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97" r:id="rId1"/>
  </p:sldMasterIdLst>
  <p:notesMasterIdLst>
    <p:notesMasterId r:id="rId16"/>
  </p:notesMasterIdLst>
  <p:sldIdLst>
    <p:sldId id="431" r:id="rId2"/>
    <p:sldId id="731" r:id="rId3"/>
    <p:sldId id="753" r:id="rId4"/>
    <p:sldId id="732" r:id="rId5"/>
    <p:sldId id="760" r:id="rId6"/>
    <p:sldId id="759" r:id="rId7"/>
    <p:sldId id="730" r:id="rId8"/>
    <p:sldId id="469" r:id="rId9"/>
    <p:sldId id="740" r:id="rId10"/>
    <p:sldId id="755" r:id="rId11"/>
    <p:sldId id="756" r:id="rId12"/>
    <p:sldId id="763" r:id="rId13"/>
    <p:sldId id="762" r:id="rId14"/>
    <p:sldId id="754" r:id="rId15"/>
  </p:sldIdLst>
  <p:sldSz cx="9144000" cy="6858000" type="screen4x3"/>
  <p:notesSz cx="7099300" cy="102346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05FF76"/>
    <a:srgbClr val="FFFF66"/>
    <a:srgbClr val="3BFF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86174" autoAdjust="0"/>
  </p:normalViewPr>
  <p:slideViewPr>
    <p:cSldViewPr snapToGrid="0" showGuides="1">
      <p:cViewPr varScale="1">
        <p:scale>
          <a:sx n="92" d="100"/>
          <a:sy n="92" d="100"/>
        </p:scale>
        <p:origin x="-712" y="-104"/>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3076977" cy="512143"/>
          </a:xfrm>
          <a:prstGeom prst="rect">
            <a:avLst/>
          </a:prstGeom>
        </p:spPr>
        <p:txBody>
          <a:bodyPr vert="horz" lIns="95463" tIns="47732" rIns="95463" bIns="47732" rtlCol="0"/>
          <a:lstStyle>
            <a:lvl1pPr algn="l" fontAlgn="auto">
              <a:spcBef>
                <a:spcPts val="0"/>
              </a:spcBef>
              <a:spcAft>
                <a:spcPts val="0"/>
              </a:spcAft>
              <a:defRPr sz="13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4020650" y="0"/>
            <a:ext cx="3076976" cy="512143"/>
          </a:xfrm>
          <a:prstGeom prst="rect">
            <a:avLst/>
          </a:prstGeom>
        </p:spPr>
        <p:txBody>
          <a:bodyPr vert="horz" lIns="95463" tIns="47732" rIns="95463" bIns="47732" rtlCol="0"/>
          <a:lstStyle>
            <a:lvl1pPr algn="r" fontAlgn="auto">
              <a:spcBef>
                <a:spcPts val="0"/>
              </a:spcBef>
              <a:spcAft>
                <a:spcPts val="0"/>
              </a:spcAft>
              <a:defRPr sz="1300">
                <a:latin typeface="+mn-lt"/>
                <a:ea typeface="+mn-ea"/>
              </a:defRPr>
            </a:lvl1pPr>
          </a:lstStyle>
          <a:p>
            <a:pPr>
              <a:defRPr/>
            </a:pPr>
            <a:fld id="{371F5B5A-1F3F-4A36-A8DB-4C059F08AFCD}" type="datetimeFigureOut">
              <a:rPr lang="ja-JP" altLang="en-US"/>
              <a:pPr>
                <a:defRPr/>
              </a:pPr>
              <a:t>08/03/16</a:t>
            </a:fld>
            <a:endParaRPr lang="ja-JP" altLang="en-US"/>
          </a:p>
        </p:txBody>
      </p:sp>
      <p:sp>
        <p:nvSpPr>
          <p:cNvPr id="4" name="スライド イメージ プレースホルダ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5463" tIns="47732" rIns="95463" bIns="47732" rtlCol="0" anchor="ctr"/>
          <a:lstStyle/>
          <a:p>
            <a:pPr lvl="0"/>
            <a:endParaRPr lang="ja-JP" altLang="en-US" noProof="0" smtClean="0"/>
          </a:p>
        </p:txBody>
      </p:sp>
      <p:sp>
        <p:nvSpPr>
          <p:cNvPr id="5" name="ノート プレースホルダ 4"/>
          <p:cNvSpPr>
            <a:spLocks noGrp="1"/>
          </p:cNvSpPr>
          <p:nvPr>
            <p:ph type="body" sz="quarter" idx="3"/>
          </p:nvPr>
        </p:nvSpPr>
        <p:spPr>
          <a:xfrm>
            <a:off x="709429" y="4861235"/>
            <a:ext cx="5680444" cy="4605988"/>
          </a:xfrm>
          <a:prstGeom prst="rect">
            <a:avLst/>
          </a:prstGeom>
        </p:spPr>
        <p:txBody>
          <a:bodyPr vert="horz" lIns="95463" tIns="47732" rIns="95463" bIns="47732"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1" y="9720824"/>
            <a:ext cx="3076977" cy="512142"/>
          </a:xfrm>
          <a:prstGeom prst="rect">
            <a:avLst/>
          </a:prstGeom>
        </p:spPr>
        <p:txBody>
          <a:bodyPr vert="horz" lIns="95463" tIns="47732" rIns="95463" bIns="47732" rtlCol="0" anchor="b"/>
          <a:lstStyle>
            <a:lvl1pPr algn="l" fontAlgn="auto">
              <a:spcBef>
                <a:spcPts val="0"/>
              </a:spcBef>
              <a:spcAft>
                <a:spcPts val="0"/>
              </a:spcAft>
              <a:defRPr sz="13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4020650" y="9720824"/>
            <a:ext cx="3076976" cy="512142"/>
          </a:xfrm>
          <a:prstGeom prst="rect">
            <a:avLst/>
          </a:prstGeom>
        </p:spPr>
        <p:txBody>
          <a:bodyPr vert="horz" lIns="95463" tIns="47732" rIns="95463" bIns="47732" rtlCol="0" anchor="b"/>
          <a:lstStyle>
            <a:lvl1pPr algn="r" fontAlgn="auto">
              <a:spcBef>
                <a:spcPts val="0"/>
              </a:spcBef>
              <a:spcAft>
                <a:spcPts val="0"/>
              </a:spcAft>
              <a:defRPr sz="1300">
                <a:latin typeface="+mn-lt"/>
                <a:ea typeface="+mn-ea"/>
              </a:defRPr>
            </a:lvl1pPr>
          </a:lstStyle>
          <a:p>
            <a:pPr>
              <a:defRPr/>
            </a:pPr>
            <a:fld id="{E87024F4-82F8-49C9-B709-6CF4A22181D3}" type="slidenum">
              <a:rPr lang="ja-JP" altLang="en-US"/>
              <a:pPr>
                <a:defRPr/>
              </a:pPr>
              <a:t>‹#›</a:t>
            </a:fld>
            <a:endParaRPr lang="ja-JP" altLang="en-US"/>
          </a:p>
        </p:txBody>
      </p:sp>
    </p:spTree>
    <p:extLst>
      <p:ext uri="{BB962C8B-B14F-4D97-AF65-F5344CB8AC3E}">
        <p14:creationId xmlns:p14="http://schemas.microsoft.com/office/powerpoint/2010/main" val="2441785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fld id="{3886C879-480D-497C-8DB3-20AD8E838FAC}" type="slidenum">
              <a:rPr lang="en-US" altLang="ja-JP" sz="1200" smtClean="0">
                <a:solidFill>
                  <a:srgbClr val="000000"/>
                </a:solidFill>
              </a:rPr>
              <a:pPr eaLnBrk="1" hangingPunct="1"/>
              <a:t>2</a:t>
            </a:fld>
            <a:endParaRPr lang="en-US" altLang="ja-JP" sz="1200" dirty="0" smtClean="0">
              <a:solidFill>
                <a:srgbClr val="000000"/>
              </a:solidFill>
            </a:endParaRPr>
          </a:p>
        </p:txBody>
      </p:sp>
      <p:sp>
        <p:nvSpPr>
          <p:cNvPr id="79875" name="Rectangle 2"/>
          <p:cNvSpPr>
            <a:spLocks noGrp="1" noRot="1" noChangeAspect="1" noChangeArrowheads="1" noTextEdit="1"/>
          </p:cNvSpPr>
          <p:nvPr>
            <p:ph type="sldImg"/>
          </p:nvPr>
        </p:nvSpPr>
        <p:spPr>
          <a:xfrm>
            <a:off x="901700" y="739775"/>
            <a:ext cx="4932363" cy="3700463"/>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smtClean="0">
                <a:effectLst/>
                <a:latin typeface="+mn-lt"/>
                <a:ea typeface="+mn-ea"/>
                <a:cs typeface="+mn-cs"/>
                <a:sym typeface="Avenir Roman"/>
              </a:rPr>
              <a:t>This</a:t>
            </a:r>
            <a:r>
              <a:rPr kumimoji="1" lang="en-US" altLang="ja-JP" sz="1200" baseline="0" dirty="0" smtClean="0">
                <a:effectLst/>
                <a:latin typeface="+mn-lt"/>
                <a:ea typeface="+mn-ea"/>
                <a:cs typeface="+mn-cs"/>
                <a:sym typeface="Avenir Roman"/>
              </a:rPr>
              <a:t> is overview of JAXA’s past (orange color), current (green color) and future (blue color) Earth Observation missions.</a:t>
            </a:r>
            <a:endParaRPr kumimoji="1" lang="en-US" altLang="ja-JP" sz="1200" dirty="0" smtClean="0">
              <a:effectLst/>
              <a:latin typeface="+mn-lt"/>
              <a:ea typeface="+mn-ea"/>
              <a:cs typeface="+mn-cs"/>
              <a:sym typeface="Avenir Roman"/>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smtClean="0">
                <a:effectLst/>
                <a:latin typeface="+mn-lt"/>
                <a:ea typeface="+mn-ea"/>
                <a:cs typeface="+mn-cs"/>
                <a:sym typeface="Avenir Roman"/>
              </a:rPr>
              <a:t>At present, JAXA operates</a:t>
            </a:r>
            <a:r>
              <a:rPr kumimoji="1" lang="en-US" altLang="ja-JP" sz="1200" baseline="0" dirty="0" smtClean="0">
                <a:effectLst/>
                <a:latin typeface="+mn-lt"/>
                <a:ea typeface="+mn-ea"/>
                <a:cs typeface="+mn-cs"/>
                <a:sym typeface="Avenir Roman"/>
              </a:rPr>
              <a:t> four missions, CO2 monitoring satellite GOSAT, water cycle mission GCOM-W carrying passive microwave imager AMSR2, NASA-JAXA mission GPM Core Observatory carrying Dual-frequency Precipitation Radar (DPR), and Land Observing satellite ALOS-2 carrying L-band SAR.</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baseline="0" dirty="0" smtClean="0">
                <a:effectLst/>
                <a:latin typeface="+mn-lt"/>
                <a:ea typeface="+mn-ea"/>
                <a:cs typeface="+mn-cs"/>
                <a:sym typeface="Avenir Roman"/>
              </a:rPr>
              <a:t>In Japanese Fiscal Year 2016 (from April 2016 to March 2017), we will launch climate observation mission GCOM-C carrying SGLI, which has similar specification to MODIS. </a:t>
            </a:r>
            <a:endParaRPr lang="ja-JP" altLang="en-US" dirty="0" smtClean="0">
              <a:latin typeface="Arial" pitchFamily="34" charset="0"/>
            </a:endParaRPr>
          </a:p>
        </p:txBody>
      </p:sp>
    </p:spTree>
    <p:extLst>
      <p:ext uri="{BB962C8B-B14F-4D97-AF65-F5344CB8AC3E}">
        <p14:creationId xmlns:p14="http://schemas.microsoft.com/office/powerpoint/2010/main" val="1028745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JAXA also develops daily sea ice concentration &amp; sea ice extent datasets from 1978 to present</a:t>
            </a:r>
            <a:r>
              <a:rPr kumimoji="1" lang="en-US" altLang="ja-JP" baseline="0" dirty="0" smtClean="0"/>
              <a:t> using available passive microwave imagers, SMMR, SSM/I, AMSR-E, </a:t>
            </a:r>
            <a:r>
              <a:rPr kumimoji="1" lang="en-US" altLang="ja-JP" baseline="0" dirty="0" err="1" smtClean="0"/>
              <a:t>Windsat</a:t>
            </a:r>
            <a:r>
              <a:rPr kumimoji="1" lang="en-US" altLang="ja-JP" baseline="0" dirty="0" smtClean="0"/>
              <a:t> and AMSR2. The datasets are distributed through the web site. </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87024F4-82F8-49C9-B709-6CF4A22181D3}" type="slidenum">
              <a:rPr lang="ja-JP" altLang="en-US" smtClean="0"/>
              <a:pPr>
                <a:defRPr/>
              </a:pPr>
              <a:t>13</a:t>
            </a:fld>
            <a:endParaRPr lang="ja-JP" altLang="en-US"/>
          </a:p>
        </p:txBody>
      </p:sp>
    </p:spTree>
    <p:extLst>
      <p:ext uri="{BB962C8B-B14F-4D97-AF65-F5344CB8AC3E}">
        <p14:creationId xmlns:p14="http://schemas.microsoft.com/office/powerpoint/2010/main" val="4196703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a:t>
            </a:r>
            <a:r>
              <a:rPr kumimoji="1" lang="en-US" altLang="ja-JP" baseline="0" dirty="0" smtClean="0"/>
              <a:t> 2014, Japan Meteorological Agency (JMA) launched new geostationary meteorological satellite Himawari-8. JAXA collaborates with JMA closely in calibration, algorithm development and validation. JAXA also distributes Himawari-8 L1 data through JAXA </a:t>
            </a:r>
            <a:r>
              <a:rPr kumimoji="1" lang="en-US" altLang="ja-JP" baseline="0" dirty="0" err="1" smtClean="0"/>
              <a:t>Himawari</a:t>
            </a:r>
            <a:r>
              <a:rPr kumimoji="1" lang="en-US" altLang="ja-JP" baseline="0" dirty="0" smtClean="0"/>
              <a:t> Monitor along with JAXA produced geophysical parameters that are developed consistently with JAXA’s future Earth observation missions, such as GCOM-C, </a:t>
            </a:r>
            <a:r>
              <a:rPr kumimoji="1" lang="en-US" altLang="ja-JP" baseline="0" dirty="0" err="1" smtClean="0"/>
              <a:t>EarthCARE</a:t>
            </a:r>
            <a:r>
              <a:rPr kumimoji="1" lang="en-US" altLang="ja-JP" baseline="0" dirty="0" smtClean="0"/>
              <a:t>, and GOSAT-2. Currently, aerosol properties and SST products are released through the </a:t>
            </a:r>
            <a:r>
              <a:rPr kumimoji="1" lang="en-US" altLang="ja-JP" baseline="0" dirty="0" err="1" smtClean="0"/>
              <a:t>Himawari</a:t>
            </a:r>
            <a:r>
              <a:rPr kumimoji="1" lang="en-US" altLang="ja-JP" baseline="0" dirty="0" smtClean="0"/>
              <a:t> Monitor. We plan to add other parameters, such as solar radiation, PAR, Chlorophyll a, cloud properties and wild fire detection in 2016.</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87024F4-82F8-49C9-B709-6CF4A22181D3}" type="slidenum">
              <a:rPr lang="ja-JP" altLang="en-US" smtClean="0"/>
              <a:pPr>
                <a:defRPr/>
              </a:pPr>
              <a:t>14</a:t>
            </a:fld>
            <a:endParaRPr lang="ja-JP" altLang="en-US"/>
          </a:p>
        </p:txBody>
      </p:sp>
    </p:spTree>
    <p:extLst>
      <p:ext uri="{BB962C8B-B14F-4D97-AF65-F5344CB8AC3E}">
        <p14:creationId xmlns:p14="http://schemas.microsoft.com/office/powerpoint/2010/main" val="82997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1AF73F7-171A-4E2F-80DB-D61AB9F897EA}" type="slidenum">
              <a:rPr lang="en-US" altLang="ja-JP" smtClean="0">
                <a:latin typeface="Arial" pitchFamily="34" charset="0"/>
              </a:rPr>
              <a:pPr/>
              <a:t>4</a:t>
            </a:fld>
            <a:endParaRPr lang="en-US" altLang="ja-JP" smtClean="0">
              <a:latin typeface="Arial" pitchFamily="34" charset="0"/>
            </a:endParaRPr>
          </a:p>
        </p:txBody>
      </p:sp>
      <p:sp>
        <p:nvSpPr>
          <p:cNvPr id="29699" name="Rectangle 2"/>
          <p:cNvSpPr>
            <a:spLocks noGrp="1" noRot="1" noChangeAspect="1" noChangeArrowheads="1" noTextEdit="1"/>
          </p:cNvSpPr>
          <p:nvPr>
            <p:ph type="sldImg"/>
          </p:nvPr>
        </p:nvSpPr>
        <p:spPr>
          <a:xfrm>
            <a:off x="901700" y="739775"/>
            <a:ext cx="4932363" cy="3700463"/>
          </a:xfrm>
          <a:ln/>
        </p:spPr>
      </p:sp>
      <p:sp>
        <p:nvSpPr>
          <p:cNvPr id="29700" name="Rectangle 3"/>
          <p:cNvSpPr>
            <a:spLocks noGrp="1" noChangeArrowheads="1"/>
          </p:cNvSpPr>
          <p:nvPr>
            <p:ph type="body" idx="1"/>
          </p:nvPr>
        </p:nvSpPr>
        <p:spPr>
          <a:xfrm>
            <a:off x="674689" y="4686303"/>
            <a:ext cx="5387975" cy="4441825"/>
          </a:xfrm>
          <a:noFill/>
          <a:ln/>
        </p:spPr>
        <p:txBody>
          <a:bodyPr lIns="92514" tIns="46258" rIns="92514" bIns="46258">
            <a:normAutofit lnSpcReduction="10000"/>
          </a:bodyPr>
          <a:lstStyle/>
          <a:p>
            <a:r>
              <a:rPr lang="en-US" altLang="ja-JP" sz="1300" dirty="0">
                <a:latin typeface="Arial" pitchFamily="34" charset="0"/>
              </a:rPr>
              <a:t>GPM is an international mission consisting of the GPM Core Observatory and Constellation Satellites for high accurate and frequent global rainfall observation.</a:t>
            </a:r>
          </a:p>
          <a:p>
            <a:r>
              <a:rPr lang="en-US" altLang="ja-JP" sz="1300" dirty="0">
                <a:latin typeface="Arial" pitchFamily="34" charset="0"/>
              </a:rPr>
              <a:t>- Core Observatory: developed under NASA and JAXA equal partnership. </a:t>
            </a:r>
          </a:p>
          <a:p>
            <a:r>
              <a:rPr lang="en-US" altLang="ja-JP" sz="1300" dirty="0">
                <a:latin typeface="Arial" pitchFamily="34" charset="0"/>
              </a:rPr>
              <a:t>- Constellation satellites: provided by international partners (includes GCOM-W1)</a:t>
            </a:r>
          </a:p>
          <a:p>
            <a:endParaRPr lang="en-US" altLang="ja-JP" sz="1300" dirty="0">
              <a:latin typeface="Arial" pitchFamily="34" charset="0"/>
            </a:endParaRPr>
          </a:p>
          <a:p>
            <a:r>
              <a:rPr lang="en-US" altLang="ja-JP" sz="1300" dirty="0">
                <a:latin typeface="Arial" pitchFamily="34" charset="0"/>
              </a:rPr>
              <a:t>Dual-frequency Precipitation Radar (DPR)</a:t>
            </a:r>
          </a:p>
          <a:p>
            <a:r>
              <a:rPr lang="en-US" altLang="ja-JP" sz="1300" dirty="0">
                <a:latin typeface="Arial" pitchFamily="34" charset="0"/>
              </a:rPr>
              <a:t>- developed by JAXA and NICT </a:t>
            </a:r>
          </a:p>
          <a:p>
            <a:r>
              <a:rPr lang="en-US" altLang="ja-JP" sz="1300" dirty="0">
                <a:latin typeface="Arial" pitchFamily="34" charset="0"/>
              </a:rPr>
              <a:t>- the most sophisticated precipitation radar</a:t>
            </a:r>
          </a:p>
          <a:p>
            <a:r>
              <a:rPr lang="en-US" altLang="ja-JP" sz="1300" dirty="0">
                <a:latin typeface="Arial" pitchFamily="34" charset="0"/>
              </a:rPr>
              <a:t>     - 3D structure of rainfall</a:t>
            </a:r>
          </a:p>
          <a:p>
            <a:r>
              <a:rPr lang="en-US" altLang="ja-JP" sz="1300" dirty="0">
                <a:latin typeface="Arial" pitchFamily="34" charset="0"/>
              </a:rPr>
              <a:t>     - simultaneous dual-frequency observation to detect even weak rainfall and snowfall.</a:t>
            </a:r>
          </a:p>
          <a:p>
            <a:endParaRPr lang="en-US" altLang="ja-JP" sz="1300" dirty="0">
              <a:latin typeface="Arial" pitchFamily="34" charset="0"/>
            </a:endParaRPr>
          </a:p>
          <a:p>
            <a:r>
              <a:rPr lang="en-US" altLang="ja-JP" sz="1300" dirty="0">
                <a:latin typeface="Arial" pitchFamily="34" charset="0"/>
              </a:rPr>
              <a:t>GPM Core Observatory will be launched in early </a:t>
            </a:r>
            <a:r>
              <a:rPr lang="en-US" altLang="ja-JP" sz="1300" dirty="0" smtClean="0">
                <a:latin typeface="Arial" pitchFamily="34" charset="0"/>
              </a:rPr>
              <a:t>2014, and the</a:t>
            </a:r>
            <a:r>
              <a:rPr lang="en-US" altLang="ja-JP" sz="1300" baseline="0" dirty="0" smtClean="0">
                <a:latin typeface="Arial" pitchFamily="34" charset="0"/>
              </a:rPr>
              <a:t> first public data release is in Sep. 2014</a:t>
            </a:r>
            <a:r>
              <a:rPr lang="en-US" altLang="ja-JP" sz="1300" dirty="0" smtClean="0">
                <a:latin typeface="Arial" pitchFamily="34" charset="0"/>
              </a:rPr>
              <a:t>.</a:t>
            </a:r>
          </a:p>
          <a:p>
            <a:r>
              <a:rPr lang="en-US" altLang="ja-JP" sz="1300" dirty="0" smtClean="0">
                <a:latin typeface="Arial" pitchFamily="34" charset="0"/>
              </a:rPr>
              <a:t>New version (V04) products</a:t>
            </a:r>
            <a:r>
              <a:rPr lang="en-US" altLang="ja-JP" sz="1300" baseline="0" dirty="0" smtClean="0">
                <a:latin typeface="Arial" pitchFamily="34" charset="0"/>
              </a:rPr>
              <a:t> was just released in March 3, 2016.</a:t>
            </a:r>
          </a:p>
          <a:p>
            <a:r>
              <a:rPr lang="en-US" altLang="ja-JP" sz="1300" dirty="0" smtClean="0">
                <a:latin typeface="Arial" pitchFamily="34" charset="0"/>
              </a:rPr>
              <a:t>JAXA</a:t>
            </a:r>
            <a:r>
              <a:rPr lang="en-US" altLang="ja-JP" sz="1300" baseline="0" dirty="0" smtClean="0">
                <a:latin typeface="Arial" pitchFamily="34" charset="0"/>
              </a:rPr>
              <a:t> and NASA is planning to release TRMM/GPMM consistent products in f</a:t>
            </a:r>
            <a:r>
              <a:rPr lang="en-US" altLang="ja-JP" sz="1300" dirty="0" smtClean="0">
                <a:latin typeface="Arial" pitchFamily="34" charset="0"/>
              </a:rPr>
              <a:t>uture V05 products.</a:t>
            </a:r>
            <a:endParaRPr lang="ja-JP" altLang="ja-JP" sz="1100" dirty="0">
              <a:latin typeface="Arial" pitchFamily="34" charset="0"/>
            </a:endParaRPr>
          </a:p>
        </p:txBody>
      </p:sp>
    </p:spTree>
    <p:extLst>
      <p:ext uri="{BB962C8B-B14F-4D97-AF65-F5344CB8AC3E}">
        <p14:creationId xmlns:p14="http://schemas.microsoft.com/office/powerpoint/2010/main" val="3721879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Global</a:t>
            </a:r>
            <a:r>
              <a:rPr kumimoji="1" lang="en-US" altLang="ja-JP" baseline="0" dirty="0" smtClean="0"/>
              <a:t> Rainfall Map product is one of main targets of the GPM mission, and JAXA and NASA developed their own national product, </a:t>
            </a:r>
            <a:r>
              <a:rPr kumimoji="1" lang="en-US" altLang="ja-JP" baseline="0" dirty="0" err="1" smtClean="0"/>
              <a:t>GSMaP</a:t>
            </a:r>
            <a:r>
              <a:rPr kumimoji="1" lang="en-US" altLang="ja-JP" baseline="0" dirty="0" smtClean="0"/>
              <a:t> by JAXA and IMERG by NASA. </a:t>
            </a:r>
          </a:p>
          <a:p>
            <a:r>
              <a:rPr kumimoji="1" lang="en-US" altLang="ja-JP" baseline="0" dirty="0" err="1" smtClean="0"/>
              <a:t>GSMaP</a:t>
            </a:r>
            <a:r>
              <a:rPr kumimoji="1" lang="en-US" altLang="ja-JP" baseline="0" dirty="0" smtClean="0"/>
              <a:t>, Global Satellite Mapping of Precipitation, is a hourly 0.1-degree grid rainfall map by merging multi satellites’ passive microwave imagers and sounders and using geostationary infrared cloud moving vector information to fill the gap between passive microwave observations. NRT data is distributed 4-hour after observations, and reprocessing past period data from Mar. 2000 to present. </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87024F4-82F8-49C9-B709-6CF4A22181D3}" type="slidenum">
              <a:rPr lang="ja-JP" altLang="en-US" smtClean="0"/>
              <a:pPr>
                <a:defRPr/>
              </a:pPr>
              <a:t>5</a:t>
            </a:fld>
            <a:endParaRPr lang="ja-JP" altLang="en-US"/>
          </a:p>
        </p:txBody>
      </p:sp>
    </p:spTree>
    <p:extLst>
      <p:ext uri="{BB962C8B-B14F-4D97-AF65-F5344CB8AC3E}">
        <p14:creationId xmlns:p14="http://schemas.microsoft.com/office/powerpoint/2010/main" val="955185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 Nov. 2015, JAXA has released </a:t>
            </a:r>
            <a:r>
              <a:rPr kumimoji="1" lang="en-US" altLang="ja-JP" dirty="0" err="1" smtClean="0"/>
              <a:t>GSMaP</a:t>
            </a:r>
            <a:r>
              <a:rPr kumimoji="1" lang="en-US" altLang="ja-JP" dirty="0" smtClean="0"/>
              <a:t> </a:t>
            </a:r>
            <a:r>
              <a:rPr kumimoji="1" lang="en-US" altLang="ja-JP" dirty="0" err="1" smtClean="0"/>
              <a:t>realtime</a:t>
            </a:r>
            <a:r>
              <a:rPr kumimoji="1" lang="en-US" altLang="ja-JP" dirty="0" smtClean="0"/>
              <a:t> version (</a:t>
            </a:r>
            <a:r>
              <a:rPr kumimoji="1" lang="en-US" altLang="ja-JP" dirty="0" err="1" smtClean="0"/>
              <a:t>GSMaP_NOW</a:t>
            </a:r>
            <a:r>
              <a:rPr kumimoji="1" lang="en-US" altLang="ja-JP" dirty="0" smtClean="0"/>
              <a:t>)</a:t>
            </a:r>
            <a:r>
              <a:rPr kumimoji="1" lang="en-US" altLang="ja-JP" baseline="0" dirty="0" smtClean="0"/>
              <a:t> </a:t>
            </a:r>
            <a:r>
              <a:rPr kumimoji="1" lang="en-US" altLang="ja-JP" dirty="0" smtClean="0"/>
              <a:t>to respond user</a:t>
            </a:r>
            <a:r>
              <a:rPr kumimoji="1" lang="en-US" altLang="ja-JP" baseline="0" dirty="0" smtClean="0"/>
              <a:t> requests to reduce data latency. To produce this, we use data that is available within 0.5-hr after observation, and apply 0.5-hr forward extrapolation by cloud mobbing vector to produce </a:t>
            </a:r>
            <a:r>
              <a:rPr kumimoji="1" lang="en-US" altLang="ja-JP" baseline="0" dirty="0" err="1" smtClean="0"/>
              <a:t>GSMaP</a:t>
            </a:r>
            <a:r>
              <a:rPr kumimoji="1" lang="en-US" altLang="ja-JP" baseline="0" dirty="0" smtClean="0"/>
              <a:t> at current hour. At present, we released data over the geostationary satellite </a:t>
            </a:r>
            <a:r>
              <a:rPr kumimoji="1" lang="en-US" altLang="ja-JP" baseline="0" dirty="0" err="1" smtClean="0"/>
              <a:t>Himawari</a:t>
            </a:r>
            <a:r>
              <a:rPr kumimoji="1" lang="en-US" altLang="ja-JP" baseline="0" dirty="0" smtClean="0"/>
              <a:t> observation area only because of data latency. Accuracy of </a:t>
            </a:r>
            <a:r>
              <a:rPr kumimoji="1" lang="en-US" altLang="ja-JP" baseline="0" dirty="0" err="1" smtClean="0"/>
              <a:t>GSMaP_NOW</a:t>
            </a:r>
            <a:r>
              <a:rPr kumimoji="1" lang="en-US" altLang="ja-JP" baseline="0" dirty="0" smtClean="0"/>
              <a:t> is almost same or slightly worse than </a:t>
            </a:r>
            <a:r>
              <a:rPr kumimoji="1" lang="en-US" altLang="ja-JP" baseline="0" dirty="0" err="1" smtClean="0"/>
              <a:t>GSMaP</a:t>
            </a:r>
            <a:r>
              <a:rPr kumimoji="1" lang="en-US" altLang="ja-JP" baseline="0" dirty="0" smtClean="0"/>
              <a:t> near-real-time version (4-hr data latency).</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87024F4-82F8-49C9-B709-6CF4A22181D3}" type="slidenum">
              <a:rPr lang="ja-JP" altLang="en-US" smtClean="0"/>
              <a:pPr>
                <a:defRPr/>
              </a:pPr>
              <a:t>6</a:t>
            </a:fld>
            <a:endParaRPr lang="ja-JP" altLang="en-US"/>
          </a:p>
        </p:txBody>
      </p:sp>
    </p:spTree>
    <p:extLst>
      <p:ext uri="{BB962C8B-B14F-4D97-AF65-F5344CB8AC3E}">
        <p14:creationId xmlns:p14="http://schemas.microsoft.com/office/powerpoint/2010/main" val="2233954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Global</a:t>
            </a:r>
            <a:r>
              <a:rPr kumimoji="1" lang="en-US" altLang="ja-JP" baseline="0" dirty="0" smtClean="0"/>
              <a:t> Change Observation Mission (GCOM) consists of two medium size satellites that provide complementary information of climate and Earth environment. GCOM-W or “SHIZUKU” was launched in May 2012, and carrying AMSR2, successor of AMSR-E. The other one is GCOM-C which will be launched in Japanese Fiscal Year of 2016, and carrying SGLI.</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87024F4-82F8-49C9-B709-6CF4A22181D3}" type="slidenum">
              <a:rPr lang="ja-JP" altLang="en-US" smtClean="0"/>
              <a:pPr>
                <a:defRPr/>
              </a:pPr>
              <a:t>8</a:t>
            </a:fld>
            <a:endParaRPr lang="ja-JP" altLang="en-US"/>
          </a:p>
        </p:txBody>
      </p:sp>
    </p:spTree>
    <p:extLst>
      <p:ext uri="{BB962C8B-B14F-4D97-AF65-F5344CB8AC3E}">
        <p14:creationId xmlns:p14="http://schemas.microsoft.com/office/powerpoint/2010/main" val="2807532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a list of GCOM-W/AMSR2 standard products and its accuracy. The latest Version</a:t>
            </a:r>
            <a:r>
              <a:rPr kumimoji="1" lang="en-US" altLang="ja-JP" baseline="0" dirty="0" smtClean="0"/>
              <a:t> 2 products were released to public in March 2015. All products are achieved required release accuracy and some already achieved target accuracy that is defined as an extra success of the mission.</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87024F4-82F8-49C9-B709-6CF4A22181D3}" type="slidenum">
              <a:rPr lang="ja-JP" altLang="en-US" smtClean="0"/>
              <a:pPr>
                <a:defRPr/>
              </a:pPr>
              <a:t>9</a:t>
            </a:fld>
            <a:endParaRPr lang="ja-JP" altLang="en-US"/>
          </a:p>
        </p:txBody>
      </p:sp>
    </p:spTree>
    <p:extLst>
      <p:ext uri="{BB962C8B-B14F-4D97-AF65-F5344CB8AC3E}">
        <p14:creationId xmlns:p14="http://schemas.microsoft.com/office/powerpoint/2010/main" val="562455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also defined AMSR2</a:t>
            </a:r>
            <a:r>
              <a:rPr kumimoji="1" lang="en-US" altLang="ja-JP" baseline="0" dirty="0" smtClean="0"/>
              <a:t> research products in March 2015,  and two of eight products were already released to public.</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87024F4-82F8-49C9-B709-6CF4A22181D3}" type="slidenum">
              <a:rPr lang="ja-JP" altLang="en-US" smtClean="0"/>
              <a:pPr>
                <a:defRPr/>
              </a:pPr>
              <a:t>10</a:t>
            </a:fld>
            <a:endParaRPr lang="ja-JP" altLang="en-US"/>
          </a:p>
        </p:txBody>
      </p:sp>
    </p:spTree>
    <p:extLst>
      <p:ext uri="{BB962C8B-B14F-4D97-AF65-F5344CB8AC3E}">
        <p14:creationId xmlns:p14="http://schemas.microsoft.com/office/powerpoint/2010/main" val="163554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4138885-F207-4E93-B2F9-032CB0922637}" type="slidenum">
              <a:rPr lang="en-US" altLang="ja-JP" smtClean="0">
                <a:solidFill>
                  <a:prstClr val="black"/>
                </a:solidFill>
              </a:rPr>
              <a:pPr>
                <a:defRPr/>
              </a:pPr>
              <a:t>11</a:t>
            </a:fld>
            <a:endParaRPr lang="en-US" altLang="ja-JP" dirty="0" smtClean="0">
              <a:solidFill>
                <a:prstClr val="black"/>
              </a:solidFill>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dirty="0" smtClean="0"/>
              <a:t>Thi</a:t>
            </a:r>
            <a:r>
              <a:rPr lang="en-US" altLang="ja-JP" baseline="0" dirty="0" smtClean="0"/>
              <a:t>s is a summary of GCOM-C standard &amp; research products. GCOM-C provides various parameters, including ECV of Land, Atmosphere, Ocean and Cryosphere. Information of GCOM-C and GCOM-W is complementary for climate observation.</a:t>
            </a:r>
            <a:endParaRPr lang="ja-JP" altLang="ja-JP" dirty="0" smtClean="0"/>
          </a:p>
        </p:txBody>
      </p:sp>
    </p:spTree>
    <p:extLst>
      <p:ext uri="{BB962C8B-B14F-4D97-AF65-F5344CB8AC3E}">
        <p14:creationId xmlns:p14="http://schemas.microsoft.com/office/powerpoint/2010/main" val="1753086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SST from passive microwave imager</a:t>
            </a:r>
            <a:r>
              <a:rPr kumimoji="1" lang="en-US" altLang="ja-JP" baseline="0" dirty="0" smtClean="0"/>
              <a:t>s will provide all-weather SST information. Its major advantage is that passive microwave observes SST through the clouds, and can cover global area in shorter</a:t>
            </a:r>
            <a:r>
              <a:rPr kumimoji="1" lang="ja-JP" altLang="en-US" baseline="0" dirty="0" smtClean="0"/>
              <a:t> </a:t>
            </a:r>
            <a:r>
              <a:rPr kumimoji="1" lang="en-US" altLang="ja-JP" baseline="0" dirty="0" smtClean="0"/>
              <a:t>time period compared to IR SST. SST observations </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87024F4-82F8-49C9-B709-6CF4A22181D3}" type="slidenum">
              <a:rPr lang="ja-JP" altLang="en-US" smtClean="0"/>
              <a:pPr>
                <a:defRPr/>
              </a:pPr>
              <a:t>12</a:t>
            </a:fld>
            <a:endParaRPr lang="ja-JP" altLang="en-US"/>
          </a:p>
        </p:txBody>
      </p:sp>
    </p:spTree>
    <p:extLst>
      <p:ext uri="{BB962C8B-B14F-4D97-AF65-F5344CB8AC3E}">
        <p14:creationId xmlns:p14="http://schemas.microsoft.com/office/powerpoint/2010/main" val="4090082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5" name="直角三角形 4"/>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kumimoji="0" lang="en-US"/>
          </a:p>
        </p:txBody>
      </p:sp>
      <p:grpSp>
        <p:nvGrpSpPr>
          <p:cNvPr id="6" name="グループ化 16"/>
          <p:cNvGrpSpPr>
            <a:grpSpLocks/>
          </p:cNvGrpSpPr>
          <p:nvPr/>
        </p:nvGrpSpPr>
        <p:grpSpPr bwMode="auto">
          <a:xfrm>
            <a:off x="-3175" y="4953000"/>
            <a:ext cx="9147175" cy="1911350"/>
            <a:chOff x="-3765" y="4832896"/>
            <a:chExt cx="9147765" cy="2032192"/>
          </a:xfrm>
        </p:grpSpPr>
        <p:sp>
          <p:nvSpPr>
            <p:cNvPr id="7" name="フリーフォーム 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kumimoji="0" lang="en-US">
                <a:latin typeface="+mn-lt"/>
                <a:ea typeface="+mn-ea"/>
              </a:endParaRPr>
            </a:p>
          </p:txBody>
        </p:sp>
        <p:sp>
          <p:nvSpPr>
            <p:cNvPr id="8" name="フリーフォーム 20"/>
            <p:cNvSpPr>
              <a:spLocks/>
            </p:cNvSpPr>
            <p:nvPr/>
          </p:nvSpPr>
          <p:spPr bwMode="auto">
            <a:xfrm>
              <a:off x="35926" y="5135025"/>
              <a:ext cx="9108074" cy="838869"/>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w="9525" cap="flat" cmpd="sng" algn="ctr">
              <a:noFill/>
              <a:prstDash val="solid"/>
              <a:round/>
              <a:headEnd type="none" w="med" len="med"/>
              <a:tailEnd type="none" w="med" len="med"/>
            </a:ln>
          </p:spPr>
          <p:txBody>
            <a:bodyPr/>
            <a:lstStyle/>
            <a:p>
              <a:pPr>
                <a:defRPr/>
              </a:pPr>
              <a:endParaRPr lang="ja-JP" altLang="en-US">
                <a:ea typeface="ＭＳ Ｐゴシック" pitchFamily="50" charset="-128"/>
              </a:endParaRPr>
            </a:p>
          </p:txBody>
        </p:sp>
        <p:sp>
          <p:nvSpPr>
            <p:cNvPr id="10" name="フリーフォーム 9"/>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kumimoji="0" lang="en-US"/>
            </a:p>
          </p:txBody>
        </p:sp>
        <p:cxnSp>
          <p:nvCxnSpPr>
            <p:cNvPr id="11" name="直線コネクタ 10"/>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タイトル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ja-JP" altLang="en-US" smtClean="0"/>
              <a:t>マスタ タイトルの書式設定</a:t>
            </a:r>
            <a:endParaRPr lang="en-US"/>
          </a:p>
        </p:txBody>
      </p:sp>
      <p:sp>
        <p:nvSpPr>
          <p:cNvPr id="17" name="サブタイトル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ja-JP" altLang="en-US" smtClean="0"/>
              <a:t>マスタ サブタイトルの書式設定</a:t>
            </a:r>
            <a:endParaRPr lang="en-US"/>
          </a:p>
        </p:txBody>
      </p:sp>
      <p:sp>
        <p:nvSpPr>
          <p:cNvPr id="12" name="日付プレースホルダ 29"/>
          <p:cNvSpPr>
            <a:spLocks noGrp="1"/>
          </p:cNvSpPr>
          <p:nvPr>
            <p:ph type="dt" sz="half" idx="10"/>
          </p:nvPr>
        </p:nvSpPr>
        <p:spPr/>
        <p:txBody>
          <a:bodyPr/>
          <a:lstStyle>
            <a:lvl1pPr>
              <a:defRPr>
                <a:solidFill>
                  <a:srgbClr val="FFFFFF"/>
                </a:solidFill>
              </a:defRPr>
            </a:lvl1pPr>
            <a:extLst/>
          </a:lstStyle>
          <a:p>
            <a:pPr>
              <a:defRPr/>
            </a:pPr>
            <a:fld id="{45533D9C-F454-40DA-910D-C1754E8E57C8}" type="datetime1">
              <a:rPr lang="ja-JP" altLang="en-US"/>
              <a:pPr>
                <a:defRPr/>
              </a:pPr>
              <a:t>08/03/16</a:t>
            </a:fld>
            <a:endParaRPr lang="ja-JP" altLang="en-US"/>
          </a:p>
        </p:txBody>
      </p:sp>
      <p:sp>
        <p:nvSpPr>
          <p:cNvPr id="13" name="フッター プレースホルダ 18"/>
          <p:cNvSpPr>
            <a:spLocks noGrp="1"/>
          </p:cNvSpPr>
          <p:nvPr>
            <p:ph type="ftr" sz="quarter" idx="11"/>
          </p:nvPr>
        </p:nvSpPr>
        <p:spPr/>
        <p:txBody>
          <a:bodyPr/>
          <a:lstStyle>
            <a:lvl1pPr>
              <a:defRPr>
                <a:solidFill>
                  <a:schemeClr val="accent1">
                    <a:tint val="20000"/>
                  </a:schemeClr>
                </a:solidFill>
              </a:defRPr>
            </a:lvl1pPr>
            <a:extLst/>
          </a:lstStyle>
          <a:p>
            <a:pPr>
              <a:defRPr/>
            </a:pPr>
            <a:endParaRPr lang="ja-JP" altLang="en-US"/>
          </a:p>
        </p:txBody>
      </p:sp>
      <p:sp>
        <p:nvSpPr>
          <p:cNvPr id="14" name="スライド番号プレースホルダ 26"/>
          <p:cNvSpPr>
            <a:spLocks noGrp="1"/>
          </p:cNvSpPr>
          <p:nvPr>
            <p:ph type="sldNum" sz="quarter" idx="12"/>
          </p:nvPr>
        </p:nvSpPr>
        <p:spPr/>
        <p:txBody>
          <a:bodyPr/>
          <a:lstStyle>
            <a:lvl1pPr>
              <a:defRPr>
                <a:solidFill>
                  <a:srgbClr val="FFFFFF"/>
                </a:solidFill>
              </a:defRPr>
            </a:lvl1pPr>
            <a:extLst/>
          </a:lstStyle>
          <a:p>
            <a:pPr>
              <a:defRPr/>
            </a:pPr>
            <a:fld id="{89FF7231-CF32-45FE-AF5F-0325673A61E3}" type="slidenum">
              <a:rPr lang="ja-JP" altLang="en-US"/>
              <a:pPr>
                <a:defRPr/>
              </a:pPr>
              <a:t>‹#›</a:t>
            </a:fld>
            <a:endParaRPr lang="ja-JP" altLang="en-US"/>
          </a:p>
        </p:txBody>
      </p:sp>
      <p:pic>
        <p:nvPicPr>
          <p:cNvPr id="15" name="Picture 19" descr="logo_j"/>
          <p:cNvPicPr>
            <a:picLocks noChangeAspect="1" noChangeArrowheads="1"/>
          </p:cNvPicPr>
          <p:nvPr userDrawn="1"/>
        </p:nvPicPr>
        <p:blipFill>
          <a:blip r:embed="rId3" cstate="print"/>
          <a:srcRect/>
          <a:stretch>
            <a:fillRect/>
          </a:stretch>
        </p:blipFill>
        <p:spPr bwMode="auto">
          <a:xfrm>
            <a:off x="8088922" y="1"/>
            <a:ext cx="1055077" cy="623088"/>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7200" y="1481329"/>
            <a:ext cx="8229600" cy="4386071"/>
          </a:xfrm>
        </p:spPr>
        <p:txBody>
          <a:bodyPr vert="eaVert"/>
          <a:lstStyle>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9"/>
          <p:cNvSpPr>
            <a:spLocks noGrp="1"/>
          </p:cNvSpPr>
          <p:nvPr>
            <p:ph type="dt" sz="half" idx="10"/>
          </p:nvPr>
        </p:nvSpPr>
        <p:spPr/>
        <p:txBody>
          <a:bodyPr/>
          <a:lstStyle>
            <a:lvl1pPr>
              <a:defRPr/>
            </a:lvl1pPr>
          </a:lstStyle>
          <a:p>
            <a:pPr>
              <a:defRPr/>
            </a:pPr>
            <a:fld id="{B50E08E0-1CFC-488C-9190-F1C2CE3F0266}" type="datetime1">
              <a:rPr lang="ja-JP" altLang="en-US"/>
              <a:pPr>
                <a:defRPr/>
              </a:pPr>
              <a:t>08/03/16</a:t>
            </a:fld>
            <a:endParaRPr lang="ja-JP" altLang="en-US"/>
          </a:p>
        </p:txBody>
      </p:sp>
      <p:sp>
        <p:nvSpPr>
          <p:cNvPr id="5"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17"/>
          <p:cNvSpPr>
            <a:spLocks noGrp="1"/>
          </p:cNvSpPr>
          <p:nvPr>
            <p:ph type="sldNum" sz="quarter" idx="12"/>
          </p:nvPr>
        </p:nvSpPr>
        <p:spPr/>
        <p:txBody>
          <a:bodyPr/>
          <a:lstStyle>
            <a:lvl1pPr>
              <a:defRPr/>
            </a:lvl1pPr>
          </a:lstStyle>
          <a:p>
            <a:pPr>
              <a:defRPr/>
            </a:pPr>
            <a:fld id="{B15FB7F6-D012-4256-8532-F5088BB132CE}"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44013" y="274640"/>
            <a:ext cx="1777470" cy="5592761"/>
          </a:xfrm>
        </p:spPr>
        <p:txBody>
          <a:bodyPr vert="eaVert"/>
          <a:lstStyle>
            <a:extLs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7200" y="274641"/>
            <a:ext cx="6324600" cy="5592760"/>
          </a:xfrm>
        </p:spPr>
        <p:txBody>
          <a:bodyPr vert="eaVert"/>
          <a:lstStyle>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9"/>
          <p:cNvSpPr>
            <a:spLocks noGrp="1"/>
          </p:cNvSpPr>
          <p:nvPr>
            <p:ph type="dt" sz="half" idx="10"/>
          </p:nvPr>
        </p:nvSpPr>
        <p:spPr/>
        <p:txBody>
          <a:bodyPr/>
          <a:lstStyle>
            <a:lvl1pPr>
              <a:defRPr/>
            </a:lvl1pPr>
          </a:lstStyle>
          <a:p>
            <a:pPr>
              <a:defRPr/>
            </a:pPr>
            <a:fld id="{B1D78267-C946-4E11-B60B-3C4C747674D5}" type="datetime1">
              <a:rPr lang="ja-JP" altLang="en-US"/>
              <a:pPr>
                <a:defRPr/>
              </a:pPr>
              <a:t>08/03/16</a:t>
            </a:fld>
            <a:endParaRPr lang="ja-JP" altLang="en-US"/>
          </a:p>
        </p:txBody>
      </p:sp>
      <p:sp>
        <p:nvSpPr>
          <p:cNvPr id="5"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17"/>
          <p:cNvSpPr>
            <a:spLocks noGrp="1"/>
          </p:cNvSpPr>
          <p:nvPr>
            <p:ph type="sldNum" sz="quarter" idx="12"/>
          </p:nvPr>
        </p:nvSpPr>
        <p:spPr/>
        <p:txBody>
          <a:bodyPr/>
          <a:lstStyle>
            <a:lvl1pPr>
              <a:defRPr/>
            </a:lvl1pPr>
          </a:lstStyle>
          <a:p>
            <a:pPr>
              <a:defRPr/>
            </a:pPr>
            <a:fld id="{CE78CBE1-0135-4ECF-B816-12A1B69CDFB2}"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9"/>
          <p:cNvSpPr>
            <a:spLocks noGrp="1"/>
          </p:cNvSpPr>
          <p:nvPr>
            <p:ph type="dt" sz="half" idx="10"/>
          </p:nvPr>
        </p:nvSpPr>
        <p:spPr/>
        <p:txBody>
          <a:bodyPr/>
          <a:lstStyle>
            <a:lvl1pPr>
              <a:defRPr/>
            </a:lvl1pPr>
          </a:lstStyle>
          <a:p>
            <a:pPr>
              <a:defRPr/>
            </a:pPr>
            <a:fld id="{E3CF7F5A-E141-43C0-99B2-65886BA49D6F}" type="datetime1">
              <a:rPr lang="ja-JP" altLang="en-US"/>
              <a:pPr>
                <a:defRPr/>
              </a:pPr>
              <a:t>08/03/16</a:t>
            </a:fld>
            <a:endParaRPr lang="ja-JP" altLang="en-US"/>
          </a:p>
        </p:txBody>
      </p:sp>
      <p:sp>
        <p:nvSpPr>
          <p:cNvPr id="4"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17"/>
          <p:cNvSpPr>
            <a:spLocks noGrp="1"/>
          </p:cNvSpPr>
          <p:nvPr>
            <p:ph type="sldNum" sz="quarter" idx="12"/>
          </p:nvPr>
        </p:nvSpPr>
        <p:spPr/>
        <p:txBody>
          <a:bodyPr/>
          <a:lstStyle>
            <a:lvl1pPr>
              <a:defRPr/>
            </a:lvl1pPr>
          </a:lstStyle>
          <a:p>
            <a:pPr>
              <a:defRPr/>
            </a:pPr>
            <a:fld id="{90DF35CD-DA97-49D4-AFE6-3FB0AACC6149}"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タイトル 6"/>
          <p:cNvSpPr>
            <a:spLocks noGrp="1"/>
          </p:cNvSpPr>
          <p:nvPr>
            <p:ph type="title"/>
          </p:nvPr>
        </p:nvSpPr>
        <p:spPr/>
        <p:txBody>
          <a:bodyPr rtlCol="0"/>
          <a:lstStyle>
            <a:extLst/>
          </a:lstStyle>
          <a:p>
            <a:r>
              <a:rPr lang="ja-JP" altLang="en-US" smtClean="0"/>
              <a:t>マスタ タイトルの書式設定</a:t>
            </a:r>
            <a:endParaRPr lang="en-US"/>
          </a:p>
        </p:txBody>
      </p:sp>
      <p:sp>
        <p:nvSpPr>
          <p:cNvPr id="4" name="日付プレースホルダ 9"/>
          <p:cNvSpPr>
            <a:spLocks noGrp="1"/>
          </p:cNvSpPr>
          <p:nvPr>
            <p:ph type="dt" sz="half" idx="10"/>
          </p:nvPr>
        </p:nvSpPr>
        <p:spPr/>
        <p:txBody>
          <a:bodyPr/>
          <a:lstStyle>
            <a:lvl1pPr>
              <a:defRPr/>
            </a:lvl1pPr>
          </a:lstStyle>
          <a:p>
            <a:pPr>
              <a:defRPr/>
            </a:pPr>
            <a:fld id="{9864ECFB-E338-4918-BB3D-EF67B336F97A}" type="datetime1">
              <a:rPr lang="ja-JP" altLang="en-US"/>
              <a:pPr>
                <a:defRPr/>
              </a:pPr>
              <a:t>08/03/16</a:t>
            </a:fld>
            <a:endParaRPr lang="ja-JP" altLang="en-US"/>
          </a:p>
        </p:txBody>
      </p:sp>
      <p:sp>
        <p:nvSpPr>
          <p:cNvPr id="5"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17"/>
          <p:cNvSpPr>
            <a:spLocks noGrp="1"/>
          </p:cNvSpPr>
          <p:nvPr>
            <p:ph type="sldNum" sz="quarter" idx="12"/>
          </p:nvPr>
        </p:nvSpPr>
        <p:spPr/>
        <p:txBody>
          <a:bodyPr/>
          <a:lstStyle>
            <a:lvl1pPr>
              <a:defRPr/>
            </a:lvl1pPr>
          </a:lstStyle>
          <a:p>
            <a:pPr>
              <a:defRPr/>
            </a:pPr>
            <a:fld id="{60D52ED9-908A-4981-B9FD-904A1FF148D6}"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山形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kumimoji="0" lang="en-US"/>
          </a:p>
        </p:txBody>
      </p:sp>
      <p:sp>
        <p:nvSpPr>
          <p:cNvPr id="5" name="山形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kumimoji="0" lang="en-US"/>
          </a:p>
        </p:txBody>
      </p:sp>
      <p:sp>
        <p:nvSpPr>
          <p:cNvPr id="2" name="タイトル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ja-JP" altLang="en-US" smtClean="0"/>
              <a:t>マスタ テキストの書式設定</a:t>
            </a:r>
          </a:p>
        </p:txBody>
      </p:sp>
      <p:sp>
        <p:nvSpPr>
          <p:cNvPr id="6" name="日付プレースホルダ 3"/>
          <p:cNvSpPr>
            <a:spLocks noGrp="1"/>
          </p:cNvSpPr>
          <p:nvPr>
            <p:ph type="dt" sz="half" idx="10"/>
          </p:nvPr>
        </p:nvSpPr>
        <p:spPr/>
        <p:txBody>
          <a:bodyPr/>
          <a:lstStyle>
            <a:lvl1pPr>
              <a:defRPr/>
            </a:lvl1pPr>
            <a:extLst/>
          </a:lstStyle>
          <a:p>
            <a:pPr>
              <a:defRPr/>
            </a:pPr>
            <a:fld id="{5EC54876-5BD9-44AB-AB53-72C0B636A430}" type="datetime1">
              <a:rPr lang="ja-JP" altLang="en-US"/>
              <a:pPr>
                <a:defRPr/>
              </a:pPr>
              <a:t>08/03/16</a:t>
            </a:fld>
            <a:endParaRPr lang="ja-JP" altLang="en-US"/>
          </a:p>
        </p:txBody>
      </p:sp>
      <p:sp>
        <p:nvSpPr>
          <p:cNvPr id="7" name="フッター プレースホルダ 4"/>
          <p:cNvSpPr>
            <a:spLocks noGrp="1"/>
          </p:cNvSpPr>
          <p:nvPr>
            <p:ph type="ftr" sz="quarter" idx="11"/>
          </p:nvPr>
        </p:nvSpPr>
        <p:spPr/>
        <p:txBody>
          <a:bodyPr/>
          <a:lstStyle>
            <a:lvl1pPr>
              <a:defRPr/>
            </a:lvl1pPr>
            <a:extLst/>
          </a:lstStyle>
          <a:p>
            <a:pPr>
              <a:defRPr/>
            </a:pPr>
            <a:endParaRPr lang="ja-JP" altLang="en-US"/>
          </a:p>
        </p:txBody>
      </p:sp>
      <p:sp>
        <p:nvSpPr>
          <p:cNvPr id="8" name="スライド番号プレースホルダ 5"/>
          <p:cNvSpPr>
            <a:spLocks noGrp="1"/>
          </p:cNvSpPr>
          <p:nvPr>
            <p:ph type="sldNum" sz="quarter" idx="12"/>
          </p:nvPr>
        </p:nvSpPr>
        <p:spPr/>
        <p:txBody>
          <a:bodyPr/>
          <a:lstStyle>
            <a:lvl1pPr>
              <a:defRPr/>
            </a:lvl1pPr>
            <a:extLst/>
          </a:lstStyle>
          <a:p>
            <a:pPr>
              <a:defRPr/>
            </a:pPr>
            <a:fld id="{2B292610-62C3-469D-9DA1-9E29A250589A}"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3" name="コンテンツ プレースホルダ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8" name="タイトル 7"/>
          <p:cNvSpPr>
            <a:spLocks noGrp="1"/>
          </p:cNvSpPr>
          <p:nvPr>
            <p:ph type="title"/>
          </p:nvPr>
        </p:nvSpPr>
        <p:spPr/>
        <p:txBody>
          <a:bodyPr rtlCol="0"/>
          <a:lstStyle>
            <a:extLst/>
          </a:lstStyle>
          <a:p>
            <a:r>
              <a:rPr lang="ja-JP" altLang="en-US" smtClean="0"/>
              <a:t>マスタ タイトルの書式設定</a:t>
            </a:r>
            <a:endParaRPr lang="en-US"/>
          </a:p>
        </p:txBody>
      </p:sp>
      <p:sp>
        <p:nvSpPr>
          <p:cNvPr id="5" name="日付プレースホルダ 9"/>
          <p:cNvSpPr>
            <a:spLocks noGrp="1"/>
          </p:cNvSpPr>
          <p:nvPr>
            <p:ph type="dt" sz="half" idx="10"/>
          </p:nvPr>
        </p:nvSpPr>
        <p:spPr/>
        <p:txBody>
          <a:bodyPr/>
          <a:lstStyle>
            <a:lvl1pPr>
              <a:defRPr/>
            </a:lvl1pPr>
          </a:lstStyle>
          <a:p>
            <a:pPr>
              <a:defRPr/>
            </a:pPr>
            <a:fld id="{B0707608-AE80-4470-AD39-7F87419C7112}" type="datetime1">
              <a:rPr lang="ja-JP" altLang="en-US"/>
              <a:pPr>
                <a:defRPr/>
              </a:pPr>
              <a:t>08/03/16</a:t>
            </a:fld>
            <a:endParaRPr lang="ja-JP" altLang="en-US"/>
          </a:p>
        </p:txBody>
      </p:sp>
      <p:sp>
        <p:nvSpPr>
          <p:cNvPr id="6"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17"/>
          <p:cNvSpPr>
            <a:spLocks noGrp="1"/>
          </p:cNvSpPr>
          <p:nvPr>
            <p:ph type="sldNum" sz="quarter" idx="12"/>
          </p:nvPr>
        </p:nvSpPr>
        <p:spPr/>
        <p:txBody>
          <a:bodyPr/>
          <a:lstStyle>
            <a:lvl1pPr>
              <a:defRPr/>
            </a:lvl1pPr>
          </a:lstStyle>
          <a:p>
            <a:pPr>
              <a:defRPr/>
            </a:pPr>
            <a:fld id="{092C101F-FA38-4230-A03E-F6B0F22AAE42}"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8229600" cy="1143000"/>
          </a:xfrm>
        </p:spPr>
        <p:txBody>
          <a:bodyPr/>
          <a:lstStyle>
            <a:lvl1pPr>
              <a:defRPr/>
            </a:lvl1pPr>
            <a:extLst/>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ja-JP" altLang="en-US" smtClean="0"/>
              <a:t>マスタ テキストの書式設定</a:t>
            </a:r>
          </a:p>
        </p:txBody>
      </p:sp>
      <p:sp>
        <p:nvSpPr>
          <p:cNvPr id="4" name="テキスト プレースホルダ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ja-JP" altLang="en-US" smtClean="0"/>
              <a:t>マスタ テキストの書式設定</a:t>
            </a:r>
          </a:p>
        </p:txBody>
      </p:sp>
      <p:sp>
        <p:nvSpPr>
          <p:cNvPr id="5" name="コンテンツ プレースホルダ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コンテンツ プレースホルダ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日付プレースホルダ 6"/>
          <p:cNvSpPr>
            <a:spLocks noGrp="1"/>
          </p:cNvSpPr>
          <p:nvPr>
            <p:ph type="dt" sz="half" idx="10"/>
          </p:nvPr>
        </p:nvSpPr>
        <p:spPr/>
        <p:txBody>
          <a:bodyPr/>
          <a:lstStyle>
            <a:lvl1pPr>
              <a:defRPr/>
            </a:lvl1pPr>
            <a:extLst/>
          </a:lstStyle>
          <a:p>
            <a:pPr>
              <a:defRPr/>
            </a:pPr>
            <a:fld id="{497B009D-80EB-4944-AE35-DE58F412B625}" type="datetime1">
              <a:rPr lang="ja-JP" altLang="en-US"/>
              <a:pPr>
                <a:defRPr/>
              </a:pPr>
              <a:t>08/03/16</a:t>
            </a:fld>
            <a:endParaRPr lang="ja-JP" altLang="en-US"/>
          </a:p>
        </p:txBody>
      </p:sp>
      <p:sp>
        <p:nvSpPr>
          <p:cNvPr id="8" name="フッター プレースホルダ 7"/>
          <p:cNvSpPr>
            <a:spLocks noGrp="1"/>
          </p:cNvSpPr>
          <p:nvPr>
            <p:ph type="ftr" sz="quarter" idx="11"/>
          </p:nvPr>
        </p:nvSpPr>
        <p:spPr/>
        <p:txBody>
          <a:bodyPr/>
          <a:lstStyle>
            <a:lvl1pPr>
              <a:defRPr/>
            </a:lvl1pPr>
            <a:extLst/>
          </a:lstStyle>
          <a:p>
            <a:pPr>
              <a:defRPr/>
            </a:pPr>
            <a:endParaRPr lang="ja-JP" altLang="en-US"/>
          </a:p>
        </p:txBody>
      </p:sp>
      <p:sp>
        <p:nvSpPr>
          <p:cNvPr id="9" name="スライド番号プレースホルダ 8"/>
          <p:cNvSpPr>
            <a:spLocks noGrp="1"/>
          </p:cNvSpPr>
          <p:nvPr>
            <p:ph type="sldNum" sz="quarter" idx="12"/>
          </p:nvPr>
        </p:nvSpPr>
        <p:spPr/>
        <p:txBody>
          <a:bodyPr/>
          <a:lstStyle>
            <a:lvl1pPr>
              <a:defRPr/>
            </a:lvl1pPr>
            <a:extLst/>
          </a:lstStyle>
          <a:p>
            <a:pPr>
              <a:defRPr/>
            </a:pPr>
            <a:fld id="{F3273889-9D18-41D5-A413-357FA6E08B50}"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タイトル 5"/>
          <p:cNvSpPr>
            <a:spLocks noGrp="1"/>
          </p:cNvSpPr>
          <p:nvPr>
            <p:ph type="title"/>
          </p:nvPr>
        </p:nvSpPr>
        <p:spPr/>
        <p:txBody>
          <a:bodyPr rtlCol="0"/>
          <a:lstStyle>
            <a:extLst/>
          </a:lstStyle>
          <a:p>
            <a:r>
              <a:rPr lang="ja-JP" altLang="en-US" smtClean="0"/>
              <a:t>マスタ タイトルの書式設定</a:t>
            </a:r>
            <a:endParaRPr lang="en-US"/>
          </a:p>
        </p:txBody>
      </p:sp>
      <p:sp>
        <p:nvSpPr>
          <p:cNvPr id="3" name="日付プレースホルダ 9"/>
          <p:cNvSpPr>
            <a:spLocks noGrp="1"/>
          </p:cNvSpPr>
          <p:nvPr>
            <p:ph type="dt" sz="half" idx="10"/>
          </p:nvPr>
        </p:nvSpPr>
        <p:spPr/>
        <p:txBody>
          <a:bodyPr/>
          <a:lstStyle>
            <a:lvl1pPr>
              <a:defRPr/>
            </a:lvl1pPr>
          </a:lstStyle>
          <a:p>
            <a:pPr>
              <a:defRPr/>
            </a:pPr>
            <a:fld id="{780C08B7-DFFC-4042-9068-A0C2796D4627}" type="datetime1">
              <a:rPr lang="ja-JP" altLang="en-US"/>
              <a:pPr>
                <a:defRPr/>
              </a:pPr>
              <a:t>08/03/16</a:t>
            </a:fld>
            <a:endParaRPr lang="ja-JP" altLang="en-US"/>
          </a:p>
        </p:txBody>
      </p:sp>
      <p:sp>
        <p:nvSpPr>
          <p:cNvPr id="4"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17"/>
          <p:cNvSpPr>
            <a:spLocks noGrp="1"/>
          </p:cNvSpPr>
          <p:nvPr>
            <p:ph type="sldNum" sz="quarter" idx="12"/>
          </p:nvPr>
        </p:nvSpPr>
        <p:spPr/>
        <p:txBody>
          <a:bodyPr/>
          <a:lstStyle>
            <a:lvl1pPr>
              <a:defRPr/>
            </a:lvl1pPr>
          </a:lstStyle>
          <a:p>
            <a:pPr>
              <a:defRPr/>
            </a:pPr>
            <a:fld id="{EE8DC3D8-78C0-4241-8EA9-781CC64ACD01}"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9"/>
          <p:cNvSpPr>
            <a:spLocks noGrp="1"/>
          </p:cNvSpPr>
          <p:nvPr>
            <p:ph type="dt" sz="half" idx="10"/>
          </p:nvPr>
        </p:nvSpPr>
        <p:spPr/>
        <p:txBody>
          <a:bodyPr/>
          <a:lstStyle>
            <a:lvl1pPr>
              <a:defRPr/>
            </a:lvl1pPr>
          </a:lstStyle>
          <a:p>
            <a:pPr>
              <a:defRPr/>
            </a:pPr>
            <a:fld id="{421DD2ED-4995-4F83-9364-FF7C8D16F63F}" type="datetime1">
              <a:rPr lang="ja-JP" altLang="en-US"/>
              <a:pPr>
                <a:defRPr/>
              </a:pPr>
              <a:t>08/03/16</a:t>
            </a:fld>
            <a:endParaRPr lang="ja-JP" altLang="en-US"/>
          </a:p>
        </p:txBody>
      </p:sp>
      <p:sp>
        <p:nvSpPr>
          <p:cNvPr id="3" name="フッター プレースホルダ 21"/>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17"/>
          <p:cNvSpPr>
            <a:spLocks noGrp="1"/>
          </p:cNvSpPr>
          <p:nvPr>
            <p:ph type="sldNum" sz="quarter" idx="12"/>
          </p:nvPr>
        </p:nvSpPr>
        <p:spPr/>
        <p:txBody>
          <a:bodyPr/>
          <a:lstStyle>
            <a:lvl1pPr>
              <a:defRPr/>
            </a:lvl1pPr>
          </a:lstStyle>
          <a:p>
            <a:pPr>
              <a:defRPr/>
            </a:pPr>
            <a:fld id="{2C77EA4A-B2B5-4B41-816D-0D0A175A1767}"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ja-JP" altLang="en-US" smtClean="0"/>
              <a:t>マスタ タイトルの書式設定</a:t>
            </a:r>
            <a:endParaRPr lang="en-US"/>
          </a:p>
        </p:txBody>
      </p:sp>
      <p:sp>
        <p:nvSpPr>
          <p:cNvPr id="3" name="テキスト プレースホルダ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ja-JP" altLang="en-US" smtClean="0"/>
              <a:t>マスタ テキストの書式設定</a:t>
            </a:r>
          </a:p>
        </p:txBody>
      </p:sp>
      <p:sp>
        <p:nvSpPr>
          <p:cNvPr id="4" name="コンテンツ プレースホルダ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p:txBody>
          <a:bodyPr/>
          <a:lstStyle>
            <a:lvl1pPr>
              <a:defRPr/>
            </a:lvl1pPr>
            <a:extLst/>
          </a:lstStyle>
          <a:p>
            <a:pPr>
              <a:defRPr/>
            </a:pPr>
            <a:fld id="{5F99F43E-41B4-4765-AB27-2726EC873BA1}" type="datetime1">
              <a:rPr lang="ja-JP" altLang="en-US"/>
              <a:pPr>
                <a:defRPr/>
              </a:pPr>
              <a:t>08/03/16</a:t>
            </a:fld>
            <a:endParaRPr lang="ja-JP" altLang="en-US"/>
          </a:p>
        </p:txBody>
      </p:sp>
      <p:sp>
        <p:nvSpPr>
          <p:cNvPr id="6" name="フッター プレースホルダ 5"/>
          <p:cNvSpPr>
            <a:spLocks noGrp="1"/>
          </p:cNvSpPr>
          <p:nvPr>
            <p:ph type="ftr" sz="quarter" idx="11"/>
          </p:nvPr>
        </p:nvSpPr>
        <p:spPr/>
        <p:txBody>
          <a:bodyPr/>
          <a:lstStyle>
            <a:lvl1pPr>
              <a:defRPr/>
            </a:lvl1pPr>
            <a:extLst/>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vl1pPr>
            <a:extLst/>
          </a:lstStyle>
          <a:p>
            <a:pPr>
              <a:defRPr/>
            </a:pPr>
            <a:fld id="{9987A4E6-C562-4FBA-96C4-D3C52F4467C4}"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フリーフォーム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kumimoji="0" lang="en-US">
              <a:latin typeface="+mn-lt"/>
              <a:ea typeface="+mn-ea"/>
            </a:endParaRPr>
          </a:p>
        </p:txBody>
      </p:sp>
      <p:sp>
        <p:nvSpPr>
          <p:cNvPr id="6" name="フリーフォーム 16"/>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pPr>
              <a:defRPr/>
            </a:pPr>
            <a:endParaRPr lang="ja-JP" altLang="en-US">
              <a:ea typeface="ＭＳ Ｐゴシック" pitchFamily="50" charset="-128"/>
            </a:endParaRPr>
          </a:p>
        </p:txBody>
      </p:sp>
      <p:sp>
        <p:nvSpPr>
          <p:cNvPr id="7" name="直角三角形 6"/>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kumimoji="0" lang="en-US"/>
          </a:p>
        </p:txBody>
      </p:sp>
      <p:cxnSp>
        <p:nvCxnSpPr>
          <p:cNvPr id="8" name="直線コネクタ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山形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kumimoji="0" lang="en-US"/>
          </a:p>
        </p:txBody>
      </p:sp>
      <p:sp>
        <p:nvSpPr>
          <p:cNvPr id="10" name="山形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kumimoji="0" lang="en-US"/>
          </a:p>
        </p:txBody>
      </p:sp>
      <p:sp>
        <p:nvSpPr>
          <p:cNvPr id="4" name="テキスト プレースホルダ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ja-JP" altLang="en-US" smtClean="0"/>
              <a:t>マスタ テキストの書式設定</a:t>
            </a:r>
          </a:p>
        </p:txBody>
      </p:sp>
      <p:sp>
        <p:nvSpPr>
          <p:cNvPr id="3" name="図プレースホルダ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ja-JP" altLang="en-US" noProof="0" smtClean="0"/>
              <a:t>アイコンをクリックして図を追加</a:t>
            </a:r>
            <a:endParaRPr lang="en-US" noProof="0" dirty="0"/>
          </a:p>
        </p:txBody>
      </p:sp>
      <p:sp>
        <p:nvSpPr>
          <p:cNvPr id="2" name="タイトル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ja-JP" altLang="en-US" smtClean="0"/>
              <a:t>マスタ タイトルの書式設定</a:t>
            </a:r>
            <a:endParaRPr lang="en-US"/>
          </a:p>
        </p:txBody>
      </p:sp>
      <p:sp>
        <p:nvSpPr>
          <p:cNvPr id="11" name="日付プレースホルダ 4"/>
          <p:cNvSpPr>
            <a:spLocks noGrp="1"/>
          </p:cNvSpPr>
          <p:nvPr>
            <p:ph type="dt" sz="half" idx="10"/>
          </p:nvPr>
        </p:nvSpPr>
        <p:spPr/>
        <p:txBody>
          <a:bodyPr/>
          <a:lstStyle>
            <a:lvl1pPr>
              <a:defRPr>
                <a:solidFill>
                  <a:schemeClr val="tx1"/>
                </a:solidFill>
              </a:defRPr>
            </a:lvl1pPr>
            <a:extLst/>
          </a:lstStyle>
          <a:p>
            <a:pPr>
              <a:defRPr/>
            </a:pPr>
            <a:fld id="{E1C37FCF-117B-4882-A4EC-210446B3A94F}" type="datetime1">
              <a:rPr lang="ja-JP" altLang="en-US"/>
              <a:pPr>
                <a:defRPr/>
              </a:pPr>
              <a:t>08/03/16</a:t>
            </a:fld>
            <a:endParaRPr lang="ja-JP" altLang="en-US"/>
          </a:p>
        </p:txBody>
      </p:sp>
      <p:sp>
        <p:nvSpPr>
          <p:cNvPr id="12" name="フッター プレースホルダ 5"/>
          <p:cNvSpPr>
            <a:spLocks noGrp="1"/>
          </p:cNvSpPr>
          <p:nvPr>
            <p:ph type="ftr" sz="quarter" idx="11"/>
          </p:nvPr>
        </p:nvSpPr>
        <p:spPr/>
        <p:txBody>
          <a:bodyPr/>
          <a:lstStyle>
            <a:lvl1pPr>
              <a:defRPr>
                <a:solidFill>
                  <a:schemeClr val="tx1"/>
                </a:solidFill>
              </a:defRPr>
            </a:lvl1pPr>
            <a:extLst/>
          </a:lstStyle>
          <a:p>
            <a:pPr>
              <a:defRPr/>
            </a:pPr>
            <a:endParaRPr lang="ja-JP" altLang="en-US"/>
          </a:p>
        </p:txBody>
      </p:sp>
      <p:sp>
        <p:nvSpPr>
          <p:cNvPr id="13" name="スライド番号プレースホルダ 6"/>
          <p:cNvSpPr>
            <a:spLocks noGrp="1"/>
          </p:cNvSpPr>
          <p:nvPr>
            <p:ph type="sldNum" sz="quarter" idx="12"/>
          </p:nvPr>
        </p:nvSpPr>
        <p:spPr/>
        <p:txBody>
          <a:bodyPr/>
          <a:lstStyle>
            <a:lvl1pPr>
              <a:defRPr>
                <a:solidFill>
                  <a:schemeClr val="tx1"/>
                </a:solidFill>
              </a:defRPr>
            </a:lvl1pPr>
            <a:extLst/>
          </a:lstStyle>
          <a:p>
            <a:pPr>
              <a:defRPr/>
            </a:pPr>
            <a:fld id="{02BFA6BD-9E6C-45A1-BC0C-C98D29BDA948}"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フリーフォーム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kumimoji="0" lang="en-US">
              <a:latin typeface="+mn-lt"/>
              <a:ea typeface="+mn-ea"/>
            </a:endParaRPr>
          </a:p>
        </p:txBody>
      </p:sp>
      <p:sp>
        <p:nvSpPr>
          <p:cNvPr id="1027" name="フリーフォーム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pPr>
              <a:defRPr/>
            </a:pPr>
            <a:endParaRPr lang="ja-JP" altLang="en-US">
              <a:ea typeface="ＭＳ Ｐゴシック" pitchFamily="50" charset="-128"/>
            </a:endParaRPr>
          </a:p>
        </p:txBody>
      </p:sp>
      <p:sp>
        <p:nvSpPr>
          <p:cNvPr id="14" name="直角三角形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kumimoji="0" lang="en-US"/>
          </a:p>
        </p:txBody>
      </p:sp>
      <p:cxnSp>
        <p:nvCxnSpPr>
          <p:cNvPr id="15" name="直線コネクタ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タイトル プレースホルダ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ja-JP" altLang="en-US" smtClean="0"/>
              <a:t>マスタ タイトルの書式設定</a:t>
            </a:r>
            <a:endParaRPr lang="en-US"/>
          </a:p>
        </p:txBody>
      </p:sp>
      <p:sp>
        <p:nvSpPr>
          <p:cNvPr id="2057" name="テキスト プレースホルダ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10" name="日付プレースホルダ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1" sz="1000">
                <a:solidFill>
                  <a:schemeClr val="tx1"/>
                </a:solidFill>
                <a:latin typeface="+mn-lt"/>
                <a:ea typeface="+mn-ea"/>
              </a:defRPr>
            </a:lvl1pPr>
            <a:extLst/>
          </a:lstStyle>
          <a:p>
            <a:pPr>
              <a:defRPr/>
            </a:pPr>
            <a:fld id="{AEB232AE-8C13-4CA1-8417-BB6BFAFC0266}" type="datetime1">
              <a:rPr lang="ja-JP" altLang="en-US"/>
              <a:pPr>
                <a:defRPr/>
              </a:pPr>
              <a:t>08/03/16</a:t>
            </a:fld>
            <a:endParaRPr lang="ja-JP" altLang="en-US"/>
          </a:p>
        </p:txBody>
      </p:sp>
      <p:sp>
        <p:nvSpPr>
          <p:cNvPr id="22" name="フッター プレースホルダ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1" sz="1000">
                <a:solidFill>
                  <a:schemeClr val="tx1"/>
                </a:solidFill>
                <a:latin typeface="+mn-lt"/>
                <a:ea typeface="+mn-ea"/>
              </a:defRPr>
            </a:lvl1pPr>
            <a:extLst/>
          </a:lstStyle>
          <a:p>
            <a:pPr>
              <a:defRPr/>
            </a:pPr>
            <a:endParaRPr lang="ja-JP" altLang="en-US"/>
          </a:p>
        </p:txBody>
      </p:sp>
      <p:sp>
        <p:nvSpPr>
          <p:cNvPr id="18" name="スライド番号プレースホルダ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1" sz="1000" b="0">
                <a:solidFill>
                  <a:schemeClr val="tx1"/>
                </a:solidFill>
                <a:latin typeface="+mn-lt"/>
                <a:ea typeface="+mn-ea"/>
              </a:defRPr>
            </a:lvl1pPr>
            <a:extLst/>
          </a:lstStyle>
          <a:p>
            <a:pPr>
              <a:defRPr/>
            </a:pPr>
            <a:fld id="{0099403D-AE80-49EF-B868-6A46C9483983}" type="slidenum">
              <a:rPr lang="ja-JP" altLang="en-US"/>
              <a:pPr>
                <a:defRPr/>
              </a:pPr>
              <a:t>‹#›</a:t>
            </a:fld>
            <a:endParaRPr lang="ja-JP" altLang="en-US"/>
          </a:p>
        </p:txBody>
      </p:sp>
      <p:pic>
        <p:nvPicPr>
          <p:cNvPr id="12" name="Picture 19" descr="logo_j"/>
          <p:cNvPicPr>
            <a:picLocks noChangeAspect="1" noChangeArrowheads="1"/>
          </p:cNvPicPr>
          <p:nvPr userDrawn="1"/>
        </p:nvPicPr>
        <p:blipFill>
          <a:blip r:embed="rId15" cstate="print"/>
          <a:srcRect/>
          <a:stretch>
            <a:fillRect/>
          </a:stretch>
        </p:blipFill>
        <p:spPr bwMode="auto">
          <a:xfrm>
            <a:off x="8088922" y="1"/>
            <a:ext cx="1055077" cy="6230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248" r:id="rId1"/>
    <p:sldLayoutId id="2147485241" r:id="rId2"/>
    <p:sldLayoutId id="2147485249" r:id="rId3"/>
    <p:sldLayoutId id="2147485242" r:id="rId4"/>
    <p:sldLayoutId id="2147485250" r:id="rId5"/>
    <p:sldLayoutId id="2147485243" r:id="rId6"/>
    <p:sldLayoutId id="2147485244" r:id="rId7"/>
    <p:sldLayoutId id="2147485251" r:id="rId8"/>
    <p:sldLayoutId id="2147485252" r:id="rId9"/>
    <p:sldLayoutId id="2147485245" r:id="rId10"/>
    <p:sldLayoutId id="2147485246" r:id="rId11"/>
    <p:sldLayoutId id="2147485247" r:id="rId12"/>
  </p:sldLayoutIdLst>
  <p:hf hdr="0" ftr="0" dt="0"/>
  <p:txStyles>
    <p:titleStyle>
      <a:lvl1pPr algn="l" rtl="0" eaLnBrk="0" fontAlgn="base" hangingPunct="0">
        <a:spcBef>
          <a:spcPct val="0"/>
        </a:spcBef>
        <a:spcAft>
          <a:spcPct val="0"/>
        </a:spcAft>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2pPr>
      <a:lvl3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3pPr>
      <a:lvl4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4pPr>
      <a:lvl5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5pPr>
      <a:lvl6pPr marL="457200" algn="l" rtl="0" fontAlgn="base">
        <a:spcBef>
          <a:spcPct val="0"/>
        </a:spcBef>
        <a:spcAft>
          <a:spcPct val="0"/>
        </a:spcAft>
        <a:defRPr kumimoji="1" sz="4100" b="1">
          <a:solidFill>
            <a:schemeClr val="tx2"/>
          </a:solidFill>
          <a:latin typeface="Lucida Sans Unicode" pitchFamily="34" charset="0"/>
          <a:ea typeface="ＭＳ Ｐゴシック" charset="-128"/>
        </a:defRPr>
      </a:lvl6pPr>
      <a:lvl7pPr marL="914400" algn="l" rtl="0" fontAlgn="base">
        <a:spcBef>
          <a:spcPct val="0"/>
        </a:spcBef>
        <a:spcAft>
          <a:spcPct val="0"/>
        </a:spcAft>
        <a:defRPr kumimoji="1" sz="4100" b="1">
          <a:solidFill>
            <a:schemeClr val="tx2"/>
          </a:solidFill>
          <a:latin typeface="Lucida Sans Unicode" pitchFamily="34" charset="0"/>
          <a:ea typeface="ＭＳ Ｐゴシック" charset="-128"/>
        </a:defRPr>
      </a:lvl7pPr>
      <a:lvl8pPr marL="1371600" algn="l" rtl="0" fontAlgn="base">
        <a:spcBef>
          <a:spcPct val="0"/>
        </a:spcBef>
        <a:spcAft>
          <a:spcPct val="0"/>
        </a:spcAft>
        <a:defRPr kumimoji="1" sz="4100" b="1">
          <a:solidFill>
            <a:schemeClr val="tx2"/>
          </a:solidFill>
          <a:latin typeface="Lucida Sans Unicode" pitchFamily="34" charset="0"/>
          <a:ea typeface="ＭＳ Ｐゴシック" charset="-128"/>
        </a:defRPr>
      </a:lvl8pPr>
      <a:lvl9pPr marL="1828800" algn="l" rtl="0" fontAlgn="base">
        <a:spcBef>
          <a:spcPct val="0"/>
        </a:spcBef>
        <a:spcAft>
          <a:spcPct val="0"/>
        </a:spcAft>
        <a:defRPr kumimoji="1" sz="4100" b="1">
          <a:solidFill>
            <a:schemeClr val="tx2"/>
          </a:solidFill>
          <a:latin typeface="Lucida Sans Unicode" pitchFamily="34" charset="0"/>
          <a:ea typeface="ＭＳ Ｐゴシック" charset="-128"/>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kumimoji="1"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kumimoji="1"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kumimoji="1"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kumimoji="1"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umimoji="1"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1"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1" sz="1600" kern="1200" baseline="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jpe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emf"/><Relationship Id="rId18" Type="http://schemas.openxmlformats.org/officeDocument/2006/relationships/image" Target="../media/image16.emf"/><Relationship Id="rId19" Type="http://schemas.openxmlformats.org/officeDocument/2006/relationships/image" Target="../media/image17.emf"/><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gi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93966" y="1908094"/>
            <a:ext cx="8746838" cy="1829761"/>
          </a:xfrm>
        </p:spPr>
        <p:txBody>
          <a:bodyPr>
            <a:noAutofit/>
          </a:bodyPr>
          <a:lstStyle/>
          <a:p>
            <a:pPr algn="l">
              <a:defRPr/>
            </a:pPr>
            <a:r>
              <a:rPr lang="en-US" altLang="ja-JP" sz="3200" smtClean="0">
                <a:latin typeface="Arial" pitchFamily="34" charset="0"/>
                <a:cs typeface="Arial" pitchFamily="34" charset="0"/>
              </a:rPr>
              <a:t>JAXA Agency Report</a:t>
            </a:r>
            <a:endParaRPr lang="ja-JP" altLang="en-US" sz="3200">
              <a:latin typeface="Arial" pitchFamily="34" charset="0"/>
              <a:cs typeface="Arial" pitchFamily="34" charset="0"/>
            </a:endParaRPr>
          </a:p>
        </p:txBody>
      </p:sp>
      <p:sp>
        <p:nvSpPr>
          <p:cNvPr id="8195" name="サブタイトル 2"/>
          <p:cNvSpPr>
            <a:spLocks noGrp="1"/>
          </p:cNvSpPr>
          <p:nvPr>
            <p:ph type="subTitle" idx="1"/>
          </p:nvPr>
        </p:nvSpPr>
        <p:spPr>
          <a:xfrm>
            <a:off x="150725" y="3972375"/>
            <a:ext cx="8812405" cy="1200150"/>
          </a:xfrm>
        </p:spPr>
        <p:txBody>
          <a:bodyPr/>
          <a:lstStyle/>
          <a:p>
            <a:pPr marR="0"/>
            <a:r>
              <a:rPr lang="en-US" altLang="ja-JP" sz="2200" dirty="0" smtClean="0">
                <a:effectLst>
                  <a:outerShdw blurRad="38100" dist="38100" dir="2700000" algn="tl">
                    <a:srgbClr val="000000">
                      <a:alpha val="43137"/>
                    </a:srgbClr>
                  </a:outerShdw>
                </a:effectLst>
                <a:latin typeface="Arial" pitchFamily="34" charset="0"/>
                <a:cs typeface="Arial" pitchFamily="34" charset="0"/>
              </a:rPr>
              <a:t>Misako Kachi</a:t>
            </a:r>
          </a:p>
          <a:p>
            <a:pPr marR="0"/>
            <a:r>
              <a:rPr lang="en-US" altLang="ja-JP" sz="2200" dirty="0" smtClean="0">
                <a:effectLst>
                  <a:outerShdw blurRad="38100" dist="38100" dir="2700000" algn="tl">
                    <a:srgbClr val="000000">
                      <a:alpha val="43137"/>
                    </a:srgbClr>
                  </a:outerShdw>
                </a:effectLst>
                <a:latin typeface="Arial" pitchFamily="34" charset="0"/>
                <a:cs typeface="Arial" pitchFamily="34" charset="0"/>
              </a:rPr>
              <a:t>Earth Observation Research Center (EORC)</a:t>
            </a:r>
          </a:p>
          <a:p>
            <a:pPr marR="0"/>
            <a:r>
              <a:rPr lang="en-US" altLang="ja-JP" sz="2200" dirty="0" smtClean="0">
                <a:effectLst>
                  <a:outerShdw blurRad="38100" dist="38100" dir="2700000" algn="tl">
                    <a:srgbClr val="000000">
                      <a:alpha val="43137"/>
                    </a:srgbClr>
                  </a:outerShdw>
                </a:effectLst>
                <a:latin typeface="Arial" pitchFamily="34" charset="0"/>
                <a:cs typeface="Arial" pitchFamily="34" charset="0"/>
              </a:rPr>
              <a:t>Japan Aerospace Exploration Agency (JAXA)</a:t>
            </a:r>
          </a:p>
          <a:p>
            <a:pPr marR="0"/>
            <a:endParaRPr lang="en-US" altLang="ja-JP" sz="1800" dirty="0" smtClean="0">
              <a:effectLst>
                <a:outerShdw blurRad="38100" dist="38100" dir="2700000" algn="tl">
                  <a:srgbClr val="000000">
                    <a:alpha val="43137"/>
                  </a:srgbClr>
                </a:outerShdw>
              </a:effectLst>
              <a:latin typeface="Arial" pitchFamily="34" charset="0"/>
              <a:cs typeface="Arial" pitchFamily="34" charset="0"/>
            </a:endParaRPr>
          </a:p>
          <a:p>
            <a:pPr marR="0"/>
            <a:endParaRPr lang="en-US" altLang="ja-JP" sz="1800" dirty="0" smtClean="0">
              <a:effectLst>
                <a:outerShdw blurRad="38100" dist="38100" dir="2700000" algn="tl">
                  <a:srgbClr val="000000">
                    <a:alpha val="43137"/>
                  </a:srgbClr>
                </a:outerShdw>
              </a:effectLst>
              <a:latin typeface="Arial" pitchFamily="34" charset="0"/>
              <a:cs typeface="Arial" pitchFamily="34" charset="0"/>
            </a:endParaRPr>
          </a:p>
          <a:p>
            <a:pPr marR="0"/>
            <a:r>
              <a:rPr lang="en-US" altLang="ja-JP" sz="1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Climate</a:t>
            </a:r>
            <a:r>
              <a:rPr lang="ja-JP" altLang="en-US" sz="180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altLang="ja-JP" sz="1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WG</a:t>
            </a:r>
          </a:p>
          <a:p>
            <a:pPr marR="0"/>
            <a:r>
              <a:rPr lang="en-US" altLang="ja-JP" sz="1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March </a:t>
            </a:r>
            <a:r>
              <a:rPr lang="en-US" altLang="ja-JP" sz="1800" dirty="0">
                <a:solidFill>
                  <a:schemeClr val="bg1"/>
                </a:solidFill>
                <a:effectLst>
                  <a:outerShdw blurRad="38100" dist="38100" dir="2700000" algn="tl">
                    <a:srgbClr val="000000">
                      <a:alpha val="43137"/>
                    </a:srgbClr>
                  </a:outerShdw>
                </a:effectLst>
                <a:latin typeface="Arial" pitchFamily="34" charset="0"/>
                <a:cs typeface="Arial" pitchFamily="34" charset="0"/>
              </a:rPr>
              <a:t>7</a:t>
            </a:r>
            <a:r>
              <a:rPr lang="en-US" altLang="ja-JP" sz="1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201</a:t>
            </a:r>
            <a:r>
              <a:rPr lang="en-US" altLang="ja-JP" sz="1800" dirty="0">
                <a:solidFill>
                  <a:schemeClr val="bg1"/>
                </a:solidFill>
                <a:effectLst>
                  <a:outerShdw blurRad="38100" dist="38100" dir="2700000" algn="tl">
                    <a:srgbClr val="000000">
                      <a:alpha val="43137"/>
                    </a:srgbClr>
                  </a:outerShdw>
                </a:effectLst>
                <a:latin typeface="Arial" pitchFamily="34" charset="0"/>
                <a:cs typeface="Arial" pitchFamily="34" charset="0"/>
              </a:rPr>
              <a:t>6</a:t>
            </a:r>
            <a:endParaRPr lang="en-US" altLang="ja-JP" sz="18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59950"/>
          </a:xfrm>
        </p:spPr>
        <p:txBody>
          <a:bodyPr>
            <a:noAutofit/>
          </a:bodyPr>
          <a:lstStyle/>
          <a:p>
            <a:r>
              <a:rPr lang="en-US" altLang="ja-JP" sz="2800" dirty="0" smtClean="0"/>
              <a:t>AMSR2 Research Products </a:t>
            </a:r>
            <a:br>
              <a:rPr lang="en-US" altLang="ja-JP" sz="2800" dirty="0" smtClean="0"/>
            </a:br>
            <a:r>
              <a:rPr lang="en-US" altLang="ja-JP" sz="2800" dirty="0" smtClean="0"/>
              <a:t>defined in March 2015</a:t>
            </a:r>
            <a:endParaRPr lang="ja-JP" altLang="en-US" sz="2800" dirty="0"/>
          </a:p>
        </p:txBody>
      </p:sp>
      <p:sp>
        <p:nvSpPr>
          <p:cNvPr id="7" name="スライド番号プレースホルダー 6"/>
          <p:cNvSpPr>
            <a:spLocks noGrp="1"/>
          </p:cNvSpPr>
          <p:nvPr>
            <p:ph type="sldNum" sz="quarter" idx="11"/>
          </p:nvPr>
        </p:nvSpPr>
        <p:spPr/>
        <p:txBody>
          <a:bodyPr/>
          <a:lstStyle/>
          <a:p>
            <a:fld id="{D57BF63D-D8F2-4EEC-A5E2-CFE2EF1A3ED8}" type="slidenum">
              <a:rPr lang="ja-JP" altLang="en-US" smtClean="0"/>
              <a:pPr/>
              <a:t>10</a:t>
            </a:fld>
            <a:endParaRPr lang="ja-JP" altLang="en-US"/>
          </a:p>
        </p:txBody>
      </p:sp>
      <p:graphicFrame>
        <p:nvGraphicFramePr>
          <p:cNvPr id="3" name="表 2"/>
          <p:cNvGraphicFramePr>
            <a:graphicFrameLocks noGrp="1"/>
          </p:cNvGraphicFramePr>
          <p:nvPr>
            <p:extLst>
              <p:ext uri="{D42A27DB-BD31-4B8C-83A1-F6EECF244321}">
                <p14:modId xmlns:p14="http://schemas.microsoft.com/office/powerpoint/2010/main" val="2361183684"/>
              </p:ext>
            </p:extLst>
          </p:nvPr>
        </p:nvGraphicFramePr>
        <p:xfrm>
          <a:off x="397782" y="1234591"/>
          <a:ext cx="8413417" cy="4960926"/>
        </p:xfrm>
        <a:graphic>
          <a:graphicData uri="http://schemas.openxmlformats.org/drawingml/2006/table">
            <a:tbl>
              <a:tblPr firstRow="1" firstCol="1" bandRow="1">
                <a:tableStyleId>{5940675A-B579-460E-94D1-54222C63F5DA}</a:tableStyleId>
              </a:tblPr>
              <a:tblGrid>
                <a:gridCol w="2328326"/>
                <a:gridCol w="1206723"/>
                <a:gridCol w="1338713"/>
                <a:gridCol w="2123194"/>
                <a:gridCol w="1416461"/>
              </a:tblGrid>
              <a:tr h="260637">
                <a:tc>
                  <a:txBody>
                    <a:bodyPr/>
                    <a:lstStyle/>
                    <a:p>
                      <a:pPr algn="ctr">
                        <a:lnSpc>
                          <a:spcPct val="100000"/>
                        </a:lnSpc>
                        <a:spcAft>
                          <a:spcPts val="0"/>
                        </a:spcAft>
                      </a:pPr>
                      <a:r>
                        <a:rPr lang="en-US" sz="1400" dirty="0">
                          <a:effectLst/>
                          <a:latin typeface="+mj-lt"/>
                        </a:rPr>
                        <a:t>Products</a:t>
                      </a:r>
                      <a:endParaRPr lang="ja-JP" sz="1800" dirty="0">
                        <a:effectLst/>
                        <a:latin typeface="+mj-lt"/>
                        <a:ea typeface="ＭＳ 明朝"/>
                        <a:cs typeface="ＭＳ Ｐゴシック"/>
                      </a:endParaRPr>
                    </a:p>
                  </a:txBody>
                  <a:tcPr marL="16763" marR="16763" marT="0" marB="0" anchor="ctr">
                    <a:solidFill>
                      <a:schemeClr val="bg1">
                        <a:lumMod val="85000"/>
                      </a:schemeClr>
                    </a:solidFill>
                  </a:tcPr>
                </a:tc>
                <a:tc>
                  <a:txBody>
                    <a:bodyPr/>
                    <a:lstStyle/>
                    <a:p>
                      <a:pPr algn="ctr">
                        <a:lnSpc>
                          <a:spcPct val="100000"/>
                        </a:lnSpc>
                        <a:spcAft>
                          <a:spcPts val="0"/>
                        </a:spcAft>
                      </a:pPr>
                      <a:r>
                        <a:rPr lang="en-US" altLang="ja-JP" sz="1400" dirty="0" smtClean="0">
                          <a:effectLst/>
                          <a:latin typeface="+mj-lt"/>
                          <a:ea typeface="ＭＳ 明朝"/>
                          <a:cs typeface="ＭＳ Ｐゴシック"/>
                        </a:rPr>
                        <a:t>Area</a:t>
                      </a:r>
                      <a:endParaRPr lang="ja-JP" sz="1400" dirty="0">
                        <a:effectLst/>
                        <a:latin typeface="+mj-lt"/>
                        <a:ea typeface="ＭＳ 明朝"/>
                        <a:cs typeface="ＭＳ Ｐゴシック"/>
                      </a:endParaRPr>
                    </a:p>
                  </a:txBody>
                  <a:tcPr marL="16763" marR="16763" marT="0" marB="0" anchor="ctr">
                    <a:solidFill>
                      <a:schemeClr val="bg1">
                        <a:lumMod val="85000"/>
                      </a:schemeClr>
                    </a:solidFill>
                  </a:tcPr>
                </a:tc>
                <a:tc>
                  <a:txBody>
                    <a:bodyPr/>
                    <a:lstStyle/>
                    <a:p>
                      <a:pPr algn="ctr">
                        <a:lnSpc>
                          <a:spcPct val="100000"/>
                        </a:lnSpc>
                        <a:spcAft>
                          <a:spcPts val="0"/>
                        </a:spcAft>
                      </a:pPr>
                      <a:r>
                        <a:rPr lang="en-US" sz="1400" dirty="0">
                          <a:effectLst/>
                          <a:latin typeface="+mj-lt"/>
                        </a:rPr>
                        <a:t>Resolution</a:t>
                      </a:r>
                      <a:endParaRPr lang="ja-JP" sz="1800" dirty="0">
                        <a:effectLst/>
                        <a:latin typeface="+mj-lt"/>
                        <a:ea typeface="ＭＳ 明朝"/>
                        <a:cs typeface="ＭＳ Ｐゴシック"/>
                      </a:endParaRPr>
                    </a:p>
                  </a:txBody>
                  <a:tcPr marL="16763" marR="16763" marT="0" marB="0" anchor="ctr">
                    <a:solidFill>
                      <a:schemeClr val="bg1">
                        <a:lumMod val="85000"/>
                      </a:schemeClr>
                    </a:solidFill>
                  </a:tcPr>
                </a:tc>
                <a:tc>
                  <a:txBody>
                    <a:bodyPr/>
                    <a:lstStyle/>
                    <a:p>
                      <a:pPr algn="ctr">
                        <a:lnSpc>
                          <a:spcPct val="100000"/>
                        </a:lnSpc>
                        <a:spcAft>
                          <a:spcPts val="0"/>
                        </a:spcAft>
                      </a:pPr>
                      <a:r>
                        <a:rPr lang="en-US" sz="1400" dirty="0">
                          <a:effectLst/>
                          <a:latin typeface="+mj-lt"/>
                        </a:rPr>
                        <a:t>Target accuracy</a:t>
                      </a:r>
                      <a:endParaRPr lang="ja-JP" sz="1800" dirty="0">
                        <a:effectLst/>
                        <a:latin typeface="+mj-lt"/>
                        <a:ea typeface="ＭＳ 明朝"/>
                        <a:cs typeface="ＭＳ Ｐゴシック"/>
                      </a:endParaRPr>
                    </a:p>
                  </a:txBody>
                  <a:tcPr marL="16763" marR="16763" marT="0" marB="0" anchor="ctr">
                    <a:solidFill>
                      <a:schemeClr val="bg1">
                        <a:lumMod val="85000"/>
                      </a:schemeClr>
                    </a:solidFill>
                  </a:tcPr>
                </a:tc>
                <a:tc>
                  <a:txBody>
                    <a:bodyPr/>
                    <a:lstStyle/>
                    <a:p>
                      <a:pPr algn="ctr">
                        <a:lnSpc>
                          <a:spcPct val="100000"/>
                        </a:lnSpc>
                        <a:spcAft>
                          <a:spcPts val="0"/>
                        </a:spcAft>
                        <a:tabLst>
                          <a:tab pos="2700020" algn="ctr"/>
                          <a:tab pos="5400040" algn="r"/>
                        </a:tabLst>
                      </a:pPr>
                      <a:r>
                        <a:rPr lang="en-US" sz="1400" dirty="0">
                          <a:effectLst/>
                          <a:latin typeface="+mj-lt"/>
                        </a:rPr>
                        <a:t>Range</a:t>
                      </a:r>
                      <a:endParaRPr lang="ja-JP" sz="1800" dirty="0">
                        <a:effectLst/>
                        <a:latin typeface="+mj-lt"/>
                        <a:ea typeface="ＭＳ 明朝"/>
                        <a:cs typeface="ＭＳ Ｐゴシック"/>
                      </a:endParaRPr>
                    </a:p>
                  </a:txBody>
                  <a:tcPr marL="16763" marR="16763" marT="0" marB="0" anchor="ctr">
                    <a:solidFill>
                      <a:schemeClr val="bg1">
                        <a:lumMod val="85000"/>
                      </a:schemeClr>
                    </a:solidFill>
                  </a:tcPr>
                </a:tc>
              </a:tr>
              <a:tr h="521273">
                <a:tc>
                  <a:txBody>
                    <a:bodyPr/>
                    <a:lstStyle/>
                    <a:p>
                      <a:pPr algn="ctr">
                        <a:lnSpc>
                          <a:spcPct val="100000"/>
                        </a:lnSpc>
                        <a:spcAft>
                          <a:spcPts val="0"/>
                        </a:spcAft>
                      </a:pPr>
                      <a:r>
                        <a:rPr lang="en-US" sz="1400" b="0" dirty="0">
                          <a:effectLst/>
                          <a:latin typeface="+mj-lt"/>
                        </a:rPr>
                        <a:t>All-weather sea surface wind speed</a:t>
                      </a:r>
                      <a:endParaRPr lang="ja-JP" sz="1800" b="0" dirty="0">
                        <a:effectLst/>
                        <a:latin typeface="+mj-lt"/>
                        <a:ea typeface="ＭＳ 明朝"/>
                        <a:cs typeface="ＭＳ Ｐゴシック"/>
                      </a:endParaRPr>
                    </a:p>
                  </a:txBody>
                  <a:tcPr marL="16763" marR="16763" marT="0" marB="0" anchor="ctr">
                    <a:solidFill>
                      <a:schemeClr val="bg1"/>
                    </a:solidFill>
                  </a:tcPr>
                </a:tc>
                <a:tc>
                  <a:txBody>
                    <a:bodyPr/>
                    <a:lstStyle/>
                    <a:p>
                      <a:pPr algn="ctr">
                        <a:lnSpc>
                          <a:spcPct val="100000"/>
                        </a:lnSpc>
                        <a:spcAft>
                          <a:spcPts val="0"/>
                        </a:spcAft>
                      </a:pPr>
                      <a:r>
                        <a:rPr lang="en-US" altLang="ja-JP" sz="1400" b="0" dirty="0" smtClean="0">
                          <a:effectLst/>
                          <a:latin typeface="+mj-lt"/>
                          <a:ea typeface="ＭＳ 明朝"/>
                          <a:cs typeface="ＭＳ Ｐゴシック"/>
                        </a:rPr>
                        <a:t>Ocean</a:t>
                      </a:r>
                      <a:endParaRPr lang="ja-JP" sz="1400" b="0" dirty="0">
                        <a:effectLst/>
                        <a:latin typeface="+mj-lt"/>
                        <a:ea typeface="ＭＳ 明朝"/>
                        <a:cs typeface="ＭＳ Ｐゴシック"/>
                      </a:endParaRPr>
                    </a:p>
                  </a:txBody>
                  <a:tcPr marL="16763" marR="16763" marT="0" marB="0" anchor="ctr">
                    <a:solidFill>
                      <a:schemeClr val="accent1">
                        <a:lumMod val="20000"/>
                        <a:lumOff val="80000"/>
                      </a:schemeClr>
                    </a:solidFill>
                  </a:tcPr>
                </a:tc>
                <a:tc>
                  <a:txBody>
                    <a:bodyPr/>
                    <a:lstStyle/>
                    <a:p>
                      <a:pPr algn="ctr">
                        <a:lnSpc>
                          <a:spcPct val="100000"/>
                        </a:lnSpc>
                        <a:spcAft>
                          <a:spcPts val="0"/>
                        </a:spcAft>
                      </a:pPr>
                      <a:r>
                        <a:rPr lang="en-US" sz="1400" b="0" dirty="0">
                          <a:effectLst/>
                          <a:latin typeface="+mj-lt"/>
                        </a:rPr>
                        <a:t>60 km</a:t>
                      </a:r>
                      <a:endParaRPr lang="ja-JP" sz="1800" b="0" dirty="0">
                        <a:effectLst/>
                        <a:latin typeface="+mj-lt"/>
                        <a:ea typeface="ＭＳ 明朝"/>
                        <a:cs typeface="ＭＳ Ｐゴシック"/>
                      </a:endParaRPr>
                    </a:p>
                  </a:txBody>
                  <a:tcPr marL="16763" marR="16763" marT="0" marB="0" anchor="ctr">
                    <a:solidFill>
                      <a:schemeClr val="accent1">
                        <a:lumMod val="20000"/>
                        <a:lumOff val="80000"/>
                      </a:schemeClr>
                    </a:solidFill>
                  </a:tcPr>
                </a:tc>
                <a:tc>
                  <a:txBody>
                    <a:bodyPr/>
                    <a:lstStyle/>
                    <a:p>
                      <a:pPr algn="ctr">
                        <a:lnSpc>
                          <a:spcPct val="100000"/>
                        </a:lnSpc>
                        <a:spcAft>
                          <a:spcPts val="0"/>
                        </a:spcAft>
                      </a:pPr>
                      <a:r>
                        <a:rPr lang="en-US" sz="1400" b="0" dirty="0">
                          <a:effectLst/>
                          <a:latin typeface="+mj-lt"/>
                        </a:rPr>
                        <a:t>± 7 </a:t>
                      </a:r>
                      <a:r>
                        <a:rPr lang="en-US" sz="1400" b="0" dirty="0" smtClean="0">
                          <a:effectLst/>
                          <a:latin typeface="+mj-lt"/>
                        </a:rPr>
                        <a:t>m/s</a:t>
                      </a:r>
                    </a:p>
                    <a:p>
                      <a:pPr algn="ctr">
                        <a:lnSpc>
                          <a:spcPct val="100000"/>
                        </a:lnSpc>
                        <a:spcAft>
                          <a:spcPts val="0"/>
                        </a:spcAft>
                      </a:pPr>
                      <a:r>
                        <a:rPr lang="en-US" altLang="ja-JP" sz="1400" b="0" dirty="0" smtClean="0">
                          <a:effectLst/>
                          <a:latin typeface="+mj-lt"/>
                          <a:ea typeface="ＭＳ 明朝"/>
                          <a:cs typeface="ＭＳ Ｐゴシック"/>
                        </a:rPr>
                        <a:t>(at 15-40m/s range)</a:t>
                      </a:r>
                      <a:endParaRPr lang="ja-JP" sz="1800" b="0" dirty="0">
                        <a:effectLst/>
                        <a:latin typeface="+mj-lt"/>
                        <a:ea typeface="ＭＳ 明朝"/>
                        <a:cs typeface="ＭＳ Ｐゴシック"/>
                      </a:endParaRPr>
                    </a:p>
                  </a:txBody>
                  <a:tcPr marL="16763" marR="16763" marT="0" marB="0" anchor="ctr">
                    <a:solidFill>
                      <a:schemeClr val="accent1">
                        <a:lumMod val="20000"/>
                        <a:lumOff val="80000"/>
                      </a:schemeClr>
                    </a:solidFill>
                  </a:tcPr>
                </a:tc>
                <a:tc>
                  <a:txBody>
                    <a:bodyPr/>
                    <a:lstStyle/>
                    <a:p>
                      <a:pPr algn="ctr" fontAlgn="base">
                        <a:lnSpc>
                          <a:spcPct val="100000"/>
                        </a:lnSpc>
                      </a:pPr>
                      <a:r>
                        <a:rPr lang="en-US" sz="1400" b="0" kern="1200" dirty="0">
                          <a:effectLst/>
                          <a:latin typeface="+mj-lt"/>
                        </a:rPr>
                        <a:t>0 - 70 m/s</a:t>
                      </a:r>
                      <a:endParaRPr lang="ja-JP" sz="1800" b="0" dirty="0">
                        <a:effectLst/>
                        <a:latin typeface="+mj-lt"/>
                        <a:cs typeface="ＭＳ Ｐゴシック"/>
                      </a:endParaRPr>
                    </a:p>
                  </a:txBody>
                  <a:tcPr marL="16763" marR="16763" marT="0" marB="0" anchor="ctr">
                    <a:solidFill>
                      <a:schemeClr val="accent1">
                        <a:lumMod val="20000"/>
                        <a:lumOff val="80000"/>
                      </a:schemeClr>
                    </a:solidFill>
                  </a:tcPr>
                </a:tc>
              </a:tr>
              <a:tr h="396506">
                <a:tc>
                  <a:txBody>
                    <a:bodyPr/>
                    <a:lstStyle/>
                    <a:p>
                      <a:pPr algn="ctr">
                        <a:lnSpc>
                          <a:spcPct val="100000"/>
                        </a:lnSpc>
                        <a:spcAft>
                          <a:spcPts val="0"/>
                        </a:spcAft>
                      </a:pPr>
                      <a:r>
                        <a:rPr lang="en-US" sz="1400" b="0" dirty="0">
                          <a:effectLst/>
                          <a:latin typeface="+mj-lt"/>
                        </a:rPr>
                        <a:t>10-GHz </a:t>
                      </a:r>
                      <a:r>
                        <a:rPr lang="en-US" sz="1400" b="0" dirty="0" smtClean="0">
                          <a:effectLst/>
                          <a:latin typeface="+mj-lt"/>
                        </a:rPr>
                        <a:t>sea</a:t>
                      </a:r>
                      <a:r>
                        <a:rPr lang="en-US" sz="1400" b="0" baseline="0" dirty="0" smtClean="0">
                          <a:effectLst/>
                          <a:latin typeface="+mj-lt"/>
                        </a:rPr>
                        <a:t> surface temperature</a:t>
                      </a:r>
                      <a:endParaRPr lang="ja-JP" sz="1800" b="0" dirty="0">
                        <a:effectLst/>
                        <a:latin typeface="+mj-lt"/>
                        <a:ea typeface="ＭＳ 明朝"/>
                        <a:cs typeface="ＭＳ Ｐゴシック"/>
                      </a:endParaRPr>
                    </a:p>
                  </a:txBody>
                  <a:tcPr marL="16763" marR="16763" marT="0" marB="0" anchor="ctr">
                    <a:solidFill>
                      <a:schemeClr val="bg1"/>
                    </a:solidFill>
                  </a:tcPr>
                </a:tc>
                <a:tc>
                  <a:txBody>
                    <a:bodyPr/>
                    <a:lstStyle/>
                    <a:p>
                      <a:pPr algn="ctr">
                        <a:lnSpc>
                          <a:spcPct val="100000"/>
                        </a:lnSpc>
                        <a:spcAft>
                          <a:spcPts val="0"/>
                        </a:spcAft>
                      </a:pPr>
                      <a:r>
                        <a:rPr lang="en-US" altLang="ja-JP" sz="1400" b="0" dirty="0" smtClean="0">
                          <a:effectLst/>
                          <a:latin typeface="+mj-lt"/>
                          <a:ea typeface="ＭＳ 明朝"/>
                          <a:cs typeface="ＭＳ Ｐゴシック"/>
                        </a:rPr>
                        <a:t>Ocean</a:t>
                      </a:r>
                      <a:endParaRPr lang="ja-JP" sz="1400" b="0" dirty="0">
                        <a:effectLst/>
                        <a:latin typeface="+mj-lt"/>
                        <a:ea typeface="ＭＳ 明朝"/>
                        <a:cs typeface="ＭＳ Ｐゴシック"/>
                      </a:endParaRPr>
                    </a:p>
                  </a:txBody>
                  <a:tcPr marL="16763" marR="16763" marT="0" marB="0" anchor="ctr">
                    <a:solidFill>
                      <a:schemeClr val="accent1">
                        <a:lumMod val="20000"/>
                        <a:lumOff val="80000"/>
                      </a:schemeClr>
                    </a:solidFill>
                  </a:tcPr>
                </a:tc>
                <a:tc>
                  <a:txBody>
                    <a:bodyPr/>
                    <a:lstStyle/>
                    <a:p>
                      <a:pPr algn="ctr">
                        <a:lnSpc>
                          <a:spcPct val="100000"/>
                        </a:lnSpc>
                        <a:spcAft>
                          <a:spcPts val="0"/>
                        </a:spcAft>
                      </a:pPr>
                      <a:r>
                        <a:rPr lang="en-US" sz="1400" b="0" dirty="0">
                          <a:effectLst/>
                          <a:latin typeface="+mj-lt"/>
                        </a:rPr>
                        <a:t>30 km</a:t>
                      </a:r>
                      <a:endParaRPr lang="ja-JP" sz="1800" b="0" dirty="0">
                        <a:effectLst/>
                        <a:latin typeface="+mj-lt"/>
                        <a:ea typeface="ＭＳ 明朝"/>
                        <a:cs typeface="ＭＳ Ｐゴシック"/>
                      </a:endParaRPr>
                    </a:p>
                  </a:txBody>
                  <a:tcPr marL="16763" marR="16763" marT="0" marB="0" anchor="ctr">
                    <a:solidFill>
                      <a:schemeClr val="accent1">
                        <a:lumMod val="20000"/>
                        <a:lumOff val="80000"/>
                      </a:schemeClr>
                    </a:solidFill>
                  </a:tcPr>
                </a:tc>
                <a:tc>
                  <a:txBody>
                    <a:bodyPr/>
                    <a:lstStyle/>
                    <a:p>
                      <a:pPr algn="ctr">
                        <a:lnSpc>
                          <a:spcPct val="100000"/>
                        </a:lnSpc>
                        <a:spcAft>
                          <a:spcPts val="0"/>
                        </a:spcAft>
                      </a:pPr>
                      <a:r>
                        <a:rPr lang="en-US" sz="1400" b="0" dirty="0">
                          <a:effectLst/>
                          <a:latin typeface="+mj-lt"/>
                        </a:rPr>
                        <a:t>± 0.8 °C</a:t>
                      </a:r>
                      <a:endParaRPr lang="ja-JP" sz="1800" b="0" dirty="0">
                        <a:effectLst/>
                        <a:latin typeface="+mj-lt"/>
                        <a:ea typeface="ＭＳ 明朝"/>
                        <a:cs typeface="ＭＳ Ｐゴシック"/>
                      </a:endParaRPr>
                    </a:p>
                  </a:txBody>
                  <a:tcPr marL="16763" marR="16763" marT="0" marB="0" anchor="ctr">
                    <a:solidFill>
                      <a:schemeClr val="accent1">
                        <a:lumMod val="20000"/>
                        <a:lumOff val="80000"/>
                      </a:schemeClr>
                    </a:solidFill>
                  </a:tcPr>
                </a:tc>
                <a:tc>
                  <a:txBody>
                    <a:bodyPr/>
                    <a:lstStyle/>
                    <a:p>
                      <a:pPr algn="ctr" fontAlgn="base">
                        <a:lnSpc>
                          <a:spcPct val="100000"/>
                        </a:lnSpc>
                      </a:pPr>
                      <a:r>
                        <a:rPr lang="en-US" sz="1400" b="0" kern="1200" dirty="0">
                          <a:effectLst/>
                          <a:latin typeface="+mj-lt"/>
                        </a:rPr>
                        <a:t>9 – 35 </a:t>
                      </a:r>
                      <a:r>
                        <a:rPr lang="en-US" sz="1400" b="0" dirty="0">
                          <a:effectLst/>
                          <a:latin typeface="+mj-lt"/>
                        </a:rPr>
                        <a:t>°C</a:t>
                      </a:r>
                      <a:endParaRPr lang="ja-JP" sz="1800" b="0" dirty="0">
                        <a:effectLst/>
                        <a:latin typeface="+mj-lt"/>
                        <a:cs typeface="ＭＳ Ｐゴシック"/>
                      </a:endParaRPr>
                    </a:p>
                  </a:txBody>
                  <a:tcPr marL="16763" marR="16763" marT="0" marB="0" anchor="ctr">
                    <a:solidFill>
                      <a:schemeClr val="accent1">
                        <a:lumMod val="20000"/>
                        <a:lumOff val="80000"/>
                      </a:schemeClr>
                    </a:solidFill>
                  </a:tcPr>
                </a:tc>
              </a:tr>
              <a:tr h="1042546">
                <a:tc>
                  <a:txBody>
                    <a:bodyPr/>
                    <a:lstStyle/>
                    <a:p>
                      <a:pPr algn="ctr">
                        <a:lnSpc>
                          <a:spcPct val="100000"/>
                        </a:lnSpc>
                        <a:spcAft>
                          <a:spcPts val="0"/>
                        </a:spcAft>
                      </a:pPr>
                      <a:r>
                        <a:rPr lang="en-US" sz="1400" dirty="0">
                          <a:effectLst/>
                          <a:latin typeface="+mj-lt"/>
                        </a:rPr>
                        <a:t>Soil moisture and vegetation water content based on the land data </a:t>
                      </a:r>
                      <a:r>
                        <a:rPr lang="en-US" sz="1400" dirty="0" smtClean="0">
                          <a:effectLst/>
                          <a:latin typeface="+mj-lt"/>
                        </a:rPr>
                        <a:t>assimilation</a:t>
                      </a:r>
                      <a:endParaRPr lang="ja-JP" sz="1800" dirty="0">
                        <a:effectLst/>
                        <a:latin typeface="+mj-lt"/>
                      </a:endParaRPr>
                    </a:p>
                  </a:txBody>
                  <a:tcPr marL="16763" marR="16763" marT="0" marB="0" anchor="ctr">
                    <a:solidFill>
                      <a:schemeClr val="bg1"/>
                    </a:solidFill>
                  </a:tcPr>
                </a:tc>
                <a:tc>
                  <a:txBody>
                    <a:bodyPr/>
                    <a:lstStyle/>
                    <a:p>
                      <a:pPr algn="ctr">
                        <a:lnSpc>
                          <a:spcPct val="100000"/>
                        </a:lnSpc>
                        <a:spcAft>
                          <a:spcPts val="0"/>
                        </a:spcAft>
                      </a:pPr>
                      <a:r>
                        <a:rPr lang="en-US" altLang="ja-JP" sz="1400" dirty="0" smtClean="0">
                          <a:effectLst/>
                          <a:latin typeface="+mj-lt"/>
                          <a:ea typeface="ＭＳ 明朝"/>
                          <a:cs typeface="ＭＳ Ｐゴシック"/>
                        </a:rPr>
                        <a:t>Africa, Australia</a:t>
                      </a:r>
                      <a:endParaRPr lang="ja-JP" sz="1400" dirty="0">
                        <a:effectLst/>
                        <a:latin typeface="+mj-lt"/>
                        <a:ea typeface="ＭＳ 明朝"/>
                        <a:cs typeface="ＭＳ Ｐゴシック"/>
                      </a:endParaRPr>
                    </a:p>
                  </a:txBody>
                  <a:tcPr marL="16763" marR="16763" marT="0" marB="0" anchor="ctr">
                    <a:solidFill>
                      <a:srgbClr val="FFCCFF"/>
                    </a:solidFill>
                  </a:tcPr>
                </a:tc>
                <a:tc>
                  <a:txBody>
                    <a:bodyPr/>
                    <a:lstStyle/>
                    <a:p>
                      <a:pPr algn="ctr">
                        <a:lnSpc>
                          <a:spcPct val="100000"/>
                        </a:lnSpc>
                        <a:spcAft>
                          <a:spcPts val="0"/>
                        </a:spcAft>
                      </a:pPr>
                      <a:r>
                        <a:rPr lang="en-US" sz="1400" dirty="0">
                          <a:effectLst/>
                          <a:latin typeface="+mj-lt"/>
                        </a:rPr>
                        <a:t>25 km</a:t>
                      </a:r>
                      <a:endParaRPr lang="ja-JP" sz="1800" dirty="0">
                        <a:effectLst/>
                        <a:latin typeface="+mj-lt"/>
                        <a:ea typeface="ＭＳ 明朝"/>
                        <a:cs typeface="ＭＳ Ｐゴシック"/>
                      </a:endParaRPr>
                    </a:p>
                  </a:txBody>
                  <a:tcPr marL="16763" marR="16763" marT="0" marB="0" anchor="ctr">
                    <a:solidFill>
                      <a:srgbClr val="FFCCFF"/>
                    </a:solidFill>
                  </a:tcPr>
                </a:tc>
                <a:tc>
                  <a:txBody>
                    <a:bodyPr/>
                    <a:lstStyle/>
                    <a:p>
                      <a:pPr algn="ctr">
                        <a:lnSpc>
                          <a:spcPct val="100000"/>
                        </a:lnSpc>
                        <a:spcAft>
                          <a:spcPts val="0"/>
                        </a:spcAft>
                      </a:pPr>
                      <a:r>
                        <a:rPr lang="en-US" sz="1400" dirty="0">
                          <a:effectLst/>
                          <a:latin typeface="+mj-lt"/>
                        </a:rPr>
                        <a:t>soil moisture: ± 8%</a:t>
                      </a:r>
                      <a:endParaRPr lang="ja-JP" sz="1800" dirty="0">
                        <a:effectLst/>
                        <a:latin typeface="+mj-lt"/>
                      </a:endParaRPr>
                    </a:p>
                    <a:p>
                      <a:pPr algn="ctr">
                        <a:lnSpc>
                          <a:spcPct val="100000"/>
                        </a:lnSpc>
                        <a:spcAft>
                          <a:spcPts val="0"/>
                        </a:spcAft>
                      </a:pPr>
                      <a:r>
                        <a:rPr lang="en-US" sz="1400" dirty="0">
                          <a:effectLst/>
                          <a:latin typeface="+mj-lt"/>
                        </a:rPr>
                        <a:t>  vegetation water: </a:t>
                      </a:r>
                      <a:r>
                        <a:rPr lang="en-US" sz="1400" dirty="0" smtClean="0">
                          <a:effectLst/>
                          <a:latin typeface="+mj-lt"/>
                        </a:rPr>
                        <a:t/>
                      </a:r>
                      <a:br>
                        <a:rPr lang="en-US" sz="1400" dirty="0" smtClean="0">
                          <a:effectLst/>
                          <a:latin typeface="+mj-lt"/>
                        </a:rPr>
                      </a:br>
                      <a:r>
                        <a:rPr lang="en-US" sz="1400" dirty="0" smtClean="0">
                          <a:effectLst/>
                          <a:latin typeface="+mj-lt"/>
                        </a:rPr>
                        <a:t>± </a:t>
                      </a:r>
                      <a:r>
                        <a:rPr lang="en-US" sz="1400" dirty="0">
                          <a:effectLst/>
                          <a:latin typeface="+mj-lt"/>
                        </a:rPr>
                        <a:t>1 kg/m</a:t>
                      </a:r>
                      <a:r>
                        <a:rPr lang="en-US" sz="1400" baseline="30000" dirty="0">
                          <a:effectLst/>
                          <a:latin typeface="+mj-lt"/>
                        </a:rPr>
                        <a:t>2</a:t>
                      </a:r>
                      <a:endParaRPr lang="ja-JP" sz="1800" dirty="0">
                        <a:effectLst/>
                        <a:latin typeface="+mj-lt"/>
                        <a:ea typeface="ＭＳ 明朝"/>
                        <a:cs typeface="ＭＳ Ｐゴシック"/>
                      </a:endParaRPr>
                    </a:p>
                  </a:txBody>
                  <a:tcPr marL="16763" marR="16763" marT="0" marB="0" anchor="ctr">
                    <a:solidFill>
                      <a:srgbClr val="FFCCFF"/>
                    </a:solidFill>
                  </a:tcPr>
                </a:tc>
                <a:tc>
                  <a:txBody>
                    <a:bodyPr/>
                    <a:lstStyle/>
                    <a:p>
                      <a:pPr algn="ctr" fontAlgn="base">
                        <a:lnSpc>
                          <a:spcPct val="100000"/>
                        </a:lnSpc>
                      </a:pPr>
                      <a:r>
                        <a:rPr lang="en-US" sz="1400" kern="1200" dirty="0">
                          <a:effectLst/>
                          <a:latin typeface="+mj-lt"/>
                        </a:rPr>
                        <a:t>0 – 100 %</a:t>
                      </a:r>
                      <a:br>
                        <a:rPr lang="en-US" sz="1400" kern="1200" dirty="0">
                          <a:effectLst/>
                          <a:latin typeface="+mj-lt"/>
                        </a:rPr>
                      </a:br>
                      <a:r>
                        <a:rPr lang="en-US" sz="1400" kern="1200" dirty="0">
                          <a:effectLst/>
                          <a:latin typeface="+mj-lt"/>
                        </a:rPr>
                        <a:t>0 - 2 </a:t>
                      </a:r>
                      <a:r>
                        <a:rPr lang="en-US" sz="1400" dirty="0">
                          <a:effectLst/>
                          <a:latin typeface="+mj-lt"/>
                        </a:rPr>
                        <a:t>kg/m</a:t>
                      </a:r>
                      <a:r>
                        <a:rPr lang="en-US" sz="1400" baseline="30000" dirty="0">
                          <a:effectLst/>
                          <a:latin typeface="+mj-lt"/>
                        </a:rPr>
                        <a:t>2</a:t>
                      </a:r>
                      <a:endParaRPr lang="ja-JP" sz="1800" dirty="0">
                        <a:effectLst/>
                        <a:latin typeface="+mj-lt"/>
                        <a:cs typeface="ＭＳ Ｐゴシック"/>
                      </a:endParaRPr>
                    </a:p>
                  </a:txBody>
                  <a:tcPr marL="16763" marR="16763" marT="0" marB="0" anchor="ctr">
                    <a:solidFill>
                      <a:srgbClr val="FFCCFF"/>
                    </a:solidFill>
                  </a:tcPr>
                </a:tc>
              </a:tr>
              <a:tr h="781910">
                <a:tc>
                  <a:txBody>
                    <a:bodyPr/>
                    <a:lstStyle/>
                    <a:p>
                      <a:pPr algn="ctr">
                        <a:lnSpc>
                          <a:spcPct val="100000"/>
                        </a:lnSpc>
                        <a:spcAft>
                          <a:spcPts val="0"/>
                        </a:spcAft>
                      </a:pPr>
                      <a:r>
                        <a:rPr lang="en-US" sz="1400" dirty="0">
                          <a:effectLst/>
                          <a:latin typeface="+mj-lt"/>
                        </a:rPr>
                        <a:t>Land surface temperature</a:t>
                      </a:r>
                      <a:endParaRPr lang="ja-JP" sz="1800" dirty="0">
                        <a:effectLst/>
                        <a:latin typeface="+mj-lt"/>
                        <a:ea typeface="ＭＳ 明朝"/>
                        <a:cs typeface="ＭＳ Ｐゴシック"/>
                      </a:endParaRPr>
                    </a:p>
                  </a:txBody>
                  <a:tcPr marL="16763" marR="16763" marT="0" marB="0" anchor="ctr">
                    <a:solidFill>
                      <a:schemeClr val="bg1"/>
                    </a:solidFill>
                  </a:tcPr>
                </a:tc>
                <a:tc>
                  <a:txBody>
                    <a:bodyPr/>
                    <a:lstStyle/>
                    <a:p>
                      <a:pPr algn="ctr">
                        <a:lnSpc>
                          <a:spcPct val="100000"/>
                        </a:lnSpc>
                        <a:spcAft>
                          <a:spcPts val="0"/>
                        </a:spcAft>
                      </a:pPr>
                      <a:r>
                        <a:rPr lang="en-US" altLang="ja-JP" sz="1400" dirty="0" smtClean="0">
                          <a:effectLst/>
                          <a:latin typeface="+mj-lt"/>
                          <a:ea typeface="ＭＳ 明朝"/>
                          <a:cs typeface="ＭＳ Ｐゴシック"/>
                        </a:rPr>
                        <a:t>Land</a:t>
                      </a:r>
                      <a:endParaRPr lang="ja-JP" sz="1400" dirty="0">
                        <a:effectLst/>
                        <a:latin typeface="+mj-lt"/>
                        <a:ea typeface="ＭＳ 明朝"/>
                        <a:cs typeface="ＭＳ Ｐゴシック"/>
                      </a:endParaRPr>
                    </a:p>
                  </a:txBody>
                  <a:tcPr marL="16763" marR="16763" marT="0" marB="0" anchor="ctr">
                    <a:solidFill>
                      <a:srgbClr val="FFFFCC"/>
                    </a:solidFill>
                  </a:tcPr>
                </a:tc>
                <a:tc>
                  <a:txBody>
                    <a:bodyPr/>
                    <a:lstStyle/>
                    <a:p>
                      <a:pPr algn="ctr">
                        <a:lnSpc>
                          <a:spcPct val="100000"/>
                        </a:lnSpc>
                        <a:spcAft>
                          <a:spcPts val="0"/>
                        </a:spcAft>
                      </a:pPr>
                      <a:r>
                        <a:rPr lang="en-US" sz="1400" dirty="0">
                          <a:effectLst/>
                          <a:latin typeface="+mj-lt"/>
                        </a:rPr>
                        <a:t>15 km</a:t>
                      </a:r>
                      <a:endParaRPr lang="ja-JP" sz="1800" dirty="0">
                        <a:effectLst/>
                        <a:latin typeface="+mj-lt"/>
                        <a:ea typeface="ＭＳ 明朝"/>
                        <a:cs typeface="ＭＳ Ｐゴシック"/>
                      </a:endParaRPr>
                    </a:p>
                  </a:txBody>
                  <a:tcPr marL="16763" marR="16763" marT="0" marB="0" anchor="ctr">
                    <a:solidFill>
                      <a:srgbClr val="FFFFCC"/>
                    </a:solidFill>
                  </a:tcPr>
                </a:tc>
                <a:tc>
                  <a:txBody>
                    <a:bodyPr/>
                    <a:lstStyle/>
                    <a:p>
                      <a:pPr algn="ctr">
                        <a:lnSpc>
                          <a:spcPct val="100000"/>
                        </a:lnSpc>
                        <a:spcAft>
                          <a:spcPts val="0"/>
                        </a:spcAft>
                      </a:pPr>
                      <a:r>
                        <a:rPr lang="en-US" sz="1400" dirty="0">
                          <a:effectLst/>
                          <a:latin typeface="+mj-lt"/>
                        </a:rPr>
                        <a:t>forest area: ± 3 °C</a:t>
                      </a:r>
                      <a:endParaRPr lang="ja-JP" sz="1800" dirty="0">
                        <a:effectLst/>
                        <a:latin typeface="+mj-lt"/>
                      </a:endParaRPr>
                    </a:p>
                    <a:p>
                      <a:pPr algn="ctr">
                        <a:lnSpc>
                          <a:spcPct val="100000"/>
                        </a:lnSpc>
                        <a:spcAft>
                          <a:spcPts val="0"/>
                        </a:spcAft>
                      </a:pPr>
                      <a:r>
                        <a:rPr lang="en-US" sz="1400" dirty="0" err="1">
                          <a:effectLst/>
                          <a:latin typeface="+mj-lt"/>
                        </a:rPr>
                        <a:t>nondense</a:t>
                      </a:r>
                      <a:r>
                        <a:rPr lang="en-US" sz="1400" dirty="0">
                          <a:effectLst/>
                          <a:latin typeface="+mj-lt"/>
                        </a:rPr>
                        <a:t> vegetation: </a:t>
                      </a:r>
                      <a:r>
                        <a:rPr lang="en-US" sz="1400" dirty="0" smtClean="0">
                          <a:effectLst/>
                          <a:latin typeface="+mj-lt"/>
                        </a:rPr>
                        <a:t/>
                      </a:r>
                      <a:br>
                        <a:rPr lang="en-US" sz="1400" dirty="0" smtClean="0">
                          <a:effectLst/>
                          <a:latin typeface="+mj-lt"/>
                        </a:rPr>
                      </a:br>
                      <a:r>
                        <a:rPr lang="en-US" sz="1400" dirty="0" smtClean="0">
                          <a:effectLst/>
                          <a:latin typeface="+mj-lt"/>
                        </a:rPr>
                        <a:t>± </a:t>
                      </a:r>
                      <a:r>
                        <a:rPr lang="en-US" sz="1400" dirty="0">
                          <a:effectLst/>
                          <a:latin typeface="+mj-lt"/>
                        </a:rPr>
                        <a:t>4 °C </a:t>
                      </a:r>
                      <a:endParaRPr lang="ja-JP" sz="1800" dirty="0">
                        <a:effectLst/>
                        <a:latin typeface="+mj-lt"/>
                        <a:ea typeface="ＭＳ 明朝"/>
                        <a:cs typeface="ＭＳ Ｐゴシック"/>
                      </a:endParaRPr>
                    </a:p>
                  </a:txBody>
                  <a:tcPr marL="16763" marR="16763" marT="0" marB="0" anchor="ctr">
                    <a:solidFill>
                      <a:srgbClr val="FFFFCC"/>
                    </a:solidFill>
                  </a:tcPr>
                </a:tc>
                <a:tc>
                  <a:txBody>
                    <a:bodyPr/>
                    <a:lstStyle/>
                    <a:p>
                      <a:pPr algn="ctr" fontAlgn="base">
                        <a:lnSpc>
                          <a:spcPct val="100000"/>
                        </a:lnSpc>
                      </a:pPr>
                      <a:r>
                        <a:rPr lang="en-US" sz="1400" dirty="0">
                          <a:effectLst/>
                          <a:latin typeface="+mj-lt"/>
                        </a:rPr>
                        <a:t>0-50 °C</a:t>
                      </a:r>
                      <a:endParaRPr lang="ja-JP" sz="1800" dirty="0">
                        <a:effectLst/>
                        <a:latin typeface="+mj-lt"/>
                        <a:cs typeface="ＭＳ Ｐゴシック"/>
                      </a:endParaRPr>
                    </a:p>
                  </a:txBody>
                  <a:tcPr marL="16763" marR="16763" marT="0" marB="0" anchor="ctr">
                    <a:solidFill>
                      <a:srgbClr val="FFFFCC"/>
                    </a:solidFill>
                  </a:tcPr>
                </a:tc>
              </a:tr>
              <a:tr h="396506">
                <a:tc>
                  <a:txBody>
                    <a:bodyPr/>
                    <a:lstStyle/>
                    <a:p>
                      <a:pPr algn="ctr">
                        <a:lnSpc>
                          <a:spcPct val="100000"/>
                        </a:lnSpc>
                        <a:spcAft>
                          <a:spcPts val="0"/>
                        </a:spcAft>
                      </a:pPr>
                      <a:r>
                        <a:rPr lang="en-US" sz="1400" dirty="0">
                          <a:effectLst/>
                          <a:latin typeface="+mj-lt"/>
                        </a:rPr>
                        <a:t>Vegetation water content</a:t>
                      </a:r>
                      <a:endParaRPr lang="ja-JP" sz="1800" dirty="0">
                        <a:effectLst/>
                        <a:latin typeface="+mj-lt"/>
                        <a:ea typeface="ＭＳ 明朝"/>
                        <a:cs typeface="ＭＳ Ｐゴシック"/>
                      </a:endParaRPr>
                    </a:p>
                  </a:txBody>
                  <a:tcPr marL="16763" marR="16763" marT="0" marB="0" anchor="ctr">
                    <a:solidFill>
                      <a:schemeClr val="bg1"/>
                    </a:solidFill>
                  </a:tcPr>
                </a:tc>
                <a:tc>
                  <a:txBody>
                    <a:bodyPr/>
                    <a:lstStyle/>
                    <a:p>
                      <a:pPr algn="ctr">
                        <a:lnSpc>
                          <a:spcPct val="100000"/>
                        </a:lnSpc>
                        <a:spcAft>
                          <a:spcPts val="0"/>
                        </a:spcAft>
                      </a:pPr>
                      <a:r>
                        <a:rPr lang="en-US" altLang="ja-JP" sz="1400" dirty="0" smtClean="0">
                          <a:effectLst/>
                          <a:latin typeface="+mj-lt"/>
                          <a:ea typeface="ＭＳ 明朝"/>
                          <a:cs typeface="ＭＳ Ｐゴシック"/>
                        </a:rPr>
                        <a:t>Land</a:t>
                      </a:r>
                      <a:endParaRPr lang="ja-JP" sz="1400" dirty="0">
                        <a:effectLst/>
                        <a:latin typeface="+mj-lt"/>
                        <a:ea typeface="ＭＳ 明朝"/>
                        <a:cs typeface="ＭＳ Ｐゴシック"/>
                      </a:endParaRPr>
                    </a:p>
                  </a:txBody>
                  <a:tcPr marL="16763" marR="16763" marT="0" marB="0" anchor="ctr">
                    <a:solidFill>
                      <a:srgbClr val="FFFFCC"/>
                    </a:solidFill>
                  </a:tcPr>
                </a:tc>
                <a:tc>
                  <a:txBody>
                    <a:bodyPr/>
                    <a:lstStyle/>
                    <a:p>
                      <a:pPr algn="ctr">
                        <a:lnSpc>
                          <a:spcPct val="100000"/>
                        </a:lnSpc>
                        <a:spcAft>
                          <a:spcPts val="0"/>
                        </a:spcAft>
                      </a:pPr>
                      <a:r>
                        <a:rPr lang="en-US" sz="1400" dirty="0">
                          <a:effectLst/>
                          <a:latin typeface="+mj-lt"/>
                        </a:rPr>
                        <a:t>10 km</a:t>
                      </a:r>
                      <a:endParaRPr lang="ja-JP" sz="1800" dirty="0">
                        <a:effectLst/>
                        <a:latin typeface="+mj-lt"/>
                        <a:ea typeface="ＭＳ 明朝"/>
                        <a:cs typeface="ＭＳ Ｐゴシック"/>
                      </a:endParaRPr>
                    </a:p>
                  </a:txBody>
                  <a:tcPr marL="16763" marR="16763" marT="0" marB="0" anchor="ctr">
                    <a:solidFill>
                      <a:srgbClr val="FFFFCC"/>
                    </a:solidFill>
                  </a:tcPr>
                </a:tc>
                <a:tc>
                  <a:txBody>
                    <a:bodyPr/>
                    <a:lstStyle/>
                    <a:p>
                      <a:pPr algn="ctr">
                        <a:lnSpc>
                          <a:spcPct val="100000"/>
                        </a:lnSpc>
                        <a:spcAft>
                          <a:spcPts val="0"/>
                        </a:spcAft>
                      </a:pPr>
                      <a:r>
                        <a:rPr lang="en-US" sz="1400" dirty="0">
                          <a:effectLst/>
                          <a:latin typeface="+mj-lt"/>
                        </a:rPr>
                        <a:t>± 1 kg/m</a:t>
                      </a:r>
                      <a:r>
                        <a:rPr lang="en-US" sz="1400" baseline="30000" dirty="0">
                          <a:effectLst/>
                          <a:latin typeface="+mj-lt"/>
                        </a:rPr>
                        <a:t>2</a:t>
                      </a:r>
                      <a:endParaRPr lang="ja-JP" sz="1800" dirty="0">
                        <a:effectLst/>
                        <a:latin typeface="+mj-lt"/>
                        <a:ea typeface="ＭＳ 明朝"/>
                        <a:cs typeface="ＭＳ Ｐゴシック"/>
                      </a:endParaRPr>
                    </a:p>
                  </a:txBody>
                  <a:tcPr marL="16763" marR="16763" marT="0" marB="0" anchor="ctr">
                    <a:solidFill>
                      <a:srgbClr val="FFFFCC"/>
                    </a:solidFill>
                  </a:tcPr>
                </a:tc>
                <a:tc>
                  <a:txBody>
                    <a:bodyPr/>
                    <a:lstStyle/>
                    <a:p>
                      <a:pPr algn="ctr" fontAlgn="base">
                        <a:lnSpc>
                          <a:spcPct val="100000"/>
                        </a:lnSpc>
                      </a:pPr>
                      <a:r>
                        <a:rPr lang="en-US" sz="1400" kern="1200" dirty="0">
                          <a:effectLst/>
                          <a:latin typeface="+mj-lt"/>
                        </a:rPr>
                        <a:t>0 – 4 kg/m</a:t>
                      </a:r>
                      <a:r>
                        <a:rPr lang="en-US" sz="1400" kern="1200" baseline="30000" dirty="0">
                          <a:effectLst/>
                          <a:latin typeface="+mj-lt"/>
                        </a:rPr>
                        <a:t>2</a:t>
                      </a:r>
                      <a:endParaRPr lang="ja-JP" sz="1800" dirty="0">
                        <a:effectLst/>
                        <a:latin typeface="+mj-lt"/>
                        <a:cs typeface="ＭＳ Ｐゴシック"/>
                      </a:endParaRPr>
                    </a:p>
                  </a:txBody>
                  <a:tcPr marL="16763" marR="16763" marT="0" marB="0" anchor="ctr">
                    <a:solidFill>
                      <a:srgbClr val="FFFFCC"/>
                    </a:solidFill>
                  </a:tcPr>
                </a:tc>
              </a:tr>
              <a:tr h="521273">
                <a:tc>
                  <a:txBody>
                    <a:bodyPr/>
                    <a:lstStyle/>
                    <a:p>
                      <a:pPr algn="ctr">
                        <a:lnSpc>
                          <a:spcPct val="100000"/>
                        </a:lnSpc>
                        <a:spcAft>
                          <a:spcPts val="0"/>
                        </a:spcAft>
                      </a:pPr>
                      <a:r>
                        <a:rPr lang="en-US" sz="1400" dirty="0">
                          <a:effectLst/>
                          <a:latin typeface="+mj-lt"/>
                        </a:rPr>
                        <a:t>High resolution sea ice concentration</a:t>
                      </a:r>
                      <a:endParaRPr lang="ja-JP" sz="1800" dirty="0">
                        <a:effectLst/>
                        <a:latin typeface="+mj-lt"/>
                        <a:ea typeface="ＭＳ 明朝"/>
                        <a:cs typeface="ＭＳ Ｐゴシック"/>
                      </a:endParaRPr>
                    </a:p>
                  </a:txBody>
                  <a:tcPr marL="16763" marR="16763" marT="0" marB="0" anchor="ctr">
                    <a:solidFill>
                      <a:schemeClr val="bg1"/>
                    </a:solidFill>
                  </a:tcPr>
                </a:tc>
                <a:tc>
                  <a:txBody>
                    <a:bodyPr/>
                    <a:lstStyle/>
                    <a:p>
                      <a:pPr algn="ctr">
                        <a:lnSpc>
                          <a:spcPct val="100000"/>
                        </a:lnSpc>
                        <a:spcAft>
                          <a:spcPts val="0"/>
                        </a:spcAft>
                      </a:pPr>
                      <a:r>
                        <a:rPr lang="en-US" altLang="ja-JP" sz="1400" dirty="0" smtClean="0">
                          <a:effectLst/>
                          <a:latin typeface="+mj-lt"/>
                          <a:ea typeface="ＭＳ 明朝"/>
                          <a:cs typeface="ＭＳ Ｐゴシック"/>
                        </a:rPr>
                        <a:t>Ocean</a:t>
                      </a:r>
                      <a:r>
                        <a:rPr lang="en-US" altLang="ja-JP" sz="1400" baseline="0" dirty="0" smtClean="0">
                          <a:effectLst/>
                          <a:latin typeface="+mj-lt"/>
                          <a:ea typeface="ＭＳ 明朝"/>
                          <a:cs typeface="ＭＳ Ｐゴシック"/>
                        </a:rPr>
                        <a:t> in high latitude</a:t>
                      </a:r>
                      <a:endParaRPr lang="ja-JP" sz="1400" dirty="0">
                        <a:effectLst/>
                        <a:latin typeface="+mj-lt"/>
                        <a:ea typeface="ＭＳ 明朝"/>
                        <a:cs typeface="ＭＳ Ｐゴシック"/>
                      </a:endParaRPr>
                    </a:p>
                  </a:txBody>
                  <a:tcPr marL="16763" marR="16763" marT="0" marB="0" anchor="ctr">
                    <a:solidFill>
                      <a:srgbClr val="FFFFCC"/>
                    </a:solidFill>
                  </a:tcPr>
                </a:tc>
                <a:tc>
                  <a:txBody>
                    <a:bodyPr/>
                    <a:lstStyle/>
                    <a:p>
                      <a:pPr algn="ctr">
                        <a:lnSpc>
                          <a:spcPct val="100000"/>
                        </a:lnSpc>
                        <a:spcAft>
                          <a:spcPts val="0"/>
                        </a:spcAft>
                      </a:pPr>
                      <a:r>
                        <a:rPr lang="en-US" sz="1400" dirty="0">
                          <a:effectLst/>
                          <a:latin typeface="+mj-lt"/>
                        </a:rPr>
                        <a:t>5 km</a:t>
                      </a:r>
                      <a:endParaRPr lang="ja-JP" sz="1800" dirty="0">
                        <a:effectLst/>
                        <a:latin typeface="+mj-lt"/>
                        <a:ea typeface="ＭＳ 明朝"/>
                        <a:cs typeface="ＭＳ Ｐゴシック"/>
                      </a:endParaRPr>
                    </a:p>
                  </a:txBody>
                  <a:tcPr marL="16763" marR="16763" marT="0" marB="0" anchor="ctr">
                    <a:solidFill>
                      <a:srgbClr val="FFFFCC"/>
                    </a:solidFill>
                  </a:tcPr>
                </a:tc>
                <a:tc>
                  <a:txBody>
                    <a:bodyPr/>
                    <a:lstStyle/>
                    <a:p>
                      <a:pPr algn="ctr">
                        <a:lnSpc>
                          <a:spcPct val="100000"/>
                        </a:lnSpc>
                        <a:spcAft>
                          <a:spcPts val="0"/>
                        </a:spcAft>
                      </a:pPr>
                      <a:r>
                        <a:rPr lang="en-US" sz="1400" dirty="0">
                          <a:effectLst/>
                          <a:latin typeface="+mj-lt"/>
                        </a:rPr>
                        <a:t>± 1 %</a:t>
                      </a:r>
                      <a:endParaRPr lang="ja-JP" sz="1800" dirty="0">
                        <a:effectLst/>
                        <a:latin typeface="+mj-lt"/>
                        <a:ea typeface="ＭＳ 明朝"/>
                        <a:cs typeface="ＭＳ Ｐゴシック"/>
                      </a:endParaRPr>
                    </a:p>
                  </a:txBody>
                  <a:tcPr marL="16763" marR="16763" marT="0" marB="0" anchor="ctr">
                    <a:solidFill>
                      <a:srgbClr val="FFFFCC"/>
                    </a:solidFill>
                  </a:tcPr>
                </a:tc>
                <a:tc>
                  <a:txBody>
                    <a:bodyPr/>
                    <a:lstStyle/>
                    <a:p>
                      <a:pPr algn="ctr" fontAlgn="base">
                        <a:lnSpc>
                          <a:spcPct val="100000"/>
                        </a:lnSpc>
                      </a:pPr>
                      <a:r>
                        <a:rPr lang="en-US" sz="1400" kern="1200" dirty="0">
                          <a:effectLst/>
                          <a:latin typeface="+mj-lt"/>
                        </a:rPr>
                        <a:t>0 – 100 %</a:t>
                      </a:r>
                      <a:endParaRPr lang="ja-JP" sz="1800" dirty="0">
                        <a:effectLst/>
                        <a:latin typeface="+mj-lt"/>
                        <a:cs typeface="ＭＳ Ｐゴシック"/>
                      </a:endParaRPr>
                    </a:p>
                  </a:txBody>
                  <a:tcPr marL="16763" marR="16763" marT="0" marB="0" anchor="ctr">
                    <a:solidFill>
                      <a:srgbClr val="FFFFCC"/>
                    </a:solidFill>
                  </a:tcPr>
                </a:tc>
              </a:tr>
              <a:tr h="488789">
                <a:tc>
                  <a:txBody>
                    <a:bodyPr/>
                    <a:lstStyle/>
                    <a:p>
                      <a:pPr algn="ctr">
                        <a:lnSpc>
                          <a:spcPct val="100000"/>
                        </a:lnSpc>
                        <a:spcAft>
                          <a:spcPts val="0"/>
                        </a:spcAft>
                      </a:pPr>
                      <a:r>
                        <a:rPr lang="en-US" sz="1400" dirty="0">
                          <a:effectLst/>
                          <a:latin typeface="+mj-lt"/>
                        </a:rPr>
                        <a:t>Thin ice </a:t>
                      </a:r>
                      <a:r>
                        <a:rPr lang="en-US" sz="1400" dirty="0" smtClean="0">
                          <a:effectLst/>
                          <a:latin typeface="+mj-lt"/>
                        </a:rPr>
                        <a:t>detection</a:t>
                      </a:r>
                      <a:endParaRPr lang="ja-JP" sz="1800" dirty="0">
                        <a:effectLst/>
                        <a:latin typeface="+mj-lt"/>
                        <a:ea typeface="ＭＳ 明朝"/>
                        <a:cs typeface="ＭＳ Ｐゴシック"/>
                      </a:endParaRPr>
                    </a:p>
                  </a:txBody>
                  <a:tcPr marL="16763" marR="16763" marT="0" marB="0" anchor="ctr">
                    <a:solidFill>
                      <a:schemeClr val="bg1"/>
                    </a:solidFill>
                  </a:tcPr>
                </a:tc>
                <a:tc>
                  <a:txBody>
                    <a:bodyPr/>
                    <a:lstStyle/>
                    <a:p>
                      <a:pPr algn="ctr">
                        <a:lnSpc>
                          <a:spcPct val="100000"/>
                        </a:lnSpc>
                        <a:spcAft>
                          <a:spcPts val="0"/>
                        </a:spcAft>
                      </a:pPr>
                      <a:r>
                        <a:rPr lang="en-US" altLang="ja-JP" sz="1400" dirty="0" smtClean="0">
                          <a:effectLst/>
                          <a:latin typeface="+mj-lt"/>
                        </a:rPr>
                        <a:t>Okhotsk sea</a:t>
                      </a:r>
                      <a:endParaRPr lang="ja-JP" sz="1400" dirty="0">
                        <a:effectLst/>
                        <a:latin typeface="+mj-lt"/>
                        <a:ea typeface="ＭＳ 明朝"/>
                        <a:cs typeface="ＭＳ Ｐゴシック"/>
                      </a:endParaRPr>
                    </a:p>
                  </a:txBody>
                  <a:tcPr marL="16763" marR="16763" marT="0" marB="0" anchor="ctr">
                    <a:solidFill>
                      <a:srgbClr val="FFFFCC"/>
                    </a:solidFill>
                  </a:tcPr>
                </a:tc>
                <a:tc>
                  <a:txBody>
                    <a:bodyPr/>
                    <a:lstStyle/>
                    <a:p>
                      <a:pPr algn="ctr">
                        <a:lnSpc>
                          <a:spcPct val="100000"/>
                        </a:lnSpc>
                        <a:spcAft>
                          <a:spcPts val="0"/>
                        </a:spcAft>
                      </a:pPr>
                      <a:r>
                        <a:rPr lang="en-US" sz="1400" dirty="0">
                          <a:effectLst/>
                          <a:latin typeface="+mj-lt"/>
                        </a:rPr>
                        <a:t>15 km</a:t>
                      </a:r>
                      <a:endParaRPr lang="ja-JP" sz="1800" dirty="0">
                        <a:effectLst/>
                        <a:latin typeface="+mj-lt"/>
                        <a:ea typeface="ＭＳ 明朝"/>
                        <a:cs typeface="ＭＳ Ｐゴシック"/>
                      </a:endParaRPr>
                    </a:p>
                  </a:txBody>
                  <a:tcPr marL="16763" marR="16763" marT="0" marB="0" anchor="ctr">
                    <a:solidFill>
                      <a:srgbClr val="FFFFCC"/>
                    </a:solidFill>
                  </a:tcPr>
                </a:tc>
                <a:tc>
                  <a:txBody>
                    <a:bodyPr/>
                    <a:lstStyle/>
                    <a:p>
                      <a:pPr algn="ctr">
                        <a:lnSpc>
                          <a:spcPct val="100000"/>
                        </a:lnSpc>
                        <a:spcAft>
                          <a:spcPts val="0"/>
                        </a:spcAft>
                      </a:pPr>
                      <a:r>
                        <a:rPr lang="en-US" sz="1400" dirty="0">
                          <a:effectLst/>
                          <a:latin typeface="+mj-lt"/>
                        </a:rPr>
                        <a:t>± 80 %</a:t>
                      </a:r>
                      <a:endParaRPr lang="ja-JP" sz="1800" dirty="0">
                        <a:effectLst/>
                        <a:latin typeface="+mj-lt"/>
                        <a:ea typeface="ＭＳ 明朝"/>
                        <a:cs typeface="ＭＳ Ｐゴシック"/>
                      </a:endParaRPr>
                    </a:p>
                  </a:txBody>
                  <a:tcPr marL="16763" marR="16763" marT="0" marB="0" anchor="ctr">
                    <a:solidFill>
                      <a:srgbClr val="FFFFCC"/>
                    </a:solidFill>
                  </a:tcPr>
                </a:tc>
                <a:tc>
                  <a:txBody>
                    <a:bodyPr/>
                    <a:lstStyle/>
                    <a:p>
                      <a:pPr algn="ctr" fontAlgn="base">
                        <a:lnSpc>
                          <a:spcPct val="100000"/>
                        </a:lnSpc>
                      </a:pPr>
                      <a:r>
                        <a:rPr lang="en-US" sz="1400" kern="1200" dirty="0">
                          <a:effectLst/>
                          <a:latin typeface="+mj-lt"/>
                        </a:rPr>
                        <a:t>N/A</a:t>
                      </a:r>
                      <a:endParaRPr lang="ja-JP" sz="1800" dirty="0">
                        <a:effectLst/>
                        <a:latin typeface="+mj-lt"/>
                        <a:cs typeface="ＭＳ Ｐゴシック"/>
                      </a:endParaRPr>
                    </a:p>
                  </a:txBody>
                  <a:tcPr marL="16763" marR="16763" marT="0" marB="0" anchor="ctr">
                    <a:solidFill>
                      <a:srgbClr val="FFFFCC"/>
                    </a:solidFill>
                  </a:tcPr>
                </a:tc>
              </a:tr>
              <a:tr h="521273">
                <a:tc>
                  <a:txBody>
                    <a:bodyPr/>
                    <a:lstStyle/>
                    <a:p>
                      <a:pPr algn="ctr">
                        <a:lnSpc>
                          <a:spcPct val="100000"/>
                        </a:lnSpc>
                        <a:spcAft>
                          <a:spcPts val="0"/>
                        </a:spcAft>
                      </a:pPr>
                      <a:r>
                        <a:rPr lang="en-US" sz="1400" dirty="0">
                          <a:effectLst/>
                          <a:latin typeface="+mj-lt"/>
                        </a:rPr>
                        <a:t>Sea ice moving vector</a:t>
                      </a:r>
                      <a:endParaRPr lang="ja-JP" sz="1800" dirty="0">
                        <a:effectLst/>
                        <a:latin typeface="+mj-lt"/>
                        <a:ea typeface="ＭＳ 明朝"/>
                        <a:cs typeface="ＭＳ Ｐゴシック"/>
                      </a:endParaRPr>
                    </a:p>
                  </a:txBody>
                  <a:tcPr marL="16763" marR="16763"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dirty="0" smtClean="0">
                          <a:effectLst/>
                          <a:latin typeface="+mj-lt"/>
                          <a:ea typeface="ＭＳ 明朝"/>
                          <a:cs typeface="ＭＳ Ｐゴシック"/>
                        </a:rPr>
                        <a:t>Ocean</a:t>
                      </a:r>
                      <a:r>
                        <a:rPr lang="en-US" altLang="ja-JP" sz="1400" baseline="0" dirty="0" smtClean="0">
                          <a:effectLst/>
                          <a:latin typeface="+mj-lt"/>
                          <a:ea typeface="ＭＳ 明朝"/>
                          <a:cs typeface="ＭＳ Ｐゴシック"/>
                        </a:rPr>
                        <a:t> in high latitude</a:t>
                      </a:r>
                      <a:endParaRPr lang="ja-JP" altLang="ja-JP" sz="1400" dirty="0" smtClean="0">
                        <a:effectLst/>
                        <a:latin typeface="+mj-lt"/>
                        <a:ea typeface="ＭＳ 明朝"/>
                        <a:cs typeface="ＭＳ Ｐゴシック"/>
                      </a:endParaRPr>
                    </a:p>
                  </a:txBody>
                  <a:tcPr marL="16763" marR="16763" marT="0" marB="0" anchor="ctr">
                    <a:solidFill>
                      <a:srgbClr val="FFFFCC"/>
                    </a:solidFill>
                  </a:tcPr>
                </a:tc>
                <a:tc>
                  <a:txBody>
                    <a:bodyPr/>
                    <a:lstStyle/>
                    <a:p>
                      <a:pPr algn="ctr">
                        <a:lnSpc>
                          <a:spcPct val="100000"/>
                        </a:lnSpc>
                        <a:spcAft>
                          <a:spcPts val="0"/>
                        </a:spcAft>
                      </a:pPr>
                      <a:r>
                        <a:rPr lang="en-US" sz="1400" dirty="0">
                          <a:effectLst/>
                          <a:latin typeface="+mj-lt"/>
                        </a:rPr>
                        <a:t>50 km</a:t>
                      </a:r>
                      <a:endParaRPr lang="ja-JP" sz="1800" dirty="0">
                        <a:effectLst/>
                        <a:latin typeface="+mj-lt"/>
                        <a:ea typeface="ＭＳ 明朝"/>
                        <a:cs typeface="ＭＳ Ｐゴシック"/>
                      </a:endParaRPr>
                    </a:p>
                  </a:txBody>
                  <a:tcPr marL="16763" marR="16763" marT="0" marB="0" anchor="ctr">
                    <a:solidFill>
                      <a:srgbClr val="FFFFCC"/>
                    </a:solidFill>
                  </a:tcPr>
                </a:tc>
                <a:tc>
                  <a:txBody>
                    <a:bodyPr/>
                    <a:lstStyle/>
                    <a:p>
                      <a:pPr algn="ctr">
                        <a:lnSpc>
                          <a:spcPct val="100000"/>
                        </a:lnSpc>
                        <a:spcAft>
                          <a:spcPts val="0"/>
                        </a:spcAft>
                      </a:pPr>
                      <a:r>
                        <a:rPr lang="en-US" sz="1400" dirty="0">
                          <a:effectLst/>
                          <a:latin typeface="+mj-lt"/>
                        </a:rPr>
                        <a:t>2 components: </a:t>
                      </a:r>
                      <a:br>
                        <a:rPr lang="en-US" sz="1400" dirty="0">
                          <a:effectLst/>
                          <a:latin typeface="+mj-lt"/>
                        </a:rPr>
                      </a:br>
                      <a:r>
                        <a:rPr lang="en-US" sz="1400" dirty="0">
                          <a:effectLst/>
                          <a:latin typeface="+mj-lt"/>
                        </a:rPr>
                        <a:t>3 cm/s</a:t>
                      </a:r>
                      <a:endParaRPr lang="ja-JP" sz="1800" dirty="0">
                        <a:effectLst/>
                        <a:latin typeface="+mj-lt"/>
                        <a:ea typeface="ＭＳ 明朝"/>
                        <a:cs typeface="ＭＳ Ｐゴシック"/>
                      </a:endParaRPr>
                    </a:p>
                  </a:txBody>
                  <a:tcPr marL="16763" marR="16763" marT="0" marB="0" anchor="ctr">
                    <a:solidFill>
                      <a:srgbClr val="FFFFCC"/>
                    </a:solidFill>
                  </a:tcPr>
                </a:tc>
                <a:tc>
                  <a:txBody>
                    <a:bodyPr/>
                    <a:lstStyle/>
                    <a:p>
                      <a:pPr algn="ctr" fontAlgn="base">
                        <a:lnSpc>
                          <a:spcPct val="100000"/>
                        </a:lnSpc>
                      </a:pPr>
                      <a:r>
                        <a:rPr lang="en-US" sz="1400" kern="1200" dirty="0">
                          <a:effectLst/>
                          <a:latin typeface="+mj-lt"/>
                        </a:rPr>
                        <a:t>0 - 40 cm/s</a:t>
                      </a:r>
                      <a:endParaRPr lang="ja-JP" sz="1800" dirty="0">
                        <a:effectLst/>
                        <a:latin typeface="+mj-lt"/>
                        <a:cs typeface="ＭＳ Ｐゴシック"/>
                      </a:endParaRPr>
                    </a:p>
                  </a:txBody>
                  <a:tcPr marL="16763" marR="16763" marT="0" marB="0" anchor="ctr">
                    <a:solidFill>
                      <a:srgbClr val="FFFFCC"/>
                    </a:solidFill>
                  </a:tcPr>
                </a:tc>
              </a:tr>
            </a:tbl>
          </a:graphicData>
        </a:graphic>
      </p:graphicFrame>
      <p:sp>
        <p:nvSpPr>
          <p:cNvPr id="6" name="正方形/長方形 5"/>
          <p:cNvSpPr/>
          <p:nvPr/>
        </p:nvSpPr>
        <p:spPr>
          <a:xfrm>
            <a:off x="5196305" y="6269937"/>
            <a:ext cx="1165179" cy="417308"/>
          </a:xfrm>
          <a:prstGeom prst="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altLang="ja-JP" sz="1200" dirty="0" smtClean="0">
                <a:solidFill>
                  <a:schemeClr val="tx1"/>
                </a:solidFill>
                <a:latin typeface="+mj-lt"/>
              </a:rPr>
              <a:t>Released</a:t>
            </a:r>
            <a:endParaRPr kumimoji="1" lang="ja-JP" altLang="en-US" sz="1200" dirty="0">
              <a:solidFill>
                <a:schemeClr val="tx1"/>
              </a:solidFill>
              <a:latin typeface="+mj-lt"/>
            </a:endParaRPr>
          </a:p>
        </p:txBody>
      </p:sp>
      <p:sp>
        <p:nvSpPr>
          <p:cNvPr id="9" name="正方形/長方形 8"/>
          <p:cNvSpPr/>
          <p:nvPr/>
        </p:nvSpPr>
        <p:spPr>
          <a:xfrm>
            <a:off x="3992418" y="6269937"/>
            <a:ext cx="1212675" cy="417311"/>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altLang="ja-JP" sz="1200" dirty="0" smtClean="0">
                <a:solidFill>
                  <a:schemeClr val="tx1"/>
                </a:solidFill>
                <a:latin typeface="+mj-lt"/>
              </a:rPr>
              <a:t>Evaluation at EORC</a:t>
            </a:r>
            <a:endParaRPr kumimoji="1" lang="ja-JP" altLang="en-US" sz="1200" dirty="0">
              <a:solidFill>
                <a:schemeClr val="tx1"/>
              </a:solidFill>
              <a:latin typeface="+mj-lt"/>
            </a:endParaRPr>
          </a:p>
        </p:txBody>
      </p:sp>
      <p:sp>
        <p:nvSpPr>
          <p:cNvPr id="10" name="正方形/長方形 9"/>
          <p:cNvSpPr/>
          <p:nvPr/>
        </p:nvSpPr>
        <p:spPr>
          <a:xfrm>
            <a:off x="2783494" y="6269937"/>
            <a:ext cx="1212675" cy="417311"/>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altLang="ja-JP" sz="1200" dirty="0" smtClean="0">
                <a:solidFill>
                  <a:schemeClr val="tx1"/>
                </a:solidFill>
                <a:latin typeface="+mj-lt"/>
              </a:rPr>
              <a:t>Development by PI</a:t>
            </a:r>
            <a:endParaRPr kumimoji="1" lang="ja-JP" altLang="en-US" sz="1200" dirty="0">
              <a:solidFill>
                <a:schemeClr val="tx1"/>
              </a:solidFill>
              <a:latin typeface="+mj-lt"/>
            </a:endParaRPr>
          </a:p>
        </p:txBody>
      </p:sp>
      <p:sp>
        <p:nvSpPr>
          <p:cNvPr id="8" name="円/楕円 7"/>
          <p:cNvSpPr/>
          <p:nvPr/>
        </p:nvSpPr>
        <p:spPr>
          <a:xfrm>
            <a:off x="2222212" y="1701088"/>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11" name="円/楕円 10"/>
          <p:cNvSpPr/>
          <p:nvPr/>
        </p:nvSpPr>
        <p:spPr>
          <a:xfrm>
            <a:off x="2226828" y="2167585"/>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12" name="円/楕円 11"/>
          <p:cNvSpPr/>
          <p:nvPr/>
        </p:nvSpPr>
        <p:spPr>
          <a:xfrm>
            <a:off x="2212106" y="3189545"/>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13" name="円/楕円 12"/>
          <p:cNvSpPr/>
          <p:nvPr/>
        </p:nvSpPr>
        <p:spPr>
          <a:xfrm>
            <a:off x="2212978" y="4889064"/>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Tree>
    <p:extLst>
      <p:ext uri="{BB962C8B-B14F-4D97-AF65-F5344CB8AC3E}">
        <p14:creationId xmlns:p14="http://schemas.microsoft.com/office/powerpoint/2010/main" val="4086145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193" descr="modis_rgb_2007"/>
          <p:cNvPicPr>
            <a:picLocks noChangeAspect="1" noChangeArrowheads="1"/>
          </p:cNvPicPr>
          <p:nvPr/>
        </p:nvPicPr>
        <p:blipFill>
          <a:blip r:embed="rId3">
            <a:lum bright="30000" contrast="-30000"/>
            <a:extLst>
              <a:ext uri="{28A0092B-C50C-407E-A947-70E740481C1C}">
                <a14:useLocalDpi xmlns:a14="http://schemas.microsoft.com/office/drawing/2010/main" val="0"/>
              </a:ext>
            </a:extLst>
          </a:blip>
          <a:srcRect/>
          <a:stretch>
            <a:fillRect/>
          </a:stretch>
        </p:blipFill>
        <p:spPr bwMode="auto">
          <a:xfrm>
            <a:off x="7118350" y="1527923"/>
            <a:ext cx="141446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94" descr="modis_lst_2007"/>
          <p:cNvPicPr>
            <a:picLocks noChangeAspect="1" noChangeArrowheads="1"/>
          </p:cNvPicPr>
          <p:nvPr/>
        </p:nvPicPr>
        <p:blipFill>
          <a:blip r:embed="rId4" cstate="print">
            <a:lum bright="30000" contrast="-30000"/>
            <a:extLst>
              <a:ext uri="{28A0092B-C50C-407E-A947-70E740481C1C}">
                <a14:useLocalDpi xmlns:a14="http://schemas.microsoft.com/office/drawing/2010/main" val="0"/>
              </a:ext>
            </a:extLst>
          </a:blip>
          <a:srcRect/>
          <a:stretch>
            <a:fillRect/>
          </a:stretch>
        </p:blipFill>
        <p:spPr bwMode="auto">
          <a:xfrm>
            <a:off x="4913313" y="1527923"/>
            <a:ext cx="1414462"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95" descr="modis_chla_2007"/>
          <p:cNvPicPr>
            <a:picLocks noChangeAspect="1" noChangeArrowheads="1"/>
          </p:cNvPicPr>
          <p:nvPr/>
        </p:nvPicPr>
        <p:blipFill>
          <a:blip r:embed="rId5" cstate="print">
            <a:lum bright="30000" contrast="-30000"/>
            <a:extLst>
              <a:ext uri="{28A0092B-C50C-407E-A947-70E740481C1C}">
                <a14:useLocalDpi xmlns:a14="http://schemas.microsoft.com/office/drawing/2010/main" val="0"/>
              </a:ext>
            </a:extLst>
          </a:blip>
          <a:srcRect/>
          <a:stretch>
            <a:fillRect/>
          </a:stretch>
        </p:blipFill>
        <p:spPr bwMode="auto">
          <a:xfrm>
            <a:off x="501650" y="1527923"/>
            <a:ext cx="141446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96" descr="modis_taua_2007"/>
          <p:cNvPicPr>
            <a:picLocks noChangeAspect="1" noChangeArrowheads="1"/>
          </p:cNvPicPr>
          <p:nvPr/>
        </p:nvPicPr>
        <p:blipFill>
          <a:blip r:embed="rId6" cstate="print">
            <a:lum bright="30000" contrast="-30000"/>
            <a:extLst>
              <a:ext uri="{28A0092B-C50C-407E-A947-70E740481C1C}">
                <a14:useLocalDpi xmlns:a14="http://schemas.microsoft.com/office/drawing/2010/main" val="0"/>
              </a:ext>
            </a:extLst>
          </a:blip>
          <a:srcRect/>
          <a:stretch>
            <a:fillRect/>
          </a:stretch>
        </p:blipFill>
        <p:spPr bwMode="auto">
          <a:xfrm>
            <a:off x="2708275" y="1527923"/>
            <a:ext cx="141446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558" name="Group 222"/>
          <p:cNvGraphicFramePr>
            <a:graphicFrameLocks noGrp="1"/>
          </p:cNvGraphicFramePr>
          <p:nvPr>
            <p:extLst/>
          </p:nvPr>
        </p:nvGraphicFramePr>
        <p:xfrm>
          <a:off x="41564" y="2393885"/>
          <a:ext cx="2234911" cy="4075680"/>
        </p:xfrm>
        <a:graphic>
          <a:graphicData uri="http://schemas.openxmlformats.org/drawingml/2006/table">
            <a:tbl>
              <a:tblPr/>
              <a:tblGrid>
                <a:gridCol w="737899"/>
                <a:gridCol w="1497012"/>
              </a:tblGrid>
              <a:tr h="13521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smtClean="0">
                          <a:ln>
                            <a:noFill/>
                          </a:ln>
                          <a:solidFill>
                            <a:schemeClr val="tx1"/>
                          </a:solidFill>
                          <a:effectLst/>
                          <a:latin typeface="Garamond" panose="02020404030301010803" pitchFamily="18" charset="0"/>
                          <a:ea typeface="ＭＳ Ｐゴシック" pitchFamily="50" charset="-128"/>
                        </a:rPr>
                        <a:t>Land</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22936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Surface reflectance</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Precise geometric correction</a:t>
                      </a:r>
                      <a:endParaRPr kumimoji="1" lang="en-US"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2936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Atmospheric corrected reflectance</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25800">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Vegetation and carbon cycle</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Vegetation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2580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Above-ground biomass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2936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Vegetation roughness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2580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Shadow index</a:t>
                      </a:r>
                      <a:endParaRPr kumimoji="1" lang="it-IT"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332921">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Fraction of Absorbed Photosynthetically available radiation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2580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Leaf area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25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Temp.</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Surface temperature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29360">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Application</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Land net primary production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2580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Water stress trend</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2580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Fire detection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2580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Land cover type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2580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Land surface albedo</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graphicFrame>
        <p:nvGraphicFramePr>
          <p:cNvPr id="14559" name="Group 223"/>
          <p:cNvGraphicFramePr>
            <a:graphicFrameLocks noGrp="1"/>
          </p:cNvGraphicFramePr>
          <p:nvPr>
            <p:extLst/>
          </p:nvPr>
        </p:nvGraphicFramePr>
        <p:xfrm>
          <a:off x="2411413" y="2393885"/>
          <a:ext cx="2070100" cy="3297048"/>
        </p:xfrm>
        <a:graphic>
          <a:graphicData uri="http://schemas.openxmlformats.org/drawingml/2006/table">
            <a:tbl>
              <a:tblPr/>
              <a:tblGrid>
                <a:gridCol w="581025"/>
                <a:gridCol w="1489075"/>
              </a:tblGrid>
              <a:tr h="12473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smtClean="0">
                          <a:ln>
                            <a:noFill/>
                          </a:ln>
                          <a:solidFill>
                            <a:schemeClr val="tx1"/>
                          </a:solidFill>
                          <a:effectLst/>
                          <a:latin typeface="Garamond" panose="02020404030301010803" pitchFamily="18" charset="0"/>
                          <a:ea typeface="ＭＳ Ｐゴシック" pitchFamily="50" charset="-128"/>
                        </a:rPr>
                        <a:t>Atmosphere</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194185">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Cloud</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Cloud flag/Classification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94185">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Classified cloud fraction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6045">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Cloud top temp/height</a:t>
                      </a:r>
                      <a:endParaRPr kumimoji="1" lang="en-US"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30711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Water cloud optical thickness /effective radius</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11579">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Ice cloud optical thickness</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11579">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Water cloud geometrical thickness</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1604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Aerosol</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Aerosol over the ocean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11579">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Land aerosol by near ultra violet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6045">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ja-JP"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Ae</a:t>
                      </a: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r</a:t>
                      </a:r>
                      <a:r>
                        <a:rPr kumimoji="1" lang="ja-JP"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osol by Polarization </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604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Radiation budget</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Long-wave radiation flux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16045">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Short-wave radiation flux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graphicFrame>
        <p:nvGraphicFramePr>
          <p:cNvPr id="14561" name="Group 225"/>
          <p:cNvGraphicFramePr>
            <a:graphicFrameLocks noGrp="1"/>
          </p:cNvGraphicFramePr>
          <p:nvPr>
            <p:extLst/>
          </p:nvPr>
        </p:nvGraphicFramePr>
        <p:xfrm>
          <a:off x="6821488" y="2393885"/>
          <a:ext cx="2071687" cy="4338908"/>
        </p:xfrm>
        <a:graphic>
          <a:graphicData uri="http://schemas.openxmlformats.org/drawingml/2006/table">
            <a:tbl>
              <a:tblPr/>
              <a:tblGrid>
                <a:gridCol w="581025"/>
                <a:gridCol w="1490662"/>
              </a:tblGrid>
              <a:tr h="136941">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smtClean="0">
                          <a:ln>
                            <a:noFill/>
                          </a:ln>
                          <a:solidFill>
                            <a:schemeClr val="tx1"/>
                          </a:solidFill>
                          <a:effectLst/>
                          <a:latin typeface="Garamond" panose="02020404030301010803" pitchFamily="18" charset="0"/>
                          <a:ea typeface="ＭＳ Ｐゴシック" pitchFamily="50" charset="-128"/>
                        </a:rPr>
                        <a:t>Cryosphere</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232292">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Area/ distribution</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Snow and Ice covered area</a:t>
                      </a:r>
                      <a:endParaRPr kumimoji="1" lang="it-IT" altLang="ja-JP" sz="1100" b="0" i="0" u="none" strike="noStrike" cap="none" normalizeH="0" baseline="0" smtClean="0">
                        <a:ln>
                          <a:noFill/>
                        </a:ln>
                        <a:solidFill>
                          <a:schemeClr val="tx1"/>
                        </a:solidFill>
                        <a:effectLst/>
                        <a:latin typeface="Garamond" panose="02020404030301010803" pitchFamily="18" charset="0"/>
                        <a:ea typeface="ＭＳ Ｐゴシック" pitchFamily="50" charset="-128"/>
                        <a:cs typeface="Times New Roman" pitchFamily="18" charset="0"/>
                      </a:endParaRP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3229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Okhotsk sea-ice distribution</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13197">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Snow and </a:t>
                      </a:r>
                      <a:r>
                        <a:rPr kumimoji="1" lang="zh-TW" altLang="en-US"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i</a:t>
                      </a:r>
                      <a:r>
                        <a:rPr kumimoji="1" lang="zh-TW"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ce </a:t>
                      </a:r>
                      <a:r>
                        <a:rPr kumimoji="1" lang="en-US"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c</a:t>
                      </a:r>
                      <a:r>
                        <a:rPr kumimoji="1" lang="zh-TW"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lassification</a:t>
                      </a:r>
                      <a:endParaRPr kumimoji="1" lang="en-US"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23229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Snow covered area in forest and mountain</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232292">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Surface properties</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Snow and ice surface Temperature</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3229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Snow grain size of shallow layer</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3229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S</a:t>
                      </a: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n</a:t>
                      </a:r>
                      <a:r>
                        <a:rPr kumimoji="1" lang="en-US"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ow </a:t>
                      </a: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g</a:t>
                      </a:r>
                      <a:r>
                        <a:rPr kumimoji="1" lang="en-US"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rain </a:t>
                      </a: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s</a:t>
                      </a:r>
                      <a:r>
                        <a:rPr kumimoji="1" lang="en-US"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ize of </a:t>
                      </a: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s</a:t>
                      </a:r>
                      <a:r>
                        <a:rPr kumimoji="1" lang="en-US"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ubsurface layer</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23229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Snow grain size of top layer</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2740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Snow and ice albedo</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2740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Snow impurity</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23229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Ice sheet surface roughness</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2322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Boundary</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Ice sheet boundary monitoring</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graphicFrame>
        <p:nvGraphicFramePr>
          <p:cNvPr id="14534" name="Group 198"/>
          <p:cNvGraphicFramePr>
            <a:graphicFrameLocks noGrp="1"/>
          </p:cNvGraphicFramePr>
          <p:nvPr>
            <p:extLst/>
          </p:nvPr>
        </p:nvGraphicFramePr>
        <p:xfrm>
          <a:off x="296863" y="1043735"/>
          <a:ext cx="2565400" cy="530225"/>
        </p:xfrm>
        <a:graphic>
          <a:graphicData uri="http://schemas.openxmlformats.org/drawingml/2006/table">
            <a:tbl>
              <a:tblPr/>
              <a:tblGrid>
                <a:gridCol w="585787"/>
                <a:gridCol w="1979613"/>
              </a:tblGrid>
              <a:tr h="18909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1" u="none" strike="noStrike" cap="none" normalizeH="0" baseline="0" dirty="0" smtClean="0">
                          <a:ln>
                            <a:noFill/>
                          </a:ln>
                          <a:solidFill>
                            <a:schemeClr val="tx1"/>
                          </a:solidFill>
                          <a:effectLst/>
                          <a:latin typeface="Garamond" panose="02020404030301010803" pitchFamily="18" charset="0"/>
                          <a:ea typeface="ＭＳ Ｐゴシック" pitchFamily="50" charset="-128"/>
                        </a:rPr>
                        <a:t>Common</a:t>
                      </a:r>
                    </a:p>
                  </a:txBody>
                  <a:tcPr marL="18000" marR="18000" marT="18017" marB="180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3411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Radiance</a:t>
                      </a:r>
                      <a:endParaRPr kumimoji="1" lang="en-US" altLang="ja-JP" sz="1000" b="0" i="0" u="none" strike="noStrike" cap="none" normalizeH="0" baseline="30000" dirty="0" smtClean="0">
                        <a:ln>
                          <a:noFill/>
                        </a:ln>
                        <a:solidFill>
                          <a:schemeClr val="tx1"/>
                        </a:solidFill>
                        <a:effectLst/>
                        <a:latin typeface="Garamond" panose="02020404030301010803" pitchFamily="18" charset="0"/>
                        <a:ea typeface="ＭＳ Ｐゴシック" pitchFamily="50" charset="-128"/>
                      </a:endParaRPr>
                    </a:p>
                  </a:txBody>
                  <a:tcPr marL="18000" marR="18000" marT="18017" marB="180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TOA radiance (including system geometric correction)</a:t>
                      </a:r>
                    </a:p>
                  </a:txBody>
                  <a:tcPr marL="18000" marR="18000" marT="18017" marB="180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bl>
          </a:graphicData>
        </a:graphic>
      </p:graphicFrame>
      <p:graphicFrame>
        <p:nvGraphicFramePr>
          <p:cNvPr id="14560" name="Group 224"/>
          <p:cNvGraphicFramePr>
            <a:graphicFrameLocks noGrp="1"/>
          </p:cNvGraphicFramePr>
          <p:nvPr>
            <p:extLst/>
          </p:nvPr>
        </p:nvGraphicFramePr>
        <p:xfrm>
          <a:off x="4616450" y="2393885"/>
          <a:ext cx="2070100" cy="4246507"/>
        </p:xfrm>
        <a:graphic>
          <a:graphicData uri="http://schemas.openxmlformats.org/drawingml/2006/table">
            <a:tbl>
              <a:tblPr/>
              <a:tblGrid>
                <a:gridCol w="581025"/>
                <a:gridCol w="1489075"/>
              </a:tblGrid>
              <a:tr h="13279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smtClean="0">
                          <a:ln>
                            <a:noFill/>
                          </a:ln>
                          <a:solidFill>
                            <a:schemeClr val="tx1"/>
                          </a:solidFill>
                          <a:effectLst/>
                          <a:latin typeface="Garamond" panose="02020404030301010803" pitchFamily="18" charset="0"/>
                          <a:ea typeface="ＭＳ Ｐゴシック" pitchFamily="50" charset="-128"/>
                        </a:rPr>
                        <a:t>Ocean</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225238">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Ocean color</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Normalized water leaving radiance</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25238">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Atmospheric correction parameter</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25238">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Photosynthetically available radiation</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2354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Euphotic zone depth</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2354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In-water</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Chlorophyll-a conc.</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2354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Suspended solid conc.</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25238">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Colored dissolved organic matter</a:t>
                      </a:r>
                      <a:endParaRPr kumimoji="1" lang="en-US"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067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In-water</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Inherent optical properties</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235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Temp.</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Sea surface temp.</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2523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Application</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Ocean </a:t>
                      </a:r>
                      <a:r>
                        <a:rPr kumimoji="1" lang="zh-TW" altLang="en-US"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n</a:t>
                      </a:r>
                      <a:r>
                        <a:rPr kumimoji="1" lang="zh-TW"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et </a:t>
                      </a:r>
                      <a:r>
                        <a:rPr kumimoji="1" lang="zh-TW" altLang="en-US"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p</a:t>
                      </a:r>
                      <a:r>
                        <a:rPr kumimoji="1" lang="zh-TW"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rimary </a:t>
                      </a:r>
                      <a:r>
                        <a:rPr kumimoji="1" lang="zh-TW" altLang="en-US"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p</a:t>
                      </a:r>
                      <a:r>
                        <a:rPr kumimoji="1" lang="zh-TW"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roductivity</a:t>
                      </a:r>
                      <a:endParaRPr kumimoji="1" lang="en-US" altLang="zh-TW"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22523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Phytoplankton functional type</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2354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cs typeface="Times New Roman" pitchFamily="18" charset="0"/>
                        </a:rPr>
                        <a:t>Redtide</a:t>
                      </a:r>
                      <a:endPar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22523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multi sensor merged ocean color</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2354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Garamond" panose="02020404030301010803" pitchFamily="18" charset="0"/>
                          <a:ea typeface="ＭＳ Ｐゴシック" pitchFamily="50" charset="-128"/>
                        </a:rPr>
                        <a:t>multi sensor merged SST</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sp>
        <p:nvSpPr>
          <p:cNvPr id="16546" name="Text Box 1608"/>
          <p:cNvSpPr txBox="1">
            <a:spLocks noChangeArrowheads="1"/>
          </p:cNvSpPr>
          <p:nvPr/>
        </p:nvSpPr>
        <p:spPr bwMode="auto">
          <a:xfrm>
            <a:off x="2870926" y="5809559"/>
            <a:ext cx="1603003" cy="587853"/>
          </a:xfrm>
          <a:prstGeom prst="rect">
            <a:avLst/>
          </a:prstGeom>
          <a:noFill/>
          <a:ln w="9525">
            <a:noFill/>
            <a:miter lim="800000"/>
            <a:headEnd/>
            <a:tailEnd/>
          </a:ln>
        </p:spPr>
        <p:txBody>
          <a:bodyPr wrap="none">
            <a:spAutoFit/>
          </a:bodyPr>
          <a:lstStyle/>
          <a:p>
            <a:pPr>
              <a:spcBef>
                <a:spcPct val="30000"/>
              </a:spcBef>
              <a:defRPr/>
            </a:pPr>
            <a:r>
              <a:rPr lang="en-US" altLang="ja-JP" sz="1400" i="1" dirty="0">
                <a:solidFill>
                  <a:srgbClr val="0066FF"/>
                </a:solidFill>
                <a:latin typeface="Garamond" panose="02020404030301010803" pitchFamily="18" charset="0"/>
                <a:sym typeface="Symbol" pitchFamily="18" charset="2"/>
              </a:rPr>
              <a:t>Blue: standard products</a:t>
            </a:r>
          </a:p>
          <a:p>
            <a:pPr>
              <a:spcBef>
                <a:spcPct val="30000"/>
              </a:spcBef>
              <a:defRPr/>
            </a:pPr>
            <a:r>
              <a:rPr lang="en-US" altLang="ja-JP" sz="1400" i="1" dirty="0">
                <a:solidFill>
                  <a:srgbClr val="FF3300"/>
                </a:solidFill>
                <a:latin typeface="Garamond" panose="02020404030301010803" pitchFamily="18" charset="0"/>
                <a:sym typeface="Symbol" pitchFamily="18" charset="2"/>
              </a:rPr>
              <a:t>Red: research products</a:t>
            </a:r>
          </a:p>
        </p:txBody>
      </p:sp>
      <p:cxnSp>
        <p:nvCxnSpPr>
          <p:cNvPr id="15523" name="AutoShape 186"/>
          <p:cNvCxnSpPr>
            <a:cxnSpLocks noChangeShapeType="1"/>
            <a:stCxn id="14534" idx="2"/>
            <a:endCxn id="14558" idx="0"/>
          </p:cNvCxnSpPr>
          <p:nvPr/>
        </p:nvCxnSpPr>
        <p:spPr bwMode="auto">
          <a:xfrm rot="5400000">
            <a:off x="959329" y="1773650"/>
            <a:ext cx="819925" cy="420544"/>
          </a:xfrm>
          <a:prstGeom prst="bentConnector3">
            <a:avLst>
              <a:gd name="adj1" fmla="val 50000"/>
            </a:avLst>
          </a:prstGeom>
          <a:noFill/>
          <a:ln w="38100">
            <a:solidFill>
              <a:srgbClr val="000000">
                <a:alpha val="59999"/>
              </a:srgbClr>
            </a:solidFill>
            <a:miter lim="800000"/>
            <a:headEnd/>
            <a:tailEnd type="triangle" w="med" len="med"/>
          </a:ln>
          <a:extLst>
            <a:ext uri="{909E8E84-426E-40dd-AFC4-6F175D3DCCD1}">
              <a14:hiddenFill xmlns:a14="http://schemas.microsoft.com/office/drawing/2010/main">
                <a:noFill/>
              </a14:hiddenFill>
            </a:ext>
          </a:extLst>
        </p:spPr>
      </p:cxnSp>
      <p:cxnSp>
        <p:nvCxnSpPr>
          <p:cNvPr id="15524" name="AutoShape 187"/>
          <p:cNvCxnSpPr>
            <a:cxnSpLocks noChangeShapeType="1"/>
            <a:stCxn id="14534" idx="2"/>
            <a:endCxn id="14559" idx="0"/>
          </p:cNvCxnSpPr>
          <p:nvPr/>
        </p:nvCxnSpPr>
        <p:spPr bwMode="auto">
          <a:xfrm rot="16200000" flipH="1">
            <a:off x="2103051" y="1050472"/>
            <a:ext cx="819925" cy="1866900"/>
          </a:xfrm>
          <a:prstGeom prst="bentConnector3">
            <a:avLst>
              <a:gd name="adj1" fmla="val 50000"/>
            </a:avLst>
          </a:prstGeom>
          <a:noFill/>
          <a:ln w="38100">
            <a:solidFill>
              <a:srgbClr val="000000">
                <a:alpha val="59999"/>
              </a:srgbClr>
            </a:solidFill>
            <a:miter lim="800000"/>
            <a:headEnd/>
            <a:tailEnd type="triangle" w="med" len="med"/>
          </a:ln>
          <a:extLst>
            <a:ext uri="{909E8E84-426E-40dd-AFC4-6F175D3DCCD1}">
              <a14:hiddenFill xmlns:a14="http://schemas.microsoft.com/office/drawing/2010/main">
                <a:noFill/>
              </a14:hiddenFill>
            </a:ext>
          </a:extLst>
        </p:spPr>
      </p:cxnSp>
      <p:cxnSp>
        <p:nvCxnSpPr>
          <p:cNvPr id="15525" name="AutoShape 188"/>
          <p:cNvCxnSpPr>
            <a:cxnSpLocks noChangeShapeType="1"/>
            <a:stCxn id="14534" idx="2"/>
            <a:endCxn id="14560" idx="0"/>
          </p:cNvCxnSpPr>
          <p:nvPr/>
        </p:nvCxnSpPr>
        <p:spPr bwMode="auto">
          <a:xfrm rot="16200000" flipH="1">
            <a:off x="3205569" y="-52047"/>
            <a:ext cx="819925" cy="4071937"/>
          </a:xfrm>
          <a:prstGeom prst="bentConnector3">
            <a:avLst>
              <a:gd name="adj1" fmla="val 50000"/>
            </a:avLst>
          </a:prstGeom>
          <a:noFill/>
          <a:ln w="38100">
            <a:solidFill>
              <a:srgbClr val="000000">
                <a:alpha val="59999"/>
              </a:srgbClr>
            </a:solidFill>
            <a:miter lim="800000"/>
            <a:headEnd/>
            <a:tailEnd type="triangle" w="med" len="med"/>
          </a:ln>
          <a:extLst>
            <a:ext uri="{909E8E84-426E-40dd-AFC4-6F175D3DCCD1}">
              <a14:hiddenFill xmlns:a14="http://schemas.microsoft.com/office/drawing/2010/main">
                <a:noFill/>
              </a14:hiddenFill>
            </a:ext>
          </a:extLst>
        </p:spPr>
      </p:cxnSp>
      <p:cxnSp>
        <p:nvCxnSpPr>
          <p:cNvPr id="15526" name="AutoShape 189"/>
          <p:cNvCxnSpPr>
            <a:cxnSpLocks noChangeShapeType="1"/>
            <a:stCxn id="14534" idx="2"/>
            <a:endCxn id="14561" idx="0"/>
          </p:cNvCxnSpPr>
          <p:nvPr/>
        </p:nvCxnSpPr>
        <p:spPr bwMode="auto">
          <a:xfrm rot="16200000" flipH="1">
            <a:off x="4308485" y="-1154962"/>
            <a:ext cx="819925" cy="6277768"/>
          </a:xfrm>
          <a:prstGeom prst="bentConnector3">
            <a:avLst>
              <a:gd name="adj1" fmla="val 50000"/>
            </a:avLst>
          </a:prstGeom>
          <a:noFill/>
          <a:ln w="38100">
            <a:solidFill>
              <a:srgbClr val="000000">
                <a:alpha val="59999"/>
              </a:srgbClr>
            </a:solidFill>
            <a:miter lim="800000"/>
            <a:headEnd/>
            <a:tailEnd type="triangle" w="med" len="med"/>
          </a:ln>
          <a:extLst>
            <a:ext uri="{909E8E84-426E-40dd-AFC4-6F175D3DCCD1}">
              <a14:hiddenFill xmlns:a14="http://schemas.microsoft.com/office/drawing/2010/main">
                <a:noFill/>
              </a14:hiddenFill>
            </a:ext>
          </a:extLst>
        </p:spPr>
      </p:cxnSp>
      <p:sp>
        <p:nvSpPr>
          <p:cNvPr id="19" name="正方形/長方形 18"/>
          <p:cNvSpPr/>
          <p:nvPr/>
        </p:nvSpPr>
        <p:spPr>
          <a:xfrm>
            <a:off x="4462895" y="933299"/>
            <a:ext cx="3254289" cy="584775"/>
          </a:xfrm>
          <a:prstGeom prst="rect">
            <a:avLst/>
          </a:prstGeom>
        </p:spPr>
        <p:txBody>
          <a:bodyPr wrap="none">
            <a:spAutoFit/>
          </a:bodyPr>
          <a:lstStyle/>
          <a:p>
            <a:pPr marL="285750" indent="-285750" fontAlgn="auto">
              <a:spcBef>
                <a:spcPts val="0"/>
              </a:spcBef>
              <a:spcAft>
                <a:spcPts val="0"/>
              </a:spcAft>
              <a:buFont typeface="Wingdings" panose="05000000000000000000" pitchFamily="2" charset="2"/>
              <a:buChar char="ü"/>
              <a:defRPr/>
            </a:pPr>
            <a:r>
              <a:rPr lang="en-US" altLang="ja-JP" sz="1600" dirty="0">
                <a:solidFill>
                  <a:srgbClr val="FF0000"/>
                </a:solidFill>
                <a:latin typeface="Garamond" panose="02020404030301010803" pitchFamily="18" charset="0"/>
                <a:ea typeface="ＭＳ Ｐゴシック"/>
              </a:rPr>
              <a:t>Radiation budget </a:t>
            </a:r>
            <a:r>
              <a:rPr lang="en-US" altLang="ja-JP" sz="1600" dirty="0" smtClean="0">
                <a:solidFill>
                  <a:srgbClr val="FF0000"/>
                </a:solidFill>
                <a:latin typeface="Garamond" panose="02020404030301010803" pitchFamily="18" charset="0"/>
                <a:ea typeface="ＭＳ Ｐゴシック"/>
              </a:rPr>
              <a:t>and Carbon cycle</a:t>
            </a:r>
          </a:p>
          <a:p>
            <a:pPr marL="285750" indent="-285750" fontAlgn="auto">
              <a:spcBef>
                <a:spcPts val="0"/>
              </a:spcBef>
              <a:spcAft>
                <a:spcPts val="0"/>
              </a:spcAft>
              <a:buFont typeface="Wingdings" panose="05000000000000000000" pitchFamily="2" charset="2"/>
              <a:buChar char="ü"/>
              <a:defRPr/>
            </a:pPr>
            <a:r>
              <a:rPr lang="en-US" altLang="ja-JP" sz="1600" u="sng" dirty="0" smtClean="0">
                <a:solidFill>
                  <a:srgbClr val="FF0000"/>
                </a:solidFill>
                <a:latin typeface="Garamond" panose="02020404030301010803" pitchFamily="18" charset="0"/>
                <a:ea typeface="ＭＳ Ｐゴシック"/>
              </a:rPr>
              <a:t>Long-term observation</a:t>
            </a:r>
            <a:endParaRPr lang="ja-JP" altLang="en-US" sz="1600" u="sng" dirty="0">
              <a:solidFill>
                <a:srgbClr val="FF0000"/>
              </a:solidFill>
              <a:latin typeface="Garamond" panose="02020404030301010803" pitchFamily="18" charset="0"/>
              <a:ea typeface="ＭＳ Ｐゴシック"/>
            </a:endParaRPr>
          </a:p>
        </p:txBody>
      </p:sp>
      <p:sp>
        <p:nvSpPr>
          <p:cNvPr id="22" name="円/楕円 21"/>
          <p:cNvSpPr/>
          <p:nvPr/>
        </p:nvSpPr>
        <p:spPr>
          <a:xfrm>
            <a:off x="4705350" y="3414648"/>
            <a:ext cx="400050" cy="303212"/>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23" name="円/楕円 22"/>
          <p:cNvSpPr/>
          <p:nvPr/>
        </p:nvSpPr>
        <p:spPr>
          <a:xfrm>
            <a:off x="2482850" y="5612472"/>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24" name="円/楕円 23"/>
          <p:cNvSpPr/>
          <p:nvPr/>
        </p:nvSpPr>
        <p:spPr>
          <a:xfrm>
            <a:off x="2527300" y="3612222"/>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25" name="円/楕円 24"/>
          <p:cNvSpPr/>
          <p:nvPr/>
        </p:nvSpPr>
        <p:spPr>
          <a:xfrm>
            <a:off x="2482850" y="4990172"/>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26" name="円/楕円 25"/>
          <p:cNvSpPr/>
          <p:nvPr/>
        </p:nvSpPr>
        <p:spPr>
          <a:xfrm>
            <a:off x="6350000" y="489025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27" name="円/楕円 26"/>
          <p:cNvSpPr/>
          <p:nvPr/>
        </p:nvSpPr>
        <p:spPr>
          <a:xfrm>
            <a:off x="8585200" y="270186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28" name="円/楕円 27"/>
          <p:cNvSpPr/>
          <p:nvPr/>
        </p:nvSpPr>
        <p:spPr>
          <a:xfrm>
            <a:off x="8549580" y="6285405"/>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29" name="円/楕円 28"/>
          <p:cNvSpPr/>
          <p:nvPr/>
        </p:nvSpPr>
        <p:spPr>
          <a:xfrm>
            <a:off x="1961710" y="6273995"/>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0" name="円/楕円 29"/>
          <p:cNvSpPr/>
          <p:nvPr/>
        </p:nvSpPr>
        <p:spPr>
          <a:xfrm>
            <a:off x="1961710" y="604897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1" name="円/楕円 30"/>
          <p:cNvSpPr/>
          <p:nvPr/>
        </p:nvSpPr>
        <p:spPr>
          <a:xfrm>
            <a:off x="1949450" y="4639645"/>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2" name="円/楕円 31"/>
          <p:cNvSpPr/>
          <p:nvPr/>
        </p:nvSpPr>
        <p:spPr>
          <a:xfrm>
            <a:off x="1949450" y="4861895"/>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3" name="円/楕円 32"/>
          <p:cNvSpPr/>
          <p:nvPr/>
        </p:nvSpPr>
        <p:spPr>
          <a:xfrm>
            <a:off x="2113865" y="354010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4" name="円/楕円 33"/>
          <p:cNvSpPr/>
          <p:nvPr/>
        </p:nvSpPr>
        <p:spPr>
          <a:xfrm>
            <a:off x="8572500" y="5420630"/>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5" name="円/楕円 34"/>
          <p:cNvSpPr/>
          <p:nvPr/>
        </p:nvSpPr>
        <p:spPr>
          <a:xfrm>
            <a:off x="1961710" y="5823945"/>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6" name="スライド番号プレースホルダ 2"/>
          <p:cNvSpPr txBox="1">
            <a:spLocks/>
          </p:cNvSpPr>
          <p:nvPr/>
        </p:nvSpPr>
        <p:spPr>
          <a:xfrm>
            <a:off x="6912260" y="6579350"/>
            <a:ext cx="2133600" cy="180975"/>
          </a:xfrm>
          <a:prstGeom prst="rect">
            <a:avLst/>
          </a:prstGeom>
        </p:spPr>
        <p:txBody>
          <a:bodyPr vert="horz" lIns="91440" tIns="45720" rIns="91440" bIns="45720" rtlCol="0" anchor="ctr"/>
          <a:lstStyle>
            <a:defPPr>
              <a:defRPr lang="ja-JP"/>
            </a:defPPr>
            <a:lvl1pPr algn="l" rtl="0" fontAlgn="auto">
              <a:spcBef>
                <a:spcPts val="0"/>
              </a:spcBef>
              <a:spcAft>
                <a:spcPts val="0"/>
              </a:spcAft>
              <a:defRPr kumimoji="1"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lgn="r">
              <a:defRPr/>
            </a:pPr>
            <a:fld id="{C9433B52-F128-44EE-8126-C0FB0C85A4B7}" type="slidenum">
              <a:rPr lang="en-US" altLang="ja-JP" smtClean="0">
                <a:solidFill>
                  <a:prstClr val="black">
                    <a:tint val="75000"/>
                  </a:prstClr>
                </a:solidFill>
              </a:rPr>
              <a:pPr algn="r">
                <a:defRPr/>
              </a:pPr>
              <a:t>11</a:t>
            </a:fld>
            <a:endParaRPr lang="en-US" altLang="ja-JP" dirty="0">
              <a:solidFill>
                <a:prstClr val="black">
                  <a:tint val="75000"/>
                </a:prstClr>
              </a:solidFill>
            </a:endParaRPr>
          </a:p>
        </p:txBody>
      </p:sp>
      <p:sp>
        <p:nvSpPr>
          <p:cNvPr id="2" name="タイトル 1"/>
          <p:cNvSpPr>
            <a:spLocks noGrp="1"/>
          </p:cNvSpPr>
          <p:nvPr>
            <p:ph type="title"/>
          </p:nvPr>
        </p:nvSpPr>
        <p:spPr/>
        <p:txBody>
          <a:bodyPr>
            <a:normAutofit fontScale="90000"/>
          </a:bodyPr>
          <a:lstStyle/>
          <a:p>
            <a:r>
              <a:rPr lang="en-US" altLang="ja-JP" dirty="0"/>
              <a:t>GCOM-C Observation Products</a:t>
            </a:r>
            <a:br>
              <a:rPr lang="en-US" altLang="ja-JP" dirty="0"/>
            </a:br>
            <a:endParaRPr kumimoji="1" lang="ja-JP" altLang="en-US" dirty="0"/>
          </a:p>
        </p:txBody>
      </p:sp>
    </p:spTree>
    <p:extLst>
      <p:ext uri="{BB962C8B-B14F-4D97-AF65-F5344CB8AC3E}">
        <p14:creationId xmlns:p14="http://schemas.microsoft.com/office/powerpoint/2010/main" val="2377252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Autofit/>
          </a:bodyPr>
          <a:lstStyle/>
          <a:p>
            <a:r>
              <a:rPr lang="en-US" altLang="ja-JP" sz="3200" dirty="0" smtClean="0"/>
              <a:t>All Weather Sea Surface Temperature</a:t>
            </a:r>
            <a:endParaRPr kumimoji="1" lang="ja-JP" altLang="en-US" sz="3200" dirty="0"/>
          </a:p>
        </p:txBody>
      </p:sp>
      <p:grpSp>
        <p:nvGrpSpPr>
          <p:cNvPr id="11" name="グループ化 10"/>
          <p:cNvGrpSpPr/>
          <p:nvPr/>
        </p:nvGrpSpPr>
        <p:grpSpPr>
          <a:xfrm>
            <a:off x="179512" y="1450937"/>
            <a:ext cx="8936352" cy="5407064"/>
            <a:chOff x="-8295" y="1188575"/>
            <a:chExt cx="9415220" cy="5696809"/>
          </a:xfrm>
        </p:grpSpPr>
        <p:pic>
          <p:nvPicPr>
            <p:cNvPr id="19" name="図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3" y="4897963"/>
              <a:ext cx="7380000" cy="1987421"/>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5" y="1188575"/>
              <a:ext cx="7380312" cy="1987505"/>
            </a:xfrm>
            <a:prstGeom prst="rect">
              <a:avLst/>
            </a:prstGeom>
          </p:spPr>
        </p:pic>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r="3854"/>
            <a:stretch/>
          </p:blipFill>
          <p:spPr>
            <a:xfrm>
              <a:off x="0" y="3096326"/>
              <a:ext cx="8791672" cy="1844842"/>
            </a:xfrm>
            <a:prstGeom prst="rect">
              <a:avLst/>
            </a:prstGeom>
          </p:spPr>
        </p:pic>
        <p:sp>
          <p:nvSpPr>
            <p:cNvPr id="6" name="Text Box 34"/>
            <p:cNvSpPr txBox="1">
              <a:spLocks noChangeArrowheads="1"/>
            </p:cNvSpPr>
            <p:nvPr/>
          </p:nvSpPr>
          <p:spPr bwMode="auto">
            <a:xfrm>
              <a:off x="4391972" y="3316922"/>
              <a:ext cx="2076921" cy="421550"/>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000" dirty="0" smtClean="0">
                  <a:latin typeface="ＭＳ Ｐゴシック" pitchFamily="50" charset="-128"/>
                </a:rPr>
                <a:t>SST anomaly of NINO.3</a:t>
              </a:r>
              <a:br>
                <a:rPr lang="en-US" altLang="ja-JP" sz="1000" dirty="0" smtClean="0">
                  <a:latin typeface="ＭＳ Ｐゴシック" pitchFamily="50" charset="-128"/>
                </a:rPr>
              </a:br>
              <a:r>
                <a:rPr lang="en-US" altLang="ja-JP" sz="1000" dirty="0" smtClean="0">
                  <a:latin typeface="ＭＳ Ｐゴシック" pitchFamily="50" charset="-128"/>
                </a:rPr>
                <a:t>(white rectangle)</a:t>
              </a:r>
              <a:endParaRPr lang="ja-JP" altLang="en-US" sz="1000" dirty="0">
                <a:solidFill>
                  <a:schemeClr val="tx1"/>
                </a:solidFill>
                <a:latin typeface="ＭＳ Ｐゴシック" pitchFamily="50" charset="-128"/>
              </a:endParaRPr>
            </a:p>
          </p:txBody>
        </p:sp>
        <p:sp>
          <p:nvSpPr>
            <p:cNvPr id="7" name="正方形/長方形 6"/>
            <p:cNvSpPr/>
            <p:nvPr/>
          </p:nvSpPr>
          <p:spPr>
            <a:xfrm>
              <a:off x="4951496" y="5836082"/>
              <a:ext cx="1546581" cy="21400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922313" y="2123962"/>
              <a:ext cx="1546581" cy="21400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stCxn id="7" idx="0"/>
            </p:cNvCxnSpPr>
            <p:nvPr/>
          </p:nvCxnSpPr>
          <p:spPr>
            <a:xfrm flipH="1" flipV="1">
              <a:off x="3701319" y="4321899"/>
              <a:ext cx="2023468" cy="1514183"/>
            </a:xfrm>
            <a:prstGeom prst="straightConnector1">
              <a:avLst/>
            </a:prstGeom>
            <a:ln w="28575">
              <a:solidFill>
                <a:srgbClr val="00206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5705332" y="2396337"/>
              <a:ext cx="2281077" cy="816639"/>
            </a:xfrm>
            <a:prstGeom prst="straightConnector1">
              <a:avLst/>
            </a:prstGeom>
            <a:ln w="28575">
              <a:solidFill>
                <a:srgbClr val="FF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7380312" y="1386169"/>
              <a:ext cx="2026613" cy="1556493"/>
            </a:xfrm>
            <a:prstGeom prst="rect">
              <a:avLst/>
            </a:prstGeom>
            <a:noFill/>
          </p:spPr>
          <p:txBody>
            <a:bodyPr wrap="square" rtlCol="0">
              <a:spAutoFit/>
            </a:bodyPr>
            <a:lstStyle/>
            <a:p>
              <a:r>
                <a:rPr lang="en-US" altLang="ja-JP" b="1" dirty="0" smtClean="0">
                  <a:solidFill>
                    <a:srgbClr val="FF0000"/>
                  </a:solidFill>
                </a:rPr>
                <a:t>El Nino: </a:t>
              </a:r>
            </a:p>
            <a:p>
              <a:r>
                <a:rPr kumimoji="1" lang="en-US" altLang="ja-JP" dirty="0" smtClean="0"/>
                <a:t>SST anomaly Nov. 16-20, 2015</a:t>
              </a:r>
              <a:r>
                <a:rPr lang="ja-JP" altLang="en-US" dirty="0"/>
                <a:t> </a:t>
              </a:r>
              <a:r>
                <a:rPr lang="en-US" altLang="ja-JP" dirty="0" smtClean="0"/>
                <a:t>by GCOM-W</a:t>
              </a:r>
              <a:r>
                <a:rPr lang="en-US" altLang="ja-JP" dirty="0"/>
                <a:t> </a:t>
              </a:r>
              <a:r>
                <a:rPr lang="en-US" altLang="ja-JP" dirty="0" smtClean="0"/>
                <a:t>/AMSR2</a:t>
              </a:r>
              <a:endParaRPr kumimoji="1" lang="ja-JP" altLang="en-US" dirty="0"/>
            </a:p>
          </p:txBody>
        </p:sp>
        <p:sp>
          <p:nvSpPr>
            <p:cNvPr id="18" name="テキスト ボックス 17"/>
            <p:cNvSpPr txBox="1"/>
            <p:nvPr/>
          </p:nvSpPr>
          <p:spPr>
            <a:xfrm>
              <a:off x="7402398" y="5041979"/>
              <a:ext cx="1845039" cy="1556493"/>
            </a:xfrm>
            <a:prstGeom prst="rect">
              <a:avLst/>
            </a:prstGeom>
            <a:noFill/>
          </p:spPr>
          <p:txBody>
            <a:bodyPr wrap="square" rtlCol="0">
              <a:spAutoFit/>
            </a:bodyPr>
            <a:lstStyle/>
            <a:p>
              <a:r>
                <a:rPr lang="en-US" altLang="ja-JP" b="1" dirty="0" smtClean="0">
                  <a:solidFill>
                    <a:srgbClr val="002060"/>
                  </a:solidFill>
                </a:rPr>
                <a:t>La Nina</a:t>
              </a:r>
              <a:r>
                <a:rPr kumimoji="1" lang="ja-JP" altLang="en-US" dirty="0" smtClean="0"/>
                <a:t>：</a:t>
              </a:r>
              <a:r>
                <a:rPr kumimoji="1" lang="en-US" altLang="ja-JP" dirty="0" smtClean="0"/>
                <a:t/>
              </a:r>
              <a:br>
                <a:rPr kumimoji="1" lang="en-US" altLang="ja-JP" dirty="0" smtClean="0"/>
              </a:br>
              <a:r>
                <a:rPr kumimoji="1" lang="en-US" altLang="ja-JP" dirty="0" smtClean="0"/>
                <a:t>SST anomaly Nob. 16-20, 2007 by </a:t>
              </a:r>
              <a:r>
                <a:rPr lang="en-US" altLang="ja-JP" dirty="0" smtClean="0"/>
                <a:t>Aqua/</a:t>
              </a:r>
              <a:br>
                <a:rPr lang="en-US" altLang="ja-JP" dirty="0" smtClean="0"/>
              </a:br>
              <a:r>
                <a:rPr lang="en-US" altLang="ja-JP" dirty="0" smtClean="0"/>
                <a:t>AMSR-E</a:t>
              </a:r>
              <a:endParaRPr kumimoji="1" lang="ja-JP" altLang="en-US" dirty="0"/>
            </a:p>
          </p:txBody>
        </p:sp>
      </p:grpSp>
      <p:sp>
        <p:nvSpPr>
          <p:cNvPr id="21" name="Rectangle 1"/>
          <p:cNvSpPr>
            <a:spLocks noChangeArrowheads="1"/>
          </p:cNvSpPr>
          <p:nvPr/>
        </p:nvSpPr>
        <p:spPr bwMode="auto">
          <a:xfrm>
            <a:off x="7360" y="791677"/>
            <a:ext cx="91085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altLang="ja-JP" sz="1600" b="1" dirty="0" smtClean="0">
                <a:latin typeface="Arial Unicode MS" pitchFamily="50" charset="-128"/>
                <a:ea typeface="ＭＳ Ｐゴシック" pitchFamily="50" charset="-128"/>
                <a:cs typeface="ＭＳ Ｐゴシック" pitchFamily="50" charset="-128"/>
              </a:rPr>
              <a:t>Long-term SST data is provided by AMSR-E, </a:t>
            </a:r>
            <a:r>
              <a:rPr lang="en-US" altLang="ja-JP" sz="1600" b="1" dirty="0" err="1" smtClean="0">
                <a:latin typeface="Arial Unicode MS" pitchFamily="50" charset="-128"/>
                <a:ea typeface="ＭＳ Ｐゴシック" pitchFamily="50" charset="-128"/>
                <a:cs typeface="ＭＳ Ｐゴシック" pitchFamily="50" charset="-128"/>
              </a:rPr>
              <a:t>Windsat</a:t>
            </a:r>
            <a:r>
              <a:rPr lang="en-US" altLang="ja-JP" sz="1600" b="1" dirty="0" smtClean="0">
                <a:latin typeface="Arial Unicode MS" pitchFamily="50" charset="-128"/>
                <a:ea typeface="ＭＳ Ｐゴシック" pitchFamily="50" charset="-128"/>
                <a:cs typeface="ＭＳ Ｐゴシック" pitchFamily="50" charset="-128"/>
              </a:rPr>
              <a:t>, and AMSR2 </a:t>
            </a:r>
          </a:p>
          <a:p>
            <a:pPr lvl="0" algn="ctr" fontAlgn="base">
              <a:spcBef>
                <a:spcPct val="0"/>
              </a:spcBef>
              <a:spcAft>
                <a:spcPct val="0"/>
              </a:spcAft>
            </a:pPr>
            <a:r>
              <a:rPr lang="en-US" altLang="ja-JP" sz="1600" b="1" dirty="0" smtClean="0">
                <a:latin typeface="Arial Unicode MS" pitchFamily="50" charset="-128"/>
                <a:ea typeface="ＭＳ Ｐゴシック" pitchFamily="50" charset="-128"/>
                <a:cs typeface="ＭＳ Ｐゴシック" pitchFamily="50" charset="-128"/>
              </a:rPr>
              <a:t>with a</a:t>
            </a:r>
            <a:r>
              <a:rPr kumimoji="1" lang="en-US" altLang="ja-JP" sz="1600" b="1" i="0" u="none" strike="noStrike" cap="none" normalizeH="0" baseline="0" dirty="0" smtClean="0">
                <a:ln>
                  <a:noFill/>
                </a:ln>
                <a:effectLst/>
                <a:latin typeface="Arial Unicode MS" pitchFamily="50" charset="-128"/>
                <a:ea typeface="ＭＳ Ｐゴシック" pitchFamily="50" charset="-128"/>
                <a:cs typeface="ＭＳ Ｐゴシック" pitchFamily="50" charset="-128"/>
              </a:rPr>
              <a:t>ll-weather observation</a:t>
            </a:r>
            <a:r>
              <a:rPr kumimoji="1" lang="en-US" altLang="ja-JP" sz="1600" b="1" i="0" u="none" strike="noStrike" cap="none" normalizeH="0" dirty="0" smtClean="0">
                <a:ln>
                  <a:noFill/>
                </a:ln>
                <a:effectLst/>
                <a:latin typeface="Arial Unicode MS" pitchFamily="50" charset="-128"/>
                <a:ea typeface="ＭＳ Ｐゴシック" pitchFamily="50" charset="-128"/>
                <a:cs typeface="ＭＳ Ｐゴシック" pitchFamily="50" charset="-128"/>
              </a:rPr>
              <a:t> </a:t>
            </a:r>
            <a:r>
              <a:rPr kumimoji="1" lang="en-US" altLang="ja-JP" sz="1600" b="1" i="0" u="none" strike="noStrike" cap="none" normalizeH="0" baseline="0" dirty="0" smtClean="0">
                <a:ln>
                  <a:noFill/>
                </a:ln>
                <a:effectLst/>
                <a:latin typeface="Arial Unicode MS" pitchFamily="50" charset="-128"/>
                <a:ea typeface="ＭＳ Ｐゴシック" pitchFamily="50" charset="-128"/>
                <a:cs typeface="ＭＳ Ｐゴシック" pitchFamily="50" charset="-128"/>
              </a:rPr>
              <a:t>capability</a:t>
            </a:r>
            <a:endParaRPr kumimoji="1" lang="ja-JP" altLang="ja-JP" sz="3600" b="1" i="0" u="none" strike="noStrike" cap="none" normalizeH="0" baseline="0" dirty="0" smtClean="0">
              <a:ln>
                <a:noFill/>
              </a:ln>
              <a:effectLst/>
              <a:latin typeface="Arial" pitchFamily="34" charset="0"/>
              <a:ea typeface="ＭＳ Ｐゴシック" pitchFamily="50" charset="-128"/>
              <a:cs typeface="ＭＳ Ｐゴシック" pitchFamily="50" charset="-128"/>
            </a:endParaRPr>
          </a:p>
        </p:txBody>
      </p:sp>
      <p:sp>
        <p:nvSpPr>
          <p:cNvPr id="9" name="スライド番号プレースホルダー 8"/>
          <p:cNvSpPr>
            <a:spLocks noGrp="1"/>
          </p:cNvSpPr>
          <p:nvPr>
            <p:ph type="sldNum" sz="quarter" idx="12"/>
          </p:nvPr>
        </p:nvSpPr>
        <p:spPr/>
        <p:txBody>
          <a:bodyPr/>
          <a:lstStyle/>
          <a:p>
            <a:fld id="{23C81507-67E2-42F7-8E12-04A8884DBA60}" type="slidenum">
              <a:rPr kumimoji="1" lang="ja-JP" altLang="en-US" smtClean="0"/>
              <a:pPr/>
              <a:t>12</a:t>
            </a:fld>
            <a:endParaRPr kumimoji="1" lang="ja-JP" altLang="en-US"/>
          </a:p>
        </p:txBody>
      </p:sp>
    </p:spTree>
    <p:extLst>
      <p:ext uri="{BB962C8B-B14F-4D97-AF65-F5344CB8AC3E}">
        <p14:creationId xmlns:p14="http://schemas.microsoft.com/office/powerpoint/2010/main" val="41969085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3691"/>
            <a:ext cx="8229600" cy="497420"/>
          </a:xfrm>
        </p:spPr>
        <p:txBody>
          <a:bodyPr>
            <a:noAutofit/>
          </a:bodyPr>
          <a:lstStyle/>
          <a:p>
            <a:r>
              <a:rPr kumimoji="1" lang="en-US" altLang="ja-JP" sz="3200" dirty="0" smtClean="0"/>
              <a:t>Long-term monitoring of Arctic Sea Ice</a:t>
            </a:r>
            <a:endParaRPr kumimoji="1" lang="ja-JP" altLang="en-US" sz="3200" dirty="0"/>
          </a:p>
        </p:txBody>
      </p:sp>
      <p:pic>
        <p:nvPicPr>
          <p:cNvPr id="4" name="図 10" descr="north pol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6992" y="4077072"/>
            <a:ext cx="272415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11"/>
          <p:cNvSpPr txBox="1">
            <a:spLocks noChangeArrowheads="1"/>
          </p:cNvSpPr>
          <p:nvPr/>
        </p:nvSpPr>
        <p:spPr bwMode="auto">
          <a:xfrm>
            <a:off x="6146991" y="4080853"/>
            <a:ext cx="1729961" cy="546945"/>
          </a:xfrm>
          <a:prstGeom prst="rect">
            <a:avLst/>
          </a:prstGeom>
          <a:noFill/>
          <a:ln w="9525">
            <a:noFill/>
            <a:miter lim="800000"/>
            <a:headEnd/>
            <a:tailEnd/>
          </a:ln>
        </p:spPr>
        <p:txBody>
          <a:bodyPr wrap="none">
            <a:spAutoFit/>
          </a:bodyPr>
          <a:lstStyle/>
          <a:p>
            <a:pPr>
              <a:defRPr/>
            </a:pPr>
            <a:r>
              <a:rPr lang="en-US" altLang="ja-JP" sz="1477" b="1" dirty="0" smtClean="0">
                <a:solidFill>
                  <a:schemeClr val="bg1"/>
                </a:solidFill>
                <a:latin typeface="Arial" charset="0"/>
                <a:ea typeface="ＭＳ Ｐゴシック" charset="-128"/>
              </a:rPr>
              <a:t>Sep. 16, 2012 by </a:t>
            </a:r>
            <a:br>
              <a:rPr lang="en-US" altLang="ja-JP" sz="1477" b="1" dirty="0" smtClean="0">
                <a:solidFill>
                  <a:schemeClr val="bg1"/>
                </a:solidFill>
                <a:latin typeface="Arial" charset="0"/>
                <a:ea typeface="ＭＳ Ｐゴシック" charset="-128"/>
              </a:rPr>
            </a:br>
            <a:r>
              <a:rPr lang="en-US" altLang="ja-JP" sz="1477" b="1" dirty="0" smtClean="0">
                <a:solidFill>
                  <a:schemeClr val="bg1"/>
                </a:solidFill>
                <a:latin typeface="Arial" charset="0"/>
                <a:ea typeface="ＭＳ Ｐゴシック" charset="-128"/>
              </a:rPr>
              <a:t>GCOM-W/AMSR2</a:t>
            </a:r>
            <a:endParaRPr lang="ja-JP" altLang="en-US" sz="1477" b="1" dirty="0">
              <a:solidFill>
                <a:schemeClr val="bg1"/>
              </a:solidFill>
              <a:latin typeface="Arial" charset="0"/>
              <a:ea typeface="ＭＳ Ｐゴシック" charset="-128"/>
            </a:endParaRPr>
          </a:p>
        </p:txBody>
      </p:sp>
      <p:pic>
        <p:nvPicPr>
          <p:cNvPr id="6" name="Picture 4" descr="http://www.jaxa.jp/press/2012/09/img/20120920_arctic_sea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077072"/>
            <a:ext cx="272561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11"/>
          <p:cNvSpPr txBox="1">
            <a:spLocks noChangeArrowheads="1"/>
          </p:cNvSpPr>
          <p:nvPr/>
        </p:nvSpPr>
        <p:spPr bwMode="auto">
          <a:xfrm>
            <a:off x="251520" y="4080853"/>
            <a:ext cx="2725615" cy="546945"/>
          </a:xfrm>
          <a:prstGeom prst="rect">
            <a:avLst/>
          </a:prstGeom>
          <a:noFill/>
          <a:ln w="9525">
            <a:noFill/>
            <a:miter lim="800000"/>
            <a:headEnd/>
            <a:tailEnd/>
          </a:ln>
        </p:spPr>
        <p:txBody>
          <a:bodyPr wrap="square">
            <a:spAutoFit/>
          </a:bodyPr>
          <a:lstStyle/>
          <a:p>
            <a:pPr>
              <a:defRPr/>
            </a:pPr>
            <a:r>
              <a:rPr lang="en-US" altLang="ja-JP" sz="1477" b="1" dirty="0" smtClean="0">
                <a:solidFill>
                  <a:schemeClr val="bg1"/>
                </a:solidFill>
                <a:latin typeface="Arial" charset="0"/>
                <a:ea typeface="ＭＳ Ｐゴシック" charset="-128"/>
              </a:rPr>
              <a:t>Average distribution of Sep. in 1980s by DMSP/SSM/I</a:t>
            </a:r>
            <a:endParaRPr lang="ja-JP" altLang="en-US" sz="1477" b="1" dirty="0">
              <a:solidFill>
                <a:schemeClr val="bg1"/>
              </a:solidFill>
              <a:latin typeface="Arial" charset="0"/>
              <a:ea typeface="ＭＳ Ｐゴシック" charset="-128"/>
            </a:endParaRPr>
          </a:p>
        </p:txBody>
      </p:sp>
      <p:pic>
        <p:nvPicPr>
          <p:cNvPr id="16" name="コンテンツ プレースホルダー 1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184464" y="4077072"/>
            <a:ext cx="2725200" cy="2725200"/>
          </a:xfrm>
        </p:spPr>
      </p:pic>
      <p:sp>
        <p:nvSpPr>
          <p:cNvPr id="17" name="テキスト ボックス 11"/>
          <p:cNvSpPr txBox="1">
            <a:spLocks noChangeArrowheads="1"/>
          </p:cNvSpPr>
          <p:nvPr/>
        </p:nvSpPr>
        <p:spPr bwMode="auto">
          <a:xfrm>
            <a:off x="3203848" y="4080853"/>
            <a:ext cx="2734704" cy="546945"/>
          </a:xfrm>
          <a:prstGeom prst="rect">
            <a:avLst/>
          </a:prstGeom>
          <a:noFill/>
          <a:ln w="9525">
            <a:noFill/>
            <a:miter lim="800000"/>
            <a:headEnd/>
            <a:tailEnd/>
          </a:ln>
        </p:spPr>
        <p:txBody>
          <a:bodyPr wrap="square">
            <a:spAutoFit/>
          </a:bodyPr>
          <a:lstStyle/>
          <a:p>
            <a:pPr>
              <a:defRPr/>
            </a:pPr>
            <a:r>
              <a:rPr lang="en-US" altLang="ja-JP" sz="1477" b="1" dirty="0" smtClean="0">
                <a:solidFill>
                  <a:schemeClr val="bg1"/>
                </a:solidFill>
              </a:rPr>
              <a:t>Sep. 24, </a:t>
            </a:r>
            <a:r>
              <a:rPr lang="en-US" altLang="ja-JP" sz="1477" b="1" dirty="0" smtClean="0">
                <a:solidFill>
                  <a:schemeClr val="bg1"/>
                </a:solidFill>
                <a:latin typeface="Arial" charset="0"/>
                <a:ea typeface="ＭＳ Ｐゴシック" charset="-128"/>
              </a:rPr>
              <a:t>2007 by Aqua/AMSR-E</a:t>
            </a:r>
            <a:endParaRPr lang="en-US" altLang="ja-JP" sz="1477" b="1" dirty="0">
              <a:solidFill>
                <a:schemeClr val="bg1"/>
              </a:solidFill>
              <a:latin typeface="Arial" charset="0"/>
              <a:ea typeface="ＭＳ Ｐゴシック" charset="-128"/>
            </a:endParaRPr>
          </a:p>
        </p:txBody>
      </p:sp>
      <p:pic>
        <p:nvPicPr>
          <p:cNvPr id="18" name="図 17"/>
          <p:cNvPicPr>
            <a:picLocks noChangeAspect="1"/>
          </p:cNvPicPr>
          <p:nvPr/>
        </p:nvPicPr>
        <p:blipFill rotWithShape="1">
          <a:blip r:embed="rId6" cstate="print">
            <a:extLst>
              <a:ext uri="{28A0092B-C50C-407E-A947-70E740481C1C}">
                <a14:useLocalDpi xmlns:a14="http://schemas.microsoft.com/office/drawing/2010/main" val="0"/>
              </a:ext>
            </a:extLst>
          </a:blip>
          <a:srcRect l="2206" t="18338" r="7839" b="6276"/>
          <a:stretch/>
        </p:blipFill>
        <p:spPr>
          <a:xfrm>
            <a:off x="35496" y="1517424"/>
            <a:ext cx="6888582" cy="2415632"/>
          </a:xfrm>
          <a:prstGeom prst="rect">
            <a:avLst/>
          </a:prstGeom>
        </p:spPr>
      </p:pic>
      <p:sp>
        <p:nvSpPr>
          <p:cNvPr id="19" name="円/楕円 18"/>
          <p:cNvSpPr/>
          <p:nvPr/>
        </p:nvSpPr>
        <p:spPr bwMode="auto">
          <a:xfrm>
            <a:off x="1066029" y="2749904"/>
            <a:ext cx="1339785" cy="2968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sp>
        <p:nvSpPr>
          <p:cNvPr id="20" name="円/楕円 19"/>
          <p:cNvSpPr/>
          <p:nvPr/>
        </p:nvSpPr>
        <p:spPr bwMode="auto">
          <a:xfrm>
            <a:off x="5938552" y="3204145"/>
            <a:ext cx="265235" cy="2968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sp>
        <p:nvSpPr>
          <p:cNvPr id="21" name="円/楕円 20"/>
          <p:cNvSpPr/>
          <p:nvPr/>
        </p:nvSpPr>
        <p:spPr bwMode="auto">
          <a:xfrm>
            <a:off x="5131874" y="3103039"/>
            <a:ext cx="265235" cy="2968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p>
        </p:txBody>
      </p:sp>
      <p:cxnSp>
        <p:nvCxnSpPr>
          <p:cNvPr id="23" name="直線矢印コネクタ 22"/>
          <p:cNvCxnSpPr>
            <a:stCxn id="19" idx="4"/>
            <a:endCxn id="6" idx="0"/>
          </p:cNvCxnSpPr>
          <p:nvPr/>
        </p:nvCxnSpPr>
        <p:spPr>
          <a:xfrm flipH="1">
            <a:off x="1614328" y="3046767"/>
            <a:ext cx="121594" cy="1030305"/>
          </a:xfrm>
          <a:prstGeom prst="straightConnector1">
            <a:avLst/>
          </a:prstGeom>
          <a:ln w="28575">
            <a:solidFill>
              <a:srgbClr val="FF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21" idx="3"/>
            <a:endCxn id="16" idx="0"/>
          </p:cNvCxnSpPr>
          <p:nvPr/>
        </p:nvCxnSpPr>
        <p:spPr>
          <a:xfrm flipH="1">
            <a:off x="4547064" y="3356427"/>
            <a:ext cx="623653" cy="720645"/>
          </a:xfrm>
          <a:prstGeom prst="straightConnector1">
            <a:avLst/>
          </a:prstGeom>
          <a:ln w="28575">
            <a:solidFill>
              <a:srgbClr val="FF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stCxn id="20" idx="5"/>
            <a:endCxn id="4" idx="0"/>
          </p:cNvCxnSpPr>
          <p:nvPr/>
        </p:nvCxnSpPr>
        <p:spPr>
          <a:xfrm>
            <a:off x="6164944" y="3457533"/>
            <a:ext cx="1314123" cy="619539"/>
          </a:xfrm>
          <a:prstGeom prst="straightConnector1">
            <a:avLst/>
          </a:prstGeom>
          <a:ln w="28575">
            <a:solidFill>
              <a:srgbClr val="FF0000"/>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a:spLocks noChangeArrowheads="1"/>
          </p:cNvSpPr>
          <p:nvPr/>
        </p:nvSpPr>
        <p:spPr bwMode="auto">
          <a:xfrm>
            <a:off x="305771" y="1218238"/>
            <a:ext cx="67145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buFontTx/>
              <a:buNone/>
              <a:defRPr/>
            </a:pPr>
            <a:r>
              <a:rPr lang="en-US" altLang="ja-JP" sz="1600" dirty="0" smtClean="0">
                <a:latin typeface="Arial" panose="020B0604020202020204" pitchFamily="34" charset="0"/>
              </a:rPr>
              <a:t>Daily Arctic Sea Ice Extent Variation (1978/11</a:t>
            </a:r>
            <a:r>
              <a:rPr lang="ja-JP" altLang="en-US" sz="1600" dirty="0" smtClean="0">
                <a:latin typeface="Arial" panose="020B0604020202020204" pitchFamily="34" charset="0"/>
              </a:rPr>
              <a:t>～</a:t>
            </a:r>
            <a:r>
              <a:rPr lang="en-US" altLang="ja-JP" sz="1600" dirty="0" smtClean="0">
                <a:latin typeface="Arial" panose="020B0604020202020204" pitchFamily="34" charset="0"/>
              </a:rPr>
              <a:t>2016/1</a:t>
            </a:r>
            <a:r>
              <a:rPr lang="en-US" altLang="ja-JP" sz="1600" dirty="0">
                <a:latin typeface="Arial" panose="020B0604020202020204" pitchFamily="34" charset="0"/>
              </a:rPr>
              <a:t>)</a:t>
            </a:r>
            <a:endParaRPr lang="ja-JP" altLang="en-US" sz="1600" dirty="0">
              <a:latin typeface="Arial" panose="020B0604020202020204" pitchFamily="34" charset="0"/>
            </a:endParaRPr>
          </a:p>
        </p:txBody>
      </p:sp>
      <p:sp>
        <p:nvSpPr>
          <p:cNvPr id="44" name="テキスト ボックス 43"/>
          <p:cNvSpPr txBox="1"/>
          <p:nvPr/>
        </p:nvSpPr>
        <p:spPr>
          <a:xfrm>
            <a:off x="6836470" y="1488149"/>
            <a:ext cx="2140742" cy="1569660"/>
          </a:xfrm>
          <a:prstGeom prst="rect">
            <a:avLst/>
          </a:prstGeom>
          <a:noFill/>
        </p:spPr>
        <p:txBody>
          <a:bodyPr wrap="square" rtlCol="0">
            <a:spAutoFit/>
          </a:bodyPr>
          <a:lstStyle/>
          <a:p>
            <a:r>
              <a:rPr lang="en-US" altLang="ja-JP" sz="1600" dirty="0" smtClean="0"/>
              <a:t>AMSR2 captured the smallest sea ice extent in the record in 2012, and AMSR-E captured the 2nd smallest in 2007.</a:t>
            </a:r>
          </a:p>
        </p:txBody>
      </p:sp>
      <p:sp>
        <p:nvSpPr>
          <p:cNvPr id="52" name="テキスト ボックス 51"/>
          <p:cNvSpPr txBox="1"/>
          <p:nvPr/>
        </p:nvSpPr>
        <p:spPr>
          <a:xfrm>
            <a:off x="5966941" y="1535779"/>
            <a:ext cx="792973" cy="274401"/>
          </a:xfrm>
          <a:prstGeom prst="rect">
            <a:avLst/>
          </a:prstGeom>
          <a:noFill/>
        </p:spPr>
        <p:txBody>
          <a:bodyPr wrap="square" rtlCol="0">
            <a:spAutoFit/>
          </a:bodyPr>
          <a:lstStyle/>
          <a:p>
            <a:r>
              <a:rPr kumimoji="1" lang="en-US" altLang="ja-JP" sz="1200" b="1" dirty="0" smtClean="0">
                <a:solidFill>
                  <a:srgbClr val="FF0000"/>
                </a:solidFill>
              </a:rPr>
              <a:t>AMSR2</a:t>
            </a:r>
            <a:endParaRPr kumimoji="1" lang="ja-JP" altLang="en-US" sz="1200" b="1" dirty="0">
              <a:solidFill>
                <a:srgbClr val="FF0000"/>
              </a:solidFill>
            </a:endParaRPr>
          </a:p>
        </p:txBody>
      </p:sp>
      <p:sp>
        <p:nvSpPr>
          <p:cNvPr id="24" name="Rectangle 1"/>
          <p:cNvSpPr>
            <a:spLocks noChangeArrowheads="1"/>
          </p:cNvSpPr>
          <p:nvPr/>
        </p:nvSpPr>
        <p:spPr bwMode="auto">
          <a:xfrm>
            <a:off x="7360" y="812683"/>
            <a:ext cx="91085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altLang="ja-JP" dirty="0">
                <a:latin typeface="Arial" pitchFamily="34" charset="0"/>
                <a:ea typeface="ＭＳ Ｐゴシック" pitchFamily="50" charset="-128"/>
                <a:cs typeface="ＭＳ Ｐゴシック" pitchFamily="50" charset="-128"/>
              </a:rPr>
              <a:t>D</a:t>
            </a:r>
            <a:r>
              <a:rPr lang="en-US" altLang="ja-JP" dirty="0" smtClean="0">
                <a:latin typeface="Arial" pitchFamily="34" charset="0"/>
                <a:ea typeface="ＭＳ Ｐゴシック" pitchFamily="50" charset="-128"/>
                <a:cs typeface="ＭＳ Ｐゴシック" pitchFamily="50" charset="-128"/>
              </a:rPr>
              <a:t>aily sea ice concentration dataset by SMMR, SSM/I, AMSR-E, </a:t>
            </a:r>
            <a:r>
              <a:rPr lang="en-US" altLang="ja-JP" dirty="0" err="1" smtClean="0">
                <a:latin typeface="Arial" pitchFamily="34" charset="0"/>
                <a:ea typeface="ＭＳ Ｐゴシック" pitchFamily="50" charset="-128"/>
                <a:cs typeface="ＭＳ Ｐゴシック" pitchFamily="50" charset="-128"/>
              </a:rPr>
              <a:t>Windsat</a:t>
            </a:r>
            <a:r>
              <a:rPr lang="en-US" altLang="ja-JP" dirty="0" smtClean="0">
                <a:latin typeface="Arial" pitchFamily="34" charset="0"/>
                <a:ea typeface="ＭＳ Ｐゴシック" pitchFamily="50" charset="-128"/>
                <a:cs typeface="ＭＳ Ｐゴシック" pitchFamily="50" charset="-128"/>
              </a:rPr>
              <a:t> and AMSR2.</a:t>
            </a:r>
            <a:endParaRPr kumimoji="1" lang="ja-JP" altLang="ja-JP" i="0" u="none" strike="noStrike" cap="none" normalizeH="0" baseline="0" dirty="0" smtClean="0">
              <a:ln>
                <a:noFill/>
              </a:ln>
              <a:effectLst/>
              <a:latin typeface="Arial" pitchFamily="34" charset="0"/>
              <a:ea typeface="ＭＳ Ｐゴシック" pitchFamily="50" charset="-128"/>
              <a:cs typeface="ＭＳ Ｐゴシック" pitchFamily="50" charset="-128"/>
            </a:endParaRPr>
          </a:p>
        </p:txBody>
      </p:sp>
      <p:sp>
        <p:nvSpPr>
          <p:cNvPr id="10" name="スライド番号プレースホルダー 9"/>
          <p:cNvSpPr>
            <a:spLocks noGrp="1"/>
          </p:cNvSpPr>
          <p:nvPr>
            <p:ph type="sldNum" sz="quarter" idx="12"/>
          </p:nvPr>
        </p:nvSpPr>
        <p:spPr/>
        <p:txBody>
          <a:bodyPr/>
          <a:lstStyle/>
          <a:p>
            <a:fld id="{23C81507-67E2-42F7-8E12-04A8884DBA60}" type="slidenum">
              <a:rPr kumimoji="1" lang="ja-JP" altLang="en-US" smtClean="0"/>
              <a:pPr/>
              <a:t>13</a:t>
            </a:fld>
            <a:endParaRPr kumimoji="1" lang="ja-JP" altLang="en-US"/>
          </a:p>
        </p:txBody>
      </p:sp>
    </p:spTree>
    <p:extLst>
      <p:ext uri="{BB962C8B-B14F-4D97-AF65-F5344CB8AC3E}">
        <p14:creationId xmlns:p14="http://schemas.microsoft.com/office/powerpoint/2010/main" val="1071750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10027"/>
          </a:xfrm>
        </p:spPr>
        <p:txBody>
          <a:bodyPr/>
          <a:lstStyle/>
          <a:p>
            <a:r>
              <a:rPr kumimoji="1" lang="en-US" altLang="ja-JP" sz="3200" dirty="0" smtClean="0"/>
              <a:t>JAXA </a:t>
            </a:r>
            <a:r>
              <a:rPr kumimoji="1" lang="en-US" altLang="ja-JP" sz="3200" dirty="0" err="1" smtClean="0"/>
              <a:t>Himawari</a:t>
            </a:r>
            <a:r>
              <a:rPr kumimoji="1" lang="en-US" altLang="ja-JP" sz="3200" dirty="0" smtClean="0"/>
              <a:t> Monitor</a:t>
            </a:r>
            <a:endParaRPr kumimoji="1" lang="ja-JP" altLang="en-US" sz="3200" dirty="0"/>
          </a:p>
        </p:txBody>
      </p:sp>
      <p:sp>
        <p:nvSpPr>
          <p:cNvPr id="3" name="コンテンツ プレースホルダー 2"/>
          <p:cNvSpPr>
            <a:spLocks noGrp="1"/>
          </p:cNvSpPr>
          <p:nvPr>
            <p:ph idx="1"/>
          </p:nvPr>
        </p:nvSpPr>
        <p:spPr>
          <a:xfrm>
            <a:off x="176154" y="955613"/>
            <a:ext cx="8754531" cy="1341798"/>
          </a:xfrm>
        </p:spPr>
        <p:txBody>
          <a:bodyPr>
            <a:normAutofit fontScale="92500" lnSpcReduction="20000"/>
          </a:bodyPr>
          <a:lstStyle/>
          <a:p>
            <a:r>
              <a:rPr lang="en-US" altLang="ja-JP" dirty="0" smtClean="0"/>
              <a:t>Producing Himawari-8 L2 products, which are consistent with the JAXA’s Earth </a:t>
            </a:r>
            <a:r>
              <a:rPr lang="en-US" altLang="ja-JP" dirty="0"/>
              <a:t>o</a:t>
            </a:r>
            <a:r>
              <a:rPr lang="en-US" altLang="ja-JP" dirty="0" smtClean="0"/>
              <a:t>bserving missions’ products, and distributing them through the JAXA </a:t>
            </a:r>
            <a:r>
              <a:rPr lang="en-US" altLang="ja-JP" dirty="0" err="1" smtClean="0"/>
              <a:t>Himawari</a:t>
            </a:r>
            <a:r>
              <a:rPr lang="en-US" altLang="ja-JP" dirty="0" smtClean="0"/>
              <a:t> Monitor</a:t>
            </a:r>
            <a:r>
              <a:rPr lang="en-US" altLang="ja-JP" dirty="0"/>
              <a:t> </a:t>
            </a:r>
            <a:r>
              <a:rPr lang="en-US" altLang="ja-JP" dirty="0" smtClean="0"/>
              <a:t>(</a:t>
            </a:r>
            <a:r>
              <a:rPr lang="en-US" altLang="ja-JP" dirty="0" smtClean="0">
                <a:solidFill>
                  <a:srgbClr val="FF0000"/>
                </a:solidFill>
              </a:rPr>
              <a:t>http://www.eorc.jaxa.jp/ptree</a:t>
            </a:r>
            <a:r>
              <a:rPr lang="en-US" altLang="ja-JP" dirty="0" smtClean="0"/>
              <a:t>)</a:t>
            </a:r>
          </a:p>
          <a:p>
            <a:pPr marL="0" indent="0">
              <a:buNone/>
            </a:pPr>
            <a:endParaRPr kumimoji="1" lang="ja-JP" altLang="en-US" dirty="0"/>
          </a:p>
        </p:txBody>
      </p:sp>
      <p:sp>
        <p:nvSpPr>
          <p:cNvPr id="6" name="テキスト ボックス 5"/>
          <p:cNvSpPr txBox="1"/>
          <p:nvPr/>
        </p:nvSpPr>
        <p:spPr>
          <a:xfrm>
            <a:off x="6295371" y="2367915"/>
            <a:ext cx="2863916" cy="4247317"/>
          </a:xfrm>
          <a:prstGeom prst="rect">
            <a:avLst/>
          </a:prstGeom>
          <a:noFill/>
        </p:spPr>
        <p:txBody>
          <a:bodyPr wrap="square" rtlCol="0">
            <a:spAutoFit/>
          </a:bodyPr>
          <a:lstStyle/>
          <a:p>
            <a:r>
              <a:rPr lang="en-US" altLang="ja-JP" dirty="0" smtClean="0">
                <a:solidFill>
                  <a:srgbClr val="FF0000"/>
                </a:solidFill>
              </a:rPr>
              <a:t>JAXA </a:t>
            </a:r>
            <a:r>
              <a:rPr lang="en-US" altLang="ja-JP" dirty="0" err="1" smtClean="0">
                <a:solidFill>
                  <a:srgbClr val="FF0000"/>
                </a:solidFill>
              </a:rPr>
              <a:t>Himawari</a:t>
            </a:r>
            <a:r>
              <a:rPr lang="en-US" altLang="ja-JP" dirty="0" smtClean="0">
                <a:solidFill>
                  <a:srgbClr val="FF0000"/>
                </a:solidFill>
              </a:rPr>
              <a:t> Monitor</a:t>
            </a:r>
            <a:endParaRPr lang="en-US" altLang="ja-JP" dirty="0" smtClean="0"/>
          </a:p>
          <a:p>
            <a:r>
              <a:rPr lang="en-US" altLang="ja-JP" dirty="0" smtClean="0"/>
              <a:t>Av</a:t>
            </a:r>
            <a:r>
              <a:rPr kumimoji="1" lang="en-US" altLang="ja-JP" dirty="0" smtClean="0"/>
              <a:t>ailable Data</a:t>
            </a:r>
          </a:p>
          <a:p>
            <a:r>
              <a:rPr kumimoji="1" lang="en-US" altLang="ja-JP" dirty="0" smtClean="0"/>
              <a:t>L1 (JMA):</a:t>
            </a:r>
          </a:p>
          <a:p>
            <a:r>
              <a:rPr lang="en-US" altLang="ja-JP" dirty="0" smtClean="0"/>
              <a:t>HSD format</a:t>
            </a:r>
            <a:endParaRPr lang="en-US" altLang="ja-JP" dirty="0"/>
          </a:p>
          <a:p>
            <a:endParaRPr kumimoji="1" lang="en-US" altLang="ja-JP" dirty="0" smtClean="0"/>
          </a:p>
          <a:p>
            <a:r>
              <a:rPr lang="en-US" altLang="ja-JP" dirty="0" smtClean="0"/>
              <a:t>L2 (JAXA):</a:t>
            </a:r>
          </a:p>
          <a:p>
            <a:r>
              <a:rPr lang="en-US" altLang="ja-JP" dirty="0" err="1" smtClean="0"/>
              <a:t>NetCDF</a:t>
            </a:r>
            <a:r>
              <a:rPr lang="en-US" altLang="ja-JP" dirty="0" smtClean="0"/>
              <a:t> format</a:t>
            </a:r>
          </a:p>
          <a:p>
            <a:r>
              <a:rPr kumimoji="1" lang="en-US" altLang="ja-JP" dirty="0" smtClean="0"/>
              <a:t> - Aerosols Properties</a:t>
            </a:r>
          </a:p>
          <a:p>
            <a:r>
              <a:rPr lang="en-US" altLang="ja-JP" dirty="0" smtClean="0"/>
              <a:t> - SST</a:t>
            </a:r>
          </a:p>
          <a:p>
            <a:r>
              <a:rPr lang="en-US" altLang="ja-JP" dirty="0" smtClean="0"/>
              <a:t>To be released in 2016</a:t>
            </a:r>
          </a:p>
          <a:p>
            <a:r>
              <a:rPr lang="en-US" altLang="ja-JP" dirty="0" smtClean="0">
                <a:solidFill>
                  <a:schemeClr val="tx1">
                    <a:lumMod val="75000"/>
                    <a:lumOff val="25000"/>
                  </a:schemeClr>
                </a:solidFill>
              </a:rPr>
              <a:t> </a:t>
            </a:r>
            <a:r>
              <a:rPr lang="en-US" altLang="ja-JP" i="1" dirty="0" smtClean="0">
                <a:solidFill>
                  <a:schemeClr val="bg1">
                    <a:lumMod val="50000"/>
                  </a:schemeClr>
                </a:solidFill>
              </a:rPr>
              <a:t>- Solar Radiation</a:t>
            </a:r>
          </a:p>
          <a:p>
            <a:r>
              <a:rPr lang="en-US" altLang="ja-JP" i="1" dirty="0">
                <a:solidFill>
                  <a:schemeClr val="bg1">
                    <a:lumMod val="50000"/>
                  </a:schemeClr>
                </a:solidFill>
              </a:rPr>
              <a:t> </a:t>
            </a:r>
            <a:r>
              <a:rPr lang="en-US" altLang="ja-JP" i="1" dirty="0" smtClean="0">
                <a:solidFill>
                  <a:schemeClr val="bg1">
                    <a:lumMod val="50000"/>
                  </a:schemeClr>
                </a:solidFill>
              </a:rPr>
              <a:t>- PAR</a:t>
            </a:r>
          </a:p>
          <a:p>
            <a:r>
              <a:rPr lang="en-US" altLang="ja-JP" i="1" dirty="0">
                <a:solidFill>
                  <a:schemeClr val="bg1">
                    <a:lumMod val="50000"/>
                  </a:schemeClr>
                </a:solidFill>
              </a:rPr>
              <a:t> </a:t>
            </a:r>
            <a:r>
              <a:rPr lang="en-US" altLang="ja-JP" i="1" dirty="0" smtClean="0">
                <a:solidFill>
                  <a:schemeClr val="bg1">
                    <a:lumMod val="50000"/>
                  </a:schemeClr>
                </a:solidFill>
              </a:rPr>
              <a:t>- </a:t>
            </a:r>
            <a:r>
              <a:rPr lang="en-US" altLang="ja-JP" i="1" dirty="0" err="1" smtClean="0">
                <a:solidFill>
                  <a:schemeClr val="bg1">
                    <a:lumMod val="50000"/>
                  </a:schemeClr>
                </a:solidFill>
              </a:rPr>
              <a:t>Chla</a:t>
            </a:r>
            <a:endParaRPr lang="en-US" altLang="ja-JP" i="1" dirty="0" smtClean="0">
              <a:solidFill>
                <a:schemeClr val="bg1">
                  <a:lumMod val="50000"/>
                </a:schemeClr>
              </a:solidFill>
            </a:endParaRPr>
          </a:p>
          <a:p>
            <a:r>
              <a:rPr lang="en-US" altLang="ja-JP" i="1" dirty="0">
                <a:solidFill>
                  <a:schemeClr val="bg1">
                    <a:lumMod val="50000"/>
                  </a:schemeClr>
                </a:solidFill>
              </a:rPr>
              <a:t> </a:t>
            </a:r>
            <a:r>
              <a:rPr lang="en-US" altLang="ja-JP" i="1" dirty="0" smtClean="0">
                <a:solidFill>
                  <a:schemeClr val="bg1">
                    <a:lumMod val="50000"/>
                  </a:schemeClr>
                </a:solidFill>
              </a:rPr>
              <a:t>- Cloud Properties</a:t>
            </a:r>
          </a:p>
          <a:p>
            <a:r>
              <a:rPr lang="en-US" altLang="ja-JP" i="1" dirty="0">
                <a:solidFill>
                  <a:schemeClr val="bg1">
                    <a:lumMod val="50000"/>
                  </a:schemeClr>
                </a:solidFill>
              </a:rPr>
              <a:t> </a:t>
            </a:r>
            <a:r>
              <a:rPr lang="en-US" altLang="ja-JP" i="1" dirty="0" smtClean="0">
                <a:solidFill>
                  <a:schemeClr val="bg1">
                    <a:lumMod val="50000"/>
                  </a:schemeClr>
                </a:solidFill>
              </a:rPr>
              <a:t>- Wild Fire</a:t>
            </a:r>
          </a:p>
        </p:txBody>
      </p:sp>
      <p:sp>
        <p:nvSpPr>
          <p:cNvPr id="7" name="スライド番号プレースホルダー 6"/>
          <p:cNvSpPr>
            <a:spLocks noGrp="1"/>
          </p:cNvSpPr>
          <p:nvPr>
            <p:ph type="sldNum" sz="quarter" idx="11"/>
          </p:nvPr>
        </p:nvSpPr>
        <p:spPr/>
        <p:txBody>
          <a:bodyPr/>
          <a:lstStyle/>
          <a:p>
            <a:fld id="{2A4EE399-BE45-466C-B37D-63F1B531CE31}" type="slidenum">
              <a:rPr kumimoji="1" lang="ja-JP" altLang="en-US" smtClean="0"/>
              <a:t>14</a:t>
            </a:fld>
            <a:endParaRPr kumimoji="1" lang="ja-JP" altLang="en-US"/>
          </a:p>
        </p:txBody>
      </p:sp>
      <p:pic>
        <p:nvPicPr>
          <p:cNvPr id="8" name="図 7"/>
          <p:cNvPicPr>
            <a:picLocks noChangeAspect="1"/>
          </p:cNvPicPr>
          <p:nvPr/>
        </p:nvPicPr>
        <p:blipFill rotWithShape="1">
          <a:blip r:embed="rId3"/>
          <a:srcRect l="13878" t="10367" r="9082" b="8980"/>
          <a:stretch/>
        </p:blipFill>
        <p:spPr>
          <a:xfrm>
            <a:off x="173421" y="2364825"/>
            <a:ext cx="6064297" cy="3967898"/>
          </a:xfrm>
          <a:prstGeom prst="rect">
            <a:avLst/>
          </a:prstGeom>
          <a:ln>
            <a:solidFill>
              <a:schemeClr val="tx1"/>
            </a:solidFill>
          </a:ln>
        </p:spPr>
      </p:pic>
    </p:spTree>
    <p:extLst>
      <p:ext uri="{BB962C8B-B14F-4D97-AF65-F5344CB8AC3E}">
        <p14:creationId xmlns:p14="http://schemas.microsoft.com/office/powerpoint/2010/main" val="19072961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1" y="-18690"/>
            <a:ext cx="12348797" cy="6992578"/>
            <a:chOff x="-14654" y="-26988"/>
            <a:chExt cx="12363451" cy="7000876"/>
          </a:xfrm>
        </p:grpSpPr>
        <p:sp>
          <p:nvSpPr>
            <p:cNvPr id="62466" name="Rectangle 4"/>
            <p:cNvSpPr>
              <a:spLocks noChangeArrowheads="1"/>
            </p:cNvSpPr>
            <p:nvPr/>
          </p:nvSpPr>
          <p:spPr bwMode="auto">
            <a:xfrm>
              <a:off x="-14654" y="-26988"/>
              <a:ext cx="9144000" cy="6884988"/>
            </a:xfrm>
            <a:prstGeom prst="rect">
              <a:avLst/>
            </a:prstGeom>
            <a:solidFill>
              <a:schemeClr val="tx1"/>
            </a:solidFill>
            <a:ln w="9525">
              <a:solidFill>
                <a:schemeClr val="tx1"/>
              </a:solidFill>
              <a:miter lim="800000"/>
              <a:headEnd/>
              <a:tailEnd/>
            </a:ln>
          </p:spPr>
          <p:txBody>
            <a:bodyPr wrap="none" anchor="ctr"/>
            <a:lstStyle/>
            <a:p>
              <a:pPr defTabSz="457200"/>
              <a:endParaRPr lang="ja-JP" altLang="en-US" dirty="0">
                <a:solidFill>
                  <a:srgbClr val="000000"/>
                </a:solidFill>
              </a:endParaRPr>
            </a:p>
          </p:txBody>
        </p:sp>
        <p:grpSp>
          <p:nvGrpSpPr>
            <p:cNvPr id="62467" name="Group 6"/>
            <p:cNvGrpSpPr>
              <a:grpSpLocks/>
            </p:cNvGrpSpPr>
            <p:nvPr/>
          </p:nvGrpSpPr>
          <p:grpSpPr bwMode="auto">
            <a:xfrm>
              <a:off x="9593668" y="2349500"/>
              <a:ext cx="1603336" cy="3313113"/>
              <a:chOff x="5133" y="1570"/>
              <a:chExt cx="724" cy="2087"/>
            </a:xfrm>
          </p:grpSpPr>
          <p:sp>
            <p:nvSpPr>
              <p:cNvPr id="62530" name="Rectangle 12"/>
              <p:cNvSpPr>
                <a:spLocks noChangeArrowheads="1"/>
              </p:cNvSpPr>
              <p:nvPr/>
            </p:nvSpPr>
            <p:spPr bwMode="auto">
              <a:xfrm rot="-336270">
                <a:off x="5133" y="3397"/>
                <a:ext cx="216"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defTabSz="457200"/>
                <a:endParaRPr lang="ja-JP" altLang="en-US" dirty="0">
                  <a:solidFill>
                    <a:srgbClr val="FFFF66"/>
                  </a:solidFill>
                </a:endParaRPr>
              </a:p>
            </p:txBody>
          </p:sp>
          <p:sp>
            <p:nvSpPr>
              <p:cNvPr id="62531" name="Rectangle 13"/>
              <p:cNvSpPr>
                <a:spLocks noChangeArrowheads="1"/>
              </p:cNvSpPr>
              <p:nvPr/>
            </p:nvSpPr>
            <p:spPr bwMode="auto">
              <a:xfrm rot="-336270">
                <a:off x="5642" y="1570"/>
                <a:ext cx="21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defTabSz="457200"/>
                <a:endParaRPr lang="ja-JP" altLang="en-US" dirty="0">
                  <a:solidFill>
                    <a:srgbClr val="FFFF66"/>
                  </a:solidFill>
                </a:endParaRPr>
              </a:p>
            </p:txBody>
          </p:sp>
        </p:grpSp>
        <p:grpSp>
          <p:nvGrpSpPr>
            <p:cNvPr id="62468" name="Group 10"/>
            <p:cNvGrpSpPr>
              <a:grpSpLocks/>
            </p:cNvGrpSpPr>
            <p:nvPr/>
          </p:nvGrpSpPr>
          <p:grpSpPr bwMode="auto">
            <a:xfrm>
              <a:off x="8532936" y="115888"/>
              <a:ext cx="3742592" cy="6858000"/>
              <a:chOff x="5148" y="0"/>
              <a:chExt cx="2268" cy="4320"/>
            </a:xfrm>
          </p:grpSpPr>
          <p:grpSp>
            <p:nvGrpSpPr>
              <p:cNvPr id="62525" name="Group 11"/>
              <p:cNvGrpSpPr>
                <a:grpSpLocks/>
              </p:cNvGrpSpPr>
              <p:nvPr/>
            </p:nvGrpSpPr>
            <p:grpSpPr bwMode="auto">
              <a:xfrm>
                <a:off x="5375" y="0"/>
                <a:ext cx="2041" cy="3800"/>
                <a:chOff x="5375" y="0"/>
                <a:chExt cx="2041" cy="3800"/>
              </a:xfrm>
            </p:grpSpPr>
            <p:cxnSp>
              <p:nvCxnSpPr>
                <p:cNvPr id="62527" name="AutoShape 11"/>
                <p:cNvCxnSpPr>
                  <a:cxnSpLocks noChangeShapeType="1"/>
                </p:cNvCxnSpPr>
                <p:nvPr/>
              </p:nvCxnSpPr>
              <p:spPr bwMode="auto">
                <a:xfrm rot="10316077" flipV="1">
                  <a:off x="5375" y="391"/>
                  <a:ext cx="1701" cy="3409"/>
                </a:xfrm>
                <a:prstGeom prst="curvedConnector3">
                  <a:avLst>
                    <a:gd name="adj1" fmla="val 414602"/>
                  </a:avLst>
                </a:prstGeom>
                <a:noFill/>
                <a:ln w="127000">
                  <a:solidFill>
                    <a:srgbClr val="0099FF">
                      <a:alpha val="30196"/>
                    </a:srgbClr>
                  </a:solidFill>
                  <a:round/>
                  <a:headEnd/>
                  <a:tailEnd/>
                </a:ln>
                <a:extLst>
                  <a:ext uri="{909E8E84-426E-40dd-AFC4-6F175D3DCCD1}">
                    <a14:hiddenFill xmlns:a14="http://schemas.microsoft.com/office/drawing/2010/main">
                      <a:noFill/>
                    </a14:hiddenFill>
                  </a:ext>
                </a:extLst>
              </p:spPr>
            </p:cxnSp>
            <p:sp>
              <p:nvSpPr>
                <p:cNvPr id="62528" name="Rectangle 13"/>
                <p:cNvSpPr>
                  <a:spLocks noChangeArrowheads="1"/>
                </p:cNvSpPr>
                <p:nvPr/>
              </p:nvSpPr>
              <p:spPr bwMode="auto">
                <a:xfrm rot="-483923">
                  <a:off x="6930" y="0"/>
                  <a:ext cx="486"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ja-JP" altLang="en-US" dirty="0">
                    <a:solidFill>
                      <a:srgbClr val="000000"/>
                    </a:solidFill>
                  </a:endParaRPr>
                </a:p>
              </p:txBody>
            </p:sp>
          </p:grpSp>
          <p:sp>
            <p:nvSpPr>
              <p:cNvPr id="62526" name="Rectangle 20"/>
              <p:cNvSpPr>
                <a:spLocks noChangeArrowheads="1"/>
              </p:cNvSpPr>
              <p:nvPr/>
            </p:nvSpPr>
            <p:spPr bwMode="auto">
              <a:xfrm rot="-384048">
                <a:off x="5148" y="3956"/>
                <a:ext cx="325"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ja-JP" altLang="en-US" dirty="0">
                  <a:solidFill>
                    <a:srgbClr val="000000"/>
                  </a:solidFill>
                </a:endParaRPr>
              </a:p>
            </p:txBody>
          </p:sp>
        </p:grpSp>
        <p:grpSp>
          <p:nvGrpSpPr>
            <p:cNvPr id="62469" name="Group 24"/>
            <p:cNvGrpSpPr>
              <a:grpSpLocks/>
            </p:cNvGrpSpPr>
            <p:nvPr/>
          </p:nvGrpSpPr>
          <p:grpSpPr bwMode="auto">
            <a:xfrm rot="21191899">
              <a:off x="9324243" y="1557339"/>
              <a:ext cx="3024554" cy="4359275"/>
              <a:chOff x="4232" y="639"/>
              <a:chExt cx="1240" cy="2942"/>
            </a:xfrm>
          </p:grpSpPr>
          <p:sp>
            <p:nvSpPr>
              <p:cNvPr id="62523" name="Rectangle 12"/>
              <p:cNvSpPr>
                <a:spLocks noChangeArrowheads="1"/>
              </p:cNvSpPr>
              <p:nvPr/>
            </p:nvSpPr>
            <p:spPr bwMode="auto">
              <a:xfrm rot="21879">
                <a:off x="4232" y="3206"/>
                <a:ext cx="272"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defTabSz="457200"/>
                <a:endParaRPr lang="ja-JP" altLang="en-US" dirty="0">
                  <a:solidFill>
                    <a:srgbClr val="000000"/>
                  </a:solidFill>
                </a:endParaRPr>
              </a:p>
            </p:txBody>
          </p:sp>
          <p:sp>
            <p:nvSpPr>
              <p:cNvPr id="62524" name="Rectangle 13"/>
              <p:cNvSpPr>
                <a:spLocks noChangeArrowheads="1"/>
              </p:cNvSpPr>
              <p:nvPr/>
            </p:nvSpPr>
            <p:spPr bwMode="auto">
              <a:xfrm rot="21879">
                <a:off x="5200" y="639"/>
                <a:ext cx="272"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defTabSz="457200"/>
                <a:endParaRPr lang="ja-JP" altLang="en-US" dirty="0">
                  <a:solidFill>
                    <a:srgbClr val="000000"/>
                  </a:solidFill>
                </a:endParaRPr>
              </a:p>
            </p:txBody>
          </p:sp>
        </p:grpSp>
        <p:sp>
          <p:nvSpPr>
            <p:cNvPr id="62471" name="Rectangle 12"/>
            <p:cNvSpPr>
              <a:spLocks noChangeArrowheads="1"/>
            </p:cNvSpPr>
            <p:nvPr/>
          </p:nvSpPr>
          <p:spPr bwMode="auto">
            <a:xfrm rot="21116077">
              <a:off x="7532077" y="5710239"/>
              <a:ext cx="644769"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ja-JP" altLang="en-US" dirty="0">
                <a:solidFill>
                  <a:srgbClr val="000000"/>
                </a:solidFill>
              </a:endParaRPr>
            </a:p>
          </p:txBody>
        </p:sp>
        <p:sp>
          <p:nvSpPr>
            <p:cNvPr id="81929" name="Rectangle 3"/>
            <p:cNvSpPr>
              <a:spLocks noChangeArrowheads="1"/>
            </p:cNvSpPr>
            <p:nvPr/>
          </p:nvSpPr>
          <p:spPr bwMode="auto">
            <a:xfrm>
              <a:off x="92978" y="180588"/>
              <a:ext cx="4268181" cy="773113"/>
            </a:xfrm>
            <a:prstGeom prst="rect">
              <a:avLst/>
            </a:prstGeom>
            <a:noFill/>
            <a:ln w="9525">
              <a:noFill/>
              <a:miter lim="800000"/>
              <a:headEnd/>
              <a:tailEnd/>
            </a:ln>
          </p:spPr>
          <p:txBody>
            <a:bodyPr anchor="ctr"/>
            <a:lstStyle/>
            <a:p>
              <a:pPr defTabSz="457200">
                <a:lnSpc>
                  <a:spcPct val="95000"/>
                </a:lnSpc>
                <a:defRPr/>
              </a:pPr>
              <a:r>
                <a:rPr lang="en-US" altLang="ja-JP" sz="2800" b="1" dirty="0">
                  <a:solidFill>
                    <a:prstClr val="white"/>
                  </a:solidFill>
                  <a:effectLst>
                    <a:outerShdw blurRad="38100" dist="38100" dir="2700000" algn="tl">
                      <a:srgbClr val="000000">
                        <a:alpha val="43137"/>
                      </a:srgbClr>
                    </a:outerShdw>
                  </a:effectLst>
                  <a:ea typeface="Arial Unicode MS" pitchFamily="50" charset="-128"/>
                  <a:cs typeface="Arial Unicode MS" pitchFamily="50" charset="-128"/>
                </a:rPr>
                <a:t>JAXA’s Current and Future Satellite/Sensor Activities</a:t>
              </a:r>
              <a:endParaRPr lang="ja-JP" altLang="en-US" sz="2800" b="1" dirty="0">
                <a:solidFill>
                  <a:prstClr val="white"/>
                </a:solidFill>
                <a:effectLst>
                  <a:outerShdw blurRad="38100" dist="38100" dir="2700000" algn="tl">
                    <a:srgbClr val="000000">
                      <a:alpha val="43137"/>
                    </a:srgbClr>
                  </a:outerShdw>
                </a:effectLst>
                <a:ea typeface="Arial Unicode MS" pitchFamily="50" charset="-128"/>
                <a:cs typeface="Arial Unicode MS" pitchFamily="50" charset="-128"/>
              </a:endParaRPr>
            </a:p>
          </p:txBody>
        </p:sp>
        <p:sp>
          <p:nvSpPr>
            <p:cNvPr id="62473" name="Rectangle 21"/>
            <p:cNvSpPr>
              <a:spLocks noChangeArrowheads="1"/>
            </p:cNvSpPr>
            <p:nvPr/>
          </p:nvSpPr>
          <p:spPr bwMode="auto">
            <a:xfrm rot="21215952">
              <a:off x="7334250" y="877889"/>
              <a:ext cx="432288"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ja-JP" altLang="en-US" dirty="0">
                <a:solidFill>
                  <a:srgbClr val="000000"/>
                </a:solidFill>
              </a:endParaRPr>
            </a:p>
          </p:txBody>
        </p:sp>
        <p:graphicFrame>
          <p:nvGraphicFramePr>
            <p:cNvPr id="62474" name="Object 35"/>
            <p:cNvGraphicFramePr>
              <a:graphicFrameLocks noChangeAspect="1"/>
            </p:cNvGraphicFramePr>
            <p:nvPr>
              <p:extLst/>
            </p:nvPr>
          </p:nvGraphicFramePr>
          <p:xfrm>
            <a:off x="0" y="4868863"/>
            <a:ext cx="1692520" cy="1250950"/>
          </p:xfrm>
          <a:graphic>
            <a:graphicData uri="http://schemas.openxmlformats.org/presentationml/2006/ole">
              <mc:AlternateContent xmlns:mc="http://schemas.openxmlformats.org/markup-compatibility/2006">
                <mc:Choice xmlns:v="urn:schemas-microsoft-com:vml" Requires="v">
                  <p:oleObj spid="_x0000_s2084" name="Photo Editor 写真" r:id="rId4" imgW="17242657" imgH="12714286" progId="">
                    <p:embed/>
                  </p:oleObj>
                </mc:Choice>
                <mc:Fallback>
                  <p:oleObj name="Photo Editor 写真" r:id="rId4" imgW="17242657" imgH="1271428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68863"/>
                          <a:ext cx="169252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2475" name="Picture 39" descr="GPM_core2_RG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12685">
              <a:off x="32971" y="3260452"/>
              <a:ext cx="1510812"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7" name="Text Box 51"/>
            <p:cNvSpPr txBox="1">
              <a:spLocks noChangeArrowheads="1"/>
            </p:cNvSpPr>
            <p:nvPr/>
          </p:nvSpPr>
          <p:spPr bwMode="auto">
            <a:xfrm>
              <a:off x="2388037" y="1101725"/>
              <a:ext cx="1151213" cy="40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457200" eaLnBrk="1" hangingPunct="1"/>
              <a:r>
                <a:rPr lang="en-US" altLang="ja-JP" b="1" i="1" dirty="0">
                  <a:solidFill>
                    <a:srgbClr val="6699FF"/>
                  </a:solidFill>
                  <a:latin typeface="Calibri" pitchFamily="34" charset="0"/>
                  <a:ea typeface="Arial Unicode MS" pitchFamily="50" charset="-128"/>
                  <a:cs typeface="Arial Unicode MS" pitchFamily="50" charset="-128"/>
                </a:rPr>
                <a:t>GCOM-C</a:t>
              </a:r>
            </a:p>
          </p:txBody>
        </p:sp>
        <p:sp>
          <p:nvSpPr>
            <p:cNvPr id="62478" name="Text Box 52"/>
            <p:cNvSpPr txBox="1">
              <a:spLocks noChangeArrowheads="1"/>
            </p:cNvSpPr>
            <p:nvPr/>
          </p:nvSpPr>
          <p:spPr bwMode="auto">
            <a:xfrm>
              <a:off x="0" y="5805488"/>
              <a:ext cx="1393203" cy="70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457200" eaLnBrk="1" hangingPunct="1"/>
              <a:r>
                <a:rPr lang="en-US" altLang="ja-JP" i="1" dirty="0">
                  <a:solidFill>
                    <a:srgbClr val="00FF00"/>
                  </a:solidFill>
                  <a:latin typeface="Calibri" pitchFamily="34" charset="0"/>
                  <a:ea typeface="Arial Unicode MS" pitchFamily="50" charset="-128"/>
                  <a:cs typeface="Arial Unicode MS" pitchFamily="50" charset="-128"/>
                </a:rPr>
                <a:t>SHIZUKU</a:t>
              </a:r>
            </a:p>
            <a:p>
              <a:pPr defTabSz="457200" eaLnBrk="1" hangingPunct="1"/>
              <a:r>
                <a:rPr lang="en-US" altLang="ja-JP" i="1" dirty="0">
                  <a:solidFill>
                    <a:srgbClr val="00FF00"/>
                  </a:solidFill>
                  <a:latin typeface="Calibri" pitchFamily="34" charset="0"/>
                  <a:ea typeface="Arial Unicode MS" pitchFamily="50" charset="-128"/>
                  <a:cs typeface="Arial Unicode MS" pitchFamily="50" charset="-128"/>
                </a:rPr>
                <a:t>(GCOM-W)</a:t>
              </a:r>
            </a:p>
          </p:txBody>
        </p:sp>
        <p:sp>
          <p:nvSpPr>
            <p:cNvPr id="62479" name="Text Box 53"/>
            <p:cNvSpPr txBox="1">
              <a:spLocks noChangeArrowheads="1"/>
            </p:cNvSpPr>
            <p:nvPr/>
          </p:nvSpPr>
          <p:spPr bwMode="auto">
            <a:xfrm>
              <a:off x="84992" y="2854325"/>
              <a:ext cx="136866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457200" eaLnBrk="1" hangingPunct="1"/>
              <a:r>
                <a:rPr lang="en-US" altLang="ja-JP" b="1" i="1" dirty="0">
                  <a:solidFill>
                    <a:srgbClr val="00FF00"/>
                  </a:solidFill>
                  <a:latin typeface="Calibri" pitchFamily="34" charset="0"/>
                  <a:ea typeface="Arial Unicode MS" pitchFamily="50" charset="-128"/>
                  <a:cs typeface="Arial Unicode MS" pitchFamily="50" charset="-128"/>
                </a:rPr>
                <a:t>GPM/DPR</a:t>
              </a:r>
            </a:p>
          </p:txBody>
        </p:sp>
        <p:sp>
          <p:nvSpPr>
            <p:cNvPr id="62480" name="Text Box 54"/>
            <p:cNvSpPr txBox="1">
              <a:spLocks noChangeArrowheads="1"/>
            </p:cNvSpPr>
            <p:nvPr/>
          </p:nvSpPr>
          <p:spPr bwMode="auto">
            <a:xfrm>
              <a:off x="5694900" y="2297607"/>
              <a:ext cx="1731111" cy="40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457200" eaLnBrk="1" hangingPunct="1"/>
              <a:r>
                <a:rPr lang="en-US" altLang="ja-JP" i="1" dirty="0">
                  <a:solidFill>
                    <a:srgbClr val="FFCC99"/>
                  </a:solidFill>
                  <a:latin typeface="Calibri" pitchFamily="34" charset="0"/>
                  <a:ea typeface="Arial Unicode MS" pitchFamily="50" charset="-128"/>
                  <a:cs typeface="Arial Unicode MS" pitchFamily="50" charset="-128"/>
                </a:rPr>
                <a:t>DAICHI (ALOS)</a:t>
              </a:r>
            </a:p>
          </p:txBody>
        </p:sp>
        <p:sp>
          <p:nvSpPr>
            <p:cNvPr id="62481" name="Text Box 59"/>
            <p:cNvSpPr txBox="1">
              <a:spLocks noChangeArrowheads="1"/>
            </p:cNvSpPr>
            <p:nvPr/>
          </p:nvSpPr>
          <p:spPr bwMode="auto">
            <a:xfrm>
              <a:off x="2195146" y="6308725"/>
              <a:ext cx="1747411" cy="40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457200" eaLnBrk="1" hangingPunct="1"/>
              <a:r>
                <a:rPr lang="en-US" altLang="ja-JP" i="1" dirty="0">
                  <a:solidFill>
                    <a:srgbClr val="00FF00"/>
                  </a:solidFill>
                  <a:latin typeface="Calibri" pitchFamily="34" charset="0"/>
                  <a:ea typeface="Arial Unicode MS" pitchFamily="50" charset="-128"/>
                  <a:cs typeface="Arial Unicode MS" pitchFamily="50" charset="-128"/>
                </a:rPr>
                <a:t>IBUKI (GOSAT)</a:t>
              </a:r>
            </a:p>
          </p:txBody>
        </p:sp>
        <p:sp>
          <p:nvSpPr>
            <p:cNvPr id="62484" name="Rectangle 33"/>
            <p:cNvSpPr>
              <a:spLocks noChangeArrowheads="1"/>
            </p:cNvSpPr>
            <p:nvPr/>
          </p:nvSpPr>
          <p:spPr bwMode="auto">
            <a:xfrm>
              <a:off x="2725616" y="6597650"/>
              <a:ext cx="910004" cy="30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n-US" altLang="ja-JP" sz="1400" i="1" dirty="0">
                  <a:solidFill>
                    <a:srgbClr val="FFFFFF"/>
                  </a:solidFill>
                </a:rPr>
                <a:t>(2009)</a:t>
              </a:r>
            </a:p>
          </p:txBody>
        </p:sp>
        <p:sp>
          <p:nvSpPr>
            <p:cNvPr id="62485" name="Rectangle 34"/>
            <p:cNvSpPr>
              <a:spLocks noChangeArrowheads="1"/>
            </p:cNvSpPr>
            <p:nvPr/>
          </p:nvSpPr>
          <p:spPr bwMode="auto">
            <a:xfrm>
              <a:off x="300403" y="3141664"/>
              <a:ext cx="659937" cy="30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altLang="ja-JP" sz="1400" i="1" smtClean="0">
                  <a:solidFill>
                    <a:srgbClr val="FFFFFF"/>
                  </a:solidFill>
                </a:rPr>
                <a:t>(2014</a:t>
              </a:r>
              <a:r>
                <a:rPr lang="en-US" altLang="ja-JP" sz="1400" i="1" dirty="0" smtClean="0">
                  <a:solidFill>
                    <a:srgbClr val="FFFFFF"/>
                  </a:solidFill>
                </a:rPr>
                <a:t>)</a:t>
              </a:r>
              <a:endParaRPr lang="en-US" altLang="ja-JP" sz="1400" i="1" dirty="0">
                <a:solidFill>
                  <a:srgbClr val="FFFFFF"/>
                </a:solidFill>
              </a:endParaRPr>
            </a:p>
          </p:txBody>
        </p:sp>
        <p:sp>
          <p:nvSpPr>
            <p:cNvPr id="62486" name="Rectangle 35"/>
            <p:cNvSpPr>
              <a:spLocks noChangeArrowheads="1"/>
            </p:cNvSpPr>
            <p:nvPr/>
          </p:nvSpPr>
          <p:spPr bwMode="auto">
            <a:xfrm>
              <a:off x="178777" y="6361114"/>
              <a:ext cx="659937" cy="30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altLang="ja-JP" sz="1400" i="1" dirty="0">
                  <a:solidFill>
                    <a:srgbClr val="FFFFFF"/>
                  </a:solidFill>
                </a:rPr>
                <a:t>(</a:t>
              </a:r>
              <a:r>
                <a:rPr lang="en-US" altLang="ja-JP" sz="1400" i="1" dirty="0" smtClean="0">
                  <a:solidFill>
                    <a:srgbClr val="FFFFFF"/>
                  </a:solidFill>
                </a:rPr>
                <a:t>2012)</a:t>
              </a:r>
              <a:endParaRPr lang="en-US" altLang="ja-JP" sz="1400" i="1" dirty="0">
                <a:solidFill>
                  <a:srgbClr val="FFFFFF"/>
                </a:solidFill>
              </a:endParaRPr>
            </a:p>
          </p:txBody>
        </p:sp>
        <p:sp>
          <p:nvSpPr>
            <p:cNvPr id="62487" name="Rectangle 36"/>
            <p:cNvSpPr>
              <a:spLocks noChangeArrowheads="1"/>
            </p:cNvSpPr>
            <p:nvPr/>
          </p:nvSpPr>
          <p:spPr bwMode="auto">
            <a:xfrm>
              <a:off x="1252833" y="1992900"/>
              <a:ext cx="659937" cy="30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altLang="ja-JP" sz="1400" i="1" dirty="0" smtClean="0">
                  <a:solidFill>
                    <a:srgbClr val="FFFFFF"/>
                  </a:solidFill>
                </a:rPr>
                <a:t>(2014</a:t>
              </a:r>
              <a:r>
                <a:rPr lang="en-US" altLang="ja-JP" sz="1400" i="1" dirty="0">
                  <a:solidFill>
                    <a:srgbClr val="FFFFFF"/>
                  </a:solidFill>
                </a:rPr>
                <a:t>)</a:t>
              </a:r>
            </a:p>
          </p:txBody>
        </p:sp>
        <p:pic>
          <p:nvPicPr>
            <p:cNvPr id="62488" name="Picture 43" descr="dms_opt_tra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19995">
              <a:off x="6648450" y="744538"/>
              <a:ext cx="230358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9" name="Text Box 50"/>
            <p:cNvSpPr txBox="1">
              <a:spLocks noChangeArrowheads="1"/>
            </p:cNvSpPr>
            <p:nvPr/>
          </p:nvSpPr>
          <p:spPr bwMode="auto">
            <a:xfrm>
              <a:off x="7045569" y="88900"/>
              <a:ext cx="202369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defTabSz="457200" eaLnBrk="1" hangingPunct="1"/>
              <a:r>
                <a:rPr lang="en-US" altLang="ja-JP" sz="1600" b="1" i="1" dirty="0">
                  <a:solidFill>
                    <a:srgbClr val="6699FF"/>
                  </a:solidFill>
                  <a:latin typeface="Calibri" pitchFamily="34" charset="0"/>
                  <a:ea typeface="Arial Unicode MS" pitchFamily="50" charset="-128"/>
                  <a:cs typeface="Arial Unicode MS" pitchFamily="50" charset="-128"/>
                </a:rPr>
                <a:t>High Resolution Wide Swath (Optical)</a:t>
              </a:r>
            </a:p>
          </p:txBody>
        </p:sp>
        <p:sp>
          <p:nvSpPr>
            <p:cNvPr id="62490" name="Rectangle 39"/>
            <p:cNvSpPr>
              <a:spLocks noChangeArrowheads="1"/>
            </p:cNvSpPr>
            <p:nvPr/>
          </p:nvSpPr>
          <p:spPr bwMode="auto">
            <a:xfrm>
              <a:off x="7685207" y="650876"/>
              <a:ext cx="1366095" cy="30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altLang="ja-JP" sz="1400" i="1" dirty="0">
                  <a:solidFill>
                    <a:srgbClr val="FFFFFF"/>
                  </a:solidFill>
                </a:rPr>
                <a:t>(</a:t>
              </a:r>
              <a:r>
                <a:rPr lang="en-US" altLang="ja-JP" sz="1400" i="1" dirty="0" smtClean="0">
                  <a:solidFill>
                    <a:srgbClr val="FFFFFF"/>
                  </a:solidFill>
                </a:rPr>
                <a:t>JFY2019 </a:t>
              </a:r>
              <a:r>
                <a:rPr lang="en-US" altLang="ja-JP" sz="1400" i="1" dirty="0">
                  <a:solidFill>
                    <a:srgbClr val="FFFFFF"/>
                  </a:solidFill>
                </a:rPr>
                <a:t>(TBD))</a:t>
              </a:r>
            </a:p>
          </p:txBody>
        </p:sp>
        <p:sp>
          <p:nvSpPr>
            <p:cNvPr id="62491" name="Text Box 49"/>
            <p:cNvSpPr txBox="1">
              <a:spLocks noChangeArrowheads="1"/>
            </p:cNvSpPr>
            <p:nvPr/>
          </p:nvSpPr>
          <p:spPr bwMode="auto">
            <a:xfrm>
              <a:off x="902822" y="1652961"/>
              <a:ext cx="941310" cy="40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457200" eaLnBrk="1" hangingPunct="1"/>
              <a:r>
                <a:rPr lang="en-US" altLang="ja-JP" b="1" i="1" dirty="0" smtClean="0">
                  <a:solidFill>
                    <a:srgbClr val="00FF00"/>
                  </a:solidFill>
                  <a:latin typeface="Calibri" pitchFamily="34" charset="0"/>
                  <a:ea typeface="Arial Unicode MS" pitchFamily="50" charset="-128"/>
                  <a:cs typeface="Arial Unicode MS" pitchFamily="50" charset="-128"/>
                </a:rPr>
                <a:t>ALOS-2</a:t>
              </a:r>
              <a:endParaRPr lang="en-US" altLang="ja-JP" sz="1600" b="1" i="1" dirty="0">
                <a:solidFill>
                  <a:srgbClr val="00FF00"/>
                </a:solidFill>
                <a:latin typeface="Calibri" pitchFamily="34" charset="0"/>
                <a:ea typeface="Arial Unicode MS" pitchFamily="50" charset="-128"/>
                <a:cs typeface="Arial Unicode MS" pitchFamily="50" charset="-128"/>
              </a:endParaRPr>
            </a:p>
          </p:txBody>
        </p:sp>
        <p:sp>
          <p:nvSpPr>
            <p:cNvPr id="62492" name="Rectangle 42"/>
            <p:cNvSpPr>
              <a:spLocks noChangeArrowheads="1"/>
            </p:cNvSpPr>
            <p:nvPr/>
          </p:nvSpPr>
          <p:spPr bwMode="auto">
            <a:xfrm>
              <a:off x="5993268" y="731039"/>
              <a:ext cx="1021041" cy="30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altLang="ja-JP" sz="1400" i="1" dirty="0">
                  <a:solidFill>
                    <a:srgbClr val="FFFFFF"/>
                  </a:solidFill>
                </a:rPr>
                <a:t>(</a:t>
              </a:r>
              <a:r>
                <a:rPr lang="en-US" altLang="ja-JP" sz="1400" i="1" dirty="0" smtClean="0">
                  <a:solidFill>
                    <a:srgbClr val="FFFFFF"/>
                  </a:solidFill>
                </a:rPr>
                <a:t>JFY2018)</a:t>
              </a:r>
              <a:endParaRPr lang="en-US" altLang="ja-JP" sz="1400" i="1" dirty="0">
                <a:solidFill>
                  <a:srgbClr val="FFFFFF"/>
                </a:solidFill>
              </a:endParaRPr>
            </a:p>
          </p:txBody>
        </p:sp>
        <p:sp>
          <p:nvSpPr>
            <p:cNvPr id="62497" name="Text Box 66"/>
            <p:cNvSpPr txBox="1">
              <a:spLocks noChangeArrowheads="1"/>
            </p:cNvSpPr>
            <p:nvPr/>
          </p:nvSpPr>
          <p:spPr bwMode="auto">
            <a:xfrm>
              <a:off x="5168063" y="430404"/>
              <a:ext cx="1964700" cy="40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457200" eaLnBrk="1" hangingPunct="1"/>
              <a:r>
                <a:rPr lang="en-US" altLang="ja-JP" b="1" i="1" dirty="0">
                  <a:solidFill>
                    <a:srgbClr val="6699FF"/>
                  </a:solidFill>
                  <a:latin typeface="Calibri" pitchFamily="34" charset="0"/>
                  <a:ea typeface="Arial Unicode MS" pitchFamily="50" charset="-128"/>
                  <a:cs typeface="Arial Unicode MS" pitchFamily="50" charset="-128"/>
                </a:rPr>
                <a:t>Earth CARE/CPR</a:t>
              </a:r>
            </a:p>
          </p:txBody>
        </p:sp>
        <p:pic>
          <p:nvPicPr>
            <p:cNvPr id="62498" name="図 36" descr="EC4_RGB.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078553">
              <a:off x="5399840" y="949024"/>
              <a:ext cx="1932842"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99" name="Rectangle 49"/>
            <p:cNvSpPr>
              <a:spLocks noChangeArrowheads="1"/>
            </p:cNvSpPr>
            <p:nvPr/>
          </p:nvSpPr>
          <p:spPr bwMode="auto">
            <a:xfrm>
              <a:off x="2627435" y="1412876"/>
              <a:ext cx="929499" cy="30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altLang="ja-JP" sz="1400" i="1" dirty="0">
                  <a:solidFill>
                    <a:srgbClr val="FFFFFF"/>
                  </a:solidFill>
                </a:rPr>
                <a:t>(JFY2016)</a:t>
              </a:r>
            </a:p>
          </p:txBody>
        </p:sp>
        <p:sp>
          <p:nvSpPr>
            <p:cNvPr id="62501" name="Rectangle 52"/>
            <p:cNvSpPr>
              <a:spLocks noChangeArrowheads="1"/>
            </p:cNvSpPr>
            <p:nvPr/>
          </p:nvSpPr>
          <p:spPr bwMode="auto">
            <a:xfrm>
              <a:off x="6630333" y="2630442"/>
              <a:ext cx="929499" cy="30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altLang="ja-JP" sz="1400" i="1" dirty="0">
                  <a:solidFill>
                    <a:srgbClr val="FFFFFF"/>
                  </a:solidFill>
                </a:rPr>
                <a:t>(JFY2005)</a:t>
              </a:r>
            </a:p>
          </p:txBody>
        </p:sp>
        <p:pic>
          <p:nvPicPr>
            <p:cNvPr id="62504" name="Picture 34" descr="sgl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7436" y="1462089"/>
              <a:ext cx="161045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13" name="Rectangle 65"/>
            <p:cNvSpPr>
              <a:spLocks noChangeArrowheads="1"/>
            </p:cNvSpPr>
            <p:nvPr/>
          </p:nvSpPr>
          <p:spPr bwMode="auto">
            <a:xfrm>
              <a:off x="7630258" y="5965825"/>
              <a:ext cx="1512277" cy="820738"/>
            </a:xfrm>
            <a:prstGeom prst="rect">
              <a:avLst/>
            </a:prstGeom>
            <a:solidFill>
              <a:schemeClr val="tx1"/>
            </a:solidFill>
            <a:ln w="9525">
              <a:solidFill>
                <a:schemeClr val="tx1"/>
              </a:solidFill>
              <a:miter lim="800000"/>
              <a:headEnd/>
              <a:tailEnd/>
            </a:ln>
          </p:spPr>
          <p:txBody>
            <a:bodyPr wrap="none" anchor="ctr"/>
            <a:lstStyle/>
            <a:p>
              <a:pPr defTabSz="457200"/>
              <a:endParaRPr lang="ja-JP" altLang="en-US" dirty="0">
                <a:solidFill>
                  <a:srgbClr val="000000"/>
                </a:solidFill>
              </a:endParaRPr>
            </a:p>
          </p:txBody>
        </p:sp>
        <p:pic>
          <p:nvPicPr>
            <p:cNvPr id="62515" name="Picture 4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78541">
              <a:off x="1683727" y="5462588"/>
              <a:ext cx="182147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7" name="図 19" descr="2Akarui.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23621" y="2376461"/>
              <a:ext cx="1689588"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8"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504474">
              <a:off x="3991059" y="1149804"/>
              <a:ext cx="1754066"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519" name="Text Box 59"/>
            <p:cNvSpPr txBox="1">
              <a:spLocks noChangeArrowheads="1"/>
            </p:cNvSpPr>
            <p:nvPr/>
          </p:nvSpPr>
          <p:spPr bwMode="auto">
            <a:xfrm>
              <a:off x="3980807" y="531336"/>
              <a:ext cx="1192841" cy="40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defTabSz="457200" eaLnBrk="1" hangingPunct="1"/>
              <a:r>
                <a:rPr lang="en-US" altLang="ja-JP" b="1" i="1" dirty="0">
                  <a:solidFill>
                    <a:srgbClr val="1F497D">
                      <a:lumMod val="60000"/>
                      <a:lumOff val="40000"/>
                    </a:srgbClr>
                  </a:solidFill>
                  <a:latin typeface="Calibri" pitchFamily="34" charset="0"/>
                  <a:ea typeface="Arial Unicode MS" pitchFamily="50" charset="-128"/>
                  <a:cs typeface="Arial Unicode MS" pitchFamily="50" charset="-128"/>
                </a:rPr>
                <a:t>GOSAT-2</a:t>
              </a:r>
            </a:p>
          </p:txBody>
        </p:sp>
        <p:sp>
          <p:nvSpPr>
            <p:cNvPr id="62520" name="Rectangle 49"/>
            <p:cNvSpPr>
              <a:spLocks noChangeArrowheads="1"/>
            </p:cNvSpPr>
            <p:nvPr/>
          </p:nvSpPr>
          <p:spPr bwMode="auto">
            <a:xfrm>
              <a:off x="4528855" y="836008"/>
              <a:ext cx="929499" cy="30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altLang="ja-JP" sz="1400" i="1" dirty="0">
                  <a:solidFill>
                    <a:srgbClr val="FFFFFF"/>
                  </a:solidFill>
                </a:rPr>
                <a:t>(JFY2017)</a:t>
              </a:r>
            </a:p>
          </p:txBody>
        </p:sp>
        <p:pic>
          <p:nvPicPr>
            <p:cNvPr id="62470" name="Picture 25" descr="MTSAT"/>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722" t="-1047" r="31558"/>
            <a:stretch/>
          </p:blipFill>
          <p:spPr bwMode="auto">
            <a:xfrm>
              <a:off x="7085449" y="2826727"/>
              <a:ext cx="2054747" cy="290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6"/>
          <p:cNvGrpSpPr>
            <a:grpSpLocks/>
          </p:cNvGrpSpPr>
          <p:nvPr/>
        </p:nvGrpSpPr>
        <p:grpSpPr bwMode="auto">
          <a:xfrm>
            <a:off x="8381487" y="2295401"/>
            <a:ext cx="1983801" cy="3313113"/>
            <a:chOff x="5012" y="1570"/>
            <a:chExt cx="845" cy="2087"/>
          </a:xfrm>
        </p:grpSpPr>
        <p:cxnSp>
          <p:nvCxnSpPr>
            <p:cNvPr id="48" name="AutoShape 11"/>
            <p:cNvCxnSpPr>
              <a:cxnSpLocks noChangeShapeType="1"/>
            </p:cNvCxnSpPr>
            <p:nvPr/>
          </p:nvCxnSpPr>
          <p:spPr bwMode="auto">
            <a:xfrm rot="10463730" flipV="1">
              <a:off x="5012" y="1750"/>
              <a:ext cx="754" cy="1783"/>
            </a:xfrm>
            <a:prstGeom prst="curvedConnector3">
              <a:avLst>
                <a:gd name="adj1" fmla="val 414602"/>
              </a:avLst>
            </a:prstGeom>
            <a:noFill/>
            <a:ln w="127000">
              <a:solidFill>
                <a:srgbClr val="FF99CC">
                  <a:alpha val="30196"/>
                </a:srgbClr>
              </a:solidFill>
              <a:round/>
              <a:headEnd/>
              <a:tailEnd/>
            </a:ln>
            <a:extLst>
              <a:ext uri="{909E8E84-426E-40dd-AFC4-6F175D3DCCD1}">
                <a14:hiddenFill xmlns:a14="http://schemas.microsoft.com/office/drawing/2010/main">
                  <a:noFill/>
                </a14:hiddenFill>
              </a:ext>
            </a:extLst>
          </p:spPr>
        </p:cxnSp>
        <p:sp>
          <p:nvSpPr>
            <p:cNvPr id="49" name="Rectangle 12"/>
            <p:cNvSpPr>
              <a:spLocks noChangeArrowheads="1"/>
            </p:cNvSpPr>
            <p:nvPr/>
          </p:nvSpPr>
          <p:spPr bwMode="auto">
            <a:xfrm rot="-336270">
              <a:off x="5133" y="3397"/>
              <a:ext cx="216"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defTabSz="457200" fontAlgn="base">
                <a:spcBef>
                  <a:spcPct val="0"/>
                </a:spcBef>
                <a:spcAft>
                  <a:spcPct val="0"/>
                </a:spcAft>
              </a:pPr>
              <a:endParaRPr lang="ja-JP" altLang="ja-JP">
                <a:solidFill>
                  <a:srgbClr val="FFFF66"/>
                </a:solidFill>
              </a:endParaRPr>
            </a:p>
          </p:txBody>
        </p:sp>
        <p:sp>
          <p:nvSpPr>
            <p:cNvPr id="50" name="Rectangle 13"/>
            <p:cNvSpPr>
              <a:spLocks noChangeArrowheads="1"/>
            </p:cNvSpPr>
            <p:nvPr/>
          </p:nvSpPr>
          <p:spPr bwMode="auto">
            <a:xfrm rot="-336270">
              <a:off x="5642" y="1570"/>
              <a:ext cx="215"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txBody>
            <a:bodyPr wrap="none" anchor="ctr"/>
            <a:lstStyle/>
            <a:p>
              <a:pPr defTabSz="457200" fontAlgn="base">
                <a:spcBef>
                  <a:spcPct val="0"/>
                </a:spcBef>
                <a:spcAft>
                  <a:spcPct val="0"/>
                </a:spcAft>
              </a:pPr>
              <a:endParaRPr lang="ja-JP" altLang="ja-JP">
                <a:solidFill>
                  <a:srgbClr val="FFFF66"/>
                </a:solidFill>
              </a:endParaRPr>
            </a:p>
          </p:txBody>
        </p:sp>
      </p:grpSp>
      <p:pic>
        <p:nvPicPr>
          <p:cNvPr id="51" name="Picture 40" descr="trm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58600" y="4681177"/>
            <a:ext cx="114181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55"/>
          <p:cNvSpPr txBox="1">
            <a:spLocks noChangeArrowheads="1"/>
          </p:cNvSpPr>
          <p:nvPr/>
        </p:nvSpPr>
        <p:spPr bwMode="auto">
          <a:xfrm>
            <a:off x="2839217" y="3671516"/>
            <a:ext cx="18685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457200" eaLnBrk="1" fontAlgn="base" hangingPunct="1">
              <a:spcBef>
                <a:spcPct val="0"/>
              </a:spcBef>
              <a:spcAft>
                <a:spcPct val="0"/>
              </a:spcAft>
            </a:pPr>
            <a:r>
              <a:rPr lang="en-US" altLang="ja-JP" sz="2000" i="1" dirty="0">
                <a:solidFill>
                  <a:srgbClr val="F79646">
                    <a:lumMod val="60000"/>
                    <a:lumOff val="40000"/>
                  </a:srgbClr>
                </a:solidFill>
                <a:latin typeface="Arial Unicode MS" pitchFamily="50" charset="-128"/>
                <a:ea typeface="Arial Unicode MS" pitchFamily="50" charset="-128"/>
                <a:cs typeface="Arial Unicode MS" pitchFamily="50" charset="-128"/>
              </a:rPr>
              <a:t>Aqua/AMSR-E</a:t>
            </a:r>
          </a:p>
        </p:txBody>
      </p:sp>
      <p:pic>
        <p:nvPicPr>
          <p:cNvPr id="53" name="Picture 67" descr="aqu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38020">
            <a:off x="3930397" y="3106977"/>
            <a:ext cx="160319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56"/>
          <p:cNvSpPr txBox="1">
            <a:spLocks noChangeArrowheads="1"/>
          </p:cNvSpPr>
          <p:nvPr/>
        </p:nvSpPr>
        <p:spPr bwMode="auto">
          <a:xfrm>
            <a:off x="4291911" y="5582763"/>
            <a:ext cx="15967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457200" eaLnBrk="1" fontAlgn="base" hangingPunct="1">
              <a:spcBef>
                <a:spcPct val="0"/>
              </a:spcBef>
              <a:spcAft>
                <a:spcPct val="0"/>
              </a:spcAft>
            </a:pPr>
            <a:r>
              <a:rPr lang="en-US" altLang="ja-JP" sz="2400" i="1" dirty="0">
                <a:solidFill>
                  <a:srgbClr val="FAC090"/>
                </a:solidFill>
                <a:latin typeface="Calibri" pitchFamily="34" charset="0"/>
              </a:rPr>
              <a:t>TRMM/PR</a:t>
            </a:r>
          </a:p>
        </p:txBody>
      </p:sp>
      <p:pic>
        <p:nvPicPr>
          <p:cNvPr id="56" name="Picture 26" descr="alo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340086">
            <a:off x="5458005" y="2772840"/>
            <a:ext cx="2822681"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19"/>
          <p:cNvSpPr txBox="1">
            <a:spLocks noChangeArrowheads="1"/>
          </p:cNvSpPr>
          <p:nvPr/>
        </p:nvSpPr>
        <p:spPr bwMode="auto">
          <a:xfrm>
            <a:off x="6002616" y="5698344"/>
            <a:ext cx="1268991" cy="40011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defTabSz="457200">
              <a:spcBef>
                <a:spcPct val="50000"/>
              </a:spcBef>
              <a:defRPr/>
            </a:pPr>
            <a:r>
              <a:rPr lang="en-US" altLang="ja-JP" sz="2000" i="1" dirty="0">
                <a:solidFill>
                  <a:srgbClr val="F79646">
                    <a:lumMod val="60000"/>
                    <a:lumOff val="40000"/>
                  </a:srgbClr>
                </a:solidFill>
                <a:latin typeface="Arial" charset="0"/>
                <a:cs typeface="Arial" charset="0"/>
              </a:rPr>
              <a:t>JERS-1</a:t>
            </a:r>
          </a:p>
        </p:txBody>
      </p:sp>
      <p:sp>
        <p:nvSpPr>
          <p:cNvPr id="62" name="Text Box 19"/>
          <p:cNvSpPr txBox="1">
            <a:spLocks noChangeArrowheads="1"/>
          </p:cNvSpPr>
          <p:nvPr/>
        </p:nvSpPr>
        <p:spPr bwMode="auto">
          <a:xfrm>
            <a:off x="7911779" y="6032647"/>
            <a:ext cx="1268991" cy="40011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defTabSz="457200">
              <a:spcBef>
                <a:spcPct val="50000"/>
              </a:spcBef>
              <a:defRPr/>
            </a:pPr>
            <a:r>
              <a:rPr lang="en-US" altLang="ja-JP" sz="2000" i="1" dirty="0">
                <a:solidFill>
                  <a:srgbClr val="F79646">
                    <a:lumMod val="60000"/>
                    <a:lumOff val="40000"/>
                  </a:srgbClr>
                </a:solidFill>
                <a:latin typeface="Arial" charset="0"/>
                <a:cs typeface="Arial" charset="0"/>
              </a:rPr>
              <a:t>MOS</a:t>
            </a:r>
          </a:p>
        </p:txBody>
      </p:sp>
      <p:sp>
        <p:nvSpPr>
          <p:cNvPr id="63" name="Text Box 16"/>
          <p:cNvSpPr txBox="1">
            <a:spLocks noChangeArrowheads="1"/>
          </p:cNvSpPr>
          <p:nvPr/>
        </p:nvSpPr>
        <p:spPr bwMode="auto">
          <a:xfrm>
            <a:off x="2638959" y="5194549"/>
            <a:ext cx="1868553" cy="40011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defTabSz="457200">
              <a:spcBef>
                <a:spcPct val="50000"/>
              </a:spcBef>
              <a:defRPr/>
            </a:pPr>
            <a:r>
              <a:rPr lang="en-US" altLang="ja-JP" sz="2000" i="1" dirty="0">
                <a:solidFill>
                  <a:srgbClr val="F79646">
                    <a:lumMod val="60000"/>
                    <a:lumOff val="40000"/>
                  </a:srgbClr>
                </a:solidFill>
                <a:latin typeface="Arial" charset="0"/>
                <a:cs typeface="Arial" charset="0"/>
              </a:rPr>
              <a:t>ADEOS-Ⅱ</a:t>
            </a:r>
          </a:p>
        </p:txBody>
      </p:sp>
      <p:sp>
        <p:nvSpPr>
          <p:cNvPr id="64" name="正方形/長方形 63"/>
          <p:cNvSpPr/>
          <p:nvPr/>
        </p:nvSpPr>
        <p:spPr>
          <a:xfrm flipH="1">
            <a:off x="6291269" y="6044428"/>
            <a:ext cx="1022593" cy="307777"/>
          </a:xfrm>
          <a:prstGeom prst="rect">
            <a:avLst/>
          </a:prstGeom>
        </p:spPr>
        <p:txBody>
          <a:bodyPr wrap="square">
            <a:spAutoFit/>
          </a:bodyPr>
          <a:lstStyle/>
          <a:p>
            <a:pPr defTabSz="457200"/>
            <a:r>
              <a:rPr lang="en-US" altLang="ja-JP" sz="1400" dirty="0">
                <a:solidFill>
                  <a:prstClr val="white"/>
                </a:solidFill>
              </a:rPr>
              <a:t>(JFY1991)</a:t>
            </a:r>
            <a:endParaRPr lang="ja-JP" altLang="en-US" sz="1400" dirty="0">
              <a:solidFill>
                <a:prstClr val="white"/>
              </a:solidFill>
            </a:endParaRPr>
          </a:p>
        </p:txBody>
      </p:sp>
      <p:sp>
        <p:nvSpPr>
          <p:cNvPr id="65" name="正方形/長方形 64"/>
          <p:cNvSpPr/>
          <p:nvPr/>
        </p:nvSpPr>
        <p:spPr>
          <a:xfrm>
            <a:off x="2971679" y="5467057"/>
            <a:ext cx="884752" cy="307777"/>
          </a:xfrm>
          <a:prstGeom prst="rect">
            <a:avLst/>
          </a:prstGeom>
        </p:spPr>
        <p:txBody>
          <a:bodyPr wrap="none">
            <a:spAutoFit/>
          </a:bodyPr>
          <a:lstStyle/>
          <a:p>
            <a:pPr defTabSz="457200"/>
            <a:r>
              <a:rPr lang="en-US" altLang="ja-JP" sz="1400" dirty="0">
                <a:solidFill>
                  <a:srgbClr val="FFFFFF"/>
                </a:solidFill>
              </a:rPr>
              <a:t>(JFY2002)</a:t>
            </a:r>
            <a:endParaRPr lang="ja-JP" altLang="en-US" sz="1400" dirty="0">
              <a:solidFill>
                <a:srgbClr val="FFFFFF"/>
              </a:solidFill>
            </a:endParaRPr>
          </a:p>
        </p:txBody>
      </p:sp>
      <p:sp>
        <p:nvSpPr>
          <p:cNvPr id="66" name="正方形/長方形 65"/>
          <p:cNvSpPr/>
          <p:nvPr/>
        </p:nvSpPr>
        <p:spPr>
          <a:xfrm>
            <a:off x="7993972" y="6379746"/>
            <a:ext cx="884752" cy="307777"/>
          </a:xfrm>
          <a:prstGeom prst="rect">
            <a:avLst/>
          </a:prstGeom>
        </p:spPr>
        <p:txBody>
          <a:bodyPr wrap="none">
            <a:spAutoFit/>
          </a:bodyPr>
          <a:lstStyle/>
          <a:p>
            <a:pPr defTabSz="457200"/>
            <a:r>
              <a:rPr lang="en-US" altLang="ja-JP" sz="1400" dirty="0">
                <a:solidFill>
                  <a:srgbClr val="FFFFFF"/>
                </a:solidFill>
              </a:rPr>
              <a:t>(JFY1986)</a:t>
            </a:r>
            <a:endParaRPr lang="ja-JP" altLang="en-US" sz="1400" dirty="0">
              <a:solidFill>
                <a:srgbClr val="FFFFFF"/>
              </a:solidFill>
            </a:endParaRPr>
          </a:p>
        </p:txBody>
      </p:sp>
      <p:sp>
        <p:nvSpPr>
          <p:cNvPr id="67" name="正方形/長方形 66"/>
          <p:cNvSpPr/>
          <p:nvPr/>
        </p:nvSpPr>
        <p:spPr>
          <a:xfrm>
            <a:off x="4548285" y="6032647"/>
            <a:ext cx="884752" cy="307777"/>
          </a:xfrm>
          <a:prstGeom prst="rect">
            <a:avLst/>
          </a:prstGeom>
        </p:spPr>
        <p:txBody>
          <a:bodyPr wrap="none">
            <a:spAutoFit/>
          </a:bodyPr>
          <a:lstStyle/>
          <a:p>
            <a:pPr defTabSz="457200"/>
            <a:r>
              <a:rPr lang="en-US" altLang="ja-JP" sz="1400" dirty="0">
                <a:solidFill>
                  <a:prstClr val="white"/>
                </a:solidFill>
              </a:rPr>
              <a:t>(JFY1997)</a:t>
            </a:r>
            <a:endParaRPr lang="ja-JP" altLang="en-US" sz="1400" dirty="0">
              <a:solidFill>
                <a:prstClr val="white"/>
              </a:solidFill>
            </a:endParaRPr>
          </a:p>
        </p:txBody>
      </p:sp>
      <p:sp>
        <p:nvSpPr>
          <p:cNvPr id="68" name="正方形/長方形 67"/>
          <p:cNvSpPr/>
          <p:nvPr/>
        </p:nvSpPr>
        <p:spPr>
          <a:xfrm>
            <a:off x="3030426" y="4071626"/>
            <a:ext cx="884752" cy="307777"/>
          </a:xfrm>
          <a:prstGeom prst="rect">
            <a:avLst/>
          </a:prstGeom>
        </p:spPr>
        <p:txBody>
          <a:bodyPr wrap="none">
            <a:spAutoFit/>
          </a:bodyPr>
          <a:lstStyle/>
          <a:p>
            <a:pPr defTabSz="457200"/>
            <a:r>
              <a:rPr lang="en-US" altLang="ja-JP" sz="1400" dirty="0">
                <a:solidFill>
                  <a:srgbClr val="FFFFFF"/>
                </a:solidFill>
              </a:rPr>
              <a:t>(JFY2002)</a:t>
            </a:r>
            <a:endParaRPr lang="ja-JP" altLang="en-US" sz="1400" dirty="0">
              <a:solidFill>
                <a:srgbClr val="FFFFFF"/>
              </a:solidFill>
            </a:endParaRPr>
          </a:p>
        </p:txBody>
      </p:sp>
      <p:pic>
        <p:nvPicPr>
          <p:cNvPr id="69" name="図 68"/>
          <p:cNvPicPr>
            <a:picLocks noChangeAspect="1"/>
          </p:cNvPicPr>
          <p:nvPr/>
        </p:nvPicPr>
        <p:blipFill>
          <a:blip r:embed="rId17"/>
          <a:stretch>
            <a:fillRect/>
          </a:stretch>
        </p:blipFill>
        <p:spPr>
          <a:xfrm>
            <a:off x="7574252" y="5007429"/>
            <a:ext cx="839439" cy="1089798"/>
          </a:xfrm>
          <a:prstGeom prst="rect">
            <a:avLst/>
          </a:prstGeom>
        </p:spPr>
      </p:pic>
      <p:pic>
        <p:nvPicPr>
          <p:cNvPr id="70" name="図 69"/>
          <p:cNvPicPr>
            <a:picLocks noChangeAspect="1"/>
          </p:cNvPicPr>
          <p:nvPr/>
        </p:nvPicPr>
        <p:blipFill>
          <a:blip r:embed="rId18"/>
          <a:stretch>
            <a:fillRect/>
          </a:stretch>
        </p:blipFill>
        <p:spPr>
          <a:xfrm>
            <a:off x="5960360" y="4799630"/>
            <a:ext cx="908985" cy="1154267"/>
          </a:xfrm>
          <a:prstGeom prst="rect">
            <a:avLst/>
          </a:prstGeom>
        </p:spPr>
      </p:pic>
      <p:pic>
        <p:nvPicPr>
          <p:cNvPr id="71" name="図 70"/>
          <p:cNvPicPr>
            <a:picLocks noChangeAspect="1"/>
          </p:cNvPicPr>
          <p:nvPr/>
        </p:nvPicPr>
        <p:blipFill>
          <a:blip r:embed="rId19"/>
          <a:stretch>
            <a:fillRect/>
          </a:stretch>
        </p:blipFill>
        <p:spPr>
          <a:xfrm>
            <a:off x="2464691" y="4379402"/>
            <a:ext cx="1379699" cy="931297"/>
          </a:xfrm>
          <a:prstGeom prst="rect">
            <a:avLst/>
          </a:prstGeom>
        </p:spPr>
      </p:pic>
    </p:spTree>
    <p:extLst>
      <p:ext uri="{BB962C8B-B14F-4D97-AF65-F5344CB8AC3E}">
        <p14:creationId xmlns:p14="http://schemas.microsoft.com/office/powerpoint/2010/main" val="36434490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78479" cy="868362"/>
          </a:xfrm>
        </p:spPr>
        <p:txBody>
          <a:bodyPr>
            <a:normAutofit/>
          </a:bodyPr>
          <a:lstStyle/>
          <a:p>
            <a:r>
              <a:rPr lang="fr-CH" sz="3200" b="1" dirty="0" smtClean="0">
                <a:solidFill>
                  <a:schemeClr val="accent1">
                    <a:lumMod val="50000"/>
                  </a:schemeClr>
                </a:solidFill>
                <a:latin typeface="Arial Narrow" panose="020B0606020202030204" pitchFamily="34" charset="0"/>
              </a:rPr>
              <a:t>Agency update</a:t>
            </a:r>
            <a:endParaRPr lang="en-US" sz="3200" b="1" dirty="0">
              <a:solidFill>
                <a:schemeClr val="accent1">
                  <a:lumMod val="50000"/>
                </a:schemeClr>
              </a:solidFill>
              <a:latin typeface="Arial Narrow" panose="020B0606020202030204" pitchFamily="34" charset="0"/>
            </a:endParaRPr>
          </a:p>
        </p:txBody>
      </p:sp>
      <p:sp>
        <p:nvSpPr>
          <p:cNvPr id="3" name="Content Placeholder 2"/>
          <p:cNvSpPr>
            <a:spLocks noGrp="1"/>
          </p:cNvSpPr>
          <p:nvPr>
            <p:ph idx="1"/>
          </p:nvPr>
        </p:nvSpPr>
        <p:spPr>
          <a:xfrm>
            <a:off x="457200" y="1284890"/>
            <a:ext cx="8229600" cy="5115910"/>
          </a:xfrm>
        </p:spPr>
        <p:txBody>
          <a:bodyPr>
            <a:normAutofit fontScale="77500" lnSpcReduction="20000"/>
          </a:bodyPr>
          <a:lstStyle/>
          <a:p>
            <a:r>
              <a:rPr lang="fr-CH" dirty="0" smtClean="0"/>
              <a:t>Recent launches, commissioning status</a:t>
            </a:r>
          </a:p>
          <a:p>
            <a:pPr lvl="2"/>
            <a:r>
              <a:rPr lang="fr-CH" dirty="0" smtClean="0"/>
              <a:t>GPM: Launched in 2014. Data release in September, and version up is scheduled on March 3, 2016</a:t>
            </a:r>
          </a:p>
          <a:p>
            <a:pPr lvl="2"/>
            <a:r>
              <a:rPr lang="en-US" altLang="ja-JP" dirty="0" smtClean="0"/>
              <a:t>GCOM-W:</a:t>
            </a:r>
            <a:r>
              <a:rPr lang="ja-JP" altLang="en-US" dirty="0"/>
              <a:t> </a:t>
            </a:r>
            <a:r>
              <a:rPr lang="en-US" altLang="ja-JP" dirty="0" smtClean="0"/>
              <a:t>Launched in 2012. Latest version 2 was released in March 2015</a:t>
            </a:r>
          </a:p>
          <a:p>
            <a:pPr lvl="2"/>
            <a:r>
              <a:rPr lang="fr-CH" dirty="0" smtClean="0"/>
              <a:t>GOSAT: Launched in 2009. Latest version </a:t>
            </a:r>
            <a:r>
              <a:rPr lang="en-US" altLang="ja-JP" dirty="0" smtClean="0"/>
              <a:t>201.201 was released in 2015.</a:t>
            </a:r>
          </a:p>
          <a:p>
            <a:pPr lvl="2"/>
            <a:r>
              <a:rPr lang="fr-CH" altLang="ja-JP" dirty="0"/>
              <a:t>ALOS-2: Launched in 2014. Data release in November, </a:t>
            </a:r>
            <a:r>
              <a:rPr lang="fr-CH" altLang="ja-JP" dirty="0" smtClean="0"/>
              <a:t>2014</a:t>
            </a:r>
            <a:endParaRPr lang="fr-CH" dirty="0" smtClean="0"/>
          </a:p>
          <a:p>
            <a:pPr lvl="1"/>
            <a:r>
              <a:rPr lang="fr-CH" dirty="0" smtClean="0"/>
              <a:t>Forthcoming launches</a:t>
            </a:r>
          </a:p>
          <a:p>
            <a:pPr lvl="2"/>
            <a:r>
              <a:rPr lang="fr-CH" dirty="0" smtClean="0"/>
              <a:t>GCOM-C (JFY 2016)</a:t>
            </a:r>
          </a:p>
          <a:p>
            <a:pPr lvl="2"/>
            <a:r>
              <a:rPr lang="fr-CH" altLang="ja-JP" dirty="0"/>
              <a:t>GOSAT-2 (</a:t>
            </a:r>
            <a:r>
              <a:rPr lang="en-US" altLang="ja-JP" dirty="0"/>
              <a:t>JFY </a:t>
            </a:r>
            <a:r>
              <a:rPr lang="fr-CH" altLang="ja-JP" dirty="0"/>
              <a:t>2017)</a:t>
            </a:r>
          </a:p>
          <a:p>
            <a:pPr lvl="2"/>
            <a:r>
              <a:rPr lang="fr-CH" dirty="0" smtClean="0"/>
              <a:t>EarthCARE (JFY 2018)</a:t>
            </a:r>
          </a:p>
          <a:p>
            <a:pPr lvl="1"/>
            <a:r>
              <a:rPr lang="fr-CH" dirty="0" smtClean="0"/>
              <a:t>Major satellite events</a:t>
            </a:r>
          </a:p>
          <a:p>
            <a:pPr lvl="2"/>
            <a:r>
              <a:rPr lang="fr-CH" dirty="0" smtClean="0"/>
              <a:t>End of TRMM science operation (April 2015, NASA and JAXA)</a:t>
            </a:r>
          </a:p>
          <a:p>
            <a:pPr lvl="2"/>
            <a:r>
              <a:rPr lang="fr-CH" dirty="0" smtClean="0"/>
              <a:t>End of AMSR-E operation (December 2015)</a:t>
            </a:r>
          </a:p>
          <a:p>
            <a:r>
              <a:rPr lang="fr-CH" dirty="0" smtClean="0"/>
              <a:t>Other major events</a:t>
            </a:r>
          </a:p>
          <a:p>
            <a:pPr lvl="1"/>
            <a:r>
              <a:rPr lang="fr-CH" sz="1900" dirty="0" smtClean="0"/>
              <a:t>JMA and JAXA are collaborating in exchanging information, calibration, and geophysical products generation, by taking advantage of GEO/LEO complementarity especially in Himawari-8.</a:t>
            </a:r>
          </a:p>
          <a:p>
            <a:pPr lvl="1"/>
            <a:r>
              <a:rPr lang="fr-CH" altLang="ja-JP" sz="1900" dirty="0"/>
              <a:t>JAXA Himawari Monitor to distribute images and data of Himawari-8 (L1 &amp; L2) has </a:t>
            </a:r>
            <a:r>
              <a:rPr lang="fr-CH" altLang="ja-JP" sz="1900" dirty="0" smtClean="0"/>
              <a:t>been operated </a:t>
            </a:r>
            <a:r>
              <a:rPr lang="fr-CH" altLang="ja-JP" sz="1900" dirty="0"/>
              <a:t>since August 2015. </a:t>
            </a:r>
          </a:p>
          <a:p>
            <a:pPr lvl="1"/>
            <a:endParaRPr lang="fr-CH" sz="1900" dirty="0" smtClean="0"/>
          </a:p>
        </p:txBody>
      </p:sp>
    </p:spTree>
    <p:extLst>
      <p:ext uri="{BB962C8B-B14F-4D97-AF65-F5344CB8AC3E}">
        <p14:creationId xmlns:p14="http://schemas.microsoft.com/office/powerpoint/2010/main" val="42223140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266701" y="277813"/>
            <a:ext cx="8049716" cy="581025"/>
          </a:xfrm>
        </p:spPr>
        <p:txBody>
          <a:bodyPr>
            <a:noAutofit/>
          </a:bodyPr>
          <a:lstStyle/>
          <a:p>
            <a:r>
              <a:rPr lang="en-US" altLang="ja-JP" sz="3200" b="1" dirty="0" smtClean="0">
                <a:latin typeface="Calibri" panose="020F0502020204030204" pitchFamily="34" charset="0"/>
              </a:rPr>
              <a:t>Global</a:t>
            </a:r>
            <a:r>
              <a:rPr lang="en-US" altLang="ja-JP" sz="3600" b="1" dirty="0" smtClean="0">
                <a:latin typeface="Calibri" panose="020F0502020204030204" pitchFamily="34" charset="0"/>
              </a:rPr>
              <a:t> Precipitation Measurement (GPM) </a:t>
            </a:r>
          </a:p>
        </p:txBody>
      </p:sp>
      <p:sp>
        <p:nvSpPr>
          <p:cNvPr id="15364" name="Rectangle 3"/>
          <p:cNvSpPr>
            <a:spLocks noChangeArrowheads="1"/>
          </p:cNvSpPr>
          <p:nvPr/>
        </p:nvSpPr>
        <p:spPr bwMode="auto">
          <a:xfrm>
            <a:off x="4363532" y="987550"/>
            <a:ext cx="4805902" cy="4647426"/>
          </a:xfrm>
          <a:prstGeom prst="rect">
            <a:avLst/>
          </a:prstGeom>
          <a:noFill/>
          <a:ln w="12700">
            <a:noFill/>
            <a:miter lim="800000"/>
            <a:headEnd type="none" w="sm" len="sm"/>
            <a:tailEnd type="none" w="sm" len="sm"/>
          </a:ln>
        </p:spPr>
        <p:txBody>
          <a:bodyPr wrap="square">
            <a:spAutoFit/>
          </a:bodyPr>
          <a:lstStyle/>
          <a:p>
            <a:pPr marL="265113" indent="-265113">
              <a:spcBef>
                <a:spcPts val="600"/>
              </a:spcBef>
              <a:buFont typeface="Wingdings" pitchFamily="2" charset="2"/>
              <a:buChar char="n"/>
              <a:defRPr/>
            </a:pPr>
            <a:r>
              <a:rPr lang="en-US" altLang="ja-JP" sz="1600" dirty="0" smtClean="0">
                <a:latin typeface="Calibri" panose="020F0502020204030204" pitchFamily="34" charset="0"/>
                <a:cs typeface="Arial" pitchFamily="34" charset="0"/>
              </a:rPr>
              <a:t>GPM is an international mission consisting of the GPM Core Observatory and Constellation Satellites for high accurate and frequent global precipitation observation.</a:t>
            </a:r>
          </a:p>
          <a:p>
            <a:pPr marL="265113" indent="-265113">
              <a:spcBef>
                <a:spcPts val="600"/>
              </a:spcBef>
              <a:buFont typeface="Wingdings" pitchFamily="2" charset="2"/>
              <a:buChar char="n"/>
              <a:defRPr/>
            </a:pPr>
            <a:r>
              <a:rPr lang="en-US" altLang="ja-JP" sz="1600" dirty="0" smtClean="0">
                <a:latin typeface="Calibri" panose="020F0502020204030204" pitchFamily="34" charset="0"/>
                <a:cs typeface="Arial" pitchFamily="34" charset="0"/>
              </a:rPr>
              <a:t>GPM Core: launched </a:t>
            </a:r>
            <a:r>
              <a:rPr lang="en-US" altLang="ja-JP" sz="1600" b="1" dirty="0" smtClean="0">
                <a:solidFill>
                  <a:srgbClr val="FF0000"/>
                </a:solidFill>
                <a:latin typeface="Calibri" panose="020F0502020204030204" pitchFamily="34" charset="0"/>
                <a:cs typeface="Arial" pitchFamily="34" charset="0"/>
              </a:rPr>
              <a:t>on 28 Feb. 2014 (JST).</a:t>
            </a:r>
          </a:p>
          <a:p>
            <a:pPr marL="265113" indent="-265113">
              <a:spcBef>
                <a:spcPts val="600"/>
              </a:spcBef>
              <a:buFont typeface="Wingdings" pitchFamily="2" charset="2"/>
              <a:buChar char="n"/>
              <a:defRPr/>
            </a:pPr>
            <a:r>
              <a:rPr lang="en-US" altLang="ja-JP" sz="1600" b="1" dirty="0" smtClean="0">
                <a:solidFill>
                  <a:srgbClr val="00B050"/>
                </a:solidFill>
                <a:latin typeface="Calibri" panose="020F0502020204030204" pitchFamily="34" charset="0"/>
              </a:rPr>
              <a:t>All </a:t>
            </a:r>
            <a:r>
              <a:rPr lang="en-US" altLang="ja-JP" sz="1600" b="1" dirty="0">
                <a:solidFill>
                  <a:srgbClr val="00B050"/>
                </a:solidFill>
                <a:latin typeface="Calibri" panose="020F0502020204030204" pitchFamily="34" charset="0"/>
              </a:rPr>
              <a:t>GPM standard products </a:t>
            </a:r>
            <a:r>
              <a:rPr lang="en-US" altLang="ja-JP" sz="1600" b="1" dirty="0" smtClean="0">
                <a:solidFill>
                  <a:srgbClr val="00B050"/>
                </a:solidFill>
                <a:latin typeface="Calibri" panose="020F0502020204030204" pitchFamily="34" charset="0"/>
              </a:rPr>
              <a:t>(V03) were </a:t>
            </a:r>
            <a:r>
              <a:rPr lang="en-US" altLang="ja-JP" sz="1600" b="1" dirty="0">
                <a:solidFill>
                  <a:srgbClr val="00B050"/>
                </a:solidFill>
                <a:latin typeface="Calibri" panose="020F0502020204030204" pitchFamily="34" charset="0"/>
              </a:rPr>
              <a:t>released on </a:t>
            </a:r>
            <a:r>
              <a:rPr lang="en-US" altLang="ja-JP" sz="1600" b="1" dirty="0" smtClean="0">
                <a:solidFill>
                  <a:srgbClr val="00B050"/>
                </a:solidFill>
                <a:latin typeface="Calibri" panose="020F0502020204030204" pitchFamily="34" charset="0"/>
              </a:rPr>
              <a:t>September 2014.</a:t>
            </a:r>
          </a:p>
          <a:p>
            <a:pPr marL="722313" lvl="1" indent="-265113">
              <a:spcBef>
                <a:spcPts val="600"/>
              </a:spcBef>
              <a:buFont typeface="Wingdings" pitchFamily="2" charset="2"/>
              <a:buChar char="n"/>
              <a:defRPr/>
            </a:pPr>
            <a:r>
              <a:rPr lang="en-US" altLang="ja-JP" sz="1600" b="1" dirty="0" smtClean="0">
                <a:solidFill>
                  <a:srgbClr val="00B050"/>
                </a:solidFill>
                <a:latin typeface="Calibri" panose="020F0502020204030204" pitchFamily="34" charset="0"/>
              </a:rPr>
              <a:t>Research product: GMI SST, GMI &amp; DPR sea ice concentration, </a:t>
            </a:r>
            <a:r>
              <a:rPr lang="en-US" altLang="ja-JP" sz="1600" b="1" dirty="0" err="1" smtClean="0">
                <a:solidFill>
                  <a:srgbClr val="00B050"/>
                </a:solidFill>
                <a:latin typeface="Calibri" panose="020F0502020204030204" pitchFamily="34" charset="0"/>
              </a:rPr>
              <a:t>GSMaP</a:t>
            </a:r>
            <a:r>
              <a:rPr lang="en-US" altLang="ja-JP" sz="1600" b="1" dirty="0" smtClean="0">
                <a:solidFill>
                  <a:srgbClr val="00B050"/>
                </a:solidFill>
                <a:latin typeface="Calibri" panose="020F0502020204030204" pitchFamily="34" charset="0"/>
              </a:rPr>
              <a:t> </a:t>
            </a:r>
            <a:r>
              <a:rPr lang="en-US" altLang="ja-JP" sz="1600" b="1" dirty="0" err="1" smtClean="0">
                <a:solidFill>
                  <a:srgbClr val="00B050"/>
                </a:solidFill>
                <a:latin typeface="Calibri" panose="020F0502020204030204" pitchFamily="34" charset="0"/>
              </a:rPr>
              <a:t>Realtime</a:t>
            </a:r>
            <a:r>
              <a:rPr lang="en-US" altLang="ja-JP" sz="1600" b="1" dirty="0" smtClean="0">
                <a:solidFill>
                  <a:srgbClr val="00B050"/>
                </a:solidFill>
                <a:latin typeface="Calibri" panose="020F0502020204030204" pitchFamily="34" charset="0"/>
              </a:rPr>
              <a:t> version</a:t>
            </a:r>
          </a:p>
          <a:p>
            <a:pPr marL="265113" indent="-265113">
              <a:spcBef>
                <a:spcPts val="600"/>
              </a:spcBef>
              <a:buFont typeface="Wingdings" pitchFamily="2" charset="2"/>
              <a:buChar char="n"/>
              <a:defRPr/>
            </a:pPr>
            <a:r>
              <a:rPr lang="en-US" altLang="ja-JP" sz="1600" b="1" dirty="0" smtClean="0">
                <a:solidFill>
                  <a:srgbClr val="00B050"/>
                </a:solidFill>
                <a:latin typeface="Calibri" panose="020F0502020204030204" pitchFamily="34" charset="0"/>
              </a:rPr>
              <a:t>New version (V04) was released on March 3, 2016.</a:t>
            </a:r>
          </a:p>
          <a:p>
            <a:pPr marL="722313" lvl="1" indent="-265113">
              <a:spcBef>
                <a:spcPts val="600"/>
              </a:spcBef>
              <a:buFont typeface="Wingdings" pitchFamily="2" charset="2"/>
              <a:buChar char="n"/>
              <a:defRPr/>
            </a:pPr>
            <a:r>
              <a:rPr lang="en-US" altLang="ja-JP" sz="1600" b="1" dirty="0" smtClean="0">
                <a:solidFill>
                  <a:srgbClr val="00B050"/>
                </a:solidFill>
                <a:latin typeface="Calibri" panose="020F0502020204030204" pitchFamily="34" charset="0"/>
                <a:cs typeface="Arial" pitchFamily="34" charset="0"/>
              </a:rPr>
              <a:t>Major changes in GMI L1 &amp; small changes in DPR L1.</a:t>
            </a:r>
          </a:p>
          <a:p>
            <a:pPr marL="722313" lvl="1" indent="-265113">
              <a:spcBef>
                <a:spcPts val="600"/>
              </a:spcBef>
              <a:buFont typeface="Wingdings" pitchFamily="2" charset="2"/>
              <a:buChar char="n"/>
              <a:defRPr/>
            </a:pPr>
            <a:r>
              <a:rPr lang="en-US" altLang="ja-JP" sz="1600" b="1" dirty="0" smtClean="0">
                <a:solidFill>
                  <a:srgbClr val="00B050"/>
                </a:solidFill>
                <a:latin typeface="Calibri" panose="020F0502020204030204" pitchFamily="34" charset="0"/>
                <a:cs typeface="Arial" pitchFamily="34" charset="0"/>
              </a:rPr>
              <a:t>New latent heating products for TRMM area.</a:t>
            </a:r>
          </a:p>
          <a:p>
            <a:pPr marL="722313" lvl="1" indent="-265113">
              <a:spcBef>
                <a:spcPts val="600"/>
              </a:spcBef>
              <a:buFont typeface="Wingdings" pitchFamily="2" charset="2"/>
              <a:buChar char="n"/>
              <a:defRPr/>
            </a:pPr>
            <a:r>
              <a:rPr lang="en-US" altLang="ja-JP" sz="1600" b="1" dirty="0" smtClean="0">
                <a:solidFill>
                  <a:srgbClr val="00B050"/>
                </a:solidFill>
                <a:latin typeface="Calibri" panose="020F0502020204030204" pitchFamily="34" charset="0"/>
                <a:cs typeface="Arial" pitchFamily="34" charset="0"/>
              </a:rPr>
              <a:t>Release of GMI L2 &amp; global rainfall map will be later. </a:t>
            </a:r>
          </a:p>
          <a:p>
            <a:pPr marL="265113" indent="-265113">
              <a:spcBef>
                <a:spcPts val="600"/>
              </a:spcBef>
              <a:buFont typeface="Wingdings" pitchFamily="2" charset="2"/>
              <a:buChar char="n"/>
              <a:defRPr/>
            </a:pPr>
            <a:r>
              <a:rPr lang="en-US" altLang="ja-JP" sz="1600" b="1" dirty="0" smtClean="0">
                <a:solidFill>
                  <a:srgbClr val="00B050"/>
                </a:solidFill>
                <a:latin typeface="Calibri" panose="020F0502020204030204" pitchFamily="34" charset="0"/>
                <a:cs typeface="Arial" pitchFamily="34" charset="0"/>
              </a:rPr>
              <a:t>V05 will be TRMM/GPM consistent products.</a:t>
            </a:r>
            <a:endParaRPr lang="en-US" altLang="ja-JP" sz="1600" dirty="0" smtClean="0">
              <a:latin typeface="Calibri" panose="020F0502020204030204" pitchFamily="34" charset="0"/>
              <a:cs typeface="Arial" pitchFamily="34" charset="0"/>
            </a:endParaRPr>
          </a:p>
        </p:txBody>
      </p:sp>
      <p:pic>
        <p:nvPicPr>
          <p:cNvPr id="15367" name="Picture 8"/>
          <p:cNvPicPr>
            <a:picLocks noChangeAspect="1" noChangeArrowheads="1"/>
          </p:cNvPicPr>
          <p:nvPr/>
        </p:nvPicPr>
        <p:blipFill>
          <a:blip r:embed="rId3" cstate="print"/>
          <a:srcRect/>
          <a:stretch>
            <a:fillRect/>
          </a:stretch>
        </p:blipFill>
        <p:spPr bwMode="auto">
          <a:xfrm>
            <a:off x="4306124" y="5723964"/>
            <a:ext cx="3030391" cy="1017404"/>
          </a:xfrm>
          <a:prstGeom prst="rect">
            <a:avLst/>
          </a:prstGeom>
          <a:noFill/>
          <a:ln w="9525">
            <a:noFill/>
            <a:miter lim="800000"/>
            <a:headEnd/>
            <a:tailEnd/>
          </a:ln>
        </p:spPr>
      </p:pic>
      <p:pic>
        <p:nvPicPr>
          <p:cNvPr id="15370" name="Picture 11"/>
          <p:cNvPicPr>
            <a:picLocks noChangeAspect="1" noChangeArrowheads="1"/>
          </p:cNvPicPr>
          <p:nvPr/>
        </p:nvPicPr>
        <p:blipFill>
          <a:blip r:embed="rId4" cstate="print"/>
          <a:srcRect/>
          <a:stretch>
            <a:fillRect/>
          </a:stretch>
        </p:blipFill>
        <p:spPr bwMode="auto">
          <a:xfrm>
            <a:off x="60491" y="4194086"/>
            <a:ext cx="3647115" cy="2619290"/>
          </a:xfrm>
          <a:prstGeom prst="rect">
            <a:avLst/>
          </a:prstGeom>
          <a:noFill/>
          <a:ln w="12700">
            <a:noFill/>
            <a:miter lim="800000"/>
            <a:headEnd/>
            <a:tailEnd/>
          </a:ln>
        </p:spPr>
      </p:pic>
      <p:pic>
        <p:nvPicPr>
          <p:cNvPr id="14" name="Picture 46" descr="GPM_core1_RGB"/>
          <p:cNvPicPr>
            <a:picLocks noChangeAspect="1" noChangeArrowheads="1"/>
          </p:cNvPicPr>
          <p:nvPr/>
        </p:nvPicPr>
        <p:blipFill rotWithShape="1">
          <a:blip r:embed="rId5" cstate="print"/>
          <a:srcRect l="17653"/>
          <a:stretch/>
        </p:blipFill>
        <p:spPr bwMode="auto">
          <a:xfrm>
            <a:off x="101964" y="980728"/>
            <a:ext cx="3410630" cy="2928938"/>
          </a:xfrm>
          <a:prstGeom prst="rect">
            <a:avLst/>
          </a:prstGeom>
          <a:noFill/>
        </p:spPr>
      </p:pic>
      <p:sp>
        <p:nvSpPr>
          <p:cNvPr id="15" name="Text Box 36"/>
          <p:cNvSpPr txBox="1">
            <a:spLocks noChangeArrowheads="1"/>
          </p:cNvSpPr>
          <p:nvPr/>
        </p:nvSpPr>
        <p:spPr bwMode="auto">
          <a:xfrm>
            <a:off x="2960563" y="2594938"/>
            <a:ext cx="1395413" cy="738664"/>
          </a:xfrm>
          <a:prstGeom prst="rect">
            <a:avLst/>
          </a:prstGeom>
          <a:noFill/>
          <a:ln w="12700">
            <a:noFill/>
            <a:miter lim="800000"/>
            <a:headEnd/>
            <a:tailEnd/>
          </a:ln>
          <a:effectLst/>
        </p:spPr>
        <p:txBody>
          <a:bodyPr>
            <a:spAutoFit/>
          </a:bodyPr>
          <a:lstStyle/>
          <a:p>
            <a:r>
              <a:rPr lang="en-US" altLang="ja-JP" sz="1400" dirty="0" err="1">
                <a:latin typeface="Calibri" panose="020F0502020204030204" pitchFamily="34" charset="0"/>
              </a:rPr>
              <a:t>KuPR</a:t>
            </a:r>
            <a:r>
              <a:rPr lang="en-US" altLang="ja-JP" sz="1400" dirty="0">
                <a:latin typeface="Calibri" panose="020F0502020204030204" pitchFamily="34" charset="0"/>
              </a:rPr>
              <a:t>: 13.6GHz radar (phased array)</a:t>
            </a:r>
            <a:endParaRPr kumimoji="0" lang="en-US" altLang="ja-JP" sz="1400" dirty="0">
              <a:latin typeface="Calibri" panose="020F0502020204030204" pitchFamily="34" charset="0"/>
            </a:endParaRPr>
          </a:p>
        </p:txBody>
      </p:sp>
      <p:sp>
        <p:nvSpPr>
          <p:cNvPr id="16" name="Text Box 37"/>
          <p:cNvSpPr txBox="1">
            <a:spLocks noChangeArrowheads="1"/>
          </p:cNvSpPr>
          <p:nvPr/>
        </p:nvSpPr>
        <p:spPr bwMode="auto">
          <a:xfrm>
            <a:off x="766654" y="3177283"/>
            <a:ext cx="1727200" cy="503590"/>
          </a:xfrm>
          <a:prstGeom prst="rect">
            <a:avLst/>
          </a:prstGeom>
          <a:noFill/>
          <a:ln w="12700">
            <a:noFill/>
            <a:miter lim="800000"/>
            <a:headEnd/>
            <a:tailEnd/>
          </a:ln>
          <a:effectLst/>
        </p:spPr>
        <p:txBody>
          <a:bodyPr lIns="18000" tIns="36000" rIns="18000" bIns="36000">
            <a:spAutoFit/>
          </a:bodyPr>
          <a:lstStyle/>
          <a:p>
            <a:r>
              <a:rPr lang="en-US" altLang="ja-JP" sz="1400" dirty="0" err="1">
                <a:latin typeface="Calibri" panose="020F0502020204030204" pitchFamily="34" charset="0"/>
              </a:rPr>
              <a:t>KaPR</a:t>
            </a:r>
            <a:r>
              <a:rPr lang="en-US" altLang="ja-JP" sz="1400" dirty="0">
                <a:latin typeface="Calibri" panose="020F0502020204030204" pitchFamily="34" charset="0"/>
              </a:rPr>
              <a:t>: 35.5GHz radar (phased array)</a:t>
            </a:r>
          </a:p>
        </p:txBody>
      </p:sp>
      <p:sp>
        <p:nvSpPr>
          <p:cNvPr id="17" name="Text Box 38"/>
          <p:cNvSpPr txBox="1">
            <a:spLocks noChangeArrowheads="1"/>
          </p:cNvSpPr>
          <p:nvPr/>
        </p:nvSpPr>
        <p:spPr bwMode="auto">
          <a:xfrm>
            <a:off x="2960128" y="1586826"/>
            <a:ext cx="1123950" cy="738664"/>
          </a:xfrm>
          <a:prstGeom prst="rect">
            <a:avLst/>
          </a:prstGeom>
          <a:noFill/>
          <a:ln w="12700">
            <a:noFill/>
            <a:miter lim="800000"/>
            <a:headEnd/>
            <a:tailEnd/>
          </a:ln>
          <a:effectLst/>
        </p:spPr>
        <p:txBody>
          <a:bodyPr>
            <a:spAutoFit/>
          </a:bodyPr>
          <a:lstStyle/>
          <a:p>
            <a:r>
              <a:rPr lang="en-US" altLang="ja-JP" sz="1400">
                <a:latin typeface="Calibri" panose="020F0502020204030204" pitchFamily="34" charset="0"/>
              </a:rPr>
              <a:t>GMI (Microwave Imager)</a:t>
            </a:r>
            <a:endParaRPr kumimoji="0" lang="en-US" altLang="ja-JP" sz="1400">
              <a:latin typeface="Calibri" panose="020F0502020204030204" pitchFamily="34" charset="0"/>
            </a:endParaRPr>
          </a:p>
        </p:txBody>
      </p:sp>
      <p:sp>
        <p:nvSpPr>
          <p:cNvPr id="18" name="Line 39"/>
          <p:cNvSpPr>
            <a:spLocks noChangeShapeType="1"/>
          </p:cNvSpPr>
          <p:nvPr/>
        </p:nvSpPr>
        <p:spPr bwMode="auto">
          <a:xfrm flipH="1">
            <a:off x="2648933" y="1737420"/>
            <a:ext cx="360363" cy="44450"/>
          </a:xfrm>
          <a:prstGeom prst="line">
            <a:avLst/>
          </a:prstGeom>
          <a:noFill/>
          <a:ln w="19050">
            <a:solidFill>
              <a:schemeClr val="tx1"/>
            </a:solidFill>
            <a:round/>
            <a:headEnd/>
            <a:tailEnd type="arrow" w="med" len="med"/>
          </a:ln>
          <a:effectLst/>
        </p:spPr>
        <p:txBody>
          <a:bodyPr/>
          <a:lstStyle/>
          <a:p>
            <a:endParaRPr lang="ja-JP" altLang="en-US">
              <a:latin typeface="Calibri" panose="020F0502020204030204" pitchFamily="34" charset="0"/>
            </a:endParaRPr>
          </a:p>
        </p:txBody>
      </p:sp>
      <p:sp>
        <p:nvSpPr>
          <p:cNvPr id="19" name="Line 40"/>
          <p:cNvSpPr>
            <a:spLocks noChangeShapeType="1"/>
          </p:cNvSpPr>
          <p:nvPr/>
        </p:nvSpPr>
        <p:spPr bwMode="auto">
          <a:xfrm flipV="1">
            <a:off x="1098999" y="2907407"/>
            <a:ext cx="513297" cy="269876"/>
          </a:xfrm>
          <a:prstGeom prst="line">
            <a:avLst/>
          </a:prstGeom>
          <a:noFill/>
          <a:ln w="19050">
            <a:solidFill>
              <a:schemeClr val="tx1"/>
            </a:solidFill>
            <a:round/>
            <a:headEnd/>
            <a:tailEnd type="arrow" w="med" len="med"/>
          </a:ln>
          <a:effectLst/>
        </p:spPr>
        <p:txBody>
          <a:bodyPr/>
          <a:lstStyle/>
          <a:p>
            <a:endParaRPr lang="ja-JP" altLang="en-US">
              <a:latin typeface="Calibri" panose="020F0502020204030204" pitchFamily="34" charset="0"/>
            </a:endParaRPr>
          </a:p>
        </p:txBody>
      </p:sp>
      <p:sp>
        <p:nvSpPr>
          <p:cNvPr id="20" name="Line 41"/>
          <p:cNvSpPr>
            <a:spLocks noChangeShapeType="1"/>
          </p:cNvSpPr>
          <p:nvPr/>
        </p:nvSpPr>
        <p:spPr bwMode="auto">
          <a:xfrm flipH="1" flipV="1">
            <a:off x="2737833" y="2726432"/>
            <a:ext cx="225425" cy="46038"/>
          </a:xfrm>
          <a:prstGeom prst="line">
            <a:avLst/>
          </a:prstGeom>
          <a:noFill/>
          <a:ln w="19050">
            <a:solidFill>
              <a:schemeClr val="tx1"/>
            </a:solidFill>
            <a:round/>
            <a:headEnd/>
            <a:tailEnd type="arrow" w="med" len="med"/>
          </a:ln>
          <a:effectLst/>
        </p:spPr>
        <p:txBody>
          <a:bodyPr/>
          <a:lstStyle/>
          <a:p>
            <a:endParaRPr lang="ja-JP" altLang="en-US">
              <a:latin typeface="Calibri" panose="020F0502020204030204" pitchFamily="34" charset="0"/>
            </a:endParaRPr>
          </a:p>
        </p:txBody>
      </p:sp>
      <p:sp>
        <p:nvSpPr>
          <p:cNvPr id="22" name="テキスト ボックス 6"/>
          <p:cNvSpPr txBox="1">
            <a:spLocks noChangeArrowheads="1"/>
          </p:cNvSpPr>
          <p:nvPr/>
        </p:nvSpPr>
        <p:spPr bwMode="auto">
          <a:xfrm>
            <a:off x="-13957" y="4244672"/>
            <a:ext cx="1251561" cy="738664"/>
          </a:xfrm>
          <a:prstGeom prst="rect">
            <a:avLst/>
          </a:prstGeom>
          <a:noFill/>
          <a:ln w="9525">
            <a:noFill/>
            <a:miter lim="800000"/>
            <a:headEnd/>
            <a:tailEnd/>
          </a:ln>
        </p:spPr>
        <p:txBody>
          <a:bodyPr wrap="none">
            <a:spAutoFit/>
          </a:bodyPr>
          <a:lstStyle/>
          <a:p>
            <a:r>
              <a:rPr lang="en-US" altLang="ja-JP" sz="1400" b="1" dirty="0">
                <a:latin typeface="Calibri" panose="020F0502020204030204" pitchFamily="34" charset="0"/>
              </a:rPr>
              <a:t>Core</a:t>
            </a:r>
          </a:p>
          <a:p>
            <a:r>
              <a:rPr lang="en-US" altLang="ja-JP" sz="1400" b="1" dirty="0" smtClean="0">
                <a:latin typeface="Calibri" panose="020F0502020204030204" pitchFamily="34" charset="0"/>
              </a:rPr>
              <a:t>Observatory</a:t>
            </a:r>
            <a:br>
              <a:rPr lang="en-US" altLang="ja-JP" sz="1400" b="1" dirty="0" smtClean="0">
                <a:latin typeface="Calibri" panose="020F0502020204030204" pitchFamily="34" charset="0"/>
              </a:rPr>
            </a:br>
            <a:r>
              <a:rPr lang="en-US" altLang="ja-JP" sz="1400" b="1" dirty="0" smtClean="0">
                <a:latin typeface="Calibri" panose="020F0502020204030204" pitchFamily="34" charset="0"/>
              </a:rPr>
              <a:t>by NASA-JAXA</a:t>
            </a:r>
            <a:endParaRPr lang="ja-JP" altLang="en-US" sz="1400" b="1" dirty="0">
              <a:latin typeface="Calibri" panose="020F0502020204030204" pitchFamily="34" charset="0"/>
            </a:endParaRPr>
          </a:p>
        </p:txBody>
      </p:sp>
      <p:sp>
        <p:nvSpPr>
          <p:cNvPr id="23" name="テキスト ボックス 7"/>
          <p:cNvSpPr txBox="1">
            <a:spLocks noChangeArrowheads="1"/>
          </p:cNvSpPr>
          <p:nvPr/>
        </p:nvSpPr>
        <p:spPr bwMode="auto">
          <a:xfrm>
            <a:off x="3374876" y="4077072"/>
            <a:ext cx="1557164" cy="954107"/>
          </a:xfrm>
          <a:prstGeom prst="rect">
            <a:avLst/>
          </a:prstGeom>
          <a:noFill/>
          <a:ln w="9525">
            <a:noFill/>
            <a:miter lim="800000"/>
            <a:headEnd/>
            <a:tailEnd/>
          </a:ln>
        </p:spPr>
        <p:txBody>
          <a:bodyPr wrap="square">
            <a:spAutoFit/>
          </a:bodyPr>
          <a:lstStyle/>
          <a:p>
            <a:r>
              <a:rPr lang="en-US" altLang="ja-JP" sz="1400" b="1" dirty="0">
                <a:latin typeface="Calibri" panose="020F0502020204030204" pitchFamily="34" charset="0"/>
              </a:rPr>
              <a:t>Constellation </a:t>
            </a:r>
          </a:p>
          <a:p>
            <a:r>
              <a:rPr lang="en-US" altLang="ja-JP" sz="1400" b="1" dirty="0" smtClean="0">
                <a:latin typeface="Calibri" panose="020F0502020204030204" pitchFamily="34" charset="0"/>
              </a:rPr>
              <a:t>Satellites by international partners</a:t>
            </a:r>
            <a:endParaRPr lang="ja-JP" altLang="en-US" sz="1400" b="1" dirty="0">
              <a:latin typeface="Calibri" panose="020F0502020204030204" pitchFamily="34" charset="0"/>
            </a:endParaRPr>
          </a:p>
        </p:txBody>
      </p:sp>
      <p:sp>
        <p:nvSpPr>
          <p:cNvPr id="30" name="正方形/長方形 29"/>
          <p:cNvSpPr/>
          <p:nvPr/>
        </p:nvSpPr>
        <p:spPr>
          <a:xfrm>
            <a:off x="101964" y="1101354"/>
            <a:ext cx="4187542" cy="27363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altLang="ja-JP" dirty="0">
                <a:solidFill>
                  <a:schemeClr val="tx2">
                    <a:lumMod val="50000"/>
                  </a:schemeClr>
                </a:solidFill>
                <a:latin typeface="Calibri" panose="020F0502020204030204" pitchFamily="34" charset="0"/>
                <a:cs typeface="Arial" pitchFamily="34" charset="0"/>
              </a:rPr>
              <a:t>GPM </a:t>
            </a:r>
            <a:r>
              <a:rPr lang="en-US" altLang="ja-JP" dirty="0" smtClean="0">
                <a:solidFill>
                  <a:schemeClr val="tx2">
                    <a:lumMod val="50000"/>
                  </a:schemeClr>
                </a:solidFill>
                <a:latin typeface="Calibri" panose="020F0502020204030204" pitchFamily="34" charset="0"/>
                <a:cs typeface="Arial" pitchFamily="34" charset="0"/>
              </a:rPr>
              <a:t>Core Observatory</a:t>
            </a:r>
            <a:endParaRPr kumimoji="1" lang="ja-JP" altLang="en-US" dirty="0">
              <a:solidFill>
                <a:schemeClr val="tx2">
                  <a:lumMod val="50000"/>
                </a:schemeClr>
              </a:solidFill>
              <a:latin typeface="Calibri" panose="020F0502020204030204" pitchFamily="34" charset="0"/>
            </a:endParaRPr>
          </a:p>
        </p:txBody>
      </p:sp>
      <p:sp>
        <p:nvSpPr>
          <p:cNvPr id="32" name="下矢印 31"/>
          <p:cNvSpPr/>
          <p:nvPr/>
        </p:nvSpPr>
        <p:spPr>
          <a:xfrm flipV="1">
            <a:off x="916209" y="3909666"/>
            <a:ext cx="132938" cy="576064"/>
          </a:xfrm>
          <a:prstGeom prst="downArrow">
            <a:avLst>
              <a:gd name="adj1" fmla="val 50000"/>
              <a:gd name="adj2" fmla="val 139948"/>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anose="020F0502020204030204" pitchFamily="34" charset="0"/>
            </a:endParaRPr>
          </a:p>
        </p:txBody>
      </p:sp>
      <p:sp>
        <p:nvSpPr>
          <p:cNvPr id="33" name="AutoShape 9"/>
          <p:cNvSpPr>
            <a:spLocks noChangeArrowheads="1"/>
          </p:cNvSpPr>
          <p:nvPr/>
        </p:nvSpPr>
        <p:spPr bwMode="auto">
          <a:xfrm rot="16200000">
            <a:off x="3168087" y="5724109"/>
            <a:ext cx="1200415" cy="786662"/>
          </a:xfrm>
          <a:prstGeom prst="downArrow">
            <a:avLst>
              <a:gd name="adj1" fmla="val 50000"/>
              <a:gd name="adj2" fmla="val 25000"/>
            </a:avLst>
          </a:prstGeom>
          <a:solidFill>
            <a:srgbClr val="002060"/>
          </a:solidFill>
          <a:ln w="9525">
            <a:solidFill>
              <a:schemeClr val="tx1"/>
            </a:solidFill>
            <a:miter lim="800000"/>
            <a:headEnd/>
            <a:tailEnd/>
          </a:ln>
        </p:spPr>
        <p:txBody>
          <a:bodyPr vert="eaVert" wrap="none" anchor="ctr"/>
          <a:lstStyle/>
          <a:p>
            <a:endParaRPr lang="ja-JP"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33076551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05532"/>
          </a:xfrm>
        </p:spPr>
        <p:txBody>
          <a:bodyPr>
            <a:normAutofit fontScale="90000"/>
          </a:bodyPr>
          <a:lstStyle/>
          <a:p>
            <a:r>
              <a:rPr lang="en-US" altLang="ja-JP" sz="3600" dirty="0" smtClean="0"/>
              <a:t>JAXA Global Rainfall Watch</a:t>
            </a:r>
            <a:endParaRPr kumimoji="1" lang="ja-JP" altLang="en-US" sz="3600" dirty="0"/>
          </a:p>
        </p:txBody>
      </p:sp>
      <p:sp>
        <p:nvSpPr>
          <p:cNvPr id="3" name="コンテンツ プレースホルダー 2"/>
          <p:cNvSpPr>
            <a:spLocks noGrp="1"/>
          </p:cNvSpPr>
          <p:nvPr>
            <p:ph idx="1"/>
          </p:nvPr>
        </p:nvSpPr>
        <p:spPr>
          <a:xfrm>
            <a:off x="395287" y="1052514"/>
            <a:ext cx="8618083" cy="2397938"/>
          </a:xfrm>
        </p:spPr>
        <p:txBody>
          <a:bodyPr>
            <a:normAutofit fontScale="77500" lnSpcReduction="20000"/>
          </a:bodyPr>
          <a:lstStyle/>
          <a:p>
            <a:r>
              <a:rPr lang="en-US" altLang="ja-JP" dirty="0"/>
              <a:t>Rapidly changing precipitation phenomena need frequent </a:t>
            </a:r>
            <a:r>
              <a:rPr lang="en-US" altLang="ja-JP" dirty="0" smtClean="0"/>
              <a:t>observations</a:t>
            </a:r>
          </a:p>
          <a:p>
            <a:pPr lvl="1"/>
            <a:r>
              <a:rPr lang="en-US" altLang="ja-JP" dirty="0" smtClean="0"/>
              <a:t>JAXA GPM project provides </a:t>
            </a:r>
            <a:r>
              <a:rPr lang="en-US" altLang="ja-JP" u="sng" dirty="0" smtClean="0">
                <a:solidFill>
                  <a:srgbClr val="FF0000"/>
                </a:solidFill>
              </a:rPr>
              <a:t>hourly rainfall</a:t>
            </a:r>
            <a:r>
              <a:rPr lang="en-US" altLang="ja-JP" dirty="0" smtClean="0">
                <a:solidFill>
                  <a:srgbClr val="FF0000"/>
                </a:solidFill>
              </a:rPr>
              <a:t> </a:t>
            </a:r>
            <a:r>
              <a:rPr lang="en-US" altLang="ja-JP" dirty="0" smtClean="0"/>
              <a:t>product (</a:t>
            </a:r>
            <a:r>
              <a:rPr lang="en-US" altLang="ja-JP" dirty="0" err="1" smtClean="0"/>
              <a:t>GSMaP</a:t>
            </a:r>
            <a:r>
              <a:rPr lang="en-US" altLang="ja-JP" dirty="0" smtClean="0"/>
              <a:t>) in </a:t>
            </a:r>
            <a:r>
              <a:rPr lang="en-US" altLang="ja-JP" u="sng" dirty="0" smtClean="0">
                <a:solidFill>
                  <a:srgbClr val="FF0000"/>
                </a:solidFill>
              </a:rPr>
              <a:t>0.1x0.1deg</a:t>
            </a:r>
            <a:r>
              <a:rPr lang="en-US" altLang="ja-JP" dirty="0" smtClean="0"/>
              <a:t> </a:t>
            </a:r>
            <a:r>
              <a:rPr lang="en-US" altLang="ja-JP" dirty="0" err="1" smtClean="0"/>
              <a:t>lat</a:t>
            </a:r>
            <a:r>
              <a:rPr lang="en-US" altLang="ja-JP" dirty="0" smtClean="0"/>
              <a:t>/</a:t>
            </a:r>
            <a:r>
              <a:rPr lang="en-US" altLang="ja-JP" dirty="0" err="1" smtClean="0"/>
              <a:t>lon</a:t>
            </a:r>
            <a:r>
              <a:rPr lang="en-US" altLang="ja-JP" dirty="0" smtClean="0"/>
              <a:t> grid in global (60N-60S) </a:t>
            </a:r>
            <a:r>
              <a:rPr lang="en-US" altLang="ja-JP" dirty="0"/>
              <a:t>by merging multi-satellites’ microwave radiometers and geostationary infrared cloud moving vector </a:t>
            </a:r>
            <a:r>
              <a:rPr lang="en-US" altLang="ja-JP" dirty="0" smtClean="0"/>
              <a:t>information</a:t>
            </a:r>
          </a:p>
          <a:p>
            <a:pPr lvl="1"/>
            <a:r>
              <a:rPr lang="en-US" altLang="ja-JP" dirty="0" smtClean="0"/>
              <a:t>Processed </a:t>
            </a:r>
            <a:r>
              <a:rPr lang="en-US" altLang="ja-JP" dirty="0"/>
              <a:t>and distributed in near real time basis (about </a:t>
            </a:r>
            <a:r>
              <a:rPr lang="en-US" altLang="ja-JP" u="sng" dirty="0">
                <a:solidFill>
                  <a:srgbClr val="FF0000"/>
                </a:solidFill>
              </a:rPr>
              <a:t>4-hour after observations</a:t>
            </a:r>
            <a:r>
              <a:rPr lang="en-US" altLang="ja-JP" dirty="0" smtClean="0"/>
              <a:t>)</a:t>
            </a:r>
          </a:p>
          <a:p>
            <a:pPr lvl="1"/>
            <a:r>
              <a:rPr kumimoji="1" lang="en-US" altLang="ja-JP" dirty="0" smtClean="0"/>
              <a:t>Reprocessing of past period (Mar. 2000 -) data is underway.</a:t>
            </a:r>
            <a:endParaRPr lang="en-US" altLang="ja-JP" dirty="0"/>
          </a:p>
          <a:p>
            <a:pPr marL="0" indent="0">
              <a:buNone/>
            </a:pPr>
            <a:endParaRPr kumimoji="1" lang="en-US" altLang="ja-JP" dirty="0" smtClean="0"/>
          </a:p>
          <a:p>
            <a:pPr marL="0" indent="0">
              <a:buNone/>
            </a:pP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 y="3553519"/>
            <a:ext cx="9144000" cy="3048000"/>
          </a:xfrm>
          <a:prstGeom prst="rect">
            <a:avLst/>
          </a:prstGeom>
        </p:spPr>
      </p:pic>
      <p:sp>
        <p:nvSpPr>
          <p:cNvPr id="5" name="円/楕円 4"/>
          <p:cNvSpPr/>
          <p:nvPr/>
        </p:nvSpPr>
        <p:spPr>
          <a:xfrm>
            <a:off x="3355115" y="4007749"/>
            <a:ext cx="845225" cy="71252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 name="円/楕円 5"/>
          <p:cNvSpPr/>
          <p:nvPr/>
        </p:nvSpPr>
        <p:spPr>
          <a:xfrm>
            <a:off x="5043520" y="4364010"/>
            <a:ext cx="861659" cy="726376"/>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円/楕円 6"/>
          <p:cNvSpPr/>
          <p:nvPr/>
        </p:nvSpPr>
        <p:spPr>
          <a:xfrm>
            <a:off x="6019148" y="4269006"/>
            <a:ext cx="945006" cy="79663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6396116" y="4924136"/>
            <a:ext cx="1327871" cy="477054"/>
          </a:xfrm>
          <a:prstGeom prst="rect">
            <a:avLst/>
          </a:prstGeom>
          <a:noFill/>
        </p:spPr>
        <p:txBody>
          <a:bodyPr wrap="square" rtlCol="0">
            <a:spAutoFit/>
          </a:bodyPr>
          <a:lstStyle/>
          <a:p>
            <a:pPr algn="ctr">
              <a:lnSpc>
                <a:spcPts val="3000"/>
              </a:lnSpc>
            </a:pPr>
            <a:r>
              <a:rPr kumimoji="1" lang="en-US" altLang="ja-JP" b="1" dirty="0" smtClean="0">
                <a:solidFill>
                  <a:srgbClr val="FF0000"/>
                </a:solidFill>
                <a:effectLst>
                  <a:outerShdw blurRad="38100" dist="38100" dir="2700000" algn="tl">
                    <a:srgbClr val="000000">
                      <a:alpha val="43137"/>
                    </a:srgbClr>
                  </a:outerShdw>
                </a:effectLst>
                <a:latin typeface="+mj-lt"/>
                <a:cs typeface="Arial" panose="020B0604020202020204" pitchFamily="34" charset="0"/>
              </a:rPr>
              <a:t>Patricia</a:t>
            </a:r>
            <a:endParaRPr kumimoji="1" lang="ja-JP" altLang="en-US" b="1" dirty="0" smtClean="0">
              <a:solidFill>
                <a:srgbClr val="FF0000"/>
              </a:solidFill>
              <a:effectLst>
                <a:outerShdw blurRad="38100" dist="38100" dir="2700000" algn="tl">
                  <a:srgbClr val="000000">
                    <a:alpha val="43137"/>
                  </a:srgbClr>
                </a:outerShdw>
              </a:effectLst>
              <a:latin typeface="+mj-lt"/>
              <a:cs typeface="Arial" panose="020B0604020202020204" pitchFamily="34" charset="0"/>
            </a:endParaRPr>
          </a:p>
        </p:txBody>
      </p:sp>
      <p:sp>
        <p:nvSpPr>
          <p:cNvPr id="9" name="テキスト ボックス 8"/>
          <p:cNvSpPr txBox="1"/>
          <p:nvPr/>
        </p:nvSpPr>
        <p:spPr>
          <a:xfrm>
            <a:off x="5073903" y="4973051"/>
            <a:ext cx="1327871" cy="477054"/>
          </a:xfrm>
          <a:prstGeom prst="rect">
            <a:avLst/>
          </a:prstGeom>
          <a:noFill/>
        </p:spPr>
        <p:txBody>
          <a:bodyPr wrap="square" rtlCol="0">
            <a:spAutoFit/>
          </a:bodyPr>
          <a:lstStyle/>
          <a:p>
            <a:pPr algn="ctr">
              <a:lnSpc>
                <a:spcPts val="3000"/>
              </a:lnSpc>
            </a:pPr>
            <a:r>
              <a:rPr kumimoji="1" lang="en-US" altLang="ja-JP" b="1" dirty="0" smtClean="0">
                <a:solidFill>
                  <a:srgbClr val="FF0000"/>
                </a:solidFill>
                <a:effectLst>
                  <a:outerShdw blurRad="38100" dist="38100" dir="2700000" algn="tl">
                    <a:srgbClr val="000000">
                      <a:alpha val="43137"/>
                    </a:srgbClr>
                  </a:outerShdw>
                </a:effectLst>
                <a:latin typeface="+mj-lt"/>
                <a:cs typeface="Arial" panose="020B0604020202020204" pitchFamily="34" charset="0"/>
              </a:rPr>
              <a:t>Olaf</a:t>
            </a:r>
            <a:endParaRPr kumimoji="1" lang="ja-JP" altLang="en-US" b="1" dirty="0" smtClean="0">
              <a:solidFill>
                <a:srgbClr val="FF0000"/>
              </a:solidFill>
              <a:effectLst>
                <a:outerShdw blurRad="38100" dist="38100" dir="2700000" algn="tl">
                  <a:srgbClr val="000000">
                    <a:alpha val="43137"/>
                  </a:srgbClr>
                </a:outerShdw>
              </a:effectLst>
              <a:latin typeface="+mj-lt"/>
              <a:cs typeface="Arial" panose="020B0604020202020204" pitchFamily="34" charset="0"/>
            </a:endParaRPr>
          </a:p>
        </p:txBody>
      </p:sp>
      <p:sp>
        <p:nvSpPr>
          <p:cNvPr id="10" name="テキスト ボックス 9"/>
          <p:cNvSpPr txBox="1"/>
          <p:nvPr/>
        </p:nvSpPr>
        <p:spPr>
          <a:xfrm>
            <a:off x="3502308" y="4639986"/>
            <a:ext cx="1327871" cy="477054"/>
          </a:xfrm>
          <a:prstGeom prst="rect">
            <a:avLst/>
          </a:prstGeom>
          <a:noFill/>
        </p:spPr>
        <p:txBody>
          <a:bodyPr wrap="square" rtlCol="0">
            <a:spAutoFit/>
          </a:bodyPr>
          <a:lstStyle/>
          <a:p>
            <a:pPr algn="ctr">
              <a:lnSpc>
                <a:spcPts val="3000"/>
              </a:lnSpc>
            </a:pPr>
            <a:r>
              <a:rPr lang="en-US" altLang="ja-JP" b="1" dirty="0" smtClean="0">
                <a:solidFill>
                  <a:srgbClr val="FF0000"/>
                </a:solidFill>
                <a:effectLst>
                  <a:outerShdw blurRad="38100" dist="38100" dir="2700000" algn="tl">
                    <a:srgbClr val="000000">
                      <a:alpha val="43137"/>
                    </a:srgbClr>
                  </a:outerShdw>
                </a:effectLst>
                <a:latin typeface="+mj-lt"/>
                <a:cs typeface="Arial" panose="020B0604020202020204" pitchFamily="34" charset="0"/>
              </a:rPr>
              <a:t>Champi</a:t>
            </a:r>
            <a:endParaRPr kumimoji="1" lang="ja-JP" altLang="en-US" b="1" dirty="0" smtClean="0">
              <a:solidFill>
                <a:srgbClr val="FF0000"/>
              </a:solidFill>
              <a:effectLst>
                <a:outerShdw blurRad="38100" dist="38100" dir="2700000" algn="tl">
                  <a:srgbClr val="000000">
                    <a:alpha val="43137"/>
                  </a:srgbClr>
                </a:outerShdw>
              </a:effectLst>
              <a:latin typeface="+mj-lt"/>
              <a:cs typeface="Arial" panose="020B0604020202020204" pitchFamily="34" charset="0"/>
            </a:endParaRPr>
          </a:p>
        </p:txBody>
      </p:sp>
      <p:sp>
        <p:nvSpPr>
          <p:cNvPr id="15" name="正方形/長方形 14"/>
          <p:cNvSpPr/>
          <p:nvPr/>
        </p:nvSpPr>
        <p:spPr>
          <a:xfrm>
            <a:off x="5156514" y="3221885"/>
            <a:ext cx="3965570" cy="369332"/>
          </a:xfrm>
          <a:prstGeom prst="rect">
            <a:avLst/>
          </a:prstGeom>
        </p:spPr>
        <p:txBody>
          <a:bodyPr wrap="square">
            <a:spAutoFit/>
          </a:bodyPr>
          <a:lstStyle/>
          <a:p>
            <a:r>
              <a:rPr lang="pt-BR" altLang="ja-JP" b="1" dirty="0" smtClean="0">
                <a:solidFill>
                  <a:srgbClr val="FF0000"/>
                </a:solidFill>
                <a:ea typeface="ＭＳ Ｐゴシック" pitchFamily="50" charset="-128"/>
              </a:rPr>
              <a:t>http:</a:t>
            </a:r>
            <a:r>
              <a:rPr lang="en-US" altLang="ja-JP" b="1" dirty="0" smtClean="0">
                <a:solidFill>
                  <a:srgbClr val="FF0000"/>
                </a:solidFill>
                <a:ea typeface="ＭＳ Ｐゴシック" pitchFamily="50" charset="-128"/>
              </a:rPr>
              <a:t>//</a:t>
            </a:r>
            <a:r>
              <a:rPr lang="pt-BR" altLang="ja-JP" b="1" dirty="0" smtClean="0">
                <a:solidFill>
                  <a:srgbClr val="FF0000"/>
                </a:solidFill>
                <a:ea typeface="ＭＳ Ｐゴシック" pitchFamily="50" charset="-128"/>
              </a:rPr>
              <a:t>sharaku.eorc.jaxa.jp/GSMaP</a:t>
            </a:r>
            <a:endParaRPr lang="ja-JP" altLang="en-US" b="1" dirty="0"/>
          </a:p>
        </p:txBody>
      </p:sp>
      <p:sp>
        <p:nvSpPr>
          <p:cNvPr id="11" name="スライド番号プレースホルダー 10"/>
          <p:cNvSpPr>
            <a:spLocks noGrp="1"/>
          </p:cNvSpPr>
          <p:nvPr>
            <p:ph type="sldNum" sz="quarter" idx="10"/>
          </p:nvPr>
        </p:nvSpPr>
        <p:spPr>
          <a:xfrm>
            <a:off x="6727825" y="6479858"/>
            <a:ext cx="1919288" cy="365125"/>
          </a:xfrm>
        </p:spPr>
        <p:txBody>
          <a:bodyPr/>
          <a:lstStyle/>
          <a:p>
            <a:fld id="{ECC3D3E4-019E-40B2-82A4-11301FABF66C}" type="slidenum">
              <a:rPr kumimoji="1" lang="ja-JP" altLang="en-US" smtClean="0"/>
              <a:t>5</a:t>
            </a:fld>
            <a:endParaRPr kumimoji="1" lang="ja-JP" altLang="en-US"/>
          </a:p>
        </p:txBody>
      </p:sp>
    </p:spTree>
    <p:extLst>
      <p:ext uri="{BB962C8B-B14F-4D97-AF65-F5344CB8AC3E}">
        <p14:creationId xmlns:p14="http://schemas.microsoft.com/office/powerpoint/2010/main" val="18893707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8830" t="9991" r="10832" b="5732"/>
          <a:stretch/>
        </p:blipFill>
        <p:spPr>
          <a:xfrm>
            <a:off x="500535" y="2588103"/>
            <a:ext cx="5199017" cy="3624447"/>
          </a:xfrm>
          <a:prstGeom prst="rect">
            <a:avLst/>
          </a:prstGeom>
          <a:ln>
            <a:solidFill>
              <a:schemeClr val="bg1">
                <a:lumMod val="50000"/>
              </a:schemeClr>
            </a:solidFill>
          </a:ln>
        </p:spPr>
      </p:pic>
      <p:sp>
        <p:nvSpPr>
          <p:cNvPr id="4" name="タイトル 3"/>
          <p:cNvSpPr>
            <a:spLocks noGrp="1"/>
          </p:cNvSpPr>
          <p:nvPr>
            <p:ph type="title"/>
          </p:nvPr>
        </p:nvSpPr>
        <p:spPr>
          <a:xfrm>
            <a:off x="457200" y="274638"/>
            <a:ext cx="8229600" cy="694941"/>
          </a:xfrm>
        </p:spPr>
        <p:txBody>
          <a:bodyPr>
            <a:noAutofit/>
          </a:bodyPr>
          <a:lstStyle/>
          <a:p>
            <a:r>
              <a:rPr lang="en-US" altLang="ja-JP" sz="3200" dirty="0" err="1" smtClean="0"/>
              <a:t>GSMaP</a:t>
            </a:r>
            <a:r>
              <a:rPr lang="en-US" altLang="ja-JP" sz="3200" dirty="0" smtClean="0"/>
              <a:t>: From 4-hour Delay to </a:t>
            </a:r>
            <a:r>
              <a:rPr lang="en-US" altLang="ja-JP" sz="3200" dirty="0" err="1"/>
              <a:t>R</a:t>
            </a:r>
            <a:r>
              <a:rPr lang="en-US" altLang="ja-JP" sz="3200" dirty="0" err="1" smtClean="0"/>
              <a:t>ealtime</a:t>
            </a:r>
            <a:endParaRPr lang="ja-JP" altLang="en-US" sz="3200" dirty="0"/>
          </a:p>
        </p:txBody>
      </p:sp>
      <p:sp>
        <p:nvSpPr>
          <p:cNvPr id="5" name="コンテンツ プレースホルダー 4"/>
          <p:cNvSpPr>
            <a:spLocks noGrp="1"/>
          </p:cNvSpPr>
          <p:nvPr>
            <p:ph idx="1"/>
          </p:nvPr>
        </p:nvSpPr>
        <p:spPr>
          <a:xfrm>
            <a:off x="345281" y="947158"/>
            <a:ext cx="8453438" cy="1874570"/>
          </a:xfrm>
        </p:spPr>
        <p:txBody>
          <a:bodyPr>
            <a:normAutofit fontScale="77500" lnSpcReduction="20000"/>
          </a:bodyPr>
          <a:lstStyle/>
          <a:p>
            <a:r>
              <a:rPr lang="en-US" altLang="ja-JP" dirty="0" smtClean="0"/>
              <a:t>To reduce latency of </a:t>
            </a:r>
            <a:r>
              <a:rPr lang="en-US" altLang="ja-JP" dirty="0" err="1" smtClean="0"/>
              <a:t>GSMaP</a:t>
            </a:r>
            <a:r>
              <a:rPr lang="en-US" altLang="ja-JP" dirty="0" smtClean="0"/>
              <a:t> to respond users</a:t>
            </a:r>
          </a:p>
          <a:p>
            <a:pPr lvl="1"/>
            <a:r>
              <a:rPr lang="en-US" altLang="ja-JP" u="sng" dirty="0" smtClean="0">
                <a:solidFill>
                  <a:srgbClr val="FF0000"/>
                </a:solidFill>
              </a:rPr>
              <a:t>Using data that is available within 0.5-hour</a:t>
            </a:r>
            <a:r>
              <a:rPr lang="en-US" altLang="ja-JP" dirty="0" smtClean="0"/>
              <a:t> (GMI, AMSR2 direct receiving data, AMSU direct receiving data and MTSAT) to produce </a:t>
            </a:r>
            <a:r>
              <a:rPr lang="en-US" altLang="ja-JP" dirty="0" err="1" smtClean="0"/>
              <a:t>GSMaP</a:t>
            </a:r>
            <a:r>
              <a:rPr lang="en-US" altLang="ja-JP" dirty="0" smtClean="0"/>
              <a:t> at 0.5-hr before.</a:t>
            </a:r>
          </a:p>
          <a:p>
            <a:pPr lvl="1"/>
            <a:r>
              <a:rPr lang="en-US" altLang="ja-JP" u="sng" dirty="0" smtClean="0">
                <a:solidFill>
                  <a:srgbClr val="FF0000"/>
                </a:solidFill>
              </a:rPr>
              <a:t>Applying 0.5-hour forward extrapolation </a:t>
            </a:r>
            <a:r>
              <a:rPr lang="en-US" altLang="ja-JP" dirty="0"/>
              <a:t>(</a:t>
            </a:r>
            <a:r>
              <a:rPr lang="en-US" altLang="ja-JP" dirty="0" smtClean="0"/>
              <a:t>future direction) by cloud moving vector to produce </a:t>
            </a:r>
            <a:r>
              <a:rPr lang="en-US" altLang="ja-JP" u="sng" dirty="0" err="1" smtClean="0">
                <a:solidFill>
                  <a:srgbClr val="FF0000"/>
                </a:solidFill>
              </a:rPr>
              <a:t>GSMaP</a:t>
            </a:r>
            <a:r>
              <a:rPr lang="en-US" altLang="ja-JP" u="sng" dirty="0" smtClean="0">
                <a:solidFill>
                  <a:srgbClr val="FF0000"/>
                </a:solidFill>
              </a:rPr>
              <a:t> at current hour </a:t>
            </a:r>
            <a:r>
              <a:rPr lang="en-US" altLang="ja-JP" dirty="0" smtClean="0"/>
              <a:t>(</a:t>
            </a:r>
            <a:r>
              <a:rPr lang="en-US" altLang="ja-JP" dirty="0" err="1" smtClean="0"/>
              <a:t>GSMaP_NOW</a:t>
            </a:r>
            <a:r>
              <a:rPr lang="en-US" altLang="ja-JP" dirty="0" smtClean="0"/>
              <a:t>).</a:t>
            </a:r>
          </a:p>
        </p:txBody>
      </p:sp>
      <p:sp>
        <p:nvSpPr>
          <p:cNvPr id="6" name="スライド番号プレースホルダー 5"/>
          <p:cNvSpPr>
            <a:spLocks noGrp="1"/>
          </p:cNvSpPr>
          <p:nvPr>
            <p:ph type="sldNum" sz="quarter" idx="10"/>
          </p:nvPr>
        </p:nvSpPr>
        <p:spPr>
          <a:xfrm>
            <a:off x="6727825" y="6479681"/>
            <a:ext cx="1919288" cy="365125"/>
          </a:xfrm>
        </p:spPr>
        <p:txBody>
          <a:bodyPr/>
          <a:lstStyle/>
          <a:p>
            <a:pPr>
              <a:defRPr/>
            </a:pPr>
            <a:fld id="{A76F9BFD-DCA5-454C-AD3B-664BCA78A9A0}" type="slidenum">
              <a:rPr lang="en-US" altLang="ja-JP" smtClean="0"/>
              <a:pPr>
                <a:defRPr/>
              </a:pPr>
              <a:t>6</a:t>
            </a:fld>
            <a:endParaRPr lang="en-US" altLang="ja-JP"/>
          </a:p>
        </p:txBody>
      </p:sp>
      <p:sp>
        <p:nvSpPr>
          <p:cNvPr id="10" name="テキスト ボックス 9"/>
          <p:cNvSpPr txBox="1"/>
          <p:nvPr/>
        </p:nvSpPr>
        <p:spPr>
          <a:xfrm>
            <a:off x="5801405" y="2582382"/>
            <a:ext cx="3236776" cy="1754326"/>
          </a:xfrm>
          <a:prstGeom prst="rect">
            <a:avLst/>
          </a:prstGeom>
          <a:noFill/>
        </p:spPr>
        <p:txBody>
          <a:bodyPr wrap="square" rtlCol="0">
            <a:spAutoFit/>
          </a:bodyPr>
          <a:lstStyle/>
          <a:p>
            <a:r>
              <a:rPr lang="en-US" altLang="ja-JP" dirty="0" smtClean="0"/>
              <a:t>Area: Geostationary satellite </a:t>
            </a:r>
            <a:r>
              <a:rPr kumimoji="1" lang="en-US" altLang="ja-JP" dirty="0" err="1" smtClean="0"/>
              <a:t>Himawari</a:t>
            </a:r>
            <a:r>
              <a:rPr kumimoji="1" lang="en-US" altLang="ja-JP" dirty="0" smtClean="0"/>
              <a:t> area</a:t>
            </a:r>
          </a:p>
          <a:p>
            <a:endParaRPr lang="en-US" altLang="ja-JP" dirty="0"/>
          </a:p>
          <a:p>
            <a:r>
              <a:rPr lang="en-US" altLang="ja-JP" dirty="0" smtClean="0"/>
              <a:t>Grid size: </a:t>
            </a:r>
            <a:r>
              <a:rPr kumimoji="1" lang="en-US" altLang="ja-JP" dirty="0" smtClean="0"/>
              <a:t>0.1-degree</a:t>
            </a:r>
          </a:p>
          <a:p>
            <a:r>
              <a:rPr lang="en-US" altLang="ja-JP" dirty="0" smtClean="0"/>
              <a:t>Average: Hourly</a:t>
            </a:r>
          </a:p>
          <a:p>
            <a:r>
              <a:rPr kumimoji="1" lang="en-US" altLang="ja-JP" dirty="0" smtClean="0"/>
              <a:t>Update: every 30-min</a:t>
            </a:r>
            <a:endParaRPr kumimoji="1" lang="ja-JP" altLang="en-US" dirty="0"/>
          </a:p>
        </p:txBody>
      </p:sp>
      <p:sp>
        <p:nvSpPr>
          <p:cNvPr id="11" name="テキスト ボックス 10"/>
          <p:cNvSpPr txBox="1"/>
          <p:nvPr/>
        </p:nvSpPr>
        <p:spPr>
          <a:xfrm>
            <a:off x="5801405" y="4645008"/>
            <a:ext cx="3226884" cy="646331"/>
          </a:xfrm>
          <a:prstGeom prst="rect">
            <a:avLst/>
          </a:prstGeom>
          <a:noFill/>
        </p:spPr>
        <p:txBody>
          <a:bodyPr wrap="square" rtlCol="0">
            <a:spAutoFit/>
          </a:bodyPr>
          <a:lstStyle/>
          <a:p>
            <a:r>
              <a:rPr lang="en-US" altLang="ja-JP" b="1" dirty="0" smtClean="0">
                <a:solidFill>
                  <a:srgbClr val="FF0000"/>
                </a:solidFill>
              </a:rPr>
              <a:t>Data is freely available</a:t>
            </a:r>
          </a:p>
          <a:p>
            <a:r>
              <a:rPr kumimoji="1" lang="en-US" altLang="ja-JP" dirty="0" smtClean="0"/>
              <a:t>after simple registration</a:t>
            </a:r>
            <a:endParaRPr kumimoji="1" lang="ja-JP" altLang="en-US" dirty="0"/>
          </a:p>
        </p:txBody>
      </p:sp>
      <p:pic>
        <p:nvPicPr>
          <p:cNvPr id="3" name="図 2"/>
          <p:cNvPicPr>
            <a:picLocks noChangeAspect="1"/>
          </p:cNvPicPr>
          <p:nvPr/>
        </p:nvPicPr>
        <p:blipFill rotWithShape="1">
          <a:blip r:embed="rId4"/>
          <a:srcRect l="9032" t="10004" r="10709" b="5584"/>
          <a:stretch/>
        </p:blipFill>
        <p:spPr>
          <a:xfrm>
            <a:off x="503147" y="2582382"/>
            <a:ext cx="5193792" cy="3630168"/>
          </a:xfrm>
          <a:prstGeom prst="rect">
            <a:avLst/>
          </a:prstGeom>
        </p:spPr>
      </p:pic>
      <p:sp>
        <p:nvSpPr>
          <p:cNvPr id="9" name="正方形/長方形 8"/>
          <p:cNvSpPr/>
          <p:nvPr/>
        </p:nvSpPr>
        <p:spPr>
          <a:xfrm>
            <a:off x="2375372" y="6245972"/>
            <a:ext cx="4797938" cy="369332"/>
          </a:xfrm>
          <a:prstGeom prst="rect">
            <a:avLst/>
          </a:prstGeom>
          <a:solidFill>
            <a:schemeClr val="bg1"/>
          </a:solidFill>
          <a:ln>
            <a:solidFill>
              <a:srgbClr val="FF0000"/>
            </a:solidFill>
          </a:ln>
        </p:spPr>
        <p:txBody>
          <a:bodyPr wrap="square">
            <a:spAutoFit/>
          </a:bodyPr>
          <a:lstStyle/>
          <a:p>
            <a:pPr algn="ctr"/>
            <a:r>
              <a:rPr lang="pt-BR" altLang="ja-JP" b="1" dirty="0" smtClean="0">
                <a:solidFill>
                  <a:srgbClr val="FF0000"/>
                </a:solidFill>
                <a:ea typeface="ＭＳ Ｐゴシック" pitchFamily="50" charset="-128"/>
              </a:rPr>
              <a:t>http:</a:t>
            </a:r>
            <a:r>
              <a:rPr lang="en-US" altLang="ja-JP" b="1" dirty="0" smtClean="0">
                <a:solidFill>
                  <a:srgbClr val="FF0000"/>
                </a:solidFill>
                <a:ea typeface="ＭＳ Ｐゴシック" pitchFamily="50" charset="-128"/>
              </a:rPr>
              <a:t>//</a:t>
            </a:r>
            <a:r>
              <a:rPr lang="pt-BR" altLang="ja-JP" b="1" dirty="0" smtClean="0">
                <a:solidFill>
                  <a:srgbClr val="FF0000"/>
                </a:solidFill>
                <a:ea typeface="ＭＳ Ｐゴシック" pitchFamily="50" charset="-128"/>
              </a:rPr>
              <a:t>sharaku.eorc.jaxa.jp/GSMaP_NOW</a:t>
            </a:r>
            <a:endParaRPr lang="ja-JP" altLang="en-US" b="1" dirty="0"/>
          </a:p>
        </p:txBody>
      </p:sp>
    </p:spTree>
    <p:extLst>
      <p:ext uri="{BB962C8B-B14F-4D97-AF65-F5344CB8AC3E}">
        <p14:creationId xmlns:p14="http://schemas.microsoft.com/office/powerpoint/2010/main" val="2001139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457200" y="1481138"/>
            <a:ext cx="8229600" cy="4927600"/>
          </a:xfrm>
        </p:spPr>
        <p:txBody>
          <a:bodyPr>
            <a:normAutofit fontScale="85000" lnSpcReduction="20000"/>
          </a:bodyPr>
          <a:lstStyle/>
          <a:p>
            <a:r>
              <a:rPr lang="en-US" altLang="ja-JP" dirty="0" smtClean="0"/>
              <a:t>After 9.5 year observation, the AMSR-E on the EOS-Aqua satellite had </a:t>
            </a:r>
            <a:r>
              <a:rPr lang="en-US" altLang="ja-JP" dirty="0"/>
              <a:t>been operated </a:t>
            </a:r>
            <a:r>
              <a:rPr lang="en-US" altLang="ja-JP" dirty="0" smtClean="0"/>
              <a:t>in </a:t>
            </a:r>
            <a:r>
              <a:rPr lang="en-US" altLang="ja-JP" dirty="0"/>
              <a:t>slow rotation mode (2 rotations per minute) </a:t>
            </a:r>
            <a:r>
              <a:rPr lang="en-US" altLang="ja-JP" dirty="0" smtClean="0"/>
              <a:t>since </a:t>
            </a:r>
            <a:r>
              <a:rPr lang="en-US" altLang="ja-JP" dirty="0"/>
              <a:t>December 4, </a:t>
            </a:r>
            <a:r>
              <a:rPr lang="en-US" altLang="ja-JP" dirty="0" smtClean="0"/>
              <a:t>2012 for </a:t>
            </a:r>
            <a:r>
              <a:rPr lang="en-US" altLang="ja-JP" dirty="0"/>
              <a:t>cross-calibration </a:t>
            </a:r>
            <a:r>
              <a:rPr lang="en-US" altLang="ja-JP" dirty="0" smtClean="0"/>
              <a:t>in </a:t>
            </a:r>
            <a:r>
              <a:rPr lang="en-US" altLang="ja-JP" dirty="0"/>
              <a:t>order to produce and provide a consistent and long-term dataset between the AMSR-E and AMSR2 </a:t>
            </a:r>
            <a:r>
              <a:rPr lang="en-US" altLang="ja-JP" dirty="0" smtClean="0"/>
              <a:t>on the GCOM-W satellite by </a:t>
            </a:r>
            <a:r>
              <a:rPr lang="en-US" altLang="ja-JP" dirty="0"/>
              <a:t>correcting their differences in sensor properties.</a:t>
            </a:r>
          </a:p>
          <a:p>
            <a:r>
              <a:rPr lang="en-US" altLang="ja-JP" dirty="0"/>
              <a:t>T</a:t>
            </a:r>
            <a:r>
              <a:rPr lang="en-US" altLang="ja-JP" dirty="0" smtClean="0"/>
              <a:t>he </a:t>
            </a:r>
            <a:r>
              <a:rPr lang="en-US" altLang="ja-JP" dirty="0"/>
              <a:t>AMSR-E </a:t>
            </a:r>
            <a:r>
              <a:rPr lang="en-US" altLang="ja-JP" dirty="0" smtClean="0"/>
              <a:t>automatically </a:t>
            </a:r>
            <a:r>
              <a:rPr lang="en-US" altLang="ja-JP" dirty="0"/>
              <a:t>halted its observation and rotation at around 2:30 p.m. on December 4, 2015 (JST). As December marks just three years of simultaneous AMSR-E and AMSR2 operation, and because we obtained sufficient data necessary for cross-calibration, </a:t>
            </a:r>
            <a:r>
              <a:rPr lang="en-US" altLang="ja-JP" dirty="0" smtClean="0"/>
              <a:t>JAXA </a:t>
            </a:r>
            <a:r>
              <a:rPr lang="en-US" altLang="ja-JP" dirty="0"/>
              <a:t>decided to complete operation of the AMSR-E at this time</a:t>
            </a:r>
            <a:r>
              <a:rPr lang="en-US" altLang="ja-JP" dirty="0" smtClean="0"/>
              <a:t>.</a:t>
            </a:r>
          </a:p>
          <a:p>
            <a:r>
              <a:rPr kumimoji="1" lang="en-US" altLang="ja-JP" dirty="0" smtClean="0"/>
              <a:t>AMSR-E products </a:t>
            </a:r>
            <a:r>
              <a:rPr lang="en-US" altLang="ja-JP" dirty="0" smtClean="0"/>
              <a:t>applying AMSR2 algorithms and formats </a:t>
            </a:r>
            <a:r>
              <a:rPr lang="en-US" altLang="ja-JP" dirty="0"/>
              <a:t>w</a:t>
            </a:r>
            <a:r>
              <a:rPr lang="en-US" altLang="ja-JP" dirty="0" smtClean="0"/>
              <a:t>ill be produced in JFY2016.</a:t>
            </a:r>
            <a:endParaRPr kumimoji="1" lang="ja-JP" altLang="en-US" dirty="0"/>
          </a:p>
        </p:txBody>
      </p:sp>
      <p:sp>
        <p:nvSpPr>
          <p:cNvPr id="2" name="タイトル 1"/>
          <p:cNvSpPr>
            <a:spLocks noGrp="1"/>
          </p:cNvSpPr>
          <p:nvPr>
            <p:ph type="title"/>
          </p:nvPr>
        </p:nvSpPr>
        <p:spPr>
          <a:xfrm>
            <a:off x="457200" y="274638"/>
            <a:ext cx="8229600" cy="939307"/>
          </a:xfrm>
        </p:spPr>
        <p:txBody>
          <a:bodyPr>
            <a:normAutofit fontScale="90000"/>
          </a:bodyPr>
          <a:lstStyle/>
          <a:p>
            <a:r>
              <a:rPr kumimoji="1" lang="en-US" altLang="ja-JP" dirty="0" smtClean="0"/>
              <a:t>AMSR-E operation completed </a:t>
            </a:r>
            <a:br>
              <a:rPr kumimoji="1" lang="en-US" altLang="ja-JP" dirty="0" smtClean="0"/>
            </a:br>
            <a:r>
              <a:rPr lang="en-US" altLang="ja-JP" dirty="0" smtClean="0"/>
              <a:t>on Dec.4, 2015</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EE8DC3D8-78C0-4241-8EA9-781CC64ACD01}" type="slidenum">
              <a:rPr lang="ja-JP" altLang="en-US" smtClean="0"/>
              <a:pPr>
                <a:defRPr/>
              </a:pPr>
              <a:t>7</a:t>
            </a:fld>
            <a:endParaRPr lang="ja-JP" altLang="en-US"/>
          </a:p>
        </p:txBody>
      </p:sp>
    </p:spTree>
    <p:extLst>
      <p:ext uri="{BB962C8B-B14F-4D97-AF65-F5344CB8AC3E}">
        <p14:creationId xmlns:p14="http://schemas.microsoft.com/office/powerpoint/2010/main" val="360105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50800" y="1062038"/>
            <a:ext cx="9039225"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48" name="Rectangle 2"/>
          <p:cNvSpPr>
            <a:spLocks noChangeArrowheads="1"/>
          </p:cNvSpPr>
          <p:nvPr/>
        </p:nvSpPr>
        <p:spPr bwMode="auto">
          <a:xfrm>
            <a:off x="1063625" y="66675"/>
            <a:ext cx="6997700" cy="646113"/>
          </a:xfrm>
          <a:prstGeom prst="rect">
            <a:avLst/>
          </a:prstGeom>
          <a:noFill/>
          <a:ln w="9525">
            <a:noFill/>
            <a:miter lim="800000"/>
            <a:headEnd/>
            <a:tailEnd/>
          </a:ln>
        </p:spPr>
        <p:txBody>
          <a:bodyPr wrap="none" anchor="ctr">
            <a:spAutoFit/>
          </a:bodyPr>
          <a:lstStyle/>
          <a:p>
            <a:pPr algn="ctr">
              <a:defRPr/>
            </a:pPr>
            <a:r>
              <a:rPr lang="en-US" altLang="ja-JP" sz="3600" b="1" dirty="0">
                <a:solidFill>
                  <a:schemeClr val="tx2"/>
                </a:solidFill>
                <a:effectLst>
                  <a:outerShdw blurRad="38100" dist="38100" dir="2700000" algn="tl">
                    <a:srgbClr val="000000">
                      <a:alpha val="43137"/>
                    </a:srgbClr>
                  </a:outerShdw>
                </a:effectLst>
                <a:ea typeface="HGS創英角ｺﾞｼｯｸUB" pitchFamily="50" charset="-128"/>
                <a:cs typeface="Arial" charset="0"/>
              </a:rPr>
              <a:t>GCOM 1</a:t>
            </a:r>
            <a:r>
              <a:rPr lang="en-US" altLang="ja-JP" sz="3600" b="1" baseline="30000" dirty="0">
                <a:solidFill>
                  <a:schemeClr val="tx2"/>
                </a:solidFill>
                <a:effectLst>
                  <a:outerShdw blurRad="38100" dist="38100" dir="2700000" algn="tl">
                    <a:srgbClr val="000000">
                      <a:alpha val="43137"/>
                    </a:srgbClr>
                  </a:outerShdw>
                </a:effectLst>
                <a:ea typeface="HGS創英角ｺﾞｼｯｸUB" pitchFamily="50" charset="-128"/>
                <a:cs typeface="Arial" charset="0"/>
              </a:rPr>
              <a:t>st</a:t>
            </a:r>
            <a:r>
              <a:rPr lang="en-US" altLang="ja-JP" sz="3600" b="1" dirty="0">
                <a:solidFill>
                  <a:schemeClr val="tx2"/>
                </a:solidFill>
                <a:effectLst>
                  <a:outerShdw blurRad="38100" dist="38100" dir="2700000" algn="tl">
                    <a:srgbClr val="000000">
                      <a:alpha val="43137"/>
                    </a:srgbClr>
                  </a:outerShdw>
                </a:effectLst>
                <a:ea typeface="HGS創英角ｺﾞｼｯｸUB" pitchFamily="50" charset="-128"/>
                <a:cs typeface="Arial" charset="0"/>
              </a:rPr>
              <a:t> Generation Satellites</a:t>
            </a:r>
          </a:p>
        </p:txBody>
      </p:sp>
      <p:graphicFrame>
        <p:nvGraphicFramePr>
          <p:cNvPr id="19" name="Group 75"/>
          <p:cNvGraphicFramePr>
            <a:graphicFrameLocks noGrp="1"/>
          </p:cNvGraphicFramePr>
          <p:nvPr>
            <p:extLst>
              <p:ext uri="{D42A27DB-BD31-4B8C-83A1-F6EECF244321}">
                <p14:modId xmlns:p14="http://schemas.microsoft.com/office/powerpoint/2010/main" val="1463016304"/>
              </p:ext>
            </p:extLst>
          </p:nvPr>
        </p:nvGraphicFramePr>
        <p:xfrm>
          <a:off x="66675" y="3781536"/>
          <a:ext cx="4464050" cy="2546988"/>
        </p:xfrm>
        <a:graphic>
          <a:graphicData uri="http://schemas.openxmlformats.org/drawingml/2006/table">
            <a:tbl>
              <a:tblPr/>
              <a:tblGrid>
                <a:gridCol w="1136650"/>
                <a:gridCol w="3327400"/>
              </a:tblGrid>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CC0000"/>
                          </a:solidFill>
                          <a:effectLst/>
                          <a:latin typeface="Times New Roman" pitchFamily="18" charset="0"/>
                          <a:ea typeface="ＭＳ Ｐゴシック" pitchFamily="50" charset="-128"/>
                          <a:cs typeface="Times New Roman" pitchFamily="18" charset="0"/>
                        </a:rPr>
                        <a:t>Instrument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rgbClr val="CC0000"/>
                          </a:solidFill>
                          <a:effectLst/>
                          <a:latin typeface="Times New Roman" pitchFamily="18" charset="0"/>
                          <a:ea typeface="ＭＳ Ｐゴシック" pitchFamily="50" charset="-128"/>
                        </a:rPr>
                        <a:t>Advanced Microwave Scanning Radiometer-2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Orbit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Sun Synchronous orbit</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Times New Roman" pitchFamily="18" charset="0"/>
                          <a:ea typeface="ＭＳ Ｐゴシック" pitchFamily="50" charset="-128"/>
                        </a:rPr>
                        <a:t>　</a:t>
                      </a: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Altitude</a:t>
                      </a:r>
                      <a:r>
                        <a:rPr kumimoji="1" lang="ja-JP" altLang="en-US" sz="1200" b="0" i="0" u="none" strike="noStrike" cap="none" normalizeH="0" baseline="0" smtClean="0">
                          <a:ln>
                            <a:noFill/>
                          </a:ln>
                          <a:solidFill>
                            <a:schemeClr val="tx1"/>
                          </a:solidFill>
                          <a:effectLst/>
                          <a:latin typeface="Times New Roman" pitchFamily="18" charset="0"/>
                          <a:ea typeface="ＭＳ Ｐゴシック" pitchFamily="50" charset="-128"/>
                        </a:rPr>
                        <a:t>：</a:t>
                      </a: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699.6km (on Equator)</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   Inclination: 98.2 degrees</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   Local sun time: 13:30+/-15 min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Size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5.1m (X) * 17.5m (Y) * 3.4m (Z) (on-orbit)</a:t>
                      </a:r>
                      <a:endParaRPr kumimoji="1" lang="zh-TW" altLang="en-US"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Mass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1991kg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Power gen.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More than 3880W (EOL)</a:t>
                      </a:r>
                      <a:endParaRPr kumimoji="1" lang="zh-TW" altLang="en-US"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Launch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rPr>
                        <a:t>May 18, 2012</a:t>
                      </a:r>
                      <a:endParaRPr kumimoji="1" lang="zh-TW" altLang="en-US" sz="1200" b="0" i="0" u="none" strike="noStrike" cap="none" normalizeH="0" baseline="0" smtClean="0">
                        <a:ln>
                          <a:noFill/>
                        </a:ln>
                        <a:solidFill>
                          <a:schemeClr val="tx1"/>
                        </a:solidFill>
                        <a:effectLst/>
                        <a:latin typeface="Times New Roman" pitchFamily="18" charset="0"/>
                        <a:ea typeface="PMingLiU"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Design Life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5-years</a:t>
                      </a:r>
                      <a:endParaRPr kumimoji="1" lang="en-US" altLang="zh-TW" sz="1200" b="0" i="0" u="none" strike="noStrike" cap="none" normalizeH="0" baseline="0" smtClean="0">
                        <a:ln>
                          <a:noFill/>
                        </a:ln>
                        <a:solidFill>
                          <a:schemeClr val="tx1"/>
                        </a:solidFill>
                        <a:effectLst/>
                        <a:latin typeface="PMingLiU" pitchFamily="18" charset="-120"/>
                        <a:ea typeface="PMingLiU"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bl>
          </a:graphicData>
        </a:graphic>
      </p:graphicFrame>
      <p:sp>
        <p:nvSpPr>
          <p:cNvPr id="11295" name="テキスト ボックス 4"/>
          <p:cNvSpPr txBox="1">
            <a:spLocks noChangeArrowheads="1"/>
          </p:cNvSpPr>
          <p:nvPr/>
        </p:nvSpPr>
        <p:spPr bwMode="auto">
          <a:xfrm>
            <a:off x="1217613" y="3408474"/>
            <a:ext cx="2417762" cy="369887"/>
          </a:xfrm>
          <a:prstGeom prst="rect">
            <a:avLst/>
          </a:prstGeom>
          <a:noFill/>
          <a:ln w="9525">
            <a:noFill/>
            <a:miter lim="800000"/>
            <a:headEnd/>
            <a:tailEnd/>
          </a:ln>
        </p:spPr>
        <p:txBody>
          <a:bodyPr>
            <a:spAutoFit/>
          </a:bodyPr>
          <a:lstStyle/>
          <a:p>
            <a:pPr algn="ctr"/>
            <a:r>
              <a:rPr lang="en-US" altLang="ja-JP" b="1" u="sng" dirty="0" smtClean="0"/>
              <a:t>GCOM-W </a:t>
            </a:r>
            <a:r>
              <a:rPr lang="en-US" altLang="ja-JP" b="1" u="sng" dirty="0"/>
              <a:t>(Water)</a:t>
            </a:r>
          </a:p>
        </p:txBody>
      </p:sp>
      <p:graphicFrame>
        <p:nvGraphicFramePr>
          <p:cNvPr id="22" name="Group 107"/>
          <p:cNvGraphicFramePr>
            <a:graphicFrameLocks noGrp="1"/>
          </p:cNvGraphicFramePr>
          <p:nvPr>
            <p:extLst>
              <p:ext uri="{D42A27DB-BD31-4B8C-83A1-F6EECF244321}">
                <p14:modId xmlns:p14="http://schemas.microsoft.com/office/powerpoint/2010/main" val="4009026905"/>
              </p:ext>
            </p:extLst>
          </p:nvPr>
        </p:nvGraphicFramePr>
        <p:xfrm>
          <a:off x="4581525" y="3783124"/>
          <a:ext cx="4464050" cy="2553337"/>
        </p:xfrm>
        <a:graphic>
          <a:graphicData uri="http://schemas.openxmlformats.org/drawingml/2006/table">
            <a:tbl>
              <a:tblPr/>
              <a:tblGrid>
                <a:gridCol w="1117600"/>
                <a:gridCol w="3346450"/>
              </a:tblGrid>
              <a:tr h="2905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rgbClr val="CC0000"/>
                          </a:solidFill>
                          <a:effectLst/>
                          <a:latin typeface="Times New Roman" pitchFamily="18" charset="0"/>
                          <a:ea typeface="ＭＳ Ｐゴシック" pitchFamily="50" charset="-128"/>
                          <a:cs typeface="Times New Roman" pitchFamily="18" charset="0"/>
                        </a:rPr>
                        <a:t>Instrument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rgbClr val="CC0000"/>
                          </a:solidFill>
                          <a:effectLst/>
                          <a:latin typeface="Times New Roman" pitchFamily="18" charset="0"/>
                          <a:ea typeface="ＭＳ Ｐゴシック" pitchFamily="50" charset="-128"/>
                        </a:rPr>
                        <a:t>Second-generation Global Imager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Orbit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chemeClr val="tx1"/>
                          </a:solidFill>
                          <a:effectLst/>
                          <a:latin typeface="Times New Roman" pitchFamily="18" charset="0"/>
                          <a:ea typeface="ＭＳ Ｐゴシック" pitchFamily="50" charset="-128"/>
                        </a:rPr>
                        <a:t>Sun Synchronous orbit</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smtClean="0">
                          <a:ln>
                            <a:noFill/>
                          </a:ln>
                          <a:solidFill>
                            <a:schemeClr val="tx1"/>
                          </a:solidFill>
                          <a:effectLst/>
                          <a:latin typeface="Times New Roman" pitchFamily="18" charset="0"/>
                          <a:ea typeface="ＭＳ Ｐゴシック" pitchFamily="50" charset="-128"/>
                        </a:rPr>
                        <a:t>　</a:t>
                      </a: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Altitude</a:t>
                      </a:r>
                      <a:r>
                        <a:rPr kumimoji="1" lang="ja-JP" altLang="en-US" sz="1200" b="0" i="0" u="none" strike="noStrike" cap="none" normalizeH="0" baseline="0" smtClean="0">
                          <a:ln>
                            <a:noFill/>
                          </a:ln>
                          <a:solidFill>
                            <a:schemeClr val="tx1"/>
                          </a:solidFill>
                          <a:effectLst/>
                          <a:latin typeface="Times New Roman" pitchFamily="18" charset="0"/>
                          <a:ea typeface="ＭＳ Ｐゴシック" pitchFamily="50" charset="-128"/>
                        </a:rPr>
                        <a:t>：</a:t>
                      </a: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798km (on Equator)</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   Inclination: 98.6 deg.</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   Local sun time: 10:30+/- 15min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Size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4.6m (X) * 16.3m (Y) * 2.8m (Z) (on orbit)</a:t>
                      </a:r>
                      <a:endParaRPr kumimoji="1" lang="zh-TW" altLang="en-US"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5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Mass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2093kg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Power gen.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More than 4000W (EOL)</a:t>
                      </a:r>
                      <a:endParaRPr kumimoji="1" lang="zh-TW" altLang="en-US"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Launch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rPr>
                        <a:t>JFY 2016</a:t>
                      </a:r>
                      <a:endParaRPr kumimoji="1" lang="en-US" altLang="zh-TW" sz="1200" b="0" i="0" u="none" strike="noStrike" cap="none" normalizeH="0" baseline="0" smtClean="0">
                        <a:ln>
                          <a:noFill/>
                        </a:ln>
                        <a:solidFill>
                          <a:schemeClr val="tx1"/>
                        </a:solidFill>
                        <a:effectLst/>
                        <a:latin typeface="PMingLiU" pitchFamily="18" charset="-120"/>
                        <a:ea typeface="PMingLiU"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r h="284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Design Life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Times New Roman" pitchFamily="18" charset="0"/>
                          <a:ea typeface="ＭＳ Ｐゴシック" pitchFamily="50" charset="-128"/>
                          <a:cs typeface="Times New Roman" pitchFamily="18" charset="0"/>
                        </a:rPr>
                        <a:t>5-years</a:t>
                      </a:r>
                      <a:endParaRPr kumimoji="1" lang="en-US" altLang="zh-TW" sz="1200" b="0" i="0" u="none" strike="noStrike" cap="none" normalizeH="0" baseline="0" smtClean="0">
                        <a:ln>
                          <a:noFill/>
                        </a:ln>
                        <a:solidFill>
                          <a:schemeClr val="tx1"/>
                        </a:solidFill>
                        <a:effectLst/>
                        <a:latin typeface="PMingLiU" pitchFamily="18" charset="-120"/>
                        <a:ea typeface="PMingLiU" pitchFamily="18"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F1DE"/>
                    </a:solidFill>
                  </a:tcPr>
                </a:tc>
              </a:tr>
            </a:tbl>
          </a:graphicData>
        </a:graphic>
      </p:graphicFrame>
      <p:sp>
        <p:nvSpPr>
          <p:cNvPr id="11322" name="テキスト ボックス 5"/>
          <p:cNvSpPr txBox="1">
            <a:spLocks noChangeArrowheads="1"/>
          </p:cNvSpPr>
          <p:nvPr/>
        </p:nvSpPr>
        <p:spPr bwMode="auto">
          <a:xfrm>
            <a:off x="5688013" y="3413236"/>
            <a:ext cx="2339975" cy="369888"/>
          </a:xfrm>
          <a:prstGeom prst="rect">
            <a:avLst/>
          </a:prstGeom>
          <a:noFill/>
          <a:ln w="9525">
            <a:noFill/>
            <a:miter lim="800000"/>
            <a:headEnd/>
            <a:tailEnd/>
          </a:ln>
        </p:spPr>
        <p:txBody>
          <a:bodyPr>
            <a:spAutoFit/>
          </a:bodyPr>
          <a:lstStyle/>
          <a:p>
            <a:pPr algn="ctr"/>
            <a:r>
              <a:rPr lang="en-US" altLang="ja-JP" b="1" u="sng" dirty="0" smtClean="0"/>
              <a:t>GCOM-C </a:t>
            </a:r>
            <a:r>
              <a:rPr lang="en-US" altLang="ja-JP" b="1" u="sng" dirty="0"/>
              <a:t>(Climate)</a:t>
            </a:r>
          </a:p>
        </p:txBody>
      </p:sp>
      <p:sp>
        <p:nvSpPr>
          <p:cNvPr id="11323" name="テキスト ボックス 18"/>
          <p:cNvSpPr txBox="1">
            <a:spLocks noChangeArrowheads="1"/>
          </p:cNvSpPr>
          <p:nvPr/>
        </p:nvSpPr>
        <p:spPr bwMode="auto">
          <a:xfrm>
            <a:off x="395288" y="946257"/>
            <a:ext cx="2419350" cy="584200"/>
          </a:xfrm>
          <a:prstGeom prst="rect">
            <a:avLst/>
          </a:prstGeom>
          <a:noFill/>
          <a:ln w="9525">
            <a:noFill/>
            <a:miter lim="800000"/>
            <a:headEnd/>
            <a:tailEnd/>
          </a:ln>
        </p:spPr>
        <p:txBody>
          <a:bodyPr wrap="none">
            <a:spAutoFit/>
          </a:bodyPr>
          <a:lstStyle/>
          <a:p>
            <a:r>
              <a:rPr lang="en-US" altLang="ja-JP" sz="3200" b="1">
                <a:solidFill>
                  <a:srgbClr val="6699FF"/>
                </a:solidFill>
              </a:rPr>
              <a:t>“SHIZUKU”</a:t>
            </a:r>
          </a:p>
        </p:txBody>
      </p:sp>
      <p:pic>
        <p:nvPicPr>
          <p:cNvPr id="11324" name="Picture 7" descr="D:\Document_murakami\SGLI\GCOMC_201011.gif"/>
          <p:cNvPicPr>
            <a:picLocks noChangeAspect="1" noChangeArrowheads="1"/>
          </p:cNvPicPr>
          <p:nvPr/>
        </p:nvPicPr>
        <p:blipFill>
          <a:blip r:embed="rId3" cstate="print"/>
          <a:srcRect t="1598"/>
          <a:stretch>
            <a:fillRect/>
          </a:stretch>
        </p:blipFill>
        <p:spPr bwMode="auto">
          <a:xfrm rot="-1502598">
            <a:off x="4771231" y="1251796"/>
            <a:ext cx="4137025" cy="1962150"/>
          </a:xfrm>
          <a:prstGeom prst="rect">
            <a:avLst/>
          </a:prstGeom>
          <a:noFill/>
          <a:ln w="9525">
            <a:noFill/>
            <a:miter lim="800000"/>
            <a:headEnd/>
            <a:tailEnd/>
          </a:ln>
        </p:spPr>
      </p:pic>
      <p:pic>
        <p:nvPicPr>
          <p:cNvPr id="11325" name="図 5" descr="ff3ae5f975214c1cd772596c4d334ea6.gif"/>
          <p:cNvPicPr>
            <a:picLocks noChangeAspect="1"/>
          </p:cNvPicPr>
          <p:nvPr/>
        </p:nvPicPr>
        <p:blipFill>
          <a:blip r:embed="rId4" cstate="print"/>
          <a:srcRect/>
          <a:stretch>
            <a:fillRect/>
          </a:stretch>
        </p:blipFill>
        <p:spPr bwMode="auto">
          <a:xfrm>
            <a:off x="146050" y="944670"/>
            <a:ext cx="4325938" cy="2433637"/>
          </a:xfrm>
          <a:prstGeom prst="rect">
            <a:avLst/>
          </a:prstGeom>
          <a:noFill/>
          <a:ln w="9525">
            <a:noFill/>
            <a:miter lim="800000"/>
            <a:headEnd/>
            <a:tailEnd/>
          </a:ln>
        </p:spPr>
      </p:pic>
      <p:sp>
        <p:nvSpPr>
          <p:cNvPr id="13" name="スライド番号プレースホルダ 5"/>
          <p:cNvSpPr txBox="1">
            <a:spLocks noGrp="1"/>
          </p:cNvSpPr>
          <p:nvPr/>
        </p:nvSpPr>
        <p:spPr bwMode="auto">
          <a:xfrm>
            <a:off x="8726488" y="6583363"/>
            <a:ext cx="4175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Blip>
                <a:blip r:embed="rId5"/>
              </a:buBlip>
              <a:defRPr kumimoji="1" sz="2900">
                <a:solidFill>
                  <a:schemeClr val="tx1"/>
                </a:solidFill>
                <a:latin typeface="Arial" charset="0"/>
                <a:ea typeface="ＭＳ Ｐゴシック" charset="-128"/>
              </a:defRPr>
            </a:lvl1pPr>
            <a:lvl2pPr marL="742950" indent="-285750" eaLnBrk="0" hangingPunct="0">
              <a:spcBef>
                <a:spcPct val="20000"/>
              </a:spcBef>
              <a:buBlip>
                <a:blip r:embed="rId6"/>
              </a:buBlip>
              <a:defRPr kumimoji="1" sz="2500">
                <a:solidFill>
                  <a:schemeClr val="tx1"/>
                </a:solidFill>
                <a:latin typeface="Arial" charset="0"/>
                <a:ea typeface="ＭＳ Ｐゴシック" charset="-128"/>
              </a:defRPr>
            </a:lvl2pPr>
            <a:lvl3pPr marL="1143000" indent="-228600" eaLnBrk="0" hangingPunct="0">
              <a:spcBef>
                <a:spcPct val="20000"/>
              </a:spcBef>
              <a:buBlip>
                <a:blip r:embed="rId7"/>
              </a:buBlip>
              <a:defRPr kumimoji="1" sz="2100">
                <a:solidFill>
                  <a:schemeClr val="tx1"/>
                </a:solidFill>
                <a:latin typeface="Arial" charset="0"/>
                <a:ea typeface="ＭＳ Ｐゴシック" charset="-128"/>
              </a:defRPr>
            </a:lvl3pPr>
            <a:lvl4pPr marL="1600200" indent="-228600" eaLnBrk="0" hangingPunct="0">
              <a:spcBef>
                <a:spcPct val="20000"/>
              </a:spcBef>
              <a:buBlip>
                <a:blip r:embed="rId8"/>
              </a:buBlip>
              <a:defRPr kumimoji="1">
                <a:solidFill>
                  <a:schemeClr val="tx1"/>
                </a:solidFill>
                <a:latin typeface="Arial" charset="0"/>
                <a:ea typeface="ＭＳ Ｐゴシック" charset="-128"/>
              </a:defRPr>
            </a:lvl4pPr>
            <a:lvl5pPr marL="2057400" indent="-228600" eaLnBrk="0" hangingPunct="0">
              <a:spcBef>
                <a:spcPct val="20000"/>
              </a:spcBef>
              <a:buBlip>
                <a:blip r:embed="rId9"/>
              </a:buBlip>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buBlip>
                <a:blip r:embed="rId9"/>
              </a:buBlip>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buBlip>
                <a:blip r:embed="rId9"/>
              </a:buBlip>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buBlip>
                <a:blip r:embed="rId9"/>
              </a:buBlip>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buBlip>
                <a:blip r:embed="rId9"/>
              </a:buBlip>
              <a:defRPr kumimoji="1">
                <a:solidFill>
                  <a:schemeClr val="tx1"/>
                </a:solidFill>
                <a:latin typeface="Arial" charset="0"/>
                <a:ea typeface="ＭＳ Ｐゴシック" charset="-128"/>
              </a:defRPr>
            </a:lvl9pPr>
          </a:lstStyle>
          <a:p>
            <a:pPr algn="r" eaLnBrk="1" hangingPunct="1">
              <a:spcBef>
                <a:spcPct val="0"/>
              </a:spcBef>
              <a:buFontTx/>
              <a:buNone/>
            </a:pPr>
            <a:fld id="{3154BA28-FE36-497B-AE76-05DB57CC8467}" type="slidenum">
              <a:rPr lang="ja-JP" altLang="en-US" sz="1600" smtClean="0">
                <a:solidFill>
                  <a:srgbClr val="000000"/>
                </a:solidFill>
                <a:latin typeface="Arial Narrow" pitchFamily="34" charset="0"/>
                <a:cs typeface="Arial" charset="0"/>
              </a:rPr>
              <a:pPr algn="r" eaLnBrk="1" hangingPunct="1">
                <a:spcBef>
                  <a:spcPct val="0"/>
                </a:spcBef>
                <a:buFontTx/>
                <a:buNone/>
              </a:pPr>
              <a:t>8</a:t>
            </a:fld>
            <a:endParaRPr lang="ja-JP" altLang="en-US" sz="1600" smtClean="0">
              <a:solidFill>
                <a:srgbClr val="000000"/>
              </a:solidFill>
              <a:latin typeface="Arial Narrow" pitchFamily="34" charset="0"/>
              <a:cs typeface="Arial" charset="0"/>
            </a:endParaRPr>
          </a:p>
        </p:txBody>
      </p:sp>
      <p:sp>
        <p:nvSpPr>
          <p:cNvPr id="2" name="テキスト ボックス 1"/>
          <p:cNvSpPr txBox="1"/>
          <p:nvPr/>
        </p:nvSpPr>
        <p:spPr>
          <a:xfrm>
            <a:off x="146050" y="1393823"/>
            <a:ext cx="2431612" cy="646331"/>
          </a:xfrm>
          <a:prstGeom prst="rect">
            <a:avLst/>
          </a:prstGeom>
          <a:noFill/>
        </p:spPr>
        <p:txBody>
          <a:bodyPr wrap="square" rtlCol="0">
            <a:spAutoFit/>
          </a:bodyPr>
          <a:lstStyle/>
          <a:p>
            <a:r>
              <a:rPr kumimoji="1" lang="en-US" altLang="ja-JP" dirty="0" smtClean="0"/>
              <a:t>May 18, 2002 –</a:t>
            </a:r>
          </a:p>
          <a:p>
            <a:r>
              <a:rPr lang="en-US" altLang="ja-JP" dirty="0" smtClean="0"/>
              <a:t>(in operation)</a:t>
            </a:r>
            <a:r>
              <a:rPr kumimoji="1" lang="en-US" altLang="ja-JP" dirty="0" smtClean="0"/>
              <a:t> </a:t>
            </a:r>
            <a:endParaRPr kumimoji="1" lang="ja-JP" altLang="en-US" dirty="0"/>
          </a:p>
        </p:txBody>
      </p:sp>
      <p:sp>
        <p:nvSpPr>
          <p:cNvPr id="14" name="テキスト ボックス 13"/>
          <p:cNvSpPr txBox="1"/>
          <p:nvPr/>
        </p:nvSpPr>
        <p:spPr>
          <a:xfrm>
            <a:off x="4550403" y="1283383"/>
            <a:ext cx="2431612" cy="646331"/>
          </a:xfrm>
          <a:prstGeom prst="rect">
            <a:avLst/>
          </a:prstGeom>
          <a:noFill/>
        </p:spPr>
        <p:txBody>
          <a:bodyPr wrap="square" rtlCol="0">
            <a:spAutoFit/>
          </a:bodyPr>
          <a:lstStyle/>
          <a:p>
            <a:r>
              <a:rPr lang="en-US" altLang="ja-JP" b="1" dirty="0" smtClean="0">
                <a:solidFill>
                  <a:srgbClr val="FF0000"/>
                </a:solidFill>
              </a:rPr>
              <a:t>late </a:t>
            </a:r>
            <a:r>
              <a:rPr kumimoji="1" lang="en-US" altLang="ja-JP" b="1" dirty="0" smtClean="0">
                <a:solidFill>
                  <a:srgbClr val="FF0000"/>
                </a:solidFill>
              </a:rPr>
              <a:t>JFY 2016</a:t>
            </a:r>
          </a:p>
          <a:p>
            <a:r>
              <a:rPr lang="en-US" altLang="ja-JP" b="1" dirty="0" smtClean="0">
                <a:solidFill>
                  <a:srgbClr val="FF0000"/>
                </a:solidFill>
              </a:rPr>
              <a:t>(to be launched)</a:t>
            </a:r>
            <a:endParaRPr kumimoji="1" lang="ja-JP" altLang="en-US" b="1"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a:xfrm>
            <a:off x="457200" y="235223"/>
            <a:ext cx="8229600" cy="1143000"/>
          </a:xfrm>
        </p:spPr>
        <p:txBody>
          <a:bodyPr/>
          <a:lstStyle/>
          <a:p>
            <a:r>
              <a:rPr lang="en-US" altLang="ja-JP" sz="3200" dirty="0" smtClean="0"/>
              <a:t>AMSR2 Standard Products</a:t>
            </a:r>
            <a:br>
              <a:rPr lang="en-US" altLang="ja-JP" sz="3200" dirty="0" smtClean="0"/>
            </a:br>
            <a:r>
              <a:rPr lang="en-US" altLang="ja-JP" sz="3200" dirty="0" smtClean="0"/>
              <a:t>Ver.2 has been released in March 2015</a:t>
            </a:r>
            <a:endParaRPr lang="ja-JP" altLang="en-US" sz="3200" dirty="0" smtClean="0"/>
          </a:p>
        </p:txBody>
      </p:sp>
      <p:sp>
        <p:nvSpPr>
          <p:cNvPr id="11267" name="スライド番号プレースホルダー 8"/>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Font typeface="Wingdings" panose="05000000000000000000" pitchFamily="2" charset="2"/>
              <a:buChar char="n"/>
              <a:defRPr kumimoji="1" sz="32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p"/>
              <a:defRPr kumimoji="1" sz="28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l"/>
              <a:defRPr kumimoji="1" sz="24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ü"/>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38262CA8-96A1-48D0-B97C-06E249180295}" type="slidenum">
              <a:rPr lang="ja-JP" altLang="en-US" sz="1000" smtClean="0">
                <a:solidFill>
                  <a:srgbClr val="898989"/>
                </a:solidFill>
                <a:ea typeface="小塚ゴシック Pro M" panose="020B0700000000000000" pitchFamily="34" charset="-128"/>
              </a:rPr>
              <a:pPr>
                <a:spcBef>
                  <a:spcPct val="0"/>
                </a:spcBef>
                <a:buClrTx/>
                <a:buFontTx/>
                <a:buNone/>
              </a:pPr>
              <a:t>9</a:t>
            </a:fld>
            <a:endParaRPr lang="ja-JP" altLang="en-US" sz="1000" smtClean="0">
              <a:solidFill>
                <a:srgbClr val="898989"/>
              </a:solidFill>
              <a:ea typeface="小塚ゴシック Pro M" panose="020B0700000000000000" pitchFamily="34" charset="-128"/>
            </a:endParaRPr>
          </a:p>
        </p:txBody>
      </p:sp>
      <p:graphicFrame>
        <p:nvGraphicFramePr>
          <p:cNvPr id="5" name="Group 98"/>
          <p:cNvGraphicFramePr>
            <a:graphicFrameLocks noGrp="1"/>
          </p:cNvGraphicFramePr>
          <p:nvPr>
            <p:extLst>
              <p:ext uri="{D42A27DB-BD31-4B8C-83A1-F6EECF244321}">
                <p14:modId xmlns:p14="http://schemas.microsoft.com/office/powerpoint/2010/main" val="991062331"/>
              </p:ext>
            </p:extLst>
          </p:nvPr>
        </p:nvGraphicFramePr>
        <p:xfrm>
          <a:off x="177800" y="1396292"/>
          <a:ext cx="8705850" cy="4552950"/>
        </p:xfrm>
        <a:graphic>
          <a:graphicData uri="http://schemas.openxmlformats.org/drawingml/2006/table">
            <a:tbl>
              <a:tblPr/>
              <a:tblGrid>
                <a:gridCol w="227670"/>
                <a:gridCol w="1349585"/>
                <a:gridCol w="1425719"/>
                <a:gridCol w="1425719"/>
                <a:gridCol w="1425719"/>
                <a:gridCol w="1425719"/>
                <a:gridCol w="1425719"/>
              </a:tblGrid>
              <a:tr h="56084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Product</a:t>
                      </a:r>
                      <a:endParaRPr kumimoji="1" lang="en-US" altLang="ja-JP" sz="1400" b="0" i="0" u="none" strike="noStrike" cap="none" normalizeH="0" baseline="30000" dirty="0" smtClean="0">
                        <a:ln>
                          <a:noFill/>
                        </a:ln>
                        <a:solidFill>
                          <a:schemeClr val="tx1"/>
                        </a:solidFill>
                        <a:effectLst/>
                        <a:latin typeface="Arial" charset="0"/>
                        <a:ea typeface="ＭＳ Ｐゴシック" pitchFamily="50" charset="-128"/>
                      </a:endParaRPr>
                    </a:p>
                  </a:txBody>
                  <a:tcPr marL="91423" marR="91423" marT="45719" marB="4571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Release Accuracy</a:t>
                      </a:r>
                    </a:p>
                  </a:txBody>
                  <a:tcPr marL="91423" marR="9142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Standard Accuracy</a:t>
                      </a:r>
                      <a:endParaRPr kumimoji="1" lang="en-US" altLang="ja-JP" sz="1400" b="0" i="0" u="none" strike="noStrike" cap="none" normalizeH="0" baseline="30000" dirty="0" smtClean="0">
                        <a:ln>
                          <a:noFill/>
                        </a:ln>
                        <a:solidFill>
                          <a:schemeClr val="tx1"/>
                        </a:solidFill>
                        <a:effectLst/>
                        <a:latin typeface="Arial" charset="0"/>
                        <a:ea typeface="ＭＳ Ｐゴシック" pitchFamily="50" charset="-128"/>
                      </a:endParaRPr>
                    </a:p>
                  </a:txBody>
                  <a:tcPr marL="91423" marR="9142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Target Accuracy</a:t>
                      </a:r>
                    </a:p>
                  </a:txBody>
                  <a:tcPr marL="91423" marR="9142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Version 1</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Accuracy</a:t>
                      </a:r>
                    </a:p>
                  </a:txBody>
                  <a:tcPr marL="91423" marR="9142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Version</a:t>
                      </a:r>
                      <a:r>
                        <a:rPr kumimoji="1" lang="ja-JP" altLang="en-US" sz="1400" b="1" i="0" u="none" strike="noStrike" cap="none" normalizeH="0" baseline="0" dirty="0" smtClean="0">
                          <a:ln>
                            <a:noFill/>
                          </a:ln>
                          <a:solidFill>
                            <a:srgbClr val="FF0000"/>
                          </a:solidFill>
                          <a:effectLst/>
                          <a:latin typeface="Arial" charset="0"/>
                          <a:ea typeface="ＭＳ Ｐゴシック" pitchFamily="50" charset="-128"/>
                        </a:rPr>
                        <a:t> </a:t>
                      </a: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2</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Accuracy</a:t>
                      </a:r>
                      <a:endParaRPr kumimoji="1" lang="en-US" altLang="ja-JP" sz="1400" b="1" i="0" u="none" strike="noStrike" cap="none" normalizeH="0" baseline="30000" dirty="0" smtClean="0">
                        <a:ln>
                          <a:noFill/>
                        </a:ln>
                        <a:solidFill>
                          <a:srgbClr val="FF0000"/>
                        </a:solidFill>
                        <a:effectLst/>
                        <a:latin typeface="Arial" charset="0"/>
                        <a:ea typeface="ＭＳ Ｐゴシック" pitchFamily="50" charset="-128"/>
                      </a:endParaRPr>
                    </a:p>
                  </a:txBody>
                  <a:tcPr marL="91423" marR="91423"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733702">
                <a:tc row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GEO</a:t>
                      </a:r>
                      <a:endParaRPr kumimoji="1" lang="ja-JP" altLang="en-US" sz="1400" b="0" i="0" u="none" strike="noStrike" cap="none" normalizeH="0" baseline="0" dirty="0" smtClean="0">
                        <a:ln>
                          <a:noFill/>
                        </a:ln>
                        <a:solidFill>
                          <a:schemeClr val="tx1"/>
                        </a:solidFill>
                        <a:effectLst/>
                        <a:latin typeface="Arial" charset="0"/>
                        <a:ea typeface="ＭＳ Ｐゴシック" pitchFamily="50" charset="-128"/>
                      </a:endParaRPr>
                    </a:p>
                  </a:txBody>
                  <a:tcPr marL="89983" marR="89983" marT="46801" marB="468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Total </a:t>
                      </a:r>
                      <a:r>
                        <a:rPr kumimoji="1" lang="en-US" altLang="ja-JP" sz="1400" b="0" i="0" u="none" strike="noStrike" cap="none" normalizeH="0" baseline="0" dirty="0" err="1" smtClean="0">
                          <a:ln>
                            <a:noFill/>
                          </a:ln>
                          <a:solidFill>
                            <a:schemeClr val="tx1"/>
                          </a:solidFill>
                          <a:effectLst/>
                          <a:latin typeface="Arial" charset="0"/>
                          <a:ea typeface="ＭＳ Ｐゴシック" pitchFamily="50" charset="-128"/>
                        </a:rPr>
                        <a:t>Precipitable</a:t>
                      </a: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 Water</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±3.5 kg/m</a:t>
                      </a:r>
                      <a:r>
                        <a:rPr kumimoji="1" lang="en-US" altLang="ja-JP" sz="1400" b="0" i="0" u="none" strike="noStrike" cap="none" normalizeH="0" baseline="30000" dirty="0" smtClean="0">
                          <a:ln>
                            <a:noFill/>
                          </a:ln>
                          <a:solidFill>
                            <a:schemeClr val="tx1"/>
                          </a:solidFill>
                          <a:effectLst/>
                          <a:latin typeface="Arial" charset="0"/>
                          <a:ea typeface="ＭＳ Ｐゴシック" pitchFamily="50" charset="-128"/>
                        </a:rPr>
                        <a:t>2</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±3.5 kg/m</a:t>
                      </a:r>
                      <a:r>
                        <a:rPr kumimoji="1" lang="en-US" altLang="ja-JP" sz="1400" b="0" i="0" u="none" strike="noStrike" cap="none" normalizeH="0" baseline="30000" dirty="0" smtClean="0">
                          <a:ln>
                            <a:noFill/>
                          </a:ln>
                          <a:solidFill>
                            <a:schemeClr val="tx1"/>
                          </a:solidFill>
                          <a:effectLst/>
                          <a:latin typeface="Arial" charset="0"/>
                          <a:ea typeface="ＭＳ Ｐゴシック" pitchFamily="50" charset="-128"/>
                        </a:rPr>
                        <a:t>2</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±2.0 </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kg/m</a:t>
                      </a:r>
                      <a:r>
                        <a:rPr kumimoji="1" lang="en-US" altLang="ja-JP" sz="1400" b="0" i="0" u="none" strike="noStrike" cap="none" normalizeH="0" baseline="30000" dirty="0" smtClean="0">
                          <a:ln>
                            <a:noFill/>
                          </a:ln>
                          <a:solidFill>
                            <a:schemeClr val="tx1"/>
                          </a:solidFill>
                          <a:effectLst/>
                          <a:latin typeface="Arial" pitchFamily="34" charset="0"/>
                          <a:ea typeface="ＭＳ Ｐゴシック" pitchFamily="50" charset="-128"/>
                        </a:rPr>
                        <a:t>2</a:t>
                      </a:r>
                    </a:p>
                  </a:txBody>
                  <a:tcPr marL="89997" marR="89997"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ROB:2.7 kg/m</a:t>
                      </a:r>
                      <a:r>
                        <a:rPr kumimoji="1" lang="en-US" altLang="ja-JP" sz="1400" b="0" i="0" u="none" strike="noStrike" cap="none" normalizeH="0" baseline="30000" dirty="0" smtClean="0">
                          <a:ln>
                            <a:noFill/>
                          </a:ln>
                          <a:solidFill>
                            <a:schemeClr val="tx1"/>
                          </a:solidFill>
                          <a:effectLst/>
                          <a:latin typeface="Arial" charset="0"/>
                          <a:ea typeface="ＭＳ Ｐゴシック" pitchFamily="50" charset="-128"/>
                        </a:rPr>
                        <a:t>2</a:t>
                      </a:r>
                      <a:endParaRPr kumimoji="1" lang="en-US" altLang="ja-JP" sz="1400" b="0" i="0" u="none" strike="noStrike" cap="none" normalizeH="0" baseline="0" dirty="0" smtClean="0">
                        <a:ln>
                          <a:noFill/>
                        </a:ln>
                        <a:solidFill>
                          <a:schemeClr val="tx1"/>
                        </a:solidFill>
                        <a:effectLst/>
                        <a:latin typeface="Arial"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GPS:1.5 kg/m</a:t>
                      </a:r>
                      <a:r>
                        <a:rPr kumimoji="1" lang="en-US" altLang="ja-JP" sz="1400" b="0" i="0" u="none" strike="noStrike" cap="none" normalizeH="0" baseline="30000" dirty="0" smtClean="0">
                          <a:ln>
                            <a:noFill/>
                          </a:ln>
                          <a:solidFill>
                            <a:schemeClr val="tx1"/>
                          </a:solidFill>
                          <a:effectLst/>
                          <a:latin typeface="Arial" charset="0"/>
                          <a:ea typeface="ＭＳ Ｐゴシック" pitchFamily="50" charset="-128"/>
                        </a:rPr>
                        <a:t>2</a:t>
                      </a:r>
                      <a:endParaRPr kumimoji="1" lang="en-US" altLang="ja-JP" sz="1400" b="0" i="0" u="none" strike="noStrike" cap="none" normalizeH="0" baseline="0" dirty="0" smtClean="0">
                        <a:ln>
                          <a:noFill/>
                        </a:ln>
                        <a:solidFill>
                          <a:schemeClr val="tx1"/>
                        </a:solidFill>
                        <a:effectLst/>
                        <a:latin typeface="Arial" charset="0"/>
                        <a:ea typeface="ＭＳ Ｐゴシック" pitchFamily="50" charset="-128"/>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ROB:2.5 kg/m</a:t>
                      </a:r>
                      <a:r>
                        <a:rPr kumimoji="1" lang="en-US" altLang="ja-JP" sz="1400" b="1" i="0" u="none" strike="noStrike" cap="none" normalizeH="0" baseline="30000" dirty="0" smtClean="0">
                          <a:ln>
                            <a:noFill/>
                          </a:ln>
                          <a:solidFill>
                            <a:srgbClr val="FF0000"/>
                          </a:solidFill>
                          <a:effectLst/>
                          <a:latin typeface="Arial" charset="0"/>
                          <a:ea typeface="ＭＳ Ｐゴシック" pitchFamily="50" charset="-128"/>
                        </a:rPr>
                        <a:t>2</a:t>
                      </a:r>
                      <a:endParaRPr kumimoji="1" lang="en-US" altLang="ja-JP" sz="1400" b="1" i="0" u="none" strike="noStrike" cap="none" normalizeH="0" baseline="0" dirty="0" smtClean="0">
                        <a:ln>
                          <a:noFill/>
                        </a:ln>
                        <a:solidFill>
                          <a:srgbClr val="FF0000"/>
                        </a:solidFill>
                        <a:effectLst/>
                        <a:latin typeface="Arial"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GPS:1.5 kg/m</a:t>
                      </a:r>
                      <a:r>
                        <a:rPr kumimoji="1" lang="en-US" altLang="ja-JP" sz="1400" b="1" i="0" u="none" strike="noStrike" cap="none" normalizeH="0" baseline="30000" dirty="0" smtClean="0">
                          <a:ln>
                            <a:noFill/>
                          </a:ln>
                          <a:solidFill>
                            <a:srgbClr val="FF0000"/>
                          </a:solidFill>
                          <a:effectLst/>
                          <a:latin typeface="Arial" charset="0"/>
                          <a:ea typeface="ＭＳ Ｐゴシック" pitchFamily="50" charset="-128"/>
                        </a:rPr>
                        <a:t>2</a:t>
                      </a:r>
                      <a:endParaRPr kumimoji="1" lang="en-US" altLang="ja-JP" sz="1400" b="1" i="0" u="none" strike="noStrike" cap="none" normalizeH="0" baseline="0" dirty="0" smtClean="0">
                        <a:ln>
                          <a:noFill/>
                        </a:ln>
                        <a:solidFill>
                          <a:srgbClr val="FF0000"/>
                        </a:solidFill>
                        <a:effectLst/>
                        <a:latin typeface="Arial" charset="0"/>
                        <a:ea typeface="ＭＳ Ｐゴシック" pitchFamily="50" charset="-128"/>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alpha val="50000"/>
                      </a:srgbClr>
                    </a:solidFill>
                  </a:tcPr>
                </a:tc>
              </a:tr>
              <a:tr h="520336">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Cloud Liquid Water</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±0.10 kg/m</a:t>
                      </a:r>
                      <a:r>
                        <a:rPr kumimoji="1" lang="en-US" altLang="ja-JP" sz="1400" b="0" i="0" u="none" strike="noStrike" cap="none" normalizeH="0" baseline="30000" dirty="0" smtClean="0">
                          <a:ln>
                            <a:noFill/>
                          </a:ln>
                          <a:solidFill>
                            <a:schemeClr val="tx1"/>
                          </a:solidFill>
                          <a:effectLst/>
                          <a:latin typeface="Arial" charset="0"/>
                          <a:ea typeface="ＭＳ Ｐゴシック" pitchFamily="50" charset="-128"/>
                        </a:rPr>
                        <a:t>2</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±0.05 kg/m</a:t>
                      </a:r>
                      <a:r>
                        <a:rPr kumimoji="1" lang="en-US" altLang="ja-JP" sz="1400" b="0" i="0" u="none" strike="noStrike" cap="none" normalizeH="0" baseline="30000" dirty="0" smtClean="0">
                          <a:ln>
                            <a:noFill/>
                          </a:ln>
                          <a:solidFill>
                            <a:schemeClr val="tx1"/>
                          </a:solidFill>
                          <a:effectLst/>
                          <a:latin typeface="Arial" charset="0"/>
                          <a:ea typeface="ＭＳ Ｐゴシック" pitchFamily="50" charset="-128"/>
                        </a:rPr>
                        <a:t>2</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±0.02 </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kg/m</a:t>
                      </a:r>
                      <a:r>
                        <a:rPr kumimoji="1" lang="en-US" altLang="ja-JP" sz="1400" b="0" i="0" u="none" strike="noStrike" cap="none" normalizeH="0" baseline="30000" dirty="0" smtClean="0">
                          <a:ln>
                            <a:noFill/>
                          </a:ln>
                          <a:solidFill>
                            <a:schemeClr val="tx1"/>
                          </a:solidFill>
                          <a:effectLst/>
                          <a:latin typeface="Arial" pitchFamily="34" charset="0"/>
                          <a:ea typeface="ＭＳ Ｐゴシック" pitchFamily="50" charset="-128"/>
                        </a:rPr>
                        <a:t>2</a:t>
                      </a:r>
                    </a:p>
                  </a:txBody>
                  <a:tcPr marL="89997" marR="89997"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400" b="0" i="0" u="none" strike="noStrike" cap="none" normalizeH="0" baseline="0" smtClean="0">
                          <a:ln>
                            <a:noFill/>
                          </a:ln>
                          <a:solidFill>
                            <a:schemeClr val="tx1"/>
                          </a:solidFill>
                          <a:effectLst/>
                          <a:latin typeface="Arial" pitchFamily="34" charset="0"/>
                          <a:ea typeface="+mn-ea"/>
                          <a:cs typeface="Arial" pitchFamily="34" charset="0"/>
                        </a:rPr>
                        <a:t> 0.04 kg/m</a:t>
                      </a:r>
                      <a:r>
                        <a:rPr kumimoji="1" lang="en-US" altLang="ja-JP" sz="1400" b="0" i="0" u="none" strike="noStrike" cap="none" normalizeH="0" baseline="30000" smtClean="0">
                          <a:ln>
                            <a:noFill/>
                          </a:ln>
                          <a:solidFill>
                            <a:schemeClr val="tx1"/>
                          </a:solidFill>
                          <a:effectLst/>
                          <a:latin typeface="Arial" pitchFamily="34" charset="0"/>
                          <a:ea typeface="+mn-ea"/>
                          <a:cs typeface="Arial" pitchFamily="34" charset="0"/>
                        </a:rPr>
                        <a:t>2</a:t>
                      </a:r>
                      <a:endParaRPr kumimoji="1" lang="en-US" altLang="ja-JP" sz="1400" b="0" i="0" u="none" strike="noStrike" cap="none" normalizeH="0" baseline="0" smtClean="0">
                        <a:ln>
                          <a:noFill/>
                        </a:ln>
                        <a:solidFill>
                          <a:schemeClr val="tx1"/>
                        </a:solidFill>
                        <a:effectLst/>
                        <a:latin typeface="Arial" pitchFamily="34" charset="0"/>
                        <a:ea typeface="+mn-ea"/>
                        <a:cs typeface="Arial" pitchFamily="34" charset="0"/>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400" b="1" i="0" u="none" strike="noStrike" cap="none" normalizeH="0" baseline="0" dirty="0" smtClean="0">
                          <a:ln>
                            <a:noFill/>
                          </a:ln>
                          <a:solidFill>
                            <a:srgbClr val="FF0000"/>
                          </a:solidFill>
                          <a:effectLst/>
                          <a:latin typeface="Arial" pitchFamily="34" charset="0"/>
                          <a:ea typeface="+mn-ea"/>
                          <a:cs typeface="Arial" pitchFamily="34" charset="0"/>
                        </a:rPr>
                        <a:t>0.04 kg/m</a:t>
                      </a:r>
                      <a:r>
                        <a:rPr kumimoji="1" lang="en-US" altLang="ja-JP" sz="1400" b="1" i="0" u="none" strike="noStrike" cap="none" normalizeH="0" baseline="30000" dirty="0" smtClean="0">
                          <a:ln>
                            <a:noFill/>
                          </a:ln>
                          <a:solidFill>
                            <a:srgbClr val="FF0000"/>
                          </a:solidFill>
                          <a:effectLst/>
                          <a:latin typeface="Arial" pitchFamily="34" charset="0"/>
                          <a:ea typeface="+mn-ea"/>
                          <a:cs typeface="Arial" pitchFamily="34" charset="0"/>
                        </a:rPr>
                        <a:t>2</a:t>
                      </a:r>
                      <a:endParaRPr kumimoji="1" lang="en-US" altLang="ja-JP" sz="1400" b="1" i="0" u="none" strike="noStrike" cap="none" normalizeH="0" baseline="0" dirty="0" smtClean="0">
                        <a:ln>
                          <a:noFill/>
                        </a:ln>
                        <a:solidFill>
                          <a:srgbClr val="FF0000"/>
                        </a:solidFill>
                        <a:effectLst/>
                        <a:latin typeface="Arial" pitchFamily="34" charset="0"/>
                        <a:ea typeface="+mn-ea"/>
                        <a:cs typeface="Arial" pitchFamily="34" charset="0"/>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alpha val="50000"/>
                      </a:srgbClr>
                    </a:solidFill>
                  </a:tcPr>
                </a:tc>
              </a:tr>
              <a:tr h="563037">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Precipitation</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Ocean ±50 %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Land ±120 %</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Ocean ±50 %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Land ±120 %</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en-US" sz="1400" b="0" i="0" u="none" strike="noStrike" cap="none" normalizeH="0" baseline="0" dirty="0" smtClean="0">
                          <a:ln>
                            <a:noFill/>
                          </a:ln>
                          <a:solidFill>
                            <a:schemeClr val="tx1"/>
                          </a:solidFill>
                          <a:effectLst/>
                          <a:latin typeface="Arial" pitchFamily="34" charset="0"/>
                          <a:ea typeface="ＭＳ Ｐゴシック" pitchFamily="50" charset="-128"/>
                        </a:rPr>
                        <a:t>Ocean </a:t>
                      </a: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a:t>
                      </a:r>
                      <a:r>
                        <a:rPr kumimoji="1" lang="en-US" altLang="en-US" sz="1400" b="0" i="0" u="none" strike="noStrike" cap="none" normalizeH="0" baseline="0" dirty="0" smtClean="0">
                          <a:ln>
                            <a:noFill/>
                          </a:ln>
                          <a:solidFill>
                            <a:schemeClr val="tx1"/>
                          </a:solidFill>
                          <a:effectLst/>
                          <a:latin typeface="Arial" pitchFamily="34" charset="0"/>
                          <a:ea typeface="ＭＳ Ｐゴシック" pitchFamily="50" charset="-128"/>
                        </a:rPr>
                        <a:t>20 %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en-US" sz="1400" b="0" i="0" u="none" strike="noStrike" cap="none" normalizeH="0" baseline="0" dirty="0" smtClean="0">
                          <a:ln>
                            <a:noFill/>
                          </a:ln>
                          <a:solidFill>
                            <a:schemeClr val="tx1"/>
                          </a:solidFill>
                          <a:effectLst/>
                          <a:latin typeface="Arial" pitchFamily="34" charset="0"/>
                          <a:ea typeface="ＭＳ Ｐゴシック" pitchFamily="50" charset="-128"/>
                        </a:rPr>
                        <a:t>Land </a:t>
                      </a: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a:t>
                      </a:r>
                      <a:r>
                        <a:rPr kumimoji="1" lang="en-US" altLang="en-US" sz="1400" b="0" i="0" u="none" strike="noStrike" cap="none" normalizeH="0" baseline="0" dirty="0" smtClean="0">
                          <a:ln>
                            <a:noFill/>
                          </a:ln>
                          <a:solidFill>
                            <a:schemeClr val="tx1"/>
                          </a:solidFill>
                          <a:effectLst/>
                          <a:latin typeface="Arial" pitchFamily="34" charset="0"/>
                          <a:ea typeface="ＭＳ Ｐゴシック" pitchFamily="50" charset="-128"/>
                        </a:rPr>
                        <a:t>80 %</a:t>
                      </a:r>
                    </a:p>
                  </a:txBody>
                  <a:tcPr marL="89997" marR="89997"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Ocean</a:t>
                      </a:r>
                      <a:r>
                        <a:rPr kumimoji="1" lang="ja-JP" altLang="en-US" sz="1400" b="0" i="0" u="none" strike="noStrike" cap="none" normalizeH="0" baseline="0" dirty="0" smtClean="0">
                          <a:ln>
                            <a:noFill/>
                          </a:ln>
                          <a:solidFill>
                            <a:schemeClr val="tx1"/>
                          </a:solidFill>
                          <a:effectLst/>
                          <a:latin typeface="Arial" charset="0"/>
                          <a:ea typeface="ＭＳ Ｐゴシック" pitchFamily="50" charset="-128"/>
                        </a:rPr>
                        <a:t>　</a:t>
                      </a: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 49%</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Land</a:t>
                      </a:r>
                      <a:r>
                        <a:rPr kumimoji="1" lang="ja-JP" altLang="en-US" sz="1400" b="0" i="0" u="none" strike="noStrike" cap="none" normalizeH="0" baseline="0" dirty="0" smtClean="0">
                          <a:ln>
                            <a:noFill/>
                          </a:ln>
                          <a:solidFill>
                            <a:schemeClr val="tx1"/>
                          </a:solidFill>
                          <a:effectLst/>
                          <a:latin typeface="Arial" charset="0"/>
                          <a:ea typeface="ＭＳ Ｐゴシック" pitchFamily="50" charset="-128"/>
                        </a:rPr>
                        <a:t>　</a:t>
                      </a: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 86%</a:t>
                      </a:r>
                      <a:endParaRPr kumimoji="1" lang="en-US" altLang="en-US" sz="1400" b="0" i="0" u="none" strike="noStrike" cap="none" normalizeH="0" baseline="0" dirty="0" smtClean="0">
                        <a:ln>
                          <a:noFill/>
                        </a:ln>
                        <a:solidFill>
                          <a:schemeClr val="tx1"/>
                        </a:solidFill>
                        <a:effectLst/>
                        <a:latin typeface="Arial" charset="0"/>
                        <a:ea typeface="ＭＳ Ｐゴシック" pitchFamily="50" charset="-128"/>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Ocean</a:t>
                      </a:r>
                      <a:r>
                        <a:rPr kumimoji="1" lang="ja-JP" altLang="en-US" sz="1400" b="1" i="0" u="none" strike="noStrike" cap="none" normalizeH="0" baseline="0" dirty="0" smtClean="0">
                          <a:ln>
                            <a:noFill/>
                          </a:ln>
                          <a:solidFill>
                            <a:srgbClr val="FF0000"/>
                          </a:solidFill>
                          <a:effectLst/>
                          <a:latin typeface="Arial" charset="0"/>
                          <a:ea typeface="ＭＳ Ｐゴシック" pitchFamily="50" charset="-128"/>
                        </a:rPr>
                        <a:t>　</a:t>
                      </a: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 48%</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Land</a:t>
                      </a:r>
                      <a:r>
                        <a:rPr kumimoji="1" lang="ja-JP" altLang="en-US" sz="1400" b="1" i="0" u="none" strike="noStrike" cap="none" normalizeH="0" baseline="0" dirty="0" smtClean="0">
                          <a:ln>
                            <a:noFill/>
                          </a:ln>
                          <a:solidFill>
                            <a:srgbClr val="FF0000"/>
                          </a:solidFill>
                          <a:effectLst/>
                          <a:latin typeface="Arial" charset="0"/>
                          <a:ea typeface="ＭＳ Ｐゴシック" pitchFamily="50" charset="-128"/>
                        </a:rPr>
                        <a:t>　</a:t>
                      </a: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 84%</a:t>
                      </a:r>
                      <a:endParaRPr kumimoji="1" lang="en-US" altLang="en-US" sz="1400" b="1" i="0" u="none" strike="noStrike" cap="none" normalizeH="0" baseline="0" dirty="0" smtClean="0">
                        <a:ln>
                          <a:noFill/>
                        </a:ln>
                        <a:solidFill>
                          <a:srgbClr val="FF0000"/>
                        </a:solidFill>
                        <a:effectLst/>
                        <a:latin typeface="Arial" charset="0"/>
                        <a:ea typeface="ＭＳ Ｐゴシック" pitchFamily="50" charset="-128"/>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alpha val="50000"/>
                      </a:srgbClr>
                    </a:solidFill>
                  </a:tcPr>
                </a:tc>
              </a:tr>
              <a:tr h="520364">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Sea Surface Temperature</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±0.8 </a:t>
                      </a:r>
                      <a:r>
                        <a:rPr lang="en-US" altLang="ja-JP" sz="1400" dirty="0" smtClean="0">
                          <a:latin typeface="Arial" panose="020B0604020202020204" pitchFamily="34" charset="0"/>
                          <a:cs typeface="Arial" panose="020B0604020202020204" pitchFamily="34" charset="0"/>
                        </a:rPr>
                        <a:t>ºC</a:t>
                      </a:r>
                      <a:endParaRPr kumimoji="1" lang="en-US" altLang="ja-JP" sz="1400" b="0" i="0" u="none" strike="noStrike" cap="none" normalizeH="0" baseline="0" dirty="0" smtClean="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±0.5 </a:t>
                      </a:r>
                      <a:r>
                        <a:rPr lang="en-US" altLang="ja-JP" sz="1400" dirty="0" smtClean="0">
                          <a:latin typeface="Arial" panose="020B0604020202020204" pitchFamily="34" charset="0"/>
                          <a:cs typeface="Arial" panose="020B0604020202020204" pitchFamily="34" charset="0"/>
                        </a:rPr>
                        <a:t>ºC</a:t>
                      </a:r>
                      <a:endParaRPr kumimoji="1" lang="en-US" altLang="ja-JP" sz="1400" b="0" i="0" u="none" strike="noStrike" cap="none" normalizeH="0" baseline="0" dirty="0" smtClean="0">
                        <a:ln>
                          <a:noFill/>
                        </a:ln>
                        <a:solidFill>
                          <a:schemeClr val="tx1"/>
                        </a:solidFill>
                        <a:effectLst/>
                        <a:latin typeface="Arial" charset="0"/>
                        <a:ea typeface="ＭＳ Ｐゴシック" pitchFamily="50" charset="-128"/>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±0.2 </a:t>
                      </a:r>
                      <a:r>
                        <a:rPr lang="en-US" altLang="ja-JP" sz="1400" dirty="0" smtClean="0">
                          <a:latin typeface="Arial" panose="020B0604020202020204" pitchFamily="34" charset="0"/>
                          <a:cs typeface="Arial" panose="020B0604020202020204" pitchFamily="34" charset="0"/>
                        </a:rPr>
                        <a:t>ºC</a:t>
                      </a:r>
                      <a:br>
                        <a:rPr lang="en-US" altLang="ja-JP" sz="1400" dirty="0" smtClean="0">
                          <a:latin typeface="Arial" panose="020B0604020202020204" pitchFamily="34" charset="0"/>
                          <a:cs typeface="Arial" panose="020B0604020202020204" pitchFamily="34" charset="0"/>
                        </a:rPr>
                      </a:br>
                      <a:r>
                        <a:rPr lang="en-US" altLang="ja-JP" sz="1400" dirty="0" smtClean="0">
                          <a:latin typeface="Arial" panose="020B0604020202020204" pitchFamily="34" charset="0"/>
                          <a:cs typeface="Arial" panose="020B0604020202020204" pitchFamily="34" charset="0"/>
                        </a:rPr>
                        <a:t>(zonal mean)</a:t>
                      </a:r>
                      <a:endPar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89997" marR="89997"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0.59 </a:t>
                      </a:r>
                      <a:r>
                        <a:rPr lang="en-US" altLang="ja-JP" sz="1400" dirty="0" smtClean="0">
                          <a:latin typeface="Arial" panose="020B0604020202020204" pitchFamily="34" charset="0"/>
                          <a:cs typeface="Arial" panose="020B0604020202020204" pitchFamily="34" charset="0"/>
                        </a:rPr>
                        <a:t>ºC</a:t>
                      </a:r>
                      <a:endParaRPr kumimoji="1" lang="en-US" altLang="ja-JP" sz="1400" b="0" i="0" u="none" strike="noStrike" cap="none" normalizeH="0" baseline="0" dirty="0" smtClean="0">
                        <a:ln>
                          <a:noFill/>
                        </a:ln>
                        <a:solidFill>
                          <a:schemeClr val="tx1"/>
                        </a:solidFill>
                        <a:effectLst/>
                        <a:latin typeface="Arial" charset="0"/>
                        <a:ea typeface="ＭＳ Ｐゴシック" pitchFamily="50" charset="-128"/>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0.58 </a:t>
                      </a:r>
                      <a:r>
                        <a:rPr lang="en-US" altLang="ja-JP" sz="1400" b="1" dirty="0" smtClean="0">
                          <a:solidFill>
                            <a:srgbClr val="FF0000"/>
                          </a:solidFill>
                          <a:latin typeface="Arial" panose="020B0604020202020204" pitchFamily="34" charset="0"/>
                          <a:cs typeface="Arial" panose="020B0604020202020204" pitchFamily="34" charset="0"/>
                        </a:rPr>
                        <a:t>ºC</a:t>
                      </a:r>
                      <a:endParaRPr kumimoji="1" lang="en-US" altLang="ja-JP" sz="1400" b="1" i="0" u="none" strike="noStrike" cap="none" normalizeH="0" baseline="0" dirty="0" smtClean="0">
                        <a:ln>
                          <a:noFill/>
                        </a:ln>
                        <a:solidFill>
                          <a:srgbClr val="FF0000"/>
                        </a:solidFill>
                        <a:effectLst/>
                        <a:latin typeface="Arial" charset="0"/>
                        <a:ea typeface="ＭＳ Ｐゴシック" pitchFamily="50" charset="-128"/>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49804"/>
                      </a:srgbClr>
                    </a:solidFill>
                  </a:tcPr>
                </a:tc>
              </a:tr>
              <a:tr h="520336">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Sea Surface Wind Speed</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±1.5 m/s</a:t>
                      </a:r>
                      <a:endParaRPr kumimoji="1" lang="en-US" altLang="ja-JP" sz="1400" b="0" i="0" u="none" strike="noStrike" cap="none" normalizeH="0" baseline="30000" dirty="0" smtClean="0">
                        <a:ln>
                          <a:noFill/>
                        </a:ln>
                        <a:solidFill>
                          <a:schemeClr val="tx1"/>
                        </a:solidFill>
                        <a:effectLst/>
                        <a:latin typeface="Arial" charset="0"/>
                        <a:ea typeface="ＭＳ Ｐゴシック" pitchFamily="50" charset="-128"/>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±1.0 m/s</a:t>
                      </a:r>
                      <a:endParaRPr kumimoji="1" lang="en-US" altLang="ja-JP" sz="1400" b="0" i="0" u="none" strike="noStrike" cap="none" normalizeH="0" baseline="30000" dirty="0" smtClean="0">
                        <a:ln>
                          <a:noFill/>
                        </a:ln>
                        <a:solidFill>
                          <a:schemeClr val="tx1"/>
                        </a:solidFill>
                        <a:effectLst/>
                        <a:latin typeface="Arial" charset="0"/>
                        <a:ea typeface="ＭＳ Ｐゴシック" pitchFamily="50" charset="-128"/>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±1.0 </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m/s</a:t>
                      </a:r>
                      <a:endParaRPr kumimoji="1" lang="en-US" altLang="ja-JP" sz="1400" b="0" i="0" u="none" strike="noStrike" cap="none" normalizeH="0" baseline="30000" dirty="0" smtClean="0">
                        <a:ln>
                          <a:noFill/>
                        </a:ln>
                        <a:solidFill>
                          <a:schemeClr val="tx1"/>
                        </a:solidFill>
                        <a:effectLst/>
                        <a:latin typeface="Arial" pitchFamily="34" charset="0"/>
                        <a:ea typeface="ＭＳ Ｐゴシック" pitchFamily="50" charset="-128"/>
                      </a:endParaRPr>
                    </a:p>
                  </a:txBody>
                  <a:tcPr marL="89997" marR="89997"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pitchFamily="50" charset="-128"/>
                        </a:rPr>
                        <a:t> 1.8 m/s</a:t>
                      </a:r>
                      <a:endParaRPr kumimoji="1" lang="en-US" altLang="ja-JP" sz="1400" b="0" i="0" u="none" strike="noStrike" cap="none" normalizeH="0" baseline="0" dirty="0" smtClean="0">
                        <a:ln>
                          <a:noFill/>
                        </a:ln>
                        <a:solidFill>
                          <a:schemeClr val="tx1"/>
                        </a:solidFill>
                        <a:effectLst/>
                        <a:latin typeface="Arial" charset="0"/>
                        <a:ea typeface="ＭＳ Ｐゴシック" pitchFamily="50" charset="-128"/>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1.1 m/s</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alpha val="49804"/>
                      </a:srgbClr>
                    </a:solidFill>
                  </a:tcPr>
                </a:tc>
              </a:tr>
              <a:tr h="520336">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Sea Ice Concentration</a:t>
                      </a:r>
                    </a:p>
                  </a:txBody>
                  <a:tcPr marL="71998" marR="71998"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±10 %</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±10 %</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±5%</a:t>
                      </a:r>
                    </a:p>
                  </a:txBody>
                  <a:tcPr marL="89997" marR="89997"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pitchFamily="50" charset="-128"/>
                        </a:rPr>
                        <a:t> 9 %</a:t>
                      </a:r>
                      <a:endParaRPr kumimoji="1" lang="en-US" altLang="ja-JP" sz="1400" b="0" i="0" u="none" strike="noStrike" cap="none" normalizeH="0" baseline="0" dirty="0" smtClean="0">
                        <a:ln>
                          <a:noFill/>
                        </a:ln>
                        <a:solidFill>
                          <a:schemeClr val="tx1"/>
                        </a:solidFill>
                        <a:effectLst/>
                        <a:latin typeface="Arial" charset="0"/>
                        <a:ea typeface="ＭＳ Ｐゴシック" pitchFamily="50" charset="-128"/>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8 %</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alpha val="50000"/>
                      </a:srgbClr>
                    </a:solidFill>
                  </a:tcPr>
                </a:tc>
              </a:tr>
              <a:tr h="306997">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Snow Depth</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±20 cm</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±20 cm</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±10 </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cm</a:t>
                      </a:r>
                    </a:p>
                  </a:txBody>
                  <a:tcPr marL="89997" marR="89997"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pitchFamily="50" charset="-128"/>
                        </a:rPr>
                        <a:t>16 cm</a:t>
                      </a:r>
                      <a:endParaRPr kumimoji="1" lang="en-US" altLang="ja-JP" sz="1400" b="0" i="0" u="none" strike="noStrike" cap="none" normalizeH="0" baseline="0" dirty="0" smtClean="0">
                        <a:ln>
                          <a:noFill/>
                        </a:ln>
                        <a:solidFill>
                          <a:schemeClr val="tx1"/>
                        </a:solidFill>
                        <a:effectLst/>
                        <a:latin typeface="Arial" charset="0"/>
                        <a:ea typeface="ＭＳ Ｐゴシック" pitchFamily="50" charset="-128"/>
                      </a:endParaRP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16 cm</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alpha val="50000"/>
                      </a:srgbClr>
                    </a:solidFill>
                  </a:tcPr>
                </a:tc>
              </a:tr>
              <a:tr h="306997">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Soil Moisture</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±10 %</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±10 %</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±5 %</a:t>
                      </a:r>
                    </a:p>
                  </a:txBody>
                  <a:tcPr marL="89997" marR="89997" marT="46815" marB="468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 4 %</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rgbClr val="FF0000"/>
                          </a:solidFill>
                          <a:effectLst/>
                          <a:latin typeface="Arial" charset="0"/>
                          <a:ea typeface="ＭＳ Ｐゴシック" pitchFamily="50" charset="-128"/>
                        </a:rPr>
                        <a:t>4 %</a:t>
                      </a:r>
                    </a:p>
                  </a:txBody>
                  <a:tcPr marL="89983" marR="89983" marT="46801" marB="4680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alpha val="50000"/>
                      </a:srgbClr>
                    </a:solidFill>
                  </a:tcPr>
                </a:tc>
              </a:tr>
            </a:tbl>
          </a:graphicData>
        </a:graphic>
      </p:graphicFrame>
      <p:sp>
        <p:nvSpPr>
          <p:cNvPr id="6" name="正方形/長方形 5"/>
          <p:cNvSpPr/>
          <p:nvPr/>
        </p:nvSpPr>
        <p:spPr>
          <a:xfrm>
            <a:off x="7205348" y="6149267"/>
            <a:ext cx="1663700" cy="401638"/>
          </a:xfrm>
          <a:prstGeom prst="rect">
            <a:avLst/>
          </a:prstGeom>
          <a:solidFill>
            <a:srgbClr val="CCFFFF">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a:defRPr/>
            </a:pPr>
            <a:r>
              <a:rPr lang="en-US" altLang="ja-JP" sz="1400" dirty="0">
                <a:solidFill>
                  <a:schemeClr val="tx1"/>
                </a:solidFill>
                <a:latin typeface="+mj-lt"/>
              </a:rPr>
              <a:t>Achieved Target Accuracy</a:t>
            </a:r>
            <a:endParaRPr lang="ja-JP" altLang="en-US" sz="1400" dirty="0">
              <a:solidFill>
                <a:schemeClr val="tx1"/>
              </a:solidFill>
              <a:latin typeface="+mj-lt"/>
            </a:endParaRPr>
          </a:p>
        </p:txBody>
      </p:sp>
      <p:sp>
        <p:nvSpPr>
          <p:cNvPr id="7" name="正方形/長方形 6"/>
          <p:cNvSpPr/>
          <p:nvPr/>
        </p:nvSpPr>
        <p:spPr>
          <a:xfrm>
            <a:off x="5373373" y="6142917"/>
            <a:ext cx="1831975" cy="417513"/>
          </a:xfrm>
          <a:prstGeom prst="rect">
            <a:avLst/>
          </a:prstGeom>
          <a:solidFill>
            <a:srgbClr val="99FFCC">
              <a:alpha val="49804"/>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a:defRPr/>
            </a:pPr>
            <a:r>
              <a:rPr lang="en-US" altLang="ja-JP" sz="1400" dirty="0">
                <a:solidFill>
                  <a:schemeClr val="tx1"/>
                </a:solidFill>
                <a:latin typeface="+mj-lt"/>
              </a:rPr>
              <a:t>Achieved Standard Accuracy</a:t>
            </a:r>
            <a:endParaRPr lang="ja-JP" altLang="en-US" sz="1400" dirty="0">
              <a:solidFill>
                <a:schemeClr val="tx1"/>
              </a:solidFill>
              <a:latin typeface="+mj-lt"/>
            </a:endParaRPr>
          </a:p>
        </p:txBody>
      </p:sp>
      <p:sp>
        <p:nvSpPr>
          <p:cNvPr id="8" name="正方形/長方形 7"/>
          <p:cNvSpPr/>
          <p:nvPr/>
        </p:nvSpPr>
        <p:spPr>
          <a:xfrm>
            <a:off x="3641410" y="6144505"/>
            <a:ext cx="1731963" cy="417512"/>
          </a:xfrm>
          <a:prstGeom prst="rect">
            <a:avLst/>
          </a:prstGeom>
          <a:solidFill>
            <a:srgbClr val="FFFF99">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lgn="ctr">
              <a:defRPr/>
            </a:pPr>
            <a:r>
              <a:rPr lang="en-US" altLang="ja-JP" sz="1400" dirty="0">
                <a:solidFill>
                  <a:schemeClr val="tx1"/>
                </a:solidFill>
                <a:latin typeface="+mj-lt"/>
              </a:rPr>
              <a:t>Achieved Release Accuracy</a:t>
            </a:r>
            <a:endParaRPr lang="ja-JP" altLang="en-US" sz="1400" dirty="0">
              <a:solidFill>
                <a:schemeClr val="tx1"/>
              </a:solidFill>
              <a:latin typeface="+mj-lt"/>
            </a:endParaRPr>
          </a:p>
        </p:txBody>
      </p:sp>
      <p:sp>
        <p:nvSpPr>
          <p:cNvPr id="9" name="円/楕円 8"/>
          <p:cNvSpPr/>
          <p:nvPr/>
        </p:nvSpPr>
        <p:spPr>
          <a:xfrm>
            <a:off x="1335519" y="1950004"/>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10" name="円/楕円 9"/>
          <p:cNvSpPr/>
          <p:nvPr/>
        </p:nvSpPr>
        <p:spPr>
          <a:xfrm>
            <a:off x="1335519" y="3192710"/>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11" name="円/楕円 10"/>
          <p:cNvSpPr/>
          <p:nvPr/>
        </p:nvSpPr>
        <p:spPr>
          <a:xfrm>
            <a:off x="1535544" y="3932178"/>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12" name="円/楕円 11"/>
          <p:cNvSpPr/>
          <p:nvPr/>
        </p:nvSpPr>
        <p:spPr>
          <a:xfrm>
            <a:off x="1535544" y="5639406"/>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13" name="円/楕円 12"/>
          <p:cNvSpPr/>
          <p:nvPr/>
        </p:nvSpPr>
        <p:spPr>
          <a:xfrm>
            <a:off x="1535544" y="5363714"/>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14" name="円/楕円 13"/>
          <p:cNvSpPr/>
          <p:nvPr/>
        </p:nvSpPr>
        <p:spPr>
          <a:xfrm>
            <a:off x="1535544" y="4860476"/>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15" name="円/楕円 14"/>
          <p:cNvSpPr/>
          <p:nvPr/>
        </p:nvSpPr>
        <p:spPr>
          <a:xfrm>
            <a:off x="1535544" y="4435416"/>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Tree>
    <p:extLst>
      <p:ext uri="{BB962C8B-B14F-4D97-AF65-F5344CB8AC3E}">
        <p14:creationId xmlns:p14="http://schemas.microsoft.com/office/powerpoint/2010/main" val="54116556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ビジネス">
  <a:themeElements>
    <a:clrScheme name="ビジネス">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ビジネス">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ビジネス">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11706</TotalTime>
  <Words>2751</Words>
  <Application>Microsoft Macintosh PowerPoint</Application>
  <PresentationFormat>On-screen Show (4:3)</PresentationFormat>
  <Paragraphs>441</Paragraphs>
  <Slides>14</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ビジネス</vt:lpstr>
      <vt:lpstr>Photo Editor 写真</vt:lpstr>
      <vt:lpstr>JAXA Agency Report</vt:lpstr>
      <vt:lpstr>PowerPoint Presentation</vt:lpstr>
      <vt:lpstr>Agency update</vt:lpstr>
      <vt:lpstr>Global Precipitation Measurement (GPM) </vt:lpstr>
      <vt:lpstr>JAXA Global Rainfall Watch</vt:lpstr>
      <vt:lpstr>GSMaP: From 4-hour Delay to Realtime</vt:lpstr>
      <vt:lpstr>AMSR-E operation completed  on Dec.4, 2015</vt:lpstr>
      <vt:lpstr>PowerPoint Presentation</vt:lpstr>
      <vt:lpstr>AMSR2 Standard Products Ver.2 has been released in March 2015</vt:lpstr>
      <vt:lpstr>AMSR2 Research Products  defined in March 2015</vt:lpstr>
      <vt:lpstr>GCOM-C Observation Products </vt:lpstr>
      <vt:lpstr>All Weather Sea Surface Temperature</vt:lpstr>
      <vt:lpstr>Long-term monitoring of Arctic Sea Ice</vt:lpstr>
      <vt:lpstr>JAXA Himawari Monitor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Nakagawa</dc:creator>
  <cp:lastModifiedBy>Pascal Lecomte</cp:lastModifiedBy>
  <cp:revision>598</cp:revision>
  <cp:lastPrinted>2015-03-17T06:04:23Z</cp:lastPrinted>
  <dcterms:created xsi:type="dcterms:W3CDTF">2008-12-31T12:46:31Z</dcterms:created>
  <dcterms:modified xsi:type="dcterms:W3CDTF">2016-03-08T10:40:33Z</dcterms:modified>
</cp:coreProperties>
</file>