
<file path=[Content_Types].xml><?xml version="1.0" encoding="utf-8"?>
<Types xmlns="http://schemas.openxmlformats.org/package/2006/content-types">
  <Override PartName="/ppt/slides/slide6.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emf" ContentType="image/x-emf"/>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2" r:id="rId2"/>
  </p:sldMasterIdLst>
  <p:notesMasterIdLst>
    <p:notesMasterId r:id="rId24"/>
  </p:notesMasterIdLst>
  <p:sldIdLst>
    <p:sldId id="269" r:id="rId3"/>
    <p:sldId id="312" r:id="rId4"/>
    <p:sldId id="270" r:id="rId5"/>
    <p:sldId id="297" r:id="rId6"/>
    <p:sldId id="298" r:id="rId7"/>
    <p:sldId id="299" r:id="rId8"/>
    <p:sldId id="257" r:id="rId9"/>
    <p:sldId id="304" r:id="rId10"/>
    <p:sldId id="305" r:id="rId11"/>
    <p:sldId id="306" r:id="rId12"/>
    <p:sldId id="309" r:id="rId13"/>
    <p:sldId id="310" r:id="rId14"/>
    <p:sldId id="307" r:id="rId15"/>
    <p:sldId id="308" r:id="rId16"/>
    <p:sldId id="288" r:id="rId17"/>
    <p:sldId id="293" r:id="rId18"/>
    <p:sldId id="283" r:id="rId19"/>
    <p:sldId id="292" r:id="rId20"/>
    <p:sldId id="294" r:id="rId21"/>
    <p:sldId id="311" r:id="rId22"/>
    <p:sldId id="285" r:id="rId23"/>
  </p:sldIdLst>
  <p:sldSz cx="9144000" cy="6858000" type="screen4x3"/>
  <p:notesSz cx="7099300" cy="10234613"/>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6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p:scale>
          <a:sx n="69" d="100"/>
          <a:sy n="69" d="100"/>
        </p:scale>
        <p:origin x="-540"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575" cy="511175"/>
          </a:xfrm>
          <a:prstGeom prst="rect">
            <a:avLst/>
          </a:prstGeom>
        </p:spPr>
        <p:txBody>
          <a:bodyPr vert="horz" lIns="99048" tIns="49524" rIns="99048" bIns="49524" rtlCol="0"/>
          <a:lstStyle>
            <a:lvl1pPr algn="l" fontAlgn="auto">
              <a:spcBef>
                <a:spcPts val="0"/>
              </a:spcBef>
              <a:spcAft>
                <a:spcPts val="0"/>
              </a:spcAft>
              <a:defRPr sz="1300">
                <a:latin typeface="+mn-lt"/>
                <a:cs typeface="+mn-cs"/>
              </a:defRPr>
            </a:lvl1pPr>
          </a:lstStyle>
          <a:p>
            <a:pPr>
              <a:defRPr/>
            </a:pPr>
            <a:endParaRPr lang="en-US"/>
          </a:p>
        </p:txBody>
      </p:sp>
      <p:sp>
        <p:nvSpPr>
          <p:cNvPr id="3" name="Date Placeholder 2"/>
          <p:cNvSpPr>
            <a:spLocks noGrp="1"/>
          </p:cNvSpPr>
          <p:nvPr>
            <p:ph type="dt" idx="1"/>
          </p:nvPr>
        </p:nvSpPr>
        <p:spPr>
          <a:xfrm>
            <a:off x="4021138" y="0"/>
            <a:ext cx="3076575" cy="511175"/>
          </a:xfrm>
          <a:prstGeom prst="rect">
            <a:avLst/>
          </a:prstGeom>
        </p:spPr>
        <p:txBody>
          <a:bodyPr vert="horz" lIns="99048" tIns="49524" rIns="99048" bIns="49524" rtlCol="0"/>
          <a:lstStyle>
            <a:lvl1pPr algn="r" fontAlgn="auto">
              <a:spcBef>
                <a:spcPts val="0"/>
              </a:spcBef>
              <a:spcAft>
                <a:spcPts val="0"/>
              </a:spcAft>
              <a:defRPr sz="1300" smtClean="0">
                <a:latin typeface="+mn-lt"/>
                <a:cs typeface="+mn-cs"/>
              </a:defRPr>
            </a:lvl1pPr>
          </a:lstStyle>
          <a:p>
            <a:pPr>
              <a:defRPr/>
            </a:pPr>
            <a:fld id="{A9B4C178-1B26-4789-B432-5B90787710CE}" type="datetimeFigureOut">
              <a:rPr lang="en-US"/>
              <a:pPr>
                <a:defRPr/>
              </a:pPr>
              <a:t>3/7/2016</a:t>
            </a:fld>
            <a:endParaRPr lang="en-US"/>
          </a:p>
        </p:txBody>
      </p:sp>
      <p:sp>
        <p:nvSpPr>
          <p:cNvPr id="4" name="Slide Image Placeholder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pPr lvl="0"/>
            <a:endParaRPr lang="en-US" noProof="0"/>
          </a:p>
        </p:txBody>
      </p:sp>
      <p:sp>
        <p:nvSpPr>
          <p:cNvPr id="5" name="Notes Placeholder 4"/>
          <p:cNvSpPr>
            <a:spLocks noGrp="1"/>
          </p:cNvSpPr>
          <p:nvPr>
            <p:ph type="body" sz="quarter" idx="3"/>
          </p:nvPr>
        </p:nvSpPr>
        <p:spPr>
          <a:xfrm>
            <a:off x="709613" y="4860925"/>
            <a:ext cx="5680075" cy="4605338"/>
          </a:xfrm>
          <a:prstGeom prst="rect">
            <a:avLst/>
          </a:prstGeom>
        </p:spPr>
        <p:txBody>
          <a:bodyPr vert="horz" lIns="99048" tIns="49524" rIns="99048" bIns="49524"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9721850"/>
            <a:ext cx="3076575" cy="511175"/>
          </a:xfrm>
          <a:prstGeom prst="rect">
            <a:avLst/>
          </a:prstGeom>
        </p:spPr>
        <p:txBody>
          <a:bodyPr vert="horz" lIns="99048" tIns="49524" rIns="99048" bIns="49524" rtlCol="0" anchor="b"/>
          <a:lstStyle>
            <a:lvl1pPr algn="l" fontAlgn="auto">
              <a:spcBef>
                <a:spcPts val="0"/>
              </a:spcBef>
              <a:spcAft>
                <a:spcPts val="0"/>
              </a:spcAft>
              <a:defRPr sz="13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4021138" y="9721850"/>
            <a:ext cx="3076575" cy="511175"/>
          </a:xfrm>
          <a:prstGeom prst="rect">
            <a:avLst/>
          </a:prstGeom>
        </p:spPr>
        <p:txBody>
          <a:bodyPr vert="horz" lIns="99048" tIns="49524" rIns="99048" bIns="49524" rtlCol="0" anchor="b"/>
          <a:lstStyle>
            <a:lvl1pPr algn="r" fontAlgn="auto">
              <a:spcBef>
                <a:spcPts val="0"/>
              </a:spcBef>
              <a:spcAft>
                <a:spcPts val="0"/>
              </a:spcAft>
              <a:defRPr sz="1300" smtClean="0">
                <a:latin typeface="+mn-lt"/>
                <a:cs typeface="+mn-cs"/>
              </a:defRPr>
            </a:lvl1pPr>
          </a:lstStyle>
          <a:p>
            <a:pPr>
              <a:defRPr/>
            </a:pPr>
            <a:fld id="{365F5CAD-BFC8-48FB-81A4-37E0AF7370A7}"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p:spPr>
      </p:sp>
      <p:sp>
        <p:nvSpPr>
          <p:cNvPr id="2662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IN" altLang="en-US" smtClean="0"/>
          </a:p>
        </p:txBody>
      </p:sp>
      <p:sp>
        <p:nvSpPr>
          <p:cNvPr id="266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A628A8E-4985-4F94-8E79-942AE157389B}" type="slidenum">
              <a:rPr lang="en-US" altLang="en-US"/>
              <a:pPr fontAlgn="base">
                <a:spcBef>
                  <a:spcPct val="0"/>
                </a:spcBef>
                <a:spcAft>
                  <a:spcPct val="0"/>
                </a:spcAft>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IN" smtClean="0"/>
          </a:p>
        </p:txBody>
      </p:sp>
      <p:sp>
        <p:nvSpPr>
          <p:cNvPr id="358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0045CE4-15F7-4793-A99E-7D4B31DBDDE7}" type="slidenum">
              <a:rPr lang="en-US"/>
              <a:pPr fontAlgn="base">
                <a:spcBef>
                  <a:spcPct val="0"/>
                </a:spcBef>
                <a:spcAft>
                  <a:spcPct val="0"/>
                </a:spcAft>
              </a:pPr>
              <a:t>14</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p:spPr>
      </p:sp>
      <p:sp>
        <p:nvSpPr>
          <p:cNvPr id="368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IN" smtClean="0"/>
          </a:p>
        </p:txBody>
      </p:sp>
      <p:sp>
        <p:nvSpPr>
          <p:cNvPr id="368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3E9A864-353C-4EAA-900E-05BC702E1179}" type="slidenum">
              <a:rPr lang="en-US"/>
              <a:pPr fontAlgn="base">
                <a:spcBef>
                  <a:spcPct val="0"/>
                </a:spcBef>
                <a:spcAft>
                  <a:spcPct val="0"/>
                </a:spcAft>
              </a:pPr>
              <a:t>15</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p:spPr>
      </p:sp>
      <p:sp>
        <p:nvSpPr>
          <p:cNvPr id="378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IN" smtClean="0"/>
          </a:p>
        </p:txBody>
      </p:sp>
      <p:sp>
        <p:nvSpPr>
          <p:cNvPr id="378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31D2DEA-C3F3-4142-94D0-82C539FB49F7}" type="slidenum">
              <a:rPr lang="en-US"/>
              <a:pPr fontAlgn="base">
                <a:spcBef>
                  <a:spcPct val="0"/>
                </a:spcBef>
                <a:spcAft>
                  <a:spcPct val="0"/>
                </a:spcAft>
              </a:pPr>
              <a:t>17</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p:spPr>
      </p:sp>
      <p:sp>
        <p:nvSpPr>
          <p:cNvPr id="389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en-US" smtClean="0"/>
          </a:p>
        </p:txBody>
      </p:sp>
      <p:sp>
        <p:nvSpPr>
          <p:cNvPr id="389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F9F0BC1-809D-4AAD-9AAC-87F0F22E5BBA}" type="slidenum">
              <a:rPr lang="en-US" altLang="en-US">
                <a:ea typeface="ＭＳ Ｐゴシック"/>
                <a:cs typeface="ＭＳ Ｐゴシック"/>
              </a:rPr>
              <a:pPr fontAlgn="base">
                <a:spcBef>
                  <a:spcPct val="0"/>
                </a:spcBef>
                <a:spcAft>
                  <a:spcPct val="0"/>
                </a:spcAft>
              </a:pPr>
              <a:t>18</a:t>
            </a:fld>
            <a:endParaRPr lang="en-US" altLang="en-US">
              <a:ea typeface="ＭＳ Ｐゴシック"/>
              <a:cs typeface="ＭＳ Ｐゴシック"/>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p:spPr>
      </p:sp>
      <p:sp>
        <p:nvSpPr>
          <p:cNvPr id="399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IN" smtClean="0"/>
          </a:p>
        </p:txBody>
      </p:sp>
      <p:sp>
        <p:nvSpPr>
          <p:cNvPr id="399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4B757C4-B99E-4B24-85A9-CA3EA028BB2C}" type="slidenum">
              <a:rPr lang="en-US"/>
              <a:pPr fontAlgn="base">
                <a:spcBef>
                  <a:spcPct val="0"/>
                </a:spcBef>
                <a:spcAft>
                  <a:spcPct val="0"/>
                </a:spcAft>
              </a:pPr>
              <a:t>21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p:spPr>
      </p:sp>
      <p:sp>
        <p:nvSpPr>
          <p:cNvPr id="276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altLang="en-US" smtClean="0"/>
          </a:p>
        </p:txBody>
      </p:sp>
      <p:sp>
        <p:nvSpPr>
          <p:cNvPr id="276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B67C43E-3285-4699-8F78-53FBB49D9955}" type="slidenum">
              <a:rPr lang="en-US" altLang="en-US">
                <a:solidFill>
                  <a:srgbClr val="000000"/>
                </a:solidFill>
              </a:rPr>
              <a:pPr fontAlgn="base">
                <a:spcBef>
                  <a:spcPct val="0"/>
                </a:spcBef>
                <a:spcAft>
                  <a:spcPct val="0"/>
                </a:spcAft>
              </a:pPr>
              <a:t>3</a:t>
            </a:fld>
            <a:endParaRPr lang="en-US" altLang="en-US">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p:spPr>
      </p:sp>
      <p:sp>
        <p:nvSpPr>
          <p:cNvPr id="286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IN" smtClean="0"/>
          </a:p>
        </p:txBody>
      </p:sp>
      <p:sp>
        <p:nvSpPr>
          <p:cNvPr id="286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5AF35FF-89EC-402E-8C00-11925523F7BC}" type="slidenum">
              <a:rPr lang="en-US"/>
              <a:pPr fontAlgn="base">
                <a:spcBef>
                  <a:spcPct val="0"/>
                </a:spcBef>
                <a:spcAft>
                  <a:spcPct val="0"/>
                </a:spcAft>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IN" smtClean="0"/>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7D0A2C6-BECD-418C-BA9D-22FD0FA0FB62}" type="slidenum">
              <a:rPr lang="en-US"/>
              <a:pPr fontAlgn="base">
                <a:spcBef>
                  <a:spcPct val="0"/>
                </a:spcBef>
                <a:spcAft>
                  <a:spcPct val="0"/>
                </a:spcAft>
              </a:pPr>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p:spPr>
      </p:sp>
      <p:sp>
        <p:nvSpPr>
          <p:cNvPr id="3072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IN" smtClean="0"/>
          </a:p>
        </p:txBody>
      </p:sp>
      <p:sp>
        <p:nvSpPr>
          <p:cNvPr id="307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CBC248A-2AB8-414C-BC90-91CAAFC4FEB0}" type="slidenum">
              <a:rPr lang="en-US"/>
              <a:pPr fontAlgn="base">
                <a:spcBef>
                  <a:spcPct val="0"/>
                </a:spcBef>
                <a:spcAft>
                  <a:spcPct val="0"/>
                </a:spcAft>
              </a:pPr>
              <a:t>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p:spPr>
      </p:sp>
      <p:sp>
        <p:nvSpPr>
          <p:cNvPr id="3174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17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E49EF34-1F50-49A1-85FB-7132E79B53E8}" type="slidenum">
              <a:rPr lang="en-US"/>
              <a:pPr fontAlgn="base">
                <a:spcBef>
                  <a:spcPct val="0"/>
                </a:spcBef>
                <a:spcAft>
                  <a:spcPct val="0"/>
                </a:spcAft>
              </a:pPr>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p:spPr>
      </p:sp>
      <p:sp>
        <p:nvSpPr>
          <p:cNvPr id="3277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IN" smtClean="0"/>
          </a:p>
        </p:txBody>
      </p:sp>
      <p:sp>
        <p:nvSpPr>
          <p:cNvPr id="327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0C34A43-DFF7-4A9C-A14A-4D7873F6B31E}" type="slidenum">
              <a:rPr lang="en-US"/>
              <a:pPr fontAlgn="base">
                <a:spcBef>
                  <a:spcPct val="0"/>
                </a:spcBef>
                <a:spcAft>
                  <a:spcPct val="0"/>
                </a:spcAft>
              </a:pPr>
              <a:t>10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087B4AD-D7E0-4AAD-B690-ADAC6746454B}" type="slidenum">
              <a:rPr lang="en-US"/>
              <a:pPr fontAlgn="base">
                <a:spcBef>
                  <a:spcPct val="0"/>
                </a:spcBef>
                <a:spcAft>
                  <a:spcPct val="0"/>
                </a:spcAft>
              </a:pPr>
              <a:t>12</a:t>
            </a:fld>
            <a:endParaRPr lang="en-US"/>
          </a:p>
        </p:txBody>
      </p:sp>
      <p:sp>
        <p:nvSpPr>
          <p:cNvPr id="33795"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33796"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a:lnSpc>
                <a:spcPct val="90000"/>
              </a:lnSpc>
              <a:spcBef>
                <a:spcPct val="0"/>
              </a:spcBef>
            </a:pPr>
            <a:r>
              <a:rPr lang="en-GB" sz="1100" smtClean="0"/>
              <a:t>Coral Reefs support more species per unit area than any other marine ecosystem. Coral reefs rival and surpass tropical rainforests in their biological diversity and complexity. This biodiversity may be a source of natural products derived from reef dwelling organisms. Many drugs are now under development from coral reef animals and plants. Coral reef ecosystems are considered to be a key source of natural compounds for new medicines for the 21st century. </a:t>
            </a:r>
          </a:p>
          <a:p>
            <a:pPr>
              <a:lnSpc>
                <a:spcPct val="90000"/>
              </a:lnSpc>
              <a:spcBef>
                <a:spcPct val="0"/>
              </a:spcBef>
            </a:pPr>
            <a:endParaRPr lang="en-GB" sz="1100" smtClean="0"/>
          </a:p>
          <a:p>
            <a:pPr>
              <a:lnSpc>
                <a:spcPct val="90000"/>
              </a:lnSpc>
              <a:spcBef>
                <a:spcPct val="0"/>
              </a:spcBef>
            </a:pPr>
            <a:r>
              <a:rPr lang="en-GB" sz="1100" smtClean="0"/>
              <a:t>Satellite data have been found to be very useful for mapping the extent and their ecological condition. Using high resolution satellite data, it was possible to map various component of the coral reef such as windward reef front, reef crest, reef flat, live corals zone, coral knolls, coral heads, reef patch, sanded habitat, sand cays, algae/sea grass, lagoon, etc. Small reefs and live coral zones as small as 100 and 5 ha have been mapped, respectively. Massive corals of only 50 sq m area along were identified and mapped on this small reef. The ecosystem diversity and species diversity inter-linkages in coral reefs are as follows: </a:t>
            </a:r>
          </a:p>
          <a:p>
            <a:pPr>
              <a:lnSpc>
                <a:spcPct val="90000"/>
              </a:lnSpc>
              <a:spcBef>
                <a:spcPct val="0"/>
              </a:spcBef>
            </a:pPr>
            <a:r>
              <a:rPr lang="en-GB" sz="1100" smtClean="0"/>
              <a:t> </a:t>
            </a:r>
          </a:p>
          <a:p>
            <a:pPr>
              <a:lnSpc>
                <a:spcPct val="90000"/>
              </a:lnSpc>
              <a:spcBef>
                <a:spcPct val="0"/>
              </a:spcBef>
              <a:buFontTx/>
              <a:buChar char="•"/>
            </a:pPr>
            <a:r>
              <a:rPr lang="en-GB" sz="1100" smtClean="0"/>
              <a:t>Windward Reef front: Rich coral diversity zone</a:t>
            </a:r>
          </a:p>
          <a:p>
            <a:pPr>
              <a:lnSpc>
                <a:spcPct val="90000"/>
              </a:lnSpc>
              <a:spcBef>
                <a:spcPct val="0"/>
              </a:spcBef>
              <a:buFontTx/>
              <a:buChar char="•"/>
            </a:pPr>
            <a:r>
              <a:rPr lang="en-GB" sz="1100" smtClean="0"/>
              <a:t>Outer Reef crest: Richest coral diversity and density zone. Massive corals forming large colonies occur in this zone.</a:t>
            </a:r>
          </a:p>
          <a:p>
            <a:pPr>
              <a:lnSpc>
                <a:spcPct val="90000"/>
              </a:lnSpc>
              <a:spcBef>
                <a:spcPct val="0"/>
              </a:spcBef>
              <a:buFontTx/>
              <a:buChar char="•"/>
            </a:pPr>
            <a:r>
              <a:rPr lang="en-GB" sz="1100" smtClean="0"/>
              <a:t>Algal Ridge: Site of high Algal diversity</a:t>
            </a:r>
          </a:p>
          <a:p>
            <a:pPr>
              <a:lnSpc>
                <a:spcPct val="90000"/>
              </a:lnSpc>
              <a:spcBef>
                <a:spcPct val="0"/>
              </a:spcBef>
              <a:buFontTx/>
              <a:buChar char="•"/>
            </a:pPr>
            <a:r>
              <a:rPr lang="en-GB" sz="1100" smtClean="0"/>
              <a:t>Moat: Rich in corals, algae and sea grass diversity</a:t>
            </a:r>
          </a:p>
          <a:p>
            <a:pPr>
              <a:lnSpc>
                <a:spcPct val="90000"/>
              </a:lnSpc>
              <a:spcBef>
                <a:spcPct val="0"/>
              </a:spcBef>
              <a:buFontTx/>
              <a:buChar char="•"/>
            </a:pPr>
            <a:r>
              <a:rPr lang="en-GB" sz="1100" smtClean="0"/>
              <a:t>Aligned and Non-Aligned coral zone: Sites of soft and massive corals in shallow pools and seaward side.</a:t>
            </a:r>
          </a:p>
          <a:p>
            <a:pPr>
              <a:lnSpc>
                <a:spcPct val="90000"/>
              </a:lnSpc>
              <a:spcBef>
                <a:spcPct val="0"/>
              </a:spcBef>
              <a:buFontTx/>
              <a:buChar char="•"/>
            </a:pPr>
            <a:r>
              <a:rPr lang="en-GB" sz="1100" smtClean="0"/>
              <a:t>Inner region has more of algae. Can have sand or mud depositions with dense algal and sea grass growth.</a:t>
            </a:r>
          </a:p>
          <a:p>
            <a:pPr>
              <a:lnSpc>
                <a:spcPct val="90000"/>
              </a:lnSpc>
              <a:spcBef>
                <a:spcPct val="0"/>
              </a:spcBef>
              <a:buFontTx/>
              <a:buChar char="•"/>
            </a:pPr>
            <a:r>
              <a:rPr lang="en-GB" sz="1100" smtClean="0"/>
              <a:t>Lagoon: Highly diverse patch reefs and coral knolls</a:t>
            </a:r>
          </a:p>
          <a:p>
            <a:pPr>
              <a:lnSpc>
                <a:spcPct val="90000"/>
              </a:lnSpc>
              <a:spcBef>
                <a:spcPct val="0"/>
              </a:spcBef>
              <a:buFontTx/>
              <a:buChar char="•"/>
            </a:pPr>
            <a:r>
              <a:rPr lang="en-GB" sz="1100" smtClean="0"/>
              <a:t>Sanded and muddy reef flat: Fleshy algae</a:t>
            </a:r>
          </a:p>
          <a:p>
            <a:pPr>
              <a:lnSpc>
                <a:spcPct val="90000"/>
              </a:lnSpc>
              <a:spcBef>
                <a:spcPct val="0"/>
              </a:spcBef>
              <a:buFontTx/>
              <a:buChar char="•"/>
            </a:pPr>
            <a:r>
              <a:rPr lang="en-GB" sz="1100" smtClean="0"/>
              <a:t>Knolls: High species diversity and density. 70-80% live coral cover.</a:t>
            </a:r>
            <a:endParaRPr lang="en-US" sz="110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p:spPr>
      </p:sp>
      <p:sp>
        <p:nvSpPr>
          <p:cNvPr id="3481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IN" smtClean="0"/>
          </a:p>
        </p:txBody>
      </p:sp>
      <p:sp>
        <p:nvSpPr>
          <p:cNvPr id="348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46338B0-3842-4E0A-9405-6A25C687A9E6}" type="slidenum">
              <a:rPr lang="en-US"/>
              <a:pPr fontAlgn="base">
                <a:spcBef>
                  <a:spcPct val="0"/>
                </a:spcBef>
                <a:spcAft>
                  <a:spcPct val="0"/>
                </a:spcAft>
              </a:pPr>
              <a:t>13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41E2A99C-2CB6-4828-B1A3-DA0D32F3EBBB}" type="datetimeFigureOut">
              <a:rPr lang="en-US"/>
              <a:pPr>
                <a:defRPr/>
              </a:pPr>
              <a:t>3/7/2016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6A066E1-F8A7-4604-94BA-9CC6B3B0A9D2}"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9961736-2C5C-4DA5-AE3F-94EF42DFFEFD}" type="datetimeFigureOut">
              <a:rPr lang="en-US"/>
              <a:pPr>
                <a:defRPr/>
              </a:pPr>
              <a:t>3/7/2016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0F4E75A-C397-4AA7-8417-6AF1CE696C64}"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6089421-A442-47AA-BF82-73F65B81A403}" type="datetime1">
              <a:rPr lang="en-US"/>
              <a:pPr>
                <a:defRPr/>
              </a:pPr>
              <a:t>3/7/2016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CB0DFDA-9023-4F6E-BBB6-CF2F7A3C9869}"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752D40A-0C96-4EB0-865F-06AFF13ADC41}" type="datetimeFigureOut">
              <a:rPr lang="en-US"/>
              <a:pPr>
                <a:defRPr/>
              </a:pPr>
              <a:t>3/7/2016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60DB467F-F0DF-49DB-A632-D350771E98A2}"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8352113-0002-4356-91FF-9F63169A1956}" type="datetime1">
              <a:rPr lang="en-US"/>
              <a:pPr>
                <a:defRPr/>
              </a:pPr>
              <a:t>3/7/2016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667785C-1150-4723-8559-5D9F1CB1283D}"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8352113-0002-4356-91FF-9F63169A1956}" type="datetime1">
              <a:rPr lang="en-US"/>
              <a:pPr>
                <a:defRPr/>
              </a:pPr>
              <a:t>3/7/2016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97D72F2-D6EC-4B84-BCE7-B21374B7B620}"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9CA5255B-56B2-430B-A650-A7A4EB4DAD96}" type="datetimeFigureOut">
              <a:rPr lang="en-US"/>
              <a:pPr>
                <a:defRPr/>
              </a:pPr>
              <a:t>3/7/2016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80AC4D0A-B079-4E3B-B861-7D6DB885424B}" type="slidenum">
              <a:rPr lang="en-US"/>
              <a:pPr>
                <a:defRPr/>
              </a:pPr>
              <a:t>‹#›</a:t>
            </a:fld>
            <a:endParaRPr lang="en-US"/>
          </a:p>
        </p:txBody>
      </p:sp>
      <p:sp>
        <p:nvSpPr>
          <p:cNvPr id="8" name="TextBox 7"/>
          <p:cNvSpPr txBox="1"/>
          <p:nvPr userDrawn="1"/>
        </p:nvSpPr>
        <p:spPr>
          <a:xfrm>
            <a:off x="0" y="0"/>
            <a:ext cx="8501063" cy="369888"/>
          </a:xfrm>
          <a:prstGeom prst="rect">
            <a:avLst/>
          </a:prstGeom>
          <a:solidFill>
            <a:schemeClr val="accent1">
              <a:lumMod val="75000"/>
            </a:schemeClr>
          </a:solidFill>
        </p:spPr>
        <p:txBody>
          <a:bodyPr>
            <a:spAutoFit/>
          </a:bodyPr>
          <a:lstStyle/>
          <a:p>
            <a:pPr algn="ctr" fontAlgn="auto">
              <a:spcBef>
                <a:spcPts val="0"/>
              </a:spcBef>
              <a:spcAft>
                <a:spcPts val="0"/>
              </a:spcAft>
              <a:defRPr/>
            </a:pPr>
            <a:r>
              <a:rPr lang="en-GB" b="1" dirty="0" err="1">
                <a:solidFill>
                  <a:schemeClr val="bg1"/>
                </a:solidFill>
                <a:latin typeface="+mn-lt"/>
                <a:cs typeface="+mn-cs"/>
              </a:rPr>
              <a:t>CEOS</a:t>
            </a:r>
            <a:r>
              <a:rPr lang="en-GB" b="1" dirty="0">
                <a:solidFill>
                  <a:schemeClr val="bg1"/>
                </a:solidFill>
                <a:latin typeface="+mn-lt"/>
                <a:cs typeface="+mn-cs"/>
              </a:rPr>
              <a:t> Working Group on Climate</a:t>
            </a:r>
            <a:endParaRPr lang="en-GB" b="1" dirty="0">
              <a:solidFill>
                <a:schemeClr val="bg1"/>
              </a:solidFill>
              <a:latin typeface="+mn-lt"/>
              <a:cs typeface="+mn-cs"/>
            </a:endParaRPr>
          </a:p>
        </p:txBody>
      </p:sp>
      <p:pic>
        <p:nvPicPr>
          <p:cNvPr id="1032" name="Picture 42" descr="Transparent ISRO Logo"/>
          <p:cNvPicPr>
            <a:picLocks noChangeAspect="1" noChangeArrowheads="1"/>
          </p:cNvPicPr>
          <p:nvPr userDrawn="1"/>
        </p:nvPicPr>
        <p:blipFill>
          <a:blip r:embed="rId6"/>
          <a:srcRect/>
          <a:stretch>
            <a:fillRect/>
          </a:stretch>
        </p:blipFill>
        <p:spPr bwMode="auto">
          <a:xfrm>
            <a:off x="8572500" y="0"/>
            <a:ext cx="571500" cy="5762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9" r:id="rId1"/>
    <p:sldLayoutId id="2147483670" r:id="rId2"/>
    <p:sldLayoutId id="2147483673" r:id="rId3"/>
    <p:sldLayoutId id="2147483674" r:id="rId4"/>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10486A"/>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fontAlgn="auto">
              <a:spcBef>
                <a:spcPts val="0"/>
              </a:spcBef>
              <a:spcAft>
                <a:spcPts val="0"/>
              </a:spcAft>
              <a:defRPr sz="1200">
                <a:solidFill>
                  <a:srgbClr val="898989"/>
                </a:solidFill>
                <a:latin typeface="Calibri" pitchFamily="34" charset="0"/>
                <a:ea typeface="ＭＳ Ｐゴシック" charset="-128"/>
                <a:cs typeface="+mn-cs"/>
              </a:defRPr>
            </a:lvl1pPr>
          </a:lstStyle>
          <a:p>
            <a:pPr>
              <a:defRPr/>
            </a:pPr>
            <a:fld id="{78352113-0002-4356-91FF-9F63169A1956}" type="datetime1">
              <a:rPr lang="en-US"/>
              <a:pPr>
                <a:defRPr/>
              </a:pPr>
              <a:t>3/7/2016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fontAlgn="auto">
              <a:spcBef>
                <a:spcPts val="0"/>
              </a:spcBef>
              <a:spcAft>
                <a:spcPts val="0"/>
              </a:spcAft>
              <a:defRPr sz="1200">
                <a:solidFill>
                  <a:srgbClr val="898989"/>
                </a:solidFill>
                <a:latin typeface="Calibri" pitchFamily="34" charset="0"/>
                <a:ea typeface="ＭＳ Ｐゴシック" charset="-128"/>
                <a:cs typeface="+mn-cs"/>
              </a:defRPr>
            </a:lvl1pPr>
          </a:lstStyle>
          <a:p>
            <a:pPr>
              <a:defRPr/>
            </a:pPr>
            <a:fld id="{9067AE5F-ABB4-42BD-9403-CDC349746C3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1" r:id="rId1"/>
    <p:sldLayoutId id="2147483672" r:id="rId2"/>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a:defRPr>
      </a:lvl1pPr>
      <a:lvl2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a:defRPr>
      </a:lvl2pPr>
      <a:lvl3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a:defRPr>
      </a:lvl3pPr>
      <a:lvl4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a:defRPr>
      </a:lvl4pPr>
      <a:lvl5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128"/>
          <a:cs typeface="ＭＳ Ｐゴシック"/>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128"/>
          <a:cs typeface="ＭＳ Ｐゴシック"/>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128"/>
          <a:cs typeface="ＭＳ Ｐゴシック"/>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128"/>
          <a:cs typeface="ＭＳ Ｐゴシック"/>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128"/>
          <a:cs typeface="ＭＳ Ｐゴシック"/>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39.emf"/><Relationship Id="rId5" Type="http://schemas.openxmlformats.org/officeDocument/2006/relationships/image" Target="../media/image38.jpeg"/><Relationship Id="rId4" Type="http://schemas.openxmlformats.org/officeDocument/2006/relationships/image" Target="../media/image37.jpe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47.wmf"/><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49.wmf"/></Relationships>
</file>

<file path=ppt/slides/_rels/slide14.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53.wmf"/></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emf"/><Relationship Id="rId1" Type="http://schemas.openxmlformats.org/officeDocument/2006/relationships/slideLayout" Target="../slideLayouts/slideLayout5.xml"/><Relationship Id="rId5" Type="http://schemas.openxmlformats.org/officeDocument/2006/relationships/image" Target="../media/image57.emf"/><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60.png"/><Relationship Id="rId4" Type="http://schemas.openxmlformats.org/officeDocument/2006/relationships/image" Target="../media/image59.png"/></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1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3.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71.jpeg"/><Relationship Id="rId5" Type="http://schemas.openxmlformats.org/officeDocument/2006/relationships/image" Target="../media/image70.jpeg"/><Relationship Id="rId10" Type="http://schemas.openxmlformats.org/officeDocument/2006/relationships/image" Target="../media/image75.jpeg"/><Relationship Id="rId4" Type="http://schemas.openxmlformats.org/officeDocument/2006/relationships/image" Target="../media/image69.png"/><Relationship Id="rId9" Type="http://schemas.openxmlformats.org/officeDocument/2006/relationships/image" Target="../media/image74.wmf"/></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jpeg"/><Relationship Id="rId3" Type="http://schemas.openxmlformats.org/officeDocument/2006/relationships/image" Target="../media/image6.jpeg"/><Relationship Id="rId7" Type="http://schemas.openxmlformats.org/officeDocument/2006/relationships/image" Target="../media/image10.png"/><Relationship Id="rId12" Type="http://schemas.openxmlformats.org/officeDocument/2006/relationships/image" Target="../media/image15.jpeg"/><Relationship Id="rId17" Type="http://schemas.openxmlformats.org/officeDocument/2006/relationships/image" Target="../media/image20.jpeg"/><Relationship Id="rId2" Type="http://schemas.openxmlformats.org/officeDocument/2006/relationships/notesSlide" Target="../notesSlides/notesSlide2.xml"/><Relationship Id="rId16" Type="http://schemas.openxmlformats.org/officeDocument/2006/relationships/image" Target="../media/image19.jpeg"/><Relationship Id="rId1" Type="http://schemas.openxmlformats.org/officeDocument/2006/relationships/slideLayout" Target="../slideLayouts/slideLayout1.xml"/><Relationship Id="rId6" Type="http://schemas.openxmlformats.org/officeDocument/2006/relationships/image" Target="../media/image9.jpeg"/><Relationship Id="rId11" Type="http://schemas.openxmlformats.org/officeDocument/2006/relationships/image" Target="../media/image14.jpeg"/><Relationship Id="rId5" Type="http://schemas.openxmlformats.org/officeDocument/2006/relationships/image" Target="../media/image8.jpeg"/><Relationship Id="rId15" Type="http://schemas.openxmlformats.org/officeDocument/2006/relationships/image" Target="../media/image18.png"/><Relationship Id="rId10" Type="http://schemas.openxmlformats.org/officeDocument/2006/relationships/image" Target="../media/image13.jpeg"/><Relationship Id="rId4" Type="http://schemas.openxmlformats.org/officeDocument/2006/relationships/image" Target="../media/image7.jpeg"/><Relationship Id="rId9" Type="http://schemas.openxmlformats.org/officeDocument/2006/relationships/image" Target="../media/image12.png"/><Relationship Id="rId1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8"/>
          <p:cNvSpPr>
            <a:spLocks noChangeArrowheads="1"/>
          </p:cNvSpPr>
          <p:nvPr/>
        </p:nvSpPr>
        <p:spPr bwMode="auto">
          <a:xfrm>
            <a:off x="0" y="4038600"/>
            <a:ext cx="9144000" cy="2819400"/>
          </a:xfrm>
          <a:prstGeom prst="rect">
            <a:avLst/>
          </a:prstGeom>
          <a:solidFill>
            <a:schemeClr val="tx2">
              <a:lumMod val="75000"/>
              <a:alpha val="92000"/>
            </a:schemeClr>
          </a:solidFill>
          <a:ln w="9525">
            <a:noFill/>
            <a:miter lim="800000"/>
            <a:headEnd/>
            <a:tailEnd/>
          </a:ln>
        </p:spPr>
        <p:txBody>
          <a:bodyPr wrap="none" anchor="ctr"/>
          <a:lstStyle/>
          <a:p>
            <a:pPr algn="ctr" fontAlgn="auto">
              <a:spcBef>
                <a:spcPts val="0"/>
              </a:spcBef>
              <a:spcAft>
                <a:spcPts val="0"/>
              </a:spcAft>
              <a:defRPr/>
            </a:pPr>
            <a:endParaRPr lang="en-US">
              <a:latin typeface="+mn-lt"/>
              <a:cs typeface="+mn-cs"/>
            </a:endParaRPr>
          </a:p>
        </p:txBody>
      </p:sp>
      <p:sp>
        <p:nvSpPr>
          <p:cNvPr id="8196" name="Rectangle 3"/>
          <p:cNvSpPr>
            <a:spLocks noGrp="1" noChangeArrowheads="1"/>
          </p:cNvSpPr>
          <p:nvPr>
            <p:ph type="subTitle" idx="1"/>
          </p:nvPr>
        </p:nvSpPr>
        <p:spPr>
          <a:xfrm>
            <a:off x="2428875" y="4198938"/>
            <a:ext cx="6486525" cy="2500312"/>
          </a:xfrm>
        </p:spPr>
        <p:txBody>
          <a:bodyPr rtlCol="0">
            <a:normAutofit fontScale="77500" lnSpcReduction="20000"/>
          </a:bodyPr>
          <a:lstStyle/>
          <a:p>
            <a:pPr algn="r" fontAlgn="auto">
              <a:lnSpc>
                <a:spcPct val="80000"/>
              </a:lnSpc>
              <a:spcAft>
                <a:spcPts val="0"/>
              </a:spcAft>
              <a:defRPr/>
            </a:pPr>
            <a:r>
              <a:rPr lang="en-US" altLang="zh-CN" sz="4500" dirty="0" smtClean="0">
                <a:solidFill>
                  <a:schemeClr val="bg1"/>
                </a:solidFill>
              </a:rPr>
              <a:t>Raj Kumar</a:t>
            </a:r>
            <a:r>
              <a:rPr lang="en-US" altLang="zh-CN" sz="5800" dirty="0" smtClean="0">
                <a:solidFill>
                  <a:schemeClr val="bg1"/>
                </a:solidFill>
              </a:rPr>
              <a:t> </a:t>
            </a:r>
          </a:p>
          <a:p>
            <a:pPr algn="r" fontAlgn="auto">
              <a:lnSpc>
                <a:spcPct val="80000"/>
              </a:lnSpc>
              <a:spcAft>
                <a:spcPts val="0"/>
              </a:spcAft>
              <a:defRPr/>
            </a:pPr>
            <a:r>
              <a:rPr lang="en-US" altLang="zh-CN" sz="3800" dirty="0" smtClean="0">
                <a:solidFill>
                  <a:schemeClr val="bg1"/>
                </a:solidFill>
              </a:rPr>
              <a:t>Space Applications Centre, (ISRO)</a:t>
            </a:r>
          </a:p>
          <a:p>
            <a:pPr algn="r" fontAlgn="auto">
              <a:lnSpc>
                <a:spcPct val="80000"/>
              </a:lnSpc>
              <a:spcAft>
                <a:spcPts val="0"/>
              </a:spcAft>
              <a:defRPr/>
            </a:pPr>
            <a:r>
              <a:rPr lang="en-US" altLang="zh-CN" sz="3800" dirty="0" smtClean="0">
                <a:solidFill>
                  <a:schemeClr val="bg1"/>
                </a:solidFill>
              </a:rPr>
              <a:t>Ahmedabad- 380015</a:t>
            </a:r>
          </a:p>
          <a:p>
            <a:pPr algn="r" fontAlgn="auto">
              <a:lnSpc>
                <a:spcPct val="80000"/>
              </a:lnSpc>
              <a:spcAft>
                <a:spcPts val="0"/>
              </a:spcAft>
              <a:defRPr/>
            </a:pPr>
            <a:r>
              <a:rPr lang="en-US" altLang="zh-CN" sz="3800" dirty="0" smtClean="0">
                <a:solidFill>
                  <a:schemeClr val="bg1"/>
                </a:solidFill>
              </a:rPr>
              <a:t>rksharma@sac.isro.gov.in</a:t>
            </a:r>
          </a:p>
          <a:p>
            <a:pPr algn="r" fontAlgn="auto">
              <a:lnSpc>
                <a:spcPct val="80000"/>
              </a:lnSpc>
              <a:spcAft>
                <a:spcPts val="0"/>
              </a:spcAft>
              <a:defRPr/>
            </a:pPr>
            <a:endParaRPr lang="en-GB" altLang="zh-CN" sz="3800" b="1" dirty="0" smtClean="0">
              <a:solidFill>
                <a:schemeClr val="bg1"/>
              </a:solidFill>
            </a:endParaRPr>
          </a:p>
          <a:p>
            <a:pPr algn="r" fontAlgn="auto">
              <a:lnSpc>
                <a:spcPct val="80000"/>
              </a:lnSpc>
              <a:spcAft>
                <a:spcPts val="0"/>
              </a:spcAft>
              <a:defRPr/>
            </a:pPr>
            <a:r>
              <a:rPr lang="en-US" altLang="zh-CN" sz="2600" dirty="0" smtClean="0">
                <a:solidFill>
                  <a:schemeClr val="bg1"/>
                </a:solidFill>
              </a:rPr>
              <a:t>CEOS/</a:t>
            </a:r>
            <a:r>
              <a:rPr lang="en-US" altLang="zh-CN" sz="2600" dirty="0" err="1" smtClean="0">
                <a:solidFill>
                  <a:schemeClr val="bg1"/>
                </a:solidFill>
              </a:rPr>
              <a:t>CGMS</a:t>
            </a:r>
            <a:r>
              <a:rPr lang="en-US" altLang="zh-CN" sz="2600" dirty="0" smtClean="0">
                <a:solidFill>
                  <a:schemeClr val="bg1"/>
                </a:solidFill>
              </a:rPr>
              <a:t> Working Group on Climate Meeting</a:t>
            </a:r>
          </a:p>
          <a:p>
            <a:pPr algn="r" fontAlgn="auto">
              <a:lnSpc>
                <a:spcPct val="80000"/>
              </a:lnSpc>
              <a:spcAft>
                <a:spcPts val="0"/>
              </a:spcAft>
              <a:defRPr/>
            </a:pPr>
            <a:r>
              <a:rPr lang="en-US" altLang="zh-CN" sz="2600" dirty="0" err="1" smtClean="0">
                <a:solidFill>
                  <a:schemeClr val="bg1"/>
                </a:solidFill>
              </a:rPr>
              <a:t>CNES</a:t>
            </a:r>
            <a:r>
              <a:rPr lang="en-US" altLang="zh-CN" sz="2600" dirty="0" smtClean="0">
                <a:solidFill>
                  <a:schemeClr val="bg1"/>
                </a:solidFill>
              </a:rPr>
              <a:t> HQ, Paris, France, March 7-9, 2016</a:t>
            </a:r>
          </a:p>
          <a:p>
            <a:pPr algn="r" fontAlgn="auto">
              <a:lnSpc>
                <a:spcPct val="80000"/>
              </a:lnSpc>
              <a:spcAft>
                <a:spcPts val="0"/>
              </a:spcAft>
              <a:defRPr/>
            </a:pPr>
            <a:endParaRPr lang="en-US" altLang="zh-CN" sz="2000" dirty="0" smtClean="0">
              <a:solidFill>
                <a:schemeClr val="bg1"/>
              </a:solidFill>
            </a:endParaRPr>
          </a:p>
        </p:txBody>
      </p:sp>
      <p:pic>
        <p:nvPicPr>
          <p:cNvPr id="5124" name="Picture 6"/>
          <p:cNvPicPr>
            <a:picLocks noChangeAspect="1" noChangeArrowheads="1"/>
          </p:cNvPicPr>
          <p:nvPr/>
        </p:nvPicPr>
        <p:blipFill>
          <a:blip r:embed="rId3"/>
          <a:srcRect/>
          <a:stretch>
            <a:fillRect/>
          </a:stretch>
        </p:blipFill>
        <p:spPr bwMode="auto">
          <a:xfrm>
            <a:off x="0" y="-52388"/>
            <a:ext cx="9144000" cy="1957388"/>
          </a:xfrm>
          <a:prstGeom prst="rect">
            <a:avLst/>
          </a:prstGeom>
          <a:noFill/>
          <a:ln w="9525" algn="ctr">
            <a:noFill/>
            <a:miter lim="800000"/>
            <a:headEnd/>
            <a:tailEnd/>
          </a:ln>
        </p:spPr>
      </p:pic>
      <p:pic>
        <p:nvPicPr>
          <p:cNvPr id="5125" name="Picture 42" descr="Transparent ISRO Logo"/>
          <p:cNvPicPr>
            <a:picLocks noChangeAspect="1" noChangeArrowheads="1"/>
          </p:cNvPicPr>
          <p:nvPr/>
        </p:nvPicPr>
        <p:blipFill>
          <a:blip r:embed="rId4"/>
          <a:srcRect/>
          <a:stretch>
            <a:fillRect/>
          </a:stretch>
        </p:blipFill>
        <p:spPr bwMode="auto">
          <a:xfrm>
            <a:off x="304800" y="4419600"/>
            <a:ext cx="762000" cy="768350"/>
          </a:xfrm>
          <a:prstGeom prst="rect">
            <a:avLst/>
          </a:prstGeom>
          <a:noFill/>
          <a:ln w="9525">
            <a:noFill/>
            <a:miter lim="800000"/>
            <a:headEnd/>
            <a:tailEnd/>
          </a:ln>
        </p:spPr>
      </p:pic>
      <p:sp>
        <p:nvSpPr>
          <p:cNvPr id="5126" name="Rectangle 6"/>
          <p:cNvSpPr>
            <a:spLocks noChangeArrowheads="1"/>
          </p:cNvSpPr>
          <p:nvPr/>
        </p:nvSpPr>
        <p:spPr bwMode="auto">
          <a:xfrm>
            <a:off x="0" y="2133600"/>
            <a:ext cx="9144000" cy="2154238"/>
          </a:xfrm>
          <a:prstGeom prst="rect">
            <a:avLst/>
          </a:prstGeom>
          <a:noFill/>
          <a:ln w="9525">
            <a:noFill/>
            <a:miter lim="800000"/>
            <a:headEnd/>
            <a:tailEnd/>
          </a:ln>
        </p:spPr>
        <p:txBody>
          <a:bodyPr>
            <a:spAutoFit/>
          </a:bodyPr>
          <a:lstStyle/>
          <a:p>
            <a:pPr algn="ctr"/>
            <a:r>
              <a:rPr lang="en-US" altLang="zh-CN" sz="5400" b="1">
                <a:solidFill>
                  <a:srgbClr val="0000CC"/>
                </a:solidFill>
                <a:latin typeface="Calibri" pitchFamily="34" charset="0"/>
              </a:rPr>
              <a:t>SPACE BASED ECVs</a:t>
            </a:r>
          </a:p>
          <a:p>
            <a:pPr algn="ctr"/>
            <a:r>
              <a:rPr lang="en-US" altLang="zh-CN" sz="4400" b="1">
                <a:solidFill>
                  <a:srgbClr val="0000CC"/>
                </a:solidFill>
                <a:latin typeface="Calibri" pitchFamily="34" charset="0"/>
              </a:rPr>
              <a:t>Current &amp; Future Plans</a:t>
            </a:r>
            <a:r>
              <a:rPr lang="en-US" altLang="zh-CN">
                <a:latin typeface="Calibri" pitchFamily="34" charset="0"/>
              </a:rPr>
              <a:t/>
            </a:r>
            <a:br>
              <a:rPr lang="en-US" altLang="zh-CN">
                <a:latin typeface="Calibri" pitchFamily="34" charset="0"/>
              </a:rPr>
            </a:br>
            <a:r>
              <a:rPr lang="en-US" altLang="zh-CN" b="1">
                <a:solidFill>
                  <a:srgbClr val="0000CC"/>
                </a:solidFill>
                <a:latin typeface="Calibri" pitchFamily="34" charset="0"/>
              </a:rPr>
              <a:t>                       </a:t>
            </a:r>
            <a:br>
              <a:rPr lang="en-US" altLang="zh-CN" b="1">
                <a:solidFill>
                  <a:srgbClr val="0000CC"/>
                </a:solidFill>
                <a:latin typeface="Calibri" pitchFamily="34" charset="0"/>
              </a:rPr>
            </a:br>
            <a:r>
              <a:rPr lang="en-US" altLang="zh-CN" b="1">
                <a:solidFill>
                  <a:srgbClr val="0000CC"/>
                </a:solidFill>
                <a:latin typeface="Calibri" pitchFamily="34" charset="0"/>
              </a:rPr>
              <a:t>                             </a:t>
            </a:r>
            <a:endParaRPr lang="en-US">
              <a:latin typeface="Calibri"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3"/>
          <p:cNvSpPr txBox="1">
            <a:spLocks noChangeArrowheads="1"/>
          </p:cNvSpPr>
          <p:nvPr/>
        </p:nvSpPr>
        <p:spPr bwMode="auto">
          <a:xfrm>
            <a:off x="0" y="214313"/>
            <a:ext cx="9105900" cy="579437"/>
          </a:xfrm>
          <a:prstGeom prst="rect">
            <a:avLst/>
          </a:prstGeom>
          <a:noFill/>
          <a:ln w="9525" algn="ctr">
            <a:noFill/>
            <a:miter lim="800000"/>
            <a:headEnd/>
            <a:tailEnd/>
          </a:ln>
        </p:spPr>
        <p:txBody>
          <a:bodyPr anchor="ctr"/>
          <a:lstStyle/>
          <a:p>
            <a:pPr algn="ctr"/>
            <a:r>
              <a:rPr lang="en-US" sz="2200" b="1">
                <a:solidFill>
                  <a:srgbClr val="C00000"/>
                </a:solidFill>
                <a:latin typeface="Calibri" pitchFamily="34" charset="0"/>
              </a:rPr>
              <a:t>Vegetation Ingression in High Altitude Himalayan Ranges</a:t>
            </a:r>
          </a:p>
        </p:txBody>
      </p:sp>
      <p:pic>
        <p:nvPicPr>
          <p:cNvPr id="13315" name="Picture 33" descr="87"/>
          <p:cNvPicPr>
            <a:picLocks noChangeAspect="1" noChangeArrowheads="1"/>
          </p:cNvPicPr>
          <p:nvPr/>
        </p:nvPicPr>
        <p:blipFill>
          <a:blip r:embed="rId3">
            <a:clrChange>
              <a:clrFrom>
                <a:srgbClr val="FFFFFF"/>
              </a:clrFrom>
              <a:clrTo>
                <a:srgbClr val="FFFFFF">
                  <a:alpha val="0"/>
                </a:srgbClr>
              </a:clrTo>
            </a:clrChange>
          </a:blip>
          <a:srcRect l="20892" t="2899" r="20892" b="3239"/>
          <a:stretch>
            <a:fillRect/>
          </a:stretch>
        </p:blipFill>
        <p:spPr bwMode="auto">
          <a:xfrm>
            <a:off x="2667000" y="1281113"/>
            <a:ext cx="2133600" cy="2514600"/>
          </a:xfrm>
          <a:prstGeom prst="rect">
            <a:avLst/>
          </a:prstGeom>
          <a:noFill/>
          <a:ln w="9525">
            <a:noFill/>
            <a:miter lim="800000"/>
            <a:headEnd/>
            <a:tailEnd/>
          </a:ln>
        </p:spPr>
      </p:pic>
      <p:pic>
        <p:nvPicPr>
          <p:cNvPr id="13316" name="Picture 34" descr="99"/>
          <p:cNvPicPr>
            <a:picLocks noChangeAspect="1" noChangeArrowheads="1"/>
          </p:cNvPicPr>
          <p:nvPr/>
        </p:nvPicPr>
        <p:blipFill>
          <a:blip r:embed="rId4">
            <a:clrChange>
              <a:clrFrom>
                <a:srgbClr val="FFFFFF"/>
              </a:clrFrom>
              <a:clrTo>
                <a:srgbClr val="FFFFFF">
                  <a:alpha val="0"/>
                </a:srgbClr>
              </a:clrTo>
            </a:clrChange>
          </a:blip>
          <a:srcRect l="20892" t="3069" r="20892" b="3069"/>
          <a:stretch>
            <a:fillRect/>
          </a:stretch>
        </p:blipFill>
        <p:spPr bwMode="auto">
          <a:xfrm>
            <a:off x="4876800" y="1322388"/>
            <a:ext cx="2090738" cy="2438400"/>
          </a:xfrm>
          <a:prstGeom prst="rect">
            <a:avLst/>
          </a:prstGeom>
          <a:noFill/>
          <a:ln w="9525">
            <a:noFill/>
            <a:miter lim="800000"/>
            <a:headEnd/>
            <a:tailEnd/>
          </a:ln>
        </p:spPr>
      </p:pic>
      <p:pic>
        <p:nvPicPr>
          <p:cNvPr id="13317" name="Picture 35" descr="04"/>
          <p:cNvPicPr>
            <a:picLocks noChangeAspect="1" noChangeArrowheads="1"/>
          </p:cNvPicPr>
          <p:nvPr/>
        </p:nvPicPr>
        <p:blipFill>
          <a:blip r:embed="rId5">
            <a:clrChange>
              <a:clrFrom>
                <a:srgbClr val="FFFFFF"/>
              </a:clrFrom>
              <a:clrTo>
                <a:srgbClr val="FFFFFF">
                  <a:alpha val="0"/>
                </a:srgbClr>
              </a:clrTo>
            </a:clrChange>
          </a:blip>
          <a:srcRect l="20892" t="3069" r="20892" b="3069"/>
          <a:stretch>
            <a:fillRect/>
          </a:stretch>
        </p:blipFill>
        <p:spPr bwMode="auto">
          <a:xfrm>
            <a:off x="7031038" y="1281113"/>
            <a:ext cx="2024062" cy="2438400"/>
          </a:xfrm>
          <a:prstGeom prst="rect">
            <a:avLst/>
          </a:prstGeom>
          <a:noFill/>
          <a:ln w="9525">
            <a:noFill/>
            <a:miter lim="800000"/>
            <a:headEnd/>
            <a:tailEnd/>
          </a:ln>
        </p:spPr>
      </p:pic>
      <p:sp>
        <p:nvSpPr>
          <p:cNvPr id="13318" name="Text Box 46"/>
          <p:cNvSpPr txBox="1">
            <a:spLocks noChangeArrowheads="1"/>
          </p:cNvSpPr>
          <p:nvPr/>
        </p:nvSpPr>
        <p:spPr bwMode="auto">
          <a:xfrm>
            <a:off x="3124200" y="685800"/>
            <a:ext cx="1322388" cy="584200"/>
          </a:xfrm>
          <a:prstGeom prst="rect">
            <a:avLst/>
          </a:prstGeom>
          <a:noFill/>
          <a:ln w="9525">
            <a:noFill/>
            <a:miter lim="800000"/>
            <a:headEnd/>
            <a:tailEnd/>
          </a:ln>
        </p:spPr>
        <p:txBody>
          <a:bodyPr wrap="none">
            <a:spAutoFit/>
          </a:bodyPr>
          <a:lstStyle/>
          <a:p>
            <a:pPr algn="ctr"/>
            <a:r>
              <a:rPr lang="en-US" sz="1600" b="1">
                <a:solidFill>
                  <a:srgbClr val="000099"/>
                </a:solidFill>
                <a:latin typeface="Arial Narrow" pitchFamily="34" charset="0"/>
              </a:rPr>
              <a:t>LANDSAT TM</a:t>
            </a:r>
          </a:p>
          <a:p>
            <a:pPr algn="ctr"/>
            <a:r>
              <a:rPr lang="en-US" sz="1600" b="1">
                <a:solidFill>
                  <a:srgbClr val="000099"/>
                </a:solidFill>
                <a:latin typeface="Arial Narrow" pitchFamily="34" charset="0"/>
              </a:rPr>
              <a:t> MARCH, 1986</a:t>
            </a:r>
          </a:p>
        </p:txBody>
      </p:sp>
      <p:sp>
        <p:nvSpPr>
          <p:cNvPr id="13319" name="Text Box 47"/>
          <p:cNvSpPr txBox="1">
            <a:spLocks noChangeArrowheads="1"/>
          </p:cNvSpPr>
          <p:nvPr/>
        </p:nvSpPr>
        <p:spPr bwMode="auto">
          <a:xfrm>
            <a:off x="5257800" y="685800"/>
            <a:ext cx="1276350" cy="584200"/>
          </a:xfrm>
          <a:prstGeom prst="rect">
            <a:avLst/>
          </a:prstGeom>
          <a:noFill/>
          <a:ln w="9525">
            <a:noFill/>
            <a:miter lim="800000"/>
            <a:headEnd/>
            <a:tailEnd/>
          </a:ln>
        </p:spPr>
        <p:txBody>
          <a:bodyPr wrap="none">
            <a:spAutoFit/>
          </a:bodyPr>
          <a:lstStyle/>
          <a:p>
            <a:pPr algn="ctr"/>
            <a:r>
              <a:rPr lang="en-US" sz="1600" b="1">
                <a:solidFill>
                  <a:srgbClr val="000099"/>
                </a:solidFill>
                <a:latin typeface="Arial Narrow" pitchFamily="34" charset="0"/>
              </a:rPr>
              <a:t>IRS LISS III</a:t>
            </a:r>
          </a:p>
          <a:p>
            <a:pPr algn="ctr"/>
            <a:r>
              <a:rPr lang="en-US" sz="1600" b="1">
                <a:solidFill>
                  <a:srgbClr val="000099"/>
                </a:solidFill>
                <a:latin typeface="Arial Narrow" pitchFamily="34" charset="0"/>
              </a:rPr>
              <a:t>MARCH, 1999</a:t>
            </a:r>
          </a:p>
        </p:txBody>
      </p:sp>
      <p:sp>
        <p:nvSpPr>
          <p:cNvPr id="13320" name="Text Box 48"/>
          <p:cNvSpPr txBox="1">
            <a:spLocks noChangeArrowheads="1"/>
          </p:cNvSpPr>
          <p:nvPr/>
        </p:nvSpPr>
        <p:spPr bwMode="auto">
          <a:xfrm>
            <a:off x="7391400" y="685800"/>
            <a:ext cx="1322388" cy="584200"/>
          </a:xfrm>
          <a:prstGeom prst="rect">
            <a:avLst/>
          </a:prstGeom>
          <a:noFill/>
          <a:ln w="9525">
            <a:noFill/>
            <a:miter lim="800000"/>
            <a:headEnd/>
            <a:tailEnd/>
          </a:ln>
        </p:spPr>
        <p:txBody>
          <a:bodyPr wrap="none">
            <a:spAutoFit/>
          </a:bodyPr>
          <a:lstStyle/>
          <a:p>
            <a:pPr algn="ctr"/>
            <a:r>
              <a:rPr lang="en-US" sz="1600" b="1">
                <a:solidFill>
                  <a:srgbClr val="000099"/>
                </a:solidFill>
                <a:latin typeface="Arial Narrow" pitchFamily="34" charset="0"/>
              </a:rPr>
              <a:t>IRS LISSIV</a:t>
            </a:r>
          </a:p>
          <a:p>
            <a:pPr algn="ctr"/>
            <a:r>
              <a:rPr lang="en-US" sz="1600" b="1">
                <a:solidFill>
                  <a:srgbClr val="000099"/>
                </a:solidFill>
                <a:latin typeface="Arial Narrow" pitchFamily="34" charset="0"/>
              </a:rPr>
              <a:t> MARCH, 2004</a:t>
            </a:r>
          </a:p>
        </p:txBody>
      </p:sp>
      <p:sp>
        <p:nvSpPr>
          <p:cNvPr id="13" name="Rectangle 2"/>
          <p:cNvSpPr>
            <a:spLocks noChangeArrowheads="1"/>
          </p:cNvSpPr>
          <p:nvPr/>
        </p:nvSpPr>
        <p:spPr bwMode="auto">
          <a:xfrm>
            <a:off x="533400" y="1524000"/>
            <a:ext cx="1981200" cy="3478213"/>
          </a:xfrm>
          <a:prstGeom prst="rect">
            <a:avLst/>
          </a:prstGeom>
          <a:noFill/>
          <a:ln w="9525">
            <a:solidFill>
              <a:schemeClr val="tx1">
                <a:lumMod val="50000"/>
                <a:lumOff val="50000"/>
              </a:schemeClr>
            </a:solidFill>
            <a:miter lim="800000"/>
            <a:headEnd/>
            <a:tailEnd/>
          </a:ln>
        </p:spPr>
        <p:txBody>
          <a:bodyPr>
            <a:spAutoFit/>
          </a:bodyPr>
          <a:lstStyle/>
          <a:p>
            <a:pPr algn="ctr" fontAlgn="auto">
              <a:spcBef>
                <a:spcPts val="0"/>
              </a:spcBef>
              <a:spcAft>
                <a:spcPts val="0"/>
              </a:spcAft>
              <a:defRPr/>
            </a:pPr>
            <a:r>
              <a:rPr lang="en-IN" sz="2000" b="1" dirty="0">
                <a:solidFill>
                  <a:srgbClr val="006600"/>
                </a:solidFill>
                <a:latin typeface="Arial Narrow" pitchFamily="34" charset="0"/>
                <a:cs typeface="+mn-cs"/>
              </a:rPr>
              <a:t>Tree line upward shift of 388 ± 80m in </a:t>
            </a:r>
            <a:r>
              <a:rPr lang="en-IN" sz="2000" b="1" dirty="0" err="1">
                <a:solidFill>
                  <a:srgbClr val="006600"/>
                </a:solidFill>
                <a:latin typeface="Arial Narrow" pitchFamily="34" charset="0"/>
                <a:cs typeface="+mn-cs"/>
              </a:rPr>
              <a:t>Uttarakhand</a:t>
            </a:r>
            <a:r>
              <a:rPr lang="en-IN" sz="2000" b="1" dirty="0">
                <a:solidFill>
                  <a:srgbClr val="006600"/>
                </a:solidFill>
                <a:latin typeface="Arial Narrow" pitchFamily="34" charset="0"/>
                <a:cs typeface="+mn-cs"/>
              </a:rPr>
              <a:t> has been reported during year 1970s–2006 in study conducted for Indian Himalaya using satellite remote sensing.</a:t>
            </a:r>
            <a:endParaRPr lang="en-US" sz="2000" b="1" dirty="0">
              <a:solidFill>
                <a:srgbClr val="006600"/>
              </a:solidFill>
              <a:latin typeface="Arial Narrow" pitchFamily="34" charset="0"/>
              <a:cs typeface="+mn-cs"/>
            </a:endParaRPr>
          </a:p>
        </p:txBody>
      </p:sp>
      <p:pic>
        <p:nvPicPr>
          <p:cNvPr id="15" name="Picture 17"/>
          <p:cNvPicPr>
            <a:picLocks noChangeAspect="1" noChangeArrowheads="1"/>
          </p:cNvPicPr>
          <p:nvPr/>
        </p:nvPicPr>
        <p:blipFill>
          <a:blip r:embed="rId6"/>
          <a:srcRect/>
          <a:stretch>
            <a:fillRect/>
          </a:stretch>
        </p:blipFill>
        <p:spPr bwMode="auto">
          <a:xfrm>
            <a:off x="3178175" y="3836988"/>
            <a:ext cx="5257800" cy="2913062"/>
          </a:xfrm>
          <a:prstGeom prst="rect">
            <a:avLst/>
          </a:prstGeom>
          <a:ln>
            <a:solidFill>
              <a:schemeClr val="accent1"/>
            </a:solidFill>
          </a:ln>
          <a:effectLst>
            <a:outerShdw blurRad="292100" dist="139700" dir="2700000" algn="tl" rotWithShape="0">
              <a:srgbClr val="333333">
                <a:alpha val="65000"/>
              </a:srgbClr>
            </a:outerShdw>
          </a:effectLst>
        </p:spPr>
      </p:pic>
      <p:sp>
        <p:nvSpPr>
          <p:cNvPr id="13323" name="Rectangle 13"/>
          <p:cNvSpPr>
            <a:spLocks noChangeArrowheads="1"/>
          </p:cNvSpPr>
          <p:nvPr/>
        </p:nvSpPr>
        <p:spPr bwMode="auto">
          <a:xfrm>
            <a:off x="5257800" y="4114800"/>
            <a:ext cx="2971800" cy="762000"/>
          </a:xfrm>
          <a:prstGeom prst="rect">
            <a:avLst/>
          </a:prstGeom>
          <a:noFill/>
          <a:ln w="9525">
            <a:noFill/>
            <a:miter lim="800000"/>
            <a:headEnd/>
            <a:tailEnd/>
          </a:ln>
        </p:spPr>
        <p:txBody>
          <a:bodyPr>
            <a:spAutoFit/>
          </a:bodyPr>
          <a:lstStyle/>
          <a:p>
            <a:pPr algn="ctr"/>
            <a:r>
              <a:rPr lang="en-US" sz="1400" b="1">
                <a:solidFill>
                  <a:srgbClr val="000099"/>
                </a:solidFill>
                <a:latin typeface="Arial Narrow" pitchFamily="34" charset="0"/>
              </a:rPr>
              <a:t>HIMADRI : HIMalayan Alpine Dynamics Research Initiative sites  (20 summits &amp; &gt;1000 quadrates) </a:t>
            </a:r>
            <a:endParaRPr lang="en-IN" sz="1400" b="1">
              <a:solidFill>
                <a:srgbClr val="000099"/>
              </a:solidFill>
              <a:latin typeface="Arial Narrow" pitchFamily="34" charset="0"/>
            </a:endParaRP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9"/>
          <p:cNvSpPr txBox="1">
            <a:spLocks noChangeArrowheads="1"/>
          </p:cNvSpPr>
          <p:nvPr/>
        </p:nvSpPr>
        <p:spPr>
          <a:xfrm>
            <a:off x="0" y="214313"/>
            <a:ext cx="9144000" cy="457200"/>
          </a:xfrm>
          <a:prstGeom prst="rect">
            <a:avLst/>
          </a:prstGeom>
        </p:spPr>
        <p:txBody>
          <a:bodyPr anchor="ctr">
            <a:normAutofit/>
          </a:bodyPr>
          <a:lstStyle/>
          <a:p>
            <a:pPr algn="ctr" fontAlgn="auto">
              <a:spcBef>
                <a:spcPts val="0"/>
              </a:spcBef>
              <a:spcAft>
                <a:spcPts val="0"/>
              </a:spcAft>
              <a:defRPr/>
            </a:pPr>
            <a:r>
              <a:rPr lang="en-US" sz="2400" b="1" dirty="0">
                <a:solidFill>
                  <a:srgbClr val="C00000"/>
                </a:solidFill>
                <a:latin typeface="+mj-lt"/>
                <a:ea typeface="+mj-ea"/>
                <a:cs typeface="+mj-cs"/>
              </a:rPr>
              <a:t>Chlorophyll-</a:t>
            </a:r>
            <a:r>
              <a:rPr lang="en-US" sz="2400" b="1" i="1" dirty="0">
                <a:solidFill>
                  <a:srgbClr val="C00000"/>
                </a:solidFill>
                <a:latin typeface="+mj-lt"/>
                <a:ea typeface="+mj-ea"/>
                <a:cs typeface="+mj-cs"/>
              </a:rPr>
              <a:t>a</a:t>
            </a:r>
            <a:r>
              <a:rPr lang="en-US" sz="2400" b="1" dirty="0">
                <a:solidFill>
                  <a:srgbClr val="C00000"/>
                </a:solidFill>
                <a:latin typeface="+mj-lt"/>
                <a:ea typeface="+mj-ea"/>
                <a:cs typeface="+mj-cs"/>
              </a:rPr>
              <a:t> variability in the Indian Ocean during 1997-2012 </a:t>
            </a:r>
          </a:p>
        </p:txBody>
      </p:sp>
      <p:sp>
        <p:nvSpPr>
          <p:cNvPr id="14339" name="TextBox 6"/>
          <p:cNvSpPr txBox="1">
            <a:spLocks noChangeArrowheads="1"/>
          </p:cNvSpPr>
          <p:nvPr/>
        </p:nvSpPr>
        <p:spPr bwMode="auto">
          <a:xfrm>
            <a:off x="838200" y="533400"/>
            <a:ext cx="4191000" cy="338138"/>
          </a:xfrm>
          <a:prstGeom prst="rect">
            <a:avLst/>
          </a:prstGeom>
          <a:noFill/>
          <a:ln w="9525">
            <a:noFill/>
            <a:miter lim="800000"/>
            <a:headEnd/>
            <a:tailEnd/>
          </a:ln>
        </p:spPr>
        <p:txBody>
          <a:bodyPr>
            <a:spAutoFit/>
          </a:bodyPr>
          <a:lstStyle/>
          <a:p>
            <a:pPr algn="ctr"/>
            <a:r>
              <a:rPr lang="en-IN" sz="1600" b="1">
                <a:solidFill>
                  <a:srgbClr val="006600"/>
                </a:solidFill>
                <a:latin typeface="Arial Narrow" pitchFamily="34" charset="0"/>
              </a:rPr>
              <a:t> Chlorophyll: Increasing trend in west Arabian sea</a:t>
            </a:r>
          </a:p>
        </p:txBody>
      </p:sp>
      <p:sp>
        <p:nvSpPr>
          <p:cNvPr id="14340" name="TextBox 7"/>
          <p:cNvSpPr txBox="1">
            <a:spLocks noChangeArrowheads="1"/>
          </p:cNvSpPr>
          <p:nvPr/>
        </p:nvSpPr>
        <p:spPr bwMode="auto">
          <a:xfrm>
            <a:off x="727075" y="4451350"/>
            <a:ext cx="4000500" cy="400050"/>
          </a:xfrm>
          <a:prstGeom prst="rect">
            <a:avLst/>
          </a:prstGeom>
          <a:noFill/>
          <a:ln w="9525">
            <a:noFill/>
            <a:miter lim="800000"/>
            <a:headEnd/>
            <a:tailEnd/>
          </a:ln>
        </p:spPr>
        <p:txBody>
          <a:bodyPr>
            <a:spAutoFit/>
          </a:bodyPr>
          <a:lstStyle/>
          <a:p>
            <a:pPr algn="ctr"/>
            <a:r>
              <a:rPr lang="en-IN" sz="2000" b="1">
                <a:solidFill>
                  <a:srgbClr val="000099"/>
                </a:solidFill>
                <a:latin typeface="Arial Narrow" pitchFamily="34" charset="0"/>
              </a:rPr>
              <a:t>Major Science Issues</a:t>
            </a:r>
            <a:endParaRPr lang="en-IN" sz="2000">
              <a:solidFill>
                <a:srgbClr val="000099"/>
              </a:solidFill>
              <a:latin typeface="Arial Narrow" pitchFamily="34" charset="0"/>
            </a:endParaRPr>
          </a:p>
        </p:txBody>
      </p:sp>
      <p:sp>
        <p:nvSpPr>
          <p:cNvPr id="9" name="TextBox 8"/>
          <p:cNvSpPr txBox="1"/>
          <p:nvPr/>
        </p:nvSpPr>
        <p:spPr>
          <a:xfrm>
            <a:off x="650875" y="4851400"/>
            <a:ext cx="4800600" cy="1908175"/>
          </a:xfrm>
          <a:prstGeom prst="rect">
            <a:avLst/>
          </a:prstGeom>
          <a:solidFill>
            <a:schemeClr val="accent3">
              <a:lumMod val="20000"/>
              <a:lumOff val="80000"/>
            </a:schemeClr>
          </a:solidFill>
          <a:ln>
            <a:solidFill>
              <a:schemeClr val="accent3">
                <a:lumMod val="75000"/>
              </a:schemeClr>
            </a:solidFill>
          </a:ln>
        </p:spPr>
        <p:txBody>
          <a:bodyPr>
            <a:spAutoFit/>
          </a:bodyPr>
          <a:lstStyle/>
          <a:p>
            <a:pPr marL="174625" indent="-174625" fontAlgn="auto">
              <a:spcBef>
                <a:spcPts val="0"/>
              </a:spcBef>
              <a:spcAft>
                <a:spcPts val="600"/>
              </a:spcAft>
              <a:buFont typeface="Arial" pitchFamily="34" charset="0"/>
              <a:buChar char="•"/>
              <a:defRPr/>
            </a:pPr>
            <a:r>
              <a:rPr lang="en-IN" b="1" dirty="0">
                <a:solidFill>
                  <a:srgbClr val="C00000"/>
                </a:solidFill>
                <a:latin typeface="Arial Narrow" pitchFamily="34" charset="0"/>
                <a:cs typeface="+mn-cs"/>
              </a:rPr>
              <a:t>How the  ecosystem of Arabian Sea &amp;  Bay of Bengal is responding to increasing  SST </a:t>
            </a:r>
          </a:p>
          <a:p>
            <a:pPr marL="174625" indent="-174625" fontAlgn="auto">
              <a:spcBef>
                <a:spcPts val="0"/>
              </a:spcBef>
              <a:spcAft>
                <a:spcPts val="600"/>
              </a:spcAft>
              <a:buFont typeface="Arial" pitchFamily="34" charset="0"/>
              <a:buChar char="•"/>
              <a:defRPr/>
            </a:pPr>
            <a:r>
              <a:rPr lang="en-IN" b="1" dirty="0">
                <a:solidFill>
                  <a:srgbClr val="C00000"/>
                </a:solidFill>
                <a:latin typeface="Arial Narrow" pitchFamily="34" charset="0"/>
                <a:cs typeface="+mn-cs"/>
              </a:rPr>
              <a:t>How the fisheries will be affected due to    changing ecosystems </a:t>
            </a:r>
          </a:p>
          <a:p>
            <a:pPr marL="174625" indent="-174625" fontAlgn="auto">
              <a:spcBef>
                <a:spcPts val="0"/>
              </a:spcBef>
              <a:spcAft>
                <a:spcPts val="600"/>
              </a:spcAft>
              <a:buFont typeface="Arial" pitchFamily="34" charset="0"/>
              <a:buChar char="•"/>
              <a:defRPr/>
            </a:pPr>
            <a:r>
              <a:rPr lang="en-IN" b="1" dirty="0">
                <a:solidFill>
                  <a:srgbClr val="C00000"/>
                </a:solidFill>
                <a:latin typeface="Arial Narrow" pitchFamily="34" charset="0"/>
                <a:cs typeface="+mn-cs"/>
              </a:rPr>
              <a:t>OCEANSAT OCM &amp; other international ocean colour data</a:t>
            </a:r>
            <a:endParaRPr lang="en-IN" dirty="0">
              <a:latin typeface="Arial Narrow" pitchFamily="34" charset="0"/>
              <a:cs typeface="+mn-cs"/>
            </a:endParaRPr>
          </a:p>
        </p:txBody>
      </p:sp>
      <p:pic>
        <p:nvPicPr>
          <p:cNvPr id="14342" name="Picture 4"/>
          <p:cNvPicPr>
            <a:picLocks noChangeAspect="1" noChangeArrowheads="1"/>
          </p:cNvPicPr>
          <p:nvPr/>
        </p:nvPicPr>
        <p:blipFill>
          <a:blip r:embed="rId2"/>
          <a:srcRect/>
          <a:stretch>
            <a:fillRect/>
          </a:stretch>
        </p:blipFill>
        <p:spPr bwMode="auto">
          <a:xfrm>
            <a:off x="5562600" y="6172200"/>
            <a:ext cx="3581400" cy="539750"/>
          </a:xfrm>
          <a:prstGeom prst="rect">
            <a:avLst/>
          </a:prstGeom>
          <a:noFill/>
          <a:ln w="9525">
            <a:noFill/>
            <a:miter lim="800000"/>
            <a:headEnd/>
            <a:tailEnd/>
          </a:ln>
        </p:spPr>
      </p:pic>
      <p:pic>
        <p:nvPicPr>
          <p:cNvPr id="14343" name="Picture 5"/>
          <p:cNvPicPr>
            <a:picLocks noChangeAspect="1" noChangeArrowheads="1"/>
          </p:cNvPicPr>
          <p:nvPr/>
        </p:nvPicPr>
        <p:blipFill>
          <a:blip r:embed="rId3"/>
          <a:srcRect/>
          <a:stretch>
            <a:fillRect/>
          </a:stretch>
        </p:blipFill>
        <p:spPr bwMode="auto">
          <a:xfrm>
            <a:off x="6324600" y="838200"/>
            <a:ext cx="2314575" cy="1524000"/>
          </a:xfrm>
          <a:prstGeom prst="rect">
            <a:avLst/>
          </a:prstGeom>
          <a:noFill/>
          <a:ln w="9525">
            <a:noFill/>
            <a:miter lim="800000"/>
            <a:headEnd/>
            <a:tailEnd/>
          </a:ln>
        </p:spPr>
      </p:pic>
      <p:pic>
        <p:nvPicPr>
          <p:cNvPr id="14344" name="Picture 6"/>
          <p:cNvPicPr>
            <a:picLocks noChangeAspect="1" noChangeArrowheads="1"/>
          </p:cNvPicPr>
          <p:nvPr/>
        </p:nvPicPr>
        <p:blipFill>
          <a:blip r:embed="rId4"/>
          <a:srcRect/>
          <a:stretch>
            <a:fillRect/>
          </a:stretch>
        </p:blipFill>
        <p:spPr bwMode="auto">
          <a:xfrm>
            <a:off x="6429375" y="2717800"/>
            <a:ext cx="2300288" cy="1447800"/>
          </a:xfrm>
          <a:prstGeom prst="rect">
            <a:avLst/>
          </a:prstGeom>
          <a:noFill/>
          <a:ln w="9525">
            <a:noFill/>
            <a:miter lim="800000"/>
            <a:headEnd/>
            <a:tailEnd/>
          </a:ln>
        </p:spPr>
      </p:pic>
      <p:pic>
        <p:nvPicPr>
          <p:cNvPr id="14345" name="Picture 7"/>
          <p:cNvPicPr>
            <a:picLocks noChangeAspect="1" noChangeArrowheads="1"/>
          </p:cNvPicPr>
          <p:nvPr/>
        </p:nvPicPr>
        <p:blipFill>
          <a:blip r:embed="rId5"/>
          <a:srcRect/>
          <a:stretch>
            <a:fillRect/>
          </a:stretch>
        </p:blipFill>
        <p:spPr bwMode="auto">
          <a:xfrm>
            <a:off x="6357938" y="4495800"/>
            <a:ext cx="2495550" cy="1600200"/>
          </a:xfrm>
          <a:prstGeom prst="rect">
            <a:avLst/>
          </a:prstGeom>
          <a:noFill/>
          <a:ln w="9525">
            <a:noFill/>
            <a:miter lim="800000"/>
            <a:headEnd/>
            <a:tailEnd/>
          </a:ln>
        </p:spPr>
      </p:pic>
      <p:cxnSp>
        <p:nvCxnSpPr>
          <p:cNvPr id="17" name="Straight Connector 16"/>
          <p:cNvCxnSpPr/>
          <p:nvPr/>
        </p:nvCxnSpPr>
        <p:spPr>
          <a:xfrm rot="5400000">
            <a:off x="7543007" y="2513806"/>
            <a:ext cx="304800" cy="1587"/>
          </a:xfrm>
          <a:prstGeom prst="line">
            <a:avLst/>
          </a:prstGeom>
          <a:ln w="28575">
            <a:solidFill>
              <a:schemeClr val="tx1">
                <a:lumMod val="85000"/>
                <a:lumOff val="1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5400000">
            <a:off x="7543007" y="4342606"/>
            <a:ext cx="304800" cy="1587"/>
          </a:xfrm>
          <a:prstGeom prst="line">
            <a:avLst/>
          </a:prstGeom>
          <a:ln w="28575">
            <a:solidFill>
              <a:schemeClr val="tx1">
                <a:lumMod val="85000"/>
                <a:lumOff val="1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14348" name="Picture 3" descr="C:\Users\Banyo\Desktop\Picture1.jpg"/>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381000" y="533400"/>
            <a:ext cx="5867400" cy="40306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109 copy"/>
          <p:cNvPicPr>
            <a:picLocks noChangeAspect="1" noChangeArrowheads="1"/>
          </p:cNvPicPr>
          <p:nvPr/>
        </p:nvPicPr>
        <p:blipFill>
          <a:blip r:embed="rId3"/>
          <a:srcRect t="5379" r="50000"/>
          <a:stretch>
            <a:fillRect/>
          </a:stretch>
        </p:blipFill>
        <p:spPr bwMode="auto">
          <a:xfrm>
            <a:off x="0" y="582613"/>
            <a:ext cx="4419600" cy="6275387"/>
          </a:xfrm>
          <a:prstGeom prst="rect">
            <a:avLst/>
          </a:prstGeom>
          <a:noFill/>
          <a:ln w="9525">
            <a:noFill/>
            <a:miter lim="800000"/>
            <a:headEnd/>
            <a:tailEnd/>
          </a:ln>
        </p:spPr>
      </p:pic>
      <p:sp>
        <p:nvSpPr>
          <p:cNvPr id="15363" name="Text Box 4"/>
          <p:cNvSpPr txBox="1">
            <a:spLocks noChangeArrowheads="1"/>
          </p:cNvSpPr>
          <p:nvPr/>
        </p:nvSpPr>
        <p:spPr bwMode="auto">
          <a:xfrm>
            <a:off x="2497138" y="3157538"/>
            <a:ext cx="792162" cy="336550"/>
          </a:xfrm>
          <a:prstGeom prst="rect">
            <a:avLst/>
          </a:prstGeom>
          <a:noFill/>
          <a:ln w="9525">
            <a:noFill/>
            <a:miter lim="800000"/>
            <a:headEnd/>
            <a:tailEnd/>
          </a:ln>
        </p:spPr>
        <p:txBody>
          <a:bodyPr wrap="none">
            <a:spAutoFit/>
          </a:bodyPr>
          <a:lstStyle/>
          <a:p>
            <a:pPr eaLnBrk="0" hangingPunct="0"/>
            <a:r>
              <a:rPr lang="en-US" sz="1600" b="1">
                <a:solidFill>
                  <a:srgbClr val="FFFF00"/>
                </a:solidFill>
                <a:latin typeface="Calibri" pitchFamily="34" charset="0"/>
              </a:rPr>
              <a:t>Rocks</a:t>
            </a:r>
          </a:p>
        </p:txBody>
      </p:sp>
      <p:sp>
        <p:nvSpPr>
          <p:cNvPr id="15364" name="Line 5"/>
          <p:cNvSpPr>
            <a:spLocks noChangeShapeType="1"/>
          </p:cNvSpPr>
          <p:nvPr/>
        </p:nvSpPr>
        <p:spPr bwMode="auto">
          <a:xfrm>
            <a:off x="2519363" y="2782888"/>
            <a:ext cx="166687" cy="349250"/>
          </a:xfrm>
          <a:prstGeom prst="line">
            <a:avLst/>
          </a:prstGeom>
          <a:noFill/>
          <a:ln w="19050">
            <a:solidFill>
              <a:srgbClr val="FFFF00"/>
            </a:solidFill>
            <a:round/>
            <a:headEnd/>
            <a:tailEnd/>
          </a:ln>
        </p:spPr>
        <p:txBody>
          <a:bodyPr/>
          <a:lstStyle/>
          <a:p>
            <a:endParaRPr lang="en-US"/>
          </a:p>
        </p:txBody>
      </p:sp>
      <p:sp>
        <p:nvSpPr>
          <p:cNvPr id="15365" name="Text Box 6"/>
          <p:cNvSpPr txBox="1">
            <a:spLocks noChangeArrowheads="1"/>
          </p:cNvSpPr>
          <p:nvPr/>
        </p:nvSpPr>
        <p:spPr bwMode="auto">
          <a:xfrm>
            <a:off x="247650" y="2506663"/>
            <a:ext cx="1300163" cy="581025"/>
          </a:xfrm>
          <a:prstGeom prst="rect">
            <a:avLst/>
          </a:prstGeom>
          <a:noFill/>
          <a:ln w="9525">
            <a:noFill/>
            <a:miter lim="800000"/>
            <a:headEnd/>
            <a:tailEnd/>
          </a:ln>
        </p:spPr>
        <p:txBody>
          <a:bodyPr wrap="none">
            <a:spAutoFit/>
          </a:bodyPr>
          <a:lstStyle/>
          <a:p>
            <a:pPr eaLnBrk="0" hangingPunct="0"/>
            <a:r>
              <a:rPr lang="en-US" sz="1600" b="1">
                <a:solidFill>
                  <a:srgbClr val="FFFF00"/>
                </a:solidFill>
                <a:latin typeface="Calibri" pitchFamily="34" charset="0"/>
              </a:rPr>
              <a:t>Submerged</a:t>
            </a:r>
          </a:p>
          <a:p>
            <a:pPr eaLnBrk="0" hangingPunct="0"/>
            <a:r>
              <a:rPr lang="en-US" sz="1600" b="1">
                <a:solidFill>
                  <a:srgbClr val="FFFF00"/>
                </a:solidFill>
                <a:latin typeface="Calibri" pitchFamily="34" charset="0"/>
              </a:rPr>
              <a:t>Live corals</a:t>
            </a:r>
          </a:p>
        </p:txBody>
      </p:sp>
      <p:sp>
        <p:nvSpPr>
          <p:cNvPr id="15366" name="Line 7"/>
          <p:cNvSpPr>
            <a:spLocks noChangeShapeType="1"/>
          </p:cNvSpPr>
          <p:nvPr/>
        </p:nvSpPr>
        <p:spPr bwMode="auto">
          <a:xfrm flipH="1">
            <a:off x="812800" y="2092325"/>
            <a:ext cx="111125" cy="419100"/>
          </a:xfrm>
          <a:prstGeom prst="line">
            <a:avLst/>
          </a:prstGeom>
          <a:noFill/>
          <a:ln w="19050">
            <a:solidFill>
              <a:srgbClr val="FFFF00"/>
            </a:solidFill>
            <a:round/>
            <a:headEnd/>
            <a:tailEnd/>
          </a:ln>
        </p:spPr>
        <p:txBody>
          <a:bodyPr/>
          <a:lstStyle/>
          <a:p>
            <a:endParaRPr lang="en-US"/>
          </a:p>
        </p:txBody>
      </p:sp>
      <p:sp>
        <p:nvSpPr>
          <p:cNvPr id="21512" name="Text Box 8"/>
          <p:cNvSpPr txBox="1">
            <a:spLocks noChangeArrowheads="1"/>
          </p:cNvSpPr>
          <p:nvPr/>
        </p:nvSpPr>
        <p:spPr bwMode="auto">
          <a:xfrm>
            <a:off x="1798638" y="4935538"/>
            <a:ext cx="915987" cy="336550"/>
          </a:xfrm>
          <a:prstGeom prst="rect">
            <a:avLst/>
          </a:prstGeom>
          <a:noFill/>
          <a:ln w="9525">
            <a:noFill/>
            <a:miter lim="800000"/>
            <a:headEnd/>
            <a:tailEnd/>
          </a:ln>
        </p:spPr>
        <p:txBody>
          <a:bodyPr wrap="none">
            <a:spAutoFit/>
          </a:bodyPr>
          <a:lstStyle/>
          <a:p>
            <a:pPr eaLnBrk="0" fontAlgn="auto" hangingPunct="0">
              <a:spcBef>
                <a:spcPts val="0"/>
              </a:spcBef>
              <a:spcAft>
                <a:spcPts val="0"/>
              </a:spcAft>
              <a:defRPr/>
            </a:pPr>
            <a:r>
              <a:rPr lang="en-US" sz="1600" b="1" dirty="0">
                <a:solidFill>
                  <a:schemeClr val="accent4">
                    <a:lumMod val="60000"/>
                    <a:lumOff val="40000"/>
                  </a:schemeClr>
                </a:solidFill>
                <a:cs typeface="+mn-cs"/>
              </a:rPr>
              <a:t>Lagoon</a:t>
            </a:r>
          </a:p>
        </p:txBody>
      </p:sp>
      <p:sp>
        <p:nvSpPr>
          <p:cNvPr id="15368" name="Line 9"/>
          <p:cNvSpPr>
            <a:spLocks noChangeShapeType="1"/>
          </p:cNvSpPr>
          <p:nvPr/>
        </p:nvSpPr>
        <p:spPr bwMode="auto">
          <a:xfrm flipV="1">
            <a:off x="2506663" y="5072063"/>
            <a:ext cx="268287" cy="76200"/>
          </a:xfrm>
          <a:prstGeom prst="line">
            <a:avLst/>
          </a:prstGeom>
          <a:noFill/>
          <a:ln w="19050">
            <a:solidFill>
              <a:srgbClr val="FFFF00"/>
            </a:solidFill>
            <a:round/>
            <a:headEnd/>
            <a:tailEnd/>
          </a:ln>
        </p:spPr>
        <p:txBody>
          <a:bodyPr/>
          <a:lstStyle/>
          <a:p>
            <a:endParaRPr lang="en-US"/>
          </a:p>
        </p:txBody>
      </p:sp>
      <p:sp>
        <p:nvSpPr>
          <p:cNvPr id="41994" name="Text Box 10"/>
          <p:cNvSpPr txBox="1">
            <a:spLocks noChangeArrowheads="1"/>
          </p:cNvSpPr>
          <p:nvPr/>
        </p:nvSpPr>
        <p:spPr bwMode="auto">
          <a:xfrm>
            <a:off x="-19050" y="3752850"/>
            <a:ext cx="1663700" cy="646113"/>
          </a:xfrm>
          <a:prstGeom prst="rect">
            <a:avLst/>
          </a:prstGeom>
          <a:noFill/>
          <a:ln w="9525">
            <a:noFill/>
            <a:miter lim="800000"/>
            <a:headEnd/>
            <a:tailEnd/>
          </a:ln>
          <a:effectLst/>
        </p:spPr>
        <p:txBody>
          <a:bodyPr wrap="none">
            <a:spAutoFit/>
          </a:bodyPr>
          <a:lstStyle/>
          <a:p>
            <a:pPr algn="ctr" fontAlgn="auto">
              <a:spcBef>
                <a:spcPts val="0"/>
              </a:spcBef>
              <a:spcAft>
                <a:spcPts val="0"/>
              </a:spcAft>
              <a:defRPr/>
            </a:pPr>
            <a:r>
              <a:rPr lang="en-US" b="1" dirty="0">
                <a:solidFill>
                  <a:srgbClr val="FFFF00"/>
                </a:solidFill>
                <a:effectLst>
                  <a:outerShdw blurRad="38100" dist="38100" dir="2700000" algn="tl">
                    <a:srgbClr val="C0C0C0"/>
                  </a:outerShdw>
                </a:effectLst>
                <a:cs typeface="+mn-cs"/>
              </a:rPr>
              <a:t>WANDOOR </a:t>
            </a:r>
          </a:p>
          <a:p>
            <a:pPr algn="ctr" fontAlgn="auto">
              <a:spcBef>
                <a:spcPts val="0"/>
              </a:spcBef>
              <a:spcAft>
                <a:spcPts val="0"/>
              </a:spcAft>
              <a:defRPr/>
            </a:pPr>
            <a:r>
              <a:rPr lang="en-US" b="1" dirty="0">
                <a:solidFill>
                  <a:srgbClr val="FFFF00"/>
                </a:solidFill>
                <a:effectLst>
                  <a:outerShdw blurRad="38100" dist="38100" dir="2700000" algn="tl">
                    <a:srgbClr val="C0C0C0"/>
                  </a:outerShdw>
                </a:effectLst>
                <a:cs typeface="+mn-cs"/>
              </a:rPr>
              <a:t>A &amp; N Islands</a:t>
            </a:r>
          </a:p>
        </p:txBody>
      </p:sp>
      <p:sp>
        <p:nvSpPr>
          <p:cNvPr id="15370" name="TextBox 21"/>
          <p:cNvSpPr txBox="1">
            <a:spLocks noChangeArrowheads="1"/>
          </p:cNvSpPr>
          <p:nvPr/>
        </p:nvSpPr>
        <p:spPr bwMode="auto">
          <a:xfrm>
            <a:off x="0" y="214313"/>
            <a:ext cx="9144000" cy="381000"/>
          </a:xfrm>
          <a:prstGeom prst="rect">
            <a:avLst/>
          </a:prstGeom>
          <a:noFill/>
          <a:ln w="9525">
            <a:noFill/>
            <a:miter lim="800000"/>
            <a:headEnd/>
            <a:tailEnd/>
          </a:ln>
        </p:spPr>
        <p:txBody>
          <a:bodyPr lIns="0" rIns="0" bIns="0" anchor="b"/>
          <a:lstStyle/>
          <a:p>
            <a:pPr algn="ctr">
              <a:spcBef>
                <a:spcPct val="50000"/>
              </a:spcBef>
            </a:pPr>
            <a:r>
              <a:rPr kumimoji="1" lang="en-US" sz="2400" b="1">
                <a:solidFill>
                  <a:srgbClr val="C00000"/>
                </a:solidFill>
                <a:latin typeface="Calibri" pitchFamily="34" charset="0"/>
              </a:rPr>
              <a:t>Coral Reef and Mangroves</a:t>
            </a:r>
          </a:p>
        </p:txBody>
      </p:sp>
      <p:sp>
        <p:nvSpPr>
          <p:cNvPr id="14" name="Rectangle 13"/>
          <p:cNvSpPr/>
          <p:nvPr/>
        </p:nvSpPr>
        <p:spPr>
          <a:xfrm>
            <a:off x="0" y="5657850"/>
            <a:ext cx="4343400" cy="1200150"/>
          </a:xfrm>
          <a:prstGeom prst="rect">
            <a:avLst/>
          </a:prstGeom>
        </p:spPr>
        <p:txBody>
          <a:bodyPr>
            <a:spAutoFit/>
          </a:bodyPr>
          <a:lstStyle/>
          <a:p>
            <a:pPr algn="ctr" fontAlgn="auto">
              <a:spcBef>
                <a:spcPts val="0"/>
              </a:spcBef>
              <a:spcAft>
                <a:spcPts val="0"/>
              </a:spcAft>
              <a:defRPr/>
            </a:pPr>
            <a:r>
              <a:rPr lang="en-US" b="1" dirty="0">
                <a:solidFill>
                  <a:srgbClr val="FFFF00"/>
                </a:solidFill>
                <a:effectLst>
                  <a:outerShdw blurRad="38100" dist="38100" dir="2700000" algn="tl">
                    <a:srgbClr val="000000">
                      <a:alpha val="43137"/>
                    </a:srgbClr>
                  </a:outerShdw>
                </a:effectLst>
                <a:latin typeface="Arial Narrow" pitchFamily="34" charset="0"/>
                <a:cs typeface="+mn-cs"/>
              </a:rPr>
              <a:t>Coral Reef areas of the Indian coast have been mapped on 1:25, 000 scale using satellite data during </a:t>
            </a:r>
            <a:r>
              <a:rPr lang="en-GB" b="1" dirty="0">
                <a:solidFill>
                  <a:srgbClr val="FFFF00"/>
                </a:solidFill>
                <a:effectLst>
                  <a:outerShdw blurRad="38100" dist="38100" dir="2700000" algn="tl">
                    <a:srgbClr val="000000">
                      <a:alpha val="43137"/>
                    </a:srgbClr>
                  </a:outerShdw>
                </a:effectLst>
                <a:latin typeface="Arial Narrow" pitchFamily="34" charset="0"/>
                <a:cs typeface="+mn-cs"/>
              </a:rPr>
              <a:t>2004-07.</a:t>
            </a:r>
          </a:p>
          <a:p>
            <a:pPr algn="ctr" fontAlgn="auto">
              <a:spcBef>
                <a:spcPts val="0"/>
              </a:spcBef>
              <a:spcAft>
                <a:spcPts val="0"/>
              </a:spcAft>
              <a:defRPr/>
            </a:pPr>
            <a:endParaRPr lang="en-GB" b="1" dirty="0">
              <a:solidFill>
                <a:srgbClr val="FFFF00"/>
              </a:solidFill>
              <a:effectLst>
                <a:outerShdw blurRad="38100" dist="38100" dir="2700000" algn="tl">
                  <a:srgbClr val="000000">
                    <a:alpha val="43137"/>
                  </a:srgbClr>
                </a:outerShdw>
              </a:effectLst>
              <a:latin typeface="Arial Narrow" pitchFamily="34" charset="0"/>
              <a:cs typeface="+mn-cs"/>
            </a:endParaRPr>
          </a:p>
        </p:txBody>
      </p:sp>
      <p:pic>
        <p:nvPicPr>
          <p:cNvPr id="15372" name="Picture 4"/>
          <p:cNvPicPr>
            <a:picLocks noChangeAspect="1" noChangeArrowheads="1"/>
          </p:cNvPicPr>
          <p:nvPr/>
        </p:nvPicPr>
        <p:blipFill>
          <a:blip r:embed="rId4"/>
          <a:srcRect/>
          <a:stretch>
            <a:fillRect/>
          </a:stretch>
        </p:blipFill>
        <p:spPr bwMode="auto">
          <a:xfrm>
            <a:off x="4495800" y="601663"/>
            <a:ext cx="4495800" cy="3327400"/>
          </a:xfrm>
          <a:prstGeom prst="rect">
            <a:avLst/>
          </a:prstGeom>
          <a:noFill/>
          <a:ln w="9525">
            <a:noFill/>
            <a:miter lim="800000"/>
            <a:headEnd/>
            <a:tailEnd/>
          </a:ln>
        </p:spPr>
      </p:pic>
      <p:pic>
        <p:nvPicPr>
          <p:cNvPr id="15373" name="Picture 8"/>
          <p:cNvPicPr>
            <a:picLocks noChangeAspect="1" noChangeArrowheads="1"/>
          </p:cNvPicPr>
          <p:nvPr/>
        </p:nvPicPr>
        <p:blipFill>
          <a:blip r:embed="rId5"/>
          <a:srcRect l="14906" r="14624" b="5171"/>
          <a:stretch>
            <a:fillRect/>
          </a:stretch>
        </p:blipFill>
        <p:spPr bwMode="auto">
          <a:xfrm>
            <a:off x="4648200" y="4267200"/>
            <a:ext cx="3962400" cy="2590800"/>
          </a:xfrm>
          <a:prstGeom prst="rect">
            <a:avLst/>
          </a:prstGeom>
          <a:noFill/>
          <a:ln w="9525">
            <a:noFill/>
            <a:miter lim="800000"/>
            <a:headEnd/>
            <a:tailEnd/>
          </a:ln>
        </p:spPr>
      </p:pic>
      <p:sp>
        <p:nvSpPr>
          <p:cNvPr id="15374" name="Text Box 9"/>
          <p:cNvSpPr txBox="1">
            <a:spLocks noChangeArrowheads="1"/>
          </p:cNvSpPr>
          <p:nvPr/>
        </p:nvSpPr>
        <p:spPr bwMode="auto">
          <a:xfrm>
            <a:off x="4884738" y="3956050"/>
            <a:ext cx="3321050" cy="338138"/>
          </a:xfrm>
          <a:prstGeom prst="rect">
            <a:avLst/>
          </a:prstGeom>
          <a:noFill/>
          <a:ln w="9525">
            <a:noFill/>
            <a:miter lim="800000"/>
            <a:headEnd/>
            <a:tailEnd/>
          </a:ln>
        </p:spPr>
        <p:txBody>
          <a:bodyPr wrap="none">
            <a:spAutoFit/>
          </a:bodyPr>
          <a:lstStyle/>
          <a:p>
            <a:pPr algn="ctr">
              <a:spcBef>
                <a:spcPct val="50000"/>
              </a:spcBef>
            </a:pPr>
            <a:r>
              <a:rPr lang="en-US" sz="1600" b="1">
                <a:solidFill>
                  <a:srgbClr val="003300"/>
                </a:solidFill>
                <a:latin typeface="Arial Narrow" pitchFamily="34" charset="0"/>
              </a:rPr>
              <a:t>Mangrove area (km</a:t>
            </a:r>
            <a:r>
              <a:rPr lang="en-US" sz="1600" b="1" baseline="30000">
                <a:solidFill>
                  <a:srgbClr val="003300"/>
                </a:solidFill>
                <a:latin typeface="Arial Narrow" pitchFamily="34" charset="0"/>
              </a:rPr>
              <a:t>2</a:t>
            </a:r>
            <a:r>
              <a:rPr lang="en-US" sz="1600" b="1">
                <a:solidFill>
                  <a:srgbClr val="003300"/>
                </a:solidFill>
                <a:latin typeface="Arial Narrow" pitchFamily="34" charset="0"/>
              </a:rPr>
              <a:t>) in different states </a:t>
            </a: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srcRect l="24954" t="1585" r="22702" b="76118"/>
          <a:stretch>
            <a:fillRect/>
          </a:stretch>
        </p:blipFill>
        <p:spPr bwMode="auto">
          <a:xfrm>
            <a:off x="1295400" y="4419600"/>
            <a:ext cx="3352800" cy="1071563"/>
          </a:xfrm>
          <a:prstGeom prst="rect">
            <a:avLst/>
          </a:prstGeom>
          <a:noFill/>
          <a:ln w="9525">
            <a:noFill/>
            <a:miter lim="800000"/>
            <a:headEnd/>
            <a:tailEnd/>
          </a:ln>
        </p:spPr>
      </p:pic>
      <p:sp>
        <p:nvSpPr>
          <p:cNvPr id="16387" name="Text Box 6"/>
          <p:cNvSpPr txBox="1">
            <a:spLocks noChangeArrowheads="1"/>
          </p:cNvSpPr>
          <p:nvPr/>
        </p:nvSpPr>
        <p:spPr bwMode="auto">
          <a:xfrm>
            <a:off x="457200" y="285750"/>
            <a:ext cx="8686800" cy="461963"/>
          </a:xfrm>
          <a:prstGeom prst="rect">
            <a:avLst/>
          </a:prstGeom>
          <a:noFill/>
          <a:ln w="9525">
            <a:noFill/>
            <a:miter lim="800000"/>
            <a:headEnd/>
            <a:tailEnd/>
          </a:ln>
        </p:spPr>
        <p:txBody>
          <a:bodyPr>
            <a:spAutoFit/>
          </a:bodyPr>
          <a:lstStyle/>
          <a:p>
            <a:pPr algn="ctr"/>
            <a:r>
              <a:rPr lang="en-US" sz="2400" b="1">
                <a:solidFill>
                  <a:srgbClr val="C00000"/>
                </a:solidFill>
                <a:latin typeface="Calibri" pitchFamily="34" charset="0"/>
              </a:rPr>
              <a:t>Long term changes in fAPAR using NOAA-AVHRR Data</a:t>
            </a:r>
          </a:p>
        </p:txBody>
      </p:sp>
      <p:pic>
        <p:nvPicPr>
          <p:cNvPr id="16388" name="Picture 7"/>
          <p:cNvPicPr>
            <a:picLocks noChangeAspect="1" noChangeArrowheads="1"/>
          </p:cNvPicPr>
          <p:nvPr/>
        </p:nvPicPr>
        <p:blipFill>
          <a:blip r:embed="rId4">
            <a:clrChange>
              <a:clrFrom>
                <a:srgbClr val="FFFFFF"/>
              </a:clrFrom>
              <a:clrTo>
                <a:srgbClr val="FFFFFF">
                  <a:alpha val="0"/>
                </a:srgbClr>
              </a:clrTo>
            </a:clrChange>
          </a:blip>
          <a:srcRect l="1315" t="8443" r="1315" b="2570"/>
          <a:stretch>
            <a:fillRect/>
          </a:stretch>
        </p:blipFill>
        <p:spPr bwMode="auto">
          <a:xfrm>
            <a:off x="1143000" y="685800"/>
            <a:ext cx="6781800" cy="3455988"/>
          </a:xfrm>
          <a:prstGeom prst="rect">
            <a:avLst/>
          </a:prstGeom>
          <a:noFill/>
          <a:ln w="9525">
            <a:noFill/>
            <a:miter lim="800000"/>
            <a:headEnd/>
            <a:tailEnd/>
          </a:ln>
        </p:spPr>
      </p:pic>
      <p:pic>
        <p:nvPicPr>
          <p:cNvPr id="16389" name="Picture 8"/>
          <p:cNvPicPr>
            <a:picLocks noChangeAspect="1" noChangeArrowheads="1"/>
          </p:cNvPicPr>
          <p:nvPr/>
        </p:nvPicPr>
        <p:blipFill>
          <a:blip r:embed="rId3"/>
          <a:srcRect l="23570" t="49088" r="22702" b="28358"/>
          <a:stretch>
            <a:fillRect/>
          </a:stretch>
        </p:blipFill>
        <p:spPr bwMode="auto">
          <a:xfrm>
            <a:off x="1295400" y="5567363"/>
            <a:ext cx="3352800" cy="1055687"/>
          </a:xfrm>
          <a:prstGeom prst="rect">
            <a:avLst/>
          </a:prstGeom>
          <a:noFill/>
          <a:ln w="9525">
            <a:noFill/>
            <a:miter lim="800000"/>
            <a:headEnd/>
            <a:tailEnd/>
          </a:ln>
        </p:spPr>
      </p:pic>
      <p:pic>
        <p:nvPicPr>
          <p:cNvPr id="16390" name="Picture 9"/>
          <p:cNvPicPr>
            <a:picLocks noChangeAspect="1" noChangeArrowheads="1"/>
          </p:cNvPicPr>
          <p:nvPr/>
        </p:nvPicPr>
        <p:blipFill>
          <a:blip r:embed="rId3"/>
          <a:srcRect l="23819" t="25206" r="22702" b="50912"/>
          <a:stretch>
            <a:fillRect/>
          </a:stretch>
        </p:blipFill>
        <p:spPr bwMode="auto">
          <a:xfrm>
            <a:off x="4800600" y="4343400"/>
            <a:ext cx="3276600" cy="1122363"/>
          </a:xfrm>
          <a:prstGeom prst="rect">
            <a:avLst/>
          </a:prstGeom>
          <a:noFill/>
          <a:ln w="9525">
            <a:noFill/>
            <a:miter lim="800000"/>
            <a:headEnd/>
            <a:tailEnd/>
          </a:ln>
        </p:spPr>
      </p:pic>
      <p:pic>
        <p:nvPicPr>
          <p:cNvPr id="16391" name="Picture 10"/>
          <p:cNvPicPr>
            <a:picLocks noChangeAspect="1" noChangeArrowheads="1"/>
          </p:cNvPicPr>
          <p:nvPr/>
        </p:nvPicPr>
        <p:blipFill>
          <a:blip r:embed="rId3"/>
          <a:srcRect l="23570" t="74294" r="22702" b="3151"/>
          <a:stretch>
            <a:fillRect/>
          </a:stretch>
        </p:blipFill>
        <p:spPr bwMode="auto">
          <a:xfrm>
            <a:off x="4800600" y="5567363"/>
            <a:ext cx="3276600" cy="10318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Box 3"/>
          <p:cNvSpPr txBox="1">
            <a:spLocks noChangeArrowheads="1"/>
          </p:cNvSpPr>
          <p:nvPr/>
        </p:nvSpPr>
        <p:spPr bwMode="auto">
          <a:xfrm>
            <a:off x="571500" y="214313"/>
            <a:ext cx="7924800" cy="461962"/>
          </a:xfrm>
          <a:prstGeom prst="rect">
            <a:avLst/>
          </a:prstGeom>
          <a:noFill/>
          <a:ln w="9525">
            <a:noFill/>
            <a:miter lim="800000"/>
            <a:headEnd/>
            <a:tailEnd/>
          </a:ln>
        </p:spPr>
        <p:txBody>
          <a:bodyPr>
            <a:spAutoFit/>
          </a:bodyPr>
          <a:lstStyle/>
          <a:p>
            <a:pPr algn="ctr"/>
            <a:r>
              <a:rPr lang="en-US" sz="2400" b="1">
                <a:solidFill>
                  <a:srgbClr val="C00000"/>
                </a:solidFill>
                <a:latin typeface="Calibri" pitchFamily="34" charset="0"/>
              </a:rPr>
              <a:t>Increasing  Trends in CO</a:t>
            </a:r>
            <a:r>
              <a:rPr lang="en-US" sz="2400" b="1" baseline="-25000">
                <a:solidFill>
                  <a:srgbClr val="C00000"/>
                </a:solidFill>
                <a:latin typeface="Calibri" pitchFamily="34" charset="0"/>
              </a:rPr>
              <a:t>2</a:t>
            </a:r>
            <a:r>
              <a:rPr lang="en-US" sz="2400" b="1">
                <a:solidFill>
                  <a:srgbClr val="C00000"/>
                </a:solidFill>
                <a:latin typeface="Calibri" pitchFamily="34" charset="0"/>
              </a:rPr>
              <a:t> Concentration</a:t>
            </a:r>
          </a:p>
        </p:txBody>
      </p:sp>
      <p:sp>
        <p:nvSpPr>
          <p:cNvPr id="17411" name="Rectangle 10"/>
          <p:cNvSpPr>
            <a:spLocks noChangeArrowheads="1"/>
          </p:cNvSpPr>
          <p:nvPr/>
        </p:nvSpPr>
        <p:spPr bwMode="auto">
          <a:xfrm>
            <a:off x="5638800" y="5181600"/>
            <a:ext cx="1287463" cy="304800"/>
          </a:xfrm>
          <a:prstGeom prst="rect">
            <a:avLst/>
          </a:prstGeom>
          <a:noFill/>
          <a:ln w="9525">
            <a:noFill/>
            <a:miter lim="800000"/>
            <a:headEnd/>
            <a:tailEnd/>
          </a:ln>
        </p:spPr>
        <p:txBody>
          <a:bodyPr wrap="none">
            <a:spAutoFit/>
          </a:bodyPr>
          <a:lstStyle/>
          <a:p>
            <a:r>
              <a:rPr lang="en-US" sz="1400" b="1">
                <a:latin typeface="Calibri" pitchFamily="34" charset="0"/>
              </a:rPr>
              <a:t>MOPITT Data</a:t>
            </a:r>
          </a:p>
        </p:txBody>
      </p:sp>
      <p:pic>
        <p:nvPicPr>
          <p:cNvPr id="17412" name="Picture 52"/>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1219200" y="3733800"/>
            <a:ext cx="6705600" cy="2895600"/>
          </a:xfrm>
          <a:prstGeom prst="rect">
            <a:avLst/>
          </a:prstGeom>
          <a:noFill/>
          <a:ln w="9525">
            <a:noFill/>
            <a:miter lim="800000"/>
            <a:headEnd/>
            <a:tailEnd/>
          </a:ln>
        </p:spPr>
      </p:pic>
      <p:sp>
        <p:nvSpPr>
          <p:cNvPr id="17413" name="Rectangle 9"/>
          <p:cNvSpPr>
            <a:spLocks noChangeArrowheads="1"/>
          </p:cNvSpPr>
          <p:nvPr/>
        </p:nvSpPr>
        <p:spPr bwMode="auto">
          <a:xfrm>
            <a:off x="5867400" y="2362200"/>
            <a:ext cx="1052513" cy="307975"/>
          </a:xfrm>
          <a:prstGeom prst="rect">
            <a:avLst/>
          </a:prstGeom>
          <a:noFill/>
          <a:ln w="9525">
            <a:noFill/>
            <a:miter lim="800000"/>
            <a:headEnd/>
            <a:tailEnd/>
          </a:ln>
        </p:spPr>
        <p:txBody>
          <a:bodyPr wrap="none">
            <a:spAutoFit/>
          </a:bodyPr>
          <a:lstStyle/>
          <a:p>
            <a:r>
              <a:rPr lang="en-US" sz="1400" b="1">
                <a:latin typeface="Calibri" pitchFamily="34" charset="0"/>
              </a:rPr>
              <a:t>AIRS Data</a:t>
            </a:r>
          </a:p>
        </p:txBody>
      </p:sp>
      <p:pic>
        <p:nvPicPr>
          <p:cNvPr id="17414" name="Picture 2"/>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1295400" y="685800"/>
            <a:ext cx="6629400" cy="3048000"/>
          </a:xfrm>
          <a:prstGeom prst="rect">
            <a:avLst/>
          </a:prstGeom>
          <a:noFill/>
          <a:ln w="9525">
            <a:noFill/>
            <a:miter lim="800000"/>
            <a:headEnd/>
            <a:tailEnd/>
          </a:ln>
        </p:spPr>
      </p:pic>
      <p:sp>
        <p:nvSpPr>
          <p:cNvPr id="17415" name="TextBox 22"/>
          <p:cNvSpPr txBox="1">
            <a:spLocks noChangeArrowheads="1"/>
          </p:cNvSpPr>
          <p:nvPr/>
        </p:nvSpPr>
        <p:spPr bwMode="auto">
          <a:xfrm>
            <a:off x="3505200" y="1219200"/>
            <a:ext cx="1905000" cy="369888"/>
          </a:xfrm>
          <a:prstGeom prst="rect">
            <a:avLst/>
          </a:prstGeom>
          <a:noFill/>
          <a:ln w="9525">
            <a:noFill/>
            <a:miter lim="800000"/>
            <a:headEnd/>
            <a:tailEnd/>
          </a:ln>
        </p:spPr>
        <p:txBody>
          <a:bodyPr>
            <a:spAutoFit/>
          </a:bodyPr>
          <a:lstStyle/>
          <a:p>
            <a:r>
              <a:rPr lang="en-US">
                <a:solidFill>
                  <a:srgbClr val="C00000"/>
                </a:solidFill>
                <a:latin typeface="Calibri" pitchFamily="34" charset="0"/>
              </a:rPr>
              <a:t>1.74 ppm/year</a:t>
            </a:r>
            <a:endParaRPr lang="en-IN">
              <a:solidFill>
                <a:srgbClr val="C00000"/>
              </a:solidFill>
              <a:latin typeface="Calibri" pitchFamily="34" charset="0"/>
            </a:endParaRPr>
          </a:p>
        </p:txBody>
      </p:sp>
      <p:sp>
        <p:nvSpPr>
          <p:cNvPr id="17416" name="TextBox 23"/>
          <p:cNvSpPr txBox="1">
            <a:spLocks noChangeArrowheads="1"/>
          </p:cNvSpPr>
          <p:nvPr/>
        </p:nvSpPr>
        <p:spPr bwMode="auto">
          <a:xfrm>
            <a:off x="3581400" y="3962400"/>
            <a:ext cx="1600200" cy="369888"/>
          </a:xfrm>
          <a:prstGeom prst="rect">
            <a:avLst/>
          </a:prstGeom>
          <a:noFill/>
          <a:ln w="9525">
            <a:noFill/>
            <a:miter lim="800000"/>
            <a:headEnd/>
            <a:tailEnd/>
          </a:ln>
        </p:spPr>
        <p:txBody>
          <a:bodyPr>
            <a:spAutoFit/>
          </a:bodyPr>
          <a:lstStyle/>
          <a:p>
            <a:r>
              <a:rPr lang="en-US">
                <a:solidFill>
                  <a:srgbClr val="FF0000"/>
                </a:solidFill>
                <a:latin typeface="Calibri" pitchFamily="34" charset="0"/>
              </a:rPr>
              <a:t>2.01 ppm/year</a:t>
            </a:r>
            <a:endParaRPr lang="en-IN">
              <a:solidFill>
                <a:srgbClr val="FF0000"/>
              </a:solidFill>
              <a:latin typeface="Calibri" pitchFamily="34" charset="0"/>
            </a:endParaRPr>
          </a:p>
        </p:txBody>
      </p:sp>
      <p:sp>
        <p:nvSpPr>
          <p:cNvPr id="17417" name="TextBox 24"/>
          <p:cNvSpPr txBox="1">
            <a:spLocks noChangeArrowheads="1"/>
          </p:cNvSpPr>
          <p:nvPr/>
        </p:nvSpPr>
        <p:spPr bwMode="auto">
          <a:xfrm>
            <a:off x="4114800" y="2743200"/>
            <a:ext cx="1600200" cy="369888"/>
          </a:xfrm>
          <a:prstGeom prst="rect">
            <a:avLst/>
          </a:prstGeom>
          <a:noFill/>
          <a:ln w="9525">
            <a:noFill/>
            <a:miter lim="800000"/>
            <a:headEnd/>
            <a:tailEnd/>
          </a:ln>
        </p:spPr>
        <p:txBody>
          <a:bodyPr>
            <a:spAutoFit/>
          </a:bodyPr>
          <a:lstStyle/>
          <a:p>
            <a:r>
              <a:rPr lang="en-US" b="1">
                <a:solidFill>
                  <a:srgbClr val="002060"/>
                </a:solidFill>
                <a:latin typeface="Calibri" pitchFamily="34" charset="0"/>
              </a:rPr>
              <a:t>SCIAMACHY</a:t>
            </a:r>
            <a:endParaRPr lang="en-IN" b="1">
              <a:solidFill>
                <a:srgbClr val="002060"/>
              </a:solidFill>
              <a:latin typeface="Calibri" pitchFamily="34" charset="0"/>
            </a:endParaRPr>
          </a:p>
        </p:txBody>
      </p:sp>
      <p:sp>
        <p:nvSpPr>
          <p:cNvPr id="17418" name="TextBox 25"/>
          <p:cNvSpPr txBox="1">
            <a:spLocks noChangeArrowheads="1"/>
          </p:cNvSpPr>
          <p:nvPr/>
        </p:nvSpPr>
        <p:spPr bwMode="auto">
          <a:xfrm>
            <a:off x="5638800" y="5410200"/>
            <a:ext cx="914400" cy="369888"/>
          </a:xfrm>
          <a:prstGeom prst="rect">
            <a:avLst/>
          </a:prstGeom>
          <a:noFill/>
          <a:ln w="9525">
            <a:noFill/>
            <a:miter lim="800000"/>
            <a:headEnd/>
            <a:tailEnd/>
          </a:ln>
        </p:spPr>
        <p:txBody>
          <a:bodyPr>
            <a:spAutoFit/>
          </a:bodyPr>
          <a:lstStyle/>
          <a:p>
            <a:pPr algn="ctr"/>
            <a:r>
              <a:rPr lang="en-US" b="1">
                <a:solidFill>
                  <a:srgbClr val="002060"/>
                </a:solidFill>
                <a:latin typeface="Calibri" pitchFamily="34" charset="0"/>
              </a:rPr>
              <a:t>AIRS</a:t>
            </a:r>
            <a:endParaRPr lang="en-IN" b="1">
              <a:solidFill>
                <a:srgbClr val="002060"/>
              </a:solidFill>
              <a:latin typeface="Calibri" pitchFamily="34" charset="0"/>
            </a:endParaRPr>
          </a:p>
        </p:txBody>
      </p:sp>
      <p:sp>
        <p:nvSpPr>
          <p:cNvPr id="17419" name="TextBox 10"/>
          <p:cNvSpPr txBox="1">
            <a:spLocks noChangeArrowheads="1"/>
          </p:cNvSpPr>
          <p:nvPr/>
        </p:nvSpPr>
        <p:spPr bwMode="auto">
          <a:xfrm>
            <a:off x="7391400" y="6532563"/>
            <a:ext cx="1752600" cy="307975"/>
          </a:xfrm>
          <a:prstGeom prst="rect">
            <a:avLst/>
          </a:prstGeom>
          <a:noFill/>
          <a:ln w="9525">
            <a:noFill/>
            <a:miter lim="800000"/>
            <a:headEnd/>
            <a:tailEnd/>
          </a:ln>
        </p:spPr>
        <p:txBody>
          <a:bodyPr>
            <a:spAutoFit/>
          </a:bodyPr>
          <a:lstStyle/>
          <a:p>
            <a:pPr algn="r"/>
            <a:r>
              <a:rPr lang="en-US" sz="1400">
                <a:solidFill>
                  <a:srgbClr val="000099"/>
                </a:solidFill>
                <a:latin typeface="Arial Narrow" pitchFamily="34" charset="0"/>
              </a:rPr>
              <a:t>( Prasad et al., 2014)</a:t>
            </a:r>
            <a:endParaRPr lang="en-IN" sz="1400">
              <a:solidFill>
                <a:srgbClr val="000099"/>
              </a:solidFill>
              <a:latin typeface="Arial Narrow" pitchFamily="34" charset="0"/>
            </a:endParaRP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609600" y="4267200"/>
            <a:ext cx="4800600" cy="198120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230188" indent="-230188" algn="ctr" fontAlgn="auto">
              <a:spcBef>
                <a:spcPct val="50000"/>
              </a:spcBef>
              <a:spcAft>
                <a:spcPts val="0"/>
              </a:spcAft>
              <a:defRPr/>
            </a:pPr>
            <a:r>
              <a:rPr lang="en-US" b="1" dirty="0">
                <a:solidFill>
                  <a:srgbClr val="000099"/>
                </a:solidFill>
                <a:latin typeface="Arial Narrow" pitchFamily="34" charset="0"/>
              </a:rPr>
              <a:t>GSICS-ISRO</a:t>
            </a:r>
          </a:p>
          <a:p>
            <a:pPr marL="0" lvl="1" algn="ctr" fontAlgn="auto">
              <a:lnSpc>
                <a:spcPct val="105000"/>
              </a:lnSpc>
              <a:spcBef>
                <a:spcPct val="50000"/>
              </a:spcBef>
              <a:spcAft>
                <a:spcPts val="0"/>
              </a:spcAft>
              <a:defRPr/>
            </a:pPr>
            <a:r>
              <a:rPr lang="en-US" dirty="0">
                <a:solidFill>
                  <a:srgbClr val="000099"/>
                </a:solidFill>
                <a:latin typeface="Arial Narrow" pitchFamily="34" charset="0"/>
              </a:rPr>
              <a:t>Inter-calibration of IR sensors onboard Indian geostationary satellites, </a:t>
            </a:r>
            <a:r>
              <a:rPr lang="en-US" dirty="0" err="1">
                <a:solidFill>
                  <a:srgbClr val="000099"/>
                </a:solidFill>
                <a:latin typeface="Arial Narrow" pitchFamily="34" charset="0"/>
              </a:rPr>
              <a:t>Kalpana</a:t>
            </a:r>
            <a:r>
              <a:rPr lang="en-US" dirty="0">
                <a:solidFill>
                  <a:srgbClr val="000099"/>
                </a:solidFill>
                <a:latin typeface="Arial Narrow" pitchFamily="34" charset="0"/>
              </a:rPr>
              <a:t>, INSAT-3A and INSAT-3D Imager/ Sounder using state-of-the-art </a:t>
            </a:r>
            <a:r>
              <a:rPr lang="en-US" dirty="0" err="1">
                <a:solidFill>
                  <a:srgbClr val="000099"/>
                </a:solidFill>
                <a:latin typeface="Arial Narrow" pitchFamily="34" charset="0"/>
              </a:rPr>
              <a:t>hyperspectral</a:t>
            </a:r>
            <a:r>
              <a:rPr lang="en-US" dirty="0">
                <a:solidFill>
                  <a:srgbClr val="000099"/>
                </a:solidFill>
                <a:latin typeface="Arial Narrow" pitchFamily="34" charset="0"/>
              </a:rPr>
              <a:t> sounding measurements from </a:t>
            </a:r>
            <a:r>
              <a:rPr lang="en-US" dirty="0" err="1">
                <a:solidFill>
                  <a:srgbClr val="000099"/>
                </a:solidFill>
                <a:latin typeface="Arial Narrow" pitchFamily="34" charset="0"/>
              </a:rPr>
              <a:t>Metop</a:t>
            </a:r>
            <a:r>
              <a:rPr lang="en-US" dirty="0">
                <a:solidFill>
                  <a:srgbClr val="000099"/>
                </a:solidFill>
                <a:latin typeface="Arial Narrow" pitchFamily="34" charset="0"/>
              </a:rPr>
              <a:t>-IASI, NPP-</a:t>
            </a:r>
            <a:r>
              <a:rPr lang="en-US" dirty="0" err="1">
                <a:solidFill>
                  <a:srgbClr val="000099"/>
                </a:solidFill>
                <a:latin typeface="Arial Narrow" pitchFamily="34" charset="0"/>
              </a:rPr>
              <a:t>CrIS</a:t>
            </a:r>
            <a:r>
              <a:rPr lang="en-US" dirty="0">
                <a:solidFill>
                  <a:srgbClr val="000099"/>
                </a:solidFill>
                <a:latin typeface="Arial Narrow" pitchFamily="34" charset="0"/>
              </a:rPr>
              <a:t> and Aqua-AIRS   </a:t>
            </a:r>
            <a:endParaRPr lang="en-US" sz="2800" dirty="0"/>
          </a:p>
        </p:txBody>
      </p:sp>
      <p:sp>
        <p:nvSpPr>
          <p:cNvPr id="2051" name="Rectangle 2"/>
          <p:cNvSpPr>
            <a:spLocks noChangeArrowheads="1"/>
          </p:cNvSpPr>
          <p:nvPr/>
        </p:nvSpPr>
        <p:spPr bwMode="auto">
          <a:xfrm>
            <a:off x="0" y="357188"/>
            <a:ext cx="8991600" cy="461962"/>
          </a:xfrm>
          <a:prstGeom prst="rect">
            <a:avLst/>
          </a:prstGeom>
          <a:noFill/>
          <a:ln w="9525">
            <a:noFill/>
            <a:miter lim="800000"/>
            <a:headEnd/>
            <a:tailEnd/>
          </a:ln>
        </p:spPr>
        <p:txBody>
          <a:bodyPr>
            <a:spAutoFit/>
          </a:bodyPr>
          <a:lstStyle/>
          <a:p>
            <a:pPr algn="ctr" fontAlgn="auto">
              <a:spcBef>
                <a:spcPct val="50000"/>
              </a:spcBef>
              <a:spcAft>
                <a:spcPts val="0"/>
              </a:spcAft>
              <a:defRPr/>
            </a:pPr>
            <a:r>
              <a:rPr lang="en-US" sz="2400" b="1" dirty="0">
                <a:solidFill>
                  <a:schemeClr val="hlink"/>
                </a:solidFill>
                <a:effectLst>
                  <a:outerShdw blurRad="38100" dist="38100" dir="2700000" algn="tl">
                    <a:srgbClr val="000000"/>
                  </a:outerShdw>
                </a:effectLst>
                <a:latin typeface="Arial" charset="0"/>
                <a:cs typeface="+mn-cs"/>
              </a:rPr>
              <a:t>Global Space-based Inter-Calibration System (GSICS)</a:t>
            </a:r>
          </a:p>
        </p:txBody>
      </p:sp>
      <p:sp>
        <p:nvSpPr>
          <p:cNvPr id="18436" name="Rectangle 4"/>
          <p:cNvSpPr>
            <a:spLocks noChangeArrowheads="1"/>
          </p:cNvSpPr>
          <p:nvPr/>
        </p:nvSpPr>
        <p:spPr bwMode="auto">
          <a:xfrm>
            <a:off x="439738" y="2233613"/>
            <a:ext cx="5257800" cy="2058987"/>
          </a:xfrm>
          <a:prstGeom prst="rect">
            <a:avLst/>
          </a:prstGeom>
          <a:noFill/>
          <a:ln w="9525">
            <a:noFill/>
            <a:miter lim="800000"/>
            <a:headEnd/>
            <a:tailEnd/>
          </a:ln>
        </p:spPr>
        <p:txBody>
          <a:bodyPr>
            <a:spAutoFit/>
          </a:bodyPr>
          <a:lstStyle/>
          <a:p>
            <a:pPr marL="230188" indent="-230188">
              <a:lnSpc>
                <a:spcPct val="110000"/>
              </a:lnSpc>
              <a:spcBef>
                <a:spcPct val="50000"/>
              </a:spcBef>
              <a:buFont typeface="Wingdings" pitchFamily="2" charset="2"/>
              <a:buChar char="§"/>
            </a:pPr>
            <a:r>
              <a:rPr lang="en-US" b="1">
                <a:solidFill>
                  <a:srgbClr val="000099"/>
                </a:solidFill>
                <a:latin typeface="Arial Narrow" pitchFamily="34" charset="0"/>
              </a:rPr>
              <a:t>GSICS delivers calibration corrections needed for accurately integrating data from multiple observing systems </a:t>
            </a:r>
          </a:p>
          <a:p>
            <a:pPr marL="230188" indent="-230188">
              <a:lnSpc>
                <a:spcPct val="110000"/>
              </a:lnSpc>
              <a:spcBef>
                <a:spcPct val="50000"/>
              </a:spcBef>
              <a:buFont typeface="Wingdings" pitchFamily="2" charset="2"/>
              <a:buChar char="§"/>
            </a:pPr>
            <a:r>
              <a:rPr lang="en-US" b="1">
                <a:solidFill>
                  <a:srgbClr val="000099"/>
                </a:solidFill>
                <a:latin typeface="Arial Narrow" pitchFamily="34" charset="0"/>
              </a:rPr>
              <a:t>Ensures consistent observations for long-term monitoring, weather forecasting, and environmental applications.</a:t>
            </a:r>
          </a:p>
        </p:txBody>
      </p:sp>
      <p:sp>
        <p:nvSpPr>
          <p:cNvPr id="18437" name="Text Box 11"/>
          <p:cNvSpPr txBox="1">
            <a:spLocks noChangeArrowheads="1"/>
          </p:cNvSpPr>
          <p:nvPr/>
        </p:nvSpPr>
        <p:spPr bwMode="auto">
          <a:xfrm>
            <a:off x="76200" y="6477000"/>
            <a:ext cx="8991600" cy="338138"/>
          </a:xfrm>
          <a:prstGeom prst="rect">
            <a:avLst/>
          </a:prstGeom>
          <a:solidFill>
            <a:srgbClr val="FFFFCC"/>
          </a:solidFill>
          <a:ln w="9525">
            <a:noFill/>
            <a:miter lim="800000"/>
            <a:headEnd/>
            <a:tailEnd/>
          </a:ln>
        </p:spPr>
        <p:txBody>
          <a:bodyPr>
            <a:spAutoFit/>
          </a:bodyPr>
          <a:lstStyle/>
          <a:p>
            <a:r>
              <a:rPr lang="en-US" sz="1600" b="1">
                <a:solidFill>
                  <a:srgbClr val="FF3300"/>
                </a:solidFill>
                <a:latin typeface="Arial Narrow" pitchFamily="34" charset="0"/>
              </a:rPr>
              <a:t>GSICS members: </a:t>
            </a:r>
            <a:r>
              <a:rPr lang="en-US" sz="1400" b="1">
                <a:latin typeface="Arial Narrow" pitchFamily="34" charset="0"/>
              </a:rPr>
              <a:t>CMA, CNES, EUMETSAT, </a:t>
            </a:r>
            <a:r>
              <a:rPr lang="en-US" sz="1400" b="1">
                <a:solidFill>
                  <a:srgbClr val="FF0000"/>
                </a:solidFill>
                <a:latin typeface="Arial Narrow" pitchFamily="34" charset="0"/>
              </a:rPr>
              <a:t>ISRO, IMD</a:t>
            </a:r>
            <a:r>
              <a:rPr lang="en-US" sz="1400" b="1">
                <a:latin typeface="Arial Narrow" pitchFamily="34" charset="0"/>
              </a:rPr>
              <a:t>, JAXA, JMA, KMA, NASA, NIST, NOAA, ROSHYDROMET, USGS, WMO</a:t>
            </a:r>
          </a:p>
        </p:txBody>
      </p:sp>
      <p:pic>
        <p:nvPicPr>
          <p:cNvPr id="18438" name="Picture 14"/>
          <p:cNvPicPr>
            <a:picLocks noChangeAspect="1" noChangeArrowheads="1"/>
          </p:cNvPicPr>
          <p:nvPr/>
        </p:nvPicPr>
        <p:blipFill>
          <a:blip r:embed="rId3"/>
          <a:srcRect/>
          <a:stretch>
            <a:fillRect/>
          </a:stretch>
        </p:blipFill>
        <p:spPr bwMode="auto">
          <a:xfrm>
            <a:off x="5795963" y="3597275"/>
            <a:ext cx="3119437" cy="2879725"/>
          </a:xfrm>
          <a:prstGeom prst="rect">
            <a:avLst/>
          </a:prstGeom>
          <a:noFill/>
          <a:ln w="9525">
            <a:noFill/>
            <a:miter lim="800000"/>
            <a:headEnd/>
            <a:tailEnd/>
          </a:ln>
        </p:spPr>
      </p:pic>
      <p:pic>
        <p:nvPicPr>
          <p:cNvPr id="18439" name="Picture 15"/>
          <p:cNvPicPr>
            <a:picLocks noChangeAspect="1" noChangeArrowheads="1"/>
          </p:cNvPicPr>
          <p:nvPr/>
        </p:nvPicPr>
        <p:blipFill>
          <a:blip r:embed="rId4"/>
          <a:srcRect/>
          <a:stretch>
            <a:fillRect/>
          </a:stretch>
        </p:blipFill>
        <p:spPr bwMode="auto">
          <a:xfrm>
            <a:off x="5791200" y="990600"/>
            <a:ext cx="3136900" cy="2620963"/>
          </a:xfrm>
          <a:prstGeom prst="rect">
            <a:avLst/>
          </a:prstGeom>
          <a:solidFill>
            <a:srgbClr val="CCFFFF"/>
          </a:solidFill>
          <a:ln w="9525">
            <a:noFill/>
            <a:miter lim="800000"/>
            <a:headEnd/>
            <a:tailEnd/>
          </a:ln>
        </p:spPr>
      </p:pic>
      <p:sp>
        <p:nvSpPr>
          <p:cNvPr id="18440" name="Rectangle 16"/>
          <p:cNvSpPr>
            <a:spLocks noChangeArrowheads="1"/>
          </p:cNvSpPr>
          <p:nvPr/>
        </p:nvSpPr>
        <p:spPr bwMode="auto">
          <a:xfrm>
            <a:off x="457200" y="1152525"/>
            <a:ext cx="5181600" cy="981075"/>
          </a:xfrm>
          <a:prstGeom prst="rect">
            <a:avLst/>
          </a:prstGeom>
          <a:noFill/>
          <a:ln w="9525">
            <a:noFill/>
            <a:miter lim="800000"/>
            <a:headEnd/>
            <a:tailEnd/>
          </a:ln>
        </p:spPr>
        <p:txBody>
          <a:bodyPr>
            <a:spAutoFit/>
          </a:bodyPr>
          <a:lstStyle/>
          <a:p>
            <a:pPr algn="ctr">
              <a:lnSpc>
                <a:spcPct val="110000"/>
              </a:lnSpc>
              <a:spcBef>
                <a:spcPct val="50000"/>
              </a:spcBef>
            </a:pPr>
            <a:r>
              <a:rPr lang="en-US" b="1">
                <a:solidFill>
                  <a:srgbClr val="006600"/>
                </a:solidFill>
                <a:latin typeface="Arial Narrow" pitchFamily="34" charset="0"/>
              </a:rPr>
              <a:t>GSICS is an international collaborative effort initiated in 2005 by WMO &amp; the Coordination Group for Meteorological Satellites (CGMS)</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srcRect l="1382" t="2287" r="4893" b="1205"/>
          <a:stretch>
            <a:fillRect/>
          </a:stretch>
        </p:blipFill>
        <p:spPr bwMode="auto">
          <a:xfrm>
            <a:off x="323850" y="4654550"/>
            <a:ext cx="2308225" cy="1744663"/>
          </a:xfrm>
          <a:prstGeom prst="rect">
            <a:avLst/>
          </a:prstGeom>
          <a:noFill/>
          <a:ln w="9525">
            <a:noFill/>
            <a:miter lim="800000"/>
            <a:headEnd/>
            <a:tailEnd/>
          </a:ln>
        </p:spPr>
      </p:pic>
      <p:sp>
        <p:nvSpPr>
          <p:cNvPr id="6" name="Title 1"/>
          <p:cNvSpPr txBox="1">
            <a:spLocks/>
          </p:cNvSpPr>
          <p:nvPr/>
        </p:nvSpPr>
        <p:spPr>
          <a:xfrm>
            <a:off x="838200" y="38100"/>
            <a:ext cx="8305800" cy="723900"/>
          </a:xfrm>
          <a:prstGeom prst="rect">
            <a:avLst/>
          </a:prstGeom>
        </p:spPr>
        <p:txBody>
          <a:bodyPr/>
          <a:lstStyle/>
          <a:p>
            <a:pPr algn="ctr" fontAlgn="auto">
              <a:spcBef>
                <a:spcPts val="0"/>
              </a:spcBef>
              <a:spcAft>
                <a:spcPts val="0"/>
              </a:spcAft>
              <a:defRPr/>
            </a:pPr>
            <a:r>
              <a:rPr lang="en-US" sz="2200" b="1" dirty="0">
                <a:solidFill>
                  <a:srgbClr val="C00000"/>
                </a:solidFill>
                <a:latin typeface="+mn-lt"/>
                <a:ea typeface="+mj-ea"/>
                <a:cs typeface="+mj-cs"/>
              </a:rPr>
              <a:t>Impact of Atmospheric Warming</a:t>
            </a:r>
          </a:p>
          <a:p>
            <a:pPr algn="ctr" fontAlgn="auto">
              <a:spcBef>
                <a:spcPts val="0"/>
              </a:spcBef>
              <a:spcAft>
                <a:spcPts val="0"/>
              </a:spcAft>
              <a:defRPr/>
            </a:pPr>
            <a:r>
              <a:rPr lang="en-US" sz="2200" b="1" dirty="0">
                <a:solidFill>
                  <a:srgbClr val="C00000"/>
                </a:solidFill>
                <a:latin typeface="+mn-lt"/>
                <a:ea typeface="+mj-ea"/>
                <a:cs typeface="+mj-cs"/>
              </a:rPr>
              <a:t> Induced Surface Melting on Rift Propagation  </a:t>
            </a:r>
          </a:p>
        </p:txBody>
      </p:sp>
      <p:pic>
        <p:nvPicPr>
          <p:cNvPr id="19460" name="Picture 4"/>
          <p:cNvPicPr>
            <a:picLocks noChangeAspect="1" noChangeArrowheads="1"/>
          </p:cNvPicPr>
          <p:nvPr/>
        </p:nvPicPr>
        <p:blipFill>
          <a:blip r:embed="rId3"/>
          <a:srcRect/>
          <a:stretch>
            <a:fillRect/>
          </a:stretch>
        </p:blipFill>
        <p:spPr bwMode="auto">
          <a:xfrm>
            <a:off x="250825" y="765175"/>
            <a:ext cx="2414588" cy="3960813"/>
          </a:xfrm>
          <a:prstGeom prst="rect">
            <a:avLst/>
          </a:prstGeom>
          <a:noFill/>
          <a:ln w="9525">
            <a:noFill/>
            <a:miter lim="800000"/>
            <a:headEnd/>
            <a:tailEnd/>
          </a:ln>
        </p:spPr>
      </p:pic>
      <p:sp>
        <p:nvSpPr>
          <p:cNvPr id="19461" name="TextBox 9"/>
          <p:cNvSpPr txBox="1">
            <a:spLocks noChangeArrowheads="1"/>
          </p:cNvSpPr>
          <p:nvPr/>
        </p:nvSpPr>
        <p:spPr bwMode="auto">
          <a:xfrm>
            <a:off x="214313" y="357188"/>
            <a:ext cx="1509712" cy="523875"/>
          </a:xfrm>
          <a:prstGeom prst="rect">
            <a:avLst/>
          </a:prstGeom>
          <a:noFill/>
          <a:ln w="9525">
            <a:noFill/>
            <a:miter lim="800000"/>
            <a:headEnd/>
            <a:tailEnd/>
          </a:ln>
        </p:spPr>
        <p:txBody>
          <a:bodyPr>
            <a:spAutoFit/>
          </a:bodyPr>
          <a:lstStyle/>
          <a:p>
            <a:r>
              <a:rPr lang="en-US" sz="1400">
                <a:latin typeface="Calibri" pitchFamily="34" charset="0"/>
              </a:rPr>
              <a:t>Decadal (1999-2010) </a:t>
            </a:r>
            <a:r>
              <a:rPr lang="en-US" sz="1400">
                <a:solidFill>
                  <a:srgbClr val="C00000"/>
                </a:solidFill>
                <a:latin typeface="Calibri" pitchFamily="34" charset="0"/>
              </a:rPr>
              <a:t>Average MI</a:t>
            </a:r>
            <a:endParaRPr lang="en-IN" sz="1400">
              <a:solidFill>
                <a:srgbClr val="C00000"/>
              </a:solidFill>
              <a:latin typeface="Calibri" pitchFamily="34" charset="0"/>
            </a:endParaRPr>
          </a:p>
        </p:txBody>
      </p:sp>
      <p:sp>
        <p:nvSpPr>
          <p:cNvPr id="19462" name="TextBox 10"/>
          <p:cNvSpPr txBox="1">
            <a:spLocks noChangeArrowheads="1"/>
          </p:cNvSpPr>
          <p:nvPr/>
        </p:nvSpPr>
        <p:spPr bwMode="auto">
          <a:xfrm>
            <a:off x="285750" y="4143375"/>
            <a:ext cx="1441450" cy="523875"/>
          </a:xfrm>
          <a:prstGeom prst="rect">
            <a:avLst/>
          </a:prstGeom>
          <a:noFill/>
          <a:ln w="9525">
            <a:noFill/>
            <a:miter lim="800000"/>
            <a:headEnd/>
            <a:tailEnd/>
          </a:ln>
        </p:spPr>
        <p:txBody>
          <a:bodyPr>
            <a:spAutoFit/>
          </a:bodyPr>
          <a:lstStyle/>
          <a:p>
            <a:r>
              <a:rPr lang="en-US" sz="1400">
                <a:latin typeface="Calibri" pitchFamily="34" charset="0"/>
              </a:rPr>
              <a:t>Decadal </a:t>
            </a:r>
            <a:r>
              <a:rPr lang="en-US" sz="1400">
                <a:solidFill>
                  <a:srgbClr val="C00000"/>
                </a:solidFill>
                <a:latin typeface="Calibri" pitchFamily="34" charset="0"/>
              </a:rPr>
              <a:t>Maximum MI</a:t>
            </a:r>
            <a:endParaRPr lang="en-IN" sz="1400">
              <a:solidFill>
                <a:srgbClr val="C00000"/>
              </a:solidFill>
              <a:latin typeface="Calibri" pitchFamily="34" charset="0"/>
            </a:endParaRPr>
          </a:p>
        </p:txBody>
      </p:sp>
      <p:sp>
        <p:nvSpPr>
          <p:cNvPr id="10" name="Oval 9"/>
          <p:cNvSpPr/>
          <p:nvPr/>
        </p:nvSpPr>
        <p:spPr>
          <a:xfrm>
            <a:off x="2051050" y="1341438"/>
            <a:ext cx="504825" cy="287337"/>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a:p>
        </p:txBody>
      </p:sp>
      <p:sp>
        <p:nvSpPr>
          <p:cNvPr id="11" name="Oval 10"/>
          <p:cNvSpPr/>
          <p:nvPr/>
        </p:nvSpPr>
        <p:spPr>
          <a:xfrm>
            <a:off x="2051050" y="3286125"/>
            <a:ext cx="504825" cy="287338"/>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a:p>
        </p:txBody>
      </p:sp>
      <p:cxnSp>
        <p:nvCxnSpPr>
          <p:cNvPr id="12" name="Straight Arrow Connector 11"/>
          <p:cNvCxnSpPr>
            <a:endCxn id="19474" idx="1"/>
          </p:cNvCxnSpPr>
          <p:nvPr/>
        </p:nvCxnSpPr>
        <p:spPr>
          <a:xfrm>
            <a:off x="2416175" y="1689100"/>
            <a:ext cx="1089025" cy="4699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466" name="TextBox 25"/>
          <p:cNvSpPr txBox="1">
            <a:spLocks noChangeArrowheads="1"/>
          </p:cNvSpPr>
          <p:nvPr/>
        </p:nvSpPr>
        <p:spPr bwMode="auto">
          <a:xfrm>
            <a:off x="990600" y="5105400"/>
            <a:ext cx="1560513" cy="369888"/>
          </a:xfrm>
          <a:prstGeom prst="rect">
            <a:avLst/>
          </a:prstGeom>
          <a:noFill/>
          <a:ln w="9525">
            <a:noFill/>
            <a:miter lim="800000"/>
            <a:headEnd/>
            <a:tailEnd/>
          </a:ln>
        </p:spPr>
        <p:txBody>
          <a:bodyPr>
            <a:spAutoFit/>
          </a:bodyPr>
          <a:lstStyle/>
          <a:p>
            <a:pPr algn="ctr"/>
            <a:r>
              <a:rPr lang="en-US">
                <a:solidFill>
                  <a:srgbClr val="C00000"/>
                </a:solidFill>
                <a:latin typeface="Calibri" pitchFamily="34" charset="0"/>
              </a:rPr>
              <a:t>Year-wise MI</a:t>
            </a:r>
            <a:endParaRPr lang="en-IN">
              <a:solidFill>
                <a:srgbClr val="C00000"/>
              </a:solidFill>
              <a:latin typeface="Calibri" pitchFamily="34" charset="0"/>
            </a:endParaRPr>
          </a:p>
        </p:txBody>
      </p:sp>
      <p:sp>
        <p:nvSpPr>
          <p:cNvPr id="19467" name="TextBox 26"/>
          <p:cNvSpPr txBox="1">
            <a:spLocks noChangeArrowheads="1"/>
          </p:cNvSpPr>
          <p:nvPr/>
        </p:nvSpPr>
        <p:spPr bwMode="auto">
          <a:xfrm>
            <a:off x="692150" y="5734050"/>
            <a:ext cx="896938" cy="307975"/>
          </a:xfrm>
          <a:prstGeom prst="rect">
            <a:avLst/>
          </a:prstGeom>
          <a:noFill/>
          <a:ln w="9525">
            <a:noFill/>
            <a:miter lim="800000"/>
            <a:headEnd/>
            <a:tailEnd/>
          </a:ln>
        </p:spPr>
        <p:txBody>
          <a:bodyPr wrap="none">
            <a:spAutoFit/>
          </a:bodyPr>
          <a:lstStyle/>
          <a:p>
            <a:r>
              <a:rPr lang="en-US" sz="1400" b="1">
                <a:solidFill>
                  <a:srgbClr val="C00000"/>
                </a:solidFill>
                <a:latin typeface="Calibri" pitchFamily="34" charset="0"/>
              </a:rPr>
              <a:t>QuikSCAT</a:t>
            </a:r>
            <a:endParaRPr lang="en-IN" sz="1400" b="1">
              <a:solidFill>
                <a:srgbClr val="C00000"/>
              </a:solidFill>
              <a:latin typeface="Calibri" pitchFamily="34" charset="0"/>
            </a:endParaRPr>
          </a:p>
        </p:txBody>
      </p:sp>
      <p:sp>
        <p:nvSpPr>
          <p:cNvPr id="19468" name="TextBox 27"/>
          <p:cNvSpPr txBox="1">
            <a:spLocks noChangeArrowheads="1"/>
          </p:cNvSpPr>
          <p:nvPr/>
        </p:nvSpPr>
        <p:spPr bwMode="auto">
          <a:xfrm>
            <a:off x="1973263" y="5734050"/>
            <a:ext cx="668337" cy="307975"/>
          </a:xfrm>
          <a:prstGeom prst="rect">
            <a:avLst/>
          </a:prstGeom>
          <a:noFill/>
          <a:ln w="9525">
            <a:noFill/>
            <a:miter lim="800000"/>
            <a:headEnd/>
            <a:tailEnd/>
          </a:ln>
        </p:spPr>
        <p:txBody>
          <a:bodyPr wrap="none">
            <a:spAutoFit/>
          </a:bodyPr>
          <a:lstStyle/>
          <a:p>
            <a:r>
              <a:rPr lang="en-US" sz="1400" b="1">
                <a:solidFill>
                  <a:srgbClr val="C00000"/>
                </a:solidFill>
                <a:latin typeface="Calibri" pitchFamily="34" charset="0"/>
              </a:rPr>
              <a:t>OSCAT</a:t>
            </a:r>
            <a:endParaRPr lang="en-IN" sz="1400" b="1">
              <a:solidFill>
                <a:srgbClr val="C00000"/>
              </a:solidFill>
              <a:latin typeface="Calibri" pitchFamily="34" charset="0"/>
            </a:endParaRPr>
          </a:p>
        </p:txBody>
      </p:sp>
      <p:sp>
        <p:nvSpPr>
          <p:cNvPr id="19469" name="Rectangle 43"/>
          <p:cNvSpPr>
            <a:spLocks noChangeArrowheads="1"/>
          </p:cNvSpPr>
          <p:nvPr/>
        </p:nvSpPr>
        <p:spPr bwMode="auto">
          <a:xfrm>
            <a:off x="3200400" y="873125"/>
            <a:ext cx="5638800" cy="307975"/>
          </a:xfrm>
          <a:prstGeom prst="rect">
            <a:avLst/>
          </a:prstGeom>
          <a:solidFill>
            <a:srgbClr val="FFFFCC"/>
          </a:solidFill>
          <a:ln w="9525">
            <a:noFill/>
            <a:miter lim="800000"/>
            <a:headEnd/>
            <a:tailEnd/>
          </a:ln>
        </p:spPr>
        <p:txBody>
          <a:bodyPr>
            <a:spAutoFit/>
          </a:bodyPr>
          <a:lstStyle/>
          <a:p>
            <a:pPr eaLnBrk="0" hangingPunct="0"/>
            <a:r>
              <a:rPr lang="en-US" sz="1400" b="1">
                <a:solidFill>
                  <a:srgbClr val="C00000"/>
                </a:solidFill>
                <a:latin typeface="Calibri" pitchFamily="34" charset="0"/>
              </a:rPr>
              <a:t>Impact of surface melting on rift propagation (Amery ice shelf)</a:t>
            </a:r>
          </a:p>
        </p:txBody>
      </p:sp>
      <p:pic>
        <p:nvPicPr>
          <p:cNvPr id="19470" name="Picture 8"/>
          <p:cNvPicPr>
            <a:picLocks noChangeAspect="1" noChangeArrowheads="1"/>
          </p:cNvPicPr>
          <p:nvPr/>
        </p:nvPicPr>
        <p:blipFill>
          <a:blip r:embed="rId4"/>
          <a:srcRect b="2115"/>
          <a:stretch>
            <a:fillRect/>
          </a:stretch>
        </p:blipFill>
        <p:spPr bwMode="auto">
          <a:xfrm>
            <a:off x="3505200" y="1101725"/>
            <a:ext cx="1858963" cy="2116138"/>
          </a:xfrm>
          <a:prstGeom prst="rect">
            <a:avLst/>
          </a:prstGeom>
          <a:noFill/>
          <a:ln w="9525">
            <a:noFill/>
            <a:miter lim="800000"/>
            <a:headEnd/>
            <a:tailEnd/>
          </a:ln>
        </p:spPr>
      </p:pic>
      <p:pic>
        <p:nvPicPr>
          <p:cNvPr id="19471" name="Picture 11"/>
          <p:cNvPicPr>
            <a:picLocks noChangeAspect="1" noChangeArrowheads="1"/>
          </p:cNvPicPr>
          <p:nvPr/>
        </p:nvPicPr>
        <p:blipFill>
          <a:blip r:embed="rId5"/>
          <a:srcRect/>
          <a:stretch>
            <a:fillRect/>
          </a:stretch>
        </p:blipFill>
        <p:spPr bwMode="auto">
          <a:xfrm>
            <a:off x="5334000" y="1101725"/>
            <a:ext cx="3455988" cy="1935163"/>
          </a:xfrm>
          <a:prstGeom prst="rect">
            <a:avLst/>
          </a:prstGeom>
          <a:noFill/>
          <a:ln w="9525">
            <a:noFill/>
            <a:miter lim="800000"/>
            <a:headEnd/>
            <a:tailEnd/>
          </a:ln>
        </p:spPr>
      </p:pic>
      <p:sp>
        <p:nvSpPr>
          <p:cNvPr id="19472" name="Rectangle 29"/>
          <p:cNvSpPr>
            <a:spLocks noChangeArrowheads="1"/>
          </p:cNvSpPr>
          <p:nvPr/>
        </p:nvSpPr>
        <p:spPr bwMode="auto">
          <a:xfrm>
            <a:off x="5486400" y="2854325"/>
            <a:ext cx="3455988" cy="461963"/>
          </a:xfrm>
          <a:prstGeom prst="rect">
            <a:avLst/>
          </a:prstGeom>
          <a:noFill/>
          <a:ln w="9525">
            <a:noFill/>
            <a:miter lim="800000"/>
            <a:headEnd/>
            <a:tailEnd/>
          </a:ln>
        </p:spPr>
        <p:txBody>
          <a:bodyPr>
            <a:spAutoFit/>
          </a:bodyPr>
          <a:lstStyle/>
          <a:p>
            <a:pPr algn="ctr"/>
            <a:r>
              <a:rPr lang="en-GB" sz="1200" b="1">
                <a:latin typeface="Calibri" pitchFamily="34" charset="0"/>
              </a:rPr>
              <a:t> Interannual variations in melting index (SCAT based) and rate of rift propagation (from MODIS). </a:t>
            </a:r>
            <a:endParaRPr lang="en-IN" sz="1200">
              <a:latin typeface="Calibri" pitchFamily="34" charset="0"/>
            </a:endParaRPr>
          </a:p>
        </p:txBody>
      </p:sp>
      <p:sp>
        <p:nvSpPr>
          <p:cNvPr id="19473" name="TextBox 78"/>
          <p:cNvSpPr txBox="1">
            <a:spLocks noChangeArrowheads="1"/>
          </p:cNvSpPr>
          <p:nvPr/>
        </p:nvSpPr>
        <p:spPr bwMode="auto">
          <a:xfrm>
            <a:off x="0" y="6334125"/>
            <a:ext cx="8991600" cy="646113"/>
          </a:xfrm>
          <a:prstGeom prst="rect">
            <a:avLst/>
          </a:prstGeom>
          <a:noFill/>
          <a:ln w="9525">
            <a:noFill/>
            <a:miter lim="800000"/>
            <a:headEnd/>
            <a:tailEnd/>
          </a:ln>
        </p:spPr>
        <p:txBody>
          <a:bodyPr>
            <a:spAutoFit/>
          </a:bodyPr>
          <a:lstStyle/>
          <a:p>
            <a:pPr algn="ctr"/>
            <a:r>
              <a:rPr lang="en-US" sz="1200" b="1">
                <a:solidFill>
                  <a:srgbClr val="C00000"/>
                </a:solidFill>
                <a:latin typeface="Calibri" pitchFamily="34" charset="0"/>
              </a:rPr>
              <a:t>Oza S. R., 2015</a:t>
            </a:r>
            <a:r>
              <a:rPr lang="en-US" sz="1200" b="1">
                <a:latin typeface="Calibri" pitchFamily="34" charset="0"/>
              </a:rPr>
              <a:t>. </a:t>
            </a:r>
            <a:r>
              <a:rPr lang="en-GB" sz="1200" b="1">
                <a:latin typeface="Calibri" pitchFamily="34" charset="0"/>
              </a:rPr>
              <a:t>Spatial-temporal patterns of surface melting observed over Antarctic ice shelves using scatterometer data. Antarctic Science </a:t>
            </a:r>
            <a:r>
              <a:rPr lang="en-GB" sz="1200" b="1">
                <a:solidFill>
                  <a:srgbClr val="C00000"/>
                </a:solidFill>
                <a:latin typeface="Calibri" pitchFamily="34" charset="0"/>
              </a:rPr>
              <a:t>Antarctic Science, </a:t>
            </a:r>
            <a:r>
              <a:rPr lang="en-IN" sz="1200" b="1">
                <a:latin typeface="Calibri" pitchFamily="34" charset="0"/>
              </a:rPr>
              <a:t>doi:10.1017/S0954102014000832</a:t>
            </a:r>
          </a:p>
          <a:p>
            <a:pPr algn="ctr"/>
            <a:endParaRPr lang="en-IN" sz="1200" b="1">
              <a:latin typeface="Calibri" pitchFamily="34" charset="0"/>
            </a:endParaRPr>
          </a:p>
        </p:txBody>
      </p:sp>
      <p:sp>
        <p:nvSpPr>
          <p:cNvPr id="19474" name="TextBox 30"/>
          <p:cNvSpPr txBox="1">
            <a:spLocks noChangeArrowheads="1"/>
          </p:cNvSpPr>
          <p:nvPr/>
        </p:nvSpPr>
        <p:spPr bwMode="auto">
          <a:xfrm>
            <a:off x="4191000" y="1863725"/>
            <a:ext cx="1295400" cy="830263"/>
          </a:xfrm>
          <a:prstGeom prst="rect">
            <a:avLst/>
          </a:prstGeom>
          <a:noFill/>
          <a:ln w="9525">
            <a:noFill/>
            <a:miter lim="800000"/>
            <a:headEnd/>
            <a:tailEnd/>
          </a:ln>
        </p:spPr>
        <p:txBody>
          <a:bodyPr>
            <a:spAutoFit/>
          </a:bodyPr>
          <a:lstStyle/>
          <a:p>
            <a:pPr algn="ctr"/>
            <a:r>
              <a:rPr lang="en-US" sz="1200" b="1">
                <a:solidFill>
                  <a:srgbClr val="FFFF00"/>
                </a:solidFill>
                <a:latin typeface="Calibri" pitchFamily="34" charset="0"/>
              </a:rPr>
              <a:t>Loose tooth (possible calving of large tabular iceberg)</a:t>
            </a:r>
            <a:endParaRPr lang="en-IN" sz="1200" b="1">
              <a:solidFill>
                <a:srgbClr val="FFFF00"/>
              </a:solidFill>
              <a:latin typeface="Calibri" pitchFamily="34" charset="0"/>
            </a:endParaRPr>
          </a:p>
        </p:txBody>
      </p:sp>
      <p:sp>
        <p:nvSpPr>
          <p:cNvPr id="19475" name="TextBox 27"/>
          <p:cNvSpPr txBox="1">
            <a:spLocks noChangeArrowheads="1"/>
          </p:cNvSpPr>
          <p:nvPr/>
        </p:nvSpPr>
        <p:spPr bwMode="auto">
          <a:xfrm>
            <a:off x="2819400" y="3540125"/>
            <a:ext cx="6096000" cy="2708275"/>
          </a:xfrm>
          <a:prstGeom prst="rect">
            <a:avLst/>
          </a:prstGeom>
          <a:noFill/>
          <a:ln w="9525">
            <a:noFill/>
            <a:miter lim="800000"/>
            <a:headEnd/>
            <a:tailEnd/>
          </a:ln>
        </p:spPr>
        <p:txBody>
          <a:bodyPr>
            <a:spAutoFit/>
          </a:bodyPr>
          <a:lstStyle/>
          <a:p>
            <a:pPr algn="just">
              <a:buFontTx/>
              <a:buChar char="-"/>
            </a:pPr>
            <a:r>
              <a:rPr lang="en-US" sz="1400">
                <a:solidFill>
                  <a:srgbClr val="0000CC"/>
                </a:solidFill>
                <a:latin typeface="Calibri" pitchFamily="34" charset="0"/>
              </a:rPr>
              <a:t> Consistent melting is observed over Larsen ice shelf (West Antarctica), Shackletone &amp; West ice shelves (East Antarctica) </a:t>
            </a:r>
            <a:r>
              <a:rPr lang="en-US" sz="1400">
                <a:solidFill>
                  <a:srgbClr val="C00000"/>
                </a:solidFill>
                <a:latin typeface="Calibri" pitchFamily="34" charset="0"/>
              </a:rPr>
              <a:t>– </a:t>
            </a:r>
            <a:r>
              <a:rPr lang="en-US" sz="1400" u="sng">
                <a:solidFill>
                  <a:srgbClr val="C00000"/>
                </a:solidFill>
                <a:latin typeface="Calibri" pitchFamily="34" charset="0"/>
              </a:rPr>
              <a:t>i.e. East Antarctica is also not immune from warming!</a:t>
            </a:r>
          </a:p>
          <a:p>
            <a:pPr algn="just"/>
            <a:endParaRPr lang="en-US" sz="800" u="sng">
              <a:solidFill>
                <a:srgbClr val="C00000"/>
              </a:solidFill>
              <a:latin typeface="Calibri" pitchFamily="34" charset="0"/>
            </a:endParaRPr>
          </a:p>
          <a:p>
            <a:pPr algn="just">
              <a:buFontTx/>
              <a:buChar char="-"/>
            </a:pPr>
            <a:r>
              <a:rPr lang="en-US" sz="1400">
                <a:solidFill>
                  <a:srgbClr val="0033CC"/>
                </a:solidFill>
                <a:latin typeface="Calibri" pitchFamily="34" charset="0"/>
              </a:rPr>
              <a:t> </a:t>
            </a:r>
            <a:r>
              <a:rPr lang="en-US" sz="1400">
                <a:solidFill>
                  <a:srgbClr val="006600"/>
                </a:solidFill>
                <a:latin typeface="Calibri" pitchFamily="34" charset="0"/>
              </a:rPr>
              <a:t>Amery- Higher maximum and lower average indicates episodic melting events </a:t>
            </a:r>
          </a:p>
          <a:p>
            <a:pPr algn="just">
              <a:buFontTx/>
              <a:buChar char="-"/>
            </a:pPr>
            <a:endParaRPr lang="en-US" sz="800">
              <a:solidFill>
                <a:srgbClr val="006600"/>
              </a:solidFill>
              <a:latin typeface="Calibri" pitchFamily="34" charset="0"/>
            </a:endParaRPr>
          </a:p>
          <a:p>
            <a:pPr algn="just">
              <a:buFontTx/>
              <a:buChar char="-"/>
            </a:pPr>
            <a:r>
              <a:rPr lang="en-US" sz="1400">
                <a:solidFill>
                  <a:srgbClr val="006600"/>
                </a:solidFill>
                <a:latin typeface="Calibri" pitchFamily="34" charset="0"/>
              </a:rPr>
              <a:t> Loose tooth on Amery ice front is likely to get detached in near future when tips of L2 and T2 rifts intersects with each other (visible on processed RADARSAT data of 2013)</a:t>
            </a:r>
          </a:p>
          <a:p>
            <a:pPr algn="just"/>
            <a:endParaRPr lang="en-US" sz="800">
              <a:solidFill>
                <a:srgbClr val="006600"/>
              </a:solidFill>
              <a:latin typeface="Calibri" pitchFamily="34" charset="0"/>
            </a:endParaRPr>
          </a:p>
          <a:p>
            <a:pPr algn="just">
              <a:buFontTx/>
              <a:buChar char="-"/>
            </a:pPr>
            <a:r>
              <a:rPr lang="en-US" sz="1400">
                <a:solidFill>
                  <a:srgbClr val="0000CC"/>
                </a:solidFill>
                <a:latin typeface="Calibri" pitchFamily="34" charset="0"/>
              </a:rPr>
              <a:t> Study indicates the impact of surface melting on rift propagation for rifts with narrow widths</a:t>
            </a:r>
            <a:endParaRPr lang="en-IN" sz="1400">
              <a:solidFill>
                <a:srgbClr val="0000CC"/>
              </a:solidFill>
              <a:latin typeface="Calibri" pitchFamily="34" charset="0"/>
            </a:endParaRPr>
          </a:p>
        </p:txBody>
      </p:sp>
      <p:sp>
        <p:nvSpPr>
          <p:cNvPr id="19476" name="TextBox 36"/>
          <p:cNvSpPr txBox="1">
            <a:spLocks noChangeArrowheads="1"/>
          </p:cNvSpPr>
          <p:nvPr/>
        </p:nvSpPr>
        <p:spPr bwMode="auto">
          <a:xfrm>
            <a:off x="3429000" y="2854325"/>
            <a:ext cx="696913" cy="369888"/>
          </a:xfrm>
          <a:prstGeom prst="rect">
            <a:avLst/>
          </a:prstGeom>
          <a:noFill/>
          <a:ln w="9525">
            <a:noFill/>
            <a:miter lim="800000"/>
            <a:headEnd/>
            <a:tailEnd/>
          </a:ln>
        </p:spPr>
        <p:txBody>
          <a:bodyPr wrap="none">
            <a:spAutoFit/>
          </a:bodyPr>
          <a:lstStyle/>
          <a:p>
            <a:r>
              <a:rPr lang="en-US">
                <a:solidFill>
                  <a:srgbClr val="FFFF00"/>
                </a:solidFill>
                <a:latin typeface="Calibri" pitchFamily="34" charset="0"/>
              </a:rPr>
              <a:t>2013</a:t>
            </a:r>
            <a:endParaRPr lang="en-IN">
              <a:solidFill>
                <a:srgbClr val="FFFF00"/>
              </a:solidFill>
              <a:latin typeface="Calibri" pitchFamily="34" charset="0"/>
            </a:endParaRPr>
          </a:p>
        </p:txBody>
      </p:sp>
      <p:cxnSp>
        <p:nvCxnSpPr>
          <p:cNvPr id="39" name="Straight Arrow Connector 38"/>
          <p:cNvCxnSpPr/>
          <p:nvPr/>
        </p:nvCxnSpPr>
        <p:spPr>
          <a:xfrm flipV="1">
            <a:off x="2476500" y="2397125"/>
            <a:ext cx="1028700" cy="12192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 descr="sla_AS_trend"/>
          <p:cNvPicPr>
            <a:picLocks noGrp="1" noChangeAspect="1"/>
          </p:cNvPicPr>
          <p:nvPr isPhoto="1"/>
        </p:nvPicPr>
        <p:blipFill>
          <a:blip r:embed="rId3"/>
          <a:srcRect t="14101"/>
          <a:stretch>
            <a:fillRect/>
          </a:stretch>
        </p:blipFill>
        <p:spPr bwMode="auto">
          <a:xfrm>
            <a:off x="4648200" y="438150"/>
            <a:ext cx="4038600" cy="2990850"/>
          </a:xfrm>
          <a:prstGeom prst="rect">
            <a:avLst/>
          </a:prstGeom>
          <a:noFill/>
          <a:ln w="9525">
            <a:noFill/>
            <a:miter lim="800000"/>
            <a:headEnd/>
            <a:tailEnd/>
          </a:ln>
        </p:spPr>
      </p:pic>
      <p:pic>
        <p:nvPicPr>
          <p:cNvPr id="20483" name="Picture 2" descr="sla_BOB_trend"/>
          <p:cNvPicPr>
            <a:picLocks noGrp="1" noChangeAspect="1"/>
          </p:cNvPicPr>
          <p:nvPr isPhoto="1"/>
        </p:nvPicPr>
        <p:blipFill>
          <a:blip r:embed="rId4"/>
          <a:srcRect t="14253"/>
          <a:stretch>
            <a:fillRect/>
          </a:stretch>
        </p:blipFill>
        <p:spPr bwMode="auto">
          <a:xfrm>
            <a:off x="347663" y="431800"/>
            <a:ext cx="4038600" cy="2986088"/>
          </a:xfrm>
          <a:prstGeom prst="rect">
            <a:avLst/>
          </a:prstGeom>
          <a:noFill/>
          <a:ln w="9525">
            <a:noFill/>
            <a:miter lim="800000"/>
            <a:headEnd/>
            <a:tailEnd/>
          </a:ln>
        </p:spPr>
      </p:pic>
      <p:pic>
        <p:nvPicPr>
          <p:cNvPr id="20484" name="Picture 3" descr="sla_trend"/>
          <p:cNvPicPr>
            <a:picLocks noGrp="1" noChangeAspect="1"/>
          </p:cNvPicPr>
          <p:nvPr isPhoto="1"/>
        </p:nvPicPr>
        <p:blipFill>
          <a:blip r:embed="rId5"/>
          <a:srcRect t="14253"/>
          <a:stretch>
            <a:fillRect/>
          </a:stretch>
        </p:blipFill>
        <p:spPr bwMode="auto">
          <a:xfrm>
            <a:off x="547688" y="3525838"/>
            <a:ext cx="4100512" cy="3035300"/>
          </a:xfrm>
          <a:prstGeom prst="rect">
            <a:avLst/>
          </a:prstGeom>
          <a:noFill/>
          <a:ln w="9525">
            <a:noFill/>
            <a:miter lim="800000"/>
            <a:headEnd/>
            <a:tailEnd/>
          </a:ln>
        </p:spPr>
      </p:pic>
      <p:sp>
        <p:nvSpPr>
          <p:cNvPr id="20485" name="TextBox 4"/>
          <p:cNvSpPr txBox="1">
            <a:spLocks noChangeArrowheads="1"/>
          </p:cNvSpPr>
          <p:nvPr/>
        </p:nvSpPr>
        <p:spPr bwMode="auto">
          <a:xfrm>
            <a:off x="1395413" y="76200"/>
            <a:ext cx="6154737" cy="369888"/>
          </a:xfrm>
          <a:prstGeom prst="rect">
            <a:avLst/>
          </a:prstGeom>
          <a:noFill/>
          <a:ln w="9525">
            <a:noFill/>
            <a:miter lim="800000"/>
            <a:headEnd/>
            <a:tailEnd/>
          </a:ln>
        </p:spPr>
        <p:txBody>
          <a:bodyPr wrap="none">
            <a:spAutoFit/>
          </a:bodyPr>
          <a:lstStyle/>
          <a:p>
            <a:r>
              <a:rPr lang="en-US" b="1">
                <a:latin typeface="Calibri" pitchFamily="34" charset="0"/>
              </a:rPr>
              <a:t> </a:t>
            </a:r>
            <a:r>
              <a:rPr lang="en-US" b="1">
                <a:solidFill>
                  <a:srgbClr val="FFFF00"/>
                </a:solidFill>
                <a:latin typeface="Calibri" pitchFamily="34" charset="0"/>
              </a:rPr>
              <a:t>Sea Level Trends (mm/ year) from Altimeter during 1992-2012</a:t>
            </a:r>
          </a:p>
        </p:txBody>
      </p:sp>
      <p:sp>
        <p:nvSpPr>
          <p:cNvPr id="20486" name="TextBox 5"/>
          <p:cNvSpPr txBox="1">
            <a:spLocks noChangeArrowheads="1"/>
          </p:cNvSpPr>
          <p:nvPr/>
        </p:nvSpPr>
        <p:spPr bwMode="auto">
          <a:xfrm>
            <a:off x="762000" y="468313"/>
            <a:ext cx="1479550" cy="369887"/>
          </a:xfrm>
          <a:prstGeom prst="rect">
            <a:avLst/>
          </a:prstGeom>
          <a:noFill/>
          <a:ln w="9525">
            <a:noFill/>
            <a:miter lim="800000"/>
            <a:headEnd/>
            <a:tailEnd/>
          </a:ln>
        </p:spPr>
        <p:txBody>
          <a:bodyPr wrap="none">
            <a:spAutoFit/>
          </a:bodyPr>
          <a:lstStyle/>
          <a:p>
            <a:r>
              <a:rPr lang="en-US" b="1">
                <a:latin typeface="Calibri" pitchFamily="34" charset="0"/>
              </a:rPr>
              <a:t>Bay of Bengal</a:t>
            </a:r>
          </a:p>
        </p:txBody>
      </p:sp>
      <p:sp>
        <p:nvSpPr>
          <p:cNvPr id="20487" name="TextBox 6"/>
          <p:cNvSpPr txBox="1">
            <a:spLocks noChangeArrowheads="1"/>
          </p:cNvSpPr>
          <p:nvPr/>
        </p:nvSpPr>
        <p:spPr bwMode="auto">
          <a:xfrm>
            <a:off x="5230813" y="468313"/>
            <a:ext cx="1322387" cy="369887"/>
          </a:xfrm>
          <a:prstGeom prst="rect">
            <a:avLst/>
          </a:prstGeom>
          <a:noFill/>
          <a:ln w="9525">
            <a:noFill/>
            <a:miter lim="800000"/>
            <a:headEnd/>
            <a:tailEnd/>
          </a:ln>
        </p:spPr>
        <p:txBody>
          <a:bodyPr wrap="none">
            <a:spAutoFit/>
          </a:bodyPr>
          <a:lstStyle/>
          <a:p>
            <a:r>
              <a:rPr lang="en-US" b="1">
                <a:latin typeface="Calibri" pitchFamily="34" charset="0"/>
              </a:rPr>
              <a:t>Arabian Sea</a:t>
            </a:r>
          </a:p>
        </p:txBody>
      </p:sp>
      <p:sp>
        <p:nvSpPr>
          <p:cNvPr id="20488" name="TextBox 7"/>
          <p:cNvSpPr txBox="1">
            <a:spLocks noChangeArrowheads="1"/>
          </p:cNvSpPr>
          <p:nvPr/>
        </p:nvSpPr>
        <p:spPr bwMode="auto">
          <a:xfrm>
            <a:off x="2366963" y="3592513"/>
            <a:ext cx="1443037" cy="369887"/>
          </a:xfrm>
          <a:prstGeom prst="rect">
            <a:avLst/>
          </a:prstGeom>
          <a:noFill/>
          <a:ln w="9525">
            <a:noFill/>
            <a:miter lim="800000"/>
            <a:headEnd/>
            <a:tailEnd/>
          </a:ln>
        </p:spPr>
        <p:txBody>
          <a:bodyPr wrap="none">
            <a:spAutoFit/>
          </a:bodyPr>
          <a:lstStyle/>
          <a:p>
            <a:r>
              <a:rPr lang="en-US" b="1">
                <a:latin typeface="Calibri" pitchFamily="34" charset="0"/>
              </a:rPr>
              <a:t>Indian Ocean</a:t>
            </a:r>
          </a:p>
        </p:txBody>
      </p:sp>
      <p:sp>
        <p:nvSpPr>
          <p:cNvPr id="20489" name="TextBox 8"/>
          <p:cNvSpPr txBox="1">
            <a:spLocks noChangeArrowheads="1"/>
          </p:cNvSpPr>
          <p:nvPr/>
        </p:nvSpPr>
        <p:spPr bwMode="auto">
          <a:xfrm>
            <a:off x="4876800" y="3962400"/>
            <a:ext cx="3810000" cy="2308225"/>
          </a:xfrm>
          <a:prstGeom prst="rect">
            <a:avLst/>
          </a:prstGeom>
          <a:noFill/>
          <a:ln w="9525">
            <a:noFill/>
            <a:miter lim="800000"/>
            <a:headEnd/>
            <a:tailEnd/>
          </a:ln>
        </p:spPr>
        <p:txBody>
          <a:bodyPr>
            <a:spAutoFit/>
          </a:bodyPr>
          <a:lstStyle/>
          <a:p>
            <a:pPr marL="285750" indent="-285750">
              <a:buFont typeface="Arial" pitchFamily="34" charset="0"/>
              <a:buChar char="•"/>
            </a:pPr>
            <a:r>
              <a:rPr lang="en-US">
                <a:solidFill>
                  <a:schemeClr val="bg1"/>
                </a:solidFill>
                <a:latin typeface="Calibri" pitchFamily="34" charset="0"/>
              </a:rPr>
              <a:t>Overall trends in Bay of Bengal  and AS are positive indicating  rising sea level .</a:t>
            </a:r>
          </a:p>
          <a:p>
            <a:pPr marL="285750" indent="-285750">
              <a:buFont typeface="Arial" pitchFamily="34" charset="0"/>
              <a:buChar char="•"/>
            </a:pPr>
            <a:r>
              <a:rPr lang="en-US">
                <a:solidFill>
                  <a:schemeClr val="bg1"/>
                </a:solidFill>
                <a:latin typeface="Calibri" pitchFamily="34" charset="0"/>
              </a:rPr>
              <a:t>Coastal data not reliable due to contamination in altimeter measurements.</a:t>
            </a:r>
          </a:p>
          <a:p>
            <a:pPr marL="285750" indent="-285750">
              <a:buFont typeface="Arial" pitchFamily="34" charset="0"/>
              <a:buChar char="•"/>
            </a:pPr>
            <a:r>
              <a:rPr lang="en-US">
                <a:solidFill>
                  <a:schemeClr val="bg1"/>
                </a:solidFill>
                <a:latin typeface="Calibri" pitchFamily="34" charset="0"/>
              </a:rPr>
              <a:t>The average Indian Ocean SL trend is ~ 3 mm per year</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138113" y="609600"/>
          <a:ext cx="7634288" cy="6203820"/>
        </p:xfrm>
        <a:graphic>
          <a:graphicData uri="http://schemas.openxmlformats.org/drawingml/2006/table">
            <a:tbl>
              <a:tblPr/>
              <a:tblGrid>
                <a:gridCol w="2908682"/>
                <a:gridCol w="1362193"/>
                <a:gridCol w="1999217"/>
                <a:gridCol w="1364196"/>
              </a:tblGrid>
              <a:tr h="244186">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400" b="1" i="0" u="none" strike="noStrike" cap="none" normalizeH="0" baseline="0" dirty="0" smtClean="0">
                          <a:ln>
                            <a:noFill/>
                          </a:ln>
                          <a:solidFill>
                            <a:srgbClr val="FFFFFF"/>
                          </a:solidFill>
                          <a:effectLst/>
                          <a:latin typeface="Arial Narrow" pitchFamily="34" charset="0"/>
                          <a:ea typeface="MS PGothic" pitchFamily="34" charset="-128"/>
                        </a:rPr>
                        <a:t>Products</a:t>
                      </a:r>
                      <a:endParaRPr kumimoji="0" lang="en-US" altLang="en-US" sz="1400" b="1" i="0" u="none" strike="noStrike" cap="none" normalizeH="0" baseline="0" dirty="0" smtClean="0">
                        <a:ln>
                          <a:noFill/>
                        </a:ln>
                        <a:solidFill>
                          <a:srgbClr val="FFFFFF"/>
                        </a:solidFill>
                        <a:effectLst/>
                        <a:latin typeface="Arial Narrow" pitchFamily="34" charset="0"/>
                        <a:ea typeface="Calibri" pitchFamily="34" charset="0"/>
                        <a:cs typeface="Times New Roman" pitchFamily="18" charset="0"/>
                      </a:endParaRPr>
                    </a:p>
                  </a:txBody>
                  <a:tcPr marL="68595" marR="6859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400" b="1" i="0" u="none" strike="noStrike" cap="none" normalizeH="0" baseline="0" dirty="0" smtClean="0">
                          <a:ln>
                            <a:noFill/>
                          </a:ln>
                          <a:solidFill>
                            <a:srgbClr val="FFFFFF"/>
                          </a:solidFill>
                          <a:effectLst/>
                          <a:latin typeface="Arial Narrow" pitchFamily="34" charset="0"/>
                          <a:ea typeface="MS PGothic" pitchFamily="34" charset="-128"/>
                        </a:rPr>
                        <a:t>Res. /</a:t>
                      </a:r>
                      <a:r>
                        <a:rPr kumimoji="0" lang="en-US" altLang="en-US" sz="1400" b="1" i="0" u="none" strike="noStrike" cap="none" normalizeH="0" baseline="0" dirty="0" err="1" smtClean="0">
                          <a:ln>
                            <a:noFill/>
                          </a:ln>
                          <a:solidFill>
                            <a:srgbClr val="FFFFFF"/>
                          </a:solidFill>
                          <a:effectLst/>
                          <a:latin typeface="Arial Narrow" pitchFamily="34" charset="0"/>
                          <a:ea typeface="MS PGothic" pitchFamily="34" charset="-128"/>
                        </a:rPr>
                        <a:t>Gridsize</a:t>
                      </a:r>
                      <a:endParaRPr kumimoji="0" lang="en-US" altLang="en-US" sz="1400" b="1" i="0" u="none" strike="noStrike" cap="none" normalizeH="0" baseline="0" dirty="0" smtClean="0">
                        <a:ln>
                          <a:noFill/>
                        </a:ln>
                        <a:solidFill>
                          <a:srgbClr val="FFFFFF"/>
                        </a:solidFill>
                        <a:effectLst/>
                        <a:latin typeface="Arial Narrow" pitchFamily="34" charset="0"/>
                        <a:ea typeface="Calibri" pitchFamily="34" charset="0"/>
                        <a:cs typeface="Times New Roman" pitchFamily="18" charset="0"/>
                      </a:endParaRPr>
                    </a:p>
                  </a:txBody>
                  <a:tcPr marL="68595" marR="6859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400" b="1" i="0" u="none" strike="noStrike" cap="none" normalizeH="0" baseline="0" smtClean="0">
                          <a:ln>
                            <a:noFill/>
                          </a:ln>
                          <a:solidFill>
                            <a:srgbClr val="FFFFFF"/>
                          </a:solidFill>
                          <a:effectLst/>
                          <a:latin typeface="Arial Narrow" pitchFamily="34" charset="0"/>
                          <a:ea typeface="MS PGothic" pitchFamily="34" charset="-128"/>
                        </a:rPr>
                        <a:t>Availability</a:t>
                      </a:r>
                      <a:endParaRPr kumimoji="0" lang="en-US" altLang="en-US" sz="1400" b="1" i="0" u="none" strike="noStrike" cap="none" normalizeH="0" baseline="0" dirty="0" smtClean="0">
                        <a:ln>
                          <a:noFill/>
                        </a:ln>
                        <a:solidFill>
                          <a:srgbClr val="FFFFFF"/>
                        </a:solidFill>
                        <a:effectLst/>
                        <a:latin typeface="Arial Narrow" pitchFamily="34" charset="0"/>
                        <a:ea typeface="Calibri" pitchFamily="34" charset="0"/>
                        <a:cs typeface="Times New Roman" pitchFamily="18" charset="0"/>
                      </a:endParaRPr>
                    </a:p>
                  </a:txBody>
                  <a:tcPr marL="68595" marR="6859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400" b="1" i="0" u="none" strike="noStrike" cap="none" normalizeH="0" baseline="0" smtClean="0">
                          <a:ln>
                            <a:noFill/>
                          </a:ln>
                          <a:solidFill>
                            <a:srgbClr val="FFFFFF"/>
                          </a:solidFill>
                          <a:effectLst/>
                          <a:latin typeface="Arial Narrow" pitchFamily="34" charset="0"/>
                          <a:ea typeface="MS PGothic" pitchFamily="34" charset="-128"/>
                        </a:rPr>
                        <a:t>Frequency</a:t>
                      </a:r>
                      <a:endParaRPr kumimoji="0" lang="en-US" altLang="en-US" sz="1400" b="1" i="0" u="none" strike="noStrike" cap="none" normalizeH="0" baseline="0" smtClean="0">
                        <a:ln>
                          <a:noFill/>
                        </a:ln>
                        <a:solidFill>
                          <a:srgbClr val="FFFFFF"/>
                        </a:solidFill>
                        <a:effectLst/>
                        <a:latin typeface="Arial Narrow" pitchFamily="34" charset="0"/>
                        <a:ea typeface="Calibri" pitchFamily="34" charset="0"/>
                        <a:cs typeface="Times New Roman" pitchFamily="18" charset="0"/>
                      </a:endParaRPr>
                    </a:p>
                  </a:txBody>
                  <a:tcPr marL="68595" marR="6859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268604">
                <a:tc gridSpan="4">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400" b="1" i="0" u="none" strike="noStrike" cap="none" normalizeH="0" baseline="0" smtClean="0">
                          <a:ln>
                            <a:noFill/>
                          </a:ln>
                          <a:solidFill>
                            <a:schemeClr val="tx1"/>
                          </a:solidFill>
                          <a:effectLst/>
                          <a:latin typeface="Arial Narrow" pitchFamily="34" charset="0"/>
                          <a:ea typeface="MS PGothic" pitchFamily="34" charset="-128"/>
                        </a:rPr>
                        <a:t>Atmospheric and Climate Sciences </a:t>
                      </a:r>
                      <a:endParaRPr kumimoji="0" lang="en-US" altLang="en-US" sz="1400" b="1" i="0" u="none" strike="noStrike" cap="none" normalizeH="0" baseline="0" smtClean="0">
                        <a:ln>
                          <a:noFill/>
                        </a:ln>
                        <a:solidFill>
                          <a:schemeClr val="tx1"/>
                        </a:solidFill>
                        <a:effectLst/>
                        <a:latin typeface="Arial Narrow" pitchFamily="34" charset="0"/>
                        <a:ea typeface="Calibri" pitchFamily="34" charset="0"/>
                        <a:cs typeface="Times New Roman" pitchFamily="18" charset="0"/>
                      </a:endParaRPr>
                    </a:p>
                  </a:txBody>
                  <a:tcPr marL="68595" marR="6859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2DCDB"/>
                    </a:solidFill>
                  </a:tcPr>
                </a:tc>
                <a:tc hMerge="1">
                  <a:txBody>
                    <a:bodyPr/>
                    <a:lstStyle/>
                    <a:p>
                      <a:endParaRPr lang="en-IN"/>
                    </a:p>
                  </a:txBody>
                  <a:tcPr/>
                </a:tc>
                <a:tc hMerge="1">
                  <a:txBody>
                    <a:bodyPr/>
                    <a:lstStyle/>
                    <a:p>
                      <a:endParaRPr lang="en-IN"/>
                    </a:p>
                  </a:txBody>
                  <a:tcPr/>
                </a:tc>
                <a:tc hMerge="1">
                  <a:txBody>
                    <a:bodyPr/>
                    <a:lstStyle/>
                    <a:p>
                      <a:endParaRPr lang="en-IN"/>
                    </a:p>
                  </a:txBody>
                  <a:tcPr/>
                </a:tc>
              </a:tr>
              <a:tr h="244186">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US" sz="1400" b="1" i="0" u="none" strike="noStrike" cap="none" normalizeH="0" baseline="0" dirty="0" smtClean="0">
                          <a:ln>
                            <a:noFill/>
                          </a:ln>
                          <a:solidFill>
                            <a:srgbClr val="000099"/>
                          </a:solidFill>
                          <a:effectLst/>
                          <a:latin typeface="Arial Narrow" pitchFamily="34" charset="0"/>
                          <a:ea typeface="MS PGothic" pitchFamily="34" charset="-128"/>
                        </a:rPr>
                        <a:t>Derived </a:t>
                      </a:r>
                      <a:r>
                        <a:rPr kumimoji="0" lang="en-US" altLang="en-US" sz="1400" b="1" i="0" u="none" strike="noStrike" cap="none" normalizeH="0" baseline="0" dirty="0" err="1" smtClean="0">
                          <a:ln>
                            <a:noFill/>
                          </a:ln>
                          <a:solidFill>
                            <a:srgbClr val="000099"/>
                          </a:solidFill>
                          <a:effectLst/>
                          <a:latin typeface="Arial Narrow" pitchFamily="34" charset="0"/>
                          <a:ea typeface="MS PGothic" pitchFamily="34" charset="-128"/>
                        </a:rPr>
                        <a:t>Tropospheric</a:t>
                      </a:r>
                      <a:r>
                        <a:rPr kumimoji="0" lang="en-US" altLang="en-US" sz="1400" b="1" i="0" u="none" strike="noStrike" cap="none" normalizeH="0" baseline="0" dirty="0" smtClean="0">
                          <a:ln>
                            <a:noFill/>
                          </a:ln>
                          <a:solidFill>
                            <a:srgbClr val="000099"/>
                          </a:solidFill>
                          <a:effectLst/>
                          <a:latin typeface="Arial Narrow" pitchFamily="34" charset="0"/>
                          <a:ea typeface="MS PGothic" pitchFamily="34" charset="-128"/>
                        </a:rPr>
                        <a:t> Ozone</a:t>
                      </a:r>
                      <a:endParaRPr kumimoji="0" lang="en-US" altLang="en-US" sz="1400" b="1" i="0" u="none" strike="noStrike" cap="none" normalizeH="0" baseline="0" dirty="0" smtClean="0">
                        <a:ln>
                          <a:noFill/>
                        </a:ln>
                        <a:solidFill>
                          <a:srgbClr val="000099"/>
                        </a:solidFill>
                        <a:effectLst/>
                        <a:latin typeface="Arial Narrow" pitchFamily="34" charset="0"/>
                        <a:ea typeface="Calibri" pitchFamily="34" charset="0"/>
                        <a:cs typeface="Times New Roman" pitchFamily="18" charset="0"/>
                      </a:endParaRPr>
                    </a:p>
                  </a:txBody>
                  <a:tcPr marL="68595" marR="6859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F1DE"/>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IN" altLang="en-US" sz="1400" b="1" i="0" u="none" strike="noStrike" cap="none" normalizeH="0" baseline="0" smtClean="0">
                          <a:ln>
                            <a:noFill/>
                          </a:ln>
                          <a:solidFill>
                            <a:srgbClr val="000000"/>
                          </a:solidFill>
                          <a:effectLst/>
                          <a:latin typeface="Arial Narrow" pitchFamily="34" charset="0"/>
                          <a:ea typeface="MS PGothic" pitchFamily="34" charset="-128"/>
                        </a:rPr>
                        <a:t>1° x 1°</a:t>
                      </a:r>
                      <a:endParaRPr kumimoji="0" lang="en-US" altLang="en-US" sz="1400" b="1" i="0" u="none" strike="noStrike" cap="none" normalizeH="0" baseline="0" smtClean="0">
                        <a:ln>
                          <a:noFill/>
                        </a:ln>
                        <a:solidFill>
                          <a:srgbClr val="000000"/>
                        </a:solidFill>
                        <a:effectLst/>
                        <a:latin typeface="Arial Narrow" pitchFamily="34" charset="0"/>
                        <a:ea typeface="Calibri" pitchFamily="34" charset="0"/>
                        <a:cs typeface="Times New Roman" pitchFamily="18" charset="0"/>
                      </a:endParaRPr>
                    </a:p>
                  </a:txBody>
                  <a:tcPr marL="68595" marR="6859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IN" altLang="en-US" sz="1400" b="1" i="0" u="none" strike="noStrike" cap="none" normalizeH="0" baseline="0" smtClean="0">
                          <a:ln>
                            <a:noFill/>
                          </a:ln>
                          <a:solidFill>
                            <a:srgbClr val="000000"/>
                          </a:solidFill>
                          <a:effectLst/>
                          <a:latin typeface="Arial Narrow" pitchFamily="34" charset="0"/>
                          <a:ea typeface="MS PGothic" pitchFamily="34" charset="-128"/>
                        </a:rPr>
                        <a:t>2010 – 2013</a:t>
                      </a:r>
                      <a:endParaRPr kumimoji="0" lang="en-US" altLang="en-US" sz="1400" b="1" i="0" u="none" strike="noStrike" cap="none" normalizeH="0" baseline="0" smtClean="0">
                        <a:ln>
                          <a:noFill/>
                        </a:ln>
                        <a:solidFill>
                          <a:srgbClr val="000000"/>
                        </a:solidFill>
                        <a:effectLst/>
                        <a:latin typeface="Arial Narrow" pitchFamily="34" charset="0"/>
                        <a:ea typeface="Calibri" pitchFamily="34" charset="0"/>
                        <a:cs typeface="Times New Roman" pitchFamily="18" charset="0"/>
                      </a:endParaRPr>
                    </a:p>
                  </a:txBody>
                  <a:tcPr marL="68595" marR="6859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IN" altLang="en-US" sz="1400" b="1" i="0" u="none" strike="noStrike" cap="none" normalizeH="0" baseline="0" smtClean="0">
                          <a:ln>
                            <a:noFill/>
                          </a:ln>
                          <a:solidFill>
                            <a:srgbClr val="000000"/>
                          </a:solidFill>
                          <a:effectLst/>
                          <a:latin typeface="Arial Narrow" pitchFamily="34" charset="0"/>
                          <a:ea typeface="MS PGothic" pitchFamily="34" charset="-128"/>
                        </a:rPr>
                        <a:t>Daily</a:t>
                      </a:r>
                      <a:endParaRPr kumimoji="0" lang="en-US" altLang="en-US" sz="1400" b="1" i="0" u="none" strike="noStrike" cap="none" normalizeH="0" baseline="0" smtClean="0">
                        <a:ln>
                          <a:noFill/>
                        </a:ln>
                        <a:solidFill>
                          <a:srgbClr val="000000"/>
                        </a:solidFill>
                        <a:effectLst/>
                        <a:latin typeface="Arial Narrow" pitchFamily="34" charset="0"/>
                        <a:ea typeface="Calibri" pitchFamily="34" charset="0"/>
                        <a:cs typeface="Times New Roman" pitchFamily="18" charset="0"/>
                      </a:endParaRPr>
                    </a:p>
                  </a:txBody>
                  <a:tcPr marL="68595" marR="6859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268604">
                <a:tc gridSpan="4">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400" b="1" i="0" u="none" strike="noStrike" cap="none" normalizeH="0" baseline="0" smtClean="0">
                          <a:ln>
                            <a:noFill/>
                          </a:ln>
                          <a:solidFill>
                            <a:srgbClr val="000099"/>
                          </a:solidFill>
                          <a:effectLst/>
                          <a:latin typeface="Arial Narrow" pitchFamily="34" charset="0"/>
                          <a:ea typeface="MS PGothic" pitchFamily="34" charset="-128"/>
                        </a:rPr>
                        <a:t>Ocean Sciences </a:t>
                      </a:r>
                      <a:endParaRPr kumimoji="0" lang="en-US" altLang="en-US" sz="1400" b="1" i="0" u="none" strike="noStrike" cap="none" normalizeH="0" baseline="0" dirty="0" smtClean="0">
                        <a:ln>
                          <a:noFill/>
                        </a:ln>
                        <a:solidFill>
                          <a:srgbClr val="000099"/>
                        </a:solidFill>
                        <a:effectLst/>
                        <a:latin typeface="Arial Narrow" pitchFamily="34" charset="0"/>
                        <a:ea typeface="Calibri" pitchFamily="34" charset="0"/>
                        <a:cs typeface="Times New Roman" pitchFamily="18" charset="0"/>
                      </a:endParaRPr>
                    </a:p>
                  </a:txBody>
                  <a:tcPr marL="68595" marR="6859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2DCDB"/>
                    </a:solidFill>
                  </a:tcPr>
                </a:tc>
                <a:tc hMerge="1">
                  <a:txBody>
                    <a:bodyPr/>
                    <a:lstStyle/>
                    <a:p>
                      <a:endParaRPr lang="en-IN"/>
                    </a:p>
                  </a:txBody>
                  <a:tcPr/>
                </a:tc>
                <a:tc hMerge="1">
                  <a:txBody>
                    <a:bodyPr/>
                    <a:lstStyle/>
                    <a:p>
                      <a:endParaRPr lang="en-IN"/>
                    </a:p>
                  </a:txBody>
                  <a:tcPr/>
                </a:tc>
                <a:tc hMerge="1">
                  <a:txBody>
                    <a:bodyPr/>
                    <a:lstStyle/>
                    <a:p>
                      <a:endParaRPr lang="en-IN"/>
                    </a:p>
                  </a:txBody>
                  <a:tcPr/>
                </a:tc>
              </a:tr>
              <a:tr h="244186">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US" sz="1400" b="1" i="0" u="none" strike="noStrike" cap="none" normalizeH="0" baseline="0" dirty="0" smtClean="0">
                          <a:ln>
                            <a:noFill/>
                          </a:ln>
                          <a:solidFill>
                            <a:srgbClr val="000099"/>
                          </a:solidFill>
                          <a:effectLst/>
                          <a:latin typeface="Arial Narrow" pitchFamily="34" charset="0"/>
                          <a:ea typeface="MS PGothic" pitchFamily="34" charset="-128"/>
                        </a:rPr>
                        <a:t>Daily Ocean Heat Content</a:t>
                      </a:r>
                      <a:endParaRPr kumimoji="0" lang="en-US" altLang="en-US" sz="1400" b="1" i="0" u="none" strike="noStrike" cap="none" normalizeH="0" baseline="0" dirty="0" smtClean="0">
                        <a:ln>
                          <a:noFill/>
                        </a:ln>
                        <a:solidFill>
                          <a:srgbClr val="000099"/>
                        </a:solidFill>
                        <a:effectLst/>
                        <a:latin typeface="Arial Narrow" pitchFamily="34" charset="0"/>
                        <a:ea typeface="Calibri" pitchFamily="34" charset="0"/>
                        <a:cs typeface="Times New Roman" pitchFamily="18" charset="0"/>
                      </a:endParaRPr>
                    </a:p>
                  </a:txBody>
                  <a:tcPr marL="68595" marR="6859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F1DE"/>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IN" altLang="en-US" sz="1400" b="1" i="0" u="none" strike="noStrike" cap="none" normalizeH="0" baseline="0" smtClean="0">
                          <a:ln>
                            <a:noFill/>
                          </a:ln>
                          <a:solidFill>
                            <a:srgbClr val="000000"/>
                          </a:solidFill>
                          <a:effectLst/>
                          <a:latin typeface="Arial Narrow" pitchFamily="34" charset="0"/>
                          <a:ea typeface="MS PGothic" pitchFamily="34" charset="-128"/>
                        </a:rPr>
                        <a:t>0.25°</a:t>
                      </a:r>
                      <a:endParaRPr kumimoji="0" lang="en-US" altLang="en-US" sz="1400" b="1" i="0" u="none" strike="noStrike" cap="none" normalizeH="0" baseline="0" smtClean="0">
                        <a:ln>
                          <a:noFill/>
                        </a:ln>
                        <a:solidFill>
                          <a:srgbClr val="000000"/>
                        </a:solidFill>
                        <a:effectLst/>
                        <a:latin typeface="Arial Narrow" pitchFamily="34" charset="0"/>
                        <a:ea typeface="Calibri" pitchFamily="34" charset="0"/>
                        <a:cs typeface="Times New Roman" pitchFamily="18" charset="0"/>
                      </a:endParaRPr>
                    </a:p>
                  </a:txBody>
                  <a:tcPr marL="68595" marR="6859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IN" altLang="en-US" sz="1400" b="1" i="0" u="none" strike="noStrike" cap="none" normalizeH="0" baseline="0" smtClean="0">
                          <a:ln>
                            <a:noFill/>
                          </a:ln>
                          <a:solidFill>
                            <a:srgbClr val="000000"/>
                          </a:solidFill>
                          <a:effectLst/>
                          <a:latin typeface="Arial Narrow" pitchFamily="34" charset="0"/>
                          <a:ea typeface="MS PGothic" pitchFamily="34" charset="-128"/>
                        </a:rPr>
                        <a:t>2002 - 2015</a:t>
                      </a:r>
                      <a:endParaRPr kumimoji="0" lang="en-US" altLang="en-US" sz="1400" b="1" i="0" u="none" strike="noStrike" cap="none" normalizeH="0" baseline="0" smtClean="0">
                        <a:ln>
                          <a:noFill/>
                        </a:ln>
                        <a:solidFill>
                          <a:srgbClr val="000000"/>
                        </a:solidFill>
                        <a:effectLst/>
                        <a:latin typeface="Arial Narrow" pitchFamily="34" charset="0"/>
                        <a:ea typeface="Calibri" pitchFamily="34" charset="0"/>
                        <a:cs typeface="Times New Roman" pitchFamily="18" charset="0"/>
                      </a:endParaRPr>
                    </a:p>
                  </a:txBody>
                  <a:tcPr marL="68595" marR="6859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IN" altLang="en-US" sz="1400" b="1" i="0" u="none" strike="noStrike" cap="none" normalizeH="0" baseline="0" smtClean="0">
                          <a:ln>
                            <a:noFill/>
                          </a:ln>
                          <a:solidFill>
                            <a:srgbClr val="000000"/>
                          </a:solidFill>
                          <a:effectLst/>
                          <a:latin typeface="Arial Narrow" pitchFamily="34" charset="0"/>
                          <a:ea typeface="MS PGothic" pitchFamily="34" charset="-128"/>
                        </a:rPr>
                        <a:t>Daily</a:t>
                      </a:r>
                      <a:endParaRPr kumimoji="0" lang="en-US" altLang="en-US" sz="1400" b="1" i="0" u="none" strike="noStrike" cap="none" normalizeH="0" baseline="0" smtClean="0">
                        <a:ln>
                          <a:noFill/>
                        </a:ln>
                        <a:solidFill>
                          <a:srgbClr val="000000"/>
                        </a:solidFill>
                        <a:effectLst/>
                        <a:latin typeface="Arial Narrow" pitchFamily="34" charset="0"/>
                        <a:ea typeface="Calibri" pitchFamily="34" charset="0"/>
                        <a:cs typeface="Times New Roman" pitchFamily="18" charset="0"/>
                      </a:endParaRPr>
                    </a:p>
                  </a:txBody>
                  <a:tcPr marL="68595" marR="6859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244186">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US" sz="1400" b="1" i="0" u="none" strike="noStrike" cap="none" normalizeH="0" baseline="0" dirty="0" smtClean="0">
                          <a:ln>
                            <a:noFill/>
                          </a:ln>
                          <a:solidFill>
                            <a:srgbClr val="000099"/>
                          </a:solidFill>
                          <a:effectLst/>
                          <a:latin typeface="Arial Narrow" pitchFamily="34" charset="0"/>
                          <a:ea typeface="MS PGothic" pitchFamily="34" charset="-128"/>
                        </a:rPr>
                        <a:t>Daily Tropical Cyclone Heat Potential</a:t>
                      </a:r>
                      <a:endParaRPr kumimoji="0" lang="en-US" altLang="en-US" sz="1400" b="1" i="0" u="none" strike="noStrike" cap="none" normalizeH="0" baseline="0" dirty="0" smtClean="0">
                        <a:ln>
                          <a:noFill/>
                        </a:ln>
                        <a:solidFill>
                          <a:srgbClr val="000099"/>
                        </a:solidFill>
                        <a:effectLst/>
                        <a:latin typeface="Arial Narrow" pitchFamily="34" charset="0"/>
                        <a:ea typeface="Calibri" pitchFamily="34" charset="0"/>
                        <a:cs typeface="Times New Roman" pitchFamily="18" charset="0"/>
                      </a:endParaRPr>
                    </a:p>
                  </a:txBody>
                  <a:tcPr marL="68595" marR="6859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F1DE"/>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IN" altLang="en-US" sz="1400" b="1" i="0" u="none" strike="noStrike" cap="none" normalizeH="0" baseline="0" smtClean="0">
                          <a:ln>
                            <a:noFill/>
                          </a:ln>
                          <a:solidFill>
                            <a:srgbClr val="000000"/>
                          </a:solidFill>
                          <a:effectLst/>
                          <a:latin typeface="Arial Narrow" pitchFamily="34" charset="0"/>
                          <a:ea typeface="MS PGothic" pitchFamily="34" charset="-128"/>
                        </a:rPr>
                        <a:t>0.25°</a:t>
                      </a:r>
                      <a:endParaRPr kumimoji="0" lang="en-US" altLang="en-US" sz="1400" b="1" i="0" u="none" strike="noStrike" cap="none" normalizeH="0" baseline="0" smtClean="0">
                        <a:ln>
                          <a:noFill/>
                        </a:ln>
                        <a:solidFill>
                          <a:srgbClr val="000000"/>
                        </a:solidFill>
                        <a:effectLst/>
                        <a:latin typeface="Arial Narrow" pitchFamily="34" charset="0"/>
                        <a:ea typeface="Calibri" pitchFamily="34" charset="0"/>
                        <a:cs typeface="Times New Roman" pitchFamily="18" charset="0"/>
                      </a:endParaRPr>
                    </a:p>
                  </a:txBody>
                  <a:tcPr marL="68595" marR="6859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IN" altLang="en-US" sz="1400" b="1" i="0" u="none" strike="noStrike" cap="none" normalizeH="0" baseline="0" smtClean="0">
                          <a:ln>
                            <a:noFill/>
                          </a:ln>
                          <a:solidFill>
                            <a:srgbClr val="000000"/>
                          </a:solidFill>
                          <a:effectLst/>
                          <a:latin typeface="Arial Narrow" pitchFamily="34" charset="0"/>
                          <a:ea typeface="MS PGothic" pitchFamily="34" charset="-128"/>
                        </a:rPr>
                        <a:t>1998 – 2015</a:t>
                      </a:r>
                      <a:endParaRPr kumimoji="0" lang="en-US" altLang="en-US" sz="1400" b="1" i="0" u="none" strike="noStrike" cap="none" normalizeH="0" baseline="0" smtClean="0">
                        <a:ln>
                          <a:noFill/>
                        </a:ln>
                        <a:solidFill>
                          <a:srgbClr val="000000"/>
                        </a:solidFill>
                        <a:effectLst/>
                        <a:latin typeface="Arial Narrow" pitchFamily="34" charset="0"/>
                        <a:ea typeface="Calibri" pitchFamily="34" charset="0"/>
                        <a:cs typeface="Times New Roman" pitchFamily="18" charset="0"/>
                      </a:endParaRPr>
                    </a:p>
                  </a:txBody>
                  <a:tcPr marL="68595" marR="6859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IN" altLang="en-US" sz="1400" b="1" i="0" u="none" strike="noStrike" cap="none" normalizeH="0" baseline="0" smtClean="0">
                          <a:ln>
                            <a:noFill/>
                          </a:ln>
                          <a:solidFill>
                            <a:srgbClr val="000000"/>
                          </a:solidFill>
                          <a:effectLst/>
                          <a:latin typeface="Arial Narrow" pitchFamily="34" charset="0"/>
                          <a:ea typeface="MS PGothic" pitchFamily="34" charset="-128"/>
                        </a:rPr>
                        <a:t>Daily</a:t>
                      </a:r>
                      <a:endParaRPr kumimoji="0" lang="en-US" altLang="en-US" sz="1400" b="1" i="0" u="none" strike="noStrike" cap="none" normalizeH="0" baseline="0" smtClean="0">
                        <a:ln>
                          <a:noFill/>
                        </a:ln>
                        <a:solidFill>
                          <a:srgbClr val="000000"/>
                        </a:solidFill>
                        <a:effectLst/>
                        <a:latin typeface="Arial Narrow" pitchFamily="34" charset="0"/>
                        <a:ea typeface="Calibri" pitchFamily="34" charset="0"/>
                        <a:cs typeface="Times New Roman" pitchFamily="18" charset="0"/>
                      </a:endParaRPr>
                    </a:p>
                  </a:txBody>
                  <a:tcPr marL="68595" marR="6859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283114">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IN" altLang="en-US" sz="1400" b="1" i="0" u="none" strike="noStrike" cap="none" normalizeH="0" baseline="0" dirty="0" smtClean="0">
                          <a:ln>
                            <a:noFill/>
                          </a:ln>
                          <a:solidFill>
                            <a:srgbClr val="000099"/>
                          </a:solidFill>
                          <a:effectLst/>
                          <a:latin typeface="Arial Narrow" pitchFamily="34" charset="0"/>
                          <a:ea typeface="MS PGothic" pitchFamily="34" charset="-128"/>
                        </a:rPr>
                        <a:t>Model Derived Depth of 26°C Isotherm</a:t>
                      </a:r>
                      <a:endParaRPr kumimoji="0" lang="en-US" altLang="en-US" sz="1400" b="1" i="0" u="none" strike="noStrike" cap="none" normalizeH="0" baseline="0" dirty="0" smtClean="0">
                        <a:ln>
                          <a:noFill/>
                        </a:ln>
                        <a:solidFill>
                          <a:srgbClr val="000099"/>
                        </a:solidFill>
                        <a:effectLst/>
                        <a:latin typeface="Arial Narrow" pitchFamily="34" charset="0"/>
                        <a:ea typeface="Calibri" pitchFamily="34" charset="0"/>
                        <a:cs typeface="Times New Roman" pitchFamily="18" charset="0"/>
                      </a:endParaRPr>
                    </a:p>
                  </a:txBody>
                  <a:tcPr marL="68595" marR="6859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F1DE"/>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ts val="1600"/>
                        </a:lnSpc>
                        <a:spcBef>
                          <a:spcPct val="0"/>
                        </a:spcBef>
                        <a:spcAft>
                          <a:spcPct val="0"/>
                        </a:spcAft>
                        <a:buClrTx/>
                        <a:buSzTx/>
                        <a:buFontTx/>
                        <a:buNone/>
                        <a:tabLst/>
                      </a:pPr>
                      <a:r>
                        <a:rPr kumimoji="0" lang="en-IN" altLang="en-US" sz="1400" b="1" i="0" u="none" strike="noStrike" cap="none" normalizeH="0" baseline="0" smtClean="0">
                          <a:ln>
                            <a:noFill/>
                          </a:ln>
                          <a:solidFill>
                            <a:srgbClr val="000000"/>
                          </a:solidFill>
                          <a:effectLst/>
                          <a:latin typeface="Arial Narrow" pitchFamily="34" charset="0"/>
                          <a:ea typeface="MS PGothic" pitchFamily="34" charset="-128"/>
                        </a:rPr>
                        <a:t>0.5° x 0.5°</a:t>
                      </a:r>
                      <a:endParaRPr kumimoji="0" lang="en-US" altLang="en-US" sz="1400" b="1" i="0" u="none" strike="noStrike" cap="none" normalizeH="0" baseline="0" smtClean="0">
                        <a:ln>
                          <a:noFill/>
                        </a:ln>
                        <a:solidFill>
                          <a:srgbClr val="000000"/>
                        </a:solidFill>
                        <a:effectLst/>
                        <a:latin typeface="Arial Narrow" pitchFamily="34" charset="0"/>
                        <a:ea typeface="Calibri" pitchFamily="34" charset="0"/>
                        <a:cs typeface="Times New Roman" pitchFamily="18" charset="0"/>
                      </a:endParaRPr>
                    </a:p>
                  </a:txBody>
                  <a:tcPr marL="68595" marR="6859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IN" altLang="en-US" sz="1400" b="1" i="0" u="none" strike="noStrike" cap="none" normalizeH="0" baseline="0" smtClean="0">
                          <a:ln>
                            <a:noFill/>
                          </a:ln>
                          <a:solidFill>
                            <a:srgbClr val="000000"/>
                          </a:solidFill>
                          <a:effectLst/>
                          <a:latin typeface="Arial Narrow" pitchFamily="34" charset="0"/>
                          <a:ea typeface="MS PGothic" pitchFamily="34" charset="-128"/>
                        </a:rPr>
                        <a:t>2013 - 2015</a:t>
                      </a:r>
                      <a:endParaRPr kumimoji="0" lang="en-US" altLang="en-US" sz="1400" b="1" i="0" u="none" strike="noStrike" cap="none" normalizeH="0" baseline="0" dirty="0" smtClean="0">
                        <a:ln>
                          <a:noFill/>
                        </a:ln>
                        <a:solidFill>
                          <a:srgbClr val="000000"/>
                        </a:solidFill>
                        <a:effectLst/>
                        <a:latin typeface="Arial Narrow" pitchFamily="34" charset="0"/>
                        <a:ea typeface="Calibri" pitchFamily="34" charset="0"/>
                        <a:cs typeface="Times New Roman" pitchFamily="18" charset="0"/>
                      </a:endParaRPr>
                    </a:p>
                  </a:txBody>
                  <a:tcPr marL="68595" marR="6859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IN" altLang="en-US" sz="1400" b="1" i="0" u="none" strike="noStrike" cap="none" normalizeH="0" baseline="0" smtClean="0">
                          <a:ln>
                            <a:noFill/>
                          </a:ln>
                          <a:solidFill>
                            <a:srgbClr val="000000"/>
                          </a:solidFill>
                          <a:effectLst/>
                          <a:latin typeface="Arial Narrow" pitchFamily="34" charset="0"/>
                          <a:ea typeface="MS PGothic" pitchFamily="34" charset="-128"/>
                        </a:rPr>
                        <a:t>Daily (15 days lag)</a:t>
                      </a:r>
                      <a:endParaRPr kumimoji="0" lang="en-US" altLang="en-US" sz="1400" b="1" i="0" u="none" strike="noStrike" cap="none" normalizeH="0" baseline="0" smtClean="0">
                        <a:ln>
                          <a:noFill/>
                        </a:ln>
                        <a:solidFill>
                          <a:srgbClr val="000000"/>
                        </a:solidFill>
                        <a:effectLst/>
                        <a:latin typeface="Arial Narrow" pitchFamily="34" charset="0"/>
                        <a:ea typeface="Calibri" pitchFamily="34" charset="0"/>
                        <a:cs typeface="Times New Roman" pitchFamily="18" charset="0"/>
                      </a:endParaRPr>
                    </a:p>
                  </a:txBody>
                  <a:tcPr marL="68595" marR="6859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283114">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IN" altLang="en-US" sz="1400" b="1" i="0" u="none" strike="noStrike" cap="none" normalizeH="0" baseline="0" dirty="0" smtClean="0">
                          <a:ln>
                            <a:noFill/>
                          </a:ln>
                          <a:solidFill>
                            <a:srgbClr val="000099"/>
                          </a:solidFill>
                          <a:effectLst/>
                          <a:latin typeface="Arial Narrow" pitchFamily="34" charset="0"/>
                          <a:ea typeface="MS PGothic" pitchFamily="34" charset="-128"/>
                        </a:rPr>
                        <a:t>Model Derived TCHP</a:t>
                      </a:r>
                      <a:endParaRPr kumimoji="0" lang="en-US" altLang="en-US" sz="1400" b="1" i="0" u="none" strike="noStrike" cap="none" normalizeH="0" baseline="0" dirty="0" smtClean="0">
                        <a:ln>
                          <a:noFill/>
                        </a:ln>
                        <a:solidFill>
                          <a:srgbClr val="000099"/>
                        </a:solidFill>
                        <a:effectLst/>
                        <a:latin typeface="Arial Narrow" pitchFamily="34" charset="0"/>
                        <a:ea typeface="Calibri" pitchFamily="34" charset="0"/>
                        <a:cs typeface="Times New Roman" pitchFamily="18" charset="0"/>
                      </a:endParaRPr>
                    </a:p>
                  </a:txBody>
                  <a:tcPr marL="68595" marR="6859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F1DE"/>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ts val="1600"/>
                        </a:lnSpc>
                        <a:spcBef>
                          <a:spcPct val="0"/>
                        </a:spcBef>
                        <a:spcAft>
                          <a:spcPct val="0"/>
                        </a:spcAft>
                        <a:buClrTx/>
                        <a:buSzTx/>
                        <a:buFontTx/>
                        <a:buNone/>
                        <a:tabLst/>
                      </a:pPr>
                      <a:r>
                        <a:rPr kumimoji="0" lang="en-IN" altLang="en-US" sz="1400" b="1" i="0" u="none" strike="noStrike" cap="none" normalizeH="0" baseline="0" smtClean="0">
                          <a:ln>
                            <a:noFill/>
                          </a:ln>
                          <a:solidFill>
                            <a:srgbClr val="000000"/>
                          </a:solidFill>
                          <a:effectLst/>
                          <a:latin typeface="Arial Narrow" pitchFamily="34" charset="0"/>
                          <a:ea typeface="MS PGothic" pitchFamily="34" charset="-128"/>
                        </a:rPr>
                        <a:t>0.5° x 0.5°</a:t>
                      </a:r>
                      <a:endParaRPr kumimoji="0" lang="en-US" altLang="en-US" sz="1400" b="1" i="0" u="none" strike="noStrike" cap="none" normalizeH="0" baseline="0" smtClean="0">
                        <a:ln>
                          <a:noFill/>
                        </a:ln>
                        <a:solidFill>
                          <a:srgbClr val="000000"/>
                        </a:solidFill>
                        <a:effectLst/>
                        <a:latin typeface="Arial Narrow" pitchFamily="34" charset="0"/>
                        <a:ea typeface="Calibri" pitchFamily="34" charset="0"/>
                        <a:cs typeface="Times New Roman" pitchFamily="18" charset="0"/>
                      </a:endParaRPr>
                    </a:p>
                  </a:txBody>
                  <a:tcPr marL="68595" marR="6859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IN" altLang="en-US" sz="1400" b="1" i="0" u="none" strike="noStrike" cap="none" normalizeH="0" baseline="0" smtClean="0">
                          <a:ln>
                            <a:noFill/>
                          </a:ln>
                          <a:solidFill>
                            <a:srgbClr val="000000"/>
                          </a:solidFill>
                          <a:effectLst/>
                          <a:latin typeface="Arial Narrow" pitchFamily="34" charset="0"/>
                          <a:ea typeface="MS PGothic" pitchFamily="34" charset="-128"/>
                        </a:rPr>
                        <a:t>2013 - 2015</a:t>
                      </a:r>
                      <a:endParaRPr kumimoji="0" lang="en-US" altLang="en-US" sz="1400" b="1" i="0" u="none" strike="noStrike" cap="none" normalizeH="0" baseline="0" smtClean="0">
                        <a:ln>
                          <a:noFill/>
                        </a:ln>
                        <a:solidFill>
                          <a:srgbClr val="000000"/>
                        </a:solidFill>
                        <a:effectLst/>
                        <a:latin typeface="Arial Narrow" pitchFamily="34" charset="0"/>
                        <a:ea typeface="Calibri" pitchFamily="34" charset="0"/>
                        <a:cs typeface="Times New Roman" pitchFamily="18" charset="0"/>
                      </a:endParaRPr>
                    </a:p>
                  </a:txBody>
                  <a:tcPr marL="68595" marR="6859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IN" altLang="en-US" sz="1400" b="1" i="0" u="none" strike="noStrike" cap="none" normalizeH="0" baseline="0" smtClean="0">
                          <a:ln>
                            <a:noFill/>
                          </a:ln>
                          <a:solidFill>
                            <a:srgbClr val="000000"/>
                          </a:solidFill>
                          <a:effectLst/>
                          <a:latin typeface="Arial Narrow" pitchFamily="34" charset="0"/>
                          <a:ea typeface="MS PGothic" pitchFamily="34" charset="-128"/>
                        </a:rPr>
                        <a:t>Daily (15 days lag)</a:t>
                      </a:r>
                      <a:endParaRPr kumimoji="0" lang="en-US" altLang="en-US" sz="1400" b="1" i="0" u="none" strike="noStrike" cap="none" normalizeH="0" baseline="0" smtClean="0">
                        <a:ln>
                          <a:noFill/>
                        </a:ln>
                        <a:solidFill>
                          <a:srgbClr val="000000"/>
                        </a:solidFill>
                        <a:effectLst/>
                        <a:latin typeface="Arial Narrow" pitchFamily="34" charset="0"/>
                        <a:ea typeface="Calibri" pitchFamily="34" charset="0"/>
                        <a:cs typeface="Times New Roman" pitchFamily="18" charset="0"/>
                      </a:endParaRPr>
                    </a:p>
                  </a:txBody>
                  <a:tcPr marL="68595" marR="6859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244186">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IN" altLang="en-US" sz="1400" b="1" i="0" u="none" strike="noStrike" cap="none" normalizeH="0" baseline="0" dirty="0" smtClean="0">
                          <a:ln>
                            <a:noFill/>
                          </a:ln>
                          <a:solidFill>
                            <a:srgbClr val="000099"/>
                          </a:solidFill>
                          <a:effectLst/>
                          <a:latin typeface="Arial Narrow" pitchFamily="34" charset="0"/>
                          <a:ea typeface="MS PGothic" pitchFamily="34" charset="-128"/>
                        </a:rPr>
                        <a:t>Ocean Wind Curl</a:t>
                      </a:r>
                      <a:endParaRPr kumimoji="0" lang="en-US" altLang="en-US" sz="1400" b="1" i="0" u="none" strike="noStrike" cap="none" normalizeH="0" baseline="0" dirty="0" smtClean="0">
                        <a:ln>
                          <a:noFill/>
                        </a:ln>
                        <a:solidFill>
                          <a:srgbClr val="000099"/>
                        </a:solidFill>
                        <a:effectLst/>
                        <a:latin typeface="Arial Narrow" pitchFamily="34" charset="0"/>
                        <a:ea typeface="Calibri" pitchFamily="34" charset="0"/>
                        <a:cs typeface="Times New Roman" pitchFamily="18" charset="0"/>
                      </a:endParaRPr>
                    </a:p>
                  </a:txBody>
                  <a:tcPr marL="68595" marR="6859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F1DE"/>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IN" altLang="en-US" sz="1400" b="1" i="0" u="none" strike="noStrike" cap="none" normalizeH="0" baseline="0" smtClean="0">
                          <a:ln>
                            <a:noFill/>
                          </a:ln>
                          <a:solidFill>
                            <a:srgbClr val="000000"/>
                          </a:solidFill>
                          <a:effectLst/>
                          <a:latin typeface="Arial Narrow" pitchFamily="34" charset="0"/>
                          <a:ea typeface="MS PGothic" pitchFamily="34" charset="-128"/>
                        </a:rPr>
                        <a:t>0.5° x 0.5°</a:t>
                      </a:r>
                      <a:endParaRPr kumimoji="0" lang="en-US" altLang="en-US" sz="1400" b="1" i="0" u="none" strike="noStrike" cap="none" normalizeH="0" baseline="0" smtClean="0">
                        <a:ln>
                          <a:noFill/>
                        </a:ln>
                        <a:solidFill>
                          <a:srgbClr val="000000"/>
                        </a:solidFill>
                        <a:effectLst/>
                        <a:latin typeface="Arial Narrow" pitchFamily="34" charset="0"/>
                        <a:ea typeface="Calibri" pitchFamily="34" charset="0"/>
                        <a:cs typeface="Times New Roman" pitchFamily="18" charset="0"/>
                      </a:endParaRPr>
                    </a:p>
                  </a:txBody>
                  <a:tcPr marL="68595" marR="6859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IN" altLang="en-US" sz="1400" b="1" i="0" u="none" strike="noStrike" cap="none" normalizeH="0" baseline="0" smtClean="0">
                          <a:ln>
                            <a:noFill/>
                          </a:ln>
                          <a:solidFill>
                            <a:srgbClr val="000000"/>
                          </a:solidFill>
                          <a:effectLst/>
                          <a:latin typeface="Arial Narrow" pitchFamily="34" charset="0"/>
                          <a:ea typeface="MS PGothic" pitchFamily="34" charset="-128"/>
                        </a:rPr>
                        <a:t>2012 – 2014 (Feb)</a:t>
                      </a:r>
                      <a:endParaRPr kumimoji="0" lang="en-US" altLang="en-US" sz="1400" b="1" i="0" u="none" strike="noStrike" cap="none" normalizeH="0" baseline="0" smtClean="0">
                        <a:ln>
                          <a:noFill/>
                        </a:ln>
                        <a:solidFill>
                          <a:srgbClr val="000000"/>
                        </a:solidFill>
                        <a:effectLst/>
                        <a:latin typeface="Arial Narrow" pitchFamily="34" charset="0"/>
                        <a:ea typeface="Calibri" pitchFamily="34" charset="0"/>
                        <a:cs typeface="Times New Roman" pitchFamily="18" charset="0"/>
                      </a:endParaRPr>
                    </a:p>
                  </a:txBody>
                  <a:tcPr marL="68595" marR="6859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IN" altLang="en-US" sz="1400" b="1" i="0" u="none" strike="noStrike" cap="none" normalizeH="0" baseline="0" smtClean="0">
                          <a:ln>
                            <a:noFill/>
                          </a:ln>
                          <a:solidFill>
                            <a:srgbClr val="000000"/>
                          </a:solidFill>
                          <a:effectLst/>
                          <a:latin typeface="Arial Narrow" pitchFamily="34" charset="0"/>
                          <a:ea typeface="MS PGothic" pitchFamily="34" charset="-128"/>
                        </a:rPr>
                        <a:t>Daily</a:t>
                      </a:r>
                      <a:endParaRPr kumimoji="0" lang="en-US" altLang="en-US" sz="1400" b="1" i="0" u="none" strike="noStrike" cap="none" normalizeH="0" baseline="0" smtClean="0">
                        <a:ln>
                          <a:noFill/>
                        </a:ln>
                        <a:solidFill>
                          <a:srgbClr val="000000"/>
                        </a:solidFill>
                        <a:effectLst/>
                        <a:latin typeface="Arial Narrow" pitchFamily="34" charset="0"/>
                        <a:ea typeface="Calibri" pitchFamily="34" charset="0"/>
                        <a:cs typeface="Times New Roman" pitchFamily="18" charset="0"/>
                      </a:endParaRPr>
                    </a:p>
                  </a:txBody>
                  <a:tcPr marL="68595" marR="6859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244186">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IN" altLang="en-US" sz="1400" b="1" i="0" u="none" strike="noStrike" cap="none" normalizeH="0" baseline="0" smtClean="0">
                          <a:ln>
                            <a:noFill/>
                          </a:ln>
                          <a:solidFill>
                            <a:srgbClr val="000099"/>
                          </a:solidFill>
                          <a:effectLst/>
                          <a:latin typeface="Arial Narrow" pitchFamily="34" charset="0"/>
                          <a:ea typeface="MS PGothic" pitchFamily="34" charset="-128"/>
                        </a:rPr>
                        <a:t>Ocean Wind Stress</a:t>
                      </a:r>
                      <a:endParaRPr kumimoji="0" lang="en-US" altLang="en-US" sz="1400" b="1" i="0" u="none" strike="noStrike" cap="none" normalizeH="0" baseline="0" smtClean="0">
                        <a:ln>
                          <a:noFill/>
                        </a:ln>
                        <a:solidFill>
                          <a:srgbClr val="000099"/>
                        </a:solidFill>
                        <a:effectLst/>
                        <a:latin typeface="Arial Narrow" pitchFamily="34" charset="0"/>
                        <a:ea typeface="Calibri" pitchFamily="34" charset="0"/>
                        <a:cs typeface="Times New Roman" pitchFamily="18" charset="0"/>
                      </a:endParaRPr>
                    </a:p>
                  </a:txBody>
                  <a:tcPr marL="68595" marR="6859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F1DE"/>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IN" altLang="en-US" sz="1400" b="1" i="0" u="none" strike="noStrike" cap="none" normalizeH="0" baseline="0" smtClean="0">
                          <a:ln>
                            <a:noFill/>
                          </a:ln>
                          <a:solidFill>
                            <a:srgbClr val="000000"/>
                          </a:solidFill>
                          <a:effectLst/>
                          <a:latin typeface="Arial Narrow" pitchFamily="34" charset="0"/>
                          <a:ea typeface="MS PGothic" pitchFamily="34" charset="-128"/>
                        </a:rPr>
                        <a:t>0.5° x 0.5°</a:t>
                      </a:r>
                      <a:endParaRPr kumimoji="0" lang="en-US" altLang="en-US" sz="1400" b="1" i="0" u="none" strike="noStrike" cap="none" normalizeH="0" baseline="0" smtClean="0">
                        <a:ln>
                          <a:noFill/>
                        </a:ln>
                        <a:solidFill>
                          <a:srgbClr val="000000"/>
                        </a:solidFill>
                        <a:effectLst/>
                        <a:latin typeface="Arial Narrow" pitchFamily="34" charset="0"/>
                        <a:ea typeface="Calibri" pitchFamily="34" charset="0"/>
                        <a:cs typeface="Times New Roman" pitchFamily="18" charset="0"/>
                      </a:endParaRPr>
                    </a:p>
                  </a:txBody>
                  <a:tcPr marL="68595" marR="6859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IN" altLang="en-US" sz="1400" b="1" i="0" u="none" strike="noStrike" cap="none" normalizeH="0" baseline="0" smtClean="0">
                          <a:ln>
                            <a:noFill/>
                          </a:ln>
                          <a:solidFill>
                            <a:srgbClr val="000000"/>
                          </a:solidFill>
                          <a:effectLst/>
                          <a:latin typeface="Arial Narrow" pitchFamily="34" charset="0"/>
                          <a:ea typeface="MS PGothic" pitchFamily="34" charset="-128"/>
                        </a:rPr>
                        <a:t>2012 – 2014 (Feb)</a:t>
                      </a:r>
                      <a:endParaRPr kumimoji="0" lang="en-US" altLang="en-US" sz="1400" b="1" i="0" u="none" strike="noStrike" cap="none" normalizeH="0" baseline="0" smtClean="0">
                        <a:ln>
                          <a:noFill/>
                        </a:ln>
                        <a:solidFill>
                          <a:srgbClr val="000000"/>
                        </a:solidFill>
                        <a:effectLst/>
                        <a:latin typeface="Arial Narrow" pitchFamily="34" charset="0"/>
                        <a:ea typeface="Calibri" pitchFamily="34" charset="0"/>
                        <a:cs typeface="Times New Roman" pitchFamily="18" charset="0"/>
                      </a:endParaRPr>
                    </a:p>
                  </a:txBody>
                  <a:tcPr marL="68595" marR="6859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IN" altLang="en-US" sz="1400" b="1" i="0" u="none" strike="noStrike" cap="none" normalizeH="0" baseline="0" smtClean="0">
                          <a:ln>
                            <a:noFill/>
                          </a:ln>
                          <a:solidFill>
                            <a:srgbClr val="000000"/>
                          </a:solidFill>
                          <a:effectLst/>
                          <a:latin typeface="Arial Narrow" pitchFamily="34" charset="0"/>
                          <a:ea typeface="MS PGothic" pitchFamily="34" charset="-128"/>
                        </a:rPr>
                        <a:t>Daily</a:t>
                      </a:r>
                      <a:endParaRPr kumimoji="0" lang="en-US" altLang="en-US" sz="1400" b="1" i="0" u="none" strike="noStrike" cap="none" normalizeH="0" baseline="0" smtClean="0">
                        <a:ln>
                          <a:noFill/>
                        </a:ln>
                        <a:solidFill>
                          <a:srgbClr val="000000"/>
                        </a:solidFill>
                        <a:effectLst/>
                        <a:latin typeface="Arial Narrow" pitchFamily="34" charset="0"/>
                        <a:ea typeface="Calibri" pitchFamily="34" charset="0"/>
                        <a:cs typeface="Times New Roman" pitchFamily="18" charset="0"/>
                      </a:endParaRPr>
                    </a:p>
                  </a:txBody>
                  <a:tcPr marL="68595" marR="6859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244186">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IN" altLang="en-US" sz="1400" b="1" i="0" u="none" strike="noStrike" cap="none" normalizeH="0" baseline="0" dirty="0" smtClean="0">
                          <a:ln>
                            <a:noFill/>
                          </a:ln>
                          <a:solidFill>
                            <a:srgbClr val="000099"/>
                          </a:solidFill>
                          <a:effectLst/>
                          <a:latin typeface="Arial Narrow" pitchFamily="34" charset="0"/>
                          <a:ea typeface="MS PGothic" pitchFamily="34" charset="-128"/>
                        </a:rPr>
                        <a:t>Ocean Wind Velocity</a:t>
                      </a:r>
                      <a:endParaRPr kumimoji="0" lang="en-US" altLang="en-US" sz="1400" b="1" i="0" u="none" strike="noStrike" cap="none" normalizeH="0" baseline="0" dirty="0" smtClean="0">
                        <a:ln>
                          <a:noFill/>
                        </a:ln>
                        <a:solidFill>
                          <a:srgbClr val="000099"/>
                        </a:solidFill>
                        <a:effectLst/>
                        <a:latin typeface="Arial Narrow" pitchFamily="34" charset="0"/>
                        <a:ea typeface="Calibri" pitchFamily="34" charset="0"/>
                        <a:cs typeface="Times New Roman" pitchFamily="18" charset="0"/>
                      </a:endParaRPr>
                    </a:p>
                  </a:txBody>
                  <a:tcPr marL="68595" marR="6859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F1DE"/>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IN" altLang="en-US" sz="1400" b="1" i="0" u="none" strike="noStrike" cap="none" normalizeH="0" baseline="0" smtClean="0">
                          <a:ln>
                            <a:noFill/>
                          </a:ln>
                          <a:solidFill>
                            <a:srgbClr val="000000"/>
                          </a:solidFill>
                          <a:effectLst/>
                          <a:latin typeface="Arial Narrow" pitchFamily="34" charset="0"/>
                          <a:ea typeface="MS PGothic" pitchFamily="34" charset="-128"/>
                        </a:rPr>
                        <a:t>0.5° x 0.5°</a:t>
                      </a:r>
                      <a:endParaRPr kumimoji="0" lang="en-US" altLang="en-US" sz="1400" b="1" i="0" u="none" strike="noStrike" cap="none" normalizeH="0" baseline="0" smtClean="0">
                        <a:ln>
                          <a:noFill/>
                        </a:ln>
                        <a:solidFill>
                          <a:srgbClr val="000000"/>
                        </a:solidFill>
                        <a:effectLst/>
                        <a:latin typeface="Arial Narrow" pitchFamily="34" charset="0"/>
                        <a:ea typeface="Calibri" pitchFamily="34" charset="0"/>
                        <a:cs typeface="Times New Roman" pitchFamily="18" charset="0"/>
                      </a:endParaRPr>
                    </a:p>
                  </a:txBody>
                  <a:tcPr marL="68595" marR="6859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IN" altLang="en-US" sz="1400" b="1" i="0" u="none" strike="noStrike" cap="none" normalizeH="0" baseline="0" smtClean="0">
                          <a:ln>
                            <a:noFill/>
                          </a:ln>
                          <a:solidFill>
                            <a:srgbClr val="000000"/>
                          </a:solidFill>
                          <a:effectLst/>
                          <a:latin typeface="Arial Narrow" pitchFamily="34" charset="0"/>
                          <a:ea typeface="MS PGothic" pitchFamily="34" charset="-128"/>
                        </a:rPr>
                        <a:t>2012 – 2014 (Feb)</a:t>
                      </a:r>
                      <a:endParaRPr kumimoji="0" lang="en-US" altLang="en-US" sz="1400" b="1" i="0" u="none" strike="noStrike" cap="none" normalizeH="0" baseline="0" smtClean="0">
                        <a:ln>
                          <a:noFill/>
                        </a:ln>
                        <a:solidFill>
                          <a:srgbClr val="000000"/>
                        </a:solidFill>
                        <a:effectLst/>
                        <a:latin typeface="Arial Narrow" pitchFamily="34" charset="0"/>
                        <a:ea typeface="Calibri" pitchFamily="34" charset="0"/>
                        <a:cs typeface="Times New Roman" pitchFamily="18" charset="0"/>
                      </a:endParaRPr>
                    </a:p>
                  </a:txBody>
                  <a:tcPr marL="68595" marR="6859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IN" altLang="en-US" sz="1400" b="1" i="0" u="none" strike="noStrike" cap="none" normalizeH="0" baseline="0" smtClean="0">
                          <a:ln>
                            <a:noFill/>
                          </a:ln>
                          <a:solidFill>
                            <a:srgbClr val="000000"/>
                          </a:solidFill>
                          <a:effectLst/>
                          <a:latin typeface="Arial Narrow" pitchFamily="34" charset="0"/>
                          <a:ea typeface="MS PGothic" pitchFamily="34" charset="-128"/>
                        </a:rPr>
                        <a:t>Daily</a:t>
                      </a:r>
                      <a:endParaRPr kumimoji="0" lang="en-US" altLang="en-US" sz="1400" b="1" i="0" u="none" strike="noStrike" cap="none" normalizeH="0" baseline="0" smtClean="0">
                        <a:ln>
                          <a:noFill/>
                        </a:ln>
                        <a:solidFill>
                          <a:srgbClr val="000000"/>
                        </a:solidFill>
                        <a:effectLst/>
                        <a:latin typeface="Arial Narrow" pitchFamily="34" charset="0"/>
                        <a:ea typeface="Calibri" pitchFamily="34" charset="0"/>
                        <a:cs typeface="Times New Roman" pitchFamily="18" charset="0"/>
                      </a:endParaRPr>
                    </a:p>
                  </a:txBody>
                  <a:tcPr marL="68595" marR="6859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268604">
                <a:tc gridSpan="4">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400" b="1" i="0" u="none" strike="noStrike" cap="none" normalizeH="0" baseline="0" smtClean="0">
                          <a:ln>
                            <a:noFill/>
                          </a:ln>
                          <a:solidFill>
                            <a:srgbClr val="000099"/>
                          </a:solidFill>
                          <a:effectLst/>
                          <a:latin typeface="Arial Narrow" pitchFamily="34" charset="0"/>
                          <a:ea typeface="MS PGothic" pitchFamily="34" charset="-128"/>
                        </a:rPr>
                        <a:t>Terrestrial Sciences </a:t>
                      </a:r>
                      <a:endParaRPr kumimoji="0" lang="en-US" altLang="en-US" sz="1400" b="1" i="0" u="none" strike="noStrike" cap="none" normalizeH="0" baseline="0" dirty="0" smtClean="0">
                        <a:ln>
                          <a:noFill/>
                        </a:ln>
                        <a:solidFill>
                          <a:srgbClr val="000099"/>
                        </a:solidFill>
                        <a:effectLst/>
                        <a:latin typeface="Arial Narrow" pitchFamily="34" charset="0"/>
                        <a:ea typeface="Calibri" pitchFamily="34" charset="0"/>
                        <a:cs typeface="Times New Roman" pitchFamily="18" charset="0"/>
                      </a:endParaRPr>
                    </a:p>
                  </a:txBody>
                  <a:tcPr marL="68595" marR="6859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2DCDB"/>
                    </a:solidFill>
                  </a:tcPr>
                </a:tc>
                <a:tc hMerge="1">
                  <a:txBody>
                    <a:bodyPr/>
                    <a:lstStyle/>
                    <a:p>
                      <a:endParaRPr lang="en-IN"/>
                    </a:p>
                  </a:txBody>
                  <a:tcPr/>
                </a:tc>
                <a:tc hMerge="1">
                  <a:txBody>
                    <a:bodyPr/>
                    <a:lstStyle/>
                    <a:p>
                      <a:endParaRPr lang="en-IN"/>
                    </a:p>
                  </a:txBody>
                  <a:tcPr/>
                </a:tc>
                <a:tc hMerge="1">
                  <a:txBody>
                    <a:bodyPr/>
                    <a:lstStyle/>
                    <a:p>
                      <a:endParaRPr lang="en-IN"/>
                    </a:p>
                  </a:txBody>
                  <a:tcPr/>
                </a:tc>
              </a:tr>
              <a:tr h="244186">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IN" altLang="en-US" sz="1400" b="1" i="0" u="none" strike="noStrike" cap="none" normalizeH="0" baseline="0" dirty="0" smtClean="0">
                          <a:ln>
                            <a:noFill/>
                          </a:ln>
                          <a:solidFill>
                            <a:srgbClr val="000099"/>
                          </a:solidFill>
                          <a:effectLst/>
                          <a:latin typeface="Arial Narrow" pitchFamily="34" charset="0"/>
                          <a:ea typeface="MS PGothic" pitchFamily="34" charset="-128"/>
                        </a:rPr>
                        <a:t>AWiFS: Snow Cover Fraction</a:t>
                      </a:r>
                      <a:endParaRPr kumimoji="0" lang="en-US" altLang="en-US" sz="1400" b="1" i="0" u="none" strike="noStrike" cap="none" normalizeH="0" baseline="0" dirty="0" smtClean="0">
                        <a:ln>
                          <a:noFill/>
                        </a:ln>
                        <a:solidFill>
                          <a:srgbClr val="000099"/>
                        </a:solidFill>
                        <a:effectLst/>
                        <a:latin typeface="Arial Narrow" pitchFamily="34" charset="0"/>
                        <a:ea typeface="Calibri" pitchFamily="34" charset="0"/>
                        <a:cs typeface="Times New Roman" pitchFamily="18" charset="0"/>
                      </a:endParaRPr>
                    </a:p>
                  </a:txBody>
                  <a:tcPr marL="68595" marR="6859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F1DE"/>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IN" altLang="en-US" sz="1400" b="1" i="0" u="none" strike="noStrike" cap="none" normalizeH="0" baseline="0" smtClean="0">
                          <a:ln>
                            <a:noFill/>
                          </a:ln>
                          <a:solidFill>
                            <a:srgbClr val="000000"/>
                          </a:solidFill>
                          <a:effectLst/>
                          <a:latin typeface="Arial Narrow" pitchFamily="34" charset="0"/>
                          <a:ea typeface="MS PGothic" pitchFamily="34" charset="-128"/>
                        </a:rPr>
                        <a:t>3' X 3' Grid</a:t>
                      </a:r>
                      <a:endParaRPr kumimoji="0" lang="en-US" altLang="en-US" sz="1400" b="1" i="0" u="none" strike="noStrike" cap="none" normalizeH="0" baseline="0" smtClean="0">
                        <a:ln>
                          <a:noFill/>
                        </a:ln>
                        <a:solidFill>
                          <a:srgbClr val="000000"/>
                        </a:solidFill>
                        <a:effectLst/>
                        <a:latin typeface="Arial Narrow" pitchFamily="34" charset="0"/>
                        <a:ea typeface="Calibri" pitchFamily="34" charset="0"/>
                        <a:cs typeface="Times New Roman" pitchFamily="18" charset="0"/>
                      </a:endParaRPr>
                    </a:p>
                  </a:txBody>
                  <a:tcPr marL="68595" marR="6859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IN" altLang="en-US" sz="1400" b="1" i="0" u="none" strike="noStrike" cap="none" normalizeH="0" baseline="0" smtClean="0">
                          <a:ln>
                            <a:noFill/>
                          </a:ln>
                          <a:solidFill>
                            <a:srgbClr val="000000"/>
                          </a:solidFill>
                          <a:effectLst/>
                          <a:latin typeface="Arial Narrow" pitchFamily="34" charset="0"/>
                          <a:ea typeface="MS PGothic" pitchFamily="34" charset="-128"/>
                        </a:rPr>
                        <a:t>2014-2015</a:t>
                      </a:r>
                      <a:endParaRPr kumimoji="0" lang="en-US" altLang="en-US" sz="1400" b="1" i="0" u="none" strike="noStrike" cap="none" normalizeH="0" baseline="0" smtClean="0">
                        <a:ln>
                          <a:noFill/>
                        </a:ln>
                        <a:solidFill>
                          <a:srgbClr val="000000"/>
                        </a:solidFill>
                        <a:effectLst/>
                        <a:latin typeface="Arial Narrow" pitchFamily="34" charset="0"/>
                        <a:ea typeface="Calibri" pitchFamily="34" charset="0"/>
                        <a:cs typeface="Times New Roman" pitchFamily="18" charset="0"/>
                      </a:endParaRPr>
                    </a:p>
                  </a:txBody>
                  <a:tcPr marL="68595" marR="6859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IN" altLang="en-US" sz="1400" b="1" i="0" u="none" strike="noStrike" cap="none" normalizeH="0" baseline="0" smtClean="0">
                          <a:ln>
                            <a:noFill/>
                          </a:ln>
                          <a:solidFill>
                            <a:srgbClr val="000000"/>
                          </a:solidFill>
                          <a:effectLst/>
                          <a:latin typeface="Arial Narrow" pitchFamily="34" charset="0"/>
                          <a:ea typeface="MS PGothic" pitchFamily="34" charset="-128"/>
                        </a:rPr>
                        <a:t>15 Days</a:t>
                      </a:r>
                      <a:endParaRPr kumimoji="0" lang="en-US" altLang="en-US" sz="1400" b="1" i="0" u="none" strike="noStrike" cap="none" normalizeH="0" baseline="0" smtClean="0">
                        <a:ln>
                          <a:noFill/>
                        </a:ln>
                        <a:solidFill>
                          <a:srgbClr val="000000"/>
                        </a:solidFill>
                        <a:effectLst/>
                        <a:latin typeface="Arial Narrow" pitchFamily="34" charset="0"/>
                        <a:ea typeface="Calibri" pitchFamily="34" charset="0"/>
                        <a:cs typeface="Times New Roman" pitchFamily="18" charset="0"/>
                      </a:endParaRPr>
                    </a:p>
                  </a:txBody>
                  <a:tcPr marL="68595" marR="6859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244186">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IN" altLang="en-US" sz="1400" b="1" i="0" u="none" strike="noStrike" cap="none" normalizeH="0" baseline="0" dirty="0" smtClean="0">
                          <a:ln>
                            <a:noFill/>
                          </a:ln>
                          <a:solidFill>
                            <a:srgbClr val="000099"/>
                          </a:solidFill>
                          <a:effectLst/>
                          <a:latin typeface="Arial Narrow" pitchFamily="34" charset="0"/>
                          <a:ea typeface="MS PGothic" pitchFamily="34" charset="-128"/>
                        </a:rPr>
                        <a:t>AWiFS: Water Bodies Fraction</a:t>
                      </a:r>
                      <a:endParaRPr kumimoji="0" lang="en-US" altLang="en-US" sz="1400" b="1" i="0" u="none" strike="noStrike" cap="none" normalizeH="0" baseline="0" dirty="0" smtClean="0">
                        <a:ln>
                          <a:noFill/>
                        </a:ln>
                        <a:solidFill>
                          <a:srgbClr val="000099"/>
                        </a:solidFill>
                        <a:effectLst/>
                        <a:latin typeface="Arial Narrow" pitchFamily="34" charset="0"/>
                        <a:ea typeface="Calibri" pitchFamily="34" charset="0"/>
                        <a:cs typeface="Times New Roman" pitchFamily="18" charset="0"/>
                      </a:endParaRPr>
                    </a:p>
                  </a:txBody>
                  <a:tcPr marL="68595" marR="6859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F1DE"/>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IN" altLang="en-US" sz="1400" b="1" i="0" u="none" strike="noStrike" cap="none" normalizeH="0" baseline="0" smtClean="0">
                          <a:ln>
                            <a:noFill/>
                          </a:ln>
                          <a:solidFill>
                            <a:srgbClr val="000000"/>
                          </a:solidFill>
                          <a:effectLst/>
                          <a:latin typeface="Arial Narrow" pitchFamily="34" charset="0"/>
                          <a:ea typeface="MS PGothic" pitchFamily="34" charset="-128"/>
                        </a:rPr>
                        <a:t>3' X 3' Grid</a:t>
                      </a:r>
                      <a:endParaRPr kumimoji="0" lang="en-US" altLang="en-US" sz="1400" b="1" i="0" u="none" strike="noStrike" cap="none" normalizeH="0" baseline="0" smtClean="0">
                        <a:ln>
                          <a:noFill/>
                        </a:ln>
                        <a:solidFill>
                          <a:srgbClr val="000000"/>
                        </a:solidFill>
                        <a:effectLst/>
                        <a:latin typeface="Arial Narrow" pitchFamily="34" charset="0"/>
                        <a:ea typeface="Calibri" pitchFamily="34" charset="0"/>
                        <a:cs typeface="Times New Roman" pitchFamily="18" charset="0"/>
                      </a:endParaRPr>
                    </a:p>
                  </a:txBody>
                  <a:tcPr marL="68595" marR="6859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IN" altLang="en-US" sz="1400" b="1" i="0" u="none" strike="noStrike" cap="none" normalizeH="0" baseline="0" smtClean="0">
                          <a:ln>
                            <a:noFill/>
                          </a:ln>
                          <a:solidFill>
                            <a:srgbClr val="000000"/>
                          </a:solidFill>
                          <a:effectLst/>
                          <a:latin typeface="Arial Narrow" pitchFamily="34" charset="0"/>
                          <a:ea typeface="MS PGothic" pitchFamily="34" charset="-128"/>
                        </a:rPr>
                        <a:t>2004 – 2013, 2014-2015</a:t>
                      </a:r>
                      <a:endParaRPr kumimoji="0" lang="en-US" altLang="en-US" sz="1400" b="1" i="0" u="none" strike="noStrike" cap="none" normalizeH="0" baseline="0" smtClean="0">
                        <a:ln>
                          <a:noFill/>
                        </a:ln>
                        <a:solidFill>
                          <a:srgbClr val="000000"/>
                        </a:solidFill>
                        <a:effectLst/>
                        <a:latin typeface="Arial Narrow" pitchFamily="34" charset="0"/>
                        <a:ea typeface="Calibri" pitchFamily="34" charset="0"/>
                        <a:cs typeface="Times New Roman" pitchFamily="18" charset="0"/>
                      </a:endParaRPr>
                    </a:p>
                  </a:txBody>
                  <a:tcPr marL="68595" marR="6859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IN" altLang="en-US" sz="1400" b="1" i="0" u="none" strike="noStrike" cap="none" normalizeH="0" baseline="0" smtClean="0">
                          <a:ln>
                            <a:noFill/>
                          </a:ln>
                          <a:solidFill>
                            <a:srgbClr val="000000"/>
                          </a:solidFill>
                          <a:effectLst/>
                          <a:latin typeface="Arial Narrow" pitchFamily="34" charset="0"/>
                          <a:ea typeface="MS PGothic" pitchFamily="34" charset="-128"/>
                        </a:rPr>
                        <a:t>Monthly, 15 Days</a:t>
                      </a:r>
                      <a:endParaRPr kumimoji="0" lang="en-US" altLang="en-US" sz="1400" b="1" i="0" u="none" strike="noStrike" cap="none" normalizeH="0" baseline="0" smtClean="0">
                        <a:ln>
                          <a:noFill/>
                        </a:ln>
                        <a:solidFill>
                          <a:srgbClr val="000000"/>
                        </a:solidFill>
                        <a:effectLst/>
                        <a:latin typeface="Arial Narrow" pitchFamily="34" charset="0"/>
                        <a:ea typeface="Calibri" pitchFamily="34" charset="0"/>
                        <a:cs typeface="Times New Roman" pitchFamily="18" charset="0"/>
                      </a:endParaRPr>
                    </a:p>
                  </a:txBody>
                  <a:tcPr marL="68595" marR="6859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244186">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IN" altLang="en-US" sz="1400" b="1" i="0" u="none" strike="noStrike" cap="none" normalizeH="0" baseline="0" dirty="0" err="1" smtClean="0">
                          <a:ln>
                            <a:noFill/>
                          </a:ln>
                          <a:solidFill>
                            <a:srgbClr val="000099"/>
                          </a:solidFill>
                          <a:effectLst/>
                          <a:latin typeface="Arial Narrow" pitchFamily="34" charset="0"/>
                          <a:ea typeface="MS PGothic" pitchFamily="34" charset="-128"/>
                        </a:rPr>
                        <a:t>Mesoscale</a:t>
                      </a:r>
                      <a:r>
                        <a:rPr kumimoji="0" lang="en-IN" altLang="en-US" sz="1400" b="1" i="0" u="none" strike="noStrike" cap="none" normalizeH="0" baseline="0" dirty="0" smtClean="0">
                          <a:ln>
                            <a:noFill/>
                          </a:ln>
                          <a:solidFill>
                            <a:srgbClr val="000099"/>
                          </a:solidFill>
                          <a:effectLst/>
                          <a:latin typeface="Arial Narrow" pitchFamily="34" charset="0"/>
                          <a:ea typeface="MS PGothic" pitchFamily="34" charset="-128"/>
                        </a:rPr>
                        <a:t> compatible inputs for: MM5</a:t>
                      </a:r>
                      <a:endParaRPr kumimoji="0" lang="en-US" altLang="en-US" sz="1400" b="1" i="0" u="none" strike="noStrike" cap="none" normalizeH="0" baseline="0" dirty="0" smtClean="0">
                        <a:ln>
                          <a:noFill/>
                        </a:ln>
                        <a:solidFill>
                          <a:srgbClr val="000099"/>
                        </a:solidFill>
                        <a:effectLst/>
                        <a:latin typeface="Arial Narrow" pitchFamily="34" charset="0"/>
                        <a:ea typeface="Calibri" pitchFamily="34" charset="0"/>
                        <a:cs typeface="Times New Roman" pitchFamily="18" charset="0"/>
                      </a:endParaRPr>
                    </a:p>
                  </a:txBody>
                  <a:tcPr marL="68595" marR="6859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F1DE"/>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IN" altLang="en-US" sz="1400" b="1" i="0" u="none" strike="noStrike" cap="none" normalizeH="0" baseline="0" dirty="0" smtClean="0">
                          <a:ln>
                            <a:noFill/>
                          </a:ln>
                          <a:solidFill>
                            <a:srgbClr val="000000"/>
                          </a:solidFill>
                          <a:effectLst/>
                          <a:latin typeface="Arial Narrow" pitchFamily="34" charset="0"/>
                          <a:ea typeface="MS PGothic" pitchFamily="34" charset="-128"/>
                        </a:rPr>
                        <a:t>30 sec, 2, 5 </a:t>
                      </a:r>
                      <a:r>
                        <a:rPr kumimoji="0" lang="en-IN" altLang="en-US" sz="1400" b="1" i="0" u="none" strike="noStrike" cap="none" normalizeH="0" baseline="0" dirty="0" err="1" smtClean="0">
                          <a:ln>
                            <a:noFill/>
                          </a:ln>
                          <a:solidFill>
                            <a:srgbClr val="000000"/>
                          </a:solidFill>
                          <a:effectLst/>
                          <a:latin typeface="Arial Narrow" pitchFamily="34" charset="0"/>
                          <a:ea typeface="MS PGothic" pitchFamily="34" charset="-128"/>
                        </a:rPr>
                        <a:t>mins</a:t>
                      </a:r>
                      <a:endParaRPr kumimoji="0" lang="en-US" altLang="en-US" sz="1400" b="1" i="0" u="none" strike="noStrike" cap="none" normalizeH="0" baseline="0" dirty="0" smtClean="0">
                        <a:ln>
                          <a:noFill/>
                        </a:ln>
                        <a:solidFill>
                          <a:srgbClr val="000000"/>
                        </a:solidFill>
                        <a:effectLst/>
                        <a:latin typeface="Arial Narrow" pitchFamily="34" charset="0"/>
                        <a:ea typeface="Calibri" pitchFamily="34" charset="0"/>
                        <a:cs typeface="Times New Roman" pitchFamily="18" charset="0"/>
                      </a:endParaRPr>
                    </a:p>
                  </a:txBody>
                  <a:tcPr marL="68595" marR="6859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IN" altLang="en-US" sz="1400" b="1" i="0" u="none" strike="noStrike" cap="none" normalizeH="0" baseline="0" smtClean="0">
                          <a:ln>
                            <a:noFill/>
                          </a:ln>
                          <a:solidFill>
                            <a:srgbClr val="000000"/>
                          </a:solidFill>
                          <a:effectLst/>
                          <a:latin typeface="Arial Narrow" pitchFamily="34" charset="0"/>
                          <a:ea typeface="MS PGothic" pitchFamily="34" charset="-128"/>
                        </a:rPr>
                        <a:t>2004-05 to 12-13 (9 Cycles)</a:t>
                      </a:r>
                      <a:endParaRPr kumimoji="0" lang="en-US" altLang="en-US" sz="1400" b="1" i="0" u="none" strike="noStrike" cap="none" normalizeH="0" baseline="0" dirty="0" smtClean="0">
                        <a:ln>
                          <a:noFill/>
                        </a:ln>
                        <a:solidFill>
                          <a:srgbClr val="000000"/>
                        </a:solidFill>
                        <a:effectLst/>
                        <a:latin typeface="Arial Narrow" pitchFamily="34" charset="0"/>
                        <a:ea typeface="Calibri" pitchFamily="34" charset="0"/>
                        <a:cs typeface="Times New Roman" pitchFamily="18" charset="0"/>
                      </a:endParaRPr>
                    </a:p>
                  </a:txBody>
                  <a:tcPr marL="68595" marR="6859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IN" altLang="en-US" sz="1400" b="1" i="0" u="none" strike="noStrike" cap="none" normalizeH="0" baseline="0" smtClean="0">
                          <a:ln>
                            <a:noFill/>
                          </a:ln>
                          <a:solidFill>
                            <a:srgbClr val="000000"/>
                          </a:solidFill>
                          <a:effectLst/>
                          <a:latin typeface="Arial Narrow" pitchFamily="34" charset="0"/>
                          <a:ea typeface="MS PGothic" pitchFamily="34" charset="-128"/>
                        </a:rPr>
                        <a:t>Yearly</a:t>
                      </a:r>
                      <a:endParaRPr kumimoji="0" lang="en-US" altLang="en-US" sz="1400" b="1" i="0" u="none" strike="noStrike" cap="none" normalizeH="0" baseline="0" smtClean="0">
                        <a:ln>
                          <a:noFill/>
                        </a:ln>
                        <a:solidFill>
                          <a:srgbClr val="000000"/>
                        </a:solidFill>
                        <a:effectLst/>
                        <a:latin typeface="Arial Narrow" pitchFamily="34" charset="0"/>
                        <a:ea typeface="Calibri" pitchFamily="34" charset="0"/>
                        <a:cs typeface="Times New Roman" pitchFamily="18" charset="0"/>
                      </a:endParaRPr>
                    </a:p>
                  </a:txBody>
                  <a:tcPr marL="68595" marR="6859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244186">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IN" altLang="en-US" sz="1400" b="1" i="0" u="none" strike="noStrike" cap="none" normalizeH="0" baseline="0" dirty="0" err="1" smtClean="0">
                          <a:ln>
                            <a:noFill/>
                          </a:ln>
                          <a:solidFill>
                            <a:srgbClr val="000099"/>
                          </a:solidFill>
                          <a:effectLst/>
                          <a:latin typeface="Arial Narrow" pitchFamily="34" charset="0"/>
                          <a:ea typeface="MS PGothic" pitchFamily="34" charset="-128"/>
                        </a:rPr>
                        <a:t>Mesoscale</a:t>
                      </a:r>
                      <a:r>
                        <a:rPr kumimoji="0" lang="en-IN" altLang="en-US" sz="1400" b="1" i="0" u="none" strike="noStrike" cap="none" normalizeH="0" baseline="0" dirty="0" smtClean="0">
                          <a:ln>
                            <a:noFill/>
                          </a:ln>
                          <a:solidFill>
                            <a:srgbClr val="000099"/>
                          </a:solidFill>
                          <a:effectLst/>
                          <a:latin typeface="Arial Narrow" pitchFamily="34" charset="0"/>
                          <a:ea typeface="MS PGothic" pitchFamily="34" charset="-128"/>
                        </a:rPr>
                        <a:t> compatible inputs for: WRF</a:t>
                      </a:r>
                      <a:endParaRPr kumimoji="0" lang="en-US" altLang="en-US" sz="1400" b="1" i="0" u="none" strike="noStrike" cap="none" normalizeH="0" baseline="0" dirty="0" smtClean="0">
                        <a:ln>
                          <a:noFill/>
                        </a:ln>
                        <a:solidFill>
                          <a:srgbClr val="000099"/>
                        </a:solidFill>
                        <a:effectLst/>
                        <a:latin typeface="Arial Narrow" pitchFamily="34" charset="0"/>
                        <a:ea typeface="Calibri" pitchFamily="34" charset="0"/>
                        <a:cs typeface="Times New Roman" pitchFamily="18" charset="0"/>
                      </a:endParaRPr>
                    </a:p>
                  </a:txBody>
                  <a:tcPr marL="68595" marR="6859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F1DE"/>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IN" altLang="en-US" sz="1400" b="1" i="0" u="none" strike="noStrike" cap="none" normalizeH="0" baseline="0" smtClean="0">
                          <a:ln>
                            <a:noFill/>
                          </a:ln>
                          <a:solidFill>
                            <a:srgbClr val="000000"/>
                          </a:solidFill>
                          <a:effectLst/>
                          <a:latin typeface="Arial Narrow" pitchFamily="34" charset="0"/>
                          <a:ea typeface="MS PGothic" pitchFamily="34" charset="-128"/>
                        </a:rPr>
                        <a:t>30 sec, 2, 5 mins</a:t>
                      </a:r>
                      <a:endParaRPr kumimoji="0" lang="en-US" altLang="en-US" sz="1400" b="1" i="0" u="none" strike="noStrike" cap="none" normalizeH="0" baseline="0" smtClean="0">
                        <a:ln>
                          <a:noFill/>
                        </a:ln>
                        <a:solidFill>
                          <a:srgbClr val="000000"/>
                        </a:solidFill>
                        <a:effectLst/>
                        <a:latin typeface="Arial Narrow" pitchFamily="34" charset="0"/>
                        <a:ea typeface="Calibri" pitchFamily="34" charset="0"/>
                        <a:cs typeface="Times New Roman" pitchFamily="18" charset="0"/>
                      </a:endParaRPr>
                    </a:p>
                  </a:txBody>
                  <a:tcPr marL="68595" marR="6859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IN" altLang="en-US" sz="1400" b="1" i="0" u="none" strike="noStrike" cap="none" normalizeH="0" baseline="0" smtClean="0">
                          <a:ln>
                            <a:noFill/>
                          </a:ln>
                          <a:solidFill>
                            <a:srgbClr val="000000"/>
                          </a:solidFill>
                          <a:effectLst/>
                          <a:latin typeface="Arial Narrow" pitchFamily="34" charset="0"/>
                          <a:ea typeface="MS PGothic" pitchFamily="34" charset="-128"/>
                        </a:rPr>
                        <a:t>2004-05 to 12-13 (9 Cycles)</a:t>
                      </a:r>
                      <a:endParaRPr kumimoji="0" lang="en-US" altLang="en-US" sz="1400" b="1" i="0" u="none" strike="noStrike" cap="none" normalizeH="0" baseline="0" smtClean="0">
                        <a:ln>
                          <a:noFill/>
                        </a:ln>
                        <a:solidFill>
                          <a:srgbClr val="000000"/>
                        </a:solidFill>
                        <a:effectLst/>
                        <a:latin typeface="Arial Narrow" pitchFamily="34" charset="0"/>
                        <a:ea typeface="Calibri" pitchFamily="34" charset="0"/>
                        <a:cs typeface="Times New Roman" pitchFamily="18" charset="0"/>
                      </a:endParaRPr>
                    </a:p>
                  </a:txBody>
                  <a:tcPr marL="68595" marR="6859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IN" altLang="en-US" sz="1400" b="1" i="0" u="none" strike="noStrike" cap="none" normalizeH="0" baseline="0" smtClean="0">
                          <a:ln>
                            <a:noFill/>
                          </a:ln>
                          <a:solidFill>
                            <a:srgbClr val="000000"/>
                          </a:solidFill>
                          <a:effectLst/>
                          <a:latin typeface="Arial Narrow" pitchFamily="34" charset="0"/>
                          <a:ea typeface="MS PGothic" pitchFamily="34" charset="-128"/>
                        </a:rPr>
                        <a:t>Yearly</a:t>
                      </a:r>
                      <a:endParaRPr kumimoji="0" lang="en-US" altLang="en-US" sz="1400" b="1" i="0" u="none" strike="noStrike" cap="none" normalizeH="0" baseline="0" smtClean="0">
                        <a:ln>
                          <a:noFill/>
                        </a:ln>
                        <a:solidFill>
                          <a:srgbClr val="000000"/>
                        </a:solidFill>
                        <a:effectLst/>
                        <a:latin typeface="Arial Narrow" pitchFamily="34" charset="0"/>
                        <a:ea typeface="Calibri" pitchFamily="34" charset="0"/>
                        <a:cs typeface="Times New Roman" pitchFamily="18" charset="0"/>
                      </a:endParaRPr>
                    </a:p>
                  </a:txBody>
                  <a:tcPr marL="68595" marR="6859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244186">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IN" altLang="en-US" sz="1400" b="1" i="0" u="none" strike="noStrike" cap="none" normalizeH="0" baseline="0" dirty="0" smtClean="0">
                          <a:ln>
                            <a:noFill/>
                          </a:ln>
                          <a:solidFill>
                            <a:srgbClr val="000099"/>
                          </a:solidFill>
                          <a:effectLst/>
                          <a:latin typeface="Arial Narrow" pitchFamily="34" charset="0"/>
                          <a:ea typeface="MS PGothic" pitchFamily="34" charset="-128"/>
                        </a:rPr>
                        <a:t>OCM2: Albedo</a:t>
                      </a:r>
                      <a:endParaRPr kumimoji="0" lang="en-US" altLang="en-US" sz="1400" b="1" i="0" u="none" strike="noStrike" cap="none" normalizeH="0" baseline="0" dirty="0" smtClean="0">
                        <a:ln>
                          <a:noFill/>
                        </a:ln>
                        <a:solidFill>
                          <a:srgbClr val="000099"/>
                        </a:solidFill>
                        <a:effectLst/>
                        <a:latin typeface="Arial Narrow" pitchFamily="34" charset="0"/>
                        <a:ea typeface="Calibri" pitchFamily="34" charset="0"/>
                        <a:cs typeface="Times New Roman" pitchFamily="18" charset="0"/>
                      </a:endParaRPr>
                    </a:p>
                  </a:txBody>
                  <a:tcPr marL="68595" marR="6859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F1DE"/>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IN" altLang="en-US" sz="1400" b="1" i="0" u="none" strike="noStrike" cap="none" normalizeH="0" baseline="0" smtClean="0">
                          <a:ln>
                            <a:noFill/>
                          </a:ln>
                          <a:solidFill>
                            <a:srgbClr val="000000"/>
                          </a:solidFill>
                          <a:effectLst/>
                          <a:latin typeface="Arial Narrow" pitchFamily="34" charset="0"/>
                          <a:ea typeface="MS PGothic" pitchFamily="34" charset="-128"/>
                        </a:rPr>
                        <a:t>1 Km</a:t>
                      </a:r>
                      <a:endParaRPr kumimoji="0" lang="en-US" altLang="en-US" sz="1400" b="1" i="0" u="none" strike="noStrike" cap="none" normalizeH="0" baseline="0" smtClean="0">
                        <a:ln>
                          <a:noFill/>
                        </a:ln>
                        <a:solidFill>
                          <a:srgbClr val="000000"/>
                        </a:solidFill>
                        <a:effectLst/>
                        <a:latin typeface="Arial Narrow" pitchFamily="34" charset="0"/>
                        <a:ea typeface="Calibri" pitchFamily="34" charset="0"/>
                        <a:cs typeface="Times New Roman" pitchFamily="18" charset="0"/>
                      </a:endParaRPr>
                    </a:p>
                  </a:txBody>
                  <a:tcPr marL="68595" marR="6859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IN" altLang="en-US" sz="1400" b="1" i="0" u="none" strike="noStrike" cap="none" normalizeH="0" baseline="0" smtClean="0">
                          <a:ln>
                            <a:noFill/>
                          </a:ln>
                          <a:solidFill>
                            <a:srgbClr val="000000"/>
                          </a:solidFill>
                          <a:effectLst/>
                          <a:latin typeface="Arial Narrow" pitchFamily="34" charset="0"/>
                          <a:ea typeface="MS PGothic" pitchFamily="34" charset="-128"/>
                        </a:rPr>
                        <a:t>2013 – 2014</a:t>
                      </a:r>
                      <a:endParaRPr kumimoji="0" lang="en-US" altLang="en-US" sz="1400" b="1" i="0" u="none" strike="noStrike" cap="none" normalizeH="0" baseline="0" smtClean="0">
                        <a:ln>
                          <a:noFill/>
                        </a:ln>
                        <a:solidFill>
                          <a:srgbClr val="000000"/>
                        </a:solidFill>
                        <a:effectLst/>
                        <a:latin typeface="Arial Narrow" pitchFamily="34" charset="0"/>
                        <a:ea typeface="Calibri" pitchFamily="34" charset="0"/>
                        <a:cs typeface="Times New Roman" pitchFamily="18" charset="0"/>
                      </a:endParaRPr>
                    </a:p>
                  </a:txBody>
                  <a:tcPr marL="68595" marR="6859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IN" altLang="en-US" sz="1400" b="1" i="0" u="none" strike="noStrike" cap="none" normalizeH="0" baseline="0" smtClean="0">
                          <a:ln>
                            <a:noFill/>
                          </a:ln>
                          <a:solidFill>
                            <a:srgbClr val="000000"/>
                          </a:solidFill>
                          <a:effectLst/>
                          <a:latin typeface="Arial Narrow" pitchFamily="34" charset="0"/>
                          <a:ea typeface="MS PGothic" pitchFamily="34" charset="-128"/>
                        </a:rPr>
                        <a:t>15 Days</a:t>
                      </a:r>
                      <a:endParaRPr kumimoji="0" lang="en-US" altLang="en-US" sz="1400" b="1" i="0" u="none" strike="noStrike" cap="none" normalizeH="0" baseline="0" smtClean="0">
                        <a:ln>
                          <a:noFill/>
                        </a:ln>
                        <a:solidFill>
                          <a:srgbClr val="000000"/>
                        </a:solidFill>
                        <a:effectLst/>
                        <a:latin typeface="Arial Narrow" pitchFamily="34" charset="0"/>
                        <a:ea typeface="Calibri" pitchFamily="34" charset="0"/>
                        <a:cs typeface="Times New Roman" pitchFamily="18" charset="0"/>
                      </a:endParaRPr>
                    </a:p>
                  </a:txBody>
                  <a:tcPr marL="68595" marR="6859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244186">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IN" altLang="en-US" sz="1400" b="1" i="0" u="none" strike="noStrike" cap="none" normalizeH="0" baseline="0" dirty="0" smtClean="0">
                          <a:ln>
                            <a:noFill/>
                          </a:ln>
                          <a:solidFill>
                            <a:srgbClr val="000099"/>
                          </a:solidFill>
                          <a:effectLst/>
                          <a:latin typeface="Arial Narrow" pitchFamily="34" charset="0"/>
                          <a:ea typeface="MS PGothic" pitchFamily="34" charset="-128"/>
                        </a:rPr>
                        <a:t>OCM2: NDVI  - Global Coverage</a:t>
                      </a:r>
                      <a:endParaRPr kumimoji="0" lang="en-US" altLang="en-US" sz="1400" b="1" i="0" u="none" strike="noStrike" cap="none" normalizeH="0" baseline="0" dirty="0" smtClean="0">
                        <a:ln>
                          <a:noFill/>
                        </a:ln>
                        <a:solidFill>
                          <a:srgbClr val="000099"/>
                        </a:solidFill>
                        <a:effectLst/>
                        <a:latin typeface="Arial Narrow" pitchFamily="34" charset="0"/>
                        <a:ea typeface="Calibri" pitchFamily="34" charset="0"/>
                        <a:cs typeface="Times New Roman" pitchFamily="18" charset="0"/>
                      </a:endParaRPr>
                    </a:p>
                  </a:txBody>
                  <a:tcPr marL="68595" marR="6859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F1DE"/>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IN" altLang="en-US" sz="1400" b="1" i="0" u="none" strike="noStrike" cap="none" normalizeH="0" baseline="0" smtClean="0">
                          <a:ln>
                            <a:noFill/>
                          </a:ln>
                          <a:solidFill>
                            <a:srgbClr val="000000"/>
                          </a:solidFill>
                          <a:effectLst/>
                          <a:latin typeface="Arial Narrow" pitchFamily="34" charset="0"/>
                          <a:ea typeface="MS PGothic" pitchFamily="34" charset="-128"/>
                        </a:rPr>
                        <a:t>8 Km</a:t>
                      </a:r>
                      <a:endParaRPr kumimoji="0" lang="en-US" altLang="en-US" sz="1400" b="1" i="0" u="none" strike="noStrike" cap="none" normalizeH="0" baseline="0" smtClean="0">
                        <a:ln>
                          <a:noFill/>
                        </a:ln>
                        <a:solidFill>
                          <a:srgbClr val="000000"/>
                        </a:solidFill>
                        <a:effectLst/>
                        <a:latin typeface="Arial Narrow" pitchFamily="34" charset="0"/>
                        <a:ea typeface="Calibri" pitchFamily="34" charset="0"/>
                        <a:cs typeface="Times New Roman" pitchFamily="18" charset="0"/>
                      </a:endParaRPr>
                    </a:p>
                  </a:txBody>
                  <a:tcPr marL="68595" marR="6859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IN" altLang="en-US" sz="1400" b="1" i="0" u="none" strike="noStrike" cap="none" normalizeH="0" baseline="0" smtClean="0">
                          <a:ln>
                            <a:noFill/>
                          </a:ln>
                          <a:solidFill>
                            <a:srgbClr val="000000"/>
                          </a:solidFill>
                          <a:effectLst/>
                          <a:latin typeface="Arial Narrow" pitchFamily="34" charset="0"/>
                          <a:ea typeface="MS PGothic" pitchFamily="34" charset="-128"/>
                        </a:rPr>
                        <a:t>2013</a:t>
                      </a:r>
                      <a:endParaRPr kumimoji="0" lang="en-US" altLang="en-US" sz="1400" b="1" i="0" u="none" strike="noStrike" cap="none" normalizeH="0" baseline="0" smtClean="0">
                        <a:ln>
                          <a:noFill/>
                        </a:ln>
                        <a:solidFill>
                          <a:srgbClr val="000000"/>
                        </a:solidFill>
                        <a:effectLst/>
                        <a:latin typeface="Arial Narrow" pitchFamily="34" charset="0"/>
                        <a:ea typeface="Calibri" pitchFamily="34" charset="0"/>
                        <a:cs typeface="Times New Roman" pitchFamily="18" charset="0"/>
                      </a:endParaRPr>
                    </a:p>
                  </a:txBody>
                  <a:tcPr marL="68595" marR="6859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IN" altLang="en-US" sz="1400" b="1" i="0" u="none" strike="noStrike" cap="none" normalizeH="0" baseline="0" smtClean="0">
                          <a:ln>
                            <a:noFill/>
                          </a:ln>
                          <a:solidFill>
                            <a:srgbClr val="000000"/>
                          </a:solidFill>
                          <a:effectLst/>
                          <a:latin typeface="Arial Narrow" pitchFamily="34" charset="0"/>
                          <a:ea typeface="MS PGothic" pitchFamily="34" charset="-128"/>
                        </a:rPr>
                        <a:t>Monthly</a:t>
                      </a:r>
                      <a:endParaRPr kumimoji="0" lang="en-US" altLang="en-US" sz="1400" b="1" i="0" u="none" strike="noStrike" cap="none" normalizeH="0" baseline="0" smtClean="0">
                        <a:ln>
                          <a:noFill/>
                        </a:ln>
                        <a:solidFill>
                          <a:srgbClr val="000000"/>
                        </a:solidFill>
                        <a:effectLst/>
                        <a:latin typeface="Arial Narrow" pitchFamily="34" charset="0"/>
                        <a:ea typeface="Calibri" pitchFamily="34" charset="0"/>
                        <a:cs typeface="Times New Roman" pitchFamily="18" charset="0"/>
                      </a:endParaRPr>
                    </a:p>
                  </a:txBody>
                  <a:tcPr marL="68595" marR="6859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244186">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IN" altLang="en-US" sz="1400" b="1" i="0" u="none" strike="noStrike" cap="none" normalizeH="0" baseline="0" dirty="0" smtClean="0">
                          <a:ln>
                            <a:noFill/>
                          </a:ln>
                          <a:solidFill>
                            <a:srgbClr val="000099"/>
                          </a:solidFill>
                          <a:effectLst/>
                          <a:latin typeface="Arial Narrow" pitchFamily="34" charset="0"/>
                          <a:ea typeface="MS PGothic" pitchFamily="34" charset="-128"/>
                        </a:rPr>
                        <a:t>OCM2: NDVI  - Local Coverage</a:t>
                      </a:r>
                      <a:endParaRPr kumimoji="0" lang="en-US" altLang="en-US" sz="1400" b="1" i="0" u="none" strike="noStrike" cap="none" normalizeH="0" baseline="0" dirty="0" smtClean="0">
                        <a:ln>
                          <a:noFill/>
                        </a:ln>
                        <a:solidFill>
                          <a:srgbClr val="000099"/>
                        </a:solidFill>
                        <a:effectLst/>
                        <a:latin typeface="Arial Narrow" pitchFamily="34" charset="0"/>
                        <a:ea typeface="Calibri" pitchFamily="34" charset="0"/>
                        <a:cs typeface="Times New Roman" pitchFamily="18" charset="0"/>
                      </a:endParaRPr>
                    </a:p>
                  </a:txBody>
                  <a:tcPr marL="68595" marR="6859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F1DE"/>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IN" altLang="en-US" sz="1400" b="1" i="0" u="none" strike="noStrike" cap="none" normalizeH="0" baseline="0" smtClean="0">
                          <a:ln>
                            <a:noFill/>
                          </a:ln>
                          <a:solidFill>
                            <a:srgbClr val="000000"/>
                          </a:solidFill>
                          <a:effectLst/>
                          <a:latin typeface="Arial Narrow" pitchFamily="34" charset="0"/>
                          <a:ea typeface="MS PGothic" pitchFamily="34" charset="-128"/>
                        </a:rPr>
                        <a:t>1 Km</a:t>
                      </a:r>
                      <a:endParaRPr kumimoji="0" lang="en-US" altLang="en-US" sz="1400" b="1" i="0" u="none" strike="noStrike" cap="none" normalizeH="0" baseline="0" smtClean="0">
                        <a:ln>
                          <a:noFill/>
                        </a:ln>
                        <a:solidFill>
                          <a:srgbClr val="000000"/>
                        </a:solidFill>
                        <a:effectLst/>
                        <a:latin typeface="Arial Narrow" pitchFamily="34" charset="0"/>
                        <a:ea typeface="Calibri" pitchFamily="34" charset="0"/>
                        <a:cs typeface="Times New Roman" pitchFamily="18" charset="0"/>
                      </a:endParaRPr>
                    </a:p>
                  </a:txBody>
                  <a:tcPr marL="68595" marR="6859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IN" altLang="en-US" sz="1400" b="1" i="0" u="none" strike="noStrike" cap="none" normalizeH="0" baseline="0" smtClean="0">
                          <a:ln>
                            <a:noFill/>
                          </a:ln>
                          <a:solidFill>
                            <a:srgbClr val="000000"/>
                          </a:solidFill>
                          <a:effectLst/>
                          <a:latin typeface="Arial Narrow" pitchFamily="34" charset="0"/>
                          <a:ea typeface="MS PGothic" pitchFamily="34" charset="-128"/>
                        </a:rPr>
                        <a:t>2011, 2012-2014</a:t>
                      </a:r>
                      <a:endParaRPr kumimoji="0" lang="en-US" altLang="en-US" sz="1400" b="1" i="0" u="none" strike="noStrike" cap="none" normalizeH="0" baseline="0" dirty="0" smtClean="0">
                        <a:ln>
                          <a:noFill/>
                        </a:ln>
                        <a:solidFill>
                          <a:srgbClr val="000000"/>
                        </a:solidFill>
                        <a:effectLst/>
                        <a:latin typeface="Arial Narrow" pitchFamily="34" charset="0"/>
                        <a:ea typeface="Calibri" pitchFamily="34" charset="0"/>
                        <a:cs typeface="Times New Roman" pitchFamily="18" charset="0"/>
                      </a:endParaRPr>
                    </a:p>
                  </a:txBody>
                  <a:tcPr marL="68595" marR="6859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IN" altLang="en-US" sz="1400" b="1" i="0" u="none" strike="noStrike" cap="none" normalizeH="0" baseline="0" smtClean="0">
                          <a:ln>
                            <a:noFill/>
                          </a:ln>
                          <a:solidFill>
                            <a:srgbClr val="000000"/>
                          </a:solidFill>
                          <a:effectLst/>
                          <a:latin typeface="Arial Narrow" pitchFamily="34" charset="0"/>
                          <a:ea typeface="MS PGothic" pitchFamily="34" charset="-128"/>
                        </a:rPr>
                        <a:t>Monthly, 15 Days</a:t>
                      </a:r>
                      <a:endParaRPr kumimoji="0" lang="en-US" altLang="en-US" sz="1400" b="1" i="0" u="none" strike="noStrike" cap="none" normalizeH="0" baseline="0" smtClean="0">
                        <a:ln>
                          <a:noFill/>
                        </a:ln>
                        <a:solidFill>
                          <a:srgbClr val="000000"/>
                        </a:solidFill>
                        <a:effectLst/>
                        <a:latin typeface="Arial Narrow" pitchFamily="34" charset="0"/>
                        <a:ea typeface="Calibri" pitchFamily="34" charset="0"/>
                        <a:cs typeface="Times New Roman" pitchFamily="18" charset="0"/>
                      </a:endParaRPr>
                    </a:p>
                  </a:txBody>
                  <a:tcPr marL="68595" marR="6859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244186">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IN" altLang="en-US" sz="1400" b="1" i="0" u="none" strike="noStrike" cap="none" normalizeH="0" baseline="0" dirty="0" smtClean="0">
                          <a:ln>
                            <a:noFill/>
                          </a:ln>
                          <a:solidFill>
                            <a:srgbClr val="000099"/>
                          </a:solidFill>
                          <a:effectLst/>
                          <a:latin typeface="Arial Narrow" pitchFamily="34" charset="0"/>
                          <a:ea typeface="MS PGothic" pitchFamily="34" charset="-128"/>
                        </a:rPr>
                        <a:t>OCM2: Vegetation Fraction</a:t>
                      </a:r>
                      <a:endParaRPr kumimoji="0" lang="en-US" altLang="en-US" sz="1400" b="1" i="0" u="none" strike="noStrike" cap="none" normalizeH="0" baseline="0" dirty="0" smtClean="0">
                        <a:ln>
                          <a:noFill/>
                        </a:ln>
                        <a:solidFill>
                          <a:srgbClr val="000099"/>
                        </a:solidFill>
                        <a:effectLst/>
                        <a:latin typeface="Arial Narrow" pitchFamily="34" charset="0"/>
                        <a:ea typeface="Calibri" pitchFamily="34" charset="0"/>
                        <a:cs typeface="Times New Roman" pitchFamily="18" charset="0"/>
                      </a:endParaRPr>
                    </a:p>
                  </a:txBody>
                  <a:tcPr marL="68595" marR="6859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F1DE"/>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IN" altLang="en-US" sz="1400" b="1" i="0" u="none" strike="noStrike" cap="none" normalizeH="0" baseline="0" smtClean="0">
                          <a:ln>
                            <a:noFill/>
                          </a:ln>
                          <a:solidFill>
                            <a:srgbClr val="000000"/>
                          </a:solidFill>
                          <a:effectLst/>
                          <a:latin typeface="Arial Narrow" pitchFamily="34" charset="0"/>
                          <a:ea typeface="MS PGothic" pitchFamily="34" charset="-128"/>
                        </a:rPr>
                        <a:t>1 Km</a:t>
                      </a:r>
                      <a:endParaRPr kumimoji="0" lang="en-US" altLang="en-US" sz="1400" b="1" i="0" u="none" strike="noStrike" cap="none" normalizeH="0" baseline="0" smtClean="0">
                        <a:ln>
                          <a:noFill/>
                        </a:ln>
                        <a:solidFill>
                          <a:srgbClr val="000000"/>
                        </a:solidFill>
                        <a:effectLst/>
                        <a:latin typeface="Arial Narrow" pitchFamily="34" charset="0"/>
                        <a:ea typeface="Calibri" pitchFamily="34" charset="0"/>
                        <a:cs typeface="Times New Roman" pitchFamily="18" charset="0"/>
                      </a:endParaRPr>
                    </a:p>
                  </a:txBody>
                  <a:tcPr marL="68595" marR="6859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IN" altLang="en-US" sz="1400" b="1" i="0" u="none" strike="noStrike" cap="none" normalizeH="0" baseline="0" smtClean="0">
                          <a:ln>
                            <a:noFill/>
                          </a:ln>
                          <a:solidFill>
                            <a:srgbClr val="000000"/>
                          </a:solidFill>
                          <a:effectLst/>
                          <a:latin typeface="Arial Narrow" pitchFamily="34" charset="0"/>
                          <a:ea typeface="MS PGothic" pitchFamily="34" charset="-128"/>
                        </a:rPr>
                        <a:t>2011, 2012-2014</a:t>
                      </a:r>
                      <a:endParaRPr kumimoji="0" lang="en-US" altLang="en-US" sz="1400" b="1" i="0" u="none" strike="noStrike" cap="none" normalizeH="0" baseline="0" smtClean="0">
                        <a:ln>
                          <a:noFill/>
                        </a:ln>
                        <a:solidFill>
                          <a:srgbClr val="000000"/>
                        </a:solidFill>
                        <a:effectLst/>
                        <a:latin typeface="Arial Narrow" pitchFamily="34" charset="0"/>
                        <a:ea typeface="Calibri" pitchFamily="34" charset="0"/>
                        <a:cs typeface="Times New Roman" pitchFamily="18" charset="0"/>
                      </a:endParaRPr>
                    </a:p>
                  </a:txBody>
                  <a:tcPr marL="68595" marR="6859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IN" altLang="en-US" sz="1400" b="1" i="0" u="none" strike="noStrike" cap="none" normalizeH="0" baseline="0" smtClean="0">
                          <a:ln>
                            <a:noFill/>
                          </a:ln>
                          <a:solidFill>
                            <a:srgbClr val="000000"/>
                          </a:solidFill>
                          <a:effectLst/>
                          <a:latin typeface="Arial Narrow" pitchFamily="34" charset="0"/>
                          <a:ea typeface="MS PGothic" pitchFamily="34" charset="-128"/>
                        </a:rPr>
                        <a:t>Monthly, 15 Days</a:t>
                      </a:r>
                      <a:endParaRPr kumimoji="0" lang="en-US" altLang="en-US" sz="1400" b="1" i="0" u="none" strike="noStrike" cap="none" normalizeH="0" baseline="0" smtClean="0">
                        <a:ln>
                          <a:noFill/>
                        </a:ln>
                        <a:solidFill>
                          <a:srgbClr val="000000"/>
                        </a:solidFill>
                        <a:effectLst/>
                        <a:latin typeface="Arial Narrow" pitchFamily="34" charset="0"/>
                        <a:ea typeface="Calibri" pitchFamily="34" charset="0"/>
                        <a:cs typeface="Times New Roman" pitchFamily="18" charset="0"/>
                      </a:endParaRPr>
                    </a:p>
                  </a:txBody>
                  <a:tcPr marL="68595" marR="6859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244186">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IN" altLang="en-US" sz="1400" b="1" i="0" u="none" strike="noStrike" cap="none" normalizeH="0" baseline="0" dirty="0" smtClean="0">
                          <a:ln>
                            <a:noFill/>
                          </a:ln>
                          <a:solidFill>
                            <a:srgbClr val="000099"/>
                          </a:solidFill>
                          <a:effectLst/>
                          <a:latin typeface="Arial Narrow" pitchFamily="34" charset="0"/>
                          <a:ea typeface="MS PGothic" pitchFamily="34" charset="-128"/>
                        </a:rPr>
                        <a:t>Snow Melt and Freeze</a:t>
                      </a:r>
                      <a:endParaRPr kumimoji="0" lang="en-US" altLang="en-US" sz="1400" b="1" i="0" u="none" strike="noStrike" cap="none" normalizeH="0" baseline="0" dirty="0" smtClean="0">
                        <a:ln>
                          <a:noFill/>
                        </a:ln>
                        <a:solidFill>
                          <a:srgbClr val="000099"/>
                        </a:solidFill>
                        <a:effectLst/>
                        <a:latin typeface="Arial Narrow" pitchFamily="34" charset="0"/>
                        <a:ea typeface="Calibri" pitchFamily="34" charset="0"/>
                        <a:cs typeface="Times New Roman" pitchFamily="18" charset="0"/>
                      </a:endParaRPr>
                    </a:p>
                  </a:txBody>
                  <a:tcPr marL="68595" marR="6859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F1DE"/>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IN" altLang="en-US" sz="1400" b="1" i="0" u="none" strike="noStrike" cap="none" normalizeH="0" baseline="0" smtClean="0">
                          <a:ln>
                            <a:noFill/>
                          </a:ln>
                          <a:solidFill>
                            <a:srgbClr val="000000"/>
                          </a:solidFill>
                          <a:effectLst/>
                          <a:latin typeface="Arial Narrow" pitchFamily="34" charset="0"/>
                          <a:ea typeface="MS PGothic" pitchFamily="34" charset="-128"/>
                        </a:rPr>
                        <a:t>2.225 Km</a:t>
                      </a:r>
                      <a:endParaRPr kumimoji="0" lang="en-US" altLang="en-US" sz="1400" b="1" i="0" u="none" strike="noStrike" cap="none" normalizeH="0" baseline="0" smtClean="0">
                        <a:ln>
                          <a:noFill/>
                        </a:ln>
                        <a:solidFill>
                          <a:srgbClr val="000000"/>
                        </a:solidFill>
                        <a:effectLst/>
                        <a:latin typeface="Arial Narrow" pitchFamily="34" charset="0"/>
                        <a:ea typeface="Calibri" pitchFamily="34" charset="0"/>
                        <a:cs typeface="Times New Roman" pitchFamily="18" charset="0"/>
                      </a:endParaRPr>
                    </a:p>
                  </a:txBody>
                  <a:tcPr marL="68595" marR="6859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IN" altLang="en-US" sz="1400" b="1" i="0" u="none" strike="noStrike" cap="none" normalizeH="0" baseline="0" smtClean="0">
                          <a:ln>
                            <a:noFill/>
                          </a:ln>
                          <a:solidFill>
                            <a:srgbClr val="000000"/>
                          </a:solidFill>
                          <a:effectLst/>
                          <a:latin typeface="Arial Narrow" pitchFamily="34" charset="0"/>
                          <a:ea typeface="MS PGothic" pitchFamily="34" charset="-128"/>
                        </a:rPr>
                        <a:t>2009 – 2013</a:t>
                      </a:r>
                      <a:endParaRPr kumimoji="0" lang="en-US" altLang="en-US" sz="1400" b="1" i="0" u="none" strike="noStrike" cap="none" normalizeH="0" baseline="0" smtClean="0">
                        <a:ln>
                          <a:noFill/>
                        </a:ln>
                        <a:solidFill>
                          <a:srgbClr val="000000"/>
                        </a:solidFill>
                        <a:effectLst/>
                        <a:latin typeface="Arial Narrow" pitchFamily="34" charset="0"/>
                        <a:ea typeface="Calibri" pitchFamily="34" charset="0"/>
                        <a:cs typeface="Times New Roman" pitchFamily="18" charset="0"/>
                      </a:endParaRPr>
                    </a:p>
                  </a:txBody>
                  <a:tcPr marL="68595" marR="6859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IN" altLang="en-US" sz="1400" b="1" i="0" u="none" strike="noStrike" cap="none" normalizeH="0" baseline="0" smtClean="0">
                          <a:ln>
                            <a:noFill/>
                          </a:ln>
                          <a:solidFill>
                            <a:srgbClr val="000000"/>
                          </a:solidFill>
                          <a:effectLst/>
                          <a:latin typeface="Arial Narrow" pitchFamily="34" charset="0"/>
                          <a:ea typeface="MS PGothic" pitchFamily="34" charset="-128"/>
                        </a:rPr>
                        <a:t>2 Day</a:t>
                      </a:r>
                      <a:endParaRPr kumimoji="0" lang="en-US" altLang="en-US" sz="1400" b="1" i="0" u="none" strike="noStrike" cap="none" normalizeH="0" baseline="0" smtClean="0">
                        <a:ln>
                          <a:noFill/>
                        </a:ln>
                        <a:solidFill>
                          <a:srgbClr val="000000"/>
                        </a:solidFill>
                        <a:effectLst/>
                        <a:latin typeface="Arial Narrow" pitchFamily="34" charset="0"/>
                        <a:ea typeface="Calibri" pitchFamily="34" charset="0"/>
                        <a:cs typeface="Times New Roman" pitchFamily="18" charset="0"/>
                      </a:endParaRPr>
                    </a:p>
                  </a:txBody>
                  <a:tcPr marL="68595" marR="6859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244186">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IN" altLang="en-US" sz="1400" b="1" i="0" u="none" strike="noStrike" cap="none" normalizeH="0" baseline="0" dirty="0" smtClean="0">
                          <a:ln>
                            <a:noFill/>
                          </a:ln>
                          <a:solidFill>
                            <a:srgbClr val="000099"/>
                          </a:solidFill>
                          <a:effectLst/>
                          <a:latin typeface="Arial Narrow" pitchFamily="34" charset="0"/>
                          <a:ea typeface="MS PGothic" pitchFamily="34" charset="-128"/>
                        </a:rPr>
                        <a:t>Surface Soil Moisture</a:t>
                      </a:r>
                      <a:endParaRPr kumimoji="0" lang="en-US" altLang="en-US" sz="1400" b="1" i="0" u="none" strike="noStrike" cap="none" normalizeH="0" baseline="0" dirty="0" smtClean="0">
                        <a:ln>
                          <a:noFill/>
                        </a:ln>
                        <a:solidFill>
                          <a:srgbClr val="000099"/>
                        </a:solidFill>
                        <a:effectLst/>
                        <a:latin typeface="Arial Narrow" pitchFamily="34" charset="0"/>
                        <a:ea typeface="Calibri" pitchFamily="34" charset="0"/>
                        <a:cs typeface="Times New Roman" pitchFamily="18" charset="0"/>
                      </a:endParaRPr>
                    </a:p>
                  </a:txBody>
                  <a:tcPr marL="68595" marR="6859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F1DE"/>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IN" altLang="en-US" sz="1400" b="1" i="0" u="none" strike="noStrike" cap="none" normalizeH="0" baseline="0" smtClean="0">
                          <a:ln>
                            <a:noFill/>
                          </a:ln>
                          <a:solidFill>
                            <a:srgbClr val="000000"/>
                          </a:solidFill>
                          <a:effectLst/>
                          <a:latin typeface="Arial Narrow" pitchFamily="34" charset="0"/>
                          <a:ea typeface="MS PGothic" pitchFamily="34" charset="-128"/>
                        </a:rPr>
                        <a:t>0.25° x 0.25°</a:t>
                      </a:r>
                      <a:endParaRPr kumimoji="0" lang="en-US" altLang="en-US" sz="1400" b="1" i="0" u="none" strike="noStrike" cap="none" normalizeH="0" baseline="0" smtClean="0">
                        <a:ln>
                          <a:noFill/>
                        </a:ln>
                        <a:solidFill>
                          <a:srgbClr val="000000"/>
                        </a:solidFill>
                        <a:effectLst/>
                        <a:latin typeface="Arial Narrow" pitchFamily="34" charset="0"/>
                        <a:ea typeface="Calibri" pitchFamily="34" charset="0"/>
                        <a:cs typeface="Times New Roman" pitchFamily="18" charset="0"/>
                      </a:endParaRPr>
                    </a:p>
                  </a:txBody>
                  <a:tcPr marL="68595" marR="6859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IN" altLang="en-US" sz="1400" b="1" i="0" u="none" strike="noStrike" cap="none" normalizeH="0" baseline="0" smtClean="0">
                          <a:ln>
                            <a:noFill/>
                          </a:ln>
                          <a:solidFill>
                            <a:srgbClr val="000000"/>
                          </a:solidFill>
                          <a:effectLst/>
                          <a:latin typeface="Arial Narrow" pitchFamily="34" charset="0"/>
                          <a:ea typeface="MS PGothic" pitchFamily="34" charset="-128"/>
                        </a:rPr>
                        <a:t>2012 – 2014</a:t>
                      </a:r>
                      <a:endParaRPr kumimoji="0" lang="en-US" altLang="en-US" sz="1400" b="1" i="0" u="none" strike="noStrike" cap="none" normalizeH="0" baseline="0" dirty="0" smtClean="0">
                        <a:ln>
                          <a:noFill/>
                        </a:ln>
                        <a:solidFill>
                          <a:srgbClr val="000000"/>
                        </a:solidFill>
                        <a:effectLst/>
                        <a:latin typeface="Arial Narrow" pitchFamily="34" charset="0"/>
                        <a:ea typeface="Calibri" pitchFamily="34" charset="0"/>
                        <a:cs typeface="Times New Roman" pitchFamily="18" charset="0"/>
                      </a:endParaRPr>
                    </a:p>
                  </a:txBody>
                  <a:tcPr marL="68595" marR="6859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IN" altLang="en-US" sz="1400" b="1" i="0" u="none" strike="noStrike" cap="none" normalizeH="0" baseline="0" smtClean="0">
                          <a:ln>
                            <a:noFill/>
                          </a:ln>
                          <a:solidFill>
                            <a:srgbClr val="000000"/>
                          </a:solidFill>
                          <a:effectLst/>
                          <a:latin typeface="Arial Narrow" pitchFamily="34" charset="0"/>
                          <a:ea typeface="MS PGothic" pitchFamily="34" charset="-128"/>
                        </a:rPr>
                        <a:t>Daily</a:t>
                      </a:r>
                      <a:endParaRPr kumimoji="0" lang="en-US" altLang="en-US" sz="1400" b="1" i="0" u="none" strike="noStrike" cap="none" normalizeH="0" baseline="0" smtClean="0">
                        <a:ln>
                          <a:noFill/>
                        </a:ln>
                        <a:solidFill>
                          <a:srgbClr val="000000"/>
                        </a:solidFill>
                        <a:effectLst/>
                        <a:latin typeface="Arial Narrow" pitchFamily="34" charset="0"/>
                        <a:ea typeface="Calibri" pitchFamily="34" charset="0"/>
                        <a:cs typeface="Times New Roman" pitchFamily="18" charset="0"/>
                      </a:endParaRPr>
                    </a:p>
                  </a:txBody>
                  <a:tcPr marL="68595" marR="6859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244186">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IN" altLang="en-US" sz="1400" b="1" i="0" u="none" strike="noStrike" cap="none" normalizeH="0" baseline="0" dirty="0" smtClean="0">
                          <a:ln>
                            <a:noFill/>
                          </a:ln>
                          <a:solidFill>
                            <a:srgbClr val="000099"/>
                          </a:solidFill>
                          <a:effectLst/>
                          <a:latin typeface="Arial Narrow" pitchFamily="34" charset="0"/>
                          <a:ea typeface="MS PGothic" pitchFamily="34" charset="-128"/>
                        </a:rPr>
                        <a:t>Surface Soil Moisture -  2 Day</a:t>
                      </a:r>
                      <a:endParaRPr kumimoji="0" lang="en-US" altLang="en-US" sz="1400" b="1" i="0" u="none" strike="noStrike" cap="none" normalizeH="0" baseline="0" dirty="0" smtClean="0">
                        <a:ln>
                          <a:noFill/>
                        </a:ln>
                        <a:solidFill>
                          <a:srgbClr val="000099"/>
                        </a:solidFill>
                        <a:effectLst/>
                        <a:latin typeface="Arial Narrow" pitchFamily="34" charset="0"/>
                        <a:ea typeface="Calibri" pitchFamily="34" charset="0"/>
                        <a:cs typeface="Times New Roman" pitchFamily="18" charset="0"/>
                      </a:endParaRPr>
                    </a:p>
                  </a:txBody>
                  <a:tcPr marL="68595" marR="6859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F1DE"/>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IN" altLang="en-US" sz="1400" b="1" i="0" u="none" strike="noStrike" cap="none" normalizeH="0" baseline="0" smtClean="0">
                          <a:ln>
                            <a:noFill/>
                          </a:ln>
                          <a:solidFill>
                            <a:srgbClr val="000000"/>
                          </a:solidFill>
                          <a:effectLst/>
                          <a:latin typeface="Arial Narrow" pitchFamily="34" charset="0"/>
                          <a:ea typeface="MS PGothic" pitchFamily="34" charset="-128"/>
                        </a:rPr>
                        <a:t>0.25° x 0.25°</a:t>
                      </a:r>
                      <a:endParaRPr kumimoji="0" lang="en-US" altLang="en-US" sz="1400" b="1" i="0" u="none" strike="noStrike" cap="none" normalizeH="0" baseline="0" smtClean="0">
                        <a:ln>
                          <a:noFill/>
                        </a:ln>
                        <a:solidFill>
                          <a:srgbClr val="000000"/>
                        </a:solidFill>
                        <a:effectLst/>
                        <a:latin typeface="Arial Narrow" pitchFamily="34" charset="0"/>
                        <a:ea typeface="Calibri" pitchFamily="34" charset="0"/>
                        <a:cs typeface="Times New Roman" pitchFamily="18" charset="0"/>
                      </a:endParaRPr>
                    </a:p>
                  </a:txBody>
                  <a:tcPr marL="68595" marR="6859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IN" altLang="en-US" sz="1400" b="1" i="0" u="none" strike="noStrike" cap="none" normalizeH="0" baseline="0" dirty="0" smtClean="0">
                          <a:ln>
                            <a:noFill/>
                          </a:ln>
                          <a:solidFill>
                            <a:srgbClr val="000000"/>
                          </a:solidFill>
                          <a:effectLst/>
                          <a:latin typeface="Arial Narrow" pitchFamily="34" charset="0"/>
                          <a:ea typeface="MS PGothic" pitchFamily="34" charset="-128"/>
                        </a:rPr>
                        <a:t>2012 – 2014</a:t>
                      </a:r>
                      <a:endParaRPr kumimoji="0" lang="en-US" altLang="en-US" sz="1400" b="1" i="0" u="none" strike="noStrike" cap="none" normalizeH="0" baseline="0" dirty="0" smtClean="0">
                        <a:ln>
                          <a:noFill/>
                        </a:ln>
                        <a:solidFill>
                          <a:srgbClr val="000000"/>
                        </a:solidFill>
                        <a:effectLst/>
                        <a:latin typeface="Arial Narrow" pitchFamily="34" charset="0"/>
                        <a:ea typeface="Calibri" pitchFamily="34" charset="0"/>
                        <a:cs typeface="Times New Roman" pitchFamily="18" charset="0"/>
                      </a:endParaRPr>
                    </a:p>
                  </a:txBody>
                  <a:tcPr marL="68595" marR="6859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IN" altLang="en-US" sz="1400" b="1" i="0" u="none" strike="noStrike" cap="none" normalizeH="0" baseline="0" dirty="0" smtClean="0">
                          <a:ln>
                            <a:noFill/>
                          </a:ln>
                          <a:solidFill>
                            <a:srgbClr val="000000"/>
                          </a:solidFill>
                          <a:effectLst/>
                          <a:latin typeface="Arial Narrow" pitchFamily="34" charset="0"/>
                          <a:ea typeface="MS PGothic" pitchFamily="34" charset="-128"/>
                        </a:rPr>
                        <a:t>2 Day</a:t>
                      </a:r>
                      <a:endParaRPr kumimoji="0" lang="en-US" altLang="en-US" sz="1400" b="1" i="0" u="none" strike="noStrike" cap="none" normalizeH="0" baseline="0" dirty="0" smtClean="0">
                        <a:ln>
                          <a:noFill/>
                        </a:ln>
                        <a:solidFill>
                          <a:srgbClr val="000000"/>
                        </a:solidFill>
                        <a:effectLst/>
                        <a:latin typeface="Arial Narrow" pitchFamily="34" charset="0"/>
                        <a:ea typeface="Calibri" pitchFamily="34" charset="0"/>
                        <a:cs typeface="Times New Roman" pitchFamily="18" charset="0"/>
                      </a:endParaRPr>
                    </a:p>
                  </a:txBody>
                  <a:tcPr marL="68595" marR="6859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bl>
          </a:graphicData>
        </a:graphic>
      </p:graphicFrame>
      <p:pic>
        <p:nvPicPr>
          <p:cNvPr id="21628" name="Picture 3"/>
          <p:cNvPicPr>
            <a:picLocks noChangeAspect="1" noChangeArrowheads="1"/>
          </p:cNvPicPr>
          <p:nvPr/>
        </p:nvPicPr>
        <p:blipFill>
          <a:blip r:embed="rId3"/>
          <a:srcRect/>
          <a:stretch>
            <a:fillRect/>
          </a:stretch>
        </p:blipFill>
        <p:spPr bwMode="auto">
          <a:xfrm>
            <a:off x="7888288" y="639763"/>
            <a:ext cx="1241425" cy="1295400"/>
          </a:xfrm>
          <a:prstGeom prst="rect">
            <a:avLst/>
          </a:prstGeom>
          <a:noFill/>
          <a:ln w="3175">
            <a:solidFill>
              <a:schemeClr val="tx1"/>
            </a:solidFill>
            <a:miter lim="800000"/>
            <a:headEnd/>
            <a:tailEnd/>
          </a:ln>
        </p:spPr>
      </p:pic>
      <p:pic>
        <p:nvPicPr>
          <p:cNvPr id="21629" name="Picture 3"/>
          <p:cNvPicPr>
            <a:picLocks noChangeAspect="1" noChangeArrowheads="1"/>
          </p:cNvPicPr>
          <p:nvPr/>
        </p:nvPicPr>
        <p:blipFill>
          <a:blip r:embed="rId4"/>
          <a:srcRect/>
          <a:stretch>
            <a:fillRect/>
          </a:stretch>
        </p:blipFill>
        <p:spPr bwMode="auto">
          <a:xfrm>
            <a:off x="7900988" y="2046288"/>
            <a:ext cx="1216025" cy="1066800"/>
          </a:xfrm>
          <a:prstGeom prst="rect">
            <a:avLst/>
          </a:prstGeom>
          <a:noFill/>
          <a:ln w="3175">
            <a:solidFill>
              <a:schemeClr val="tx1"/>
            </a:solidFill>
            <a:miter lim="800000"/>
            <a:headEnd/>
            <a:tailEnd/>
          </a:ln>
        </p:spPr>
      </p:pic>
      <p:pic>
        <p:nvPicPr>
          <p:cNvPr id="21630" name="Picture 4"/>
          <p:cNvPicPr>
            <a:picLocks noChangeAspect="1" noChangeArrowheads="1"/>
          </p:cNvPicPr>
          <p:nvPr/>
        </p:nvPicPr>
        <p:blipFill>
          <a:blip r:embed="rId5"/>
          <a:srcRect/>
          <a:stretch>
            <a:fillRect/>
          </a:stretch>
        </p:blipFill>
        <p:spPr bwMode="auto">
          <a:xfrm>
            <a:off x="7888288" y="3251200"/>
            <a:ext cx="1241425" cy="1143000"/>
          </a:xfrm>
          <a:prstGeom prst="rect">
            <a:avLst/>
          </a:prstGeom>
          <a:noFill/>
          <a:ln w="3175">
            <a:solidFill>
              <a:schemeClr val="tx1"/>
            </a:solidFill>
            <a:miter lim="800000"/>
            <a:headEnd/>
            <a:tailEnd/>
          </a:ln>
        </p:spPr>
      </p:pic>
      <p:sp>
        <p:nvSpPr>
          <p:cNvPr id="21631" name="TextBox 1"/>
          <p:cNvSpPr txBox="1">
            <a:spLocks noChangeArrowheads="1"/>
          </p:cNvSpPr>
          <p:nvPr/>
        </p:nvSpPr>
        <p:spPr bwMode="auto">
          <a:xfrm>
            <a:off x="-36513" y="282575"/>
            <a:ext cx="9180513" cy="369888"/>
          </a:xfrm>
          <a:prstGeom prst="rect">
            <a:avLst/>
          </a:prstGeom>
          <a:noFill/>
          <a:ln w="9525">
            <a:noFill/>
            <a:miter lim="800000"/>
            <a:headEnd/>
            <a:tailEnd/>
          </a:ln>
        </p:spPr>
        <p:txBody>
          <a:bodyPr>
            <a:spAutoFit/>
          </a:bodyPr>
          <a:lstStyle/>
          <a:p>
            <a:pPr algn="ctr"/>
            <a:r>
              <a:rPr lang="en-US" altLang="en-US" b="1">
                <a:solidFill>
                  <a:srgbClr val="C00000"/>
                </a:solidFill>
                <a:latin typeface="Calibri" pitchFamily="34" charset="0"/>
                <a:ea typeface="ＭＳ Ｐゴシック"/>
                <a:cs typeface="ＭＳ Ｐゴシック"/>
              </a:rPr>
              <a:t>Derived products for Modeling &amp; Applied research (NICES)</a:t>
            </a:r>
            <a:endParaRPr lang="en-IN" altLang="en-US" sz="1400" b="1">
              <a:solidFill>
                <a:srgbClr val="C00000"/>
              </a:solidFill>
              <a:latin typeface="Calibri" pitchFamily="34" charset="0"/>
              <a:ea typeface="ＭＳ Ｐゴシック"/>
              <a:cs typeface="ＭＳ Ｐゴシック"/>
            </a:endParaRPr>
          </a:p>
        </p:txBody>
      </p:sp>
      <p:pic>
        <p:nvPicPr>
          <p:cNvPr id="21632" name="Picture 5"/>
          <p:cNvPicPr>
            <a:picLocks noChangeAspect="1" noChangeArrowheads="1"/>
          </p:cNvPicPr>
          <p:nvPr/>
        </p:nvPicPr>
        <p:blipFill>
          <a:blip r:embed="rId6"/>
          <a:srcRect/>
          <a:stretch>
            <a:fillRect/>
          </a:stretch>
        </p:blipFill>
        <p:spPr bwMode="auto">
          <a:xfrm>
            <a:off x="7867650" y="4538663"/>
            <a:ext cx="1281113" cy="917575"/>
          </a:xfrm>
          <a:prstGeom prst="rect">
            <a:avLst/>
          </a:prstGeom>
          <a:noFill/>
          <a:ln w="9525">
            <a:solidFill>
              <a:schemeClr val="tx1"/>
            </a:solidFill>
            <a:miter lim="800000"/>
            <a:headEnd/>
            <a:tailEnd/>
          </a:ln>
        </p:spPr>
      </p:pic>
      <p:pic>
        <p:nvPicPr>
          <p:cNvPr id="21633" name="Picture 2"/>
          <p:cNvPicPr>
            <a:picLocks noChangeAspect="1" noChangeArrowheads="1"/>
          </p:cNvPicPr>
          <p:nvPr/>
        </p:nvPicPr>
        <p:blipFill>
          <a:blip r:embed="rId7"/>
          <a:srcRect/>
          <a:stretch>
            <a:fillRect/>
          </a:stretch>
        </p:blipFill>
        <p:spPr bwMode="auto">
          <a:xfrm>
            <a:off x="7880350" y="5616575"/>
            <a:ext cx="1263650" cy="1143000"/>
          </a:xfrm>
          <a:prstGeom prst="rect">
            <a:avLst/>
          </a:prstGeom>
          <a:noFill/>
          <a:ln w="9525">
            <a:solidFill>
              <a:schemeClr val="tx1"/>
            </a:solidFill>
            <a:miter lim="800000"/>
            <a:headEnd/>
            <a:tailEnd/>
          </a:ln>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6" name="Picture 2"/>
          <p:cNvPicPr>
            <a:picLocks noChangeAspect="1" noChangeArrowheads="1"/>
          </p:cNvPicPr>
          <p:nvPr/>
        </p:nvPicPr>
        <p:blipFill>
          <a:blip r:embed="rId2"/>
          <a:srcRect l="9704" t="9617" r="9893" b="31612"/>
          <a:stretch>
            <a:fillRect/>
          </a:stretch>
        </p:blipFill>
        <p:spPr bwMode="auto">
          <a:xfrm>
            <a:off x="0" y="0"/>
            <a:ext cx="9134475" cy="6477000"/>
          </a:xfrm>
          <a:prstGeom prst="rect">
            <a:avLst/>
          </a:prstGeom>
          <a:noFill/>
          <a:ln w="9525">
            <a:noFill/>
            <a:miter lim="800000"/>
            <a:headEnd/>
            <a:tailEnd/>
          </a:ln>
          <a:effectLst>
            <a:prstShdw prst="shdw17" dist="17961" dir="2700000">
              <a:schemeClr val="accent1">
                <a:gamma/>
                <a:shade val="60000"/>
                <a:invGamma/>
                <a:alpha val="50000"/>
              </a:schemeClr>
            </a:prstShdw>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1026"/>
          <p:cNvSpPr txBox="1">
            <a:spLocks noChangeArrowheads="1"/>
          </p:cNvSpPr>
          <p:nvPr/>
        </p:nvSpPr>
        <p:spPr bwMode="auto">
          <a:xfrm>
            <a:off x="76200" y="76200"/>
            <a:ext cx="9067800" cy="396875"/>
          </a:xfrm>
          <a:prstGeom prst="rect">
            <a:avLst/>
          </a:prstGeom>
          <a:noFill/>
          <a:ln w="9525" algn="ctr">
            <a:noFill/>
            <a:miter lim="800000"/>
            <a:headEnd/>
            <a:tailEnd/>
          </a:ln>
        </p:spPr>
        <p:txBody>
          <a:bodyPr>
            <a:spAutoFit/>
          </a:bodyPr>
          <a:lstStyle/>
          <a:p>
            <a:endParaRPr lang="en-US" sz="2000">
              <a:solidFill>
                <a:srgbClr val="990000"/>
              </a:solidFill>
              <a:latin typeface="Arial Narrow" pitchFamily="34" charset="0"/>
            </a:endParaRPr>
          </a:p>
        </p:txBody>
      </p:sp>
      <p:sp>
        <p:nvSpPr>
          <p:cNvPr id="6147" name="Text Box 1027"/>
          <p:cNvSpPr txBox="1">
            <a:spLocks noChangeArrowheads="1"/>
          </p:cNvSpPr>
          <p:nvPr/>
        </p:nvSpPr>
        <p:spPr bwMode="auto">
          <a:xfrm>
            <a:off x="609600" y="357166"/>
            <a:ext cx="8534400" cy="523875"/>
          </a:xfrm>
          <a:prstGeom prst="rect">
            <a:avLst/>
          </a:prstGeom>
          <a:noFill/>
          <a:ln w="9525">
            <a:noFill/>
            <a:miter lim="800000"/>
            <a:headEnd/>
            <a:tailEnd/>
          </a:ln>
        </p:spPr>
        <p:txBody>
          <a:bodyPr>
            <a:spAutoFit/>
          </a:bodyPr>
          <a:lstStyle/>
          <a:p>
            <a:pPr algn="ctr"/>
            <a:r>
              <a:rPr lang="en-US" sz="2800" b="1" dirty="0">
                <a:solidFill>
                  <a:srgbClr val="990000"/>
                </a:solidFill>
              </a:rPr>
              <a:t>Indian </a:t>
            </a:r>
            <a:r>
              <a:rPr lang="en-US" sz="2800" b="1" dirty="0" err="1">
                <a:solidFill>
                  <a:srgbClr val="990000"/>
                </a:solidFill>
              </a:rPr>
              <a:t>EO</a:t>
            </a:r>
            <a:r>
              <a:rPr lang="en-US" sz="2800" b="1" dirty="0">
                <a:solidFill>
                  <a:srgbClr val="990000"/>
                </a:solidFill>
              </a:rPr>
              <a:t> Programme: Dimensions</a:t>
            </a:r>
          </a:p>
        </p:txBody>
      </p:sp>
      <p:sp>
        <p:nvSpPr>
          <p:cNvPr id="582660" name="AutoShape 1028"/>
          <p:cNvSpPr>
            <a:spLocks noChangeArrowheads="1"/>
          </p:cNvSpPr>
          <p:nvPr/>
        </p:nvSpPr>
        <p:spPr bwMode="auto">
          <a:xfrm>
            <a:off x="901700" y="990600"/>
            <a:ext cx="3429000" cy="1634490"/>
          </a:xfrm>
          <a:prstGeom prst="roundRect">
            <a:avLst>
              <a:gd name="adj" fmla="val 16667"/>
            </a:avLst>
          </a:prstGeom>
          <a:solidFill>
            <a:srgbClr val="3399FF"/>
          </a:solidFill>
          <a:ln w="9525">
            <a:noFill/>
            <a:round/>
            <a:headEnd/>
            <a:tailEnd/>
          </a:ln>
          <a:effectLst/>
          <a:scene3d>
            <a:camera prst="legacyObliqueTopLeft"/>
            <a:lightRig rig="legacyFlat3" dir="t"/>
          </a:scene3d>
          <a:sp3d extrusionH="227000" contourW="12700" prstMaterial="plastic">
            <a:bevelT w="13500" h="13500" prst="angle"/>
            <a:bevelB w="13500" h="13500" prst="angle"/>
            <a:extrusionClr>
              <a:srgbClr val="0066FF"/>
            </a:extrusionClr>
            <a:contourClr>
              <a:schemeClr val="bg1"/>
            </a:contourClr>
          </a:sp3d>
        </p:spPr>
        <p:txBody>
          <a:bodyPr anchor="ctr">
            <a:spAutoFit/>
            <a:flatTx/>
          </a:bodyPr>
          <a:lstStyle/>
          <a:p>
            <a:pPr marL="342900" indent="-342900" fontAlgn="auto">
              <a:spcBef>
                <a:spcPts val="0"/>
              </a:spcBef>
              <a:spcAft>
                <a:spcPts val="0"/>
              </a:spcAft>
              <a:defRPr/>
            </a:pPr>
            <a:r>
              <a:rPr lang="en-US" b="1" dirty="0">
                <a:solidFill>
                  <a:srgbClr val="FFFF00"/>
                </a:solidFill>
                <a:latin typeface="Arial Narrow" pitchFamily="34" charset="0"/>
                <a:cs typeface="+mn-cs"/>
              </a:rPr>
              <a:t>Space Infrastructure</a:t>
            </a:r>
          </a:p>
          <a:p>
            <a:pPr marL="228600" indent="-228600" fontAlgn="auto">
              <a:spcBef>
                <a:spcPts val="0"/>
              </a:spcBef>
              <a:spcAft>
                <a:spcPts val="0"/>
              </a:spcAft>
              <a:buFontTx/>
              <a:buChar char="•"/>
              <a:defRPr/>
            </a:pPr>
            <a:r>
              <a:rPr lang="en-US" dirty="0">
                <a:solidFill>
                  <a:schemeClr val="bg1"/>
                </a:solidFill>
                <a:latin typeface="Arial Narrow" pitchFamily="34" charset="0"/>
                <a:cs typeface="+mn-cs"/>
              </a:rPr>
              <a:t>Launch vehicles (PSLV, GSLV)</a:t>
            </a:r>
          </a:p>
          <a:p>
            <a:pPr marL="228600" indent="-228600" fontAlgn="auto">
              <a:spcBef>
                <a:spcPts val="0"/>
              </a:spcBef>
              <a:spcAft>
                <a:spcPts val="0"/>
              </a:spcAft>
              <a:buFontTx/>
              <a:buChar char="•"/>
              <a:defRPr/>
            </a:pPr>
            <a:r>
              <a:rPr lang="en-US" dirty="0">
                <a:solidFill>
                  <a:schemeClr val="bg1"/>
                </a:solidFill>
                <a:latin typeface="Arial Narrow" pitchFamily="34" charset="0"/>
                <a:cs typeface="+mn-cs"/>
              </a:rPr>
              <a:t>Spacecrafts (LEO, GEO and beyond)</a:t>
            </a:r>
          </a:p>
          <a:p>
            <a:pPr marL="228600" indent="-228600" fontAlgn="auto">
              <a:spcBef>
                <a:spcPts val="0"/>
              </a:spcBef>
              <a:spcAft>
                <a:spcPts val="0"/>
              </a:spcAft>
              <a:buFontTx/>
              <a:buChar char="•"/>
              <a:defRPr/>
            </a:pPr>
            <a:r>
              <a:rPr lang="en-US" dirty="0">
                <a:solidFill>
                  <a:schemeClr val="bg1"/>
                </a:solidFill>
                <a:latin typeface="Arial Narrow" pitchFamily="34" charset="0"/>
                <a:cs typeface="+mn-cs"/>
              </a:rPr>
              <a:t>Sensors (optical/microwave)</a:t>
            </a:r>
          </a:p>
        </p:txBody>
      </p:sp>
      <p:sp>
        <p:nvSpPr>
          <p:cNvPr id="16391" name="AutoShape 1029"/>
          <p:cNvSpPr>
            <a:spLocks noChangeArrowheads="1"/>
          </p:cNvSpPr>
          <p:nvPr/>
        </p:nvSpPr>
        <p:spPr bwMode="auto">
          <a:xfrm>
            <a:off x="5549900" y="990600"/>
            <a:ext cx="3471863" cy="1635125"/>
          </a:xfrm>
          <a:prstGeom prst="roundRect">
            <a:avLst>
              <a:gd name="adj" fmla="val 16667"/>
            </a:avLst>
          </a:prstGeom>
          <a:solidFill>
            <a:srgbClr val="3399FF"/>
          </a:solidFill>
          <a:ln w="9525">
            <a:round/>
            <a:headEnd/>
            <a:tailEnd/>
          </a:ln>
          <a:scene3d>
            <a:camera prst="legacyObliqueTopLeft"/>
            <a:lightRig rig="legacyFlat3" dir="t"/>
          </a:scene3d>
          <a:sp3d extrusionH="227000" contourW="12700" prstMaterial="legacyMatte">
            <a:bevelT w="13500" h="13500" prst="angle"/>
            <a:bevelB w="13500" h="13500" prst="angle"/>
            <a:extrusionClr>
              <a:srgbClr val="0000FF"/>
            </a:extrusionClr>
            <a:contourClr>
              <a:schemeClr val="bg1"/>
            </a:contourClr>
          </a:sp3d>
        </p:spPr>
        <p:txBody>
          <a:bodyPr anchor="ctr">
            <a:spAutoFit/>
            <a:flatTx/>
          </a:bodyPr>
          <a:lstStyle/>
          <a:p>
            <a:pPr marL="342900" indent="-342900" fontAlgn="auto">
              <a:spcBef>
                <a:spcPts val="0"/>
              </a:spcBef>
              <a:spcAft>
                <a:spcPts val="0"/>
              </a:spcAft>
              <a:defRPr/>
            </a:pPr>
            <a:r>
              <a:rPr lang="en-US" b="1" dirty="0">
                <a:solidFill>
                  <a:srgbClr val="FFFF00"/>
                </a:solidFill>
                <a:latin typeface="Arial Narrow" pitchFamily="34" charset="0"/>
                <a:cs typeface="+mn-cs"/>
              </a:rPr>
              <a:t>Ground Segment</a:t>
            </a:r>
          </a:p>
          <a:p>
            <a:pPr marL="228600" indent="-228600" fontAlgn="auto">
              <a:spcBef>
                <a:spcPts val="0"/>
              </a:spcBef>
              <a:spcAft>
                <a:spcPts val="0"/>
              </a:spcAft>
              <a:buFontTx/>
              <a:buChar char="•"/>
              <a:defRPr/>
            </a:pPr>
            <a:r>
              <a:rPr lang="en-US" dirty="0">
                <a:solidFill>
                  <a:schemeClr val="bg1"/>
                </a:solidFill>
                <a:latin typeface="Arial Narrow" pitchFamily="34" charset="0"/>
                <a:cs typeface="+mn-cs"/>
              </a:rPr>
              <a:t>Data Acquisition and Processing</a:t>
            </a:r>
          </a:p>
          <a:p>
            <a:pPr marL="228600" indent="-228600" fontAlgn="auto">
              <a:spcBef>
                <a:spcPts val="0"/>
              </a:spcBef>
              <a:spcAft>
                <a:spcPts val="0"/>
              </a:spcAft>
              <a:buFontTx/>
              <a:buChar char="•"/>
              <a:defRPr/>
            </a:pPr>
            <a:r>
              <a:rPr lang="en-US" dirty="0">
                <a:solidFill>
                  <a:schemeClr val="bg1"/>
                </a:solidFill>
                <a:latin typeface="Arial Narrow" pitchFamily="34" charset="0"/>
                <a:cs typeface="+mn-cs"/>
              </a:rPr>
              <a:t>International Ground stations</a:t>
            </a:r>
          </a:p>
          <a:p>
            <a:pPr marL="228600" indent="-228600" fontAlgn="auto">
              <a:spcBef>
                <a:spcPts val="0"/>
              </a:spcBef>
              <a:spcAft>
                <a:spcPts val="0"/>
              </a:spcAft>
              <a:buFontTx/>
              <a:buChar char="•"/>
              <a:defRPr/>
            </a:pPr>
            <a:r>
              <a:rPr lang="en-US" dirty="0">
                <a:solidFill>
                  <a:schemeClr val="bg1"/>
                </a:solidFill>
                <a:latin typeface="Arial Narrow" pitchFamily="34" charset="0"/>
                <a:cs typeface="+mn-cs"/>
              </a:rPr>
              <a:t>Cal-Val Programme</a:t>
            </a:r>
          </a:p>
          <a:p>
            <a:pPr marL="228600" indent="-228600" fontAlgn="auto">
              <a:spcBef>
                <a:spcPts val="0"/>
              </a:spcBef>
              <a:spcAft>
                <a:spcPts val="0"/>
              </a:spcAft>
              <a:buFontTx/>
              <a:buChar char="•"/>
              <a:defRPr/>
            </a:pPr>
            <a:r>
              <a:rPr lang="en-US" dirty="0">
                <a:solidFill>
                  <a:schemeClr val="bg1"/>
                </a:solidFill>
                <a:latin typeface="Arial Narrow" pitchFamily="34" charset="0"/>
                <a:cs typeface="+mn-cs"/>
              </a:rPr>
              <a:t>TTC Network</a:t>
            </a:r>
          </a:p>
        </p:txBody>
      </p:sp>
      <p:sp>
        <p:nvSpPr>
          <p:cNvPr id="6152" name="AutoShape 1030"/>
          <p:cNvSpPr>
            <a:spLocks noChangeArrowheads="1"/>
          </p:cNvSpPr>
          <p:nvPr/>
        </p:nvSpPr>
        <p:spPr bwMode="auto">
          <a:xfrm>
            <a:off x="901700" y="5364163"/>
            <a:ext cx="3403600" cy="1327150"/>
          </a:xfrm>
          <a:prstGeom prst="roundRect">
            <a:avLst>
              <a:gd name="adj" fmla="val 16667"/>
            </a:avLst>
          </a:prstGeom>
          <a:solidFill>
            <a:srgbClr val="3399FF"/>
          </a:solidFill>
          <a:ln w="9525">
            <a:round/>
            <a:headEnd/>
            <a:tailEnd/>
          </a:ln>
          <a:scene3d>
            <a:camera prst="legacyObliqueTopLeft"/>
            <a:lightRig rig="legacyFlat3" dir="t"/>
          </a:scene3d>
          <a:sp3d extrusionH="227000" prstMaterial="legacyMatte">
            <a:bevelT w="13500" h="13500" prst="angle"/>
            <a:bevelB w="13500" h="13500" prst="angle"/>
            <a:extrusionClr>
              <a:srgbClr val="0000FF"/>
            </a:extrusionClr>
          </a:sp3d>
        </p:spPr>
        <p:txBody>
          <a:bodyPr anchor="ctr">
            <a:spAutoFit/>
            <a:flatTx/>
          </a:bodyPr>
          <a:lstStyle/>
          <a:p>
            <a:pPr marL="342900" indent="-342900"/>
            <a:r>
              <a:rPr lang="en-US" b="1">
                <a:solidFill>
                  <a:srgbClr val="FFFF00"/>
                </a:solidFill>
                <a:latin typeface="Arial Narrow" pitchFamily="34" charset="0"/>
              </a:rPr>
              <a:t>Capacity Building</a:t>
            </a:r>
          </a:p>
          <a:p>
            <a:pPr marL="342900" indent="-342900">
              <a:buFontTx/>
              <a:buChar char="•"/>
            </a:pPr>
            <a:r>
              <a:rPr lang="en-US">
                <a:solidFill>
                  <a:schemeClr val="bg1"/>
                </a:solidFill>
                <a:latin typeface="Arial Narrow" pitchFamily="34" charset="0"/>
              </a:rPr>
              <a:t>Formal education through CSSTE-AP, IIRS, IITs….</a:t>
            </a:r>
          </a:p>
          <a:p>
            <a:pPr marL="342900" indent="-342900">
              <a:buFontTx/>
              <a:buChar char="•"/>
            </a:pPr>
            <a:r>
              <a:rPr lang="en-US">
                <a:solidFill>
                  <a:schemeClr val="bg1"/>
                </a:solidFill>
                <a:latin typeface="Arial Narrow" pitchFamily="34" charset="0"/>
              </a:rPr>
              <a:t>On-the job training</a:t>
            </a:r>
          </a:p>
        </p:txBody>
      </p:sp>
      <p:sp>
        <p:nvSpPr>
          <p:cNvPr id="16393" name="AutoShape 1031"/>
          <p:cNvSpPr>
            <a:spLocks noChangeArrowheads="1"/>
          </p:cNvSpPr>
          <p:nvPr/>
        </p:nvSpPr>
        <p:spPr bwMode="auto">
          <a:xfrm>
            <a:off x="5549900" y="2886075"/>
            <a:ext cx="3429000" cy="1941513"/>
          </a:xfrm>
          <a:prstGeom prst="roundRect">
            <a:avLst>
              <a:gd name="adj" fmla="val 16667"/>
            </a:avLst>
          </a:prstGeom>
          <a:solidFill>
            <a:srgbClr val="3399FF"/>
          </a:solidFill>
          <a:ln w="9525">
            <a:round/>
            <a:headEnd/>
            <a:tailEnd/>
          </a:ln>
          <a:scene3d>
            <a:camera prst="legacyObliqueTopLeft"/>
            <a:lightRig rig="legacyFlat3" dir="t"/>
          </a:scene3d>
          <a:sp3d extrusionH="227000" contourW="12700" prstMaterial="legacyMatte">
            <a:bevelT w="13500" h="13500" prst="angle"/>
            <a:bevelB w="13500" h="13500" prst="angle"/>
            <a:extrusionClr>
              <a:srgbClr val="0000FF"/>
            </a:extrusionClr>
            <a:contourClr>
              <a:schemeClr val="bg1"/>
            </a:contourClr>
          </a:sp3d>
        </p:spPr>
        <p:txBody>
          <a:bodyPr anchor="ctr">
            <a:spAutoFit/>
            <a:flatTx/>
          </a:bodyPr>
          <a:lstStyle/>
          <a:p>
            <a:pPr marL="342900" indent="-342900" fontAlgn="auto">
              <a:spcBef>
                <a:spcPts val="0"/>
              </a:spcBef>
              <a:spcAft>
                <a:spcPts val="0"/>
              </a:spcAft>
              <a:defRPr/>
            </a:pPr>
            <a:r>
              <a:rPr lang="en-US" b="1" dirty="0">
                <a:solidFill>
                  <a:srgbClr val="FFFF00"/>
                </a:solidFill>
                <a:latin typeface="Arial Narrow" pitchFamily="34" charset="0"/>
                <a:cs typeface="+mn-cs"/>
              </a:rPr>
              <a:t>Institutionalization</a:t>
            </a:r>
          </a:p>
          <a:p>
            <a:pPr marL="228600" indent="-228600" fontAlgn="auto">
              <a:spcBef>
                <a:spcPts val="0"/>
              </a:spcBef>
              <a:spcAft>
                <a:spcPts val="0"/>
              </a:spcAft>
              <a:buFontTx/>
              <a:buChar char="•"/>
              <a:defRPr/>
            </a:pPr>
            <a:r>
              <a:rPr lang="en-US" dirty="0">
                <a:solidFill>
                  <a:schemeClr val="bg1"/>
                </a:solidFill>
                <a:latin typeface="Arial Narrow" pitchFamily="34" charset="0"/>
                <a:cs typeface="+mn-cs"/>
              </a:rPr>
              <a:t>National Natural Resources Management System (NNRMS)</a:t>
            </a:r>
          </a:p>
          <a:p>
            <a:pPr marL="228600" indent="-228600" fontAlgn="auto">
              <a:spcBef>
                <a:spcPts val="0"/>
              </a:spcBef>
              <a:spcAft>
                <a:spcPts val="0"/>
              </a:spcAft>
              <a:buFontTx/>
              <a:buChar char="•"/>
              <a:defRPr/>
            </a:pPr>
            <a:r>
              <a:rPr lang="en-US" dirty="0">
                <a:solidFill>
                  <a:schemeClr val="bg1"/>
                </a:solidFill>
                <a:latin typeface="Arial Narrow" pitchFamily="34" charset="0"/>
                <a:cs typeface="+mn-cs"/>
              </a:rPr>
              <a:t>Involvement of stake-holders from the planning level</a:t>
            </a:r>
          </a:p>
          <a:p>
            <a:pPr marL="228600" indent="-228600" fontAlgn="auto">
              <a:spcBef>
                <a:spcPts val="0"/>
              </a:spcBef>
              <a:spcAft>
                <a:spcPts val="0"/>
              </a:spcAft>
              <a:buFontTx/>
              <a:buChar char="•"/>
              <a:defRPr/>
            </a:pPr>
            <a:r>
              <a:rPr lang="en-US" dirty="0">
                <a:solidFill>
                  <a:schemeClr val="bg1"/>
                </a:solidFill>
                <a:latin typeface="Arial Narrow" pitchFamily="34" charset="0"/>
                <a:cs typeface="+mn-cs"/>
              </a:rPr>
              <a:t>State Remote Sensing Centres</a:t>
            </a:r>
          </a:p>
        </p:txBody>
      </p:sp>
      <p:sp>
        <p:nvSpPr>
          <p:cNvPr id="16394" name="AutoShape 1032"/>
          <p:cNvSpPr>
            <a:spLocks noChangeArrowheads="1"/>
          </p:cNvSpPr>
          <p:nvPr/>
        </p:nvSpPr>
        <p:spPr bwMode="auto">
          <a:xfrm>
            <a:off x="901700" y="2886075"/>
            <a:ext cx="3352800" cy="2247900"/>
          </a:xfrm>
          <a:prstGeom prst="roundRect">
            <a:avLst>
              <a:gd name="adj" fmla="val 16667"/>
            </a:avLst>
          </a:prstGeom>
          <a:solidFill>
            <a:srgbClr val="3399FF"/>
          </a:solidFill>
          <a:ln w="9525">
            <a:round/>
            <a:headEnd/>
            <a:tailEnd/>
          </a:ln>
          <a:scene3d>
            <a:camera prst="legacyObliqueTopLeft"/>
            <a:lightRig rig="legacyFlat3" dir="t"/>
          </a:scene3d>
          <a:sp3d extrusionH="227000" contourW="12700" prstMaterial="legacyMatte">
            <a:bevelT w="13500" h="13500" prst="angle"/>
            <a:bevelB w="13500" h="13500" prst="angle"/>
            <a:extrusionClr>
              <a:srgbClr val="0000FF"/>
            </a:extrusionClr>
            <a:contourClr>
              <a:schemeClr val="bg1"/>
            </a:contourClr>
          </a:sp3d>
        </p:spPr>
        <p:txBody>
          <a:bodyPr anchor="ctr">
            <a:spAutoFit/>
            <a:flatTx/>
          </a:bodyPr>
          <a:lstStyle/>
          <a:p>
            <a:pPr marL="342900" indent="-342900" fontAlgn="auto">
              <a:spcBef>
                <a:spcPts val="0"/>
              </a:spcBef>
              <a:spcAft>
                <a:spcPts val="0"/>
              </a:spcAft>
              <a:defRPr/>
            </a:pPr>
            <a:r>
              <a:rPr lang="en-US" b="1" dirty="0">
                <a:solidFill>
                  <a:srgbClr val="FFFF00"/>
                </a:solidFill>
                <a:latin typeface="Arial Narrow" pitchFamily="34" charset="0"/>
                <a:cs typeface="+mn-cs"/>
              </a:rPr>
              <a:t>Applications</a:t>
            </a:r>
          </a:p>
          <a:p>
            <a:pPr marL="228600" indent="-228600" fontAlgn="auto">
              <a:spcBef>
                <a:spcPts val="0"/>
              </a:spcBef>
              <a:spcAft>
                <a:spcPts val="0"/>
              </a:spcAft>
              <a:buFontTx/>
              <a:buChar char="•"/>
              <a:defRPr/>
            </a:pPr>
            <a:r>
              <a:rPr lang="en-US" dirty="0">
                <a:solidFill>
                  <a:schemeClr val="bg1"/>
                </a:solidFill>
                <a:latin typeface="Arial Narrow" pitchFamily="34" charset="0"/>
                <a:cs typeface="+mn-cs"/>
              </a:rPr>
              <a:t>Large number of applications towards national development</a:t>
            </a:r>
          </a:p>
          <a:p>
            <a:pPr marL="228600" indent="-228600" fontAlgn="auto">
              <a:spcBef>
                <a:spcPts val="0"/>
              </a:spcBef>
              <a:spcAft>
                <a:spcPts val="0"/>
              </a:spcAft>
              <a:buFontTx/>
              <a:buChar char="•"/>
              <a:defRPr/>
            </a:pPr>
            <a:r>
              <a:rPr lang="en-US" dirty="0">
                <a:solidFill>
                  <a:schemeClr val="bg1"/>
                </a:solidFill>
                <a:latin typeface="Arial Narrow" pitchFamily="34" charset="0"/>
                <a:cs typeface="+mn-cs"/>
              </a:rPr>
              <a:t>Advanced R&amp;D for land-atmosphere-ocean interactions</a:t>
            </a:r>
          </a:p>
          <a:p>
            <a:pPr marL="228600" indent="-228600" fontAlgn="auto">
              <a:spcBef>
                <a:spcPts val="0"/>
              </a:spcBef>
              <a:spcAft>
                <a:spcPts val="0"/>
              </a:spcAft>
              <a:buFontTx/>
              <a:buChar char="•"/>
              <a:defRPr/>
            </a:pPr>
            <a:r>
              <a:rPr lang="en-US" dirty="0">
                <a:solidFill>
                  <a:schemeClr val="bg1"/>
                </a:solidFill>
                <a:latin typeface="Arial Narrow" pitchFamily="34" charset="0"/>
                <a:cs typeface="+mn-cs"/>
              </a:rPr>
              <a:t>Synergy between EO, Satellite Communication &amp; Navigation</a:t>
            </a:r>
          </a:p>
        </p:txBody>
      </p:sp>
      <p:sp>
        <p:nvSpPr>
          <p:cNvPr id="16395" name="AutoShape 1033"/>
          <p:cNvSpPr>
            <a:spLocks noChangeArrowheads="1"/>
          </p:cNvSpPr>
          <p:nvPr/>
        </p:nvSpPr>
        <p:spPr bwMode="auto">
          <a:xfrm>
            <a:off x="5549900" y="5157788"/>
            <a:ext cx="3517900" cy="1635125"/>
          </a:xfrm>
          <a:prstGeom prst="roundRect">
            <a:avLst>
              <a:gd name="adj" fmla="val 16667"/>
            </a:avLst>
          </a:prstGeom>
          <a:solidFill>
            <a:srgbClr val="3399FF"/>
          </a:solidFill>
          <a:ln w="9525">
            <a:round/>
            <a:headEnd/>
            <a:tailEnd/>
          </a:ln>
          <a:scene3d>
            <a:camera prst="legacyObliqueTopLeft"/>
            <a:lightRig rig="legacyFlat3" dir="t"/>
          </a:scene3d>
          <a:sp3d extrusionH="227000" contourW="12700" prstMaterial="legacyMatte">
            <a:bevelT w="13500" h="13500" prst="angle"/>
            <a:bevelB w="13500" h="13500" prst="angle"/>
            <a:extrusionClr>
              <a:srgbClr val="0000FF"/>
            </a:extrusionClr>
            <a:contourClr>
              <a:schemeClr val="bg1"/>
            </a:contourClr>
          </a:sp3d>
        </p:spPr>
        <p:txBody>
          <a:bodyPr anchor="ctr">
            <a:spAutoFit/>
            <a:flatTx/>
          </a:bodyPr>
          <a:lstStyle/>
          <a:p>
            <a:pPr marL="342900" indent="-342900" fontAlgn="auto">
              <a:spcBef>
                <a:spcPts val="0"/>
              </a:spcBef>
              <a:spcAft>
                <a:spcPts val="0"/>
              </a:spcAft>
              <a:defRPr/>
            </a:pPr>
            <a:r>
              <a:rPr lang="en-US" b="1" dirty="0">
                <a:solidFill>
                  <a:srgbClr val="FFFF00"/>
                </a:solidFill>
                <a:latin typeface="Arial Narrow" pitchFamily="34" charset="0"/>
                <a:cs typeface="+mn-cs"/>
              </a:rPr>
              <a:t>International Cooperation</a:t>
            </a:r>
          </a:p>
          <a:p>
            <a:pPr marL="228600" indent="-228600" fontAlgn="auto">
              <a:spcBef>
                <a:spcPts val="0"/>
              </a:spcBef>
              <a:spcAft>
                <a:spcPts val="0"/>
              </a:spcAft>
              <a:buFontTx/>
              <a:buChar char="•"/>
              <a:defRPr/>
            </a:pPr>
            <a:r>
              <a:rPr lang="en-US" dirty="0">
                <a:solidFill>
                  <a:schemeClr val="bg1"/>
                </a:solidFill>
                <a:latin typeface="Arial Narrow" pitchFamily="34" charset="0"/>
                <a:cs typeface="+mn-cs"/>
              </a:rPr>
              <a:t>Bilateral and multilateral cooperation with various countries and international Organisations (CEOS, GEO, …..)</a:t>
            </a:r>
          </a:p>
        </p:txBody>
      </p:sp>
      <p:pic>
        <p:nvPicPr>
          <p:cNvPr id="6156" name="Picture 111" descr="P6.png"/>
          <p:cNvPicPr>
            <a:picLocks noChangeAspect="1"/>
          </p:cNvPicPr>
          <p:nvPr/>
        </p:nvPicPr>
        <p:blipFill>
          <a:blip r:embed="rId2"/>
          <a:srcRect/>
          <a:stretch>
            <a:fillRect/>
          </a:stretch>
        </p:blipFill>
        <p:spPr bwMode="auto">
          <a:xfrm rot="-2104920">
            <a:off x="4294188" y="1252538"/>
            <a:ext cx="1060450" cy="474662"/>
          </a:xfrm>
          <a:prstGeom prst="rect">
            <a:avLst/>
          </a:prstGeom>
          <a:noFill/>
          <a:ln w="9525">
            <a:noFill/>
            <a:miter lim="800000"/>
            <a:headEnd/>
            <a:tailEnd/>
          </a:ln>
        </p:spPr>
      </p:pic>
      <p:pic>
        <p:nvPicPr>
          <p:cNvPr id="6157" name="Picture 1035" descr="C:\Documents and Settings\Administrator\Desktop\gslv.jpg"/>
          <p:cNvPicPr>
            <a:picLocks noChangeAspect="1" noChangeArrowheads="1"/>
          </p:cNvPicPr>
          <p:nvPr/>
        </p:nvPicPr>
        <p:blipFill>
          <a:blip r:embed="rId3"/>
          <a:srcRect/>
          <a:stretch>
            <a:fillRect/>
          </a:stretch>
        </p:blipFill>
        <p:spPr bwMode="auto">
          <a:xfrm>
            <a:off x="4483100" y="2590800"/>
            <a:ext cx="685800" cy="1981200"/>
          </a:xfrm>
          <a:prstGeom prst="rect">
            <a:avLst/>
          </a:prstGeom>
          <a:noFill/>
          <a:ln w="9525">
            <a:noFill/>
            <a:miter lim="800000"/>
            <a:headEnd/>
            <a:tailEnd/>
          </a:ln>
        </p:spPr>
      </p:pic>
      <p:pic>
        <p:nvPicPr>
          <p:cNvPr id="19" name="Picture 52" descr="no1"/>
          <p:cNvPicPr>
            <a:picLocks noChangeAspect="1" noChangeArrowheads="1"/>
          </p:cNvPicPr>
          <p:nvPr/>
        </p:nvPicPr>
        <p:blipFill>
          <a:blip r:embed="rId4"/>
          <a:srcRect/>
          <a:stretch>
            <a:fillRect/>
          </a:stretch>
        </p:blipFill>
        <p:spPr bwMode="auto">
          <a:xfrm>
            <a:off x="4406900" y="5105400"/>
            <a:ext cx="901700" cy="1295400"/>
          </a:xfrm>
          <a:prstGeom prst="rect">
            <a:avLst/>
          </a:prstGeom>
          <a:noFill/>
          <a:effectLst>
            <a:outerShdw dist="35921" dir="2700000" algn="ctr" rotWithShape="0">
              <a:schemeClr val="tx1"/>
            </a:outerShdw>
          </a:effectLst>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AutoShape 2" descr="Displaying VEDAS_FrontPage.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US">
              <a:latin typeface="Calibri" pitchFamily="34" charset="0"/>
            </a:endParaRPr>
          </a:p>
        </p:txBody>
      </p:sp>
      <p:sp>
        <p:nvSpPr>
          <p:cNvPr id="23555" name="AutoShape 4" descr="Displaying VEDAS_FrontPage.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US">
              <a:latin typeface="Calibri" pitchFamily="34" charset="0"/>
            </a:endParaRPr>
          </a:p>
        </p:txBody>
      </p:sp>
      <p:sp>
        <p:nvSpPr>
          <p:cNvPr id="23556" name="AutoShape 6" descr="Displaying VEDAS_FrontPage.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US">
              <a:latin typeface="Calibri" pitchFamily="34" charset="0"/>
            </a:endParaRPr>
          </a:p>
        </p:txBody>
      </p:sp>
      <p:pic>
        <p:nvPicPr>
          <p:cNvPr id="23557" name="Picture 7" descr="C:\Users\RAJ\Downloads\VEDAS_FrontPage.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0" y="-76200"/>
            <a:ext cx="4648200" cy="1081088"/>
          </a:xfrm>
          <a:prstGeom prst="rect">
            <a:avLst/>
          </a:prstGeom>
        </p:spPr>
        <p:txBody>
          <a:bodyPr lIns="90488" tIns="44450" rIns="90488" bIns="44450" anchor="ctr">
            <a:normAutofit/>
          </a:bodyPr>
          <a:lstStyle/>
          <a:p>
            <a:pPr algn="ctr" fontAlgn="auto">
              <a:spcAft>
                <a:spcPts val="0"/>
              </a:spcAft>
              <a:defRPr/>
            </a:pPr>
            <a:r>
              <a:rPr lang="en-US" sz="4400" dirty="0">
                <a:solidFill>
                  <a:srgbClr val="FFFF00"/>
                </a:solidFill>
                <a:latin typeface="+mj-lt"/>
                <a:ea typeface="+mj-ea"/>
                <a:cs typeface="+mj-cs"/>
              </a:rPr>
              <a:t>The Way Forward</a:t>
            </a:r>
          </a:p>
        </p:txBody>
      </p:sp>
      <p:sp>
        <p:nvSpPr>
          <p:cNvPr id="24579" name="Rectangle 3"/>
          <p:cNvSpPr>
            <a:spLocks noChangeArrowheads="1"/>
          </p:cNvSpPr>
          <p:nvPr/>
        </p:nvSpPr>
        <p:spPr bwMode="auto">
          <a:xfrm>
            <a:off x="152400" y="914400"/>
            <a:ext cx="4267200" cy="5694363"/>
          </a:xfrm>
          <a:prstGeom prst="rect">
            <a:avLst/>
          </a:prstGeom>
          <a:noFill/>
          <a:ln w="9525">
            <a:noFill/>
            <a:miter lim="800000"/>
            <a:headEnd/>
            <a:tailEnd/>
          </a:ln>
        </p:spPr>
        <p:txBody>
          <a:bodyPr>
            <a:spAutoFit/>
          </a:bodyPr>
          <a:lstStyle/>
          <a:p>
            <a:r>
              <a:rPr lang="en-US" sz="2800">
                <a:solidFill>
                  <a:srgbClr val="CCFFFF"/>
                </a:solidFill>
                <a:latin typeface="Calibri" pitchFamily="34" charset="0"/>
              </a:rPr>
              <a:t>Continuity and improvement of operational constellations</a:t>
            </a:r>
          </a:p>
          <a:p>
            <a:endParaRPr lang="en-US" sz="2800">
              <a:solidFill>
                <a:srgbClr val="CCFFFF"/>
              </a:solidFill>
              <a:latin typeface="Calibri" pitchFamily="34" charset="0"/>
            </a:endParaRPr>
          </a:p>
          <a:p>
            <a:r>
              <a:rPr lang="en-US" sz="2800">
                <a:solidFill>
                  <a:srgbClr val="CCFFFF"/>
                </a:solidFill>
                <a:latin typeface="Calibri" pitchFamily="34" charset="0"/>
              </a:rPr>
              <a:t>Sustained observation of ALL Essential Climate Variables (ECVs) observable from space</a:t>
            </a:r>
          </a:p>
          <a:p>
            <a:endParaRPr lang="en-US" sz="2800">
              <a:solidFill>
                <a:srgbClr val="CCFFFF"/>
              </a:solidFill>
              <a:latin typeface="Calibri" pitchFamily="34" charset="0"/>
            </a:endParaRPr>
          </a:p>
          <a:p>
            <a:r>
              <a:rPr lang="en-US" sz="2800">
                <a:solidFill>
                  <a:srgbClr val="CCFFFF"/>
                </a:solidFill>
                <a:latin typeface="Calibri" pitchFamily="34" charset="0"/>
              </a:rPr>
              <a:t>Calibration/validation sites and  global cooperation for inter comparison of satellite   observations</a:t>
            </a:r>
          </a:p>
        </p:txBody>
      </p:sp>
      <p:pic>
        <p:nvPicPr>
          <p:cNvPr id="24580" name="Picture 4" descr="Amazon-fires"/>
          <p:cNvPicPr>
            <a:picLocks noChangeAspect="1" noChangeArrowheads="1"/>
          </p:cNvPicPr>
          <p:nvPr/>
        </p:nvPicPr>
        <p:blipFill>
          <a:blip r:embed="rId3"/>
          <a:srcRect/>
          <a:stretch>
            <a:fillRect/>
          </a:stretch>
        </p:blipFill>
        <p:spPr bwMode="auto">
          <a:xfrm>
            <a:off x="6623050" y="3429000"/>
            <a:ext cx="2520950" cy="1728788"/>
          </a:xfrm>
          <a:prstGeom prst="rect">
            <a:avLst/>
          </a:prstGeom>
          <a:noFill/>
          <a:ln w="9525">
            <a:noFill/>
            <a:miter lim="800000"/>
            <a:headEnd/>
            <a:tailEnd/>
          </a:ln>
        </p:spPr>
      </p:pic>
      <p:pic>
        <p:nvPicPr>
          <p:cNvPr id="24581" name="Picture 5" descr="n-q_spacecraft"/>
          <p:cNvPicPr>
            <a:picLocks noChangeAspect="1" noChangeArrowheads="1"/>
          </p:cNvPicPr>
          <p:nvPr/>
        </p:nvPicPr>
        <p:blipFill>
          <a:blip r:embed="rId4"/>
          <a:srcRect/>
          <a:stretch>
            <a:fillRect/>
          </a:stretch>
        </p:blipFill>
        <p:spPr bwMode="auto">
          <a:xfrm>
            <a:off x="4643438" y="188913"/>
            <a:ext cx="1584325" cy="1181100"/>
          </a:xfrm>
          <a:prstGeom prst="rect">
            <a:avLst/>
          </a:prstGeom>
          <a:solidFill>
            <a:schemeClr val="bg1"/>
          </a:solidFill>
          <a:ln w="9525">
            <a:noFill/>
            <a:miter lim="800000"/>
            <a:headEnd/>
            <a:tailEnd/>
          </a:ln>
        </p:spPr>
      </p:pic>
      <p:pic>
        <p:nvPicPr>
          <p:cNvPr id="24582" name="Picture 6"/>
          <p:cNvPicPr>
            <a:picLocks noChangeAspect="1" noChangeArrowheads="1"/>
          </p:cNvPicPr>
          <p:nvPr/>
        </p:nvPicPr>
        <p:blipFill>
          <a:blip r:embed="rId5"/>
          <a:srcRect/>
          <a:stretch>
            <a:fillRect/>
          </a:stretch>
        </p:blipFill>
        <p:spPr bwMode="auto">
          <a:xfrm>
            <a:off x="4356100" y="3284538"/>
            <a:ext cx="2447925" cy="1909762"/>
          </a:xfrm>
          <a:prstGeom prst="rect">
            <a:avLst/>
          </a:prstGeom>
          <a:noFill/>
          <a:ln w="9525">
            <a:noFill/>
            <a:miter lim="800000"/>
            <a:headEnd/>
            <a:tailEnd/>
          </a:ln>
        </p:spPr>
      </p:pic>
      <p:pic>
        <p:nvPicPr>
          <p:cNvPr id="24583" name="Picture 7" descr="GOES-10  Full Disk  01-26-09"/>
          <p:cNvPicPr>
            <a:picLocks noChangeAspect="1" noChangeArrowheads="1"/>
          </p:cNvPicPr>
          <p:nvPr/>
        </p:nvPicPr>
        <p:blipFill>
          <a:blip r:embed="rId6"/>
          <a:srcRect/>
          <a:stretch>
            <a:fillRect/>
          </a:stretch>
        </p:blipFill>
        <p:spPr bwMode="auto">
          <a:xfrm>
            <a:off x="4356100" y="1484313"/>
            <a:ext cx="2520950" cy="2014537"/>
          </a:xfrm>
          <a:prstGeom prst="rect">
            <a:avLst/>
          </a:prstGeom>
          <a:noFill/>
          <a:ln w="9525">
            <a:noFill/>
            <a:miter lim="800000"/>
            <a:headEnd/>
            <a:tailEnd/>
          </a:ln>
        </p:spPr>
      </p:pic>
      <p:pic>
        <p:nvPicPr>
          <p:cNvPr id="24584" name="Picture 8" descr="334_IMG_6797re"/>
          <p:cNvPicPr>
            <a:picLocks noChangeAspect="1" noChangeArrowheads="1"/>
          </p:cNvPicPr>
          <p:nvPr/>
        </p:nvPicPr>
        <p:blipFill>
          <a:blip r:embed="rId7">
            <a:lum bright="18000" contrast="8000"/>
          </a:blip>
          <a:srcRect/>
          <a:stretch>
            <a:fillRect/>
          </a:stretch>
        </p:blipFill>
        <p:spPr bwMode="auto">
          <a:xfrm>
            <a:off x="6823075" y="0"/>
            <a:ext cx="2333625" cy="3500438"/>
          </a:xfrm>
          <a:prstGeom prst="rect">
            <a:avLst/>
          </a:prstGeom>
          <a:noFill/>
          <a:ln w="9525">
            <a:noFill/>
            <a:miter lim="800000"/>
            <a:headEnd/>
            <a:tailEnd/>
          </a:ln>
        </p:spPr>
      </p:pic>
      <p:pic>
        <p:nvPicPr>
          <p:cNvPr id="24585" name="Picture 9" descr="F200801140753213314240992"/>
          <p:cNvPicPr>
            <a:picLocks noChangeAspect="1" noChangeArrowheads="1"/>
          </p:cNvPicPr>
          <p:nvPr/>
        </p:nvPicPr>
        <p:blipFill>
          <a:blip r:embed="rId8"/>
          <a:srcRect/>
          <a:stretch>
            <a:fillRect/>
          </a:stretch>
        </p:blipFill>
        <p:spPr bwMode="auto">
          <a:xfrm>
            <a:off x="4356100" y="5192713"/>
            <a:ext cx="1800225" cy="1665287"/>
          </a:xfrm>
          <a:prstGeom prst="rect">
            <a:avLst/>
          </a:prstGeom>
          <a:noFill/>
          <a:ln w="9525">
            <a:noFill/>
            <a:miter lim="800000"/>
            <a:headEnd/>
            <a:tailEnd/>
          </a:ln>
        </p:spPr>
      </p:pic>
      <p:pic>
        <p:nvPicPr>
          <p:cNvPr id="24586" name="Picture 10"/>
          <p:cNvPicPr>
            <a:picLocks noChangeAspect="1" noChangeArrowheads="1"/>
          </p:cNvPicPr>
          <p:nvPr/>
        </p:nvPicPr>
        <p:blipFill>
          <a:blip r:embed="rId9"/>
          <a:srcRect t="11264" r="1422"/>
          <a:stretch>
            <a:fillRect/>
          </a:stretch>
        </p:blipFill>
        <p:spPr bwMode="auto">
          <a:xfrm>
            <a:off x="7729538" y="5084763"/>
            <a:ext cx="1450975" cy="1773237"/>
          </a:xfrm>
          <a:prstGeom prst="rect">
            <a:avLst/>
          </a:prstGeom>
          <a:noFill/>
          <a:ln w="9525">
            <a:noFill/>
            <a:miter lim="800000"/>
            <a:headEnd/>
            <a:tailEnd/>
          </a:ln>
        </p:spPr>
      </p:pic>
      <p:pic>
        <p:nvPicPr>
          <p:cNvPr id="24587" name="Picture 11"/>
          <p:cNvPicPr preferRelativeResize="0">
            <a:picLocks noChangeAspect="1" noChangeArrowheads="1"/>
          </p:cNvPicPr>
          <p:nvPr/>
        </p:nvPicPr>
        <p:blipFill>
          <a:blip r:embed="rId10"/>
          <a:srcRect/>
          <a:stretch>
            <a:fillRect/>
          </a:stretch>
        </p:blipFill>
        <p:spPr bwMode="auto">
          <a:xfrm>
            <a:off x="6084888" y="5157788"/>
            <a:ext cx="1655762" cy="1700212"/>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CHAIRMAN\Desktop\Picture Library December 29, 2011\Satellites\ocean2sat_00012.jpg"/>
          <p:cNvPicPr>
            <a:picLocks noChangeAspect="1" noChangeArrowheads="1"/>
          </p:cNvPicPr>
          <p:nvPr/>
        </p:nvPicPr>
        <p:blipFill>
          <a:blip r:embed="rId3">
            <a:clrChange>
              <a:clrFrom>
                <a:srgbClr val="000000"/>
              </a:clrFrom>
              <a:clrTo>
                <a:srgbClr val="000000">
                  <a:alpha val="0"/>
                </a:srgbClr>
              </a:clrTo>
            </a:clrChange>
          </a:blip>
          <a:srcRect/>
          <a:stretch>
            <a:fillRect/>
          </a:stretch>
        </p:blipFill>
        <p:spPr bwMode="auto">
          <a:xfrm>
            <a:off x="6742113" y="2609850"/>
            <a:ext cx="1363662" cy="1090613"/>
          </a:xfrm>
          <a:prstGeom prst="rect">
            <a:avLst/>
          </a:prstGeom>
          <a:noFill/>
          <a:ln w="9525">
            <a:noFill/>
            <a:miter lim="800000"/>
            <a:headEnd/>
            <a:tailEnd/>
          </a:ln>
        </p:spPr>
      </p:pic>
      <p:pic>
        <p:nvPicPr>
          <p:cNvPr id="6147" name="Picture 3" descr="C:\Users\CHAIRMAN\Desktop\Picture Library December 29, 2011\Satellites\Meghatopic1.jpg"/>
          <p:cNvPicPr>
            <a:picLocks noChangeAspect="1" noChangeArrowheads="1"/>
          </p:cNvPicPr>
          <p:nvPr/>
        </p:nvPicPr>
        <p:blipFill>
          <a:blip r:embed="rId4">
            <a:clrChange>
              <a:clrFrom>
                <a:srgbClr val="000000"/>
              </a:clrFrom>
              <a:clrTo>
                <a:srgbClr val="000000">
                  <a:alpha val="0"/>
                </a:srgbClr>
              </a:clrTo>
            </a:clrChange>
          </a:blip>
          <a:srcRect/>
          <a:stretch>
            <a:fillRect/>
          </a:stretch>
        </p:blipFill>
        <p:spPr bwMode="auto">
          <a:xfrm>
            <a:off x="4859338" y="1274763"/>
            <a:ext cx="1763712" cy="1411287"/>
          </a:xfrm>
          <a:prstGeom prst="rect">
            <a:avLst/>
          </a:prstGeom>
          <a:noFill/>
          <a:ln w="9525">
            <a:noFill/>
            <a:miter lim="800000"/>
            <a:headEnd/>
            <a:tailEnd/>
          </a:ln>
        </p:spPr>
      </p:pic>
      <p:pic>
        <p:nvPicPr>
          <p:cNvPr id="6148" name="Picture 80" descr="C:\Users\CHAIRMAN\Desktop\Picture Library December 29, 2011\Satellites\IRS1C_00014.jpg"/>
          <p:cNvPicPr>
            <a:picLocks noChangeAspect="1" noChangeArrowheads="1"/>
          </p:cNvPicPr>
          <p:nvPr/>
        </p:nvPicPr>
        <p:blipFill>
          <a:blip r:embed="rId5">
            <a:clrChange>
              <a:clrFrom>
                <a:srgbClr val="000000"/>
              </a:clrFrom>
              <a:clrTo>
                <a:srgbClr val="000000">
                  <a:alpha val="0"/>
                </a:srgbClr>
              </a:clrTo>
            </a:clrChange>
          </a:blip>
          <a:srcRect/>
          <a:stretch>
            <a:fillRect/>
          </a:stretch>
        </p:blipFill>
        <p:spPr bwMode="auto">
          <a:xfrm rot="-1962912">
            <a:off x="0" y="1635125"/>
            <a:ext cx="1692275" cy="706438"/>
          </a:xfrm>
          <a:prstGeom prst="rect">
            <a:avLst/>
          </a:prstGeom>
          <a:noFill/>
          <a:ln w="9525">
            <a:noFill/>
            <a:miter lim="800000"/>
            <a:headEnd/>
            <a:tailEnd/>
          </a:ln>
        </p:spPr>
      </p:pic>
      <p:pic>
        <p:nvPicPr>
          <p:cNvPr id="28" name="Picture 4" descr="C:\Users\CHAIRMAN\Desktop\Picture Library December 29, 2011\Satellites\CartosatA_00000.jpg"/>
          <p:cNvPicPr>
            <a:picLocks noChangeAspect="1" noChangeArrowheads="1"/>
          </p:cNvPicPr>
          <p:nvPr/>
        </p:nvPicPr>
        <p:blipFill>
          <a:blip r:embed="rId6" cstate="print">
            <a:clrChange>
              <a:clrFrom>
                <a:srgbClr val="000000"/>
              </a:clrFrom>
              <a:clrTo>
                <a:srgbClr val="000000">
                  <a:alpha val="0"/>
                </a:srgbClr>
              </a:clrTo>
            </a:clrChange>
          </a:blip>
          <a:srcRect t="13080" b="13975"/>
          <a:stretch>
            <a:fillRect/>
          </a:stretch>
        </p:blipFill>
        <p:spPr bwMode="auto">
          <a:xfrm rot="1073037">
            <a:off x="3375091" y="1479380"/>
            <a:ext cx="1439863" cy="840703"/>
          </a:xfrm>
          <a:prstGeom prst="rect">
            <a:avLst/>
          </a:prstGeom>
          <a:noFill/>
          <a:ln w="9525">
            <a:noFill/>
            <a:miter lim="800000"/>
            <a:headEnd/>
            <a:tailEnd/>
          </a:ln>
          <a:effectLst>
            <a:softEdge rad="12700"/>
          </a:effectLst>
        </p:spPr>
      </p:pic>
      <p:pic>
        <p:nvPicPr>
          <p:cNvPr id="6150" name="Picture 14" descr="Metsatf"/>
          <p:cNvPicPr>
            <a:picLocks noChangeAspect="1" noChangeArrowheads="1"/>
          </p:cNvPicPr>
          <p:nvPr/>
        </p:nvPicPr>
        <p:blipFill>
          <a:blip r:embed="rId7"/>
          <a:srcRect/>
          <a:stretch>
            <a:fillRect/>
          </a:stretch>
        </p:blipFill>
        <p:spPr bwMode="auto">
          <a:xfrm rot="-4477738">
            <a:off x="6844506" y="870745"/>
            <a:ext cx="1082675" cy="1331912"/>
          </a:xfrm>
          <a:prstGeom prst="rect">
            <a:avLst/>
          </a:prstGeom>
          <a:noFill/>
          <a:ln w="9525">
            <a:noFill/>
            <a:miter lim="800000"/>
            <a:headEnd/>
            <a:tailEnd/>
          </a:ln>
        </p:spPr>
      </p:pic>
      <p:pic>
        <p:nvPicPr>
          <p:cNvPr id="6151" name="Picture 50" descr="INSAT-3A.png"/>
          <p:cNvPicPr>
            <a:picLocks noChangeAspect="1"/>
          </p:cNvPicPr>
          <p:nvPr/>
        </p:nvPicPr>
        <p:blipFill>
          <a:blip r:embed="rId8"/>
          <a:srcRect l="19202" t="12399" r="19354" b="6075"/>
          <a:stretch>
            <a:fillRect/>
          </a:stretch>
        </p:blipFill>
        <p:spPr bwMode="auto">
          <a:xfrm rot="-4754500">
            <a:off x="7790656" y="772319"/>
            <a:ext cx="1217613" cy="1819275"/>
          </a:xfrm>
          <a:prstGeom prst="rect">
            <a:avLst/>
          </a:prstGeom>
          <a:noFill/>
          <a:ln w="9525">
            <a:noFill/>
            <a:miter lim="800000"/>
            <a:headEnd/>
            <a:tailEnd/>
          </a:ln>
        </p:spPr>
      </p:pic>
      <p:pic>
        <p:nvPicPr>
          <p:cNvPr id="6152" name="Picture 3" descr="I:\saral.png"/>
          <p:cNvPicPr>
            <a:picLocks noChangeAspect="1" noChangeArrowheads="1"/>
          </p:cNvPicPr>
          <p:nvPr/>
        </p:nvPicPr>
        <p:blipFill>
          <a:blip r:embed="rId9"/>
          <a:srcRect/>
          <a:stretch>
            <a:fillRect/>
          </a:stretch>
        </p:blipFill>
        <p:spPr bwMode="auto">
          <a:xfrm rot="-2046877">
            <a:off x="4649788" y="2124075"/>
            <a:ext cx="1050925" cy="766763"/>
          </a:xfrm>
          <a:prstGeom prst="rect">
            <a:avLst/>
          </a:prstGeom>
          <a:noFill/>
          <a:ln w="9525">
            <a:noFill/>
            <a:miter lim="800000"/>
            <a:headEnd/>
            <a:tailEnd/>
          </a:ln>
        </p:spPr>
      </p:pic>
      <p:pic>
        <p:nvPicPr>
          <p:cNvPr id="6153" name="Picture 38" descr="risat1-4_img.jpg"/>
          <p:cNvPicPr>
            <a:picLocks noChangeAspect="1"/>
          </p:cNvPicPr>
          <p:nvPr/>
        </p:nvPicPr>
        <p:blipFill>
          <a:blip r:embed="rId10">
            <a:clrChange>
              <a:clrFrom>
                <a:srgbClr val="FFFFFF"/>
              </a:clrFrom>
              <a:clrTo>
                <a:srgbClr val="FFFFFF">
                  <a:alpha val="0"/>
                </a:srgbClr>
              </a:clrTo>
            </a:clrChange>
          </a:blip>
          <a:srcRect/>
          <a:stretch>
            <a:fillRect/>
          </a:stretch>
        </p:blipFill>
        <p:spPr bwMode="auto">
          <a:xfrm rot="700986">
            <a:off x="160338" y="2095500"/>
            <a:ext cx="1890712" cy="1770063"/>
          </a:xfrm>
          <a:prstGeom prst="rect">
            <a:avLst/>
          </a:prstGeom>
          <a:noFill/>
          <a:ln w="9525">
            <a:noFill/>
            <a:miter lim="800000"/>
            <a:headEnd/>
            <a:tailEnd/>
          </a:ln>
        </p:spPr>
      </p:pic>
      <p:pic>
        <p:nvPicPr>
          <p:cNvPr id="40" name="Picture 39" descr="RISAT-2.jpg"/>
          <p:cNvPicPr>
            <a:picLocks noChangeAspect="1"/>
          </p:cNvPicPr>
          <p:nvPr/>
        </p:nvPicPr>
        <p:blipFill>
          <a:blip r:embed="rId11" cstate="print">
            <a:clrChange>
              <a:clrFrom>
                <a:srgbClr val="FFFFFF"/>
              </a:clrFrom>
              <a:clrTo>
                <a:srgbClr val="FFFFFF">
                  <a:alpha val="0"/>
                </a:srgbClr>
              </a:clrTo>
            </a:clrChange>
          </a:blip>
          <a:stretch>
            <a:fillRect/>
          </a:stretch>
        </p:blipFill>
        <p:spPr>
          <a:xfrm rot="20696045">
            <a:off x="1897178" y="2466820"/>
            <a:ext cx="955293" cy="582267"/>
          </a:xfrm>
          <a:prstGeom prst="rect">
            <a:avLst/>
          </a:prstGeom>
          <a:ln>
            <a:noFill/>
          </a:ln>
          <a:effectLst>
            <a:softEdge rad="12700"/>
          </a:effectLst>
        </p:spPr>
      </p:pic>
      <p:pic>
        <p:nvPicPr>
          <p:cNvPr id="6155" name="Picture 41" descr="Cartossat-1.jpg"/>
          <p:cNvPicPr>
            <a:picLocks noChangeAspect="1"/>
          </p:cNvPicPr>
          <p:nvPr/>
        </p:nvPicPr>
        <p:blipFill>
          <a:blip r:embed="rId12">
            <a:clrChange>
              <a:clrFrom>
                <a:srgbClr val="FEFEFE"/>
              </a:clrFrom>
              <a:clrTo>
                <a:srgbClr val="FEFEFE">
                  <a:alpha val="0"/>
                </a:srgbClr>
              </a:clrTo>
            </a:clrChange>
          </a:blip>
          <a:srcRect/>
          <a:stretch>
            <a:fillRect/>
          </a:stretch>
        </p:blipFill>
        <p:spPr bwMode="auto">
          <a:xfrm rot="777447">
            <a:off x="2946400" y="2568575"/>
            <a:ext cx="1101725" cy="561975"/>
          </a:xfrm>
          <a:prstGeom prst="rect">
            <a:avLst/>
          </a:prstGeom>
          <a:noFill/>
          <a:ln w="9525">
            <a:noFill/>
            <a:miter lim="800000"/>
            <a:headEnd/>
            <a:tailEnd/>
          </a:ln>
        </p:spPr>
      </p:pic>
      <p:sp>
        <p:nvSpPr>
          <p:cNvPr id="6156" name="TextBox 28"/>
          <p:cNvSpPr txBox="1">
            <a:spLocks noChangeArrowheads="1"/>
          </p:cNvSpPr>
          <p:nvPr/>
        </p:nvSpPr>
        <p:spPr bwMode="auto">
          <a:xfrm>
            <a:off x="6553200" y="2286000"/>
            <a:ext cx="1838325" cy="523875"/>
          </a:xfrm>
          <a:prstGeom prst="rect">
            <a:avLst/>
          </a:prstGeom>
          <a:noFill/>
          <a:ln w="9525">
            <a:noFill/>
            <a:miter lim="800000"/>
            <a:headEnd/>
            <a:tailEnd/>
          </a:ln>
        </p:spPr>
        <p:txBody>
          <a:bodyPr>
            <a:spAutoFit/>
          </a:bodyPr>
          <a:lstStyle/>
          <a:p>
            <a:pPr algn="ctr"/>
            <a:r>
              <a:rPr lang="en-US" altLang="en-US" sz="1400" b="1">
                <a:solidFill>
                  <a:srgbClr val="0D0D0D"/>
                </a:solidFill>
                <a:latin typeface="Arial Narrow" pitchFamily="34" charset="0"/>
              </a:rPr>
              <a:t>MEGHA- </a:t>
            </a:r>
          </a:p>
          <a:p>
            <a:pPr algn="ctr"/>
            <a:r>
              <a:rPr lang="en-US" altLang="en-US" sz="1400" b="1">
                <a:solidFill>
                  <a:srgbClr val="0D0D0D"/>
                </a:solidFill>
                <a:latin typeface="Arial Narrow" pitchFamily="34" charset="0"/>
              </a:rPr>
              <a:t>TROPIQUES</a:t>
            </a:r>
            <a:endParaRPr lang="en-IN" altLang="en-US" sz="1400" b="1">
              <a:solidFill>
                <a:srgbClr val="0D0D0D"/>
              </a:solidFill>
              <a:latin typeface="Arial Narrow" pitchFamily="34" charset="0"/>
            </a:endParaRPr>
          </a:p>
        </p:txBody>
      </p:sp>
      <p:sp>
        <p:nvSpPr>
          <p:cNvPr id="6157" name="TextBox 29"/>
          <p:cNvSpPr txBox="1">
            <a:spLocks noChangeArrowheads="1"/>
          </p:cNvSpPr>
          <p:nvPr/>
        </p:nvSpPr>
        <p:spPr bwMode="auto">
          <a:xfrm>
            <a:off x="8120063" y="989013"/>
            <a:ext cx="1042987" cy="369887"/>
          </a:xfrm>
          <a:prstGeom prst="rect">
            <a:avLst/>
          </a:prstGeom>
          <a:noFill/>
          <a:ln w="9525">
            <a:noFill/>
            <a:miter lim="800000"/>
            <a:headEnd/>
            <a:tailEnd/>
          </a:ln>
        </p:spPr>
        <p:txBody>
          <a:bodyPr>
            <a:spAutoFit/>
          </a:bodyPr>
          <a:lstStyle/>
          <a:p>
            <a:pPr algn="r"/>
            <a:r>
              <a:rPr lang="en-US" altLang="en-US" b="1">
                <a:solidFill>
                  <a:srgbClr val="0D0D0D"/>
                </a:solidFill>
                <a:latin typeface="Arial Narrow" pitchFamily="34" charset="0"/>
              </a:rPr>
              <a:t>INSAT-3A</a:t>
            </a:r>
            <a:endParaRPr lang="en-IN" altLang="en-US" b="1">
              <a:solidFill>
                <a:srgbClr val="0D0D0D"/>
              </a:solidFill>
              <a:latin typeface="Arial Narrow" pitchFamily="34" charset="0"/>
            </a:endParaRPr>
          </a:p>
        </p:txBody>
      </p:sp>
      <p:sp>
        <p:nvSpPr>
          <p:cNvPr id="6158" name="TextBox 34"/>
          <p:cNvSpPr txBox="1">
            <a:spLocks noChangeArrowheads="1"/>
          </p:cNvSpPr>
          <p:nvPr/>
        </p:nvSpPr>
        <p:spPr bwMode="auto">
          <a:xfrm>
            <a:off x="4953000" y="1052513"/>
            <a:ext cx="1390650" cy="369887"/>
          </a:xfrm>
          <a:prstGeom prst="rect">
            <a:avLst/>
          </a:prstGeom>
          <a:noFill/>
          <a:ln w="9525">
            <a:noFill/>
            <a:miter lim="800000"/>
            <a:headEnd/>
            <a:tailEnd/>
          </a:ln>
        </p:spPr>
        <p:txBody>
          <a:bodyPr wrap="none">
            <a:spAutoFit/>
          </a:bodyPr>
          <a:lstStyle/>
          <a:p>
            <a:r>
              <a:rPr lang="en-US" altLang="en-US" b="1">
                <a:solidFill>
                  <a:srgbClr val="000066"/>
                </a:solidFill>
                <a:latin typeface="Arial Narrow" pitchFamily="34" charset="0"/>
              </a:rPr>
              <a:t>OCEANSAT-2</a:t>
            </a:r>
            <a:endParaRPr lang="en-IN" altLang="en-US" b="1">
              <a:solidFill>
                <a:srgbClr val="000066"/>
              </a:solidFill>
              <a:latin typeface="Arial Narrow" pitchFamily="34" charset="0"/>
            </a:endParaRPr>
          </a:p>
        </p:txBody>
      </p:sp>
      <p:sp>
        <p:nvSpPr>
          <p:cNvPr id="6159" name="TextBox 35"/>
          <p:cNvSpPr txBox="1">
            <a:spLocks noChangeArrowheads="1"/>
          </p:cNvSpPr>
          <p:nvPr/>
        </p:nvSpPr>
        <p:spPr bwMode="auto">
          <a:xfrm>
            <a:off x="5295900" y="2833688"/>
            <a:ext cx="836613" cy="369887"/>
          </a:xfrm>
          <a:prstGeom prst="rect">
            <a:avLst/>
          </a:prstGeom>
          <a:noFill/>
          <a:ln w="9525">
            <a:noFill/>
            <a:miter lim="800000"/>
            <a:headEnd/>
            <a:tailEnd/>
          </a:ln>
        </p:spPr>
        <p:txBody>
          <a:bodyPr wrap="none">
            <a:spAutoFit/>
          </a:bodyPr>
          <a:lstStyle/>
          <a:p>
            <a:r>
              <a:rPr lang="en-US" altLang="en-US" b="1">
                <a:solidFill>
                  <a:srgbClr val="000066"/>
                </a:solidFill>
                <a:latin typeface="Arial Narrow" pitchFamily="34" charset="0"/>
              </a:rPr>
              <a:t>SARAL</a:t>
            </a:r>
            <a:endParaRPr lang="en-IN" altLang="en-US" b="1">
              <a:solidFill>
                <a:srgbClr val="000066"/>
              </a:solidFill>
              <a:latin typeface="Arial Narrow" pitchFamily="34" charset="0"/>
            </a:endParaRPr>
          </a:p>
        </p:txBody>
      </p:sp>
      <p:sp>
        <p:nvSpPr>
          <p:cNvPr id="6160" name="TextBox 37"/>
          <p:cNvSpPr txBox="1">
            <a:spLocks noChangeArrowheads="1"/>
          </p:cNvSpPr>
          <p:nvPr/>
        </p:nvSpPr>
        <p:spPr bwMode="auto">
          <a:xfrm>
            <a:off x="931863" y="2163763"/>
            <a:ext cx="896937" cy="368300"/>
          </a:xfrm>
          <a:prstGeom prst="rect">
            <a:avLst/>
          </a:prstGeom>
          <a:noFill/>
          <a:ln w="9525">
            <a:noFill/>
            <a:miter lim="800000"/>
            <a:headEnd/>
            <a:tailEnd/>
          </a:ln>
        </p:spPr>
        <p:txBody>
          <a:bodyPr wrap="none">
            <a:spAutoFit/>
          </a:bodyPr>
          <a:lstStyle/>
          <a:p>
            <a:r>
              <a:rPr lang="en-US" altLang="en-US" b="1">
                <a:solidFill>
                  <a:srgbClr val="009900"/>
                </a:solidFill>
                <a:latin typeface="Arial Narrow" pitchFamily="34" charset="0"/>
              </a:rPr>
              <a:t>RISAT-1</a:t>
            </a:r>
            <a:endParaRPr lang="en-IN" altLang="en-US" b="1">
              <a:solidFill>
                <a:srgbClr val="009900"/>
              </a:solidFill>
              <a:latin typeface="Arial Narrow" pitchFamily="34" charset="0"/>
            </a:endParaRPr>
          </a:p>
        </p:txBody>
      </p:sp>
      <p:sp>
        <p:nvSpPr>
          <p:cNvPr id="6161" name="TextBox 40"/>
          <p:cNvSpPr txBox="1">
            <a:spLocks noChangeArrowheads="1"/>
          </p:cNvSpPr>
          <p:nvPr/>
        </p:nvSpPr>
        <p:spPr bwMode="auto">
          <a:xfrm>
            <a:off x="66675" y="1087438"/>
            <a:ext cx="1779588" cy="368300"/>
          </a:xfrm>
          <a:prstGeom prst="rect">
            <a:avLst/>
          </a:prstGeom>
          <a:noFill/>
          <a:ln w="9525">
            <a:noFill/>
            <a:miter lim="800000"/>
            <a:headEnd/>
            <a:tailEnd/>
          </a:ln>
        </p:spPr>
        <p:txBody>
          <a:bodyPr wrap="none">
            <a:spAutoFit/>
          </a:bodyPr>
          <a:lstStyle/>
          <a:p>
            <a:r>
              <a:rPr lang="en-US" altLang="en-US" b="1">
                <a:solidFill>
                  <a:srgbClr val="009900"/>
                </a:solidFill>
                <a:latin typeface="Arial Narrow" pitchFamily="34" charset="0"/>
              </a:rPr>
              <a:t>RESOURCESAT-2</a:t>
            </a:r>
            <a:endParaRPr lang="en-IN" altLang="en-US" b="1">
              <a:solidFill>
                <a:srgbClr val="009900"/>
              </a:solidFill>
              <a:latin typeface="Arial Narrow" pitchFamily="34" charset="0"/>
            </a:endParaRPr>
          </a:p>
        </p:txBody>
      </p:sp>
      <p:sp>
        <p:nvSpPr>
          <p:cNvPr id="6162" name="TextBox 42"/>
          <p:cNvSpPr txBox="1">
            <a:spLocks noChangeArrowheads="1"/>
          </p:cNvSpPr>
          <p:nvPr/>
        </p:nvSpPr>
        <p:spPr bwMode="auto">
          <a:xfrm>
            <a:off x="2181225" y="3059113"/>
            <a:ext cx="895350" cy="369887"/>
          </a:xfrm>
          <a:prstGeom prst="rect">
            <a:avLst/>
          </a:prstGeom>
          <a:noFill/>
          <a:ln w="9525">
            <a:noFill/>
            <a:miter lim="800000"/>
            <a:headEnd/>
            <a:tailEnd/>
          </a:ln>
        </p:spPr>
        <p:txBody>
          <a:bodyPr wrap="none">
            <a:spAutoFit/>
          </a:bodyPr>
          <a:lstStyle/>
          <a:p>
            <a:r>
              <a:rPr lang="en-US" altLang="en-US" b="1">
                <a:solidFill>
                  <a:srgbClr val="C00000"/>
                </a:solidFill>
                <a:latin typeface="Arial Narrow" pitchFamily="34" charset="0"/>
              </a:rPr>
              <a:t>RISAT-2</a:t>
            </a:r>
            <a:endParaRPr lang="en-IN" altLang="en-US" b="1">
              <a:solidFill>
                <a:srgbClr val="C00000"/>
              </a:solidFill>
              <a:latin typeface="Arial Narrow" pitchFamily="34" charset="0"/>
            </a:endParaRPr>
          </a:p>
        </p:txBody>
      </p:sp>
      <p:sp>
        <p:nvSpPr>
          <p:cNvPr id="6163" name="TextBox 43"/>
          <p:cNvSpPr txBox="1">
            <a:spLocks noChangeArrowheads="1"/>
          </p:cNvSpPr>
          <p:nvPr/>
        </p:nvSpPr>
        <p:spPr bwMode="auto">
          <a:xfrm>
            <a:off x="2143125" y="1077913"/>
            <a:ext cx="2090738" cy="369887"/>
          </a:xfrm>
          <a:prstGeom prst="rect">
            <a:avLst/>
          </a:prstGeom>
          <a:noFill/>
          <a:ln w="9525">
            <a:noFill/>
            <a:miter lim="800000"/>
            <a:headEnd/>
            <a:tailEnd/>
          </a:ln>
        </p:spPr>
        <p:txBody>
          <a:bodyPr wrap="none">
            <a:spAutoFit/>
          </a:bodyPr>
          <a:lstStyle/>
          <a:p>
            <a:r>
              <a:rPr lang="en-US" altLang="en-US" b="1">
                <a:solidFill>
                  <a:srgbClr val="C00000"/>
                </a:solidFill>
                <a:latin typeface="Arial Narrow" pitchFamily="34" charset="0"/>
              </a:rPr>
              <a:t>CARTOSAT-2; 2A; 2B</a:t>
            </a:r>
            <a:endParaRPr lang="en-IN" altLang="en-US" b="1">
              <a:solidFill>
                <a:srgbClr val="C00000"/>
              </a:solidFill>
              <a:latin typeface="Arial Narrow" pitchFamily="34" charset="0"/>
            </a:endParaRPr>
          </a:p>
        </p:txBody>
      </p:sp>
      <p:sp>
        <p:nvSpPr>
          <p:cNvPr id="6164" name="TextBox 44"/>
          <p:cNvSpPr txBox="1">
            <a:spLocks noChangeArrowheads="1"/>
          </p:cNvSpPr>
          <p:nvPr/>
        </p:nvSpPr>
        <p:spPr bwMode="auto">
          <a:xfrm>
            <a:off x="3225800" y="3149600"/>
            <a:ext cx="1374775" cy="369888"/>
          </a:xfrm>
          <a:prstGeom prst="rect">
            <a:avLst/>
          </a:prstGeom>
          <a:noFill/>
          <a:ln w="9525">
            <a:noFill/>
            <a:miter lim="800000"/>
            <a:headEnd/>
            <a:tailEnd/>
          </a:ln>
        </p:spPr>
        <p:txBody>
          <a:bodyPr wrap="none">
            <a:spAutoFit/>
          </a:bodyPr>
          <a:lstStyle/>
          <a:p>
            <a:r>
              <a:rPr lang="en-US" altLang="en-US" b="1">
                <a:solidFill>
                  <a:srgbClr val="C00000"/>
                </a:solidFill>
                <a:latin typeface="Arial Narrow" pitchFamily="34" charset="0"/>
              </a:rPr>
              <a:t>CARTOSAT-1</a:t>
            </a:r>
            <a:endParaRPr lang="en-IN" altLang="en-US" b="1">
              <a:solidFill>
                <a:srgbClr val="C00000"/>
              </a:solidFill>
              <a:latin typeface="Arial Narrow" pitchFamily="34" charset="0"/>
            </a:endParaRPr>
          </a:p>
        </p:txBody>
      </p:sp>
      <p:sp>
        <p:nvSpPr>
          <p:cNvPr id="6165" name="TextBox 45"/>
          <p:cNvSpPr txBox="1">
            <a:spLocks noChangeArrowheads="1"/>
          </p:cNvSpPr>
          <p:nvPr/>
        </p:nvSpPr>
        <p:spPr bwMode="auto">
          <a:xfrm>
            <a:off x="6781800" y="1725613"/>
            <a:ext cx="1116013" cy="338137"/>
          </a:xfrm>
          <a:prstGeom prst="rect">
            <a:avLst/>
          </a:prstGeom>
          <a:noFill/>
          <a:ln w="9525">
            <a:noFill/>
            <a:miter lim="800000"/>
            <a:headEnd/>
            <a:tailEnd/>
          </a:ln>
        </p:spPr>
        <p:txBody>
          <a:bodyPr>
            <a:spAutoFit/>
          </a:bodyPr>
          <a:lstStyle/>
          <a:p>
            <a:pPr algn="r"/>
            <a:r>
              <a:rPr lang="en-US" altLang="en-US" sz="1600" b="1">
                <a:solidFill>
                  <a:srgbClr val="0D0D0D"/>
                </a:solidFill>
                <a:latin typeface="Arial Narrow" pitchFamily="34" charset="0"/>
              </a:rPr>
              <a:t>KALPANA</a:t>
            </a:r>
            <a:endParaRPr lang="en-IN" altLang="en-US" sz="1600" b="1">
              <a:solidFill>
                <a:srgbClr val="0D0D0D"/>
              </a:solidFill>
              <a:latin typeface="Arial Narrow" pitchFamily="34" charset="0"/>
            </a:endParaRPr>
          </a:p>
        </p:txBody>
      </p:sp>
      <p:pic>
        <p:nvPicPr>
          <p:cNvPr id="6166" name="Picture 11" descr="F:\INSAT - 3D\PROJECT - [GEOSAT PMO]\POSTER\INSAT-3D poster\DEPLOYED 14 09 10.tif"/>
          <p:cNvPicPr>
            <a:picLocks noChangeAspect="1" noChangeArrowheads="1"/>
          </p:cNvPicPr>
          <p:nvPr/>
        </p:nvPicPr>
        <p:blipFill>
          <a:blip r:embed="rId13"/>
          <a:srcRect/>
          <a:stretch>
            <a:fillRect/>
          </a:stretch>
        </p:blipFill>
        <p:spPr bwMode="auto">
          <a:xfrm>
            <a:off x="8299450" y="2298700"/>
            <a:ext cx="777875" cy="1000125"/>
          </a:xfrm>
          <a:prstGeom prst="rect">
            <a:avLst/>
          </a:prstGeom>
          <a:noFill/>
          <a:ln w="9525">
            <a:noFill/>
            <a:miter lim="800000"/>
            <a:headEnd/>
            <a:tailEnd/>
          </a:ln>
        </p:spPr>
      </p:pic>
      <p:sp>
        <p:nvSpPr>
          <p:cNvPr id="6167" name="TextBox 47"/>
          <p:cNvSpPr txBox="1">
            <a:spLocks noChangeArrowheads="1"/>
          </p:cNvSpPr>
          <p:nvPr/>
        </p:nvSpPr>
        <p:spPr bwMode="auto">
          <a:xfrm>
            <a:off x="8099425" y="3270250"/>
            <a:ext cx="1044575" cy="369888"/>
          </a:xfrm>
          <a:prstGeom prst="rect">
            <a:avLst/>
          </a:prstGeom>
          <a:noFill/>
          <a:ln w="9525">
            <a:noFill/>
            <a:miter lim="800000"/>
            <a:headEnd/>
            <a:tailEnd/>
          </a:ln>
        </p:spPr>
        <p:txBody>
          <a:bodyPr>
            <a:spAutoFit/>
          </a:bodyPr>
          <a:lstStyle/>
          <a:p>
            <a:pPr algn="r"/>
            <a:r>
              <a:rPr lang="en-US" altLang="en-US" b="1">
                <a:solidFill>
                  <a:srgbClr val="0D0D0D"/>
                </a:solidFill>
                <a:latin typeface="Arial Narrow" pitchFamily="34" charset="0"/>
              </a:rPr>
              <a:t>INSAT-3D</a:t>
            </a:r>
            <a:endParaRPr lang="en-IN" altLang="en-US" b="1">
              <a:solidFill>
                <a:srgbClr val="0D0D0D"/>
              </a:solidFill>
              <a:latin typeface="Arial Narrow" pitchFamily="34" charset="0"/>
            </a:endParaRPr>
          </a:p>
        </p:txBody>
      </p:sp>
      <p:pic>
        <p:nvPicPr>
          <p:cNvPr id="57" name="Picture 4" descr="C:\Users\CHAIRMAN\Desktop\Picture Library December 29, 2011\Satellites\CartosatA_00000.jpg"/>
          <p:cNvPicPr>
            <a:picLocks noChangeAspect="1" noChangeArrowheads="1"/>
          </p:cNvPicPr>
          <p:nvPr/>
        </p:nvPicPr>
        <p:blipFill>
          <a:blip r:embed="rId6" cstate="print">
            <a:clrChange>
              <a:clrFrom>
                <a:srgbClr val="000000"/>
              </a:clrFrom>
              <a:clrTo>
                <a:srgbClr val="000000">
                  <a:alpha val="0"/>
                </a:srgbClr>
              </a:clrTo>
            </a:clrChange>
          </a:blip>
          <a:srcRect t="13080" b="13975"/>
          <a:stretch>
            <a:fillRect/>
          </a:stretch>
        </p:blipFill>
        <p:spPr bwMode="auto">
          <a:xfrm rot="1073037">
            <a:off x="2622616" y="1479380"/>
            <a:ext cx="1439863" cy="840703"/>
          </a:xfrm>
          <a:prstGeom prst="rect">
            <a:avLst/>
          </a:prstGeom>
          <a:noFill/>
          <a:ln w="9525">
            <a:noFill/>
            <a:miter lim="800000"/>
            <a:headEnd/>
            <a:tailEnd/>
          </a:ln>
          <a:effectLst>
            <a:softEdge rad="12700"/>
          </a:effectLst>
        </p:spPr>
      </p:pic>
      <p:pic>
        <p:nvPicPr>
          <p:cNvPr id="58" name="Picture 4" descr="C:\Users\CHAIRMAN\Desktop\Picture Library December 29, 2011\Satellites\CartosatA_00000.jpg"/>
          <p:cNvPicPr>
            <a:picLocks noChangeAspect="1" noChangeArrowheads="1"/>
          </p:cNvPicPr>
          <p:nvPr/>
        </p:nvPicPr>
        <p:blipFill>
          <a:blip r:embed="rId6" cstate="print">
            <a:clrChange>
              <a:clrFrom>
                <a:srgbClr val="000000"/>
              </a:clrFrom>
              <a:clrTo>
                <a:srgbClr val="000000">
                  <a:alpha val="0"/>
                </a:srgbClr>
              </a:clrTo>
            </a:clrChange>
          </a:blip>
          <a:srcRect t="13080" b="13975"/>
          <a:stretch>
            <a:fillRect/>
          </a:stretch>
        </p:blipFill>
        <p:spPr bwMode="auto">
          <a:xfrm rot="1073037">
            <a:off x="1860617" y="1422231"/>
            <a:ext cx="1439863" cy="840703"/>
          </a:xfrm>
          <a:prstGeom prst="rect">
            <a:avLst/>
          </a:prstGeom>
          <a:noFill/>
          <a:ln w="9525">
            <a:noFill/>
            <a:miter lim="800000"/>
            <a:headEnd/>
            <a:tailEnd/>
          </a:ln>
          <a:effectLst>
            <a:softEdge rad="12700"/>
          </a:effectLst>
        </p:spPr>
      </p:pic>
      <p:sp>
        <p:nvSpPr>
          <p:cNvPr id="49" name="Oval 4"/>
          <p:cNvSpPr/>
          <p:nvPr/>
        </p:nvSpPr>
        <p:spPr>
          <a:xfrm>
            <a:off x="2831289" y="3423113"/>
            <a:ext cx="3672000" cy="1352615"/>
          </a:xfrm>
          <a:prstGeom prst="rect">
            <a:avLst/>
          </a:prstGeom>
          <a:noFill/>
          <a:ln>
            <a:noFill/>
          </a:ln>
          <a:effectLst/>
          <a:scene3d>
            <a:camera prst="orthographicFront">
              <a:rot lat="0" lon="0" rev="0"/>
            </a:camera>
            <a:lightRig rig="contrasting" dir="t">
              <a:rot lat="0" lon="0" rev="1200000"/>
            </a:lightRig>
          </a:scene3d>
          <a:sp3d/>
        </p:spPr>
        <p:txBody>
          <a:bodyPr lIns="25400" tIns="25400" rIns="25400" bIns="25400" spcCol="1270" anchor="ctr"/>
          <a:lstStyle/>
          <a:p>
            <a:pPr algn="ctr" defTabSz="889000" fontAlgn="auto">
              <a:lnSpc>
                <a:spcPct val="90000"/>
              </a:lnSpc>
              <a:spcBef>
                <a:spcPts val="0"/>
              </a:spcBef>
              <a:spcAft>
                <a:spcPct val="35000"/>
              </a:spcAft>
              <a:defRPr/>
            </a:pPr>
            <a:endParaRPr lang="en-IN" sz="2800" b="1" dirty="0">
              <a:solidFill>
                <a:prstClr val="black">
                  <a:lumMod val="95000"/>
                  <a:lumOff val="5000"/>
                </a:prstClr>
              </a:solidFill>
              <a:latin typeface="Arial Narrow" pitchFamily="34" charset="0"/>
              <a:cs typeface="+mn-cs"/>
            </a:endParaRPr>
          </a:p>
        </p:txBody>
      </p:sp>
      <p:sp>
        <p:nvSpPr>
          <p:cNvPr id="59" name="TextBox 58"/>
          <p:cNvSpPr txBox="1"/>
          <p:nvPr/>
        </p:nvSpPr>
        <p:spPr>
          <a:xfrm>
            <a:off x="114300" y="604838"/>
            <a:ext cx="1671638" cy="369887"/>
          </a:xfrm>
          <a:prstGeom prst="rect">
            <a:avLst/>
          </a:prstGeom>
          <a:ln/>
        </p:spPr>
        <p:style>
          <a:lnRef idx="1">
            <a:schemeClr val="dk1"/>
          </a:lnRef>
          <a:fillRef idx="2">
            <a:schemeClr val="dk1"/>
          </a:fillRef>
          <a:effectRef idx="1">
            <a:schemeClr val="dk1"/>
          </a:effectRef>
          <a:fontRef idx="minor">
            <a:schemeClr val="dk1"/>
          </a:fontRef>
        </p:style>
        <p:txBody>
          <a:bodyPr wrap="none">
            <a:spAutoFit/>
          </a:bodyPr>
          <a:lstStyle/>
          <a:p>
            <a:pPr algn="ctr" fontAlgn="auto">
              <a:spcBef>
                <a:spcPts val="0"/>
              </a:spcBef>
              <a:spcAft>
                <a:spcPts val="0"/>
              </a:spcAft>
              <a:defRPr/>
            </a:pPr>
            <a:r>
              <a:rPr lang="en-US" b="1" dirty="0">
                <a:solidFill>
                  <a:srgbClr val="009900"/>
                </a:solidFill>
                <a:latin typeface="Arial Narrow" pitchFamily="34" charset="0"/>
                <a:cs typeface="Arial" charset="0"/>
              </a:rPr>
              <a:t>LAND &amp; WATER </a:t>
            </a:r>
            <a:endParaRPr lang="en-IN" b="1" dirty="0">
              <a:solidFill>
                <a:srgbClr val="009900"/>
              </a:solidFill>
              <a:latin typeface="Arial Narrow" pitchFamily="34" charset="0"/>
              <a:cs typeface="Arial" charset="0"/>
            </a:endParaRPr>
          </a:p>
        </p:txBody>
      </p:sp>
      <p:sp>
        <p:nvSpPr>
          <p:cNvPr id="60" name="TextBox 59"/>
          <p:cNvSpPr txBox="1"/>
          <p:nvPr/>
        </p:nvSpPr>
        <p:spPr>
          <a:xfrm>
            <a:off x="2247900" y="604838"/>
            <a:ext cx="2003425" cy="369887"/>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pPr algn="ctr" fontAlgn="auto">
              <a:spcBef>
                <a:spcPts val="0"/>
              </a:spcBef>
              <a:spcAft>
                <a:spcPts val="0"/>
              </a:spcAft>
              <a:defRPr/>
            </a:pPr>
            <a:r>
              <a:rPr lang="en-US" b="1" dirty="0">
                <a:solidFill>
                  <a:srgbClr val="C00000"/>
                </a:solidFill>
                <a:latin typeface="Arial Narrow" pitchFamily="34" charset="0"/>
                <a:cs typeface="Arial" charset="0"/>
              </a:rPr>
              <a:t>HIGH RESOLUTION </a:t>
            </a:r>
            <a:endParaRPr lang="en-IN" b="1" dirty="0">
              <a:solidFill>
                <a:srgbClr val="C00000"/>
              </a:solidFill>
              <a:latin typeface="Arial Narrow" pitchFamily="34" charset="0"/>
              <a:cs typeface="Arial" charset="0"/>
            </a:endParaRPr>
          </a:p>
        </p:txBody>
      </p:sp>
      <p:sp>
        <p:nvSpPr>
          <p:cNvPr id="61" name="TextBox 60"/>
          <p:cNvSpPr txBox="1"/>
          <p:nvPr/>
        </p:nvSpPr>
        <p:spPr>
          <a:xfrm>
            <a:off x="4814888" y="604838"/>
            <a:ext cx="1836737" cy="369887"/>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algn="ctr" fontAlgn="auto">
              <a:spcBef>
                <a:spcPts val="0"/>
              </a:spcBef>
              <a:spcAft>
                <a:spcPts val="0"/>
              </a:spcAft>
              <a:defRPr/>
            </a:pPr>
            <a:r>
              <a:rPr lang="en-US" b="1" dirty="0">
                <a:solidFill>
                  <a:srgbClr val="000066"/>
                </a:solidFill>
                <a:latin typeface="Arial Narrow" pitchFamily="34" charset="0"/>
                <a:cs typeface="Arial" charset="0"/>
              </a:rPr>
              <a:t>OCEAN </a:t>
            </a:r>
            <a:endParaRPr lang="en-IN" b="1" dirty="0">
              <a:solidFill>
                <a:srgbClr val="000066"/>
              </a:solidFill>
              <a:latin typeface="Arial Narrow" pitchFamily="34" charset="0"/>
              <a:cs typeface="Arial" charset="0"/>
            </a:endParaRPr>
          </a:p>
        </p:txBody>
      </p:sp>
      <p:sp>
        <p:nvSpPr>
          <p:cNvPr id="62" name="TextBox 61"/>
          <p:cNvSpPr txBox="1"/>
          <p:nvPr/>
        </p:nvSpPr>
        <p:spPr>
          <a:xfrm>
            <a:off x="7042150" y="604838"/>
            <a:ext cx="2066925" cy="369887"/>
          </a:xfrm>
          <a:prstGeom prst="rect">
            <a:avLst/>
          </a:prstGeom>
        </p:spPr>
        <p:style>
          <a:lnRef idx="1">
            <a:schemeClr val="accent6"/>
          </a:lnRef>
          <a:fillRef idx="2">
            <a:schemeClr val="accent6"/>
          </a:fillRef>
          <a:effectRef idx="1">
            <a:schemeClr val="accent6"/>
          </a:effectRef>
          <a:fontRef idx="minor">
            <a:schemeClr val="dk1"/>
          </a:fontRef>
        </p:style>
        <p:txBody>
          <a:bodyPr wrap="none">
            <a:spAutoFit/>
          </a:bodyPr>
          <a:lstStyle/>
          <a:p>
            <a:pPr algn="ctr" fontAlgn="auto">
              <a:spcBef>
                <a:spcPts val="0"/>
              </a:spcBef>
              <a:spcAft>
                <a:spcPts val="0"/>
              </a:spcAft>
              <a:defRPr/>
            </a:pPr>
            <a:r>
              <a:rPr lang="en-US" b="1" dirty="0">
                <a:solidFill>
                  <a:prstClr val="black">
                    <a:lumMod val="95000"/>
                    <a:lumOff val="5000"/>
                  </a:prstClr>
                </a:solidFill>
                <a:latin typeface="Arial Narrow" pitchFamily="34" charset="0"/>
                <a:cs typeface="Arial" charset="0"/>
              </a:rPr>
              <a:t>WEATHER; CLIMATE</a:t>
            </a:r>
            <a:endParaRPr lang="en-IN" b="1" dirty="0">
              <a:solidFill>
                <a:prstClr val="black">
                  <a:lumMod val="95000"/>
                  <a:lumOff val="5000"/>
                </a:prstClr>
              </a:solidFill>
              <a:latin typeface="Arial Narrow" pitchFamily="34" charset="0"/>
              <a:cs typeface="Arial" charset="0"/>
            </a:endParaRPr>
          </a:p>
        </p:txBody>
      </p:sp>
      <p:sp>
        <p:nvSpPr>
          <p:cNvPr id="47" name="Oval 4"/>
          <p:cNvSpPr/>
          <p:nvPr/>
        </p:nvSpPr>
        <p:spPr>
          <a:xfrm>
            <a:off x="0" y="22225"/>
            <a:ext cx="9144000" cy="490538"/>
          </a:xfrm>
          <a:prstGeom prst="rect">
            <a:avLst/>
          </a:prstGeom>
          <a:ln/>
        </p:spPr>
        <p:style>
          <a:lnRef idx="1">
            <a:schemeClr val="dk1"/>
          </a:lnRef>
          <a:fillRef idx="2">
            <a:schemeClr val="dk1"/>
          </a:fillRef>
          <a:effectRef idx="1">
            <a:schemeClr val="dk1"/>
          </a:effectRef>
          <a:fontRef idx="minor">
            <a:schemeClr val="dk1"/>
          </a:fontRef>
        </p:style>
        <p:txBody>
          <a:bodyPr lIns="25400" tIns="25400" rIns="25400" bIns="25400" spcCol="1270" anchor="ctr"/>
          <a:lstStyle/>
          <a:p>
            <a:pPr algn="ctr" defTabSz="889000" fontAlgn="auto">
              <a:lnSpc>
                <a:spcPct val="90000"/>
              </a:lnSpc>
              <a:spcBef>
                <a:spcPts val="0"/>
              </a:spcBef>
              <a:spcAft>
                <a:spcPct val="35000"/>
              </a:spcAft>
              <a:defRPr/>
            </a:pPr>
            <a:r>
              <a:rPr lang="en-US" sz="2800" b="1" dirty="0">
                <a:solidFill>
                  <a:srgbClr val="000066"/>
                </a:solidFill>
                <a:latin typeface="Arial Narrow" pitchFamily="34" charset="0"/>
              </a:rPr>
              <a:t>EARTH OBSERVATION SATELLITES</a:t>
            </a:r>
            <a:endParaRPr lang="en-IN" sz="2800" b="1" dirty="0">
              <a:solidFill>
                <a:srgbClr val="000066"/>
              </a:solidFill>
              <a:latin typeface="Arial Narrow" pitchFamily="34" charset="0"/>
            </a:endParaRPr>
          </a:p>
        </p:txBody>
      </p:sp>
      <p:pic>
        <p:nvPicPr>
          <p:cNvPr id="52" name="Picture 3"/>
          <p:cNvPicPr>
            <a:picLocks noChangeArrowheads="1"/>
          </p:cNvPicPr>
          <p:nvPr/>
        </p:nvPicPr>
        <p:blipFill>
          <a:blip r:embed="rId14"/>
          <a:srcRect l="24445" t="11555" r="24445" b="3317"/>
          <a:stretch>
            <a:fillRect/>
          </a:stretch>
        </p:blipFill>
        <p:spPr bwMode="auto">
          <a:xfrm>
            <a:off x="1649413" y="4181475"/>
            <a:ext cx="1601787" cy="1601788"/>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pic>
        <p:nvPicPr>
          <p:cNvPr id="54" name="Picture 2"/>
          <p:cNvPicPr>
            <a:picLocks noChangeArrowheads="1"/>
          </p:cNvPicPr>
          <p:nvPr/>
        </p:nvPicPr>
        <p:blipFill>
          <a:blip r:embed="rId15"/>
          <a:srcRect l="30625" t="37827" r="38750" b="23541"/>
          <a:stretch>
            <a:fillRect/>
          </a:stretch>
        </p:blipFill>
        <p:spPr bwMode="auto">
          <a:xfrm>
            <a:off x="5526088" y="4200525"/>
            <a:ext cx="1600200" cy="1600200"/>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pic>
        <p:nvPicPr>
          <p:cNvPr id="66" name="Picture 65" descr="21-koria_stadium-c2.jpg"/>
          <p:cNvPicPr>
            <a:picLocks/>
          </p:cNvPicPr>
          <p:nvPr/>
        </p:nvPicPr>
        <p:blipFill>
          <a:blip r:embed="rId16"/>
          <a:srcRect l="47557" t="9053" r="23449" b="49846"/>
          <a:stretch>
            <a:fillRect/>
          </a:stretch>
        </p:blipFill>
        <p:spPr>
          <a:xfrm>
            <a:off x="7366000" y="4203700"/>
            <a:ext cx="1601788" cy="1601788"/>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cxnSp>
        <p:nvCxnSpPr>
          <p:cNvPr id="68" name="Straight Connector 67"/>
          <p:cNvCxnSpPr/>
          <p:nvPr/>
        </p:nvCxnSpPr>
        <p:spPr>
          <a:xfrm rot="5400000">
            <a:off x="304006" y="2207419"/>
            <a:ext cx="3203575" cy="1588"/>
          </a:xfrm>
          <a:prstGeom prst="line">
            <a:avLst/>
          </a:prstGeom>
          <a:ln>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6200000" flipH="1">
            <a:off x="3047207" y="2209006"/>
            <a:ext cx="3187700" cy="14287"/>
          </a:xfrm>
          <a:prstGeom prst="line">
            <a:avLst/>
          </a:prstGeom>
          <a:ln>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5400000">
            <a:off x="5202238" y="2230438"/>
            <a:ext cx="3159125" cy="3175"/>
          </a:xfrm>
          <a:prstGeom prst="line">
            <a:avLst/>
          </a:prstGeom>
          <a:ln>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73" name="Picture 2"/>
          <p:cNvPicPr>
            <a:picLocks noChangeArrowheads="1"/>
          </p:cNvPicPr>
          <p:nvPr/>
        </p:nvPicPr>
        <p:blipFill>
          <a:blip r:embed="rId17">
            <a:lum bright="10000"/>
          </a:blip>
          <a:srcRect l="66111" t="30205" r="15000" b="42335"/>
          <a:stretch>
            <a:fillRect/>
          </a:stretch>
        </p:blipFill>
        <p:spPr bwMode="auto">
          <a:xfrm>
            <a:off x="3598863" y="4195763"/>
            <a:ext cx="1603375" cy="1601787"/>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pic>
        <p:nvPicPr>
          <p:cNvPr id="6185" name="Picture 73" descr="OceanSat2_Auto10.jpg"/>
          <p:cNvPicPr>
            <a:picLocks/>
          </p:cNvPicPr>
          <p:nvPr/>
        </p:nvPicPr>
        <p:blipFill>
          <a:blip r:embed="rId18"/>
          <a:srcRect/>
          <a:stretch>
            <a:fillRect/>
          </a:stretch>
        </p:blipFill>
        <p:spPr bwMode="auto">
          <a:xfrm>
            <a:off x="149225" y="4249738"/>
            <a:ext cx="1244600" cy="1514475"/>
          </a:xfrm>
          <a:prstGeom prst="rect">
            <a:avLst/>
          </a:prstGeom>
          <a:noFill/>
          <a:ln w="9525">
            <a:noFill/>
            <a:miter lim="800000"/>
            <a:headEnd/>
            <a:tailEnd/>
          </a:ln>
        </p:spPr>
      </p:pic>
      <p:cxnSp>
        <p:nvCxnSpPr>
          <p:cNvPr id="72" name="Straight Connector 71"/>
          <p:cNvCxnSpPr/>
          <p:nvPr/>
        </p:nvCxnSpPr>
        <p:spPr>
          <a:xfrm>
            <a:off x="0" y="3844925"/>
            <a:ext cx="9144000" cy="1588"/>
          </a:xfrm>
          <a:prstGeom prst="line">
            <a:avLst/>
          </a:prstGeom>
          <a:ln>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6187" name="Group 70"/>
          <p:cNvGrpSpPr>
            <a:grpSpLocks/>
          </p:cNvGrpSpPr>
          <p:nvPr/>
        </p:nvGrpSpPr>
        <p:grpSpPr bwMode="auto">
          <a:xfrm>
            <a:off x="14288" y="3776663"/>
            <a:ext cx="9144000" cy="358775"/>
            <a:chOff x="0" y="4061806"/>
            <a:chExt cx="9144000" cy="357794"/>
          </a:xfrm>
        </p:grpSpPr>
        <p:sp>
          <p:nvSpPr>
            <p:cNvPr id="56" name="Left-Right Arrow 55"/>
            <p:cNvSpPr/>
            <p:nvPr/>
          </p:nvSpPr>
          <p:spPr>
            <a:xfrm>
              <a:off x="609600" y="4113704"/>
              <a:ext cx="7924800" cy="257628"/>
            </a:xfrm>
            <a:prstGeom prst="leftRightArrow">
              <a:avLst/>
            </a:prstGeom>
            <a:scene3d>
              <a:camera prst="orthographicFront"/>
              <a:lightRig rig="threePt" dir="t"/>
            </a:scene3d>
            <a:sp3d>
              <a:bevelT/>
            </a:sp3d>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endParaRPr lang="en-GB">
                <a:solidFill>
                  <a:prstClr val="black"/>
                </a:solidFill>
              </a:endParaRPr>
            </a:p>
          </p:txBody>
        </p:sp>
        <p:sp>
          <p:nvSpPr>
            <p:cNvPr id="6205" name="TextBox 62"/>
            <p:cNvSpPr txBox="1">
              <a:spLocks noChangeArrowheads="1"/>
            </p:cNvSpPr>
            <p:nvPr/>
          </p:nvSpPr>
          <p:spPr bwMode="auto">
            <a:xfrm>
              <a:off x="0" y="4081046"/>
              <a:ext cx="639919" cy="338554"/>
            </a:xfrm>
            <a:prstGeom prst="rect">
              <a:avLst/>
            </a:prstGeom>
            <a:noFill/>
            <a:ln w="9525">
              <a:noFill/>
              <a:miter lim="800000"/>
              <a:headEnd/>
              <a:tailEnd/>
            </a:ln>
          </p:spPr>
          <p:txBody>
            <a:bodyPr wrap="none">
              <a:spAutoFit/>
            </a:bodyPr>
            <a:lstStyle/>
            <a:p>
              <a:r>
                <a:rPr lang="en-US" altLang="en-US" sz="1600" b="1">
                  <a:solidFill>
                    <a:srgbClr val="000000"/>
                  </a:solidFill>
                  <a:latin typeface="Tw Cen MT" pitchFamily="34" charset="0"/>
                </a:rPr>
                <a:t>1 KM</a:t>
              </a:r>
              <a:endParaRPr lang="en-GB" altLang="en-US" sz="1600" b="1">
                <a:solidFill>
                  <a:srgbClr val="000000"/>
                </a:solidFill>
                <a:latin typeface="Tw Cen MT" pitchFamily="34" charset="0"/>
              </a:endParaRPr>
            </a:p>
          </p:txBody>
        </p:sp>
        <p:sp>
          <p:nvSpPr>
            <p:cNvPr id="6206" name="TextBox 63"/>
            <p:cNvSpPr txBox="1">
              <a:spLocks noChangeArrowheads="1"/>
            </p:cNvSpPr>
            <p:nvPr/>
          </p:nvSpPr>
          <p:spPr bwMode="auto">
            <a:xfrm>
              <a:off x="8472021" y="4066532"/>
              <a:ext cx="671979" cy="338554"/>
            </a:xfrm>
            <a:prstGeom prst="rect">
              <a:avLst/>
            </a:prstGeom>
            <a:noFill/>
            <a:ln w="9525">
              <a:noFill/>
              <a:miter lim="800000"/>
              <a:headEnd/>
              <a:tailEnd/>
            </a:ln>
          </p:spPr>
          <p:txBody>
            <a:bodyPr wrap="none">
              <a:spAutoFit/>
            </a:bodyPr>
            <a:lstStyle/>
            <a:p>
              <a:r>
                <a:rPr lang="en-US" altLang="en-US" sz="1600" b="1">
                  <a:solidFill>
                    <a:srgbClr val="000000"/>
                  </a:solidFill>
                  <a:latin typeface="Tw Cen MT" pitchFamily="34" charset="0"/>
                </a:rPr>
                <a:t>0.8 M</a:t>
              </a:r>
              <a:endParaRPr lang="en-GB" altLang="en-US" sz="1600" b="1">
                <a:solidFill>
                  <a:srgbClr val="000000"/>
                </a:solidFill>
                <a:latin typeface="Tw Cen MT" pitchFamily="34" charset="0"/>
              </a:endParaRPr>
            </a:p>
          </p:txBody>
        </p:sp>
        <p:sp>
          <p:nvSpPr>
            <p:cNvPr id="75" name="TextBox 74"/>
            <p:cNvSpPr txBox="1"/>
            <p:nvPr/>
          </p:nvSpPr>
          <p:spPr>
            <a:xfrm>
              <a:off x="3092450" y="4061806"/>
              <a:ext cx="2357437" cy="338796"/>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pPr fontAlgn="auto">
                <a:spcBef>
                  <a:spcPts val="0"/>
                </a:spcBef>
                <a:spcAft>
                  <a:spcPts val="0"/>
                </a:spcAft>
                <a:defRPr/>
              </a:pPr>
              <a:r>
                <a:rPr lang="en-US" sz="1600" b="1" dirty="0">
                  <a:solidFill>
                    <a:srgbClr val="C00000"/>
                  </a:solidFill>
                  <a:latin typeface="Arial" pitchFamily="34" charset="0"/>
                  <a:cs typeface="Arial" pitchFamily="34" charset="0"/>
                </a:rPr>
                <a:t>IMAGING CAPABILITY</a:t>
              </a:r>
              <a:endParaRPr lang="en-GB" sz="1600" b="1" dirty="0">
                <a:solidFill>
                  <a:srgbClr val="C00000"/>
                </a:solidFill>
                <a:latin typeface="Arial" pitchFamily="34" charset="0"/>
                <a:cs typeface="Arial" pitchFamily="34" charset="0"/>
              </a:endParaRPr>
            </a:p>
          </p:txBody>
        </p:sp>
      </p:grpSp>
      <p:sp>
        <p:nvSpPr>
          <p:cNvPr id="6188" name="Rectangle 49"/>
          <p:cNvSpPr>
            <a:spLocks noChangeArrowheads="1"/>
          </p:cNvSpPr>
          <p:nvPr/>
        </p:nvSpPr>
        <p:spPr bwMode="auto">
          <a:xfrm>
            <a:off x="0" y="6045200"/>
            <a:ext cx="9144000" cy="769938"/>
          </a:xfrm>
          <a:prstGeom prst="rect">
            <a:avLst/>
          </a:prstGeom>
          <a:noFill/>
          <a:ln w="9525">
            <a:noFill/>
            <a:miter lim="800000"/>
            <a:headEnd/>
            <a:tailEnd/>
          </a:ln>
        </p:spPr>
        <p:txBody>
          <a:bodyPr>
            <a:spAutoFit/>
          </a:bodyPr>
          <a:lstStyle/>
          <a:p>
            <a:pPr marL="273050" indent="-273050">
              <a:spcAft>
                <a:spcPts val="600"/>
              </a:spcAft>
            </a:pPr>
            <a:r>
              <a:rPr lang="en-IN" altLang="en-US" sz="2200">
                <a:solidFill>
                  <a:srgbClr val="009900"/>
                </a:solidFill>
                <a:latin typeface="Arial Narrow" pitchFamily="34" charset="0"/>
              </a:rPr>
              <a:t>Resourcesat-2A,</a:t>
            </a:r>
            <a:r>
              <a:rPr lang="en-IN" altLang="en-US" sz="2200">
                <a:solidFill>
                  <a:srgbClr val="463E2C"/>
                </a:solidFill>
                <a:latin typeface="Arial Narrow" pitchFamily="34" charset="0"/>
              </a:rPr>
              <a:t> </a:t>
            </a:r>
            <a:r>
              <a:rPr lang="en-IN" altLang="en-US" sz="2200">
                <a:solidFill>
                  <a:srgbClr val="003399"/>
                </a:solidFill>
                <a:latin typeface="Arial Narrow" pitchFamily="34" charset="0"/>
              </a:rPr>
              <a:t>SCATSAT-1,</a:t>
            </a:r>
            <a:r>
              <a:rPr lang="en-IN" altLang="en-US" sz="2200">
                <a:solidFill>
                  <a:srgbClr val="463E2C"/>
                </a:solidFill>
                <a:latin typeface="Arial Narrow" pitchFamily="34" charset="0"/>
              </a:rPr>
              <a:t> </a:t>
            </a:r>
            <a:r>
              <a:rPr lang="en-IN" altLang="en-US" sz="2200">
                <a:solidFill>
                  <a:srgbClr val="C00000"/>
                </a:solidFill>
                <a:latin typeface="Arial Narrow" pitchFamily="34" charset="0"/>
              </a:rPr>
              <a:t>Cartosat 2C/2D/2E, Cartosat-3</a:t>
            </a:r>
            <a:r>
              <a:rPr lang="en-IN" altLang="en-US" sz="2200">
                <a:solidFill>
                  <a:srgbClr val="463E2C"/>
                </a:solidFill>
                <a:latin typeface="Arial Narrow" pitchFamily="34" charset="0"/>
              </a:rPr>
              <a:t>, </a:t>
            </a:r>
            <a:r>
              <a:rPr lang="en-IN" altLang="en-US" sz="2200">
                <a:solidFill>
                  <a:srgbClr val="003399"/>
                </a:solidFill>
                <a:latin typeface="Arial Narrow" pitchFamily="34" charset="0"/>
              </a:rPr>
              <a:t>Oceansat-3, INSAT-3DR, </a:t>
            </a:r>
            <a:r>
              <a:rPr lang="en-IN" altLang="en-US" sz="2200">
                <a:solidFill>
                  <a:srgbClr val="009900"/>
                </a:solidFill>
                <a:latin typeface="Arial Narrow" pitchFamily="34" charset="0"/>
              </a:rPr>
              <a:t>GISAT</a:t>
            </a:r>
            <a:r>
              <a:rPr lang="en-IN" altLang="en-US" sz="2200">
                <a:solidFill>
                  <a:srgbClr val="463E2C"/>
                </a:solidFill>
                <a:latin typeface="Arial Narrow" pitchFamily="34" charset="0"/>
              </a:rPr>
              <a:t> being added during 2015-17 for continuity of services and new capability.</a:t>
            </a:r>
          </a:p>
        </p:txBody>
      </p:sp>
      <p:sp>
        <p:nvSpPr>
          <p:cNvPr id="6189" name="TextBox 47"/>
          <p:cNvSpPr txBox="1">
            <a:spLocks noChangeArrowheads="1"/>
          </p:cNvSpPr>
          <p:nvPr/>
        </p:nvSpPr>
        <p:spPr bwMode="auto">
          <a:xfrm>
            <a:off x="1143000" y="3352800"/>
            <a:ext cx="668338" cy="338138"/>
          </a:xfrm>
          <a:prstGeom prst="rect">
            <a:avLst/>
          </a:prstGeom>
          <a:noFill/>
          <a:ln w="9525">
            <a:noFill/>
            <a:miter lim="800000"/>
            <a:headEnd/>
            <a:tailEnd/>
          </a:ln>
        </p:spPr>
        <p:txBody>
          <a:bodyPr wrap="none">
            <a:spAutoFit/>
          </a:bodyPr>
          <a:lstStyle/>
          <a:p>
            <a:r>
              <a:rPr lang="en-US" altLang="en-US" sz="1600" b="1">
                <a:solidFill>
                  <a:srgbClr val="000000"/>
                </a:solidFill>
                <a:latin typeface="Arial Narrow" pitchFamily="34" charset="0"/>
              </a:rPr>
              <a:t>(2012)</a:t>
            </a:r>
            <a:endParaRPr lang="en-GB" altLang="en-US" sz="1600" b="1">
              <a:solidFill>
                <a:srgbClr val="000000"/>
              </a:solidFill>
              <a:latin typeface="Arial Narrow" pitchFamily="34" charset="0"/>
            </a:endParaRPr>
          </a:p>
        </p:txBody>
      </p:sp>
      <p:sp>
        <p:nvSpPr>
          <p:cNvPr id="6190" name="TextBox 50"/>
          <p:cNvSpPr txBox="1">
            <a:spLocks noChangeArrowheads="1"/>
          </p:cNvSpPr>
          <p:nvPr/>
        </p:nvSpPr>
        <p:spPr bwMode="auto">
          <a:xfrm>
            <a:off x="152400" y="1371600"/>
            <a:ext cx="658813" cy="338138"/>
          </a:xfrm>
          <a:prstGeom prst="rect">
            <a:avLst/>
          </a:prstGeom>
          <a:noFill/>
          <a:ln w="9525">
            <a:noFill/>
            <a:miter lim="800000"/>
            <a:headEnd/>
            <a:tailEnd/>
          </a:ln>
        </p:spPr>
        <p:txBody>
          <a:bodyPr wrap="none">
            <a:spAutoFit/>
          </a:bodyPr>
          <a:lstStyle/>
          <a:p>
            <a:r>
              <a:rPr lang="en-US" altLang="en-US" sz="1600" b="1">
                <a:solidFill>
                  <a:srgbClr val="000000"/>
                </a:solidFill>
                <a:latin typeface="Arial Narrow" pitchFamily="34" charset="0"/>
              </a:rPr>
              <a:t>(2011)</a:t>
            </a:r>
            <a:endParaRPr lang="en-GB" altLang="en-US" sz="1600" b="1">
              <a:solidFill>
                <a:srgbClr val="000000"/>
              </a:solidFill>
              <a:latin typeface="Arial Narrow" pitchFamily="34" charset="0"/>
            </a:endParaRPr>
          </a:p>
        </p:txBody>
      </p:sp>
      <p:sp>
        <p:nvSpPr>
          <p:cNvPr id="6191" name="TextBox 52"/>
          <p:cNvSpPr txBox="1">
            <a:spLocks noChangeArrowheads="1"/>
          </p:cNvSpPr>
          <p:nvPr/>
        </p:nvSpPr>
        <p:spPr bwMode="auto">
          <a:xfrm>
            <a:off x="2286000" y="3352800"/>
            <a:ext cx="611188" cy="307975"/>
          </a:xfrm>
          <a:prstGeom prst="rect">
            <a:avLst/>
          </a:prstGeom>
          <a:noFill/>
          <a:ln w="9525">
            <a:noFill/>
            <a:miter lim="800000"/>
            <a:headEnd/>
            <a:tailEnd/>
          </a:ln>
        </p:spPr>
        <p:txBody>
          <a:bodyPr wrap="none">
            <a:spAutoFit/>
          </a:bodyPr>
          <a:lstStyle/>
          <a:p>
            <a:r>
              <a:rPr lang="en-US" altLang="en-US" sz="1400" b="1">
                <a:solidFill>
                  <a:srgbClr val="000000"/>
                </a:solidFill>
                <a:latin typeface="Arial Narrow" pitchFamily="34" charset="0"/>
              </a:rPr>
              <a:t>(2009)</a:t>
            </a:r>
            <a:endParaRPr lang="en-GB" altLang="en-US" sz="1400" b="1">
              <a:solidFill>
                <a:srgbClr val="000000"/>
              </a:solidFill>
              <a:latin typeface="Arial Narrow" pitchFamily="34" charset="0"/>
            </a:endParaRPr>
          </a:p>
        </p:txBody>
      </p:sp>
      <p:sp>
        <p:nvSpPr>
          <p:cNvPr id="6192" name="TextBox 54"/>
          <p:cNvSpPr txBox="1">
            <a:spLocks noChangeArrowheads="1"/>
          </p:cNvSpPr>
          <p:nvPr/>
        </p:nvSpPr>
        <p:spPr bwMode="auto">
          <a:xfrm>
            <a:off x="3657600" y="3429000"/>
            <a:ext cx="611188" cy="307975"/>
          </a:xfrm>
          <a:prstGeom prst="rect">
            <a:avLst/>
          </a:prstGeom>
          <a:noFill/>
          <a:ln w="9525">
            <a:noFill/>
            <a:miter lim="800000"/>
            <a:headEnd/>
            <a:tailEnd/>
          </a:ln>
        </p:spPr>
        <p:txBody>
          <a:bodyPr wrap="none">
            <a:spAutoFit/>
          </a:bodyPr>
          <a:lstStyle/>
          <a:p>
            <a:r>
              <a:rPr lang="en-US" altLang="en-US" sz="1400" b="1">
                <a:solidFill>
                  <a:srgbClr val="000000"/>
                </a:solidFill>
                <a:latin typeface="Arial Narrow" pitchFamily="34" charset="0"/>
              </a:rPr>
              <a:t>(2005)</a:t>
            </a:r>
            <a:endParaRPr lang="en-GB" altLang="en-US" sz="1400" b="1">
              <a:solidFill>
                <a:srgbClr val="000000"/>
              </a:solidFill>
              <a:latin typeface="Arial Narrow" pitchFamily="34" charset="0"/>
            </a:endParaRPr>
          </a:p>
        </p:txBody>
      </p:sp>
      <p:sp>
        <p:nvSpPr>
          <p:cNvPr id="6193" name="TextBox 62"/>
          <p:cNvSpPr txBox="1">
            <a:spLocks noChangeArrowheads="1"/>
          </p:cNvSpPr>
          <p:nvPr/>
        </p:nvSpPr>
        <p:spPr bwMode="auto">
          <a:xfrm>
            <a:off x="1905000" y="2057400"/>
            <a:ext cx="611188" cy="307975"/>
          </a:xfrm>
          <a:prstGeom prst="rect">
            <a:avLst/>
          </a:prstGeom>
          <a:noFill/>
          <a:ln w="9525">
            <a:noFill/>
            <a:miter lim="800000"/>
            <a:headEnd/>
            <a:tailEnd/>
          </a:ln>
        </p:spPr>
        <p:txBody>
          <a:bodyPr wrap="none">
            <a:spAutoFit/>
          </a:bodyPr>
          <a:lstStyle/>
          <a:p>
            <a:r>
              <a:rPr lang="en-US" altLang="en-US" sz="1400" b="1">
                <a:solidFill>
                  <a:srgbClr val="000000"/>
                </a:solidFill>
                <a:latin typeface="Arial Narrow" pitchFamily="34" charset="0"/>
              </a:rPr>
              <a:t>(2007)</a:t>
            </a:r>
            <a:endParaRPr lang="en-GB" altLang="en-US" sz="1400" b="1">
              <a:solidFill>
                <a:srgbClr val="000000"/>
              </a:solidFill>
              <a:latin typeface="Arial Narrow" pitchFamily="34" charset="0"/>
            </a:endParaRPr>
          </a:p>
        </p:txBody>
      </p:sp>
      <p:sp>
        <p:nvSpPr>
          <p:cNvPr id="6194" name="TextBox 63"/>
          <p:cNvSpPr txBox="1">
            <a:spLocks noChangeArrowheads="1"/>
          </p:cNvSpPr>
          <p:nvPr/>
        </p:nvSpPr>
        <p:spPr bwMode="auto">
          <a:xfrm>
            <a:off x="2971800" y="2209800"/>
            <a:ext cx="611188" cy="307975"/>
          </a:xfrm>
          <a:prstGeom prst="rect">
            <a:avLst/>
          </a:prstGeom>
          <a:noFill/>
          <a:ln w="9525">
            <a:noFill/>
            <a:miter lim="800000"/>
            <a:headEnd/>
            <a:tailEnd/>
          </a:ln>
        </p:spPr>
        <p:txBody>
          <a:bodyPr wrap="none">
            <a:spAutoFit/>
          </a:bodyPr>
          <a:lstStyle/>
          <a:p>
            <a:r>
              <a:rPr lang="en-US" altLang="en-US" sz="1400" b="1">
                <a:solidFill>
                  <a:srgbClr val="000000"/>
                </a:solidFill>
                <a:latin typeface="Arial Narrow" pitchFamily="34" charset="0"/>
              </a:rPr>
              <a:t>(2008)</a:t>
            </a:r>
            <a:endParaRPr lang="en-GB" altLang="en-US" sz="1400" b="1">
              <a:solidFill>
                <a:srgbClr val="000000"/>
              </a:solidFill>
              <a:latin typeface="Arial Narrow" pitchFamily="34" charset="0"/>
            </a:endParaRPr>
          </a:p>
        </p:txBody>
      </p:sp>
      <p:sp>
        <p:nvSpPr>
          <p:cNvPr id="6195" name="TextBox 64"/>
          <p:cNvSpPr txBox="1">
            <a:spLocks noChangeArrowheads="1"/>
          </p:cNvSpPr>
          <p:nvPr/>
        </p:nvSpPr>
        <p:spPr bwMode="auto">
          <a:xfrm>
            <a:off x="3781425" y="2286000"/>
            <a:ext cx="611188" cy="307975"/>
          </a:xfrm>
          <a:prstGeom prst="rect">
            <a:avLst/>
          </a:prstGeom>
          <a:noFill/>
          <a:ln w="9525">
            <a:noFill/>
            <a:miter lim="800000"/>
            <a:headEnd/>
            <a:tailEnd/>
          </a:ln>
        </p:spPr>
        <p:txBody>
          <a:bodyPr wrap="none">
            <a:spAutoFit/>
          </a:bodyPr>
          <a:lstStyle/>
          <a:p>
            <a:r>
              <a:rPr lang="en-US" altLang="en-US" sz="1400" b="1">
                <a:solidFill>
                  <a:srgbClr val="000000"/>
                </a:solidFill>
                <a:latin typeface="Arial Narrow" pitchFamily="34" charset="0"/>
              </a:rPr>
              <a:t>(2010)</a:t>
            </a:r>
            <a:endParaRPr lang="en-GB" altLang="en-US" sz="1400" b="1">
              <a:solidFill>
                <a:srgbClr val="000000"/>
              </a:solidFill>
              <a:latin typeface="Arial Narrow" pitchFamily="34" charset="0"/>
            </a:endParaRPr>
          </a:p>
        </p:txBody>
      </p:sp>
      <p:sp>
        <p:nvSpPr>
          <p:cNvPr id="6196" name="TextBox 66"/>
          <p:cNvSpPr txBox="1">
            <a:spLocks noChangeArrowheads="1"/>
          </p:cNvSpPr>
          <p:nvPr/>
        </p:nvSpPr>
        <p:spPr bwMode="auto">
          <a:xfrm>
            <a:off x="5410200" y="3124200"/>
            <a:ext cx="668338" cy="338138"/>
          </a:xfrm>
          <a:prstGeom prst="rect">
            <a:avLst/>
          </a:prstGeom>
          <a:noFill/>
          <a:ln w="9525">
            <a:noFill/>
            <a:miter lim="800000"/>
            <a:headEnd/>
            <a:tailEnd/>
          </a:ln>
        </p:spPr>
        <p:txBody>
          <a:bodyPr wrap="none">
            <a:spAutoFit/>
          </a:bodyPr>
          <a:lstStyle/>
          <a:p>
            <a:r>
              <a:rPr lang="en-US" altLang="en-US" sz="1600" b="1">
                <a:solidFill>
                  <a:srgbClr val="000000"/>
                </a:solidFill>
                <a:latin typeface="Arial Narrow" pitchFamily="34" charset="0"/>
              </a:rPr>
              <a:t>(2013)</a:t>
            </a:r>
            <a:endParaRPr lang="en-GB" altLang="en-US" sz="1600" b="1">
              <a:solidFill>
                <a:srgbClr val="000000"/>
              </a:solidFill>
              <a:latin typeface="Arial Narrow" pitchFamily="34" charset="0"/>
            </a:endParaRPr>
          </a:p>
        </p:txBody>
      </p:sp>
      <p:sp>
        <p:nvSpPr>
          <p:cNvPr id="6197" name="TextBox 70"/>
          <p:cNvSpPr txBox="1">
            <a:spLocks noChangeArrowheads="1"/>
          </p:cNvSpPr>
          <p:nvPr/>
        </p:nvSpPr>
        <p:spPr bwMode="auto">
          <a:xfrm>
            <a:off x="5943600" y="1371600"/>
            <a:ext cx="668338" cy="338138"/>
          </a:xfrm>
          <a:prstGeom prst="rect">
            <a:avLst/>
          </a:prstGeom>
          <a:noFill/>
          <a:ln w="9525">
            <a:noFill/>
            <a:miter lim="800000"/>
            <a:headEnd/>
            <a:tailEnd/>
          </a:ln>
        </p:spPr>
        <p:txBody>
          <a:bodyPr wrap="none">
            <a:spAutoFit/>
          </a:bodyPr>
          <a:lstStyle/>
          <a:p>
            <a:r>
              <a:rPr lang="en-US" altLang="en-US" sz="1600" b="1">
                <a:solidFill>
                  <a:srgbClr val="000000"/>
                </a:solidFill>
                <a:latin typeface="Arial Narrow" pitchFamily="34" charset="0"/>
              </a:rPr>
              <a:t>(2009)</a:t>
            </a:r>
            <a:endParaRPr lang="en-GB" altLang="en-US" sz="1600" b="1">
              <a:solidFill>
                <a:srgbClr val="000000"/>
              </a:solidFill>
              <a:latin typeface="Arial Narrow" pitchFamily="34" charset="0"/>
            </a:endParaRPr>
          </a:p>
        </p:txBody>
      </p:sp>
      <p:sp>
        <p:nvSpPr>
          <p:cNvPr id="6198" name="TextBox 73"/>
          <p:cNvSpPr txBox="1">
            <a:spLocks noChangeArrowheads="1"/>
          </p:cNvSpPr>
          <p:nvPr/>
        </p:nvSpPr>
        <p:spPr bwMode="auto">
          <a:xfrm>
            <a:off x="7010400" y="3352800"/>
            <a:ext cx="603250" cy="307975"/>
          </a:xfrm>
          <a:prstGeom prst="rect">
            <a:avLst/>
          </a:prstGeom>
          <a:noFill/>
          <a:ln w="9525">
            <a:noFill/>
            <a:miter lim="800000"/>
            <a:headEnd/>
            <a:tailEnd/>
          </a:ln>
        </p:spPr>
        <p:txBody>
          <a:bodyPr wrap="none">
            <a:spAutoFit/>
          </a:bodyPr>
          <a:lstStyle/>
          <a:p>
            <a:r>
              <a:rPr lang="en-US" altLang="en-US" sz="1400" b="1">
                <a:solidFill>
                  <a:srgbClr val="000000"/>
                </a:solidFill>
                <a:latin typeface="Arial Narrow" pitchFamily="34" charset="0"/>
              </a:rPr>
              <a:t>(2011)</a:t>
            </a:r>
            <a:endParaRPr lang="en-GB" altLang="en-US" sz="1400" b="1">
              <a:solidFill>
                <a:srgbClr val="000000"/>
              </a:solidFill>
              <a:latin typeface="Arial Narrow" pitchFamily="34" charset="0"/>
            </a:endParaRPr>
          </a:p>
        </p:txBody>
      </p:sp>
      <p:sp>
        <p:nvSpPr>
          <p:cNvPr id="6199" name="TextBox 75"/>
          <p:cNvSpPr txBox="1">
            <a:spLocks noChangeArrowheads="1"/>
          </p:cNvSpPr>
          <p:nvPr/>
        </p:nvSpPr>
        <p:spPr bwMode="auto">
          <a:xfrm>
            <a:off x="7010400" y="1931988"/>
            <a:ext cx="611188" cy="307975"/>
          </a:xfrm>
          <a:prstGeom prst="rect">
            <a:avLst/>
          </a:prstGeom>
          <a:noFill/>
          <a:ln w="9525">
            <a:noFill/>
            <a:miter lim="800000"/>
            <a:headEnd/>
            <a:tailEnd/>
          </a:ln>
        </p:spPr>
        <p:txBody>
          <a:bodyPr wrap="none">
            <a:spAutoFit/>
          </a:bodyPr>
          <a:lstStyle/>
          <a:p>
            <a:r>
              <a:rPr lang="en-US" altLang="en-US" sz="1400" b="1">
                <a:solidFill>
                  <a:srgbClr val="000000"/>
                </a:solidFill>
                <a:latin typeface="Arial Narrow" pitchFamily="34" charset="0"/>
              </a:rPr>
              <a:t>(2002)</a:t>
            </a:r>
            <a:endParaRPr lang="en-GB" altLang="en-US" sz="1400" b="1">
              <a:solidFill>
                <a:srgbClr val="000000"/>
              </a:solidFill>
              <a:latin typeface="Arial Narrow" pitchFamily="34" charset="0"/>
            </a:endParaRPr>
          </a:p>
        </p:txBody>
      </p:sp>
      <p:sp>
        <p:nvSpPr>
          <p:cNvPr id="6200" name="TextBox 76"/>
          <p:cNvSpPr txBox="1">
            <a:spLocks noChangeArrowheads="1"/>
          </p:cNvSpPr>
          <p:nvPr/>
        </p:nvSpPr>
        <p:spPr bwMode="auto">
          <a:xfrm>
            <a:off x="8532813" y="1219200"/>
            <a:ext cx="611187" cy="307975"/>
          </a:xfrm>
          <a:prstGeom prst="rect">
            <a:avLst/>
          </a:prstGeom>
          <a:noFill/>
          <a:ln w="9525">
            <a:noFill/>
            <a:miter lim="800000"/>
            <a:headEnd/>
            <a:tailEnd/>
          </a:ln>
        </p:spPr>
        <p:txBody>
          <a:bodyPr wrap="none">
            <a:spAutoFit/>
          </a:bodyPr>
          <a:lstStyle/>
          <a:p>
            <a:r>
              <a:rPr lang="en-US" altLang="en-US" sz="1400" b="1">
                <a:solidFill>
                  <a:srgbClr val="000000"/>
                </a:solidFill>
                <a:latin typeface="Arial Narrow" pitchFamily="34" charset="0"/>
              </a:rPr>
              <a:t>(2003)</a:t>
            </a:r>
            <a:endParaRPr lang="en-GB" altLang="en-US" sz="1400" b="1">
              <a:solidFill>
                <a:srgbClr val="000000"/>
              </a:solidFill>
              <a:latin typeface="Arial Narrow" pitchFamily="34" charset="0"/>
            </a:endParaRPr>
          </a:p>
        </p:txBody>
      </p:sp>
      <p:sp>
        <p:nvSpPr>
          <p:cNvPr id="6201" name="TextBox 77"/>
          <p:cNvSpPr txBox="1">
            <a:spLocks noChangeArrowheads="1"/>
          </p:cNvSpPr>
          <p:nvPr/>
        </p:nvSpPr>
        <p:spPr bwMode="auto">
          <a:xfrm>
            <a:off x="8077200" y="3505200"/>
            <a:ext cx="611188" cy="307975"/>
          </a:xfrm>
          <a:prstGeom prst="rect">
            <a:avLst/>
          </a:prstGeom>
          <a:noFill/>
          <a:ln w="9525">
            <a:noFill/>
            <a:miter lim="800000"/>
            <a:headEnd/>
            <a:tailEnd/>
          </a:ln>
        </p:spPr>
        <p:txBody>
          <a:bodyPr wrap="none">
            <a:spAutoFit/>
          </a:bodyPr>
          <a:lstStyle/>
          <a:p>
            <a:r>
              <a:rPr lang="en-US" altLang="en-US" sz="1400" b="1">
                <a:solidFill>
                  <a:srgbClr val="000000"/>
                </a:solidFill>
                <a:latin typeface="Arial Narrow" pitchFamily="34" charset="0"/>
              </a:rPr>
              <a:t>(2013)</a:t>
            </a:r>
            <a:endParaRPr lang="en-GB" altLang="en-US" sz="1400" b="1">
              <a:solidFill>
                <a:srgbClr val="000000"/>
              </a:solidFill>
              <a:latin typeface="Arial Narrow" pitchFamily="34" charset="0"/>
            </a:endParaRP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03650" name="Group 130"/>
          <p:cNvGraphicFramePr>
            <a:graphicFrameLocks noGrp="1"/>
          </p:cNvGraphicFramePr>
          <p:nvPr/>
        </p:nvGraphicFramePr>
        <p:xfrm>
          <a:off x="214282" y="1428736"/>
          <a:ext cx="7086600" cy="2821266"/>
        </p:xfrm>
        <a:graphic>
          <a:graphicData uri="http://schemas.openxmlformats.org/drawingml/2006/table">
            <a:tbl>
              <a:tblPr>
                <a:tableStyleId>{3C2FFA5D-87B4-456A-9821-1D502468CF0F}</a:tableStyleId>
              </a:tblPr>
              <a:tblGrid>
                <a:gridCol w="3962400"/>
                <a:gridCol w="3124200"/>
              </a:tblGrid>
              <a:tr h="29778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u="none" strike="noStrike" cap="none" normalizeH="0" baseline="0" dirty="0" smtClean="0">
                          <a:ln>
                            <a:noFill/>
                          </a:ln>
                          <a:solidFill>
                            <a:srgbClr val="C00000"/>
                          </a:solidFill>
                          <a:effectLst/>
                          <a:latin typeface="Arial Narrow" pitchFamily="34" charset="0"/>
                        </a:rPr>
                        <a:t>Satellites</a:t>
                      </a:r>
                      <a:endParaRPr kumimoji="0" lang="en-US" sz="1800" b="1" i="0" u="none" strike="noStrike" cap="none" normalizeH="0" baseline="0" dirty="0" smtClean="0">
                        <a:ln>
                          <a:noFill/>
                        </a:ln>
                        <a:solidFill>
                          <a:srgbClr val="C00000"/>
                        </a:solidFill>
                        <a:effectLst/>
                        <a:latin typeface="Arial Narrow" pitchFamily="34" charset="0"/>
                      </a:endParaRPr>
                    </a:p>
                  </a:txBody>
                  <a:tcPr marL="84406" marR="84406" horzOverflow="overflow">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u="none" strike="noStrike" cap="none" normalizeH="0" baseline="0" dirty="0" smtClean="0">
                          <a:ln>
                            <a:noFill/>
                          </a:ln>
                          <a:solidFill>
                            <a:srgbClr val="C00000"/>
                          </a:solidFill>
                          <a:effectLst/>
                          <a:latin typeface="Arial Narrow" pitchFamily="34" charset="0"/>
                        </a:rPr>
                        <a:t> Major Variables</a:t>
                      </a:r>
                      <a:endParaRPr kumimoji="0" lang="en-US" sz="1800" b="1" i="0" u="none" strike="noStrike" cap="none" normalizeH="0" baseline="0" dirty="0" smtClean="0">
                        <a:ln>
                          <a:noFill/>
                        </a:ln>
                        <a:solidFill>
                          <a:srgbClr val="C00000"/>
                        </a:solidFill>
                        <a:effectLst/>
                        <a:latin typeface="Arial Narrow" pitchFamily="34" charset="0"/>
                      </a:endParaRPr>
                    </a:p>
                  </a:txBody>
                  <a:tcPr marL="84406" marR="84406" horzOverflow="overflow">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801729">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u="none" strike="noStrike" cap="none" normalizeH="0" baseline="0" dirty="0" smtClean="0">
                          <a:ln>
                            <a:noFill/>
                          </a:ln>
                          <a:effectLst/>
                          <a:latin typeface="Arial Narrow" pitchFamily="34" charset="0"/>
                        </a:rPr>
                        <a:t>IRS Series (IRS-1A/1B/P2/1C/P3/1D)</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u="none" strike="noStrike" cap="none" normalizeH="0" baseline="0" dirty="0" smtClean="0">
                          <a:ln>
                            <a:noFill/>
                          </a:ln>
                          <a:effectLst/>
                          <a:latin typeface="Arial Narrow" pitchFamily="34" charset="0"/>
                        </a:rPr>
                        <a:t>Resourcesat-1/2, IMS-1</a:t>
                      </a:r>
                      <a:endParaRPr kumimoji="0" lang="en-US" sz="1800" b="1" i="0" u="none" strike="noStrike" cap="none" normalizeH="0" baseline="0" dirty="0" smtClean="0">
                        <a:ln>
                          <a:noFill/>
                        </a:ln>
                        <a:solidFill>
                          <a:srgbClr val="00FFFF"/>
                        </a:solidFill>
                        <a:effectLst/>
                        <a:latin typeface="Arial Narrow" pitchFamily="34" charset="0"/>
                      </a:endParaRPr>
                    </a:p>
                  </a:txBody>
                  <a:tcPr marL="84406" marR="84406" horzOverflow="overflow">
                    <a:lnL w="12700" cap="flat" cmpd="sng" algn="ctr">
                      <a:solidFill>
                        <a:schemeClr val="tx1"/>
                      </a:solidFill>
                      <a:prstDash val="solid"/>
                      <a:round/>
                      <a:headEnd type="none" w="med" len="med"/>
                      <a:tailEnd type="none" w="med" len="med"/>
                    </a:ln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u="none" strike="noStrike" cap="none" normalizeH="0" baseline="0" dirty="0" smtClean="0">
                          <a:ln>
                            <a:noFill/>
                          </a:ln>
                          <a:effectLst/>
                          <a:latin typeface="Arial Narrow" pitchFamily="34" charset="0"/>
                        </a:rPr>
                        <a:t>Vegetation, Land Use, Coastal Zone, Glacier</a:t>
                      </a:r>
                      <a:endParaRPr kumimoji="0" lang="en-US" sz="1800" b="1" i="0" u="none" strike="noStrike" cap="none" normalizeH="0" baseline="0" dirty="0" smtClean="0">
                        <a:ln>
                          <a:noFill/>
                        </a:ln>
                        <a:solidFill>
                          <a:srgbClr val="00FFFF"/>
                        </a:solidFill>
                        <a:effectLst/>
                        <a:latin typeface="Arial Narrow" pitchFamily="34" charset="0"/>
                      </a:endParaRPr>
                    </a:p>
                  </a:txBody>
                  <a:tcPr marL="84406" marR="84406" horzOverflow="overflow">
                    <a:lnR w="12700" cap="flat" cmpd="sng" algn="ctr">
                      <a:solidFill>
                        <a:schemeClr val="tx1"/>
                      </a:solidFill>
                      <a:prstDash val="solid"/>
                      <a:round/>
                      <a:headEnd type="none" w="med" len="med"/>
                      <a:tailEnd type="none" w="med" len="med"/>
                    </a:lnR>
                  </a:tcPr>
                </a:tc>
              </a:tr>
              <a:tr h="526851">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u="none" strike="noStrike" cap="none" normalizeH="0" baseline="0" dirty="0" err="1" smtClean="0">
                          <a:ln>
                            <a:noFill/>
                          </a:ln>
                          <a:effectLst/>
                          <a:latin typeface="Arial Narrow" pitchFamily="34" charset="0"/>
                        </a:rPr>
                        <a:t>Cartosat</a:t>
                      </a:r>
                      <a:r>
                        <a:rPr kumimoji="0" lang="en-US" sz="1800" u="none" strike="noStrike" cap="none" normalizeH="0" baseline="0" dirty="0" smtClean="0">
                          <a:ln>
                            <a:noFill/>
                          </a:ln>
                          <a:effectLst/>
                          <a:latin typeface="Arial Narrow" pitchFamily="34" charset="0"/>
                        </a:rPr>
                        <a:t> Series (Cartosat-1/2/2A/2B)</a:t>
                      </a:r>
                      <a:endParaRPr kumimoji="0" lang="en-US" sz="1800" b="1" i="0" u="none" strike="noStrike" cap="none" normalizeH="0" baseline="0" dirty="0" smtClean="0">
                        <a:ln>
                          <a:noFill/>
                        </a:ln>
                        <a:solidFill>
                          <a:srgbClr val="00FFFF"/>
                        </a:solidFill>
                        <a:effectLst/>
                        <a:latin typeface="Arial Narrow" pitchFamily="34" charset="0"/>
                      </a:endParaRPr>
                    </a:p>
                  </a:txBody>
                  <a:tcPr marL="84406" marR="84406" horzOverflow="overflow">
                    <a:lnL w="12700" cap="flat" cmpd="sng" algn="ctr">
                      <a:solidFill>
                        <a:schemeClr val="tx1"/>
                      </a:solidFill>
                      <a:prstDash val="solid"/>
                      <a:round/>
                      <a:headEnd type="none" w="med" len="med"/>
                      <a:tailEnd type="none" w="med" len="med"/>
                    </a:ln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u="none" strike="noStrike" cap="none" normalizeH="0" baseline="0" dirty="0" smtClean="0">
                          <a:ln>
                            <a:noFill/>
                          </a:ln>
                          <a:effectLst/>
                          <a:latin typeface="Arial Narrow" pitchFamily="34" charset="0"/>
                        </a:rPr>
                        <a:t>Urban Land Use, Urbanization</a:t>
                      </a:r>
                      <a:endParaRPr kumimoji="0" lang="en-US" sz="1800" b="1" i="0" u="none" strike="noStrike" cap="none" normalizeH="0" baseline="0" dirty="0" smtClean="0">
                        <a:ln>
                          <a:noFill/>
                        </a:ln>
                        <a:solidFill>
                          <a:srgbClr val="00FFFF"/>
                        </a:solidFill>
                        <a:effectLst/>
                        <a:latin typeface="Arial Narrow" pitchFamily="34" charset="0"/>
                      </a:endParaRPr>
                    </a:p>
                  </a:txBody>
                  <a:tcPr marL="84406" marR="84406" horzOverflow="overflow">
                    <a:lnR w="12700" cap="flat" cmpd="sng" algn="ctr">
                      <a:solidFill>
                        <a:schemeClr val="tx1"/>
                      </a:solidFill>
                      <a:prstDash val="solid"/>
                      <a:round/>
                      <a:headEnd type="none" w="med" len="med"/>
                      <a:tailEnd type="none" w="med" len="med"/>
                    </a:lnR>
                  </a:tcPr>
                </a:tc>
              </a:tr>
              <a:tr h="29778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u="none" strike="noStrike" cap="none" normalizeH="0" baseline="0" dirty="0" smtClean="0">
                          <a:ln>
                            <a:noFill/>
                          </a:ln>
                          <a:effectLst/>
                          <a:latin typeface="Arial Narrow" pitchFamily="34" charset="0"/>
                        </a:rPr>
                        <a:t>INSAT 2E/3A (CCD)</a:t>
                      </a:r>
                      <a:endParaRPr kumimoji="0" lang="en-US" sz="1800" b="1" i="0" u="none" strike="noStrike" cap="none" normalizeH="0" baseline="0" dirty="0" smtClean="0">
                        <a:ln>
                          <a:noFill/>
                        </a:ln>
                        <a:solidFill>
                          <a:srgbClr val="00FFFF"/>
                        </a:solidFill>
                        <a:effectLst/>
                        <a:latin typeface="Arial Narrow" pitchFamily="34" charset="0"/>
                      </a:endParaRPr>
                    </a:p>
                  </a:txBody>
                  <a:tcPr marL="84406" marR="84406" horzOverflow="overflow">
                    <a:lnL w="12700" cap="flat" cmpd="sng" algn="ctr">
                      <a:solidFill>
                        <a:schemeClr val="tx1"/>
                      </a:solidFill>
                      <a:prstDash val="solid"/>
                      <a:round/>
                      <a:headEnd type="none" w="med" len="med"/>
                      <a:tailEnd type="none" w="med" len="med"/>
                    </a:ln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u="none" strike="noStrike" cap="none" normalizeH="0" baseline="0" dirty="0" smtClean="0">
                          <a:ln>
                            <a:noFill/>
                          </a:ln>
                          <a:effectLst/>
                          <a:latin typeface="Arial Narrow" pitchFamily="34" charset="0"/>
                        </a:rPr>
                        <a:t>Vegetation</a:t>
                      </a:r>
                      <a:endParaRPr kumimoji="0" lang="en-US" sz="1800" b="1" i="0" u="none" strike="noStrike" cap="none" normalizeH="0" baseline="0" dirty="0" smtClean="0">
                        <a:ln>
                          <a:noFill/>
                        </a:ln>
                        <a:solidFill>
                          <a:srgbClr val="00FFFF"/>
                        </a:solidFill>
                        <a:effectLst/>
                        <a:latin typeface="Arial Narrow" pitchFamily="34" charset="0"/>
                      </a:endParaRPr>
                    </a:p>
                  </a:txBody>
                  <a:tcPr marL="84406" marR="84406" horzOverflow="overflow">
                    <a:lnR w="12700" cap="flat" cmpd="sng" algn="ctr">
                      <a:solidFill>
                        <a:schemeClr val="tx1"/>
                      </a:solidFill>
                      <a:prstDash val="solid"/>
                      <a:round/>
                      <a:headEnd type="none" w="med" len="med"/>
                      <a:tailEnd type="none" w="med" len="med"/>
                    </a:lnR>
                  </a:tcPr>
                </a:tc>
              </a:tr>
              <a:tr h="38058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u="none" strike="noStrike" cap="none" normalizeH="0" baseline="0" dirty="0" smtClean="0">
                          <a:ln>
                            <a:noFill/>
                          </a:ln>
                          <a:effectLst/>
                          <a:latin typeface="Arial Narrow" pitchFamily="34" charset="0"/>
                        </a:rPr>
                        <a:t>Oceansat-1/2 (MSMR, </a:t>
                      </a:r>
                      <a:r>
                        <a:rPr kumimoji="0" lang="en-US" sz="1800" u="none" strike="noStrike" cap="none" normalizeH="0" baseline="0" dirty="0" err="1" smtClean="0">
                          <a:ln>
                            <a:noFill/>
                          </a:ln>
                          <a:effectLst/>
                          <a:latin typeface="Arial Narrow" pitchFamily="34" charset="0"/>
                        </a:rPr>
                        <a:t>Scatt</a:t>
                      </a:r>
                      <a:r>
                        <a:rPr kumimoji="0" lang="en-US" sz="1800" u="none" strike="noStrike" cap="none" normalizeH="0" baseline="0" dirty="0" smtClean="0">
                          <a:ln>
                            <a:noFill/>
                          </a:ln>
                          <a:effectLst/>
                          <a:latin typeface="Arial Narrow" pitchFamily="34" charset="0"/>
                        </a:rPr>
                        <a:t>., OCM)</a:t>
                      </a:r>
                      <a:endParaRPr kumimoji="0" lang="en-US" sz="1800" b="1" i="0" u="none" strike="noStrike" cap="none" normalizeH="0" baseline="0" dirty="0" smtClean="0">
                        <a:ln>
                          <a:noFill/>
                        </a:ln>
                        <a:solidFill>
                          <a:srgbClr val="00FFFF"/>
                        </a:solidFill>
                        <a:effectLst/>
                        <a:latin typeface="Arial Narrow" pitchFamily="34" charset="0"/>
                      </a:endParaRPr>
                    </a:p>
                  </a:txBody>
                  <a:tcPr marL="84406" marR="84406" horzOverflow="overflow">
                    <a:lnL w="12700" cap="flat" cmpd="sng" algn="ctr">
                      <a:solidFill>
                        <a:schemeClr val="tx1"/>
                      </a:solidFill>
                      <a:prstDash val="solid"/>
                      <a:round/>
                      <a:headEnd type="none" w="med" len="med"/>
                      <a:tailEnd type="none" w="med" len="med"/>
                    </a:ln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800" u="none" strike="noStrike" cap="none" normalizeH="0" baseline="0" dirty="0" smtClean="0">
                          <a:ln>
                            <a:noFill/>
                          </a:ln>
                          <a:effectLst/>
                          <a:latin typeface="Arial Narrow" pitchFamily="34" charset="0"/>
                        </a:rPr>
                        <a:t>Ice/Snow, Vegetation</a:t>
                      </a:r>
                    </a:p>
                  </a:txBody>
                  <a:tcPr marL="84406" marR="84406" horzOverflow="overflow">
                    <a:lnR w="12700" cap="flat" cmpd="sng" algn="ctr">
                      <a:solidFill>
                        <a:schemeClr val="tx1"/>
                      </a:solidFill>
                      <a:prstDash val="solid"/>
                      <a:round/>
                      <a:headEnd type="none" w="med" len="med"/>
                      <a:tailEnd type="none" w="med" len="med"/>
                    </a:lnR>
                  </a:tcPr>
                </a:tc>
              </a:tr>
              <a:tr h="38058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u="none" strike="noStrike" kern="1200" cap="none" normalizeH="0" baseline="0" dirty="0" smtClean="0">
                          <a:ln>
                            <a:noFill/>
                          </a:ln>
                          <a:effectLst/>
                          <a:latin typeface="Arial Narrow" pitchFamily="34" charset="0"/>
                        </a:rPr>
                        <a:t>RISAT-1</a:t>
                      </a:r>
                      <a:endParaRPr kumimoji="0" lang="en-US" sz="1800" b="1" i="0" u="none" strike="noStrike" kern="1200" cap="none" normalizeH="0" baseline="0" dirty="0" smtClean="0">
                        <a:ln>
                          <a:noFill/>
                        </a:ln>
                        <a:solidFill>
                          <a:srgbClr val="00FFFF"/>
                        </a:solidFill>
                        <a:effectLst/>
                        <a:latin typeface="Arial Narrow" pitchFamily="34" charset="0"/>
                        <a:ea typeface="+mn-ea"/>
                        <a:cs typeface="+mn-cs"/>
                      </a:endParaRPr>
                    </a:p>
                  </a:txBody>
                  <a:tcPr marL="84406" marR="84406" horzOverflow="overflow">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u="none" strike="noStrike" kern="1200" cap="none" normalizeH="0" baseline="0" dirty="0" smtClean="0">
                          <a:ln>
                            <a:noFill/>
                          </a:ln>
                          <a:effectLst/>
                          <a:latin typeface="Arial Narrow" pitchFamily="34" charset="0"/>
                        </a:rPr>
                        <a:t>Soil Moisture, Vegetation</a:t>
                      </a:r>
                      <a:endParaRPr kumimoji="0" lang="en-US" sz="1800" b="1" i="0" u="none" strike="noStrike" kern="1200" cap="none" normalizeH="0" baseline="0" dirty="0" smtClean="0">
                        <a:ln>
                          <a:noFill/>
                        </a:ln>
                        <a:solidFill>
                          <a:srgbClr val="00FFFF"/>
                        </a:solidFill>
                        <a:effectLst/>
                        <a:latin typeface="Arial Narrow" pitchFamily="34" charset="0"/>
                        <a:ea typeface="+mn-ea"/>
                        <a:cs typeface="+mn-cs"/>
                      </a:endParaRPr>
                    </a:p>
                  </a:txBody>
                  <a:tcPr marL="84406" marR="84406" horzOverflow="overflow">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bl>
          </a:graphicData>
        </a:graphic>
      </p:graphicFrame>
      <p:sp>
        <p:nvSpPr>
          <p:cNvPr id="1003557" name="Rectangle 37"/>
          <p:cNvSpPr>
            <a:spLocks noChangeArrowheads="1"/>
          </p:cNvSpPr>
          <p:nvPr/>
        </p:nvSpPr>
        <p:spPr bwMode="auto">
          <a:xfrm>
            <a:off x="304800" y="914400"/>
            <a:ext cx="1828800" cy="304800"/>
          </a:xfrm>
          <a:prstGeom prst="homePlate">
            <a:avLst/>
          </a:prstGeom>
          <a:solidFill>
            <a:schemeClr val="accent1">
              <a:lumMod val="60000"/>
              <a:lumOff val="40000"/>
            </a:schemeClr>
          </a:solidFill>
          <a:ln w="9525">
            <a:noFill/>
            <a:miter lim="800000"/>
            <a:headEnd/>
            <a:tailEnd/>
          </a:ln>
          <a:effectLst>
            <a:prstShdw prst="shdw17" dist="17961" dir="2700000">
              <a:schemeClr val="tx1">
                <a:gamma/>
                <a:shade val="60000"/>
                <a:invGamma/>
              </a:schemeClr>
            </a:prstShdw>
          </a:effectLst>
        </p:spPr>
        <p:txBody>
          <a:bodyPr wrap="none" anchor="ctr"/>
          <a:lstStyle/>
          <a:p>
            <a:pPr fontAlgn="auto">
              <a:spcBef>
                <a:spcPts val="0"/>
              </a:spcBef>
              <a:spcAft>
                <a:spcPts val="0"/>
              </a:spcAft>
              <a:defRPr/>
            </a:pPr>
            <a:r>
              <a:rPr lang="en-US" sz="2000" b="1" dirty="0">
                <a:solidFill>
                  <a:schemeClr val="accent4">
                    <a:lumMod val="50000"/>
                  </a:schemeClr>
                </a:solidFill>
                <a:latin typeface="Arial Narrow" pitchFamily="34" charset="0"/>
                <a:cs typeface="+mn-cs"/>
              </a:rPr>
              <a:t>Terrestrial</a:t>
            </a:r>
          </a:p>
        </p:txBody>
      </p:sp>
      <p:graphicFrame>
        <p:nvGraphicFramePr>
          <p:cNvPr id="1003651" name="Group 131"/>
          <p:cNvGraphicFramePr>
            <a:graphicFrameLocks noGrp="1"/>
          </p:cNvGraphicFramePr>
          <p:nvPr/>
        </p:nvGraphicFramePr>
        <p:xfrm>
          <a:off x="214313" y="4429125"/>
          <a:ext cx="7086600" cy="2084432"/>
        </p:xfrm>
        <a:graphic>
          <a:graphicData uri="http://schemas.openxmlformats.org/drawingml/2006/table">
            <a:tbl>
              <a:tblPr>
                <a:tableStyleId>{10A1B5D5-9B99-4C35-A422-299274C87663}</a:tableStyleId>
              </a:tblPr>
              <a:tblGrid>
                <a:gridCol w="3214710"/>
                <a:gridCol w="3871890"/>
              </a:tblGrid>
              <a:tr h="601382">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760000"/>
                          </a:solidFill>
                          <a:effectLst/>
                          <a:latin typeface="Arial Narrow" pitchFamily="34" charset="0"/>
                        </a:rPr>
                        <a:t>Resourcesat-2A</a:t>
                      </a:r>
                    </a:p>
                  </a:txBody>
                  <a:tcPr marL="84406" marR="844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800" u="none" strike="noStrike" kern="1200" cap="none" normalizeH="0" baseline="0" dirty="0" smtClean="0">
                          <a:ln>
                            <a:noFill/>
                          </a:ln>
                          <a:solidFill>
                            <a:srgbClr val="760000"/>
                          </a:solidFill>
                          <a:effectLst/>
                          <a:latin typeface="Arial Narrow" pitchFamily="34" charset="0"/>
                          <a:ea typeface="+mn-ea"/>
                          <a:cs typeface="+mn-cs"/>
                        </a:rPr>
                        <a:t>Vegetation, Land Use, Coastal Zone, Glacier</a:t>
                      </a:r>
                    </a:p>
                  </a:txBody>
                  <a:tcPr marL="84406" marR="844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3149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u="none" strike="noStrike" cap="none" normalizeH="0" baseline="0" dirty="0" err="1" smtClean="0">
                          <a:ln>
                            <a:noFill/>
                          </a:ln>
                          <a:solidFill>
                            <a:srgbClr val="760000"/>
                          </a:solidFill>
                          <a:effectLst/>
                          <a:latin typeface="Arial Narrow" pitchFamily="34" charset="0"/>
                        </a:rPr>
                        <a:t>Cartosat</a:t>
                      </a:r>
                      <a:r>
                        <a:rPr kumimoji="0" lang="en-US" sz="1800" u="none" strike="noStrike" cap="none" normalizeH="0" baseline="0" dirty="0" smtClean="0">
                          <a:ln>
                            <a:noFill/>
                          </a:ln>
                          <a:solidFill>
                            <a:srgbClr val="760000"/>
                          </a:solidFill>
                          <a:effectLst/>
                          <a:latin typeface="Arial Narrow" pitchFamily="34" charset="0"/>
                        </a:rPr>
                        <a:t> Series 2C/2D/2E/3</a:t>
                      </a:r>
                      <a:endParaRPr kumimoji="0" lang="en-US" sz="1800" b="1" i="0" u="none" strike="noStrike" cap="none" normalizeH="0" baseline="0" dirty="0" smtClean="0">
                        <a:ln>
                          <a:noFill/>
                        </a:ln>
                        <a:solidFill>
                          <a:srgbClr val="760000"/>
                        </a:solidFill>
                        <a:effectLst/>
                        <a:latin typeface="Arial Narrow" pitchFamily="34" charset="0"/>
                      </a:endParaRPr>
                    </a:p>
                  </a:txBody>
                  <a:tcPr marL="84406" marR="844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u="none" strike="noStrike" cap="none" normalizeH="0" baseline="0" dirty="0" smtClean="0">
                          <a:ln>
                            <a:noFill/>
                          </a:ln>
                          <a:solidFill>
                            <a:srgbClr val="760000"/>
                          </a:solidFill>
                          <a:effectLst/>
                          <a:latin typeface="Arial Narrow" pitchFamily="34" charset="0"/>
                        </a:rPr>
                        <a:t>Land Use, Urbanization</a:t>
                      </a:r>
                      <a:endParaRPr kumimoji="0" lang="en-US" sz="1800" b="1" i="0" u="none" strike="noStrike" cap="none" normalizeH="0" baseline="0" dirty="0" smtClean="0">
                        <a:ln>
                          <a:noFill/>
                        </a:ln>
                        <a:solidFill>
                          <a:srgbClr val="760000"/>
                        </a:solidFill>
                        <a:effectLst/>
                        <a:latin typeface="Arial Narrow" pitchFamily="34" charset="0"/>
                      </a:endParaRPr>
                    </a:p>
                  </a:txBody>
                  <a:tcPr marL="84406" marR="844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2782">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u="none" strike="noStrike" cap="none" normalizeH="0" baseline="0" dirty="0" smtClean="0">
                          <a:ln>
                            <a:noFill/>
                          </a:ln>
                          <a:solidFill>
                            <a:srgbClr val="760000"/>
                          </a:solidFill>
                          <a:effectLst/>
                          <a:latin typeface="Arial Narrow" pitchFamily="34" charset="0"/>
                        </a:rPr>
                        <a:t>GISAT-1/2</a:t>
                      </a:r>
                      <a:endParaRPr kumimoji="0" lang="en-US" sz="1800" b="1" i="0" u="none" strike="noStrike" cap="none" normalizeH="0" baseline="0" dirty="0" smtClean="0">
                        <a:ln>
                          <a:noFill/>
                        </a:ln>
                        <a:solidFill>
                          <a:srgbClr val="760000"/>
                        </a:solidFill>
                        <a:effectLst/>
                        <a:latin typeface="Arial Narrow" pitchFamily="34" charset="0"/>
                      </a:endParaRPr>
                    </a:p>
                  </a:txBody>
                  <a:tcPr marL="84406" marR="844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800" u="none" strike="noStrike" cap="none" normalizeH="0" baseline="0" dirty="0" smtClean="0">
                          <a:ln>
                            <a:noFill/>
                          </a:ln>
                          <a:solidFill>
                            <a:srgbClr val="760000"/>
                          </a:solidFill>
                          <a:effectLst/>
                          <a:latin typeface="Arial Narrow" pitchFamily="34" charset="0"/>
                        </a:rPr>
                        <a:t>Vegetation, Land Use, Coastal Zone, Glacier</a:t>
                      </a:r>
                      <a:endParaRPr kumimoji="0" lang="en-US" sz="1800" b="1" i="0" u="none" strike="noStrike" cap="none" normalizeH="0" baseline="0" dirty="0" smtClean="0">
                        <a:ln>
                          <a:noFill/>
                        </a:ln>
                        <a:solidFill>
                          <a:srgbClr val="760000"/>
                        </a:solidFill>
                        <a:effectLst/>
                        <a:latin typeface="Arial Narrow" pitchFamily="34" charset="0"/>
                      </a:endParaRPr>
                    </a:p>
                  </a:txBody>
                  <a:tcPr marL="84406" marR="844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2782">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u="none" strike="noStrike" kern="1200" cap="none" normalizeH="0" baseline="0" dirty="0" err="1" smtClean="0">
                          <a:ln>
                            <a:noFill/>
                          </a:ln>
                          <a:solidFill>
                            <a:srgbClr val="760000"/>
                          </a:solidFill>
                          <a:effectLst/>
                          <a:latin typeface="Arial Narrow" pitchFamily="34" charset="0"/>
                          <a:ea typeface="+mn-ea"/>
                          <a:cs typeface="+mn-cs"/>
                        </a:rPr>
                        <a:t>NISAR</a:t>
                      </a:r>
                      <a:endParaRPr kumimoji="0" lang="en-US" sz="1800" u="none" strike="noStrike" kern="1200" cap="none" normalizeH="0" baseline="0" dirty="0" smtClean="0">
                        <a:ln>
                          <a:noFill/>
                        </a:ln>
                        <a:solidFill>
                          <a:srgbClr val="760000"/>
                        </a:solidFill>
                        <a:effectLst/>
                        <a:latin typeface="Arial Narrow" pitchFamily="34" charset="0"/>
                        <a:ea typeface="+mn-ea"/>
                        <a:cs typeface="+mn-cs"/>
                      </a:endParaRPr>
                    </a:p>
                  </a:txBody>
                  <a:tcPr marL="84406" marR="844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800" u="none" strike="noStrike" kern="1200" cap="none" normalizeH="0" baseline="0" dirty="0" smtClean="0">
                          <a:ln>
                            <a:noFill/>
                          </a:ln>
                          <a:solidFill>
                            <a:srgbClr val="760000"/>
                          </a:solidFill>
                          <a:effectLst/>
                          <a:latin typeface="Arial Narrow" pitchFamily="34" charset="0"/>
                          <a:ea typeface="+mn-ea"/>
                          <a:cs typeface="+mn-cs"/>
                        </a:rPr>
                        <a:t>Snow Glacier, Vegetation</a:t>
                      </a:r>
                    </a:p>
                  </a:txBody>
                  <a:tcPr marL="84406" marR="844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7189" name="Rectangle 67"/>
          <p:cNvSpPr>
            <a:spLocks noChangeArrowheads="1"/>
          </p:cNvSpPr>
          <p:nvPr/>
        </p:nvSpPr>
        <p:spPr bwMode="auto">
          <a:xfrm>
            <a:off x="-142875" y="285750"/>
            <a:ext cx="9144000" cy="533400"/>
          </a:xfrm>
          <a:prstGeom prst="rect">
            <a:avLst/>
          </a:prstGeom>
          <a:noFill/>
          <a:ln w="9525">
            <a:noFill/>
            <a:miter lim="800000"/>
            <a:headEnd/>
            <a:tailEnd/>
          </a:ln>
        </p:spPr>
        <p:txBody>
          <a:bodyPr wrap="none" anchor="ctr"/>
          <a:lstStyle/>
          <a:p>
            <a:pPr algn="ctr"/>
            <a:r>
              <a:rPr lang="en-US" sz="2400" b="1">
                <a:solidFill>
                  <a:srgbClr val="C00000"/>
                </a:solidFill>
                <a:latin typeface="Calibri" pitchFamily="34" charset="0"/>
              </a:rPr>
              <a:t>Indian Satellite Systems for Observing Climate Variables</a:t>
            </a:r>
          </a:p>
        </p:txBody>
      </p:sp>
      <p:pic>
        <p:nvPicPr>
          <p:cNvPr id="7190" name="Picture 6" descr="bharti.PNG"/>
          <p:cNvPicPr>
            <a:picLocks noChangeAspect="1"/>
          </p:cNvPicPr>
          <p:nvPr/>
        </p:nvPicPr>
        <p:blipFill>
          <a:blip r:embed="rId3">
            <a:lum bright="20000" contrast="20000"/>
          </a:blip>
          <a:srcRect/>
          <a:stretch>
            <a:fillRect/>
          </a:stretch>
        </p:blipFill>
        <p:spPr bwMode="auto">
          <a:xfrm>
            <a:off x="7500938" y="3643313"/>
            <a:ext cx="1341437" cy="2643187"/>
          </a:xfrm>
          <a:prstGeom prst="rect">
            <a:avLst/>
          </a:prstGeom>
          <a:noFill/>
          <a:ln w="9525">
            <a:noFill/>
            <a:miter lim="800000"/>
            <a:headEnd/>
            <a:tailEnd/>
          </a:ln>
        </p:spPr>
      </p:pic>
      <p:pic>
        <p:nvPicPr>
          <p:cNvPr id="7191" name="Picture 2"/>
          <p:cNvPicPr>
            <a:picLocks noChangeAspect="1"/>
          </p:cNvPicPr>
          <p:nvPr/>
        </p:nvPicPr>
        <p:blipFill>
          <a:blip r:embed="rId4"/>
          <a:srcRect/>
          <a:stretch>
            <a:fillRect/>
          </a:stretch>
        </p:blipFill>
        <p:spPr bwMode="auto">
          <a:xfrm>
            <a:off x="7356475" y="1357313"/>
            <a:ext cx="1787525" cy="17145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31" descr="CHL"/>
          <p:cNvPicPr>
            <a:picLocks noChangeAspect="1" noChangeArrowheads="1"/>
          </p:cNvPicPr>
          <p:nvPr/>
        </p:nvPicPr>
        <p:blipFill>
          <a:blip r:embed="rId3"/>
          <a:srcRect t="2747"/>
          <a:stretch>
            <a:fillRect/>
          </a:stretch>
        </p:blipFill>
        <p:spPr bwMode="auto">
          <a:xfrm>
            <a:off x="5643563" y="714375"/>
            <a:ext cx="2462212" cy="2671763"/>
          </a:xfrm>
          <a:prstGeom prst="rect">
            <a:avLst/>
          </a:prstGeom>
          <a:noFill/>
          <a:ln w="38100" cmpd="dbl">
            <a:solidFill>
              <a:schemeClr val="folHlink"/>
            </a:solidFill>
            <a:miter lim="800000"/>
            <a:headEnd/>
            <a:tailEnd/>
          </a:ln>
        </p:spPr>
      </p:pic>
      <p:sp>
        <p:nvSpPr>
          <p:cNvPr id="8195" name="Rectangle 23"/>
          <p:cNvSpPr>
            <a:spLocks noChangeArrowheads="1"/>
          </p:cNvSpPr>
          <p:nvPr/>
        </p:nvSpPr>
        <p:spPr bwMode="auto">
          <a:xfrm>
            <a:off x="0" y="214313"/>
            <a:ext cx="9144000" cy="533400"/>
          </a:xfrm>
          <a:prstGeom prst="rect">
            <a:avLst/>
          </a:prstGeom>
          <a:noFill/>
          <a:ln w="9525">
            <a:noFill/>
            <a:miter lim="800000"/>
            <a:headEnd/>
            <a:tailEnd/>
          </a:ln>
        </p:spPr>
        <p:txBody>
          <a:bodyPr wrap="none" anchor="ctr"/>
          <a:lstStyle/>
          <a:p>
            <a:pPr algn="ctr"/>
            <a:r>
              <a:rPr lang="en-US" sz="2400" b="1">
                <a:solidFill>
                  <a:srgbClr val="C00000"/>
                </a:solidFill>
                <a:latin typeface="Calibri" pitchFamily="34" charset="0"/>
              </a:rPr>
              <a:t>Indian Satellite System for Observing Climate Variables</a:t>
            </a:r>
          </a:p>
        </p:txBody>
      </p:sp>
      <p:sp>
        <p:nvSpPr>
          <p:cNvPr id="8196" name="Rectangle 30"/>
          <p:cNvSpPr>
            <a:spLocks noChangeArrowheads="1"/>
          </p:cNvSpPr>
          <p:nvPr/>
        </p:nvSpPr>
        <p:spPr bwMode="auto">
          <a:xfrm>
            <a:off x="6248400" y="762000"/>
            <a:ext cx="2216150" cy="336550"/>
          </a:xfrm>
          <a:prstGeom prst="rect">
            <a:avLst/>
          </a:prstGeom>
          <a:noFill/>
          <a:ln w="9525">
            <a:noFill/>
            <a:miter lim="800000"/>
            <a:headEnd/>
            <a:tailEnd/>
          </a:ln>
        </p:spPr>
        <p:txBody>
          <a:bodyPr>
            <a:spAutoFit/>
          </a:bodyPr>
          <a:lstStyle/>
          <a:p>
            <a:pPr>
              <a:spcBef>
                <a:spcPct val="50000"/>
              </a:spcBef>
            </a:pPr>
            <a:r>
              <a:rPr lang="en-US" sz="1600" b="1">
                <a:solidFill>
                  <a:srgbClr val="000099"/>
                </a:solidFill>
                <a:latin typeface="Calibri" pitchFamily="34" charset="0"/>
              </a:rPr>
              <a:t>OCM -  Chlorophyll-a</a:t>
            </a:r>
          </a:p>
        </p:txBody>
      </p:sp>
      <p:graphicFrame>
        <p:nvGraphicFramePr>
          <p:cNvPr id="1006691" name="Group 99"/>
          <p:cNvGraphicFramePr>
            <a:graphicFrameLocks noGrp="1"/>
          </p:cNvGraphicFramePr>
          <p:nvPr/>
        </p:nvGraphicFramePr>
        <p:xfrm>
          <a:off x="161731" y="1391155"/>
          <a:ext cx="4715069" cy="4933445"/>
        </p:xfrm>
        <a:graphic>
          <a:graphicData uri="http://schemas.openxmlformats.org/drawingml/2006/table">
            <a:tbl>
              <a:tblPr>
                <a:tableStyleId>{3C2FFA5D-87B4-456A-9821-1D502468CF0F}</a:tableStyleId>
              </a:tblPr>
              <a:tblGrid>
                <a:gridCol w="1508869"/>
                <a:gridCol w="3206200"/>
              </a:tblGrid>
              <a:tr h="352034">
                <a:tc>
                  <a:txBody>
                    <a:bodyPr/>
                    <a:lstStyle/>
                    <a:p>
                      <a:pPr marL="0" marR="0" lvl="0" indent="0" algn="ctr" defTabSz="914400" rtl="0" eaLnBrk="0" fontAlgn="base" latinLnBrk="0" hangingPunct="0">
                        <a:lnSpc>
                          <a:spcPct val="90000"/>
                        </a:lnSpc>
                        <a:spcBef>
                          <a:spcPct val="20000"/>
                        </a:spcBef>
                        <a:spcAft>
                          <a:spcPct val="0"/>
                        </a:spcAft>
                        <a:buClrTx/>
                        <a:buSzTx/>
                        <a:buFont typeface="Arial" pitchFamily="34" charset="0"/>
                        <a:buNone/>
                        <a:tabLst/>
                      </a:pPr>
                      <a:r>
                        <a:rPr kumimoji="0" lang="en-US" sz="1800" b="1" u="none" strike="noStrike" cap="none" normalizeH="0" baseline="0" dirty="0" smtClean="0">
                          <a:ln>
                            <a:noFill/>
                          </a:ln>
                          <a:solidFill>
                            <a:srgbClr val="C00000"/>
                          </a:solidFill>
                          <a:effectLst/>
                          <a:latin typeface="Arial Narrow" pitchFamily="34" charset="0"/>
                        </a:rPr>
                        <a:t>Satellite</a:t>
                      </a:r>
                      <a:endParaRPr kumimoji="0" lang="en-US" sz="1800" b="1" i="0" u="none" strike="noStrike" cap="none" normalizeH="0" baseline="0" dirty="0" smtClean="0">
                        <a:ln>
                          <a:noFill/>
                        </a:ln>
                        <a:solidFill>
                          <a:srgbClr val="C00000"/>
                        </a:solidFill>
                        <a:effectLst/>
                        <a:latin typeface="Arial Narrow" pitchFamily="34" charset="0"/>
                      </a:endParaRPr>
                    </a:p>
                  </a:txBody>
                  <a:tcPr marL="84406" marR="84406" horzOverflow="overflow">
                    <a:solidFill>
                      <a:schemeClr val="accent3">
                        <a:lumMod val="20000"/>
                        <a:lumOff val="80000"/>
                      </a:schemeClr>
                    </a:solidFill>
                  </a:tcPr>
                </a:tc>
                <a:tc>
                  <a:txBody>
                    <a:bodyPr/>
                    <a:lstStyle/>
                    <a:p>
                      <a:pPr marL="0" marR="0" lvl="0" indent="0" algn="ctr" defTabSz="914400" rtl="0" eaLnBrk="0" fontAlgn="base" latinLnBrk="0" hangingPunct="0">
                        <a:lnSpc>
                          <a:spcPct val="90000"/>
                        </a:lnSpc>
                        <a:spcBef>
                          <a:spcPct val="20000"/>
                        </a:spcBef>
                        <a:spcAft>
                          <a:spcPct val="0"/>
                        </a:spcAft>
                        <a:buClrTx/>
                        <a:buSzTx/>
                        <a:buFont typeface="Arial" pitchFamily="34" charset="0"/>
                        <a:buNone/>
                        <a:tabLst/>
                      </a:pPr>
                      <a:r>
                        <a:rPr kumimoji="0" lang="en-US" sz="1800" b="1" u="none" strike="noStrike" cap="none" normalizeH="0" baseline="0" dirty="0" smtClean="0">
                          <a:ln>
                            <a:noFill/>
                          </a:ln>
                          <a:solidFill>
                            <a:srgbClr val="C00000"/>
                          </a:solidFill>
                          <a:effectLst/>
                          <a:latin typeface="Arial Narrow" pitchFamily="34" charset="0"/>
                        </a:rPr>
                        <a:t> Major Variables</a:t>
                      </a:r>
                      <a:endParaRPr kumimoji="0" lang="en-US" sz="1800" b="1" i="0" u="none" strike="noStrike" cap="none" normalizeH="0" baseline="0" dirty="0" smtClean="0">
                        <a:ln>
                          <a:noFill/>
                        </a:ln>
                        <a:solidFill>
                          <a:srgbClr val="C00000"/>
                        </a:solidFill>
                        <a:effectLst/>
                        <a:latin typeface="Arial Narrow" pitchFamily="34" charset="0"/>
                      </a:endParaRPr>
                    </a:p>
                  </a:txBody>
                  <a:tcPr marL="84406" marR="84406" horzOverflow="overflow">
                    <a:solidFill>
                      <a:schemeClr val="accent3">
                        <a:lumMod val="20000"/>
                        <a:lumOff val="80000"/>
                      </a:schemeClr>
                    </a:solidFill>
                  </a:tcPr>
                </a:tc>
              </a:tr>
              <a:tr h="666010">
                <a:tc>
                  <a:txBody>
                    <a:bodyPr/>
                    <a:lstStyle/>
                    <a:p>
                      <a:pPr marL="0" marR="0" lvl="0" indent="0" algn="l" defTabSz="914400" rtl="0" eaLnBrk="0" fontAlgn="base" latinLnBrk="0" hangingPunct="0">
                        <a:lnSpc>
                          <a:spcPct val="90000"/>
                        </a:lnSpc>
                        <a:spcBef>
                          <a:spcPct val="20000"/>
                        </a:spcBef>
                        <a:spcAft>
                          <a:spcPct val="0"/>
                        </a:spcAft>
                        <a:buClrTx/>
                        <a:buSzTx/>
                        <a:buFont typeface="Arial" pitchFamily="34" charset="0"/>
                        <a:buNone/>
                        <a:tabLst/>
                      </a:pPr>
                      <a:r>
                        <a:rPr kumimoji="0" lang="en-US" sz="1800" u="none" strike="noStrike" cap="none" normalizeH="0" baseline="0" dirty="0" smtClean="0">
                          <a:ln>
                            <a:noFill/>
                          </a:ln>
                          <a:effectLst/>
                          <a:latin typeface="Arial Narrow" pitchFamily="34" charset="0"/>
                        </a:rPr>
                        <a:t>IRS-P3</a:t>
                      </a:r>
                    </a:p>
                    <a:p>
                      <a:pPr marL="0" marR="0" lvl="0" indent="0" algn="l" defTabSz="914400" rtl="0" eaLnBrk="0" fontAlgn="base" latinLnBrk="0" hangingPunct="0">
                        <a:lnSpc>
                          <a:spcPct val="90000"/>
                        </a:lnSpc>
                        <a:spcBef>
                          <a:spcPct val="20000"/>
                        </a:spcBef>
                        <a:spcAft>
                          <a:spcPct val="0"/>
                        </a:spcAft>
                        <a:buClrTx/>
                        <a:buSzTx/>
                        <a:buFont typeface="Arial" pitchFamily="34" charset="0"/>
                        <a:buNone/>
                        <a:tabLst/>
                      </a:pPr>
                      <a:r>
                        <a:rPr kumimoji="0" lang="en-US" sz="1800" u="none" strike="noStrike" cap="none" normalizeH="0" baseline="0" dirty="0" smtClean="0">
                          <a:ln>
                            <a:noFill/>
                          </a:ln>
                          <a:effectLst/>
                          <a:latin typeface="Arial Narrow" pitchFamily="34" charset="0"/>
                        </a:rPr>
                        <a:t>Oceansat-1</a:t>
                      </a:r>
                      <a:endParaRPr kumimoji="0" lang="en-US" sz="1800" b="1" i="0" u="none" strike="noStrike" cap="none" normalizeH="0" baseline="0" dirty="0" smtClean="0">
                        <a:ln>
                          <a:noFill/>
                        </a:ln>
                        <a:solidFill>
                          <a:srgbClr val="00FFFF"/>
                        </a:solidFill>
                        <a:effectLst/>
                        <a:latin typeface="Arial Narrow" pitchFamily="34" charset="0"/>
                      </a:endParaRPr>
                    </a:p>
                  </a:txBody>
                  <a:tcPr marL="84406" marR="84406" horzOverflow="overflow">
                    <a:solidFill>
                      <a:schemeClr val="accent3">
                        <a:lumMod val="20000"/>
                        <a:lumOff val="80000"/>
                      </a:schemeClr>
                    </a:solidFill>
                  </a:tcPr>
                </a:tc>
                <a:tc>
                  <a:txBody>
                    <a:bodyPr/>
                    <a:lstStyle/>
                    <a:p>
                      <a:pPr marL="0" marR="0" lvl="0" indent="0" algn="l" defTabSz="914400" rtl="0" eaLnBrk="0" fontAlgn="base" latinLnBrk="0" hangingPunct="0">
                        <a:lnSpc>
                          <a:spcPct val="90000"/>
                        </a:lnSpc>
                        <a:spcBef>
                          <a:spcPct val="20000"/>
                        </a:spcBef>
                        <a:spcAft>
                          <a:spcPct val="0"/>
                        </a:spcAft>
                        <a:buClrTx/>
                        <a:buSzTx/>
                        <a:buFont typeface="Arial" pitchFamily="34" charset="0"/>
                        <a:buNone/>
                        <a:tabLst/>
                      </a:pPr>
                      <a:r>
                        <a:rPr kumimoji="0" lang="en-US" sz="1800" u="none" strike="noStrike" cap="none" normalizeH="0" baseline="0" dirty="0" smtClean="0">
                          <a:ln>
                            <a:noFill/>
                          </a:ln>
                          <a:effectLst/>
                          <a:latin typeface="Arial Narrow" pitchFamily="34" charset="0"/>
                        </a:rPr>
                        <a:t>Chlorophyll, Ocean Sediments (OCM), SST, Surface Winds (MSMR)</a:t>
                      </a:r>
                      <a:endParaRPr kumimoji="0" lang="en-US" sz="1800" b="1" i="0" u="none" strike="noStrike" cap="none" normalizeH="0" baseline="0" dirty="0" smtClean="0">
                        <a:ln>
                          <a:noFill/>
                        </a:ln>
                        <a:solidFill>
                          <a:srgbClr val="00FFFF"/>
                        </a:solidFill>
                        <a:effectLst/>
                        <a:latin typeface="Arial Narrow" pitchFamily="34" charset="0"/>
                      </a:endParaRPr>
                    </a:p>
                  </a:txBody>
                  <a:tcPr marL="84406" marR="84406" horzOverflow="overflow">
                    <a:solidFill>
                      <a:schemeClr val="accent3">
                        <a:lumMod val="20000"/>
                        <a:lumOff val="80000"/>
                      </a:schemeClr>
                    </a:solidFill>
                  </a:tcPr>
                </a:tc>
              </a:tr>
              <a:tr h="608923">
                <a:tc>
                  <a:txBody>
                    <a:bodyPr/>
                    <a:lstStyle/>
                    <a:p>
                      <a:pPr marL="0" marR="0" lvl="0" indent="0" algn="l" defTabSz="914400" rtl="0" eaLnBrk="0" fontAlgn="base" latinLnBrk="0" hangingPunct="0">
                        <a:lnSpc>
                          <a:spcPct val="90000"/>
                        </a:lnSpc>
                        <a:spcBef>
                          <a:spcPct val="20000"/>
                        </a:spcBef>
                        <a:spcAft>
                          <a:spcPct val="0"/>
                        </a:spcAft>
                        <a:buClrTx/>
                        <a:buSzTx/>
                        <a:buFont typeface="Arial" pitchFamily="34" charset="0"/>
                        <a:buNone/>
                        <a:tabLst/>
                      </a:pPr>
                      <a:r>
                        <a:rPr kumimoji="0" lang="en-US" sz="1800" u="none" strike="noStrike" cap="none" normalizeH="0" baseline="0" dirty="0" smtClean="0">
                          <a:ln>
                            <a:noFill/>
                          </a:ln>
                          <a:effectLst/>
                          <a:latin typeface="Arial Narrow" pitchFamily="34" charset="0"/>
                        </a:rPr>
                        <a:t>Oceansat-2</a:t>
                      </a:r>
                      <a:endParaRPr kumimoji="0" lang="en-US" sz="1800" b="1" i="0" u="none" strike="noStrike" cap="none" normalizeH="0" baseline="0" dirty="0" smtClean="0">
                        <a:ln>
                          <a:noFill/>
                        </a:ln>
                        <a:solidFill>
                          <a:srgbClr val="FFFF00"/>
                        </a:solidFill>
                        <a:effectLst/>
                        <a:latin typeface="Arial Narrow" pitchFamily="34" charset="0"/>
                      </a:endParaRPr>
                    </a:p>
                  </a:txBody>
                  <a:tcPr marL="84406" marR="84406" horzOverflow="overflow">
                    <a:solidFill>
                      <a:schemeClr val="accent3">
                        <a:lumMod val="20000"/>
                        <a:lumOff val="80000"/>
                      </a:schemeClr>
                    </a:solidFill>
                  </a:tcPr>
                </a:tc>
                <a:tc>
                  <a:txBody>
                    <a:bodyPr/>
                    <a:lstStyle/>
                    <a:p>
                      <a:pPr marL="0" marR="0" lvl="0" indent="0" algn="l" defTabSz="914400" rtl="0" eaLnBrk="0" fontAlgn="base" latinLnBrk="0" hangingPunct="0">
                        <a:lnSpc>
                          <a:spcPct val="90000"/>
                        </a:lnSpc>
                        <a:spcBef>
                          <a:spcPct val="20000"/>
                        </a:spcBef>
                        <a:spcAft>
                          <a:spcPct val="0"/>
                        </a:spcAft>
                        <a:buClrTx/>
                        <a:buSzTx/>
                        <a:buFont typeface="Arial" pitchFamily="34" charset="0"/>
                        <a:buNone/>
                        <a:tabLst/>
                      </a:pPr>
                      <a:r>
                        <a:rPr kumimoji="0" lang="en-US" sz="1800" u="none" strike="noStrike" cap="none" normalizeH="0" baseline="0" dirty="0" smtClean="0">
                          <a:ln>
                            <a:noFill/>
                          </a:ln>
                          <a:effectLst/>
                          <a:latin typeface="Arial Narrow" pitchFamily="34" charset="0"/>
                        </a:rPr>
                        <a:t>Chlorophyll, Ocean Sediments (OCM-II),  Surface wind (</a:t>
                      </a:r>
                      <a:r>
                        <a:rPr kumimoji="0" lang="en-US" sz="1800" u="none" strike="noStrike" cap="none" normalizeH="0" baseline="0" dirty="0" err="1" smtClean="0">
                          <a:ln>
                            <a:noFill/>
                          </a:ln>
                          <a:effectLst/>
                          <a:latin typeface="Arial Narrow" pitchFamily="34" charset="0"/>
                        </a:rPr>
                        <a:t>Scatterometer</a:t>
                      </a:r>
                      <a:r>
                        <a:rPr kumimoji="0" lang="en-US" sz="1800" u="none" strike="noStrike" cap="none" normalizeH="0" baseline="0" dirty="0" smtClean="0">
                          <a:ln>
                            <a:noFill/>
                          </a:ln>
                          <a:effectLst/>
                          <a:latin typeface="Arial Narrow" pitchFamily="34" charset="0"/>
                        </a:rPr>
                        <a:t>)</a:t>
                      </a:r>
                      <a:endParaRPr kumimoji="0" lang="en-US" sz="1800" b="1" i="0" u="none" strike="noStrike" cap="none" normalizeH="0" baseline="0" dirty="0" smtClean="0">
                        <a:ln>
                          <a:noFill/>
                        </a:ln>
                        <a:solidFill>
                          <a:srgbClr val="FFFF00"/>
                        </a:solidFill>
                        <a:effectLst/>
                        <a:latin typeface="Arial Narrow" pitchFamily="34" charset="0"/>
                      </a:endParaRPr>
                    </a:p>
                  </a:txBody>
                  <a:tcPr marL="84406" marR="84406" horzOverflow="overflow">
                    <a:solidFill>
                      <a:schemeClr val="accent3">
                        <a:lumMod val="20000"/>
                        <a:lumOff val="80000"/>
                      </a:schemeClr>
                    </a:solidFill>
                  </a:tcPr>
                </a:tc>
              </a:tr>
              <a:tr h="368354">
                <a:tc>
                  <a:txBody>
                    <a:bodyPr/>
                    <a:lstStyle/>
                    <a:p>
                      <a:pPr marL="0" marR="0" lvl="0" indent="0" algn="l" defTabSz="914400" rtl="0" eaLnBrk="0" fontAlgn="base" latinLnBrk="0" hangingPunct="0">
                        <a:lnSpc>
                          <a:spcPct val="90000"/>
                        </a:lnSpc>
                        <a:spcBef>
                          <a:spcPct val="20000"/>
                        </a:spcBef>
                        <a:spcAft>
                          <a:spcPct val="0"/>
                        </a:spcAft>
                        <a:buClrTx/>
                        <a:buSzTx/>
                        <a:buFont typeface="Arial" pitchFamily="34" charset="0"/>
                        <a:buNone/>
                        <a:tabLst/>
                      </a:pPr>
                      <a:r>
                        <a:rPr kumimoji="0" lang="en-US" sz="1800" u="none" strike="noStrike" cap="none" normalizeH="0" baseline="0" dirty="0" smtClean="0">
                          <a:ln>
                            <a:noFill/>
                          </a:ln>
                          <a:effectLst/>
                          <a:latin typeface="Arial Narrow" pitchFamily="34" charset="0"/>
                        </a:rPr>
                        <a:t>SARAL</a:t>
                      </a:r>
                      <a:endParaRPr kumimoji="0" lang="en-US" sz="1800" b="1" i="0" u="none" strike="noStrike" cap="none" normalizeH="0" baseline="0" dirty="0" smtClean="0">
                        <a:ln>
                          <a:noFill/>
                        </a:ln>
                        <a:solidFill>
                          <a:srgbClr val="FFFF00"/>
                        </a:solidFill>
                        <a:effectLst/>
                        <a:latin typeface="Arial Narrow" pitchFamily="34" charset="0"/>
                      </a:endParaRPr>
                    </a:p>
                  </a:txBody>
                  <a:tcPr marL="84406" marR="84406" horzOverflow="overflow">
                    <a:solidFill>
                      <a:schemeClr val="accent3">
                        <a:lumMod val="20000"/>
                        <a:lumOff val="80000"/>
                      </a:schemeClr>
                    </a:solidFill>
                  </a:tcPr>
                </a:tc>
                <a:tc>
                  <a:txBody>
                    <a:bodyPr/>
                    <a:lstStyle/>
                    <a:p>
                      <a:pPr marL="0" marR="0" lvl="0" indent="0" algn="l" defTabSz="914400" rtl="0" eaLnBrk="0" fontAlgn="base" latinLnBrk="0" hangingPunct="0">
                        <a:lnSpc>
                          <a:spcPct val="90000"/>
                        </a:lnSpc>
                        <a:spcBef>
                          <a:spcPct val="20000"/>
                        </a:spcBef>
                        <a:spcAft>
                          <a:spcPct val="0"/>
                        </a:spcAft>
                        <a:buClrTx/>
                        <a:buSzTx/>
                        <a:buFont typeface="Arial" pitchFamily="34" charset="0"/>
                        <a:buNone/>
                        <a:tabLst/>
                      </a:pPr>
                      <a:r>
                        <a:rPr kumimoji="0" lang="en-US" sz="1800" u="none" strike="noStrike" cap="none" normalizeH="0" baseline="0" dirty="0" smtClean="0">
                          <a:ln>
                            <a:noFill/>
                          </a:ln>
                          <a:effectLst/>
                          <a:latin typeface="Arial Narrow" pitchFamily="34" charset="0"/>
                        </a:rPr>
                        <a:t>Sea Surface Height</a:t>
                      </a:r>
                      <a:endParaRPr kumimoji="0" lang="en-US" sz="1800" b="1" i="0" u="none" strike="noStrike" cap="none" normalizeH="0" baseline="0" dirty="0" smtClean="0">
                        <a:ln>
                          <a:noFill/>
                        </a:ln>
                        <a:solidFill>
                          <a:srgbClr val="FFFF00"/>
                        </a:solidFill>
                        <a:effectLst/>
                        <a:latin typeface="Arial Narrow" pitchFamily="34" charset="0"/>
                      </a:endParaRPr>
                    </a:p>
                  </a:txBody>
                  <a:tcPr marL="84406" marR="84406" horzOverflow="overflow">
                    <a:solidFill>
                      <a:schemeClr val="accent3">
                        <a:lumMod val="20000"/>
                        <a:lumOff val="80000"/>
                      </a:schemeClr>
                    </a:solidFill>
                  </a:tcPr>
                </a:tc>
              </a:tr>
              <a:tr h="373666">
                <a:tc>
                  <a:txBody>
                    <a:bodyPr/>
                    <a:lstStyle/>
                    <a:p>
                      <a:pPr marL="0" marR="0" lvl="0" indent="0" algn="l" defTabSz="914400" rtl="0" eaLnBrk="0" fontAlgn="base" latinLnBrk="0" hangingPunct="0">
                        <a:lnSpc>
                          <a:spcPct val="90000"/>
                        </a:lnSpc>
                        <a:spcBef>
                          <a:spcPct val="20000"/>
                        </a:spcBef>
                        <a:spcAft>
                          <a:spcPct val="0"/>
                        </a:spcAft>
                        <a:buClrTx/>
                        <a:buSzTx/>
                        <a:buFont typeface="Arial" pitchFamily="34" charset="0"/>
                        <a:buNone/>
                        <a:tabLst/>
                      </a:pPr>
                      <a:r>
                        <a:rPr kumimoji="0" lang="en-US" sz="1800" u="none" strike="noStrike" cap="none" normalizeH="0" baseline="0" dirty="0" err="1" smtClean="0">
                          <a:ln>
                            <a:noFill/>
                          </a:ln>
                          <a:effectLst/>
                          <a:latin typeface="Arial Narrow" pitchFamily="34" charset="0"/>
                        </a:rPr>
                        <a:t>Megha-Tropiques</a:t>
                      </a:r>
                      <a:endParaRPr kumimoji="0" lang="en-US" sz="1800" b="1" i="0" u="none" strike="noStrike" cap="none" normalizeH="0" baseline="0" dirty="0" smtClean="0">
                        <a:ln>
                          <a:noFill/>
                        </a:ln>
                        <a:solidFill>
                          <a:srgbClr val="FFFF00"/>
                        </a:solidFill>
                        <a:effectLst/>
                        <a:latin typeface="Arial Narrow" pitchFamily="34" charset="0"/>
                      </a:endParaRPr>
                    </a:p>
                  </a:txBody>
                  <a:tcPr marL="84406" marR="84406" horzOverflow="overflow">
                    <a:solidFill>
                      <a:schemeClr val="accent3">
                        <a:lumMod val="20000"/>
                        <a:lumOff val="80000"/>
                      </a:schemeClr>
                    </a:solidFill>
                  </a:tcPr>
                </a:tc>
                <a:tc>
                  <a:txBody>
                    <a:bodyPr/>
                    <a:lstStyle/>
                    <a:p>
                      <a:pPr marL="0" marR="0" lvl="0" indent="0" algn="l" defTabSz="914400" rtl="0" eaLnBrk="0" fontAlgn="base" latinLnBrk="0" hangingPunct="0">
                        <a:lnSpc>
                          <a:spcPct val="90000"/>
                        </a:lnSpc>
                        <a:spcBef>
                          <a:spcPct val="20000"/>
                        </a:spcBef>
                        <a:spcAft>
                          <a:spcPct val="0"/>
                        </a:spcAft>
                        <a:buClrTx/>
                        <a:buSzTx/>
                        <a:buFont typeface="Arial" pitchFamily="34" charset="0"/>
                        <a:buNone/>
                        <a:tabLst/>
                      </a:pPr>
                      <a:r>
                        <a:rPr kumimoji="0" lang="en-US" sz="1800" u="none" strike="noStrike" cap="none" normalizeH="0" baseline="0" dirty="0" smtClean="0">
                          <a:ln>
                            <a:noFill/>
                          </a:ln>
                          <a:effectLst/>
                          <a:latin typeface="Arial Narrow" pitchFamily="34" charset="0"/>
                        </a:rPr>
                        <a:t>Sea Surface Wind, SST</a:t>
                      </a:r>
                      <a:endParaRPr kumimoji="0" lang="en-US" sz="1800" b="1" i="0" u="none" strike="noStrike" cap="none" normalizeH="0" baseline="0" dirty="0" smtClean="0">
                        <a:ln>
                          <a:noFill/>
                        </a:ln>
                        <a:solidFill>
                          <a:srgbClr val="FFFF00"/>
                        </a:solidFill>
                        <a:effectLst/>
                        <a:latin typeface="Arial Narrow" pitchFamily="34" charset="0"/>
                      </a:endParaRPr>
                    </a:p>
                  </a:txBody>
                  <a:tcPr marL="84406" marR="84406" horzOverflow="overflow">
                    <a:solidFill>
                      <a:schemeClr val="accent3">
                        <a:lumMod val="20000"/>
                        <a:lumOff val="80000"/>
                      </a:schemeClr>
                    </a:solidFill>
                  </a:tcPr>
                </a:tc>
              </a:tr>
              <a:tr h="352034">
                <a:tc>
                  <a:txBody>
                    <a:bodyPr/>
                    <a:lstStyle/>
                    <a:p>
                      <a:pPr marL="0" marR="0" lvl="0" indent="0" algn="l" defTabSz="914400" rtl="0" eaLnBrk="0" fontAlgn="base" latinLnBrk="0" hangingPunct="0">
                        <a:lnSpc>
                          <a:spcPct val="90000"/>
                        </a:lnSpc>
                        <a:spcBef>
                          <a:spcPct val="20000"/>
                        </a:spcBef>
                        <a:spcAft>
                          <a:spcPct val="0"/>
                        </a:spcAft>
                        <a:buClrTx/>
                        <a:buSzTx/>
                        <a:buFont typeface="Arial" pitchFamily="34" charset="0"/>
                        <a:buNone/>
                        <a:tabLst/>
                      </a:pPr>
                      <a:r>
                        <a:rPr kumimoji="0" lang="en-US" sz="1800" u="none" strike="noStrike" cap="none" normalizeH="0" baseline="0" dirty="0" smtClean="0">
                          <a:ln>
                            <a:noFill/>
                          </a:ln>
                          <a:effectLst/>
                          <a:latin typeface="Arial Narrow" pitchFamily="34" charset="0"/>
                        </a:rPr>
                        <a:t>INSAT-3D</a:t>
                      </a:r>
                      <a:endParaRPr kumimoji="0" lang="en-US" sz="1800" b="1" i="0" u="none" strike="noStrike" cap="none" normalizeH="0" baseline="0" dirty="0" smtClean="0">
                        <a:ln>
                          <a:noFill/>
                        </a:ln>
                        <a:solidFill>
                          <a:srgbClr val="FFFF00"/>
                        </a:solidFill>
                        <a:effectLst/>
                        <a:latin typeface="Arial Narrow" pitchFamily="34" charset="0"/>
                      </a:endParaRPr>
                    </a:p>
                  </a:txBody>
                  <a:tcPr marL="84406" marR="84406" horzOverflow="overflow">
                    <a:solidFill>
                      <a:schemeClr val="accent3">
                        <a:lumMod val="20000"/>
                        <a:lumOff val="80000"/>
                      </a:schemeClr>
                    </a:solidFill>
                  </a:tcPr>
                </a:tc>
                <a:tc>
                  <a:txBody>
                    <a:bodyPr/>
                    <a:lstStyle/>
                    <a:p>
                      <a:pPr marL="0" marR="0" lvl="0" indent="0" algn="l" defTabSz="914400" rtl="0" eaLnBrk="0" fontAlgn="base" latinLnBrk="0" hangingPunct="0">
                        <a:lnSpc>
                          <a:spcPct val="90000"/>
                        </a:lnSpc>
                        <a:spcBef>
                          <a:spcPct val="20000"/>
                        </a:spcBef>
                        <a:spcAft>
                          <a:spcPct val="0"/>
                        </a:spcAft>
                        <a:buClrTx/>
                        <a:buSzTx/>
                        <a:buFont typeface="Arial" pitchFamily="34" charset="0"/>
                        <a:buNone/>
                        <a:tabLst/>
                      </a:pPr>
                      <a:r>
                        <a:rPr kumimoji="0" lang="en-US" sz="1800" u="none" strike="noStrike" cap="none" normalizeH="0" baseline="0" dirty="0" smtClean="0">
                          <a:ln>
                            <a:noFill/>
                          </a:ln>
                          <a:effectLst/>
                          <a:latin typeface="Arial Narrow" pitchFamily="34" charset="0"/>
                        </a:rPr>
                        <a:t>Sea Surface Temperature</a:t>
                      </a:r>
                      <a:endParaRPr kumimoji="0" lang="en-US" sz="1800" b="1" i="0" u="none" strike="noStrike" cap="none" normalizeH="0" baseline="0" dirty="0" smtClean="0">
                        <a:ln>
                          <a:noFill/>
                        </a:ln>
                        <a:solidFill>
                          <a:srgbClr val="FFFF00"/>
                        </a:solidFill>
                        <a:effectLst/>
                        <a:latin typeface="Arial Narrow" pitchFamily="34" charset="0"/>
                      </a:endParaRPr>
                    </a:p>
                  </a:txBody>
                  <a:tcPr marL="84406" marR="84406" horzOverflow="overflow">
                    <a:solidFill>
                      <a:schemeClr val="accent3">
                        <a:lumMod val="20000"/>
                        <a:lumOff val="80000"/>
                      </a:schemeClr>
                    </a:solidFill>
                  </a:tcPr>
                </a:tc>
              </a:tr>
              <a:tr h="623430">
                <a:tc>
                  <a:txBody>
                    <a:bodyPr/>
                    <a:lstStyle/>
                    <a:p>
                      <a:pPr marL="0" marR="0" lvl="0" indent="0" algn="l" defTabSz="914400" rtl="0" eaLnBrk="0" fontAlgn="base" latinLnBrk="0" hangingPunct="0">
                        <a:lnSpc>
                          <a:spcPct val="90000"/>
                        </a:lnSpc>
                        <a:spcBef>
                          <a:spcPct val="20000"/>
                        </a:spcBef>
                        <a:spcAft>
                          <a:spcPct val="0"/>
                        </a:spcAft>
                        <a:buClrTx/>
                        <a:buSzTx/>
                        <a:buFont typeface="Arial" pitchFamily="34" charset="0"/>
                        <a:buNone/>
                        <a:tabLst/>
                      </a:pPr>
                      <a:r>
                        <a:rPr kumimoji="0" lang="en-US" sz="1800" u="none" strike="noStrike" cap="none" normalizeH="0" baseline="0" dirty="0" smtClean="0">
                          <a:ln>
                            <a:noFill/>
                          </a:ln>
                          <a:solidFill>
                            <a:srgbClr val="C00000"/>
                          </a:solidFill>
                          <a:effectLst/>
                          <a:latin typeface="Arial Narrow" pitchFamily="34" charset="0"/>
                        </a:rPr>
                        <a:t>OCEANSAT-3</a:t>
                      </a:r>
                      <a:endParaRPr kumimoji="0" lang="en-US" sz="1800" b="1" i="0" u="none" strike="noStrike" cap="none" normalizeH="0" baseline="0" dirty="0" smtClean="0">
                        <a:ln>
                          <a:noFill/>
                        </a:ln>
                        <a:solidFill>
                          <a:srgbClr val="C00000"/>
                        </a:solidFill>
                        <a:effectLst/>
                        <a:latin typeface="Arial Narrow" pitchFamily="34" charset="0"/>
                      </a:endParaRPr>
                    </a:p>
                  </a:txBody>
                  <a:tcPr marL="84406" marR="84406" horzOverflow="overflow">
                    <a:solidFill>
                      <a:schemeClr val="accent3">
                        <a:lumMod val="20000"/>
                        <a:lumOff val="80000"/>
                      </a:schemeClr>
                    </a:solidFill>
                  </a:tcPr>
                </a:tc>
                <a:tc>
                  <a:txBody>
                    <a:bodyPr/>
                    <a:lstStyle/>
                    <a:p>
                      <a:pPr marL="0" marR="0" lvl="0" indent="0" algn="l" defTabSz="914400" rtl="0" eaLnBrk="0" fontAlgn="base" latinLnBrk="0" hangingPunct="0">
                        <a:lnSpc>
                          <a:spcPct val="90000"/>
                        </a:lnSpc>
                        <a:spcBef>
                          <a:spcPct val="20000"/>
                        </a:spcBef>
                        <a:spcAft>
                          <a:spcPct val="0"/>
                        </a:spcAft>
                        <a:buClrTx/>
                        <a:buSzTx/>
                        <a:buFont typeface="Arial" pitchFamily="34" charset="0"/>
                        <a:buNone/>
                        <a:tabLst/>
                      </a:pPr>
                      <a:r>
                        <a:rPr kumimoji="0" lang="en-US" sz="1800" u="none" strike="noStrike" cap="none" normalizeH="0" baseline="0" dirty="0" smtClean="0">
                          <a:ln>
                            <a:noFill/>
                          </a:ln>
                          <a:solidFill>
                            <a:srgbClr val="C00000"/>
                          </a:solidFill>
                          <a:effectLst/>
                          <a:latin typeface="Arial Narrow" pitchFamily="34" charset="0"/>
                        </a:rPr>
                        <a:t>Chlorophyll, Sea Surface Temperature</a:t>
                      </a:r>
                    </a:p>
                    <a:p>
                      <a:pPr marL="0" marR="0" lvl="0" indent="0" algn="l" defTabSz="914400" rtl="0" eaLnBrk="0" fontAlgn="base" latinLnBrk="0" hangingPunct="0">
                        <a:lnSpc>
                          <a:spcPct val="90000"/>
                        </a:lnSpc>
                        <a:spcBef>
                          <a:spcPct val="20000"/>
                        </a:spcBef>
                        <a:spcAft>
                          <a:spcPct val="0"/>
                        </a:spcAft>
                        <a:buClrTx/>
                        <a:buSzTx/>
                        <a:buFont typeface="Arial" pitchFamily="34" charset="0"/>
                        <a:buNone/>
                        <a:tabLst/>
                      </a:pPr>
                      <a:r>
                        <a:rPr kumimoji="0" lang="en-US" sz="1800" u="none" strike="noStrike" cap="none" normalizeH="0" baseline="0" dirty="0" smtClean="0">
                          <a:ln>
                            <a:noFill/>
                          </a:ln>
                          <a:solidFill>
                            <a:srgbClr val="C00000"/>
                          </a:solidFill>
                          <a:effectLst/>
                          <a:latin typeface="Arial Narrow" pitchFamily="34" charset="0"/>
                        </a:rPr>
                        <a:t>Sea Surface Winds</a:t>
                      </a:r>
                      <a:endParaRPr kumimoji="0" lang="en-US" sz="1800" b="1" i="0" u="none" strike="noStrike" cap="none" normalizeH="0" baseline="0" dirty="0" smtClean="0">
                        <a:ln>
                          <a:noFill/>
                        </a:ln>
                        <a:solidFill>
                          <a:srgbClr val="C00000"/>
                        </a:solidFill>
                        <a:effectLst/>
                        <a:latin typeface="Arial Narrow" pitchFamily="34" charset="0"/>
                      </a:endParaRPr>
                    </a:p>
                  </a:txBody>
                  <a:tcPr marL="84406" marR="84406" horzOverflow="overflow">
                    <a:solidFill>
                      <a:schemeClr val="accent3">
                        <a:lumMod val="20000"/>
                        <a:lumOff val="80000"/>
                      </a:schemeClr>
                    </a:solidFill>
                  </a:tcPr>
                </a:tc>
              </a:tr>
              <a:tr h="376251">
                <a:tc>
                  <a:txBody>
                    <a:bodyPr/>
                    <a:lstStyle/>
                    <a:p>
                      <a:pPr marL="0" marR="0" lvl="0" indent="0" algn="l" defTabSz="914400" rtl="0" eaLnBrk="0" fontAlgn="base" latinLnBrk="0" hangingPunct="0">
                        <a:lnSpc>
                          <a:spcPct val="90000"/>
                        </a:lnSpc>
                        <a:spcBef>
                          <a:spcPct val="20000"/>
                        </a:spcBef>
                        <a:spcAft>
                          <a:spcPct val="0"/>
                        </a:spcAft>
                        <a:buClrTx/>
                        <a:buSzTx/>
                        <a:buFont typeface="Arial" pitchFamily="34" charset="0"/>
                        <a:buNone/>
                        <a:tabLst/>
                      </a:pPr>
                      <a:r>
                        <a:rPr kumimoji="0" lang="en-US" sz="1800" b="0" i="0" u="none" strike="noStrike" cap="none" normalizeH="0" baseline="0" dirty="0" smtClean="0">
                          <a:ln>
                            <a:noFill/>
                          </a:ln>
                          <a:solidFill>
                            <a:srgbClr val="C00000"/>
                          </a:solidFill>
                          <a:effectLst/>
                          <a:latin typeface="Arial Narrow" pitchFamily="34" charset="0"/>
                        </a:rPr>
                        <a:t>SCATSAT-1</a:t>
                      </a:r>
                    </a:p>
                  </a:txBody>
                  <a:tcPr marL="84406" marR="84406" horzOverflow="overflow">
                    <a:solidFill>
                      <a:schemeClr val="accent3">
                        <a:lumMod val="20000"/>
                        <a:lumOff val="80000"/>
                      </a:schemeClr>
                    </a:solidFill>
                  </a:tcPr>
                </a:tc>
                <a:tc>
                  <a:txBody>
                    <a:bodyPr/>
                    <a:lstStyle/>
                    <a:p>
                      <a:pPr marL="0" marR="0" lvl="0" indent="0" algn="l" defTabSz="914400" rtl="0" eaLnBrk="0" fontAlgn="base" latinLnBrk="0" hangingPunct="0">
                        <a:lnSpc>
                          <a:spcPct val="90000"/>
                        </a:lnSpc>
                        <a:spcBef>
                          <a:spcPct val="20000"/>
                        </a:spcBef>
                        <a:spcAft>
                          <a:spcPct val="0"/>
                        </a:spcAft>
                        <a:buClrTx/>
                        <a:buSzTx/>
                        <a:buFont typeface="Arial" pitchFamily="34" charset="0"/>
                        <a:buNone/>
                        <a:tabLst/>
                        <a:defRPr/>
                      </a:pPr>
                      <a:r>
                        <a:rPr kumimoji="0" lang="en-US" sz="1800" u="none" strike="noStrike" cap="none" normalizeH="0" baseline="0" dirty="0" smtClean="0">
                          <a:ln>
                            <a:noFill/>
                          </a:ln>
                          <a:solidFill>
                            <a:srgbClr val="C00000"/>
                          </a:solidFill>
                          <a:effectLst/>
                          <a:latin typeface="Arial Narrow" pitchFamily="34" charset="0"/>
                        </a:rPr>
                        <a:t>Sea Surface Winds</a:t>
                      </a:r>
                      <a:endParaRPr kumimoji="0" lang="en-US" sz="1800" b="1" i="0" u="none" strike="noStrike" cap="none" normalizeH="0" baseline="0" dirty="0" smtClean="0">
                        <a:ln>
                          <a:noFill/>
                        </a:ln>
                        <a:solidFill>
                          <a:srgbClr val="C00000"/>
                        </a:solidFill>
                        <a:effectLst/>
                        <a:latin typeface="Arial Narrow" pitchFamily="34" charset="0"/>
                      </a:endParaRPr>
                    </a:p>
                  </a:txBody>
                  <a:tcPr marL="84406" marR="84406" horzOverflow="overflow">
                    <a:solidFill>
                      <a:schemeClr val="accent3">
                        <a:lumMod val="20000"/>
                        <a:lumOff val="80000"/>
                      </a:schemeClr>
                    </a:solidFill>
                  </a:tcPr>
                </a:tc>
              </a:tr>
              <a:tr h="348380">
                <a:tc>
                  <a:txBody>
                    <a:bodyPr/>
                    <a:lstStyle/>
                    <a:p>
                      <a:pPr marL="0" marR="0" lvl="0" indent="0" algn="l" defTabSz="914400" rtl="0" eaLnBrk="0" fontAlgn="base" latinLnBrk="0" hangingPunct="0">
                        <a:lnSpc>
                          <a:spcPct val="90000"/>
                        </a:lnSpc>
                        <a:spcBef>
                          <a:spcPct val="20000"/>
                        </a:spcBef>
                        <a:spcAft>
                          <a:spcPct val="0"/>
                        </a:spcAft>
                        <a:buClrTx/>
                        <a:buSzTx/>
                        <a:buFont typeface="Arial" pitchFamily="34" charset="0"/>
                        <a:buNone/>
                        <a:tabLst/>
                      </a:pPr>
                      <a:r>
                        <a:rPr kumimoji="0" lang="en-US" sz="1800" b="0" i="0" u="none" strike="noStrike" cap="none" normalizeH="0" baseline="0" dirty="0" smtClean="0">
                          <a:ln>
                            <a:noFill/>
                          </a:ln>
                          <a:solidFill>
                            <a:srgbClr val="C00000"/>
                          </a:solidFill>
                          <a:effectLst/>
                          <a:latin typeface="Arial Narrow" pitchFamily="34" charset="0"/>
                        </a:rPr>
                        <a:t>INSAT-3DR/ DS</a:t>
                      </a:r>
                    </a:p>
                  </a:txBody>
                  <a:tcPr marL="84406" marR="84406" horzOverflow="overflow">
                    <a:solidFill>
                      <a:schemeClr val="accent3">
                        <a:lumMod val="20000"/>
                        <a:lumOff val="80000"/>
                      </a:schemeClr>
                    </a:solidFill>
                  </a:tcPr>
                </a:tc>
                <a:tc>
                  <a:txBody>
                    <a:bodyPr/>
                    <a:lstStyle/>
                    <a:p>
                      <a:pPr marL="0" marR="0" lvl="0" indent="0" algn="l" defTabSz="914400" rtl="0" eaLnBrk="0" fontAlgn="base" latinLnBrk="0" hangingPunct="0">
                        <a:lnSpc>
                          <a:spcPct val="90000"/>
                        </a:lnSpc>
                        <a:spcBef>
                          <a:spcPct val="20000"/>
                        </a:spcBef>
                        <a:spcAft>
                          <a:spcPct val="0"/>
                        </a:spcAft>
                        <a:buClrTx/>
                        <a:buSzTx/>
                        <a:buFont typeface="Arial" pitchFamily="34" charset="0"/>
                        <a:buNone/>
                        <a:tabLst/>
                      </a:pPr>
                      <a:r>
                        <a:rPr kumimoji="0" lang="en-US" sz="1800" b="0" i="0" u="none" strike="noStrike" cap="none" normalizeH="0" baseline="0" dirty="0" smtClean="0">
                          <a:ln>
                            <a:noFill/>
                          </a:ln>
                          <a:solidFill>
                            <a:srgbClr val="C00000"/>
                          </a:solidFill>
                          <a:effectLst/>
                          <a:latin typeface="Arial Narrow" pitchFamily="34" charset="0"/>
                        </a:rPr>
                        <a:t>Sea Surface Temperature</a:t>
                      </a:r>
                    </a:p>
                  </a:txBody>
                  <a:tcPr marL="84406" marR="84406" horzOverflow="overflow">
                    <a:solidFill>
                      <a:schemeClr val="accent3">
                        <a:lumMod val="20000"/>
                        <a:lumOff val="80000"/>
                      </a:schemeClr>
                    </a:solidFill>
                  </a:tcPr>
                </a:tc>
              </a:tr>
            </a:tbl>
          </a:graphicData>
        </a:graphic>
      </p:graphicFrame>
      <p:sp>
        <p:nvSpPr>
          <p:cNvPr id="1006681" name="Rectangle 89"/>
          <p:cNvSpPr>
            <a:spLocks noChangeArrowheads="1"/>
          </p:cNvSpPr>
          <p:nvPr/>
        </p:nvSpPr>
        <p:spPr bwMode="auto">
          <a:xfrm>
            <a:off x="211138" y="889000"/>
            <a:ext cx="1465262" cy="304800"/>
          </a:xfrm>
          <a:prstGeom prst="homePlate">
            <a:avLst/>
          </a:prstGeom>
          <a:solidFill>
            <a:srgbClr val="FFFF00"/>
          </a:solidFill>
          <a:ln w="9525">
            <a:noFill/>
            <a:miter lim="800000"/>
            <a:headEnd/>
            <a:tailEnd/>
          </a:ln>
          <a:effectLst>
            <a:prstShdw prst="shdw17" dist="17961" dir="2700000">
              <a:schemeClr val="tx1">
                <a:gamma/>
                <a:shade val="60000"/>
                <a:invGamma/>
              </a:schemeClr>
            </a:prstShdw>
          </a:effectLst>
        </p:spPr>
        <p:txBody>
          <a:bodyPr wrap="none" anchor="ctr"/>
          <a:lstStyle/>
          <a:p>
            <a:pPr fontAlgn="auto">
              <a:spcBef>
                <a:spcPts val="0"/>
              </a:spcBef>
              <a:spcAft>
                <a:spcPts val="0"/>
              </a:spcAft>
              <a:defRPr/>
            </a:pPr>
            <a:r>
              <a:rPr lang="en-US" sz="2000" b="1" dirty="0">
                <a:latin typeface="+mn-lt"/>
                <a:cs typeface="+mn-cs"/>
              </a:rPr>
              <a:t>Ocean</a:t>
            </a:r>
          </a:p>
        </p:txBody>
      </p:sp>
      <p:pic>
        <p:nvPicPr>
          <p:cNvPr id="8199" name="Picture 5" descr="C:\Documents and Settings\user\My Documents\Downloads\imageswinds2013\S1L3SWS20130415_GO.png"/>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5605463" y="3489325"/>
            <a:ext cx="3333750" cy="1868488"/>
          </a:xfrm>
          <a:prstGeom prst="rect">
            <a:avLst/>
          </a:prstGeom>
          <a:noFill/>
          <a:ln w="9525">
            <a:noFill/>
            <a:miter lim="800000"/>
            <a:headEnd/>
            <a:tailEnd/>
          </a:ln>
        </p:spPr>
      </p:pic>
      <p:sp>
        <p:nvSpPr>
          <p:cNvPr id="10" name="Rectangle 9"/>
          <p:cNvSpPr/>
          <p:nvPr/>
        </p:nvSpPr>
        <p:spPr>
          <a:xfrm>
            <a:off x="6286500" y="3429000"/>
            <a:ext cx="1984375" cy="307975"/>
          </a:xfrm>
          <a:prstGeom prst="rect">
            <a:avLst/>
          </a:prstGeom>
          <a:solidFill>
            <a:schemeClr val="accent3">
              <a:lumMod val="20000"/>
              <a:lumOff val="80000"/>
            </a:schemeClr>
          </a:solidFill>
        </p:spPr>
        <p:txBody>
          <a:bodyPr wrap="none">
            <a:spAutoFit/>
          </a:bodyPr>
          <a:lstStyle/>
          <a:p>
            <a:pPr fontAlgn="auto">
              <a:spcBef>
                <a:spcPts val="0"/>
              </a:spcBef>
              <a:spcAft>
                <a:spcPts val="0"/>
              </a:spcAft>
              <a:defRPr/>
            </a:pPr>
            <a:r>
              <a:rPr lang="en-US" sz="1400" b="1" dirty="0">
                <a:solidFill>
                  <a:srgbClr val="660066"/>
                </a:solidFill>
                <a:latin typeface="Arial Narrow" pitchFamily="34" charset="0"/>
                <a:cs typeface="+mn-cs"/>
              </a:rPr>
              <a:t>Global Wind field -OSCAT</a:t>
            </a:r>
            <a:endParaRPr lang="en-GB" sz="1400" b="1" dirty="0">
              <a:solidFill>
                <a:srgbClr val="660066"/>
              </a:solidFill>
              <a:latin typeface="Arial Narrow" pitchFamily="34" charset="0"/>
              <a:cs typeface="+mn-cs"/>
            </a:endParaRPr>
          </a:p>
        </p:txBody>
      </p:sp>
      <p:pic>
        <p:nvPicPr>
          <p:cNvPr id="8201" name="Picture 2" descr="C:\Documents and Settings\user\Desktop\2013_Images\2013_Images\hr_SRLG_TSC_20130331_20130415.png"/>
          <p:cNvPicPr>
            <a:picLocks noChangeAspect="1" noChangeArrowheads="1"/>
          </p:cNvPicPr>
          <p:nvPr/>
        </p:nvPicPr>
        <p:blipFill>
          <a:blip r:embed="rId5">
            <a:clrChange>
              <a:clrFrom>
                <a:srgbClr val="FFFFFF"/>
              </a:clrFrom>
              <a:clrTo>
                <a:srgbClr val="FFFFFF">
                  <a:alpha val="0"/>
                </a:srgbClr>
              </a:clrTo>
            </a:clrChange>
          </a:blip>
          <a:srcRect t="6667"/>
          <a:stretch>
            <a:fillRect/>
          </a:stretch>
        </p:blipFill>
        <p:spPr bwMode="auto">
          <a:xfrm>
            <a:off x="5857875" y="5334000"/>
            <a:ext cx="3048000" cy="1524000"/>
          </a:xfrm>
          <a:prstGeom prst="rect">
            <a:avLst/>
          </a:prstGeom>
          <a:noFill/>
          <a:ln w="9525">
            <a:noFill/>
            <a:miter lim="800000"/>
            <a:headEnd/>
            <a:tailEnd/>
          </a:ln>
        </p:spPr>
      </p:pic>
      <p:sp>
        <p:nvSpPr>
          <p:cNvPr id="12" name="Rectangle 11"/>
          <p:cNvSpPr/>
          <p:nvPr/>
        </p:nvSpPr>
        <p:spPr>
          <a:xfrm>
            <a:off x="6215063" y="5143500"/>
            <a:ext cx="2349500" cy="307975"/>
          </a:xfrm>
          <a:prstGeom prst="rect">
            <a:avLst/>
          </a:prstGeom>
          <a:solidFill>
            <a:schemeClr val="accent3">
              <a:lumMod val="20000"/>
              <a:lumOff val="80000"/>
            </a:schemeClr>
          </a:solidFill>
        </p:spPr>
        <p:txBody>
          <a:bodyPr wrap="none">
            <a:spAutoFit/>
          </a:bodyPr>
          <a:lstStyle/>
          <a:p>
            <a:pPr fontAlgn="auto">
              <a:spcBef>
                <a:spcPts val="0"/>
              </a:spcBef>
              <a:spcAft>
                <a:spcPts val="0"/>
              </a:spcAft>
              <a:defRPr/>
            </a:pPr>
            <a:r>
              <a:rPr lang="en-US" sz="1400" b="1" dirty="0">
                <a:solidFill>
                  <a:srgbClr val="660066"/>
                </a:solidFill>
                <a:latin typeface="Arial Narrow" pitchFamily="34" charset="0"/>
                <a:cs typeface="+mn-cs"/>
              </a:rPr>
              <a:t>Global Current (</a:t>
            </a:r>
            <a:r>
              <a:rPr lang="en-US" sz="1400" b="1" dirty="0" err="1">
                <a:solidFill>
                  <a:srgbClr val="660066"/>
                </a:solidFill>
                <a:latin typeface="Arial Narrow" pitchFamily="34" charset="0"/>
                <a:cs typeface="+mn-cs"/>
              </a:rPr>
              <a:t>OSCAT+Altika</a:t>
            </a:r>
            <a:r>
              <a:rPr lang="en-US" sz="1400" b="1" dirty="0">
                <a:solidFill>
                  <a:srgbClr val="660066"/>
                </a:solidFill>
                <a:latin typeface="Arial Narrow" pitchFamily="34" charset="0"/>
                <a:cs typeface="+mn-cs"/>
              </a:rPr>
              <a:t>)</a:t>
            </a:r>
            <a:endParaRPr lang="en-GB" sz="1400" b="1" dirty="0">
              <a:solidFill>
                <a:srgbClr val="660066"/>
              </a:solidFill>
              <a:latin typeface="Arial Narrow" pitchFamily="34" charset="0"/>
              <a:cs typeface="+mn-cs"/>
            </a:endParaRP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3"/>
          <p:cNvSpPr>
            <a:spLocks noChangeArrowheads="1"/>
          </p:cNvSpPr>
          <p:nvPr/>
        </p:nvSpPr>
        <p:spPr bwMode="auto">
          <a:xfrm>
            <a:off x="0" y="214313"/>
            <a:ext cx="9144000" cy="533400"/>
          </a:xfrm>
          <a:prstGeom prst="rect">
            <a:avLst/>
          </a:prstGeom>
          <a:noFill/>
          <a:ln w="9525">
            <a:noFill/>
            <a:miter lim="800000"/>
            <a:headEnd/>
            <a:tailEnd/>
          </a:ln>
        </p:spPr>
        <p:txBody>
          <a:bodyPr wrap="none" anchor="ctr"/>
          <a:lstStyle/>
          <a:p>
            <a:pPr algn="ctr"/>
            <a:r>
              <a:rPr lang="en-US" sz="2400" b="1">
                <a:solidFill>
                  <a:srgbClr val="C00000"/>
                </a:solidFill>
                <a:latin typeface="Calibri" pitchFamily="34" charset="0"/>
              </a:rPr>
              <a:t>Indian Satellite System for Observing Climate Variables</a:t>
            </a:r>
          </a:p>
        </p:txBody>
      </p:sp>
      <p:sp>
        <p:nvSpPr>
          <p:cNvPr id="1006681" name="Rectangle 89"/>
          <p:cNvSpPr>
            <a:spLocks noChangeArrowheads="1"/>
          </p:cNvSpPr>
          <p:nvPr/>
        </p:nvSpPr>
        <p:spPr bwMode="auto">
          <a:xfrm>
            <a:off x="152400" y="590550"/>
            <a:ext cx="1846263" cy="304800"/>
          </a:xfrm>
          <a:prstGeom prst="homePlate">
            <a:avLst/>
          </a:prstGeom>
          <a:solidFill>
            <a:srgbClr val="FFFF00"/>
          </a:solidFill>
          <a:ln w="9525">
            <a:noFill/>
            <a:miter lim="800000"/>
            <a:headEnd/>
            <a:tailEnd/>
          </a:ln>
          <a:effectLst>
            <a:prstShdw prst="shdw17" dist="17961" dir="2700000">
              <a:schemeClr val="tx1">
                <a:gamma/>
                <a:shade val="60000"/>
                <a:invGamma/>
              </a:schemeClr>
            </a:prstShdw>
          </a:effectLst>
        </p:spPr>
        <p:txBody>
          <a:bodyPr wrap="none" anchor="ctr"/>
          <a:lstStyle/>
          <a:p>
            <a:pPr fontAlgn="auto">
              <a:spcBef>
                <a:spcPts val="0"/>
              </a:spcBef>
              <a:spcAft>
                <a:spcPts val="0"/>
              </a:spcAft>
              <a:defRPr/>
            </a:pPr>
            <a:r>
              <a:rPr lang="en-US" sz="2000" b="1" dirty="0">
                <a:latin typeface="+mn-lt"/>
                <a:cs typeface="+mn-cs"/>
              </a:rPr>
              <a:t>Atmosphere</a:t>
            </a:r>
          </a:p>
        </p:txBody>
      </p:sp>
      <p:graphicFrame>
        <p:nvGraphicFramePr>
          <p:cNvPr id="13" name="Group 76"/>
          <p:cNvGraphicFramePr>
            <a:graphicFrameLocks noGrp="1"/>
          </p:cNvGraphicFramePr>
          <p:nvPr/>
        </p:nvGraphicFramePr>
        <p:xfrm>
          <a:off x="5029200" y="995014"/>
          <a:ext cx="3886200" cy="3835132"/>
        </p:xfrm>
        <a:graphic>
          <a:graphicData uri="http://schemas.openxmlformats.org/drawingml/2006/table">
            <a:tbl>
              <a:tblPr>
                <a:tableStyleId>{3C2FFA5D-87B4-456A-9821-1D502468CF0F}</a:tableStyleId>
              </a:tblPr>
              <a:tblGrid>
                <a:gridCol w="1600200"/>
                <a:gridCol w="2286000"/>
              </a:tblGrid>
              <a:tr h="568911">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u="none" strike="noStrike" cap="none" normalizeH="0" baseline="0" dirty="0" smtClean="0">
                          <a:ln>
                            <a:noFill/>
                          </a:ln>
                          <a:solidFill>
                            <a:srgbClr val="C00000"/>
                          </a:solidFill>
                          <a:effectLst/>
                          <a:latin typeface="Arial Narrow" pitchFamily="34" charset="0"/>
                        </a:rPr>
                        <a:t>INSAT-3D  Sounder Product</a:t>
                      </a:r>
                      <a:endParaRPr kumimoji="0" lang="en-US" sz="1400" b="1" i="0" u="none" strike="noStrike" cap="none" normalizeH="0" baseline="0" dirty="0" smtClean="0">
                        <a:ln>
                          <a:noFill/>
                        </a:ln>
                        <a:solidFill>
                          <a:srgbClr val="C00000"/>
                        </a:solidFill>
                        <a:effectLst/>
                        <a:latin typeface="Arial Narrow" pitchFamily="34" charset="0"/>
                      </a:endParaRPr>
                    </a:p>
                  </a:txBody>
                  <a:tcP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u="none" strike="noStrike" cap="none" normalizeH="0" baseline="0" dirty="0" smtClean="0">
                          <a:ln>
                            <a:noFill/>
                          </a:ln>
                          <a:solidFill>
                            <a:srgbClr val="C00000"/>
                          </a:solidFill>
                          <a:effectLst/>
                          <a:latin typeface="Arial Narrow" pitchFamily="34" charset="0"/>
                        </a:rPr>
                        <a:t>Resolution</a:t>
                      </a:r>
                      <a:endParaRPr kumimoji="0" lang="en-US" sz="1400" b="1" i="0" u="none" strike="noStrike" cap="none" normalizeH="0" baseline="0" dirty="0" smtClean="0">
                        <a:ln>
                          <a:noFill/>
                        </a:ln>
                        <a:solidFill>
                          <a:srgbClr val="C00000"/>
                        </a:solidFill>
                        <a:effectLst/>
                        <a:latin typeface="Arial Narrow" pitchFamily="34" charset="0"/>
                      </a:endParaRPr>
                    </a:p>
                  </a:txBody>
                  <a:tcPr horzOverflow="overflow"/>
                </a:tc>
              </a:tr>
              <a:tr h="6157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smtClean="0">
                          <a:ln>
                            <a:noFill/>
                          </a:ln>
                          <a:effectLst/>
                          <a:latin typeface="Arial Narrow" pitchFamily="34" charset="0"/>
                        </a:rPr>
                        <a:t>Temperature profile</a:t>
                      </a:r>
                      <a:endParaRPr kumimoji="0" lang="en-US" sz="1400" b="1" i="0" u="none" strike="noStrike" cap="none" normalizeH="0" baseline="0" smtClean="0">
                        <a:ln>
                          <a:noFill/>
                        </a:ln>
                        <a:solidFill>
                          <a:srgbClr val="DDDDDD"/>
                        </a:solidFill>
                        <a:effectLst/>
                        <a:latin typeface="Arial Narrow" pitchFamily="34" charset="0"/>
                      </a:endParaRPr>
                    </a:p>
                  </a:txBody>
                  <a:tcPr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smtClean="0">
                          <a:ln>
                            <a:noFill/>
                          </a:ln>
                          <a:effectLst/>
                          <a:latin typeface="Arial Narrow" pitchFamily="34" charset="0"/>
                        </a:rPr>
                        <a:t>50 km x 50 km ( 5 x 5 pixels)</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smtClean="0">
                          <a:ln>
                            <a:noFill/>
                          </a:ln>
                          <a:effectLst/>
                          <a:latin typeface="Arial Narrow" pitchFamily="34" charset="0"/>
                        </a:rPr>
                        <a:t>40-vertical pressure levels</a:t>
                      </a:r>
                      <a:endParaRPr kumimoji="0" lang="en-US" sz="1400" b="1" i="0" u="none" strike="noStrike" cap="none" normalizeH="0" baseline="0" smtClean="0">
                        <a:ln>
                          <a:noFill/>
                        </a:ln>
                        <a:solidFill>
                          <a:srgbClr val="DDDDDD"/>
                        </a:solidFill>
                        <a:effectLst/>
                        <a:latin typeface="Arial Narrow" pitchFamily="34" charset="0"/>
                      </a:endParaRPr>
                    </a:p>
                  </a:txBody>
                  <a:tcPr horzOverflow="overflow"/>
                </a:tc>
              </a:tr>
              <a:tr h="850021">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smtClean="0">
                          <a:ln>
                            <a:noFill/>
                          </a:ln>
                          <a:effectLst/>
                          <a:latin typeface="Arial Narrow" pitchFamily="34" charset="0"/>
                        </a:rPr>
                        <a:t>Water vapour profile </a:t>
                      </a:r>
                      <a:endParaRPr kumimoji="0" lang="en-US" sz="1400" b="1" i="0" u="none" strike="noStrike" cap="none" normalizeH="0" baseline="0" smtClean="0">
                        <a:ln>
                          <a:noFill/>
                        </a:ln>
                        <a:solidFill>
                          <a:srgbClr val="DDDDDD"/>
                        </a:solidFill>
                        <a:effectLst/>
                        <a:latin typeface="Arial Narrow" pitchFamily="34" charset="0"/>
                      </a:endParaRPr>
                    </a:p>
                  </a:txBody>
                  <a:tcPr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smtClean="0">
                          <a:ln>
                            <a:noFill/>
                          </a:ln>
                          <a:effectLst/>
                          <a:latin typeface="Arial Narrow" pitchFamily="34" charset="0"/>
                        </a:rPr>
                        <a:t>50 km x 50 km ( 5 x 5 pixels)</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smtClean="0">
                          <a:ln>
                            <a:noFill/>
                          </a:ln>
                          <a:effectLst/>
                          <a:latin typeface="Arial Narrow" pitchFamily="34" charset="0"/>
                        </a:rPr>
                        <a:t>21-vertical pressure levels up to 100 hPa</a:t>
                      </a:r>
                      <a:endParaRPr kumimoji="0" lang="en-US" sz="1400" b="1" i="0" u="none" strike="noStrike" cap="none" normalizeH="0" baseline="0" smtClean="0">
                        <a:ln>
                          <a:noFill/>
                        </a:ln>
                        <a:solidFill>
                          <a:srgbClr val="DDDDDD"/>
                        </a:solidFill>
                        <a:effectLst/>
                        <a:latin typeface="Arial Narrow" pitchFamily="34" charset="0"/>
                      </a:endParaRPr>
                    </a:p>
                  </a:txBody>
                  <a:tcPr horzOverflow="overflow"/>
                </a:tc>
              </a:tr>
              <a:tr h="6157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smtClean="0">
                          <a:ln>
                            <a:noFill/>
                          </a:ln>
                          <a:effectLst/>
                          <a:latin typeface="Arial Narrow" pitchFamily="34" charset="0"/>
                        </a:rPr>
                        <a:t>Ozone profile</a:t>
                      </a:r>
                      <a:endParaRPr kumimoji="0" lang="en-US" sz="1400" b="1" i="0" u="none" strike="noStrike" cap="none" normalizeH="0" baseline="0" smtClean="0">
                        <a:ln>
                          <a:noFill/>
                        </a:ln>
                        <a:solidFill>
                          <a:srgbClr val="DDDDDD"/>
                        </a:solidFill>
                        <a:effectLst/>
                        <a:latin typeface="Arial Narrow" pitchFamily="34" charset="0"/>
                      </a:endParaRPr>
                    </a:p>
                  </a:txBody>
                  <a:tcPr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smtClean="0">
                          <a:ln>
                            <a:noFill/>
                          </a:ln>
                          <a:effectLst/>
                          <a:latin typeface="Arial Narrow" pitchFamily="34" charset="0"/>
                        </a:rPr>
                        <a:t>50 km x 50 km ( 5 x 5 pixels)</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smtClean="0">
                          <a:ln>
                            <a:noFill/>
                          </a:ln>
                          <a:effectLst/>
                          <a:latin typeface="Arial Narrow" pitchFamily="34" charset="0"/>
                        </a:rPr>
                        <a:t>40-vertical pressure levels</a:t>
                      </a:r>
                      <a:endParaRPr kumimoji="0" lang="en-US" sz="1400" b="1" i="0" u="none" strike="noStrike" cap="none" normalizeH="0" baseline="0" smtClean="0">
                        <a:ln>
                          <a:noFill/>
                        </a:ln>
                        <a:solidFill>
                          <a:srgbClr val="DDDDDD"/>
                        </a:solidFill>
                        <a:effectLst/>
                        <a:latin typeface="Arial Narrow" pitchFamily="34" charset="0"/>
                      </a:endParaRPr>
                    </a:p>
                  </a:txBody>
                  <a:tcPr horzOverflow="overflow"/>
                </a:tc>
              </a:tr>
              <a:tr h="6157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smtClean="0">
                          <a:ln>
                            <a:noFill/>
                          </a:ln>
                          <a:effectLst/>
                          <a:latin typeface="Arial Narrow" pitchFamily="34" charset="0"/>
                        </a:rPr>
                        <a:t>Total Column Ozone</a:t>
                      </a:r>
                      <a:endParaRPr kumimoji="0" lang="en-US" sz="1400" b="1" i="0" u="none" strike="noStrike" cap="none" normalizeH="0" baseline="0" smtClean="0">
                        <a:ln>
                          <a:noFill/>
                        </a:ln>
                        <a:solidFill>
                          <a:srgbClr val="DDDDDD"/>
                        </a:solidFill>
                        <a:effectLst/>
                        <a:latin typeface="Arial Narrow" pitchFamily="34" charset="0"/>
                      </a:endParaRPr>
                    </a:p>
                  </a:txBody>
                  <a:tcPr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dirty="0" smtClean="0">
                          <a:ln>
                            <a:noFill/>
                          </a:ln>
                          <a:effectLst/>
                          <a:latin typeface="Arial Narrow" pitchFamily="34" charset="0"/>
                        </a:rPr>
                        <a:t>50 km x 50 km ( 5 x 5 pixels)</a:t>
                      </a: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1400" b="1" i="0" u="none" strike="noStrike" cap="none" normalizeH="0" baseline="0" dirty="0" smtClean="0">
                        <a:ln>
                          <a:noFill/>
                        </a:ln>
                        <a:solidFill>
                          <a:srgbClr val="DDDDDD"/>
                        </a:solidFill>
                        <a:effectLst/>
                        <a:latin typeface="Arial Narrow" pitchFamily="34" charset="0"/>
                      </a:endParaRPr>
                    </a:p>
                  </a:txBody>
                  <a:tcPr horzOverflow="overflow"/>
                </a:tc>
              </a:tr>
              <a:tr h="568911">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dirty="0" smtClean="0">
                          <a:ln>
                            <a:noFill/>
                          </a:ln>
                          <a:effectLst/>
                          <a:latin typeface="Arial Narrow" pitchFamily="34" charset="0"/>
                        </a:rPr>
                        <a:t>Surface skin temp.</a:t>
                      </a:r>
                      <a:endParaRPr kumimoji="0" lang="en-US" sz="1400" b="1" i="0" u="none" strike="noStrike" cap="none" normalizeH="0" baseline="0" dirty="0" smtClean="0">
                        <a:ln>
                          <a:noFill/>
                        </a:ln>
                        <a:solidFill>
                          <a:srgbClr val="DDDDDD"/>
                        </a:solidFill>
                        <a:effectLst/>
                        <a:latin typeface="Arial Narrow" pitchFamily="34" charset="0"/>
                      </a:endParaRPr>
                    </a:p>
                  </a:txBody>
                  <a:tcPr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dirty="0" smtClean="0">
                          <a:ln>
                            <a:noFill/>
                          </a:ln>
                          <a:effectLst/>
                          <a:latin typeface="Arial Narrow" pitchFamily="34" charset="0"/>
                        </a:rPr>
                        <a:t>50 km x 50 km ( 5 x 5 pixels)</a:t>
                      </a:r>
                      <a:endParaRPr kumimoji="0" lang="en-US" sz="1400" b="1" i="0" u="none" strike="noStrike" cap="none" normalizeH="0" baseline="0" dirty="0" smtClean="0">
                        <a:ln>
                          <a:noFill/>
                        </a:ln>
                        <a:solidFill>
                          <a:srgbClr val="DDDDDD"/>
                        </a:solidFill>
                        <a:effectLst/>
                        <a:latin typeface="Arial Narrow" pitchFamily="34" charset="0"/>
                      </a:endParaRPr>
                    </a:p>
                  </a:txBody>
                  <a:tcPr horzOverflow="overflow"/>
                </a:tc>
              </a:tr>
            </a:tbl>
          </a:graphicData>
        </a:graphic>
      </p:graphicFrame>
      <p:sp>
        <p:nvSpPr>
          <p:cNvPr id="14" name="Rectangle 78"/>
          <p:cNvSpPr>
            <a:spLocks noChangeArrowheads="1"/>
          </p:cNvSpPr>
          <p:nvPr/>
        </p:nvSpPr>
        <p:spPr bwMode="auto">
          <a:xfrm>
            <a:off x="3290888" y="5181600"/>
            <a:ext cx="5700712" cy="1676400"/>
          </a:xfrm>
          <a:prstGeom prst="rect">
            <a:avLst/>
          </a:prstGeom>
          <a:noFill/>
          <a:ln w="9525">
            <a:solidFill>
              <a:schemeClr val="tx1">
                <a:lumMod val="50000"/>
                <a:lumOff val="50000"/>
              </a:schemeClr>
            </a:solidFill>
            <a:miter lim="800000"/>
            <a:headEnd/>
            <a:tailEnd/>
          </a:ln>
        </p:spPr>
        <p:txBody>
          <a:bodyPr lIns="92075" tIns="46038" rIns="92075" bIns="46038" anchor="ctr"/>
          <a:lstStyle/>
          <a:p>
            <a:pPr algn="just" fontAlgn="auto">
              <a:lnSpc>
                <a:spcPct val="120000"/>
              </a:lnSpc>
              <a:spcBef>
                <a:spcPts val="0"/>
              </a:spcBef>
              <a:spcAft>
                <a:spcPts val="200"/>
              </a:spcAft>
              <a:defRPr/>
            </a:pPr>
            <a:r>
              <a:rPr lang="en-US" sz="1600" b="1" dirty="0">
                <a:solidFill>
                  <a:srgbClr val="000099"/>
                </a:solidFill>
                <a:latin typeface="Arial Narrow" pitchFamily="34" charset="0"/>
                <a:cs typeface="+mn-cs"/>
              </a:rPr>
              <a:t>Outgoing  long wave radiation (OLR), Quantitative Precipitation Est. (QPE), Sea Surface Temperature (SST), Snow cover, Snow depth, Fire, Smoke, Aerosol, Cloud Motion Vector, Upper </a:t>
            </a:r>
            <a:r>
              <a:rPr lang="en-US" sz="1600" b="1" dirty="0" err="1">
                <a:solidFill>
                  <a:srgbClr val="000099"/>
                </a:solidFill>
                <a:latin typeface="Arial Narrow" pitchFamily="34" charset="0"/>
                <a:cs typeface="+mn-cs"/>
              </a:rPr>
              <a:t>Tropospheric</a:t>
            </a:r>
            <a:r>
              <a:rPr lang="en-US" sz="1600" b="1" dirty="0">
                <a:solidFill>
                  <a:srgbClr val="000099"/>
                </a:solidFill>
                <a:latin typeface="Arial Narrow" pitchFamily="34" charset="0"/>
                <a:cs typeface="+mn-cs"/>
              </a:rPr>
              <a:t> Humidity (UTH), Temperature &amp; Humidity profiles, Total Ozone, Value added products from Sounder payload…</a:t>
            </a:r>
          </a:p>
        </p:txBody>
      </p:sp>
      <p:sp>
        <p:nvSpPr>
          <p:cNvPr id="9222" name="Rectangle 79"/>
          <p:cNvSpPr>
            <a:spLocks noChangeArrowheads="1"/>
          </p:cNvSpPr>
          <p:nvPr/>
        </p:nvSpPr>
        <p:spPr bwMode="auto">
          <a:xfrm>
            <a:off x="4953000" y="4800600"/>
            <a:ext cx="3886200" cy="457200"/>
          </a:xfrm>
          <a:prstGeom prst="rect">
            <a:avLst/>
          </a:prstGeom>
          <a:noFill/>
          <a:ln w="9525">
            <a:noFill/>
            <a:miter lim="800000"/>
            <a:headEnd/>
            <a:tailEnd/>
          </a:ln>
        </p:spPr>
        <p:txBody>
          <a:bodyPr lIns="92075" tIns="46038" rIns="92075" bIns="46038" anchor="ctr"/>
          <a:lstStyle/>
          <a:p>
            <a:r>
              <a:rPr lang="en-US" b="1">
                <a:solidFill>
                  <a:srgbClr val="C00000"/>
                </a:solidFill>
                <a:latin typeface="Arial Narrow" pitchFamily="34" charset="0"/>
              </a:rPr>
              <a:t>INSAT-3D  Geophysical Products</a:t>
            </a:r>
          </a:p>
        </p:txBody>
      </p:sp>
      <p:graphicFrame>
        <p:nvGraphicFramePr>
          <p:cNvPr id="16" name="Group 99"/>
          <p:cNvGraphicFramePr>
            <a:graphicFrameLocks noGrp="1"/>
          </p:cNvGraphicFramePr>
          <p:nvPr/>
        </p:nvGraphicFramePr>
        <p:xfrm>
          <a:off x="169983" y="990226"/>
          <a:ext cx="4648200" cy="3845180"/>
        </p:xfrm>
        <a:graphic>
          <a:graphicData uri="http://schemas.openxmlformats.org/drawingml/2006/table">
            <a:tbl>
              <a:tblPr>
                <a:tableStyleId>{3C2FFA5D-87B4-456A-9821-1D502468CF0F}</a:tableStyleId>
              </a:tblPr>
              <a:tblGrid>
                <a:gridCol w="1487469"/>
                <a:gridCol w="3160731"/>
              </a:tblGrid>
              <a:tr h="324484">
                <a:tc>
                  <a:txBody>
                    <a:bodyPr/>
                    <a:lstStyle/>
                    <a:p>
                      <a:pPr marL="0" marR="0" lvl="0" indent="0" algn="ctr" defTabSz="914400" rtl="0" eaLnBrk="0" fontAlgn="base" latinLnBrk="0" hangingPunct="0">
                        <a:lnSpc>
                          <a:spcPct val="90000"/>
                        </a:lnSpc>
                        <a:spcBef>
                          <a:spcPct val="20000"/>
                        </a:spcBef>
                        <a:spcAft>
                          <a:spcPct val="0"/>
                        </a:spcAft>
                        <a:buClrTx/>
                        <a:buSzTx/>
                        <a:buFont typeface="Arial" pitchFamily="34" charset="0"/>
                        <a:buNone/>
                        <a:tabLst/>
                      </a:pPr>
                      <a:r>
                        <a:rPr kumimoji="0" lang="en-US" sz="1600" b="1" u="none" strike="noStrike" cap="none" normalizeH="0" baseline="0" dirty="0" smtClean="0">
                          <a:ln>
                            <a:noFill/>
                          </a:ln>
                          <a:solidFill>
                            <a:srgbClr val="C00000"/>
                          </a:solidFill>
                          <a:effectLst/>
                          <a:latin typeface="Arial Narrow" pitchFamily="34" charset="0"/>
                        </a:rPr>
                        <a:t>Satellite</a:t>
                      </a:r>
                      <a:endParaRPr kumimoji="0" lang="en-US" sz="1600" b="1" i="0" u="none" strike="noStrike" cap="none" normalizeH="0" baseline="0" dirty="0" smtClean="0">
                        <a:ln>
                          <a:noFill/>
                        </a:ln>
                        <a:solidFill>
                          <a:srgbClr val="C00000"/>
                        </a:solidFill>
                        <a:effectLst/>
                        <a:latin typeface="Arial Narrow" pitchFamily="34" charset="0"/>
                      </a:endParaRPr>
                    </a:p>
                  </a:txBody>
                  <a:tcPr marL="84406" marR="84406" horzOverflow="overflow"/>
                </a:tc>
                <a:tc>
                  <a:txBody>
                    <a:bodyPr/>
                    <a:lstStyle/>
                    <a:p>
                      <a:pPr marL="0" marR="0" lvl="0" indent="0" algn="ctr" defTabSz="914400" rtl="0" eaLnBrk="0" fontAlgn="base" latinLnBrk="0" hangingPunct="0">
                        <a:lnSpc>
                          <a:spcPct val="90000"/>
                        </a:lnSpc>
                        <a:spcBef>
                          <a:spcPct val="20000"/>
                        </a:spcBef>
                        <a:spcAft>
                          <a:spcPct val="0"/>
                        </a:spcAft>
                        <a:buClrTx/>
                        <a:buSzTx/>
                        <a:buFont typeface="Arial" pitchFamily="34" charset="0"/>
                        <a:buNone/>
                        <a:tabLst/>
                      </a:pPr>
                      <a:r>
                        <a:rPr kumimoji="0" lang="en-US" sz="1600" b="1" u="none" strike="noStrike" cap="none" normalizeH="0" baseline="0" dirty="0" smtClean="0">
                          <a:ln>
                            <a:noFill/>
                          </a:ln>
                          <a:solidFill>
                            <a:srgbClr val="C00000"/>
                          </a:solidFill>
                          <a:effectLst/>
                          <a:latin typeface="Arial Narrow" pitchFamily="34" charset="0"/>
                        </a:rPr>
                        <a:t> Major Variables</a:t>
                      </a:r>
                      <a:endParaRPr kumimoji="0" lang="en-US" sz="1600" b="1" i="0" u="none" strike="noStrike" cap="none" normalizeH="0" baseline="0" dirty="0" smtClean="0">
                        <a:ln>
                          <a:noFill/>
                        </a:ln>
                        <a:solidFill>
                          <a:srgbClr val="C00000"/>
                        </a:solidFill>
                        <a:effectLst/>
                        <a:latin typeface="Arial Narrow" pitchFamily="34" charset="0"/>
                      </a:endParaRPr>
                    </a:p>
                  </a:txBody>
                  <a:tcPr marL="84406" marR="84406" horzOverflow="overflow"/>
                </a:tc>
              </a:tr>
              <a:tr h="610656">
                <a:tc>
                  <a:txBody>
                    <a:bodyPr/>
                    <a:lstStyle/>
                    <a:p>
                      <a:pPr marL="0" marR="0" lvl="0" indent="0" algn="l" defTabSz="914400" rtl="0" eaLnBrk="0" fontAlgn="base" latinLnBrk="0" hangingPunct="0">
                        <a:lnSpc>
                          <a:spcPct val="90000"/>
                        </a:lnSpc>
                        <a:spcBef>
                          <a:spcPct val="20000"/>
                        </a:spcBef>
                        <a:spcAft>
                          <a:spcPct val="0"/>
                        </a:spcAft>
                        <a:buClrTx/>
                        <a:buSzTx/>
                        <a:buFont typeface="Arial" pitchFamily="34" charset="0"/>
                        <a:buNone/>
                        <a:tabLst/>
                      </a:pPr>
                      <a:r>
                        <a:rPr kumimoji="0" lang="en-US" sz="1600" u="none" strike="noStrike" kern="1200" cap="none" normalizeH="0" baseline="0" dirty="0" smtClean="0">
                          <a:ln>
                            <a:noFill/>
                          </a:ln>
                          <a:solidFill>
                            <a:schemeClr val="dk1"/>
                          </a:solidFill>
                          <a:effectLst/>
                          <a:latin typeface="Arial Narrow" pitchFamily="34" charset="0"/>
                          <a:ea typeface="+mn-ea"/>
                          <a:cs typeface="+mn-cs"/>
                        </a:rPr>
                        <a:t>Oceansat-1/ </a:t>
                      </a:r>
                    </a:p>
                    <a:p>
                      <a:pPr marL="0" marR="0" lvl="0" indent="0" algn="l" defTabSz="914400" rtl="0" eaLnBrk="0" fontAlgn="base" latinLnBrk="0" hangingPunct="0">
                        <a:lnSpc>
                          <a:spcPct val="90000"/>
                        </a:lnSpc>
                        <a:spcBef>
                          <a:spcPct val="20000"/>
                        </a:spcBef>
                        <a:spcAft>
                          <a:spcPct val="0"/>
                        </a:spcAft>
                        <a:buClrTx/>
                        <a:buSzTx/>
                        <a:buFont typeface="Arial" pitchFamily="34" charset="0"/>
                        <a:buNone/>
                        <a:tabLst/>
                      </a:pPr>
                      <a:r>
                        <a:rPr kumimoji="0" lang="en-US" sz="1600" u="none" strike="noStrike" kern="1200" cap="none" normalizeH="0" baseline="0" dirty="0" smtClean="0">
                          <a:ln>
                            <a:noFill/>
                          </a:ln>
                          <a:solidFill>
                            <a:schemeClr val="dk1"/>
                          </a:solidFill>
                          <a:effectLst/>
                          <a:latin typeface="Arial Narrow" pitchFamily="34" charset="0"/>
                          <a:ea typeface="+mn-ea"/>
                          <a:cs typeface="+mn-cs"/>
                        </a:rPr>
                        <a:t>MSMR</a:t>
                      </a:r>
                    </a:p>
                  </a:txBody>
                  <a:tcPr marL="84406" marR="84406" horzOverflow="overflow"/>
                </a:tc>
                <a:tc>
                  <a:txBody>
                    <a:bodyPr/>
                    <a:lstStyle/>
                    <a:p>
                      <a:pPr marL="0" marR="0" lvl="0" indent="0" algn="l" defTabSz="914400" rtl="0" eaLnBrk="0" fontAlgn="base" latinLnBrk="0" hangingPunct="0">
                        <a:lnSpc>
                          <a:spcPct val="90000"/>
                        </a:lnSpc>
                        <a:spcBef>
                          <a:spcPct val="20000"/>
                        </a:spcBef>
                        <a:spcAft>
                          <a:spcPct val="0"/>
                        </a:spcAft>
                        <a:buClrTx/>
                        <a:buSzTx/>
                        <a:buFont typeface="Arial" pitchFamily="34" charset="0"/>
                        <a:buNone/>
                        <a:tabLst/>
                      </a:pPr>
                      <a:r>
                        <a:rPr kumimoji="0" lang="en-US" sz="1600" u="none" strike="noStrike" cap="none" normalizeH="0" baseline="0" dirty="0" smtClean="0">
                          <a:ln>
                            <a:noFill/>
                          </a:ln>
                          <a:effectLst/>
                          <a:latin typeface="Arial Narrow" pitchFamily="34" charset="0"/>
                        </a:rPr>
                        <a:t>Rain rate, Column Integrated Water </a:t>
                      </a:r>
                      <a:r>
                        <a:rPr kumimoji="0" lang="en-US" sz="1600" u="none" strike="noStrike" cap="none" normalizeH="0" baseline="0" dirty="0" err="1" smtClean="0">
                          <a:ln>
                            <a:noFill/>
                          </a:ln>
                          <a:effectLst/>
                          <a:latin typeface="Arial Narrow" pitchFamily="34" charset="0"/>
                        </a:rPr>
                        <a:t>Vapour</a:t>
                      </a:r>
                      <a:r>
                        <a:rPr kumimoji="0" lang="en-US" sz="1600" u="none" strike="noStrike" cap="none" normalizeH="0" baseline="0" dirty="0" smtClean="0">
                          <a:ln>
                            <a:noFill/>
                          </a:ln>
                          <a:effectLst/>
                          <a:latin typeface="Arial Narrow" pitchFamily="34" charset="0"/>
                        </a:rPr>
                        <a:t>, Cloud Liquid Water Content</a:t>
                      </a:r>
                      <a:endParaRPr kumimoji="0" lang="en-US" sz="1600" b="1" i="0" u="none" strike="noStrike" cap="none" normalizeH="0" baseline="0" dirty="0" smtClean="0">
                        <a:ln>
                          <a:noFill/>
                        </a:ln>
                        <a:solidFill>
                          <a:srgbClr val="00FFFF"/>
                        </a:solidFill>
                        <a:effectLst/>
                        <a:latin typeface="Arial Narrow" pitchFamily="34" charset="0"/>
                      </a:endParaRPr>
                    </a:p>
                  </a:txBody>
                  <a:tcPr marL="84406" marR="84406" horzOverflow="overflow"/>
                </a:tc>
              </a:tr>
              <a:tr h="416877">
                <a:tc>
                  <a:txBody>
                    <a:bodyPr/>
                    <a:lstStyle/>
                    <a:p>
                      <a:pPr marL="0" marR="0" lvl="0" indent="0" algn="l" defTabSz="914400" rtl="0" eaLnBrk="0" fontAlgn="base" latinLnBrk="0" hangingPunct="0">
                        <a:lnSpc>
                          <a:spcPct val="90000"/>
                        </a:lnSpc>
                        <a:spcBef>
                          <a:spcPct val="20000"/>
                        </a:spcBef>
                        <a:spcAft>
                          <a:spcPct val="0"/>
                        </a:spcAft>
                        <a:buClrTx/>
                        <a:buSzTx/>
                        <a:buFont typeface="Arial" pitchFamily="34" charset="0"/>
                        <a:buNone/>
                        <a:tabLst/>
                      </a:pPr>
                      <a:r>
                        <a:rPr kumimoji="0" lang="en-US" sz="1600" u="none" strike="noStrike" kern="1200" cap="none" normalizeH="0" baseline="0" dirty="0" smtClean="0">
                          <a:ln>
                            <a:noFill/>
                          </a:ln>
                          <a:solidFill>
                            <a:schemeClr val="dk1"/>
                          </a:solidFill>
                          <a:effectLst/>
                          <a:latin typeface="Arial Narrow" pitchFamily="34" charset="0"/>
                          <a:ea typeface="+mn-ea"/>
                          <a:cs typeface="+mn-cs"/>
                        </a:rPr>
                        <a:t>INSAT Series</a:t>
                      </a:r>
                    </a:p>
                  </a:txBody>
                  <a:tcPr marL="84406" marR="84406" horzOverflow="overflow"/>
                </a:tc>
                <a:tc>
                  <a:txBody>
                    <a:bodyPr/>
                    <a:lstStyle/>
                    <a:p>
                      <a:pPr marL="0" marR="0" lvl="0" indent="0" algn="l" defTabSz="914400" rtl="0" eaLnBrk="0" fontAlgn="base" latinLnBrk="0" hangingPunct="0">
                        <a:lnSpc>
                          <a:spcPct val="90000"/>
                        </a:lnSpc>
                        <a:spcBef>
                          <a:spcPct val="20000"/>
                        </a:spcBef>
                        <a:spcAft>
                          <a:spcPct val="0"/>
                        </a:spcAft>
                        <a:buClrTx/>
                        <a:buSzTx/>
                        <a:buFont typeface="Arial" pitchFamily="34" charset="0"/>
                        <a:buNone/>
                        <a:tabLst/>
                      </a:pPr>
                      <a:r>
                        <a:rPr kumimoji="0" lang="en-US" sz="1600" u="none" strike="noStrike" kern="1200" cap="none" normalizeH="0" baseline="0" dirty="0" smtClean="0">
                          <a:ln>
                            <a:noFill/>
                          </a:ln>
                          <a:solidFill>
                            <a:schemeClr val="dk1"/>
                          </a:solidFill>
                          <a:effectLst/>
                          <a:latin typeface="Arial Narrow" pitchFamily="34" charset="0"/>
                          <a:ea typeface="+mn-ea"/>
                          <a:cs typeface="+mn-cs"/>
                        </a:rPr>
                        <a:t>Cloud, Radiation</a:t>
                      </a:r>
                    </a:p>
                  </a:txBody>
                  <a:tcPr marL="84406" marR="84406" horzOverflow="overflow"/>
                </a:tc>
              </a:tr>
              <a:tr h="397652">
                <a:tc>
                  <a:txBody>
                    <a:bodyPr/>
                    <a:lstStyle/>
                    <a:p>
                      <a:pPr marL="0" marR="0" lvl="0" indent="0" algn="l" defTabSz="914400" rtl="0" eaLnBrk="0" fontAlgn="base" latinLnBrk="0" hangingPunct="0">
                        <a:lnSpc>
                          <a:spcPct val="90000"/>
                        </a:lnSpc>
                        <a:spcBef>
                          <a:spcPct val="20000"/>
                        </a:spcBef>
                        <a:spcAft>
                          <a:spcPct val="0"/>
                        </a:spcAft>
                        <a:buClrTx/>
                        <a:buSzTx/>
                        <a:buFont typeface="Arial" pitchFamily="34" charset="0"/>
                        <a:buNone/>
                        <a:tabLst/>
                      </a:pPr>
                      <a:r>
                        <a:rPr kumimoji="0" lang="en-US" sz="1600" u="none" strike="noStrike" cap="none" normalizeH="0" baseline="0" dirty="0" smtClean="0">
                          <a:ln>
                            <a:noFill/>
                          </a:ln>
                          <a:effectLst/>
                          <a:latin typeface="Arial Narrow" pitchFamily="34" charset="0"/>
                        </a:rPr>
                        <a:t>Oceansat-2</a:t>
                      </a:r>
                      <a:endParaRPr kumimoji="0" lang="en-US" sz="1600" b="1" i="0" u="none" strike="noStrike" cap="none" normalizeH="0" baseline="0" dirty="0" smtClean="0">
                        <a:ln>
                          <a:noFill/>
                        </a:ln>
                        <a:solidFill>
                          <a:srgbClr val="FFFF00"/>
                        </a:solidFill>
                        <a:effectLst/>
                        <a:latin typeface="Arial Narrow" pitchFamily="34" charset="0"/>
                      </a:endParaRPr>
                    </a:p>
                  </a:txBody>
                  <a:tcPr marL="84406" marR="84406" horzOverflow="overflow"/>
                </a:tc>
                <a:tc>
                  <a:txBody>
                    <a:bodyPr/>
                    <a:lstStyle/>
                    <a:p>
                      <a:pPr marL="0" marR="0" lvl="0" indent="0" algn="l" defTabSz="914400" rtl="0" eaLnBrk="0" fontAlgn="base" latinLnBrk="0" hangingPunct="0">
                        <a:lnSpc>
                          <a:spcPct val="90000"/>
                        </a:lnSpc>
                        <a:spcBef>
                          <a:spcPct val="20000"/>
                        </a:spcBef>
                        <a:spcAft>
                          <a:spcPct val="0"/>
                        </a:spcAft>
                        <a:buClrTx/>
                        <a:buSzTx/>
                        <a:buFont typeface="Arial" pitchFamily="34" charset="0"/>
                        <a:buNone/>
                        <a:tabLst/>
                      </a:pPr>
                      <a:r>
                        <a:rPr kumimoji="0" lang="en-US" sz="1600" u="none" strike="noStrike" cap="none" normalizeH="0" baseline="0" dirty="0" smtClean="0">
                          <a:ln>
                            <a:noFill/>
                          </a:ln>
                          <a:effectLst/>
                          <a:latin typeface="Arial Narrow" pitchFamily="34" charset="0"/>
                        </a:rPr>
                        <a:t>Aerosols</a:t>
                      </a:r>
                      <a:endParaRPr kumimoji="0" lang="en-US" sz="1600" b="1" i="0" u="none" strike="noStrike" cap="none" normalizeH="0" baseline="0" dirty="0" smtClean="0">
                        <a:ln>
                          <a:noFill/>
                        </a:ln>
                        <a:solidFill>
                          <a:srgbClr val="FFFF00"/>
                        </a:solidFill>
                        <a:effectLst/>
                        <a:latin typeface="Arial Narrow" pitchFamily="34" charset="0"/>
                      </a:endParaRPr>
                    </a:p>
                  </a:txBody>
                  <a:tcPr marL="84406" marR="84406" horzOverflow="overflow"/>
                </a:tc>
              </a:tr>
              <a:tr h="553532">
                <a:tc>
                  <a:txBody>
                    <a:bodyPr/>
                    <a:lstStyle/>
                    <a:p>
                      <a:pPr marL="0" marR="0" lvl="0" indent="0" algn="l" defTabSz="914400" rtl="0" eaLnBrk="0" fontAlgn="base" latinLnBrk="0" hangingPunct="0">
                        <a:lnSpc>
                          <a:spcPct val="90000"/>
                        </a:lnSpc>
                        <a:spcBef>
                          <a:spcPct val="20000"/>
                        </a:spcBef>
                        <a:spcAft>
                          <a:spcPct val="0"/>
                        </a:spcAft>
                        <a:buClrTx/>
                        <a:buSzTx/>
                        <a:buFont typeface="Arial" pitchFamily="34" charset="0"/>
                        <a:buNone/>
                        <a:tabLst/>
                      </a:pPr>
                      <a:r>
                        <a:rPr kumimoji="0" lang="en-US" sz="1600" u="none" strike="noStrike" kern="1200" cap="none" normalizeH="0" baseline="0" dirty="0" smtClean="0">
                          <a:ln>
                            <a:noFill/>
                          </a:ln>
                          <a:solidFill>
                            <a:schemeClr val="dk1"/>
                          </a:solidFill>
                          <a:effectLst/>
                          <a:latin typeface="Arial Narrow" pitchFamily="34" charset="0"/>
                          <a:ea typeface="+mn-ea"/>
                          <a:cs typeface="+mn-cs"/>
                        </a:rPr>
                        <a:t>KALPANA-1</a:t>
                      </a:r>
                    </a:p>
                  </a:txBody>
                  <a:tcPr marL="84406" marR="84406" horzOverflow="overflow"/>
                </a:tc>
                <a:tc>
                  <a:txBody>
                    <a:bodyPr/>
                    <a:lstStyle/>
                    <a:p>
                      <a:pPr marL="0" marR="0" lvl="0" indent="0" algn="l" defTabSz="914400" rtl="0" eaLnBrk="0" fontAlgn="base" latinLnBrk="0" hangingPunct="0">
                        <a:lnSpc>
                          <a:spcPct val="90000"/>
                        </a:lnSpc>
                        <a:spcBef>
                          <a:spcPct val="20000"/>
                        </a:spcBef>
                        <a:spcAft>
                          <a:spcPct val="0"/>
                        </a:spcAft>
                        <a:buClrTx/>
                        <a:buSzTx/>
                        <a:buFont typeface="Arial" pitchFamily="34" charset="0"/>
                        <a:buNone/>
                        <a:tabLst/>
                        <a:defRPr/>
                      </a:pPr>
                      <a:r>
                        <a:rPr kumimoji="0" lang="en-US" sz="1600" u="none" strike="noStrike" kern="1200" cap="none" normalizeH="0" baseline="0" dirty="0" smtClean="0">
                          <a:ln>
                            <a:noFill/>
                          </a:ln>
                          <a:solidFill>
                            <a:schemeClr val="dk1"/>
                          </a:solidFill>
                          <a:effectLst/>
                          <a:latin typeface="Arial Narrow" pitchFamily="34" charset="0"/>
                          <a:ea typeface="+mn-ea"/>
                          <a:cs typeface="+mn-cs"/>
                        </a:rPr>
                        <a:t>Cloud, Radiation, Upper </a:t>
                      </a:r>
                      <a:r>
                        <a:rPr kumimoji="0" lang="en-US" sz="1600" u="none" strike="noStrike" kern="1200" cap="none" normalizeH="0" baseline="0" dirty="0" err="1" smtClean="0">
                          <a:ln>
                            <a:noFill/>
                          </a:ln>
                          <a:solidFill>
                            <a:schemeClr val="dk1"/>
                          </a:solidFill>
                          <a:effectLst/>
                          <a:latin typeface="Arial Narrow" pitchFamily="34" charset="0"/>
                          <a:ea typeface="+mn-ea"/>
                          <a:cs typeface="+mn-cs"/>
                        </a:rPr>
                        <a:t>Tropospheric</a:t>
                      </a:r>
                      <a:r>
                        <a:rPr kumimoji="0" lang="en-US" sz="1600" u="none" strike="noStrike" kern="1200" cap="none" normalizeH="0" baseline="0" dirty="0" smtClean="0">
                          <a:ln>
                            <a:noFill/>
                          </a:ln>
                          <a:solidFill>
                            <a:schemeClr val="dk1"/>
                          </a:solidFill>
                          <a:effectLst/>
                          <a:latin typeface="Arial Narrow" pitchFamily="34" charset="0"/>
                          <a:ea typeface="+mn-ea"/>
                          <a:cs typeface="+mn-cs"/>
                        </a:rPr>
                        <a:t> Humidity</a:t>
                      </a:r>
                    </a:p>
                  </a:txBody>
                  <a:tcPr marL="84406" marR="84406" horzOverflow="overflow"/>
                </a:tc>
              </a:tr>
              <a:tr h="1011627">
                <a:tc>
                  <a:txBody>
                    <a:bodyPr/>
                    <a:lstStyle/>
                    <a:p>
                      <a:pPr marL="0" marR="0" lvl="0" indent="0" algn="l" defTabSz="914400" rtl="0" eaLnBrk="0" fontAlgn="base" latinLnBrk="0" hangingPunct="0">
                        <a:lnSpc>
                          <a:spcPct val="90000"/>
                        </a:lnSpc>
                        <a:spcBef>
                          <a:spcPct val="20000"/>
                        </a:spcBef>
                        <a:spcAft>
                          <a:spcPct val="0"/>
                        </a:spcAft>
                        <a:buClrTx/>
                        <a:buSzTx/>
                        <a:buFont typeface="Arial" pitchFamily="34" charset="0"/>
                        <a:buNone/>
                        <a:tabLst/>
                      </a:pPr>
                      <a:r>
                        <a:rPr kumimoji="0" lang="en-US" sz="1600" u="none" strike="noStrike" cap="none" normalizeH="0" baseline="0" dirty="0" err="1" smtClean="0">
                          <a:ln>
                            <a:noFill/>
                          </a:ln>
                          <a:effectLst/>
                          <a:latin typeface="Arial Narrow" pitchFamily="34" charset="0"/>
                        </a:rPr>
                        <a:t>Megha-Tropiques</a:t>
                      </a:r>
                      <a:endParaRPr kumimoji="0" lang="en-US" sz="1600" b="1" i="0" u="none" strike="noStrike" cap="none" normalizeH="0" baseline="0" dirty="0" smtClean="0">
                        <a:ln>
                          <a:noFill/>
                        </a:ln>
                        <a:solidFill>
                          <a:srgbClr val="FFFF00"/>
                        </a:solidFill>
                        <a:effectLst/>
                        <a:latin typeface="Arial Narrow" pitchFamily="34" charset="0"/>
                      </a:endParaRPr>
                    </a:p>
                  </a:txBody>
                  <a:tcPr marL="84406" marR="84406" horzOverflow="overflow"/>
                </a:tc>
                <a:tc>
                  <a:txBody>
                    <a:bodyPr/>
                    <a:lstStyle/>
                    <a:p>
                      <a:pPr marL="0" marR="0" lvl="0" indent="0" algn="l" defTabSz="914400" rtl="0" eaLnBrk="0" fontAlgn="base" latinLnBrk="0" hangingPunct="0">
                        <a:lnSpc>
                          <a:spcPct val="90000"/>
                        </a:lnSpc>
                        <a:spcBef>
                          <a:spcPct val="20000"/>
                        </a:spcBef>
                        <a:spcAft>
                          <a:spcPct val="0"/>
                        </a:spcAft>
                        <a:buClrTx/>
                        <a:buSzTx/>
                        <a:buFont typeface="Arial" pitchFamily="34" charset="0"/>
                        <a:buNone/>
                        <a:tabLst/>
                      </a:pPr>
                      <a:r>
                        <a:rPr kumimoji="0" lang="en-US" sz="1600" u="none" strike="noStrike" cap="none" normalizeH="0" baseline="0" dirty="0" smtClean="0">
                          <a:ln>
                            <a:noFill/>
                          </a:ln>
                          <a:effectLst/>
                          <a:latin typeface="Arial Narrow" pitchFamily="34" charset="0"/>
                        </a:rPr>
                        <a:t>Radiation Budget, Water Vapor Profile, Integrated Water Content, Radio Occultation for Temperature and Humidity Profiles</a:t>
                      </a:r>
                      <a:endParaRPr kumimoji="0" lang="en-US" sz="1600" b="1" i="0" u="none" strike="noStrike" cap="none" normalizeH="0" baseline="0" dirty="0" smtClean="0">
                        <a:ln>
                          <a:noFill/>
                        </a:ln>
                        <a:solidFill>
                          <a:srgbClr val="FFFF00"/>
                        </a:solidFill>
                        <a:effectLst/>
                        <a:latin typeface="Arial Narrow" pitchFamily="34" charset="0"/>
                      </a:endParaRPr>
                    </a:p>
                  </a:txBody>
                  <a:tcPr marL="84406" marR="84406" horzOverflow="overflow"/>
                </a:tc>
              </a:tr>
              <a:tr h="324484">
                <a:tc>
                  <a:txBody>
                    <a:bodyPr/>
                    <a:lstStyle/>
                    <a:p>
                      <a:pPr marL="0" marR="0" lvl="0" indent="0" algn="l" defTabSz="914400" rtl="0" eaLnBrk="0" fontAlgn="base" latinLnBrk="0" hangingPunct="0">
                        <a:lnSpc>
                          <a:spcPct val="90000"/>
                        </a:lnSpc>
                        <a:spcBef>
                          <a:spcPct val="20000"/>
                        </a:spcBef>
                        <a:spcAft>
                          <a:spcPct val="0"/>
                        </a:spcAft>
                        <a:buClrTx/>
                        <a:buSzTx/>
                        <a:buFont typeface="Arial" pitchFamily="34" charset="0"/>
                        <a:buNone/>
                        <a:tabLst/>
                      </a:pPr>
                      <a:r>
                        <a:rPr kumimoji="0" lang="en-US" sz="1600" u="none" strike="noStrike" cap="none" normalizeH="0" baseline="0" dirty="0" smtClean="0">
                          <a:ln>
                            <a:noFill/>
                          </a:ln>
                          <a:effectLst/>
                          <a:latin typeface="Arial Narrow" pitchFamily="34" charset="0"/>
                        </a:rPr>
                        <a:t>INSAT-3D   </a:t>
                      </a:r>
                      <a:r>
                        <a:rPr kumimoji="0" lang="en-US" sz="1600" u="none" strike="noStrike" cap="none" normalizeH="0" baseline="0" dirty="0" smtClean="0">
                          <a:ln>
                            <a:noFill/>
                          </a:ln>
                          <a:solidFill>
                            <a:srgbClr val="FF0000"/>
                          </a:solidFill>
                          <a:effectLst/>
                          <a:latin typeface="Arial Narrow" pitchFamily="34" charset="0"/>
                        </a:rPr>
                        <a:t>INSAT-3DR/ 3DS</a:t>
                      </a:r>
                      <a:endParaRPr kumimoji="0" lang="en-US" sz="1600" b="1" i="0" u="none" strike="noStrike" cap="none" normalizeH="0" baseline="0" dirty="0" smtClean="0">
                        <a:ln>
                          <a:noFill/>
                        </a:ln>
                        <a:solidFill>
                          <a:srgbClr val="FF0000"/>
                        </a:solidFill>
                        <a:effectLst/>
                        <a:latin typeface="Arial Narrow" pitchFamily="34" charset="0"/>
                      </a:endParaRPr>
                    </a:p>
                  </a:txBody>
                  <a:tcPr marL="84406" marR="84406" horzOverflow="overflow"/>
                </a:tc>
                <a:tc>
                  <a:txBody>
                    <a:bodyPr/>
                    <a:lstStyle/>
                    <a:p>
                      <a:pPr marL="0" marR="0" lvl="0" indent="0" algn="l" defTabSz="914400" rtl="0" eaLnBrk="0" fontAlgn="base" latinLnBrk="0" hangingPunct="0">
                        <a:lnSpc>
                          <a:spcPct val="90000"/>
                        </a:lnSpc>
                        <a:spcBef>
                          <a:spcPct val="20000"/>
                        </a:spcBef>
                        <a:spcAft>
                          <a:spcPct val="0"/>
                        </a:spcAft>
                        <a:buClrTx/>
                        <a:buSzTx/>
                        <a:buFont typeface="Arial" pitchFamily="34" charset="0"/>
                        <a:buNone/>
                        <a:tabLst/>
                      </a:pPr>
                      <a:r>
                        <a:rPr kumimoji="0" lang="en-US" sz="1600" u="none" strike="noStrike" cap="none" normalizeH="0" baseline="0" dirty="0" smtClean="0">
                          <a:ln>
                            <a:noFill/>
                          </a:ln>
                          <a:effectLst/>
                          <a:latin typeface="Arial Narrow" pitchFamily="34" charset="0"/>
                        </a:rPr>
                        <a:t>Temperature &amp; Humidity Profiles, Ozone, Clouds</a:t>
                      </a:r>
                      <a:endParaRPr kumimoji="0" lang="en-US" sz="1600" b="1" i="0" u="none" strike="noStrike" cap="none" normalizeH="0" baseline="0" dirty="0" smtClean="0">
                        <a:ln>
                          <a:noFill/>
                        </a:ln>
                        <a:solidFill>
                          <a:srgbClr val="FFFF00"/>
                        </a:solidFill>
                        <a:effectLst/>
                        <a:latin typeface="Arial Narrow" pitchFamily="34" charset="0"/>
                      </a:endParaRPr>
                    </a:p>
                  </a:txBody>
                  <a:tcPr marL="84406" marR="84406" horzOverflow="overflow"/>
                </a:tc>
              </a:tr>
            </a:tbl>
          </a:graphicData>
        </a:graphic>
      </p:graphicFrame>
      <p:pic>
        <p:nvPicPr>
          <p:cNvPr id="9224" name="Picture 1"/>
          <p:cNvPicPr>
            <a:picLocks noChangeAspect="1" noChangeArrowheads="1"/>
          </p:cNvPicPr>
          <p:nvPr/>
        </p:nvPicPr>
        <p:blipFill>
          <a:blip r:embed="rId3"/>
          <a:srcRect l="22411" t="23544" r="22247" b="11089"/>
          <a:stretch>
            <a:fillRect/>
          </a:stretch>
        </p:blipFill>
        <p:spPr bwMode="auto">
          <a:xfrm>
            <a:off x="136525" y="4910138"/>
            <a:ext cx="3094038" cy="1947862"/>
          </a:xfrm>
          <a:prstGeom prst="rect">
            <a:avLst/>
          </a:prstGeom>
          <a:noFill/>
          <a:ln w="9525">
            <a:solidFill>
              <a:schemeClr val="accent1"/>
            </a:solidFill>
            <a:miter lim="800000"/>
            <a:headEnd/>
            <a:tailEnd/>
          </a:ln>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79388" y="476250"/>
            <a:ext cx="6624637" cy="369888"/>
          </a:xfrm>
          <a:prstGeom prst="rect">
            <a:avLst/>
          </a:prstGeom>
          <a:solidFill>
            <a:schemeClr val="accent1">
              <a:lumMod val="75000"/>
            </a:schemeClr>
          </a:solidFill>
        </p:spPr>
        <p:txBody>
          <a:bodyPr>
            <a:spAutoFit/>
          </a:bodyPr>
          <a:lstStyle/>
          <a:p>
            <a:pPr fontAlgn="auto">
              <a:spcBef>
                <a:spcPts val="0"/>
              </a:spcBef>
              <a:spcAft>
                <a:spcPts val="0"/>
              </a:spcAft>
              <a:defRPr/>
            </a:pPr>
            <a:r>
              <a:rPr lang="en-GB" b="1" dirty="0">
                <a:solidFill>
                  <a:schemeClr val="bg1"/>
                </a:solidFill>
                <a:latin typeface="+mn-lt"/>
                <a:cs typeface="+mn-cs"/>
              </a:rPr>
              <a:t>ISRO Current satellites for Earth Observations</a:t>
            </a:r>
          </a:p>
        </p:txBody>
      </p:sp>
      <p:grpSp>
        <p:nvGrpSpPr>
          <p:cNvPr id="10243" name="Group 245"/>
          <p:cNvGrpSpPr>
            <a:grpSpLocks/>
          </p:cNvGrpSpPr>
          <p:nvPr/>
        </p:nvGrpSpPr>
        <p:grpSpPr bwMode="auto">
          <a:xfrm>
            <a:off x="457200" y="1162050"/>
            <a:ext cx="8085138" cy="5278438"/>
            <a:chOff x="450376" y="1326637"/>
            <a:chExt cx="6980093" cy="4944510"/>
          </a:xfrm>
        </p:grpSpPr>
        <p:sp>
          <p:nvSpPr>
            <p:cNvPr id="204" name="Snip Single Corner Rectangle 203"/>
            <p:cNvSpPr/>
            <p:nvPr/>
          </p:nvSpPr>
          <p:spPr bwMode="auto">
            <a:xfrm>
              <a:off x="450376" y="1326637"/>
              <a:ext cx="224766" cy="4944510"/>
            </a:xfrm>
            <a:prstGeom prst="snip1Rect">
              <a:avLst/>
            </a:prstGeom>
            <a:solidFill>
              <a:schemeClr val="bg1">
                <a:lumMod val="75000"/>
                <a:alpha val="40000"/>
              </a:schemeClr>
            </a:solidFill>
            <a:ln w="9525" cap="flat" cmpd="sng" algn="ctr">
              <a:noFill/>
              <a:prstDash val="solid"/>
              <a:round/>
              <a:headEnd type="none" w="med" len="med"/>
              <a:tailEnd type="none" w="med" len="med"/>
            </a:ln>
            <a:effectLst/>
          </p:spPr>
          <p:txBody>
            <a:bodyPr lIns="36000" tIns="36000" rIns="36000" bIns="36000"/>
            <a:lstStyle/>
            <a:p>
              <a:pPr eaLnBrk="0" hangingPunct="0">
                <a:spcBef>
                  <a:spcPct val="50000"/>
                </a:spcBef>
                <a:defRPr/>
              </a:pPr>
              <a:endParaRPr lang="en-GB" sz="900" b="1" dirty="0">
                <a:solidFill>
                  <a:srgbClr val="FFFFFF">
                    <a:lumMod val="50000"/>
                  </a:srgbClr>
                </a:solidFill>
                <a:latin typeface="+mn-lt"/>
                <a:cs typeface="+mn-cs"/>
              </a:endParaRPr>
            </a:p>
          </p:txBody>
        </p:sp>
        <p:sp>
          <p:nvSpPr>
            <p:cNvPr id="205" name="Snip Single Corner Rectangle 204"/>
            <p:cNvSpPr/>
            <p:nvPr/>
          </p:nvSpPr>
          <p:spPr bwMode="auto">
            <a:xfrm>
              <a:off x="901280" y="1326637"/>
              <a:ext cx="224766" cy="4944510"/>
            </a:xfrm>
            <a:prstGeom prst="snip1Rect">
              <a:avLst/>
            </a:prstGeom>
            <a:solidFill>
              <a:schemeClr val="bg1">
                <a:lumMod val="75000"/>
                <a:alpha val="40000"/>
              </a:schemeClr>
            </a:solidFill>
            <a:ln w="9525" cap="flat" cmpd="sng" algn="ctr">
              <a:noFill/>
              <a:prstDash val="solid"/>
              <a:round/>
              <a:headEnd type="none" w="med" len="med"/>
              <a:tailEnd type="none" w="med" len="med"/>
            </a:ln>
            <a:effectLst/>
          </p:spPr>
          <p:txBody>
            <a:bodyPr lIns="36000" tIns="36000" rIns="36000" bIns="36000"/>
            <a:lstStyle/>
            <a:p>
              <a:pPr eaLnBrk="0" hangingPunct="0">
                <a:spcBef>
                  <a:spcPct val="50000"/>
                </a:spcBef>
                <a:defRPr/>
              </a:pPr>
              <a:endParaRPr lang="en-GB" sz="900" b="1">
                <a:solidFill>
                  <a:srgbClr val="FFFFFF">
                    <a:lumMod val="50000"/>
                  </a:srgbClr>
                </a:solidFill>
                <a:latin typeface="+mn-lt"/>
                <a:cs typeface="+mn-cs"/>
              </a:endParaRPr>
            </a:p>
          </p:txBody>
        </p:sp>
        <p:sp>
          <p:nvSpPr>
            <p:cNvPr id="206" name="Snip Single Corner Rectangle 205"/>
            <p:cNvSpPr/>
            <p:nvPr/>
          </p:nvSpPr>
          <p:spPr bwMode="auto">
            <a:xfrm>
              <a:off x="1350812" y="1326637"/>
              <a:ext cx="224766" cy="4944510"/>
            </a:xfrm>
            <a:prstGeom prst="snip1Rect">
              <a:avLst/>
            </a:prstGeom>
            <a:solidFill>
              <a:schemeClr val="bg1">
                <a:lumMod val="75000"/>
                <a:alpha val="40000"/>
              </a:schemeClr>
            </a:solidFill>
            <a:ln w="9525" cap="flat" cmpd="sng" algn="ctr">
              <a:noFill/>
              <a:prstDash val="solid"/>
              <a:round/>
              <a:headEnd type="none" w="med" len="med"/>
              <a:tailEnd type="none" w="med" len="med"/>
            </a:ln>
            <a:effectLst/>
          </p:spPr>
          <p:txBody>
            <a:bodyPr lIns="36000" tIns="36000" rIns="36000" bIns="36000"/>
            <a:lstStyle/>
            <a:p>
              <a:pPr eaLnBrk="0" hangingPunct="0">
                <a:spcBef>
                  <a:spcPct val="50000"/>
                </a:spcBef>
                <a:defRPr/>
              </a:pPr>
              <a:endParaRPr lang="en-GB" sz="900" b="1">
                <a:solidFill>
                  <a:srgbClr val="FFFFFF">
                    <a:lumMod val="50000"/>
                  </a:srgbClr>
                </a:solidFill>
                <a:latin typeface="+mn-lt"/>
                <a:cs typeface="+mn-cs"/>
              </a:endParaRPr>
            </a:p>
          </p:txBody>
        </p:sp>
        <p:sp>
          <p:nvSpPr>
            <p:cNvPr id="207" name="Snip Single Corner Rectangle 206"/>
            <p:cNvSpPr/>
            <p:nvPr/>
          </p:nvSpPr>
          <p:spPr bwMode="auto">
            <a:xfrm>
              <a:off x="1801715" y="1326637"/>
              <a:ext cx="224766" cy="4944510"/>
            </a:xfrm>
            <a:prstGeom prst="snip1Rect">
              <a:avLst/>
            </a:prstGeom>
            <a:solidFill>
              <a:schemeClr val="bg1">
                <a:lumMod val="75000"/>
                <a:alpha val="40000"/>
              </a:schemeClr>
            </a:solidFill>
            <a:ln w="9525" cap="flat" cmpd="sng" algn="ctr">
              <a:noFill/>
              <a:prstDash val="solid"/>
              <a:round/>
              <a:headEnd type="none" w="med" len="med"/>
              <a:tailEnd type="none" w="med" len="med"/>
            </a:ln>
            <a:effectLst/>
          </p:spPr>
          <p:txBody>
            <a:bodyPr lIns="36000" tIns="36000" rIns="36000" bIns="36000"/>
            <a:lstStyle/>
            <a:p>
              <a:pPr eaLnBrk="0" hangingPunct="0">
                <a:spcBef>
                  <a:spcPct val="50000"/>
                </a:spcBef>
                <a:defRPr/>
              </a:pPr>
              <a:endParaRPr lang="en-GB" sz="900" b="1">
                <a:solidFill>
                  <a:srgbClr val="FFFFFF">
                    <a:lumMod val="50000"/>
                  </a:srgbClr>
                </a:solidFill>
                <a:latin typeface="+mn-lt"/>
                <a:cs typeface="+mn-cs"/>
              </a:endParaRPr>
            </a:p>
          </p:txBody>
        </p:sp>
        <p:sp>
          <p:nvSpPr>
            <p:cNvPr id="208" name="Snip Single Corner Rectangle 207"/>
            <p:cNvSpPr/>
            <p:nvPr/>
          </p:nvSpPr>
          <p:spPr bwMode="auto">
            <a:xfrm>
              <a:off x="2252619" y="1326637"/>
              <a:ext cx="224766" cy="4944510"/>
            </a:xfrm>
            <a:prstGeom prst="snip1Rect">
              <a:avLst/>
            </a:prstGeom>
            <a:solidFill>
              <a:schemeClr val="bg1">
                <a:lumMod val="75000"/>
                <a:alpha val="40000"/>
              </a:schemeClr>
            </a:solidFill>
            <a:ln w="9525" cap="flat" cmpd="sng" algn="ctr">
              <a:noFill/>
              <a:prstDash val="solid"/>
              <a:round/>
              <a:headEnd type="none" w="med" len="med"/>
              <a:tailEnd type="none" w="med" len="med"/>
            </a:ln>
            <a:effectLst/>
          </p:spPr>
          <p:txBody>
            <a:bodyPr lIns="36000" tIns="36000" rIns="36000" bIns="36000"/>
            <a:lstStyle/>
            <a:p>
              <a:pPr eaLnBrk="0" hangingPunct="0">
                <a:spcBef>
                  <a:spcPct val="50000"/>
                </a:spcBef>
                <a:defRPr/>
              </a:pPr>
              <a:endParaRPr lang="en-GB" sz="900" b="1">
                <a:solidFill>
                  <a:srgbClr val="FFFFFF">
                    <a:lumMod val="50000"/>
                  </a:srgbClr>
                </a:solidFill>
                <a:latin typeface="+mn-lt"/>
                <a:cs typeface="+mn-cs"/>
              </a:endParaRPr>
            </a:p>
          </p:txBody>
        </p:sp>
        <p:sp>
          <p:nvSpPr>
            <p:cNvPr id="209" name="Snip Single Corner Rectangle 208"/>
            <p:cNvSpPr/>
            <p:nvPr/>
          </p:nvSpPr>
          <p:spPr bwMode="auto">
            <a:xfrm>
              <a:off x="2703522" y="1326637"/>
              <a:ext cx="223396" cy="4944510"/>
            </a:xfrm>
            <a:prstGeom prst="snip1Rect">
              <a:avLst/>
            </a:prstGeom>
            <a:solidFill>
              <a:schemeClr val="bg1">
                <a:lumMod val="75000"/>
                <a:alpha val="40000"/>
              </a:schemeClr>
            </a:solidFill>
            <a:ln w="9525" cap="flat" cmpd="sng" algn="ctr">
              <a:noFill/>
              <a:prstDash val="solid"/>
              <a:round/>
              <a:headEnd type="none" w="med" len="med"/>
              <a:tailEnd type="none" w="med" len="med"/>
            </a:ln>
            <a:effectLst/>
          </p:spPr>
          <p:txBody>
            <a:bodyPr lIns="36000" tIns="36000" rIns="36000" bIns="36000"/>
            <a:lstStyle/>
            <a:p>
              <a:pPr eaLnBrk="0" hangingPunct="0">
                <a:spcBef>
                  <a:spcPct val="50000"/>
                </a:spcBef>
                <a:defRPr/>
              </a:pPr>
              <a:endParaRPr lang="en-GB" sz="900" b="1" dirty="0">
                <a:solidFill>
                  <a:srgbClr val="FFFFFF">
                    <a:lumMod val="50000"/>
                  </a:srgbClr>
                </a:solidFill>
                <a:latin typeface="+mn-lt"/>
                <a:cs typeface="+mn-cs"/>
              </a:endParaRPr>
            </a:p>
          </p:txBody>
        </p:sp>
        <p:sp>
          <p:nvSpPr>
            <p:cNvPr id="210" name="Snip Single Corner Rectangle 209"/>
            <p:cNvSpPr/>
            <p:nvPr/>
          </p:nvSpPr>
          <p:spPr bwMode="auto">
            <a:xfrm>
              <a:off x="3151685" y="1326637"/>
              <a:ext cx="226136" cy="4944510"/>
            </a:xfrm>
            <a:prstGeom prst="snip1Rect">
              <a:avLst/>
            </a:prstGeom>
            <a:solidFill>
              <a:schemeClr val="bg1">
                <a:lumMod val="75000"/>
                <a:alpha val="40000"/>
              </a:schemeClr>
            </a:solidFill>
            <a:ln w="9525" cap="flat" cmpd="sng" algn="ctr">
              <a:noFill/>
              <a:prstDash val="solid"/>
              <a:round/>
              <a:headEnd type="none" w="med" len="med"/>
              <a:tailEnd type="none" w="med" len="med"/>
            </a:ln>
            <a:effectLst/>
          </p:spPr>
          <p:txBody>
            <a:bodyPr lIns="36000" tIns="36000" rIns="36000" bIns="36000"/>
            <a:lstStyle/>
            <a:p>
              <a:pPr eaLnBrk="0" hangingPunct="0">
                <a:spcBef>
                  <a:spcPct val="50000"/>
                </a:spcBef>
                <a:defRPr/>
              </a:pPr>
              <a:endParaRPr lang="en-GB" sz="900" b="1">
                <a:solidFill>
                  <a:srgbClr val="FFFFFF">
                    <a:lumMod val="50000"/>
                  </a:srgbClr>
                </a:solidFill>
                <a:latin typeface="+mn-lt"/>
                <a:cs typeface="+mn-cs"/>
              </a:endParaRPr>
            </a:p>
          </p:txBody>
        </p:sp>
        <p:sp>
          <p:nvSpPr>
            <p:cNvPr id="211" name="Snip Single Corner Rectangle 210"/>
            <p:cNvSpPr/>
            <p:nvPr/>
          </p:nvSpPr>
          <p:spPr bwMode="auto">
            <a:xfrm>
              <a:off x="3602587" y="1326637"/>
              <a:ext cx="226137" cy="4944510"/>
            </a:xfrm>
            <a:prstGeom prst="snip1Rect">
              <a:avLst/>
            </a:prstGeom>
            <a:solidFill>
              <a:schemeClr val="bg1">
                <a:lumMod val="75000"/>
                <a:alpha val="40000"/>
              </a:schemeClr>
            </a:solidFill>
            <a:ln w="9525" cap="flat" cmpd="sng" algn="ctr">
              <a:noFill/>
              <a:prstDash val="solid"/>
              <a:round/>
              <a:headEnd type="none" w="med" len="med"/>
              <a:tailEnd type="none" w="med" len="med"/>
            </a:ln>
            <a:effectLst/>
          </p:spPr>
          <p:txBody>
            <a:bodyPr lIns="36000" tIns="36000" rIns="36000" bIns="36000"/>
            <a:lstStyle/>
            <a:p>
              <a:pPr eaLnBrk="0" hangingPunct="0">
                <a:spcBef>
                  <a:spcPct val="50000"/>
                </a:spcBef>
                <a:defRPr/>
              </a:pPr>
              <a:endParaRPr lang="en-GB" sz="900" b="1">
                <a:solidFill>
                  <a:srgbClr val="FFFFFF">
                    <a:lumMod val="50000"/>
                  </a:srgbClr>
                </a:solidFill>
                <a:latin typeface="+mn-lt"/>
                <a:cs typeface="+mn-cs"/>
              </a:endParaRPr>
            </a:p>
          </p:txBody>
        </p:sp>
        <p:sp>
          <p:nvSpPr>
            <p:cNvPr id="212" name="Snip Single Corner Rectangle 211"/>
            <p:cNvSpPr/>
            <p:nvPr/>
          </p:nvSpPr>
          <p:spPr bwMode="auto">
            <a:xfrm>
              <a:off x="4053491" y="1326637"/>
              <a:ext cx="226136" cy="4944510"/>
            </a:xfrm>
            <a:prstGeom prst="snip1Rect">
              <a:avLst/>
            </a:prstGeom>
            <a:solidFill>
              <a:schemeClr val="bg1">
                <a:lumMod val="75000"/>
                <a:alpha val="40000"/>
              </a:schemeClr>
            </a:solidFill>
            <a:ln w="9525" cap="flat" cmpd="sng" algn="ctr">
              <a:noFill/>
              <a:prstDash val="solid"/>
              <a:round/>
              <a:headEnd type="none" w="med" len="med"/>
              <a:tailEnd type="none" w="med" len="med"/>
            </a:ln>
            <a:effectLst/>
          </p:spPr>
          <p:txBody>
            <a:bodyPr lIns="36000" tIns="36000" rIns="36000" bIns="36000"/>
            <a:lstStyle/>
            <a:p>
              <a:pPr eaLnBrk="0" hangingPunct="0">
                <a:spcBef>
                  <a:spcPct val="50000"/>
                </a:spcBef>
                <a:defRPr/>
              </a:pPr>
              <a:endParaRPr lang="en-GB" sz="900" b="1">
                <a:solidFill>
                  <a:srgbClr val="FFFFFF">
                    <a:lumMod val="50000"/>
                  </a:srgbClr>
                </a:solidFill>
                <a:latin typeface="+mn-lt"/>
                <a:cs typeface="+mn-cs"/>
              </a:endParaRPr>
            </a:p>
          </p:txBody>
        </p:sp>
        <p:sp>
          <p:nvSpPr>
            <p:cNvPr id="213" name="Snip Single Corner Rectangle 212"/>
            <p:cNvSpPr/>
            <p:nvPr/>
          </p:nvSpPr>
          <p:spPr bwMode="auto">
            <a:xfrm>
              <a:off x="4503024" y="1326637"/>
              <a:ext cx="226136" cy="4944510"/>
            </a:xfrm>
            <a:prstGeom prst="snip1Rect">
              <a:avLst/>
            </a:prstGeom>
            <a:solidFill>
              <a:schemeClr val="bg1">
                <a:lumMod val="75000"/>
                <a:alpha val="40000"/>
              </a:schemeClr>
            </a:solidFill>
            <a:ln w="9525" cap="flat" cmpd="sng" algn="ctr">
              <a:noFill/>
              <a:prstDash val="solid"/>
              <a:round/>
              <a:headEnd type="none" w="med" len="med"/>
              <a:tailEnd type="none" w="med" len="med"/>
            </a:ln>
            <a:effectLst/>
          </p:spPr>
          <p:txBody>
            <a:bodyPr lIns="36000" tIns="36000" rIns="36000" bIns="36000"/>
            <a:lstStyle/>
            <a:p>
              <a:pPr eaLnBrk="0" hangingPunct="0">
                <a:spcBef>
                  <a:spcPct val="50000"/>
                </a:spcBef>
                <a:defRPr/>
              </a:pPr>
              <a:endParaRPr lang="en-GB" sz="900" b="1">
                <a:solidFill>
                  <a:srgbClr val="FFFFFF">
                    <a:lumMod val="50000"/>
                  </a:srgbClr>
                </a:solidFill>
                <a:latin typeface="+mn-lt"/>
                <a:cs typeface="+mn-cs"/>
              </a:endParaRPr>
            </a:p>
          </p:txBody>
        </p:sp>
        <p:sp>
          <p:nvSpPr>
            <p:cNvPr id="214" name="Snip Single Corner Rectangle 213"/>
            <p:cNvSpPr/>
            <p:nvPr/>
          </p:nvSpPr>
          <p:spPr bwMode="auto">
            <a:xfrm>
              <a:off x="4953927" y="1326637"/>
              <a:ext cx="226137" cy="4944510"/>
            </a:xfrm>
            <a:prstGeom prst="snip1Rect">
              <a:avLst/>
            </a:prstGeom>
            <a:solidFill>
              <a:schemeClr val="bg1">
                <a:lumMod val="75000"/>
                <a:alpha val="40000"/>
              </a:schemeClr>
            </a:solidFill>
            <a:ln w="9525" cap="flat" cmpd="sng" algn="ctr">
              <a:noFill/>
              <a:prstDash val="solid"/>
              <a:round/>
              <a:headEnd type="none" w="med" len="med"/>
              <a:tailEnd type="none" w="med" len="med"/>
            </a:ln>
            <a:effectLst/>
          </p:spPr>
          <p:txBody>
            <a:bodyPr lIns="36000" tIns="36000" rIns="36000" bIns="36000"/>
            <a:lstStyle/>
            <a:p>
              <a:pPr eaLnBrk="0" hangingPunct="0">
                <a:spcBef>
                  <a:spcPct val="50000"/>
                </a:spcBef>
                <a:defRPr/>
              </a:pPr>
              <a:endParaRPr lang="en-GB" sz="900" b="1">
                <a:solidFill>
                  <a:srgbClr val="FFFFFF">
                    <a:lumMod val="50000"/>
                  </a:srgbClr>
                </a:solidFill>
                <a:latin typeface="+mn-lt"/>
                <a:cs typeface="+mn-cs"/>
              </a:endParaRPr>
            </a:p>
          </p:txBody>
        </p:sp>
        <p:sp>
          <p:nvSpPr>
            <p:cNvPr id="215" name="Snip Single Corner Rectangle 214"/>
            <p:cNvSpPr/>
            <p:nvPr/>
          </p:nvSpPr>
          <p:spPr bwMode="auto">
            <a:xfrm>
              <a:off x="5404831" y="1326637"/>
              <a:ext cx="224766" cy="4944510"/>
            </a:xfrm>
            <a:prstGeom prst="snip1Rect">
              <a:avLst/>
            </a:prstGeom>
            <a:solidFill>
              <a:schemeClr val="bg1">
                <a:lumMod val="75000"/>
                <a:alpha val="40000"/>
              </a:schemeClr>
            </a:solidFill>
            <a:ln w="9525" cap="flat" cmpd="sng" algn="ctr">
              <a:noFill/>
              <a:prstDash val="solid"/>
              <a:round/>
              <a:headEnd type="none" w="med" len="med"/>
              <a:tailEnd type="none" w="med" len="med"/>
            </a:ln>
            <a:effectLst/>
          </p:spPr>
          <p:txBody>
            <a:bodyPr lIns="36000" tIns="36000" rIns="36000" bIns="36000"/>
            <a:lstStyle/>
            <a:p>
              <a:pPr eaLnBrk="0" hangingPunct="0">
                <a:spcBef>
                  <a:spcPct val="50000"/>
                </a:spcBef>
                <a:defRPr/>
              </a:pPr>
              <a:endParaRPr lang="en-GB" sz="900" b="1">
                <a:solidFill>
                  <a:srgbClr val="FFFFFF">
                    <a:lumMod val="50000"/>
                  </a:srgbClr>
                </a:solidFill>
                <a:latin typeface="+mn-lt"/>
                <a:cs typeface="+mn-cs"/>
              </a:endParaRPr>
            </a:p>
          </p:txBody>
        </p:sp>
        <p:sp>
          <p:nvSpPr>
            <p:cNvPr id="216" name="Snip Single Corner Rectangle 215"/>
            <p:cNvSpPr/>
            <p:nvPr/>
          </p:nvSpPr>
          <p:spPr bwMode="auto">
            <a:xfrm>
              <a:off x="5854363" y="1326637"/>
              <a:ext cx="224766" cy="4944510"/>
            </a:xfrm>
            <a:prstGeom prst="snip1Rect">
              <a:avLst/>
            </a:prstGeom>
            <a:solidFill>
              <a:schemeClr val="bg1">
                <a:lumMod val="75000"/>
                <a:alpha val="40000"/>
              </a:schemeClr>
            </a:solidFill>
            <a:ln w="9525" cap="flat" cmpd="sng" algn="ctr">
              <a:noFill/>
              <a:prstDash val="solid"/>
              <a:round/>
              <a:headEnd type="none" w="med" len="med"/>
              <a:tailEnd type="none" w="med" len="med"/>
            </a:ln>
            <a:effectLst/>
          </p:spPr>
          <p:txBody>
            <a:bodyPr lIns="36000" tIns="36000" rIns="36000" bIns="36000"/>
            <a:lstStyle/>
            <a:p>
              <a:pPr eaLnBrk="0" hangingPunct="0">
                <a:spcBef>
                  <a:spcPct val="50000"/>
                </a:spcBef>
                <a:defRPr/>
              </a:pPr>
              <a:endParaRPr lang="en-GB" sz="900" b="1">
                <a:solidFill>
                  <a:srgbClr val="FFFFFF">
                    <a:lumMod val="50000"/>
                  </a:srgbClr>
                </a:solidFill>
                <a:latin typeface="+mn-lt"/>
                <a:cs typeface="+mn-cs"/>
              </a:endParaRPr>
            </a:p>
          </p:txBody>
        </p:sp>
        <p:sp>
          <p:nvSpPr>
            <p:cNvPr id="217" name="Snip Single Corner Rectangle 216"/>
            <p:cNvSpPr/>
            <p:nvPr/>
          </p:nvSpPr>
          <p:spPr bwMode="auto">
            <a:xfrm>
              <a:off x="6305266" y="1326637"/>
              <a:ext cx="224766" cy="4944510"/>
            </a:xfrm>
            <a:prstGeom prst="snip1Rect">
              <a:avLst/>
            </a:prstGeom>
            <a:solidFill>
              <a:schemeClr val="bg1">
                <a:lumMod val="75000"/>
                <a:alpha val="40000"/>
              </a:schemeClr>
            </a:solidFill>
            <a:ln w="9525" cap="flat" cmpd="sng" algn="ctr">
              <a:noFill/>
              <a:prstDash val="solid"/>
              <a:round/>
              <a:headEnd type="none" w="med" len="med"/>
              <a:tailEnd type="none" w="med" len="med"/>
            </a:ln>
            <a:effectLst/>
          </p:spPr>
          <p:txBody>
            <a:bodyPr lIns="36000" tIns="36000" rIns="36000" bIns="36000"/>
            <a:lstStyle/>
            <a:p>
              <a:pPr eaLnBrk="0" hangingPunct="0">
                <a:spcBef>
                  <a:spcPct val="50000"/>
                </a:spcBef>
                <a:defRPr/>
              </a:pPr>
              <a:endParaRPr lang="en-GB" sz="900" b="1">
                <a:solidFill>
                  <a:srgbClr val="FFFFFF">
                    <a:lumMod val="50000"/>
                  </a:srgbClr>
                </a:solidFill>
                <a:latin typeface="+mn-lt"/>
                <a:cs typeface="+mn-cs"/>
              </a:endParaRPr>
            </a:p>
          </p:txBody>
        </p:sp>
        <p:sp>
          <p:nvSpPr>
            <p:cNvPr id="218" name="Snip Single Corner Rectangle 217"/>
            <p:cNvSpPr/>
            <p:nvPr/>
          </p:nvSpPr>
          <p:spPr bwMode="auto">
            <a:xfrm>
              <a:off x="6756170" y="1326637"/>
              <a:ext cx="224766" cy="4944510"/>
            </a:xfrm>
            <a:prstGeom prst="snip1Rect">
              <a:avLst/>
            </a:prstGeom>
            <a:solidFill>
              <a:schemeClr val="bg1">
                <a:lumMod val="75000"/>
                <a:alpha val="40000"/>
              </a:schemeClr>
            </a:solidFill>
            <a:ln w="9525" cap="flat" cmpd="sng" algn="ctr">
              <a:noFill/>
              <a:prstDash val="solid"/>
              <a:round/>
              <a:headEnd type="none" w="med" len="med"/>
              <a:tailEnd type="none" w="med" len="med"/>
            </a:ln>
            <a:effectLst/>
          </p:spPr>
          <p:txBody>
            <a:bodyPr lIns="36000" tIns="36000" rIns="36000" bIns="36000"/>
            <a:lstStyle/>
            <a:p>
              <a:pPr eaLnBrk="0" hangingPunct="0">
                <a:spcBef>
                  <a:spcPct val="50000"/>
                </a:spcBef>
                <a:defRPr/>
              </a:pPr>
              <a:endParaRPr lang="en-GB" sz="900" b="1">
                <a:solidFill>
                  <a:srgbClr val="FFFFFF">
                    <a:lumMod val="50000"/>
                  </a:srgbClr>
                </a:solidFill>
                <a:latin typeface="+mn-lt"/>
                <a:cs typeface="+mn-cs"/>
              </a:endParaRPr>
            </a:p>
          </p:txBody>
        </p:sp>
        <p:sp>
          <p:nvSpPr>
            <p:cNvPr id="219" name="Snip Single Corner Rectangle 218"/>
            <p:cNvSpPr/>
            <p:nvPr/>
          </p:nvSpPr>
          <p:spPr bwMode="auto">
            <a:xfrm>
              <a:off x="7207073" y="1326637"/>
              <a:ext cx="223396" cy="4944510"/>
            </a:xfrm>
            <a:prstGeom prst="snip1Rect">
              <a:avLst/>
            </a:prstGeom>
            <a:solidFill>
              <a:schemeClr val="bg1">
                <a:lumMod val="75000"/>
                <a:alpha val="40000"/>
              </a:schemeClr>
            </a:solidFill>
            <a:ln w="9525" cap="flat" cmpd="sng" algn="ctr">
              <a:noFill/>
              <a:prstDash val="solid"/>
              <a:round/>
              <a:headEnd type="none" w="med" len="med"/>
              <a:tailEnd type="none" w="med" len="med"/>
            </a:ln>
            <a:effectLst/>
          </p:spPr>
          <p:txBody>
            <a:bodyPr lIns="36000" tIns="36000" rIns="36000" bIns="36000"/>
            <a:lstStyle/>
            <a:p>
              <a:pPr eaLnBrk="0" hangingPunct="0">
                <a:spcBef>
                  <a:spcPct val="50000"/>
                </a:spcBef>
                <a:defRPr/>
              </a:pPr>
              <a:endParaRPr lang="en-GB" sz="900" b="1">
                <a:solidFill>
                  <a:srgbClr val="FFFFFF">
                    <a:lumMod val="50000"/>
                  </a:srgbClr>
                </a:solidFill>
                <a:latin typeface="+mn-lt"/>
                <a:cs typeface="+mn-cs"/>
              </a:endParaRPr>
            </a:p>
          </p:txBody>
        </p:sp>
      </p:grpSp>
      <p:sp>
        <p:nvSpPr>
          <p:cNvPr id="10244" name="TextBox 174"/>
          <p:cNvSpPr txBox="1">
            <a:spLocks noChangeArrowheads="1"/>
          </p:cNvSpPr>
          <p:nvPr/>
        </p:nvSpPr>
        <p:spPr bwMode="auto">
          <a:xfrm>
            <a:off x="395288" y="1162050"/>
            <a:ext cx="315912" cy="215900"/>
          </a:xfrm>
          <a:prstGeom prst="rect">
            <a:avLst/>
          </a:prstGeom>
          <a:noFill/>
          <a:ln w="9525">
            <a:noFill/>
            <a:miter lim="800000"/>
            <a:headEnd/>
            <a:tailEnd/>
          </a:ln>
        </p:spPr>
        <p:txBody>
          <a:bodyPr wrap="none">
            <a:spAutoFit/>
          </a:bodyPr>
          <a:lstStyle/>
          <a:p>
            <a:r>
              <a:rPr lang="en-GB" sz="800" b="1">
                <a:solidFill>
                  <a:srgbClr val="002569"/>
                </a:solidFill>
                <a:latin typeface="Calibri" pitchFamily="34" charset="0"/>
              </a:rPr>
              <a:t>00</a:t>
            </a:r>
          </a:p>
        </p:txBody>
      </p:sp>
      <p:sp>
        <p:nvSpPr>
          <p:cNvPr id="10245" name="TextBox 175"/>
          <p:cNvSpPr txBox="1">
            <a:spLocks noChangeArrowheads="1"/>
          </p:cNvSpPr>
          <p:nvPr/>
        </p:nvSpPr>
        <p:spPr bwMode="auto">
          <a:xfrm>
            <a:off x="684213" y="1162050"/>
            <a:ext cx="315912" cy="215900"/>
          </a:xfrm>
          <a:prstGeom prst="rect">
            <a:avLst/>
          </a:prstGeom>
          <a:noFill/>
          <a:ln w="9525">
            <a:noFill/>
            <a:miter lim="800000"/>
            <a:headEnd/>
            <a:tailEnd/>
          </a:ln>
        </p:spPr>
        <p:txBody>
          <a:bodyPr wrap="none">
            <a:spAutoFit/>
          </a:bodyPr>
          <a:lstStyle/>
          <a:p>
            <a:r>
              <a:rPr lang="en-GB" sz="800" b="1">
                <a:solidFill>
                  <a:srgbClr val="002569"/>
                </a:solidFill>
                <a:latin typeface="Calibri" pitchFamily="34" charset="0"/>
              </a:rPr>
              <a:t>01</a:t>
            </a:r>
          </a:p>
        </p:txBody>
      </p:sp>
      <p:sp>
        <p:nvSpPr>
          <p:cNvPr id="10246" name="TextBox 176"/>
          <p:cNvSpPr txBox="1">
            <a:spLocks noChangeArrowheads="1"/>
          </p:cNvSpPr>
          <p:nvPr/>
        </p:nvSpPr>
        <p:spPr bwMode="auto">
          <a:xfrm>
            <a:off x="942975" y="1162050"/>
            <a:ext cx="315913" cy="215900"/>
          </a:xfrm>
          <a:prstGeom prst="rect">
            <a:avLst/>
          </a:prstGeom>
          <a:noFill/>
          <a:ln w="9525">
            <a:noFill/>
            <a:miter lim="800000"/>
            <a:headEnd/>
            <a:tailEnd/>
          </a:ln>
        </p:spPr>
        <p:txBody>
          <a:bodyPr wrap="none">
            <a:spAutoFit/>
          </a:bodyPr>
          <a:lstStyle/>
          <a:p>
            <a:r>
              <a:rPr lang="en-GB" sz="800" b="1">
                <a:solidFill>
                  <a:srgbClr val="002569"/>
                </a:solidFill>
                <a:latin typeface="Calibri" pitchFamily="34" charset="0"/>
              </a:rPr>
              <a:t>02</a:t>
            </a:r>
          </a:p>
        </p:txBody>
      </p:sp>
      <p:sp>
        <p:nvSpPr>
          <p:cNvPr id="10247" name="TextBox 177"/>
          <p:cNvSpPr txBox="1">
            <a:spLocks noChangeArrowheads="1"/>
          </p:cNvSpPr>
          <p:nvPr/>
        </p:nvSpPr>
        <p:spPr bwMode="auto">
          <a:xfrm>
            <a:off x="1187450" y="1162050"/>
            <a:ext cx="315913" cy="215900"/>
          </a:xfrm>
          <a:prstGeom prst="rect">
            <a:avLst/>
          </a:prstGeom>
          <a:noFill/>
          <a:ln w="9525">
            <a:noFill/>
            <a:miter lim="800000"/>
            <a:headEnd/>
            <a:tailEnd/>
          </a:ln>
        </p:spPr>
        <p:txBody>
          <a:bodyPr wrap="none">
            <a:spAutoFit/>
          </a:bodyPr>
          <a:lstStyle/>
          <a:p>
            <a:r>
              <a:rPr lang="en-GB" sz="800" b="1">
                <a:solidFill>
                  <a:srgbClr val="002569"/>
                </a:solidFill>
                <a:latin typeface="Calibri" pitchFamily="34" charset="0"/>
              </a:rPr>
              <a:t>03</a:t>
            </a:r>
          </a:p>
        </p:txBody>
      </p:sp>
      <p:sp>
        <p:nvSpPr>
          <p:cNvPr id="10248" name="TextBox 178"/>
          <p:cNvSpPr txBox="1">
            <a:spLocks noChangeArrowheads="1"/>
          </p:cNvSpPr>
          <p:nvPr/>
        </p:nvSpPr>
        <p:spPr bwMode="auto">
          <a:xfrm>
            <a:off x="1476375" y="1162050"/>
            <a:ext cx="315913" cy="215900"/>
          </a:xfrm>
          <a:prstGeom prst="rect">
            <a:avLst/>
          </a:prstGeom>
          <a:noFill/>
          <a:ln w="9525">
            <a:noFill/>
            <a:miter lim="800000"/>
            <a:headEnd/>
            <a:tailEnd/>
          </a:ln>
        </p:spPr>
        <p:txBody>
          <a:bodyPr wrap="none">
            <a:spAutoFit/>
          </a:bodyPr>
          <a:lstStyle/>
          <a:p>
            <a:r>
              <a:rPr lang="en-GB" sz="800" b="1">
                <a:solidFill>
                  <a:srgbClr val="002569"/>
                </a:solidFill>
                <a:latin typeface="Calibri" pitchFamily="34" charset="0"/>
              </a:rPr>
              <a:t>04</a:t>
            </a:r>
          </a:p>
        </p:txBody>
      </p:sp>
      <p:sp>
        <p:nvSpPr>
          <p:cNvPr id="10249" name="TextBox 179"/>
          <p:cNvSpPr txBox="1">
            <a:spLocks noChangeArrowheads="1"/>
          </p:cNvSpPr>
          <p:nvPr/>
        </p:nvSpPr>
        <p:spPr bwMode="auto">
          <a:xfrm>
            <a:off x="1692275" y="1162050"/>
            <a:ext cx="315913" cy="215900"/>
          </a:xfrm>
          <a:prstGeom prst="rect">
            <a:avLst/>
          </a:prstGeom>
          <a:noFill/>
          <a:ln w="9525">
            <a:noFill/>
            <a:miter lim="800000"/>
            <a:headEnd/>
            <a:tailEnd/>
          </a:ln>
        </p:spPr>
        <p:txBody>
          <a:bodyPr wrap="none">
            <a:spAutoFit/>
          </a:bodyPr>
          <a:lstStyle/>
          <a:p>
            <a:r>
              <a:rPr lang="en-GB" sz="800" b="1">
                <a:solidFill>
                  <a:srgbClr val="002569"/>
                </a:solidFill>
                <a:latin typeface="Calibri" pitchFamily="34" charset="0"/>
              </a:rPr>
              <a:t>05</a:t>
            </a:r>
          </a:p>
        </p:txBody>
      </p:sp>
      <p:sp>
        <p:nvSpPr>
          <p:cNvPr id="10250" name="TextBox 180"/>
          <p:cNvSpPr txBox="1">
            <a:spLocks noChangeArrowheads="1"/>
          </p:cNvSpPr>
          <p:nvPr/>
        </p:nvSpPr>
        <p:spPr bwMode="auto">
          <a:xfrm>
            <a:off x="1979613" y="1162050"/>
            <a:ext cx="315912" cy="215900"/>
          </a:xfrm>
          <a:prstGeom prst="rect">
            <a:avLst/>
          </a:prstGeom>
          <a:noFill/>
          <a:ln w="9525">
            <a:noFill/>
            <a:miter lim="800000"/>
            <a:headEnd/>
            <a:tailEnd/>
          </a:ln>
        </p:spPr>
        <p:txBody>
          <a:bodyPr wrap="none">
            <a:spAutoFit/>
          </a:bodyPr>
          <a:lstStyle/>
          <a:p>
            <a:r>
              <a:rPr lang="en-GB" sz="800" b="1">
                <a:solidFill>
                  <a:srgbClr val="002569"/>
                </a:solidFill>
                <a:latin typeface="Calibri" pitchFamily="34" charset="0"/>
              </a:rPr>
              <a:t>06</a:t>
            </a:r>
          </a:p>
        </p:txBody>
      </p:sp>
      <p:sp>
        <p:nvSpPr>
          <p:cNvPr id="10251" name="TextBox 181"/>
          <p:cNvSpPr txBox="1">
            <a:spLocks noChangeArrowheads="1"/>
          </p:cNvSpPr>
          <p:nvPr/>
        </p:nvSpPr>
        <p:spPr bwMode="auto">
          <a:xfrm>
            <a:off x="2239963" y="1162050"/>
            <a:ext cx="315912" cy="215900"/>
          </a:xfrm>
          <a:prstGeom prst="rect">
            <a:avLst/>
          </a:prstGeom>
          <a:noFill/>
          <a:ln w="9525">
            <a:noFill/>
            <a:miter lim="800000"/>
            <a:headEnd/>
            <a:tailEnd/>
          </a:ln>
        </p:spPr>
        <p:txBody>
          <a:bodyPr wrap="none">
            <a:spAutoFit/>
          </a:bodyPr>
          <a:lstStyle/>
          <a:p>
            <a:r>
              <a:rPr lang="en-GB" sz="800" b="1">
                <a:solidFill>
                  <a:srgbClr val="002569"/>
                </a:solidFill>
                <a:latin typeface="Calibri" pitchFamily="34" charset="0"/>
              </a:rPr>
              <a:t>07</a:t>
            </a:r>
          </a:p>
        </p:txBody>
      </p:sp>
      <p:sp>
        <p:nvSpPr>
          <p:cNvPr id="10252" name="TextBox 182"/>
          <p:cNvSpPr txBox="1">
            <a:spLocks noChangeArrowheads="1"/>
          </p:cNvSpPr>
          <p:nvPr/>
        </p:nvSpPr>
        <p:spPr bwMode="auto">
          <a:xfrm>
            <a:off x="2527300" y="1162050"/>
            <a:ext cx="315913" cy="215900"/>
          </a:xfrm>
          <a:prstGeom prst="rect">
            <a:avLst/>
          </a:prstGeom>
          <a:noFill/>
          <a:ln w="9525">
            <a:noFill/>
            <a:miter lim="800000"/>
            <a:headEnd/>
            <a:tailEnd/>
          </a:ln>
        </p:spPr>
        <p:txBody>
          <a:bodyPr wrap="none">
            <a:spAutoFit/>
          </a:bodyPr>
          <a:lstStyle/>
          <a:p>
            <a:r>
              <a:rPr lang="en-GB" sz="800" b="1">
                <a:solidFill>
                  <a:srgbClr val="002569"/>
                </a:solidFill>
                <a:latin typeface="Calibri" pitchFamily="34" charset="0"/>
              </a:rPr>
              <a:t>08</a:t>
            </a:r>
          </a:p>
        </p:txBody>
      </p:sp>
      <p:sp>
        <p:nvSpPr>
          <p:cNvPr id="10253" name="TextBox 183"/>
          <p:cNvSpPr txBox="1">
            <a:spLocks noChangeArrowheads="1"/>
          </p:cNvSpPr>
          <p:nvPr/>
        </p:nvSpPr>
        <p:spPr bwMode="auto">
          <a:xfrm>
            <a:off x="2743200" y="1162050"/>
            <a:ext cx="315913" cy="215900"/>
          </a:xfrm>
          <a:prstGeom prst="rect">
            <a:avLst/>
          </a:prstGeom>
          <a:noFill/>
          <a:ln w="9525">
            <a:noFill/>
            <a:miter lim="800000"/>
            <a:headEnd/>
            <a:tailEnd/>
          </a:ln>
        </p:spPr>
        <p:txBody>
          <a:bodyPr wrap="none">
            <a:spAutoFit/>
          </a:bodyPr>
          <a:lstStyle/>
          <a:p>
            <a:r>
              <a:rPr lang="en-GB" sz="800" b="1">
                <a:solidFill>
                  <a:srgbClr val="002569"/>
                </a:solidFill>
                <a:latin typeface="Calibri" pitchFamily="34" charset="0"/>
              </a:rPr>
              <a:t>09</a:t>
            </a:r>
          </a:p>
        </p:txBody>
      </p:sp>
      <p:sp>
        <p:nvSpPr>
          <p:cNvPr id="10254" name="TextBox 184"/>
          <p:cNvSpPr txBox="1">
            <a:spLocks noChangeArrowheads="1"/>
          </p:cNvSpPr>
          <p:nvPr/>
        </p:nvSpPr>
        <p:spPr bwMode="auto">
          <a:xfrm>
            <a:off x="3032125" y="1162050"/>
            <a:ext cx="315913" cy="215900"/>
          </a:xfrm>
          <a:prstGeom prst="rect">
            <a:avLst/>
          </a:prstGeom>
          <a:noFill/>
          <a:ln w="9525">
            <a:noFill/>
            <a:miter lim="800000"/>
            <a:headEnd/>
            <a:tailEnd/>
          </a:ln>
        </p:spPr>
        <p:txBody>
          <a:bodyPr wrap="none">
            <a:spAutoFit/>
          </a:bodyPr>
          <a:lstStyle/>
          <a:p>
            <a:r>
              <a:rPr lang="en-GB" sz="800" b="1">
                <a:solidFill>
                  <a:srgbClr val="002569"/>
                </a:solidFill>
                <a:latin typeface="Calibri" pitchFamily="34" charset="0"/>
              </a:rPr>
              <a:t>10</a:t>
            </a:r>
          </a:p>
        </p:txBody>
      </p:sp>
      <p:sp>
        <p:nvSpPr>
          <p:cNvPr id="10255" name="TextBox 185"/>
          <p:cNvSpPr txBox="1">
            <a:spLocks noChangeArrowheads="1"/>
          </p:cNvSpPr>
          <p:nvPr/>
        </p:nvSpPr>
        <p:spPr bwMode="auto">
          <a:xfrm>
            <a:off x="3276600" y="1162050"/>
            <a:ext cx="315913" cy="215900"/>
          </a:xfrm>
          <a:prstGeom prst="rect">
            <a:avLst/>
          </a:prstGeom>
          <a:noFill/>
          <a:ln w="9525">
            <a:noFill/>
            <a:miter lim="800000"/>
            <a:headEnd/>
            <a:tailEnd/>
          </a:ln>
        </p:spPr>
        <p:txBody>
          <a:bodyPr wrap="none">
            <a:spAutoFit/>
          </a:bodyPr>
          <a:lstStyle/>
          <a:p>
            <a:r>
              <a:rPr lang="en-GB" sz="800" b="1">
                <a:solidFill>
                  <a:srgbClr val="002569"/>
                </a:solidFill>
                <a:latin typeface="Calibri" pitchFamily="34" charset="0"/>
              </a:rPr>
              <a:t>11</a:t>
            </a:r>
          </a:p>
        </p:txBody>
      </p:sp>
      <p:sp>
        <p:nvSpPr>
          <p:cNvPr id="10256" name="TextBox 186"/>
          <p:cNvSpPr txBox="1">
            <a:spLocks noChangeArrowheads="1"/>
          </p:cNvSpPr>
          <p:nvPr/>
        </p:nvSpPr>
        <p:spPr bwMode="auto">
          <a:xfrm>
            <a:off x="3563938" y="1162050"/>
            <a:ext cx="315912" cy="215900"/>
          </a:xfrm>
          <a:prstGeom prst="rect">
            <a:avLst/>
          </a:prstGeom>
          <a:noFill/>
          <a:ln w="9525">
            <a:noFill/>
            <a:miter lim="800000"/>
            <a:headEnd/>
            <a:tailEnd/>
          </a:ln>
        </p:spPr>
        <p:txBody>
          <a:bodyPr wrap="none">
            <a:spAutoFit/>
          </a:bodyPr>
          <a:lstStyle/>
          <a:p>
            <a:r>
              <a:rPr lang="en-GB" sz="800" b="1">
                <a:solidFill>
                  <a:srgbClr val="002569"/>
                </a:solidFill>
                <a:latin typeface="Calibri" pitchFamily="34" charset="0"/>
              </a:rPr>
              <a:t>12</a:t>
            </a:r>
          </a:p>
        </p:txBody>
      </p:sp>
      <p:sp>
        <p:nvSpPr>
          <p:cNvPr id="10257" name="TextBox 187"/>
          <p:cNvSpPr txBox="1">
            <a:spLocks noChangeArrowheads="1"/>
          </p:cNvSpPr>
          <p:nvPr/>
        </p:nvSpPr>
        <p:spPr bwMode="auto">
          <a:xfrm>
            <a:off x="3824288" y="1162050"/>
            <a:ext cx="315912" cy="215900"/>
          </a:xfrm>
          <a:prstGeom prst="rect">
            <a:avLst/>
          </a:prstGeom>
          <a:noFill/>
          <a:ln w="9525">
            <a:noFill/>
            <a:miter lim="800000"/>
            <a:headEnd/>
            <a:tailEnd/>
          </a:ln>
        </p:spPr>
        <p:txBody>
          <a:bodyPr wrap="none">
            <a:spAutoFit/>
          </a:bodyPr>
          <a:lstStyle/>
          <a:p>
            <a:r>
              <a:rPr lang="en-GB" sz="800" b="1">
                <a:solidFill>
                  <a:srgbClr val="002569"/>
                </a:solidFill>
                <a:latin typeface="Calibri" pitchFamily="34" charset="0"/>
              </a:rPr>
              <a:t>13</a:t>
            </a:r>
          </a:p>
        </p:txBody>
      </p:sp>
      <p:sp>
        <p:nvSpPr>
          <p:cNvPr id="10258" name="TextBox 188"/>
          <p:cNvSpPr txBox="1">
            <a:spLocks noChangeArrowheads="1"/>
          </p:cNvSpPr>
          <p:nvPr/>
        </p:nvSpPr>
        <p:spPr bwMode="auto">
          <a:xfrm>
            <a:off x="4040188" y="1162050"/>
            <a:ext cx="315912" cy="215900"/>
          </a:xfrm>
          <a:prstGeom prst="rect">
            <a:avLst/>
          </a:prstGeom>
          <a:noFill/>
          <a:ln w="9525">
            <a:noFill/>
            <a:miter lim="800000"/>
            <a:headEnd/>
            <a:tailEnd/>
          </a:ln>
        </p:spPr>
        <p:txBody>
          <a:bodyPr wrap="none">
            <a:spAutoFit/>
          </a:bodyPr>
          <a:lstStyle/>
          <a:p>
            <a:r>
              <a:rPr lang="en-GB" sz="800" b="1">
                <a:solidFill>
                  <a:srgbClr val="002569"/>
                </a:solidFill>
                <a:latin typeface="Calibri" pitchFamily="34" charset="0"/>
              </a:rPr>
              <a:t>14</a:t>
            </a:r>
          </a:p>
        </p:txBody>
      </p:sp>
      <p:sp>
        <p:nvSpPr>
          <p:cNvPr id="10259" name="TextBox 189"/>
          <p:cNvSpPr txBox="1">
            <a:spLocks noChangeArrowheads="1"/>
          </p:cNvSpPr>
          <p:nvPr/>
        </p:nvSpPr>
        <p:spPr bwMode="auto">
          <a:xfrm>
            <a:off x="4356100" y="1162050"/>
            <a:ext cx="315913" cy="215900"/>
          </a:xfrm>
          <a:prstGeom prst="rect">
            <a:avLst/>
          </a:prstGeom>
          <a:noFill/>
          <a:ln w="9525">
            <a:noFill/>
            <a:miter lim="800000"/>
            <a:headEnd/>
            <a:tailEnd/>
          </a:ln>
        </p:spPr>
        <p:txBody>
          <a:bodyPr wrap="none">
            <a:spAutoFit/>
          </a:bodyPr>
          <a:lstStyle/>
          <a:p>
            <a:r>
              <a:rPr lang="en-GB" sz="800" b="1">
                <a:solidFill>
                  <a:srgbClr val="002569"/>
                </a:solidFill>
                <a:latin typeface="Calibri" pitchFamily="34" charset="0"/>
              </a:rPr>
              <a:t>15</a:t>
            </a:r>
          </a:p>
        </p:txBody>
      </p:sp>
      <p:sp>
        <p:nvSpPr>
          <p:cNvPr id="10260" name="TextBox 190"/>
          <p:cNvSpPr txBox="1">
            <a:spLocks noChangeArrowheads="1"/>
          </p:cNvSpPr>
          <p:nvPr/>
        </p:nvSpPr>
        <p:spPr bwMode="auto">
          <a:xfrm>
            <a:off x="4572000" y="1162050"/>
            <a:ext cx="315913" cy="215900"/>
          </a:xfrm>
          <a:prstGeom prst="rect">
            <a:avLst/>
          </a:prstGeom>
          <a:noFill/>
          <a:ln w="9525">
            <a:noFill/>
            <a:miter lim="800000"/>
            <a:headEnd/>
            <a:tailEnd/>
          </a:ln>
        </p:spPr>
        <p:txBody>
          <a:bodyPr wrap="none">
            <a:spAutoFit/>
          </a:bodyPr>
          <a:lstStyle/>
          <a:p>
            <a:r>
              <a:rPr lang="en-GB" sz="800" b="1">
                <a:solidFill>
                  <a:srgbClr val="002569"/>
                </a:solidFill>
                <a:latin typeface="Calibri" pitchFamily="34" charset="0"/>
              </a:rPr>
              <a:t>16</a:t>
            </a:r>
          </a:p>
        </p:txBody>
      </p:sp>
      <p:sp>
        <p:nvSpPr>
          <p:cNvPr id="10261" name="TextBox 191"/>
          <p:cNvSpPr txBox="1">
            <a:spLocks noChangeArrowheads="1"/>
          </p:cNvSpPr>
          <p:nvPr/>
        </p:nvSpPr>
        <p:spPr bwMode="auto">
          <a:xfrm>
            <a:off x="4832350" y="1162050"/>
            <a:ext cx="315913" cy="215900"/>
          </a:xfrm>
          <a:prstGeom prst="rect">
            <a:avLst/>
          </a:prstGeom>
          <a:noFill/>
          <a:ln w="9525">
            <a:noFill/>
            <a:miter lim="800000"/>
            <a:headEnd/>
            <a:tailEnd/>
          </a:ln>
        </p:spPr>
        <p:txBody>
          <a:bodyPr wrap="none">
            <a:spAutoFit/>
          </a:bodyPr>
          <a:lstStyle/>
          <a:p>
            <a:r>
              <a:rPr lang="en-GB" sz="800" b="1">
                <a:solidFill>
                  <a:srgbClr val="002569"/>
                </a:solidFill>
                <a:latin typeface="Calibri" pitchFamily="34" charset="0"/>
              </a:rPr>
              <a:t>17</a:t>
            </a:r>
          </a:p>
        </p:txBody>
      </p:sp>
      <p:sp>
        <p:nvSpPr>
          <p:cNvPr id="10262" name="TextBox 192"/>
          <p:cNvSpPr txBox="1">
            <a:spLocks noChangeArrowheads="1"/>
          </p:cNvSpPr>
          <p:nvPr/>
        </p:nvSpPr>
        <p:spPr bwMode="auto">
          <a:xfrm>
            <a:off x="5119688" y="1162050"/>
            <a:ext cx="315912" cy="215900"/>
          </a:xfrm>
          <a:prstGeom prst="rect">
            <a:avLst/>
          </a:prstGeom>
          <a:noFill/>
          <a:ln w="9525">
            <a:noFill/>
            <a:miter lim="800000"/>
            <a:headEnd/>
            <a:tailEnd/>
          </a:ln>
        </p:spPr>
        <p:txBody>
          <a:bodyPr wrap="none">
            <a:spAutoFit/>
          </a:bodyPr>
          <a:lstStyle/>
          <a:p>
            <a:r>
              <a:rPr lang="en-GB" sz="800" b="1">
                <a:solidFill>
                  <a:srgbClr val="002569"/>
                </a:solidFill>
                <a:latin typeface="Calibri" pitchFamily="34" charset="0"/>
              </a:rPr>
              <a:t>18</a:t>
            </a:r>
          </a:p>
        </p:txBody>
      </p:sp>
      <p:sp>
        <p:nvSpPr>
          <p:cNvPr id="10263" name="TextBox 193"/>
          <p:cNvSpPr txBox="1">
            <a:spLocks noChangeArrowheads="1"/>
          </p:cNvSpPr>
          <p:nvPr/>
        </p:nvSpPr>
        <p:spPr bwMode="auto">
          <a:xfrm>
            <a:off x="5364163" y="1162050"/>
            <a:ext cx="315912" cy="215900"/>
          </a:xfrm>
          <a:prstGeom prst="rect">
            <a:avLst/>
          </a:prstGeom>
          <a:noFill/>
          <a:ln w="9525">
            <a:noFill/>
            <a:miter lim="800000"/>
            <a:headEnd/>
            <a:tailEnd/>
          </a:ln>
        </p:spPr>
        <p:txBody>
          <a:bodyPr wrap="none">
            <a:spAutoFit/>
          </a:bodyPr>
          <a:lstStyle/>
          <a:p>
            <a:r>
              <a:rPr lang="en-GB" sz="800" b="1">
                <a:solidFill>
                  <a:srgbClr val="002569"/>
                </a:solidFill>
                <a:latin typeface="Calibri" pitchFamily="34" charset="0"/>
              </a:rPr>
              <a:t>19</a:t>
            </a:r>
          </a:p>
        </p:txBody>
      </p:sp>
      <p:sp>
        <p:nvSpPr>
          <p:cNvPr id="10264" name="TextBox 194"/>
          <p:cNvSpPr txBox="1">
            <a:spLocks noChangeArrowheads="1"/>
          </p:cNvSpPr>
          <p:nvPr/>
        </p:nvSpPr>
        <p:spPr bwMode="auto">
          <a:xfrm>
            <a:off x="5624513" y="1162050"/>
            <a:ext cx="315912" cy="215900"/>
          </a:xfrm>
          <a:prstGeom prst="rect">
            <a:avLst/>
          </a:prstGeom>
          <a:noFill/>
          <a:ln w="9525">
            <a:noFill/>
            <a:miter lim="800000"/>
            <a:headEnd/>
            <a:tailEnd/>
          </a:ln>
        </p:spPr>
        <p:txBody>
          <a:bodyPr wrap="none">
            <a:spAutoFit/>
          </a:bodyPr>
          <a:lstStyle/>
          <a:p>
            <a:r>
              <a:rPr lang="en-GB" sz="800" b="1">
                <a:solidFill>
                  <a:srgbClr val="002569"/>
                </a:solidFill>
                <a:latin typeface="Calibri" pitchFamily="34" charset="0"/>
              </a:rPr>
              <a:t>20</a:t>
            </a:r>
          </a:p>
        </p:txBody>
      </p:sp>
      <p:sp>
        <p:nvSpPr>
          <p:cNvPr id="10265" name="TextBox 195"/>
          <p:cNvSpPr txBox="1">
            <a:spLocks noChangeArrowheads="1"/>
          </p:cNvSpPr>
          <p:nvPr/>
        </p:nvSpPr>
        <p:spPr bwMode="auto">
          <a:xfrm>
            <a:off x="5911850" y="1162050"/>
            <a:ext cx="315913" cy="215900"/>
          </a:xfrm>
          <a:prstGeom prst="rect">
            <a:avLst/>
          </a:prstGeom>
          <a:noFill/>
          <a:ln w="9525">
            <a:noFill/>
            <a:miter lim="800000"/>
            <a:headEnd/>
            <a:tailEnd/>
          </a:ln>
        </p:spPr>
        <p:txBody>
          <a:bodyPr wrap="none">
            <a:spAutoFit/>
          </a:bodyPr>
          <a:lstStyle/>
          <a:p>
            <a:r>
              <a:rPr lang="en-GB" sz="800" b="1">
                <a:solidFill>
                  <a:srgbClr val="002569"/>
                </a:solidFill>
                <a:latin typeface="Calibri" pitchFamily="34" charset="0"/>
              </a:rPr>
              <a:t>21</a:t>
            </a:r>
          </a:p>
        </p:txBody>
      </p:sp>
      <p:sp>
        <p:nvSpPr>
          <p:cNvPr id="10266" name="TextBox 196"/>
          <p:cNvSpPr txBox="1">
            <a:spLocks noChangeArrowheads="1"/>
          </p:cNvSpPr>
          <p:nvPr/>
        </p:nvSpPr>
        <p:spPr bwMode="auto">
          <a:xfrm>
            <a:off x="6156325" y="1162050"/>
            <a:ext cx="315913" cy="215900"/>
          </a:xfrm>
          <a:prstGeom prst="rect">
            <a:avLst/>
          </a:prstGeom>
          <a:noFill/>
          <a:ln w="9525">
            <a:noFill/>
            <a:miter lim="800000"/>
            <a:headEnd/>
            <a:tailEnd/>
          </a:ln>
        </p:spPr>
        <p:txBody>
          <a:bodyPr wrap="none">
            <a:spAutoFit/>
          </a:bodyPr>
          <a:lstStyle/>
          <a:p>
            <a:r>
              <a:rPr lang="en-GB" sz="800" b="1">
                <a:solidFill>
                  <a:srgbClr val="002569"/>
                </a:solidFill>
                <a:latin typeface="Calibri" pitchFamily="34" charset="0"/>
              </a:rPr>
              <a:t>22</a:t>
            </a:r>
          </a:p>
        </p:txBody>
      </p:sp>
      <p:sp>
        <p:nvSpPr>
          <p:cNvPr id="10267" name="TextBox 197"/>
          <p:cNvSpPr txBox="1">
            <a:spLocks noChangeArrowheads="1"/>
          </p:cNvSpPr>
          <p:nvPr/>
        </p:nvSpPr>
        <p:spPr bwMode="auto">
          <a:xfrm>
            <a:off x="6416675" y="1162050"/>
            <a:ext cx="315913" cy="215900"/>
          </a:xfrm>
          <a:prstGeom prst="rect">
            <a:avLst/>
          </a:prstGeom>
          <a:noFill/>
          <a:ln w="9525">
            <a:noFill/>
            <a:miter lim="800000"/>
            <a:headEnd/>
            <a:tailEnd/>
          </a:ln>
        </p:spPr>
        <p:txBody>
          <a:bodyPr wrap="none">
            <a:spAutoFit/>
          </a:bodyPr>
          <a:lstStyle/>
          <a:p>
            <a:r>
              <a:rPr lang="en-GB" sz="800" b="1">
                <a:solidFill>
                  <a:srgbClr val="002569"/>
                </a:solidFill>
                <a:latin typeface="Calibri" pitchFamily="34" charset="0"/>
              </a:rPr>
              <a:t>23</a:t>
            </a:r>
          </a:p>
        </p:txBody>
      </p:sp>
      <p:sp>
        <p:nvSpPr>
          <p:cNvPr id="10268" name="TextBox 198"/>
          <p:cNvSpPr txBox="1">
            <a:spLocks noChangeArrowheads="1"/>
          </p:cNvSpPr>
          <p:nvPr/>
        </p:nvSpPr>
        <p:spPr bwMode="auto">
          <a:xfrm>
            <a:off x="6659563" y="1162050"/>
            <a:ext cx="317500" cy="215900"/>
          </a:xfrm>
          <a:prstGeom prst="rect">
            <a:avLst/>
          </a:prstGeom>
          <a:noFill/>
          <a:ln w="9525">
            <a:noFill/>
            <a:miter lim="800000"/>
            <a:headEnd/>
            <a:tailEnd/>
          </a:ln>
        </p:spPr>
        <p:txBody>
          <a:bodyPr wrap="none">
            <a:spAutoFit/>
          </a:bodyPr>
          <a:lstStyle/>
          <a:p>
            <a:r>
              <a:rPr lang="en-GB" sz="800" b="1">
                <a:solidFill>
                  <a:srgbClr val="002569"/>
                </a:solidFill>
                <a:latin typeface="Calibri" pitchFamily="34" charset="0"/>
              </a:rPr>
              <a:t>24</a:t>
            </a:r>
          </a:p>
        </p:txBody>
      </p:sp>
      <p:sp>
        <p:nvSpPr>
          <p:cNvPr id="10269" name="TextBox 199"/>
          <p:cNvSpPr txBox="1">
            <a:spLocks noChangeArrowheads="1"/>
          </p:cNvSpPr>
          <p:nvPr/>
        </p:nvSpPr>
        <p:spPr bwMode="auto">
          <a:xfrm>
            <a:off x="6919913" y="1162050"/>
            <a:ext cx="315912" cy="215900"/>
          </a:xfrm>
          <a:prstGeom prst="rect">
            <a:avLst/>
          </a:prstGeom>
          <a:noFill/>
          <a:ln w="9525">
            <a:noFill/>
            <a:miter lim="800000"/>
            <a:headEnd/>
            <a:tailEnd/>
          </a:ln>
        </p:spPr>
        <p:txBody>
          <a:bodyPr wrap="none">
            <a:spAutoFit/>
          </a:bodyPr>
          <a:lstStyle/>
          <a:p>
            <a:r>
              <a:rPr lang="en-GB" sz="800" b="1">
                <a:solidFill>
                  <a:srgbClr val="002569"/>
                </a:solidFill>
                <a:latin typeface="Calibri" pitchFamily="34" charset="0"/>
              </a:rPr>
              <a:t>25</a:t>
            </a:r>
          </a:p>
        </p:txBody>
      </p:sp>
      <p:sp>
        <p:nvSpPr>
          <p:cNvPr id="10270" name="TextBox 200"/>
          <p:cNvSpPr txBox="1">
            <a:spLocks noChangeArrowheads="1"/>
          </p:cNvSpPr>
          <p:nvPr/>
        </p:nvSpPr>
        <p:spPr bwMode="auto">
          <a:xfrm>
            <a:off x="7208838" y="1162050"/>
            <a:ext cx="315912" cy="215900"/>
          </a:xfrm>
          <a:prstGeom prst="rect">
            <a:avLst/>
          </a:prstGeom>
          <a:noFill/>
          <a:ln w="9525">
            <a:noFill/>
            <a:miter lim="800000"/>
            <a:headEnd/>
            <a:tailEnd/>
          </a:ln>
        </p:spPr>
        <p:txBody>
          <a:bodyPr wrap="none">
            <a:spAutoFit/>
          </a:bodyPr>
          <a:lstStyle/>
          <a:p>
            <a:r>
              <a:rPr lang="en-GB" sz="800" b="1">
                <a:solidFill>
                  <a:srgbClr val="002569"/>
                </a:solidFill>
                <a:latin typeface="Calibri" pitchFamily="34" charset="0"/>
              </a:rPr>
              <a:t>26</a:t>
            </a:r>
          </a:p>
        </p:txBody>
      </p:sp>
      <p:sp>
        <p:nvSpPr>
          <p:cNvPr id="10271" name="TextBox 201"/>
          <p:cNvSpPr txBox="1">
            <a:spLocks noChangeArrowheads="1"/>
          </p:cNvSpPr>
          <p:nvPr/>
        </p:nvSpPr>
        <p:spPr bwMode="auto">
          <a:xfrm>
            <a:off x="7451725" y="1162050"/>
            <a:ext cx="317500" cy="215900"/>
          </a:xfrm>
          <a:prstGeom prst="rect">
            <a:avLst/>
          </a:prstGeom>
          <a:noFill/>
          <a:ln w="9525">
            <a:noFill/>
            <a:miter lim="800000"/>
            <a:headEnd/>
            <a:tailEnd/>
          </a:ln>
        </p:spPr>
        <p:txBody>
          <a:bodyPr wrap="none">
            <a:spAutoFit/>
          </a:bodyPr>
          <a:lstStyle/>
          <a:p>
            <a:r>
              <a:rPr lang="en-GB" sz="800" b="1">
                <a:solidFill>
                  <a:srgbClr val="002569"/>
                </a:solidFill>
                <a:latin typeface="Calibri" pitchFamily="34" charset="0"/>
              </a:rPr>
              <a:t>27</a:t>
            </a:r>
          </a:p>
        </p:txBody>
      </p:sp>
      <p:sp>
        <p:nvSpPr>
          <p:cNvPr id="10272" name="TextBox 202"/>
          <p:cNvSpPr txBox="1">
            <a:spLocks noChangeArrowheads="1"/>
          </p:cNvSpPr>
          <p:nvPr/>
        </p:nvSpPr>
        <p:spPr bwMode="auto">
          <a:xfrm>
            <a:off x="7712075" y="1162050"/>
            <a:ext cx="315913" cy="215900"/>
          </a:xfrm>
          <a:prstGeom prst="rect">
            <a:avLst/>
          </a:prstGeom>
          <a:noFill/>
          <a:ln w="9525">
            <a:noFill/>
            <a:miter lim="800000"/>
            <a:headEnd/>
            <a:tailEnd/>
          </a:ln>
        </p:spPr>
        <p:txBody>
          <a:bodyPr wrap="none">
            <a:spAutoFit/>
          </a:bodyPr>
          <a:lstStyle/>
          <a:p>
            <a:r>
              <a:rPr lang="en-GB" sz="800" b="1">
                <a:solidFill>
                  <a:srgbClr val="002569"/>
                </a:solidFill>
                <a:latin typeface="Calibri" pitchFamily="34" charset="0"/>
              </a:rPr>
              <a:t>28</a:t>
            </a:r>
          </a:p>
        </p:txBody>
      </p:sp>
      <p:sp>
        <p:nvSpPr>
          <p:cNvPr id="10273" name="TextBox 203"/>
          <p:cNvSpPr txBox="1">
            <a:spLocks noChangeArrowheads="1"/>
          </p:cNvSpPr>
          <p:nvPr/>
        </p:nvSpPr>
        <p:spPr bwMode="auto">
          <a:xfrm>
            <a:off x="8001000" y="1162050"/>
            <a:ext cx="315913" cy="215900"/>
          </a:xfrm>
          <a:prstGeom prst="rect">
            <a:avLst/>
          </a:prstGeom>
          <a:noFill/>
          <a:ln w="9525">
            <a:noFill/>
            <a:miter lim="800000"/>
            <a:headEnd/>
            <a:tailEnd/>
          </a:ln>
        </p:spPr>
        <p:txBody>
          <a:bodyPr wrap="none">
            <a:spAutoFit/>
          </a:bodyPr>
          <a:lstStyle/>
          <a:p>
            <a:r>
              <a:rPr lang="en-GB" sz="800" b="1">
                <a:solidFill>
                  <a:srgbClr val="002569"/>
                </a:solidFill>
                <a:latin typeface="Calibri" pitchFamily="34" charset="0"/>
              </a:rPr>
              <a:t>29</a:t>
            </a:r>
          </a:p>
        </p:txBody>
      </p:sp>
      <p:sp>
        <p:nvSpPr>
          <p:cNvPr id="10274" name="TextBox 204"/>
          <p:cNvSpPr txBox="1">
            <a:spLocks noChangeArrowheads="1"/>
          </p:cNvSpPr>
          <p:nvPr/>
        </p:nvSpPr>
        <p:spPr bwMode="auto">
          <a:xfrm>
            <a:off x="8216900" y="1162050"/>
            <a:ext cx="315913" cy="215900"/>
          </a:xfrm>
          <a:prstGeom prst="rect">
            <a:avLst/>
          </a:prstGeom>
          <a:noFill/>
          <a:ln w="9525">
            <a:noFill/>
            <a:miter lim="800000"/>
            <a:headEnd/>
            <a:tailEnd/>
          </a:ln>
        </p:spPr>
        <p:txBody>
          <a:bodyPr wrap="none">
            <a:spAutoFit/>
          </a:bodyPr>
          <a:lstStyle/>
          <a:p>
            <a:r>
              <a:rPr lang="en-GB" sz="800" b="1">
                <a:solidFill>
                  <a:srgbClr val="002569"/>
                </a:solidFill>
                <a:latin typeface="Calibri" pitchFamily="34" charset="0"/>
              </a:rPr>
              <a:t>30</a:t>
            </a:r>
          </a:p>
        </p:txBody>
      </p:sp>
      <p:sp>
        <p:nvSpPr>
          <p:cNvPr id="10275" name="TextBox 215"/>
          <p:cNvSpPr txBox="1">
            <a:spLocks noChangeArrowheads="1"/>
          </p:cNvSpPr>
          <p:nvPr/>
        </p:nvSpPr>
        <p:spPr bwMode="auto">
          <a:xfrm>
            <a:off x="0" y="1162050"/>
            <a:ext cx="517525" cy="215900"/>
          </a:xfrm>
          <a:prstGeom prst="rect">
            <a:avLst/>
          </a:prstGeom>
          <a:noFill/>
          <a:ln w="9525">
            <a:noFill/>
            <a:miter lim="800000"/>
            <a:headEnd/>
            <a:tailEnd/>
          </a:ln>
        </p:spPr>
        <p:txBody>
          <a:bodyPr wrap="none">
            <a:spAutoFit/>
          </a:bodyPr>
          <a:lstStyle/>
          <a:p>
            <a:r>
              <a:rPr lang="en-GB" sz="800">
                <a:solidFill>
                  <a:srgbClr val="002569"/>
                </a:solidFill>
                <a:latin typeface="Calibri" pitchFamily="34" charset="0"/>
              </a:rPr>
              <a:t>YEAR...</a:t>
            </a:r>
          </a:p>
        </p:txBody>
      </p:sp>
      <p:sp>
        <p:nvSpPr>
          <p:cNvPr id="267" name="Rectangle 266"/>
          <p:cNvSpPr/>
          <p:nvPr/>
        </p:nvSpPr>
        <p:spPr>
          <a:xfrm>
            <a:off x="1058863" y="1390650"/>
            <a:ext cx="3565525" cy="166688"/>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anchor="ctr"/>
          <a:lstStyle/>
          <a:p>
            <a:pPr>
              <a:defRPr/>
            </a:pPr>
            <a:r>
              <a:rPr lang="en-GB" sz="900" dirty="0">
                <a:solidFill>
                  <a:srgbClr val="FFFFFF"/>
                </a:solidFill>
              </a:rPr>
              <a:t>   </a:t>
            </a:r>
            <a:r>
              <a:rPr lang="en-GB" sz="900" dirty="0">
                <a:solidFill>
                  <a:srgbClr val="FFFFFF"/>
                </a:solidFill>
              </a:rPr>
              <a:t>       KALPANA-1 (VHRR)</a:t>
            </a:r>
            <a:endParaRPr lang="en-GB" sz="900" dirty="0">
              <a:solidFill>
                <a:srgbClr val="FFFFFF"/>
              </a:solidFill>
            </a:endParaRPr>
          </a:p>
        </p:txBody>
      </p:sp>
      <p:sp>
        <p:nvSpPr>
          <p:cNvPr id="268" name="Rectangle 267"/>
          <p:cNvSpPr/>
          <p:nvPr/>
        </p:nvSpPr>
        <p:spPr>
          <a:xfrm>
            <a:off x="1346200" y="1579563"/>
            <a:ext cx="3382963" cy="155575"/>
          </a:xfrm>
          <a:prstGeom prst="rect">
            <a:avLst/>
          </a:prstGeom>
          <a:solidFill>
            <a:schemeClr val="tx2">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anchor="ctr"/>
          <a:lstStyle/>
          <a:p>
            <a:pPr>
              <a:defRPr/>
            </a:pPr>
            <a:r>
              <a:rPr lang="en-GB" sz="900" dirty="0">
                <a:solidFill>
                  <a:srgbClr val="FFFFFF"/>
                </a:solidFill>
              </a:rPr>
              <a:t>             </a:t>
            </a:r>
            <a:r>
              <a:rPr lang="en-GB" sz="900" dirty="0">
                <a:solidFill>
                  <a:srgbClr val="FFFFFF"/>
                </a:solidFill>
              </a:rPr>
              <a:t>INSAT-3A (VHRR, CCD)</a:t>
            </a:r>
            <a:endParaRPr lang="en-GB" sz="900" dirty="0">
              <a:solidFill>
                <a:srgbClr val="FFFFFF"/>
              </a:solidFill>
            </a:endParaRPr>
          </a:p>
        </p:txBody>
      </p:sp>
      <p:sp>
        <p:nvSpPr>
          <p:cNvPr id="269" name="Rectangle 268"/>
          <p:cNvSpPr/>
          <p:nvPr/>
        </p:nvSpPr>
        <p:spPr>
          <a:xfrm>
            <a:off x="3992563" y="1752600"/>
            <a:ext cx="1828800" cy="179388"/>
          </a:xfrm>
          <a:prstGeom prst="rect">
            <a:avLst/>
          </a:prstGeom>
          <a:solidFill>
            <a:schemeClr val="tx2">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anchor="ctr"/>
          <a:lstStyle/>
          <a:p>
            <a:pPr>
              <a:defRPr/>
            </a:pPr>
            <a:r>
              <a:rPr lang="en-GB" sz="900" dirty="0">
                <a:solidFill>
                  <a:srgbClr val="FFFFFF"/>
                </a:solidFill>
              </a:rPr>
              <a:t>   </a:t>
            </a:r>
            <a:r>
              <a:rPr lang="en-GB" sz="900" dirty="0">
                <a:solidFill>
                  <a:srgbClr val="FFFFFF"/>
                </a:solidFill>
              </a:rPr>
              <a:t>INSAT-3D (IMAGER &amp; SOUNDER)</a:t>
            </a:r>
            <a:endParaRPr lang="en-GB" sz="900" dirty="0">
              <a:solidFill>
                <a:srgbClr val="FFFFFF"/>
              </a:solidFill>
            </a:endParaRPr>
          </a:p>
        </p:txBody>
      </p:sp>
      <p:sp>
        <p:nvSpPr>
          <p:cNvPr id="270" name="Rectangle 269"/>
          <p:cNvSpPr/>
          <p:nvPr/>
        </p:nvSpPr>
        <p:spPr>
          <a:xfrm>
            <a:off x="4625975" y="1957388"/>
            <a:ext cx="1828800" cy="18256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anchor="ctr"/>
          <a:lstStyle/>
          <a:p>
            <a:pPr>
              <a:defRPr/>
            </a:pPr>
            <a:r>
              <a:rPr lang="en-GB" sz="900" dirty="0">
                <a:solidFill>
                  <a:srgbClr val="FFFFFF"/>
                </a:solidFill>
              </a:rPr>
              <a:t> </a:t>
            </a:r>
            <a:r>
              <a:rPr lang="en-GB" sz="900" dirty="0">
                <a:solidFill>
                  <a:srgbClr val="FFFFFF"/>
                </a:solidFill>
              </a:rPr>
              <a:t>     INSAT-3DR (IMAGER &amp; SOUNDER)</a:t>
            </a:r>
            <a:endParaRPr lang="en-GB" sz="900" dirty="0">
              <a:solidFill>
                <a:srgbClr val="FFFFFF"/>
              </a:solidFill>
            </a:endParaRPr>
          </a:p>
        </p:txBody>
      </p:sp>
      <p:sp>
        <p:nvSpPr>
          <p:cNvPr id="284" name="Rectangle 283"/>
          <p:cNvSpPr/>
          <p:nvPr/>
        </p:nvSpPr>
        <p:spPr>
          <a:xfrm>
            <a:off x="2916238" y="2708275"/>
            <a:ext cx="1709737" cy="184150"/>
          </a:xfrm>
          <a:prstGeom prst="rect">
            <a:avLst/>
          </a:prstGeom>
          <a:solidFill>
            <a:schemeClr val="accent2">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anchor="ctr"/>
          <a:lstStyle/>
          <a:p>
            <a:pPr fontAlgn="auto">
              <a:spcBef>
                <a:spcPts val="0"/>
              </a:spcBef>
              <a:spcAft>
                <a:spcPts val="0"/>
              </a:spcAft>
              <a:defRPr/>
            </a:pPr>
            <a:r>
              <a:rPr lang="en-US" altLang="en-US" sz="900" b="1" dirty="0">
                <a:solidFill>
                  <a:schemeClr val="bg1"/>
                </a:solidFill>
              </a:rPr>
              <a:t>     Oceansat-2 </a:t>
            </a:r>
            <a:r>
              <a:rPr lang="en-US" altLang="en-US" sz="700" b="1" dirty="0">
                <a:solidFill>
                  <a:schemeClr val="bg1"/>
                </a:solidFill>
              </a:rPr>
              <a:t>(OCM, </a:t>
            </a:r>
            <a:r>
              <a:rPr lang="en-US" altLang="en-US" sz="700" b="1" dirty="0">
                <a:solidFill>
                  <a:srgbClr val="FF0000"/>
                </a:solidFill>
              </a:rPr>
              <a:t>SCAT</a:t>
            </a:r>
            <a:r>
              <a:rPr lang="en-US" altLang="en-US" sz="700" b="1" dirty="0">
                <a:solidFill>
                  <a:schemeClr val="bg1"/>
                </a:solidFill>
              </a:rPr>
              <a:t>, ROSA)</a:t>
            </a:r>
            <a:endParaRPr lang="en-US" altLang="en-US" sz="900" b="1" dirty="0">
              <a:solidFill>
                <a:schemeClr val="bg1"/>
              </a:solidFill>
            </a:endParaRPr>
          </a:p>
        </p:txBody>
      </p:sp>
      <p:cxnSp>
        <p:nvCxnSpPr>
          <p:cNvPr id="10281" name="Straight Connector 95"/>
          <p:cNvCxnSpPr>
            <a:cxnSpLocks noChangeShapeType="1"/>
          </p:cNvCxnSpPr>
          <p:nvPr/>
        </p:nvCxnSpPr>
        <p:spPr bwMode="auto">
          <a:xfrm rot="10800000" flipV="1">
            <a:off x="-720725" y="4722813"/>
            <a:ext cx="228600" cy="150812"/>
          </a:xfrm>
          <a:prstGeom prst="line">
            <a:avLst/>
          </a:prstGeom>
          <a:noFill/>
          <a:ln w="9525" algn="ctr">
            <a:noFill/>
            <a:round/>
            <a:headEnd/>
            <a:tailEnd/>
          </a:ln>
        </p:spPr>
      </p:cxnSp>
      <p:cxnSp>
        <p:nvCxnSpPr>
          <p:cNvPr id="10282" name="Straight Connector 11"/>
          <p:cNvCxnSpPr>
            <a:cxnSpLocks noChangeShapeType="1"/>
          </p:cNvCxnSpPr>
          <p:nvPr/>
        </p:nvCxnSpPr>
        <p:spPr bwMode="auto">
          <a:xfrm>
            <a:off x="0" y="4221163"/>
            <a:ext cx="8502650" cy="7937"/>
          </a:xfrm>
          <a:prstGeom prst="line">
            <a:avLst/>
          </a:prstGeom>
          <a:noFill/>
          <a:ln w="25400" algn="ctr">
            <a:solidFill>
              <a:srgbClr val="080808"/>
            </a:solidFill>
            <a:prstDash val="dash"/>
            <a:round/>
            <a:headEnd/>
            <a:tailEnd/>
          </a:ln>
        </p:spPr>
      </p:cxnSp>
      <p:sp>
        <p:nvSpPr>
          <p:cNvPr id="10283" name="TextBox 2"/>
          <p:cNvSpPr txBox="1">
            <a:spLocks noChangeArrowheads="1"/>
          </p:cNvSpPr>
          <p:nvPr/>
        </p:nvSpPr>
        <p:spPr bwMode="auto">
          <a:xfrm>
            <a:off x="34925" y="1425575"/>
            <a:ext cx="263525" cy="923925"/>
          </a:xfrm>
          <a:prstGeom prst="rect">
            <a:avLst/>
          </a:prstGeom>
          <a:noFill/>
          <a:ln w="9525">
            <a:noFill/>
            <a:miter lim="800000"/>
            <a:headEnd/>
            <a:tailEnd/>
          </a:ln>
        </p:spPr>
        <p:txBody>
          <a:bodyPr>
            <a:spAutoFit/>
          </a:bodyPr>
          <a:lstStyle/>
          <a:p>
            <a:r>
              <a:rPr lang="en-US" b="1">
                <a:latin typeface="Calibri" pitchFamily="34" charset="0"/>
              </a:rPr>
              <a:t>GEO</a:t>
            </a:r>
          </a:p>
        </p:txBody>
      </p:sp>
      <p:sp>
        <p:nvSpPr>
          <p:cNvPr id="10284" name="TextBox 101"/>
          <p:cNvSpPr txBox="1">
            <a:spLocks noChangeArrowheads="1"/>
          </p:cNvSpPr>
          <p:nvPr/>
        </p:nvSpPr>
        <p:spPr bwMode="auto">
          <a:xfrm>
            <a:off x="34925" y="2865438"/>
            <a:ext cx="263525" cy="923925"/>
          </a:xfrm>
          <a:prstGeom prst="rect">
            <a:avLst/>
          </a:prstGeom>
          <a:noFill/>
          <a:ln w="9525">
            <a:noFill/>
            <a:miter lim="800000"/>
            <a:headEnd/>
            <a:tailEnd/>
          </a:ln>
        </p:spPr>
        <p:txBody>
          <a:bodyPr>
            <a:spAutoFit/>
          </a:bodyPr>
          <a:lstStyle/>
          <a:p>
            <a:r>
              <a:rPr lang="en-US" b="1">
                <a:latin typeface="Calibri" pitchFamily="34" charset="0"/>
              </a:rPr>
              <a:t>LEO</a:t>
            </a:r>
          </a:p>
        </p:txBody>
      </p:sp>
      <p:sp>
        <p:nvSpPr>
          <p:cNvPr id="103" name="Rectangle 102"/>
          <p:cNvSpPr/>
          <p:nvPr/>
        </p:nvSpPr>
        <p:spPr>
          <a:xfrm>
            <a:off x="6211888" y="2165350"/>
            <a:ext cx="1828800" cy="1825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anchor="ctr"/>
          <a:lstStyle/>
          <a:p>
            <a:pPr>
              <a:defRPr/>
            </a:pPr>
            <a:r>
              <a:rPr lang="en-GB" sz="900" dirty="0">
                <a:solidFill>
                  <a:srgbClr val="FFFFFF"/>
                </a:solidFill>
              </a:rPr>
              <a:t> </a:t>
            </a:r>
            <a:r>
              <a:rPr lang="en-GB" sz="900" dirty="0">
                <a:solidFill>
                  <a:srgbClr val="FFFFFF"/>
                </a:solidFill>
              </a:rPr>
              <a:t>     INSAT-3DS (IMAGER &amp; SOUNDER)</a:t>
            </a:r>
            <a:endParaRPr lang="en-GB" sz="900" dirty="0">
              <a:solidFill>
                <a:srgbClr val="FFFFFF"/>
              </a:solidFill>
            </a:endParaRPr>
          </a:p>
        </p:txBody>
      </p:sp>
      <p:sp>
        <p:nvSpPr>
          <p:cNvPr id="105" name="Rectangle 104"/>
          <p:cNvSpPr/>
          <p:nvPr/>
        </p:nvSpPr>
        <p:spPr>
          <a:xfrm>
            <a:off x="5003800" y="2387600"/>
            <a:ext cx="2103438" cy="1730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anchor="ctr"/>
          <a:lstStyle/>
          <a:p>
            <a:pPr>
              <a:defRPr/>
            </a:pPr>
            <a:r>
              <a:rPr lang="en-GB" sz="900" dirty="0">
                <a:solidFill>
                  <a:srgbClr val="FFFFFF"/>
                </a:solidFill>
              </a:rPr>
              <a:t> </a:t>
            </a:r>
            <a:r>
              <a:rPr lang="en-GB" sz="900" dirty="0">
                <a:solidFill>
                  <a:srgbClr val="FFFFFF"/>
                </a:solidFill>
              </a:rPr>
              <a:t>     GISAT </a:t>
            </a:r>
            <a:r>
              <a:rPr lang="en-GB" sz="700" dirty="0">
                <a:solidFill>
                  <a:srgbClr val="FFFFFF"/>
                </a:solidFill>
              </a:rPr>
              <a:t>(MX-VNIR, </a:t>
            </a:r>
            <a:r>
              <a:rPr lang="en-GB" sz="700" dirty="0" err="1">
                <a:solidFill>
                  <a:srgbClr val="FFFFFF"/>
                </a:solidFill>
              </a:rPr>
              <a:t>HyS</a:t>
            </a:r>
            <a:r>
              <a:rPr lang="en-GB" sz="700" dirty="0">
                <a:solidFill>
                  <a:srgbClr val="FFFFFF"/>
                </a:solidFill>
              </a:rPr>
              <a:t>-VNIR, </a:t>
            </a:r>
            <a:r>
              <a:rPr lang="en-GB" sz="700" dirty="0" err="1">
                <a:solidFill>
                  <a:srgbClr val="FFFFFF"/>
                </a:solidFill>
              </a:rPr>
              <a:t>HyS</a:t>
            </a:r>
            <a:r>
              <a:rPr lang="en-GB" sz="700" dirty="0">
                <a:solidFill>
                  <a:srgbClr val="FFFFFF"/>
                </a:solidFill>
              </a:rPr>
              <a:t>-SWIR, MX-LWIR)</a:t>
            </a:r>
            <a:endParaRPr lang="en-GB" sz="900" dirty="0">
              <a:solidFill>
                <a:srgbClr val="FFFFFF"/>
              </a:solidFill>
            </a:endParaRPr>
          </a:p>
        </p:txBody>
      </p:sp>
      <p:sp>
        <p:nvSpPr>
          <p:cNvPr id="106" name="Rectangle 105"/>
          <p:cNvSpPr/>
          <p:nvPr/>
        </p:nvSpPr>
        <p:spPr>
          <a:xfrm>
            <a:off x="3417888" y="2914650"/>
            <a:ext cx="1831975" cy="182563"/>
          </a:xfrm>
          <a:prstGeom prst="rect">
            <a:avLst/>
          </a:prstGeom>
          <a:solidFill>
            <a:schemeClr val="accent2">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anchor="ctr"/>
          <a:lstStyle/>
          <a:p>
            <a:pPr fontAlgn="auto">
              <a:spcBef>
                <a:spcPts val="0"/>
              </a:spcBef>
              <a:spcAft>
                <a:spcPts val="0"/>
              </a:spcAft>
              <a:defRPr/>
            </a:pPr>
            <a:r>
              <a:rPr lang="en-US" altLang="en-US" sz="800" b="1" dirty="0">
                <a:solidFill>
                  <a:schemeClr val="bg1"/>
                </a:solidFill>
              </a:rPr>
              <a:t>    MT </a:t>
            </a:r>
            <a:r>
              <a:rPr lang="en-US" altLang="en-US" sz="700" b="1" dirty="0">
                <a:solidFill>
                  <a:schemeClr val="bg1"/>
                </a:solidFill>
              </a:rPr>
              <a:t>(</a:t>
            </a:r>
            <a:r>
              <a:rPr lang="en-US" altLang="en-US" sz="700" b="1" dirty="0">
                <a:solidFill>
                  <a:srgbClr val="FF0000"/>
                </a:solidFill>
              </a:rPr>
              <a:t>MADRAS</a:t>
            </a:r>
            <a:r>
              <a:rPr lang="en-US" altLang="en-US" sz="700" b="1" dirty="0">
                <a:solidFill>
                  <a:schemeClr val="bg1"/>
                </a:solidFill>
              </a:rPr>
              <a:t>, SAPHIR, </a:t>
            </a:r>
            <a:r>
              <a:rPr lang="en-US" altLang="en-US" sz="700" b="1" dirty="0" err="1">
                <a:solidFill>
                  <a:schemeClr val="bg1"/>
                </a:solidFill>
              </a:rPr>
              <a:t>ScaRaB</a:t>
            </a:r>
            <a:r>
              <a:rPr lang="en-US" altLang="en-US" sz="700" b="1" dirty="0">
                <a:solidFill>
                  <a:schemeClr val="bg1"/>
                </a:solidFill>
              </a:rPr>
              <a:t>, ROSA)</a:t>
            </a:r>
            <a:endParaRPr lang="en-US" altLang="en-US" sz="800" b="1" dirty="0">
              <a:solidFill>
                <a:schemeClr val="bg1"/>
              </a:solidFill>
            </a:endParaRPr>
          </a:p>
        </p:txBody>
      </p:sp>
      <p:sp>
        <p:nvSpPr>
          <p:cNvPr id="110" name="Rectangle 109"/>
          <p:cNvSpPr/>
          <p:nvPr/>
        </p:nvSpPr>
        <p:spPr>
          <a:xfrm>
            <a:off x="3924300" y="3124200"/>
            <a:ext cx="1598613" cy="174625"/>
          </a:xfrm>
          <a:prstGeom prst="rect">
            <a:avLst/>
          </a:prstGeom>
          <a:solidFill>
            <a:schemeClr val="accent2">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anchor="ctr"/>
          <a:lstStyle/>
          <a:p>
            <a:pPr fontAlgn="auto">
              <a:spcBef>
                <a:spcPts val="0"/>
              </a:spcBef>
              <a:spcAft>
                <a:spcPts val="0"/>
              </a:spcAft>
              <a:defRPr/>
            </a:pPr>
            <a:r>
              <a:rPr lang="en-US" altLang="en-US" sz="900" b="1" dirty="0">
                <a:solidFill>
                  <a:schemeClr val="bg1"/>
                </a:solidFill>
              </a:rPr>
              <a:t>    SARAL </a:t>
            </a:r>
            <a:r>
              <a:rPr lang="en-US" altLang="en-US" sz="700" b="1" dirty="0">
                <a:solidFill>
                  <a:schemeClr val="bg1"/>
                </a:solidFill>
              </a:rPr>
              <a:t>(ALTIKA, ARGOS)</a:t>
            </a:r>
            <a:endParaRPr lang="en-US" altLang="en-US" sz="900" b="1" dirty="0">
              <a:solidFill>
                <a:schemeClr val="bg1"/>
              </a:solidFill>
            </a:endParaRPr>
          </a:p>
        </p:txBody>
      </p:sp>
      <p:cxnSp>
        <p:nvCxnSpPr>
          <p:cNvPr id="10289" name="Straight Connector 11"/>
          <p:cNvCxnSpPr>
            <a:cxnSpLocks noChangeShapeType="1"/>
          </p:cNvCxnSpPr>
          <p:nvPr/>
        </p:nvCxnSpPr>
        <p:spPr bwMode="auto">
          <a:xfrm>
            <a:off x="36513" y="2609850"/>
            <a:ext cx="8466137" cy="17463"/>
          </a:xfrm>
          <a:prstGeom prst="line">
            <a:avLst/>
          </a:prstGeom>
          <a:noFill/>
          <a:ln w="25400" algn="ctr">
            <a:solidFill>
              <a:srgbClr val="080808"/>
            </a:solidFill>
            <a:prstDash val="dash"/>
            <a:round/>
            <a:headEnd/>
            <a:tailEnd/>
          </a:ln>
        </p:spPr>
      </p:cxnSp>
      <p:sp>
        <p:nvSpPr>
          <p:cNvPr id="112" name="Rectangle 111"/>
          <p:cNvSpPr/>
          <p:nvPr/>
        </p:nvSpPr>
        <p:spPr>
          <a:xfrm>
            <a:off x="3460750" y="4302125"/>
            <a:ext cx="1543050" cy="182563"/>
          </a:xfrm>
          <a:prstGeom prst="rect">
            <a:avLst/>
          </a:prstGeom>
          <a:solidFill>
            <a:schemeClr val="accent2">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anchor="ctr"/>
          <a:lstStyle/>
          <a:p>
            <a:pPr fontAlgn="auto">
              <a:spcBef>
                <a:spcPts val="0"/>
              </a:spcBef>
              <a:spcAft>
                <a:spcPts val="0"/>
              </a:spcAft>
              <a:defRPr/>
            </a:pPr>
            <a:r>
              <a:rPr lang="en-US" altLang="en-US" sz="900" b="1" dirty="0">
                <a:solidFill>
                  <a:schemeClr val="bg1"/>
                </a:solidFill>
              </a:rPr>
              <a:t>    Resourcesat-2 </a:t>
            </a:r>
            <a:r>
              <a:rPr lang="en-US" altLang="en-US" sz="700" b="1" dirty="0">
                <a:solidFill>
                  <a:schemeClr val="bg1"/>
                </a:solidFill>
              </a:rPr>
              <a:t>(LISS-3/4, </a:t>
            </a:r>
            <a:r>
              <a:rPr lang="en-US" altLang="en-US" sz="700" b="1" dirty="0" err="1">
                <a:solidFill>
                  <a:schemeClr val="bg1"/>
                </a:solidFill>
              </a:rPr>
              <a:t>AWiFS</a:t>
            </a:r>
            <a:r>
              <a:rPr lang="en-US" altLang="en-US" sz="700" b="1" dirty="0">
                <a:solidFill>
                  <a:schemeClr val="bg1"/>
                </a:solidFill>
              </a:rPr>
              <a:t>)</a:t>
            </a:r>
            <a:r>
              <a:rPr lang="en-US" altLang="en-US" sz="500" b="1" dirty="0">
                <a:solidFill>
                  <a:schemeClr val="bg1"/>
                </a:solidFill>
              </a:rPr>
              <a:t> </a:t>
            </a:r>
            <a:endParaRPr lang="en-US" altLang="en-US" sz="900" b="1" dirty="0">
              <a:solidFill>
                <a:schemeClr val="bg1"/>
              </a:solidFill>
            </a:endParaRPr>
          </a:p>
        </p:txBody>
      </p:sp>
      <p:sp>
        <p:nvSpPr>
          <p:cNvPr id="115" name="Rectangle 114"/>
          <p:cNvSpPr/>
          <p:nvPr/>
        </p:nvSpPr>
        <p:spPr>
          <a:xfrm>
            <a:off x="3667125" y="4506913"/>
            <a:ext cx="1452563" cy="184150"/>
          </a:xfrm>
          <a:prstGeom prst="rect">
            <a:avLst/>
          </a:prstGeom>
          <a:solidFill>
            <a:schemeClr val="accent2">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anchor="ctr"/>
          <a:lstStyle/>
          <a:p>
            <a:pPr fontAlgn="auto">
              <a:spcBef>
                <a:spcPts val="0"/>
              </a:spcBef>
              <a:spcAft>
                <a:spcPts val="0"/>
              </a:spcAft>
              <a:defRPr/>
            </a:pPr>
            <a:r>
              <a:rPr lang="en-US" altLang="en-US" sz="900" b="1" dirty="0">
                <a:solidFill>
                  <a:schemeClr val="bg1"/>
                </a:solidFill>
              </a:rPr>
              <a:t>    RISAT-1 (C-SAR)</a:t>
            </a:r>
            <a:endParaRPr lang="en-US" altLang="en-US" sz="900" b="1" dirty="0">
              <a:solidFill>
                <a:schemeClr val="bg1"/>
              </a:solidFill>
            </a:endParaRPr>
          </a:p>
        </p:txBody>
      </p:sp>
      <p:sp>
        <p:nvSpPr>
          <p:cNvPr id="10292" name="Text Box 29"/>
          <p:cNvSpPr txBox="1">
            <a:spLocks noChangeArrowheads="1"/>
          </p:cNvSpPr>
          <p:nvPr/>
        </p:nvSpPr>
        <p:spPr bwMode="auto">
          <a:xfrm>
            <a:off x="179388" y="4324350"/>
            <a:ext cx="1871662" cy="400050"/>
          </a:xfrm>
          <a:prstGeom prst="rect">
            <a:avLst/>
          </a:prstGeom>
          <a:noFill/>
          <a:ln w="9525">
            <a:noFill/>
            <a:miter lim="800000"/>
            <a:headEnd/>
            <a:tailEnd/>
          </a:ln>
        </p:spPr>
        <p:txBody>
          <a:bodyPr>
            <a:spAutoFit/>
          </a:bodyPr>
          <a:lstStyle/>
          <a:p>
            <a:pPr algn="ctr">
              <a:spcBef>
                <a:spcPct val="50000"/>
              </a:spcBef>
            </a:pPr>
            <a:r>
              <a:rPr kumimoji="1" lang="en-US" altLang="en-US" sz="2000">
                <a:solidFill>
                  <a:srgbClr val="0000CC"/>
                </a:solidFill>
                <a:latin typeface="Calibri" pitchFamily="34" charset="0"/>
              </a:rPr>
              <a:t>Land &amp; Water</a:t>
            </a:r>
          </a:p>
        </p:txBody>
      </p:sp>
      <p:sp>
        <p:nvSpPr>
          <p:cNvPr id="10293" name="Text Box 29"/>
          <p:cNvSpPr txBox="1">
            <a:spLocks noChangeArrowheads="1"/>
          </p:cNvSpPr>
          <p:nvPr/>
        </p:nvSpPr>
        <p:spPr bwMode="auto">
          <a:xfrm>
            <a:off x="439738" y="2636838"/>
            <a:ext cx="1611312" cy="708025"/>
          </a:xfrm>
          <a:prstGeom prst="rect">
            <a:avLst/>
          </a:prstGeom>
          <a:noFill/>
          <a:ln w="9525">
            <a:noFill/>
            <a:miter lim="800000"/>
            <a:headEnd/>
            <a:tailEnd/>
          </a:ln>
        </p:spPr>
        <p:txBody>
          <a:bodyPr>
            <a:spAutoFit/>
          </a:bodyPr>
          <a:lstStyle/>
          <a:p>
            <a:pPr algn="ctr">
              <a:spcBef>
                <a:spcPct val="50000"/>
              </a:spcBef>
            </a:pPr>
            <a:r>
              <a:rPr kumimoji="1" lang="en-US" altLang="en-US" sz="2000">
                <a:solidFill>
                  <a:srgbClr val="0000CC"/>
                </a:solidFill>
                <a:latin typeface="Calibri" pitchFamily="34" charset="0"/>
              </a:rPr>
              <a:t>Atmosphere &amp; Ocean</a:t>
            </a:r>
          </a:p>
        </p:txBody>
      </p:sp>
      <p:sp>
        <p:nvSpPr>
          <p:cNvPr id="122" name="Rectangle 121"/>
          <p:cNvSpPr/>
          <p:nvPr/>
        </p:nvSpPr>
        <p:spPr>
          <a:xfrm>
            <a:off x="2403475" y="5319713"/>
            <a:ext cx="2195513" cy="182562"/>
          </a:xfrm>
          <a:prstGeom prst="rect">
            <a:avLst/>
          </a:prstGeom>
          <a:solidFill>
            <a:schemeClr val="accent2">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anchor="ctr"/>
          <a:lstStyle/>
          <a:p>
            <a:pPr fontAlgn="auto">
              <a:spcBef>
                <a:spcPts val="0"/>
              </a:spcBef>
              <a:spcAft>
                <a:spcPts val="0"/>
              </a:spcAft>
              <a:defRPr/>
            </a:pPr>
            <a:r>
              <a:rPr lang="en-US" altLang="en-US" sz="900" b="1" dirty="0">
                <a:solidFill>
                  <a:schemeClr val="bg1"/>
                </a:solidFill>
              </a:rPr>
              <a:t>    CARTOSAT-2 (PAN)</a:t>
            </a:r>
            <a:endParaRPr lang="en-US" altLang="en-US" sz="900" b="1" dirty="0">
              <a:solidFill>
                <a:schemeClr val="bg1"/>
              </a:solidFill>
            </a:endParaRPr>
          </a:p>
        </p:txBody>
      </p:sp>
      <p:sp>
        <p:nvSpPr>
          <p:cNvPr id="123" name="Rectangle 122"/>
          <p:cNvSpPr/>
          <p:nvPr/>
        </p:nvSpPr>
        <p:spPr>
          <a:xfrm>
            <a:off x="1843088" y="5108575"/>
            <a:ext cx="2736850" cy="182563"/>
          </a:xfrm>
          <a:prstGeom prst="rect">
            <a:avLst/>
          </a:prstGeom>
          <a:solidFill>
            <a:schemeClr val="accent2">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anchor="ctr"/>
          <a:lstStyle/>
          <a:p>
            <a:pPr fontAlgn="auto">
              <a:spcBef>
                <a:spcPts val="0"/>
              </a:spcBef>
              <a:spcAft>
                <a:spcPts val="0"/>
              </a:spcAft>
              <a:defRPr/>
            </a:pPr>
            <a:r>
              <a:rPr lang="en-US" altLang="en-US" sz="900" b="1" dirty="0">
                <a:solidFill>
                  <a:schemeClr val="bg1"/>
                </a:solidFill>
              </a:rPr>
              <a:t>    CARTOSAT-1 (Stereo PAN)</a:t>
            </a:r>
            <a:endParaRPr lang="en-US" altLang="en-US" sz="900" b="1" dirty="0">
              <a:solidFill>
                <a:schemeClr val="bg1"/>
              </a:solidFill>
            </a:endParaRPr>
          </a:p>
        </p:txBody>
      </p:sp>
      <p:sp>
        <p:nvSpPr>
          <p:cNvPr id="10296" name="Text Box 30"/>
          <p:cNvSpPr txBox="1">
            <a:spLocks noChangeArrowheads="1"/>
          </p:cNvSpPr>
          <p:nvPr/>
        </p:nvSpPr>
        <p:spPr bwMode="auto">
          <a:xfrm>
            <a:off x="260350" y="4957763"/>
            <a:ext cx="1574800" cy="400050"/>
          </a:xfrm>
          <a:prstGeom prst="rect">
            <a:avLst/>
          </a:prstGeom>
          <a:noFill/>
          <a:ln w="9525">
            <a:noFill/>
            <a:miter lim="800000"/>
            <a:headEnd/>
            <a:tailEnd/>
          </a:ln>
        </p:spPr>
        <p:txBody>
          <a:bodyPr>
            <a:spAutoFit/>
          </a:bodyPr>
          <a:lstStyle/>
          <a:p>
            <a:pPr algn="ctr">
              <a:spcBef>
                <a:spcPct val="50000"/>
              </a:spcBef>
            </a:pPr>
            <a:r>
              <a:rPr kumimoji="1" lang="en-US" altLang="en-US" sz="2000">
                <a:solidFill>
                  <a:srgbClr val="0000CC"/>
                </a:solidFill>
                <a:latin typeface="Calibri" pitchFamily="34" charset="0"/>
              </a:rPr>
              <a:t>Cartographic</a:t>
            </a:r>
          </a:p>
        </p:txBody>
      </p:sp>
      <p:sp>
        <p:nvSpPr>
          <p:cNvPr id="125" name="Rectangle 124"/>
          <p:cNvSpPr/>
          <p:nvPr/>
        </p:nvSpPr>
        <p:spPr>
          <a:xfrm>
            <a:off x="4856163" y="3551238"/>
            <a:ext cx="1574800" cy="184150"/>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anchor="ctr"/>
          <a:lstStyle/>
          <a:p>
            <a:pPr fontAlgn="auto">
              <a:spcBef>
                <a:spcPts val="0"/>
              </a:spcBef>
              <a:spcAft>
                <a:spcPts val="0"/>
              </a:spcAft>
              <a:defRPr/>
            </a:pPr>
            <a:r>
              <a:rPr lang="en-US" altLang="en-US" sz="900" b="1" dirty="0">
                <a:solidFill>
                  <a:schemeClr val="bg1"/>
                </a:solidFill>
              </a:rPr>
              <a:t>    SCATSAT-1 </a:t>
            </a:r>
            <a:r>
              <a:rPr lang="en-US" altLang="en-US" sz="700" b="1" dirty="0">
                <a:solidFill>
                  <a:schemeClr val="bg1"/>
                </a:solidFill>
              </a:rPr>
              <a:t>(</a:t>
            </a:r>
            <a:r>
              <a:rPr lang="en-US" altLang="en-US" sz="700" b="1" dirty="0" err="1">
                <a:solidFill>
                  <a:schemeClr val="bg1"/>
                </a:solidFill>
              </a:rPr>
              <a:t>Scatterometer</a:t>
            </a:r>
            <a:r>
              <a:rPr lang="en-US" altLang="en-US" sz="700" b="1" dirty="0">
                <a:solidFill>
                  <a:schemeClr val="bg1"/>
                </a:solidFill>
              </a:rPr>
              <a:t>)</a:t>
            </a:r>
            <a:endParaRPr lang="en-US" altLang="en-US" sz="900" b="1" dirty="0">
              <a:solidFill>
                <a:schemeClr val="bg1"/>
              </a:solidFill>
            </a:endParaRPr>
          </a:p>
        </p:txBody>
      </p:sp>
      <p:sp>
        <p:nvSpPr>
          <p:cNvPr id="127" name="Rectangle 126"/>
          <p:cNvSpPr/>
          <p:nvPr/>
        </p:nvSpPr>
        <p:spPr>
          <a:xfrm>
            <a:off x="4756150" y="4718050"/>
            <a:ext cx="1646238" cy="212725"/>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anchor="ctr"/>
          <a:lstStyle/>
          <a:p>
            <a:pPr fontAlgn="auto">
              <a:spcBef>
                <a:spcPts val="0"/>
              </a:spcBef>
              <a:spcAft>
                <a:spcPts val="0"/>
              </a:spcAft>
              <a:defRPr/>
            </a:pPr>
            <a:r>
              <a:rPr lang="en-US" altLang="en-US" sz="900" b="1" dirty="0">
                <a:solidFill>
                  <a:schemeClr val="bg1"/>
                </a:solidFill>
              </a:rPr>
              <a:t>    Resourcesat-2A </a:t>
            </a:r>
            <a:r>
              <a:rPr lang="en-US" altLang="en-US" sz="700" b="1" dirty="0">
                <a:solidFill>
                  <a:schemeClr val="bg1"/>
                </a:solidFill>
              </a:rPr>
              <a:t>(LISS-3/4, </a:t>
            </a:r>
            <a:r>
              <a:rPr lang="en-US" altLang="en-US" sz="700" b="1" dirty="0" err="1">
                <a:solidFill>
                  <a:schemeClr val="bg1"/>
                </a:solidFill>
              </a:rPr>
              <a:t>AWiFS</a:t>
            </a:r>
            <a:r>
              <a:rPr lang="en-US" altLang="en-US" sz="700" b="1" dirty="0">
                <a:solidFill>
                  <a:schemeClr val="bg1"/>
                </a:solidFill>
              </a:rPr>
              <a:t>)</a:t>
            </a:r>
            <a:r>
              <a:rPr lang="en-US" altLang="en-US" sz="800" b="1" dirty="0">
                <a:solidFill>
                  <a:schemeClr val="bg1"/>
                </a:solidFill>
              </a:rPr>
              <a:t> </a:t>
            </a:r>
            <a:endParaRPr lang="en-US" altLang="en-US" sz="900" b="1" dirty="0">
              <a:solidFill>
                <a:schemeClr val="bg1"/>
              </a:solidFill>
            </a:endParaRPr>
          </a:p>
        </p:txBody>
      </p:sp>
      <p:sp>
        <p:nvSpPr>
          <p:cNvPr id="128" name="Rectangle 127"/>
          <p:cNvSpPr/>
          <p:nvPr/>
        </p:nvSpPr>
        <p:spPr>
          <a:xfrm>
            <a:off x="4972050" y="5559425"/>
            <a:ext cx="1646238" cy="182563"/>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anchor="ctr"/>
          <a:lstStyle/>
          <a:p>
            <a:pPr fontAlgn="auto">
              <a:spcBef>
                <a:spcPts val="0"/>
              </a:spcBef>
              <a:spcAft>
                <a:spcPts val="0"/>
              </a:spcAft>
              <a:defRPr/>
            </a:pPr>
            <a:r>
              <a:rPr lang="en-US" altLang="en-US" sz="900" b="1" dirty="0">
                <a:solidFill>
                  <a:schemeClr val="bg1"/>
                </a:solidFill>
              </a:rPr>
              <a:t>    CARTOSAT-2E (PAN)</a:t>
            </a:r>
            <a:endParaRPr lang="en-US" altLang="en-US" sz="900" b="1" dirty="0">
              <a:solidFill>
                <a:schemeClr val="bg1"/>
              </a:solidFill>
            </a:endParaRPr>
          </a:p>
        </p:txBody>
      </p:sp>
      <p:sp>
        <p:nvSpPr>
          <p:cNvPr id="129" name="Rectangle 128"/>
          <p:cNvSpPr/>
          <p:nvPr/>
        </p:nvSpPr>
        <p:spPr>
          <a:xfrm>
            <a:off x="5260975" y="3768725"/>
            <a:ext cx="1716088" cy="182563"/>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anchor="ctr"/>
          <a:lstStyle/>
          <a:p>
            <a:pPr fontAlgn="auto">
              <a:spcBef>
                <a:spcPts val="0"/>
              </a:spcBef>
              <a:spcAft>
                <a:spcPts val="0"/>
              </a:spcAft>
              <a:defRPr/>
            </a:pPr>
            <a:r>
              <a:rPr lang="en-US" altLang="en-US" sz="900" b="1" dirty="0">
                <a:solidFill>
                  <a:schemeClr val="bg1"/>
                </a:solidFill>
              </a:rPr>
              <a:t>     Oceansat-3 </a:t>
            </a:r>
            <a:r>
              <a:rPr lang="en-US" altLang="en-US" sz="700" b="1" dirty="0">
                <a:solidFill>
                  <a:schemeClr val="bg1"/>
                </a:solidFill>
              </a:rPr>
              <a:t>(OCM, LWIR, SCAT)</a:t>
            </a:r>
            <a:endParaRPr lang="en-US" altLang="en-US" sz="900" b="1" dirty="0">
              <a:solidFill>
                <a:schemeClr val="bg1"/>
              </a:solidFill>
            </a:endParaRPr>
          </a:p>
        </p:txBody>
      </p:sp>
      <p:sp>
        <p:nvSpPr>
          <p:cNvPr id="130" name="Rectangle 129"/>
          <p:cNvSpPr/>
          <p:nvPr/>
        </p:nvSpPr>
        <p:spPr>
          <a:xfrm>
            <a:off x="5260975" y="5765800"/>
            <a:ext cx="1554163" cy="184150"/>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anchor="ctr"/>
          <a:lstStyle/>
          <a:p>
            <a:pPr fontAlgn="auto">
              <a:spcBef>
                <a:spcPts val="0"/>
              </a:spcBef>
              <a:spcAft>
                <a:spcPts val="0"/>
              </a:spcAft>
              <a:defRPr/>
            </a:pPr>
            <a:r>
              <a:rPr lang="en-US" altLang="en-US" sz="900" b="1" dirty="0">
                <a:solidFill>
                  <a:schemeClr val="bg1"/>
                </a:solidFill>
              </a:rPr>
              <a:t>    CARTOSAT-3 (PAN)</a:t>
            </a:r>
            <a:endParaRPr lang="en-US" altLang="en-US" sz="900" b="1" dirty="0">
              <a:solidFill>
                <a:schemeClr val="bg1"/>
              </a:solidFill>
            </a:endParaRPr>
          </a:p>
        </p:txBody>
      </p:sp>
      <p:sp>
        <p:nvSpPr>
          <p:cNvPr id="131" name="Rectangle 130"/>
          <p:cNvSpPr/>
          <p:nvPr/>
        </p:nvSpPr>
        <p:spPr>
          <a:xfrm>
            <a:off x="5668963" y="3975100"/>
            <a:ext cx="1554162" cy="182563"/>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anchor="ctr"/>
          <a:lstStyle/>
          <a:p>
            <a:pPr fontAlgn="auto">
              <a:spcBef>
                <a:spcPts val="0"/>
              </a:spcBef>
              <a:spcAft>
                <a:spcPts val="0"/>
              </a:spcAft>
              <a:defRPr/>
            </a:pPr>
            <a:r>
              <a:rPr lang="en-US" altLang="en-US" sz="900" b="1" dirty="0">
                <a:solidFill>
                  <a:schemeClr val="bg1"/>
                </a:solidFill>
              </a:rPr>
              <a:t>     NISAR </a:t>
            </a:r>
            <a:endParaRPr lang="en-US" altLang="en-US" sz="900" b="1" dirty="0">
              <a:solidFill>
                <a:schemeClr val="bg1"/>
              </a:solidFill>
            </a:endParaRPr>
          </a:p>
        </p:txBody>
      </p:sp>
      <p:sp>
        <p:nvSpPr>
          <p:cNvPr id="10303" name="TextBox 7"/>
          <p:cNvSpPr txBox="1">
            <a:spLocks noChangeArrowheads="1"/>
          </p:cNvSpPr>
          <p:nvPr/>
        </p:nvSpPr>
        <p:spPr bwMode="auto">
          <a:xfrm>
            <a:off x="4860925" y="3929063"/>
            <a:ext cx="838200" cy="261937"/>
          </a:xfrm>
          <a:prstGeom prst="rect">
            <a:avLst/>
          </a:prstGeom>
          <a:noFill/>
          <a:ln w="9525">
            <a:noFill/>
            <a:miter lim="800000"/>
            <a:headEnd/>
            <a:tailEnd/>
          </a:ln>
        </p:spPr>
        <p:txBody>
          <a:bodyPr wrap="none">
            <a:spAutoFit/>
          </a:bodyPr>
          <a:lstStyle/>
          <a:p>
            <a:r>
              <a:rPr lang="en-US" sz="1100" b="1">
                <a:solidFill>
                  <a:srgbClr val="00B050"/>
                </a:solidFill>
                <a:latin typeface="Calibri" pitchFamily="34" charset="0"/>
              </a:rPr>
              <a:t>NASA-ISRO</a:t>
            </a:r>
          </a:p>
        </p:txBody>
      </p:sp>
      <p:sp>
        <p:nvSpPr>
          <p:cNvPr id="10304" name="TextBox 132"/>
          <p:cNvSpPr txBox="1">
            <a:spLocks noChangeArrowheads="1"/>
          </p:cNvSpPr>
          <p:nvPr/>
        </p:nvSpPr>
        <p:spPr bwMode="auto">
          <a:xfrm>
            <a:off x="2555875" y="2879725"/>
            <a:ext cx="812800" cy="261938"/>
          </a:xfrm>
          <a:prstGeom prst="rect">
            <a:avLst/>
          </a:prstGeom>
          <a:noFill/>
          <a:ln w="9525">
            <a:noFill/>
            <a:miter lim="800000"/>
            <a:headEnd/>
            <a:tailEnd/>
          </a:ln>
        </p:spPr>
        <p:txBody>
          <a:bodyPr wrap="none">
            <a:spAutoFit/>
          </a:bodyPr>
          <a:lstStyle/>
          <a:p>
            <a:r>
              <a:rPr lang="en-US" sz="1100" b="1">
                <a:solidFill>
                  <a:srgbClr val="00B050"/>
                </a:solidFill>
                <a:latin typeface="Calibri" pitchFamily="34" charset="0"/>
              </a:rPr>
              <a:t>CNES-ISRO</a:t>
            </a:r>
          </a:p>
        </p:txBody>
      </p:sp>
      <p:sp>
        <p:nvSpPr>
          <p:cNvPr id="10305" name="TextBox 133"/>
          <p:cNvSpPr txBox="1">
            <a:spLocks noChangeArrowheads="1"/>
          </p:cNvSpPr>
          <p:nvPr/>
        </p:nvSpPr>
        <p:spPr bwMode="auto">
          <a:xfrm>
            <a:off x="3111500" y="3068638"/>
            <a:ext cx="812800" cy="261937"/>
          </a:xfrm>
          <a:prstGeom prst="rect">
            <a:avLst/>
          </a:prstGeom>
          <a:noFill/>
          <a:ln w="9525">
            <a:noFill/>
            <a:miter lim="800000"/>
            <a:headEnd/>
            <a:tailEnd/>
          </a:ln>
        </p:spPr>
        <p:txBody>
          <a:bodyPr wrap="none">
            <a:spAutoFit/>
          </a:bodyPr>
          <a:lstStyle/>
          <a:p>
            <a:r>
              <a:rPr lang="en-US" sz="1100" b="1">
                <a:solidFill>
                  <a:srgbClr val="00B050"/>
                </a:solidFill>
                <a:latin typeface="Calibri" pitchFamily="34" charset="0"/>
              </a:rPr>
              <a:t>CNES-ISRO</a:t>
            </a:r>
          </a:p>
        </p:txBody>
      </p:sp>
      <p:sp>
        <p:nvSpPr>
          <p:cNvPr id="10306" name="TextBox 174"/>
          <p:cNvSpPr txBox="1">
            <a:spLocks noChangeArrowheads="1"/>
          </p:cNvSpPr>
          <p:nvPr/>
        </p:nvSpPr>
        <p:spPr bwMode="auto">
          <a:xfrm>
            <a:off x="404813" y="5964238"/>
            <a:ext cx="315912" cy="215900"/>
          </a:xfrm>
          <a:prstGeom prst="rect">
            <a:avLst/>
          </a:prstGeom>
          <a:noFill/>
          <a:ln w="9525">
            <a:noFill/>
            <a:miter lim="800000"/>
            <a:headEnd/>
            <a:tailEnd/>
          </a:ln>
        </p:spPr>
        <p:txBody>
          <a:bodyPr wrap="none">
            <a:spAutoFit/>
          </a:bodyPr>
          <a:lstStyle/>
          <a:p>
            <a:r>
              <a:rPr lang="en-GB" sz="800" b="1">
                <a:solidFill>
                  <a:srgbClr val="002569"/>
                </a:solidFill>
                <a:latin typeface="Calibri" pitchFamily="34" charset="0"/>
              </a:rPr>
              <a:t>00</a:t>
            </a:r>
          </a:p>
        </p:txBody>
      </p:sp>
      <p:sp>
        <p:nvSpPr>
          <p:cNvPr id="10307" name="TextBox 175"/>
          <p:cNvSpPr txBox="1">
            <a:spLocks noChangeArrowheads="1"/>
          </p:cNvSpPr>
          <p:nvPr/>
        </p:nvSpPr>
        <p:spPr bwMode="auto">
          <a:xfrm>
            <a:off x="693738" y="5964238"/>
            <a:ext cx="315912" cy="215900"/>
          </a:xfrm>
          <a:prstGeom prst="rect">
            <a:avLst/>
          </a:prstGeom>
          <a:noFill/>
          <a:ln w="9525">
            <a:noFill/>
            <a:miter lim="800000"/>
            <a:headEnd/>
            <a:tailEnd/>
          </a:ln>
        </p:spPr>
        <p:txBody>
          <a:bodyPr wrap="none">
            <a:spAutoFit/>
          </a:bodyPr>
          <a:lstStyle/>
          <a:p>
            <a:r>
              <a:rPr lang="en-GB" sz="800" b="1">
                <a:solidFill>
                  <a:srgbClr val="002569"/>
                </a:solidFill>
                <a:latin typeface="Calibri" pitchFamily="34" charset="0"/>
              </a:rPr>
              <a:t>01</a:t>
            </a:r>
          </a:p>
        </p:txBody>
      </p:sp>
      <p:sp>
        <p:nvSpPr>
          <p:cNvPr id="10308" name="TextBox 176"/>
          <p:cNvSpPr txBox="1">
            <a:spLocks noChangeArrowheads="1"/>
          </p:cNvSpPr>
          <p:nvPr/>
        </p:nvSpPr>
        <p:spPr bwMode="auto">
          <a:xfrm>
            <a:off x="952500" y="5964238"/>
            <a:ext cx="315913" cy="215900"/>
          </a:xfrm>
          <a:prstGeom prst="rect">
            <a:avLst/>
          </a:prstGeom>
          <a:noFill/>
          <a:ln w="9525">
            <a:noFill/>
            <a:miter lim="800000"/>
            <a:headEnd/>
            <a:tailEnd/>
          </a:ln>
        </p:spPr>
        <p:txBody>
          <a:bodyPr wrap="none">
            <a:spAutoFit/>
          </a:bodyPr>
          <a:lstStyle/>
          <a:p>
            <a:r>
              <a:rPr lang="en-GB" sz="800" b="1">
                <a:solidFill>
                  <a:srgbClr val="002569"/>
                </a:solidFill>
                <a:latin typeface="Calibri" pitchFamily="34" charset="0"/>
              </a:rPr>
              <a:t>02</a:t>
            </a:r>
          </a:p>
        </p:txBody>
      </p:sp>
      <p:sp>
        <p:nvSpPr>
          <p:cNvPr id="10309" name="TextBox 177"/>
          <p:cNvSpPr txBox="1">
            <a:spLocks noChangeArrowheads="1"/>
          </p:cNvSpPr>
          <p:nvPr/>
        </p:nvSpPr>
        <p:spPr bwMode="auto">
          <a:xfrm>
            <a:off x="1196975" y="5964238"/>
            <a:ext cx="315913" cy="215900"/>
          </a:xfrm>
          <a:prstGeom prst="rect">
            <a:avLst/>
          </a:prstGeom>
          <a:noFill/>
          <a:ln w="9525">
            <a:noFill/>
            <a:miter lim="800000"/>
            <a:headEnd/>
            <a:tailEnd/>
          </a:ln>
        </p:spPr>
        <p:txBody>
          <a:bodyPr wrap="none">
            <a:spAutoFit/>
          </a:bodyPr>
          <a:lstStyle/>
          <a:p>
            <a:r>
              <a:rPr lang="en-GB" sz="800" b="1">
                <a:solidFill>
                  <a:srgbClr val="002569"/>
                </a:solidFill>
                <a:latin typeface="Calibri" pitchFamily="34" charset="0"/>
              </a:rPr>
              <a:t>03</a:t>
            </a:r>
          </a:p>
        </p:txBody>
      </p:sp>
      <p:sp>
        <p:nvSpPr>
          <p:cNvPr id="10310" name="TextBox 178"/>
          <p:cNvSpPr txBox="1">
            <a:spLocks noChangeArrowheads="1"/>
          </p:cNvSpPr>
          <p:nvPr/>
        </p:nvSpPr>
        <p:spPr bwMode="auto">
          <a:xfrm>
            <a:off x="1485900" y="5964238"/>
            <a:ext cx="315913" cy="215900"/>
          </a:xfrm>
          <a:prstGeom prst="rect">
            <a:avLst/>
          </a:prstGeom>
          <a:noFill/>
          <a:ln w="9525">
            <a:noFill/>
            <a:miter lim="800000"/>
            <a:headEnd/>
            <a:tailEnd/>
          </a:ln>
        </p:spPr>
        <p:txBody>
          <a:bodyPr wrap="none">
            <a:spAutoFit/>
          </a:bodyPr>
          <a:lstStyle/>
          <a:p>
            <a:r>
              <a:rPr lang="en-GB" sz="800" b="1">
                <a:solidFill>
                  <a:srgbClr val="002569"/>
                </a:solidFill>
                <a:latin typeface="Calibri" pitchFamily="34" charset="0"/>
              </a:rPr>
              <a:t>04</a:t>
            </a:r>
          </a:p>
        </p:txBody>
      </p:sp>
      <p:sp>
        <p:nvSpPr>
          <p:cNvPr id="10311" name="TextBox 179"/>
          <p:cNvSpPr txBox="1">
            <a:spLocks noChangeArrowheads="1"/>
          </p:cNvSpPr>
          <p:nvPr/>
        </p:nvSpPr>
        <p:spPr bwMode="auto">
          <a:xfrm>
            <a:off x="1701800" y="5964238"/>
            <a:ext cx="315913" cy="215900"/>
          </a:xfrm>
          <a:prstGeom prst="rect">
            <a:avLst/>
          </a:prstGeom>
          <a:noFill/>
          <a:ln w="9525">
            <a:noFill/>
            <a:miter lim="800000"/>
            <a:headEnd/>
            <a:tailEnd/>
          </a:ln>
        </p:spPr>
        <p:txBody>
          <a:bodyPr wrap="none">
            <a:spAutoFit/>
          </a:bodyPr>
          <a:lstStyle/>
          <a:p>
            <a:r>
              <a:rPr lang="en-GB" sz="800" b="1">
                <a:solidFill>
                  <a:srgbClr val="002569"/>
                </a:solidFill>
                <a:latin typeface="Calibri" pitchFamily="34" charset="0"/>
              </a:rPr>
              <a:t>05</a:t>
            </a:r>
          </a:p>
        </p:txBody>
      </p:sp>
      <p:sp>
        <p:nvSpPr>
          <p:cNvPr id="10312" name="TextBox 180"/>
          <p:cNvSpPr txBox="1">
            <a:spLocks noChangeArrowheads="1"/>
          </p:cNvSpPr>
          <p:nvPr/>
        </p:nvSpPr>
        <p:spPr bwMode="auto">
          <a:xfrm>
            <a:off x="1989138" y="5964238"/>
            <a:ext cx="315912" cy="215900"/>
          </a:xfrm>
          <a:prstGeom prst="rect">
            <a:avLst/>
          </a:prstGeom>
          <a:noFill/>
          <a:ln w="9525">
            <a:noFill/>
            <a:miter lim="800000"/>
            <a:headEnd/>
            <a:tailEnd/>
          </a:ln>
        </p:spPr>
        <p:txBody>
          <a:bodyPr wrap="none">
            <a:spAutoFit/>
          </a:bodyPr>
          <a:lstStyle/>
          <a:p>
            <a:r>
              <a:rPr lang="en-GB" sz="800" b="1">
                <a:solidFill>
                  <a:srgbClr val="002569"/>
                </a:solidFill>
                <a:latin typeface="Calibri" pitchFamily="34" charset="0"/>
              </a:rPr>
              <a:t>06</a:t>
            </a:r>
          </a:p>
        </p:txBody>
      </p:sp>
      <p:sp>
        <p:nvSpPr>
          <p:cNvPr id="10313" name="TextBox 181"/>
          <p:cNvSpPr txBox="1">
            <a:spLocks noChangeArrowheads="1"/>
          </p:cNvSpPr>
          <p:nvPr/>
        </p:nvSpPr>
        <p:spPr bwMode="auto">
          <a:xfrm>
            <a:off x="2249488" y="5964238"/>
            <a:ext cx="315912" cy="215900"/>
          </a:xfrm>
          <a:prstGeom prst="rect">
            <a:avLst/>
          </a:prstGeom>
          <a:noFill/>
          <a:ln w="9525">
            <a:noFill/>
            <a:miter lim="800000"/>
            <a:headEnd/>
            <a:tailEnd/>
          </a:ln>
        </p:spPr>
        <p:txBody>
          <a:bodyPr wrap="none">
            <a:spAutoFit/>
          </a:bodyPr>
          <a:lstStyle/>
          <a:p>
            <a:r>
              <a:rPr lang="en-GB" sz="800" b="1">
                <a:solidFill>
                  <a:srgbClr val="002569"/>
                </a:solidFill>
                <a:latin typeface="Calibri" pitchFamily="34" charset="0"/>
              </a:rPr>
              <a:t>07</a:t>
            </a:r>
          </a:p>
        </p:txBody>
      </p:sp>
      <p:sp>
        <p:nvSpPr>
          <p:cNvPr id="10314" name="TextBox 182"/>
          <p:cNvSpPr txBox="1">
            <a:spLocks noChangeArrowheads="1"/>
          </p:cNvSpPr>
          <p:nvPr/>
        </p:nvSpPr>
        <p:spPr bwMode="auto">
          <a:xfrm>
            <a:off x="2536825" y="5964238"/>
            <a:ext cx="315913" cy="215900"/>
          </a:xfrm>
          <a:prstGeom prst="rect">
            <a:avLst/>
          </a:prstGeom>
          <a:noFill/>
          <a:ln w="9525">
            <a:noFill/>
            <a:miter lim="800000"/>
            <a:headEnd/>
            <a:tailEnd/>
          </a:ln>
        </p:spPr>
        <p:txBody>
          <a:bodyPr wrap="none">
            <a:spAutoFit/>
          </a:bodyPr>
          <a:lstStyle/>
          <a:p>
            <a:r>
              <a:rPr lang="en-GB" sz="800" b="1">
                <a:solidFill>
                  <a:srgbClr val="002569"/>
                </a:solidFill>
                <a:latin typeface="Calibri" pitchFamily="34" charset="0"/>
              </a:rPr>
              <a:t>08</a:t>
            </a:r>
          </a:p>
        </p:txBody>
      </p:sp>
      <p:sp>
        <p:nvSpPr>
          <p:cNvPr id="10315" name="TextBox 183"/>
          <p:cNvSpPr txBox="1">
            <a:spLocks noChangeArrowheads="1"/>
          </p:cNvSpPr>
          <p:nvPr/>
        </p:nvSpPr>
        <p:spPr bwMode="auto">
          <a:xfrm>
            <a:off x="2752725" y="5964238"/>
            <a:ext cx="315913" cy="215900"/>
          </a:xfrm>
          <a:prstGeom prst="rect">
            <a:avLst/>
          </a:prstGeom>
          <a:noFill/>
          <a:ln w="9525">
            <a:noFill/>
            <a:miter lim="800000"/>
            <a:headEnd/>
            <a:tailEnd/>
          </a:ln>
        </p:spPr>
        <p:txBody>
          <a:bodyPr wrap="none">
            <a:spAutoFit/>
          </a:bodyPr>
          <a:lstStyle/>
          <a:p>
            <a:r>
              <a:rPr lang="en-GB" sz="800" b="1">
                <a:solidFill>
                  <a:srgbClr val="002569"/>
                </a:solidFill>
                <a:latin typeface="Calibri" pitchFamily="34" charset="0"/>
              </a:rPr>
              <a:t>09</a:t>
            </a:r>
          </a:p>
        </p:txBody>
      </p:sp>
      <p:sp>
        <p:nvSpPr>
          <p:cNvPr id="10316" name="TextBox 184"/>
          <p:cNvSpPr txBox="1">
            <a:spLocks noChangeArrowheads="1"/>
          </p:cNvSpPr>
          <p:nvPr/>
        </p:nvSpPr>
        <p:spPr bwMode="auto">
          <a:xfrm>
            <a:off x="3041650" y="5964238"/>
            <a:ext cx="315913" cy="215900"/>
          </a:xfrm>
          <a:prstGeom prst="rect">
            <a:avLst/>
          </a:prstGeom>
          <a:noFill/>
          <a:ln w="9525">
            <a:noFill/>
            <a:miter lim="800000"/>
            <a:headEnd/>
            <a:tailEnd/>
          </a:ln>
        </p:spPr>
        <p:txBody>
          <a:bodyPr wrap="none">
            <a:spAutoFit/>
          </a:bodyPr>
          <a:lstStyle/>
          <a:p>
            <a:r>
              <a:rPr lang="en-GB" sz="800" b="1">
                <a:solidFill>
                  <a:srgbClr val="002569"/>
                </a:solidFill>
                <a:latin typeface="Calibri" pitchFamily="34" charset="0"/>
              </a:rPr>
              <a:t>10</a:t>
            </a:r>
          </a:p>
        </p:txBody>
      </p:sp>
      <p:sp>
        <p:nvSpPr>
          <p:cNvPr id="10317" name="TextBox 185"/>
          <p:cNvSpPr txBox="1">
            <a:spLocks noChangeArrowheads="1"/>
          </p:cNvSpPr>
          <p:nvPr/>
        </p:nvSpPr>
        <p:spPr bwMode="auto">
          <a:xfrm>
            <a:off x="3286125" y="5964238"/>
            <a:ext cx="315913" cy="215900"/>
          </a:xfrm>
          <a:prstGeom prst="rect">
            <a:avLst/>
          </a:prstGeom>
          <a:noFill/>
          <a:ln w="9525">
            <a:noFill/>
            <a:miter lim="800000"/>
            <a:headEnd/>
            <a:tailEnd/>
          </a:ln>
        </p:spPr>
        <p:txBody>
          <a:bodyPr wrap="none">
            <a:spAutoFit/>
          </a:bodyPr>
          <a:lstStyle/>
          <a:p>
            <a:r>
              <a:rPr lang="en-GB" sz="800" b="1">
                <a:solidFill>
                  <a:srgbClr val="002569"/>
                </a:solidFill>
                <a:latin typeface="Calibri" pitchFamily="34" charset="0"/>
              </a:rPr>
              <a:t>11</a:t>
            </a:r>
          </a:p>
        </p:txBody>
      </p:sp>
      <p:sp>
        <p:nvSpPr>
          <p:cNvPr id="10318" name="TextBox 186"/>
          <p:cNvSpPr txBox="1">
            <a:spLocks noChangeArrowheads="1"/>
          </p:cNvSpPr>
          <p:nvPr/>
        </p:nvSpPr>
        <p:spPr bwMode="auto">
          <a:xfrm>
            <a:off x="3573463" y="5964238"/>
            <a:ext cx="315912" cy="215900"/>
          </a:xfrm>
          <a:prstGeom prst="rect">
            <a:avLst/>
          </a:prstGeom>
          <a:noFill/>
          <a:ln w="9525">
            <a:noFill/>
            <a:miter lim="800000"/>
            <a:headEnd/>
            <a:tailEnd/>
          </a:ln>
        </p:spPr>
        <p:txBody>
          <a:bodyPr wrap="none">
            <a:spAutoFit/>
          </a:bodyPr>
          <a:lstStyle/>
          <a:p>
            <a:r>
              <a:rPr lang="en-GB" sz="800" b="1">
                <a:solidFill>
                  <a:srgbClr val="002569"/>
                </a:solidFill>
                <a:latin typeface="Calibri" pitchFamily="34" charset="0"/>
              </a:rPr>
              <a:t>12</a:t>
            </a:r>
          </a:p>
        </p:txBody>
      </p:sp>
      <p:sp>
        <p:nvSpPr>
          <p:cNvPr id="10319" name="TextBox 187"/>
          <p:cNvSpPr txBox="1">
            <a:spLocks noChangeArrowheads="1"/>
          </p:cNvSpPr>
          <p:nvPr/>
        </p:nvSpPr>
        <p:spPr bwMode="auto">
          <a:xfrm>
            <a:off x="3833813" y="5964238"/>
            <a:ext cx="315912" cy="215900"/>
          </a:xfrm>
          <a:prstGeom prst="rect">
            <a:avLst/>
          </a:prstGeom>
          <a:noFill/>
          <a:ln w="9525">
            <a:noFill/>
            <a:miter lim="800000"/>
            <a:headEnd/>
            <a:tailEnd/>
          </a:ln>
        </p:spPr>
        <p:txBody>
          <a:bodyPr wrap="none">
            <a:spAutoFit/>
          </a:bodyPr>
          <a:lstStyle/>
          <a:p>
            <a:r>
              <a:rPr lang="en-GB" sz="800" b="1">
                <a:solidFill>
                  <a:srgbClr val="002569"/>
                </a:solidFill>
                <a:latin typeface="Calibri" pitchFamily="34" charset="0"/>
              </a:rPr>
              <a:t>13</a:t>
            </a:r>
          </a:p>
        </p:txBody>
      </p:sp>
      <p:sp>
        <p:nvSpPr>
          <p:cNvPr id="10320" name="TextBox 188"/>
          <p:cNvSpPr txBox="1">
            <a:spLocks noChangeArrowheads="1"/>
          </p:cNvSpPr>
          <p:nvPr/>
        </p:nvSpPr>
        <p:spPr bwMode="auto">
          <a:xfrm>
            <a:off x="4049713" y="5964238"/>
            <a:ext cx="315912" cy="215900"/>
          </a:xfrm>
          <a:prstGeom prst="rect">
            <a:avLst/>
          </a:prstGeom>
          <a:noFill/>
          <a:ln w="9525">
            <a:noFill/>
            <a:miter lim="800000"/>
            <a:headEnd/>
            <a:tailEnd/>
          </a:ln>
        </p:spPr>
        <p:txBody>
          <a:bodyPr wrap="none">
            <a:spAutoFit/>
          </a:bodyPr>
          <a:lstStyle/>
          <a:p>
            <a:r>
              <a:rPr lang="en-GB" sz="800" b="1">
                <a:solidFill>
                  <a:srgbClr val="002569"/>
                </a:solidFill>
                <a:latin typeface="Calibri" pitchFamily="34" charset="0"/>
              </a:rPr>
              <a:t>14</a:t>
            </a:r>
          </a:p>
        </p:txBody>
      </p:sp>
      <p:sp>
        <p:nvSpPr>
          <p:cNvPr id="10321" name="TextBox 189"/>
          <p:cNvSpPr txBox="1">
            <a:spLocks noChangeArrowheads="1"/>
          </p:cNvSpPr>
          <p:nvPr/>
        </p:nvSpPr>
        <p:spPr bwMode="auto">
          <a:xfrm>
            <a:off x="4365625" y="5964238"/>
            <a:ext cx="315913" cy="215900"/>
          </a:xfrm>
          <a:prstGeom prst="rect">
            <a:avLst/>
          </a:prstGeom>
          <a:noFill/>
          <a:ln w="9525">
            <a:noFill/>
            <a:miter lim="800000"/>
            <a:headEnd/>
            <a:tailEnd/>
          </a:ln>
        </p:spPr>
        <p:txBody>
          <a:bodyPr wrap="none">
            <a:spAutoFit/>
          </a:bodyPr>
          <a:lstStyle/>
          <a:p>
            <a:r>
              <a:rPr lang="en-GB" sz="800" b="1">
                <a:solidFill>
                  <a:srgbClr val="002569"/>
                </a:solidFill>
                <a:latin typeface="Calibri" pitchFamily="34" charset="0"/>
              </a:rPr>
              <a:t>15</a:t>
            </a:r>
          </a:p>
        </p:txBody>
      </p:sp>
      <p:sp>
        <p:nvSpPr>
          <p:cNvPr id="10322" name="TextBox 190"/>
          <p:cNvSpPr txBox="1">
            <a:spLocks noChangeArrowheads="1"/>
          </p:cNvSpPr>
          <p:nvPr/>
        </p:nvSpPr>
        <p:spPr bwMode="auto">
          <a:xfrm>
            <a:off x="4581525" y="5964238"/>
            <a:ext cx="315913" cy="215900"/>
          </a:xfrm>
          <a:prstGeom prst="rect">
            <a:avLst/>
          </a:prstGeom>
          <a:noFill/>
          <a:ln w="9525">
            <a:noFill/>
            <a:miter lim="800000"/>
            <a:headEnd/>
            <a:tailEnd/>
          </a:ln>
        </p:spPr>
        <p:txBody>
          <a:bodyPr wrap="none">
            <a:spAutoFit/>
          </a:bodyPr>
          <a:lstStyle/>
          <a:p>
            <a:r>
              <a:rPr lang="en-GB" sz="800" b="1">
                <a:solidFill>
                  <a:srgbClr val="002569"/>
                </a:solidFill>
                <a:latin typeface="Calibri" pitchFamily="34" charset="0"/>
              </a:rPr>
              <a:t>16</a:t>
            </a:r>
          </a:p>
        </p:txBody>
      </p:sp>
      <p:sp>
        <p:nvSpPr>
          <p:cNvPr id="10323" name="TextBox 191"/>
          <p:cNvSpPr txBox="1">
            <a:spLocks noChangeArrowheads="1"/>
          </p:cNvSpPr>
          <p:nvPr/>
        </p:nvSpPr>
        <p:spPr bwMode="auto">
          <a:xfrm>
            <a:off x="4841875" y="5964238"/>
            <a:ext cx="315913" cy="215900"/>
          </a:xfrm>
          <a:prstGeom prst="rect">
            <a:avLst/>
          </a:prstGeom>
          <a:noFill/>
          <a:ln w="9525">
            <a:noFill/>
            <a:miter lim="800000"/>
            <a:headEnd/>
            <a:tailEnd/>
          </a:ln>
        </p:spPr>
        <p:txBody>
          <a:bodyPr wrap="none">
            <a:spAutoFit/>
          </a:bodyPr>
          <a:lstStyle/>
          <a:p>
            <a:r>
              <a:rPr lang="en-GB" sz="800" b="1">
                <a:solidFill>
                  <a:srgbClr val="002569"/>
                </a:solidFill>
                <a:latin typeface="Calibri" pitchFamily="34" charset="0"/>
              </a:rPr>
              <a:t>17</a:t>
            </a:r>
          </a:p>
        </p:txBody>
      </p:sp>
      <p:sp>
        <p:nvSpPr>
          <p:cNvPr id="10324" name="TextBox 192"/>
          <p:cNvSpPr txBox="1">
            <a:spLocks noChangeArrowheads="1"/>
          </p:cNvSpPr>
          <p:nvPr/>
        </p:nvSpPr>
        <p:spPr bwMode="auto">
          <a:xfrm>
            <a:off x="5129213" y="5964238"/>
            <a:ext cx="315912" cy="215900"/>
          </a:xfrm>
          <a:prstGeom prst="rect">
            <a:avLst/>
          </a:prstGeom>
          <a:noFill/>
          <a:ln w="9525">
            <a:noFill/>
            <a:miter lim="800000"/>
            <a:headEnd/>
            <a:tailEnd/>
          </a:ln>
        </p:spPr>
        <p:txBody>
          <a:bodyPr wrap="none">
            <a:spAutoFit/>
          </a:bodyPr>
          <a:lstStyle/>
          <a:p>
            <a:r>
              <a:rPr lang="en-GB" sz="800" b="1">
                <a:solidFill>
                  <a:srgbClr val="002569"/>
                </a:solidFill>
                <a:latin typeface="Calibri" pitchFamily="34" charset="0"/>
              </a:rPr>
              <a:t>18</a:t>
            </a:r>
          </a:p>
        </p:txBody>
      </p:sp>
      <p:sp>
        <p:nvSpPr>
          <p:cNvPr id="10325" name="TextBox 193"/>
          <p:cNvSpPr txBox="1">
            <a:spLocks noChangeArrowheads="1"/>
          </p:cNvSpPr>
          <p:nvPr/>
        </p:nvSpPr>
        <p:spPr bwMode="auto">
          <a:xfrm>
            <a:off x="5373688" y="5964238"/>
            <a:ext cx="315912" cy="215900"/>
          </a:xfrm>
          <a:prstGeom prst="rect">
            <a:avLst/>
          </a:prstGeom>
          <a:noFill/>
          <a:ln w="9525">
            <a:noFill/>
            <a:miter lim="800000"/>
            <a:headEnd/>
            <a:tailEnd/>
          </a:ln>
        </p:spPr>
        <p:txBody>
          <a:bodyPr wrap="none">
            <a:spAutoFit/>
          </a:bodyPr>
          <a:lstStyle/>
          <a:p>
            <a:r>
              <a:rPr lang="en-GB" sz="800" b="1">
                <a:solidFill>
                  <a:srgbClr val="002569"/>
                </a:solidFill>
                <a:latin typeface="Calibri" pitchFamily="34" charset="0"/>
              </a:rPr>
              <a:t>19</a:t>
            </a:r>
          </a:p>
        </p:txBody>
      </p:sp>
      <p:sp>
        <p:nvSpPr>
          <p:cNvPr id="10326" name="TextBox 194"/>
          <p:cNvSpPr txBox="1">
            <a:spLocks noChangeArrowheads="1"/>
          </p:cNvSpPr>
          <p:nvPr/>
        </p:nvSpPr>
        <p:spPr bwMode="auto">
          <a:xfrm>
            <a:off x="5634038" y="5964238"/>
            <a:ext cx="315912" cy="215900"/>
          </a:xfrm>
          <a:prstGeom prst="rect">
            <a:avLst/>
          </a:prstGeom>
          <a:noFill/>
          <a:ln w="9525">
            <a:noFill/>
            <a:miter lim="800000"/>
            <a:headEnd/>
            <a:tailEnd/>
          </a:ln>
        </p:spPr>
        <p:txBody>
          <a:bodyPr wrap="none">
            <a:spAutoFit/>
          </a:bodyPr>
          <a:lstStyle/>
          <a:p>
            <a:r>
              <a:rPr lang="en-GB" sz="800" b="1">
                <a:solidFill>
                  <a:srgbClr val="002569"/>
                </a:solidFill>
                <a:latin typeface="Calibri" pitchFamily="34" charset="0"/>
              </a:rPr>
              <a:t>20</a:t>
            </a:r>
          </a:p>
        </p:txBody>
      </p:sp>
      <p:sp>
        <p:nvSpPr>
          <p:cNvPr id="10327" name="TextBox 195"/>
          <p:cNvSpPr txBox="1">
            <a:spLocks noChangeArrowheads="1"/>
          </p:cNvSpPr>
          <p:nvPr/>
        </p:nvSpPr>
        <p:spPr bwMode="auto">
          <a:xfrm>
            <a:off x="5921375" y="5964238"/>
            <a:ext cx="315913" cy="215900"/>
          </a:xfrm>
          <a:prstGeom prst="rect">
            <a:avLst/>
          </a:prstGeom>
          <a:noFill/>
          <a:ln w="9525">
            <a:noFill/>
            <a:miter lim="800000"/>
            <a:headEnd/>
            <a:tailEnd/>
          </a:ln>
        </p:spPr>
        <p:txBody>
          <a:bodyPr wrap="none">
            <a:spAutoFit/>
          </a:bodyPr>
          <a:lstStyle/>
          <a:p>
            <a:r>
              <a:rPr lang="en-GB" sz="800" b="1">
                <a:solidFill>
                  <a:srgbClr val="002569"/>
                </a:solidFill>
                <a:latin typeface="Calibri" pitchFamily="34" charset="0"/>
              </a:rPr>
              <a:t>21</a:t>
            </a:r>
          </a:p>
        </p:txBody>
      </p:sp>
      <p:sp>
        <p:nvSpPr>
          <p:cNvPr id="10328" name="TextBox 196"/>
          <p:cNvSpPr txBox="1">
            <a:spLocks noChangeArrowheads="1"/>
          </p:cNvSpPr>
          <p:nvPr/>
        </p:nvSpPr>
        <p:spPr bwMode="auto">
          <a:xfrm>
            <a:off x="6165850" y="5964238"/>
            <a:ext cx="315913" cy="215900"/>
          </a:xfrm>
          <a:prstGeom prst="rect">
            <a:avLst/>
          </a:prstGeom>
          <a:noFill/>
          <a:ln w="9525">
            <a:noFill/>
            <a:miter lim="800000"/>
            <a:headEnd/>
            <a:tailEnd/>
          </a:ln>
        </p:spPr>
        <p:txBody>
          <a:bodyPr wrap="none">
            <a:spAutoFit/>
          </a:bodyPr>
          <a:lstStyle/>
          <a:p>
            <a:r>
              <a:rPr lang="en-GB" sz="800" b="1">
                <a:solidFill>
                  <a:srgbClr val="002569"/>
                </a:solidFill>
                <a:latin typeface="Calibri" pitchFamily="34" charset="0"/>
              </a:rPr>
              <a:t>22</a:t>
            </a:r>
          </a:p>
        </p:txBody>
      </p:sp>
      <p:sp>
        <p:nvSpPr>
          <p:cNvPr id="10329" name="TextBox 197"/>
          <p:cNvSpPr txBox="1">
            <a:spLocks noChangeArrowheads="1"/>
          </p:cNvSpPr>
          <p:nvPr/>
        </p:nvSpPr>
        <p:spPr bwMode="auto">
          <a:xfrm>
            <a:off x="6426200" y="5964238"/>
            <a:ext cx="315913" cy="215900"/>
          </a:xfrm>
          <a:prstGeom prst="rect">
            <a:avLst/>
          </a:prstGeom>
          <a:noFill/>
          <a:ln w="9525">
            <a:noFill/>
            <a:miter lim="800000"/>
            <a:headEnd/>
            <a:tailEnd/>
          </a:ln>
        </p:spPr>
        <p:txBody>
          <a:bodyPr wrap="none">
            <a:spAutoFit/>
          </a:bodyPr>
          <a:lstStyle/>
          <a:p>
            <a:r>
              <a:rPr lang="en-GB" sz="800" b="1">
                <a:solidFill>
                  <a:srgbClr val="002569"/>
                </a:solidFill>
                <a:latin typeface="Calibri" pitchFamily="34" charset="0"/>
              </a:rPr>
              <a:t>23</a:t>
            </a:r>
          </a:p>
        </p:txBody>
      </p:sp>
      <p:sp>
        <p:nvSpPr>
          <p:cNvPr id="10330" name="TextBox 198"/>
          <p:cNvSpPr txBox="1">
            <a:spLocks noChangeArrowheads="1"/>
          </p:cNvSpPr>
          <p:nvPr/>
        </p:nvSpPr>
        <p:spPr bwMode="auto">
          <a:xfrm>
            <a:off x="6669088" y="5964238"/>
            <a:ext cx="317500" cy="215900"/>
          </a:xfrm>
          <a:prstGeom prst="rect">
            <a:avLst/>
          </a:prstGeom>
          <a:noFill/>
          <a:ln w="9525">
            <a:noFill/>
            <a:miter lim="800000"/>
            <a:headEnd/>
            <a:tailEnd/>
          </a:ln>
        </p:spPr>
        <p:txBody>
          <a:bodyPr wrap="none">
            <a:spAutoFit/>
          </a:bodyPr>
          <a:lstStyle/>
          <a:p>
            <a:r>
              <a:rPr lang="en-GB" sz="800" b="1">
                <a:solidFill>
                  <a:srgbClr val="002569"/>
                </a:solidFill>
                <a:latin typeface="Calibri" pitchFamily="34" charset="0"/>
              </a:rPr>
              <a:t>24</a:t>
            </a:r>
          </a:p>
        </p:txBody>
      </p:sp>
      <p:sp>
        <p:nvSpPr>
          <p:cNvPr id="10331" name="TextBox 199"/>
          <p:cNvSpPr txBox="1">
            <a:spLocks noChangeArrowheads="1"/>
          </p:cNvSpPr>
          <p:nvPr/>
        </p:nvSpPr>
        <p:spPr bwMode="auto">
          <a:xfrm>
            <a:off x="6929438" y="5964238"/>
            <a:ext cx="315912" cy="215900"/>
          </a:xfrm>
          <a:prstGeom prst="rect">
            <a:avLst/>
          </a:prstGeom>
          <a:noFill/>
          <a:ln w="9525">
            <a:noFill/>
            <a:miter lim="800000"/>
            <a:headEnd/>
            <a:tailEnd/>
          </a:ln>
        </p:spPr>
        <p:txBody>
          <a:bodyPr wrap="none">
            <a:spAutoFit/>
          </a:bodyPr>
          <a:lstStyle/>
          <a:p>
            <a:r>
              <a:rPr lang="en-GB" sz="800" b="1">
                <a:solidFill>
                  <a:srgbClr val="002569"/>
                </a:solidFill>
                <a:latin typeface="Calibri" pitchFamily="34" charset="0"/>
              </a:rPr>
              <a:t>25</a:t>
            </a:r>
          </a:p>
        </p:txBody>
      </p:sp>
      <p:sp>
        <p:nvSpPr>
          <p:cNvPr id="10332" name="TextBox 200"/>
          <p:cNvSpPr txBox="1">
            <a:spLocks noChangeArrowheads="1"/>
          </p:cNvSpPr>
          <p:nvPr/>
        </p:nvSpPr>
        <p:spPr bwMode="auto">
          <a:xfrm>
            <a:off x="7218363" y="5964238"/>
            <a:ext cx="315912" cy="215900"/>
          </a:xfrm>
          <a:prstGeom prst="rect">
            <a:avLst/>
          </a:prstGeom>
          <a:noFill/>
          <a:ln w="9525">
            <a:noFill/>
            <a:miter lim="800000"/>
            <a:headEnd/>
            <a:tailEnd/>
          </a:ln>
        </p:spPr>
        <p:txBody>
          <a:bodyPr wrap="none">
            <a:spAutoFit/>
          </a:bodyPr>
          <a:lstStyle/>
          <a:p>
            <a:r>
              <a:rPr lang="en-GB" sz="800" b="1">
                <a:solidFill>
                  <a:srgbClr val="002569"/>
                </a:solidFill>
                <a:latin typeface="Calibri" pitchFamily="34" charset="0"/>
              </a:rPr>
              <a:t>26</a:t>
            </a:r>
          </a:p>
        </p:txBody>
      </p:sp>
      <p:sp>
        <p:nvSpPr>
          <p:cNvPr id="10333" name="TextBox 201"/>
          <p:cNvSpPr txBox="1">
            <a:spLocks noChangeArrowheads="1"/>
          </p:cNvSpPr>
          <p:nvPr/>
        </p:nvSpPr>
        <p:spPr bwMode="auto">
          <a:xfrm>
            <a:off x="7461250" y="5964238"/>
            <a:ext cx="317500" cy="215900"/>
          </a:xfrm>
          <a:prstGeom prst="rect">
            <a:avLst/>
          </a:prstGeom>
          <a:noFill/>
          <a:ln w="9525">
            <a:noFill/>
            <a:miter lim="800000"/>
            <a:headEnd/>
            <a:tailEnd/>
          </a:ln>
        </p:spPr>
        <p:txBody>
          <a:bodyPr wrap="none">
            <a:spAutoFit/>
          </a:bodyPr>
          <a:lstStyle/>
          <a:p>
            <a:r>
              <a:rPr lang="en-GB" sz="800" b="1">
                <a:solidFill>
                  <a:srgbClr val="002569"/>
                </a:solidFill>
                <a:latin typeface="Calibri" pitchFamily="34" charset="0"/>
              </a:rPr>
              <a:t>27</a:t>
            </a:r>
          </a:p>
        </p:txBody>
      </p:sp>
      <p:sp>
        <p:nvSpPr>
          <p:cNvPr id="10334" name="TextBox 202"/>
          <p:cNvSpPr txBox="1">
            <a:spLocks noChangeArrowheads="1"/>
          </p:cNvSpPr>
          <p:nvPr/>
        </p:nvSpPr>
        <p:spPr bwMode="auto">
          <a:xfrm>
            <a:off x="7721600" y="5964238"/>
            <a:ext cx="315913" cy="215900"/>
          </a:xfrm>
          <a:prstGeom prst="rect">
            <a:avLst/>
          </a:prstGeom>
          <a:noFill/>
          <a:ln w="9525">
            <a:noFill/>
            <a:miter lim="800000"/>
            <a:headEnd/>
            <a:tailEnd/>
          </a:ln>
        </p:spPr>
        <p:txBody>
          <a:bodyPr wrap="none">
            <a:spAutoFit/>
          </a:bodyPr>
          <a:lstStyle/>
          <a:p>
            <a:r>
              <a:rPr lang="en-GB" sz="800" b="1">
                <a:solidFill>
                  <a:srgbClr val="002569"/>
                </a:solidFill>
                <a:latin typeface="Calibri" pitchFamily="34" charset="0"/>
              </a:rPr>
              <a:t>28</a:t>
            </a:r>
          </a:p>
        </p:txBody>
      </p:sp>
      <p:sp>
        <p:nvSpPr>
          <p:cNvPr id="10335" name="TextBox 203"/>
          <p:cNvSpPr txBox="1">
            <a:spLocks noChangeArrowheads="1"/>
          </p:cNvSpPr>
          <p:nvPr/>
        </p:nvSpPr>
        <p:spPr bwMode="auto">
          <a:xfrm>
            <a:off x="8010525" y="5964238"/>
            <a:ext cx="315913" cy="215900"/>
          </a:xfrm>
          <a:prstGeom prst="rect">
            <a:avLst/>
          </a:prstGeom>
          <a:noFill/>
          <a:ln w="9525">
            <a:noFill/>
            <a:miter lim="800000"/>
            <a:headEnd/>
            <a:tailEnd/>
          </a:ln>
        </p:spPr>
        <p:txBody>
          <a:bodyPr wrap="none">
            <a:spAutoFit/>
          </a:bodyPr>
          <a:lstStyle/>
          <a:p>
            <a:r>
              <a:rPr lang="en-GB" sz="800" b="1">
                <a:solidFill>
                  <a:srgbClr val="002569"/>
                </a:solidFill>
                <a:latin typeface="Calibri" pitchFamily="34" charset="0"/>
              </a:rPr>
              <a:t>29</a:t>
            </a:r>
          </a:p>
        </p:txBody>
      </p:sp>
      <p:sp>
        <p:nvSpPr>
          <p:cNvPr id="10336" name="TextBox 204"/>
          <p:cNvSpPr txBox="1">
            <a:spLocks noChangeArrowheads="1"/>
          </p:cNvSpPr>
          <p:nvPr/>
        </p:nvSpPr>
        <p:spPr bwMode="auto">
          <a:xfrm>
            <a:off x="8226425" y="5964238"/>
            <a:ext cx="315913" cy="215900"/>
          </a:xfrm>
          <a:prstGeom prst="rect">
            <a:avLst/>
          </a:prstGeom>
          <a:noFill/>
          <a:ln w="9525">
            <a:noFill/>
            <a:miter lim="800000"/>
            <a:headEnd/>
            <a:tailEnd/>
          </a:ln>
        </p:spPr>
        <p:txBody>
          <a:bodyPr wrap="none">
            <a:spAutoFit/>
          </a:bodyPr>
          <a:lstStyle/>
          <a:p>
            <a:r>
              <a:rPr lang="en-GB" sz="800" b="1">
                <a:solidFill>
                  <a:srgbClr val="002569"/>
                </a:solidFill>
                <a:latin typeface="Calibri" pitchFamily="34" charset="0"/>
              </a:rPr>
              <a:t>30</a:t>
            </a:r>
          </a:p>
        </p:txBody>
      </p:sp>
      <p:sp>
        <p:nvSpPr>
          <p:cNvPr id="10337" name="TextBox 215"/>
          <p:cNvSpPr txBox="1">
            <a:spLocks noChangeArrowheads="1"/>
          </p:cNvSpPr>
          <p:nvPr/>
        </p:nvSpPr>
        <p:spPr bwMode="auto">
          <a:xfrm>
            <a:off x="9525" y="5964238"/>
            <a:ext cx="517525" cy="215900"/>
          </a:xfrm>
          <a:prstGeom prst="rect">
            <a:avLst/>
          </a:prstGeom>
          <a:noFill/>
          <a:ln w="9525">
            <a:noFill/>
            <a:miter lim="800000"/>
            <a:headEnd/>
            <a:tailEnd/>
          </a:ln>
        </p:spPr>
        <p:txBody>
          <a:bodyPr wrap="none">
            <a:spAutoFit/>
          </a:bodyPr>
          <a:lstStyle/>
          <a:p>
            <a:r>
              <a:rPr lang="en-GB" sz="800">
                <a:solidFill>
                  <a:srgbClr val="002569"/>
                </a:solidFill>
                <a:latin typeface="Calibri" pitchFamily="34" charset="0"/>
              </a:rPr>
              <a:t>YEAR...</a:t>
            </a:r>
          </a:p>
        </p:txBody>
      </p:sp>
      <p:sp>
        <p:nvSpPr>
          <p:cNvPr id="135" name="Rectangle 134"/>
          <p:cNvSpPr/>
          <p:nvPr/>
        </p:nvSpPr>
        <p:spPr>
          <a:xfrm>
            <a:off x="4730750" y="3330575"/>
            <a:ext cx="1446213" cy="187325"/>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anchor="ctr"/>
          <a:lstStyle/>
          <a:p>
            <a:pPr fontAlgn="auto">
              <a:spcBef>
                <a:spcPts val="0"/>
              </a:spcBef>
              <a:spcAft>
                <a:spcPts val="0"/>
              </a:spcAft>
              <a:defRPr/>
            </a:pPr>
            <a:r>
              <a:rPr lang="en-US" altLang="en-US" sz="900" b="1" dirty="0">
                <a:solidFill>
                  <a:schemeClr val="bg1"/>
                </a:solidFill>
              </a:rPr>
              <a:t>    NEMO-AM </a:t>
            </a:r>
            <a:r>
              <a:rPr lang="en-US" altLang="en-US" sz="700" b="1" dirty="0">
                <a:solidFill>
                  <a:schemeClr val="bg1"/>
                </a:solidFill>
              </a:rPr>
              <a:t>(MADPI)</a:t>
            </a:r>
            <a:endParaRPr lang="en-US" altLang="en-US" sz="900" b="1" dirty="0">
              <a:solidFill>
                <a:schemeClr val="bg1"/>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3" descr="F:\PRACRITI\runoff_pracriti_vimp\rcm_roff_2080-2100_jjas.bmp"/>
          <p:cNvPicPr>
            <a:picLocks noChangeAspect="1" noChangeArrowheads="1"/>
          </p:cNvPicPr>
          <p:nvPr/>
        </p:nvPicPr>
        <p:blipFill>
          <a:blip r:embed="rId2">
            <a:clrChange>
              <a:clrFrom>
                <a:srgbClr val="FFFFFF"/>
              </a:clrFrom>
              <a:clrTo>
                <a:srgbClr val="FFFFFF">
                  <a:alpha val="0"/>
                </a:srgbClr>
              </a:clrTo>
            </a:clrChange>
          </a:blip>
          <a:srcRect l="20337" t="2921" r="20251" b="7706"/>
          <a:stretch>
            <a:fillRect/>
          </a:stretch>
        </p:blipFill>
        <p:spPr bwMode="auto">
          <a:xfrm>
            <a:off x="6462713" y="471488"/>
            <a:ext cx="2659062" cy="2881312"/>
          </a:xfrm>
          <a:prstGeom prst="rect">
            <a:avLst/>
          </a:prstGeom>
          <a:noFill/>
          <a:ln w="9525">
            <a:noFill/>
            <a:miter lim="800000"/>
            <a:headEnd/>
            <a:tailEnd/>
          </a:ln>
        </p:spPr>
      </p:pic>
      <p:pic>
        <p:nvPicPr>
          <p:cNvPr id="11267" name="Picture 2" descr="F:\PRACRITI\runoff_pracriti_vimp\normal_roff_jjas.bmp"/>
          <p:cNvPicPr>
            <a:picLocks noChangeAspect="1" noChangeArrowheads="1"/>
          </p:cNvPicPr>
          <p:nvPr/>
        </p:nvPicPr>
        <p:blipFill>
          <a:blip r:embed="rId3">
            <a:clrChange>
              <a:clrFrom>
                <a:srgbClr val="FFFFFF"/>
              </a:clrFrom>
              <a:clrTo>
                <a:srgbClr val="FFFFFF">
                  <a:alpha val="0"/>
                </a:srgbClr>
              </a:clrTo>
            </a:clrChange>
          </a:blip>
          <a:srcRect l="20486" t="3082" r="19078" b="7544"/>
          <a:stretch>
            <a:fillRect/>
          </a:stretch>
        </p:blipFill>
        <p:spPr bwMode="auto">
          <a:xfrm>
            <a:off x="14288" y="3879850"/>
            <a:ext cx="2705100" cy="2881313"/>
          </a:xfrm>
          <a:prstGeom prst="rect">
            <a:avLst/>
          </a:prstGeom>
          <a:noFill/>
          <a:ln w="9525">
            <a:noFill/>
            <a:miter lim="800000"/>
            <a:headEnd/>
            <a:tailEnd/>
          </a:ln>
        </p:spPr>
      </p:pic>
      <p:sp>
        <p:nvSpPr>
          <p:cNvPr id="11268" name="TextBox 7"/>
          <p:cNvSpPr txBox="1">
            <a:spLocks noChangeArrowheads="1"/>
          </p:cNvSpPr>
          <p:nvPr/>
        </p:nvSpPr>
        <p:spPr bwMode="auto">
          <a:xfrm>
            <a:off x="938213" y="6134100"/>
            <a:ext cx="1719262" cy="523875"/>
          </a:xfrm>
          <a:prstGeom prst="rect">
            <a:avLst/>
          </a:prstGeom>
          <a:noFill/>
          <a:ln w="9525">
            <a:noFill/>
            <a:miter lim="800000"/>
            <a:headEnd/>
            <a:tailEnd/>
          </a:ln>
        </p:spPr>
        <p:txBody>
          <a:bodyPr>
            <a:spAutoFit/>
          </a:bodyPr>
          <a:lstStyle/>
          <a:p>
            <a:pPr algn="ctr"/>
            <a:r>
              <a:rPr lang="en-US" sz="1400" b="1">
                <a:solidFill>
                  <a:srgbClr val="000099"/>
                </a:solidFill>
                <a:latin typeface="Arial Narrow" pitchFamily="34" charset="0"/>
              </a:rPr>
              <a:t>NORMAL RUNOFF </a:t>
            </a:r>
          </a:p>
          <a:p>
            <a:pPr algn="ctr"/>
            <a:r>
              <a:rPr lang="en-US" sz="1400" b="1">
                <a:solidFill>
                  <a:srgbClr val="000099"/>
                </a:solidFill>
                <a:latin typeface="Arial Narrow" pitchFamily="34" charset="0"/>
              </a:rPr>
              <a:t>(1951-1980)</a:t>
            </a:r>
          </a:p>
        </p:txBody>
      </p:sp>
      <p:sp>
        <p:nvSpPr>
          <p:cNvPr id="11269" name="TextBox 8"/>
          <p:cNvSpPr txBox="1">
            <a:spLocks noChangeArrowheads="1"/>
          </p:cNvSpPr>
          <p:nvPr/>
        </p:nvSpPr>
        <p:spPr bwMode="auto">
          <a:xfrm>
            <a:off x="7510463" y="2809875"/>
            <a:ext cx="1633537" cy="738188"/>
          </a:xfrm>
          <a:prstGeom prst="rect">
            <a:avLst/>
          </a:prstGeom>
          <a:noFill/>
          <a:ln w="9525">
            <a:noFill/>
            <a:miter lim="800000"/>
            <a:headEnd/>
            <a:tailEnd/>
          </a:ln>
        </p:spPr>
        <p:txBody>
          <a:bodyPr>
            <a:spAutoFit/>
          </a:bodyPr>
          <a:lstStyle/>
          <a:p>
            <a:pPr algn="ctr"/>
            <a:r>
              <a:rPr lang="en-US" sz="1400" b="1">
                <a:solidFill>
                  <a:srgbClr val="000099"/>
                </a:solidFill>
                <a:latin typeface="Arial Narrow" pitchFamily="34" charset="0"/>
              </a:rPr>
              <a:t>PROJECTED RUNOFF </a:t>
            </a:r>
          </a:p>
          <a:p>
            <a:pPr algn="ctr"/>
            <a:r>
              <a:rPr lang="en-US" sz="1400" b="1">
                <a:solidFill>
                  <a:srgbClr val="000099"/>
                </a:solidFill>
                <a:latin typeface="Arial Narrow" pitchFamily="34" charset="0"/>
              </a:rPr>
              <a:t>(2071-2100: A2)</a:t>
            </a:r>
          </a:p>
        </p:txBody>
      </p:sp>
      <p:sp>
        <p:nvSpPr>
          <p:cNvPr id="45" name="TextBox 45"/>
          <p:cNvSpPr txBox="1">
            <a:spLocks noChangeArrowheads="1"/>
          </p:cNvSpPr>
          <p:nvPr/>
        </p:nvSpPr>
        <p:spPr bwMode="auto">
          <a:xfrm>
            <a:off x="609600" y="685800"/>
            <a:ext cx="2133600" cy="1438275"/>
          </a:xfrm>
          <a:prstGeom prst="roundRect">
            <a:avLst>
              <a:gd name="adj" fmla="val 7761"/>
            </a:avLst>
          </a:prstGeom>
          <a:ln>
            <a:headEnd/>
            <a:tailEnd/>
          </a:ln>
        </p:spPr>
        <p:style>
          <a:lnRef idx="2">
            <a:schemeClr val="accent1"/>
          </a:lnRef>
          <a:fillRef idx="1">
            <a:schemeClr val="lt1"/>
          </a:fillRef>
          <a:effectRef idx="0">
            <a:schemeClr val="accent1"/>
          </a:effectRef>
          <a:fontRef idx="minor">
            <a:schemeClr val="dk1"/>
          </a:fontRef>
        </p:style>
        <p:txBody>
          <a:bodyPr>
            <a:spAutoFit/>
          </a:bodyPr>
          <a:lstStyle/>
          <a:p>
            <a:pPr fontAlgn="auto">
              <a:spcBef>
                <a:spcPts val="0"/>
              </a:spcBef>
              <a:spcAft>
                <a:spcPts val="0"/>
              </a:spcAft>
              <a:defRPr/>
            </a:pPr>
            <a:r>
              <a:rPr lang="en-US" sz="1200" b="1" dirty="0">
                <a:solidFill>
                  <a:srgbClr val="7030A0"/>
                </a:solidFill>
                <a:latin typeface="Arial Narrow" pitchFamily="34" charset="0"/>
              </a:rPr>
              <a:t>SATELLITE DERIVED INPUTS:</a:t>
            </a:r>
          </a:p>
          <a:p>
            <a:pPr algn="just" fontAlgn="auto">
              <a:lnSpc>
                <a:spcPct val="150000"/>
              </a:lnSpc>
              <a:spcBef>
                <a:spcPts val="0"/>
              </a:spcBef>
              <a:spcAft>
                <a:spcPts val="0"/>
              </a:spcAft>
              <a:defRPr/>
            </a:pPr>
            <a:r>
              <a:rPr lang="en-US" sz="1200" b="1" dirty="0">
                <a:solidFill>
                  <a:srgbClr val="000099"/>
                </a:solidFill>
                <a:latin typeface="Arial Narrow" pitchFamily="34" charset="0"/>
              </a:rPr>
              <a:t>1. Land Use/ Cover (AWiFS)</a:t>
            </a:r>
          </a:p>
          <a:p>
            <a:pPr algn="just" fontAlgn="auto">
              <a:lnSpc>
                <a:spcPct val="150000"/>
              </a:lnSpc>
              <a:spcBef>
                <a:spcPts val="0"/>
              </a:spcBef>
              <a:spcAft>
                <a:spcPts val="0"/>
              </a:spcAft>
              <a:defRPr/>
            </a:pPr>
            <a:r>
              <a:rPr lang="en-US" sz="1200" b="1" dirty="0">
                <a:solidFill>
                  <a:srgbClr val="000099"/>
                </a:solidFill>
                <a:latin typeface="Arial Narrow" pitchFamily="34" charset="0"/>
              </a:rPr>
              <a:t>2. Rainfall (IMD, IITM)</a:t>
            </a:r>
          </a:p>
          <a:p>
            <a:pPr algn="just" fontAlgn="auto">
              <a:lnSpc>
                <a:spcPct val="150000"/>
              </a:lnSpc>
              <a:spcBef>
                <a:spcPts val="0"/>
              </a:spcBef>
              <a:spcAft>
                <a:spcPts val="0"/>
              </a:spcAft>
              <a:defRPr/>
            </a:pPr>
            <a:r>
              <a:rPr lang="en-US" sz="1200" b="1" dirty="0">
                <a:solidFill>
                  <a:srgbClr val="000099"/>
                </a:solidFill>
                <a:latin typeface="Arial Narrow" pitchFamily="34" charset="0"/>
              </a:rPr>
              <a:t>3. Topography (Cartosat-1)</a:t>
            </a:r>
          </a:p>
          <a:p>
            <a:pPr algn="just" fontAlgn="auto">
              <a:lnSpc>
                <a:spcPct val="150000"/>
              </a:lnSpc>
              <a:spcBef>
                <a:spcPts val="0"/>
              </a:spcBef>
              <a:spcAft>
                <a:spcPts val="0"/>
              </a:spcAft>
              <a:defRPr/>
            </a:pPr>
            <a:r>
              <a:rPr lang="en-US" sz="1200" b="1" dirty="0">
                <a:solidFill>
                  <a:srgbClr val="000099"/>
                </a:solidFill>
                <a:latin typeface="Arial Narrow" pitchFamily="34" charset="0"/>
              </a:rPr>
              <a:t>4. NDVI (SPOT-VGT)</a:t>
            </a:r>
          </a:p>
        </p:txBody>
      </p:sp>
      <p:sp>
        <p:nvSpPr>
          <p:cNvPr id="11271" name="TextBox 7"/>
          <p:cNvSpPr txBox="1">
            <a:spLocks noChangeArrowheads="1"/>
          </p:cNvSpPr>
          <p:nvPr/>
        </p:nvSpPr>
        <p:spPr bwMode="auto">
          <a:xfrm>
            <a:off x="3455988" y="4827588"/>
            <a:ext cx="1736725" cy="738187"/>
          </a:xfrm>
          <a:prstGeom prst="rect">
            <a:avLst/>
          </a:prstGeom>
          <a:noFill/>
          <a:ln w="9525">
            <a:noFill/>
            <a:miter lim="800000"/>
            <a:headEnd/>
            <a:tailEnd/>
          </a:ln>
        </p:spPr>
        <p:txBody>
          <a:bodyPr>
            <a:spAutoFit/>
          </a:bodyPr>
          <a:lstStyle/>
          <a:p>
            <a:pPr algn="ctr"/>
            <a:r>
              <a:rPr lang="en-US" sz="1400" b="1">
                <a:solidFill>
                  <a:srgbClr val="000099"/>
                </a:solidFill>
                <a:latin typeface="Arial Narrow" pitchFamily="34" charset="0"/>
              </a:rPr>
              <a:t>RECENT PAST RUNOFF </a:t>
            </a:r>
          </a:p>
          <a:p>
            <a:pPr algn="ctr"/>
            <a:r>
              <a:rPr lang="en-US" sz="1400" b="1">
                <a:solidFill>
                  <a:srgbClr val="000099"/>
                </a:solidFill>
                <a:latin typeface="Arial Narrow" pitchFamily="34" charset="0"/>
              </a:rPr>
              <a:t>(1971-2005)</a:t>
            </a:r>
          </a:p>
        </p:txBody>
      </p:sp>
      <p:sp>
        <p:nvSpPr>
          <p:cNvPr id="11272" name="TextBox 11"/>
          <p:cNvSpPr txBox="1">
            <a:spLocks noChangeArrowheads="1"/>
          </p:cNvSpPr>
          <p:nvPr/>
        </p:nvSpPr>
        <p:spPr bwMode="auto">
          <a:xfrm>
            <a:off x="0" y="214313"/>
            <a:ext cx="8915400" cy="400050"/>
          </a:xfrm>
          <a:prstGeom prst="rect">
            <a:avLst/>
          </a:prstGeom>
          <a:noFill/>
          <a:ln w="9525">
            <a:noFill/>
            <a:miter lim="800000"/>
            <a:headEnd/>
            <a:tailEnd/>
          </a:ln>
        </p:spPr>
        <p:txBody>
          <a:bodyPr>
            <a:spAutoFit/>
          </a:bodyPr>
          <a:lstStyle/>
          <a:p>
            <a:pPr algn="ctr"/>
            <a:r>
              <a:rPr lang="en-US" sz="2000" b="1">
                <a:solidFill>
                  <a:srgbClr val="C00000"/>
                </a:solidFill>
                <a:latin typeface="Calibri" pitchFamily="34" charset="0"/>
              </a:rPr>
              <a:t>Runoff  Modeling and Trend Analysis over  Main Land of India</a:t>
            </a:r>
          </a:p>
        </p:txBody>
      </p:sp>
      <p:sp>
        <p:nvSpPr>
          <p:cNvPr id="56" name="TextBox 45"/>
          <p:cNvSpPr txBox="1">
            <a:spLocks noChangeArrowheads="1"/>
          </p:cNvSpPr>
          <p:nvPr/>
        </p:nvSpPr>
        <p:spPr bwMode="auto">
          <a:xfrm>
            <a:off x="3962400" y="990600"/>
            <a:ext cx="2286000" cy="523875"/>
          </a:xfrm>
          <a:prstGeom prst="rect">
            <a:avLst/>
          </a:prstGeom>
          <a:solidFill>
            <a:schemeClr val="accent3">
              <a:lumMod val="20000"/>
              <a:lumOff val="80000"/>
            </a:schemeClr>
          </a:solidFill>
          <a:ln w="9525">
            <a:noFill/>
            <a:miter lim="800000"/>
            <a:headEnd/>
            <a:tailEnd/>
          </a:ln>
        </p:spPr>
        <p:txBody>
          <a:bodyPr>
            <a:spAutoFit/>
          </a:bodyPr>
          <a:lstStyle/>
          <a:p>
            <a:pPr algn="ctr" fontAlgn="auto">
              <a:spcBef>
                <a:spcPts val="0"/>
              </a:spcBef>
              <a:spcAft>
                <a:spcPts val="0"/>
              </a:spcAft>
              <a:defRPr/>
            </a:pPr>
            <a:r>
              <a:rPr lang="en-US" sz="1400" b="1" dirty="0">
                <a:solidFill>
                  <a:srgbClr val="000099"/>
                </a:solidFill>
                <a:latin typeface="Arial Narrow" pitchFamily="34" charset="0"/>
                <a:cs typeface="+mn-cs"/>
              </a:rPr>
              <a:t>MODELING SCHEME:</a:t>
            </a:r>
          </a:p>
          <a:p>
            <a:pPr algn="ctr" fontAlgn="auto">
              <a:spcBef>
                <a:spcPts val="0"/>
              </a:spcBef>
              <a:spcAft>
                <a:spcPts val="0"/>
              </a:spcAft>
              <a:defRPr/>
            </a:pPr>
            <a:r>
              <a:rPr lang="en-US" sz="1400" b="1" dirty="0">
                <a:solidFill>
                  <a:srgbClr val="000099"/>
                </a:solidFill>
                <a:latin typeface="Arial Narrow" pitchFamily="34" charset="0"/>
                <a:cs typeface="+mn-cs"/>
              </a:rPr>
              <a:t>Modified curve number model</a:t>
            </a:r>
          </a:p>
        </p:txBody>
      </p:sp>
      <p:sp>
        <p:nvSpPr>
          <p:cNvPr id="11274" name="TextBox 61"/>
          <p:cNvSpPr txBox="1">
            <a:spLocks noChangeArrowheads="1"/>
          </p:cNvSpPr>
          <p:nvPr/>
        </p:nvSpPr>
        <p:spPr bwMode="auto">
          <a:xfrm>
            <a:off x="1685925" y="5630863"/>
            <a:ext cx="1138238" cy="461962"/>
          </a:xfrm>
          <a:prstGeom prst="rect">
            <a:avLst/>
          </a:prstGeom>
          <a:noFill/>
          <a:ln w="9525">
            <a:noFill/>
            <a:miter lim="800000"/>
            <a:headEnd/>
            <a:tailEnd/>
          </a:ln>
        </p:spPr>
        <p:txBody>
          <a:bodyPr wrap="none">
            <a:spAutoFit/>
          </a:bodyPr>
          <a:lstStyle/>
          <a:p>
            <a:r>
              <a:rPr lang="en-US" sz="1200" b="1">
                <a:solidFill>
                  <a:srgbClr val="000099"/>
                </a:solidFill>
                <a:latin typeface="Arial Narrow" pitchFamily="34" charset="0"/>
                <a:cs typeface="Times New Roman" pitchFamily="18" charset="0"/>
              </a:rPr>
              <a:t>Mean     = 398.4</a:t>
            </a:r>
          </a:p>
          <a:p>
            <a:r>
              <a:rPr lang="en-US" sz="1200" b="1">
                <a:solidFill>
                  <a:srgbClr val="000099"/>
                </a:solidFill>
                <a:latin typeface="Arial Narrow" pitchFamily="34" charset="0"/>
                <a:cs typeface="Times New Roman" pitchFamily="18" charset="0"/>
              </a:rPr>
              <a:t>Std. dev = 545.8</a:t>
            </a:r>
          </a:p>
        </p:txBody>
      </p:sp>
      <p:sp>
        <p:nvSpPr>
          <p:cNvPr id="11275" name="TextBox 62"/>
          <p:cNvSpPr txBox="1">
            <a:spLocks noChangeArrowheads="1"/>
          </p:cNvSpPr>
          <p:nvPr/>
        </p:nvSpPr>
        <p:spPr bwMode="auto">
          <a:xfrm>
            <a:off x="7994650" y="2327275"/>
            <a:ext cx="1138238" cy="461963"/>
          </a:xfrm>
          <a:prstGeom prst="rect">
            <a:avLst/>
          </a:prstGeom>
          <a:noFill/>
          <a:ln w="9525">
            <a:noFill/>
            <a:miter lim="800000"/>
            <a:headEnd/>
            <a:tailEnd/>
          </a:ln>
        </p:spPr>
        <p:txBody>
          <a:bodyPr wrap="none">
            <a:spAutoFit/>
          </a:bodyPr>
          <a:lstStyle/>
          <a:p>
            <a:r>
              <a:rPr lang="en-US" sz="1200" b="1">
                <a:solidFill>
                  <a:srgbClr val="000099"/>
                </a:solidFill>
                <a:latin typeface="Arial Narrow" pitchFamily="34" charset="0"/>
                <a:cs typeface="Times New Roman" pitchFamily="18" charset="0"/>
              </a:rPr>
              <a:t>Mean     = 471.9</a:t>
            </a:r>
          </a:p>
          <a:p>
            <a:r>
              <a:rPr lang="en-US" sz="1200" b="1">
                <a:solidFill>
                  <a:srgbClr val="000099"/>
                </a:solidFill>
                <a:latin typeface="Arial Narrow" pitchFamily="34" charset="0"/>
                <a:cs typeface="Times New Roman" pitchFamily="18" charset="0"/>
              </a:rPr>
              <a:t>Std. dev = 594.2</a:t>
            </a:r>
          </a:p>
        </p:txBody>
      </p:sp>
      <p:sp>
        <p:nvSpPr>
          <p:cNvPr id="65" name="Rounded Rectangle 64"/>
          <p:cNvSpPr/>
          <p:nvPr/>
        </p:nvSpPr>
        <p:spPr>
          <a:xfrm>
            <a:off x="5661025" y="3848100"/>
            <a:ext cx="3389313" cy="2738438"/>
          </a:xfrm>
          <a:prstGeom prst="roundRect">
            <a:avLst>
              <a:gd name="adj" fmla="val 7708"/>
            </a:avLst>
          </a:prstGeom>
          <a:ln>
            <a:solidFill>
              <a:schemeClr val="tx1"/>
            </a:solidFill>
          </a:ln>
        </p:spPr>
        <p:txBody>
          <a:bodyPr>
            <a:spAutoFit/>
          </a:bodyPr>
          <a:lstStyle/>
          <a:p>
            <a:pPr marL="231775" indent="-231775" algn="just" fontAlgn="auto">
              <a:spcBef>
                <a:spcPts val="0"/>
              </a:spcBef>
              <a:spcAft>
                <a:spcPts val="600"/>
              </a:spcAft>
              <a:buSzPct val="130000"/>
              <a:buFont typeface="Arial" panose="020B0604020202020204" pitchFamily="34" charset="0"/>
              <a:buChar char="•"/>
              <a:defRPr/>
            </a:pPr>
            <a:r>
              <a:rPr lang="en-US" sz="1400" b="1" dirty="0">
                <a:solidFill>
                  <a:srgbClr val="000099"/>
                </a:solidFill>
                <a:latin typeface="Arial Narrow" pitchFamily="34" charset="0"/>
                <a:cs typeface="+mn-cs"/>
              </a:rPr>
              <a:t>Reduction in rainfall based runoff water availability (14.3%) during 1951-1980 period to 1971-2005 whereas significant increase (18.4%) observed for future projections over India. </a:t>
            </a:r>
          </a:p>
          <a:p>
            <a:pPr marL="231775" indent="-231775" algn="just" fontAlgn="auto">
              <a:spcBef>
                <a:spcPts val="0"/>
              </a:spcBef>
              <a:spcAft>
                <a:spcPts val="600"/>
              </a:spcAft>
              <a:buSzPct val="130000"/>
              <a:buFont typeface="Arial" panose="020B0604020202020204" pitchFamily="34" charset="0"/>
              <a:buChar char="•"/>
              <a:defRPr/>
            </a:pPr>
            <a:r>
              <a:rPr lang="en-US" sz="1400" b="1" dirty="0">
                <a:solidFill>
                  <a:srgbClr val="000099"/>
                </a:solidFill>
                <a:latin typeface="Arial Narrow" pitchFamily="34" charset="0"/>
                <a:cs typeface="+mn-cs"/>
              </a:rPr>
              <a:t>Western and south-eastern region runoff show increasing trend for future scenario.</a:t>
            </a:r>
          </a:p>
          <a:p>
            <a:pPr marL="231775" indent="-231775" algn="just" fontAlgn="auto">
              <a:spcBef>
                <a:spcPts val="0"/>
              </a:spcBef>
              <a:spcAft>
                <a:spcPts val="600"/>
              </a:spcAft>
              <a:buSzPct val="130000"/>
              <a:buFont typeface="Arial" panose="020B0604020202020204" pitchFamily="34" charset="0"/>
              <a:buChar char="•"/>
              <a:defRPr/>
            </a:pPr>
            <a:r>
              <a:rPr lang="en-US" sz="1400" b="1" dirty="0">
                <a:solidFill>
                  <a:srgbClr val="000099"/>
                </a:solidFill>
                <a:latin typeface="Arial Narrow" pitchFamily="34" charset="0"/>
                <a:cs typeface="+mn-cs"/>
              </a:rPr>
              <a:t>Most of the river basins except Ganga and Cauvery show increase in runoff for future predictions.</a:t>
            </a:r>
            <a:endParaRPr lang="en-US" sz="894" b="1" dirty="0">
              <a:solidFill>
                <a:srgbClr val="000099"/>
              </a:solidFill>
              <a:latin typeface="Arial Narrow" pitchFamily="34" charset="0"/>
              <a:cs typeface="Times New Roman" panose="02020603050405020304" pitchFamily="18" charset="0"/>
            </a:endParaRPr>
          </a:p>
        </p:txBody>
      </p:sp>
      <p:cxnSp>
        <p:nvCxnSpPr>
          <p:cNvPr id="71" name="Straight Arrow Connector 70"/>
          <p:cNvCxnSpPr/>
          <p:nvPr/>
        </p:nvCxnSpPr>
        <p:spPr>
          <a:xfrm flipV="1">
            <a:off x="5486400" y="2132013"/>
            <a:ext cx="762000" cy="61118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11278" name="Picture 3"/>
          <p:cNvPicPr>
            <a:picLocks noChangeAspect="1"/>
          </p:cNvPicPr>
          <p:nvPr/>
        </p:nvPicPr>
        <p:blipFill>
          <a:blip r:embed="rId4">
            <a:clrChange>
              <a:clrFrom>
                <a:srgbClr val="FFFFFF"/>
              </a:clrFrom>
              <a:clrTo>
                <a:srgbClr val="FFFFFF">
                  <a:alpha val="0"/>
                </a:srgbClr>
              </a:clrTo>
            </a:clrChange>
          </a:blip>
          <a:srcRect l="21982" t="4547" r="21016" b="4890"/>
          <a:stretch>
            <a:fillRect/>
          </a:stretch>
        </p:blipFill>
        <p:spPr bwMode="auto">
          <a:xfrm>
            <a:off x="3254375" y="1958975"/>
            <a:ext cx="2752725" cy="2879725"/>
          </a:xfrm>
          <a:prstGeom prst="rect">
            <a:avLst/>
          </a:prstGeom>
          <a:noFill/>
          <a:ln w="9525">
            <a:noFill/>
            <a:miter lim="800000"/>
            <a:headEnd/>
            <a:tailEnd/>
          </a:ln>
        </p:spPr>
      </p:pic>
      <p:grpSp>
        <p:nvGrpSpPr>
          <p:cNvPr id="11279" name="Group 91"/>
          <p:cNvGrpSpPr>
            <a:grpSpLocks/>
          </p:cNvGrpSpPr>
          <p:nvPr/>
        </p:nvGrpSpPr>
        <p:grpSpPr bwMode="auto">
          <a:xfrm>
            <a:off x="2819400" y="2111375"/>
            <a:ext cx="2705100" cy="2674938"/>
            <a:chOff x="2819400" y="2111892"/>
            <a:chExt cx="2704823" cy="2674828"/>
          </a:xfrm>
        </p:grpSpPr>
        <p:sp>
          <p:nvSpPr>
            <p:cNvPr id="11316" name="TextBox 60"/>
            <p:cNvSpPr txBox="1">
              <a:spLocks noChangeArrowheads="1"/>
            </p:cNvSpPr>
            <p:nvPr/>
          </p:nvSpPr>
          <p:spPr bwMode="auto">
            <a:xfrm>
              <a:off x="4554086" y="3992386"/>
              <a:ext cx="970137" cy="400110"/>
            </a:xfrm>
            <a:prstGeom prst="rect">
              <a:avLst/>
            </a:prstGeom>
            <a:noFill/>
            <a:ln w="9525">
              <a:noFill/>
              <a:miter lim="800000"/>
              <a:headEnd/>
              <a:tailEnd/>
            </a:ln>
          </p:spPr>
          <p:txBody>
            <a:bodyPr wrap="none">
              <a:spAutoFit/>
            </a:bodyPr>
            <a:lstStyle/>
            <a:p>
              <a:r>
                <a:rPr lang="en-US" sz="1000" b="1">
                  <a:solidFill>
                    <a:srgbClr val="000099"/>
                  </a:solidFill>
                  <a:latin typeface="Arial Narrow" pitchFamily="34" charset="0"/>
                  <a:cs typeface="Times New Roman" pitchFamily="18" charset="0"/>
                </a:rPr>
                <a:t>Mean     = 341.6</a:t>
              </a:r>
            </a:p>
            <a:p>
              <a:r>
                <a:rPr lang="en-US" sz="1000" b="1">
                  <a:solidFill>
                    <a:srgbClr val="000099"/>
                  </a:solidFill>
                  <a:latin typeface="Arial Narrow" pitchFamily="34" charset="0"/>
                  <a:cs typeface="Times New Roman" pitchFamily="18" charset="0"/>
                </a:rPr>
                <a:t>Std. dev = 469.5</a:t>
              </a:r>
            </a:p>
          </p:txBody>
        </p:sp>
        <p:cxnSp>
          <p:nvCxnSpPr>
            <p:cNvPr id="37909" name="Straight Arrow Connector 37908"/>
            <p:cNvCxnSpPr/>
            <p:nvPr/>
          </p:nvCxnSpPr>
          <p:spPr>
            <a:xfrm flipV="1">
              <a:off x="2819400" y="4115235"/>
              <a:ext cx="693667" cy="67148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1318" name="TextBox 37910"/>
            <p:cNvSpPr txBox="1">
              <a:spLocks noChangeArrowheads="1"/>
            </p:cNvSpPr>
            <p:nvPr/>
          </p:nvSpPr>
          <p:spPr bwMode="auto">
            <a:xfrm>
              <a:off x="4537621" y="2111892"/>
              <a:ext cx="940220" cy="430887"/>
            </a:xfrm>
            <a:prstGeom prst="rect">
              <a:avLst/>
            </a:prstGeom>
            <a:noFill/>
            <a:ln w="9525">
              <a:noFill/>
              <a:miter lim="800000"/>
              <a:headEnd/>
              <a:tailEnd/>
            </a:ln>
          </p:spPr>
          <p:txBody>
            <a:bodyPr>
              <a:spAutoFit/>
            </a:bodyPr>
            <a:lstStyle/>
            <a:p>
              <a:r>
                <a:rPr lang="en-IN" sz="1100">
                  <a:solidFill>
                    <a:srgbClr val="000099"/>
                  </a:solidFill>
                  <a:latin typeface="Arial Narrow" pitchFamily="34" charset="0"/>
                </a:rPr>
                <a:t>River basin boundary</a:t>
              </a:r>
            </a:p>
          </p:txBody>
        </p:sp>
        <p:cxnSp>
          <p:nvCxnSpPr>
            <p:cNvPr id="37913" name="Straight Arrow Connector 37912"/>
            <p:cNvCxnSpPr>
              <a:stCxn id="11318" idx="1"/>
            </p:cNvCxnSpPr>
            <p:nvPr/>
          </p:nvCxnSpPr>
          <p:spPr>
            <a:xfrm flipH="1">
              <a:off x="4155938" y="2327783"/>
              <a:ext cx="380961" cy="2619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320" name="TextBox 37916"/>
            <p:cNvSpPr txBox="1">
              <a:spLocks noChangeArrowheads="1"/>
            </p:cNvSpPr>
            <p:nvPr/>
          </p:nvSpPr>
          <p:spPr bwMode="auto">
            <a:xfrm>
              <a:off x="3965127" y="2895343"/>
              <a:ext cx="988922" cy="230832"/>
            </a:xfrm>
            <a:prstGeom prst="rect">
              <a:avLst/>
            </a:prstGeom>
            <a:noFill/>
            <a:ln w="9525">
              <a:noFill/>
              <a:miter lim="800000"/>
              <a:headEnd/>
              <a:tailEnd/>
            </a:ln>
          </p:spPr>
          <p:txBody>
            <a:bodyPr>
              <a:spAutoFit/>
            </a:bodyPr>
            <a:lstStyle/>
            <a:p>
              <a:r>
                <a:rPr lang="en-IN" sz="900" b="1">
                  <a:solidFill>
                    <a:srgbClr val="000099"/>
                  </a:solidFill>
                  <a:latin typeface="Arial Narrow" pitchFamily="34" charset="0"/>
                </a:rPr>
                <a:t>Ganga</a:t>
              </a:r>
            </a:p>
          </p:txBody>
        </p:sp>
        <p:sp>
          <p:nvSpPr>
            <p:cNvPr id="11321" name="TextBox 79"/>
            <p:cNvSpPr txBox="1">
              <a:spLocks noChangeArrowheads="1"/>
            </p:cNvSpPr>
            <p:nvPr/>
          </p:nvSpPr>
          <p:spPr bwMode="auto">
            <a:xfrm>
              <a:off x="3934322" y="3627991"/>
              <a:ext cx="988922" cy="230832"/>
            </a:xfrm>
            <a:prstGeom prst="rect">
              <a:avLst/>
            </a:prstGeom>
            <a:noFill/>
            <a:ln w="9525">
              <a:noFill/>
              <a:miter lim="800000"/>
              <a:headEnd/>
              <a:tailEnd/>
            </a:ln>
          </p:spPr>
          <p:txBody>
            <a:bodyPr>
              <a:spAutoFit/>
            </a:bodyPr>
            <a:lstStyle/>
            <a:p>
              <a:r>
                <a:rPr lang="en-IN" sz="900" b="1">
                  <a:solidFill>
                    <a:srgbClr val="000099"/>
                  </a:solidFill>
                  <a:latin typeface="Arial Narrow" pitchFamily="34" charset="0"/>
                </a:rPr>
                <a:t>Godavari</a:t>
              </a:r>
            </a:p>
          </p:txBody>
        </p:sp>
        <p:sp>
          <p:nvSpPr>
            <p:cNvPr id="11322" name="TextBox 80"/>
            <p:cNvSpPr txBox="1">
              <a:spLocks noChangeArrowheads="1"/>
            </p:cNvSpPr>
            <p:nvPr/>
          </p:nvSpPr>
          <p:spPr bwMode="auto">
            <a:xfrm>
              <a:off x="3850632" y="3849839"/>
              <a:ext cx="988922" cy="230832"/>
            </a:xfrm>
            <a:prstGeom prst="rect">
              <a:avLst/>
            </a:prstGeom>
            <a:noFill/>
            <a:ln w="9525">
              <a:noFill/>
              <a:miter lim="800000"/>
              <a:headEnd/>
              <a:tailEnd/>
            </a:ln>
          </p:spPr>
          <p:txBody>
            <a:bodyPr>
              <a:spAutoFit/>
            </a:bodyPr>
            <a:lstStyle/>
            <a:p>
              <a:r>
                <a:rPr lang="en-IN" sz="900" b="1">
                  <a:solidFill>
                    <a:srgbClr val="000099"/>
                  </a:solidFill>
                  <a:latin typeface="Arial Narrow" pitchFamily="34" charset="0"/>
                </a:rPr>
                <a:t>Krishna</a:t>
              </a:r>
            </a:p>
          </p:txBody>
        </p:sp>
        <p:sp>
          <p:nvSpPr>
            <p:cNvPr id="11323" name="TextBox 81"/>
            <p:cNvSpPr txBox="1">
              <a:spLocks noChangeArrowheads="1"/>
            </p:cNvSpPr>
            <p:nvPr/>
          </p:nvSpPr>
          <p:spPr bwMode="auto">
            <a:xfrm rot="2113524">
              <a:off x="3858351" y="4497563"/>
              <a:ext cx="988922" cy="230832"/>
            </a:xfrm>
            <a:prstGeom prst="rect">
              <a:avLst/>
            </a:prstGeom>
            <a:noFill/>
            <a:ln w="9525">
              <a:noFill/>
              <a:miter lim="800000"/>
              <a:headEnd/>
              <a:tailEnd/>
            </a:ln>
          </p:spPr>
          <p:txBody>
            <a:bodyPr>
              <a:spAutoFit/>
            </a:bodyPr>
            <a:lstStyle/>
            <a:p>
              <a:r>
                <a:rPr lang="en-IN" sz="900" b="1">
                  <a:solidFill>
                    <a:srgbClr val="000099"/>
                  </a:solidFill>
                  <a:latin typeface="Arial Narrow" pitchFamily="34" charset="0"/>
                </a:rPr>
                <a:t>Cauvery</a:t>
              </a:r>
            </a:p>
          </p:txBody>
        </p:sp>
        <p:sp>
          <p:nvSpPr>
            <p:cNvPr id="11324" name="TextBox 82"/>
            <p:cNvSpPr txBox="1">
              <a:spLocks noChangeArrowheads="1"/>
            </p:cNvSpPr>
            <p:nvPr/>
          </p:nvSpPr>
          <p:spPr bwMode="auto">
            <a:xfrm>
              <a:off x="3852410" y="2173442"/>
              <a:ext cx="988922" cy="230832"/>
            </a:xfrm>
            <a:prstGeom prst="rect">
              <a:avLst/>
            </a:prstGeom>
            <a:noFill/>
            <a:ln w="9525">
              <a:noFill/>
              <a:miter lim="800000"/>
              <a:headEnd/>
              <a:tailEnd/>
            </a:ln>
          </p:spPr>
          <p:txBody>
            <a:bodyPr>
              <a:spAutoFit/>
            </a:bodyPr>
            <a:lstStyle/>
            <a:p>
              <a:r>
                <a:rPr lang="en-IN" sz="900" b="1">
                  <a:solidFill>
                    <a:srgbClr val="000099"/>
                  </a:solidFill>
                  <a:latin typeface="Arial Narrow" pitchFamily="34" charset="0"/>
                </a:rPr>
                <a:t>Indus</a:t>
              </a:r>
            </a:p>
          </p:txBody>
        </p:sp>
      </p:grpSp>
      <p:grpSp>
        <p:nvGrpSpPr>
          <p:cNvPr id="11280" name="Group 4"/>
          <p:cNvGrpSpPr>
            <a:grpSpLocks noChangeAspect="1"/>
          </p:cNvGrpSpPr>
          <p:nvPr/>
        </p:nvGrpSpPr>
        <p:grpSpPr bwMode="auto">
          <a:xfrm>
            <a:off x="2286000" y="2139950"/>
            <a:ext cx="1173163" cy="2355850"/>
            <a:chOff x="1435" y="1477"/>
            <a:chExt cx="666" cy="1234"/>
          </a:xfrm>
        </p:grpSpPr>
        <p:sp>
          <p:nvSpPr>
            <p:cNvPr id="11283" name="AutoShape 3"/>
            <p:cNvSpPr>
              <a:spLocks noChangeAspect="1" noChangeArrowheads="1" noTextEdit="1"/>
            </p:cNvSpPr>
            <p:nvPr/>
          </p:nvSpPr>
          <p:spPr bwMode="auto">
            <a:xfrm>
              <a:off x="1435" y="1477"/>
              <a:ext cx="666" cy="1224"/>
            </a:xfrm>
            <a:prstGeom prst="rect">
              <a:avLst/>
            </a:prstGeom>
            <a:noFill/>
            <a:ln w="9525">
              <a:noFill/>
              <a:miter lim="800000"/>
              <a:headEnd/>
              <a:tailEnd/>
            </a:ln>
          </p:spPr>
          <p:txBody>
            <a:bodyPr/>
            <a:lstStyle/>
            <a:p>
              <a:endParaRPr lang="en-US"/>
            </a:p>
          </p:txBody>
        </p:sp>
        <p:grpSp>
          <p:nvGrpSpPr>
            <p:cNvPr id="11284" name="Group 38"/>
            <p:cNvGrpSpPr>
              <a:grpSpLocks/>
            </p:cNvGrpSpPr>
            <p:nvPr/>
          </p:nvGrpSpPr>
          <p:grpSpPr bwMode="auto">
            <a:xfrm>
              <a:off x="1489" y="1632"/>
              <a:ext cx="463" cy="1079"/>
              <a:chOff x="1489" y="1632"/>
              <a:chExt cx="463" cy="1079"/>
            </a:xfrm>
          </p:grpSpPr>
          <p:sp>
            <p:nvSpPr>
              <p:cNvPr id="11286" name="Rectangle 8"/>
              <p:cNvSpPr>
                <a:spLocks noChangeArrowheads="1"/>
              </p:cNvSpPr>
              <p:nvPr/>
            </p:nvSpPr>
            <p:spPr bwMode="auto">
              <a:xfrm>
                <a:off x="1489" y="1632"/>
                <a:ext cx="162" cy="81"/>
              </a:xfrm>
              <a:prstGeom prst="rect">
                <a:avLst/>
              </a:prstGeom>
              <a:solidFill>
                <a:srgbClr val="FF0000"/>
              </a:solidFill>
              <a:ln w="0">
                <a:solidFill>
                  <a:srgbClr val="000000"/>
                </a:solidFill>
                <a:miter lim="800000"/>
                <a:headEnd/>
                <a:tailEnd/>
              </a:ln>
            </p:spPr>
            <p:txBody>
              <a:bodyPr/>
              <a:lstStyle/>
              <a:p>
                <a:endParaRPr lang="en-IN" sz="2400" b="1">
                  <a:solidFill>
                    <a:srgbClr val="000099"/>
                  </a:solidFill>
                  <a:latin typeface="Arial Narrow" pitchFamily="34" charset="0"/>
                </a:endParaRPr>
              </a:p>
            </p:txBody>
          </p:sp>
          <p:sp>
            <p:nvSpPr>
              <p:cNvPr id="11287" name="Rectangle 9"/>
              <p:cNvSpPr>
                <a:spLocks noChangeArrowheads="1"/>
              </p:cNvSpPr>
              <p:nvPr/>
            </p:nvSpPr>
            <p:spPr bwMode="auto">
              <a:xfrm>
                <a:off x="1489" y="1632"/>
                <a:ext cx="162" cy="81"/>
              </a:xfrm>
              <a:prstGeom prst="rect">
                <a:avLst/>
              </a:prstGeom>
              <a:noFill/>
              <a:ln w="7938">
                <a:solidFill>
                  <a:srgbClr val="6E6E6E"/>
                </a:solidFill>
                <a:miter lim="800000"/>
                <a:headEnd/>
                <a:tailEnd/>
              </a:ln>
            </p:spPr>
            <p:txBody>
              <a:bodyPr/>
              <a:lstStyle/>
              <a:p>
                <a:endParaRPr lang="en-IN" sz="2400" b="1">
                  <a:solidFill>
                    <a:srgbClr val="000099"/>
                  </a:solidFill>
                  <a:latin typeface="Arial Narrow" pitchFamily="34" charset="0"/>
                </a:endParaRPr>
              </a:p>
            </p:txBody>
          </p:sp>
          <p:sp>
            <p:nvSpPr>
              <p:cNvPr id="11288" name="Rectangle 10"/>
              <p:cNvSpPr>
                <a:spLocks noChangeArrowheads="1"/>
              </p:cNvSpPr>
              <p:nvPr/>
            </p:nvSpPr>
            <p:spPr bwMode="auto">
              <a:xfrm>
                <a:off x="1679" y="1642"/>
                <a:ext cx="163" cy="87"/>
              </a:xfrm>
              <a:prstGeom prst="rect">
                <a:avLst/>
              </a:prstGeom>
              <a:noFill/>
              <a:ln w="9525">
                <a:noFill/>
                <a:miter lim="800000"/>
                <a:headEnd/>
                <a:tailEnd/>
              </a:ln>
            </p:spPr>
            <p:txBody>
              <a:bodyPr wrap="none" lIns="0" tIns="0" rIns="0" bIns="0">
                <a:spAutoFit/>
              </a:bodyPr>
              <a:lstStyle/>
              <a:p>
                <a:pPr eaLnBrk="0" hangingPunct="0"/>
                <a:r>
                  <a:rPr lang="en-US" sz="900" b="1">
                    <a:solidFill>
                      <a:srgbClr val="000099"/>
                    </a:solidFill>
                    <a:latin typeface="Arial Narrow" pitchFamily="34" charset="0"/>
                  </a:rPr>
                  <a:t>&lt; 100</a:t>
                </a:r>
                <a:endParaRPr lang="en-US" sz="2400" b="1">
                  <a:solidFill>
                    <a:srgbClr val="000099"/>
                  </a:solidFill>
                  <a:latin typeface="Arial Narrow" pitchFamily="34" charset="0"/>
                </a:endParaRPr>
              </a:p>
            </p:txBody>
          </p:sp>
          <p:sp>
            <p:nvSpPr>
              <p:cNvPr id="11289" name="Rectangle 11"/>
              <p:cNvSpPr>
                <a:spLocks noChangeArrowheads="1"/>
              </p:cNvSpPr>
              <p:nvPr/>
            </p:nvSpPr>
            <p:spPr bwMode="auto">
              <a:xfrm>
                <a:off x="1489" y="1741"/>
                <a:ext cx="162" cy="81"/>
              </a:xfrm>
              <a:prstGeom prst="rect">
                <a:avLst/>
              </a:prstGeom>
              <a:solidFill>
                <a:srgbClr val="FF6F00"/>
              </a:solidFill>
              <a:ln w="0">
                <a:solidFill>
                  <a:srgbClr val="000000"/>
                </a:solidFill>
                <a:miter lim="800000"/>
                <a:headEnd/>
                <a:tailEnd/>
              </a:ln>
            </p:spPr>
            <p:txBody>
              <a:bodyPr/>
              <a:lstStyle/>
              <a:p>
                <a:endParaRPr lang="en-IN" sz="2400" b="1">
                  <a:solidFill>
                    <a:srgbClr val="000099"/>
                  </a:solidFill>
                  <a:latin typeface="Arial Narrow" pitchFamily="34" charset="0"/>
                </a:endParaRPr>
              </a:p>
            </p:txBody>
          </p:sp>
          <p:sp>
            <p:nvSpPr>
              <p:cNvPr id="11290" name="Rectangle 12"/>
              <p:cNvSpPr>
                <a:spLocks noChangeArrowheads="1"/>
              </p:cNvSpPr>
              <p:nvPr/>
            </p:nvSpPr>
            <p:spPr bwMode="auto">
              <a:xfrm>
                <a:off x="1489" y="1741"/>
                <a:ext cx="162" cy="81"/>
              </a:xfrm>
              <a:prstGeom prst="rect">
                <a:avLst/>
              </a:prstGeom>
              <a:noFill/>
              <a:ln w="7938">
                <a:solidFill>
                  <a:srgbClr val="6E6E6E"/>
                </a:solidFill>
                <a:miter lim="800000"/>
                <a:headEnd/>
                <a:tailEnd/>
              </a:ln>
            </p:spPr>
            <p:txBody>
              <a:bodyPr/>
              <a:lstStyle/>
              <a:p>
                <a:endParaRPr lang="en-IN" sz="2400" b="1">
                  <a:solidFill>
                    <a:srgbClr val="000099"/>
                  </a:solidFill>
                  <a:latin typeface="Arial Narrow" pitchFamily="34" charset="0"/>
                </a:endParaRPr>
              </a:p>
            </p:txBody>
          </p:sp>
          <p:sp>
            <p:nvSpPr>
              <p:cNvPr id="11291" name="Rectangle 13"/>
              <p:cNvSpPr>
                <a:spLocks noChangeArrowheads="1"/>
              </p:cNvSpPr>
              <p:nvPr/>
            </p:nvSpPr>
            <p:spPr bwMode="auto">
              <a:xfrm>
                <a:off x="1679" y="1751"/>
                <a:ext cx="273" cy="87"/>
              </a:xfrm>
              <a:prstGeom prst="rect">
                <a:avLst/>
              </a:prstGeom>
              <a:noFill/>
              <a:ln w="9525">
                <a:noFill/>
                <a:miter lim="800000"/>
                <a:headEnd/>
                <a:tailEnd/>
              </a:ln>
            </p:spPr>
            <p:txBody>
              <a:bodyPr wrap="none" lIns="0" tIns="0" rIns="0" bIns="0">
                <a:spAutoFit/>
              </a:bodyPr>
              <a:lstStyle/>
              <a:p>
                <a:pPr eaLnBrk="0" hangingPunct="0"/>
                <a:r>
                  <a:rPr lang="en-US" sz="900" b="1">
                    <a:solidFill>
                      <a:srgbClr val="000099"/>
                    </a:solidFill>
                    <a:latin typeface="Arial Narrow" pitchFamily="34" charset="0"/>
                  </a:rPr>
                  <a:t>101 - 175</a:t>
                </a:r>
                <a:endParaRPr lang="en-US" sz="2400" b="1">
                  <a:solidFill>
                    <a:srgbClr val="000099"/>
                  </a:solidFill>
                  <a:latin typeface="Arial Narrow" pitchFamily="34" charset="0"/>
                </a:endParaRPr>
              </a:p>
            </p:txBody>
          </p:sp>
          <p:sp>
            <p:nvSpPr>
              <p:cNvPr id="11292" name="Rectangle 14"/>
              <p:cNvSpPr>
                <a:spLocks noChangeArrowheads="1"/>
              </p:cNvSpPr>
              <p:nvPr/>
            </p:nvSpPr>
            <p:spPr bwMode="auto">
              <a:xfrm>
                <a:off x="1489" y="1850"/>
                <a:ext cx="162" cy="81"/>
              </a:xfrm>
              <a:prstGeom prst="rect">
                <a:avLst/>
              </a:prstGeom>
              <a:solidFill>
                <a:srgbClr val="FFB700"/>
              </a:solidFill>
              <a:ln w="0">
                <a:solidFill>
                  <a:srgbClr val="000000"/>
                </a:solidFill>
                <a:miter lim="800000"/>
                <a:headEnd/>
                <a:tailEnd/>
              </a:ln>
            </p:spPr>
            <p:txBody>
              <a:bodyPr/>
              <a:lstStyle/>
              <a:p>
                <a:endParaRPr lang="en-IN" sz="2400" b="1">
                  <a:solidFill>
                    <a:srgbClr val="000099"/>
                  </a:solidFill>
                  <a:latin typeface="Arial Narrow" pitchFamily="34" charset="0"/>
                </a:endParaRPr>
              </a:p>
            </p:txBody>
          </p:sp>
          <p:sp>
            <p:nvSpPr>
              <p:cNvPr id="11293" name="Rectangle 15"/>
              <p:cNvSpPr>
                <a:spLocks noChangeArrowheads="1"/>
              </p:cNvSpPr>
              <p:nvPr/>
            </p:nvSpPr>
            <p:spPr bwMode="auto">
              <a:xfrm>
                <a:off x="1489" y="1850"/>
                <a:ext cx="162" cy="81"/>
              </a:xfrm>
              <a:prstGeom prst="rect">
                <a:avLst/>
              </a:prstGeom>
              <a:noFill/>
              <a:ln w="7938">
                <a:solidFill>
                  <a:srgbClr val="6E6E6E"/>
                </a:solidFill>
                <a:miter lim="800000"/>
                <a:headEnd/>
                <a:tailEnd/>
              </a:ln>
            </p:spPr>
            <p:txBody>
              <a:bodyPr/>
              <a:lstStyle/>
              <a:p>
                <a:endParaRPr lang="en-IN" sz="2400" b="1">
                  <a:solidFill>
                    <a:srgbClr val="000099"/>
                  </a:solidFill>
                  <a:latin typeface="Arial Narrow" pitchFamily="34" charset="0"/>
                </a:endParaRPr>
              </a:p>
            </p:txBody>
          </p:sp>
          <p:sp>
            <p:nvSpPr>
              <p:cNvPr id="11294" name="Rectangle 16"/>
              <p:cNvSpPr>
                <a:spLocks noChangeArrowheads="1"/>
              </p:cNvSpPr>
              <p:nvPr/>
            </p:nvSpPr>
            <p:spPr bwMode="auto">
              <a:xfrm>
                <a:off x="1679" y="1860"/>
                <a:ext cx="273" cy="87"/>
              </a:xfrm>
              <a:prstGeom prst="rect">
                <a:avLst/>
              </a:prstGeom>
              <a:noFill/>
              <a:ln w="9525">
                <a:noFill/>
                <a:miter lim="800000"/>
                <a:headEnd/>
                <a:tailEnd/>
              </a:ln>
            </p:spPr>
            <p:txBody>
              <a:bodyPr wrap="none" lIns="0" tIns="0" rIns="0" bIns="0">
                <a:spAutoFit/>
              </a:bodyPr>
              <a:lstStyle/>
              <a:p>
                <a:pPr eaLnBrk="0" hangingPunct="0"/>
                <a:r>
                  <a:rPr lang="en-US" sz="900" b="1">
                    <a:solidFill>
                      <a:srgbClr val="000099"/>
                    </a:solidFill>
                    <a:latin typeface="Arial Narrow" pitchFamily="34" charset="0"/>
                  </a:rPr>
                  <a:t>176 - 250</a:t>
                </a:r>
                <a:endParaRPr lang="en-US" sz="2400" b="1">
                  <a:solidFill>
                    <a:srgbClr val="000099"/>
                  </a:solidFill>
                  <a:latin typeface="Arial Narrow" pitchFamily="34" charset="0"/>
                </a:endParaRPr>
              </a:p>
            </p:txBody>
          </p:sp>
          <p:sp>
            <p:nvSpPr>
              <p:cNvPr id="11295" name="Rectangle 17"/>
              <p:cNvSpPr>
                <a:spLocks noChangeArrowheads="1"/>
              </p:cNvSpPr>
              <p:nvPr/>
            </p:nvSpPr>
            <p:spPr bwMode="auto">
              <a:xfrm>
                <a:off x="1489" y="1959"/>
                <a:ext cx="162" cy="81"/>
              </a:xfrm>
              <a:prstGeom prst="rect">
                <a:avLst/>
              </a:prstGeom>
              <a:solidFill>
                <a:srgbClr val="FFFF00"/>
              </a:solidFill>
              <a:ln w="0">
                <a:solidFill>
                  <a:srgbClr val="000000"/>
                </a:solidFill>
                <a:miter lim="800000"/>
                <a:headEnd/>
                <a:tailEnd/>
              </a:ln>
            </p:spPr>
            <p:txBody>
              <a:bodyPr/>
              <a:lstStyle/>
              <a:p>
                <a:endParaRPr lang="en-IN" sz="2400" b="1">
                  <a:solidFill>
                    <a:srgbClr val="000099"/>
                  </a:solidFill>
                  <a:latin typeface="Arial Narrow" pitchFamily="34" charset="0"/>
                </a:endParaRPr>
              </a:p>
            </p:txBody>
          </p:sp>
          <p:sp>
            <p:nvSpPr>
              <p:cNvPr id="11296" name="Rectangle 18"/>
              <p:cNvSpPr>
                <a:spLocks noChangeArrowheads="1"/>
              </p:cNvSpPr>
              <p:nvPr/>
            </p:nvSpPr>
            <p:spPr bwMode="auto">
              <a:xfrm>
                <a:off x="1489" y="1959"/>
                <a:ext cx="162" cy="81"/>
              </a:xfrm>
              <a:prstGeom prst="rect">
                <a:avLst/>
              </a:prstGeom>
              <a:noFill/>
              <a:ln w="7938">
                <a:solidFill>
                  <a:srgbClr val="6E6E6E"/>
                </a:solidFill>
                <a:miter lim="800000"/>
                <a:headEnd/>
                <a:tailEnd/>
              </a:ln>
            </p:spPr>
            <p:txBody>
              <a:bodyPr/>
              <a:lstStyle/>
              <a:p>
                <a:endParaRPr lang="en-IN" sz="2400" b="1">
                  <a:solidFill>
                    <a:srgbClr val="000099"/>
                  </a:solidFill>
                  <a:latin typeface="Arial Narrow" pitchFamily="34" charset="0"/>
                </a:endParaRPr>
              </a:p>
            </p:txBody>
          </p:sp>
          <p:sp>
            <p:nvSpPr>
              <p:cNvPr id="11297" name="Rectangle 19"/>
              <p:cNvSpPr>
                <a:spLocks noChangeArrowheads="1"/>
              </p:cNvSpPr>
              <p:nvPr/>
            </p:nvSpPr>
            <p:spPr bwMode="auto">
              <a:xfrm>
                <a:off x="1679" y="1969"/>
                <a:ext cx="273" cy="87"/>
              </a:xfrm>
              <a:prstGeom prst="rect">
                <a:avLst/>
              </a:prstGeom>
              <a:noFill/>
              <a:ln w="9525">
                <a:noFill/>
                <a:miter lim="800000"/>
                <a:headEnd/>
                <a:tailEnd/>
              </a:ln>
            </p:spPr>
            <p:txBody>
              <a:bodyPr wrap="none" lIns="0" tIns="0" rIns="0" bIns="0">
                <a:spAutoFit/>
              </a:bodyPr>
              <a:lstStyle/>
              <a:p>
                <a:pPr eaLnBrk="0" hangingPunct="0"/>
                <a:r>
                  <a:rPr lang="en-US" sz="900" b="1">
                    <a:solidFill>
                      <a:srgbClr val="000099"/>
                    </a:solidFill>
                    <a:latin typeface="Arial Narrow" pitchFamily="34" charset="0"/>
                  </a:rPr>
                  <a:t>251 - 325</a:t>
                </a:r>
                <a:endParaRPr lang="en-US" sz="2400" b="1">
                  <a:solidFill>
                    <a:srgbClr val="000099"/>
                  </a:solidFill>
                  <a:latin typeface="Arial Narrow" pitchFamily="34" charset="0"/>
                </a:endParaRPr>
              </a:p>
            </p:txBody>
          </p:sp>
          <p:sp>
            <p:nvSpPr>
              <p:cNvPr id="11298" name="Rectangle 20"/>
              <p:cNvSpPr>
                <a:spLocks noChangeArrowheads="1"/>
              </p:cNvSpPr>
              <p:nvPr/>
            </p:nvSpPr>
            <p:spPr bwMode="auto">
              <a:xfrm>
                <a:off x="1489" y="2068"/>
                <a:ext cx="162" cy="81"/>
              </a:xfrm>
              <a:prstGeom prst="rect">
                <a:avLst/>
              </a:prstGeom>
              <a:solidFill>
                <a:srgbClr val="D2FF69"/>
              </a:solidFill>
              <a:ln w="0">
                <a:solidFill>
                  <a:srgbClr val="000000"/>
                </a:solidFill>
                <a:miter lim="800000"/>
                <a:headEnd/>
                <a:tailEnd/>
              </a:ln>
            </p:spPr>
            <p:txBody>
              <a:bodyPr/>
              <a:lstStyle/>
              <a:p>
                <a:endParaRPr lang="en-IN" sz="2400" b="1">
                  <a:solidFill>
                    <a:srgbClr val="000099"/>
                  </a:solidFill>
                  <a:latin typeface="Arial Narrow" pitchFamily="34" charset="0"/>
                </a:endParaRPr>
              </a:p>
            </p:txBody>
          </p:sp>
          <p:sp>
            <p:nvSpPr>
              <p:cNvPr id="11299" name="Rectangle 21"/>
              <p:cNvSpPr>
                <a:spLocks noChangeArrowheads="1"/>
              </p:cNvSpPr>
              <p:nvPr/>
            </p:nvSpPr>
            <p:spPr bwMode="auto">
              <a:xfrm>
                <a:off x="1489" y="2068"/>
                <a:ext cx="162" cy="81"/>
              </a:xfrm>
              <a:prstGeom prst="rect">
                <a:avLst/>
              </a:prstGeom>
              <a:noFill/>
              <a:ln w="7938">
                <a:solidFill>
                  <a:srgbClr val="6E6E6E"/>
                </a:solidFill>
                <a:miter lim="800000"/>
                <a:headEnd/>
                <a:tailEnd/>
              </a:ln>
            </p:spPr>
            <p:txBody>
              <a:bodyPr/>
              <a:lstStyle/>
              <a:p>
                <a:endParaRPr lang="en-IN" sz="2400" b="1">
                  <a:solidFill>
                    <a:srgbClr val="000099"/>
                  </a:solidFill>
                  <a:latin typeface="Arial Narrow" pitchFamily="34" charset="0"/>
                </a:endParaRPr>
              </a:p>
            </p:txBody>
          </p:sp>
          <p:sp>
            <p:nvSpPr>
              <p:cNvPr id="11300" name="Rectangle 22"/>
              <p:cNvSpPr>
                <a:spLocks noChangeArrowheads="1"/>
              </p:cNvSpPr>
              <p:nvPr/>
            </p:nvSpPr>
            <p:spPr bwMode="auto">
              <a:xfrm>
                <a:off x="1679" y="2078"/>
                <a:ext cx="273" cy="87"/>
              </a:xfrm>
              <a:prstGeom prst="rect">
                <a:avLst/>
              </a:prstGeom>
              <a:noFill/>
              <a:ln w="9525">
                <a:noFill/>
                <a:miter lim="800000"/>
                <a:headEnd/>
                <a:tailEnd/>
              </a:ln>
            </p:spPr>
            <p:txBody>
              <a:bodyPr wrap="none" lIns="0" tIns="0" rIns="0" bIns="0">
                <a:spAutoFit/>
              </a:bodyPr>
              <a:lstStyle/>
              <a:p>
                <a:pPr eaLnBrk="0" hangingPunct="0"/>
                <a:r>
                  <a:rPr lang="en-US" sz="900" b="1">
                    <a:solidFill>
                      <a:srgbClr val="000099"/>
                    </a:solidFill>
                    <a:latin typeface="Arial Narrow" pitchFamily="34" charset="0"/>
                  </a:rPr>
                  <a:t>326 - 400</a:t>
                </a:r>
                <a:endParaRPr lang="en-US" sz="2400" b="1">
                  <a:solidFill>
                    <a:srgbClr val="000099"/>
                  </a:solidFill>
                  <a:latin typeface="Arial Narrow" pitchFamily="34" charset="0"/>
                </a:endParaRPr>
              </a:p>
            </p:txBody>
          </p:sp>
          <p:sp>
            <p:nvSpPr>
              <p:cNvPr id="11301" name="Rectangle 23"/>
              <p:cNvSpPr>
                <a:spLocks noChangeArrowheads="1"/>
              </p:cNvSpPr>
              <p:nvPr/>
            </p:nvSpPr>
            <p:spPr bwMode="auto">
              <a:xfrm>
                <a:off x="1489" y="2178"/>
                <a:ext cx="162" cy="80"/>
              </a:xfrm>
              <a:prstGeom prst="rect">
                <a:avLst/>
              </a:prstGeom>
              <a:solidFill>
                <a:srgbClr val="91FFB4"/>
              </a:solidFill>
              <a:ln w="0">
                <a:solidFill>
                  <a:srgbClr val="000000"/>
                </a:solidFill>
                <a:miter lim="800000"/>
                <a:headEnd/>
                <a:tailEnd/>
              </a:ln>
            </p:spPr>
            <p:txBody>
              <a:bodyPr/>
              <a:lstStyle/>
              <a:p>
                <a:endParaRPr lang="en-IN" sz="2400" b="1">
                  <a:solidFill>
                    <a:srgbClr val="000099"/>
                  </a:solidFill>
                  <a:latin typeface="Arial Narrow" pitchFamily="34" charset="0"/>
                </a:endParaRPr>
              </a:p>
            </p:txBody>
          </p:sp>
          <p:sp>
            <p:nvSpPr>
              <p:cNvPr id="11302" name="Rectangle 24"/>
              <p:cNvSpPr>
                <a:spLocks noChangeArrowheads="1"/>
              </p:cNvSpPr>
              <p:nvPr/>
            </p:nvSpPr>
            <p:spPr bwMode="auto">
              <a:xfrm>
                <a:off x="1489" y="2178"/>
                <a:ext cx="162" cy="80"/>
              </a:xfrm>
              <a:prstGeom prst="rect">
                <a:avLst/>
              </a:prstGeom>
              <a:noFill/>
              <a:ln w="7938">
                <a:solidFill>
                  <a:srgbClr val="6E6E6E"/>
                </a:solidFill>
                <a:miter lim="800000"/>
                <a:headEnd/>
                <a:tailEnd/>
              </a:ln>
            </p:spPr>
            <p:txBody>
              <a:bodyPr/>
              <a:lstStyle/>
              <a:p>
                <a:endParaRPr lang="en-IN" sz="2400" b="1">
                  <a:solidFill>
                    <a:srgbClr val="000099"/>
                  </a:solidFill>
                  <a:latin typeface="Arial Narrow" pitchFamily="34" charset="0"/>
                </a:endParaRPr>
              </a:p>
            </p:txBody>
          </p:sp>
          <p:sp>
            <p:nvSpPr>
              <p:cNvPr id="11303" name="Rectangle 25"/>
              <p:cNvSpPr>
                <a:spLocks noChangeArrowheads="1"/>
              </p:cNvSpPr>
              <p:nvPr/>
            </p:nvSpPr>
            <p:spPr bwMode="auto">
              <a:xfrm>
                <a:off x="1679" y="2187"/>
                <a:ext cx="273" cy="87"/>
              </a:xfrm>
              <a:prstGeom prst="rect">
                <a:avLst/>
              </a:prstGeom>
              <a:noFill/>
              <a:ln w="9525">
                <a:noFill/>
                <a:miter lim="800000"/>
                <a:headEnd/>
                <a:tailEnd/>
              </a:ln>
            </p:spPr>
            <p:txBody>
              <a:bodyPr wrap="none" lIns="0" tIns="0" rIns="0" bIns="0">
                <a:spAutoFit/>
              </a:bodyPr>
              <a:lstStyle/>
              <a:p>
                <a:pPr eaLnBrk="0" hangingPunct="0"/>
                <a:r>
                  <a:rPr lang="en-US" sz="900" b="1">
                    <a:solidFill>
                      <a:srgbClr val="000099"/>
                    </a:solidFill>
                    <a:latin typeface="Arial Narrow" pitchFamily="34" charset="0"/>
                  </a:rPr>
                  <a:t>401 - 475</a:t>
                </a:r>
                <a:endParaRPr lang="en-US" sz="2400" b="1">
                  <a:solidFill>
                    <a:srgbClr val="000099"/>
                  </a:solidFill>
                  <a:latin typeface="Arial Narrow" pitchFamily="34" charset="0"/>
                </a:endParaRPr>
              </a:p>
            </p:txBody>
          </p:sp>
          <p:sp>
            <p:nvSpPr>
              <p:cNvPr id="11304" name="Rectangle 26"/>
              <p:cNvSpPr>
                <a:spLocks noChangeArrowheads="1"/>
              </p:cNvSpPr>
              <p:nvPr/>
            </p:nvSpPr>
            <p:spPr bwMode="auto">
              <a:xfrm>
                <a:off x="1489" y="2287"/>
                <a:ext cx="162" cy="81"/>
              </a:xfrm>
              <a:prstGeom prst="rect">
                <a:avLst/>
              </a:prstGeom>
              <a:solidFill>
                <a:srgbClr val="00FFFF"/>
              </a:solidFill>
              <a:ln w="0">
                <a:solidFill>
                  <a:srgbClr val="000000"/>
                </a:solidFill>
                <a:miter lim="800000"/>
                <a:headEnd/>
                <a:tailEnd/>
              </a:ln>
            </p:spPr>
            <p:txBody>
              <a:bodyPr/>
              <a:lstStyle/>
              <a:p>
                <a:endParaRPr lang="en-IN" sz="2400" b="1">
                  <a:solidFill>
                    <a:srgbClr val="000099"/>
                  </a:solidFill>
                  <a:latin typeface="Arial Narrow" pitchFamily="34" charset="0"/>
                </a:endParaRPr>
              </a:p>
            </p:txBody>
          </p:sp>
          <p:sp>
            <p:nvSpPr>
              <p:cNvPr id="11305" name="Rectangle 27"/>
              <p:cNvSpPr>
                <a:spLocks noChangeArrowheads="1"/>
              </p:cNvSpPr>
              <p:nvPr/>
            </p:nvSpPr>
            <p:spPr bwMode="auto">
              <a:xfrm>
                <a:off x="1489" y="2287"/>
                <a:ext cx="162" cy="81"/>
              </a:xfrm>
              <a:prstGeom prst="rect">
                <a:avLst/>
              </a:prstGeom>
              <a:noFill/>
              <a:ln w="7938">
                <a:solidFill>
                  <a:srgbClr val="6E6E6E"/>
                </a:solidFill>
                <a:miter lim="800000"/>
                <a:headEnd/>
                <a:tailEnd/>
              </a:ln>
            </p:spPr>
            <p:txBody>
              <a:bodyPr/>
              <a:lstStyle/>
              <a:p>
                <a:endParaRPr lang="en-IN" sz="2400" b="1">
                  <a:solidFill>
                    <a:srgbClr val="000099"/>
                  </a:solidFill>
                  <a:latin typeface="Arial Narrow" pitchFamily="34" charset="0"/>
                </a:endParaRPr>
              </a:p>
            </p:txBody>
          </p:sp>
          <p:sp>
            <p:nvSpPr>
              <p:cNvPr id="11306" name="Rectangle 28"/>
              <p:cNvSpPr>
                <a:spLocks noChangeArrowheads="1"/>
              </p:cNvSpPr>
              <p:nvPr/>
            </p:nvSpPr>
            <p:spPr bwMode="auto">
              <a:xfrm>
                <a:off x="1679" y="2297"/>
                <a:ext cx="273" cy="87"/>
              </a:xfrm>
              <a:prstGeom prst="rect">
                <a:avLst/>
              </a:prstGeom>
              <a:noFill/>
              <a:ln w="9525">
                <a:noFill/>
                <a:miter lim="800000"/>
                <a:headEnd/>
                <a:tailEnd/>
              </a:ln>
            </p:spPr>
            <p:txBody>
              <a:bodyPr wrap="none" lIns="0" tIns="0" rIns="0" bIns="0">
                <a:spAutoFit/>
              </a:bodyPr>
              <a:lstStyle/>
              <a:p>
                <a:pPr eaLnBrk="0" hangingPunct="0"/>
                <a:r>
                  <a:rPr lang="en-US" sz="900" b="1">
                    <a:solidFill>
                      <a:srgbClr val="000099"/>
                    </a:solidFill>
                    <a:latin typeface="Arial Narrow" pitchFamily="34" charset="0"/>
                  </a:rPr>
                  <a:t>476 - 550</a:t>
                </a:r>
                <a:endParaRPr lang="en-US" sz="2400" b="1">
                  <a:solidFill>
                    <a:srgbClr val="000099"/>
                  </a:solidFill>
                  <a:latin typeface="Arial Narrow" pitchFamily="34" charset="0"/>
                </a:endParaRPr>
              </a:p>
            </p:txBody>
          </p:sp>
          <p:sp>
            <p:nvSpPr>
              <p:cNvPr id="11307" name="Rectangle 29"/>
              <p:cNvSpPr>
                <a:spLocks noChangeArrowheads="1"/>
              </p:cNvSpPr>
              <p:nvPr/>
            </p:nvSpPr>
            <p:spPr bwMode="auto">
              <a:xfrm>
                <a:off x="1489" y="2397"/>
                <a:ext cx="162" cy="80"/>
              </a:xfrm>
              <a:prstGeom prst="rect">
                <a:avLst/>
              </a:prstGeom>
              <a:solidFill>
                <a:srgbClr val="38ACFF"/>
              </a:solidFill>
              <a:ln w="0">
                <a:solidFill>
                  <a:srgbClr val="000000"/>
                </a:solidFill>
                <a:miter lim="800000"/>
                <a:headEnd/>
                <a:tailEnd/>
              </a:ln>
            </p:spPr>
            <p:txBody>
              <a:bodyPr/>
              <a:lstStyle/>
              <a:p>
                <a:endParaRPr lang="en-IN" sz="2400" b="1">
                  <a:solidFill>
                    <a:srgbClr val="000099"/>
                  </a:solidFill>
                  <a:latin typeface="Arial Narrow" pitchFamily="34" charset="0"/>
                </a:endParaRPr>
              </a:p>
            </p:txBody>
          </p:sp>
          <p:sp>
            <p:nvSpPr>
              <p:cNvPr id="11308" name="Rectangle 30"/>
              <p:cNvSpPr>
                <a:spLocks noChangeArrowheads="1"/>
              </p:cNvSpPr>
              <p:nvPr/>
            </p:nvSpPr>
            <p:spPr bwMode="auto">
              <a:xfrm>
                <a:off x="1489" y="2397"/>
                <a:ext cx="162" cy="80"/>
              </a:xfrm>
              <a:prstGeom prst="rect">
                <a:avLst/>
              </a:prstGeom>
              <a:noFill/>
              <a:ln w="7938">
                <a:solidFill>
                  <a:srgbClr val="6E6E6E"/>
                </a:solidFill>
                <a:miter lim="800000"/>
                <a:headEnd/>
                <a:tailEnd/>
              </a:ln>
            </p:spPr>
            <p:txBody>
              <a:bodyPr/>
              <a:lstStyle/>
              <a:p>
                <a:endParaRPr lang="en-IN" sz="2400" b="1">
                  <a:solidFill>
                    <a:srgbClr val="000099"/>
                  </a:solidFill>
                  <a:latin typeface="Arial Narrow" pitchFamily="34" charset="0"/>
                </a:endParaRPr>
              </a:p>
            </p:txBody>
          </p:sp>
          <p:sp>
            <p:nvSpPr>
              <p:cNvPr id="11309" name="Rectangle 31"/>
              <p:cNvSpPr>
                <a:spLocks noChangeArrowheads="1"/>
              </p:cNvSpPr>
              <p:nvPr/>
            </p:nvSpPr>
            <p:spPr bwMode="auto">
              <a:xfrm>
                <a:off x="1679" y="2406"/>
                <a:ext cx="273" cy="87"/>
              </a:xfrm>
              <a:prstGeom prst="rect">
                <a:avLst/>
              </a:prstGeom>
              <a:noFill/>
              <a:ln w="9525">
                <a:noFill/>
                <a:miter lim="800000"/>
                <a:headEnd/>
                <a:tailEnd/>
              </a:ln>
            </p:spPr>
            <p:txBody>
              <a:bodyPr wrap="none" lIns="0" tIns="0" rIns="0" bIns="0">
                <a:spAutoFit/>
              </a:bodyPr>
              <a:lstStyle/>
              <a:p>
                <a:pPr eaLnBrk="0" hangingPunct="0"/>
                <a:r>
                  <a:rPr lang="en-US" sz="900" b="1">
                    <a:solidFill>
                      <a:srgbClr val="000099"/>
                    </a:solidFill>
                    <a:latin typeface="Arial Narrow" pitchFamily="34" charset="0"/>
                  </a:rPr>
                  <a:t>551 - 625</a:t>
                </a:r>
                <a:endParaRPr lang="en-US" sz="2400" b="1">
                  <a:solidFill>
                    <a:srgbClr val="000099"/>
                  </a:solidFill>
                  <a:latin typeface="Arial Narrow" pitchFamily="34" charset="0"/>
                </a:endParaRPr>
              </a:p>
            </p:txBody>
          </p:sp>
          <p:sp>
            <p:nvSpPr>
              <p:cNvPr id="11310" name="Rectangle 32"/>
              <p:cNvSpPr>
                <a:spLocks noChangeArrowheads="1"/>
              </p:cNvSpPr>
              <p:nvPr/>
            </p:nvSpPr>
            <p:spPr bwMode="auto">
              <a:xfrm>
                <a:off x="1489" y="2506"/>
                <a:ext cx="162" cy="80"/>
              </a:xfrm>
              <a:prstGeom prst="rect">
                <a:avLst/>
              </a:prstGeom>
              <a:solidFill>
                <a:srgbClr val="3661FF"/>
              </a:solidFill>
              <a:ln w="0">
                <a:solidFill>
                  <a:srgbClr val="000000"/>
                </a:solidFill>
                <a:miter lim="800000"/>
                <a:headEnd/>
                <a:tailEnd/>
              </a:ln>
            </p:spPr>
            <p:txBody>
              <a:bodyPr/>
              <a:lstStyle/>
              <a:p>
                <a:endParaRPr lang="en-IN" sz="2400" b="1">
                  <a:solidFill>
                    <a:srgbClr val="000099"/>
                  </a:solidFill>
                  <a:latin typeface="Arial Narrow" pitchFamily="34" charset="0"/>
                </a:endParaRPr>
              </a:p>
            </p:txBody>
          </p:sp>
          <p:sp>
            <p:nvSpPr>
              <p:cNvPr id="11311" name="Rectangle 33"/>
              <p:cNvSpPr>
                <a:spLocks noChangeArrowheads="1"/>
              </p:cNvSpPr>
              <p:nvPr/>
            </p:nvSpPr>
            <p:spPr bwMode="auto">
              <a:xfrm>
                <a:off x="1489" y="2506"/>
                <a:ext cx="162" cy="80"/>
              </a:xfrm>
              <a:prstGeom prst="rect">
                <a:avLst/>
              </a:prstGeom>
              <a:noFill/>
              <a:ln w="7938">
                <a:solidFill>
                  <a:srgbClr val="6E6E6E"/>
                </a:solidFill>
                <a:miter lim="800000"/>
                <a:headEnd/>
                <a:tailEnd/>
              </a:ln>
            </p:spPr>
            <p:txBody>
              <a:bodyPr/>
              <a:lstStyle/>
              <a:p>
                <a:endParaRPr lang="en-IN" sz="2400" b="1">
                  <a:solidFill>
                    <a:srgbClr val="000099"/>
                  </a:solidFill>
                  <a:latin typeface="Arial Narrow" pitchFamily="34" charset="0"/>
                </a:endParaRPr>
              </a:p>
            </p:txBody>
          </p:sp>
          <p:sp>
            <p:nvSpPr>
              <p:cNvPr id="11312" name="Rectangle 34"/>
              <p:cNvSpPr>
                <a:spLocks noChangeArrowheads="1"/>
              </p:cNvSpPr>
              <p:nvPr/>
            </p:nvSpPr>
            <p:spPr bwMode="auto">
              <a:xfrm>
                <a:off x="1679" y="2515"/>
                <a:ext cx="273" cy="87"/>
              </a:xfrm>
              <a:prstGeom prst="rect">
                <a:avLst/>
              </a:prstGeom>
              <a:noFill/>
              <a:ln w="9525">
                <a:noFill/>
                <a:miter lim="800000"/>
                <a:headEnd/>
                <a:tailEnd/>
              </a:ln>
            </p:spPr>
            <p:txBody>
              <a:bodyPr wrap="none" lIns="0" tIns="0" rIns="0" bIns="0">
                <a:spAutoFit/>
              </a:bodyPr>
              <a:lstStyle/>
              <a:p>
                <a:pPr eaLnBrk="0" hangingPunct="0"/>
                <a:r>
                  <a:rPr lang="en-US" sz="900" b="1">
                    <a:solidFill>
                      <a:srgbClr val="000099"/>
                    </a:solidFill>
                    <a:latin typeface="Arial Narrow" pitchFamily="34" charset="0"/>
                  </a:rPr>
                  <a:t>626 - 700</a:t>
                </a:r>
                <a:endParaRPr lang="en-US" sz="2400" b="1">
                  <a:solidFill>
                    <a:srgbClr val="000099"/>
                  </a:solidFill>
                  <a:latin typeface="Arial Narrow" pitchFamily="34" charset="0"/>
                </a:endParaRPr>
              </a:p>
            </p:txBody>
          </p:sp>
          <p:sp>
            <p:nvSpPr>
              <p:cNvPr id="11313" name="Rectangle 35"/>
              <p:cNvSpPr>
                <a:spLocks noChangeArrowheads="1"/>
              </p:cNvSpPr>
              <p:nvPr/>
            </p:nvSpPr>
            <p:spPr bwMode="auto">
              <a:xfrm>
                <a:off x="1489" y="2615"/>
                <a:ext cx="162" cy="80"/>
              </a:xfrm>
              <a:prstGeom prst="rect">
                <a:avLst/>
              </a:prstGeom>
              <a:solidFill>
                <a:srgbClr val="0000FF"/>
              </a:solidFill>
              <a:ln w="0">
                <a:solidFill>
                  <a:srgbClr val="000000"/>
                </a:solidFill>
                <a:miter lim="800000"/>
                <a:headEnd/>
                <a:tailEnd/>
              </a:ln>
            </p:spPr>
            <p:txBody>
              <a:bodyPr/>
              <a:lstStyle/>
              <a:p>
                <a:endParaRPr lang="en-IN" sz="2400" b="1">
                  <a:solidFill>
                    <a:srgbClr val="000099"/>
                  </a:solidFill>
                  <a:latin typeface="Arial Narrow" pitchFamily="34" charset="0"/>
                </a:endParaRPr>
              </a:p>
            </p:txBody>
          </p:sp>
          <p:sp>
            <p:nvSpPr>
              <p:cNvPr id="11314" name="Rectangle 36"/>
              <p:cNvSpPr>
                <a:spLocks noChangeArrowheads="1"/>
              </p:cNvSpPr>
              <p:nvPr/>
            </p:nvSpPr>
            <p:spPr bwMode="auto">
              <a:xfrm>
                <a:off x="1489" y="2615"/>
                <a:ext cx="162" cy="80"/>
              </a:xfrm>
              <a:prstGeom prst="rect">
                <a:avLst/>
              </a:prstGeom>
              <a:noFill/>
              <a:ln w="7938">
                <a:solidFill>
                  <a:srgbClr val="6E6E6E"/>
                </a:solidFill>
                <a:miter lim="800000"/>
                <a:headEnd/>
                <a:tailEnd/>
              </a:ln>
            </p:spPr>
            <p:txBody>
              <a:bodyPr/>
              <a:lstStyle/>
              <a:p>
                <a:endParaRPr lang="en-IN" sz="2400" b="1">
                  <a:solidFill>
                    <a:srgbClr val="000099"/>
                  </a:solidFill>
                  <a:latin typeface="Arial Narrow" pitchFamily="34" charset="0"/>
                </a:endParaRPr>
              </a:p>
            </p:txBody>
          </p:sp>
          <p:sp>
            <p:nvSpPr>
              <p:cNvPr id="11315" name="Rectangle 37"/>
              <p:cNvSpPr>
                <a:spLocks noChangeArrowheads="1"/>
              </p:cNvSpPr>
              <p:nvPr/>
            </p:nvSpPr>
            <p:spPr bwMode="auto">
              <a:xfrm>
                <a:off x="1679" y="2624"/>
                <a:ext cx="163" cy="87"/>
              </a:xfrm>
              <a:prstGeom prst="rect">
                <a:avLst/>
              </a:prstGeom>
              <a:noFill/>
              <a:ln w="9525">
                <a:noFill/>
                <a:miter lim="800000"/>
                <a:headEnd/>
                <a:tailEnd/>
              </a:ln>
            </p:spPr>
            <p:txBody>
              <a:bodyPr wrap="none" lIns="0" tIns="0" rIns="0" bIns="0">
                <a:spAutoFit/>
              </a:bodyPr>
              <a:lstStyle/>
              <a:p>
                <a:pPr eaLnBrk="0" hangingPunct="0"/>
                <a:r>
                  <a:rPr lang="en-US" sz="900" b="1">
                    <a:solidFill>
                      <a:srgbClr val="000099"/>
                    </a:solidFill>
                    <a:latin typeface="Arial Narrow" pitchFamily="34" charset="0"/>
                  </a:rPr>
                  <a:t>&gt; 700</a:t>
                </a:r>
                <a:endParaRPr lang="en-US" sz="2400" b="1">
                  <a:solidFill>
                    <a:srgbClr val="000099"/>
                  </a:solidFill>
                  <a:latin typeface="Arial Narrow" pitchFamily="34" charset="0"/>
                </a:endParaRPr>
              </a:p>
            </p:txBody>
          </p:sp>
        </p:grpSp>
        <p:sp>
          <p:nvSpPr>
            <p:cNvPr id="11285" name="Rectangle 39"/>
            <p:cNvSpPr>
              <a:spLocks noChangeArrowheads="1"/>
            </p:cNvSpPr>
            <p:nvPr/>
          </p:nvSpPr>
          <p:spPr bwMode="auto">
            <a:xfrm>
              <a:off x="1494" y="1492"/>
              <a:ext cx="438" cy="107"/>
            </a:xfrm>
            <a:prstGeom prst="rect">
              <a:avLst/>
            </a:prstGeom>
            <a:noFill/>
            <a:ln w="9525">
              <a:noFill/>
              <a:miter lim="800000"/>
              <a:headEnd/>
              <a:tailEnd/>
            </a:ln>
          </p:spPr>
          <p:txBody>
            <a:bodyPr wrap="none" lIns="0" tIns="0" rIns="0" bIns="0">
              <a:spAutoFit/>
            </a:bodyPr>
            <a:lstStyle/>
            <a:p>
              <a:pPr eaLnBrk="0" hangingPunct="0"/>
              <a:r>
                <a:rPr lang="en-US" sz="1100" b="1">
                  <a:solidFill>
                    <a:srgbClr val="000099"/>
                  </a:solidFill>
                  <a:latin typeface="Arial Narrow" pitchFamily="34" charset="0"/>
                </a:rPr>
                <a:t>Runoff, mm</a:t>
              </a:r>
              <a:endParaRPr lang="en-US" sz="2400" b="1">
                <a:solidFill>
                  <a:srgbClr val="000099"/>
                </a:solidFill>
                <a:latin typeface="Arial Narrow" pitchFamily="34" charset="0"/>
              </a:endParaRPr>
            </a:p>
          </p:txBody>
        </p:sp>
      </p:grpSp>
      <p:sp>
        <p:nvSpPr>
          <p:cNvPr id="90" name="TextBox 89"/>
          <p:cNvSpPr txBox="1"/>
          <p:nvPr/>
        </p:nvSpPr>
        <p:spPr>
          <a:xfrm>
            <a:off x="3062288" y="5632450"/>
            <a:ext cx="2405062" cy="646113"/>
          </a:xfrm>
          <a:prstGeom prst="rect">
            <a:avLst/>
          </a:prstGeom>
          <a:solidFill>
            <a:schemeClr val="accent1">
              <a:lumMod val="20000"/>
              <a:lumOff val="80000"/>
            </a:schemeClr>
          </a:solidFill>
        </p:spPr>
        <p:txBody>
          <a:bodyPr>
            <a:spAutoFit/>
          </a:bodyPr>
          <a:lstStyle/>
          <a:p>
            <a:pPr algn="ctr" fontAlgn="auto">
              <a:spcBef>
                <a:spcPts val="0"/>
              </a:spcBef>
              <a:spcAft>
                <a:spcPts val="0"/>
              </a:spcAft>
              <a:defRPr/>
            </a:pPr>
            <a:r>
              <a:rPr lang="en-IN" b="1" dirty="0">
                <a:solidFill>
                  <a:srgbClr val="000099"/>
                </a:solidFill>
                <a:latin typeface="Arial Narrow" pitchFamily="34" charset="0"/>
                <a:cs typeface="+mn-cs"/>
              </a:rPr>
              <a:t>ANALYSIS PERIOD: </a:t>
            </a:r>
          </a:p>
          <a:p>
            <a:pPr algn="ctr" fontAlgn="auto">
              <a:spcBef>
                <a:spcPts val="0"/>
              </a:spcBef>
              <a:spcAft>
                <a:spcPts val="0"/>
              </a:spcAft>
              <a:defRPr/>
            </a:pPr>
            <a:r>
              <a:rPr lang="en-IN" dirty="0">
                <a:solidFill>
                  <a:srgbClr val="000099"/>
                </a:solidFill>
                <a:latin typeface="Arial Narrow" pitchFamily="34" charset="0"/>
                <a:cs typeface="+mn-cs"/>
              </a:rPr>
              <a:t>May to October</a:t>
            </a:r>
          </a:p>
        </p:txBody>
      </p:sp>
      <p:sp>
        <p:nvSpPr>
          <p:cNvPr id="64" name="Rounded Rectangle 63"/>
          <p:cNvSpPr/>
          <p:nvPr/>
        </p:nvSpPr>
        <p:spPr>
          <a:xfrm>
            <a:off x="609600" y="2514600"/>
            <a:ext cx="1524000" cy="950913"/>
          </a:xfrm>
          <a:prstGeom prst="roundRect">
            <a:avLst>
              <a:gd name="adj" fmla="val 5979"/>
            </a:avLst>
          </a:prstGeom>
          <a:ln>
            <a:headEnd/>
            <a:tailEnd/>
          </a:ln>
        </p:spPr>
        <p:style>
          <a:lnRef idx="2">
            <a:schemeClr val="accent1"/>
          </a:lnRef>
          <a:fillRef idx="1">
            <a:schemeClr val="lt1"/>
          </a:fillRef>
          <a:effectRef idx="0">
            <a:schemeClr val="accent1"/>
          </a:effectRef>
          <a:fontRef idx="minor">
            <a:schemeClr val="dk1"/>
          </a:fontRef>
        </p:style>
        <p:txBody>
          <a:bodyPr>
            <a:spAutoFit/>
          </a:bodyPr>
          <a:lstStyle/>
          <a:p>
            <a:pPr indent="-228600" algn="just" fontAlgn="auto">
              <a:lnSpc>
                <a:spcPct val="150000"/>
              </a:lnSpc>
              <a:spcBef>
                <a:spcPts val="0"/>
              </a:spcBef>
              <a:spcAft>
                <a:spcPts val="0"/>
              </a:spcAft>
              <a:defRPr/>
            </a:pPr>
            <a:r>
              <a:rPr lang="en-US" sz="1200" b="1" dirty="0">
                <a:solidFill>
                  <a:srgbClr val="7030A0"/>
                </a:solidFill>
                <a:latin typeface="Arial Narrow" pitchFamily="34" charset="0"/>
              </a:rPr>
              <a:t>OTHER INPUTS:</a:t>
            </a:r>
          </a:p>
          <a:p>
            <a:pPr indent="-92075" algn="just" fontAlgn="auto">
              <a:lnSpc>
                <a:spcPct val="150000"/>
              </a:lnSpc>
              <a:spcBef>
                <a:spcPts val="0"/>
              </a:spcBef>
              <a:spcAft>
                <a:spcPts val="0"/>
              </a:spcAft>
              <a:buFont typeface="Arial" pitchFamily="34" charset="0"/>
              <a:buChar char="•"/>
              <a:defRPr/>
            </a:pPr>
            <a:r>
              <a:rPr lang="en-US" sz="1200" b="1" dirty="0">
                <a:solidFill>
                  <a:srgbClr val="7030A0"/>
                </a:solidFill>
                <a:latin typeface="Arial Narrow" pitchFamily="34" charset="0"/>
              </a:rPr>
              <a:t>Soil textures</a:t>
            </a:r>
          </a:p>
          <a:p>
            <a:pPr indent="-92075" algn="just" fontAlgn="auto">
              <a:lnSpc>
                <a:spcPct val="150000"/>
              </a:lnSpc>
              <a:spcBef>
                <a:spcPts val="0"/>
              </a:spcBef>
              <a:spcAft>
                <a:spcPts val="0"/>
              </a:spcAft>
              <a:buFont typeface="Arial" pitchFamily="34" charset="0"/>
              <a:buChar char="•"/>
              <a:defRPr/>
            </a:pPr>
            <a:r>
              <a:rPr lang="en-US" sz="1200" b="1" dirty="0">
                <a:solidFill>
                  <a:srgbClr val="7030A0"/>
                </a:solidFill>
                <a:latin typeface="Arial Narrow" pitchFamily="34" charset="0"/>
              </a:rPr>
              <a:t>Soil properties</a:t>
            </a:r>
            <a:endParaRPr lang="en-GB" sz="1200" b="1" dirty="0">
              <a:solidFill>
                <a:srgbClr val="7030A0"/>
              </a:solidFill>
              <a:latin typeface="Arial Narrow"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ounded Rectangular Callout 35"/>
          <p:cNvSpPr/>
          <p:nvPr/>
        </p:nvSpPr>
        <p:spPr>
          <a:xfrm>
            <a:off x="6829425" y="4038600"/>
            <a:ext cx="2286000" cy="533400"/>
          </a:xfrm>
          <a:prstGeom prst="wedgeRoundRectCallout">
            <a:avLst>
              <a:gd name="adj1" fmla="val -70301"/>
              <a:gd name="adj2" fmla="val -6065"/>
              <a:gd name="adj3" fmla="val 166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pic>
        <p:nvPicPr>
          <p:cNvPr id="19492" name="Picture 1028" descr="F:\rsi-gmb\gangotri\snout06-03.PNG"/>
          <p:cNvPicPr>
            <a:picLocks noChangeAspect="1" noChangeArrowheads="1"/>
          </p:cNvPicPr>
          <p:nvPr/>
        </p:nvPicPr>
        <p:blipFill>
          <a:blip r:embed="rId2"/>
          <a:srcRect l="618" r="1483" b="7269"/>
          <a:stretch>
            <a:fillRect/>
          </a:stretch>
        </p:blipFill>
        <p:spPr bwMode="auto">
          <a:xfrm>
            <a:off x="4953000" y="533400"/>
            <a:ext cx="3733800" cy="3124200"/>
          </a:xfrm>
          <a:prstGeom prst="rect">
            <a:avLst/>
          </a:prstGeom>
          <a:ln>
            <a:noFill/>
          </a:ln>
          <a:effectLst>
            <a:outerShdw blurRad="292100" dist="139700" dir="2700000" algn="tl" rotWithShape="0">
              <a:srgbClr val="333333">
                <a:alpha val="65000"/>
              </a:srgbClr>
            </a:outerShdw>
          </a:effectLst>
        </p:spPr>
      </p:pic>
      <p:pic>
        <p:nvPicPr>
          <p:cNvPr id="19501" name="Picture 1045"/>
          <p:cNvPicPr>
            <a:picLocks noChangeAspect="1" noChangeArrowheads="1"/>
          </p:cNvPicPr>
          <p:nvPr/>
        </p:nvPicPr>
        <p:blipFill>
          <a:blip r:embed="rId3" cstate="print">
            <a:clrChange>
              <a:clrFrom>
                <a:srgbClr val="FFFFFF"/>
              </a:clrFrom>
              <a:clrTo>
                <a:srgbClr val="FFFFFF">
                  <a:alpha val="0"/>
                </a:srgbClr>
              </a:clrTo>
            </a:clrChange>
          </a:blip>
          <a:srcRect l="44537" t="29129" r="25784" b="30254"/>
          <a:stretch>
            <a:fillRect/>
          </a:stretch>
        </p:blipFill>
        <p:spPr bwMode="auto">
          <a:xfrm>
            <a:off x="7984536" y="730624"/>
            <a:ext cx="495011" cy="501756"/>
          </a:xfrm>
          <a:prstGeom prst="rect">
            <a:avLst/>
          </a:prstGeom>
          <a:ln>
            <a:noFill/>
          </a:ln>
          <a:effectLst>
            <a:softEdge rad="112500"/>
          </a:effectLst>
        </p:spPr>
      </p:pic>
      <p:sp>
        <p:nvSpPr>
          <p:cNvPr id="2" name="Line 1037"/>
          <p:cNvSpPr>
            <a:spLocks noChangeShapeType="1"/>
          </p:cNvSpPr>
          <p:nvPr/>
        </p:nvSpPr>
        <p:spPr bwMode="auto">
          <a:xfrm>
            <a:off x="5770563" y="1374775"/>
            <a:ext cx="339725" cy="0"/>
          </a:xfrm>
          <a:prstGeom prst="line">
            <a:avLst/>
          </a:prstGeom>
          <a:noFill/>
          <a:ln w="9525">
            <a:solidFill>
              <a:srgbClr val="FF0000"/>
            </a:solidFill>
            <a:round/>
            <a:headEnd/>
            <a:tailEnd type="stealth" w="med" len="med"/>
          </a:ln>
        </p:spPr>
        <p:txBody>
          <a:bodyPr/>
          <a:lstStyle/>
          <a:p>
            <a:pPr fontAlgn="auto">
              <a:spcBef>
                <a:spcPts val="0"/>
              </a:spcBef>
              <a:spcAft>
                <a:spcPts val="0"/>
              </a:spcAft>
              <a:defRPr/>
            </a:pPr>
            <a:endParaRPr lang="en-GB" sz="1100" b="1">
              <a:solidFill>
                <a:schemeClr val="accent6">
                  <a:lumMod val="40000"/>
                  <a:lumOff val="60000"/>
                </a:schemeClr>
              </a:solidFill>
            </a:endParaRPr>
          </a:p>
        </p:txBody>
      </p:sp>
      <p:sp>
        <p:nvSpPr>
          <p:cNvPr id="19470" name="Text Box 1038"/>
          <p:cNvSpPr txBox="1">
            <a:spLocks noChangeArrowheads="1"/>
          </p:cNvSpPr>
          <p:nvPr/>
        </p:nvSpPr>
        <p:spPr bwMode="auto">
          <a:xfrm>
            <a:off x="6099175" y="1289050"/>
            <a:ext cx="1144588" cy="225425"/>
          </a:xfrm>
          <a:prstGeom prst="rect">
            <a:avLst/>
          </a:prstGeom>
          <a:noFill/>
          <a:ln w="9525">
            <a:noFill/>
            <a:miter lim="800000"/>
            <a:headEnd/>
            <a:tailEnd/>
          </a:ln>
        </p:spPr>
        <p:txBody>
          <a:bodyPr wrap="none">
            <a:spAutoFit/>
          </a:bodyPr>
          <a:lstStyle/>
          <a:p>
            <a:pPr fontAlgn="auto">
              <a:spcBef>
                <a:spcPts val="0"/>
              </a:spcBef>
              <a:spcAft>
                <a:spcPts val="0"/>
              </a:spcAft>
              <a:defRPr/>
            </a:pPr>
            <a:r>
              <a:rPr lang="en-US" sz="1100" b="1" dirty="0">
                <a:solidFill>
                  <a:srgbClr val="FFFF00"/>
                </a:solidFill>
                <a:effectLst>
                  <a:glow rad="228600">
                    <a:schemeClr val="accent3">
                      <a:satMod val="175000"/>
                      <a:alpha val="40000"/>
                    </a:schemeClr>
                  </a:glow>
                  <a:outerShdw blurRad="38100" dist="38100" dir="2700000" algn="tl">
                    <a:srgbClr val="000000">
                      <a:alpha val="43137"/>
                    </a:srgbClr>
                  </a:outerShdw>
                </a:effectLst>
              </a:rPr>
              <a:t>1962 BOUNDARY</a:t>
            </a:r>
          </a:p>
        </p:txBody>
      </p:sp>
      <p:sp>
        <p:nvSpPr>
          <p:cNvPr id="19471" name="Line 1039"/>
          <p:cNvSpPr>
            <a:spLocks noChangeShapeType="1"/>
          </p:cNvSpPr>
          <p:nvPr/>
        </p:nvSpPr>
        <p:spPr bwMode="auto">
          <a:xfrm flipH="1">
            <a:off x="5938838" y="2293938"/>
            <a:ext cx="282575" cy="0"/>
          </a:xfrm>
          <a:prstGeom prst="line">
            <a:avLst/>
          </a:prstGeom>
          <a:noFill/>
          <a:ln w="9525">
            <a:solidFill>
              <a:srgbClr val="FF0000"/>
            </a:solidFill>
            <a:round/>
            <a:headEnd/>
            <a:tailEnd type="stealth" w="med" len="med"/>
          </a:ln>
        </p:spPr>
        <p:txBody>
          <a:bodyPr/>
          <a:lstStyle/>
          <a:p>
            <a:pPr fontAlgn="auto">
              <a:spcBef>
                <a:spcPts val="0"/>
              </a:spcBef>
              <a:spcAft>
                <a:spcPts val="0"/>
              </a:spcAft>
              <a:defRPr/>
            </a:pPr>
            <a:endParaRPr lang="en-GB" sz="1100" b="1">
              <a:solidFill>
                <a:schemeClr val="accent6">
                  <a:lumMod val="40000"/>
                  <a:lumOff val="60000"/>
                </a:schemeClr>
              </a:solidFill>
            </a:endParaRPr>
          </a:p>
        </p:txBody>
      </p:sp>
      <p:sp>
        <p:nvSpPr>
          <p:cNvPr id="19473" name="Line 1041"/>
          <p:cNvSpPr>
            <a:spLocks noChangeShapeType="1"/>
          </p:cNvSpPr>
          <p:nvPr/>
        </p:nvSpPr>
        <p:spPr bwMode="auto">
          <a:xfrm flipH="1">
            <a:off x="6061075" y="3022600"/>
            <a:ext cx="500063" cy="0"/>
          </a:xfrm>
          <a:prstGeom prst="line">
            <a:avLst/>
          </a:prstGeom>
          <a:noFill/>
          <a:ln w="9525">
            <a:solidFill>
              <a:srgbClr val="FF0000"/>
            </a:solidFill>
            <a:round/>
            <a:headEnd/>
            <a:tailEnd type="stealth" w="med" len="med"/>
          </a:ln>
        </p:spPr>
        <p:txBody>
          <a:bodyPr/>
          <a:lstStyle/>
          <a:p>
            <a:pPr fontAlgn="auto">
              <a:spcBef>
                <a:spcPts val="0"/>
              </a:spcBef>
              <a:spcAft>
                <a:spcPts val="0"/>
              </a:spcAft>
              <a:defRPr/>
            </a:pPr>
            <a:endParaRPr lang="en-GB" sz="1100" b="1">
              <a:solidFill>
                <a:schemeClr val="accent6">
                  <a:lumMod val="40000"/>
                  <a:lumOff val="60000"/>
                </a:schemeClr>
              </a:solidFill>
            </a:endParaRPr>
          </a:p>
        </p:txBody>
      </p:sp>
      <p:sp>
        <p:nvSpPr>
          <p:cNvPr id="19474" name="Text Box 1042"/>
          <p:cNvSpPr txBox="1">
            <a:spLocks noChangeArrowheads="1"/>
          </p:cNvSpPr>
          <p:nvPr/>
        </p:nvSpPr>
        <p:spPr bwMode="auto">
          <a:xfrm>
            <a:off x="5043488" y="2932113"/>
            <a:ext cx="1177925" cy="225425"/>
          </a:xfrm>
          <a:prstGeom prst="rect">
            <a:avLst/>
          </a:prstGeom>
          <a:noFill/>
          <a:ln w="9525">
            <a:noFill/>
            <a:miter lim="800000"/>
            <a:headEnd/>
            <a:tailEnd/>
          </a:ln>
        </p:spPr>
        <p:txBody>
          <a:bodyPr wrap="none">
            <a:spAutoFit/>
          </a:bodyPr>
          <a:lstStyle/>
          <a:p>
            <a:pPr fontAlgn="auto">
              <a:spcBef>
                <a:spcPts val="0"/>
              </a:spcBef>
              <a:spcAft>
                <a:spcPts val="0"/>
              </a:spcAft>
              <a:defRPr/>
            </a:pPr>
            <a:r>
              <a:rPr lang="en-US" sz="1100" b="1" dirty="0">
                <a:solidFill>
                  <a:schemeClr val="accent2">
                    <a:lumMod val="75000"/>
                  </a:schemeClr>
                </a:solidFill>
                <a:effectLst>
                  <a:glow rad="228600">
                    <a:schemeClr val="accent3">
                      <a:satMod val="175000"/>
                      <a:alpha val="40000"/>
                    </a:schemeClr>
                  </a:glow>
                  <a:outerShdw blurRad="38100" dist="38100" dir="2700000" algn="tl">
                    <a:srgbClr val="000000">
                      <a:alpha val="43137"/>
                    </a:srgbClr>
                  </a:outerShdw>
                </a:effectLst>
              </a:rPr>
              <a:t> 2006 BOUNDARY</a:t>
            </a:r>
          </a:p>
        </p:txBody>
      </p:sp>
      <p:sp>
        <p:nvSpPr>
          <p:cNvPr id="19475" name="Line 1043"/>
          <p:cNvSpPr>
            <a:spLocks noChangeShapeType="1"/>
          </p:cNvSpPr>
          <p:nvPr/>
        </p:nvSpPr>
        <p:spPr bwMode="auto">
          <a:xfrm>
            <a:off x="6564313" y="2212975"/>
            <a:ext cx="338137" cy="0"/>
          </a:xfrm>
          <a:prstGeom prst="line">
            <a:avLst/>
          </a:prstGeom>
          <a:noFill/>
          <a:ln w="9525">
            <a:solidFill>
              <a:srgbClr val="FF0000"/>
            </a:solidFill>
            <a:round/>
            <a:headEnd/>
            <a:tailEnd type="stealth" w="med" len="med"/>
          </a:ln>
        </p:spPr>
        <p:txBody>
          <a:bodyPr/>
          <a:lstStyle/>
          <a:p>
            <a:pPr fontAlgn="auto">
              <a:spcBef>
                <a:spcPts val="0"/>
              </a:spcBef>
              <a:spcAft>
                <a:spcPts val="0"/>
              </a:spcAft>
              <a:defRPr/>
            </a:pPr>
            <a:endParaRPr lang="en-GB" sz="1100" b="1">
              <a:solidFill>
                <a:schemeClr val="accent6">
                  <a:lumMod val="40000"/>
                  <a:lumOff val="60000"/>
                </a:schemeClr>
              </a:solidFill>
            </a:endParaRPr>
          </a:p>
        </p:txBody>
      </p:sp>
      <p:sp>
        <p:nvSpPr>
          <p:cNvPr id="19476" name="Text Box 1044"/>
          <p:cNvSpPr txBox="1">
            <a:spLocks noChangeArrowheads="1"/>
          </p:cNvSpPr>
          <p:nvPr/>
        </p:nvSpPr>
        <p:spPr bwMode="auto">
          <a:xfrm>
            <a:off x="6891338" y="2127250"/>
            <a:ext cx="1309687" cy="225425"/>
          </a:xfrm>
          <a:prstGeom prst="rect">
            <a:avLst/>
          </a:prstGeom>
          <a:noFill/>
          <a:ln w="9525">
            <a:noFill/>
            <a:miter lim="800000"/>
            <a:headEnd/>
            <a:tailEnd/>
          </a:ln>
        </p:spPr>
        <p:txBody>
          <a:bodyPr wrap="none">
            <a:spAutoFit/>
          </a:bodyPr>
          <a:lstStyle/>
          <a:p>
            <a:pPr fontAlgn="auto">
              <a:spcBef>
                <a:spcPts val="0"/>
              </a:spcBef>
              <a:spcAft>
                <a:spcPts val="0"/>
              </a:spcAft>
              <a:defRPr/>
            </a:pPr>
            <a:r>
              <a:rPr lang="en-US" sz="1100" b="1" dirty="0">
                <a:solidFill>
                  <a:srgbClr val="00FFCC"/>
                </a:solidFill>
                <a:effectLst>
                  <a:outerShdw blurRad="38100" dist="38100" dir="2700000" algn="tl">
                    <a:srgbClr val="000000">
                      <a:alpha val="43137"/>
                    </a:srgbClr>
                  </a:outerShdw>
                </a:effectLst>
              </a:rPr>
              <a:t>SNOUT (GAUMUKH)</a:t>
            </a:r>
          </a:p>
        </p:txBody>
      </p:sp>
      <p:sp>
        <p:nvSpPr>
          <p:cNvPr id="19496" name="Text Box 1065"/>
          <p:cNvSpPr txBox="1">
            <a:spLocks noChangeArrowheads="1"/>
          </p:cNvSpPr>
          <p:nvPr/>
        </p:nvSpPr>
        <p:spPr bwMode="auto">
          <a:xfrm>
            <a:off x="6626225" y="1758950"/>
            <a:ext cx="1217613" cy="225425"/>
          </a:xfrm>
          <a:prstGeom prst="rect">
            <a:avLst/>
          </a:prstGeom>
          <a:noFill/>
          <a:ln w="9525">
            <a:noFill/>
            <a:miter lim="800000"/>
            <a:headEnd/>
            <a:tailEnd/>
          </a:ln>
        </p:spPr>
        <p:txBody>
          <a:bodyPr wrap="none">
            <a:spAutoFit/>
          </a:bodyPr>
          <a:lstStyle/>
          <a:p>
            <a:pPr fontAlgn="auto">
              <a:spcBef>
                <a:spcPts val="0"/>
              </a:spcBef>
              <a:spcAft>
                <a:spcPts val="0"/>
              </a:spcAft>
              <a:defRPr/>
            </a:pPr>
            <a:r>
              <a:rPr lang="en-US" sz="1100" b="1" dirty="0">
                <a:solidFill>
                  <a:srgbClr val="00FFCC"/>
                </a:solidFill>
                <a:effectLst>
                  <a:outerShdw blurRad="38100" dist="38100" dir="2700000" algn="tl">
                    <a:srgbClr val="000000">
                      <a:alpha val="43137"/>
                    </a:srgbClr>
                  </a:outerShdw>
                </a:effectLst>
              </a:rPr>
              <a:t>BHAGIRATI RIVER</a:t>
            </a:r>
          </a:p>
        </p:txBody>
      </p:sp>
      <p:sp>
        <p:nvSpPr>
          <p:cNvPr id="19497" name="Line 1066"/>
          <p:cNvSpPr>
            <a:spLocks noChangeShapeType="1"/>
          </p:cNvSpPr>
          <p:nvPr/>
        </p:nvSpPr>
        <p:spPr bwMode="auto">
          <a:xfrm>
            <a:off x="6003925" y="1847850"/>
            <a:ext cx="679450" cy="0"/>
          </a:xfrm>
          <a:prstGeom prst="line">
            <a:avLst/>
          </a:prstGeom>
          <a:noFill/>
          <a:ln w="9525">
            <a:solidFill>
              <a:srgbClr val="FF0000"/>
            </a:solidFill>
            <a:round/>
            <a:headEnd/>
            <a:tailEnd type="stealth" w="med" len="med"/>
          </a:ln>
        </p:spPr>
        <p:txBody>
          <a:bodyPr/>
          <a:lstStyle/>
          <a:p>
            <a:pPr fontAlgn="auto">
              <a:spcBef>
                <a:spcPts val="0"/>
              </a:spcBef>
              <a:spcAft>
                <a:spcPts val="0"/>
              </a:spcAft>
              <a:defRPr/>
            </a:pPr>
            <a:endParaRPr lang="en-GB" sz="1100" b="1">
              <a:solidFill>
                <a:schemeClr val="accent6">
                  <a:lumMod val="40000"/>
                  <a:lumOff val="60000"/>
                </a:schemeClr>
              </a:solidFill>
            </a:endParaRPr>
          </a:p>
        </p:txBody>
      </p:sp>
      <p:sp>
        <p:nvSpPr>
          <p:cNvPr id="28" name="Text Box 1036"/>
          <p:cNvSpPr txBox="1">
            <a:spLocks noChangeArrowheads="1"/>
          </p:cNvSpPr>
          <p:nvPr/>
        </p:nvSpPr>
        <p:spPr bwMode="auto">
          <a:xfrm>
            <a:off x="5019675" y="2054225"/>
            <a:ext cx="847725" cy="371475"/>
          </a:xfrm>
          <a:prstGeom prst="rect">
            <a:avLst/>
          </a:prstGeom>
          <a:noFill/>
          <a:ln w="9525">
            <a:noFill/>
            <a:miter lim="800000"/>
            <a:headEnd/>
            <a:tailEnd/>
          </a:ln>
        </p:spPr>
        <p:txBody>
          <a:bodyPr wrap="none">
            <a:spAutoFit/>
          </a:bodyPr>
          <a:lstStyle/>
          <a:p>
            <a:pPr fontAlgn="auto">
              <a:spcBef>
                <a:spcPts val="0"/>
              </a:spcBef>
              <a:spcAft>
                <a:spcPts val="0"/>
              </a:spcAft>
              <a:defRPr/>
            </a:pPr>
            <a:r>
              <a:rPr lang="en-US" sz="1100" b="1" dirty="0">
                <a:solidFill>
                  <a:srgbClr val="CCECFF"/>
                </a:solidFill>
                <a:effectLst>
                  <a:glow rad="228600">
                    <a:schemeClr val="accent2">
                      <a:satMod val="175000"/>
                      <a:alpha val="40000"/>
                    </a:schemeClr>
                  </a:glow>
                  <a:outerShdw blurRad="38100" dist="38100" dir="2700000" algn="tl">
                    <a:srgbClr val="000000">
                      <a:alpha val="43137"/>
                    </a:srgbClr>
                  </a:outerShdw>
                </a:effectLst>
              </a:rPr>
              <a:t>      1999</a:t>
            </a:r>
          </a:p>
          <a:p>
            <a:pPr fontAlgn="auto">
              <a:spcBef>
                <a:spcPts val="0"/>
              </a:spcBef>
              <a:spcAft>
                <a:spcPts val="0"/>
              </a:spcAft>
              <a:defRPr/>
            </a:pPr>
            <a:r>
              <a:rPr lang="en-US" sz="1100" b="1" dirty="0">
                <a:solidFill>
                  <a:srgbClr val="CCECFF"/>
                </a:solidFill>
                <a:effectLst>
                  <a:glow rad="228600">
                    <a:schemeClr val="accent2">
                      <a:satMod val="175000"/>
                      <a:alpha val="40000"/>
                    </a:schemeClr>
                  </a:glow>
                  <a:outerShdw blurRad="38100" dist="38100" dir="2700000" algn="tl">
                    <a:srgbClr val="000000">
                      <a:alpha val="43137"/>
                    </a:srgbClr>
                  </a:outerShdw>
                </a:effectLst>
              </a:rPr>
              <a:t>BOUNDARY</a:t>
            </a:r>
          </a:p>
        </p:txBody>
      </p:sp>
      <p:pic>
        <p:nvPicPr>
          <p:cNvPr id="12303" name="Picture 100" descr="ms_retreat_figure1_110613"/>
          <p:cNvPicPr>
            <a:picLocks noChangeAspect="1" noChangeArrowheads="1"/>
          </p:cNvPicPr>
          <p:nvPr/>
        </p:nvPicPr>
        <p:blipFill>
          <a:blip r:embed="rId4"/>
          <a:srcRect l="7414" t="10545" r="9975" b="10539"/>
          <a:stretch>
            <a:fillRect/>
          </a:stretch>
        </p:blipFill>
        <p:spPr bwMode="auto">
          <a:xfrm>
            <a:off x="457200" y="685800"/>
            <a:ext cx="4114800" cy="2951163"/>
          </a:xfrm>
          <a:prstGeom prst="rect">
            <a:avLst/>
          </a:prstGeom>
          <a:noFill/>
          <a:ln w="9525">
            <a:noFill/>
            <a:miter lim="800000"/>
            <a:headEnd/>
            <a:tailEnd/>
          </a:ln>
        </p:spPr>
      </p:pic>
      <p:sp>
        <p:nvSpPr>
          <p:cNvPr id="12304" name="Text Box 105"/>
          <p:cNvSpPr txBox="1">
            <a:spLocks noChangeArrowheads="1"/>
          </p:cNvSpPr>
          <p:nvPr/>
        </p:nvSpPr>
        <p:spPr bwMode="auto">
          <a:xfrm>
            <a:off x="6705600" y="6019800"/>
            <a:ext cx="2209800" cy="646113"/>
          </a:xfrm>
          <a:prstGeom prst="rect">
            <a:avLst/>
          </a:prstGeom>
          <a:solidFill>
            <a:srgbClr val="CCFFCC"/>
          </a:solidFill>
          <a:ln w="9525">
            <a:solidFill>
              <a:schemeClr val="tx1"/>
            </a:solidFill>
            <a:miter lim="800000"/>
            <a:headEnd/>
            <a:tailEnd/>
          </a:ln>
        </p:spPr>
        <p:txBody>
          <a:bodyPr>
            <a:spAutoFit/>
          </a:bodyPr>
          <a:lstStyle/>
          <a:p>
            <a:pPr algn="ctr" eaLnBrk="0" hangingPunct="0"/>
            <a:r>
              <a:rPr lang="en-US" b="1">
                <a:latin typeface="Arial Narrow" pitchFamily="34" charset="0"/>
              </a:rPr>
              <a:t>87 % Stable, 12 % retreating 1% advance</a:t>
            </a:r>
          </a:p>
        </p:txBody>
      </p:sp>
      <p:sp>
        <p:nvSpPr>
          <p:cNvPr id="12305" name="TextBox 12"/>
          <p:cNvSpPr txBox="1">
            <a:spLocks noChangeArrowheads="1"/>
          </p:cNvSpPr>
          <p:nvPr/>
        </p:nvSpPr>
        <p:spPr bwMode="auto">
          <a:xfrm>
            <a:off x="1071563" y="214313"/>
            <a:ext cx="7143750" cy="461962"/>
          </a:xfrm>
          <a:prstGeom prst="rect">
            <a:avLst/>
          </a:prstGeom>
          <a:noFill/>
          <a:ln w="9525">
            <a:noFill/>
            <a:miter lim="800000"/>
            <a:headEnd/>
            <a:tailEnd/>
          </a:ln>
        </p:spPr>
        <p:txBody>
          <a:bodyPr wrap="none">
            <a:spAutoFit/>
          </a:bodyPr>
          <a:lstStyle/>
          <a:p>
            <a:r>
              <a:rPr lang="en-US" sz="2400" b="1">
                <a:solidFill>
                  <a:srgbClr val="C00000"/>
                </a:solidFill>
                <a:latin typeface="Calibri" pitchFamily="34" charset="0"/>
              </a:rPr>
              <a:t>Monitoring of  Himalayan Glaciers (2000 – 2011)</a:t>
            </a:r>
          </a:p>
        </p:txBody>
      </p:sp>
      <p:sp>
        <p:nvSpPr>
          <p:cNvPr id="31" name="TextBox 14"/>
          <p:cNvSpPr txBox="1">
            <a:spLocks noChangeArrowheads="1"/>
          </p:cNvSpPr>
          <p:nvPr/>
        </p:nvSpPr>
        <p:spPr bwMode="auto">
          <a:xfrm>
            <a:off x="6564313" y="4989513"/>
            <a:ext cx="2438400" cy="892175"/>
          </a:xfrm>
          <a:prstGeom prst="rect">
            <a:avLst/>
          </a:prstGeom>
          <a:solidFill>
            <a:schemeClr val="accent3">
              <a:lumMod val="20000"/>
              <a:lumOff val="80000"/>
            </a:schemeClr>
          </a:solidFill>
          <a:ln w="9525">
            <a:noFill/>
            <a:miter lim="800000"/>
            <a:headEnd/>
            <a:tailEnd/>
          </a:ln>
        </p:spPr>
        <p:txBody>
          <a:bodyPr>
            <a:spAutoFit/>
          </a:bodyPr>
          <a:lstStyle/>
          <a:p>
            <a:pPr algn="just" fontAlgn="auto">
              <a:spcBef>
                <a:spcPts val="0"/>
              </a:spcBef>
              <a:spcAft>
                <a:spcPts val="600"/>
              </a:spcAft>
              <a:defRPr/>
            </a:pPr>
            <a:r>
              <a:rPr lang="en-US" sz="1400" b="1" dirty="0">
                <a:solidFill>
                  <a:srgbClr val="000099"/>
                </a:solidFill>
                <a:latin typeface="+mn-lt"/>
                <a:cs typeface="+mn-cs"/>
              </a:rPr>
              <a:t>Total 2018 glaciers </a:t>
            </a:r>
          </a:p>
          <a:p>
            <a:pPr algn="just" fontAlgn="auto">
              <a:spcBef>
                <a:spcPts val="0"/>
              </a:spcBef>
              <a:spcAft>
                <a:spcPts val="600"/>
              </a:spcAft>
              <a:defRPr/>
            </a:pPr>
            <a:r>
              <a:rPr lang="en-US" sz="1400" b="1" dirty="0">
                <a:solidFill>
                  <a:srgbClr val="000099"/>
                </a:solidFill>
                <a:latin typeface="+mn-lt"/>
                <a:cs typeface="+mn-cs"/>
              </a:rPr>
              <a:t>1752 shows no change, </a:t>
            </a:r>
          </a:p>
          <a:p>
            <a:pPr algn="just" fontAlgn="auto">
              <a:spcBef>
                <a:spcPts val="0"/>
              </a:spcBef>
              <a:spcAft>
                <a:spcPts val="600"/>
              </a:spcAft>
              <a:defRPr/>
            </a:pPr>
            <a:r>
              <a:rPr lang="en-US" sz="1400" b="1" dirty="0">
                <a:solidFill>
                  <a:srgbClr val="000099"/>
                </a:solidFill>
                <a:latin typeface="+mn-lt"/>
                <a:cs typeface="+mn-cs"/>
              </a:rPr>
              <a:t>248 Retreat &amp; 18 Advance</a:t>
            </a:r>
          </a:p>
        </p:txBody>
      </p:sp>
      <p:sp>
        <p:nvSpPr>
          <p:cNvPr id="19464" name="Text Box 1032"/>
          <p:cNvSpPr txBox="1">
            <a:spLocks noChangeArrowheads="1"/>
          </p:cNvSpPr>
          <p:nvPr/>
        </p:nvSpPr>
        <p:spPr bwMode="auto">
          <a:xfrm>
            <a:off x="6096000" y="3352800"/>
            <a:ext cx="1995996" cy="307777"/>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wrap="none" anchor="ctr">
            <a:spAutoFit/>
          </a:bodyPr>
          <a:lstStyle/>
          <a:p>
            <a:pPr algn="ctr" fontAlgn="auto">
              <a:spcBef>
                <a:spcPts val="0"/>
              </a:spcBef>
              <a:spcAft>
                <a:spcPts val="0"/>
              </a:spcAft>
              <a:defRPr/>
            </a:pPr>
            <a:r>
              <a:rPr lang="en-US" sz="1400" b="1" dirty="0">
                <a:solidFill>
                  <a:srgbClr val="002060"/>
                </a:solidFill>
                <a:latin typeface="Arial" pitchFamily="34" charset="0"/>
              </a:rPr>
              <a:t>IRS LISS-III SEP 2006</a:t>
            </a:r>
          </a:p>
        </p:txBody>
      </p:sp>
      <p:pic>
        <p:nvPicPr>
          <p:cNvPr id="12310" name="Picture 20" descr="90.tif"/>
          <p:cNvPicPr>
            <a:picLocks noChangeAspect="1"/>
          </p:cNvPicPr>
          <p:nvPr/>
        </p:nvPicPr>
        <p:blipFill>
          <a:blip r:embed="rId5"/>
          <a:srcRect l="7843" t="21970" r="11765" b="16667"/>
          <a:stretch>
            <a:fillRect/>
          </a:stretch>
        </p:blipFill>
        <p:spPr bwMode="auto">
          <a:xfrm>
            <a:off x="457200" y="3733800"/>
            <a:ext cx="3063875" cy="2971800"/>
          </a:xfrm>
          <a:prstGeom prst="rect">
            <a:avLst/>
          </a:prstGeom>
          <a:noFill/>
          <a:ln w="19050">
            <a:solidFill>
              <a:srgbClr val="0000FF"/>
            </a:solidFill>
            <a:miter lim="800000"/>
            <a:headEnd/>
            <a:tailEnd/>
          </a:ln>
        </p:spPr>
      </p:pic>
      <p:pic>
        <p:nvPicPr>
          <p:cNvPr id="12311" name="Picture 21" descr="01.tif"/>
          <p:cNvPicPr>
            <a:picLocks/>
          </p:cNvPicPr>
          <p:nvPr/>
        </p:nvPicPr>
        <p:blipFill>
          <a:blip r:embed="rId6"/>
          <a:srcRect l="7843" t="21970" r="11765" b="15909"/>
          <a:stretch>
            <a:fillRect/>
          </a:stretch>
        </p:blipFill>
        <p:spPr bwMode="auto">
          <a:xfrm>
            <a:off x="3581400" y="3733800"/>
            <a:ext cx="2895600" cy="2971800"/>
          </a:xfrm>
          <a:prstGeom prst="rect">
            <a:avLst/>
          </a:prstGeom>
          <a:noFill/>
          <a:ln w="19050">
            <a:solidFill>
              <a:srgbClr val="0000FF"/>
            </a:solidFill>
            <a:miter lim="800000"/>
            <a:headEnd/>
            <a:tailEnd/>
          </a:ln>
        </p:spPr>
      </p:pic>
      <p:sp>
        <p:nvSpPr>
          <p:cNvPr id="12312" name="TextBox 18"/>
          <p:cNvSpPr txBox="1">
            <a:spLocks noChangeArrowheads="1"/>
          </p:cNvSpPr>
          <p:nvPr/>
        </p:nvSpPr>
        <p:spPr bwMode="auto">
          <a:xfrm>
            <a:off x="6872288" y="4092575"/>
            <a:ext cx="2271712" cy="479425"/>
          </a:xfrm>
          <a:prstGeom prst="rect">
            <a:avLst/>
          </a:prstGeom>
          <a:noFill/>
          <a:ln w="9525">
            <a:noFill/>
            <a:miter lim="800000"/>
            <a:headEnd/>
            <a:tailEnd/>
          </a:ln>
        </p:spPr>
        <p:txBody>
          <a:bodyPr>
            <a:spAutoFit/>
          </a:bodyPr>
          <a:lstStyle/>
          <a:p>
            <a:pPr algn="ctr">
              <a:lnSpc>
                <a:spcPct val="90000"/>
              </a:lnSpc>
            </a:pPr>
            <a:r>
              <a:rPr lang="en-US" sz="1400" b="1">
                <a:solidFill>
                  <a:srgbClr val="000099"/>
                </a:solidFill>
                <a:latin typeface="Arial Narrow" pitchFamily="34" charset="0"/>
              </a:rPr>
              <a:t>Advancing Glacier (Panamah Glacier, Karakoram Range) </a:t>
            </a:r>
          </a:p>
        </p:txBody>
      </p:sp>
      <p:sp>
        <p:nvSpPr>
          <p:cNvPr id="37" name="Rectangle 36"/>
          <p:cNvSpPr/>
          <p:nvPr/>
        </p:nvSpPr>
        <p:spPr>
          <a:xfrm>
            <a:off x="4953000" y="609600"/>
            <a:ext cx="2005013" cy="369888"/>
          </a:xfrm>
          <a:prstGeom prst="rect">
            <a:avLst/>
          </a:prstGeom>
        </p:spPr>
        <p:txBody>
          <a:bodyPr wrap="none">
            <a:spAutoFit/>
          </a:bodyPr>
          <a:lstStyle/>
          <a:p>
            <a:pPr fontAlgn="auto">
              <a:spcBef>
                <a:spcPts val="0"/>
              </a:spcBef>
              <a:spcAft>
                <a:spcPts val="0"/>
              </a:spcAft>
              <a:defRPr/>
            </a:pPr>
            <a:r>
              <a:rPr lang="en-US" b="1" dirty="0" err="1">
                <a:solidFill>
                  <a:srgbClr val="FFFF00"/>
                </a:solidFill>
                <a:effectLst>
                  <a:outerShdw blurRad="38100" dist="38100" dir="2700000" algn="tl">
                    <a:srgbClr val="000000">
                      <a:alpha val="43137"/>
                    </a:srgbClr>
                  </a:outerShdw>
                </a:effectLst>
                <a:latin typeface="+mn-lt"/>
                <a:cs typeface="+mn-cs"/>
              </a:rPr>
              <a:t>Gongotri</a:t>
            </a:r>
            <a:r>
              <a:rPr lang="en-US" b="1" dirty="0">
                <a:solidFill>
                  <a:srgbClr val="FFFF00"/>
                </a:solidFill>
                <a:effectLst>
                  <a:outerShdw blurRad="38100" dist="38100" dir="2700000" algn="tl">
                    <a:srgbClr val="000000">
                      <a:alpha val="43137"/>
                    </a:srgbClr>
                  </a:outerShdw>
                </a:effectLst>
                <a:latin typeface="+mn-lt"/>
                <a:cs typeface="+mn-cs"/>
              </a:rPr>
              <a:t> Glacier</a:t>
            </a:r>
            <a:endParaRPr lang="en-GB" dirty="0">
              <a:solidFill>
                <a:srgbClr val="FFFF00"/>
              </a:solidFill>
              <a:effectLst>
                <a:outerShdw blurRad="38100" dist="38100" dir="2700000" algn="tl">
                  <a:srgbClr val="000000">
                    <a:alpha val="43137"/>
                  </a:srgbClr>
                </a:outerShdw>
              </a:effectLst>
              <a:latin typeface="+mn-lt"/>
              <a:cs typeface="+mn-cs"/>
            </a:endParaRPr>
          </a:p>
        </p:txBody>
      </p:sp>
      <p:sp>
        <p:nvSpPr>
          <p:cNvPr id="24" name="Rectangle 23"/>
          <p:cNvSpPr/>
          <p:nvPr/>
        </p:nvSpPr>
        <p:spPr>
          <a:xfrm>
            <a:off x="533400" y="6324600"/>
            <a:ext cx="696913" cy="369888"/>
          </a:xfrm>
          <a:prstGeom prst="rect">
            <a:avLst/>
          </a:prstGeom>
        </p:spPr>
        <p:txBody>
          <a:bodyPr wrap="none">
            <a:spAutoFit/>
          </a:bodyPr>
          <a:lstStyle/>
          <a:p>
            <a:pPr fontAlgn="auto">
              <a:spcBef>
                <a:spcPts val="0"/>
              </a:spcBef>
              <a:spcAft>
                <a:spcPts val="0"/>
              </a:spcAft>
              <a:defRPr/>
            </a:pPr>
            <a:r>
              <a:rPr lang="en-US" b="1" dirty="0">
                <a:solidFill>
                  <a:srgbClr val="FFFF00"/>
                </a:solidFill>
                <a:effectLst>
                  <a:outerShdw blurRad="38100" dist="38100" dir="2700000" algn="tl">
                    <a:srgbClr val="000000">
                      <a:alpha val="43137"/>
                    </a:srgbClr>
                  </a:outerShdw>
                </a:effectLst>
              </a:rPr>
              <a:t>2000</a:t>
            </a:r>
            <a:endParaRPr lang="en-GB" dirty="0">
              <a:solidFill>
                <a:srgbClr val="FFFF00"/>
              </a:solidFill>
              <a:effectLst>
                <a:outerShdw blurRad="38100" dist="38100" dir="2700000" algn="tl">
                  <a:srgbClr val="000000">
                    <a:alpha val="43137"/>
                  </a:srgbClr>
                </a:outerShdw>
              </a:effectLst>
              <a:latin typeface="+mn-lt"/>
              <a:cs typeface="+mn-cs"/>
            </a:endParaRPr>
          </a:p>
        </p:txBody>
      </p:sp>
      <p:sp>
        <p:nvSpPr>
          <p:cNvPr id="25" name="Rectangle 24"/>
          <p:cNvSpPr/>
          <p:nvPr/>
        </p:nvSpPr>
        <p:spPr>
          <a:xfrm>
            <a:off x="3581400" y="6248400"/>
            <a:ext cx="684213" cy="369888"/>
          </a:xfrm>
          <a:prstGeom prst="rect">
            <a:avLst/>
          </a:prstGeom>
        </p:spPr>
        <p:txBody>
          <a:bodyPr wrap="none">
            <a:spAutoFit/>
          </a:bodyPr>
          <a:lstStyle/>
          <a:p>
            <a:pPr fontAlgn="auto">
              <a:spcBef>
                <a:spcPts val="0"/>
              </a:spcBef>
              <a:spcAft>
                <a:spcPts val="0"/>
              </a:spcAft>
              <a:defRPr/>
            </a:pPr>
            <a:r>
              <a:rPr lang="en-US" b="1" dirty="0">
                <a:solidFill>
                  <a:srgbClr val="FFFF00"/>
                </a:solidFill>
                <a:effectLst>
                  <a:outerShdw blurRad="38100" dist="38100" dir="2700000" algn="tl">
                    <a:srgbClr val="000000">
                      <a:alpha val="43137"/>
                    </a:srgbClr>
                  </a:outerShdw>
                </a:effectLst>
              </a:rPr>
              <a:t>2011</a:t>
            </a:r>
            <a:endParaRPr lang="en-GB" dirty="0">
              <a:solidFill>
                <a:srgbClr val="FFFF00"/>
              </a:solidFill>
              <a:effectLst>
                <a:outerShdw blurRad="38100" dist="38100" dir="2700000" algn="tl">
                  <a:srgbClr val="000000">
                    <a:alpha val="43137"/>
                  </a:srgbClr>
                </a:outerShdw>
              </a:effectLst>
              <a:latin typeface="+mn-lt"/>
              <a:cs typeface="+mn-cs"/>
            </a:endParaRP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246</TotalTime>
  <Words>2352</Words>
  <Application>Microsoft Office PowerPoint</Application>
  <PresentationFormat>On-screen Show (4:3)</PresentationFormat>
  <Paragraphs>485</Paragraphs>
  <Slides>21</Slides>
  <Notes>14</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21</vt:i4>
      </vt:variant>
    </vt:vector>
  </HeadingPairs>
  <TitlesOfParts>
    <vt:vector size="31" baseType="lpstr">
      <vt:lpstr>Calibri</vt:lpstr>
      <vt:lpstr>Arial</vt:lpstr>
      <vt:lpstr>ＭＳ Ｐゴシック</vt:lpstr>
      <vt:lpstr>SimSun</vt:lpstr>
      <vt:lpstr>Arial Narrow</vt:lpstr>
      <vt:lpstr>Tw Cen MT</vt:lpstr>
      <vt:lpstr>Times New Roman</vt:lpstr>
      <vt:lpstr>Wingdings</vt:lpstr>
      <vt:lpstr>Office Theme</vt:lpstr>
      <vt:lpstr>1_Office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SAC</dc:creator>
  <cp:lastModifiedBy>SAC</cp:lastModifiedBy>
  <cp:revision>22</cp:revision>
  <dcterms:created xsi:type="dcterms:W3CDTF">2016-03-06T00:59:54Z</dcterms:created>
  <dcterms:modified xsi:type="dcterms:W3CDTF">2016-03-07T16:45:41Z</dcterms:modified>
</cp:coreProperties>
</file>