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tif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3.xml" ContentType="application/vnd.openxmlformats-officedocument.theme+xml"/>
  <Override PartName="/ppt/slideLayouts/slideLayout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4281" r:id="rId1"/>
    <p:sldMasterId id="2147484283" r:id="rId2"/>
    <p:sldMasterId id="2147483648" r:id="rId3"/>
    <p:sldMasterId id="2147484285" r:id="rId4"/>
  </p:sldMasterIdLst>
  <p:notesMasterIdLst>
    <p:notesMasterId r:id="rId30"/>
  </p:notesMasterIdLst>
  <p:handoutMasterIdLst>
    <p:handoutMasterId r:id="rId31"/>
  </p:handoutMasterIdLst>
  <p:sldIdLst>
    <p:sldId id="693" r:id="rId5"/>
    <p:sldId id="667" r:id="rId6"/>
    <p:sldId id="668" r:id="rId7"/>
    <p:sldId id="670" r:id="rId8"/>
    <p:sldId id="671" r:id="rId9"/>
    <p:sldId id="690" r:id="rId10"/>
    <p:sldId id="673" r:id="rId11"/>
    <p:sldId id="674" r:id="rId12"/>
    <p:sldId id="675" r:id="rId13"/>
    <p:sldId id="676" r:id="rId14"/>
    <p:sldId id="677" r:id="rId15"/>
    <p:sldId id="678" r:id="rId16"/>
    <p:sldId id="679" r:id="rId17"/>
    <p:sldId id="696" r:id="rId18"/>
    <p:sldId id="680" r:id="rId19"/>
    <p:sldId id="682" r:id="rId20"/>
    <p:sldId id="575" r:id="rId21"/>
    <p:sldId id="694" r:id="rId22"/>
    <p:sldId id="697" r:id="rId23"/>
    <p:sldId id="685" r:id="rId24"/>
    <p:sldId id="686" r:id="rId25"/>
    <p:sldId id="687" r:id="rId26"/>
    <p:sldId id="688" r:id="rId27"/>
    <p:sldId id="691" r:id="rId28"/>
    <p:sldId id="692" r:id="rId29"/>
  </p:sldIdLst>
  <p:sldSz cx="9906000" cy="6858000" type="A4"/>
  <p:notesSz cx="6797675" cy="9928225"/>
  <p:embeddedFontLst>
    <p:embeddedFont>
      <p:font typeface="맑은 고딕" panose="020B0503020000020004" pitchFamily="50" charset="-127"/>
      <p:regular r:id="rId32"/>
      <p:bold r:id="rId33"/>
    </p:embeddedFont>
    <p:embeddedFont>
      <p:font typeface="한컴 윤체 L" panose="02020603020101020101" pitchFamily="18" charset="-127"/>
      <p:regular r:id="rId34"/>
    </p:embeddedFont>
    <p:embeddedFont>
      <p:font typeface="나눔고딕" panose="020B0600000101010101" charset="-127"/>
      <p:regular r:id="rId35"/>
      <p:bold r:id="rId36"/>
    </p:embeddedFont>
    <p:embeddedFont>
      <p:font typeface="함초롬바탕" panose="02030504000101010101" pitchFamily="18" charset="-127"/>
      <p:regular r:id="rId37"/>
      <p:bold r:id="rId38"/>
    </p:embeddedFont>
    <p:embeddedFont>
      <p:font typeface="Tahoma" panose="020B0604030504040204" pitchFamily="34" charset="0"/>
      <p:regular r:id="rId39"/>
      <p:bold r:id="rId40"/>
    </p:embeddedFont>
    <p:embeddedFont>
      <p:font typeface="HY강M" panose="02030600000101010101" pitchFamily="18" charset="-127"/>
      <p:regular r:id="rId41"/>
    </p:embeddedFont>
    <p:embeddedFont>
      <p:font typeface="휴먼엑스포" panose="02030504000101010101" pitchFamily="18" charset="-127"/>
      <p:regular r:id="rId42"/>
    </p:embeddedFont>
    <p:embeddedFont>
      <p:font typeface="Arial Unicode MS" panose="020B0604020202020204" pitchFamily="50" charset="-127"/>
      <p:regular r:id="rId43"/>
    </p:embeddedFont>
    <p:embeddedFont>
      <p:font typeface="가는둥근제목체" panose="020B0600000101010101" charset="-127"/>
      <p:regular r:id="rId44"/>
    </p:embeddedFont>
    <p:embeddedFont>
      <p:font typeface="Wingdings 3" panose="05040102010807070707" pitchFamily="18" charset="2"/>
      <p:regular r:id="rId45"/>
    </p:embeddedFont>
  </p:embeddedFontLst>
  <p:defaultTextStyle>
    <a:defPPr>
      <a:defRPr lang="ko-KR"/>
    </a:defPPr>
    <a:lvl1pPr algn="ctr" rtl="0" fontAlgn="base" latinLnBrk="1">
      <a:spcBef>
        <a:spcPct val="0"/>
      </a:spcBef>
      <a:spcAft>
        <a:spcPct val="0"/>
      </a:spcAft>
      <a:defRPr kumimoji="1" sz="1200" kern="1200">
        <a:solidFill>
          <a:schemeClr val="tx1"/>
        </a:solidFill>
        <a:latin typeface="굴림" charset="-127"/>
        <a:ea typeface="굴림" charset="-127"/>
        <a:cs typeface="+mn-cs"/>
      </a:defRPr>
    </a:lvl1pPr>
    <a:lvl2pPr marL="457200" algn="ctr" rtl="0" fontAlgn="base" latinLnBrk="1">
      <a:spcBef>
        <a:spcPct val="0"/>
      </a:spcBef>
      <a:spcAft>
        <a:spcPct val="0"/>
      </a:spcAft>
      <a:defRPr kumimoji="1" sz="1200" kern="1200">
        <a:solidFill>
          <a:schemeClr val="tx1"/>
        </a:solidFill>
        <a:latin typeface="굴림" charset="-127"/>
        <a:ea typeface="굴림" charset="-127"/>
        <a:cs typeface="+mn-cs"/>
      </a:defRPr>
    </a:lvl2pPr>
    <a:lvl3pPr marL="914400" algn="ctr" rtl="0" fontAlgn="base" latinLnBrk="1">
      <a:spcBef>
        <a:spcPct val="0"/>
      </a:spcBef>
      <a:spcAft>
        <a:spcPct val="0"/>
      </a:spcAft>
      <a:defRPr kumimoji="1" sz="1200" kern="1200">
        <a:solidFill>
          <a:schemeClr val="tx1"/>
        </a:solidFill>
        <a:latin typeface="굴림" charset="-127"/>
        <a:ea typeface="굴림" charset="-127"/>
        <a:cs typeface="+mn-cs"/>
      </a:defRPr>
    </a:lvl3pPr>
    <a:lvl4pPr marL="1371600" algn="ctr" rtl="0" fontAlgn="base" latinLnBrk="1">
      <a:spcBef>
        <a:spcPct val="0"/>
      </a:spcBef>
      <a:spcAft>
        <a:spcPct val="0"/>
      </a:spcAft>
      <a:defRPr kumimoji="1" sz="1200" kern="1200">
        <a:solidFill>
          <a:schemeClr val="tx1"/>
        </a:solidFill>
        <a:latin typeface="굴림" charset="-127"/>
        <a:ea typeface="굴림" charset="-127"/>
        <a:cs typeface="+mn-cs"/>
      </a:defRPr>
    </a:lvl4pPr>
    <a:lvl5pPr marL="1828800" algn="ctr" rtl="0" fontAlgn="base" latinLnBrk="1">
      <a:spcBef>
        <a:spcPct val="0"/>
      </a:spcBef>
      <a:spcAft>
        <a:spcPct val="0"/>
      </a:spcAft>
      <a:defRPr kumimoji="1" sz="1200" kern="1200">
        <a:solidFill>
          <a:schemeClr val="tx1"/>
        </a:solidFill>
        <a:latin typeface="굴림" charset="-127"/>
        <a:ea typeface="굴림" charset="-127"/>
        <a:cs typeface="+mn-cs"/>
      </a:defRPr>
    </a:lvl5pPr>
    <a:lvl6pPr marL="2286000" algn="l" defTabSz="914400" rtl="0" eaLnBrk="1" latinLnBrk="1" hangingPunct="1">
      <a:defRPr kumimoji="1" sz="1200" kern="1200">
        <a:solidFill>
          <a:schemeClr val="tx1"/>
        </a:solidFill>
        <a:latin typeface="굴림" charset="-127"/>
        <a:ea typeface="굴림" charset="-127"/>
        <a:cs typeface="+mn-cs"/>
      </a:defRPr>
    </a:lvl6pPr>
    <a:lvl7pPr marL="2743200" algn="l" defTabSz="914400" rtl="0" eaLnBrk="1" latinLnBrk="1" hangingPunct="1">
      <a:defRPr kumimoji="1" sz="1200" kern="1200">
        <a:solidFill>
          <a:schemeClr val="tx1"/>
        </a:solidFill>
        <a:latin typeface="굴림" charset="-127"/>
        <a:ea typeface="굴림" charset="-127"/>
        <a:cs typeface="+mn-cs"/>
      </a:defRPr>
    </a:lvl7pPr>
    <a:lvl8pPr marL="3200400" algn="l" defTabSz="914400" rtl="0" eaLnBrk="1" latinLnBrk="1" hangingPunct="1">
      <a:defRPr kumimoji="1" sz="1200" kern="1200">
        <a:solidFill>
          <a:schemeClr val="tx1"/>
        </a:solidFill>
        <a:latin typeface="굴림" charset="-127"/>
        <a:ea typeface="굴림" charset="-127"/>
        <a:cs typeface="+mn-cs"/>
      </a:defRPr>
    </a:lvl8pPr>
    <a:lvl9pPr marL="3657600" algn="l" defTabSz="914400" rtl="0" eaLnBrk="1" latinLnBrk="1" hangingPunct="1">
      <a:defRPr kumimoji="1" sz="1200" kern="1200">
        <a:solidFill>
          <a:schemeClr val="tx1"/>
        </a:solidFill>
        <a:latin typeface="굴림" charset="-127"/>
        <a:ea typeface="굴림" charset="-127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666699"/>
    <a:srgbClr val="339966"/>
    <a:srgbClr val="FF66FF"/>
    <a:srgbClr val="66FFFF"/>
    <a:srgbClr val="66FFCC"/>
    <a:srgbClr val="CCFFFF"/>
    <a:srgbClr val="FFFF99"/>
    <a:srgbClr val="B4D7FF"/>
    <a:srgbClr val="9DC1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밝은 스타일 3 - 강조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8D230F3-CF80-4859-8CE7-A43EE81993B5}" styleName="밝은 스타일 1 - 강조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3B4B98B0-60AC-42C2-AFA5-B58CD77FA1E5}" styleName="밝은 스타일 1 - 강조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940675A-B579-460E-94D1-54222C63F5DA}" styleName="스타일 없음, 표 눈금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84E427A-3D55-4303-BF80-6455036E1DE7}" styleName="테마 스타일 1 - 강조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테마 스타일 1 - 강조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69CF1AB2-1976-4502-BF36-3FF5EA218861}" styleName="보통 스타일 4 - 강조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69012ECD-51FC-41F1-AA8D-1B2483CD663E}" styleName="밝은 스타일 2 - 강조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C083E6E3-FA7D-4D7B-A595-EF9225AFEA82}" styleName="밝은 스타일 1 - 강조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7E9639D4-E3E2-4D34-9284-5A2195B3D0D7}" styleName="밝은 스타일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9D7B26C5-4107-4FEC-AEDC-1716B250A1EF}" styleName="밝은 스타일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16DA210-FB5B-4158-B5E0-FEB733F419BA}" styleName="밝은 스타일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C2FFA5D-87B4-456A-9821-1D502468CF0F}" styleName="테마 스타일 1 - 강조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E25E649-3F16-4E02-A733-19D2CDBF48F0}" styleName="보통 스타일 3 - 강조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A488322-F2BA-4B5B-9748-0D474271808F}" styleName="보통 스타일 3 - 강조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D113A9D2-9D6B-4929-AA2D-F23B5EE8CBE7}" styleName="테마 스타일 2 - 강조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8034E78-7F5D-4C2E-B375-FC64B27BC917}" styleName="어두운 스타일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74C1A8A3-306A-4EB7-A6B1-4F7E0EB9C5D6}" styleName="보통 스타일 3 - 강조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125E5076-3810-47DD-B79F-674D7AD40C01}" styleName="어두운 스타일 1 - 강조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293" autoAdjust="0"/>
    <p:restoredTop sz="92266" autoAdjust="0"/>
  </p:normalViewPr>
  <p:slideViewPr>
    <p:cSldViewPr>
      <p:cViewPr>
        <p:scale>
          <a:sx n="80" d="100"/>
          <a:sy n="80" d="100"/>
        </p:scale>
        <p:origin x="-1728" y="-168"/>
      </p:cViewPr>
      <p:guideLst>
        <p:guide orient="horz" pos="4154"/>
        <p:guide orient="horz" pos="368"/>
        <p:guide orient="horz" pos="618"/>
        <p:guide orient="horz" pos="1547"/>
        <p:guide orient="horz" pos="4201"/>
        <p:guide orient="horz" pos="913"/>
        <p:guide orient="horz" pos="709"/>
        <p:guide pos="237"/>
        <p:guide pos="6003"/>
        <p:guide pos="3120"/>
        <p:guide pos="335"/>
        <p:guide pos="590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76" d="100"/>
          <a:sy n="76" d="100"/>
        </p:scale>
        <p:origin x="-2166" y="-96"/>
      </p:cViewPr>
      <p:guideLst>
        <p:guide orient="horz" pos="3128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8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font" Target="fonts/font14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5.fntdata"/><Relationship Id="rId49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handoutMaster" Target="handoutMasters/handoutMaster1.xml"/><Relationship Id="rId44" Type="http://schemas.openxmlformats.org/officeDocument/2006/relationships/font" Target="fonts/font13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48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2945659" cy="496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1981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0444" y="0"/>
            <a:ext cx="2945659" cy="496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1981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9430350"/>
            <a:ext cx="2945659" cy="496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1981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0444" y="9430350"/>
            <a:ext cx="2945659" cy="496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927D24E4-88DA-410B-983E-C57A77DD07B6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460716975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2945659" cy="496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34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0444" y="0"/>
            <a:ext cx="2945659" cy="496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2355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711200" y="744538"/>
            <a:ext cx="537527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4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768" y="4715175"/>
            <a:ext cx="5438140" cy="4467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noProof="0" smtClean="0"/>
              <a:t>마스터 텍스트 스타일을 편집합니다</a:t>
            </a:r>
          </a:p>
          <a:p>
            <a:pPr lvl="1"/>
            <a:r>
              <a:rPr lang="ko-KR" altLang="en-US" noProof="0" smtClean="0"/>
              <a:t>둘째 수준</a:t>
            </a:r>
          </a:p>
          <a:p>
            <a:pPr lvl="2"/>
            <a:r>
              <a:rPr lang="ko-KR" altLang="en-US" noProof="0" smtClean="0"/>
              <a:t>셋째 수준</a:t>
            </a:r>
          </a:p>
          <a:p>
            <a:pPr lvl="3"/>
            <a:r>
              <a:rPr lang="ko-KR" altLang="en-US" noProof="0" smtClean="0"/>
              <a:t>넷째 수준</a:t>
            </a:r>
          </a:p>
          <a:p>
            <a:pPr lvl="4"/>
            <a:r>
              <a:rPr lang="ko-KR" altLang="en-US" noProof="0" smtClean="0"/>
              <a:t>다섯째 수준</a:t>
            </a:r>
          </a:p>
        </p:txBody>
      </p:sp>
      <p:sp>
        <p:nvSpPr>
          <p:cNvPr id="134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430350"/>
            <a:ext cx="2945659" cy="496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34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0444" y="9430350"/>
            <a:ext cx="2945659" cy="496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62227C36-2C20-46CB-8864-78FF710F57C9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625845518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1pPr>
    <a:lvl2pPr marL="4572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2pPr>
    <a:lvl3pPr marL="9144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3pPr>
    <a:lvl4pPr marL="13716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4pPr>
    <a:lvl5pPr marL="18288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26627" name="슬라이드 노트 개체 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spcBef>
                <a:spcPct val="0"/>
              </a:spcBef>
            </a:pPr>
            <a:endParaRPr lang="ko-KR" altLang="en-US" sz="2400" dirty="0"/>
          </a:p>
        </p:txBody>
      </p:sp>
      <p:sp>
        <p:nvSpPr>
          <p:cNvPr id="26628" name="슬라이드 번호 개체 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7364B9C-C66C-48B8-A9D5-A846DAF9ABDD}" type="slidenum">
              <a:rPr lang="en-US" altLang="ko-KR" smtClean="0"/>
              <a:pPr/>
              <a:t>1</a:t>
            </a:fld>
            <a:endParaRPr lang="en-US" altLang="ko-KR" dirty="0" smtClean="0"/>
          </a:p>
        </p:txBody>
      </p:sp>
    </p:spTree>
    <p:extLst>
      <p:ext uri="{BB962C8B-B14F-4D97-AF65-F5344CB8AC3E}">
        <p14:creationId xmlns:p14="http://schemas.microsoft.com/office/powerpoint/2010/main" val="5490079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0" y="1052736"/>
            <a:ext cx="9906000" cy="2376264"/>
          </a:xfrm>
          <a:prstGeom prst="rect">
            <a:avLst/>
          </a:prstGeom>
        </p:spPr>
        <p:txBody>
          <a:bodyPr anchor="ctr"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3296816" y="3573016"/>
            <a:ext cx="6502152" cy="1752600"/>
          </a:xfrm>
          <a:prstGeom prst="rect">
            <a:avLst/>
          </a:prstGeom>
        </p:spPr>
        <p:txBody>
          <a:bodyPr/>
          <a:lstStyle>
            <a:lvl1pPr marL="457200" indent="-457200" algn="l">
              <a:buFont typeface="+mj-lt"/>
              <a:buAutoNum type="arabicPeriod"/>
              <a:defRPr sz="2200" b="1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dirty="0" smtClean="0"/>
              <a:t>마스터 부제목 스타일 편집</a:t>
            </a:r>
            <a:endParaRPr lang="ko-KR" altLang="en-US" dirty="0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20B48-037F-4387-92FC-B33B8B9305C1}" type="datetimeFigureOut">
              <a:rPr lang="ko-KR" altLang="en-US" smtClean="0"/>
              <a:pPr/>
              <a:t>2016-03-06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E0DF7-E02A-4A88-911D-E94757BBB016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3080792" y="5724516"/>
            <a:ext cx="6532276" cy="574966"/>
          </a:xfrm>
          <a:prstGeom prst="rect">
            <a:avLst/>
          </a:prstGeom>
          <a:noFill/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  <a:defRPr/>
            </a:pPr>
            <a:r>
              <a:rPr lang="ko-KR" altLang="en-US" sz="2400" b="1" dirty="0" smtClean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</a:rPr>
              <a:t>발표자 소속 이름</a:t>
            </a:r>
            <a:endParaRPr lang="en-US" altLang="ko-KR" sz="2400" b="1" dirty="0">
              <a:solidFill>
                <a:srgbClr val="002060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6080812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0" y="2492896"/>
            <a:ext cx="9906000" cy="1872208"/>
          </a:xfrm>
          <a:prstGeom prst="rect">
            <a:avLst/>
          </a:prstGeom>
        </p:spPr>
        <p:txBody>
          <a:bodyPr anchor="ctr"/>
          <a:lstStyle>
            <a:lvl1pPr algn="l"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5432671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 hasCustomPrompt="1"/>
          </p:nvPr>
        </p:nvSpPr>
        <p:spPr>
          <a:xfrm>
            <a:off x="416496" y="1124744"/>
            <a:ext cx="8915400" cy="5528202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chemeClr val="tx2"/>
              </a:buClr>
              <a:buFont typeface="Wingdings" pitchFamily="2" charset="2"/>
              <a:buChar char="v"/>
              <a:defRPr>
                <a:latin typeface="한컴 윤체 L" pitchFamily="18" charset="-127"/>
                <a:ea typeface="한컴 윤체 L" pitchFamily="18" charset="-127"/>
              </a:defRPr>
            </a:lvl1pPr>
            <a:lvl2pPr>
              <a:defRPr>
                <a:latin typeface="한컴 윤체 L" pitchFamily="18" charset="-127"/>
                <a:ea typeface="한컴 윤체 L" pitchFamily="18" charset="-127"/>
              </a:defRPr>
            </a:lvl2pPr>
            <a:lvl3pPr>
              <a:defRPr>
                <a:latin typeface="한컴 윤체 L" pitchFamily="18" charset="-127"/>
                <a:ea typeface="한컴 윤체 L" pitchFamily="18" charset="-127"/>
              </a:defRPr>
            </a:lvl3pPr>
          </a:lstStyle>
          <a:p>
            <a:pPr lvl="0"/>
            <a:r>
              <a:rPr lang="ko-KR" altLang="en-US" dirty="0" smtClean="0"/>
              <a:t> 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</p:txBody>
      </p:sp>
      <p:sp>
        <p:nvSpPr>
          <p:cNvPr id="4" name="제목 1"/>
          <p:cNvSpPr>
            <a:spLocks noGrp="1"/>
          </p:cNvSpPr>
          <p:nvPr>
            <p:ph type="title"/>
          </p:nvPr>
        </p:nvSpPr>
        <p:spPr>
          <a:xfrm>
            <a:off x="1248958" y="361908"/>
            <a:ext cx="6698108" cy="438156"/>
          </a:xfrm>
          <a:prstGeom prst="rect">
            <a:avLst/>
          </a:prstGeom>
        </p:spPr>
        <p:txBody>
          <a:bodyPr anchor="ctr"/>
          <a:lstStyle>
            <a:lvl1pPr algn="l">
              <a:defRPr sz="2800" b="1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defRPr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0427338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81933" y="4407146"/>
            <a:ext cx="8420100" cy="1361709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81933" y="2906959"/>
            <a:ext cx="84201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제목 1"/>
          <p:cNvSpPr txBox="1">
            <a:spLocks/>
          </p:cNvSpPr>
          <p:nvPr userDrawn="1"/>
        </p:nvSpPr>
        <p:spPr>
          <a:xfrm>
            <a:off x="1248958" y="361908"/>
            <a:ext cx="6698108" cy="438156"/>
          </a:xfrm>
          <a:prstGeom prst="rect">
            <a:avLst/>
          </a:prstGeom>
        </p:spPr>
        <p:txBody>
          <a:bodyPr anchor="ctr"/>
          <a:lstStyle>
            <a:lvl1pPr algn="l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  <a:cs typeface="+mj-cs"/>
              </a:defRPr>
            </a:lvl1pPr>
            <a:lvl2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pitchFamily="50" charset="-127"/>
                <a:ea typeface="굴림" pitchFamily="50" charset="-127"/>
              </a:defRPr>
            </a:lvl2pPr>
            <a:lvl3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pitchFamily="50" charset="-127"/>
                <a:ea typeface="굴림" pitchFamily="50" charset="-127"/>
              </a:defRPr>
            </a:lvl3pPr>
            <a:lvl4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pitchFamily="50" charset="-127"/>
                <a:ea typeface="굴림" pitchFamily="50" charset="-127"/>
              </a:defRPr>
            </a:lvl4pPr>
            <a:lvl5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pitchFamily="50" charset="-127"/>
                <a:ea typeface="굴림" pitchFamily="50" charset="-127"/>
              </a:defRPr>
            </a:lvl5pPr>
            <a:lvl6pPr marL="457200" algn="ctr" rtl="0" fontAlgn="base" latinLnBrk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pitchFamily="50" charset="-127"/>
                <a:ea typeface="굴림" pitchFamily="50" charset="-127"/>
              </a:defRPr>
            </a:lvl6pPr>
            <a:lvl7pPr marL="914400" algn="ctr" rtl="0" fontAlgn="base" latinLnBrk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pitchFamily="50" charset="-127"/>
                <a:ea typeface="굴림" pitchFamily="50" charset="-127"/>
              </a:defRPr>
            </a:lvl7pPr>
            <a:lvl8pPr marL="1371600" algn="ctr" rtl="0" fontAlgn="base" latinLnBrk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pitchFamily="50" charset="-127"/>
                <a:ea typeface="굴림" pitchFamily="50" charset="-127"/>
              </a:defRPr>
            </a:lvl8pPr>
            <a:lvl9pPr marL="1828800" algn="ctr" rtl="0" fontAlgn="base" latinLnBrk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r>
              <a:rPr lang="ko-KR" altLang="en-US" smtClean="0"/>
              <a:t>마스터 제목 스타일 편집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5173335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30088" y="1484784"/>
            <a:ext cx="4347633" cy="4525840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한컴 윤체 L" pitchFamily="18" charset="-127"/>
                <a:ea typeface="한컴 윤체 L" pitchFamily="18" charset="-127"/>
              </a:defRPr>
            </a:lvl1pPr>
            <a:lvl2pPr>
              <a:defRPr sz="2400">
                <a:latin typeface="한컴 윤체 L" pitchFamily="18" charset="-127"/>
                <a:ea typeface="한컴 윤체 L" pitchFamily="18" charset="-127"/>
              </a:defRPr>
            </a:lvl2pPr>
            <a:lvl3pPr>
              <a:defRPr sz="2000">
                <a:latin typeface="한컴 윤체 L" pitchFamily="18" charset="-127"/>
                <a:ea typeface="한컴 윤체 L" pitchFamily="18" charset="-127"/>
              </a:defRPr>
            </a:lvl3pPr>
            <a:lvl4pPr>
              <a:defRPr sz="1800">
                <a:latin typeface="한컴 윤체 L" pitchFamily="18" charset="-127"/>
                <a:ea typeface="한컴 윤체 L" pitchFamily="18" charset="-127"/>
              </a:defRPr>
            </a:lvl4pPr>
            <a:lvl5pPr>
              <a:defRPr sz="1800">
                <a:latin typeface="한컴 윤체 L" pitchFamily="18" charset="-127"/>
                <a:ea typeface="한컴 윤체 L" pitchFamily="18" charset="-127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997855" y="1484784"/>
            <a:ext cx="4347633" cy="4525840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한컴 윤체 L" pitchFamily="18" charset="-127"/>
                <a:ea typeface="한컴 윤체 L" pitchFamily="18" charset="-127"/>
              </a:defRPr>
            </a:lvl1pPr>
            <a:lvl2pPr>
              <a:defRPr sz="2400">
                <a:latin typeface="한컴 윤체 L" pitchFamily="18" charset="-127"/>
                <a:ea typeface="한컴 윤체 L" pitchFamily="18" charset="-127"/>
              </a:defRPr>
            </a:lvl2pPr>
            <a:lvl3pPr>
              <a:defRPr sz="2000">
                <a:latin typeface="한컴 윤체 L" pitchFamily="18" charset="-127"/>
                <a:ea typeface="한컴 윤체 L" pitchFamily="18" charset="-127"/>
              </a:defRPr>
            </a:lvl3pPr>
            <a:lvl4pPr>
              <a:defRPr sz="1800">
                <a:latin typeface="한컴 윤체 L" pitchFamily="18" charset="-127"/>
                <a:ea typeface="한컴 윤체 L" pitchFamily="18" charset="-127"/>
              </a:defRPr>
            </a:lvl4pPr>
            <a:lvl5pPr>
              <a:defRPr sz="1800">
                <a:latin typeface="한컴 윤체 L" pitchFamily="18" charset="-127"/>
                <a:ea typeface="한컴 윤체 L" pitchFamily="18" charset="-127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  <p:sp>
        <p:nvSpPr>
          <p:cNvPr id="5" name="제목 1"/>
          <p:cNvSpPr>
            <a:spLocks noGrp="1"/>
          </p:cNvSpPr>
          <p:nvPr>
            <p:ph type="title"/>
          </p:nvPr>
        </p:nvSpPr>
        <p:spPr>
          <a:xfrm>
            <a:off x="1248958" y="361908"/>
            <a:ext cx="6698108" cy="438156"/>
          </a:xfrm>
          <a:prstGeom prst="rect">
            <a:avLst/>
          </a:prstGeom>
        </p:spPr>
        <p:txBody>
          <a:bodyPr anchor="ctr"/>
          <a:lstStyle>
            <a:lvl1pPr algn="l">
              <a:defRPr sz="2800" b="1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defRPr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5430800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1"/>
          <p:cNvSpPr>
            <a:spLocks noGrp="1"/>
          </p:cNvSpPr>
          <p:nvPr>
            <p:ph type="title"/>
          </p:nvPr>
        </p:nvSpPr>
        <p:spPr>
          <a:xfrm>
            <a:off x="1248958" y="361908"/>
            <a:ext cx="6698108" cy="438156"/>
          </a:xfrm>
          <a:prstGeom prst="rect">
            <a:avLst/>
          </a:prstGeom>
        </p:spPr>
        <p:txBody>
          <a:bodyPr anchor="ctr"/>
          <a:lstStyle>
            <a:lvl1pPr algn="l">
              <a:defRPr sz="2800" b="1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defRPr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1673077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직선 연결선 3"/>
          <p:cNvCxnSpPr>
            <a:cxnSpLocks noChangeShapeType="1"/>
          </p:cNvCxnSpPr>
          <p:nvPr userDrawn="1"/>
        </p:nvCxnSpPr>
        <p:spPr bwMode="auto">
          <a:xfrm>
            <a:off x="469900" y="6545263"/>
            <a:ext cx="9018588" cy="1587"/>
          </a:xfrm>
          <a:prstGeom prst="line">
            <a:avLst/>
          </a:prstGeom>
          <a:noFill/>
          <a:ln w="12700" algn="ctr">
            <a:solidFill>
              <a:srgbClr val="007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248958" y="361908"/>
            <a:ext cx="6698108" cy="438156"/>
          </a:xfrm>
          <a:prstGeom prst="rect">
            <a:avLst/>
          </a:prstGeom>
        </p:spPr>
        <p:txBody>
          <a:bodyPr anchor="ctr"/>
          <a:lstStyle>
            <a:lvl1pPr algn="l">
              <a:defRPr sz="2800" b="1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defRPr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8" name="텍스트 개체 틀 8"/>
          <p:cNvSpPr>
            <a:spLocks noGrp="1"/>
          </p:cNvSpPr>
          <p:nvPr>
            <p:ph type="body" sz="quarter" idx="11"/>
          </p:nvPr>
        </p:nvSpPr>
        <p:spPr>
          <a:xfrm>
            <a:off x="461901" y="6557772"/>
            <a:ext cx="2446371" cy="249894"/>
          </a:xfrm>
          <a:prstGeom prst="rect">
            <a:avLst/>
          </a:prstGeom>
        </p:spPr>
        <p:txBody>
          <a:bodyPr anchor="ctr"/>
          <a:lstStyle>
            <a:lvl1pPr>
              <a:buFontTx/>
              <a:buNone/>
              <a:defRPr sz="1000">
                <a:solidFill>
                  <a:srgbClr val="0070C0"/>
                </a:solidFill>
                <a:latin typeface="가는둥근제목체" pitchFamily="18" charset="-127"/>
                <a:ea typeface="가는둥근제목체" pitchFamily="18" charset="-127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endParaRPr lang="ko-KR" altLang="en-US" dirty="0" smtClean="0"/>
          </a:p>
        </p:txBody>
      </p:sp>
      <p:sp>
        <p:nvSpPr>
          <p:cNvPr id="6" name="내용 개체 틀 2"/>
          <p:cNvSpPr>
            <a:spLocks noGrp="1"/>
          </p:cNvSpPr>
          <p:nvPr>
            <p:ph idx="1" hasCustomPrompt="1"/>
          </p:nvPr>
        </p:nvSpPr>
        <p:spPr>
          <a:xfrm>
            <a:off x="416496" y="1124744"/>
            <a:ext cx="8915400" cy="5528202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chemeClr val="tx2"/>
              </a:buClr>
              <a:buFont typeface="Wingdings" pitchFamily="2" charset="2"/>
              <a:buChar char="v"/>
              <a:defRPr>
                <a:latin typeface="한컴 윤체 L" pitchFamily="18" charset="-127"/>
                <a:ea typeface="한컴 윤체 L" pitchFamily="18" charset="-127"/>
              </a:defRPr>
            </a:lvl1pPr>
            <a:lvl2pPr>
              <a:defRPr>
                <a:latin typeface="한컴 윤체 L" pitchFamily="18" charset="-127"/>
                <a:ea typeface="한컴 윤체 L" pitchFamily="18" charset="-127"/>
              </a:defRPr>
            </a:lvl2pPr>
            <a:lvl3pPr>
              <a:defRPr>
                <a:latin typeface="한컴 윤체 L" pitchFamily="18" charset="-127"/>
                <a:ea typeface="한컴 윤체 L" pitchFamily="18" charset="-127"/>
              </a:defRPr>
            </a:lvl3pPr>
          </a:lstStyle>
          <a:p>
            <a:pPr lvl="0"/>
            <a:r>
              <a:rPr lang="ko-KR" altLang="en-US" dirty="0" smtClean="0"/>
              <a:t> 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</p:txBody>
      </p:sp>
    </p:spTree>
    <p:extLst>
      <p:ext uri="{BB962C8B-B14F-4D97-AF65-F5344CB8AC3E}">
        <p14:creationId xmlns:p14="http://schemas.microsoft.com/office/powerpoint/2010/main" val="7199225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sp>
        <p:nvSpPr>
          <p:cNvPr id="3" name="제목 1"/>
          <p:cNvSpPr>
            <a:spLocks/>
          </p:cNvSpPr>
          <p:nvPr userDrawn="1"/>
        </p:nvSpPr>
        <p:spPr bwMode="auto">
          <a:xfrm>
            <a:off x="5494737" y="2071688"/>
            <a:ext cx="3869531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endParaRPr kumimoji="0" lang="ko-KR" altLang="en-US" sz="3600" dirty="0">
              <a:solidFill>
                <a:schemeClr val="tx2"/>
              </a:solidFill>
              <a:latin typeface="Arial Unicode MS" pitchFamily="50" charset="-127"/>
              <a:ea typeface="Arial Unicode MS" pitchFamily="50" charset="-127"/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8385381" y="6597353"/>
            <a:ext cx="15206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E758AD0E-7BBC-4B4D-B6D0-05AD97C0FF01}" type="slidenum">
              <a:rPr lang="ko-KR" altLang="en-US" sz="120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pPr algn="r"/>
              <a:t>‹#›</a:t>
            </a:fld>
            <a:endParaRPr lang="ko-KR" altLang="en-US" sz="1200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7707073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3" descr="insert_bg.gif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3" y="654050"/>
            <a:ext cx="9293225" cy="596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그림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56" y="224644"/>
            <a:ext cx="2016224" cy="397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1957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slideLayout" Target="../slideLayouts/slideLayout5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5" Type="http://schemas.openxmlformats.org/officeDocument/2006/relationships/slideLayout" Target="../slideLayouts/slideLayout7.xml"/><Relationship Id="rId4" Type="http://schemas.openxmlformats.org/officeDocument/2006/relationships/slideLayout" Target="../slideLayouts/slideLayout6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95300" y="6356350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B20B48-037F-4387-92FC-B33B8B9305C1}" type="datetimeFigureOut">
              <a:rPr lang="ko-KR" altLang="en-US" smtClean="0"/>
              <a:pPr/>
              <a:t>2016-03-06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384550" y="6356350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7099300" y="6356350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6E0DF7-E02A-4A88-911D-E94757BBB016}" type="slidenum">
              <a:rPr lang="ko-KR" altLang="en-US" smtClean="0"/>
              <a:pPr/>
              <a:t>‹#›</a:t>
            </a:fld>
            <a:endParaRPr lang="ko-KR" altLang="en-US"/>
          </a:p>
        </p:txBody>
      </p:sp>
      <p:pic>
        <p:nvPicPr>
          <p:cNvPr id="7" name="그림 8" descr="proposal_cover_horizon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47750"/>
            <a:ext cx="9906000" cy="581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그림 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27" y="317390"/>
            <a:ext cx="2016224" cy="397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069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82" r:id="rId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8" descr="proposal_cover_horizon.jpg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627"/>
          <a:stretch/>
        </p:blipFill>
        <p:spPr bwMode="auto">
          <a:xfrm>
            <a:off x="0" y="2484115"/>
            <a:ext cx="9906000" cy="1880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4968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84" r:id="rId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13"/>
          <p:cNvSpPr>
            <a:spLocks noChangeArrowheads="1"/>
          </p:cNvSpPr>
          <p:nvPr/>
        </p:nvSpPr>
        <p:spPr bwMode="auto">
          <a:xfrm>
            <a:off x="4810105" y="6645325"/>
            <a:ext cx="168316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ctr">
            <a:spAutoFit/>
          </a:bodyPr>
          <a:lstStyle/>
          <a:p>
            <a:pPr latinLnBrk="0">
              <a:defRPr/>
            </a:pPr>
            <a:fld id="{183BBE38-6613-442A-BD59-8C4355F7D04B}" type="slidenum">
              <a:rPr lang="en-US" altLang="ko-KR" sz="1000" b="1">
                <a:latin typeface="맑은 고딕" pitchFamily="50" charset="-127"/>
                <a:ea typeface="맑은 고딕" pitchFamily="50" charset="-127"/>
              </a:rPr>
              <a:pPr latinLnBrk="0">
                <a:defRPr/>
              </a:pPr>
              <a:t>‹#›</a:t>
            </a:fld>
            <a:endParaRPr lang="en-US" altLang="ko-KR" sz="1000" b="1" dirty="0"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3076" name="Picture 4" descr="C:\Users\kiminhwan\Desktop\위성자료의 예보 및 응용기술개발\로고양식4.jpg"/>
          <p:cNvPicPr>
            <a:picLocks noChangeAspect="1" noChangeArrowheads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620"/>
            <a:ext cx="9906000" cy="116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258" r:id="rId1"/>
    <p:sldLayoutId id="2147484259" r:id="rId2"/>
    <p:sldLayoutId id="2147484260" r:id="rId3"/>
    <p:sldLayoutId id="2147484262" r:id="rId4"/>
    <p:sldLayoutId id="2147484278" r:id="rId5"/>
    <p:sldLayoutId id="2147484286" r:id="rId6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3" descr="insert_bg.gif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3" y="654050"/>
            <a:ext cx="9293225" cy="596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그림 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56" y="224644"/>
            <a:ext cx="2016224" cy="397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411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80" r:id="rId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98.png"/><Relationship Id="rId7" Type="http://schemas.openxmlformats.org/officeDocument/2006/relationships/image" Target="../media/image102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9.png"/><Relationship Id="rId9" Type="http://schemas.openxmlformats.org/officeDocument/2006/relationships/image" Target="../media/image10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tiff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jpeg"/><Relationship Id="rId3" Type="http://schemas.openxmlformats.org/officeDocument/2006/relationships/image" Target="../media/image107.jpeg"/><Relationship Id="rId7" Type="http://schemas.openxmlformats.org/officeDocument/2006/relationships/image" Target="../media/image111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0.jpeg"/><Relationship Id="rId5" Type="http://schemas.openxmlformats.org/officeDocument/2006/relationships/image" Target="../media/image109.jpeg"/><Relationship Id="rId4" Type="http://schemas.openxmlformats.org/officeDocument/2006/relationships/image" Target="../media/image108.jpeg"/><Relationship Id="rId9" Type="http://schemas.openxmlformats.org/officeDocument/2006/relationships/image" Target="../media/image11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tiff"/><Relationship Id="rId2" Type="http://schemas.openxmlformats.org/officeDocument/2006/relationships/image" Target="../media/image114.tif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7.tiff"/><Relationship Id="rId4" Type="http://schemas.openxmlformats.org/officeDocument/2006/relationships/image" Target="../media/image116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7" Type="http://schemas.openxmlformats.org/officeDocument/2006/relationships/image" Target="../media/image126.jpe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5.jpeg"/><Relationship Id="rId5" Type="http://schemas.openxmlformats.org/officeDocument/2006/relationships/image" Target="../media/image124.jpeg"/><Relationship Id="rId4" Type="http://schemas.openxmlformats.org/officeDocument/2006/relationships/image" Target="../media/image12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1.gi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4.png"/><Relationship Id="rId4" Type="http://schemas.openxmlformats.org/officeDocument/2006/relationships/image" Target="../media/image13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gif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18" Type="http://schemas.openxmlformats.org/officeDocument/2006/relationships/image" Target="../media/image23.png"/><Relationship Id="rId3" Type="http://schemas.openxmlformats.org/officeDocument/2006/relationships/image" Target="../media/image9.png"/><Relationship Id="rId21" Type="http://schemas.openxmlformats.org/officeDocument/2006/relationships/image" Target="../media/image26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17" Type="http://schemas.openxmlformats.org/officeDocument/2006/relationships/image" Target="../media/image22.png"/><Relationship Id="rId2" Type="http://schemas.openxmlformats.org/officeDocument/2006/relationships/image" Target="../media/image8.png"/><Relationship Id="rId16" Type="http://schemas.openxmlformats.org/officeDocument/2006/relationships/image" Target="../media/image21.png"/><Relationship Id="rId20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jpeg"/><Relationship Id="rId11" Type="http://schemas.openxmlformats.org/officeDocument/2006/relationships/image" Target="../media/image17.png"/><Relationship Id="rId5" Type="http://schemas.openxmlformats.org/officeDocument/2006/relationships/image" Target="../media/image11.jpeg"/><Relationship Id="rId15" Type="http://schemas.openxmlformats.org/officeDocument/2006/relationships/hyperlink" Target="http://produkter.smhi.se/saf/examples/noaa17_20030503_0935_04447.baltrad1km.cloudtype.png" TargetMode="External"/><Relationship Id="rId23" Type="http://schemas.openxmlformats.org/officeDocument/2006/relationships/image" Target="../media/image28.jpeg"/><Relationship Id="rId10" Type="http://schemas.openxmlformats.org/officeDocument/2006/relationships/image" Target="../media/image16.png"/><Relationship Id="rId19" Type="http://schemas.openxmlformats.org/officeDocument/2006/relationships/image" Target="../media/image24.png"/><Relationship Id="rId4" Type="http://schemas.openxmlformats.org/officeDocument/2006/relationships/image" Target="../media/image10.jpeg"/><Relationship Id="rId9" Type="http://schemas.openxmlformats.org/officeDocument/2006/relationships/image" Target="../media/image15.png"/><Relationship Id="rId14" Type="http://schemas.openxmlformats.org/officeDocument/2006/relationships/image" Target="../media/image20.png"/><Relationship Id="rId22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3.png"/><Relationship Id="rId18" Type="http://schemas.openxmlformats.org/officeDocument/2006/relationships/image" Target="../media/image48.png"/><Relationship Id="rId26" Type="http://schemas.openxmlformats.org/officeDocument/2006/relationships/image" Target="../media/image56.png"/><Relationship Id="rId39" Type="http://schemas.openxmlformats.org/officeDocument/2006/relationships/image" Target="../media/image69.png"/><Relationship Id="rId21" Type="http://schemas.openxmlformats.org/officeDocument/2006/relationships/image" Target="../media/image51.png"/><Relationship Id="rId34" Type="http://schemas.openxmlformats.org/officeDocument/2006/relationships/image" Target="../media/image64.png"/><Relationship Id="rId42" Type="http://schemas.openxmlformats.org/officeDocument/2006/relationships/image" Target="../media/image72.png"/><Relationship Id="rId47" Type="http://schemas.openxmlformats.org/officeDocument/2006/relationships/image" Target="../media/image77.jpeg"/><Relationship Id="rId50" Type="http://schemas.openxmlformats.org/officeDocument/2006/relationships/image" Target="../media/image80.png"/><Relationship Id="rId55" Type="http://schemas.openxmlformats.org/officeDocument/2006/relationships/image" Target="../media/image85.png"/><Relationship Id="rId63" Type="http://schemas.openxmlformats.org/officeDocument/2006/relationships/image" Target="../media/image9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6" Type="http://schemas.openxmlformats.org/officeDocument/2006/relationships/image" Target="../media/image46.png"/><Relationship Id="rId20" Type="http://schemas.openxmlformats.org/officeDocument/2006/relationships/image" Target="../media/image50.png"/><Relationship Id="rId29" Type="http://schemas.openxmlformats.org/officeDocument/2006/relationships/image" Target="../media/image59.png"/><Relationship Id="rId41" Type="http://schemas.openxmlformats.org/officeDocument/2006/relationships/image" Target="../media/image71.png"/><Relationship Id="rId54" Type="http://schemas.openxmlformats.org/officeDocument/2006/relationships/image" Target="../media/image84.png"/><Relationship Id="rId62" Type="http://schemas.openxmlformats.org/officeDocument/2006/relationships/image" Target="../media/image9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24" Type="http://schemas.openxmlformats.org/officeDocument/2006/relationships/image" Target="../media/image54.png"/><Relationship Id="rId32" Type="http://schemas.openxmlformats.org/officeDocument/2006/relationships/image" Target="../media/image62.png"/><Relationship Id="rId37" Type="http://schemas.openxmlformats.org/officeDocument/2006/relationships/image" Target="../media/image67.png"/><Relationship Id="rId40" Type="http://schemas.openxmlformats.org/officeDocument/2006/relationships/image" Target="../media/image70.png"/><Relationship Id="rId45" Type="http://schemas.openxmlformats.org/officeDocument/2006/relationships/image" Target="../media/image75.png"/><Relationship Id="rId53" Type="http://schemas.openxmlformats.org/officeDocument/2006/relationships/image" Target="../media/image83.png"/><Relationship Id="rId58" Type="http://schemas.openxmlformats.org/officeDocument/2006/relationships/image" Target="../media/image88.png"/><Relationship Id="rId66" Type="http://schemas.openxmlformats.org/officeDocument/2006/relationships/image" Target="../media/image96.png"/><Relationship Id="rId5" Type="http://schemas.openxmlformats.org/officeDocument/2006/relationships/image" Target="../media/image35.png"/><Relationship Id="rId15" Type="http://schemas.openxmlformats.org/officeDocument/2006/relationships/image" Target="../media/image45.png"/><Relationship Id="rId23" Type="http://schemas.openxmlformats.org/officeDocument/2006/relationships/image" Target="../media/image53.png"/><Relationship Id="rId28" Type="http://schemas.openxmlformats.org/officeDocument/2006/relationships/image" Target="../media/image58.png"/><Relationship Id="rId36" Type="http://schemas.openxmlformats.org/officeDocument/2006/relationships/image" Target="../media/image66.png"/><Relationship Id="rId49" Type="http://schemas.openxmlformats.org/officeDocument/2006/relationships/image" Target="../media/image79.jpeg"/><Relationship Id="rId57" Type="http://schemas.openxmlformats.org/officeDocument/2006/relationships/image" Target="../media/image87.png"/><Relationship Id="rId61" Type="http://schemas.openxmlformats.org/officeDocument/2006/relationships/image" Target="../media/image91.png"/><Relationship Id="rId10" Type="http://schemas.openxmlformats.org/officeDocument/2006/relationships/image" Target="../media/image40.png"/><Relationship Id="rId19" Type="http://schemas.openxmlformats.org/officeDocument/2006/relationships/image" Target="../media/image49.png"/><Relationship Id="rId31" Type="http://schemas.openxmlformats.org/officeDocument/2006/relationships/image" Target="../media/image61.png"/><Relationship Id="rId44" Type="http://schemas.openxmlformats.org/officeDocument/2006/relationships/image" Target="../media/image74.jpeg"/><Relationship Id="rId52" Type="http://schemas.openxmlformats.org/officeDocument/2006/relationships/image" Target="../media/image82.png"/><Relationship Id="rId60" Type="http://schemas.openxmlformats.org/officeDocument/2006/relationships/image" Target="../media/image90.png"/><Relationship Id="rId65" Type="http://schemas.openxmlformats.org/officeDocument/2006/relationships/image" Target="../media/image95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Relationship Id="rId14" Type="http://schemas.openxmlformats.org/officeDocument/2006/relationships/image" Target="../media/image44.png"/><Relationship Id="rId22" Type="http://schemas.openxmlformats.org/officeDocument/2006/relationships/image" Target="../media/image52.png"/><Relationship Id="rId27" Type="http://schemas.openxmlformats.org/officeDocument/2006/relationships/image" Target="../media/image57.png"/><Relationship Id="rId30" Type="http://schemas.openxmlformats.org/officeDocument/2006/relationships/image" Target="../media/image60.jpeg"/><Relationship Id="rId35" Type="http://schemas.openxmlformats.org/officeDocument/2006/relationships/image" Target="../media/image65.jpeg"/><Relationship Id="rId43" Type="http://schemas.openxmlformats.org/officeDocument/2006/relationships/image" Target="../media/image73.png"/><Relationship Id="rId48" Type="http://schemas.openxmlformats.org/officeDocument/2006/relationships/image" Target="../media/image78.png"/><Relationship Id="rId56" Type="http://schemas.openxmlformats.org/officeDocument/2006/relationships/image" Target="../media/image86.png"/><Relationship Id="rId64" Type="http://schemas.openxmlformats.org/officeDocument/2006/relationships/image" Target="../media/image94.png"/><Relationship Id="rId8" Type="http://schemas.openxmlformats.org/officeDocument/2006/relationships/image" Target="../media/image38.jpeg"/><Relationship Id="rId51" Type="http://schemas.openxmlformats.org/officeDocument/2006/relationships/image" Target="../media/image81.png"/><Relationship Id="rId3" Type="http://schemas.openxmlformats.org/officeDocument/2006/relationships/image" Target="../media/image33.png"/><Relationship Id="rId12" Type="http://schemas.openxmlformats.org/officeDocument/2006/relationships/image" Target="../media/image42.png"/><Relationship Id="rId17" Type="http://schemas.openxmlformats.org/officeDocument/2006/relationships/image" Target="../media/image47.png"/><Relationship Id="rId25" Type="http://schemas.openxmlformats.org/officeDocument/2006/relationships/image" Target="../media/image55.png"/><Relationship Id="rId33" Type="http://schemas.openxmlformats.org/officeDocument/2006/relationships/image" Target="../media/image63.png"/><Relationship Id="rId38" Type="http://schemas.openxmlformats.org/officeDocument/2006/relationships/image" Target="../media/image68.png"/><Relationship Id="rId46" Type="http://schemas.openxmlformats.org/officeDocument/2006/relationships/image" Target="../media/image76.png"/><Relationship Id="rId59" Type="http://schemas.openxmlformats.org/officeDocument/2006/relationships/image" Target="../media/image8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996" y="0"/>
            <a:ext cx="9906000" cy="6858000"/>
          </a:xfrm>
          <a:prstGeom prst="rect">
            <a:avLst/>
          </a:prstGeom>
        </p:spPr>
      </p:pic>
      <p:sp>
        <p:nvSpPr>
          <p:cNvPr id="4100" name="TextBox 9"/>
          <p:cNvSpPr txBox="1">
            <a:spLocks noChangeArrowheads="1"/>
          </p:cNvSpPr>
          <p:nvPr/>
        </p:nvSpPr>
        <p:spPr bwMode="auto">
          <a:xfrm>
            <a:off x="2012998" y="4149080"/>
            <a:ext cx="583027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2000" b="1" i="1" dirty="0" err="1" smtClean="0">
                <a:solidFill>
                  <a:schemeClr val="bg1"/>
                </a:solidFill>
                <a:latin typeface="Arial" pitchFamily="34" charset="0"/>
                <a:ea typeface="Cre고딕 B" pitchFamily="18" charset="-127"/>
              </a:rPr>
              <a:t>Jinho</a:t>
            </a:r>
            <a:r>
              <a:rPr lang="en-US" altLang="ko-KR" sz="2000" b="1" i="1" dirty="0" smtClean="0">
                <a:solidFill>
                  <a:schemeClr val="bg1"/>
                </a:solidFill>
                <a:latin typeface="Arial" pitchFamily="34" charset="0"/>
                <a:ea typeface="Cre고딕 B" pitchFamily="18" charset="-127"/>
              </a:rPr>
              <a:t> Shin, Na-</a:t>
            </a:r>
            <a:r>
              <a:rPr lang="en-US" altLang="ko-KR" sz="2000" b="1" i="1" dirty="0" err="1" smtClean="0">
                <a:solidFill>
                  <a:schemeClr val="bg1"/>
                </a:solidFill>
                <a:latin typeface="Arial" pitchFamily="34" charset="0"/>
                <a:ea typeface="Cre고딕 B" pitchFamily="18" charset="-127"/>
              </a:rPr>
              <a:t>Yeon</a:t>
            </a:r>
            <a:r>
              <a:rPr lang="en-US" altLang="ko-KR" sz="2000" b="1" i="1" dirty="0" smtClean="0">
                <a:solidFill>
                  <a:schemeClr val="bg1"/>
                </a:solidFill>
                <a:latin typeface="Arial" pitchFamily="34" charset="0"/>
                <a:ea typeface="Cre고딕 B" pitchFamily="18" charset="-127"/>
              </a:rPr>
              <a:t> Park, Sang Jin </a:t>
            </a:r>
            <a:r>
              <a:rPr lang="en-US" altLang="ko-KR" sz="2000" b="1" i="1" dirty="0" err="1" smtClean="0">
                <a:solidFill>
                  <a:schemeClr val="bg1"/>
                </a:solidFill>
                <a:latin typeface="Arial" pitchFamily="34" charset="0"/>
                <a:ea typeface="Cre고딕 B" pitchFamily="18" charset="-127"/>
              </a:rPr>
              <a:t>Lyu</a:t>
            </a:r>
            <a:endParaRPr lang="en-US" altLang="ko-KR" sz="2000" b="1" i="1" dirty="0" smtClean="0">
              <a:solidFill>
                <a:schemeClr val="bg1"/>
              </a:solidFill>
              <a:latin typeface="Arial" pitchFamily="34" charset="0"/>
              <a:ea typeface="Cre고딕 B" pitchFamily="18" charset="-127"/>
            </a:endParaRPr>
          </a:p>
        </p:txBody>
      </p:sp>
      <p:sp>
        <p:nvSpPr>
          <p:cNvPr id="4101" name="TextBox 10"/>
          <p:cNvSpPr txBox="1">
            <a:spLocks noChangeArrowheads="1"/>
          </p:cNvSpPr>
          <p:nvPr/>
        </p:nvSpPr>
        <p:spPr bwMode="auto">
          <a:xfrm>
            <a:off x="1598627" y="4829672"/>
            <a:ext cx="6020885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2000" b="1" dirty="0" smtClean="0">
                <a:solidFill>
                  <a:schemeClr val="bg1"/>
                </a:solidFill>
                <a:latin typeface="Tahoma" pitchFamily="34" charset="0"/>
                <a:ea typeface="Cre고딕 B" pitchFamily="18" charset="-127"/>
                <a:cs typeface="Tahoma" pitchFamily="34" charset="0"/>
              </a:rPr>
              <a:t>National </a:t>
            </a:r>
            <a:r>
              <a:rPr lang="en-US" altLang="ko-KR" sz="2000" b="1" dirty="0">
                <a:solidFill>
                  <a:schemeClr val="bg1"/>
                </a:solidFill>
                <a:latin typeface="Tahoma" pitchFamily="34" charset="0"/>
                <a:ea typeface="Cre고딕 B" pitchFamily="18" charset="-127"/>
                <a:cs typeface="Tahoma" pitchFamily="34" charset="0"/>
              </a:rPr>
              <a:t>Meteorological Satellite </a:t>
            </a:r>
            <a:r>
              <a:rPr lang="en-US" altLang="ko-KR" sz="2000" b="1" dirty="0" smtClean="0">
                <a:solidFill>
                  <a:schemeClr val="bg1"/>
                </a:solidFill>
                <a:latin typeface="Tahoma" pitchFamily="34" charset="0"/>
                <a:ea typeface="Cre고딕 B" pitchFamily="18" charset="-127"/>
                <a:cs typeface="Tahoma" pitchFamily="34" charset="0"/>
              </a:rPr>
              <a:t>Center</a:t>
            </a:r>
          </a:p>
          <a:p>
            <a:pPr algn="ctr"/>
            <a:r>
              <a:rPr lang="en-US" altLang="ko-KR" sz="2000" b="1" dirty="0" smtClean="0">
                <a:solidFill>
                  <a:schemeClr val="bg1"/>
                </a:solidFill>
                <a:latin typeface="Tahoma" pitchFamily="34" charset="0"/>
                <a:ea typeface="Cre고딕 B" pitchFamily="18" charset="-127"/>
                <a:cs typeface="Tahoma" pitchFamily="34" charset="0"/>
              </a:rPr>
              <a:t>Korea Meteorological Administration</a:t>
            </a:r>
          </a:p>
          <a:p>
            <a:pPr algn="ctr"/>
            <a:r>
              <a:rPr lang="en-US" altLang="ko-KR" sz="2000" b="1" dirty="0" smtClean="0">
                <a:solidFill>
                  <a:schemeClr val="bg1"/>
                </a:solidFill>
                <a:latin typeface="Tahoma" pitchFamily="34" charset="0"/>
                <a:ea typeface="Cre고딕 B" pitchFamily="18" charset="-127"/>
                <a:cs typeface="Tahoma" pitchFamily="34" charset="0"/>
              </a:rPr>
              <a:t>jshin0@korea.kr</a:t>
            </a:r>
          </a:p>
        </p:txBody>
      </p:sp>
      <p:sp>
        <p:nvSpPr>
          <p:cNvPr id="4102" name="TextBox 11"/>
          <p:cNvSpPr txBox="1">
            <a:spLocks noChangeArrowheads="1"/>
          </p:cNvSpPr>
          <p:nvPr/>
        </p:nvSpPr>
        <p:spPr bwMode="auto">
          <a:xfrm>
            <a:off x="233476" y="980729"/>
            <a:ext cx="9439049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4200" b="1" i="1" dirty="0" smtClean="0">
                <a:solidFill>
                  <a:schemeClr val="bg1"/>
                </a:solidFill>
                <a:latin typeface="Tahoma" pitchFamily="34" charset="0"/>
                <a:ea typeface="맑은 고딕" pitchFamily="50" charset="-127"/>
                <a:cs typeface="Tahoma" pitchFamily="34" charset="0"/>
              </a:rPr>
              <a:t>KMA Implementation Plan </a:t>
            </a:r>
          </a:p>
          <a:p>
            <a:pPr algn="ctr"/>
            <a:r>
              <a:rPr lang="en-US" altLang="ko-KR" sz="4200" b="1" i="1" dirty="0" smtClean="0">
                <a:solidFill>
                  <a:schemeClr val="bg1"/>
                </a:solidFill>
                <a:latin typeface="Tahoma" pitchFamily="34" charset="0"/>
                <a:ea typeface="맑은 고딕" pitchFamily="50" charset="-127"/>
                <a:cs typeface="Tahoma" pitchFamily="34" charset="0"/>
              </a:rPr>
              <a:t>For Climate products </a:t>
            </a:r>
            <a:endParaRPr lang="en-US" altLang="ko-KR" sz="3200" b="1" i="1" dirty="0">
              <a:solidFill>
                <a:schemeClr val="bg1"/>
              </a:solidFill>
              <a:latin typeface="Tahoma" pitchFamily="34" charset="0"/>
              <a:ea typeface="맑은 고딕" pitchFamily="50" charset="-127"/>
              <a:cs typeface="Tahoma" pitchFamily="34" charset="0"/>
            </a:endParaRPr>
          </a:p>
        </p:txBody>
      </p:sp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415901" y="59323"/>
            <a:ext cx="866083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 anchor="ctr">
            <a:spAutoFit/>
          </a:bodyPr>
          <a:lstStyle/>
          <a:p>
            <a:pPr eaLnBrk="0" hangingPunct="0">
              <a:defRPr/>
            </a:pPr>
            <a:r>
              <a:rPr lang="en-US" altLang="ko-KR" sz="1600" b="1" i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" charset="0"/>
                <a:ea typeface="Cre고딕 B" pitchFamily="18" charset="-127"/>
              </a:rPr>
              <a:t>6</a:t>
            </a:r>
            <a:r>
              <a:rPr lang="en-US" altLang="ko-KR" sz="1600" b="1" i="1" baseline="3000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" charset="0"/>
                <a:ea typeface="Cre고딕 B" pitchFamily="18" charset="-127"/>
              </a:rPr>
              <a:t>th </a:t>
            </a:r>
            <a:r>
              <a:rPr lang="en-US" altLang="ko-KR" sz="1600" b="1" i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" charset="0"/>
                <a:ea typeface="Cre고딕 B" pitchFamily="18" charset="-127"/>
              </a:rPr>
              <a:t>Meeting of Joint CEOS/CGMS Working Group on Climate (</a:t>
            </a:r>
            <a:r>
              <a:rPr lang="en-US" altLang="ko-KR" sz="1600" b="1" i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" charset="0"/>
                <a:ea typeface="Cre고딕 B" pitchFamily="18" charset="-127"/>
              </a:rPr>
              <a:t>WGClimate</a:t>
            </a:r>
            <a:r>
              <a:rPr lang="en-US" altLang="ko-KR" sz="1600" b="1" i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" charset="0"/>
                <a:ea typeface="Cre고딕 B" pitchFamily="18" charset="-127"/>
              </a:rPr>
              <a:t>) (Mar 7, 2016) </a:t>
            </a:r>
            <a:endParaRPr lang="en-US" altLang="ko-KR" sz="1600" b="1" i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Arial" charset="0"/>
              <a:ea typeface="Cre고딕 B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756011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 descr="E:\ECV_2013\TBB_data\scatter\TBB_ir1_correction_blu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54" y="3766120"/>
            <a:ext cx="2326154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E:\ECV_2013\TBB_data\scatter\TBB_ir2_correction_blu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5440" y="3766120"/>
            <a:ext cx="2326154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E:\ECV_2013\TBB_data\scatter\TBB_swir_correction_blu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4722" y="3766120"/>
            <a:ext cx="2326154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5" descr="E:\ECV_2013\TBB_data\scatter\TBB_wv_correction_blu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498" y="3766120"/>
            <a:ext cx="2326154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8" descr="D:\Eunbin\Paper_PEB\석사논문\Figure\TBB_ir1_correction_blue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85"/>
          <a:stretch/>
        </p:blipFill>
        <p:spPr bwMode="auto">
          <a:xfrm>
            <a:off x="152075" y="1559672"/>
            <a:ext cx="2326154" cy="2278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9" descr="D:\Eunbin\Paper_PEB\석사논문\Figure\TBB_ir2_correction_blue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70"/>
          <a:stretch/>
        </p:blipFill>
        <p:spPr bwMode="auto">
          <a:xfrm>
            <a:off x="2345549" y="1559672"/>
            <a:ext cx="2326154" cy="2273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1037561" y="1268762"/>
            <a:ext cx="10486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>
                <a:latin typeface="Arial" pitchFamily="34" charset="0"/>
                <a:ea typeface="+mn-ea"/>
                <a:cs typeface="Arial" pitchFamily="34" charset="0"/>
              </a:rPr>
              <a:t>IR1 channel</a:t>
            </a:r>
            <a:endParaRPr lang="ko-KR" altLang="en-US" b="1" dirty="0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230925" y="1268762"/>
            <a:ext cx="10486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>
                <a:latin typeface="Arial" pitchFamily="34" charset="0"/>
                <a:ea typeface="+mn-ea"/>
                <a:cs typeface="Arial" pitchFamily="34" charset="0"/>
              </a:rPr>
              <a:t>IR2 channel</a:t>
            </a:r>
            <a:endParaRPr lang="ko-KR" altLang="en-US" b="1" dirty="0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396102" y="1268761"/>
            <a:ext cx="12121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>
                <a:latin typeface="Arial" pitchFamily="34" charset="0"/>
                <a:ea typeface="+mn-ea"/>
                <a:cs typeface="Arial" pitchFamily="34" charset="0"/>
              </a:rPr>
              <a:t>SWIR channel</a:t>
            </a:r>
            <a:endParaRPr lang="ko-KR" altLang="en-US" b="1" dirty="0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7628465" y="1268760"/>
            <a:ext cx="10583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>
                <a:latin typeface="Arial" pitchFamily="34" charset="0"/>
                <a:ea typeface="+mn-ea"/>
                <a:cs typeface="Arial" pitchFamily="34" charset="0"/>
              </a:rPr>
              <a:t>WV channel</a:t>
            </a:r>
            <a:endParaRPr lang="ko-KR" altLang="en-US" b="1" dirty="0"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35" name="Picture 6" descr="D:\Eunbin\Paper_PEB\석사논문\Figure\TBB_swir_correction_blue.pn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12"/>
          <a:stretch/>
        </p:blipFill>
        <p:spPr bwMode="auto">
          <a:xfrm>
            <a:off x="4539024" y="1559672"/>
            <a:ext cx="2326154" cy="2272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7" descr="D:\Eunbin\Paper_PEB\석사논문\Figure\TBB_wv_correction_blue.pn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85"/>
          <a:stretch/>
        </p:blipFill>
        <p:spPr bwMode="auto">
          <a:xfrm>
            <a:off x="6732498" y="1559672"/>
            <a:ext cx="2326154" cy="2278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Box 36"/>
          <p:cNvSpPr txBox="1"/>
          <p:nvPr/>
        </p:nvSpPr>
        <p:spPr>
          <a:xfrm>
            <a:off x="1601484" y="3199934"/>
            <a:ext cx="5245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>
                <a:solidFill>
                  <a:srgbClr val="FF0000"/>
                </a:solidFill>
                <a:latin typeface="Arial" pitchFamily="34" charset="0"/>
                <a:ea typeface="함초롬바탕" pitchFamily="18" charset="-127"/>
                <a:cs typeface="Arial" pitchFamily="34" charset="0"/>
              </a:rPr>
              <a:t>2012</a:t>
            </a:r>
            <a:endParaRPr lang="ko-KR" altLang="en-US" b="1" dirty="0">
              <a:solidFill>
                <a:srgbClr val="FF0000"/>
              </a:solidFill>
              <a:latin typeface="Arial" pitchFamily="34" charset="0"/>
              <a:ea typeface="함초롬바탕" pitchFamily="18" charset="-127"/>
              <a:cs typeface="Arial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597786" y="5629222"/>
            <a:ext cx="5245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>
                <a:solidFill>
                  <a:srgbClr val="FF0000"/>
                </a:solidFill>
                <a:latin typeface="Arial" pitchFamily="34" charset="0"/>
                <a:ea typeface="함초롬바탕" pitchFamily="18" charset="-127"/>
                <a:cs typeface="Arial" pitchFamily="34" charset="0"/>
              </a:rPr>
              <a:t>2013</a:t>
            </a:r>
            <a:endParaRPr lang="ko-KR" altLang="en-US" b="1" dirty="0">
              <a:solidFill>
                <a:srgbClr val="FF0000"/>
              </a:solidFill>
              <a:latin typeface="Arial" pitchFamily="34" charset="0"/>
              <a:ea typeface="함초롬바탕" pitchFamily="18" charset="-127"/>
              <a:cs typeface="Arial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3773875" y="3199934"/>
            <a:ext cx="5245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>
                <a:solidFill>
                  <a:srgbClr val="FF0000"/>
                </a:solidFill>
                <a:latin typeface="Arial" pitchFamily="34" charset="0"/>
                <a:ea typeface="함초롬바탕" pitchFamily="18" charset="-127"/>
                <a:cs typeface="Arial" pitchFamily="34" charset="0"/>
              </a:rPr>
              <a:t>2012</a:t>
            </a:r>
            <a:endParaRPr lang="ko-KR" altLang="en-US" b="1" dirty="0">
              <a:solidFill>
                <a:srgbClr val="FF0000"/>
              </a:solidFill>
              <a:latin typeface="Arial" pitchFamily="34" charset="0"/>
              <a:ea typeface="함초롬바탕" pitchFamily="18" charset="-127"/>
              <a:cs typeface="Arial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770176" y="5629222"/>
            <a:ext cx="5245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>
                <a:solidFill>
                  <a:srgbClr val="FF0000"/>
                </a:solidFill>
                <a:latin typeface="Arial" pitchFamily="34" charset="0"/>
                <a:ea typeface="함초롬바탕" pitchFamily="18" charset="-127"/>
                <a:cs typeface="Arial" pitchFamily="34" charset="0"/>
              </a:rPr>
              <a:t>2013</a:t>
            </a:r>
            <a:endParaRPr lang="ko-KR" altLang="en-US" b="1" dirty="0">
              <a:solidFill>
                <a:srgbClr val="FF0000"/>
              </a:solidFill>
              <a:latin typeface="Arial" pitchFamily="34" charset="0"/>
              <a:ea typeface="함초롬바탕" pitchFamily="18" charset="-127"/>
              <a:cs typeface="Arial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5921964" y="3199934"/>
            <a:ext cx="5245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>
                <a:solidFill>
                  <a:srgbClr val="FF0000"/>
                </a:solidFill>
                <a:latin typeface="Arial" pitchFamily="34" charset="0"/>
                <a:ea typeface="함초롬바탕" pitchFamily="18" charset="-127"/>
                <a:cs typeface="Arial" pitchFamily="34" charset="0"/>
              </a:rPr>
              <a:t>2012</a:t>
            </a:r>
            <a:endParaRPr lang="ko-KR" altLang="en-US" b="1" dirty="0">
              <a:solidFill>
                <a:srgbClr val="FF0000"/>
              </a:solidFill>
              <a:latin typeface="Arial" pitchFamily="34" charset="0"/>
              <a:ea typeface="함초롬바탕" pitchFamily="18" charset="-127"/>
              <a:cs typeface="Arial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5918266" y="5629222"/>
            <a:ext cx="5245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>
                <a:solidFill>
                  <a:srgbClr val="FF0000"/>
                </a:solidFill>
                <a:latin typeface="Arial" pitchFamily="34" charset="0"/>
                <a:ea typeface="함초롬바탕" pitchFamily="18" charset="-127"/>
                <a:cs typeface="Arial" pitchFamily="34" charset="0"/>
              </a:rPr>
              <a:t>2013</a:t>
            </a:r>
            <a:endParaRPr lang="ko-KR" altLang="en-US" b="1" dirty="0">
              <a:solidFill>
                <a:srgbClr val="FF0000"/>
              </a:solidFill>
              <a:latin typeface="Arial" pitchFamily="34" charset="0"/>
              <a:ea typeface="함초롬바탕" pitchFamily="18" charset="-127"/>
              <a:cs typeface="Arial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8115439" y="3199934"/>
            <a:ext cx="5245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>
                <a:solidFill>
                  <a:srgbClr val="FF0000"/>
                </a:solidFill>
                <a:latin typeface="Arial" pitchFamily="34" charset="0"/>
                <a:ea typeface="함초롬바탕" pitchFamily="18" charset="-127"/>
                <a:cs typeface="Arial" pitchFamily="34" charset="0"/>
              </a:rPr>
              <a:t>2012</a:t>
            </a:r>
            <a:endParaRPr lang="ko-KR" altLang="en-US" b="1" dirty="0">
              <a:solidFill>
                <a:srgbClr val="FF0000"/>
              </a:solidFill>
              <a:latin typeface="Arial" pitchFamily="34" charset="0"/>
              <a:ea typeface="함초롬바탕" pitchFamily="18" charset="-127"/>
              <a:cs typeface="Arial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8111740" y="5629222"/>
            <a:ext cx="5245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>
                <a:solidFill>
                  <a:srgbClr val="FF0000"/>
                </a:solidFill>
                <a:latin typeface="Arial" pitchFamily="34" charset="0"/>
                <a:ea typeface="함초롬바탕" pitchFamily="18" charset="-127"/>
                <a:cs typeface="Arial" pitchFamily="34" charset="0"/>
              </a:rPr>
              <a:t>2013</a:t>
            </a:r>
            <a:endParaRPr lang="ko-KR" altLang="en-US" b="1" dirty="0">
              <a:solidFill>
                <a:srgbClr val="FF0000"/>
              </a:solidFill>
              <a:latin typeface="Arial" pitchFamily="34" charset="0"/>
              <a:ea typeface="함초롬바탕" pitchFamily="18" charset="-127"/>
              <a:cs typeface="Arial" pitchFamily="34" charset="0"/>
            </a:endParaRPr>
          </a:p>
        </p:txBody>
      </p:sp>
      <p:sp>
        <p:nvSpPr>
          <p:cNvPr id="46" name="제목 2"/>
          <p:cNvSpPr>
            <a:spLocks noGrp="1"/>
          </p:cNvSpPr>
          <p:nvPr>
            <p:ph type="title"/>
          </p:nvPr>
        </p:nvSpPr>
        <p:spPr>
          <a:xfrm>
            <a:off x="920552" y="260648"/>
            <a:ext cx="8291264" cy="57606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3. GSICS Processing Results – (IR channels)</a:t>
            </a:r>
            <a:endParaRPr kumimoji="0" lang="ko-KR" altLang="en-US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:\보정계수\Average_Slope_and_intercept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8561" y="1267211"/>
            <a:ext cx="5340703" cy="5068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제목 2"/>
          <p:cNvSpPr>
            <a:spLocks noGrp="1"/>
          </p:cNvSpPr>
          <p:nvPr>
            <p:ph type="title"/>
          </p:nvPr>
        </p:nvSpPr>
        <p:spPr>
          <a:xfrm>
            <a:off x="992560" y="260648"/>
            <a:ext cx="8291264" cy="57606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3. GSICS Processing Results – (VIS channels)</a:t>
            </a:r>
            <a:endParaRPr kumimoji="0" lang="ko-KR" altLang="en-US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 descr="G:\ECV_2012\4_calibration\bouy_calibration\v6\Fig\Day\COMS SST_JJA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55"/>
          <a:stretch/>
        </p:blipFill>
        <p:spPr bwMode="auto">
          <a:xfrm>
            <a:off x="2312057" y="2008764"/>
            <a:ext cx="2326154" cy="1938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G:\ECV_2012\4_calibration\bouy_calibration\v6\Fig\Day\COMS SST_MAM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55"/>
          <a:stretch/>
        </p:blipFill>
        <p:spPr bwMode="auto">
          <a:xfrm>
            <a:off x="118582" y="2009362"/>
            <a:ext cx="2326154" cy="1938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1625841" y="1763524"/>
            <a:ext cx="857927" cy="369332"/>
          </a:xfrm>
          <a:prstGeom prst="rect">
            <a:avLst/>
          </a:prstGeom>
          <a:solidFill>
            <a:sysClr val="window" lastClr="FFFFFF"/>
          </a:solidFill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</a:defRPr>
            </a:lvl1pPr>
          </a:lstStyle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>
                  <a:glow rad="101600">
                    <a:srgbClr val="9BBB59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 pitchFamily="34" charset="0"/>
                <a:cs typeface="Arial" pitchFamily="34" charset="0"/>
              </a:rPr>
              <a:t>Spring</a:t>
            </a:r>
            <a:endParaRPr kumimoji="0" lang="ko-KR" alt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>
                <a:glow rad="101600">
                  <a:srgbClr val="9BBB59">
                    <a:satMod val="175000"/>
                    <a:alpha val="40000"/>
                  </a:srgbClr>
                </a:glow>
              </a:effectLst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pic>
        <p:nvPicPr>
          <p:cNvPr id="21" name="Picture 5" descr="G:\ECV_2012\4_calibration\bouy_calibration\v6\Fig\Day\COMS SST_SO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5531" y="1921697"/>
            <a:ext cx="2326154" cy="2016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G:\ECV_2012\4_calibration\bouy_calibration\v6\Fig\Day\COMS SST_DJF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9005" y="1916833"/>
            <a:ext cx="2326154" cy="2016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G:\ECV_2012\4_calibration\bouy_calibration\v6\Fig\Day\NEW SST_MAM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55"/>
          <a:stretch/>
        </p:blipFill>
        <p:spPr bwMode="auto">
          <a:xfrm>
            <a:off x="118582" y="4402439"/>
            <a:ext cx="2326154" cy="1938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3" descr="G:\ECV_2012\4_calibration\bouy_calibration\v6\Fig\Day\NEW SST_JJA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2057" y="4315116"/>
            <a:ext cx="2326154" cy="2016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G:\ECV_2012\4_calibration\bouy_calibration\v6\Fig\Day\NEW SST_SON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5273" y="4315115"/>
            <a:ext cx="2326154" cy="2016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5" descr="G:\ECV_2012\4_calibration\bouy_calibration\v6\Fig\Day\NEW SST_DJF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5092" y="4315114"/>
            <a:ext cx="2326154" cy="2016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18319" y="1412776"/>
            <a:ext cx="3377848" cy="369332"/>
          </a:xfrm>
          <a:prstGeom prst="rect">
            <a:avLst/>
          </a:prstGeom>
          <a:solidFill>
            <a:srgbClr val="4F81BD">
              <a:lumMod val="20000"/>
              <a:lumOff val="80000"/>
            </a:srgbClr>
          </a:solidFill>
        </p:spPr>
        <p:txBody>
          <a:bodyPr wrap="non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COMS SST: using COMS L1b</a:t>
            </a:r>
            <a:endParaRPr kumimoji="0" lang="ko-KR" altLang="en-US" sz="18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03105" y="3933056"/>
            <a:ext cx="3852337" cy="369332"/>
          </a:xfrm>
          <a:prstGeom prst="rect">
            <a:avLst/>
          </a:prstGeom>
          <a:solidFill>
            <a:srgbClr val="F79646">
              <a:lumMod val="20000"/>
              <a:lumOff val="80000"/>
            </a:srgbClr>
          </a:solidFill>
        </p:spPr>
        <p:txBody>
          <a:bodyPr wrap="non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NEW SST: after GSICS correction</a:t>
            </a:r>
            <a:endParaRPr kumimoji="0" lang="ko-KR" altLang="en-US" sz="18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732927" y="1763524"/>
            <a:ext cx="1055097" cy="369332"/>
          </a:xfrm>
          <a:prstGeom prst="rect">
            <a:avLst/>
          </a:prstGeom>
          <a:solidFill>
            <a:sysClr val="window" lastClr="FFFFFF"/>
          </a:solidFill>
        </p:spPr>
        <p:txBody>
          <a:bodyPr wrap="non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 pitchFamily="34" charset="0"/>
                <a:cs typeface="Arial" pitchFamily="34" charset="0"/>
              </a:rPr>
              <a:t>Summer</a:t>
            </a:r>
            <a:endParaRPr kumimoji="0" lang="ko-KR" alt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>
                <a:glow rad="101600">
                  <a:srgbClr val="4BACC6">
                    <a:satMod val="175000"/>
                    <a:alpha val="40000"/>
                  </a:srgbClr>
                </a:glow>
              </a:effectLst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960190" y="1763524"/>
            <a:ext cx="979755" cy="369332"/>
          </a:xfrm>
          <a:prstGeom prst="rect">
            <a:avLst/>
          </a:prstGeom>
          <a:solidFill>
            <a:sysClr val="window" lastClr="FFFFFF"/>
          </a:solidFill>
        </p:spPr>
        <p:txBody>
          <a:bodyPr wrap="non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>
                  <a:glow rad="101600">
                    <a:srgbClr val="F79646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 pitchFamily="34" charset="0"/>
                <a:cs typeface="Arial" pitchFamily="34" charset="0"/>
              </a:rPr>
              <a:t>Autumn</a:t>
            </a:r>
            <a:endParaRPr kumimoji="0" lang="ko-KR" alt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>
                <a:glow rad="101600">
                  <a:srgbClr val="F79646">
                    <a:satMod val="175000"/>
                    <a:alpha val="40000"/>
                  </a:srgbClr>
                </a:glow>
              </a:effectLst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8172400" y="1763524"/>
            <a:ext cx="876843" cy="369332"/>
          </a:xfrm>
          <a:prstGeom prst="rect">
            <a:avLst/>
          </a:prstGeom>
          <a:solidFill>
            <a:sysClr val="window" lastClr="FFFFFF"/>
          </a:solidFill>
        </p:spPr>
        <p:txBody>
          <a:bodyPr wrap="non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>
                  <a:glow rad="101600">
                    <a:srgbClr val="8064A2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 pitchFamily="34" charset="0"/>
                <a:cs typeface="Arial" pitchFamily="34" charset="0"/>
              </a:rPr>
              <a:t>Winter</a:t>
            </a:r>
            <a:endParaRPr kumimoji="0" lang="ko-KR" alt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>
                <a:glow rad="101600">
                  <a:srgbClr val="8064A2">
                    <a:satMod val="175000"/>
                    <a:alpha val="40000"/>
                  </a:srgbClr>
                </a:glow>
              </a:effectLst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420818" y="1196752"/>
            <a:ext cx="3268844" cy="369332"/>
          </a:xfrm>
          <a:prstGeom prst="rect">
            <a:avLst/>
          </a:prstGeom>
          <a:solidFill>
            <a:sysClr val="window" lastClr="FFFFFF"/>
          </a:solidFill>
        </p:spPr>
        <p:txBody>
          <a:bodyPr wrap="non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Data: 01/04/2011~31/03/2012</a:t>
            </a:r>
            <a:endParaRPr kumimoji="0" lang="ko-KR" altLang="en-US" sz="18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제목 2"/>
          <p:cNvSpPr txBox="1">
            <a:spLocks/>
          </p:cNvSpPr>
          <p:nvPr/>
        </p:nvSpPr>
        <p:spPr>
          <a:xfrm>
            <a:off x="848544" y="332656"/>
            <a:ext cx="8291264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spcBef>
                <a:spcPct val="0"/>
              </a:spcBef>
              <a:buNone/>
              <a:defRPr sz="2800" b="1" kern="120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  <a:cs typeface="+mj-cs"/>
              </a:defRPr>
            </a:lvl1pPr>
          </a:lstStyle>
          <a:p>
            <a:pPr algn="ctr"/>
            <a:r>
              <a:rPr lang="en-US" altLang="ko-KR" dirty="0" smtClean="0">
                <a:latin typeface="Arial" pitchFamily="34" charset="0"/>
                <a:cs typeface="Arial" pitchFamily="34" charset="0"/>
              </a:rPr>
              <a:t>Improvement of SST after GSICS Correction</a:t>
            </a:r>
            <a:endParaRPr lang="ko-KR" altLang="en-US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모서리가 둥근 직사각형 20"/>
          <p:cNvSpPr/>
          <p:nvPr/>
        </p:nvSpPr>
        <p:spPr bwMode="auto">
          <a:xfrm>
            <a:off x="760535" y="1175287"/>
            <a:ext cx="2443314" cy="395287"/>
          </a:xfrm>
          <a:prstGeom prst="roundRect">
            <a:avLst>
              <a:gd name="adj" fmla="val 50000"/>
            </a:avLst>
          </a:prstGeom>
          <a:solidFill>
            <a:schemeClr val="tx1">
              <a:lumMod val="65000"/>
              <a:lumOff val="35000"/>
            </a:schemeClr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grpSp>
        <p:nvGrpSpPr>
          <p:cNvPr id="22" name="그룹 25"/>
          <p:cNvGrpSpPr>
            <a:grpSpLocks/>
          </p:cNvGrpSpPr>
          <p:nvPr/>
        </p:nvGrpSpPr>
        <p:grpSpPr bwMode="auto">
          <a:xfrm>
            <a:off x="666751" y="1180046"/>
            <a:ext cx="379534" cy="412750"/>
            <a:chOff x="1297057" y="1266797"/>
            <a:chExt cx="411493" cy="412748"/>
          </a:xfrm>
        </p:grpSpPr>
        <p:sp>
          <p:nvSpPr>
            <p:cNvPr id="23" name="타원 22"/>
            <p:cNvSpPr/>
            <p:nvPr/>
          </p:nvSpPr>
          <p:spPr bwMode="auto">
            <a:xfrm>
              <a:off x="1297057" y="1266797"/>
              <a:ext cx="411493" cy="412748"/>
            </a:xfrm>
            <a:prstGeom prst="ellipse">
              <a:avLst/>
            </a:prstGeom>
            <a:solidFill>
              <a:srgbClr val="F35B07"/>
            </a:solidFill>
            <a:ln>
              <a:headEnd/>
              <a:tailEnd/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>
                <a:defRPr/>
              </a:pPr>
              <a:endParaRPr kumimoji="0" lang="ko-KR" alt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맑은 고딕" pitchFamily="50" charset="-127"/>
                <a:cs typeface="Arial" pitchFamily="34" charset="0"/>
              </a:endParaRPr>
            </a:p>
          </p:txBody>
        </p:sp>
        <p:sp>
          <p:nvSpPr>
            <p:cNvPr id="24" name="타원 23"/>
            <p:cNvSpPr/>
            <p:nvPr/>
          </p:nvSpPr>
          <p:spPr bwMode="auto">
            <a:xfrm>
              <a:off x="1381262" y="1350935"/>
              <a:ext cx="231962" cy="23336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맑은 고딕" pitchFamily="50" charset="-127"/>
                <a:cs typeface="Arial" pitchFamily="34" charset="0"/>
              </a:endParaRPr>
            </a:p>
          </p:txBody>
        </p:sp>
      </p:grpSp>
      <p:sp>
        <p:nvSpPr>
          <p:cNvPr id="25" name="TextBox 27"/>
          <p:cNvSpPr txBox="1">
            <a:spLocks noChangeArrowheads="1"/>
          </p:cNvSpPr>
          <p:nvPr/>
        </p:nvSpPr>
        <p:spPr bwMode="auto">
          <a:xfrm>
            <a:off x="1078523" y="1151474"/>
            <a:ext cx="1964692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kumimoji="1" sz="1200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 sz="1200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 sz="1200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 sz="1200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 sz="1200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>
              <a:defRPr/>
            </a:pPr>
            <a:r>
              <a:rPr kumimoji="0" lang="en-US" altLang="ko-KR" sz="2000" dirty="0" smtClean="0">
                <a:solidFill>
                  <a:schemeClr val="bg1"/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2011, April, July</a:t>
            </a:r>
            <a:endParaRPr kumimoji="0" lang="en-US" altLang="ko-KR" sz="2000" dirty="0">
              <a:solidFill>
                <a:schemeClr val="bg1"/>
              </a:solidFill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grpSp>
        <p:nvGrpSpPr>
          <p:cNvPr id="26" name="그룹 25"/>
          <p:cNvGrpSpPr/>
          <p:nvPr/>
        </p:nvGrpSpPr>
        <p:grpSpPr>
          <a:xfrm>
            <a:off x="17181" y="2132856"/>
            <a:ext cx="9615335" cy="3678798"/>
            <a:chOff x="-459131" y="5294818"/>
            <a:chExt cx="9615335" cy="3678798"/>
          </a:xfrm>
        </p:grpSpPr>
        <p:grpSp>
          <p:nvGrpSpPr>
            <p:cNvPr id="27" name="그룹 1"/>
            <p:cNvGrpSpPr/>
            <p:nvPr/>
          </p:nvGrpSpPr>
          <p:grpSpPr>
            <a:xfrm>
              <a:off x="-459131" y="5294818"/>
              <a:ext cx="5040000" cy="3678797"/>
              <a:chOff x="-459131" y="2251902"/>
              <a:chExt cx="5040000" cy="3678797"/>
            </a:xfrm>
          </p:grpSpPr>
          <p:sp>
            <p:nvSpPr>
              <p:cNvPr id="31" name="직사각형 30"/>
              <p:cNvSpPr/>
              <p:nvPr/>
            </p:nvSpPr>
            <p:spPr>
              <a:xfrm>
                <a:off x="829244" y="2251902"/>
                <a:ext cx="1344792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kumimoji="0" lang="en-US" altLang="ko-KR" b="1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itchFamily="34" charset="0"/>
                    <a:ea typeface="맑은 고딕" pitchFamily="50" charset="-127"/>
                    <a:cs typeface="Arial" pitchFamily="34" charset="0"/>
                  </a:rPr>
                  <a:t>2011.04</a:t>
                </a:r>
                <a:r>
                  <a:rPr kumimoji="0" lang="ko-KR" altLang="en-US" b="1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itchFamily="34" charset="0"/>
                    <a:ea typeface="맑은 고딕" pitchFamily="50" charset="-127"/>
                    <a:cs typeface="Arial" pitchFamily="34" charset="0"/>
                  </a:rPr>
                  <a:t> </a:t>
                </a:r>
                <a:r>
                  <a:rPr kumimoji="0" lang="en-US" altLang="ko-KR" b="1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itchFamily="34" charset="0"/>
                    <a:ea typeface="맑은 고딕" pitchFamily="50" charset="-127"/>
                    <a:cs typeface="Arial" pitchFamily="34" charset="0"/>
                  </a:rPr>
                  <a:t>(</a:t>
                </a:r>
                <a:r>
                  <a:rPr lang="en-US" altLang="ko-KR" b="1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itchFamily="34" charset="0"/>
                    <a:ea typeface="맑은 고딕" pitchFamily="50" charset="-127"/>
                    <a:cs typeface="Arial" pitchFamily="34" charset="0"/>
                  </a:rPr>
                  <a:t>before</a:t>
                </a:r>
                <a:r>
                  <a:rPr kumimoji="0" lang="en-US" altLang="ko-KR" b="1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itchFamily="34" charset="0"/>
                    <a:ea typeface="맑은 고딕" pitchFamily="50" charset="-127"/>
                    <a:cs typeface="Arial" pitchFamily="34" charset="0"/>
                  </a:rPr>
                  <a:t>)</a:t>
                </a:r>
                <a:endParaRPr lang="ko-KR" altLang="en-US" dirty="0">
                  <a:latin typeface="Arial" pitchFamily="34" charset="0"/>
                  <a:cs typeface="Arial" pitchFamily="34" charset="0"/>
                </a:endParaRPr>
              </a:p>
            </p:txBody>
          </p:sp>
          <p:pic>
            <p:nvPicPr>
              <p:cNvPr id="32" name="Picture 2" descr="G:\ECV_2012\3_1st_Test_COMS\SST\MCSST_DAY\SST_201104150400.bin.tif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459131" y="2780928"/>
                <a:ext cx="5040000" cy="314977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8" name="그룹 2"/>
            <p:cNvGrpSpPr/>
            <p:nvPr/>
          </p:nvGrpSpPr>
          <p:grpSpPr>
            <a:xfrm>
              <a:off x="4116204" y="5308718"/>
              <a:ext cx="5040000" cy="3664898"/>
              <a:chOff x="4116204" y="2265802"/>
              <a:chExt cx="5040000" cy="3664898"/>
            </a:xfrm>
          </p:grpSpPr>
          <p:sp>
            <p:nvSpPr>
              <p:cNvPr id="29" name="직사각형 28"/>
              <p:cNvSpPr/>
              <p:nvPr/>
            </p:nvSpPr>
            <p:spPr>
              <a:xfrm>
                <a:off x="5383148" y="2265802"/>
                <a:ext cx="1344792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kumimoji="0" lang="en-US" altLang="ko-KR" b="1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itchFamily="34" charset="0"/>
                    <a:ea typeface="맑은 고딕" pitchFamily="50" charset="-127"/>
                    <a:cs typeface="Arial" pitchFamily="34" charset="0"/>
                  </a:rPr>
                  <a:t>2011.07</a:t>
                </a:r>
                <a:r>
                  <a:rPr kumimoji="0" lang="ko-KR" altLang="en-US" b="1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itchFamily="34" charset="0"/>
                    <a:ea typeface="맑은 고딕" pitchFamily="50" charset="-127"/>
                    <a:cs typeface="Arial" pitchFamily="34" charset="0"/>
                  </a:rPr>
                  <a:t> </a:t>
                </a:r>
                <a:r>
                  <a:rPr lang="en-US" altLang="ko-KR" b="1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itchFamily="34" charset="0"/>
                    <a:ea typeface="맑은 고딕" pitchFamily="50" charset="-127"/>
                    <a:cs typeface="Arial" pitchFamily="34" charset="0"/>
                  </a:rPr>
                  <a:t>(before)</a:t>
                </a:r>
                <a:endParaRPr lang="ko-KR" altLang="en-US" dirty="0">
                  <a:latin typeface="Arial" pitchFamily="34" charset="0"/>
                  <a:cs typeface="Arial" pitchFamily="34" charset="0"/>
                </a:endParaRPr>
              </a:p>
            </p:txBody>
          </p:sp>
          <p:pic>
            <p:nvPicPr>
              <p:cNvPr id="30" name="Picture 3" descr="G:\ECV_2012\3_1st_Test_COMS\SST\MCSST_DAY\SST_201107150400.bin.tif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16204" y="2780928"/>
                <a:ext cx="5040000" cy="314977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33" name="그룹 8"/>
          <p:cNvGrpSpPr/>
          <p:nvPr/>
        </p:nvGrpSpPr>
        <p:grpSpPr>
          <a:xfrm>
            <a:off x="15852" y="2123564"/>
            <a:ext cx="9617668" cy="3687204"/>
            <a:chOff x="-292136" y="2339588"/>
            <a:chExt cx="9617667" cy="3687204"/>
          </a:xfrm>
        </p:grpSpPr>
        <p:sp>
          <p:nvSpPr>
            <p:cNvPr id="34" name="직사각형 33"/>
            <p:cNvSpPr/>
            <p:nvPr/>
          </p:nvSpPr>
          <p:spPr>
            <a:xfrm>
              <a:off x="968790" y="2339588"/>
              <a:ext cx="120693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kumimoji="0" lang="en-US" altLang="ko-KR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</a:rPr>
                <a:t>2011.04</a:t>
              </a:r>
              <a:r>
                <a:rPr kumimoji="0" lang="ko-KR" altLang="en-US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</a:rPr>
                <a:t> </a:t>
              </a:r>
              <a:r>
                <a:rPr kumimoji="0" lang="en-US" altLang="ko-KR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</a:rPr>
                <a:t>(after)</a:t>
              </a:r>
              <a:endParaRPr lang="ko-KR" altLang="en-US" dirty="0"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35" name="Picture 6" descr="G:\ECV_2012\3_1st_Test_COMS\SST\MCSST_DAY\Corrected_SST_201104150400.bin.tif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92136" y="2876121"/>
              <a:ext cx="5040000" cy="31497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6" name="그룹 7"/>
            <p:cNvGrpSpPr/>
            <p:nvPr/>
          </p:nvGrpSpPr>
          <p:grpSpPr>
            <a:xfrm>
              <a:off x="4285531" y="2365668"/>
              <a:ext cx="5040000" cy="3661124"/>
              <a:chOff x="4285531" y="2365668"/>
              <a:chExt cx="5040000" cy="3661124"/>
            </a:xfrm>
          </p:grpSpPr>
          <p:sp>
            <p:nvSpPr>
              <p:cNvPr id="37" name="직사각형 36"/>
              <p:cNvSpPr/>
              <p:nvPr/>
            </p:nvSpPr>
            <p:spPr>
              <a:xfrm>
                <a:off x="5524748" y="2365668"/>
                <a:ext cx="1206933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kumimoji="0" lang="en-US" altLang="ko-KR" b="1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itchFamily="34" charset="0"/>
                    <a:ea typeface="맑은 고딕" pitchFamily="50" charset="-127"/>
                    <a:cs typeface="Arial" pitchFamily="34" charset="0"/>
                  </a:rPr>
                  <a:t>2011.07</a:t>
                </a:r>
                <a:r>
                  <a:rPr kumimoji="0" lang="ko-KR" altLang="en-US" b="1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itchFamily="34" charset="0"/>
                    <a:ea typeface="맑은 고딕" pitchFamily="50" charset="-127"/>
                    <a:cs typeface="Arial" pitchFamily="34" charset="0"/>
                  </a:rPr>
                  <a:t> </a:t>
                </a:r>
                <a:r>
                  <a:rPr kumimoji="0" lang="en-US" altLang="ko-KR" b="1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itchFamily="34" charset="0"/>
                    <a:ea typeface="맑은 고딕" pitchFamily="50" charset="-127"/>
                    <a:cs typeface="Arial" pitchFamily="34" charset="0"/>
                  </a:rPr>
                  <a:t>(after)</a:t>
                </a:r>
                <a:endParaRPr lang="ko-KR" altLang="en-US" dirty="0">
                  <a:latin typeface="Arial" pitchFamily="34" charset="0"/>
                  <a:cs typeface="Arial" pitchFamily="34" charset="0"/>
                </a:endParaRPr>
              </a:p>
            </p:txBody>
          </p:sp>
          <p:pic>
            <p:nvPicPr>
              <p:cNvPr id="38" name="Picture 7" descr="G:\ECV_2012\3_1st_Test_COMS\SST\MCSST_DAY\Corrected_SST_201107150400.bin.tif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85531" y="2877020"/>
                <a:ext cx="5040000" cy="314977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39" name="제목 2"/>
          <p:cNvSpPr txBox="1">
            <a:spLocks/>
          </p:cNvSpPr>
          <p:nvPr/>
        </p:nvSpPr>
        <p:spPr>
          <a:xfrm>
            <a:off x="920552" y="332656"/>
            <a:ext cx="8291264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spcBef>
                <a:spcPct val="0"/>
              </a:spcBef>
              <a:buNone/>
              <a:defRPr sz="2800" b="1" kern="120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  <a:cs typeface="+mj-cs"/>
              </a:defRPr>
            </a:lvl1pPr>
          </a:lstStyle>
          <a:p>
            <a:pPr algn="ctr"/>
            <a:r>
              <a:rPr lang="en-US" altLang="ko-KR" dirty="0" smtClean="0">
                <a:latin typeface="Arial" pitchFamily="34" charset="0"/>
                <a:cs typeface="Arial" pitchFamily="34" charset="0"/>
              </a:rPr>
              <a:t>Improvement of SST after GSICS Correction</a:t>
            </a:r>
            <a:endParaRPr lang="ko-KR" altLang="en-US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latin typeface="Arial" pitchFamily="34" charset="0"/>
                <a:cs typeface="Arial" pitchFamily="34" charset="0"/>
              </a:rPr>
              <a:t>Improvement of SST after GSICS </a:t>
            </a:r>
            <a:r>
              <a:rPr lang="en-US" altLang="ko-KR" dirty="0" smtClean="0">
                <a:latin typeface="Arial" pitchFamily="34" charset="0"/>
                <a:cs typeface="Arial" pitchFamily="34" charset="0"/>
              </a:rPr>
              <a:t>Correction</a:t>
            </a:r>
            <a:endParaRPr lang="ko-KR" altLang="en-US" dirty="0"/>
          </a:p>
        </p:txBody>
      </p:sp>
      <p:grpSp>
        <p:nvGrpSpPr>
          <p:cNvPr id="3" name="그룹 2"/>
          <p:cNvGrpSpPr/>
          <p:nvPr/>
        </p:nvGrpSpPr>
        <p:grpSpPr>
          <a:xfrm>
            <a:off x="111714" y="1052736"/>
            <a:ext cx="9962251" cy="5688696"/>
            <a:chOff x="10657409" y="24987076"/>
            <a:chExt cx="10276044" cy="6120680"/>
          </a:xfrm>
        </p:grpSpPr>
        <p:grpSp>
          <p:nvGrpSpPr>
            <p:cNvPr id="4" name="그룹 3"/>
            <p:cNvGrpSpPr/>
            <p:nvPr/>
          </p:nvGrpSpPr>
          <p:grpSpPr>
            <a:xfrm>
              <a:off x="10657409" y="24987076"/>
              <a:ext cx="10276044" cy="6120680"/>
              <a:chOff x="10657409" y="24555028"/>
              <a:chExt cx="10276044" cy="6120680"/>
            </a:xfrm>
          </p:grpSpPr>
          <p:sp>
            <p:nvSpPr>
              <p:cNvPr id="6" name="직사각형 5"/>
              <p:cNvSpPr/>
              <p:nvPr/>
            </p:nvSpPr>
            <p:spPr>
              <a:xfrm>
                <a:off x="13733611" y="28795949"/>
                <a:ext cx="3997307" cy="99344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42900" indent="-342900" algn="just">
                  <a:buFont typeface="Wingdings" pitchFamily="2" charset="2"/>
                  <a:buChar char="v"/>
                </a:pPr>
                <a:r>
                  <a:rPr lang="en-US" altLang="ko-KR" sz="1800" b="1" dirty="0" smtClean="0">
                    <a:latin typeface="Times New Roman" pitchFamily="18" charset="0"/>
                    <a:cs typeface="Times New Roman" pitchFamily="18" charset="0"/>
                  </a:rPr>
                  <a:t>Target Area: </a:t>
                </a:r>
                <a:r>
                  <a:rPr lang="en-US" altLang="ko-KR" sz="1800" dirty="0" smtClean="0">
                    <a:latin typeface="Times New Roman" pitchFamily="18" charset="0"/>
                    <a:cs typeface="Times New Roman" pitchFamily="18" charset="0"/>
                  </a:rPr>
                  <a:t>0-45°N, 105-160°E</a:t>
                </a:r>
                <a:endParaRPr lang="en-US" altLang="ko-KR" sz="1800" dirty="0">
                  <a:latin typeface="Times New Roman" pitchFamily="18" charset="0"/>
                  <a:cs typeface="Times New Roman" pitchFamily="18" charset="0"/>
                </a:endParaRPr>
              </a:p>
              <a:p>
                <a:pPr marL="342900" indent="-342900">
                  <a:buFont typeface="Wingdings" pitchFamily="2" charset="2"/>
                  <a:buChar char="v"/>
                </a:pPr>
                <a:r>
                  <a:rPr lang="en-US" altLang="ko-KR" sz="1800" b="1" dirty="0" smtClean="0">
                    <a:latin typeface="Times New Roman" pitchFamily="18" charset="0"/>
                    <a:cs typeface="Times New Roman" pitchFamily="18" charset="0"/>
                  </a:rPr>
                  <a:t>Data:</a:t>
                </a:r>
                <a:r>
                  <a:rPr lang="en-US" altLang="ko-KR" sz="1800" dirty="0" smtClean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altLang="ko-KR" sz="1800" dirty="0">
                    <a:latin typeface="Times New Roman" pitchFamily="18" charset="0"/>
                    <a:cs typeface="Times New Roman" pitchFamily="18" charset="0"/>
                  </a:rPr>
                  <a:t>COMS/MI IR data, </a:t>
                </a:r>
                <a:endParaRPr lang="en-US" altLang="ko-KR" sz="1800" dirty="0" smtClean="0">
                  <a:latin typeface="Times New Roman" pitchFamily="18" charset="0"/>
                  <a:cs typeface="Times New Roman" pitchFamily="18" charset="0"/>
                </a:endParaRPr>
              </a:p>
              <a:p>
                <a:r>
                  <a:rPr lang="en-US" altLang="ko-KR" sz="1800" dirty="0" smtClean="0">
                    <a:latin typeface="Times New Roman" pitchFamily="18" charset="0"/>
                    <a:cs typeface="Times New Roman" pitchFamily="18" charset="0"/>
                  </a:rPr>
                  <a:t>                GTS </a:t>
                </a:r>
                <a:r>
                  <a:rPr lang="en-US" altLang="ko-KR" sz="1800" dirty="0">
                    <a:latin typeface="Times New Roman" pitchFamily="18" charset="0"/>
                    <a:cs typeface="Times New Roman" pitchFamily="18" charset="0"/>
                  </a:rPr>
                  <a:t>buoy SST data</a:t>
                </a:r>
                <a:endParaRPr lang="ko-KR" altLang="en-US" sz="18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grpSp>
            <p:nvGrpSpPr>
              <p:cNvPr id="7" name="그룹 6"/>
              <p:cNvGrpSpPr/>
              <p:nvPr/>
            </p:nvGrpSpPr>
            <p:grpSpPr>
              <a:xfrm>
                <a:off x="10657409" y="24555028"/>
                <a:ext cx="10276044" cy="6120680"/>
                <a:chOff x="10657409" y="24915068"/>
                <a:chExt cx="10276044" cy="6120680"/>
              </a:xfrm>
            </p:grpSpPr>
            <p:pic>
              <p:nvPicPr>
                <p:cNvPr id="8" name="Picture 2" descr="C:\Users\smj\Desktop\buoy_data_disribution5.png"/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3571455" y="24915068"/>
                  <a:ext cx="4279617" cy="432048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grpSp>
              <p:nvGrpSpPr>
                <p:cNvPr id="9" name="그룹 8"/>
                <p:cNvGrpSpPr/>
                <p:nvPr/>
              </p:nvGrpSpPr>
              <p:grpSpPr>
                <a:xfrm>
                  <a:off x="17567411" y="25373840"/>
                  <a:ext cx="2883086" cy="5661844"/>
                  <a:chOff x="10740221" y="25313985"/>
                  <a:chExt cx="2883086" cy="5661844"/>
                </a:xfrm>
              </p:grpSpPr>
              <p:pic>
                <p:nvPicPr>
                  <p:cNvPr id="17" name="그림 16"/>
                  <p:cNvPicPr>
                    <a:picLocks noChangeAspect="1"/>
                  </p:cNvPicPr>
                  <p:nvPr/>
                </p:nvPicPr>
                <p:blipFill rotWithShape="1"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116" b="5620"/>
                  <a:stretch/>
                </p:blipFill>
                <p:spPr>
                  <a:xfrm>
                    <a:off x="10740221" y="25313985"/>
                    <a:ext cx="2883086" cy="5661844"/>
                  </a:xfrm>
                  <a:prstGeom prst="rect">
                    <a:avLst/>
                  </a:prstGeom>
                </p:spPr>
              </p:pic>
              <p:sp>
                <p:nvSpPr>
                  <p:cNvPr id="18" name="TextBox 17"/>
                  <p:cNvSpPr txBox="1"/>
                  <p:nvPr/>
                </p:nvSpPr>
                <p:spPr>
                  <a:xfrm>
                    <a:off x="11247384" y="27735469"/>
                    <a:ext cx="1913424" cy="364263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altLang="ko-KR" sz="1600" b="1" dirty="0" smtClean="0">
                        <a:solidFill>
                          <a:srgbClr val="0000FF"/>
                        </a:solidFill>
                      </a:rPr>
                      <a:t>Before Correction</a:t>
                    </a:r>
                    <a:endParaRPr lang="ko-KR" altLang="en-US" sz="1600" b="1" dirty="0">
                      <a:solidFill>
                        <a:srgbClr val="0000FF"/>
                      </a:solidFill>
                    </a:endParaRPr>
                  </a:p>
                </p:txBody>
              </p:sp>
              <p:sp>
                <p:nvSpPr>
                  <p:cNvPr id="19" name="TextBox 18"/>
                  <p:cNvSpPr txBox="1"/>
                  <p:nvPr/>
                </p:nvSpPr>
                <p:spPr>
                  <a:xfrm>
                    <a:off x="11393754" y="30399765"/>
                    <a:ext cx="1729885" cy="364263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altLang="ko-KR" sz="1600" b="1" dirty="0" smtClean="0">
                        <a:solidFill>
                          <a:srgbClr val="0000FF"/>
                        </a:solidFill>
                      </a:rPr>
                      <a:t>After Correction</a:t>
                    </a:r>
                    <a:endParaRPr lang="ko-KR" altLang="en-US" sz="1600" b="1" dirty="0">
                      <a:solidFill>
                        <a:srgbClr val="0000FF"/>
                      </a:solidFill>
                    </a:endParaRPr>
                  </a:p>
                </p:txBody>
              </p:sp>
            </p:grpSp>
            <p:sp>
              <p:nvSpPr>
                <p:cNvPr id="10" name="내용 개체 틀 2"/>
                <p:cNvSpPr txBox="1">
                  <a:spLocks/>
                </p:cNvSpPr>
                <p:nvPr/>
              </p:nvSpPr>
              <p:spPr>
                <a:xfrm>
                  <a:off x="13753753" y="27939404"/>
                  <a:ext cx="5688632" cy="2776804"/>
                </a:xfrm>
                <a:prstGeom prst="rect">
                  <a:avLst/>
                </a:prstGeom>
              </p:spPr>
              <p:txBody>
                <a:bodyPr vert="horz" lIns="473192" tIns="236596" rIns="473192" bIns="236596" rtlCol="0">
                  <a:noAutofit/>
                </a:bodyPr>
                <a:lstStyle>
                  <a:lvl1pPr marL="0" indent="0" algn="ctr" defTabSz="4731917" rtl="0" eaLnBrk="1" latinLnBrk="1" hangingPunct="1">
                    <a:spcBef>
                      <a:spcPct val="20000"/>
                    </a:spcBef>
                    <a:buFont typeface="Arial" pitchFamily="34" charset="0"/>
                    <a:buNone/>
                    <a:defRPr sz="16600" kern="1200">
                      <a:solidFill>
                        <a:schemeClr val="tx1">
                          <a:tint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2365959" indent="0" algn="ctr" defTabSz="4731917" rtl="0" eaLnBrk="1" latinLnBrk="1" hangingPunct="1">
                    <a:spcBef>
                      <a:spcPct val="20000"/>
                    </a:spcBef>
                    <a:buFont typeface="Arial" pitchFamily="34" charset="0"/>
                    <a:buNone/>
                    <a:defRPr sz="14500" kern="1200">
                      <a:solidFill>
                        <a:schemeClr val="tx1">
                          <a:tint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4731917" indent="0" algn="ctr" defTabSz="4731917" rtl="0" eaLnBrk="1" latinLnBrk="1" hangingPunct="1">
                    <a:spcBef>
                      <a:spcPct val="20000"/>
                    </a:spcBef>
                    <a:buFont typeface="Arial" pitchFamily="34" charset="0"/>
                    <a:buNone/>
                    <a:defRPr sz="12500" kern="1200">
                      <a:solidFill>
                        <a:schemeClr val="tx1">
                          <a:tint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7097876" indent="0" algn="ctr" defTabSz="4731917" rtl="0" eaLnBrk="1" latinLnBrk="1" hangingPunct="1">
                    <a:spcBef>
                      <a:spcPct val="20000"/>
                    </a:spcBef>
                    <a:buFont typeface="Arial" pitchFamily="34" charset="0"/>
                    <a:buNone/>
                    <a:defRPr sz="10400" kern="1200">
                      <a:solidFill>
                        <a:schemeClr val="tx1">
                          <a:tint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9463834" indent="0" algn="ctr" defTabSz="4731917" rtl="0" eaLnBrk="1" latinLnBrk="1" hangingPunct="1">
                    <a:spcBef>
                      <a:spcPct val="20000"/>
                    </a:spcBef>
                    <a:buFont typeface="Arial" pitchFamily="34" charset="0"/>
                    <a:buNone/>
                    <a:defRPr sz="10400" kern="1200">
                      <a:solidFill>
                        <a:schemeClr val="tx1">
                          <a:tint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1829793" indent="0" algn="ctr" defTabSz="4731917" rtl="0" eaLnBrk="1" latinLnBrk="1" hangingPunct="1">
                    <a:spcBef>
                      <a:spcPct val="20000"/>
                    </a:spcBef>
                    <a:buFont typeface="Arial" pitchFamily="34" charset="0"/>
                    <a:buNone/>
                    <a:defRPr sz="10400" kern="1200">
                      <a:solidFill>
                        <a:schemeClr val="tx1">
                          <a:tint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14195751" indent="0" algn="ctr" defTabSz="4731917" rtl="0" eaLnBrk="1" latinLnBrk="1" hangingPunct="1">
                    <a:spcBef>
                      <a:spcPct val="20000"/>
                    </a:spcBef>
                    <a:buFont typeface="Arial" pitchFamily="34" charset="0"/>
                    <a:buNone/>
                    <a:defRPr sz="10400" kern="1200">
                      <a:solidFill>
                        <a:schemeClr val="tx1">
                          <a:tint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6561710" indent="0" algn="ctr" defTabSz="4731917" rtl="0" eaLnBrk="1" latinLnBrk="1" hangingPunct="1">
                    <a:spcBef>
                      <a:spcPct val="20000"/>
                    </a:spcBef>
                    <a:buFont typeface="Arial" pitchFamily="34" charset="0"/>
                    <a:buNone/>
                    <a:defRPr sz="10400" kern="1200">
                      <a:solidFill>
                        <a:schemeClr val="tx1">
                          <a:tint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8927669" indent="0" algn="ctr" defTabSz="4731917" rtl="0" eaLnBrk="1" latinLnBrk="1" hangingPunct="1">
                    <a:spcBef>
                      <a:spcPct val="20000"/>
                    </a:spcBef>
                    <a:buFont typeface="Arial" pitchFamily="34" charset="0"/>
                    <a:buNone/>
                    <a:defRPr sz="10400" kern="1200">
                      <a:solidFill>
                        <a:schemeClr val="tx1">
                          <a:tint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342900" indent="-342900" algn="just">
                    <a:buFont typeface="Wingdings" pitchFamily="2" charset="2"/>
                    <a:buChar char="v"/>
                  </a:pPr>
                  <a:endParaRPr lang="ko-KR" altLang="en-US" sz="24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11" name="내용 개체 틀 2"/>
                <p:cNvSpPr txBox="1">
                  <a:spLocks/>
                </p:cNvSpPr>
                <p:nvPr/>
              </p:nvSpPr>
              <p:spPr>
                <a:xfrm>
                  <a:off x="17062433" y="24987012"/>
                  <a:ext cx="3871020" cy="388640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Autofit/>
                </a:bodyPr>
                <a:lstStyle>
                  <a:lvl1pPr marL="342900" indent="-342900" algn="l" defTabSz="914400" rtl="0" eaLnBrk="1" latinLnBrk="1" hangingPunct="1">
                    <a:spcBef>
                      <a:spcPct val="20000"/>
                    </a:spcBef>
                    <a:buClr>
                      <a:schemeClr val="accent1"/>
                    </a:buClr>
                    <a:buSzPct val="90000"/>
                    <a:buFont typeface="Wingdings 3" pitchFamily="18" charset="2"/>
                    <a:buChar char=""/>
                    <a:defRPr sz="2400" kern="1200">
                      <a:solidFill>
                        <a:schemeClr val="tx1"/>
                      </a:solidFill>
                      <a:latin typeface="함초롬바탕" pitchFamily="18" charset="-127"/>
                      <a:ea typeface="함초롬바탕" pitchFamily="18" charset="-127"/>
                      <a:cs typeface="함초롬바탕" pitchFamily="18" charset="-127"/>
                    </a:defRPr>
                  </a:lvl1pPr>
                  <a:lvl2pPr marL="742950" indent="-285750" algn="l" defTabSz="914400" rtl="0" eaLnBrk="1" latinLnBrk="1" hangingPunct="1">
                    <a:spcBef>
                      <a:spcPct val="20000"/>
                    </a:spcBef>
                    <a:buClr>
                      <a:schemeClr val="accent2"/>
                    </a:buClr>
                    <a:buSzPct val="90000"/>
                    <a:buFont typeface="Wingdings 3" pitchFamily="18" charset="2"/>
                    <a:buChar char=""/>
                    <a:defRPr sz="2000" kern="1200">
                      <a:solidFill>
                        <a:schemeClr val="tx1"/>
                      </a:solidFill>
                      <a:latin typeface="함초롬바탕" pitchFamily="18" charset="-127"/>
                      <a:ea typeface="함초롬바탕" pitchFamily="18" charset="-127"/>
                      <a:cs typeface="함초롬바탕" pitchFamily="18" charset="-127"/>
                    </a:defRPr>
                  </a:lvl2pPr>
                  <a:lvl3pPr marL="1143000" indent="-228600" algn="l" defTabSz="914400" rtl="0" eaLnBrk="1" latinLnBrk="1" hangingPunct="1">
                    <a:spcBef>
                      <a:spcPct val="20000"/>
                    </a:spcBef>
                    <a:buClr>
                      <a:schemeClr val="accent3"/>
                    </a:buClr>
                    <a:buSzPct val="90000"/>
                    <a:buFont typeface="Wingdings 3" pitchFamily="18" charset="2"/>
                    <a:buChar char=""/>
                    <a:defRPr sz="1800" kern="1200">
                      <a:solidFill>
                        <a:schemeClr val="tx1"/>
                      </a:solidFill>
                      <a:latin typeface="함초롬바탕" pitchFamily="18" charset="-127"/>
                      <a:ea typeface="함초롬바탕" pitchFamily="18" charset="-127"/>
                      <a:cs typeface="함초롬바탕" pitchFamily="18" charset="-127"/>
                    </a:defRPr>
                  </a:lvl3pPr>
                  <a:lvl4pPr marL="1600200" indent="-228600" algn="l" defTabSz="914400" rtl="0" eaLnBrk="1" latinLnBrk="1" hangingPunct="1">
                    <a:spcBef>
                      <a:spcPct val="20000"/>
                    </a:spcBef>
                    <a:buClr>
                      <a:schemeClr val="accent4"/>
                    </a:buClr>
                    <a:buSzPct val="90000"/>
                    <a:buFont typeface="Wingdings 3" pitchFamily="18" charset="2"/>
                    <a:buChar char=""/>
                    <a:defRPr sz="1600" kern="1200">
                      <a:solidFill>
                        <a:schemeClr val="tx1"/>
                      </a:solidFill>
                      <a:latin typeface="함초롬바탕" pitchFamily="18" charset="-127"/>
                      <a:ea typeface="함초롬바탕" pitchFamily="18" charset="-127"/>
                      <a:cs typeface="함초롬바탕" pitchFamily="18" charset="-127"/>
                    </a:defRPr>
                  </a:lvl4pPr>
                  <a:lvl5pPr marL="2057400" indent="-228600" algn="l" defTabSz="914400" rtl="0" eaLnBrk="1" latinLnBrk="1" hangingPunct="1">
                    <a:spcBef>
                      <a:spcPct val="20000"/>
                    </a:spcBef>
                    <a:buClr>
                      <a:schemeClr val="accent5"/>
                    </a:buClr>
                    <a:buSzPct val="90000"/>
                    <a:buFont typeface="Wingdings 3" pitchFamily="18" charset="2"/>
                    <a:buChar char=""/>
                    <a:defRPr sz="1600" kern="1200">
                      <a:solidFill>
                        <a:schemeClr val="tx1"/>
                      </a:solidFill>
                      <a:latin typeface="함초롬바탕" pitchFamily="18" charset="-127"/>
                      <a:ea typeface="함초롬바탕" pitchFamily="18" charset="-127"/>
                      <a:cs typeface="함초롬바탕" pitchFamily="18" charset="-127"/>
                    </a:defRPr>
                  </a:lvl5pPr>
                  <a:lvl6pPr marL="2514600" indent="-228600" algn="l" defTabSz="914400" rtl="0" eaLnBrk="1" latinLnBrk="1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1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1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1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 algn="ctr">
                    <a:buClr>
                      <a:srgbClr val="4F81BD"/>
                    </a:buClr>
                    <a:buNone/>
                  </a:pPr>
                  <a:r>
                    <a:rPr lang="en-US" altLang="ko-KR" sz="1800" b="1" dirty="0">
                      <a:ln w="12700">
                        <a:noFill/>
                        <a:prstDash val="solid"/>
                      </a:ln>
                      <a:solidFill>
                        <a:srgbClr val="002060"/>
                      </a:solidFill>
                      <a:latin typeface="맑은 고딕" pitchFamily="50" charset="-127"/>
                      <a:ea typeface="맑은 고딕" pitchFamily="50" charset="-127"/>
                    </a:rPr>
                    <a:t>Monthly GSICS </a:t>
                  </a:r>
                  <a:r>
                    <a:rPr lang="en-US" altLang="ko-KR" sz="1800" b="1" dirty="0" smtClean="0">
                      <a:ln w="12700">
                        <a:noFill/>
                        <a:prstDash val="solid"/>
                      </a:ln>
                      <a:solidFill>
                        <a:srgbClr val="0000FF"/>
                      </a:solidFill>
                      <a:latin typeface="맑은 고딕" pitchFamily="50" charset="-127"/>
                      <a:ea typeface="맑은 고딕" pitchFamily="50" charset="-127"/>
                    </a:rPr>
                    <a:t>Nighttime </a:t>
                  </a:r>
                  <a:r>
                    <a:rPr lang="en-US" altLang="ko-KR" sz="1800" b="1" dirty="0" smtClean="0">
                      <a:ln w="12700">
                        <a:noFill/>
                        <a:prstDash val="solid"/>
                      </a:ln>
                      <a:solidFill>
                        <a:srgbClr val="002060"/>
                      </a:solidFill>
                      <a:latin typeface="맑은 고딕" pitchFamily="50" charset="-127"/>
                      <a:ea typeface="맑은 고딕" pitchFamily="50" charset="-127"/>
                    </a:rPr>
                    <a:t>SST</a:t>
                  </a:r>
                  <a:endParaRPr lang="ko-KR" altLang="en-US" sz="1800" b="1" dirty="0">
                    <a:ln w="12700">
                      <a:noFill/>
                      <a:prstDash val="solid"/>
                    </a:ln>
                    <a:solidFill>
                      <a:srgbClr val="002060"/>
                    </a:solidFill>
                    <a:latin typeface="맑은 고딕" pitchFamily="50" charset="-127"/>
                    <a:ea typeface="맑은 고딕" pitchFamily="50" charset="-127"/>
                  </a:endParaRPr>
                </a:p>
              </p:txBody>
            </p:sp>
            <p:sp>
              <p:nvSpPr>
                <p:cNvPr id="12" name="내용 개체 틀 2"/>
                <p:cNvSpPr txBox="1">
                  <a:spLocks/>
                </p:cNvSpPr>
                <p:nvPr/>
              </p:nvSpPr>
              <p:spPr>
                <a:xfrm>
                  <a:off x="10657409" y="25030484"/>
                  <a:ext cx="3507292" cy="388640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Autofit/>
                </a:bodyPr>
                <a:lstStyle>
                  <a:lvl1pPr marL="342900" indent="-342900" algn="l" defTabSz="914400" rtl="0" eaLnBrk="1" latinLnBrk="1" hangingPunct="1">
                    <a:spcBef>
                      <a:spcPct val="20000"/>
                    </a:spcBef>
                    <a:buClr>
                      <a:schemeClr val="accent1"/>
                    </a:buClr>
                    <a:buSzPct val="90000"/>
                    <a:buFont typeface="Wingdings 3" pitchFamily="18" charset="2"/>
                    <a:buChar char=""/>
                    <a:defRPr sz="2400" kern="1200">
                      <a:solidFill>
                        <a:schemeClr val="tx1"/>
                      </a:solidFill>
                      <a:latin typeface="함초롬바탕" pitchFamily="18" charset="-127"/>
                      <a:ea typeface="함초롬바탕" pitchFamily="18" charset="-127"/>
                      <a:cs typeface="함초롬바탕" pitchFamily="18" charset="-127"/>
                    </a:defRPr>
                  </a:lvl1pPr>
                  <a:lvl2pPr marL="742950" indent="-285750" algn="l" defTabSz="914400" rtl="0" eaLnBrk="1" latinLnBrk="1" hangingPunct="1">
                    <a:spcBef>
                      <a:spcPct val="20000"/>
                    </a:spcBef>
                    <a:buClr>
                      <a:schemeClr val="accent2"/>
                    </a:buClr>
                    <a:buSzPct val="90000"/>
                    <a:buFont typeface="Wingdings 3" pitchFamily="18" charset="2"/>
                    <a:buChar char=""/>
                    <a:defRPr sz="2000" kern="1200">
                      <a:solidFill>
                        <a:schemeClr val="tx1"/>
                      </a:solidFill>
                      <a:latin typeface="함초롬바탕" pitchFamily="18" charset="-127"/>
                      <a:ea typeface="함초롬바탕" pitchFamily="18" charset="-127"/>
                      <a:cs typeface="함초롬바탕" pitchFamily="18" charset="-127"/>
                    </a:defRPr>
                  </a:lvl2pPr>
                  <a:lvl3pPr marL="1143000" indent="-228600" algn="l" defTabSz="914400" rtl="0" eaLnBrk="1" latinLnBrk="1" hangingPunct="1">
                    <a:spcBef>
                      <a:spcPct val="20000"/>
                    </a:spcBef>
                    <a:buClr>
                      <a:schemeClr val="accent3"/>
                    </a:buClr>
                    <a:buSzPct val="90000"/>
                    <a:buFont typeface="Wingdings 3" pitchFamily="18" charset="2"/>
                    <a:buChar char=""/>
                    <a:defRPr sz="1800" kern="1200">
                      <a:solidFill>
                        <a:schemeClr val="tx1"/>
                      </a:solidFill>
                      <a:latin typeface="함초롬바탕" pitchFamily="18" charset="-127"/>
                      <a:ea typeface="함초롬바탕" pitchFamily="18" charset="-127"/>
                      <a:cs typeface="함초롬바탕" pitchFamily="18" charset="-127"/>
                    </a:defRPr>
                  </a:lvl3pPr>
                  <a:lvl4pPr marL="1600200" indent="-228600" algn="l" defTabSz="914400" rtl="0" eaLnBrk="1" latinLnBrk="1" hangingPunct="1">
                    <a:spcBef>
                      <a:spcPct val="20000"/>
                    </a:spcBef>
                    <a:buClr>
                      <a:schemeClr val="accent4"/>
                    </a:buClr>
                    <a:buSzPct val="90000"/>
                    <a:buFont typeface="Wingdings 3" pitchFamily="18" charset="2"/>
                    <a:buChar char=""/>
                    <a:defRPr sz="1600" kern="1200">
                      <a:solidFill>
                        <a:schemeClr val="tx1"/>
                      </a:solidFill>
                      <a:latin typeface="함초롬바탕" pitchFamily="18" charset="-127"/>
                      <a:ea typeface="함초롬바탕" pitchFamily="18" charset="-127"/>
                      <a:cs typeface="함초롬바탕" pitchFamily="18" charset="-127"/>
                    </a:defRPr>
                  </a:lvl4pPr>
                  <a:lvl5pPr marL="2057400" indent="-228600" algn="l" defTabSz="914400" rtl="0" eaLnBrk="1" latinLnBrk="1" hangingPunct="1">
                    <a:spcBef>
                      <a:spcPct val="20000"/>
                    </a:spcBef>
                    <a:buClr>
                      <a:schemeClr val="accent5"/>
                    </a:buClr>
                    <a:buSzPct val="90000"/>
                    <a:buFont typeface="Wingdings 3" pitchFamily="18" charset="2"/>
                    <a:buChar char=""/>
                    <a:defRPr sz="1600" kern="1200">
                      <a:solidFill>
                        <a:schemeClr val="tx1"/>
                      </a:solidFill>
                      <a:latin typeface="함초롬바탕" pitchFamily="18" charset="-127"/>
                      <a:ea typeface="함초롬바탕" pitchFamily="18" charset="-127"/>
                      <a:cs typeface="함초롬바탕" pitchFamily="18" charset="-127"/>
                    </a:defRPr>
                  </a:lvl5pPr>
                  <a:lvl6pPr marL="2514600" indent="-228600" algn="l" defTabSz="914400" rtl="0" eaLnBrk="1" latinLnBrk="1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1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1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1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 algn="ctr">
                    <a:buClr>
                      <a:srgbClr val="4F81BD"/>
                    </a:buClr>
                    <a:buNone/>
                  </a:pPr>
                  <a:r>
                    <a:rPr lang="en-US" altLang="ko-KR" sz="1800" b="1" dirty="0">
                      <a:ln w="12700">
                        <a:noFill/>
                        <a:prstDash val="solid"/>
                      </a:ln>
                      <a:solidFill>
                        <a:srgbClr val="002060"/>
                      </a:solidFill>
                      <a:latin typeface="맑은 고딕" pitchFamily="50" charset="-127"/>
                      <a:ea typeface="맑은 고딕" pitchFamily="50" charset="-127"/>
                    </a:rPr>
                    <a:t>Monthly GSICS </a:t>
                  </a:r>
                  <a:r>
                    <a:rPr lang="en-US" altLang="ko-KR" sz="1800" b="1" dirty="0" smtClean="0">
                      <a:ln w="12700">
                        <a:noFill/>
                        <a:prstDash val="solid"/>
                      </a:ln>
                      <a:solidFill>
                        <a:srgbClr val="0000FF"/>
                      </a:solidFill>
                      <a:latin typeface="맑은 고딕" pitchFamily="50" charset="-127"/>
                      <a:ea typeface="맑은 고딕" pitchFamily="50" charset="-127"/>
                    </a:rPr>
                    <a:t>Daytime </a:t>
                  </a:r>
                  <a:r>
                    <a:rPr lang="en-US" altLang="ko-KR" sz="1800" b="1" dirty="0" smtClean="0">
                      <a:ln w="12700">
                        <a:noFill/>
                        <a:prstDash val="solid"/>
                      </a:ln>
                      <a:solidFill>
                        <a:srgbClr val="002060"/>
                      </a:solidFill>
                      <a:latin typeface="맑은 고딕" pitchFamily="50" charset="-127"/>
                      <a:ea typeface="맑은 고딕" pitchFamily="50" charset="-127"/>
                    </a:rPr>
                    <a:t>SST</a:t>
                  </a:r>
                  <a:endParaRPr lang="ko-KR" altLang="en-US" sz="1800" b="1" dirty="0">
                    <a:ln w="12700">
                      <a:noFill/>
                      <a:prstDash val="solid"/>
                    </a:ln>
                    <a:solidFill>
                      <a:srgbClr val="002060"/>
                    </a:solidFill>
                    <a:latin typeface="맑은 고딕" pitchFamily="50" charset="-127"/>
                    <a:ea typeface="맑은 고딕" pitchFamily="50" charset="-127"/>
                  </a:endParaRPr>
                </a:p>
              </p:txBody>
            </p:sp>
            <p:sp>
              <p:nvSpPr>
                <p:cNvPr id="13" name="모서리가 둥근 직사각형 12"/>
                <p:cNvSpPr/>
                <p:nvPr/>
              </p:nvSpPr>
              <p:spPr>
                <a:xfrm>
                  <a:off x="11051686" y="25419124"/>
                  <a:ext cx="2592288" cy="504056"/>
                </a:xfrm>
                <a:prstGeom prst="roundRect">
                  <a:avLst/>
                </a:prstGeom>
                <a:noFill/>
                <a:ln w="15875">
                  <a:solidFill>
                    <a:schemeClr val="tx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ko-KR" sz="1800" dirty="0" smtClean="0">
                      <a:solidFill>
                        <a:schemeClr val="tx1"/>
                      </a:solidFill>
                      <a:latin typeface="Times New Roman" pitchFamily="18" charset="0"/>
                      <a:cs typeface="Times New Roman" pitchFamily="18" charset="0"/>
                    </a:rPr>
                    <a:t>2011.4~2012.3</a:t>
                  </a:r>
                  <a:endParaRPr lang="ko-KR" altLang="en-US" sz="1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pic>
              <p:nvPicPr>
                <p:cNvPr id="14" name="그림 13"/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8000" b="6167"/>
                <a:stretch/>
              </p:blipFill>
              <p:spPr>
                <a:xfrm>
                  <a:off x="10942161" y="25941553"/>
                  <a:ext cx="2883600" cy="5094195"/>
                </a:xfrm>
                <a:prstGeom prst="rect">
                  <a:avLst/>
                </a:prstGeom>
              </p:spPr>
            </p:pic>
            <p:sp>
              <p:nvSpPr>
                <p:cNvPr id="15" name="TextBox 14"/>
                <p:cNvSpPr txBox="1"/>
                <p:nvPr/>
              </p:nvSpPr>
              <p:spPr>
                <a:xfrm>
                  <a:off x="11449838" y="27795388"/>
                  <a:ext cx="1913424" cy="36426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ko-KR" sz="1600" b="1" dirty="0" smtClean="0">
                      <a:solidFill>
                        <a:srgbClr val="0000FF"/>
                      </a:solidFill>
                    </a:rPr>
                    <a:t>Before Correction</a:t>
                  </a:r>
                  <a:endParaRPr lang="ko-KR" altLang="en-US" sz="1600" b="1" dirty="0">
                    <a:solidFill>
                      <a:srgbClr val="0000FF"/>
                    </a:solidFill>
                  </a:endParaRPr>
                </a:p>
              </p:txBody>
            </p:sp>
            <p:sp>
              <p:nvSpPr>
                <p:cNvPr id="16" name="TextBox 15"/>
                <p:cNvSpPr txBox="1"/>
                <p:nvPr/>
              </p:nvSpPr>
              <p:spPr>
                <a:xfrm>
                  <a:off x="11517115" y="30387675"/>
                  <a:ext cx="1729885" cy="36426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ko-KR" sz="1600" b="1" dirty="0" smtClean="0">
                      <a:solidFill>
                        <a:srgbClr val="0000FF"/>
                      </a:solidFill>
                    </a:rPr>
                    <a:t>After Correction</a:t>
                  </a:r>
                  <a:endParaRPr lang="ko-KR" altLang="en-US" sz="1600" b="1" dirty="0">
                    <a:solidFill>
                      <a:srgbClr val="0000FF"/>
                    </a:solidFill>
                  </a:endParaRPr>
                </a:p>
              </p:txBody>
            </p:sp>
          </p:grpSp>
        </p:grpSp>
        <p:sp>
          <p:nvSpPr>
            <p:cNvPr id="5" name="모서리가 둥근 직사각형 4"/>
            <p:cNvSpPr/>
            <p:nvPr/>
          </p:nvSpPr>
          <p:spPr>
            <a:xfrm>
              <a:off x="17714193" y="25419060"/>
              <a:ext cx="2592288" cy="504056"/>
            </a:xfrm>
            <a:prstGeom prst="roundRect">
              <a:avLst/>
            </a:prstGeom>
            <a:noFill/>
            <a:ln w="15875"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8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2011.4~2012.3</a:t>
              </a:r>
              <a:endParaRPr lang="ko-KR" altLang="en-US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3" name="덧셈 기호 22"/>
          <p:cNvSpPr/>
          <p:nvPr/>
        </p:nvSpPr>
        <p:spPr bwMode="auto">
          <a:xfrm>
            <a:off x="6522678" y="4321671"/>
            <a:ext cx="288032" cy="218597"/>
          </a:xfrm>
          <a:prstGeom prst="mathPlus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24" name="덧셈 기호 23"/>
          <p:cNvSpPr/>
          <p:nvPr/>
        </p:nvSpPr>
        <p:spPr bwMode="auto">
          <a:xfrm>
            <a:off x="6049082" y="1704116"/>
            <a:ext cx="288032" cy="218597"/>
          </a:xfrm>
          <a:prstGeom prst="mathPlus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25" name="덧셈 기호 24"/>
          <p:cNvSpPr/>
          <p:nvPr/>
        </p:nvSpPr>
        <p:spPr bwMode="auto">
          <a:xfrm>
            <a:off x="4016896" y="1712614"/>
            <a:ext cx="288032" cy="218597"/>
          </a:xfrm>
          <a:prstGeom prst="mathPlus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26" name="덧셈 기호 25"/>
          <p:cNvSpPr/>
          <p:nvPr/>
        </p:nvSpPr>
        <p:spPr bwMode="auto">
          <a:xfrm>
            <a:off x="3728864" y="4324308"/>
            <a:ext cx="288032" cy="218597"/>
          </a:xfrm>
          <a:prstGeom prst="mathPlus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graphicFrame>
        <p:nvGraphicFramePr>
          <p:cNvPr id="20" name="표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6493588"/>
              </p:ext>
            </p:extLst>
          </p:nvPr>
        </p:nvGraphicFramePr>
        <p:xfrm>
          <a:off x="2397268" y="3086968"/>
          <a:ext cx="5796092" cy="18542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449023"/>
                <a:gridCol w="1449023"/>
                <a:gridCol w="1449023"/>
                <a:gridCol w="1449023"/>
              </a:tblGrid>
              <a:tr h="370840"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2011.04~2012.03</a:t>
                      </a:r>
                      <a:endParaRPr lang="ko-KR" altLang="en-US" sz="1600" dirty="0"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84406" marR="84406" anchor="ctr"/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6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>
                          <a:latin typeface="Arial" pitchFamily="34" charset="0"/>
                          <a:ea typeface="+mn-ea"/>
                          <a:cs typeface="Arial" pitchFamily="34" charset="0"/>
                        </a:rPr>
                        <a:t>Daytime</a:t>
                      </a:r>
                      <a:endParaRPr lang="ko-KR" altLang="en-US" sz="1600" dirty="0"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84406" marR="84406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>
                          <a:latin typeface="Arial" pitchFamily="34" charset="0"/>
                          <a:ea typeface="+mn-ea"/>
                          <a:cs typeface="Arial" pitchFamily="34" charset="0"/>
                        </a:rPr>
                        <a:t>Nighttime</a:t>
                      </a:r>
                      <a:endParaRPr lang="ko-KR" altLang="en-US" sz="1600" dirty="0"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84406" marR="84406" anchor="ctr"/>
                </a:tc>
              </a:tr>
              <a:tr h="370840"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1" dirty="0" smtClean="0">
                          <a:latin typeface="Arial" pitchFamily="34" charset="0"/>
                          <a:ea typeface="+mn-ea"/>
                          <a:cs typeface="Arial" pitchFamily="34" charset="0"/>
                        </a:rPr>
                        <a:t>Before</a:t>
                      </a:r>
                      <a:endParaRPr lang="ko-KR" altLang="en-US" sz="1600" b="1" dirty="0"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84406" marR="84406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>
                          <a:latin typeface="Arial" pitchFamily="34" charset="0"/>
                          <a:ea typeface="+mn-ea"/>
                          <a:cs typeface="Arial" pitchFamily="34" charset="0"/>
                        </a:rPr>
                        <a:t>RMSE </a:t>
                      </a:r>
                      <a:r>
                        <a:rPr lang="en-US" altLang="ko-KR" sz="1200" dirty="0" smtClean="0">
                          <a:latin typeface="Arial" pitchFamily="34" charset="0"/>
                          <a:ea typeface="+mn-ea"/>
                          <a:cs typeface="Arial" pitchFamily="34" charset="0"/>
                        </a:rPr>
                        <a:t>(W/m</a:t>
                      </a:r>
                      <a:r>
                        <a:rPr lang="en-US" altLang="ko-KR" sz="1200" baseline="30000" dirty="0" smtClean="0"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</a:t>
                      </a:r>
                      <a:r>
                        <a:rPr lang="en-US" altLang="ko-KR" sz="1200" dirty="0" smtClean="0">
                          <a:latin typeface="Arial" pitchFamily="34" charset="0"/>
                          <a:ea typeface="+mn-ea"/>
                          <a:cs typeface="Arial" pitchFamily="34" charset="0"/>
                        </a:rPr>
                        <a:t>)</a:t>
                      </a:r>
                      <a:endParaRPr lang="ko-KR" altLang="en-US" sz="1200" dirty="0"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84406" marR="84406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>
                          <a:latin typeface="Arial" pitchFamily="34" charset="0"/>
                          <a:ea typeface="+mn-ea"/>
                          <a:cs typeface="Arial" pitchFamily="34" charset="0"/>
                        </a:rPr>
                        <a:t>0.8928</a:t>
                      </a:r>
                      <a:endParaRPr lang="ko-KR" altLang="en-US" sz="1600" dirty="0"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84406" marR="84406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>
                          <a:latin typeface="Arial" pitchFamily="34" charset="0"/>
                          <a:ea typeface="+mn-ea"/>
                          <a:cs typeface="Arial" pitchFamily="34" charset="0"/>
                        </a:rPr>
                        <a:t>0.8182</a:t>
                      </a:r>
                      <a:endParaRPr lang="ko-KR" altLang="en-US" sz="1600" dirty="0"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84406" marR="84406" anchor="ctr"/>
                </a:tc>
              </a:tr>
              <a:tr h="370840"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>
                          <a:latin typeface="Arial" pitchFamily="34" charset="0"/>
                          <a:ea typeface="+mn-ea"/>
                          <a:cs typeface="Arial" pitchFamily="34" charset="0"/>
                        </a:rPr>
                        <a:t>Bias </a:t>
                      </a:r>
                      <a:r>
                        <a:rPr lang="en-US" altLang="ko-KR" sz="1200" dirty="0" smtClean="0">
                          <a:latin typeface="Arial" pitchFamily="34" charset="0"/>
                          <a:ea typeface="+mn-ea"/>
                          <a:cs typeface="Arial" pitchFamily="34" charset="0"/>
                        </a:rPr>
                        <a:t>(W/m</a:t>
                      </a:r>
                      <a:r>
                        <a:rPr lang="en-US" altLang="ko-KR" sz="1200" baseline="30000" dirty="0" smtClean="0"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</a:t>
                      </a:r>
                      <a:r>
                        <a:rPr lang="en-US" altLang="ko-KR" sz="1200" dirty="0" smtClean="0">
                          <a:latin typeface="Arial" pitchFamily="34" charset="0"/>
                          <a:ea typeface="+mn-ea"/>
                          <a:cs typeface="Arial" pitchFamily="34" charset="0"/>
                        </a:rPr>
                        <a:t>)</a:t>
                      </a:r>
                      <a:endParaRPr lang="ko-KR" altLang="en-US" sz="1200" dirty="0"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84406" marR="84406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1" dirty="0" smtClean="0">
                          <a:solidFill>
                            <a:srgbClr val="6666FF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0.5377</a:t>
                      </a:r>
                      <a:endParaRPr lang="ko-KR" altLang="en-US" sz="1600" b="1" dirty="0">
                        <a:solidFill>
                          <a:srgbClr val="6666FF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84406" marR="84406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1" dirty="0" smtClean="0">
                          <a:solidFill>
                            <a:srgbClr val="6666FF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0.0928</a:t>
                      </a:r>
                      <a:endParaRPr lang="ko-KR" altLang="en-US" sz="1600" b="1" dirty="0">
                        <a:solidFill>
                          <a:srgbClr val="6666FF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84406" marR="84406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1" dirty="0" smtClean="0">
                          <a:latin typeface="Arial" pitchFamily="34" charset="0"/>
                          <a:ea typeface="+mn-ea"/>
                          <a:cs typeface="Arial" pitchFamily="34" charset="0"/>
                        </a:rPr>
                        <a:t>After</a:t>
                      </a:r>
                    </a:p>
                  </a:txBody>
                  <a:tcPr marL="84406" marR="84406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>
                          <a:latin typeface="Arial" pitchFamily="34" charset="0"/>
                          <a:ea typeface="+mn-ea"/>
                          <a:cs typeface="Arial" pitchFamily="34" charset="0"/>
                        </a:rPr>
                        <a:t>RMSE </a:t>
                      </a:r>
                      <a:r>
                        <a:rPr lang="en-US" altLang="ko-KR" sz="1200" dirty="0" smtClean="0">
                          <a:latin typeface="Arial" pitchFamily="34" charset="0"/>
                          <a:ea typeface="+mn-ea"/>
                          <a:cs typeface="Arial" pitchFamily="34" charset="0"/>
                        </a:rPr>
                        <a:t>(W/m</a:t>
                      </a:r>
                      <a:r>
                        <a:rPr lang="en-US" altLang="ko-KR" sz="1200" baseline="30000" dirty="0" smtClean="0"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</a:t>
                      </a:r>
                      <a:r>
                        <a:rPr lang="en-US" altLang="ko-KR" sz="1200" dirty="0" smtClean="0">
                          <a:latin typeface="Arial" pitchFamily="34" charset="0"/>
                          <a:ea typeface="+mn-ea"/>
                          <a:cs typeface="Arial" pitchFamily="34" charset="0"/>
                        </a:rPr>
                        <a:t>)</a:t>
                      </a:r>
                      <a:endParaRPr lang="ko-KR" altLang="en-US" sz="1200" dirty="0"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84406" marR="84406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>
                          <a:latin typeface="Arial" pitchFamily="34" charset="0"/>
                          <a:ea typeface="+mn-ea"/>
                          <a:cs typeface="Arial" pitchFamily="34" charset="0"/>
                        </a:rPr>
                        <a:t>0.6851</a:t>
                      </a:r>
                      <a:endParaRPr lang="ko-KR" altLang="en-US" sz="1600" dirty="0"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84406" marR="84406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>
                          <a:latin typeface="Arial" pitchFamily="34" charset="0"/>
                          <a:ea typeface="+mn-ea"/>
                          <a:cs typeface="Arial" pitchFamily="34" charset="0"/>
                        </a:rPr>
                        <a:t>0.8075</a:t>
                      </a:r>
                      <a:endParaRPr lang="ko-KR" altLang="en-US" sz="1600" dirty="0"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84406" marR="84406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370840"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>
                          <a:latin typeface="Arial" pitchFamily="34" charset="0"/>
                          <a:ea typeface="+mn-ea"/>
                          <a:cs typeface="Arial" pitchFamily="34" charset="0"/>
                        </a:rPr>
                        <a:t>Bias </a:t>
                      </a:r>
                      <a:r>
                        <a:rPr lang="en-US" altLang="ko-KR" sz="1200" dirty="0" smtClean="0">
                          <a:latin typeface="Arial" pitchFamily="34" charset="0"/>
                          <a:ea typeface="+mn-ea"/>
                          <a:cs typeface="Arial" pitchFamily="34" charset="0"/>
                        </a:rPr>
                        <a:t>(W/m</a:t>
                      </a:r>
                      <a:r>
                        <a:rPr lang="en-US" altLang="ko-KR" sz="1200" baseline="30000" dirty="0" smtClean="0"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</a:t>
                      </a:r>
                      <a:r>
                        <a:rPr lang="en-US" altLang="ko-KR" sz="1200" dirty="0" smtClean="0">
                          <a:latin typeface="Arial" pitchFamily="34" charset="0"/>
                          <a:ea typeface="+mn-ea"/>
                          <a:cs typeface="Arial" pitchFamily="34" charset="0"/>
                        </a:rPr>
                        <a:t>)</a:t>
                      </a:r>
                      <a:endParaRPr lang="ko-KR" altLang="en-US" sz="1200" dirty="0"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84406" marR="84406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1" dirty="0" smtClean="0">
                          <a:solidFill>
                            <a:srgbClr val="FF000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0.0627</a:t>
                      </a:r>
                      <a:endParaRPr lang="ko-KR" altLang="en-US" sz="1600" b="1" dirty="0">
                        <a:solidFill>
                          <a:srgbClr val="FF0000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84406" marR="84406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1" dirty="0" smtClean="0">
                          <a:solidFill>
                            <a:srgbClr val="FF000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0.0208</a:t>
                      </a:r>
                      <a:endParaRPr lang="ko-KR" altLang="en-US" sz="1600" b="1" dirty="0">
                        <a:solidFill>
                          <a:srgbClr val="FF0000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84406" marR="84406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35243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9527" y="1209303"/>
            <a:ext cx="2695823" cy="28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282772" y="1470266"/>
            <a:ext cx="115674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altLang="ko-KR" sz="10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RMSE : 90.8045 </a:t>
            </a:r>
          </a:p>
          <a:p>
            <a:pPr algn="l"/>
            <a:r>
              <a:rPr lang="en-US" altLang="ko-KR" sz="10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Bias   : 16.2023</a:t>
            </a:r>
            <a:endParaRPr lang="ko-KR" altLang="en-US" sz="1000" b="1" dirty="0"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cxnSp>
        <p:nvCxnSpPr>
          <p:cNvPr id="5" name="직선 연결선 4"/>
          <p:cNvCxnSpPr/>
          <p:nvPr/>
        </p:nvCxnSpPr>
        <p:spPr bwMode="auto">
          <a:xfrm flipV="1">
            <a:off x="4282771" y="1453220"/>
            <a:ext cx="2076949" cy="2263813"/>
          </a:xfrm>
          <a:prstGeom prst="line">
            <a:avLst/>
          </a:prstGeom>
          <a:solidFill>
            <a:srgbClr val="CFE7F5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6" name="Picture 2" descr="C:\Users\kiminhwan\Desktop\그림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1013" y="1191630"/>
            <a:ext cx="2685996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264" y="1196752"/>
            <a:ext cx="2825032" cy="28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524312" y="1470266"/>
            <a:ext cx="126291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altLang="ko-KR" sz="10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RMSE : 95.5762 </a:t>
            </a:r>
          </a:p>
          <a:p>
            <a:pPr algn="l"/>
            <a:r>
              <a:rPr lang="en-US" altLang="ko-KR" sz="10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Bias   : 6.4493</a:t>
            </a:r>
            <a:endParaRPr lang="ko-KR" altLang="en-US" sz="1000" b="1" dirty="0"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cxnSp>
        <p:nvCxnSpPr>
          <p:cNvPr id="9" name="직선 연결선 8"/>
          <p:cNvCxnSpPr/>
          <p:nvPr/>
        </p:nvCxnSpPr>
        <p:spPr bwMode="auto">
          <a:xfrm flipV="1">
            <a:off x="1524312" y="1449816"/>
            <a:ext cx="2247515" cy="2267217"/>
          </a:xfrm>
          <a:prstGeom prst="line">
            <a:avLst/>
          </a:prstGeom>
          <a:solidFill>
            <a:srgbClr val="CFE7F5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" name="직사각형 9"/>
          <p:cNvSpPr/>
          <p:nvPr/>
        </p:nvSpPr>
        <p:spPr>
          <a:xfrm>
            <a:off x="5287849" y="1510858"/>
            <a:ext cx="1026503" cy="28803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1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Cloudy Sky</a:t>
            </a:r>
            <a:endParaRPr lang="ko-KR" altLang="en-US" sz="1100" b="1" dirty="0"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7909094" y="1479662"/>
            <a:ext cx="1026503" cy="28803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1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Partially Cld.</a:t>
            </a:r>
            <a:endParaRPr lang="ko-KR" altLang="en-US" sz="1100" b="1" dirty="0"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12" name="직사각형 11"/>
          <p:cNvSpPr/>
          <p:nvPr/>
        </p:nvSpPr>
        <p:spPr>
          <a:xfrm>
            <a:off x="2720753" y="1479662"/>
            <a:ext cx="1026503" cy="28803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1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ALL Sky</a:t>
            </a:r>
            <a:endParaRPr lang="ko-KR" altLang="en-US" sz="1100" b="1" dirty="0"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pic>
        <p:nvPicPr>
          <p:cNvPr id="13" name="Picture 2" descr="H:\Image\G_all_201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01"/>
          <a:stretch/>
        </p:blipFill>
        <p:spPr bwMode="auto">
          <a:xfrm>
            <a:off x="1185932" y="4064855"/>
            <a:ext cx="2830964" cy="2669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H:\Image\G_cloudy_2011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01"/>
          <a:stretch/>
        </p:blipFill>
        <p:spPr bwMode="auto">
          <a:xfrm>
            <a:off x="3905924" y="4064855"/>
            <a:ext cx="2698026" cy="2669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H:\Image\G_partially_2011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01"/>
          <a:stretch/>
        </p:blipFill>
        <p:spPr bwMode="auto">
          <a:xfrm>
            <a:off x="6503446" y="4071630"/>
            <a:ext cx="2698026" cy="2669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직선 연결선 15"/>
          <p:cNvCxnSpPr/>
          <p:nvPr/>
        </p:nvCxnSpPr>
        <p:spPr bwMode="auto">
          <a:xfrm flipV="1">
            <a:off x="4276467" y="4149081"/>
            <a:ext cx="2100076" cy="2263814"/>
          </a:xfrm>
          <a:prstGeom prst="line">
            <a:avLst/>
          </a:prstGeom>
          <a:solidFill>
            <a:srgbClr val="CFE7F5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직선 연결선 16"/>
          <p:cNvCxnSpPr/>
          <p:nvPr/>
        </p:nvCxnSpPr>
        <p:spPr bwMode="auto">
          <a:xfrm flipV="1">
            <a:off x="1541135" y="4089304"/>
            <a:ext cx="2247515" cy="2323591"/>
          </a:xfrm>
          <a:prstGeom prst="line">
            <a:avLst/>
          </a:prstGeom>
          <a:solidFill>
            <a:srgbClr val="CFE7F5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직선 연결선 17"/>
          <p:cNvCxnSpPr/>
          <p:nvPr/>
        </p:nvCxnSpPr>
        <p:spPr bwMode="auto">
          <a:xfrm flipV="1">
            <a:off x="6848385" y="4089304"/>
            <a:ext cx="2153681" cy="2340225"/>
          </a:xfrm>
          <a:prstGeom prst="line">
            <a:avLst/>
          </a:prstGeom>
          <a:solidFill>
            <a:srgbClr val="CFE7F5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9" name="TextBox 18"/>
          <p:cNvSpPr txBox="1"/>
          <p:nvPr/>
        </p:nvSpPr>
        <p:spPr>
          <a:xfrm>
            <a:off x="4282773" y="4145014"/>
            <a:ext cx="115674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altLang="ko-KR" sz="10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RMSE : 89.677 </a:t>
            </a:r>
          </a:p>
          <a:p>
            <a:pPr algn="l"/>
            <a:r>
              <a:rPr lang="en-US" altLang="ko-KR" sz="10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Bias   : 2.102</a:t>
            </a:r>
            <a:endParaRPr lang="ko-KR" altLang="en-US" sz="1000" b="1" dirty="0"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597248" y="4145014"/>
            <a:ext cx="126291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altLang="ko-KR" sz="10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RMSE : 95.772 </a:t>
            </a:r>
          </a:p>
          <a:p>
            <a:pPr algn="l"/>
            <a:r>
              <a:rPr lang="en-US" altLang="ko-KR" sz="10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Bias   : 2.523</a:t>
            </a:r>
            <a:endParaRPr lang="ko-KR" altLang="en-US" sz="1000" b="1" dirty="0"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875061" y="4145014"/>
            <a:ext cx="115674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altLang="ko-KR" sz="10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RMSE : 106.137 </a:t>
            </a:r>
          </a:p>
          <a:p>
            <a:pPr algn="l"/>
            <a:r>
              <a:rPr lang="en-US" altLang="ko-KR" sz="10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Bias   : -1.016</a:t>
            </a:r>
            <a:endParaRPr lang="ko-KR" altLang="en-US" sz="1000" b="1" dirty="0"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22" name="직사각형 21"/>
          <p:cNvSpPr/>
          <p:nvPr/>
        </p:nvSpPr>
        <p:spPr bwMode="auto">
          <a:xfrm>
            <a:off x="327871" y="1501148"/>
            <a:ext cx="764393" cy="2354778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ko-KR" b="1" dirty="0" smtClean="0">
                <a:latin typeface="Arial" pitchFamily="34" charset="0"/>
                <a:cs typeface="Arial" pitchFamily="34" charset="0"/>
              </a:rPr>
              <a:t>COMS</a:t>
            </a:r>
          </a:p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ko-KR" b="1" dirty="0" smtClean="0">
                <a:latin typeface="Arial" pitchFamily="34" charset="0"/>
                <a:cs typeface="Arial" pitchFamily="34" charset="0"/>
              </a:rPr>
              <a:t>INS</a:t>
            </a:r>
          </a:p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직사각형 22"/>
          <p:cNvSpPr/>
          <p:nvPr/>
        </p:nvSpPr>
        <p:spPr bwMode="auto">
          <a:xfrm>
            <a:off x="327871" y="4017373"/>
            <a:ext cx="764393" cy="2354778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ko-KR" b="1" dirty="0" smtClean="0">
                <a:latin typeface="Arial" pitchFamily="34" charset="0"/>
                <a:cs typeface="Arial" pitchFamily="34" charset="0"/>
              </a:rPr>
              <a:t>after</a:t>
            </a:r>
          </a:p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ko-KR" b="1" dirty="0" smtClean="0">
                <a:latin typeface="Arial" pitchFamily="34" charset="0"/>
                <a:cs typeface="Arial" pitchFamily="34" charset="0"/>
              </a:rPr>
              <a:t>GSICS</a:t>
            </a:r>
          </a:p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Correction</a:t>
            </a:r>
            <a:endParaRPr kumimoji="1" lang="ko-KR" altLang="en-US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제목 2"/>
          <p:cNvSpPr txBox="1">
            <a:spLocks/>
          </p:cNvSpPr>
          <p:nvPr/>
        </p:nvSpPr>
        <p:spPr>
          <a:xfrm>
            <a:off x="992560" y="260648"/>
            <a:ext cx="8291264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1" hangingPunct="1">
              <a:spcBef>
                <a:spcPct val="0"/>
              </a:spcBef>
              <a:buNone/>
              <a:defRPr sz="2800" b="1" kern="120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  <a:cs typeface="+mj-cs"/>
              </a:defRPr>
            </a:lvl1pPr>
          </a:lstStyle>
          <a:p>
            <a:pPr algn="ctr"/>
            <a:r>
              <a:rPr lang="en-US" altLang="ko-KR" sz="3000" dirty="0" smtClean="0">
                <a:latin typeface="Arial" pitchFamily="34" charset="0"/>
                <a:cs typeface="Arial" pitchFamily="34" charset="0"/>
              </a:rPr>
              <a:t>Improvement of Insolation after GSICS Correction</a:t>
            </a:r>
            <a:endParaRPr lang="ko-KR" altLang="en-US" sz="3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997951" y="975606"/>
            <a:ext cx="2233304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ko-KR" b="1" dirty="0" smtClean="0">
                <a:latin typeface="Arial" pitchFamily="34" charset="0"/>
                <a:cs typeface="Arial" pitchFamily="34" charset="0"/>
              </a:rPr>
              <a:t>Data: 01/04/2012~31/03/2013</a:t>
            </a:r>
            <a:endParaRPr lang="ko-KR" altLang="en-US" b="1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7" name="표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7087591"/>
              </p:ext>
            </p:extLst>
          </p:nvPr>
        </p:nvGraphicFramePr>
        <p:xfrm>
          <a:off x="1632379" y="2678537"/>
          <a:ext cx="7245115" cy="18542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449023"/>
                <a:gridCol w="1449023"/>
                <a:gridCol w="1449023"/>
                <a:gridCol w="1449023"/>
                <a:gridCol w="1449023"/>
              </a:tblGrid>
              <a:tr h="370840"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2011.04~2012.03</a:t>
                      </a:r>
                      <a:endParaRPr lang="ko-KR" altLang="en-US" sz="1600" dirty="0"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84406" marR="84406" anchor="ctr"/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6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>
                          <a:latin typeface="Arial" pitchFamily="34" charset="0"/>
                          <a:ea typeface="+mn-ea"/>
                          <a:cs typeface="Arial" pitchFamily="34" charset="0"/>
                        </a:rPr>
                        <a:t>All</a:t>
                      </a:r>
                      <a:endParaRPr lang="ko-KR" altLang="en-US" sz="1600" dirty="0"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84406" marR="84406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>
                          <a:latin typeface="Arial" pitchFamily="34" charset="0"/>
                          <a:ea typeface="+mn-ea"/>
                          <a:cs typeface="Arial" pitchFamily="34" charset="0"/>
                        </a:rPr>
                        <a:t>Cloudy</a:t>
                      </a:r>
                      <a:endParaRPr lang="ko-KR" altLang="en-US" sz="1600" dirty="0"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84406" marR="84406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>
                          <a:latin typeface="Arial" pitchFamily="34" charset="0"/>
                          <a:ea typeface="+mn-ea"/>
                          <a:cs typeface="Arial" pitchFamily="34" charset="0"/>
                        </a:rPr>
                        <a:t>Partially</a:t>
                      </a:r>
                      <a:endParaRPr lang="ko-KR" altLang="en-US" sz="1600" dirty="0"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84406" marR="84406" anchor="ctr"/>
                </a:tc>
              </a:tr>
              <a:tr h="370840"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1" dirty="0" smtClean="0">
                          <a:latin typeface="Arial" pitchFamily="34" charset="0"/>
                          <a:ea typeface="+mn-ea"/>
                          <a:cs typeface="Arial" pitchFamily="34" charset="0"/>
                        </a:rPr>
                        <a:t>Original</a:t>
                      </a:r>
                      <a:endParaRPr lang="ko-KR" altLang="en-US" sz="1600" b="1" dirty="0"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84406" marR="84406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>
                          <a:latin typeface="Arial" pitchFamily="34" charset="0"/>
                          <a:ea typeface="+mn-ea"/>
                          <a:cs typeface="Arial" pitchFamily="34" charset="0"/>
                        </a:rPr>
                        <a:t>RMSE </a:t>
                      </a:r>
                      <a:r>
                        <a:rPr lang="en-US" altLang="ko-KR" sz="1200" dirty="0" smtClean="0">
                          <a:latin typeface="Arial" pitchFamily="34" charset="0"/>
                          <a:ea typeface="+mn-ea"/>
                          <a:cs typeface="Arial" pitchFamily="34" charset="0"/>
                        </a:rPr>
                        <a:t>(W/m</a:t>
                      </a:r>
                      <a:r>
                        <a:rPr lang="en-US" altLang="ko-KR" sz="1200" baseline="30000" dirty="0" smtClean="0"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</a:t>
                      </a:r>
                      <a:r>
                        <a:rPr lang="en-US" altLang="ko-KR" sz="1200" dirty="0" smtClean="0">
                          <a:latin typeface="Arial" pitchFamily="34" charset="0"/>
                          <a:ea typeface="+mn-ea"/>
                          <a:cs typeface="Arial" pitchFamily="34" charset="0"/>
                        </a:rPr>
                        <a:t>)</a:t>
                      </a:r>
                      <a:endParaRPr lang="ko-KR" altLang="en-US" sz="1200" dirty="0"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84406" marR="84406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>
                          <a:latin typeface="Arial" pitchFamily="34" charset="0"/>
                          <a:ea typeface="+mn-ea"/>
                          <a:cs typeface="Arial" pitchFamily="34" charset="0"/>
                        </a:rPr>
                        <a:t>95.576</a:t>
                      </a:r>
                      <a:endParaRPr lang="ko-KR" altLang="en-US" sz="1600" dirty="0"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84406" marR="84406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>
                          <a:latin typeface="Arial" pitchFamily="34" charset="0"/>
                          <a:ea typeface="+mn-ea"/>
                          <a:cs typeface="Arial" pitchFamily="34" charset="0"/>
                        </a:rPr>
                        <a:t>90.806</a:t>
                      </a:r>
                      <a:endParaRPr lang="ko-KR" altLang="en-US" sz="1600" dirty="0"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84406" marR="84406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103.952</a:t>
                      </a:r>
                      <a:endParaRPr lang="ko-KR" altLang="en-US" sz="1600" dirty="0"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84406" marR="84406" anchor="ctr"/>
                </a:tc>
              </a:tr>
              <a:tr h="370840"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>
                          <a:latin typeface="Arial" pitchFamily="34" charset="0"/>
                          <a:ea typeface="+mn-ea"/>
                          <a:cs typeface="Arial" pitchFamily="34" charset="0"/>
                        </a:rPr>
                        <a:t>Bias </a:t>
                      </a:r>
                      <a:r>
                        <a:rPr lang="en-US" altLang="ko-KR" sz="1200" dirty="0" smtClean="0">
                          <a:latin typeface="Arial" pitchFamily="34" charset="0"/>
                          <a:ea typeface="+mn-ea"/>
                          <a:cs typeface="Arial" pitchFamily="34" charset="0"/>
                        </a:rPr>
                        <a:t>(W/m</a:t>
                      </a:r>
                      <a:r>
                        <a:rPr lang="en-US" altLang="ko-KR" sz="1200" baseline="30000" dirty="0" smtClean="0"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</a:t>
                      </a:r>
                      <a:r>
                        <a:rPr lang="en-US" altLang="ko-KR" sz="1200" dirty="0" smtClean="0">
                          <a:latin typeface="Arial" pitchFamily="34" charset="0"/>
                          <a:ea typeface="+mn-ea"/>
                          <a:cs typeface="Arial" pitchFamily="34" charset="0"/>
                        </a:rPr>
                        <a:t>)</a:t>
                      </a:r>
                      <a:endParaRPr lang="ko-KR" altLang="en-US" sz="1200" dirty="0"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84406" marR="84406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1" dirty="0" smtClean="0">
                          <a:solidFill>
                            <a:srgbClr val="6666FF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6.449</a:t>
                      </a:r>
                      <a:endParaRPr lang="ko-KR" altLang="en-US" sz="1600" b="1" dirty="0">
                        <a:solidFill>
                          <a:srgbClr val="6666FF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84406" marR="84406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1" dirty="0" smtClean="0">
                          <a:solidFill>
                            <a:srgbClr val="6666FF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16.202</a:t>
                      </a:r>
                      <a:endParaRPr lang="ko-KR" altLang="en-US" sz="1600" b="1" dirty="0">
                        <a:solidFill>
                          <a:srgbClr val="6666FF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84406" marR="84406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1" dirty="0" smtClean="0">
                          <a:solidFill>
                            <a:srgbClr val="6666FF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-3.527</a:t>
                      </a:r>
                      <a:endParaRPr lang="ko-KR" altLang="en-US" sz="1600" b="1" dirty="0">
                        <a:solidFill>
                          <a:srgbClr val="6666FF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84406" marR="84406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1" dirty="0" smtClean="0">
                          <a:latin typeface="Arial" pitchFamily="34" charset="0"/>
                          <a:ea typeface="+mn-ea"/>
                          <a:cs typeface="Arial" pitchFamily="34" charset="0"/>
                        </a:rPr>
                        <a:t>After GSICS</a:t>
                      </a:r>
                    </a:p>
                    <a:p>
                      <a:pPr algn="ctr" latinLnBrk="1"/>
                      <a:r>
                        <a:rPr lang="en-US" altLang="ko-KR" sz="1600" b="1" dirty="0" smtClean="0">
                          <a:latin typeface="Arial" pitchFamily="34" charset="0"/>
                          <a:ea typeface="+mn-ea"/>
                          <a:cs typeface="Arial" pitchFamily="34" charset="0"/>
                        </a:rPr>
                        <a:t>Correction</a:t>
                      </a:r>
                    </a:p>
                  </a:txBody>
                  <a:tcPr marL="84406" marR="84406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>
                          <a:latin typeface="Arial" pitchFamily="34" charset="0"/>
                          <a:ea typeface="+mn-ea"/>
                          <a:cs typeface="Arial" pitchFamily="34" charset="0"/>
                        </a:rPr>
                        <a:t>RMSE </a:t>
                      </a:r>
                      <a:r>
                        <a:rPr lang="en-US" altLang="ko-KR" sz="1200" dirty="0" smtClean="0">
                          <a:latin typeface="Arial" pitchFamily="34" charset="0"/>
                          <a:ea typeface="+mn-ea"/>
                          <a:cs typeface="Arial" pitchFamily="34" charset="0"/>
                        </a:rPr>
                        <a:t>(W/m</a:t>
                      </a:r>
                      <a:r>
                        <a:rPr lang="en-US" altLang="ko-KR" sz="1200" baseline="30000" dirty="0" smtClean="0"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</a:t>
                      </a:r>
                      <a:r>
                        <a:rPr lang="en-US" altLang="ko-KR" sz="1200" dirty="0" smtClean="0">
                          <a:latin typeface="Arial" pitchFamily="34" charset="0"/>
                          <a:ea typeface="+mn-ea"/>
                          <a:cs typeface="Arial" pitchFamily="34" charset="0"/>
                        </a:rPr>
                        <a:t>)</a:t>
                      </a:r>
                      <a:endParaRPr lang="ko-KR" altLang="en-US" sz="1200" dirty="0"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84406" marR="84406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>
                          <a:latin typeface="Arial" pitchFamily="34" charset="0"/>
                          <a:ea typeface="+mn-ea"/>
                          <a:cs typeface="Arial" pitchFamily="34" charset="0"/>
                        </a:rPr>
                        <a:t>95.772</a:t>
                      </a:r>
                      <a:endParaRPr lang="ko-KR" altLang="en-US" sz="1600" dirty="0"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84406" marR="84406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>
                          <a:latin typeface="Arial" pitchFamily="34" charset="0"/>
                          <a:ea typeface="+mn-ea"/>
                          <a:cs typeface="Arial" pitchFamily="34" charset="0"/>
                        </a:rPr>
                        <a:t>89.677</a:t>
                      </a:r>
                      <a:endParaRPr lang="ko-KR" altLang="en-US" sz="1600" dirty="0"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84406" marR="84406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106.137</a:t>
                      </a:r>
                      <a:endParaRPr lang="ko-KR" altLang="en-US" sz="1600" dirty="0"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84406" marR="84406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370840"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>
                          <a:latin typeface="Arial" pitchFamily="34" charset="0"/>
                          <a:ea typeface="+mn-ea"/>
                          <a:cs typeface="Arial" pitchFamily="34" charset="0"/>
                        </a:rPr>
                        <a:t>Bias </a:t>
                      </a:r>
                      <a:r>
                        <a:rPr lang="en-US" altLang="ko-KR" sz="1200" dirty="0" smtClean="0">
                          <a:latin typeface="Arial" pitchFamily="34" charset="0"/>
                          <a:ea typeface="+mn-ea"/>
                          <a:cs typeface="Arial" pitchFamily="34" charset="0"/>
                        </a:rPr>
                        <a:t>(W/m</a:t>
                      </a:r>
                      <a:r>
                        <a:rPr lang="en-US" altLang="ko-KR" sz="1200" baseline="30000" dirty="0" smtClean="0"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</a:t>
                      </a:r>
                      <a:r>
                        <a:rPr lang="en-US" altLang="ko-KR" sz="1200" dirty="0" smtClean="0">
                          <a:latin typeface="Arial" pitchFamily="34" charset="0"/>
                          <a:ea typeface="+mn-ea"/>
                          <a:cs typeface="Arial" pitchFamily="34" charset="0"/>
                        </a:rPr>
                        <a:t>)</a:t>
                      </a:r>
                      <a:endParaRPr lang="ko-KR" altLang="en-US" sz="1200" dirty="0"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84406" marR="84406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1" dirty="0" smtClean="0">
                          <a:solidFill>
                            <a:srgbClr val="FF000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2.523</a:t>
                      </a:r>
                      <a:endParaRPr lang="ko-KR" altLang="en-US" sz="1600" b="1" dirty="0">
                        <a:solidFill>
                          <a:srgbClr val="FF0000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84406" marR="84406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1" dirty="0" smtClean="0">
                          <a:solidFill>
                            <a:srgbClr val="FF000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2.102</a:t>
                      </a:r>
                      <a:endParaRPr lang="ko-KR" altLang="en-US" sz="1600" b="1" dirty="0">
                        <a:solidFill>
                          <a:srgbClr val="FF0000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84406" marR="84406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1" dirty="0" smtClean="0">
                          <a:solidFill>
                            <a:srgbClr val="FF000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-1.016</a:t>
                      </a:r>
                      <a:endParaRPr lang="ko-KR" altLang="en-US" sz="1600" b="1" dirty="0">
                        <a:solidFill>
                          <a:srgbClr val="FF0000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84406" marR="84406" anchor="ctr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ound Diagonal Corner Rectangle 8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999" y="1700808"/>
            <a:ext cx="7521995" cy="663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 Diagonal Corner Rectangle 9"/>
          <p:cNvSpPr/>
          <p:nvPr/>
        </p:nvSpPr>
        <p:spPr>
          <a:xfrm>
            <a:off x="1055882" y="2644843"/>
            <a:ext cx="7368462" cy="533335"/>
          </a:xfrm>
          <a:prstGeom prst="round2DiagRect">
            <a:avLst>
              <a:gd name="adj1" fmla="val 50000"/>
              <a:gd name="adj2" fmla="val 0"/>
            </a:avLst>
          </a:prstGeom>
          <a:gradFill flip="none" rotWithShape="1">
            <a:gsLst>
              <a:gs pos="0">
                <a:srgbClr val="E7BC29">
                  <a:lumMod val="75000"/>
                </a:srgbClr>
              </a:gs>
              <a:gs pos="50000">
                <a:srgbClr val="E7BC29">
                  <a:shade val="67500"/>
                  <a:satMod val="115000"/>
                </a:srgbClr>
              </a:gs>
              <a:gs pos="100000">
                <a:srgbClr val="E7BC29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50800" dist="38100" dir="5400000" algn="br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glow" dir="l">
              <a:rot lat="0" lon="0" rev="16200000"/>
            </a:lightRig>
          </a:scene3d>
          <a:sp3d prstMaterial="plastic">
            <a:bevelT w="127000"/>
          </a:sp3d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6200" b="1" i="1" dirty="0">
              <a:gradFill flip="none" rotWithShape="1">
                <a:gsLst>
                  <a:gs pos="0">
                    <a:prstClr val="white">
                      <a:shade val="30000"/>
                      <a:satMod val="115000"/>
                      <a:alpha val="20000"/>
                    </a:prstClr>
                  </a:gs>
                  <a:gs pos="50000">
                    <a:prstClr val="white">
                      <a:shade val="67500"/>
                      <a:satMod val="115000"/>
                      <a:alpha val="20000"/>
                    </a:prstClr>
                  </a:gs>
                  <a:gs pos="100000">
                    <a:prstClr val="white">
                      <a:shade val="100000"/>
                      <a:satMod val="115000"/>
                      <a:alpha val="20000"/>
                    </a:prstClr>
                  </a:gs>
                </a:gsLst>
                <a:lin ang="16200000" scaled="1"/>
                <a:tileRect/>
              </a:gra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ound Diagonal Corner Rectangle 10"/>
          <p:cNvSpPr/>
          <p:nvPr/>
        </p:nvSpPr>
        <p:spPr>
          <a:xfrm>
            <a:off x="1055882" y="3524473"/>
            <a:ext cx="7368462" cy="533335"/>
          </a:xfrm>
          <a:prstGeom prst="round2DiagRect">
            <a:avLst>
              <a:gd name="adj1" fmla="val 50000"/>
              <a:gd name="adj2" fmla="val 0"/>
            </a:avLst>
          </a:prstGeom>
          <a:gradFill flip="none" rotWithShape="1">
            <a:gsLst>
              <a:gs pos="0">
                <a:srgbClr val="D092A7">
                  <a:lumMod val="75000"/>
                </a:srgbClr>
              </a:gs>
              <a:gs pos="50000">
                <a:srgbClr val="D092A7">
                  <a:shade val="67500"/>
                  <a:satMod val="115000"/>
                </a:srgbClr>
              </a:gs>
              <a:gs pos="100000">
                <a:srgbClr val="D092A7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50800" dist="38100" dir="5400000" algn="br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glow" dir="l">
              <a:rot lat="0" lon="0" rev="16200000"/>
            </a:lightRig>
          </a:scene3d>
          <a:sp3d prstMaterial="plastic">
            <a:bevelT w="127000"/>
          </a:sp3d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6200" b="1" i="1" dirty="0">
              <a:gradFill flip="none" rotWithShape="1">
                <a:gsLst>
                  <a:gs pos="0">
                    <a:prstClr val="white">
                      <a:shade val="30000"/>
                      <a:satMod val="115000"/>
                      <a:alpha val="20000"/>
                    </a:prstClr>
                  </a:gs>
                  <a:gs pos="50000">
                    <a:prstClr val="white">
                      <a:shade val="67500"/>
                      <a:satMod val="115000"/>
                      <a:alpha val="20000"/>
                    </a:prstClr>
                  </a:gs>
                  <a:gs pos="100000">
                    <a:prstClr val="white">
                      <a:shade val="100000"/>
                      <a:satMod val="115000"/>
                      <a:alpha val="20000"/>
                    </a:prstClr>
                  </a:gs>
                </a:gsLst>
                <a:lin ang="16200000" scaled="1"/>
                <a:tileRect/>
              </a:gra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ound Diagonal Corner Rectangle 11"/>
          <p:cNvSpPr/>
          <p:nvPr/>
        </p:nvSpPr>
        <p:spPr>
          <a:xfrm>
            <a:off x="1055882" y="4490026"/>
            <a:ext cx="7368462" cy="533335"/>
          </a:xfrm>
          <a:prstGeom prst="round2DiagRect">
            <a:avLst>
              <a:gd name="adj1" fmla="val 50000"/>
              <a:gd name="adj2" fmla="val 0"/>
            </a:avLst>
          </a:prstGeom>
          <a:gradFill flip="none" rotWithShape="1">
            <a:gsLst>
              <a:gs pos="0">
                <a:srgbClr val="9C85C0">
                  <a:lumMod val="75000"/>
                </a:srgbClr>
              </a:gs>
              <a:gs pos="50000">
                <a:srgbClr val="9C85C0">
                  <a:shade val="67500"/>
                  <a:satMod val="115000"/>
                </a:srgbClr>
              </a:gs>
              <a:gs pos="100000">
                <a:srgbClr val="9C85C0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50800" dist="38100" dir="5400000" algn="br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glow" dir="l">
              <a:rot lat="0" lon="0" rev="16200000"/>
            </a:lightRig>
          </a:scene3d>
          <a:sp3d prstMaterial="plastic">
            <a:bevelT w="127000"/>
          </a:sp3d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6200" b="1" i="1" dirty="0">
              <a:gradFill flip="none" rotWithShape="1">
                <a:gsLst>
                  <a:gs pos="0">
                    <a:prstClr val="white">
                      <a:shade val="30000"/>
                      <a:satMod val="115000"/>
                      <a:alpha val="20000"/>
                    </a:prstClr>
                  </a:gs>
                  <a:gs pos="50000">
                    <a:prstClr val="white">
                      <a:shade val="67500"/>
                      <a:satMod val="115000"/>
                      <a:alpha val="20000"/>
                    </a:prstClr>
                  </a:gs>
                  <a:gs pos="100000">
                    <a:prstClr val="white">
                      <a:shade val="100000"/>
                      <a:satMod val="115000"/>
                      <a:alpha val="20000"/>
                    </a:prstClr>
                  </a:gs>
                </a:gsLst>
                <a:lin ang="16200000" scaled="1"/>
                <a:tileRect/>
              </a:gra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Freeform 95"/>
          <p:cNvSpPr>
            <a:spLocks/>
          </p:cNvSpPr>
          <p:nvPr/>
        </p:nvSpPr>
        <p:spPr bwMode="gray">
          <a:xfrm>
            <a:off x="1734395" y="1856382"/>
            <a:ext cx="6672522" cy="539750"/>
          </a:xfrm>
          <a:custGeom>
            <a:avLst/>
            <a:gdLst>
              <a:gd name="T0" fmla="*/ 2 w 3870"/>
              <a:gd name="T1" fmla="*/ 340 h 340"/>
              <a:gd name="T2" fmla="*/ 3727 w 3870"/>
              <a:gd name="T3" fmla="*/ 340 h 340"/>
              <a:gd name="T4" fmla="*/ 3870 w 3870"/>
              <a:gd name="T5" fmla="*/ 214 h 340"/>
              <a:gd name="T6" fmla="*/ 3870 w 3870"/>
              <a:gd name="T7" fmla="*/ 3 h 340"/>
              <a:gd name="T8" fmla="*/ 145 w 3870"/>
              <a:gd name="T9" fmla="*/ 3 h 340"/>
              <a:gd name="T10" fmla="*/ 0 w 3870"/>
              <a:gd name="T11" fmla="*/ 144 h 340"/>
              <a:gd name="T12" fmla="*/ 2 w 3870"/>
              <a:gd name="T13" fmla="*/ 340 h 3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870" h="340">
                <a:moveTo>
                  <a:pt x="2" y="340"/>
                </a:moveTo>
                <a:cubicBezTo>
                  <a:pt x="2" y="340"/>
                  <a:pt x="1864" y="340"/>
                  <a:pt x="3727" y="340"/>
                </a:cubicBezTo>
                <a:cubicBezTo>
                  <a:pt x="3822" y="337"/>
                  <a:pt x="3868" y="273"/>
                  <a:pt x="3870" y="214"/>
                </a:cubicBezTo>
                <a:cubicBezTo>
                  <a:pt x="3870" y="108"/>
                  <a:pt x="3870" y="3"/>
                  <a:pt x="3870" y="3"/>
                </a:cubicBezTo>
                <a:lnTo>
                  <a:pt x="145" y="3"/>
                </a:lnTo>
                <a:cubicBezTo>
                  <a:pt x="87" y="0"/>
                  <a:pt x="1" y="81"/>
                  <a:pt x="0" y="144"/>
                </a:cubicBezTo>
                <a:cubicBezTo>
                  <a:pt x="0" y="250"/>
                  <a:pt x="2" y="299"/>
                  <a:pt x="2" y="340"/>
                </a:cubicBezTo>
                <a:close/>
              </a:path>
            </a:pathLst>
          </a:custGeom>
          <a:gradFill rotWithShape="1">
            <a:gsLst>
              <a:gs pos="0">
                <a:srgbClr val="F9D799">
                  <a:gamma/>
                  <a:tint val="44314"/>
                  <a:invGamma/>
                </a:srgbClr>
              </a:gs>
              <a:gs pos="100000">
                <a:srgbClr val="F9D799"/>
              </a:gs>
            </a:gsLst>
            <a:lin ang="0" scaled="1"/>
          </a:gradFill>
          <a:ln w="9525">
            <a:solidFill>
              <a:srgbClr val="FF9933"/>
            </a:solidFill>
            <a:round/>
            <a:headEnd/>
            <a:tailEnd/>
          </a:ln>
          <a:effectLst>
            <a:outerShdw dist="53882" dir="2700000" algn="ctr" rotWithShape="0">
              <a:srgbClr val="000000">
                <a:alpha val="50000"/>
              </a:srgbClr>
            </a:outerShdw>
          </a:effectLst>
        </p:spPr>
        <p:txBody>
          <a:bodyPr/>
          <a:lstStyle/>
          <a:p>
            <a:endParaRPr lang="ko-KR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 Box 96"/>
          <p:cNvSpPr txBox="1">
            <a:spLocks noChangeArrowheads="1"/>
          </p:cNvSpPr>
          <p:nvPr/>
        </p:nvSpPr>
        <p:spPr bwMode="gray">
          <a:xfrm>
            <a:off x="1797405" y="1952835"/>
            <a:ext cx="66095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/>
            <a:r>
              <a:rPr lang="en-US" altLang="ko-KR" sz="1600" b="1" dirty="0" smtClean="0">
                <a:latin typeface="Arial" pitchFamily="34" charset="0"/>
                <a:ea typeface="+mn-ea"/>
                <a:cs typeface="Arial" pitchFamily="34" charset="0"/>
              </a:rPr>
              <a:t>SST accuracy </a:t>
            </a:r>
            <a:r>
              <a:rPr lang="en-US" altLang="ko-KR" sz="1600" b="1" dirty="0" smtClean="0">
                <a:latin typeface="Arial" pitchFamily="34" charset="0"/>
                <a:cs typeface="Arial" pitchFamily="34" charset="0"/>
              </a:rPr>
              <a:t>was improved after GCIS correction</a:t>
            </a:r>
            <a:endParaRPr lang="en-US" altLang="ko-KR" sz="1600" b="1" dirty="0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9" name="Freeform 97"/>
          <p:cNvSpPr>
            <a:spLocks/>
          </p:cNvSpPr>
          <p:nvPr/>
        </p:nvSpPr>
        <p:spPr bwMode="gray">
          <a:xfrm>
            <a:off x="1734395" y="2762324"/>
            <a:ext cx="6672522" cy="539750"/>
          </a:xfrm>
          <a:custGeom>
            <a:avLst/>
            <a:gdLst>
              <a:gd name="T0" fmla="*/ 2 w 3870"/>
              <a:gd name="T1" fmla="*/ 340 h 340"/>
              <a:gd name="T2" fmla="*/ 3727 w 3870"/>
              <a:gd name="T3" fmla="*/ 340 h 340"/>
              <a:gd name="T4" fmla="*/ 3870 w 3870"/>
              <a:gd name="T5" fmla="*/ 214 h 340"/>
              <a:gd name="T6" fmla="*/ 3870 w 3870"/>
              <a:gd name="T7" fmla="*/ 3 h 340"/>
              <a:gd name="T8" fmla="*/ 145 w 3870"/>
              <a:gd name="T9" fmla="*/ 3 h 340"/>
              <a:gd name="T10" fmla="*/ 0 w 3870"/>
              <a:gd name="T11" fmla="*/ 144 h 340"/>
              <a:gd name="T12" fmla="*/ 2 w 3870"/>
              <a:gd name="T13" fmla="*/ 340 h 3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870" h="340">
                <a:moveTo>
                  <a:pt x="2" y="340"/>
                </a:moveTo>
                <a:cubicBezTo>
                  <a:pt x="2" y="340"/>
                  <a:pt x="1864" y="340"/>
                  <a:pt x="3727" y="340"/>
                </a:cubicBezTo>
                <a:cubicBezTo>
                  <a:pt x="3822" y="337"/>
                  <a:pt x="3868" y="273"/>
                  <a:pt x="3870" y="214"/>
                </a:cubicBezTo>
                <a:cubicBezTo>
                  <a:pt x="3870" y="108"/>
                  <a:pt x="3870" y="3"/>
                  <a:pt x="3870" y="3"/>
                </a:cubicBezTo>
                <a:lnTo>
                  <a:pt x="145" y="3"/>
                </a:lnTo>
                <a:cubicBezTo>
                  <a:pt x="87" y="0"/>
                  <a:pt x="1" y="81"/>
                  <a:pt x="0" y="144"/>
                </a:cubicBezTo>
                <a:cubicBezTo>
                  <a:pt x="0" y="250"/>
                  <a:pt x="2" y="299"/>
                  <a:pt x="2" y="340"/>
                </a:cubicBezTo>
                <a:close/>
              </a:path>
            </a:pathLst>
          </a:custGeom>
          <a:gradFill rotWithShape="1">
            <a:gsLst>
              <a:gs pos="0">
                <a:srgbClr val="F1EF9B">
                  <a:gamma/>
                  <a:tint val="44314"/>
                  <a:invGamma/>
                </a:srgbClr>
              </a:gs>
              <a:gs pos="100000">
                <a:srgbClr val="F1EF9B"/>
              </a:gs>
            </a:gsLst>
            <a:lin ang="0" scaled="1"/>
          </a:gradFill>
          <a:ln w="9525">
            <a:solidFill>
              <a:srgbClr val="FFCC00"/>
            </a:solidFill>
            <a:round/>
            <a:headEnd/>
            <a:tailEnd/>
          </a:ln>
          <a:effectLst>
            <a:outerShdw dist="53882" dir="2700000" algn="ctr" rotWithShape="0">
              <a:srgbClr val="000000">
                <a:alpha val="50000"/>
              </a:srgbClr>
            </a:outerShdw>
          </a:effectLst>
        </p:spPr>
        <p:txBody>
          <a:bodyPr/>
          <a:lstStyle/>
          <a:p>
            <a:endParaRPr lang="ko-KR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 Box 98"/>
          <p:cNvSpPr txBox="1">
            <a:spLocks noChangeArrowheads="1"/>
          </p:cNvSpPr>
          <p:nvPr/>
        </p:nvSpPr>
        <p:spPr bwMode="gray">
          <a:xfrm>
            <a:off x="1797405" y="2851224"/>
            <a:ext cx="6609511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/>
            <a:r>
              <a:rPr lang="en-US" altLang="ko-KR" sz="1600" b="1" dirty="0" smtClean="0">
                <a:latin typeface="Arial" pitchFamily="34" charset="0"/>
                <a:ea typeface="+mn-ea"/>
                <a:cs typeface="Arial" pitchFamily="34" charset="0"/>
              </a:rPr>
              <a:t>Insolation estimation bias was improved after GSICS correction without new cloud factor generation</a:t>
            </a:r>
            <a:endParaRPr lang="en-US" altLang="ko-KR" sz="1600" b="1" dirty="0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1" name="Freeform 99"/>
          <p:cNvSpPr>
            <a:spLocks/>
          </p:cNvSpPr>
          <p:nvPr/>
        </p:nvSpPr>
        <p:spPr bwMode="gray">
          <a:xfrm>
            <a:off x="1734395" y="3645333"/>
            <a:ext cx="6672522" cy="539750"/>
          </a:xfrm>
          <a:custGeom>
            <a:avLst/>
            <a:gdLst>
              <a:gd name="T0" fmla="*/ 2 w 3870"/>
              <a:gd name="T1" fmla="*/ 340 h 340"/>
              <a:gd name="T2" fmla="*/ 3727 w 3870"/>
              <a:gd name="T3" fmla="*/ 340 h 340"/>
              <a:gd name="T4" fmla="*/ 3870 w 3870"/>
              <a:gd name="T5" fmla="*/ 214 h 340"/>
              <a:gd name="T6" fmla="*/ 3870 w 3870"/>
              <a:gd name="T7" fmla="*/ 3 h 340"/>
              <a:gd name="T8" fmla="*/ 145 w 3870"/>
              <a:gd name="T9" fmla="*/ 3 h 340"/>
              <a:gd name="T10" fmla="*/ 0 w 3870"/>
              <a:gd name="T11" fmla="*/ 144 h 340"/>
              <a:gd name="T12" fmla="*/ 2 w 3870"/>
              <a:gd name="T13" fmla="*/ 340 h 3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870" h="340">
                <a:moveTo>
                  <a:pt x="2" y="340"/>
                </a:moveTo>
                <a:cubicBezTo>
                  <a:pt x="2" y="340"/>
                  <a:pt x="1864" y="340"/>
                  <a:pt x="3727" y="340"/>
                </a:cubicBezTo>
                <a:cubicBezTo>
                  <a:pt x="3822" y="337"/>
                  <a:pt x="3868" y="273"/>
                  <a:pt x="3870" y="214"/>
                </a:cubicBezTo>
                <a:cubicBezTo>
                  <a:pt x="3870" y="108"/>
                  <a:pt x="3870" y="3"/>
                  <a:pt x="3870" y="3"/>
                </a:cubicBezTo>
                <a:lnTo>
                  <a:pt x="145" y="3"/>
                </a:lnTo>
                <a:cubicBezTo>
                  <a:pt x="87" y="0"/>
                  <a:pt x="1" y="81"/>
                  <a:pt x="0" y="144"/>
                </a:cubicBezTo>
                <a:cubicBezTo>
                  <a:pt x="0" y="250"/>
                  <a:pt x="2" y="299"/>
                  <a:pt x="2" y="340"/>
                </a:cubicBezTo>
                <a:close/>
              </a:path>
            </a:pathLst>
          </a:custGeom>
          <a:gradFill rotWithShape="1">
            <a:gsLst>
              <a:gs pos="0">
                <a:srgbClr val="F7BFDC">
                  <a:gamma/>
                  <a:tint val="44314"/>
                  <a:invGamma/>
                </a:srgbClr>
              </a:gs>
              <a:gs pos="100000">
                <a:srgbClr val="F7BFDC"/>
              </a:gs>
            </a:gsLst>
            <a:lin ang="0" scaled="1"/>
          </a:gradFill>
          <a:ln w="9525">
            <a:solidFill>
              <a:srgbClr val="ED69AB"/>
            </a:solidFill>
            <a:round/>
            <a:headEnd/>
            <a:tailEnd/>
          </a:ln>
          <a:effectLst>
            <a:outerShdw dist="53882" dir="2700000" algn="ctr" rotWithShape="0">
              <a:srgbClr val="000000">
                <a:alpha val="50000"/>
              </a:srgbClr>
            </a:outerShdw>
          </a:effectLst>
        </p:spPr>
        <p:txBody>
          <a:bodyPr/>
          <a:lstStyle/>
          <a:p>
            <a:endParaRPr lang="ko-KR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 Box 100"/>
          <p:cNvSpPr txBox="1">
            <a:spLocks noChangeArrowheads="1"/>
          </p:cNvSpPr>
          <p:nvPr/>
        </p:nvSpPr>
        <p:spPr bwMode="gray">
          <a:xfrm>
            <a:off x="1797405" y="3734233"/>
            <a:ext cx="6609511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n-US" altLang="ko-KR" sz="1600" b="1" dirty="0" smtClean="0">
                <a:latin typeface="Arial" pitchFamily="34" charset="0"/>
                <a:cs typeface="Arial" pitchFamily="34" charset="0"/>
              </a:rPr>
              <a:t>Resulted positive effect of GSICS-based FCDRs toward TCDRs</a:t>
            </a:r>
            <a:endParaRPr lang="en-US" altLang="ko-KR" sz="1600" b="1" dirty="0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3" name="Freeform 101"/>
          <p:cNvSpPr>
            <a:spLocks/>
          </p:cNvSpPr>
          <p:nvPr/>
        </p:nvSpPr>
        <p:spPr bwMode="gray">
          <a:xfrm>
            <a:off x="1734395" y="4617441"/>
            <a:ext cx="6672522" cy="539750"/>
          </a:xfrm>
          <a:custGeom>
            <a:avLst/>
            <a:gdLst>
              <a:gd name="T0" fmla="*/ 2 w 3870"/>
              <a:gd name="T1" fmla="*/ 340 h 340"/>
              <a:gd name="T2" fmla="*/ 3727 w 3870"/>
              <a:gd name="T3" fmla="*/ 340 h 340"/>
              <a:gd name="T4" fmla="*/ 3870 w 3870"/>
              <a:gd name="T5" fmla="*/ 214 h 340"/>
              <a:gd name="T6" fmla="*/ 3870 w 3870"/>
              <a:gd name="T7" fmla="*/ 3 h 340"/>
              <a:gd name="T8" fmla="*/ 145 w 3870"/>
              <a:gd name="T9" fmla="*/ 3 h 340"/>
              <a:gd name="T10" fmla="*/ 0 w 3870"/>
              <a:gd name="T11" fmla="*/ 144 h 340"/>
              <a:gd name="T12" fmla="*/ 2 w 3870"/>
              <a:gd name="T13" fmla="*/ 340 h 3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870" h="340">
                <a:moveTo>
                  <a:pt x="2" y="340"/>
                </a:moveTo>
                <a:cubicBezTo>
                  <a:pt x="2" y="340"/>
                  <a:pt x="1864" y="340"/>
                  <a:pt x="3727" y="340"/>
                </a:cubicBezTo>
                <a:cubicBezTo>
                  <a:pt x="3822" y="337"/>
                  <a:pt x="3868" y="273"/>
                  <a:pt x="3870" y="214"/>
                </a:cubicBezTo>
                <a:cubicBezTo>
                  <a:pt x="3870" y="108"/>
                  <a:pt x="3870" y="3"/>
                  <a:pt x="3870" y="3"/>
                </a:cubicBezTo>
                <a:lnTo>
                  <a:pt x="145" y="3"/>
                </a:lnTo>
                <a:cubicBezTo>
                  <a:pt x="87" y="0"/>
                  <a:pt x="1" y="81"/>
                  <a:pt x="0" y="144"/>
                </a:cubicBezTo>
                <a:cubicBezTo>
                  <a:pt x="0" y="250"/>
                  <a:pt x="2" y="299"/>
                  <a:pt x="2" y="340"/>
                </a:cubicBezTo>
                <a:close/>
              </a:path>
            </a:pathLst>
          </a:custGeom>
          <a:gradFill rotWithShape="1">
            <a:gsLst>
              <a:gs pos="0">
                <a:srgbClr val="D8BDF1">
                  <a:gamma/>
                  <a:tint val="44314"/>
                  <a:invGamma/>
                </a:srgbClr>
              </a:gs>
              <a:gs pos="100000">
                <a:srgbClr val="D8BDF1"/>
              </a:gs>
            </a:gsLst>
            <a:lin ang="0" scaled="1"/>
          </a:gradFill>
          <a:ln w="9525">
            <a:solidFill>
              <a:srgbClr val="D1BCE2"/>
            </a:solidFill>
            <a:round/>
            <a:headEnd/>
            <a:tailEnd/>
          </a:ln>
          <a:effectLst>
            <a:outerShdw dist="53882" dir="2700000" algn="ctr" rotWithShape="0">
              <a:srgbClr val="000000">
                <a:alpha val="50000"/>
              </a:srgbClr>
            </a:outerShdw>
          </a:effectLst>
        </p:spPr>
        <p:txBody>
          <a:bodyPr/>
          <a:lstStyle/>
          <a:p>
            <a:endParaRPr lang="ko-KR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 Box 102"/>
          <p:cNvSpPr txBox="1">
            <a:spLocks noChangeArrowheads="1"/>
          </p:cNvSpPr>
          <p:nvPr/>
        </p:nvSpPr>
        <p:spPr bwMode="gray">
          <a:xfrm>
            <a:off x="1797405" y="4706341"/>
            <a:ext cx="6609511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n-US" altLang="ko-KR" sz="1600" b="1" dirty="0" smtClean="0">
                <a:latin typeface="Arial" pitchFamily="34" charset="0"/>
                <a:cs typeface="Arial" pitchFamily="34" charset="0"/>
              </a:rPr>
              <a:t>These positive effect of GSICS should be continuously monitored. </a:t>
            </a:r>
            <a:endParaRPr lang="en-US" altLang="ko-KR" sz="1600" b="1" dirty="0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5" name="WordArt 111"/>
          <p:cNvSpPr>
            <a:spLocks noChangeArrowheads="1" noChangeShapeType="1" noTextEdit="1"/>
          </p:cNvSpPr>
          <p:nvPr/>
        </p:nvSpPr>
        <p:spPr bwMode="gray">
          <a:xfrm>
            <a:off x="1328484" y="1708745"/>
            <a:ext cx="342900" cy="5715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altLang="ko-KR" sz="4800" b="1" i="1" kern="10">
                <a:solidFill>
                  <a:srgbClr val="FFFFFF">
                    <a:alpha val="17000"/>
                  </a:srgbClr>
                </a:solidFill>
                <a:latin typeface="Arial" pitchFamily="34" charset="0"/>
                <a:cs typeface="Arial" pitchFamily="34" charset="0"/>
              </a:rPr>
              <a:t>1</a:t>
            </a:r>
            <a:endParaRPr lang="ko-KR" altLang="en-US" sz="4800" b="1" i="1" kern="10">
              <a:solidFill>
                <a:srgbClr val="FFFFFF">
                  <a:alpha val="17000"/>
                </a:srgb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WordArt 112"/>
          <p:cNvSpPr>
            <a:spLocks noChangeArrowheads="1" noChangeShapeType="1" noTextEdit="1"/>
          </p:cNvSpPr>
          <p:nvPr/>
        </p:nvSpPr>
        <p:spPr bwMode="gray">
          <a:xfrm>
            <a:off x="1253749" y="2636911"/>
            <a:ext cx="391257" cy="5715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altLang="ko-KR" sz="4800" b="1" i="1" kern="10">
                <a:solidFill>
                  <a:srgbClr val="FFFFFF">
                    <a:alpha val="17000"/>
                  </a:srgbClr>
                </a:solidFill>
                <a:latin typeface="Arial" pitchFamily="34" charset="0"/>
                <a:cs typeface="Arial" pitchFamily="34" charset="0"/>
              </a:rPr>
              <a:t>2</a:t>
            </a:r>
            <a:endParaRPr lang="ko-KR" altLang="en-US" sz="4800" b="1" i="1" kern="10">
              <a:solidFill>
                <a:srgbClr val="FFFFFF">
                  <a:alpha val="17000"/>
                </a:srgb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WordArt 113"/>
          <p:cNvSpPr>
            <a:spLocks noChangeArrowheads="1" noChangeShapeType="1" noTextEdit="1"/>
          </p:cNvSpPr>
          <p:nvPr/>
        </p:nvSpPr>
        <p:spPr bwMode="gray">
          <a:xfrm>
            <a:off x="1253749" y="3510395"/>
            <a:ext cx="391257" cy="5715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altLang="ko-KR" sz="4800" b="1" i="1" kern="10">
                <a:solidFill>
                  <a:srgbClr val="FFFFFF">
                    <a:alpha val="17000"/>
                  </a:srgbClr>
                </a:solidFill>
                <a:latin typeface="Arial" pitchFamily="34" charset="0"/>
                <a:cs typeface="Arial" pitchFamily="34" charset="0"/>
              </a:rPr>
              <a:t>3</a:t>
            </a:r>
            <a:endParaRPr lang="ko-KR" altLang="en-US" sz="4800" b="1" i="1" kern="10">
              <a:solidFill>
                <a:srgbClr val="FFFFFF">
                  <a:alpha val="17000"/>
                </a:srgb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WordArt 114"/>
          <p:cNvSpPr>
            <a:spLocks noChangeArrowheads="1" noChangeShapeType="1" noTextEdit="1"/>
          </p:cNvSpPr>
          <p:nvPr/>
        </p:nvSpPr>
        <p:spPr bwMode="gray">
          <a:xfrm>
            <a:off x="1253749" y="4450753"/>
            <a:ext cx="391257" cy="5715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altLang="ko-KR" sz="4800" b="1" i="1" kern="10">
                <a:solidFill>
                  <a:srgbClr val="FFFFFF">
                    <a:alpha val="17000"/>
                  </a:srgbClr>
                </a:solidFill>
                <a:latin typeface="Arial" pitchFamily="34" charset="0"/>
                <a:cs typeface="Arial" pitchFamily="34" charset="0"/>
              </a:rPr>
              <a:t>4</a:t>
            </a:r>
            <a:endParaRPr lang="ko-KR" altLang="en-US" sz="4800" b="1" i="1" kern="10">
              <a:solidFill>
                <a:srgbClr val="FFFFFF">
                  <a:alpha val="17000"/>
                </a:srgb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WordArt 116"/>
          <p:cNvSpPr>
            <a:spLocks noChangeArrowheads="1" noChangeShapeType="1" noTextEdit="1"/>
          </p:cNvSpPr>
          <p:nvPr/>
        </p:nvSpPr>
        <p:spPr bwMode="gray">
          <a:xfrm>
            <a:off x="1287453" y="1773832"/>
            <a:ext cx="254977" cy="4254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altLang="ko-KR" sz="4800" b="1" i="1" kern="10" dirty="0">
                <a:solidFill>
                  <a:srgbClr val="FFFFFF"/>
                </a:solidFill>
                <a:effectLst>
                  <a:prstShdw prst="shdw17" dist="28398" dir="3806097">
                    <a:srgbClr val="1C1C1C">
                      <a:alpha val="50000"/>
                    </a:srgbClr>
                  </a:prstShdw>
                </a:effectLst>
                <a:latin typeface="Arial" pitchFamily="34" charset="0"/>
                <a:cs typeface="Arial" pitchFamily="34" charset="0"/>
              </a:rPr>
              <a:t>1</a:t>
            </a:r>
            <a:endParaRPr lang="ko-KR" altLang="en-US" sz="4800" b="1" i="1" kern="10" dirty="0">
              <a:solidFill>
                <a:srgbClr val="FFFFFF"/>
              </a:solidFill>
              <a:effectLst>
                <a:prstShdw prst="shdw17" dist="28398" dir="3806097">
                  <a:srgbClr val="1C1C1C">
                    <a:alpha val="50000"/>
                  </a:srgbClr>
                </a:prst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WordArt 117"/>
          <p:cNvSpPr>
            <a:spLocks noChangeArrowheads="1" noChangeShapeType="1" noTextEdit="1"/>
          </p:cNvSpPr>
          <p:nvPr/>
        </p:nvSpPr>
        <p:spPr bwMode="gray">
          <a:xfrm>
            <a:off x="1218580" y="2703587"/>
            <a:ext cx="290146" cy="42227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altLang="ko-KR" sz="4800" b="1" i="1" kern="10">
                <a:solidFill>
                  <a:srgbClr val="FFFFFF"/>
                </a:solidFill>
                <a:effectLst>
                  <a:prstShdw prst="shdw17" dist="28398" dir="3806097">
                    <a:srgbClr val="1C1C1C">
                      <a:alpha val="50000"/>
                    </a:srgbClr>
                  </a:prstShdw>
                </a:effectLst>
                <a:latin typeface="Arial" pitchFamily="34" charset="0"/>
                <a:cs typeface="Arial" pitchFamily="34" charset="0"/>
              </a:rPr>
              <a:t>2</a:t>
            </a:r>
            <a:endParaRPr lang="ko-KR" altLang="en-US" sz="4800" b="1" i="1" kern="10">
              <a:solidFill>
                <a:srgbClr val="FFFFFF"/>
              </a:solidFill>
              <a:effectLst>
                <a:prstShdw prst="shdw17" dist="28398" dir="3806097">
                  <a:srgbClr val="1C1C1C">
                    <a:alpha val="50000"/>
                  </a:srgbClr>
                </a:prst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WordArt 118"/>
          <p:cNvSpPr>
            <a:spLocks noChangeArrowheads="1" noChangeShapeType="1" noTextEdit="1"/>
          </p:cNvSpPr>
          <p:nvPr/>
        </p:nvSpPr>
        <p:spPr bwMode="gray">
          <a:xfrm>
            <a:off x="1218580" y="3577071"/>
            <a:ext cx="290146" cy="42227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altLang="ko-KR" sz="4800" b="1" i="1" kern="10">
                <a:solidFill>
                  <a:srgbClr val="FFFFFF"/>
                </a:solidFill>
                <a:effectLst>
                  <a:prstShdw prst="shdw17" dist="28398" dir="3806097">
                    <a:srgbClr val="1C1C1C">
                      <a:alpha val="50000"/>
                    </a:srgbClr>
                  </a:prstShdw>
                </a:effectLst>
                <a:latin typeface="Arial" pitchFamily="34" charset="0"/>
                <a:cs typeface="Arial" pitchFamily="34" charset="0"/>
              </a:rPr>
              <a:t>3</a:t>
            </a:r>
            <a:endParaRPr lang="ko-KR" altLang="en-US" sz="4800" b="1" i="1" kern="10">
              <a:solidFill>
                <a:srgbClr val="FFFFFF"/>
              </a:solidFill>
              <a:effectLst>
                <a:prstShdw prst="shdw17" dist="28398" dir="3806097">
                  <a:srgbClr val="1C1C1C">
                    <a:alpha val="50000"/>
                  </a:srgbClr>
                </a:prst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WordArt 119"/>
          <p:cNvSpPr>
            <a:spLocks noChangeArrowheads="1" noChangeShapeType="1" noTextEdit="1"/>
          </p:cNvSpPr>
          <p:nvPr/>
        </p:nvSpPr>
        <p:spPr bwMode="gray">
          <a:xfrm>
            <a:off x="1218580" y="4517429"/>
            <a:ext cx="290146" cy="42227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altLang="ko-KR" sz="4800" b="1" i="1" kern="10">
                <a:solidFill>
                  <a:srgbClr val="FFFFFF"/>
                </a:solidFill>
                <a:effectLst>
                  <a:prstShdw prst="shdw17" dist="28398" dir="3806097">
                    <a:srgbClr val="1C1C1C">
                      <a:alpha val="50000"/>
                    </a:srgbClr>
                  </a:prstShdw>
                </a:effectLst>
                <a:latin typeface="Arial" pitchFamily="34" charset="0"/>
                <a:cs typeface="Arial" pitchFamily="34" charset="0"/>
              </a:rPr>
              <a:t>4</a:t>
            </a:r>
            <a:endParaRPr lang="ko-KR" altLang="en-US" sz="4800" b="1" i="1" kern="10">
              <a:solidFill>
                <a:srgbClr val="FFFFFF"/>
              </a:solidFill>
              <a:effectLst>
                <a:prstShdw prst="shdw17" dist="28398" dir="3806097">
                  <a:srgbClr val="1C1C1C">
                    <a:alpha val="50000"/>
                  </a:srgbClr>
                </a:prst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제목 2"/>
          <p:cNvSpPr txBox="1">
            <a:spLocks/>
          </p:cNvSpPr>
          <p:nvPr/>
        </p:nvSpPr>
        <p:spPr>
          <a:xfrm>
            <a:off x="1208584" y="332656"/>
            <a:ext cx="8291264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spcBef>
                <a:spcPct val="0"/>
              </a:spcBef>
              <a:buNone/>
              <a:defRPr sz="2800" b="1" kern="120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  <a:cs typeface="+mj-cs"/>
              </a:defRPr>
            </a:lvl1pPr>
          </a:lstStyle>
          <a:p>
            <a:pPr algn="just"/>
            <a:r>
              <a:rPr lang="en-US" altLang="ko-KR" sz="3000" dirty="0" smtClean="0">
                <a:latin typeface="Arial" pitchFamily="34" charset="0"/>
                <a:cs typeface="Arial" pitchFamily="34" charset="0"/>
              </a:rPr>
              <a:t>4. Summary</a:t>
            </a:r>
            <a:endParaRPr lang="ko-KR" altLang="en-US" sz="3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27"/>
          <p:cNvSpPr txBox="1">
            <a:spLocks noChangeArrowheads="1"/>
          </p:cNvSpPr>
          <p:nvPr/>
        </p:nvSpPr>
        <p:spPr bwMode="auto">
          <a:xfrm>
            <a:off x="200472" y="2132856"/>
            <a:ext cx="9274175" cy="105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kumimoji="1" sz="1200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 sz="1200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 sz="1200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 sz="1200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 sz="1200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r>
              <a:rPr kumimoji="0" lang="en-US" altLang="ko-KR" sz="5000" b="1" dirty="0" smtClean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</a:rPr>
              <a:t>Thank you</a:t>
            </a:r>
            <a:endParaRPr kumimoji="0" lang="en-US" altLang="ko-KR" sz="5000" b="1" dirty="0">
              <a:solidFill>
                <a:srgbClr val="002060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/>
          <p:cNvSpPr txBox="1">
            <a:spLocks/>
          </p:cNvSpPr>
          <p:nvPr/>
        </p:nvSpPr>
        <p:spPr>
          <a:xfrm>
            <a:off x="1215480" y="260648"/>
            <a:ext cx="8291264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spcBef>
                <a:spcPct val="0"/>
              </a:spcBef>
              <a:buNone/>
              <a:defRPr sz="2800" b="1" kern="120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  <a:cs typeface="+mj-cs"/>
              </a:defRPr>
            </a:lvl1pPr>
          </a:lstStyle>
          <a:p>
            <a:pPr algn="just"/>
            <a:r>
              <a:rPr lang="en-US" altLang="ko-KR" dirty="0" smtClean="0">
                <a:latin typeface="Arial" pitchFamily="34" charset="0"/>
                <a:cs typeface="Arial" pitchFamily="34" charset="0"/>
              </a:rPr>
              <a:t>1.3 GEO-KOMPSAT-2A</a:t>
            </a:r>
            <a:endParaRPr lang="ko-KR" alt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직사각형 3"/>
          <p:cNvSpPr/>
          <p:nvPr/>
        </p:nvSpPr>
        <p:spPr>
          <a:xfrm>
            <a:off x="739205" y="1247536"/>
            <a:ext cx="8568952" cy="5169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l">
              <a:lnSpc>
                <a:spcPts val="2500"/>
              </a:lnSpc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v"/>
              <a:defRPr/>
            </a:pPr>
            <a:r>
              <a:rPr lang="en-US" altLang="ko-KR" sz="1800" b="1" kern="0" dirty="0" smtClean="0">
                <a:latin typeface="Arial" pitchFamily="34" charset="0"/>
                <a:ea typeface="휴먼엑스포" pitchFamily="18" charset="-127"/>
                <a:cs typeface="Arial" pitchFamily="34" charset="0"/>
              </a:rPr>
              <a:t>Development of GEO-KOMSAT-2A : </a:t>
            </a:r>
            <a:r>
              <a:rPr lang="en-US" altLang="ko-KR" sz="1800" kern="0" dirty="0" smtClean="0">
                <a:latin typeface="Arial" pitchFamily="34" charset="0"/>
                <a:ea typeface="휴먼엑스포" pitchFamily="18" charset="-127"/>
                <a:cs typeface="Arial" pitchFamily="34" charset="0"/>
              </a:rPr>
              <a:t/>
            </a:r>
            <a:br>
              <a:rPr lang="en-US" altLang="ko-KR" sz="1800" kern="0" dirty="0" smtClean="0">
                <a:latin typeface="Arial" pitchFamily="34" charset="0"/>
                <a:ea typeface="휴먼엑스포" pitchFamily="18" charset="-127"/>
                <a:cs typeface="Arial" pitchFamily="34" charset="0"/>
              </a:rPr>
            </a:br>
            <a:r>
              <a:rPr lang="en-US" altLang="ko-KR" sz="1800" kern="0" dirty="0" smtClean="0">
                <a:latin typeface="Arial" pitchFamily="34" charset="0"/>
                <a:ea typeface="휴먼엑스포" pitchFamily="18" charset="-127"/>
                <a:cs typeface="Arial" pitchFamily="34" charset="0"/>
              </a:rPr>
              <a:t>- launch in 2018</a:t>
            </a:r>
            <a:br>
              <a:rPr lang="en-US" altLang="ko-KR" sz="1800" kern="0" dirty="0" smtClean="0">
                <a:latin typeface="Arial" pitchFamily="34" charset="0"/>
                <a:ea typeface="휴먼엑스포" pitchFamily="18" charset="-127"/>
                <a:cs typeface="Arial" pitchFamily="34" charset="0"/>
              </a:rPr>
            </a:br>
            <a:r>
              <a:rPr lang="en-US" altLang="ko-KR" sz="1800" kern="0" dirty="0" smtClean="0">
                <a:latin typeface="Arial" pitchFamily="34" charset="0"/>
                <a:ea typeface="휴먼엑스포" pitchFamily="18" charset="-127"/>
                <a:cs typeface="Arial" pitchFamily="34" charset="0"/>
              </a:rPr>
              <a:t>- 16 channels : </a:t>
            </a:r>
            <a:r>
              <a:rPr lang="en-GB" altLang="ko-KR" sz="1800" dirty="0" smtClean="0">
                <a:latin typeface="Arial" pitchFamily="34" charset="0"/>
                <a:ea typeface="휴먼엑스포" pitchFamily="18" charset="-127"/>
                <a:cs typeface="Arial" pitchFamily="34" charset="0"/>
              </a:rPr>
              <a:t>4 visible, 2 near-infrared and 10 infrared channels</a:t>
            </a:r>
            <a:br>
              <a:rPr lang="en-GB" altLang="ko-KR" sz="1800" dirty="0" smtClean="0">
                <a:latin typeface="Arial" pitchFamily="34" charset="0"/>
                <a:ea typeface="휴먼엑스포" pitchFamily="18" charset="-127"/>
                <a:cs typeface="Arial" pitchFamily="34" charset="0"/>
              </a:rPr>
            </a:br>
            <a:r>
              <a:rPr lang="en-GB" altLang="ko-KR" sz="1800" dirty="0" smtClean="0">
                <a:latin typeface="Arial" pitchFamily="34" charset="0"/>
                <a:ea typeface="휴먼엑스포" pitchFamily="18" charset="-127"/>
                <a:cs typeface="Arial" pitchFamily="34" charset="0"/>
              </a:rPr>
              <a:t>- </a:t>
            </a:r>
            <a:r>
              <a:rPr lang="en-US" altLang="ko-KR" sz="1800" kern="0" dirty="0" smtClean="0">
                <a:latin typeface="Arial" pitchFamily="34" charset="0"/>
                <a:ea typeface="휴먼엑스포" pitchFamily="18" charset="-127"/>
                <a:cs typeface="Arial" pitchFamily="34" charset="0"/>
              </a:rPr>
              <a:t>52 meteorological products : Cloud, Precipitation, AMV, Aerosol, Land surface</a:t>
            </a:r>
          </a:p>
          <a:p>
            <a:pPr marL="542925" indent="-542925" algn="l">
              <a:lnSpc>
                <a:spcPts val="2500"/>
              </a:lnSpc>
              <a:spcBef>
                <a:spcPct val="20000"/>
              </a:spcBef>
              <a:buClr>
                <a:srgbClr val="0033CC"/>
              </a:buClr>
              <a:defRPr/>
            </a:pPr>
            <a:r>
              <a:rPr lang="en-US" altLang="ko-KR" sz="1800" kern="0" dirty="0" smtClean="0">
                <a:latin typeface="Arial" pitchFamily="34" charset="0"/>
                <a:ea typeface="휴먼엑스포" pitchFamily="18" charset="-127"/>
                <a:cs typeface="Arial" pitchFamily="34" charset="0"/>
              </a:rPr>
              <a:t>      - Continuous monitoring of meteorological phenomena through the succession of COMS mission</a:t>
            </a:r>
          </a:p>
          <a:p>
            <a:pPr marL="342900" indent="-342900" algn="l">
              <a:lnSpc>
                <a:spcPts val="2500"/>
              </a:lnSpc>
              <a:spcBef>
                <a:spcPct val="20000"/>
              </a:spcBef>
              <a:buClr>
                <a:srgbClr val="0033CC"/>
              </a:buClr>
              <a:defRPr/>
            </a:pPr>
            <a:r>
              <a:rPr lang="en-US" altLang="ko-KR" sz="1800" kern="0" dirty="0" smtClean="0">
                <a:latin typeface="Arial" pitchFamily="34" charset="0"/>
                <a:ea typeface="휴먼엑스포" pitchFamily="18" charset="-127"/>
                <a:cs typeface="Arial" pitchFamily="34" charset="0"/>
              </a:rPr>
              <a:t>      - Development of Advanced MI(AMI) and Space Weather Sensor</a:t>
            </a:r>
          </a:p>
          <a:p>
            <a:pPr marL="457200" lvl="0" indent="-457200" algn="l" fontAlgn="auto" latinLnBrk="0">
              <a:lnSpc>
                <a:spcPts val="2600"/>
              </a:lnSpc>
              <a:spcBef>
                <a:spcPct val="20000"/>
              </a:spcBef>
              <a:spcAft>
                <a:spcPts val="0"/>
              </a:spcAft>
              <a:buFont typeface="Wingdings" pitchFamily="2" charset="2"/>
              <a:buChar char="v"/>
            </a:pPr>
            <a:r>
              <a:rPr kumimoji="0" lang="en-US" altLang="ko-KR" sz="1800" b="1" dirty="0">
                <a:latin typeface="Arial" pitchFamily="34" charset="0"/>
                <a:ea typeface="Daum_Regular" pitchFamily="2" charset="-127"/>
                <a:cs typeface="Arial" pitchFamily="34" charset="0"/>
              </a:rPr>
              <a:t>Mission</a:t>
            </a:r>
          </a:p>
          <a:p>
            <a:pPr marL="457200" lvl="0" indent="-457200" algn="l" fontAlgn="auto" latinLnBrk="0">
              <a:lnSpc>
                <a:spcPts val="2500"/>
              </a:lnSpc>
              <a:spcBef>
                <a:spcPct val="20000"/>
              </a:spcBef>
              <a:spcAft>
                <a:spcPts val="0"/>
              </a:spcAft>
            </a:pPr>
            <a:r>
              <a:rPr kumimoji="0" lang="en-US" altLang="ko-KR" sz="1800" dirty="0">
                <a:latin typeface="Arial" pitchFamily="34" charset="0"/>
                <a:ea typeface="Daum_Regular" pitchFamily="2" charset="-127"/>
                <a:cs typeface="Arial" pitchFamily="34" charset="0"/>
              </a:rPr>
              <a:t>      - Continuing the COMS Meteorological Mission</a:t>
            </a:r>
          </a:p>
          <a:p>
            <a:pPr marL="457200" lvl="0" indent="-457200" algn="l" fontAlgn="auto" latinLnBrk="0">
              <a:lnSpc>
                <a:spcPts val="2500"/>
              </a:lnSpc>
              <a:spcBef>
                <a:spcPct val="20000"/>
              </a:spcBef>
              <a:spcAft>
                <a:spcPts val="0"/>
              </a:spcAft>
            </a:pPr>
            <a:r>
              <a:rPr kumimoji="0" lang="en-US" altLang="ko-KR" sz="1800" dirty="0">
                <a:latin typeface="Arial" pitchFamily="34" charset="0"/>
                <a:ea typeface="Daum_Regular" pitchFamily="2" charset="-127"/>
                <a:cs typeface="Arial" pitchFamily="34" charset="0"/>
              </a:rPr>
              <a:t>      - Improving the Severe Weather Monitoring </a:t>
            </a:r>
          </a:p>
          <a:p>
            <a:pPr marL="457200" lvl="0" indent="-457200" algn="l" fontAlgn="auto" latinLnBrk="0">
              <a:lnSpc>
                <a:spcPts val="2500"/>
              </a:lnSpc>
              <a:spcBef>
                <a:spcPct val="20000"/>
              </a:spcBef>
              <a:spcAft>
                <a:spcPts val="0"/>
              </a:spcAft>
            </a:pPr>
            <a:r>
              <a:rPr kumimoji="0" lang="en-US" altLang="ko-KR" sz="1800" dirty="0">
                <a:latin typeface="Arial" pitchFamily="34" charset="0"/>
                <a:ea typeface="Daum_Regular" pitchFamily="2" charset="-127"/>
                <a:cs typeface="Arial" pitchFamily="34" charset="0"/>
              </a:rPr>
              <a:t>      - Improving the support of the NWP model </a:t>
            </a:r>
          </a:p>
          <a:p>
            <a:pPr marL="457200" lvl="0" indent="-457200" algn="l" fontAlgn="auto" latinLnBrk="0">
              <a:lnSpc>
                <a:spcPts val="2500"/>
              </a:lnSpc>
              <a:spcBef>
                <a:spcPct val="20000"/>
              </a:spcBef>
              <a:spcAft>
                <a:spcPts val="0"/>
              </a:spcAft>
            </a:pPr>
            <a:r>
              <a:rPr kumimoji="0" lang="en-US" altLang="ko-KR" sz="1800" dirty="0">
                <a:latin typeface="Arial" pitchFamily="34" charset="0"/>
                <a:ea typeface="Daum_Regular" pitchFamily="2" charset="-127"/>
                <a:cs typeface="Arial" pitchFamily="34" charset="0"/>
              </a:rPr>
              <a:t>      - Intensifying the environment &amp; climate monitoring</a:t>
            </a:r>
          </a:p>
          <a:p>
            <a:pPr marL="1366838" lvl="2" indent="-452438" algn="l" fontAlgn="auto" latinLnBrk="0">
              <a:lnSpc>
                <a:spcPts val="2500"/>
              </a:lnSpc>
              <a:spcBef>
                <a:spcPct val="20000"/>
              </a:spcBef>
              <a:spcAft>
                <a:spcPts val="0"/>
              </a:spcAft>
            </a:pPr>
            <a:r>
              <a:rPr kumimoji="0" lang="en-US" altLang="ko-KR" sz="1800" dirty="0">
                <a:latin typeface="Arial" pitchFamily="34" charset="0"/>
                <a:ea typeface="Daum_Regular" pitchFamily="2" charset="-127"/>
                <a:cs typeface="Arial" pitchFamily="34" charset="0"/>
              </a:rPr>
              <a:t>·  Various surface information retrieval</a:t>
            </a:r>
          </a:p>
          <a:p>
            <a:pPr marL="1366838" lvl="2" indent="-452438" algn="l" fontAlgn="auto" latinLnBrk="0">
              <a:lnSpc>
                <a:spcPts val="2500"/>
              </a:lnSpc>
              <a:spcBef>
                <a:spcPct val="20000"/>
              </a:spcBef>
              <a:spcAft>
                <a:spcPts val="0"/>
              </a:spcAft>
            </a:pPr>
            <a:r>
              <a:rPr kumimoji="0" lang="en-US" altLang="ko-KR" sz="1800" dirty="0">
                <a:latin typeface="Arial" pitchFamily="34" charset="0"/>
                <a:ea typeface="Daum_Regular" pitchFamily="2" charset="-127"/>
                <a:cs typeface="Arial" pitchFamily="34" charset="0"/>
              </a:rPr>
              <a:t>·  Establishing long-term observation </a:t>
            </a:r>
            <a:r>
              <a:rPr kumimoji="0" lang="en-US" altLang="ko-KR" sz="1800" dirty="0" smtClean="0">
                <a:latin typeface="Arial" pitchFamily="34" charset="0"/>
                <a:ea typeface="Daum_Regular" pitchFamily="2" charset="-127"/>
                <a:cs typeface="Arial" pitchFamily="34" charset="0"/>
              </a:rPr>
              <a:t>data</a:t>
            </a:r>
            <a:endParaRPr kumimoji="0" lang="en-US" altLang="ko-KR" sz="1800" dirty="0">
              <a:latin typeface="Arial" pitchFamily="34" charset="0"/>
              <a:ea typeface="Daum_Regular" pitchFamily="2" charset="-127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9218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제목 2"/>
          <p:cNvSpPr>
            <a:spLocks noGrp="1"/>
          </p:cNvSpPr>
          <p:nvPr>
            <p:ph type="title"/>
          </p:nvPr>
        </p:nvSpPr>
        <p:spPr>
          <a:xfrm>
            <a:off x="1280592" y="260648"/>
            <a:ext cx="8291264" cy="576064"/>
          </a:xfrm>
        </p:spPr>
        <p:txBody>
          <a:bodyPr>
            <a:normAutofit/>
          </a:bodyPr>
          <a:lstStyle/>
          <a:p>
            <a:r>
              <a:rPr lang="en-US" altLang="ko-KR" dirty="0" smtClean="0">
                <a:latin typeface="Arial" pitchFamily="34" charset="0"/>
                <a:cs typeface="Arial" pitchFamily="34" charset="0"/>
              </a:rPr>
              <a:t>2. Implementation Plan of KMA</a:t>
            </a:r>
            <a:endParaRPr lang="ko-KR" altLang="en-US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32" name="표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1944545"/>
              </p:ext>
            </p:extLst>
          </p:nvPr>
        </p:nvGraphicFramePr>
        <p:xfrm>
          <a:off x="323522" y="1196752"/>
          <a:ext cx="8568960" cy="349578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18108"/>
                <a:gridCol w="637571"/>
                <a:gridCol w="637571"/>
                <a:gridCol w="637571"/>
                <a:gridCol w="637571"/>
                <a:gridCol w="637571"/>
                <a:gridCol w="637571"/>
                <a:gridCol w="637571"/>
                <a:gridCol w="651115"/>
                <a:gridCol w="651115"/>
                <a:gridCol w="651115"/>
                <a:gridCol w="1234510"/>
              </a:tblGrid>
              <a:tr h="42672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Timeframe</a:t>
                      </a:r>
                      <a:endParaRPr lang="ko-KR" altLang="en-US" sz="11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….</a:t>
                      </a:r>
                      <a:endParaRPr lang="ko-KR" altLang="en-US" sz="11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2012</a:t>
                      </a:r>
                      <a:endParaRPr lang="ko-KR" altLang="en-US" sz="11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2013</a:t>
                      </a:r>
                      <a:endParaRPr lang="ko-KR" altLang="en-US" sz="11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2014</a:t>
                      </a:r>
                      <a:endParaRPr lang="ko-KR" altLang="en-US" sz="11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2015</a:t>
                      </a:r>
                      <a:endParaRPr lang="ko-KR" altLang="en-US" sz="11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2016</a:t>
                      </a:r>
                      <a:endParaRPr lang="ko-KR" altLang="en-US" sz="11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2017</a:t>
                      </a:r>
                      <a:endParaRPr lang="ko-KR" altLang="en-US" sz="11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2018</a:t>
                      </a:r>
                      <a:endParaRPr lang="ko-KR" altLang="en-US" sz="11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2019</a:t>
                      </a:r>
                      <a:endParaRPr lang="ko-KR" altLang="en-US" sz="11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2020</a:t>
                      </a:r>
                      <a:endParaRPr lang="ko-KR" altLang="en-US" sz="11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….</a:t>
                      </a:r>
                      <a:endParaRPr lang="ko-KR" altLang="en-US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FFFFCC"/>
                    </a:solidFill>
                  </a:tcPr>
                </a:tc>
              </a:tr>
              <a:tr h="42672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Plan</a:t>
                      </a:r>
                      <a:r>
                        <a:rPr lang="en-US" altLang="ko-KR" sz="1100" b="1" baseline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of SCOPE-CM</a:t>
                      </a:r>
                      <a:endParaRPr lang="ko-KR" altLang="en-US" sz="11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Phase Ⅰ</a:t>
                      </a:r>
                      <a:endParaRPr lang="ko-KR" altLang="en-US" sz="11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Phase Ⅱ</a:t>
                      </a:r>
                      <a:endParaRPr lang="ko-KR" altLang="en-US" sz="11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1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100" dirty="0"/>
                    </a:p>
                  </a:txBody>
                  <a:tcPr anchor="ctr"/>
                </a:tc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Phase</a:t>
                      </a:r>
                      <a:r>
                        <a:rPr lang="en-US" altLang="ko-KR" sz="1800" b="1" baseline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Ⅲ</a:t>
                      </a:r>
                      <a:endParaRPr lang="ko-KR" altLang="en-US" sz="1800" b="1" dirty="0" smtClean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1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800" b="1" dirty="0" smtClean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1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1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100" dirty="0"/>
                    </a:p>
                  </a:txBody>
                  <a:tcPr anchor="ctr"/>
                </a:tc>
              </a:tr>
              <a:tr h="314463"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Satellite </a:t>
                      </a:r>
                      <a:endParaRPr lang="ko-KR" altLang="en-US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 gridSpan="11">
                  <a:txBody>
                    <a:bodyPr/>
                    <a:lstStyle/>
                    <a:p>
                      <a:pPr algn="ctr" latinLnBrk="1"/>
                      <a:endParaRPr lang="ko-KR" altLang="en-US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1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1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1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1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1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1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1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1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100" dirty="0"/>
                    </a:p>
                  </a:txBody>
                  <a:tcPr anchor="ctr"/>
                </a:tc>
              </a:tr>
              <a:tr h="288032">
                <a:tc vMerge="1">
                  <a:txBody>
                    <a:bodyPr/>
                    <a:lstStyle/>
                    <a:p>
                      <a:pPr latinLnBrk="1"/>
                      <a:endParaRPr lang="ko-KR" altLang="en-US" sz="1100" dirty="0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algn="ctr" latinLnBrk="1"/>
                      <a:endParaRPr lang="ko-KR" altLang="en-US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1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1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1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1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1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latinLnBrk="1"/>
                      <a:endParaRPr lang="ko-KR" altLang="en-US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1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1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100" dirty="0"/>
                    </a:p>
                  </a:txBody>
                  <a:tcPr anchor="ctr"/>
                </a:tc>
              </a:tr>
              <a:tr h="432048"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0" cap="none" spc="0" dirty="0" smtClean="0">
                          <a:ln w="12700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outerShdw blurRad="63500" dir="3600000" algn="tl" rotWithShape="0">
                              <a:srgbClr val="000000">
                                <a:alpha val="70000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KMA Step</a:t>
                      </a:r>
                      <a:endParaRPr lang="ko-KR" altLang="en-US" sz="1600" b="0" cap="none" spc="0" dirty="0">
                        <a:ln w="12700" cmpd="sng">
                          <a:solidFill>
                            <a:srgbClr val="FFFFFF"/>
                          </a:solidFill>
                          <a:prstDash val="solid"/>
                        </a:ln>
                        <a:solidFill>
                          <a:srgbClr val="FFFFFF"/>
                        </a:solidFill>
                        <a:effectLst>
                          <a:outerShdw blurRad="63500" dir="3600000" algn="tl" rotWithShape="0">
                            <a:srgbClr val="000000">
                              <a:alpha val="70000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latinLnBrk="1"/>
                      <a:endParaRPr lang="ko-KR" altLang="en-US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gridSpan="6">
                  <a:txBody>
                    <a:bodyPr/>
                    <a:lstStyle/>
                    <a:p>
                      <a:pPr algn="ctr" latinLnBrk="1"/>
                      <a:endParaRPr lang="ko-KR" altLang="en-US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C000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1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1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1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1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latinLnBrk="1"/>
                      <a:endParaRPr lang="ko-KR" altLang="en-US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1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1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100" dirty="0"/>
                    </a:p>
                  </a:txBody>
                  <a:tcPr anchor="ctr"/>
                </a:tc>
              </a:tr>
              <a:tr h="144016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l" latinLnBrk="1"/>
                      <a:r>
                        <a:rPr lang="en-US" altLang="ko-KR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 </a:t>
                      </a:r>
                      <a:r>
                        <a:rPr lang="en-US" altLang="ko-KR" sz="14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COMS</a:t>
                      </a:r>
                      <a:r>
                        <a:rPr lang="en-US" altLang="ko-KR" sz="140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Generation</a:t>
                      </a:r>
                      <a:endParaRPr lang="en-US" altLang="ko-KR" sz="1400" b="1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 latinLnBrk="1"/>
                      <a:endParaRPr lang="en-US" altLang="ko-KR" sz="14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 latinLnBrk="1">
                        <a:buFontTx/>
                        <a:buNone/>
                      </a:pPr>
                      <a:r>
                        <a:rPr lang="en-US" altLang="ko-KR" sz="14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-Selected</a:t>
                      </a:r>
                      <a:r>
                        <a:rPr lang="en-US" altLang="ko-KR" sz="140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ECVs generating (GSICS-based)</a:t>
                      </a:r>
                      <a:endParaRPr lang="en-US" altLang="ko-KR" sz="1400" b="1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 latinLnBrk="1">
                        <a:lnSpc>
                          <a:spcPct val="150000"/>
                        </a:lnSpc>
                        <a:buFontTx/>
                        <a:buNone/>
                      </a:pPr>
                      <a:r>
                        <a:rPr lang="en-US" altLang="ko-KR" sz="14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Preparation</a:t>
                      </a:r>
                      <a:r>
                        <a:rPr lang="en-US" altLang="ko-KR" sz="140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for </a:t>
                      </a:r>
                      <a:r>
                        <a:rPr lang="en-US" altLang="ko-KR" sz="14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GeoKompsat-2a</a:t>
                      </a:r>
                      <a:endParaRPr lang="ko-KR" altLang="en-US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l" latinLnBrk="1"/>
                      <a:r>
                        <a:rPr lang="en-US" altLang="ko-KR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 </a:t>
                      </a:r>
                      <a:r>
                        <a:rPr lang="en-US" altLang="ko-KR" sz="14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GeoKompsat-2a</a:t>
                      </a:r>
                      <a:r>
                        <a:rPr lang="ko-KR" altLang="en-US" sz="14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ko-KR" sz="14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Generation</a:t>
                      </a:r>
                    </a:p>
                    <a:p>
                      <a:pPr algn="l" latinLnBrk="1"/>
                      <a:endParaRPr lang="en-US" altLang="ko-KR" sz="14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 latinLnBrk="1"/>
                      <a:r>
                        <a:rPr lang="en-US" altLang="ko-KR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</a:t>
                      </a:r>
                      <a:r>
                        <a:rPr lang="en-US" altLang="ko-KR" sz="14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Selected</a:t>
                      </a:r>
                      <a:r>
                        <a:rPr lang="en-US" altLang="ko-KR" sz="140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ECVs generating </a:t>
                      </a:r>
                    </a:p>
                    <a:p>
                      <a:pPr algn="l" latinLnBrk="1"/>
                      <a:r>
                        <a:rPr lang="en-US" altLang="ko-KR" sz="14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- Continuous</a:t>
                      </a:r>
                      <a:r>
                        <a:rPr lang="en-US" altLang="ko-KR" sz="140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management</a:t>
                      </a:r>
                      <a:endParaRPr lang="en-US" altLang="ko-KR" sz="1400" b="1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 latinLnBrk="1"/>
                      <a:r>
                        <a:rPr lang="en-US" altLang="ko-KR" sz="14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- Selection</a:t>
                      </a:r>
                      <a:r>
                        <a:rPr lang="en-US" altLang="ko-KR" sz="140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and generating of</a:t>
                      </a:r>
                    </a:p>
                    <a:p>
                      <a:pPr algn="l" latinLnBrk="1"/>
                      <a:r>
                        <a:rPr lang="en-US" altLang="ko-KR" sz="140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supplementary ECVs</a:t>
                      </a:r>
                      <a:endParaRPr lang="ko-KR" altLang="en-US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</a:tbl>
          </a:graphicData>
        </a:graphic>
      </p:graphicFrame>
      <p:grpSp>
        <p:nvGrpSpPr>
          <p:cNvPr id="33" name="그룹 32"/>
          <p:cNvGrpSpPr/>
          <p:nvPr/>
        </p:nvGrpSpPr>
        <p:grpSpPr>
          <a:xfrm>
            <a:off x="1835692" y="1932607"/>
            <a:ext cx="6984776" cy="1424385"/>
            <a:chOff x="1763688" y="2276872"/>
            <a:chExt cx="6984776" cy="1424385"/>
          </a:xfrm>
        </p:grpSpPr>
        <p:sp>
          <p:nvSpPr>
            <p:cNvPr id="34" name="오른쪽 화살표 33"/>
            <p:cNvSpPr/>
            <p:nvPr/>
          </p:nvSpPr>
          <p:spPr>
            <a:xfrm>
              <a:off x="1763688" y="2348880"/>
              <a:ext cx="4320480" cy="383573"/>
            </a:xfrm>
            <a:prstGeom prst="rightArrow">
              <a:avLst/>
            </a:prstGeom>
            <a:gradFill flip="none" rotWithShape="1">
              <a:gsLst>
                <a:gs pos="0">
                  <a:srgbClr val="FFF200">
                    <a:alpha val="27000"/>
                  </a:srgbClr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5" name="오른쪽 화살표 34"/>
            <p:cNvSpPr/>
            <p:nvPr/>
          </p:nvSpPr>
          <p:spPr>
            <a:xfrm>
              <a:off x="5580000" y="2664016"/>
              <a:ext cx="3168464" cy="383573"/>
            </a:xfrm>
            <a:prstGeom prst="rightArrow">
              <a:avLst/>
            </a:prstGeom>
            <a:gradFill flip="none" rotWithShape="1">
              <a:gsLst>
                <a:gs pos="0">
                  <a:srgbClr val="FFF200">
                    <a:alpha val="27000"/>
                  </a:srgbClr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6" name="직사각형 35"/>
            <p:cNvSpPr/>
            <p:nvPr/>
          </p:nvSpPr>
          <p:spPr>
            <a:xfrm>
              <a:off x="1788647" y="2276872"/>
              <a:ext cx="1919258" cy="4862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60000"/>
                </a:lnSpc>
              </a:pPr>
              <a:r>
                <a:rPr lang="en-US" altLang="ko-KR" sz="1600" i="1" dirty="0" smtClean="0">
                  <a:ln w="12700" cmpd="sng">
                    <a:solidFill>
                      <a:schemeClr val="tx1"/>
                    </a:solidFill>
                    <a:prstDash val="solid"/>
                  </a:ln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COMS</a:t>
              </a:r>
              <a:endParaRPr lang="ko-KR" altLang="en-US" sz="1600" i="1" dirty="0">
                <a:ln w="12700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7" name="직사각형 36"/>
            <p:cNvSpPr/>
            <p:nvPr/>
          </p:nvSpPr>
          <p:spPr>
            <a:xfrm>
              <a:off x="5580001" y="2658398"/>
              <a:ext cx="1872323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1600" i="1" dirty="0" smtClean="0">
                  <a:ln w="12700" cmpd="sng">
                    <a:solidFill>
                      <a:schemeClr val="tx1"/>
                    </a:solidFill>
                    <a:prstDash val="solid"/>
                  </a:ln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GeoKompsat-2A</a:t>
              </a:r>
              <a:endParaRPr lang="ko-KR" altLang="en-US" sz="1600" i="1" dirty="0">
                <a:ln w="12700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8" name="직사각형 37"/>
            <p:cNvSpPr/>
            <p:nvPr/>
          </p:nvSpPr>
          <p:spPr>
            <a:xfrm>
              <a:off x="2771800" y="3017993"/>
              <a:ext cx="2427411" cy="6832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60000"/>
                </a:lnSpc>
              </a:pPr>
              <a:r>
                <a:rPr lang="en-US" altLang="ko-KR" sz="24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Step-1</a:t>
              </a:r>
              <a:endParaRPr lang="ko-KR" alt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9" name="직사각형 38"/>
            <p:cNvSpPr/>
            <p:nvPr/>
          </p:nvSpPr>
          <p:spPr>
            <a:xfrm>
              <a:off x="5889005" y="3017993"/>
              <a:ext cx="2427411" cy="6832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60000"/>
                </a:lnSpc>
              </a:pPr>
              <a:r>
                <a:rPr lang="en-US" altLang="ko-KR" sz="24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Step-2</a:t>
              </a:r>
              <a:endParaRPr lang="ko-KR" alt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</p:grpSp>
      <p:cxnSp>
        <p:nvCxnSpPr>
          <p:cNvPr id="40" name="직선 연결선 39"/>
          <p:cNvCxnSpPr/>
          <p:nvPr/>
        </p:nvCxnSpPr>
        <p:spPr>
          <a:xfrm>
            <a:off x="5724128" y="1196752"/>
            <a:ext cx="1" cy="3312368"/>
          </a:xfrm>
          <a:prstGeom prst="line">
            <a:avLst/>
          </a:prstGeom>
          <a:ln w="41275">
            <a:solidFill>
              <a:srgbClr val="0000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내용 개체 틀 2"/>
          <p:cNvSpPr txBox="1">
            <a:spLocks/>
          </p:cNvSpPr>
          <p:nvPr/>
        </p:nvSpPr>
        <p:spPr>
          <a:xfrm>
            <a:off x="611560" y="5157192"/>
            <a:ext cx="8064896" cy="50405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70000"/>
              </a:lnSpc>
            </a:pPr>
            <a:r>
              <a:rPr lang="en-US" altLang="ko-KR" sz="1600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KMA’s ECVs to participate immediately for SCOPE-CM</a:t>
            </a:r>
            <a:endParaRPr lang="en-US" altLang="ko-KR" sz="300" b="1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</p:txBody>
      </p:sp>
      <p:sp>
        <p:nvSpPr>
          <p:cNvPr id="42" name="직사각형 41"/>
          <p:cNvSpPr/>
          <p:nvPr/>
        </p:nvSpPr>
        <p:spPr>
          <a:xfrm>
            <a:off x="251520" y="4541639"/>
            <a:ext cx="8784976" cy="6332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70000"/>
              </a:lnSpc>
              <a:buFont typeface="Wingdings" pitchFamily="2" charset="2"/>
              <a:buChar char="u"/>
            </a:pPr>
            <a:r>
              <a:rPr lang="en-US" altLang="ko-KR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gradFill flip="none"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10800000" scaled="1"/>
                  <a:tileRect/>
                </a:gra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altLang="ko-KR" sz="2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gradFill flip="none"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10800000" scaled="1"/>
                  <a:tileRect/>
                </a:gra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Primary ECVs for SCOPE-CM of KMA </a:t>
            </a:r>
            <a:r>
              <a:rPr lang="en-US" altLang="ko-KR" sz="24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gradFill flip="none"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108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(PESK)</a:t>
            </a:r>
            <a:endParaRPr lang="en-US" altLang="ko-KR" sz="24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gradFill flip="none" rotWithShape="1">
                <a:gsLst>
                  <a:gs pos="0">
                    <a:srgbClr val="FFF2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10800000" scaled="1"/>
                <a:tileRect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3" name="내용 개체 틀 2"/>
          <p:cNvSpPr txBox="1">
            <a:spLocks/>
          </p:cNvSpPr>
          <p:nvPr/>
        </p:nvSpPr>
        <p:spPr>
          <a:xfrm>
            <a:off x="611560" y="6093296"/>
            <a:ext cx="8064896" cy="50405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70000"/>
              </a:lnSpc>
            </a:pPr>
            <a:r>
              <a:rPr lang="en-US" altLang="ko-KR" sz="1600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KMA’s ECVs to participate prospectively for SCOPE-CM after GK-2a launch</a:t>
            </a:r>
            <a:endParaRPr lang="en-US" altLang="ko-KR" sz="300" b="1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</p:txBody>
      </p:sp>
      <p:sp>
        <p:nvSpPr>
          <p:cNvPr id="44" name="직사각형 43"/>
          <p:cNvSpPr/>
          <p:nvPr/>
        </p:nvSpPr>
        <p:spPr>
          <a:xfrm>
            <a:off x="251520" y="5460046"/>
            <a:ext cx="8784976" cy="6332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70000"/>
              </a:lnSpc>
              <a:buFont typeface="Wingdings" pitchFamily="2" charset="2"/>
              <a:buChar char="u"/>
            </a:pPr>
            <a:r>
              <a:rPr lang="en-US" altLang="ko-KR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gradFill flip="none"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10800000" scaled="1"/>
                  <a:tileRect/>
                </a:gra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altLang="ko-KR" sz="2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gradFill flip="none"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10800000" scaled="1"/>
                  <a:tileRect/>
                </a:gra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Secondary ECVs for SCOPE-CM of KMA </a:t>
            </a:r>
            <a:r>
              <a:rPr lang="en-US" altLang="ko-KR" sz="24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gradFill flip="none"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108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(SESK)</a:t>
            </a:r>
            <a:endParaRPr lang="en-US" altLang="ko-KR" sz="24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gradFill flip="none" rotWithShape="1">
                <a:gsLst>
                  <a:gs pos="0">
                    <a:srgbClr val="FFF2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10800000" scaled="1"/>
                <a:tileRect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5590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04528" y="1196752"/>
            <a:ext cx="8712968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50000"/>
              </a:lnSpc>
              <a:buFont typeface="+mj-lt"/>
              <a:buAutoNum type="arabicPeriod"/>
            </a:pPr>
            <a:r>
              <a:rPr lang="en-US" altLang="ko-K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Introduction : Current &amp; </a:t>
            </a:r>
            <a:r>
              <a:rPr lang="en-US" altLang="ko-KR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Future </a:t>
            </a:r>
            <a:r>
              <a:rPr lang="en-US" altLang="ko-K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KMA GEO </a:t>
            </a:r>
            <a:r>
              <a:rPr lang="en-US" altLang="ko-KR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Satellite </a:t>
            </a:r>
            <a:endParaRPr lang="en-US" altLang="ko-KR" sz="20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228600" indent="-228600" algn="just">
              <a:lnSpc>
                <a:spcPct val="150000"/>
              </a:lnSpc>
            </a:pPr>
            <a:r>
              <a:rPr lang="en-US" altLang="ko-KR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    1.1 Current </a:t>
            </a:r>
            <a:r>
              <a:rPr lang="en-US" altLang="ko-KR" sz="1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</a:t>
            </a:r>
            <a:r>
              <a:rPr lang="en-US" altLang="ko-KR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atellite </a:t>
            </a:r>
            <a:r>
              <a:rPr lang="en-US" altLang="ko-KR" sz="1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</a:t>
            </a:r>
            <a:r>
              <a:rPr lang="en-US" altLang="ko-KR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roducts</a:t>
            </a:r>
          </a:p>
          <a:p>
            <a:pPr marL="266700" indent="-266700" algn="just">
              <a:lnSpc>
                <a:spcPct val="150000"/>
              </a:lnSpc>
            </a:pPr>
            <a:r>
              <a:rPr lang="en-US" altLang="ko-KR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    1.2 Product validation &amp; Quality monitoring </a:t>
            </a:r>
          </a:p>
          <a:p>
            <a:pPr marL="266700" indent="-266700" algn="just">
              <a:lnSpc>
                <a:spcPct val="150000"/>
              </a:lnSpc>
            </a:pPr>
            <a:r>
              <a:rPr lang="en-US" altLang="ko-KR" sz="1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ko-KR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   1.3 Future GEO-KOMPSAT-2A</a:t>
            </a:r>
          </a:p>
          <a:p>
            <a:pPr marL="457200" indent="-457200" algn="just">
              <a:lnSpc>
                <a:spcPct val="150000"/>
              </a:lnSpc>
              <a:buFont typeface="+mj-lt"/>
              <a:buAutoNum type="arabicPeriod" startAt="2"/>
            </a:pPr>
            <a:r>
              <a:rPr lang="en-US" altLang="ko-KR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Implementation plan of KMA</a:t>
            </a:r>
          </a:p>
          <a:p>
            <a:pPr marL="228600" indent="-228600" algn="just">
              <a:lnSpc>
                <a:spcPct val="150000"/>
              </a:lnSpc>
              <a:buFont typeface="+mj-lt"/>
              <a:buAutoNum type="arabicPeriod" startAt="2"/>
            </a:pPr>
            <a:r>
              <a:rPr lang="en-US" altLang="ko-KR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Evaluation of effect of GSICS Correction  </a:t>
            </a:r>
          </a:p>
          <a:p>
            <a:pPr marL="228600" indent="-228600" algn="just">
              <a:lnSpc>
                <a:spcPct val="150000"/>
              </a:lnSpc>
            </a:pPr>
            <a:r>
              <a:rPr lang="en-US" altLang="ko-KR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     3.1 GSICS correction results  </a:t>
            </a:r>
          </a:p>
          <a:p>
            <a:pPr marL="228600" indent="-228600" algn="just">
              <a:lnSpc>
                <a:spcPct val="150000"/>
              </a:lnSpc>
            </a:pPr>
            <a:r>
              <a:rPr lang="en-US" altLang="ko-KR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     3.2 SST, INS improvements  </a:t>
            </a:r>
          </a:p>
          <a:p>
            <a:pPr marL="457200" indent="-457200" algn="just">
              <a:lnSpc>
                <a:spcPct val="150000"/>
              </a:lnSpc>
              <a:buFont typeface="+mj-lt"/>
              <a:buAutoNum type="arabicPeriod" startAt="4"/>
            </a:pPr>
            <a:r>
              <a:rPr lang="en-US" altLang="ko-KR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Summary and Plan </a:t>
            </a:r>
          </a:p>
        </p:txBody>
      </p:sp>
      <p:sp>
        <p:nvSpPr>
          <p:cNvPr id="4" name="제목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altLang="ko-KR" dirty="0" smtClean="0">
                <a:latin typeface="Arial" pitchFamily="34" charset="0"/>
                <a:cs typeface="Arial" pitchFamily="34" charset="0"/>
              </a:rPr>
              <a:t>Outline</a:t>
            </a:r>
            <a:endParaRPr lang="ko-KR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E:\ECV_2013\Results\Figure\studyarea_dblue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00" r="5538"/>
          <a:stretch/>
        </p:blipFill>
        <p:spPr bwMode="auto">
          <a:xfrm>
            <a:off x="-23903" y="2780928"/>
            <a:ext cx="4799664" cy="3967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내용 개체 틀 2"/>
          <p:cNvSpPr txBox="1">
            <a:spLocks/>
          </p:cNvSpPr>
          <p:nvPr/>
        </p:nvSpPr>
        <p:spPr>
          <a:xfrm>
            <a:off x="323528" y="2127631"/>
            <a:ext cx="3988135" cy="44697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1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altLang="ko-KR" sz="1300" b="1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맑은 고딕" pitchFamily="50" charset="-127"/>
                <a:cs typeface="Arial" pitchFamily="34" charset="0"/>
              </a:rPr>
              <a:t>Area</a:t>
            </a:r>
            <a:r>
              <a:rPr kumimoji="0" lang="ko-KR" altLang="en-US" sz="1300" b="1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맑은 고딕" pitchFamily="50" charset="-127"/>
                <a:cs typeface="Arial" pitchFamily="34" charset="0"/>
              </a:rPr>
              <a:t> </a:t>
            </a:r>
            <a:r>
              <a:rPr kumimoji="0" lang="en-US" altLang="ko-KR" sz="1300" b="0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맑은 고딕" pitchFamily="50" charset="-127"/>
                <a:cs typeface="Arial" pitchFamily="34" charset="0"/>
              </a:rPr>
              <a:t>: 0-45°N, 105-160°E</a:t>
            </a:r>
          </a:p>
          <a:p>
            <a:pPr marL="342900" marR="0" lvl="0" indent="-342900" algn="l" defTabSz="914400" rtl="0" eaLnBrk="1" fontAlgn="auto" latinLnBrk="1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altLang="ko-KR" sz="1300" b="1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맑은 고딕" pitchFamily="50" charset="-127"/>
                <a:cs typeface="Arial" pitchFamily="34" charset="0"/>
              </a:rPr>
              <a:t>Period</a:t>
            </a:r>
            <a:r>
              <a:rPr kumimoji="0" lang="ko-KR" altLang="en-US" sz="1300" b="1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맑은 고딕" pitchFamily="50" charset="-127"/>
                <a:cs typeface="Arial" pitchFamily="34" charset="0"/>
              </a:rPr>
              <a:t> </a:t>
            </a:r>
            <a:r>
              <a:rPr kumimoji="0" lang="en-US" altLang="ko-KR" sz="1300" b="0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맑은 고딕" pitchFamily="50" charset="-127"/>
                <a:cs typeface="Arial" pitchFamily="34" charset="0"/>
              </a:rPr>
              <a:t>: 2011.4.1.~2013.3.31. </a:t>
            </a:r>
          </a:p>
          <a:p>
            <a:pPr marL="0" marR="0" lvl="0" indent="0" algn="l" defTabSz="914400" rtl="0" eaLnBrk="1" fontAlgn="auto" latinLnBrk="1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ko-KR" sz="1300" b="0" i="0" u="none" strike="noStrike" kern="120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ea typeface="맑은 고딕" pitchFamily="50" charset="-127"/>
              <a:cs typeface="Arial" pitchFamily="34" charset="0"/>
            </a:endParaRPr>
          </a:p>
          <a:p>
            <a:pPr marL="0" marR="0" lvl="0" indent="0" algn="l" defTabSz="914400" rtl="0" eaLnBrk="1" fontAlgn="auto" latinLnBrk="1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ko-KR" sz="1300" b="0" i="0" u="none" strike="noStrike" kern="120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ea typeface="맑은 고딕" pitchFamily="50" charset="-127"/>
              <a:cs typeface="Arial" pitchFamily="34" charset="0"/>
            </a:endParaRPr>
          </a:p>
          <a:p>
            <a:pPr marL="342900" marR="0" lvl="0" indent="-342900" algn="l" defTabSz="914400" rtl="0" eaLnBrk="1" fontAlgn="auto" latinLnBrk="1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endParaRPr kumimoji="0" lang="en-US" altLang="ko-KR" sz="1300" b="0" i="0" u="none" strike="noStrike" kern="120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ea typeface="맑은 고딕" pitchFamily="50" charset="-127"/>
              <a:cs typeface="Arial" pitchFamily="34" charset="0"/>
            </a:endParaRPr>
          </a:p>
          <a:p>
            <a:pPr marL="342900" marR="0" lvl="0" indent="-342900" algn="l" defTabSz="914400" rtl="0" eaLnBrk="1" fontAlgn="auto" latinLnBrk="1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endParaRPr kumimoji="0" lang="ko-KR" altLang="en-US" sz="13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grpSp>
        <p:nvGrpSpPr>
          <p:cNvPr id="22" name="그룹 14"/>
          <p:cNvGrpSpPr>
            <a:grpSpLocks/>
          </p:cNvGrpSpPr>
          <p:nvPr/>
        </p:nvGrpSpPr>
        <p:grpSpPr bwMode="auto">
          <a:xfrm>
            <a:off x="406413" y="1522074"/>
            <a:ext cx="2847242" cy="441325"/>
            <a:chOff x="1296988" y="1238250"/>
            <a:chExt cx="3084512" cy="441325"/>
          </a:xfrm>
        </p:grpSpPr>
        <p:sp>
          <p:nvSpPr>
            <p:cNvPr id="23" name="모서리가 둥근 직사각형 22"/>
            <p:cNvSpPr/>
            <p:nvPr/>
          </p:nvSpPr>
          <p:spPr bwMode="auto">
            <a:xfrm>
              <a:off x="1398588" y="1262063"/>
              <a:ext cx="2982912" cy="395287"/>
            </a:xfrm>
            <a:prstGeom prst="roundRect">
              <a:avLst>
                <a:gd name="adj" fmla="val 50000"/>
              </a:avLst>
            </a:prstGeom>
            <a:solidFill>
              <a:sysClr val="windowText" lastClr="000000">
                <a:lumMod val="65000"/>
                <a:lumOff val="35000"/>
              </a:sysClr>
            </a:solidFill>
            <a:ln w="381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itchFamily="34" charset="0"/>
                <a:ea typeface="맑은 고딕" pitchFamily="50" charset="-127"/>
                <a:cs typeface="Arial" pitchFamily="34" charset="0"/>
              </a:endParaRPr>
            </a:p>
          </p:txBody>
        </p:sp>
        <p:grpSp>
          <p:nvGrpSpPr>
            <p:cNvPr id="24" name="그룹 25"/>
            <p:cNvGrpSpPr>
              <a:grpSpLocks/>
            </p:cNvGrpSpPr>
            <p:nvPr/>
          </p:nvGrpSpPr>
          <p:grpSpPr bwMode="auto">
            <a:xfrm>
              <a:off x="1296988" y="1266825"/>
              <a:ext cx="411162" cy="412750"/>
              <a:chOff x="1297057" y="1266797"/>
              <a:chExt cx="411493" cy="412748"/>
            </a:xfrm>
          </p:grpSpPr>
          <p:sp>
            <p:nvSpPr>
              <p:cNvPr id="26" name="타원 25"/>
              <p:cNvSpPr/>
              <p:nvPr/>
            </p:nvSpPr>
            <p:spPr bwMode="auto">
              <a:xfrm>
                <a:off x="1297057" y="1266797"/>
                <a:ext cx="411493" cy="412748"/>
              </a:xfrm>
              <a:prstGeom prst="ellipse">
                <a:avLst/>
              </a:prstGeom>
              <a:solidFill>
                <a:srgbClr val="F35B07"/>
              </a:solidFill>
              <a:ln>
                <a:noFill/>
                <a:headEnd/>
                <a:tailEnd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>
                      <a:lumMod val="75000"/>
                      <a:lumOff val="25000"/>
                    </a:sysClr>
                  </a:solidFill>
                  <a:effectLst/>
                  <a:uLnTx/>
                  <a:uFillTx/>
                  <a:latin typeface="Arial" pitchFamily="34" charset="0"/>
                  <a:ea typeface="맑은 고딕" pitchFamily="50" charset="-127"/>
                  <a:cs typeface="Arial" pitchFamily="34" charset="0"/>
                </a:endParaRPr>
              </a:p>
            </p:txBody>
          </p:sp>
          <p:sp>
            <p:nvSpPr>
              <p:cNvPr id="27" name="타원 26"/>
              <p:cNvSpPr/>
              <p:nvPr/>
            </p:nvSpPr>
            <p:spPr bwMode="auto">
              <a:xfrm>
                <a:off x="1381262" y="1350935"/>
                <a:ext cx="231962" cy="233361"/>
              </a:xfrm>
              <a:prstGeom prst="ellipse">
                <a:avLst/>
              </a:prstGeom>
              <a:solidFill>
                <a:sysClr val="window" lastClr="FFFFF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>
                      <a:lumMod val="75000"/>
                      <a:lumOff val="25000"/>
                    </a:sysClr>
                  </a:solidFill>
                  <a:effectLst/>
                  <a:uLnTx/>
                  <a:uFillTx/>
                  <a:latin typeface="Arial" pitchFamily="34" charset="0"/>
                  <a:ea typeface="맑은 고딕" pitchFamily="50" charset="-127"/>
                  <a:cs typeface="Arial" pitchFamily="34" charset="0"/>
                </a:endParaRPr>
              </a:p>
            </p:txBody>
          </p:sp>
        </p:grpSp>
        <p:sp>
          <p:nvSpPr>
            <p:cNvPr id="25" name="TextBox 27"/>
            <p:cNvSpPr txBox="1">
              <a:spLocks noChangeArrowheads="1"/>
            </p:cNvSpPr>
            <p:nvPr/>
          </p:nvSpPr>
          <p:spPr bwMode="auto">
            <a:xfrm>
              <a:off x="1743075" y="1238250"/>
              <a:ext cx="2616200" cy="398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kumimoji="1" sz="12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1pPr>
              <a:lvl2pPr marL="742950" indent="-285750" eaLnBrk="0" hangingPunct="0">
                <a:defRPr kumimoji="1" sz="12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2pPr>
              <a:lvl3pPr marL="1143000" indent="-228600" eaLnBrk="0" hangingPunct="0">
                <a:defRPr kumimoji="1" sz="12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3pPr>
              <a:lvl4pPr marL="1600200" indent="-228600" eaLnBrk="0" hangingPunct="0">
                <a:defRPr kumimoji="1" sz="12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4pPr>
              <a:lvl5pPr marL="2057400" indent="-228600" eaLnBrk="0" hangingPunct="0">
                <a:defRPr kumimoji="1" sz="12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9pPr>
            </a:lstStyle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 pitchFamily="34" charset="0"/>
                  <a:ea typeface="맑은 고딕" pitchFamily="50" charset="-127"/>
                  <a:cs typeface="Arial" pitchFamily="34" charset="0"/>
                </a:rPr>
                <a:t>Buoy SST data</a:t>
              </a:r>
              <a:endParaRPr kumimoji="0" lang="en-US" altLang="ko-KR" sz="18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itchFamily="34" charset="0"/>
                <a:ea typeface="맑은 고딕" pitchFamily="50" charset="-127"/>
                <a:cs typeface="Arial" pitchFamily="34" charset="0"/>
              </a:endParaRPr>
            </a:p>
          </p:txBody>
        </p:sp>
      </p:grpSp>
      <p:sp>
        <p:nvSpPr>
          <p:cNvPr id="28" name="제목 2"/>
          <p:cNvSpPr txBox="1">
            <a:spLocks/>
          </p:cNvSpPr>
          <p:nvPr/>
        </p:nvSpPr>
        <p:spPr>
          <a:xfrm>
            <a:off x="395536" y="332656"/>
            <a:ext cx="8291264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spcBef>
                <a:spcPct val="0"/>
              </a:spcBef>
              <a:buNone/>
              <a:defRPr sz="2800" b="1" kern="120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  <a:cs typeface="+mj-cs"/>
              </a:defRPr>
            </a:lvl1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Validation data</a:t>
            </a:r>
            <a:endParaRPr kumimoji="0" lang="ko-KR" altLang="en-US" sz="3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내용 개체 틀 2"/>
          <p:cNvSpPr txBox="1">
            <a:spLocks/>
          </p:cNvSpPr>
          <p:nvPr/>
        </p:nvSpPr>
        <p:spPr>
          <a:xfrm>
            <a:off x="4644008" y="2162349"/>
            <a:ext cx="3988135" cy="44697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1300" b="0" kern="12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–"/>
              <a:defRPr sz="1200" b="0" kern="12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1100" b="0" kern="12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–"/>
              <a:defRPr sz="1000" b="0" kern="12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»"/>
              <a:defRPr sz="900" b="0" kern="12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1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altLang="ko-KR" sz="13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Area</a:t>
            </a:r>
            <a:r>
              <a:rPr kumimoji="0" lang="ko-KR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altLang="ko-KR" sz="13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: </a:t>
            </a:r>
            <a:r>
              <a:rPr kumimoji="0" lang="en-US" altLang="ko-KR" sz="13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30-40°N, 120-130°E, </a:t>
            </a:r>
            <a:r>
              <a:rPr kumimoji="0" lang="en-US" altLang="ko-KR" sz="13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37 stations</a:t>
            </a:r>
          </a:p>
          <a:p>
            <a:pPr marL="342900" marR="0" lvl="0" indent="-342900" algn="l" defTabSz="914400" rtl="0" eaLnBrk="1" fontAlgn="auto" latinLnBrk="1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altLang="ko-KR" sz="13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Period</a:t>
            </a:r>
            <a:r>
              <a:rPr kumimoji="0" lang="ko-KR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altLang="ko-KR" sz="13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: 2011.4.1.~2013.3.31. </a:t>
            </a:r>
          </a:p>
          <a:p>
            <a:pPr marL="0" marR="0" lvl="0" indent="0" algn="l" defTabSz="914400" rtl="0" eaLnBrk="1" fontAlgn="auto" latinLnBrk="1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ko-KR" sz="13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auto" latinLnBrk="1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ko-KR" sz="13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342900" marR="0" lvl="0" indent="-342900" algn="l" defTabSz="914400" rtl="0" eaLnBrk="1" fontAlgn="auto" latinLnBrk="1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endParaRPr kumimoji="0" lang="en-US" altLang="ko-KR" sz="13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342900" marR="0" lvl="0" indent="-342900" algn="l" defTabSz="914400" rtl="0" eaLnBrk="1" fontAlgn="auto" latinLnBrk="1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endParaRPr kumimoji="0" lang="ko-KR" altLang="en-US" sz="13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0" name="그룹 14"/>
          <p:cNvGrpSpPr>
            <a:grpSpLocks/>
          </p:cNvGrpSpPr>
          <p:nvPr/>
        </p:nvGrpSpPr>
        <p:grpSpPr bwMode="auto">
          <a:xfrm>
            <a:off x="4726893" y="1556792"/>
            <a:ext cx="2847242" cy="441325"/>
            <a:chOff x="1296988" y="1238250"/>
            <a:chExt cx="3084512" cy="441325"/>
          </a:xfrm>
        </p:grpSpPr>
        <p:sp>
          <p:nvSpPr>
            <p:cNvPr id="31" name="모서리가 둥근 직사각형 30"/>
            <p:cNvSpPr/>
            <p:nvPr/>
          </p:nvSpPr>
          <p:spPr bwMode="auto">
            <a:xfrm>
              <a:off x="1398588" y="1262063"/>
              <a:ext cx="2982912" cy="395287"/>
            </a:xfrm>
            <a:prstGeom prst="roundRect">
              <a:avLst>
                <a:gd name="adj" fmla="val 50000"/>
              </a:avLst>
            </a:prstGeom>
            <a:solidFill>
              <a:sysClr val="windowText" lastClr="000000">
                <a:lumMod val="65000"/>
                <a:lumOff val="35000"/>
              </a:sysClr>
            </a:solidFill>
            <a:ln w="381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itchFamily="34" charset="0"/>
                <a:ea typeface="맑은 고딕" pitchFamily="50" charset="-127"/>
                <a:cs typeface="Arial" pitchFamily="34" charset="0"/>
              </a:endParaRPr>
            </a:p>
          </p:txBody>
        </p:sp>
        <p:grpSp>
          <p:nvGrpSpPr>
            <p:cNvPr id="32" name="그룹 25"/>
            <p:cNvGrpSpPr>
              <a:grpSpLocks/>
            </p:cNvGrpSpPr>
            <p:nvPr/>
          </p:nvGrpSpPr>
          <p:grpSpPr bwMode="auto">
            <a:xfrm>
              <a:off x="1296988" y="1266825"/>
              <a:ext cx="411162" cy="412750"/>
              <a:chOff x="1297057" y="1266797"/>
              <a:chExt cx="411493" cy="412748"/>
            </a:xfrm>
          </p:grpSpPr>
          <p:sp>
            <p:nvSpPr>
              <p:cNvPr id="34" name="타원 33"/>
              <p:cNvSpPr/>
              <p:nvPr/>
            </p:nvSpPr>
            <p:spPr bwMode="auto">
              <a:xfrm>
                <a:off x="1297057" y="1266797"/>
                <a:ext cx="411493" cy="412748"/>
              </a:xfrm>
              <a:prstGeom prst="ellipse">
                <a:avLst/>
              </a:prstGeom>
              <a:solidFill>
                <a:srgbClr val="F35B07"/>
              </a:solidFill>
              <a:ln>
                <a:noFill/>
                <a:headEnd/>
                <a:tailEnd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>
                      <a:lumMod val="75000"/>
                      <a:lumOff val="25000"/>
                    </a:sysClr>
                  </a:solidFill>
                  <a:effectLst/>
                  <a:uLnTx/>
                  <a:uFillTx/>
                  <a:latin typeface="Arial" pitchFamily="34" charset="0"/>
                  <a:ea typeface="맑은 고딕" pitchFamily="50" charset="-127"/>
                  <a:cs typeface="Arial" pitchFamily="34" charset="0"/>
                </a:endParaRPr>
              </a:p>
            </p:txBody>
          </p:sp>
          <p:sp>
            <p:nvSpPr>
              <p:cNvPr id="35" name="타원 34"/>
              <p:cNvSpPr/>
              <p:nvPr/>
            </p:nvSpPr>
            <p:spPr bwMode="auto">
              <a:xfrm>
                <a:off x="1381262" y="1350935"/>
                <a:ext cx="231962" cy="233361"/>
              </a:xfrm>
              <a:prstGeom prst="ellipse">
                <a:avLst/>
              </a:prstGeom>
              <a:solidFill>
                <a:sysClr val="window" lastClr="FFFFF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>
                      <a:lumMod val="75000"/>
                      <a:lumOff val="25000"/>
                    </a:sysClr>
                  </a:solidFill>
                  <a:effectLst/>
                  <a:uLnTx/>
                  <a:uFillTx/>
                  <a:latin typeface="Arial" pitchFamily="34" charset="0"/>
                  <a:ea typeface="맑은 고딕" pitchFamily="50" charset="-127"/>
                  <a:cs typeface="Arial" pitchFamily="34" charset="0"/>
                </a:endParaRPr>
              </a:p>
            </p:txBody>
          </p:sp>
        </p:grpSp>
        <p:sp>
          <p:nvSpPr>
            <p:cNvPr id="33" name="TextBox 27"/>
            <p:cNvSpPr txBox="1">
              <a:spLocks noChangeArrowheads="1"/>
            </p:cNvSpPr>
            <p:nvPr/>
          </p:nvSpPr>
          <p:spPr bwMode="auto">
            <a:xfrm>
              <a:off x="1743075" y="1238250"/>
              <a:ext cx="2616200" cy="398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kumimoji="1" sz="12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1pPr>
              <a:lvl2pPr marL="742950" indent="-285750" eaLnBrk="0" hangingPunct="0">
                <a:defRPr kumimoji="1" sz="12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2pPr>
              <a:lvl3pPr marL="1143000" indent="-228600" eaLnBrk="0" hangingPunct="0">
                <a:defRPr kumimoji="1" sz="12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3pPr>
              <a:lvl4pPr marL="1600200" indent="-228600" eaLnBrk="0" hangingPunct="0">
                <a:defRPr kumimoji="1" sz="12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4pPr>
              <a:lvl5pPr marL="2057400" indent="-228600" eaLnBrk="0" hangingPunct="0">
                <a:defRPr kumimoji="1" sz="12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9pPr>
            </a:lstStyle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8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 pitchFamily="34" charset="0"/>
                  <a:ea typeface="맑은 고딕" pitchFamily="50" charset="-127"/>
                  <a:cs typeface="Arial" pitchFamily="34" charset="0"/>
                </a:rPr>
                <a:t>Pyranometer</a:t>
              </a:r>
              <a:r>
                <a:rPr kumimoji="0" lang="en-US" altLang="ko-KR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 pitchFamily="34" charset="0"/>
                  <a:ea typeface="맑은 고딕" pitchFamily="50" charset="-127"/>
                  <a:cs typeface="Arial" pitchFamily="34" charset="0"/>
                </a:rPr>
                <a:t> data</a:t>
              </a:r>
              <a:endParaRPr kumimoji="0" lang="en-US" altLang="ko-KR" sz="18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itchFamily="34" charset="0"/>
                <a:ea typeface="맑은 고딕" pitchFamily="50" charset="-127"/>
                <a:cs typeface="Arial" pitchFamily="34" charset="0"/>
              </a:endParaRPr>
            </a:p>
          </p:txBody>
        </p:sp>
      </p:grpSp>
      <p:pic>
        <p:nvPicPr>
          <p:cNvPr id="3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8504" y="2852936"/>
            <a:ext cx="3369920" cy="3836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표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0305571"/>
              </p:ext>
            </p:extLst>
          </p:nvPr>
        </p:nvGraphicFramePr>
        <p:xfrm>
          <a:off x="683570" y="1520789"/>
          <a:ext cx="7920878" cy="4428492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2009198"/>
                <a:gridCol w="871120"/>
                <a:gridCol w="1728192"/>
                <a:gridCol w="1800200"/>
                <a:gridCol w="1512168"/>
              </a:tblGrid>
              <a:tr h="424182">
                <a:tc>
                  <a:txBody>
                    <a:bodyPr/>
                    <a:lstStyle/>
                    <a:p>
                      <a:pPr algn="ctr" latinLnBrk="1"/>
                      <a:endParaRPr lang="ko-KR" altLang="en-US" sz="1800" dirty="0">
                        <a:latin typeface="Arial" panose="020B0604020202020204" pitchFamily="34" charset="0"/>
                        <a:ea typeface="Arial Unicode MS" pitchFamily="50" charset="-127"/>
                        <a:cs typeface="Arial" panose="020B0604020202020204" pitchFamily="34" charset="0"/>
                      </a:endParaRPr>
                    </a:p>
                  </a:txBody>
                  <a:tcPr marL="78191" marR="78191" marT="41468" marB="41468" anchor="ctr">
                    <a:solidFill>
                      <a:schemeClr val="accent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800" dirty="0" smtClean="0">
                          <a:latin typeface="Arial" panose="020B0604020202020204" pitchFamily="34" charset="0"/>
                          <a:ea typeface="Arial Unicode MS" pitchFamily="50" charset="-127"/>
                          <a:cs typeface="Arial" panose="020B0604020202020204" pitchFamily="34" charset="0"/>
                        </a:rPr>
                        <a:t>MI(COMS)</a:t>
                      </a:r>
                      <a:endParaRPr lang="ko-KR" altLang="en-US" sz="1800" dirty="0">
                        <a:latin typeface="Arial" panose="020B0604020202020204" pitchFamily="34" charset="0"/>
                        <a:ea typeface="Arial Unicode MS" pitchFamily="50" charset="-127"/>
                        <a:cs typeface="Arial" panose="020B0604020202020204" pitchFamily="34" charset="0"/>
                      </a:endParaRPr>
                    </a:p>
                  </a:txBody>
                  <a:tcPr marL="78191" marR="78191" marT="41468" marB="41468" anchor="ctr"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800" dirty="0" smtClean="0">
                          <a:latin typeface="Arial" panose="020B0604020202020204" pitchFamily="34" charset="0"/>
                          <a:ea typeface="Arial Unicode MS" pitchFamily="50" charset="-127"/>
                          <a:cs typeface="Arial" panose="020B0604020202020204" pitchFamily="34" charset="0"/>
                        </a:rPr>
                        <a:t>AMI(GEO-KOMPSAT-2A)</a:t>
                      </a:r>
                      <a:endParaRPr lang="ko-KR" altLang="en-US" sz="1800" dirty="0">
                        <a:latin typeface="Arial" panose="020B0604020202020204" pitchFamily="34" charset="0"/>
                        <a:ea typeface="Arial Unicode MS" pitchFamily="50" charset="-127"/>
                        <a:cs typeface="Arial" panose="020B0604020202020204" pitchFamily="34" charset="0"/>
                      </a:endParaRPr>
                    </a:p>
                  </a:txBody>
                  <a:tcPr marL="78191" marR="78191" marT="41468" marB="41468" anchor="ctr"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393924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>
                          <a:latin typeface="Arial" panose="020B0604020202020204" pitchFamily="34" charset="0"/>
                          <a:ea typeface="Arial Unicode MS" pitchFamily="50" charset="-127"/>
                          <a:cs typeface="Arial" panose="020B0604020202020204" pitchFamily="34" charset="0"/>
                        </a:rPr>
                        <a:t>Channels</a:t>
                      </a:r>
                      <a:endParaRPr lang="ko-KR" altLang="en-US" sz="1400" b="1" dirty="0">
                        <a:latin typeface="Arial" panose="020B0604020202020204" pitchFamily="34" charset="0"/>
                        <a:ea typeface="Arial Unicode MS" pitchFamily="50" charset="-127"/>
                        <a:cs typeface="Arial" panose="020B0604020202020204" pitchFamily="34" charset="0"/>
                      </a:endParaRPr>
                    </a:p>
                  </a:txBody>
                  <a:tcPr marL="78191" marR="78191" marT="41468" marB="41468" anchor="ctr"/>
                </a:tc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>
                          <a:latin typeface="Arial" panose="020B0604020202020204" pitchFamily="34" charset="0"/>
                          <a:ea typeface="Arial Unicode MS" pitchFamily="50" charset="-127"/>
                          <a:cs typeface="Arial" panose="020B0604020202020204" pitchFamily="34" charset="0"/>
                        </a:rPr>
                        <a:t>5</a:t>
                      </a:r>
                      <a:endParaRPr lang="ko-KR" altLang="en-US" sz="1400" dirty="0">
                        <a:latin typeface="Arial" panose="020B0604020202020204" pitchFamily="34" charset="0"/>
                        <a:ea typeface="Arial Unicode MS" pitchFamily="50" charset="-127"/>
                        <a:cs typeface="Arial" panose="020B0604020202020204" pitchFamily="34" charset="0"/>
                      </a:endParaRPr>
                    </a:p>
                  </a:txBody>
                  <a:tcPr marL="78191" marR="78191" marT="41468" marB="41468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>
                          <a:latin typeface="Arial" panose="020B0604020202020204" pitchFamily="34" charset="0"/>
                          <a:ea typeface="Arial Unicode MS" pitchFamily="50" charset="-127"/>
                          <a:cs typeface="Arial" panose="020B0604020202020204" pitchFamily="34" charset="0"/>
                        </a:rPr>
                        <a:t>16</a:t>
                      </a:r>
                      <a:endParaRPr lang="ko-KR" altLang="en-US" sz="1400" dirty="0">
                        <a:latin typeface="Arial" panose="020B0604020202020204" pitchFamily="34" charset="0"/>
                        <a:ea typeface="Arial Unicode MS" pitchFamily="50" charset="-127"/>
                        <a:cs typeface="Arial" panose="020B0604020202020204" pitchFamily="34" charset="0"/>
                      </a:endParaRPr>
                    </a:p>
                  </a:txBody>
                  <a:tcPr marL="78191" marR="78191" marT="41468" marB="41468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389574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baseline="0" dirty="0" smtClean="0">
                          <a:latin typeface="Arial" panose="020B0604020202020204" pitchFamily="34" charset="0"/>
                          <a:ea typeface="Arial Unicode MS" pitchFamily="50" charset="-127"/>
                          <a:cs typeface="Arial" panose="020B0604020202020204" pitchFamily="34" charset="0"/>
                        </a:rPr>
                        <a:t>Spatial resolution(km)</a:t>
                      </a:r>
                      <a:endParaRPr lang="ko-KR" altLang="en-US" sz="1400" b="1" dirty="0">
                        <a:latin typeface="Arial" panose="020B0604020202020204" pitchFamily="34" charset="0"/>
                        <a:ea typeface="Arial Unicode MS" pitchFamily="50" charset="-127"/>
                        <a:cs typeface="Arial" panose="020B0604020202020204" pitchFamily="34" charset="0"/>
                      </a:endParaRPr>
                    </a:p>
                  </a:txBody>
                  <a:tcPr marL="78191" marR="78191" marT="41468" marB="41468" anchor="ctr"/>
                </a:tc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>
                          <a:latin typeface="Arial" panose="020B0604020202020204" pitchFamily="34" charset="0"/>
                          <a:ea typeface="Arial Unicode MS" pitchFamily="50" charset="-127"/>
                          <a:cs typeface="Arial" panose="020B0604020202020204" pitchFamily="34" charset="0"/>
                        </a:rPr>
                        <a:t>1/4</a:t>
                      </a:r>
                      <a:r>
                        <a:rPr lang="en-US" altLang="ko-KR" sz="1400" baseline="0" dirty="0" smtClean="0">
                          <a:latin typeface="Arial" panose="020B0604020202020204" pitchFamily="34" charset="0"/>
                          <a:ea typeface="Arial Unicode MS" pitchFamily="50" charset="-127"/>
                          <a:cs typeface="Arial" panose="020B0604020202020204" pitchFamily="34" charset="0"/>
                        </a:rPr>
                        <a:t>(VIS/IR)</a:t>
                      </a:r>
                      <a:endParaRPr lang="ko-KR" altLang="en-US" sz="1400" dirty="0">
                        <a:latin typeface="Arial" panose="020B0604020202020204" pitchFamily="34" charset="0"/>
                        <a:ea typeface="Arial Unicode MS" pitchFamily="50" charset="-127"/>
                        <a:cs typeface="Arial" panose="020B0604020202020204" pitchFamily="34" charset="0"/>
                      </a:endParaRPr>
                    </a:p>
                  </a:txBody>
                  <a:tcPr marL="78191" marR="78191" marT="41468" marB="41468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>
                          <a:latin typeface="Arial" panose="020B0604020202020204" pitchFamily="34" charset="0"/>
                          <a:ea typeface="Arial Unicode MS" pitchFamily="50" charset="-127"/>
                          <a:cs typeface="Arial" panose="020B0604020202020204" pitchFamily="34" charset="0"/>
                        </a:rPr>
                        <a:t>0.5,1/2(VIS/IR)</a:t>
                      </a:r>
                      <a:endParaRPr lang="ko-KR" altLang="en-US" sz="1400" dirty="0">
                        <a:latin typeface="Arial" panose="020B0604020202020204" pitchFamily="34" charset="0"/>
                        <a:ea typeface="Arial Unicode MS" pitchFamily="50" charset="-127"/>
                        <a:cs typeface="Arial" panose="020B0604020202020204" pitchFamily="34" charset="0"/>
                      </a:endParaRPr>
                    </a:p>
                  </a:txBody>
                  <a:tcPr marL="78191" marR="78191" marT="41468" marB="41468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353582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>
                          <a:latin typeface="Arial" panose="020B0604020202020204" pitchFamily="34" charset="0"/>
                          <a:ea typeface="Arial Unicode MS" pitchFamily="50" charset="-127"/>
                          <a:cs typeface="Arial" panose="020B0604020202020204" pitchFamily="34" charset="0"/>
                        </a:rPr>
                        <a:t>True color image</a:t>
                      </a:r>
                      <a:endParaRPr lang="ko-KR" altLang="en-US" sz="1400" b="1" dirty="0">
                        <a:latin typeface="Arial" panose="020B0604020202020204" pitchFamily="34" charset="0"/>
                        <a:ea typeface="Arial Unicode MS" pitchFamily="50" charset="-127"/>
                        <a:cs typeface="Arial" panose="020B0604020202020204" pitchFamily="34" charset="0"/>
                      </a:endParaRPr>
                    </a:p>
                  </a:txBody>
                  <a:tcPr marL="78191" marR="78191" marT="41468" marB="41468" anchor="ctr"/>
                </a:tc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>
                          <a:latin typeface="Arial" panose="020B0604020202020204" pitchFamily="34" charset="0"/>
                          <a:ea typeface="Arial Unicode MS" pitchFamily="50" charset="-127"/>
                          <a:cs typeface="Arial" panose="020B0604020202020204" pitchFamily="34" charset="0"/>
                        </a:rPr>
                        <a:t>X</a:t>
                      </a:r>
                      <a:endParaRPr lang="ko-KR" altLang="en-US" sz="1400" dirty="0">
                        <a:latin typeface="Arial" panose="020B0604020202020204" pitchFamily="34" charset="0"/>
                        <a:ea typeface="Arial Unicode MS" pitchFamily="50" charset="-127"/>
                        <a:cs typeface="Arial" panose="020B0604020202020204" pitchFamily="34" charset="0"/>
                      </a:endParaRPr>
                    </a:p>
                  </a:txBody>
                  <a:tcPr marL="78191" marR="78191" marT="41468" marB="41468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>
                          <a:latin typeface="Arial" panose="020B0604020202020204" pitchFamily="34" charset="0"/>
                          <a:ea typeface="Arial Unicode MS" pitchFamily="50" charset="-127"/>
                          <a:cs typeface="Arial" panose="020B0604020202020204" pitchFamily="34" charset="0"/>
                        </a:rPr>
                        <a:t>O</a:t>
                      </a:r>
                      <a:endParaRPr lang="ko-KR" altLang="en-US" sz="1400" dirty="0">
                        <a:latin typeface="Arial" panose="020B0604020202020204" pitchFamily="34" charset="0"/>
                        <a:ea typeface="Arial Unicode MS" pitchFamily="50" charset="-127"/>
                        <a:cs typeface="Arial" panose="020B0604020202020204" pitchFamily="34" charset="0"/>
                      </a:endParaRPr>
                    </a:p>
                  </a:txBody>
                  <a:tcPr marL="78191" marR="78191" marT="41468" marB="41468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620354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>
                          <a:latin typeface="Arial" panose="020B0604020202020204" pitchFamily="34" charset="0"/>
                          <a:ea typeface="Arial Unicode MS" pitchFamily="50" charset="-127"/>
                          <a:cs typeface="Arial" panose="020B0604020202020204" pitchFamily="34" charset="0"/>
                        </a:rPr>
                        <a:t>Temporal resolution(min)</a:t>
                      </a:r>
                      <a:endParaRPr lang="ko-KR" altLang="en-US" sz="1400" b="1" dirty="0">
                        <a:latin typeface="Arial" panose="020B0604020202020204" pitchFamily="34" charset="0"/>
                        <a:ea typeface="Arial Unicode MS" pitchFamily="50" charset="-127"/>
                        <a:cs typeface="Arial" panose="020B0604020202020204" pitchFamily="34" charset="0"/>
                      </a:endParaRPr>
                    </a:p>
                  </a:txBody>
                  <a:tcPr marL="78191" marR="78191" marT="41468" marB="41468" anchor="ctr"/>
                </a:tc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>
                          <a:latin typeface="Arial" panose="020B0604020202020204" pitchFamily="34" charset="0"/>
                          <a:ea typeface="Arial Unicode MS" pitchFamily="50" charset="-127"/>
                          <a:cs typeface="Arial" panose="020B0604020202020204" pitchFamily="34" charset="0"/>
                        </a:rPr>
                        <a:t>25(Full Disk)</a:t>
                      </a:r>
                    </a:p>
                  </a:txBody>
                  <a:tcPr marL="78191" marR="78191" marT="41468" marB="41468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>
                          <a:latin typeface="Arial" panose="020B0604020202020204" pitchFamily="34" charset="0"/>
                          <a:ea typeface="Arial Unicode MS" pitchFamily="50" charset="-127"/>
                          <a:cs typeface="Arial" panose="020B0604020202020204" pitchFamily="34" charset="0"/>
                        </a:rPr>
                        <a:t>10(Full Disk)</a:t>
                      </a:r>
                    </a:p>
                  </a:txBody>
                  <a:tcPr marL="78191" marR="78191" marT="41468" marB="41468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389574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>
                          <a:latin typeface="Arial" panose="020B0604020202020204" pitchFamily="34" charset="0"/>
                          <a:ea typeface="Arial Unicode MS" pitchFamily="50" charset="-127"/>
                          <a:cs typeface="Arial" panose="020B0604020202020204" pitchFamily="34" charset="0"/>
                        </a:rPr>
                        <a:t>Products</a:t>
                      </a:r>
                      <a:endParaRPr lang="ko-KR" altLang="en-US" sz="1400" b="1" dirty="0">
                        <a:latin typeface="Arial" panose="020B0604020202020204" pitchFamily="34" charset="0"/>
                        <a:ea typeface="Arial Unicode MS" pitchFamily="50" charset="-127"/>
                        <a:cs typeface="Arial" panose="020B0604020202020204" pitchFamily="34" charset="0"/>
                      </a:endParaRPr>
                    </a:p>
                  </a:txBody>
                  <a:tcPr marL="78191" marR="78191" marT="41468" marB="41468" anchor="ctr"/>
                </a:tc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>
                          <a:latin typeface="Arial" panose="020B0604020202020204" pitchFamily="34" charset="0"/>
                          <a:ea typeface="Arial Unicode MS" pitchFamily="50" charset="-127"/>
                          <a:cs typeface="Arial" panose="020B0604020202020204" pitchFamily="34" charset="0"/>
                        </a:rPr>
                        <a:t>16</a:t>
                      </a:r>
                      <a:endParaRPr lang="ko-KR" altLang="en-US" sz="1400" dirty="0">
                        <a:latin typeface="Arial" panose="020B0604020202020204" pitchFamily="34" charset="0"/>
                        <a:ea typeface="Arial Unicode MS" pitchFamily="50" charset="-127"/>
                        <a:cs typeface="Arial" panose="020B0604020202020204" pitchFamily="34" charset="0"/>
                      </a:endParaRPr>
                    </a:p>
                  </a:txBody>
                  <a:tcPr marL="78191" marR="78191" marT="41468" marB="41468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>
                          <a:latin typeface="Arial" panose="020B0604020202020204" pitchFamily="34" charset="0"/>
                          <a:ea typeface="Arial Unicode MS" pitchFamily="50" charset="-127"/>
                          <a:cs typeface="Arial" panose="020B0604020202020204" pitchFamily="34" charset="0"/>
                        </a:rPr>
                        <a:t>52</a:t>
                      </a:r>
                      <a:endParaRPr lang="ko-KR" altLang="en-US" sz="1400" dirty="0">
                        <a:latin typeface="Arial" panose="020B0604020202020204" pitchFamily="34" charset="0"/>
                        <a:ea typeface="Arial Unicode MS" pitchFamily="50" charset="-127"/>
                        <a:cs typeface="Arial" panose="020B0604020202020204" pitchFamily="34" charset="0"/>
                      </a:endParaRPr>
                    </a:p>
                  </a:txBody>
                  <a:tcPr marL="78191" marR="78191" marT="41468" marB="41468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353582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>
                          <a:latin typeface="Arial" panose="020B0604020202020204" pitchFamily="34" charset="0"/>
                          <a:ea typeface="Arial Unicode MS" pitchFamily="50" charset="-127"/>
                          <a:cs typeface="Arial" panose="020B0604020202020204" pitchFamily="34" charset="0"/>
                        </a:rPr>
                        <a:t>Data rates(Mbps)</a:t>
                      </a:r>
                      <a:endParaRPr lang="ko-KR" altLang="en-US" sz="1400" b="1" dirty="0">
                        <a:latin typeface="Arial" panose="020B0604020202020204" pitchFamily="34" charset="0"/>
                        <a:ea typeface="Arial Unicode MS" pitchFamily="50" charset="-127"/>
                        <a:cs typeface="Arial" panose="020B0604020202020204" pitchFamily="34" charset="0"/>
                      </a:endParaRPr>
                    </a:p>
                  </a:txBody>
                  <a:tcPr marL="78191" marR="78191" marT="41468" marB="41468" anchor="ctr"/>
                </a:tc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>
                          <a:latin typeface="Arial" panose="020B0604020202020204" pitchFamily="34" charset="0"/>
                          <a:ea typeface="Arial Unicode MS" pitchFamily="50" charset="-127"/>
                          <a:cs typeface="Arial" panose="020B0604020202020204" pitchFamily="34" charset="0"/>
                        </a:rPr>
                        <a:t>2.6</a:t>
                      </a:r>
                      <a:endParaRPr lang="ko-KR" altLang="en-US" sz="1400" dirty="0">
                        <a:latin typeface="Arial" panose="020B0604020202020204" pitchFamily="34" charset="0"/>
                        <a:ea typeface="Arial Unicode MS" pitchFamily="50" charset="-127"/>
                        <a:cs typeface="Arial" panose="020B0604020202020204" pitchFamily="34" charset="0"/>
                      </a:endParaRPr>
                    </a:p>
                  </a:txBody>
                  <a:tcPr marL="78191" marR="78191" marT="41468" marB="41468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>
                          <a:latin typeface="Arial" panose="020B0604020202020204" pitchFamily="34" charset="0"/>
                          <a:ea typeface="Arial Unicode MS" pitchFamily="50" charset="-127"/>
                          <a:cs typeface="Arial" panose="020B0604020202020204" pitchFamily="34" charset="0"/>
                        </a:rPr>
                        <a:t>~70</a:t>
                      </a:r>
                      <a:endParaRPr lang="ko-KR" altLang="en-US" sz="1400" dirty="0">
                        <a:latin typeface="Arial" panose="020B0604020202020204" pitchFamily="34" charset="0"/>
                        <a:ea typeface="Arial Unicode MS" pitchFamily="50" charset="-127"/>
                        <a:cs typeface="Arial" panose="020B0604020202020204" pitchFamily="34" charset="0"/>
                      </a:endParaRPr>
                    </a:p>
                  </a:txBody>
                  <a:tcPr marL="78191" marR="78191" marT="41468" marB="41468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38661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baseline="0" dirty="0" smtClean="0">
                          <a:latin typeface="Arial" panose="020B0604020202020204" pitchFamily="34" charset="0"/>
                          <a:ea typeface="Arial Unicode MS" pitchFamily="50" charset="-127"/>
                          <a:cs typeface="Arial" panose="020B0604020202020204" pitchFamily="34" charset="0"/>
                        </a:rPr>
                        <a:t>Design life(year)</a:t>
                      </a:r>
                      <a:endParaRPr lang="ko-KR" altLang="en-US" sz="1400" b="1" dirty="0">
                        <a:latin typeface="Arial" panose="020B0604020202020204" pitchFamily="34" charset="0"/>
                        <a:ea typeface="Arial Unicode MS" pitchFamily="50" charset="-127"/>
                        <a:cs typeface="Arial" panose="020B0604020202020204" pitchFamily="34" charset="0"/>
                      </a:endParaRPr>
                    </a:p>
                  </a:txBody>
                  <a:tcPr marL="78191" marR="78191" marT="41468" marB="41468" anchor="ctr"/>
                </a:tc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>
                          <a:latin typeface="Arial" panose="020B0604020202020204" pitchFamily="34" charset="0"/>
                          <a:ea typeface="Arial Unicode MS" pitchFamily="50" charset="-127"/>
                          <a:cs typeface="Arial" panose="020B0604020202020204" pitchFamily="34" charset="0"/>
                        </a:rPr>
                        <a:t>7</a:t>
                      </a:r>
                      <a:endParaRPr lang="ko-KR" altLang="en-US" sz="1400" dirty="0">
                        <a:latin typeface="Arial" panose="020B0604020202020204" pitchFamily="34" charset="0"/>
                        <a:ea typeface="Arial Unicode MS" pitchFamily="50" charset="-127"/>
                        <a:cs typeface="Arial" panose="020B0604020202020204" pitchFamily="34" charset="0"/>
                      </a:endParaRPr>
                    </a:p>
                  </a:txBody>
                  <a:tcPr marL="78191" marR="78191" marT="41468" marB="41468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>
                          <a:latin typeface="Arial" panose="020B0604020202020204" pitchFamily="34" charset="0"/>
                          <a:ea typeface="Arial Unicode MS" pitchFamily="50" charset="-127"/>
                          <a:cs typeface="Arial" panose="020B0604020202020204" pitchFamily="34" charset="0"/>
                        </a:rPr>
                        <a:t>10</a:t>
                      </a:r>
                      <a:endParaRPr lang="ko-KR" altLang="en-US" sz="1400" dirty="0">
                        <a:latin typeface="Arial" panose="020B0604020202020204" pitchFamily="34" charset="0"/>
                        <a:ea typeface="Arial Unicode MS" pitchFamily="50" charset="-127"/>
                        <a:cs typeface="Arial" panose="020B0604020202020204" pitchFamily="34" charset="0"/>
                      </a:endParaRPr>
                    </a:p>
                  </a:txBody>
                  <a:tcPr marL="78191" marR="78191" marT="41468" marB="41468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353582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>
                          <a:latin typeface="Arial" panose="020B0604020202020204" pitchFamily="34" charset="0"/>
                          <a:ea typeface="Arial Unicode MS" pitchFamily="50" charset="-127"/>
                          <a:cs typeface="Arial" panose="020B0604020202020204" pitchFamily="34" charset="0"/>
                        </a:rPr>
                        <a:t>Utilization</a:t>
                      </a:r>
                      <a:endParaRPr lang="ko-KR" altLang="en-US" sz="1400" b="1" dirty="0">
                        <a:latin typeface="Arial" panose="020B0604020202020204" pitchFamily="34" charset="0"/>
                        <a:ea typeface="Arial Unicode MS" pitchFamily="50" charset="-127"/>
                        <a:cs typeface="Arial" panose="020B0604020202020204" pitchFamily="34" charset="0"/>
                      </a:endParaRPr>
                    </a:p>
                  </a:txBody>
                  <a:tcPr marL="78191" marR="78191" marT="41468" marB="41468" anchor="ctr"/>
                </a:tc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>
                          <a:latin typeface="Arial" panose="020B0604020202020204" pitchFamily="34" charset="0"/>
                          <a:ea typeface="Arial Unicode MS" pitchFamily="50" charset="-127"/>
                          <a:cs typeface="Arial" panose="020B0604020202020204" pitchFamily="34" charset="0"/>
                        </a:rPr>
                        <a:t>Weather</a:t>
                      </a:r>
                      <a:r>
                        <a:rPr lang="en-US" altLang="ko-KR" sz="1400" baseline="0" dirty="0" smtClean="0">
                          <a:latin typeface="Arial" panose="020B0604020202020204" pitchFamily="34" charset="0"/>
                          <a:ea typeface="Arial Unicode MS" pitchFamily="50" charset="-127"/>
                          <a:cs typeface="Arial" panose="020B0604020202020204" pitchFamily="34" charset="0"/>
                        </a:rPr>
                        <a:t> forecasting</a:t>
                      </a:r>
                      <a:endParaRPr lang="ko-KR" altLang="en-US" sz="1400" dirty="0">
                        <a:latin typeface="Arial" panose="020B0604020202020204" pitchFamily="34" charset="0"/>
                        <a:ea typeface="Arial Unicode MS" pitchFamily="50" charset="-127"/>
                        <a:cs typeface="Arial" panose="020B0604020202020204" pitchFamily="34" charset="0"/>
                      </a:endParaRPr>
                    </a:p>
                  </a:txBody>
                  <a:tcPr marL="78191" marR="78191" marT="41468" marB="41468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>
                          <a:latin typeface="Arial" panose="020B0604020202020204" pitchFamily="34" charset="0"/>
                          <a:ea typeface="Arial Unicode MS" pitchFamily="50" charset="-127"/>
                          <a:cs typeface="Arial" panose="020B0604020202020204" pitchFamily="34" charset="0"/>
                        </a:rPr>
                        <a:t>+ NWP + Climate model</a:t>
                      </a:r>
                      <a:endParaRPr lang="ko-KR" altLang="en-US" sz="1400" dirty="0">
                        <a:latin typeface="Arial" panose="020B0604020202020204" pitchFamily="34" charset="0"/>
                        <a:ea typeface="Arial Unicode MS" pitchFamily="50" charset="-127"/>
                        <a:cs typeface="Arial" panose="020B0604020202020204" pitchFamily="34" charset="0"/>
                      </a:endParaRPr>
                    </a:p>
                  </a:txBody>
                  <a:tcPr marL="78191" marR="78191" marT="41468" marB="41468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381764"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>
                          <a:latin typeface="Arial" panose="020B0604020202020204" pitchFamily="34" charset="0"/>
                          <a:ea typeface="Arial Unicode MS" pitchFamily="50" charset="-127"/>
                          <a:cs typeface="Arial" panose="020B0604020202020204" pitchFamily="34" charset="0"/>
                        </a:rPr>
                        <a:t>Loaded satellites</a:t>
                      </a:r>
                      <a:endParaRPr lang="ko-KR" altLang="en-US" sz="1400" b="1" dirty="0">
                        <a:latin typeface="Arial" panose="020B0604020202020204" pitchFamily="34" charset="0"/>
                        <a:ea typeface="Arial Unicode MS" pitchFamily="50" charset="-127"/>
                        <a:cs typeface="Arial" panose="020B0604020202020204" pitchFamily="34" charset="0"/>
                      </a:endParaRPr>
                    </a:p>
                  </a:txBody>
                  <a:tcPr marL="78191" marR="78191" marT="41468" marB="41468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>
                          <a:latin typeface="Arial" panose="020B0604020202020204" pitchFamily="34" charset="0"/>
                          <a:ea typeface="Arial Unicode MS" pitchFamily="50" charset="-127"/>
                          <a:cs typeface="Arial" panose="020B0604020202020204" pitchFamily="34" charset="0"/>
                        </a:rPr>
                        <a:t>U.S.A.</a:t>
                      </a:r>
                      <a:endParaRPr lang="ko-KR" altLang="en-US" sz="1400" dirty="0">
                        <a:latin typeface="Arial" panose="020B0604020202020204" pitchFamily="34" charset="0"/>
                        <a:ea typeface="Arial Unicode MS" pitchFamily="50" charset="-127"/>
                        <a:cs typeface="Arial" panose="020B0604020202020204" pitchFamily="34" charset="0"/>
                      </a:endParaRPr>
                    </a:p>
                  </a:txBody>
                  <a:tcPr marL="78191" marR="78191" marT="41468" marB="41468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>
                          <a:latin typeface="Arial" panose="020B0604020202020204" pitchFamily="34" charset="0"/>
                          <a:ea typeface="Arial Unicode MS" pitchFamily="50" charset="-127"/>
                          <a:cs typeface="Arial" panose="020B0604020202020204" pitchFamily="34" charset="0"/>
                        </a:rPr>
                        <a:t>GOES-8~15</a:t>
                      </a:r>
                      <a:endParaRPr lang="ko-KR" altLang="en-US" sz="1400" dirty="0">
                        <a:latin typeface="Arial" panose="020B0604020202020204" pitchFamily="34" charset="0"/>
                        <a:ea typeface="Arial Unicode MS" pitchFamily="50" charset="-127"/>
                        <a:cs typeface="Arial" panose="020B0604020202020204" pitchFamily="34" charset="0"/>
                      </a:endParaRPr>
                    </a:p>
                  </a:txBody>
                  <a:tcPr marL="78191" marR="78191" marT="41468" marB="4146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>
                          <a:latin typeface="Arial" panose="020B0604020202020204" pitchFamily="34" charset="0"/>
                          <a:ea typeface="Arial Unicode MS" pitchFamily="50" charset="-127"/>
                          <a:cs typeface="Arial" panose="020B0604020202020204" pitchFamily="34" charset="0"/>
                        </a:rPr>
                        <a:t>GOES-R(ABI)</a:t>
                      </a:r>
                      <a:endParaRPr lang="ko-KR" altLang="en-US" sz="1400" dirty="0">
                        <a:latin typeface="Arial" panose="020B0604020202020204" pitchFamily="34" charset="0"/>
                        <a:ea typeface="Arial Unicode MS" pitchFamily="50" charset="-127"/>
                        <a:cs typeface="Arial" panose="020B0604020202020204" pitchFamily="34" charset="0"/>
                      </a:endParaRPr>
                    </a:p>
                  </a:txBody>
                  <a:tcPr marL="78191" marR="78191" marT="41468" marB="41468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>
                          <a:latin typeface="Arial" panose="020B0604020202020204" pitchFamily="34" charset="0"/>
                          <a:ea typeface="Arial Unicode MS" pitchFamily="50" charset="-127"/>
                          <a:cs typeface="Arial" panose="020B0604020202020204" pitchFamily="34" charset="0"/>
                        </a:rPr>
                        <a:t>2015</a:t>
                      </a:r>
                      <a:endParaRPr lang="ko-KR" altLang="en-US" sz="1400" dirty="0">
                        <a:latin typeface="Arial" panose="020B0604020202020204" pitchFamily="34" charset="0"/>
                        <a:ea typeface="Arial Unicode MS" pitchFamily="50" charset="-127"/>
                        <a:cs typeface="Arial" panose="020B0604020202020204" pitchFamily="34" charset="0"/>
                      </a:endParaRPr>
                    </a:p>
                  </a:txBody>
                  <a:tcPr marL="78191" marR="78191" marT="41468" marB="4146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1764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>
                          <a:latin typeface="Arial" panose="020B0604020202020204" pitchFamily="34" charset="0"/>
                          <a:ea typeface="Arial Unicode MS" pitchFamily="50" charset="-127"/>
                          <a:cs typeface="Arial" panose="020B0604020202020204" pitchFamily="34" charset="0"/>
                        </a:rPr>
                        <a:t>Japan</a:t>
                      </a:r>
                      <a:endParaRPr lang="ko-KR" altLang="en-US" sz="1400" dirty="0">
                        <a:latin typeface="Arial" panose="020B0604020202020204" pitchFamily="34" charset="0"/>
                        <a:ea typeface="Arial Unicode MS" pitchFamily="50" charset="-127"/>
                        <a:cs typeface="Arial" panose="020B0604020202020204" pitchFamily="34" charset="0"/>
                      </a:endParaRPr>
                    </a:p>
                  </a:txBody>
                  <a:tcPr marL="78191" marR="78191" marT="41468" marB="41468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>
                          <a:latin typeface="Arial" panose="020B0604020202020204" pitchFamily="34" charset="0"/>
                          <a:ea typeface="Arial Unicode MS" pitchFamily="50" charset="-127"/>
                          <a:cs typeface="Arial" panose="020B0604020202020204" pitchFamily="34" charset="0"/>
                        </a:rPr>
                        <a:t>MTSAT-2</a:t>
                      </a:r>
                      <a:endParaRPr lang="ko-KR" altLang="en-US" sz="1400" dirty="0">
                        <a:latin typeface="Arial" panose="020B0604020202020204" pitchFamily="34" charset="0"/>
                        <a:ea typeface="Arial Unicode MS" pitchFamily="50" charset="-127"/>
                        <a:cs typeface="Arial" panose="020B0604020202020204" pitchFamily="34" charset="0"/>
                      </a:endParaRPr>
                    </a:p>
                  </a:txBody>
                  <a:tcPr marL="78191" marR="78191" marT="41468" marB="4146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>
                          <a:latin typeface="Arial" panose="020B0604020202020204" pitchFamily="34" charset="0"/>
                          <a:ea typeface="Arial Unicode MS" pitchFamily="50" charset="-127"/>
                          <a:cs typeface="Arial" panose="020B0604020202020204" pitchFamily="34" charset="0"/>
                        </a:rPr>
                        <a:t>Himawari-8/9(AHI)</a:t>
                      </a:r>
                      <a:endParaRPr lang="ko-KR" altLang="en-US" sz="1400" dirty="0">
                        <a:latin typeface="Arial" panose="020B0604020202020204" pitchFamily="34" charset="0"/>
                        <a:ea typeface="Arial Unicode MS" pitchFamily="50" charset="-127"/>
                        <a:cs typeface="Arial" panose="020B0604020202020204" pitchFamily="34" charset="0"/>
                      </a:endParaRPr>
                    </a:p>
                  </a:txBody>
                  <a:tcPr marL="78191" marR="78191" marT="41468" marB="41468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>
                          <a:latin typeface="Arial" panose="020B0604020202020204" pitchFamily="34" charset="0"/>
                          <a:ea typeface="Arial Unicode MS" pitchFamily="50" charset="-127"/>
                          <a:cs typeface="Arial" panose="020B0604020202020204" pitchFamily="34" charset="0"/>
                        </a:rPr>
                        <a:t>2014/2016</a:t>
                      </a:r>
                      <a:endParaRPr lang="ko-KR" altLang="en-US" sz="1400" dirty="0">
                        <a:latin typeface="Arial" panose="020B0604020202020204" pitchFamily="34" charset="0"/>
                        <a:ea typeface="Arial Unicode MS" pitchFamily="50" charset="-127"/>
                        <a:cs typeface="Arial" panose="020B0604020202020204" pitchFamily="34" charset="0"/>
                      </a:endParaRPr>
                    </a:p>
                  </a:txBody>
                  <a:tcPr marL="78191" marR="78191" marT="41468" marB="4146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</a:tbl>
          </a:graphicData>
        </a:graphic>
      </p:graphicFrame>
      <p:sp>
        <p:nvSpPr>
          <p:cNvPr id="4" name="Rectangle 2"/>
          <p:cNvSpPr>
            <a:spLocks/>
          </p:cNvSpPr>
          <p:nvPr/>
        </p:nvSpPr>
        <p:spPr bwMode="auto">
          <a:xfrm>
            <a:off x="128464" y="332656"/>
            <a:ext cx="7848873" cy="4206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latinLnBrk="0"/>
            <a:r>
              <a:rPr kumimoji="0" lang="en-US" altLang="ko-KR" sz="3200" b="1" dirty="0" smtClean="0">
                <a:solidFill>
                  <a:schemeClr val="bg1"/>
                </a:solidFill>
                <a:effectLst>
                  <a:glow>
                    <a:schemeClr val="accent1"/>
                  </a:glow>
                  <a:reflection endPos="0" dist="50800" dir="5400000" sy="-100000" algn="bl" rotWithShape="0"/>
                </a:effectLst>
                <a:latin typeface="Arial" pitchFamily="34" charset="0"/>
                <a:ea typeface="Arial Unicode MS" pitchFamily="50" charset="-127"/>
                <a:cs typeface="Arial" pitchFamily="34" charset="0"/>
                <a:sym typeface="Daum_Regular" pitchFamily="2" charset="-127"/>
              </a:rPr>
              <a:t>GEO-KOMPSAT-2A payload</a:t>
            </a:r>
            <a:endParaRPr kumimoji="0" lang="en-US" altLang="ko-KR" sz="3200" b="1" dirty="0">
              <a:solidFill>
                <a:schemeClr val="bg1"/>
              </a:solidFill>
              <a:effectLst>
                <a:glow>
                  <a:schemeClr val="accent1"/>
                </a:glow>
                <a:reflection endPos="0" dist="50800" dir="5400000" sy="-100000" algn="bl" rotWithShape="0"/>
              </a:effectLst>
              <a:latin typeface="Arial" pitchFamily="34" charset="0"/>
              <a:ea typeface="Arial Unicode MS" pitchFamily="50" charset="-127"/>
              <a:cs typeface="Arial" pitchFamily="34" charset="0"/>
              <a:sym typeface="Daum_Regular" pitchFamily="2" charset="-127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표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155428"/>
              </p:ext>
            </p:extLst>
          </p:nvPr>
        </p:nvGraphicFramePr>
        <p:xfrm>
          <a:off x="776539" y="1399921"/>
          <a:ext cx="8424933" cy="5205794"/>
        </p:xfrm>
        <a:graphic>
          <a:graphicData uri="http://schemas.openxmlformats.org/drawingml/2006/table">
            <a:tbl>
              <a:tblPr bandCol="1">
                <a:gradFill rotWithShape="1">
                  <a:gsLst>
                    <a:gs pos="0">
                      <a:srgbClr val="4F81BD">
                        <a:tint val="50000"/>
                        <a:satMod val="300000"/>
                      </a:srgbClr>
                    </a:gs>
                    <a:gs pos="35000">
                      <a:srgbClr val="4F81BD">
                        <a:tint val="37000"/>
                        <a:satMod val="300000"/>
                      </a:srgbClr>
                    </a:gs>
                    <a:gs pos="100000">
                      <a:srgbClr val="4F81BD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a:tblPr>
              <a:tblGrid>
                <a:gridCol w="568735"/>
                <a:gridCol w="943430"/>
                <a:gridCol w="1224136"/>
                <a:gridCol w="864096"/>
                <a:gridCol w="864096"/>
                <a:gridCol w="792088"/>
                <a:gridCol w="864096"/>
                <a:gridCol w="720080"/>
                <a:gridCol w="864096"/>
                <a:gridCol w="720080"/>
              </a:tblGrid>
              <a:tr h="357906">
                <a:tc rowSpan="2"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FPM</a:t>
                      </a:r>
                      <a:endParaRPr lang="ko-KR" altLang="en-US" sz="1400" b="0" dirty="0">
                        <a:solidFill>
                          <a:schemeClr val="tx1"/>
                        </a:solidFill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11686" marR="11686" marT="11686" marB="11686" anchor="ctr">
                    <a:lnL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 rowSpan="2"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Band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name</a:t>
                      </a:r>
                      <a:endParaRPr lang="ko-KR" altLang="en-US" sz="1400" b="0" dirty="0">
                        <a:solidFill>
                          <a:schemeClr val="tx1"/>
                        </a:solidFill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11686" marR="11686" marT="11686" marB="11686" anchor="ctr">
                    <a:lnL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 gridSpan="2"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Arial Unicode MS" pitchFamily="50" charset="-127"/>
                          <a:ea typeface="Arial Unicode MS" pitchFamily="50" charset="-127"/>
                          <a:cs typeface="Arial Unicode MS" pitchFamily="50" charset="-127"/>
                        </a:rPr>
                        <a:t>AMI(Geo-KOMPSAT-2A)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Arial Unicode MS" pitchFamily="50" charset="-127"/>
                        <a:ea typeface="Arial Unicode MS" pitchFamily="50" charset="-127"/>
                        <a:cs typeface="Arial Unicode MS" pitchFamily="50" charset="-127"/>
                      </a:endParaRPr>
                    </a:p>
                  </a:txBody>
                  <a:tcPr marL="11686" marR="11686" marT="11686" marB="11686" anchor="ctr">
                    <a:lnL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Arial Unicode MS" pitchFamily="50" charset="-127"/>
                          <a:ea typeface="Arial Unicode MS" pitchFamily="50" charset="-127"/>
                          <a:cs typeface="Arial Unicode MS" pitchFamily="50" charset="-127"/>
                        </a:rPr>
                        <a:t>ABI(GOES-R)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Arial Unicode MS" pitchFamily="50" charset="-127"/>
                        <a:ea typeface="Arial Unicode MS" pitchFamily="50" charset="-127"/>
                        <a:cs typeface="Arial Unicode MS" pitchFamily="50" charset="-127"/>
                      </a:endParaRPr>
                    </a:p>
                  </a:txBody>
                  <a:tcPr marL="11686" marR="11686" marT="11686" marB="11686" anchor="ctr">
                    <a:lnL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Arial Unicode MS" pitchFamily="50" charset="-127"/>
                          <a:ea typeface="Arial Unicode MS" pitchFamily="50" charset="-127"/>
                          <a:cs typeface="Arial Unicode MS" pitchFamily="50" charset="-127"/>
                        </a:rPr>
                        <a:t>AHI(Himawari-8/9)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Arial Unicode MS" pitchFamily="50" charset="-127"/>
                        <a:ea typeface="Arial Unicode MS" pitchFamily="50" charset="-127"/>
                        <a:cs typeface="Arial Unicode MS" pitchFamily="50" charset="-127"/>
                      </a:endParaRPr>
                    </a:p>
                  </a:txBody>
                  <a:tcPr marL="11686" marR="11686" marT="11686" marB="11686" anchor="ctr">
                    <a:lnL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Arial Unicode MS" pitchFamily="50" charset="-127"/>
                          <a:ea typeface="Arial Unicode MS" pitchFamily="50" charset="-127"/>
                          <a:cs typeface="Arial Unicode MS" pitchFamily="50" charset="-127"/>
                        </a:rPr>
                        <a:t>MI (COMS)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Arial Unicode MS" pitchFamily="50" charset="-127"/>
                        <a:ea typeface="Arial Unicode MS" pitchFamily="50" charset="-127"/>
                        <a:cs typeface="Arial Unicode MS" pitchFamily="50" charset="-127"/>
                      </a:endParaRPr>
                    </a:p>
                  </a:txBody>
                  <a:tcPr marL="11686" marR="11686" marT="11686" marB="11686" anchor="ctr">
                    <a:lnL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511282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Center</a:t>
                      </a:r>
                      <a:r>
                        <a:rPr lang="en-US" sz="1100" b="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 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Wavelength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(</a:t>
                      </a:r>
                      <a:r>
                        <a:rPr lang="en-US" sz="1100" b="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µm)</a:t>
                      </a:r>
                      <a:endParaRPr lang="en-US" sz="1100" b="0" dirty="0">
                        <a:solidFill>
                          <a:schemeClr val="tx1"/>
                        </a:solidFill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11686" marR="11686" marT="11686" marB="11686" anchor="ctr">
                    <a:lnL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Resolution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(km)</a:t>
                      </a:r>
                      <a:endParaRPr lang="en-US" sz="1100" b="0" dirty="0">
                        <a:solidFill>
                          <a:schemeClr val="tx1"/>
                        </a:solidFill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11686" marR="11686" marT="11686" marB="11686" anchor="ctr">
                    <a:lnL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Center</a:t>
                      </a:r>
                      <a:r>
                        <a:rPr lang="en-US" sz="1100" b="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 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Wavelength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(</a:t>
                      </a:r>
                      <a:r>
                        <a:rPr lang="en-US" sz="1100" b="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µm)</a:t>
                      </a:r>
                      <a:endParaRPr lang="en-US" sz="1100" b="0" dirty="0">
                        <a:solidFill>
                          <a:schemeClr val="tx1"/>
                        </a:solidFill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11686" marR="11686" marT="11686" marB="11686" anchor="ctr">
                    <a:lnL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Resolution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(km)</a:t>
                      </a:r>
                      <a:endParaRPr lang="en-US" sz="1100" b="0" dirty="0">
                        <a:solidFill>
                          <a:schemeClr val="tx1"/>
                        </a:solidFill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11686" marR="11686" marT="11686" marB="11686" anchor="ctr">
                    <a:lnL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Center</a:t>
                      </a:r>
                      <a:r>
                        <a:rPr lang="en-US" sz="1100" b="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 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Wavelength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(</a:t>
                      </a:r>
                      <a:r>
                        <a:rPr lang="en-US" sz="1100" b="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µm)</a:t>
                      </a:r>
                      <a:endParaRPr lang="en-US" sz="1100" b="0" dirty="0">
                        <a:solidFill>
                          <a:schemeClr val="tx1"/>
                        </a:solidFill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11686" marR="11686" marT="11686" marB="11686" anchor="ctr">
                    <a:lnL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Resolution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(km)</a:t>
                      </a:r>
                      <a:endParaRPr lang="en-US" sz="1100" b="0" dirty="0">
                        <a:solidFill>
                          <a:schemeClr val="tx1"/>
                        </a:solidFill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11686" marR="11686" marT="11686" marB="11686" anchor="ctr">
                    <a:lnL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Center</a:t>
                      </a:r>
                      <a:r>
                        <a:rPr lang="en-US" sz="1000" b="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 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Wavelength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(</a:t>
                      </a:r>
                      <a:r>
                        <a:rPr lang="en-US" sz="1000" b="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µm)</a:t>
                      </a:r>
                      <a:endParaRPr lang="en-US" sz="1000" b="0" dirty="0">
                        <a:solidFill>
                          <a:schemeClr val="tx1"/>
                        </a:solidFill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11686" marR="11686" marT="11686" marB="11686" anchor="ctr">
                    <a:lnL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Resolution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(km)</a:t>
                      </a:r>
                      <a:endParaRPr lang="en-US" sz="1000" b="0" dirty="0">
                        <a:solidFill>
                          <a:schemeClr val="tx1"/>
                        </a:solidFill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11686" marR="11686" marT="11686" marB="11686" anchor="ctr">
                    <a:lnL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</a:tr>
              <a:tr h="238604">
                <a:tc rowSpan="7"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 smtClean="0">
                          <a:solidFill>
                            <a:srgbClr val="0C03BD"/>
                          </a:solidFill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VNIR</a:t>
                      </a:r>
                      <a:endParaRPr lang="en-US" sz="1400" b="0" dirty="0">
                        <a:solidFill>
                          <a:srgbClr val="0C03BD"/>
                        </a:solidFill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11686" marR="11686" marT="11686" marB="11686" anchor="ctr">
                    <a:lnL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en-US" sz="1300" b="1" kern="0" dirty="0" smtClean="0">
                          <a:solidFill>
                            <a:srgbClr val="0C03BD"/>
                          </a:solidFill>
                          <a:effectLst/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VIS0.4</a:t>
                      </a:r>
                      <a:endParaRPr lang="ko-KR" sz="1300" b="1" kern="100" dirty="0">
                        <a:solidFill>
                          <a:srgbClr val="0C03BD"/>
                        </a:solidFill>
                        <a:effectLst/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0.47</a:t>
                      </a:r>
                      <a:endParaRPr lang="en-US" sz="1300" b="0" dirty="0">
                        <a:solidFill>
                          <a:schemeClr val="tx1"/>
                        </a:solidFill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11686" marR="11686" marT="11686" marB="11686" anchor="ctr">
                    <a:lnL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>
                          <a:lumMod val="20000"/>
                          <a:lumOff val="8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4F81BD">
                          <a:lumMod val="20000"/>
                          <a:lumOff val="8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0.47</a:t>
                      </a:r>
                      <a:endParaRPr lang="en-US" sz="1300" b="0" dirty="0">
                        <a:solidFill>
                          <a:schemeClr val="tx1"/>
                        </a:solidFill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11686" marR="11686" marT="11686" marB="11686" anchor="ctr">
                    <a:lnL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>
                          <a:lumMod val="20000"/>
                          <a:lumOff val="8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4F81BD">
                          <a:lumMod val="20000"/>
                          <a:lumOff val="8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0.46</a:t>
                      </a:r>
                      <a:endParaRPr lang="en-US" sz="1300" b="0" dirty="0">
                        <a:solidFill>
                          <a:schemeClr val="tx1"/>
                        </a:solidFill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11686" marR="11686" marT="11686" marB="11686" anchor="ctr">
                    <a:lnL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300" b="0" dirty="0">
                        <a:solidFill>
                          <a:schemeClr val="tx1"/>
                        </a:solidFill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11686" marR="11686" marT="11686" marB="11686" anchor="ctr">
                    <a:lnL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300" b="0" dirty="0">
                        <a:solidFill>
                          <a:schemeClr val="tx1"/>
                        </a:solidFill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11686" marR="11686" marT="11686" marB="11686" anchor="ctr">
                    <a:lnL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20000"/>
                        <a:lumOff val="80000"/>
                      </a:srgbClr>
                    </a:solidFill>
                  </a:tcPr>
                </a:tc>
              </a:tr>
              <a:tr h="238604"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0" dirty="0">
                        <a:solidFill>
                          <a:schemeClr val="tx1"/>
                        </a:solidFill>
                        <a:latin typeface="Arial Unicode MS" pitchFamily="50" charset="-127"/>
                        <a:ea typeface="Arial Unicode MS" pitchFamily="50" charset="-127"/>
                        <a:cs typeface="Arial Unicode MS" pitchFamily="50" charset="-127"/>
                      </a:endParaRPr>
                    </a:p>
                  </a:txBody>
                  <a:tcPr marL="11686" marR="11686" marT="11686" marB="11686" anchor="ctr"/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en-US" sz="1300" b="1" kern="0" dirty="0" smtClean="0">
                          <a:solidFill>
                            <a:srgbClr val="0C03BD"/>
                          </a:solidFill>
                          <a:effectLst/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VIS0.5</a:t>
                      </a:r>
                      <a:endParaRPr lang="ko-KR" sz="1300" b="1" kern="100" dirty="0">
                        <a:solidFill>
                          <a:srgbClr val="0C03BD"/>
                        </a:solidFill>
                        <a:effectLst/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3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0.51</a:t>
                      </a:r>
                      <a:endParaRPr lang="ko-KR" altLang="en-US" sz="1300" b="0" dirty="0">
                        <a:solidFill>
                          <a:schemeClr val="tx1"/>
                        </a:solidFill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11686" marR="11686" marT="11686" marB="11686" anchor="ctr">
                    <a:lnL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>
                          <a:lumMod val="20000"/>
                          <a:lumOff val="8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4F81BD">
                          <a:lumMod val="20000"/>
                          <a:lumOff val="8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300" b="0" dirty="0">
                        <a:solidFill>
                          <a:schemeClr val="tx1"/>
                        </a:solidFill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11686" marR="11686" marT="11686" marB="11686" anchor="ctr">
                    <a:lnL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>
                          <a:lumMod val="20000"/>
                          <a:lumOff val="8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300" kern="0" spc="0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4F81BD">
                          <a:lumMod val="20000"/>
                          <a:lumOff val="8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0.51</a:t>
                      </a:r>
                      <a:endParaRPr lang="en-US" sz="1300" b="0" dirty="0">
                        <a:solidFill>
                          <a:schemeClr val="tx1"/>
                        </a:solidFill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11686" marR="11686" marT="11686" marB="11686" anchor="ctr">
                    <a:lnL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300" b="0" dirty="0">
                        <a:solidFill>
                          <a:schemeClr val="tx1"/>
                        </a:solidFill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11686" marR="11686" marT="11686" marB="11686" anchor="ctr">
                    <a:lnL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300" b="0" dirty="0">
                        <a:solidFill>
                          <a:schemeClr val="tx1"/>
                        </a:solidFill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11686" marR="11686" marT="11686" marB="11686" anchor="ctr">
                    <a:lnL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20000"/>
                        <a:lumOff val="80000"/>
                      </a:srgbClr>
                    </a:solidFill>
                  </a:tcPr>
                </a:tc>
              </a:tr>
              <a:tr h="238604"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dirty="0">
                        <a:solidFill>
                          <a:schemeClr val="bg1"/>
                        </a:solidFill>
                        <a:latin typeface="Arial Unicode MS" pitchFamily="50" charset="-127"/>
                        <a:ea typeface="Arial Unicode MS" pitchFamily="50" charset="-127"/>
                        <a:cs typeface="Arial Unicode MS" pitchFamily="50" charset="-127"/>
                      </a:endParaRPr>
                    </a:p>
                  </a:txBody>
                  <a:tcPr marL="11686" marR="11686" marT="11686" marB="11686" anchor="ctr"/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en-US" sz="1300" b="1" kern="0" dirty="0" smtClean="0">
                          <a:solidFill>
                            <a:srgbClr val="0C03BD"/>
                          </a:solidFill>
                          <a:effectLst/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VIS0.6</a:t>
                      </a:r>
                      <a:endParaRPr lang="ko-KR" sz="1300" b="1" kern="100" dirty="0">
                        <a:solidFill>
                          <a:srgbClr val="0C03BD"/>
                        </a:solidFill>
                        <a:effectLst/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0.64</a:t>
                      </a:r>
                      <a:endParaRPr lang="en-US" sz="1300" b="0" dirty="0">
                        <a:solidFill>
                          <a:schemeClr val="tx1"/>
                        </a:solidFill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11686" marR="11686" marT="11686" marB="11686" anchor="ctr">
                    <a:lnL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>
                          <a:lumMod val="20000"/>
                          <a:lumOff val="8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0.5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4F81BD">
                          <a:lumMod val="20000"/>
                          <a:lumOff val="8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0.64</a:t>
                      </a:r>
                      <a:endParaRPr lang="en-US" sz="1300" b="0" dirty="0">
                        <a:solidFill>
                          <a:schemeClr val="tx1"/>
                        </a:solidFill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11686" marR="11686" marT="11686" marB="11686" anchor="ctr">
                    <a:lnL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>
                          <a:lumMod val="20000"/>
                          <a:lumOff val="8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0.5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4F81BD">
                          <a:lumMod val="20000"/>
                          <a:lumOff val="8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0.64</a:t>
                      </a:r>
                      <a:endParaRPr lang="en-US" sz="1300" b="0" dirty="0">
                        <a:solidFill>
                          <a:schemeClr val="tx1"/>
                        </a:solidFill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11686" marR="11686" marT="11686" marB="11686" anchor="ctr">
                    <a:lnL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0.5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0.675</a:t>
                      </a:r>
                      <a:endParaRPr lang="en-US" sz="1300" b="0" dirty="0">
                        <a:solidFill>
                          <a:schemeClr val="tx1"/>
                        </a:solidFill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11686" marR="11686" marT="11686" marB="11686" anchor="ctr">
                    <a:lnL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2</a:t>
                      </a:r>
                      <a:endParaRPr lang="en-US" sz="1300" b="0" dirty="0">
                        <a:solidFill>
                          <a:schemeClr val="tx1"/>
                        </a:solidFill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11686" marR="11686" marT="11686" marB="11686" anchor="ctr">
                    <a:lnL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20000"/>
                        <a:lumOff val="80000"/>
                      </a:srgbClr>
                    </a:solidFill>
                  </a:tcPr>
                </a:tc>
              </a:tr>
              <a:tr h="238604"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dirty="0">
                        <a:solidFill>
                          <a:schemeClr val="bg1"/>
                        </a:solidFill>
                        <a:latin typeface="Arial Unicode MS" pitchFamily="50" charset="-127"/>
                        <a:ea typeface="Arial Unicode MS" pitchFamily="50" charset="-127"/>
                        <a:cs typeface="Arial Unicode MS" pitchFamily="50" charset="-127"/>
                      </a:endParaRPr>
                    </a:p>
                  </a:txBody>
                  <a:tcPr marL="11686" marR="11686" marT="11686" marB="11686" anchor="ctr"/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en-US" sz="1300" b="1" kern="0" dirty="0" smtClean="0">
                          <a:solidFill>
                            <a:srgbClr val="0C03BD"/>
                          </a:solidFill>
                          <a:effectLst/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VIS0.8</a:t>
                      </a:r>
                      <a:endParaRPr lang="ko-KR" sz="1300" b="1" kern="100" dirty="0">
                        <a:solidFill>
                          <a:srgbClr val="0C03BD"/>
                        </a:solidFill>
                        <a:effectLst/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0.856</a:t>
                      </a:r>
                      <a:endParaRPr lang="en-US" sz="1300" b="0" dirty="0">
                        <a:solidFill>
                          <a:schemeClr val="tx1"/>
                        </a:solidFill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11686" marR="11686" marT="11686" marB="11686" anchor="ctr">
                    <a:lnL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>
                          <a:lumMod val="20000"/>
                          <a:lumOff val="8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4F81BD">
                          <a:lumMod val="20000"/>
                          <a:lumOff val="8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0.865</a:t>
                      </a:r>
                      <a:endParaRPr lang="en-US" sz="1300" b="0" dirty="0">
                        <a:solidFill>
                          <a:schemeClr val="tx1"/>
                        </a:solidFill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11686" marR="11686" marT="11686" marB="11686" anchor="ctr">
                    <a:lnL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>
                          <a:lumMod val="20000"/>
                          <a:lumOff val="8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4F81BD">
                          <a:lumMod val="20000"/>
                          <a:lumOff val="8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0.86</a:t>
                      </a:r>
                      <a:endParaRPr lang="en-US" sz="1300" b="0" dirty="0">
                        <a:solidFill>
                          <a:schemeClr val="tx1"/>
                        </a:solidFill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11686" marR="11686" marT="11686" marB="11686" anchor="ctr">
                    <a:lnL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300" b="0" dirty="0">
                        <a:solidFill>
                          <a:schemeClr val="tx1"/>
                        </a:solidFill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11686" marR="11686" marT="11686" marB="11686" anchor="ctr">
                    <a:lnL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300" b="0" dirty="0">
                        <a:solidFill>
                          <a:schemeClr val="tx1"/>
                        </a:solidFill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11686" marR="11686" marT="11686" marB="11686" anchor="ctr">
                    <a:lnL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20000"/>
                        <a:lumOff val="80000"/>
                      </a:srgbClr>
                    </a:solidFill>
                  </a:tcPr>
                </a:tc>
              </a:tr>
              <a:tr h="238604"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dirty="0">
                        <a:solidFill>
                          <a:schemeClr val="bg1"/>
                        </a:solidFill>
                        <a:latin typeface="Arial Unicode MS" pitchFamily="50" charset="-127"/>
                        <a:ea typeface="Arial Unicode MS" pitchFamily="50" charset="-127"/>
                        <a:cs typeface="Arial Unicode MS" pitchFamily="50" charset="-127"/>
                      </a:endParaRPr>
                    </a:p>
                  </a:txBody>
                  <a:tcPr marL="11686" marR="11686" marT="11686" marB="11686" anchor="ctr"/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en-US" sz="1300" b="1" kern="0" dirty="0" smtClean="0">
                          <a:solidFill>
                            <a:srgbClr val="0C03BD"/>
                          </a:solidFill>
                          <a:effectLst/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NIR1.3</a:t>
                      </a:r>
                      <a:endParaRPr lang="ko-KR" sz="1300" b="1" kern="100" dirty="0">
                        <a:solidFill>
                          <a:srgbClr val="0C03BD"/>
                        </a:solidFill>
                        <a:effectLst/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1.378</a:t>
                      </a:r>
                      <a:endParaRPr lang="en-US" sz="1300" b="0" dirty="0">
                        <a:solidFill>
                          <a:schemeClr val="tx1"/>
                        </a:solidFill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11686" marR="11686" marT="11686" marB="11686" anchor="ctr">
                    <a:lnL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>
                          <a:lumMod val="20000"/>
                          <a:lumOff val="8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4F81BD">
                          <a:lumMod val="20000"/>
                          <a:lumOff val="8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1.378</a:t>
                      </a:r>
                      <a:endParaRPr lang="en-US" sz="1300" b="0" dirty="0">
                        <a:solidFill>
                          <a:schemeClr val="tx1"/>
                        </a:solidFill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11686" marR="11686" marT="11686" marB="11686" anchor="ctr">
                    <a:lnL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>
                          <a:lumMod val="20000"/>
                          <a:lumOff val="8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4F81BD">
                          <a:lumMod val="20000"/>
                          <a:lumOff val="8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300" b="0" dirty="0">
                        <a:solidFill>
                          <a:schemeClr val="tx1"/>
                        </a:solidFill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11686" marR="11686" marT="11686" marB="11686" anchor="ctr">
                    <a:lnL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300" kern="0" spc="0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300" b="0" dirty="0">
                        <a:solidFill>
                          <a:schemeClr val="tx1"/>
                        </a:solidFill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11686" marR="11686" marT="11686" marB="11686" anchor="ctr">
                    <a:lnL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300" b="0" dirty="0">
                        <a:solidFill>
                          <a:schemeClr val="tx1"/>
                        </a:solidFill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11686" marR="11686" marT="11686" marB="11686" anchor="ctr">
                    <a:lnL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20000"/>
                        <a:lumOff val="80000"/>
                      </a:srgbClr>
                    </a:solidFill>
                  </a:tcPr>
                </a:tc>
              </a:tr>
              <a:tr h="238604"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dirty="0">
                        <a:solidFill>
                          <a:schemeClr val="bg1"/>
                        </a:solidFill>
                        <a:latin typeface="Arial Unicode MS" pitchFamily="50" charset="-127"/>
                        <a:ea typeface="Arial Unicode MS" pitchFamily="50" charset="-127"/>
                        <a:cs typeface="Arial Unicode MS" pitchFamily="50" charset="-127"/>
                      </a:endParaRPr>
                    </a:p>
                  </a:txBody>
                  <a:tcPr marL="11686" marR="11686" marT="11686" marB="11686" anchor="ctr"/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en-US" sz="1300" b="1" kern="0" dirty="0" smtClean="0">
                          <a:solidFill>
                            <a:srgbClr val="0C03BD"/>
                          </a:solidFill>
                          <a:effectLst/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NIR1.6</a:t>
                      </a:r>
                      <a:endParaRPr lang="ko-KR" sz="1300" b="1" kern="100" dirty="0">
                        <a:solidFill>
                          <a:srgbClr val="0C03BD"/>
                        </a:solidFill>
                        <a:effectLst/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1.61</a:t>
                      </a:r>
                      <a:endParaRPr lang="en-US" sz="1300" b="0" dirty="0">
                        <a:solidFill>
                          <a:schemeClr val="tx1"/>
                        </a:solidFill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11686" marR="11686" marT="11686" marB="11686" anchor="ctr">
                    <a:lnL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>
                          <a:lumMod val="20000"/>
                          <a:lumOff val="8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4F81BD">
                          <a:lumMod val="20000"/>
                          <a:lumOff val="8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1.61</a:t>
                      </a:r>
                      <a:endParaRPr lang="en-US" sz="1300" b="0" dirty="0">
                        <a:solidFill>
                          <a:schemeClr val="tx1"/>
                        </a:solidFill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11686" marR="11686" marT="11686" marB="11686" anchor="ctr">
                    <a:lnL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>
                          <a:lumMod val="20000"/>
                          <a:lumOff val="8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1</a:t>
                      </a:r>
                      <a:endParaRPr lang="en-US" sz="1300" b="0" dirty="0">
                        <a:solidFill>
                          <a:schemeClr val="tx1"/>
                        </a:solidFill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11686" marR="11686" marT="11686" marB="11686" anchor="ctr">
                    <a:lnL w="12700" cap="flat" cmpd="sng" algn="ctr">
                      <a:solidFill>
                        <a:srgbClr val="4F81BD">
                          <a:lumMod val="20000"/>
                          <a:lumOff val="8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1.6</a:t>
                      </a:r>
                      <a:endParaRPr lang="en-US" sz="1300" b="0" dirty="0">
                        <a:solidFill>
                          <a:schemeClr val="tx1"/>
                        </a:solidFill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11686" marR="11686" marT="11686" marB="11686" anchor="ctr">
                    <a:lnL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2</a:t>
                      </a:r>
                      <a:endParaRPr lang="en-US" sz="1300" b="0" dirty="0">
                        <a:solidFill>
                          <a:schemeClr val="tx1"/>
                        </a:solidFill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11686" marR="11686" marT="11686" marB="11686" anchor="ctr">
                    <a:lnL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300" b="0" dirty="0">
                        <a:solidFill>
                          <a:schemeClr val="tx1"/>
                        </a:solidFill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11686" marR="11686" marT="11686" marB="11686" anchor="ctr">
                    <a:lnL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300" b="0" dirty="0">
                        <a:solidFill>
                          <a:schemeClr val="tx1"/>
                        </a:solidFill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11686" marR="11686" marT="11686" marB="11686" anchor="ctr">
                    <a:lnL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20000"/>
                        <a:lumOff val="80000"/>
                      </a:srgbClr>
                    </a:solidFill>
                  </a:tcPr>
                </a:tc>
              </a:tr>
              <a:tr h="238604"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Arial Unicode MS" pitchFamily="50" charset="-127"/>
                        <a:ea typeface="Arial Unicode MS" pitchFamily="50" charset="-127"/>
                        <a:cs typeface="Arial Unicode MS" pitchFamily="50" charset="-127"/>
                      </a:endParaRPr>
                    </a:p>
                  </a:txBody>
                  <a:tcPr marL="11686" marR="11686" marT="11686" marB="11686" anchor="ctr"/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300" b="0" kern="0" dirty="0" smtClean="0">
                          <a:solidFill>
                            <a:srgbClr val="0070C0"/>
                          </a:solidFill>
                          <a:effectLst/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NIR2.2</a:t>
                      </a:r>
                      <a:endParaRPr lang="ko-KR" altLang="ko-KR" sz="1300" b="0" kern="100" dirty="0" smtClean="0">
                        <a:solidFill>
                          <a:srgbClr val="0070C0"/>
                        </a:solidFill>
                        <a:effectLst/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300" b="0" dirty="0">
                        <a:solidFill>
                          <a:schemeClr val="tx1"/>
                        </a:solidFill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11686" marR="11686" marT="11686" marB="11686" anchor="ctr">
                    <a:lnL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>
                          <a:lumMod val="20000"/>
                          <a:lumOff val="8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/>
                      <a:endParaRPr lang="ko-KR" altLang="en-US" sz="13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4F81BD">
                          <a:lumMod val="20000"/>
                          <a:lumOff val="8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2.25</a:t>
                      </a:r>
                      <a:endParaRPr lang="en-US" sz="1300" b="0" dirty="0">
                        <a:solidFill>
                          <a:schemeClr val="tx1"/>
                        </a:solidFill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11686" marR="11686" marT="11686" marB="11686" anchor="ctr">
                    <a:lnL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>
                          <a:lumMod val="20000"/>
                          <a:lumOff val="8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2</a:t>
                      </a:r>
                      <a:endParaRPr lang="en-US" sz="1300" b="0" dirty="0">
                        <a:solidFill>
                          <a:schemeClr val="tx1"/>
                        </a:solidFill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11686" marR="11686" marT="11686" marB="11686" anchor="ctr">
                    <a:lnL w="12700" cap="flat" cmpd="sng" algn="ctr">
                      <a:solidFill>
                        <a:srgbClr val="4F81BD">
                          <a:lumMod val="20000"/>
                          <a:lumOff val="8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2.3</a:t>
                      </a:r>
                      <a:endParaRPr lang="en-US" sz="1300" b="0" dirty="0">
                        <a:solidFill>
                          <a:schemeClr val="tx1"/>
                        </a:solidFill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11686" marR="11686" marT="11686" marB="11686" anchor="ctr">
                    <a:lnL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2</a:t>
                      </a:r>
                      <a:endParaRPr lang="en-US" sz="1300" b="0" dirty="0">
                        <a:solidFill>
                          <a:schemeClr val="tx1"/>
                        </a:solidFill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11686" marR="11686" marT="11686" marB="11686" anchor="ctr">
                    <a:lnL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300" b="0" dirty="0">
                        <a:solidFill>
                          <a:schemeClr val="tx1"/>
                        </a:solidFill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11686" marR="11686" marT="11686" marB="11686" anchor="ctr">
                    <a:lnL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300" b="0" dirty="0">
                        <a:solidFill>
                          <a:schemeClr val="tx1"/>
                        </a:solidFill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11686" marR="11686" marT="11686" marB="11686" anchor="ctr">
                    <a:lnL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20000"/>
                        <a:lumOff val="80000"/>
                      </a:srgbClr>
                    </a:solidFill>
                  </a:tcPr>
                </a:tc>
              </a:tr>
              <a:tr h="238604">
                <a:tc rowSpan="5"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MWIR</a:t>
                      </a:r>
                      <a:endParaRPr lang="en-US" sz="1400" b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11686" marR="11686" marT="11686" marB="11686" anchor="ctr">
                    <a:lnL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en-US" sz="1300" b="1" kern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IR3.8</a:t>
                      </a:r>
                      <a:endParaRPr lang="ko-KR" sz="1300" b="1" kern="1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3.9</a:t>
                      </a:r>
                      <a:endParaRPr lang="en-US" sz="1300" b="0" dirty="0">
                        <a:solidFill>
                          <a:schemeClr val="tx1"/>
                        </a:solidFill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11686" marR="11686" marT="11686" marB="11686" anchor="ctr">
                    <a:lnL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>
                          <a:lumMod val="20000"/>
                          <a:lumOff val="8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4F81BD">
                          <a:lumMod val="20000"/>
                          <a:lumOff val="8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3.9</a:t>
                      </a:r>
                      <a:endParaRPr lang="en-US" sz="1300" b="0" dirty="0">
                        <a:solidFill>
                          <a:schemeClr val="tx1"/>
                        </a:solidFill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11686" marR="11686" marT="11686" marB="11686" anchor="ctr">
                    <a:lnL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>
                          <a:lumMod val="20000"/>
                          <a:lumOff val="8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4F81BD">
                          <a:lumMod val="20000"/>
                          <a:lumOff val="8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3.9</a:t>
                      </a:r>
                      <a:endParaRPr lang="en-US" sz="1300" b="0" dirty="0">
                        <a:solidFill>
                          <a:schemeClr val="tx1"/>
                        </a:solidFill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11686" marR="11686" marT="11686" marB="11686" anchor="ctr">
                    <a:lnL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3.75</a:t>
                      </a:r>
                      <a:endParaRPr lang="en-US" sz="1300" b="0" dirty="0">
                        <a:solidFill>
                          <a:schemeClr val="tx1"/>
                        </a:solidFill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11686" marR="11686" marT="11686" marB="11686" anchor="ctr">
                    <a:lnL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4</a:t>
                      </a:r>
                      <a:endParaRPr lang="en-US" sz="1300" b="0" dirty="0">
                        <a:solidFill>
                          <a:schemeClr val="tx1"/>
                        </a:solidFill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11686" marR="11686" marT="11686" marB="11686" anchor="ctr">
                    <a:lnL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>
                        <a:lumMod val="20000"/>
                        <a:lumOff val="80000"/>
                      </a:srgbClr>
                    </a:solidFill>
                  </a:tcPr>
                </a:tc>
              </a:tr>
              <a:tr h="238604"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dirty="0">
                        <a:solidFill>
                          <a:schemeClr val="bg1"/>
                        </a:solidFill>
                        <a:latin typeface="Arial Unicode MS" pitchFamily="50" charset="-127"/>
                        <a:ea typeface="Arial Unicode MS" pitchFamily="50" charset="-127"/>
                        <a:cs typeface="Arial Unicode MS" pitchFamily="50" charset="-127"/>
                      </a:endParaRPr>
                    </a:p>
                  </a:txBody>
                  <a:tcPr marL="11686" marR="11686" marT="11686" marB="11686" anchor="ctr"/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en-US" sz="1300" b="1" kern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IR6.3</a:t>
                      </a:r>
                      <a:endParaRPr lang="ko-KR" sz="1300" b="1" kern="1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6.185</a:t>
                      </a:r>
                      <a:endParaRPr lang="en-US" sz="1300" b="0" dirty="0">
                        <a:solidFill>
                          <a:schemeClr val="tx1"/>
                        </a:solidFill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11686" marR="11686" marT="11686" marB="11686" anchor="ctr">
                    <a:lnL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>
                          <a:lumMod val="20000"/>
                          <a:lumOff val="8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4F81BD">
                          <a:lumMod val="20000"/>
                          <a:lumOff val="8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6.185</a:t>
                      </a:r>
                      <a:endParaRPr lang="en-US" sz="1300" b="0" dirty="0">
                        <a:solidFill>
                          <a:schemeClr val="tx1"/>
                        </a:solidFill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11686" marR="11686" marT="11686" marB="11686" anchor="ctr">
                    <a:lnL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>
                          <a:lumMod val="20000"/>
                          <a:lumOff val="8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4F81BD">
                          <a:lumMod val="20000"/>
                          <a:lumOff val="8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6.2</a:t>
                      </a:r>
                      <a:endParaRPr lang="en-US" sz="1300" b="0" dirty="0">
                        <a:solidFill>
                          <a:schemeClr val="tx1"/>
                        </a:solidFill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11686" marR="11686" marT="11686" marB="11686" anchor="ctr">
                    <a:lnL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300" b="0" dirty="0">
                        <a:solidFill>
                          <a:schemeClr val="tx1"/>
                        </a:solidFill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11686" marR="11686" marT="11686" marB="11686" anchor="ctr">
                    <a:lnL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300" b="0" dirty="0">
                        <a:solidFill>
                          <a:schemeClr val="tx1"/>
                        </a:solidFill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11686" marR="11686" marT="11686" marB="11686" anchor="ctr">
                    <a:lnL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>
                        <a:lumMod val="20000"/>
                        <a:lumOff val="80000"/>
                      </a:srgbClr>
                    </a:solidFill>
                  </a:tcPr>
                </a:tc>
              </a:tr>
              <a:tr h="238604"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dirty="0">
                        <a:solidFill>
                          <a:schemeClr val="bg1"/>
                        </a:solidFill>
                        <a:latin typeface="Arial Unicode MS" pitchFamily="50" charset="-127"/>
                        <a:ea typeface="Arial Unicode MS" pitchFamily="50" charset="-127"/>
                        <a:cs typeface="Arial Unicode MS" pitchFamily="50" charset="-127"/>
                      </a:endParaRPr>
                    </a:p>
                  </a:txBody>
                  <a:tcPr marL="11686" marR="11686" marT="11686" marB="11686" anchor="ctr"/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300" b="1" kern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IR6.9</a:t>
                      </a:r>
                      <a:endParaRPr lang="ko-KR" sz="1300" b="1" kern="1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64770" marR="64770" marT="17780" marB="17780" anchor="ctr">
                    <a:lnL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3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6.95</a:t>
                      </a:r>
                    </a:p>
                  </a:txBody>
                  <a:tcPr marL="11686" marR="11686" marT="11686" marB="11686" anchor="ctr">
                    <a:lnL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>
                          <a:lumMod val="20000"/>
                          <a:lumOff val="8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2</a:t>
                      </a: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rgbClr val="4F81BD">
                          <a:lumMod val="20000"/>
                          <a:lumOff val="8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3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6.95</a:t>
                      </a:r>
                    </a:p>
                  </a:txBody>
                  <a:tcPr marL="11686" marR="11686" marT="11686" marB="11686" anchor="ctr">
                    <a:lnL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>
                          <a:lumMod val="20000"/>
                          <a:lumOff val="8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2</a:t>
                      </a: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rgbClr val="4F81BD">
                          <a:lumMod val="20000"/>
                          <a:lumOff val="8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7.0</a:t>
                      </a:r>
                      <a:endParaRPr lang="en-US" sz="1300" b="0" dirty="0">
                        <a:solidFill>
                          <a:schemeClr val="tx1"/>
                        </a:solidFill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11686" marR="11686" marT="11686" marB="11686" anchor="ctr">
                    <a:lnL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2</a:t>
                      </a: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6.75</a:t>
                      </a:r>
                      <a:endParaRPr lang="en-US" sz="1300" b="0" dirty="0">
                        <a:solidFill>
                          <a:schemeClr val="tx1"/>
                        </a:solidFill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11686" marR="11686" marT="11686" marB="11686" anchor="ctr">
                    <a:lnL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4</a:t>
                      </a:r>
                      <a:endParaRPr lang="en-US" sz="1300" b="0" dirty="0">
                        <a:solidFill>
                          <a:schemeClr val="tx1"/>
                        </a:solidFill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11686" marR="11686" marT="11686" marB="11686" anchor="ctr">
                    <a:lnL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>
                        <a:lumMod val="20000"/>
                        <a:lumOff val="80000"/>
                      </a:srgbClr>
                    </a:solidFill>
                  </a:tcPr>
                </a:tc>
              </a:tr>
              <a:tr h="238604"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dirty="0">
                        <a:solidFill>
                          <a:schemeClr val="bg1"/>
                        </a:solidFill>
                        <a:latin typeface="Arial Unicode MS" pitchFamily="50" charset="-127"/>
                        <a:ea typeface="Arial Unicode MS" pitchFamily="50" charset="-127"/>
                        <a:cs typeface="Arial Unicode MS" pitchFamily="50" charset="-127"/>
                      </a:endParaRPr>
                    </a:p>
                  </a:txBody>
                  <a:tcPr marL="11686" marR="11686" marT="11686" marB="11686" anchor="ctr"/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en-US" sz="1300" b="1" kern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IR7.3</a:t>
                      </a:r>
                      <a:endParaRPr lang="ko-KR" sz="1300" b="1" kern="1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7.34</a:t>
                      </a:r>
                      <a:endParaRPr lang="en-US" sz="1300" b="0" dirty="0">
                        <a:solidFill>
                          <a:schemeClr val="tx1"/>
                        </a:solidFill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11686" marR="11686" marT="11686" marB="11686" anchor="ctr">
                    <a:lnL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>
                          <a:lumMod val="20000"/>
                          <a:lumOff val="8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4F81BD">
                          <a:lumMod val="20000"/>
                          <a:lumOff val="8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7.34</a:t>
                      </a:r>
                      <a:endParaRPr lang="en-US" sz="1300" b="0" dirty="0">
                        <a:solidFill>
                          <a:schemeClr val="tx1"/>
                        </a:solidFill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11686" marR="11686" marT="11686" marB="11686" anchor="ctr">
                    <a:lnL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>
                          <a:lumMod val="20000"/>
                          <a:lumOff val="8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4F81BD">
                          <a:lumMod val="20000"/>
                          <a:lumOff val="8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7.3</a:t>
                      </a:r>
                      <a:endParaRPr lang="en-US" sz="1300" b="0" dirty="0">
                        <a:solidFill>
                          <a:schemeClr val="tx1"/>
                        </a:solidFill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11686" marR="11686" marT="11686" marB="11686" anchor="ctr">
                    <a:lnL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300" b="0" dirty="0">
                        <a:solidFill>
                          <a:schemeClr val="tx1"/>
                        </a:solidFill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11686" marR="11686" marT="11686" marB="11686" anchor="ctr">
                    <a:lnL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300" b="0" dirty="0">
                        <a:solidFill>
                          <a:schemeClr val="tx1"/>
                        </a:solidFill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11686" marR="11686" marT="11686" marB="11686" anchor="ctr">
                    <a:lnL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>
                        <a:lumMod val="20000"/>
                        <a:lumOff val="80000"/>
                      </a:srgbClr>
                    </a:solidFill>
                  </a:tcPr>
                </a:tc>
              </a:tr>
              <a:tr h="238604"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dirty="0">
                        <a:solidFill>
                          <a:schemeClr val="bg1"/>
                        </a:solidFill>
                        <a:latin typeface="Arial Unicode MS" pitchFamily="50" charset="-127"/>
                        <a:ea typeface="Arial Unicode MS" pitchFamily="50" charset="-127"/>
                        <a:cs typeface="Arial Unicode MS" pitchFamily="50" charset="-127"/>
                      </a:endParaRPr>
                    </a:p>
                  </a:txBody>
                  <a:tcPr marL="11686" marR="11686" marT="11686" marB="11686" anchor="ctr"/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en-US" sz="1300" b="1" kern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IR8.7</a:t>
                      </a:r>
                      <a:endParaRPr lang="ko-KR" sz="1300" b="1" kern="1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8.5</a:t>
                      </a:r>
                      <a:endParaRPr lang="en-US" sz="1300" b="0" dirty="0">
                        <a:solidFill>
                          <a:schemeClr val="tx1"/>
                        </a:solidFill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11686" marR="11686" marT="11686" marB="11686" anchor="ctr">
                    <a:lnL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>
                          <a:lumMod val="20000"/>
                          <a:lumOff val="8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4F81BD">
                          <a:lumMod val="20000"/>
                          <a:lumOff val="8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8.5</a:t>
                      </a:r>
                      <a:endParaRPr lang="en-US" sz="1300" b="0" dirty="0">
                        <a:solidFill>
                          <a:schemeClr val="tx1"/>
                        </a:solidFill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11686" marR="11686" marT="11686" marB="11686" anchor="ctr">
                    <a:lnL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>
                          <a:lumMod val="20000"/>
                          <a:lumOff val="8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4F81BD">
                          <a:lumMod val="20000"/>
                          <a:lumOff val="8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8.6</a:t>
                      </a:r>
                      <a:endParaRPr lang="en-US" sz="1300" b="0" dirty="0">
                        <a:solidFill>
                          <a:schemeClr val="tx1"/>
                        </a:solidFill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11686" marR="11686" marT="11686" marB="11686" anchor="ctr">
                    <a:lnL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300" b="0" dirty="0">
                        <a:solidFill>
                          <a:schemeClr val="tx1"/>
                        </a:solidFill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11686" marR="11686" marT="11686" marB="11686" anchor="ctr">
                    <a:lnL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300" b="0" dirty="0">
                        <a:solidFill>
                          <a:schemeClr val="tx1"/>
                        </a:solidFill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11686" marR="11686" marT="11686" marB="11686" anchor="ctr">
                    <a:lnL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>
                        <a:lumMod val="20000"/>
                        <a:lumOff val="80000"/>
                      </a:srgbClr>
                    </a:solidFill>
                  </a:tcPr>
                </a:tc>
              </a:tr>
              <a:tr h="238604">
                <a:tc rowSpan="5"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 smtClean="0">
                          <a:solidFill>
                            <a:srgbClr val="C00000"/>
                          </a:solidFill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LWIR</a:t>
                      </a:r>
                      <a:endParaRPr lang="en-US" sz="1400" b="0" dirty="0">
                        <a:solidFill>
                          <a:srgbClr val="C00000"/>
                        </a:solidFill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11686" marR="11686" marT="11686" marB="11686" anchor="ctr">
                    <a:lnL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en-US" sz="1300" b="1" kern="0" dirty="0" smtClean="0">
                          <a:solidFill>
                            <a:srgbClr val="C00000"/>
                          </a:solidFill>
                          <a:effectLst/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IR9.6</a:t>
                      </a:r>
                      <a:endParaRPr lang="ko-KR" sz="1300" b="1" kern="100" dirty="0">
                        <a:solidFill>
                          <a:srgbClr val="C00000"/>
                        </a:solidFill>
                        <a:effectLst/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9.61</a:t>
                      </a:r>
                      <a:endParaRPr lang="en-US" sz="1300" b="0" dirty="0">
                        <a:solidFill>
                          <a:schemeClr val="tx1"/>
                        </a:solidFill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11686" marR="11686" marT="11686" marB="11686" anchor="ctr">
                    <a:lnL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>
                          <a:lumMod val="20000"/>
                          <a:lumOff val="8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4F81BD">
                          <a:lumMod val="20000"/>
                          <a:lumOff val="8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9.61</a:t>
                      </a:r>
                      <a:endParaRPr lang="en-US" sz="1300" b="0" dirty="0">
                        <a:solidFill>
                          <a:schemeClr val="tx1"/>
                        </a:solidFill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11686" marR="11686" marT="11686" marB="11686" anchor="ctr">
                    <a:lnL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>
                          <a:lumMod val="20000"/>
                          <a:lumOff val="8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4F81BD">
                          <a:lumMod val="20000"/>
                          <a:lumOff val="8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9.6</a:t>
                      </a:r>
                      <a:endParaRPr lang="en-US" sz="1300" b="0" dirty="0">
                        <a:solidFill>
                          <a:schemeClr val="tx1"/>
                        </a:solidFill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11686" marR="11686" marT="11686" marB="11686" anchor="ctr">
                    <a:lnL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300" b="0" dirty="0">
                        <a:solidFill>
                          <a:schemeClr val="tx1"/>
                        </a:solidFill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11686" marR="11686" marT="11686" marB="11686" anchor="ctr">
                    <a:lnL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300" b="0" dirty="0">
                        <a:solidFill>
                          <a:schemeClr val="tx1"/>
                        </a:solidFill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11686" marR="11686" marT="11686" marB="11686" anchor="ctr">
                    <a:lnL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20000"/>
                        <a:lumOff val="80000"/>
                      </a:srgbClr>
                    </a:solidFill>
                  </a:tcPr>
                </a:tc>
              </a:tr>
              <a:tr h="238604"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0" dirty="0">
                        <a:solidFill>
                          <a:schemeClr val="tx1"/>
                        </a:solidFill>
                        <a:latin typeface="Arial Unicode MS" pitchFamily="50" charset="-127"/>
                        <a:ea typeface="Arial Unicode MS" pitchFamily="50" charset="-127"/>
                        <a:cs typeface="Arial Unicode MS" pitchFamily="50" charset="-127"/>
                      </a:endParaRPr>
                    </a:p>
                  </a:txBody>
                  <a:tcPr marL="11686" marR="11686" marT="11686" marB="11686" anchor="ctr"/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en-US" sz="1300" b="1" kern="0" dirty="0" smtClean="0">
                          <a:solidFill>
                            <a:srgbClr val="C00000"/>
                          </a:solidFill>
                          <a:effectLst/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IR10.5</a:t>
                      </a:r>
                      <a:endParaRPr lang="ko-KR" sz="1300" b="1" kern="100" dirty="0">
                        <a:solidFill>
                          <a:srgbClr val="C00000"/>
                        </a:solidFill>
                        <a:effectLst/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10.35</a:t>
                      </a:r>
                      <a:endParaRPr lang="en-US" sz="1300" b="0" dirty="0">
                        <a:solidFill>
                          <a:schemeClr val="tx1"/>
                        </a:solidFill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11686" marR="11686" marT="11686" marB="11686" anchor="ctr">
                    <a:lnL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>
                          <a:lumMod val="20000"/>
                          <a:lumOff val="8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4F81BD">
                          <a:lumMod val="20000"/>
                          <a:lumOff val="8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10.35</a:t>
                      </a:r>
                      <a:endParaRPr lang="en-US" sz="1300" b="0" dirty="0">
                        <a:solidFill>
                          <a:schemeClr val="tx1"/>
                        </a:solidFill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11686" marR="11686" marT="11686" marB="11686" anchor="ctr">
                    <a:lnL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>
                          <a:lumMod val="20000"/>
                          <a:lumOff val="8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4F81BD">
                          <a:lumMod val="20000"/>
                          <a:lumOff val="8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10.4</a:t>
                      </a:r>
                      <a:endParaRPr lang="en-US" sz="1300" b="0" dirty="0">
                        <a:solidFill>
                          <a:schemeClr val="tx1"/>
                        </a:solidFill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11686" marR="11686" marT="11686" marB="11686" anchor="ctr">
                    <a:lnL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10.8</a:t>
                      </a:r>
                      <a:endParaRPr lang="en-US" sz="1300" b="0" dirty="0">
                        <a:solidFill>
                          <a:schemeClr val="tx1"/>
                        </a:solidFill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11686" marR="11686" marT="11686" marB="11686" anchor="ctr">
                    <a:lnL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4</a:t>
                      </a:r>
                      <a:endParaRPr lang="en-US" sz="1300" b="0" dirty="0">
                        <a:solidFill>
                          <a:schemeClr val="tx1"/>
                        </a:solidFill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11686" marR="11686" marT="11686" marB="11686" anchor="ctr">
                    <a:lnL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20000"/>
                        <a:lumOff val="80000"/>
                      </a:srgbClr>
                    </a:solidFill>
                  </a:tcPr>
                </a:tc>
              </a:tr>
              <a:tr h="238604"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0" dirty="0">
                        <a:solidFill>
                          <a:schemeClr val="tx1"/>
                        </a:solidFill>
                        <a:latin typeface="Arial Unicode MS" pitchFamily="50" charset="-127"/>
                        <a:ea typeface="Arial Unicode MS" pitchFamily="50" charset="-127"/>
                        <a:cs typeface="Arial Unicode MS" pitchFamily="50" charset="-127"/>
                      </a:endParaRPr>
                    </a:p>
                  </a:txBody>
                  <a:tcPr marL="11686" marR="11686" marT="11686" marB="11686" anchor="ctr"/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300" b="1" kern="0" dirty="0" smtClean="0">
                          <a:solidFill>
                            <a:srgbClr val="C00000"/>
                          </a:solidFill>
                          <a:effectLst/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IR11.2</a:t>
                      </a:r>
                      <a:endParaRPr lang="ko-KR" sz="1300" b="1" kern="100" dirty="0">
                        <a:solidFill>
                          <a:srgbClr val="C00000"/>
                        </a:solidFill>
                        <a:effectLst/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64770" marR="64770" marT="17780" marB="17780" anchor="ctr">
                    <a:lnL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11.2</a:t>
                      </a:r>
                      <a:endParaRPr lang="en-US" sz="1300" b="0" dirty="0">
                        <a:solidFill>
                          <a:schemeClr val="tx1"/>
                        </a:solidFill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11686" marR="11686" marT="11686" marB="11686" anchor="ctr">
                    <a:lnL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>
                          <a:lumMod val="20000"/>
                          <a:lumOff val="8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2</a:t>
                      </a: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rgbClr val="4F81BD">
                          <a:lumMod val="20000"/>
                          <a:lumOff val="8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11.2</a:t>
                      </a:r>
                      <a:endParaRPr lang="en-US" sz="1300" b="0" dirty="0">
                        <a:solidFill>
                          <a:schemeClr val="tx1"/>
                        </a:solidFill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11686" marR="11686" marT="11686" marB="11686" anchor="ctr">
                    <a:lnL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>
                          <a:lumMod val="20000"/>
                          <a:lumOff val="8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2</a:t>
                      </a: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rgbClr val="4F81BD">
                          <a:lumMod val="20000"/>
                          <a:lumOff val="8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3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11.2</a:t>
                      </a:r>
                      <a:endParaRPr lang="ko-KR" altLang="en-US" sz="1300" b="0" dirty="0">
                        <a:solidFill>
                          <a:schemeClr val="tx1"/>
                        </a:solidFill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11686" marR="11686" marT="11686" marB="11686" anchor="ctr">
                    <a:lnL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2</a:t>
                      </a: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300" b="0" dirty="0">
                        <a:solidFill>
                          <a:schemeClr val="tx1"/>
                        </a:solidFill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11686" marR="11686" marT="11686" marB="11686" anchor="ctr">
                    <a:lnL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300" b="0" dirty="0">
                        <a:solidFill>
                          <a:schemeClr val="tx1"/>
                        </a:solidFill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11686" marR="11686" marT="11686" marB="11686" anchor="ctr">
                    <a:lnL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20000"/>
                        <a:lumOff val="80000"/>
                      </a:srgbClr>
                    </a:solidFill>
                  </a:tcPr>
                </a:tc>
              </a:tr>
              <a:tr h="238604"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0" dirty="0">
                        <a:solidFill>
                          <a:schemeClr val="tx1"/>
                        </a:solidFill>
                        <a:latin typeface="Arial Unicode MS" pitchFamily="50" charset="-127"/>
                        <a:ea typeface="Arial Unicode MS" pitchFamily="50" charset="-127"/>
                        <a:cs typeface="Arial Unicode MS" pitchFamily="50" charset="-127"/>
                      </a:endParaRPr>
                    </a:p>
                  </a:txBody>
                  <a:tcPr marL="11686" marR="11686" marT="11686" marB="11686" anchor="ctr"/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en-US" sz="1300" b="1" kern="0" dirty="0" smtClean="0">
                          <a:solidFill>
                            <a:srgbClr val="C00000"/>
                          </a:solidFill>
                          <a:effectLst/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IR12.3</a:t>
                      </a:r>
                      <a:endParaRPr lang="ko-KR" sz="1300" b="1" kern="100" dirty="0">
                        <a:solidFill>
                          <a:srgbClr val="C00000"/>
                        </a:solidFill>
                        <a:effectLst/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12.3</a:t>
                      </a:r>
                      <a:endParaRPr lang="en-US" sz="1300" b="0" dirty="0">
                        <a:solidFill>
                          <a:schemeClr val="tx1"/>
                        </a:solidFill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11686" marR="11686" marT="11686" marB="11686" anchor="ctr">
                    <a:lnL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>
                          <a:lumMod val="20000"/>
                          <a:lumOff val="8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4F81BD">
                          <a:lumMod val="20000"/>
                          <a:lumOff val="8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12.3</a:t>
                      </a:r>
                      <a:endParaRPr lang="en-US" sz="1300" b="0" dirty="0">
                        <a:solidFill>
                          <a:schemeClr val="tx1"/>
                        </a:solidFill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11686" marR="11686" marT="11686" marB="11686" anchor="ctr">
                    <a:lnL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>
                          <a:lumMod val="20000"/>
                          <a:lumOff val="8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4F81BD">
                          <a:lumMod val="20000"/>
                          <a:lumOff val="8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12.3</a:t>
                      </a:r>
                      <a:endParaRPr lang="en-US" sz="1300" b="0" dirty="0">
                        <a:solidFill>
                          <a:schemeClr val="tx1"/>
                        </a:solidFill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11686" marR="11686" marT="11686" marB="11686" anchor="ctr">
                    <a:lnL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12.0</a:t>
                      </a:r>
                      <a:endParaRPr lang="en-US" sz="1300" b="0" dirty="0">
                        <a:solidFill>
                          <a:schemeClr val="tx1"/>
                        </a:solidFill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11686" marR="11686" marT="11686" marB="11686" anchor="ctr">
                    <a:lnL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4</a:t>
                      </a:r>
                      <a:endParaRPr lang="en-US" sz="1300" b="0" dirty="0">
                        <a:solidFill>
                          <a:schemeClr val="tx1"/>
                        </a:solidFill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11686" marR="11686" marT="11686" marB="11686" anchor="ctr">
                    <a:lnL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20000"/>
                        <a:lumOff val="80000"/>
                      </a:srgbClr>
                    </a:solidFill>
                  </a:tcPr>
                </a:tc>
              </a:tr>
              <a:tr h="241641"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0" dirty="0">
                        <a:solidFill>
                          <a:schemeClr val="tx1"/>
                        </a:solidFill>
                        <a:latin typeface="Arial Unicode MS" pitchFamily="50" charset="-127"/>
                        <a:ea typeface="Arial Unicode MS" pitchFamily="50" charset="-127"/>
                        <a:cs typeface="Arial Unicode MS" pitchFamily="50" charset="-127"/>
                      </a:endParaRPr>
                    </a:p>
                  </a:txBody>
                  <a:tcPr marL="11686" marR="11686" marT="11686" marB="11686" anchor="ctr"/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en-US" sz="1300" b="1" kern="0" dirty="0" smtClean="0">
                          <a:solidFill>
                            <a:srgbClr val="C00000"/>
                          </a:solidFill>
                          <a:effectLst/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IR13.3</a:t>
                      </a:r>
                      <a:endParaRPr lang="ko-KR" sz="1300" b="1" kern="100" dirty="0">
                        <a:solidFill>
                          <a:srgbClr val="C00000"/>
                        </a:solidFill>
                        <a:effectLst/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13.3</a:t>
                      </a:r>
                      <a:endParaRPr lang="en-US" sz="1300" b="0" dirty="0">
                        <a:solidFill>
                          <a:schemeClr val="tx1"/>
                        </a:solidFill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11686" marR="11686" marT="11686" marB="11686" anchor="ctr">
                    <a:lnL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>
                          <a:lumMod val="20000"/>
                          <a:lumOff val="8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4F81BD">
                          <a:lumMod val="20000"/>
                          <a:lumOff val="8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13.3</a:t>
                      </a:r>
                      <a:endParaRPr lang="en-US" sz="1300" b="0" dirty="0">
                        <a:solidFill>
                          <a:schemeClr val="tx1"/>
                        </a:solidFill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11686" marR="11686" marT="11686" marB="11686" anchor="ctr">
                    <a:lnL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>
                          <a:lumMod val="20000"/>
                          <a:lumOff val="8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4F81BD">
                          <a:lumMod val="20000"/>
                          <a:lumOff val="8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13.3</a:t>
                      </a:r>
                      <a:endParaRPr lang="en-US" sz="1300" b="0" dirty="0">
                        <a:solidFill>
                          <a:schemeClr val="tx1"/>
                        </a:solidFill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11686" marR="11686" marT="11686" marB="11686" anchor="ctr">
                    <a:lnL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300" b="0" dirty="0">
                        <a:solidFill>
                          <a:schemeClr val="tx1"/>
                        </a:solidFill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11686" marR="11686" marT="11686" marB="11686" anchor="ctr">
                    <a:lnL w="28575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300" b="0" dirty="0">
                        <a:solidFill>
                          <a:schemeClr val="tx1"/>
                        </a:solidFill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11686" marR="11686" marT="11686" marB="11686" anchor="ctr">
                    <a:lnL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20000"/>
                        <a:lumOff val="80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7" name="Rectangle 2"/>
          <p:cNvSpPr>
            <a:spLocks/>
          </p:cNvSpPr>
          <p:nvPr/>
        </p:nvSpPr>
        <p:spPr bwMode="auto">
          <a:xfrm>
            <a:off x="200472" y="260648"/>
            <a:ext cx="7848873" cy="4206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2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>
                  <a:glow>
                    <a:srgbClr val="4F81BD"/>
                  </a:glow>
                  <a:reflection endPos="0" dist="50800" dir="5400000" sy="-100000" algn="bl" rotWithShape="0"/>
                </a:effectLst>
                <a:uLnTx/>
                <a:uFillTx/>
                <a:latin typeface="Arial" pitchFamily="34" charset="0"/>
                <a:ea typeface="Arial Unicode MS" pitchFamily="50" charset="-127"/>
                <a:cs typeface="Arial" pitchFamily="34" charset="0"/>
                <a:sym typeface="Daum_Regular" pitchFamily="2" charset="-127"/>
              </a:rPr>
              <a:t>GEO-KOMPSAT-2A payload</a:t>
            </a:r>
            <a:endParaRPr kumimoji="0" lang="en-US" altLang="ko-KR" sz="32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>
                <a:glow>
                  <a:srgbClr val="4F81BD"/>
                </a:glow>
                <a:reflection endPos="0" dist="50800" dir="5400000" sy="-100000" algn="bl" rotWithShape="0"/>
              </a:effectLst>
              <a:uLnTx/>
              <a:uFillTx/>
              <a:latin typeface="Arial" pitchFamily="34" charset="0"/>
              <a:ea typeface="Arial Unicode MS" pitchFamily="50" charset="-127"/>
              <a:cs typeface="Arial" pitchFamily="34" charset="0"/>
              <a:sym typeface="Daum_Regular" pitchFamily="2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36576" y="972910"/>
            <a:ext cx="47525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0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16 channels</a:t>
            </a:r>
            <a:endParaRPr kumimoji="0" lang="ko-KR" altLang="en-US" sz="20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/>
          </p:cNvSpPr>
          <p:nvPr/>
        </p:nvSpPr>
        <p:spPr bwMode="auto">
          <a:xfrm>
            <a:off x="0" y="620688"/>
            <a:ext cx="4532407" cy="165618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800" b="1" i="0" u="none" strike="noStrike" kern="0" cap="none" spc="0" normalizeH="0" baseline="0" noProof="0" dirty="0" smtClean="0">
                <a:ln>
                  <a:noFill/>
                </a:ln>
                <a:effectLst>
                  <a:glow>
                    <a:srgbClr val="4F81BD"/>
                  </a:glow>
                  <a:outerShdw blurRad="50800" dist="50800" sx="2000" sy="2000" algn="ctr" rotWithShape="0">
                    <a:srgbClr val="000000"/>
                  </a:outerShdw>
                  <a:reflection endPos="0" dist="50800" dir="5400000" sy="-100000" algn="bl" rotWithShape="0"/>
                </a:effectLst>
                <a:uLnTx/>
                <a:uFillTx/>
                <a:latin typeface="Arial Unicode MS" pitchFamily="50" charset="-127"/>
                <a:ea typeface="Arial Unicode MS" pitchFamily="50" charset="-127"/>
                <a:sym typeface="Daum_Regular" pitchFamily="2" charset="-127"/>
              </a:rPr>
              <a:t>Development &amp; utilization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800" b="1" i="0" u="none" strike="noStrike" kern="0" cap="none" spc="0" normalizeH="0" baseline="0" noProof="0" dirty="0" smtClean="0">
                <a:ln>
                  <a:noFill/>
                </a:ln>
                <a:effectLst>
                  <a:glow>
                    <a:srgbClr val="4F81BD"/>
                  </a:glow>
                  <a:outerShdw blurRad="50800" dist="50800" sx="2000" sy="2000" algn="ctr" rotWithShape="0">
                    <a:srgbClr val="000000"/>
                  </a:outerShdw>
                  <a:reflection endPos="0" dist="50800" dir="5400000" sy="-100000" algn="bl" rotWithShape="0"/>
                </a:effectLst>
                <a:uLnTx/>
                <a:uFillTx/>
                <a:latin typeface="Arial Unicode MS" pitchFamily="50" charset="-127"/>
                <a:ea typeface="Arial Unicode MS" pitchFamily="50" charset="-127"/>
                <a:sym typeface="Daum_Regular" pitchFamily="2" charset="-127"/>
              </a:rPr>
              <a:t>of GK-2A data</a:t>
            </a:r>
            <a:endParaRPr kumimoji="0" lang="en-US" altLang="ko-KR" sz="2800" b="1" i="0" u="none" strike="noStrike" kern="0" cap="none" spc="0" normalizeH="0" baseline="0" noProof="0" dirty="0">
              <a:ln>
                <a:noFill/>
              </a:ln>
              <a:effectLst>
                <a:glow>
                  <a:srgbClr val="4F81BD"/>
                </a:glow>
                <a:outerShdw blurRad="50800" dist="50800" sx="2000" sy="2000" algn="ctr" rotWithShape="0">
                  <a:srgbClr val="000000"/>
                </a:outerShdw>
                <a:reflection endPos="0" dist="50800" dir="5400000" sy="-100000" algn="bl" rotWithShape="0"/>
              </a:effectLst>
              <a:uLnTx/>
              <a:uFillTx/>
              <a:latin typeface="Arial Unicode MS" pitchFamily="50" charset="-127"/>
              <a:ea typeface="Arial Unicode MS" pitchFamily="50" charset="-127"/>
              <a:sym typeface="Daum_Regular" pitchFamily="2" charset="-127"/>
            </a:endParaRPr>
          </a:p>
        </p:txBody>
      </p:sp>
      <p:graphicFrame>
        <p:nvGraphicFramePr>
          <p:cNvPr id="8" name="표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2219454"/>
              </p:ext>
            </p:extLst>
          </p:nvPr>
        </p:nvGraphicFramePr>
        <p:xfrm>
          <a:off x="4448944" y="404664"/>
          <a:ext cx="4885052" cy="6476037"/>
        </p:xfrm>
        <a:graphic>
          <a:graphicData uri="http://schemas.openxmlformats.org/drawingml/2006/table">
            <a:tbl>
              <a:tblPr>
                <a:gradFill rotWithShape="1">
                  <a:gsLst>
                    <a:gs pos="0">
                      <a:srgbClr val="4F81BD">
                        <a:tint val="50000"/>
                        <a:satMod val="300000"/>
                      </a:srgbClr>
                    </a:gs>
                    <a:gs pos="35000">
                      <a:srgbClr val="4F81BD">
                        <a:tint val="37000"/>
                        <a:satMod val="300000"/>
                      </a:srgbClr>
                    </a:gs>
                    <a:gs pos="100000">
                      <a:srgbClr val="4F81BD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a:tblPr>
              <a:tblGrid>
                <a:gridCol w="494812"/>
                <a:gridCol w="269898"/>
                <a:gridCol w="1421366"/>
                <a:gridCol w="629761"/>
                <a:gridCol w="269898"/>
                <a:gridCol w="1799317"/>
              </a:tblGrid>
              <a:tr h="201461"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900" b="0" dirty="0">
                        <a:solidFill>
                          <a:srgbClr val="000000"/>
                        </a:solidFill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900" b="0" dirty="0" smtClean="0"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No.</a:t>
                      </a:r>
                      <a:endParaRPr lang="ko-KR" altLang="en-US" sz="900" b="0" dirty="0">
                        <a:solidFill>
                          <a:srgbClr val="000000"/>
                        </a:solidFill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900" b="0" dirty="0" smtClean="0"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Products</a:t>
                      </a:r>
                      <a:endParaRPr lang="ko-KR" altLang="en-US" sz="900" b="0" dirty="0">
                        <a:solidFill>
                          <a:srgbClr val="000000"/>
                        </a:solidFill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900" b="0" dirty="0">
                        <a:solidFill>
                          <a:srgbClr val="000000"/>
                        </a:solidFill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900" b="0" dirty="0" smtClean="0"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No.</a:t>
                      </a:r>
                      <a:endParaRPr lang="ko-KR" altLang="en-US" sz="900" b="0" dirty="0">
                        <a:solidFill>
                          <a:srgbClr val="000000"/>
                        </a:solidFill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900" b="0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Products</a:t>
                      </a:r>
                      <a:endParaRPr lang="ko-KR" altLang="en-US" sz="900" b="0" dirty="0">
                        <a:solidFill>
                          <a:srgbClr val="000000"/>
                        </a:solidFill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01461">
                <a:tc rowSpan="20"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b="0" dirty="0" smtClean="0"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cloud/ rainfall</a:t>
                      </a:r>
                      <a:endParaRPr lang="ko-KR" altLang="en-US" sz="1200" b="0" dirty="0">
                        <a:solidFill>
                          <a:srgbClr val="000000"/>
                        </a:solidFill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dirty="0"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1</a:t>
                      </a:r>
                      <a:endParaRPr lang="en-US" sz="900" b="0" dirty="0">
                        <a:solidFill>
                          <a:srgbClr val="000000"/>
                        </a:solidFill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900" b="0" dirty="0" smtClean="0"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Cloud</a:t>
                      </a:r>
                      <a:r>
                        <a:rPr lang="en-US" altLang="ko-KR" sz="900" b="0" baseline="0" dirty="0" smtClean="0"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 detection</a:t>
                      </a:r>
                      <a:endParaRPr lang="ko-KR" altLang="en-US" sz="900" b="0" dirty="0"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9"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b="0" dirty="0" smtClean="0"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radiation/</a:t>
                      </a:r>
                      <a:endParaRPr lang="ko-KR" altLang="en-US" sz="1200" b="0" dirty="0"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b="0" dirty="0" smtClean="0"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Aerosol</a:t>
                      </a:r>
                      <a:endParaRPr lang="ko-KR" altLang="en-US" sz="1200" b="0" dirty="0">
                        <a:solidFill>
                          <a:srgbClr val="000000"/>
                        </a:solidFill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dirty="0"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27</a:t>
                      </a:r>
                      <a:endParaRPr lang="en-US" sz="900" b="0" dirty="0">
                        <a:solidFill>
                          <a:srgbClr val="000000"/>
                        </a:solidFill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900" b="0" dirty="0" smtClean="0"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Visibility</a:t>
                      </a:r>
                      <a:endParaRPr lang="ko-KR" altLang="en-US" sz="900" b="0" dirty="0"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01461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dirty="0"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2</a:t>
                      </a:r>
                      <a:endParaRPr lang="en-US" sz="900" b="0" dirty="0">
                        <a:solidFill>
                          <a:srgbClr val="000000"/>
                        </a:solidFill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900" b="0" dirty="0" smtClean="0"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Cloud Top Temperature</a:t>
                      </a:r>
                      <a:endParaRPr lang="ko-KR" altLang="en-US" sz="900" b="0" dirty="0"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dirty="0"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28</a:t>
                      </a:r>
                      <a:endParaRPr lang="en-US" sz="900" b="0" dirty="0">
                        <a:solidFill>
                          <a:srgbClr val="000000"/>
                        </a:solidFill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900" b="0" dirty="0" smtClean="0"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O3 total</a:t>
                      </a:r>
                      <a:endParaRPr lang="ko-KR" altLang="en-US" sz="900" b="0" dirty="0"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01461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dirty="0"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3</a:t>
                      </a:r>
                      <a:endParaRPr lang="en-US" sz="900" b="0" dirty="0">
                        <a:solidFill>
                          <a:srgbClr val="000000"/>
                        </a:solidFill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900" b="0" dirty="0" smtClean="0"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Cloud Top Pressure</a:t>
                      </a:r>
                      <a:endParaRPr lang="ko-KR" altLang="en-US" sz="900" b="0" dirty="0"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dirty="0"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29</a:t>
                      </a:r>
                      <a:endParaRPr lang="en-US" sz="900" b="0" dirty="0">
                        <a:solidFill>
                          <a:srgbClr val="000000"/>
                        </a:solidFill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900" b="0" dirty="0" smtClean="0"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Radiances</a:t>
                      </a:r>
                      <a:endParaRPr lang="ko-KR" altLang="en-US" sz="900" b="0" dirty="0"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31679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dirty="0"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4</a:t>
                      </a:r>
                      <a:endParaRPr lang="en-US" sz="900" b="0" dirty="0">
                        <a:solidFill>
                          <a:srgbClr val="000000"/>
                        </a:solidFill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900" b="0" dirty="0" smtClean="0"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Cloud Top Height</a:t>
                      </a:r>
                      <a:endParaRPr lang="ko-KR" altLang="en-US" sz="900" b="0" dirty="0"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dirty="0"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30</a:t>
                      </a:r>
                      <a:endParaRPr lang="en-US" sz="900" b="0" dirty="0">
                        <a:solidFill>
                          <a:srgbClr val="000000"/>
                        </a:solidFill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900" b="0" dirty="0" smtClean="0"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Upward</a:t>
                      </a:r>
                      <a:r>
                        <a:rPr lang="en-US" altLang="ko-KR" sz="900" b="0" baseline="0" dirty="0" smtClean="0"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 Shortwave Radiation(TOA)</a:t>
                      </a:r>
                      <a:endParaRPr lang="ko-KR" altLang="en-US" sz="900" b="0" dirty="0"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51825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dirty="0"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5</a:t>
                      </a:r>
                      <a:endParaRPr lang="en-US" sz="900" b="0" dirty="0">
                        <a:solidFill>
                          <a:srgbClr val="000000"/>
                        </a:solidFill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900" b="0" dirty="0" smtClean="0"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Cloud</a:t>
                      </a:r>
                      <a:r>
                        <a:rPr lang="en-US" altLang="ko-KR" sz="900" b="0" baseline="0" dirty="0" smtClean="0"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 type</a:t>
                      </a:r>
                      <a:endParaRPr lang="ko-KR" altLang="en-US" sz="900" b="0" dirty="0"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dirty="0"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31</a:t>
                      </a:r>
                      <a:endParaRPr lang="en-US" sz="900" b="0" dirty="0">
                        <a:solidFill>
                          <a:srgbClr val="000000"/>
                        </a:solidFill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900" b="0" dirty="0" smtClean="0"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Downward Shortwave Radiation(Surface)</a:t>
                      </a:r>
                      <a:endParaRPr lang="ko-KR" altLang="en-US" sz="900" b="0" dirty="0"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51825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dirty="0"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6</a:t>
                      </a:r>
                      <a:endParaRPr lang="en-US" sz="900" b="0" dirty="0">
                        <a:solidFill>
                          <a:srgbClr val="000000"/>
                        </a:solidFill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900" b="0" dirty="0" smtClean="0"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Cloud phase</a:t>
                      </a:r>
                      <a:endParaRPr lang="ko-KR" altLang="en-US" sz="900" b="0" dirty="0"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dirty="0"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32</a:t>
                      </a:r>
                      <a:endParaRPr lang="en-US" sz="900" b="0" dirty="0">
                        <a:solidFill>
                          <a:srgbClr val="000000"/>
                        </a:solidFill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900" b="0" dirty="0" smtClean="0"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Absorbed Shortwave Radiation(Surface)</a:t>
                      </a:r>
                      <a:endParaRPr lang="ko-KR" altLang="en-US" sz="900" b="0" dirty="0"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51825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dirty="0"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7</a:t>
                      </a:r>
                      <a:endParaRPr lang="en-US" sz="900" b="0" dirty="0">
                        <a:solidFill>
                          <a:srgbClr val="000000"/>
                        </a:solidFill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900" b="0" dirty="0" smtClean="0"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Cloud Amount</a:t>
                      </a:r>
                      <a:endParaRPr lang="ko-KR" altLang="en-US" sz="900" b="0" dirty="0"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dirty="0"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33</a:t>
                      </a:r>
                      <a:endParaRPr lang="en-US" sz="900" b="0" dirty="0">
                        <a:solidFill>
                          <a:srgbClr val="000000"/>
                        </a:solidFill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900" b="0" dirty="0" smtClean="0"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Downward</a:t>
                      </a:r>
                      <a:r>
                        <a:rPr lang="en-US" altLang="ko-KR" sz="900" b="0" baseline="0" dirty="0" smtClean="0"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 </a:t>
                      </a:r>
                      <a:r>
                        <a:rPr lang="en-US" altLang="ko-KR" sz="900" b="0" baseline="0" dirty="0" err="1" smtClean="0"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Longwave</a:t>
                      </a:r>
                      <a:r>
                        <a:rPr lang="en-US" altLang="ko-KR" sz="900" b="0" baseline="0" dirty="0" smtClean="0"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 Radiation</a:t>
                      </a:r>
                      <a:r>
                        <a:rPr lang="en-US" altLang="ko-KR" sz="900" b="0" dirty="0" smtClean="0"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(Surface)</a:t>
                      </a:r>
                      <a:endParaRPr lang="ko-KR" altLang="en-US" sz="900" b="0" dirty="0"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51825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dirty="0"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8</a:t>
                      </a:r>
                      <a:endParaRPr lang="en-US" sz="900" b="0" dirty="0">
                        <a:solidFill>
                          <a:srgbClr val="000000"/>
                        </a:solidFill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900" b="0" dirty="0" smtClean="0"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Cloud Optical Depth</a:t>
                      </a:r>
                      <a:endParaRPr lang="ko-KR" altLang="en-US" sz="900" b="0" dirty="0"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dirty="0"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34</a:t>
                      </a:r>
                      <a:endParaRPr lang="en-US" sz="900" b="0" dirty="0">
                        <a:solidFill>
                          <a:srgbClr val="000000"/>
                        </a:solidFill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900" b="0" dirty="0" smtClean="0"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Upward </a:t>
                      </a:r>
                      <a:r>
                        <a:rPr lang="en-US" altLang="ko-KR" sz="900" b="0" dirty="0" err="1" smtClean="0"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Longwave</a:t>
                      </a:r>
                      <a:r>
                        <a:rPr lang="en-US" altLang="ko-KR" sz="900" b="0" dirty="0" smtClean="0"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 Radiation(Surface)</a:t>
                      </a:r>
                      <a:endParaRPr lang="ko-KR" altLang="en-US" sz="900" b="0" dirty="0"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51825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dirty="0"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9</a:t>
                      </a:r>
                      <a:endParaRPr lang="en-US" sz="900" b="0" dirty="0">
                        <a:solidFill>
                          <a:srgbClr val="000000"/>
                        </a:solidFill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900" b="0" dirty="0" smtClean="0"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Cloud Particle Size Distribution</a:t>
                      </a:r>
                      <a:endParaRPr lang="ko-KR" altLang="en-US" sz="900" b="0" dirty="0"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dirty="0"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35</a:t>
                      </a:r>
                      <a:endParaRPr lang="en-US" sz="900" b="0" dirty="0">
                        <a:solidFill>
                          <a:srgbClr val="000000"/>
                        </a:solidFill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0" dirty="0" smtClean="0"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Upward</a:t>
                      </a:r>
                      <a:r>
                        <a:rPr lang="en-US" altLang="ko-KR" sz="900" b="0" baseline="0" dirty="0" smtClean="0"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 </a:t>
                      </a:r>
                      <a:r>
                        <a:rPr lang="en-US" altLang="ko-KR" sz="900" b="0" baseline="0" dirty="0" err="1" smtClean="0"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Longwave</a:t>
                      </a:r>
                      <a:r>
                        <a:rPr lang="en-US" altLang="ko-KR" sz="900" b="0" baseline="0" dirty="0" smtClean="0"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 Radiation</a:t>
                      </a:r>
                      <a:r>
                        <a:rPr lang="en-US" altLang="ko-KR" sz="900" b="0" dirty="0" smtClean="0"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(TOA)</a:t>
                      </a:r>
                      <a:endParaRPr lang="ko-KR" altLang="en-US" sz="900" b="0" dirty="0" smtClean="0"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01461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dirty="0"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10</a:t>
                      </a:r>
                      <a:endParaRPr lang="en-US" sz="900" b="0" dirty="0">
                        <a:solidFill>
                          <a:srgbClr val="000000"/>
                        </a:solidFill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900" b="0" dirty="0" smtClean="0"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Cloud Liquid Water</a:t>
                      </a:r>
                      <a:endParaRPr lang="ko-KR" altLang="en-US" sz="900" b="0" dirty="0"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7"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b="0" spc="-150" dirty="0" smtClean="0"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ATM </a:t>
                      </a:r>
                      <a:r>
                        <a:rPr lang="en-US" altLang="ko-KR" sz="1200" b="0" spc="0" dirty="0" smtClean="0"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motion/</a:t>
                      </a:r>
                      <a:endParaRPr lang="ko-KR" altLang="en-US" sz="1200" b="0" spc="0" dirty="0"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b="0" spc="0" dirty="0" smtClean="0"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condition</a:t>
                      </a:r>
                      <a:endParaRPr lang="ko-KR" altLang="en-US" sz="1200" b="0" spc="0" dirty="0">
                        <a:solidFill>
                          <a:srgbClr val="000000"/>
                        </a:solidFill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dirty="0"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36</a:t>
                      </a:r>
                      <a:endParaRPr lang="en-US" sz="900" b="0" dirty="0">
                        <a:solidFill>
                          <a:srgbClr val="000000"/>
                        </a:solidFill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0" dirty="0" smtClean="0"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Atmospheric</a:t>
                      </a:r>
                      <a:r>
                        <a:rPr lang="en-US" altLang="ko-KR" sz="900" b="0" baseline="0" dirty="0" smtClean="0"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 Motion Vector</a:t>
                      </a:r>
                      <a:endParaRPr lang="ko-KR" altLang="en-US" sz="900" b="0" dirty="0" smtClean="0"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01461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dirty="0"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11</a:t>
                      </a:r>
                      <a:endParaRPr lang="en-US" sz="900" b="0" dirty="0">
                        <a:solidFill>
                          <a:srgbClr val="000000"/>
                        </a:solidFill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900" b="0" dirty="0" smtClean="0"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Cloud Ice Water Path</a:t>
                      </a:r>
                      <a:endParaRPr lang="ko-KR" altLang="en-US" sz="900" b="0" dirty="0"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dirty="0"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37</a:t>
                      </a:r>
                      <a:endParaRPr lang="en-US" sz="900" b="0" dirty="0">
                        <a:solidFill>
                          <a:srgbClr val="000000"/>
                        </a:solidFill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0" dirty="0" smtClean="0"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Vertical Temp. Profile</a:t>
                      </a:r>
                      <a:endParaRPr lang="ko-KR" altLang="en-US" sz="900" b="0" dirty="0" smtClean="0"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01461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dirty="0"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12</a:t>
                      </a:r>
                      <a:endParaRPr lang="en-US" sz="900" b="0" dirty="0">
                        <a:solidFill>
                          <a:srgbClr val="000000"/>
                        </a:solidFill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900" b="0" dirty="0" smtClean="0"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Cloud Layers/Heights</a:t>
                      </a:r>
                      <a:endParaRPr lang="ko-KR" altLang="en-US" sz="900" b="0" dirty="0"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dirty="0"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38</a:t>
                      </a:r>
                      <a:endParaRPr lang="en-US" sz="900" b="0" dirty="0">
                        <a:solidFill>
                          <a:srgbClr val="000000"/>
                        </a:solidFill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0" dirty="0" smtClean="0"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Vertical Moisture Profile</a:t>
                      </a:r>
                      <a:endParaRPr lang="ko-KR" altLang="en-US" sz="900" b="0" dirty="0" smtClean="0"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01461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dirty="0"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13</a:t>
                      </a:r>
                      <a:endParaRPr lang="en-US" sz="900" b="0" dirty="0">
                        <a:solidFill>
                          <a:srgbClr val="000000"/>
                        </a:solidFill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900" b="0" dirty="0" smtClean="0"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Fog</a:t>
                      </a:r>
                      <a:endParaRPr lang="ko-KR" altLang="en-US" sz="900" b="0" dirty="0"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rowSpan="2"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dirty="0"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39</a:t>
                      </a:r>
                      <a:endParaRPr lang="en-US" sz="900" b="0" dirty="0">
                        <a:solidFill>
                          <a:srgbClr val="000000"/>
                        </a:solidFill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900" b="0" dirty="0" smtClean="0"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Derived Stability Indices</a:t>
                      </a:r>
                      <a:endParaRPr lang="ko-KR" altLang="en-US" sz="900" b="0" dirty="0"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54454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rowSpan="2"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dirty="0"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14</a:t>
                      </a:r>
                      <a:endParaRPr lang="en-US" sz="900" b="0" dirty="0">
                        <a:solidFill>
                          <a:srgbClr val="000000"/>
                        </a:solidFill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900" b="0" dirty="0" smtClean="0"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In-flight icing</a:t>
                      </a:r>
                      <a:endParaRPr lang="ko-KR" altLang="en-US" sz="900" b="0" dirty="0"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700" b="0" dirty="0">
                        <a:solidFill>
                          <a:srgbClr val="000000"/>
                        </a:solidFill>
                        <a:latin typeface="Arial Unicode MS" pitchFamily="50" charset="-127"/>
                        <a:ea typeface="Arial Unicode MS" pitchFamily="50" charset="-127"/>
                        <a:cs typeface="Arial Unicode MS" pitchFamily="50" charset="-127"/>
                      </a:endParaRPr>
                    </a:p>
                  </a:txBody>
                  <a:tcPr marL="29695" marR="29695" marT="8894" marB="8894" anchor="ctr"/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900" b="0" dirty="0" smtClean="0"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Total </a:t>
                      </a:r>
                      <a:r>
                        <a:rPr lang="en-US" altLang="ko-KR" sz="900" b="0" dirty="0" err="1" smtClean="0"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Precipitable</a:t>
                      </a:r>
                      <a:r>
                        <a:rPr lang="en-US" altLang="ko-KR" sz="900" b="0" dirty="0" smtClean="0"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 Water</a:t>
                      </a:r>
                      <a:endParaRPr lang="ko-KR" altLang="en-US" sz="900" b="0" dirty="0"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01461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dirty="0"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40</a:t>
                      </a:r>
                      <a:endParaRPr lang="en-US" sz="900" b="0" dirty="0">
                        <a:solidFill>
                          <a:srgbClr val="000000"/>
                        </a:solidFill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0" dirty="0" smtClean="0"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Atmospheric</a:t>
                      </a:r>
                      <a:r>
                        <a:rPr lang="en-US" altLang="ko-KR" sz="900" b="0" baseline="0" dirty="0" smtClean="0"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 Motion Vector</a:t>
                      </a:r>
                      <a:endParaRPr lang="ko-KR" altLang="en-US" sz="900" b="0" dirty="0" smtClean="0"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01461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dirty="0"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15</a:t>
                      </a:r>
                      <a:endParaRPr lang="en-US" sz="900" b="0" dirty="0">
                        <a:solidFill>
                          <a:srgbClr val="000000"/>
                        </a:solidFill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900" b="0" dirty="0" smtClean="0"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Convection initiation</a:t>
                      </a:r>
                      <a:endParaRPr lang="ko-KR" altLang="en-US" sz="900" b="0" dirty="0"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dirty="0"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41</a:t>
                      </a:r>
                      <a:endParaRPr lang="en-US" sz="900" b="0" dirty="0">
                        <a:solidFill>
                          <a:srgbClr val="000000"/>
                        </a:solidFill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l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900" b="0" dirty="0" err="1" smtClean="0"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Tropopause</a:t>
                      </a:r>
                      <a:r>
                        <a:rPr lang="en-US" altLang="ko-KR" sz="900" b="0" dirty="0" smtClean="0"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 folding turbulent</a:t>
                      </a:r>
                      <a:r>
                        <a:rPr lang="en-US" altLang="ko-KR" sz="900" b="0" baseline="0" dirty="0" smtClean="0"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 flow</a:t>
                      </a:r>
                      <a:endParaRPr lang="ko-KR" altLang="en-US" sz="900" b="0" dirty="0">
                        <a:solidFill>
                          <a:srgbClr val="000000"/>
                        </a:solidFill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51825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dirty="0"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16</a:t>
                      </a:r>
                      <a:endParaRPr lang="en-US" sz="900" b="0" dirty="0">
                        <a:solidFill>
                          <a:srgbClr val="000000"/>
                        </a:solidFill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900" b="0" dirty="0" smtClean="0"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overshooting top/enhanced</a:t>
                      </a:r>
                      <a:r>
                        <a:rPr lang="en-US" altLang="ko-KR" sz="900" b="0" baseline="0" dirty="0" smtClean="0"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 thermal couplet detection</a:t>
                      </a:r>
                      <a:endParaRPr lang="ko-KR" altLang="en-US" sz="900" b="0" dirty="0"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11"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b="0" dirty="0" smtClean="0"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surface</a:t>
                      </a:r>
                      <a:endParaRPr lang="ko-KR" altLang="en-US" sz="1200" b="0" dirty="0">
                        <a:solidFill>
                          <a:srgbClr val="000000"/>
                        </a:solidFill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dirty="0"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42</a:t>
                      </a:r>
                      <a:endParaRPr lang="en-US" sz="900" b="0" dirty="0">
                        <a:solidFill>
                          <a:srgbClr val="000000"/>
                        </a:solidFill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900" b="0" i="0" dirty="0" smtClean="0"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Sea</a:t>
                      </a:r>
                      <a:r>
                        <a:rPr lang="ko-KR" altLang="en-US" sz="900" b="0" i="0" dirty="0" smtClean="0"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 </a:t>
                      </a:r>
                      <a:r>
                        <a:rPr lang="en-US" altLang="ko-KR" sz="900" b="0" i="0" dirty="0" smtClean="0"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Surface Temperature</a:t>
                      </a:r>
                      <a:endParaRPr lang="ko-KR" altLang="en-US" sz="900" b="0" i="0" dirty="0"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01461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dirty="0"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17</a:t>
                      </a:r>
                      <a:endParaRPr lang="en-US" sz="900" b="0" dirty="0">
                        <a:solidFill>
                          <a:srgbClr val="000000"/>
                        </a:solidFill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900" b="0" dirty="0" smtClean="0"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Rainfall Intensity</a:t>
                      </a:r>
                      <a:endParaRPr lang="ko-KR" altLang="en-US" sz="900" b="0" dirty="0"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dirty="0"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43</a:t>
                      </a:r>
                      <a:endParaRPr lang="en-US" sz="900" b="0" dirty="0">
                        <a:solidFill>
                          <a:srgbClr val="000000"/>
                        </a:solidFill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900" b="0" i="0" dirty="0" smtClean="0"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Land Surface Temperature</a:t>
                      </a:r>
                      <a:endParaRPr lang="ko-KR" altLang="en-US" sz="900" b="0" i="0" dirty="0"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01461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dirty="0"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18</a:t>
                      </a:r>
                      <a:endParaRPr lang="en-US" sz="900" b="0" dirty="0">
                        <a:solidFill>
                          <a:srgbClr val="000000"/>
                        </a:solidFill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900" b="0" dirty="0" smtClean="0"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probability</a:t>
                      </a:r>
                      <a:r>
                        <a:rPr lang="ko-KR" altLang="en-US" sz="900" b="0" dirty="0" smtClean="0"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 </a:t>
                      </a:r>
                      <a:r>
                        <a:rPr lang="en-US" altLang="ko-KR" sz="900" b="0" dirty="0" smtClean="0"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of rainfall</a:t>
                      </a:r>
                      <a:endParaRPr lang="ko-KR" altLang="en-US" sz="900" b="0" dirty="0"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dirty="0"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44</a:t>
                      </a:r>
                      <a:endParaRPr lang="en-US" sz="900" b="0" dirty="0">
                        <a:solidFill>
                          <a:srgbClr val="000000"/>
                        </a:solidFill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900" b="0" i="0" dirty="0" smtClean="0"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Fire/Hot</a:t>
                      </a:r>
                      <a:r>
                        <a:rPr lang="en-US" altLang="ko-KR" sz="900" b="0" i="0" baseline="0" dirty="0" smtClean="0"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 Spot Characteristic</a:t>
                      </a:r>
                      <a:endParaRPr lang="ko-KR" altLang="en-US" sz="900" b="0" i="0" dirty="0"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01461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dirty="0"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19</a:t>
                      </a:r>
                      <a:endParaRPr lang="en-US" sz="900" b="0" dirty="0">
                        <a:solidFill>
                          <a:srgbClr val="000000"/>
                        </a:solidFill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900" b="0" dirty="0" smtClean="0"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rainfall potential</a:t>
                      </a:r>
                      <a:endParaRPr lang="ko-KR" altLang="en-US" sz="900" b="0" dirty="0"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dirty="0"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45</a:t>
                      </a:r>
                      <a:endParaRPr lang="en-US" sz="900" b="0" dirty="0">
                        <a:solidFill>
                          <a:srgbClr val="000000"/>
                        </a:solidFill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900" b="0" i="0" dirty="0" smtClean="0"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Vegetation Index</a:t>
                      </a:r>
                      <a:endParaRPr lang="ko-KR" altLang="en-US" sz="900" b="0" i="0" dirty="0"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01461">
                <a:tc rowSpan="7"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b="0" spc="-150" dirty="0" smtClean="0"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radiation/</a:t>
                      </a:r>
                      <a:endParaRPr lang="ko-KR" altLang="en-US" sz="1200" b="0" spc="-150" dirty="0"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b="0" spc="-150" dirty="0" smtClean="0"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aerosol</a:t>
                      </a:r>
                      <a:endParaRPr lang="ko-KR" altLang="en-US" sz="1200" b="0" spc="-150" dirty="0">
                        <a:solidFill>
                          <a:srgbClr val="000000"/>
                        </a:solidFill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dirty="0"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20</a:t>
                      </a:r>
                      <a:endParaRPr lang="en-US" sz="900" b="0" dirty="0">
                        <a:solidFill>
                          <a:srgbClr val="000000"/>
                        </a:solidFill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900" b="0" dirty="0" smtClean="0"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Aerosol detection</a:t>
                      </a:r>
                      <a:endParaRPr lang="ko-KR" altLang="en-US" sz="900" b="0" dirty="0"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dirty="0"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46</a:t>
                      </a:r>
                      <a:endParaRPr lang="en-US" sz="900" b="0" dirty="0">
                        <a:solidFill>
                          <a:srgbClr val="000000"/>
                        </a:solidFill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900" b="0" i="0" dirty="0" smtClean="0"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Vegetation Fraction: Green</a:t>
                      </a:r>
                      <a:endParaRPr lang="ko-KR" altLang="en-US" sz="900" b="0" i="0" dirty="0"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01461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dirty="0"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21</a:t>
                      </a:r>
                      <a:endParaRPr lang="en-US" sz="900" b="0" dirty="0">
                        <a:solidFill>
                          <a:srgbClr val="000000"/>
                        </a:solidFill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900" b="0" dirty="0" smtClean="0"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Asian</a:t>
                      </a:r>
                      <a:r>
                        <a:rPr lang="en-US" altLang="ko-KR" sz="900" b="0" baseline="0" dirty="0" smtClean="0"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 dust detection</a:t>
                      </a:r>
                      <a:endParaRPr lang="ko-KR" altLang="en-US" sz="900" b="0" dirty="0"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dirty="0"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47</a:t>
                      </a:r>
                      <a:endParaRPr lang="en-US" sz="900" b="0" dirty="0">
                        <a:solidFill>
                          <a:srgbClr val="000000"/>
                        </a:solidFill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0" i="0" dirty="0" smtClean="0"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Surface Emissivity</a:t>
                      </a:r>
                      <a:endParaRPr lang="ko-KR" altLang="en-US" sz="900" b="0" i="0" dirty="0" smtClean="0"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51825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dirty="0"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22</a:t>
                      </a:r>
                      <a:endParaRPr lang="en-US" sz="900" b="0" dirty="0">
                        <a:solidFill>
                          <a:srgbClr val="000000"/>
                        </a:solidFill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900" b="0" dirty="0" smtClean="0"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Volcanic Ash:</a:t>
                      </a:r>
                      <a:r>
                        <a:rPr lang="en-US" altLang="ko-KR" sz="900" b="0" baseline="0" dirty="0" smtClean="0"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 Detection and Height</a:t>
                      </a:r>
                      <a:endParaRPr lang="ko-KR" altLang="en-US" sz="900" b="0" dirty="0"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dirty="0"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48</a:t>
                      </a:r>
                      <a:endParaRPr lang="en-US" sz="900" b="0" dirty="0">
                        <a:solidFill>
                          <a:srgbClr val="000000"/>
                        </a:solidFill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0" i="0" dirty="0" smtClean="0"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Surface Albedo</a:t>
                      </a:r>
                      <a:endParaRPr lang="ko-KR" altLang="en-US" sz="900" b="0" i="0" dirty="0" smtClean="0"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01461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dirty="0"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23</a:t>
                      </a:r>
                      <a:endParaRPr lang="en-US" sz="900" b="0" dirty="0">
                        <a:solidFill>
                          <a:srgbClr val="000000"/>
                        </a:solidFill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900" b="0" dirty="0" smtClean="0"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SO2 Detection</a:t>
                      </a:r>
                      <a:endParaRPr lang="ko-KR" altLang="en-US" sz="900" b="0" dirty="0"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dirty="0"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49</a:t>
                      </a:r>
                      <a:endParaRPr lang="en-US" sz="900" b="0" dirty="0">
                        <a:solidFill>
                          <a:srgbClr val="000000"/>
                        </a:solidFill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900" b="0" i="0" dirty="0" smtClean="0"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Snow Cover</a:t>
                      </a:r>
                      <a:endParaRPr lang="ko-KR" altLang="en-US" sz="900" b="0" i="0" dirty="0"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01461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dirty="0"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24</a:t>
                      </a:r>
                      <a:endParaRPr lang="en-US" sz="900" b="0" dirty="0">
                        <a:solidFill>
                          <a:srgbClr val="000000"/>
                        </a:solidFill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900" b="0" dirty="0" smtClean="0"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Aerosol Optical Depth</a:t>
                      </a:r>
                      <a:endParaRPr lang="ko-KR" altLang="en-US" sz="900" b="0" dirty="0"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dirty="0"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50</a:t>
                      </a:r>
                      <a:endParaRPr lang="en-US" sz="900" b="0" dirty="0">
                        <a:solidFill>
                          <a:srgbClr val="000000"/>
                        </a:solidFill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900" b="0" i="0" dirty="0" smtClean="0"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Snow Depth</a:t>
                      </a:r>
                      <a:endParaRPr lang="ko-KR" altLang="en-US" sz="900" b="0" i="0" dirty="0"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01461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dirty="0"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25</a:t>
                      </a:r>
                      <a:endParaRPr lang="en-US" sz="900" b="0" dirty="0">
                        <a:solidFill>
                          <a:srgbClr val="000000"/>
                        </a:solidFill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900" b="0" dirty="0" smtClean="0"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Asian</a:t>
                      </a:r>
                      <a:r>
                        <a:rPr lang="en-US" altLang="ko-KR" sz="900" b="0" baseline="0" dirty="0" smtClean="0"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 dust Optical Depth</a:t>
                      </a:r>
                      <a:endParaRPr lang="ko-KR" altLang="en-US" sz="900" b="0" dirty="0"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dirty="0"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51</a:t>
                      </a:r>
                      <a:endParaRPr lang="en-US" sz="900" b="0" dirty="0">
                        <a:solidFill>
                          <a:srgbClr val="000000"/>
                        </a:solidFill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900" b="0" i="0" dirty="0" smtClean="0"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Ice Cover</a:t>
                      </a:r>
                      <a:endParaRPr lang="ko-KR" altLang="en-US" sz="900" b="0" i="0" dirty="0"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01461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dirty="0"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26</a:t>
                      </a:r>
                      <a:endParaRPr lang="en-US" sz="900" b="0" dirty="0">
                        <a:solidFill>
                          <a:srgbClr val="000000"/>
                        </a:solidFill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900" b="0" dirty="0" smtClean="0"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Aerosol Particle</a:t>
                      </a:r>
                      <a:r>
                        <a:rPr lang="en-US" altLang="ko-KR" sz="900" b="0" baseline="0" dirty="0" smtClean="0"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 Size</a:t>
                      </a:r>
                      <a:endParaRPr lang="ko-KR" altLang="en-US" sz="900" b="0" dirty="0"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dirty="0"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52</a:t>
                      </a:r>
                      <a:endParaRPr lang="en-US" sz="900" b="0" dirty="0">
                        <a:solidFill>
                          <a:srgbClr val="000000"/>
                        </a:solidFill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900" b="0" i="0" dirty="0" smtClean="0">
                          <a:latin typeface="Arial" pitchFamily="34" charset="0"/>
                          <a:ea typeface="Arial Unicode MS" pitchFamily="50" charset="-127"/>
                          <a:cs typeface="Arial" pitchFamily="34" charset="0"/>
                        </a:rPr>
                        <a:t>Current</a:t>
                      </a:r>
                      <a:endParaRPr lang="ko-KR" altLang="en-US" sz="900" b="0" i="0" dirty="0">
                        <a:latin typeface="Arial" pitchFamily="34" charset="0"/>
                        <a:ea typeface="Arial Unicode MS" pitchFamily="50" charset="-127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9" name="직사각형 8"/>
          <p:cNvSpPr/>
          <p:nvPr/>
        </p:nvSpPr>
        <p:spPr>
          <a:xfrm>
            <a:off x="-180528" y="2381786"/>
            <a:ext cx="4464496" cy="7591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8775" marR="0" lvl="0" indent="0" defTabSz="914400" eaLnBrk="1" fontAlgn="auto" latinLnBrk="0" hangingPunct="1">
              <a:lnSpc>
                <a:spcPts val="26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0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Schedule of meteorological data processing system </a:t>
            </a:r>
            <a:endParaRPr kumimoji="0" lang="en-US" altLang="ko-KR" sz="20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26"/>
          <a:stretch>
            <a:fillRect/>
          </a:stretch>
        </p:blipFill>
        <p:spPr bwMode="auto">
          <a:xfrm>
            <a:off x="80623" y="3068960"/>
            <a:ext cx="4858253" cy="2088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:\백업\내부망\download\AMSR-E_Concentration_nh_1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590" y="1329798"/>
            <a:ext cx="2603258" cy="2315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직사각형 3"/>
          <p:cNvSpPr/>
          <p:nvPr/>
        </p:nvSpPr>
        <p:spPr bwMode="auto">
          <a:xfrm>
            <a:off x="7211293" y="6138565"/>
            <a:ext cx="438994" cy="39836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굴림" pitchFamily="50" charset="-127"/>
              <a:cs typeface="Arial" panose="020B0604020202020204" pitchFamily="34" charset="0"/>
            </a:endParaRPr>
          </a:p>
        </p:txBody>
      </p:sp>
      <p:sp>
        <p:nvSpPr>
          <p:cNvPr id="5" name="직사각형 150"/>
          <p:cNvSpPr>
            <a:spLocks noChangeArrowheads="1"/>
          </p:cNvSpPr>
          <p:nvPr/>
        </p:nvSpPr>
        <p:spPr bwMode="auto">
          <a:xfrm>
            <a:off x="176603" y="980728"/>
            <a:ext cx="1752061" cy="461665"/>
          </a:xfrm>
          <a:prstGeom prst="rect">
            <a:avLst/>
          </a:prstGeom>
          <a:ln>
            <a:noFill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atinLnBrk="0">
              <a:defRPr/>
            </a:pPr>
            <a:r>
              <a:rPr kumimoji="0" lang="en-US" altLang="ko-KR" sz="2400" b="1" dirty="0" smtClean="0">
                <a:solidFill>
                  <a:schemeClr val="tx1"/>
                </a:solidFill>
                <a:latin typeface="Arial" panose="020B0604020202020204" pitchFamily="34" charset="0"/>
                <a:ea typeface="HY강M" pitchFamily="18" charset="-127"/>
                <a:cs typeface="Arial" panose="020B0604020202020204" pitchFamily="34" charset="0"/>
              </a:rPr>
              <a:t> Sea ice    </a:t>
            </a:r>
            <a:endParaRPr kumimoji="0" lang="en-US" altLang="ko-KR" sz="2400" b="1" dirty="0">
              <a:solidFill>
                <a:schemeClr val="tx1"/>
              </a:solidFill>
              <a:latin typeface="Arial" panose="020B0604020202020204" pitchFamily="34" charset="0"/>
              <a:ea typeface="HY강M" pitchFamily="18" charset="-127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73767" y="1340768"/>
            <a:ext cx="5087745" cy="44103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5216783" y="5991458"/>
            <a:ext cx="44557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ko-KR" sz="1600" b="1" dirty="0" smtClean="0">
                <a:latin typeface="Arial" panose="020B0604020202020204" pitchFamily="34" charset="0"/>
                <a:ea typeface="HY강M" pitchFamily="18" charset="-127"/>
                <a:cs typeface="Arial" panose="020B0604020202020204" pitchFamily="34" charset="0"/>
              </a:rPr>
              <a:t>Hong and Shin, 2010 (J. Climate)</a:t>
            </a:r>
            <a:endParaRPr lang="ko-KR" altLang="en-US" sz="1600" b="1" dirty="0">
              <a:latin typeface="Arial" panose="020B0604020202020204" pitchFamily="34" charset="0"/>
              <a:ea typeface="HY강M" pitchFamily="18" charset="-127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8371" y="6471920"/>
            <a:ext cx="32297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ko-KR" sz="1400" b="1" dirty="0" smtClean="0">
                <a:latin typeface="Arial" panose="020B0604020202020204" pitchFamily="34" charset="0"/>
                <a:ea typeface="HY강M" pitchFamily="18" charset="-127"/>
                <a:cs typeface="Arial" panose="020B0604020202020204" pitchFamily="34" charset="0"/>
              </a:rPr>
              <a:t>Hong, 2010 (Rem. Sens. Environ.)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50401" y="5733256"/>
            <a:ext cx="415038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ko-K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Concentration, Small-scale roughness and refractive index of sea ice surfaces (June. 2011) using AQUA/AMSR-E data</a:t>
            </a:r>
            <a:endParaRPr lang="ko-KR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2" descr="D:\백업\외부망_홍\Hong\논문\Sea ice\Sea ice- MW algorithm comparison\AMSR-E SeaiceII\Monthly_NEW\refraction\NH\aqua_amsre_l2_sfc_seaice_refrn1m_cn_20110601000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2918" y="3645024"/>
            <a:ext cx="2068233" cy="2068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D:\백업\외부망_홍\Hong\논문\Sea ice\Sea ice- MW algorithm comparison\AMSR-E SeaiceII\Monthly_NEW\roughness\NH\aqua_amsre_l2_sfc_seaice_roughn1m_cn_201106010000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480" y="3645025"/>
            <a:ext cx="2068233" cy="2068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제목 2"/>
          <p:cNvSpPr txBox="1">
            <a:spLocks/>
          </p:cNvSpPr>
          <p:nvPr/>
        </p:nvSpPr>
        <p:spPr>
          <a:xfrm>
            <a:off x="848544" y="332656"/>
            <a:ext cx="8291264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spcBef>
                <a:spcPct val="0"/>
              </a:spcBef>
              <a:buNone/>
              <a:defRPr sz="2800" b="1" kern="120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  <a:cs typeface="+mj-cs"/>
              </a:defRPr>
            </a:lvl1pPr>
          </a:lstStyle>
          <a:p>
            <a:pPr algn="ctr"/>
            <a:r>
              <a:rPr lang="en-US" altLang="ko-KR" sz="3000" dirty="0" smtClean="0">
                <a:latin typeface="Arial" pitchFamily="34" charset="0"/>
                <a:cs typeface="Arial" pitchFamily="34" charset="0"/>
              </a:rPr>
              <a:t>Climate monitoring using LEO satellites</a:t>
            </a:r>
            <a:endParaRPr lang="ko-KR" altLang="en-US" sz="30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2133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/>
          <p:cNvSpPr txBox="1">
            <a:spLocks/>
          </p:cNvSpPr>
          <p:nvPr/>
        </p:nvSpPr>
        <p:spPr>
          <a:xfrm>
            <a:off x="848544" y="332656"/>
            <a:ext cx="8291264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spcBef>
                <a:spcPct val="0"/>
              </a:spcBef>
              <a:buNone/>
              <a:defRPr sz="2800" b="1" kern="120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  <a:cs typeface="+mj-cs"/>
              </a:defRPr>
            </a:lvl1pPr>
          </a:lstStyle>
          <a:p>
            <a:pPr algn="ctr"/>
            <a:r>
              <a:rPr lang="en-US" altLang="ko-KR" sz="3000" dirty="0" smtClean="0">
                <a:latin typeface="Arial" pitchFamily="34" charset="0"/>
                <a:cs typeface="Arial" pitchFamily="34" charset="0"/>
              </a:rPr>
              <a:t>Climate monitoring using LEO satellites</a:t>
            </a:r>
            <a:endParaRPr lang="ko-KR" altLang="en-US" sz="3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/>
          <a:srcRect l="-2438" b="6731"/>
          <a:stretch>
            <a:fillRect/>
          </a:stretch>
        </p:blipFill>
        <p:spPr bwMode="auto">
          <a:xfrm>
            <a:off x="1" y="2204864"/>
            <a:ext cx="5313039" cy="2764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직사각형 5"/>
          <p:cNvSpPr>
            <a:spLocks noChangeArrowheads="1"/>
          </p:cNvSpPr>
          <p:nvPr/>
        </p:nvSpPr>
        <p:spPr bwMode="auto">
          <a:xfrm>
            <a:off x="128464" y="4994029"/>
            <a:ext cx="626469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algn="l" latinLnBrk="0">
              <a:buAutoNum type="alphaLcParenBoth"/>
            </a:pPr>
            <a:r>
              <a:rPr kumimoji="0" lang="en-US" altLang="ko-KR" sz="1600" dirty="0" smtClean="0">
                <a:latin typeface="Arial" panose="020B0604020202020204" pitchFamily="34" charset="0"/>
                <a:ea typeface="HY강M" pitchFamily="18" charset="-127"/>
                <a:cs typeface="Arial" panose="020B0604020202020204" pitchFamily="34" charset="0"/>
              </a:rPr>
              <a:t>Volumetric </a:t>
            </a:r>
            <a:r>
              <a:rPr kumimoji="0" lang="en-US" altLang="ko-KR" sz="1600" dirty="0">
                <a:latin typeface="Arial" panose="020B0604020202020204" pitchFamily="34" charset="0"/>
                <a:ea typeface="HY강M" pitchFamily="18" charset="-127"/>
                <a:cs typeface="Arial" panose="020B0604020202020204" pitchFamily="34" charset="0"/>
              </a:rPr>
              <a:t>soil water content (g/cm3) using Hong’s </a:t>
            </a:r>
            <a:r>
              <a:rPr kumimoji="0" lang="en-US" altLang="ko-KR" sz="1600" dirty="0" smtClean="0">
                <a:latin typeface="Arial" panose="020B0604020202020204" pitchFamily="34" charset="0"/>
                <a:ea typeface="HY강M" pitchFamily="18" charset="-127"/>
                <a:cs typeface="Arial" panose="020B0604020202020204" pitchFamily="34" charset="0"/>
              </a:rPr>
              <a:t>algorithm</a:t>
            </a:r>
          </a:p>
          <a:p>
            <a:pPr marL="342900" indent="-342900" algn="l" latinLnBrk="0">
              <a:buAutoNum type="alphaLcParenBoth"/>
            </a:pPr>
            <a:r>
              <a:rPr kumimoji="0" lang="en-US" altLang="ko-KR" sz="1600" dirty="0" smtClean="0">
                <a:latin typeface="Arial" panose="020B0604020202020204" pitchFamily="34" charset="0"/>
                <a:ea typeface="HY강M" pitchFamily="18" charset="-127"/>
                <a:cs typeface="Arial" panose="020B0604020202020204" pitchFamily="34" charset="0"/>
              </a:rPr>
              <a:t>AMSR-E </a:t>
            </a:r>
            <a:r>
              <a:rPr kumimoji="0" lang="en-US" altLang="ko-KR" sz="1600" dirty="0">
                <a:latin typeface="Arial" panose="020B0604020202020204" pitchFamily="34" charset="0"/>
                <a:ea typeface="HY강M" pitchFamily="18" charset="-127"/>
                <a:cs typeface="Arial" panose="020B0604020202020204" pitchFamily="34" charset="0"/>
              </a:rPr>
              <a:t>level 3 products.</a:t>
            </a:r>
            <a:endParaRPr kumimoji="0" lang="ko-KR" altLang="en-US" sz="1600" dirty="0">
              <a:latin typeface="Arial" panose="020B0604020202020204" pitchFamily="34" charset="0"/>
              <a:ea typeface="HY강M" pitchFamily="18" charset="-127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3372" y="5805264"/>
            <a:ext cx="44557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ko-KR" sz="1400" b="1" dirty="0" smtClean="0">
                <a:latin typeface="Arial" panose="020B0604020202020204" pitchFamily="34" charset="0"/>
                <a:ea typeface="HY강M" pitchFamily="18" charset="-127"/>
                <a:cs typeface="Arial" panose="020B0604020202020204" pitchFamily="34" charset="0"/>
              </a:rPr>
              <a:t>Hong and Shin, 2011 (J. </a:t>
            </a:r>
            <a:r>
              <a:rPr lang="en-US" altLang="ko-KR" sz="1400" b="1" dirty="0" err="1" smtClean="0">
                <a:latin typeface="Arial" panose="020B0604020202020204" pitchFamily="34" charset="0"/>
                <a:ea typeface="HY강M" pitchFamily="18" charset="-127"/>
                <a:cs typeface="Arial" panose="020B0604020202020204" pitchFamily="34" charset="0"/>
              </a:rPr>
              <a:t>Hydrol</a:t>
            </a:r>
            <a:r>
              <a:rPr lang="en-US" altLang="ko-KR" sz="1400" b="1" dirty="0" smtClean="0">
                <a:latin typeface="Arial" panose="020B0604020202020204" pitchFamily="34" charset="0"/>
                <a:ea typeface="HY강M" pitchFamily="18" charset="-127"/>
                <a:cs typeface="Arial" panose="020B0604020202020204" pitchFamily="34" charset="0"/>
              </a:rPr>
              <a:t>.)</a:t>
            </a:r>
          </a:p>
        </p:txBody>
      </p:sp>
      <p:pic>
        <p:nvPicPr>
          <p:cNvPr id="7" name="Picture 2" descr="D:\백업\내부망\download\AMSR-E_Soil_Moisture_1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3040" y="2060848"/>
            <a:ext cx="4312890" cy="2908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직사각형 150"/>
          <p:cNvSpPr>
            <a:spLocks noChangeArrowheads="1"/>
          </p:cNvSpPr>
          <p:nvPr/>
        </p:nvSpPr>
        <p:spPr bwMode="auto">
          <a:xfrm>
            <a:off x="343879" y="1313797"/>
            <a:ext cx="2147733" cy="461665"/>
          </a:xfrm>
          <a:prstGeom prst="rect">
            <a:avLst/>
          </a:prstGeom>
          <a:ln>
            <a:noFill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l" latinLnBrk="0">
              <a:defRPr/>
            </a:pPr>
            <a:r>
              <a:rPr kumimoji="0" lang="en-US" altLang="ko-KR" sz="2400" b="1" dirty="0" smtClean="0">
                <a:solidFill>
                  <a:schemeClr val="tx1"/>
                </a:solidFill>
                <a:latin typeface="Arial" panose="020B0604020202020204" pitchFamily="34" charset="0"/>
                <a:ea typeface="HY강M" pitchFamily="18" charset="-127"/>
                <a:cs typeface="Arial" panose="020B0604020202020204" pitchFamily="34" charset="0"/>
              </a:rPr>
              <a:t>Soil moisture</a:t>
            </a:r>
            <a:endParaRPr kumimoji="0" lang="en-US" altLang="ko-KR" sz="2400" b="1" dirty="0">
              <a:solidFill>
                <a:schemeClr val="tx1"/>
              </a:solidFill>
              <a:latin typeface="Arial" panose="020B0604020202020204" pitchFamily="34" charset="0"/>
              <a:ea typeface="HY강M" pitchFamily="18" charset="-127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1656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 l="27065" t="26366" r="9266" b="26667"/>
          <a:stretch>
            <a:fillRect/>
          </a:stretch>
        </p:blipFill>
        <p:spPr bwMode="auto">
          <a:xfrm>
            <a:off x="560512" y="1124744"/>
            <a:ext cx="8784976" cy="5563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제목 1"/>
          <p:cNvSpPr>
            <a:spLocks noGrp="1"/>
          </p:cNvSpPr>
          <p:nvPr>
            <p:ph type="title"/>
          </p:nvPr>
        </p:nvSpPr>
        <p:spPr>
          <a:xfrm>
            <a:off x="1064568" y="260648"/>
            <a:ext cx="8553399" cy="576262"/>
          </a:xfrm>
        </p:spPr>
        <p:txBody>
          <a:bodyPr/>
          <a:lstStyle/>
          <a:p>
            <a:pPr marL="266700" lvl="0" indent="-266700" algn="l" eaLnBrk="0" fontAlgn="base" latinLnBrk="0" hangingPunct="0">
              <a:spcAft>
                <a:spcPct val="0"/>
              </a:spcAft>
              <a:defRPr/>
            </a:pPr>
            <a:r>
              <a:rPr lang="en-US" altLang="ko-KR" kern="0" spc="-10" dirty="0" smtClean="0">
                <a:latin typeface="Arial" pitchFamily="34" charset="0"/>
                <a:ea typeface="+mn-ea"/>
                <a:cs typeface="Arial" pitchFamily="34" charset="0"/>
              </a:rPr>
              <a:t>1. Introduction : Current GEO Satellite(COMS)</a:t>
            </a:r>
            <a:endParaRPr lang="ko-KR" altLang="en-US" spc="-1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141"/>
          <p:cNvGrpSpPr>
            <a:grpSpLocks/>
          </p:cNvGrpSpPr>
          <p:nvPr/>
        </p:nvGrpSpPr>
        <p:grpSpPr bwMode="auto">
          <a:xfrm>
            <a:off x="31700" y="1000108"/>
            <a:ext cx="9673828" cy="5719762"/>
            <a:chOff x="34925" y="804863"/>
            <a:chExt cx="8929563" cy="5719762"/>
          </a:xfrm>
        </p:grpSpPr>
        <p:sp>
          <p:nvSpPr>
            <p:cNvPr id="4" name="모서리가 둥근 직사각형 164"/>
            <p:cNvSpPr>
              <a:spLocks noChangeArrowheads="1"/>
            </p:cNvSpPr>
            <p:nvPr/>
          </p:nvSpPr>
          <p:spPr bwMode="auto">
            <a:xfrm>
              <a:off x="190501" y="2935020"/>
              <a:ext cx="8763047" cy="3589605"/>
            </a:xfrm>
            <a:prstGeom prst="roundRect">
              <a:avLst>
                <a:gd name="adj" fmla="val 16667"/>
              </a:avLst>
            </a:prstGeom>
            <a:noFill/>
            <a:ln w="38100" algn="ctr">
              <a:solidFill>
                <a:schemeClr val="accent1"/>
              </a:solidFill>
              <a:round/>
              <a:headEnd/>
              <a:tailEnd/>
            </a:ln>
          </p:spPr>
          <p:txBody>
            <a:bodyPr/>
            <a:lstStyle/>
            <a:p>
              <a:pPr latinLnBrk="0"/>
              <a:endParaRPr kumimoji="0" lang="ko-KR" altLang="ko-KR">
                <a:latin typeface="Arial" pitchFamily="34" charset="0"/>
                <a:ea typeface="Cre고딕 B"/>
                <a:cs typeface="Arial" pitchFamily="34" charset="0"/>
              </a:endParaRPr>
            </a:p>
          </p:txBody>
        </p:sp>
        <p:sp>
          <p:nvSpPr>
            <p:cNvPr id="5" name="Text Box 3"/>
            <p:cNvSpPr txBox="1">
              <a:spLocks noChangeArrowheads="1"/>
            </p:cNvSpPr>
            <p:nvPr/>
          </p:nvSpPr>
          <p:spPr bwMode="auto">
            <a:xfrm>
              <a:off x="3285904" y="6178023"/>
              <a:ext cx="930280" cy="2616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altLang="ko-KR" sz="1100" b="1" dirty="0" smtClean="0">
                  <a:latin typeface="Arial" pitchFamily="34" charset="0"/>
                  <a:ea typeface="휴먼엑스포" pitchFamily="18" charset="-127"/>
                  <a:cs typeface="Arial" pitchFamily="34" charset="0"/>
                </a:rPr>
                <a:t>RI</a:t>
              </a:r>
              <a:endParaRPr lang="en-US" altLang="ko-KR" sz="1100" b="1" dirty="0">
                <a:latin typeface="Arial" pitchFamily="34" charset="0"/>
                <a:ea typeface="휴먼엑스포" pitchFamily="18" charset="-127"/>
                <a:cs typeface="Arial" pitchFamily="34" charset="0"/>
              </a:endParaRPr>
            </a:p>
          </p:txBody>
        </p:sp>
        <p:sp>
          <p:nvSpPr>
            <p:cNvPr id="6" name="Text Box 4"/>
            <p:cNvSpPr txBox="1">
              <a:spLocks noChangeArrowheads="1"/>
            </p:cNvSpPr>
            <p:nvPr/>
          </p:nvSpPr>
          <p:spPr bwMode="auto">
            <a:xfrm>
              <a:off x="1259639" y="6165324"/>
              <a:ext cx="1152134" cy="2616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ko-KR" sz="1100" b="1" dirty="0" smtClean="0">
                  <a:latin typeface="Arial" pitchFamily="34" charset="0"/>
                  <a:ea typeface="휴먼엑스포" pitchFamily="18" charset="-127"/>
                  <a:cs typeface="Arial" pitchFamily="34" charset="0"/>
                </a:rPr>
                <a:t>CTTP</a:t>
              </a:r>
              <a:endParaRPr lang="en-US" altLang="ko-KR" sz="1100" b="1" dirty="0">
                <a:latin typeface="Arial" pitchFamily="34" charset="0"/>
                <a:ea typeface="휴먼엑스포" pitchFamily="18" charset="-127"/>
                <a:cs typeface="Arial" pitchFamily="34" charset="0"/>
              </a:endParaRPr>
            </a:p>
          </p:txBody>
        </p:sp>
        <p:grpSp>
          <p:nvGrpSpPr>
            <p:cNvPr id="7" name="Group 34"/>
            <p:cNvGrpSpPr>
              <a:grpSpLocks/>
            </p:cNvGrpSpPr>
            <p:nvPr/>
          </p:nvGrpSpPr>
          <p:grpSpPr bwMode="auto">
            <a:xfrm>
              <a:off x="2987824" y="2549592"/>
              <a:ext cx="4104456" cy="105"/>
              <a:chOff x="1296" y="2727"/>
              <a:chExt cx="2934" cy="105"/>
            </a:xfrm>
          </p:grpSpPr>
          <p:sp>
            <p:nvSpPr>
              <p:cNvPr id="101" name="Line 35"/>
              <p:cNvSpPr>
                <a:spLocks noChangeShapeType="1"/>
              </p:cNvSpPr>
              <p:nvPr/>
            </p:nvSpPr>
            <p:spPr bwMode="auto">
              <a:xfrm>
                <a:off x="1302" y="2727"/>
                <a:ext cx="2928" cy="0"/>
              </a:xfrm>
              <a:prstGeom prst="line">
                <a:avLst/>
              </a:prstGeom>
              <a:noFill/>
              <a:ln w="25400">
                <a:solidFill>
                  <a:srgbClr val="008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ko-KR" alt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02" name="Line 36"/>
              <p:cNvSpPr>
                <a:spLocks noChangeShapeType="1"/>
              </p:cNvSpPr>
              <p:nvPr/>
            </p:nvSpPr>
            <p:spPr bwMode="auto">
              <a:xfrm>
                <a:off x="1296" y="2730"/>
                <a:ext cx="0" cy="96"/>
              </a:xfrm>
              <a:prstGeom prst="line">
                <a:avLst/>
              </a:prstGeom>
              <a:noFill/>
              <a:ln w="25400">
                <a:solidFill>
                  <a:srgbClr val="008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ko-KR" alt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03" name="Line 37"/>
              <p:cNvSpPr>
                <a:spLocks noChangeShapeType="1"/>
              </p:cNvSpPr>
              <p:nvPr/>
            </p:nvSpPr>
            <p:spPr bwMode="auto">
              <a:xfrm>
                <a:off x="4224" y="2736"/>
                <a:ext cx="0" cy="96"/>
              </a:xfrm>
              <a:prstGeom prst="line">
                <a:avLst/>
              </a:prstGeom>
              <a:noFill/>
              <a:ln w="25400">
                <a:solidFill>
                  <a:srgbClr val="008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ko-KR" altLang="en-US"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8" name="Text Box 38"/>
            <p:cNvSpPr txBox="1">
              <a:spLocks noChangeArrowheads="1"/>
            </p:cNvSpPr>
            <p:nvPr/>
          </p:nvSpPr>
          <p:spPr bwMode="auto">
            <a:xfrm>
              <a:off x="2233634" y="4260850"/>
              <a:ext cx="1095255" cy="338554"/>
            </a:xfrm>
            <a:prstGeom prst="rect">
              <a:avLst/>
            </a:prstGeom>
            <a:solidFill>
              <a:schemeClr val="accent4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ko-KR" sz="1600" dirty="0" smtClean="0">
                  <a:solidFill>
                    <a:schemeClr val="accent4">
                      <a:lumMod val="10000"/>
                    </a:schemeClr>
                  </a:solidFill>
                  <a:latin typeface="Arial" pitchFamily="34" charset="0"/>
                  <a:ea typeface="휴먼엑스포" pitchFamily="18" charset="-127"/>
                  <a:cs typeface="Arial" pitchFamily="34" charset="0"/>
                </a:rPr>
                <a:t>Cloudy sky</a:t>
              </a:r>
              <a:endParaRPr lang="en-US" altLang="ko-KR" sz="1600" dirty="0">
                <a:solidFill>
                  <a:schemeClr val="accent4">
                    <a:lumMod val="10000"/>
                  </a:schemeClr>
                </a:solidFill>
                <a:latin typeface="Arial" pitchFamily="34" charset="0"/>
                <a:ea typeface="휴먼엑스포" pitchFamily="18" charset="-127"/>
                <a:cs typeface="Arial" pitchFamily="34" charset="0"/>
              </a:endParaRPr>
            </a:p>
          </p:txBody>
        </p:sp>
        <p:sp>
          <p:nvSpPr>
            <p:cNvPr id="9" name="Text Box 39"/>
            <p:cNvSpPr txBox="1">
              <a:spLocks noChangeArrowheads="1"/>
            </p:cNvSpPr>
            <p:nvPr/>
          </p:nvSpPr>
          <p:spPr bwMode="auto">
            <a:xfrm>
              <a:off x="6694253" y="4292600"/>
              <a:ext cx="959124" cy="338554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ko-KR" sz="1600" dirty="0" smtClean="0">
                  <a:solidFill>
                    <a:srgbClr val="FFFF00"/>
                  </a:solidFill>
                  <a:latin typeface="Arial" pitchFamily="34" charset="0"/>
                  <a:ea typeface="휴먼엑스포" pitchFamily="18" charset="-127"/>
                  <a:cs typeface="Arial" pitchFamily="34" charset="0"/>
                </a:rPr>
                <a:t>Clear sky</a:t>
              </a:r>
              <a:endParaRPr lang="en-US" altLang="ko-KR" sz="1600" dirty="0">
                <a:solidFill>
                  <a:srgbClr val="FFFF00"/>
                </a:solidFill>
                <a:latin typeface="Arial" pitchFamily="34" charset="0"/>
                <a:ea typeface="휴먼엑스포" pitchFamily="18" charset="-127"/>
                <a:cs typeface="Arial" pitchFamily="34" charset="0"/>
              </a:endParaRPr>
            </a:p>
          </p:txBody>
        </p:sp>
        <p:sp>
          <p:nvSpPr>
            <p:cNvPr id="10" name="Text Box 44"/>
            <p:cNvSpPr txBox="1">
              <a:spLocks noChangeArrowheads="1"/>
            </p:cNvSpPr>
            <p:nvPr/>
          </p:nvSpPr>
          <p:spPr bwMode="auto">
            <a:xfrm>
              <a:off x="555424" y="5570086"/>
              <a:ext cx="930280" cy="2616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altLang="ko-KR" sz="1100" b="1" dirty="0" smtClean="0">
                  <a:latin typeface="Arial" pitchFamily="34" charset="0"/>
                  <a:ea typeface="휴먼엑스포" pitchFamily="18" charset="-127"/>
                  <a:cs typeface="Arial" pitchFamily="34" charset="0"/>
                </a:rPr>
                <a:t>AMV</a:t>
              </a:r>
              <a:endParaRPr lang="en-US" altLang="ko-KR" sz="1100" b="1" dirty="0">
                <a:latin typeface="Arial" pitchFamily="34" charset="0"/>
                <a:ea typeface="휴먼엑스포" pitchFamily="18" charset="-127"/>
                <a:cs typeface="Arial" pitchFamily="34" charset="0"/>
              </a:endParaRPr>
            </a:p>
          </p:txBody>
        </p:sp>
        <p:sp>
          <p:nvSpPr>
            <p:cNvPr id="11" name="Text Box 45"/>
            <p:cNvSpPr txBox="1">
              <a:spLocks noChangeArrowheads="1"/>
            </p:cNvSpPr>
            <p:nvPr/>
          </p:nvSpPr>
          <p:spPr bwMode="auto">
            <a:xfrm>
              <a:off x="2500326" y="5563737"/>
              <a:ext cx="930280" cy="2746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endParaRPr lang="ko-KR" altLang="ko-KR" sz="1200">
                <a:latin typeface="Arial" pitchFamily="34" charset="0"/>
                <a:ea typeface="Cre고딕 B"/>
                <a:cs typeface="Arial" pitchFamily="34" charset="0"/>
              </a:endParaRPr>
            </a:p>
          </p:txBody>
        </p:sp>
        <p:sp>
          <p:nvSpPr>
            <p:cNvPr id="12" name="Text Box 46"/>
            <p:cNvSpPr txBox="1">
              <a:spLocks noChangeArrowheads="1"/>
            </p:cNvSpPr>
            <p:nvPr/>
          </p:nvSpPr>
          <p:spPr bwMode="auto">
            <a:xfrm>
              <a:off x="5057231" y="3881827"/>
              <a:ext cx="930280" cy="2616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altLang="ko-KR" sz="1100" b="1" dirty="0" smtClean="0">
                  <a:latin typeface="Arial" pitchFamily="34" charset="0"/>
                  <a:ea typeface="휴먼엑스포" pitchFamily="18" charset="-127"/>
                  <a:cs typeface="Arial" pitchFamily="34" charset="0"/>
                </a:rPr>
                <a:t>SSI</a:t>
              </a:r>
              <a:endParaRPr lang="en-US" altLang="ko-KR" sz="1100" b="1" dirty="0">
                <a:latin typeface="Arial" pitchFamily="34" charset="0"/>
                <a:ea typeface="휴먼엑스포" pitchFamily="18" charset="-127"/>
                <a:cs typeface="Arial" pitchFamily="34" charset="0"/>
              </a:endParaRPr>
            </a:p>
          </p:txBody>
        </p:sp>
        <p:sp>
          <p:nvSpPr>
            <p:cNvPr id="13" name="Line 49"/>
            <p:cNvSpPr>
              <a:spLocks noChangeShapeType="1"/>
            </p:cNvSpPr>
            <p:nvPr/>
          </p:nvSpPr>
          <p:spPr bwMode="auto">
            <a:xfrm rot="5400000">
              <a:off x="4887959" y="4235675"/>
              <a:ext cx="304762" cy="0"/>
            </a:xfrm>
            <a:prstGeom prst="line">
              <a:avLst/>
            </a:prstGeom>
            <a:noFill/>
            <a:ln w="63500">
              <a:solidFill>
                <a:srgbClr val="008000"/>
              </a:solidFill>
              <a:round/>
              <a:headEnd/>
              <a:tailEnd type="triangle" w="sm" len="sm"/>
            </a:ln>
          </p:spPr>
          <p:txBody>
            <a:bodyPr wrap="none" anchor="ctr"/>
            <a:lstStyle/>
            <a:p>
              <a:endParaRPr lang="ko-KR" alt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" name="Text Box 51"/>
            <p:cNvSpPr txBox="1">
              <a:spLocks noChangeArrowheads="1"/>
            </p:cNvSpPr>
            <p:nvPr/>
          </p:nvSpPr>
          <p:spPr bwMode="auto">
            <a:xfrm>
              <a:off x="2411773" y="5563737"/>
              <a:ext cx="930280" cy="2616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ko-KR" sz="1100" b="1" dirty="0" smtClean="0">
                  <a:latin typeface="Arial" pitchFamily="34" charset="0"/>
                  <a:ea typeface="휴먼엑스포" pitchFamily="18" charset="-127"/>
                  <a:cs typeface="Arial" pitchFamily="34" charset="0"/>
                </a:rPr>
                <a:t>CLA</a:t>
              </a:r>
              <a:endParaRPr lang="en-US" altLang="ko-KR" sz="1100" b="1" dirty="0">
                <a:latin typeface="Arial" pitchFamily="34" charset="0"/>
                <a:ea typeface="휴먼엑스포" pitchFamily="18" charset="-127"/>
                <a:cs typeface="Arial" pitchFamily="34" charset="0"/>
              </a:endParaRPr>
            </a:p>
          </p:txBody>
        </p:sp>
        <p:sp>
          <p:nvSpPr>
            <p:cNvPr id="15" name="Text Box 52"/>
            <p:cNvSpPr txBox="1">
              <a:spLocks noChangeArrowheads="1"/>
            </p:cNvSpPr>
            <p:nvPr/>
          </p:nvSpPr>
          <p:spPr bwMode="auto">
            <a:xfrm>
              <a:off x="8172443" y="5563737"/>
              <a:ext cx="792045" cy="2616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altLang="ko-KR" sz="1100" b="1" dirty="0" smtClean="0">
                  <a:latin typeface="Arial" pitchFamily="34" charset="0"/>
                  <a:ea typeface="휴먼엑스포" pitchFamily="18" charset="-127"/>
                  <a:cs typeface="Arial" pitchFamily="34" charset="0"/>
                </a:rPr>
                <a:t>CSR</a:t>
              </a:r>
              <a:endParaRPr lang="en-US" altLang="ko-KR" sz="1100" b="1" dirty="0">
                <a:latin typeface="Arial" pitchFamily="34" charset="0"/>
                <a:ea typeface="휴먼엑스포" pitchFamily="18" charset="-127"/>
                <a:cs typeface="Arial" pitchFamily="34" charset="0"/>
              </a:endParaRPr>
            </a:p>
          </p:txBody>
        </p:sp>
        <p:sp>
          <p:nvSpPr>
            <p:cNvPr id="16" name="Text Box 55"/>
            <p:cNvSpPr txBox="1">
              <a:spLocks noChangeArrowheads="1"/>
            </p:cNvSpPr>
            <p:nvPr/>
          </p:nvSpPr>
          <p:spPr bwMode="auto">
            <a:xfrm>
              <a:off x="4299842" y="5563736"/>
              <a:ext cx="642246" cy="2616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ko-KR" sz="1100" b="1" dirty="0" smtClean="0">
                  <a:latin typeface="Arial" pitchFamily="34" charset="0"/>
                  <a:ea typeface="휴먼엑스포" pitchFamily="18" charset="-127"/>
                  <a:cs typeface="Arial" pitchFamily="34" charset="0"/>
                </a:rPr>
                <a:t>Fog</a:t>
              </a:r>
              <a:endParaRPr lang="en-US" altLang="ko-KR" sz="1100" b="1" dirty="0">
                <a:latin typeface="Arial" pitchFamily="34" charset="0"/>
                <a:ea typeface="휴먼엑스포" pitchFamily="18" charset="-127"/>
                <a:cs typeface="Arial" pitchFamily="34" charset="0"/>
              </a:endParaRPr>
            </a:p>
          </p:txBody>
        </p:sp>
        <p:sp>
          <p:nvSpPr>
            <p:cNvPr id="17" name="Text Box 56"/>
            <p:cNvSpPr txBox="1">
              <a:spLocks noChangeArrowheads="1"/>
            </p:cNvSpPr>
            <p:nvPr/>
          </p:nvSpPr>
          <p:spPr bwMode="auto">
            <a:xfrm>
              <a:off x="2843823" y="3884226"/>
              <a:ext cx="864101" cy="2616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ko-KR" sz="1100" b="1" dirty="0" smtClean="0">
                  <a:latin typeface="Arial" pitchFamily="34" charset="0"/>
                  <a:ea typeface="휴먼엑스포" pitchFamily="18" charset="-127"/>
                  <a:cs typeface="Arial" pitchFamily="34" charset="0"/>
                </a:rPr>
                <a:t>CLD</a:t>
              </a:r>
              <a:endParaRPr lang="en-US" altLang="ko-KR" sz="1100" b="1" dirty="0">
                <a:latin typeface="Arial" pitchFamily="34" charset="0"/>
                <a:ea typeface="휴먼엑스포" pitchFamily="18" charset="-127"/>
                <a:cs typeface="Arial" pitchFamily="34" charset="0"/>
              </a:endParaRPr>
            </a:p>
          </p:txBody>
        </p:sp>
        <p:pic>
          <p:nvPicPr>
            <p:cNvPr id="18" name="Picture 157" descr="처리시스템-1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541862" y="1556792"/>
              <a:ext cx="1219207" cy="8380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9" name="Group 158"/>
            <p:cNvGrpSpPr>
              <a:grpSpLocks/>
            </p:cNvGrpSpPr>
            <p:nvPr/>
          </p:nvGrpSpPr>
          <p:grpSpPr bwMode="auto">
            <a:xfrm>
              <a:off x="4662513" y="1941374"/>
              <a:ext cx="1066806" cy="733335"/>
              <a:chOff x="2634" y="1606"/>
              <a:chExt cx="480" cy="330"/>
            </a:xfrm>
          </p:grpSpPr>
          <p:sp>
            <p:nvSpPr>
              <p:cNvPr id="84" name="Text Box 159"/>
              <p:cNvSpPr txBox="1">
                <a:spLocks noChangeArrowheads="1"/>
              </p:cNvSpPr>
              <p:nvPr/>
            </p:nvSpPr>
            <p:spPr bwMode="auto">
              <a:xfrm>
                <a:off x="2634" y="1839"/>
                <a:ext cx="480" cy="97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endParaRPr lang="ko-KR" altLang="ko-KR" sz="800">
                  <a:latin typeface="Arial" pitchFamily="34" charset="0"/>
                  <a:ea typeface="Cre고딕 B"/>
                  <a:cs typeface="Arial" pitchFamily="34" charset="0"/>
                </a:endParaRPr>
              </a:p>
            </p:txBody>
          </p:sp>
          <p:sp>
            <p:nvSpPr>
              <p:cNvPr id="85" name="Freeform 160"/>
              <p:cNvSpPr>
                <a:spLocks/>
              </p:cNvSpPr>
              <p:nvPr/>
            </p:nvSpPr>
            <p:spPr bwMode="auto">
              <a:xfrm>
                <a:off x="2675" y="1624"/>
                <a:ext cx="37" cy="155"/>
              </a:xfrm>
              <a:custGeom>
                <a:avLst/>
                <a:gdLst>
                  <a:gd name="T0" fmla="*/ 0 w 129"/>
                  <a:gd name="T1" fmla="*/ 0 h 623"/>
                  <a:gd name="T2" fmla="*/ 0 w 129"/>
                  <a:gd name="T3" fmla="*/ 0 h 623"/>
                  <a:gd name="T4" fmla="*/ 0 w 129"/>
                  <a:gd name="T5" fmla="*/ 0 h 623"/>
                  <a:gd name="T6" fmla="*/ 0 w 129"/>
                  <a:gd name="T7" fmla="*/ 0 h 623"/>
                  <a:gd name="T8" fmla="*/ 0 w 129"/>
                  <a:gd name="T9" fmla="*/ 0 h 62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9"/>
                  <a:gd name="T16" fmla="*/ 0 h 623"/>
                  <a:gd name="T17" fmla="*/ 129 w 129"/>
                  <a:gd name="T18" fmla="*/ 623 h 62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9" h="623">
                    <a:moveTo>
                      <a:pt x="121" y="29"/>
                    </a:moveTo>
                    <a:lnTo>
                      <a:pt x="129" y="623"/>
                    </a:lnTo>
                    <a:lnTo>
                      <a:pt x="0" y="395"/>
                    </a:lnTo>
                    <a:lnTo>
                      <a:pt x="0" y="0"/>
                    </a:lnTo>
                    <a:lnTo>
                      <a:pt x="121" y="29"/>
                    </a:lnTo>
                    <a:close/>
                  </a:path>
                </a:pathLst>
              </a:custGeom>
              <a:solidFill>
                <a:srgbClr val="716759"/>
              </a:solidFill>
              <a:ln w="2540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ko-KR" alt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86" name="Freeform 161"/>
              <p:cNvSpPr>
                <a:spLocks/>
              </p:cNvSpPr>
              <p:nvPr/>
            </p:nvSpPr>
            <p:spPr bwMode="auto">
              <a:xfrm>
                <a:off x="2674" y="1624"/>
                <a:ext cx="171" cy="10"/>
              </a:xfrm>
              <a:custGeom>
                <a:avLst/>
                <a:gdLst>
                  <a:gd name="T0" fmla="*/ 0 w 614"/>
                  <a:gd name="T1" fmla="*/ 0 h 40"/>
                  <a:gd name="T2" fmla="*/ 0 w 614"/>
                  <a:gd name="T3" fmla="*/ 0 h 40"/>
                  <a:gd name="T4" fmla="*/ 0 w 614"/>
                  <a:gd name="T5" fmla="*/ 0 h 40"/>
                  <a:gd name="T6" fmla="*/ 0 w 614"/>
                  <a:gd name="T7" fmla="*/ 0 h 40"/>
                  <a:gd name="T8" fmla="*/ 0 w 614"/>
                  <a:gd name="T9" fmla="*/ 0 h 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14"/>
                  <a:gd name="T16" fmla="*/ 0 h 40"/>
                  <a:gd name="T17" fmla="*/ 614 w 614"/>
                  <a:gd name="T18" fmla="*/ 40 h 4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14" h="40">
                    <a:moveTo>
                      <a:pt x="614" y="40"/>
                    </a:moveTo>
                    <a:lnTo>
                      <a:pt x="126" y="40"/>
                    </a:lnTo>
                    <a:lnTo>
                      <a:pt x="0" y="0"/>
                    </a:lnTo>
                    <a:lnTo>
                      <a:pt x="480" y="0"/>
                    </a:lnTo>
                    <a:lnTo>
                      <a:pt x="614" y="40"/>
                    </a:lnTo>
                    <a:close/>
                  </a:path>
                </a:pathLst>
              </a:custGeom>
              <a:solidFill>
                <a:srgbClr val="E9E7D1"/>
              </a:solidFill>
              <a:ln w="2540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ko-KR" alt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87" name="Rectangle 162"/>
              <p:cNvSpPr>
                <a:spLocks noChangeArrowheads="1"/>
              </p:cNvSpPr>
              <p:nvPr/>
            </p:nvSpPr>
            <p:spPr bwMode="auto">
              <a:xfrm>
                <a:off x="2729" y="1811"/>
                <a:ext cx="164" cy="15"/>
              </a:xfrm>
              <a:prstGeom prst="rect">
                <a:avLst/>
              </a:prstGeom>
              <a:solidFill>
                <a:srgbClr val="BCB7A4"/>
              </a:solidFill>
              <a:ln w="25400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latinLnBrk="0"/>
                <a:endParaRPr kumimoji="0" lang="ko-KR" altLang="ko-KR">
                  <a:latin typeface="Arial" pitchFamily="34" charset="0"/>
                  <a:ea typeface="Cre고딕 B"/>
                  <a:cs typeface="Arial" pitchFamily="34" charset="0"/>
                </a:endParaRPr>
              </a:p>
            </p:txBody>
          </p:sp>
          <p:sp>
            <p:nvSpPr>
              <p:cNvPr id="88" name="Freeform 163"/>
              <p:cNvSpPr>
                <a:spLocks/>
              </p:cNvSpPr>
              <p:nvPr/>
            </p:nvSpPr>
            <p:spPr bwMode="auto">
              <a:xfrm>
                <a:off x="2700" y="1781"/>
                <a:ext cx="189" cy="33"/>
              </a:xfrm>
              <a:custGeom>
                <a:avLst/>
                <a:gdLst>
                  <a:gd name="T0" fmla="*/ 0 w 681"/>
                  <a:gd name="T1" fmla="*/ 0 h 129"/>
                  <a:gd name="T2" fmla="*/ 0 w 681"/>
                  <a:gd name="T3" fmla="*/ 0 h 129"/>
                  <a:gd name="T4" fmla="*/ 0 w 681"/>
                  <a:gd name="T5" fmla="*/ 0 h 129"/>
                  <a:gd name="T6" fmla="*/ 0 w 681"/>
                  <a:gd name="T7" fmla="*/ 0 h 129"/>
                  <a:gd name="T8" fmla="*/ 0 w 681"/>
                  <a:gd name="T9" fmla="*/ 0 h 12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81"/>
                  <a:gd name="T16" fmla="*/ 0 h 129"/>
                  <a:gd name="T17" fmla="*/ 681 w 681"/>
                  <a:gd name="T18" fmla="*/ 129 h 12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81" h="129">
                    <a:moveTo>
                      <a:pt x="681" y="129"/>
                    </a:moveTo>
                    <a:lnTo>
                      <a:pt x="117" y="129"/>
                    </a:lnTo>
                    <a:lnTo>
                      <a:pt x="0" y="0"/>
                    </a:lnTo>
                    <a:lnTo>
                      <a:pt x="563" y="0"/>
                    </a:lnTo>
                    <a:lnTo>
                      <a:pt x="681" y="129"/>
                    </a:lnTo>
                    <a:close/>
                  </a:path>
                </a:pathLst>
              </a:custGeom>
              <a:solidFill>
                <a:srgbClr val="E9E7D1"/>
              </a:solidFill>
              <a:ln w="2540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ko-KR" alt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89" name="Freeform 164"/>
              <p:cNvSpPr>
                <a:spLocks/>
              </p:cNvSpPr>
              <p:nvPr/>
            </p:nvSpPr>
            <p:spPr bwMode="auto">
              <a:xfrm>
                <a:off x="2701" y="1780"/>
                <a:ext cx="33" cy="49"/>
              </a:xfrm>
              <a:custGeom>
                <a:avLst/>
                <a:gdLst>
                  <a:gd name="T0" fmla="*/ 0 w 120"/>
                  <a:gd name="T1" fmla="*/ 0 h 198"/>
                  <a:gd name="T2" fmla="*/ 0 w 120"/>
                  <a:gd name="T3" fmla="*/ 0 h 198"/>
                  <a:gd name="T4" fmla="*/ 0 w 120"/>
                  <a:gd name="T5" fmla="*/ 0 h 198"/>
                  <a:gd name="T6" fmla="*/ 0 w 120"/>
                  <a:gd name="T7" fmla="*/ 0 h 198"/>
                  <a:gd name="T8" fmla="*/ 0 w 120"/>
                  <a:gd name="T9" fmla="*/ 0 h 19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0"/>
                  <a:gd name="T16" fmla="*/ 0 h 198"/>
                  <a:gd name="T17" fmla="*/ 120 w 120"/>
                  <a:gd name="T18" fmla="*/ 198 h 19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0" h="198">
                    <a:moveTo>
                      <a:pt x="120" y="129"/>
                    </a:moveTo>
                    <a:lnTo>
                      <a:pt x="120" y="198"/>
                    </a:lnTo>
                    <a:lnTo>
                      <a:pt x="0" y="60"/>
                    </a:lnTo>
                    <a:lnTo>
                      <a:pt x="0" y="0"/>
                    </a:lnTo>
                    <a:lnTo>
                      <a:pt x="120" y="129"/>
                    </a:lnTo>
                    <a:close/>
                  </a:path>
                </a:pathLst>
              </a:custGeom>
              <a:solidFill>
                <a:srgbClr val="716759"/>
              </a:solidFill>
              <a:ln w="2540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ko-KR" alt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90" name="Freeform 165"/>
              <p:cNvSpPr>
                <a:spLocks/>
              </p:cNvSpPr>
              <p:nvPr/>
            </p:nvSpPr>
            <p:spPr bwMode="auto">
              <a:xfrm>
                <a:off x="2698" y="1606"/>
                <a:ext cx="217" cy="25"/>
              </a:xfrm>
              <a:custGeom>
                <a:avLst/>
                <a:gdLst>
                  <a:gd name="T0" fmla="*/ 0 w 783"/>
                  <a:gd name="T1" fmla="*/ 0 h 99"/>
                  <a:gd name="T2" fmla="*/ 0 w 783"/>
                  <a:gd name="T3" fmla="*/ 0 h 99"/>
                  <a:gd name="T4" fmla="*/ 0 w 783"/>
                  <a:gd name="T5" fmla="*/ 0 h 99"/>
                  <a:gd name="T6" fmla="*/ 0 w 783"/>
                  <a:gd name="T7" fmla="*/ 0 h 99"/>
                  <a:gd name="T8" fmla="*/ 0 w 783"/>
                  <a:gd name="T9" fmla="*/ 0 h 9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83"/>
                  <a:gd name="T16" fmla="*/ 0 h 99"/>
                  <a:gd name="T17" fmla="*/ 783 w 783"/>
                  <a:gd name="T18" fmla="*/ 99 h 9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83" h="99">
                    <a:moveTo>
                      <a:pt x="783" y="99"/>
                    </a:moveTo>
                    <a:lnTo>
                      <a:pt x="85" y="99"/>
                    </a:lnTo>
                    <a:lnTo>
                      <a:pt x="0" y="0"/>
                    </a:lnTo>
                    <a:lnTo>
                      <a:pt x="690" y="0"/>
                    </a:lnTo>
                    <a:lnTo>
                      <a:pt x="783" y="99"/>
                    </a:lnTo>
                    <a:close/>
                  </a:path>
                </a:pathLst>
              </a:custGeom>
              <a:solidFill>
                <a:srgbClr val="E9E7D1"/>
              </a:solidFill>
              <a:ln w="2540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ko-KR" alt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91" name="Freeform 166"/>
              <p:cNvSpPr>
                <a:spLocks/>
              </p:cNvSpPr>
              <p:nvPr/>
            </p:nvSpPr>
            <p:spPr bwMode="auto">
              <a:xfrm>
                <a:off x="2699" y="1606"/>
                <a:ext cx="24" cy="188"/>
              </a:xfrm>
              <a:custGeom>
                <a:avLst/>
                <a:gdLst>
                  <a:gd name="T0" fmla="*/ 0 w 87"/>
                  <a:gd name="T1" fmla="*/ 0 h 753"/>
                  <a:gd name="T2" fmla="*/ 0 w 87"/>
                  <a:gd name="T3" fmla="*/ 0 h 753"/>
                  <a:gd name="T4" fmla="*/ 0 w 87"/>
                  <a:gd name="T5" fmla="*/ 0 h 753"/>
                  <a:gd name="T6" fmla="*/ 0 w 87"/>
                  <a:gd name="T7" fmla="*/ 0 h 753"/>
                  <a:gd name="T8" fmla="*/ 0 w 87"/>
                  <a:gd name="T9" fmla="*/ 0 h 7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7"/>
                  <a:gd name="T16" fmla="*/ 0 h 753"/>
                  <a:gd name="T17" fmla="*/ 87 w 87"/>
                  <a:gd name="T18" fmla="*/ 753 h 75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7" h="753">
                    <a:moveTo>
                      <a:pt x="87" y="89"/>
                    </a:moveTo>
                    <a:lnTo>
                      <a:pt x="87" y="753"/>
                    </a:lnTo>
                    <a:lnTo>
                      <a:pt x="0" y="657"/>
                    </a:lnTo>
                    <a:lnTo>
                      <a:pt x="0" y="0"/>
                    </a:lnTo>
                    <a:lnTo>
                      <a:pt x="87" y="89"/>
                    </a:lnTo>
                    <a:close/>
                  </a:path>
                </a:pathLst>
              </a:custGeom>
              <a:solidFill>
                <a:srgbClr val="716759"/>
              </a:solidFill>
              <a:ln w="2540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ko-KR" alt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92" name="Rectangle 167"/>
              <p:cNvSpPr>
                <a:spLocks noChangeArrowheads="1"/>
              </p:cNvSpPr>
              <p:nvPr/>
            </p:nvSpPr>
            <p:spPr bwMode="auto">
              <a:xfrm>
                <a:off x="2720" y="1629"/>
                <a:ext cx="195" cy="165"/>
              </a:xfrm>
              <a:prstGeom prst="rect">
                <a:avLst/>
              </a:prstGeom>
              <a:solidFill>
                <a:srgbClr val="BCB7A4"/>
              </a:solidFill>
              <a:ln w="25400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latinLnBrk="0"/>
                <a:endParaRPr kumimoji="0" lang="ko-KR" altLang="ko-KR">
                  <a:latin typeface="Arial" pitchFamily="34" charset="0"/>
                  <a:ea typeface="Cre고딕 B"/>
                  <a:cs typeface="Arial" pitchFamily="34" charset="0"/>
                </a:endParaRPr>
              </a:p>
            </p:txBody>
          </p:sp>
          <p:sp>
            <p:nvSpPr>
              <p:cNvPr id="93" name="Freeform 168"/>
              <p:cNvSpPr>
                <a:spLocks/>
              </p:cNvSpPr>
              <p:nvPr/>
            </p:nvSpPr>
            <p:spPr bwMode="auto">
              <a:xfrm>
                <a:off x="2675" y="1822"/>
                <a:ext cx="39" cy="66"/>
              </a:xfrm>
              <a:custGeom>
                <a:avLst/>
                <a:gdLst>
                  <a:gd name="T0" fmla="*/ 0 w 141"/>
                  <a:gd name="T1" fmla="*/ 0 h 261"/>
                  <a:gd name="T2" fmla="*/ 0 w 141"/>
                  <a:gd name="T3" fmla="*/ 0 h 261"/>
                  <a:gd name="T4" fmla="*/ 0 w 141"/>
                  <a:gd name="T5" fmla="*/ 0 h 261"/>
                  <a:gd name="T6" fmla="*/ 0 w 141"/>
                  <a:gd name="T7" fmla="*/ 0 h 261"/>
                  <a:gd name="T8" fmla="*/ 0 w 141"/>
                  <a:gd name="T9" fmla="*/ 0 h 2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41"/>
                  <a:gd name="T16" fmla="*/ 0 h 261"/>
                  <a:gd name="T17" fmla="*/ 141 w 141"/>
                  <a:gd name="T18" fmla="*/ 261 h 2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41" h="261">
                    <a:moveTo>
                      <a:pt x="141" y="210"/>
                    </a:moveTo>
                    <a:lnTo>
                      <a:pt x="141" y="261"/>
                    </a:lnTo>
                    <a:lnTo>
                      <a:pt x="0" y="101"/>
                    </a:lnTo>
                    <a:lnTo>
                      <a:pt x="0" y="0"/>
                    </a:lnTo>
                    <a:lnTo>
                      <a:pt x="141" y="210"/>
                    </a:lnTo>
                    <a:close/>
                  </a:path>
                </a:pathLst>
              </a:custGeom>
              <a:solidFill>
                <a:srgbClr val="716759"/>
              </a:solidFill>
              <a:ln w="2540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ko-KR" alt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94" name="Rectangle 169"/>
              <p:cNvSpPr>
                <a:spLocks noChangeArrowheads="1"/>
              </p:cNvSpPr>
              <p:nvPr/>
            </p:nvSpPr>
            <p:spPr bwMode="auto">
              <a:xfrm>
                <a:off x="2713" y="1874"/>
                <a:ext cx="275" cy="12"/>
              </a:xfrm>
              <a:prstGeom prst="rect">
                <a:avLst/>
              </a:prstGeom>
              <a:solidFill>
                <a:srgbClr val="BCB7A4"/>
              </a:solidFill>
              <a:ln w="25400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latinLnBrk="0"/>
                <a:endParaRPr kumimoji="0" lang="ko-KR" altLang="ko-KR">
                  <a:latin typeface="Arial" pitchFamily="34" charset="0"/>
                  <a:ea typeface="Cre고딕 B"/>
                  <a:cs typeface="Arial" pitchFamily="34" charset="0"/>
                </a:endParaRPr>
              </a:p>
            </p:txBody>
          </p:sp>
          <p:sp>
            <p:nvSpPr>
              <p:cNvPr id="95" name="Freeform 170"/>
              <p:cNvSpPr>
                <a:spLocks/>
              </p:cNvSpPr>
              <p:nvPr/>
            </p:nvSpPr>
            <p:spPr bwMode="auto">
              <a:xfrm>
                <a:off x="2742" y="1647"/>
                <a:ext cx="154" cy="125"/>
              </a:xfrm>
              <a:custGeom>
                <a:avLst/>
                <a:gdLst>
                  <a:gd name="T0" fmla="*/ 0 w 555"/>
                  <a:gd name="T1" fmla="*/ 0 h 504"/>
                  <a:gd name="T2" fmla="*/ 0 w 555"/>
                  <a:gd name="T3" fmla="*/ 0 h 504"/>
                  <a:gd name="T4" fmla="*/ 0 w 555"/>
                  <a:gd name="T5" fmla="*/ 0 h 504"/>
                  <a:gd name="T6" fmla="*/ 0 w 555"/>
                  <a:gd name="T7" fmla="*/ 0 h 50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55"/>
                  <a:gd name="T13" fmla="*/ 0 h 504"/>
                  <a:gd name="T14" fmla="*/ 555 w 555"/>
                  <a:gd name="T15" fmla="*/ 504 h 50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55" h="504">
                    <a:moveTo>
                      <a:pt x="0" y="0"/>
                    </a:moveTo>
                    <a:lnTo>
                      <a:pt x="555" y="504"/>
                    </a:lnTo>
                    <a:lnTo>
                      <a:pt x="0" y="50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9E7D1"/>
              </a:solidFill>
              <a:ln w="2540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ko-KR" alt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96" name="Freeform 171"/>
              <p:cNvSpPr>
                <a:spLocks/>
              </p:cNvSpPr>
              <p:nvPr/>
            </p:nvSpPr>
            <p:spPr bwMode="auto">
              <a:xfrm>
                <a:off x="2742" y="1646"/>
                <a:ext cx="154" cy="128"/>
              </a:xfrm>
              <a:custGeom>
                <a:avLst/>
                <a:gdLst>
                  <a:gd name="T0" fmla="*/ 0 w 555"/>
                  <a:gd name="T1" fmla="*/ 0 h 514"/>
                  <a:gd name="T2" fmla="*/ 0 w 555"/>
                  <a:gd name="T3" fmla="*/ 0 h 514"/>
                  <a:gd name="T4" fmla="*/ 0 w 555"/>
                  <a:gd name="T5" fmla="*/ 0 h 514"/>
                  <a:gd name="T6" fmla="*/ 0 w 555"/>
                  <a:gd name="T7" fmla="*/ 0 h 5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55"/>
                  <a:gd name="T13" fmla="*/ 0 h 514"/>
                  <a:gd name="T14" fmla="*/ 555 w 555"/>
                  <a:gd name="T15" fmla="*/ 514 h 5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55" h="514">
                    <a:moveTo>
                      <a:pt x="0" y="0"/>
                    </a:moveTo>
                    <a:lnTo>
                      <a:pt x="555" y="0"/>
                    </a:lnTo>
                    <a:lnTo>
                      <a:pt x="555" y="5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16759"/>
              </a:solidFill>
              <a:ln w="2540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ko-KR" alt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97" name="Rectangle 172"/>
              <p:cNvSpPr>
                <a:spLocks noChangeArrowheads="1"/>
              </p:cNvSpPr>
              <p:nvPr/>
            </p:nvSpPr>
            <p:spPr bwMode="auto">
              <a:xfrm>
                <a:off x="2749" y="1651"/>
                <a:ext cx="140" cy="115"/>
              </a:xfrm>
              <a:prstGeom prst="rect">
                <a:avLst/>
              </a:prstGeom>
              <a:solidFill>
                <a:srgbClr val="FF0066"/>
              </a:solidFill>
              <a:ln w="25400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latinLnBrk="0"/>
                <a:endParaRPr kumimoji="0" lang="ko-KR" altLang="ko-KR">
                  <a:latin typeface="Arial" pitchFamily="34" charset="0"/>
                  <a:ea typeface="Cre고딕 B"/>
                  <a:cs typeface="Arial" pitchFamily="34" charset="0"/>
                </a:endParaRPr>
              </a:p>
            </p:txBody>
          </p:sp>
          <p:sp>
            <p:nvSpPr>
              <p:cNvPr id="98" name="Freeform 173"/>
              <p:cNvSpPr>
                <a:spLocks/>
              </p:cNvSpPr>
              <p:nvPr/>
            </p:nvSpPr>
            <p:spPr bwMode="auto">
              <a:xfrm>
                <a:off x="2674" y="1824"/>
                <a:ext cx="313" cy="52"/>
              </a:xfrm>
              <a:custGeom>
                <a:avLst/>
                <a:gdLst>
                  <a:gd name="T0" fmla="*/ 0 w 1128"/>
                  <a:gd name="T1" fmla="*/ 0 h 208"/>
                  <a:gd name="T2" fmla="*/ 0 w 1128"/>
                  <a:gd name="T3" fmla="*/ 0 h 208"/>
                  <a:gd name="T4" fmla="*/ 0 w 1128"/>
                  <a:gd name="T5" fmla="*/ 0 h 208"/>
                  <a:gd name="T6" fmla="*/ 0 w 1128"/>
                  <a:gd name="T7" fmla="*/ 0 h 208"/>
                  <a:gd name="T8" fmla="*/ 0 w 1128"/>
                  <a:gd name="T9" fmla="*/ 0 h 20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28"/>
                  <a:gd name="T16" fmla="*/ 0 h 208"/>
                  <a:gd name="T17" fmla="*/ 1128 w 1128"/>
                  <a:gd name="T18" fmla="*/ 208 h 20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28" h="208">
                    <a:moveTo>
                      <a:pt x="1128" y="208"/>
                    </a:moveTo>
                    <a:lnTo>
                      <a:pt x="135" y="208"/>
                    </a:lnTo>
                    <a:lnTo>
                      <a:pt x="0" y="0"/>
                    </a:lnTo>
                    <a:lnTo>
                      <a:pt x="991" y="0"/>
                    </a:lnTo>
                    <a:lnTo>
                      <a:pt x="1128" y="208"/>
                    </a:lnTo>
                    <a:close/>
                  </a:path>
                </a:pathLst>
              </a:custGeom>
              <a:solidFill>
                <a:srgbClr val="E9E7D1"/>
              </a:solidFill>
              <a:ln w="2540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ko-KR" alt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99" name="Line 174"/>
              <p:cNvSpPr>
                <a:spLocks noChangeShapeType="1"/>
              </p:cNvSpPr>
              <p:nvPr/>
            </p:nvSpPr>
            <p:spPr bwMode="auto">
              <a:xfrm>
                <a:off x="2698" y="1608"/>
                <a:ext cx="1" cy="162"/>
              </a:xfrm>
              <a:prstGeom prst="line">
                <a:avLst/>
              </a:prstGeom>
              <a:noFill/>
              <a:ln w="25400">
                <a:solidFill>
                  <a:srgbClr val="52493E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ko-KR" altLang="en-US">
                  <a:latin typeface="Arial" pitchFamily="34" charset="0"/>
                  <a:cs typeface="Arial" pitchFamily="34" charset="0"/>
                </a:endParaRPr>
              </a:p>
            </p:txBody>
          </p:sp>
          <p:pic>
            <p:nvPicPr>
              <p:cNvPr id="100" name="Picture 175" descr="프로그램 copy"/>
              <p:cNvPicPr preferRelativeResize="0">
                <a:picLocks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2748" y="1644"/>
                <a:ext cx="147" cy="1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20" name="Group 176"/>
            <p:cNvGrpSpPr>
              <a:grpSpLocks/>
            </p:cNvGrpSpPr>
            <p:nvPr/>
          </p:nvGrpSpPr>
          <p:grpSpPr bwMode="auto">
            <a:xfrm>
              <a:off x="4464074" y="1975581"/>
              <a:ext cx="1066806" cy="733335"/>
              <a:chOff x="2634" y="1606"/>
              <a:chExt cx="480" cy="330"/>
            </a:xfrm>
          </p:grpSpPr>
          <p:sp>
            <p:nvSpPr>
              <p:cNvPr id="67" name="Text Box 177"/>
              <p:cNvSpPr txBox="1">
                <a:spLocks noChangeArrowheads="1"/>
              </p:cNvSpPr>
              <p:nvPr/>
            </p:nvSpPr>
            <p:spPr bwMode="auto">
              <a:xfrm>
                <a:off x="2634" y="1839"/>
                <a:ext cx="480" cy="97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endParaRPr lang="ko-KR" altLang="ko-KR" sz="800">
                  <a:latin typeface="Arial" pitchFamily="34" charset="0"/>
                  <a:ea typeface="Cre고딕 B"/>
                  <a:cs typeface="Arial" pitchFamily="34" charset="0"/>
                </a:endParaRPr>
              </a:p>
            </p:txBody>
          </p:sp>
          <p:sp>
            <p:nvSpPr>
              <p:cNvPr id="68" name="Freeform 178"/>
              <p:cNvSpPr>
                <a:spLocks/>
              </p:cNvSpPr>
              <p:nvPr/>
            </p:nvSpPr>
            <p:spPr bwMode="auto">
              <a:xfrm>
                <a:off x="2675" y="1624"/>
                <a:ext cx="37" cy="155"/>
              </a:xfrm>
              <a:custGeom>
                <a:avLst/>
                <a:gdLst>
                  <a:gd name="T0" fmla="*/ 0 w 129"/>
                  <a:gd name="T1" fmla="*/ 0 h 623"/>
                  <a:gd name="T2" fmla="*/ 0 w 129"/>
                  <a:gd name="T3" fmla="*/ 0 h 623"/>
                  <a:gd name="T4" fmla="*/ 0 w 129"/>
                  <a:gd name="T5" fmla="*/ 0 h 623"/>
                  <a:gd name="T6" fmla="*/ 0 w 129"/>
                  <a:gd name="T7" fmla="*/ 0 h 623"/>
                  <a:gd name="T8" fmla="*/ 0 w 129"/>
                  <a:gd name="T9" fmla="*/ 0 h 62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9"/>
                  <a:gd name="T16" fmla="*/ 0 h 623"/>
                  <a:gd name="T17" fmla="*/ 129 w 129"/>
                  <a:gd name="T18" fmla="*/ 623 h 62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9" h="623">
                    <a:moveTo>
                      <a:pt x="121" y="29"/>
                    </a:moveTo>
                    <a:lnTo>
                      <a:pt x="129" y="623"/>
                    </a:lnTo>
                    <a:lnTo>
                      <a:pt x="0" y="395"/>
                    </a:lnTo>
                    <a:lnTo>
                      <a:pt x="0" y="0"/>
                    </a:lnTo>
                    <a:lnTo>
                      <a:pt x="121" y="29"/>
                    </a:lnTo>
                    <a:close/>
                  </a:path>
                </a:pathLst>
              </a:custGeom>
              <a:solidFill>
                <a:srgbClr val="716759"/>
              </a:solidFill>
              <a:ln w="2540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ko-KR" alt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9" name="Freeform 179"/>
              <p:cNvSpPr>
                <a:spLocks/>
              </p:cNvSpPr>
              <p:nvPr/>
            </p:nvSpPr>
            <p:spPr bwMode="auto">
              <a:xfrm>
                <a:off x="2674" y="1624"/>
                <a:ext cx="171" cy="10"/>
              </a:xfrm>
              <a:custGeom>
                <a:avLst/>
                <a:gdLst>
                  <a:gd name="T0" fmla="*/ 0 w 614"/>
                  <a:gd name="T1" fmla="*/ 0 h 40"/>
                  <a:gd name="T2" fmla="*/ 0 w 614"/>
                  <a:gd name="T3" fmla="*/ 0 h 40"/>
                  <a:gd name="T4" fmla="*/ 0 w 614"/>
                  <a:gd name="T5" fmla="*/ 0 h 40"/>
                  <a:gd name="T6" fmla="*/ 0 w 614"/>
                  <a:gd name="T7" fmla="*/ 0 h 40"/>
                  <a:gd name="T8" fmla="*/ 0 w 614"/>
                  <a:gd name="T9" fmla="*/ 0 h 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14"/>
                  <a:gd name="T16" fmla="*/ 0 h 40"/>
                  <a:gd name="T17" fmla="*/ 614 w 614"/>
                  <a:gd name="T18" fmla="*/ 40 h 4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14" h="40">
                    <a:moveTo>
                      <a:pt x="614" y="40"/>
                    </a:moveTo>
                    <a:lnTo>
                      <a:pt x="126" y="40"/>
                    </a:lnTo>
                    <a:lnTo>
                      <a:pt x="0" y="0"/>
                    </a:lnTo>
                    <a:lnTo>
                      <a:pt x="480" y="0"/>
                    </a:lnTo>
                    <a:lnTo>
                      <a:pt x="614" y="40"/>
                    </a:lnTo>
                    <a:close/>
                  </a:path>
                </a:pathLst>
              </a:custGeom>
              <a:solidFill>
                <a:srgbClr val="E9E7D1"/>
              </a:solidFill>
              <a:ln w="2540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ko-KR" alt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70" name="Rectangle 180"/>
              <p:cNvSpPr>
                <a:spLocks noChangeArrowheads="1"/>
              </p:cNvSpPr>
              <p:nvPr/>
            </p:nvSpPr>
            <p:spPr bwMode="auto">
              <a:xfrm>
                <a:off x="2729" y="1811"/>
                <a:ext cx="164" cy="15"/>
              </a:xfrm>
              <a:prstGeom prst="rect">
                <a:avLst/>
              </a:prstGeom>
              <a:solidFill>
                <a:srgbClr val="BCB7A4"/>
              </a:solidFill>
              <a:ln w="25400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latinLnBrk="0"/>
                <a:endParaRPr kumimoji="0" lang="ko-KR" altLang="ko-KR">
                  <a:latin typeface="Arial" pitchFamily="34" charset="0"/>
                  <a:ea typeface="Cre고딕 B"/>
                  <a:cs typeface="Arial" pitchFamily="34" charset="0"/>
                </a:endParaRPr>
              </a:p>
            </p:txBody>
          </p:sp>
          <p:sp>
            <p:nvSpPr>
              <p:cNvPr id="71" name="Freeform 181"/>
              <p:cNvSpPr>
                <a:spLocks/>
              </p:cNvSpPr>
              <p:nvPr/>
            </p:nvSpPr>
            <p:spPr bwMode="auto">
              <a:xfrm>
                <a:off x="2700" y="1781"/>
                <a:ext cx="189" cy="33"/>
              </a:xfrm>
              <a:custGeom>
                <a:avLst/>
                <a:gdLst>
                  <a:gd name="T0" fmla="*/ 0 w 681"/>
                  <a:gd name="T1" fmla="*/ 0 h 129"/>
                  <a:gd name="T2" fmla="*/ 0 w 681"/>
                  <a:gd name="T3" fmla="*/ 0 h 129"/>
                  <a:gd name="T4" fmla="*/ 0 w 681"/>
                  <a:gd name="T5" fmla="*/ 0 h 129"/>
                  <a:gd name="T6" fmla="*/ 0 w 681"/>
                  <a:gd name="T7" fmla="*/ 0 h 129"/>
                  <a:gd name="T8" fmla="*/ 0 w 681"/>
                  <a:gd name="T9" fmla="*/ 0 h 12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81"/>
                  <a:gd name="T16" fmla="*/ 0 h 129"/>
                  <a:gd name="T17" fmla="*/ 681 w 681"/>
                  <a:gd name="T18" fmla="*/ 129 h 12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81" h="129">
                    <a:moveTo>
                      <a:pt x="681" y="129"/>
                    </a:moveTo>
                    <a:lnTo>
                      <a:pt x="117" y="129"/>
                    </a:lnTo>
                    <a:lnTo>
                      <a:pt x="0" y="0"/>
                    </a:lnTo>
                    <a:lnTo>
                      <a:pt x="563" y="0"/>
                    </a:lnTo>
                    <a:lnTo>
                      <a:pt x="681" y="129"/>
                    </a:lnTo>
                    <a:close/>
                  </a:path>
                </a:pathLst>
              </a:custGeom>
              <a:solidFill>
                <a:srgbClr val="E9E7D1"/>
              </a:solidFill>
              <a:ln w="2540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ko-KR" alt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72" name="Freeform 182"/>
              <p:cNvSpPr>
                <a:spLocks/>
              </p:cNvSpPr>
              <p:nvPr/>
            </p:nvSpPr>
            <p:spPr bwMode="auto">
              <a:xfrm>
                <a:off x="2701" y="1780"/>
                <a:ext cx="33" cy="49"/>
              </a:xfrm>
              <a:custGeom>
                <a:avLst/>
                <a:gdLst>
                  <a:gd name="T0" fmla="*/ 0 w 120"/>
                  <a:gd name="T1" fmla="*/ 0 h 198"/>
                  <a:gd name="T2" fmla="*/ 0 w 120"/>
                  <a:gd name="T3" fmla="*/ 0 h 198"/>
                  <a:gd name="T4" fmla="*/ 0 w 120"/>
                  <a:gd name="T5" fmla="*/ 0 h 198"/>
                  <a:gd name="T6" fmla="*/ 0 w 120"/>
                  <a:gd name="T7" fmla="*/ 0 h 198"/>
                  <a:gd name="T8" fmla="*/ 0 w 120"/>
                  <a:gd name="T9" fmla="*/ 0 h 19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0"/>
                  <a:gd name="T16" fmla="*/ 0 h 198"/>
                  <a:gd name="T17" fmla="*/ 120 w 120"/>
                  <a:gd name="T18" fmla="*/ 198 h 19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0" h="198">
                    <a:moveTo>
                      <a:pt x="120" y="129"/>
                    </a:moveTo>
                    <a:lnTo>
                      <a:pt x="120" y="198"/>
                    </a:lnTo>
                    <a:lnTo>
                      <a:pt x="0" y="60"/>
                    </a:lnTo>
                    <a:lnTo>
                      <a:pt x="0" y="0"/>
                    </a:lnTo>
                    <a:lnTo>
                      <a:pt x="120" y="129"/>
                    </a:lnTo>
                    <a:close/>
                  </a:path>
                </a:pathLst>
              </a:custGeom>
              <a:solidFill>
                <a:srgbClr val="716759"/>
              </a:solidFill>
              <a:ln w="2540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ko-KR" alt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73" name="Freeform 183"/>
              <p:cNvSpPr>
                <a:spLocks/>
              </p:cNvSpPr>
              <p:nvPr/>
            </p:nvSpPr>
            <p:spPr bwMode="auto">
              <a:xfrm>
                <a:off x="2698" y="1606"/>
                <a:ext cx="217" cy="25"/>
              </a:xfrm>
              <a:custGeom>
                <a:avLst/>
                <a:gdLst>
                  <a:gd name="T0" fmla="*/ 0 w 783"/>
                  <a:gd name="T1" fmla="*/ 0 h 99"/>
                  <a:gd name="T2" fmla="*/ 0 w 783"/>
                  <a:gd name="T3" fmla="*/ 0 h 99"/>
                  <a:gd name="T4" fmla="*/ 0 w 783"/>
                  <a:gd name="T5" fmla="*/ 0 h 99"/>
                  <a:gd name="T6" fmla="*/ 0 w 783"/>
                  <a:gd name="T7" fmla="*/ 0 h 99"/>
                  <a:gd name="T8" fmla="*/ 0 w 783"/>
                  <a:gd name="T9" fmla="*/ 0 h 9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83"/>
                  <a:gd name="T16" fmla="*/ 0 h 99"/>
                  <a:gd name="T17" fmla="*/ 783 w 783"/>
                  <a:gd name="T18" fmla="*/ 99 h 9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83" h="99">
                    <a:moveTo>
                      <a:pt x="783" y="99"/>
                    </a:moveTo>
                    <a:lnTo>
                      <a:pt x="85" y="99"/>
                    </a:lnTo>
                    <a:lnTo>
                      <a:pt x="0" y="0"/>
                    </a:lnTo>
                    <a:lnTo>
                      <a:pt x="690" y="0"/>
                    </a:lnTo>
                    <a:lnTo>
                      <a:pt x="783" y="99"/>
                    </a:lnTo>
                    <a:close/>
                  </a:path>
                </a:pathLst>
              </a:custGeom>
              <a:solidFill>
                <a:srgbClr val="E9E7D1"/>
              </a:solidFill>
              <a:ln w="2540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ko-KR" alt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74" name="Freeform 184"/>
              <p:cNvSpPr>
                <a:spLocks/>
              </p:cNvSpPr>
              <p:nvPr/>
            </p:nvSpPr>
            <p:spPr bwMode="auto">
              <a:xfrm>
                <a:off x="2699" y="1606"/>
                <a:ext cx="24" cy="188"/>
              </a:xfrm>
              <a:custGeom>
                <a:avLst/>
                <a:gdLst>
                  <a:gd name="T0" fmla="*/ 0 w 87"/>
                  <a:gd name="T1" fmla="*/ 0 h 753"/>
                  <a:gd name="T2" fmla="*/ 0 w 87"/>
                  <a:gd name="T3" fmla="*/ 0 h 753"/>
                  <a:gd name="T4" fmla="*/ 0 w 87"/>
                  <a:gd name="T5" fmla="*/ 0 h 753"/>
                  <a:gd name="T6" fmla="*/ 0 w 87"/>
                  <a:gd name="T7" fmla="*/ 0 h 753"/>
                  <a:gd name="T8" fmla="*/ 0 w 87"/>
                  <a:gd name="T9" fmla="*/ 0 h 7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7"/>
                  <a:gd name="T16" fmla="*/ 0 h 753"/>
                  <a:gd name="T17" fmla="*/ 87 w 87"/>
                  <a:gd name="T18" fmla="*/ 753 h 75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7" h="753">
                    <a:moveTo>
                      <a:pt x="87" y="89"/>
                    </a:moveTo>
                    <a:lnTo>
                      <a:pt x="87" y="753"/>
                    </a:lnTo>
                    <a:lnTo>
                      <a:pt x="0" y="657"/>
                    </a:lnTo>
                    <a:lnTo>
                      <a:pt x="0" y="0"/>
                    </a:lnTo>
                    <a:lnTo>
                      <a:pt x="87" y="89"/>
                    </a:lnTo>
                    <a:close/>
                  </a:path>
                </a:pathLst>
              </a:custGeom>
              <a:solidFill>
                <a:srgbClr val="716759"/>
              </a:solidFill>
              <a:ln w="2540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ko-KR" alt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75" name="Rectangle 185"/>
              <p:cNvSpPr>
                <a:spLocks noChangeArrowheads="1"/>
              </p:cNvSpPr>
              <p:nvPr/>
            </p:nvSpPr>
            <p:spPr bwMode="auto">
              <a:xfrm>
                <a:off x="2720" y="1629"/>
                <a:ext cx="195" cy="165"/>
              </a:xfrm>
              <a:prstGeom prst="rect">
                <a:avLst/>
              </a:prstGeom>
              <a:solidFill>
                <a:srgbClr val="BCB7A4"/>
              </a:solidFill>
              <a:ln w="25400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latinLnBrk="0"/>
                <a:endParaRPr kumimoji="0" lang="ko-KR" altLang="ko-KR">
                  <a:latin typeface="Arial" pitchFamily="34" charset="0"/>
                  <a:ea typeface="Cre고딕 B"/>
                  <a:cs typeface="Arial" pitchFamily="34" charset="0"/>
                </a:endParaRPr>
              </a:p>
            </p:txBody>
          </p:sp>
          <p:sp>
            <p:nvSpPr>
              <p:cNvPr id="76" name="Freeform 186"/>
              <p:cNvSpPr>
                <a:spLocks/>
              </p:cNvSpPr>
              <p:nvPr/>
            </p:nvSpPr>
            <p:spPr bwMode="auto">
              <a:xfrm>
                <a:off x="2675" y="1822"/>
                <a:ext cx="39" cy="66"/>
              </a:xfrm>
              <a:custGeom>
                <a:avLst/>
                <a:gdLst>
                  <a:gd name="T0" fmla="*/ 0 w 141"/>
                  <a:gd name="T1" fmla="*/ 0 h 261"/>
                  <a:gd name="T2" fmla="*/ 0 w 141"/>
                  <a:gd name="T3" fmla="*/ 0 h 261"/>
                  <a:gd name="T4" fmla="*/ 0 w 141"/>
                  <a:gd name="T5" fmla="*/ 0 h 261"/>
                  <a:gd name="T6" fmla="*/ 0 w 141"/>
                  <a:gd name="T7" fmla="*/ 0 h 261"/>
                  <a:gd name="T8" fmla="*/ 0 w 141"/>
                  <a:gd name="T9" fmla="*/ 0 h 2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41"/>
                  <a:gd name="T16" fmla="*/ 0 h 261"/>
                  <a:gd name="T17" fmla="*/ 141 w 141"/>
                  <a:gd name="T18" fmla="*/ 261 h 2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41" h="261">
                    <a:moveTo>
                      <a:pt x="141" y="210"/>
                    </a:moveTo>
                    <a:lnTo>
                      <a:pt x="141" y="261"/>
                    </a:lnTo>
                    <a:lnTo>
                      <a:pt x="0" y="101"/>
                    </a:lnTo>
                    <a:lnTo>
                      <a:pt x="0" y="0"/>
                    </a:lnTo>
                    <a:lnTo>
                      <a:pt x="141" y="210"/>
                    </a:lnTo>
                    <a:close/>
                  </a:path>
                </a:pathLst>
              </a:custGeom>
              <a:solidFill>
                <a:srgbClr val="716759"/>
              </a:solidFill>
              <a:ln w="2540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ko-KR" alt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77" name="Rectangle 187"/>
              <p:cNvSpPr>
                <a:spLocks noChangeArrowheads="1"/>
              </p:cNvSpPr>
              <p:nvPr/>
            </p:nvSpPr>
            <p:spPr bwMode="auto">
              <a:xfrm>
                <a:off x="2713" y="1874"/>
                <a:ext cx="275" cy="12"/>
              </a:xfrm>
              <a:prstGeom prst="rect">
                <a:avLst/>
              </a:prstGeom>
              <a:solidFill>
                <a:srgbClr val="BCB7A4"/>
              </a:solidFill>
              <a:ln w="25400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latinLnBrk="0"/>
                <a:endParaRPr kumimoji="0" lang="ko-KR" altLang="ko-KR">
                  <a:latin typeface="Arial" pitchFamily="34" charset="0"/>
                  <a:ea typeface="Cre고딕 B"/>
                  <a:cs typeface="Arial" pitchFamily="34" charset="0"/>
                </a:endParaRPr>
              </a:p>
            </p:txBody>
          </p:sp>
          <p:sp>
            <p:nvSpPr>
              <p:cNvPr id="78" name="Freeform 188"/>
              <p:cNvSpPr>
                <a:spLocks/>
              </p:cNvSpPr>
              <p:nvPr/>
            </p:nvSpPr>
            <p:spPr bwMode="auto">
              <a:xfrm>
                <a:off x="2742" y="1647"/>
                <a:ext cx="154" cy="125"/>
              </a:xfrm>
              <a:custGeom>
                <a:avLst/>
                <a:gdLst>
                  <a:gd name="T0" fmla="*/ 0 w 555"/>
                  <a:gd name="T1" fmla="*/ 0 h 504"/>
                  <a:gd name="T2" fmla="*/ 0 w 555"/>
                  <a:gd name="T3" fmla="*/ 0 h 504"/>
                  <a:gd name="T4" fmla="*/ 0 w 555"/>
                  <a:gd name="T5" fmla="*/ 0 h 504"/>
                  <a:gd name="T6" fmla="*/ 0 w 555"/>
                  <a:gd name="T7" fmla="*/ 0 h 50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55"/>
                  <a:gd name="T13" fmla="*/ 0 h 504"/>
                  <a:gd name="T14" fmla="*/ 555 w 555"/>
                  <a:gd name="T15" fmla="*/ 504 h 50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55" h="504">
                    <a:moveTo>
                      <a:pt x="0" y="0"/>
                    </a:moveTo>
                    <a:lnTo>
                      <a:pt x="555" y="504"/>
                    </a:lnTo>
                    <a:lnTo>
                      <a:pt x="0" y="50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9E7D1"/>
              </a:solidFill>
              <a:ln w="2540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ko-KR" alt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79" name="Freeform 189"/>
              <p:cNvSpPr>
                <a:spLocks/>
              </p:cNvSpPr>
              <p:nvPr/>
            </p:nvSpPr>
            <p:spPr bwMode="auto">
              <a:xfrm>
                <a:off x="2742" y="1646"/>
                <a:ext cx="154" cy="128"/>
              </a:xfrm>
              <a:custGeom>
                <a:avLst/>
                <a:gdLst>
                  <a:gd name="T0" fmla="*/ 0 w 555"/>
                  <a:gd name="T1" fmla="*/ 0 h 514"/>
                  <a:gd name="T2" fmla="*/ 0 w 555"/>
                  <a:gd name="T3" fmla="*/ 0 h 514"/>
                  <a:gd name="T4" fmla="*/ 0 w 555"/>
                  <a:gd name="T5" fmla="*/ 0 h 514"/>
                  <a:gd name="T6" fmla="*/ 0 w 555"/>
                  <a:gd name="T7" fmla="*/ 0 h 5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55"/>
                  <a:gd name="T13" fmla="*/ 0 h 514"/>
                  <a:gd name="T14" fmla="*/ 555 w 555"/>
                  <a:gd name="T15" fmla="*/ 514 h 5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55" h="514">
                    <a:moveTo>
                      <a:pt x="0" y="0"/>
                    </a:moveTo>
                    <a:lnTo>
                      <a:pt x="555" y="0"/>
                    </a:lnTo>
                    <a:lnTo>
                      <a:pt x="555" y="5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16759"/>
              </a:solidFill>
              <a:ln w="2540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ko-KR" alt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80" name="Rectangle 190"/>
              <p:cNvSpPr>
                <a:spLocks noChangeArrowheads="1"/>
              </p:cNvSpPr>
              <p:nvPr/>
            </p:nvSpPr>
            <p:spPr bwMode="auto">
              <a:xfrm>
                <a:off x="2749" y="1651"/>
                <a:ext cx="140" cy="115"/>
              </a:xfrm>
              <a:prstGeom prst="rect">
                <a:avLst/>
              </a:prstGeom>
              <a:solidFill>
                <a:srgbClr val="FF0066"/>
              </a:solidFill>
              <a:ln w="25400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latinLnBrk="0"/>
                <a:endParaRPr kumimoji="0" lang="ko-KR" altLang="ko-KR">
                  <a:latin typeface="Arial" pitchFamily="34" charset="0"/>
                  <a:ea typeface="Cre고딕 B"/>
                  <a:cs typeface="Arial" pitchFamily="34" charset="0"/>
                </a:endParaRPr>
              </a:p>
            </p:txBody>
          </p:sp>
          <p:sp>
            <p:nvSpPr>
              <p:cNvPr id="81" name="Freeform 191"/>
              <p:cNvSpPr>
                <a:spLocks/>
              </p:cNvSpPr>
              <p:nvPr/>
            </p:nvSpPr>
            <p:spPr bwMode="auto">
              <a:xfrm>
                <a:off x="2674" y="1824"/>
                <a:ext cx="313" cy="52"/>
              </a:xfrm>
              <a:custGeom>
                <a:avLst/>
                <a:gdLst>
                  <a:gd name="T0" fmla="*/ 0 w 1128"/>
                  <a:gd name="T1" fmla="*/ 0 h 208"/>
                  <a:gd name="T2" fmla="*/ 0 w 1128"/>
                  <a:gd name="T3" fmla="*/ 0 h 208"/>
                  <a:gd name="T4" fmla="*/ 0 w 1128"/>
                  <a:gd name="T5" fmla="*/ 0 h 208"/>
                  <a:gd name="T6" fmla="*/ 0 w 1128"/>
                  <a:gd name="T7" fmla="*/ 0 h 208"/>
                  <a:gd name="T8" fmla="*/ 0 w 1128"/>
                  <a:gd name="T9" fmla="*/ 0 h 20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28"/>
                  <a:gd name="T16" fmla="*/ 0 h 208"/>
                  <a:gd name="T17" fmla="*/ 1128 w 1128"/>
                  <a:gd name="T18" fmla="*/ 208 h 20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28" h="208">
                    <a:moveTo>
                      <a:pt x="1128" y="208"/>
                    </a:moveTo>
                    <a:lnTo>
                      <a:pt x="135" y="208"/>
                    </a:lnTo>
                    <a:lnTo>
                      <a:pt x="0" y="0"/>
                    </a:lnTo>
                    <a:lnTo>
                      <a:pt x="991" y="0"/>
                    </a:lnTo>
                    <a:lnTo>
                      <a:pt x="1128" y="208"/>
                    </a:lnTo>
                    <a:close/>
                  </a:path>
                </a:pathLst>
              </a:custGeom>
              <a:solidFill>
                <a:srgbClr val="E9E7D1"/>
              </a:solidFill>
              <a:ln w="2540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ko-KR" alt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82" name="Line 192"/>
              <p:cNvSpPr>
                <a:spLocks noChangeShapeType="1"/>
              </p:cNvSpPr>
              <p:nvPr/>
            </p:nvSpPr>
            <p:spPr bwMode="auto">
              <a:xfrm>
                <a:off x="2698" y="1608"/>
                <a:ext cx="1" cy="162"/>
              </a:xfrm>
              <a:prstGeom prst="line">
                <a:avLst/>
              </a:prstGeom>
              <a:noFill/>
              <a:ln w="25400">
                <a:solidFill>
                  <a:srgbClr val="52493E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ko-KR" altLang="en-US">
                  <a:latin typeface="Arial" pitchFamily="34" charset="0"/>
                  <a:cs typeface="Arial" pitchFamily="34" charset="0"/>
                </a:endParaRPr>
              </a:p>
            </p:txBody>
          </p:sp>
          <p:pic>
            <p:nvPicPr>
              <p:cNvPr id="83" name="Picture 193" descr="프로그램 copy"/>
              <p:cNvPicPr preferRelativeResize="0">
                <a:picLocks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2748" y="1644"/>
                <a:ext cx="147" cy="1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21" name="Line 194"/>
            <p:cNvSpPr>
              <a:spLocks noChangeShapeType="1"/>
            </p:cNvSpPr>
            <p:nvPr/>
          </p:nvSpPr>
          <p:spPr bwMode="auto">
            <a:xfrm>
              <a:off x="2411426" y="2147719"/>
              <a:ext cx="304802" cy="0"/>
            </a:xfrm>
            <a:prstGeom prst="line">
              <a:avLst/>
            </a:prstGeom>
            <a:noFill/>
            <a:ln w="63500">
              <a:solidFill>
                <a:srgbClr val="008000"/>
              </a:solidFill>
              <a:round/>
              <a:headEnd/>
              <a:tailEnd type="triangle" w="sm" len="sm"/>
            </a:ln>
          </p:spPr>
          <p:txBody>
            <a:bodyPr wrap="none" anchor="ctr"/>
            <a:lstStyle/>
            <a:p>
              <a:endParaRPr lang="ko-KR" alt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2" name="Text Box 195"/>
            <p:cNvSpPr txBox="1">
              <a:spLocks noChangeArrowheads="1"/>
            </p:cNvSpPr>
            <p:nvPr/>
          </p:nvSpPr>
          <p:spPr bwMode="auto">
            <a:xfrm>
              <a:off x="4513780" y="917562"/>
              <a:ext cx="1163320" cy="307777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ko-KR" sz="1400" dirty="0" smtClean="0">
                  <a:latin typeface="Arial" pitchFamily="34" charset="0"/>
                  <a:ea typeface="휴먼엑스포" pitchFamily="18" charset="-127"/>
                  <a:cs typeface="Arial" pitchFamily="34" charset="0"/>
                </a:rPr>
                <a:t>Ancillary data</a:t>
              </a:r>
              <a:endParaRPr lang="en-US" altLang="ko-KR" sz="1400" dirty="0">
                <a:latin typeface="Arial" pitchFamily="34" charset="0"/>
                <a:ea typeface="휴먼엑스포" pitchFamily="18" charset="-127"/>
                <a:cs typeface="Arial" pitchFamily="34" charset="0"/>
              </a:endParaRPr>
            </a:p>
          </p:txBody>
        </p:sp>
        <p:sp>
          <p:nvSpPr>
            <p:cNvPr id="23" name="Line 196"/>
            <p:cNvSpPr>
              <a:spLocks noChangeShapeType="1"/>
            </p:cNvSpPr>
            <p:nvPr/>
          </p:nvSpPr>
          <p:spPr bwMode="auto">
            <a:xfrm>
              <a:off x="4067197" y="2147719"/>
              <a:ext cx="304802" cy="0"/>
            </a:xfrm>
            <a:prstGeom prst="line">
              <a:avLst/>
            </a:prstGeom>
            <a:noFill/>
            <a:ln w="63500">
              <a:solidFill>
                <a:srgbClr val="008000"/>
              </a:solidFill>
              <a:round/>
              <a:headEnd/>
              <a:tailEnd type="triangle" w="sm" len="sm"/>
            </a:ln>
          </p:spPr>
          <p:txBody>
            <a:bodyPr wrap="none" anchor="ctr"/>
            <a:lstStyle/>
            <a:p>
              <a:endParaRPr lang="ko-KR" alt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4" name="Text Box 197"/>
            <p:cNvSpPr txBox="1">
              <a:spLocks noChangeArrowheads="1"/>
            </p:cNvSpPr>
            <p:nvPr/>
          </p:nvSpPr>
          <p:spPr bwMode="auto">
            <a:xfrm>
              <a:off x="2983407" y="1536955"/>
              <a:ext cx="859986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ko-KR" sz="1400" dirty="0">
                  <a:latin typeface="Arial" pitchFamily="34" charset="0"/>
                  <a:ea typeface="휴먼엑스포" pitchFamily="18" charset="-127"/>
                  <a:cs typeface="Arial" pitchFamily="34" charset="0"/>
                </a:rPr>
                <a:t>Level 1B </a:t>
              </a:r>
            </a:p>
          </p:txBody>
        </p:sp>
        <p:sp>
          <p:nvSpPr>
            <p:cNvPr id="25" name="Line 198"/>
            <p:cNvSpPr>
              <a:spLocks noChangeShapeType="1"/>
            </p:cNvSpPr>
            <p:nvPr/>
          </p:nvSpPr>
          <p:spPr bwMode="auto">
            <a:xfrm flipV="1">
              <a:off x="5913469" y="1860418"/>
              <a:ext cx="242889" cy="252381"/>
            </a:xfrm>
            <a:prstGeom prst="line">
              <a:avLst/>
            </a:prstGeom>
            <a:noFill/>
            <a:ln w="63500">
              <a:solidFill>
                <a:srgbClr val="008000"/>
              </a:solidFill>
              <a:round/>
              <a:headEnd/>
              <a:tailEnd type="triangle" w="sm" len="sm"/>
            </a:ln>
          </p:spPr>
          <p:txBody>
            <a:bodyPr wrap="none" anchor="ctr"/>
            <a:lstStyle/>
            <a:p>
              <a:endParaRPr lang="ko-KR" alt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6" name="Text Box 199"/>
            <p:cNvSpPr txBox="1">
              <a:spLocks noChangeArrowheads="1"/>
            </p:cNvSpPr>
            <p:nvPr/>
          </p:nvSpPr>
          <p:spPr bwMode="auto">
            <a:xfrm>
              <a:off x="5937322" y="1577571"/>
              <a:ext cx="1493288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ko-KR" sz="1400" dirty="0" smtClean="0">
                  <a:latin typeface="Arial" pitchFamily="34" charset="0"/>
                  <a:ea typeface="휴먼엑스포" pitchFamily="18" charset="-127"/>
                  <a:cs typeface="Arial" pitchFamily="34" charset="0"/>
                </a:rPr>
                <a:t>Image Processing</a:t>
              </a:r>
              <a:endParaRPr lang="en-US" altLang="ko-KR" sz="1400" dirty="0">
                <a:latin typeface="Arial" pitchFamily="34" charset="0"/>
                <a:ea typeface="휴먼엑스포" pitchFamily="18" charset="-127"/>
                <a:cs typeface="Arial" pitchFamily="34" charset="0"/>
              </a:endParaRPr>
            </a:p>
          </p:txBody>
        </p:sp>
        <p:sp>
          <p:nvSpPr>
            <p:cNvPr id="27" name="Line 200"/>
            <p:cNvSpPr>
              <a:spLocks noChangeShapeType="1"/>
            </p:cNvSpPr>
            <p:nvPr/>
          </p:nvSpPr>
          <p:spPr bwMode="auto">
            <a:xfrm>
              <a:off x="7219526" y="2087402"/>
              <a:ext cx="304802" cy="0"/>
            </a:xfrm>
            <a:prstGeom prst="line">
              <a:avLst/>
            </a:prstGeom>
            <a:noFill/>
            <a:ln w="63500">
              <a:solidFill>
                <a:srgbClr val="008000"/>
              </a:solidFill>
              <a:round/>
              <a:headEnd/>
              <a:tailEnd type="triangle" w="sm" len="sm"/>
            </a:ln>
          </p:spPr>
          <p:txBody>
            <a:bodyPr wrap="none" anchor="ctr"/>
            <a:lstStyle/>
            <a:p>
              <a:endParaRPr lang="ko-KR" alt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8" name="Text Box 201"/>
            <p:cNvSpPr txBox="1">
              <a:spLocks noChangeArrowheads="1"/>
            </p:cNvSpPr>
            <p:nvPr/>
          </p:nvSpPr>
          <p:spPr bwMode="auto">
            <a:xfrm>
              <a:off x="7481599" y="1846132"/>
              <a:ext cx="1007955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ko-KR" sz="1400" dirty="0" smtClean="0">
                  <a:latin typeface="Arial" pitchFamily="34" charset="0"/>
                  <a:ea typeface="휴먼엑스포" pitchFamily="18" charset="-127"/>
                  <a:cs typeface="Arial" pitchFamily="34" charset="0"/>
                </a:rPr>
                <a:t>Archiving &amp;</a:t>
              </a:r>
            </a:p>
            <a:p>
              <a:r>
                <a:rPr lang="en-US" altLang="ko-KR" sz="1400" dirty="0" smtClean="0">
                  <a:latin typeface="Arial" pitchFamily="34" charset="0"/>
                  <a:ea typeface="휴먼엑스포" pitchFamily="18" charset="-127"/>
                  <a:cs typeface="Arial" pitchFamily="34" charset="0"/>
                </a:rPr>
                <a:t>Distribution</a:t>
              </a:r>
              <a:endParaRPr lang="en-US" altLang="ko-KR" sz="1400" dirty="0">
                <a:latin typeface="Arial" pitchFamily="34" charset="0"/>
                <a:ea typeface="휴먼엑스포" pitchFamily="18" charset="-127"/>
                <a:cs typeface="Arial" pitchFamily="34" charset="0"/>
              </a:endParaRPr>
            </a:p>
          </p:txBody>
        </p:sp>
        <p:sp>
          <p:nvSpPr>
            <p:cNvPr id="29" name="Line 203"/>
            <p:cNvSpPr>
              <a:spLocks noChangeShapeType="1"/>
            </p:cNvSpPr>
            <p:nvPr/>
          </p:nvSpPr>
          <p:spPr bwMode="auto">
            <a:xfrm rot="5400000">
              <a:off x="4922884" y="1441371"/>
              <a:ext cx="304762" cy="0"/>
            </a:xfrm>
            <a:prstGeom prst="line">
              <a:avLst/>
            </a:prstGeom>
            <a:noFill/>
            <a:ln w="63500">
              <a:solidFill>
                <a:srgbClr val="008000"/>
              </a:solidFill>
              <a:round/>
              <a:headEnd/>
              <a:tailEnd type="triangle" w="sm" len="sm"/>
            </a:ln>
          </p:spPr>
          <p:txBody>
            <a:bodyPr wrap="none" anchor="ctr"/>
            <a:lstStyle/>
            <a:p>
              <a:endParaRPr lang="ko-KR" alt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0" name="Rectangle 205"/>
            <p:cNvSpPr>
              <a:spLocks noChangeArrowheads="1"/>
            </p:cNvSpPr>
            <p:nvPr/>
          </p:nvSpPr>
          <p:spPr bwMode="auto">
            <a:xfrm>
              <a:off x="4886025" y="2529720"/>
              <a:ext cx="769727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ko-KR" sz="1400" dirty="0" smtClean="0">
                  <a:latin typeface="Arial" pitchFamily="34" charset="0"/>
                  <a:ea typeface="휴먼엑스포" pitchFamily="18" charset="-127"/>
                  <a:cs typeface="Arial" pitchFamily="34" charset="0"/>
                </a:rPr>
                <a:t>CMDPS</a:t>
              </a:r>
              <a:endParaRPr lang="en-US" altLang="ko-KR" sz="1400" dirty="0">
                <a:latin typeface="Arial" pitchFamily="34" charset="0"/>
                <a:ea typeface="휴먼엑스포" pitchFamily="18" charset="-127"/>
                <a:cs typeface="Arial" pitchFamily="34" charset="0"/>
              </a:endParaRPr>
            </a:p>
          </p:txBody>
        </p:sp>
        <p:sp>
          <p:nvSpPr>
            <p:cNvPr id="31" name="Line 206"/>
            <p:cNvSpPr>
              <a:spLocks noChangeShapeType="1"/>
            </p:cNvSpPr>
            <p:nvPr/>
          </p:nvSpPr>
          <p:spPr bwMode="auto">
            <a:xfrm rot="5400000">
              <a:off x="5067347" y="2933309"/>
              <a:ext cx="304762" cy="0"/>
            </a:xfrm>
            <a:prstGeom prst="line">
              <a:avLst/>
            </a:prstGeom>
            <a:noFill/>
            <a:ln w="63500">
              <a:solidFill>
                <a:srgbClr val="008000"/>
              </a:solidFill>
              <a:round/>
              <a:headEnd/>
              <a:tailEnd type="triangle" w="sm" len="sm"/>
            </a:ln>
          </p:spPr>
          <p:txBody>
            <a:bodyPr wrap="none" anchor="ctr"/>
            <a:lstStyle/>
            <a:p>
              <a:endParaRPr lang="ko-KR" alt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" name="Text Box 213"/>
            <p:cNvSpPr txBox="1">
              <a:spLocks noChangeArrowheads="1"/>
            </p:cNvSpPr>
            <p:nvPr/>
          </p:nvSpPr>
          <p:spPr bwMode="auto">
            <a:xfrm>
              <a:off x="525455" y="3092450"/>
              <a:ext cx="1782738" cy="369332"/>
            </a:xfrm>
            <a:prstGeom prst="rect">
              <a:avLst/>
            </a:prstGeom>
            <a:solidFill>
              <a:srgbClr val="FFFF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altLang="ko-KR" sz="1800" b="1" dirty="0" smtClean="0"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휴먼엑스포" pitchFamily="18" charset="-127"/>
                  <a:cs typeface="Arial" pitchFamily="34" charset="0"/>
                </a:rPr>
                <a:t>CMDPS(16)</a:t>
              </a:r>
              <a:endParaRPr lang="en-US" altLang="ko-KR" sz="1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휴먼엑스포" pitchFamily="18" charset="-127"/>
                <a:cs typeface="Arial" pitchFamily="34" charset="0"/>
              </a:endParaRPr>
            </a:p>
          </p:txBody>
        </p:sp>
        <p:pic>
          <p:nvPicPr>
            <p:cNvPr id="33" name="Picture 216" descr="KMSC_BirdeyeView_0117_1over4"/>
            <p:cNvPicPr>
              <a:picLocks noChangeAspect="1" noChangeArrowheads="1"/>
            </p:cNvPicPr>
            <p:nvPr/>
          </p:nvPicPr>
          <p:blipFill>
            <a:blip r:embed="rId4" cstate="print"/>
            <a:srcRect l="4762" t="26965" r="23813" b="26965"/>
            <a:stretch>
              <a:fillRect/>
            </a:stretch>
          </p:blipFill>
          <p:spPr bwMode="auto">
            <a:xfrm>
              <a:off x="827092" y="1644545"/>
              <a:ext cx="1547821" cy="10650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" name="Picture 16" descr="통신해양기"/>
            <p:cNvPicPr>
              <a:picLocks noChangeAspect="1" noChangeArrowheads="1"/>
            </p:cNvPicPr>
            <p:nvPr/>
          </p:nvPicPr>
          <p:blipFill>
            <a:blip r:embed="rId5" cstate="print"/>
            <a:srcRect r="17717"/>
            <a:stretch>
              <a:fillRect/>
            </a:stretch>
          </p:blipFill>
          <p:spPr bwMode="auto">
            <a:xfrm>
              <a:off x="34925" y="804863"/>
              <a:ext cx="762004" cy="6952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" name="AutoShape 219"/>
            <p:cNvSpPr>
              <a:spLocks noChangeArrowheads="1"/>
            </p:cNvSpPr>
            <p:nvPr/>
          </p:nvSpPr>
          <p:spPr bwMode="auto">
            <a:xfrm>
              <a:off x="405584" y="1340768"/>
              <a:ext cx="503241" cy="576191"/>
            </a:xfrm>
            <a:prstGeom prst="lightningBolt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pPr eaLnBrk="0" latinLnBrk="0" hangingPunct="0">
                <a:spcBef>
                  <a:spcPct val="50000"/>
                </a:spcBef>
              </a:pPr>
              <a:endParaRPr kumimoji="0" lang="ko-KR" altLang="ko-KR">
                <a:latin typeface="Arial" pitchFamily="34" charset="0"/>
                <a:ea typeface="Cre고딕 B"/>
                <a:cs typeface="Arial" pitchFamily="34" charset="0"/>
              </a:endParaRPr>
            </a:p>
          </p:txBody>
        </p:sp>
        <p:pic>
          <p:nvPicPr>
            <p:cNvPr id="36" name="Picture 241" descr="HP xw8600 워크스테이션 - 워크스테이션"/>
            <p:cNvPicPr>
              <a:picLocks noChangeAspect="1" noChangeArrowheads="1"/>
            </p:cNvPicPr>
            <p:nvPr/>
          </p:nvPicPr>
          <p:blipFill>
            <a:blip r:embed="rId6" cstate="print"/>
            <a:srcRect r="13339"/>
            <a:stretch>
              <a:fillRect/>
            </a:stretch>
          </p:blipFill>
          <p:spPr bwMode="auto">
            <a:xfrm>
              <a:off x="3348056" y="1823910"/>
              <a:ext cx="584203" cy="7555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7" name="Picture 242" descr="HP xw8600 워크스테이션 - 워크스테이션"/>
            <p:cNvPicPr>
              <a:picLocks noChangeAspect="1" noChangeArrowheads="1"/>
            </p:cNvPicPr>
            <p:nvPr/>
          </p:nvPicPr>
          <p:blipFill>
            <a:blip r:embed="rId6" cstate="print"/>
            <a:srcRect r="15562"/>
            <a:stretch>
              <a:fillRect/>
            </a:stretch>
          </p:blipFill>
          <p:spPr bwMode="auto">
            <a:xfrm>
              <a:off x="3059129" y="1823910"/>
              <a:ext cx="569916" cy="7555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8" name="Picture 243" descr="HP xw8600 워크스테이션 - 워크스테이션"/>
            <p:cNvPicPr>
              <a:picLocks noChangeAspect="1" noChangeArrowheads="1"/>
            </p:cNvPicPr>
            <p:nvPr/>
          </p:nvPicPr>
          <p:blipFill>
            <a:blip r:embed="rId6" cstate="print"/>
            <a:srcRect r="15562"/>
            <a:stretch>
              <a:fillRect/>
            </a:stretch>
          </p:blipFill>
          <p:spPr bwMode="auto">
            <a:xfrm>
              <a:off x="2771790" y="1823910"/>
              <a:ext cx="569916" cy="7555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9" name="Rectangle 205"/>
            <p:cNvSpPr>
              <a:spLocks noChangeArrowheads="1"/>
            </p:cNvSpPr>
            <p:nvPr/>
          </p:nvSpPr>
          <p:spPr bwMode="auto">
            <a:xfrm>
              <a:off x="2490377" y="2539768"/>
              <a:ext cx="1824734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ko-KR" sz="1400" dirty="0" smtClean="0">
                  <a:latin typeface="Arial" pitchFamily="34" charset="0"/>
                  <a:ea typeface="휴먼엑스포" pitchFamily="18" charset="-127"/>
                  <a:cs typeface="Arial" pitchFamily="34" charset="0"/>
                </a:rPr>
                <a:t>Preprocessing System</a:t>
              </a:r>
              <a:endParaRPr lang="en-US" altLang="ko-KR" sz="1400" dirty="0">
                <a:latin typeface="Arial" pitchFamily="34" charset="0"/>
                <a:ea typeface="휴먼엑스포" pitchFamily="18" charset="-127"/>
                <a:cs typeface="Arial" pitchFamily="34" charset="0"/>
              </a:endParaRPr>
            </a:p>
          </p:txBody>
        </p:sp>
        <p:sp>
          <p:nvSpPr>
            <p:cNvPr id="40" name="Text Box 199"/>
            <p:cNvSpPr txBox="1">
              <a:spLocks noChangeArrowheads="1"/>
            </p:cNvSpPr>
            <p:nvPr/>
          </p:nvSpPr>
          <p:spPr bwMode="auto">
            <a:xfrm>
              <a:off x="6246393" y="2239783"/>
              <a:ext cx="884668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ko-KR" sz="1400" dirty="0" smtClean="0">
                  <a:latin typeface="Arial" pitchFamily="34" charset="0"/>
                  <a:ea typeface="휴먼엑스포" pitchFamily="18" charset="-127"/>
                  <a:cs typeface="Arial" pitchFamily="34" charset="0"/>
                </a:rPr>
                <a:t>Validation</a:t>
              </a:r>
              <a:endParaRPr lang="en-US" altLang="ko-KR" sz="1400" dirty="0">
                <a:latin typeface="Arial" pitchFamily="34" charset="0"/>
                <a:ea typeface="휴먼엑스포" pitchFamily="18" charset="-127"/>
                <a:cs typeface="Arial" pitchFamily="34" charset="0"/>
              </a:endParaRPr>
            </a:p>
          </p:txBody>
        </p:sp>
        <p:sp>
          <p:nvSpPr>
            <p:cNvPr id="41" name="Line 198"/>
            <p:cNvSpPr>
              <a:spLocks noChangeShapeType="1"/>
            </p:cNvSpPr>
            <p:nvPr/>
          </p:nvSpPr>
          <p:spPr bwMode="auto">
            <a:xfrm>
              <a:off x="5924581" y="2220735"/>
              <a:ext cx="252414" cy="179365"/>
            </a:xfrm>
            <a:prstGeom prst="line">
              <a:avLst/>
            </a:prstGeom>
            <a:noFill/>
            <a:ln w="63500">
              <a:solidFill>
                <a:srgbClr val="008000"/>
              </a:solidFill>
              <a:round/>
              <a:headEnd/>
              <a:tailEnd type="triangle" w="sm" len="sm"/>
            </a:ln>
          </p:spPr>
          <p:txBody>
            <a:bodyPr wrap="none" anchor="ctr"/>
            <a:lstStyle/>
            <a:p>
              <a:endParaRPr lang="ko-KR" altLang="en-US"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42" name="Picture 247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835290" y="3117560"/>
              <a:ext cx="863605" cy="8063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3" name="Text Box 248"/>
            <p:cNvSpPr txBox="1">
              <a:spLocks noChangeArrowheads="1"/>
            </p:cNvSpPr>
            <p:nvPr/>
          </p:nvSpPr>
          <p:spPr bwMode="auto">
            <a:xfrm>
              <a:off x="3262595" y="3092061"/>
              <a:ext cx="1927572" cy="8617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lvl="1" algn="l"/>
              <a:r>
                <a:rPr lang="en-US" altLang="ko-KR" sz="1000" dirty="0">
                  <a:latin typeface="Arial" pitchFamily="34" charset="0"/>
                  <a:ea typeface="휴먼엑스포" pitchFamily="18" charset="-127"/>
                  <a:cs typeface="Arial" pitchFamily="34" charset="0"/>
                </a:rPr>
                <a:t>□ confidently cloudy</a:t>
              </a:r>
            </a:p>
            <a:p>
              <a:pPr lvl="1" algn="l"/>
              <a:r>
                <a:rPr lang="en-US" altLang="ko-KR" sz="1000" dirty="0">
                  <a:latin typeface="Arial" pitchFamily="34" charset="0"/>
                  <a:ea typeface="휴먼엑스포" pitchFamily="18" charset="-127"/>
                  <a:cs typeface="Arial" pitchFamily="34" charset="0"/>
                </a:rPr>
                <a:t>■ cloudy</a:t>
              </a:r>
            </a:p>
            <a:p>
              <a:pPr lvl="1" algn="l"/>
              <a:r>
                <a:rPr lang="en-US" altLang="ko-KR" sz="1000" dirty="0">
                  <a:latin typeface="Arial" pitchFamily="34" charset="0"/>
                  <a:ea typeface="휴먼엑스포" pitchFamily="18" charset="-127"/>
                  <a:cs typeface="Arial" pitchFamily="34" charset="0"/>
                </a:rPr>
                <a:t>■ probably cloudy</a:t>
              </a:r>
            </a:p>
            <a:p>
              <a:pPr lvl="1" algn="l"/>
              <a:r>
                <a:rPr lang="en-US" altLang="ko-KR" sz="1000" dirty="0">
                  <a:latin typeface="Arial" pitchFamily="34" charset="0"/>
                  <a:ea typeface="휴먼엑스포" pitchFamily="18" charset="-127"/>
                  <a:cs typeface="Arial" pitchFamily="34" charset="0"/>
                </a:rPr>
                <a:t>■ probably clear</a:t>
              </a:r>
            </a:p>
            <a:p>
              <a:pPr lvl="1" algn="l"/>
              <a:r>
                <a:rPr lang="en-US" altLang="ko-KR" sz="1000" dirty="0">
                  <a:latin typeface="Arial" pitchFamily="34" charset="0"/>
                  <a:ea typeface="휴먼엑스포" pitchFamily="18" charset="-127"/>
                  <a:cs typeface="Arial" pitchFamily="34" charset="0"/>
                </a:rPr>
                <a:t>■ confident clear</a:t>
              </a:r>
            </a:p>
          </p:txBody>
        </p:sp>
        <p:pic>
          <p:nvPicPr>
            <p:cNvPr id="44" name="그림 27" descr="coms_ssi_cld.20080111.tif"/>
            <p:cNvPicPr>
              <a:picLocks noChangeAspect="1"/>
            </p:cNvPicPr>
            <p:nvPr/>
          </p:nvPicPr>
          <p:blipFill>
            <a:blip r:embed="rId8" cstate="print"/>
            <a:srcRect l="1431" t="3580" r="2863" b="7158"/>
            <a:stretch>
              <a:fillRect/>
            </a:stretch>
          </p:blipFill>
          <p:spPr bwMode="auto">
            <a:xfrm>
              <a:off x="5084790" y="3086420"/>
              <a:ext cx="863605" cy="8047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5" name="Text Box 53"/>
            <p:cNvSpPr txBox="1">
              <a:spLocks noChangeArrowheads="1"/>
            </p:cNvSpPr>
            <p:nvPr/>
          </p:nvSpPr>
          <p:spPr bwMode="auto">
            <a:xfrm>
              <a:off x="5280643" y="5565325"/>
              <a:ext cx="669557" cy="2616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altLang="ko-KR" sz="1100" b="1" dirty="0" smtClean="0">
                  <a:latin typeface="Arial" pitchFamily="34" charset="0"/>
                  <a:ea typeface="휴먼엑스포" pitchFamily="18" charset="-127"/>
                  <a:cs typeface="Arial" pitchFamily="34" charset="0"/>
                </a:rPr>
                <a:t>LST</a:t>
              </a:r>
              <a:endParaRPr lang="en-US" altLang="ko-KR" sz="1100" b="1" dirty="0">
                <a:latin typeface="Arial" pitchFamily="34" charset="0"/>
                <a:ea typeface="휴먼엑스포" pitchFamily="18" charset="-127"/>
                <a:cs typeface="Arial" pitchFamily="34" charset="0"/>
              </a:endParaRPr>
            </a:p>
          </p:txBody>
        </p:sp>
        <p:sp>
          <p:nvSpPr>
            <p:cNvPr id="46" name="Text Box 53"/>
            <p:cNvSpPr txBox="1">
              <a:spLocks noChangeArrowheads="1"/>
            </p:cNvSpPr>
            <p:nvPr/>
          </p:nvSpPr>
          <p:spPr bwMode="auto">
            <a:xfrm>
              <a:off x="5859494" y="6171673"/>
              <a:ext cx="930280" cy="2616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ko-KR" sz="1100" b="1" dirty="0" smtClean="0">
                  <a:latin typeface="Arial" pitchFamily="34" charset="0"/>
                  <a:ea typeface="휴먼엑스포" pitchFamily="18" charset="-127"/>
                  <a:cs typeface="Arial" pitchFamily="34" charset="0"/>
                </a:rPr>
                <a:t>SST</a:t>
              </a:r>
              <a:endParaRPr lang="en-US" altLang="ko-KR" sz="1100" b="1" dirty="0">
                <a:latin typeface="Arial" pitchFamily="34" charset="0"/>
                <a:ea typeface="휴먼엑스포" pitchFamily="18" charset="-127"/>
                <a:cs typeface="Arial" pitchFamily="34" charset="0"/>
              </a:endParaRPr>
            </a:p>
          </p:txBody>
        </p:sp>
        <p:sp>
          <p:nvSpPr>
            <p:cNvPr id="47" name="Text Box 53"/>
            <p:cNvSpPr txBox="1">
              <a:spLocks noChangeArrowheads="1"/>
            </p:cNvSpPr>
            <p:nvPr/>
          </p:nvSpPr>
          <p:spPr bwMode="auto">
            <a:xfrm>
              <a:off x="7236334" y="6163736"/>
              <a:ext cx="1029823" cy="2616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ko-KR" sz="1100" b="1" dirty="0" smtClean="0">
                  <a:latin typeface="Arial" pitchFamily="34" charset="0"/>
                  <a:ea typeface="휴먼엑스포" pitchFamily="18" charset="-127"/>
                  <a:cs typeface="Arial" pitchFamily="34" charset="0"/>
                </a:rPr>
                <a:t>UTH</a:t>
              </a:r>
              <a:endParaRPr lang="en-US" altLang="ko-KR" sz="1100" b="1" dirty="0">
                <a:latin typeface="Arial" pitchFamily="34" charset="0"/>
                <a:ea typeface="휴먼엑스포" pitchFamily="18" charset="-127"/>
                <a:cs typeface="Arial" pitchFamily="34" charset="0"/>
              </a:endParaRPr>
            </a:p>
          </p:txBody>
        </p:sp>
        <p:pic>
          <p:nvPicPr>
            <p:cNvPr id="48" name="Picture 50" descr="gsndb2000032307"/>
            <p:cNvPicPr preferRelativeResize="0">
              <a:picLocks noChangeArrowheads="1"/>
            </p:cNvPicPr>
            <p:nvPr/>
          </p:nvPicPr>
          <p:blipFill>
            <a:blip r:embed="rId9" cstate="print"/>
            <a:srcRect r="8099" b="8099"/>
            <a:stretch>
              <a:fillRect/>
            </a:stretch>
          </p:blipFill>
          <p:spPr bwMode="auto">
            <a:xfrm>
              <a:off x="5976970" y="3068960"/>
              <a:ext cx="863605" cy="8063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9" name="Text Box 4"/>
            <p:cNvSpPr txBox="1">
              <a:spLocks noChangeArrowheads="1"/>
            </p:cNvSpPr>
            <p:nvPr/>
          </p:nvSpPr>
          <p:spPr bwMode="auto">
            <a:xfrm>
              <a:off x="5830919" y="3835626"/>
              <a:ext cx="1150944" cy="2616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altLang="ko-KR" sz="1100" b="1" dirty="0" smtClean="0">
                  <a:latin typeface="Arial" pitchFamily="34" charset="0"/>
                  <a:ea typeface="휴먼엑스포" pitchFamily="18" charset="-127"/>
                  <a:cs typeface="Arial" pitchFamily="34" charset="0"/>
                </a:rPr>
                <a:t>AI/AOD</a:t>
              </a:r>
              <a:endParaRPr lang="en-US" altLang="ko-KR" sz="1100" b="1" dirty="0">
                <a:latin typeface="Arial" pitchFamily="34" charset="0"/>
                <a:ea typeface="휴먼엑스포" pitchFamily="18" charset="-127"/>
                <a:cs typeface="Arial" pitchFamily="34" charset="0"/>
              </a:endParaRPr>
            </a:p>
          </p:txBody>
        </p:sp>
        <p:pic>
          <p:nvPicPr>
            <p:cNvPr id="50" name="그림 102" descr="olr.png"/>
            <p:cNvPicPr>
              <a:picLocks noChangeAspect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6853274" y="3068960"/>
              <a:ext cx="895355" cy="8063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1" name="Text Box 4"/>
            <p:cNvSpPr txBox="1">
              <a:spLocks noChangeArrowheads="1"/>
            </p:cNvSpPr>
            <p:nvPr/>
          </p:nvSpPr>
          <p:spPr bwMode="auto">
            <a:xfrm>
              <a:off x="6805474" y="3835626"/>
              <a:ext cx="1150944" cy="2616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altLang="ko-KR" sz="1100" b="1" dirty="0" smtClean="0">
                  <a:latin typeface="Arial" pitchFamily="34" charset="0"/>
                  <a:ea typeface="휴먼엑스포" pitchFamily="18" charset="-127"/>
                  <a:cs typeface="Arial" pitchFamily="34" charset="0"/>
                </a:rPr>
                <a:t>OLR</a:t>
              </a:r>
              <a:endParaRPr lang="en-US" altLang="ko-KR" sz="1100" b="1" dirty="0">
                <a:latin typeface="Arial" pitchFamily="34" charset="0"/>
                <a:ea typeface="휴먼엑스포" pitchFamily="18" charset="-127"/>
                <a:cs typeface="Arial" pitchFamily="34" charset="0"/>
              </a:endParaRPr>
            </a:p>
          </p:txBody>
        </p:sp>
        <p:pic>
          <p:nvPicPr>
            <p:cNvPr id="52" name="그림 104" descr="cod.jpg"/>
            <p:cNvPicPr>
              <a:picLocks noChangeAspect="1"/>
            </p:cNvPicPr>
            <p:nvPr/>
          </p:nvPicPr>
          <p:blipFill>
            <a:blip r:embed="rId11" cstate="print"/>
            <a:srcRect r="9045" b="9045"/>
            <a:stretch>
              <a:fillRect/>
            </a:stretch>
          </p:blipFill>
          <p:spPr bwMode="auto">
            <a:xfrm>
              <a:off x="7729579" y="3068960"/>
              <a:ext cx="863605" cy="7920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3" name="Text Box 4"/>
            <p:cNvSpPr txBox="1">
              <a:spLocks noChangeArrowheads="1"/>
            </p:cNvSpPr>
            <p:nvPr/>
          </p:nvSpPr>
          <p:spPr bwMode="auto">
            <a:xfrm>
              <a:off x="7656554" y="3835626"/>
              <a:ext cx="1150944" cy="2616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altLang="ko-KR" sz="1100" b="1" dirty="0" smtClean="0">
                  <a:latin typeface="Arial" pitchFamily="34" charset="0"/>
                  <a:ea typeface="휴먼엑스포" pitchFamily="18" charset="-127"/>
                  <a:cs typeface="Arial" pitchFamily="34" charset="0"/>
                </a:rPr>
                <a:t>INS</a:t>
              </a:r>
              <a:endParaRPr lang="en-US" altLang="ko-KR" sz="1100" b="1" dirty="0">
                <a:latin typeface="Arial" pitchFamily="34" charset="0"/>
                <a:ea typeface="휴먼엑스포" pitchFamily="18" charset="-127"/>
                <a:cs typeface="Arial" pitchFamily="34" charset="0"/>
              </a:endParaRPr>
            </a:p>
          </p:txBody>
        </p:sp>
        <p:pic>
          <p:nvPicPr>
            <p:cNvPr id="54" name="그림 153" descr="ctth.jpg"/>
            <p:cNvPicPr preferRelativeResize="0">
              <a:picLocks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1785947" y="4611357"/>
              <a:ext cx="989018" cy="990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5" name="Picture 40" descr="CWR_2002050700"/>
            <p:cNvPicPr preferRelativeResize="0">
              <a:picLocks noChangeAspect="1" noChangeArrowheads="1"/>
            </p:cNvPicPr>
            <p:nvPr/>
          </p:nvPicPr>
          <p:blipFill>
            <a:blip r:embed="rId13" cstate="print"/>
            <a:srcRect r="8398" b="8398"/>
            <a:stretch>
              <a:fillRect/>
            </a:stretch>
          </p:blipFill>
          <p:spPr bwMode="auto">
            <a:xfrm>
              <a:off x="774704" y="4611357"/>
              <a:ext cx="990605" cy="990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6" name="Picture 41" descr="GCT_200406101013"/>
            <p:cNvPicPr preferRelativeResize="0">
              <a:picLocks noChangeArrowheads="1"/>
            </p:cNvPicPr>
            <p:nvPr/>
          </p:nvPicPr>
          <p:blipFill>
            <a:blip r:embed="rId14" cstate="print"/>
            <a:srcRect r="8099" b="8099"/>
            <a:stretch>
              <a:fillRect/>
            </a:stretch>
          </p:blipFill>
          <p:spPr bwMode="auto">
            <a:xfrm>
              <a:off x="1322395" y="5231991"/>
              <a:ext cx="990605" cy="990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7" name="Picture 43" descr="Cloud Type">
              <a:hlinkClick r:id="rId15"/>
            </p:cNvPr>
            <p:cNvPicPr preferRelativeResize="0">
              <a:picLocks noChangeArrowheads="1"/>
            </p:cNvPicPr>
            <p:nvPr/>
          </p:nvPicPr>
          <p:blipFill>
            <a:blip r:embed="rId16" cstate="print"/>
            <a:srcRect r="8099" b="8099"/>
            <a:stretch>
              <a:fillRect/>
            </a:stretch>
          </p:blipFill>
          <p:spPr bwMode="auto">
            <a:xfrm>
              <a:off x="2782903" y="4611357"/>
              <a:ext cx="990605" cy="990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8" name="Picture 54" descr="gfogb2002053100"/>
            <p:cNvPicPr preferRelativeResize="0">
              <a:picLocks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3768745" y="4611357"/>
              <a:ext cx="990605" cy="990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9" name="Picture 7" descr="UNI000063ac229e"/>
            <p:cNvPicPr preferRelativeResize="0">
              <a:picLocks noChangeArrowheads="1"/>
            </p:cNvPicPr>
            <p:nvPr/>
          </p:nvPicPr>
          <p:blipFill>
            <a:blip r:embed="rId18" cstate="print"/>
            <a:srcRect r="8099" b="8099"/>
            <a:stretch>
              <a:fillRect/>
            </a:stretch>
          </p:blipFill>
          <p:spPr bwMode="auto">
            <a:xfrm>
              <a:off x="3257567" y="5231991"/>
              <a:ext cx="990605" cy="990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0" name="그림 159" descr="cod.jpg"/>
            <p:cNvPicPr preferRelativeResize="0">
              <a:picLocks/>
            </p:cNvPicPr>
            <p:nvPr/>
          </p:nvPicPr>
          <p:blipFill>
            <a:blip r:embed="rId19" cstate="print"/>
            <a:srcRect/>
            <a:stretch>
              <a:fillRect/>
            </a:stretch>
          </p:blipFill>
          <p:spPr bwMode="auto">
            <a:xfrm>
              <a:off x="7748629" y="4611357"/>
              <a:ext cx="990605" cy="990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1" name="Picture 13" descr="200609020433_K2"/>
            <p:cNvPicPr preferRelativeResize="0">
              <a:picLocks noChangeArrowheads="1"/>
            </p:cNvPicPr>
            <p:nvPr/>
          </p:nvPicPr>
          <p:blipFill>
            <a:blip r:embed="rId20" cstate="print"/>
            <a:srcRect r="8099" b="8099"/>
            <a:stretch>
              <a:fillRect/>
            </a:stretch>
          </p:blipFill>
          <p:spPr bwMode="auto">
            <a:xfrm>
              <a:off x="5448329" y="4611357"/>
              <a:ext cx="990605" cy="990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2" name="Picture 2" descr="globe_TPW_mt2006040705"/>
            <p:cNvPicPr preferRelativeResize="0">
              <a:picLocks noChangeArrowheads="1"/>
            </p:cNvPicPr>
            <p:nvPr/>
          </p:nvPicPr>
          <p:blipFill>
            <a:blip r:embed="rId21" cstate="print"/>
            <a:srcRect r="8696" b="8696"/>
            <a:stretch>
              <a:fillRect/>
            </a:stretch>
          </p:blipFill>
          <p:spPr bwMode="auto">
            <a:xfrm>
              <a:off x="6616735" y="4611357"/>
              <a:ext cx="990605" cy="990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3" name="Picture 5" descr="globe_UTH_mt200604070533_new"/>
            <p:cNvPicPr preferRelativeResize="0">
              <a:picLocks noChangeArrowheads="1"/>
            </p:cNvPicPr>
            <p:nvPr/>
          </p:nvPicPr>
          <p:blipFill>
            <a:blip r:embed="rId22" cstate="print"/>
            <a:srcRect r="8099" b="8099"/>
            <a:stretch>
              <a:fillRect/>
            </a:stretch>
          </p:blipFill>
          <p:spPr bwMode="auto">
            <a:xfrm>
              <a:off x="7236334" y="5231991"/>
              <a:ext cx="990605" cy="990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4" name="Picture 48" descr="sst_3"/>
            <p:cNvPicPr preferRelativeResize="0">
              <a:picLocks noChangeArrowheads="1" noCrop="1"/>
            </p:cNvPicPr>
            <p:nvPr/>
          </p:nvPicPr>
          <p:blipFill>
            <a:blip r:embed="rId23" cstate="print"/>
            <a:srcRect/>
            <a:stretch>
              <a:fillRect/>
            </a:stretch>
          </p:blipFill>
          <p:spPr bwMode="auto">
            <a:xfrm>
              <a:off x="5849969" y="5231991"/>
              <a:ext cx="990605" cy="990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5" name="Text Box 197"/>
            <p:cNvSpPr txBox="1">
              <a:spLocks noChangeArrowheads="1"/>
            </p:cNvSpPr>
            <p:nvPr/>
          </p:nvSpPr>
          <p:spPr bwMode="auto">
            <a:xfrm>
              <a:off x="1089603" y="1279466"/>
              <a:ext cx="1064182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ko-KR" sz="1400" dirty="0" smtClean="0">
                  <a:latin typeface="Arial" pitchFamily="34" charset="0"/>
                  <a:ea typeface="휴먼엑스포" pitchFamily="18" charset="-127"/>
                  <a:cs typeface="Arial" pitchFamily="34" charset="0"/>
                </a:rPr>
                <a:t>NMSC/KMA</a:t>
              </a:r>
              <a:endParaRPr lang="en-US" altLang="ko-KR" sz="1400" dirty="0">
                <a:latin typeface="Arial" pitchFamily="34" charset="0"/>
                <a:ea typeface="휴먼엑스포" pitchFamily="18" charset="-127"/>
                <a:cs typeface="Arial" pitchFamily="34" charset="0"/>
              </a:endParaRPr>
            </a:p>
          </p:txBody>
        </p:sp>
        <p:sp>
          <p:nvSpPr>
            <p:cNvPr id="66" name="Text Box 53"/>
            <p:cNvSpPr txBox="1">
              <a:spLocks noChangeArrowheads="1"/>
            </p:cNvSpPr>
            <p:nvPr/>
          </p:nvSpPr>
          <p:spPr bwMode="auto">
            <a:xfrm>
              <a:off x="6803044" y="5552626"/>
              <a:ext cx="937349" cy="2616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ko-KR" sz="1100" b="1" dirty="0" smtClean="0">
                  <a:latin typeface="Arial" pitchFamily="34" charset="0"/>
                  <a:ea typeface="휴먼엑스포" pitchFamily="18" charset="-127"/>
                  <a:cs typeface="Arial" pitchFamily="34" charset="0"/>
                </a:rPr>
                <a:t>TPW</a:t>
              </a:r>
              <a:endParaRPr lang="en-US" altLang="ko-KR" sz="1100" b="1" dirty="0">
                <a:latin typeface="Arial" pitchFamily="34" charset="0"/>
                <a:ea typeface="휴먼엑스포" pitchFamily="18" charset="-127"/>
                <a:cs typeface="Arial" pitchFamily="34" charset="0"/>
              </a:endParaRPr>
            </a:p>
          </p:txBody>
        </p:sp>
      </p:grpSp>
      <p:sp>
        <p:nvSpPr>
          <p:cNvPr id="104" name="제목 1"/>
          <p:cNvSpPr>
            <a:spLocks noGrp="1"/>
          </p:cNvSpPr>
          <p:nvPr>
            <p:ph type="title"/>
          </p:nvPr>
        </p:nvSpPr>
        <p:spPr>
          <a:xfrm>
            <a:off x="1208584" y="260648"/>
            <a:ext cx="8553399" cy="576262"/>
          </a:xfrm>
        </p:spPr>
        <p:txBody>
          <a:bodyPr/>
          <a:lstStyle/>
          <a:p>
            <a:pPr marL="266700" lvl="0" indent="-266700" algn="l" eaLnBrk="0" fontAlgn="base" latinLnBrk="0" hangingPunct="0">
              <a:spcAft>
                <a:spcPct val="0"/>
              </a:spcAft>
              <a:defRPr/>
            </a:pPr>
            <a:r>
              <a:rPr lang="en-US" altLang="ko-KR" kern="0" spc="-10" dirty="0" smtClean="0">
                <a:latin typeface="Arial" pitchFamily="34" charset="0"/>
                <a:ea typeface="+mn-ea"/>
                <a:cs typeface="Arial" pitchFamily="34" charset="0"/>
              </a:rPr>
              <a:t>1.1 Introduction : </a:t>
            </a:r>
            <a:r>
              <a:rPr lang="en-US" altLang="ko-KR" spc="-10" dirty="0" smtClean="0">
                <a:latin typeface="Arial" pitchFamily="34" charset="0"/>
                <a:ea typeface="+mn-ea"/>
                <a:cs typeface="Arial" pitchFamily="34" charset="0"/>
              </a:rPr>
              <a:t>COMS Products</a:t>
            </a:r>
            <a:endParaRPr lang="ko-KR" altLang="en-US" spc="-1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060848"/>
            <a:ext cx="2846766" cy="356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87181" y="1988841"/>
            <a:ext cx="2533871" cy="385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21053" y="2060848"/>
            <a:ext cx="4290477" cy="367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248097" y="2154774"/>
            <a:ext cx="864096" cy="246221"/>
          </a:xfrm>
          <a:prstGeom prst="rect">
            <a:avLst/>
          </a:prstGeom>
          <a:solidFill>
            <a:srgbClr val="00FFFF"/>
          </a:solidFill>
        </p:spPr>
        <p:txBody>
          <a:bodyPr wrap="square" rtlCol="0">
            <a:spAutoFit/>
          </a:bodyPr>
          <a:lstStyle/>
          <a:p>
            <a:r>
              <a:rPr lang="en-US" altLang="ko-KR" sz="1000" b="1" dirty="0" smtClean="0">
                <a:latin typeface="Arial" pitchFamily="34" charset="0"/>
                <a:ea typeface="휴먼엑스포" pitchFamily="18" charset="-127"/>
                <a:cs typeface="Arial" pitchFamily="34" charset="0"/>
              </a:rPr>
              <a:t>Product</a:t>
            </a:r>
            <a:endParaRPr lang="ko-KR" altLang="en-US" sz="1000" b="1" dirty="0">
              <a:latin typeface="Arial" pitchFamily="34" charset="0"/>
              <a:ea typeface="휴먼엑스포" pitchFamily="18" charset="-127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12640" y="2072893"/>
            <a:ext cx="1008112" cy="400110"/>
          </a:xfrm>
          <a:prstGeom prst="rect">
            <a:avLst/>
          </a:prstGeom>
          <a:solidFill>
            <a:srgbClr val="00FFFF"/>
          </a:solidFill>
        </p:spPr>
        <p:txBody>
          <a:bodyPr wrap="square" rtlCol="0">
            <a:spAutoFit/>
          </a:bodyPr>
          <a:lstStyle/>
          <a:p>
            <a:r>
              <a:rPr lang="en-US" altLang="ko-KR" sz="1000" b="1" dirty="0" smtClean="0">
                <a:latin typeface="Arial" pitchFamily="34" charset="0"/>
                <a:ea typeface="휴먼엑스포" pitchFamily="18" charset="-127"/>
                <a:cs typeface="Arial" pitchFamily="34" charset="0"/>
              </a:rPr>
              <a:t>Observation data</a:t>
            </a:r>
            <a:endParaRPr lang="ko-KR" altLang="en-US" sz="1000" b="1" dirty="0">
              <a:latin typeface="Arial" pitchFamily="34" charset="0"/>
              <a:ea typeface="휴먼엑스포" pitchFamily="18" charset="-127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00872" y="2040955"/>
            <a:ext cx="1008112" cy="246221"/>
          </a:xfrm>
          <a:prstGeom prst="rect">
            <a:avLst/>
          </a:prstGeom>
          <a:solidFill>
            <a:srgbClr val="00FFFF"/>
          </a:solidFill>
        </p:spPr>
        <p:txBody>
          <a:bodyPr wrap="square" rtlCol="0">
            <a:spAutoFit/>
          </a:bodyPr>
          <a:lstStyle/>
          <a:p>
            <a:r>
              <a:rPr lang="en-US" altLang="ko-KR" sz="1000" b="1" dirty="0" smtClean="0">
                <a:latin typeface="Arial" pitchFamily="34" charset="0"/>
                <a:ea typeface="휴먼엑스포" pitchFamily="18" charset="-127"/>
                <a:cs typeface="Arial" pitchFamily="34" charset="0"/>
              </a:rPr>
              <a:t>Collocation</a:t>
            </a:r>
            <a:endParaRPr lang="ko-KR" altLang="en-US" sz="1000" b="1" dirty="0">
              <a:latin typeface="Arial" pitchFamily="34" charset="0"/>
              <a:ea typeface="휴먼엑스포" pitchFamily="18" charset="-127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584801" y="2300412"/>
            <a:ext cx="1008112" cy="400110"/>
          </a:xfrm>
          <a:prstGeom prst="rect">
            <a:avLst/>
          </a:prstGeom>
          <a:solidFill>
            <a:srgbClr val="00FFFF"/>
          </a:solidFill>
        </p:spPr>
        <p:txBody>
          <a:bodyPr wrap="square" rtlCol="0">
            <a:spAutoFit/>
          </a:bodyPr>
          <a:lstStyle/>
          <a:p>
            <a:r>
              <a:rPr lang="en-US" altLang="ko-KR" sz="1000" b="1" dirty="0" smtClean="0">
                <a:latin typeface="Arial" pitchFamily="34" charset="0"/>
                <a:ea typeface="휴먼엑스포" pitchFamily="18" charset="-127"/>
                <a:cs typeface="Arial" pitchFamily="34" charset="0"/>
              </a:rPr>
              <a:t>Quality monitoring</a:t>
            </a:r>
            <a:endParaRPr lang="ko-KR" altLang="en-US" sz="1000" b="1" dirty="0">
              <a:latin typeface="Arial" pitchFamily="34" charset="0"/>
              <a:ea typeface="휴먼엑스포" pitchFamily="18" charset="-127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976017" y="4345211"/>
            <a:ext cx="1008112" cy="400110"/>
          </a:xfrm>
          <a:prstGeom prst="rect">
            <a:avLst/>
          </a:prstGeom>
          <a:solidFill>
            <a:srgbClr val="00FFFF"/>
          </a:solidFill>
        </p:spPr>
        <p:txBody>
          <a:bodyPr wrap="square" rtlCol="0">
            <a:spAutoFit/>
          </a:bodyPr>
          <a:lstStyle/>
          <a:p>
            <a:r>
              <a:rPr lang="en-US" altLang="ko-KR" sz="1000" b="1" dirty="0" smtClean="0">
                <a:latin typeface="Arial" pitchFamily="34" charset="0"/>
                <a:ea typeface="휴먼엑스포" pitchFamily="18" charset="-127"/>
                <a:cs typeface="Arial" pitchFamily="34" charset="0"/>
              </a:rPr>
              <a:t>Statistical</a:t>
            </a:r>
            <a:br>
              <a:rPr lang="en-US" altLang="ko-KR" sz="1000" b="1" dirty="0" smtClean="0">
                <a:latin typeface="Arial" pitchFamily="34" charset="0"/>
                <a:ea typeface="휴먼엑스포" pitchFamily="18" charset="-127"/>
                <a:cs typeface="Arial" pitchFamily="34" charset="0"/>
              </a:rPr>
            </a:br>
            <a:r>
              <a:rPr lang="en-US" altLang="ko-KR" sz="1000" b="1" dirty="0" smtClean="0">
                <a:latin typeface="Arial" pitchFamily="34" charset="0"/>
                <a:ea typeface="휴먼엑스포" pitchFamily="18" charset="-127"/>
                <a:cs typeface="Arial" pitchFamily="34" charset="0"/>
              </a:rPr>
              <a:t>index</a:t>
            </a:r>
            <a:endParaRPr lang="ko-KR" altLang="en-US" sz="1000" b="1" dirty="0">
              <a:latin typeface="Arial" pitchFamily="34" charset="0"/>
              <a:ea typeface="휴먼엑스포" pitchFamily="18" charset="-127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481392" y="2917939"/>
            <a:ext cx="1080120" cy="400110"/>
          </a:xfrm>
          <a:prstGeom prst="rect">
            <a:avLst/>
          </a:prstGeom>
          <a:solidFill>
            <a:srgbClr val="00FFFF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ko-KR" sz="1000" b="1" dirty="0" smtClean="0">
                <a:latin typeface="Arial" pitchFamily="34" charset="0"/>
                <a:ea typeface="휴먼엑스포" pitchFamily="18" charset="-127"/>
                <a:cs typeface="Arial" pitchFamily="34" charset="0"/>
              </a:rPr>
              <a:t>Algorithm</a:t>
            </a:r>
            <a:br>
              <a:rPr lang="en-US" altLang="ko-KR" sz="1000" b="1" dirty="0" smtClean="0">
                <a:latin typeface="Arial" pitchFamily="34" charset="0"/>
                <a:ea typeface="휴먼엑스포" pitchFamily="18" charset="-127"/>
                <a:cs typeface="Arial" pitchFamily="34" charset="0"/>
              </a:rPr>
            </a:br>
            <a:r>
              <a:rPr lang="en-US" altLang="ko-KR" sz="1000" b="1" dirty="0" smtClean="0">
                <a:latin typeface="Arial" pitchFamily="34" charset="0"/>
                <a:ea typeface="휴먼엑스포" pitchFamily="18" charset="-127"/>
                <a:cs typeface="Arial" pitchFamily="34" charset="0"/>
              </a:rPr>
              <a:t>Improvement </a:t>
            </a:r>
            <a:endParaRPr lang="ko-KR" altLang="en-US" sz="1000" b="1" dirty="0">
              <a:latin typeface="Arial" pitchFamily="34" charset="0"/>
              <a:ea typeface="휴먼엑스포" pitchFamily="18" charset="-127"/>
              <a:cs typeface="Arial" pitchFamily="34" charset="0"/>
            </a:endParaRPr>
          </a:p>
        </p:txBody>
      </p:sp>
      <p:sp>
        <p:nvSpPr>
          <p:cNvPr id="12" name="톱니 모양의 오른쪽 화살표 11"/>
          <p:cNvSpPr/>
          <p:nvPr/>
        </p:nvSpPr>
        <p:spPr bwMode="auto">
          <a:xfrm>
            <a:off x="5025008" y="3121075"/>
            <a:ext cx="1008112" cy="1584176"/>
          </a:xfrm>
          <a:prstGeom prst="notchedRightArrow">
            <a:avLst/>
          </a:prstGeom>
          <a:solidFill>
            <a:schemeClr val="accent2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굴림" pitchFamily="50" charset="-127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169024" y="3625131"/>
            <a:ext cx="79208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900" b="1" kern="1100" spc="-10" dirty="0" smtClean="0">
                <a:latin typeface="Arial" pitchFamily="34" charset="0"/>
                <a:ea typeface="휴먼엑스포" pitchFamily="18" charset="-127"/>
                <a:cs typeface="Arial" pitchFamily="34" charset="0"/>
              </a:rPr>
              <a:t>Daily</a:t>
            </a:r>
            <a:br>
              <a:rPr lang="en-US" altLang="ko-KR" sz="900" b="1" kern="1100" spc="-10" dirty="0" smtClean="0">
                <a:latin typeface="Arial" pitchFamily="34" charset="0"/>
                <a:ea typeface="휴먼엑스포" pitchFamily="18" charset="-127"/>
                <a:cs typeface="Arial" pitchFamily="34" charset="0"/>
              </a:rPr>
            </a:br>
            <a:r>
              <a:rPr lang="en-US" altLang="ko-KR" sz="900" b="1" kern="1100" spc="-10" dirty="0" smtClean="0">
                <a:latin typeface="Arial" pitchFamily="34" charset="0"/>
                <a:ea typeface="휴먼엑스포" pitchFamily="18" charset="-127"/>
                <a:cs typeface="Arial" pitchFamily="34" charset="0"/>
              </a:rPr>
              <a:t>Monthly</a:t>
            </a:r>
          </a:p>
          <a:p>
            <a:r>
              <a:rPr lang="en-US" altLang="ko-KR" sz="900" b="1" kern="1100" spc="-10" dirty="0" smtClean="0">
                <a:latin typeface="Arial" pitchFamily="34" charset="0"/>
                <a:ea typeface="휴먼엑스포" pitchFamily="18" charset="-127"/>
                <a:cs typeface="Arial" pitchFamily="34" charset="0"/>
              </a:rPr>
              <a:t>Seasonal</a:t>
            </a:r>
            <a:endParaRPr lang="ko-KR" altLang="en-US" sz="900" b="1" kern="1100" spc="-10" dirty="0">
              <a:latin typeface="Arial" pitchFamily="34" charset="0"/>
              <a:ea typeface="휴먼엑스포" pitchFamily="18" charset="-127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548067" y="4426744"/>
            <a:ext cx="941437" cy="707886"/>
          </a:xfrm>
          <a:prstGeom prst="rect">
            <a:avLst/>
          </a:prstGeom>
          <a:solidFill>
            <a:srgbClr val="00FFFF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ko-KR" sz="1000" b="1" dirty="0" smtClean="0">
                <a:latin typeface="Arial" pitchFamily="34" charset="0"/>
                <a:ea typeface="휴먼엑스포" pitchFamily="18" charset="-127"/>
                <a:cs typeface="Arial" pitchFamily="34" charset="0"/>
              </a:rPr>
              <a:t> Algorithm Theoretical Basis Document</a:t>
            </a:r>
            <a:endParaRPr lang="ko-KR" altLang="en-US" sz="1000" b="1" dirty="0">
              <a:latin typeface="Arial" pitchFamily="34" charset="0"/>
              <a:ea typeface="휴먼엑스포" pitchFamily="18" charset="-127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304928" y="2362116"/>
            <a:ext cx="648072" cy="2462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ko-KR" sz="1000" b="1" dirty="0" smtClean="0">
                <a:solidFill>
                  <a:srgbClr val="FF0000"/>
                </a:solidFill>
                <a:latin typeface="Arial" pitchFamily="34" charset="0"/>
                <a:ea typeface="휴먼엑스포" pitchFamily="18" charset="-127"/>
                <a:cs typeface="Arial" pitchFamily="34" charset="0"/>
              </a:rPr>
              <a:t>COMS</a:t>
            </a:r>
            <a:endParaRPr lang="ko-KR" altLang="en-US" sz="1000" b="1" dirty="0">
              <a:solidFill>
                <a:srgbClr val="FF0000"/>
              </a:solidFill>
              <a:latin typeface="Arial" pitchFamily="34" charset="0"/>
              <a:ea typeface="휴먼엑스포" pitchFamily="18" charset="-127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296816" y="2852936"/>
            <a:ext cx="648072" cy="2462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ko-KR" sz="1000" b="1" dirty="0" smtClean="0">
                <a:solidFill>
                  <a:srgbClr val="0000FF"/>
                </a:solidFill>
                <a:latin typeface="Arial" pitchFamily="34" charset="0"/>
                <a:ea typeface="휴먼엑스포" pitchFamily="18" charset="-127"/>
                <a:cs typeface="Arial" pitchFamily="34" charset="0"/>
              </a:rPr>
              <a:t>MODIS</a:t>
            </a:r>
            <a:endParaRPr lang="ko-KR" altLang="en-US" sz="1000" b="1" dirty="0">
              <a:solidFill>
                <a:srgbClr val="0000FF"/>
              </a:solidFill>
              <a:latin typeface="Arial" pitchFamily="34" charset="0"/>
              <a:ea typeface="휴먼엑스포" pitchFamily="18" charset="-127"/>
              <a:cs typeface="Arial" pitchFamily="34" charset="0"/>
            </a:endParaRPr>
          </a:p>
        </p:txBody>
      </p:sp>
      <p:sp>
        <p:nvSpPr>
          <p:cNvPr id="17" name="제목 4"/>
          <p:cNvSpPr>
            <a:spLocks noGrp="1"/>
          </p:cNvSpPr>
          <p:nvPr>
            <p:ph type="title"/>
          </p:nvPr>
        </p:nvSpPr>
        <p:spPr>
          <a:xfrm>
            <a:off x="1022822" y="361908"/>
            <a:ext cx="8024522" cy="438156"/>
          </a:xfrm>
        </p:spPr>
        <p:txBody>
          <a:bodyPr/>
          <a:lstStyle/>
          <a:p>
            <a:r>
              <a:rPr lang="en-US" altLang="ko-KR" spc="-10" dirty="0" smtClean="0">
                <a:latin typeface="Arial" pitchFamily="34" charset="0"/>
                <a:ea typeface="휴먼엑스포" pitchFamily="18" charset="-127"/>
                <a:cs typeface="Arial" pitchFamily="34" charset="0"/>
              </a:rPr>
              <a:t>1.2 Product Validation &amp; Quality Monitoring -</a:t>
            </a:r>
            <a:endParaRPr lang="ko-KR" altLang="en-US" spc="-1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/>
          </p:cNvSpPr>
          <p:nvPr/>
        </p:nvSpPr>
        <p:spPr bwMode="auto">
          <a:xfrm>
            <a:off x="920552" y="332656"/>
            <a:ext cx="7848873" cy="4206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latinLnBrk="0"/>
            <a:r>
              <a:rPr kumimoji="0" lang="en-US" altLang="ko-KR" sz="3200" b="1" dirty="0" smtClean="0">
                <a:solidFill>
                  <a:schemeClr val="bg1"/>
                </a:solidFill>
                <a:effectLst>
                  <a:glow>
                    <a:schemeClr val="accent1"/>
                  </a:glow>
                  <a:reflection endPos="0" dist="50800" dir="5400000" sy="-100000" algn="bl" rotWithShape="0"/>
                </a:effectLst>
                <a:latin typeface="Arial" pitchFamily="34" charset="0"/>
                <a:ea typeface="Arial Unicode MS" pitchFamily="50" charset="-127"/>
                <a:cs typeface="Arial" pitchFamily="34" charset="0"/>
                <a:sym typeface="Daum_Regular" pitchFamily="2" charset="-127"/>
              </a:rPr>
              <a:t>COMS MI vs. GEO-KOMPSAT-2A (AMI)</a:t>
            </a:r>
            <a:endParaRPr kumimoji="0" lang="en-US" altLang="ko-KR" sz="3200" b="1" dirty="0">
              <a:solidFill>
                <a:schemeClr val="bg1"/>
              </a:solidFill>
              <a:effectLst>
                <a:glow>
                  <a:schemeClr val="accent1"/>
                </a:glow>
                <a:reflection endPos="0" dist="50800" dir="5400000" sy="-100000" algn="bl" rotWithShape="0"/>
              </a:effectLst>
              <a:latin typeface="Arial" pitchFamily="34" charset="0"/>
              <a:ea typeface="Arial Unicode MS" pitchFamily="50" charset="-127"/>
              <a:cs typeface="Arial" pitchFamily="34" charset="0"/>
              <a:sym typeface="Daum_Regular" pitchFamily="2" charset="-127"/>
            </a:endParaRPr>
          </a:p>
        </p:txBody>
      </p:sp>
      <p:grpSp>
        <p:nvGrpSpPr>
          <p:cNvPr id="4" name="그룹 195"/>
          <p:cNvGrpSpPr/>
          <p:nvPr/>
        </p:nvGrpSpPr>
        <p:grpSpPr>
          <a:xfrm>
            <a:off x="73520" y="1268760"/>
            <a:ext cx="9055944" cy="5094544"/>
            <a:chOff x="73520" y="1268760"/>
            <a:chExt cx="9055944" cy="5094544"/>
          </a:xfrm>
        </p:grpSpPr>
        <p:sp>
          <p:nvSpPr>
            <p:cNvPr id="5" name="직사각형 4"/>
            <p:cNvSpPr/>
            <p:nvPr/>
          </p:nvSpPr>
          <p:spPr>
            <a:xfrm>
              <a:off x="73520" y="1287304"/>
              <a:ext cx="2880000" cy="50760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>
                <a:buSzPct val="70000"/>
              </a:pPr>
              <a:endParaRPr lang="en-US" altLang="ko-KR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ea typeface="나눔고딕" pitchFamily="50" charset="-127"/>
                <a:cs typeface="Arial" pitchFamily="34" charset="0"/>
              </a:endParaRPr>
            </a:p>
          </p:txBody>
        </p:sp>
        <p:sp>
          <p:nvSpPr>
            <p:cNvPr id="6" name="직사각형 5"/>
            <p:cNvSpPr/>
            <p:nvPr/>
          </p:nvSpPr>
          <p:spPr>
            <a:xfrm>
              <a:off x="1498516" y="3488494"/>
              <a:ext cx="1448537" cy="267681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" name="직사각형 6"/>
            <p:cNvSpPr/>
            <p:nvPr/>
          </p:nvSpPr>
          <p:spPr>
            <a:xfrm>
              <a:off x="6055052" y="1284000"/>
              <a:ext cx="3024000" cy="507297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>
                <a:buSzPct val="70000"/>
              </a:pPr>
              <a:endParaRPr lang="en-US" altLang="ko-KR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ea typeface="나눔고딕" pitchFamily="50" charset="-127"/>
                <a:cs typeface="Arial" pitchFamily="34" charset="0"/>
              </a:endParaRPr>
            </a:p>
          </p:txBody>
        </p:sp>
        <p:grpSp>
          <p:nvGrpSpPr>
            <p:cNvPr id="8" name="그룹 36"/>
            <p:cNvGrpSpPr/>
            <p:nvPr/>
          </p:nvGrpSpPr>
          <p:grpSpPr>
            <a:xfrm>
              <a:off x="77343" y="1287306"/>
              <a:ext cx="9004676" cy="5072978"/>
              <a:chOff x="2412740" y="2227510"/>
              <a:chExt cx="7551653" cy="5181870"/>
            </a:xfrm>
          </p:grpSpPr>
          <p:sp>
            <p:nvSpPr>
              <p:cNvPr id="177" name="직사각형 176"/>
              <p:cNvSpPr/>
              <p:nvPr/>
            </p:nvSpPr>
            <p:spPr>
              <a:xfrm>
                <a:off x="4919533" y="2227510"/>
                <a:ext cx="2415273" cy="333253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spcBef>
                    <a:spcPct val="0"/>
                  </a:spcBef>
                </a:pPr>
                <a:endParaRPr lang="en-US" altLang="ko-KR" sz="1500" b="1" spc="-50" dirty="0" smtClean="0">
                  <a:solidFill>
                    <a:schemeClr val="bg1"/>
                  </a:solidFill>
                  <a:latin typeface="Arial" pitchFamily="34" charset="0"/>
                  <a:ea typeface="나눔고딕" pitchFamily="50" charset="-127"/>
                  <a:cs typeface="Arial" pitchFamily="34" charset="0"/>
                </a:endParaRPr>
              </a:p>
            </p:txBody>
          </p:sp>
          <p:sp>
            <p:nvSpPr>
              <p:cNvPr id="178" name="직사각형 177"/>
              <p:cNvSpPr/>
              <p:nvPr/>
            </p:nvSpPr>
            <p:spPr>
              <a:xfrm>
                <a:off x="4955347" y="2560763"/>
                <a:ext cx="2304256" cy="4848617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>
                  <a:buSzPct val="70000"/>
                </a:pPr>
                <a:endParaRPr lang="en-US" altLang="ko-KR" sz="11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itchFamily="34" charset="0"/>
                  <a:ea typeface="나눔고딕" pitchFamily="50" charset="-127"/>
                  <a:cs typeface="Arial" pitchFamily="34" charset="0"/>
                </a:endParaRPr>
              </a:p>
            </p:txBody>
          </p:sp>
          <p:sp>
            <p:nvSpPr>
              <p:cNvPr id="179" name="직사각형 178"/>
              <p:cNvSpPr/>
              <p:nvPr/>
            </p:nvSpPr>
            <p:spPr>
              <a:xfrm>
                <a:off x="2412740" y="2237597"/>
                <a:ext cx="2415273" cy="330955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spcBef>
                    <a:spcPct val="0"/>
                  </a:spcBef>
                </a:pPr>
                <a:endParaRPr lang="en-US" altLang="ko-KR" sz="1500" b="1" spc="-50" dirty="0" smtClean="0">
                  <a:solidFill>
                    <a:schemeClr val="bg1"/>
                  </a:solidFill>
                  <a:latin typeface="Arial" pitchFamily="34" charset="0"/>
                  <a:ea typeface="나눔고딕" pitchFamily="50" charset="-127"/>
                  <a:cs typeface="Arial" pitchFamily="34" charset="0"/>
                </a:endParaRPr>
              </a:p>
            </p:txBody>
          </p:sp>
          <p:sp>
            <p:nvSpPr>
              <p:cNvPr id="180" name="직사각형 179"/>
              <p:cNvSpPr/>
              <p:nvPr/>
            </p:nvSpPr>
            <p:spPr>
              <a:xfrm>
                <a:off x="2412741" y="3934817"/>
                <a:ext cx="2415274" cy="330955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spcBef>
                    <a:spcPct val="0"/>
                  </a:spcBef>
                </a:pPr>
                <a:endParaRPr lang="en-US" altLang="ko-KR" sz="1500" b="1" spc="-50" dirty="0" smtClean="0">
                  <a:solidFill>
                    <a:schemeClr val="bg1"/>
                  </a:solidFill>
                  <a:latin typeface="Arial" pitchFamily="34" charset="0"/>
                  <a:ea typeface="나눔고딕" pitchFamily="50" charset="-127"/>
                  <a:cs typeface="Arial" pitchFamily="34" charset="0"/>
                </a:endParaRPr>
              </a:p>
            </p:txBody>
          </p:sp>
          <p:sp>
            <p:nvSpPr>
              <p:cNvPr id="181" name="직사각형 180"/>
              <p:cNvSpPr/>
              <p:nvPr/>
            </p:nvSpPr>
            <p:spPr>
              <a:xfrm>
                <a:off x="7428356" y="2227510"/>
                <a:ext cx="2536037" cy="333253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spcBef>
                    <a:spcPct val="0"/>
                  </a:spcBef>
                </a:pPr>
                <a:endParaRPr lang="en-US" altLang="ko-KR" sz="1500" b="1" spc="-50" dirty="0" smtClean="0">
                  <a:solidFill>
                    <a:schemeClr val="bg1"/>
                  </a:solidFill>
                  <a:latin typeface="Arial" pitchFamily="34" charset="0"/>
                  <a:ea typeface="나눔고딕" pitchFamily="50" charset="-127"/>
                  <a:cs typeface="Arial" pitchFamily="34" charset="0"/>
                </a:endParaRPr>
              </a:p>
            </p:txBody>
          </p:sp>
        </p:grpSp>
        <p:sp>
          <p:nvSpPr>
            <p:cNvPr id="9" name="직사각형 8"/>
            <p:cNvSpPr/>
            <p:nvPr/>
          </p:nvSpPr>
          <p:spPr>
            <a:xfrm>
              <a:off x="3062850" y="1613554"/>
              <a:ext cx="432000" cy="474672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" name="직사각형 9"/>
            <p:cNvSpPr/>
            <p:nvPr/>
          </p:nvSpPr>
          <p:spPr>
            <a:xfrm>
              <a:off x="4486003" y="1613554"/>
              <a:ext cx="1458000" cy="474672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" name="직사각형 10"/>
            <p:cNvSpPr/>
            <p:nvPr/>
          </p:nvSpPr>
          <p:spPr>
            <a:xfrm>
              <a:off x="142087" y="1860070"/>
              <a:ext cx="973529" cy="704834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" name="직사각형 11"/>
            <p:cNvSpPr/>
            <p:nvPr/>
          </p:nvSpPr>
          <p:spPr>
            <a:xfrm>
              <a:off x="1388202" y="1860070"/>
              <a:ext cx="1505199" cy="704834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36700" y="1268760"/>
              <a:ext cx="2528706" cy="338554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>
                <a:bevelB h="25400" prst="softRound"/>
              </a:sp3d>
            </a:bodyPr>
            <a:lstStyle/>
            <a:p>
              <a:r>
                <a:rPr lang="ko-KR" altLang="en-US" sz="13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맑은 고딕" pitchFamily="50" charset="-127"/>
                  <a:cs typeface="Arial" pitchFamily="34" charset="0"/>
                </a:rPr>
                <a:t> </a:t>
              </a:r>
              <a:r>
                <a:rPr lang="en-US" altLang="ko-KR" sz="16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맑은 고딕" pitchFamily="50" charset="-127"/>
                  <a:cs typeface="Arial" pitchFamily="34" charset="0"/>
                </a:rPr>
                <a:t>4 times </a:t>
              </a:r>
              <a:r>
                <a:rPr lang="ko-KR" altLang="en-US" sz="13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맑은 고딕" pitchFamily="50" charset="-127"/>
                  <a:cs typeface="Arial" pitchFamily="34" charset="0"/>
                </a:rPr>
                <a:t> </a:t>
              </a:r>
              <a:r>
                <a:rPr lang="en-US" altLang="ko-KR" sz="13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맑은 고딕" pitchFamily="50" charset="-127"/>
                  <a:cs typeface="Arial" pitchFamily="34" charset="0"/>
                </a:rPr>
                <a:t>spatial resolution </a:t>
              </a:r>
              <a:endParaRPr lang="ko-KR" altLang="en-US" sz="13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맑은 고딕" pitchFamily="50" charset="-127"/>
                <a:cs typeface="Arial" pitchFamily="34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79512" y="1889322"/>
              <a:ext cx="901521" cy="646331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square" rtlCol="0">
              <a:spAutoFit/>
              <a:sp3d>
                <a:bevelB h="25400" prst="softRound"/>
              </a:sp3d>
            </a:bodyPr>
            <a:lstStyle/>
            <a:p>
              <a:pPr algn="ctr"/>
              <a:r>
                <a:rPr lang="en-US" altLang="ko-KR" sz="1200" b="1" dirty="0" smtClean="0">
                  <a:solidFill>
                    <a:srgbClr val="002060"/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</a:rPr>
                <a:t>COMS</a:t>
              </a:r>
            </a:p>
            <a:p>
              <a:r>
                <a:rPr lang="en-US" altLang="ko-KR" sz="1200" b="1" dirty="0" smtClean="0">
                  <a:solidFill>
                    <a:schemeClr val="accent2">
                      <a:lumMod val="50000"/>
                    </a:schemeClr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</a:rPr>
                <a:t> VI 1km</a:t>
              </a:r>
            </a:p>
            <a:p>
              <a:r>
                <a:rPr lang="en-US" altLang="ko-KR" sz="1200" b="1" dirty="0" smtClean="0">
                  <a:solidFill>
                    <a:schemeClr val="accent2">
                      <a:lumMod val="50000"/>
                    </a:schemeClr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</a:rPr>
                <a:t> IR 4km</a:t>
              </a:r>
              <a:endParaRPr lang="ko-KR" altLang="en-US" sz="12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맑은 고딕" pitchFamily="50" charset="-127"/>
                <a:cs typeface="Arial" pitchFamily="34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373670" y="1889322"/>
              <a:ext cx="1533690" cy="646331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>
                <a:bevelB h="25400" prst="softRound"/>
              </a:sp3d>
            </a:bodyPr>
            <a:lstStyle/>
            <a:p>
              <a:pPr algn="ctr"/>
              <a:r>
                <a:rPr lang="en-US" altLang="ko-KR" sz="1200" b="1" dirty="0" smtClean="0">
                  <a:solidFill>
                    <a:srgbClr val="002060"/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</a:rPr>
                <a:t>Geo-KOMPSAT-2A</a:t>
              </a:r>
            </a:p>
            <a:p>
              <a:pPr algn="ctr"/>
              <a:r>
                <a:rPr lang="en-US" altLang="ko-KR" sz="1200" b="1" dirty="0" smtClean="0">
                  <a:solidFill>
                    <a:schemeClr val="accent2">
                      <a:lumMod val="50000"/>
                    </a:schemeClr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</a:rPr>
                <a:t>VI 0.5~1km</a:t>
              </a:r>
            </a:p>
            <a:p>
              <a:pPr algn="ctr"/>
              <a:r>
                <a:rPr lang="en-US" altLang="ko-KR" sz="1200" b="1" dirty="0" smtClean="0">
                  <a:solidFill>
                    <a:schemeClr val="accent2">
                      <a:lumMod val="50000"/>
                    </a:schemeClr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</a:rPr>
                <a:t>IR       2km</a:t>
              </a:r>
              <a:endParaRPr lang="ko-KR" altLang="en-US" sz="12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맑은 고딕" pitchFamily="50" charset="-127"/>
                <a:cs typeface="Arial" pitchFamily="34" charset="0"/>
              </a:endParaRPr>
            </a:p>
          </p:txBody>
        </p:sp>
        <p:sp>
          <p:nvSpPr>
            <p:cNvPr id="16" name="오른쪽 화살표 15"/>
            <p:cNvSpPr/>
            <p:nvPr/>
          </p:nvSpPr>
          <p:spPr>
            <a:xfrm>
              <a:off x="1156548" y="2104475"/>
              <a:ext cx="175092" cy="216024"/>
            </a:xfrm>
            <a:prstGeom prst="rightArrow">
              <a:avLst/>
            </a:prstGeom>
            <a:solidFill>
              <a:srgbClr val="9729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90707" y="2946430"/>
              <a:ext cx="2509085" cy="338554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>
                <a:bevelB h="25400" prst="softRound"/>
              </a:sp3d>
            </a:bodyPr>
            <a:lstStyle/>
            <a:p>
              <a:r>
                <a:rPr lang="en-US" altLang="ko-KR" sz="16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맑은 고딕" pitchFamily="50" charset="-127"/>
                  <a:cs typeface="Arial" pitchFamily="34" charset="0"/>
                </a:rPr>
                <a:t>4 times </a:t>
              </a:r>
              <a:r>
                <a:rPr lang="ko-KR" altLang="en-US" sz="13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맑은 고딕" pitchFamily="50" charset="-127"/>
                  <a:cs typeface="Arial" pitchFamily="34" charset="0"/>
                </a:rPr>
                <a:t> </a:t>
              </a:r>
              <a:r>
                <a:rPr lang="en-US" altLang="ko-KR" sz="13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맑은 고딕" pitchFamily="50" charset="-127"/>
                  <a:cs typeface="Arial" pitchFamily="34" charset="0"/>
                </a:rPr>
                <a:t>tempral</a:t>
              </a:r>
              <a:r>
                <a:rPr lang="en-US" altLang="ko-KR" sz="13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맑은 고딕" pitchFamily="50" charset="-127"/>
                  <a:cs typeface="Arial" pitchFamily="34" charset="0"/>
                </a:rPr>
                <a:t> resolution</a:t>
              </a:r>
              <a:endParaRPr lang="ko-KR" altLang="en-US" sz="13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맑은 고딕" pitchFamily="50" charset="-127"/>
                <a:cs typeface="Arial" pitchFamily="34" charset="0"/>
              </a:endParaRPr>
            </a:p>
          </p:txBody>
        </p:sp>
        <p:sp>
          <p:nvSpPr>
            <p:cNvPr id="18" name="직사각형 17"/>
            <p:cNvSpPr/>
            <p:nvPr/>
          </p:nvSpPr>
          <p:spPr>
            <a:xfrm>
              <a:off x="91142" y="3488494"/>
              <a:ext cx="1384514" cy="2676810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19" name="그림 1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9672" y="3612069"/>
              <a:ext cx="684000" cy="675812"/>
            </a:xfrm>
            <a:prstGeom prst="rect">
              <a:avLst/>
            </a:prstGeom>
          </p:spPr>
        </p:pic>
        <p:grpSp>
          <p:nvGrpSpPr>
            <p:cNvPr id="20" name="그룹 1"/>
            <p:cNvGrpSpPr/>
            <p:nvPr/>
          </p:nvGrpSpPr>
          <p:grpSpPr>
            <a:xfrm>
              <a:off x="2213277" y="3645024"/>
              <a:ext cx="216024" cy="2273776"/>
              <a:chOff x="2269226" y="3458424"/>
              <a:chExt cx="216024" cy="2273776"/>
            </a:xfrm>
          </p:grpSpPr>
          <p:cxnSp>
            <p:nvCxnSpPr>
              <p:cNvPr id="174" name="직선 연결선 173"/>
              <p:cNvCxnSpPr/>
              <p:nvPr/>
            </p:nvCxnSpPr>
            <p:spPr>
              <a:xfrm>
                <a:off x="2377239" y="3458424"/>
                <a:ext cx="0" cy="2268000"/>
              </a:xfrm>
              <a:prstGeom prst="line">
                <a:avLst/>
              </a:prstGeom>
              <a:ln w="22225">
                <a:solidFill>
                  <a:srgbClr val="007E3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5" name="직선 연결선 174"/>
              <p:cNvCxnSpPr/>
              <p:nvPr/>
            </p:nvCxnSpPr>
            <p:spPr>
              <a:xfrm flipH="1">
                <a:off x="2269226" y="3461010"/>
                <a:ext cx="216024" cy="0"/>
              </a:xfrm>
              <a:prstGeom prst="line">
                <a:avLst/>
              </a:prstGeom>
              <a:ln w="22225">
                <a:solidFill>
                  <a:srgbClr val="007E3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6" name="직선 연결선 175"/>
              <p:cNvCxnSpPr/>
              <p:nvPr/>
            </p:nvCxnSpPr>
            <p:spPr>
              <a:xfrm flipH="1">
                <a:off x="2269226" y="5732200"/>
                <a:ext cx="216024" cy="0"/>
              </a:xfrm>
              <a:prstGeom prst="line">
                <a:avLst/>
              </a:prstGeom>
              <a:ln w="22225">
                <a:solidFill>
                  <a:srgbClr val="007E3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21" name="그림 2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2338" y="2359887"/>
              <a:ext cx="864000" cy="860245"/>
            </a:xfrm>
            <a:prstGeom prst="rect">
              <a:avLst/>
            </a:prstGeom>
          </p:spPr>
        </p:pic>
        <p:sp>
          <p:nvSpPr>
            <p:cNvPr id="22" name="직사각형 21"/>
            <p:cNvSpPr/>
            <p:nvPr/>
          </p:nvSpPr>
          <p:spPr>
            <a:xfrm>
              <a:off x="3635994" y="1588574"/>
              <a:ext cx="684803" cy="29238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1300" b="1" dirty="0">
                  <a:solidFill>
                    <a:srgbClr val="002060"/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</a:rPr>
                <a:t>COMS</a:t>
              </a:r>
            </a:p>
          </p:txBody>
        </p:sp>
        <p:sp>
          <p:nvSpPr>
            <p:cNvPr id="23" name="직사각형 22"/>
            <p:cNvSpPr/>
            <p:nvPr/>
          </p:nvSpPr>
          <p:spPr>
            <a:xfrm>
              <a:off x="3467749" y="1892323"/>
              <a:ext cx="1027846" cy="4308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ko-KR" sz="1100" b="1" dirty="0" smtClean="0">
                  <a:solidFill>
                    <a:schemeClr val="accent2">
                      <a:lumMod val="50000"/>
                    </a:schemeClr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</a:rPr>
                <a:t>1</a:t>
              </a:r>
              <a:r>
                <a:rPr lang="ko-KR" altLang="en-US" sz="1100" b="1" dirty="0" smtClean="0">
                  <a:solidFill>
                    <a:schemeClr val="accent2">
                      <a:lumMod val="50000"/>
                    </a:schemeClr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</a:rPr>
                <a:t> </a:t>
              </a:r>
              <a:r>
                <a:rPr lang="en-US" altLang="ko-KR" sz="1100" b="1" dirty="0" smtClean="0">
                  <a:solidFill>
                    <a:schemeClr val="accent2">
                      <a:lumMod val="50000"/>
                    </a:schemeClr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</a:rPr>
                <a:t>channel</a:t>
              </a:r>
            </a:p>
            <a:p>
              <a:pPr algn="ctr"/>
              <a:r>
                <a:rPr lang="en-US" altLang="ko-KR" sz="1100" b="1" dirty="0" smtClean="0">
                  <a:solidFill>
                    <a:schemeClr val="accent2">
                      <a:lumMod val="50000"/>
                    </a:schemeClr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</a:rPr>
                <a:t>(achromatic)</a:t>
              </a:r>
              <a:endParaRPr lang="en-US" altLang="ko-KR" sz="11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맑은 고딕" pitchFamily="50" charset="-127"/>
                <a:cs typeface="Arial" pitchFamily="34" charset="0"/>
              </a:endParaRPr>
            </a:p>
          </p:txBody>
        </p:sp>
        <p:sp>
          <p:nvSpPr>
            <p:cNvPr id="24" name="직사각형 23"/>
            <p:cNvSpPr/>
            <p:nvPr/>
          </p:nvSpPr>
          <p:spPr>
            <a:xfrm>
              <a:off x="3814799" y="3804758"/>
              <a:ext cx="333746" cy="3231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ko-KR" sz="1500" b="1" dirty="0" smtClean="0">
                  <a:solidFill>
                    <a:schemeClr val="accent2">
                      <a:lumMod val="50000"/>
                    </a:schemeClr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</a:rPr>
                <a:t>O</a:t>
              </a:r>
              <a:endParaRPr lang="en-US" altLang="ko-KR" sz="15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맑은 고딕" pitchFamily="50" charset="-127"/>
                <a:cs typeface="Arial" pitchFamily="34" charset="0"/>
              </a:endParaRPr>
            </a:p>
          </p:txBody>
        </p:sp>
        <p:sp>
          <p:nvSpPr>
            <p:cNvPr id="25" name="직사각형 24"/>
            <p:cNvSpPr/>
            <p:nvPr/>
          </p:nvSpPr>
          <p:spPr>
            <a:xfrm>
              <a:off x="3524654" y="4736532"/>
              <a:ext cx="914033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ko-KR" sz="1100" b="1" dirty="0" smtClean="0">
                  <a:solidFill>
                    <a:schemeClr val="accent2">
                      <a:lumMod val="50000"/>
                    </a:schemeClr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</a:rPr>
                <a:t>4</a:t>
              </a:r>
              <a:r>
                <a:rPr lang="ko-KR" altLang="en-US" sz="1100" b="1" dirty="0" smtClean="0">
                  <a:solidFill>
                    <a:schemeClr val="accent2">
                      <a:lumMod val="50000"/>
                    </a:schemeClr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</a:rPr>
                <a:t> </a:t>
              </a:r>
              <a:r>
                <a:rPr lang="en-US" altLang="ko-KR" sz="1100" b="1" dirty="0" smtClean="0">
                  <a:solidFill>
                    <a:schemeClr val="accent2">
                      <a:lumMod val="50000"/>
                    </a:schemeClr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</a:rPr>
                <a:t>channels</a:t>
              </a:r>
            </a:p>
          </p:txBody>
        </p:sp>
        <p:pic>
          <p:nvPicPr>
            <p:cNvPr id="26" name="그림 2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3421" y="5036561"/>
              <a:ext cx="594915" cy="592330"/>
            </a:xfrm>
            <a:prstGeom prst="rect">
              <a:avLst/>
            </a:prstGeom>
          </p:spPr>
        </p:pic>
        <p:pic>
          <p:nvPicPr>
            <p:cNvPr id="27" name="그림 2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32386" y="5036561"/>
              <a:ext cx="594915" cy="592330"/>
            </a:xfrm>
            <a:prstGeom prst="rect">
              <a:avLst/>
            </a:prstGeom>
          </p:spPr>
        </p:pic>
        <p:pic>
          <p:nvPicPr>
            <p:cNvPr id="28" name="그림 2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51350" y="5036561"/>
              <a:ext cx="594915" cy="592330"/>
            </a:xfrm>
            <a:prstGeom prst="rect">
              <a:avLst/>
            </a:prstGeom>
          </p:spPr>
        </p:pic>
        <p:pic>
          <p:nvPicPr>
            <p:cNvPr id="29" name="그림 2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70314" y="5036561"/>
              <a:ext cx="594915" cy="592330"/>
            </a:xfrm>
            <a:prstGeom prst="rect">
              <a:avLst/>
            </a:prstGeom>
          </p:spPr>
        </p:pic>
        <p:sp>
          <p:nvSpPr>
            <p:cNvPr id="30" name="직사각형 29"/>
            <p:cNvSpPr/>
            <p:nvPr/>
          </p:nvSpPr>
          <p:spPr>
            <a:xfrm>
              <a:off x="3338246" y="5970611"/>
              <a:ext cx="1244251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1600" b="1" dirty="0" smtClean="0">
                  <a:solidFill>
                    <a:srgbClr val="002060"/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</a:rPr>
                <a:t>5</a:t>
              </a:r>
              <a:r>
                <a:rPr lang="ko-KR" altLang="en-US" sz="1600" b="1" dirty="0" smtClean="0">
                  <a:solidFill>
                    <a:srgbClr val="002060"/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</a:rPr>
                <a:t> </a:t>
              </a:r>
              <a:r>
                <a:rPr lang="en-US" altLang="ko-KR" sz="1600" b="1" dirty="0" smtClean="0">
                  <a:solidFill>
                    <a:srgbClr val="002060"/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</a:rPr>
                <a:t>channels</a:t>
              </a:r>
              <a:endParaRPr lang="en-US" altLang="ko-KR" sz="1600" b="1" dirty="0">
                <a:solidFill>
                  <a:srgbClr val="002060"/>
                </a:solidFill>
                <a:latin typeface="Arial" pitchFamily="34" charset="0"/>
                <a:ea typeface="맑은 고딕" pitchFamily="50" charset="-127"/>
                <a:cs typeface="Arial" pitchFamily="34" charset="0"/>
              </a:endParaRPr>
            </a:p>
          </p:txBody>
        </p:sp>
        <p:sp>
          <p:nvSpPr>
            <p:cNvPr id="31" name="직사각형 30"/>
            <p:cNvSpPr/>
            <p:nvPr/>
          </p:nvSpPr>
          <p:spPr>
            <a:xfrm>
              <a:off x="4381854" y="1588574"/>
              <a:ext cx="1641347" cy="29238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1300" b="1" dirty="0">
                  <a:solidFill>
                    <a:srgbClr val="002060"/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</a:rPr>
                <a:t>Geo-KOMPSAT-2A</a:t>
              </a:r>
            </a:p>
          </p:txBody>
        </p:sp>
        <p:pic>
          <p:nvPicPr>
            <p:cNvPr id="32" name="그림 3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90796" y="2347459"/>
              <a:ext cx="864342" cy="857842"/>
            </a:xfrm>
            <a:prstGeom prst="rect">
              <a:avLst/>
            </a:prstGeom>
          </p:spPr>
        </p:pic>
        <p:sp>
          <p:nvSpPr>
            <p:cNvPr id="33" name="직사각형 32"/>
            <p:cNvSpPr/>
            <p:nvPr/>
          </p:nvSpPr>
          <p:spPr>
            <a:xfrm>
              <a:off x="4770761" y="1892323"/>
              <a:ext cx="914033" cy="4308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ko-KR" sz="1100" b="1" dirty="0" smtClean="0">
                  <a:solidFill>
                    <a:schemeClr val="accent2">
                      <a:lumMod val="50000"/>
                    </a:schemeClr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</a:rPr>
                <a:t>4</a:t>
              </a:r>
              <a:r>
                <a:rPr lang="ko-KR" altLang="en-US" sz="1100" b="1" dirty="0" smtClean="0">
                  <a:solidFill>
                    <a:schemeClr val="accent2">
                      <a:lumMod val="50000"/>
                    </a:schemeClr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</a:rPr>
                <a:t> </a:t>
              </a:r>
              <a:r>
                <a:rPr lang="en-US" altLang="ko-KR" sz="1100" b="1" dirty="0" smtClean="0">
                  <a:solidFill>
                    <a:schemeClr val="accent2">
                      <a:lumMod val="50000"/>
                    </a:schemeClr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</a:rPr>
                <a:t>channels</a:t>
              </a:r>
            </a:p>
            <a:p>
              <a:pPr algn="ctr"/>
              <a:r>
                <a:rPr lang="en-US" altLang="ko-KR" sz="1100" b="1" dirty="0" smtClean="0">
                  <a:solidFill>
                    <a:schemeClr val="accent2">
                      <a:lumMod val="50000"/>
                    </a:schemeClr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</a:rPr>
                <a:t>(color)</a:t>
              </a:r>
              <a:endParaRPr lang="en-US" altLang="ko-KR" sz="11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맑은 고딕" pitchFamily="50" charset="-127"/>
                <a:cs typeface="Arial" pitchFamily="34" charset="0"/>
              </a:endParaRPr>
            </a:p>
          </p:txBody>
        </p:sp>
        <p:sp>
          <p:nvSpPr>
            <p:cNvPr id="34" name="직사각형 33"/>
            <p:cNvSpPr/>
            <p:nvPr/>
          </p:nvSpPr>
          <p:spPr>
            <a:xfrm>
              <a:off x="4779833" y="3407896"/>
              <a:ext cx="914033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ko-KR" sz="1100" b="1" dirty="0" smtClean="0">
                  <a:solidFill>
                    <a:schemeClr val="accent2">
                      <a:lumMod val="50000"/>
                    </a:schemeClr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</a:rPr>
                <a:t>2 channels</a:t>
              </a:r>
            </a:p>
          </p:txBody>
        </p:sp>
        <p:pic>
          <p:nvPicPr>
            <p:cNvPr id="35" name="그림 3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29743" y="3706776"/>
              <a:ext cx="594915" cy="592330"/>
            </a:xfrm>
            <a:prstGeom prst="rect">
              <a:avLst/>
            </a:prstGeom>
          </p:spPr>
        </p:pic>
        <p:pic>
          <p:nvPicPr>
            <p:cNvPr id="36" name="그림 3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7381" y="3706776"/>
              <a:ext cx="594915" cy="592330"/>
            </a:xfrm>
            <a:prstGeom prst="rect">
              <a:avLst/>
            </a:prstGeom>
          </p:spPr>
        </p:pic>
        <p:sp>
          <p:nvSpPr>
            <p:cNvPr id="37" name="직사각형 36"/>
            <p:cNvSpPr/>
            <p:nvPr/>
          </p:nvSpPr>
          <p:spPr>
            <a:xfrm>
              <a:off x="4771690" y="4736532"/>
              <a:ext cx="992579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ko-KR" sz="1100" b="1" dirty="0" smtClean="0">
                  <a:solidFill>
                    <a:schemeClr val="accent2">
                      <a:lumMod val="50000"/>
                    </a:schemeClr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</a:rPr>
                <a:t>10</a:t>
              </a:r>
              <a:r>
                <a:rPr lang="ko-KR" altLang="en-US" sz="1100" b="1" dirty="0" smtClean="0">
                  <a:solidFill>
                    <a:schemeClr val="accent2">
                      <a:lumMod val="50000"/>
                    </a:schemeClr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</a:rPr>
                <a:t> </a:t>
              </a:r>
              <a:r>
                <a:rPr lang="en-US" altLang="ko-KR" sz="1100" b="1" dirty="0" smtClean="0">
                  <a:solidFill>
                    <a:schemeClr val="accent2">
                      <a:lumMod val="50000"/>
                    </a:schemeClr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</a:rPr>
                <a:t>channels</a:t>
              </a:r>
            </a:p>
          </p:txBody>
        </p:sp>
        <p:sp>
          <p:nvSpPr>
            <p:cNvPr id="38" name="직사각형 37"/>
            <p:cNvSpPr/>
            <p:nvPr/>
          </p:nvSpPr>
          <p:spPr>
            <a:xfrm>
              <a:off x="4564787" y="5970611"/>
              <a:ext cx="1358064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1600" b="1" dirty="0" smtClean="0">
                  <a:solidFill>
                    <a:srgbClr val="002060"/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</a:rPr>
                <a:t>16 channels</a:t>
              </a:r>
              <a:endParaRPr lang="en-US" altLang="ko-KR" sz="1600" b="1" dirty="0">
                <a:solidFill>
                  <a:srgbClr val="002060"/>
                </a:solidFill>
                <a:latin typeface="Arial" pitchFamily="34" charset="0"/>
                <a:ea typeface="맑은 고딕" pitchFamily="50" charset="-127"/>
                <a:cs typeface="Arial" pitchFamily="34" charset="0"/>
              </a:endParaRPr>
            </a:p>
          </p:txBody>
        </p:sp>
        <p:sp>
          <p:nvSpPr>
            <p:cNvPr id="39" name="직사각형 38"/>
            <p:cNvSpPr/>
            <p:nvPr/>
          </p:nvSpPr>
          <p:spPr>
            <a:xfrm>
              <a:off x="3097348" y="2663334"/>
              <a:ext cx="322524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1100" b="1" dirty="0" smtClean="0">
                  <a:solidFill>
                    <a:schemeClr val="tx2">
                      <a:lumMod val="75000"/>
                    </a:schemeClr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</a:rPr>
                <a:t>VI</a:t>
              </a:r>
              <a:endParaRPr lang="ko-KR" altLang="en-US" sz="11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ea typeface="맑은 고딕" pitchFamily="50" charset="-127"/>
                <a:cs typeface="Arial" pitchFamily="34" charset="0"/>
              </a:endParaRPr>
            </a:p>
          </p:txBody>
        </p:sp>
        <p:sp>
          <p:nvSpPr>
            <p:cNvPr id="40" name="직사각형 39"/>
            <p:cNvSpPr/>
            <p:nvPr/>
          </p:nvSpPr>
          <p:spPr>
            <a:xfrm>
              <a:off x="3001538" y="3815462"/>
              <a:ext cx="553358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ko-KR" sz="1100" b="1" dirty="0" smtClean="0">
                  <a:solidFill>
                    <a:schemeClr val="tx2">
                      <a:lumMod val="75000"/>
                    </a:schemeClr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</a:rPr>
                <a:t>SWIR</a:t>
              </a:r>
              <a:endParaRPr lang="ko-KR" altLang="en-US" sz="11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ea typeface="맑은 고딕" pitchFamily="50" charset="-127"/>
                <a:cs typeface="Arial" pitchFamily="34" charset="0"/>
              </a:endParaRPr>
            </a:p>
          </p:txBody>
        </p:sp>
        <p:sp>
          <p:nvSpPr>
            <p:cNvPr id="41" name="직사각형 40"/>
            <p:cNvSpPr/>
            <p:nvPr/>
          </p:nvSpPr>
          <p:spPr>
            <a:xfrm>
              <a:off x="3133382" y="5183614"/>
              <a:ext cx="325731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ko-KR" sz="1100" b="1" dirty="0" smtClean="0">
                  <a:solidFill>
                    <a:schemeClr val="tx2">
                      <a:lumMod val="75000"/>
                    </a:schemeClr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</a:rPr>
                <a:t>IR</a:t>
              </a:r>
              <a:endParaRPr lang="ko-KR" altLang="en-US" sz="11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ea typeface="맑은 고딕" pitchFamily="50" charset="-127"/>
                <a:cs typeface="Arial" pitchFamily="34" charset="0"/>
              </a:endParaRPr>
            </a:p>
          </p:txBody>
        </p:sp>
        <p:sp>
          <p:nvSpPr>
            <p:cNvPr id="42" name="오른쪽 화살표 41"/>
            <p:cNvSpPr/>
            <p:nvPr/>
          </p:nvSpPr>
          <p:spPr>
            <a:xfrm>
              <a:off x="4314898" y="3794454"/>
              <a:ext cx="338743" cy="354626"/>
            </a:xfrm>
            <a:prstGeom prst="rightArrow">
              <a:avLst/>
            </a:prstGeom>
            <a:solidFill>
              <a:srgbClr val="9729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3" name="직사각형 42"/>
            <p:cNvSpPr/>
            <p:nvPr/>
          </p:nvSpPr>
          <p:spPr>
            <a:xfrm>
              <a:off x="6059542" y="1621174"/>
              <a:ext cx="1373811" cy="47160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6354801" y="1588574"/>
              <a:ext cx="780095" cy="29238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300" b="1" dirty="0" smtClean="0">
                  <a:solidFill>
                    <a:srgbClr val="002060"/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</a:rPr>
                <a:t>COMS</a:t>
              </a:r>
              <a:endParaRPr lang="ko-KR" altLang="en-US" sz="1300" b="1" dirty="0">
                <a:solidFill>
                  <a:srgbClr val="002060"/>
                </a:solidFill>
                <a:latin typeface="Arial" pitchFamily="34" charset="0"/>
                <a:ea typeface="맑은 고딕" pitchFamily="50" charset="-127"/>
                <a:cs typeface="Arial" pitchFamily="34" charset="0"/>
              </a:endParaRPr>
            </a:p>
          </p:txBody>
        </p:sp>
        <p:sp>
          <p:nvSpPr>
            <p:cNvPr id="45" name="직사각형 44"/>
            <p:cNvSpPr/>
            <p:nvPr/>
          </p:nvSpPr>
          <p:spPr>
            <a:xfrm>
              <a:off x="6084168" y="5970611"/>
              <a:ext cx="1353832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1600" b="1" dirty="0" smtClean="0">
                  <a:solidFill>
                    <a:srgbClr val="002060"/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</a:rPr>
                <a:t>16</a:t>
              </a:r>
              <a:r>
                <a:rPr lang="ko-KR" altLang="en-US" sz="1600" b="1" dirty="0" smtClean="0">
                  <a:solidFill>
                    <a:srgbClr val="002060"/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</a:rPr>
                <a:t> </a:t>
              </a:r>
              <a:r>
                <a:rPr lang="en-US" altLang="ko-KR" sz="1600" b="1" dirty="0" smtClean="0">
                  <a:solidFill>
                    <a:srgbClr val="002060"/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</a:rPr>
                <a:t>products</a:t>
              </a:r>
              <a:endParaRPr lang="en-US" altLang="ko-KR" sz="1600" b="1" dirty="0">
                <a:solidFill>
                  <a:srgbClr val="002060"/>
                </a:solidFill>
                <a:latin typeface="Arial" pitchFamily="34" charset="0"/>
                <a:ea typeface="맑은 고딕" pitchFamily="50" charset="-127"/>
                <a:cs typeface="Arial" pitchFamily="34" charset="0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6084168" y="1899459"/>
              <a:ext cx="2952327" cy="2387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100"/>
                </a:lnSpc>
              </a:pPr>
              <a:r>
                <a:rPr lang="en-US" altLang="ko-KR" sz="1100" b="1" dirty="0" smtClean="0">
                  <a:solidFill>
                    <a:srgbClr val="7030A0"/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</a:rPr>
                <a:t>Cloud/Precipitation </a:t>
              </a:r>
              <a:r>
                <a:rPr lang="en-US" altLang="ko-KR" sz="1400" b="1" dirty="0" smtClean="0">
                  <a:solidFill>
                    <a:srgbClr val="7030A0"/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</a:rPr>
                <a:t>(5</a:t>
              </a:r>
              <a:r>
                <a:rPr lang="en-US" altLang="ko-KR" sz="1400" b="1" dirty="0" smtClean="0">
                  <a:solidFill>
                    <a:srgbClr val="7030A0"/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  <a:sym typeface="Wingdings" pitchFamily="2" charset="2"/>
                </a:rPr>
                <a:t>19</a:t>
              </a:r>
              <a:r>
                <a:rPr lang="en-US" altLang="ko-KR" sz="1400" b="1" dirty="0" smtClean="0">
                  <a:solidFill>
                    <a:srgbClr val="7030A0"/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</a:rPr>
                <a:t>)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6031141" y="3023374"/>
              <a:ext cx="300535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100" b="1" dirty="0" smtClean="0">
                  <a:solidFill>
                    <a:srgbClr val="7030A0"/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</a:rPr>
                <a:t>Radiation/aerosol </a:t>
              </a:r>
              <a:r>
                <a:rPr lang="en-US" altLang="ko-KR" sz="1400" b="1" dirty="0" smtClean="0">
                  <a:solidFill>
                    <a:srgbClr val="7030A0"/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</a:rPr>
                <a:t>(5</a:t>
              </a:r>
              <a:r>
                <a:rPr lang="en-US" altLang="ko-KR" sz="1400" b="1" dirty="0" smtClean="0">
                  <a:solidFill>
                    <a:srgbClr val="7030A0"/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  <a:sym typeface="Wingdings" pitchFamily="2" charset="2"/>
                </a:rPr>
                <a:t>16</a:t>
              </a:r>
              <a:r>
                <a:rPr lang="en-US" altLang="ko-KR" sz="1400" b="1" dirty="0" smtClean="0">
                  <a:solidFill>
                    <a:srgbClr val="7030A0"/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</a:rPr>
                <a:t>)</a:t>
              </a: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6084168" y="4175502"/>
              <a:ext cx="295232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100" b="1" dirty="0" smtClean="0">
                  <a:solidFill>
                    <a:srgbClr val="7030A0"/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</a:rPr>
                <a:t>Atmospheric Motion/Conditions</a:t>
              </a:r>
              <a:r>
                <a:rPr lang="en-US" altLang="ko-KR" sz="1400" b="1" dirty="0" smtClean="0">
                  <a:solidFill>
                    <a:srgbClr val="7030A0"/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</a:rPr>
                <a:t>(3</a:t>
              </a:r>
              <a:r>
                <a:rPr lang="en-US" altLang="ko-KR" sz="1400" b="1" dirty="0" smtClean="0">
                  <a:solidFill>
                    <a:srgbClr val="7030A0"/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  <a:sym typeface="Wingdings" pitchFamily="2" charset="2"/>
                </a:rPr>
                <a:t>6</a:t>
              </a:r>
              <a:r>
                <a:rPr lang="en-US" altLang="ko-KR" sz="1400" b="1" dirty="0" smtClean="0">
                  <a:solidFill>
                    <a:srgbClr val="7030A0"/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</a:rPr>
                <a:t>)</a:t>
              </a: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7396711" y="1588574"/>
              <a:ext cx="1732753" cy="29238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300" b="1" dirty="0" smtClean="0">
                  <a:solidFill>
                    <a:srgbClr val="002060"/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</a:rPr>
                <a:t>Geo-KOMPSAT-2A</a:t>
              </a:r>
              <a:endParaRPr lang="ko-KR" altLang="en-US" sz="1300" b="1" dirty="0">
                <a:solidFill>
                  <a:srgbClr val="002060"/>
                </a:solidFill>
                <a:latin typeface="Arial" pitchFamily="34" charset="0"/>
                <a:ea typeface="맑은 고딕" pitchFamily="50" charset="-127"/>
                <a:cs typeface="Arial" pitchFamily="34" charset="0"/>
              </a:endParaRPr>
            </a:p>
          </p:txBody>
        </p:sp>
        <p:sp>
          <p:nvSpPr>
            <p:cNvPr id="50" name="직사각형 49"/>
            <p:cNvSpPr/>
            <p:nvPr/>
          </p:nvSpPr>
          <p:spPr>
            <a:xfrm>
              <a:off x="7596336" y="5970611"/>
              <a:ext cx="1353832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1600" b="1" dirty="0" smtClean="0">
                  <a:solidFill>
                    <a:srgbClr val="002060"/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</a:rPr>
                <a:t>52 products</a:t>
              </a:r>
              <a:endParaRPr lang="en-US" altLang="ko-KR" sz="1600" b="1" dirty="0">
                <a:solidFill>
                  <a:srgbClr val="002060"/>
                </a:solidFill>
                <a:latin typeface="Arial" pitchFamily="34" charset="0"/>
                <a:ea typeface="맑은 고딕" pitchFamily="50" charset="-127"/>
                <a:cs typeface="Arial" pitchFamily="34" charset="0"/>
              </a:endParaRPr>
            </a:p>
          </p:txBody>
        </p:sp>
        <p:pic>
          <p:nvPicPr>
            <p:cNvPr id="51" name="그림 5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016" y="3612069"/>
              <a:ext cx="684000" cy="681027"/>
            </a:xfrm>
            <a:prstGeom prst="rect">
              <a:avLst/>
            </a:prstGeom>
          </p:spPr>
        </p:pic>
        <p:pic>
          <p:nvPicPr>
            <p:cNvPr id="52" name="그림 51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17" t="3563" r="11834" b="41851"/>
            <a:stretch/>
          </p:blipFill>
          <p:spPr>
            <a:xfrm>
              <a:off x="179512" y="4653136"/>
              <a:ext cx="540000" cy="398491"/>
            </a:xfrm>
            <a:prstGeom prst="rect">
              <a:avLst/>
            </a:prstGeom>
          </p:spPr>
        </p:pic>
        <p:pic>
          <p:nvPicPr>
            <p:cNvPr id="53" name="그림 52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17" t="3563" r="11834" b="41851"/>
            <a:stretch/>
          </p:blipFill>
          <p:spPr>
            <a:xfrm>
              <a:off x="734626" y="4653136"/>
              <a:ext cx="540000" cy="398491"/>
            </a:xfrm>
            <a:prstGeom prst="rect">
              <a:avLst/>
            </a:prstGeom>
          </p:spPr>
        </p:pic>
        <p:pic>
          <p:nvPicPr>
            <p:cNvPr id="54" name="그림 53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529"/>
            <a:stretch/>
          </p:blipFill>
          <p:spPr>
            <a:xfrm>
              <a:off x="136079" y="5410039"/>
              <a:ext cx="346942" cy="467233"/>
            </a:xfrm>
            <a:prstGeom prst="rect">
              <a:avLst/>
            </a:prstGeom>
          </p:spPr>
        </p:pic>
        <p:pic>
          <p:nvPicPr>
            <p:cNvPr id="55" name="그림 54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529"/>
            <a:stretch/>
          </p:blipFill>
          <p:spPr>
            <a:xfrm>
              <a:off x="395536" y="5410039"/>
              <a:ext cx="346942" cy="467233"/>
            </a:xfrm>
            <a:prstGeom prst="rect">
              <a:avLst/>
            </a:prstGeom>
          </p:spPr>
        </p:pic>
        <p:pic>
          <p:nvPicPr>
            <p:cNvPr id="56" name="그림 55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529"/>
            <a:stretch/>
          </p:blipFill>
          <p:spPr>
            <a:xfrm>
              <a:off x="683568" y="5410039"/>
              <a:ext cx="346942" cy="467233"/>
            </a:xfrm>
            <a:prstGeom prst="rect">
              <a:avLst/>
            </a:prstGeom>
          </p:spPr>
        </p:pic>
        <p:sp>
          <p:nvSpPr>
            <p:cNvPr id="57" name="직사각형 56"/>
            <p:cNvSpPr/>
            <p:nvPr/>
          </p:nvSpPr>
          <p:spPr>
            <a:xfrm>
              <a:off x="498266" y="4309764"/>
              <a:ext cx="495649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1100" b="1" dirty="0" smtClean="0">
                  <a:solidFill>
                    <a:srgbClr val="002060"/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</a:rPr>
                <a:t>1 FD</a:t>
              </a:r>
              <a:endParaRPr lang="ko-KR" altLang="en-US" sz="11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8" name="직사각형 57"/>
            <p:cNvSpPr/>
            <p:nvPr/>
          </p:nvSpPr>
          <p:spPr>
            <a:xfrm>
              <a:off x="482773" y="5039598"/>
              <a:ext cx="506869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1100" b="1" dirty="0" smtClean="0">
                  <a:solidFill>
                    <a:srgbClr val="002060"/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</a:rPr>
                <a:t>2 NH</a:t>
              </a:r>
              <a:endParaRPr lang="ko-KR" altLang="en-US" sz="1100" dirty="0"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59" name="그림 5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8951" y="3612069"/>
              <a:ext cx="684000" cy="675812"/>
            </a:xfrm>
            <a:prstGeom prst="rect">
              <a:avLst/>
            </a:prstGeom>
          </p:spPr>
        </p:pic>
        <p:pic>
          <p:nvPicPr>
            <p:cNvPr id="60" name="그림 5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72719" y="3612069"/>
              <a:ext cx="684000" cy="675812"/>
            </a:xfrm>
            <a:prstGeom prst="rect">
              <a:avLst/>
            </a:prstGeom>
          </p:spPr>
        </p:pic>
        <p:pic>
          <p:nvPicPr>
            <p:cNvPr id="61" name="그림 6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8435" y="3612069"/>
              <a:ext cx="684000" cy="675812"/>
            </a:xfrm>
            <a:prstGeom prst="rect">
              <a:avLst/>
            </a:prstGeom>
          </p:spPr>
        </p:pic>
        <p:pic>
          <p:nvPicPr>
            <p:cNvPr id="62" name="그림 61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17" t="3563" r="11834" b="41851"/>
            <a:stretch/>
          </p:blipFill>
          <p:spPr>
            <a:xfrm>
              <a:off x="1619672" y="4643208"/>
              <a:ext cx="540000" cy="398491"/>
            </a:xfrm>
            <a:prstGeom prst="rect">
              <a:avLst/>
            </a:prstGeom>
          </p:spPr>
        </p:pic>
        <p:pic>
          <p:nvPicPr>
            <p:cNvPr id="63" name="그림 62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17" t="3563" r="11834" b="41851"/>
            <a:stretch/>
          </p:blipFill>
          <p:spPr>
            <a:xfrm>
              <a:off x="1693618" y="4643208"/>
              <a:ext cx="540000" cy="398491"/>
            </a:xfrm>
            <a:prstGeom prst="rect">
              <a:avLst/>
            </a:prstGeom>
          </p:spPr>
        </p:pic>
        <p:pic>
          <p:nvPicPr>
            <p:cNvPr id="64" name="그림 63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17" t="3563" r="11834" b="41851"/>
            <a:stretch/>
          </p:blipFill>
          <p:spPr>
            <a:xfrm>
              <a:off x="1767564" y="4643208"/>
              <a:ext cx="540000" cy="398491"/>
            </a:xfrm>
            <a:prstGeom prst="rect">
              <a:avLst/>
            </a:prstGeom>
          </p:spPr>
        </p:pic>
        <p:sp>
          <p:nvSpPr>
            <p:cNvPr id="65" name="직사각형 64"/>
            <p:cNvSpPr/>
            <p:nvPr/>
          </p:nvSpPr>
          <p:spPr>
            <a:xfrm>
              <a:off x="2474525" y="5471646"/>
              <a:ext cx="479618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1100" b="1" dirty="0" smtClean="0">
                  <a:solidFill>
                    <a:srgbClr val="002060"/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</a:rPr>
                <a:t>…....</a:t>
              </a:r>
              <a:endParaRPr lang="ko-KR" altLang="en-US" sz="11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6" name="직사각형 65"/>
            <p:cNvSpPr/>
            <p:nvPr/>
          </p:nvSpPr>
          <p:spPr>
            <a:xfrm>
              <a:off x="1475656" y="5877272"/>
              <a:ext cx="1468672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ko-KR" sz="1100" b="1" dirty="0" smtClean="0">
                  <a:solidFill>
                    <a:srgbClr val="002060"/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</a:rPr>
                <a:t>Every 2 min Korea </a:t>
              </a:r>
              <a:endParaRPr lang="ko-KR" altLang="en-US" sz="1100" dirty="0"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67" name="그림 66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529"/>
            <a:stretch/>
          </p:blipFill>
          <p:spPr>
            <a:xfrm>
              <a:off x="1632770" y="5410039"/>
              <a:ext cx="346942" cy="467233"/>
            </a:xfrm>
            <a:prstGeom prst="rect">
              <a:avLst/>
            </a:prstGeom>
          </p:spPr>
        </p:pic>
        <p:pic>
          <p:nvPicPr>
            <p:cNvPr id="68" name="그림 67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529"/>
            <a:stretch/>
          </p:blipFill>
          <p:spPr>
            <a:xfrm>
              <a:off x="1704778" y="5410039"/>
              <a:ext cx="346942" cy="467233"/>
            </a:xfrm>
            <a:prstGeom prst="rect">
              <a:avLst/>
            </a:prstGeom>
          </p:spPr>
        </p:pic>
        <p:pic>
          <p:nvPicPr>
            <p:cNvPr id="69" name="그림 68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529"/>
            <a:stretch/>
          </p:blipFill>
          <p:spPr>
            <a:xfrm>
              <a:off x="1776786" y="5410039"/>
              <a:ext cx="346942" cy="467233"/>
            </a:xfrm>
            <a:prstGeom prst="rect">
              <a:avLst/>
            </a:prstGeom>
          </p:spPr>
        </p:pic>
        <p:pic>
          <p:nvPicPr>
            <p:cNvPr id="70" name="그림 69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529"/>
            <a:stretch/>
          </p:blipFill>
          <p:spPr>
            <a:xfrm>
              <a:off x="1848794" y="5410039"/>
              <a:ext cx="346942" cy="467233"/>
            </a:xfrm>
            <a:prstGeom prst="rect">
              <a:avLst/>
            </a:prstGeom>
          </p:spPr>
        </p:pic>
        <p:pic>
          <p:nvPicPr>
            <p:cNvPr id="71" name="그림 70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529"/>
            <a:stretch/>
          </p:blipFill>
          <p:spPr>
            <a:xfrm>
              <a:off x="1920802" y="5410039"/>
              <a:ext cx="346942" cy="467233"/>
            </a:xfrm>
            <a:prstGeom prst="rect">
              <a:avLst/>
            </a:prstGeom>
          </p:spPr>
        </p:pic>
        <p:pic>
          <p:nvPicPr>
            <p:cNvPr id="72" name="그림 71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529"/>
            <a:stretch/>
          </p:blipFill>
          <p:spPr>
            <a:xfrm>
              <a:off x="1992810" y="5410039"/>
              <a:ext cx="346942" cy="467233"/>
            </a:xfrm>
            <a:prstGeom prst="rect">
              <a:avLst/>
            </a:prstGeom>
          </p:spPr>
        </p:pic>
        <p:pic>
          <p:nvPicPr>
            <p:cNvPr id="73" name="그림 72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529"/>
            <a:stretch/>
          </p:blipFill>
          <p:spPr>
            <a:xfrm>
              <a:off x="2064818" y="5410039"/>
              <a:ext cx="346942" cy="467233"/>
            </a:xfrm>
            <a:prstGeom prst="rect">
              <a:avLst/>
            </a:prstGeom>
          </p:spPr>
        </p:pic>
        <p:pic>
          <p:nvPicPr>
            <p:cNvPr id="74" name="그림 73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529"/>
            <a:stretch/>
          </p:blipFill>
          <p:spPr>
            <a:xfrm>
              <a:off x="2136826" y="5410039"/>
              <a:ext cx="346942" cy="467233"/>
            </a:xfrm>
            <a:prstGeom prst="rect">
              <a:avLst/>
            </a:prstGeom>
          </p:spPr>
        </p:pic>
        <p:pic>
          <p:nvPicPr>
            <p:cNvPr id="75" name="그림 74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529"/>
            <a:stretch/>
          </p:blipFill>
          <p:spPr>
            <a:xfrm>
              <a:off x="2208834" y="5410039"/>
              <a:ext cx="346942" cy="467233"/>
            </a:xfrm>
            <a:prstGeom prst="rect">
              <a:avLst/>
            </a:prstGeom>
          </p:spPr>
        </p:pic>
        <p:sp>
          <p:nvSpPr>
            <p:cNvPr id="76" name="오른쪽 화살표 75"/>
            <p:cNvSpPr/>
            <p:nvPr/>
          </p:nvSpPr>
          <p:spPr>
            <a:xfrm>
              <a:off x="1388408" y="4725144"/>
              <a:ext cx="216024" cy="242446"/>
            </a:xfrm>
            <a:prstGeom prst="rightArrow">
              <a:avLst/>
            </a:prstGeom>
            <a:solidFill>
              <a:srgbClr val="9729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77" name="그림 76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17" t="3563" r="11834" b="41851"/>
            <a:stretch/>
          </p:blipFill>
          <p:spPr>
            <a:xfrm>
              <a:off x="1841510" y="4643208"/>
              <a:ext cx="540000" cy="398491"/>
            </a:xfrm>
            <a:prstGeom prst="rect">
              <a:avLst/>
            </a:prstGeom>
          </p:spPr>
        </p:pic>
        <p:pic>
          <p:nvPicPr>
            <p:cNvPr id="78" name="그림 77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17" t="3563" r="11834" b="41851"/>
            <a:stretch/>
          </p:blipFill>
          <p:spPr>
            <a:xfrm>
              <a:off x="1915456" y="4643208"/>
              <a:ext cx="540000" cy="398491"/>
            </a:xfrm>
            <a:prstGeom prst="rect">
              <a:avLst/>
            </a:prstGeom>
          </p:spPr>
        </p:pic>
        <p:pic>
          <p:nvPicPr>
            <p:cNvPr id="79" name="그림 78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17" t="3563" r="11834" b="41851"/>
            <a:stretch/>
          </p:blipFill>
          <p:spPr>
            <a:xfrm>
              <a:off x="1989402" y="4643208"/>
              <a:ext cx="540000" cy="398491"/>
            </a:xfrm>
            <a:prstGeom prst="rect">
              <a:avLst/>
            </a:prstGeom>
          </p:spPr>
        </p:pic>
        <p:pic>
          <p:nvPicPr>
            <p:cNvPr id="80" name="그림 79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17" t="3563" r="11834" b="41851"/>
            <a:stretch/>
          </p:blipFill>
          <p:spPr>
            <a:xfrm>
              <a:off x="2063348" y="4643208"/>
              <a:ext cx="540000" cy="398491"/>
            </a:xfrm>
            <a:prstGeom prst="rect">
              <a:avLst/>
            </a:prstGeom>
          </p:spPr>
        </p:pic>
        <p:pic>
          <p:nvPicPr>
            <p:cNvPr id="81" name="그림 80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17" t="3563" r="11834" b="41851"/>
            <a:stretch/>
          </p:blipFill>
          <p:spPr>
            <a:xfrm>
              <a:off x="2137294" y="4643208"/>
              <a:ext cx="540000" cy="398491"/>
            </a:xfrm>
            <a:prstGeom prst="rect">
              <a:avLst/>
            </a:prstGeom>
          </p:spPr>
        </p:pic>
        <p:pic>
          <p:nvPicPr>
            <p:cNvPr id="82" name="그림 81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17" t="3563" r="11834" b="41851"/>
            <a:stretch/>
          </p:blipFill>
          <p:spPr>
            <a:xfrm>
              <a:off x="2211240" y="4643208"/>
              <a:ext cx="540000" cy="398491"/>
            </a:xfrm>
            <a:prstGeom prst="rect">
              <a:avLst/>
            </a:prstGeom>
          </p:spPr>
        </p:pic>
        <p:pic>
          <p:nvPicPr>
            <p:cNvPr id="83" name="그림 82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17" t="3563" r="11834" b="41851"/>
            <a:stretch/>
          </p:blipFill>
          <p:spPr>
            <a:xfrm>
              <a:off x="2285186" y="4643208"/>
              <a:ext cx="540000" cy="398491"/>
            </a:xfrm>
            <a:prstGeom prst="rect">
              <a:avLst/>
            </a:prstGeom>
          </p:spPr>
        </p:pic>
        <p:pic>
          <p:nvPicPr>
            <p:cNvPr id="84" name="그림 83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17" t="3563" r="11834" b="41851"/>
            <a:stretch/>
          </p:blipFill>
          <p:spPr>
            <a:xfrm>
              <a:off x="2359134" y="4643208"/>
              <a:ext cx="540000" cy="398491"/>
            </a:xfrm>
            <a:prstGeom prst="rect">
              <a:avLst/>
            </a:prstGeom>
          </p:spPr>
        </p:pic>
        <p:sp>
          <p:nvSpPr>
            <p:cNvPr id="85" name="직사각형 84"/>
            <p:cNvSpPr/>
            <p:nvPr/>
          </p:nvSpPr>
          <p:spPr>
            <a:xfrm>
              <a:off x="1259632" y="3356992"/>
              <a:ext cx="475057" cy="256349"/>
            </a:xfrm>
            <a:prstGeom prst="rect">
              <a:avLst/>
            </a:prstGeom>
            <a:solidFill>
              <a:srgbClr val="004A82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1206292" y="3341752"/>
              <a:ext cx="5760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>
                <a:bevelB h="25400" prst="softRound"/>
              </a:sp3d>
            </a:bodyPr>
            <a:lstStyle/>
            <a:p>
              <a:pPr algn="ctr"/>
              <a:r>
                <a:rPr lang="en-US" altLang="ko-KR" sz="1100" b="1" dirty="0" smtClean="0">
                  <a:solidFill>
                    <a:schemeClr val="bg1"/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</a:rPr>
                <a:t>1 Hr</a:t>
              </a:r>
              <a:endParaRPr lang="ko-KR" altLang="en-US" sz="1100" b="1" dirty="0">
                <a:solidFill>
                  <a:schemeClr val="bg1"/>
                </a:solidFill>
                <a:latin typeface="Arial" pitchFamily="34" charset="0"/>
                <a:ea typeface="맑은 고딕" pitchFamily="50" charset="-127"/>
                <a:cs typeface="Arial" pitchFamily="34" charset="0"/>
              </a:endParaRPr>
            </a:p>
          </p:txBody>
        </p:sp>
        <p:pic>
          <p:nvPicPr>
            <p:cNvPr id="87" name="그림 8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38330" y="5036561"/>
              <a:ext cx="594915" cy="592330"/>
            </a:xfrm>
            <a:prstGeom prst="rect">
              <a:avLst/>
            </a:prstGeom>
          </p:spPr>
        </p:pic>
        <p:pic>
          <p:nvPicPr>
            <p:cNvPr id="88" name="그림 8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66322" y="5036561"/>
              <a:ext cx="594915" cy="592330"/>
            </a:xfrm>
            <a:prstGeom prst="rect">
              <a:avLst/>
            </a:prstGeom>
          </p:spPr>
        </p:pic>
        <p:pic>
          <p:nvPicPr>
            <p:cNvPr id="89" name="그림 8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94314" y="5036561"/>
              <a:ext cx="594915" cy="592330"/>
            </a:xfrm>
            <a:prstGeom prst="rect">
              <a:avLst/>
            </a:prstGeom>
          </p:spPr>
        </p:pic>
        <p:pic>
          <p:nvPicPr>
            <p:cNvPr id="90" name="그림 8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22306" y="5036561"/>
              <a:ext cx="594915" cy="592330"/>
            </a:xfrm>
            <a:prstGeom prst="rect">
              <a:avLst/>
            </a:prstGeom>
          </p:spPr>
        </p:pic>
        <p:pic>
          <p:nvPicPr>
            <p:cNvPr id="91" name="그림 9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22306" y="5036561"/>
              <a:ext cx="594915" cy="592330"/>
            </a:xfrm>
            <a:prstGeom prst="rect">
              <a:avLst/>
            </a:prstGeom>
          </p:spPr>
        </p:pic>
        <p:pic>
          <p:nvPicPr>
            <p:cNvPr id="92" name="그림 9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0298" y="5036561"/>
              <a:ext cx="594915" cy="592330"/>
            </a:xfrm>
            <a:prstGeom prst="rect">
              <a:avLst/>
            </a:prstGeom>
          </p:spPr>
        </p:pic>
        <p:pic>
          <p:nvPicPr>
            <p:cNvPr id="93" name="그림 9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78290" y="5036561"/>
              <a:ext cx="594915" cy="592330"/>
            </a:xfrm>
            <a:prstGeom prst="rect">
              <a:avLst/>
            </a:prstGeom>
          </p:spPr>
        </p:pic>
        <p:pic>
          <p:nvPicPr>
            <p:cNvPr id="94" name="그림 9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06282" y="5036561"/>
              <a:ext cx="594915" cy="592330"/>
            </a:xfrm>
            <a:prstGeom prst="rect">
              <a:avLst/>
            </a:prstGeom>
          </p:spPr>
        </p:pic>
        <p:pic>
          <p:nvPicPr>
            <p:cNvPr id="95" name="그림 9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34274" y="5036561"/>
              <a:ext cx="594915" cy="592330"/>
            </a:xfrm>
            <a:prstGeom prst="rect">
              <a:avLst/>
            </a:prstGeom>
          </p:spPr>
        </p:pic>
        <p:pic>
          <p:nvPicPr>
            <p:cNvPr id="96" name="그림 9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2266" y="5036561"/>
              <a:ext cx="594915" cy="592330"/>
            </a:xfrm>
            <a:prstGeom prst="rect">
              <a:avLst/>
            </a:prstGeom>
          </p:spPr>
        </p:pic>
        <p:pic>
          <p:nvPicPr>
            <p:cNvPr id="97" name="그림 9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0258" y="5036561"/>
              <a:ext cx="594915" cy="592330"/>
            </a:xfrm>
            <a:prstGeom prst="rect">
              <a:avLst/>
            </a:prstGeom>
          </p:spPr>
        </p:pic>
        <p:pic>
          <p:nvPicPr>
            <p:cNvPr id="98" name="Picture 4"/>
            <p:cNvPicPr preferRelativeResize="0">
              <a:picLocks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6143636" y="2113599"/>
              <a:ext cx="594000" cy="594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99" name="Picture 5"/>
            <p:cNvPicPr preferRelativeResize="0">
              <a:picLocks noChangeArrowheads="1"/>
            </p:cNvPicPr>
            <p:nvPr/>
          </p:nvPicPr>
          <p:blipFill>
            <a:blip r:embed="rId10" cstate="print"/>
            <a:srcRect t="1063"/>
            <a:stretch>
              <a:fillRect/>
            </a:stretch>
          </p:blipFill>
          <p:spPr bwMode="auto">
            <a:xfrm>
              <a:off x="6286512" y="2113599"/>
              <a:ext cx="594000" cy="594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00" name="Picture 7"/>
            <p:cNvPicPr preferRelativeResize="0">
              <a:picLocks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6429388" y="2113599"/>
              <a:ext cx="594000" cy="5953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01" name="Picture 8"/>
            <p:cNvPicPr preferRelativeResize="0">
              <a:picLocks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6572264" y="2113599"/>
              <a:ext cx="594000" cy="594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02" name="Picture 9"/>
            <p:cNvPicPr preferRelativeResize="0">
              <a:picLocks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6715140" y="2113599"/>
              <a:ext cx="594000" cy="594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03" name="Picture 14" descr="C:\Users\기본\Desktop\그림1.png"/>
            <p:cNvPicPr preferRelativeResize="0">
              <a:picLocks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6143636" y="5357826"/>
              <a:ext cx="594000" cy="594000"/>
            </a:xfrm>
            <a:prstGeom prst="rect">
              <a:avLst/>
            </a:prstGeom>
            <a:noFill/>
          </p:spPr>
        </p:pic>
        <p:pic>
          <p:nvPicPr>
            <p:cNvPr id="104" name="Picture 15" descr="C:\Users\기본\Desktop\그림2.png"/>
            <p:cNvPicPr preferRelativeResize="0">
              <a:picLocks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6429388" y="5357826"/>
              <a:ext cx="594000" cy="594000"/>
            </a:xfrm>
            <a:prstGeom prst="rect">
              <a:avLst/>
            </a:prstGeom>
            <a:noFill/>
          </p:spPr>
        </p:pic>
        <p:pic>
          <p:nvPicPr>
            <p:cNvPr id="105" name="Picture 16" descr="C:\Users\기본\Desktop\그림3.png"/>
            <p:cNvPicPr preferRelativeResize="0">
              <a:picLocks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6715140" y="5357826"/>
              <a:ext cx="594000" cy="594000"/>
            </a:xfrm>
            <a:prstGeom prst="rect">
              <a:avLst/>
            </a:prstGeom>
            <a:noFill/>
          </p:spPr>
        </p:pic>
        <p:pic>
          <p:nvPicPr>
            <p:cNvPr id="106" name="Picture 20" descr="C:\Users\기본\Desktop\그림5.png"/>
            <p:cNvPicPr preferRelativeResize="0">
              <a:picLocks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6143636" y="4461760"/>
              <a:ext cx="594000" cy="594000"/>
            </a:xfrm>
            <a:prstGeom prst="rect">
              <a:avLst/>
            </a:prstGeom>
            <a:noFill/>
          </p:spPr>
        </p:pic>
        <p:pic>
          <p:nvPicPr>
            <p:cNvPr id="107" name="Picture 21" descr="C:\Users\기본\Desktop\그림6.png"/>
            <p:cNvPicPr preferRelativeResize="0">
              <a:picLocks noChangeArrowheads="1"/>
            </p:cNvPicPr>
            <p:nvPr/>
          </p:nvPicPr>
          <p:blipFill>
            <a:blip r:embed="rId18" cstate="print"/>
            <a:srcRect/>
            <a:stretch>
              <a:fillRect/>
            </a:stretch>
          </p:blipFill>
          <p:spPr bwMode="auto">
            <a:xfrm>
              <a:off x="6429388" y="4461760"/>
              <a:ext cx="594000" cy="594000"/>
            </a:xfrm>
            <a:prstGeom prst="rect">
              <a:avLst/>
            </a:prstGeom>
            <a:noFill/>
          </p:spPr>
        </p:pic>
        <p:pic>
          <p:nvPicPr>
            <p:cNvPr id="108" name="Picture 22" descr="C:\Users\기본\Desktop\그림4.png"/>
            <p:cNvPicPr preferRelativeResize="0">
              <a:picLocks noChangeArrowheads="1"/>
            </p:cNvPicPr>
            <p:nvPr/>
          </p:nvPicPr>
          <p:blipFill>
            <a:blip r:embed="rId19" cstate="print"/>
            <a:srcRect/>
            <a:stretch>
              <a:fillRect/>
            </a:stretch>
          </p:blipFill>
          <p:spPr bwMode="auto">
            <a:xfrm>
              <a:off x="6715140" y="4461760"/>
              <a:ext cx="594000" cy="594000"/>
            </a:xfrm>
            <a:prstGeom prst="rect">
              <a:avLst/>
            </a:prstGeom>
            <a:noFill/>
          </p:spPr>
        </p:pic>
        <p:pic>
          <p:nvPicPr>
            <p:cNvPr id="109" name="Picture 38" descr="C:\Users\기본\Desktop\그림12.png"/>
            <p:cNvPicPr preferRelativeResize="0">
              <a:picLocks noChangeArrowheads="1"/>
            </p:cNvPicPr>
            <p:nvPr/>
          </p:nvPicPr>
          <p:blipFill>
            <a:blip r:embed="rId20" cstate="print"/>
            <a:srcRect/>
            <a:stretch>
              <a:fillRect/>
            </a:stretch>
          </p:blipFill>
          <p:spPr bwMode="auto">
            <a:xfrm>
              <a:off x="6143636" y="3310613"/>
              <a:ext cx="594000" cy="594000"/>
            </a:xfrm>
            <a:prstGeom prst="rect">
              <a:avLst/>
            </a:prstGeom>
            <a:noFill/>
          </p:spPr>
        </p:pic>
        <p:pic>
          <p:nvPicPr>
            <p:cNvPr id="110" name="Picture 39" descr="C:\Users\기본\Desktop\그림13.png"/>
            <p:cNvPicPr preferRelativeResize="0">
              <a:picLocks noChangeArrowheads="1"/>
            </p:cNvPicPr>
            <p:nvPr/>
          </p:nvPicPr>
          <p:blipFill>
            <a:blip r:embed="rId21" cstate="print"/>
            <a:srcRect/>
            <a:stretch>
              <a:fillRect/>
            </a:stretch>
          </p:blipFill>
          <p:spPr bwMode="auto">
            <a:xfrm>
              <a:off x="6286512" y="3310613"/>
              <a:ext cx="594000" cy="594000"/>
            </a:xfrm>
            <a:prstGeom prst="rect">
              <a:avLst/>
            </a:prstGeom>
            <a:noFill/>
          </p:spPr>
        </p:pic>
        <p:pic>
          <p:nvPicPr>
            <p:cNvPr id="111" name="Picture 40" descr="C:\Users\기본\Desktop\그림14.png"/>
            <p:cNvPicPr preferRelativeResize="0">
              <a:picLocks noChangeArrowheads="1"/>
            </p:cNvPicPr>
            <p:nvPr/>
          </p:nvPicPr>
          <p:blipFill>
            <a:blip r:embed="rId22" cstate="print"/>
            <a:srcRect/>
            <a:stretch>
              <a:fillRect/>
            </a:stretch>
          </p:blipFill>
          <p:spPr bwMode="auto">
            <a:xfrm>
              <a:off x="6429388" y="3310613"/>
              <a:ext cx="594000" cy="594000"/>
            </a:xfrm>
            <a:prstGeom prst="rect">
              <a:avLst/>
            </a:prstGeom>
            <a:noFill/>
          </p:spPr>
        </p:pic>
        <p:pic>
          <p:nvPicPr>
            <p:cNvPr id="112" name="Picture 41" descr="C:\Users\기본\Desktop\그림15.png"/>
            <p:cNvPicPr preferRelativeResize="0">
              <a:picLocks noChangeArrowheads="1"/>
            </p:cNvPicPr>
            <p:nvPr/>
          </p:nvPicPr>
          <p:blipFill>
            <a:blip r:embed="rId23" cstate="print"/>
            <a:srcRect/>
            <a:stretch>
              <a:fillRect/>
            </a:stretch>
          </p:blipFill>
          <p:spPr bwMode="auto">
            <a:xfrm>
              <a:off x="6572264" y="3310613"/>
              <a:ext cx="594000" cy="594000"/>
            </a:xfrm>
            <a:prstGeom prst="rect">
              <a:avLst/>
            </a:prstGeom>
            <a:noFill/>
          </p:spPr>
        </p:pic>
        <p:pic>
          <p:nvPicPr>
            <p:cNvPr id="113" name="Picture 42" descr="C:\Users\기본\Desktop\그림16.png"/>
            <p:cNvPicPr preferRelativeResize="0">
              <a:picLocks noChangeArrowheads="1"/>
            </p:cNvPicPr>
            <p:nvPr/>
          </p:nvPicPr>
          <p:blipFill>
            <a:blip r:embed="rId24" cstate="print"/>
            <a:srcRect/>
            <a:stretch>
              <a:fillRect/>
            </a:stretch>
          </p:blipFill>
          <p:spPr bwMode="auto">
            <a:xfrm>
              <a:off x="6715140" y="3310613"/>
              <a:ext cx="594000" cy="594000"/>
            </a:xfrm>
            <a:prstGeom prst="rect">
              <a:avLst/>
            </a:prstGeom>
            <a:noFill/>
          </p:spPr>
        </p:pic>
        <p:pic>
          <p:nvPicPr>
            <p:cNvPr id="114" name="그림 113" descr="EMB0000153cbc02"/>
            <p:cNvPicPr preferRelativeResize="0"/>
            <p:nvPr/>
          </p:nvPicPr>
          <p:blipFill>
            <a:blip r:embed="rId25" cstate="print"/>
            <a:srcRect l="3316" t="2777" r="2813" b="17887"/>
            <a:stretch>
              <a:fillRect/>
            </a:stretch>
          </p:blipFill>
          <p:spPr bwMode="auto">
            <a:xfrm>
              <a:off x="7500958" y="2117200"/>
              <a:ext cx="594000" cy="594000"/>
            </a:xfrm>
            <a:prstGeom prst="rect">
              <a:avLst/>
            </a:prstGeom>
            <a:noFill/>
          </p:spPr>
        </p:pic>
        <p:pic>
          <p:nvPicPr>
            <p:cNvPr id="115" name="그림 114" descr="EMB0000153cbbde"/>
            <p:cNvPicPr preferRelativeResize="0"/>
            <p:nvPr/>
          </p:nvPicPr>
          <p:blipFill>
            <a:blip r:embed="rId26" cstate="print"/>
            <a:srcRect l="1614" t="4819" r="1341" b="12400"/>
            <a:stretch>
              <a:fillRect/>
            </a:stretch>
          </p:blipFill>
          <p:spPr bwMode="auto">
            <a:xfrm>
              <a:off x="7600588" y="2117200"/>
              <a:ext cx="594000" cy="594000"/>
            </a:xfrm>
            <a:prstGeom prst="rect">
              <a:avLst/>
            </a:prstGeom>
            <a:noFill/>
          </p:spPr>
        </p:pic>
        <p:pic>
          <p:nvPicPr>
            <p:cNvPr id="116" name="그림 115" descr="EMB0000153cbbe1"/>
            <p:cNvPicPr preferRelativeResize="0"/>
            <p:nvPr/>
          </p:nvPicPr>
          <p:blipFill>
            <a:blip r:embed="rId27" cstate="print"/>
            <a:srcRect l="1432" t="3116" r="1973" b="18701"/>
            <a:stretch>
              <a:fillRect/>
            </a:stretch>
          </p:blipFill>
          <p:spPr bwMode="auto">
            <a:xfrm>
              <a:off x="7700218" y="2117200"/>
              <a:ext cx="594000" cy="594000"/>
            </a:xfrm>
            <a:prstGeom prst="rect">
              <a:avLst/>
            </a:prstGeom>
            <a:noFill/>
          </p:spPr>
        </p:pic>
        <p:pic>
          <p:nvPicPr>
            <p:cNvPr id="117" name="그림 116" descr="EMB0000153cbbe4"/>
            <p:cNvPicPr/>
            <p:nvPr/>
          </p:nvPicPr>
          <p:blipFill>
            <a:blip r:embed="rId28" cstate="print"/>
            <a:srcRect l="2727" t="4170" r="2958" b="17563"/>
            <a:stretch>
              <a:fillRect/>
            </a:stretch>
          </p:blipFill>
          <p:spPr bwMode="auto">
            <a:xfrm>
              <a:off x="7799848" y="2117200"/>
              <a:ext cx="594000" cy="594000"/>
            </a:xfrm>
            <a:prstGeom prst="rect">
              <a:avLst/>
            </a:prstGeom>
            <a:noFill/>
          </p:spPr>
        </p:pic>
        <p:pic>
          <p:nvPicPr>
            <p:cNvPr id="118" name="그림 117" descr="EMB0000153cbbde"/>
            <p:cNvPicPr preferRelativeResize="0"/>
            <p:nvPr/>
          </p:nvPicPr>
          <p:blipFill>
            <a:blip r:embed="rId26" cstate="print"/>
            <a:srcRect l="1614" t="4819" r="1341" b="12400"/>
            <a:stretch>
              <a:fillRect/>
            </a:stretch>
          </p:blipFill>
          <p:spPr bwMode="auto">
            <a:xfrm>
              <a:off x="7899478" y="2117200"/>
              <a:ext cx="594000" cy="594000"/>
            </a:xfrm>
            <a:prstGeom prst="rect">
              <a:avLst/>
            </a:prstGeom>
            <a:noFill/>
          </p:spPr>
        </p:pic>
        <p:pic>
          <p:nvPicPr>
            <p:cNvPr id="119" name="그림 118" descr="EMB0000153cbc02"/>
            <p:cNvPicPr preferRelativeResize="0"/>
            <p:nvPr/>
          </p:nvPicPr>
          <p:blipFill>
            <a:blip r:embed="rId25" cstate="print"/>
            <a:srcRect l="3316" t="2777" r="2813" b="17887"/>
            <a:stretch>
              <a:fillRect/>
            </a:stretch>
          </p:blipFill>
          <p:spPr bwMode="auto">
            <a:xfrm>
              <a:off x="7999108" y="2117200"/>
              <a:ext cx="594000" cy="594000"/>
            </a:xfrm>
            <a:prstGeom prst="rect">
              <a:avLst/>
            </a:prstGeom>
            <a:noFill/>
          </p:spPr>
        </p:pic>
        <p:pic>
          <p:nvPicPr>
            <p:cNvPr id="120" name="그림 119" descr="EMB0000153cbbe1"/>
            <p:cNvPicPr preferRelativeResize="0"/>
            <p:nvPr/>
          </p:nvPicPr>
          <p:blipFill>
            <a:blip r:embed="rId27" cstate="print"/>
            <a:srcRect l="1432" t="3116" r="1973" b="18701"/>
            <a:stretch>
              <a:fillRect/>
            </a:stretch>
          </p:blipFill>
          <p:spPr bwMode="auto">
            <a:xfrm>
              <a:off x="8098738" y="2117200"/>
              <a:ext cx="594000" cy="594000"/>
            </a:xfrm>
            <a:prstGeom prst="rect">
              <a:avLst/>
            </a:prstGeom>
            <a:noFill/>
          </p:spPr>
        </p:pic>
        <p:pic>
          <p:nvPicPr>
            <p:cNvPr id="121" name="그림 120" descr="EMB0000153cbbe1"/>
            <p:cNvPicPr preferRelativeResize="0"/>
            <p:nvPr/>
          </p:nvPicPr>
          <p:blipFill>
            <a:blip r:embed="rId27" cstate="print"/>
            <a:srcRect l="1432" t="3116" r="1973" b="18701"/>
            <a:stretch>
              <a:fillRect/>
            </a:stretch>
          </p:blipFill>
          <p:spPr bwMode="auto">
            <a:xfrm>
              <a:off x="8198368" y="2117200"/>
              <a:ext cx="594000" cy="594000"/>
            </a:xfrm>
            <a:prstGeom prst="rect">
              <a:avLst/>
            </a:prstGeom>
            <a:noFill/>
          </p:spPr>
        </p:pic>
        <p:pic>
          <p:nvPicPr>
            <p:cNvPr id="122" name="그림 121" descr="EMB0000153cbbe4"/>
            <p:cNvPicPr/>
            <p:nvPr/>
          </p:nvPicPr>
          <p:blipFill>
            <a:blip r:embed="rId28" cstate="print"/>
            <a:srcRect l="2727" t="4170" r="2958" b="17563"/>
            <a:stretch>
              <a:fillRect/>
            </a:stretch>
          </p:blipFill>
          <p:spPr bwMode="auto">
            <a:xfrm>
              <a:off x="8297998" y="2117200"/>
              <a:ext cx="594000" cy="594000"/>
            </a:xfrm>
            <a:prstGeom prst="rect">
              <a:avLst/>
            </a:prstGeom>
            <a:noFill/>
          </p:spPr>
        </p:pic>
        <p:pic>
          <p:nvPicPr>
            <p:cNvPr id="123" name="그림 122" descr="EMB0000153cbbde"/>
            <p:cNvPicPr preferRelativeResize="0"/>
            <p:nvPr/>
          </p:nvPicPr>
          <p:blipFill>
            <a:blip r:embed="rId26" cstate="print"/>
            <a:srcRect l="1614" t="4819" r="1341" b="12400"/>
            <a:stretch>
              <a:fillRect/>
            </a:stretch>
          </p:blipFill>
          <p:spPr bwMode="auto">
            <a:xfrm>
              <a:off x="7644974" y="2402952"/>
              <a:ext cx="594000" cy="594000"/>
            </a:xfrm>
            <a:prstGeom prst="rect">
              <a:avLst/>
            </a:prstGeom>
            <a:noFill/>
          </p:spPr>
        </p:pic>
        <p:pic>
          <p:nvPicPr>
            <p:cNvPr id="124" name="Picture 4"/>
            <p:cNvPicPr preferRelativeResize="0">
              <a:picLocks noChangeArrowheads="1"/>
            </p:cNvPicPr>
            <p:nvPr/>
          </p:nvPicPr>
          <p:blipFill>
            <a:blip r:embed="rId29" cstate="print"/>
            <a:srcRect l="304" t="498" r="77207" b="76729"/>
            <a:stretch>
              <a:fillRect/>
            </a:stretch>
          </p:blipFill>
          <p:spPr bwMode="auto">
            <a:xfrm>
              <a:off x="7500958" y="3312322"/>
              <a:ext cx="594000" cy="594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5" name="Picture 4"/>
            <p:cNvPicPr preferRelativeResize="0">
              <a:picLocks noChangeArrowheads="1"/>
            </p:cNvPicPr>
            <p:nvPr/>
          </p:nvPicPr>
          <p:blipFill>
            <a:blip r:embed="rId30" cstate="print"/>
            <a:srcRect l="23308" t="614" r="54070" b="77013"/>
            <a:stretch>
              <a:fillRect/>
            </a:stretch>
          </p:blipFill>
          <p:spPr bwMode="auto">
            <a:xfrm>
              <a:off x="7599266" y="3312322"/>
              <a:ext cx="594000" cy="594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6" name="Picture 4"/>
            <p:cNvPicPr preferRelativeResize="0">
              <a:picLocks noChangeArrowheads="1"/>
            </p:cNvPicPr>
            <p:nvPr/>
          </p:nvPicPr>
          <p:blipFill>
            <a:blip r:embed="rId31" cstate="print"/>
            <a:srcRect l="46444" t="307" r="31105" b="77013"/>
            <a:stretch>
              <a:fillRect/>
            </a:stretch>
          </p:blipFill>
          <p:spPr bwMode="auto">
            <a:xfrm>
              <a:off x="7697574" y="3312322"/>
              <a:ext cx="594000" cy="594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7" name="Picture 4"/>
            <p:cNvPicPr preferRelativeResize="0">
              <a:picLocks noChangeArrowheads="1"/>
            </p:cNvPicPr>
            <p:nvPr/>
          </p:nvPicPr>
          <p:blipFill>
            <a:blip r:embed="rId32" cstate="print"/>
            <a:srcRect l="69580" r="7626" b="76162"/>
            <a:stretch>
              <a:fillRect/>
            </a:stretch>
          </p:blipFill>
          <p:spPr bwMode="auto">
            <a:xfrm>
              <a:off x="7795882" y="3312322"/>
              <a:ext cx="594000" cy="594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8" name="Picture 4"/>
            <p:cNvPicPr preferRelativeResize="0">
              <a:picLocks noChangeArrowheads="1"/>
            </p:cNvPicPr>
            <p:nvPr/>
          </p:nvPicPr>
          <p:blipFill>
            <a:blip r:embed="rId33" cstate="print"/>
            <a:srcRect t="23838" r="77207" b="53175"/>
            <a:stretch>
              <a:fillRect/>
            </a:stretch>
          </p:blipFill>
          <p:spPr bwMode="auto">
            <a:xfrm>
              <a:off x="7894190" y="3312322"/>
              <a:ext cx="594000" cy="594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9" name="Picture 4"/>
            <p:cNvPicPr preferRelativeResize="0">
              <a:picLocks noChangeArrowheads="1"/>
            </p:cNvPicPr>
            <p:nvPr/>
          </p:nvPicPr>
          <p:blipFill>
            <a:blip r:embed="rId34" cstate="print"/>
            <a:srcRect l="23308" t="23554" r="54241" b="53175"/>
            <a:stretch>
              <a:fillRect/>
            </a:stretch>
          </p:blipFill>
          <p:spPr bwMode="auto">
            <a:xfrm>
              <a:off x="7992498" y="3312322"/>
              <a:ext cx="594000" cy="594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0" name="Picture 4"/>
            <p:cNvPicPr preferRelativeResize="0">
              <a:picLocks noChangeArrowheads="1"/>
            </p:cNvPicPr>
            <p:nvPr/>
          </p:nvPicPr>
          <p:blipFill>
            <a:blip r:embed="rId32" cstate="print"/>
            <a:srcRect l="69580" r="7626" b="76162"/>
            <a:stretch>
              <a:fillRect/>
            </a:stretch>
          </p:blipFill>
          <p:spPr bwMode="auto">
            <a:xfrm>
              <a:off x="8090806" y="3312322"/>
              <a:ext cx="594000" cy="594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1" name="Picture 4"/>
            <p:cNvPicPr preferRelativeResize="0">
              <a:picLocks noChangeArrowheads="1"/>
            </p:cNvPicPr>
            <p:nvPr/>
          </p:nvPicPr>
          <p:blipFill>
            <a:blip r:embed="rId35" cstate="print"/>
            <a:srcRect t="23838" r="77207" b="53175"/>
            <a:stretch>
              <a:fillRect/>
            </a:stretch>
          </p:blipFill>
          <p:spPr bwMode="auto">
            <a:xfrm>
              <a:off x="8189114" y="3312322"/>
              <a:ext cx="594000" cy="594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2" name="Picture 4"/>
            <p:cNvPicPr preferRelativeResize="0">
              <a:picLocks noChangeArrowheads="1"/>
            </p:cNvPicPr>
            <p:nvPr/>
          </p:nvPicPr>
          <p:blipFill>
            <a:blip r:embed="rId36" cstate="print"/>
            <a:srcRect l="23308" t="614" r="54070" b="77013"/>
            <a:stretch>
              <a:fillRect/>
            </a:stretch>
          </p:blipFill>
          <p:spPr bwMode="auto">
            <a:xfrm>
              <a:off x="8287422" y="3312322"/>
              <a:ext cx="594000" cy="594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3" name="Picture 4"/>
            <p:cNvPicPr preferRelativeResize="0">
              <a:picLocks noChangeArrowheads="1"/>
            </p:cNvPicPr>
            <p:nvPr/>
          </p:nvPicPr>
          <p:blipFill>
            <a:blip r:embed="rId30" cstate="print"/>
            <a:srcRect l="23308" t="614" r="54070" b="77013"/>
            <a:stretch>
              <a:fillRect/>
            </a:stretch>
          </p:blipFill>
          <p:spPr bwMode="auto">
            <a:xfrm>
              <a:off x="8385727" y="3312322"/>
              <a:ext cx="594000" cy="594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4" name="Picture 4"/>
            <p:cNvPicPr preferRelativeResize="0">
              <a:picLocks noChangeArrowheads="1"/>
            </p:cNvPicPr>
            <p:nvPr/>
          </p:nvPicPr>
          <p:blipFill>
            <a:blip r:embed="rId37" cstate="print"/>
            <a:srcRect l="424" t="47676" r="77249" b="29621"/>
            <a:stretch>
              <a:fillRect/>
            </a:stretch>
          </p:blipFill>
          <p:spPr bwMode="auto">
            <a:xfrm>
              <a:off x="7591915" y="3526637"/>
              <a:ext cx="594000" cy="594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5" name="Picture 4"/>
            <p:cNvPicPr preferRelativeResize="0">
              <a:picLocks noChangeArrowheads="1"/>
            </p:cNvPicPr>
            <p:nvPr/>
          </p:nvPicPr>
          <p:blipFill>
            <a:blip r:embed="rId38" cstate="print"/>
            <a:srcRect l="23479" t="47677" r="53899" b="29283"/>
            <a:stretch>
              <a:fillRect/>
            </a:stretch>
          </p:blipFill>
          <p:spPr bwMode="auto">
            <a:xfrm>
              <a:off x="7690023" y="3526636"/>
              <a:ext cx="594000" cy="594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6" name="Picture 4"/>
            <p:cNvPicPr preferRelativeResize="0">
              <a:picLocks noChangeArrowheads="1"/>
            </p:cNvPicPr>
            <p:nvPr/>
          </p:nvPicPr>
          <p:blipFill>
            <a:blip r:embed="rId39" cstate="print"/>
            <a:srcRect l="69580" t="48244" r="7969" b="29337"/>
            <a:stretch>
              <a:fillRect/>
            </a:stretch>
          </p:blipFill>
          <p:spPr bwMode="auto">
            <a:xfrm>
              <a:off x="7788131" y="3526637"/>
              <a:ext cx="594000" cy="594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7" name="Picture 4"/>
            <p:cNvPicPr preferRelativeResize="0">
              <a:picLocks noChangeArrowheads="1"/>
            </p:cNvPicPr>
            <p:nvPr/>
          </p:nvPicPr>
          <p:blipFill>
            <a:blip r:embed="rId40" cstate="print"/>
            <a:srcRect l="69774" t="23838" r="7798" b="53175"/>
            <a:stretch>
              <a:fillRect/>
            </a:stretch>
          </p:blipFill>
          <p:spPr bwMode="auto">
            <a:xfrm>
              <a:off x="7886239" y="3526637"/>
              <a:ext cx="594000" cy="594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8" name="Picture 4"/>
            <p:cNvPicPr preferRelativeResize="0">
              <a:picLocks noChangeArrowheads="1"/>
            </p:cNvPicPr>
            <p:nvPr/>
          </p:nvPicPr>
          <p:blipFill>
            <a:blip r:embed="rId41" cstate="print"/>
            <a:srcRect l="46615" t="47891" r="31106" b="29336"/>
            <a:stretch>
              <a:fillRect/>
            </a:stretch>
          </p:blipFill>
          <p:spPr bwMode="auto">
            <a:xfrm>
              <a:off x="7984347" y="3529812"/>
              <a:ext cx="594000" cy="594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9" name="Picture 4"/>
            <p:cNvPicPr preferRelativeResize="0">
              <a:picLocks noChangeArrowheads="1"/>
            </p:cNvPicPr>
            <p:nvPr/>
          </p:nvPicPr>
          <p:blipFill>
            <a:blip r:embed="rId42" cstate="print"/>
            <a:srcRect l="46615" t="24362" r="30934" b="53175"/>
            <a:stretch>
              <a:fillRect/>
            </a:stretch>
          </p:blipFill>
          <p:spPr bwMode="auto">
            <a:xfrm>
              <a:off x="8082456" y="3526637"/>
              <a:ext cx="594000" cy="594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0" name="그림 139" descr="EMB0000153cbbe4"/>
            <p:cNvPicPr/>
            <p:nvPr/>
          </p:nvPicPr>
          <p:blipFill>
            <a:blip r:embed="rId28" cstate="print"/>
            <a:srcRect l="2727" t="4170" r="2958" b="17563"/>
            <a:stretch>
              <a:fillRect/>
            </a:stretch>
          </p:blipFill>
          <p:spPr bwMode="auto">
            <a:xfrm>
              <a:off x="7744689" y="2402952"/>
              <a:ext cx="594000" cy="594000"/>
            </a:xfrm>
            <a:prstGeom prst="rect">
              <a:avLst/>
            </a:prstGeom>
            <a:noFill/>
          </p:spPr>
        </p:pic>
        <p:pic>
          <p:nvPicPr>
            <p:cNvPr id="141" name="그림 140" descr="EMB0000153cbbdb"/>
            <p:cNvPicPr preferRelativeResize="0"/>
            <p:nvPr/>
          </p:nvPicPr>
          <p:blipFill>
            <a:blip r:embed="rId43" cstate="print"/>
            <a:srcRect l="1243" t="1657" r="6153" b="20410"/>
            <a:stretch>
              <a:fillRect/>
            </a:stretch>
          </p:blipFill>
          <p:spPr bwMode="auto">
            <a:xfrm>
              <a:off x="7844404" y="2402952"/>
              <a:ext cx="594000" cy="594000"/>
            </a:xfrm>
            <a:prstGeom prst="rect">
              <a:avLst/>
            </a:prstGeom>
            <a:noFill/>
          </p:spPr>
        </p:pic>
        <p:pic>
          <p:nvPicPr>
            <p:cNvPr id="142" name="그림 141" descr="EMB0000153cbbee"/>
            <p:cNvPicPr preferRelativeResize="0"/>
            <p:nvPr/>
          </p:nvPicPr>
          <p:blipFill>
            <a:blip r:embed="rId44" cstate="print"/>
            <a:srcRect/>
            <a:stretch>
              <a:fillRect/>
            </a:stretch>
          </p:blipFill>
          <p:spPr bwMode="auto">
            <a:xfrm>
              <a:off x="7944119" y="2402952"/>
              <a:ext cx="594000" cy="594000"/>
            </a:xfrm>
            <a:prstGeom prst="rect">
              <a:avLst/>
            </a:prstGeom>
            <a:noFill/>
          </p:spPr>
        </p:pic>
        <p:pic>
          <p:nvPicPr>
            <p:cNvPr id="143" name="그림 142" descr="EMB0000153cbbe7"/>
            <p:cNvPicPr preferRelativeResize="0"/>
            <p:nvPr/>
          </p:nvPicPr>
          <p:blipFill>
            <a:blip r:embed="rId45" cstate="print"/>
            <a:srcRect l="3293" t="5257" r="4918"/>
            <a:stretch>
              <a:fillRect/>
            </a:stretch>
          </p:blipFill>
          <p:spPr bwMode="auto">
            <a:xfrm>
              <a:off x="8043834" y="2402952"/>
              <a:ext cx="594000" cy="594000"/>
            </a:xfrm>
            <a:prstGeom prst="rect">
              <a:avLst/>
            </a:prstGeom>
            <a:noFill/>
          </p:spPr>
        </p:pic>
        <p:pic>
          <p:nvPicPr>
            <p:cNvPr id="144" name="그림 143" descr="EMB0000153cbbea"/>
            <p:cNvPicPr preferRelativeResize="0"/>
            <p:nvPr/>
          </p:nvPicPr>
          <p:blipFill>
            <a:blip r:embed="rId46" cstate="print"/>
            <a:srcRect l="4880" t="4572" r="4625" b="2108"/>
            <a:stretch>
              <a:fillRect/>
            </a:stretch>
          </p:blipFill>
          <p:spPr bwMode="auto">
            <a:xfrm>
              <a:off x="8143549" y="2402952"/>
              <a:ext cx="594000" cy="594000"/>
            </a:xfrm>
            <a:prstGeom prst="rect">
              <a:avLst/>
            </a:prstGeom>
            <a:noFill/>
          </p:spPr>
        </p:pic>
        <p:pic>
          <p:nvPicPr>
            <p:cNvPr id="145" name="그림 144" descr="EMB0000153cbbf2"/>
            <p:cNvPicPr preferRelativeResize="0"/>
            <p:nvPr/>
          </p:nvPicPr>
          <p:blipFill>
            <a:blip r:embed="rId47" cstate="print"/>
            <a:srcRect l="19582" t="9731" r="1990" b="4740"/>
            <a:stretch>
              <a:fillRect/>
            </a:stretch>
          </p:blipFill>
          <p:spPr bwMode="auto">
            <a:xfrm>
              <a:off x="8243264" y="2402952"/>
              <a:ext cx="594000" cy="594000"/>
            </a:xfrm>
            <a:prstGeom prst="rect">
              <a:avLst/>
            </a:prstGeom>
            <a:noFill/>
          </p:spPr>
        </p:pic>
        <p:pic>
          <p:nvPicPr>
            <p:cNvPr id="146" name="그림 145" descr="EMB0000153cbbfa"/>
            <p:cNvPicPr preferRelativeResize="0"/>
            <p:nvPr/>
          </p:nvPicPr>
          <p:blipFill>
            <a:blip r:embed="rId48" cstate="print"/>
            <a:srcRect l="21305" t="10626" r="1985" b="2841"/>
            <a:stretch>
              <a:fillRect/>
            </a:stretch>
          </p:blipFill>
          <p:spPr bwMode="auto">
            <a:xfrm>
              <a:off x="8388424" y="2117200"/>
              <a:ext cx="594000" cy="594000"/>
            </a:xfrm>
            <a:prstGeom prst="rect">
              <a:avLst/>
            </a:prstGeom>
            <a:noFill/>
          </p:spPr>
        </p:pic>
        <p:pic>
          <p:nvPicPr>
            <p:cNvPr id="147" name="그림 146" descr="EMB0000153cbbf6"/>
            <p:cNvPicPr preferRelativeResize="0"/>
            <p:nvPr/>
          </p:nvPicPr>
          <p:blipFill>
            <a:blip r:embed="rId49" cstate="print"/>
            <a:srcRect l="20788" t="11901" r="2990" b="2944"/>
            <a:stretch>
              <a:fillRect/>
            </a:stretch>
          </p:blipFill>
          <p:spPr bwMode="auto">
            <a:xfrm>
              <a:off x="8342979" y="2402952"/>
              <a:ext cx="594000" cy="594000"/>
            </a:xfrm>
            <a:prstGeom prst="rect">
              <a:avLst/>
            </a:prstGeom>
            <a:noFill/>
          </p:spPr>
        </p:pic>
        <p:pic>
          <p:nvPicPr>
            <p:cNvPr id="148" name="Picture 3" descr="C:\Users\기본\Desktop\amv3.png"/>
            <p:cNvPicPr>
              <a:picLocks noChangeAspect="1" noChangeArrowheads="1"/>
            </p:cNvPicPr>
            <p:nvPr/>
          </p:nvPicPr>
          <p:blipFill>
            <a:blip r:embed="rId5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99857" y="4461760"/>
              <a:ext cx="552070" cy="59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9" name="Picture 5" descr="C:\Users\기본\Desktop\amv.png"/>
            <p:cNvPicPr>
              <a:picLocks noChangeAspect="1" noChangeArrowheads="1"/>
            </p:cNvPicPr>
            <p:nvPr/>
          </p:nvPicPr>
          <p:blipFill>
            <a:blip r:embed="rId5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72956" y="4461760"/>
              <a:ext cx="550932" cy="5985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0" name="Picture 7" descr="C:\Users\기본\Desktop\amv2.png"/>
            <p:cNvPicPr>
              <a:picLocks noChangeAspect="1" noChangeArrowheads="1"/>
            </p:cNvPicPr>
            <p:nvPr/>
          </p:nvPicPr>
          <p:blipFill>
            <a:blip r:embed="rId5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44917" y="4461760"/>
              <a:ext cx="554244" cy="5985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1" name="Picture 4" descr="C:\Users\기본\Desktop\amv5.png"/>
            <p:cNvPicPr>
              <a:picLocks noChangeAspect="1" noChangeArrowheads="1"/>
            </p:cNvPicPr>
            <p:nvPr/>
          </p:nvPicPr>
          <p:blipFill rotWithShape="1">
            <a:blip r:embed="rId5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80"/>
            <a:stretch/>
          </p:blipFill>
          <p:spPr bwMode="auto">
            <a:xfrm>
              <a:off x="8020190" y="4461760"/>
              <a:ext cx="547347" cy="5985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2" name="Picture 7" descr="C:\Users\기본\Desktop\amv2.png"/>
            <p:cNvPicPr>
              <a:picLocks noChangeAspect="1" noChangeArrowheads="1"/>
            </p:cNvPicPr>
            <p:nvPr/>
          </p:nvPicPr>
          <p:blipFill>
            <a:blip r:embed="rId5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8188566" y="4461760"/>
              <a:ext cx="554244" cy="5985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3" name="Picture 6" descr="C:\Users\기본\Desktop\TPW.png"/>
            <p:cNvPicPr>
              <a:picLocks noChangeAspect="1" noChangeArrowheads="1"/>
            </p:cNvPicPr>
            <p:nvPr/>
          </p:nvPicPr>
          <p:blipFill>
            <a:blip r:embed="rId5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63838" y="4461760"/>
              <a:ext cx="600567" cy="5985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4" name="Picture 22" descr="C:\Users\기본\Desktop\그림6.png"/>
            <p:cNvPicPr preferRelativeResize="0">
              <a:picLocks noChangeArrowheads="1"/>
            </p:cNvPicPr>
            <p:nvPr/>
          </p:nvPicPr>
          <p:blipFill rotWithShape="1">
            <a:blip r:embed="rId5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34" t="22814" r="66733" b="63510"/>
            <a:stretch/>
          </p:blipFill>
          <p:spPr bwMode="auto">
            <a:xfrm>
              <a:off x="7513615" y="5365810"/>
              <a:ext cx="594000" cy="59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5" name="Picture 23" descr="C:\Users\기본\Desktop\그림7.png"/>
            <p:cNvPicPr preferRelativeResize="0">
              <a:picLocks noChangeArrowheads="1"/>
            </p:cNvPicPr>
            <p:nvPr/>
          </p:nvPicPr>
          <p:blipFill rotWithShape="1">
            <a:blip r:embed="rId5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173" t="8901" r="19046" b="29290"/>
            <a:stretch/>
          </p:blipFill>
          <p:spPr bwMode="auto">
            <a:xfrm>
              <a:off x="7600429" y="5365810"/>
              <a:ext cx="594000" cy="59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6" name="Picture 20" descr="C:\Users\기본\Desktop\그림4.png"/>
            <p:cNvPicPr preferRelativeResize="0">
              <a:picLocks noChangeArrowheads="1"/>
            </p:cNvPicPr>
            <p:nvPr/>
          </p:nvPicPr>
          <p:blipFill rotWithShape="1">
            <a:blip r:embed="rId5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636" t="34225" r="6732"/>
            <a:stretch/>
          </p:blipFill>
          <p:spPr bwMode="auto">
            <a:xfrm>
              <a:off x="7687243" y="5365810"/>
              <a:ext cx="594000" cy="59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7" name="Picture 13" descr="C:\Users\기본\Desktop\그림8.png"/>
            <p:cNvPicPr preferRelativeResize="0">
              <a:picLocks noChangeArrowheads="1"/>
            </p:cNvPicPr>
            <p:nvPr/>
          </p:nvPicPr>
          <p:blipFill>
            <a:blip r:embed="rId5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74057" y="5365596"/>
              <a:ext cx="594000" cy="59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8" name="Picture 18" descr="C:\Users\기본\Desktop\그림2.png"/>
            <p:cNvPicPr preferRelativeResize="0">
              <a:picLocks noChangeArrowheads="1"/>
            </p:cNvPicPr>
            <p:nvPr/>
          </p:nvPicPr>
          <p:blipFill rotWithShape="1">
            <a:blip r:embed="rId5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63" t="24121" r="10706"/>
            <a:stretch/>
          </p:blipFill>
          <p:spPr bwMode="auto">
            <a:xfrm>
              <a:off x="7860871" y="5365810"/>
              <a:ext cx="594000" cy="59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9" name="Picture 17" descr="C:\Users\기본\Desktop\그림1.png"/>
            <p:cNvPicPr preferRelativeResize="0">
              <a:picLocks noChangeArrowheads="1"/>
            </p:cNvPicPr>
            <p:nvPr/>
          </p:nvPicPr>
          <p:blipFill rotWithShape="1">
            <a:blip r:embed="rId6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23" t="45476" r="38164" b="20928"/>
            <a:stretch/>
          </p:blipFill>
          <p:spPr bwMode="auto">
            <a:xfrm>
              <a:off x="7947685" y="5365810"/>
              <a:ext cx="594000" cy="59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0" name="Picture 19" descr="C:\Users\기본\Desktop\그림3.png"/>
            <p:cNvPicPr preferRelativeResize="0">
              <a:picLocks noChangeArrowheads="1"/>
            </p:cNvPicPr>
            <p:nvPr/>
          </p:nvPicPr>
          <p:blipFill rotWithShape="1">
            <a:blip r:embed="rId6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1127" b="21270"/>
            <a:stretch/>
          </p:blipFill>
          <p:spPr bwMode="auto">
            <a:xfrm>
              <a:off x="8034499" y="5365810"/>
              <a:ext cx="594000" cy="59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1" name="Picture 14" descr="C:\Users\기본\Desktop\그림9.png"/>
            <p:cNvPicPr preferRelativeResize="0">
              <a:picLocks noChangeArrowheads="1"/>
            </p:cNvPicPr>
            <p:nvPr/>
          </p:nvPicPr>
          <p:blipFill rotWithShape="1">
            <a:blip r:embed="rId6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512" t="46866" r="50000" b="26567"/>
            <a:stretch/>
          </p:blipFill>
          <p:spPr bwMode="auto">
            <a:xfrm>
              <a:off x="8121313" y="5365810"/>
              <a:ext cx="594000" cy="59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2" name="Picture 15" descr="C:\Users\기본\Desktop\그림10.png"/>
            <p:cNvPicPr preferRelativeResize="0">
              <a:picLocks noChangeArrowheads="1"/>
            </p:cNvPicPr>
            <p:nvPr/>
          </p:nvPicPr>
          <p:blipFill rotWithShape="1">
            <a:blip r:embed="rId6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720" t="36202" r="15646" b="41945"/>
            <a:stretch/>
          </p:blipFill>
          <p:spPr bwMode="auto">
            <a:xfrm>
              <a:off x="8208127" y="5365468"/>
              <a:ext cx="594000" cy="59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3" name="Picture 21" descr="C:\Users\기본\Desktop\그림5.png"/>
            <p:cNvPicPr preferRelativeResize="0">
              <a:picLocks noChangeArrowheads="1"/>
            </p:cNvPicPr>
            <p:nvPr/>
          </p:nvPicPr>
          <p:blipFill>
            <a:blip r:embed="rId6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94941" y="5363494"/>
              <a:ext cx="594000" cy="59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4" name="오른쪽 화살표 163"/>
            <p:cNvSpPr/>
            <p:nvPr/>
          </p:nvSpPr>
          <p:spPr>
            <a:xfrm>
              <a:off x="7318159" y="3958685"/>
              <a:ext cx="216024" cy="242446"/>
            </a:xfrm>
            <a:prstGeom prst="rightArrow">
              <a:avLst/>
            </a:prstGeom>
            <a:solidFill>
              <a:srgbClr val="9729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165" name="Picture 16" descr="C:\Users\기본\Desktop\그림11.png"/>
            <p:cNvPicPr preferRelativeResize="0">
              <a:picLocks noChangeArrowheads="1"/>
            </p:cNvPicPr>
            <p:nvPr/>
          </p:nvPicPr>
          <p:blipFill rotWithShape="1">
            <a:blip r:embed="rId6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900" t="28660" r="20167" b="48483"/>
            <a:stretch/>
          </p:blipFill>
          <p:spPr bwMode="auto">
            <a:xfrm>
              <a:off x="8381756" y="5363494"/>
              <a:ext cx="594000" cy="59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6" name="그림 165" descr="EMB0000153cbbde"/>
            <p:cNvPicPr preferRelativeResize="0"/>
            <p:nvPr/>
          </p:nvPicPr>
          <p:blipFill>
            <a:blip r:embed="rId66" cstate="print"/>
            <a:srcRect l="1614" t="4819" r="1341" b="12400"/>
            <a:stretch>
              <a:fillRect/>
            </a:stretch>
          </p:blipFill>
          <p:spPr bwMode="auto">
            <a:xfrm>
              <a:off x="8442496" y="2404548"/>
              <a:ext cx="594000" cy="592404"/>
            </a:xfrm>
            <a:prstGeom prst="rect">
              <a:avLst/>
            </a:prstGeom>
            <a:noFill/>
          </p:spPr>
        </p:pic>
        <p:pic>
          <p:nvPicPr>
            <p:cNvPr id="167" name="그림 166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529"/>
            <a:stretch/>
          </p:blipFill>
          <p:spPr>
            <a:xfrm>
              <a:off x="971600" y="5410039"/>
              <a:ext cx="346942" cy="467233"/>
            </a:xfrm>
            <a:prstGeom prst="rect">
              <a:avLst/>
            </a:prstGeom>
          </p:spPr>
        </p:pic>
        <p:sp>
          <p:nvSpPr>
            <p:cNvPr id="168" name="직사각형 167"/>
            <p:cNvSpPr/>
            <p:nvPr/>
          </p:nvSpPr>
          <p:spPr>
            <a:xfrm>
              <a:off x="323528" y="5877272"/>
              <a:ext cx="705642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1100" b="1" dirty="0" smtClean="0">
                  <a:solidFill>
                    <a:srgbClr val="002060"/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</a:rPr>
                <a:t>4 Korea</a:t>
              </a:r>
              <a:endParaRPr lang="ko-KR" altLang="en-US" sz="11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9" name="직사각형 168"/>
            <p:cNvSpPr/>
            <p:nvPr/>
          </p:nvSpPr>
          <p:spPr>
            <a:xfrm>
              <a:off x="1916111" y="4293096"/>
              <a:ext cx="495649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1100" b="1" dirty="0" smtClean="0">
                  <a:solidFill>
                    <a:srgbClr val="002060"/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</a:rPr>
                <a:t>4 FD</a:t>
              </a:r>
              <a:endParaRPr lang="ko-KR" altLang="en-US" sz="11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0" name="직사각형 169"/>
            <p:cNvSpPr/>
            <p:nvPr/>
          </p:nvSpPr>
          <p:spPr>
            <a:xfrm>
              <a:off x="1881519" y="5039598"/>
              <a:ext cx="585417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1100" b="1" dirty="0" smtClean="0">
                  <a:solidFill>
                    <a:srgbClr val="002060"/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</a:rPr>
                <a:t>10 NH</a:t>
              </a:r>
              <a:endParaRPr lang="ko-KR" altLang="en-US" sz="11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1" name="TextBox 170"/>
            <p:cNvSpPr txBox="1"/>
            <p:nvPr/>
          </p:nvSpPr>
          <p:spPr>
            <a:xfrm>
              <a:off x="3201384" y="1268760"/>
              <a:ext cx="2634054" cy="338554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>
                <a:bevelB h="25400" prst="softRound"/>
              </a:sp3d>
            </a:bodyPr>
            <a:lstStyle/>
            <a:p>
              <a:r>
                <a:rPr lang="ko-KR" altLang="en-US" sz="13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맑은 고딕" pitchFamily="50" charset="-127"/>
                  <a:cs typeface="Arial" pitchFamily="34" charset="0"/>
                </a:rPr>
                <a:t> </a:t>
              </a:r>
              <a:r>
                <a:rPr lang="en-US" altLang="ko-KR" sz="16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맑은 고딕" pitchFamily="50" charset="-127"/>
                  <a:cs typeface="Arial" pitchFamily="34" charset="0"/>
                </a:rPr>
                <a:t>3 times </a:t>
              </a:r>
              <a:r>
                <a:rPr lang="ko-KR" altLang="en-US" sz="13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맑은 고딕" pitchFamily="50" charset="-127"/>
                  <a:cs typeface="Arial" pitchFamily="34" charset="0"/>
                </a:rPr>
                <a:t> </a:t>
              </a:r>
              <a:r>
                <a:rPr lang="en-US" altLang="ko-KR" sz="13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맑은 고딕" pitchFamily="50" charset="-127"/>
                  <a:cs typeface="Arial" pitchFamily="34" charset="0"/>
                </a:rPr>
                <a:t>number of channels</a:t>
              </a:r>
              <a:endParaRPr lang="ko-KR" altLang="en-US" sz="13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맑은 고딕" pitchFamily="50" charset="-127"/>
                <a:cs typeface="Arial" pitchFamily="34" charset="0"/>
              </a:endParaRPr>
            </a:p>
          </p:txBody>
        </p:sp>
        <p:sp>
          <p:nvSpPr>
            <p:cNvPr id="172" name="TextBox 171"/>
            <p:cNvSpPr txBox="1"/>
            <p:nvPr/>
          </p:nvSpPr>
          <p:spPr>
            <a:xfrm>
              <a:off x="6147750" y="1268760"/>
              <a:ext cx="2867708" cy="338554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>
                <a:bevelB h="25400" prst="softRound"/>
              </a:sp3d>
            </a:bodyPr>
            <a:lstStyle/>
            <a:p>
              <a:r>
                <a:rPr lang="ko-KR" altLang="en-US" sz="13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맑은 고딕" pitchFamily="50" charset="-127"/>
                  <a:cs typeface="Arial" pitchFamily="34" charset="0"/>
                </a:rPr>
                <a:t> </a:t>
              </a:r>
              <a:r>
                <a:rPr lang="en-US" altLang="ko-KR" sz="16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맑은 고딕" pitchFamily="50" charset="-127"/>
                  <a:cs typeface="Arial" pitchFamily="34" charset="0"/>
                </a:rPr>
                <a:t>3.5 times </a:t>
              </a:r>
              <a:r>
                <a:rPr lang="ko-KR" altLang="en-US" sz="13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맑은 고딕" pitchFamily="50" charset="-127"/>
                  <a:cs typeface="Arial" pitchFamily="34" charset="0"/>
                </a:rPr>
                <a:t> </a:t>
              </a:r>
              <a:r>
                <a:rPr lang="en-US" altLang="ko-KR" sz="13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맑은 고딕" pitchFamily="50" charset="-127"/>
                  <a:cs typeface="Arial" pitchFamily="34" charset="0"/>
                </a:rPr>
                <a:t>number of products</a:t>
              </a:r>
              <a:endParaRPr lang="ko-KR" altLang="en-US" sz="13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맑은 고딕" pitchFamily="50" charset="-127"/>
                <a:cs typeface="Arial" pitchFamily="34" charset="0"/>
              </a:endParaRPr>
            </a:p>
          </p:txBody>
        </p:sp>
        <p:sp>
          <p:nvSpPr>
            <p:cNvPr id="173" name="TextBox 172"/>
            <p:cNvSpPr txBox="1"/>
            <p:nvPr/>
          </p:nvSpPr>
          <p:spPr>
            <a:xfrm>
              <a:off x="6156176" y="5126995"/>
              <a:ext cx="280831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200"/>
                </a:lnSpc>
              </a:pPr>
              <a:r>
                <a:rPr lang="en-US" altLang="ko-KR" sz="1100" b="1" dirty="0" smtClean="0">
                  <a:solidFill>
                    <a:srgbClr val="7030A0"/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</a:rPr>
                <a:t>Surface information</a:t>
              </a:r>
              <a:r>
                <a:rPr lang="en-US" altLang="ko-KR" sz="1400" b="1" dirty="0" smtClean="0">
                  <a:solidFill>
                    <a:srgbClr val="7030A0"/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</a:rPr>
                <a:t>(3</a:t>
              </a:r>
              <a:r>
                <a:rPr lang="en-US" altLang="ko-KR" sz="1400" b="1" dirty="0" smtClean="0">
                  <a:solidFill>
                    <a:srgbClr val="7030A0"/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  <a:sym typeface="Wingdings" pitchFamily="2" charset="2"/>
                </a:rPr>
                <a:t>11</a:t>
              </a:r>
              <a:r>
                <a:rPr lang="en-US" altLang="ko-KR" sz="1400" b="1" dirty="0" smtClean="0">
                  <a:solidFill>
                    <a:srgbClr val="7030A0"/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</a:rPr>
                <a:t>)</a:t>
              </a:r>
              <a:endParaRPr lang="ko-KR" altLang="en-US" sz="1400" b="1" dirty="0">
                <a:solidFill>
                  <a:srgbClr val="7030A0"/>
                </a:solidFill>
                <a:latin typeface="Arial" pitchFamily="34" charset="0"/>
                <a:ea typeface="맑은 고딕" pitchFamily="50" charset="-127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9575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그룹 22"/>
          <p:cNvGrpSpPr/>
          <p:nvPr/>
        </p:nvGrpSpPr>
        <p:grpSpPr>
          <a:xfrm>
            <a:off x="3240245" y="1508065"/>
            <a:ext cx="4186518" cy="2292033"/>
            <a:chOff x="2438400" y="-193335"/>
            <a:chExt cx="3657600" cy="1934765"/>
          </a:xfrm>
          <a:scene3d>
            <a:camera prst="orthographicFront"/>
            <a:lightRig rig="flat" dir="t"/>
          </a:scene3d>
        </p:grpSpPr>
        <p:sp>
          <p:nvSpPr>
            <p:cNvPr id="24" name="오른쪽 화살표 23"/>
            <p:cNvSpPr/>
            <p:nvPr/>
          </p:nvSpPr>
          <p:spPr>
            <a:xfrm>
              <a:off x="2438400" y="-193335"/>
              <a:ext cx="3657600" cy="1934765"/>
            </a:xfrm>
            <a:prstGeom prst="rightArrow">
              <a:avLst>
                <a:gd name="adj1" fmla="val 75000"/>
                <a:gd name="adj2" fmla="val 50000"/>
              </a:avLst>
            </a:prstGeom>
            <a:solidFill>
              <a:srgbClr val="1F497D">
                <a:alpha val="90000"/>
                <a:tint val="40000"/>
                <a:hueOff val="0"/>
                <a:satOff val="0"/>
                <a:lumOff val="0"/>
                <a:alphaOff val="0"/>
              </a:srgbClr>
            </a:solidFill>
            <a:ln w="9525" cap="flat" cmpd="sng" algn="ctr">
              <a:solidFill>
                <a:srgbClr val="1F497D">
                  <a:alpha val="90000"/>
                  <a:tint val="40000"/>
                  <a:hueOff val="0"/>
                  <a:satOff val="0"/>
                  <a:lumOff val="0"/>
                  <a:alphaOff val="0"/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p3d z="-190500" extrusionH="12700" prstMaterial="plastic">
              <a:bevelT w="50800" h="50800"/>
            </a:sp3d>
          </p:spPr>
        </p:sp>
        <p:sp>
          <p:nvSpPr>
            <p:cNvPr id="25" name="오른쪽 화살표 4"/>
            <p:cNvSpPr/>
            <p:nvPr/>
          </p:nvSpPr>
          <p:spPr>
            <a:xfrm>
              <a:off x="2438400" y="242342"/>
              <a:ext cx="2932063" cy="1451073"/>
            </a:xfrm>
            <a:prstGeom prst="rect">
              <a:avLst/>
            </a:prstGeom>
            <a:noFill/>
            <a:ln>
              <a:noFill/>
            </a:ln>
            <a:effectLst/>
            <a:sp3d z="-190500"/>
          </p:spPr>
          <p:txBody>
            <a:bodyPr spcFirstLastPara="0" vert="horz" wrap="square" lIns="20320" tIns="20320" rIns="20320" bIns="20320" numCol="1" spcCol="1270" anchor="t" anchorCtr="0">
              <a:noAutofit/>
            </a:bodyPr>
            <a:lstStyle/>
            <a:p>
              <a:pPr marL="285750" marR="0" lvl="1" indent="-285750" algn="just" defTabSz="1422400" eaLnBrk="1" fontAlgn="auto" latinLnBrk="1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•"/>
                <a:tabLst/>
                <a:defRPr/>
              </a:pPr>
              <a:endParaRPr kumimoji="0" lang="ko-KR" altLang="en-US" sz="32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Arial" pitchFamily="34" charset="0"/>
                <a:ea typeface="맑은 고딕"/>
                <a:cs typeface="Arial" pitchFamily="34" charset="0"/>
              </a:endParaRPr>
            </a:p>
            <a:p>
              <a:pPr marL="285750" marR="0" lvl="1" indent="-285750" algn="just" defTabSz="1422400" eaLnBrk="1" fontAlgn="auto" latinLnBrk="1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•"/>
                <a:tabLst/>
                <a:defRPr/>
              </a:pPr>
              <a:endParaRPr kumimoji="0" lang="ko-KR" altLang="en-US" sz="32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Arial" pitchFamily="34" charset="0"/>
                <a:ea typeface="맑은 고딕"/>
                <a:cs typeface="Arial" pitchFamily="34" charset="0"/>
              </a:endParaRPr>
            </a:p>
          </p:txBody>
        </p:sp>
      </p:grpSp>
      <p:grpSp>
        <p:nvGrpSpPr>
          <p:cNvPr id="26" name="그룹 25"/>
          <p:cNvGrpSpPr/>
          <p:nvPr/>
        </p:nvGrpSpPr>
        <p:grpSpPr>
          <a:xfrm>
            <a:off x="524652" y="1495842"/>
            <a:ext cx="2808494" cy="2292033"/>
            <a:chOff x="0" y="496"/>
            <a:chExt cx="2438400" cy="1934765"/>
          </a:xfrm>
          <a:scene3d>
            <a:camera prst="orthographicFront"/>
            <a:lightRig rig="flat" dir="t"/>
          </a:scene3d>
        </p:grpSpPr>
        <p:sp>
          <p:nvSpPr>
            <p:cNvPr id="27" name="모서리가 둥근 직사각형 26"/>
            <p:cNvSpPr/>
            <p:nvPr/>
          </p:nvSpPr>
          <p:spPr>
            <a:xfrm>
              <a:off x="0" y="496"/>
              <a:ext cx="2438400" cy="1934765"/>
            </a:xfrm>
            <a:prstGeom prst="roundRect">
              <a:avLst/>
            </a:prstGeom>
            <a:gradFill rotWithShape="1">
              <a:gsLst>
                <a:gs pos="0">
                  <a:srgbClr val="1F497D">
                    <a:hueOff val="0"/>
                    <a:satOff val="0"/>
                    <a:lumOff val="0"/>
                    <a:alphaOff val="0"/>
                    <a:shade val="51000"/>
                    <a:satMod val="130000"/>
                  </a:srgbClr>
                </a:gs>
                <a:gs pos="80000">
                  <a:srgbClr val="1F497D">
                    <a:hueOff val="0"/>
                    <a:satOff val="0"/>
                    <a:lumOff val="0"/>
                    <a:alphaOff val="0"/>
                    <a:shade val="93000"/>
                    <a:satMod val="130000"/>
                  </a:srgbClr>
                </a:gs>
                <a:gs pos="100000">
                  <a:srgbClr val="1F497D">
                    <a:hueOff val="0"/>
                    <a:satOff val="0"/>
                    <a:lumOff val="0"/>
                    <a:alphaOff val="0"/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p3d prstMaterial="plastic">
              <a:bevelT w="120900" h="88900"/>
              <a:bevelB w="88900" h="31750" prst="angle"/>
            </a:sp3d>
          </p:spPr>
        </p:sp>
        <p:sp>
          <p:nvSpPr>
            <p:cNvPr id="28" name="모서리가 둥근 직사각형 6"/>
            <p:cNvSpPr/>
            <p:nvPr/>
          </p:nvSpPr>
          <p:spPr>
            <a:xfrm>
              <a:off x="94447" y="94943"/>
              <a:ext cx="2249506" cy="1745871"/>
            </a:xfrm>
            <a:prstGeom prst="rect">
              <a:avLst/>
            </a:prstGeom>
            <a:noFill/>
            <a:ln>
              <a:noFill/>
            </a:ln>
            <a:effectLst/>
            <a:sp3d/>
          </p:spPr>
          <p:txBody>
            <a:bodyPr spcFirstLastPara="0" vert="horz" wrap="square" lIns="167640" tIns="83820" rIns="167640" bIns="83820" numCol="1" spcCol="1270" anchor="ctr" anchorCtr="0">
              <a:noAutofit/>
            </a:bodyPr>
            <a:lstStyle/>
            <a:p>
              <a:pPr marL="0" marR="0" lvl="0" indent="0" algn="just" defTabSz="1955800" eaLnBrk="1" fontAlgn="auto" latinLnBrk="1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4400" b="0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itchFamily="34" charset="0"/>
                <a:ea typeface="맑은 고딕"/>
                <a:cs typeface="Arial" pitchFamily="34" charset="0"/>
              </a:endParaRPr>
            </a:p>
          </p:txBody>
        </p:sp>
      </p:grpSp>
      <p:grpSp>
        <p:nvGrpSpPr>
          <p:cNvPr id="29" name="그룹 28"/>
          <p:cNvGrpSpPr/>
          <p:nvPr/>
        </p:nvGrpSpPr>
        <p:grpSpPr>
          <a:xfrm>
            <a:off x="3261320" y="3944112"/>
            <a:ext cx="4186800" cy="2293200"/>
            <a:chOff x="2438400" y="2128738"/>
            <a:chExt cx="3657600" cy="1934765"/>
          </a:xfrm>
          <a:scene3d>
            <a:camera prst="orthographicFront"/>
            <a:lightRig rig="flat" dir="t"/>
          </a:scene3d>
        </p:grpSpPr>
        <p:sp>
          <p:nvSpPr>
            <p:cNvPr id="30" name="오른쪽 화살표 29"/>
            <p:cNvSpPr/>
            <p:nvPr/>
          </p:nvSpPr>
          <p:spPr>
            <a:xfrm>
              <a:off x="2438400" y="2128738"/>
              <a:ext cx="3657600" cy="1934765"/>
            </a:xfrm>
            <a:prstGeom prst="rightArrow">
              <a:avLst>
                <a:gd name="adj1" fmla="val 75000"/>
                <a:gd name="adj2" fmla="val 50000"/>
              </a:avLst>
            </a:prstGeom>
            <a:solidFill>
              <a:srgbClr val="4F81BD">
                <a:alpha val="90000"/>
                <a:tint val="40000"/>
                <a:hueOff val="0"/>
                <a:satOff val="0"/>
                <a:lumOff val="0"/>
                <a:alphaOff val="0"/>
              </a:srgbClr>
            </a:solidFill>
            <a:ln w="9525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  <a:shade val="95000"/>
                  <a:satMod val="105000"/>
                </a:sys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p3d z="-190500" extrusionH="12700" prstMaterial="plastic">
              <a:bevelT w="50800" h="50800"/>
            </a:sp3d>
          </p:spPr>
        </p:sp>
        <p:sp>
          <p:nvSpPr>
            <p:cNvPr id="31" name="오른쪽 화살표 4"/>
            <p:cNvSpPr/>
            <p:nvPr/>
          </p:nvSpPr>
          <p:spPr>
            <a:xfrm>
              <a:off x="2438400" y="2370584"/>
              <a:ext cx="2932063" cy="1451073"/>
            </a:xfrm>
            <a:prstGeom prst="rect">
              <a:avLst/>
            </a:prstGeom>
            <a:noFill/>
            <a:ln>
              <a:noFill/>
            </a:ln>
            <a:effectLst/>
            <a:sp3d z="-190500"/>
          </p:spPr>
          <p:txBody>
            <a:bodyPr spcFirstLastPara="0" vert="horz" wrap="square" lIns="20320" tIns="20320" rIns="20320" bIns="20320" numCol="1" spcCol="1270" anchor="t" anchorCtr="0">
              <a:noAutofit/>
            </a:bodyPr>
            <a:lstStyle/>
            <a:p>
              <a:pPr marL="285750" marR="0" lvl="1" indent="-285750" algn="just" defTabSz="1422400" eaLnBrk="1" fontAlgn="auto" latinLnBrk="1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•"/>
                <a:tabLst/>
                <a:defRPr/>
              </a:pPr>
              <a:endParaRPr kumimoji="0" lang="ko-KR" altLang="en-US" sz="32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Arial" pitchFamily="34" charset="0"/>
                <a:ea typeface="맑은 고딕"/>
                <a:cs typeface="Arial" pitchFamily="34" charset="0"/>
              </a:endParaRPr>
            </a:p>
            <a:p>
              <a:pPr marL="285750" marR="0" lvl="1" indent="-285750" algn="just" defTabSz="1422400" eaLnBrk="1" fontAlgn="auto" latinLnBrk="1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•"/>
                <a:tabLst/>
                <a:defRPr/>
              </a:pPr>
              <a:endParaRPr kumimoji="0" lang="ko-KR" altLang="en-US" sz="32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Arial" pitchFamily="34" charset="0"/>
                <a:ea typeface="맑은 고딕"/>
                <a:cs typeface="Arial" pitchFamily="34" charset="0"/>
              </a:endParaRPr>
            </a:p>
          </p:txBody>
        </p:sp>
      </p:grpSp>
      <p:grpSp>
        <p:nvGrpSpPr>
          <p:cNvPr id="32" name="그룹 31"/>
          <p:cNvGrpSpPr/>
          <p:nvPr/>
        </p:nvGrpSpPr>
        <p:grpSpPr>
          <a:xfrm>
            <a:off x="496409" y="3935271"/>
            <a:ext cx="2808000" cy="2293200"/>
            <a:chOff x="0" y="2128738"/>
            <a:chExt cx="2438400" cy="1934765"/>
          </a:xfrm>
          <a:scene3d>
            <a:camera prst="orthographicFront"/>
            <a:lightRig rig="flat" dir="t"/>
          </a:scene3d>
        </p:grpSpPr>
        <p:sp>
          <p:nvSpPr>
            <p:cNvPr id="33" name="모서리가 둥근 직사각형 32"/>
            <p:cNvSpPr/>
            <p:nvPr/>
          </p:nvSpPr>
          <p:spPr>
            <a:xfrm>
              <a:off x="0" y="2128738"/>
              <a:ext cx="2438400" cy="1934765"/>
            </a:xfrm>
            <a:prstGeom prst="roundRect">
              <a:avLst/>
            </a:prstGeom>
            <a:gradFill rotWithShape="1">
              <a:gsLst>
                <a:gs pos="0">
                  <a:srgbClr val="4F81BD">
                    <a:alpha val="90000"/>
                    <a:hueOff val="0"/>
                    <a:satOff val="0"/>
                    <a:lumOff val="0"/>
                    <a:alphaOff val="-40000"/>
                    <a:shade val="51000"/>
                    <a:satMod val="130000"/>
                  </a:srgbClr>
                </a:gs>
                <a:gs pos="80000">
                  <a:srgbClr val="4F81BD">
                    <a:alpha val="90000"/>
                    <a:hueOff val="0"/>
                    <a:satOff val="0"/>
                    <a:lumOff val="0"/>
                    <a:alphaOff val="-40000"/>
                    <a:shade val="93000"/>
                    <a:satMod val="130000"/>
                  </a:srgbClr>
                </a:gs>
                <a:gs pos="100000">
                  <a:srgbClr val="4F81BD">
                    <a:alpha val="90000"/>
                    <a:hueOff val="0"/>
                    <a:satOff val="0"/>
                    <a:lumOff val="0"/>
                    <a:alphaOff val="-40000"/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p3d prstMaterial="plastic">
              <a:bevelT w="120900" h="88900"/>
              <a:bevelB w="88900" h="31750" prst="angle"/>
            </a:sp3d>
          </p:spPr>
        </p:sp>
        <p:sp>
          <p:nvSpPr>
            <p:cNvPr id="34" name="모서리가 둥근 직사각형 6"/>
            <p:cNvSpPr/>
            <p:nvPr/>
          </p:nvSpPr>
          <p:spPr>
            <a:xfrm>
              <a:off x="94447" y="2223185"/>
              <a:ext cx="2249506" cy="1745871"/>
            </a:xfrm>
            <a:prstGeom prst="rect">
              <a:avLst/>
            </a:prstGeom>
            <a:noFill/>
            <a:ln>
              <a:noFill/>
            </a:ln>
            <a:effectLst/>
            <a:sp3d/>
          </p:spPr>
          <p:txBody>
            <a:bodyPr spcFirstLastPara="0" vert="horz" wrap="square" lIns="167640" tIns="83820" rIns="167640" bIns="83820" numCol="1" spcCol="1270" anchor="ctr" anchorCtr="0">
              <a:noAutofit/>
            </a:bodyPr>
            <a:lstStyle/>
            <a:p>
              <a:pPr marL="0" marR="0" lvl="0" indent="0" algn="just" defTabSz="1955800" eaLnBrk="1" fontAlgn="auto" latinLnBrk="1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4400" b="0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itchFamily="34" charset="0"/>
                <a:ea typeface="맑은 고딕"/>
                <a:cs typeface="Arial" pitchFamily="34" charset="0"/>
              </a:endParaRPr>
            </a:p>
          </p:txBody>
        </p:sp>
      </p:grpSp>
      <p:sp>
        <p:nvSpPr>
          <p:cNvPr id="35" name="직사각형 34"/>
          <p:cNvSpPr/>
          <p:nvPr/>
        </p:nvSpPr>
        <p:spPr>
          <a:xfrm>
            <a:off x="689711" y="1351826"/>
            <a:ext cx="2427411" cy="1421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5400" b="0" i="0" u="none" strike="noStrike" kern="0" cap="none" spc="0" normalizeH="0" baseline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Arial" pitchFamily="34" charset="0"/>
                <a:cs typeface="Arial" pitchFamily="34" charset="0"/>
              </a:rPr>
              <a:t>PESK</a:t>
            </a:r>
            <a:endParaRPr kumimoji="0" lang="ko-KR" altLang="en-US" sz="5400" b="0" i="0" u="none" strike="noStrike" kern="0" cap="none" spc="0" normalizeH="0" baseline="0" noProof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직사각형 35"/>
          <p:cNvSpPr/>
          <p:nvPr/>
        </p:nvSpPr>
        <p:spPr>
          <a:xfrm>
            <a:off x="669032" y="3800098"/>
            <a:ext cx="2427411" cy="1421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5400" b="0" i="0" u="none" strike="noStrike" kern="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Arial" pitchFamily="34" charset="0"/>
                <a:cs typeface="Arial" pitchFamily="34" charset="0"/>
              </a:rPr>
              <a:t>S</a:t>
            </a:r>
            <a:r>
              <a:rPr kumimoji="0" lang="en-US" altLang="ko-KR" sz="5400" b="0" i="0" u="none" strike="noStrike" kern="0" cap="none" spc="0" normalizeH="0" baseline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Arial" pitchFamily="34" charset="0"/>
                <a:cs typeface="Arial" pitchFamily="34" charset="0"/>
              </a:rPr>
              <a:t>ESK</a:t>
            </a:r>
            <a:endParaRPr kumimoji="0" lang="ko-KR" altLang="en-US" sz="5400" b="0" i="0" u="none" strike="noStrike" kern="0" cap="none" spc="0" normalizeH="0" baseline="0" noProof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직사각형 36"/>
          <p:cNvSpPr/>
          <p:nvPr/>
        </p:nvSpPr>
        <p:spPr>
          <a:xfrm>
            <a:off x="524651" y="2647970"/>
            <a:ext cx="2779757" cy="11264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0" i="0" u="none" strike="noStrike" kern="0" cap="none" spc="0" normalizeH="0" baseline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Arial" pitchFamily="34" charset="0"/>
                <a:cs typeface="Arial" pitchFamily="34" charset="0"/>
              </a:rPr>
              <a:t>· Sea Surface </a:t>
            </a:r>
            <a:r>
              <a:rPr kumimoji="0" lang="en-US" altLang="ko-KR" sz="1400" b="0" i="0" u="none" strike="noStrike" kern="0" cap="none" spc="0" normalizeH="0" baseline="0" noProof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Arial" pitchFamily="34" charset="0"/>
                <a:cs typeface="Arial" pitchFamily="34" charset="0"/>
              </a:rPr>
              <a:t>Temperatrue</a:t>
            </a:r>
            <a:endParaRPr kumimoji="0" lang="en-US" altLang="ko-KR" sz="1400" b="0" i="0" u="none" strike="noStrike" kern="0" cap="none" spc="0" normalizeH="0" baseline="0" noProof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0" i="0" u="none" strike="noStrike" kern="0" cap="none" spc="0" normalizeH="0" baseline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Arial" pitchFamily="34" charset="0"/>
                <a:cs typeface="Arial" pitchFamily="34" charset="0"/>
              </a:rPr>
              <a:t>· Outgoing </a:t>
            </a:r>
            <a:r>
              <a:rPr kumimoji="0" lang="en-US" altLang="ko-KR" sz="1400" b="0" i="0" u="none" strike="noStrike" kern="0" cap="none" spc="0" normalizeH="0" baseline="0" noProof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Arial" pitchFamily="34" charset="0"/>
                <a:cs typeface="Arial" pitchFamily="34" charset="0"/>
              </a:rPr>
              <a:t>Longwave</a:t>
            </a:r>
            <a:r>
              <a:rPr kumimoji="0" lang="en-US" altLang="ko-KR" sz="1400" b="0" i="0" u="none" strike="noStrike" kern="0" cap="none" spc="0" normalizeH="0" baseline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Arial" pitchFamily="34" charset="0"/>
                <a:cs typeface="Arial" pitchFamily="34" charset="0"/>
              </a:rPr>
              <a:t> Radiation</a:t>
            </a:r>
          </a:p>
          <a:p>
            <a:pPr marL="0" marR="0" lvl="0" indent="0" algn="l" defTabSz="91440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0" i="0" u="none" strike="noStrike" kern="0" cap="none" spc="0" normalizeH="0" baseline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Arial" pitchFamily="34" charset="0"/>
                <a:cs typeface="Arial" pitchFamily="34" charset="0"/>
              </a:rPr>
              <a:t>· Insolation</a:t>
            </a:r>
            <a:endParaRPr kumimoji="0" lang="ko-KR" altLang="en-US" sz="1400" b="0" i="0" u="none" strike="noStrike" kern="0" cap="none" spc="0" normalizeH="0" baseline="0" noProof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직사각형 37"/>
          <p:cNvSpPr/>
          <p:nvPr/>
        </p:nvSpPr>
        <p:spPr>
          <a:xfrm>
            <a:off x="524834" y="5024234"/>
            <a:ext cx="242741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500" b="0" i="0" u="none" strike="noStrike" kern="0" cap="none" spc="0" normalizeH="0" baseline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Arial" pitchFamily="34" charset="0"/>
                <a:cs typeface="Arial" pitchFamily="34" charset="0"/>
              </a:rPr>
              <a:t>· Albedo </a:t>
            </a:r>
          </a:p>
          <a:p>
            <a:pPr marL="0" marR="0" lvl="0" indent="0" algn="just" defTabSz="91440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500" b="0" i="0" u="none" strike="noStrike" kern="0" cap="none" spc="0" normalizeH="0" baseline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Arial" pitchFamily="34" charset="0"/>
                <a:cs typeface="Arial" pitchFamily="34" charset="0"/>
              </a:rPr>
              <a:t>· Precipitation </a:t>
            </a:r>
          </a:p>
          <a:p>
            <a:pPr marL="0" marR="0" lvl="0" indent="0" algn="just" defTabSz="91440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500" b="0" i="0" u="none" strike="noStrike" kern="0" cap="none" spc="0" normalizeH="0" baseline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Arial" pitchFamily="34" charset="0"/>
                <a:cs typeface="Arial" pitchFamily="34" charset="0"/>
              </a:rPr>
              <a:t>· </a:t>
            </a:r>
            <a:r>
              <a:rPr kumimoji="0" lang="en-US" altLang="ko-KR" sz="1500" kern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Cloud fraction</a:t>
            </a:r>
            <a:r>
              <a:rPr kumimoji="0" lang="en-US" altLang="ko-KR" sz="1500" b="0" i="0" u="none" strike="noStrike" kern="0" cap="none" spc="0" normalizeH="0" baseline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endParaRPr kumimoji="0" lang="ko-KR" altLang="en-US" sz="1500" b="0" i="0" u="none" strike="noStrike" kern="0" cap="none" spc="0" normalizeH="0" baseline="0" noProof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39" name="내용 개체 틀 2"/>
          <p:cNvSpPr txBox="1">
            <a:spLocks/>
          </p:cNvSpPr>
          <p:nvPr/>
        </p:nvSpPr>
        <p:spPr>
          <a:xfrm>
            <a:off x="3265144" y="1783874"/>
            <a:ext cx="3812418" cy="17281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108000" marR="0" lvl="0" indent="-342900" algn="just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ko-KR" sz="1600" b="0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맑은 고딕"/>
                <a:cs typeface="Arial" pitchFamily="34" charset="0"/>
                <a:sym typeface="Wingdings" pitchFamily="2" charset="2"/>
              </a:rPr>
              <a:t>Algorithms:  In operation</a:t>
            </a:r>
          </a:p>
          <a:p>
            <a:pPr marL="108000" marR="0" lvl="0" indent="-342900" algn="just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ko-KR" sz="1600" b="0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맑은 고딕"/>
                <a:cs typeface="Arial" pitchFamily="34" charset="0"/>
                <a:sym typeface="Wingdings" pitchFamily="2" charset="2"/>
              </a:rPr>
              <a:t>Similar algorithms with other </a:t>
            </a:r>
          </a:p>
          <a:p>
            <a:pPr marL="0" marR="0" lvl="0" indent="0" algn="just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ko-KR" sz="1600" b="0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맑은 고딕"/>
                <a:cs typeface="Arial" pitchFamily="34" charset="0"/>
                <a:sym typeface="Wingdings" pitchFamily="2" charset="2"/>
              </a:rPr>
              <a:t>                        GEO satellites </a:t>
            </a:r>
          </a:p>
          <a:p>
            <a:pPr marL="108000" marR="0" lvl="0" indent="-342900" algn="just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ko-KR" sz="1600" b="0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맑은 고딕"/>
                <a:cs typeface="Arial" pitchFamily="34" charset="0"/>
                <a:sym typeface="Wingdings" pitchFamily="2" charset="2"/>
              </a:rPr>
              <a:t>Similar input data with other</a:t>
            </a:r>
          </a:p>
          <a:p>
            <a:pPr marL="0" marR="0" lvl="0" indent="0" algn="just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ko-KR" sz="1600" b="0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맑은 고딕"/>
                <a:cs typeface="Arial" pitchFamily="34" charset="0"/>
                <a:sym typeface="Wingdings" pitchFamily="2" charset="2"/>
              </a:rPr>
              <a:t>                        GEO satellites</a:t>
            </a:r>
            <a:endParaRPr kumimoji="0" lang="en-US" altLang="ko-KR" sz="16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ea typeface="맑은 고딕"/>
              <a:cs typeface="Arial" pitchFamily="34" charset="0"/>
              <a:sym typeface="Wingdings" pitchFamily="2" charset="2"/>
            </a:endParaRPr>
          </a:p>
        </p:txBody>
      </p:sp>
      <p:sp>
        <p:nvSpPr>
          <p:cNvPr id="40" name="내용 개체 틀 2"/>
          <p:cNvSpPr txBox="1">
            <a:spLocks/>
          </p:cNvSpPr>
          <p:nvPr/>
        </p:nvSpPr>
        <p:spPr>
          <a:xfrm>
            <a:off x="3261319" y="4232146"/>
            <a:ext cx="4165443" cy="17281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8000" marR="0" lvl="0" indent="-342900" algn="just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altLang="ko-KR" sz="15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맑은 고딕"/>
                <a:cs typeface="Arial" pitchFamily="34" charset="0"/>
                <a:sym typeface="Wingdings" pitchFamily="2" charset="2"/>
              </a:rPr>
              <a:t>Algorithm:</a:t>
            </a:r>
          </a:p>
          <a:p>
            <a:pPr marL="508050" marR="0" lvl="1" indent="-285750" algn="just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altLang="ko-KR" sz="15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맑은 고딕"/>
                <a:cs typeface="Arial" pitchFamily="34" charset="0"/>
                <a:sym typeface="Wingdings" pitchFamily="2" charset="2"/>
              </a:rPr>
              <a:t>In development (Albedo)</a:t>
            </a:r>
          </a:p>
          <a:p>
            <a:pPr marL="508050" marR="0" lvl="1" indent="-285750" algn="just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altLang="ko-KR" sz="15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맑은 고딕"/>
                <a:cs typeface="Arial" pitchFamily="34" charset="0"/>
                <a:sym typeface="Wingdings" pitchFamily="2" charset="2"/>
              </a:rPr>
              <a:t>Improvement needed </a:t>
            </a:r>
          </a:p>
          <a:p>
            <a:pPr marL="222300" marR="0" lvl="1" indent="0" algn="just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ko-KR" sz="15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맑은 고딕"/>
                <a:cs typeface="Arial" pitchFamily="34" charset="0"/>
                <a:sym typeface="Wingdings" pitchFamily="2" charset="2"/>
              </a:rPr>
              <a:t> </a:t>
            </a:r>
            <a:r>
              <a:rPr kumimoji="0" lang="en-US" altLang="ko-KR" sz="15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맑은 고딕"/>
                <a:cs typeface="Arial" pitchFamily="34" charset="0"/>
                <a:sym typeface="Wingdings" pitchFamily="2" charset="2"/>
              </a:rPr>
              <a:t>    (Precipitation, Cloud fraction)</a:t>
            </a:r>
          </a:p>
          <a:p>
            <a:pPr marL="108000" marR="0" lvl="0" indent="-342900" algn="just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altLang="ko-KR" sz="15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맑은 고딕"/>
                <a:cs typeface="Arial" pitchFamily="34" charset="0"/>
                <a:sym typeface="Wingdings" pitchFamily="2" charset="2"/>
              </a:rPr>
              <a:t>Different algorithms and inputs </a:t>
            </a:r>
          </a:p>
          <a:p>
            <a:pPr marL="0" marR="0" lvl="0" indent="0" algn="just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ko-KR" sz="15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맑은 고딕"/>
                <a:cs typeface="Arial" pitchFamily="34" charset="0"/>
                <a:sym typeface="Wingdings" pitchFamily="2" charset="2"/>
              </a:rPr>
              <a:t>      with other GEO satellites</a:t>
            </a:r>
          </a:p>
        </p:txBody>
      </p:sp>
      <p:sp>
        <p:nvSpPr>
          <p:cNvPr id="41" name="직사각형 40"/>
          <p:cNvSpPr/>
          <p:nvPr/>
        </p:nvSpPr>
        <p:spPr>
          <a:xfrm>
            <a:off x="7330280" y="2064355"/>
            <a:ext cx="219573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000" b="0" i="0" u="none" strike="noStrike" kern="0" cap="none" spc="0" normalizeH="0" baseline="0" noProof="0" dirty="0" smtClean="0">
                <a:ln w="15875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Arial" pitchFamily="34" charset="0"/>
                <a:cs typeface="Arial" pitchFamily="34" charset="0"/>
              </a:rPr>
              <a:t>To participate immediately for SCOPE-CM</a:t>
            </a:r>
            <a:endParaRPr kumimoji="0" lang="en-US" altLang="ko-KR" sz="2000" b="0" i="0" u="none" strike="noStrike" kern="0" cap="none" spc="0" normalizeH="0" baseline="0" noProof="0" dirty="0">
              <a:ln w="15875" cmpd="sng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42" name="직사각형 41"/>
          <p:cNvSpPr/>
          <p:nvPr/>
        </p:nvSpPr>
        <p:spPr>
          <a:xfrm>
            <a:off x="7365776" y="4584635"/>
            <a:ext cx="219573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000" b="0" i="0" u="none" strike="noStrike" kern="0" cap="none" spc="0" normalizeH="0" baseline="0" noProof="0" dirty="0" smtClean="0">
                <a:ln w="15875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Arial" pitchFamily="34" charset="0"/>
                <a:cs typeface="Arial" pitchFamily="34" charset="0"/>
              </a:rPr>
              <a:t>To participate prospectively for SCOPE-CM after GK-2a launch</a:t>
            </a:r>
            <a:endParaRPr kumimoji="0" lang="en-US" altLang="ko-KR" sz="2000" b="0" i="0" u="none" strike="noStrike" kern="0" cap="none" spc="0" normalizeH="0" baseline="0" noProof="0" dirty="0">
              <a:ln w="15875" cmpd="sng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43" name="제목 2"/>
          <p:cNvSpPr>
            <a:spLocks noGrp="1"/>
          </p:cNvSpPr>
          <p:nvPr>
            <p:ph type="title"/>
          </p:nvPr>
        </p:nvSpPr>
        <p:spPr>
          <a:xfrm>
            <a:off x="1280592" y="260648"/>
            <a:ext cx="8291264" cy="576064"/>
          </a:xfrm>
        </p:spPr>
        <p:txBody>
          <a:bodyPr>
            <a:normAutofit/>
          </a:bodyPr>
          <a:lstStyle/>
          <a:p>
            <a:r>
              <a:rPr lang="en-US" altLang="ko-KR" sz="3000" dirty="0" smtClean="0">
                <a:latin typeface="Arial" pitchFamily="34" charset="0"/>
                <a:cs typeface="Arial" pitchFamily="34" charset="0"/>
              </a:rPr>
              <a:t>2. </a:t>
            </a:r>
            <a:r>
              <a:rPr lang="en-US" altLang="ko-KR" dirty="0" smtClean="0">
                <a:latin typeface="Arial" pitchFamily="34" charset="0"/>
                <a:cs typeface="Arial" pitchFamily="34" charset="0"/>
              </a:rPr>
              <a:t>Implementation</a:t>
            </a:r>
            <a:r>
              <a:rPr lang="en-US" altLang="ko-KR" sz="3000" dirty="0" smtClean="0">
                <a:latin typeface="Arial" pitchFamily="34" charset="0"/>
                <a:cs typeface="Arial" pitchFamily="34" charset="0"/>
              </a:rPr>
              <a:t> Plan of KMA</a:t>
            </a:r>
            <a:endParaRPr lang="ko-KR" altLang="en-US" sz="3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표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2610906"/>
              </p:ext>
            </p:extLst>
          </p:nvPr>
        </p:nvGraphicFramePr>
        <p:xfrm>
          <a:off x="704528" y="1124744"/>
          <a:ext cx="8280920" cy="5298870"/>
        </p:xfrm>
        <a:graphic>
          <a:graphicData uri="http://schemas.openxmlformats.org/drawingml/2006/table">
            <a:tbl>
              <a:tblPr/>
              <a:tblGrid>
                <a:gridCol w="2315015"/>
                <a:gridCol w="1382946"/>
                <a:gridCol w="351533"/>
                <a:gridCol w="2115546"/>
                <a:gridCol w="2115880"/>
              </a:tblGrid>
              <a:tr h="415859">
                <a:tc gridSpan="5"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0" cap="none" spc="0" dirty="0" smtClean="0">
                          <a:ln w="12700" cmpd="sng">
                            <a:solidFill>
                              <a:schemeClr val="tx1"/>
                            </a:solidFill>
                            <a:prstDash val="solid"/>
                          </a:ln>
                          <a:solidFill>
                            <a:schemeClr val="tx1"/>
                          </a:solidFill>
                          <a:effectLst>
                            <a:outerShdw blurRad="63500" dir="3600000" algn="tl" rotWithShape="0">
                              <a:srgbClr val="000000">
                                <a:alpha val="70000"/>
                              </a:srgbClr>
                            </a:outerShdw>
                          </a:effectLst>
                          <a:latin typeface="Arial" pitchFamily="34" charset="0"/>
                          <a:ea typeface="+mn-ea"/>
                          <a:cs typeface="Arial" pitchFamily="34" charset="0"/>
                        </a:rPr>
                        <a:t>Primary </a:t>
                      </a:r>
                      <a:r>
                        <a:rPr lang="en-US" sz="1800" b="0" kern="0" cap="none" spc="0" dirty="0">
                          <a:ln w="12700" cmpd="sng">
                            <a:solidFill>
                              <a:schemeClr val="tx1"/>
                            </a:solidFill>
                            <a:prstDash val="solid"/>
                          </a:ln>
                          <a:solidFill>
                            <a:schemeClr val="tx1"/>
                          </a:solidFill>
                          <a:effectLst>
                            <a:outerShdw blurRad="63500" dir="3600000" algn="tl" rotWithShape="0">
                              <a:srgbClr val="000000">
                                <a:alpha val="70000"/>
                              </a:srgbClr>
                            </a:outerShdw>
                          </a:effectLst>
                          <a:latin typeface="Arial" pitchFamily="34" charset="0"/>
                          <a:ea typeface="+mn-ea"/>
                          <a:cs typeface="Arial" pitchFamily="34" charset="0"/>
                        </a:rPr>
                        <a:t>ECVs for SCOPE-CM of </a:t>
                      </a:r>
                      <a:r>
                        <a:rPr lang="en-US" sz="1800" b="0" kern="0" cap="none" spc="0" dirty="0" smtClean="0">
                          <a:ln w="12700" cmpd="sng">
                            <a:solidFill>
                              <a:schemeClr val="tx1"/>
                            </a:solidFill>
                            <a:prstDash val="solid"/>
                          </a:ln>
                          <a:solidFill>
                            <a:schemeClr val="tx1"/>
                          </a:solidFill>
                          <a:effectLst>
                            <a:outerShdw blurRad="63500" dir="3600000" algn="tl" rotWithShape="0">
                              <a:srgbClr val="000000">
                                <a:alpha val="70000"/>
                              </a:srgbClr>
                            </a:outerShdw>
                          </a:effectLst>
                          <a:latin typeface="Arial" pitchFamily="34" charset="0"/>
                          <a:ea typeface="+mn-ea"/>
                          <a:cs typeface="Arial" pitchFamily="34" charset="0"/>
                        </a:rPr>
                        <a:t>KMA(PESK)</a:t>
                      </a:r>
                      <a:endParaRPr lang="en-US" sz="1800" b="0" kern="0" cap="none" spc="0" dirty="0">
                        <a:ln w="12700" cmpd="sng">
                          <a:solidFill>
                            <a:schemeClr val="tx1"/>
                          </a:solidFill>
                          <a:prstDash val="solid"/>
                        </a:ln>
                        <a:solidFill>
                          <a:schemeClr val="tx1"/>
                        </a:solidFill>
                        <a:effectLst>
                          <a:outerShdw blurRad="63500" dir="3600000" algn="tl" rotWithShape="0">
                            <a:srgbClr val="000000">
                              <a:alpha val="70000"/>
                            </a:srgbClr>
                          </a:outerShdw>
                        </a:effectLst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31472" marR="31472" marT="8701" marB="8701" anchor="ctr">
                    <a:lnL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0" kern="0" cap="none" spc="0" dirty="0">
                        <a:ln w="12700" cmpd="sng">
                          <a:solidFill>
                            <a:schemeClr val="tx1"/>
                          </a:solidFill>
                          <a:prstDash val="solid"/>
                        </a:ln>
                        <a:solidFill>
                          <a:schemeClr val="tx1"/>
                        </a:solidFill>
                        <a:effectLst>
                          <a:outerShdw blurRad="63500" dir="3600000" algn="tl" rotWithShape="0">
                            <a:srgbClr val="000000">
                              <a:alpha val="70000"/>
                            </a:srgbClr>
                          </a:outerShdw>
                        </a:effectLst>
                        <a:latin typeface="+mn-ea"/>
                        <a:ea typeface="+mn-ea"/>
                      </a:endParaRPr>
                    </a:p>
                  </a:txBody>
                  <a:tcPr marL="31472" marR="31472" marT="8701" marB="8701" anchor="ctr">
                    <a:lnL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703257"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0" cap="none" spc="0" dirty="0">
                          <a:ln w="12700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outerShdw blurRad="63500" dir="3600000" algn="tl" rotWithShape="0">
                              <a:srgbClr val="000000">
                                <a:alpha val="70000"/>
                              </a:srgbClr>
                            </a:outerShdw>
                          </a:effectLst>
                          <a:latin typeface="Arial" pitchFamily="34" charset="0"/>
                          <a:ea typeface="+mn-ea"/>
                          <a:cs typeface="Arial" pitchFamily="34" charset="0"/>
                        </a:rPr>
                        <a:t>Parameters</a:t>
                      </a:r>
                    </a:p>
                  </a:txBody>
                  <a:tcPr marL="31472" marR="31472" marT="8701" marB="8701" anchor="ctr">
                    <a:lnL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/>
                    </a:solidFill>
                  </a:tcPr>
                </a:tc>
                <a:tc gridSpan="4"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Sea Surface Temperature</a:t>
                      </a:r>
                      <a:endParaRPr lang="en-US" sz="1200" kern="0" spc="0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Outgoing</a:t>
                      </a:r>
                      <a:r>
                        <a:rPr lang="en-US" sz="1200" kern="0" spc="0" baseline="0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1200" kern="0" spc="0" baseline="0" dirty="0" err="1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Longwave</a:t>
                      </a:r>
                      <a:r>
                        <a:rPr lang="en-US" sz="1200" kern="0" spc="0" baseline="0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Radiation</a:t>
                      </a:r>
                      <a:endParaRPr lang="en-US" sz="1200" kern="0" spc="0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Insolation</a:t>
                      </a:r>
                      <a:endParaRPr lang="en-US" sz="1200" kern="0" spc="0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31472" marR="31472" marT="8701" marB="8701" anchor="ctr">
                    <a:lnL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703257">
                <a:tc rowSpan="2"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b="0" kern="0" cap="none" spc="0" dirty="0" smtClean="0">
                          <a:ln w="12700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outerShdw blurRad="63500" dir="3600000" algn="tl" rotWithShape="0">
                              <a:srgbClr val="000000">
                                <a:alpha val="70000"/>
                              </a:srgbClr>
                            </a:outerShdw>
                          </a:effectLst>
                          <a:latin typeface="Arial" pitchFamily="34" charset="0"/>
                          <a:ea typeface="+mn-ea"/>
                          <a:cs typeface="Arial" pitchFamily="34" charset="0"/>
                        </a:rPr>
                        <a:t>Step-1</a:t>
                      </a:r>
                      <a:r>
                        <a:rPr lang="ko-KR" altLang="en-US" sz="1600" b="0" kern="0" cap="none" spc="0" dirty="0" smtClean="0">
                          <a:ln w="12700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outerShdw blurRad="63500" dir="3600000" algn="tl" rotWithShape="0">
                              <a:srgbClr val="000000">
                                <a:alpha val="70000"/>
                              </a:srgbClr>
                            </a:outerShdw>
                          </a:effectLst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altLang="ko-KR" sz="1600" b="0" kern="0" cap="none" spc="0" dirty="0" smtClean="0">
                          <a:ln w="12700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outerShdw blurRad="63500" dir="3600000" algn="tl" rotWithShape="0">
                              <a:srgbClr val="000000">
                                <a:alpha val="70000"/>
                              </a:srgbClr>
                            </a:outerShdw>
                          </a:effectLst>
                          <a:latin typeface="Arial" pitchFamily="34" charset="0"/>
                          <a:ea typeface="+mn-ea"/>
                          <a:cs typeface="Arial" pitchFamily="34" charset="0"/>
                        </a:rPr>
                        <a:t>(  ~2017)</a:t>
                      </a:r>
                    </a:p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b="0" kern="0" cap="none" spc="0" dirty="0" smtClean="0">
                          <a:ln w="12700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outerShdw blurRad="63500" dir="3600000" algn="tl" rotWithShape="0">
                              <a:srgbClr val="000000">
                                <a:alpha val="70000"/>
                              </a:srgbClr>
                            </a:outerShdw>
                          </a:effectLst>
                          <a:latin typeface="Arial" pitchFamily="34" charset="0"/>
                          <a:ea typeface="+mn-ea"/>
                          <a:cs typeface="Arial" pitchFamily="34" charset="0"/>
                        </a:rPr>
                        <a:t>Action Items</a:t>
                      </a:r>
                      <a:endParaRPr lang="ko-KR" altLang="en-US" sz="1600" b="0" kern="0" cap="none" spc="0" dirty="0">
                        <a:ln w="12700" cmpd="sng">
                          <a:solidFill>
                            <a:srgbClr val="FFFFFF"/>
                          </a:solidFill>
                          <a:prstDash val="solid"/>
                        </a:ln>
                        <a:solidFill>
                          <a:srgbClr val="FFFFFF"/>
                        </a:solidFill>
                        <a:effectLst>
                          <a:outerShdw blurRad="63500" dir="3600000" algn="tl" rotWithShape="0">
                            <a:srgbClr val="000000">
                              <a:alpha val="70000"/>
                            </a:srgbClr>
                          </a:outerShdw>
                        </a:effectLst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31472" marR="31472" marT="8701" marB="8701" anchor="ctr">
                    <a:lnL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kern="0" spc="0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Step 1-1</a:t>
                      </a:r>
                    </a:p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kern="0" spc="0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(3</a:t>
                      </a:r>
                      <a:r>
                        <a:rPr lang="en-US" altLang="ko-KR" sz="1200" kern="0" spc="0" baseline="0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years)</a:t>
                      </a:r>
                      <a:endParaRPr lang="ko-KR" altLang="en-US" sz="1200" kern="0" spc="0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31472" marR="31472" marT="8701" marB="8701" anchor="ctr">
                    <a:lnL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marL="171450" marR="0" lvl="0" indent="-171450" algn="just" fontAlgn="base" latinLnBrk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en-US" altLang="ko-KR" sz="1200" b="1" kern="0" spc="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GSICS</a:t>
                      </a:r>
                      <a:r>
                        <a:rPr lang="ko-KR" altLang="en-US" sz="1200" b="1" kern="0" spc="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→</a:t>
                      </a:r>
                      <a:r>
                        <a:rPr lang="en-US" altLang="ko-KR" sz="1200" b="1" kern="0" spc="0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FCDRs</a:t>
                      </a:r>
                      <a:r>
                        <a:rPr lang="ko-KR" altLang="en-US" sz="1200" b="1" kern="0" spc="0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→</a:t>
                      </a:r>
                      <a:r>
                        <a:rPr lang="en-US" altLang="ko-KR" sz="1200" b="1" kern="0" spc="0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TCDRs continuous generating</a:t>
                      </a:r>
                      <a:endParaRPr lang="ko-KR" altLang="en-US" sz="1200" b="1" kern="0" spc="0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marL="171450" marR="0" lvl="0" indent="-171450" algn="just" fontAlgn="base" latinLnBrk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en-US" altLang="ko-KR" sz="1200" b="1" kern="0" spc="0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Evaluation</a:t>
                      </a:r>
                      <a:r>
                        <a:rPr lang="en-US" altLang="ko-KR" sz="1200" b="1" kern="0" spc="0" baseline="0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of effect of </a:t>
                      </a:r>
                      <a:r>
                        <a:rPr lang="en-US" altLang="ko-KR" sz="1200" b="1" kern="0" spc="0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GSICS correction</a:t>
                      </a:r>
                      <a:endParaRPr lang="ko-KR" altLang="en-US" sz="1200" b="1" kern="0" spc="0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marL="171450" marR="0" lvl="0" indent="-171450" algn="just" fontAlgn="base" latinLnBrk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en-US" altLang="ko-KR" sz="1200" kern="0" spc="0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QC./QA,  algorithm improvement</a:t>
                      </a:r>
                      <a:endParaRPr lang="ko-KR" altLang="en-US" sz="1200" kern="0" spc="0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31472" marR="31472" marT="8701" marB="8701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703257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kern="0" spc="0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Step 1-2</a:t>
                      </a:r>
                    </a:p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kern="0" spc="0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(3 years)</a:t>
                      </a:r>
                      <a:endParaRPr lang="ko-KR" altLang="en-US" sz="1200" kern="0" spc="0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31472" marR="31472" marT="8701" marB="8701" anchor="ctr">
                    <a:lnL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marL="171450" marR="0" lvl="0" indent="-171450" algn="just" fontAlgn="base" latinLnBrk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en-US" altLang="ko-KR" sz="1200" kern="0" spc="0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Inter-satellite</a:t>
                      </a:r>
                      <a:r>
                        <a:rPr lang="en-US" altLang="ko-KR" sz="1200" kern="0" spc="0" baseline="0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comparison of products</a:t>
                      </a:r>
                      <a:endParaRPr lang="ko-KR" altLang="en-US" sz="1200" kern="0" spc="0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marL="171450" marR="0" lvl="0" indent="-171450" algn="just" fontAlgn="base" latinLnBrk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en-US" altLang="ko-KR" sz="1200" b="1" kern="0" spc="0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EUMETSAT-KMA operating collaboration</a:t>
                      </a:r>
                      <a:endParaRPr lang="ko-KR" altLang="en-US" sz="1200" b="1" kern="0" spc="0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marL="171450" marR="0" lvl="0" indent="-171450" algn="just" fontAlgn="base" latinLnBrk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en-US" altLang="ko-KR" sz="1200" kern="0" spc="0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Preparation for GeoKompsat-2a / Future</a:t>
                      </a:r>
                      <a:r>
                        <a:rPr lang="en-US" altLang="ko-KR" sz="1200" kern="0" spc="0" baseline="0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altLang="ko-KR" sz="1200" kern="0" spc="0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Korean LEO satellite</a:t>
                      </a:r>
                      <a:endParaRPr lang="ko-KR" altLang="en-US" sz="1200" kern="0" spc="0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31472" marR="31472" marT="8701" marB="8701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1128683"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b="0" kern="0" cap="none" spc="0" dirty="0" smtClean="0">
                          <a:ln w="12700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outerShdw blurRad="63500" dir="3600000" algn="tl" rotWithShape="0">
                              <a:srgbClr val="000000">
                                <a:alpha val="70000"/>
                              </a:srgbClr>
                            </a:outerShdw>
                          </a:effectLst>
                          <a:latin typeface="Arial" pitchFamily="34" charset="0"/>
                          <a:ea typeface="+mn-ea"/>
                          <a:cs typeface="Arial" pitchFamily="34" charset="0"/>
                        </a:rPr>
                        <a:t>Step-2</a:t>
                      </a:r>
                      <a:r>
                        <a:rPr lang="ko-KR" altLang="en-US" sz="1600" b="0" kern="0" cap="none" spc="0" baseline="0" dirty="0" smtClean="0">
                          <a:ln w="12700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outerShdw blurRad="63500" dir="3600000" algn="tl" rotWithShape="0">
                              <a:srgbClr val="000000">
                                <a:alpha val="70000"/>
                              </a:srgbClr>
                            </a:outerShdw>
                          </a:effectLst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altLang="ko-KR" sz="1600" b="0" kern="0" cap="none" spc="0" dirty="0" smtClean="0">
                          <a:ln w="12700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outerShdw blurRad="63500" dir="3600000" algn="tl" rotWithShape="0">
                              <a:srgbClr val="000000">
                                <a:alpha val="70000"/>
                              </a:srgbClr>
                            </a:outerShdw>
                          </a:effectLst>
                          <a:latin typeface="Arial" pitchFamily="34" charset="0"/>
                          <a:ea typeface="+mn-ea"/>
                          <a:cs typeface="Arial" pitchFamily="34" charset="0"/>
                        </a:rPr>
                        <a:t>(2018~  )</a:t>
                      </a:r>
                    </a:p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b="0" kern="0" cap="none" spc="0" dirty="0" smtClean="0">
                          <a:ln w="12700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outerShdw blurRad="63500" dir="3600000" algn="tl" rotWithShape="0">
                              <a:srgbClr val="000000">
                                <a:alpha val="70000"/>
                              </a:srgbClr>
                            </a:outerShdw>
                          </a:effectLst>
                          <a:latin typeface="Arial" pitchFamily="34" charset="0"/>
                          <a:ea typeface="+mn-ea"/>
                          <a:cs typeface="Arial" pitchFamily="34" charset="0"/>
                        </a:rPr>
                        <a:t>Action Items</a:t>
                      </a:r>
                      <a:endParaRPr lang="ko-KR" altLang="en-US" sz="1600" b="0" kern="0" cap="none" spc="0" dirty="0">
                        <a:ln w="12700" cmpd="sng">
                          <a:solidFill>
                            <a:srgbClr val="FFFFFF"/>
                          </a:solidFill>
                          <a:prstDash val="solid"/>
                        </a:ln>
                        <a:solidFill>
                          <a:srgbClr val="FFFFFF"/>
                        </a:solidFill>
                        <a:effectLst>
                          <a:outerShdw blurRad="63500" dir="3600000" algn="tl" rotWithShape="0">
                            <a:srgbClr val="000000">
                              <a:alpha val="70000"/>
                            </a:srgbClr>
                          </a:outerShdw>
                        </a:effectLst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31472" marR="31472" marT="8701" marB="8701" anchor="ctr">
                    <a:lnL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/>
                    </a:solidFill>
                  </a:tcPr>
                </a:tc>
                <a:tc gridSpan="4"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marL="171450" marR="0" lvl="0" indent="-171450" algn="just" fontAlgn="base" latinLnBrk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en-US" altLang="ko-KR" sz="1200" b="1" kern="0" spc="0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Obtaining consistency and continuity between COMS and GeoKompsat-2a TCDRs</a:t>
                      </a:r>
                      <a:endParaRPr lang="ko-KR" altLang="en-US" sz="1200" b="1" kern="0" spc="0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marL="171450" marR="0" lvl="0" indent="-171450" algn="just" fontAlgn="base" latinLnBrk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en-US" altLang="ko-KR" sz="1200" b="1" kern="0" spc="0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Continuous</a:t>
                      </a:r>
                      <a:r>
                        <a:rPr lang="en-US" altLang="ko-KR" sz="1200" b="1" kern="0" spc="0" baseline="0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improvement of TCDRs</a:t>
                      </a:r>
                      <a:endParaRPr lang="ko-KR" altLang="en-US" sz="1200" b="1" kern="0" spc="0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marL="171450" marR="0" lvl="0" indent="-171450" algn="just" fontAlgn="base" latinLnBrk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en-US" altLang="ko-KR" sz="1200" kern="0" spc="0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Continuous</a:t>
                      </a:r>
                      <a:r>
                        <a:rPr lang="en-US" altLang="ko-KR" sz="1200" kern="0" spc="0" baseline="0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collaboration with SCOPE-CM working group</a:t>
                      </a:r>
                      <a:endParaRPr lang="ko-KR" altLang="en-US" sz="1200" kern="0" spc="0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31472" marR="31472" marT="8701" marB="8701" anchor="ctr">
                    <a:lnL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402957"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0" cap="none" spc="0" dirty="0">
                          <a:ln w="12700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outerShdw blurRad="63500" dir="3600000" algn="tl" rotWithShape="0">
                              <a:srgbClr val="000000">
                                <a:alpha val="70000"/>
                              </a:srgbClr>
                            </a:outerShdw>
                          </a:effectLst>
                          <a:latin typeface="Arial" pitchFamily="34" charset="0"/>
                          <a:ea typeface="+mn-ea"/>
                          <a:cs typeface="Arial" pitchFamily="34" charset="0"/>
                        </a:rPr>
                        <a:t>Parameters</a:t>
                      </a:r>
                    </a:p>
                  </a:txBody>
                  <a:tcPr marL="31472" marR="31472" marT="8701" marB="8701" anchor="ctr">
                    <a:lnL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238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/>
                    </a:solidFill>
                  </a:tcPr>
                </a:tc>
                <a:tc gridSpan="2"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SST</a:t>
                      </a:r>
                    </a:p>
                  </a:txBody>
                  <a:tcPr marL="31472" marR="31472" marT="8701" marB="8701" anchor="ctr">
                    <a:lnL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238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OLR</a:t>
                      </a:r>
                    </a:p>
                  </a:txBody>
                  <a:tcPr marL="31472" marR="31472" marT="8701" marB="8701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238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INS</a:t>
                      </a:r>
                    </a:p>
                  </a:txBody>
                  <a:tcPr marL="31472" marR="31472" marT="8701" marB="8701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238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02957"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b="0" kern="0" cap="none" spc="0" dirty="0" smtClean="0">
                          <a:ln w="12700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outerShdw blurRad="63500" dir="3600000" algn="tl" rotWithShape="0">
                              <a:srgbClr val="000000">
                                <a:alpha val="70000"/>
                              </a:srgbClr>
                            </a:outerShdw>
                          </a:effectLst>
                          <a:latin typeface="Arial" pitchFamily="34" charset="0"/>
                          <a:ea typeface="+mn-ea"/>
                          <a:cs typeface="Arial" pitchFamily="34" charset="0"/>
                        </a:rPr>
                        <a:t>Accuracy (objective)</a:t>
                      </a:r>
                      <a:endParaRPr lang="ko-KR" altLang="en-US" sz="1600" b="0" kern="0" cap="none" spc="0" dirty="0">
                        <a:ln w="12700" cmpd="sng">
                          <a:solidFill>
                            <a:srgbClr val="FFFFFF"/>
                          </a:solidFill>
                          <a:prstDash val="solid"/>
                        </a:ln>
                        <a:solidFill>
                          <a:srgbClr val="FFFFFF"/>
                        </a:solidFill>
                        <a:effectLst>
                          <a:outerShdw blurRad="63500" dir="3600000" algn="tl" rotWithShape="0">
                            <a:srgbClr val="000000">
                              <a:alpha val="70000"/>
                            </a:srgbClr>
                          </a:outerShdw>
                        </a:effectLst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31472" marR="31472" marT="8701" marB="8701" anchor="ctr">
                    <a:lnL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238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/>
                    </a:solidFill>
                  </a:tcPr>
                </a:tc>
                <a:tc gridSpan="2"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0.5 –0.8 </a:t>
                      </a:r>
                      <a:r>
                        <a:rPr lang="en-US" sz="1200" kern="100" spc="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℃</a:t>
                      </a:r>
                      <a:endParaRPr lang="en-US" sz="1200" kern="0" spc="0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31472" marR="31472" marT="8701" marB="8701" anchor="ctr">
                    <a:lnL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238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10 W/m</a:t>
                      </a:r>
                      <a:r>
                        <a:rPr lang="en-US" sz="1200" kern="0" spc="0" baseline="3000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</a:t>
                      </a:r>
                      <a:endParaRPr lang="en-US" sz="1200" kern="0" spc="0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31472" marR="31472" marT="8701" marB="8701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238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70-100 W/m</a:t>
                      </a:r>
                      <a:r>
                        <a:rPr lang="en-US" sz="1200" kern="0" spc="0" baseline="3000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</a:t>
                      </a:r>
                      <a:endParaRPr lang="en-US" sz="1200" kern="0" spc="0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31472" marR="31472" marT="8701" marB="8701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238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02957"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b="0" kern="0" cap="none" spc="0" dirty="0" smtClean="0">
                          <a:ln w="12700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outerShdw blurRad="63500" dir="3600000" algn="tl" rotWithShape="0">
                              <a:srgbClr val="000000">
                                <a:alpha val="70000"/>
                              </a:srgbClr>
                            </a:outerShdw>
                          </a:effectLst>
                          <a:latin typeface="Arial" pitchFamily="34" charset="0"/>
                          <a:ea typeface="+mn-ea"/>
                          <a:cs typeface="Arial" pitchFamily="34" charset="0"/>
                        </a:rPr>
                        <a:t>Spatial</a:t>
                      </a:r>
                      <a:r>
                        <a:rPr lang="en-US" altLang="ko-KR" sz="1600" b="0" kern="0" cap="none" spc="0" baseline="0" dirty="0" smtClean="0">
                          <a:ln w="12700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outerShdw blurRad="63500" dir="3600000" algn="tl" rotWithShape="0">
                              <a:srgbClr val="000000">
                                <a:alpha val="70000"/>
                              </a:srgbClr>
                            </a:outerShdw>
                          </a:effectLst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Resolution</a:t>
                      </a:r>
                      <a:endParaRPr lang="ko-KR" altLang="en-US" sz="1600" b="0" kern="0" cap="none" spc="0" dirty="0">
                        <a:ln w="12700" cmpd="sng">
                          <a:solidFill>
                            <a:srgbClr val="FFFFFF"/>
                          </a:solidFill>
                          <a:prstDash val="solid"/>
                        </a:ln>
                        <a:solidFill>
                          <a:srgbClr val="FFFFFF"/>
                        </a:solidFill>
                        <a:effectLst>
                          <a:outerShdw blurRad="63500" dir="3600000" algn="tl" rotWithShape="0">
                            <a:srgbClr val="000000">
                              <a:alpha val="70000"/>
                            </a:srgbClr>
                          </a:outerShdw>
                        </a:effectLst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31472" marR="31472" marT="8701" marB="8701" anchor="ctr">
                    <a:lnL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/>
                    </a:solidFill>
                  </a:tcPr>
                </a:tc>
                <a:tc gridSpan="2"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1-5 km</a:t>
                      </a:r>
                      <a:r>
                        <a:rPr lang="en-US" sz="1200" kern="0" spc="0" baseline="3000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31472" marR="31472" marT="8701" marB="8701" anchor="ctr">
                    <a:lnL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15 km</a:t>
                      </a:r>
                      <a:r>
                        <a:rPr lang="en-US" sz="1200" kern="0" spc="0" baseline="3000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</a:t>
                      </a:r>
                      <a:endParaRPr lang="en-US" sz="1200" kern="0" spc="0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31472" marR="31472" marT="8701" marB="8701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15 km</a:t>
                      </a:r>
                      <a:r>
                        <a:rPr lang="en-US" sz="1200" kern="0" spc="0" baseline="3000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</a:t>
                      </a:r>
                      <a:endParaRPr lang="en-US" sz="1200" kern="0" spc="0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31472" marR="31472" marT="8701" marB="8701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02957"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b="0" kern="0" cap="none" spc="0" dirty="0" smtClean="0">
                          <a:ln w="12700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outerShdw blurRad="63500" dir="3600000" algn="tl" rotWithShape="0">
                              <a:srgbClr val="000000">
                                <a:alpha val="70000"/>
                              </a:srgbClr>
                            </a:outerShdw>
                          </a:effectLst>
                          <a:latin typeface="Arial" pitchFamily="34" charset="0"/>
                          <a:ea typeface="+mn-ea"/>
                          <a:cs typeface="Arial" pitchFamily="34" charset="0"/>
                        </a:rPr>
                        <a:t>Temporal</a:t>
                      </a:r>
                      <a:r>
                        <a:rPr lang="en-US" altLang="ko-KR" sz="1600" b="0" kern="0" cap="none" spc="0" baseline="0" dirty="0" smtClean="0">
                          <a:ln w="12700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outerShdw blurRad="63500" dir="3600000" algn="tl" rotWithShape="0">
                              <a:srgbClr val="000000">
                                <a:alpha val="70000"/>
                              </a:srgbClr>
                            </a:outerShdw>
                          </a:effectLst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Resolution</a:t>
                      </a:r>
                      <a:endParaRPr lang="ko-KR" altLang="en-US" sz="1600" b="0" kern="0" cap="none" spc="0" dirty="0">
                        <a:ln w="12700" cmpd="sng">
                          <a:solidFill>
                            <a:srgbClr val="FFFFFF"/>
                          </a:solidFill>
                          <a:prstDash val="solid"/>
                        </a:ln>
                        <a:solidFill>
                          <a:srgbClr val="FFFFFF"/>
                        </a:solidFill>
                        <a:effectLst>
                          <a:outerShdw blurRad="63500" dir="3600000" algn="tl" rotWithShape="0">
                            <a:srgbClr val="000000">
                              <a:alpha val="70000"/>
                            </a:srgbClr>
                          </a:outerShdw>
                        </a:effectLst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31472" marR="31472" marT="8701" marB="8701" anchor="ctr">
                    <a:lnL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/>
                    </a:solidFill>
                  </a:tcPr>
                </a:tc>
                <a:tc gridSpan="2"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 daily</a:t>
                      </a:r>
                    </a:p>
                  </a:txBody>
                  <a:tcPr marL="31472" marR="31472" marT="8701" marB="8701" anchor="ctr">
                    <a:lnL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daily</a:t>
                      </a:r>
                    </a:p>
                  </a:txBody>
                  <a:tcPr marL="31472" marR="31472" marT="8701" marB="8701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daily</a:t>
                      </a:r>
                    </a:p>
                  </a:txBody>
                  <a:tcPr marL="31472" marR="31472" marT="8701" marB="8701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" name="제목 2"/>
          <p:cNvSpPr txBox="1">
            <a:spLocks/>
          </p:cNvSpPr>
          <p:nvPr/>
        </p:nvSpPr>
        <p:spPr>
          <a:xfrm>
            <a:off x="1352600" y="260648"/>
            <a:ext cx="8291264" cy="576064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marL="0" marR="0" lvl="0" indent="0" algn="l" defTabSz="914400" rtl="0" eaLnBrk="0" fontAlgn="base" latinLnBrk="1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맑은 고딕" pitchFamily="50" charset="-127"/>
                <a:cs typeface="Arial" pitchFamily="34" charset="0"/>
              </a:rPr>
              <a:t>PESK Implementation Plan, KMA</a:t>
            </a:r>
            <a:endParaRPr kumimoji="1" lang="ko-KR" altLang="en-US" sz="2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제목 2"/>
          <p:cNvSpPr>
            <a:spLocks noGrp="1"/>
          </p:cNvSpPr>
          <p:nvPr>
            <p:ph type="title"/>
          </p:nvPr>
        </p:nvSpPr>
        <p:spPr>
          <a:xfrm>
            <a:off x="1280592" y="260648"/>
            <a:ext cx="8291264" cy="576064"/>
          </a:xfrm>
        </p:spPr>
        <p:txBody>
          <a:bodyPr>
            <a:normAutofit/>
          </a:bodyPr>
          <a:lstStyle/>
          <a:p>
            <a:r>
              <a:rPr lang="en-US" altLang="ko-KR" dirty="0" smtClean="0">
                <a:latin typeface="Arial" pitchFamily="34" charset="0"/>
                <a:cs typeface="Arial" pitchFamily="34" charset="0"/>
              </a:rPr>
              <a:t>SESK Implementation Plan, KMA</a:t>
            </a:r>
            <a:endParaRPr lang="ko-KR" altLang="en-US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8" name="표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0650663"/>
              </p:ext>
            </p:extLst>
          </p:nvPr>
        </p:nvGraphicFramePr>
        <p:xfrm>
          <a:off x="488504" y="1124744"/>
          <a:ext cx="8928992" cy="5711075"/>
        </p:xfrm>
        <a:graphic>
          <a:graphicData uri="http://schemas.openxmlformats.org/drawingml/2006/table">
            <a:tbl>
              <a:tblPr/>
              <a:tblGrid>
                <a:gridCol w="2386375"/>
                <a:gridCol w="2180759"/>
                <a:gridCol w="2083613"/>
                <a:gridCol w="2278245"/>
              </a:tblGrid>
              <a:tr h="398144">
                <a:tc gridSpan="4"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2000" b="0" kern="0" cap="none" spc="0" dirty="0" smtClean="0">
                          <a:ln w="12700" cmpd="sng">
                            <a:solidFill>
                              <a:schemeClr val="tx1"/>
                            </a:solidFill>
                            <a:prstDash val="solid"/>
                          </a:ln>
                          <a:solidFill>
                            <a:schemeClr val="tx1"/>
                          </a:solidFill>
                          <a:effectLst>
                            <a:outerShdw blurRad="63500" dir="3600000" algn="tl" rotWithShape="0">
                              <a:srgbClr val="000000">
                                <a:alpha val="70000"/>
                              </a:srgbClr>
                            </a:outerShdw>
                          </a:effectLst>
                          <a:latin typeface="Arial" pitchFamily="34" charset="0"/>
                          <a:ea typeface="+mn-ea"/>
                          <a:cs typeface="Arial" pitchFamily="34" charset="0"/>
                        </a:rPr>
                        <a:t>Secondary ECVs for SCOPE-CM of KMA(SESK)</a:t>
                      </a:r>
                      <a:endParaRPr lang="en-US" altLang="ko-KR" sz="2000" b="0" kern="0" cap="none" spc="0" dirty="0">
                        <a:ln w="12700" cmpd="sng">
                          <a:solidFill>
                            <a:schemeClr val="tx1"/>
                          </a:solidFill>
                          <a:prstDash val="solid"/>
                        </a:ln>
                        <a:solidFill>
                          <a:schemeClr val="tx1"/>
                        </a:solidFill>
                        <a:effectLst>
                          <a:outerShdw blurRad="63500" dir="3600000" algn="tl" rotWithShape="0">
                            <a:srgbClr val="000000">
                              <a:alpha val="70000"/>
                            </a:srgbClr>
                          </a:outerShdw>
                        </a:effectLst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31472" marR="31472" marT="8701" marB="8701" anchor="ctr">
                    <a:lnL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ko-KR" sz="1000" b="0" kern="0" cap="none" spc="0" dirty="0">
                        <a:ln w="12700" cmpd="sng">
                          <a:solidFill>
                            <a:schemeClr val="tx1"/>
                          </a:solidFill>
                          <a:prstDash val="solid"/>
                        </a:ln>
                        <a:solidFill>
                          <a:schemeClr val="tx1"/>
                        </a:solidFill>
                        <a:effectLst>
                          <a:outerShdw blurRad="63500" dir="3600000" algn="tl" rotWithShape="0">
                            <a:srgbClr val="000000">
                              <a:alpha val="70000"/>
                            </a:srgbClr>
                          </a:outerShdw>
                        </a:effectLst>
                        <a:latin typeface="+mn-ea"/>
                        <a:ea typeface="+mn-ea"/>
                      </a:endParaRPr>
                    </a:p>
                  </a:txBody>
                  <a:tcPr marL="31472" marR="31472" marT="8701" marB="8701" anchor="ctr">
                    <a:lnL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703260"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0" cap="none" spc="0" dirty="0">
                          <a:ln w="12700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outerShdw blurRad="63500" dir="3600000" algn="tl" rotWithShape="0">
                              <a:srgbClr val="000000">
                                <a:alpha val="70000"/>
                              </a:srgbClr>
                            </a:outerShdw>
                          </a:effectLst>
                          <a:latin typeface="Arial" pitchFamily="34" charset="0"/>
                          <a:ea typeface="+mn-ea"/>
                          <a:cs typeface="Arial" pitchFamily="34" charset="0"/>
                        </a:rPr>
                        <a:t>Parameters</a:t>
                      </a:r>
                    </a:p>
                  </a:txBody>
                  <a:tcPr marL="31472" marR="31472" marT="8701" marB="8701" anchor="ctr">
                    <a:lnL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/>
                    </a:solidFill>
                  </a:tcPr>
                </a:tc>
                <a:tc gridSpan="3"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Albedo</a:t>
                      </a:r>
                      <a:endParaRPr lang="en-US" sz="1200" kern="0" spc="0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Precipitation</a:t>
                      </a:r>
                    </a:p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Cloud Fraction</a:t>
                      </a:r>
                      <a:endParaRPr lang="en-US" sz="1200" kern="0" spc="0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31472" marR="31472" marT="8701" marB="8701" anchor="ctr">
                    <a:lnL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703260"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800" b="0" kern="0" cap="none" spc="0" dirty="0" smtClean="0">
                          <a:ln w="12700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outerShdw blurRad="63500" dir="3600000" algn="tl" rotWithShape="0">
                              <a:srgbClr val="000000">
                                <a:alpha val="70000"/>
                              </a:srgbClr>
                            </a:outerShdw>
                          </a:effectLst>
                          <a:latin typeface="Arial" pitchFamily="34" charset="0"/>
                          <a:ea typeface="+mn-ea"/>
                          <a:cs typeface="Arial" pitchFamily="34" charset="0"/>
                        </a:rPr>
                        <a:t>Step-1</a:t>
                      </a:r>
                      <a:r>
                        <a:rPr lang="ko-KR" altLang="en-US" sz="1800" b="0" kern="0" cap="none" spc="0" dirty="0" smtClean="0">
                          <a:ln w="12700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outerShdw blurRad="63500" dir="3600000" algn="tl" rotWithShape="0">
                              <a:srgbClr val="000000">
                                <a:alpha val="70000"/>
                              </a:srgbClr>
                            </a:outerShdw>
                          </a:effectLst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altLang="ko-KR" sz="1800" b="0" kern="0" cap="none" spc="0" dirty="0" smtClean="0">
                          <a:ln w="12700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outerShdw blurRad="63500" dir="3600000" algn="tl" rotWithShape="0">
                              <a:srgbClr val="000000">
                                <a:alpha val="70000"/>
                              </a:srgbClr>
                            </a:outerShdw>
                          </a:effectLst>
                          <a:latin typeface="Arial" pitchFamily="34" charset="0"/>
                          <a:ea typeface="+mn-ea"/>
                          <a:cs typeface="Arial" pitchFamily="34" charset="0"/>
                        </a:rPr>
                        <a:t>(  ~2017)</a:t>
                      </a:r>
                    </a:p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800" b="0" kern="0" cap="none" spc="0" dirty="0" smtClean="0">
                          <a:ln w="12700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outerShdw blurRad="63500" dir="3600000" algn="tl" rotWithShape="0">
                              <a:srgbClr val="000000">
                                <a:alpha val="70000"/>
                              </a:srgbClr>
                            </a:outerShdw>
                          </a:effectLst>
                          <a:latin typeface="Arial" pitchFamily="34" charset="0"/>
                          <a:ea typeface="+mn-ea"/>
                          <a:cs typeface="Arial" pitchFamily="34" charset="0"/>
                        </a:rPr>
                        <a:t>Action Items</a:t>
                      </a:r>
                      <a:endParaRPr lang="ko-KR" altLang="en-US" sz="1800" b="0" kern="0" cap="none" spc="0" dirty="0">
                        <a:ln w="12700" cmpd="sng">
                          <a:solidFill>
                            <a:srgbClr val="FFFFFF"/>
                          </a:solidFill>
                          <a:prstDash val="solid"/>
                        </a:ln>
                        <a:solidFill>
                          <a:srgbClr val="FFFFFF"/>
                        </a:solidFill>
                        <a:effectLst>
                          <a:outerShdw blurRad="63500" dir="3600000" algn="tl" rotWithShape="0">
                            <a:srgbClr val="000000">
                              <a:alpha val="70000"/>
                            </a:srgbClr>
                          </a:outerShdw>
                        </a:effectLst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31472" marR="31472" marT="8701" marB="8701" anchor="ctr">
                    <a:lnL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/>
                    </a:solidFill>
                  </a:tcPr>
                </a:tc>
                <a:tc gridSpan="3"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marL="171450" marR="0" lvl="0" indent="-171450" algn="just" fontAlgn="base" latinLnBrk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en-US" altLang="ko-KR" sz="1200" kern="0" spc="0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Preparation for GeoKompsat-2a / Future</a:t>
                      </a:r>
                      <a:r>
                        <a:rPr lang="en-US" altLang="ko-KR" sz="1200" kern="0" spc="0" baseline="0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altLang="ko-KR" sz="1200" kern="0" spc="0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Korean LEO satellite</a:t>
                      </a:r>
                    </a:p>
                    <a:p>
                      <a:pPr marL="171450" marR="0" lvl="0" indent="-171450" algn="just" fontAlgn="base" latinLnBrk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en-US" altLang="ko-KR" sz="1200" b="1" kern="0" spc="0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Algorithm development</a:t>
                      </a:r>
                      <a:endParaRPr lang="ko-KR" altLang="en-US" sz="1200" b="1" kern="0" spc="0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31472" marR="31472" marT="8701" marB="8701" anchor="ctr">
                    <a:lnL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1618606"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800" b="0" kern="0" cap="none" spc="0" dirty="0" smtClean="0">
                          <a:ln w="12700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outerShdw blurRad="63500" dir="3600000" algn="tl" rotWithShape="0">
                              <a:srgbClr val="000000">
                                <a:alpha val="70000"/>
                              </a:srgbClr>
                            </a:outerShdw>
                          </a:effectLst>
                          <a:latin typeface="Arial" pitchFamily="34" charset="0"/>
                          <a:ea typeface="+mn-ea"/>
                          <a:cs typeface="Arial" pitchFamily="34" charset="0"/>
                        </a:rPr>
                        <a:t>Step-2</a:t>
                      </a:r>
                      <a:r>
                        <a:rPr lang="ko-KR" altLang="en-US" sz="1800" b="0" kern="0" cap="none" spc="0" baseline="0" dirty="0" smtClean="0">
                          <a:ln w="12700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outerShdw blurRad="63500" dir="3600000" algn="tl" rotWithShape="0">
                              <a:srgbClr val="000000">
                                <a:alpha val="70000"/>
                              </a:srgbClr>
                            </a:outerShdw>
                          </a:effectLst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altLang="ko-KR" sz="1800" b="0" kern="0" cap="none" spc="0" dirty="0" smtClean="0">
                          <a:ln w="12700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outerShdw blurRad="63500" dir="3600000" algn="tl" rotWithShape="0">
                              <a:srgbClr val="000000">
                                <a:alpha val="70000"/>
                              </a:srgbClr>
                            </a:outerShdw>
                          </a:effectLst>
                          <a:latin typeface="Arial" pitchFamily="34" charset="0"/>
                          <a:ea typeface="+mn-ea"/>
                          <a:cs typeface="Arial" pitchFamily="34" charset="0"/>
                        </a:rPr>
                        <a:t>(2018~  )</a:t>
                      </a:r>
                    </a:p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800" b="0" kern="0" cap="none" spc="0" dirty="0" smtClean="0">
                          <a:ln w="12700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outerShdw blurRad="63500" dir="3600000" algn="tl" rotWithShape="0">
                              <a:srgbClr val="000000">
                                <a:alpha val="70000"/>
                              </a:srgbClr>
                            </a:outerShdw>
                          </a:effectLst>
                          <a:latin typeface="Arial" pitchFamily="34" charset="0"/>
                          <a:ea typeface="+mn-ea"/>
                          <a:cs typeface="Arial" pitchFamily="34" charset="0"/>
                        </a:rPr>
                        <a:t>Action Items</a:t>
                      </a:r>
                      <a:endParaRPr lang="ko-KR" altLang="en-US" sz="1800" b="0" kern="0" cap="none" spc="0" dirty="0">
                        <a:ln w="12700" cmpd="sng">
                          <a:solidFill>
                            <a:srgbClr val="FFFFFF"/>
                          </a:solidFill>
                          <a:prstDash val="solid"/>
                        </a:ln>
                        <a:solidFill>
                          <a:srgbClr val="FFFFFF"/>
                        </a:solidFill>
                        <a:effectLst>
                          <a:outerShdw blurRad="63500" dir="3600000" algn="tl" rotWithShape="0">
                            <a:srgbClr val="000000">
                              <a:alpha val="70000"/>
                            </a:srgbClr>
                          </a:outerShdw>
                        </a:effectLst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31472" marR="31472" marT="8701" marB="8701" anchor="ctr">
                    <a:lnL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/>
                    </a:solidFill>
                  </a:tcPr>
                </a:tc>
                <a:tc gridSpan="3"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marL="171450" marR="0" lvl="0" indent="-171450" algn="just" fontAlgn="base" latinLnBrk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en-US" altLang="ko-KR" sz="1200" kern="0" spc="0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GSICS</a:t>
                      </a:r>
                      <a:r>
                        <a:rPr lang="ko-KR" altLang="en-US" sz="1200" kern="0" spc="0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→</a:t>
                      </a:r>
                      <a:r>
                        <a:rPr lang="en-US" altLang="ko-KR" sz="1200" kern="0" spc="0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FCDRs continuous generating</a:t>
                      </a:r>
                    </a:p>
                    <a:p>
                      <a:pPr marL="171450" marR="0" lvl="0" indent="-171450" algn="just" fontAlgn="base" latinLnBrk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en-US" altLang="ko-KR" sz="1200" kern="0" spc="0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FCDRs</a:t>
                      </a:r>
                      <a:r>
                        <a:rPr lang="ko-KR" altLang="en-US" sz="1200" kern="0" spc="0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→</a:t>
                      </a:r>
                      <a:r>
                        <a:rPr lang="en-US" altLang="ko-KR" sz="1200" kern="0" spc="0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TCDRs generating</a:t>
                      </a:r>
                      <a:endParaRPr lang="ko-KR" altLang="en-US" sz="1200" kern="0" spc="0" dirty="0" smtClean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marL="171450" marR="0" lvl="0" indent="-171450" algn="just" fontAlgn="base" latinLnBrk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en-US" altLang="ko-KR" sz="1200" kern="0" spc="0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Evaluation</a:t>
                      </a:r>
                      <a:r>
                        <a:rPr lang="en-US" altLang="ko-KR" sz="1200" kern="0" spc="0" baseline="0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of effect of </a:t>
                      </a:r>
                      <a:r>
                        <a:rPr lang="en-US" altLang="ko-KR" sz="1200" kern="0" spc="0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GSICS correction</a:t>
                      </a:r>
                      <a:endParaRPr lang="ko-KR" altLang="en-US" sz="1200" kern="0" spc="0" dirty="0" smtClean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marL="171450" marR="0" lvl="0" indent="-171450" algn="just" fontAlgn="base" latinLnBrk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en-US" altLang="ko-KR" sz="1200" kern="0" spc="0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QC./QA,  algorithm improvement</a:t>
                      </a:r>
                      <a:endParaRPr lang="ko-KR" altLang="en-US" sz="1200" kern="0" spc="0" dirty="0" smtClean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marL="171450" marR="0" lvl="0" indent="-171450" algn="just" fontAlgn="base" latinLnBrk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en-US" altLang="ko-KR" sz="1200" kern="0" spc="0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Inter-satellite</a:t>
                      </a:r>
                      <a:r>
                        <a:rPr lang="en-US" altLang="ko-KR" sz="1200" kern="0" spc="0" baseline="0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comparison of products</a:t>
                      </a:r>
                    </a:p>
                    <a:p>
                      <a:pPr marL="171450" marR="0" lvl="0" indent="-171450" algn="just" fontAlgn="base" latinLnBrk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en-US" altLang="ko-KR" sz="1200" kern="0" spc="0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Obtaining consistency and continuity between COMS and GeoKompsat-2a TCDRs</a:t>
                      </a:r>
                      <a:endParaRPr lang="ko-KR" altLang="en-US" sz="1200" kern="0" spc="0" dirty="0" smtClean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marL="171450" marR="0" lvl="0" indent="-171450" algn="just" fontAlgn="base" latinLnBrk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en-US" altLang="ko-KR" sz="1200" kern="0" spc="0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Continuous</a:t>
                      </a:r>
                      <a:r>
                        <a:rPr lang="en-US" altLang="ko-KR" sz="1200" kern="0" spc="0" baseline="0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collaboration with SCOPE-CM working group</a:t>
                      </a:r>
                      <a:endParaRPr lang="ko-KR" altLang="en-US" sz="1200" kern="0" spc="0" dirty="0" smtClean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31472" marR="31472" marT="8701" marB="8701" anchor="ctr">
                    <a:lnL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360005"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0" cap="none" spc="0" dirty="0">
                          <a:ln w="12700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outerShdw blurRad="63500" dir="3600000" algn="tl" rotWithShape="0">
                              <a:srgbClr val="000000">
                                <a:alpha val="70000"/>
                              </a:srgbClr>
                            </a:outerShdw>
                          </a:effectLst>
                          <a:latin typeface="Arial" pitchFamily="34" charset="0"/>
                          <a:ea typeface="+mn-ea"/>
                          <a:cs typeface="Arial" pitchFamily="34" charset="0"/>
                        </a:rPr>
                        <a:t>Parameters</a:t>
                      </a:r>
                    </a:p>
                  </a:txBody>
                  <a:tcPr marL="31472" marR="31472" marT="8701" marB="8701" anchor="ctr">
                    <a:lnL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238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Albedo</a:t>
                      </a:r>
                    </a:p>
                  </a:txBody>
                  <a:tcPr marL="31472" marR="31472" marT="8701" marB="8701" anchor="ctr">
                    <a:lnL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238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-10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Precipitation</a:t>
                      </a:r>
                      <a:endParaRPr lang="en-US" sz="1200" kern="0" spc="0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31472" marR="31472" marT="8701" marB="8701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238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-80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Cloud fraction</a:t>
                      </a:r>
                      <a:endParaRPr lang="en-US" sz="1200" kern="0" spc="0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31472" marR="31472" marT="8701" marB="8701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238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932096"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800" b="0" kern="0" cap="none" spc="0" dirty="0" smtClean="0">
                          <a:ln w="12700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outerShdw blurRad="63500" dir="3600000" algn="tl" rotWithShape="0">
                              <a:srgbClr val="000000">
                                <a:alpha val="70000"/>
                              </a:srgbClr>
                            </a:outerShdw>
                          </a:effectLst>
                          <a:latin typeface="Arial" pitchFamily="34" charset="0"/>
                          <a:ea typeface="+mn-ea"/>
                          <a:cs typeface="Arial" pitchFamily="34" charset="0"/>
                        </a:rPr>
                        <a:t>Accuracy (objective)</a:t>
                      </a:r>
                      <a:endParaRPr lang="ko-KR" altLang="en-US" sz="1800" b="0" kern="0" cap="none" spc="0" dirty="0">
                        <a:ln w="12700" cmpd="sng">
                          <a:solidFill>
                            <a:srgbClr val="FFFFFF"/>
                          </a:solidFill>
                          <a:prstDash val="solid"/>
                        </a:ln>
                        <a:solidFill>
                          <a:srgbClr val="FFFFFF"/>
                        </a:solidFill>
                        <a:effectLst>
                          <a:outerShdw blurRad="63500" dir="3600000" algn="tl" rotWithShape="0">
                            <a:srgbClr val="000000">
                              <a:alpha val="70000"/>
                            </a:srgbClr>
                          </a:outerShdw>
                        </a:effectLst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31472" marR="31472" marT="8701" marB="8701" anchor="ctr">
                    <a:lnL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238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spc="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Albedo&gt;0.15 : 10~20%</a:t>
                      </a:r>
                      <a:endParaRPr lang="en-US" sz="1200" kern="0" spc="0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spc="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Albedo&lt;0.15 : 0.015~0.15</a:t>
                      </a:r>
                      <a:endParaRPr lang="en-US" sz="1200" kern="0" spc="0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31472" marR="31472" marT="8701" marB="8701" anchor="ctr">
                    <a:lnL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238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40-80%</a:t>
                      </a:r>
                    </a:p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(&gt; 10mm/h)</a:t>
                      </a:r>
                    </a:p>
                  </a:txBody>
                  <a:tcPr marL="31472" marR="31472" marT="8701" marB="8701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238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kern="100" spc="0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10~20%</a:t>
                      </a:r>
                      <a:endParaRPr lang="en-US" altLang="ko-KR" sz="1200" kern="0" spc="0" dirty="0" smtClean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31472" marR="31472" marT="8701" marB="8701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238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74423"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800" b="0" kern="0" cap="none" spc="0" dirty="0" smtClean="0">
                          <a:ln w="12700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outerShdw blurRad="63500" dir="3600000" algn="tl" rotWithShape="0">
                              <a:srgbClr val="000000">
                                <a:alpha val="70000"/>
                              </a:srgbClr>
                            </a:outerShdw>
                          </a:effectLst>
                          <a:latin typeface="Arial" pitchFamily="34" charset="0"/>
                          <a:ea typeface="+mn-ea"/>
                          <a:cs typeface="Arial" pitchFamily="34" charset="0"/>
                        </a:rPr>
                        <a:t>Spatial</a:t>
                      </a:r>
                      <a:r>
                        <a:rPr lang="en-US" altLang="ko-KR" sz="1800" b="0" kern="0" cap="none" spc="0" baseline="0" dirty="0" smtClean="0">
                          <a:ln w="12700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outerShdw blurRad="63500" dir="3600000" algn="tl" rotWithShape="0">
                              <a:srgbClr val="000000">
                                <a:alpha val="70000"/>
                              </a:srgbClr>
                            </a:outerShdw>
                          </a:effectLst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Resolution</a:t>
                      </a:r>
                      <a:endParaRPr lang="ko-KR" altLang="en-US" sz="1800" b="0" kern="0" cap="none" spc="0" dirty="0">
                        <a:ln w="12700" cmpd="sng">
                          <a:solidFill>
                            <a:srgbClr val="FFFFFF"/>
                          </a:solidFill>
                          <a:prstDash val="solid"/>
                        </a:ln>
                        <a:solidFill>
                          <a:srgbClr val="FFFFFF"/>
                        </a:solidFill>
                        <a:effectLst>
                          <a:outerShdw blurRad="63500" dir="3600000" algn="tl" rotWithShape="0">
                            <a:srgbClr val="000000">
                              <a:alpha val="70000"/>
                            </a:srgbClr>
                          </a:outerShdw>
                        </a:effectLst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31472" marR="31472" marT="8701" marB="8701" anchor="ctr">
                    <a:lnL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15 km</a:t>
                      </a:r>
                      <a:r>
                        <a:rPr lang="en-US" sz="1200" kern="0" spc="0" baseline="3000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</a:t>
                      </a:r>
                      <a:endParaRPr lang="en-US" sz="1200" kern="0" spc="0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31472" marR="31472" marT="8701" marB="8701" anchor="ctr">
                    <a:lnL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8 km</a:t>
                      </a:r>
                      <a:r>
                        <a:rPr lang="en-US" sz="1200" kern="0" spc="0" baseline="3000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</a:t>
                      </a:r>
                      <a:endParaRPr lang="en-US" sz="1200" kern="0" spc="0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31472" marR="31472" marT="8701" marB="8701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-50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4 </a:t>
                      </a:r>
                      <a:r>
                        <a:rPr lang="en-US" altLang="ko-KR" sz="1200" kern="0" spc="0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km</a:t>
                      </a:r>
                      <a:r>
                        <a:rPr lang="en-US" altLang="ko-KR" sz="1200" kern="0" spc="0" baseline="30000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</a:t>
                      </a:r>
                      <a:endParaRPr lang="en-US" altLang="ko-KR" sz="1200" kern="0" spc="0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31472" marR="31472" marT="8701" marB="8701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60005"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800" b="0" kern="0" cap="none" spc="0" dirty="0" smtClean="0">
                          <a:ln w="12700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outerShdw blurRad="63500" dir="3600000" algn="tl" rotWithShape="0">
                              <a:srgbClr val="000000">
                                <a:alpha val="70000"/>
                              </a:srgbClr>
                            </a:outerShdw>
                          </a:effectLst>
                          <a:latin typeface="Arial" pitchFamily="34" charset="0"/>
                          <a:ea typeface="+mn-ea"/>
                          <a:cs typeface="Arial" pitchFamily="34" charset="0"/>
                        </a:rPr>
                        <a:t>Temporal</a:t>
                      </a:r>
                      <a:r>
                        <a:rPr lang="en-US" altLang="ko-KR" sz="1800" b="0" kern="0" cap="none" spc="0" baseline="0" dirty="0" smtClean="0">
                          <a:ln w="12700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outerShdw blurRad="63500" dir="3600000" algn="tl" rotWithShape="0">
                              <a:srgbClr val="000000">
                                <a:alpha val="70000"/>
                              </a:srgbClr>
                            </a:outerShdw>
                          </a:effectLst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Resolution</a:t>
                      </a:r>
                      <a:endParaRPr lang="ko-KR" altLang="en-US" sz="1800" b="0" kern="0" cap="none" spc="0" dirty="0">
                        <a:ln w="12700" cmpd="sng">
                          <a:solidFill>
                            <a:srgbClr val="FFFFFF"/>
                          </a:solidFill>
                          <a:prstDash val="solid"/>
                        </a:ln>
                        <a:solidFill>
                          <a:srgbClr val="FFFFFF"/>
                        </a:solidFill>
                        <a:effectLst>
                          <a:outerShdw blurRad="63500" dir="3600000" algn="tl" rotWithShape="0">
                            <a:srgbClr val="000000">
                              <a:alpha val="70000"/>
                            </a:srgbClr>
                          </a:outerShdw>
                        </a:effectLst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31472" marR="31472" marT="8701" marB="8701" anchor="ctr">
                    <a:lnL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daily</a:t>
                      </a:r>
                    </a:p>
                  </a:txBody>
                  <a:tcPr marL="31472" marR="31472" marT="8701" marB="8701" anchor="ctr">
                    <a:lnL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daily</a:t>
                      </a:r>
                    </a:p>
                  </a:txBody>
                  <a:tcPr marL="31472" marR="31472" marT="8701" marB="8701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daily</a:t>
                      </a:r>
                    </a:p>
                  </a:txBody>
                  <a:tcPr marL="31472" marR="31472" marT="8701" marB="8701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디자인 사용자 지정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디자인 사용자 지정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기본 디자인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기본 디자인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FE7F5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굴림" pitchFamily="50" charset="-127"/>
            <a:ea typeface="굴림" pitchFamily="50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FE7F5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굴림" pitchFamily="50" charset="-127"/>
            <a:ea typeface="굴림" pitchFamily="50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디자인 사용자 지정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테마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테마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28134</TotalTime>
  <Words>1618</Words>
  <Application>Microsoft Office PowerPoint</Application>
  <PresentationFormat>A4 용지(210x297mm)</PresentationFormat>
  <Paragraphs>698</Paragraphs>
  <Slides>25</Slides>
  <Notes>1</Notes>
  <HiddenSlides>6</HiddenSlides>
  <MMClips>0</MMClips>
  <ScaleCrop>false</ScaleCrop>
  <HeadingPairs>
    <vt:vector size="6" baseType="variant">
      <vt:variant>
        <vt:lpstr>사용한 글꼴</vt:lpstr>
      </vt:variant>
      <vt:variant>
        <vt:i4>16</vt:i4>
      </vt:variant>
      <vt:variant>
        <vt:lpstr>테마</vt:lpstr>
      </vt:variant>
      <vt:variant>
        <vt:i4>4</vt:i4>
      </vt:variant>
      <vt:variant>
        <vt:lpstr>슬라이드 제목</vt:lpstr>
      </vt:variant>
      <vt:variant>
        <vt:i4>25</vt:i4>
      </vt:variant>
    </vt:vector>
  </HeadingPairs>
  <TitlesOfParts>
    <vt:vector size="45" baseType="lpstr">
      <vt:lpstr>굴림</vt:lpstr>
      <vt:lpstr>Arial</vt:lpstr>
      <vt:lpstr>맑은 고딕</vt:lpstr>
      <vt:lpstr>한컴 윤체 L</vt:lpstr>
      <vt:lpstr>나눔고딕</vt:lpstr>
      <vt:lpstr>함초롬바탕</vt:lpstr>
      <vt:lpstr>Wingdings</vt:lpstr>
      <vt:lpstr>Tahoma</vt:lpstr>
      <vt:lpstr>Times New Roman</vt:lpstr>
      <vt:lpstr>Daum_Regular</vt:lpstr>
      <vt:lpstr>HY강M</vt:lpstr>
      <vt:lpstr>Cre고딕 B</vt:lpstr>
      <vt:lpstr>휴먼엑스포</vt:lpstr>
      <vt:lpstr>Arial Unicode MS</vt:lpstr>
      <vt:lpstr>가는둥근제목체</vt:lpstr>
      <vt:lpstr>Wingdings 3</vt:lpstr>
      <vt:lpstr>디자인 사용자 지정</vt:lpstr>
      <vt:lpstr>1_디자인 사용자 지정</vt:lpstr>
      <vt:lpstr>기본 디자인</vt:lpstr>
      <vt:lpstr>2_디자인 사용자 지정</vt:lpstr>
      <vt:lpstr>PowerPoint 프레젠테이션</vt:lpstr>
      <vt:lpstr>Outline</vt:lpstr>
      <vt:lpstr>1. Introduction : Current GEO Satellite(COMS)</vt:lpstr>
      <vt:lpstr>1.1 Introduction : COMS Products</vt:lpstr>
      <vt:lpstr>1.2 Product Validation &amp; Quality Monitoring -</vt:lpstr>
      <vt:lpstr>PowerPoint 프레젠테이션</vt:lpstr>
      <vt:lpstr>2. Implementation Plan of KMA</vt:lpstr>
      <vt:lpstr>PowerPoint 프레젠테이션</vt:lpstr>
      <vt:lpstr>SESK Implementation Plan, KMA</vt:lpstr>
      <vt:lpstr>3. GSICS Processing Results – (IR channels)</vt:lpstr>
      <vt:lpstr>3. GSICS Processing Results – (VIS channels)</vt:lpstr>
      <vt:lpstr>PowerPoint 프레젠테이션</vt:lpstr>
      <vt:lpstr>PowerPoint 프레젠테이션</vt:lpstr>
      <vt:lpstr>Improvement of SST after GSICS Correction</vt:lpstr>
      <vt:lpstr>PowerPoint 프레젠테이션</vt:lpstr>
      <vt:lpstr>PowerPoint 프레젠테이션</vt:lpstr>
      <vt:lpstr>PowerPoint 프레젠테이션</vt:lpstr>
      <vt:lpstr>PowerPoint 프레젠테이션</vt:lpstr>
      <vt:lpstr>2. Implementation Plan of KMA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>삼성SDS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류현주</dc:creator>
  <cp:lastModifiedBy>f</cp:lastModifiedBy>
  <cp:revision>1681</cp:revision>
  <cp:lastPrinted>2013-07-16T13:15:08Z</cp:lastPrinted>
  <dcterms:created xsi:type="dcterms:W3CDTF">2006-03-12T23:24:22Z</dcterms:created>
  <dcterms:modified xsi:type="dcterms:W3CDTF">2016-03-07T06:40:13Z</dcterms:modified>
</cp:coreProperties>
</file>