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3" r:id="rId2"/>
  </p:sldMasterIdLst>
  <p:notesMasterIdLst>
    <p:notesMasterId r:id="rId16"/>
  </p:notesMasterIdLst>
  <p:handoutMasterIdLst>
    <p:handoutMasterId r:id="rId17"/>
  </p:handoutMasterIdLst>
  <p:sldIdLst>
    <p:sldId id="589" r:id="rId3"/>
    <p:sldId id="634" r:id="rId4"/>
    <p:sldId id="666" r:id="rId5"/>
    <p:sldId id="667" r:id="rId6"/>
    <p:sldId id="668" r:id="rId7"/>
    <p:sldId id="665" r:id="rId8"/>
    <p:sldId id="661" r:id="rId9"/>
    <p:sldId id="662" r:id="rId10"/>
    <p:sldId id="657" r:id="rId11"/>
    <p:sldId id="590" r:id="rId12"/>
    <p:sldId id="655" r:id="rId13"/>
    <p:sldId id="663" r:id="rId14"/>
    <p:sldId id="664" r:id="rId15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0299" autoAdjust="0"/>
  </p:normalViewPr>
  <p:slideViewPr>
    <p:cSldViewPr snapToGrid="0">
      <p:cViewPr>
        <p:scale>
          <a:sx n="60" d="100"/>
          <a:sy n="60" d="100"/>
        </p:scale>
        <p:origin x="-1674" y="-12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56" d="100"/>
          <a:sy n="56" d="100"/>
        </p:scale>
        <p:origin x="-3954" y="-84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325" y="1074738"/>
            <a:ext cx="777875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1074738"/>
            <a:ext cx="777875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Long term monitoring requires a </a:t>
            </a:r>
            <a:r>
              <a:rPr lang="en-GB" baseline="0" dirty="0" smtClean="0"/>
              <a:t>long term commitment into a </a:t>
            </a:r>
            <a:r>
              <a:rPr lang="en-GB" dirty="0" smtClean="0"/>
              <a:t>sustainable </a:t>
            </a:r>
            <a:r>
              <a:rPr lang="en-GB" baseline="0" dirty="0" smtClean="0"/>
              <a:t>space segment – here we see EUMETSAT programmes reaching out to ~2040 at which time we will reach about 60 years of Meteosat data.</a:t>
            </a:r>
          </a:p>
          <a:p>
            <a:r>
              <a:rPr lang="en-GB" baseline="0" dirty="0" smtClean="0"/>
              <a:t>There is an increase in number of instruments – orientation to cycles (energy, water, carbon) will enforce more combinations making careful consideration of individual input data even more 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8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9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9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7" y="6319137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3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60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352" tIns="91352" rIns="91352" bIns="91352" anchor="t" anchorCtr="0"/>
          <a:lstStyle>
            <a:lvl1pPr>
              <a:buSzPct val="99224"/>
              <a:defRPr sz="4200"/>
            </a:lvl1pPr>
            <a:lvl2pPr>
              <a:buSzPct val="99224"/>
              <a:defRPr sz="4200"/>
            </a:lvl2pPr>
            <a:lvl3pPr>
              <a:buSzPct val="99224"/>
              <a:defRPr sz="4200"/>
            </a:lvl3pPr>
            <a:lvl4pPr>
              <a:buSzPct val="99224"/>
              <a:defRPr sz="4200"/>
            </a:lvl4pPr>
            <a:lvl5pPr>
              <a:buSzPct val="99224"/>
              <a:defRPr sz="4200"/>
            </a:lvl5pPr>
            <a:lvl6pPr>
              <a:buSzPct val="99224"/>
              <a:defRPr sz="4200"/>
            </a:lvl6pPr>
            <a:lvl7pPr>
              <a:buSzPct val="99224"/>
              <a:defRPr sz="4200"/>
            </a:lvl7pPr>
            <a:lvl8pPr>
              <a:buSzPct val="99224"/>
              <a:defRPr sz="4200"/>
            </a:lvl8pPr>
            <a:lvl9pPr>
              <a:buSzPct val="99224"/>
              <a:defRPr sz="42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13" y="1828813"/>
            <a:ext cx="4470399" cy="5486399"/>
          </a:xfrm>
          <a:prstGeom prst="rect">
            <a:avLst/>
          </a:prstGeom>
        </p:spPr>
        <p:txBody>
          <a:bodyPr lIns="91352" tIns="91352" rIns="91352" bIns="91352" anchor="t" anchorCtr="0"/>
          <a:lstStyle>
            <a:lvl1pPr>
              <a:buSzPct val="98765"/>
              <a:defRPr sz="2700"/>
            </a:lvl1pPr>
            <a:lvl2pPr>
              <a:buSzPct val="98765"/>
              <a:defRPr sz="2700"/>
            </a:lvl2pPr>
            <a:lvl3pPr>
              <a:buSzPct val="98765"/>
              <a:defRPr sz="2700"/>
            </a:lvl3pPr>
            <a:lvl4pPr>
              <a:buSzPct val="98765"/>
              <a:defRPr sz="2700"/>
            </a:lvl4pPr>
            <a:lvl5pPr>
              <a:buSzPct val="98765"/>
              <a:defRPr sz="2700"/>
            </a:lvl5pPr>
            <a:lvl6pPr>
              <a:buSzPct val="98765"/>
              <a:defRPr sz="2700"/>
            </a:lvl6pPr>
            <a:lvl7pPr>
              <a:buSzPct val="98765"/>
              <a:defRPr sz="2700"/>
            </a:lvl7pPr>
            <a:lvl8pPr>
              <a:buSzPct val="98765"/>
              <a:defRPr sz="2700"/>
            </a:lvl8pPr>
            <a:lvl9pPr>
              <a:buSzPct val="98765"/>
              <a:defRPr sz="27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13" y="1828813"/>
            <a:ext cx="4470399" cy="5486399"/>
          </a:xfrm>
          <a:prstGeom prst="rect">
            <a:avLst/>
          </a:prstGeom>
        </p:spPr>
        <p:txBody>
          <a:bodyPr lIns="91352" tIns="91352" rIns="91352" bIns="91352" anchor="t" anchorCtr="0"/>
          <a:lstStyle>
            <a:lvl1pPr>
              <a:buSzPct val="98765"/>
              <a:defRPr sz="2700"/>
            </a:lvl1pPr>
            <a:lvl2pPr>
              <a:buSzPct val="98765"/>
              <a:defRPr sz="2700"/>
            </a:lvl2pPr>
            <a:lvl3pPr>
              <a:buSzPct val="98765"/>
              <a:defRPr sz="2700"/>
            </a:lvl3pPr>
            <a:lvl4pPr>
              <a:buSzPct val="98765"/>
              <a:defRPr sz="2700"/>
            </a:lvl4pPr>
            <a:lvl5pPr>
              <a:buSzPct val="98765"/>
              <a:defRPr sz="2700"/>
            </a:lvl5pPr>
            <a:lvl6pPr>
              <a:buSzPct val="98765"/>
              <a:defRPr sz="2700"/>
            </a:lvl6pPr>
            <a:lvl7pPr>
              <a:buSzPct val="98765"/>
              <a:defRPr sz="2700"/>
            </a:lvl7pPr>
            <a:lvl8pPr>
              <a:buSzPct val="98765"/>
              <a:defRPr sz="2700"/>
            </a:lvl8pPr>
            <a:lvl9pPr>
              <a:buSzPct val="98765"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69"/>
            <a:ext cx="8636000" cy="151341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552" indent="0">
              <a:buNone/>
              <a:defRPr sz="1900"/>
            </a:lvl2pPr>
            <a:lvl3pPr marL="969105" indent="0">
              <a:buNone/>
              <a:defRPr sz="1700"/>
            </a:lvl3pPr>
            <a:lvl4pPr marL="1453657" indent="0">
              <a:buNone/>
              <a:defRPr sz="1500"/>
            </a:lvl4pPr>
            <a:lvl5pPr marL="1938213" indent="0">
              <a:buNone/>
              <a:defRPr sz="1500"/>
            </a:lvl5pPr>
            <a:lvl6pPr marL="2422765" indent="0">
              <a:buNone/>
              <a:defRPr sz="1500"/>
            </a:lvl6pPr>
            <a:lvl7pPr marL="2907316" indent="0">
              <a:buNone/>
              <a:defRPr sz="1500"/>
            </a:lvl7pPr>
            <a:lvl8pPr marL="3391868" indent="0">
              <a:buNone/>
              <a:defRPr sz="1500"/>
            </a:lvl8pPr>
            <a:lvl9pPr marL="387642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7" y="6942667"/>
            <a:ext cx="2116667" cy="508000"/>
          </a:xfrm>
          <a:prstGeom prst="rect">
            <a:avLst/>
          </a:prstGeom>
        </p:spPr>
        <p:txBody>
          <a:bodyPr lIns="96911" tIns="48456" rIns="96911" bIns="48456"/>
          <a:lstStyle>
            <a:lvl1pPr>
              <a:defRPr/>
            </a:lvl1pPr>
          </a:lstStyle>
          <a:p>
            <a:r>
              <a:rPr lang="fr-FR" sz="1000" dirty="0">
                <a:solidFill>
                  <a:srgbClr val="000000"/>
                </a:solidFill>
              </a:rPr>
              <a:t>1 </a:t>
            </a:r>
            <a:r>
              <a:rPr lang="fr-FR" sz="1000" dirty="0" err="1">
                <a:solidFill>
                  <a:srgbClr val="000000"/>
                </a:solidFill>
              </a:rPr>
              <a:t>Oct</a:t>
            </a:r>
            <a:r>
              <a:rPr lang="fr-FR" sz="1000" dirty="0">
                <a:solidFill>
                  <a:srgbClr val="000000"/>
                </a:solidFill>
              </a:rPr>
              <a:t>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345" y="6942667"/>
            <a:ext cx="3217333" cy="508000"/>
          </a:xfrm>
          <a:prstGeom prst="rect">
            <a:avLst/>
          </a:prstGeom>
        </p:spPr>
        <p:txBody>
          <a:bodyPr lIns="96911" tIns="48456" rIns="96911" bIns="48456"/>
          <a:lstStyle>
            <a:lvl1pPr>
              <a:defRPr/>
            </a:lvl1pPr>
          </a:lstStyle>
          <a:p>
            <a:r>
              <a:rPr lang="fr-FR" sz="1000" dirty="0">
                <a:solidFill>
                  <a:srgbClr val="000000"/>
                </a:solidFill>
              </a:rPr>
              <a:t>GEWEX Data and </a:t>
            </a:r>
            <a:r>
              <a:rPr lang="fr-FR" sz="1000" dirty="0" err="1">
                <a:solidFill>
                  <a:srgbClr val="000000"/>
                </a:solidFill>
              </a:rPr>
              <a:t>Assessment</a:t>
            </a:r>
            <a:r>
              <a:rPr lang="fr-FR" sz="1000" dirty="0">
                <a:solidFill>
                  <a:srgbClr val="000000"/>
                </a:solidFill>
              </a:rPr>
              <a:t> Panel meeting, CNES, Paris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</p:spPr>
        <p:txBody>
          <a:bodyPr lIns="96911" tIns="48456" rIns="96911" bIns="48456"/>
          <a:lstStyle>
            <a:lvl1pPr>
              <a:defRPr/>
            </a:lvl1pPr>
          </a:lstStyle>
          <a:p>
            <a:fld id="{68BCDB17-34FE-4068-8399-CA45F7D5FA6C}" type="slidenum">
              <a:rPr lang="fr-FR" sz="1000">
                <a:solidFill>
                  <a:srgbClr val="000000"/>
                </a:solidFill>
              </a:rPr>
              <a:pPr/>
              <a:t>‹#›</a:t>
            </a:fld>
            <a:endParaRPr lang="fr-FR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898" y="1211795"/>
            <a:ext cx="10155115" cy="142874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379373" y="7375673"/>
            <a:ext cx="6928012" cy="122617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8642" name="Clip" r:id="rId4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8643" name="Clip" r:id="rId5" imgW="2835360" imgH="1920600" progId="">
                <p:embed/>
              </p:oleObj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8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43146" y="201087"/>
            <a:ext cx="29174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9491" eaLnBrk="0" hangingPunct="0"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EUM/DG/VWG/14/739645 , 5 February 2014</a:t>
            </a:r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317922" y="201087"/>
            <a:ext cx="1570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de-DE" sz="10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65434" y="594271"/>
            <a:ext cx="6104847" cy="1610263"/>
          </a:xfrm>
        </p:spPr>
        <p:txBody>
          <a:bodyPr anchor="ctr"/>
          <a:lstStyle>
            <a:lvl1pPr marL="0" indent="0">
              <a:lnSpc>
                <a:spcPts val="3606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496544" y="603256"/>
            <a:ext cx="3663462" cy="1640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169" tIns="38169" rIns="38169" bIns="38169"/>
          <a:lstStyle/>
          <a:p>
            <a:pPr eaLnBrk="0" hangingPunct="0">
              <a:spcBef>
                <a:spcPct val="50000"/>
              </a:spcBef>
              <a:defRPr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5006" y="1132417"/>
            <a:ext cx="2681654" cy="53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583" y="7337778"/>
            <a:ext cx="828756" cy="1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7922" y="7344837"/>
            <a:ext cx="1570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sz="10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5434" y="594271"/>
            <a:ext cx="9591725" cy="1610263"/>
          </a:xfrm>
        </p:spPr>
        <p:txBody>
          <a:bodyPr anchor="ctr"/>
          <a:lstStyle>
            <a:lvl1pPr marL="0" indent="0">
              <a:lnSpc>
                <a:spcPts val="3606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7" name="Rectangle 61"/>
          <p:cNvSpPr>
            <a:spLocks noChangeArrowheads="1"/>
          </p:cNvSpPr>
          <p:nvPr userDrawn="1"/>
        </p:nvSpPr>
        <p:spPr bwMode="auto">
          <a:xfrm>
            <a:off x="643146" y="7345858"/>
            <a:ext cx="29174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9491" eaLnBrk="0" hangingPunct="0"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EUM/DG/VWG/14/739645 , 5 February 2014</a:t>
            </a:r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583" y="7337778"/>
            <a:ext cx="828756" cy="1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7922" y="7344837"/>
            <a:ext cx="1570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sz="10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" y="5"/>
            <a:ext cx="10050911" cy="948972"/>
          </a:xfrm>
        </p:spPr>
        <p:txBody>
          <a:bodyPr/>
          <a:lstStyle>
            <a:lvl1pPr marL="1908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590204" y="7321277"/>
            <a:ext cx="29174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9491" eaLnBrk="0" hangingPunct="0"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EUM/DG/VWG/14/739645 , 5 February 2014</a:t>
            </a:r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7217834" y="7140222"/>
            <a:ext cx="729436" cy="268111"/>
          </a:xfrm>
          <a:prstGeom prst="rect">
            <a:avLst/>
          </a:prstGeom>
        </p:spPr>
        <p:txBody>
          <a:bodyPr lIns="96949" tIns="48475" rIns="96949" bIns="48475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5F758D"/>
                </a:solidFill>
              </a:rPr>
              <a:t>Slide: </a:t>
            </a:r>
            <a:fld id="{F660AC74-D622-4D16-A0AC-947DDBED7A92}" type="slidenum">
              <a:rPr lang="en-GB" sz="1000" b="0" smtClean="0">
                <a:solidFill>
                  <a:srgbClr val="5F758D"/>
                </a:solidFill>
              </a:rPr>
              <a:pPr>
                <a:defRPr/>
              </a:pPr>
              <a:t>‹#›</a:t>
            </a:fld>
            <a:endParaRPr lang="en-GB" sz="1000" b="0" dirty="0">
              <a:solidFill>
                <a:srgbClr val="5F758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7217834" y="7140222"/>
            <a:ext cx="729436" cy="268111"/>
          </a:xfrm>
          <a:prstGeom prst="rect">
            <a:avLst/>
          </a:prstGeom>
        </p:spPr>
        <p:txBody>
          <a:bodyPr lIns="96949" tIns="48475" rIns="96949" bIns="48475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5F758D"/>
                </a:solidFill>
              </a:rPr>
              <a:t>Slide: </a:t>
            </a:r>
            <a:fld id="{EF8A858F-9E1A-44BE-8595-D5C7312A5A7F}" type="slidenum">
              <a:rPr lang="en-GB" sz="1000" b="0" smtClean="0">
                <a:solidFill>
                  <a:srgbClr val="5F758D"/>
                </a:solidFill>
              </a:rPr>
              <a:pPr>
                <a:defRPr/>
              </a:pPr>
              <a:t>‹#›</a:t>
            </a:fld>
            <a:endParaRPr lang="en-GB" sz="1000" b="0" dirty="0">
              <a:solidFill>
                <a:srgbClr val="5F758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7217834" y="7140222"/>
            <a:ext cx="729436" cy="268111"/>
          </a:xfrm>
          <a:prstGeom prst="rect">
            <a:avLst/>
          </a:prstGeom>
        </p:spPr>
        <p:txBody>
          <a:bodyPr lIns="96949" tIns="48475" rIns="96949" bIns="48475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5F758D"/>
                </a:solidFill>
              </a:rPr>
              <a:t>Slide: </a:t>
            </a:r>
            <a:fld id="{E65541D4-3CDA-47D0-AD38-1EEB806C88F3}" type="slidenum">
              <a:rPr lang="en-GB" sz="1000" b="0" smtClean="0">
                <a:solidFill>
                  <a:srgbClr val="5F758D"/>
                </a:solidFill>
              </a:rPr>
              <a:pPr>
                <a:defRPr/>
              </a:pPr>
              <a:t>‹#›</a:t>
            </a:fld>
            <a:endParaRPr lang="en-GB" sz="1000" b="0" dirty="0">
              <a:solidFill>
                <a:srgbClr val="5F758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221973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9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75034"/>
            <a:ext cx="10160000" cy="1668639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169" tIns="38169" rIns="38169" bIns="38169"/>
          <a:lstStyle/>
          <a:p>
            <a:pPr eaLnBrk="0" hangingPunct="0">
              <a:spcBef>
                <a:spcPct val="50000"/>
              </a:spcBef>
              <a:defRPr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583" y="7337778"/>
            <a:ext cx="828756" cy="1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43141" y="7344837"/>
            <a:ext cx="249427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000" b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EUM/DG/VWG/14/739645, 5 February 2014</a:t>
            </a:r>
            <a:endParaRPr lang="en-GB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7922" y="7344837"/>
            <a:ext cx="1570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2B8ED73A-A226-49A4-A9DE-02208C1B04A2}" type="slidenum">
              <a:rPr lang="de-DE" sz="10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5434" y="594271"/>
            <a:ext cx="9591725" cy="1610263"/>
          </a:xfrm>
        </p:spPr>
        <p:txBody>
          <a:bodyPr anchor="ctr"/>
          <a:lstStyle>
            <a:lvl1pPr marL="0" indent="0">
              <a:lnSpc>
                <a:spcPts val="3606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9583" y="7337778"/>
            <a:ext cx="828756" cy="1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0" y="6"/>
            <a:ext cx="10160000" cy="950737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169" tIns="38169" rIns="38169" bIns="38169"/>
          <a:lstStyle/>
          <a:p>
            <a:pPr eaLnBrk="0" hangingPunct="0">
              <a:spcBef>
                <a:spcPct val="50000"/>
              </a:spcBef>
              <a:defRPr/>
            </a:pP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" y="5"/>
            <a:ext cx="10050911" cy="948972"/>
          </a:xfrm>
        </p:spPr>
        <p:txBody>
          <a:bodyPr/>
          <a:lstStyle>
            <a:lvl1pPr marL="190844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643141" y="7344837"/>
            <a:ext cx="249427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000" b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EUM/DG/VWG/14/739645, 5 February 2014</a:t>
            </a:r>
            <a:endParaRPr lang="en-GB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317922" y="7344837"/>
            <a:ext cx="1570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2B8ED73A-A226-49A4-A9DE-02208C1B04A2}" type="slidenum">
              <a:rPr lang="de-DE" sz="10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10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75034"/>
            <a:ext cx="10160000" cy="1668639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169" tIns="38169" rIns="38169" bIns="38169"/>
          <a:lstStyle/>
          <a:p>
            <a:pPr eaLnBrk="0" hangingPunct="0">
              <a:spcBef>
                <a:spcPct val="50000"/>
              </a:spcBef>
              <a:defRPr/>
            </a:pP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496544" y="603256"/>
            <a:ext cx="3663462" cy="1640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169" tIns="38169" rIns="38169" bIns="38169"/>
          <a:lstStyle/>
          <a:p>
            <a:pPr eaLnBrk="0" hangingPunct="0">
              <a:spcBef>
                <a:spcPct val="50000"/>
              </a:spcBef>
              <a:defRPr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6" y="1132417"/>
            <a:ext cx="2681654" cy="53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5459087" y="7355424"/>
            <a:ext cx="197164" cy="141134"/>
            <a:chOff x="4182" y="1087"/>
            <a:chExt cx="238" cy="162"/>
          </a:xfrm>
        </p:grpSpPr>
        <p:sp>
          <p:nvSpPr>
            <p:cNvPr id="236" name="Freeform 5"/>
            <p:cNvSpPr>
              <a:spLocks/>
            </p:cNvSpPr>
            <p:nvPr/>
          </p:nvSpPr>
          <p:spPr bwMode="auto">
            <a:xfrm>
              <a:off x="4182" y="1087"/>
              <a:ext cx="238" cy="162"/>
            </a:xfrm>
            <a:custGeom>
              <a:avLst/>
              <a:gdLst>
                <a:gd name="T0" fmla="*/ 10 w 250"/>
                <a:gd name="T1" fmla="*/ 86 h 162"/>
                <a:gd name="T2" fmla="*/ 10 w 250"/>
                <a:gd name="T3" fmla="*/ 0 h 162"/>
                <a:gd name="T4" fmla="*/ 0 w 250"/>
                <a:gd name="T5" fmla="*/ 0 h 162"/>
                <a:gd name="T6" fmla="*/ 0 w 250"/>
                <a:gd name="T7" fmla="*/ 86 h 162"/>
                <a:gd name="T8" fmla="*/ 10 w 250"/>
                <a:gd name="T9" fmla="*/ 86 h 162"/>
                <a:gd name="T10" fmla="*/ 10 w 250"/>
                <a:gd name="T11" fmla="*/ 8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162"/>
                <a:gd name="T20" fmla="*/ 250 w 25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162">
                  <a:moveTo>
                    <a:pt x="250" y="162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50" y="16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7" name="Freeform 6"/>
            <p:cNvSpPr>
              <a:spLocks/>
            </p:cNvSpPr>
            <p:nvPr/>
          </p:nvSpPr>
          <p:spPr bwMode="auto">
            <a:xfrm>
              <a:off x="4182" y="1087"/>
              <a:ext cx="238" cy="53"/>
            </a:xfrm>
            <a:custGeom>
              <a:avLst/>
              <a:gdLst>
                <a:gd name="T0" fmla="*/ 10 w 250"/>
                <a:gd name="T1" fmla="*/ 51 h 51"/>
                <a:gd name="T2" fmla="*/ 10 w 250"/>
                <a:gd name="T3" fmla="*/ 0 h 51"/>
                <a:gd name="T4" fmla="*/ 0 w 250"/>
                <a:gd name="T5" fmla="*/ 0 h 51"/>
                <a:gd name="T6" fmla="*/ 0 w 250"/>
                <a:gd name="T7" fmla="*/ 51 h 51"/>
                <a:gd name="T8" fmla="*/ 10 w 250"/>
                <a:gd name="T9" fmla="*/ 51 h 51"/>
                <a:gd name="T10" fmla="*/ 10 w 250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51"/>
                <a:gd name="T20" fmla="*/ 250 w 25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51">
                  <a:moveTo>
                    <a:pt x="250" y="51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5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4182" y="1198"/>
              <a:ext cx="238" cy="51"/>
            </a:xfrm>
            <a:custGeom>
              <a:avLst/>
              <a:gdLst>
                <a:gd name="T0" fmla="*/ 10 w 250"/>
                <a:gd name="T1" fmla="*/ 50 h 50"/>
                <a:gd name="T2" fmla="*/ 10 w 250"/>
                <a:gd name="T3" fmla="*/ 0 h 50"/>
                <a:gd name="T4" fmla="*/ 0 w 250"/>
                <a:gd name="T5" fmla="*/ 0 h 50"/>
                <a:gd name="T6" fmla="*/ 0 w 250"/>
                <a:gd name="T7" fmla="*/ 50 h 50"/>
                <a:gd name="T8" fmla="*/ 10 w 250"/>
                <a:gd name="T9" fmla="*/ 50 h 50"/>
                <a:gd name="T10" fmla="*/ 10 w 25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50"/>
                <a:gd name="T20" fmla="*/ 250 w 2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50">
                  <a:moveTo>
                    <a:pt x="250" y="50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50" y="50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9" name="Freeform 8"/>
            <p:cNvSpPr>
              <a:spLocks/>
            </p:cNvSpPr>
            <p:nvPr/>
          </p:nvSpPr>
          <p:spPr bwMode="auto">
            <a:xfrm>
              <a:off x="4182" y="1087"/>
              <a:ext cx="238" cy="162"/>
            </a:xfrm>
            <a:custGeom>
              <a:avLst/>
              <a:gdLst>
                <a:gd name="T0" fmla="*/ 10 w 250"/>
                <a:gd name="T1" fmla="*/ 86 h 162"/>
                <a:gd name="T2" fmla="*/ 0 w 250"/>
                <a:gd name="T3" fmla="*/ 86 h 162"/>
                <a:gd name="T4" fmla="*/ 0 w 250"/>
                <a:gd name="T5" fmla="*/ 0 h 162"/>
                <a:gd name="T6" fmla="*/ 10 w 250"/>
                <a:gd name="T7" fmla="*/ 0 h 162"/>
                <a:gd name="T8" fmla="*/ 10 w 250"/>
                <a:gd name="T9" fmla="*/ 86 h 162"/>
                <a:gd name="T10" fmla="*/ 10 w 250"/>
                <a:gd name="T11" fmla="*/ 8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162"/>
                <a:gd name="T20" fmla="*/ 250 w 25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162">
                  <a:moveTo>
                    <a:pt x="250" y="162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50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40" name="Freeform 9"/>
            <p:cNvSpPr>
              <a:spLocks/>
            </p:cNvSpPr>
            <p:nvPr/>
          </p:nvSpPr>
          <p:spPr bwMode="auto">
            <a:xfrm>
              <a:off x="4237" y="1132"/>
              <a:ext cx="71" cy="83"/>
            </a:xfrm>
            <a:custGeom>
              <a:avLst/>
              <a:gdLst>
                <a:gd name="T0" fmla="*/ 11 w 72"/>
                <a:gd name="T1" fmla="*/ 42 h 84"/>
                <a:gd name="T2" fmla="*/ 11 w 72"/>
                <a:gd name="T3" fmla="*/ 42 h 84"/>
                <a:gd name="T4" fmla="*/ 11 w 72"/>
                <a:gd name="T5" fmla="*/ 42 h 84"/>
                <a:gd name="T6" fmla="*/ 11 w 72"/>
                <a:gd name="T7" fmla="*/ 42 h 84"/>
                <a:gd name="T8" fmla="*/ 11 w 72"/>
                <a:gd name="T9" fmla="*/ 42 h 84"/>
                <a:gd name="T10" fmla="*/ 11 w 72"/>
                <a:gd name="T11" fmla="*/ 42 h 84"/>
                <a:gd name="T12" fmla="*/ 11 w 72"/>
                <a:gd name="T13" fmla="*/ 42 h 84"/>
                <a:gd name="T14" fmla="*/ 6 w 72"/>
                <a:gd name="T15" fmla="*/ 42 h 84"/>
                <a:gd name="T16" fmla="*/ 0 w 72"/>
                <a:gd name="T17" fmla="*/ 42 h 84"/>
                <a:gd name="T18" fmla="*/ 0 w 72"/>
                <a:gd name="T19" fmla="*/ 42 h 84"/>
                <a:gd name="T20" fmla="*/ 0 w 72"/>
                <a:gd name="T21" fmla="*/ 39 h 84"/>
                <a:gd name="T22" fmla="*/ 0 w 72"/>
                <a:gd name="T23" fmla="*/ 22 h 84"/>
                <a:gd name="T24" fmla="*/ 0 w 72"/>
                <a:gd name="T25" fmla="*/ 0 h 84"/>
                <a:gd name="T26" fmla="*/ 11 w 72"/>
                <a:gd name="T27" fmla="*/ 0 h 84"/>
                <a:gd name="T28" fmla="*/ 11 w 72"/>
                <a:gd name="T29" fmla="*/ 6 h 84"/>
                <a:gd name="T30" fmla="*/ 11 w 72"/>
                <a:gd name="T31" fmla="*/ 22 h 84"/>
                <a:gd name="T32" fmla="*/ 11 w 72"/>
                <a:gd name="T33" fmla="*/ 39 h 84"/>
                <a:gd name="T34" fmla="*/ 11 w 72"/>
                <a:gd name="T35" fmla="*/ 42 h 84"/>
                <a:gd name="T36" fmla="*/ 11 w 72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84"/>
                <a:gd name="T59" fmla="*/ 72 w 7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84">
                  <a:moveTo>
                    <a:pt x="72" y="45"/>
                  </a:moveTo>
                  <a:lnTo>
                    <a:pt x="66" y="61"/>
                  </a:lnTo>
                  <a:lnTo>
                    <a:pt x="54" y="73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6" y="67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22"/>
                  </a:lnTo>
                  <a:lnTo>
                    <a:pt x="72" y="39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41" name="Freeform 10"/>
            <p:cNvSpPr>
              <a:spLocks/>
            </p:cNvSpPr>
            <p:nvPr/>
          </p:nvSpPr>
          <p:spPr bwMode="auto">
            <a:xfrm>
              <a:off x="4267" y="1140"/>
              <a:ext cx="4" cy="49"/>
            </a:xfrm>
            <a:custGeom>
              <a:avLst/>
              <a:gdLst>
                <a:gd name="T0" fmla="*/ 3 w 6"/>
                <a:gd name="T1" fmla="*/ 25 h 50"/>
                <a:gd name="T2" fmla="*/ 0 w 6"/>
                <a:gd name="T3" fmla="*/ 25 h 50"/>
                <a:gd name="T4" fmla="*/ 0 w 6"/>
                <a:gd name="T5" fmla="*/ 0 h 50"/>
                <a:gd name="T6" fmla="*/ 3 w 6"/>
                <a:gd name="T7" fmla="*/ 0 h 50"/>
                <a:gd name="T8" fmla="*/ 3 w 6"/>
                <a:gd name="T9" fmla="*/ 25 h 50"/>
                <a:gd name="T10" fmla="*/ 3 w 6"/>
                <a:gd name="T11" fmla="*/ 2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0"/>
                <a:gd name="T20" fmla="*/ 6 w 6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0">
                  <a:moveTo>
                    <a:pt x="6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42" name="Freeform 11"/>
            <p:cNvSpPr>
              <a:spLocks/>
            </p:cNvSpPr>
            <p:nvPr/>
          </p:nvSpPr>
          <p:spPr bwMode="auto">
            <a:xfrm>
              <a:off x="4257" y="1150"/>
              <a:ext cx="33" cy="4"/>
            </a:xfrm>
            <a:custGeom>
              <a:avLst/>
              <a:gdLst>
                <a:gd name="T0" fmla="*/ 18 w 36"/>
                <a:gd name="T1" fmla="*/ 5 h 5"/>
                <a:gd name="T2" fmla="*/ 0 w 36"/>
                <a:gd name="T3" fmla="*/ 5 h 5"/>
                <a:gd name="T4" fmla="*/ 0 w 36"/>
                <a:gd name="T5" fmla="*/ 0 h 5"/>
                <a:gd name="T6" fmla="*/ 18 w 36"/>
                <a:gd name="T7" fmla="*/ 0 h 5"/>
                <a:gd name="T8" fmla="*/ 18 w 36"/>
                <a:gd name="T9" fmla="*/ 5 h 5"/>
                <a:gd name="T10" fmla="*/ 18 w 36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"/>
                <a:gd name="T20" fmla="*/ 36 w 3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">
                  <a:moveTo>
                    <a:pt x="3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43" name="Freeform 12"/>
            <p:cNvSpPr>
              <a:spLocks/>
            </p:cNvSpPr>
            <p:nvPr/>
          </p:nvSpPr>
          <p:spPr bwMode="auto">
            <a:xfrm>
              <a:off x="4251" y="1164"/>
              <a:ext cx="39" cy="6"/>
            </a:xfrm>
            <a:custGeom>
              <a:avLst/>
              <a:gdLst>
                <a:gd name="T0" fmla="*/ 10 w 42"/>
                <a:gd name="T1" fmla="*/ 3 h 6"/>
                <a:gd name="T2" fmla="*/ 0 w 42"/>
                <a:gd name="T3" fmla="*/ 3 h 6"/>
                <a:gd name="T4" fmla="*/ 0 w 42"/>
                <a:gd name="T5" fmla="*/ 0 h 6"/>
                <a:gd name="T6" fmla="*/ 10 w 42"/>
                <a:gd name="T7" fmla="*/ 0 h 6"/>
                <a:gd name="T8" fmla="*/ 10 w 42"/>
                <a:gd name="T9" fmla="*/ 3 h 6"/>
                <a:gd name="T10" fmla="*/ 10 w 42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6"/>
                <a:gd name="T20" fmla="*/ 42 w 4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6">
                  <a:moveTo>
                    <a:pt x="4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44" name="Freeform 13"/>
            <p:cNvSpPr>
              <a:spLocks/>
            </p:cNvSpPr>
            <p:nvPr/>
          </p:nvSpPr>
          <p:spPr bwMode="auto">
            <a:xfrm>
              <a:off x="4245" y="1182"/>
              <a:ext cx="57" cy="32"/>
            </a:xfrm>
            <a:custGeom>
              <a:avLst/>
              <a:gdLst>
                <a:gd name="T0" fmla="*/ 0 w 60"/>
                <a:gd name="T1" fmla="*/ 11 h 34"/>
                <a:gd name="T2" fmla="*/ 6 w 60"/>
                <a:gd name="T3" fmla="*/ 6 h 34"/>
                <a:gd name="T4" fmla="*/ 10 w 60"/>
                <a:gd name="T5" fmla="*/ 6 h 34"/>
                <a:gd name="T6" fmla="*/ 10 w 60"/>
                <a:gd name="T7" fmla="*/ 6 h 34"/>
                <a:gd name="T8" fmla="*/ 10 w 60"/>
                <a:gd name="T9" fmla="*/ 11 h 34"/>
                <a:gd name="T10" fmla="*/ 10 w 60"/>
                <a:gd name="T11" fmla="*/ 6 h 34"/>
                <a:gd name="T12" fmla="*/ 10 w 60"/>
                <a:gd name="T13" fmla="*/ 0 h 34"/>
                <a:gd name="T14" fmla="*/ 10 w 60"/>
                <a:gd name="T15" fmla="*/ 6 h 34"/>
                <a:gd name="T16" fmla="*/ 10 w 60"/>
                <a:gd name="T17" fmla="*/ 11 h 34"/>
                <a:gd name="T18" fmla="*/ 10 w 60"/>
                <a:gd name="T19" fmla="*/ 11 h 34"/>
                <a:gd name="T20" fmla="*/ 10 w 60"/>
                <a:gd name="T21" fmla="*/ 6 h 34"/>
                <a:gd name="T22" fmla="*/ 10 w 60"/>
                <a:gd name="T23" fmla="*/ 6 h 34"/>
                <a:gd name="T24" fmla="*/ 10 w 60"/>
                <a:gd name="T25" fmla="*/ 11 h 34"/>
                <a:gd name="T26" fmla="*/ 10 w 60"/>
                <a:gd name="T27" fmla="*/ 11 h 34"/>
                <a:gd name="T28" fmla="*/ 10 w 60"/>
                <a:gd name="T29" fmla="*/ 23 h 34"/>
                <a:gd name="T30" fmla="*/ 10 w 60"/>
                <a:gd name="T31" fmla="*/ 34 h 34"/>
                <a:gd name="T32" fmla="*/ 10 w 60"/>
                <a:gd name="T33" fmla="*/ 34 h 34"/>
                <a:gd name="T34" fmla="*/ 10 w 60"/>
                <a:gd name="T35" fmla="*/ 34 h 34"/>
                <a:gd name="T36" fmla="*/ 10 w 60"/>
                <a:gd name="T37" fmla="*/ 28 h 34"/>
                <a:gd name="T38" fmla="*/ 10 w 60"/>
                <a:gd name="T39" fmla="*/ 23 h 34"/>
                <a:gd name="T40" fmla="*/ 6 w 60"/>
                <a:gd name="T41" fmla="*/ 17 h 34"/>
                <a:gd name="T42" fmla="*/ 6 w 60"/>
                <a:gd name="T43" fmla="*/ 11 h 34"/>
                <a:gd name="T44" fmla="*/ 0 w 60"/>
                <a:gd name="T45" fmla="*/ 11 h 34"/>
                <a:gd name="T46" fmla="*/ 0 w 60"/>
                <a:gd name="T47" fmla="*/ 11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4"/>
                <a:gd name="T74" fmla="*/ 60 w 60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4">
                  <a:moveTo>
                    <a:pt x="0" y="11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11"/>
                  </a:lnTo>
                  <a:lnTo>
                    <a:pt x="60" y="11"/>
                  </a:lnTo>
                  <a:lnTo>
                    <a:pt x="48" y="23"/>
                  </a:lnTo>
                  <a:lnTo>
                    <a:pt x="42" y="34"/>
                  </a:lnTo>
                  <a:lnTo>
                    <a:pt x="30" y="34"/>
                  </a:lnTo>
                  <a:lnTo>
                    <a:pt x="24" y="34"/>
                  </a:lnTo>
                  <a:lnTo>
                    <a:pt x="18" y="28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45" name="Freeform 14"/>
            <p:cNvSpPr>
              <a:spLocks/>
            </p:cNvSpPr>
            <p:nvPr/>
          </p:nvSpPr>
          <p:spPr bwMode="auto">
            <a:xfrm>
              <a:off x="4237" y="1132"/>
              <a:ext cx="71" cy="83"/>
            </a:xfrm>
            <a:custGeom>
              <a:avLst/>
              <a:gdLst>
                <a:gd name="T0" fmla="*/ 11 w 72"/>
                <a:gd name="T1" fmla="*/ 42 h 84"/>
                <a:gd name="T2" fmla="*/ 11 w 72"/>
                <a:gd name="T3" fmla="*/ 42 h 84"/>
                <a:gd name="T4" fmla="*/ 11 w 72"/>
                <a:gd name="T5" fmla="*/ 42 h 84"/>
                <a:gd name="T6" fmla="*/ 11 w 72"/>
                <a:gd name="T7" fmla="*/ 42 h 84"/>
                <a:gd name="T8" fmla="*/ 11 w 72"/>
                <a:gd name="T9" fmla="*/ 42 h 84"/>
                <a:gd name="T10" fmla="*/ 11 w 72"/>
                <a:gd name="T11" fmla="*/ 42 h 84"/>
                <a:gd name="T12" fmla="*/ 11 w 72"/>
                <a:gd name="T13" fmla="*/ 42 h 84"/>
                <a:gd name="T14" fmla="*/ 6 w 72"/>
                <a:gd name="T15" fmla="*/ 42 h 84"/>
                <a:gd name="T16" fmla="*/ 0 w 72"/>
                <a:gd name="T17" fmla="*/ 42 h 84"/>
                <a:gd name="T18" fmla="*/ 0 w 72"/>
                <a:gd name="T19" fmla="*/ 42 h 84"/>
                <a:gd name="T20" fmla="*/ 0 w 72"/>
                <a:gd name="T21" fmla="*/ 39 h 84"/>
                <a:gd name="T22" fmla="*/ 0 w 72"/>
                <a:gd name="T23" fmla="*/ 22 h 84"/>
                <a:gd name="T24" fmla="*/ 0 w 72"/>
                <a:gd name="T25" fmla="*/ 0 h 84"/>
                <a:gd name="T26" fmla="*/ 11 w 72"/>
                <a:gd name="T27" fmla="*/ 0 h 84"/>
                <a:gd name="T28" fmla="*/ 11 w 72"/>
                <a:gd name="T29" fmla="*/ 6 h 84"/>
                <a:gd name="T30" fmla="*/ 11 w 72"/>
                <a:gd name="T31" fmla="*/ 22 h 84"/>
                <a:gd name="T32" fmla="*/ 11 w 72"/>
                <a:gd name="T33" fmla="*/ 39 h 84"/>
                <a:gd name="T34" fmla="*/ 11 w 72"/>
                <a:gd name="T35" fmla="*/ 42 h 84"/>
                <a:gd name="T36" fmla="*/ 11 w 72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84"/>
                <a:gd name="T59" fmla="*/ 72 w 7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84">
                  <a:moveTo>
                    <a:pt x="72" y="45"/>
                  </a:moveTo>
                  <a:lnTo>
                    <a:pt x="66" y="61"/>
                  </a:lnTo>
                  <a:lnTo>
                    <a:pt x="54" y="73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6" y="67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22"/>
                  </a:lnTo>
                  <a:lnTo>
                    <a:pt x="72" y="39"/>
                  </a:lnTo>
                  <a:lnTo>
                    <a:pt x="72" y="4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1896719" y="7355416"/>
            <a:ext cx="195528" cy="137616"/>
            <a:chOff x="1116" y="1646"/>
            <a:chExt cx="245" cy="151"/>
          </a:xfrm>
        </p:grpSpPr>
        <p:sp>
          <p:nvSpPr>
            <p:cNvPr id="233" name="Freeform 17"/>
            <p:cNvSpPr>
              <a:spLocks/>
            </p:cNvSpPr>
            <p:nvPr/>
          </p:nvSpPr>
          <p:spPr bwMode="auto">
            <a:xfrm>
              <a:off x="1116" y="1646"/>
              <a:ext cx="245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4" name="Freeform 18"/>
            <p:cNvSpPr>
              <a:spLocks/>
            </p:cNvSpPr>
            <p:nvPr/>
          </p:nvSpPr>
          <p:spPr bwMode="auto">
            <a:xfrm>
              <a:off x="1116" y="1646"/>
              <a:ext cx="245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5" name="Freeform 19"/>
            <p:cNvSpPr>
              <a:spLocks/>
            </p:cNvSpPr>
            <p:nvPr/>
          </p:nvSpPr>
          <p:spPr bwMode="auto">
            <a:xfrm>
              <a:off x="1116" y="1646"/>
              <a:ext cx="245" cy="151"/>
            </a:xfrm>
            <a:custGeom>
              <a:avLst/>
              <a:gdLst>
                <a:gd name="T0" fmla="*/ 244 w 244"/>
                <a:gd name="T1" fmla="*/ 61 h 151"/>
                <a:gd name="T2" fmla="*/ 89 w 244"/>
                <a:gd name="T3" fmla="*/ 61 h 151"/>
                <a:gd name="T4" fmla="*/ 89 w 244"/>
                <a:gd name="T5" fmla="*/ 0 h 151"/>
                <a:gd name="T6" fmla="*/ 59 w 244"/>
                <a:gd name="T7" fmla="*/ 0 h 151"/>
                <a:gd name="T8" fmla="*/ 59 w 244"/>
                <a:gd name="T9" fmla="*/ 61 h 151"/>
                <a:gd name="T10" fmla="*/ 0 w 244"/>
                <a:gd name="T11" fmla="*/ 61 h 151"/>
                <a:gd name="T12" fmla="*/ 0 w 244"/>
                <a:gd name="T13" fmla="*/ 89 h 151"/>
                <a:gd name="T14" fmla="*/ 59 w 244"/>
                <a:gd name="T15" fmla="*/ 89 h 151"/>
                <a:gd name="T16" fmla="*/ 59 w 244"/>
                <a:gd name="T17" fmla="*/ 151 h 151"/>
                <a:gd name="T18" fmla="*/ 89 w 244"/>
                <a:gd name="T19" fmla="*/ 151 h 151"/>
                <a:gd name="T20" fmla="*/ 89 w 244"/>
                <a:gd name="T21" fmla="*/ 89 h 151"/>
                <a:gd name="T22" fmla="*/ 244 w 244"/>
                <a:gd name="T23" fmla="*/ 89 h 151"/>
                <a:gd name="T24" fmla="*/ 244 w 244"/>
                <a:gd name="T25" fmla="*/ 61 h 151"/>
                <a:gd name="T26" fmla="*/ 244 w 244"/>
                <a:gd name="T27" fmla="*/ 61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51"/>
                <a:gd name="T44" fmla="*/ 244 w 244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51">
                  <a:moveTo>
                    <a:pt x="244" y="61"/>
                  </a:moveTo>
                  <a:lnTo>
                    <a:pt x="89" y="61"/>
                  </a:lnTo>
                  <a:lnTo>
                    <a:pt x="89" y="0"/>
                  </a:lnTo>
                  <a:lnTo>
                    <a:pt x="59" y="0"/>
                  </a:lnTo>
                  <a:lnTo>
                    <a:pt x="59" y="61"/>
                  </a:lnTo>
                  <a:lnTo>
                    <a:pt x="0" y="61"/>
                  </a:lnTo>
                  <a:lnTo>
                    <a:pt x="0" y="89"/>
                  </a:lnTo>
                  <a:lnTo>
                    <a:pt x="59" y="89"/>
                  </a:lnTo>
                  <a:lnTo>
                    <a:pt x="59" y="151"/>
                  </a:lnTo>
                  <a:lnTo>
                    <a:pt x="89" y="151"/>
                  </a:lnTo>
                  <a:lnTo>
                    <a:pt x="89" y="89"/>
                  </a:lnTo>
                  <a:lnTo>
                    <a:pt x="244" y="89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3427250" y="7355415"/>
            <a:ext cx="195145" cy="135834"/>
            <a:chOff x="1117" y="2897"/>
            <a:chExt cx="243" cy="157"/>
          </a:xfrm>
        </p:grpSpPr>
        <p:sp>
          <p:nvSpPr>
            <p:cNvPr id="229" name="Freeform 21"/>
            <p:cNvSpPr>
              <a:spLocks/>
            </p:cNvSpPr>
            <p:nvPr/>
          </p:nvSpPr>
          <p:spPr bwMode="auto">
            <a:xfrm>
              <a:off x="1117" y="2897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0" name="Freeform 22"/>
            <p:cNvSpPr>
              <a:spLocks/>
            </p:cNvSpPr>
            <p:nvPr/>
          </p:nvSpPr>
          <p:spPr bwMode="auto">
            <a:xfrm>
              <a:off x="1117" y="2897"/>
              <a:ext cx="77" cy="157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1" name="Freeform 23"/>
            <p:cNvSpPr>
              <a:spLocks/>
            </p:cNvSpPr>
            <p:nvPr/>
          </p:nvSpPr>
          <p:spPr bwMode="auto">
            <a:xfrm>
              <a:off x="1277" y="2897"/>
              <a:ext cx="83" cy="157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32" name="Freeform 24"/>
            <p:cNvSpPr>
              <a:spLocks/>
            </p:cNvSpPr>
            <p:nvPr/>
          </p:nvSpPr>
          <p:spPr bwMode="auto">
            <a:xfrm>
              <a:off x="1117" y="2897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3175234" y="7355415"/>
            <a:ext cx="195145" cy="135834"/>
            <a:chOff x="1118" y="2646"/>
            <a:chExt cx="243" cy="157"/>
          </a:xfrm>
        </p:grpSpPr>
        <p:sp>
          <p:nvSpPr>
            <p:cNvPr id="225" name="Freeform 26"/>
            <p:cNvSpPr>
              <a:spLocks/>
            </p:cNvSpPr>
            <p:nvPr/>
          </p:nvSpPr>
          <p:spPr bwMode="auto">
            <a:xfrm>
              <a:off x="1118" y="2646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6" name="Freeform 27"/>
            <p:cNvSpPr>
              <a:spLocks/>
            </p:cNvSpPr>
            <p:nvPr/>
          </p:nvSpPr>
          <p:spPr bwMode="auto">
            <a:xfrm>
              <a:off x="1118" y="2646"/>
              <a:ext cx="77" cy="157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7" name="Freeform 28"/>
            <p:cNvSpPr>
              <a:spLocks/>
            </p:cNvSpPr>
            <p:nvPr/>
          </p:nvSpPr>
          <p:spPr bwMode="auto">
            <a:xfrm>
              <a:off x="1278" y="2646"/>
              <a:ext cx="83" cy="157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8" name="Freeform 29"/>
            <p:cNvSpPr>
              <a:spLocks/>
            </p:cNvSpPr>
            <p:nvPr/>
          </p:nvSpPr>
          <p:spPr bwMode="auto">
            <a:xfrm>
              <a:off x="1118" y="2646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 userDrawn="1"/>
        </p:nvGrpSpPr>
        <p:grpSpPr bwMode="auto">
          <a:xfrm>
            <a:off x="2401646" y="7355418"/>
            <a:ext cx="195145" cy="135419"/>
            <a:chOff x="1117" y="2143"/>
            <a:chExt cx="243" cy="155"/>
          </a:xfrm>
        </p:grpSpPr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1117" y="2143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2" name="Freeform 32"/>
            <p:cNvSpPr>
              <a:spLocks/>
            </p:cNvSpPr>
            <p:nvPr/>
          </p:nvSpPr>
          <p:spPr bwMode="auto">
            <a:xfrm>
              <a:off x="1117" y="2143"/>
              <a:ext cx="243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3" name="Freeform 33"/>
            <p:cNvSpPr>
              <a:spLocks/>
            </p:cNvSpPr>
            <p:nvPr/>
          </p:nvSpPr>
          <p:spPr bwMode="auto">
            <a:xfrm>
              <a:off x="1117" y="2248"/>
              <a:ext cx="243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4" name="Freeform 34"/>
            <p:cNvSpPr>
              <a:spLocks/>
            </p:cNvSpPr>
            <p:nvPr/>
          </p:nvSpPr>
          <p:spPr bwMode="auto">
            <a:xfrm>
              <a:off x="1117" y="2143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 userDrawn="1"/>
        </p:nvGrpSpPr>
        <p:grpSpPr bwMode="auto">
          <a:xfrm>
            <a:off x="2148969" y="7355419"/>
            <a:ext cx="195145" cy="135419"/>
            <a:chOff x="1117" y="1892"/>
            <a:chExt cx="243" cy="155"/>
          </a:xfrm>
        </p:grpSpPr>
        <p:sp>
          <p:nvSpPr>
            <p:cNvPr id="217" name="Freeform 36"/>
            <p:cNvSpPr>
              <a:spLocks/>
            </p:cNvSpPr>
            <p:nvPr/>
          </p:nvSpPr>
          <p:spPr bwMode="auto">
            <a:xfrm>
              <a:off x="1117" y="1892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8" name="Freeform 37"/>
            <p:cNvSpPr>
              <a:spLocks/>
            </p:cNvSpPr>
            <p:nvPr/>
          </p:nvSpPr>
          <p:spPr bwMode="auto">
            <a:xfrm>
              <a:off x="1117" y="1892"/>
              <a:ext cx="77" cy="155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9" name="Freeform 38"/>
            <p:cNvSpPr>
              <a:spLocks/>
            </p:cNvSpPr>
            <p:nvPr/>
          </p:nvSpPr>
          <p:spPr bwMode="auto">
            <a:xfrm>
              <a:off x="1277" y="1892"/>
              <a:ext cx="83" cy="155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20" name="Freeform 39"/>
            <p:cNvSpPr>
              <a:spLocks/>
            </p:cNvSpPr>
            <p:nvPr/>
          </p:nvSpPr>
          <p:spPr bwMode="auto">
            <a:xfrm>
              <a:off x="1117" y="1892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55"/>
          <p:cNvGrpSpPr>
            <a:grpSpLocks/>
          </p:cNvGrpSpPr>
          <p:nvPr userDrawn="1"/>
        </p:nvGrpSpPr>
        <p:grpSpPr bwMode="auto">
          <a:xfrm>
            <a:off x="1392121" y="7360715"/>
            <a:ext cx="195385" cy="137583"/>
            <a:chOff x="7106991" y="2034190"/>
            <a:chExt cx="255683" cy="163929"/>
          </a:xfrm>
        </p:grpSpPr>
        <p:sp>
          <p:nvSpPr>
            <p:cNvPr id="215" name="Freeform 41"/>
            <p:cNvSpPr>
              <a:spLocks/>
            </p:cNvSpPr>
            <p:nvPr/>
          </p:nvSpPr>
          <p:spPr bwMode="auto">
            <a:xfrm>
              <a:off x="7106991" y="2034190"/>
              <a:ext cx="255683" cy="163929"/>
            </a:xfrm>
            <a:custGeom>
              <a:avLst/>
              <a:gdLst>
                <a:gd name="T0" fmla="*/ 244 w 244"/>
                <a:gd name="T1" fmla="*/ 2942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2942 h 151"/>
                <a:gd name="T8" fmla="*/ 244 w 244"/>
                <a:gd name="T9" fmla="*/ 2942 h 151"/>
                <a:gd name="T10" fmla="*/ 244 w 244"/>
                <a:gd name="T11" fmla="*/ 2942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6" name="Freeform 42"/>
            <p:cNvSpPr>
              <a:spLocks/>
            </p:cNvSpPr>
            <p:nvPr userDrawn="1"/>
          </p:nvSpPr>
          <p:spPr bwMode="auto">
            <a:xfrm>
              <a:off x="7106991" y="2034190"/>
              <a:ext cx="255683" cy="161827"/>
            </a:xfrm>
            <a:custGeom>
              <a:avLst/>
              <a:gdLst>
                <a:gd name="T0" fmla="*/ 244 w 244"/>
                <a:gd name="T1" fmla="*/ 264 h 151"/>
                <a:gd name="T2" fmla="*/ 95 w 244"/>
                <a:gd name="T3" fmla="*/ 264 h 151"/>
                <a:gd name="T4" fmla="*/ 95 w 244"/>
                <a:gd name="T5" fmla="*/ 0 h 151"/>
                <a:gd name="T6" fmla="*/ 65 w 244"/>
                <a:gd name="T7" fmla="*/ 0 h 151"/>
                <a:gd name="T8" fmla="*/ 65 w 244"/>
                <a:gd name="T9" fmla="*/ 264 h 151"/>
                <a:gd name="T10" fmla="*/ 0 w 244"/>
                <a:gd name="T11" fmla="*/ 264 h 151"/>
                <a:gd name="T12" fmla="*/ 0 w 244"/>
                <a:gd name="T13" fmla="*/ 398 h 151"/>
                <a:gd name="T14" fmla="*/ 65 w 244"/>
                <a:gd name="T15" fmla="*/ 398 h 151"/>
                <a:gd name="T16" fmla="*/ 65 w 244"/>
                <a:gd name="T17" fmla="*/ 666 h 151"/>
                <a:gd name="T18" fmla="*/ 95 w 244"/>
                <a:gd name="T19" fmla="*/ 666 h 151"/>
                <a:gd name="T20" fmla="*/ 95 w 244"/>
                <a:gd name="T21" fmla="*/ 398 h 151"/>
                <a:gd name="T22" fmla="*/ 244 w 244"/>
                <a:gd name="T23" fmla="*/ 398 h 151"/>
                <a:gd name="T24" fmla="*/ 244 w 244"/>
                <a:gd name="T25" fmla="*/ 264 h 151"/>
                <a:gd name="T26" fmla="*/ 244 w 244"/>
                <a:gd name="T27" fmla="*/ 264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51"/>
                <a:gd name="T44" fmla="*/ 244 w 244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51">
                  <a:moveTo>
                    <a:pt x="244" y="62"/>
                  </a:moveTo>
                  <a:lnTo>
                    <a:pt x="95" y="62"/>
                  </a:lnTo>
                  <a:lnTo>
                    <a:pt x="95" y="0"/>
                  </a:lnTo>
                  <a:lnTo>
                    <a:pt x="65" y="0"/>
                  </a:lnTo>
                  <a:lnTo>
                    <a:pt x="65" y="62"/>
                  </a:lnTo>
                  <a:lnTo>
                    <a:pt x="0" y="62"/>
                  </a:lnTo>
                  <a:lnTo>
                    <a:pt x="0" y="90"/>
                  </a:lnTo>
                  <a:lnTo>
                    <a:pt x="65" y="90"/>
                  </a:lnTo>
                  <a:lnTo>
                    <a:pt x="65" y="151"/>
                  </a:lnTo>
                  <a:lnTo>
                    <a:pt x="95" y="151"/>
                  </a:lnTo>
                  <a:lnTo>
                    <a:pt x="95" y="90"/>
                  </a:lnTo>
                  <a:lnTo>
                    <a:pt x="244" y="90"/>
                  </a:lnTo>
                  <a:lnTo>
                    <a:pt x="24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254"/>
          <p:cNvGrpSpPr>
            <a:grpSpLocks/>
          </p:cNvGrpSpPr>
          <p:nvPr userDrawn="1"/>
        </p:nvGrpSpPr>
        <p:grpSpPr bwMode="auto">
          <a:xfrm>
            <a:off x="631743" y="7360714"/>
            <a:ext cx="195385" cy="142874"/>
            <a:chOff x="6341261" y="2034186"/>
            <a:chExt cx="254095" cy="170190"/>
          </a:xfrm>
        </p:grpSpPr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6341261" y="2034186"/>
              <a:ext cx="254095" cy="170190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6341261" y="2034186"/>
              <a:ext cx="80463" cy="170190"/>
            </a:xfrm>
            <a:custGeom>
              <a:avLst/>
              <a:gdLst>
                <a:gd name="T0" fmla="*/ 77 w 77"/>
                <a:gd name="T1" fmla="*/ 151 h 151"/>
                <a:gd name="T2" fmla="*/ 77 w 77"/>
                <a:gd name="T3" fmla="*/ 0 h 151"/>
                <a:gd name="T4" fmla="*/ 0 w 77"/>
                <a:gd name="T5" fmla="*/ 0 h 151"/>
                <a:gd name="T6" fmla="*/ 0 w 77"/>
                <a:gd name="T7" fmla="*/ 151 h 151"/>
                <a:gd name="T8" fmla="*/ 77 w 77"/>
                <a:gd name="T9" fmla="*/ 151 h 151"/>
                <a:gd name="T10" fmla="*/ 77 w 77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1"/>
                <a:gd name="T20" fmla="*/ 77 w 77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1">
                  <a:moveTo>
                    <a:pt x="77" y="151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77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6508541" y="2034186"/>
              <a:ext cx="86815" cy="170190"/>
            </a:xfrm>
            <a:custGeom>
              <a:avLst/>
              <a:gdLst>
                <a:gd name="T0" fmla="*/ 84 w 84"/>
                <a:gd name="T1" fmla="*/ 151 h 151"/>
                <a:gd name="T2" fmla="*/ 84 w 84"/>
                <a:gd name="T3" fmla="*/ 0 h 151"/>
                <a:gd name="T4" fmla="*/ 0 w 84"/>
                <a:gd name="T5" fmla="*/ 0 h 151"/>
                <a:gd name="T6" fmla="*/ 0 w 84"/>
                <a:gd name="T7" fmla="*/ 151 h 151"/>
                <a:gd name="T8" fmla="*/ 84 w 84"/>
                <a:gd name="T9" fmla="*/ 151 h 151"/>
                <a:gd name="T10" fmla="*/ 84 w 8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1"/>
                <a:gd name="T20" fmla="*/ 84 w 8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1">
                  <a:moveTo>
                    <a:pt x="84" y="151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84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49"/>
          <p:cNvGrpSpPr>
            <a:grpSpLocks/>
          </p:cNvGrpSpPr>
          <p:nvPr userDrawn="1"/>
        </p:nvGrpSpPr>
        <p:grpSpPr bwMode="auto">
          <a:xfrm>
            <a:off x="379372" y="7360709"/>
            <a:ext cx="195528" cy="137616"/>
            <a:chOff x="529" y="1166"/>
            <a:chExt cx="245" cy="157"/>
          </a:xfrm>
        </p:grpSpPr>
        <p:sp>
          <p:nvSpPr>
            <p:cNvPr id="208" name="Freeform 50"/>
            <p:cNvSpPr>
              <a:spLocks/>
            </p:cNvSpPr>
            <p:nvPr/>
          </p:nvSpPr>
          <p:spPr bwMode="auto">
            <a:xfrm>
              <a:off x="529" y="1166"/>
              <a:ext cx="245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9" name="Freeform 51"/>
            <p:cNvSpPr>
              <a:spLocks/>
            </p:cNvSpPr>
            <p:nvPr/>
          </p:nvSpPr>
          <p:spPr bwMode="auto">
            <a:xfrm>
              <a:off x="529" y="1166"/>
              <a:ext cx="245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0" name="Freeform 52"/>
            <p:cNvSpPr>
              <a:spLocks/>
            </p:cNvSpPr>
            <p:nvPr/>
          </p:nvSpPr>
          <p:spPr bwMode="auto">
            <a:xfrm>
              <a:off x="529" y="1273"/>
              <a:ext cx="245" cy="50"/>
            </a:xfrm>
            <a:custGeom>
              <a:avLst/>
              <a:gdLst>
                <a:gd name="T0" fmla="*/ 244 w 244"/>
                <a:gd name="T1" fmla="*/ 51 h 51"/>
                <a:gd name="T2" fmla="*/ 244 w 244"/>
                <a:gd name="T3" fmla="*/ 0 h 51"/>
                <a:gd name="T4" fmla="*/ 0 w 244"/>
                <a:gd name="T5" fmla="*/ 0 h 51"/>
                <a:gd name="T6" fmla="*/ 0 w 244"/>
                <a:gd name="T7" fmla="*/ 51 h 51"/>
                <a:gd name="T8" fmla="*/ 244 w 244"/>
                <a:gd name="T9" fmla="*/ 51 h 51"/>
                <a:gd name="T10" fmla="*/ 244 w 244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1"/>
                <a:gd name="T20" fmla="*/ 244 w 24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1">
                  <a:moveTo>
                    <a:pt x="244" y="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4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11" name="Freeform 53"/>
            <p:cNvSpPr>
              <a:spLocks/>
            </p:cNvSpPr>
            <p:nvPr/>
          </p:nvSpPr>
          <p:spPr bwMode="auto">
            <a:xfrm>
              <a:off x="529" y="1166"/>
              <a:ext cx="245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 userDrawn="1"/>
        </p:nvGrpSpPr>
        <p:grpSpPr bwMode="auto">
          <a:xfrm>
            <a:off x="2654315" y="7355416"/>
            <a:ext cx="196751" cy="137616"/>
            <a:chOff x="1117" y="2394"/>
            <a:chExt cx="245" cy="157"/>
          </a:xfrm>
        </p:grpSpPr>
        <p:sp>
          <p:nvSpPr>
            <p:cNvPr id="197" name="Freeform 55"/>
            <p:cNvSpPr>
              <a:spLocks/>
            </p:cNvSpPr>
            <p:nvPr/>
          </p:nvSpPr>
          <p:spPr bwMode="auto">
            <a:xfrm>
              <a:off x="1117" y="2394"/>
              <a:ext cx="245" cy="157"/>
            </a:xfrm>
            <a:custGeom>
              <a:avLst/>
              <a:gdLst>
                <a:gd name="T0" fmla="*/ 244 w 244"/>
                <a:gd name="T1" fmla="*/ 157 h 157"/>
                <a:gd name="T2" fmla="*/ 0 w 244"/>
                <a:gd name="T3" fmla="*/ 157 h 157"/>
                <a:gd name="T4" fmla="*/ 0 w 244"/>
                <a:gd name="T5" fmla="*/ 0 h 157"/>
                <a:gd name="T6" fmla="*/ 244 w 244"/>
                <a:gd name="T7" fmla="*/ 0 h 157"/>
                <a:gd name="T8" fmla="*/ 244 w 244"/>
                <a:gd name="T9" fmla="*/ 157 h 157"/>
                <a:gd name="T10" fmla="*/ 244 w 2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0" y="157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8" name="Freeform 56"/>
            <p:cNvSpPr>
              <a:spLocks/>
            </p:cNvSpPr>
            <p:nvPr/>
          </p:nvSpPr>
          <p:spPr bwMode="auto">
            <a:xfrm>
              <a:off x="1117" y="2394"/>
              <a:ext cx="34" cy="34"/>
            </a:xfrm>
            <a:custGeom>
              <a:avLst/>
              <a:gdLst>
                <a:gd name="T0" fmla="*/ 35 w 35"/>
                <a:gd name="T1" fmla="*/ 34 h 34"/>
                <a:gd name="T2" fmla="*/ 0 w 35"/>
                <a:gd name="T3" fmla="*/ 34 h 34"/>
                <a:gd name="T4" fmla="*/ 0 w 35"/>
                <a:gd name="T5" fmla="*/ 0 h 34"/>
                <a:gd name="T6" fmla="*/ 35 w 35"/>
                <a:gd name="T7" fmla="*/ 0 h 34"/>
                <a:gd name="T8" fmla="*/ 35 w 35"/>
                <a:gd name="T9" fmla="*/ 34 h 34"/>
                <a:gd name="T10" fmla="*/ 35 w 35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4"/>
                <a:gd name="T20" fmla="*/ 35 w 3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4">
                  <a:moveTo>
                    <a:pt x="3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9" name="Freeform 57"/>
            <p:cNvSpPr>
              <a:spLocks/>
            </p:cNvSpPr>
            <p:nvPr/>
          </p:nvSpPr>
          <p:spPr bwMode="auto">
            <a:xfrm>
              <a:off x="1117" y="2444"/>
              <a:ext cx="34" cy="34"/>
            </a:xfrm>
            <a:custGeom>
              <a:avLst/>
              <a:gdLst>
                <a:gd name="T0" fmla="*/ 35 w 35"/>
                <a:gd name="T1" fmla="*/ 33 h 33"/>
                <a:gd name="T2" fmla="*/ 0 w 35"/>
                <a:gd name="T3" fmla="*/ 33 h 33"/>
                <a:gd name="T4" fmla="*/ 0 w 35"/>
                <a:gd name="T5" fmla="*/ 0 h 33"/>
                <a:gd name="T6" fmla="*/ 35 w 35"/>
                <a:gd name="T7" fmla="*/ 0 h 33"/>
                <a:gd name="T8" fmla="*/ 35 w 35"/>
                <a:gd name="T9" fmla="*/ 33 h 33"/>
                <a:gd name="T10" fmla="*/ 35 w 35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0" name="Freeform 58"/>
            <p:cNvSpPr>
              <a:spLocks/>
            </p:cNvSpPr>
            <p:nvPr/>
          </p:nvSpPr>
          <p:spPr bwMode="auto">
            <a:xfrm>
              <a:off x="1175" y="2394"/>
              <a:ext cx="22" cy="34"/>
            </a:xfrm>
            <a:custGeom>
              <a:avLst/>
              <a:gdLst>
                <a:gd name="T0" fmla="*/ 36 w 36"/>
                <a:gd name="T1" fmla="*/ 34 h 34"/>
                <a:gd name="T2" fmla="*/ 0 w 36"/>
                <a:gd name="T3" fmla="*/ 34 h 34"/>
                <a:gd name="T4" fmla="*/ 0 w 36"/>
                <a:gd name="T5" fmla="*/ 0 h 34"/>
                <a:gd name="T6" fmla="*/ 36 w 36"/>
                <a:gd name="T7" fmla="*/ 0 h 34"/>
                <a:gd name="T8" fmla="*/ 36 w 36"/>
                <a:gd name="T9" fmla="*/ 34 h 34"/>
                <a:gd name="T10" fmla="*/ 36 w 36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3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1" name="Freeform 59"/>
            <p:cNvSpPr>
              <a:spLocks/>
            </p:cNvSpPr>
            <p:nvPr/>
          </p:nvSpPr>
          <p:spPr bwMode="auto">
            <a:xfrm>
              <a:off x="1175" y="2444"/>
              <a:ext cx="22" cy="34"/>
            </a:xfrm>
            <a:custGeom>
              <a:avLst/>
              <a:gdLst>
                <a:gd name="T0" fmla="*/ 36 w 36"/>
                <a:gd name="T1" fmla="*/ 33 h 33"/>
                <a:gd name="T2" fmla="*/ 0 w 36"/>
                <a:gd name="T3" fmla="*/ 33 h 33"/>
                <a:gd name="T4" fmla="*/ 0 w 36"/>
                <a:gd name="T5" fmla="*/ 0 h 33"/>
                <a:gd name="T6" fmla="*/ 36 w 36"/>
                <a:gd name="T7" fmla="*/ 0 h 33"/>
                <a:gd name="T8" fmla="*/ 36 w 36"/>
                <a:gd name="T9" fmla="*/ 33 h 33"/>
                <a:gd name="T10" fmla="*/ 36 w 36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36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2" name="Freeform 60"/>
            <p:cNvSpPr>
              <a:spLocks/>
            </p:cNvSpPr>
            <p:nvPr/>
          </p:nvSpPr>
          <p:spPr bwMode="auto">
            <a:xfrm>
              <a:off x="1117" y="2501"/>
              <a:ext cx="245" cy="16"/>
            </a:xfrm>
            <a:custGeom>
              <a:avLst/>
              <a:gdLst>
                <a:gd name="T0" fmla="*/ 244 w 244"/>
                <a:gd name="T1" fmla="*/ 0 h 17"/>
                <a:gd name="T2" fmla="*/ 0 w 244"/>
                <a:gd name="T3" fmla="*/ 0 h 17"/>
                <a:gd name="T4" fmla="*/ 0 w 244"/>
                <a:gd name="T5" fmla="*/ 17 h 17"/>
                <a:gd name="T6" fmla="*/ 244 w 244"/>
                <a:gd name="T7" fmla="*/ 17 h 17"/>
                <a:gd name="T8" fmla="*/ 244 w 244"/>
                <a:gd name="T9" fmla="*/ 0 h 17"/>
                <a:gd name="T10" fmla="*/ 244 w 24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7"/>
                <a:gd name="T20" fmla="*/ 244 w 24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7">
                  <a:moveTo>
                    <a:pt x="24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4" y="1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3" name="Freeform 61"/>
            <p:cNvSpPr>
              <a:spLocks/>
            </p:cNvSpPr>
            <p:nvPr/>
          </p:nvSpPr>
          <p:spPr bwMode="auto">
            <a:xfrm>
              <a:off x="1117" y="2535"/>
              <a:ext cx="245" cy="16"/>
            </a:xfrm>
            <a:custGeom>
              <a:avLst/>
              <a:gdLst>
                <a:gd name="T0" fmla="*/ 244 w 244"/>
                <a:gd name="T1" fmla="*/ 0 h 17"/>
                <a:gd name="T2" fmla="*/ 0 w 244"/>
                <a:gd name="T3" fmla="*/ 0 h 17"/>
                <a:gd name="T4" fmla="*/ 0 w 244"/>
                <a:gd name="T5" fmla="*/ 17 h 17"/>
                <a:gd name="T6" fmla="*/ 244 w 244"/>
                <a:gd name="T7" fmla="*/ 17 h 17"/>
                <a:gd name="T8" fmla="*/ 244 w 244"/>
                <a:gd name="T9" fmla="*/ 0 h 17"/>
                <a:gd name="T10" fmla="*/ 244 w 24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7"/>
                <a:gd name="T20" fmla="*/ 244 w 24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7">
                  <a:moveTo>
                    <a:pt x="24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4" y="1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4" name="Freeform 62"/>
            <p:cNvSpPr>
              <a:spLocks/>
            </p:cNvSpPr>
            <p:nvPr/>
          </p:nvSpPr>
          <p:spPr bwMode="auto">
            <a:xfrm>
              <a:off x="1212" y="2428"/>
              <a:ext cx="150" cy="18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5" name="Freeform 63"/>
            <p:cNvSpPr>
              <a:spLocks/>
            </p:cNvSpPr>
            <p:nvPr/>
          </p:nvSpPr>
          <p:spPr bwMode="auto">
            <a:xfrm>
              <a:off x="1212" y="2394"/>
              <a:ext cx="150" cy="16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6" name="Freeform 64"/>
            <p:cNvSpPr>
              <a:spLocks/>
            </p:cNvSpPr>
            <p:nvPr/>
          </p:nvSpPr>
          <p:spPr bwMode="auto">
            <a:xfrm>
              <a:off x="1212" y="2460"/>
              <a:ext cx="150" cy="18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207" name="Freeform 65"/>
            <p:cNvSpPr>
              <a:spLocks/>
            </p:cNvSpPr>
            <p:nvPr/>
          </p:nvSpPr>
          <p:spPr bwMode="auto">
            <a:xfrm>
              <a:off x="1117" y="2394"/>
              <a:ext cx="245" cy="157"/>
            </a:xfrm>
            <a:custGeom>
              <a:avLst/>
              <a:gdLst>
                <a:gd name="T0" fmla="*/ 244 w 244"/>
                <a:gd name="T1" fmla="*/ 157 h 157"/>
                <a:gd name="T2" fmla="*/ 244 w 244"/>
                <a:gd name="T3" fmla="*/ 0 h 157"/>
                <a:gd name="T4" fmla="*/ 0 w 244"/>
                <a:gd name="T5" fmla="*/ 0 h 157"/>
                <a:gd name="T6" fmla="*/ 0 w 244"/>
                <a:gd name="T7" fmla="*/ 157 h 157"/>
                <a:gd name="T8" fmla="*/ 244 w 244"/>
                <a:gd name="T9" fmla="*/ 157 h 157"/>
                <a:gd name="T10" fmla="*/ 244 w 2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66"/>
          <p:cNvGrpSpPr>
            <a:grpSpLocks/>
          </p:cNvGrpSpPr>
          <p:nvPr userDrawn="1"/>
        </p:nvGrpSpPr>
        <p:grpSpPr bwMode="auto">
          <a:xfrm>
            <a:off x="6971908" y="7355417"/>
            <a:ext cx="198774" cy="136294"/>
            <a:chOff x="1592" y="2897"/>
            <a:chExt cx="247" cy="156"/>
          </a:xfrm>
        </p:grpSpPr>
        <p:sp>
          <p:nvSpPr>
            <p:cNvPr id="182" name="Freeform 67"/>
            <p:cNvSpPr>
              <a:spLocks/>
            </p:cNvSpPr>
            <p:nvPr/>
          </p:nvSpPr>
          <p:spPr bwMode="auto">
            <a:xfrm>
              <a:off x="1592" y="2897"/>
              <a:ext cx="247" cy="155"/>
            </a:xfrm>
            <a:custGeom>
              <a:avLst/>
              <a:gdLst>
                <a:gd name="T0" fmla="*/ 0 w 245"/>
                <a:gd name="T1" fmla="*/ 156 h 156"/>
                <a:gd name="T2" fmla="*/ 0 w 245"/>
                <a:gd name="T3" fmla="*/ 0 h 156"/>
                <a:gd name="T4" fmla="*/ 245 w 245"/>
                <a:gd name="T5" fmla="*/ 0 h 156"/>
                <a:gd name="T6" fmla="*/ 245 w 245"/>
                <a:gd name="T7" fmla="*/ 156 h 156"/>
                <a:gd name="T8" fmla="*/ 0 w 245"/>
                <a:gd name="T9" fmla="*/ 156 h 156"/>
                <a:gd name="T10" fmla="*/ 0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0" y="156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3" name="Freeform 68"/>
            <p:cNvSpPr>
              <a:spLocks/>
            </p:cNvSpPr>
            <p:nvPr/>
          </p:nvSpPr>
          <p:spPr bwMode="auto">
            <a:xfrm>
              <a:off x="1592" y="2897"/>
              <a:ext cx="247" cy="155"/>
            </a:xfrm>
            <a:custGeom>
              <a:avLst/>
              <a:gdLst>
                <a:gd name="T0" fmla="*/ 0 w 245"/>
                <a:gd name="T1" fmla="*/ 67 h 156"/>
                <a:gd name="T2" fmla="*/ 114 w 245"/>
                <a:gd name="T3" fmla="*/ 67 h 156"/>
                <a:gd name="T4" fmla="*/ 114 w 245"/>
                <a:gd name="T5" fmla="*/ 0 h 156"/>
                <a:gd name="T6" fmla="*/ 137 w 245"/>
                <a:gd name="T7" fmla="*/ 0 h 156"/>
                <a:gd name="T8" fmla="*/ 137 w 245"/>
                <a:gd name="T9" fmla="*/ 67 h 156"/>
                <a:gd name="T10" fmla="*/ 245 w 245"/>
                <a:gd name="T11" fmla="*/ 67 h 156"/>
                <a:gd name="T12" fmla="*/ 245 w 245"/>
                <a:gd name="T13" fmla="*/ 89 h 156"/>
                <a:gd name="T14" fmla="*/ 137 w 245"/>
                <a:gd name="T15" fmla="*/ 89 h 156"/>
                <a:gd name="T16" fmla="*/ 137 w 245"/>
                <a:gd name="T17" fmla="*/ 156 h 156"/>
                <a:gd name="T18" fmla="*/ 114 w 245"/>
                <a:gd name="T19" fmla="*/ 156 h 156"/>
                <a:gd name="T20" fmla="*/ 114 w 245"/>
                <a:gd name="T21" fmla="*/ 89 h 156"/>
                <a:gd name="T22" fmla="*/ 0 w 245"/>
                <a:gd name="T23" fmla="*/ 89 h 156"/>
                <a:gd name="T24" fmla="*/ 0 w 245"/>
                <a:gd name="T25" fmla="*/ 67 h 156"/>
                <a:gd name="T26" fmla="*/ 0 w 245"/>
                <a:gd name="T27" fmla="*/ 67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56"/>
                <a:gd name="T44" fmla="*/ 245 w 245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56">
                  <a:moveTo>
                    <a:pt x="0" y="67"/>
                  </a:moveTo>
                  <a:lnTo>
                    <a:pt x="114" y="67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245" y="67"/>
                  </a:lnTo>
                  <a:lnTo>
                    <a:pt x="245" y="89"/>
                  </a:lnTo>
                  <a:lnTo>
                    <a:pt x="137" y="89"/>
                  </a:lnTo>
                  <a:lnTo>
                    <a:pt x="137" y="156"/>
                  </a:lnTo>
                  <a:lnTo>
                    <a:pt x="114" y="156"/>
                  </a:lnTo>
                  <a:lnTo>
                    <a:pt x="114" y="89"/>
                  </a:lnTo>
                  <a:lnTo>
                    <a:pt x="0" y="8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4" name="Freeform 69"/>
            <p:cNvSpPr>
              <a:spLocks/>
            </p:cNvSpPr>
            <p:nvPr/>
          </p:nvSpPr>
          <p:spPr bwMode="auto">
            <a:xfrm>
              <a:off x="1742" y="2897"/>
              <a:ext cx="67" cy="50"/>
            </a:xfrm>
            <a:custGeom>
              <a:avLst/>
              <a:gdLst>
                <a:gd name="T0" fmla="*/ 0 w 66"/>
                <a:gd name="T1" fmla="*/ 0 h 50"/>
                <a:gd name="T2" fmla="*/ 0 w 66"/>
                <a:gd name="T3" fmla="*/ 50 h 50"/>
                <a:gd name="T4" fmla="*/ 66 w 66"/>
                <a:gd name="T5" fmla="*/ 0 h 50"/>
                <a:gd name="T6" fmla="*/ 0 w 66"/>
                <a:gd name="T7" fmla="*/ 0 h 50"/>
                <a:gd name="T8" fmla="*/ 0 w 66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0"/>
                <a:gd name="T17" fmla="*/ 66 w 6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0">
                  <a:moveTo>
                    <a:pt x="0" y="0"/>
                  </a:moveTo>
                  <a:lnTo>
                    <a:pt x="0" y="50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5" name="Freeform 70"/>
            <p:cNvSpPr>
              <a:spLocks/>
            </p:cNvSpPr>
            <p:nvPr/>
          </p:nvSpPr>
          <p:spPr bwMode="auto">
            <a:xfrm>
              <a:off x="1778" y="2913"/>
              <a:ext cx="61" cy="40"/>
            </a:xfrm>
            <a:custGeom>
              <a:avLst/>
              <a:gdLst>
                <a:gd name="T0" fmla="*/ 0 w 60"/>
                <a:gd name="T1" fmla="*/ 39 h 39"/>
                <a:gd name="T2" fmla="*/ 60 w 60"/>
                <a:gd name="T3" fmla="*/ 39 h 39"/>
                <a:gd name="T4" fmla="*/ 60 w 60"/>
                <a:gd name="T5" fmla="*/ 0 h 39"/>
                <a:gd name="T6" fmla="*/ 0 w 60"/>
                <a:gd name="T7" fmla="*/ 39 h 39"/>
                <a:gd name="T8" fmla="*/ 0 w 6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0" y="39"/>
                  </a:moveTo>
                  <a:lnTo>
                    <a:pt x="60" y="39"/>
                  </a:lnTo>
                  <a:lnTo>
                    <a:pt x="6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6" name="Freeform 71"/>
            <p:cNvSpPr>
              <a:spLocks/>
            </p:cNvSpPr>
            <p:nvPr/>
          </p:nvSpPr>
          <p:spPr bwMode="auto">
            <a:xfrm>
              <a:off x="1742" y="2897"/>
              <a:ext cx="97" cy="57"/>
            </a:xfrm>
            <a:custGeom>
              <a:avLst/>
              <a:gdLst>
                <a:gd name="T0" fmla="*/ 0 w 96"/>
                <a:gd name="T1" fmla="*/ 56 h 56"/>
                <a:gd name="T2" fmla="*/ 78 w 96"/>
                <a:gd name="T3" fmla="*/ 0 h 56"/>
                <a:gd name="T4" fmla="*/ 96 w 96"/>
                <a:gd name="T5" fmla="*/ 0 h 56"/>
                <a:gd name="T6" fmla="*/ 18 w 96"/>
                <a:gd name="T7" fmla="*/ 56 h 56"/>
                <a:gd name="T8" fmla="*/ 0 w 96"/>
                <a:gd name="T9" fmla="*/ 56 h 56"/>
                <a:gd name="T10" fmla="*/ 0 w 96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6"/>
                <a:gd name="T20" fmla="*/ 96 w 9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6">
                  <a:moveTo>
                    <a:pt x="0" y="56"/>
                  </a:moveTo>
                  <a:lnTo>
                    <a:pt x="78" y="0"/>
                  </a:lnTo>
                  <a:lnTo>
                    <a:pt x="96" y="0"/>
                  </a:lnTo>
                  <a:lnTo>
                    <a:pt x="1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7" name="Freeform 72"/>
            <p:cNvSpPr>
              <a:spLocks/>
            </p:cNvSpPr>
            <p:nvPr/>
          </p:nvSpPr>
          <p:spPr bwMode="auto">
            <a:xfrm>
              <a:off x="1616" y="2897"/>
              <a:ext cx="77" cy="44"/>
            </a:xfrm>
            <a:custGeom>
              <a:avLst/>
              <a:gdLst>
                <a:gd name="T0" fmla="*/ 78 w 78"/>
                <a:gd name="T1" fmla="*/ 0 h 45"/>
                <a:gd name="T2" fmla="*/ 78 w 78"/>
                <a:gd name="T3" fmla="*/ 45 h 45"/>
                <a:gd name="T4" fmla="*/ 0 w 78"/>
                <a:gd name="T5" fmla="*/ 0 h 45"/>
                <a:gd name="T6" fmla="*/ 78 w 78"/>
                <a:gd name="T7" fmla="*/ 0 h 45"/>
                <a:gd name="T8" fmla="*/ 78 w 7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5"/>
                <a:gd name="T17" fmla="*/ 78 w 7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5">
                  <a:moveTo>
                    <a:pt x="78" y="0"/>
                  </a:moveTo>
                  <a:lnTo>
                    <a:pt x="78" y="45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8" name="Freeform 73"/>
            <p:cNvSpPr>
              <a:spLocks/>
            </p:cNvSpPr>
            <p:nvPr/>
          </p:nvSpPr>
          <p:spPr bwMode="auto">
            <a:xfrm>
              <a:off x="1592" y="2913"/>
              <a:ext cx="61" cy="40"/>
            </a:xfrm>
            <a:custGeom>
              <a:avLst/>
              <a:gdLst>
                <a:gd name="T0" fmla="*/ 60 w 60"/>
                <a:gd name="T1" fmla="*/ 39 h 39"/>
                <a:gd name="T2" fmla="*/ 0 w 60"/>
                <a:gd name="T3" fmla="*/ 39 h 39"/>
                <a:gd name="T4" fmla="*/ 0 w 60"/>
                <a:gd name="T5" fmla="*/ 0 h 39"/>
                <a:gd name="T6" fmla="*/ 60 w 60"/>
                <a:gd name="T7" fmla="*/ 39 h 39"/>
                <a:gd name="T8" fmla="*/ 60 w 6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6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60" y="39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9" name="Freeform 74"/>
            <p:cNvSpPr>
              <a:spLocks/>
            </p:cNvSpPr>
            <p:nvPr/>
          </p:nvSpPr>
          <p:spPr bwMode="auto">
            <a:xfrm>
              <a:off x="1592" y="2897"/>
              <a:ext cx="95" cy="57"/>
            </a:xfrm>
            <a:custGeom>
              <a:avLst/>
              <a:gdLst>
                <a:gd name="T0" fmla="*/ 96 w 96"/>
                <a:gd name="T1" fmla="*/ 56 h 56"/>
                <a:gd name="T2" fmla="*/ 0 w 96"/>
                <a:gd name="T3" fmla="*/ 0 h 56"/>
                <a:gd name="T4" fmla="*/ 6 w 96"/>
                <a:gd name="T5" fmla="*/ 11 h 56"/>
                <a:gd name="T6" fmla="*/ 78 w 96"/>
                <a:gd name="T7" fmla="*/ 56 h 56"/>
                <a:gd name="T8" fmla="*/ 96 w 96"/>
                <a:gd name="T9" fmla="*/ 56 h 56"/>
                <a:gd name="T10" fmla="*/ 96 w 96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6"/>
                <a:gd name="T20" fmla="*/ 96 w 9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6">
                  <a:moveTo>
                    <a:pt x="96" y="56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78" y="56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0" name="Freeform 75"/>
            <p:cNvSpPr>
              <a:spLocks/>
            </p:cNvSpPr>
            <p:nvPr/>
          </p:nvSpPr>
          <p:spPr bwMode="auto">
            <a:xfrm>
              <a:off x="1742" y="3008"/>
              <a:ext cx="73" cy="44"/>
            </a:xfrm>
            <a:custGeom>
              <a:avLst/>
              <a:gdLst>
                <a:gd name="T0" fmla="*/ 0 w 72"/>
                <a:gd name="T1" fmla="*/ 44 h 44"/>
                <a:gd name="T2" fmla="*/ 0 w 72"/>
                <a:gd name="T3" fmla="*/ 0 h 44"/>
                <a:gd name="T4" fmla="*/ 72 w 72"/>
                <a:gd name="T5" fmla="*/ 44 h 44"/>
                <a:gd name="T6" fmla="*/ 0 w 72"/>
                <a:gd name="T7" fmla="*/ 44 h 44"/>
                <a:gd name="T8" fmla="*/ 0 w 72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4"/>
                <a:gd name="T17" fmla="*/ 72 w 7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4">
                  <a:moveTo>
                    <a:pt x="0" y="44"/>
                  </a:moveTo>
                  <a:lnTo>
                    <a:pt x="0" y="0"/>
                  </a:lnTo>
                  <a:lnTo>
                    <a:pt x="7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>
              <a:off x="1778" y="2998"/>
              <a:ext cx="61" cy="38"/>
            </a:xfrm>
            <a:custGeom>
              <a:avLst/>
              <a:gdLst>
                <a:gd name="T0" fmla="*/ 0 w 60"/>
                <a:gd name="T1" fmla="*/ 0 h 39"/>
                <a:gd name="T2" fmla="*/ 60 w 60"/>
                <a:gd name="T3" fmla="*/ 0 h 39"/>
                <a:gd name="T4" fmla="*/ 60 w 60"/>
                <a:gd name="T5" fmla="*/ 39 h 39"/>
                <a:gd name="T6" fmla="*/ 0 w 60"/>
                <a:gd name="T7" fmla="*/ 0 h 39"/>
                <a:gd name="T8" fmla="*/ 0 w 6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0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2" name="Freeform 77"/>
            <p:cNvSpPr>
              <a:spLocks/>
            </p:cNvSpPr>
            <p:nvPr/>
          </p:nvSpPr>
          <p:spPr bwMode="auto">
            <a:xfrm>
              <a:off x="1754" y="2998"/>
              <a:ext cx="85" cy="55"/>
            </a:xfrm>
            <a:custGeom>
              <a:avLst/>
              <a:gdLst>
                <a:gd name="T0" fmla="*/ 0 w 84"/>
                <a:gd name="T1" fmla="*/ 0 h 55"/>
                <a:gd name="T2" fmla="*/ 84 w 84"/>
                <a:gd name="T3" fmla="*/ 55 h 55"/>
                <a:gd name="T4" fmla="*/ 84 w 84"/>
                <a:gd name="T5" fmla="*/ 44 h 55"/>
                <a:gd name="T6" fmla="*/ 18 w 84"/>
                <a:gd name="T7" fmla="*/ 0 h 55"/>
                <a:gd name="T8" fmla="*/ 0 w 84"/>
                <a:gd name="T9" fmla="*/ 0 h 55"/>
                <a:gd name="T10" fmla="*/ 0 w 84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55"/>
                <a:gd name="T20" fmla="*/ 84 w 8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55">
                  <a:moveTo>
                    <a:pt x="0" y="0"/>
                  </a:moveTo>
                  <a:lnTo>
                    <a:pt x="84" y="55"/>
                  </a:lnTo>
                  <a:lnTo>
                    <a:pt x="84" y="4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3" name="Freeform 78"/>
            <p:cNvSpPr>
              <a:spLocks/>
            </p:cNvSpPr>
            <p:nvPr/>
          </p:nvSpPr>
          <p:spPr bwMode="auto">
            <a:xfrm>
              <a:off x="1622" y="3002"/>
              <a:ext cx="71" cy="50"/>
            </a:xfrm>
            <a:custGeom>
              <a:avLst/>
              <a:gdLst>
                <a:gd name="T0" fmla="*/ 72 w 72"/>
                <a:gd name="T1" fmla="*/ 50 h 50"/>
                <a:gd name="T2" fmla="*/ 72 w 72"/>
                <a:gd name="T3" fmla="*/ 0 h 50"/>
                <a:gd name="T4" fmla="*/ 0 w 72"/>
                <a:gd name="T5" fmla="*/ 50 h 50"/>
                <a:gd name="T6" fmla="*/ 72 w 72"/>
                <a:gd name="T7" fmla="*/ 50 h 50"/>
                <a:gd name="T8" fmla="*/ 72 w 72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0"/>
                <a:gd name="T17" fmla="*/ 72 w 7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0">
                  <a:moveTo>
                    <a:pt x="72" y="50"/>
                  </a:moveTo>
                  <a:lnTo>
                    <a:pt x="72" y="0"/>
                  </a:lnTo>
                  <a:lnTo>
                    <a:pt x="0" y="50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4" name="Freeform 79"/>
            <p:cNvSpPr>
              <a:spLocks/>
            </p:cNvSpPr>
            <p:nvPr/>
          </p:nvSpPr>
          <p:spPr bwMode="auto">
            <a:xfrm>
              <a:off x="1592" y="2998"/>
              <a:ext cx="55" cy="38"/>
            </a:xfrm>
            <a:custGeom>
              <a:avLst/>
              <a:gdLst>
                <a:gd name="T0" fmla="*/ 54 w 54"/>
                <a:gd name="T1" fmla="*/ 0 h 39"/>
                <a:gd name="T2" fmla="*/ 0 w 54"/>
                <a:gd name="T3" fmla="*/ 0 h 39"/>
                <a:gd name="T4" fmla="*/ 0 w 54"/>
                <a:gd name="T5" fmla="*/ 39 h 39"/>
                <a:gd name="T6" fmla="*/ 54 w 54"/>
                <a:gd name="T7" fmla="*/ 0 h 39"/>
                <a:gd name="T8" fmla="*/ 54 w 54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9"/>
                <a:gd name="T17" fmla="*/ 54 w 5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9">
                  <a:moveTo>
                    <a:pt x="54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5" name="Freeform 80"/>
            <p:cNvSpPr>
              <a:spLocks/>
            </p:cNvSpPr>
            <p:nvPr/>
          </p:nvSpPr>
          <p:spPr bwMode="auto">
            <a:xfrm>
              <a:off x="1598" y="2998"/>
              <a:ext cx="95" cy="55"/>
            </a:xfrm>
            <a:custGeom>
              <a:avLst/>
              <a:gdLst>
                <a:gd name="T0" fmla="*/ 96 w 96"/>
                <a:gd name="T1" fmla="*/ 0 h 55"/>
                <a:gd name="T2" fmla="*/ 18 w 96"/>
                <a:gd name="T3" fmla="*/ 55 h 55"/>
                <a:gd name="T4" fmla="*/ 0 w 96"/>
                <a:gd name="T5" fmla="*/ 55 h 55"/>
                <a:gd name="T6" fmla="*/ 78 w 96"/>
                <a:gd name="T7" fmla="*/ 0 h 55"/>
                <a:gd name="T8" fmla="*/ 96 w 96"/>
                <a:gd name="T9" fmla="*/ 0 h 55"/>
                <a:gd name="T10" fmla="*/ 96 w 96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5"/>
                <a:gd name="T20" fmla="*/ 96 w 9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5">
                  <a:moveTo>
                    <a:pt x="96" y="0"/>
                  </a:moveTo>
                  <a:lnTo>
                    <a:pt x="18" y="55"/>
                  </a:lnTo>
                  <a:lnTo>
                    <a:pt x="0" y="55"/>
                  </a:lnTo>
                  <a:lnTo>
                    <a:pt x="7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96" name="Freeform 81"/>
            <p:cNvSpPr>
              <a:spLocks/>
            </p:cNvSpPr>
            <p:nvPr/>
          </p:nvSpPr>
          <p:spPr bwMode="auto">
            <a:xfrm>
              <a:off x="1592" y="2897"/>
              <a:ext cx="247" cy="155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82"/>
          <p:cNvGrpSpPr>
            <a:grpSpLocks/>
          </p:cNvGrpSpPr>
          <p:nvPr userDrawn="1"/>
        </p:nvGrpSpPr>
        <p:grpSpPr bwMode="auto">
          <a:xfrm>
            <a:off x="6463737" y="7355418"/>
            <a:ext cx="196748" cy="135426"/>
            <a:chOff x="1778" y="2004"/>
            <a:chExt cx="246" cy="156"/>
          </a:xfrm>
        </p:grpSpPr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778" y="2004"/>
              <a:ext cx="246" cy="156"/>
            </a:xfrm>
            <a:custGeom>
              <a:avLst/>
              <a:gdLst>
                <a:gd name="T0" fmla="*/ 1573 w 239"/>
                <a:gd name="T1" fmla="*/ 2942 h 151"/>
                <a:gd name="T2" fmla="*/ 1573 w 239"/>
                <a:gd name="T3" fmla="*/ 0 h 151"/>
                <a:gd name="T4" fmla="*/ 0 w 239"/>
                <a:gd name="T5" fmla="*/ 0 h 151"/>
                <a:gd name="T6" fmla="*/ 0 w 239"/>
                <a:gd name="T7" fmla="*/ 2942 h 151"/>
                <a:gd name="T8" fmla="*/ 1573 w 239"/>
                <a:gd name="T9" fmla="*/ 2942 h 151"/>
                <a:gd name="T10" fmla="*/ 1573 w 239"/>
                <a:gd name="T11" fmla="*/ 2942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151"/>
                <a:gd name="T20" fmla="*/ 239 w 239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151">
                  <a:moveTo>
                    <a:pt x="239" y="151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39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1845" y="2026"/>
              <a:ext cx="120" cy="118"/>
            </a:xfrm>
            <a:custGeom>
              <a:avLst/>
              <a:gdLst>
                <a:gd name="T0" fmla="*/ 77 w 119"/>
                <a:gd name="T1" fmla="*/ 78 h 117"/>
                <a:gd name="T2" fmla="*/ 119 w 119"/>
                <a:gd name="T3" fmla="*/ 78 h 117"/>
                <a:gd name="T4" fmla="*/ 119 w 119"/>
                <a:gd name="T5" fmla="*/ 44 h 117"/>
                <a:gd name="T6" fmla="*/ 77 w 119"/>
                <a:gd name="T7" fmla="*/ 44 h 117"/>
                <a:gd name="T8" fmla="*/ 77 w 119"/>
                <a:gd name="T9" fmla="*/ 0 h 117"/>
                <a:gd name="T10" fmla="*/ 42 w 119"/>
                <a:gd name="T11" fmla="*/ 0 h 117"/>
                <a:gd name="T12" fmla="*/ 42 w 119"/>
                <a:gd name="T13" fmla="*/ 44 h 117"/>
                <a:gd name="T14" fmla="*/ 0 w 119"/>
                <a:gd name="T15" fmla="*/ 44 h 117"/>
                <a:gd name="T16" fmla="*/ 0 w 119"/>
                <a:gd name="T17" fmla="*/ 78 h 117"/>
                <a:gd name="T18" fmla="*/ 42 w 119"/>
                <a:gd name="T19" fmla="*/ 78 h 117"/>
                <a:gd name="T20" fmla="*/ 42 w 119"/>
                <a:gd name="T21" fmla="*/ 117 h 117"/>
                <a:gd name="T22" fmla="*/ 77 w 119"/>
                <a:gd name="T23" fmla="*/ 117 h 117"/>
                <a:gd name="T24" fmla="*/ 77 w 119"/>
                <a:gd name="T25" fmla="*/ 78 h 117"/>
                <a:gd name="T26" fmla="*/ 77 w 119"/>
                <a:gd name="T27" fmla="*/ 7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17"/>
                <a:gd name="T44" fmla="*/ 119 w 119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17">
                  <a:moveTo>
                    <a:pt x="77" y="78"/>
                  </a:moveTo>
                  <a:lnTo>
                    <a:pt x="119" y="78"/>
                  </a:lnTo>
                  <a:lnTo>
                    <a:pt x="119" y="44"/>
                  </a:lnTo>
                  <a:lnTo>
                    <a:pt x="77" y="44"/>
                  </a:lnTo>
                  <a:lnTo>
                    <a:pt x="77" y="0"/>
                  </a:lnTo>
                  <a:lnTo>
                    <a:pt x="42" y="0"/>
                  </a:lnTo>
                  <a:lnTo>
                    <a:pt x="42" y="44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42" y="78"/>
                  </a:lnTo>
                  <a:lnTo>
                    <a:pt x="42" y="117"/>
                  </a:lnTo>
                  <a:lnTo>
                    <a:pt x="77" y="117"/>
                  </a:lnTo>
                  <a:lnTo>
                    <a:pt x="77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1778" y="2004"/>
              <a:ext cx="246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6"/>
          <p:cNvGrpSpPr>
            <a:grpSpLocks/>
          </p:cNvGrpSpPr>
          <p:nvPr userDrawn="1"/>
        </p:nvGrpSpPr>
        <p:grpSpPr bwMode="auto">
          <a:xfrm>
            <a:off x="6214496" y="7355417"/>
            <a:ext cx="196320" cy="136294"/>
            <a:chOff x="1592" y="2143"/>
            <a:chExt cx="247" cy="156"/>
          </a:xfrm>
        </p:grpSpPr>
        <p:sp>
          <p:nvSpPr>
            <p:cNvPr id="173" name="Freeform 87"/>
            <p:cNvSpPr>
              <a:spLocks/>
            </p:cNvSpPr>
            <p:nvPr/>
          </p:nvSpPr>
          <p:spPr bwMode="auto">
            <a:xfrm>
              <a:off x="1592" y="2143"/>
              <a:ext cx="246" cy="155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4" name="Freeform 88"/>
            <p:cNvSpPr>
              <a:spLocks/>
            </p:cNvSpPr>
            <p:nvPr/>
          </p:nvSpPr>
          <p:spPr bwMode="auto">
            <a:xfrm>
              <a:off x="1592" y="2143"/>
              <a:ext cx="66" cy="67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0 h 67"/>
                <a:gd name="T4" fmla="*/ 0 w 66"/>
                <a:gd name="T5" fmla="*/ 67 h 67"/>
                <a:gd name="T6" fmla="*/ 66 w 66"/>
                <a:gd name="T7" fmla="*/ 67 h 67"/>
                <a:gd name="T8" fmla="*/ 66 w 66"/>
                <a:gd name="T9" fmla="*/ 0 h 67"/>
                <a:gd name="T10" fmla="*/ 66 w 66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7"/>
                <a:gd name="T20" fmla="*/ 66 w 66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7">
                  <a:moveTo>
                    <a:pt x="66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66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5" name="Freeform 89"/>
            <p:cNvSpPr>
              <a:spLocks/>
            </p:cNvSpPr>
            <p:nvPr/>
          </p:nvSpPr>
          <p:spPr bwMode="auto">
            <a:xfrm>
              <a:off x="1592" y="2238"/>
              <a:ext cx="66" cy="61"/>
            </a:xfrm>
            <a:custGeom>
              <a:avLst/>
              <a:gdLst>
                <a:gd name="T0" fmla="*/ 0 w 66"/>
                <a:gd name="T1" fmla="*/ 0 h 61"/>
                <a:gd name="T2" fmla="*/ 0 w 66"/>
                <a:gd name="T3" fmla="*/ 61 h 61"/>
                <a:gd name="T4" fmla="*/ 66 w 66"/>
                <a:gd name="T5" fmla="*/ 61 h 61"/>
                <a:gd name="T6" fmla="*/ 66 w 66"/>
                <a:gd name="T7" fmla="*/ 0 h 61"/>
                <a:gd name="T8" fmla="*/ 0 w 66"/>
                <a:gd name="T9" fmla="*/ 0 h 61"/>
                <a:gd name="T10" fmla="*/ 0 w 6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1"/>
                <a:gd name="T20" fmla="*/ 66 w 6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1">
                  <a:moveTo>
                    <a:pt x="0" y="0"/>
                  </a:moveTo>
                  <a:lnTo>
                    <a:pt x="0" y="61"/>
                  </a:lnTo>
                  <a:lnTo>
                    <a:pt x="66" y="61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6" name="Freeform 90"/>
            <p:cNvSpPr>
              <a:spLocks/>
            </p:cNvSpPr>
            <p:nvPr/>
          </p:nvSpPr>
          <p:spPr bwMode="auto">
            <a:xfrm>
              <a:off x="1689" y="2238"/>
              <a:ext cx="150" cy="61"/>
            </a:xfrm>
            <a:custGeom>
              <a:avLst/>
              <a:gdLst>
                <a:gd name="T0" fmla="*/ 0 w 149"/>
                <a:gd name="T1" fmla="*/ 61 h 61"/>
                <a:gd name="T2" fmla="*/ 149 w 149"/>
                <a:gd name="T3" fmla="*/ 61 h 61"/>
                <a:gd name="T4" fmla="*/ 149 w 149"/>
                <a:gd name="T5" fmla="*/ 0 h 61"/>
                <a:gd name="T6" fmla="*/ 0 w 149"/>
                <a:gd name="T7" fmla="*/ 0 h 61"/>
                <a:gd name="T8" fmla="*/ 0 w 149"/>
                <a:gd name="T9" fmla="*/ 61 h 61"/>
                <a:gd name="T10" fmla="*/ 0 w 149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1"/>
                <a:gd name="T20" fmla="*/ 149 w 149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1">
                  <a:moveTo>
                    <a:pt x="0" y="61"/>
                  </a:moveTo>
                  <a:lnTo>
                    <a:pt x="149" y="61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7" name="Freeform 91"/>
            <p:cNvSpPr>
              <a:spLocks/>
            </p:cNvSpPr>
            <p:nvPr/>
          </p:nvSpPr>
          <p:spPr bwMode="auto">
            <a:xfrm>
              <a:off x="1689" y="2143"/>
              <a:ext cx="150" cy="67"/>
            </a:xfrm>
            <a:custGeom>
              <a:avLst/>
              <a:gdLst>
                <a:gd name="T0" fmla="*/ 0 w 149"/>
                <a:gd name="T1" fmla="*/ 0 h 67"/>
                <a:gd name="T2" fmla="*/ 0 w 149"/>
                <a:gd name="T3" fmla="*/ 67 h 67"/>
                <a:gd name="T4" fmla="*/ 149 w 149"/>
                <a:gd name="T5" fmla="*/ 67 h 67"/>
                <a:gd name="T6" fmla="*/ 149 w 149"/>
                <a:gd name="T7" fmla="*/ 0 h 67"/>
                <a:gd name="T8" fmla="*/ 0 w 149"/>
                <a:gd name="T9" fmla="*/ 0 h 67"/>
                <a:gd name="T10" fmla="*/ 0 w 1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7"/>
                <a:gd name="T20" fmla="*/ 149 w 1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7">
                  <a:moveTo>
                    <a:pt x="0" y="0"/>
                  </a:moveTo>
                  <a:lnTo>
                    <a:pt x="0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8" name="Freeform 92"/>
            <p:cNvSpPr>
              <a:spLocks/>
            </p:cNvSpPr>
            <p:nvPr/>
          </p:nvSpPr>
          <p:spPr bwMode="auto">
            <a:xfrm>
              <a:off x="1592" y="2143"/>
              <a:ext cx="246" cy="155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93"/>
          <p:cNvGrpSpPr>
            <a:grpSpLocks/>
          </p:cNvGrpSpPr>
          <p:nvPr userDrawn="1"/>
        </p:nvGrpSpPr>
        <p:grpSpPr bwMode="auto">
          <a:xfrm>
            <a:off x="5964030" y="7355417"/>
            <a:ext cx="195148" cy="136294"/>
            <a:chOff x="1593" y="1897"/>
            <a:chExt cx="244" cy="157"/>
          </a:xfrm>
        </p:grpSpPr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1593" y="1897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0" name="Freeform 95"/>
            <p:cNvSpPr>
              <a:spLocks/>
            </p:cNvSpPr>
            <p:nvPr/>
          </p:nvSpPr>
          <p:spPr bwMode="auto">
            <a:xfrm>
              <a:off x="1593" y="1897"/>
              <a:ext cx="244" cy="47"/>
            </a:xfrm>
            <a:custGeom>
              <a:avLst/>
              <a:gdLst>
                <a:gd name="T0" fmla="*/ 245 w 245"/>
                <a:gd name="T1" fmla="*/ 45 h 45"/>
                <a:gd name="T2" fmla="*/ 245 w 245"/>
                <a:gd name="T3" fmla="*/ 0 h 45"/>
                <a:gd name="T4" fmla="*/ 0 w 245"/>
                <a:gd name="T5" fmla="*/ 0 h 45"/>
                <a:gd name="T6" fmla="*/ 0 w 245"/>
                <a:gd name="T7" fmla="*/ 45 h 45"/>
                <a:gd name="T8" fmla="*/ 245 w 245"/>
                <a:gd name="T9" fmla="*/ 45 h 45"/>
                <a:gd name="T10" fmla="*/ 245 w 245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5"/>
                <a:gd name="T20" fmla="*/ 245 w 2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5">
                  <a:moveTo>
                    <a:pt x="245" y="45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1" name="Freeform 96"/>
            <p:cNvSpPr>
              <a:spLocks/>
            </p:cNvSpPr>
            <p:nvPr/>
          </p:nvSpPr>
          <p:spPr bwMode="auto">
            <a:xfrm>
              <a:off x="1593" y="2003"/>
              <a:ext cx="244" cy="51"/>
            </a:xfrm>
            <a:custGeom>
              <a:avLst/>
              <a:gdLst>
                <a:gd name="T0" fmla="*/ 245 w 245"/>
                <a:gd name="T1" fmla="*/ 51 h 51"/>
                <a:gd name="T2" fmla="*/ 245 w 245"/>
                <a:gd name="T3" fmla="*/ 0 h 51"/>
                <a:gd name="T4" fmla="*/ 0 w 245"/>
                <a:gd name="T5" fmla="*/ 0 h 51"/>
                <a:gd name="T6" fmla="*/ 0 w 245"/>
                <a:gd name="T7" fmla="*/ 51 h 51"/>
                <a:gd name="T8" fmla="*/ 245 w 245"/>
                <a:gd name="T9" fmla="*/ 51 h 51"/>
                <a:gd name="T10" fmla="*/ 245 w 24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1"/>
                <a:gd name="T20" fmla="*/ 245 w 24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1">
                  <a:moveTo>
                    <a:pt x="245" y="51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72" name="Freeform 97"/>
            <p:cNvSpPr>
              <a:spLocks/>
            </p:cNvSpPr>
            <p:nvPr/>
          </p:nvSpPr>
          <p:spPr bwMode="auto">
            <a:xfrm>
              <a:off x="1593" y="1897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98"/>
          <p:cNvGrpSpPr>
            <a:grpSpLocks/>
          </p:cNvGrpSpPr>
          <p:nvPr userDrawn="1"/>
        </p:nvGrpSpPr>
        <p:grpSpPr bwMode="auto">
          <a:xfrm>
            <a:off x="4939741" y="7355416"/>
            <a:ext cx="197548" cy="135834"/>
            <a:chOff x="1778" y="1164"/>
            <a:chExt cx="247" cy="157"/>
          </a:xfrm>
        </p:grpSpPr>
        <p:sp>
          <p:nvSpPr>
            <p:cNvPr id="120" name="Freeform 99"/>
            <p:cNvSpPr>
              <a:spLocks/>
            </p:cNvSpPr>
            <p:nvPr/>
          </p:nvSpPr>
          <p:spPr bwMode="auto">
            <a:xfrm>
              <a:off x="1778" y="1164"/>
              <a:ext cx="102" cy="157"/>
            </a:xfrm>
            <a:custGeom>
              <a:avLst/>
              <a:gdLst>
                <a:gd name="T0" fmla="*/ 9612 w 96"/>
                <a:gd name="T1" fmla="*/ 156 h 156"/>
                <a:gd name="T2" fmla="*/ 0 w 96"/>
                <a:gd name="T3" fmla="*/ 156 h 156"/>
                <a:gd name="T4" fmla="*/ 0 w 96"/>
                <a:gd name="T5" fmla="*/ 0 h 156"/>
                <a:gd name="T6" fmla="*/ 9612 w 96"/>
                <a:gd name="T7" fmla="*/ 0 h 156"/>
                <a:gd name="T8" fmla="*/ 9612 w 96"/>
                <a:gd name="T9" fmla="*/ 156 h 156"/>
                <a:gd name="T10" fmla="*/ 9612 w 96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56"/>
                <a:gd name="T20" fmla="*/ 96 w 96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56">
                  <a:moveTo>
                    <a:pt x="96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56"/>
                  </a:lnTo>
                  <a:close/>
                </a:path>
              </a:pathLst>
            </a:custGeom>
            <a:solidFill>
              <a:srgbClr val="1386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1" name="Freeform 100"/>
            <p:cNvSpPr>
              <a:spLocks/>
            </p:cNvSpPr>
            <p:nvPr/>
          </p:nvSpPr>
          <p:spPr bwMode="auto">
            <a:xfrm>
              <a:off x="1880" y="1164"/>
              <a:ext cx="145" cy="157"/>
            </a:xfrm>
            <a:custGeom>
              <a:avLst/>
              <a:gdLst>
                <a:gd name="T0" fmla="*/ 143 w 143"/>
                <a:gd name="T1" fmla="*/ 156 h 156"/>
                <a:gd name="T2" fmla="*/ 0 w 143"/>
                <a:gd name="T3" fmla="*/ 156 h 156"/>
                <a:gd name="T4" fmla="*/ 0 w 143"/>
                <a:gd name="T5" fmla="*/ 0 h 156"/>
                <a:gd name="T6" fmla="*/ 143 w 143"/>
                <a:gd name="T7" fmla="*/ 0 h 156"/>
                <a:gd name="T8" fmla="*/ 143 w 143"/>
                <a:gd name="T9" fmla="*/ 156 h 156"/>
                <a:gd name="T10" fmla="*/ 143 w 143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56"/>
                <a:gd name="T20" fmla="*/ 143 w 143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56">
                  <a:moveTo>
                    <a:pt x="143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56"/>
                  </a:lnTo>
                  <a:close/>
                </a:path>
              </a:pathLst>
            </a:custGeom>
            <a:solidFill>
              <a:srgbClr val="FF17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2" name="Freeform 101"/>
            <p:cNvSpPr>
              <a:spLocks/>
            </p:cNvSpPr>
            <p:nvPr/>
          </p:nvSpPr>
          <p:spPr bwMode="auto">
            <a:xfrm>
              <a:off x="1874" y="1199"/>
              <a:ext cx="12" cy="90"/>
            </a:xfrm>
            <a:custGeom>
              <a:avLst/>
              <a:gdLst>
                <a:gd name="T0" fmla="*/ 12 w 12"/>
                <a:gd name="T1" fmla="*/ 90 h 90"/>
                <a:gd name="T2" fmla="*/ 0 w 12"/>
                <a:gd name="T3" fmla="*/ 90 h 90"/>
                <a:gd name="T4" fmla="*/ 0 w 12"/>
                <a:gd name="T5" fmla="*/ 0 h 90"/>
                <a:gd name="T6" fmla="*/ 12 w 12"/>
                <a:gd name="T7" fmla="*/ 0 h 90"/>
                <a:gd name="T8" fmla="*/ 12 w 12"/>
                <a:gd name="T9" fmla="*/ 90 h 90"/>
                <a:gd name="T10" fmla="*/ 12 w 1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0"/>
                <a:gd name="T20" fmla="*/ 12 w 1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0">
                  <a:moveTo>
                    <a:pt x="12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3" name="Freeform 102"/>
            <p:cNvSpPr>
              <a:spLocks/>
            </p:cNvSpPr>
            <p:nvPr/>
          </p:nvSpPr>
          <p:spPr bwMode="auto">
            <a:xfrm>
              <a:off x="1874" y="1199"/>
              <a:ext cx="12" cy="90"/>
            </a:xfrm>
            <a:custGeom>
              <a:avLst/>
              <a:gdLst>
                <a:gd name="T0" fmla="*/ 12 w 12"/>
                <a:gd name="T1" fmla="*/ 90 h 90"/>
                <a:gd name="T2" fmla="*/ 0 w 12"/>
                <a:gd name="T3" fmla="*/ 90 h 90"/>
                <a:gd name="T4" fmla="*/ 0 w 12"/>
                <a:gd name="T5" fmla="*/ 0 h 90"/>
                <a:gd name="T6" fmla="*/ 12 w 12"/>
                <a:gd name="T7" fmla="*/ 0 h 90"/>
                <a:gd name="T8" fmla="*/ 12 w 12"/>
                <a:gd name="T9" fmla="*/ 90 h 90"/>
                <a:gd name="T10" fmla="*/ 12 w 1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0"/>
                <a:gd name="T20" fmla="*/ 12 w 1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0">
                  <a:moveTo>
                    <a:pt x="12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4" name="Freeform 103"/>
            <p:cNvSpPr>
              <a:spLocks/>
            </p:cNvSpPr>
            <p:nvPr/>
          </p:nvSpPr>
          <p:spPr bwMode="auto">
            <a:xfrm>
              <a:off x="1837" y="1221"/>
              <a:ext cx="49" cy="22"/>
            </a:xfrm>
            <a:custGeom>
              <a:avLst/>
              <a:gdLst>
                <a:gd name="T0" fmla="*/ 42 w 48"/>
                <a:gd name="T1" fmla="*/ 22 h 22"/>
                <a:gd name="T2" fmla="*/ 0 w 48"/>
                <a:gd name="T3" fmla="*/ 5 h 22"/>
                <a:gd name="T4" fmla="*/ 6 w 48"/>
                <a:gd name="T5" fmla="*/ 0 h 22"/>
                <a:gd name="T6" fmla="*/ 48 w 48"/>
                <a:gd name="T7" fmla="*/ 16 h 22"/>
                <a:gd name="T8" fmla="*/ 42 w 48"/>
                <a:gd name="T9" fmla="*/ 22 h 22"/>
                <a:gd name="T10" fmla="*/ 42 w 4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42" y="22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8" y="1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5" name="Freeform 104"/>
            <p:cNvSpPr>
              <a:spLocks/>
            </p:cNvSpPr>
            <p:nvPr/>
          </p:nvSpPr>
          <p:spPr bwMode="auto">
            <a:xfrm>
              <a:off x="1837" y="1221"/>
              <a:ext cx="49" cy="22"/>
            </a:xfrm>
            <a:custGeom>
              <a:avLst/>
              <a:gdLst>
                <a:gd name="T0" fmla="*/ 42 w 48"/>
                <a:gd name="T1" fmla="*/ 22 h 22"/>
                <a:gd name="T2" fmla="*/ 0 w 48"/>
                <a:gd name="T3" fmla="*/ 5 h 22"/>
                <a:gd name="T4" fmla="*/ 6 w 48"/>
                <a:gd name="T5" fmla="*/ 0 h 22"/>
                <a:gd name="T6" fmla="*/ 48 w 48"/>
                <a:gd name="T7" fmla="*/ 16 h 22"/>
                <a:gd name="T8" fmla="*/ 42 w 48"/>
                <a:gd name="T9" fmla="*/ 22 h 22"/>
                <a:gd name="T10" fmla="*/ 42 w 4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42" y="22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8" y="16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6" name="Freeform 105"/>
            <p:cNvSpPr>
              <a:spLocks/>
            </p:cNvSpPr>
            <p:nvPr/>
          </p:nvSpPr>
          <p:spPr bwMode="auto">
            <a:xfrm>
              <a:off x="1880" y="1237"/>
              <a:ext cx="49" cy="27"/>
            </a:xfrm>
            <a:custGeom>
              <a:avLst/>
              <a:gdLst>
                <a:gd name="T0" fmla="*/ 41 w 47"/>
                <a:gd name="T1" fmla="*/ 28 h 28"/>
                <a:gd name="T2" fmla="*/ 0 w 47"/>
                <a:gd name="T3" fmla="*/ 6 h 28"/>
                <a:gd name="T4" fmla="*/ 6 w 47"/>
                <a:gd name="T5" fmla="*/ 0 h 28"/>
                <a:gd name="T6" fmla="*/ 47 w 47"/>
                <a:gd name="T7" fmla="*/ 23 h 28"/>
                <a:gd name="T8" fmla="*/ 41 w 47"/>
                <a:gd name="T9" fmla="*/ 28 h 28"/>
                <a:gd name="T10" fmla="*/ 41 w 47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41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23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1880" y="1237"/>
              <a:ext cx="49" cy="27"/>
            </a:xfrm>
            <a:custGeom>
              <a:avLst/>
              <a:gdLst>
                <a:gd name="T0" fmla="*/ 41 w 47"/>
                <a:gd name="T1" fmla="*/ 28 h 28"/>
                <a:gd name="T2" fmla="*/ 0 w 47"/>
                <a:gd name="T3" fmla="*/ 6 h 28"/>
                <a:gd name="T4" fmla="*/ 6 w 47"/>
                <a:gd name="T5" fmla="*/ 0 h 28"/>
                <a:gd name="T6" fmla="*/ 47 w 47"/>
                <a:gd name="T7" fmla="*/ 23 h 28"/>
                <a:gd name="T8" fmla="*/ 41 w 47"/>
                <a:gd name="T9" fmla="*/ 28 h 28"/>
                <a:gd name="T10" fmla="*/ 41 w 47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41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23"/>
                  </a:lnTo>
                  <a:lnTo>
                    <a:pt x="41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1880" y="1221"/>
              <a:ext cx="43" cy="29"/>
            </a:xfrm>
            <a:custGeom>
              <a:avLst/>
              <a:gdLst>
                <a:gd name="T0" fmla="*/ 0 w 41"/>
                <a:gd name="T1" fmla="*/ 28 h 28"/>
                <a:gd name="T2" fmla="*/ 41 w 41"/>
                <a:gd name="T3" fmla="*/ 5 h 28"/>
                <a:gd name="T4" fmla="*/ 41 w 41"/>
                <a:gd name="T5" fmla="*/ 0 h 28"/>
                <a:gd name="T6" fmla="*/ 0 w 41"/>
                <a:gd name="T7" fmla="*/ 22 h 28"/>
                <a:gd name="T8" fmla="*/ 0 w 41"/>
                <a:gd name="T9" fmla="*/ 28 h 28"/>
                <a:gd name="T10" fmla="*/ 0 w 41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"/>
                <a:gd name="T20" fmla="*/ 41 w 4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">
                  <a:moveTo>
                    <a:pt x="0" y="28"/>
                  </a:moveTo>
                  <a:lnTo>
                    <a:pt x="41" y="5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1880" y="1221"/>
              <a:ext cx="43" cy="29"/>
            </a:xfrm>
            <a:custGeom>
              <a:avLst/>
              <a:gdLst>
                <a:gd name="T0" fmla="*/ 0 w 41"/>
                <a:gd name="T1" fmla="*/ 28 h 28"/>
                <a:gd name="T2" fmla="*/ 41 w 41"/>
                <a:gd name="T3" fmla="*/ 5 h 28"/>
                <a:gd name="T4" fmla="*/ 41 w 41"/>
                <a:gd name="T5" fmla="*/ 0 h 28"/>
                <a:gd name="T6" fmla="*/ 0 w 41"/>
                <a:gd name="T7" fmla="*/ 22 h 28"/>
                <a:gd name="T8" fmla="*/ 0 w 41"/>
                <a:gd name="T9" fmla="*/ 28 h 28"/>
                <a:gd name="T10" fmla="*/ 0 w 41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"/>
                <a:gd name="T20" fmla="*/ 41 w 4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">
                  <a:moveTo>
                    <a:pt x="0" y="28"/>
                  </a:moveTo>
                  <a:lnTo>
                    <a:pt x="41" y="5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1831" y="1225"/>
              <a:ext cx="55" cy="18"/>
            </a:xfrm>
            <a:custGeom>
              <a:avLst/>
              <a:gdLst>
                <a:gd name="T0" fmla="*/ 54 w 54"/>
                <a:gd name="T1" fmla="*/ 6 h 17"/>
                <a:gd name="T2" fmla="*/ 0 w 54"/>
                <a:gd name="T3" fmla="*/ 17 h 17"/>
                <a:gd name="T4" fmla="*/ 0 w 54"/>
                <a:gd name="T5" fmla="*/ 11 h 17"/>
                <a:gd name="T6" fmla="*/ 54 w 54"/>
                <a:gd name="T7" fmla="*/ 0 h 17"/>
                <a:gd name="T8" fmla="*/ 54 w 54"/>
                <a:gd name="T9" fmla="*/ 6 h 17"/>
                <a:gd name="T10" fmla="*/ 54 w 54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7"/>
                <a:gd name="T20" fmla="*/ 54 w 5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7">
                  <a:moveTo>
                    <a:pt x="54" y="6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1831" y="1225"/>
              <a:ext cx="55" cy="18"/>
            </a:xfrm>
            <a:custGeom>
              <a:avLst/>
              <a:gdLst>
                <a:gd name="T0" fmla="*/ 54 w 54"/>
                <a:gd name="T1" fmla="*/ 6 h 17"/>
                <a:gd name="T2" fmla="*/ 0 w 54"/>
                <a:gd name="T3" fmla="*/ 17 h 17"/>
                <a:gd name="T4" fmla="*/ 0 w 54"/>
                <a:gd name="T5" fmla="*/ 11 h 17"/>
                <a:gd name="T6" fmla="*/ 54 w 54"/>
                <a:gd name="T7" fmla="*/ 0 h 17"/>
                <a:gd name="T8" fmla="*/ 54 w 54"/>
                <a:gd name="T9" fmla="*/ 6 h 17"/>
                <a:gd name="T10" fmla="*/ 54 w 54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7"/>
                <a:gd name="T20" fmla="*/ 54 w 5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7">
                  <a:moveTo>
                    <a:pt x="54" y="6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1837" y="1248"/>
              <a:ext cx="55" cy="16"/>
            </a:xfrm>
            <a:custGeom>
              <a:avLst/>
              <a:gdLst>
                <a:gd name="T0" fmla="*/ 54 w 54"/>
                <a:gd name="T1" fmla="*/ 5 h 16"/>
                <a:gd name="T2" fmla="*/ 0 w 54"/>
                <a:gd name="T3" fmla="*/ 16 h 16"/>
                <a:gd name="T4" fmla="*/ 0 w 54"/>
                <a:gd name="T5" fmla="*/ 11 h 16"/>
                <a:gd name="T6" fmla="*/ 54 w 54"/>
                <a:gd name="T7" fmla="*/ 0 h 16"/>
                <a:gd name="T8" fmla="*/ 54 w 54"/>
                <a:gd name="T9" fmla="*/ 5 h 16"/>
                <a:gd name="T10" fmla="*/ 54 w 54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6"/>
                <a:gd name="T20" fmla="*/ 54 w 5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6">
                  <a:moveTo>
                    <a:pt x="54" y="5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3" name="Freeform 112"/>
            <p:cNvSpPr>
              <a:spLocks/>
            </p:cNvSpPr>
            <p:nvPr/>
          </p:nvSpPr>
          <p:spPr bwMode="auto">
            <a:xfrm>
              <a:off x="1837" y="1248"/>
              <a:ext cx="55" cy="16"/>
            </a:xfrm>
            <a:custGeom>
              <a:avLst/>
              <a:gdLst>
                <a:gd name="T0" fmla="*/ 54 w 54"/>
                <a:gd name="T1" fmla="*/ 5 h 16"/>
                <a:gd name="T2" fmla="*/ 0 w 54"/>
                <a:gd name="T3" fmla="*/ 16 h 16"/>
                <a:gd name="T4" fmla="*/ 0 w 54"/>
                <a:gd name="T5" fmla="*/ 11 h 16"/>
                <a:gd name="T6" fmla="*/ 54 w 54"/>
                <a:gd name="T7" fmla="*/ 0 h 16"/>
                <a:gd name="T8" fmla="*/ 54 w 54"/>
                <a:gd name="T9" fmla="*/ 5 h 16"/>
                <a:gd name="T10" fmla="*/ 54 w 54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6"/>
                <a:gd name="T20" fmla="*/ 54 w 5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6">
                  <a:moveTo>
                    <a:pt x="54" y="5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4" name="Freeform 113"/>
            <p:cNvSpPr>
              <a:spLocks/>
            </p:cNvSpPr>
            <p:nvPr/>
          </p:nvSpPr>
          <p:spPr bwMode="auto">
            <a:xfrm>
              <a:off x="1831" y="1244"/>
              <a:ext cx="55" cy="10"/>
            </a:xfrm>
            <a:custGeom>
              <a:avLst/>
              <a:gdLst>
                <a:gd name="T0" fmla="*/ 0 w 54"/>
                <a:gd name="T1" fmla="*/ 0 h 11"/>
                <a:gd name="T2" fmla="*/ 54 w 54"/>
                <a:gd name="T3" fmla="*/ 11 h 11"/>
                <a:gd name="T4" fmla="*/ 54 w 54"/>
                <a:gd name="T5" fmla="*/ 11 h 11"/>
                <a:gd name="T6" fmla="*/ 0 w 54"/>
                <a:gd name="T7" fmla="*/ 0 h 11"/>
                <a:gd name="T8" fmla="*/ 0 w 54"/>
                <a:gd name="T9" fmla="*/ 0 h 11"/>
                <a:gd name="T10" fmla="*/ 0 w 5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"/>
                <a:gd name="T20" fmla="*/ 54 w 5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">
                  <a:moveTo>
                    <a:pt x="0" y="0"/>
                  </a:moveTo>
                  <a:lnTo>
                    <a:pt x="5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5" name="Freeform 114"/>
            <p:cNvSpPr>
              <a:spLocks/>
            </p:cNvSpPr>
            <p:nvPr/>
          </p:nvSpPr>
          <p:spPr bwMode="auto">
            <a:xfrm>
              <a:off x="1831" y="1244"/>
              <a:ext cx="55" cy="10"/>
            </a:xfrm>
            <a:custGeom>
              <a:avLst/>
              <a:gdLst>
                <a:gd name="T0" fmla="*/ 0 w 54"/>
                <a:gd name="T1" fmla="*/ 0 h 11"/>
                <a:gd name="T2" fmla="*/ 54 w 54"/>
                <a:gd name="T3" fmla="*/ 11 h 11"/>
                <a:gd name="T4" fmla="*/ 54 w 54"/>
                <a:gd name="T5" fmla="*/ 11 h 11"/>
                <a:gd name="T6" fmla="*/ 0 w 54"/>
                <a:gd name="T7" fmla="*/ 0 h 11"/>
                <a:gd name="T8" fmla="*/ 0 w 54"/>
                <a:gd name="T9" fmla="*/ 0 h 11"/>
                <a:gd name="T10" fmla="*/ 0 w 5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"/>
                <a:gd name="T20" fmla="*/ 54 w 5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">
                  <a:moveTo>
                    <a:pt x="0" y="0"/>
                  </a:moveTo>
                  <a:lnTo>
                    <a:pt x="54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6" name="Freeform 115"/>
            <p:cNvSpPr>
              <a:spLocks/>
            </p:cNvSpPr>
            <p:nvPr/>
          </p:nvSpPr>
          <p:spPr bwMode="auto">
            <a:xfrm>
              <a:off x="1880" y="1225"/>
              <a:ext cx="49" cy="18"/>
            </a:xfrm>
            <a:custGeom>
              <a:avLst/>
              <a:gdLst>
                <a:gd name="T0" fmla="*/ 0 w 47"/>
                <a:gd name="T1" fmla="*/ 6 h 17"/>
                <a:gd name="T2" fmla="*/ 47 w 47"/>
                <a:gd name="T3" fmla="*/ 17 h 17"/>
                <a:gd name="T4" fmla="*/ 47 w 47"/>
                <a:gd name="T5" fmla="*/ 11 h 17"/>
                <a:gd name="T6" fmla="*/ 0 w 47"/>
                <a:gd name="T7" fmla="*/ 0 h 17"/>
                <a:gd name="T8" fmla="*/ 0 w 47"/>
                <a:gd name="T9" fmla="*/ 6 h 17"/>
                <a:gd name="T10" fmla="*/ 0 w 47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0" y="6"/>
                  </a:move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1880" y="1225"/>
              <a:ext cx="49" cy="18"/>
            </a:xfrm>
            <a:custGeom>
              <a:avLst/>
              <a:gdLst>
                <a:gd name="T0" fmla="*/ 0 w 47"/>
                <a:gd name="T1" fmla="*/ 6 h 17"/>
                <a:gd name="T2" fmla="*/ 47 w 47"/>
                <a:gd name="T3" fmla="*/ 17 h 17"/>
                <a:gd name="T4" fmla="*/ 47 w 47"/>
                <a:gd name="T5" fmla="*/ 11 h 17"/>
                <a:gd name="T6" fmla="*/ 0 w 47"/>
                <a:gd name="T7" fmla="*/ 0 h 17"/>
                <a:gd name="T8" fmla="*/ 0 w 47"/>
                <a:gd name="T9" fmla="*/ 6 h 17"/>
                <a:gd name="T10" fmla="*/ 0 w 47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0" y="6"/>
                  </a:move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1880" y="1244"/>
              <a:ext cx="49" cy="10"/>
            </a:xfrm>
            <a:custGeom>
              <a:avLst/>
              <a:gdLst>
                <a:gd name="T0" fmla="*/ 47 w 47"/>
                <a:gd name="T1" fmla="*/ 0 h 11"/>
                <a:gd name="T2" fmla="*/ 0 w 47"/>
                <a:gd name="T3" fmla="*/ 11 h 11"/>
                <a:gd name="T4" fmla="*/ 0 w 47"/>
                <a:gd name="T5" fmla="*/ 11 h 11"/>
                <a:gd name="T6" fmla="*/ 47 w 47"/>
                <a:gd name="T7" fmla="*/ 0 h 11"/>
                <a:gd name="T8" fmla="*/ 47 w 47"/>
                <a:gd name="T9" fmla="*/ 0 h 11"/>
                <a:gd name="T10" fmla="*/ 47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0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1880" y="1244"/>
              <a:ext cx="49" cy="10"/>
            </a:xfrm>
            <a:custGeom>
              <a:avLst/>
              <a:gdLst>
                <a:gd name="T0" fmla="*/ 47 w 47"/>
                <a:gd name="T1" fmla="*/ 0 h 11"/>
                <a:gd name="T2" fmla="*/ 0 w 47"/>
                <a:gd name="T3" fmla="*/ 11 h 11"/>
                <a:gd name="T4" fmla="*/ 0 w 47"/>
                <a:gd name="T5" fmla="*/ 11 h 11"/>
                <a:gd name="T6" fmla="*/ 47 w 47"/>
                <a:gd name="T7" fmla="*/ 0 h 11"/>
                <a:gd name="T8" fmla="*/ 47 w 47"/>
                <a:gd name="T9" fmla="*/ 0 h 11"/>
                <a:gd name="T10" fmla="*/ 47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0" y="11"/>
                  </a:lnTo>
                  <a:lnTo>
                    <a:pt x="4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1837" y="1264"/>
              <a:ext cx="86" cy="2"/>
            </a:xfrm>
            <a:custGeom>
              <a:avLst/>
              <a:gdLst>
                <a:gd name="T0" fmla="*/ 83 w 83"/>
                <a:gd name="T1" fmla="*/ 0 h 1"/>
                <a:gd name="T2" fmla="*/ 0 w 83"/>
                <a:gd name="T3" fmla="*/ 0 h 1"/>
                <a:gd name="T4" fmla="*/ 0 w 83"/>
                <a:gd name="T5" fmla="*/ 0 h 1"/>
                <a:gd name="T6" fmla="*/ 83 w 83"/>
                <a:gd name="T7" fmla="*/ 0 h 1"/>
                <a:gd name="T8" fmla="*/ 83 w 83"/>
                <a:gd name="T9" fmla="*/ 0 h 1"/>
                <a:gd name="T10" fmla="*/ 83 w 8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"/>
                <a:gd name="T20" fmla="*/ 83 w 8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1837" y="1264"/>
              <a:ext cx="86" cy="2"/>
            </a:xfrm>
            <a:custGeom>
              <a:avLst/>
              <a:gdLst>
                <a:gd name="T0" fmla="*/ 83 w 83"/>
                <a:gd name="T1" fmla="*/ 0 h 1"/>
                <a:gd name="T2" fmla="*/ 0 w 83"/>
                <a:gd name="T3" fmla="*/ 0 h 1"/>
                <a:gd name="T4" fmla="*/ 0 w 83"/>
                <a:gd name="T5" fmla="*/ 0 h 1"/>
                <a:gd name="T6" fmla="*/ 83 w 83"/>
                <a:gd name="T7" fmla="*/ 0 h 1"/>
                <a:gd name="T8" fmla="*/ 83 w 83"/>
                <a:gd name="T9" fmla="*/ 0 h 1"/>
                <a:gd name="T10" fmla="*/ 83 w 8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"/>
                <a:gd name="T20" fmla="*/ 83 w 8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1837" y="1215"/>
              <a:ext cx="86" cy="6"/>
            </a:xfrm>
            <a:custGeom>
              <a:avLst/>
              <a:gdLst>
                <a:gd name="T0" fmla="*/ 83 w 83"/>
                <a:gd name="T1" fmla="*/ 6 h 6"/>
                <a:gd name="T2" fmla="*/ 0 w 83"/>
                <a:gd name="T3" fmla="*/ 6 h 6"/>
                <a:gd name="T4" fmla="*/ 0 w 83"/>
                <a:gd name="T5" fmla="*/ 0 h 6"/>
                <a:gd name="T6" fmla="*/ 83 w 83"/>
                <a:gd name="T7" fmla="*/ 0 h 6"/>
                <a:gd name="T8" fmla="*/ 83 w 83"/>
                <a:gd name="T9" fmla="*/ 6 h 6"/>
                <a:gd name="T10" fmla="*/ 83 w 8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6"/>
                <a:gd name="T20" fmla="*/ 83 w 8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6">
                  <a:moveTo>
                    <a:pt x="8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1837" y="1215"/>
              <a:ext cx="86" cy="6"/>
            </a:xfrm>
            <a:custGeom>
              <a:avLst/>
              <a:gdLst>
                <a:gd name="T0" fmla="*/ 83 w 83"/>
                <a:gd name="T1" fmla="*/ 6 h 6"/>
                <a:gd name="T2" fmla="*/ 0 w 83"/>
                <a:gd name="T3" fmla="*/ 6 h 6"/>
                <a:gd name="T4" fmla="*/ 0 w 83"/>
                <a:gd name="T5" fmla="*/ 0 h 6"/>
                <a:gd name="T6" fmla="*/ 83 w 83"/>
                <a:gd name="T7" fmla="*/ 0 h 6"/>
                <a:gd name="T8" fmla="*/ 83 w 83"/>
                <a:gd name="T9" fmla="*/ 6 h 6"/>
                <a:gd name="T10" fmla="*/ 83 w 8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6"/>
                <a:gd name="T20" fmla="*/ 83 w 8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6">
                  <a:moveTo>
                    <a:pt x="8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1831" y="1199"/>
              <a:ext cx="104" cy="90"/>
            </a:xfrm>
            <a:custGeom>
              <a:avLst/>
              <a:gdLst>
                <a:gd name="T0" fmla="*/ 48 w 101"/>
                <a:gd name="T1" fmla="*/ 0 h 90"/>
                <a:gd name="T2" fmla="*/ 30 w 101"/>
                <a:gd name="T3" fmla="*/ 6 h 90"/>
                <a:gd name="T4" fmla="*/ 18 w 101"/>
                <a:gd name="T5" fmla="*/ 12 h 90"/>
                <a:gd name="T6" fmla="*/ 6 w 101"/>
                <a:gd name="T7" fmla="*/ 28 h 90"/>
                <a:gd name="T8" fmla="*/ 0 w 101"/>
                <a:gd name="T9" fmla="*/ 45 h 90"/>
                <a:gd name="T10" fmla="*/ 6 w 101"/>
                <a:gd name="T11" fmla="*/ 62 h 90"/>
                <a:gd name="T12" fmla="*/ 18 w 101"/>
                <a:gd name="T13" fmla="*/ 79 h 90"/>
                <a:gd name="T14" fmla="*/ 30 w 101"/>
                <a:gd name="T15" fmla="*/ 84 h 90"/>
                <a:gd name="T16" fmla="*/ 48 w 101"/>
                <a:gd name="T17" fmla="*/ 90 h 90"/>
                <a:gd name="T18" fmla="*/ 71 w 101"/>
                <a:gd name="T19" fmla="*/ 84 h 90"/>
                <a:gd name="T20" fmla="*/ 83 w 101"/>
                <a:gd name="T21" fmla="*/ 79 h 90"/>
                <a:gd name="T22" fmla="*/ 95 w 101"/>
                <a:gd name="T23" fmla="*/ 62 h 90"/>
                <a:gd name="T24" fmla="*/ 101 w 101"/>
                <a:gd name="T25" fmla="*/ 45 h 90"/>
                <a:gd name="T26" fmla="*/ 95 w 101"/>
                <a:gd name="T27" fmla="*/ 28 h 90"/>
                <a:gd name="T28" fmla="*/ 83 w 101"/>
                <a:gd name="T29" fmla="*/ 12 h 90"/>
                <a:gd name="T30" fmla="*/ 71 w 101"/>
                <a:gd name="T31" fmla="*/ 6 h 90"/>
                <a:gd name="T32" fmla="*/ 48 w 101"/>
                <a:gd name="T33" fmla="*/ 0 h 90"/>
                <a:gd name="T34" fmla="*/ 48 w 101"/>
                <a:gd name="T35" fmla="*/ 0 h 90"/>
                <a:gd name="T36" fmla="*/ 48 w 101"/>
                <a:gd name="T37" fmla="*/ 84 h 90"/>
                <a:gd name="T38" fmla="*/ 30 w 101"/>
                <a:gd name="T39" fmla="*/ 84 h 90"/>
                <a:gd name="T40" fmla="*/ 18 w 101"/>
                <a:gd name="T41" fmla="*/ 73 h 90"/>
                <a:gd name="T42" fmla="*/ 12 w 101"/>
                <a:gd name="T43" fmla="*/ 62 h 90"/>
                <a:gd name="T44" fmla="*/ 6 w 101"/>
                <a:gd name="T45" fmla="*/ 45 h 90"/>
                <a:gd name="T46" fmla="*/ 12 w 101"/>
                <a:gd name="T47" fmla="*/ 28 h 90"/>
                <a:gd name="T48" fmla="*/ 18 w 101"/>
                <a:gd name="T49" fmla="*/ 17 h 90"/>
                <a:gd name="T50" fmla="*/ 30 w 101"/>
                <a:gd name="T51" fmla="*/ 6 h 90"/>
                <a:gd name="T52" fmla="*/ 48 w 101"/>
                <a:gd name="T53" fmla="*/ 0 h 90"/>
                <a:gd name="T54" fmla="*/ 66 w 101"/>
                <a:gd name="T55" fmla="*/ 6 h 90"/>
                <a:gd name="T56" fmla="*/ 83 w 101"/>
                <a:gd name="T57" fmla="*/ 17 h 90"/>
                <a:gd name="T58" fmla="*/ 89 w 101"/>
                <a:gd name="T59" fmla="*/ 28 h 90"/>
                <a:gd name="T60" fmla="*/ 95 w 101"/>
                <a:gd name="T61" fmla="*/ 45 h 90"/>
                <a:gd name="T62" fmla="*/ 89 w 101"/>
                <a:gd name="T63" fmla="*/ 62 h 90"/>
                <a:gd name="T64" fmla="*/ 83 w 101"/>
                <a:gd name="T65" fmla="*/ 73 h 90"/>
                <a:gd name="T66" fmla="*/ 66 w 101"/>
                <a:gd name="T67" fmla="*/ 84 h 90"/>
                <a:gd name="T68" fmla="*/ 48 w 101"/>
                <a:gd name="T69" fmla="*/ 84 h 90"/>
                <a:gd name="T70" fmla="*/ 48 w 101"/>
                <a:gd name="T71" fmla="*/ 84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90"/>
                <a:gd name="T110" fmla="*/ 101 w 101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90">
                  <a:moveTo>
                    <a:pt x="48" y="0"/>
                  </a:moveTo>
                  <a:lnTo>
                    <a:pt x="30" y="6"/>
                  </a:lnTo>
                  <a:lnTo>
                    <a:pt x="18" y="12"/>
                  </a:lnTo>
                  <a:lnTo>
                    <a:pt x="6" y="28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18" y="79"/>
                  </a:lnTo>
                  <a:lnTo>
                    <a:pt x="30" y="84"/>
                  </a:lnTo>
                  <a:lnTo>
                    <a:pt x="48" y="90"/>
                  </a:lnTo>
                  <a:lnTo>
                    <a:pt x="71" y="84"/>
                  </a:lnTo>
                  <a:lnTo>
                    <a:pt x="83" y="79"/>
                  </a:lnTo>
                  <a:lnTo>
                    <a:pt x="95" y="62"/>
                  </a:lnTo>
                  <a:lnTo>
                    <a:pt x="101" y="45"/>
                  </a:lnTo>
                  <a:lnTo>
                    <a:pt x="95" y="28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48" y="0"/>
                  </a:lnTo>
                  <a:close/>
                  <a:moveTo>
                    <a:pt x="48" y="84"/>
                  </a:moveTo>
                  <a:lnTo>
                    <a:pt x="30" y="84"/>
                  </a:lnTo>
                  <a:lnTo>
                    <a:pt x="18" y="73"/>
                  </a:lnTo>
                  <a:lnTo>
                    <a:pt x="12" y="62"/>
                  </a:lnTo>
                  <a:lnTo>
                    <a:pt x="6" y="45"/>
                  </a:lnTo>
                  <a:lnTo>
                    <a:pt x="12" y="28"/>
                  </a:lnTo>
                  <a:lnTo>
                    <a:pt x="18" y="17"/>
                  </a:lnTo>
                  <a:lnTo>
                    <a:pt x="30" y="6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83" y="17"/>
                  </a:lnTo>
                  <a:lnTo>
                    <a:pt x="89" y="28"/>
                  </a:lnTo>
                  <a:lnTo>
                    <a:pt x="95" y="45"/>
                  </a:lnTo>
                  <a:lnTo>
                    <a:pt x="89" y="62"/>
                  </a:lnTo>
                  <a:lnTo>
                    <a:pt x="83" y="73"/>
                  </a:lnTo>
                  <a:lnTo>
                    <a:pt x="66" y="84"/>
                  </a:lnTo>
                  <a:lnTo>
                    <a:pt x="48" y="84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5" name="Freeform 124"/>
            <p:cNvSpPr>
              <a:spLocks/>
            </p:cNvSpPr>
            <p:nvPr/>
          </p:nvSpPr>
          <p:spPr bwMode="auto">
            <a:xfrm>
              <a:off x="1831" y="1199"/>
              <a:ext cx="104" cy="90"/>
            </a:xfrm>
            <a:custGeom>
              <a:avLst/>
              <a:gdLst>
                <a:gd name="T0" fmla="*/ 48 w 101"/>
                <a:gd name="T1" fmla="*/ 0 h 90"/>
                <a:gd name="T2" fmla="*/ 30 w 101"/>
                <a:gd name="T3" fmla="*/ 6 h 90"/>
                <a:gd name="T4" fmla="*/ 18 w 101"/>
                <a:gd name="T5" fmla="*/ 12 h 90"/>
                <a:gd name="T6" fmla="*/ 6 w 101"/>
                <a:gd name="T7" fmla="*/ 28 h 90"/>
                <a:gd name="T8" fmla="*/ 0 w 101"/>
                <a:gd name="T9" fmla="*/ 45 h 90"/>
                <a:gd name="T10" fmla="*/ 6 w 101"/>
                <a:gd name="T11" fmla="*/ 62 h 90"/>
                <a:gd name="T12" fmla="*/ 18 w 101"/>
                <a:gd name="T13" fmla="*/ 79 h 90"/>
                <a:gd name="T14" fmla="*/ 30 w 101"/>
                <a:gd name="T15" fmla="*/ 84 h 90"/>
                <a:gd name="T16" fmla="*/ 48 w 101"/>
                <a:gd name="T17" fmla="*/ 90 h 90"/>
                <a:gd name="T18" fmla="*/ 71 w 101"/>
                <a:gd name="T19" fmla="*/ 84 h 90"/>
                <a:gd name="T20" fmla="*/ 83 w 101"/>
                <a:gd name="T21" fmla="*/ 79 h 90"/>
                <a:gd name="T22" fmla="*/ 95 w 101"/>
                <a:gd name="T23" fmla="*/ 62 h 90"/>
                <a:gd name="T24" fmla="*/ 101 w 101"/>
                <a:gd name="T25" fmla="*/ 45 h 90"/>
                <a:gd name="T26" fmla="*/ 95 w 101"/>
                <a:gd name="T27" fmla="*/ 28 h 90"/>
                <a:gd name="T28" fmla="*/ 83 w 101"/>
                <a:gd name="T29" fmla="*/ 12 h 90"/>
                <a:gd name="T30" fmla="*/ 71 w 101"/>
                <a:gd name="T31" fmla="*/ 6 h 90"/>
                <a:gd name="T32" fmla="*/ 48 w 101"/>
                <a:gd name="T33" fmla="*/ 0 h 90"/>
                <a:gd name="T34" fmla="*/ 4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90"/>
                <a:gd name="T56" fmla="*/ 101 w 101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90">
                  <a:moveTo>
                    <a:pt x="48" y="0"/>
                  </a:moveTo>
                  <a:lnTo>
                    <a:pt x="30" y="6"/>
                  </a:lnTo>
                  <a:lnTo>
                    <a:pt x="18" y="12"/>
                  </a:lnTo>
                  <a:lnTo>
                    <a:pt x="6" y="28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18" y="79"/>
                  </a:lnTo>
                  <a:lnTo>
                    <a:pt x="30" y="84"/>
                  </a:lnTo>
                  <a:lnTo>
                    <a:pt x="48" y="90"/>
                  </a:lnTo>
                  <a:lnTo>
                    <a:pt x="71" y="84"/>
                  </a:lnTo>
                  <a:lnTo>
                    <a:pt x="83" y="79"/>
                  </a:lnTo>
                  <a:lnTo>
                    <a:pt x="95" y="62"/>
                  </a:lnTo>
                  <a:lnTo>
                    <a:pt x="101" y="45"/>
                  </a:lnTo>
                  <a:lnTo>
                    <a:pt x="95" y="28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6" name="Freeform 125"/>
            <p:cNvSpPr>
              <a:spLocks/>
            </p:cNvSpPr>
            <p:nvPr/>
          </p:nvSpPr>
          <p:spPr bwMode="auto">
            <a:xfrm>
              <a:off x="1837" y="1199"/>
              <a:ext cx="92" cy="84"/>
            </a:xfrm>
            <a:custGeom>
              <a:avLst/>
              <a:gdLst>
                <a:gd name="T0" fmla="*/ 42 w 89"/>
                <a:gd name="T1" fmla="*/ 84 h 84"/>
                <a:gd name="T2" fmla="*/ 24 w 89"/>
                <a:gd name="T3" fmla="*/ 84 h 84"/>
                <a:gd name="T4" fmla="*/ 12 w 89"/>
                <a:gd name="T5" fmla="*/ 73 h 84"/>
                <a:gd name="T6" fmla="*/ 6 w 89"/>
                <a:gd name="T7" fmla="*/ 62 h 84"/>
                <a:gd name="T8" fmla="*/ 0 w 89"/>
                <a:gd name="T9" fmla="*/ 45 h 84"/>
                <a:gd name="T10" fmla="*/ 6 w 89"/>
                <a:gd name="T11" fmla="*/ 28 h 84"/>
                <a:gd name="T12" fmla="*/ 12 w 89"/>
                <a:gd name="T13" fmla="*/ 17 h 84"/>
                <a:gd name="T14" fmla="*/ 24 w 89"/>
                <a:gd name="T15" fmla="*/ 6 h 84"/>
                <a:gd name="T16" fmla="*/ 42 w 89"/>
                <a:gd name="T17" fmla="*/ 0 h 84"/>
                <a:gd name="T18" fmla="*/ 60 w 89"/>
                <a:gd name="T19" fmla="*/ 6 h 84"/>
                <a:gd name="T20" fmla="*/ 77 w 89"/>
                <a:gd name="T21" fmla="*/ 17 h 84"/>
                <a:gd name="T22" fmla="*/ 83 w 89"/>
                <a:gd name="T23" fmla="*/ 28 h 84"/>
                <a:gd name="T24" fmla="*/ 89 w 89"/>
                <a:gd name="T25" fmla="*/ 45 h 84"/>
                <a:gd name="T26" fmla="*/ 83 w 89"/>
                <a:gd name="T27" fmla="*/ 62 h 84"/>
                <a:gd name="T28" fmla="*/ 77 w 89"/>
                <a:gd name="T29" fmla="*/ 73 h 84"/>
                <a:gd name="T30" fmla="*/ 60 w 89"/>
                <a:gd name="T31" fmla="*/ 84 h 84"/>
                <a:gd name="T32" fmla="*/ 42 w 89"/>
                <a:gd name="T33" fmla="*/ 84 h 84"/>
                <a:gd name="T34" fmla="*/ 42 w 89"/>
                <a:gd name="T35" fmla="*/ 84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84"/>
                <a:gd name="T56" fmla="*/ 89 w 89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84">
                  <a:moveTo>
                    <a:pt x="42" y="84"/>
                  </a:moveTo>
                  <a:lnTo>
                    <a:pt x="24" y="84"/>
                  </a:lnTo>
                  <a:lnTo>
                    <a:pt x="12" y="73"/>
                  </a:lnTo>
                  <a:lnTo>
                    <a:pt x="6" y="62"/>
                  </a:lnTo>
                  <a:lnTo>
                    <a:pt x="0" y="45"/>
                  </a:lnTo>
                  <a:lnTo>
                    <a:pt x="6" y="28"/>
                  </a:lnTo>
                  <a:lnTo>
                    <a:pt x="12" y="17"/>
                  </a:lnTo>
                  <a:lnTo>
                    <a:pt x="24" y="6"/>
                  </a:lnTo>
                  <a:lnTo>
                    <a:pt x="42" y="0"/>
                  </a:lnTo>
                  <a:lnTo>
                    <a:pt x="60" y="6"/>
                  </a:lnTo>
                  <a:lnTo>
                    <a:pt x="77" y="17"/>
                  </a:lnTo>
                  <a:lnTo>
                    <a:pt x="83" y="28"/>
                  </a:lnTo>
                  <a:lnTo>
                    <a:pt x="89" y="45"/>
                  </a:lnTo>
                  <a:lnTo>
                    <a:pt x="83" y="62"/>
                  </a:lnTo>
                  <a:lnTo>
                    <a:pt x="77" y="73"/>
                  </a:lnTo>
                  <a:lnTo>
                    <a:pt x="60" y="84"/>
                  </a:lnTo>
                  <a:lnTo>
                    <a:pt x="42" y="8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7" name="Freeform 126"/>
            <p:cNvSpPr>
              <a:spLocks/>
            </p:cNvSpPr>
            <p:nvPr/>
          </p:nvSpPr>
          <p:spPr bwMode="auto">
            <a:xfrm>
              <a:off x="1858" y="1209"/>
              <a:ext cx="53" cy="67"/>
            </a:xfrm>
            <a:custGeom>
              <a:avLst/>
              <a:gdLst>
                <a:gd name="T0" fmla="*/ 53 w 53"/>
                <a:gd name="T1" fmla="*/ 50 h 67"/>
                <a:gd name="T2" fmla="*/ 53 w 53"/>
                <a:gd name="T3" fmla="*/ 55 h 67"/>
                <a:gd name="T4" fmla="*/ 47 w 53"/>
                <a:gd name="T5" fmla="*/ 61 h 67"/>
                <a:gd name="T6" fmla="*/ 36 w 53"/>
                <a:gd name="T7" fmla="*/ 67 h 67"/>
                <a:gd name="T8" fmla="*/ 24 w 53"/>
                <a:gd name="T9" fmla="*/ 67 h 67"/>
                <a:gd name="T10" fmla="*/ 18 w 53"/>
                <a:gd name="T11" fmla="*/ 67 h 67"/>
                <a:gd name="T12" fmla="*/ 6 w 53"/>
                <a:gd name="T13" fmla="*/ 61 h 67"/>
                <a:gd name="T14" fmla="*/ 0 w 53"/>
                <a:gd name="T15" fmla="*/ 55 h 67"/>
                <a:gd name="T16" fmla="*/ 0 w 53"/>
                <a:gd name="T17" fmla="*/ 50 h 67"/>
                <a:gd name="T18" fmla="*/ 0 w 53"/>
                <a:gd name="T19" fmla="*/ 0 h 67"/>
                <a:gd name="T20" fmla="*/ 53 w 53"/>
                <a:gd name="T21" fmla="*/ 0 h 67"/>
                <a:gd name="T22" fmla="*/ 53 w 53"/>
                <a:gd name="T23" fmla="*/ 50 h 67"/>
                <a:gd name="T24" fmla="*/ 53 w 53"/>
                <a:gd name="T25" fmla="*/ 5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7"/>
                <a:gd name="T41" fmla="*/ 53 w 5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7">
                  <a:moveTo>
                    <a:pt x="53" y="50"/>
                  </a:moveTo>
                  <a:lnTo>
                    <a:pt x="53" y="55"/>
                  </a:lnTo>
                  <a:lnTo>
                    <a:pt x="47" y="61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50"/>
                  </a:lnTo>
                  <a:close/>
                </a:path>
              </a:pathLst>
            </a:custGeom>
            <a:solidFill>
              <a:srgbClr val="FF16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8" name="Freeform 127"/>
            <p:cNvSpPr>
              <a:spLocks/>
            </p:cNvSpPr>
            <p:nvPr/>
          </p:nvSpPr>
          <p:spPr bwMode="auto">
            <a:xfrm>
              <a:off x="1858" y="1209"/>
              <a:ext cx="53" cy="67"/>
            </a:xfrm>
            <a:custGeom>
              <a:avLst/>
              <a:gdLst>
                <a:gd name="T0" fmla="*/ 53 w 53"/>
                <a:gd name="T1" fmla="*/ 50 h 67"/>
                <a:gd name="T2" fmla="*/ 53 w 53"/>
                <a:gd name="T3" fmla="*/ 55 h 67"/>
                <a:gd name="T4" fmla="*/ 47 w 53"/>
                <a:gd name="T5" fmla="*/ 61 h 67"/>
                <a:gd name="T6" fmla="*/ 36 w 53"/>
                <a:gd name="T7" fmla="*/ 67 h 67"/>
                <a:gd name="T8" fmla="*/ 24 w 53"/>
                <a:gd name="T9" fmla="*/ 67 h 67"/>
                <a:gd name="T10" fmla="*/ 18 w 53"/>
                <a:gd name="T11" fmla="*/ 67 h 67"/>
                <a:gd name="T12" fmla="*/ 6 w 53"/>
                <a:gd name="T13" fmla="*/ 61 h 67"/>
                <a:gd name="T14" fmla="*/ 0 w 53"/>
                <a:gd name="T15" fmla="*/ 55 h 67"/>
                <a:gd name="T16" fmla="*/ 0 w 53"/>
                <a:gd name="T17" fmla="*/ 50 h 67"/>
                <a:gd name="T18" fmla="*/ 0 w 53"/>
                <a:gd name="T19" fmla="*/ 0 h 67"/>
                <a:gd name="T20" fmla="*/ 53 w 53"/>
                <a:gd name="T21" fmla="*/ 0 h 67"/>
                <a:gd name="T22" fmla="*/ 53 w 53"/>
                <a:gd name="T23" fmla="*/ 50 h 67"/>
                <a:gd name="T24" fmla="*/ 53 w 53"/>
                <a:gd name="T25" fmla="*/ 5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7"/>
                <a:gd name="T41" fmla="*/ 53 w 5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7">
                  <a:moveTo>
                    <a:pt x="53" y="50"/>
                  </a:moveTo>
                  <a:lnTo>
                    <a:pt x="53" y="55"/>
                  </a:lnTo>
                  <a:lnTo>
                    <a:pt x="47" y="61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5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49" name="Freeform 128"/>
            <p:cNvSpPr>
              <a:spLocks/>
            </p:cNvSpPr>
            <p:nvPr/>
          </p:nvSpPr>
          <p:spPr bwMode="auto">
            <a:xfrm>
              <a:off x="1868" y="1225"/>
              <a:ext cx="31" cy="35"/>
            </a:xfrm>
            <a:custGeom>
              <a:avLst/>
              <a:gdLst>
                <a:gd name="T0" fmla="*/ 30 w 30"/>
                <a:gd name="T1" fmla="*/ 28 h 34"/>
                <a:gd name="T2" fmla="*/ 24 w 30"/>
                <a:gd name="T3" fmla="*/ 34 h 34"/>
                <a:gd name="T4" fmla="*/ 12 w 30"/>
                <a:gd name="T5" fmla="*/ 34 h 34"/>
                <a:gd name="T6" fmla="*/ 6 w 30"/>
                <a:gd name="T7" fmla="*/ 34 h 34"/>
                <a:gd name="T8" fmla="*/ 0 w 30"/>
                <a:gd name="T9" fmla="*/ 28 h 34"/>
                <a:gd name="T10" fmla="*/ 0 w 30"/>
                <a:gd name="T11" fmla="*/ 0 h 34"/>
                <a:gd name="T12" fmla="*/ 30 w 30"/>
                <a:gd name="T13" fmla="*/ 0 h 34"/>
                <a:gd name="T14" fmla="*/ 30 w 30"/>
                <a:gd name="T15" fmla="*/ 28 h 34"/>
                <a:gd name="T16" fmla="*/ 30 w 30"/>
                <a:gd name="T17" fmla="*/ 28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4"/>
                <a:gd name="T29" fmla="*/ 30 w 3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4">
                  <a:moveTo>
                    <a:pt x="30" y="28"/>
                  </a:moveTo>
                  <a:lnTo>
                    <a:pt x="24" y="34"/>
                  </a:lnTo>
                  <a:lnTo>
                    <a:pt x="12" y="34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0" name="Freeform 129"/>
            <p:cNvSpPr>
              <a:spLocks/>
            </p:cNvSpPr>
            <p:nvPr/>
          </p:nvSpPr>
          <p:spPr bwMode="auto">
            <a:xfrm>
              <a:off x="1880" y="1225"/>
              <a:ext cx="6" cy="12"/>
            </a:xfrm>
            <a:custGeom>
              <a:avLst/>
              <a:gdLst>
                <a:gd name="T0" fmla="*/ 6 w 6"/>
                <a:gd name="T1" fmla="*/ 6 h 11"/>
                <a:gd name="T2" fmla="*/ 6 w 6"/>
                <a:gd name="T3" fmla="*/ 11 h 11"/>
                <a:gd name="T4" fmla="*/ 0 w 6"/>
                <a:gd name="T5" fmla="*/ 11 h 11"/>
                <a:gd name="T6" fmla="*/ 0 w 6"/>
                <a:gd name="T7" fmla="*/ 11 h 11"/>
                <a:gd name="T8" fmla="*/ 0 w 6"/>
                <a:gd name="T9" fmla="*/ 6 h 11"/>
                <a:gd name="T10" fmla="*/ 0 w 6"/>
                <a:gd name="T11" fmla="*/ 0 h 11"/>
                <a:gd name="T12" fmla="*/ 6 w 6"/>
                <a:gd name="T13" fmla="*/ 0 h 11"/>
                <a:gd name="T14" fmla="*/ 6 w 6"/>
                <a:gd name="T15" fmla="*/ 6 h 11"/>
                <a:gd name="T16" fmla="*/ 6 w 6"/>
                <a:gd name="T17" fmla="*/ 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1"/>
                <a:gd name="T29" fmla="*/ 6 w 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1">
                  <a:moveTo>
                    <a:pt x="6" y="6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30"/>
            <p:cNvSpPr>
              <a:spLocks/>
            </p:cNvSpPr>
            <p:nvPr/>
          </p:nvSpPr>
          <p:spPr bwMode="auto">
            <a:xfrm>
              <a:off x="1880" y="1248"/>
              <a:ext cx="6" cy="6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5 h 5"/>
                <a:gd name="T4" fmla="*/ 0 w 6"/>
                <a:gd name="T5" fmla="*/ 5 h 5"/>
                <a:gd name="T6" fmla="*/ 0 w 6"/>
                <a:gd name="T7" fmla="*/ 5 h 5"/>
                <a:gd name="T8" fmla="*/ 0 w 6"/>
                <a:gd name="T9" fmla="*/ 0 h 5"/>
                <a:gd name="T10" fmla="*/ 6 w 6"/>
                <a:gd name="T11" fmla="*/ 0 h 5"/>
                <a:gd name="T12" fmla="*/ 6 w 6"/>
                <a:gd name="T13" fmla="*/ 5 h 5"/>
                <a:gd name="T14" fmla="*/ 6 w 6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 131"/>
            <p:cNvSpPr>
              <a:spLocks/>
            </p:cNvSpPr>
            <p:nvPr/>
          </p:nvSpPr>
          <p:spPr bwMode="auto">
            <a:xfrm>
              <a:off x="1886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reeform 132"/>
            <p:cNvSpPr>
              <a:spLocks/>
            </p:cNvSpPr>
            <p:nvPr/>
          </p:nvSpPr>
          <p:spPr bwMode="auto">
            <a:xfrm>
              <a:off x="1874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 133"/>
            <p:cNvSpPr>
              <a:spLocks/>
            </p:cNvSpPr>
            <p:nvPr/>
          </p:nvSpPr>
          <p:spPr bwMode="auto">
            <a:xfrm>
              <a:off x="1862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5" name="Freeform 134"/>
            <p:cNvSpPr>
              <a:spLocks/>
            </p:cNvSpPr>
            <p:nvPr/>
          </p:nvSpPr>
          <p:spPr bwMode="auto">
            <a:xfrm>
              <a:off x="1862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6" name="Freeform 135"/>
            <p:cNvSpPr>
              <a:spLocks/>
            </p:cNvSpPr>
            <p:nvPr/>
          </p:nvSpPr>
          <p:spPr bwMode="auto">
            <a:xfrm>
              <a:off x="1898" y="1209"/>
              <a:ext cx="6" cy="12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0 h 11"/>
                <a:gd name="T8" fmla="*/ 5 w 5"/>
                <a:gd name="T9" fmla="*/ 11 h 11"/>
                <a:gd name="T10" fmla="*/ 5 w 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7" name="Freeform 136"/>
            <p:cNvSpPr>
              <a:spLocks/>
            </p:cNvSpPr>
            <p:nvPr/>
          </p:nvSpPr>
          <p:spPr bwMode="auto">
            <a:xfrm>
              <a:off x="1898" y="1209"/>
              <a:ext cx="6" cy="12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0 h 11"/>
                <a:gd name="T8" fmla="*/ 5 w 5"/>
                <a:gd name="T9" fmla="*/ 11 h 11"/>
                <a:gd name="T10" fmla="*/ 5 w 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8" name="Freeform 137"/>
            <p:cNvSpPr>
              <a:spLocks/>
            </p:cNvSpPr>
            <p:nvPr/>
          </p:nvSpPr>
          <p:spPr bwMode="auto">
            <a:xfrm>
              <a:off x="1862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59" name="Freeform 138"/>
            <p:cNvSpPr>
              <a:spLocks/>
            </p:cNvSpPr>
            <p:nvPr/>
          </p:nvSpPr>
          <p:spPr bwMode="auto">
            <a:xfrm>
              <a:off x="1862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0" name="Freeform 139"/>
            <p:cNvSpPr>
              <a:spLocks/>
            </p:cNvSpPr>
            <p:nvPr/>
          </p:nvSpPr>
          <p:spPr bwMode="auto">
            <a:xfrm>
              <a:off x="1862" y="1254"/>
              <a:ext cx="12" cy="10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  <a:gd name="T10" fmla="*/ 12 w 1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6"/>
                  </a:moveTo>
                  <a:lnTo>
                    <a:pt x="12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1" name="Freeform 140"/>
            <p:cNvSpPr>
              <a:spLocks/>
            </p:cNvSpPr>
            <p:nvPr/>
          </p:nvSpPr>
          <p:spPr bwMode="auto">
            <a:xfrm>
              <a:off x="1862" y="1254"/>
              <a:ext cx="12" cy="10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  <a:gd name="T10" fmla="*/ 12 w 1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6"/>
                  </a:moveTo>
                  <a:lnTo>
                    <a:pt x="12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2" name="Freeform 141"/>
            <p:cNvSpPr>
              <a:spLocks/>
            </p:cNvSpPr>
            <p:nvPr/>
          </p:nvSpPr>
          <p:spPr bwMode="auto">
            <a:xfrm>
              <a:off x="1892" y="1254"/>
              <a:ext cx="6" cy="10"/>
            </a:xfrm>
            <a:custGeom>
              <a:avLst/>
              <a:gdLst>
                <a:gd name="T0" fmla="*/ 0 w 6"/>
                <a:gd name="T1" fmla="*/ 6 h 11"/>
                <a:gd name="T2" fmla="*/ 0 w 6"/>
                <a:gd name="T3" fmla="*/ 11 h 11"/>
                <a:gd name="T4" fmla="*/ 6 w 6"/>
                <a:gd name="T5" fmla="*/ 6 h 11"/>
                <a:gd name="T6" fmla="*/ 6 w 6"/>
                <a:gd name="T7" fmla="*/ 0 h 11"/>
                <a:gd name="T8" fmla="*/ 0 w 6"/>
                <a:gd name="T9" fmla="*/ 6 h 11"/>
                <a:gd name="T10" fmla="*/ 0 w 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6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142"/>
            <p:cNvSpPr>
              <a:spLocks/>
            </p:cNvSpPr>
            <p:nvPr/>
          </p:nvSpPr>
          <p:spPr bwMode="auto">
            <a:xfrm>
              <a:off x="1892" y="1254"/>
              <a:ext cx="6" cy="10"/>
            </a:xfrm>
            <a:custGeom>
              <a:avLst/>
              <a:gdLst>
                <a:gd name="T0" fmla="*/ 0 w 6"/>
                <a:gd name="T1" fmla="*/ 6 h 11"/>
                <a:gd name="T2" fmla="*/ 0 w 6"/>
                <a:gd name="T3" fmla="*/ 11 h 11"/>
                <a:gd name="T4" fmla="*/ 6 w 6"/>
                <a:gd name="T5" fmla="*/ 6 h 11"/>
                <a:gd name="T6" fmla="*/ 6 w 6"/>
                <a:gd name="T7" fmla="*/ 0 h 11"/>
                <a:gd name="T8" fmla="*/ 0 w 6"/>
                <a:gd name="T9" fmla="*/ 6 h 11"/>
                <a:gd name="T10" fmla="*/ 0 w 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6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4" name="Freeform 143"/>
            <p:cNvSpPr>
              <a:spLocks/>
            </p:cNvSpPr>
            <p:nvPr/>
          </p:nvSpPr>
          <p:spPr bwMode="auto">
            <a:xfrm>
              <a:off x="1898" y="1237"/>
              <a:ext cx="6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5 w 5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5" name="Freeform 144"/>
            <p:cNvSpPr>
              <a:spLocks/>
            </p:cNvSpPr>
            <p:nvPr/>
          </p:nvSpPr>
          <p:spPr bwMode="auto">
            <a:xfrm>
              <a:off x="1898" y="1237"/>
              <a:ext cx="6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5 w 5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145"/>
            <p:cNvSpPr>
              <a:spLocks/>
            </p:cNvSpPr>
            <p:nvPr/>
          </p:nvSpPr>
          <p:spPr bwMode="auto">
            <a:xfrm>
              <a:off x="1880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7" name="Freeform 146"/>
            <p:cNvSpPr>
              <a:spLocks/>
            </p:cNvSpPr>
            <p:nvPr/>
          </p:nvSpPr>
          <p:spPr bwMode="auto">
            <a:xfrm>
              <a:off x="1880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68" name="Freeform 147"/>
            <p:cNvSpPr>
              <a:spLocks/>
            </p:cNvSpPr>
            <p:nvPr/>
          </p:nvSpPr>
          <p:spPr bwMode="auto">
            <a:xfrm>
              <a:off x="1778" y="1164"/>
              <a:ext cx="246" cy="157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148"/>
          <p:cNvGrpSpPr>
            <a:grpSpLocks/>
          </p:cNvGrpSpPr>
          <p:nvPr userDrawn="1"/>
        </p:nvGrpSpPr>
        <p:grpSpPr bwMode="auto">
          <a:xfrm>
            <a:off x="4435287" y="7355417"/>
            <a:ext cx="197164" cy="136294"/>
            <a:chOff x="1595" y="1394"/>
            <a:chExt cx="245" cy="157"/>
          </a:xfrm>
        </p:grpSpPr>
        <p:sp>
          <p:nvSpPr>
            <p:cNvPr id="113" name="Freeform 149"/>
            <p:cNvSpPr>
              <a:spLocks/>
            </p:cNvSpPr>
            <p:nvPr/>
          </p:nvSpPr>
          <p:spPr bwMode="auto">
            <a:xfrm>
              <a:off x="1595" y="1394"/>
              <a:ext cx="245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4" name="Freeform 150"/>
            <p:cNvSpPr>
              <a:spLocks/>
            </p:cNvSpPr>
            <p:nvPr/>
          </p:nvSpPr>
          <p:spPr bwMode="auto">
            <a:xfrm>
              <a:off x="1595" y="1394"/>
              <a:ext cx="73" cy="47"/>
            </a:xfrm>
            <a:custGeom>
              <a:avLst/>
              <a:gdLst>
                <a:gd name="T0" fmla="*/ 72 w 72"/>
                <a:gd name="T1" fmla="*/ 0 h 45"/>
                <a:gd name="T2" fmla="*/ 0 w 72"/>
                <a:gd name="T3" fmla="*/ 0 h 45"/>
                <a:gd name="T4" fmla="*/ 0 w 72"/>
                <a:gd name="T5" fmla="*/ 45 h 45"/>
                <a:gd name="T6" fmla="*/ 72 w 72"/>
                <a:gd name="T7" fmla="*/ 45 h 45"/>
                <a:gd name="T8" fmla="*/ 72 w 72"/>
                <a:gd name="T9" fmla="*/ 0 h 45"/>
                <a:gd name="T10" fmla="*/ 72 w 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5"/>
                <a:gd name="T20" fmla="*/ 72 w 7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5">
                  <a:moveTo>
                    <a:pt x="72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72" y="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5" name="Freeform 151"/>
            <p:cNvSpPr>
              <a:spLocks/>
            </p:cNvSpPr>
            <p:nvPr/>
          </p:nvSpPr>
          <p:spPr bwMode="auto">
            <a:xfrm>
              <a:off x="1595" y="1504"/>
              <a:ext cx="73" cy="47"/>
            </a:xfrm>
            <a:custGeom>
              <a:avLst/>
              <a:gdLst>
                <a:gd name="T0" fmla="*/ 0 w 72"/>
                <a:gd name="T1" fmla="*/ 0 h 45"/>
                <a:gd name="T2" fmla="*/ 0 w 72"/>
                <a:gd name="T3" fmla="*/ 45 h 45"/>
                <a:gd name="T4" fmla="*/ 72 w 72"/>
                <a:gd name="T5" fmla="*/ 45 h 45"/>
                <a:gd name="T6" fmla="*/ 72 w 72"/>
                <a:gd name="T7" fmla="*/ 0 h 45"/>
                <a:gd name="T8" fmla="*/ 0 w 72"/>
                <a:gd name="T9" fmla="*/ 0 h 45"/>
                <a:gd name="T10" fmla="*/ 0 w 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5"/>
                <a:gd name="T20" fmla="*/ 72 w 7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5">
                  <a:moveTo>
                    <a:pt x="0" y="0"/>
                  </a:moveTo>
                  <a:lnTo>
                    <a:pt x="0" y="45"/>
                  </a:lnTo>
                  <a:lnTo>
                    <a:pt x="72" y="45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6" name="Freeform 152"/>
            <p:cNvSpPr>
              <a:spLocks/>
            </p:cNvSpPr>
            <p:nvPr/>
          </p:nvSpPr>
          <p:spPr bwMode="auto">
            <a:xfrm>
              <a:off x="1739" y="1504"/>
              <a:ext cx="101" cy="47"/>
            </a:xfrm>
            <a:custGeom>
              <a:avLst/>
              <a:gdLst>
                <a:gd name="T0" fmla="*/ 0 w 102"/>
                <a:gd name="T1" fmla="*/ 45 h 45"/>
                <a:gd name="T2" fmla="*/ 102 w 102"/>
                <a:gd name="T3" fmla="*/ 45 h 45"/>
                <a:gd name="T4" fmla="*/ 102 w 102"/>
                <a:gd name="T5" fmla="*/ 0 h 45"/>
                <a:gd name="T6" fmla="*/ 0 w 102"/>
                <a:gd name="T7" fmla="*/ 0 h 45"/>
                <a:gd name="T8" fmla="*/ 0 w 102"/>
                <a:gd name="T9" fmla="*/ 45 h 45"/>
                <a:gd name="T10" fmla="*/ 0 w 102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5"/>
                <a:gd name="T20" fmla="*/ 102 w 10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5">
                  <a:moveTo>
                    <a:pt x="0" y="45"/>
                  </a:moveTo>
                  <a:lnTo>
                    <a:pt x="102" y="4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7" name="Freeform 153"/>
            <p:cNvSpPr>
              <a:spLocks/>
            </p:cNvSpPr>
            <p:nvPr/>
          </p:nvSpPr>
          <p:spPr bwMode="auto">
            <a:xfrm>
              <a:off x="1739" y="1394"/>
              <a:ext cx="101" cy="47"/>
            </a:xfrm>
            <a:custGeom>
              <a:avLst/>
              <a:gdLst>
                <a:gd name="T0" fmla="*/ 0 w 102"/>
                <a:gd name="T1" fmla="*/ 0 h 45"/>
                <a:gd name="T2" fmla="*/ 0 w 102"/>
                <a:gd name="T3" fmla="*/ 45 h 45"/>
                <a:gd name="T4" fmla="*/ 102 w 102"/>
                <a:gd name="T5" fmla="*/ 45 h 45"/>
                <a:gd name="T6" fmla="*/ 102 w 102"/>
                <a:gd name="T7" fmla="*/ 0 h 45"/>
                <a:gd name="T8" fmla="*/ 0 w 102"/>
                <a:gd name="T9" fmla="*/ 0 h 45"/>
                <a:gd name="T10" fmla="*/ 0 w 10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5"/>
                <a:gd name="T20" fmla="*/ 102 w 10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5">
                  <a:moveTo>
                    <a:pt x="0" y="0"/>
                  </a:moveTo>
                  <a:lnTo>
                    <a:pt x="0" y="45"/>
                  </a:lnTo>
                  <a:lnTo>
                    <a:pt x="102" y="45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8" name="Freeform 154"/>
            <p:cNvSpPr>
              <a:spLocks/>
            </p:cNvSpPr>
            <p:nvPr/>
          </p:nvSpPr>
          <p:spPr bwMode="auto">
            <a:xfrm>
              <a:off x="1595" y="1394"/>
              <a:ext cx="245" cy="156"/>
            </a:xfrm>
            <a:custGeom>
              <a:avLst/>
              <a:gdLst>
                <a:gd name="T0" fmla="*/ 125 w 245"/>
                <a:gd name="T1" fmla="*/ 157 h 157"/>
                <a:gd name="T2" fmla="*/ 125 w 245"/>
                <a:gd name="T3" fmla="*/ 95 h 157"/>
                <a:gd name="T4" fmla="*/ 245 w 245"/>
                <a:gd name="T5" fmla="*/ 95 h 157"/>
                <a:gd name="T6" fmla="*/ 245 w 245"/>
                <a:gd name="T7" fmla="*/ 62 h 157"/>
                <a:gd name="T8" fmla="*/ 125 w 245"/>
                <a:gd name="T9" fmla="*/ 62 h 157"/>
                <a:gd name="T10" fmla="*/ 125 w 245"/>
                <a:gd name="T11" fmla="*/ 0 h 157"/>
                <a:gd name="T12" fmla="*/ 90 w 245"/>
                <a:gd name="T13" fmla="*/ 0 h 157"/>
                <a:gd name="T14" fmla="*/ 90 w 245"/>
                <a:gd name="T15" fmla="*/ 62 h 157"/>
                <a:gd name="T16" fmla="*/ 0 w 245"/>
                <a:gd name="T17" fmla="*/ 62 h 157"/>
                <a:gd name="T18" fmla="*/ 0 w 245"/>
                <a:gd name="T19" fmla="*/ 95 h 157"/>
                <a:gd name="T20" fmla="*/ 90 w 245"/>
                <a:gd name="T21" fmla="*/ 95 h 157"/>
                <a:gd name="T22" fmla="*/ 90 w 245"/>
                <a:gd name="T23" fmla="*/ 157 h 157"/>
                <a:gd name="T24" fmla="*/ 125 w 245"/>
                <a:gd name="T25" fmla="*/ 157 h 157"/>
                <a:gd name="T26" fmla="*/ 125 w 245"/>
                <a:gd name="T27" fmla="*/ 157 h 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57"/>
                <a:gd name="T44" fmla="*/ 245 w 245"/>
                <a:gd name="T45" fmla="*/ 157 h 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57">
                  <a:moveTo>
                    <a:pt x="125" y="157"/>
                  </a:moveTo>
                  <a:lnTo>
                    <a:pt x="125" y="95"/>
                  </a:lnTo>
                  <a:lnTo>
                    <a:pt x="245" y="95"/>
                  </a:lnTo>
                  <a:lnTo>
                    <a:pt x="245" y="62"/>
                  </a:lnTo>
                  <a:lnTo>
                    <a:pt x="125" y="62"/>
                  </a:lnTo>
                  <a:lnTo>
                    <a:pt x="125" y="0"/>
                  </a:lnTo>
                  <a:lnTo>
                    <a:pt x="90" y="0"/>
                  </a:lnTo>
                  <a:lnTo>
                    <a:pt x="90" y="62"/>
                  </a:lnTo>
                  <a:lnTo>
                    <a:pt x="0" y="62"/>
                  </a:lnTo>
                  <a:lnTo>
                    <a:pt x="0" y="95"/>
                  </a:lnTo>
                  <a:lnTo>
                    <a:pt x="90" y="95"/>
                  </a:lnTo>
                  <a:lnTo>
                    <a:pt x="90" y="157"/>
                  </a:lnTo>
                  <a:lnTo>
                    <a:pt x="125" y="157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9" name="Freeform 155"/>
            <p:cNvSpPr>
              <a:spLocks/>
            </p:cNvSpPr>
            <p:nvPr/>
          </p:nvSpPr>
          <p:spPr bwMode="auto">
            <a:xfrm>
              <a:off x="1595" y="1394"/>
              <a:ext cx="245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156"/>
          <p:cNvGrpSpPr>
            <a:grpSpLocks/>
          </p:cNvGrpSpPr>
          <p:nvPr userDrawn="1"/>
        </p:nvGrpSpPr>
        <p:grpSpPr bwMode="auto">
          <a:xfrm>
            <a:off x="4180854" y="7355417"/>
            <a:ext cx="195148" cy="136294"/>
            <a:chOff x="1593" y="1143"/>
            <a:chExt cx="244" cy="157"/>
          </a:xfrm>
        </p:grpSpPr>
        <p:sp>
          <p:nvSpPr>
            <p:cNvPr id="109" name="Freeform 157"/>
            <p:cNvSpPr>
              <a:spLocks/>
            </p:cNvSpPr>
            <p:nvPr/>
          </p:nvSpPr>
          <p:spPr bwMode="auto">
            <a:xfrm>
              <a:off x="1593" y="1143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0" name="Freeform 158"/>
            <p:cNvSpPr>
              <a:spLocks/>
            </p:cNvSpPr>
            <p:nvPr/>
          </p:nvSpPr>
          <p:spPr bwMode="auto">
            <a:xfrm>
              <a:off x="1593" y="1143"/>
              <a:ext cx="244" cy="47"/>
            </a:xfrm>
            <a:custGeom>
              <a:avLst/>
              <a:gdLst>
                <a:gd name="T0" fmla="*/ 245 w 245"/>
                <a:gd name="T1" fmla="*/ 45 h 45"/>
                <a:gd name="T2" fmla="*/ 245 w 245"/>
                <a:gd name="T3" fmla="*/ 0 h 45"/>
                <a:gd name="T4" fmla="*/ 0 w 245"/>
                <a:gd name="T5" fmla="*/ 0 h 45"/>
                <a:gd name="T6" fmla="*/ 0 w 245"/>
                <a:gd name="T7" fmla="*/ 45 h 45"/>
                <a:gd name="T8" fmla="*/ 245 w 245"/>
                <a:gd name="T9" fmla="*/ 45 h 45"/>
                <a:gd name="T10" fmla="*/ 245 w 245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5"/>
                <a:gd name="T20" fmla="*/ 245 w 2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5">
                  <a:moveTo>
                    <a:pt x="245" y="45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1" name="Freeform 159"/>
            <p:cNvSpPr>
              <a:spLocks/>
            </p:cNvSpPr>
            <p:nvPr/>
          </p:nvSpPr>
          <p:spPr bwMode="auto">
            <a:xfrm>
              <a:off x="1593" y="1249"/>
              <a:ext cx="244" cy="51"/>
            </a:xfrm>
            <a:custGeom>
              <a:avLst/>
              <a:gdLst>
                <a:gd name="T0" fmla="*/ 245 w 245"/>
                <a:gd name="T1" fmla="*/ 51 h 51"/>
                <a:gd name="T2" fmla="*/ 245 w 245"/>
                <a:gd name="T3" fmla="*/ 0 h 51"/>
                <a:gd name="T4" fmla="*/ 0 w 245"/>
                <a:gd name="T5" fmla="*/ 0 h 51"/>
                <a:gd name="T6" fmla="*/ 0 w 245"/>
                <a:gd name="T7" fmla="*/ 51 h 51"/>
                <a:gd name="T8" fmla="*/ 245 w 245"/>
                <a:gd name="T9" fmla="*/ 51 h 51"/>
                <a:gd name="T10" fmla="*/ 245 w 24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1"/>
                <a:gd name="T20" fmla="*/ 245 w 24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1">
                  <a:moveTo>
                    <a:pt x="245" y="51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12" name="Freeform 160"/>
            <p:cNvSpPr>
              <a:spLocks/>
            </p:cNvSpPr>
            <p:nvPr/>
          </p:nvSpPr>
          <p:spPr bwMode="auto">
            <a:xfrm>
              <a:off x="1593" y="1143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161"/>
          <p:cNvGrpSpPr>
            <a:grpSpLocks/>
          </p:cNvGrpSpPr>
          <p:nvPr userDrawn="1"/>
        </p:nvGrpSpPr>
        <p:grpSpPr bwMode="auto">
          <a:xfrm>
            <a:off x="3927229" y="7355416"/>
            <a:ext cx="196748" cy="135834"/>
            <a:chOff x="1592" y="892"/>
            <a:chExt cx="246" cy="157"/>
          </a:xfrm>
        </p:grpSpPr>
        <p:sp>
          <p:nvSpPr>
            <p:cNvPr id="105" name="Freeform 162"/>
            <p:cNvSpPr>
              <a:spLocks/>
            </p:cNvSpPr>
            <p:nvPr/>
          </p:nvSpPr>
          <p:spPr bwMode="auto">
            <a:xfrm>
              <a:off x="1592" y="892"/>
              <a:ext cx="246" cy="157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06" name="Freeform 163"/>
            <p:cNvSpPr>
              <a:spLocks/>
            </p:cNvSpPr>
            <p:nvPr/>
          </p:nvSpPr>
          <p:spPr bwMode="auto">
            <a:xfrm>
              <a:off x="1592" y="892"/>
              <a:ext cx="246" cy="51"/>
            </a:xfrm>
            <a:custGeom>
              <a:avLst/>
              <a:gdLst>
                <a:gd name="T0" fmla="*/ 245 w 245"/>
                <a:gd name="T1" fmla="*/ 50 h 50"/>
                <a:gd name="T2" fmla="*/ 245 w 245"/>
                <a:gd name="T3" fmla="*/ 0 h 50"/>
                <a:gd name="T4" fmla="*/ 0 w 245"/>
                <a:gd name="T5" fmla="*/ 0 h 50"/>
                <a:gd name="T6" fmla="*/ 0 w 245"/>
                <a:gd name="T7" fmla="*/ 50 h 50"/>
                <a:gd name="T8" fmla="*/ 245 w 245"/>
                <a:gd name="T9" fmla="*/ 50 h 50"/>
                <a:gd name="T10" fmla="*/ 245 w 24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0"/>
                <a:gd name="T20" fmla="*/ 245 w 2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0">
                  <a:moveTo>
                    <a:pt x="245" y="50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5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07" name="Freeform 164"/>
            <p:cNvSpPr>
              <a:spLocks/>
            </p:cNvSpPr>
            <p:nvPr/>
          </p:nvSpPr>
          <p:spPr bwMode="auto">
            <a:xfrm>
              <a:off x="1592" y="998"/>
              <a:ext cx="246" cy="51"/>
            </a:xfrm>
            <a:custGeom>
              <a:avLst/>
              <a:gdLst>
                <a:gd name="T0" fmla="*/ 245 w 245"/>
                <a:gd name="T1" fmla="*/ 50 h 50"/>
                <a:gd name="T2" fmla="*/ 245 w 245"/>
                <a:gd name="T3" fmla="*/ 0 h 50"/>
                <a:gd name="T4" fmla="*/ 0 w 245"/>
                <a:gd name="T5" fmla="*/ 0 h 50"/>
                <a:gd name="T6" fmla="*/ 0 w 245"/>
                <a:gd name="T7" fmla="*/ 50 h 50"/>
                <a:gd name="T8" fmla="*/ 245 w 245"/>
                <a:gd name="T9" fmla="*/ 50 h 50"/>
                <a:gd name="T10" fmla="*/ 245 w 24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0"/>
                <a:gd name="T20" fmla="*/ 245 w 2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0">
                  <a:moveTo>
                    <a:pt x="245" y="50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5" y="50"/>
                  </a:lnTo>
                  <a:close/>
                </a:path>
              </a:pathLst>
            </a:custGeom>
            <a:solidFill>
              <a:srgbClr val="1D93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108" name="Freeform 165"/>
            <p:cNvSpPr>
              <a:spLocks/>
            </p:cNvSpPr>
            <p:nvPr/>
          </p:nvSpPr>
          <p:spPr bwMode="auto">
            <a:xfrm>
              <a:off x="1592" y="892"/>
              <a:ext cx="246" cy="157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6" name="Object 166"/>
          <p:cNvGraphicFramePr>
            <a:graphicFrameLocks noChangeAspect="1"/>
          </p:cNvGraphicFramePr>
          <p:nvPr/>
        </p:nvGraphicFramePr>
        <p:xfrm>
          <a:off x="6716588" y="7355418"/>
          <a:ext cx="200816" cy="141586"/>
        </p:xfrm>
        <a:graphic>
          <a:graphicData uri="http://schemas.openxmlformats.org/presentationml/2006/ole">
            <p:oleObj spid="_x0000_s369666" name="Clip" r:id="rId5" imgW="3809524" imgH="2619048" progId="">
              <p:embed/>
            </p:oleObj>
          </a:graphicData>
        </a:graphic>
      </p:graphicFrame>
      <p:grpSp>
        <p:nvGrpSpPr>
          <p:cNvPr id="24" name="Group 185"/>
          <p:cNvGrpSpPr>
            <a:grpSpLocks/>
          </p:cNvGrpSpPr>
          <p:nvPr userDrawn="1"/>
        </p:nvGrpSpPr>
        <p:grpSpPr bwMode="auto">
          <a:xfrm>
            <a:off x="885952" y="7360711"/>
            <a:ext cx="197164" cy="135809"/>
            <a:chOff x="4187" y="1590"/>
            <a:chExt cx="238" cy="162"/>
          </a:xfrm>
        </p:grpSpPr>
        <p:sp>
          <p:nvSpPr>
            <p:cNvPr id="78" name="Freeform 186"/>
            <p:cNvSpPr>
              <a:spLocks/>
            </p:cNvSpPr>
            <p:nvPr/>
          </p:nvSpPr>
          <p:spPr bwMode="auto">
            <a:xfrm>
              <a:off x="4187" y="1590"/>
              <a:ext cx="238" cy="53"/>
            </a:xfrm>
            <a:custGeom>
              <a:avLst/>
              <a:gdLst>
                <a:gd name="T0" fmla="*/ 0 w 244"/>
                <a:gd name="T1" fmla="*/ 0 h 50"/>
                <a:gd name="T2" fmla="*/ 40 w 244"/>
                <a:gd name="T3" fmla="*/ 0 h 50"/>
                <a:gd name="T4" fmla="*/ 40 w 244"/>
                <a:gd name="T5" fmla="*/ 962 h 50"/>
                <a:gd name="T6" fmla="*/ 0 w 244"/>
                <a:gd name="T7" fmla="*/ 962 h 50"/>
                <a:gd name="T8" fmla="*/ 0 w 244"/>
                <a:gd name="T9" fmla="*/ 0 h 50"/>
                <a:gd name="T10" fmla="*/ 0 w 244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0" y="0"/>
                  </a:moveTo>
                  <a:lnTo>
                    <a:pt x="244" y="0"/>
                  </a:lnTo>
                  <a:lnTo>
                    <a:pt x="244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79" name="Freeform 187"/>
            <p:cNvSpPr>
              <a:spLocks/>
            </p:cNvSpPr>
            <p:nvPr/>
          </p:nvSpPr>
          <p:spPr bwMode="auto">
            <a:xfrm>
              <a:off x="4187" y="1695"/>
              <a:ext cx="238" cy="57"/>
            </a:xfrm>
            <a:custGeom>
              <a:avLst/>
              <a:gdLst>
                <a:gd name="T0" fmla="*/ 0 w 244"/>
                <a:gd name="T1" fmla="*/ 0 h 55"/>
                <a:gd name="T2" fmla="*/ 40 w 244"/>
                <a:gd name="T3" fmla="*/ 0 h 55"/>
                <a:gd name="T4" fmla="*/ 40 w 244"/>
                <a:gd name="T5" fmla="*/ 820 h 55"/>
                <a:gd name="T6" fmla="*/ 0 w 244"/>
                <a:gd name="T7" fmla="*/ 820 h 55"/>
                <a:gd name="T8" fmla="*/ 0 w 244"/>
                <a:gd name="T9" fmla="*/ 0 h 55"/>
                <a:gd name="T10" fmla="*/ 0 w 244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5"/>
                <a:gd name="T20" fmla="*/ 244 w 24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5">
                  <a:moveTo>
                    <a:pt x="0" y="0"/>
                  </a:moveTo>
                  <a:lnTo>
                    <a:pt x="244" y="0"/>
                  </a:lnTo>
                  <a:lnTo>
                    <a:pt x="244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0A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0" name="Freeform 188"/>
            <p:cNvSpPr>
              <a:spLocks/>
            </p:cNvSpPr>
            <p:nvPr/>
          </p:nvSpPr>
          <p:spPr bwMode="auto">
            <a:xfrm>
              <a:off x="4187" y="1643"/>
              <a:ext cx="238" cy="57"/>
            </a:xfrm>
            <a:custGeom>
              <a:avLst/>
              <a:gdLst>
                <a:gd name="T0" fmla="*/ 0 w 244"/>
                <a:gd name="T1" fmla="*/ 0 h 56"/>
                <a:gd name="T2" fmla="*/ 40 w 244"/>
                <a:gd name="T3" fmla="*/ 0 h 56"/>
                <a:gd name="T4" fmla="*/ 40 w 244"/>
                <a:gd name="T5" fmla="*/ 201 h 56"/>
                <a:gd name="T6" fmla="*/ 0 w 244"/>
                <a:gd name="T7" fmla="*/ 201 h 56"/>
                <a:gd name="T8" fmla="*/ 0 w 244"/>
                <a:gd name="T9" fmla="*/ 0 h 56"/>
                <a:gd name="T10" fmla="*/ 0 w 24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6"/>
                <a:gd name="T20" fmla="*/ 244 w 24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6">
                  <a:moveTo>
                    <a:pt x="0" y="0"/>
                  </a:moveTo>
                  <a:lnTo>
                    <a:pt x="244" y="0"/>
                  </a:lnTo>
                  <a:lnTo>
                    <a:pt x="24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1" name="Freeform 189"/>
            <p:cNvSpPr>
              <a:spLocks/>
            </p:cNvSpPr>
            <p:nvPr/>
          </p:nvSpPr>
          <p:spPr bwMode="auto">
            <a:xfrm>
              <a:off x="4267" y="1643"/>
              <a:ext cx="69" cy="63"/>
            </a:xfrm>
            <a:custGeom>
              <a:avLst/>
              <a:gdLst>
                <a:gd name="T0" fmla="*/ 17 w 71"/>
                <a:gd name="T1" fmla="*/ 355 h 62"/>
                <a:gd name="T2" fmla="*/ 17 w 71"/>
                <a:gd name="T3" fmla="*/ 0 h 62"/>
                <a:gd name="T4" fmla="*/ 0 w 71"/>
                <a:gd name="T5" fmla="*/ 0 h 62"/>
                <a:gd name="T6" fmla="*/ 0 w 71"/>
                <a:gd name="T7" fmla="*/ 355 h 62"/>
                <a:gd name="T8" fmla="*/ 6 w 71"/>
                <a:gd name="T9" fmla="*/ 503 h 62"/>
                <a:gd name="T10" fmla="*/ 12 w 71"/>
                <a:gd name="T11" fmla="*/ 571 h 62"/>
                <a:gd name="T12" fmla="*/ 17 w 71"/>
                <a:gd name="T13" fmla="*/ 618 h 62"/>
                <a:gd name="T14" fmla="*/ 17 w 71"/>
                <a:gd name="T15" fmla="*/ 680 h 62"/>
                <a:gd name="T16" fmla="*/ 17 w 71"/>
                <a:gd name="T17" fmla="*/ 618 h 62"/>
                <a:gd name="T18" fmla="*/ 17 w 71"/>
                <a:gd name="T19" fmla="*/ 571 h 62"/>
                <a:gd name="T20" fmla="*/ 17 w 71"/>
                <a:gd name="T21" fmla="*/ 503 h 62"/>
                <a:gd name="T22" fmla="*/ 17 w 71"/>
                <a:gd name="T23" fmla="*/ 355 h 62"/>
                <a:gd name="T24" fmla="*/ 17 w 71"/>
                <a:gd name="T25" fmla="*/ 355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2"/>
                <a:gd name="T41" fmla="*/ 71 w 71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2">
                  <a:moveTo>
                    <a:pt x="71" y="3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24" y="56"/>
                  </a:lnTo>
                  <a:lnTo>
                    <a:pt x="36" y="62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6" y="45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2" name="Freeform 190"/>
            <p:cNvSpPr>
              <a:spLocks/>
            </p:cNvSpPr>
            <p:nvPr/>
          </p:nvSpPr>
          <p:spPr bwMode="auto">
            <a:xfrm>
              <a:off x="4267" y="1643"/>
              <a:ext cx="69" cy="63"/>
            </a:xfrm>
            <a:custGeom>
              <a:avLst/>
              <a:gdLst>
                <a:gd name="T0" fmla="*/ 17 w 71"/>
                <a:gd name="T1" fmla="*/ 355 h 62"/>
                <a:gd name="T2" fmla="*/ 17 w 71"/>
                <a:gd name="T3" fmla="*/ 0 h 62"/>
                <a:gd name="T4" fmla="*/ 0 w 71"/>
                <a:gd name="T5" fmla="*/ 0 h 62"/>
                <a:gd name="T6" fmla="*/ 0 w 71"/>
                <a:gd name="T7" fmla="*/ 355 h 62"/>
                <a:gd name="T8" fmla="*/ 6 w 71"/>
                <a:gd name="T9" fmla="*/ 503 h 62"/>
                <a:gd name="T10" fmla="*/ 12 w 71"/>
                <a:gd name="T11" fmla="*/ 571 h 62"/>
                <a:gd name="T12" fmla="*/ 17 w 71"/>
                <a:gd name="T13" fmla="*/ 618 h 62"/>
                <a:gd name="T14" fmla="*/ 17 w 71"/>
                <a:gd name="T15" fmla="*/ 680 h 62"/>
                <a:gd name="T16" fmla="*/ 17 w 71"/>
                <a:gd name="T17" fmla="*/ 618 h 62"/>
                <a:gd name="T18" fmla="*/ 17 w 71"/>
                <a:gd name="T19" fmla="*/ 571 h 62"/>
                <a:gd name="T20" fmla="*/ 17 w 71"/>
                <a:gd name="T21" fmla="*/ 503 h 62"/>
                <a:gd name="T22" fmla="*/ 17 w 71"/>
                <a:gd name="T23" fmla="*/ 355 h 62"/>
                <a:gd name="T24" fmla="*/ 17 w 71"/>
                <a:gd name="T25" fmla="*/ 355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2"/>
                <a:gd name="T41" fmla="*/ 71 w 71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2">
                  <a:moveTo>
                    <a:pt x="71" y="3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24" y="56"/>
                  </a:lnTo>
                  <a:lnTo>
                    <a:pt x="36" y="62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6" y="45"/>
                  </a:lnTo>
                  <a:lnTo>
                    <a:pt x="71" y="34"/>
                  </a:lnTo>
                </a:path>
              </a:pathLst>
            </a:custGeom>
            <a:noFill/>
            <a:ln w="0">
              <a:solidFill>
                <a:srgbClr val="FB0F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1"/>
            <p:cNvSpPr>
              <a:spLocks/>
            </p:cNvSpPr>
            <p:nvPr/>
          </p:nvSpPr>
          <p:spPr bwMode="auto">
            <a:xfrm>
              <a:off x="4267" y="1643"/>
              <a:ext cx="69" cy="63"/>
            </a:xfrm>
            <a:custGeom>
              <a:avLst/>
              <a:gdLst>
                <a:gd name="T0" fmla="*/ 17 w 71"/>
                <a:gd name="T1" fmla="*/ 0 h 62"/>
                <a:gd name="T2" fmla="*/ 17 w 71"/>
                <a:gd name="T3" fmla="*/ 251 h 62"/>
                <a:gd name="T4" fmla="*/ 0 w 71"/>
                <a:gd name="T5" fmla="*/ 251 h 62"/>
                <a:gd name="T6" fmla="*/ 0 w 71"/>
                <a:gd name="T7" fmla="*/ 355 h 62"/>
                <a:gd name="T8" fmla="*/ 17 w 71"/>
                <a:gd name="T9" fmla="*/ 355 h 62"/>
                <a:gd name="T10" fmla="*/ 17 w 71"/>
                <a:gd name="T11" fmla="*/ 571 h 62"/>
                <a:gd name="T12" fmla="*/ 17 w 71"/>
                <a:gd name="T13" fmla="*/ 618 h 62"/>
                <a:gd name="T14" fmla="*/ 12 w 71"/>
                <a:gd name="T15" fmla="*/ 571 h 62"/>
                <a:gd name="T16" fmla="*/ 6 w 71"/>
                <a:gd name="T17" fmla="*/ 571 h 62"/>
                <a:gd name="T18" fmla="*/ 17 w 71"/>
                <a:gd name="T19" fmla="*/ 571 h 62"/>
                <a:gd name="T20" fmla="*/ 17 w 71"/>
                <a:gd name="T21" fmla="*/ 571 h 62"/>
                <a:gd name="T22" fmla="*/ 17 w 71"/>
                <a:gd name="T23" fmla="*/ 618 h 62"/>
                <a:gd name="T24" fmla="*/ 17 w 71"/>
                <a:gd name="T25" fmla="*/ 680 h 62"/>
                <a:gd name="T26" fmla="*/ 17 w 71"/>
                <a:gd name="T27" fmla="*/ 618 h 62"/>
                <a:gd name="T28" fmla="*/ 17 w 71"/>
                <a:gd name="T29" fmla="*/ 355 h 62"/>
                <a:gd name="T30" fmla="*/ 17 w 71"/>
                <a:gd name="T31" fmla="*/ 251 h 62"/>
                <a:gd name="T32" fmla="*/ 17 w 71"/>
                <a:gd name="T33" fmla="*/ 251 h 62"/>
                <a:gd name="T34" fmla="*/ 17 w 71"/>
                <a:gd name="T35" fmla="*/ 355 h 62"/>
                <a:gd name="T36" fmla="*/ 17 w 71"/>
                <a:gd name="T37" fmla="*/ 355 h 62"/>
                <a:gd name="T38" fmla="*/ 17 w 71"/>
                <a:gd name="T39" fmla="*/ 355 h 62"/>
                <a:gd name="T40" fmla="*/ 17 w 71"/>
                <a:gd name="T41" fmla="*/ 251 h 62"/>
                <a:gd name="T42" fmla="*/ 17 w 71"/>
                <a:gd name="T43" fmla="*/ 0 h 62"/>
                <a:gd name="T44" fmla="*/ 0 w 71"/>
                <a:gd name="T45" fmla="*/ 0 h 62"/>
                <a:gd name="T46" fmla="*/ 0 w 71"/>
                <a:gd name="T47" fmla="*/ 11 h 62"/>
                <a:gd name="T48" fmla="*/ 17 w 71"/>
                <a:gd name="T49" fmla="*/ 11 h 62"/>
                <a:gd name="T50" fmla="*/ 17 w 71"/>
                <a:gd name="T51" fmla="*/ 11 h 62"/>
                <a:gd name="T52" fmla="*/ 17 w 71"/>
                <a:gd name="T53" fmla="*/ 11 h 62"/>
                <a:gd name="T54" fmla="*/ 17 w 71"/>
                <a:gd name="T55" fmla="*/ 0 h 62"/>
                <a:gd name="T56" fmla="*/ 17 w 71"/>
                <a:gd name="T57" fmla="*/ 0 h 62"/>
                <a:gd name="T58" fmla="*/ 17 w 71"/>
                <a:gd name="T59" fmla="*/ 11 h 62"/>
                <a:gd name="T60" fmla="*/ 17 w 71"/>
                <a:gd name="T61" fmla="*/ 355 h 62"/>
                <a:gd name="T62" fmla="*/ 17 w 71"/>
                <a:gd name="T63" fmla="*/ 355 h 62"/>
                <a:gd name="T64" fmla="*/ 17 w 71"/>
                <a:gd name="T65" fmla="*/ 571 h 62"/>
                <a:gd name="T66" fmla="*/ 17 w 71"/>
                <a:gd name="T67" fmla="*/ 571 h 62"/>
                <a:gd name="T68" fmla="*/ 17 w 71"/>
                <a:gd name="T69" fmla="*/ 618 h 62"/>
                <a:gd name="T70" fmla="*/ 17 w 71"/>
                <a:gd name="T71" fmla="*/ 571 h 62"/>
                <a:gd name="T72" fmla="*/ 17 w 71"/>
                <a:gd name="T73" fmla="*/ 571 h 62"/>
                <a:gd name="T74" fmla="*/ 17 w 71"/>
                <a:gd name="T75" fmla="*/ 571 h 62"/>
                <a:gd name="T76" fmla="*/ 17 w 71"/>
                <a:gd name="T77" fmla="*/ 355 h 62"/>
                <a:gd name="T78" fmla="*/ 17 w 71"/>
                <a:gd name="T79" fmla="*/ 355 h 62"/>
                <a:gd name="T80" fmla="*/ 17 w 71"/>
                <a:gd name="T81" fmla="*/ 251 h 62"/>
                <a:gd name="T82" fmla="*/ 17 w 71"/>
                <a:gd name="T83" fmla="*/ 251 h 62"/>
                <a:gd name="T84" fmla="*/ 17 w 71"/>
                <a:gd name="T85" fmla="*/ 251 h 62"/>
                <a:gd name="T86" fmla="*/ 17 w 71"/>
                <a:gd name="T87" fmla="*/ 0 h 62"/>
                <a:gd name="T88" fmla="*/ 17 w 71"/>
                <a:gd name="T89" fmla="*/ 0 h 62"/>
                <a:gd name="T90" fmla="*/ 17 w 71"/>
                <a:gd name="T91" fmla="*/ 0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62"/>
                <a:gd name="T140" fmla="*/ 71 w 71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62">
                  <a:moveTo>
                    <a:pt x="30" y="0"/>
                  </a:moveTo>
                  <a:lnTo>
                    <a:pt x="3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0" y="51"/>
                  </a:lnTo>
                  <a:lnTo>
                    <a:pt x="42" y="51"/>
                  </a:lnTo>
                  <a:lnTo>
                    <a:pt x="42" y="56"/>
                  </a:lnTo>
                  <a:lnTo>
                    <a:pt x="36" y="62"/>
                  </a:lnTo>
                  <a:lnTo>
                    <a:pt x="30" y="56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42" y="23"/>
                  </a:lnTo>
                  <a:lnTo>
                    <a:pt x="42" y="34"/>
                  </a:lnTo>
                  <a:lnTo>
                    <a:pt x="30" y="34"/>
                  </a:lnTo>
                  <a:lnTo>
                    <a:pt x="18" y="34"/>
                  </a:lnTo>
                  <a:lnTo>
                    <a:pt x="18" y="2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60" y="34"/>
                  </a:lnTo>
                  <a:lnTo>
                    <a:pt x="42" y="34"/>
                  </a:lnTo>
                  <a:lnTo>
                    <a:pt x="42" y="51"/>
                  </a:lnTo>
                  <a:lnTo>
                    <a:pt x="60" y="51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66" y="51"/>
                  </a:lnTo>
                  <a:lnTo>
                    <a:pt x="60" y="51"/>
                  </a:lnTo>
                  <a:lnTo>
                    <a:pt x="60" y="34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60" y="23"/>
                  </a:lnTo>
                  <a:lnTo>
                    <a:pt x="42" y="23"/>
                  </a:lnTo>
                  <a:lnTo>
                    <a:pt x="4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4" name="Freeform 192"/>
            <p:cNvSpPr>
              <a:spLocks/>
            </p:cNvSpPr>
            <p:nvPr/>
          </p:nvSpPr>
          <p:spPr bwMode="auto">
            <a:xfrm>
              <a:off x="4256" y="1607"/>
              <a:ext cx="92" cy="36"/>
            </a:xfrm>
            <a:custGeom>
              <a:avLst/>
              <a:gdLst>
                <a:gd name="T0" fmla="*/ 23 w 95"/>
                <a:gd name="T1" fmla="*/ 256 h 33"/>
                <a:gd name="T2" fmla="*/ 23 w 95"/>
                <a:gd name="T3" fmla="*/ 256 h 33"/>
                <a:gd name="T4" fmla="*/ 23 w 95"/>
                <a:gd name="T5" fmla="*/ 256 h 33"/>
                <a:gd name="T6" fmla="*/ 23 w 95"/>
                <a:gd name="T7" fmla="*/ 256 h 33"/>
                <a:gd name="T8" fmla="*/ 23 w 95"/>
                <a:gd name="T9" fmla="*/ 256 h 33"/>
                <a:gd name="T10" fmla="*/ 23 w 95"/>
                <a:gd name="T11" fmla="*/ 297 h 33"/>
                <a:gd name="T12" fmla="*/ 23 w 95"/>
                <a:gd name="T13" fmla="*/ 297 h 33"/>
                <a:gd name="T14" fmla="*/ 23 w 95"/>
                <a:gd name="T15" fmla="*/ 11 h 33"/>
                <a:gd name="T16" fmla="*/ 23 w 95"/>
                <a:gd name="T17" fmla="*/ 5 h 33"/>
                <a:gd name="T18" fmla="*/ 23 w 95"/>
                <a:gd name="T19" fmla="*/ 5 h 33"/>
                <a:gd name="T20" fmla="*/ 23 w 95"/>
                <a:gd name="T21" fmla="*/ 0 h 33"/>
                <a:gd name="T22" fmla="*/ 23 w 95"/>
                <a:gd name="T23" fmla="*/ 5 h 33"/>
                <a:gd name="T24" fmla="*/ 23 w 95"/>
                <a:gd name="T25" fmla="*/ 0 h 33"/>
                <a:gd name="T26" fmla="*/ 23 w 95"/>
                <a:gd name="T27" fmla="*/ 5 h 33"/>
                <a:gd name="T28" fmla="*/ 23 w 95"/>
                <a:gd name="T29" fmla="*/ 0 h 33"/>
                <a:gd name="T30" fmla="*/ 18 w 95"/>
                <a:gd name="T31" fmla="*/ 5 h 33"/>
                <a:gd name="T32" fmla="*/ 12 w 95"/>
                <a:gd name="T33" fmla="*/ 5 h 33"/>
                <a:gd name="T34" fmla="*/ 0 w 95"/>
                <a:gd name="T35" fmla="*/ 11 h 33"/>
                <a:gd name="T36" fmla="*/ 12 w 95"/>
                <a:gd name="T37" fmla="*/ 297 h 33"/>
                <a:gd name="T38" fmla="*/ 18 w 95"/>
                <a:gd name="T39" fmla="*/ 256 h 33"/>
                <a:gd name="T40" fmla="*/ 23 w 95"/>
                <a:gd name="T41" fmla="*/ 256 h 33"/>
                <a:gd name="T42" fmla="*/ 23 w 95"/>
                <a:gd name="T43" fmla="*/ 256 h 33"/>
                <a:gd name="T44" fmla="*/ 23 w 95"/>
                <a:gd name="T45" fmla="*/ 256 h 33"/>
                <a:gd name="T46" fmla="*/ 23 w 95"/>
                <a:gd name="T47" fmla="*/ 256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33"/>
                <a:gd name="T74" fmla="*/ 95 w 9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33">
                  <a:moveTo>
                    <a:pt x="48" y="28"/>
                  </a:moveTo>
                  <a:lnTo>
                    <a:pt x="54" y="28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8" y="28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95" y="11"/>
                  </a:lnTo>
                  <a:lnTo>
                    <a:pt x="89" y="5"/>
                  </a:lnTo>
                  <a:lnTo>
                    <a:pt x="78" y="5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36" y="5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11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2F3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5" name="Freeform 193"/>
            <p:cNvSpPr>
              <a:spLocks/>
            </p:cNvSpPr>
            <p:nvPr/>
          </p:nvSpPr>
          <p:spPr bwMode="auto">
            <a:xfrm>
              <a:off x="4256" y="1607"/>
              <a:ext cx="92" cy="36"/>
            </a:xfrm>
            <a:custGeom>
              <a:avLst/>
              <a:gdLst>
                <a:gd name="T0" fmla="*/ 23 w 95"/>
                <a:gd name="T1" fmla="*/ 256 h 33"/>
                <a:gd name="T2" fmla="*/ 23 w 95"/>
                <a:gd name="T3" fmla="*/ 256 h 33"/>
                <a:gd name="T4" fmla="*/ 23 w 95"/>
                <a:gd name="T5" fmla="*/ 256 h 33"/>
                <a:gd name="T6" fmla="*/ 23 w 95"/>
                <a:gd name="T7" fmla="*/ 256 h 33"/>
                <a:gd name="T8" fmla="*/ 23 w 95"/>
                <a:gd name="T9" fmla="*/ 256 h 33"/>
                <a:gd name="T10" fmla="*/ 23 w 95"/>
                <a:gd name="T11" fmla="*/ 297 h 33"/>
                <a:gd name="T12" fmla="*/ 23 w 95"/>
                <a:gd name="T13" fmla="*/ 297 h 33"/>
                <a:gd name="T14" fmla="*/ 23 w 95"/>
                <a:gd name="T15" fmla="*/ 11 h 33"/>
                <a:gd name="T16" fmla="*/ 23 w 95"/>
                <a:gd name="T17" fmla="*/ 5 h 33"/>
                <a:gd name="T18" fmla="*/ 23 w 95"/>
                <a:gd name="T19" fmla="*/ 5 h 33"/>
                <a:gd name="T20" fmla="*/ 23 w 95"/>
                <a:gd name="T21" fmla="*/ 0 h 33"/>
                <a:gd name="T22" fmla="*/ 23 w 95"/>
                <a:gd name="T23" fmla="*/ 5 h 33"/>
                <a:gd name="T24" fmla="*/ 23 w 95"/>
                <a:gd name="T25" fmla="*/ 0 h 33"/>
                <a:gd name="T26" fmla="*/ 23 w 95"/>
                <a:gd name="T27" fmla="*/ 5 h 33"/>
                <a:gd name="T28" fmla="*/ 23 w 95"/>
                <a:gd name="T29" fmla="*/ 0 h 33"/>
                <a:gd name="T30" fmla="*/ 18 w 95"/>
                <a:gd name="T31" fmla="*/ 5 h 33"/>
                <a:gd name="T32" fmla="*/ 12 w 95"/>
                <a:gd name="T33" fmla="*/ 5 h 33"/>
                <a:gd name="T34" fmla="*/ 0 w 95"/>
                <a:gd name="T35" fmla="*/ 11 h 33"/>
                <a:gd name="T36" fmla="*/ 12 w 95"/>
                <a:gd name="T37" fmla="*/ 297 h 33"/>
                <a:gd name="T38" fmla="*/ 18 w 95"/>
                <a:gd name="T39" fmla="*/ 256 h 33"/>
                <a:gd name="T40" fmla="*/ 23 w 95"/>
                <a:gd name="T41" fmla="*/ 256 h 33"/>
                <a:gd name="T42" fmla="*/ 23 w 95"/>
                <a:gd name="T43" fmla="*/ 256 h 33"/>
                <a:gd name="T44" fmla="*/ 23 w 95"/>
                <a:gd name="T45" fmla="*/ 256 h 33"/>
                <a:gd name="T46" fmla="*/ 23 w 95"/>
                <a:gd name="T47" fmla="*/ 256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33"/>
                <a:gd name="T74" fmla="*/ 95 w 9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33">
                  <a:moveTo>
                    <a:pt x="48" y="28"/>
                  </a:moveTo>
                  <a:lnTo>
                    <a:pt x="54" y="28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8" y="28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95" y="11"/>
                  </a:lnTo>
                  <a:lnTo>
                    <a:pt x="89" y="5"/>
                  </a:lnTo>
                  <a:lnTo>
                    <a:pt x="78" y="5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36" y="5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11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8" y="2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6" name="Freeform 194"/>
            <p:cNvSpPr>
              <a:spLocks/>
            </p:cNvSpPr>
            <p:nvPr/>
          </p:nvSpPr>
          <p:spPr bwMode="auto">
            <a:xfrm>
              <a:off x="4273" y="1607"/>
              <a:ext cx="24" cy="29"/>
            </a:xfrm>
            <a:custGeom>
              <a:avLst/>
              <a:gdLst>
                <a:gd name="T0" fmla="*/ 12 w 24"/>
                <a:gd name="T1" fmla="*/ 5 h 28"/>
                <a:gd name="T2" fmla="*/ 12 w 24"/>
                <a:gd name="T3" fmla="*/ 0 h 28"/>
                <a:gd name="T4" fmla="*/ 0 w 24"/>
                <a:gd name="T5" fmla="*/ 5 h 28"/>
                <a:gd name="T6" fmla="*/ 6 w 24"/>
                <a:gd name="T7" fmla="*/ 28 h 28"/>
                <a:gd name="T8" fmla="*/ 12 w 24"/>
                <a:gd name="T9" fmla="*/ 28 h 28"/>
                <a:gd name="T10" fmla="*/ 12 w 24"/>
                <a:gd name="T11" fmla="*/ 28 h 28"/>
                <a:gd name="T12" fmla="*/ 12 w 24"/>
                <a:gd name="T13" fmla="*/ 5 h 28"/>
                <a:gd name="T14" fmla="*/ 12 w 24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18" y="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1606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7" name="Freeform 195"/>
            <p:cNvSpPr>
              <a:spLocks/>
            </p:cNvSpPr>
            <p:nvPr/>
          </p:nvSpPr>
          <p:spPr bwMode="auto">
            <a:xfrm>
              <a:off x="4273" y="1607"/>
              <a:ext cx="24" cy="29"/>
            </a:xfrm>
            <a:custGeom>
              <a:avLst/>
              <a:gdLst>
                <a:gd name="T0" fmla="*/ 12 w 24"/>
                <a:gd name="T1" fmla="*/ 5 h 28"/>
                <a:gd name="T2" fmla="*/ 12 w 24"/>
                <a:gd name="T3" fmla="*/ 0 h 28"/>
                <a:gd name="T4" fmla="*/ 0 w 24"/>
                <a:gd name="T5" fmla="*/ 5 h 28"/>
                <a:gd name="T6" fmla="*/ 6 w 24"/>
                <a:gd name="T7" fmla="*/ 28 h 28"/>
                <a:gd name="T8" fmla="*/ 12 w 24"/>
                <a:gd name="T9" fmla="*/ 28 h 28"/>
                <a:gd name="T10" fmla="*/ 12 w 24"/>
                <a:gd name="T11" fmla="*/ 28 h 28"/>
                <a:gd name="T12" fmla="*/ 12 w 24"/>
                <a:gd name="T13" fmla="*/ 5 h 28"/>
                <a:gd name="T14" fmla="*/ 12 w 24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18" y="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18" y="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8" name="Freeform 196"/>
            <p:cNvSpPr>
              <a:spLocks/>
            </p:cNvSpPr>
            <p:nvPr/>
          </p:nvSpPr>
          <p:spPr bwMode="auto">
            <a:xfrm>
              <a:off x="4315" y="1607"/>
              <a:ext cx="18" cy="29"/>
            </a:xfrm>
            <a:custGeom>
              <a:avLst/>
              <a:gdLst>
                <a:gd name="T0" fmla="*/ 0 w 18"/>
                <a:gd name="T1" fmla="*/ 5 h 28"/>
                <a:gd name="T2" fmla="*/ 9 w 18"/>
                <a:gd name="T3" fmla="*/ 0 h 28"/>
                <a:gd name="T4" fmla="*/ 9 w 18"/>
                <a:gd name="T5" fmla="*/ 5 h 28"/>
                <a:gd name="T6" fmla="*/ 9 w 18"/>
                <a:gd name="T7" fmla="*/ 28 h 28"/>
                <a:gd name="T8" fmla="*/ 6 w 18"/>
                <a:gd name="T9" fmla="*/ 28 h 28"/>
                <a:gd name="T10" fmla="*/ 0 w 18"/>
                <a:gd name="T11" fmla="*/ 28 h 28"/>
                <a:gd name="T12" fmla="*/ 0 w 18"/>
                <a:gd name="T13" fmla="*/ 5 h 28"/>
                <a:gd name="T14" fmla="*/ 0 w 1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8"/>
                <a:gd name="T26" fmla="*/ 18 w 1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8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606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89" name="Freeform 197"/>
            <p:cNvSpPr>
              <a:spLocks/>
            </p:cNvSpPr>
            <p:nvPr/>
          </p:nvSpPr>
          <p:spPr bwMode="auto">
            <a:xfrm>
              <a:off x="4315" y="1607"/>
              <a:ext cx="18" cy="29"/>
            </a:xfrm>
            <a:custGeom>
              <a:avLst/>
              <a:gdLst>
                <a:gd name="T0" fmla="*/ 0 w 18"/>
                <a:gd name="T1" fmla="*/ 5 h 28"/>
                <a:gd name="T2" fmla="*/ 9 w 18"/>
                <a:gd name="T3" fmla="*/ 0 h 28"/>
                <a:gd name="T4" fmla="*/ 9 w 18"/>
                <a:gd name="T5" fmla="*/ 5 h 28"/>
                <a:gd name="T6" fmla="*/ 9 w 18"/>
                <a:gd name="T7" fmla="*/ 28 h 28"/>
                <a:gd name="T8" fmla="*/ 6 w 18"/>
                <a:gd name="T9" fmla="*/ 28 h 28"/>
                <a:gd name="T10" fmla="*/ 0 w 18"/>
                <a:gd name="T11" fmla="*/ 28 h 28"/>
                <a:gd name="T12" fmla="*/ 0 w 18"/>
                <a:gd name="T13" fmla="*/ 5 h 28"/>
                <a:gd name="T14" fmla="*/ 0 w 1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8"/>
                <a:gd name="T26" fmla="*/ 18 w 1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8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90" name="Freeform 198"/>
            <p:cNvSpPr>
              <a:spLocks/>
            </p:cNvSpPr>
            <p:nvPr/>
          </p:nvSpPr>
          <p:spPr bwMode="auto">
            <a:xfrm>
              <a:off x="4261" y="1617"/>
              <a:ext cx="12" cy="6"/>
            </a:xfrm>
            <a:custGeom>
              <a:avLst/>
              <a:gdLst>
                <a:gd name="T0" fmla="*/ 0 w 12"/>
                <a:gd name="T1" fmla="*/ 5 h 5"/>
                <a:gd name="T2" fmla="*/ 6 w 12"/>
                <a:gd name="T3" fmla="*/ 5 h 5"/>
                <a:gd name="T4" fmla="*/ 6 w 12"/>
                <a:gd name="T5" fmla="*/ 5 h 5"/>
                <a:gd name="T6" fmla="*/ 6 w 12"/>
                <a:gd name="T7" fmla="*/ 5 h 5"/>
                <a:gd name="T8" fmla="*/ 6 w 12"/>
                <a:gd name="T9" fmla="*/ 5 h 5"/>
                <a:gd name="T10" fmla="*/ 6 w 12"/>
                <a:gd name="T11" fmla="*/ 5 h 5"/>
                <a:gd name="T12" fmla="*/ 12 w 12"/>
                <a:gd name="T13" fmla="*/ 5 h 5"/>
                <a:gd name="T14" fmla="*/ 12 w 12"/>
                <a:gd name="T15" fmla="*/ 5 h 5"/>
                <a:gd name="T16" fmla="*/ 12 w 12"/>
                <a:gd name="T17" fmla="*/ 0 h 5"/>
                <a:gd name="T18" fmla="*/ 6 w 12"/>
                <a:gd name="T19" fmla="*/ 0 h 5"/>
                <a:gd name="T20" fmla="*/ 6 w 12"/>
                <a:gd name="T21" fmla="*/ 0 h 5"/>
                <a:gd name="T22" fmla="*/ 6 w 12"/>
                <a:gd name="T23" fmla="*/ 0 h 5"/>
                <a:gd name="T24" fmla="*/ 0 w 12"/>
                <a:gd name="T25" fmla="*/ 5 h 5"/>
                <a:gd name="T26" fmla="*/ 0 w 1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5"/>
                <a:gd name="T44" fmla="*/ 12 w 1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5">
                  <a:moveTo>
                    <a:pt x="0" y="5"/>
                  </a:moveTo>
                  <a:lnTo>
                    <a:pt x="6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91" name="Freeform 199"/>
            <p:cNvSpPr>
              <a:spLocks/>
            </p:cNvSpPr>
            <p:nvPr/>
          </p:nvSpPr>
          <p:spPr bwMode="auto">
            <a:xfrm>
              <a:off x="4267" y="163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0 w 12"/>
                <a:gd name="T3" fmla="*/ 6 h 6"/>
                <a:gd name="T4" fmla="*/ 0 w 12"/>
                <a:gd name="T5" fmla="*/ 6 h 6"/>
                <a:gd name="T6" fmla="*/ 6 w 12"/>
                <a:gd name="T7" fmla="*/ 6 h 6"/>
                <a:gd name="T8" fmla="*/ 6 w 12"/>
                <a:gd name="T9" fmla="*/ 6 h 6"/>
                <a:gd name="T10" fmla="*/ 6 w 12"/>
                <a:gd name="T11" fmla="*/ 6 h 6"/>
                <a:gd name="T12" fmla="*/ 12 w 12"/>
                <a:gd name="T13" fmla="*/ 0 h 6"/>
                <a:gd name="T14" fmla="*/ 12 w 12"/>
                <a:gd name="T15" fmla="*/ 0 h 6"/>
                <a:gd name="T16" fmla="*/ 12 w 12"/>
                <a:gd name="T17" fmla="*/ 0 h 6"/>
                <a:gd name="T18" fmla="*/ 6 w 12"/>
                <a:gd name="T19" fmla="*/ 0 h 6"/>
                <a:gd name="T20" fmla="*/ 6 w 12"/>
                <a:gd name="T21" fmla="*/ 0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6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6"/>
                <a:gd name="T47" fmla="*/ 12 w 12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92" name="Freeform 200"/>
            <p:cNvSpPr>
              <a:spLocks/>
            </p:cNvSpPr>
            <p:nvPr/>
          </p:nvSpPr>
          <p:spPr bwMode="auto">
            <a:xfrm>
              <a:off x="4273" y="1613"/>
              <a:ext cx="18" cy="13"/>
            </a:xfrm>
            <a:custGeom>
              <a:avLst/>
              <a:gdLst>
                <a:gd name="T0" fmla="*/ 9 w 18"/>
                <a:gd name="T1" fmla="*/ 0 h 11"/>
                <a:gd name="T2" fmla="*/ 9 w 18"/>
                <a:gd name="T3" fmla="*/ 0 h 11"/>
                <a:gd name="T4" fmla="*/ 6 w 18"/>
                <a:gd name="T5" fmla="*/ 0 h 11"/>
                <a:gd name="T6" fmla="*/ 0 w 18"/>
                <a:gd name="T7" fmla="*/ 6 h 11"/>
                <a:gd name="T8" fmla="*/ 6 w 18"/>
                <a:gd name="T9" fmla="*/ 11 h 11"/>
                <a:gd name="T10" fmla="*/ 9 w 18"/>
                <a:gd name="T11" fmla="*/ 6 h 11"/>
                <a:gd name="T12" fmla="*/ 9 w 18"/>
                <a:gd name="T13" fmla="*/ 6 h 11"/>
                <a:gd name="T14" fmla="*/ 9 w 18"/>
                <a:gd name="T15" fmla="*/ 6 h 11"/>
                <a:gd name="T16" fmla="*/ 9 w 18"/>
                <a:gd name="T17" fmla="*/ 0 h 11"/>
                <a:gd name="T18" fmla="*/ 9 w 18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1"/>
                <a:gd name="T32" fmla="*/ 18 w 1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1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93" name="Freeform 201"/>
            <p:cNvSpPr>
              <a:spLocks/>
            </p:cNvSpPr>
            <p:nvPr/>
          </p:nvSpPr>
          <p:spPr bwMode="auto">
            <a:xfrm>
              <a:off x="4279" y="1626"/>
              <a:ext cx="18" cy="4"/>
            </a:xfrm>
            <a:custGeom>
              <a:avLst/>
              <a:gdLst>
                <a:gd name="T0" fmla="*/ 9 w 18"/>
                <a:gd name="T1" fmla="*/ 0 h 6"/>
                <a:gd name="T2" fmla="*/ 9 w 18"/>
                <a:gd name="T3" fmla="*/ 0 h 6"/>
                <a:gd name="T4" fmla="*/ 6 w 18"/>
                <a:gd name="T5" fmla="*/ 0 h 6"/>
                <a:gd name="T6" fmla="*/ 0 w 18"/>
                <a:gd name="T7" fmla="*/ 0 h 6"/>
                <a:gd name="T8" fmla="*/ 0 w 18"/>
                <a:gd name="T9" fmla="*/ 6 h 6"/>
                <a:gd name="T10" fmla="*/ 6 w 18"/>
                <a:gd name="T11" fmla="*/ 6 h 6"/>
                <a:gd name="T12" fmla="*/ 9 w 18"/>
                <a:gd name="T13" fmla="*/ 6 h 6"/>
                <a:gd name="T14" fmla="*/ 9 w 18"/>
                <a:gd name="T15" fmla="*/ 6 h 6"/>
                <a:gd name="T16" fmla="*/ 9 w 18"/>
                <a:gd name="T17" fmla="*/ 0 h 6"/>
                <a:gd name="T18" fmla="*/ 9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FFFFFF"/>
                </a:solidFill>
              </a:endParaRPr>
            </a:p>
          </p:txBody>
        </p:sp>
        <p:sp>
          <p:nvSpPr>
            <p:cNvPr id="94" name="Freeform 202"/>
            <p:cNvSpPr>
              <a:spLocks/>
            </p:cNvSpPr>
            <p:nvPr/>
          </p:nvSpPr>
          <p:spPr bwMode="auto">
            <a:xfrm>
              <a:off x="4332" y="1613"/>
              <a:ext cx="10" cy="1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6 h 11"/>
                <a:gd name="T4" fmla="*/ 5 w 11"/>
                <a:gd name="T5" fmla="*/ 6 h 11"/>
                <a:gd name="T6" fmla="*/ 5 w 11"/>
                <a:gd name="T7" fmla="*/ 6 h 11"/>
                <a:gd name="T8" fmla="*/ 0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5 w 11"/>
                <a:gd name="T15" fmla="*/ 11 h 11"/>
                <a:gd name="T16" fmla="*/ 11 w 11"/>
                <a:gd name="T17" fmla="*/ 11 h 11"/>
                <a:gd name="T18" fmla="*/ 11 w 11"/>
                <a:gd name="T19" fmla="*/ 6 h 11"/>
                <a:gd name="T20" fmla="*/ 11 w 11"/>
                <a:gd name="T21" fmla="*/ 6 h 11"/>
                <a:gd name="T22" fmla="*/ 11 w 11"/>
                <a:gd name="T23" fmla="*/ 6 h 11"/>
                <a:gd name="T24" fmla="*/ 5 w 11"/>
                <a:gd name="T25" fmla="*/ 0 h 11"/>
                <a:gd name="T26" fmla="*/ 5 w 11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1"/>
                <a:gd name="T44" fmla="*/ 11 w 11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1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5" name="Freeform 203"/>
            <p:cNvSpPr>
              <a:spLocks/>
            </p:cNvSpPr>
            <p:nvPr/>
          </p:nvSpPr>
          <p:spPr bwMode="auto">
            <a:xfrm>
              <a:off x="4326" y="1626"/>
              <a:ext cx="16" cy="11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11 w 17"/>
                <a:gd name="T5" fmla="*/ 0 h 12"/>
                <a:gd name="T6" fmla="*/ 11 w 17"/>
                <a:gd name="T7" fmla="*/ 0 h 12"/>
                <a:gd name="T8" fmla="*/ 17 w 17"/>
                <a:gd name="T9" fmla="*/ 0 h 12"/>
                <a:gd name="T10" fmla="*/ 17 w 17"/>
                <a:gd name="T11" fmla="*/ 6 h 12"/>
                <a:gd name="T12" fmla="*/ 11 w 17"/>
                <a:gd name="T13" fmla="*/ 12 h 12"/>
                <a:gd name="T14" fmla="*/ 11 w 17"/>
                <a:gd name="T15" fmla="*/ 12 h 12"/>
                <a:gd name="T16" fmla="*/ 6 w 17"/>
                <a:gd name="T17" fmla="*/ 12 h 12"/>
                <a:gd name="T18" fmla="*/ 0 w 17"/>
                <a:gd name="T19" fmla="*/ 12 h 12"/>
                <a:gd name="T20" fmla="*/ 6 w 17"/>
                <a:gd name="T21" fmla="*/ 0 h 12"/>
                <a:gd name="T22" fmla="*/ 6 w 17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2"/>
                <a:gd name="T38" fmla="*/ 17 w 1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6" name="Freeform 204"/>
            <p:cNvSpPr>
              <a:spLocks/>
            </p:cNvSpPr>
            <p:nvPr/>
          </p:nvSpPr>
          <p:spPr bwMode="auto">
            <a:xfrm>
              <a:off x="4326" y="1626"/>
              <a:ext cx="16" cy="11"/>
            </a:xfrm>
            <a:custGeom>
              <a:avLst/>
              <a:gdLst>
                <a:gd name="T0" fmla="*/ 0 w 17"/>
                <a:gd name="T1" fmla="*/ 0 h 12"/>
                <a:gd name="T2" fmla="*/ 6 w 17"/>
                <a:gd name="T3" fmla="*/ 0 h 12"/>
                <a:gd name="T4" fmla="*/ 11 w 17"/>
                <a:gd name="T5" fmla="*/ 6 h 12"/>
                <a:gd name="T6" fmla="*/ 11 w 17"/>
                <a:gd name="T7" fmla="*/ 6 h 12"/>
                <a:gd name="T8" fmla="*/ 17 w 17"/>
                <a:gd name="T9" fmla="*/ 6 h 12"/>
                <a:gd name="T10" fmla="*/ 11 w 17"/>
                <a:gd name="T11" fmla="*/ 12 h 12"/>
                <a:gd name="T12" fmla="*/ 11 w 17"/>
                <a:gd name="T13" fmla="*/ 12 h 12"/>
                <a:gd name="T14" fmla="*/ 6 w 17"/>
                <a:gd name="T15" fmla="*/ 12 h 12"/>
                <a:gd name="T16" fmla="*/ 0 w 17"/>
                <a:gd name="T17" fmla="*/ 6 h 12"/>
                <a:gd name="T18" fmla="*/ 0 w 17"/>
                <a:gd name="T19" fmla="*/ 0 h 12"/>
                <a:gd name="T20" fmla="*/ 0 w 17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2"/>
                <a:gd name="T35" fmla="*/ 17 w 17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2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7" name="Freeform 205"/>
            <p:cNvSpPr>
              <a:spLocks/>
            </p:cNvSpPr>
            <p:nvPr/>
          </p:nvSpPr>
          <p:spPr bwMode="auto">
            <a:xfrm>
              <a:off x="4332" y="1630"/>
              <a:ext cx="10" cy="6"/>
            </a:xfrm>
            <a:custGeom>
              <a:avLst/>
              <a:gdLst>
                <a:gd name="T0" fmla="*/ 5 w 11"/>
                <a:gd name="T1" fmla="*/ 6 h 6"/>
                <a:gd name="T2" fmla="*/ 5 w 11"/>
                <a:gd name="T3" fmla="*/ 6 h 6"/>
                <a:gd name="T4" fmla="*/ 5 w 11"/>
                <a:gd name="T5" fmla="*/ 0 h 6"/>
                <a:gd name="T6" fmla="*/ 5 w 11"/>
                <a:gd name="T7" fmla="*/ 0 h 6"/>
                <a:gd name="T8" fmla="*/ 5 w 11"/>
                <a:gd name="T9" fmla="*/ 0 h 6"/>
                <a:gd name="T10" fmla="*/ 11 w 11"/>
                <a:gd name="T11" fmla="*/ 0 h 6"/>
                <a:gd name="T12" fmla="*/ 11 w 11"/>
                <a:gd name="T13" fmla="*/ 0 h 6"/>
                <a:gd name="T14" fmla="*/ 11 w 11"/>
                <a:gd name="T15" fmla="*/ 0 h 6"/>
                <a:gd name="T16" fmla="*/ 5 w 11"/>
                <a:gd name="T17" fmla="*/ 0 h 6"/>
                <a:gd name="T18" fmla="*/ 5 w 11"/>
                <a:gd name="T19" fmla="*/ 0 h 6"/>
                <a:gd name="T20" fmla="*/ 5 w 11"/>
                <a:gd name="T21" fmla="*/ 0 h 6"/>
                <a:gd name="T22" fmla="*/ 0 w 11"/>
                <a:gd name="T23" fmla="*/ 0 h 6"/>
                <a:gd name="T24" fmla="*/ 0 w 11"/>
                <a:gd name="T25" fmla="*/ 0 h 6"/>
                <a:gd name="T26" fmla="*/ 0 w 11"/>
                <a:gd name="T27" fmla="*/ 0 h 6"/>
                <a:gd name="T28" fmla="*/ 0 w 11"/>
                <a:gd name="T29" fmla="*/ 0 h 6"/>
                <a:gd name="T30" fmla="*/ 0 w 11"/>
                <a:gd name="T31" fmla="*/ 0 h 6"/>
                <a:gd name="T32" fmla="*/ 0 w 11"/>
                <a:gd name="T33" fmla="*/ 0 h 6"/>
                <a:gd name="T34" fmla="*/ 0 w 11"/>
                <a:gd name="T35" fmla="*/ 0 h 6"/>
                <a:gd name="T36" fmla="*/ 0 w 11"/>
                <a:gd name="T37" fmla="*/ 0 h 6"/>
                <a:gd name="T38" fmla="*/ 0 w 11"/>
                <a:gd name="T39" fmla="*/ 0 h 6"/>
                <a:gd name="T40" fmla="*/ 0 w 11"/>
                <a:gd name="T41" fmla="*/ 0 h 6"/>
                <a:gd name="T42" fmla="*/ 0 w 11"/>
                <a:gd name="T43" fmla="*/ 0 h 6"/>
                <a:gd name="T44" fmla="*/ 0 w 11"/>
                <a:gd name="T45" fmla="*/ 0 h 6"/>
                <a:gd name="T46" fmla="*/ 0 w 11"/>
                <a:gd name="T47" fmla="*/ 0 h 6"/>
                <a:gd name="T48" fmla="*/ 0 w 11"/>
                <a:gd name="T49" fmla="*/ 0 h 6"/>
                <a:gd name="T50" fmla="*/ 0 w 11"/>
                <a:gd name="T51" fmla="*/ 0 h 6"/>
                <a:gd name="T52" fmla="*/ 0 w 11"/>
                <a:gd name="T53" fmla="*/ 0 h 6"/>
                <a:gd name="T54" fmla="*/ 0 w 11"/>
                <a:gd name="T55" fmla="*/ 0 h 6"/>
                <a:gd name="T56" fmla="*/ 0 w 11"/>
                <a:gd name="T57" fmla="*/ 0 h 6"/>
                <a:gd name="T58" fmla="*/ 0 w 11"/>
                <a:gd name="T59" fmla="*/ 0 h 6"/>
                <a:gd name="T60" fmla="*/ 0 w 11"/>
                <a:gd name="T61" fmla="*/ 0 h 6"/>
                <a:gd name="T62" fmla="*/ 0 w 11"/>
                <a:gd name="T63" fmla="*/ 0 h 6"/>
                <a:gd name="T64" fmla="*/ 5 w 11"/>
                <a:gd name="T65" fmla="*/ 0 h 6"/>
                <a:gd name="T66" fmla="*/ 5 w 11"/>
                <a:gd name="T67" fmla="*/ 0 h 6"/>
                <a:gd name="T68" fmla="*/ 5 w 11"/>
                <a:gd name="T69" fmla="*/ 6 h 6"/>
                <a:gd name="T70" fmla="*/ 5 w 11"/>
                <a:gd name="T71" fmla="*/ 6 h 6"/>
                <a:gd name="T72" fmla="*/ 5 w 11"/>
                <a:gd name="T73" fmla="*/ 6 h 6"/>
                <a:gd name="T74" fmla="*/ 5 w 11"/>
                <a:gd name="T75" fmla="*/ 0 h 6"/>
                <a:gd name="T76" fmla="*/ 5 w 11"/>
                <a:gd name="T77" fmla="*/ 0 h 6"/>
                <a:gd name="T78" fmla="*/ 5 w 11"/>
                <a:gd name="T79" fmla="*/ 0 h 6"/>
                <a:gd name="T80" fmla="*/ 5 w 11"/>
                <a:gd name="T81" fmla="*/ 0 h 6"/>
                <a:gd name="T82" fmla="*/ 5 w 11"/>
                <a:gd name="T83" fmla="*/ 6 h 6"/>
                <a:gd name="T84" fmla="*/ 5 w 11"/>
                <a:gd name="T85" fmla="*/ 6 h 6"/>
                <a:gd name="T86" fmla="*/ 5 w 11"/>
                <a:gd name="T87" fmla="*/ 6 h 6"/>
                <a:gd name="T88" fmla="*/ 5 w 11"/>
                <a:gd name="T89" fmla="*/ 6 h 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6"/>
                <a:gd name="T137" fmla="*/ 11 w 11"/>
                <a:gd name="T138" fmla="*/ 6 h 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6">
                  <a:moveTo>
                    <a:pt x="5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8" name="Freeform 206"/>
            <p:cNvSpPr>
              <a:spLocks/>
            </p:cNvSpPr>
            <p:nvPr/>
          </p:nvSpPr>
          <p:spPr bwMode="auto">
            <a:xfrm>
              <a:off x="4315" y="1617"/>
              <a:ext cx="12" cy="13"/>
            </a:xfrm>
            <a:custGeom>
              <a:avLst/>
              <a:gdLst>
                <a:gd name="T0" fmla="*/ 6 w 12"/>
                <a:gd name="T1" fmla="*/ 11 h 11"/>
                <a:gd name="T2" fmla="*/ 6 w 12"/>
                <a:gd name="T3" fmla="*/ 11 h 11"/>
                <a:gd name="T4" fmla="*/ 6 w 12"/>
                <a:gd name="T5" fmla="*/ 5 h 11"/>
                <a:gd name="T6" fmla="*/ 6 w 12"/>
                <a:gd name="T7" fmla="*/ 5 h 11"/>
                <a:gd name="T8" fmla="*/ 6 w 12"/>
                <a:gd name="T9" fmla="*/ 5 h 11"/>
                <a:gd name="T10" fmla="*/ 6 w 12"/>
                <a:gd name="T11" fmla="*/ 5 h 11"/>
                <a:gd name="T12" fmla="*/ 6 w 12"/>
                <a:gd name="T13" fmla="*/ 5 h 11"/>
                <a:gd name="T14" fmla="*/ 6 w 12"/>
                <a:gd name="T15" fmla="*/ 5 h 11"/>
                <a:gd name="T16" fmla="*/ 6 w 12"/>
                <a:gd name="T17" fmla="*/ 5 h 11"/>
                <a:gd name="T18" fmla="*/ 6 w 12"/>
                <a:gd name="T19" fmla="*/ 5 h 11"/>
                <a:gd name="T20" fmla="*/ 6 w 12"/>
                <a:gd name="T21" fmla="*/ 5 h 11"/>
                <a:gd name="T22" fmla="*/ 6 w 12"/>
                <a:gd name="T23" fmla="*/ 0 h 11"/>
                <a:gd name="T24" fmla="*/ 0 w 12"/>
                <a:gd name="T25" fmla="*/ 0 h 11"/>
                <a:gd name="T26" fmla="*/ 0 w 12"/>
                <a:gd name="T27" fmla="*/ 0 h 11"/>
                <a:gd name="T28" fmla="*/ 0 w 12"/>
                <a:gd name="T29" fmla="*/ 0 h 11"/>
                <a:gd name="T30" fmla="*/ 0 w 12"/>
                <a:gd name="T31" fmla="*/ 5 h 11"/>
                <a:gd name="T32" fmla="*/ 0 w 12"/>
                <a:gd name="T33" fmla="*/ 5 h 11"/>
                <a:gd name="T34" fmla="*/ 0 w 12"/>
                <a:gd name="T35" fmla="*/ 5 h 11"/>
                <a:gd name="T36" fmla="*/ 0 w 12"/>
                <a:gd name="T37" fmla="*/ 5 h 11"/>
                <a:gd name="T38" fmla="*/ 0 w 12"/>
                <a:gd name="T39" fmla="*/ 5 h 11"/>
                <a:gd name="T40" fmla="*/ 6 w 12"/>
                <a:gd name="T41" fmla="*/ 5 h 11"/>
                <a:gd name="T42" fmla="*/ 0 w 12"/>
                <a:gd name="T43" fmla="*/ 5 h 11"/>
                <a:gd name="T44" fmla="*/ 6 w 12"/>
                <a:gd name="T45" fmla="*/ 11 h 11"/>
                <a:gd name="T46" fmla="*/ 6 w 12"/>
                <a:gd name="T47" fmla="*/ 11 h 11"/>
                <a:gd name="T48" fmla="*/ 6 w 12"/>
                <a:gd name="T49" fmla="*/ 5 h 11"/>
                <a:gd name="T50" fmla="*/ 6 w 12"/>
                <a:gd name="T51" fmla="*/ 5 h 11"/>
                <a:gd name="T52" fmla="*/ 6 w 12"/>
                <a:gd name="T53" fmla="*/ 5 h 11"/>
                <a:gd name="T54" fmla="*/ 6 w 12"/>
                <a:gd name="T55" fmla="*/ 11 h 11"/>
                <a:gd name="T56" fmla="*/ 6 w 12"/>
                <a:gd name="T57" fmla="*/ 11 h 11"/>
                <a:gd name="T58" fmla="*/ 6 w 12"/>
                <a:gd name="T59" fmla="*/ 11 h 11"/>
                <a:gd name="T60" fmla="*/ 6 w 12"/>
                <a:gd name="T61" fmla="*/ 5 h 11"/>
                <a:gd name="T62" fmla="*/ 6 w 12"/>
                <a:gd name="T63" fmla="*/ 5 h 11"/>
                <a:gd name="T64" fmla="*/ 6 w 12"/>
                <a:gd name="T65" fmla="*/ 5 h 11"/>
                <a:gd name="T66" fmla="*/ 6 w 12"/>
                <a:gd name="T67" fmla="*/ 5 h 11"/>
                <a:gd name="T68" fmla="*/ 6 w 12"/>
                <a:gd name="T69" fmla="*/ 5 h 11"/>
                <a:gd name="T70" fmla="*/ 6 w 12"/>
                <a:gd name="T71" fmla="*/ 11 h 11"/>
                <a:gd name="T72" fmla="*/ 6 w 12"/>
                <a:gd name="T73" fmla="*/ 11 h 11"/>
                <a:gd name="T74" fmla="*/ 6 w 12"/>
                <a:gd name="T75" fmla="*/ 5 h 11"/>
                <a:gd name="T76" fmla="*/ 6 w 12"/>
                <a:gd name="T77" fmla="*/ 5 h 11"/>
                <a:gd name="T78" fmla="*/ 6 w 12"/>
                <a:gd name="T79" fmla="*/ 5 h 11"/>
                <a:gd name="T80" fmla="*/ 6 w 12"/>
                <a:gd name="T81" fmla="*/ 11 h 11"/>
                <a:gd name="T82" fmla="*/ 6 w 12"/>
                <a:gd name="T83" fmla="*/ 11 h 11"/>
                <a:gd name="T84" fmla="*/ 6 w 12"/>
                <a:gd name="T85" fmla="*/ 11 h 11"/>
                <a:gd name="T86" fmla="*/ 6 w 12"/>
                <a:gd name="T87" fmla="*/ 11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"/>
                <a:gd name="T133" fmla="*/ 0 h 11"/>
                <a:gd name="T134" fmla="*/ 12 w 1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" h="11">
                  <a:moveTo>
                    <a:pt x="12" y="11"/>
                  </a:moveTo>
                  <a:lnTo>
                    <a:pt x="12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9" name="Freeform 207"/>
            <p:cNvSpPr>
              <a:spLocks/>
            </p:cNvSpPr>
            <p:nvPr/>
          </p:nvSpPr>
          <p:spPr bwMode="auto">
            <a:xfrm>
              <a:off x="4315" y="1617"/>
              <a:ext cx="6" cy="2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6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w 6"/>
                <a:gd name="T25" fmla="*/ 0 h 1"/>
                <a:gd name="T26" fmla="*/ 0 w 6"/>
                <a:gd name="T27" fmla="*/ 0 h 1"/>
                <a:gd name="T28" fmla="*/ 0 w 6"/>
                <a:gd name="T29" fmla="*/ 0 h 1"/>
                <a:gd name="T30" fmla="*/ 6 w 6"/>
                <a:gd name="T31" fmla="*/ 0 h 1"/>
                <a:gd name="T32" fmla="*/ 6 w 6"/>
                <a:gd name="T33" fmla="*/ 0 h 1"/>
                <a:gd name="T34" fmla="*/ 6 w 6"/>
                <a:gd name="T35" fmla="*/ 0 h 1"/>
                <a:gd name="T36" fmla="*/ 6 w 6"/>
                <a:gd name="T37" fmla="*/ 0 h 1"/>
                <a:gd name="T38" fmla="*/ 6 w 6"/>
                <a:gd name="T39" fmla="*/ 0 h 1"/>
                <a:gd name="T40" fmla="*/ 6 w 6"/>
                <a:gd name="T41" fmla="*/ 0 h 1"/>
                <a:gd name="T42" fmla="*/ 6 w 6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"/>
                <a:gd name="T68" fmla="*/ 6 w 6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0" name="Freeform 208"/>
            <p:cNvSpPr>
              <a:spLocks/>
            </p:cNvSpPr>
            <p:nvPr/>
          </p:nvSpPr>
          <p:spPr bwMode="auto">
            <a:xfrm>
              <a:off x="4315" y="1617"/>
              <a:ext cx="6" cy="6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0 h 5"/>
                <a:gd name="T4" fmla="*/ 6 w 6"/>
                <a:gd name="T5" fmla="*/ 5 h 5"/>
                <a:gd name="T6" fmla="*/ 6 w 6"/>
                <a:gd name="T7" fmla="*/ 0 h 5"/>
                <a:gd name="T8" fmla="*/ 6 w 6"/>
                <a:gd name="T9" fmla="*/ 0 h 5"/>
                <a:gd name="T10" fmla="*/ 6 w 6"/>
                <a:gd name="T11" fmla="*/ 0 h 5"/>
                <a:gd name="T12" fmla="*/ 6 w 6"/>
                <a:gd name="T13" fmla="*/ 5 h 5"/>
                <a:gd name="T14" fmla="*/ 6 w 6"/>
                <a:gd name="T15" fmla="*/ 5 h 5"/>
                <a:gd name="T16" fmla="*/ 6 w 6"/>
                <a:gd name="T17" fmla="*/ 5 h 5"/>
                <a:gd name="T18" fmla="*/ 6 w 6"/>
                <a:gd name="T19" fmla="*/ 0 h 5"/>
                <a:gd name="T20" fmla="*/ 6 w 6"/>
                <a:gd name="T21" fmla="*/ 0 h 5"/>
                <a:gd name="T22" fmla="*/ 6 w 6"/>
                <a:gd name="T23" fmla="*/ 0 h 5"/>
                <a:gd name="T24" fmla="*/ 6 w 6"/>
                <a:gd name="T25" fmla="*/ 0 h 5"/>
                <a:gd name="T26" fmla="*/ 6 w 6"/>
                <a:gd name="T27" fmla="*/ 0 h 5"/>
                <a:gd name="T28" fmla="*/ 6 w 6"/>
                <a:gd name="T29" fmla="*/ 0 h 5"/>
                <a:gd name="T30" fmla="*/ 6 w 6"/>
                <a:gd name="T31" fmla="*/ 0 h 5"/>
                <a:gd name="T32" fmla="*/ 6 w 6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6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1" name="Freeform 209"/>
            <p:cNvSpPr>
              <a:spLocks/>
            </p:cNvSpPr>
            <p:nvPr/>
          </p:nvSpPr>
          <p:spPr bwMode="auto">
            <a:xfrm>
              <a:off x="4303" y="1626"/>
              <a:ext cx="6" cy="0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2" name="Freeform 210"/>
            <p:cNvSpPr>
              <a:spLocks/>
            </p:cNvSpPr>
            <p:nvPr/>
          </p:nvSpPr>
          <p:spPr bwMode="auto">
            <a:xfrm>
              <a:off x="4297" y="1617"/>
              <a:ext cx="6" cy="2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3" name="Freeform 211"/>
            <p:cNvSpPr>
              <a:spLocks/>
            </p:cNvSpPr>
            <p:nvPr/>
          </p:nvSpPr>
          <p:spPr bwMode="auto">
            <a:xfrm>
              <a:off x="4309" y="1617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4" name="Freeform 212"/>
            <p:cNvSpPr>
              <a:spLocks/>
            </p:cNvSpPr>
            <p:nvPr/>
          </p:nvSpPr>
          <p:spPr bwMode="auto">
            <a:xfrm>
              <a:off x="4187" y="1590"/>
              <a:ext cx="238" cy="162"/>
            </a:xfrm>
            <a:custGeom>
              <a:avLst/>
              <a:gdLst>
                <a:gd name="T0" fmla="*/ 40 w 244"/>
                <a:gd name="T1" fmla="*/ 1704 h 156"/>
                <a:gd name="T2" fmla="*/ 40 w 244"/>
                <a:gd name="T3" fmla="*/ 0 h 156"/>
                <a:gd name="T4" fmla="*/ 0 w 244"/>
                <a:gd name="T5" fmla="*/ 0 h 156"/>
                <a:gd name="T6" fmla="*/ 0 w 244"/>
                <a:gd name="T7" fmla="*/ 1704 h 156"/>
                <a:gd name="T8" fmla="*/ 40 w 244"/>
                <a:gd name="T9" fmla="*/ 1704 h 156"/>
                <a:gd name="T10" fmla="*/ 40 w 244"/>
                <a:gd name="T11" fmla="*/ 17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56"/>
          <p:cNvGrpSpPr>
            <a:grpSpLocks/>
          </p:cNvGrpSpPr>
          <p:nvPr userDrawn="1"/>
        </p:nvGrpSpPr>
        <p:grpSpPr bwMode="auto">
          <a:xfrm>
            <a:off x="4687605" y="7355423"/>
            <a:ext cx="195385" cy="137583"/>
            <a:chOff x="7877798" y="2333052"/>
            <a:chExt cx="253806" cy="164973"/>
          </a:xfrm>
        </p:grpSpPr>
        <p:sp>
          <p:nvSpPr>
            <p:cNvPr id="76" name="Freeform 220"/>
            <p:cNvSpPr>
              <a:spLocks/>
            </p:cNvSpPr>
            <p:nvPr userDrawn="1"/>
          </p:nvSpPr>
          <p:spPr bwMode="auto">
            <a:xfrm>
              <a:off x="7877798" y="2333052"/>
              <a:ext cx="253806" cy="74026"/>
            </a:xfrm>
            <a:custGeom>
              <a:avLst/>
              <a:gdLst>
                <a:gd name="T0" fmla="*/ 37 w 238"/>
                <a:gd name="T1" fmla="*/ 36 h 72"/>
                <a:gd name="T2" fmla="*/ 0 w 238"/>
                <a:gd name="T3" fmla="*/ 36 h 72"/>
                <a:gd name="T4" fmla="*/ 0 w 238"/>
                <a:gd name="T5" fmla="*/ 0 h 72"/>
                <a:gd name="T6" fmla="*/ 37 w 238"/>
                <a:gd name="T7" fmla="*/ 0 h 72"/>
                <a:gd name="T8" fmla="*/ 37 w 238"/>
                <a:gd name="T9" fmla="*/ 36 h 72"/>
                <a:gd name="T10" fmla="*/ 37 w 238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72"/>
                <a:gd name="T20" fmla="*/ 238 w 2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72">
                  <a:moveTo>
                    <a:pt x="238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7" name="Freeform 221"/>
            <p:cNvSpPr>
              <a:spLocks/>
            </p:cNvSpPr>
            <p:nvPr userDrawn="1"/>
          </p:nvSpPr>
          <p:spPr bwMode="auto">
            <a:xfrm>
              <a:off x="7879912" y="2411308"/>
              <a:ext cx="251692" cy="86717"/>
            </a:xfrm>
            <a:custGeom>
              <a:avLst/>
              <a:gdLst>
                <a:gd name="T0" fmla="*/ 238 w 238"/>
                <a:gd name="T1" fmla="*/ 84 h 84"/>
                <a:gd name="T2" fmla="*/ 238 w 238"/>
                <a:gd name="T3" fmla="*/ 0 h 84"/>
                <a:gd name="T4" fmla="*/ 0 w 238"/>
                <a:gd name="T5" fmla="*/ 0 h 84"/>
                <a:gd name="T6" fmla="*/ 0 w 238"/>
                <a:gd name="T7" fmla="*/ 84 h 84"/>
                <a:gd name="T8" fmla="*/ 238 w 238"/>
                <a:gd name="T9" fmla="*/ 84 h 84"/>
                <a:gd name="T10" fmla="*/ 238 w 238"/>
                <a:gd name="T11" fmla="*/ 84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84"/>
                <a:gd name="T20" fmla="*/ 238 w 238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84">
                  <a:moveTo>
                    <a:pt x="238" y="84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238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23"/>
          <p:cNvGrpSpPr>
            <a:grpSpLocks/>
          </p:cNvGrpSpPr>
          <p:nvPr userDrawn="1"/>
        </p:nvGrpSpPr>
        <p:grpSpPr bwMode="auto">
          <a:xfrm>
            <a:off x="2919564" y="7355417"/>
            <a:ext cx="197164" cy="135808"/>
            <a:chOff x="4184" y="1339"/>
            <a:chExt cx="238" cy="162"/>
          </a:xfrm>
        </p:grpSpPr>
        <p:sp>
          <p:nvSpPr>
            <p:cNvPr id="72" name="Freeform 224"/>
            <p:cNvSpPr>
              <a:spLocks/>
            </p:cNvSpPr>
            <p:nvPr/>
          </p:nvSpPr>
          <p:spPr bwMode="auto">
            <a:xfrm>
              <a:off x="4184" y="1339"/>
              <a:ext cx="238" cy="162"/>
            </a:xfrm>
            <a:custGeom>
              <a:avLst/>
              <a:gdLst>
                <a:gd name="T0" fmla="*/ 40 w 244"/>
                <a:gd name="T1" fmla="*/ 1704 h 156"/>
                <a:gd name="T2" fmla="*/ 40 w 244"/>
                <a:gd name="T3" fmla="*/ 0 h 156"/>
                <a:gd name="T4" fmla="*/ 0 w 244"/>
                <a:gd name="T5" fmla="*/ 0 h 156"/>
                <a:gd name="T6" fmla="*/ 0 w 244"/>
                <a:gd name="T7" fmla="*/ 1704 h 156"/>
                <a:gd name="T8" fmla="*/ 40 w 244"/>
                <a:gd name="T9" fmla="*/ 1704 h 156"/>
                <a:gd name="T10" fmla="*/ 40 w 244"/>
                <a:gd name="T11" fmla="*/ 17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3" name="Freeform 225"/>
            <p:cNvSpPr>
              <a:spLocks/>
            </p:cNvSpPr>
            <p:nvPr/>
          </p:nvSpPr>
          <p:spPr bwMode="auto">
            <a:xfrm>
              <a:off x="4184" y="1339"/>
              <a:ext cx="238" cy="53"/>
            </a:xfrm>
            <a:custGeom>
              <a:avLst/>
              <a:gdLst>
                <a:gd name="T0" fmla="*/ 40 w 244"/>
                <a:gd name="T1" fmla="*/ 962 h 50"/>
                <a:gd name="T2" fmla="*/ 40 w 244"/>
                <a:gd name="T3" fmla="*/ 0 h 50"/>
                <a:gd name="T4" fmla="*/ 0 w 244"/>
                <a:gd name="T5" fmla="*/ 0 h 50"/>
                <a:gd name="T6" fmla="*/ 0 w 244"/>
                <a:gd name="T7" fmla="*/ 962 h 50"/>
                <a:gd name="T8" fmla="*/ 40 w 244"/>
                <a:gd name="T9" fmla="*/ 962 h 50"/>
                <a:gd name="T10" fmla="*/ 40 w 244"/>
                <a:gd name="T11" fmla="*/ 962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4" name="Freeform 226"/>
            <p:cNvSpPr>
              <a:spLocks/>
            </p:cNvSpPr>
            <p:nvPr/>
          </p:nvSpPr>
          <p:spPr bwMode="auto">
            <a:xfrm>
              <a:off x="4184" y="1448"/>
              <a:ext cx="238" cy="53"/>
            </a:xfrm>
            <a:custGeom>
              <a:avLst/>
              <a:gdLst>
                <a:gd name="T0" fmla="*/ 40 w 244"/>
                <a:gd name="T1" fmla="*/ 962 h 50"/>
                <a:gd name="T2" fmla="*/ 40 w 244"/>
                <a:gd name="T3" fmla="*/ 0 h 50"/>
                <a:gd name="T4" fmla="*/ 0 w 244"/>
                <a:gd name="T5" fmla="*/ 0 h 50"/>
                <a:gd name="T6" fmla="*/ 0 w 244"/>
                <a:gd name="T7" fmla="*/ 962 h 50"/>
                <a:gd name="T8" fmla="*/ 40 w 244"/>
                <a:gd name="T9" fmla="*/ 962 h 50"/>
                <a:gd name="T10" fmla="*/ 40 w 244"/>
                <a:gd name="T11" fmla="*/ 962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409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5" name="Freeform 227"/>
            <p:cNvSpPr>
              <a:spLocks/>
            </p:cNvSpPr>
            <p:nvPr/>
          </p:nvSpPr>
          <p:spPr bwMode="auto">
            <a:xfrm>
              <a:off x="4184" y="1339"/>
              <a:ext cx="238" cy="162"/>
            </a:xfrm>
            <a:custGeom>
              <a:avLst/>
              <a:gdLst>
                <a:gd name="T0" fmla="*/ 40 w 244"/>
                <a:gd name="T1" fmla="*/ 1704 h 156"/>
                <a:gd name="T2" fmla="*/ 40 w 244"/>
                <a:gd name="T3" fmla="*/ 0 h 156"/>
                <a:gd name="T4" fmla="*/ 0 w 244"/>
                <a:gd name="T5" fmla="*/ 0 h 156"/>
                <a:gd name="T6" fmla="*/ 0 w 244"/>
                <a:gd name="T7" fmla="*/ 1704 h 156"/>
                <a:gd name="T8" fmla="*/ 40 w 244"/>
                <a:gd name="T9" fmla="*/ 1704 h 156"/>
                <a:gd name="T10" fmla="*/ 40 w 244"/>
                <a:gd name="T11" fmla="*/ 17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28"/>
          <p:cNvGrpSpPr>
            <a:grpSpLocks/>
          </p:cNvGrpSpPr>
          <p:nvPr userDrawn="1"/>
        </p:nvGrpSpPr>
        <p:grpSpPr bwMode="auto">
          <a:xfrm>
            <a:off x="5711557" y="7355409"/>
            <a:ext cx="197164" cy="141133"/>
            <a:chOff x="4188" y="2157"/>
            <a:chExt cx="238" cy="162"/>
          </a:xfrm>
        </p:grpSpPr>
        <p:sp>
          <p:nvSpPr>
            <p:cNvPr id="59" name="Freeform 229"/>
            <p:cNvSpPr>
              <a:spLocks/>
            </p:cNvSpPr>
            <p:nvPr/>
          </p:nvSpPr>
          <p:spPr bwMode="auto">
            <a:xfrm>
              <a:off x="4188" y="2157"/>
              <a:ext cx="238" cy="158"/>
            </a:xfrm>
            <a:custGeom>
              <a:avLst/>
              <a:gdLst>
                <a:gd name="T0" fmla="*/ 0 w 238"/>
                <a:gd name="T1" fmla="*/ 0 h 151"/>
                <a:gd name="T2" fmla="*/ 238 w 238"/>
                <a:gd name="T3" fmla="*/ 0 h 151"/>
                <a:gd name="T4" fmla="*/ 238 w 238"/>
                <a:gd name="T5" fmla="*/ 1791 h 151"/>
                <a:gd name="T6" fmla="*/ 0 w 238"/>
                <a:gd name="T7" fmla="*/ 1791 h 151"/>
                <a:gd name="T8" fmla="*/ 0 w 238"/>
                <a:gd name="T9" fmla="*/ 0 h 151"/>
                <a:gd name="T10" fmla="*/ 0 w 238"/>
                <a:gd name="T11" fmla="*/ 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51"/>
                <a:gd name="T20" fmla="*/ 238 w 238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51">
                  <a:moveTo>
                    <a:pt x="0" y="0"/>
                  </a:moveTo>
                  <a:lnTo>
                    <a:pt x="238" y="0"/>
                  </a:lnTo>
                  <a:lnTo>
                    <a:pt x="23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 230"/>
            <p:cNvSpPr>
              <a:spLocks/>
            </p:cNvSpPr>
            <p:nvPr/>
          </p:nvSpPr>
          <p:spPr bwMode="auto">
            <a:xfrm>
              <a:off x="4188" y="2157"/>
              <a:ext cx="238" cy="59"/>
            </a:xfrm>
            <a:custGeom>
              <a:avLst/>
              <a:gdLst>
                <a:gd name="T0" fmla="*/ 0 w 238"/>
                <a:gd name="T1" fmla="*/ 0 h 56"/>
                <a:gd name="T2" fmla="*/ 238 w 238"/>
                <a:gd name="T3" fmla="*/ 0 h 56"/>
                <a:gd name="T4" fmla="*/ 238 w 238"/>
                <a:gd name="T5" fmla="*/ 800 h 56"/>
                <a:gd name="T6" fmla="*/ 0 w 238"/>
                <a:gd name="T7" fmla="*/ 800 h 56"/>
                <a:gd name="T8" fmla="*/ 0 w 238"/>
                <a:gd name="T9" fmla="*/ 0 h 56"/>
                <a:gd name="T10" fmla="*/ 0 w 23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56"/>
                <a:gd name="T20" fmla="*/ 238 w 238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56">
                  <a:moveTo>
                    <a:pt x="0" y="0"/>
                  </a:moveTo>
                  <a:lnTo>
                    <a:pt x="238" y="0"/>
                  </a:lnTo>
                  <a:lnTo>
                    <a:pt x="238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 231"/>
            <p:cNvSpPr>
              <a:spLocks/>
            </p:cNvSpPr>
            <p:nvPr/>
          </p:nvSpPr>
          <p:spPr bwMode="auto">
            <a:xfrm>
              <a:off x="4188" y="2260"/>
              <a:ext cx="238" cy="59"/>
            </a:xfrm>
            <a:custGeom>
              <a:avLst/>
              <a:gdLst>
                <a:gd name="T0" fmla="*/ 0 w 238"/>
                <a:gd name="T1" fmla="*/ 0 h 55"/>
                <a:gd name="T2" fmla="*/ 238 w 238"/>
                <a:gd name="T3" fmla="*/ 0 h 55"/>
                <a:gd name="T4" fmla="*/ 238 w 238"/>
                <a:gd name="T5" fmla="*/ 820 h 55"/>
                <a:gd name="T6" fmla="*/ 0 w 238"/>
                <a:gd name="T7" fmla="*/ 820 h 55"/>
                <a:gd name="T8" fmla="*/ 0 w 238"/>
                <a:gd name="T9" fmla="*/ 0 h 55"/>
                <a:gd name="T10" fmla="*/ 0 w 23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55"/>
                <a:gd name="T20" fmla="*/ 238 w 23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55">
                  <a:moveTo>
                    <a:pt x="0" y="0"/>
                  </a:moveTo>
                  <a:lnTo>
                    <a:pt x="238" y="0"/>
                  </a:lnTo>
                  <a:lnTo>
                    <a:pt x="238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 232"/>
            <p:cNvSpPr>
              <a:spLocks/>
            </p:cNvSpPr>
            <p:nvPr/>
          </p:nvSpPr>
          <p:spPr bwMode="auto">
            <a:xfrm>
              <a:off x="4218" y="2185"/>
              <a:ext cx="41" cy="47"/>
            </a:xfrm>
            <a:custGeom>
              <a:avLst/>
              <a:gdLst>
                <a:gd name="T0" fmla="*/ 42 w 42"/>
                <a:gd name="T1" fmla="*/ 153 h 45"/>
                <a:gd name="T2" fmla="*/ 42 w 42"/>
                <a:gd name="T3" fmla="*/ 11 h 45"/>
                <a:gd name="T4" fmla="*/ 42 w 42"/>
                <a:gd name="T5" fmla="*/ 0 h 45"/>
                <a:gd name="T6" fmla="*/ 0 w 42"/>
                <a:gd name="T7" fmla="*/ 0 h 45"/>
                <a:gd name="T8" fmla="*/ 0 w 42"/>
                <a:gd name="T9" fmla="*/ 11 h 45"/>
                <a:gd name="T10" fmla="*/ 0 w 42"/>
                <a:gd name="T11" fmla="*/ 153 h 45"/>
                <a:gd name="T12" fmla="*/ 6 w 42"/>
                <a:gd name="T13" fmla="*/ 175 h 45"/>
                <a:gd name="T14" fmla="*/ 6 w 42"/>
                <a:gd name="T15" fmla="*/ 195 h 45"/>
                <a:gd name="T16" fmla="*/ 12 w 42"/>
                <a:gd name="T17" fmla="*/ 223 h 45"/>
                <a:gd name="T18" fmla="*/ 18 w 42"/>
                <a:gd name="T19" fmla="*/ 223 h 45"/>
                <a:gd name="T20" fmla="*/ 24 w 42"/>
                <a:gd name="T21" fmla="*/ 223 h 45"/>
                <a:gd name="T22" fmla="*/ 30 w 42"/>
                <a:gd name="T23" fmla="*/ 223 h 45"/>
                <a:gd name="T24" fmla="*/ 30 w 42"/>
                <a:gd name="T25" fmla="*/ 223 h 45"/>
                <a:gd name="T26" fmla="*/ 36 w 42"/>
                <a:gd name="T27" fmla="*/ 195 h 45"/>
                <a:gd name="T28" fmla="*/ 36 w 42"/>
                <a:gd name="T29" fmla="*/ 175 h 45"/>
                <a:gd name="T30" fmla="*/ 42 w 42"/>
                <a:gd name="T31" fmla="*/ 153 h 45"/>
                <a:gd name="T32" fmla="*/ 42 w 42"/>
                <a:gd name="T33" fmla="*/ 1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"/>
                <a:gd name="T53" fmla="*/ 42 w 4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">
                  <a:moveTo>
                    <a:pt x="42" y="28"/>
                  </a:moveTo>
                  <a:lnTo>
                    <a:pt x="42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12" y="45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3" name="Freeform 233"/>
            <p:cNvSpPr>
              <a:spLocks/>
            </p:cNvSpPr>
            <p:nvPr/>
          </p:nvSpPr>
          <p:spPr bwMode="auto">
            <a:xfrm>
              <a:off x="4218" y="2185"/>
              <a:ext cx="41" cy="47"/>
            </a:xfrm>
            <a:custGeom>
              <a:avLst/>
              <a:gdLst>
                <a:gd name="T0" fmla="*/ 42 w 42"/>
                <a:gd name="T1" fmla="*/ 153 h 45"/>
                <a:gd name="T2" fmla="*/ 42 w 42"/>
                <a:gd name="T3" fmla="*/ 11 h 45"/>
                <a:gd name="T4" fmla="*/ 42 w 42"/>
                <a:gd name="T5" fmla="*/ 0 h 45"/>
                <a:gd name="T6" fmla="*/ 0 w 42"/>
                <a:gd name="T7" fmla="*/ 0 h 45"/>
                <a:gd name="T8" fmla="*/ 0 w 42"/>
                <a:gd name="T9" fmla="*/ 11 h 45"/>
                <a:gd name="T10" fmla="*/ 0 w 42"/>
                <a:gd name="T11" fmla="*/ 153 h 45"/>
                <a:gd name="T12" fmla="*/ 6 w 42"/>
                <a:gd name="T13" fmla="*/ 175 h 45"/>
                <a:gd name="T14" fmla="*/ 6 w 42"/>
                <a:gd name="T15" fmla="*/ 195 h 45"/>
                <a:gd name="T16" fmla="*/ 12 w 42"/>
                <a:gd name="T17" fmla="*/ 223 h 45"/>
                <a:gd name="T18" fmla="*/ 18 w 42"/>
                <a:gd name="T19" fmla="*/ 223 h 45"/>
                <a:gd name="T20" fmla="*/ 24 w 42"/>
                <a:gd name="T21" fmla="*/ 223 h 45"/>
                <a:gd name="T22" fmla="*/ 30 w 42"/>
                <a:gd name="T23" fmla="*/ 223 h 45"/>
                <a:gd name="T24" fmla="*/ 30 w 42"/>
                <a:gd name="T25" fmla="*/ 223 h 45"/>
                <a:gd name="T26" fmla="*/ 36 w 42"/>
                <a:gd name="T27" fmla="*/ 195 h 45"/>
                <a:gd name="T28" fmla="*/ 36 w 42"/>
                <a:gd name="T29" fmla="*/ 175 h 45"/>
                <a:gd name="T30" fmla="*/ 42 w 42"/>
                <a:gd name="T31" fmla="*/ 153 h 45"/>
                <a:gd name="T32" fmla="*/ 42 w 42"/>
                <a:gd name="T33" fmla="*/ 1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"/>
                <a:gd name="T53" fmla="*/ 42 w 4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">
                  <a:moveTo>
                    <a:pt x="42" y="28"/>
                  </a:moveTo>
                  <a:lnTo>
                    <a:pt x="42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12" y="45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42" y="28"/>
                  </a:lnTo>
                </a:path>
              </a:pathLst>
            </a:custGeom>
            <a:noFill/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 234"/>
            <p:cNvSpPr>
              <a:spLocks/>
            </p:cNvSpPr>
            <p:nvPr/>
          </p:nvSpPr>
          <p:spPr bwMode="auto">
            <a:xfrm>
              <a:off x="4218" y="2179"/>
              <a:ext cx="41" cy="12"/>
            </a:xfrm>
            <a:custGeom>
              <a:avLst/>
              <a:gdLst>
                <a:gd name="T0" fmla="*/ 42 w 42"/>
                <a:gd name="T1" fmla="*/ 6 h 12"/>
                <a:gd name="T2" fmla="*/ 42 w 42"/>
                <a:gd name="T3" fmla="*/ 6 h 12"/>
                <a:gd name="T4" fmla="*/ 36 w 42"/>
                <a:gd name="T5" fmla="*/ 6 h 12"/>
                <a:gd name="T6" fmla="*/ 30 w 42"/>
                <a:gd name="T7" fmla="*/ 0 h 12"/>
                <a:gd name="T8" fmla="*/ 24 w 42"/>
                <a:gd name="T9" fmla="*/ 0 h 12"/>
                <a:gd name="T10" fmla="*/ 12 w 42"/>
                <a:gd name="T11" fmla="*/ 0 h 12"/>
                <a:gd name="T12" fmla="*/ 6 w 42"/>
                <a:gd name="T13" fmla="*/ 6 h 12"/>
                <a:gd name="T14" fmla="*/ 0 w 42"/>
                <a:gd name="T15" fmla="*/ 6 h 12"/>
                <a:gd name="T16" fmla="*/ 0 w 42"/>
                <a:gd name="T17" fmla="*/ 12 h 12"/>
                <a:gd name="T18" fmla="*/ 42 w 42"/>
                <a:gd name="T19" fmla="*/ 6 h 12"/>
                <a:gd name="T20" fmla="*/ 42 w 42"/>
                <a:gd name="T21" fmla="*/ 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2"/>
                <a:gd name="T35" fmla="*/ 42 w 4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2">
                  <a:moveTo>
                    <a:pt x="42" y="6"/>
                  </a:moveTo>
                  <a:lnTo>
                    <a:pt x="42" y="6"/>
                  </a:lnTo>
                  <a:lnTo>
                    <a:pt x="36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5" name="Freeform 235"/>
            <p:cNvSpPr>
              <a:spLocks/>
            </p:cNvSpPr>
            <p:nvPr/>
          </p:nvSpPr>
          <p:spPr bwMode="auto">
            <a:xfrm>
              <a:off x="4224" y="2195"/>
              <a:ext cx="29" cy="36"/>
            </a:xfrm>
            <a:custGeom>
              <a:avLst/>
              <a:gdLst>
                <a:gd name="T0" fmla="*/ 30 w 30"/>
                <a:gd name="T1" fmla="*/ 174 h 34"/>
                <a:gd name="T2" fmla="*/ 24 w 30"/>
                <a:gd name="T3" fmla="*/ 6 h 34"/>
                <a:gd name="T4" fmla="*/ 18 w 30"/>
                <a:gd name="T5" fmla="*/ 6 h 34"/>
                <a:gd name="T6" fmla="*/ 18 w 30"/>
                <a:gd name="T7" fmla="*/ 0 h 34"/>
                <a:gd name="T8" fmla="*/ 12 w 30"/>
                <a:gd name="T9" fmla="*/ 6 h 34"/>
                <a:gd name="T10" fmla="*/ 6 w 30"/>
                <a:gd name="T11" fmla="*/ 6 h 34"/>
                <a:gd name="T12" fmla="*/ 0 w 30"/>
                <a:gd name="T13" fmla="*/ 174 h 34"/>
                <a:gd name="T14" fmla="*/ 0 w 30"/>
                <a:gd name="T15" fmla="*/ 207 h 34"/>
                <a:gd name="T16" fmla="*/ 6 w 30"/>
                <a:gd name="T17" fmla="*/ 239 h 34"/>
                <a:gd name="T18" fmla="*/ 6 w 30"/>
                <a:gd name="T19" fmla="*/ 239 h 34"/>
                <a:gd name="T20" fmla="*/ 12 w 30"/>
                <a:gd name="T21" fmla="*/ 284 h 34"/>
                <a:gd name="T22" fmla="*/ 18 w 30"/>
                <a:gd name="T23" fmla="*/ 284 h 34"/>
                <a:gd name="T24" fmla="*/ 18 w 30"/>
                <a:gd name="T25" fmla="*/ 284 h 34"/>
                <a:gd name="T26" fmla="*/ 24 w 30"/>
                <a:gd name="T27" fmla="*/ 239 h 34"/>
                <a:gd name="T28" fmla="*/ 30 w 30"/>
                <a:gd name="T29" fmla="*/ 239 h 34"/>
                <a:gd name="T30" fmla="*/ 30 w 30"/>
                <a:gd name="T31" fmla="*/ 207 h 34"/>
                <a:gd name="T32" fmla="*/ 30 w 30"/>
                <a:gd name="T33" fmla="*/ 174 h 34"/>
                <a:gd name="T34" fmla="*/ 30 w 30"/>
                <a:gd name="T35" fmla="*/ 17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34"/>
                <a:gd name="T56" fmla="*/ 30 w 30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34">
                  <a:moveTo>
                    <a:pt x="30" y="17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28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6" name="Freeform 236"/>
            <p:cNvSpPr>
              <a:spLocks/>
            </p:cNvSpPr>
            <p:nvPr/>
          </p:nvSpPr>
          <p:spPr bwMode="auto">
            <a:xfrm>
              <a:off x="4224" y="2216"/>
              <a:ext cx="29" cy="6"/>
            </a:xfrm>
            <a:custGeom>
              <a:avLst/>
              <a:gdLst>
                <a:gd name="T0" fmla="*/ 30 w 30"/>
                <a:gd name="T1" fmla="*/ 6 h 6"/>
                <a:gd name="T2" fmla="*/ 30 w 30"/>
                <a:gd name="T3" fmla="*/ 6 h 6"/>
                <a:gd name="T4" fmla="*/ 30 w 30"/>
                <a:gd name="T5" fmla="*/ 6 h 6"/>
                <a:gd name="T6" fmla="*/ 30 w 30"/>
                <a:gd name="T7" fmla="*/ 6 h 6"/>
                <a:gd name="T8" fmla="*/ 30 w 30"/>
                <a:gd name="T9" fmla="*/ 0 h 6"/>
                <a:gd name="T10" fmla="*/ 30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24 w 30"/>
                <a:gd name="T17" fmla="*/ 0 h 6"/>
                <a:gd name="T18" fmla="*/ 24 w 30"/>
                <a:gd name="T19" fmla="*/ 0 h 6"/>
                <a:gd name="T20" fmla="*/ 24 w 30"/>
                <a:gd name="T21" fmla="*/ 0 h 6"/>
                <a:gd name="T22" fmla="*/ 18 w 30"/>
                <a:gd name="T23" fmla="*/ 0 h 6"/>
                <a:gd name="T24" fmla="*/ 18 w 30"/>
                <a:gd name="T25" fmla="*/ 0 h 6"/>
                <a:gd name="T26" fmla="*/ 12 w 30"/>
                <a:gd name="T27" fmla="*/ 0 h 6"/>
                <a:gd name="T28" fmla="*/ 12 w 30"/>
                <a:gd name="T29" fmla="*/ 0 h 6"/>
                <a:gd name="T30" fmla="*/ 12 w 30"/>
                <a:gd name="T31" fmla="*/ 0 h 6"/>
                <a:gd name="T32" fmla="*/ 6 w 30"/>
                <a:gd name="T33" fmla="*/ 0 h 6"/>
                <a:gd name="T34" fmla="*/ 6 w 30"/>
                <a:gd name="T35" fmla="*/ 0 h 6"/>
                <a:gd name="T36" fmla="*/ 6 w 30"/>
                <a:gd name="T37" fmla="*/ 0 h 6"/>
                <a:gd name="T38" fmla="*/ 0 w 30"/>
                <a:gd name="T39" fmla="*/ 0 h 6"/>
                <a:gd name="T40" fmla="*/ 0 w 30"/>
                <a:gd name="T41" fmla="*/ 0 h 6"/>
                <a:gd name="T42" fmla="*/ 0 w 30"/>
                <a:gd name="T43" fmla="*/ 0 h 6"/>
                <a:gd name="T44" fmla="*/ 0 w 30"/>
                <a:gd name="T45" fmla="*/ 6 h 6"/>
                <a:gd name="T46" fmla="*/ 0 w 30"/>
                <a:gd name="T47" fmla="*/ 6 h 6"/>
                <a:gd name="T48" fmla="*/ 0 w 30"/>
                <a:gd name="T49" fmla="*/ 6 h 6"/>
                <a:gd name="T50" fmla="*/ 0 w 30"/>
                <a:gd name="T51" fmla="*/ 6 h 6"/>
                <a:gd name="T52" fmla="*/ 6 w 30"/>
                <a:gd name="T53" fmla="*/ 6 h 6"/>
                <a:gd name="T54" fmla="*/ 6 w 30"/>
                <a:gd name="T55" fmla="*/ 6 h 6"/>
                <a:gd name="T56" fmla="*/ 12 w 30"/>
                <a:gd name="T57" fmla="*/ 6 h 6"/>
                <a:gd name="T58" fmla="*/ 12 w 30"/>
                <a:gd name="T59" fmla="*/ 6 h 6"/>
                <a:gd name="T60" fmla="*/ 12 w 30"/>
                <a:gd name="T61" fmla="*/ 6 h 6"/>
                <a:gd name="T62" fmla="*/ 18 w 30"/>
                <a:gd name="T63" fmla="*/ 6 h 6"/>
                <a:gd name="T64" fmla="*/ 18 w 30"/>
                <a:gd name="T65" fmla="*/ 6 h 6"/>
                <a:gd name="T66" fmla="*/ 18 w 30"/>
                <a:gd name="T67" fmla="*/ 6 h 6"/>
                <a:gd name="T68" fmla="*/ 24 w 30"/>
                <a:gd name="T69" fmla="*/ 6 h 6"/>
                <a:gd name="T70" fmla="*/ 24 w 30"/>
                <a:gd name="T71" fmla="*/ 6 h 6"/>
                <a:gd name="T72" fmla="*/ 24 w 30"/>
                <a:gd name="T73" fmla="*/ 6 h 6"/>
                <a:gd name="T74" fmla="*/ 30 w 30"/>
                <a:gd name="T75" fmla="*/ 6 h 6"/>
                <a:gd name="T76" fmla="*/ 30 w 30"/>
                <a:gd name="T77" fmla="*/ 6 h 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6"/>
                <a:gd name="T119" fmla="*/ 30 w 30"/>
                <a:gd name="T120" fmla="*/ 6 h 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6">
                  <a:moveTo>
                    <a:pt x="30" y="6"/>
                  </a:moveTo>
                  <a:lnTo>
                    <a:pt x="30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7" name="Freeform 237"/>
            <p:cNvSpPr>
              <a:spLocks/>
            </p:cNvSpPr>
            <p:nvPr/>
          </p:nvSpPr>
          <p:spPr bwMode="auto">
            <a:xfrm>
              <a:off x="4224" y="2222"/>
              <a:ext cx="29" cy="2"/>
            </a:xfrm>
            <a:custGeom>
              <a:avLst/>
              <a:gdLst>
                <a:gd name="T0" fmla="*/ 30 w 30"/>
                <a:gd name="T1" fmla="*/ 0 h 1"/>
                <a:gd name="T2" fmla="*/ 30 w 30"/>
                <a:gd name="T3" fmla="*/ 0 h 1"/>
                <a:gd name="T4" fmla="*/ 30 w 30"/>
                <a:gd name="T5" fmla="*/ 0 h 1"/>
                <a:gd name="T6" fmla="*/ 30 w 30"/>
                <a:gd name="T7" fmla="*/ 0 h 1"/>
                <a:gd name="T8" fmla="*/ 30 w 30"/>
                <a:gd name="T9" fmla="*/ 0 h 1"/>
                <a:gd name="T10" fmla="*/ 30 w 30"/>
                <a:gd name="T11" fmla="*/ 0 h 1"/>
                <a:gd name="T12" fmla="*/ 30 w 30"/>
                <a:gd name="T13" fmla="*/ 0 h 1"/>
                <a:gd name="T14" fmla="*/ 30 w 30"/>
                <a:gd name="T15" fmla="*/ 0 h 1"/>
                <a:gd name="T16" fmla="*/ 24 w 30"/>
                <a:gd name="T17" fmla="*/ 0 h 1"/>
                <a:gd name="T18" fmla="*/ 24 w 30"/>
                <a:gd name="T19" fmla="*/ 0 h 1"/>
                <a:gd name="T20" fmla="*/ 24 w 30"/>
                <a:gd name="T21" fmla="*/ 0 h 1"/>
                <a:gd name="T22" fmla="*/ 18 w 30"/>
                <a:gd name="T23" fmla="*/ 0 h 1"/>
                <a:gd name="T24" fmla="*/ 18 w 30"/>
                <a:gd name="T25" fmla="*/ 0 h 1"/>
                <a:gd name="T26" fmla="*/ 12 w 30"/>
                <a:gd name="T27" fmla="*/ 0 h 1"/>
                <a:gd name="T28" fmla="*/ 12 w 30"/>
                <a:gd name="T29" fmla="*/ 0 h 1"/>
                <a:gd name="T30" fmla="*/ 12 w 30"/>
                <a:gd name="T31" fmla="*/ 0 h 1"/>
                <a:gd name="T32" fmla="*/ 6 w 30"/>
                <a:gd name="T33" fmla="*/ 0 h 1"/>
                <a:gd name="T34" fmla="*/ 6 w 30"/>
                <a:gd name="T35" fmla="*/ 0 h 1"/>
                <a:gd name="T36" fmla="*/ 6 w 30"/>
                <a:gd name="T37" fmla="*/ 0 h 1"/>
                <a:gd name="T38" fmla="*/ 0 w 30"/>
                <a:gd name="T39" fmla="*/ 0 h 1"/>
                <a:gd name="T40" fmla="*/ 0 w 30"/>
                <a:gd name="T41" fmla="*/ 0 h 1"/>
                <a:gd name="T42" fmla="*/ 0 w 30"/>
                <a:gd name="T43" fmla="*/ 0 h 1"/>
                <a:gd name="T44" fmla="*/ 0 w 30"/>
                <a:gd name="T45" fmla="*/ 0 h 1"/>
                <a:gd name="T46" fmla="*/ 0 w 30"/>
                <a:gd name="T47" fmla="*/ 0 h 1"/>
                <a:gd name="T48" fmla="*/ 0 w 30"/>
                <a:gd name="T49" fmla="*/ 0 h 1"/>
                <a:gd name="T50" fmla="*/ 6 w 30"/>
                <a:gd name="T51" fmla="*/ 0 h 1"/>
                <a:gd name="T52" fmla="*/ 6 w 30"/>
                <a:gd name="T53" fmla="*/ 0 h 1"/>
                <a:gd name="T54" fmla="*/ 6 w 30"/>
                <a:gd name="T55" fmla="*/ 0 h 1"/>
                <a:gd name="T56" fmla="*/ 12 w 30"/>
                <a:gd name="T57" fmla="*/ 0 h 1"/>
                <a:gd name="T58" fmla="*/ 12 w 30"/>
                <a:gd name="T59" fmla="*/ 0 h 1"/>
                <a:gd name="T60" fmla="*/ 12 w 30"/>
                <a:gd name="T61" fmla="*/ 0 h 1"/>
                <a:gd name="T62" fmla="*/ 18 w 30"/>
                <a:gd name="T63" fmla="*/ 0 h 1"/>
                <a:gd name="T64" fmla="*/ 18 w 30"/>
                <a:gd name="T65" fmla="*/ 0 h 1"/>
                <a:gd name="T66" fmla="*/ 24 w 30"/>
                <a:gd name="T67" fmla="*/ 0 h 1"/>
                <a:gd name="T68" fmla="*/ 24 w 30"/>
                <a:gd name="T69" fmla="*/ 0 h 1"/>
                <a:gd name="T70" fmla="*/ 24 w 30"/>
                <a:gd name="T71" fmla="*/ 0 h 1"/>
                <a:gd name="T72" fmla="*/ 30 w 30"/>
                <a:gd name="T73" fmla="*/ 0 h 1"/>
                <a:gd name="T74" fmla="*/ 30 w 30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1"/>
                <a:gd name="T116" fmla="*/ 30 w 30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1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8" name="Freeform 238"/>
            <p:cNvSpPr>
              <a:spLocks/>
            </p:cNvSpPr>
            <p:nvPr/>
          </p:nvSpPr>
          <p:spPr bwMode="auto">
            <a:xfrm>
              <a:off x="4235" y="2191"/>
              <a:ext cx="6" cy="6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6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6 w 6"/>
                <a:gd name="T17" fmla="*/ 5 h 5"/>
                <a:gd name="T18" fmla="*/ 6 w 6"/>
                <a:gd name="T19" fmla="*/ 0 h 5"/>
                <a:gd name="T20" fmla="*/ 6 w 6"/>
                <a:gd name="T21" fmla="*/ 0 h 5"/>
                <a:gd name="T22" fmla="*/ 6 w 6"/>
                <a:gd name="T23" fmla="*/ 0 h 5"/>
                <a:gd name="T24" fmla="*/ 6 w 6"/>
                <a:gd name="T25" fmla="*/ 0 h 5"/>
                <a:gd name="T26" fmla="*/ 6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9" name="Freeform 239"/>
            <p:cNvSpPr>
              <a:spLocks/>
            </p:cNvSpPr>
            <p:nvPr/>
          </p:nvSpPr>
          <p:spPr bwMode="auto">
            <a:xfrm>
              <a:off x="4241" y="2185"/>
              <a:ext cx="6" cy="2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6 w 6"/>
                <a:gd name="T17" fmla="*/ 0 h 1"/>
                <a:gd name="T18" fmla="*/ 6 w 6"/>
                <a:gd name="T19" fmla="*/ 0 h 1"/>
                <a:gd name="T20" fmla="*/ 6 w 6"/>
                <a:gd name="T21" fmla="*/ 0 h 1"/>
                <a:gd name="T22" fmla="*/ 6 w 6"/>
                <a:gd name="T23" fmla="*/ 0 h 1"/>
                <a:gd name="T24" fmla="*/ 6 w 6"/>
                <a:gd name="T25" fmla="*/ 0 h 1"/>
                <a:gd name="T26" fmla="*/ 6 w 6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"/>
                <a:gd name="T44" fmla="*/ 6 w 6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0" name="Freeform 240"/>
            <p:cNvSpPr>
              <a:spLocks/>
            </p:cNvSpPr>
            <p:nvPr/>
          </p:nvSpPr>
          <p:spPr bwMode="auto">
            <a:xfrm>
              <a:off x="4229" y="2185"/>
              <a:ext cx="6" cy="2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6 w 6"/>
                <a:gd name="T15" fmla="*/ 0 h 1"/>
                <a:gd name="T16" fmla="*/ 6 w 6"/>
                <a:gd name="T17" fmla="*/ 0 h 1"/>
                <a:gd name="T18" fmla="*/ 6 w 6"/>
                <a:gd name="T19" fmla="*/ 0 h 1"/>
                <a:gd name="T20" fmla="*/ 6 w 6"/>
                <a:gd name="T21" fmla="*/ 0 h 1"/>
                <a:gd name="T22" fmla="*/ 6 w 6"/>
                <a:gd name="T23" fmla="*/ 0 h 1"/>
                <a:gd name="T24" fmla="*/ 6 w 6"/>
                <a:gd name="T25" fmla="*/ 0 h 1"/>
                <a:gd name="T26" fmla="*/ 6 w 6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"/>
                <a:gd name="T44" fmla="*/ 6 w 6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71" name="Freeform 241"/>
            <p:cNvSpPr>
              <a:spLocks/>
            </p:cNvSpPr>
            <p:nvPr/>
          </p:nvSpPr>
          <p:spPr bwMode="auto">
            <a:xfrm>
              <a:off x="4188" y="2157"/>
              <a:ext cx="238" cy="162"/>
            </a:xfrm>
            <a:custGeom>
              <a:avLst/>
              <a:gdLst>
                <a:gd name="T0" fmla="*/ 238 w 238"/>
                <a:gd name="T1" fmla="*/ 0 h 156"/>
                <a:gd name="T2" fmla="*/ 0 w 238"/>
                <a:gd name="T3" fmla="*/ 0 h 156"/>
                <a:gd name="T4" fmla="*/ 0 w 238"/>
                <a:gd name="T5" fmla="*/ 1704 h 156"/>
                <a:gd name="T6" fmla="*/ 238 w 238"/>
                <a:gd name="T7" fmla="*/ 1704 h 156"/>
                <a:gd name="T8" fmla="*/ 238 w 238"/>
                <a:gd name="T9" fmla="*/ 0 h 156"/>
                <a:gd name="T10" fmla="*/ 238 w 238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56"/>
                <a:gd name="T20" fmla="*/ 238 w 238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56">
                  <a:moveTo>
                    <a:pt x="238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38" y="156"/>
                  </a:lnTo>
                  <a:lnTo>
                    <a:pt x="2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1" name="Object 252"/>
          <p:cNvGraphicFramePr>
            <a:graphicFrameLocks noChangeAspect="1"/>
          </p:cNvGraphicFramePr>
          <p:nvPr/>
        </p:nvGraphicFramePr>
        <p:xfrm>
          <a:off x="3680072" y="7355417"/>
          <a:ext cx="191080" cy="134970"/>
        </p:xfrm>
        <a:graphic>
          <a:graphicData uri="http://schemas.openxmlformats.org/presentationml/2006/ole">
            <p:oleObj spid="_x0000_s369667" name="Clip" r:id="rId6" imgW="2835360" imgH="1920600" progId="">
              <p:embed/>
            </p:oleObj>
          </a:graphicData>
        </a:graphic>
      </p:graphicFrame>
      <p:grpSp>
        <p:nvGrpSpPr>
          <p:cNvPr id="29" name="Group 214"/>
          <p:cNvGrpSpPr>
            <a:grpSpLocks/>
          </p:cNvGrpSpPr>
          <p:nvPr userDrawn="1"/>
        </p:nvGrpSpPr>
        <p:grpSpPr bwMode="auto">
          <a:xfrm>
            <a:off x="5205776" y="7355416"/>
            <a:ext cx="198822" cy="137616"/>
            <a:chOff x="4187" y="2402"/>
            <a:chExt cx="240" cy="161"/>
          </a:xfrm>
        </p:grpSpPr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4234" y="2402"/>
              <a:ext cx="191" cy="161"/>
            </a:xfrm>
            <a:custGeom>
              <a:avLst/>
              <a:gdLst>
                <a:gd name="T0" fmla="*/ 191 w 191"/>
                <a:gd name="T1" fmla="*/ 1066 h 156"/>
                <a:gd name="T2" fmla="*/ 191 w 191"/>
                <a:gd name="T3" fmla="*/ 0 h 156"/>
                <a:gd name="T4" fmla="*/ 0 w 191"/>
                <a:gd name="T5" fmla="*/ 0 h 156"/>
                <a:gd name="T6" fmla="*/ 0 w 191"/>
                <a:gd name="T7" fmla="*/ 1066 h 156"/>
                <a:gd name="T8" fmla="*/ 191 w 191"/>
                <a:gd name="T9" fmla="*/ 1066 h 156"/>
                <a:gd name="T10" fmla="*/ 191 w 191"/>
                <a:gd name="T11" fmla="*/ 106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56"/>
                <a:gd name="T20" fmla="*/ 191 w 191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56">
                  <a:moveTo>
                    <a:pt x="191" y="156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191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4187" y="2402"/>
              <a:ext cx="77" cy="161"/>
            </a:xfrm>
            <a:custGeom>
              <a:avLst/>
              <a:gdLst>
                <a:gd name="T0" fmla="*/ 77 w 77"/>
                <a:gd name="T1" fmla="*/ 106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066 h 156"/>
                <a:gd name="T8" fmla="*/ 77 w 77"/>
                <a:gd name="T9" fmla="*/ 1066 h 156"/>
                <a:gd name="T10" fmla="*/ 77 w 77"/>
                <a:gd name="T11" fmla="*/ 106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4348" y="2402"/>
              <a:ext cx="79" cy="161"/>
            </a:xfrm>
            <a:custGeom>
              <a:avLst/>
              <a:gdLst>
                <a:gd name="T0" fmla="*/ 78 w 78"/>
                <a:gd name="T1" fmla="*/ 1066 h 156"/>
                <a:gd name="T2" fmla="*/ 78 w 78"/>
                <a:gd name="T3" fmla="*/ 0 h 156"/>
                <a:gd name="T4" fmla="*/ 0 w 78"/>
                <a:gd name="T5" fmla="*/ 0 h 156"/>
                <a:gd name="T6" fmla="*/ 0 w 78"/>
                <a:gd name="T7" fmla="*/ 1066 h 156"/>
                <a:gd name="T8" fmla="*/ 78 w 78"/>
                <a:gd name="T9" fmla="*/ 1066 h 156"/>
                <a:gd name="T10" fmla="*/ 78 w 78"/>
                <a:gd name="T11" fmla="*/ 106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56"/>
                <a:gd name="T20" fmla="*/ 78 w 78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56">
                  <a:moveTo>
                    <a:pt x="78" y="156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4187" y="2402"/>
              <a:ext cx="238" cy="161"/>
            </a:xfrm>
            <a:custGeom>
              <a:avLst/>
              <a:gdLst>
                <a:gd name="T0" fmla="*/ 19 w 244"/>
                <a:gd name="T1" fmla="*/ 19856 h 151"/>
                <a:gd name="T2" fmla="*/ 19 w 244"/>
                <a:gd name="T3" fmla="*/ 0 h 151"/>
                <a:gd name="T4" fmla="*/ 0 w 244"/>
                <a:gd name="T5" fmla="*/ 0 h 151"/>
                <a:gd name="T6" fmla="*/ 0 w 244"/>
                <a:gd name="T7" fmla="*/ 19856 h 151"/>
                <a:gd name="T8" fmla="*/ 19 w 244"/>
                <a:gd name="T9" fmla="*/ 19856 h 151"/>
                <a:gd name="T10" fmla="*/ 19 w 244"/>
                <a:gd name="T11" fmla="*/ 1985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38"/>
          <p:cNvGrpSpPr>
            <a:grpSpLocks/>
          </p:cNvGrpSpPr>
          <p:nvPr userDrawn="1"/>
        </p:nvGrpSpPr>
        <p:grpSpPr bwMode="auto">
          <a:xfrm>
            <a:off x="1138181" y="7360708"/>
            <a:ext cx="197164" cy="135840"/>
            <a:chOff x="528" y="1773"/>
            <a:chExt cx="246" cy="156"/>
          </a:xfrm>
        </p:grpSpPr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528" y="1773"/>
              <a:ext cx="246" cy="156"/>
            </a:xfrm>
            <a:custGeom>
              <a:avLst/>
              <a:gdLst>
                <a:gd name="T0" fmla="*/ 445 w 244"/>
                <a:gd name="T1" fmla="*/ 61 h 157"/>
                <a:gd name="T2" fmla="*/ 445 w 244"/>
                <a:gd name="T3" fmla="*/ 0 h 157"/>
                <a:gd name="T4" fmla="*/ 0 w 244"/>
                <a:gd name="T5" fmla="*/ 0 h 157"/>
                <a:gd name="T6" fmla="*/ 0 w 244"/>
                <a:gd name="T7" fmla="*/ 61 h 157"/>
                <a:gd name="T8" fmla="*/ 445 w 244"/>
                <a:gd name="T9" fmla="*/ 61 h 157"/>
                <a:gd name="T10" fmla="*/ 445 w 244"/>
                <a:gd name="T11" fmla="*/ 61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528" y="1850"/>
              <a:ext cx="246" cy="79"/>
            </a:xfrm>
            <a:custGeom>
              <a:avLst/>
              <a:gdLst>
                <a:gd name="T0" fmla="*/ 2929 w 238"/>
                <a:gd name="T1" fmla="*/ 39 h 79"/>
                <a:gd name="T2" fmla="*/ 2929 w 238"/>
                <a:gd name="T3" fmla="*/ 0 h 79"/>
                <a:gd name="T4" fmla="*/ 0 w 238"/>
                <a:gd name="T5" fmla="*/ 0 h 79"/>
                <a:gd name="T6" fmla="*/ 0 w 238"/>
                <a:gd name="T7" fmla="*/ 39 h 79"/>
                <a:gd name="T8" fmla="*/ 2929 w 238"/>
                <a:gd name="T9" fmla="*/ 39 h 79"/>
                <a:gd name="T10" fmla="*/ 2929 w 238"/>
                <a:gd name="T11" fmla="*/ 3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79"/>
                <a:gd name="T20" fmla="*/ 238 w 23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79">
                  <a:moveTo>
                    <a:pt x="238" y="79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38" y="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3" name="Freeform 250"/>
            <p:cNvSpPr>
              <a:spLocks/>
            </p:cNvSpPr>
            <p:nvPr/>
          </p:nvSpPr>
          <p:spPr bwMode="auto">
            <a:xfrm>
              <a:off x="528" y="1773"/>
              <a:ext cx="120" cy="156"/>
            </a:xfrm>
            <a:custGeom>
              <a:avLst/>
              <a:gdLst>
                <a:gd name="T0" fmla="*/ 0 w 119"/>
                <a:gd name="T1" fmla="*/ 0 h 157"/>
                <a:gd name="T2" fmla="*/ 0 w 119"/>
                <a:gd name="T3" fmla="*/ 61 h 157"/>
                <a:gd name="T4" fmla="*/ 211 w 119"/>
                <a:gd name="T5" fmla="*/ 39 h 157"/>
                <a:gd name="T6" fmla="*/ 0 w 119"/>
                <a:gd name="T7" fmla="*/ 0 h 157"/>
                <a:gd name="T8" fmla="*/ 0 w 11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57"/>
                <a:gd name="T17" fmla="*/ 119 w 11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57">
                  <a:moveTo>
                    <a:pt x="0" y="0"/>
                  </a:moveTo>
                  <a:lnTo>
                    <a:pt x="0" y="157"/>
                  </a:lnTo>
                  <a:lnTo>
                    <a:pt x="11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54" name="Freeform 251"/>
            <p:cNvSpPr>
              <a:spLocks/>
            </p:cNvSpPr>
            <p:nvPr/>
          </p:nvSpPr>
          <p:spPr bwMode="auto">
            <a:xfrm>
              <a:off x="528" y="1773"/>
              <a:ext cx="246" cy="156"/>
            </a:xfrm>
            <a:custGeom>
              <a:avLst/>
              <a:gdLst>
                <a:gd name="T0" fmla="*/ 445 w 244"/>
                <a:gd name="T1" fmla="*/ 61 h 157"/>
                <a:gd name="T2" fmla="*/ 445 w 244"/>
                <a:gd name="T3" fmla="*/ 0 h 157"/>
                <a:gd name="T4" fmla="*/ 0 w 244"/>
                <a:gd name="T5" fmla="*/ 0 h 157"/>
                <a:gd name="T6" fmla="*/ 0 w 244"/>
                <a:gd name="T7" fmla="*/ 61 h 157"/>
                <a:gd name="T8" fmla="*/ 445 w 244"/>
                <a:gd name="T9" fmla="*/ 61 h 157"/>
                <a:gd name="T10" fmla="*/ 445 w 244"/>
                <a:gd name="T11" fmla="*/ 61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8" name="Group 253"/>
          <p:cNvGrpSpPr>
            <a:grpSpLocks/>
          </p:cNvGrpSpPr>
          <p:nvPr userDrawn="1"/>
        </p:nvGrpSpPr>
        <p:grpSpPr bwMode="auto">
          <a:xfrm>
            <a:off x="7559520" y="7360714"/>
            <a:ext cx="195124" cy="136294"/>
            <a:chOff x="528" y="1164"/>
            <a:chExt cx="237" cy="157"/>
          </a:xfrm>
        </p:grpSpPr>
        <p:sp>
          <p:nvSpPr>
            <p:cNvPr id="47" name="Rectangle 254"/>
            <p:cNvSpPr>
              <a:spLocks noChangeArrowheads="1"/>
            </p:cNvSpPr>
            <p:nvPr/>
          </p:nvSpPr>
          <p:spPr bwMode="auto">
            <a:xfrm>
              <a:off x="528" y="1164"/>
              <a:ext cx="237" cy="15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55"/>
            <p:cNvSpPr>
              <a:spLocks noChangeArrowheads="1"/>
            </p:cNvSpPr>
            <p:nvPr/>
          </p:nvSpPr>
          <p:spPr bwMode="auto">
            <a:xfrm>
              <a:off x="528" y="1164"/>
              <a:ext cx="237" cy="5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56"/>
            <p:cNvSpPr>
              <a:spLocks noChangeArrowheads="1"/>
            </p:cNvSpPr>
            <p:nvPr/>
          </p:nvSpPr>
          <p:spPr bwMode="auto">
            <a:xfrm>
              <a:off x="528" y="1217"/>
              <a:ext cx="237" cy="55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57"/>
            <p:cNvSpPr>
              <a:spLocks noChangeArrowheads="1"/>
            </p:cNvSpPr>
            <p:nvPr/>
          </p:nvSpPr>
          <p:spPr bwMode="auto">
            <a:xfrm>
              <a:off x="528" y="1266"/>
              <a:ext cx="237" cy="55"/>
            </a:xfrm>
            <a:prstGeom prst="rect">
              <a:avLst/>
            </a:prstGeom>
            <a:solidFill>
              <a:srgbClr val="FF00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26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539" y="7360709"/>
            <a:ext cx="199599" cy="1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9" name="Group 269"/>
          <p:cNvGrpSpPr>
            <a:grpSpLocks noChangeAspect="1"/>
          </p:cNvGrpSpPr>
          <p:nvPr userDrawn="1"/>
        </p:nvGrpSpPr>
        <p:grpSpPr bwMode="auto">
          <a:xfrm>
            <a:off x="8064825" y="7360707"/>
            <a:ext cx="191872" cy="135834"/>
            <a:chOff x="4214" y="2064"/>
            <a:chExt cx="242" cy="157"/>
          </a:xfrm>
        </p:grpSpPr>
        <p:sp>
          <p:nvSpPr>
            <p:cNvPr id="43" name="AutoShape 270"/>
            <p:cNvSpPr>
              <a:spLocks noChangeAspect="1" noChangeArrowheads="1" noTextEdit="1"/>
            </p:cNvSpPr>
            <p:nvPr/>
          </p:nvSpPr>
          <p:spPr bwMode="auto">
            <a:xfrm>
              <a:off x="4214" y="2064"/>
              <a:ext cx="242" cy="157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271"/>
            <p:cNvSpPr>
              <a:spLocks noChangeArrowheads="1"/>
            </p:cNvSpPr>
            <p:nvPr/>
          </p:nvSpPr>
          <p:spPr bwMode="auto">
            <a:xfrm>
              <a:off x="4214" y="2064"/>
              <a:ext cx="242" cy="5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72"/>
            <p:cNvSpPr>
              <a:spLocks noChangeArrowheads="1"/>
            </p:cNvSpPr>
            <p:nvPr/>
          </p:nvSpPr>
          <p:spPr bwMode="auto">
            <a:xfrm>
              <a:off x="4214" y="2117"/>
              <a:ext cx="242" cy="51"/>
            </a:xfrm>
            <a:prstGeom prst="rect">
              <a:avLst/>
            </a:prstGeom>
            <a:solidFill>
              <a:srgbClr val="51D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273"/>
            <p:cNvSpPr>
              <a:spLocks noChangeArrowheads="1"/>
            </p:cNvSpPr>
            <p:nvPr/>
          </p:nvSpPr>
          <p:spPr bwMode="auto">
            <a:xfrm>
              <a:off x="4214" y="2168"/>
              <a:ext cx="242" cy="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0" name="Group 242"/>
          <p:cNvGrpSpPr>
            <a:grpSpLocks/>
          </p:cNvGrpSpPr>
          <p:nvPr userDrawn="1"/>
        </p:nvGrpSpPr>
        <p:grpSpPr bwMode="auto">
          <a:xfrm>
            <a:off x="1639650" y="7355416"/>
            <a:ext cx="195151" cy="135430"/>
            <a:chOff x="5555" y="2058"/>
            <a:chExt cx="245" cy="157"/>
          </a:xfrm>
        </p:grpSpPr>
        <p:sp>
          <p:nvSpPr>
            <p:cNvPr id="39" name="Freeform 243"/>
            <p:cNvSpPr>
              <a:spLocks/>
            </p:cNvSpPr>
            <p:nvPr/>
          </p:nvSpPr>
          <p:spPr bwMode="auto">
            <a:xfrm>
              <a:off x="5555" y="2058"/>
              <a:ext cx="245" cy="157"/>
            </a:xfrm>
            <a:custGeom>
              <a:avLst/>
              <a:gdLst>
                <a:gd name="T0" fmla="*/ 0 w 244"/>
                <a:gd name="T1" fmla="*/ 0 h 156"/>
                <a:gd name="T2" fmla="*/ 0 w 244"/>
                <a:gd name="T3" fmla="*/ 404 h 156"/>
                <a:gd name="T4" fmla="*/ 445 w 244"/>
                <a:gd name="T5" fmla="*/ 404 h 156"/>
                <a:gd name="T6" fmla="*/ 445 w 244"/>
                <a:gd name="T7" fmla="*/ 0 h 156"/>
                <a:gd name="T8" fmla="*/ 0 w 244"/>
                <a:gd name="T9" fmla="*/ 0 h 156"/>
                <a:gd name="T10" fmla="*/ 0 w 244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0" y="0"/>
                  </a:moveTo>
                  <a:lnTo>
                    <a:pt x="0" y="156"/>
                  </a:lnTo>
                  <a:lnTo>
                    <a:pt x="244" y="156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244"/>
            <p:cNvSpPr>
              <a:spLocks/>
            </p:cNvSpPr>
            <p:nvPr/>
          </p:nvSpPr>
          <p:spPr bwMode="auto">
            <a:xfrm>
              <a:off x="5555" y="2162"/>
              <a:ext cx="245" cy="53"/>
            </a:xfrm>
            <a:custGeom>
              <a:avLst/>
              <a:gdLst>
                <a:gd name="T0" fmla="*/ 0 w 244"/>
                <a:gd name="T1" fmla="*/ 0 h 45"/>
                <a:gd name="T2" fmla="*/ 0 w 244"/>
                <a:gd name="T3" fmla="*/ 47398160 h 45"/>
                <a:gd name="T4" fmla="*/ 445 w 244"/>
                <a:gd name="T5" fmla="*/ 47398160 h 45"/>
                <a:gd name="T6" fmla="*/ 445 w 244"/>
                <a:gd name="T7" fmla="*/ 0 h 45"/>
                <a:gd name="T8" fmla="*/ 0 w 244"/>
                <a:gd name="T9" fmla="*/ 0 h 45"/>
                <a:gd name="T10" fmla="*/ 0 w 244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45"/>
                <a:gd name="T20" fmla="*/ 244 w 2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45">
                  <a:moveTo>
                    <a:pt x="0" y="0"/>
                  </a:moveTo>
                  <a:lnTo>
                    <a:pt x="0" y="45"/>
                  </a:lnTo>
                  <a:lnTo>
                    <a:pt x="244" y="45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245"/>
            <p:cNvSpPr>
              <a:spLocks/>
            </p:cNvSpPr>
            <p:nvPr/>
          </p:nvSpPr>
          <p:spPr bwMode="auto">
            <a:xfrm>
              <a:off x="5555" y="2060"/>
              <a:ext cx="245" cy="55"/>
            </a:xfrm>
            <a:custGeom>
              <a:avLst/>
              <a:gdLst>
                <a:gd name="T0" fmla="*/ 0 w 244"/>
                <a:gd name="T1" fmla="*/ 0 h 50"/>
                <a:gd name="T2" fmla="*/ 0 w 244"/>
                <a:gd name="T3" fmla="*/ 17379 h 50"/>
                <a:gd name="T4" fmla="*/ 445 w 244"/>
                <a:gd name="T5" fmla="*/ 17379 h 50"/>
                <a:gd name="T6" fmla="*/ 445 w 244"/>
                <a:gd name="T7" fmla="*/ 0 h 50"/>
                <a:gd name="T8" fmla="*/ 0 w 244"/>
                <a:gd name="T9" fmla="*/ 0 h 50"/>
                <a:gd name="T10" fmla="*/ 0 w 244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0" y="0"/>
                  </a:moveTo>
                  <a:lnTo>
                    <a:pt x="0" y="50"/>
                  </a:lnTo>
                  <a:lnTo>
                    <a:pt x="244" y="50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246"/>
            <p:cNvSpPr>
              <a:spLocks/>
            </p:cNvSpPr>
            <p:nvPr/>
          </p:nvSpPr>
          <p:spPr bwMode="auto">
            <a:xfrm>
              <a:off x="5555" y="2058"/>
              <a:ext cx="245" cy="157"/>
            </a:xfrm>
            <a:custGeom>
              <a:avLst/>
              <a:gdLst>
                <a:gd name="T0" fmla="*/ 445 w 244"/>
                <a:gd name="T1" fmla="*/ 404 h 156"/>
                <a:gd name="T2" fmla="*/ 445 w 244"/>
                <a:gd name="T3" fmla="*/ 0 h 156"/>
                <a:gd name="T4" fmla="*/ 0 w 244"/>
                <a:gd name="T5" fmla="*/ 0 h 156"/>
                <a:gd name="T6" fmla="*/ 0 w 244"/>
                <a:gd name="T7" fmla="*/ 404 h 156"/>
                <a:gd name="T8" fmla="*/ 445 w 244"/>
                <a:gd name="T9" fmla="*/ 404 h 156"/>
                <a:gd name="T10" fmla="*/ 445 w 244"/>
                <a:gd name="T11" fmla="*/ 4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3465" y="7360709"/>
            <a:ext cx="197164" cy="1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43146" y="201087"/>
            <a:ext cx="13810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b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EUM/DG/VWG/14/739645</a:t>
            </a:r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324129" y="201087"/>
            <a:ext cx="1446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en-GB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65434" y="594271"/>
            <a:ext cx="6104847" cy="1610263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30"/>
            <a:ext cx="9906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5988" tIns="35988" rIns="35988" bIns="35988"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93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6026" y="6610353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en-GB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8" y="534843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61"/>
          <p:cNvSpPr>
            <a:spLocks noChangeArrowheads="1"/>
          </p:cNvSpPr>
          <p:nvPr userDrawn="1"/>
        </p:nvSpPr>
        <p:spPr bwMode="auto">
          <a:xfrm>
            <a:off x="627063" y="6610353"/>
            <a:ext cx="22570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b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EUM/DG/VWG/14/739645, 5 February 2014</a:t>
            </a:r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93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0" y="5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5988" tIns="35988" rIns="35988" bIns="35988"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6026" y="6610353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en-GB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" y="4"/>
            <a:ext cx="9799638" cy="854075"/>
          </a:xfrm>
        </p:spPr>
        <p:txBody>
          <a:bodyPr/>
          <a:lstStyle>
            <a:lvl1pPr marL="17994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627063" y="6610353"/>
            <a:ext cx="22570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b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EUM/DG/VWG/14/739645, 5 February 2014</a:t>
            </a:r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70690" name="Clip" r:id="rId4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70691" name="Clip" r:id="rId5" imgW="2835360" imgH="1920600" progId="">
                <p:embed/>
              </p:oleObj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8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266579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dirty="0" smtClean="0">
                <a:solidFill>
                  <a:srgbClr val="FFFFFF"/>
                </a:solidFill>
              </a:rPr>
              <a:t>EUM/DG/VWG/14/739645 , 5 February 2014</a:t>
            </a: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b="0" dirty="0" smtClean="0">
                <a:solidFill>
                  <a:srgbClr val="5F758D"/>
                </a:solidFill>
              </a:rPr>
              <a:t>Slide: </a:t>
            </a:r>
            <a:fld id="{9B115FAD-C98E-41DA-A51F-528E7ABB0A5E}" type="slidenum">
              <a:rPr lang="en-GB" b="0" smtClean="0">
                <a:solidFill>
                  <a:srgbClr val="5F758D"/>
                </a:solidFill>
              </a:rPr>
              <a:pPr>
                <a:defRPr/>
              </a:pPr>
              <a:t>‹#›</a:t>
            </a:fld>
            <a:endParaRPr lang="en-GB" b="0" dirty="0">
              <a:solidFill>
                <a:srgbClr val="5F758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5322604" y="6619878"/>
            <a:ext cx="192235" cy="127021"/>
            <a:chOff x="4182" y="1087"/>
            <a:chExt cx="238" cy="162"/>
          </a:xfrm>
        </p:grpSpPr>
        <p:sp>
          <p:nvSpPr>
            <p:cNvPr id="236" name="Freeform 5"/>
            <p:cNvSpPr>
              <a:spLocks/>
            </p:cNvSpPr>
            <p:nvPr/>
          </p:nvSpPr>
          <p:spPr bwMode="auto">
            <a:xfrm>
              <a:off x="4182" y="1087"/>
              <a:ext cx="238" cy="162"/>
            </a:xfrm>
            <a:custGeom>
              <a:avLst/>
              <a:gdLst>
                <a:gd name="T0" fmla="*/ 10 w 250"/>
                <a:gd name="T1" fmla="*/ 86 h 162"/>
                <a:gd name="T2" fmla="*/ 10 w 250"/>
                <a:gd name="T3" fmla="*/ 0 h 162"/>
                <a:gd name="T4" fmla="*/ 0 w 250"/>
                <a:gd name="T5" fmla="*/ 0 h 162"/>
                <a:gd name="T6" fmla="*/ 0 w 250"/>
                <a:gd name="T7" fmla="*/ 86 h 162"/>
                <a:gd name="T8" fmla="*/ 10 w 250"/>
                <a:gd name="T9" fmla="*/ 86 h 162"/>
                <a:gd name="T10" fmla="*/ 10 w 250"/>
                <a:gd name="T11" fmla="*/ 8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162"/>
                <a:gd name="T20" fmla="*/ 250 w 25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162">
                  <a:moveTo>
                    <a:pt x="250" y="162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50" y="16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7" name="Freeform 6"/>
            <p:cNvSpPr>
              <a:spLocks/>
            </p:cNvSpPr>
            <p:nvPr/>
          </p:nvSpPr>
          <p:spPr bwMode="auto">
            <a:xfrm>
              <a:off x="4182" y="1087"/>
              <a:ext cx="238" cy="53"/>
            </a:xfrm>
            <a:custGeom>
              <a:avLst/>
              <a:gdLst>
                <a:gd name="T0" fmla="*/ 10 w 250"/>
                <a:gd name="T1" fmla="*/ 51 h 51"/>
                <a:gd name="T2" fmla="*/ 10 w 250"/>
                <a:gd name="T3" fmla="*/ 0 h 51"/>
                <a:gd name="T4" fmla="*/ 0 w 250"/>
                <a:gd name="T5" fmla="*/ 0 h 51"/>
                <a:gd name="T6" fmla="*/ 0 w 250"/>
                <a:gd name="T7" fmla="*/ 51 h 51"/>
                <a:gd name="T8" fmla="*/ 10 w 250"/>
                <a:gd name="T9" fmla="*/ 51 h 51"/>
                <a:gd name="T10" fmla="*/ 10 w 250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51"/>
                <a:gd name="T20" fmla="*/ 250 w 25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51">
                  <a:moveTo>
                    <a:pt x="250" y="51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5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4182" y="1198"/>
              <a:ext cx="238" cy="51"/>
            </a:xfrm>
            <a:custGeom>
              <a:avLst/>
              <a:gdLst>
                <a:gd name="T0" fmla="*/ 10 w 250"/>
                <a:gd name="T1" fmla="*/ 50 h 50"/>
                <a:gd name="T2" fmla="*/ 10 w 250"/>
                <a:gd name="T3" fmla="*/ 0 h 50"/>
                <a:gd name="T4" fmla="*/ 0 w 250"/>
                <a:gd name="T5" fmla="*/ 0 h 50"/>
                <a:gd name="T6" fmla="*/ 0 w 250"/>
                <a:gd name="T7" fmla="*/ 50 h 50"/>
                <a:gd name="T8" fmla="*/ 10 w 250"/>
                <a:gd name="T9" fmla="*/ 50 h 50"/>
                <a:gd name="T10" fmla="*/ 10 w 25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50"/>
                <a:gd name="T20" fmla="*/ 250 w 2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50">
                  <a:moveTo>
                    <a:pt x="250" y="50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50" y="50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9" name="Freeform 8"/>
            <p:cNvSpPr>
              <a:spLocks/>
            </p:cNvSpPr>
            <p:nvPr/>
          </p:nvSpPr>
          <p:spPr bwMode="auto">
            <a:xfrm>
              <a:off x="4182" y="1087"/>
              <a:ext cx="238" cy="162"/>
            </a:xfrm>
            <a:custGeom>
              <a:avLst/>
              <a:gdLst>
                <a:gd name="T0" fmla="*/ 10 w 250"/>
                <a:gd name="T1" fmla="*/ 86 h 162"/>
                <a:gd name="T2" fmla="*/ 0 w 250"/>
                <a:gd name="T3" fmla="*/ 86 h 162"/>
                <a:gd name="T4" fmla="*/ 0 w 250"/>
                <a:gd name="T5" fmla="*/ 0 h 162"/>
                <a:gd name="T6" fmla="*/ 10 w 250"/>
                <a:gd name="T7" fmla="*/ 0 h 162"/>
                <a:gd name="T8" fmla="*/ 10 w 250"/>
                <a:gd name="T9" fmla="*/ 86 h 162"/>
                <a:gd name="T10" fmla="*/ 10 w 250"/>
                <a:gd name="T11" fmla="*/ 8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162"/>
                <a:gd name="T20" fmla="*/ 250 w 25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162">
                  <a:moveTo>
                    <a:pt x="250" y="162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50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0" name="Freeform 9"/>
            <p:cNvSpPr>
              <a:spLocks/>
            </p:cNvSpPr>
            <p:nvPr/>
          </p:nvSpPr>
          <p:spPr bwMode="auto">
            <a:xfrm>
              <a:off x="4237" y="1132"/>
              <a:ext cx="71" cy="83"/>
            </a:xfrm>
            <a:custGeom>
              <a:avLst/>
              <a:gdLst>
                <a:gd name="T0" fmla="*/ 11 w 72"/>
                <a:gd name="T1" fmla="*/ 42 h 84"/>
                <a:gd name="T2" fmla="*/ 11 w 72"/>
                <a:gd name="T3" fmla="*/ 42 h 84"/>
                <a:gd name="T4" fmla="*/ 11 w 72"/>
                <a:gd name="T5" fmla="*/ 42 h 84"/>
                <a:gd name="T6" fmla="*/ 11 w 72"/>
                <a:gd name="T7" fmla="*/ 42 h 84"/>
                <a:gd name="T8" fmla="*/ 11 w 72"/>
                <a:gd name="T9" fmla="*/ 42 h 84"/>
                <a:gd name="T10" fmla="*/ 11 w 72"/>
                <a:gd name="T11" fmla="*/ 42 h 84"/>
                <a:gd name="T12" fmla="*/ 11 w 72"/>
                <a:gd name="T13" fmla="*/ 42 h 84"/>
                <a:gd name="T14" fmla="*/ 6 w 72"/>
                <a:gd name="T15" fmla="*/ 42 h 84"/>
                <a:gd name="T16" fmla="*/ 0 w 72"/>
                <a:gd name="T17" fmla="*/ 42 h 84"/>
                <a:gd name="T18" fmla="*/ 0 w 72"/>
                <a:gd name="T19" fmla="*/ 42 h 84"/>
                <a:gd name="T20" fmla="*/ 0 w 72"/>
                <a:gd name="T21" fmla="*/ 39 h 84"/>
                <a:gd name="T22" fmla="*/ 0 w 72"/>
                <a:gd name="T23" fmla="*/ 22 h 84"/>
                <a:gd name="T24" fmla="*/ 0 w 72"/>
                <a:gd name="T25" fmla="*/ 0 h 84"/>
                <a:gd name="T26" fmla="*/ 11 w 72"/>
                <a:gd name="T27" fmla="*/ 0 h 84"/>
                <a:gd name="T28" fmla="*/ 11 w 72"/>
                <a:gd name="T29" fmla="*/ 6 h 84"/>
                <a:gd name="T30" fmla="*/ 11 w 72"/>
                <a:gd name="T31" fmla="*/ 22 h 84"/>
                <a:gd name="T32" fmla="*/ 11 w 72"/>
                <a:gd name="T33" fmla="*/ 39 h 84"/>
                <a:gd name="T34" fmla="*/ 11 w 72"/>
                <a:gd name="T35" fmla="*/ 42 h 84"/>
                <a:gd name="T36" fmla="*/ 11 w 72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84"/>
                <a:gd name="T59" fmla="*/ 72 w 7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84">
                  <a:moveTo>
                    <a:pt x="72" y="45"/>
                  </a:moveTo>
                  <a:lnTo>
                    <a:pt x="66" y="61"/>
                  </a:lnTo>
                  <a:lnTo>
                    <a:pt x="54" y="73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6" y="67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22"/>
                  </a:lnTo>
                  <a:lnTo>
                    <a:pt x="72" y="39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1" name="Freeform 10"/>
            <p:cNvSpPr>
              <a:spLocks/>
            </p:cNvSpPr>
            <p:nvPr/>
          </p:nvSpPr>
          <p:spPr bwMode="auto">
            <a:xfrm>
              <a:off x="4267" y="1140"/>
              <a:ext cx="4" cy="49"/>
            </a:xfrm>
            <a:custGeom>
              <a:avLst/>
              <a:gdLst>
                <a:gd name="T0" fmla="*/ 3 w 6"/>
                <a:gd name="T1" fmla="*/ 25 h 50"/>
                <a:gd name="T2" fmla="*/ 0 w 6"/>
                <a:gd name="T3" fmla="*/ 25 h 50"/>
                <a:gd name="T4" fmla="*/ 0 w 6"/>
                <a:gd name="T5" fmla="*/ 0 h 50"/>
                <a:gd name="T6" fmla="*/ 3 w 6"/>
                <a:gd name="T7" fmla="*/ 0 h 50"/>
                <a:gd name="T8" fmla="*/ 3 w 6"/>
                <a:gd name="T9" fmla="*/ 25 h 50"/>
                <a:gd name="T10" fmla="*/ 3 w 6"/>
                <a:gd name="T11" fmla="*/ 2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0"/>
                <a:gd name="T20" fmla="*/ 6 w 6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0">
                  <a:moveTo>
                    <a:pt x="6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2" name="Freeform 11"/>
            <p:cNvSpPr>
              <a:spLocks/>
            </p:cNvSpPr>
            <p:nvPr/>
          </p:nvSpPr>
          <p:spPr bwMode="auto">
            <a:xfrm>
              <a:off x="4257" y="1150"/>
              <a:ext cx="33" cy="4"/>
            </a:xfrm>
            <a:custGeom>
              <a:avLst/>
              <a:gdLst>
                <a:gd name="T0" fmla="*/ 18 w 36"/>
                <a:gd name="T1" fmla="*/ 5 h 5"/>
                <a:gd name="T2" fmla="*/ 0 w 36"/>
                <a:gd name="T3" fmla="*/ 5 h 5"/>
                <a:gd name="T4" fmla="*/ 0 w 36"/>
                <a:gd name="T5" fmla="*/ 0 h 5"/>
                <a:gd name="T6" fmla="*/ 18 w 36"/>
                <a:gd name="T7" fmla="*/ 0 h 5"/>
                <a:gd name="T8" fmla="*/ 18 w 36"/>
                <a:gd name="T9" fmla="*/ 5 h 5"/>
                <a:gd name="T10" fmla="*/ 18 w 36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"/>
                <a:gd name="T20" fmla="*/ 36 w 3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">
                  <a:moveTo>
                    <a:pt x="3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3" name="Freeform 12"/>
            <p:cNvSpPr>
              <a:spLocks/>
            </p:cNvSpPr>
            <p:nvPr/>
          </p:nvSpPr>
          <p:spPr bwMode="auto">
            <a:xfrm>
              <a:off x="4251" y="1164"/>
              <a:ext cx="39" cy="6"/>
            </a:xfrm>
            <a:custGeom>
              <a:avLst/>
              <a:gdLst>
                <a:gd name="T0" fmla="*/ 10 w 42"/>
                <a:gd name="T1" fmla="*/ 3 h 6"/>
                <a:gd name="T2" fmla="*/ 0 w 42"/>
                <a:gd name="T3" fmla="*/ 3 h 6"/>
                <a:gd name="T4" fmla="*/ 0 w 42"/>
                <a:gd name="T5" fmla="*/ 0 h 6"/>
                <a:gd name="T6" fmla="*/ 10 w 42"/>
                <a:gd name="T7" fmla="*/ 0 h 6"/>
                <a:gd name="T8" fmla="*/ 10 w 42"/>
                <a:gd name="T9" fmla="*/ 3 h 6"/>
                <a:gd name="T10" fmla="*/ 10 w 42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6"/>
                <a:gd name="T20" fmla="*/ 42 w 4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6">
                  <a:moveTo>
                    <a:pt x="4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4" name="Freeform 13"/>
            <p:cNvSpPr>
              <a:spLocks/>
            </p:cNvSpPr>
            <p:nvPr/>
          </p:nvSpPr>
          <p:spPr bwMode="auto">
            <a:xfrm>
              <a:off x="4245" y="1182"/>
              <a:ext cx="57" cy="32"/>
            </a:xfrm>
            <a:custGeom>
              <a:avLst/>
              <a:gdLst>
                <a:gd name="T0" fmla="*/ 0 w 60"/>
                <a:gd name="T1" fmla="*/ 11 h 34"/>
                <a:gd name="T2" fmla="*/ 6 w 60"/>
                <a:gd name="T3" fmla="*/ 6 h 34"/>
                <a:gd name="T4" fmla="*/ 10 w 60"/>
                <a:gd name="T5" fmla="*/ 6 h 34"/>
                <a:gd name="T6" fmla="*/ 10 w 60"/>
                <a:gd name="T7" fmla="*/ 6 h 34"/>
                <a:gd name="T8" fmla="*/ 10 w 60"/>
                <a:gd name="T9" fmla="*/ 11 h 34"/>
                <a:gd name="T10" fmla="*/ 10 w 60"/>
                <a:gd name="T11" fmla="*/ 6 h 34"/>
                <a:gd name="T12" fmla="*/ 10 w 60"/>
                <a:gd name="T13" fmla="*/ 0 h 34"/>
                <a:gd name="T14" fmla="*/ 10 w 60"/>
                <a:gd name="T15" fmla="*/ 6 h 34"/>
                <a:gd name="T16" fmla="*/ 10 w 60"/>
                <a:gd name="T17" fmla="*/ 11 h 34"/>
                <a:gd name="T18" fmla="*/ 10 w 60"/>
                <a:gd name="T19" fmla="*/ 11 h 34"/>
                <a:gd name="T20" fmla="*/ 10 w 60"/>
                <a:gd name="T21" fmla="*/ 6 h 34"/>
                <a:gd name="T22" fmla="*/ 10 w 60"/>
                <a:gd name="T23" fmla="*/ 6 h 34"/>
                <a:gd name="T24" fmla="*/ 10 w 60"/>
                <a:gd name="T25" fmla="*/ 11 h 34"/>
                <a:gd name="T26" fmla="*/ 10 w 60"/>
                <a:gd name="T27" fmla="*/ 11 h 34"/>
                <a:gd name="T28" fmla="*/ 10 w 60"/>
                <a:gd name="T29" fmla="*/ 23 h 34"/>
                <a:gd name="T30" fmla="*/ 10 w 60"/>
                <a:gd name="T31" fmla="*/ 34 h 34"/>
                <a:gd name="T32" fmla="*/ 10 w 60"/>
                <a:gd name="T33" fmla="*/ 34 h 34"/>
                <a:gd name="T34" fmla="*/ 10 w 60"/>
                <a:gd name="T35" fmla="*/ 34 h 34"/>
                <a:gd name="T36" fmla="*/ 10 w 60"/>
                <a:gd name="T37" fmla="*/ 28 h 34"/>
                <a:gd name="T38" fmla="*/ 10 w 60"/>
                <a:gd name="T39" fmla="*/ 23 h 34"/>
                <a:gd name="T40" fmla="*/ 6 w 60"/>
                <a:gd name="T41" fmla="*/ 17 h 34"/>
                <a:gd name="T42" fmla="*/ 6 w 60"/>
                <a:gd name="T43" fmla="*/ 11 h 34"/>
                <a:gd name="T44" fmla="*/ 0 w 60"/>
                <a:gd name="T45" fmla="*/ 11 h 34"/>
                <a:gd name="T46" fmla="*/ 0 w 60"/>
                <a:gd name="T47" fmla="*/ 11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4"/>
                <a:gd name="T74" fmla="*/ 60 w 60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4">
                  <a:moveTo>
                    <a:pt x="0" y="11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11"/>
                  </a:lnTo>
                  <a:lnTo>
                    <a:pt x="60" y="11"/>
                  </a:lnTo>
                  <a:lnTo>
                    <a:pt x="48" y="23"/>
                  </a:lnTo>
                  <a:lnTo>
                    <a:pt x="42" y="34"/>
                  </a:lnTo>
                  <a:lnTo>
                    <a:pt x="30" y="34"/>
                  </a:lnTo>
                  <a:lnTo>
                    <a:pt x="24" y="34"/>
                  </a:lnTo>
                  <a:lnTo>
                    <a:pt x="18" y="28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5" name="Freeform 14"/>
            <p:cNvSpPr>
              <a:spLocks/>
            </p:cNvSpPr>
            <p:nvPr/>
          </p:nvSpPr>
          <p:spPr bwMode="auto">
            <a:xfrm>
              <a:off x="4237" y="1132"/>
              <a:ext cx="71" cy="83"/>
            </a:xfrm>
            <a:custGeom>
              <a:avLst/>
              <a:gdLst>
                <a:gd name="T0" fmla="*/ 11 w 72"/>
                <a:gd name="T1" fmla="*/ 42 h 84"/>
                <a:gd name="T2" fmla="*/ 11 w 72"/>
                <a:gd name="T3" fmla="*/ 42 h 84"/>
                <a:gd name="T4" fmla="*/ 11 w 72"/>
                <a:gd name="T5" fmla="*/ 42 h 84"/>
                <a:gd name="T6" fmla="*/ 11 w 72"/>
                <a:gd name="T7" fmla="*/ 42 h 84"/>
                <a:gd name="T8" fmla="*/ 11 w 72"/>
                <a:gd name="T9" fmla="*/ 42 h 84"/>
                <a:gd name="T10" fmla="*/ 11 w 72"/>
                <a:gd name="T11" fmla="*/ 42 h 84"/>
                <a:gd name="T12" fmla="*/ 11 w 72"/>
                <a:gd name="T13" fmla="*/ 42 h 84"/>
                <a:gd name="T14" fmla="*/ 6 w 72"/>
                <a:gd name="T15" fmla="*/ 42 h 84"/>
                <a:gd name="T16" fmla="*/ 0 w 72"/>
                <a:gd name="T17" fmla="*/ 42 h 84"/>
                <a:gd name="T18" fmla="*/ 0 w 72"/>
                <a:gd name="T19" fmla="*/ 42 h 84"/>
                <a:gd name="T20" fmla="*/ 0 w 72"/>
                <a:gd name="T21" fmla="*/ 39 h 84"/>
                <a:gd name="T22" fmla="*/ 0 w 72"/>
                <a:gd name="T23" fmla="*/ 22 h 84"/>
                <a:gd name="T24" fmla="*/ 0 w 72"/>
                <a:gd name="T25" fmla="*/ 0 h 84"/>
                <a:gd name="T26" fmla="*/ 11 w 72"/>
                <a:gd name="T27" fmla="*/ 0 h 84"/>
                <a:gd name="T28" fmla="*/ 11 w 72"/>
                <a:gd name="T29" fmla="*/ 6 h 84"/>
                <a:gd name="T30" fmla="*/ 11 w 72"/>
                <a:gd name="T31" fmla="*/ 22 h 84"/>
                <a:gd name="T32" fmla="*/ 11 w 72"/>
                <a:gd name="T33" fmla="*/ 39 h 84"/>
                <a:gd name="T34" fmla="*/ 11 w 72"/>
                <a:gd name="T35" fmla="*/ 42 h 84"/>
                <a:gd name="T36" fmla="*/ 11 w 72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84"/>
                <a:gd name="T59" fmla="*/ 72 w 7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84">
                  <a:moveTo>
                    <a:pt x="72" y="45"/>
                  </a:moveTo>
                  <a:lnTo>
                    <a:pt x="66" y="61"/>
                  </a:lnTo>
                  <a:lnTo>
                    <a:pt x="54" y="73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6" y="67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22"/>
                  </a:lnTo>
                  <a:lnTo>
                    <a:pt x="72" y="39"/>
                  </a:lnTo>
                  <a:lnTo>
                    <a:pt x="72" y="4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1849301" y="6619875"/>
            <a:ext cx="190640" cy="123854"/>
            <a:chOff x="1116" y="1646"/>
            <a:chExt cx="245" cy="151"/>
          </a:xfrm>
        </p:grpSpPr>
        <p:sp>
          <p:nvSpPr>
            <p:cNvPr id="233" name="Freeform 17"/>
            <p:cNvSpPr>
              <a:spLocks/>
            </p:cNvSpPr>
            <p:nvPr/>
          </p:nvSpPr>
          <p:spPr bwMode="auto">
            <a:xfrm>
              <a:off x="1116" y="1646"/>
              <a:ext cx="245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4" name="Freeform 18"/>
            <p:cNvSpPr>
              <a:spLocks/>
            </p:cNvSpPr>
            <p:nvPr/>
          </p:nvSpPr>
          <p:spPr bwMode="auto">
            <a:xfrm>
              <a:off x="1116" y="1646"/>
              <a:ext cx="245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5" name="Freeform 19"/>
            <p:cNvSpPr>
              <a:spLocks/>
            </p:cNvSpPr>
            <p:nvPr/>
          </p:nvSpPr>
          <p:spPr bwMode="auto">
            <a:xfrm>
              <a:off x="1116" y="1646"/>
              <a:ext cx="245" cy="151"/>
            </a:xfrm>
            <a:custGeom>
              <a:avLst/>
              <a:gdLst>
                <a:gd name="T0" fmla="*/ 244 w 244"/>
                <a:gd name="T1" fmla="*/ 61 h 151"/>
                <a:gd name="T2" fmla="*/ 89 w 244"/>
                <a:gd name="T3" fmla="*/ 61 h 151"/>
                <a:gd name="T4" fmla="*/ 89 w 244"/>
                <a:gd name="T5" fmla="*/ 0 h 151"/>
                <a:gd name="T6" fmla="*/ 59 w 244"/>
                <a:gd name="T7" fmla="*/ 0 h 151"/>
                <a:gd name="T8" fmla="*/ 59 w 244"/>
                <a:gd name="T9" fmla="*/ 61 h 151"/>
                <a:gd name="T10" fmla="*/ 0 w 244"/>
                <a:gd name="T11" fmla="*/ 61 h 151"/>
                <a:gd name="T12" fmla="*/ 0 w 244"/>
                <a:gd name="T13" fmla="*/ 89 h 151"/>
                <a:gd name="T14" fmla="*/ 59 w 244"/>
                <a:gd name="T15" fmla="*/ 89 h 151"/>
                <a:gd name="T16" fmla="*/ 59 w 244"/>
                <a:gd name="T17" fmla="*/ 151 h 151"/>
                <a:gd name="T18" fmla="*/ 89 w 244"/>
                <a:gd name="T19" fmla="*/ 151 h 151"/>
                <a:gd name="T20" fmla="*/ 89 w 244"/>
                <a:gd name="T21" fmla="*/ 89 h 151"/>
                <a:gd name="T22" fmla="*/ 244 w 244"/>
                <a:gd name="T23" fmla="*/ 89 h 151"/>
                <a:gd name="T24" fmla="*/ 244 w 244"/>
                <a:gd name="T25" fmla="*/ 61 h 151"/>
                <a:gd name="T26" fmla="*/ 244 w 244"/>
                <a:gd name="T27" fmla="*/ 61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51"/>
                <a:gd name="T44" fmla="*/ 244 w 244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51">
                  <a:moveTo>
                    <a:pt x="244" y="61"/>
                  </a:moveTo>
                  <a:lnTo>
                    <a:pt x="89" y="61"/>
                  </a:lnTo>
                  <a:lnTo>
                    <a:pt x="89" y="0"/>
                  </a:lnTo>
                  <a:lnTo>
                    <a:pt x="59" y="0"/>
                  </a:lnTo>
                  <a:lnTo>
                    <a:pt x="59" y="61"/>
                  </a:lnTo>
                  <a:lnTo>
                    <a:pt x="0" y="61"/>
                  </a:lnTo>
                  <a:lnTo>
                    <a:pt x="0" y="89"/>
                  </a:lnTo>
                  <a:lnTo>
                    <a:pt x="59" y="89"/>
                  </a:lnTo>
                  <a:lnTo>
                    <a:pt x="59" y="151"/>
                  </a:lnTo>
                  <a:lnTo>
                    <a:pt x="89" y="151"/>
                  </a:lnTo>
                  <a:lnTo>
                    <a:pt x="89" y="89"/>
                  </a:lnTo>
                  <a:lnTo>
                    <a:pt x="244" y="89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3341569" y="6619873"/>
            <a:ext cx="190266" cy="122251"/>
            <a:chOff x="1117" y="2897"/>
            <a:chExt cx="243" cy="157"/>
          </a:xfrm>
        </p:grpSpPr>
        <p:sp>
          <p:nvSpPr>
            <p:cNvPr id="229" name="Freeform 21"/>
            <p:cNvSpPr>
              <a:spLocks/>
            </p:cNvSpPr>
            <p:nvPr/>
          </p:nvSpPr>
          <p:spPr bwMode="auto">
            <a:xfrm>
              <a:off x="1117" y="2897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0" name="Freeform 22"/>
            <p:cNvSpPr>
              <a:spLocks/>
            </p:cNvSpPr>
            <p:nvPr/>
          </p:nvSpPr>
          <p:spPr bwMode="auto">
            <a:xfrm>
              <a:off x="1117" y="2897"/>
              <a:ext cx="77" cy="157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1" name="Freeform 23"/>
            <p:cNvSpPr>
              <a:spLocks/>
            </p:cNvSpPr>
            <p:nvPr/>
          </p:nvSpPr>
          <p:spPr bwMode="auto">
            <a:xfrm>
              <a:off x="1277" y="2897"/>
              <a:ext cx="83" cy="157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2" name="Freeform 24"/>
            <p:cNvSpPr>
              <a:spLocks/>
            </p:cNvSpPr>
            <p:nvPr/>
          </p:nvSpPr>
          <p:spPr bwMode="auto">
            <a:xfrm>
              <a:off x="1117" y="2897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3095848" y="6619873"/>
            <a:ext cx="190266" cy="122251"/>
            <a:chOff x="1118" y="2646"/>
            <a:chExt cx="243" cy="157"/>
          </a:xfrm>
        </p:grpSpPr>
        <p:sp>
          <p:nvSpPr>
            <p:cNvPr id="225" name="Freeform 26"/>
            <p:cNvSpPr>
              <a:spLocks/>
            </p:cNvSpPr>
            <p:nvPr/>
          </p:nvSpPr>
          <p:spPr bwMode="auto">
            <a:xfrm>
              <a:off x="1118" y="2646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6" name="Freeform 27"/>
            <p:cNvSpPr>
              <a:spLocks/>
            </p:cNvSpPr>
            <p:nvPr/>
          </p:nvSpPr>
          <p:spPr bwMode="auto">
            <a:xfrm>
              <a:off x="1118" y="2646"/>
              <a:ext cx="77" cy="157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7" name="Freeform 28"/>
            <p:cNvSpPr>
              <a:spLocks/>
            </p:cNvSpPr>
            <p:nvPr/>
          </p:nvSpPr>
          <p:spPr bwMode="auto">
            <a:xfrm>
              <a:off x="1278" y="2646"/>
              <a:ext cx="83" cy="157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8" name="Freeform 29"/>
            <p:cNvSpPr>
              <a:spLocks/>
            </p:cNvSpPr>
            <p:nvPr/>
          </p:nvSpPr>
          <p:spPr bwMode="auto">
            <a:xfrm>
              <a:off x="1118" y="2646"/>
              <a:ext cx="243" cy="157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 userDrawn="1"/>
        </p:nvGrpSpPr>
        <p:grpSpPr bwMode="auto">
          <a:xfrm>
            <a:off x="2341600" y="6619871"/>
            <a:ext cx="190266" cy="121877"/>
            <a:chOff x="1117" y="2143"/>
            <a:chExt cx="243" cy="155"/>
          </a:xfrm>
        </p:grpSpPr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1117" y="2143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2" name="Freeform 32"/>
            <p:cNvSpPr>
              <a:spLocks/>
            </p:cNvSpPr>
            <p:nvPr/>
          </p:nvSpPr>
          <p:spPr bwMode="auto">
            <a:xfrm>
              <a:off x="1117" y="2143"/>
              <a:ext cx="243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3" name="Freeform 33"/>
            <p:cNvSpPr>
              <a:spLocks/>
            </p:cNvSpPr>
            <p:nvPr/>
          </p:nvSpPr>
          <p:spPr bwMode="auto">
            <a:xfrm>
              <a:off x="1117" y="2248"/>
              <a:ext cx="243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4" name="Freeform 34"/>
            <p:cNvSpPr>
              <a:spLocks/>
            </p:cNvSpPr>
            <p:nvPr/>
          </p:nvSpPr>
          <p:spPr bwMode="auto">
            <a:xfrm>
              <a:off x="1117" y="2143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 userDrawn="1"/>
        </p:nvGrpSpPr>
        <p:grpSpPr bwMode="auto">
          <a:xfrm>
            <a:off x="2095245" y="6619872"/>
            <a:ext cx="190266" cy="121877"/>
            <a:chOff x="1117" y="1892"/>
            <a:chExt cx="243" cy="155"/>
          </a:xfrm>
        </p:grpSpPr>
        <p:sp>
          <p:nvSpPr>
            <p:cNvPr id="217" name="Freeform 36"/>
            <p:cNvSpPr>
              <a:spLocks/>
            </p:cNvSpPr>
            <p:nvPr/>
          </p:nvSpPr>
          <p:spPr bwMode="auto">
            <a:xfrm>
              <a:off x="1117" y="1892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8" name="Freeform 37"/>
            <p:cNvSpPr>
              <a:spLocks/>
            </p:cNvSpPr>
            <p:nvPr/>
          </p:nvSpPr>
          <p:spPr bwMode="auto">
            <a:xfrm>
              <a:off x="1117" y="1892"/>
              <a:ext cx="77" cy="155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9" name="Freeform 38"/>
            <p:cNvSpPr>
              <a:spLocks/>
            </p:cNvSpPr>
            <p:nvPr/>
          </p:nvSpPr>
          <p:spPr bwMode="auto">
            <a:xfrm>
              <a:off x="1277" y="1892"/>
              <a:ext cx="83" cy="155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20" name="Freeform 39"/>
            <p:cNvSpPr>
              <a:spLocks/>
            </p:cNvSpPr>
            <p:nvPr/>
          </p:nvSpPr>
          <p:spPr bwMode="auto">
            <a:xfrm>
              <a:off x="1117" y="1892"/>
              <a:ext cx="243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55"/>
          <p:cNvGrpSpPr>
            <a:grpSpLocks/>
          </p:cNvGrpSpPr>
          <p:nvPr userDrawn="1"/>
        </p:nvGrpSpPr>
        <p:grpSpPr bwMode="auto">
          <a:xfrm>
            <a:off x="1357313" y="6624638"/>
            <a:ext cx="190500" cy="123825"/>
            <a:chOff x="7106991" y="2034190"/>
            <a:chExt cx="255683" cy="163929"/>
          </a:xfrm>
        </p:grpSpPr>
        <p:sp>
          <p:nvSpPr>
            <p:cNvPr id="215" name="Freeform 41"/>
            <p:cNvSpPr>
              <a:spLocks/>
            </p:cNvSpPr>
            <p:nvPr/>
          </p:nvSpPr>
          <p:spPr bwMode="auto">
            <a:xfrm>
              <a:off x="7106991" y="2034190"/>
              <a:ext cx="255683" cy="163929"/>
            </a:xfrm>
            <a:custGeom>
              <a:avLst/>
              <a:gdLst>
                <a:gd name="T0" fmla="*/ 244 w 244"/>
                <a:gd name="T1" fmla="*/ 2942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2942 h 151"/>
                <a:gd name="T8" fmla="*/ 244 w 244"/>
                <a:gd name="T9" fmla="*/ 2942 h 151"/>
                <a:gd name="T10" fmla="*/ 244 w 244"/>
                <a:gd name="T11" fmla="*/ 2942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6" name="Freeform 42"/>
            <p:cNvSpPr>
              <a:spLocks/>
            </p:cNvSpPr>
            <p:nvPr userDrawn="1"/>
          </p:nvSpPr>
          <p:spPr bwMode="auto">
            <a:xfrm>
              <a:off x="7106991" y="2034190"/>
              <a:ext cx="255683" cy="161827"/>
            </a:xfrm>
            <a:custGeom>
              <a:avLst/>
              <a:gdLst>
                <a:gd name="T0" fmla="*/ 244 w 244"/>
                <a:gd name="T1" fmla="*/ 264 h 151"/>
                <a:gd name="T2" fmla="*/ 95 w 244"/>
                <a:gd name="T3" fmla="*/ 264 h 151"/>
                <a:gd name="T4" fmla="*/ 95 w 244"/>
                <a:gd name="T5" fmla="*/ 0 h 151"/>
                <a:gd name="T6" fmla="*/ 65 w 244"/>
                <a:gd name="T7" fmla="*/ 0 h 151"/>
                <a:gd name="T8" fmla="*/ 65 w 244"/>
                <a:gd name="T9" fmla="*/ 264 h 151"/>
                <a:gd name="T10" fmla="*/ 0 w 244"/>
                <a:gd name="T11" fmla="*/ 264 h 151"/>
                <a:gd name="T12" fmla="*/ 0 w 244"/>
                <a:gd name="T13" fmla="*/ 398 h 151"/>
                <a:gd name="T14" fmla="*/ 65 w 244"/>
                <a:gd name="T15" fmla="*/ 398 h 151"/>
                <a:gd name="T16" fmla="*/ 65 w 244"/>
                <a:gd name="T17" fmla="*/ 666 h 151"/>
                <a:gd name="T18" fmla="*/ 95 w 244"/>
                <a:gd name="T19" fmla="*/ 666 h 151"/>
                <a:gd name="T20" fmla="*/ 95 w 244"/>
                <a:gd name="T21" fmla="*/ 398 h 151"/>
                <a:gd name="T22" fmla="*/ 244 w 244"/>
                <a:gd name="T23" fmla="*/ 398 h 151"/>
                <a:gd name="T24" fmla="*/ 244 w 244"/>
                <a:gd name="T25" fmla="*/ 264 h 151"/>
                <a:gd name="T26" fmla="*/ 244 w 244"/>
                <a:gd name="T27" fmla="*/ 264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51"/>
                <a:gd name="T44" fmla="*/ 244 w 244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51">
                  <a:moveTo>
                    <a:pt x="244" y="62"/>
                  </a:moveTo>
                  <a:lnTo>
                    <a:pt x="95" y="62"/>
                  </a:lnTo>
                  <a:lnTo>
                    <a:pt x="95" y="0"/>
                  </a:lnTo>
                  <a:lnTo>
                    <a:pt x="65" y="0"/>
                  </a:lnTo>
                  <a:lnTo>
                    <a:pt x="65" y="62"/>
                  </a:lnTo>
                  <a:lnTo>
                    <a:pt x="0" y="62"/>
                  </a:lnTo>
                  <a:lnTo>
                    <a:pt x="0" y="90"/>
                  </a:lnTo>
                  <a:lnTo>
                    <a:pt x="65" y="90"/>
                  </a:lnTo>
                  <a:lnTo>
                    <a:pt x="65" y="151"/>
                  </a:lnTo>
                  <a:lnTo>
                    <a:pt x="95" y="151"/>
                  </a:lnTo>
                  <a:lnTo>
                    <a:pt x="95" y="90"/>
                  </a:lnTo>
                  <a:lnTo>
                    <a:pt x="244" y="90"/>
                  </a:lnTo>
                  <a:lnTo>
                    <a:pt x="24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254"/>
          <p:cNvGrpSpPr>
            <a:grpSpLocks/>
          </p:cNvGrpSpPr>
          <p:nvPr userDrawn="1"/>
        </p:nvGrpSpPr>
        <p:grpSpPr bwMode="auto">
          <a:xfrm>
            <a:off x="615950" y="6624638"/>
            <a:ext cx="190500" cy="128587"/>
            <a:chOff x="6341261" y="2034186"/>
            <a:chExt cx="254095" cy="170190"/>
          </a:xfrm>
        </p:grpSpPr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6341261" y="2034186"/>
              <a:ext cx="254095" cy="170190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6341261" y="2034186"/>
              <a:ext cx="80463" cy="170190"/>
            </a:xfrm>
            <a:custGeom>
              <a:avLst/>
              <a:gdLst>
                <a:gd name="T0" fmla="*/ 77 w 77"/>
                <a:gd name="T1" fmla="*/ 151 h 151"/>
                <a:gd name="T2" fmla="*/ 77 w 77"/>
                <a:gd name="T3" fmla="*/ 0 h 151"/>
                <a:gd name="T4" fmla="*/ 0 w 77"/>
                <a:gd name="T5" fmla="*/ 0 h 151"/>
                <a:gd name="T6" fmla="*/ 0 w 77"/>
                <a:gd name="T7" fmla="*/ 151 h 151"/>
                <a:gd name="T8" fmla="*/ 77 w 77"/>
                <a:gd name="T9" fmla="*/ 151 h 151"/>
                <a:gd name="T10" fmla="*/ 77 w 77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1"/>
                <a:gd name="T20" fmla="*/ 77 w 77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1">
                  <a:moveTo>
                    <a:pt x="77" y="151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77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6508541" y="2034186"/>
              <a:ext cx="86815" cy="170190"/>
            </a:xfrm>
            <a:custGeom>
              <a:avLst/>
              <a:gdLst>
                <a:gd name="T0" fmla="*/ 84 w 84"/>
                <a:gd name="T1" fmla="*/ 151 h 151"/>
                <a:gd name="T2" fmla="*/ 84 w 84"/>
                <a:gd name="T3" fmla="*/ 0 h 151"/>
                <a:gd name="T4" fmla="*/ 0 w 84"/>
                <a:gd name="T5" fmla="*/ 0 h 151"/>
                <a:gd name="T6" fmla="*/ 0 w 84"/>
                <a:gd name="T7" fmla="*/ 151 h 151"/>
                <a:gd name="T8" fmla="*/ 84 w 84"/>
                <a:gd name="T9" fmla="*/ 151 h 151"/>
                <a:gd name="T10" fmla="*/ 84 w 8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1"/>
                <a:gd name="T20" fmla="*/ 84 w 8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1">
                  <a:moveTo>
                    <a:pt x="84" y="151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84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49"/>
          <p:cNvGrpSpPr>
            <a:grpSpLocks/>
          </p:cNvGrpSpPr>
          <p:nvPr userDrawn="1"/>
        </p:nvGrpSpPr>
        <p:grpSpPr bwMode="auto">
          <a:xfrm>
            <a:off x="369888" y="6624638"/>
            <a:ext cx="190640" cy="123854"/>
            <a:chOff x="529" y="1166"/>
            <a:chExt cx="245" cy="157"/>
          </a:xfrm>
        </p:grpSpPr>
        <p:sp>
          <p:nvSpPr>
            <p:cNvPr id="208" name="Freeform 50"/>
            <p:cNvSpPr>
              <a:spLocks/>
            </p:cNvSpPr>
            <p:nvPr/>
          </p:nvSpPr>
          <p:spPr bwMode="auto">
            <a:xfrm>
              <a:off x="529" y="1166"/>
              <a:ext cx="245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9" name="Freeform 51"/>
            <p:cNvSpPr>
              <a:spLocks/>
            </p:cNvSpPr>
            <p:nvPr/>
          </p:nvSpPr>
          <p:spPr bwMode="auto">
            <a:xfrm>
              <a:off x="529" y="1166"/>
              <a:ext cx="245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" name="Freeform 52"/>
            <p:cNvSpPr>
              <a:spLocks/>
            </p:cNvSpPr>
            <p:nvPr/>
          </p:nvSpPr>
          <p:spPr bwMode="auto">
            <a:xfrm>
              <a:off x="529" y="1273"/>
              <a:ext cx="245" cy="50"/>
            </a:xfrm>
            <a:custGeom>
              <a:avLst/>
              <a:gdLst>
                <a:gd name="T0" fmla="*/ 244 w 244"/>
                <a:gd name="T1" fmla="*/ 51 h 51"/>
                <a:gd name="T2" fmla="*/ 244 w 244"/>
                <a:gd name="T3" fmla="*/ 0 h 51"/>
                <a:gd name="T4" fmla="*/ 0 w 244"/>
                <a:gd name="T5" fmla="*/ 0 h 51"/>
                <a:gd name="T6" fmla="*/ 0 w 244"/>
                <a:gd name="T7" fmla="*/ 51 h 51"/>
                <a:gd name="T8" fmla="*/ 244 w 244"/>
                <a:gd name="T9" fmla="*/ 51 h 51"/>
                <a:gd name="T10" fmla="*/ 244 w 244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1"/>
                <a:gd name="T20" fmla="*/ 244 w 24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1">
                  <a:moveTo>
                    <a:pt x="244" y="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4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1" name="Freeform 53"/>
            <p:cNvSpPr>
              <a:spLocks/>
            </p:cNvSpPr>
            <p:nvPr/>
          </p:nvSpPr>
          <p:spPr bwMode="auto">
            <a:xfrm>
              <a:off x="529" y="1166"/>
              <a:ext cx="245" cy="155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 userDrawn="1"/>
        </p:nvGrpSpPr>
        <p:grpSpPr bwMode="auto">
          <a:xfrm>
            <a:off x="2587952" y="6619875"/>
            <a:ext cx="191832" cy="123854"/>
            <a:chOff x="1117" y="2394"/>
            <a:chExt cx="245" cy="157"/>
          </a:xfrm>
        </p:grpSpPr>
        <p:sp>
          <p:nvSpPr>
            <p:cNvPr id="197" name="Freeform 55"/>
            <p:cNvSpPr>
              <a:spLocks/>
            </p:cNvSpPr>
            <p:nvPr/>
          </p:nvSpPr>
          <p:spPr bwMode="auto">
            <a:xfrm>
              <a:off x="1117" y="2394"/>
              <a:ext cx="245" cy="157"/>
            </a:xfrm>
            <a:custGeom>
              <a:avLst/>
              <a:gdLst>
                <a:gd name="T0" fmla="*/ 244 w 244"/>
                <a:gd name="T1" fmla="*/ 157 h 157"/>
                <a:gd name="T2" fmla="*/ 0 w 244"/>
                <a:gd name="T3" fmla="*/ 157 h 157"/>
                <a:gd name="T4" fmla="*/ 0 w 244"/>
                <a:gd name="T5" fmla="*/ 0 h 157"/>
                <a:gd name="T6" fmla="*/ 244 w 244"/>
                <a:gd name="T7" fmla="*/ 0 h 157"/>
                <a:gd name="T8" fmla="*/ 244 w 244"/>
                <a:gd name="T9" fmla="*/ 157 h 157"/>
                <a:gd name="T10" fmla="*/ 244 w 2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0" y="157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8" name="Freeform 56"/>
            <p:cNvSpPr>
              <a:spLocks/>
            </p:cNvSpPr>
            <p:nvPr/>
          </p:nvSpPr>
          <p:spPr bwMode="auto">
            <a:xfrm>
              <a:off x="1117" y="2394"/>
              <a:ext cx="34" cy="34"/>
            </a:xfrm>
            <a:custGeom>
              <a:avLst/>
              <a:gdLst>
                <a:gd name="T0" fmla="*/ 35 w 35"/>
                <a:gd name="T1" fmla="*/ 34 h 34"/>
                <a:gd name="T2" fmla="*/ 0 w 35"/>
                <a:gd name="T3" fmla="*/ 34 h 34"/>
                <a:gd name="T4" fmla="*/ 0 w 35"/>
                <a:gd name="T5" fmla="*/ 0 h 34"/>
                <a:gd name="T6" fmla="*/ 35 w 35"/>
                <a:gd name="T7" fmla="*/ 0 h 34"/>
                <a:gd name="T8" fmla="*/ 35 w 35"/>
                <a:gd name="T9" fmla="*/ 34 h 34"/>
                <a:gd name="T10" fmla="*/ 35 w 35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4"/>
                <a:gd name="T20" fmla="*/ 35 w 3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4">
                  <a:moveTo>
                    <a:pt x="3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9" name="Freeform 57"/>
            <p:cNvSpPr>
              <a:spLocks/>
            </p:cNvSpPr>
            <p:nvPr/>
          </p:nvSpPr>
          <p:spPr bwMode="auto">
            <a:xfrm>
              <a:off x="1117" y="2444"/>
              <a:ext cx="34" cy="34"/>
            </a:xfrm>
            <a:custGeom>
              <a:avLst/>
              <a:gdLst>
                <a:gd name="T0" fmla="*/ 35 w 35"/>
                <a:gd name="T1" fmla="*/ 33 h 33"/>
                <a:gd name="T2" fmla="*/ 0 w 35"/>
                <a:gd name="T3" fmla="*/ 33 h 33"/>
                <a:gd name="T4" fmla="*/ 0 w 35"/>
                <a:gd name="T5" fmla="*/ 0 h 33"/>
                <a:gd name="T6" fmla="*/ 35 w 35"/>
                <a:gd name="T7" fmla="*/ 0 h 33"/>
                <a:gd name="T8" fmla="*/ 35 w 35"/>
                <a:gd name="T9" fmla="*/ 33 h 33"/>
                <a:gd name="T10" fmla="*/ 35 w 35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0" name="Freeform 58"/>
            <p:cNvSpPr>
              <a:spLocks/>
            </p:cNvSpPr>
            <p:nvPr/>
          </p:nvSpPr>
          <p:spPr bwMode="auto">
            <a:xfrm>
              <a:off x="1175" y="2394"/>
              <a:ext cx="22" cy="34"/>
            </a:xfrm>
            <a:custGeom>
              <a:avLst/>
              <a:gdLst>
                <a:gd name="T0" fmla="*/ 36 w 36"/>
                <a:gd name="T1" fmla="*/ 34 h 34"/>
                <a:gd name="T2" fmla="*/ 0 w 36"/>
                <a:gd name="T3" fmla="*/ 34 h 34"/>
                <a:gd name="T4" fmla="*/ 0 w 36"/>
                <a:gd name="T5" fmla="*/ 0 h 34"/>
                <a:gd name="T6" fmla="*/ 36 w 36"/>
                <a:gd name="T7" fmla="*/ 0 h 34"/>
                <a:gd name="T8" fmla="*/ 36 w 36"/>
                <a:gd name="T9" fmla="*/ 34 h 34"/>
                <a:gd name="T10" fmla="*/ 36 w 36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3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1" name="Freeform 59"/>
            <p:cNvSpPr>
              <a:spLocks/>
            </p:cNvSpPr>
            <p:nvPr/>
          </p:nvSpPr>
          <p:spPr bwMode="auto">
            <a:xfrm>
              <a:off x="1175" y="2444"/>
              <a:ext cx="22" cy="34"/>
            </a:xfrm>
            <a:custGeom>
              <a:avLst/>
              <a:gdLst>
                <a:gd name="T0" fmla="*/ 36 w 36"/>
                <a:gd name="T1" fmla="*/ 33 h 33"/>
                <a:gd name="T2" fmla="*/ 0 w 36"/>
                <a:gd name="T3" fmla="*/ 33 h 33"/>
                <a:gd name="T4" fmla="*/ 0 w 36"/>
                <a:gd name="T5" fmla="*/ 0 h 33"/>
                <a:gd name="T6" fmla="*/ 36 w 36"/>
                <a:gd name="T7" fmla="*/ 0 h 33"/>
                <a:gd name="T8" fmla="*/ 36 w 36"/>
                <a:gd name="T9" fmla="*/ 33 h 33"/>
                <a:gd name="T10" fmla="*/ 36 w 36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36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2" name="Freeform 60"/>
            <p:cNvSpPr>
              <a:spLocks/>
            </p:cNvSpPr>
            <p:nvPr/>
          </p:nvSpPr>
          <p:spPr bwMode="auto">
            <a:xfrm>
              <a:off x="1117" y="2501"/>
              <a:ext cx="245" cy="16"/>
            </a:xfrm>
            <a:custGeom>
              <a:avLst/>
              <a:gdLst>
                <a:gd name="T0" fmla="*/ 244 w 244"/>
                <a:gd name="T1" fmla="*/ 0 h 17"/>
                <a:gd name="T2" fmla="*/ 0 w 244"/>
                <a:gd name="T3" fmla="*/ 0 h 17"/>
                <a:gd name="T4" fmla="*/ 0 w 244"/>
                <a:gd name="T5" fmla="*/ 17 h 17"/>
                <a:gd name="T6" fmla="*/ 244 w 244"/>
                <a:gd name="T7" fmla="*/ 17 h 17"/>
                <a:gd name="T8" fmla="*/ 244 w 244"/>
                <a:gd name="T9" fmla="*/ 0 h 17"/>
                <a:gd name="T10" fmla="*/ 244 w 24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7"/>
                <a:gd name="T20" fmla="*/ 244 w 24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7">
                  <a:moveTo>
                    <a:pt x="24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4" y="1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3" name="Freeform 61"/>
            <p:cNvSpPr>
              <a:spLocks/>
            </p:cNvSpPr>
            <p:nvPr/>
          </p:nvSpPr>
          <p:spPr bwMode="auto">
            <a:xfrm>
              <a:off x="1117" y="2535"/>
              <a:ext cx="245" cy="16"/>
            </a:xfrm>
            <a:custGeom>
              <a:avLst/>
              <a:gdLst>
                <a:gd name="T0" fmla="*/ 244 w 244"/>
                <a:gd name="T1" fmla="*/ 0 h 17"/>
                <a:gd name="T2" fmla="*/ 0 w 244"/>
                <a:gd name="T3" fmla="*/ 0 h 17"/>
                <a:gd name="T4" fmla="*/ 0 w 244"/>
                <a:gd name="T5" fmla="*/ 17 h 17"/>
                <a:gd name="T6" fmla="*/ 244 w 244"/>
                <a:gd name="T7" fmla="*/ 17 h 17"/>
                <a:gd name="T8" fmla="*/ 244 w 244"/>
                <a:gd name="T9" fmla="*/ 0 h 17"/>
                <a:gd name="T10" fmla="*/ 244 w 24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7"/>
                <a:gd name="T20" fmla="*/ 244 w 24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7">
                  <a:moveTo>
                    <a:pt x="24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4" y="1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4" name="Freeform 62"/>
            <p:cNvSpPr>
              <a:spLocks/>
            </p:cNvSpPr>
            <p:nvPr/>
          </p:nvSpPr>
          <p:spPr bwMode="auto">
            <a:xfrm>
              <a:off x="1212" y="2428"/>
              <a:ext cx="150" cy="18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" name="Freeform 63"/>
            <p:cNvSpPr>
              <a:spLocks/>
            </p:cNvSpPr>
            <p:nvPr/>
          </p:nvSpPr>
          <p:spPr bwMode="auto">
            <a:xfrm>
              <a:off x="1212" y="2394"/>
              <a:ext cx="150" cy="16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" name="Freeform 64"/>
            <p:cNvSpPr>
              <a:spLocks/>
            </p:cNvSpPr>
            <p:nvPr/>
          </p:nvSpPr>
          <p:spPr bwMode="auto">
            <a:xfrm>
              <a:off x="1212" y="2460"/>
              <a:ext cx="150" cy="18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7" name="Freeform 65"/>
            <p:cNvSpPr>
              <a:spLocks/>
            </p:cNvSpPr>
            <p:nvPr/>
          </p:nvSpPr>
          <p:spPr bwMode="auto">
            <a:xfrm>
              <a:off x="1117" y="2394"/>
              <a:ext cx="245" cy="157"/>
            </a:xfrm>
            <a:custGeom>
              <a:avLst/>
              <a:gdLst>
                <a:gd name="T0" fmla="*/ 244 w 244"/>
                <a:gd name="T1" fmla="*/ 157 h 157"/>
                <a:gd name="T2" fmla="*/ 244 w 244"/>
                <a:gd name="T3" fmla="*/ 0 h 157"/>
                <a:gd name="T4" fmla="*/ 0 w 244"/>
                <a:gd name="T5" fmla="*/ 0 h 157"/>
                <a:gd name="T6" fmla="*/ 0 w 244"/>
                <a:gd name="T7" fmla="*/ 157 h 157"/>
                <a:gd name="T8" fmla="*/ 244 w 244"/>
                <a:gd name="T9" fmla="*/ 157 h 157"/>
                <a:gd name="T10" fmla="*/ 244 w 2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66"/>
          <p:cNvGrpSpPr>
            <a:grpSpLocks/>
          </p:cNvGrpSpPr>
          <p:nvPr userDrawn="1"/>
        </p:nvGrpSpPr>
        <p:grpSpPr bwMode="auto">
          <a:xfrm>
            <a:off x="6797610" y="6619875"/>
            <a:ext cx="193805" cy="122665"/>
            <a:chOff x="1592" y="2897"/>
            <a:chExt cx="247" cy="156"/>
          </a:xfrm>
        </p:grpSpPr>
        <p:sp>
          <p:nvSpPr>
            <p:cNvPr id="182" name="Freeform 67"/>
            <p:cNvSpPr>
              <a:spLocks/>
            </p:cNvSpPr>
            <p:nvPr/>
          </p:nvSpPr>
          <p:spPr bwMode="auto">
            <a:xfrm>
              <a:off x="1592" y="2897"/>
              <a:ext cx="247" cy="155"/>
            </a:xfrm>
            <a:custGeom>
              <a:avLst/>
              <a:gdLst>
                <a:gd name="T0" fmla="*/ 0 w 245"/>
                <a:gd name="T1" fmla="*/ 156 h 156"/>
                <a:gd name="T2" fmla="*/ 0 w 245"/>
                <a:gd name="T3" fmla="*/ 0 h 156"/>
                <a:gd name="T4" fmla="*/ 245 w 245"/>
                <a:gd name="T5" fmla="*/ 0 h 156"/>
                <a:gd name="T6" fmla="*/ 245 w 245"/>
                <a:gd name="T7" fmla="*/ 156 h 156"/>
                <a:gd name="T8" fmla="*/ 0 w 245"/>
                <a:gd name="T9" fmla="*/ 156 h 156"/>
                <a:gd name="T10" fmla="*/ 0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0" y="156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3" name="Freeform 68"/>
            <p:cNvSpPr>
              <a:spLocks/>
            </p:cNvSpPr>
            <p:nvPr/>
          </p:nvSpPr>
          <p:spPr bwMode="auto">
            <a:xfrm>
              <a:off x="1592" y="2897"/>
              <a:ext cx="247" cy="155"/>
            </a:xfrm>
            <a:custGeom>
              <a:avLst/>
              <a:gdLst>
                <a:gd name="T0" fmla="*/ 0 w 245"/>
                <a:gd name="T1" fmla="*/ 67 h 156"/>
                <a:gd name="T2" fmla="*/ 114 w 245"/>
                <a:gd name="T3" fmla="*/ 67 h 156"/>
                <a:gd name="T4" fmla="*/ 114 w 245"/>
                <a:gd name="T5" fmla="*/ 0 h 156"/>
                <a:gd name="T6" fmla="*/ 137 w 245"/>
                <a:gd name="T7" fmla="*/ 0 h 156"/>
                <a:gd name="T8" fmla="*/ 137 w 245"/>
                <a:gd name="T9" fmla="*/ 67 h 156"/>
                <a:gd name="T10" fmla="*/ 245 w 245"/>
                <a:gd name="T11" fmla="*/ 67 h 156"/>
                <a:gd name="T12" fmla="*/ 245 w 245"/>
                <a:gd name="T13" fmla="*/ 89 h 156"/>
                <a:gd name="T14" fmla="*/ 137 w 245"/>
                <a:gd name="T15" fmla="*/ 89 h 156"/>
                <a:gd name="T16" fmla="*/ 137 w 245"/>
                <a:gd name="T17" fmla="*/ 156 h 156"/>
                <a:gd name="T18" fmla="*/ 114 w 245"/>
                <a:gd name="T19" fmla="*/ 156 h 156"/>
                <a:gd name="T20" fmla="*/ 114 w 245"/>
                <a:gd name="T21" fmla="*/ 89 h 156"/>
                <a:gd name="T22" fmla="*/ 0 w 245"/>
                <a:gd name="T23" fmla="*/ 89 h 156"/>
                <a:gd name="T24" fmla="*/ 0 w 245"/>
                <a:gd name="T25" fmla="*/ 67 h 156"/>
                <a:gd name="T26" fmla="*/ 0 w 245"/>
                <a:gd name="T27" fmla="*/ 67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56"/>
                <a:gd name="T44" fmla="*/ 245 w 245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56">
                  <a:moveTo>
                    <a:pt x="0" y="67"/>
                  </a:moveTo>
                  <a:lnTo>
                    <a:pt x="114" y="67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245" y="67"/>
                  </a:lnTo>
                  <a:lnTo>
                    <a:pt x="245" y="89"/>
                  </a:lnTo>
                  <a:lnTo>
                    <a:pt x="137" y="89"/>
                  </a:lnTo>
                  <a:lnTo>
                    <a:pt x="137" y="156"/>
                  </a:lnTo>
                  <a:lnTo>
                    <a:pt x="114" y="156"/>
                  </a:lnTo>
                  <a:lnTo>
                    <a:pt x="114" y="89"/>
                  </a:lnTo>
                  <a:lnTo>
                    <a:pt x="0" y="8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4" name="Freeform 69"/>
            <p:cNvSpPr>
              <a:spLocks/>
            </p:cNvSpPr>
            <p:nvPr/>
          </p:nvSpPr>
          <p:spPr bwMode="auto">
            <a:xfrm>
              <a:off x="1742" y="2897"/>
              <a:ext cx="67" cy="50"/>
            </a:xfrm>
            <a:custGeom>
              <a:avLst/>
              <a:gdLst>
                <a:gd name="T0" fmla="*/ 0 w 66"/>
                <a:gd name="T1" fmla="*/ 0 h 50"/>
                <a:gd name="T2" fmla="*/ 0 w 66"/>
                <a:gd name="T3" fmla="*/ 50 h 50"/>
                <a:gd name="T4" fmla="*/ 66 w 66"/>
                <a:gd name="T5" fmla="*/ 0 h 50"/>
                <a:gd name="T6" fmla="*/ 0 w 66"/>
                <a:gd name="T7" fmla="*/ 0 h 50"/>
                <a:gd name="T8" fmla="*/ 0 w 66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0"/>
                <a:gd name="T17" fmla="*/ 66 w 6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0">
                  <a:moveTo>
                    <a:pt x="0" y="0"/>
                  </a:moveTo>
                  <a:lnTo>
                    <a:pt x="0" y="50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5" name="Freeform 70"/>
            <p:cNvSpPr>
              <a:spLocks/>
            </p:cNvSpPr>
            <p:nvPr/>
          </p:nvSpPr>
          <p:spPr bwMode="auto">
            <a:xfrm>
              <a:off x="1778" y="2913"/>
              <a:ext cx="61" cy="40"/>
            </a:xfrm>
            <a:custGeom>
              <a:avLst/>
              <a:gdLst>
                <a:gd name="T0" fmla="*/ 0 w 60"/>
                <a:gd name="T1" fmla="*/ 39 h 39"/>
                <a:gd name="T2" fmla="*/ 60 w 60"/>
                <a:gd name="T3" fmla="*/ 39 h 39"/>
                <a:gd name="T4" fmla="*/ 60 w 60"/>
                <a:gd name="T5" fmla="*/ 0 h 39"/>
                <a:gd name="T6" fmla="*/ 0 w 60"/>
                <a:gd name="T7" fmla="*/ 39 h 39"/>
                <a:gd name="T8" fmla="*/ 0 w 6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0" y="39"/>
                  </a:moveTo>
                  <a:lnTo>
                    <a:pt x="60" y="39"/>
                  </a:lnTo>
                  <a:lnTo>
                    <a:pt x="6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6" name="Freeform 71"/>
            <p:cNvSpPr>
              <a:spLocks/>
            </p:cNvSpPr>
            <p:nvPr/>
          </p:nvSpPr>
          <p:spPr bwMode="auto">
            <a:xfrm>
              <a:off x="1742" y="2897"/>
              <a:ext cx="97" cy="57"/>
            </a:xfrm>
            <a:custGeom>
              <a:avLst/>
              <a:gdLst>
                <a:gd name="T0" fmla="*/ 0 w 96"/>
                <a:gd name="T1" fmla="*/ 56 h 56"/>
                <a:gd name="T2" fmla="*/ 78 w 96"/>
                <a:gd name="T3" fmla="*/ 0 h 56"/>
                <a:gd name="T4" fmla="*/ 96 w 96"/>
                <a:gd name="T5" fmla="*/ 0 h 56"/>
                <a:gd name="T6" fmla="*/ 18 w 96"/>
                <a:gd name="T7" fmla="*/ 56 h 56"/>
                <a:gd name="T8" fmla="*/ 0 w 96"/>
                <a:gd name="T9" fmla="*/ 56 h 56"/>
                <a:gd name="T10" fmla="*/ 0 w 96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6"/>
                <a:gd name="T20" fmla="*/ 96 w 9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6">
                  <a:moveTo>
                    <a:pt x="0" y="56"/>
                  </a:moveTo>
                  <a:lnTo>
                    <a:pt x="78" y="0"/>
                  </a:lnTo>
                  <a:lnTo>
                    <a:pt x="96" y="0"/>
                  </a:lnTo>
                  <a:lnTo>
                    <a:pt x="1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7" name="Freeform 72"/>
            <p:cNvSpPr>
              <a:spLocks/>
            </p:cNvSpPr>
            <p:nvPr/>
          </p:nvSpPr>
          <p:spPr bwMode="auto">
            <a:xfrm>
              <a:off x="1616" y="2897"/>
              <a:ext cx="77" cy="44"/>
            </a:xfrm>
            <a:custGeom>
              <a:avLst/>
              <a:gdLst>
                <a:gd name="T0" fmla="*/ 78 w 78"/>
                <a:gd name="T1" fmla="*/ 0 h 45"/>
                <a:gd name="T2" fmla="*/ 78 w 78"/>
                <a:gd name="T3" fmla="*/ 45 h 45"/>
                <a:gd name="T4" fmla="*/ 0 w 78"/>
                <a:gd name="T5" fmla="*/ 0 h 45"/>
                <a:gd name="T6" fmla="*/ 78 w 78"/>
                <a:gd name="T7" fmla="*/ 0 h 45"/>
                <a:gd name="T8" fmla="*/ 78 w 7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5"/>
                <a:gd name="T17" fmla="*/ 78 w 7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5">
                  <a:moveTo>
                    <a:pt x="78" y="0"/>
                  </a:moveTo>
                  <a:lnTo>
                    <a:pt x="78" y="45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8" name="Freeform 73"/>
            <p:cNvSpPr>
              <a:spLocks/>
            </p:cNvSpPr>
            <p:nvPr/>
          </p:nvSpPr>
          <p:spPr bwMode="auto">
            <a:xfrm>
              <a:off x="1592" y="2913"/>
              <a:ext cx="61" cy="40"/>
            </a:xfrm>
            <a:custGeom>
              <a:avLst/>
              <a:gdLst>
                <a:gd name="T0" fmla="*/ 60 w 60"/>
                <a:gd name="T1" fmla="*/ 39 h 39"/>
                <a:gd name="T2" fmla="*/ 0 w 60"/>
                <a:gd name="T3" fmla="*/ 39 h 39"/>
                <a:gd name="T4" fmla="*/ 0 w 60"/>
                <a:gd name="T5" fmla="*/ 0 h 39"/>
                <a:gd name="T6" fmla="*/ 60 w 60"/>
                <a:gd name="T7" fmla="*/ 39 h 39"/>
                <a:gd name="T8" fmla="*/ 60 w 6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6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60" y="39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9" name="Freeform 74"/>
            <p:cNvSpPr>
              <a:spLocks/>
            </p:cNvSpPr>
            <p:nvPr/>
          </p:nvSpPr>
          <p:spPr bwMode="auto">
            <a:xfrm>
              <a:off x="1592" y="2897"/>
              <a:ext cx="95" cy="57"/>
            </a:xfrm>
            <a:custGeom>
              <a:avLst/>
              <a:gdLst>
                <a:gd name="T0" fmla="*/ 96 w 96"/>
                <a:gd name="T1" fmla="*/ 56 h 56"/>
                <a:gd name="T2" fmla="*/ 0 w 96"/>
                <a:gd name="T3" fmla="*/ 0 h 56"/>
                <a:gd name="T4" fmla="*/ 6 w 96"/>
                <a:gd name="T5" fmla="*/ 11 h 56"/>
                <a:gd name="T6" fmla="*/ 78 w 96"/>
                <a:gd name="T7" fmla="*/ 56 h 56"/>
                <a:gd name="T8" fmla="*/ 96 w 96"/>
                <a:gd name="T9" fmla="*/ 56 h 56"/>
                <a:gd name="T10" fmla="*/ 96 w 96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6"/>
                <a:gd name="T20" fmla="*/ 96 w 9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6">
                  <a:moveTo>
                    <a:pt x="96" y="56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78" y="56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0" name="Freeform 75"/>
            <p:cNvSpPr>
              <a:spLocks/>
            </p:cNvSpPr>
            <p:nvPr/>
          </p:nvSpPr>
          <p:spPr bwMode="auto">
            <a:xfrm>
              <a:off x="1742" y="3008"/>
              <a:ext cx="73" cy="44"/>
            </a:xfrm>
            <a:custGeom>
              <a:avLst/>
              <a:gdLst>
                <a:gd name="T0" fmla="*/ 0 w 72"/>
                <a:gd name="T1" fmla="*/ 44 h 44"/>
                <a:gd name="T2" fmla="*/ 0 w 72"/>
                <a:gd name="T3" fmla="*/ 0 h 44"/>
                <a:gd name="T4" fmla="*/ 72 w 72"/>
                <a:gd name="T5" fmla="*/ 44 h 44"/>
                <a:gd name="T6" fmla="*/ 0 w 72"/>
                <a:gd name="T7" fmla="*/ 44 h 44"/>
                <a:gd name="T8" fmla="*/ 0 w 72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4"/>
                <a:gd name="T17" fmla="*/ 72 w 7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4">
                  <a:moveTo>
                    <a:pt x="0" y="44"/>
                  </a:moveTo>
                  <a:lnTo>
                    <a:pt x="0" y="0"/>
                  </a:lnTo>
                  <a:lnTo>
                    <a:pt x="7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>
              <a:off x="1778" y="2998"/>
              <a:ext cx="61" cy="38"/>
            </a:xfrm>
            <a:custGeom>
              <a:avLst/>
              <a:gdLst>
                <a:gd name="T0" fmla="*/ 0 w 60"/>
                <a:gd name="T1" fmla="*/ 0 h 39"/>
                <a:gd name="T2" fmla="*/ 60 w 60"/>
                <a:gd name="T3" fmla="*/ 0 h 39"/>
                <a:gd name="T4" fmla="*/ 60 w 60"/>
                <a:gd name="T5" fmla="*/ 39 h 39"/>
                <a:gd name="T6" fmla="*/ 0 w 60"/>
                <a:gd name="T7" fmla="*/ 0 h 39"/>
                <a:gd name="T8" fmla="*/ 0 w 6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0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2" name="Freeform 77"/>
            <p:cNvSpPr>
              <a:spLocks/>
            </p:cNvSpPr>
            <p:nvPr/>
          </p:nvSpPr>
          <p:spPr bwMode="auto">
            <a:xfrm>
              <a:off x="1754" y="2998"/>
              <a:ext cx="85" cy="55"/>
            </a:xfrm>
            <a:custGeom>
              <a:avLst/>
              <a:gdLst>
                <a:gd name="T0" fmla="*/ 0 w 84"/>
                <a:gd name="T1" fmla="*/ 0 h 55"/>
                <a:gd name="T2" fmla="*/ 84 w 84"/>
                <a:gd name="T3" fmla="*/ 55 h 55"/>
                <a:gd name="T4" fmla="*/ 84 w 84"/>
                <a:gd name="T5" fmla="*/ 44 h 55"/>
                <a:gd name="T6" fmla="*/ 18 w 84"/>
                <a:gd name="T7" fmla="*/ 0 h 55"/>
                <a:gd name="T8" fmla="*/ 0 w 84"/>
                <a:gd name="T9" fmla="*/ 0 h 55"/>
                <a:gd name="T10" fmla="*/ 0 w 84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55"/>
                <a:gd name="T20" fmla="*/ 84 w 8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55">
                  <a:moveTo>
                    <a:pt x="0" y="0"/>
                  </a:moveTo>
                  <a:lnTo>
                    <a:pt x="84" y="55"/>
                  </a:lnTo>
                  <a:lnTo>
                    <a:pt x="84" y="4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3" name="Freeform 78"/>
            <p:cNvSpPr>
              <a:spLocks/>
            </p:cNvSpPr>
            <p:nvPr/>
          </p:nvSpPr>
          <p:spPr bwMode="auto">
            <a:xfrm>
              <a:off x="1622" y="3002"/>
              <a:ext cx="71" cy="50"/>
            </a:xfrm>
            <a:custGeom>
              <a:avLst/>
              <a:gdLst>
                <a:gd name="T0" fmla="*/ 72 w 72"/>
                <a:gd name="T1" fmla="*/ 50 h 50"/>
                <a:gd name="T2" fmla="*/ 72 w 72"/>
                <a:gd name="T3" fmla="*/ 0 h 50"/>
                <a:gd name="T4" fmla="*/ 0 w 72"/>
                <a:gd name="T5" fmla="*/ 50 h 50"/>
                <a:gd name="T6" fmla="*/ 72 w 72"/>
                <a:gd name="T7" fmla="*/ 50 h 50"/>
                <a:gd name="T8" fmla="*/ 72 w 72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0"/>
                <a:gd name="T17" fmla="*/ 72 w 7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0">
                  <a:moveTo>
                    <a:pt x="72" y="50"/>
                  </a:moveTo>
                  <a:lnTo>
                    <a:pt x="72" y="0"/>
                  </a:lnTo>
                  <a:lnTo>
                    <a:pt x="0" y="50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4" name="Freeform 79"/>
            <p:cNvSpPr>
              <a:spLocks/>
            </p:cNvSpPr>
            <p:nvPr/>
          </p:nvSpPr>
          <p:spPr bwMode="auto">
            <a:xfrm>
              <a:off x="1592" y="2998"/>
              <a:ext cx="55" cy="38"/>
            </a:xfrm>
            <a:custGeom>
              <a:avLst/>
              <a:gdLst>
                <a:gd name="T0" fmla="*/ 54 w 54"/>
                <a:gd name="T1" fmla="*/ 0 h 39"/>
                <a:gd name="T2" fmla="*/ 0 w 54"/>
                <a:gd name="T3" fmla="*/ 0 h 39"/>
                <a:gd name="T4" fmla="*/ 0 w 54"/>
                <a:gd name="T5" fmla="*/ 39 h 39"/>
                <a:gd name="T6" fmla="*/ 54 w 54"/>
                <a:gd name="T7" fmla="*/ 0 h 39"/>
                <a:gd name="T8" fmla="*/ 54 w 54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9"/>
                <a:gd name="T17" fmla="*/ 54 w 5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9">
                  <a:moveTo>
                    <a:pt x="54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5" name="Freeform 80"/>
            <p:cNvSpPr>
              <a:spLocks/>
            </p:cNvSpPr>
            <p:nvPr/>
          </p:nvSpPr>
          <p:spPr bwMode="auto">
            <a:xfrm>
              <a:off x="1598" y="2998"/>
              <a:ext cx="95" cy="55"/>
            </a:xfrm>
            <a:custGeom>
              <a:avLst/>
              <a:gdLst>
                <a:gd name="T0" fmla="*/ 96 w 96"/>
                <a:gd name="T1" fmla="*/ 0 h 55"/>
                <a:gd name="T2" fmla="*/ 18 w 96"/>
                <a:gd name="T3" fmla="*/ 55 h 55"/>
                <a:gd name="T4" fmla="*/ 0 w 96"/>
                <a:gd name="T5" fmla="*/ 55 h 55"/>
                <a:gd name="T6" fmla="*/ 78 w 96"/>
                <a:gd name="T7" fmla="*/ 0 h 55"/>
                <a:gd name="T8" fmla="*/ 96 w 96"/>
                <a:gd name="T9" fmla="*/ 0 h 55"/>
                <a:gd name="T10" fmla="*/ 96 w 96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5"/>
                <a:gd name="T20" fmla="*/ 96 w 9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5">
                  <a:moveTo>
                    <a:pt x="96" y="0"/>
                  </a:moveTo>
                  <a:lnTo>
                    <a:pt x="18" y="55"/>
                  </a:lnTo>
                  <a:lnTo>
                    <a:pt x="0" y="55"/>
                  </a:lnTo>
                  <a:lnTo>
                    <a:pt x="7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6" name="Freeform 81"/>
            <p:cNvSpPr>
              <a:spLocks/>
            </p:cNvSpPr>
            <p:nvPr/>
          </p:nvSpPr>
          <p:spPr bwMode="auto">
            <a:xfrm>
              <a:off x="1592" y="2897"/>
              <a:ext cx="247" cy="155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82"/>
          <p:cNvGrpSpPr>
            <a:grpSpLocks/>
          </p:cNvGrpSpPr>
          <p:nvPr userDrawn="1"/>
        </p:nvGrpSpPr>
        <p:grpSpPr bwMode="auto">
          <a:xfrm>
            <a:off x="6302138" y="6619872"/>
            <a:ext cx="191829" cy="121883"/>
            <a:chOff x="1778" y="2004"/>
            <a:chExt cx="246" cy="156"/>
          </a:xfrm>
        </p:grpSpPr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778" y="2004"/>
              <a:ext cx="246" cy="156"/>
            </a:xfrm>
            <a:custGeom>
              <a:avLst/>
              <a:gdLst>
                <a:gd name="T0" fmla="*/ 1573 w 239"/>
                <a:gd name="T1" fmla="*/ 2942 h 151"/>
                <a:gd name="T2" fmla="*/ 1573 w 239"/>
                <a:gd name="T3" fmla="*/ 0 h 151"/>
                <a:gd name="T4" fmla="*/ 0 w 239"/>
                <a:gd name="T5" fmla="*/ 0 h 151"/>
                <a:gd name="T6" fmla="*/ 0 w 239"/>
                <a:gd name="T7" fmla="*/ 2942 h 151"/>
                <a:gd name="T8" fmla="*/ 1573 w 239"/>
                <a:gd name="T9" fmla="*/ 2942 h 151"/>
                <a:gd name="T10" fmla="*/ 1573 w 239"/>
                <a:gd name="T11" fmla="*/ 2942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151"/>
                <a:gd name="T20" fmla="*/ 239 w 239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151">
                  <a:moveTo>
                    <a:pt x="239" y="151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39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1845" y="2026"/>
              <a:ext cx="120" cy="118"/>
            </a:xfrm>
            <a:custGeom>
              <a:avLst/>
              <a:gdLst>
                <a:gd name="T0" fmla="*/ 77 w 119"/>
                <a:gd name="T1" fmla="*/ 78 h 117"/>
                <a:gd name="T2" fmla="*/ 119 w 119"/>
                <a:gd name="T3" fmla="*/ 78 h 117"/>
                <a:gd name="T4" fmla="*/ 119 w 119"/>
                <a:gd name="T5" fmla="*/ 44 h 117"/>
                <a:gd name="T6" fmla="*/ 77 w 119"/>
                <a:gd name="T7" fmla="*/ 44 h 117"/>
                <a:gd name="T8" fmla="*/ 77 w 119"/>
                <a:gd name="T9" fmla="*/ 0 h 117"/>
                <a:gd name="T10" fmla="*/ 42 w 119"/>
                <a:gd name="T11" fmla="*/ 0 h 117"/>
                <a:gd name="T12" fmla="*/ 42 w 119"/>
                <a:gd name="T13" fmla="*/ 44 h 117"/>
                <a:gd name="T14" fmla="*/ 0 w 119"/>
                <a:gd name="T15" fmla="*/ 44 h 117"/>
                <a:gd name="T16" fmla="*/ 0 w 119"/>
                <a:gd name="T17" fmla="*/ 78 h 117"/>
                <a:gd name="T18" fmla="*/ 42 w 119"/>
                <a:gd name="T19" fmla="*/ 78 h 117"/>
                <a:gd name="T20" fmla="*/ 42 w 119"/>
                <a:gd name="T21" fmla="*/ 117 h 117"/>
                <a:gd name="T22" fmla="*/ 77 w 119"/>
                <a:gd name="T23" fmla="*/ 117 h 117"/>
                <a:gd name="T24" fmla="*/ 77 w 119"/>
                <a:gd name="T25" fmla="*/ 78 h 117"/>
                <a:gd name="T26" fmla="*/ 77 w 119"/>
                <a:gd name="T27" fmla="*/ 7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17"/>
                <a:gd name="T44" fmla="*/ 119 w 119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17">
                  <a:moveTo>
                    <a:pt x="77" y="78"/>
                  </a:moveTo>
                  <a:lnTo>
                    <a:pt x="119" y="78"/>
                  </a:lnTo>
                  <a:lnTo>
                    <a:pt x="119" y="44"/>
                  </a:lnTo>
                  <a:lnTo>
                    <a:pt x="77" y="44"/>
                  </a:lnTo>
                  <a:lnTo>
                    <a:pt x="77" y="0"/>
                  </a:lnTo>
                  <a:lnTo>
                    <a:pt x="42" y="0"/>
                  </a:lnTo>
                  <a:lnTo>
                    <a:pt x="42" y="44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42" y="78"/>
                  </a:lnTo>
                  <a:lnTo>
                    <a:pt x="42" y="117"/>
                  </a:lnTo>
                  <a:lnTo>
                    <a:pt x="77" y="117"/>
                  </a:lnTo>
                  <a:lnTo>
                    <a:pt x="77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1778" y="2004"/>
              <a:ext cx="246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6"/>
          <p:cNvGrpSpPr>
            <a:grpSpLocks/>
          </p:cNvGrpSpPr>
          <p:nvPr userDrawn="1"/>
        </p:nvGrpSpPr>
        <p:grpSpPr bwMode="auto">
          <a:xfrm>
            <a:off x="6059134" y="6619875"/>
            <a:ext cx="191412" cy="122665"/>
            <a:chOff x="1592" y="2143"/>
            <a:chExt cx="247" cy="156"/>
          </a:xfrm>
        </p:grpSpPr>
        <p:sp>
          <p:nvSpPr>
            <p:cNvPr id="173" name="Freeform 87"/>
            <p:cNvSpPr>
              <a:spLocks/>
            </p:cNvSpPr>
            <p:nvPr/>
          </p:nvSpPr>
          <p:spPr bwMode="auto">
            <a:xfrm>
              <a:off x="1592" y="2143"/>
              <a:ext cx="246" cy="155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4" name="Freeform 88"/>
            <p:cNvSpPr>
              <a:spLocks/>
            </p:cNvSpPr>
            <p:nvPr/>
          </p:nvSpPr>
          <p:spPr bwMode="auto">
            <a:xfrm>
              <a:off x="1592" y="2143"/>
              <a:ext cx="66" cy="67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0 h 67"/>
                <a:gd name="T4" fmla="*/ 0 w 66"/>
                <a:gd name="T5" fmla="*/ 67 h 67"/>
                <a:gd name="T6" fmla="*/ 66 w 66"/>
                <a:gd name="T7" fmla="*/ 67 h 67"/>
                <a:gd name="T8" fmla="*/ 66 w 66"/>
                <a:gd name="T9" fmla="*/ 0 h 67"/>
                <a:gd name="T10" fmla="*/ 66 w 66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7"/>
                <a:gd name="T20" fmla="*/ 66 w 66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7">
                  <a:moveTo>
                    <a:pt x="66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66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5" name="Freeform 89"/>
            <p:cNvSpPr>
              <a:spLocks/>
            </p:cNvSpPr>
            <p:nvPr/>
          </p:nvSpPr>
          <p:spPr bwMode="auto">
            <a:xfrm>
              <a:off x="1592" y="2238"/>
              <a:ext cx="66" cy="61"/>
            </a:xfrm>
            <a:custGeom>
              <a:avLst/>
              <a:gdLst>
                <a:gd name="T0" fmla="*/ 0 w 66"/>
                <a:gd name="T1" fmla="*/ 0 h 61"/>
                <a:gd name="T2" fmla="*/ 0 w 66"/>
                <a:gd name="T3" fmla="*/ 61 h 61"/>
                <a:gd name="T4" fmla="*/ 66 w 66"/>
                <a:gd name="T5" fmla="*/ 61 h 61"/>
                <a:gd name="T6" fmla="*/ 66 w 66"/>
                <a:gd name="T7" fmla="*/ 0 h 61"/>
                <a:gd name="T8" fmla="*/ 0 w 66"/>
                <a:gd name="T9" fmla="*/ 0 h 61"/>
                <a:gd name="T10" fmla="*/ 0 w 6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1"/>
                <a:gd name="T20" fmla="*/ 66 w 6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1">
                  <a:moveTo>
                    <a:pt x="0" y="0"/>
                  </a:moveTo>
                  <a:lnTo>
                    <a:pt x="0" y="61"/>
                  </a:lnTo>
                  <a:lnTo>
                    <a:pt x="66" y="61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6" name="Freeform 90"/>
            <p:cNvSpPr>
              <a:spLocks/>
            </p:cNvSpPr>
            <p:nvPr/>
          </p:nvSpPr>
          <p:spPr bwMode="auto">
            <a:xfrm>
              <a:off x="1689" y="2238"/>
              <a:ext cx="150" cy="61"/>
            </a:xfrm>
            <a:custGeom>
              <a:avLst/>
              <a:gdLst>
                <a:gd name="T0" fmla="*/ 0 w 149"/>
                <a:gd name="T1" fmla="*/ 61 h 61"/>
                <a:gd name="T2" fmla="*/ 149 w 149"/>
                <a:gd name="T3" fmla="*/ 61 h 61"/>
                <a:gd name="T4" fmla="*/ 149 w 149"/>
                <a:gd name="T5" fmla="*/ 0 h 61"/>
                <a:gd name="T6" fmla="*/ 0 w 149"/>
                <a:gd name="T7" fmla="*/ 0 h 61"/>
                <a:gd name="T8" fmla="*/ 0 w 149"/>
                <a:gd name="T9" fmla="*/ 61 h 61"/>
                <a:gd name="T10" fmla="*/ 0 w 149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1"/>
                <a:gd name="T20" fmla="*/ 149 w 149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1">
                  <a:moveTo>
                    <a:pt x="0" y="61"/>
                  </a:moveTo>
                  <a:lnTo>
                    <a:pt x="149" y="61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7" name="Freeform 91"/>
            <p:cNvSpPr>
              <a:spLocks/>
            </p:cNvSpPr>
            <p:nvPr/>
          </p:nvSpPr>
          <p:spPr bwMode="auto">
            <a:xfrm>
              <a:off x="1689" y="2143"/>
              <a:ext cx="150" cy="67"/>
            </a:xfrm>
            <a:custGeom>
              <a:avLst/>
              <a:gdLst>
                <a:gd name="T0" fmla="*/ 0 w 149"/>
                <a:gd name="T1" fmla="*/ 0 h 67"/>
                <a:gd name="T2" fmla="*/ 0 w 149"/>
                <a:gd name="T3" fmla="*/ 67 h 67"/>
                <a:gd name="T4" fmla="*/ 149 w 149"/>
                <a:gd name="T5" fmla="*/ 67 h 67"/>
                <a:gd name="T6" fmla="*/ 149 w 149"/>
                <a:gd name="T7" fmla="*/ 0 h 67"/>
                <a:gd name="T8" fmla="*/ 0 w 149"/>
                <a:gd name="T9" fmla="*/ 0 h 67"/>
                <a:gd name="T10" fmla="*/ 0 w 1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7"/>
                <a:gd name="T20" fmla="*/ 149 w 1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7">
                  <a:moveTo>
                    <a:pt x="0" y="0"/>
                  </a:moveTo>
                  <a:lnTo>
                    <a:pt x="0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8" name="Freeform 92"/>
            <p:cNvSpPr>
              <a:spLocks/>
            </p:cNvSpPr>
            <p:nvPr/>
          </p:nvSpPr>
          <p:spPr bwMode="auto">
            <a:xfrm>
              <a:off x="1592" y="2143"/>
              <a:ext cx="246" cy="155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93"/>
          <p:cNvGrpSpPr>
            <a:grpSpLocks/>
          </p:cNvGrpSpPr>
          <p:nvPr userDrawn="1"/>
        </p:nvGrpSpPr>
        <p:grpSpPr bwMode="auto">
          <a:xfrm>
            <a:off x="5814929" y="6619875"/>
            <a:ext cx="190269" cy="122665"/>
            <a:chOff x="1593" y="1897"/>
            <a:chExt cx="244" cy="157"/>
          </a:xfrm>
        </p:grpSpPr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1593" y="1897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0" name="Freeform 95"/>
            <p:cNvSpPr>
              <a:spLocks/>
            </p:cNvSpPr>
            <p:nvPr/>
          </p:nvSpPr>
          <p:spPr bwMode="auto">
            <a:xfrm>
              <a:off x="1593" y="1897"/>
              <a:ext cx="244" cy="47"/>
            </a:xfrm>
            <a:custGeom>
              <a:avLst/>
              <a:gdLst>
                <a:gd name="T0" fmla="*/ 245 w 245"/>
                <a:gd name="T1" fmla="*/ 45 h 45"/>
                <a:gd name="T2" fmla="*/ 245 w 245"/>
                <a:gd name="T3" fmla="*/ 0 h 45"/>
                <a:gd name="T4" fmla="*/ 0 w 245"/>
                <a:gd name="T5" fmla="*/ 0 h 45"/>
                <a:gd name="T6" fmla="*/ 0 w 245"/>
                <a:gd name="T7" fmla="*/ 45 h 45"/>
                <a:gd name="T8" fmla="*/ 245 w 245"/>
                <a:gd name="T9" fmla="*/ 45 h 45"/>
                <a:gd name="T10" fmla="*/ 245 w 245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5"/>
                <a:gd name="T20" fmla="*/ 245 w 2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5">
                  <a:moveTo>
                    <a:pt x="245" y="45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1" name="Freeform 96"/>
            <p:cNvSpPr>
              <a:spLocks/>
            </p:cNvSpPr>
            <p:nvPr/>
          </p:nvSpPr>
          <p:spPr bwMode="auto">
            <a:xfrm>
              <a:off x="1593" y="2003"/>
              <a:ext cx="244" cy="51"/>
            </a:xfrm>
            <a:custGeom>
              <a:avLst/>
              <a:gdLst>
                <a:gd name="T0" fmla="*/ 245 w 245"/>
                <a:gd name="T1" fmla="*/ 51 h 51"/>
                <a:gd name="T2" fmla="*/ 245 w 245"/>
                <a:gd name="T3" fmla="*/ 0 h 51"/>
                <a:gd name="T4" fmla="*/ 0 w 245"/>
                <a:gd name="T5" fmla="*/ 0 h 51"/>
                <a:gd name="T6" fmla="*/ 0 w 245"/>
                <a:gd name="T7" fmla="*/ 51 h 51"/>
                <a:gd name="T8" fmla="*/ 245 w 245"/>
                <a:gd name="T9" fmla="*/ 51 h 51"/>
                <a:gd name="T10" fmla="*/ 245 w 24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1"/>
                <a:gd name="T20" fmla="*/ 245 w 24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1">
                  <a:moveTo>
                    <a:pt x="245" y="51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2" name="Freeform 97"/>
            <p:cNvSpPr>
              <a:spLocks/>
            </p:cNvSpPr>
            <p:nvPr/>
          </p:nvSpPr>
          <p:spPr bwMode="auto">
            <a:xfrm>
              <a:off x="1593" y="1897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98"/>
          <p:cNvGrpSpPr>
            <a:grpSpLocks/>
          </p:cNvGrpSpPr>
          <p:nvPr userDrawn="1"/>
        </p:nvGrpSpPr>
        <p:grpSpPr bwMode="auto">
          <a:xfrm>
            <a:off x="4816242" y="6619874"/>
            <a:ext cx="192609" cy="122251"/>
            <a:chOff x="1778" y="1164"/>
            <a:chExt cx="247" cy="157"/>
          </a:xfrm>
        </p:grpSpPr>
        <p:sp>
          <p:nvSpPr>
            <p:cNvPr id="120" name="Freeform 99"/>
            <p:cNvSpPr>
              <a:spLocks/>
            </p:cNvSpPr>
            <p:nvPr/>
          </p:nvSpPr>
          <p:spPr bwMode="auto">
            <a:xfrm>
              <a:off x="1778" y="1164"/>
              <a:ext cx="102" cy="157"/>
            </a:xfrm>
            <a:custGeom>
              <a:avLst/>
              <a:gdLst>
                <a:gd name="T0" fmla="*/ 9612 w 96"/>
                <a:gd name="T1" fmla="*/ 156 h 156"/>
                <a:gd name="T2" fmla="*/ 0 w 96"/>
                <a:gd name="T3" fmla="*/ 156 h 156"/>
                <a:gd name="T4" fmla="*/ 0 w 96"/>
                <a:gd name="T5" fmla="*/ 0 h 156"/>
                <a:gd name="T6" fmla="*/ 9612 w 96"/>
                <a:gd name="T7" fmla="*/ 0 h 156"/>
                <a:gd name="T8" fmla="*/ 9612 w 96"/>
                <a:gd name="T9" fmla="*/ 156 h 156"/>
                <a:gd name="T10" fmla="*/ 9612 w 96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56"/>
                <a:gd name="T20" fmla="*/ 96 w 96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56">
                  <a:moveTo>
                    <a:pt x="96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56"/>
                  </a:lnTo>
                  <a:close/>
                </a:path>
              </a:pathLst>
            </a:custGeom>
            <a:solidFill>
              <a:srgbClr val="1386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1" name="Freeform 100"/>
            <p:cNvSpPr>
              <a:spLocks/>
            </p:cNvSpPr>
            <p:nvPr/>
          </p:nvSpPr>
          <p:spPr bwMode="auto">
            <a:xfrm>
              <a:off x="1880" y="1164"/>
              <a:ext cx="145" cy="157"/>
            </a:xfrm>
            <a:custGeom>
              <a:avLst/>
              <a:gdLst>
                <a:gd name="T0" fmla="*/ 143 w 143"/>
                <a:gd name="T1" fmla="*/ 156 h 156"/>
                <a:gd name="T2" fmla="*/ 0 w 143"/>
                <a:gd name="T3" fmla="*/ 156 h 156"/>
                <a:gd name="T4" fmla="*/ 0 w 143"/>
                <a:gd name="T5" fmla="*/ 0 h 156"/>
                <a:gd name="T6" fmla="*/ 143 w 143"/>
                <a:gd name="T7" fmla="*/ 0 h 156"/>
                <a:gd name="T8" fmla="*/ 143 w 143"/>
                <a:gd name="T9" fmla="*/ 156 h 156"/>
                <a:gd name="T10" fmla="*/ 143 w 143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56"/>
                <a:gd name="T20" fmla="*/ 143 w 143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56">
                  <a:moveTo>
                    <a:pt x="143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56"/>
                  </a:lnTo>
                  <a:close/>
                </a:path>
              </a:pathLst>
            </a:custGeom>
            <a:solidFill>
              <a:srgbClr val="FF17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2" name="Freeform 101"/>
            <p:cNvSpPr>
              <a:spLocks/>
            </p:cNvSpPr>
            <p:nvPr/>
          </p:nvSpPr>
          <p:spPr bwMode="auto">
            <a:xfrm>
              <a:off x="1874" y="1199"/>
              <a:ext cx="12" cy="90"/>
            </a:xfrm>
            <a:custGeom>
              <a:avLst/>
              <a:gdLst>
                <a:gd name="T0" fmla="*/ 12 w 12"/>
                <a:gd name="T1" fmla="*/ 90 h 90"/>
                <a:gd name="T2" fmla="*/ 0 w 12"/>
                <a:gd name="T3" fmla="*/ 90 h 90"/>
                <a:gd name="T4" fmla="*/ 0 w 12"/>
                <a:gd name="T5" fmla="*/ 0 h 90"/>
                <a:gd name="T6" fmla="*/ 12 w 12"/>
                <a:gd name="T7" fmla="*/ 0 h 90"/>
                <a:gd name="T8" fmla="*/ 12 w 12"/>
                <a:gd name="T9" fmla="*/ 90 h 90"/>
                <a:gd name="T10" fmla="*/ 12 w 1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0"/>
                <a:gd name="T20" fmla="*/ 12 w 1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0">
                  <a:moveTo>
                    <a:pt x="12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3" name="Freeform 102"/>
            <p:cNvSpPr>
              <a:spLocks/>
            </p:cNvSpPr>
            <p:nvPr/>
          </p:nvSpPr>
          <p:spPr bwMode="auto">
            <a:xfrm>
              <a:off x="1874" y="1199"/>
              <a:ext cx="12" cy="90"/>
            </a:xfrm>
            <a:custGeom>
              <a:avLst/>
              <a:gdLst>
                <a:gd name="T0" fmla="*/ 12 w 12"/>
                <a:gd name="T1" fmla="*/ 90 h 90"/>
                <a:gd name="T2" fmla="*/ 0 w 12"/>
                <a:gd name="T3" fmla="*/ 90 h 90"/>
                <a:gd name="T4" fmla="*/ 0 w 12"/>
                <a:gd name="T5" fmla="*/ 0 h 90"/>
                <a:gd name="T6" fmla="*/ 12 w 12"/>
                <a:gd name="T7" fmla="*/ 0 h 90"/>
                <a:gd name="T8" fmla="*/ 12 w 12"/>
                <a:gd name="T9" fmla="*/ 90 h 90"/>
                <a:gd name="T10" fmla="*/ 12 w 1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0"/>
                <a:gd name="T20" fmla="*/ 12 w 1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0">
                  <a:moveTo>
                    <a:pt x="12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4" name="Freeform 103"/>
            <p:cNvSpPr>
              <a:spLocks/>
            </p:cNvSpPr>
            <p:nvPr/>
          </p:nvSpPr>
          <p:spPr bwMode="auto">
            <a:xfrm>
              <a:off x="1837" y="1221"/>
              <a:ext cx="49" cy="22"/>
            </a:xfrm>
            <a:custGeom>
              <a:avLst/>
              <a:gdLst>
                <a:gd name="T0" fmla="*/ 42 w 48"/>
                <a:gd name="T1" fmla="*/ 22 h 22"/>
                <a:gd name="T2" fmla="*/ 0 w 48"/>
                <a:gd name="T3" fmla="*/ 5 h 22"/>
                <a:gd name="T4" fmla="*/ 6 w 48"/>
                <a:gd name="T5" fmla="*/ 0 h 22"/>
                <a:gd name="T6" fmla="*/ 48 w 48"/>
                <a:gd name="T7" fmla="*/ 16 h 22"/>
                <a:gd name="T8" fmla="*/ 42 w 48"/>
                <a:gd name="T9" fmla="*/ 22 h 22"/>
                <a:gd name="T10" fmla="*/ 42 w 4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42" y="22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8" y="1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5" name="Freeform 104"/>
            <p:cNvSpPr>
              <a:spLocks/>
            </p:cNvSpPr>
            <p:nvPr/>
          </p:nvSpPr>
          <p:spPr bwMode="auto">
            <a:xfrm>
              <a:off x="1837" y="1221"/>
              <a:ext cx="49" cy="22"/>
            </a:xfrm>
            <a:custGeom>
              <a:avLst/>
              <a:gdLst>
                <a:gd name="T0" fmla="*/ 42 w 48"/>
                <a:gd name="T1" fmla="*/ 22 h 22"/>
                <a:gd name="T2" fmla="*/ 0 w 48"/>
                <a:gd name="T3" fmla="*/ 5 h 22"/>
                <a:gd name="T4" fmla="*/ 6 w 48"/>
                <a:gd name="T5" fmla="*/ 0 h 22"/>
                <a:gd name="T6" fmla="*/ 48 w 48"/>
                <a:gd name="T7" fmla="*/ 16 h 22"/>
                <a:gd name="T8" fmla="*/ 42 w 48"/>
                <a:gd name="T9" fmla="*/ 22 h 22"/>
                <a:gd name="T10" fmla="*/ 42 w 4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42" y="22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8" y="16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6" name="Freeform 105"/>
            <p:cNvSpPr>
              <a:spLocks/>
            </p:cNvSpPr>
            <p:nvPr/>
          </p:nvSpPr>
          <p:spPr bwMode="auto">
            <a:xfrm>
              <a:off x="1880" y="1237"/>
              <a:ext cx="49" cy="27"/>
            </a:xfrm>
            <a:custGeom>
              <a:avLst/>
              <a:gdLst>
                <a:gd name="T0" fmla="*/ 41 w 47"/>
                <a:gd name="T1" fmla="*/ 28 h 28"/>
                <a:gd name="T2" fmla="*/ 0 w 47"/>
                <a:gd name="T3" fmla="*/ 6 h 28"/>
                <a:gd name="T4" fmla="*/ 6 w 47"/>
                <a:gd name="T5" fmla="*/ 0 h 28"/>
                <a:gd name="T6" fmla="*/ 47 w 47"/>
                <a:gd name="T7" fmla="*/ 23 h 28"/>
                <a:gd name="T8" fmla="*/ 41 w 47"/>
                <a:gd name="T9" fmla="*/ 28 h 28"/>
                <a:gd name="T10" fmla="*/ 41 w 47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41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23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1880" y="1237"/>
              <a:ext cx="49" cy="27"/>
            </a:xfrm>
            <a:custGeom>
              <a:avLst/>
              <a:gdLst>
                <a:gd name="T0" fmla="*/ 41 w 47"/>
                <a:gd name="T1" fmla="*/ 28 h 28"/>
                <a:gd name="T2" fmla="*/ 0 w 47"/>
                <a:gd name="T3" fmla="*/ 6 h 28"/>
                <a:gd name="T4" fmla="*/ 6 w 47"/>
                <a:gd name="T5" fmla="*/ 0 h 28"/>
                <a:gd name="T6" fmla="*/ 47 w 47"/>
                <a:gd name="T7" fmla="*/ 23 h 28"/>
                <a:gd name="T8" fmla="*/ 41 w 47"/>
                <a:gd name="T9" fmla="*/ 28 h 28"/>
                <a:gd name="T10" fmla="*/ 41 w 47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41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23"/>
                  </a:lnTo>
                  <a:lnTo>
                    <a:pt x="41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1880" y="1221"/>
              <a:ext cx="43" cy="29"/>
            </a:xfrm>
            <a:custGeom>
              <a:avLst/>
              <a:gdLst>
                <a:gd name="T0" fmla="*/ 0 w 41"/>
                <a:gd name="T1" fmla="*/ 28 h 28"/>
                <a:gd name="T2" fmla="*/ 41 w 41"/>
                <a:gd name="T3" fmla="*/ 5 h 28"/>
                <a:gd name="T4" fmla="*/ 41 w 41"/>
                <a:gd name="T5" fmla="*/ 0 h 28"/>
                <a:gd name="T6" fmla="*/ 0 w 41"/>
                <a:gd name="T7" fmla="*/ 22 h 28"/>
                <a:gd name="T8" fmla="*/ 0 w 41"/>
                <a:gd name="T9" fmla="*/ 28 h 28"/>
                <a:gd name="T10" fmla="*/ 0 w 41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"/>
                <a:gd name="T20" fmla="*/ 41 w 4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">
                  <a:moveTo>
                    <a:pt x="0" y="28"/>
                  </a:moveTo>
                  <a:lnTo>
                    <a:pt x="41" y="5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1880" y="1221"/>
              <a:ext cx="43" cy="29"/>
            </a:xfrm>
            <a:custGeom>
              <a:avLst/>
              <a:gdLst>
                <a:gd name="T0" fmla="*/ 0 w 41"/>
                <a:gd name="T1" fmla="*/ 28 h 28"/>
                <a:gd name="T2" fmla="*/ 41 w 41"/>
                <a:gd name="T3" fmla="*/ 5 h 28"/>
                <a:gd name="T4" fmla="*/ 41 w 41"/>
                <a:gd name="T5" fmla="*/ 0 h 28"/>
                <a:gd name="T6" fmla="*/ 0 w 41"/>
                <a:gd name="T7" fmla="*/ 22 h 28"/>
                <a:gd name="T8" fmla="*/ 0 w 41"/>
                <a:gd name="T9" fmla="*/ 28 h 28"/>
                <a:gd name="T10" fmla="*/ 0 w 41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"/>
                <a:gd name="T20" fmla="*/ 41 w 4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">
                  <a:moveTo>
                    <a:pt x="0" y="28"/>
                  </a:moveTo>
                  <a:lnTo>
                    <a:pt x="41" y="5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1831" y="1225"/>
              <a:ext cx="55" cy="18"/>
            </a:xfrm>
            <a:custGeom>
              <a:avLst/>
              <a:gdLst>
                <a:gd name="T0" fmla="*/ 54 w 54"/>
                <a:gd name="T1" fmla="*/ 6 h 17"/>
                <a:gd name="T2" fmla="*/ 0 w 54"/>
                <a:gd name="T3" fmla="*/ 17 h 17"/>
                <a:gd name="T4" fmla="*/ 0 w 54"/>
                <a:gd name="T5" fmla="*/ 11 h 17"/>
                <a:gd name="T6" fmla="*/ 54 w 54"/>
                <a:gd name="T7" fmla="*/ 0 h 17"/>
                <a:gd name="T8" fmla="*/ 54 w 54"/>
                <a:gd name="T9" fmla="*/ 6 h 17"/>
                <a:gd name="T10" fmla="*/ 54 w 54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7"/>
                <a:gd name="T20" fmla="*/ 54 w 5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7">
                  <a:moveTo>
                    <a:pt x="54" y="6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1831" y="1225"/>
              <a:ext cx="55" cy="18"/>
            </a:xfrm>
            <a:custGeom>
              <a:avLst/>
              <a:gdLst>
                <a:gd name="T0" fmla="*/ 54 w 54"/>
                <a:gd name="T1" fmla="*/ 6 h 17"/>
                <a:gd name="T2" fmla="*/ 0 w 54"/>
                <a:gd name="T3" fmla="*/ 17 h 17"/>
                <a:gd name="T4" fmla="*/ 0 w 54"/>
                <a:gd name="T5" fmla="*/ 11 h 17"/>
                <a:gd name="T6" fmla="*/ 54 w 54"/>
                <a:gd name="T7" fmla="*/ 0 h 17"/>
                <a:gd name="T8" fmla="*/ 54 w 54"/>
                <a:gd name="T9" fmla="*/ 6 h 17"/>
                <a:gd name="T10" fmla="*/ 54 w 54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7"/>
                <a:gd name="T20" fmla="*/ 54 w 5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7">
                  <a:moveTo>
                    <a:pt x="54" y="6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1837" y="1248"/>
              <a:ext cx="55" cy="16"/>
            </a:xfrm>
            <a:custGeom>
              <a:avLst/>
              <a:gdLst>
                <a:gd name="T0" fmla="*/ 54 w 54"/>
                <a:gd name="T1" fmla="*/ 5 h 16"/>
                <a:gd name="T2" fmla="*/ 0 w 54"/>
                <a:gd name="T3" fmla="*/ 16 h 16"/>
                <a:gd name="T4" fmla="*/ 0 w 54"/>
                <a:gd name="T5" fmla="*/ 11 h 16"/>
                <a:gd name="T6" fmla="*/ 54 w 54"/>
                <a:gd name="T7" fmla="*/ 0 h 16"/>
                <a:gd name="T8" fmla="*/ 54 w 54"/>
                <a:gd name="T9" fmla="*/ 5 h 16"/>
                <a:gd name="T10" fmla="*/ 54 w 54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6"/>
                <a:gd name="T20" fmla="*/ 54 w 5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6">
                  <a:moveTo>
                    <a:pt x="54" y="5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3" name="Freeform 112"/>
            <p:cNvSpPr>
              <a:spLocks/>
            </p:cNvSpPr>
            <p:nvPr/>
          </p:nvSpPr>
          <p:spPr bwMode="auto">
            <a:xfrm>
              <a:off x="1837" y="1248"/>
              <a:ext cx="55" cy="16"/>
            </a:xfrm>
            <a:custGeom>
              <a:avLst/>
              <a:gdLst>
                <a:gd name="T0" fmla="*/ 54 w 54"/>
                <a:gd name="T1" fmla="*/ 5 h 16"/>
                <a:gd name="T2" fmla="*/ 0 w 54"/>
                <a:gd name="T3" fmla="*/ 16 h 16"/>
                <a:gd name="T4" fmla="*/ 0 w 54"/>
                <a:gd name="T5" fmla="*/ 11 h 16"/>
                <a:gd name="T6" fmla="*/ 54 w 54"/>
                <a:gd name="T7" fmla="*/ 0 h 16"/>
                <a:gd name="T8" fmla="*/ 54 w 54"/>
                <a:gd name="T9" fmla="*/ 5 h 16"/>
                <a:gd name="T10" fmla="*/ 54 w 54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6"/>
                <a:gd name="T20" fmla="*/ 54 w 5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6">
                  <a:moveTo>
                    <a:pt x="54" y="5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4" name="Freeform 113"/>
            <p:cNvSpPr>
              <a:spLocks/>
            </p:cNvSpPr>
            <p:nvPr/>
          </p:nvSpPr>
          <p:spPr bwMode="auto">
            <a:xfrm>
              <a:off x="1831" y="1244"/>
              <a:ext cx="55" cy="10"/>
            </a:xfrm>
            <a:custGeom>
              <a:avLst/>
              <a:gdLst>
                <a:gd name="T0" fmla="*/ 0 w 54"/>
                <a:gd name="T1" fmla="*/ 0 h 11"/>
                <a:gd name="T2" fmla="*/ 54 w 54"/>
                <a:gd name="T3" fmla="*/ 11 h 11"/>
                <a:gd name="T4" fmla="*/ 54 w 54"/>
                <a:gd name="T5" fmla="*/ 11 h 11"/>
                <a:gd name="T6" fmla="*/ 0 w 54"/>
                <a:gd name="T7" fmla="*/ 0 h 11"/>
                <a:gd name="T8" fmla="*/ 0 w 54"/>
                <a:gd name="T9" fmla="*/ 0 h 11"/>
                <a:gd name="T10" fmla="*/ 0 w 5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"/>
                <a:gd name="T20" fmla="*/ 54 w 5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">
                  <a:moveTo>
                    <a:pt x="0" y="0"/>
                  </a:moveTo>
                  <a:lnTo>
                    <a:pt x="5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5" name="Freeform 114"/>
            <p:cNvSpPr>
              <a:spLocks/>
            </p:cNvSpPr>
            <p:nvPr/>
          </p:nvSpPr>
          <p:spPr bwMode="auto">
            <a:xfrm>
              <a:off x="1831" y="1244"/>
              <a:ext cx="55" cy="10"/>
            </a:xfrm>
            <a:custGeom>
              <a:avLst/>
              <a:gdLst>
                <a:gd name="T0" fmla="*/ 0 w 54"/>
                <a:gd name="T1" fmla="*/ 0 h 11"/>
                <a:gd name="T2" fmla="*/ 54 w 54"/>
                <a:gd name="T3" fmla="*/ 11 h 11"/>
                <a:gd name="T4" fmla="*/ 54 w 54"/>
                <a:gd name="T5" fmla="*/ 11 h 11"/>
                <a:gd name="T6" fmla="*/ 0 w 54"/>
                <a:gd name="T7" fmla="*/ 0 h 11"/>
                <a:gd name="T8" fmla="*/ 0 w 54"/>
                <a:gd name="T9" fmla="*/ 0 h 11"/>
                <a:gd name="T10" fmla="*/ 0 w 5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"/>
                <a:gd name="T20" fmla="*/ 54 w 5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">
                  <a:moveTo>
                    <a:pt x="0" y="0"/>
                  </a:moveTo>
                  <a:lnTo>
                    <a:pt x="54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6" name="Freeform 115"/>
            <p:cNvSpPr>
              <a:spLocks/>
            </p:cNvSpPr>
            <p:nvPr/>
          </p:nvSpPr>
          <p:spPr bwMode="auto">
            <a:xfrm>
              <a:off x="1880" y="1225"/>
              <a:ext cx="49" cy="18"/>
            </a:xfrm>
            <a:custGeom>
              <a:avLst/>
              <a:gdLst>
                <a:gd name="T0" fmla="*/ 0 w 47"/>
                <a:gd name="T1" fmla="*/ 6 h 17"/>
                <a:gd name="T2" fmla="*/ 47 w 47"/>
                <a:gd name="T3" fmla="*/ 17 h 17"/>
                <a:gd name="T4" fmla="*/ 47 w 47"/>
                <a:gd name="T5" fmla="*/ 11 h 17"/>
                <a:gd name="T6" fmla="*/ 0 w 47"/>
                <a:gd name="T7" fmla="*/ 0 h 17"/>
                <a:gd name="T8" fmla="*/ 0 w 47"/>
                <a:gd name="T9" fmla="*/ 6 h 17"/>
                <a:gd name="T10" fmla="*/ 0 w 47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0" y="6"/>
                  </a:move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1880" y="1225"/>
              <a:ext cx="49" cy="18"/>
            </a:xfrm>
            <a:custGeom>
              <a:avLst/>
              <a:gdLst>
                <a:gd name="T0" fmla="*/ 0 w 47"/>
                <a:gd name="T1" fmla="*/ 6 h 17"/>
                <a:gd name="T2" fmla="*/ 47 w 47"/>
                <a:gd name="T3" fmla="*/ 17 h 17"/>
                <a:gd name="T4" fmla="*/ 47 w 47"/>
                <a:gd name="T5" fmla="*/ 11 h 17"/>
                <a:gd name="T6" fmla="*/ 0 w 47"/>
                <a:gd name="T7" fmla="*/ 0 h 17"/>
                <a:gd name="T8" fmla="*/ 0 w 47"/>
                <a:gd name="T9" fmla="*/ 6 h 17"/>
                <a:gd name="T10" fmla="*/ 0 w 47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0" y="6"/>
                  </a:move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1880" y="1244"/>
              <a:ext cx="49" cy="10"/>
            </a:xfrm>
            <a:custGeom>
              <a:avLst/>
              <a:gdLst>
                <a:gd name="T0" fmla="*/ 47 w 47"/>
                <a:gd name="T1" fmla="*/ 0 h 11"/>
                <a:gd name="T2" fmla="*/ 0 w 47"/>
                <a:gd name="T3" fmla="*/ 11 h 11"/>
                <a:gd name="T4" fmla="*/ 0 w 47"/>
                <a:gd name="T5" fmla="*/ 11 h 11"/>
                <a:gd name="T6" fmla="*/ 47 w 47"/>
                <a:gd name="T7" fmla="*/ 0 h 11"/>
                <a:gd name="T8" fmla="*/ 47 w 47"/>
                <a:gd name="T9" fmla="*/ 0 h 11"/>
                <a:gd name="T10" fmla="*/ 47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0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1880" y="1244"/>
              <a:ext cx="49" cy="10"/>
            </a:xfrm>
            <a:custGeom>
              <a:avLst/>
              <a:gdLst>
                <a:gd name="T0" fmla="*/ 47 w 47"/>
                <a:gd name="T1" fmla="*/ 0 h 11"/>
                <a:gd name="T2" fmla="*/ 0 w 47"/>
                <a:gd name="T3" fmla="*/ 11 h 11"/>
                <a:gd name="T4" fmla="*/ 0 w 47"/>
                <a:gd name="T5" fmla="*/ 11 h 11"/>
                <a:gd name="T6" fmla="*/ 47 w 47"/>
                <a:gd name="T7" fmla="*/ 0 h 11"/>
                <a:gd name="T8" fmla="*/ 47 w 47"/>
                <a:gd name="T9" fmla="*/ 0 h 11"/>
                <a:gd name="T10" fmla="*/ 47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0" y="11"/>
                  </a:lnTo>
                  <a:lnTo>
                    <a:pt x="4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1837" y="1264"/>
              <a:ext cx="86" cy="2"/>
            </a:xfrm>
            <a:custGeom>
              <a:avLst/>
              <a:gdLst>
                <a:gd name="T0" fmla="*/ 83 w 83"/>
                <a:gd name="T1" fmla="*/ 0 h 1"/>
                <a:gd name="T2" fmla="*/ 0 w 83"/>
                <a:gd name="T3" fmla="*/ 0 h 1"/>
                <a:gd name="T4" fmla="*/ 0 w 83"/>
                <a:gd name="T5" fmla="*/ 0 h 1"/>
                <a:gd name="T6" fmla="*/ 83 w 83"/>
                <a:gd name="T7" fmla="*/ 0 h 1"/>
                <a:gd name="T8" fmla="*/ 83 w 83"/>
                <a:gd name="T9" fmla="*/ 0 h 1"/>
                <a:gd name="T10" fmla="*/ 83 w 8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"/>
                <a:gd name="T20" fmla="*/ 83 w 8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1837" y="1264"/>
              <a:ext cx="86" cy="2"/>
            </a:xfrm>
            <a:custGeom>
              <a:avLst/>
              <a:gdLst>
                <a:gd name="T0" fmla="*/ 83 w 83"/>
                <a:gd name="T1" fmla="*/ 0 h 1"/>
                <a:gd name="T2" fmla="*/ 0 w 83"/>
                <a:gd name="T3" fmla="*/ 0 h 1"/>
                <a:gd name="T4" fmla="*/ 0 w 83"/>
                <a:gd name="T5" fmla="*/ 0 h 1"/>
                <a:gd name="T6" fmla="*/ 83 w 83"/>
                <a:gd name="T7" fmla="*/ 0 h 1"/>
                <a:gd name="T8" fmla="*/ 83 w 83"/>
                <a:gd name="T9" fmla="*/ 0 h 1"/>
                <a:gd name="T10" fmla="*/ 83 w 8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"/>
                <a:gd name="T20" fmla="*/ 83 w 8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1837" y="1215"/>
              <a:ext cx="86" cy="6"/>
            </a:xfrm>
            <a:custGeom>
              <a:avLst/>
              <a:gdLst>
                <a:gd name="T0" fmla="*/ 83 w 83"/>
                <a:gd name="T1" fmla="*/ 6 h 6"/>
                <a:gd name="T2" fmla="*/ 0 w 83"/>
                <a:gd name="T3" fmla="*/ 6 h 6"/>
                <a:gd name="T4" fmla="*/ 0 w 83"/>
                <a:gd name="T5" fmla="*/ 0 h 6"/>
                <a:gd name="T6" fmla="*/ 83 w 83"/>
                <a:gd name="T7" fmla="*/ 0 h 6"/>
                <a:gd name="T8" fmla="*/ 83 w 83"/>
                <a:gd name="T9" fmla="*/ 6 h 6"/>
                <a:gd name="T10" fmla="*/ 83 w 8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6"/>
                <a:gd name="T20" fmla="*/ 83 w 8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6">
                  <a:moveTo>
                    <a:pt x="8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1837" y="1215"/>
              <a:ext cx="86" cy="6"/>
            </a:xfrm>
            <a:custGeom>
              <a:avLst/>
              <a:gdLst>
                <a:gd name="T0" fmla="*/ 83 w 83"/>
                <a:gd name="T1" fmla="*/ 6 h 6"/>
                <a:gd name="T2" fmla="*/ 0 w 83"/>
                <a:gd name="T3" fmla="*/ 6 h 6"/>
                <a:gd name="T4" fmla="*/ 0 w 83"/>
                <a:gd name="T5" fmla="*/ 0 h 6"/>
                <a:gd name="T6" fmla="*/ 83 w 83"/>
                <a:gd name="T7" fmla="*/ 0 h 6"/>
                <a:gd name="T8" fmla="*/ 83 w 83"/>
                <a:gd name="T9" fmla="*/ 6 h 6"/>
                <a:gd name="T10" fmla="*/ 83 w 8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6"/>
                <a:gd name="T20" fmla="*/ 83 w 8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6">
                  <a:moveTo>
                    <a:pt x="8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1831" y="1199"/>
              <a:ext cx="104" cy="90"/>
            </a:xfrm>
            <a:custGeom>
              <a:avLst/>
              <a:gdLst>
                <a:gd name="T0" fmla="*/ 48 w 101"/>
                <a:gd name="T1" fmla="*/ 0 h 90"/>
                <a:gd name="T2" fmla="*/ 30 w 101"/>
                <a:gd name="T3" fmla="*/ 6 h 90"/>
                <a:gd name="T4" fmla="*/ 18 w 101"/>
                <a:gd name="T5" fmla="*/ 12 h 90"/>
                <a:gd name="T6" fmla="*/ 6 w 101"/>
                <a:gd name="T7" fmla="*/ 28 h 90"/>
                <a:gd name="T8" fmla="*/ 0 w 101"/>
                <a:gd name="T9" fmla="*/ 45 h 90"/>
                <a:gd name="T10" fmla="*/ 6 w 101"/>
                <a:gd name="T11" fmla="*/ 62 h 90"/>
                <a:gd name="T12" fmla="*/ 18 w 101"/>
                <a:gd name="T13" fmla="*/ 79 h 90"/>
                <a:gd name="T14" fmla="*/ 30 w 101"/>
                <a:gd name="T15" fmla="*/ 84 h 90"/>
                <a:gd name="T16" fmla="*/ 48 w 101"/>
                <a:gd name="T17" fmla="*/ 90 h 90"/>
                <a:gd name="T18" fmla="*/ 71 w 101"/>
                <a:gd name="T19" fmla="*/ 84 h 90"/>
                <a:gd name="T20" fmla="*/ 83 w 101"/>
                <a:gd name="T21" fmla="*/ 79 h 90"/>
                <a:gd name="T22" fmla="*/ 95 w 101"/>
                <a:gd name="T23" fmla="*/ 62 h 90"/>
                <a:gd name="T24" fmla="*/ 101 w 101"/>
                <a:gd name="T25" fmla="*/ 45 h 90"/>
                <a:gd name="T26" fmla="*/ 95 w 101"/>
                <a:gd name="T27" fmla="*/ 28 h 90"/>
                <a:gd name="T28" fmla="*/ 83 w 101"/>
                <a:gd name="T29" fmla="*/ 12 h 90"/>
                <a:gd name="T30" fmla="*/ 71 w 101"/>
                <a:gd name="T31" fmla="*/ 6 h 90"/>
                <a:gd name="T32" fmla="*/ 48 w 101"/>
                <a:gd name="T33" fmla="*/ 0 h 90"/>
                <a:gd name="T34" fmla="*/ 48 w 101"/>
                <a:gd name="T35" fmla="*/ 0 h 90"/>
                <a:gd name="T36" fmla="*/ 48 w 101"/>
                <a:gd name="T37" fmla="*/ 84 h 90"/>
                <a:gd name="T38" fmla="*/ 30 w 101"/>
                <a:gd name="T39" fmla="*/ 84 h 90"/>
                <a:gd name="T40" fmla="*/ 18 w 101"/>
                <a:gd name="T41" fmla="*/ 73 h 90"/>
                <a:gd name="T42" fmla="*/ 12 w 101"/>
                <a:gd name="T43" fmla="*/ 62 h 90"/>
                <a:gd name="T44" fmla="*/ 6 w 101"/>
                <a:gd name="T45" fmla="*/ 45 h 90"/>
                <a:gd name="T46" fmla="*/ 12 w 101"/>
                <a:gd name="T47" fmla="*/ 28 h 90"/>
                <a:gd name="T48" fmla="*/ 18 w 101"/>
                <a:gd name="T49" fmla="*/ 17 h 90"/>
                <a:gd name="T50" fmla="*/ 30 w 101"/>
                <a:gd name="T51" fmla="*/ 6 h 90"/>
                <a:gd name="T52" fmla="*/ 48 w 101"/>
                <a:gd name="T53" fmla="*/ 0 h 90"/>
                <a:gd name="T54" fmla="*/ 66 w 101"/>
                <a:gd name="T55" fmla="*/ 6 h 90"/>
                <a:gd name="T56" fmla="*/ 83 w 101"/>
                <a:gd name="T57" fmla="*/ 17 h 90"/>
                <a:gd name="T58" fmla="*/ 89 w 101"/>
                <a:gd name="T59" fmla="*/ 28 h 90"/>
                <a:gd name="T60" fmla="*/ 95 w 101"/>
                <a:gd name="T61" fmla="*/ 45 h 90"/>
                <a:gd name="T62" fmla="*/ 89 w 101"/>
                <a:gd name="T63" fmla="*/ 62 h 90"/>
                <a:gd name="T64" fmla="*/ 83 w 101"/>
                <a:gd name="T65" fmla="*/ 73 h 90"/>
                <a:gd name="T66" fmla="*/ 66 w 101"/>
                <a:gd name="T67" fmla="*/ 84 h 90"/>
                <a:gd name="T68" fmla="*/ 48 w 101"/>
                <a:gd name="T69" fmla="*/ 84 h 90"/>
                <a:gd name="T70" fmla="*/ 48 w 101"/>
                <a:gd name="T71" fmla="*/ 84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90"/>
                <a:gd name="T110" fmla="*/ 101 w 101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90">
                  <a:moveTo>
                    <a:pt x="48" y="0"/>
                  </a:moveTo>
                  <a:lnTo>
                    <a:pt x="30" y="6"/>
                  </a:lnTo>
                  <a:lnTo>
                    <a:pt x="18" y="12"/>
                  </a:lnTo>
                  <a:lnTo>
                    <a:pt x="6" y="28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18" y="79"/>
                  </a:lnTo>
                  <a:lnTo>
                    <a:pt x="30" y="84"/>
                  </a:lnTo>
                  <a:lnTo>
                    <a:pt x="48" y="90"/>
                  </a:lnTo>
                  <a:lnTo>
                    <a:pt x="71" y="84"/>
                  </a:lnTo>
                  <a:lnTo>
                    <a:pt x="83" y="79"/>
                  </a:lnTo>
                  <a:lnTo>
                    <a:pt x="95" y="62"/>
                  </a:lnTo>
                  <a:lnTo>
                    <a:pt x="101" y="45"/>
                  </a:lnTo>
                  <a:lnTo>
                    <a:pt x="95" y="28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48" y="0"/>
                  </a:lnTo>
                  <a:close/>
                  <a:moveTo>
                    <a:pt x="48" y="84"/>
                  </a:moveTo>
                  <a:lnTo>
                    <a:pt x="30" y="84"/>
                  </a:lnTo>
                  <a:lnTo>
                    <a:pt x="18" y="73"/>
                  </a:lnTo>
                  <a:lnTo>
                    <a:pt x="12" y="62"/>
                  </a:lnTo>
                  <a:lnTo>
                    <a:pt x="6" y="45"/>
                  </a:lnTo>
                  <a:lnTo>
                    <a:pt x="12" y="28"/>
                  </a:lnTo>
                  <a:lnTo>
                    <a:pt x="18" y="17"/>
                  </a:lnTo>
                  <a:lnTo>
                    <a:pt x="30" y="6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83" y="17"/>
                  </a:lnTo>
                  <a:lnTo>
                    <a:pt x="89" y="28"/>
                  </a:lnTo>
                  <a:lnTo>
                    <a:pt x="95" y="45"/>
                  </a:lnTo>
                  <a:lnTo>
                    <a:pt x="89" y="62"/>
                  </a:lnTo>
                  <a:lnTo>
                    <a:pt x="83" y="73"/>
                  </a:lnTo>
                  <a:lnTo>
                    <a:pt x="66" y="84"/>
                  </a:lnTo>
                  <a:lnTo>
                    <a:pt x="48" y="84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5" name="Freeform 124"/>
            <p:cNvSpPr>
              <a:spLocks/>
            </p:cNvSpPr>
            <p:nvPr/>
          </p:nvSpPr>
          <p:spPr bwMode="auto">
            <a:xfrm>
              <a:off x="1831" y="1199"/>
              <a:ext cx="104" cy="90"/>
            </a:xfrm>
            <a:custGeom>
              <a:avLst/>
              <a:gdLst>
                <a:gd name="T0" fmla="*/ 48 w 101"/>
                <a:gd name="T1" fmla="*/ 0 h 90"/>
                <a:gd name="T2" fmla="*/ 30 w 101"/>
                <a:gd name="T3" fmla="*/ 6 h 90"/>
                <a:gd name="T4" fmla="*/ 18 w 101"/>
                <a:gd name="T5" fmla="*/ 12 h 90"/>
                <a:gd name="T6" fmla="*/ 6 w 101"/>
                <a:gd name="T7" fmla="*/ 28 h 90"/>
                <a:gd name="T8" fmla="*/ 0 w 101"/>
                <a:gd name="T9" fmla="*/ 45 h 90"/>
                <a:gd name="T10" fmla="*/ 6 w 101"/>
                <a:gd name="T11" fmla="*/ 62 h 90"/>
                <a:gd name="T12" fmla="*/ 18 w 101"/>
                <a:gd name="T13" fmla="*/ 79 h 90"/>
                <a:gd name="T14" fmla="*/ 30 w 101"/>
                <a:gd name="T15" fmla="*/ 84 h 90"/>
                <a:gd name="T16" fmla="*/ 48 w 101"/>
                <a:gd name="T17" fmla="*/ 90 h 90"/>
                <a:gd name="T18" fmla="*/ 71 w 101"/>
                <a:gd name="T19" fmla="*/ 84 h 90"/>
                <a:gd name="T20" fmla="*/ 83 w 101"/>
                <a:gd name="T21" fmla="*/ 79 h 90"/>
                <a:gd name="T22" fmla="*/ 95 w 101"/>
                <a:gd name="T23" fmla="*/ 62 h 90"/>
                <a:gd name="T24" fmla="*/ 101 w 101"/>
                <a:gd name="T25" fmla="*/ 45 h 90"/>
                <a:gd name="T26" fmla="*/ 95 w 101"/>
                <a:gd name="T27" fmla="*/ 28 h 90"/>
                <a:gd name="T28" fmla="*/ 83 w 101"/>
                <a:gd name="T29" fmla="*/ 12 h 90"/>
                <a:gd name="T30" fmla="*/ 71 w 101"/>
                <a:gd name="T31" fmla="*/ 6 h 90"/>
                <a:gd name="T32" fmla="*/ 48 w 101"/>
                <a:gd name="T33" fmla="*/ 0 h 90"/>
                <a:gd name="T34" fmla="*/ 4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90"/>
                <a:gd name="T56" fmla="*/ 101 w 101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90">
                  <a:moveTo>
                    <a:pt x="48" y="0"/>
                  </a:moveTo>
                  <a:lnTo>
                    <a:pt x="30" y="6"/>
                  </a:lnTo>
                  <a:lnTo>
                    <a:pt x="18" y="12"/>
                  </a:lnTo>
                  <a:lnTo>
                    <a:pt x="6" y="28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18" y="79"/>
                  </a:lnTo>
                  <a:lnTo>
                    <a:pt x="30" y="84"/>
                  </a:lnTo>
                  <a:lnTo>
                    <a:pt x="48" y="90"/>
                  </a:lnTo>
                  <a:lnTo>
                    <a:pt x="71" y="84"/>
                  </a:lnTo>
                  <a:lnTo>
                    <a:pt x="83" y="79"/>
                  </a:lnTo>
                  <a:lnTo>
                    <a:pt x="95" y="62"/>
                  </a:lnTo>
                  <a:lnTo>
                    <a:pt x="101" y="45"/>
                  </a:lnTo>
                  <a:lnTo>
                    <a:pt x="95" y="28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6" name="Freeform 125"/>
            <p:cNvSpPr>
              <a:spLocks/>
            </p:cNvSpPr>
            <p:nvPr/>
          </p:nvSpPr>
          <p:spPr bwMode="auto">
            <a:xfrm>
              <a:off x="1837" y="1199"/>
              <a:ext cx="92" cy="84"/>
            </a:xfrm>
            <a:custGeom>
              <a:avLst/>
              <a:gdLst>
                <a:gd name="T0" fmla="*/ 42 w 89"/>
                <a:gd name="T1" fmla="*/ 84 h 84"/>
                <a:gd name="T2" fmla="*/ 24 w 89"/>
                <a:gd name="T3" fmla="*/ 84 h 84"/>
                <a:gd name="T4" fmla="*/ 12 w 89"/>
                <a:gd name="T5" fmla="*/ 73 h 84"/>
                <a:gd name="T6" fmla="*/ 6 w 89"/>
                <a:gd name="T7" fmla="*/ 62 h 84"/>
                <a:gd name="T8" fmla="*/ 0 w 89"/>
                <a:gd name="T9" fmla="*/ 45 h 84"/>
                <a:gd name="T10" fmla="*/ 6 w 89"/>
                <a:gd name="T11" fmla="*/ 28 h 84"/>
                <a:gd name="T12" fmla="*/ 12 w 89"/>
                <a:gd name="T13" fmla="*/ 17 h 84"/>
                <a:gd name="T14" fmla="*/ 24 w 89"/>
                <a:gd name="T15" fmla="*/ 6 h 84"/>
                <a:gd name="T16" fmla="*/ 42 w 89"/>
                <a:gd name="T17" fmla="*/ 0 h 84"/>
                <a:gd name="T18" fmla="*/ 60 w 89"/>
                <a:gd name="T19" fmla="*/ 6 h 84"/>
                <a:gd name="T20" fmla="*/ 77 w 89"/>
                <a:gd name="T21" fmla="*/ 17 h 84"/>
                <a:gd name="T22" fmla="*/ 83 w 89"/>
                <a:gd name="T23" fmla="*/ 28 h 84"/>
                <a:gd name="T24" fmla="*/ 89 w 89"/>
                <a:gd name="T25" fmla="*/ 45 h 84"/>
                <a:gd name="T26" fmla="*/ 83 w 89"/>
                <a:gd name="T27" fmla="*/ 62 h 84"/>
                <a:gd name="T28" fmla="*/ 77 w 89"/>
                <a:gd name="T29" fmla="*/ 73 h 84"/>
                <a:gd name="T30" fmla="*/ 60 w 89"/>
                <a:gd name="T31" fmla="*/ 84 h 84"/>
                <a:gd name="T32" fmla="*/ 42 w 89"/>
                <a:gd name="T33" fmla="*/ 84 h 84"/>
                <a:gd name="T34" fmla="*/ 42 w 89"/>
                <a:gd name="T35" fmla="*/ 84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84"/>
                <a:gd name="T56" fmla="*/ 89 w 89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84">
                  <a:moveTo>
                    <a:pt x="42" y="84"/>
                  </a:moveTo>
                  <a:lnTo>
                    <a:pt x="24" y="84"/>
                  </a:lnTo>
                  <a:lnTo>
                    <a:pt x="12" y="73"/>
                  </a:lnTo>
                  <a:lnTo>
                    <a:pt x="6" y="62"/>
                  </a:lnTo>
                  <a:lnTo>
                    <a:pt x="0" y="45"/>
                  </a:lnTo>
                  <a:lnTo>
                    <a:pt x="6" y="28"/>
                  </a:lnTo>
                  <a:lnTo>
                    <a:pt x="12" y="17"/>
                  </a:lnTo>
                  <a:lnTo>
                    <a:pt x="24" y="6"/>
                  </a:lnTo>
                  <a:lnTo>
                    <a:pt x="42" y="0"/>
                  </a:lnTo>
                  <a:lnTo>
                    <a:pt x="60" y="6"/>
                  </a:lnTo>
                  <a:lnTo>
                    <a:pt x="77" y="17"/>
                  </a:lnTo>
                  <a:lnTo>
                    <a:pt x="83" y="28"/>
                  </a:lnTo>
                  <a:lnTo>
                    <a:pt x="89" y="45"/>
                  </a:lnTo>
                  <a:lnTo>
                    <a:pt x="83" y="62"/>
                  </a:lnTo>
                  <a:lnTo>
                    <a:pt x="77" y="73"/>
                  </a:lnTo>
                  <a:lnTo>
                    <a:pt x="60" y="84"/>
                  </a:lnTo>
                  <a:lnTo>
                    <a:pt x="42" y="8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7" name="Freeform 126"/>
            <p:cNvSpPr>
              <a:spLocks/>
            </p:cNvSpPr>
            <p:nvPr/>
          </p:nvSpPr>
          <p:spPr bwMode="auto">
            <a:xfrm>
              <a:off x="1858" y="1209"/>
              <a:ext cx="53" cy="67"/>
            </a:xfrm>
            <a:custGeom>
              <a:avLst/>
              <a:gdLst>
                <a:gd name="T0" fmla="*/ 53 w 53"/>
                <a:gd name="T1" fmla="*/ 50 h 67"/>
                <a:gd name="T2" fmla="*/ 53 w 53"/>
                <a:gd name="T3" fmla="*/ 55 h 67"/>
                <a:gd name="T4" fmla="*/ 47 w 53"/>
                <a:gd name="T5" fmla="*/ 61 h 67"/>
                <a:gd name="T6" fmla="*/ 36 w 53"/>
                <a:gd name="T7" fmla="*/ 67 h 67"/>
                <a:gd name="T8" fmla="*/ 24 w 53"/>
                <a:gd name="T9" fmla="*/ 67 h 67"/>
                <a:gd name="T10" fmla="*/ 18 w 53"/>
                <a:gd name="T11" fmla="*/ 67 h 67"/>
                <a:gd name="T12" fmla="*/ 6 w 53"/>
                <a:gd name="T13" fmla="*/ 61 h 67"/>
                <a:gd name="T14" fmla="*/ 0 w 53"/>
                <a:gd name="T15" fmla="*/ 55 h 67"/>
                <a:gd name="T16" fmla="*/ 0 w 53"/>
                <a:gd name="T17" fmla="*/ 50 h 67"/>
                <a:gd name="T18" fmla="*/ 0 w 53"/>
                <a:gd name="T19" fmla="*/ 0 h 67"/>
                <a:gd name="T20" fmla="*/ 53 w 53"/>
                <a:gd name="T21" fmla="*/ 0 h 67"/>
                <a:gd name="T22" fmla="*/ 53 w 53"/>
                <a:gd name="T23" fmla="*/ 50 h 67"/>
                <a:gd name="T24" fmla="*/ 53 w 53"/>
                <a:gd name="T25" fmla="*/ 5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7"/>
                <a:gd name="T41" fmla="*/ 53 w 5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7">
                  <a:moveTo>
                    <a:pt x="53" y="50"/>
                  </a:moveTo>
                  <a:lnTo>
                    <a:pt x="53" y="55"/>
                  </a:lnTo>
                  <a:lnTo>
                    <a:pt x="47" y="61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50"/>
                  </a:lnTo>
                  <a:close/>
                </a:path>
              </a:pathLst>
            </a:custGeom>
            <a:solidFill>
              <a:srgbClr val="FF16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8" name="Freeform 127"/>
            <p:cNvSpPr>
              <a:spLocks/>
            </p:cNvSpPr>
            <p:nvPr/>
          </p:nvSpPr>
          <p:spPr bwMode="auto">
            <a:xfrm>
              <a:off x="1858" y="1209"/>
              <a:ext cx="53" cy="67"/>
            </a:xfrm>
            <a:custGeom>
              <a:avLst/>
              <a:gdLst>
                <a:gd name="T0" fmla="*/ 53 w 53"/>
                <a:gd name="T1" fmla="*/ 50 h 67"/>
                <a:gd name="T2" fmla="*/ 53 w 53"/>
                <a:gd name="T3" fmla="*/ 55 h 67"/>
                <a:gd name="T4" fmla="*/ 47 w 53"/>
                <a:gd name="T5" fmla="*/ 61 h 67"/>
                <a:gd name="T6" fmla="*/ 36 w 53"/>
                <a:gd name="T7" fmla="*/ 67 h 67"/>
                <a:gd name="T8" fmla="*/ 24 w 53"/>
                <a:gd name="T9" fmla="*/ 67 h 67"/>
                <a:gd name="T10" fmla="*/ 18 w 53"/>
                <a:gd name="T11" fmla="*/ 67 h 67"/>
                <a:gd name="T12" fmla="*/ 6 w 53"/>
                <a:gd name="T13" fmla="*/ 61 h 67"/>
                <a:gd name="T14" fmla="*/ 0 w 53"/>
                <a:gd name="T15" fmla="*/ 55 h 67"/>
                <a:gd name="T16" fmla="*/ 0 w 53"/>
                <a:gd name="T17" fmla="*/ 50 h 67"/>
                <a:gd name="T18" fmla="*/ 0 w 53"/>
                <a:gd name="T19" fmla="*/ 0 h 67"/>
                <a:gd name="T20" fmla="*/ 53 w 53"/>
                <a:gd name="T21" fmla="*/ 0 h 67"/>
                <a:gd name="T22" fmla="*/ 53 w 53"/>
                <a:gd name="T23" fmla="*/ 50 h 67"/>
                <a:gd name="T24" fmla="*/ 53 w 53"/>
                <a:gd name="T25" fmla="*/ 5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7"/>
                <a:gd name="T41" fmla="*/ 53 w 5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7">
                  <a:moveTo>
                    <a:pt x="53" y="50"/>
                  </a:moveTo>
                  <a:lnTo>
                    <a:pt x="53" y="55"/>
                  </a:lnTo>
                  <a:lnTo>
                    <a:pt x="47" y="61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5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9" name="Freeform 128"/>
            <p:cNvSpPr>
              <a:spLocks/>
            </p:cNvSpPr>
            <p:nvPr/>
          </p:nvSpPr>
          <p:spPr bwMode="auto">
            <a:xfrm>
              <a:off x="1868" y="1225"/>
              <a:ext cx="31" cy="35"/>
            </a:xfrm>
            <a:custGeom>
              <a:avLst/>
              <a:gdLst>
                <a:gd name="T0" fmla="*/ 30 w 30"/>
                <a:gd name="T1" fmla="*/ 28 h 34"/>
                <a:gd name="T2" fmla="*/ 24 w 30"/>
                <a:gd name="T3" fmla="*/ 34 h 34"/>
                <a:gd name="T4" fmla="*/ 12 w 30"/>
                <a:gd name="T5" fmla="*/ 34 h 34"/>
                <a:gd name="T6" fmla="*/ 6 w 30"/>
                <a:gd name="T7" fmla="*/ 34 h 34"/>
                <a:gd name="T8" fmla="*/ 0 w 30"/>
                <a:gd name="T9" fmla="*/ 28 h 34"/>
                <a:gd name="T10" fmla="*/ 0 w 30"/>
                <a:gd name="T11" fmla="*/ 0 h 34"/>
                <a:gd name="T12" fmla="*/ 30 w 30"/>
                <a:gd name="T13" fmla="*/ 0 h 34"/>
                <a:gd name="T14" fmla="*/ 30 w 30"/>
                <a:gd name="T15" fmla="*/ 28 h 34"/>
                <a:gd name="T16" fmla="*/ 30 w 30"/>
                <a:gd name="T17" fmla="*/ 28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4"/>
                <a:gd name="T29" fmla="*/ 30 w 3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4">
                  <a:moveTo>
                    <a:pt x="30" y="28"/>
                  </a:moveTo>
                  <a:lnTo>
                    <a:pt x="24" y="34"/>
                  </a:lnTo>
                  <a:lnTo>
                    <a:pt x="12" y="34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0" name="Freeform 129"/>
            <p:cNvSpPr>
              <a:spLocks/>
            </p:cNvSpPr>
            <p:nvPr/>
          </p:nvSpPr>
          <p:spPr bwMode="auto">
            <a:xfrm>
              <a:off x="1880" y="1225"/>
              <a:ext cx="6" cy="12"/>
            </a:xfrm>
            <a:custGeom>
              <a:avLst/>
              <a:gdLst>
                <a:gd name="T0" fmla="*/ 6 w 6"/>
                <a:gd name="T1" fmla="*/ 6 h 11"/>
                <a:gd name="T2" fmla="*/ 6 w 6"/>
                <a:gd name="T3" fmla="*/ 11 h 11"/>
                <a:gd name="T4" fmla="*/ 0 w 6"/>
                <a:gd name="T5" fmla="*/ 11 h 11"/>
                <a:gd name="T6" fmla="*/ 0 w 6"/>
                <a:gd name="T7" fmla="*/ 11 h 11"/>
                <a:gd name="T8" fmla="*/ 0 w 6"/>
                <a:gd name="T9" fmla="*/ 6 h 11"/>
                <a:gd name="T10" fmla="*/ 0 w 6"/>
                <a:gd name="T11" fmla="*/ 0 h 11"/>
                <a:gd name="T12" fmla="*/ 6 w 6"/>
                <a:gd name="T13" fmla="*/ 0 h 11"/>
                <a:gd name="T14" fmla="*/ 6 w 6"/>
                <a:gd name="T15" fmla="*/ 6 h 11"/>
                <a:gd name="T16" fmla="*/ 6 w 6"/>
                <a:gd name="T17" fmla="*/ 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1"/>
                <a:gd name="T29" fmla="*/ 6 w 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1">
                  <a:moveTo>
                    <a:pt x="6" y="6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1" name="Freeform 130"/>
            <p:cNvSpPr>
              <a:spLocks/>
            </p:cNvSpPr>
            <p:nvPr/>
          </p:nvSpPr>
          <p:spPr bwMode="auto">
            <a:xfrm>
              <a:off x="1880" y="1248"/>
              <a:ext cx="6" cy="6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5 h 5"/>
                <a:gd name="T4" fmla="*/ 0 w 6"/>
                <a:gd name="T5" fmla="*/ 5 h 5"/>
                <a:gd name="T6" fmla="*/ 0 w 6"/>
                <a:gd name="T7" fmla="*/ 5 h 5"/>
                <a:gd name="T8" fmla="*/ 0 w 6"/>
                <a:gd name="T9" fmla="*/ 0 h 5"/>
                <a:gd name="T10" fmla="*/ 6 w 6"/>
                <a:gd name="T11" fmla="*/ 0 h 5"/>
                <a:gd name="T12" fmla="*/ 6 w 6"/>
                <a:gd name="T13" fmla="*/ 5 h 5"/>
                <a:gd name="T14" fmla="*/ 6 w 6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2" name="Freeform 131"/>
            <p:cNvSpPr>
              <a:spLocks/>
            </p:cNvSpPr>
            <p:nvPr/>
          </p:nvSpPr>
          <p:spPr bwMode="auto">
            <a:xfrm>
              <a:off x="1886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3" name="Freeform 132"/>
            <p:cNvSpPr>
              <a:spLocks/>
            </p:cNvSpPr>
            <p:nvPr/>
          </p:nvSpPr>
          <p:spPr bwMode="auto">
            <a:xfrm>
              <a:off x="1874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4" name="Freeform 133"/>
            <p:cNvSpPr>
              <a:spLocks/>
            </p:cNvSpPr>
            <p:nvPr/>
          </p:nvSpPr>
          <p:spPr bwMode="auto">
            <a:xfrm>
              <a:off x="1862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5" name="Freeform 134"/>
            <p:cNvSpPr>
              <a:spLocks/>
            </p:cNvSpPr>
            <p:nvPr/>
          </p:nvSpPr>
          <p:spPr bwMode="auto">
            <a:xfrm>
              <a:off x="1862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6" name="Freeform 135"/>
            <p:cNvSpPr>
              <a:spLocks/>
            </p:cNvSpPr>
            <p:nvPr/>
          </p:nvSpPr>
          <p:spPr bwMode="auto">
            <a:xfrm>
              <a:off x="1898" y="1209"/>
              <a:ext cx="6" cy="12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0 h 11"/>
                <a:gd name="T8" fmla="*/ 5 w 5"/>
                <a:gd name="T9" fmla="*/ 11 h 11"/>
                <a:gd name="T10" fmla="*/ 5 w 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7" name="Freeform 136"/>
            <p:cNvSpPr>
              <a:spLocks/>
            </p:cNvSpPr>
            <p:nvPr/>
          </p:nvSpPr>
          <p:spPr bwMode="auto">
            <a:xfrm>
              <a:off x="1898" y="1209"/>
              <a:ext cx="6" cy="12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0 h 11"/>
                <a:gd name="T8" fmla="*/ 5 w 5"/>
                <a:gd name="T9" fmla="*/ 11 h 11"/>
                <a:gd name="T10" fmla="*/ 5 w 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8" name="Freeform 137"/>
            <p:cNvSpPr>
              <a:spLocks/>
            </p:cNvSpPr>
            <p:nvPr/>
          </p:nvSpPr>
          <p:spPr bwMode="auto">
            <a:xfrm>
              <a:off x="1862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9" name="Freeform 138"/>
            <p:cNvSpPr>
              <a:spLocks/>
            </p:cNvSpPr>
            <p:nvPr/>
          </p:nvSpPr>
          <p:spPr bwMode="auto">
            <a:xfrm>
              <a:off x="1862" y="1237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0" name="Freeform 139"/>
            <p:cNvSpPr>
              <a:spLocks/>
            </p:cNvSpPr>
            <p:nvPr/>
          </p:nvSpPr>
          <p:spPr bwMode="auto">
            <a:xfrm>
              <a:off x="1862" y="1254"/>
              <a:ext cx="12" cy="10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  <a:gd name="T10" fmla="*/ 12 w 1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6"/>
                  </a:moveTo>
                  <a:lnTo>
                    <a:pt x="12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1" name="Freeform 140"/>
            <p:cNvSpPr>
              <a:spLocks/>
            </p:cNvSpPr>
            <p:nvPr/>
          </p:nvSpPr>
          <p:spPr bwMode="auto">
            <a:xfrm>
              <a:off x="1862" y="1254"/>
              <a:ext cx="12" cy="10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  <a:gd name="T10" fmla="*/ 12 w 1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6"/>
                  </a:moveTo>
                  <a:lnTo>
                    <a:pt x="12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2" name="Freeform 141"/>
            <p:cNvSpPr>
              <a:spLocks/>
            </p:cNvSpPr>
            <p:nvPr/>
          </p:nvSpPr>
          <p:spPr bwMode="auto">
            <a:xfrm>
              <a:off x="1892" y="1254"/>
              <a:ext cx="6" cy="10"/>
            </a:xfrm>
            <a:custGeom>
              <a:avLst/>
              <a:gdLst>
                <a:gd name="T0" fmla="*/ 0 w 6"/>
                <a:gd name="T1" fmla="*/ 6 h 11"/>
                <a:gd name="T2" fmla="*/ 0 w 6"/>
                <a:gd name="T3" fmla="*/ 11 h 11"/>
                <a:gd name="T4" fmla="*/ 6 w 6"/>
                <a:gd name="T5" fmla="*/ 6 h 11"/>
                <a:gd name="T6" fmla="*/ 6 w 6"/>
                <a:gd name="T7" fmla="*/ 0 h 11"/>
                <a:gd name="T8" fmla="*/ 0 w 6"/>
                <a:gd name="T9" fmla="*/ 6 h 11"/>
                <a:gd name="T10" fmla="*/ 0 w 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6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3" name="Freeform 142"/>
            <p:cNvSpPr>
              <a:spLocks/>
            </p:cNvSpPr>
            <p:nvPr/>
          </p:nvSpPr>
          <p:spPr bwMode="auto">
            <a:xfrm>
              <a:off x="1892" y="1254"/>
              <a:ext cx="6" cy="10"/>
            </a:xfrm>
            <a:custGeom>
              <a:avLst/>
              <a:gdLst>
                <a:gd name="T0" fmla="*/ 0 w 6"/>
                <a:gd name="T1" fmla="*/ 6 h 11"/>
                <a:gd name="T2" fmla="*/ 0 w 6"/>
                <a:gd name="T3" fmla="*/ 11 h 11"/>
                <a:gd name="T4" fmla="*/ 6 w 6"/>
                <a:gd name="T5" fmla="*/ 6 h 11"/>
                <a:gd name="T6" fmla="*/ 6 w 6"/>
                <a:gd name="T7" fmla="*/ 0 h 11"/>
                <a:gd name="T8" fmla="*/ 0 w 6"/>
                <a:gd name="T9" fmla="*/ 6 h 11"/>
                <a:gd name="T10" fmla="*/ 0 w 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6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4" name="Freeform 143"/>
            <p:cNvSpPr>
              <a:spLocks/>
            </p:cNvSpPr>
            <p:nvPr/>
          </p:nvSpPr>
          <p:spPr bwMode="auto">
            <a:xfrm>
              <a:off x="1898" y="1237"/>
              <a:ext cx="6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5 w 5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5" name="Freeform 144"/>
            <p:cNvSpPr>
              <a:spLocks/>
            </p:cNvSpPr>
            <p:nvPr/>
          </p:nvSpPr>
          <p:spPr bwMode="auto">
            <a:xfrm>
              <a:off x="1898" y="1237"/>
              <a:ext cx="6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5 w 5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6" name="Freeform 145"/>
            <p:cNvSpPr>
              <a:spLocks/>
            </p:cNvSpPr>
            <p:nvPr/>
          </p:nvSpPr>
          <p:spPr bwMode="auto">
            <a:xfrm>
              <a:off x="1880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7" name="Freeform 146"/>
            <p:cNvSpPr>
              <a:spLocks/>
            </p:cNvSpPr>
            <p:nvPr/>
          </p:nvSpPr>
          <p:spPr bwMode="auto">
            <a:xfrm>
              <a:off x="1880" y="1209"/>
              <a:ext cx="6" cy="12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8" name="Freeform 147"/>
            <p:cNvSpPr>
              <a:spLocks/>
            </p:cNvSpPr>
            <p:nvPr/>
          </p:nvSpPr>
          <p:spPr bwMode="auto">
            <a:xfrm>
              <a:off x="1778" y="1164"/>
              <a:ext cx="246" cy="157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148"/>
          <p:cNvGrpSpPr>
            <a:grpSpLocks/>
          </p:cNvGrpSpPr>
          <p:nvPr userDrawn="1"/>
        </p:nvGrpSpPr>
        <p:grpSpPr bwMode="auto">
          <a:xfrm>
            <a:off x="4324399" y="6619875"/>
            <a:ext cx="192235" cy="122665"/>
            <a:chOff x="1595" y="1394"/>
            <a:chExt cx="245" cy="157"/>
          </a:xfrm>
        </p:grpSpPr>
        <p:sp>
          <p:nvSpPr>
            <p:cNvPr id="113" name="Freeform 149"/>
            <p:cNvSpPr>
              <a:spLocks/>
            </p:cNvSpPr>
            <p:nvPr/>
          </p:nvSpPr>
          <p:spPr bwMode="auto">
            <a:xfrm>
              <a:off x="1595" y="1394"/>
              <a:ext cx="245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4" name="Freeform 150"/>
            <p:cNvSpPr>
              <a:spLocks/>
            </p:cNvSpPr>
            <p:nvPr/>
          </p:nvSpPr>
          <p:spPr bwMode="auto">
            <a:xfrm>
              <a:off x="1595" y="1394"/>
              <a:ext cx="73" cy="47"/>
            </a:xfrm>
            <a:custGeom>
              <a:avLst/>
              <a:gdLst>
                <a:gd name="T0" fmla="*/ 72 w 72"/>
                <a:gd name="T1" fmla="*/ 0 h 45"/>
                <a:gd name="T2" fmla="*/ 0 w 72"/>
                <a:gd name="T3" fmla="*/ 0 h 45"/>
                <a:gd name="T4" fmla="*/ 0 w 72"/>
                <a:gd name="T5" fmla="*/ 45 h 45"/>
                <a:gd name="T6" fmla="*/ 72 w 72"/>
                <a:gd name="T7" fmla="*/ 45 h 45"/>
                <a:gd name="T8" fmla="*/ 72 w 72"/>
                <a:gd name="T9" fmla="*/ 0 h 45"/>
                <a:gd name="T10" fmla="*/ 72 w 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5"/>
                <a:gd name="T20" fmla="*/ 72 w 7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5">
                  <a:moveTo>
                    <a:pt x="72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72" y="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5" name="Freeform 151"/>
            <p:cNvSpPr>
              <a:spLocks/>
            </p:cNvSpPr>
            <p:nvPr/>
          </p:nvSpPr>
          <p:spPr bwMode="auto">
            <a:xfrm>
              <a:off x="1595" y="1504"/>
              <a:ext cx="73" cy="47"/>
            </a:xfrm>
            <a:custGeom>
              <a:avLst/>
              <a:gdLst>
                <a:gd name="T0" fmla="*/ 0 w 72"/>
                <a:gd name="T1" fmla="*/ 0 h 45"/>
                <a:gd name="T2" fmla="*/ 0 w 72"/>
                <a:gd name="T3" fmla="*/ 45 h 45"/>
                <a:gd name="T4" fmla="*/ 72 w 72"/>
                <a:gd name="T5" fmla="*/ 45 h 45"/>
                <a:gd name="T6" fmla="*/ 72 w 72"/>
                <a:gd name="T7" fmla="*/ 0 h 45"/>
                <a:gd name="T8" fmla="*/ 0 w 72"/>
                <a:gd name="T9" fmla="*/ 0 h 45"/>
                <a:gd name="T10" fmla="*/ 0 w 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5"/>
                <a:gd name="T20" fmla="*/ 72 w 7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5">
                  <a:moveTo>
                    <a:pt x="0" y="0"/>
                  </a:moveTo>
                  <a:lnTo>
                    <a:pt x="0" y="45"/>
                  </a:lnTo>
                  <a:lnTo>
                    <a:pt x="72" y="45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6" name="Freeform 152"/>
            <p:cNvSpPr>
              <a:spLocks/>
            </p:cNvSpPr>
            <p:nvPr/>
          </p:nvSpPr>
          <p:spPr bwMode="auto">
            <a:xfrm>
              <a:off x="1739" y="1504"/>
              <a:ext cx="101" cy="47"/>
            </a:xfrm>
            <a:custGeom>
              <a:avLst/>
              <a:gdLst>
                <a:gd name="T0" fmla="*/ 0 w 102"/>
                <a:gd name="T1" fmla="*/ 45 h 45"/>
                <a:gd name="T2" fmla="*/ 102 w 102"/>
                <a:gd name="T3" fmla="*/ 45 h 45"/>
                <a:gd name="T4" fmla="*/ 102 w 102"/>
                <a:gd name="T5" fmla="*/ 0 h 45"/>
                <a:gd name="T6" fmla="*/ 0 w 102"/>
                <a:gd name="T7" fmla="*/ 0 h 45"/>
                <a:gd name="T8" fmla="*/ 0 w 102"/>
                <a:gd name="T9" fmla="*/ 45 h 45"/>
                <a:gd name="T10" fmla="*/ 0 w 102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5"/>
                <a:gd name="T20" fmla="*/ 102 w 10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5">
                  <a:moveTo>
                    <a:pt x="0" y="45"/>
                  </a:moveTo>
                  <a:lnTo>
                    <a:pt x="102" y="4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7" name="Freeform 153"/>
            <p:cNvSpPr>
              <a:spLocks/>
            </p:cNvSpPr>
            <p:nvPr/>
          </p:nvSpPr>
          <p:spPr bwMode="auto">
            <a:xfrm>
              <a:off x="1739" y="1394"/>
              <a:ext cx="101" cy="47"/>
            </a:xfrm>
            <a:custGeom>
              <a:avLst/>
              <a:gdLst>
                <a:gd name="T0" fmla="*/ 0 w 102"/>
                <a:gd name="T1" fmla="*/ 0 h 45"/>
                <a:gd name="T2" fmla="*/ 0 w 102"/>
                <a:gd name="T3" fmla="*/ 45 h 45"/>
                <a:gd name="T4" fmla="*/ 102 w 102"/>
                <a:gd name="T5" fmla="*/ 45 h 45"/>
                <a:gd name="T6" fmla="*/ 102 w 102"/>
                <a:gd name="T7" fmla="*/ 0 h 45"/>
                <a:gd name="T8" fmla="*/ 0 w 102"/>
                <a:gd name="T9" fmla="*/ 0 h 45"/>
                <a:gd name="T10" fmla="*/ 0 w 10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5"/>
                <a:gd name="T20" fmla="*/ 102 w 10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5">
                  <a:moveTo>
                    <a:pt x="0" y="0"/>
                  </a:moveTo>
                  <a:lnTo>
                    <a:pt x="0" y="45"/>
                  </a:lnTo>
                  <a:lnTo>
                    <a:pt x="102" y="45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8" name="Freeform 154"/>
            <p:cNvSpPr>
              <a:spLocks/>
            </p:cNvSpPr>
            <p:nvPr/>
          </p:nvSpPr>
          <p:spPr bwMode="auto">
            <a:xfrm>
              <a:off x="1595" y="1394"/>
              <a:ext cx="245" cy="156"/>
            </a:xfrm>
            <a:custGeom>
              <a:avLst/>
              <a:gdLst>
                <a:gd name="T0" fmla="*/ 125 w 245"/>
                <a:gd name="T1" fmla="*/ 157 h 157"/>
                <a:gd name="T2" fmla="*/ 125 w 245"/>
                <a:gd name="T3" fmla="*/ 95 h 157"/>
                <a:gd name="T4" fmla="*/ 245 w 245"/>
                <a:gd name="T5" fmla="*/ 95 h 157"/>
                <a:gd name="T6" fmla="*/ 245 w 245"/>
                <a:gd name="T7" fmla="*/ 62 h 157"/>
                <a:gd name="T8" fmla="*/ 125 w 245"/>
                <a:gd name="T9" fmla="*/ 62 h 157"/>
                <a:gd name="T10" fmla="*/ 125 w 245"/>
                <a:gd name="T11" fmla="*/ 0 h 157"/>
                <a:gd name="T12" fmla="*/ 90 w 245"/>
                <a:gd name="T13" fmla="*/ 0 h 157"/>
                <a:gd name="T14" fmla="*/ 90 w 245"/>
                <a:gd name="T15" fmla="*/ 62 h 157"/>
                <a:gd name="T16" fmla="*/ 0 w 245"/>
                <a:gd name="T17" fmla="*/ 62 h 157"/>
                <a:gd name="T18" fmla="*/ 0 w 245"/>
                <a:gd name="T19" fmla="*/ 95 h 157"/>
                <a:gd name="T20" fmla="*/ 90 w 245"/>
                <a:gd name="T21" fmla="*/ 95 h 157"/>
                <a:gd name="T22" fmla="*/ 90 w 245"/>
                <a:gd name="T23" fmla="*/ 157 h 157"/>
                <a:gd name="T24" fmla="*/ 125 w 245"/>
                <a:gd name="T25" fmla="*/ 157 h 157"/>
                <a:gd name="T26" fmla="*/ 125 w 245"/>
                <a:gd name="T27" fmla="*/ 157 h 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57"/>
                <a:gd name="T44" fmla="*/ 245 w 245"/>
                <a:gd name="T45" fmla="*/ 157 h 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57">
                  <a:moveTo>
                    <a:pt x="125" y="157"/>
                  </a:moveTo>
                  <a:lnTo>
                    <a:pt x="125" y="95"/>
                  </a:lnTo>
                  <a:lnTo>
                    <a:pt x="245" y="95"/>
                  </a:lnTo>
                  <a:lnTo>
                    <a:pt x="245" y="62"/>
                  </a:lnTo>
                  <a:lnTo>
                    <a:pt x="125" y="62"/>
                  </a:lnTo>
                  <a:lnTo>
                    <a:pt x="125" y="0"/>
                  </a:lnTo>
                  <a:lnTo>
                    <a:pt x="90" y="0"/>
                  </a:lnTo>
                  <a:lnTo>
                    <a:pt x="90" y="62"/>
                  </a:lnTo>
                  <a:lnTo>
                    <a:pt x="0" y="62"/>
                  </a:lnTo>
                  <a:lnTo>
                    <a:pt x="0" y="95"/>
                  </a:lnTo>
                  <a:lnTo>
                    <a:pt x="90" y="95"/>
                  </a:lnTo>
                  <a:lnTo>
                    <a:pt x="90" y="157"/>
                  </a:lnTo>
                  <a:lnTo>
                    <a:pt x="125" y="157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9" name="Freeform 155"/>
            <p:cNvSpPr>
              <a:spLocks/>
            </p:cNvSpPr>
            <p:nvPr/>
          </p:nvSpPr>
          <p:spPr bwMode="auto">
            <a:xfrm>
              <a:off x="1595" y="1394"/>
              <a:ext cx="245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156"/>
          <p:cNvGrpSpPr>
            <a:grpSpLocks/>
          </p:cNvGrpSpPr>
          <p:nvPr userDrawn="1"/>
        </p:nvGrpSpPr>
        <p:grpSpPr bwMode="auto">
          <a:xfrm>
            <a:off x="4076327" y="6619875"/>
            <a:ext cx="190269" cy="122665"/>
            <a:chOff x="1593" y="1143"/>
            <a:chExt cx="244" cy="157"/>
          </a:xfrm>
        </p:grpSpPr>
        <p:sp>
          <p:nvSpPr>
            <p:cNvPr id="109" name="Freeform 157"/>
            <p:cNvSpPr>
              <a:spLocks/>
            </p:cNvSpPr>
            <p:nvPr/>
          </p:nvSpPr>
          <p:spPr bwMode="auto">
            <a:xfrm>
              <a:off x="1593" y="1143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0" name="Freeform 158"/>
            <p:cNvSpPr>
              <a:spLocks/>
            </p:cNvSpPr>
            <p:nvPr/>
          </p:nvSpPr>
          <p:spPr bwMode="auto">
            <a:xfrm>
              <a:off x="1593" y="1143"/>
              <a:ext cx="244" cy="47"/>
            </a:xfrm>
            <a:custGeom>
              <a:avLst/>
              <a:gdLst>
                <a:gd name="T0" fmla="*/ 245 w 245"/>
                <a:gd name="T1" fmla="*/ 45 h 45"/>
                <a:gd name="T2" fmla="*/ 245 w 245"/>
                <a:gd name="T3" fmla="*/ 0 h 45"/>
                <a:gd name="T4" fmla="*/ 0 w 245"/>
                <a:gd name="T5" fmla="*/ 0 h 45"/>
                <a:gd name="T6" fmla="*/ 0 w 245"/>
                <a:gd name="T7" fmla="*/ 45 h 45"/>
                <a:gd name="T8" fmla="*/ 245 w 245"/>
                <a:gd name="T9" fmla="*/ 45 h 45"/>
                <a:gd name="T10" fmla="*/ 245 w 245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5"/>
                <a:gd name="T20" fmla="*/ 245 w 2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5">
                  <a:moveTo>
                    <a:pt x="245" y="45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1" name="Freeform 159"/>
            <p:cNvSpPr>
              <a:spLocks/>
            </p:cNvSpPr>
            <p:nvPr/>
          </p:nvSpPr>
          <p:spPr bwMode="auto">
            <a:xfrm>
              <a:off x="1593" y="1249"/>
              <a:ext cx="244" cy="51"/>
            </a:xfrm>
            <a:custGeom>
              <a:avLst/>
              <a:gdLst>
                <a:gd name="T0" fmla="*/ 245 w 245"/>
                <a:gd name="T1" fmla="*/ 51 h 51"/>
                <a:gd name="T2" fmla="*/ 245 w 245"/>
                <a:gd name="T3" fmla="*/ 0 h 51"/>
                <a:gd name="T4" fmla="*/ 0 w 245"/>
                <a:gd name="T5" fmla="*/ 0 h 51"/>
                <a:gd name="T6" fmla="*/ 0 w 245"/>
                <a:gd name="T7" fmla="*/ 51 h 51"/>
                <a:gd name="T8" fmla="*/ 245 w 245"/>
                <a:gd name="T9" fmla="*/ 51 h 51"/>
                <a:gd name="T10" fmla="*/ 245 w 24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1"/>
                <a:gd name="T20" fmla="*/ 245 w 24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1">
                  <a:moveTo>
                    <a:pt x="245" y="51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2" name="Freeform 160"/>
            <p:cNvSpPr>
              <a:spLocks/>
            </p:cNvSpPr>
            <p:nvPr/>
          </p:nvSpPr>
          <p:spPr bwMode="auto">
            <a:xfrm>
              <a:off x="1593" y="1143"/>
              <a:ext cx="244" cy="156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161"/>
          <p:cNvGrpSpPr>
            <a:grpSpLocks/>
          </p:cNvGrpSpPr>
          <p:nvPr userDrawn="1"/>
        </p:nvGrpSpPr>
        <p:grpSpPr bwMode="auto">
          <a:xfrm>
            <a:off x="3829048" y="6619874"/>
            <a:ext cx="191829" cy="122251"/>
            <a:chOff x="1592" y="892"/>
            <a:chExt cx="246" cy="157"/>
          </a:xfrm>
        </p:grpSpPr>
        <p:sp>
          <p:nvSpPr>
            <p:cNvPr id="105" name="Freeform 162"/>
            <p:cNvSpPr>
              <a:spLocks/>
            </p:cNvSpPr>
            <p:nvPr/>
          </p:nvSpPr>
          <p:spPr bwMode="auto">
            <a:xfrm>
              <a:off x="1592" y="892"/>
              <a:ext cx="246" cy="157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6" name="Freeform 163"/>
            <p:cNvSpPr>
              <a:spLocks/>
            </p:cNvSpPr>
            <p:nvPr/>
          </p:nvSpPr>
          <p:spPr bwMode="auto">
            <a:xfrm>
              <a:off x="1592" y="892"/>
              <a:ext cx="246" cy="51"/>
            </a:xfrm>
            <a:custGeom>
              <a:avLst/>
              <a:gdLst>
                <a:gd name="T0" fmla="*/ 245 w 245"/>
                <a:gd name="T1" fmla="*/ 50 h 50"/>
                <a:gd name="T2" fmla="*/ 245 w 245"/>
                <a:gd name="T3" fmla="*/ 0 h 50"/>
                <a:gd name="T4" fmla="*/ 0 w 245"/>
                <a:gd name="T5" fmla="*/ 0 h 50"/>
                <a:gd name="T6" fmla="*/ 0 w 245"/>
                <a:gd name="T7" fmla="*/ 50 h 50"/>
                <a:gd name="T8" fmla="*/ 245 w 245"/>
                <a:gd name="T9" fmla="*/ 50 h 50"/>
                <a:gd name="T10" fmla="*/ 245 w 24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0"/>
                <a:gd name="T20" fmla="*/ 245 w 2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0">
                  <a:moveTo>
                    <a:pt x="245" y="50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5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7" name="Freeform 164"/>
            <p:cNvSpPr>
              <a:spLocks/>
            </p:cNvSpPr>
            <p:nvPr/>
          </p:nvSpPr>
          <p:spPr bwMode="auto">
            <a:xfrm>
              <a:off x="1592" y="998"/>
              <a:ext cx="246" cy="51"/>
            </a:xfrm>
            <a:custGeom>
              <a:avLst/>
              <a:gdLst>
                <a:gd name="T0" fmla="*/ 245 w 245"/>
                <a:gd name="T1" fmla="*/ 50 h 50"/>
                <a:gd name="T2" fmla="*/ 245 w 245"/>
                <a:gd name="T3" fmla="*/ 0 h 50"/>
                <a:gd name="T4" fmla="*/ 0 w 245"/>
                <a:gd name="T5" fmla="*/ 0 h 50"/>
                <a:gd name="T6" fmla="*/ 0 w 245"/>
                <a:gd name="T7" fmla="*/ 50 h 50"/>
                <a:gd name="T8" fmla="*/ 245 w 245"/>
                <a:gd name="T9" fmla="*/ 50 h 50"/>
                <a:gd name="T10" fmla="*/ 245 w 24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0"/>
                <a:gd name="T20" fmla="*/ 245 w 2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0">
                  <a:moveTo>
                    <a:pt x="245" y="50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5" y="50"/>
                  </a:lnTo>
                  <a:close/>
                </a:path>
              </a:pathLst>
            </a:custGeom>
            <a:solidFill>
              <a:srgbClr val="1D93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8" name="Freeform 165"/>
            <p:cNvSpPr>
              <a:spLocks/>
            </p:cNvSpPr>
            <p:nvPr/>
          </p:nvSpPr>
          <p:spPr bwMode="auto">
            <a:xfrm>
              <a:off x="1592" y="892"/>
              <a:ext cx="246" cy="157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6" name="Object 166"/>
          <p:cNvGraphicFramePr>
            <a:graphicFrameLocks noChangeAspect="1"/>
          </p:cNvGraphicFramePr>
          <p:nvPr/>
        </p:nvGraphicFramePr>
        <p:xfrm>
          <a:off x="6548673" y="6619875"/>
          <a:ext cx="195796" cy="127427"/>
        </p:xfrm>
        <a:graphic>
          <a:graphicData uri="http://schemas.openxmlformats.org/presentationml/2006/ole">
            <p:oleObj spid="_x0000_s371714" name="Clip" r:id="rId5" imgW="3809524" imgH="2619048" progId="">
              <p:embed/>
            </p:oleObj>
          </a:graphicData>
        </a:graphic>
      </p:graphicFrame>
      <p:grpSp>
        <p:nvGrpSpPr>
          <p:cNvPr id="24" name="Group 185"/>
          <p:cNvGrpSpPr>
            <a:grpSpLocks/>
          </p:cNvGrpSpPr>
          <p:nvPr userDrawn="1"/>
        </p:nvGrpSpPr>
        <p:grpSpPr bwMode="auto">
          <a:xfrm>
            <a:off x="863803" y="6624637"/>
            <a:ext cx="192235" cy="122228"/>
            <a:chOff x="4187" y="1590"/>
            <a:chExt cx="238" cy="162"/>
          </a:xfrm>
        </p:grpSpPr>
        <p:sp>
          <p:nvSpPr>
            <p:cNvPr id="78" name="Freeform 186"/>
            <p:cNvSpPr>
              <a:spLocks/>
            </p:cNvSpPr>
            <p:nvPr/>
          </p:nvSpPr>
          <p:spPr bwMode="auto">
            <a:xfrm>
              <a:off x="4187" y="1590"/>
              <a:ext cx="238" cy="53"/>
            </a:xfrm>
            <a:custGeom>
              <a:avLst/>
              <a:gdLst>
                <a:gd name="T0" fmla="*/ 0 w 244"/>
                <a:gd name="T1" fmla="*/ 0 h 50"/>
                <a:gd name="T2" fmla="*/ 40 w 244"/>
                <a:gd name="T3" fmla="*/ 0 h 50"/>
                <a:gd name="T4" fmla="*/ 40 w 244"/>
                <a:gd name="T5" fmla="*/ 962 h 50"/>
                <a:gd name="T6" fmla="*/ 0 w 244"/>
                <a:gd name="T7" fmla="*/ 962 h 50"/>
                <a:gd name="T8" fmla="*/ 0 w 244"/>
                <a:gd name="T9" fmla="*/ 0 h 50"/>
                <a:gd name="T10" fmla="*/ 0 w 244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0" y="0"/>
                  </a:moveTo>
                  <a:lnTo>
                    <a:pt x="244" y="0"/>
                  </a:lnTo>
                  <a:lnTo>
                    <a:pt x="244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9" name="Freeform 187"/>
            <p:cNvSpPr>
              <a:spLocks/>
            </p:cNvSpPr>
            <p:nvPr/>
          </p:nvSpPr>
          <p:spPr bwMode="auto">
            <a:xfrm>
              <a:off x="4187" y="1695"/>
              <a:ext cx="238" cy="57"/>
            </a:xfrm>
            <a:custGeom>
              <a:avLst/>
              <a:gdLst>
                <a:gd name="T0" fmla="*/ 0 w 244"/>
                <a:gd name="T1" fmla="*/ 0 h 55"/>
                <a:gd name="T2" fmla="*/ 40 w 244"/>
                <a:gd name="T3" fmla="*/ 0 h 55"/>
                <a:gd name="T4" fmla="*/ 40 w 244"/>
                <a:gd name="T5" fmla="*/ 820 h 55"/>
                <a:gd name="T6" fmla="*/ 0 w 244"/>
                <a:gd name="T7" fmla="*/ 820 h 55"/>
                <a:gd name="T8" fmla="*/ 0 w 244"/>
                <a:gd name="T9" fmla="*/ 0 h 55"/>
                <a:gd name="T10" fmla="*/ 0 w 244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5"/>
                <a:gd name="T20" fmla="*/ 244 w 24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5">
                  <a:moveTo>
                    <a:pt x="0" y="0"/>
                  </a:moveTo>
                  <a:lnTo>
                    <a:pt x="244" y="0"/>
                  </a:lnTo>
                  <a:lnTo>
                    <a:pt x="244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0A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0" name="Freeform 188"/>
            <p:cNvSpPr>
              <a:spLocks/>
            </p:cNvSpPr>
            <p:nvPr/>
          </p:nvSpPr>
          <p:spPr bwMode="auto">
            <a:xfrm>
              <a:off x="4187" y="1643"/>
              <a:ext cx="238" cy="57"/>
            </a:xfrm>
            <a:custGeom>
              <a:avLst/>
              <a:gdLst>
                <a:gd name="T0" fmla="*/ 0 w 244"/>
                <a:gd name="T1" fmla="*/ 0 h 56"/>
                <a:gd name="T2" fmla="*/ 40 w 244"/>
                <a:gd name="T3" fmla="*/ 0 h 56"/>
                <a:gd name="T4" fmla="*/ 40 w 244"/>
                <a:gd name="T5" fmla="*/ 201 h 56"/>
                <a:gd name="T6" fmla="*/ 0 w 244"/>
                <a:gd name="T7" fmla="*/ 201 h 56"/>
                <a:gd name="T8" fmla="*/ 0 w 244"/>
                <a:gd name="T9" fmla="*/ 0 h 56"/>
                <a:gd name="T10" fmla="*/ 0 w 24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6"/>
                <a:gd name="T20" fmla="*/ 244 w 24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6">
                  <a:moveTo>
                    <a:pt x="0" y="0"/>
                  </a:moveTo>
                  <a:lnTo>
                    <a:pt x="244" y="0"/>
                  </a:lnTo>
                  <a:lnTo>
                    <a:pt x="24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1" name="Freeform 189"/>
            <p:cNvSpPr>
              <a:spLocks/>
            </p:cNvSpPr>
            <p:nvPr/>
          </p:nvSpPr>
          <p:spPr bwMode="auto">
            <a:xfrm>
              <a:off x="4267" y="1643"/>
              <a:ext cx="69" cy="63"/>
            </a:xfrm>
            <a:custGeom>
              <a:avLst/>
              <a:gdLst>
                <a:gd name="T0" fmla="*/ 17 w 71"/>
                <a:gd name="T1" fmla="*/ 355 h 62"/>
                <a:gd name="T2" fmla="*/ 17 w 71"/>
                <a:gd name="T3" fmla="*/ 0 h 62"/>
                <a:gd name="T4" fmla="*/ 0 w 71"/>
                <a:gd name="T5" fmla="*/ 0 h 62"/>
                <a:gd name="T6" fmla="*/ 0 w 71"/>
                <a:gd name="T7" fmla="*/ 355 h 62"/>
                <a:gd name="T8" fmla="*/ 6 w 71"/>
                <a:gd name="T9" fmla="*/ 503 h 62"/>
                <a:gd name="T10" fmla="*/ 12 w 71"/>
                <a:gd name="T11" fmla="*/ 571 h 62"/>
                <a:gd name="T12" fmla="*/ 17 w 71"/>
                <a:gd name="T13" fmla="*/ 618 h 62"/>
                <a:gd name="T14" fmla="*/ 17 w 71"/>
                <a:gd name="T15" fmla="*/ 680 h 62"/>
                <a:gd name="T16" fmla="*/ 17 w 71"/>
                <a:gd name="T17" fmla="*/ 618 h 62"/>
                <a:gd name="T18" fmla="*/ 17 w 71"/>
                <a:gd name="T19" fmla="*/ 571 h 62"/>
                <a:gd name="T20" fmla="*/ 17 w 71"/>
                <a:gd name="T21" fmla="*/ 503 h 62"/>
                <a:gd name="T22" fmla="*/ 17 w 71"/>
                <a:gd name="T23" fmla="*/ 355 h 62"/>
                <a:gd name="T24" fmla="*/ 17 w 71"/>
                <a:gd name="T25" fmla="*/ 355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2"/>
                <a:gd name="T41" fmla="*/ 71 w 71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2">
                  <a:moveTo>
                    <a:pt x="71" y="3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24" y="56"/>
                  </a:lnTo>
                  <a:lnTo>
                    <a:pt x="36" y="62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6" y="45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" name="Freeform 190"/>
            <p:cNvSpPr>
              <a:spLocks/>
            </p:cNvSpPr>
            <p:nvPr/>
          </p:nvSpPr>
          <p:spPr bwMode="auto">
            <a:xfrm>
              <a:off x="4267" y="1643"/>
              <a:ext cx="69" cy="63"/>
            </a:xfrm>
            <a:custGeom>
              <a:avLst/>
              <a:gdLst>
                <a:gd name="T0" fmla="*/ 17 w 71"/>
                <a:gd name="T1" fmla="*/ 355 h 62"/>
                <a:gd name="T2" fmla="*/ 17 w 71"/>
                <a:gd name="T3" fmla="*/ 0 h 62"/>
                <a:gd name="T4" fmla="*/ 0 w 71"/>
                <a:gd name="T5" fmla="*/ 0 h 62"/>
                <a:gd name="T6" fmla="*/ 0 w 71"/>
                <a:gd name="T7" fmla="*/ 355 h 62"/>
                <a:gd name="T8" fmla="*/ 6 w 71"/>
                <a:gd name="T9" fmla="*/ 503 h 62"/>
                <a:gd name="T10" fmla="*/ 12 w 71"/>
                <a:gd name="T11" fmla="*/ 571 h 62"/>
                <a:gd name="T12" fmla="*/ 17 w 71"/>
                <a:gd name="T13" fmla="*/ 618 h 62"/>
                <a:gd name="T14" fmla="*/ 17 w 71"/>
                <a:gd name="T15" fmla="*/ 680 h 62"/>
                <a:gd name="T16" fmla="*/ 17 w 71"/>
                <a:gd name="T17" fmla="*/ 618 h 62"/>
                <a:gd name="T18" fmla="*/ 17 w 71"/>
                <a:gd name="T19" fmla="*/ 571 h 62"/>
                <a:gd name="T20" fmla="*/ 17 w 71"/>
                <a:gd name="T21" fmla="*/ 503 h 62"/>
                <a:gd name="T22" fmla="*/ 17 w 71"/>
                <a:gd name="T23" fmla="*/ 355 h 62"/>
                <a:gd name="T24" fmla="*/ 17 w 71"/>
                <a:gd name="T25" fmla="*/ 355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2"/>
                <a:gd name="T41" fmla="*/ 71 w 71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2">
                  <a:moveTo>
                    <a:pt x="71" y="3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24" y="56"/>
                  </a:lnTo>
                  <a:lnTo>
                    <a:pt x="36" y="62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6" y="45"/>
                  </a:lnTo>
                  <a:lnTo>
                    <a:pt x="71" y="34"/>
                  </a:lnTo>
                </a:path>
              </a:pathLst>
            </a:custGeom>
            <a:noFill/>
            <a:ln w="0">
              <a:solidFill>
                <a:srgbClr val="FB0F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3" name="Freeform 191"/>
            <p:cNvSpPr>
              <a:spLocks/>
            </p:cNvSpPr>
            <p:nvPr/>
          </p:nvSpPr>
          <p:spPr bwMode="auto">
            <a:xfrm>
              <a:off x="4267" y="1643"/>
              <a:ext cx="69" cy="63"/>
            </a:xfrm>
            <a:custGeom>
              <a:avLst/>
              <a:gdLst>
                <a:gd name="T0" fmla="*/ 17 w 71"/>
                <a:gd name="T1" fmla="*/ 0 h 62"/>
                <a:gd name="T2" fmla="*/ 17 w 71"/>
                <a:gd name="T3" fmla="*/ 251 h 62"/>
                <a:gd name="T4" fmla="*/ 0 w 71"/>
                <a:gd name="T5" fmla="*/ 251 h 62"/>
                <a:gd name="T6" fmla="*/ 0 w 71"/>
                <a:gd name="T7" fmla="*/ 355 h 62"/>
                <a:gd name="T8" fmla="*/ 17 w 71"/>
                <a:gd name="T9" fmla="*/ 355 h 62"/>
                <a:gd name="T10" fmla="*/ 17 w 71"/>
                <a:gd name="T11" fmla="*/ 571 h 62"/>
                <a:gd name="T12" fmla="*/ 17 w 71"/>
                <a:gd name="T13" fmla="*/ 618 h 62"/>
                <a:gd name="T14" fmla="*/ 12 w 71"/>
                <a:gd name="T15" fmla="*/ 571 h 62"/>
                <a:gd name="T16" fmla="*/ 6 w 71"/>
                <a:gd name="T17" fmla="*/ 571 h 62"/>
                <a:gd name="T18" fmla="*/ 17 w 71"/>
                <a:gd name="T19" fmla="*/ 571 h 62"/>
                <a:gd name="T20" fmla="*/ 17 w 71"/>
                <a:gd name="T21" fmla="*/ 571 h 62"/>
                <a:gd name="T22" fmla="*/ 17 w 71"/>
                <a:gd name="T23" fmla="*/ 618 h 62"/>
                <a:gd name="T24" fmla="*/ 17 w 71"/>
                <a:gd name="T25" fmla="*/ 680 h 62"/>
                <a:gd name="T26" fmla="*/ 17 w 71"/>
                <a:gd name="T27" fmla="*/ 618 h 62"/>
                <a:gd name="T28" fmla="*/ 17 w 71"/>
                <a:gd name="T29" fmla="*/ 355 h 62"/>
                <a:gd name="T30" fmla="*/ 17 w 71"/>
                <a:gd name="T31" fmla="*/ 251 h 62"/>
                <a:gd name="T32" fmla="*/ 17 w 71"/>
                <a:gd name="T33" fmla="*/ 251 h 62"/>
                <a:gd name="T34" fmla="*/ 17 w 71"/>
                <a:gd name="T35" fmla="*/ 355 h 62"/>
                <a:gd name="T36" fmla="*/ 17 w 71"/>
                <a:gd name="T37" fmla="*/ 355 h 62"/>
                <a:gd name="T38" fmla="*/ 17 w 71"/>
                <a:gd name="T39" fmla="*/ 355 h 62"/>
                <a:gd name="T40" fmla="*/ 17 w 71"/>
                <a:gd name="T41" fmla="*/ 251 h 62"/>
                <a:gd name="T42" fmla="*/ 17 w 71"/>
                <a:gd name="T43" fmla="*/ 0 h 62"/>
                <a:gd name="T44" fmla="*/ 0 w 71"/>
                <a:gd name="T45" fmla="*/ 0 h 62"/>
                <a:gd name="T46" fmla="*/ 0 w 71"/>
                <a:gd name="T47" fmla="*/ 11 h 62"/>
                <a:gd name="T48" fmla="*/ 17 w 71"/>
                <a:gd name="T49" fmla="*/ 11 h 62"/>
                <a:gd name="T50" fmla="*/ 17 w 71"/>
                <a:gd name="T51" fmla="*/ 11 h 62"/>
                <a:gd name="T52" fmla="*/ 17 w 71"/>
                <a:gd name="T53" fmla="*/ 11 h 62"/>
                <a:gd name="T54" fmla="*/ 17 w 71"/>
                <a:gd name="T55" fmla="*/ 0 h 62"/>
                <a:gd name="T56" fmla="*/ 17 w 71"/>
                <a:gd name="T57" fmla="*/ 0 h 62"/>
                <a:gd name="T58" fmla="*/ 17 w 71"/>
                <a:gd name="T59" fmla="*/ 11 h 62"/>
                <a:gd name="T60" fmla="*/ 17 w 71"/>
                <a:gd name="T61" fmla="*/ 355 h 62"/>
                <a:gd name="T62" fmla="*/ 17 w 71"/>
                <a:gd name="T63" fmla="*/ 355 h 62"/>
                <a:gd name="T64" fmla="*/ 17 w 71"/>
                <a:gd name="T65" fmla="*/ 571 h 62"/>
                <a:gd name="T66" fmla="*/ 17 w 71"/>
                <a:gd name="T67" fmla="*/ 571 h 62"/>
                <a:gd name="T68" fmla="*/ 17 w 71"/>
                <a:gd name="T69" fmla="*/ 618 h 62"/>
                <a:gd name="T70" fmla="*/ 17 w 71"/>
                <a:gd name="T71" fmla="*/ 571 h 62"/>
                <a:gd name="T72" fmla="*/ 17 w 71"/>
                <a:gd name="T73" fmla="*/ 571 h 62"/>
                <a:gd name="T74" fmla="*/ 17 w 71"/>
                <a:gd name="T75" fmla="*/ 571 h 62"/>
                <a:gd name="T76" fmla="*/ 17 w 71"/>
                <a:gd name="T77" fmla="*/ 355 h 62"/>
                <a:gd name="T78" fmla="*/ 17 w 71"/>
                <a:gd name="T79" fmla="*/ 355 h 62"/>
                <a:gd name="T80" fmla="*/ 17 w 71"/>
                <a:gd name="T81" fmla="*/ 251 h 62"/>
                <a:gd name="T82" fmla="*/ 17 w 71"/>
                <a:gd name="T83" fmla="*/ 251 h 62"/>
                <a:gd name="T84" fmla="*/ 17 w 71"/>
                <a:gd name="T85" fmla="*/ 251 h 62"/>
                <a:gd name="T86" fmla="*/ 17 w 71"/>
                <a:gd name="T87" fmla="*/ 0 h 62"/>
                <a:gd name="T88" fmla="*/ 17 w 71"/>
                <a:gd name="T89" fmla="*/ 0 h 62"/>
                <a:gd name="T90" fmla="*/ 17 w 71"/>
                <a:gd name="T91" fmla="*/ 0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62"/>
                <a:gd name="T140" fmla="*/ 71 w 71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62">
                  <a:moveTo>
                    <a:pt x="30" y="0"/>
                  </a:moveTo>
                  <a:lnTo>
                    <a:pt x="3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0" y="51"/>
                  </a:lnTo>
                  <a:lnTo>
                    <a:pt x="42" y="51"/>
                  </a:lnTo>
                  <a:lnTo>
                    <a:pt x="42" y="56"/>
                  </a:lnTo>
                  <a:lnTo>
                    <a:pt x="36" y="62"/>
                  </a:lnTo>
                  <a:lnTo>
                    <a:pt x="30" y="56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42" y="23"/>
                  </a:lnTo>
                  <a:lnTo>
                    <a:pt x="42" y="34"/>
                  </a:lnTo>
                  <a:lnTo>
                    <a:pt x="30" y="34"/>
                  </a:lnTo>
                  <a:lnTo>
                    <a:pt x="18" y="34"/>
                  </a:lnTo>
                  <a:lnTo>
                    <a:pt x="18" y="2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60" y="34"/>
                  </a:lnTo>
                  <a:lnTo>
                    <a:pt x="42" y="34"/>
                  </a:lnTo>
                  <a:lnTo>
                    <a:pt x="42" y="51"/>
                  </a:lnTo>
                  <a:lnTo>
                    <a:pt x="60" y="51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66" y="51"/>
                  </a:lnTo>
                  <a:lnTo>
                    <a:pt x="60" y="51"/>
                  </a:lnTo>
                  <a:lnTo>
                    <a:pt x="60" y="34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60" y="23"/>
                  </a:lnTo>
                  <a:lnTo>
                    <a:pt x="42" y="23"/>
                  </a:lnTo>
                  <a:lnTo>
                    <a:pt x="4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4" name="Freeform 192"/>
            <p:cNvSpPr>
              <a:spLocks/>
            </p:cNvSpPr>
            <p:nvPr/>
          </p:nvSpPr>
          <p:spPr bwMode="auto">
            <a:xfrm>
              <a:off x="4256" y="1607"/>
              <a:ext cx="92" cy="36"/>
            </a:xfrm>
            <a:custGeom>
              <a:avLst/>
              <a:gdLst>
                <a:gd name="T0" fmla="*/ 23 w 95"/>
                <a:gd name="T1" fmla="*/ 256 h 33"/>
                <a:gd name="T2" fmla="*/ 23 w 95"/>
                <a:gd name="T3" fmla="*/ 256 h 33"/>
                <a:gd name="T4" fmla="*/ 23 w 95"/>
                <a:gd name="T5" fmla="*/ 256 h 33"/>
                <a:gd name="T6" fmla="*/ 23 w 95"/>
                <a:gd name="T7" fmla="*/ 256 h 33"/>
                <a:gd name="T8" fmla="*/ 23 w 95"/>
                <a:gd name="T9" fmla="*/ 256 h 33"/>
                <a:gd name="T10" fmla="*/ 23 w 95"/>
                <a:gd name="T11" fmla="*/ 297 h 33"/>
                <a:gd name="T12" fmla="*/ 23 w 95"/>
                <a:gd name="T13" fmla="*/ 297 h 33"/>
                <a:gd name="T14" fmla="*/ 23 w 95"/>
                <a:gd name="T15" fmla="*/ 11 h 33"/>
                <a:gd name="T16" fmla="*/ 23 w 95"/>
                <a:gd name="T17" fmla="*/ 5 h 33"/>
                <a:gd name="T18" fmla="*/ 23 w 95"/>
                <a:gd name="T19" fmla="*/ 5 h 33"/>
                <a:gd name="T20" fmla="*/ 23 w 95"/>
                <a:gd name="T21" fmla="*/ 0 h 33"/>
                <a:gd name="T22" fmla="*/ 23 w 95"/>
                <a:gd name="T23" fmla="*/ 5 h 33"/>
                <a:gd name="T24" fmla="*/ 23 w 95"/>
                <a:gd name="T25" fmla="*/ 0 h 33"/>
                <a:gd name="T26" fmla="*/ 23 w 95"/>
                <a:gd name="T27" fmla="*/ 5 h 33"/>
                <a:gd name="T28" fmla="*/ 23 w 95"/>
                <a:gd name="T29" fmla="*/ 0 h 33"/>
                <a:gd name="T30" fmla="*/ 18 w 95"/>
                <a:gd name="T31" fmla="*/ 5 h 33"/>
                <a:gd name="T32" fmla="*/ 12 w 95"/>
                <a:gd name="T33" fmla="*/ 5 h 33"/>
                <a:gd name="T34" fmla="*/ 0 w 95"/>
                <a:gd name="T35" fmla="*/ 11 h 33"/>
                <a:gd name="T36" fmla="*/ 12 w 95"/>
                <a:gd name="T37" fmla="*/ 297 h 33"/>
                <a:gd name="T38" fmla="*/ 18 w 95"/>
                <a:gd name="T39" fmla="*/ 256 h 33"/>
                <a:gd name="T40" fmla="*/ 23 w 95"/>
                <a:gd name="T41" fmla="*/ 256 h 33"/>
                <a:gd name="T42" fmla="*/ 23 w 95"/>
                <a:gd name="T43" fmla="*/ 256 h 33"/>
                <a:gd name="T44" fmla="*/ 23 w 95"/>
                <a:gd name="T45" fmla="*/ 256 h 33"/>
                <a:gd name="T46" fmla="*/ 23 w 95"/>
                <a:gd name="T47" fmla="*/ 256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33"/>
                <a:gd name="T74" fmla="*/ 95 w 9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33">
                  <a:moveTo>
                    <a:pt x="48" y="28"/>
                  </a:moveTo>
                  <a:lnTo>
                    <a:pt x="54" y="28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8" y="28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95" y="11"/>
                  </a:lnTo>
                  <a:lnTo>
                    <a:pt x="89" y="5"/>
                  </a:lnTo>
                  <a:lnTo>
                    <a:pt x="78" y="5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36" y="5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11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2F3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5" name="Freeform 193"/>
            <p:cNvSpPr>
              <a:spLocks/>
            </p:cNvSpPr>
            <p:nvPr/>
          </p:nvSpPr>
          <p:spPr bwMode="auto">
            <a:xfrm>
              <a:off x="4256" y="1607"/>
              <a:ext cx="92" cy="36"/>
            </a:xfrm>
            <a:custGeom>
              <a:avLst/>
              <a:gdLst>
                <a:gd name="T0" fmla="*/ 23 w 95"/>
                <a:gd name="T1" fmla="*/ 256 h 33"/>
                <a:gd name="T2" fmla="*/ 23 w 95"/>
                <a:gd name="T3" fmla="*/ 256 h 33"/>
                <a:gd name="T4" fmla="*/ 23 w 95"/>
                <a:gd name="T5" fmla="*/ 256 h 33"/>
                <a:gd name="T6" fmla="*/ 23 w 95"/>
                <a:gd name="T7" fmla="*/ 256 h 33"/>
                <a:gd name="T8" fmla="*/ 23 w 95"/>
                <a:gd name="T9" fmla="*/ 256 h 33"/>
                <a:gd name="T10" fmla="*/ 23 w 95"/>
                <a:gd name="T11" fmla="*/ 297 h 33"/>
                <a:gd name="T12" fmla="*/ 23 w 95"/>
                <a:gd name="T13" fmla="*/ 297 h 33"/>
                <a:gd name="T14" fmla="*/ 23 w 95"/>
                <a:gd name="T15" fmla="*/ 11 h 33"/>
                <a:gd name="T16" fmla="*/ 23 w 95"/>
                <a:gd name="T17" fmla="*/ 5 h 33"/>
                <a:gd name="T18" fmla="*/ 23 w 95"/>
                <a:gd name="T19" fmla="*/ 5 h 33"/>
                <a:gd name="T20" fmla="*/ 23 w 95"/>
                <a:gd name="T21" fmla="*/ 0 h 33"/>
                <a:gd name="T22" fmla="*/ 23 w 95"/>
                <a:gd name="T23" fmla="*/ 5 h 33"/>
                <a:gd name="T24" fmla="*/ 23 w 95"/>
                <a:gd name="T25" fmla="*/ 0 h 33"/>
                <a:gd name="T26" fmla="*/ 23 w 95"/>
                <a:gd name="T27" fmla="*/ 5 h 33"/>
                <a:gd name="T28" fmla="*/ 23 w 95"/>
                <a:gd name="T29" fmla="*/ 0 h 33"/>
                <a:gd name="T30" fmla="*/ 18 w 95"/>
                <a:gd name="T31" fmla="*/ 5 h 33"/>
                <a:gd name="T32" fmla="*/ 12 w 95"/>
                <a:gd name="T33" fmla="*/ 5 h 33"/>
                <a:gd name="T34" fmla="*/ 0 w 95"/>
                <a:gd name="T35" fmla="*/ 11 h 33"/>
                <a:gd name="T36" fmla="*/ 12 w 95"/>
                <a:gd name="T37" fmla="*/ 297 h 33"/>
                <a:gd name="T38" fmla="*/ 18 w 95"/>
                <a:gd name="T39" fmla="*/ 256 h 33"/>
                <a:gd name="T40" fmla="*/ 23 w 95"/>
                <a:gd name="T41" fmla="*/ 256 h 33"/>
                <a:gd name="T42" fmla="*/ 23 w 95"/>
                <a:gd name="T43" fmla="*/ 256 h 33"/>
                <a:gd name="T44" fmla="*/ 23 w 95"/>
                <a:gd name="T45" fmla="*/ 256 h 33"/>
                <a:gd name="T46" fmla="*/ 23 w 95"/>
                <a:gd name="T47" fmla="*/ 256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33"/>
                <a:gd name="T74" fmla="*/ 95 w 9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33">
                  <a:moveTo>
                    <a:pt x="48" y="28"/>
                  </a:moveTo>
                  <a:lnTo>
                    <a:pt x="54" y="28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8" y="28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95" y="11"/>
                  </a:lnTo>
                  <a:lnTo>
                    <a:pt x="89" y="5"/>
                  </a:lnTo>
                  <a:lnTo>
                    <a:pt x="78" y="5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36" y="5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11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8" y="2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6" name="Freeform 194"/>
            <p:cNvSpPr>
              <a:spLocks/>
            </p:cNvSpPr>
            <p:nvPr/>
          </p:nvSpPr>
          <p:spPr bwMode="auto">
            <a:xfrm>
              <a:off x="4273" y="1607"/>
              <a:ext cx="24" cy="29"/>
            </a:xfrm>
            <a:custGeom>
              <a:avLst/>
              <a:gdLst>
                <a:gd name="T0" fmla="*/ 12 w 24"/>
                <a:gd name="T1" fmla="*/ 5 h 28"/>
                <a:gd name="T2" fmla="*/ 12 w 24"/>
                <a:gd name="T3" fmla="*/ 0 h 28"/>
                <a:gd name="T4" fmla="*/ 0 w 24"/>
                <a:gd name="T5" fmla="*/ 5 h 28"/>
                <a:gd name="T6" fmla="*/ 6 w 24"/>
                <a:gd name="T7" fmla="*/ 28 h 28"/>
                <a:gd name="T8" fmla="*/ 12 w 24"/>
                <a:gd name="T9" fmla="*/ 28 h 28"/>
                <a:gd name="T10" fmla="*/ 12 w 24"/>
                <a:gd name="T11" fmla="*/ 28 h 28"/>
                <a:gd name="T12" fmla="*/ 12 w 24"/>
                <a:gd name="T13" fmla="*/ 5 h 28"/>
                <a:gd name="T14" fmla="*/ 12 w 24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18" y="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1606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7" name="Freeform 195"/>
            <p:cNvSpPr>
              <a:spLocks/>
            </p:cNvSpPr>
            <p:nvPr/>
          </p:nvSpPr>
          <p:spPr bwMode="auto">
            <a:xfrm>
              <a:off x="4273" y="1607"/>
              <a:ext cx="24" cy="29"/>
            </a:xfrm>
            <a:custGeom>
              <a:avLst/>
              <a:gdLst>
                <a:gd name="T0" fmla="*/ 12 w 24"/>
                <a:gd name="T1" fmla="*/ 5 h 28"/>
                <a:gd name="T2" fmla="*/ 12 w 24"/>
                <a:gd name="T3" fmla="*/ 0 h 28"/>
                <a:gd name="T4" fmla="*/ 0 w 24"/>
                <a:gd name="T5" fmla="*/ 5 h 28"/>
                <a:gd name="T6" fmla="*/ 6 w 24"/>
                <a:gd name="T7" fmla="*/ 28 h 28"/>
                <a:gd name="T8" fmla="*/ 12 w 24"/>
                <a:gd name="T9" fmla="*/ 28 h 28"/>
                <a:gd name="T10" fmla="*/ 12 w 24"/>
                <a:gd name="T11" fmla="*/ 28 h 28"/>
                <a:gd name="T12" fmla="*/ 12 w 24"/>
                <a:gd name="T13" fmla="*/ 5 h 28"/>
                <a:gd name="T14" fmla="*/ 12 w 24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18" y="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18" y="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8" name="Freeform 196"/>
            <p:cNvSpPr>
              <a:spLocks/>
            </p:cNvSpPr>
            <p:nvPr/>
          </p:nvSpPr>
          <p:spPr bwMode="auto">
            <a:xfrm>
              <a:off x="4315" y="1607"/>
              <a:ext cx="18" cy="29"/>
            </a:xfrm>
            <a:custGeom>
              <a:avLst/>
              <a:gdLst>
                <a:gd name="T0" fmla="*/ 0 w 18"/>
                <a:gd name="T1" fmla="*/ 5 h 28"/>
                <a:gd name="T2" fmla="*/ 9 w 18"/>
                <a:gd name="T3" fmla="*/ 0 h 28"/>
                <a:gd name="T4" fmla="*/ 9 w 18"/>
                <a:gd name="T5" fmla="*/ 5 h 28"/>
                <a:gd name="T6" fmla="*/ 9 w 18"/>
                <a:gd name="T7" fmla="*/ 28 h 28"/>
                <a:gd name="T8" fmla="*/ 6 w 18"/>
                <a:gd name="T9" fmla="*/ 28 h 28"/>
                <a:gd name="T10" fmla="*/ 0 w 18"/>
                <a:gd name="T11" fmla="*/ 28 h 28"/>
                <a:gd name="T12" fmla="*/ 0 w 18"/>
                <a:gd name="T13" fmla="*/ 5 h 28"/>
                <a:gd name="T14" fmla="*/ 0 w 1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8"/>
                <a:gd name="T26" fmla="*/ 18 w 1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8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606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9" name="Freeform 197"/>
            <p:cNvSpPr>
              <a:spLocks/>
            </p:cNvSpPr>
            <p:nvPr/>
          </p:nvSpPr>
          <p:spPr bwMode="auto">
            <a:xfrm>
              <a:off x="4315" y="1607"/>
              <a:ext cx="18" cy="29"/>
            </a:xfrm>
            <a:custGeom>
              <a:avLst/>
              <a:gdLst>
                <a:gd name="T0" fmla="*/ 0 w 18"/>
                <a:gd name="T1" fmla="*/ 5 h 28"/>
                <a:gd name="T2" fmla="*/ 9 w 18"/>
                <a:gd name="T3" fmla="*/ 0 h 28"/>
                <a:gd name="T4" fmla="*/ 9 w 18"/>
                <a:gd name="T5" fmla="*/ 5 h 28"/>
                <a:gd name="T6" fmla="*/ 9 w 18"/>
                <a:gd name="T7" fmla="*/ 28 h 28"/>
                <a:gd name="T8" fmla="*/ 6 w 18"/>
                <a:gd name="T9" fmla="*/ 28 h 28"/>
                <a:gd name="T10" fmla="*/ 0 w 18"/>
                <a:gd name="T11" fmla="*/ 28 h 28"/>
                <a:gd name="T12" fmla="*/ 0 w 18"/>
                <a:gd name="T13" fmla="*/ 5 h 28"/>
                <a:gd name="T14" fmla="*/ 0 w 1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8"/>
                <a:gd name="T26" fmla="*/ 18 w 1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8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0" name="Freeform 198"/>
            <p:cNvSpPr>
              <a:spLocks/>
            </p:cNvSpPr>
            <p:nvPr/>
          </p:nvSpPr>
          <p:spPr bwMode="auto">
            <a:xfrm>
              <a:off x="4261" y="1617"/>
              <a:ext cx="12" cy="6"/>
            </a:xfrm>
            <a:custGeom>
              <a:avLst/>
              <a:gdLst>
                <a:gd name="T0" fmla="*/ 0 w 12"/>
                <a:gd name="T1" fmla="*/ 5 h 5"/>
                <a:gd name="T2" fmla="*/ 6 w 12"/>
                <a:gd name="T3" fmla="*/ 5 h 5"/>
                <a:gd name="T4" fmla="*/ 6 w 12"/>
                <a:gd name="T5" fmla="*/ 5 h 5"/>
                <a:gd name="T6" fmla="*/ 6 w 12"/>
                <a:gd name="T7" fmla="*/ 5 h 5"/>
                <a:gd name="T8" fmla="*/ 6 w 12"/>
                <a:gd name="T9" fmla="*/ 5 h 5"/>
                <a:gd name="T10" fmla="*/ 6 w 12"/>
                <a:gd name="T11" fmla="*/ 5 h 5"/>
                <a:gd name="T12" fmla="*/ 12 w 12"/>
                <a:gd name="T13" fmla="*/ 5 h 5"/>
                <a:gd name="T14" fmla="*/ 12 w 12"/>
                <a:gd name="T15" fmla="*/ 5 h 5"/>
                <a:gd name="T16" fmla="*/ 12 w 12"/>
                <a:gd name="T17" fmla="*/ 0 h 5"/>
                <a:gd name="T18" fmla="*/ 6 w 12"/>
                <a:gd name="T19" fmla="*/ 0 h 5"/>
                <a:gd name="T20" fmla="*/ 6 w 12"/>
                <a:gd name="T21" fmla="*/ 0 h 5"/>
                <a:gd name="T22" fmla="*/ 6 w 12"/>
                <a:gd name="T23" fmla="*/ 0 h 5"/>
                <a:gd name="T24" fmla="*/ 0 w 12"/>
                <a:gd name="T25" fmla="*/ 5 h 5"/>
                <a:gd name="T26" fmla="*/ 0 w 1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5"/>
                <a:gd name="T44" fmla="*/ 12 w 1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5">
                  <a:moveTo>
                    <a:pt x="0" y="5"/>
                  </a:moveTo>
                  <a:lnTo>
                    <a:pt x="6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1" name="Freeform 199"/>
            <p:cNvSpPr>
              <a:spLocks/>
            </p:cNvSpPr>
            <p:nvPr/>
          </p:nvSpPr>
          <p:spPr bwMode="auto">
            <a:xfrm>
              <a:off x="4267" y="163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0 w 12"/>
                <a:gd name="T3" fmla="*/ 6 h 6"/>
                <a:gd name="T4" fmla="*/ 0 w 12"/>
                <a:gd name="T5" fmla="*/ 6 h 6"/>
                <a:gd name="T6" fmla="*/ 6 w 12"/>
                <a:gd name="T7" fmla="*/ 6 h 6"/>
                <a:gd name="T8" fmla="*/ 6 w 12"/>
                <a:gd name="T9" fmla="*/ 6 h 6"/>
                <a:gd name="T10" fmla="*/ 6 w 12"/>
                <a:gd name="T11" fmla="*/ 6 h 6"/>
                <a:gd name="T12" fmla="*/ 12 w 12"/>
                <a:gd name="T13" fmla="*/ 0 h 6"/>
                <a:gd name="T14" fmla="*/ 12 w 12"/>
                <a:gd name="T15" fmla="*/ 0 h 6"/>
                <a:gd name="T16" fmla="*/ 12 w 12"/>
                <a:gd name="T17" fmla="*/ 0 h 6"/>
                <a:gd name="T18" fmla="*/ 6 w 12"/>
                <a:gd name="T19" fmla="*/ 0 h 6"/>
                <a:gd name="T20" fmla="*/ 6 w 12"/>
                <a:gd name="T21" fmla="*/ 0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6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6"/>
                <a:gd name="T47" fmla="*/ 12 w 12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2" name="Freeform 200"/>
            <p:cNvSpPr>
              <a:spLocks/>
            </p:cNvSpPr>
            <p:nvPr/>
          </p:nvSpPr>
          <p:spPr bwMode="auto">
            <a:xfrm>
              <a:off x="4273" y="1613"/>
              <a:ext cx="18" cy="13"/>
            </a:xfrm>
            <a:custGeom>
              <a:avLst/>
              <a:gdLst>
                <a:gd name="T0" fmla="*/ 9 w 18"/>
                <a:gd name="T1" fmla="*/ 0 h 11"/>
                <a:gd name="T2" fmla="*/ 9 w 18"/>
                <a:gd name="T3" fmla="*/ 0 h 11"/>
                <a:gd name="T4" fmla="*/ 6 w 18"/>
                <a:gd name="T5" fmla="*/ 0 h 11"/>
                <a:gd name="T6" fmla="*/ 0 w 18"/>
                <a:gd name="T7" fmla="*/ 6 h 11"/>
                <a:gd name="T8" fmla="*/ 6 w 18"/>
                <a:gd name="T9" fmla="*/ 11 h 11"/>
                <a:gd name="T10" fmla="*/ 9 w 18"/>
                <a:gd name="T11" fmla="*/ 6 h 11"/>
                <a:gd name="T12" fmla="*/ 9 w 18"/>
                <a:gd name="T13" fmla="*/ 6 h 11"/>
                <a:gd name="T14" fmla="*/ 9 w 18"/>
                <a:gd name="T15" fmla="*/ 6 h 11"/>
                <a:gd name="T16" fmla="*/ 9 w 18"/>
                <a:gd name="T17" fmla="*/ 0 h 11"/>
                <a:gd name="T18" fmla="*/ 9 w 18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1"/>
                <a:gd name="T32" fmla="*/ 18 w 1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1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3" name="Freeform 201"/>
            <p:cNvSpPr>
              <a:spLocks/>
            </p:cNvSpPr>
            <p:nvPr/>
          </p:nvSpPr>
          <p:spPr bwMode="auto">
            <a:xfrm>
              <a:off x="4279" y="1626"/>
              <a:ext cx="18" cy="4"/>
            </a:xfrm>
            <a:custGeom>
              <a:avLst/>
              <a:gdLst>
                <a:gd name="T0" fmla="*/ 9 w 18"/>
                <a:gd name="T1" fmla="*/ 0 h 6"/>
                <a:gd name="T2" fmla="*/ 9 w 18"/>
                <a:gd name="T3" fmla="*/ 0 h 6"/>
                <a:gd name="T4" fmla="*/ 6 w 18"/>
                <a:gd name="T5" fmla="*/ 0 h 6"/>
                <a:gd name="T6" fmla="*/ 0 w 18"/>
                <a:gd name="T7" fmla="*/ 0 h 6"/>
                <a:gd name="T8" fmla="*/ 0 w 18"/>
                <a:gd name="T9" fmla="*/ 6 h 6"/>
                <a:gd name="T10" fmla="*/ 6 w 18"/>
                <a:gd name="T11" fmla="*/ 6 h 6"/>
                <a:gd name="T12" fmla="*/ 9 w 18"/>
                <a:gd name="T13" fmla="*/ 6 h 6"/>
                <a:gd name="T14" fmla="*/ 9 w 18"/>
                <a:gd name="T15" fmla="*/ 6 h 6"/>
                <a:gd name="T16" fmla="*/ 9 w 18"/>
                <a:gd name="T17" fmla="*/ 0 h 6"/>
                <a:gd name="T18" fmla="*/ 9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4" name="Freeform 202"/>
            <p:cNvSpPr>
              <a:spLocks/>
            </p:cNvSpPr>
            <p:nvPr/>
          </p:nvSpPr>
          <p:spPr bwMode="auto">
            <a:xfrm>
              <a:off x="4332" y="1613"/>
              <a:ext cx="10" cy="1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6 h 11"/>
                <a:gd name="T4" fmla="*/ 5 w 11"/>
                <a:gd name="T5" fmla="*/ 6 h 11"/>
                <a:gd name="T6" fmla="*/ 5 w 11"/>
                <a:gd name="T7" fmla="*/ 6 h 11"/>
                <a:gd name="T8" fmla="*/ 0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5 w 11"/>
                <a:gd name="T15" fmla="*/ 11 h 11"/>
                <a:gd name="T16" fmla="*/ 11 w 11"/>
                <a:gd name="T17" fmla="*/ 11 h 11"/>
                <a:gd name="T18" fmla="*/ 11 w 11"/>
                <a:gd name="T19" fmla="*/ 6 h 11"/>
                <a:gd name="T20" fmla="*/ 11 w 11"/>
                <a:gd name="T21" fmla="*/ 6 h 11"/>
                <a:gd name="T22" fmla="*/ 11 w 11"/>
                <a:gd name="T23" fmla="*/ 6 h 11"/>
                <a:gd name="T24" fmla="*/ 5 w 11"/>
                <a:gd name="T25" fmla="*/ 0 h 11"/>
                <a:gd name="T26" fmla="*/ 5 w 11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1"/>
                <a:gd name="T44" fmla="*/ 11 w 11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1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5" name="Freeform 203"/>
            <p:cNvSpPr>
              <a:spLocks/>
            </p:cNvSpPr>
            <p:nvPr/>
          </p:nvSpPr>
          <p:spPr bwMode="auto">
            <a:xfrm>
              <a:off x="4326" y="1626"/>
              <a:ext cx="16" cy="11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11 w 17"/>
                <a:gd name="T5" fmla="*/ 0 h 12"/>
                <a:gd name="T6" fmla="*/ 11 w 17"/>
                <a:gd name="T7" fmla="*/ 0 h 12"/>
                <a:gd name="T8" fmla="*/ 17 w 17"/>
                <a:gd name="T9" fmla="*/ 0 h 12"/>
                <a:gd name="T10" fmla="*/ 17 w 17"/>
                <a:gd name="T11" fmla="*/ 6 h 12"/>
                <a:gd name="T12" fmla="*/ 11 w 17"/>
                <a:gd name="T13" fmla="*/ 12 h 12"/>
                <a:gd name="T14" fmla="*/ 11 w 17"/>
                <a:gd name="T15" fmla="*/ 12 h 12"/>
                <a:gd name="T16" fmla="*/ 6 w 17"/>
                <a:gd name="T17" fmla="*/ 12 h 12"/>
                <a:gd name="T18" fmla="*/ 0 w 17"/>
                <a:gd name="T19" fmla="*/ 12 h 12"/>
                <a:gd name="T20" fmla="*/ 6 w 17"/>
                <a:gd name="T21" fmla="*/ 0 h 12"/>
                <a:gd name="T22" fmla="*/ 6 w 17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2"/>
                <a:gd name="T38" fmla="*/ 17 w 1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6" name="Freeform 204"/>
            <p:cNvSpPr>
              <a:spLocks/>
            </p:cNvSpPr>
            <p:nvPr/>
          </p:nvSpPr>
          <p:spPr bwMode="auto">
            <a:xfrm>
              <a:off x="4326" y="1626"/>
              <a:ext cx="16" cy="11"/>
            </a:xfrm>
            <a:custGeom>
              <a:avLst/>
              <a:gdLst>
                <a:gd name="T0" fmla="*/ 0 w 17"/>
                <a:gd name="T1" fmla="*/ 0 h 12"/>
                <a:gd name="T2" fmla="*/ 6 w 17"/>
                <a:gd name="T3" fmla="*/ 0 h 12"/>
                <a:gd name="T4" fmla="*/ 11 w 17"/>
                <a:gd name="T5" fmla="*/ 6 h 12"/>
                <a:gd name="T6" fmla="*/ 11 w 17"/>
                <a:gd name="T7" fmla="*/ 6 h 12"/>
                <a:gd name="T8" fmla="*/ 17 w 17"/>
                <a:gd name="T9" fmla="*/ 6 h 12"/>
                <a:gd name="T10" fmla="*/ 11 w 17"/>
                <a:gd name="T11" fmla="*/ 12 h 12"/>
                <a:gd name="T12" fmla="*/ 11 w 17"/>
                <a:gd name="T13" fmla="*/ 12 h 12"/>
                <a:gd name="T14" fmla="*/ 6 w 17"/>
                <a:gd name="T15" fmla="*/ 12 h 12"/>
                <a:gd name="T16" fmla="*/ 0 w 17"/>
                <a:gd name="T17" fmla="*/ 6 h 12"/>
                <a:gd name="T18" fmla="*/ 0 w 17"/>
                <a:gd name="T19" fmla="*/ 0 h 12"/>
                <a:gd name="T20" fmla="*/ 0 w 17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2"/>
                <a:gd name="T35" fmla="*/ 17 w 17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2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7" name="Freeform 205"/>
            <p:cNvSpPr>
              <a:spLocks/>
            </p:cNvSpPr>
            <p:nvPr/>
          </p:nvSpPr>
          <p:spPr bwMode="auto">
            <a:xfrm>
              <a:off x="4332" y="1630"/>
              <a:ext cx="10" cy="6"/>
            </a:xfrm>
            <a:custGeom>
              <a:avLst/>
              <a:gdLst>
                <a:gd name="T0" fmla="*/ 5 w 11"/>
                <a:gd name="T1" fmla="*/ 6 h 6"/>
                <a:gd name="T2" fmla="*/ 5 w 11"/>
                <a:gd name="T3" fmla="*/ 6 h 6"/>
                <a:gd name="T4" fmla="*/ 5 w 11"/>
                <a:gd name="T5" fmla="*/ 0 h 6"/>
                <a:gd name="T6" fmla="*/ 5 w 11"/>
                <a:gd name="T7" fmla="*/ 0 h 6"/>
                <a:gd name="T8" fmla="*/ 5 w 11"/>
                <a:gd name="T9" fmla="*/ 0 h 6"/>
                <a:gd name="T10" fmla="*/ 11 w 11"/>
                <a:gd name="T11" fmla="*/ 0 h 6"/>
                <a:gd name="T12" fmla="*/ 11 w 11"/>
                <a:gd name="T13" fmla="*/ 0 h 6"/>
                <a:gd name="T14" fmla="*/ 11 w 11"/>
                <a:gd name="T15" fmla="*/ 0 h 6"/>
                <a:gd name="T16" fmla="*/ 5 w 11"/>
                <a:gd name="T17" fmla="*/ 0 h 6"/>
                <a:gd name="T18" fmla="*/ 5 w 11"/>
                <a:gd name="T19" fmla="*/ 0 h 6"/>
                <a:gd name="T20" fmla="*/ 5 w 11"/>
                <a:gd name="T21" fmla="*/ 0 h 6"/>
                <a:gd name="T22" fmla="*/ 0 w 11"/>
                <a:gd name="T23" fmla="*/ 0 h 6"/>
                <a:gd name="T24" fmla="*/ 0 w 11"/>
                <a:gd name="T25" fmla="*/ 0 h 6"/>
                <a:gd name="T26" fmla="*/ 0 w 11"/>
                <a:gd name="T27" fmla="*/ 0 h 6"/>
                <a:gd name="T28" fmla="*/ 0 w 11"/>
                <a:gd name="T29" fmla="*/ 0 h 6"/>
                <a:gd name="T30" fmla="*/ 0 w 11"/>
                <a:gd name="T31" fmla="*/ 0 h 6"/>
                <a:gd name="T32" fmla="*/ 0 w 11"/>
                <a:gd name="T33" fmla="*/ 0 h 6"/>
                <a:gd name="T34" fmla="*/ 0 w 11"/>
                <a:gd name="T35" fmla="*/ 0 h 6"/>
                <a:gd name="T36" fmla="*/ 0 w 11"/>
                <a:gd name="T37" fmla="*/ 0 h 6"/>
                <a:gd name="T38" fmla="*/ 0 w 11"/>
                <a:gd name="T39" fmla="*/ 0 h 6"/>
                <a:gd name="T40" fmla="*/ 0 w 11"/>
                <a:gd name="T41" fmla="*/ 0 h 6"/>
                <a:gd name="T42" fmla="*/ 0 w 11"/>
                <a:gd name="T43" fmla="*/ 0 h 6"/>
                <a:gd name="T44" fmla="*/ 0 w 11"/>
                <a:gd name="T45" fmla="*/ 0 h 6"/>
                <a:gd name="T46" fmla="*/ 0 w 11"/>
                <a:gd name="T47" fmla="*/ 0 h 6"/>
                <a:gd name="T48" fmla="*/ 0 w 11"/>
                <a:gd name="T49" fmla="*/ 0 h 6"/>
                <a:gd name="T50" fmla="*/ 0 w 11"/>
                <a:gd name="T51" fmla="*/ 0 h 6"/>
                <a:gd name="T52" fmla="*/ 0 w 11"/>
                <a:gd name="T53" fmla="*/ 0 h 6"/>
                <a:gd name="T54" fmla="*/ 0 w 11"/>
                <a:gd name="T55" fmla="*/ 0 h 6"/>
                <a:gd name="T56" fmla="*/ 0 w 11"/>
                <a:gd name="T57" fmla="*/ 0 h 6"/>
                <a:gd name="T58" fmla="*/ 0 w 11"/>
                <a:gd name="T59" fmla="*/ 0 h 6"/>
                <a:gd name="T60" fmla="*/ 0 w 11"/>
                <a:gd name="T61" fmla="*/ 0 h 6"/>
                <a:gd name="T62" fmla="*/ 0 w 11"/>
                <a:gd name="T63" fmla="*/ 0 h 6"/>
                <a:gd name="T64" fmla="*/ 5 w 11"/>
                <a:gd name="T65" fmla="*/ 0 h 6"/>
                <a:gd name="T66" fmla="*/ 5 w 11"/>
                <a:gd name="T67" fmla="*/ 0 h 6"/>
                <a:gd name="T68" fmla="*/ 5 w 11"/>
                <a:gd name="T69" fmla="*/ 6 h 6"/>
                <a:gd name="T70" fmla="*/ 5 w 11"/>
                <a:gd name="T71" fmla="*/ 6 h 6"/>
                <a:gd name="T72" fmla="*/ 5 w 11"/>
                <a:gd name="T73" fmla="*/ 6 h 6"/>
                <a:gd name="T74" fmla="*/ 5 w 11"/>
                <a:gd name="T75" fmla="*/ 0 h 6"/>
                <a:gd name="T76" fmla="*/ 5 w 11"/>
                <a:gd name="T77" fmla="*/ 0 h 6"/>
                <a:gd name="T78" fmla="*/ 5 w 11"/>
                <a:gd name="T79" fmla="*/ 0 h 6"/>
                <a:gd name="T80" fmla="*/ 5 w 11"/>
                <a:gd name="T81" fmla="*/ 0 h 6"/>
                <a:gd name="T82" fmla="*/ 5 w 11"/>
                <a:gd name="T83" fmla="*/ 6 h 6"/>
                <a:gd name="T84" fmla="*/ 5 w 11"/>
                <a:gd name="T85" fmla="*/ 6 h 6"/>
                <a:gd name="T86" fmla="*/ 5 w 11"/>
                <a:gd name="T87" fmla="*/ 6 h 6"/>
                <a:gd name="T88" fmla="*/ 5 w 11"/>
                <a:gd name="T89" fmla="*/ 6 h 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6"/>
                <a:gd name="T137" fmla="*/ 11 w 11"/>
                <a:gd name="T138" fmla="*/ 6 h 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6">
                  <a:moveTo>
                    <a:pt x="5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8" name="Freeform 206"/>
            <p:cNvSpPr>
              <a:spLocks/>
            </p:cNvSpPr>
            <p:nvPr/>
          </p:nvSpPr>
          <p:spPr bwMode="auto">
            <a:xfrm>
              <a:off x="4315" y="1617"/>
              <a:ext cx="12" cy="13"/>
            </a:xfrm>
            <a:custGeom>
              <a:avLst/>
              <a:gdLst>
                <a:gd name="T0" fmla="*/ 6 w 12"/>
                <a:gd name="T1" fmla="*/ 11 h 11"/>
                <a:gd name="T2" fmla="*/ 6 w 12"/>
                <a:gd name="T3" fmla="*/ 11 h 11"/>
                <a:gd name="T4" fmla="*/ 6 w 12"/>
                <a:gd name="T5" fmla="*/ 5 h 11"/>
                <a:gd name="T6" fmla="*/ 6 w 12"/>
                <a:gd name="T7" fmla="*/ 5 h 11"/>
                <a:gd name="T8" fmla="*/ 6 w 12"/>
                <a:gd name="T9" fmla="*/ 5 h 11"/>
                <a:gd name="T10" fmla="*/ 6 w 12"/>
                <a:gd name="T11" fmla="*/ 5 h 11"/>
                <a:gd name="T12" fmla="*/ 6 w 12"/>
                <a:gd name="T13" fmla="*/ 5 h 11"/>
                <a:gd name="T14" fmla="*/ 6 w 12"/>
                <a:gd name="T15" fmla="*/ 5 h 11"/>
                <a:gd name="T16" fmla="*/ 6 w 12"/>
                <a:gd name="T17" fmla="*/ 5 h 11"/>
                <a:gd name="T18" fmla="*/ 6 w 12"/>
                <a:gd name="T19" fmla="*/ 5 h 11"/>
                <a:gd name="T20" fmla="*/ 6 w 12"/>
                <a:gd name="T21" fmla="*/ 5 h 11"/>
                <a:gd name="T22" fmla="*/ 6 w 12"/>
                <a:gd name="T23" fmla="*/ 0 h 11"/>
                <a:gd name="T24" fmla="*/ 0 w 12"/>
                <a:gd name="T25" fmla="*/ 0 h 11"/>
                <a:gd name="T26" fmla="*/ 0 w 12"/>
                <a:gd name="T27" fmla="*/ 0 h 11"/>
                <a:gd name="T28" fmla="*/ 0 w 12"/>
                <a:gd name="T29" fmla="*/ 0 h 11"/>
                <a:gd name="T30" fmla="*/ 0 w 12"/>
                <a:gd name="T31" fmla="*/ 5 h 11"/>
                <a:gd name="T32" fmla="*/ 0 w 12"/>
                <a:gd name="T33" fmla="*/ 5 h 11"/>
                <a:gd name="T34" fmla="*/ 0 w 12"/>
                <a:gd name="T35" fmla="*/ 5 h 11"/>
                <a:gd name="T36" fmla="*/ 0 w 12"/>
                <a:gd name="T37" fmla="*/ 5 h 11"/>
                <a:gd name="T38" fmla="*/ 0 w 12"/>
                <a:gd name="T39" fmla="*/ 5 h 11"/>
                <a:gd name="T40" fmla="*/ 6 w 12"/>
                <a:gd name="T41" fmla="*/ 5 h 11"/>
                <a:gd name="T42" fmla="*/ 0 w 12"/>
                <a:gd name="T43" fmla="*/ 5 h 11"/>
                <a:gd name="T44" fmla="*/ 6 w 12"/>
                <a:gd name="T45" fmla="*/ 11 h 11"/>
                <a:gd name="T46" fmla="*/ 6 w 12"/>
                <a:gd name="T47" fmla="*/ 11 h 11"/>
                <a:gd name="T48" fmla="*/ 6 w 12"/>
                <a:gd name="T49" fmla="*/ 5 h 11"/>
                <a:gd name="T50" fmla="*/ 6 w 12"/>
                <a:gd name="T51" fmla="*/ 5 h 11"/>
                <a:gd name="T52" fmla="*/ 6 w 12"/>
                <a:gd name="T53" fmla="*/ 5 h 11"/>
                <a:gd name="T54" fmla="*/ 6 w 12"/>
                <a:gd name="T55" fmla="*/ 11 h 11"/>
                <a:gd name="T56" fmla="*/ 6 w 12"/>
                <a:gd name="T57" fmla="*/ 11 h 11"/>
                <a:gd name="T58" fmla="*/ 6 w 12"/>
                <a:gd name="T59" fmla="*/ 11 h 11"/>
                <a:gd name="T60" fmla="*/ 6 w 12"/>
                <a:gd name="T61" fmla="*/ 5 h 11"/>
                <a:gd name="T62" fmla="*/ 6 w 12"/>
                <a:gd name="T63" fmla="*/ 5 h 11"/>
                <a:gd name="T64" fmla="*/ 6 w 12"/>
                <a:gd name="T65" fmla="*/ 5 h 11"/>
                <a:gd name="T66" fmla="*/ 6 w 12"/>
                <a:gd name="T67" fmla="*/ 5 h 11"/>
                <a:gd name="T68" fmla="*/ 6 w 12"/>
                <a:gd name="T69" fmla="*/ 5 h 11"/>
                <a:gd name="T70" fmla="*/ 6 w 12"/>
                <a:gd name="T71" fmla="*/ 11 h 11"/>
                <a:gd name="T72" fmla="*/ 6 w 12"/>
                <a:gd name="T73" fmla="*/ 11 h 11"/>
                <a:gd name="T74" fmla="*/ 6 w 12"/>
                <a:gd name="T75" fmla="*/ 5 h 11"/>
                <a:gd name="T76" fmla="*/ 6 w 12"/>
                <a:gd name="T77" fmla="*/ 5 h 11"/>
                <a:gd name="T78" fmla="*/ 6 w 12"/>
                <a:gd name="T79" fmla="*/ 5 h 11"/>
                <a:gd name="T80" fmla="*/ 6 w 12"/>
                <a:gd name="T81" fmla="*/ 11 h 11"/>
                <a:gd name="T82" fmla="*/ 6 w 12"/>
                <a:gd name="T83" fmla="*/ 11 h 11"/>
                <a:gd name="T84" fmla="*/ 6 w 12"/>
                <a:gd name="T85" fmla="*/ 11 h 11"/>
                <a:gd name="T86" fmla="*/ 6 w 12"/>
                <a:gd name="T87" fmla="*/ 11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"/>
                <a:gd name="T133" fmla="*/ 0 h 11"/>
                <a:gd name="T134" fmla="*/ 12 w 1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" h="11">
                  <a:moveTo>
                    <a:pt x="12" y="11"/>
                  </a:moveTo>
                  <a:lnTo>
                    <a:pt x="12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9" name="Freeform 207"/>
            <p:cNvSpPr>
              <a:spLocks/>
            </p:cNvSpPr>
            <p:nvPr/>
          </p:nvSpPr>
          <p:spPr bwMode="auto">
            <a:xfrm>
              <a:off x="4315" y="1617"/>
              <a:ext cx="6" cy="2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6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w 6"/>
                <a:gd name="T25" fmla="*/ 0 h 1"/>
                <a:gd name="T26" fmla="*/ 0 w 6"/>
                <a:gd name="T27" fmla="*/ 0 h 1"/>
                <a:gd name="T28" fmla="*/ 0 w 6"/>
                <a:gd name="T29" fmla="*/ 0 h 1"/>
                <a:gd name="T30" fmla="*/ 6 w 6"/>
                <a:gd name="T31" fmla="*/ 0 h 1"/>
                <a:gd name="T32" fmla="*/ 6 w 6"/>
                <a:gd name="T33" fmla="*/ 0 h 1"/>
                <a:gd name="T34" fmla="*/ 6 w 6"/>
                <a:gd name="T35" fmla="*/ 0 h 1"/>
                <a:gd name="T36" fmla="*/ 6 w 6"/>
                <a:gd name="T37" fmla="*/ 0 h 1"/>
                <a:gd name="T38" fmla="*/ 6 w 6"/>
                <a:gd name="T39" fmla="*/ 0 h 1"/>
                <a:gd name="T40" fmla="*/ 6 w 6"/>
                <a:gd name="T41" fmla="*/ 0 h 1"/>
                <a:gd name="T42" fmla="*/ 6 w 6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"/>
                <a:gd name="T68" fmla="*/ 6 w 6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0" name="Freeform 208"/>
            <p:cNvSpPr>
              <a:spLocks/>
            </p:cNvSpPr>
            <p:nvPr/>
          </p:nvSpPr>
          <p:spPr bwMode="auto">
            <a:xfrm>
              <a:off x="4315" y="1617"/>
              <a:ext cx="6" cy="6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0 h 5"/>
                <a:gd name="T4" fmla="*/ 6 w 6"/>
                <a:gd name="T5" fmla="*/ 5 h 5"/>
                <a:gd name="T6" fmla="*/ 6 w 6"/>
                <a:gd name="T7" fmla="*/ 0 h 5"/>
                <a:gd name="T8" fmla="*/ 6 w 6"/>
                <a:gd name="T9" fmla="*/ 0 h 5"/>
                <a:gd name="T10" fmla="*/ 6 w 6"/>
                <a:gd name="T11" fmla="*/ 0 h 5"/>
                <a:gd name="T12" fmla="*/ 6 w 6"/>
                <a:gd name="T13" fmla="*/ 5 h 5"/>
                <a:gd name="T14" fmla="*/ 6 w 6"/>
                <a:gd name="T15" fmla="*/ 5 h 5"/>
                <a:gd name="T16" fmla="*/ 6 w 6"/>
                <a:gd name="T17" fmla="*/ 5 h 5"/>
                <a:gd name="T18" fmla="*/ 6 w 6"/>
                <a:gd name="T19" fmla="*/ 0 h 5"/>
                <a:gd name="T20" fmla="*/ 6 w 6"/>
                <a:gd name="T21" fmla="*/ 0 h 5"/>
                <a:gd name="T22" fmla="*/ 6 w 6"/>
                <a:gd name="T23" fmla="*/ 0 h 5"/>
                <a:gd name="T24" fmla="*/ 6 w 6"/>
                <a:gd name="T25" fmla="*/ 0 h 5"/>
                <a:gd name="T26" fmla="*/ 6 w 6"/>
                <a:gd name="T27" fmla="*/ 0 h 5"/>
                <a:gd name="T28" fmla="*/ 6 w 6"/>
                <a:gd name="T29" fmla="*/ 0 h 5"/>
                <a:gd name="T30" fmla="*/ 6 w 6"/>
                <a:gd name="T31" fmla="*/ 0 h 5"/>
                <a:gd name="T32" fmla="*/ 6 w 6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6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1" name="Freeform 209"/>
            <p:cNvSpPr>
              <a:spLocks/>
            </p:cNvSpPr>
            <p:nvPr/>
          </p:nvSpPr>
          <p:spPr bwMode="auto">
            <a:xfrm>
              <a:off x="4303" y="1626"/>
              <a:ext cx="6" cy="0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" name="Freeform 210"/>
            <p:cNvSpPr>
              <a:spLocks/>
            </p:cNvSpPr>
            <p:nvPr/>
          </p:nvSpPr>
          <p:spPr bwMode="auto">
            <a:xfrm>
              <a:off x="4297" y="1617"/>
              <a:ext cx="6" cy="2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" name="Freeform 211"/>
            <p:cNvSpPr>
              <a:spLocks/>
            </p:cNvSpPr>
            <p:nvPr/>
          </p:nvSpPr>
          <p:spPr bwMode="auto">
            <a:xfrm>
              <a:off x="4309" y="1617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" name="Freeform 212"/>
            <p:cNvSpPr>
              <a:spLocks/>
            </p:cNvSpPr>
            <p:nvPr/>
          </p:nvSpPr>
          <p:spPr bwMode="auto">
            <a:xfrm>
              <a:off x="4187" y="1590"/>
              <a:ext cx="238" cy="162"/>
            </a:xfrm>
            <a:custGeom>
              <a:avLst/>
              <a:gdLst>
                <a:gd name="T0" fmla="*/ 40 w 244"/>
                <a:gd name="T1" fmla="*/ 1704 h 156"/>
                <a:gd name="T2" fmla="*/ 40 w 244"/>
                <a:gd name="T3" fmla="*/ 0 h 156"/>
                <a:gd name="T4" fmla="*/ 0 w 244"/>
                <a:gd name="T5" fmla="*/ 0 h 156"/>
                <a:gd name="T6" fmla="*/ 0 w 244"/>
                <a:gd name="T7" fmla="*/ 1704 h 156"/>
                <a:gd name="T8" fmla="*/ 40 w 244"/>
                <a:gd name="T9" fmla="*/ 1704 h 156"/>
                <a:gd name="T10" fmla="*/ 40 w 244"/>
                <a:gd name="T11" fmla="*/ 17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56"/>
          <p:cNvGrpSpPr>
            <a:grpSpLocks/>
          </p:cNvGrpSpPr>
          <p:nvPr userDrawn="1"/>
        </p:nvGrpSpPr>
        <p:grpSpPr bwMode="auto">
          <a:xfrm>
            <a:off x="4570410" y="6619875"/>
            <a:ext cx="190500" cy="123825"/>
            <a:chOff x="7877798" y="2333052"/>
            <a:chExt cx="253806" cy="164973"/>
          </a:xfrm>
        </p:grpSpPr>
        <p:sp>
          <p:nvSpPr>
            <p:cNvPr id="76" name="Freeform 220"/>
            <p:cNvSpPr>
              <a:spLocks/>
            </p:cNvSpPr>
            <p:nvPr userDrawn="1"/>
          </p:nvSpPr>
          <p:spPr bwMode="auto">
            <a:xfrm>
              <a:off x="7877798" y="2333052"/>
              <a:ext cx="253806" cy="74026"/>
            </a:xfrm>
            <a:custGeom>
              <a:avLst/>
              <a:gdLst>
                <a:gd name="T0" fmla="*/ 37 w 238"/>
                <a:gd name="T1" fmla="*/ 36 h 72"/>
                <a:gd name="T2" fmla="*/ 0 w 238"/>
                <a:gd name="T3" fmla="*/ 36 h 72"/>
                <a:gd name="T4" fmla="*/ 0 w 238"/>
                <a:gd name="T5" fmla="*/ 0 h 72"/>
                <a:gd name="T6" fmla="*/ 37 w 238"/>
                <a:gd name="T7" fmla="*/ 0 h 72"/>
                <a:gd name="T8" fmla="*/ 37 w 238"/>
                <a:gd name="T9" fmla="*/ 36 h 72"/>
                <a:gd name="T10" fmla="*/ 37 w 238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72"/>
                <a:gd name="T20" fmla="*/ 238 w 2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72">
                  <a:moveTo>
                    <a:pt x="238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7" name="Freeform 221"/>
            <p:cNvSpPr>
              <a:spLocks/>
            </p:cNvSpPr>
            <p:nvPr userDrawn="1"/>
          </p:nvSpPr>
          <p:spPr bwMode="auto">
            <a:xfrm>
              <a:off x="7879912" y="2411308"/>
              <a:ext cx="251692" cy="86717"/>
            </a:xfrm>
            <a:custGeom>
              <a:avLst/>
              <a:gdLst>
                <a:gd name="T0" fmla="*/ 238 w 238"/>
                <a:gd name="T1" fmla="*/ 84 h 84"/>
                <a:gd name="T2" fmla="*/ 238 w 238"/>
                <a:gd name="T3" fmla="*/ 0 h 84"/>
                <a:gd name="T4" fmla="*/ 0 w 238"/>
                <a:gd name="T5" fmla="*/ 0 h 84"/>
                <a:gd name="T6" fmla="*/ 0 w 238"/>
                <a:gd name="T7" fmla="*/ 84 h 84"/>
                <a:gd name="T8" fmla="*/ 238 w 238"/>
                <a:gd name="T9" fmla="*/ 84 h 84"/>
                <a:gd name="T10" fmla="*/ 238 w 238"/>
                <a:gd name="T11" fmla="*/ 84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84"/>
                <a:gd name="T20" fmla="*/ 238 w 238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84">
                  <a:moveTo>
                    <a:pt x="238" y="84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238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23"/>
          <p:cNvGrpSpPr>
            <a:grpSpLocks/>
          </p:cNvGrpSpPr>
          <p:nvPr userDrawn="1"/>
        </p:nvGrpSpPr>
        <p:grpSpPr bwMode="auto">
          <a:xfrm>
            <a:off x="2846569" y="6619875"/>
            <a:ext cx="192235" cy="122227"/>
            <a:chOff x="4184" y="1339"/>
            <a:chExt cx="238" cy="162"/>
          </a:xfrm>
        </p:grpSpPr>
        <p:sp>
          <p:nvSpPr>
            <p:cNvPr id="72" name="Freeform 224"/>
            <p:cNvSpPr>
              <a:spLocks/>
            </p:cNvSpPr>
            <p:nvPr/>
          </p:nvSpPr>
          <p:spPr bwMode="auto">
            <a:xfrm>
              <a:off x="4184" y="1339"/>
              <a:ext cx="238" cy="162"/>
            </a:xfrm>
            <a:custGeom>
              <a:avLst/>
              <a:gdLst>
                <a:gd name="T0" fmla="*/ 40 w 244"/>
                <a:gd name="T1" fmla="*/ 1704 h 156"/>
                <a:gd name="T2" fmla="*/ 40 w 244"/>
                <a:gd name="T3" fmla="*/ 0 h 156"/>
                <a:gd name="T4" fmla="*/ 0 w 244"/>
                <a:gd name="T5" fmla="*/ 0 h 156"/>
                <a:gd name="T6" fmla="*/ 0 w 244"/>
                <a:gd name="T7" fmla="*/ 1704 h 156"/>
                <a:gd name="T8" fmla="*/ 40 w 244"/>
                <a:gd name="T9" fmla="*/ 1704 h 156"/>
                <a:gd name="T10" fmla="*/ 40 w 244"/>
                <a:gd name="T11" fmla="*/ 17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3" name="Freeform 225"/>
            <p:cNvSpPr>
              <a:spLocks/>
            </p:cNvSpPr>
            <p:nvPr/>
          </p:nvSpPr>
          <p:spPr bwMode="auto">
            <a:xfrm>
              <a:off x="4184" y="1339"/>
              <a:ext cx="238" cy="53"/>
            </a:xfrm>
            <a:custGeom>
              <a:avLst/>
              <a:gdLst>
                <a:gd name="T0" fmla="*/ 40 w 244"/>
                <a:gd name="T1" fmla="*/ 962 h 50"/>
                <a:gd name="T2" fmla="*/ 40 w 244"/>
                <a:gd name="T3" fmla="*/ 0 h 50"/>
                <a:gd name="T4" fmla="*/ 0 w 244"/>
                <a:gd name="T5" fmla="*/ 0 h 50"/>
                <a:gd name="T6" fmla="*/ 0 w 244"/>
                <a:gd name="T7" fmla="*/ 962 h 50"/>
                <a:gd name="T8" fmla="*/ 40 w 244"/>
                <a:gd name="T9" fmla="*/ 962 h 50"/>
                <a:gd name="T10" fmla="*/ 40 w 244"/>
                <a:gd name="T11" fmla="*/ 962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4" name="Freeform 226"/>
            <p:cNvSpPr>
              <a:spLocks/>
            </p:cNvSpPr>
            <p:nvPr/>
          </p:nvSpPr>
          <p:spPr bwMode="auto">
            <a:xfrm>
              <a:off x="4184" y="1448"/>
              <a:ext cx="238" cy="53"/>
            </a:xfrm>
            <a:custGeom>
              <a:avLst/>
              <a:gdLst>
                <a:gd name="T0" fmla="*/ 40 w 244"/>
                <a:gd name="T1" fmla="*/ 962 h 50"/>
                <a:gd name="T2" fmla="*/ 40 w 244"/>
                <a:gd name="T3" fmla="*/ 0 h 50"/>
                <a:gd name="T4" fmla="*/ 0 w 244"/>
                <a:gd name="T5" fmla="*/ 0 h 50"/>
                <a:gd name="T6" fmla="*/ 0 w 244"/>
                <a:gd name="T7" fmla="*/ 962 h 50"/>
                <a:gd name="T8" fmla="*/ 40 w 244"/>
                <a:gd name="T9" fmla="*/ 962 h 50"/>
                <a:gd name="T10" fmla="*/ 40 w 244"/>
                <a:gd name="T11" fmla="*/ 962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409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5" name="Freeform 227"/>
            <p:cNvSpPr>
              <a:spLocks/>
            </p:cNvSpPr>
            <p:nvPr/>
          </p:nvSpPr>
          <p:spPr bwMode="auto">
            <a:xfrm>
              <a:off x="4184" y="1339"/>
              <a:ext cx="238" cy="162"/>
            </a:xfrm>
            <a:custGeom>
              <a:avLst/>
              <a:gdLst>
                <a:gd name="T0" fmla="*/ 40 w 244"/>
                <a:gd name="T1" fmla="*/ 1704 h 156"/>
                <a:gd name="T2" fmla="*/ 40 w 244"/>
                <a:gd name="T3" fmla="*/ 0 h 156"/>
                <a:gd name="T4" fmla="*/ 0 w 244"/>
                <a:gd name="T5" fmla="*/ 0 h 156"/>
                <a:gd name="T6" fmla="*/ 0 w 244"/>
                <a:gd name="T7" fmla="*/ 1704 h 156"/>
                <a:gd name="T8" fmla="*/ 40 w 244"/>
                <a:gd name="T9" fmla="*/ 1704 h 156"/>
                <a:gd name="T10" fmla="*/ 40 w 244"/>
                <a:gd name="T11" fmla="*/ 17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28"/>
          <p:cNvGrpSpPr>
            <a:grpSpLocks/>
          </p:cNvGrpSpPr>
          <p:nvPr userDrawn="1"/>
        </p:nvGrpSpPr>
        <p:grpSpPr bwMode="auto">
          <a:xfrm>
            <a:off x="5568768" y="6619868"/>
            <a:ext cx="192235" cy="127020"/>
            <a:chOff x="4188" y="2157"/>
            <a:chExt cx="238" cy="162"/>
          </a:xfrm>
        </p:grpSpPr>
        <p:sp>
          <p:nvSpPr>
            <p:cNvPr id="59" name="Freeform 229"/>
            <p:cNvSpPr>
              <a:spLocks/>
            </p:cNvSpPr>
            <p:nvPr/>
          </p:nvSpPr>
          <p:spPr bwMode="auto">
            <a:xfrm>
              <a:off x="4188" y="2157"/>
              <a:ext cx="238" cy="158"/>
            </a:xfrm>
            <a:custGeom>
              <a:avLst/>
              <a:gdLst>
                <a:gd name="T0" fmla="*/ 0 w 238"/>
                <a:gd name="T1" fmla="*/ 0 h 151"/>
                <a:gd name="T2" fmla="*/ 238 w 238"/>
                <a:gd name="T3" fmla="*/ 0 h 151"/>
                <a:gd name="T4" fmla="*/ 238 w 238"/>
                <a:gd name="T5" fmla="*/ 1791 h 151"/>
                <a:gd name="T6" fmla="*/ 0 w 238"/>
                <a:gd name="T7" fmla="*/ 1791 h 151"/>
                <a:gd name="T8" fmla="*/ 0 w 238"/>
                <a:gd name="T9" fmla="*/ 0 h 151"/>
                <a:gd name="T10" fmla="*/ 0 w 238"/>
                <a:gd name="T11" fmla="*/ 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51"/>
                <a:gd name="T20" fmla="*/ 238 w 238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51">
                  <a:moveTo>
                    <a:pt x="0" y="0"/>
                  </a:moveTo>
                  <a:lnTo>
                    <a:pt x="238" y="0"/>
                  </a:lnTo>
                  <a:lnTo>
                    <a:pt x="23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0" name="Freeform 230"/>
            <p:cNvSpPr>
              <a:spLocks/>
            </p:cNvSpPr>
            <p:nvPr/>
          </p:nvSpPr>
          <p:spPr bwMode="auto">
            <a:xfrm>
              <a:off x="4188" y="2157"/>
              <a:ext cx="238" cy="59"/>
            </a:xfrm>
            <a:custGeom>
              <a:avLst/>
              <a:gdLst>
                <a:gd name="T0" fmla="*/ 0 w 238"/>
                <a:gd name="T1" fmla="*/ 0 h 56"/>
                <a:gd name="T2" fmla="*/ 238 w 238"/>
                <a:gd name="T3" fmla="*/ 0 h 56"/>
                <a:gd name="T4" fmla="*/ 238 w 238"/>
                <a:gd name="T5" fmla="*/ 800 h 56"/>
                <a:gd name="T6" fmla="*/ 0 w 238"/>
                <a:gd name="T7" fmla="*/ 800 h 56"/>
                <a:gd name="T8" fmla="*/ 0 w 238"/>
                <a:gd name="T9" fmla="*/ 0 h 56"/>
                <a:gd name="T10" fmla="*/ 0 w 23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56"/>
                <a:gd name="T20" fmla="*/ 238 w 238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56">
                  <a:moveTo>
                    <a:pt x="0" y="0"/>
                  </a:moveTo>
                  <a:lnTo>
                    <a:pt x="238" y="0"/>
                  </a:lnTo>
                  <a:lnTo>
                    <a:pt x="238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1" name="Freeform 231"/>
            <p:cNvSpPr>
              <a:spLocks/>
            </p:cNvSpPr>
            <p:nvPr/>
          </p:nvSpPr>
          <p:spPr bwMode="auto">
            <a:xfrm>
              <a:off x="4188" y="2260"/>
              <a:ext cx="238" cy="59"/>
            </a:xfrm>
            <a:custGeom>
              <a:avLst/>
              <a:gdLst>
                <a:gd name="T0" fmla="*/ 0 w 238"/>
                <a:gd name="T1" fmla="*/ 0 h 55"/>
                <a:gd name="T2" fmla="*/ 238 w 238"/>
                <a:gd name="T3" fmla="*/ 0 h 55"/>
                <a:gd name="T4" fmla="*/ 238 w 238"/>
                <a:gd name="T5" fmla="*/ 820 h 55"/>
                <a:gd name="T6" fmla="*/ 0 w 238"/>
                <a:gd name="T7" fmla="*/ 820 h 55"/>
                <a:gd name="T8" fmla="*/ 0 w 238"/>
                <a:gd name="T9" fmla="*/ 0 h 55"/>
                <a:gd name="T10" fmla="*/ 0 w 23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55"/>
                <a:gd name="T20" fmla="*/ 238 w 23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55">
                  <a:moveTo>
                    <a:pt x="0" y="0"/>
                  </a:moveTo>
                  <a:lnTo>
                    <a:pt x="238" y="0"/>
                  </a:lnTo>
                  <a:lnTo>
                    <a:pt x="238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2" name="Freeform 232"/>
            <p:cNvSpPr>
              <a:spLocks/>
            </p:cNvSpPr>
            <p:nvPr/>
          </p:nvSpPr>
          <p:spPr bwMode="auto">
            <a:xfrm>
              <a:off x="4218" y="2185"/>
              <a:ext cx="41" cy="47"/>
            </a:xfrm>
            <a:custGeom>
              <a:avLst/>
              <a:gdLst>
                <a:gd name="T0" fmla="*/ 42 w 42"/>
                <a:gd name="T1" fmla="*/ 153 h 45"/>
                <a:gd name="T2" fmla="*/ 42 w 42"/>
                <a:gd name="T3" fmla="*/ 11 h 45"/>
                <a:gd name="T4" fmla="*/ 42 w 42"/>
                <a:gd name="T5" fmla="*/ 0 h 45"/>
                <a:gd name="T6" fmla="*/ 0 w 42"/>
                <a:gd name="T7" fmla="*/ 0 h 45"/>
                <a:gd name="T8" fmla="*/ 0 w 42"/>
                <a:gd name="T9" fmla="*/ 11 h 45"/>
                <a:gd name="T10" fmla="*/ 0 w 42"/>
                <a:gd name="T11" fmla="*/ 153 h 45"/>
                <a:gd name="T12" fmla="*/ 6 w 42"/>
                <a:gd name="T13" fmla="*/ 175 h 45"/>
                <a:gd name="T14" fmla="*/ 6 w 42"/>
                <a:gd name="T15" fmla="*/ 195 h 45"/>
                <a:gd name="T16" fmla="*/ 12 w 42"/>
                <a:gd name="T17" fmla="*/ 223 h 45"/>
                <a:gd name="T18" fmla="*/ 18 w 42"/>
                <a:gd name="T19" fmla="*/ 223 h 45"/>
                <a:gd name="T20" fmla="*/ 24 w 42"/>
                <a:gd name="T21" fmla="*/ 223 h 45"/>
                <a:gd name="T22" fmla="*/ 30 w 42"/>
                <a:gd name="T23" fmla="*/ 223 h 45"/>
                <a:gd name="T24" fmla="*/ 30 w 42"/>
                <a:gd name="T25" fmla="*/ 223 h 45"/>
                <a:gd name="T26" fmla="*/ 36 w 42"/>
                <a:gd name="T27" fmla="*/ 195 h 45"/>
                <a:gd name="T28" fmla="*/ 36 w 42"/>
                <a:gd name="T29" fmla="*/ 175 h 45"/>
                <a:gd name="T30" fmla="*/ 42 w 42"/>
                <a:gd name="T31" fmla="*/ 153 h 45"/>
                <a:gd name="T32" fmla="*/ 42 w 42"/>
                <a:gd name="T33" fmla="*/ 1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"/>
                <a:gd name="T53" fmla="*/ 42 w 4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">
                  <a:moveTo>
                    <a:pt x="42" y="28"/>
                  </a:moveTo>
                  <a:lnTo>
                    <a:pt x="42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12" y="45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3" name="Freeform 233"/>
            <p:cNvSpPr>
              <a:spLocks/>
            </p:cNvSpPr>
            <p:nvPr/>
          </p:nvSpPr>
          <p:spPr bwMode="auto">
            <a:xfrm>
              <a:off x="4218" y="2185"/>
              <a:ext cx="41" cy="47"/>
            </a:xfrm>
            <a:custGeom>
              <a:avLst/>
              <a:gdLst>
                <a:gd name="T0" fmla="*/ 42 w 42"/>
                <a:gd name="T1" fmla="*/ 153 h 45"/>
                <a:gd name="T2" fmla="*/ 42 w 42"/>
                <a:gd name="T3" fmla="*/ 11 h 45"/>
                <a:gd name="T4" fmla="*/ 42 w 42"/>
                <a:gd name="T5" fmla="*/ 0 h 45"/>
                <a:gd name="T6" fmla="*/ 0 w 42"/>
                <a:gd name="T7" fmla="*/ 0 h 45"/>
                <a:gd name="T8" fmla="*/ 0 w 42"/>
                <a:gd name="T9" fmla="*/ 11 h 45"/>
                <a:gd name="T10" fmla="*/ 0 w 42"/>
                <a:gd name="T11" fmla="*/ 153 h 45"/>
                <a:gd name="T12" fmla="*/ 6 w 42"/>
                <a:gd name="T13" fmla="*/ 175 h 45"/>
                <a:gd name="T14" fmla="*/ 6 w 42"/>
                <a:gd name="T15" fmla="*/ 195 h 45"/>
                <a:gd name="T16" fmla="*/ 12 w 42"/>
                <a:gd name="T17" fmla="*/ 223 h 45"/>
                <a:gd name="T18" fmla="*/ 18 w 42"/>
                <a:gd name="T19" fmla="*/ 223 h 45"/>
                <a:gd name="T20" fmla="*/ 24 w 42"/>
                <a:gd name="T21" fmla="*/ 223 h 45"/>
                <a:gd name="T22" fmla="*/ 30 w 42"/>
                <a:gd name="T23" fmla="*/ 223 h 45"/>
                <a:gd name="T24" fmla="*/ 30 w 42"/>
                <a:gd name="T25" fmla="*/ 223 h 45"/>
                <a:gd name="T26" fmla="*/ 36 w 42"/>
                <a:gd name="T27" fmla="*/ 195 h 45"/>
                <a:gd name="T28" fmla="*/ 36 w 42"/>
                <a:gd name="T29" fmla="*/ 175 h 45"/>
                <a:gd name="T30" fmla="*/ 42 w 42"/>
                <a:gd name="T31" fmla="*/ 153 h 45"/>
                <a:gd name="T32" fmla="*/ 42 w 42"/>
                <a:gd name="T33" fmla="*/ 1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"/>
                <a:gd name="T53" fmla="*/ 42 w 4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">
                  <a:moveTo>
                    <a:pt x="42" y="28"/>
                  </a:moveTo>
                  <a:lnTo>
                    <a:pt x="42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12" y="45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42" y="28"/>
                  </a:lnTo>
                </a:path>
              </a:pathLst>
            </a:custGeom>
            <a:noFill/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4" name="Freeform 234"/>
            <p:cNvSpPr>
              <a:spLocks/>
            </p:cNvSpPr>
            <p:nvPr/>
          </p:nvSpPr>
          <p:spPr bwMode="auto">
            <a:xfrm>
              <a:off x="4218" y="2179"/>
              <a:ext cx="41" cy="12"/>
            </a:xfrm>
            <a:custGeom>
              <a:avLst/>
              <a:gdLst>
                <a:gd name="T0" fmla="*/ 42 w 42"/>
                <a:gd name="T1" fmla="*/ 6 h 12"/>
                <a:gd name="T2" fmla="*/ 42 w 42"/>
                <a:gd name="T3" fmla="*/ 6 h 12"/>
                <a:gd name="T4" fmla="*/ 36 w 42"/>
                <a:gd name="T5" fmla="*/ 6 h 12"/>
                <a:gd name="T6" fmla="*/ 30 w 42"/>
                <a:gd name="T7" fmla="*/ 0 h 12"/>
                <a:gd name="T8" fmla="*/ 24 w 42"/>
                <a:gd name="T9" fmla="*/ 0 h 12"/>
                <a:gd name="T10" fmla="*/ 12 w 42"/>
                <a:gd name="T11" fmla="*/ 0 h 12"/>
                <a:gd name="T12" fmla="*/ 6 w 42"/>
                <a:gd name="T13" fmla="*/ 6 h 12"/>
                <a:gd name="T14" fmla="*/ 0 w 42"/>
                <a:gd name="T15" fmla="*/ 6 h 12"/>
                <a:gd name="T16" fmla="*/ 0 w 42"/>
                <a:gd name="T17" fmla="*/ 12 h 12"/>
                <a:gd name="T18" fmla="*/ 42 w 42"/>
                <a:gd name="T19" fmla="*/ 6 h 12"/>
                <a:gd name="T20" fmla="*/ 42 w 42"/>
                <a:gd name="T21" fmla="*/ 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2"/>
                <a:gd name="T35" fmla="*/ 42 w 4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2">
                  <a:moveTo>
                    <a:pt x="42" y="6"/>
                  </a:moveTo>
                  <a:lnTo>
                    <a:pt x="42" y="6"/>
                  </a:lnTo>
                  <a:lnTo>
                    <a:pt x="36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" name="Freeform 235"/>
            <p:cNvSpPr>
              <a:spLocks/>
            </p:cNvSpPr>
            <p:nvPr/>
          </p:nvSpPr>
          <p:spPr bwMode="auto">
            <a:xfrm>
              <a:off x="4224" y="2195"/>
              <a:ext cx="29" cy="36"/>
            </a:xfrm>
            <a:custGeom>
              <a:avLst/>
              <a:gdLst>
                <a:gd name="T0" fmla="*/ 30 w 30"/>
                <a:gd name="T1" fmla="*/ 174 h 34"/>
                <a:gd name="T2" fmla="*/ 24 w 30"/>
                <a:gd name="T3" fmla="*/ 6 h 34"/>
                <a:gd name="T4" fmla="*/ 18 w 30"/>
                <a:gd name="T5" fmla="*/ 6 h 34"/>
                <a:gd name="T6" fmla="*/ 18 w 30"/>
                <a:gd name="T7" fmla="*/ 0 h 34"/>
                <a:gd name="T8" fmla="*/ 12 w 30"/>
                <a:gd name="T9" fmla="*/ 6 h 34"/>
                <a:gd name="T10" fmla="*/ 6 w 30"/>
                <a:gd name="T11" fmla="*/ 6 h 34"/>
                <a:gd name="T12" fmla="*/ 0 w 30"/>
                <a:gd name="T13" fmla="*/ 174 h 34"/>
                <a:gd name="T14" fmla="*/ 0 w 30"/>
                <a:gd name="T15" fmla="*/ 207 h 34"/>
                <a:gd name="T16" fmla="*/ 6 w 30"/>
                <a:gd name="T17" fmla="*/ 239 h 34"/>
                <a:gd name="T18" fmla="*/ 6 w 30"/>
                <a:gd name="T19" fmla="*/ 239 h 34"/>
                <a:gd name="T20" fmla="*/ 12 w 30"/>
                <a:gd name="T21" fmla="*/ 284 h 34"/>
                <a:gd name="T22" fmla="*/ 18 w 30"/>
                <a:gd name="T23" fmla="*/ 284 h 34"/>
                <a:gd name="T24" fmla="*/ 18 w 30"/>
                <a:gd name="T25" fmla="*/ 284 h 34"/>
                <a:gd name="T26" fmla="*/ 24 w 30"/>
                <a:gd name="T27" fmla="*/ 239 h 34"/>
                <a:gd name="T28" fmla="*/ 30 w 30"/>
                <a:gd name="T29" fmla="*/ 239 h 34"/>
                <a:gd name="T30" fmla="*/ 30 w 30"/>
                <a:gd name="T31" fmla="*/ 207 h 34"/>
                <a:gd name="T32" fmla="*/ 30 w 30"/>
                <a:gd name="T33" fmla="*/ 174 h 34"/>
                <a:gd name="T34" fmla="*/ 30 w 30"/>
                <a:gd name="T35" fmla="*/ 17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34"/>
                <a:gd name="T56" fmla="*/ 30 w 30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34">
                  <a:moveTo>
                    <a:pt x="30" y="17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28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6" name="Freeform 236"/>
            <p:cNvSpPr>
              <a:spLocks/>
            </p:cNvSpPr>
            <p:nvPr/>
          </p:nvSpPr>
          <p:spPr bwMode="auto">
            <a:xfrm>
              <a:off x="4224" y="2216"/>
              <a:ext cx="29" cy="6"/>
            </a:xfrm>
            <a:custGeom>
              <a:avLst/>
              <a:gdLst>
                <a:gd name="T0" fmla="*/ 30 w 30"/>
                <a:gd name="T1" fmla="*/ 6 h 6"/>
                <a:gd name="T2" fmla="*/ 30 w 30"/>
                <a:gd name="T3" fmla="*/ 6 h 6"/>
                <a:gd name="T4" fmla="*/ 30 w 30"/>
                <a:gd name="T5" fmla="*/ 6 h 6"/>
                <a:gd name="T6" fmla="*/ 30 w 30"/>
                <a:gd name="T7" fmla="*/ 6 h 6"/>
                <a:gd name="T8" fmla="*/ 30 w 30"/>
                <a:gd name="T9" fmla="*/ 0 h 6"/>
                <a:gd name="T10" fmla="*/ 30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24 w 30"/>
                <a:gd name="T17" fmla="*/ 0 h 6"/>
                <a:gd name="T18" fmla="*/ 24 w 30"/>
                <a:gd name="T19" fmla="*/ 0 h 6"/>
                <a:gd name="T20" fmla="*/ 24 w 30"/>
                <a:gd name="T21" fmla="*/ 0 h 6"/>
                <a:gd name="T22" fmla="*/ 18 w 30"/>
                <a:gd name="T23" fmla="*/ 0 h 6"/>
                <a:gd name="T24" fmla="*/ 18 w 30"/>
                <a:gd name="T25" fmla="*/ 0 h 6"/>
                <a:gd name="T26" fmla="*/ 12 w 30"/>
                <a:gd name="T27" fmla="*/ 0 h 6"/>
                <a:gd name="T28" fmla="*/ 12 w 30"/>
                <a:gd name="T29" fmla="*/ 0 h 6"/>
                <a:gd name="T30" fmla="*/ 12 w 30"/>
                <a:gd name="T31" fmla="*/ 0 h 6"/>
                <a:gd name="T32" fmla="*/ 6 w 30"/>
                <a:gd name="T33" fmla="*/ 0 h 6"/>
                <a:gd name="T34" fmla="*/ 6 w 30"/>
                <a:gd name="T35" fmla="*/ 0 h 6"/>
                <a:gd name="T36" fmla="*/ 6 w 30"/>
                <a:gd name="T37" fmla="*/ 0 h 6"/>
                <a:gd name="T38" fmla="*/ 0 w 30"/>
                <a:gd name="T39" fmla="*/ 0 h 6"/>
                <a:gd name="T40" fmla="*/ 0 w 30"/>
                <a:gd name="T41" fmla="*/ 0 h 6"/>
                <a:gd name="T42" fmla="*/ 0 w 30"/>
                <a:gd name="T43" fmla="*/ 0 h 6"/>
                <a:gd name="T44" fmla="*/ 0 w 30"/>
                <a:gd name="T45" fmla="*/ 6 h 6"/>
                <a:gd name="T46" fmla="*/ 0 w 30"/>
                <a:gd name="T47" fmla="*/ 6 h 6"/>
                <a:gd name="T48" fmla="*/ 0 w 30"/>
                <a:gd name="T49" fmla="*/ 6 h 6"/>
                <a:gd name="T50" fmla="*/ 0 w 30"/>
                <a:gd name="T51" fmla="*/ 6 h 6"/>
                <a:gd name="T52" fmla="*/ 6 w 30"/>
                <a:gd name="T53" fmla="*/ 6 h 6"/>
                <a:gd name="T54" fmla="*/ 6 w 30"/>
                <a:gd name="T55" fmla="*/ 6 h 6"/>
                <a:gd name="T56" fmla="*/ 12 w 30"/>
                <a:gd name="T57" fmla="*/ 6 h 6"/>
                <a:gd name="T58" fmla="*/ 12 w 30"/>
                <a:gd name="T59" fmla="*/ 6 h 6"/>
                <a:gd name="T60" fmla="*/ 12 w 30"/>
                <a:gd name="T61" fmla="*/ 6 h 6"/>
                <a:gd name="T62" fmla="*/ 18 w 30"/>
                <a:gd name="T63" fmla="*/ 6 h 6"/>
                <a:gd name="T64" fmla="*/ 18 w 30"/>
                <a:gd name="T65" fmla="*/ 6 h 6"/>
                <a:gd name="T66" fmla="*/ 18 w 30"/>
                <a:gd name="T67" fmla="*/ 6 h 6"/>
                <a:gd name="T68" fmla="*/ 24 w 30"/>
                <a:gd name="T69" fmla="*/ 6 h 6"/>
                <a:gd name="T70" fmla="*/ 24 w 30"/>
                <a:gd name="T71" fmla="*/ 6 h 6"/>
                <a:gd name="T72" fmla="*/ 24 w 30"/>
                <a:gd name="T73" fmla="*/ 6 h 6"/>
                <a:gd name="T74" fmla="*/ 30 w 30"/>
                <a:gd name="T75" fmla="*/ 6 h 6"/>
                <a:gd name="T76" fmla="*/ 30 w 30"/>
                <a:gd name="T77" fmla="*/ 6 h 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6"/>
                <a:gd name="T119" fmla="*/ 30 w 30"/>
                <a:gd name="T120" fmla="*/ 6 h 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6">
                  <a:moveTo>
                    <a:pt x="30" y="6"/>
                  </a:moveTo>
                  <a:lnTo>
                    <a:pt x="30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7" name="Freeform 237"/>
            <p:cNvSpPr>
              <a:spLocks/>
            </p:cNvSpPr>
            <p:nvPr/>
          </p:nvSpPr>
          <p:spPr bwMode="auto">
            <a:xfrm>
              <a:off x="4224" y="2222"/>
              <a:ext cx="29" cy="2"/>
            </a:xfrm>
            <a:custGeom>
              <a:avLst/>
              <a:gdLst>
                <a:gd name="T0" fmla="*/ 30 w 30"/>
                <a:gd name="T1" fmla="*/ 0 h 1"/>
                <a:gd name="T2" fmla="*/ 30 w 30"/>
                <a:gd name="T3" fmla="*/ 0 h 1"/>
                <a:gd name="T4" fmla="*/ 30 w 30"/>
                <a:gd name="T5" fmla="*/ 0 h 1"/>
                <a:gd name="T6" fmla="*/ 30 w 30"/>
                <a:gd name="T7" fmla="*/ 0 h 1"/>
                <a:gd name="T8" fmla="*/ 30 w 30"/>
                <a:gd name="T9" fmla="*/ 0 h 1"/>
                <a:gd name="T10" fmla="*/ 30 w 30"/>
                <a:gd name="T11" fmla="*/ 0 h 1"/>
                <a:gd name="T12" fmla="*/ 30 w 30"/>
                <a:gd name="T13" fmla="*/ 0 h 1"/>
                <a:gd name="T14" fmla="*/ 30 w 30"/>
                <a:gd name="T15" fmla="*/ 0 h 1"/>
                <a:gd name="T16" fmla="*/ 24 w 30"/>
                <a:gd name="T17" fmla="*/ 0 h 1"/>
                <a:gd name="T18" fmla="*/ 24 w 30"/>
                <a:gd name="T19" fmla="*/ 0 h 1"/>
                <a:gd name="T20" fmla="*/ 24 w 30"/>
                <a:gd name="T21" fmla="*/ 0 h 1"/>
                <a:gd name="T22" fmla="*/ 18 w 30"/>
                <a:gd name="T23" fmla="*/ 0 h 1"/>
                <a:gd name="T24" fmla="*/ 18 w 30"/>
                <a:gd name="T25" fmla="*/ 0 h 1"/>
                <a:gd name="T26" fmla="*/ 12 w 30"/>
                <a:gd name="T27" fmla="*/ 0 h 1"/>
                <a:gd name="T28" fmla="*/ 12 w 30"/>
                <a:gd name="T29" fmla="*/ 0 h 1"/>
                <a:gd name="T30" fmla="*/ 12 w 30"/>
                <a:gd name="T31" fmla="*/ 0 h 1"/>
                <a:gd name="T32" fmla="*/ 6 w 30"/>
                <a:gd name="T33" fmla="*/ 0 h 1"/>
                <a:gd name="T34" fmla="*/ 6 w 30"/>
                <a:gd name="T35" fmla="*/ 0 h 1"/>
                <a:gd name="T36" fmla="*/ 6 w 30"/>
                <a:gd name="T37" fmla="*/ 0 h 1"/>
                <a:gd name="T38" fmla="*/ 0 w 30"/>
                <a:gd name="T39" fmla="*/ 0 h 1"/>
                <a:gd name="T40" fmla="*/ 0 w 30"/>
                <a:gd name="T41" fmla="*/ 0 h 1"/>
                <a:gd name="T42" fmla="*/ 0 w 30"/>
                <a:gd name="T43" fmla="*/ 0 h 1"/>
                <a:gd name="T44" fmla="*/ 0 w 30"/>
                <a:gd name="T45" fmla="*/ 0 h 1"/>
                <a:gd name="T46" fmla="*/ 0 w 30"/>
                <a:gd name="T47" fmla="*/ 0 h 1"/>
                <a:gd name="T48" fmla="*/ 0 w 30"/>
                <a:gd name="T49" fmla="*/ 0 h 1"/>
                <a:gd name="T50" fmla="*/ 6 w 30"/>
                <a:gd name="T51" fmla="*/ 0 h 1"/>
                <a:gd name="T52" fmla="*/ 6 w 30"/>
                <a:gd name="T53" fmla="*/ 0 h 1"/>
                <a:gd name="T54" fmla="*/ 6 w 30"/>
                <a:gd name="T55" fmla="*/ 0 h 1"/>
                <a:gd name="T56" fmla="*/ 12 w 30"/>
                <a:gd name="T57" fmla="*/ 0 h 1"/>
                <a:gd name="T58" fmla="*/ 12 w 30"/>
                <a:gd name="T59" fmla="*/ 0 h 1"/>
                <a:gd name="T60" fmla="*/ 12 w 30"/>
                <a:gd name="T61" fmla="*/ 0 h 1"/>
                <a:gd name="T62" fmla="*/ 18 w 30"/>
                <a:gd name="T63" fmla="*/ 0 h 1"/>
                <a:gd name="T64" fmla="*/ 18 w 30"/>
                <a:gd name="T65" fmla="*/ 0 h 1"/>
                <a:gd name="T66" fmla="*/ 24 w 30"/>
                <a:gd name="T67" fmla="*/ 0 h 1"/>
                <a:gd name="T68" fmla="*/ 24 w 30"/>
                <a:gd name="T69" fmla="*/ 0 h 1"/>
                <a:gd name="T70" fmla="*/ 24 w 30"/>
                <a:gd name="T71" fmla="*/ 0 h 1"/>
                <a:gd name="T72" fmla="*/ 30 w 30"/>
                <a:gd name="T73" fmla="*/ 0 h 1"/>
                <a:gd name="T74" fmla="*/ 30 w 30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1"/>
                <a:gd name="T116" fmla="*/ 30 w 30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1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8" name="Freeform 238"/>
            <p:cNvSpPr>
              <a:spLocks/>
            </p:cNvSpPr>
            <p:nvPr/>
          </p:nvSpPr>
          <p:spPr bwMode="auto">
            <a:xfrm>
              <a:off x="4235" y="2191"/>
              <a:ext cx="6" cy="6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6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6 w 6"/>
                <a:gd name="T17" fmla="*/ 5 h 5"/>
                <a:gd name="T18" fmla="*/ 6 w 6"/>
                <a:gd name="T19" fmla="*/ 0 h 5"/>
                <a:gd name="T20" fmla="*/ 6 w 6"/>
                <a:gd name="T21" fmla="*/ 0 h 5"/>
                <a:gd name="T22" fmla="*/ 6 w 6"/>
                <a:gd name="T23" fmla="*/ 0 h 5"/>
                <a:gd name="T24" fmla="*/ 6 w 6"/>
                <a:gd name="T25" fmla="*/ 0 h 5"/>
                <a:gd name="T26" fmla="*/ 6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9" name="Freeform 239"/>
            <p:cNvSpPr>
              <a:spLocks/>
            </p:cNvSpPr>
            <p:nvPr/>
          </p:nvSpPr>
          <p:spPr bwMode="auto">
            <a:xfrm>
              <a:off x="4241" y="2185"/>
              <a:ext cx="6" cy="2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6 w 6"/>
                <a:gd name="T17" fmla="*/ 0 h 1"/>
                <a:gd name="T18" fmla="*/ 6 w 6"/>
                <a:gd name="T19" fmla="*/ 0 h 1"/>
                <a:gd name="T20" fmla="*/ 6 w 6"/>
                <a:gd name="T21" fmla="*/ 0 h 1"/>
                <a:gd name="T22" fmla="*/ 6 w 6"/>
                <a:gd name="T23" fmla="*/ 0 h 1"/>
                <a:gd name="T24" fmla="*/ 6 w 6"/>
                <a:gd name="T25" fmla="*/ 0 h 1"/>
                <a:gd name="T26" fmla="*/ 6 w 6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"/>
                <a:gd name="T44" fmla="*/ 6 w 6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0" name="Freeform 240"/>
            <p:cNvSpPr>
              <a:spLocks/>
            </p:cNvSpPr>
            <p:nvPr/>
          </p:nvSpPr>
          <p:spPr bwMode="auto">
            <a:xfrm>
              <a:off x="4229" y="2185"/>
              <a:ext cx="6" cy="2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6 w 6"/>
                <a:gd name="T15" fmla="*/ 0 h 1"/>
                <a:gd name="T16" fmla="*/ 6 w 6"/>
                <a:gd name="T17" fmla="*/ 0 h 1"/>
                <a:gd name="T18" fmla="*/ 6 w 6"/>
                <a:gd name="T19" fmla="*/ 0 h 1"/>
                <a:gd name="T20" fmla="*/ 6 w 6"/>
                <a:gd name="T21" fmla="*/ 0 h 1"/>
                <a:gd name="T22" fmla="*/ 6 w 6"/>
                <a:gd name="T23" fmla="*/ 0 h 1"/>
                <a:gd name="T24" fmla="*/ 6 w 6"/>
                <a:gd name="T25" fmla="*/ 0 h 1"/>
                <a:gd name="T26" fmla="*/ 6 w 6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"/>
                <a:gd name="T44" fmla="*/ 6 w 6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1" name="Freeform 241"/>
            <p:cNvSpPr>
              <a:spLocks/>
            </p:cNvSpPr>
            <p:nvPr/>
          </p:nvSpPr>
          <p:spPr bwMode="auto">
            <a:xfrm>
              <a:off x="4188" y="2157"/>
              <a:ext cx="238" cy="162"/>
            </a:xfrm>
            <a:custGeom>
              <a:avLst/>
              <a:gdLst>
                <a:gd name="T0" fmla="*/ 238 w 238"/>
                <a:gd name="T1" fmla="*/ 0 h 156"/>
                <a:gd name="T2" fmla="*/ 0 w 238"/>
                <a:gd name="T3" fmla="*/ 0 h 156"/>
                <a:gd name="T4" fmla="*/ 0 w 238"/>
                <a:gd name="T5" fmla="*/ 1704 h 156"/>
                <a:gd name="T6" fmla="*/ 238 w 238"/>
                <a:gd name="T7" fmla="*/ 1704 h 156"/>
                <a:gd name="T8" fmla="*/ 238 w 238"/>
                <a:gd name="T9" fmla="*/ 0 h 156"/>
                <a:gd name="T10" fmla="*/ 238 w 238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56"/>
                <a:gd name="T20" fmla="*/ 238 w 238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56">
                  <a:moveTo>
                    <a:pt x="238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38" y="156"/>
                  </a:lnTo>
                  <a:lnTo>
                    <a:pt x="2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1" name="Object 252"/>
          <p:cNvGraphicFramePr>
            <a:graphicFrameLocks noChangeAspect="1"/>
          </p:cNvGraphicFramePr>
          <p:nvPr/>
        </p:nvGraphicFramePr>
        <p:xfrm>
          <a:off x="3588070" y="6619875"/>
          <a:ext cx="186303" cy="121473"/>
        </p:xfrm>
        <a:graphic>
          <a:graphicData uri="http://schemas.openxmlformats.org/presentationml/2006/ole">
            <p:oleObj spid="_x0000_s371715" name="Clip" r:id="rId6" imgW="2835360" imgH="1920600" progId="">
              <p:embed/>
            </p:oleObj>
          </a:graphicData>
        </a:graphic>
      </p:graphicFrame>
      <p:grpSp>
        <p:nvGrpSpPr>
          <p:cNvPr id="29" name="Group 214"/>
          <p:cNvGrpSpPr>
            <a:grpSpLocks/>
          </p:cNvGrpSpPr>
          <p:nvPr userDrawn="1"/>
        </p:nvGrpSpPr>
        <p:grpSpPr bwMode="auto">
          <a:xfrm>
            <a:off x="5075626" y="6619875"/>
            <a:ext cx="193851" cy="123854"/>
            <a:chOff x="4187" y="2402"/>
            <a:chExt cx="240" cy="161"/>
          </a:xfrm>
        </p:grpSpPr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4234" y="2402"/>
              <a:ext cx="191" cy="161"/>
            </a:xfrm>
            <a:custGeom>
              <a:avLst/>
              <a:gdLst>
                <a:gd name="T0" fmla="*/ 191 w 191"/>
                <a:gd name="T1" fmla="*/ 1066 h 156"/>
                <a:gd name="T2" fmla="*/ 191 w 191"/>
                <a:gd name="T3" fmla="*/ 0 h 156"/>
                <a:gd name="T4" fmla="*/ 0 w 191"/>
                <a:gd name="T5" fmla="*/ 0 h 156"/>
                <a:gd name="T6" fmla="*/ 0 w 191"/>
                <a:gd name="T7" fmla="*/ 1066 h 156"/>
                <a:gd name="T8" fmla="*/ 191 w 191"/>
                <a:gd name="T9" fmla="*/ 1066 h 156"/>
                <a:gd name="T10" fmla="*/ 191 w 191"/>
                <a:gd name="T11" fmla="*/ 106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56"/>
                <a:gd name="T20" fmla="*/ 191 w 191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56">
                  <a:moveTo>
                    <a:pt x="191" y="156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191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4187" y="2402"/>
              <a:ext cx="77" cy="161"/>
            </a:xfrm>
            <a:custGeom>
              <a:avLst/>
              <a:gdLst>
                <a:gd name="T0" fmla="*/ 77 w 77"/>
                <a:gd name="T1" fmla="*/ 106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066 h 156"/>
                <a:gd name="T8" fmla="*/ 77 w 77"/>
                <a:gd name="T9" fmla="*/ 1066 h 156"/>
                <a:gd name="T10" fmla="*/ 77 w 77"/>
                <a:gd name="T11" fmla="*/ 106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4348" y="2402"/>
              <a:ext cx="79" cy="161"/>
            </a:xfrm>
            <a:custGeom>
              <a:avLst/>
              <a:gdLst>
                <a:gd name="T0" fmla="*/ 78 w 78"/>
                <a:gd name="T1" fmla="*/ 1066 h 156"/>
                <a:gd name="T2" fmla="*/ 78 w 78"/>
                <a:gd name="T3" fmla="*/ 0 h 156"/>
                <a:gd name="T4" fmla="*/ 0 w 78"/>
                <a:gd name="T5" fmla="*/ 0 h 156"/>
                <a:gd name="T6" fmla="*/ 0 w 78"/>
                <a:gd name="T7" fmla="*/ 1066 h 156"/>
                <a:gd name="T8" fmla="*/ 78 w 78"/>
                <a:gd name="T9" fmla="*/ 1066 h 156"/>
                <a:gd name="T10" fmla="*/ 78 w 78"/>
                <a:gd name="T11" fmla="*/ 106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56"/>
                <a:gd name="T20" fmla="*/ 78 w 78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56">
                  <a:moveTo>
                    <a:pt x="78" y="156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4187" y="2402"/>
              <a:ext cx="238" cy="161"/>
            </a:xfrm>
            <a:custGeom>
              <a:avLst/>
              <a:gdLst>
                <a:gd name="T0" fmla="*/ 19 w 244"/>
                <a:gd name="T1" fmla="*/ 19856 h 151"/>
                <a:gd name="T2" fmla="*/ 19 w 244"/>
                <a:gd name="T3" fmla="*/ 0 h 151"/>
                <a:gd name="T4" fmla="*/ 0 w 244"/>
                <a:gd name="T5" fmla="*/ 0 h 151"/>
                <a:gd name="T6" fmla="*/ 0 w 244"/>
                <a:gd name="T7" fmla="*/ 19856 h 151"/>
                <a:gd name="T8" fmla="*/ 19 w 244"/>
                <a:gd name="T9" fmla="*/ 19856 h 151"/>
                <a:gd name="T10" fmla="*/ 19 w 244"/>
                <a:gd name="T11" fmla="*/ 1985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38"/>
          <p:cNvGrpSpPr>
            <a:grpSpLocks/>
          </p:cNvGrpSpPr>
          <p:nvPr userDrawn="1"/>
        </p:nvGrpSpPr>
        <p:grpSpPr bwMode="auto">
          <a:xfrm>
            <a:off x="1109726" y="6624637"/>
            <a:ext cx="192235" cy="122256"/>
            <a:chOff x="528" y="1773"/>
            <a:chExt cx="246" cy="156"/>
          </a:xfrm>
        </p:grpSpPr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528" y="1773"/>
              <a:ext cx="246" cy="156"/>
            </a:xfrm>
            <a:custGeom>
              <a:avLst/>
              <a:gdLst>
                <a:gd name="T0" fmla="*/ 445 w 244"/>
                <a:gd name="T1" fmla="*/ 61 h 157"/>
                <a:gd name="T2" fmla="*/ 445 w 244"/>
                <a:gd name="T3" fmla="*/ 0 h 157"/>
                <a:gd name="T4" fmla="*/ 0 w 244"/>
                <a:gd name="T5" fmla="*/ 0 h 157"/>
                <a:gd name="T6" fmla="*/ 0 w 244"/>
                <a:gd name="T7" fmla="*/ 61 h 157"/>
                <a:gd name="T8" fmla="*/ 445 w 244"/>
                <a:gd name="T9" fmla="*/ 61 h 157"/>
                <a:gd name="T10" fmla="*/ 445 w 244"/>
                <a:gd name="T11" fmla="*/ 61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528" y="1850"/>
              <a:ext cx="246" cy="79"/>
            </a:xfrm>
            <a:custGeom>
              <a:avLst/>
              <a:gdLst>
                <a:gd name="T0" fmla="*/ 2929 w 238"/>
                <a:gd name="T1" fmla="*/ 39 h 79"/>
                <a:gd name="T2" fmla="*/ 2929 w 238"/>
                <a:gd name="T3" fmla="*/ 0 h 79"/>
                <a:gd name="T4" fmla="*/ 0 w 238"/>
                <a:gd name="T5" fmla="*/ 0 h 79"/>
                <a:gd name="T6" fmla="*/ 0 w 238"/>
                <a:gd name="T7" fmla="*/ 39 h 79"/>
                <a:gd name="T8" fmla="*/ 2929 w 238"/>
                <a:gd name="T9" fmla="*/ 39 h 79"/>
                <a:gd name="T10" fmla="*/ 2929 w 238"/>
                <a:gd name="T11" fmla="*/ 3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79"/>
                <a:gd name="T20" fmla="*/ 238 w 23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79">
                  <a:moveTo>
                    <a:pt x="238" y="79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38" y="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3" name="Freeform 250"/>
            <p:cNvSpPr>
              <a:spLocks/>
            </p:cNvSpPr>
            <p:nvPr/>
          </p:nvSpPr>
          <p:spPr bwMode="auto">
            <a:xfrm>
              <a:off x="528" y="1773"/>
              <a:ext cx="120" cy="156"/>
            </a:xfrm>
            <a:custGeom>
              <a:avLst/>
              <a:gdLst>
                <a:gd name="T0" fmla="*/ 0 w 119"/>
                <a:gd name="T1" fmla="*/ 0 h 157"/>
                <a:gd name="T2" fmla="*/ 0 w 119"/>
                <a:gd name="T3" fmla="*/ 61 h 157"/>
                <a:gd name="T4" fmla="*/ 211 w 119"/>
                <a:gd name="T5" fmla="*/ 39 h 157"/>
                <a:gd name="T6" fmla="*/ 0 w 119"/>
                <a:gd name="T7" fmla="*/ 0 h 157"/>
                <a:gd name="T8" fmla="*/ 0 w 11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57"/>
                <a:gd name="T17" fmla="*/ 119 w 11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57">
                  <a:moveTo>
                    <a:pt x="0" y="0"/>
                  </a:moveTo>
                  <a:lnTo>
                    <a:pt x="0" y="157"/>
                  </a:lnTo>
                  <a:lnTo>
                    <a:pt x="11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Freeform 251"/>
            <p:cNvSpPr>
              <a:spLocks/>
            </p:cNvSpPr>
            <p:nvPr/>
          </p:nvSpPr>
          <p:spPr bwMode="auto">
            <a:xfrm>
              <a:off x="528" y="1773"/>
              <a:ext cx="246" cy="156"/>
            </a:xfrm>
            <a:custGeom>
              <a:avLst/>
              <a:gdLst>
                <a:gd name="T0" fmla="*/ 445 w 244"/>
                <a:gd name="T1" fmla="*/ 61 h 157"/>
                <a:gd name="T2" fmla="*/ 445 w 244"/>
                <a:gd name="T3" fmla="*/ 0 h 157"/>
                <a:gd name="T4" fmla="*/ 0 w 244"/>
                <a:gd name="T5" fmla="*/ 0 h 157"/>
                <a:gd name="T6" fmla="*/ 0 w 244"/>
                <a:gd name="T7" fmla="*/ 61 h 157"/>
                <a:gd name="T8" fmla="*/ 445 w 244"/>
                <a:gd name="T9" fmla="*/ 61 h 157"/>
                <a:gd name="T10" fmla="*/ 445 w 244"/>
                <a:gd name="T11" fmla="*/ 61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48" name="Group 253"/>
          <p:cNvGrpSpPr>
            <a:grpSpLocks/>
          </p:cNvGrpSpPr>
          <p:nvPr userDrawn="1"/>
        </p:nvGrpSpPr>
        <p:grpSpPr bwMode="auto">
          <a:xfrm>
            <a:off x="7370532" y="6624638"/>
            <a:ext cx="190246" cy="122665"/>
            <a:chOff x="528" y="1164"/>
            <a:chExt cx="237" cy="157"/>
          </a:xfrm>
        </p:grpSpPr>
        <p:sp>
          <p:nvSpPr>
            <p:cNvPr id="47" name="Rectangle 254"/>
            <p:cNvSpPr>
              <a:spLocks noChangeArrowheads="1"/>
            </p:cNvSpPr>
            <p:nvPr/>
          </p:nvSpPr>
          <p:spPr bwMode="auto">
            <a:xfrm>
              <a:off x="528" y="1164"/>
              <a:ext cx="237" cy="15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55"/>
            <p:cNvSpPr>
              <a:spLocks noChangeArrowheads="1"/>
            </p:cNvSpPr>
            <p:nvPr/>
          </p:nvSpPr>
          <p:spPr bwMode="auto">
            <a:xfrm>
              <a:off x="528" y="1164"/>
              <a:ext cx="237" cy="5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56"/>
            <p:cNvSpPr>
              <a:spLocks noChangeArrowheads="1"/>
            </p:cNvSpPr>
            <p:nvPr/>
          </p:nvSpPr>
          <p:spPr bwMode="auto">
            <a:xfrm>
              <a:off x="528" y="1217"/>
              <a:ext cx="237" cy="55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57"/>
            <p:cNvSpPr>
              <a:spLocks noChangeArrowheads="1"/>
            </p:cNvSpPr>
            <p:nvPr/>
          </p:nvSpPr>
          <p:spPr bwMode="auto">
            <a:xfrm>
              <a:off x="528" y="1266"/>
              <a:ext cx="237" cy="55"/>
            </a:xfrm>
            <a:prstGeom prst="rect">
              <a:avLst/>
            </a:prstGeom>
            <a:solidFill>
              <a:srgbClr val="FF00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26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7220" y="6624638"/>
            <a:ext cx="194609" cy="1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9" name="Group 269"/>
          <p:cNvGrpSpPr>
            <a:grpSpLocks noChangeAspect="1"/>
          </p:cNvGrpSpPr>
          <p:nvPr userDrawn="1"/>
        </p:nvGrpSpPr>
        <p:grpSpPr bwMode="auto">
          <a:xfrm>
            <a:off x="7863201" y="6624636"/>
            <a:ext cx="187075" cy="122251"/>
            <a:chOff x="4214" y="2064"/>
            <a:chExt cx="242" cy="157"/>
          </a:xfrm>
        </p:grpSpPr>
        <p:sp>
          <p:nvSpPr>
            <p:cNvPr id="43" name="AutoShape 270"/>
            <p:cNvSpPr>
              <a:spLocks noChangeAspect="1" noChangeArrowheads="1" noTextEdit="1"/>
            </p:cNvSpPr>
            <p:nvPr/>
          </p:nvSpPr>
          <p:spPr bwMode="auto">
            <a:xfrm>
              <a:off x="4214" y="2064"/>
              <a:ext cx="242" cy="157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4" name="Rectangle 271"/>
            <p:cNvSpPr>
              <a:spLocks noChangeArrowheads="1"/>
            </p:cNvSpPr>
            <p:nvPr/>
          </p:nvSpPr>
          <p:spPr bwMode="auto">
            <a:xfrm>
              <a:off x="4214" y="2064"/>
              <a:ext cx="242" cy="5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72"/>
            <p:cNvSpPr>
              <a:spLocks noChangeArrowheads="1"/>
            </p:cNvSpPr>
            <p:nvPr/>
          </p:nvSpPr>
          <p:spPr bwMode="auto">
            <a:xfrm>
              <a:off x="4214" y="2117"/>
              <a:ext cx="242" cy="51"/>
            </a:xfrm>
            <a:prstGeom prst="rect">
              <a:avLst/>
            </a:prstGeom>
            <a:solidFill>
              <a:srgbClr val="51D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273"/>
            <p:cNvSpPr>
              <a:spLocks noChangeArrowheads="1"/>
            </p:cNvSpPr>
            <p:nvPr/>
          </p:nvSpPr>
          <p:spPr bwMode="auto">
            <a:xfrm>
              <a:off x="4214" y="2168"/>
              <a:ext cx="242" cy="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0" name="Group 242"/>
          <p:cNvGrpSpPr>
            <a:grpSpLocks/>
          </p:cNvGrpSpPr>
          <p:nvPr userDrawn="1"/>
        </p:nvGrpSpPr>
        <p:grpSpPr bwMode="auto">
          <a:xfrm>
            <a:off x="1598659" y="6619872"/>
            <a:ext cx="190272" cy="121887"/>
            <a:chOff x="5555" y="2058"/>
            <a:chExt cx="245" cy="157"/>
          </a:xfrm>
        </p:grpSpPr>
        <p:sp>
          <p:nvSpPr>
            <p:cNvPr id="39" name="Freeform 243"/>
            <p:cNvSpPr>
              <a:spLocks/>
            </p:cNvSpPr>
            <p:nvPr/>
          </p:nvSpPr>
          <p:spPr bwMode="auto">
            <a:xfrm>
              <a:off x="5555" y="2058"/>
              <a:ext cx="245" cy="157"/>
            </a:xfrm>
            <a:custGeom>
              <a:avLst/>
              <a:gdLst>
                <a:gd name="T0" fmla="*/ 0 w 244"/>
                <a:gd name="T1" fmla="*/ 0 h 156"/>
                <a:gd name="T2" fmla="*/ 0 w 244"/>
                <a:gd name="T3" fmla="*/ 404 h 156"/>
                <a:gd name="T4" fmla="*/ 445 w 244"/>
                <a:gd name="T5" fmla="*/ 404 h 156"/>
                <a:gd name="T6" fmla="*/ 445 w 244"/>
                <a:gd name="T7" fmla="*/ 0 h 156"/>
                <a:gd name="T8" fmla="*/ 0 w 244"/>
                <a:gd name="T9" fmla="*/ 0 h 156"/>
                <a:gd name="T10" fmla="*/ 0 w 244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0" y="0"/>
                  </a:moveTo>
                  <a:lnTo>
                    <a:pt x="0" y="156"/>
                  </a:lnTo>
                  <a:lnTo>
                    <a:pt x="244" y="156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Freeform 244"/>
            <p:cNvSpPr>
              <a:spLocks/>
            </p:cNvSpPr>
            <p:nvPr/>
          </p:nvSpPr>
          <p:spPr bwMode="auto">
            <a:xfrm>
              <a:off x="5555" y="2162"/>
              <a:ext cx="245" cy="53"/>
            </a:xfrm>
            <a:custGeom>
              <a:avLst/>
              <a:gdLst>
                <a:gd name="T0" fmla="*/ 0 w 244"/>
                <a:gd name="T1" fmla="*/ 0 h 45"/>
                <a:gd name="T2" fmla="*/ 0 w 244"/>
                <a:gd name="T3" fmla="*/ 47398160 h 45"/>
                <a:gd name="T4" fmla="*/ 445 w 244"/>
                <a:gd name="T5" fmla="*/ 47398160 h 45"/>
                <a:gd name="T6" fmla="*/ 445 w 244"/>
                <a:gd name="T7" fmla="*/ 0 h 45"/>
                <a:gd name="T8" fmla="*/ 0 w 244"/>
                <a:gd name="T9" fmla="*/ 0 h 45"/>
                <a:gd name="T10" fmla="*/ 0 w 244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45"/>
                <a:gd name="T20" fmla="*/ 244 w 2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45">
                  <a:moveTo>
                    <a:pt x="0" y="0"/>
                  </a:moveTo>
                  <a:lnTo>
                    <a:pt x="0" y="45"/>
                  </a:lnTo>
                  <a:lnTo>
                    <a:pt x="244" y="45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1" name="Freeform 245"/>
            <p:cNvSpPr>
              <a:spLocks/>
            </p:cNvSpPr>
            <p:nvPr/>
          </p:nvSpPr>
          <p:spPr bwMode="auto">
            <a:xfrm>
              <a:off x="5555" y="2060"/>
              <a:ext cx="245" cy="55"/>
            </a:xfrm>
            <a:custGeom>
              <a:avLst/>
              <a:gdLst>
                <a:gd name="T0" fmla="*/ 0 w 244"/>
                <a:gd name="T1" fmla="*/ 0 h 50"/>
                <a:gd name="T2" fmla="*/ 0 w 244"/>
                <a:gd name="T3" fmla="*/ 17379 h 50"/>
                <a:gd name="T4" fmla="*/ 445 w 244"/>
                <a:gd name="T5" fmla="*/ 17379 h 50"/>
                <a:gd name="T6" fmla="*/ 445 w 244"/>
                <a:gd name="T7" fmla="*/ 0 h 50"/>
                <a:gd name="T8" fmla="*/ 0 w 244"/>
                <a:gd name="T9" fmla="*/ 0 h 50"/>
                <a:gd name="T10" fmla="*/ 0 w 244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0" y="0"/>
                  </a:moveTo>
                  <a:lnTo>
                    <a:pt x="0" y="50"/>
                  </a:lnTo>
                  <a:lnTo>
                    <a:pt x="244" y="50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2" name="Freeform 246"/>
            <p:cNvSpPr>
              <a:spLocks/>
            </p:cNvSpPr>
            <p:nvPr/>
          </p:nvSpPr>
          <p:spPr bwMode="auto">
            <a:xfrm>
              <a:off x="5555" y="2058"/>
              <a:ext cx="245" cy="157"/>
            </a:xfrm>
            <a:custGeom>
              <a:avLst/>
              <a:gdLst>
                <a:gd name="T0" fmla="*/ 445 w 244"/>
                <a:gd name="T1" fmla="*/ 404 h 156"/>
                <a:gd name="T2" fmla="*/ 445 w 244"/>
                <a:gd name="T3" fmla="*/ 0 h 156"/>
                <a:gd name="T4" fmla="*/ 0 w 244"/>
                <a:gd name="T5" fmla="*/ 0 h 156"/>
                <a:gd name="T6" fmla="*/ 0 w 244"/>
                <a:gd name="T7" fmla="*/ 404 h 156"/>
                <a:gd name="T8" fmla="*/ 445 w 244"/>
                <a:gd name="T9" fmla="*/ 404 h 156"/>
                <a:gd name="T10" fmla="*/ 445 w 244"/>
                <a:gd name="T11" fmla="*/ 404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5628" y="6624638"/>
            <a:ext cx="192235" cy="1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13465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b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EUM/DG/VWG/14/739645</a:t>
            </a:r>
            <a:endParaRPr lang="en-GB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en-GB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GB" b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200472" y="6525344"/>
            <a:ext cx="6928012" cy="122617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7618" name="Clip" r:id="rId4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7619" name="Clip" r:id="rId5" imgW="2835360" imgH="1920600" progId="">
                <p:embed/>
              </p:oleObj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7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0" y="6704112"/>
            <a:ext cx="58012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IE" sz="10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EUM/OPS/VWG/14/748023 - CM SAF 4</a:t>
            </a:r>
            <a:r>
              <a:rPr lang="en-IE" sz="1000" b="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IE" sz="10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User Workshop 2014,10-12 March 2014, </a:t>
            </a:r>
            <a:r>
              <a:rPr lang="en-IE" sz="10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Grainau</a:t>
            </a:r>
            <a:r>
              <a:rPr lang="en-IE" sz="10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Germany</a:t>
            </a:r>
            <a:endParaRPr lang="de-DE" sz="10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00472" y="620688"/>
            <a:ext cx="6104847" cy="1610263"/>
          </a:xfrm>
        </p:spPr>
        <p:txBody>
          <a:bodyPr anchor="ctr"/>
          <a:lstStyle>
            <a:lvl1pPr marL="0" indent="0">
              <a:lnSpc>
                <a:spcPts val="3606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242538" y="548680"/>
            <a:ext cx="3663462" cy="1640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154" tIns="38154" rIns="38154" bIns="38154"/>
          <a:lstStyle/>
          <a:p>
            <a:pPr eaLnBrk="0" hangingPunct="0">
              <a:spcBef>
                <a:spcPct val="50000"/>
              </a:spcBef>
              <a:defRPr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5012" y="1132417"/>
            <a:ext cx="2681654" cy="53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5"/>
            <a:ext cx="10050911" cy="948972"/>
          </a:xfrm>
        </p:spPr>
        <p:txBody>
          <a:bodyPr/>
          <a:lstStyle>
            <a:lvl1pPr marL="190768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51" y="867833"/>
            <a:ext cx="9689449" cy="5990167"/>
          </a:xfrm>
        </p:spPr>
        <p:txBody>
          <a:bodyPr>
            <a:normAutofit/>
          </a:bodyPr>
          <a:lstStyle>
            <a:lvl1pPr marL="267073" indent="-267073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5"/>
            <a:ext cx="10050911" cy="948972"/>
          </a:xfrm>
        </p:spPr>
        <p:txBody>
          <a:bodyPr/>
          <a:lstStyle>
            <a:lvl1pPr marL="190768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7073" indent="-267073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5"/>
            <a:ext cx="10050911" cy="948972"/>
          </a:xfrm>
        </p:spPr>
        <p:txBody>
          <a:bodyPr/>
          <a:lstStyle>
            <a:lvl1pPr marL="190768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951938" y="971838"/>
            <a:ext cx="4208073" cy="626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5"/>
            <a:ext cx="10050911" cy="948972"/>
          </a:xfrm>
        </p:spPr>
        <p:txBody>
          <a:bodyPr/>
          <a:lstStyle>
            <a:lvl1pPr marL="190768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2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91588" y="664653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40" y="6652880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80"/>
            <a:ext cx="38696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800" b="0" baseline="0" noProof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GB" sz="800" b="0" baseline="30000" noProof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800" b="0" baseline="0" noProof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Meeting </a:t>
            </a:r>
            <a:r>
              <a:rPr lang="en-US" sz="800" b="0" kern="1200" baseline="0" noProof="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of the Joint CEOS/CGMS Working Group on Climate</a:t>
            </a:r>
            <a:r>
              <a:rPr lang="en-GB" sz="800" b="0" baseline="0" noProof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– Paris 7 – 9 March</a:t>
            </a:r>
            <a:endParaRPr lang="en-GB" sz="800" b="0" baseline="0" noProof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97" r:id="rId3"/>
    <p:sldLayoutId id="2147487698" r:id="rId4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5"/>
            <a:ext cx="10050911" cy="94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11" tIns="48456" rIns="96911" bIns="48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550" y="1102432"/>
            <a:ext cx="9689449" cy="59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11" tIns="48456" rIns="96911" bIns="48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841432" y="6597352"/>
            <a:ext cx="828756" cy="1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8481392" y="6587480"/>
            <a:ext cx="1570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1000" b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1000" b="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627063" y="6652880"/>
            <a:ext cx="53860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GCOS – Global Climate Observation – The Road to the Future – Amsterdam 2 – 4 March EUM/SIR/VWG/16/847726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4" r:id="rId1"/>
    <p:sldLayoutId id="2147487675" r:id="rId2"/>
    <p:sldLayoutId id="2147487676" r:id="rId3"/>
    <p:sldLayoutId id="2147487677" r:id="rId4"/>
    <p:sldLayoutId id="2147487678" r:id="rId5"/>
    <p:sldLayoutId id="2147487679" r:id="rId6"/>
    <p:sldLayoutId id="2147487680" r:id="rId7"/>
    <p:sldLayoutId id="2147487681" r:id="rId8"/>
    <p:sldLayoutId id="2147487682" r:id="rId9"/>
    <p:sldLayoutId id="2147487683" r:id="rId10"/>
    <p:sldLayoutId id="2147487684" r:id="rId11"/>
    <p:sldLayoutId id="2147487685" r:id="rId12"/>
    <p:sldLayoutId id="2147487686" r:id="rId13"/>
    <p:sldLayoutId id="2147487687" r:id="rId14"/>
    <p:sldLayoutId id="2147487688" r:id="rId15"/>
    <p:sldLayoutId id="2147487689" r:id="rId16"/>
    <p:sldLayoutId id="2147487690" r:id="rId17"/>
    <p:sldLayoutId id="2147487691" r:id="rId18"/>
    <p:sldLayoutId id="2147487692" r:id="rId19"/>
    <p:sldLayoutId id="2147487693" r:id="rId20"/>
    <p:sldLayoutId id="2147487694" r:id="rId21"/>
    <p:sldLayoutId id="2147487695" r:id="rId22"/>
    <p:sldLayoutId id="2147487696" r:id="rId23"/>
  </p:sldLayoutIdLst>
  <p:transition/>
  <p:timing>
    <p:tnLst>
      <p:par>
        <p:cTn id="1" dur="indefinite" restart="never" nodeType="tmRoot"/>
      </p:par>
    </p:tnLst>
  </p:timing>
  <p:txStyles>
    <p:titleStyle>
      <a:lvl1pPr marL="19012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9012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9012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9012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9012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84552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</a:defRPr>
      </a:lvl6pPr>
      <a:lvl7pPr marL="9691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</a:defRPr>
      </a:lvl7pPr>
      <a:lvl8pPr marL="1453657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</a:defRPr>
      </a:lvl8pPr>
      <a:lvl9pPr marL="1938213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entury Gothic" pitchFamily="34" charset="0"/>
        </a:defRPr>
      </a:lvl9pPr>
    </p:titleStyle>
    <p:bodyStyle>
      <a:lvl1pPr marL="363415" indent="-36341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8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87401" indent="-30284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211381" indent="-2422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95935" indent="-2422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180488" indent="-2422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665041" indent="-242275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2"/>
          </a:solidFill>
          <a:latin typeface="+mn-lt"/>
        </a:defRPr>
      </a:lvl6pPr>
      <a:lvl7pPr marL="3149593" indent="-242275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2"/>
          </a:solidFill>
          <a:latin typeface="+mn-lt"/>
        </a:defRPr>
      </a:lvl7pPr>
      <a:lvl8pPr marL="3634145" indent="-242275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2"/>
          </a:solidFill>
          <a:latin typeface="+mn-lt"/>
        </a:defRPr>
      </a:lvl8pPr>
      <a:lvl9pPr marL="4118699" indent="-242275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552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9105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3657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213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2765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7316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868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23" algn="l" defTabSz="969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hulz\Desktop\sentinel-3-aurora.mp4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477931"/>
            <a:ext cx="4711701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Jörg Schulz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977462" y="950089"/>
            <a:ext cx="8684698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EUMETSAT  Report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4"/>
            <a:ext cx="9221973" cy="690103"/>
          </a:xfrm>
        </p:spPr>
        <p:txBody>
          <a:bodyPr/>
          <a:lstStyle/>
          <a:p>
            <a:r>
              <a:rPr lang="en-GB" dirty="0" smtClean="0"/>
              <a:t>Inputs to Global Reanalysis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/>
          <a:srcRect r="8340"/>
          <a:stretch>
            <a:fillRect/>
          </a:stretch>
        </p:blipFill>
        <p:spPr bwMode="auto">
          <a:xfrm>
            <a:off x="7" y="684418"/>
            <a:ext cx="9905999" cy="61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Thematic Climate Data Records of ECVs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051" t="5383" r="37227" b="17068"/>
          <a:stretch>
            <a:fillRect/>
          </a:stretch>
        </p:blipFill>
        <p:spPr bwMode="auto">
          <a:xfrm>
            <a:off x="6384925" y="1270840"/>
            <a:ext cx="3521075" cy="21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AC_Globe_SIS_BSRN_1987-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56" y="3869298"/>
            <a:ext cx="3201344" cy="221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 l="2958" t="3231" r="2920" b="5240"/>
          <a:stretch>
            <a:fillRect/>
          </a:stretch>
        </p:blipFill>
        <p:spPr bwMode="auto">
          <a:xfrm>
            <a:off x="5982799" y="3936512"/>
            <a:ext cx="3923201" cy="192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VGIS_EU_201204_presentatio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7961" y="3909849"/>
            <a:ext cx="2022218" cy="18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702"/>
            <a:ext cx="2861497" cy="25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470" y="987919"/>
            <a:ext cx="3398713" cy="241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5766000" y="4127136"/>
            <a:ext cx="4140000" cy="1622527"/>
          </a:xfrm>
          <a:prstGeom prst="ellipse">
            <a:avLst/>
          </a:prstGeom>
          <a:solidFill>
            <a:srgbClr val="00B5E2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algn="ctr" defTabSz="914296" eaLnBrk="0" hangingPunct="0">
              <a:spcBef>
                <a:spcPct val="50000"/>
              </a:spcBef>
            </a:pPr>
            <a:r>
              <a:rPr lang="en-GB" sz="2200" dirty="0" smtClean="0">
                <a:solidFill>
                  <a:srgbClr val="FF0000"/>
                </a:solidFill>
              </a:rPr>
              <a:t>Quantitative Uncertainty Characterisation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5766000" y="2852903"/>
            <a:ext cx="4140000" cy="1080000"/>
          </a:xfrm>
          <a:prstGeom prst="ellipse">
            <a:avLst/>
          </a:prstGeom>
          <a:solidFill>
            <a:srgbClr val="00B5E2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algn="ctr" defTabSz="914296" eaLnBrk="0" hangingPunct="0">
              <a:spcBef>
                <a:spcPct val="50000"/>
              </a:spcBef>
            </a:pPr>
            <a:r>
              <a:rPr lang="en-GB" sz="2300" dirty="0" smtClean="0">
                <a:solidFill>
                  <a:srgbClr val="FF0000"/>
                </a:solidFill>
              </a:rPr>
              <a:t>Support to Quality Assurance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688062" y="1037568"/>
            <a:ext cx="4140000" cy="1080000"/>
          </a:xfrm>
          <a:prstGeom prst="ellipse">
            <a:avLst/>
          </a:prstGeom>
          <a:solidFill>
            <a:srgbClr val="00B5E2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algn="ctr" defTabSz="914296" eaLnBrk="0" hangingPunct="0">
              <a:spcBef>
                <a:spcPct val="50000"/>
              </a:spcBef>
            </a:pPr>
            <a:r>
              <a:rPr lang="en-GB" sz="2300" dirty="0" smtClean="0">
                <a:solidFill>
                  <a:srgbClr val="FF0000"/>
                </a:solidFill>
              </a:rPr>
              <a:t>Support to Reanalysis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854075"/>
          </a:xfrm>
        </p:spPr>
        <p:txBody>
          <a:bodyPr/>
          <a:lstStyle/>
          <a:p>
            <a:r>
              <a:rPr lang="en-GB" dirty="0" smtClean="0"/>
              <a:t>Innovation: EUMETSAT involvement in EU Research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" y="5221519"/>
            <a:ext cx="1181100" cy="1080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6151" y="5434933"/>
            <a:ext cx="2707874" cy="1080000"/>
          </a:xfrm>
          <a:prstGeom prst="rect">
            <a:avLst/>
          </a:prstGeom>
        </p:spPr>
      </p:pic>
      <p:graphicFrame>
        <p:nvGraphicFramePr>
          <p:cNvPr id="367618" name="Object 2"/>
          <p:cNvGraphicFramePr>
            <a:graphicFrameLocks noChangeAspect="1"/>
          </p:cNvGraphicFramePr>
          <p:nvPr/>
        </p:nvGraphicFramePr>
        <p:xfrm>
          <a:off x="1381125" y="5105402"/>
          <a:ext cx="2971800" cy="520700"/>
        </p:xfrm>
        <a:graphic>
          <a:graphicData uri="http://schemas.openxmlformats.org/presentationml/2006/ole">
            <p:oleObj spid="_x0000_s396290" name="Formel" r:id="rId5" imgW="1663700" imgH="292100" progId="Equation.3">
              <p:embed/>
            </p:oleObj>
          </a:graphicData>
        </a:graphic>
      </p:graphicFrame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1790700" y="5727702"/>
          <a:ext cx="1511300" cy="495300"/>
        </p:xfrm>
        <a:graphic>
          <a:graphicData uri="http://schemas.openxmlformats.org/presentationml/2006/ole">
            <p:oleObj spid="_x0000_s396291" name="Equation" r:id="rId6" imgW="850531" imgH="279279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9163" y="2811538"/>
            <a:ext cx="1080120" cy="1086903"/>
          </a:xfrm>
          <a:prstGeom prst="rect">
            <a:avLst/>
          </a:prstGeom>
        </p:spPr>
      </p:pic>
      <p:pic>
        <p:nvPicPr>
          <p:cNvPr id="10" name="Picture 9" descr="Core Climax Logo Transpara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9" y="2867973"/>
            <a:ext cx="1795313" cy="864000"/>
          </a:xfrm>
          <a:prstGeom prst="rect">
            <a:avLst/>
          </a:prstGeom>
        </p:spPr>
      </p:pic>
      <p:grpSp>
        <p:nvGrpSpPr>
          <p:cNvPr id="3" name="Group 28"/>
          <p:cNvGrpSpPr/>
          <p:nvPr/>
        </p:nvGrpSpPr>
        <p:grpSpPr>
          <a:xfrm>
            <a:off x="224972" y="1228733"/>
            <a:ext cx="5211180" cy="891563"/>
            <a:chOff x="224971" y="1228733"/>
            <a:chExt cx="5211180" cy="891562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12312" y="1256295"/>
              <a:ext cx="1923839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9" descr="ERA_CLIM_LOGO2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4971" y="1228733"/>
              <a:ext cx="1603833" cy="84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11"/>
            <p:cNvSpPr/>
            <p:nvPr/>
          </p:nvSpPr>
          <p:spPr bwMode="auto">
            <a:xfrm>
              <a:off x="2028828" y="1457325"/>
              <a:ext cx="1276350" cy="4953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296" eaLnBrk="0" hangingPunct="0">
                <a:spcBef>
                  <a:spcPct val="50000"/>
                </a:spcBef>
              </a:pPr>
              <a:endParaRPr lang="en-GB" dirty="0" smtClean="0"/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2295527" y="3143251"/>
            <a:ext cx="1276350" cy="49530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defTabSz="914296" eaLnBrk="0" hangingPunct="0">
              <a:spcBef>
                <a:spcPct val="50000"/>
              </a:spcBef>
            </a:pPr>
            <a:endParaRPr lang="en-GB" dirty="0" smtClean="0"/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195270" y="4281490"/>
            <a:ext cx="942975" cy="49530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defTabSz="914296" eaLnBrk="0" hangingPunct="0">
              <a:spcBef>
                <a:spcPct val="50000"/>
              </a:spcBef>
            </a:pPr>
            <a:endParaRPr lang="en-GB" dirty="0" smtClean="0"/>
          </a:p>
        </p:txBody>
      </p:sp>
      <p:pic>
        <p:nvPicPr>
          <p:cNvPr id="18" name="Picture 17" descr="FP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49" y="949072"/>
            <a:ext cx="690296" cy="561869"/>
          </a:xfrm>
          <a:prstGeom prst="rect">
            <a:avLst/>
          </a:prstGeom>
        </p:spPr>
      </p:pic>
      <p:pic>
        <p:nvPicPr>
          <p:cNvPr id="19" name="Picture 18" descr="FP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74" y="977648"/>
            <a:ext cx="690296" cy="561869"/>
          </a:xfrm>
          <a:prstGeom prst="rect">
            <a:avLst/>
          </a:prstGeom>
        </p:spPr>
      </p:pic>
      <p:pic>
        <p:nvPicPr>
          <p:cNvPr id="20" name="Picture 19" descr="FP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9" y="2606423"/>
            <a:ext cx="690296" cy="561869"/>
          </a:xfrm>
          <a:prstGeom prst="rect">
            <a:avLst/>
          </a:prstGeom>
        </p:spPr>
      </p:pic>
      <p:pic>
        <p:nvPicPr>
          <p:cNvPr id="21" name="Picture 20" descr="FP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24" y="2663572"/>
            <a:ext cx="690296" cy="561869"/>
          </a:xfrm>
          <a:prstGeom prst="rect">
            <a:avLst/>
          </a:prstGeom>
        </p:spPr>
      </p:pic>
      <p:pic>
        <p:nvPicPr>
          <p:cNvPr id="367621" name="Picture 5" descr="C:\Users\schulz\Desktop\logo_h2020_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9177" y="6057909"/>
            <a:ext cx="447675" cy="447675"/>
          </a:xfrm>
          <a:prstGeom prst="rect">
            <a:avLst/>
          </a:prstGeom>
          <a:noFill/>
        </p:spPr>
      </p:pic>
      <p:pic>
        <p:nvPicPr>
          <p:cNvPr id="24" name="Picture 5" descr="C:\Users\schulz\Desktop\logo_h2020_bi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9658" y="5153034"/>
            <a:ext cx="581025" cy="581025"/>
          </a:xfrm>
          <a:prstGeom prst="rect">
            <a:avLst/>
          </a:prstGeom>
          <a:noFill/>
        </p:spPr>
      </p:pic>
      <p:sp>
        <p:nvSpPr>
          <p:cNvPr id="28" name="Right Arrow 27"/>
          <p:cNvSpPr/>
          <p:nvPr/>
        </p:nvSpPr>
        <p:spPr bwMode="auto">
          <a:xfrm rot="5400000">
            <a:off x="4024320" y="4367217"/>
            <a:ext cx="942975" cy="49530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defTabSz="914296" eaLnBrk="0" hangingPunct="0">
              <a:spcBef>
                <a:spcPct val="50000"/>
              </a:spcBef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13" grpId="0" animBg="1"/>
      <p:bldP spid="14" grpId="0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welcome to celebrate 30 Years EUMETSAT </a:t>
            </a:r>
            <a:endParaRPr lang="en-GB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>
          <a:xfrm>
            <a:off x="2809328" y="986448"/>
            <a:ext cx="5668270" cy="5580446"/>
            <a:chOff x="2928938" y="1423358"/>
            <a:chExt cx="4048125" cy="3985405"/>
          </a:xfrm>
        </p:grpSpPr>
        <p:pic>
          <p:nvPicPr>
            <p:cNvPr id="420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370" b="1998"/>
            <a:stretch>
              <a:fillRect/>
            </a:stretch>
          </p:blipFill>
          <p:spPr bwMode="auto">
            <a:xfrm>
              <a:off x="2928938" y="1423358"/>
              <a:ext cx="4048125" cy="398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5710687" y="3286664"/>
              <a:ext cx="1190445" cy="500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296" eaLnBrk="0" hangingPunct="0">
                <a:spcBef>
                  <a:spcPct val="50000"/>
                </a:spcBef>
              </a:pPr>
              <a:endParaRPr lang="en-GB" dirty="0" smtClean="0"/>
            </a:p>
          </p:txBody>
        </p:sp>
      </p:grpSp>
      <p:pic>
        <p:nvPicPr>
          <p:cNvPr id="420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33808"/>
            <a:ext cx="1428750" cy="559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018" y="816928"/>
            <a:ext cx="8875818" cy="48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4" name="Picture 10" descr="CEO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92563"/>
            <a:ext cx="1671303" cy="5032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221973" cy="1072053"/>
          </a:xfrm>
        </p:spPr>
        <p:txBody>
          <a:bodyPr/>
          <a:lstStyle/>
          <a:p>
            <a:r>
              <a:rPr lang="en-GB" dirty="0" smtClean="0"/>
              <a:t>The Architecture for Climate Monitoring from Space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574684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Implementation coordinated by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Joint CEOS – CGMS Working Group on Climate (JWG Climate)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9668" name="Picture 4" descr="CG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35" y="1768157"/>
            <a:ext cx="936625" cy="1017588"/>
          </a:xfrm>
          <a:prstGeom prst="rect">
            <a:avLst/>
          </a:prstGeom>
          <a:noFill/>
        </p:spPr>
      </p:pic>
      <p:sp>
        <p:nvSpPr>
          <p:cNvPr id="369670" name="AutoShape 6" descr="Résultat de recherche d'images pour &quot;CEOS logo&quot;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8"/>
          <p:cNvSpPr/>
          <p:nvPr/>
        </p:nvSpPr>
        <p:spPr bwMode="auto">
          <a:xfrm>
            <a:off x="1704178" y="1494971"/>
            <a:ext cx="5248166" cy="4021712"/>
          </a:xfrm>
          <a:prstGeom prst="ellipse">
            <a:avLst/>
          </a:prstGeom>
          <a:solidFill>
            <a:srgbClr val="7030A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algn="ctr" defTabSz="914296" eaLnBrk="0" hangingPunct="0">
              <a:spcBef>
                <a:spcPct val="50000"/>
              </a:spcBef>
            </a:pPr>
            <a:endParaRPr lang="en-GB" sz="4000" dirty="0" smtClean="0"/>
          </a:p>
          <a:p>
            <a:pPr algn="ctr" defTabSz="914296" eaLnBrk="0" hangingPunct="0">
              <a:spcBef>
                <a:spcPct val="50000"/>
              </a:spcBef>
            </a:pPr>
            <a:r>
              <a:rPr lang="en-GB" sz="4000" dirty="0" smtClean="0"/>
              <a:t>EUMETSAT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support to WG Climate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35314"/>
            <a:ext cx="9447213" cy="5048024"/>
          </a:xfrm>
        </p:spPr>
        <p:txBody>
          <a:bodyPr/>
          <a:lstStyle/>
          <a:p>
            <a:r>
              <a:rPr lang="en-GB" dirty="0" smtClean="0"/>
              <a:t>Host the WG Climate ECV Inventory and will lead the population for Cycles #2 and #3;</a:t>
            </a:r>
          </a:p>
          <a:p>
            <a:endParaRPr lang="en-GB" dirty="0" smtClean="0"/>
          </a:p>
          <a:p>
            <a:r>
              <a:rPr lang="en-GB" dirty="0" smtClean="0"/>
              <a:t>Provide dedicated personnel (Alexandra Nunes) to support WG Climate for the next 4 years;</a:t>
            </a:r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EUMETSAT’s Role in Climate Monitoring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5739" y="1214581"/>
            <a:ext cx="9192090" cy="455508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73019" indent="-273019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2569"/>
                </a:solidFill>
              </a:rPr>
              <a:t>Operates one of the longest satellite time series (Meteosat);</a:t>
            </a:r>
          </a:p>
          <a:p>
            <a:pPr marL="273019" indent="-273019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Operates benchmark quality </a:t>
            </a:r>
            <a:r>
              <a:rPr lang="en-GB" sz="2400" b="0" dirty="0" smtClean="0">
                <a:solidFill>
                  <a:srgbClr val="002569"/>
                </a:solidFill>
              </a:rPr>
              <a:t>instruments, e.g., IASI, GRAS;</a:t>
            </a:r>
          </a:p>
          <a:p>
            <a:pPr marL="273019" indent="-273019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2569"/>
                </a:solidFill>
              </a:rPr>
              <a:t>We have the capability to enhance the value of past observations through inter-satellite calibration and reprocessing;</a:t>
            </a:r>
          </a:p>
          <a:p>
            <a:pPr marL="273019" indent="-273019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2569"/>
                </a:solidFill>
              </a:rPr>
              <a:t>We generate 16 instrument Fundamental Climate Data Records (FCDR) in VIS, IR and MW spectral range; </a:t>
            </a:r>
          </a:p>
          <a:p>
            <a:pPr marL="273019" indent="-273019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2569"/>
                </a:solidFill>
              </a:rPr>
              <a:t>We generate Thematic Climate Data Records (TCDR) contributing to 20 GCOS ECVs;</a:t>
            </a:r>
          </a:p>
          <a:p>
            <a:pPr marL="273019" indent="-273019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2569"/>
                </a:solidFill>
              </a:rPr>
              <a:t>Address GCOS needs and requirements and follow GCOS Climate Monitoring Principles and Guidelines as best as feasible. </a:t>
            </a:r>
            <a:endParaRPr lang="en-GB" sz="2400" b="0" dirty="0">
              <a:solidFill>
                <a:srgbClr val="0025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 for CDR Generation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5302" y="1128178"/>
            <a:ext cx="9532110" cy="4975881"/>
            <a:chOff x="175302" y="1128178"/>
            <a:chExt cx="9532110" cy="4975881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302" y="1128178"/>
              <a:ext cx="4268786" cy="83180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EUMETSAT 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Climate </a:t>
              </a: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</a:rPr>
                <a:t>Monitoring Implementation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Plan</a:t>
              </a:r>
              <a:endParaRPr lang="en-GB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52079" y="1533842"/>
              <a:ext cx="3556000" cy="49953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6" eaLnBrk="0" hangingPunct="0">
                <a:spcBef>
                  <a:spcPct val="50000"/>
                </a:spcBef>
              </a:pPr>
              <a:r>
                <a:rPr lang="en-GB" sz="1600" dirty="0" smtClean="0"/>
                <a:t>EUMETSAT Secretariat</a:t>
              </a:r>
            </a:p>
          </p:txBody>
        </p:sp>
        <p:pic>
          <p:nvPicPr>
            <p:cNvPr id="8" name="Picture 7" descr="H:\MY DOCUMENTS\MY PICTURES\img_hsaf_logo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07412" y="2962592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9" name="Picture 8" descr="H:\MY DOCUMENTS\MY PICTURES\img_o3msaf_logo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013" y="4147926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" name="Picture 9" descr="H:\MY DOCUMENTS\MY PICTURES\img_lsasaf_logo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1913" y="5384059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1" name="Picture 10" descr="H:\MY DOCUMENTS\MY PICTURES\img_cmsaf_logo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696" y="5367126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:\MY DOCUMENTS\MY PICTURES\img_osisaf_logo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2846" y="3809259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3" name="Picture 12" descr="H:\MY DOCUMENTS\MY PICTURES\img_nwcsaf_logo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42163" y="4691576"/>
              <a:ext cx="1800000" cy="720000"/>
            </a:xfrm>
            <a:prstGeom prst="rect">
              <a:avLst/>
            </a:prstGeom>
            <a:noFill/>
          </p:spPr>
        </p:pic>
        <p:sp>
          <p:nvSpPr>
            <p:cNvPr id="14" name="Freeform 13"/>
            <p:cNvSpPr/>
            <p:nvPr/>
          </p:nvSpPr>
          <p:spPr bwMode="auto">
            <a:xfrm>
              <a:off x="1498146" y="2871576"/>
              <a:ext cx="6654800" cy="2616199"/>
            </a:xfrm>
            <a:custGeom>
              <a:avLst/>
              <a:gdLst>
                <a:gd name="connsiteX0" fmla="*/ 0 w 5782733"/>
                <a:gd name="connsiteY0" fmla="*/ 220133 h 2170289"/>
                <a:gd name="connsiteX1" fmla="*/ 2785533 w 5782733"/>
                <a:gd name="connsiteY1" fmla="*/ 2133600 h 2170289"/>
                <a:gd name="connsiteX2" fmla="*/ 5782733 w 5782733"/>
                <a:gd name="connsiteY2" fmla="*/ 0 h 217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2733" h="2170289">
                  <a:moveTo>
                    <a:pt x="0" y="220133"/>
                  </a:moveTo>
                  <a:cubicBezTo>
                    <a:pt x="910872" y="1195211"/>
                    <a:pt x="1821744" y="2170289"/>
                    <a:pt x="2785533" y="2133600"/>
                  </a:cubicBezTo>
                  <a:cubicBezTo>
                    <a:pt x="3749322" y="2096911"/>
                    <a:pt x="4766027" y="1048455"/>
                    <a:pt x="5782733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296" eaLnBrk="0" hangingPunct="0">
                <a:spcBef>
                  <a:spcPct val="50000"/>
                </a:spcBef>
              </a:pPr>
              <a:endParaRPr lang="en-GB" dirty="0" smtClean="0"/>
            </a:p>
          </p:txBody>
        </p:sp>
        <p:cxnSp>
          <p:nvCxnSpPr>
            <p:cNvPr id="15" name="Shape 14"/>
            <p:cNvCxnSpPr>
              <a:stCxn id="5" idx="3"/>
              <a:endCxn id="18" idx="0"/>
            </p:cNvCxnSpPr>
            <p:nvPr/>
          </p:nvCxnSpPr>
          <p:spPr bwMode="auto">
            <a:xfrm>
              <a:off x="4444088" y="1544079"/>
              <a:ext cx="197362" cy="770755"/>
            </a:xfrm>
            <a:prstGeom prst="bentConnector2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endCxn id="18" idx="4"/>
            </p:cNvCxnSpPr>
            <p:nvPr/>
          </p:nvCxnSpPr>
          <p:spPr bwMode="auto">
            <a:xfrm flipV="1">
              <a:off x="4626980" y="5003802"/>
              <a:ext cx="0" cy="490315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hape 16"/>
            <p:cNvCxnSpPr>
              <a:stCxn id="6" idx="4"/>
              <a:endCxn id="18" idx="6"/>
            </p:cNvCxnSpPr>
            <p:nvPr/>
          </p:nvCxnSpPr>
          <p:spPr bwMode="auto">
            <a:xfrm rot="5400000">
              <a:off x="6286103" y="2715344"/>
              <a:ext cx="1625944" cy="262009"/>
            </a:xfrm>
            <a:prstGeom prst="bentConnector2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Oval 17"/>
          <p:cNvSpPr/>
          <p:nvPr/>
        </p:nvSpPr>
        <p:spPr bwMode="auto">
          <a:xfrm>
            <a:off x="2314832" y="2314833"/>
            <a:ext cx="4653235" cy="268896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5996" tIns="35996" rIns="35996" bIns="35996" numCol="1" rtlCol="0" anchor="ctr" anchorCtr="1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EUMETSAT Working Group on Data Set Generation through Reprocessing </a:t>
            </a:r>
          </a:p>
          <a:p>
            <a:pPr marL="360322" indent="-360322" eaLnBrk="0" hangingPunct="0">
              <a:spcBef>
                <a:spcPts val="352"/>
              </a:spcBef>
              <a:buFontTx/>
              <a:buChar char="•"/>
              <a:defRPr/>
            </a:pPr>
            <a:r>
              <a:rPr lang="en-GB" sz="1200" dirty="0" smtClean="0"/>
              <a:t>Coordinates SAF Network and EUMETSAT Secretariat commitments 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360322" indent="-360322" defTabSz="914296" eaLnBrk="0" hangingPunct="0">
              <a:spcBef>
                <a:spcPts val="352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Agrees on standards (meta data, formats, data publication (</a:t>
            </a:r>
            <a:r>
              <a:rPr lang="en-GB" sz="1200" dirty="0" err="1" smtClean="0">
                <a:solidFill>
                  <a:schemeClr val="tx1"/>
                </a:solidFill>
              </a:rPr>
              <a:t>doi</a:t>
            </a:r>
            <a:r>
              <a:rPr lang="en-GB" sz="1200" dirty="0" smtClean="0">
                <a:solidFill>
                  <a:schemeClr val="tx1"/>
                </a:solidFill>
              </a:rPr>
              <a:t>)) </a:t>
            </a:r>
          </a:p>
          <a:p>
            <a:pPr marL="360322" indent="-360322" defTabSz="914296" eaLnBrk="0" hangingPunct="0">
              <a:spcBef>
                <a:spcPts val="352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Resolves implementation dependencies</a:t>
            </a:r>
          </a:p>
          <a:p>
            <a:pPr marL="360322" indent="-360322" defTabSz="914296" eaLnBrk="0" hangingPunct="0">
              <a:spcBef>
                <a:spcPts val="352"/>
              </a:spcBef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Performs </a:t>
            </a:r>
            <a:r>
              <a:rPr lang="en-GB" sz="1200" dirty="0" smtClean="0">
                <a:solidFill>
                  <a:schemeClr val="tx1"/>
                </a:solidFill>
              </a:rPr>
              <a:t>maturity </a:t>
            </a:r>
            <a:r>
              <a:rPr lang="en-GB" sz="1200" dirty="0" smtClean="0">
                <a:solidFill>
                  <a:schemeClr val="tx1"/>
                </a:solidFill>
              </a:rPr>
              <a:t>assessment</a:t>
            </a:r>
            <a:endParaRPr lang="en-GB" sz="800" dirty="0" smtClean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6" idx="6"/>
          </p:cNvCxnSpPr>
          <p:nvPr/>
        </p:nvCxnSpPr>
        <p:spPr bwMode="auto">
          <a:xfrm>
            <a:off x="2125366" y="2846177"/>
            <a:ext cx="453081" cy="210064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26"/>
          <p:cNvGrpSpPr/>
          <p:nvPr/>
        </p:nvGrpSpPr>
        <p:grpSpPr>
          <a:xfrm>
            <a:off x="518984" y="2084176"/>
            <a:ext cx="1606378" cy="1524000"/>
            <a:chOff x="-16476" y="2504305"/>
            <a:chExt cx="1606378" cy="1524000"/>
          </a:xfrm>
        </p:grpSpPr>
        <p:sp>
          <p:nvSpPr>
            <p:cNvPr id="26" name="Oval 25"/>
            <p:cNvSpPr/>
            <p:nvPr/>
          </p:nvSpPr>
          <p:spPr bwMode="auto">
            <a:xfrm>
              <a:off x="-16476" y="2504305"/>
              <a:ext cx="1606378" cy="152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296" eaLnBrk="0" hangingPunct="0">
                <a:spcBef>
                  <a:spcPct val="50000"/>
                </a:spcBef>
              </a:pPr>
              <a:endParaRPr lang="en-GB" dirty="0" smtClean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63007" t="90634" r="24343" b="5158"/>
            <a:stretch>
              <a:fillRect/>
            </a:stretch>
          </p:blipFill>
          <p:spPr bwMode="auto">
            <a:xfrm>
              <a:off x="172997" y="2803404"/>
              <a:ext cx="1243912" cy="258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8" descr="ESA_logo_bleu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50" y="3100731"/>
              <a:ext cx="890806" cy="35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844" y="3467508"/>
              <a:ext cx="1048218" cy="362347"/>
            </a:xfrm>
            <a:prstGeom prst="rect">
              <a:avLst/>
            </a:prstGeom>
          </p:spPr>
        </p:pic>
      </p:grpSp>
      <p:pic>
        <p:nvPicPr>
          <p:cNvPr id="27" name="Picture 26" descr="ROMSAF_Name_Colou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2676" y="5019519"/>
            <a:ext cx="1498959" cy="539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Satellites – Past, Present and Future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3915"/>
            <a:ext cx="7742133" cy="60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8775427" y="836712"/>
            <a:ext cx="1130575" cy="6021288"/>
          </a:xfrm>
          <a:prstGeom prst="rect">
            <a:avLst/>
          </a:prstGeom>
          <a:solidFill>
            <a:srgbClr val="0000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6" tIns="35996" rIns="35996" bIns="35996" numCol="1" rtlCol="0" anchor="t" anchorCtr="0" compatLnSpc="1">
            <a:prstTxWarp prst="textNoShape">
              <a:avLst/>
            </a:prstTxWarp>
          </a:bodyPr>
          <a:lstStyle/>
          <a:p>
            <a:pPr defTabSz="914296" eaLnBrk="0" hangingPunct="0">
              <a:spcBef>
                <a:spcPct val="50000"/>
              </a:spcBef>
            </a:pPr>
            <a:endParaRPr lang="en-GB" dirty="0" smtClean="0"/>
          </a:p>
        </p:txBody>
      </p:sp>
      <p:pic>
        <p:nvPicPr>
          <p:cNvPr id="6" name="Picture 25" descr="EUMETSAT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04013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87363"/>
          <a:stretch>
            <a:fillRect/>
          </a:stretch>
        </p:blipFill>
        <p:spPr bwMode="auto">
          <a:xfrm>
            <a:off x="6705600" y="843915"/>
            <a:ext cx="3200402" cy="60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99200" y="992188"/>
            <a:ext cx="3414713" cy="5391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Three launches:</a:t>
            </a:r>
          </a:p>
          <a:p>
            <a:pPr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MSG-4</a:t>
            </a:r>
          </a:p>
          <a:p>
            <a:pPr lvl="2"/>
            <a:r>
              <a:rPr lang="en-GB" sz="1600" dirty="0" smtClean="0">
                <a:solidFill>
                  <a:schemeClr val="bg1"/>
                </a:solidFill>
              </a:rPr>
              <a:t>– 15 July 2015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Jason-3</a:t>
            </a:r>
          </a:p>
          <a:p>
            <a:pPr lvl="2"/>
            <a:r>
              <a:rPr lang="en-GB" sz="1600" dirty="0" smtClean="0">
                <a:solidFill>
                  <a:schemeClr val="bg1"/>
                </a:solidFill>
              </a:rPr>
              <a:t>17 January 2016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Sentinel 3</a:t>
            </a:r>
          </a:p>
          <a:p>
            <a:pPr lvl="2"/>
            <a:r>
              <a:rPr lang="en-GB" sz="1600" dirty="0" smtClean="0">
                <a:solidFill>
                  <a:schemeClr val="bg1"/>
                </a:solidFill>
              </a:rPr>
              <a:t>16 February 2016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9" name="sentinel-3-auror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669314" y="4288971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Metop</a:t>
            </a:r>
            <a:r>
              <a:rPr lang="en-GB" dirty="0" smtClean="0"/>
              <a:t>-A ASCAT Data Record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762" y="3257995"/>
            <a:ext cx="6062238" cy="307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:\work\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69" y="1231900"/>
            <a:ext cx="2542857" cy="1639786"/>
          </a:xfrm>
          <a:prstGeom prst="rect">
            <a:avLst/>
          </a:prstGeom>
          <a:noFill/>
        </p:spPr>
      </p:pic>
      <p:pic>
        <p:nvPicPr>
          <p:cNvPr id="5" name="Picture 3" descr="H:\work\image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223" y="1249681"/>
            <a:ext cx="2085109" cy="1638300"/>
          </a:xfrm>
          <a:prstGeom prst="rect">
            <a:avLst/>
          </a:prstGeom>
          <a:noFill/>
        </p:spPr>
      </p:pic>
      <p:pic>
        <p:nvPicPr>
          <p:cNvPr id="6" name="Picture 4" descr="H:\work\image002.jpg"/>
          <p:cNvPicPr>
            <a:picLocks noChangeAspect="1" noChangeArrowheads="1"/>
          </p:cNvPicPr>
          <p:nvPr/>
        </p:nvPicPr>
        <p:blipFill>
          <a:blip r:embed="rId5" cstate="print"/>
          <a:srcRect l="5999" t="4347" r="4417" b="3478"/>
          <a:stretch>
            <a:fillRect/>
          </a:stretch>
        </p:blipFill>
        <p:spPr bwMode="auto">
          <a:xfrm>
            <a:off x="3373366" y="1234526"/>
            <a:ext cx="1386840" cy="1661074"/>
          </a:xfrm>
          <a:prstGeom prst="rect">
            <a:avLst/>
          </a:prstGeom>
          <a:noFill/>
        </p:spPr>
      </p:pic>
      <p:pic>
        <p:nvPicPr>
          <p:cNvPr id="7" name="Picture 5" descr="H:\work\image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7158" y="1251064"/>
            <a:ext cx="2071687" cy="1644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97906" y="906780"/>
            <a:ext cx="7356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ASCAT                          Ocean winds               Sea ice drift                       Soil moisture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13" y="3049418"/>
            <a:ext cx="37642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Radar backscatter signature of tropical rainforest;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</a:rPr>
              <a:t>Recalibration eliminates drifts and jumps in the time series;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</a:rPr>
              <a:t>Reflects only natural variations of backscatter of the forest canopy;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/>
                </a:solidFill>
              </a:rPr>
              <a:t>EUMETSAT provides the basis for improved ECV data records.</a:t>
            </a:r>
            <a:endParaRPr lang="en-GB" sz="2400" b="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680" y="6004560"/>
            <a:ext cx="52758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tabLst>
                <a:tab pos="36000" algn="l"/>
              </a:tabLst>
            </a:pPr>
            <a:r>
              <a:rPr lang="en-GB" sz="1400" dirty="0" smtClean="0">
                <a:solidFill>
                  <a:schemeClr val="tx2"/>
                </a:solidFill>
              </a:rPr>
              <a:t>2007     2008       2009      2010     2011     2012     2013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4958" y="1"/>
            <a:ext cx="9906000" cy="854075"/>
          </a:xfrm>
        </p:spPr>
        <p:txBody>
          <a:bodyPr/>
          <a:lstStyle/>
          <a:p>
            <a:r>
              <a:rPr lang="en-GB" dirty="0" smtClean="0"/>
              <a:t>... but others were mainly built for monitoring weather</a:t>
            </a:r>
            <a:endParaRPr lang="en-GB" dirty="0"/>
          </a:p>
        </p:txBody>
      </p:sp>
      <p:pic>
        <p:nvPicPr>
          <p:cNvPr id="82948" name="Picture 4" descr="H:\DESKTOP\2061424356_698333ef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8309"/>
            <a:ext cx="3516452" cy="3312499"/>
          </a:xfrm>
          <a:prstGeom prst="rect">
            <a:avLst/>
          </a:prstGeom>
          <a:noFill/>
        </p:spPr>
      </p:pic>
      <p:pic>
        <p:nvPicPr>
          <p:cNvPr id="82946" name="Picture 2" descr="H:\DESKTOP\Meteosat1ima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814" y="833048"/>
            <a:ext cx="3024893" cy="3233989"/>
          </a:xfrm>
          <a:prstGeom prst="rect">
            <a:avLst/>
          </a:prstGeom>
          <a:noFill/>
        </p:spPr>
      </p:pic>
      <p:pic>
        <p:nvPicPr>
          <p:cNvPr id="10" name="Picture 4" descr="H:\DESKTOP\7732613182_6930871959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012" y="3279714"/>
            <a:ext cx="2246765" cy="3165895"/>
          </a:xfrm>
          <a:prstGeom prst="rect">
            <a:avLst/>
          </a:prstGeom>
          <a:noFill/>
        </p:spPr>
      </p:pic>
      <p:grpSp>
        <p:nvGrpSpPr>
          <p:cNvPr id="3" name="Group 11"/>
          <p:cNvGrpSpPr/>
          <p:nvPr/>
        </p:nvGrpSpPr>
        <p:grpSpPr>
          <a:xfrm>
            <a:off x="4037287" y="4203513"/>
            <a:ext cx="2652566" cy="2456291"/>
            <a:chOff x="4037287" y="4203510"/>
            <a:chExt cx="2652566" cy="2456291"/>
          </a:xfrm>
        </p:grpSpPr>
        <p:pic>
          <p:nvPicPr>
            <p:cNvPr id="9" name="Picture 2" descr="H:\DESKTOP\id70887_260_260_Nikon_D600_DSLR_Digital_Camera.jpg"/>
            <p:cNvPicPr>
              <a:picLocks noChangeArrowheads="1"/>
            </p:cNvPicPr>
            <p:nvPr/>
          </p:nvPicPr>
          <p:blipFill>
            <a:blip r:embed="rId5" cstate="print"/>
            <a:srcRect t="9549"/>
            <a:stretch>
              <a:fillRect/>
            </a:stretch>
          </p:blipFill>
          <p:spPr bwMode="auto">
            <a:xfrm>
              <a:off x="4037287" y="4203510"/>
              <a:ext cx="2652566" cy="2456291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 bwMode="auto">
            <a:xfrm>
              <a:off x="5185377" y="4458312"/>
              <a:ext cx="810883" cy="30192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6" eaLnBrk="0" hangingPunct="0">
                <a:spcBef>
                  <a:spcPct val="50000"/>
                </a:spcBef>
              </a:pPr>
              <a:r>
                <a:rPr lang="en-GB" sz="1200" dirty="0" smtClean="0"/>
                <a:t>No Name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Inter-calibrated Meteosat Brightness Temperature</a:t>
            </a:r>
            <a:endParaRPr lang="en-US" sz="1800" dirty="0" smtClean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Picture 6" descr="Libya_wv.PNG"/>
          <p:cNvPicPr>
            <a:picLocks noChangeAspect="1"/>
          </p:cNvPicPr>
          <p:nvPr/>
        </p:nvPicPr>
        <p:blipFill>
          <a:blip r:embed="rId3" cstate="print"/>
          <a:srcRect l="2816" r="2596"/>
          <a:stretch>
            <a:fillRect/>
          </a:stretch>
        </p:blipFill>
        <p:spPr bwMode="auto">
          <a:xfrm>
            <a:off x="278911" y="3465745"/>
            <a:ext cx="9369973" cy="11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60708" y="5557331"/>
            <a:ext cx="9251426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Figure courtesy of Reto Stoeckli, </a:t>
            </a:r>
            <a:r>
              <a:rPr lang="en-US" sz="2000" b="0" dirty="0" err="1" smtClean="0">
                <a:solidFill>
                  <a:schemeClr val="tx1"/>
                </a:solidFill>
              </a:rPr>
              <a:t>Meteo</a:t>
            </a:r>
            <a:r>
              <a:rPr lang="en-US" sz="2000" b="0" dirty="0" smtClean="0">
                <a:solidFill>
                  <a:schemeClr val="tx1"/>
                </a:solidFill>
              </a:rPr>
              <a:t> Swiss - “I </a:t>
            </a:r>
            <a:r>
              <a:rPr lang="en-US" sz="2000" b="0" dirty="0">
                <a:solidFill>
                  <a:schemeClr val="tx1"/>
                </a:solidFill>
              </a:rPr>
              <a:t>really like the (visual, not statistical) cleanness of the IR BT’s over time. It’s a marvel to look at it</a:t>
            </a:r>
            <a:r>
              <a:rPr lang="en-US" sz="2000" b="0" dirty="0" smtClean="0">
                <a:solidFill>
                  <a:schemeClr val="tx1"/>
                </a:solidFill>
              </a:rPr>
              <a:t>.”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58" y="3640467"/>
            <a:ext cx="548526" cy="92332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GB" dirty="0" smtClean="0">
                <a:solidFill>
                  <a:srgbClr val="99CCFF"/>
                </a:solidFill>
              </a:rPr>
              <a:t>MFG 2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MFG 3</a:t>
            </a:r>
          </a:p>
          <a:p>
            <a:r>
              <a:rPr lang="en-GB" dirty="0" smtClean="0">
                <a:solidFill>
                  <a:srgbClr val="CCFF99"/>
                </a:solidFill>
              </a:rPr>
              <a:t>MFG 4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MFG 5</a:t>
            </a:r>
          </a:p>
          <a:p>
            <a:r>
              <a:rPr lang="en-GB" dirty="0" smtClean="0">
                <a:solidFill>
                  <a:srgbClr val="FFCCCC"/>
                </a:solidFill>
              </a:rPr>
              <a:t>MFG 6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MFG 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14" y="1093292"/>
            <a:ext cx="9681686" cy="7386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</a:rPr>
              <a:t>Every image IR 10.8 </a:t>
            </a:r>
            <a:r>
              <a:rPr lang="en-GB" sz="2200" b="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sz="2000" b="0" dirty="0" smtClean="0">
                <a:solidFill>
                  <a:schemeClr val="tx1"/>
                </a:solidFill>
              </a:rPr>
              <a:t>m (top) and WV 6.2 </a:t>
            </a:r>
            <a:r>
              <a:rPr lang="en-GB" sz="2200" b="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GB" sz="2000" b="0" dirty="0" smtClean="0">
                <a:solidFill>
                  <a:schemeClr val="tx1"/>
                </a:solidFill>
              </a:rPr>
              <a:t>m (bottom) brightness temperature [K] at Libya site.</a:t>
            </a:r>
            <a:endParaRPr lang="en-GB" sz="2000" b="0" dirty="0">
              <a:solidFill>
                <a:schemeClr val="tx1"/>
              </a:solidFill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45894" y="3457902"/>
            <a:ext cx="240544" cy="1175322"/>
            <a:chOff x="1333685" y="3061207"/>
            <a:chExt cx="240544" cy="117532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1573849" y="3206575"/>
              <a:ext cx="0" cy="921224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 rot="16200000">
              <a:off x="838358" y="3556534"/>
              <a:ext cx="117532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0" dirty="0" smtClean="0">
                  <a:solidFill>
                    <a:srgbClr val="000000"/>
                  </a:solidFill>
                </a:rPr>
                <a:t>220  230  240  250  260  270</a:t>
              </a:r>
              <a:endParaRPr lang="en-GB" sz="600" b="0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1497523" y="3223937"/>
              <a:ext cx="7061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501640" y="3397520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502229" y="3564043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495756" y="3734095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1496345" y="3907678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1500466" y="4084791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17793" name="Object 1"/>
          <p:cNvGraphicFramePr>
            <a:graphicFrameLocks noChangeAspect="1"/>
          </p:cNvGraphicFramePr>
          <p:nvPr/>
        </p:nvGraphicFramePr>
        <p:xfrm>
          <a:off x="-2479045" y="2078286"/>
          <a:ext cx="12312000" cy="979001"/>
        </p:xfrm>
        <a:graphic>
          <a:graphicData uri="http://schemas.openxmlformats.org/presentationml/2006/ole">
            <p:oleObj spid="_x0000_s395266" name="Acrobat Document" r:id="rId4" imgW="48005745" imgH="4114598" progId="AcroExch.Document.11">
              <p:embed/>
            </p:oleObj>
          </a:graphicData>
        </a:graphic>
      </p:graphicFrame>
      <p:grpSp>
        <p:nvGrpSpPr>
          <p:cNvPr id="3" name="Group 31"/>
          <p:cNvGrpSpPr/>
          <p:nvPr/>
        </p:nvGrpSpPr>
        <p:grpSpPr>
          <a:xfrm>
            <a:off x="-25504" y="2059223"/>
            <a:ext cx="241722" cy="1098378"/>
            <a:chOff x="1322504" y="1573552"/>
            <a:chExt cx="241722" cy="109837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562669" y="1617260"/>
              <a:ext cx="0" cy="921224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16200000">
              <a:off x="865649" y="2030407"/>
              <a:ext cx="109837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0" dirty="0" smtClean="0">
                  <a:solidFill>
                    <a:srgbClr val="000000"/>
                  </a:solidFill>
                </a:rPr>
                <a:t>240   260   280   300   320</a:t>
              </a:r>
              <a:endParaRPr lang="en-GB" sz="600" b="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1486343" y="1684049"/>
              <a:ext cx="7061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1486930" y="1871754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1483987" y="2062990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491637" y="2257756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1492226" y="2448991"/>
              <a:ext cx="72000" cy="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9385734" y="1841963"/>
            <a:ext cx="554938" cy="1061819"/>
          </a:xfrm>
          <a:prstGeom prst="rect">
            <a:avLst/>
          </a:prstGeom>
          <a:solidFill>
            <a:schemeClr val="bg1"/>
          </a:solidFill>
        </p:spPr>
        <p:txBody>
          <a:bodyPr wrap="none" lIns="91429" tIns="45715" rIns="91429" bIns="45715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MFG 4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MFG 5</a:t>
            </a:r>
          </a:p>
          <a:p>
            <a:r>
              <a:rPr lang="en-GB" dirty="0" smtClean="0">
                <a:solidFill>
                  <a:srgbClr val="FFCC66"/>
                </a:solidFill>
              </a:rPr>
              <a:t>MFG 6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MFG 7</a:t>
            </a:r>
          </a:p>
          <a:p>
            <a:r>
              <a:rPr lang="en-GB" dirty="0" smtClean="0">
                <a:solidFill>
                  <a:srgbClr val="CCCCFF"/>
                </a:solidFill>
              </a:rPr>
              <a:t>MSG 1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MSG 2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MSG 3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9642764" y="3645725"/>
            <a:ext cx="0" cy="90252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6384" y="2902803"/>
            <a:ext cx="935384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1990  1991   1992   1993   1994  1995   1996   1997  1998   1999  2000   2001   2002  2003   2004  2005   2006   2007  2008   2009  2010   2011   2012   2013  2014   2015   2016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6111" y="4576314"/>
            <a:ext cx="912461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1983    1984     1985    1986     1987    1988    1989     1990    1991    1992     1993    1994    1995    1996     1997    1998     1999   2000     2001    2002     2003    2004     2005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38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73" y="6374675"/>
            <a:ext cx="1153589" cy="4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2042556" y="3657600"/>
            <a:ext cx="855023" cy="795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469</TotalTime>
  <Words>564</Words>
  <Application>Microsoft Office PowerPoint</Application>
  <PresentationFormat>A4 Paper (210x297 mm)</PresentationFormat>
  <Paragraphs>78</Paragraphs>
  <Slides>13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Viewgraph Landscape Template</vt:lpstr>
      <vt:lpstr>Viewgraph_Landscape_Template[1]</vt:lpstr>
      <vt:lpstr>Clip</vt:lpstr>
      <vt:lpstr>Acrobat Document</vt:lpstr>
      <vt:lpstr>Formel</vt:lpstr>
      <vt:lpstr>Equation</vt:lpstr>
      <vt:lpstr>Slide 1</vt:lpstr>
      <vt:lpstr>The Architecture for Climate Monitoring from Space </vt:lpstr>
      <vt:lpstr>EUMETSAT support to WG Climate</vt:lpstr>
      <vt:lpstr>EUMETSAT’s Role in Climate Monitoring</vt:lpstr>
      <vt:lpstr>Coordination for CDR Generation</vt:lpstr>
      <vt:lpstr>EUMETSAT Satellites – Past, Present and Future</vt:lpstr>
      <vt:lpstr>Metop-A ASCAT Data Record</vt:lpstr>
      <vt:lpstr>... but others were mainly built for monitoring weather</vt:lpstr>
      <vt:lpstr>Inter-calibrated Meteosat Brightness Temperature</vt:lpstr>
      <vt:lpstr>Inputs to Global Reanalysis</vt:lpstr>
      <vt:lpstr>Thematic Climate Data Records of ECVs</vt:lpstr>
      <vt:lpstr>Innovation: EUMETSAT involvement in EU Research</vt:lpstr>
      <vt:lpstr>You are welcome to celebrate 30 Years EUMETSAT 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Counet</dc:creator>
  <cp:lastModifiedBy>Joerg Schulz</cp:lastModifiedBy>
  <cp:revision>67</cp:revision>
  <cp:lastPrinted>2006-03-06T14:11:17Z</cp:lastPrinted>
  <dcterms:created xsi:type="dcterms:W3CDTF">2016-02-28T09:25:08Z</dcterms:created>
  <dcterms:modified xsi:type="dcterms:W3CDTF">2016-03-07T10:41:08Z</dcterms:modified>
</cp:coreProperties>
</file>