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716" r:id="rId2"/>
    <p:sldId id="723" r:id="rId3"/>
    <p:sldId id="717" r:id="rId4"/>
    <p:sldId id="768" r:id="rId5"/>
    <p:sldId id="769" r:id="rId6"/>
    <p:sldId id="766" r:id="rId7"/>
    <p:sldId id="767" r:id="rId8"/>
    <p:sldId id="724" r:id="rId9"/>
    <p:sldId id="733" r:id="rId10"/>
    <p:sldId id="754" r:id="rId11"/>
    <p:sldId id="735" r:id="rId12"/>
    <p:sldId id="736" r:id="rId13"/>
    <p:sldId id="770" r:id="rId14"/>
    <p:sldId id="744" r:id="rId15"/>
    <p:sldId id="745" r:id="rId16"/>
    <p:sldId id="746" r:id="rId17"/>
    <p:sldId id="748" r:id="rId18"/>
    <p:sldId id="749" r:id="rId19"/>
    <p:sldId id="713" r:id="rId20"/>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FF"/>
    <a:srgbClr val="66CCFF"/>
    <a:srgbClr val="00FFFF"/>
    <a:srgbClr val="FF9400"/>
    <a:srgbClr val="FFFFFF"/>
    <a:srgbClr val="FFD1D4"/>
    <a:srgbClr val="F1ABBB"/>
    <a:srgbClr val="E19FAC"/>
    <a:srgbClr val="408000"/>
    <a:srgbClr val="A1CB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288" y="-120"/>
      </p:cViewPr>
      <p:guideLst>
        <p:guide orient="horz" pos="2127"/>
        <p:guide orient="horz" pos="3902"/>
        <p:guide orient="horz" pos="16"/>
        <p:guide orient="horz" pos="3450"/>
        <p:guide pos="5162"/>
        <p:guide pos="2824"/>
        <p:guide pos="4784"/>
        <p:guide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3928"/>
    </p:cViewPr>
  </p:sorterViewPr>
  <p:notesViewPr>
    <p:cSldViewPr>
      <p:cViewPr varScale="1">
        <p:scale>
          <a:sx n="156" d="100"/>
          <a:sy n="156" d="100"/>
        </p:scale>
        <p:origin x="-4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de-DE"/>
          </a:p>
        </p:txBody>
      </p:sp>
      <p:sp>
        <p:nvSpPr>
          <p:cNvPr id="860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860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de-DE"/>
          </a:p>
        </p:txBody>
      </p:sp>
      <p:sp>
        <p:nvSpPr>
          <p:cNvPr id="860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0DC7295B-6324-DF47-8C67-6766DC467828}" type="slidenum">
              <a:rPr lang="de-DE"/>
              <a:pPr>
                <a:defRPr/>
              </a:pPr>
              <a:t>‹#›</a:t>
            </a:fld>
            <a:endParaRPr lang="de-DE"/>
          </a:p>
        </p:txBody>
      </p:sp>
    </p:spTree>
    <p:extLst>
      <p:ext uri="{BB962C8B-B14F-4D97-AF65-F5344CB8AC3E}">
        <p14:creationId xmlns:p14="http://schemas.microsoft.com/office/powerpoint/2010/main" val="2029430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de-DE"/>
          </a:p>
        </p:txBody>
      </p:sp>
      <p:sp>
        <p:nvSpPr>
          <p:cNvPr id="839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83972" name="Rectangle 4"/>
          <p:cNvSpPr>
            <a:spLocks noGrp="1" noRot="1" noChangeAspect="1" noChangeArrowheads="1" noTextEdit="1"/>
          </p:cNvSpPr>
          <p:nvPr>
            <p:ph type="sldImg" idx="2"/>
          </p:nvPr>
        </p:nvSpPr>
        <p:spPr bwMode="auto">
          <a:xfrm>
            <a:off x="692150" y="611188"/>
            <a:ext cx="5473700" cy="4105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3973" name="Rectangle 5"/>
          <p:cNvSpPr>
            <a:spLocks noGrp="1" noChangeArrowheads="1"/>
          </p:cNvSpPr>
          <p:nvPr>
            <p:ph type="body" sz="quarter" idx="3"/>
          </p:nvPr>
        </p:nvSpPr>
        <p:spPr bwMode="auto">
          <a:xfrm>
            <a:off x="685800" y="4932363"/>
            <a:ext cx="5486400"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de-DE"/>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CB8D56A-73EA-AD49-9E79-EABBC5626D96}" type="slidenum">
              <a:rPr lang="de-DE"/>
              <a:pPr>
                <a:defRPr/>
              </a:pPr>
              <a:t>‹#›</a:t>
            </a:fld>
            <a:endParaRPr lang="de-DE"/>
          </a:p>
        </p:txBody>
      </p:sp>
    </p:spTree>
    <p:extLst>
      <p:ext uri="{BB962C8B-B14F-4D97-AF65-F5344CB8AC3E}">
        <p14:creationId xmlns:p14="http://schemas.microsoft.com/office/powerpoint/2010/main" val="3480033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B8D56A-73EA-AD49-9E79-EABBC5626D96}" type="slidenum">
              <a:rPr lang="de-DE" smtClean="0"/>
              <a:pPr>
                <a:defRPr/>
              </a:pPr>
              <a:t>7</a:t>
            </a:fld>
            <a:endParaRPr lang="de-DE"/>
          </a:p>
        </p:txBody>
      </p:sp>
    </p:spTree>
    <p:extLst>
      <p:ext uri="{BB962C8B-B14F-4D97-AF65-F5344CB8AC3E}">
        <p14:creationId xmlns:p14="http://schemas.microsoft.com/office/powerpoint/2010/main" val="263951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Calibri" charset="0"/>
            </a:endParaRPr>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chemeClr val="tx1"/>
                </a:solidFill>
                <a:latin typeface="Verdana" charset="0"/>
                <a:ea typeface="ＭＳ Ｐゴシック" charset="0"/>
                <a:cs typeface="ＭＳ Ｐゴシック" charset="0"/>
              </a:defRPr>
            </a:lvl1pPr>
            <a:lvl2pPr marL="742950" indent="-285750" defTabSz="862013" eaLnBrk="0" hangingPunct="0">
              <a:defRPr sz="2400">
                <a:solidFill>
                  <a:schemeClr val="tx1"/>
                </a:solidFill>
                <a:latin typeface="Verdana" charset="0"/>
                <a:ea typeface="ＭＳ Ｐゴシック" charset="0"/>
              </a:defRPr>
            </a:lvl2pPr>
            <a:lvl3pPr marL="1143000" indent="-228600" defTabSz="862013" eaLnBrk="0" hangingPunct="0">
              <a:defRPr sz="2400">
                <a:solidFill>
                  <a:schemeClr val="tx1"/>
                </a:solidFill>
                <a:latin typeface="Verdana" charset="0"/>
                <a:ea typeface="ＭＳ Ｐゴシック" charset="0"/>
              </a:defRPr>
            </a:lvl3pPr>
            <a:lvl4pPr marL="1600200" indent="-228600" defTabSz="862013" eaLnBrk="0" hangingPunct="0">
              <a:defRPr sz="2400">
                <a:solidFill>
                  <a:schemeClr val="tx1"/>
                </a:solidFill>
                <a:latin typeface="Verdana" charset="0"/>
                <a:ea typeface="ＭＳ Ｐゴシック" charset="0"/>
              </a:defRPr>
            </a:lvl4pPr>
            <a:lvl5pPr marL="2057400" indent="-228600" defTabSz="862013" eaLnBrk="0" hangingPunct="0">
              <a:defRPr sz="2400">
                <a:solidFill>
                  <a:schemeClr val="tx1"/>
                </a:solidFill>
                <a:latin typeface="Verdana" charset="0"/>
                <a:ea typeface="ＭＳ Ｐゴシック" charset="0"/>
              </a:defRPr>
            </a:lvl5pPr>
            <a:lvl6pPr marL="2514600" indent="-228600" defTabSz="86201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86201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86201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862013"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09DA5CF3-3D20-084D-BD4B-6335FC70B529}" type="slidenum">
              <a:rPr lang="en-US" sz="1100"/>
              <a:pPr eaLnBrk="1" hangingPunct="1"/>
              <a:t>18</a:t>
            </a:fld>
            <a:endParaRPr lang="en-US"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 Aim to perform the R&amp;D necessary to deliver develop pre-operational satellite-based ECVs responding to the climate user requirements expressed by GCOS, and deliver system specifications which facilitate the transfer to sustained production by operational entities outside ESA. </a:t>
            </a:r>
          </a:p>
          <a:p>
            <a:endParaRPr lang="en-US">
              <a:latin typeface="Calibri" charset="0"/>
            </a:endParaRPr>
          </a:p>
          <a:p>
            <a:r>
              <a:rPr lang="en-US">
                <a:latin typeface="Calibri" charset="0"/>
              </a:rPr>
              <a:t>- Continue the successful CCI achievements on the research, development and qualification of ECV products and pre-operational processing systems with the aim to transfer to operational production externally. </a:t>
            </a:r>
          </a:p>
          <a:p>
            <a:r>
              <a:rPr lang="en-US">
                <a:latin typeface="Calibri" charset="0"/>
              </a:rPr>
              <a:t/>
            </a:r>
            <a:br>
              <a:rPr lang="en-US">
                <a:latin typeface="Calibri" charset="0"/>
              </a:rPr>
            </a:br>
            <a:endParaRPr lang="en-US">
              <a:latin typeface="Calibri" charset="0"/>
            </a:endParaRPr>
          </a:p>
          <a:p>
            <a:r>
              <a:rPr lang="en-US">
                <a:latin typeface="Calibri" charset="0"/>
              </a:rPr>
              <a:t>- Driven by GCOS as the primary source of requirements, under authoritative advice of the CSAB </a:t>
            </a:r>
          </a:p>
          <a:p>
            <a:r>
              <a:rPr lang="en-US">
                <a:latin typeface="Calibri" charset="0"/>
              </a:rPr>
              <a:t>- Strong international coordination with, and contribution to, the international response of Space Agencies to GCOS via WGClimate, which is now a joint working group of CEOS and CGMS. </a:t>
            </a:r>
          </a:p>
          <a:p>
            <a:r>
              <a:rPr lang="en-US">
                <a:latin typeface="Calibri" charset="0"/>
              </a:rPr>
              <a:t/>
            </a:r>
            <a:br>
              <a:rPr lang="en-US">
                <a:latin typeface="Calibri" charset="0"/>
              </a:rPr>
            </a:br>
            <a:endParaRPr lang="en-US">
              <a:latin typeface="Calibri" charset="0"/>
            </a:endParaRPr>
          </a:p>
          <a:p>
            <a:r>
              <a:rPr lang="en-US">
                <a:latin typeface="Calibri" charset="0"/>
              </a:rPr>
              <a:t>- Scope of CCI+ is: </a:t>
            </a:r>
          </a:p>
          <a:p>
            <a:r>
              <a:rPr lang="en-US">
                <a:latin typeface="Calibri" charset="0"/>
              </a:rPr>
              <a:t>(i)  development of new ECVs (i.e. ECVs that could not be done in CCI) </a:t>
            </a:r>
          </a:p>
          <a:p>
            <a:r>
              <a:rPr lang="en-US">
                <a:latin typeface="Calibri" charset="0"/>
              </a:rPr>
              <a:t>(ii) new R&amp;D on ECVs that were already started in CCI </a:t>
            </a:r>
          </a:p>
          <a:p>
            <a:r>
              <a:rPr lang="en-US">
                <a:latin typeface="Calibri" charset="0"/>
              </a:rPr>
              <a:t>(iii) cross-ECV scientific exploitation </a:t>
            </a:r>
          </a:p>
          <a:p>
            <a:r>
              <a:rPr lang="en-US">
                <a:latin typeface="Calibri" charset="0"/>
              </a:rPr>
              <a:t>(iv) outreach and communications </a:t>
            </a:r>
          </a:p>
          <a:p>
            <a:r>
              <a:rPr lang="en-US">
                <a:latin typeface="Calibri" charset="0"/>
              </a:rPr>
              <a:t/>
            </a:r>
            <a:br>
              <a:rPr lang="en-US">
                <a:latin typeface="Calibri" charset="0"/>
              </a:rPr>
            </a:br>
            <a:endParaRPr lang="en-US">
              <a:latin typeface="Calibri" charset="0"/>
            </a:endParaRPr>
          </a:p>
          <a:p>
            <a:r>
              <a:rPr lang="en-US">
                <a:latin typeface="Calibri" charset="0"/>
              </a:rPr>
              <a:t>- CCI+ will not build operational processing systems </a:t>
            </a:r>
          </a:p>
          <a:p>
            <a:endParaRPr lang="en-US">
              <a:latin typeface="Calibri" charset="0"/>
            </a:endParaRPr>
          </a:p>
          <a:p>
            <a:endParaRPr lang="en-US">
              <a:latin typeface="Calibri"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chemeClr val="tx1"/>
                </a:solidFill>
                <a:latin typeface="Verdana" charset="0"/>
                <a:ea typeface="ＭＳ Ｐゴシック" charset="0"/>
                <a:cs typeface="ＭＳ Ｐゴシック" charset="0"/>
              </a:defRPr>
            </a:lvl1pPr>
            <a:lvl2pPr marL="742950" indent="-285750" defTabSz="862013" eaLnBrk="0" hangingPunct="0">
              <a:defRPr sz="2400">
                <a:solidFill>
                  <a:schemeClr val="tx1"/>
                </a:solidFill>
                <a:latin typeface="Verdana" charset="0"/>
                <a:ea typeface="ＭＳ Ｐゴシック" charset="0"/>
              </a:defRPr>
            </a:lvl2pPr>
            <a:lvl3pPr marL="1143000" indent="-228600" defTabSz="862013" eaLnBrk="0" hangingPunct="0">
              <a:defRPr sz="2400">
                <a:solidFill>
                  <a:schemeClr val="tx1"/>
                </a:solidFill>
                <a:latin typeface="Verdana" charset="0"/>
                <a:ea typeface="ＭＳ Ｐゴシック" charset="0"/>
              </a:defRPr>
            </a:lvl3pPr>
            <a:lvl4pPr marL="1600200" indent="-228600" defTabSz="862013" eaLnBrk="0" hangingPunct="0">
              <a:defRPr sz="2400">
                <a:solidFill>
                  <a:schemeClr val="tx1"/>
                </a:solidFill>
                <a:latin typeface="Verdana" charset="0"/>
                <a:ea typeface="ＭＳ Ｐゴシック" charset="0"/>
              </a:defRPr>
            </a:lvl4pPr>
            <a:lvl5pPr marL="2057400" indent="-228600" defTabSz="862013" eaLnBrk="0" hangingPunct="0">
              <a:defRPr sz="2400">
                <a:solidFill>
                  <a:schemeClr val="tx1"/>
                </a:solidFill>
                <a:latin typeface="Verdana" charset="0"/>
                <a:ea typeface="ＭＳ Ｐゴシック" charset="0"/>
              </a:defRPr>
            </a:lvl5pPr>
            <a:lvl6pPr marL="2514600" indent="-228600" defTabSz="86201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86201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86201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862013"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B4256B68-DA62-5142-9118-068A354F90BC}" type="slidenum">
              <a:rPr lang="en-US" sz="1100"/>
              <a:pPr eaLnBrk="1" hangingPunct="1"/>
              <a:t>9</a:t>
            </a:fld>
            <a:endParaRPr lang="en-U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Helvetica Neue" charset="0"/>
                <a:ea typeface="MS PGothic" charset="0"/>
              </a:rPr>
              <a:t>- show coloured table </a:t>
            </a:r>
          </a:p>
          <a:p>
            <a:r>
              <a:rPr lang="en-US">
                <a:latin typeface="Helvetica Neue" charset="0"/>
                <a:ea typeface="MS PGothic" charset="0"/>
              </a:rPr>
              <a:t>- explain how ECV selection will be performed (see p13 of PB-EO rev.1 paper) </a:t>
            </a:r>
          </a:p>
          <a:p>
            <a:endParaRPr lang="en-US">
              <a:latin typeface="Calibri" charset="0"/>
              <a:ea typeface="MS PGothic"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chemeClr val="tx1"/>
                </a:solidFill>
                <a:latin typeface="Verdana" charset="0"/>
                <a:ea typeface="MS PGothic" charset="0"/>
                <a:cs typeface="MS PGothic" charset="0"/>
              </a:defRPr>
            </a:lvl1pPr>
            <a:lvl2pPr marL="742950" indent="-285750" defTabSz="862013" eaLnBrk="0" hangingPunct="0">
              <a:defRPr sz="2400">
                <a:solidFill>
                  <a:schemeClr val="tx1"/>
                </a:solidFill>
                <a:latin typeface="Verdana" charset="0"/>
                <a:ea typeface="MS PGothic" charset="0"/>
                <a:cs typeface="MS PGothic" charset="0"/>
              </a:defRPr>
            </a:lvl2pPr>
            <a:lvl3pPr marL="1143000" indent="-228600" defTabSz="862013" eaLnBrk="0" hangingPunct="0">
              <a:defRPr sz="2400">
                <a:solidFill>
                  <a:schemeClr val="tx1"/>
                </a:solidFill>
                <a:latin typeface="Verdana" charset="0"/>
                <a:ea typeface="MS PGothic" charset="0"/>
                <a:cs typeface="MS PGothic" charset="0"/>
              </a:defRPr>
            </a:lvl3pPr>
            <a:lvl4pPr marL="1600200" indent="-228600" defTabSz="862013" eaLnBrk="0" hangingPunct="0">
              <a:defRPr sz="2400">
                <a:solidFill>
                  <a:schemeClr val="tx1"/>
                </a:solidFill>
                <a:latin typeface="Verdana" charset="0"/>
                <a:ea typeface="MS PGothic" charset="0"/>
                <a:cs typeface="MS PGothic" charset="0"/>
              </a:defRPr>
            </a:lvl4pPr>
            <a:lvl5pPr marL="2057400" indent="-228600" defTabSz="862013" eaLnBrk="0" hangingPunct="0">
              <a:defRPr sz="2400">
                <a:solidFill>
                  <a:schemeClr val="tx1"/>
                </a:solidFill>
                <a:latin typeface="Verdana" charset="0"/>
                <a:ea typeface="MS PGothic" charset="0"/>
                <a:cs typeface="MS PGothic" charset="0"/>
              </a:defRPr>
            </a:lvl5pPr>
            <a:lvl6pPr marL="25146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defTabSz="862013"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fld id="{B9B81F9F-12AC-A049-A769-B6ABA4ED2891}" type="slidenum">
              <a:rPr lang="en-US" sz="1100"/>
              <a:pPr eaLnBrk="1" hangingPunct="1"/>
              <a:t>10</a:t>
            </a:fld>
            <a:endParaRPr lang="en-US"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Calibri"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chemeClr val="tx1"/>
                </a:solidFill>
                <a:latin typeface="Verdana" charset="0"/>
                <a:ea typeface="ＭＳ Ｐゴシック" charset="0"/>
                <a:cs typeface="ＭＳ Ｐゴシック" charset="0"/>
              </a:defRPr>
            </a:lvl1pPr>
            <a:lvl2pPr marL="742950" indent="-285750" defTabSz="862013" eaLnBrk="0" hangingPunct="0">
              <a:defRPr sz="2400">
                <a:solidFill>
                  <a:schemeClr val="tx1"/>
                </a:solidFill>
                <a:latin typeface="Verdana" charset="0"/>
                <a:ea typeface="ＭＳ Ｐゴシック" charset="0"/>
              </a:defRPr>
            </a:lvl2pPr>
            <a:lvl3pPr marL="1143000" indent="-228600" defTabSz="862013" eaLnBrk="0" hangingPunct="0">
              <a:defRPr sz="2400">
                <a:solidFill>
                  <a:schemeClr val="tx1"/>
                </a:solidFill>
                <a:latin typeface="Verdana" charset="0"/>
                <a:ea typeface="ＭＳ Ｐゴシック" charset="0"/>
              </a:defRPr>
            </a:lvl3pPr>
            <a:lvl4pPr marL="1600200" indent="-228600" defTabSz="862013" eaLnBrk="0" hangingPunct="0">
              <a:defRPr sz="2400">
                <a:solidFill>
                  <a:schemeClr val="tx1"/>
                </a:solidFill>
                <a:latin typeface="Verdana" charset="0"/>
                <a:ea typeface="ＭＳ Ｐゴシック" charset="0"/>
              </a:defRPr>
            </a:lvl4pPr>
            <a:lvl5pPr marL="2057400" indent="-228600" defTabSz="862013" eaLnBrk="0" hangingPunct="0">
              <a:defRPr sz="2400">
                <a:solidFill>
                  <a:schemeClr val="tx1"/>
                </a:solidFill>
                <a:latin typeface="Verdana" charset="0"/>
                <a:ea typeface="ＭＳ Ｐゴシック" charset="0"/>
              </a:defRPr>
            </a:lvl5pPr>
            <a:lvl6pPr marL="2514600" indent="-228600" defTabSz="86201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86201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86201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862013"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65240C52-CD10-744D-9A41-5173B67B6FF6}" type="slidenum">
              <a:rPr lang="en-US" sz="1100"/>
              <a:pPr eaLnBrk="1" hangingPunct="1"/>
              <a:t>11</a:t>
            </a:fld>
            <a:endParaRPr lang="en-US"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rPr>
              <a:t>UPDATE "Proposed in CCI+ Extension" to "Proposed in CCI+ Evolution"</a:t>
            </a: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chemeClr val="tx1"/>
                </a:solidFill>
                <a:latin typeface="Verdana" charset="0"/>
                <a:ea typeface="ＭＳ Ｐゴシック" charset="0"/>
                <a:cs typeface="ＭＳ Ｐゴシック" charset="0"/>
              </a:defRPr>
            </a:lvl1pPr>
            <a:lvl2pPr marL="742950" indent="-285750" defTabSz="862013" eaLnBrk="0" hangingPunct="0">
              <a:defRPr sz="2400">
                <a:solidFill>
                  <a:schemeClr val="tx1"/>
                </a:solidFill>
                <a:latin typeface="Verdana" charset="0"/>
                <a:ea typeface="ＭＳ Ｐゴシック" charset="0"/>
              </a:defRPr>
            </a:lvl2pPr>
            <a:lvl3pPr marL="1143000" indent="-228600" defTabSz="862013" eaLnBrk="0" hangingPunct="0">
              <a:defRPr sz="2400">
                <a:solidFill>
                  <a:schemeClr val="tx1"/>
                </a:solidFill>
                <a:latin typeface="Verdana" charset="0"/>
                <a:ea typeface="ＭＳ Ｐゴシック" charset="0"/>
              </a:defRPr>
            </a:lvl3pPr>
            <a:lvl4pPr marL="1600200" indent="-228600" defTabSz="862013" eaLnBrk="0" hangingPunct="0">
              <a:defRPr sz="2400">
                <a:solidFill>
                  <a:schemeClr val="tx1"/>
                </a:solidFill>
                <a:latin typeface="Verdana" charset="0"/>
                <a:ea typeface="ＭＳ Ｐゴシック" charset="0"/>
              </a:defRPr>
            </a:lvl4pPr>
            <a:lvl5pPr marL="2057400" indent="-228600" defTabSz="862013" eaLnBrk="0" hangingPunct="0">
              <a:defRPr sz="2400">
                <a:solidFill>
                  <a:schemeClr val="tx1"/>
                </a:solidFill>
                <a:latin typeface="Verdana" charset="0"/>
                <a:ea typeface="ＭＳ Ｐゴシック" charset="0"/>
              </a:defRPr>
            </a:lvl5pPr>
            <a:lvl6pPr marL="2514600" indent="-228600" defTabSz="86201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86201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86201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862013"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E943BEE9-A59F-DD48-B3BB-BA5DB5E53ED8}" type="slidenum">
              <a:rPr lang="en-US" sz="1100"/>
              <a:pPr eaLnBrk="1" hangingPunct="1"/>
              <a:t>12</a:t>
            </a:fld>
            <a:endParaRPr lang="en-US"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Calibri"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chemeClr val="tx1"/>
                </a:solidFill>
                <a:latin typeface="Verdana" charset="0"/>
                <a:ea typeface="ＭＳ Ｐゴシック" charset="0"/>
                <a:cs typeface="ＭＳ Ｐゴシック" charset="0"/>
              </a:defRPr>
            </a:lvl1pPr>
            <a:lvl2pPr marL="742950" indent="-285750" defTabSz="862013" eaLnBrk="0" hangingPunct="0">
              <a:defRPr sz="2400">
                <a:solidFill>
                  <a:schemeClr val="tx1"/>
                </a:solidFill>
                <a:latin typeface="Verdana" charset="0"/>
                <a:ea typeface="ＭＳ Ｐゴシック" charset="0"/>
              </a:defRPr>
            </a:lvl2pPr>
            <a:lvl3pPr marL="1143000" indent="-228600" defTabSz="862013" eaLnBrk="0" hangingPunct="0">
              <a:defRPr sz="2400">
                <a:solidFill>
                  <a:schemeClr val="tx1"/>
                </a:solidFill>
                <a:latin typeface="Verdana" charset="0"/>
                <a:ea typeface="ＭＳ Ｐゴシック" charset="0"/>
              </a:defRPr>
            </a:lvl3pPr>
            <a:lvl4pPr marL="1600200" indent="-228600" defTabSz="862013" eaLnBrk="0" hangingPunct="0">
              <a:defRPr sz="2400">
                <a:solidFill>
                  <a:schemeClr val="tx1"/>
                </a:solidFill>
                <a:latin typeface="Verdana" charset="0"/>
                <a:ea typeface="ＭＳ Ｐゴシック" charset="0"/>
              </a:defRPr>
            </a:lvl4pPr>
            <a:lvl5pPr marL="2057400" indent="-228600" defTabSz="862013" eaLnBrk="0" hangingPunct="0">
              <a:defRPr sz="2400">
                <a:solidFill>
                  <a:schemeClr val="tx1"/>
                </a:solidFill>
                <a:latin typeface="Verdana" charset="0"/>
                <a:ea typeface="ＭＳ Ｐゴシック" charset="0"/>
              </a:defRPr>
            </a:lvl5pPr>
            <a:lvl6pPr marL="2514600" indent="-228600" defTabSz="86201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86201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86201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862013"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E495FE58-4769-FF46-AC18-7BF81807082E}" type="slidenum">
              <a:rPr lang="en-US" sz="1100"/>
              <a:pPr eaLnBrk="1" hangingPunct="1"/>
              <a:t>14</a:t>
            </a:fld>
            <a:endParaRPr lang="en-US"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Calibri" charset="0"/>
            </a:endParaRP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chemeClr val="tx1"/>
                </a:solidFill>
                <a:latin typeface="Verdana" charset="0"/>
                <a:ea typeface="ＭＳ Ｐゴシック" charset="0"/>
                <a:cs typeface="ＭＳ Ｐゴシック" charset="0"/>
              </a:defRPr>
            </a:lvl1pPr>
            <a:lvl2pPr marL="742950" indent="-285750" defTabSz="862013" eaLnBrk="0" hangingPunct="0">
              <a:defRPr sz="2400">
                <a:solidFill>
                  <a:schemeClr val="tx1"/>
                </a:solidFill>
                <a:latin typeface="Verdana" charset="0"/>
                <a:ea typeface="ＭＳ Ｐゴシック" charset="0"/>
              </a:defRPr>
            </a:lvl2pPr>
            <a:lvl3pPr marL="1143000" indent="-228600" defTabSz="862013" eaLnBrk="0" hangingPunct="0">
              <a:defRPr sz="2400">
                <a:solidFill>
                  <a:schemeClr val="tx1"/>
                </a:solidFill>
                <a:latin typeface="Verdana" charset="0"/>
                <a:ea typeface="ＭＳ Ｐゴシック" charset="0"/>
              </a:defRPr>
            </a:lvl3pPr>
            <a:lvl4pPr marL="1600200" indent="-228600" defTabSz="862013" eaLnBrk="0" hangingPunct="0">
              <a:defRPr sz="2400">
                <a:solidFill>
                  <a:schemeClr val="tx1"/>
                </a:solidFill>
                <a:latin typeface="Verdana" charset="0"/>
                <a:ea typeface="ＭＳ Ｐゴシック" charset="0"/>
              </a:defRPr>
            </a:lvl4pPr>
            <a:lvl5pPr marL="2057400" indent="-228600" defTabSz="862013" eaLnBrk="0" hangingPunct="0">
              <a:defRPr sz="2400">
                <a:solidFill>
                  <a:schemeClr val="tx1"/>
                </a:solidFill>
                <a:latin typeface="Verdana" charset="0"/>
                <a:ea typeface="ＭＳ Ｐゴシック" charset="0"/>
              </a:defRPr>
            </a:lvl5pPr>
            <a:lvl6pPr marL="2514600" indent="-228600" defTabSz="86201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86201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86201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862013"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35C0C26B-227E-A44A-8E4D-B97EDCA4BD21}" type="slidenum">
              <a:rPr lang="en-US" sz="1100"/>
              <a:pPr eaLnBrk="1" hangingPunct="1"/>
              <a:t>15</a:t>
            </a:fld>
            <a:endParaRPr lang="en-US"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Calibri"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chemeClr val="tx1"/>
                </a:solidFill>
                <a:latin typeface="Verdana" charset="0"/>
                <a:ea typeface="ＭＳ Ｐゴシック" charset="0"/>
                <a:cs typeface="ＭＳ Ｐゴシック" charset="0"/>
              </a:defRPr>
            </a:lvl1pPr>
            <a:lvl2pPr marL="742950" indent="-285750" defTabSz="862013" eaLnBrk="0" hangingPunct="0">
              <a:defRPr sz="2400">
                <a:solidFill>
                  <a:schemeClr val="tx1"/>
                </a:solidFill>
                <a:latin typeface="Verdana" charset="0"/>
                <a:ea typeface="ＭＳ Ｐゴシック" charset="0"/>
              </a:defRPr>
            </a:lvl2pPr>
            <a:lvl3pPr marL="1143000" indent="-228600" defTabSz="862013" eaLnBrk="0" hangingPunct="0">
              <a:defRPr sz="2400">
                <a:solidFill>
                  <a:schemeClr val="tx1"/>
                </a:solidFill>
                <a:latin typeface="Verdana" charset="0"/>
                <a:ea typeface="ＭＳ Ｐゴシック" charset="0"/>
              </a:defRPr>
            </a:lvl3pPr>
            <a:lvl4pPr marL="1600200" indent="-228600" defTabSz="862013" eaLnBrk="0" hangingPunct="0">
              <a:defRPr sz="2400">
                <a:solidFill>
                  <a:schemeClr val="tx1"/>
                </a:solidFill>
                <a:latin typeface="Verdana" charset="0"/>
                <a:ea typeface="ＭＳ Ｐゴシック" charset="0"/>
              </a:defRPr>
            </a:lvl4pPr>
            <a:lvl5pPr marL="2057400" indent="-228600" defTabSz="862013" eaLnBrk="0" hangingPunct="0">
              <a:defRPr sz="2400">
                <a:solidFill>
                  <a:schemeClr val="tx1"/>
                </a:solidFill>
                <a:latin typeface="Verdana" charset="0"/>
                <a:ea typeface="ＭＳ Ｐゴシック" charset="0"/>
              </a:defRPr>
            </a:lvl5pPr>
            <a:lvl6pPr marL="2514600" indent="-228600" defTabSz="86201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86201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86201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862013"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B5D3526B-52BD-D044-ABE7-E3F190833642}" type="slidenum">
              <a:rPr lang="en-US" sz="1100"/>
              <a:pPr eaLnBrk="1" hangingPunct="1"/>
              <a:t>16</a:t>
            </a:fld>
            <a:endParaRPr lang="en-US"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Calibri" charset="0"/>
            </a:endParaRPr>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eaLnBrk="0" hangingPunct="0">
              <a:defRPr sz="2400">
                <a:solidFill>
                  <a:schemeClr val="tx1"/>
                </a:solidFill>
                <a:latin typeface="Verdana" charset="0"/>
                <a:ea typeface="ＭＳ Ｐゴシック" charset="0"/>
                <a:cs typeface="ＭＳ Ｐゴシック" charset="0"/>
              </a:defRPr>
            </a:lvl1pPr>
            <a:lvl2pPr marL="742950" indent="-285750" defTabSz="862013" eaLnBrk="0" hangingPunct="0">
              <a:defRPr sz="2400">
                <a:solidFill>
                  <a:schemeClr val="tx1"/>
                </a:solidFill>
                <a:latin typeface="Verdana" charset="0"/>
                <a:ea typeface="ＭＳ Ｐゴシック" charset="0"/>
              </a:defRPr>
            </a:lvl2pPr>
            <a:lvl3pPr marL="1143000" indent="-228600" defTabSz="862013" eaLnBrk="0" hangingPunct="0">
              <a:defRPr sz="2400">
                <a:solidFill>
                  <a:schemeClr val="tx1"/>
                </a:solidFill>
                <a:latin typeface="Verdana" charset="0"/>
                <a:ea typeface="ＭＳ Ｐゴシック" charset="0"/>
              </a:defRPr>
            </a:lvl3pPr>
            <a:lvl4pPr marL="1600200" indent="-228600" defTabSz="862013" eaLnBrk="0" hangingPunct="0">
              <a:defRPr sz="2400">
                <a:solidFill>
                  <a:schemeClr val="tx1"/>
                </a:solidFill>
                <a:latin typeface="Verdana" charset="0"/>
                <a:ea typeface="ＭＳ Ｐゴシック" charset="0"/>
              </a:defRPr>
            </a:lvl4pPr>
            <a:lvl5pPr marL="2057400" indent="-228600" defTabSz="862013" eaLnBrk="0" hangingPunct="0">
              <a:defRPr sz="2400">
                <a:solidFill>
                  <a:schemeClr val="tx1"/>
                </a:solidFill>
                <a:latin typeface="Verdana" charset="0"/>
                <a:ea typeface="ＭＳ Ｐゴシック" charset="0"/>
              </a:defRPr>
            </a:lvl5pPr>
            <a:lvl6pPr marL="2514600" indent="-228600" defTabSz="862013" eaLnBrk="0" fontAlgn="base" hangingPunct="0">
              <a:spcBef>
                <a:spcPct val="0"/>
              </a:spcBef>
              <a:spcAft>
                <a:spcPct val="0"/>
              </a:spcAft>
              <a:defRPr sz="2400">
                <a:solidFill>
                  <a:schemeClr val="tx1"/>
                </a:solidFill>
                <a:latin typeface="Verdana" charset="0"/>
                <a:ea typeface="ＭＳ Ｐゴシック" charset="0"/>
              </a:defRPr>
            </a:lvl6pPr>
            <a:lvl7pPr marL="2971800" indent="-228600" defTabSz="862013" eaLnBrk="0" fontAlgn="base" hangingPunct="0">
              <a:spcBef>
                <a:spcPct val="0"/>
              </a:spcBef>
              <a:spcAft>
                <a:spcPct val="0"/>
              </a:spcAft>
              <a:defRPr sz="2400">
                <a:solidFill>
                  <a:schemeClr val="tx1"/>
                </a:solidFill>
                <a:latin typeface="Verdana" charset="0"/>
                <a:ea typeface="ＭＳ Ｐゴシック" charset="0"/>
              </a:defRPr>
            </a:lvl7pPr>
            <a:lvl8pPr marL="3429000" indent="-228600" defTabSz="862013" eaLnBrk="0" fontAlgn="base" hangingPunct="0">
              <a:spcBef>
                <a:spcPct val="0"/>
              </a:spcBef>
              <a:spcAft>
                <a:spcPct val="0"/>
              </a:spcAft>
              <a:defRPr sz="2400">
                <a:solidFill>
                  <a:schemeClr val="tx1"/>
                </a:solidFill>
                <a:latin typeface="Verdana" charset="0"/>
                <a:ea typeface="ＭＳ Ｐゴシック" charset="0"/>
              </a:defRPr>
            </a:lvl8pPr>
            <a:lvl9pPr marL="3886200" indent="-228600" defTabSz="862013"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6894FB50-0221-854D-A015-3BE2FFFCC1A8}" type="slidenum">
              <a:rPr lang="en-US" sz="1100"/>
              <a:pPr eaLnBrk="1" hangingPunct="1"/>
              <a:t>17</a:t>
            </a:fld>
            <a:endParaRPr lang="en-US"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97786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8382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8382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725261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258184087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7338" y="219075"/>
            <a:ext cx="7372350" cy="8620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87338" y="1501775"/>
            <a:ext cx="8567737" cy="4876800"/>
          </a:xfrm>
        </p:spPr>
        <p:txBody>
          <a:bodyPr/>
          <a:lstStyle/>
          <a:p>
            <a:pPr lvl="0"/>
            <a:endParaRPr lang="en-US" noProof="0" smtClean="0"/>
          </a:p>
        </p:txBody>
      </p:sp>
      <p:sp>
        <p:nvSpPr>
          <p:cNvPr id="4" name="Rectangle 8"/>
          <p:cNvSpPr>
            <a:spLocks noGrp="1" noChangeArrowheads="1"/>
          </p:cNvSpPr>
          <p:nvPr>
            <p:ph type="ftr" sz="quarter" idx="10"/>
          </p:nvPr>
        </p:nvSpPr>
        <p:spPr>
          <a:xfrm>
            <a:off x="287338" y="6578600"/>
            <a:ext cx="3557587" cy="263525"/>
          </a:xfrm>
          <a:prstGeom prst="rect">
            <a:avLst/>
          </a:prstGeom>
          <a:ln/>
        </p:spPr>
        <p:txBody>
          <a:bodyPr/>
          <a:lstStyle>
            <a:lvl1pPr>
              <a:defRPr/>
            </a:lvl1pPr>
          </a:lstStyle>
          <a:p>
            <a:endParaRPr lang="en-GB"/>
          </a:p>
          <a:p>
            <a:endParaRPr lang="en-GB"/>
          </a:p>
        </p:txBody>
      </p:sp>
    </p:spTree>
    <p:extLst>
      <p:ext uri="{BB962C8B-B14F-4D97-AF65-F5344CB8AC3E}">
        <p14:creationId xmlns:p14="http://schemas.microsoft.com/office/powerpoint/2010/main" val="208200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4444131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50677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20342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511806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55866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105943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587236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1545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0"/>
            <a:ext cx="9144000" cy="1181100"/>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26" name="Rectangle 2"/>
          <p:cNvSpPr>
            <a:spLocks noGrp="1" noChangeArrowheads="1"/>
          </p:cNvSpPr>
          <p:nvPr>
            <p:ph type="title"/>
          </p:nvPr>
        </p:nvSpPr>
        <p:spPr bwMode="auto">
          <a:xfrm>
            <a:off x="1524000" y="34925"/>
            <a:ext cx="6096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de-DE"/>
              <a:t>Click to edit Master title style</a:t>
            </a:r>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pic>
        <p:nvPicPr>
          <p:cNvPr id="1029" name="Picture 38" descr="ESA_logo_bleu"/>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75" y="217488"/>
            <a:ext cx="120491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lnSpc>
          <a:spcPts val="2900"/>
        </a:lnSpc>
        <a:spcBef>
          <a:spcPct val="0"/>
        </a:spcBef>
        <a:spcAft>
          <a:spcPct val="0"/>
        </a:spcAft>
        <a:defRPr sz="3200" b="1">
          <a:solidFill>
            <a:schemeClr val="bg1"/>
          </a:solidFill>
          <a:latin typeface="+mj-lt"/>
          <a:ea typeface="+mj-ea"/>
          <a:cs typeface="ＭＳ Ｐゴシック" charset="0"/>
        </a:defRPr>
      </a:lvl1pPr>
      <a:lvl2pPr algn="ctr" rtl="0" eaLnBrk="0" fontAlgn="base" hangingPunct="0">
        <a:lnSpc>
          <a:spcPts val="2900"/>
        </a:lnSpc>
        <a:spcBef>
          <a:spcPct val="0"/>
        </a:spcBef>
        <a:spcAft>
          <a:spcPct val="0"/>
        </a:spcAft>
        <a:defRPr sz="3200" b="1">
          <a:solidFill>
            <a:schemeClr val="bg1"/>
          </a:solidFill>
          <a:latin typeface="Arial" charset="0"/>
          <a:ea typeface="ＭＳ Ｐゴシック" charset="0"/>
          <a:cs typeface="ＭＳ Ｐゴシック" charset="0"/>
        </a:defRPr>
      </a:lvl2pPr>
      <a:lvl3pPr algn="ctr" rtl="0" eaLnBrk="0" fontAlgn="base" hangingPunct="0">
        <a:lnSpc>
          <a:spcPts val="2900"/>
        </a:lnSpc>
        <a:spcBef>
          <a:spcPct val="0"/>
        </a:spcBef>
        <a:spcAft>
          <a:spcPct val="0"/>
        </a:spcAft>
        <a:defRPr sz="3200" b="1">
          <a:solidFill>
            <a:schemeClr val="bg1"/>
          </a:solidFill>
          <a:latin typeface="Arial" charset="0"/>
          <a:ea typeface="ＭＳ Ｐゴシック" charset="0"/>
          <a:cs typeface="ＭＳ Ｐゴシック" charset="0"/>
        </a:defRPr>
      </a:lvl3pPr>
      <a:lvl4pPr algn="ctr" rtl="0" eaLnBrk="0" fontAlgn="base" hangingPunct="0">
        <a:lnSpc>
          <a:spcPts val="2900"/>
        </a:lnSpc>
        <a:spcBef>
          <a:spcPct val="0"/>
        </a:spcBef>
        <a:spcAft>
          <a:spcPct val="0"/>
        </a:spcAft>
        <a:defRPr sz="3200" b="1">
          <a:solidFill>
            <a:schemeClr val="bg1"/>
          </a:solidFill>
          <a:latin typeface="Arial" charset="0"/>
          <a:ea typeface="ＭＳ Ｐゴシック" charset="0"/>
          <a:cs typeface="ＭＳ Ｐゴシック" charset="0"/>
        </a:defRPr>
      </a:lvl4pPr>
      <a:lvl5pPr algn="ctr" rtl="0" eaLnBrk="0" fontAlgn="base" hangingPunct="0">
        <a:lnSpc>
          <a:spcPts val="2900"/>
        </a:lnSpc>
        <a:spcBef>
          <a:spcPct val="0"/>
        </a:spcBef>
        <a:spcAft>
          <a:spcPct val="0"/>
        </a:spcAft>
        <a:defRPr sz="3200" b="1">
          <a:solidFill>
            <a:schemeClr val="bg1"/>
          </a:solidFill>
          <a:latin typeface="Arial" charset="0"/>
          <a:ea typeface="ＭＳ Ｐゴシック" charset="0"/>
          <a:cs typeface="ＭＳ Ｐゴシック" charset="0"/>
        </a:defRPr>
      </a:lvl5pPr>
      <a:lvl6pPr marL="457200" algn="l" rtl="0" fontAlgn="base">
        <a:lnSpc>
          <a:spcPts val="2900"/>
        </a:lnSpc>
        <a:spcBef>
          <a:spcPct val="0"/>
        </a:spcBef>
        <a:spcAft>
          <a:spcPct val="0"/>
        </a:spcAft>
        <a:defRPr sz="2400" b="1">
          <a:solidFill>
            <a:srgbClr val="454545"/>
          </a:solidFill>
          <a:latin typeface="Arial" charset="0"/>
          <a:ea typeface="ＭＳ Ｐゴシック" charset="0"/>
        </a:defRPr>
      </a:lvl6pPr>
      <a:lvl7pPr marL="914400" algn="l" rtl="0" fontAlgn="base">
        <a:lnSpc>
          <a:spcPts val="2900"/>
        </a:lnSpc>
        <a:spcBef>
          <a:spcPct val="0"/>
        </a:spcBef>
        <a:spcAft>
          <a:spcPct val="0"/>
        </a:spcAft>
        <a:defRPr sz="2400" b="1">
          <a:solidFill>
            <a:srgbClr val="454545"/>
          </a:solidFill>
          <a:latin typeface="Arial" charset="0"/>
          <a:ea typeface="ＭＳ Ｐゴシック" charset="0"/>
        </a:defRPr>
      </a:lvl7pPr>
      <a:lvl8pPr marL="1371600" algn="l" rtl="0" fontAlgn="base">
        <a:lnSpc>
          <a:spcPts val="2900"/>
        </a:lnSpc>
        <a:spcBef>
          <a:spcPct val="0"/>
        </a:spcBef>
        <a:spcAft>
          <a:spcPct val="0"/>
        </a:spcAft>
        <a:defRPr sz="2400" b="1">
          <a:solidFill>
            <a:srgbClr val="454545"/>
          </a:solidFill>
          <a:latin typeface="Arial" charset="0"/>
          <a:ea typeface="ＭＳ Ｐゴシック" charset="0"/>
        </a:defRPr>
      </a:lvl8pPr>
      <a:lvl9pPr marL="1828800" algn="l" rtl="0" fontAlgn="base">
        <a:lnSpc>
          <a:spcPts val="2900"/>
        </a:lnSpc>
        <a:spcBef>
          <a:spcPct val="0"/>
        </a:spcBef>
        <a:spcAft>
          <a:spcPct val="0"/>
        </a:spcAft>
        <a:defRPr sz="2400" b="1">
          <a:solidFill>
            <a:srgbClr val="454545"/>
          </a:solidFill>
          <a:latin typeface="Arial" charset="0"/>
          <a:ea typeface="ＭＳ Ｐゴシック" charset="0"/>
        </a:defRPr>
      </a:lvl9pPr>
    </p:titleStyle>
    <p:bodyStyle>
      <a:lvl1pPr marL="381000" indent="-381000" algn="l" rtl="0" eaLnBrk="0" fontAlgn="base" hangingPunct="0">
        <a:spcBef>
          <a:spcPct val="25000"/>
        </a:spcBef>
        <a:spcAft>
          <a:spcPct val="0"/>
        </a:spcAft>
        <a:buSzPct val="90000"/>
        <a:buFont typeface="Wingdings" charset="0"/>
        <a:buChar char="§"/>
        <a:defRPr sz="2000" b="1">
          <a:solidFill>
            <a:srgbClr val="00338D"/>
          </a:solidFill>
          <a:latin typeface="Verdana" charset="0"/>
          <a:ea typeface="+mn-ea"/>
          <a:cs typeface="ＭＳ Ｐゴシック" charset="0"/>
        </a:defRPr>
      </a:lvl1pPr>
      <a:lvl2pPr marL="950913" indent="-379413" algn="l" rtl="0" eaLnBrk="0" fontAlgn="base" hangingPunct="0">
        <a:spcBef>
          <a:spcPct val="25000"/>
        </a:spcBef>
        <a:spcAft>
          <a:spcPct val="0"/>
        </a:spcAft>
        <a:buSzPct val="90000"/>
        <a:buChar char="-"/>
        <a:defRPr>
          <a:solidFill>
            <a:srgbClr val="00338D"/>
          </a:solidFill>
          <a:latin typeface="Verdana" charset="0"/>
          <a:ea typeface="+mn-ea"/>
        </a:defRPr>
      </a:lvl2pPr>
      <a:lvl3pPr marL="1520825" indent="-379413" algn="l" rtl="0" eaLnBrk="0" fontAlgn="base" hangingPunct="0">
        <a:spcBef>
          <a:spcPct val="25000"/>
        </a:spcBef>
        <a:spcAft>
          <a:spcPct val="0"/>
        </a:spcAft>
        <a:buSzPct val="90000"/>
        <a:buFont typeface="Times" charset="0"/>
        <a:buChar char="•"/>
        <a:defRPr sz="1600" i="1">
          <a:solidFill>
            <a:srgbClr val="00338D"/>
          </a:solidFill>
          <a:latin typeface="Verdana" charset="0"/>
          <a:ea typeface="+mn-ea"/>
        </a:defRPr>
      </a:lvl3pPr>
      <a:lvl4pPr marL="2092325" indent="-381000" algn="l" rtl="0" eaLnBrk="0" fontAlgn="base" hangingPunct="0">
        <a:spcBef>
          <a:spcPct val="25000"/>
        </a:spcBef>
        <a:spcAft>
          <a:spcPct val="0"/>
        </a:spcAft>
        <a:buSzPct val="90000"/>
        <a:buChar char="-"/>
        <a:defRPr sz="1400">
          <a:solidFill>
            <a:srgbClr val="00338D"/>
          </a:solidFill>
          <a:latin typeface="Verdana" charset="0"/>
          <a:ea typeface="+mn-ea"/>
        </a:defRPr>
      </a:lvl4pPr>
      <a:lvl5pPr marL="2663825" indent="-381000" algn="l" rtl="0" eaLnBrk="0" fontAlgn="base" hangingPunct="0">
        <a:spcBef>
          <a:spcPct val="25000"/>
        </a:spcBef>
        <a:spcAft>
          <a:spcPct val="0"/>
        </a:spcAft>
        <a:buSzPct val="90000"/>
        <a:buFont typeface="Wingdings" charset="0"/>
        <a:buChar char=""/>
        <a:defRPr sz="1200" i="1">
          <a:solidFill>
            <a:srgbClr val="00338D"/>
          </a:solidFill>
          <a:latin typeface="Verdana" charset="0"/>
          <a:ea typeface="+mn-ea"/>
        </a:defRPr>
      </a:lvl5pPr>
      <a:lvl6pPr marL="3121025" indent="-381000" algn="l" rtl="0" fontAlgn="base">
        <a:spcBef>
          <a:spcPct val="25000"/>
        </a:spcBef>
        <a:spcAft>
          <a:spcPct val="0"/>
        </a:spcAft>
        <a:buSzPct val="90000"/>
        <a:buBlip>
          <a:blip r:embed="rId15"/>
        </a:buBlip>
        <a:defRPr>
          <a:solidFill>
            <a:schemeClr val="tx1"/>
          </a:solidFill>
          <a:latin typeface="+mn-lt"/>
          <a:ea typeface="+mn-ea"/>
        </a:defRPr>
      </a:lvl6pPr>
      <a:lvl7pPr marL="3578225" indent="-381000" algn="l" rtl="0" fontAlgn="base">
        <a:spcBef>
          <a:spcPct val="25000"/>
        </a:spcBef>
        <a:spcAft>
          <a:spcPct val="0"/>
        </a:spcAft>
        <a:buSzPct val="90000"/>
        <a:buBlip>
          <a:blip r:embed="rId15"/>
        </a:buBlip>
        <a:defRPr>
          <a:solidFill>
            <a:schemeClr val="tx1"/>
          </a:solidFill>
          <a:latin typeface="+mn-lt"/>
          <a:ea typeface="+mn-ea"/>
        </a:defRPr>
      </a:lvl7pPr>
      <a:lvl8pPr marL="4035425" indent="-381000" algn="l" rtl="0" fontAlgn="base">
        <a:spcBef>
          <a:spcPct val="25000"/>
        </a:spcBef>
        <a:spcAft>
          <a:spcPct val="0"/>
        </a:spcAft>
        <a:buSzPct val="90000"/>
        <a:buBlip>
          <a:blip r:embed="rId15"/>
        </a:buBlip>
        <a:defRPr>
          <a:solidFill>
            <a:schemeClr val="tx1"/>
          </a:solidFill>
          <a:latin typeface="+mn-lt"/>
          <a:ea typeface="+mn-ea"/>
        </a:defRPr>
      </a:lvl8pPr>
      <a:lvl9pPr marL="4492625" indent="-381000" algn="l" rtl="0" fontAlgn="base">
        <a:spcBef>
          <a:spcPct val="25000"/>
        </a:spcBef>
        <a:spcAft>
          <a:spcPct val="0"/>
        </a:spcAft>
        <a:buSzPct val="90000"/>
        <a:buBlip>
          <a:blip r:embed="rId15"/>
        </a:buBlip>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emf"/><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sz="3600" dirty="0">
                <a:solidFill>
                  <a:srgbClr val="00549F"/>
                </a:solidFill>
              </a:rPr>
              <a:t>Climate Change Initiative</a:t>
            </a:r>
            <a:br>
              <a:rPr lang="en-GB" sz="3600" dirty="0">
                <a:solidFill>
                  <a:srgbClr val="00549F"/>
                </a:solidFill>
              </a:rPr>
            </a:br>
            <a:r>
              <a:rPr lang="en-GB" sz="3600" dirty="0">
                <a:solidFill>
                  <a:srgbClr val="00549F"/>
                </a:solidFill>
              </a:rPr>
              <a:t/>
            </a:r>
            <a:br>
              <a:rPr lang="en-GB" sz="3600" dirty="0">
                <a:solidFill>
                  <a:srgbClr val="00549F"/>
                </a:solidFill>
              </a:rPr>
            </a:br>
            <a:endParaRPr lang="en-GB" sz="2400" dirty="0"/>
          </a:p>
        </p:txBody>
      </p:sp>
      <p:sp>
        <p:nvSpPr>
          <p:cNvPr id="7" name="Subtitle 6"/>
          <p:cNvSpPr>
            <a:spLocks noGrp="1"/>
          </p:cNvSpPr>
          <p:nvPr>
            <p:ph type="subTitle" idx="1"/>
          </p:nvPr>
        </p:nvSpPr>
        <p:spPr>
          <a:xfrm>
            <a:off x="1371600" y="4463178"/>
            <a:ext cx="6400800" cy="1477292"/>
          </a:xfrm>
        </p:spPr>
        <p:txBody>
          <a:bodyPr/>
          <a:lstStyle/>
          <a:p>
            <a:pPr>
              <a:lnSpc>
                <a:spcPct val="99000"/>
              </a:lnSpc>
            </a:pPr>
            <a:r>
              <a:rPr lang="en-GB" sz="1400" dirty="0">
                <a:solidFill>
                  <a:schemeClr val="bg2"/>
                </a:solidFill>
              </a:rPr>
              <a:t>Pascal Lecomte</a:t>
            </a:r>
          </a:p>
          <a:p>
            <a:pPr>
              <a:lnSpc>
                <a:spcPct val="99000"/>
              </a:lnSpc>
            </a:pPr>
            <a:r>
              <a:rPr lang="en-GB" sz="1400" dirty="0">
                <a:solidFill>
                  <a:schemeClr val="bg2"/>
                </a:solidFill>
              </a:rPr>
              <a:t>Head of the ESA Climate Office</a:t>
            </a:r>
          </a:p>
          <a:p>
            <a:pPr>
              <a:lnSpc>
                <a:spcPct val="99000"/>
              </a:lnSpc>
            </a:pPr>
            <a:endParaRPr lang="en-GB" sz="1400" dirty="0">
              <a:solidFill>
                <a:schemeClr val="bg2"/>
              </a:solidFill>
            </a:endParaRPr>
          </a:p>
          <a:p>
            <a:pPr>
              <a:lnSpc>
                <a:spcPct val="99000"/>
              </a:lnSpc>
            </a:pPr>
            <a:r>
              <a:rPr lang="en-GB" sz="1400" dirty="0" smtClean="0">
                <a:solidFill>
                  <a:schemeClr val="bg2"/>
                </a:solidFill>
              </a:rPr>
              <a:t>GCOS Science Conference</a:t>
            </a:r>
          </a:p>
          <a:p>
            <a:pPr>
              <a:lnSpc>
                <a:spcPct val="99000"/>
              </a:lnSpc>
            </a:pPr>
            <a:r>
              <a:rPr lang="en-GB" sz="1400" dirty="0" smtClean="0">
                <a:solidFill>
                  <a:schemeClr val="bg2"/>
                </a:solidFill>
              </a:rPr>
              <a:t>Amsterdam – March 2</a:t>
            </a:r>
            <a:r>
              <a:rPr lang="en-GB" sz="1400" baseline="30000" dirty="0" smtClean="0">
                <a:solidFill>
                  <a:schemeClr val="bg2"/>
                </a:solidFill>
              </a:rPr>
              <a:t>nd</a:t>
            </a:r>
            <a:r>
              <a:rPr lang="en-GB" sz="1400" dirty="0" smtClean="0">
                <a:solidFill>
                  <a:schemeClr val="bg2"/>
                </a:solidFill>
              </a:rPr>
              <a:t>, 2016</a:t>
            </a:r>
          </a:p>
          <a:p>
            <a:endParaRPr lang="en-GB" sz="1400" dirty="0">
              <a:solidFill>
                <a:schemeClr val="bg2"/>
              </a:solidFill>
            </a:endParaRPr>
          </a:p>
        </p:txBody>
      </p:sp>
    </p:spTree>
    <p:extLst>
      <p:ext uri="{BB962C8B-B14F-4D97-AF65-F5344CB8AC3E}">
        <p14:creationId xmlns:p14="http://schemas.microsoft.com/office/powerpoint/2010/main" val="16738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Verdana" charset="0"/>
                <a:ea typeface="MS PGothic" charset="0"/>
              </a:rPr>
              <a:t>(</a:t>
            </a:r>
            <a:r>
              <a:rPr lang="en-US" dirty="0" err="1">
                <a:latin typeface="Verdana" charset="0"/>
                <a:ea typeface="MS PGothic" charset="0"/>
              </a:rPr>
              <a:t>i</a:t>
            </a:r>
            <a:r>
              <a:rPr lang="en-US" dirty="0">
                <a:latin typeface="Verdana" charset="0"/>
                <a:ea typeface="MS PGothic" charset="0"/>
              </a:rPr>
              <a:t>) New ECVs in CCI+</a:t>
            </a:r>
          </a:p>
        </p:txBody>
      </p:sp>
      <p:sp>
        <p:nvSpPr>
          <p:cNvPr id="23554" name="Footer Placeholder 4"/>
          <p:cNvSpPr>
            <a:spLocks noGrp="1"/>
          </p:cNvSpPr>
          <p:nvPr>
            <p:ph type="ftr" sz="quarter" idx="4294967295"/>
          </p:nvPr>
        </p:nvSpPr>
        <p:spPr>
          <a:xfrm>
            <a:off x="106363" y="6626225"/>
            <a:ext cx="6526212" cy="231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MS PGothic" charset="0"/>
                <a:cs typeface="MS PGothic" charset="0"/>
              </a:defRPr>
            </a:lvl1pPr>
            <a:lvl2pPr marL="742950" indent="-285750" eaLnBrk="0" hangingPunct="0">
              <a:defRPr sz="2400">
                <a:solidFill>
                  <a:schemeClr val="tx1"/>
                </a:solidFill>
                <a:latin typeface="Verdana" charset="0"/>
                <a:ea typeface="MS PGothic" charset="0"/>
                <a:cs typeface="MS PGothic" charset="0"/>
              </a:defRPr>
            </a:lvl2pPr>
            <a:lvl3pPr marL="1143000" indent="-228600" eaLnBrk="0" hangingPunct="0">
              <a:defRPr sz="2400">
                <a:solidFill>
                  <a:schemeClr val="tx1"/>
                </a:solidFill>
                <a:latin typeface="Verdana" charset="0"/>
                <a:ea typeface="MS PGothic" charset="0"/>
                <a:cs typeface="MS PGothic" charset="0"/>
              </a:defRPr>
            </a:lvl3pPr>
            <a:lvl4pPr marL="1600200" indent="-228600" eaLnBrk="0" hangingPunct="0">
              <a:defRPr sz="2400">
                <a:solidFill>
                  <a:schemeClr val="tx1"/>
                </a:solidFill>
                <a:latin typeface="Verdana" charset="0"/>
                <a:ea typeface="MS PGothic" charset="0"/>
                <a:cs typeface="MS PGothic" charset="0"/>
              </a:defRPr>
            </a:lvl4pPr>
            <a:lvl5pPr marL="2057400" indent="-228600" eaLnBrk="0" hangingPunct="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r>
              <a:rPr lang="en-US" sz="800"/>
              <a:t>ESA UNCLASSIFIED – For Official Use</a:t>
            </a:r>
          </a:p>
        </p:txBody>
      </p:sp>
      <p:sp>
        <p:nvSpPr>
          <p:cNvPr id="6" name="Content Placeholder 2"/>
          <p:cNvSpPr>
            <a:spLocks noGrp="1"/>
          </p:cNvSpPr>
          <p:nvPr>
            <p:ph idx="1"/>
          </p:nvPr>
        </p:nvSpPr>
        <p:spPr>
          <a:xfrm>
            <a:off x="422275" y="1431925"/>
            <a:ext cx="8721725" cy="5114925"/>
          </a:xfrm>
        </p:spPr>
        <p:txBody>
          <a:bodyPr anchor="ctr"/>
          <a:lstStyle/>
          <a:p>
            <a:pPr marL="0" indent="0">
              <a:buFont typeface="Verdana" charset="0"/>
              <a:buNone/>
              <a:defRPr/>
            </a:pPr>
            <a:r>
              <a:rPr lang="en-GB" sz="1400" b="1" dirty="0">
                <a:latin typeface="Helvetica"/>
                <a:ea typeface="ＭＳ Ｐゴシック" charset="0"/>
                <a:cs typeface="Helvetica"/>
              </a:rPr>
              <a:t>Selection will be based on criteria already defined by Member States [ESA/PB-EO(2009)32, rev. 1]:</a:t>
            </a:r>
          </a:p>
          <a:p>
            <a:pPr marL="285750" indent="-285750">
              <a:buFont typeface="Arial"/>
              <a:buChar char="•"/>
              <a:defRPr/>
            </a:pPr>
            <a:r>
              <a:rPr lang="en-GB" sz="1400" dirty="0">
                <a:latin typeface="Helvetica"/>
                <a:ea typeface="ＭＳ Ｐゴシック" charset="0"/>
                <a:cs typeface="Helvetica"/>
              </a:rPr>
              <a:t>Response to GCOS requirements (to be revised in 2016)</a:t>
            </a:r>
          </a:p>
          <a:p>
            <a:pPr marL="285750" indent="-285750">
              <a:buFont typeface="Arial"/>
              <a:buChar char="•"/>
              <a:defRPr/>
            </a:pPr>
            <a:r>
              <a:rPr lang="en-GB" sz="1400" dirty="0">
                <a:latin typeface="Helvetica"/>
                <a:ea typeface="ＭＳ Ｐゴシック" charset="0"/>
                <a:cs typeface="Helvetica"/>
              </a:rPr>
              <a:t>Availability, quality, uniqueness and importance of the satellite data</a:t>
            </a:r>
          </a:p>
          <a:p>
            <a:pPr marL="285750" indent="-285750">
              <a:buFont typeface="Arial"/>
              <a:buChar char="•"/>
              <a:defRPr/>
            </a:pPr>
            <a:r>
              <a:rPr lang="en-GB" sz="1400" dirty="0">
                <a:latin typeface="Helvetica"/>
                <a:ea typeface="ＭＳ Ｐゴシック" charset="0"/>
                <a:cs typeface="Helvetica"/>
              </a:rPr>
              <a:t>Maturity of retrieval algorithms</a:t>
            </a:r>
          </a:p>
          <a:p>
            <a:pPr marL="285750" indent="-285750">
              <a:buFont typeface="Arial"/>
              <a:buChar char="•"/>
              <a:defRPr/>
            </a:pPr>
            <a:r>
              <a:rPr lang="en-GB" sz="1400" dirty="0">
                <a:latin typeface="Helvetica"/>
                <a:ea typeface="ＭＳ Ｐゴシック" charset="0"/>
                <a:cs typeface="Helvetica"/>
              </a:rPr>
              <a:t>Ability to capitalise on European scientific expertise</a:t>
            </a:r>
          </a:p>
          <a:p>
            <a:pPr marL="285750" indent="-285750">
              <a:buFont typeface="Arial"/>
              <a:buChar char="•"/>
              <a:defRPr/>
            </a:pPr>
            <a:r>
              <a:rPr lang="en-GB" sz="1400" dirty="0">
                <a:latin typeface="Helvetica"/>
                <a:ea typeface="ＭＳ Ｐゴシック" charset="0"/>
                <a:cs typeface="Helvetica"/>
              </a:rPr>
              <a:t>Prospects for transition to an external operational context</a:t>
            </a:r>
          </a:p>
          <a:p>
            <a:pPr marL="285750" indent="-285750">
              <a:buFont typeface="Arial"/>
              <a:buChar char="•"/>
              <a:defRPr/>
            </a:pPr>
            <a:endParaRPr lang="en-GB" sz="1000" dirty="0">
              <a:latin typeface="Helvetica"/>
              <a:ea typeface="ＭＳ Ｐゴシック" charset="0"/>
              <a:cs typeface="Helvetica"/>
            </a:endParaRPr>
          </a:p>
          <a:p>
            <a:pPr marL="0" indent="0">
              <a:buFont typeface="Verdana" charset="0"/>
              <a:buNone/>
              <a:defRPr/>
            </a:pPr>
            <a:r>
              <a:rPr lang="en-GB" sz="1400" b="1" dirty="0">
                <a:latin typeface="Helvetica"/>
                <a:ea typeface="ＭＳ Ｐゴシック" charset="0"/>
                <a:cs typeface="Helvetica"/>
              </a:rPr>
              <a:t>Taking into account:</a:t>
            </a:r>
          </a:p>
          <a:p>
            <a:pPr marL="285750" indent="-285750">
              <a:buFont typeface="Arial"/>
              <a:buChar char="•"/>
              <a:defRPr/>
            </a:pPr>
            <a:r>
              <a:rPr lang="en-GB" sz="1400" dirty="0">
                <a:latin typeface="Helvetica"/>
                <a:ea typeface="ＭＳ Ｐゴシック" charset="0"/>
                <a:cs typeface="Helvetica"/>
              </a:rPr>
              <a:t>Overall level of Member States contributions</a:t>
            </a:r>
          </a:p>
          <a:p>
            <a:pPr marL="285750" indent="-285750">
              <a:buFont typeface="Arial"/>
              <a:buChar char="•"/>
              <a:defRPr/>
            </a:pPr>
            <a:r>
              <a:rPr lang="en-GB" sz="1400" dirty="0">
                <a:latin typeface="Helvetica"/>
                <a:ea typeface="ＭＳ Ｐゴシック" charset="0"/>
                <a:cs typeface="Helvetica"/>
              </a:rPr>
              <a:t>Need for complementarity with other ECV activities in Europe (C3S, CDOP-3, H2020, etc.)</a:t>
            </a:r>
          </a:p>
          <a:p>
            <a:pPr marL="0" indent="0">
              <a:buFont typeface="Verdana" charset="0"/>
              <a:buNone/>
              <a:defRPr/>
            </a:pPr>
            <a:endParaRPr lang="en-GB" sz="1400" dirty="0">
              <a:latin typeface="Helvetica"/>
              <a:ea typeface="ＭＳ Ｐゴシック" charset="0"/>
              <a:cs typeface="Helvetica"/>
            </a:endParaRPr>
          </a:p>
          <a:p>
            <a:pPr marL="0" indent="0">
              <a:buFont typeface="Verdana" charset="0"/>
              <a:buNone/>
              <a:defRPr/>
            </a:pPr>
            <a:r>
              <a:rPr lang="en-GB" sz="1400" b="1" dirty="0">
                <a:latin typeface="Helvetica"/>
                <a:ea typeface="ＭＳ Ｐゴシック" charset="0"/>
                <a:cs typeface="Helvetica"/>
              </a:rPr>
              <a:t>List of new ECVs will be selected in early 2017, after CMIN-16.</a:t>
            </a:r>
          </a:p>
          <a:p>
            <a:pPr marL="285750" indent="-285750">
              <a:buFont typeface="Arial"/>
              <a:buChar char="•"/>
              <a:defRPr/>
            </a:pPr>
            <a:r>
              <a:rPr lang="en-GB" sz="1400" dirty="0">
                <a:latin typeface="Helvetica"/>
                <a:ea typeface="ＭＳ Ｐゴシック" charset="0"/>
                <a:cs typeface="Helvetica"/>
              </a:rPr>
              <a:t>CSAB meeting in early 2017 to support Executive in formulating...</a:t>
            </a:r>
          </a:p>
          <a:p>
            <a:pPr marL="285750" indent="-285750">
              <a:buFont typeface="Arial"/>
              <a:buChar char="•"/>
              <a:defRPr/>
            </a:pPr>
            <a:r>
              <a:rPr lang="en-GB" sz="1400" dirty="0">
                <a:latin typeface="Helvetica"/>
                <a:ea typeface="ＭＳ Ｐゴシック" charset="0"/>
                <a:cs typeface="Helvetica"/>
              </a:rPr>
              <a:t>GMECV Evolution Implementation Plan to be presented to PB-EO in 2017 </a:t>
            </a:r>
            <a:r>
              <a:rPr lang="en-GB" sz="1400" dirty="0" smtClean="0">
                <a:latin typeface="Helvetica"/>
                <a:ea typeface="ＭＳ Ｐゴシック" charset="0"/>
                <a:cs typeface="Helvetica"/>
              </a:rPr>
              <a:t>Q1</a:t>
            </a:r>
            <a:endParaRPr lang="en-GB" sz="1400" dirty="0">
              <a:ea typeface="ＭＳ Ｐゴシック" charset="0"/>
              <a:cs typeface="+mn-cs"/>
            </a:endParaRPr>
          </a:p>
        </p:txBody>
      </p:sp>
    </p:spTree>
    <p:extLst>
      <p:ext uri="{BB962C8B-B14F-4D97-AF65-F5344CB8AC3E}">
        <p14:creationId xmlns:p14="http://schemas.microsoft.com/office/powerpoint/2010/main" val="3478243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640296" y="196320"/>
            <a:ext cx="5983931" cy="769938"/>
          </a:xfrm>
        </p:spPr>
        <p:txBody>
          <a:bodyPr/>
          <a:lstStyle/>
          <a:p>
            <a:r>
              <a:rPr lang="en-US" dirty="0">
                <a:latin typeface="Verdana" charset="0"/>
              </a:rPr>
              <a:t>Preliminary analysis of new ECVs in CCI+</a:t>
            </a:r>
          </a:p>
        </p:txBody>
      </p:sp>
      <p:sp>
        <p:nvSpPr>
          <p:cNvPr id="25602" name="Footer Placeholder 4"/>
          <p:cNvSpPr>
            <a:spLocks noGrp="1"/>
          </p:cNvSpPr>
          <p:nvPr>
            <p:ph type="ftr" sz="quarter" idx="4294967295"/>
          </p:nvPr>
        </p:nvSpPr>
        <p:spPr>
          <a:xfrm>
            <a:off x="106363" y="6626225"/>
            <a:ext cx="6526212" cy="231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800"/>
              <a:t>ESA UNCLASSIFIED – For Official Use</a:t>
            </a:r>
          </a:p>
        </p:txBody>
      </p:sp>
      <p:pic>
        <p:nvPicPr>
          <p:cNvPr id="256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446213"/>
            <a:ext cx="69088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016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4"/>
          <p:cNvSpPr>
            <a:spLocks noGrp="1"/>
          </p:cNvSpPr>
          <p:nvPr>
            <p:ph type="ftr" sz="quarter" idx="4294967295"/>
          </p:nvPr>
        </p:nvSpPr>
        <p:spPr>
          <a:xfrm>
            <a:off x="106363" y="6626225"/>
            <a:ext cx="6526212" cy="231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800"/>
              <a:t>ESA UNCLASSIFIED – For Official Use</a:t>
            </a:r>
          </a:p>
        </p:txBody>
      </p:sp>
      <p:pic>
        <p:nvPicPr>
          <p:cNvPr id="276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455738"/>
            <a:ext cx="69088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a:xfrm>
            <a:off x="1706438" y="196320"/>
            <a:ext cx="5851649" cy="769938"/>
          </a:xfrm>
        </p:spPr>
        <p:txBody>
          <a:bodyPr/>
          <a:lstStyle/>
          <a:p>
            <a:r>
              <a:rPr lang="en-US" dirty="0">
                <a:latin typeface="Verdana" charset="0"/>
              </a:rPr>
              <a:t>Preliminary analysis of new ECVs in CCI+</a:t>
            </a:r>
          </a:p>
        </p:txBody>
      </p:sp>
    </p:spTree>
    <p:extLst>
      <p:ext uri="{BB962C8B-B14F-4D97-AF65-F5344CB8AC3E}">
        <p14:creationId xmlns:p14="http://schemas.microsoft.com/office/powerpoint/2010/main" val="1328565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ea typeface="MS PGothic" charset="0"/>
              </a:rPr>
              <a:t>(ii) New R&amp;D on ECVs already started in CCI</a:t>
            </a:r>
            <a:endParaRPr lang="en-GB" dirty="0"/>
          </a:p>
        </p:txBody>
      </p:sp>
      <p:sp>
        <p:nvSpPr>
          <p:cNvPr id="3" name="Content Placeholder 2"/>
          <p:cNvSpPr>
            <a:spLocks noGrp="1"/>
          </p:cNvSpPr>
          <p:nvPr>
            <p:ph idx="1"/>
          </p:nvPr>
        </p:nvSpPr>
        <p:spPr/>
        <p:txBody>
          <a:bodyPr/>
          <a:lstStyle/>
          <a:p>
            <a:pPr marL="0" indent="0">
              <a:spcAft>
                <a:spcPts val="600"/>
              </a:spcAft>
              <a:buFont typeface="Verdana" charset="0"/>
              <a:buNone/>
              <a:defRPr/>
            </a:pPr>
            <a:r>
              <a:rPr lang="en-GB" sz="1400" dirty="0">
                <a:latin typeface="Helvetica" charset="0"/>
                <a:ea typeface="MS PGothic" charset="0"/>
              </a:rPr>
              <a:t>ESA/PB-EO(2015)24 Annex 2 lists many CCI ECV products expected to be sufficiently mature for pre-operational production by the end of CCI (2017-2018).  </a:t>
            </a:r>
          </a:p>
          <a:p>
            <a:pPr marL="0" indent="0">
              <a:spcAft>
                <a:spcPts val="600"/>
              </a:spcAft>
              <a:buFont typeface="Verdana" charset="0"/>
              <a:buNone/>
              <a:defRPr/>
            </a:pPr>
            <a:r>
              <a:rPr lang="en-GB" sz="1400" dirty="0">
                <a:latin typeface="Helvetica" charset="0"/>
                <a:ea typeface="MS PGothic" charset="0"/>
              </a:rPr>
              <a:t>Further R&amp;D on ECVs is needed in CCI+ to:</a:t>
            </a:r>
          </a:p>
          <a:p>
            <a:pPr marL="171450" indent="-171450">
              <a:spcAft>
                <a:spcPts val="600"/>
              </a:spcAft>
              <a:buFont typeface="Arial"/>
              <a:buChar char="•"/>
              <a:defRPr/>
            </a:pPr>
            <a:r>
              <a:rPr lang="en-GB" sz="1400" dirty="0">
                <a:latin typeface="Helvetica"/>
                <a:ea typeface="ＭＳ Ｐゴシック" charset="0"/>
                <a:cs typeface="Helvetica"/>
              </a:rPr>
              <a:t>Improve quality of ECV products closer to meeting GCOS goals (e.g. accuracy, spatial resolution, long term stability), and improve cross-ECV consistency.</a:t>
            </a:r>
          </a:p>
          <a:p>
            <a:pPr marL="171450" indent="-171450">
              <a:spcAft>
                <a:spcPts val="600"/>
              </a:spcAft>
              <a:buFont typeface="Arial"/>
              <a:buChar char="•"/>
              <a:defRPr/>
            </a:pPr>
            <a:r>
              <a:rPr lang="en-GB" sz="1400" dirty="0">
                <a:latin typeface="Helvetica"/>
                <a:ea typeface="ＭＳ Ｐゴシック" charset="0"/>
                <a:cs typeface="Helvetica"/>
              </a:rPr>
              <a:t>Develop algorithms for "difficult" ECV variables required by GCOS,</a:t>
            </a:r>
            <a:br>
              <a:rPr lang="en-GB" sz="1400" dirty="0">
                <a:latin typeface="Helvetica"/>
                <a:ea typeface="ＭＳ Ｐゴシック" charset="0"/>
                <a:cs typeface="Helvetica"/>
              </a:rPr>
            </a:br>
            <a:r>
              <a:rPr lang="en-GB" sz="1400" dirty="0">
                <a:latin typeface="Helvetica"/>
                <a:ea typeface="ＭＳ Ｐゴシック" charset="0"/>
                <a:cs typeface="Helvetica"/>
              </a:rPr>
              <a:t>e.g. regional sea-level, coastal ocean colour, aerosol absorption, sea-ice drift.</a:t>
            </a:r>
          </a:p>
          <a:p>
            <a:pPr marL="171450" indent="-171450">
              <a:spcAft>
                <a:spcPts val="600"/>
              </a:spcAft>
              <a:buFont typeface="Arial"/>
              <a:buChar char="•"/>
              <a:defRPr/>
            </a:pPr>
            <a:r>
              <a:rPr lang="en-GB" sz="1400" dirty="0">
                <a:latin typeface="Helvetica"/>
                <a:ea typeface="ＭＳ Ｐゴシック" charset="0"/>
                <a:cs typeface="Helvetica"/>
              </a:rPr>
              <a:t>Extend ECV length by developing methods to bring older less well-calibrated satellite instruments into the time series (e.g. AVHRR), and develop corrections for future instrument degradation.</a:t>
            </a:r>
          </a:p>
          <a:p>
            <a:pPr marL="171450" indent="-171450">
              <a:spcAft>
                <a:spcPts val="600"/>
              </a:spcAft>
              <a:buFont typeface="Arial"/>
              <a:buChar char="•"/>
              <a:defRPr/>
            </a:pPr>
            <a:r>
              <a:rPr lang="en-GB" sz="1400" dirty="0">
                <a:latin typeface="Helvetica"/>
                <a:ea typeface="ＭＳ Ｐゴシック" charset="0"/>
                <a:cs typeface="Helvetica"/>
              </a:rPr>
              <a:t>Fully exploit the new capabilities of Sentinel and Earth Explorer instruments,</a:t>
            </a:r>
            <a:br>
              <a:rPr lang="en-GB" sz="1400" dirty="0">
                <a:latin typeface="Helvetica"/>
                <a:ea typeface="ＭＳ Ｐゴシック" charset="0"/>
                <a:cs typeface="Helvetica"/>
              </a:rPr>
            </a:br>
            <a:r>
              <a:rPr lang="en-GB" sz="1400" dirty="0">
                <a:latin typeface="Helvetica"/>
                <a:ea typeface="ＭＳ Ｐゴシック" charset="0"/>
                <a:cs typeface="Helvetica"/>
              </a:rPr>
              <a:t>e.g. new types of measurement, new spectral bands, wider swaths, higher resolution.</a:t>
            </a:r>
          </a:p>
          <a:p>
            <a:pPr marL="171450" indent="-171450">
              <a:spcAft>
                <a:spcPts val="600"/>
              </a:spcAft>
              <a:buFont typeface="Arial"/>
              <a:buChar char="•"/>
              <a:defRPr/>
            </a:pPr>
            <a:r>
              <a:rPr lang="en-GB" sz="1400" dirty="0">
                <a:latin typeface="Helvetica"/>
                <a:ea typeface="ＭＳ Ｐゴシック" charset="0"/>
                <a:cs typeface="Helvetica"/>
              </a:rPr>
              <a:t>Develop climate-quality methods to join-up multi-mission time series, especially where there are gaps, e.g. </a:t>
            </a:r>
            <a:r>
              <a:rPr lang="en-GB" sz="1400" dirty="0" err="1">
                <a:latin typeface="Helvetica"/>
                <a:ea typeface="ＭＳ Ｐゴシック" charset="0"/>
                <a:cs typeface="Helvetica"/>
              </a:rPr>
              <a:t>Envisat</a:t>
            </a:r>
            <a:r>
              <a:rPr lang="en-GB" sz="1400" dirty="0">
                <a:latin typeface="Helvetica"/>
                <a:ea typeface="ＭＳ Ｐゴシック" charset="0"/>
                <a:cs typeface="Helvetica"/>
              </a:rPr>
              <a:t> to Sentinel-1/3.</a:t>
            </a:r>
          </a:p>
          <a:p>
            <a:pPr marL="171450" indent="-171450">
              <a:spcAft>
                <a:spcPts val="600"/>
              </a:spcAft>
              <a:buFont typeface="Arial"/>
              <a:buChar char="•"/>
              <a:defRPr/>
            </a:pPr>
            <a:r>
              <a:rPr lang="en-GB" sz="1400" dirty="0">
                <a:latin typeface="Helvetica"/>
                <a:ea typeface="ＭＳ Ｐゴシック" charset="0"/>
                <a:cs typeface="Helvetica"/>
              </a:rPr>
              <a:t>Increase maturity of ECV product uncertainty estimates.</a:t>
            </a:r>
          </a:p>
          <a:p>
            <a:pPr marL="171450" indent="-171450">
              <a:spcAft>
                <a:spcPts val="600"/>
              </a:spcAft>
              <a:buFont typeface="Arial"/>
              <a:buChar char="•"/>
              <a:defRPr/>
            </a:pPr>
            <a:r>
              <a:rPr lang="en-GB" sz="1400" dirty="0">
                <a:latin typeface="Helvetica"/>
                <a:ea typeface="ＭＳ Ｐゴシック" charset="0"/>
                <a:cs typeface="Helvetica"/>
              </a:rPr>
              <a:t>Develop better merged ECV products.</a:t>
            </a:r>
          </a:p>
          <a:p>
            <a:pPr marL="171450" indent="-171450">
              <a:spcAft>
                <a:spcPts val="600"/>
              </a:spcAft>
              <a:buFont typeface="Arial"/>
              <a:buChar char="•"/>
              <a:defRPr/>
            </a:pPr>
            <a:r>
              <a:rPr lang="en-GB" sz="1400" dirty="0">
                <a:latin typeface="Helvetica"/>
                <a:ea typeface="ＭＳ Ｐゴシック" charset="0"/>
                <a:cs typeface="Helvetica"/>
              </a:rPr>
              <a:t>Perform algorithm round-robins to assess promising new ECV retrieval techniques.</a:t>
            </a:r>
            <a:endParaRPr lang="en-GB" sz="1200" dirty="0">
              <a:latin typeface="Helvetica"/>
              <a:ea typeface="ＭＳ Ｐゴシック" charset="0"/>
              <a:cs typeface="Helvetica"/>
            </a:endParaRPr>
          </a:p>
          <a:p>
            <a:endParaRPr lang="en-GB" sz="1400" dirty="0"/>
          </a:p>
        </p:txBody>
      </p:sp>
    </p:spTree>
    <p:extLst>
      <p:ext uri="{BB962C8B-B14F-4D97-AF65-F5344CB8AC3E}">
        <p14:creationId xmlns:p14="http://schemas.microsoft.com/office/powerpoint/2010/main" val="56971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679983" y="0"/>
            <a:ext cx="5965922" cy="1124533"/>
          </a:xfrm>
        </p:spPr>
        <p:txBody>
          <a:bodyPr/>
          <a:lstStyle/>
          <a:p>
            <a:r>
              <a:rPr lang="en-US" dirty="0">
                <a:latin typeface="Verdana" charset="0"/>
              </a:rPr>
              <a:t>(iii) Cross-ECV </a:t>
            </a:r>
            <a:r>
              <a:rPr lang="en-US" dirty="0" err="1" smtClean="0">
                <a:latin typeface="Verdana" charset="0"/>
              </a:rPr>
              <a:t>Activitie</a:t>
            </a:r>
            <a:r>
              <a:rPr lang="en-US" dirty="0">
                <a:latin typeface="Verdana" charset="0"/>
              </a:rPr>
              <a:t>	</a:t>
            </a:r>
          </a:p>
        </p:txBody>
      </p:sp>
      <p:sp>
        <p:nvSpPr>
          <p:cNvPr id="44034" name="Footer Placeholder 4"/>
          <p:cNvSpPr>
            <a:spLocks noGrp="1"/>
          </p:cNvSpPr>
          <p:nvPr>
            <p:ph type="ftr" sz="quarter" idx="4294967295"/>
          </p:nvPr>
        </p:nvSpPr>
        <p:spPr>
          <a:xfrm>
            <a:off x="106363" y="6626225"/>
            <a:ext cx="6526212" cy="231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800"/>
              <a:t>ESA UNCLASSIFIED – For Official Use</a:t>
            </a:r>
          </a:p>
        </p:txBody>
      </p:sp>
      <p:sp>
        <p:nvSpPr>
          <p:cNvPr id="46083" name="Content Placeholder 2"/>
          <p:cNvSpPr>
            <a:spLocks noGrp="1"/>
          </p:cNvSpPr>
          <p:nvPr>
            <p:ph idx="1"/>
          </p:nvPr>
        </p:nvSpPr>
        <p:spPr>
          <a:xfrm>
            <a:off x="638175" y="1228725"/>
            <a:ext cx="7908925" cy="5086350"/>
          </a:xfrm>
        </p:spPr>
        <p:txBody>
          <a:bodyPr anchor="ctr"/>
          <a:lstStyle/>
          <a:p>
            <a:pPr marL="0" indent="0">
              <a:buFont typeface="Verdana" charset="0"/>
              <a:buNone/>
              <a:defRPr/>
            </a:pPr>
            <a:r>
              <a:rPr lang="en-GB" sz="1400" dirty="0">
                <a:latin typeface="Helvetica"/>
                <a:cs typeface="Helvetica"/>
              </a:rPr>
              <a:t>Cross-ECV activities are a key strength of CCI and CCI+</a:t>
            </a:r>
          </a:p>
          <a:p>
            <a:pPr marL="0" indent="0">
              <a:buFont typeface="Verdana" charset="0"/>
              <a:buNone/>
              <a:defRPr/>
            </a:pPr>
            <a:r>
              <a:rPr lang="en-GB" sz="1400" dirty="0">
                <a:latin typeface="Helvetica"/>
                <a:cs typeface="Helvetica"/>
              </a:rPr>
              <a:t>CCI has </a:t>
            </a:r>
            <a:r>
              <a:rPr lang="en-GB" sz="1400" dirty="0" smtClean="0">
                <a:latin typeface="Helvetica"/>
                <a:cs typeface="Helvetica"/>
              </a:rPr>
              <a:t>succeeded to build </a:t>
            </a:r>
            <a:r>
              <a:rPr lang="en-GB" sz="1400" dirty="0">
                <a:latin typeface="Helvetica"/>
                <a:cs typeface="Helvetica"/>
              </a:rPr>
              <a:t>an active multi-disciplinary community fostering dialogue and cooperation between the EO and climate science – as recommended by both CSAB and ESAC.</a:t>
            </a:r>
          </a:p>
          <a:p>
            <a:pPr marL="0" indent="0">
              <a:buFont typeface="Verdana" charset="0"/>
              <a:buNone/>
              <a:defRPr/>
            </a:pPr>
            <a:endParaRPr lang="en-GB" sz="1400" dirty="0">
              <a:latin typeface="Helvetica"/>
              <a:cs typeface="Helvetica"/>
            </a:endParaRPr>
          </a:p>
          <a:p>
            <a:pPr marL="0" indent="0">
              <a:buFont typeface="Verdana" charset="0"/>
              <a:buNone/>
              <a:defRPr/>
            </a:pPr>
            <a:r>
              <a:rPr lang="en-GB" sz="1400" dirty="0">
                <a:latin typeface="Helvetica"/>
                <a:cs typeface="Helvetica"/>
              </a:rPr>
              <a:t>1. CMUG-type activity providing </a:t>
            </a:r>
          </a:p>
          <a:p>
            <a:pPr marL="285750" indent="-285750">
              <a:buFont typeface="Arial"/>
              <a:buChar char="•"/>
              <a:defRPr/>
            </a:pPr>
            <a:r>
              <a:rPr lang="en-GB" sz="1400" dirty="0">
                <a:latin typeface="Helvetica"/>
                <a:cs typeface="Helvetica"/>
              </a:rPr>
              <a:t>an integrated climate user perspective across all ECVs</a:t>
            </a:r>
          </a:p>
          <a:p>
            <a:pPr marL="285750" indent="-285750">
              <a:buFont typeface="Arial"/>
              <a:buChar char="•"/>
              <a:defRPr/>
            </a:pPr>
            <a:r>
              <a:rPr lang="en-GB" sz="1400" dirty="0">
                <a:latin typeface="Helvetica"/>
                <a:cs typeface="Helvetica"/>
              </a:rPr>
              <a:t>demonstration exploitation of the CCI+ ECV products </a:t>
            </a:r>
          </a:p>
          <a:p>
            <a:pPr marL="285750" indent="-285750">
              <a:buFont typeface="Arial" charset="0"/>
              <a:buChar char="•"/>
              <a:defRPr/>
            </a:pPr>
            <a:r>
              <a:rPr lang="en-GB" sz="1400" dirty="0">
                <a:latin typeface="Helvetica"/>
                <a:cs typeface="Helvetica"/>
              </a:rPr>
              <a:t>feedback to the CCI+ teams on ECV quality and consistency</a:t>
            </a:r>
          </a:p>
          <a:p>
            <a:pPr marL="285750" indent="-285750">
              <a:buFont typeface="Arial" charset="0"/>
              <a:buChar char="•"/>
              <a:defRPr/>
            </a:pPr>
            <a:r>
              <a:rPr lang="en-GB" sz="1400" dirty="0">
                <a:latin typeface="Helvetica"/>
                <a:cs typeface="Helvetica"/>
              </a:rPr>
              <a:t>outreach to the wider climate user community</a:t>
            </a:r>
          </a:p>
          <a:p>
            <a:pPr marL="0" indent="0">
              <a:buFont typeface="Verdana" charset="0"/>
              <a:buNone/>
              <a:defRPr/>
            </a:pPr>
            <a:endParaRPr lang="en-GB" sz="1400" dirty="0">
              <a:latin typeface="Helvetica"/>
              <a:cs typeface="Helvetica"/>
            </a:endParaRPr>
          </a:p>
          <a:p>
            <a:pPr marL="0" indent="0">
              <a:buFont typeface="Verdana" charset="0"/>
              <a:buNone/>
              <a:defRPr/>
            </a:pPr>
            <a:r>
              <a:rPr lang="en-GB" sz="1400" dirty="0">
                <a:latin typeface="Helvetica"/>
                <a:cs typeface="Helvetica"/>
              </a:rPr>
              <a:t>2. Cross-ECV </a:t>
            </a:r>
            <a:r>
              <a:rPr lang="en-GB" sz="1400" dirty="0" smtClean="0">
                <a:latin typeface="Helvetica"/>
                <a:cs typeface="Helvetica"/>
              </a:rPr>
              <a:t>targeted </a:t>
            </a:r>
            <a:r>
              <a:rPr lang="en-GB" sz="1400" dirty="0">
                <a:latin typeface="Helvetica"/>
                <a:cs typeface="Helvetica"/>
              </a:rPr>
              <a:t>scientific studies</a:t>
            </a:r>
          </a:p>
          <a:p>
            <a:pPr marL="285750" indent="-285750">
              <a:buFont typeface="Arial"/>
              <a:buChar char="•"/>
              <a:defRPr/>
            </a:pPr>
            <a:r>
              <a:rPr lang="en-GB" sz="1400" dirty="0">
                <a:latin typeface="Helvetica" charset="0"/>
                <a:ea typeface="MS PGothic" charset="0"/>
              </a:rPr>
              <a:t>Demonstrate the value of the CCI and CCI+ ECVs and to strengthen uptake by the wider climate </a:t>
            </a:r>
            <a:r>
              <a:rPr lang="en-GB" sz="1400" dirty="0" smtClean="0">
                <a:latin typeface="Helvetica" charset="0"/>
                <a:ea typeface="MS PGothic" charset="0"/>
              </a:rPr>
              <a:t>community</a:t>
            </a:r>
          </a:p>
          <a:p>
            <a:pPr marL="285750" indent="-285750">
              <a:buFont typeface="Arial"/>
              <a:buChar char="•"/>
              <a:defRPr/>
            </a:pPr>
            <a:r>
              <a:rPr lang="en-GB" sz="1400" dirty="0" smtClean="0">
                <a:latin typeface="Helvetica"/>
                <a:cs typeface="Helvetica"/>
              </a:rPr>
              <a:t>E.g</a:t>
            </a:r>
            <a:r>
              <a:rPr lang="en-GB" sz="1400" dirty="0">
                <a:latin typeface="Helvetica"/>
                <a:cs typeface="Helvetica"/>
              </a:rPr>
              <a:t>. Assembly and analysis of multiple ECVs for sea-level budget closure, permafrost, air-sea mass and energy fluxes, </a:t>
            </a:r>
            <a:r>
              <a:rPr lang="en-GB" sz="1400" dirty="0" smtClean="0">
                <a:latin typeface="Helvetica"/>
                <a:cs typeface="Helvetica"/>
              </a:rPr>
              <a:t>etc.</a:t>
            </a:r>
            <a:endParaRPr lang="en-GB" sz="1400" dirty="0">
              <a:latin typeface="Helvetica"/>
              <a:cs typeface="Helvetica"/>
            </a:endParaRPr>
          </a:p>
          <a:p>
            <a:pPr marL="285750" indent="-285750">
              <a:buFont typeface="Arial"/>
              <a:buChar char="•"/>
              <a:defRPr/>
            </a:pPr>
            <a:endParaRPr lang="en-GB" sz="1400" dirty="0">
              <a:latin typeface="Helvetica"/>
              <a:cs typeface="Helvetica"/>
            </a:endParaRPr>
          </a:p>
          <a:p>
            <a:pPr marL="0" indent="0">
              <a:buFont typeface="Verdana" charset="0"/>
              <a:buNone/>
              <a:defRPr/>
            </a:pPr>
            <a:r>
              <a:rPr lang="en-GB" sz="1400" dirty="0">
                <a:latin typeface="Helvetica"/>
                <a:cs typeface="Helvetica"/>
              </a:rPr>
              <a:t>3. Young Scientist Research Fellowship Scheme</a:t>
            </a:r>
          </a:p>
          <a:p>
            <a:pPr marL="285750" indent="-285750">
              <a:buFont typeface="Arial"/>
              <a:buChar char="•"/>
              <a:defRPr/>
            </a:pPr>
            <a:r>
              <a:rPr lang="en-GB" sz="1400" dirty="0">
                <a:latin typeface="Helvetica"/>
                <a:cs typeface="Helvetica"/>
              </a:rPr>
              <a:t>To stimulate exploitation by the next generation of climate scientists</a:t>
            </a:r>
            <a:r>
              <a:rPr lang="en-GB" sz="1400" dirty="0" smtClean="0">
                <a:latin typeface="Helvetica"/>
                <a:cs typeface="Helvetica"/>
              </a:rPr>
              <a:t>.</a:t>
            </a:r>
            <a:endParaRPr lang="en-GB" sz="1400" dirty="0">
              <a:latin typeface="Helvetica"/>
              <a:cs typeface="Helvetica"/>
            </a:endParaRPr>
          </a:p>
        </p:txBody>
      </p:sp>
    </p:spTree>
    <p:extLst>
      <p:ext uri="{BB962C8B-B14F-4D97-AF65-F5344CB8AC3E}">
        <p14:creationId xmlns:p14="http://schemas.microsoft.com/office/powerpoint/2010/main" val="2744144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Verdana" charset="0"/>
              </a:rPr>
              <a:t>(iv) Outreach and Communications</a:t>
            </a:r>
          </a:p>
        </p:txBody>
      </p:sp>
      <p:sp>
        <p:nvSpPr>
          <p:cNvPr id="46082" name="Footer Placeholder 4"/>
          <p:cNvSpPr>
            <a:spLocks noGrp="1"/>
          </p:cNvSpPr>
          <p:nvPr>
            <p:ph type="ftr" sz="quarter" idx="4294967295"/>
          </p:nvPr>
        </p:nvSpPr>
        <p:spPr>
          <a:xfrm>
            <a:off x="106363" y="6626225"/>
            <a:ext cx="6526212" cy="231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800"/>
              <a:t>ESA UNCLASSIFIED – For Official Use</a:t>
            </a:r>
          </a:p>
        </p:txBody>
      </p:sp>
      <p:sp>
        <p:nvSpPr>
          <p:cNvPr id="46083" name="Content Placeholder 2"/>
          <p:cNvSpPr>
            <a:spLocks noGrp="1"/>
          </p:cNvSpPr>
          <p:nvPr>
            <p:ph idx="1"/>
          </p:nvPr>
        </p:nvSpPr>
        <p:spPr>
          <a:xfrm>
            <a:off x="765175" y="1284288"/>
            <a:ext cx="7908925" cy="5372100"/>
          </a:xfrm>
        </p:spPr>
        <p:txBody>
          <a:bodyPr/>
          <a:lstStyle/>
          <a:p>
            <a:pPr marL="0" indent="0">
              <a:buFont typeface="Verdana" charset="0"/>
              <a:buNone/>
              <a:defRPr/>
            </a:pPr>
            <a:r>
              <a:rPr lang="en-GB" sz="1400" dirty="0">
                <a:latin typeface="Helvetica" charset="0"/>
                <a:cs typeface="Helvetica" charset="0"/>
              </a:rPr>
              <a:t>Continue the CCI activities on:</a:t>
            </a:r>
          </a:p>
          <a:p>
            <a:pPr marL="0" indent="0">
              <a:buFont typeface="Verdana" charset="0"/>
              <a:buNone/>
              <a:defRPr/>
            </a:pPr>
            <a:endParaRPr lang="en-GB" sz="1400" dirty="0">
              <a:latin typeface="Helvetica" charset="0"/>
              <a:cs typeface="Helvetica" charset="0"/>
            </a:endParaRPr>
          </a:p>
          <a:p>
            <a:pPr marL="285750" indent="-285750">
              <a:buFont typeface="Arial"/>
              <a:buChar char="•"/>
              <a:defRPr/>
            </a:pPr>
            <a:r>
              <a:rPr lang="en-GB" sz="1400" b="1" dirty="0">
                <a:latin typeface="Helvetica" charset="0"/>
                <a:cs typeface="Helvetica" charset="0"/>
              </a:rPr>
              <a:t>Open Data Portal</a:t>
            </a:r>
            <a:br>
              <a:rPr lang="en-GB" sz="1400" b="1" dirty="0">
                <a:latin typeface="Helvetica" charset="0"/>
                <a:cs typeface="Helvetica" charset="0"/>
              </a:rPr>
            </a:br>
            <a:r>
              <a:rPr lang="en-GB" sz="1400" dirty="0">
                <a:latin typeface="Helvetica" charset="0"/>
                <a:cs typeface="Helvetica" charset="0"/>
              </a:rPr>
              <a:t>... to provide open, free, and easy access to the</a:t>
            </a:r>
            <a:br>
              <a:rPr lang="en-GB" sz="1400" dirty="0">
                <a:latin typeface="Helvetica" charset="0"/>
                <a:cs typeface="Helvetica" charset="0"/>
              </a:rPr>
            </a:br>
            <a:r>
              <a:rPr lang="en-GB" sz="1400" dirty="0">
                <a:latin typeface="Helvetica" charset="0"/>
                <a:cs typeface="Helvetica" charset="0"/>
              </a:rPr>
              <a:t>CCI+ ECVs via multiple standard climate community </a:t>
            </a:r>
            <a:br>
              <a:rPr lang="en-GB" sz="1400" dirty="0">
                <a:latin typeface="Helvetica" charset="0"/>
                <a:cs typeface="Helvetica" charset="0"/>
              </a:rPr>
            </a:br>
            <a:r>
              <a:rPr lang="en-GB" sz="1400" dirty="0">
                <a:latin typeface="Helvetica" charset="0"/>
                <a:cs typeface="Helvetica" charset="0"/>
              </a:rPr>
              <a:t>interfaces. </a:t>
            </a:r>
          </a:p>
          <a:p>
            <a:pPr marL="0" indent="0">
              <a:buFont typeface="Verdana" charset="0"/>
              <a:buNone/>
              <a:defRPr/>
            </a:pPr>
            <a:endParaRPr lang="en-GB" sz="1400" dirty="0" smtClean="0">
              <a:latin typeface="Helvetica" charset="0"/>
              <a:cs typeface="Helvetica" charset="0"/>
            </a:endParaRPr>
          </a:p>
          <a:p>
            <a:pPr marL="0" indent="0">
              <a:buFont typeface="Verdana" charset="0"/>
              <a:buNone/>
              <a:defRPr/>
            </a:pPr>
            <a:endParaRPr lang="en-GB" sz="1400" dirty="0">
              <a:latin typeface="Helvetica" charset="0"/>
              <a:cs typeface="Helvetica" charset="0"/>
            </a:endParaRPr>
          </a:p>
          <a:p>
            <a:pPr marL="0" indent="0">
              <a:buFont typeface="Verdana" charset="0"/>
              <a:buNone/>
              <a:defRPr/>
            </a:pPr>
            <a:endParaRPr lang="en-GB" sz="1400" dirty="0">
              <a:latin typeface="Helvetica" charset="0"/>
              <a:cs typeface="Helvetica" charset="0"/>
            </a:endParaRPr>
          </a:p>
          <a:p>
            <a:pPr marL="285750" indent="-285750">
              <a:buFont typeface="Arial"/>
              <a:buChar char="•"/>
              <a:defRPr/>
            </a:pPr>
            <a:r>
              <a:rPr lang="en-GB" sz="1400" b="1" dirty="0">
                <a:latin typeface="Helvetica" charset="0"/>
                <a:cs typeface="Helvetica" charset="0"/>
              </a:rPr>
              <a:t>Visualisation Tool</a:t>
            </a:r>
            <a:br>
              <a:rPr lang="en-GB" sz="1400" b="1" dirty="0">
                <a:latin typeface="Helvetica" charset="0"/>
                <a:cs typeface="Helvetica" charset="0"/>
              </a:rPr>
            </a:br>
            <a:r>
              <a:rPr lang="en-GB" sz="1400" dirty="0">
                <a:latin typeface="Helvetica" charset="0"/>
                <a:cs typeface="Helvetica" charset="0"/>
              </a:rPr>
              <a:t>... to provide interactive visualisations of the ECVs to</a:t>
            </a:r>
            <a:br>
              <a:rPr lang="en-GB" sz="1400" dirty="0">
                <a:latin typeface="Helvetica" charset="0"/>
                <a:cs typeface="Helvetica" charset="0"/>
              </a:rPr>
            </a:br>
            <a:r>
              <a:rPr lang="en-GB" sz="1400" dirty="0">
                <a:latin typeface="Helvetica" charset="0"/>
                <a:cs typeface="Helvetica" charset="0"/>
              </a:rPr>
              <a:t>help communicate the types of climate information </a:t>
            </a:r>
            <a:br>
              <a:rPr lang="en-GB" sz="1400" dirty="0">
                <a:latin typeface="Helvetica" charset="0"/>
                <a:cs typeface="Helvetica" charset="0"/>
              </a:rPr>
            </a:br>
            <a:r>
              <a:rPr lang="en-GB" sz="1400" dirty="0">
                <a:latin typeface="Helvetica" charset="0"/>
                <a:cs typeface="Helvetica" charset="0"/>
              </a:rPr>
              <a:t>satellites can provide.</a:t>
            </a:r>
          </a:p>
          <a:p>
            <a:pPr marL="0" indent="0">
              <a:buFont typeface="Verdana" charset="0"/>
              <a:buNone/>
              <a:defRPr/>
            </a:pPr>
            <a:endParaRPr lang="en-GB" sz="1400" dirty="0" smtClean="0">
              <a:latin typeface="Helvetica" charset="0"/>
              <a:cs typeface="Helvetica" charset="0"/>
            </a:endParaRPr>
          </a:p>
          <a:p>
            <a:pPr marL="0" indent="0">
              <a:buFont typeface="Verdana" charset="0"/>
              <a:buNone/>
              <a:defRPr/>
            </a:pPr>
            <a:endParaRPr lang="en-GB" sz="1400" dirty="0">
              <a:latin typeface="Helvetica" charset="0"/>
              <a:cs typeface="Helvetica" charset="0"/>
            </a:endParaRPr>
          </a:p>
          <a:p>
            <a:pPr marL="0" indent="0">
              <a:buFont typeface="Verdana" charset="0"/>
              <a:buNone/>
              <a:defRPr/>
            </a:pPr>
            <a:endParaRPr lang="en-GB" sz="1400" dirty="0">
              <a:latin typeface="Helvetica" charset="0"/>
              <a:cs typeface="Helvetica" charset="0"/>
            </a:endParaRPr>
          </a:p>
          <a:p>
            <a:pPr marL="285750" indent="-285750">
              <a:buFont typeface="Arial"/>
              <a:buChar char="•"/>
              <a:defRPr/>
            </a:pPr>
            <a:r>
              <a:rPr lang="en-GB" sz="1400" b="1" dirty="0">
                <a:latin typeface="Helvetica" charset="0"/>
                <a:cs typeface="Helvetica" charset="0"/>
              </a:rPr>
              <a:t>Software Toolbox</a:t>
            </a:r>
            <a:br>
              <a:rPr lang="en-GB" sz="1400" b="1" dirty="0">
                <a:latin typeface="Helvetica" charset="0"/>
                <a:cs typeface="Helvetica" charset="0"/>
              </a:rPr>
            </a:br>
            <a:r>
              <a:rPr lang="en-GB" sz="1400" dirty="0">
                <a:latin typeface="Helvetica" charset="0"/>
                <a:cs typeface="Helvetica" charset="0"/>
              </a:rPr>
              <a:t>... to equip users at all levels with the tools they require</a:t>
            </a:r>
            <a:br>
              <a:rPr lang="en-GB" sz="1400" dirty="0">
                <a:latin typeface="Helvetica" charset="0"/>
                <a:cs typeface="Helvetica" charset="0"/>
              </a:rPr>
            </a:br>
            <a:r>
              <a:rPr lang="en-GB" sz="1400" dirty="0">
                <a:latin typeface="Helvetica" charset="0"/>
                <a:cs typeface="Helvetica" charset="0"/>
              </a:rPr>
              <a:t>to visualise, analyse and manipulate the ECV data.</a:t>
            </a:r>
            <a:endParaRPr lang="en-GB" sz="1400" b="1" dirty="0">
              <a:latin typeface="Helvetica" charset="0"/>
              <a:cs typeface="Helvetica" charset="0"/>
            </a:endParaRPr>
          </a:p>
          <a:p>
            <a:pPr marL="285750" indent="-285750">
              <a:buFont typeface="Arial" charset="0"/>
              <a:buChar char="•"/>
              <a:defRPr/>
            </a:pPr>
            <a:endParaRPr lang="en-GB" sz="1400" dirty="0">
              <a:latin typeface="Helvetica" charset="0"/>
              <a:cs typeface="Helvetica" charset="0"/>
            </a:endParaRPr>
          </a:p>
          <a:p>
            <a:pPr marL="285750" indent="-285750">
              <a:buFont typeface="Arial" charset="0"/>
              <a:buChar char="•"/>
              <a:defRPr/>
            </a:pPr>
            <a:endParaRPr lang="en-GB" sz="1400" dirty="0">
              <a:latin typeface="Verdana" charset="0"/>
            </a:endParaRPr>
          </a:p>
        </p:txBody>
      </p:sp>
      <p:pic>
        <p:nvPicPr>
          <p:cNvPr id="46084" name="Picture 6" descr="Screen Shot 2015-01-15 at 08.56.16.png"/>
          <p:cNvPicPr>
            <a:picLocks noChangeAspect="1"/>
          </p:cNvPicPr>
          <p:nvPr/>
        </p:nvPicPr>
        <p:blipFill>
          <a:blip r:embed="rId3">
            <a:extLst>
              <a:ext uri="{28A0092B-C50C-407E-A947-70E740481C1C}">
                <a14:useLocalDpi xmlns:a14="http://schemas.microsoft.com/office/drawing/2010/main" val="0"/>
              </a:ext>
            </a:extLst>
          </a:blip>
          <a:srcRect r="-2309"/>
          <a:stretch>
            <a:fillRect/>
          </a:stretch>
        </p:blipFill>
        <p:spPr bwMode="auto">
          <a:xfrm>
            <a:off x="6000750" y="3232150"/>
            <a:ext cx="2733675"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100" y="1295400"/>
            <a:ext cx="2617788" cy="1814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2813" y="5065713"/>
            <a:ext cx="2682875" cy="1504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664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a:latin typeface="Verdana" charset="0"/>
              </a:rPr>
              <a:t>Related European Activities on ECVs</a:t>
            </a:r>
          </a:p>
        </p:txBody>
      </p:sp>
      <p:sp>
        <p:nvSpPr>
          <p:cNvPr id="48130" name="Footer Placeholder 4"/>
          <p:cNvSpPr>
            <a:spLocks noGrp="1"/>
          </p:cNvSpPr>
          <p:nvPr>
            <p:ph type="ftr" sz="quarter" idx="4294967295"/>
          </p:nvPr>
        </p:nvSpPr>
        <p:spPr>
          <a:xfrm>
            <a:off x="106363" y="6626225"/>
            <a:ext cx="6526212" cy="231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800"/>
              <a:t>ESA UNCLASSIFIED – For Official Use</a:t>
            </a:r>
          </a:p>
        </p:txBody>
      </p:sp>
      <p:sp>
        <p:nvSpPr>
          <p:cNvPr id="48131" name="Content Placeholder 2"/>
          <p:cNvSpPr>
            <a:spLocks noGrp="1"/>
          </p:cNvSpPr>
          <p:nvPr>
            <p:ph idx="1"/>
          </p:nvPr>
        </p:nvSpPr>
        <p:spPr>
          <a:xfrm>
            <a:off x="712263" y="1284288"/>
            <a:ext cx="7908925" cy="5211546"/>
          </a:xfrm>
        </p:spPr>
        <p:txBody>
          <a:bodyPr anchor="ctr"/>
          <a:lstStyle/>
          <a:p>
            <a:pPr marL="0" indent="0">
              <a:buFont typeface="Verdana" charset="0"/>
              <a:buNone/>
              <a:defRPr/>
            </a:pPr>
            <a:r>
              <a:rPr lang="en-GB" sz="1400" dirty="0">
                <a:latin typeface="Verdana" charset="0"/>
              </a:rPr>
              <a:t>H2020</a:t>
            </a:r>
          </a:p>
          <a:p>
            <a:pPr marL="285750" indent="-285750">
              <a:buFont typeface="Arial"/>
              <a:buChar char="•"/>
              <a:defRPr/>
            </a:pPr>
            <a:r>
              <a:rPr lang="en-GB" sz="1400" dirty="0">
                <a:latin typeface="Verdana" charset="0"/>
              </a:rPr>
              <a:t>R&amp;D exploiting ECVs </a:t>
            </a:r>
          </a:p>
          <a:p>
            <a:pPr marL="285750" indent="-285750">
              <a:buFont typeface="Arial"/>
              <a:buChar char="•"/>
              <a:defRPr/>
            </a:pPr>
            <a:r>
              <a:rPr lang="en-GB" sz="1400" dirty="0">
                <a:latin typeface="Verdana" charset="0"/>
              </a:rPr>
              <a:t>Some complementary work on developing ECVs</a:t>
            </a:r>
          </a:p>
          <a:p>
            <a:pPr marL="285750" indent="-285750">
              <a:buFont typeface="Arial"/>
              <a:buChar char="•"/>
              <a:defRPr/>
            </a:pPr>
            <a:endParaRPr lang="en-GB" sz="1400" dirty="0">
              <a:latin typeface="Verdana" charset="0"/>
            </a:endParaRPr>
          </a:p>
          <a:p>
            <a:pPr marL="0" indent="0">
              <a:buFont typeface="Verdana" charset="0"/>
              <a:buNone/>
              <a:defRPr/>
            </a:pPr>
            <a:r>
              <a:rPr lang="en-GB" sz="1400" dirty="0">
                <a:latin typeface="Verdana" charset="0"/>
              </a:rPr>
              <a:t>Copernicus Climate Change Service</a:t>
            </a:r>
          </a:p>
          <a:p>
            <a:pPr marL="285750" indent="-285750">
              <a:buFont typeface="Arial"/>
              <a:buChar char="•"/>
              <a:defRPr/>
            </a:pPr>
            <a:r>
              <a:rPr lang="en-GB" sz="1400" dirty="0">
                <a:latin typeface="Verdana" charset="0"/>
              </a:rPr>
              <a:t>Operational production of ECVs, but no R&amp;D</a:t>
            </a:r>
          </a:p>
          <a:p>
            <a:pPr marL="285750" indent="-285750">
              <a:buFont typeface="Arial"/>
              <a:buChar char="•"/>
              <a:defRPr/>
            </a:pPr>
            <a:r>
              <a:rPr lang="en-GB" sz="1400" dirty="0">
                <a:latin typeface="Verdana" charset="0"/>
              </a:rPr>
              <a:t>First call for 9 ECVs announced on 13 Jan 2016 (sea ice, sea level, sea surface temperature, ozone, aerosol, CO</a:t>
            </a:r>
            <a:r>
              <a:rPr lang="en-GB" sz="1400" baseline="-25000" dirty="0">
                <a:latin typeface="Verdana" charset="0"/>
              </a:rPr>
              <a:t>2</a:t>
            </a:r>
            <a:r>
              <a:rPr lang="en-GB" sz="1400" dirty="0">
                <a:latin typeface="Verdana" charset="0"/>
              </a:rPr>
              <a:t> and CH</a:t>
            </a:r>
            <a:r>
              <a:rPr lang="en-GB" sz="1400" baseline="-25000" dirty="0">
                <a:latin typeface="Verdana" charset="0"/>
              </a:rPr>
              <a:t>4</a:t>
            </a:r>
            <a:r>
              <a:rPr lang="en-GB" sz="1400" dirty="0">
                <a:latin typeface="Verdana" charset="0"/>
              </a:rPr>
              <a:t>, soil moisture, glaciers and ice caps, albedo-LAI-FAPAR)</a:t>
            </a:r>
          </a:p>
          <a:p>
            <a:pPr marL="285750" indent="-285750">
              <a:buFont typeface="Arial"/>
              <a:buChar char="•"/>
              <a:defRPr/>
            </a:pPr>
            <a:r>
              <a:rPr lang="en-GB" sz="1400" dirty="0">
                <a:latin typeface="Verdana" charset="0"/>
              </a:rPr>
              <a:t>Expect </a:t>
            </a:r>
            <a:r>
              <a:rPr lang="en-GB" sz="1400" dirty="0" smtClean="0">
                <a:latin typeface="Verdana" charset="0"/>
              </a:rPr>
              <a:t>further </a:t>
            </a:r>
            <a:r>
              <a:rPr lang="en-GB" sz="1400" dirty="0">
                <a:latin typeface="Verdana" charset="0"/>
              </a:rPr>
              <a:t>C3S calls for ~20 more ECVs by end 2017</a:t>
            </a:r>
          </a:p>
          <a:p>
            <a:pPr marL="285750" indent="-285750">
              <a:buFont typeface="Arial"/>
              <a:buChar char="•"/>
              <a:defRPr/>
            </a:pPr>
            <a:endParaRPr lang="en-GB" sz="1400" dirty="0">
              <a:latin typeface="Verdana" charset="0"/>
            </a:endParaRPr>
          </a:p>
          <a:p>
            <a:pPr marL="0" indent="0">
              <a:buFont typeface="Verdana" charset="0"/>
              <a:buNone/>
              <a:defRPr/>
            </a:pPr>
            <a:r>
              <a:rPr lang="en-GB" sz="1400" dirty="0">
                <a:latin typeface="Verdana" charset="0"/>
              </a:rPr>
              <a:t>EUMETSAT Satellite Application Facilities</a:t>
            </a:r>
          </a:p>
          <a:p>
            <a:pPr marL="285750" indent="-285750">
              <a:buFont typeface="Arial"/>
              <a:buChar char="•"/>
              <a:defRPr/>
            </a:pPr>
            <a:r>
              <a:rPr lang="en-GB" sz="1400" dirty="0" smtClean="0"/>
              <a:t>New </a:t>
            </a:r>
            <a:r>
              <a:rPr lang="en-GB" sz="1400" dirty="0"/>
              <a:t>SAF CDOP-3 programme starts 2017 (approval in mid-2016)</a:t>
            </a:r>
          </a:p>
          <a:p>
            <a:pPr marL="285750" indent="-285750">
              <a:buFont typeface="Arial"/>
              <a:buChar char="•"/>
              <a:defRPr/>
            </a:pPr>
            <a:r>
              <a:rPr lang="en-GB" sz="1400" dirty="0" smtClean="0">
                <a:latin typeface="Verdana" charset="0"/>
              </a:rPr>
              <a:t>ESA </a:t>
            </a:r>
            <a:r>
              <a:rPr lang="en-GB" sz="1400" dirty="0">
                <a:latin typeface="Verdana" charset="0"/>
              </a:rPr>
              <a:t>is working closely with EUMETSAT to ensure full complementarity on the development of ECVs, on a case-by-case basis.</a:t>
            </a:r>
          </a:p>
          <a:p>
            <a:pPr marL="0" indent="0">
              <a:buFont typeface="Verdana" charset="0"/>
              <a:buNone/>
              <a:defRPr/>
            </a:pPr>
            <a:endParaRPr lang="en-GB" sz="1400" dirty="0">
              <a:latin typeface="Verdana" charset="0"/>
            </a:endParaRPr>
          </a:p>
        </p:txBody>
      </p:sp>
    </p:spTree>
    <p:extLst>
      <p:ext uri="{BB962C8B-B14F-4D97-AF65-F5344CB8AC3E}">
        <p14:creationId xmlns:p14="http://schemas.microsoft.com/office/powerpoint/2010/main" val="1250908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1450" y="1763713"/>
            <a:ext cx="5757863" cy="2038350"/>
          </a:xfrm>
          <a:prstGeom prst="rect">
            <a:avLst/>
          </a:prstGeom>
        </p:spPr>
      </p:pic>
      <p:pic>
        <p:nvPicPr>
          <p:cNvPr id="4" name="Picture 3"/>
          <p:cNvPicPr>
            <a:picLocks noChangeAspect="1"/>
          </p:cNvPicPr>
          <p:nvPr/>
        </p:nvPicPr>
        <p:blipFill>
          <a:blip r:embed="rId4"/>
          <a:stretch>
            <a:fillRect/>
          </a:stretch>
        </p:blipFill>
        <p:spPr>
          <a:xfrm>
            <a:off x="3252788" y="4043363"/>
            <a:ext cx="5751511" cy="2043112"/>
          </a:xfrm>
          <a:prstGeom prst="rect">
            <a:avLst/>
          </a:prstGeom>
        </p:spPr>
      </p:pic>
      <p:sp>
        <p:nvSpPr>
          <p:cNvPr id="52225" name="Title 1"/>
          <p:cNvSpPr>
            <a:spLocks noGrp="1"/>
          </p:cNvSpPr>
          <p:nvPr>
            <p:ph type="title"/>
          </p:nvPr>
        </p:nvSpPr>
        <p:spPr/>
        <p:txBody>
          <a:bodyPr/>
          <a:lstStyle/>
          <a:p>
            <a:r>
              <a:rPr lang="en-US">
                <a:latin typeface="Verdana" charset="0"/>
              </a:rPr>
              <a:t>CCI+ Schedule</a:t>
            </a:r>
          </a:p>
        </p:txBody>
      </p:sp>
      <p:sp>
        <p:nvSpPr>
          <p:cNvPr id="52226" name="Footer Placeholder 4"/>
          <p:cNvSpPr>
            <a:spLocks noGrp="1"/>
          </p:cNvSpPr>
          <p:nvPr>
            <p:ph type="ftr" sz="quarter" idx="4294967295"/>
          </p:nvPr>
        </p:nvSpPr>
        <p:spPr>
          <a:xfrm>
            <a:off x="106363" y="6626225"/>
            <a:ext cx="6526212" cy="231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800"/>
              <a:t>ESA UNCLASSIFIED – For Official Use</a:t>
            </a:r>
          </a:p>
        </p:txBody>
      </p:sp>
      <p:sp>
        <p:nvSpPr>
          <p:cNvPr id="10" name="TextBox 9"/>
          <p:cNvSpPr txBox="1">
            <a:spLocks noChangeArrowheads="1"/>
          </p:cNvSpPr>
          <p:nvPr/>
        </p:nvSpPr>
        <p:spPr bwMode="auto">
          <a:xfrm>
            <a:off x="5124447" y="1911351"/>
            <a:ext cx="644753" cy="369332"/>
          </a:xfrm>
          <a:prstGeom prst="rect">
            <a:avLst/>
          </a:prstGeom>
          <a:solidFill>
            <a:srgbClr val="DBE5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1800" b="1" dirty="0" smtClean="0"/>
              <a:t>CCI</a:t>
            </a:r>
            <a:endParaRPr lang="en-US" sz="1800" b="1" dirty="0"/>
          </a:p>
        </p:txBody>
      </p:sp>
      <p:sp>
        <p:nvSpPr>
          <p:cNvPr id="13" name="TextBox 9"/>
          <p:cNvSpPr txBox="1">
            <a:spLocks noChangeArrowheads="1"/>
          </p:cNvSpPr>
          <p:nvPr/>
        </p:nvSpPr>
        <p:spPr bwMode="auto">
          <a:xfrm>
            <a:off x="8018980" y="4205279"/>
            <a:ext cx="844550" cy="369887"/>
          </a:xfrm>
          <a:prstGeom prst="rect">
            <a:avLst/>
          </a:prstGeom>
          <a:solidFill>
            <a:srgbClr val="DBE5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1800" b="1" dirty="0"/>
              <a:t>CCI+</a:t>
            </a:r>
          </a:p>
        </p:txBody>
      </p:sp>
    </p:spTree>
    <p:extLst>
      <p:ext uri="{BB962C8B-B14F-4D97-AF65-F5344CB8AC3E}">
        <p14:creationId xmlns:p14="http://schemas.microsoft.com/office/powerpoint/2010/main" val="1166375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Verdana" charset="0"/>
              </a:rPr>
              <a:t>CCI+ Summary</a:t>
            </a:r>
          </a:p>
        </p:txBody>
      </p:sp>
      <p:sp>
        <p:nvSpPr>
          <p:cNvPr id="54274" name="Footer Placeholder 4"/>
          <p:cNvSpPr>
            <a:spLocks noGrp="1"/>
          </p:cNvSpPr>
          <p:nvPr>
            <p:ph type="ftr" sz="quarter" idx="4294967295"/>
          </p:nvPr>
        </p:nvSpPr>
        <p:spPr>
          <a:xfrm>
            <a:off x="106363" y="6626225"/>
            <a:ext cx="6526212" cy="231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800"/>
              <a:t>ESA UNCLASSIFIED – For Official Use</a:t>
            </a:r>
          </a:p>
        </p:txBody>
      </p:sp>
      <p:sp>
        <p:nvSpPr>
          <p:cNvPr id="54275" name="Content Placeholder 2"/>
          <p:cNvSpPr>
            <a:spLocks noGrp="1"/>
          </p:cNvSpPr>
          <p:nvPr>
            <p:ph idx="1"/>
          </p:nvPr>
        </p:nvSpPr>
        <p:spPr>
          <a:xfrm>
            <a:off x="530225" y="1427163"/>
            <a:ext cx="7908925" cy="5081901"/>
          </a:xfrm>
        </p:spPr>
        <p:txBody>
          <a:bodyPr anchor="ctr"/>
          <a:lstStyle/>
          <a:p>
            <a:pPr marL="285750" indent="-285750">
              <a:spcAft>
                <a:spcPts val="1800"/>
              </a:spcAft>
              <a:buFont typeface="Arial" charset="0"/>
              <a:buChar char="•"/>
            </a:pPr>
            <a:r>
              <a:rPr lang="en-GB" sz="1400" dirty="0">
                <a:latin typeface="Helvetica" charset="0"/>
                <a:cs typeface="Helvetica" charset="0"/>
              </a:rPr>
              <a:t>CCI+ is a proposal for the evolution of CCI over the period 2017</a:t>
            </a:r>
            <a:r>
              <a:rPr lang="en-GB" sz="1400">
                <a:latin typeface="Helvetica" charset="0"/>
                <a:cs typeface="Helvetica" charset="0"/>
              </a:rPr>
              <a:t>-</a:t>
            </a:r>
            <a:r>
              <a:rPr lang="en-GB" sz="1400" smtClean="0">
                <a:latin typeface="Helvetica" charset="0"/>
                <a:cs typeface="Helvetica" charset="0"/>
              </a:rPr>
              <a:t>2024 </a:t>
            </a:r>
            <a:r>
              <a:rPr lang="en-GB" sz="1400" dirty="0">
                <a:latin typeface="Helvetica" charset="0"/>
                <a:cs typeface="Helvetica" charset="0"/>
              </a:rPr>
              <a:t>to develop new ECV data products required by </a:t>
            </a:r>
            <a:r>
              <a:rPr lang="en-GB" sz="1400" b="1" dirty="0">
                <a:latin typeface="Helvetica" charset="0"/>
                <a:cs typeface="Helvetica" charset="0"/>
              </a:rPr>
              <a:t>climate science</a:t>
            </a:r>
            <a:r>
              <a:rPr lang="en-GB" sz="1400" dirty="0">
                <a:latin typeface="Helvetica" charset="0"/>
                <a:cs typeface="Helvetica" charset="0"/>
              </a:rPr>
              <a:t> and for use in </a:t>
            </a:r>
            <a:r>
              <a:rPr lang="en-GB" sz="1400" b="1" dirty="0">
                <a:latin typeface="Helvetica" charset="0"/>
                <a:cs typeface="Helvetica" charset="0"/>
              </a:rPr>
              <a:t>climate services</a:t>
            </a:r>
            <a:r>
              <a:rPr lang="en-GB" sz="1400" dirty="0">
                <a:latin typeface="Helvetica" charset="0"/>
                <a:cs typeface="Helvetica" charset="0"/>
              </a:rPr>
              <a:t>.  </a:t>
            </a:r>
          </a:p>
          <a:p>
            <a:pPr marL="285750" indent="-285750">
              <a:spcAft>
                <a:spcPts val="1800"/>
              </a:spcAft>
              <a:buFont typeface="Arial" charset="0"/>
              <a:buChar char="•"/>
            </a:pPr>
            <a:r>
              <a:rPr lang="en-GB" sz="1400" dirty="0">
                <a:latin typeface="Helvetica" charset="0"/>
                <a:cs typeface="Helvetica" charset="0"/>
              </a:rPr>
              <a:t>As for CCI, the objective is to</a:t>
            </a:r>
            <a:r>
              <a:rPr lang="en-GB" sz="1400" b="1" dirty="0">
                <a:latin typeface="Helvetica" charset="0"/>
                <a:cs typeface="Helvetica" charset="0"/>
              </a:rPr>
              <a:t> transfer the R&amp;D results into an operational context </a:t>
            </a:r>
            <a:r>
              <a:rPr lang="en-GB" sz="1400" dirty="0">
                <a:latin typeface="Helvetica" charset="0"/>
                <a:cs typeface="Helvetica" charset="0"/>
              </a:rPr>
              <a:t>outside ESA once the ECV algorithms and pre-operational </a:t>
            </a:r>
            <a:r>
              <a:rPr lang="en-GB" sz="1400" dirty="0" smtClean="0">
                <a:latin typeface="Helvetica" charset="0"/>
                <a:cs typeface="Helvetica" charset="0"/>
              </a:rPr>
              <a:t>processing </a:t>
            </a:r>
            <a:r>
              <a:rPr lang="en-GB" sz="1400" dirty="0">
                <a:latin typeface="Helvetica" charset="0"/>
                <a:cs typeface="Helvetica" charset="0"/>
              </a:rPr>
              <a:t>systems are sufficiently mature.</a:t>
            </a:r>
          </a:p>
          <a:p>
            <a:pPr marL="285750" indent="-285750">
              <a:spcAft>
                <a:spcPts val="1800"/>
              </a:spcAft>
              <a:buFont typeface="Arial" charset="0"/>
              <a:buChar char="•"/>
            </a:pPr>
            <a:r>
              <a:rPr lang="en-GB" sz="1400" dirty="0">
                <a:latin typeface="Helvetica" charset="0"/>
                <a:cs typeface="Helvetica" charset="0"/>
              </a:rPr>
              <a:t>CCI+ will enhance the contribution of European EO science to future </a:t>
            </a:r>
            <a:r>
              <a:rPr lang="en-GB" sz="1400" b="1" dirty="0">
                <a:latin typeface="Helvetica" charset="0"/>
                <a:cs typeface="Helvetica" charset="0"/>
              </a:rPr>
              <a:t>IPCC assessments</a:t>
            </a:r>
            <a:r>
              <a:rPr lang="en-GB" sz="1400" dirty="0">
                <a:latin typeface="Helvetica" charset="0"/>
                <a:cs typeface="Helvetica" charset="0"/>
              </a:rPr>
              <a:t>, as part of the international coordinated action on climate observations through CEOS and GCOS. </a:t>
            </a:r>
          </a:p>
          <a:p>
            <a:pPr marL="285750" indent="-285750">
              <a:spcAft>
                <a:spcPts val="1800"/>
              </a:spcAft>
              <a:buFont typeface="Arial" charset="0"/>
              <a:buChar char="•"/>
            </a:pPr>
            <a:r>
              <a:rPr lang="en-GB" sz="1400" dirty="0">
                <a:latin typeface="Helvetica" charset="0"/>
                <a:cs typeface="Helvetica" charset="0"/>
              </a:rPr>
              <a:t>Both </a:t>
            </a:r>
            <a:r>
              <a:rPr lang="en-GB" sz="1400" b="1" dirty="0">
                <a:latin typeface="Helvetica" charset="0"/>
                <a:cs typeface="Helvetica" charset="0"/>
              </a:rPr>
              <a:t>new ECVs</a:t>
            </a:r>
            <a:r>
              <a:rPr lang="en-GB" sz="1400" dirty="0">
                <a:latin typeface="Helvetica" charset="0"/>
                <a:cs typeface="Helvetica" charset="0"/>
              </a:rPr>
              <a:t> as well as </a:t>
            </a:r>
            <a:r>
              <a:rPr lang="en-GB" sz="1400" b="1" dirty="0">
                <a:latin typeface="Helvetica" charset="0"/>
                <a:cs typeface="Helvetica" charset="0"/>
              </a:rPr>
              <a:t>new R&amp;D on ECVs already started in CCI</a:t>
            </a:r>
            <a:r>
              <a:rPr lang="en-GB" sz="1400" dirty="0">
                <a:latin typeface="Helvetica" charset="0"/>
                <a:cs typeface="Helvetica" charset="0"/>
              </a:rPr>
              <a:t> are included, complemented by supporting activities providing an integrated climate user perspective, on cross-ECV exploitation, communications and outreach.</a:t>
            </a:r>
          </a:p>
          <a:p>
            <a:pPr marL="285750" indent="-285750">
              <a:spcAft>
                <a:spcPts val="1800"/>
              </a:spcAft>
              <a:buFont typeface="Arial" charset="0"/>
              <a:buChar char="•"/>
            </a:pPr>
            <a:r>
              <a:rPr lang="en-GB" sz="1400" dirty="0">
                <a:latin typeface="Helvetica" charset="0"/>
                <a:cs typeface="Helvetica" charset="0"/>
              </a:rPr>
              <a:t>The proposed CCI+ activities are </a:t>
            </a:r>
            <a:r>
              <a:rPr lang="en-GB" sz="1400" b="1" dirty="0">
                <a:latin typeface="Helvetica" charset="0"/>
                <a:cs typeface="Helvetica" charset="0"/>
              </a:rPr>
              <a:t>complementary</a:t>
            </a:r>
            <a:r>
              <a:rPr lang="en-GB" sz="1400" dirty="0">
                <a:latin typeface="Helvetica" charset="0"/>
                <a:cs typeface="Helvetica" charset="0"/>
              </a:rPr>
              <a:t> to other activities on ECVs in Europe </a:t>
            </a:r>
            <a:br>
              <a:rPr lang="en-GB" sz="1400" dirty="0">
                <a:latin typeface="Helvetica" charset="0"/>
                <a:cs typeface="Helvetica" charset="0"/>
              </a:rPr>
            </a:br>
            <a:r>
              <a:rPr lang="en-GB" sz="1400" dirty="0">
                <a:latin typeface="Helvetica" charset="0"/>
                <a:cs typeface="Helvetica" charset="0"/>
              </a:rPr>
              <a:t>(e.g. C3S, H2020, EUMETSAT SAFs) , and will be closely linked with international climate science </a:t>
            </a:r>
            <a:r>
              <a:rPr lang="en-GB" sz="1400" dirty="0" smtClean="0">
                <a:latin typeface="Helvetica" charset="0"/>
                <a:cs typeface="Helvetica" charset="0"/>
              </a:rPr>
              <a:t>programmes.</a:t>
            </a:r>
            <a:endParaRPr lang="en-GB" sz="1400" dirty="0">
              <a:latin typeface="Helvetica" charset="0"/>
              <a:cs typeface="Helvetica" charset="0"/>
            </a:endParaRPr>
          </a:p>
        </p:txBody>
      </p:sp>
    </p:spTree>
    <p:extLst>
      <p:ext uri="{BB962C8B-B14F-4D97-AF65-F5344CB8AC3E}">
        <p14:creationId xmlns:p14="http://schemas.microsoft.com/office/powerpoint/2010/main" val="12236145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solidFill>
                  <a:srgbClr val="000090"/>
                </a:solidFill>
              </a:rPr>
              <a:t>Thank you for your attention</a:t>
            </a:r>
            <a:endParaRPr lang="en-GB" dirty="0">
              <a:solidFill>
                <a:srgbClr val="000090"/>
              </a:solidFill>
            </a:endParaRPr>
          </a:p>
        </p:txBody>
      </p:sp>
      <p:pic>
        <p:nvPicPr>
          <p:cNvPr id="4" name="Picture 6" descr="Screen Shot 2015-01-15 at 08.56.16.png"/>
          <p:cNvPicPr>
            <a:picLocks noChangeAspect="1"/>
          </p:cNvPicPr>
          <p:nvPr/>
        </p:nvPicPr>
        <p:blipFill rotWithShape="1">
          <a:blip r:embed="rId2">
            <a:extLst>
              <a:ext uri="{28A0092B-C50C-407E-A947-70E740481C1C}">
                <a14:useLocalDpi xmlns:a14="http://schemas.microsoft.com/office/drawing/2010/main" val="0"/>
              </a:ext>
            </a:extLst>
          </a:blip>
          <a:srcRect l="-2" r="1922"/>
          <a:stretch/>
        </p:blipFill>
        <p:spPr bwMode="auto">
          <a:xfrm>
            <a:off x="0" y="1174838"/>
            <a:ext cx="9183600" cy="569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1818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smtClean="0"/>
              <a:t>Current Status of the CCI Programme</a:t>
            </a:r>
            <a:endParaRPr lang="en-GB" dirty="0"/>
          </a:p>
        </p:txBody>
      </p:sp>
    </p:spTree>
    <p:extLst>
      <p:ext uri="{BB962C8B-B14F-4D97-AF65-F5344CB8AC3E}">
        <p14:creationId xmlns:p14="http://schemas.microsoft.com/office/powerpoint/2010/main" val="2255805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CCI Master Schedule</a:t>
            </a:r>
            <a:endParaRPr lang="en-GB" dirty="0"/>
          </a:p>
        </p:txBody>
      </p:sp>
      <p:grpSp>
        <p:nvGrpSpPr>
          <p:cNvPr id="3" name="Group 2"/>
          <p:cNvGrpSpPr/>
          <p:nvPr/>
        </p:nvGrpSpPr>
        <p:grpSpPr>
          <a:xfrm>
            <a:off x="441713" y="1578104"/>
            <a:ext cx="8263749" cy="4759425"/>
            <a:chOff x="250825" y="1412776"/>
            <a:chExt cx="8263749" cy="4759425"/>
          </a:xfrm>
        </p:grpSpPr>
        <p:sp>
          <p:nvSpPr>
            <p:cNvPr id="38" name="Rectangle 17"/>
            <p:cNvSpPr>
              <a:spLocks noChangeArrowheads="1"/>
            </p:cNvSpPr>
            <p:nvPr/>
          </p:nvSpPr>
          <p:spPr bwMode="auto">
            <a:xfrm>
              <a:off x="3925154" y="1921112"/>
              <a:ext cx="917164" cy="4251089"/>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charset="0"/>
                <a:cs typeface="+mn-cs"/>
              </a:endParaRPr>
            </a:p>
          </p:txBody>
        </p:sp>
        <p:sp>
          <p:nvSpPr>
            <p:cNvPr id="6" name="Rectangle 10"/>
            <p:cNvSpPr>
              <a:spLocks noChangeArrowheads="1"/>
            </p:cNvSpPr>
            <p:nvPr/>
          </p:nvSpPr>
          <p:spPr bwMode="auto">
            <a:xfrm>
              <a:off x="3004058" y="1921112"/>
              <a:ext cx="918322" cy="4251089"/>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charset="0"/>
                <a:cs typeface="+mn-cs"/>
              </a:endParaRPr>
            </a:p>
          </p:txBody>
        </p:sp>
        <p:sp>
          <p:nvSpPr>
            <p:cNvPr id="7" name="Rectangle 12"/>
            <p:cNvSpPr>
              <a:spLocks noChangeArrowheads="1"/>
            </p:cNvSpPr>
            <p:nvPr/>
          </p:nvSpPr>
          <p:spPr bwMode="auto">
            <a:xfrm>
              <a:off x="1170308" y="1921112"/>
              <a:ext cx="916586" cy="4251089"/>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charset="0"/>
                <a:cs typeface="+mn-cs"/>
              </a:endParaRPr>
            </a:p>
          </p:txBody>
        </p:sp>
        <p:sp>
          <p:nvSpPr>
            <p:cNvPr id="8" name="Rectangle 14"/>
            <p:cNvSpPr>
              <a:spLocks noChangeArrowheads="1"/>
            </p:cNvSpPr>
            <p:nvPr/>
          </p:nvSpPr>
          <p:spPr bwMode="auto">
            <a:xfrm>
              <a:off x="2086893" y="1666944"/>
              <a:ext cx="917164"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b="1" dirty="0" smtClean="0">
                  <a:latin typeface="Arial" charset="0"/>
                </a:rPr>
                <a:t>9  10</a:t>
              </a:r>
              <a:r>
                <a:rPr lang="en-US" sz="700" b="1" dirty="0" smtClean="0">
                  <a:latin typeface="Arial" charset="0"/>
                </a:rPr>
                <a:t> </a:t>
              </a:r>
              <a:r>
                <a:rPr lang="en-US" sz="1200" b="1" dirty="0" smtClean="0">
                  <a:latin typeface="Arial" charset="0"/>
                </a:rPr>
                <a:t>11</a:t>
              </a:r>
              <a:r>
                <a:rPr lang="en-US" sz="700" b="1" dirty="0" smtClean="0">
                  <a:latin typeface="Arial" charset="0"/>
                </a:rPr>
                <a:t> </a:t>
              </a:r>
              <a:r>
                <a:rPr lang="en-US" sz="1200" b="1" dirty="0" smtClean="0">
                  <a:latin typeface="Arial" charset="0"/>
                </a:rPr>
                <a:t>12</a:t>
              </a:r>
              <a:endParaRPr lang="en-US" sz="1200" dirty="0">
                <a:latin typeface="Arial" charset="0"/>
              </a:endParaRPr>
            </a:p>
          </p:txBody>
        </p:sp>
        <p:sp>
          <p:nvSpPr>
            <p:cNvPr id="9" name="Rectangle 17"/>
            <p:cNvSpPr>
              <a:spLocks noChangeArrowheads="1"/>
            </p:cNvSpPr>
            <p:nvPr/>
          </p:nvSpPr>
          <p:spPr bwMode="auto">
            <a:xfrm>
              <a:off x="252564" y="1921112"/>
              <a:ext cx="917164" cy="4251089"/>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charset="0"/>
                <a:cs typeface="+mn-cs"/>
              </a:endParaRPr>
            </a:p>
          </p:txBody>
        </p:sp>
        <p:sp>
          <p:nvSpPr>
            <p:cNvPr id="10" name="Rectangle 18"/>
            <p:cNvSpPr>
              <a:spLocks noChangeArrowheads="1"/>
            </p:cNvSpPr>
            <p:nvPr/>
          </p:nvSpPr>
          <p:spPr bwMode="auto">
            <a:xfrm>
              <a:off x="2086893" y="1921112"/>
              <a:ext cx="917164" cy="4251089"/>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charset="0"/>
                <a:cs typeface="+mn-cs"/>
              </a:endParaRPr>
            </a:p>
          </p:txBody>
        </p:sp>
        <p:sp>
          <p:nvSpPr>
            <p:cNvPr id="11" name="Rectangle 19"/>
            <p:cNvSpPr>
              <a:spLocks noChangeArrowheads="1"/>
            </p:cNvSpPr>
            <p:nvPr/>
          </p:nvSpPr>
          <p:spPr bwMode="auto">
            <a:xfrm>
              <a:off x="250827" y="1666944"/>
              <a:ext cx="919481"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b="1" dirty="0" smtClean="0">
                  <a:latin typeface="Arial" charset="0"/>
                </a:rPr>
                <a:t>1   2   3   4</a:t>
              </a:r>
              <a:endParaRPr lang="en-US" sz="1200" dirty="0">
                <a:latin typeface="Arial" charset="0"/>
              </a:endParaRPr>
            </a:p>
          </p:txBody>
        </p:sp>
        <p:sp>
          <p:nvSpPr>
            <p:cNvPr id="12" name="Rectangle 20"/>
            <p:cNvSpPr>
              <a:spLocks noChangeArrowheads="1"/>
            </p:cNvSpPr>
            <p:nvPr/>
          </p:nvSpPr>
          <p:spPr bwMode="auto">
            <a:xfrm>
              <a:off x="1170308" y="1666944"/>
              <a:ext cx="916586"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b="1" dirty="0" smtClean="0">
                  <a:latin typeface="Arial" charset="0"/>
                </a:rPr>
                <a:t>5   6   7   8</a:t>
              </a:r>
              <a:endParaRPr lang="en-US" sz="1200" b="1" dirty="0">
                <a:latin typeface="Arial" charset="0"/>
              </a:endParaRPr>
            </a:p>
          </p:txBody>
        </p:sp>
        <p:sp>
          <p:nvSpPr>
            <p:cNvPr id="13" name="Rectangle 21"/>
            <p:cNvSpPr>
              <a:spLocks noChangeArrowheads="1"/>
            </p:cNvSpPr>
            <p:nvPr/>
          </p:nvSpPr>
          <p:spPr bwMode="auto">
            <a:xfrm>
              <a:off x="3004058" y="1666944"/>
              <a:ext cx="917743"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b="1" dirty="0" smtClean="0">
                  <a:latin typeface="Arial" charset="0"/>
                </a:rPr>
                <a:t>13</a:t>
              </a:r>
              <a:r>
                <a:rPr lang="en-US" sz="700" b="1" dirty="0" smtClean="0">
                  <a:latin typeface="Arial" charset="0"/>
                </a:rPr>
                <a:t> </a:t>
              </a:r>
              <a:r>
                <a:rPr lang="en-US" sz="1200" b="1" dirty="0" smtClean="0">
                  <a:latin typeface="Arial" charset="0"/>
                </a:rPr>
                <a:t>14</a:t>
              </a:r>
              <a:r>
                <a:rPr lang="en-US" sz="700" b="1" dirty="0" smtClean="0">
                  <a:latin typeface="Arial" charset="0"/>
                </a:rPr>
                <a:t> </a:t>
              </a:r>
              <a:r>
                <a:rPr lang="en-US" sz="1200" b="1" dirty="0" smtClean="0">
                  <a:latin typeface="Arial" charset="0"/>
                </a:rPr>
                <a:t>15</a:t>
              </a:r>
              <a:r>
                <a:rPr lang="en-US" sz="700" b="1" dirty="0" smtClean="0">
                  <a:latin typeface="Arial" charset="0"/>
                </a:rPr>
                <a:t> </a:t>
              </a:r>
              <a:r>
                <a:rPr lang="en-US" sz="1200" b="1" dirty="0" smtClean="0">
                  <a:latin typeface="Arial" charset="0"/>
                </a:rPr>
                <a:t>16</a:t>
              </a:r>
              <a:endParaRPr lang="en-US" sz="1200" dirty="0">
                <a:latin typeface="Arial" charset="0"/>
              </a:endParaRPr>
            </a:p>
          </p:txBody>
        </p:sp>
        <p:sp>
          <p:nvSpPr>
            <p:cNvPr id="35" name="Rectangle 10"/>
            <p:cNvSpPr>
              <a:spLocks noChangeArrowheads="1"/>
            </p:cNvSpPr>
            <p:nvPr/>
          </p:nvSpPr>
          <p:spPr bwMode="auto">
            <a:xfrm>
              <a:off x="6675033" y="1921112"/>
              <a:ext cx="918322" cy="4251089"/>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charset="0"/>
                <a:cs typeface="+mn-cs"/>
              </a:endParaRPr>
            </a:p>
          </p:txBody>
        </p:sp>
        <p:sp>
          <p:nvSpPr>
            <p:cNvPr id="36" name="Rectangle 12"/>
            <p:cNvSpPr>
              <a:spLocks noChangeArrowheads="1"/>
            </p:cNvSpPr>
            <p:nvPr/>
          </p:nvSpPr>
          <p:spPr bwMode="auto">
            <a:xfrm>
              <a:off x="4841283" y="1921112"/>
              <a:ext cx="916586" cy="4251089"/>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charset="0"/>
                <a:cs typeface="+mn-cs"/>
              </a:endParaRPr>
            </a:p>
          </p:txBody>
        </p:sp>
        <p:sp>
          <p:nvSpPr>
            <p:cNvPr id="37" name="Rectangle 14"/>
            <p:cNvSpPr>
              <a:spLocks noChangeArrowheads="1"/>
            </p:cNvSpPr>
            <p:nvPr/>
          </p:nvSpPr>
          <p:spPr bwMode="auto">
            <a:xfrm>
              <a:off x="5757868" y="1666944"/>
              <a:ext cx="917164"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b="1" dirty="0" smtClean="0">
                  <a:latin typeface="Arial" charset="0"/>
                </a:rPr>
                <a:t>25</a:t>
              </a:r>
              <a:r>
                <a:rPr lang="en-US" sz="700" b="1" dirty="0" smtClean="0">
                  <a:latin typeface="Arial" charset="0"/>
                </a:rPr>
                <a:t> </a:t>
              </a:r>
              <a:r>
                <a:rPr lang="en-US" sz="1200" b="1" dirty="0" smtClean="0">
                  <a:latin typeface="Arial" charset="0"/>
                </a:rPr>
                <a:t>26</a:t>
              </a:r>
              <a:r>
                <a:rPr lang="en-US" sz="700" b="1" dirty="0" smtClean="0">
                  <a:latin typeface="Arial" charset="0"/>
                </a:rPr>
                <a:t> </a:t>
              </a:r>
              <a:r>
                <a:rPr lang="en-US" sz="1200" b="1" dirty="0" smtClean="0">
                  <a:latin typeface="Arial" charset="0"/>
                </a:rPr>
                <a:t>27</a:t>
              </a:r>
              <a:r>
                <a:rPr lang="en-US" sz="700" b="1" dirty="0" smtClean="0">
                  <a:latin typeface="Arial" charset="0"/>
                </a:rPr>
                <a:t> </a:t>
              </a:r>
              <a:r>
                <a:rPr lang="en-US" sz="1200" b="1" dirty="0" smtClean="0">
                  <a:latin typeface="Arial" charset="0"/>
                </a:rPr>
                <a:t>28</a:t>
              </a:r>
              <a:endParaRPr lang="en-US" sz="1200" dirty="0">
                <a:latin typeface="Arial" charset="0"/>
              </a:endParaRPr>
            </a:p>
          </p:txBody>
        </p:sp>
        <p:sp>
          <p:nvSpPr>
            <p:cNvPr id="39" name="Rectangle 18"/>
            <p:cNvSpPr>
              <a:spLocks noChangeArrowheads="1"/>
            </p:cNvSpPr>
            <p:nvPr/>
          </p:nvSpPr>
          <p:spPr bwMode="auto">
            <a:xfrm>
              <a:off x="5757868" y="1921112"/>
              <a:ext cx="917164" cy="4251089"/>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charset="0"/>
                <a:cs typeface="+mn-cs"/>
              </a:endParaRPr>
            </a:p>
          </p:txBody>
        </p:sp>
        <p:sp>
          <p:nvSpPr>
            <p:cNvPr id="40" name="Rectangle 19"/>
            <p:cNvSpPr>
              <a:spLocks noChangeArrowheads="1"/>
            </p:cNvSpPr>
            <p:nvPr/>
          </p:nvSpPr>
          <p:spPr bwMode="auto">
            <a:xfrm>
              <a:off x="3921802" y="1666944"/>
              <a:ext cx="919481"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b="1" dirty="0" smtClean="0">
                  <a:latin typeface="Arial" charset="0"/>
                </a:rPr>
                <a:t>17</a:t>
              </a:r>
              <a:r>
                <a:rPr lang="en-US" sz="700" b="1" dirty="0" smtClean="0">
                  <a:latin typeface="Arial" charset="0"/>
                </a:rPr>
                <a:t> </a:t>
              </a:r>
              <a:r>
                <a:rPr lang="en-US" sz="1200" b="1" dirty="0" smtClean="0">
                  <a:latin typeface="Arial" charset="0"/>
                </a:rPr>
                <a:t>18</a:t>
              </a:r>
              <a:r>
                <a:rPr lang="en-US" sz="700" b="1" dirty="0" smtClean="0">
                  <a:latin typeface="Arial" charset="0"/>
                </a:rPr>
                <a:t> </a:t>
              </a:r>
              <a:r>
                <a:rPr lang="en-US" sz="1200" b="1" dirty="0" smtClean="0">
                  <a:latin typeface="Arial" charset="0"/>
                </a:rPr>
                <a:t>19</a:t>
              </a:r>
              <a:r>
                <a:rPr lang="en-US" sz="700" b="1" dirty="0" smtClean="0">
                  <a:latin typeface="Arial" charset="0"/>
                </a:rPr>
                <a:t> </a:t>
              </a:r>
              <a:r>
                <a:rPr lang="en-US" sz="1200" b="1" dirty="0" smtClean="0">
                  <a:latin typeface="Arial" charset="0"/>
                </a:rPr>
                <a:t>20</a:t>
              </a:r>
              <a:endParaRPr lang="en-US" sz="1200" dirty="0">
                <a:latin typeface="Arial" charset="0"/>
              </a:endParaRPr>
            </a:p>
          </p:txBody>
        </p:sp>
        <p:sp>
          <p:nvSpPr>
            <p:cNvPr id="41" name="Rectangle 20"/>
            <p:cNvSpPr>
              <a:spLocks noChangeArrowheads="1"/>
            </p:cNvSpPr>
            <p:nvPr/>
          </p:nvSpPr>
          <p:spPr bwMode="auto">
            <a:xfrm>
              <a:off x="4841283" y="1666944"/>
              <a:ext cx="916586"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b="1" dirty="0" smtClean="0">
                  <a:latin typeface="Arial" charset="0"/>
                </a:rPr>
                <a:t>21</a:t>
              </a:r>
              <a:r>
                <a:rPr lang="en-US" sz="700" b="1" dirty="0" smtClean="0">
                  <a:latin typeface="Arial" charset="0"/>
                </a:rPr>
                <a:t> </a:t>
              </a:r>
              <a:r>
                <a:rPr lang="en-US" sz="1200" b="1" dirty="0" smtClean="0">
                  <a:latin typeface="Arial" charset="0"/>
                </a:rPr>
                <a:t>22</a:t>
              </a:r>
              <a:r>
                <a:rPr lang="en-US" sz="700" b="1" dirty="0" smtClean="0">
                  <a:latin typeface="Arial" charset="0"/>
                </a:rPr>
                <a:t> </a:t>
              </a:r>
              <a:r>
                <a:rPr lang="en-US" sz="1200" b="1" dirty="0" smtClean="0">
                  <a:latin typeface="Arial" charset="0"/>
                </a:rPr>
                <a:t>23</a:t>
              </a:r>
              <a:r>
                <a:rPr lang="en-US" sz="700" b="1" dirty="0" smtClean="0">
                  <a:latin typeface="Arial" charset="0"/>
                </a:rPr>
                <a:t> </a:t>
              </a:r>
              <a:r>
                <a:rPr lang="en-US" sz="1200" b="1" dirty="0" smtClean="0">
                  <a:latin typeface="Arial" charset="0"/>
                </a:rPr>
                <a:t>24</a:t>
              </a:r>
              <a:endParaRPr lang="en-US" sz="1200" dirty="0">
                <a:latin typeface="Arial" charset="0"/>
              </a:endParaRPr>
            </a:p>
          </p:txBody>
        </p:sp>
        <p:sp>
          <p:nvSpPr>
            <p:cNvPr id="42" name="Rectangle 21"/>
            <p:cNvSpPr>
              <a:spLocks noChangeArrowheads="1"/>
            </p:cNvSpPr>
            <p:nvPr/>
          </p:nvSpPr>
          <p:spPr bwMode="auto">
            <a:xfrm>
              <a:off x="6675033" y="1666944"/>
              <a:ext cx="917743"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b="1" dirty="0" smtClean="0">
                  <a:latin typeface="Arial" charset="0"/>
                </a:rPr>
                <a:t>29</a:t>
              </a:r>
              <a:r>
                <a:rPr lang="en-US" sz="700" b="1" dirty="0" smtClean="0">
                  <a:latin typeface="Arial" charset="0"/>
                </a:rPr>
                <a:t> </a:t>
              </a:r>
              <a:r>
                <a:rPr lang="en-US" sz="1200" b="1" dirty="0" smtClean="0">
                  <a:latin typeface="Arial" charset="0"/>
                </a:rPr>
                <a:t>30</a:t>
              </a:r>
              <a:r>
                <a:rPr lang="en-US" sz="700" b="1" dirty="0" smtClean="0">
                  <a:latin typeface="Arial" charset="0"/>
                </a:rPr>
                <a:t> </a:t>
              </a:r>
              <a:r>
                <a:rPr lang="en-US" sz="1200" b="1" dirty="0" smtClean="0">
                  <a:latin typeface="Arial" charset="0"/>
                </a:rPr>
                <a:t>31</a:t>
              </a:r>
              <a:r>
                <a:rPr lang="en-US" sz="700" b="1" dirty="0" smtClean="0">
                  <a:latin typeface="Arial" charset="0"/>
                </a:rPr>
                <a:t> </a:t>
              </a:r>
              <a:r>
                <a:rPr lang="en-US" sz="1200" b="1" dirty="0" smtClean="0">
                  <a:latin typeface="Arial" charset="0"/>
                </a:rPr>
                <a:t>32</a:t>
              </a:r>
              <a:endParaRPr lang="en-US" sz="1200" dirty="0">
                <a:latin typeface="Arial" charset="0"/>
              </a:endParaRPr>
            </a:p>
          </p:txBody>
        </p:sp>
        <p:sp>
          <p:nvSpPr>
            <p:cNvPr id="43" name="Rectangle 14"/>
            <p:cNvSpPr>
              <a:spLocks noChangeArrowheads="1"/>
            </p:cNvSpPr>
            <p:nvPr/>
          </p:nvSpPr>
          <p:spPr bwMode="auto">
            <a:xfrm>
              <a:off x="2087472" y="1412777"/>
              <a:ext cx="917164"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dirty="0" smtClean="0">
                  <a:latin typeface="Arial" charset="0"/>
                </a:rPr>
                <a:t>2011</a:t>
              </a:r>
              <a:endParaRPr lang="en-US" sz="1800" dirty="0">
                <a:latin typeface="Arial" charset="0"/>
              </a:endParaRPr>
            </a:p>
          </p:txBody>
        </p:sp>
        <p:sp>
          <p:nvSpPr>
            <p:cNvPr id="44" name="Rectangle 19"/>
            <p:cNvSpPr>
              <a:spLocks noChangeArrowheads="1"/>
            </p:cNvSpPr>
            <p:nvPr/>
          </p:nvSpPr>
          <p:spPr bwMode="auto">
            <a:xfrm>
              <a:off x="251406" y="1412777"/>
              <a:ext cx="919481"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dirty="0" smtClean="0">
                  <a:latin typeface="Arial" charset="0"/>
                </a:rPr>
                <a:t>2009</a:t>
              </a:r>
              <a:endParaRPr lang="en-US" sz="1800" dirty="0">
                <a:latin typeface="Arial" charset="0"/>
              </a:endParaRPr>
            </a:p>
          </p:txBody>
        </p:sp>
        <p:sp>
          <p:nvSpPr>
            <p:cNvPr id="45" name="Rectangle 20"/>
            <p:cNvSpPr>
              <a:spLocks noChangeArrowheads="1"/>
            </p:cNvSpPr>
            <p:nvPr/>
          </p:nvSpPr>
          <p:spPr bwMode="auto">
            <a:xfrm>
              <a:off x="1170887" y="1412777"/>
              <a:ext cx="916586"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dirty="0" smtClean="0">
                  <a:latin typeface="Arial" charset="0"/>
                </a:rPr>
                <a:t>2010</a:t>
              </a:r>
              <a:endParaRPr lang="en-US" sz="1800" b="1" dirty="0">
                <a:latin typeface="Arial" charset="0"/>
              </a:endParaRPr>
            </a:p>
          </p:txBody>
        </p:sp>
        <p:sp>
          <p:nvSpPr>
            <p:cNvPr id="46" name="Rectangle 21"/>
            <p:cNvSpPr>
              <a:spLocks noChangeArrowheads="1"/>
            </p:cNvSpPr>
            <p:nvPr/>
          </p:nvSpPr>
          <p:spPr bwMode="auto">
            <a:xfrm>
              <a:off x="3004637" y="1412777"/>
              <a:ext cx="917743"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dirty="0" smtClean="0">
                  <a:latin typeface="Arial" charset="0"/>
                </a:rPr>
                <a:t>2012</a:t>
              </a:r>
              <a:endParaRPr lang="en-US" sz="1800" b="1" dirty="0">
                <a:latin typeface="Arial" charset="0"/>
              </a:endParaRPr>
            </a:p>
          </p:txBody>
        </p:sp>
        <p:sp>
          <p:nvSpPr>
            <p:cNvPr id="47" name="Rectangle 14"/>
            <p:cNvSpPr>
              <a:spLocks noChangeArrowheads="1"/>
            </p:cNvSpPr>
            <p:nvPr/>
          </p:nvSpPr>
          <p:spPr bwMode="auto">
            <a:xfrm>
              <a:off x="5758446" y="1412777"/>
              <a:ext cx="917164"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dirty="0" smtClean="0">
                  <a:latin typeface="Arial" charset="0"/>
                </a:rPr>
                <a:t>2015</a:t>
              </a:r>
              <a:endParaRPr lang="en-US" sz="1800" dirty="0">
                <a:latin typeface="Arial" charset="0"/>
              </a:endParaRPr>
            </a:p>
          </p:txBody>
        </p:sp>
        <p:sp>
          <p:nvSpPr>
            <p:cNvPr id="48" name="Rectangle 19"/>
            <p:cNvSpPr>
              <a:spLocks noChangeArrowheads="1"/>
            </p:cNvSpPr>
            <p:nvPr/>
          </p:nvSpPr>
          <p:spPr bwMode="auto">
            <a:xfrm>
              <a:off x="3922381" y="1412777"/>
              <a:ext cx="919481"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dirty="0" smtClean="0">
                  <a:latin typeface="Arial" charset="0"/>
                </a:rPr>
                <a:t>2013</a:t>
              </a:r>
              <a:endParaRPr lang="en-US" sz="1800" dirty="0">
                <a:latin typeface="Arial" charset="0"/>
              </a:endParaRPr>
            </a:p>
          </p:txBody>
        </p:sp>
        <p:sp>
          <p:nvSpPr>
            <p:cNvPr id="49" name="Rectangle 20"/>
            <p:cNvSpPr>
              <a:spLocks noChangeArrowheads="1"/>
            </p:cNvSpPr>
            <p:nvPr/>
          </p:nvSpPr>
          <p:spPr bwMode="auto">
            <a:xfrm>
              <a:off x="4841862" y="1412777"/>
              <a:ext cx="916586"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dirty="0" smtClean="0">
                  <a:latin typeface="Arial" charset="0"/>
                </a:rPr>
                <a:t>2014</a:t>
              </a:r>
              <a:endParaRPr lang="en-US" sz="1800" b="1" dirty="0">
                <a:latin typeface="Arial" charset="0"/>
              </a:endParaRPr>
            </a:p>
          </p:txBody>
        </p:sp>
        <p:sp>
          <p:nvSpPr>
            <p:cNvPr id="50" name="Rectangle 21"/>
            <p:cNvSpPr>
              <a:spLocks noChangeArrowheads="1"/>
            </p:cNvSpPr>
            <p:nvPr/>
          </p:nvSpPr>
          <p:spPr bwMode="auto">
            <a:xfrm>
              <a:off x="6675612" y="1412777"/>
              <a:ext cx="917743"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dirty="0" smtClean="0">
                  <a:latin typeface="Arial" charset="0"/>
                </a:rPr>
                <a:t>2016</a:t>
              </a:r>
              <a:endParaRPr lang="en-US" sz="1800" b="1" dirty="0">
                <a:latin typeface="Arial" charset="0"/>
              </a:endParaRPr>
            </a:p>
          </p:txBody>
        </p:sp>
        <p:sp>
          <p:nvSpPr>
            <p:cNvPr id="51" name="Rectangle 28"/>
            <p:cNvSpPr>
              <a:spLocks noChangeArrowheads="1"/>
            </p:cNvSpPr>
            <p:nvPr/>
          </p:nvSpPr>
          <p:spPr bwMode="auto">
            <a:xfrm>
              <a:off x="250825" y="2133600"/>
              <a:ext cx="1374775" cy="357850"/>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80000"/>
                </a:lnSpc>
                <a:spcBef>
                  <a:spcPct val="20000"/>
                </a:spcBef>
                <a:defRPr/>
              </a:pPr>
              <a:r>
                <a:rPr lang="en-GB" sz="1100" b="1" dirty="0">
                  <a:solidFill>
                    <a:schemeClr val="bg1"/>
                  </a:solidFill>
                  <a:latin typeface="Arial" charset="0"/>
                </a:rPr>
                <a:t>I</a:t>
              </a:r>
              <a:r>
                <a:rPr lang="en-GB" sz="1100" b="1" dirty="0" smtClean="0">
                  <a:solidFill>
                    <a:schemeClr val="bg1"/>
                  </a:solidFill>
                  <a:latin typeface="Arial" charset="0"/>
                </a:rPr>
                <a:t>nception</a:t>
              </a:r>
              <a:endParaRPr lang="en-US" sz="1400" dirty="0">
                <a:latin typeface="Arial" charset="0"/>
              </a:endParaRPr>
            </a:p>
          </p:txBody>
        </p:sp>
        <p:sp>
          <p:nvSpPr>
            <p:cNvPr id="57" name="Rectangle 28"/>
            <p:cNvSpPr>
              <a:spLocks noChangeArrowheads="1"/>
            </p:cNvSpPr>
            <p:nvPr/>
          </p:nvSpPr>
          <p:spPr bwMode="auto">
            <a:xfrm>
              <a:off x="5111749" y="3573016"/>
              <a:ext cx="2482851" cy="357850"/>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80000"/>
                </a:lnSpc>
                <a:spcBef>
                  <a:spcPct val="20000"/>
                </a:spcBef>
                <a:defRPr/>
              </a:pPr>
              <a:r>
                <a:rPr lang="en-GB" sz="1100" b="1" dirty="0" smtClean="0">
                  <a:solidFill>
                    <a:schemeClr val="bg1"/>
                  </a:solidFill>
                  <a:latin typeface="Arial" charset="0"/>
                </a:rPr>
                <a:t>Major System Development</a:t>
              </a:r>
              <a:endParaRPr lang="en-US" sz="1400" dirty="0">
                <a:latin typeface="Arial" charset="0"/>
              </a:endParaRPr>
            </a:p>
          </p:txBody>
        </p:sp>
        <p:sp>
          <p:nvSpPr>
            <p:cNvPr id="58" name="TextBox 57"/>
            <p:cNvSpPr txBox="1"/>
            <p:nvPr/>
          </p:nvSpPr>
          <p:spPr>
            <a:xfrm>
              <a:off x="441169" y="4793813"/>
              <a:ext cx="1848048" cy="276999"/>
            </a:xfrm>
            <a:prstGeom prst="rect">
              <a:avLst/>
            </a:prstGeom>
            <a:solidFill>
              <a:srgbClr val="FFFFFF"/>
            </a:solidFill>
          </p:spPr>
          <p:txBody>
            <a:bodyPr wrap="square" rtlCol="0">
              <a:spAutoFit/>
            </a:bodyPr>
            <a:lstStyle/>
            <a:p>
              <a:r>
                <a:rPr lang="en-GB" sz="1200" dirty="0" smtClean="0">
                  <a:solidFill>
                    <a:srgbClr val="FF0000"/>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PB-EO Implementation</a:t>
              </a:r>
              <a:endParaRPr lang="en-GB" sz="1200" dirty="0">
                <a:latin typeface="Times New Roman"/>
                <a:cs typeface="Times New Roman"/>
              </a:endParaRPr>
            </a:p>
          </p:txBody>
        </p:sp>
        <p:sp>
          <p:nvSpPr>
            <p:cNvPr id="60" name="TextBox 59"/>
            <p:cNvSpPr txBox="1"/>
            <p:nvPr/>
          </p:nvSpPr>
          <p:spPr>
            <a:xfrm>
              <a:off x="277930" y="4509120"/>
              <a:ext cx="1331517" cy="276999"/>
            </a:xfrm>
            <a:prstGeom prst="rect">
              <a:avLst/>
            </a:prstGeom>
            <a:solidFill>
              <a:schemeClr val="bg1"/>
            </a:solidFill>
          </p:spPr>
          <p:txBody>
            <a:bodyPr wrap="square" rtlCol="0">
              <a:spAutoFit/>
            </a:bodyPr>
            <a:lstStyle/>
            <a:p>
              <a:r>
                <a:rPr lang="en-GB" sz="1200" dirty="0" smtClean="0">
                  <a:solidFill>
                    <a:srgbClr val="FF0000"/>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Prioritise ECV</a:t>
              </a:r>
              <a:endParaRPr lang="en-GB" sz="1200" dirty="0">
                <a:latin typeface="Times New Roman"/>
                <a:cs typeface="Times New Roman"/>
              </a:endParaRPr>
            </a:p>
          </p:txBody>
        </p:sp>
        <p:sp>
          <p:nvSpPr>
            <p:cNvPr id="63" name="TextBox 62"/>
            <p:cNvSpPr txBox="1"/>
            <p:nvPr/>
          </p:nvSpPr>
          <p:spPr>
            <a:xfrm>
              <a:off x="2630977" y="5085184"/>
              <a:ext cx="592434" cy="276999"/>
            </a:xfrm>
            <a:prstGeom prst="rect">
              <a:avLst/>
            </a:prstGeom>
            <a:solidFill>
              <a:srgbClr val="FFFFFF"/>
            </a:solidFill>
          </p:spPr>
          <p:txBody>
            <a:bodyPr wrap="square" rtlCol="0">
              <a:spAutoFit/>
            </a:bodyPr>
            <a:lstStyle/>
            <a:p>
              <a:r>
                <a:rPr lang="en-GB" sz="1200" dirty="0" smtClean="0">
                  <a:solidFill>
                    <a:srgbClr val="00338D"/>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#2</a:t>
              </a:r>
              <a:endParaRPr lang="en-GB" sz="1200" dirty="0">
                <a:latin typeface="Times New Roman"/>
                <a:cs typeface="Times New Roman"/>
              </a:endParaRPr>
            </a:p>
          </p:txBody>
        </p:sp>
        <p:sp>
          <p:nvSpPr>
            <p:cNvPr id="65" name="TextBox 64"/>
            <p:cNvSpPr txBox="1"/>
            <p:nvPr/>
          </p:nvSpPr>
          <p:spPr>
            <a:xfrm>
              <a:off x="2071127" y="5546849"/>
              <a:ext cx="676303" cy="276999"/>
            </a:xfrm>
            <a:prstGeom prst="rect">
              <a:avLst/>
            </a:prstGeom>
            <a:solidFill>
              <a:srgbClr val="FFFFFF"/>
            </a:solidFill>
          </p:spPr>
          <p:txBody>
            <a:bodyPr wrap="square" rtlCol="0">
              <a:spAutoFit/>
            </a:bodyPr>
            <a:lstStyle/>
            <a:p>
              <a:r>
                <a:rPr lang="en-GB" sz="1200" dirty="0" smtClean="0">
                  <a:solidFill>
                    <a:srgbClr val="008000"/>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#1</a:t>
              </a:r>
              <a:endParaRPr lang="en-GB" sz="1200" dirty="0">
                <a:latin typeface="Times New Roman"/>
                <a:cs typeface="Times New Roman"/>
              </a:endParaRPr>
            </a:p>
          </p:txBody>
        </p:sp>
        <p:sp>
          <p:nvSpPr>
            <p:cNvPr id="66" name="TextBox 65"/>
            <p:cNvSpPr txBox="1"/>
            <p:nvPr/>
          </p:nvSpPr>
          <p:spPr>
            <a:xfrm>
              <a:off x="3161104" y="5546849"/>
              <a:ext cx="677717" cy="276999"/>
            </a:xfrm>
            <a:prstGeom prst="rect">
              <a:avLst/>
            </a:prstGeom>
            <a:solidFill>
              <a:srgbClr val="FFFFFF"/>
            </a:solidFill>
          </p:spPr>
          <p:txBody>
            <a:bodyPr wrap="square" rtlCol="0">
              <a:spAutoFit/>
            </a:bodyPr>
            <a:lstStyle/>
            <a:p>
              <a:r>
                <a:rPr lang="en-GB" sz="1200" dirty="0" smtClean="0">
                  <a:solidFill>
                    <a:srgbClr val="008000"/>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#2</a:t>
              </a:r>
              <a:endParaRPr lang="en-GB" sz="1200" dirty="0">
                <a:latin typeface="Times New Roman"/>
                <a:cs typeface="Times New Roman"/>
              </a:endParaRPr>
            </a:p>
          </p:txBody>
        </p:sp>
        <p:sp>
          <p:nvSpPr>
            <p:cNvPr id="68" name="TextBox 67"/>
            <p:cNvSpPr txBox="1"/>
            <p:nvPr/>
          </p:nvSpPr>
          <p:spPr>
            <a:xfrm>
              <a:off x="4822684" y="5090798"/>
              <a:ext cx="586102" cy="353943"/>
            </a:xfrm>
            <a:prstGeom prst="rect">
              <a:avLst/>
            </a:prstGeom>
            <a:noFill/>
          </p:spPr>
          <p:txBody>
            <a:bodyPr wrap="square" rtlCol="0">
              <a:spAutoFit/>
            </a:bodyPr>
            <a:lstStyle/>
            <a:p>
              <a:r>
                <a:rPr lang="en-GB" sz="1200" dirty="0" smtClean="0">
                  <a:solidFill>
                    <a:srgbClr val="00338D"/>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#4</a:t>
              </a:r>
              <a:endParaRPr lang="en-GB" sz="1200" dirty="0">
                <a:latin typeface="Times New Roman"/>
                <a:cs typeface="Times New Roman"/>
              </a:endParaRPr>
            </a:p>
            <a:p>
              <a:r>
                <a:rPr lang="en-GB" sz="500" dirty="0" smtClean="0">
                  <a:latin typeface="Wingdings 3" charset="2"/>
                  <a:cs typeface="Wingdings 3" charset="2"/>
                </a:rPr>
                <a:t> </a:t>
              </a:r>
            </a:p>
          </p:txBody>
        </p:sp>
        <p:sp>
          <p:nvSpPr>
            <p:cNvPr id="71" name="TextBox 70"/>
            <p:cNvSpPr txBox="1"/>
            <p:nvPr/>
          </p:nvSpPr>
          <p:spPr>
            <a:xfrm>
              <a:off x="5061596" y="5546849"/>
              <a:ext cx="555162" cy="276999"/>
            </a:xfrm>
            <a:prstGeom prst="rect">
              <a:avLst/>
            </a:prstGeom>
            <a:noFill/>
          </p:spPr>
          <p:txBody>
            <a:bodyPr wrap="square" rtlCol="0">
              <a:spAutoFit/>
            </a:bodyPr>
            <a:lstStyle/>
            <a:p>
              <a:r>
                <a:rPr lang="en-GB" sz="1200" dirty="0">
                  <a:solidFill>
                    <a:srgbClr val="008000"/>
                  </a:solidFill>
                  <a:latin typeface="Wingdings 3" charset="2"/>
                  <a:cs typeface="Wingdings 3" charset="2"/>
                </a:rPr>
                <a:t>p</a:t>
              </a:r>
              <a:r>
                <a:rPr lang="en-GB" sz="500" dirty="0">
                  <a:latin typeface="Wingdings 3" charset="2"/>
                  <a:cs typeface="Wingdings 3" charset="2"/>
                </a:rPr>
                <a:t> </a:t>
              </a:r>
              <a:r>
                <a:rPr lang="en-GB" sz="1200" dirty="0" smtClean="0">
                  <a:latin typeface="Times New Roman"/>
                  <a:cs typeface="Times New Roman"/>
                </a:rPr>
                <a:t>#4</a:t>
              </a:r>
              <a:endParaRPr lang="en-GB" sz="1200" dirty="0">
                <a:latin typeface="Times New Roman"/>
                <a:cs typeface="Times New Roman"/>
              </a:endParaRPr>
            </a:p>
          </p:txBody>
        </p:sp>
        <p:sp>
          <p:nvSpPr>
            <p:cNvPr id="73" name="TextBox 72"/>
            <p:cNvSpPr txBox="1"/>
            <p:nvPr/>
          </p:nvSpPr>
          <p:spPr>
            <a:xfrm>
              <a:off x="5998155" y="5541235"/>
              <a:ext cx="566652" cy="276999"/>
            </a:xfrm>
            <a:prstGeom prst="rect">
              <a:avLst/>
            </a:prstGeom>
            <a:noFill/>
          </p:spPr>
          <p:txBody>
            <a:bodyPr wrap="square" rtlCol="0">
              <a:spAutoFit/>
            </a:bodyPr>
            <a:lstStyle/>
            <a:p>
              <a:r>
                <a:rPr lang="en-GB" sz="1200" dirty="0">
                  <a:solidFill>
                    <a:srgbClr val="008000"/>
                  </a:solidFill>
                  <a:latin typeface="Wingdings 3" charset="2"/>
                  <a:cs typeface="Wingdings 3" charset="2"/>
                </a:rPr>
                <a:t>p</a:t>
              </a:r>
              <a:r>
                <a:rPr lang="en-GB" sz="500" dirty="0">
                  <a:latin typeface="Wingdings 3" charset="2"/>
                  <a:cs typeface="Wingdings 3" charset="2"/>
                </a:rPr>
                <a:t> </a:t>
              </a:r>
              <a:r>
                <a:rPr lang="en-GB" sz="1200" dirty="0" smtClean="0">
                  <a:latin typeface="Times New Roman"/>
                  <a:cs typeface="Times New Roman"/>
                </a:rPr>
                <a:t>#5</a:t>
              </a:r>
              <a:endParaRPr lang="en-GB" sz="1200" dirty="0">
                <a:latin typeface="Times New Roman"/>
                <a:cs typeface="Times New Roman"/>
              </a:endParaRPr>
            </a:p>
          </p:txBody>
        </p:sp>
        <p:sp>
          <p:nvSpPr>
            <p:cNvPr id="74" name="Rectangle 28"/>
            <p:cNvSpPr>
              <a:spLocks noChangeArrowheads="1"/>
            </p:cNvSpPr>
            <p:nvPr/>
          </p:nvSpPr>
          <p:spPr bwMode="auto">
            <a:xfrm>
              <a:off x="4841876" y="2852738"/>
              <a:ext cx="2752724" cy="357850"/>
            </a:xfrm>
            <a:prstGeom prst="rect">
              <a:avLst/>
            </a:prstGeom>
            <a:solidFill>
              <a:srgbClr val="A5A5E9"/>
            </a:solidFill>
            <a:ln w="9525">
              <a:noFill/>
              <a:miter lim="800000"/>
              <a:headEnd/>
              <a:tailEnd/>
            </a:ln>
            <a:effectLst/>
            <a:extLst/>
          </p:spPr>
          <p:txBody>
            <a:bodyPr wrap="none" anchor="ctr"/>
            <a:lstStyle/>
            <a:p>
              <a:pPr algn="ctr">
                <a:lnSpc>
                  <a:spcPct val="80000"/>
                </a:lnSpc>
                <a:spcBef>
                  <a:spcPct val="20000"/>
                </a:spcBef>
                <a:defRPr/>
              </a:pPr>
              <a:r>
                <a:rPr lang="en-GB" sz="1200" b="1" dirty="0" smtClean="0">
                  <a:solidFill>
                    <a:schemeClr val="bg1"/>
                  </a:solidFill>
                  <a:latin typeface="Arial" charset="0"/>
                </a:rPr>
                <a:t>Scientific User Consultation</a:t>
              </a:r>
              <a:endParaRPr lang="en-US" sz="1600" dirty="0">
                <a:latin typeface="Arial" charset="0"/>
              </a:endParaRPr>
            </a:p>
          </p:txBody>
        </p:sp>
        <p:sp>
          <p:nvSpPr>
            <p:cNvPr id="75" name="TextBox 74"/>
            <p:cNvSpPr txBox="1"/>
            <p:nvPr/>
          </p:nvSpPr>
          <p:spPr>
            <a:xfrm>
              <a:off x="2072603" y="3212976"/>
              <a:ext cx="2121348" cy="461665"/>
            </a:xfrm>
            <a:prstGeom prst="rect">
              <a:avLst/>
            </a:prstGeom>
            <a:solidFill>
              <a:srgbClr val="FFFFFF"/>
            </a:solidFill>
          </p:spPr>
          <p:txBody>
            <a:bodyPr wrap="square" lIns="0" rIns="0" rtlCol="0">
              <a:spAutoFit/>
            </a:bodyPr>
            <a:lstStyle/>
            <a:p>
              <a:pPr algn="ctr"/>
              <a:r>
                <a:rPr lang="en-GB" sz="1200" dirty="0" smtClean="0">
                  <a:solidFill>
                    <a:srgbClr val="FF8D00"/>
                  </a:solidFill>
                  <a:latin typeface="Wingdings 3" charset="2"/>
                  <a:cs typeface="Wingdings 3" charset="2"/>
                </a:rPr>
                <a:t>p</a:t>
              </a:r>
              <a:r>
                <a:rPr lang="en-GB" sz="500" dirty="0" smtClean="0">
                  <a:solidFill>
                    <a:srgbClr val="FF8D00"/>
                  </a:solidFill>
                  <a:latin typeface="Wingdings 3" charset="2"/>
                  <a:cs typeface="Wingdings 3" charset="2"/>
                </a:rPr>
                <a:t>            </a:t>
              </a:r>
              <a:r>
                <a:rPr lang="en-GB" sz="1200" dirty="0" smtClean="0">
                  <a:solidFill>
                    <a:srgbClr val="FF8D00"/>
                  </a:solidFill>
                  <a:latin typeface="Wingdings 3" charset="2"/>
                  <a:cs typeface="Wingdings 3" charset="2"/>
                </a:rPr>
                <a:t>p</a:t>
              </a:r>
              <a:r>
                <a:rPr lang="en-GB" sz="800" dirty="0" smtClean="0">
                  <a:solidFill>
                    <a:srgbClr val="FF8D00"/>
                  </a:solidFill>
                  <a:latin typeface="Wingdings 3" charset="2"/>
                  <a:cs typeface="Wingdings 3" charset="2"/>
                </a:rPr>
                <a:t>       </a:t>
              </a:r>
              <a:r>
                <a:rPr lang="en-GB" sz="500" dirty="0" smtClean="0">
                  <a:solidFill>
                    <a:srgbClr val="FF8D00"/>
                  </a:solidFill>
                  <a:latin typeface="Wingdings 3" charset="2"/>
                  <a:cs typeface="Wingdings 3" charset="2"/>
                </a:rPr>
                <a:t> </a:t>
              </a:r>
              <a:r>
                <a:rPr lang="en-GB" sz="1200" dirty="0">
                  <a:solidFill>
                    <a:srgbClr val="FF8D00"/>
                  </a:solidFill>
                  <a:latin typeface="Wingdings 3" charset="2"/>
                  <a:cs typeface="Wingdings 3" charset="2"/>
                </a:rPr>
                <a:t>p</a:t>
              </a:r>
              <a:r>
                <a:rPr lang="en-GB" sz="800" dirty="0">
                  <a:solidFill>
                    <a:srgbClr val="FF8D00"/>
                  </a:solidFill>
                  <a:latin typeface="Wingdings 3" charset="2"/>
                  <a:cs typeface="Wingdings 3" charset="2"/>
                </a:rPr>
                <a:t> </a:t>
              </a:r>
              <a:endParaRPr lang="en-GB" sz="500" dirty="0" smtClean="0">
                <a:solidFill>
                  <a:srgbClr val="FF8D00"/>
                </a:solidFill>
                <a:latin typeface="Wingdings 3" charset="2"/>
                <a:cs typeface="Wingdings 3" charset="2"/>
              </a:endParaRPr>
            </a:p>
            <a:p>
              <a:pPr algn="ctr"/>
              <a:r>
                <a:rPr lang="en-GB" sz="1200" dirty="0" smtClean="0">
                  <a:latin typeface="Times New Roman"/>
                  <a:cs typeface="Times New Roman"/>
                </a:rPr>
                <a:t>Algorithm Specification Delivery</a:t>
              </a:r>
              <a:endParaRPr lang="en-GB" sz="1200" dirty="0">
                <a:latin typeface="Times New Roman"/>
                <a:cs typeface="Times New Roman"/>
              </a:endParaRPr>
            </a:p>
          </p:txBody>
        </p:sp>
        <p:sp>
          <p:nvSpPr>
            <p:cNvPr id="76" name="TextBox 75"/>
            <p:cNvSpPr txBox="1"/>
            <p:nvPr/>
          </p:nvSpPr>
          <p:spPr>
            <a:xfrm>
              <a:off x="3885637" y="3975447"/>
              <a:ext cx="2126606" cy="461665"/>
            </a:xfrm>
            <a:prstGeom prst="rect">
              <a:avLst/>
            </a:prstGeom>
            <a:solidFill>
              <a:srgbClr val="FFFFFF"/>
            </a:solidFill>
          </p:spPr>
          <p:txBody>
            <a:bodyPr wrap="square" lIns="0" rIns="0" rtlCol="0">
              <a:spAutoFit/>
            </a:bodyPr>
            <a:lstStyle/>
            <a:p>
              <a:pPr algn="ctr"/>
              <a:r>
                <a:rPr lang="en-GB" sz="1200" dirty="0" smtClean="0">
                  <a:solidFill>
                    <a:srgbClr val="FF8D00"/>
                  </a:solidFill>
                  <a:latin typeface="Wingdings 3" charset="2"/>
                  <a:cs typeface="Wingdings 3" charset="2"/>
                </a:rPr>
                <a:t>p</a:t>
              </a:r>
              <a:r>
                <a:rPr lang="en-GB" sz="500" dirty="0" smtClean="0">
                  <a:solidFill>
                    <a:srgbClr val="FF8D00"/>
                  </a:solidFill>
                  <a:latin typeface="Wingdings 3" charset="2"/>
                  <a:cs typeface="Wingdings 3" charset="2"/>
                </a:rPr>
                <a:t>            </a:t>
              </a:r>
              <a:r>
                <a:rPr lang="en-GB" sz="1200" dirty="0" smtClean="0">
                  <a:solidFill>
                    <a:srgbClr val="FF8D00"/>
                  </a:solidFill>
                  <a:latin typeface="Wingdings 3" charset="2"/>
                  <a:cs typeface="Wingdings 3" charset="2"/>
                </a:rPr>
                <a:t>p</a:t>
              </a:r>
              <a:r>
                <a:rPr lang="en-GB" sz="800" dirty="0" smtClean="0">
                  <a:solidFill>
                    <a:srgbClr val="FF8D00"/>
                  </a:solidFill>
                  <a:latin typeface="Wingdings 3" charset="2"/>
                  <a:cs typeface="Wingdings 3" charset="2"/>
                </a:rPr>
                <a:t>       </a:t>
              </a:r>
              <a:r>
                <a:rPr lang="en-GB" sz="500" dirty="0" smtClean="0">
                  <a:solidFill>
                    <a:srgbClr val="FF8D00"/>
                  </a:solidFill>
                  <a:latin typeface="Wingdings 3" charset="2"/>
                  <a:cs typeface="Wingdings 3" charset="2"/>
                </a:rPr>
                <a:t> </a:t>
              </a:r>
              <a:r>
                <a:rPr lang="en-GB" sz="1200" dirty="0">
                  <a:solidFill>
                    <a:srgbClr val="FF8D00"/>
                  </a:solidFill>
                  <a:latin typeface="Wingdings 3" charset="2"/>
                  <a:cs typeface="Wingdings 3" charset="2"/>
                </a:rPr>
                <a:t>p</a:t>
              </a:r>
              <a:r>
                <a:rPr lang="en-GB" sz="800" dirty="0">
                  <a:solidFill>
                    <a:srgbClr val="FF8D00"/>
                  </a:solidFill>
                  <a:latin typeface="Wingdings 3" charset="2"/>
                  <a:cs typeface="Wingdings 3" charset="2"/>
                </a:rPr>
                <a:t> </a:t>
              </a:r>
              <a:endParaRPr lang="en-GB" sz="500" dirty="0" smtClean="0">
                <a:solidFill>
                  <a:srgbClr val="FF8D00"/>
                </a:solidFill>
                <a:latin typeface="Wingdings 3" charset="2"/>
                <a:cs typeface="Wingdings 3" charset="2"/>
              </a:endParaRPr>
            </a:p>
            <a:p>
              <a:pPr algn="ctr"/>
              <a:r>
                <a:rPr lang="en-GB" sz="1200" dirty="0" smtClean="0">
                  <a:latin typeface="Times New Roman"/>
                  <a:cs typeface="Times New Roman"/>
                </a:rPr>
                <a:t>ECV Delivery</a:t>
              </a:r>
              <a:endParaRPr lang="en-GB" sz="1200" dirty="0">
                <a:latin typeface="Times New Roman"/>
                <a:cs typeface="Times New Roman"/>
              </a:endParaRPr>
            </a:p>
          </p:txBody>
        </p:sp>
        <p:sp>
          <p:nvSpPr>
            <p:cNvPr id="55" name="Rectangle 28"/>
            <p:cNvSpPr>
              <a:spLocks noChangeArrowheads="1"/>
            </p:cNvSpPr>
            <p:nvPr/>
          </p:nvSpPr>
          <p:spPr bwMode="auto">
            <a:xfrm>
              <a:off x="6681079" y="4305761"/>
              <a:ext cx="1833495" cy="357850"/>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80000"/>
                </a:lnSpc>
                <a:spcBef>
                  <a:spcPct val="20000"/>
                </a:spcBef>
                <a:defRPr/>
              </a:pPr>
              <a:r>
                <a:rPr lang="en-GB" sz="1100" b="1" dirty="0" smtClean="0">
                  <a:solidFill>
                    <a:schemeClr val="bg1"/>
                  </a:solidFill>
                  <a:latin typeface="Arial" charset="0"/>
                </a:rPr>
                <a:t>Assimilation / Assessment</a:t>
              </a:r>
              <a:endParaRPr lang="en-US" sz="1400" dirty="0">
                <a:latin typeface="Arial" charset="0"/>
              </a:endParaRPr>
            </a:p>
          </p:txBody>
        </p:sp>
        <p:sp>
          <p:nvSpPr>
            <p:cNvPr id="77" name="Rectangle 61"/>
            <p:cNvSpPr>
              <a:spLocks noChangeArrowheads="1"/>
            </p:cNvSpPr>
            <p:nvPr/>
          </p:nvSpPr>
          <p:spPr bwMode="auto">
            <a:xfrm>
              <a:off x="2738438" y="2198699"/>
              <a:ext cx="990600" cy="283614"/>
            </a:xfrm>
            <a:prstGeom prst="rect">
              <a:avLst/>
            </a:prstGeom>
            <a:solidFill>
              <a:srgbClr val="00CC99"/>
            </a:solidFill>
            <a:ln w="9525">
              <a:solidFill>
                <a:schemeClr val="tx1"/>
              </a:solidFill>
              <a:miter lim="800000"/>
              <a:headEnd/>
              <a:tailEnd/>
            </a:ln>
            <a:effectLst/>
            <a:extLst/>
          </p:spPr>
          <p:txBody>
            <a:bodyPr wrap="none" anchor="ctr"/>
            <a:lstStyle/>
            <a:p>
              <a:pPr algn="ctr">
                <a:defRPr/>
              </a:pPr>
              <a:r>
                <a:rPr lang="en-GB" sz="1600" dirty="0"/>
                <a:t>Phase 1</a:t>
              </a:r>
            </a:p>
          </p:txBody>
        </p:sp>
        <p:sp>
          <p:nvSpPr>
            <p:cNvPr id="53" name="TextBox 52"/>
            <p:cNvSpPr txBox="1"/>
            <p:nvPr/>
          </p:nvSpPr>
          <p:spPr>
            <a:xfrm>
              <a:off x="4030244" y="5546849"/>
              <a:ext cx="611042" cy="276999"/>
            </a:xfrm>
            <a:prstGeom prst="rect">
              <a:avLst/>
            </a:prstGeom>
            <a:solidFill>
              <a:schemeClr val="bg1"/>
            </a:solidFill>
          </p:spPr>
          <p:txBody>
            <a:bodyPr wrap="square" rtlCol="0">
              <a:spAutoFit/>
            </a:bodyPr>
            <a:lstStyle/>
            <a:p>
              <a:r>
                <a:rPr lang="en-GB" sz="1200" dirty="0" smtClean="0">
                  <a:solidFill>
                    <a:srgbClr val="008000"/>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#3</a:t>
              </a:r>
              <a:endParaRPr lang="en-GB" sz="1200" dirty="0">
                <a:latin typeface="Times New Roman"/>
                <a:cs typeface="Times New Roman"/>
              </a:endParaRPr>
            </a:p>
          </p:txBody>
        </p:sp>
        <p:sp>
          <p:nvSpPr>
            <p:cNvPr id="78" name="Rectangle 62"/>
            <p:cNvSpPr>
              <a:spLocks noChangeArrowheads="1"/>
            </p:cNvSpPr>
            <p:nvPr/>
          </p:nvSpPr>
          <p:spPr bwMode="auto">
            <a:xfrm>
              <a:off x="5724704" y="2207836"/>
              <a:ext cx="990600" cy="283614"/>
            </a:xfrm>
            <a:prstGeom prst="rect">
              <a:avLst/>
            </a:prstGeom>
            <a:solidFill>
              <a:srgbClr val="00CC99"/>
            </a:solidFill>
            <a:ln w="9525">
              <a:solidFill>
                <a:schemeClr val="tx1"/>
              </a:solidFill>
              <a:miter lim="800000"/>
              <a:headEnd/>
              <a:tailEnd/>
            </a:ln>
            <a:effectLst/>
            <a:extLst/>
          </p:spPr>
          <p:txBody>
            <a:bodyPr wrap="none" anchor="ctr"/>
            <a:lstStyle/>
            <a:p>
              <a:pPr algn="ctr">
                <a:defRPr/>
              </a:pPr>
              <a:r>
                <a:rPr lang="en-GB" sz="1600" dirty="0"/>
                <a:t>Phase 2</a:t>
              </a:r>
            </a:p>
          </p:txBody>
        </p:sp>
        <p:sp>
          <p:nvSpPr>
            <p:cNvPr id="52" name="TextBox 51"/>
            <p:cNvSpPr txBox="1"/>
            <p:nvPr/>
          </p:nvSpPr>
          <p:spPr>
            <a:xfrm>
              <a:off x="4291848" y="5090798"/>
              <a:ext cx="444500" cy="461665"/>
            </a:xfrm>
            <a:prstGeom prst="rect">
              <a:avLst/>
            </a:prstGeom>
            <a:noFill/>
          </p:spPr>
          <p:txBody>
            <a:bodyPr wrap="square" rtlCol="0">
              <a:spAutoFit/>
            </a:bodyPr>
            <a:lstStyle/>
            <a:p>
              <a:pPr algn="ctr"/>
              <a:r>
                <a:rPr lang="en-GB" sz="1200" dirty="0" smtClean="0">
                  <a:solidFill>
                    <a:srgbClr val="660066"/>
                  </a:solidFill>
                  <a:latin typeface="Wingdings 3" charset="2"/>
                  <a:cs typeface="Wingdings 3" charset="2"/>
                </a:rPr>
                <a:t>p</a:t>
              </a:r>
              <a:r>
                <a:rPr lang="en-GB" sz="1200" dirty="0" smtClean="0">
                  <a:solidFill>
                    <a:srgbClr val="660066"/>
                  </a:solidFill>
                  <a:latin typeface="Times New Roman"/>
                  <a:cs typeface="Times New Roman"/>
                </a:rPr>
                <a:t> </a:t>
              </a:r>
              <a:r>
                <a:rPr lang="en-GB" sz="1200" dirty="0" smtClean="0">
                  <a:latin typeface="Times New Roman"/>
                  <a:cs typeface="Times New Roman"/>
                </a:rPr>
                <a:t>LPS</a:t>
              </a:r>
            </a:p>
          </p:txBody>
        </p:sp>
        <p:sp>
          <p:nvSpPr>
            <p:cNvPr id="64" name="TextBox 63"/>
            <p:cNvSpPr txBox="1"/>
            <p:nvPr/>
          </p:nvSpPr>
          <p:spPr>
            <a:xfrm>
              <a:off x="3549648" y="5090798"/>
              <a:ext cx="600323" cy="276999"/>
            </a:xfrm>
            <a:prstGeom prst="rect">
              <a:avLst/>
            </a:prstGeom>
            <a:solidFill>
              <a:srgbClr val="FFFFFF"/>
            </a:solidFill>
          </p:spPr>
          <p:txBody>
            <a:bodyPr wrap="square" rtlCol="0">
              <a:spAutoFit/>
            </a:bodyPr>
            <a:lstStyle/>
            <a:p>
              <a:r>
                <a:rPr lang="en-GB" sz="1200" dirty="0" smtClean="0">
                  <a:solidFill>
                    <a:srgbClr val="00338D"/>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#3</a:t>
              </a:r>
              <a:endParaRPr lang="en-GB" sz="1200" dirty="0">
                <a:latin typeface="Times New Roman"/>
                <a:cs typeface="Times New Roman"/>
              </a:endParaRPr>
            </a:p>
          </p:txBody>
        </p:sp>
        <p:sp>
          <p:nvSpPr>
            <p:cNvPr id="61" name="TextBox 60"/>
            <p:cNvSpPr txBox="1"/>
            <p:nvPr/>
          </p:nvSpPr>
          <p:spPr>
            <a:xfrm>
              <a:off x="3549648" y="4785562"/>
              <a:ext cx="1482973" cy="276999"/>
            </a:xfrm>
            <a:prstGeom prst="rect">
              <a:avLst/>
            </a:prstGeom>
            <a:solidFill>
              <a:srgbClr val="FFFFFF"/>
            </a:solidFill>
          </p:spPr>
          <p:txBody>
            <a:bodyPr wrap="square" rIns="36000" rtlCol="0">
              <a:spAutoFit/>
            </a:bodyPr>
            <a:lstStyle/>
            <a:p>
              <a:r>
                <a:rPr lang="en-GB" sz="1200" dirty="0" smtClean="0">
                  <a:solidFill>
                    <a:srgbClr val="FF0000"/>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Mid Term Review</a:t>
              </a:r>
              <a:endParaRPr lang="en-GB" sz="1200" dirty="0">
                <a:latin typeface="Times New Roman"/>
                <a:cs typeface="Times New Roman"/>
              </a:endParaRPr>
            </a:p>
          </p:txBody>
        </p:sp>
        <p:sp>
          <p:nvSpPr>
            <p:cNvPr id="59" name="TextBox 58"/>
            <p:cNvSpPr txBox="1"/>
            <p:nvPr/>
          </p:nvSpPr>
          <p:spPr>
            <a:xfrm>
              <a:off x="263526" y="5085184"/>
              <a:ext cx="1498600" cy="276999"/>
            </a:xfrm>
            <a:prstGeom prst="rect">
              <a:avLst/>
            </a:prstGeom>
            <a:solidFill>
              <a:srgbClr val="FFFFFF"/>
            </a:solidFill>
          </p:spPr>
          <p:txBody>
            <a:bodyPr wrap="square" rtlCol="0">
              <a:spAutoFit/>
            </a:bodyPr>
            <a:lstStyle/>
            <a:p>
              <a:r>
                <a:rPr lang="en-GB" sz="1200" dirty="0" smtClean="0">
                  <a:latin typeface="Times New Roman"/>
                  <a:cs typeface="Times New Roman"/>
                </a:rPr>
                <a:t>Collocation Meetings</a:t>
              </a:r>
              <a:endParaRPr lang="en-GB" sz="1200" dirty="0">
                <a:latin typeface="Times New Roman"/>
                <a:cs typeface="Times New Roman"/>
              </a:endParaRPr>
            </a:p>
          </p:txBody>
        </p:sp>
        <p:sp>
          <p:nvSpPr>
            <p:cNvPr id="79" name="TextBox 78"/>
            <p:cNvSpPr txBox="1"/>
            <p:nvPr/>
          </p:nvSpPr>
          <p:spPr>
            <a:xfrm>
              <a:off x="263525" y="5546849"/>
              <a:ext cx="1317625" cy="276999"/>
            </a:xfrm>
            <a:prstGeom prst="rect">
              <a:avLst/>
            </a:prstGeom>
            <a:solidFill>
              <a:srgbClr val="FFFFFF"/>
            </a:solidFill>
          </p:spPr>
          <p:txBody>
            <a:bodyPr wrap="square" rtlCol="0">
              <a:spAutoFit/>
            </a:bodyPr>
            <a:lstStyle/>
            <a:p>
              <a:r>
                <a:rPr lang="en-GB" sz="1200" dirty="0" smtClean="0">
                  <a:latin typeface="Times New Roman"/>
                  <a:cs typeface="Times New Roman"/>
                </a:rPr>
                <a:t>CMUG Meetings </a:t>
              </a:r>
              <a:endParaRPr lang="en-GB" sz="1200" dirty="0">
                <a:latin typeface="Times New Roman"/>
                <a:cs typeface="Times New Roman"/>
              </a:endParaRPr>
            </a:p>
          </p:txBody>
        </p:sp>
        <p:sp>
          <p:nvSpPr>
            <p:cNvPr id="70" name="Rectangle 10"/>
            <p:cNvSpPr>
              <a:spLocks noChangeArrowheads="1"/>
            </p:cNvSpPr>
            <p:nvPr/>
          </p:nvSpPr>
          <p:spPr bwMode="auto">
            <a:xfrm>
              <a:off x="7595757" y="1921111"/>
              <a:ext cx="918322" cy="4251089"/>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800">
                <a:latin typeface="Arial" charset="0"/>
                <a:cs typeface="+mn-cs"/>
              </a:endParaRPr>
            </a:p>
          </p:txBody>
        </p:sp>
        <p:sp>
          <p:nvSpPr>
            <p:cNvPr id="80" name="Rectangle 21"/>
            <p:cNvSpPr>
              <a:spLocks noChangeArrowheads="1"/>
            </p:cNvSpPr>
            <p:nvPr/>
          </p:nvSpPr>
          <p:spPr bwMode="auto">
            <a:xfrm>
              <a:off x="7595757" y="1666943"/>
              <a:ext cx="917743"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200" b="1" dirty="0" smtClean="0">
                  <a:latin typeface="Arial" charset="0"/>
                </a:rPr>
                <a:t>33 34</a:t>
              </a:r>
              <a:r>
                <a:rPr lang="en-US" sz="700" b="1" dirty="0" smtClean="0">
                  <a:latin typeface="Arial" charset="0"/>
                </a:rPr>
                <a:t> </a:t>
              </a:r>
              <a:r>
                <a:rPr lang="en-US" sz="1200" b="1" dirty="0" smtClean="0">
                  <a:latin typeface="Arial" charset="0"/>
                </a:rPr>
                <a:t>35</a:t>
              </a:r>
              <a:r>
                <a:rPr lang="en-US" sz="700" b="1" dirty="0" smtClean="0">
                  <a:latin typeface="Arial" charset="0"/>
                </a:rPr>
                <a:t> </a:t>
              </a:r>
              <a:r>
                <a:rPr lang="en-US" sz="1200" b="1" dirty="0" smtClean="0">
                  <a:latin typeface="Arial" charset="0"/>
                </a:rPr>
                <a:t>36</a:t>
              </a:r>
              <a:endParaRPr lang="en-US" sz="1200" dirty="0">
                <a:latin typeface="Arial" charset="0"/>
              </a:endParaRPr>
            </a:p>
          </p:txBody>
        </p:sp>
        <p:sp>
          <p:nvSpPr>
            <p:cNvPr id="81" name="Rectangle 21"/>
            <p:cNvSpPr>
              <a:spLocks noChangeArrowheads="1"/>
            </p:cNvSpPr>
            <p:nvPr/>
          </p:nvSpPr>
          <p:spPr bwMode="auto">
            <a:xfrm>
              <a:off x="7596336" y="1412776"/>
              <a:ext cx="917743" cy="25416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b="1" dirty="0" smtClean="0">
                  <a:latin typeface="Arial" charset="0"/>
                </a:rPr>
                <a:t>2017</a:t>
              </a:r>
              <a:endParaRPr lang="en-US" sz="1800" b="1" dirty="0">
                <a:latin typeface="Arial" charset="0"/>
              </a:endParaRPr>
            </a:p>
          </p:txBody>
        </p:sp>
        <p:sp>
          <p:nvSpPr>
            <p:cNvPr id="62" name="TextBox 61"/>
            <p:cNvSpPr txBox="1"/>
            <p:nvPr/>
          </p:nvSpPr>
          <p:spPr>
            <a:xfrm>
              <a:off x="1737114" y="5085184"/>
              <a:ext cx="536849" cy="276999"/>
            </a:xfrm>
            <a:prstGeom prst="rect">
              <a:avLst/>
            </a:prstGeom>
            <a:solidFill>
              <a:schemeClr val="bg1"/>
            </a:solidFill>
          </p:spPr>
          <p:txBody>
            <a:bodyPr wrap="square" rtlCol="0">
              <a:spAutoFit/>
            </a:bodyPr>
            <a:lstStyle/>
            <a:p>
              <a:r>
                <a:rPr lang="en-GB" sz="1200" dirty="0" smtClean="0">
                  <a:solidFill>
                    <a:srgbClr val="00338D"/>
                  </a:solidFill>
                  <a:latin typeface="Wingdings 3" charset="2"/>
                  <a:cs typeface="Wingdings 3" charset="2"/>
                </a:rPr>
                <a:t>p</a:t>
              </a:r>
              <a:r>
                <a:rPr lang="en-GB" sz="1200" dirty="0" smtClean="0">
                  <a:latin typeface="Times New Roman"/>
                  <a:cs typeface="Times New Roman"/>
                </a:rPr>
                <a:t> #1</a:t>
              </a:r>
              <a:endParaRPr lang="en-GB" sz="1200" dirty="0">
                <a:latin typeface="Times New Roman"/>
                <a:cs typeface="Times New Roman"/>
              </a:endParaRPr>
            </a:p>
          </p:txBody>
        </p:sp>
        <p:sp>
          <p:nvSpPr>
            <p:cNvPr id="82" name="TextBox 81"/>
            <p:cNvSpPr txBox="1"/>
            <p:nvPr/>
          </p:nvSpPr>
          <p:spPr>
            <a:xfrm>
              <a:off x="5392435" y="5091145"/>
              <a:ext cx="600323" cy="276999"/>
            </a:xfrm>
            <a:prstGeom prst="rect">
              <a:avLst/>
            </a:prstGeom>
            <a:solidFill>
              <a:srgbClr val="FFFFFF"/>
            </a:solidFill>
          </p:spPr>
          <p:txBody>
            <a:bodyPr wrap="square" rtlCol="0">
              <a:spAutoFit/>
            </a:bodyPr>
            <a:lstStyle/>
            <a:p>
              <a:r>
                <a:rPr lang="en-GB" sz="1200" dirty="0" smtClean="0">
                  <a:solidFill>
                    <a:srgbClr val="00338D"/>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#5</a:t>
              </a:r>
              <a:endParaRPr lang="en-GB" sz="1200" dirty="0">
                <a:latin typeface="Times New Roman"/>
                <a:cs typeface="Times New Roman"/>
              </a:endParaRPr>
            </a:p>
          </p:txBody>
        </p:sp>
        <p:sp>
          <p:nvSpPr>
            <p:cNvPr id="83" name="TextBox 82"/>
            <p:cNvSpPr txBox="1"/>
            <p:nvPr/>
          </p:nvSpPr>
          <p:spPr>
            <a:xfrm>
              <a:off x="6331906" y="5091493"/>
              <a:ext cx="600323" cy="276999"/>
            </a:xfrm>
            <a:prstGeom prst="rect">
              <a:avLst/>
            </a:prstGeom>
            <a:solidFill>
              <a:srgbClr val="FFFFFF"/>
            </a:solidFill>
          </p:spPr>
          <p:txBody>
            <a:bodyPr wrap="square" rtlCol="0">
              <a:spAutoFit/>
            </a:bodyPr>
            <a:lstStyle/>
            <a:p>
              <a:r>
                <a:rPr lang="en-GB" sz="1200" dirty="0" smtClean="0">
                  <a:solidFill>
                    <a:srgbClr val="00338D"/>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#6</a:t>
              </a:r>
              <a:endParaRPr lang="en-GB" sz="1200" dirty="0">
                <a:latin typeface="Times New Roman"/>
                <a:cs typeface="Times New Roman"/>
              </a:endParaRPr>
            </a:p>
          </p:txBody>
        </p:sp>
        <p:sp>
          <p:nvSpPr>
            <p:cNvPr id="84" name="TextBox 83"/>
            <p:cNvSpPr txBox="1"/>
            <p:nvPr/>
          </p:nvSpPr>
          <p:spPr>
            <a:xfrm>
              <a:off x="7262433" y="5091841"/>
              <a:ext cx="600323" cy="276999"/>
            </a:xfrm>
            <a:prstGeom prst="rect">
              <a:avLst/>
            </a:prstGeom>
            <a:solidFill>
              <a:srgbClr val="FFFFFF"/>
            </a:solidFill>
          </p:spPr>
          <p:txBody>
            <a:bodyPr wrap="square" rtlCol="0">
              <a:spAutoFit/>
            </a:bodyPr>
            <a:lstStyle/>
            <a:p>
              <a:r>
                <a:rPr lang="en-GB" sz="1200" dirty="0" smtClean="0">
                  <a:solidFill>
                    <a:srgbClr val="00338D"/>
                  </a:solidFill>
                  <a:latin typeface="Wingdings 3" charset="2"/>
                  <a:cs typeface="Wingdings 3" charset="2"/>
                </a:rPr>
                <a:t>p</a:t>
              </a:r>
              <a:r>
                <a:rPr lang="en-GB" sz="500" dirty="0" smtClean="0">
                  <a:latin typeface="Wingdings 3" charset="2"/>
                  <a:cs typeface="Wingdings 3" charset="2"/>
                </a:rPr>
                <a:t> </a:t>
              </a:r>
              <a:r>
                <a:rPr lang="en-GB" sz="1200" dirty="0" smtClean="0">
                  <a:latin typeface="Times New Roman"/>
                  <a:cs typeface="Times New Roman"/>
                </a:rPr>
                <a:t>#7</a:t>
              </a:r>
              <a:endParaRPr lang="en-GB" sz="1200" dirty="0">
                <a:latin typeface="Times New Roman"/>
                <a:cs typeface="Times New Roman"/>
              </a:endParaRPr>
            </a:p>
          </p:txBody>
        </p:sp>
        <p:sp>
          <p:nvSpPr>
            <p:cNvPr id="85" name="TextBox 84"/>
            <p:cNvSpPr txBox="1"/>
            <p:nvPr/>
          </p:nvSpPr>
          <p:spPr>
            <a:xfrm>
              <a:off x="6910794" y="5541582"/>
              <a:ext cx="566652" cy="276999"/>
            </a:xfrm>
            <a:prstGeom prst="rect">
              <a:avLst/>
            </a:prstGeom>
            <a:noFill/>
          </p:spPr>
          <p:txBody>
            <a:bodyPr wrap="square" rtlCol="0">
              <a:spAutoFit/>
            </a:bodyPr>
            <a:lstStyle/>
            <a:p>
              <a:r>
                <a:rPr lang="en-GB" sz="1200" dirty="0">
                  <a:solidFill>
                    <a:srgbClr val="008000"/>
                  </a:solidFill>
                  <a:latin typeface="Wingdings 3" charset="2"/>
                  <a:cs typeface="Wingdings 3" charset="2"/>
                </a:rPr>
                <a:t>p</a:t>
              </a:r>
              <a:r>
                <a:rPr lang="en-GB" sz="500" dirty="0">
                  <a:latin typeface="Wingdings 3" charset="2"/>
                  <a:cs typeface="Wingdings 3" charset="2"/>
                </a:rPr>
                <a:t> </a:t>
              </a:r>
              <a:r>
                <a:rPr lang="en-GB" sz="1200" dirty="0" smtClean="0">
                  <a:latin typeface="Times New Roman"/>
                  <a:cs typeface="Times New Roman"/>
                </a:rPr>
                <a:t>#6</a:t>
              </a:r>
              <a:endParaRPr lang="en-GB" sz="1200" dirty="0">
                <a:latin typeface="Times New Roman"/>
                <a:cs typeface="Times New Roman"/>
              </a:endParaRPr>
            </a:p>
          </p:txBody>
        </p:sp>
        <p:sp>
          <p:nvSpPr>
            <p:cNvPr id="56" name="Rectangle 28"/>
            <p:cNvSpPr>
              <a:spLocks noChangeArrowheads="1"/>
            </p:cNvSpPr>
            <p:nvPr/>
          </p:nvSpPr>
          <p:spPr bwMode="auto">
            <a:xfrm>
              <a:off x="1625600" y="2852738"/>
              <a:ext cx="3216275" cy="357850"/>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lnSpc>
                  <a:spcPct val="80000"/>
                </a:lnSpc>
                <a:spcBef>
                  <a:spcPct val="20000"/>
                </a:spcBef>
                <a:defRPr/>
              </a:pPr>
              <a:r>
                <a:rPr lang="en-GB" sz="1100" b="1" dirty="0" smtClean="0">
                  <a:solidFill>
                    <a:schemeClr val="bg1"/>
                  </a:solidFill>
                  <a:latin typeface="Arial" charset="0"/>
                </a:rPr>
                <a:t>Scientific User Consultation</a:t>
              </a:r>
              <a:endParaRPr lang="en-US" sz="1400" dirty="0">
                <a:latin typeface="Arial" charset="0"/>
              </a:endParaRPr>
            </a:p>
          </p:txBody>
        </p:sp>
        <p:sp>
          <p:nvSpPr>
            <p:cNvPr id="67" name="Line 65"/>
            <p:cNvSpPr>
              <a:spLocks noChangeShapeType="1"/>
            </p:cNvSpPr>
            <p:nvPr/>
          </p:nvSpPr>
          <p:spPr bwMode="auto">
            <a:xfrm>
              <a:off x="6897963" y="1924051"/>
              <a:ext cx="893" cy="4248150"/>
            </a:xfrm>
            <a:prstGeom prst="line">
              <a:avLst/>
            </a:prstGeom>
            <a:noFill/>
            <a:ln w="38100">
              <a:solidFill>
                <a:srgbClr val="FF9400"/>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grpSp>
    </p:spTree>
    <p:extLst>
      <p:ext uri="{BB962C8B-B14F-4D97-AF65-F5344CB8AC3E}">
        <p14:creationId xmlns:p14="http://schemas.microsoft.com/office/powerpoint/2010/main" val="68388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CCI Programme (2010-2017)</a:t>
            </a:r>
            <a:endParaRPr lang="en-GB" dirty="0"/>
          </a:p>
        </p:txBody>
      </p:sp>
      <p:sp>
        <p:nvSpPr>
          <p:cNvPr id="3" name="TextBox 1"/>
          <p:cNvSpPr txBox="1">
            <a:spLocks noChangeArrowheads="1"/>
          </p:cNvSpPr>
          <p:nvPr/>
        </p:nvSpPr>
        <p:spPr bwMode="auto">
          <a:xfrm>
            <a:off x="3533775" y="2003425"/>
            <a:ext cx="1905000" cy="4400550"/>
          </a:xfrm>
          <a:prstGeom prst="rect">
            <a:avLst/>
          </a:prstGeom>
          <a:solidFill>
            <a:srgbClr val="EAEB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defRPr/>
            </a:pPr>
            <a:r>
              <a:rPr lang="en-US" sz="1400" b="1" smtClean="0"/>
              <a:t>CCI ECV Projects</a:t>
            </a:r>
          </a:p>
          <a:p>
            <a:pPr algn="ctr" eaLnBrk="1" hangingPunct="1">
              <a:defRPr/>
            </a:pPr>
            <a:endParaRPr lang="en-US" sz="1400" b="1" smtClean="0"/>
          </a:p>
          <a:p>
            <a:pPr marL="285750" indent="-285750" eaLnBrk="1" hangingPunct="1">
              <a:buFont typeface="Arial"/>
              <a:buChar char="•"/>
              <a:defRPr/>
            </a:pPr>
            <a:r>
              <a:rPr lang="en-US" sz="1400" smtClean="0"/>
              <a:t>Cloud</a:t>
            </a:r>
          </a:p>
          <a:p>
            <a:pPr marL="285750" indent="-285750" eaLnBrk="1" hangingPunct="1">
              <a:buFont typeface="Arial"/>
              <a:buChar char="•"/>
              <a:defRPr/>
            </a:pPr>
            <a:r>
              <a:rPr lang="en-US" sz="1400" smtClean="0"/>
              <a:t>Aerosol</a:t>
            </a:r>
          </a:p>
          <a:p>
            <a:pPr marL="285750" indent="-285750" eaLnBrk="1" hangingPunct="1">
              <a:buFont typeface="Arial"/>
              <a:buChar char="•"/>
              <a:defRPr/>
            </a:pPr>
            <a:r>
              <a:rPr lang="en-US" sz="1400" smtClean="0"/>
              <a:t>Greenhouse Gases</a:t>
            </a:r>
          </a:p>
          <a:p>
            <a:pPr marL="285750" indent="-285750" eaLnBrk="1" hangingPunct="1">
              <a:buFont typeface="Arial"/>
              <a:buChar char="•"/>
              <a:defRPr/>
            </a:pPr>
            <a:r>
              <a:rPr lang="en-US" sz="1400" smtClean="0"/>
              <a:t>Ozone</a:t>
            </a:r>
            <a:br>
              <a:rPr lang="en-US" sz="1400" smtClean="0"/>
            </a:br>
            <a:endParaRPr lang="en-US" sz="1400" smtClean="0"/>
          </a:p>
          <a:p>
            <a:pPr marL="285750" indent="-285750" eaLnBrk="1" hangingPunct="1">
              <a:buFont typeface="Arial"/>
              <a:buChar char="•"/>
              <a:defRPr/>
            </a:pPr>
            <a:r>
              <a:rPr lang="en-US" sz="1400" smtClean="0"/>
              <a:t>SST</a:t>
            </a:r>
          </a:p>
          <a:p>
            <a:pPr marL="285750" indent="-285750" eaLnBrk="1" hangingPunct="1">
              <a:buFont typeface="Arial"/>
              <a:buChar char="•"/>
              <a:defRPr/>
            </a:pPr>
            <a:r>
              <a:rPr lang="en-US" sz="1400" smtClean="0"/>
              <a:t>Sea Level</a:t>
            </a:r>
          </a:p>
          <a:p>
            <a:pPr marL="285750" indent="-285750" eaLnBrk="1" hangingPunct="1">
              <a:buFont typeface="Arial"/>
              <a:buChar char="•"/>
              <a:defRPr/>
            </a:pPr>
            <a:r>
              <a:rPr lang="en-US" sz="1400" smtClean="0"/>
              <a:t>Sea Ice</a:t>
            </a:r>
          </a:p>
          <a:p>
            <a:pPr marL="285750" indent="-285750" eaLnBrk="1" hangingPunct="1">
              <a:buFont typeface="Arial"/>
              <a:buChar char="•"/>
              <a:defRPr/>
            </a:pPr>
            <a:r>
              <a:rPr lang="en-US" sz="1400" smtClean="0"/>
              <a:t>Ocean Colour</a:t>
            </a:r>
            <a:br>
              <a:rPr lang="en-US" sz="1400" smtClean="0"/>
            </a:br>
            <a:endParaRPr lang="en-US" sz="1400" smtClean="0"/>
          </a:p>
          <a:p>
            <a:pPr marL="285750" indent="-285750" eaLnBrk="1" hangingPunct="1">
              <a:buFont typeface="Arial"/>
              <a:buChar char="•"/>
              <a:defRPr/>
            </a:pPr>
            <a:r>
              <a:rPr lang="en-US" sz="1400" smtClean="0"/>
              <a:t>Glaciers</a:t>
            </a:r>
          </a:p>
          <a:p>
            <a:pPr marL="285750" indent="-285750" eaLnBrk="1" hangingPunct="1">
              <a:buFont typeface="Arial"/>
              <a:buChar char="•"/>
              <a:defRPr/>
            </a:pPr>
            <a:r>
              <a:rPr lang="en-US" sz="1400" smtClean="0"/>
              <a:t>Ice Sheets</a:t>
            </a:r>
            <a:br>
              <a:rPr lang="en-US" sz="1400" smtClean="0"/>
            </a:br>
            <a:endParaRPr lang="en-US" sz="1400" smtClean="0"/>
          </a:p>
          <a:p>
            <a:pPr marL="285750" indent="-285750" eaLnBrk="1" hangingPunct="1">
              <a:buFont typeface="Arial"/>
              <a:buChar char="•"/>
              <a:defRPr/>
            </a:pPr>
            <a:r>
              <a:rPr lang="en-US" sz="1400" smtClean="0"/>
              <a:t>Land Cover</a:t>
            </a:r>
          </a:p>
          <a:p>
            <a:pPr marL="285750" indent="-285750" eaLnBrk="1" hangingPunct="1">
              <a:buFont typeface="Arial"/>
              <a:buChar char="•"/>
              <a:defRPr/>
            </a:pPr>
            <a:r>
              <a:rPr lang="en-US" sz="1400" smtClean="0"/>
              <a:t>Fire </a:t>
            </a:r>
          </a:p>
          <a:p>
            <a:pPr marL="285750" indent="-285750" eaLnBrk="1" hangingPunct="1">
              <a:buFont typeface="Arial"/>
              <a:buChar char="•"/>
              <a:defRPr/>
            </a:pPr>
            <a:r>
              <a:rPr lang="en-US" sz="1400" smtClean="0"/>
              <a:t>Soil Moisture</a:t>
            </a:r>
          </a:p>
          <a:p>
            <a:pPr algn="ctr" eaLnBrk="1" hangingPunct="1">
              <a:defRPr/>
            </a:pPr>
            <a:endParaRPr lang="en-US" sz="1400" smtClean="0"/>
          </a:p>
        </p:txBody>
      </p:sp>
      <p:sp>
        <p:nvSpPr>
          <p:cNvPr id="4" name="TextBox 3"/>
          <p:cNvSpPr txBox="1"/>
          <p:nvPr/>
        </p:nvSpPr>
        <p:spPr>
          <a:xfrm>
            <a:off x="6037263" y="1997075"/>
            <a:ext cx="3057525" cy="2338388"/>
          </a:xfrm>
          <a:prstGeom prst="rect">
            <a:avLst/>
          </a:prstGeom>
          <a:solidFill>
            <a:schemeClr val="accent1">
              <a:lumMod val="40000"/>
              <a:lumOff val="60000"/>
            </a:schemeClr>
          </a:solidFill>
        </p:spPr>
        <p:txBody>
          <a:bodyPr wrap="none">
            <a:spAutoFit/>
          </a:bodyPr>
          <a:lstStyle/>
          <a:p>
            <a:pPr>
              <a:defRPr/>
            </a:pPr>
            <a:r>
              <a:rPr lang="en-US" sz="1400" b="1">
                <a:cs typeface="+mn-cs"/>
              </a:rPr>
              <a:t>Cross-ECV </a:t>
            </a:r>
            <a:br>
              <a:rPr lang="en-US" sz="1400" b="1">
                <a:cs typeface="+mn-cs"/>
              </a:rPr>
            </a:br>
            <a:r>
              <a:rPr lang="en-US" sz="1400" b="1">
                <a:cs typeface="+mn-cs"/>
              </a:rPr>
              <a:t>&amp; Exploitation</a:t>
            </a:r>
          </a:p>
          <a:p>
            <a:pPr>
              <a:defRPr/>
            </a:pPr>
            <a:endParaRPr lang="en-US" sz="1400">
              <a:cs typeface="+mn-cs"/>
            </a:endParaRPr>
          </a:p>
          <a:p>
            <a:pPr marL="285750" indent="-285750">
              <a:spcAft>
                <a:spcPts val="600"/>
              </a:spcAft>
              <a:buFont typeface="Arial"/>
              <a:buChar char="•"/>
              <a:defRPr/>
            </a:pPr>
            <a:r>
              <a:rPr lang="en-US" sz="1400">
                <a:cs typeface="+mn-cs"/>
              </a:rPr>
              <a:t>Climate Modeller User Group</a:t>
            </a:r>
          </a:p>
          <a:p>
            <a:pPr marL="285750" indent="-285750">
              <a:spcAft>
                <a:spcPts val="600"/>
              </a:spcAft>
              <a:buFont typeface="Arial"/>
              <a:buChar char="•"/>
              <a:defRPr/>
            </a:pPr>
            <a:r>
              <a:rPr lang="en-US" sz="1400">
                <a:cs typeface="+mn-cs"/>
              </a:rPr>
              <a:t>Research Fellowships</a:t>
            </a:r>
          </a:p>
          <a:p>
            <a:pPr marL="285750" indent="-285750">
              <a:spcAft>
                <a:spcPts val="600"/>
              </a:spcAft>
              <a:buFont typeface="Arial"/>
              <a:buChar char="•"/>
              <a:defRPr/>
            </a:pPr>
            <a:r>
              <a:rPr lang="en-US" sz="1400">
                <a:cs typeface="+mn-cs"/>
              </a:rPr>
              <a:t>Ice Sheet Mass Balance </a:t>
            </a:r>
            <a:br>
              <a:rPr lang="en-US" sz="1400">
                <a:cs typeface="+mn-cs"/>
              </a:rPr>
            </a:br>
            <a:r>
              <a:rPr lang="en-US" sz="1400">
                <a:cs typeface="+mn-cs"/>
              </a:rPr>
              <a:t>Intercomparison Exercise</a:t>
            </a:r>
          </a:p>
          <a:p>
            <a:pPr marL="285750" indent="-285750">
              <a:spcAft>
                <a:spcPts val="600"/>
              </a:spcAft>
              <a:buFont typeface="Arial"/>
              <a:buChar char="•"/>
              <a:defRPr/>
            </a:pPr>
            <a:r>
              <a:rPr lang="en-US" sz="1400"/>
              <a:t>Cross-ECV Workpackages</a:t>
            </a:r>
          </a:p>
          <a:p>
            <a:pPr marL="285750" indent="-285750">
              <a:spcAft>
                <a:spcPts val="600"/>
              </a:spcAft>
              <a:buFont typeface="Arial"/>
              <a:buChar char="•"/>
              <a:defRPr/>
            </a:pPr>
            <a:endParaRPr lang="en-US" sz="1400">
              <a:cs typeface="+mn-cs"/>
            </a:endParaRPr>
          </a:p>
        </p:txBody>
      </p:sp>
      <p:sp>
        <p:nvSpPr>
          <p:cNvPr id="5" name="TextBox 6"/>
          <p:cNvSpPr txBox="1">
            <a:spLocks noChangeArrowheads="1"/>
          </p:cNvSpPr>
          <p:nvPr/>
        </p:nvSpPr>
        <p:spPr bwMode="auto">
          <a:xfrm>
            <a:off x="134938" y="2798763"/>
            <a:ext cx="2646362" cy="21240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defRPr/>
            </a:pPr>
            <a:r>
              <a:rPr lang="en-US" sz="1400" b="1" dirty="0" smtClean="0"/>
              <a:t>Horizontal Supporting</a:t>
            </a:r>
            <a:br>
              <a:rPr lang="en-US" sz="1400" b="1" dirty="0" smtClean="0"/>
            </a:br>
            <a:r>
              <a:rPr lang="en-US" sz="1400" b="1" dirty="0" smtClean="0"/>
              <a:t>Activities</a:t>
            </a:r>
          </a:p>
          <a:p>
            <a:pPr eaLnBrk="1" hangingPunct="1">
              <a:defRPr/>
            </a:pPr>
            <a:endParaRPr lang="en-US" sz="1400" b="1" dirty="0" smtClean="0"/>
          </a:p>
          <a:p>
            <a:pPr marL="285750" indent="-285750" eaLnBrk="1" hangingPunct="1">
              <a:spcAft>
                <a:spcPts val="600"/>
              </a:spcAft>
              <a:buFont typeface="Arial"/>
              <a:buChar char="•"/>
              <a:defRPr/>
            </a:pPr>
            <a:r>
              <a:rPr lang="en-US" sz="1400" dirty="0" smtClean="0"/>
              <a:t>System Engineering WG</a:t>
            </a:r>
          </a:p>
          <a:p>
            <a:pPr marL="285750" indent="-285750" eaLnBrk="1" hangingPunct="1">
              <a:spcAft>
                <a:spcPts val="600"/>
              </a:spcAft>
              <a:buFont typeface="Arial"/>
              <a:buChar char="•"/>
              <a:defRPr/>
            </a:pPr>
            <a:r>
              <a:rPr lang="en-US" sz="1400" dirty="0" smtClean="0"/>
              <a:t>Data Standards WG</a:t>
            </a:r>
          </a:p>
          <a:p>
            <a:pPr marL="285750" indent="-285750" eaLnBrk="1" hangingPunct="1">
              <a:spcAft>
                <a:spcPts val="600"/>
              </a:spcAft>
              <a:buFont typeface="Arial"/>
              <a:buChar char="•"/>
              <a:defRPr/>
            </a:pPr>
            <a:r>
              <a:rPr lang="en-US" sz="1400" dirty="0" smtClean="0"/>
              <a:t>Colocation Meetings</a:t>
            </a:r>
          </a:p>
          <a:p>
            <a:pPr marL="285750" indent="-285750" eaLnBrk="1" hangingPunct="1">
              <a:spcAft>
                <a:spcPts val="600"/>
              </a:spcAft>
              <a:buFont typeface="Arial"/>
              <a:buChar char="•"/>
              <a:defRPr/>
            </a:pPr>
            <a:r>
              <a:rPr lang="en-US" sz="1400" dirty="0" smtClean="0"/>
              <a:t>Integration Meetings</a:t>
            </a:r>
          </a:p>
          <a:p>
            <a:pPr marL="285750" indent="-285750" eaLnBrk="1" hangingPunct="1">
              <a:spcAft>
                <a:spcPts val="600"/>
              </a:spcAft>
              <a:buFont typeface="Arial"/>
              <a:buChar char="•"/>
              <a:defRPr/>
            </a:pPr>
            <a:endParaRPr lang="en-US" sz="1400" dirty="0" smtClean="0"/>
          </a:p>
        </p:txBody>
      </p:sp>
      <p:sp>
        <p:nvSpPr>
          <p:cNvPr id="6" name="TextBox 7"/>
          <p:cNvSpPr txBox="1">
            <a:spLocks noChangeArrowheads="1"/>
          </p:cNvSpPr>
          <p:nvPr/>
        </p:nvSpPr>
        <p:spPr bwMode="auto">
          <a:xfrm>
            <a:off x="6369050" y="4518025"/>
            <a:ext cx="2390775" cy="1908175"/>
          </a:xfrm>
          <a:prstGeom prst="rect">
            <a:avLst/>
          </a:prstGeom>
          <a:solidFill>
            <a:srgbClr val="E687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defRPr/>
            </a:pPr>
            <a:r>
              <a:rPr lang="en-US" sz="1400" b="1" smtClean="0"/>
              <a:t>Communication </a:t>
            </a:r>
            <a:br>
              <a:rPr lang="en-US" sz="1400" b="1" smtClean="0"/>
            </a:br>
            <a:r>
              <a:rPr lang="en-US" sz="1400" b="1" smtClean="0"/>
              <a:t>and User Support</a:t>
            </a:r>
          </a:p>
          <a:p>
            <a:pPr algn="ctr" eaLnBrk="1" hangingPunct="1">
              <a:spcAft>
                <a:spcPts val="600"/>
              </a:spcAft>
              <a:defRPr/>
            </a:pPr>
            <a:endParaRPr lang="en-US" sz="1400" smtClean="0"/>
          </a:p>
          <a:p>
            <a:pPr marL="285750" indent="-285750" algn="ctr" eaLnBrk="1" hangingPunct="1">
              <a:spcAft>
                <a:spcPts val="600"/>
              </a:spcAft>
              <a:buFont typeface="Arial"/>
              <a:buChar char="•"/>
              <a:defRPr/>
            </a:pPr>
            <a:r>
              <a:rPr lang="en-US" sz="1400"/>
              <a:t>CCI Visualisation Tool</a:t>
            </a:r>
          </a:p>
          <a:p>
            <a:pPr marL="285750" indent="-285750" algn="ctr" eaLnBrk="1" hangingPunct="1">
              <a:spcAft>
                <a:spcPts val="600"/>
              </a:spcAft>
              <a:buFont typeface="Arial"/>
              <a:buChar char="•"/>
              <a:defRPr/>
            </a:pPr>
            <a:r>
              <a:rPr lang="en-US" sz="1400" smtClean="0"/>
              <a:t>CCI Open Data Portal</a:t>
            </a:r>
          </a:p>
          <a:p>
            <a:pPr marL="285750" indent="-285750" algn="ctr" eaLnBrk="1" hangingPunct="1">
              <a:spcAft>
                <a:spcPts val="600"/>
              </a:spcAft>
              <a:buFont typeface="Arial"/>
              <a:buChar char="•"/>
              <a:defRPr/>
            </a:pPr>
            <a:r>
              <a:rPr lang="en-US" sz="1400" smtClean="0"/>
              <a:t>CCI Toolbox</a:t>
            </a:r>
          </a:p>
          <a:p>
            <a:pPr algn="ctr" eaLnBrk="1" hangingPunct="1">
              <a:defRPr/>
            </a:pPr>
            <a:endParaRPr lang="en-US" sz="1400" smtClean="0"/>
          </a:p>
        </p:txBody>
      </p:sp>
      <p:sp>
        <p:nvSpPr>
          <p:cNvPr id="7" name="Down Arrow 6"/>
          <p:cNvSpPr/>
          <p:nvPr/>
        </p:nvSpPr>
        <p:spPr>
          <a:xfrm rot="16200000">
            <a:off x="2824957" y="3817144"/>
            <a:ext cx="747712" cy="400050"/>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Down Arrow 7"/>
          <p:cNvSpPr/>
          <p:nvPr/>
        </p:nvSpPr>
        <p:spPr>
          <a:xfrm rot="16200000">
            <a:off x="5412582" y="5091906"/>
            <a:ext cx="749300" cy="401637"/>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Down Arrow 8"/>
          <p:cNvSpPr/>
          <p:nvPr/>
        </p:nvSpPr>
        <p:spPr>
          <a:xfrm rot="16200000">
            <a:off x="5405437" y="2817813"/>
            <a:ext cx="747713" cy="401638"/>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494879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CCI Products Time Coverage</a:t>
            </a:r>
            <a:endParaRPr lang="en-GB" dirty="0"/>
          </a:p>
        </p:txBody>
      </p:sp>
      <p:graphicFrame>
        <p:nvGraphicFramePr>
          <p:cNvPr id="4" name="Table 3"/>
          <p:cNvGraphicFramePr>
            <a:graphicFrameLocks noGrp="1"/>
          </p:cNvGraphicFramePr>
          <p:nvPr/>
        </p:nvGraphicFramePr>
        <p:xfrm>
          <a:off x="242888" y="1566863"/>
          <a:ext cx="8661400" cy="4876802"/>
        </p:xfrm>
        <a:graphic>
          <a:graphicData uri="http://schemas.openxmlformats.org/drawingml/2006/table">
            <a:tbl>
              <a:tblPr firstRow="1" bandRow="1">
                <a:tableStyleId>{1FECB4D8-DB02-4DC6-A0A2-4F2EBAE1DC90}</a:tableStyleId>
              </a:tblPr>
              <a:tblGrid>
                <a:gridCol w="1567431"/>
                <a:gridCol w="783715"/>
                <a:gridCol w="1580941"/>
                <a:gridCol w="1580942"/>
                <a:gridCol w="1580941"/>
                <a:gridCol w="1567430"/>
              </a:tblGrid>
              <a:tr h="348343">
                <a:tc>
                  <a:txBody>
                    <a:bodyPr/>
                    <a:lstStyle/>
                    <a:p>
                      <a:pPr algn="r"/>
                      <a:r>
                        <a:rPr lang="en-GB" sz="1400" b="1" dirty="0" smtClean="0">
                          <a:solidFill>
                            <a:srgbClr val="8585E0"/>
                          </a:solidFill>
                          <a:latin typeface="Verdana"/>
                          <a:cs typeface="Verdana"/>
                        </a:rPr>
                        <a:t>Cloud</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lnT w="28575" cap="flat" cmpd="sng" algn="ctr">
                      <a:solidFill>
                        <a:srgbClr val="0000FF"/>
                      </a:solidFill>
                      <a:prstDash val="solid"/>
                      <a:round/>
                      <a:headEnd type="none" w="med" len="med"/>
                      <a:tailEnd type="none" w="med" len="med"/>
                    </a:lnT>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T w="28575" cap="flat" cmpd="sng" algn="ctr">
                      <a:solidFill>
                        <a:srgbClr val="0000FF"/>
                      </a:solidFill>
                      <a:prstDash val="solid"/>
                      <a:round/>
                      <a:headEnd type="none" w="med" len="med"/>
                      <a:tailEnd type="none" w="med" len="med"/>
                    </a:lnT>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T w="28575" cap="flat" cmpd="sng" algn="ctr">
                      <a:solidFill>
                        <a:srgbClr val="0000FF"/>
                      </a:solidFill>
                      <a:prstDash val="solid"/>
                      <a:round/>
                      <a:headEnd type="none" w="med" len="med"/>
                      <a:tailEnd type="none" w="med" len="med"/>
                    </a:lnT>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T w="28575" cap="flat" cmpd="sng" algn="ctr">
                      <a:solidFill>
                        <a:srgbClr val="0000FF"/>
                      </a:solidFill>
                      <a:prstDash val="solid"/>
                      <a:round/>
                      <a:headEnd type="none" w="med" len="med"/>
                      <a:tailEnd type="none" w="med" len="med"/>
                    </a:lnT>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T w="28575" cap="flat" cmpd="sng" algn="ctr">
                      <a:solidFill>
                        <a:srgbClr val="0000FF"/>
                      </a:solidFill>
                      <a:prstDash val="solid"/>
                      <a:round/>
                      <a:headEnd type="none" w="med" len="med"/>
                      <a:tailEnd type="none" w="med" len="med"/>
                    </a:lnT>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solidFill>
                      <a:srgbClr val="D9D9D9"/>
                    </a:solidFill>
                  </a:tcPr>
                </a:tc>
              </a:tr>
              <a:tr h="348343">
                <a:tc>
                  <a:txBody>
                    <a:bodyPr/>
                    <a:lstStyle/>
                    <a:p>
                      <a:pPr algn="r"/>
                      <a:r>
                        <a:rPr lang="en-GB" sz="1400" b="1" dirty="0" smtClean="0">
                          <a:solidFill>
                            <a:srgbClr val="8585E0"/>
                          </a:solidFill>
                          <a:latin typeface="Verdana"/>
                          <a:cs typeface="Verdana"/>
                        </a:rPr>
                        <a:t>Ozone</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Aerosol</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GHG</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Sea Ice</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Sea Level</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SST</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Ocean Colour</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Glaciers</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Ice Sheet</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Land Cover</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Fire</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solidFill>
                      <a:srgbClr val="D9D9D9"/>
                    </a:solidFill>
                  </a:tcPr>
                </a:tc>
              </a:tr>
              <a:tr h="348343">
                <a:tc>
                  <a:txBody>
                    <a:bodyPr/>
                    <a:lstStyle/>
                    <a:p>
                      <a:pPr algn="r"/>
                      <a:r>
                        <a:rPr lang="en-GB" sz="1400" b="1" dirty="0" smtClean="0">
                          <a:solidFill>
                            <a:srgbClr val="8585E0"/>
                          </a:solidFill>
                          <a:latin typeface="Verdana"/>
                          <a:cs typeface="Verdana"/>
                        </a:rPr>
                        <a:t>Soil Moisture</a:t>
                      </a: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lnB w="28575" cap="flat" cmpd="sng" algn="ctr">
                      <a:solidFill>
                        <a:srgbClr val="0000FF"/>
                      </a:solidFill>
                      <a:prstDash val="solid"/>
                      <a:round/>
                      <a:headEnd type="none" w="med" len="med"/>
                      <a:tailEnd type="none" w="med" len="med"/>
                    </a:lnB>
                    <a:solidFill>
                      <a:schemeClr val="bg1">
                        <a:lumMod val="9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B w="28575" cap="flat" cmpd="sng" algn="ctr">
                      <a:solidFill>
                        <a:srgbClr val="0000FF"/>
                      </a:solidFill>
                      <a:prstDash val="solid"/>
                      <a:round/>
                      <a:headEnd type="none" w="med" len="med"/>
                      <a:tailEnd type="none" w="med" len="med"/>
                    </a:lnB>
                    <a:solidFill>
                      <a:schemeClr val="bg1">
                        <a:lumMod val="85000"/>
                      </a:schemeClr>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B w="28575" cap="flat" cmpd="sng" algn="ctr">
                      <a:solidFill>
                        <a:srgbClr val="0000FF"/>
                      </a:solidFill>
                      <a:prstDash val="solid"/>
                      <a:round/>
                      <a:headEnd type="none" w="med" len="med"/>
                      <a:tailEnd type="none" w="med" len="med"/>
                    </a:lnB>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B w="28575" cap="flat" cmpd="sng" algn="ctr">
                      <a:solidFill>
                        <a:srgbClr val="0000FF"/>
                      </a:solidFill>
                      <a:prstDash val="solid"/>
                      <a:round/>
                      <a:headEnd type="none" w="med" len="med"/>
                      <a:tailEnd type="none" w="med" len="med"/>
                    </a:lnB>
                    <a:solidFill>
                      <a:srgbClr val="D9D9D9"/>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B w="28575" cap="flat" cmpd="sng" algn="ctr">
                      <a:solidFill>
                        <a:srgbClr val="0000FF"/>
                      </a:solidFill>
                      <a:prstDash val="solid"/>
                      <a:round/>
                      <a:headEnd type="none" w="med" len="med"/>
                      <a:tailEnd type="none" w="med" len="med"/>
                    </a:lnB>
                    <a:solidFill>
                      <a:srgbClr val="F2F2F2"/>
                    </a:solidFill>
                  </a:tcPr>
                </a:tc>
                <a:tc>
                  <a:txBody>
                    <a:bodyPr/>
                    <a:lstStyle/>
                    <a:p>
                      <a:pPr algn="r"/>
                      <a:endParaRPr lang="en-GB" sz="1400"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lnB w="28575" cap="flat" cmpd="sng" algn="ctr">
                      <a:solidFill>
                        <a:srgbClr val="0000FF"/>
                      </a:solidFill>
                      <a:prstDash val="solid"/>
                      <a:round/>
                      <a:headEnd type="none" w="med" len="med"/>
                      <a:tailEnd type="none" w="med" len="med"/>
                    </a:lnB>
                    <a:solidFill>
                      <a:srgbClr val="D9D9D9"/>
                    </a:solidFill>
                  </a:tcPr>
                </a:tc>
              </a:tr>
              <a:tr h="348343">
                <a:tc>
                  <a:txBody>
                    <a:bodyPr/>
                    <a:lstStyle/>
                    <a:p>
                      <a:pPr algn="r"/>
                      <a:endParaRPr lang="en-GB" sz="1400" b="1" dirty="0">
                        <a:solidFill>
                          <a:srgbClr val="8585E0"/>
                        </a:solidFill>
                        <a:latin typeface="Verdana"/>
                        <a:cs typeface="Verdana"/>
                      </a:endParaRPr>
                    </a:p>
                  </a:txBody>
                  <a:tcPr marL="91445" marR="91445" marT="45717" marB="45717">
                    <a:lnL w="28575" cap="flat" cmpd="sng" algn="ctr">
                      <a:solidFill>
                        <a:srgbClr val="0000FF"/>
                      </a:solidFill>
                      <a:prstDash val="solid"/>
                      <a:round/>
                      <a:headEnd type="none" w="med" len="med"/>
                      <a:tailEnd type="none" w="med" len="med"/>
                    </a:lnL>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chemeClr val="bg1">
                        <a:lumMod val="95000"/>
                      </a:schemeClr>
                    </a:solidFill>
                  </a:tcPr>
                </a:tc>
                <a:tc>
                  <a:txBody>
                    <a:bodyPr/>
                    <a:lstStyle/>
                    <a:p>
                      <a:pPr algn="ctr"/>
                      <a:endParaRPr lang="en-GB" sz="1400" b="1" dirty="0">
                        <a:solidFill>
                          <a:schemeClr val="accent2">
                            <a:lumMod val="60000"/>
                            <a:lumOff val="40000"/>
                          </a:schemeClr>
                        </a:solidFill>
                        <a:latin typeface="Verdana"/>
                        <a:cs typeface="Verdana"/>
                      </a:endParaRPr>
                    </a:p>
                  </a:txBody>
                  <a:tcPr marL="91445" marR="91445" marT="45717" marB="45717">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chemeClr val="bg1">
                        <a:lumMod val="85000"/>
                      </a:schemeClr>
                    </a:solidFill>
                  </a:tcPr>
                </a:tc>
                <a:tc>
                  <a:txBody>
                    <a:bodyPr/>
                    <a:lstStyle/>
                    <a:p>
                      <a:pPr algn="ctr"/>
                      <a:r>
                        <a:rPr lang="en-GB" sz="1400" b="1" dirty="0" smtClean="0">
                          <a:solidFill>
                            <a:schemeClr val="accent2">
                              <a:lumMod val="60000"/>
                              <a:lumOff val="40000"/>
                            </a:schemeClr>
                          </a:solidFill>
                          <a:latin typeface="Verdana"/>
                          <a:cs typeface="Verdana"/>
                        </a:rPr>
                        <a:t>1980s</a:t>
                      </a:r>
                      <a:endParaRPr lang="en-GB" sz="1400" b="1" dirty="0">
                        <a:solidFill>
                          <a:schemeClr val="accent2">
                            <a:lumMod val="60000"/>
                            <a:lumOff val="40000"/>
                          </a:schemeClr>
                        </a:solidFill>
                        <a:latin typeface="Verdana"/>
                        <a:cs typeface="Verdana"/>
                      </a:endParaRPr>
                    </a:p>
                  </a:txBody>
                  <a:tcPr marL="91445" marR="91445" marT="45717" marB="45717">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2F2F2"/>
                    </a:solidFill>
                  </a:tcPr>
                </a:tc>
                <a:tc>
                  <a:txBody>
                    <a:bodyPr/>
                    <a:lstStyle/>
                    <a:p>
                      <a:pPr algn="ctr"/>
                      <a:r>
                        <a:rPr lang="en-GB" sz="1400" b="1" dirty="0" smtClean="0">
                          <a:solidFill>
                            <a:schemeClr val="accent2">
                              <a:lumMod val="60000"/>
                              <a:lumOff val="40000"/>
                            </a:schemeClr>
                          </a:solidFill>
                          <a:latin typeface="Verdana"/>
                          <a:cs typeface="Verdana"/>
                        </a:rPr>
                        <a:t>1990s</a:t>
                      </a:r>
                      <a:endParaRPr lang="en-GB" sz="1400" b="1" dirty="0">
                        <a:solidFill>
                          <a:schemeClr val="accent2">
                            <a:lumMod val="60000"/>
                            <a:lumOff val="40000"/>
                          </a:schemeClr>
                        </a:solidFill>
                        <a:latin typeface="Verdana"/>
                        <a:cs typeface="Verdana"/>
                      </a:endParaRPr>
                    </a:p>
                  </a:txBody>
                  <a:tcPr marL="91445" marR="91445" marT="45717" marB="45717">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D9D9D9"/>
                    </a:solidFill>
                  </a:tcPr>
                </a:tc>
                <a:tc>
                  <a:txBody>
                    <a:bodyPr/>
                    <a:lstStyle/>
                    <a:p>
                      <a:pPr algn="ctr"/>
                      <a:r>
                        <a:rPr lang="en-GB" sz="1400" b="1" dirty="0" smtClean="0">
                          <a:solidFill>
                            <a:schemeClr val="accent2">
                              <a:lumMod val="60000"/>
                              <a:lumOff val="40000"/>
                            </a:schemeClr>
                          </a:solidFill>
                          <a:latin typeface="Verdana"/>
                          <a:cs typeface="Verdana"/>
                        </a:rPr>
                        <a:t>2000s</a:t>
                      </a:r>
                      <a:endParaRPr lang="en-GB" sz="1400" b="1" dirty="0">
                        <a:solidFill>
                          <a:schemeClr val="accent2">
                            <a:lumMod val="60000"/>
                            <a:lumOff val="40000"/>
                          </a:schemeClr>
                        </a:solidFill>
                        <a:latin typeface="Verdana"/>
                        <a:cs typeface="Verdana"/>
                      </a:endParaRPr>
                    </a:p>
                  </a:txBody>
                  <a:tcPr marL="91445" marR="91445" marT="45717" marB="45717">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F2F2F2"/>
                    </a:solidFill>
                  </a:tcPr>
                </a:tc>
                <a:tc>
                  <a:txBody>
                    <a:bodyPr/>
                    <a:lstStyle/>
                    <a:p>
                      <a:pPr algn="ctr"/>
                      <a:r>
                        <a:rPr lang="en-GB" sz="1400" b="1" dirty="0" smtClean="0">
                          <a:solidFill>
                            <a:schemeClr val="accent2">
                              <a:lumMod val="60000"/>
                              <a:lumOff val="40000"/>
                            </a:schemeClr>
                          </a:solidFill>
                          <a:latin typeface="Verdana"/>
                          <a:cs typeface="Verdana"/>
                        </a:rPr>
                        <a:t>2010s</a:t>
                      </a:r>
                      <a:endParaRPr lang="en-GB" sz="1400" b="1" dirty="0">
                        <a:solidFill>
                          <a:schemeClr val="accent2">
                            <a:lumMod val="60000"/>
                            <a:lumOff val="40000"/>
                          </a:schemeClr>
                        </a:solidFill>
                        <a:latin typeface="Verdana"/>
                        <a:cs typeface="Verdana"/>
                      </a:endParaRPr>
                    </a:p>
                  </a:txBody>
                  <a:tcPr marL="91445" marR="91445" marT="45717" marB="45717">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D9D9D9"/>
                    </a:solidFill>
                  </a:tcPr>
                </a:tc>
              </a:tr>
            </a:tbl>
          </a:graphicData>
        </a:graphic>
      </p:graphicFrame>
      <p:sp>
        <p:nvSpPr>
          <p:cNvPr id="5" name="Rectangle 4"/>
          <p:cNvSpPr/>
          <p:nvPr/>
        </p:nvSpPr>
        <p:spPr>
          <a:xfrm>
            <a:off x="4335463" y="5453063"/>
            <a:ext cx="3956050" cy="236537"/>
          </a:xfrm>
          <a:prstGeom prst="rect">
            <a:avLst/>
          </a:prstGeom>
          <a:solidFill>
            <a:srgbClr val="F1ABBB"/>
          </a:solidFill>
          <a:ln>
            <a:solidFill>
              <a:srgbClr val="E19FA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000000"/>
              </a:solidFill>
            </a:endParaRPr>
          </a:p>
        </p:txBody>
      </p:sp>
      <p:sp>
        <p:nvSpPr>
          <p:cNvPr id="6" name="Rectangle 5"/>
          <p:cNvSpPr/>
          <p:nvPr/>
        </p:nvSpPr>
        <p:spPr>
          <a:xfrm>
            <a:off x="7797800" y="5100638"/>
            <a:ext cx="787400" cy="23653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000000"/>
              </a:solidFill>
            </a:endParaRPr>
          </a:p>
        </p:txBody>
      </p:sp>
      <p:sp>
        <p:nvSpPr>
          <p:cNvPr id="7" name="Rectangle 6"/>
          <p:cNvSpPr/>
          <p:nvPr/>
        </p:nvSpPr>
        <p:spPr>
          <a:xfrm>
            <a:off x="7010400" y="5100638"/>
            <a:ext cx="787400" cy="23653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000000"/>
              </a:solidFill>
            </a:endParaRPr>
          </a:p>
        </p:txBody>
      </p:sp>
      <p:sp>
        <p:nvSpPr>
          <p:cNvPr id="8" name="Rectangle 7"/>
          <p:cNvSpPr/>
          <p:nvPr/>
        </p:nvSpPr>
        <p:spPr>
          <a:xfrm>
            <a:off x="6223000" y="5100638"/>
            <a:ext cx="787400" cy="23653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rgbClr val="000000"/>
                </a:solidFill>
              </a:rPr>
              <a:t>2</a:t>
            </a:r>
          </a:p>
        </p:txBody>
      </p:sp>
      <p:sp>
        <p:nvSpPr>
          <p:cNvPr id="9" name="Rectangle 8"/>
          <p:cNvSpPr/>
          <p:nvPr/>
        </p:nvSpPr>
        <p:spPr bwMode="auto">
          <a:xfrm>
            <a:off x="2443163" y="5799138"/>
            <a:ext cx="5854700" cy="236537"/>
          </a:xfrm>
          <a:prstGeom prst="rect">
            <a:avLst/>
          </a:prstGeom>
          <a:solidFill>
            <a:srgbClr val="F1ABBB"/>
          </a:solidFill>
          <a:ln>
            <a:solidFill>
              <a:srgbClr val="E19FA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rgbClr val="000000"/>
                </a:solidFill>
              </a:rPr>
              <a:t>1</a:t>
            </a:r>
          </a:p>
        </p:txBody>
      </p:sp>
      <p:sp>
        <p:nvSpPr>
          <p:cNvPr id="10" name="Rectangle 9"/>
          <p:cNvSpPr/>
          <p:nvPr/>
        </p:nvSpPr>
        <p:spPr bwMode="auto">
          <a:xfrm>
            <a:off x="2906713" y="1630363"/>
            <a:ext cx="5227637" cy="236537"/>
          </a:xfrm>
          <a:prstGeom prst="rect">
            <a:avLst/>
          </a:prstGeom>
          <a:solidFill>
            <a:srgbClr val="66CCFF"/>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chemeClr val="tx1"/>
                </a:solidFill>
              </a:rPr>
              <a:t>8</a:t>
            </a:r>
          </a:p>
        </p:txBody>
      </p:sp>
      <p:sp>
        <p:nvSpPr>
          <p:cNvPr id="11" name="Rectangle 10"/>
          <p:cNvSpPr/>
          <p:nvPr/>
        </p:nvSpPr>
        <p:spPr bwMode="auto">
          <a:xfrm>
            <a:off x="4967288" y="1962150"/>
            <a:ext cx="3325812" cy="238125"/>
          </a:xfrm>
          <a:prstGeom prst="rect">
            <a:avLst/>
          </a:prstGeom>
          <a:solidFill>
            <a:srgbClr val="66CCFF"/>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chemeClr val="tx1"/>
                </a:solidFill>
              </a:rPr>
              <a:t>3</a:t>
            </a:r>
          </a:p>
        </p:txBody>
      </p:sp>
      <p:sp>
        <p:nvSpPr>
          <p:cNvPr id="12" name="Rectangle 11"/>
          <p:cNvSpPr/>
          <p:nvPr/>
        </p:nvSpPr>
        <p:spPr bwMode="auto">
          <a:xfrm>
            <a:off x="4808538" y="2309813"/>
            <a:ext cx="3009900" cy="236537"/>
          </a:xfrm>
          <a:prstGeom prst="rect">
            <a:avLst/>
          </a:prstGeom>
          <a:solidFill>
            <a:srgbClr val="66CCFF"/>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rgbClr val="000000"/>
                </a:solidFill>
              </a:rPr>
              <a:t>3</a:t>
            </a:r>
          </a:p>
        </p:txBody>
      </p:sp>
      <p:sp>
        <p:nvSpPr>
          <p:cNvPr id="13" name="Rectangle 12"/>
          <p:cNvSpPr/>
          <p:nvPr/>
        </p:nvSpPr>
        <p:spPr bwMode="auto">
          <a:xfrm>
            <a:off x="6246813" y="2665413"/>
            <a:ext cx="2046287" cy="236537"/>
          </a:xfrm>
          <a:prstGeom prst="rect">
            <a:avLst/>
          </a:prstGeom>
          <a:solidFill>
            <a:srgbClr val="66CCFF"/>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rgbClr val="000000"/>
                </a:solidFill>
              </a:rPr>
              <a:t>2</a:t>
            </a:r>
          </a:p>
        </p:txBody>
      </p:sp>
      <p:sp>
        <p:nvSpPr>
          <p:cNvPr id="14" name="Rectangle 13"/>
          <p:cNvSpPr/>
          <p:nvPr/>
        </p:nvSpPr>
        <p:spPr bwMode="auto">
          <a:xfrm>
            <a:off x="2430463" y="3003550"/>
            <a:ext cx="5867400" cy="238125"/>
          </a:xfrm>
          <a:prstGeom prst="rect">
            <a:avLst/>
          </a:prstGeom>
          <a:solidFill>
            <a:srgbClr val="00FFFF"/>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rgbClr val="000000"/>
                </a:solidFill>
              </a:rPr>
              <a:t>                       2</a:t>
            </a:r>
          </a:p>
        </p:txBody>
      </p:sp>
      <p:sp>
        <p:nvSpPr>
          <p:cNvPr id="15" name="Rectangle 14"/>
          <p:cNvSpPr/>
          <p:nvPr/>
        </p:nvSpPr>
        <p:spPr bwMode="auto">
          <a:xfrm>
            <a:off x="4652963" y="3351213"/>
            <a:ext cx="3640137" cy="236537"/>
          </a:xfrm>
          <a:prstGeom prst="rect">
            <a:avLst/>
          </a:prstGeom>
          <a:solidFill>
            <a:srgbClr val="00FFFF"/>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rgbClr val="000000"/>
                </a:solidFill>
              </a:rPr>
              <a:t>2</a:t>
            </a:r>
          </a:p>
        </p:txBody>
      </p:sp>
      <p:sp>
        <p:nvSpPr>
          <p:cNvPr id="16" name="Rectangle 15"/>
          <p:cNvSpPr/>
          <p:nvPr/>
        </p:nvSpPr>
        <p:spPr bwMode="auto">
          <a:xfrm>
            <a:off x="2746375" y="3698875"/>
            <a:ext cx="5546725" cy="236538"/>
          </a:xfrm>
          <a:prstGeom prst="rect">
            <a:avLst/>
          </a:prstGeom>
          <a:solidFill>
            <a:srgbClr val="00FFFF"/>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rgbClr val="000000"/>
                </a:solidFill>
              </a:rPr>
              <a:t>1</a:t>
            </a:r>
          </a:p>
        </p:txBody>
      </p:sp>
      <p:sp>
        <p:nvSpPr>
          <p:cNvPr id="17" name="Rectangle 16"/>
          <p:cNvSpPr/>
          <p:nvPr/>
        </p:nvSpPr>
        <p:spPr bwMode="auto">
          <a:xfrm>
            <a:off x="2271713" y="4044950"/>
            <a:ext cx="6021387" cy="238125"/>
          </a:xfrm>
          <a:prstGeom prst="rect">
            <a:avLst/>
          </a:prstGeom>
          <a:solidFill>
            <a:srgbClr val="00FFFF"/>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rgbClr val="000000"/>
                </a:solidFill>
              </a:rPr>
              <a:t>2</a:t>
            </a:r>
          </a:p>
        </p:txBody>
      </p:sp>
      <p:sp>
        <p:nvSpPr>
          <p:cNvPr id="18" name="Rectangle 17"/>
          <p:cNvSpPr/>
          <p:nvPr/>
        </p:nvSpPr>
        <p:spPr bwMode="auto">
          <a:xfrm>
            <a:off x="3370263" y="4414838"/>
            <a:ext cx="4922837" cy="236537"/>
          </a:xfrm>
          <a:prstGeom prst="rect">
            <a:avLst/>
          </a:prstGeom>
          <a:pattFill prst="wdUpDiag">
            <a:fgClr>
              <a:srgbClr val="E19FAC"/>
            </a:fgClr>
            <a:bgClr>
              <a:srgbClr val="FFD1D4"/>
            </a:bgClr>
          </a:pattFill>
          <a:ln>
            <a:solidFill>
              <a:srgbClr val="E19FA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dirty="0">
                <a:solidFill>
                  <a:schemeClr val="tx1"/>
                </a:solidFill>
              </a:rPr>
              <a:t>2-3 measurements per glacier over the period</a:t>
            </a:r>
          </a:p>
        </p:txBody>
      </p:sp>
      <p:sp>
        <p:nvSpPr>
          <p:cNvPr id="19" name="Rectangle 18"/>
          <p:cNvSpPr/>
          <p:nvPr/>
        </p:nvSpPr>
        <p:spPr bwMode="auto">
          <a:xfrm>
            <a:off x="4335463" y="4752975"/>
            <a:ext cx="3957637" cy="238125"/>
          </a:xfrm>
          <a:prstGeom prst="rect">
            <a:avLst/>
          </a:prstGeom>
          <a:solidFill>
            <a:srgbClr val="F1ABBB"/>
          </a:solidFill>
          <a:ln>
            <a:solidFill>
              <a:srgbClr val="E19FA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rgbClr val="000000"/>
                </a:solidFill>
              </a:rPr>
              <a:t>4</a:t>
            </a:r>
          </a:p>
        </p:txBody>
      </p:sp>
      <p:sp>
        <p:nvSpPr>
          <p:cNvPr id="20" name="Rectangle 19"/>
          <p:cNvSpPr/>
          <p:nvPr/>
        </p:nvSpPr>
        <p:spPr bwMode="auto">
          <a:xfrm>
            <a:off x="5437188" y="5100638"/>
            <a:ext cx="787400" cy="23653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000000"/>
              </a:solidFill>
            </a:endParaRPr>
          </a:p>
        </p:txBody>
      </p:sp>
      <p:sp>
        <p:nvSpPr>
          <p:cNvPr id="21" name="Rectangle 20"/>
          <p:cNvSpPr/>
          <p:nvPr/>
        </p:nvSpPr>
        <p:spPr bwMode="auto">
          <a:xfrm>
            <a:off x="6700838" y="5451475"/>
            <a:ext cx="471487" cy="238125"/>
          </a:xfrm>
          <a:prstGeom prst="rect">
            <a:avLst/>
          </a:prstGeom>
          <a:solidFill>
            <a:srgbClr val="F1ABBB"/>
          </a:solidFill>
          <a:ln>
            <a:solidFill>
              <a:srgbClr val="E19FAC"/>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400" dirty="0">
                <a:solidFill>
                  <a:srgbClr val="000000"/>
                </a:solidFill>
              </a:rPr>
              <a:t>1</a:t>
            </a:r>
          </a:p>
        </p:txBody>
      </p:sp>
      <p:sp>
        <p:nvSpPr>
          <p:cNvPr id="22" name="Rectangle 21"/>
          <p:cNvSpPr/>
          <p:nvPr/>
        </p:nvSpPr>
        <p:spPr>
          <a:xfrm>
            <a:off x="3865563" y="5100638"/>
            <a:ext cx="1570037" cy="236537"/>
          </a:xfrm>
          <a:prstGeom prst="rect">
            <a:avLst/>
          </a:prstGeom>
          <a:solidFill>
            <a:srgbClr val="F1ABBB"/>
          </a:solidFill>
          <a:ln w="12700" cmpd="sng">
            <a:solidFill>
              <a:srgbClr val="E19FAC"/>
            </a:solidFill>
          </a:ln>
          <a:effectLst>
            <a:outerShdw blurRad="40005" dist="22987" dir="27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000000"/>
              </a:solidFill>
            </a:endParaRPr>
          </a:p>
        </p:txBody>
      </p:sp>
      <p:sp>
        <p:nvSpPr>
          <p:cNvPr id="23" name="Rectangle 22"/>
          <p:cNvSpPr/>
          <p:nvPr/>
        </p:nvSpPr>
        <p:spPr>
          <a:xfrm>
            <a:off x="2438400" y="3013075"/>
            <a:ext cx="3486150" cy="111125"/>
          </a:xfrm>
          <a:prstGeom prst="rect">
            <a:avLst/>
          </a:prstGeom>
          <a:solidFill>
            <a:srgbClr val="0080FF">
              <a:alpha val="75000"/>
            </a:srgbClr>
          </a:solid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800" dirty="0"/>
              <a:t>OSISAF</a:t>
            </a:r>
          </a:p>
        </p:txBody>
      </p:sp>
    </p:spTree>
    <p:extLst>
      <p:ext uri="{BB962C8B-B14F-4D97-AF65-F5344CB8AC3E}">
        <p14:creationId xmlns:p14="http://schemas.microsoft.com/office/powerpoint/2010/main" val="636696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a:latin typeface="Verdana" charset="0"/>
              </a:rPr>
              <a:t>CCI </a:t>
            </a:r>
            <a:r>
              <a:rPr lang="en-US" dirty="0" smtClean="0">
                <a:latin typeface="Verdana" charset="0"/>
              </a:rPr>
              <a:t>Achievements</a:t>
            </a:r>
            <a:endParaRPr lang="en-US" dirty="0">
              <a:latin typeface="Verdana" charset="0"/>
            </a:endParaRPr>
          </a:p>
        </p:txBody>
      </p:sp>
      <p:sp>
        <p:nvSpPr>
          <p:cNvPr id="62466" name="Content Placeholder 2"/>
          <p:cNvSpPr>
            <a:spLocks noGrp="1"/>
          </p:cNvSpPr>
          <p:nvPr>
            <p:ph idx="1"/>
          </p:nvPr>
        </p:nvSpPr>
        <p:spPr>
          <a:xfrm>
            <a:off x="615950" y="1308100"/>
            <a:ext cx="7653338" cy="5240338"/>
          </a:xfrm>
        </p:spPr>
        <p:txBody>
          <a:bodyPr anchor="ctr"/>
          <a:lstStyle/>
          <a:p>
            <a:pPr>
              <a:spcAft>
                <a:spcPts val="1200"/>
              </a:spcAft>
              <a:buFont typeface="Arial" charset="0"/>
              <a:buChar char="•"/>
            </a:pPr>
            <a:r>
              <a:rPr lang="en-GB" sz="1500" smtClean="0">
                <a:latin typeface="Verdana" charset="0"/>
              </a:rPr>
              <a:t>The CCI has enabled more than 300 European scientists from over 100 research institutions and companies to work together in an integrated programme on ECV algorithm development, inter-comparison, validation, and large-scale EO data processing for 13 GCOS ECVs</a:t>
            </a:r>
          </a:p>
          <a:p>
            <a:pPr>
              <a:spcAft>
                <a:spcPts val="1200"/>
              </a:spcAft>
              <a:buFont typeface="Arial" charset="0"/>
              <a:buChar char="•"/>
            </a:pPr>
            <a:r>
              <a:rPr lang="en-GB" sz="1500" smtClean="0">
                <a:latin typeface="Verdana" charset="0"/>
              </a:rPr>
              <a:t>All CCI ECV data products have been fully error characterised, are provided with quantitative uncertainty estimates, and have been evaluated by leading members of the climate research community </a:t>
            </a:r>
          </a:p>
          <a:p>
            <a:pPr>
              <a:spcAft>
                <a:spcPts val="1200"/>
              </a:spcAft>
              <a:buFont typeface="Arial" charset="0"/>
              <a:buChar char="•"/>
            </a:pPr>
            <a:r>
              <a:rPr lang="en-GB" sz="1500" smtClean="0">
                <a:latin typeface="Verdana" charset="0"/>
              </a:rPr>
              <a:t>Prototype processing systems for each ECV have been developed and validated in phase 1, and are being furthered developed during phase 2 to become operationally sustainable. This is a major step in making them suitable for transfer into the Copernicus Climate Change Service (C3S). </a:t>
            </a:r>
          </a:p>
          <a:p>
            <a:pPr>
              <a:spcAft>
                <a:spcPts val="1200"/>
              </a:spcAft>
              <a:buFont typeface="Arial" charset="0"/>
              <a:buChar char="•"/>
            </a:pPr>
            <a:r>
              <a:rPr lang="en-GB" sz="1500" smtClean="0">
                <a:latin typeface="Verdana" charset="0"/>
              </a:rPr>
              <a:t>ECV products are being made available under an open and free data policy for uptake by the wider climate science community through the CCI Open Data Portal and via community initiatives such as ESGF and CMIP/obs4MIPs.</a:t>
            </a:r>
            <a:endParaRPr lang="en-GB" sz="1500">
              <a:latin typeface="Verdana" charset="0"/>
            </a:endParaRPr>
          </a:p>
        </p:txBody>
      </p:sp>
    </p:spTree>
    <p:extLst>
      <p:ext uri="{BB962C8B-B14F-4D97-AF65-F5344CB8AC3E}">
        <p14:creationId xmlns:p14="http://schemas.microsoft.com/office/powerpoint/2010/main" val="23872882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dirty="0">
                <a:latin typeface="Verdana" charset="0"/>
              </a:rPr>
              <a:t>CCI </a:t>
            </a:r>
            <a:r>
              <a:rPr lang="en-US" dirty="0" smtClean="0">
                <a:latin typeface="Verdana" charset="0"/>
              </a:rPr>
              <a:t>Achievements</a:t>
            </a:r>
            <a:endParaRPr lang="en-US" dirty="0">
              <a:latin typeface="Verdana" charset="0"/>
            </a:endParaRPr>
          </a:p>
        </p:txBody>
      </p:sp>
      <p:sp>
        <p:nvSpPr>
          <p:cNvPr id="63490" name="Content Placeholder 2"/>
          <p:cNvSpPr>
            <a:spLocks noGrp="1"/>
          </p:cNvSpPr>
          <p:nvPr>
            <p:ph idx="1"/>
          </p:nvPr>
        </p:nvSpPr>
        <p:spPr>
          <a:xfrm>
            <a:off x="615950" y="1363663"/>
            <a:ext cx="7653338" cy="4995862"/>
          </a:xfrm>
        </p:spPr>
        <p:txBody>
          <a:bodyPr anchor="ctr"/>
          <a:lstStyle/>
          <a:p>
            <a:pPr>
              <a:spcAft>
                <a:spcPts val="1200"/>
              </a:spcAft>
              <a:buFont typeface="Arial" charset="0"/>
              <a:buChar char="•"/>
            </a:pPr>
            <a:r>
              <a:rPr lang="en-GB" sz="1500" dirty="0" smtClean="0">
                <a:latin typeface="Verdana" charset="0"/>
              </a:rPr>
              <a:t>Substantial community building has taken place to strengthen the relationship between satellite data product developers and climate scientists, and as a result of the multidisciplinary approach of the programme, strong links have also been forged spanning the land, ocean, atmosphere and cryosphere science communities. </a:t>
            </a:r>
          </a:p>
          <a:p>
            <a:pPr>
              <a:spcAft>
                <a:spcPts val="1200"/>
              </a:spcAft>
              <a:buFont typeface="Arial" charset="0"/>
              <a:buChar char="•"/>
            </a:pPr>
            <a:r>
              <a:rPr lang="en-GB" sz="1500" dirty="0" smtClean="0">
                <a:latin typeface="Verdana" charset="0"/>
              </a:rPr>
              <a:t>The CCI programme is contributing to a rapidly expanding body of scientific knowledge demonstrating new insights in climate research by maximising the scientific benefits that satellite observations can provide. This was shown through the important contributions CCI made to the IPCC's 5th Assessment Report (WG1, 2013)</a:t>
            </a:r>
          </a:p>
          <a:p>
            <a:pPr>
              <a:spcAft>
                <a:spcPts val="1200"/>
              </a:spcAft>
              <a:buFont typeface="Arial" charset="0"/>
              <a:buChar char="•"/>
            </a:pPr>
            <a:r>
              <a:rPr lang="en-GB" sz="1500" dirty="0" smtClean="0">
                <a:latin typeface="Verdana" charset="0"/>
              </a:rPr>
              <a:t>In all, 27 CCI scientists were involved as leaders, contributing-authors or editors in seven of the 14 chapters of the IPCC AR5 WG1 report, and CCI results were cited 59 times. </a:t>
            </a:r>
          </a:p>
          <a:p>
            <a:pPr>
              <a:spcAft>
                <a:spcPts val="1200"/>
              </a:spcAft>
              <a:buFont typeface="Arial" charset="0"/>
              <a:buChar char="•"/>
            </a:pPr>
            <a:r>
              <a:rPr lang="en-GB" sz="1500" dirty="0" smtClean="0">
                <a:latin typeface="Verdana" charset="0"/>
              </a:rPr>
              <a:t>The CCI scientific community have published 233 scientific articles in </a:t>
            </a:r>
            <a:r>
              <a:rPr lang="en-GB" sz="1500" dirty="0"/>
              <a:t>p</a:t>
            </a:r>
            <a:r>
              <a:rPr lang="en-GB" sz="1500" dirty="0" smtClean="0">
                <a:latin typeface="Verdana" charset="0"/>
              </a:rPr>
              <a:t>eer-reviewed journals (as of Aug 2015).</a:t>
            </a:r>
          </a:p>
        </p:txBody>
      </p:sp>
    </p:spTree>
    <p:extLst>
      <p:ext uri="{BB962C8B-B14F-4D97-AF65-F5344CB8AC3E}">
        <p14:creationId xmlns:p14="http://schemas.microsoft.com/office/powerpoint/2010/main" val="37422436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smtClean="0"/>
              <a:t>Proposal for a CCI Extension – CCI +</a:t>
            </a:r>
            <a:endParaRPr lang="en-GB" dirty="0"/>
          </a:p>
        </p:txBody>
      </p:sp>
    </p:spTree>
    <p:extLst>
      <p:ext uri="{BB962C8B-B14F-4D97-AF65-F5344CB8AC3E}">
        <p14:creationId xmlns:p14="http://schemas.microsoft.com/office/powerpoint/2010/main" val="2255805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Verdana" charset="0"/>
              </a:rPr>
              <a:t>CCI+ Objectives </a:t>
            </a:r>
            <a:r>
              <a:rPr lang="en-US" dirty="0" smtClean="0">
                <a:latin typeface="Verdana" charset="0"/>
              </a:rPr>
              <a:t>&amp; </a:t>
            </a:r>
            <a:r>
              <a:rPr lang="en-US" dirty="0">
                <a:latin typeface="Verdana" charset="0"/>
              </a:rPr>
              <a:t>Scope</a:t>
            </a:r>
          </a:p>
        </p:txBody>
      </p:sp>
      <p:sp>
        <p:nvSpPr>
          <p:cNvPr id="21506" name="Footer Placeholder 4"/>
          <p:cNvSpPr>
            <a:spLocks noGrp="1"/>
          </p:cNvSpPr>
          <p:nvPr>
            <p:ph type="ftr" sz="quarter" idx="4294967295"/>
          </p:nvPr>
        </p:nvSpPr>
        <p:spPr>
          <a:xfrm>
            <a:off x="106363" y="6626225"/>
            <a:ext cx="6526212" cy="231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800"/>
              <a:t>ESA UNCLASSIFIED – For Official Use</a:t>
            </a:r>
          </a:p>
        </p:txBody>
      </p:sp>
      <p:sp>
        <p:nvSpPr>
          <p:cNvPr id="6" name="Content Placeholder 2"/>
          <p:cNvSpPr>
            <a:spLocks noGrp="1"/>
          </p:cNvSpPr>
          <p:nvPr>
            <p:ph idx="1"/>
          </p:nvPr>
        </p:nvSpPr>
        <p:spPr>
          <a:xfrm>
            <a:off x="419100" y="1284288"/>
            <a:ext cx="8291513" cy="5172075"/>
          </a:xfrm>
        </p:spPr>
        <p:txBody>
          <a:bodyPr anchor="ctr"/>
          <a:lstStyle/>
          <a:p>
            <a:pPr marL="0" indent="0">
              <a:buFont typeface="Verdana" charset="0"/>
              <a:buNone/>
              <a:defRPr/>
            </a:pPr>
            <a:r>
              <a:rPr lang="en-US" sz="1400" b="1" kern="1200" dirty="0">
                <a:latin typeface="Helvetica"/>
                <a:cs typeface="Helvetica"/>
              </a:rPr>
              <a:t>CCI+ Objectives:</a:t>
            </a:r>
          </a:p>
          <a:p>
            <a:pPr marL="285750" indent="-285750">
              <a:buFont typeface="Arial"/>
              <a:buChar char="•"/>
              <a:defRPr/>
            </a:pPr>
            <a:r>
              <a:rPr lang="en-US" sz="1400" b="1" kern="1200" dirty="0">
                <a:latin typeface="Helvetica"/>
                <a:cs typeface="Helvetica"/>
              </a:rPr>
              <a:t>research</a:t>
            </a:r>
            <a:r>
              <a:rPr lang="en-US" sz="1400" kern="1200" dirty="0">
                <a:latin typeface="Helvetica"/>
                <a:cs typeface="Helvetica"/>
              </a:rPr>
              <a:t>, </a:t>
            </a:r>
            <a:r>
              <a:rPr lang="en-US" sz="1400" b="1" kern="1200" dirty="0">
                <a:latin typeface="Helvetica"/>
                <a:cs typeface="Helvetica"/>
              </a:rPr>
              <a:t>development</a:t>
            </a:r>
            <a:r>
              <a:rPr lang="en-US" sz="1400" kern="1200" dirty="0">
                <a:latin typeface="Helvetica"/>
                <a:cs typeface="Helvetica"/>
              </a:rPr>
              <a:t>, </a:t>
            </a:r>
            <a:r>
              <a:rPr lang="en-US" sz="1400" b="1" kern="1200" dirty="0">
                <a:latin typeface="Helvetica"/>
                <a:cs typeface="Helvetica"/>
              </a:rPr>
              <a:t>qualification</a:t>
            </a:r>
            <a:r>
              <a:rPr lang="en-US" sz="1400" kern="1200" dirty="0">
                <a:latin typeface="Helvetica"/>
                <a:cs typeface="Helvetica"/>
              </a:rPr>
              <a:t> and </a:t>
            </a:r>
            <a:r>
              <a:rPr lang="en-US" sz="1400" b="1" kern="1200" dirty="0">
                <a:latin typeface="Helvetica"/>
                <a:cs typeface="Helvetica"/>
              </a:rPr>
              <a:t>delivery to users</a:t>
            </a:r>
            <a:r>
              <a:rPr lang="en-US" sz="1400" kern="1200" dirty="0">
                <a:latin typeface="Helvetica"/>
                <a:cs typeface="Helvetica"/>
              </a:rPr>
              <a:t> of pre-operational ECV products</a:t>
            </a:r>
          </a:p>
          <a:p>
            <a:pPr marL="285750" indent="-285750">
              <a:buFont typeface="Arial"/>
              <a:buChar char="•"/>
              <a:defRPr/>
            </a:pPr>
            <a:r>
              <a:rPr lang="en-US" sz="1400" b="1" kern="1200" dirty="0">
                <a:latin typeface="Helvetica"/>
                <a:cs typeface="Helvetica"/>
              </a:rPr>
              <a:t>definition</a:t>
            </a:r>
            <a:r>
              <a:rPr lang="en-US" sz="1400" kern="1200" dirty="0">
                <a:latin typeface="Helvetica"/>
                <a:cs typeface="Helvetica"/>
              </a:rPr>
              <a:t>, </a:t>
            </a:r>
            <a:r>
              <a:rPr lang="en-US" sz="1400" b="1" kern="1200" dirty="0">
                <a:latin typeface="Helvetica"/>
                <a:cs typeface="Helvetica"/>
              </a:rPr>
              <a:t>sizing</a:t>
            </a:r>
            <a:r>
              <a:rPr lang="en-US" sz="1400" kern="1200" dirty="0">
                <a:latin typeface="Helvetica"/>
                <a:cs typeface="Helvetica"/>
              </a:rPr>
              <a:t> and </a:t>
            </a:r>
            <a:r>
              <a:rPr lang="en-US" sz="1400" b="1" kern="1200" dirty="0">
                <a:latin typeface="Helvetica"/>
                <a:cs typeface="Helvetica"/>
              </a:rPr>
              <a:t>demonstration</a:t>
            </a:r>
            <a:r>
              <a:rPr lang="en-US" sz="1400" kern="1200" dirty="0">
                <a:latin typeface="Helvetica"/>
                <a:cs typeface="Helvetica"/>
              </a:rPr>
              <a:t> of ECV processing systems</a:t>
            </a:r>
          </a:p>
          <a:p>
            <a:pPr marL="285750" indent="-285750">
              <a:buFont typeface="Arial"/>
              <a:buChar char="•"/>
              <a:defRPr/>
            </a:pPr>
            <a:r>
              <a:rPr lang="en-US" sz="1400" b="1" kern="1200" dirty="0">
                <a:latin typeface="Helvetica"/>
                <a:cs typeface="Helvetica"/>
              </a:rPr>
              <a:t>transfer</a:t>
            </a:r>
            <a:r>
              <a:rPr lang="en-US" sz="1400" kern="1200" dirty="0">
                <a:latin typeface="Helvetica"/>
                <a:cs typeface="Helvetica"/>
              </a:rPr>
              <a:t> of ECV production to operational entities outside ESA</a:t>
            </a:r>
          </a:p>
          <a:p>
            <a:pPr marL="285750" indent="-285750">
              <a:buFont typeface="Arial"/>
              <a:buChar char="•"/>
              <a:defRPr/>
            </a:pPr>
            <a:endParaRPr lang="en-US" sz="1400" kern="1200" dirty="0">
              <a:latin typeface="Helvetica"/>
              <a:cs typeface="Helvetica"/>
            </a:endParaRPr>
          </a:p>
          <a:p>
            <a:pPr marL="0" indent="0">
              <a:buFont typeface="Verdana" charset="0"/>
              <a:buNone/>
              <a:defRPr/>
            </a:pPr>
            <a:r>
              <a:rPr lang="en-US" sz="1400" kern="1200" dirty="0">
                <a:latin typeface="Helvetica"/>
                <a:cs typeface="Helvetica"/>
              </a:rPr>
              <a:t>Driven by </a:t>
            </a:r>
            <a:r>
              <a:rPr lang="en-US" sz="1400" b="1" kern="1200" dirty="0">
                <a:latin typeface="Helvetica"/>
                <a:cs typeface="Helvetica"/>
              </a:rPr>
              <a:t>climate user requirements</a:t>
            </a:r>
            <a:r>
              <a:rPr lang="en-US" sz="1400" kern="1200" dirty="0">
                <a:latin typeface="Helvetica"/>
                <a:cs typeface="Helvetica"/>
              </a:rPr>
              <a:t> defined by GCOS, under authoritative advice from CSAB, and strong coordination with the international Space Agencies response to GCOS via the</a:t>
            </a:r>
            <a:br>
              <a:rPr lang="en-US" sz="1400" kern="1200" dirty="0">
                <a:latin typeface="Helvetica"/>
                <a:cs typeface="Helvetica"/>
              </a:rPr>
            </a:br>
            <a:r>
              <a:rPr lang="en-US" sz="1400" kern="1200" dirty="0" smtClean="0">
                <a:latin typeface="Helvetica"/>
                <a:cs typeface="Helvetica"/>
              </a:rPr>
              <a:t>Joint CEOS</a:t>
            </a:r>
            <a:r>
              <a:rPr lang="en-US" sz="1400" kern="1200" dirty="0">
                <a:latin typeface="Helvetica"/>
                <a:cs typeface="Helvetica"/>
              </a:rPr>
              <a:t>/CGMS </a:t>
            </a:r>
            <a:r>
              <a:rPr lang="en-US" sz="1400" kern="1200" dirty="0" smtClean="0">
                <a:latin typeface="Helvetica"/>
                <a:cs typeface="Helvetica"/>
              </a:rPr>
              <a:t>Working Group on Climate (</a:t>
            </a:r>
            <a:r>
              <a:rPr lang="en-US" sz="1400" kern="1200" dirty="0" err="1" smtClean="0">
                <a:latin typeface="Helvetica"/>
                <a:cs typeface="Helvetica"/>
              </a:rPr>
              <a:t>WGClimate</a:t>
            </a:r>
            <a:r>
              <a:rPr lang="en-US" sz="1400" kern="1200" dirty="0" smtClean="0">
                <a:latin typeface="Helvetica"/>
                <a:cs typeface="Helvetica"/>
              </a:rPr>
              <a:t>).</a:t>
            </a:r>
            <a:endParaRPr lang="en-US" sz="1400" kern="1200" dirty="0">
              <a:latin typeface="Helvetica"/>
              <a:cs typeface="Helvetica"/>
            </a:endParaRPr>
          </a:p>
          <a:p>
            <a:pPr marL="0" indent="0">
              <a:buFont typeface="Verdana" charset="0"/>
              <a:buNone/>
              <a:defRPr/>
            </a:pPr>
            <a:endParaRPr lang="en-US" sz="1400" kern="1200" dirty="0">
              <a:latin typeface="Helvetica"/>
              <a:cs typeface="Helvetica"/>
            </a:endParaRPr>
          </a:p>
          <a:p>
            <a:pPr marL="0" indent="0">
              <a:buFont typeface="Verdana" charset="0"/>
              <a:buNone/>
              <a:defRPr/>
            </a:pPr>
            <a:r>
              <a:rPr lang="en-US" sz="1400" b="1" kern="1200" dirty="0">
                <a:latin typeface="Helvetica"/>
                <a:cs typeface="Helvetica"/>
              </a:rPr>
              <a:t>CCI+ Scope:</a:t>
            </a:r>
          </a:p>
          <a:p>
            <a:pPr>
              <a:buFont typeface="+mj-lt"/>
              <a:buAutoNum type="romanLcPeriod"/>
              <a:defRPr/>
            </a:pPr>
            <a:r>
              <a:rPr lang="en-US" sz="1400" kern="1200" dirty="0">
                <a:latin typeface="Helvetica"/>
                <a:cs typeface="Helvetica"/>
              </a:rPr>
              <a:t>Development of new ECVs  (i.e. ECVs that were not started in CCI so far)</a:t>
            </a:r>
          </a:p>
          <a:p>
            <a:pPr>
              <a:buFont typeface="+mj-lt"/>
              <a:buAutoNum type="romanLcPeriod"/>
              <a:defRPr/>
            </a:pPr>
            <a:r>
              <a:rPr lang="en-US" sz="1400" kern="1200" dirty="0">
                <a:latin typeface="Helvetica"/>
                <a:cs typeface="Helvetica"/>
              </a:rPr>
              <a:t>New R&amp;D on ECVs that were started in CCI</a:t>
            </a:r>
          </a:p>
          <a:p>
            <a:pPr>
              <a:buFont typeface="+mj-lt"/>
              <a:buAutoNum type="romanLcPeriod"/>
              <a:defRPr/>
            </a:pPr>
            <a:r>
              <a:rPr lang="en-US" sz="1400" kern="1200" dirty="0">
                <a:latin typeface="Helvetica"/>
                <a:cs typeface="Helvetica"/>
              </a:rPr>
              <a:t>Cross-ECV scientific exploitation</a:t>
            </a:r>
          </a:p>
          <a:p>
            <a:pPr>
              <a:buFont typeface="+mj-lt"/>
              <a:buAutoNum type="romanLcPeriod"/>
              <a:defRPr/>
            </a:pPr>
            <a:r>
              <a:rPr lang="en-US" sz="1400" kern="1200" dirty="0">
                <a:latin typeface="Helvetica"/>
                <a:cs typeface="Helvetica"/>
              </a:rPr>
              <a:t>Outreach and Communication</a:t>
            </a:r>
          </a:p>
          <a:p>
            <a:pPr>
              <a:buFont typeface="+mj-lt"/>
              <a:buAutoNum type="romanLcPeriod"/>
              <a:defRPr/>
            </a:pPr>
            <a:endParaRPr lang="en-US" sz="1400" kern="1200" dirty="0">
              <a:latin typeface="Helvetica"/>
              <a:cs typeface="Helvetica"/>
            </a:endParaRPr>
          </a:p>
          <a:p>
            <a:pPr marL="0" indent="0">
              <a:buFont typeface="Verdana" charset="0"/>
              <a:buNone/>
              <a:defRPr/>
            </a:pPr>
            <a:r>
              <a:rPr lang="en-US" sz="1400" kern="1200" dirty="0">
                <a:latin typeface="Helvetica"/>
                <a:cs typeface="Helvetica"/>
              </a:rPr>
              <a:t>NB: CCI+ will not build operational processing </a:t>
            </a:r>
            <a:r>
              <a:rPr lang="en-US" sz="1400" kern="1200" dirty="0" smtClean="0">
                <a:latin typeface="Helvetica"/>
                <a:cs typeface="Helvetica"/>
              </a:rPr>
              <a:t>systems</a:t>
            </a:r>
            <a:endParaRPr lang="en-GB" sz="1400" dirty="0">
              <a:latin typeface="Verdana" charset="0"/>
              <a:cs typeface="+mn-cs"/>
            </a:endParaRPr>
          </a:p>
        </p:txBody>
      </p:sp>
    </p:spTree>
    <p:extLst>
      <p:ext uri="{BB962C8B-B14F-4D97-AF65-F5344CB8AC3E}">
        <p14:creationId xmlns:p14="http://schemas.microsoft.com/office/powerpoint/2010/main" val="9236562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8370</TotalTime>
  <Words>1559</Words>
  <Application>Microsoft Macintosh PowerPoint</Application>
  <PresentationFormat>On-screen Show (4:3)</PresentationFormat>
  <Paragraphs>263</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Standarddesign</vt:lpstr>
      <vt:lpstr>Climate Change Initiative  </vt:lpstr>
      <vt:lpstr>PowerPoint Presentation</vt:lpstr>
      <vt:lpstr>CCI Master Schedule</vt:lpstr>
      <vt:lpstr>CCI Programme (2010-2017)</vt:lpstr>
      <vt:lpstr>CCI Products Time Coverage</vt:lpstr>
      <vt:lpstr>CCI Achievements</vt:lpstr>
      <vt:lpstr>CCI Achievements</vt:lpstr>
      <vt:lpstr>PowerPoint Presentation</vt:lpstr>
      <vt:lpstr>CCI+ Objectives &amp; Scope</vt:lpstr>
      <vt:lpstr>(i) New ECVs in CCI+</vt:lpstr>
      <vt:lpstr>Preliminary analysis of new ECVs in CCI+</vt:lpstr>
      <vt:lpstr>Preliminary analysis of new ECVs in CCI+</vt:lpstr>
      <vt:lpstr>(ii) New R&amp;D on ECVs already started in CCI</vt:lpstr>
      <vt:lpstr>(iii) Cross-ECV Activitie </vt:lpstr>
      <vt:lpstr>(iv) Outreach and Communications</vt:lpstr>
      <vt:lpstr>Related European Activities on ECVs</vt:lpstr>
      <vt:lpstr>CCI+ Schedule</vt:lpstr>
      <vt:lpstr>CCI+ Summary</vt:lpstr>
      <vt:lpstr>Thank you for your attention</vt:lpstr>
    </vt:vector>
  </TitlesOfParts>
  <Company>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DD</dc:creator>
  <cp:lastModifiedBy>Pascal Lecomte</cp:lastModifiedBy>
  <cp:revision>1123</cp:revision>
  <cp:lastPrinted>2014-09-12T12:54:03Z</cp:lastPrinted>
  <dcterms:created xsi:type="dcterms:W3CDTF">2003-10-01T09:44:24Z</dcterms:created>
  <dcterms:modified xsi:type="dcterms:W3CDTF">2016-03-03T08:26:24Z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kt">
    <vt:lpwstr>DLR allgemein</vt:lpwstr>
  </property>
</Properties>
</file>