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3" r:id="rId2"/>
    <p:sldMasterId id="2147483677" r:id="rId3"/>
  </p:sldMasterIdLst>
  <p:notesMasterIdLst>
    <p:notesMasterId r:id="rId22"/>
  </p:notesMasterIdLst>
  <p:handoutMasterIdLst>
    <p:handoutMasterId r:id="rId23"/>
  </p:handoutMasterIdLst>
  <p:sldIdLst>
    <p:sldId id="405" r:id="rId4"/>
    <p:sldId id="507" r:id="rId5"/>
    <p:sldId id="518" r:id="rId6"/>
    <p:sldId id="482" r:id="rId7"/>
    <p:sldId id="516" r:id="rId8"/>
    <p:sldId id="519" r:id="rId9"/>
    <p:sldId id="520" r:id="rId10"/>
    <p:sldId id="508" r:id="rId11"/>
    <p:sldId id="509" r:id="rId12"/>
    <p:sldId id="510" r:id="rId13"/>
    <p:sldId id="511" r:id="rId14"/>
    <p:sldId id="515" r:id="rId15"/>
    <p:sldId id="512" r:id="rId16"/>
    <p:sldId id="513" r:id="rId17"/>
    <p:sldId id="514" r:id="rId18"/>
    <p:sldId id="521" r:id="rId19"/>
    <p:sldId id="522" r:id="rId20"/>
    <p:sldId id="483" r:id="rId21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rg Schulz" initials="USC/Jo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BC7"/>
    <a:srgbClr val="7FC9C1"/>
    <a:srgbClr val="000099"/>
    <a:srgbClr val="008000"/>
    <a:srgbClr val="B2B2B2"/>
    <a:srgbClr val="524E3E"/>
    <a:srgbClr val="C912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69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0C59798-0775-394E-88FB-DC9F10CE7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078FEB7-FA5B-6044-A15C-620B14F08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charset="0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charset="0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charset="0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charset="0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9pPr>
          </a:lstStyle>
          <a:p>
            <a:fld id="{455D35D1-969E-D641-A134-00E70202D4BE}" type="slidenum">
              <a:rPr lang="en-US" altLang="en-US" sz="1200" b="0">
                <a:solidFill>
                  <a:schemeClr val="tx1"/>
                </a:solidFill>
                <a:ea typeface="ＭＳ Ｐゴシック" charset="-128"/>
              </a:rPr>
              <a:pPr/>
              <a:t>1</a:t>
            </a:fld>
            <a:endParaRPr lang="en-US" altLang="en-US" sz="1200" b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MS PGothic" charset="-128"/>
              </a:rPr>
              <a:t>CORE-CLIMAX == Coordinating Earth Observation data validation for Reanalysis for CLIMAte ServiceS</a:t>
            </a:r>
          </a:p>
          <a:p>
            <a:r>
              <a:rPr lang="en-US" altLang="en-US">
                <a:latin typeface="Arial" charset="0"/>
                <a:ea typeface="MS PGothic" charset="-128"/>
              </a:rPr>
              <a:t>S-RIP == SPARC Reanalysis/analysis Intercomparison Project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9pPr>
          </a:lstStyle>
          <a:p>
            <a:fld id="{7B6BEBD0-4E58-E542-BD5C-D45197070A66}" type="slidenum">
              <a:rPr lang="en-US" altLang="en-US" sz="1200" b="0">
                <a:solidFill>
                  <a:schemeClr val="tx1"/>
                </a:solidFill>
              </a:rPr>
              <a:pPr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008DA-ACD6-4423-B147-AAF8C3ABD59E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A3D4-92F2-4F36-A760-A265B31B00A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CDAD3-8211-2A47-B242-61409909F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577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300D3-65A3-C143-B77F-224919F20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025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C47BA-A665-2648-B3CD-FFA72A10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4489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626B-27E7-4E4E-92AC-F1D2E0433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6751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D25A0-6517-8749-BCB3-E34C3E00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651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55569-1EC8-A54C-8995-96F8B1457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42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1B72D-BFEC-7F44-8FC7-0EF8775A1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924F4-B54A-354F-B329-2B873C8DA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497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689AF-C8BA-DF4D-B1FB-F13BAC64D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965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EABF-EE36-2644-B670-7FF6D8E15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8964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20EC6-B976-BB4F-9814-8F93CBDCA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2520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BBFB4-478D-4A46-9658-6FB9B93CE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5049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B8BB5-54BD-1E41-882B-696473F15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8336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1D255725-98AF-9F4D-AA9C-A9DA9EC3C89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9" descr="lower_ban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upper_ban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1pPr>
            <a:lvl2pPr marL="742950" indent="-28575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2pPr>
            <a:lvl3pPr marL="1143000" indent="-22860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3pPr>
            <a:lvl4pPr marL="1600200" indent="-22860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4pPr>
            <a:lvl5pPr marL="2057400" indent="-22860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9pPr>
          </a:lstStyle>
          <a:p>
            <a:pPr algn="l" eaLnBrk="1" hangingPunct="1"/>
            <a:endParaRPr lang="en-US" altLang="en-US" sz="1800" b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5363" name="Picture 7" descr="NASA Logo (Meatball)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8575"/>
            <a:ext cx="5127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7124700" y="454025"/>
            <a:ext cx="1887538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cs typeface="MS PGothic" pitchFamily="34" charset="-128"/>
              </a:rPr>
              <a:t>Jet Propulsion Laboratory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rgbClr val="000000"/>
                </a:solidFill>
                <a:cs typeface="MS PGothic" pitchFamily="34" charset="-128"/>
              </a:rPr>
              <a:t>California Institute of Technology</a:t>
            </a:r>
          </a:p>
        </p:txBody>
      </p:sp>
      <p:pic>
        <p:nvPicPr>
          <p:cNvPr id="1536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-14288"/>
            <a:ext cx="1511300" cy="4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1pPr>
            <a:lvl2pPr marL="742950" indent="-28575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2pPr>
            <a:lvl3pPr marL="1143000" indent="-22860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3pPr>
            <a:lvl4pPr marL="1600200" indent="-22860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4pPr>
            <a:lvl5pPr marL="2057400" indent="-228600" defTabSz="912813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9pPr>
          </a:lstStyle>
          <a:p>
            <a:pPr algn="l" eaLnBrk="1" hangingPunct="1"/>
            <a:endParaRPr lang="en-US" altLang="en-US" sz="1800" b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75/BAMS-D-14-00216.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rthsystemcog.org/projects/obs4mips/how_to_contribut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altLang="en-US" sz="38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38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altLang="en-US" sz="38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4000" b="1" dirty="0">
                <a:solidFill>
                  <a:srgbClr val="376092"/>
                </a:solidFill>
                <a:ea typeface="MS PGothic" charset="-128"/>
              </a:rPr>
              <a:t>WDAC</a:t>
            </a:r>
            <a:r>
              <a:rPr lang="en-US" altLang="en-US" sz="4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altLang="en-US" sz="40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32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altLang="en-US" sz="32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32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Paris, </a:t>
            </a:r>
            <a:r>
              <a:rPr lang="en-US" altLang="en-US" sz="32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March </a:t>
            </a:r>
            <a:r>
              <a:rPr lang="en-US" altLang="en-US" sz="32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7, 2016</a:t>
            </a:r>
            <a:endParaRPr lang="en-US" altLang="en-US" sz="3200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323528" y="908720"/>
            <a:ext cx="8289628" cy="10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279"/>
            <a:r>
              <a:rPr lang="en-US" sz="3200" b="0" dirty="0" smtClean="0">
                <a:solidFill>
                  <a:srgbClr val="35359B"/>
                </a:solidFill>
                <a:latin typeface="Calibri"/>
              </a:rPr>
              <a:t>obs4MIPs: Current Set of Satellite Observations</a:t>
            </a:r>
          </a:p>
          <a:p>
            <a:pPr defTabSz="914279"/>
            <a:endParaRPr lang="en-US" sz="3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7208" y="18233129"/>
            <a:ext cx="13854172" cy="252069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82880" rIns="182880">
            <a:spAutoFit/>
          </a:bodyPr>
          <a:lstStyle/>
          <a:p>
            <a:pPr defTabSz="457200" eaLnBrk="1" hangingPunct="1"/>
            <a:r>
              <a:rPr lang="en-US" sz="4800" dirty="0">
                <a:solidFill>
                  <a:srgbClr val="0070C0"/>
                </a:solidFill>
                <a:ea typeface="+mn-ea"/>
              </a:rPr>
              <a:t>Datasets Currently Hosted at obs4MIPs</a:t>
            </a:r>
          </a:p>
          <a:p>
            <a:pPr defTabSz="457200" eaLnBrk="1" hangingPunct="1"/>
            <a:r>
              <a:rPr lang="en-US" sz="4000" dirty="0">
                <a:solidFill>
                  <a:srgbClr val="0070C0"/>
                </a:solidFill>
                <a:ea typeface="+mn-ea"/>
              </a:rPr>
              <a:t>(Variable Long Name)</a:t>
            </a:r>
          </a:p>
          <a:p>
            <a:pPr defTabSz="457200" eaLnBrk="1" hangingPunct="1"/>
            <a:endParaRPr lang="en-US" sz="3200" b="0" dirty="0">
              <a:solidFill>
                <a:prstClr val="black"/>
              </a:solidFill>
              <a:ea typeface="+mn-ea"/>
            </a:endParaRP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Air Temperature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Ambient Aerosol Optical Thickness at 550 nm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3D Clear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3D Undefined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Clear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High Level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Low Level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Mid Level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Scattering Ratio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CALIPSO Total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Cloud Fraction retrieved by MISR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prstClr val="black"/>
                </a:solidFill>
                <a:ea typeface="+mn-ea"/>
              </a:rPr>
              <a:t>CloudSat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94GHz radar Total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prstClr val="black"/>
                </a:solidFill>
                <a:ea typeface="+mn-ea"/>
              </a:rPr>
              <a:t>CloudSat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Radar Reflectivity CFAD 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Eastward Near-Surface Wind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Eastward Wind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Fraction of Absorbed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Photosynthetically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Active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ISCCP Cloud Area Fraction (Joint histogram of optical thickness and cloud top pressure)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ISCCP Mean Cloud Albedo (Cloud-fraction weighted &amp; daytime only)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ISCCP Mean Cloud Top Pressure (Cloud-fraction weighted &amp; daytime only)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ISCCP Mean Cloud Top Temperature (Cloud-fraction weighted &amp; daytime only)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ISCCP Total Cloud Fraction (daytime only) 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Leaf Area Index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Mole Fraction of O3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Near-Surface Wind Speed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Northward Near-Surface Wind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Northward Wind 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PARASOL Reflectance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Precipitation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Sea Surface Height Above Geoid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Sea Surface Temperature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Specific Humidity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Clear-Sky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Longwave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Clear-Sky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Longwave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Upwelling Clear-Sky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Upwelling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Longwave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Surface Upwelling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TOA Incident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TOA Outgoing Clear-Sky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Longwave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TOA Outgoing Clear-Sky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TOA Outgoing </a:t>
            </a:r>
            <a:r>
              <a:rPr lang="en-US" sz="3200" b="0" dirty="0" err="1">
                <a:solidFill>
                  <a:prstClr val="black"/>
                </a:solidFill>
                <a:ea typeface="+mn-ea"/>
              </a:rPr>
              <a:t>Longwave</a:t>
            </a:r>
            <a:r>
              <a:rPr lang="en-US" sz="3200" b="0" dirty="0">
                <a:solidFill>
                  <a:prstClr val="black"/>
                </a:solidFill>
                <a:ea typeface="+mn-ea"/>
              </a:rPr>
              <a:t>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TOA Outgoing Shortwave Radiation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Total Cloud Fraction</a:t>
            </a:r>
          </a:p>
          <a:p>
            <a:pPr marL="457200" indent="-457200" algn="l" defTabSz="457200" eaLnBrk="1" hangingPunct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prstClr val="black"/>
                </a:solidFill>
                <a:ea typeface="+mn-ea"/>
              </a:rPr>
              <a:t>Water Vapor Path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790" y="1528118"/>
            <a:ext cx="604247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Air Temperature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Ambient Aerosol Optical Thickness at 550 nm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3D Clear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3D Undefined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Clear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High Level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Low Level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Mid Level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Scattering Ratio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CALIPSO Total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Cloud Fraction retrieved by MISR</a:t>
            </a:r>
          </a:p>
          <a:p>
            <a:pPr algn="l" defTabSz="457200" eaLnBrk="1" hangingPunct="1"/>
            <a:r>
              <a:rPr lang="en-US" sz="1400" b="0" dirty="0" err="1">
                <a:solidFill>
                  <a:prstClr val="black"/>
                </a:solidFill>
                <a:ea typeface="+mn-ea"/>
              </a:rPr>
              <a:t>CloudSat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94GHz radar Total Cloud Fraction</a:t>
            </a:r>
          </a:p>
          <a:p>
            <a:pPr algn="l" defTabSz="457200" eaLnBrk="1" hangingPunct="1"/>
            <a:r>
              <a:rPr lang="en-US" sz="1400" b="0" dirty="0" err="1">
                <a:solidFill>
                  <a:prstClr val="black"/>
                </a:solidFill>
                <a:ea typeface="+mn-ea"/>
              </a:rPr>
              <a:t>CloudSat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Radar Reflectivity CFAD 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Fraction of Absorbed </a:t>
            </a:r>
            <a:r>
              <a:rPr lang="en-US" sz="1400" b="0" dirty="0" err="1">
                <a:solidFill>
                  <a:prstClr val="black"/>
                </a:solidFill>
                <a:ea typeface="+mn-ea"/>
              </a:rPr>
              <a:t>Photosynthetically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Active Radiation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ISCCP Cloud Area Fraction (Joint histogram of opt thickness and CTP)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ISCCP Mean Cloud Albedo (Cloud-fraction weighted &amp; daytime)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ISCCP Mean Cloud Top Pressure (Cloud-fraction weighted &amp; daytime)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ISCCP Mean Cloud Top Temperature (Cloud-fraction weighted &amp; daytime)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ISCCP Total Cloud Fraction (daytime only) 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Leaf Area Index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Mole Fraction of O3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5055" y="1529492"/>
            <a:ext cx="3038224" cy="5139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Near-Surface Wind Speed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PARASOL Reflectance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Precipitation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Sea Surface Height Above Geoid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Sea Surface Temperature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Specific Humidity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14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Clear-Sky LW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14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Clear-Sky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14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LW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</a:t>
            </a:r>
            <a:r>
              <a:rPr lang="en-US" sz="1400" b="0" dirty="0" err="1">
                <a:solidFill>
                  <a:prstClr val="black"/>
                </a:solidFill>
                <a:ea typeface="+mn-ea"/>
              </a:rPr>
              <a:t>Downwelling</a:t>
            </a:r>
            <a:r>
              <a:rPr lang="en-US" sz="1400" b="0" dirty="0">
                <a:solidFill>
                  <a:prstClr val="black"/>
                </a:solidFill>
                <a:ea typeface="+mn-ea"/>
              </a:rPr>
              <a:t>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Upwelling Clear-Sky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Upwelling LW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Surface Upwelling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TOA Incident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TOA Outgoing Clear-Sky LW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TOA Outgoing Clear-Sky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TOA Outgoing LW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TOA Outgoing SW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Total Cloud Fraction</a:t>
            </a:r>
          </a:p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Water Vapor Path</a:t>
            </a:r>
          </a:p>
          <a:p>
            <a:pPr algn="l" defTabSz="457200" eaLnBrk="1" hangingPunct="1"/>
            <a:endParaRPr lang="en-US" sz="1800" b="0" dirty="0">
              <a:solidFill>
                <a:prstClr val="black"/>
              </a:solidFill>
              <a:ea typeface="+mn-ea"/>
            </a:endParaRPr>
          </a:p>
          <a:p>
            <a:pPr algn="l" defTabSz="457200" eaLnBrk="1" hangingPunct="1"/>
            <a:endParaRPr lang="en-US" sz="1800" b="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276872"/>
            <a:ext cx="3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prstClr val="black"/>
                </a:solidFill>
                <a:ea typeface="+mn-ea"/>
              </a:rPr>
              <a:t>Sorted by CF Variable </a:t>
            </a:r>
            <a:r>
              <a:rPr lang="en-US" sz="1800" i="1" dirty="0">
                <a:solidFill>
                  <a:prstClr val="black"/>
                </a:solidFill>
                <a:ea typeface="+mn-ea"/>
              </a:rPr>
              <a:t>Long Name</a:t>
            </a:r>
          </a:p>
        </p:txBody>
      </p:sp>
    </p:spTree>
    <p:extLst>
      <p:ext uri="{BB962C8B-B14F-4D97-AF65-F5344CB8AC3E}">
        <p14:creationId xmlns="" xmlns:p14="http://schemas.microsoft.com/office/powerpoint/2010/main" val="33448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1124744"/>
            <a:ext cx="8748464" cy="5429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  <a:buNone/>
            </a:pPr>
            <a:r>
              <a:rPr lang="en-US" sz="2800" dirty="0"/>
              <a:t>WDAC Observations for Model Evaluation Task </a:t>
            </a:r>
            <a:r>
              <a:rPr lang="en-US" sz="2800" dirty="0" smtClean="0"/>
              <a:t>Team</a:t>
            </a:r>
            <a:endParaRPr lang="en-A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7219" y="1700808"/>
            <a:ext cx="8836781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2000" dirty="0">
                <a:solidFill>
                  <a:prstClr val="black"/>
                </a:solidFill>
                <a:ea typeface="+mn-ea"/>
              </a:rPr>
              <a:t>Terms of Reference </a:t>
            </a:r>
            <a:r>
              <a:rPr lang="en-US" sz="2000" b="0" dirty="0">
                <a:solidFill>
                  <a:prstClr val="black"/>
                </a:solidFill>
                <a:ea typeface="+mn-ea"/>
              </a:rPr>
              <a:t/>
            </a:r>
            <a:br>
              <a:rPr lang="en-US" sz="2000" b="0" dirty="0">
                <a:solidFill>
                  <a:prstClr val="black"/>
                </a:solidFill>
                <a:ea typeface="+mn-ea"/>
              </a:rPr>
            </a:br>
            <a:r>
              <a:rPr lang="en-US" sz="2000" b="0" dirty="0">
                <a:solidFill>
                  <a:prstClr val="black"/>
                </a:solidFill>
                <a:ea typeface="+mn-ea"/>
              </a:rPr>
              <a:t/>
            </a:r>
            <a:br>
              <a:rPr lang="en-US" sz="2000" b="0" dirty="0">
                <a:solidFill>
                  <a:prstClr val="black"/>
                </a:solidFill>
                <a:ea typeface="+mn-ea"/>
              </a:rPr>
            </a:br>
            <a:r>
              <a:rPr lang="en-US" sz="1600" b="0" dirty="0">
                <a:solidFill>
                  <a:prstClr val="black"/>
                </a:solidFill>
                <a:ea typeface="+mn-ea"/>
              </a:rPr>
              <a:t>1. Establish data/metadata standards for observational</a:t>
            </a:r>
            <a:r>
              <a:rPr lang="en-US" sz="1600" b="0" u="sng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1600" b="0" dirty="0">
                <a:solidFill>
                  <a:prstClr val="black"/>
                </a:solidFill>
                <a:ea typeface="+mn-ea"/>
              </a:rPr>
              <a:t>and reanalysis data sets that are consistent with standards used in major climate model </a:t>
            </a:r>
            <a:r>
              <a:rPr lang="en-US" sz="1600" b="0" dirty="0" err="1">
                <a:solidFill>
                  <a:prstClr val="black"/>
                </a:solidFill>
                <a:ea typeface="+mn-ea"/>
              </a:rPr>
              <a:t>intercomparison</a:t>
            </a:r>
            <a:r>
              <a:rPr lang="en-US" sz="1600" b="0" dirty="0">
                <a:solidFill>
                  <a:prstClr val="black"/>
                </a:solidFill>
                <a:ea typeface="+mn-ea"/>
              </a:rPr>
              <a:t> efforts (e.g., CMIP)</a:t>
            </a:r>
          </a:p>
          <a:p>
            <a:pPr algn="l" defTabSz="457200" eaLnBrk="1" hangingPunct="1"/>
            <a:endParaRPr lang="en-US" sz="2000" b="0" dirty="0">
              <a:solidFill>
                <a:prstClr val="black"/>
              </a:solidFill>
              <a:ea typeface="+mn-ea"/>
            </a:endParaRPr>
          </a:p>
          <a:p>
            <a:pPr algn="l" defTabSz="457200" eaLnBrk="1" hangingPunct="1"/>
            <a:r>
              <a:rPr lang="en-US" sz="1600" b="0" dirty="0">
                <a:solidFill>
                  <a:prstClr val="black"/>
                </a:solidFill>
                <a:ea typeface="+mn-ea"/>
              </a:rPr>
              <a:t> 2. Encourage the application of these standards to well-established observational datasets that have demonstrated utility for model evaluation. </a:t>
            </a:r>
          </a:p>
          <a:p>
            <a:pPr algn="l" defTabSz="457200" eaLnBrk="1" hangingPunct="1"/>
            <a:endParaRPr lang="en-US" sz="2000" b="0" dirty="0">
              <a:solidFill>
                <a:prstClr val="black"/>
              </a:solidFill>
              <a:ea typeface="+mn-ea"/>
            </a:endParaRPr>
          </a:p>
          <a:p>
            <a:pPr algn="l" defTabSz="457200" eaLnBrk="1" hangingPunct="1"/>
            <a:r>
              <a:rPr lang="en-US" sz="1600" b="0" dirty="0">
                <a:solidFill>
                  <a:prstClr val="black"/>
                </a:solidFill>
                <a:ea typeface="+mn-ea"/>
              </a:rPr>
              <a:t>3. Provide guidance and oversight to obs4MIPs, including the organization of data hosted on ESGF. </a:t>
            </a:r>
            <a:r>
              <a:rPr lang="en-US" sz="1600" b="0" u="sng" dirty="0">
                <a:solidFill>
                  <a:prstClr val="black"/>
                </a:solidFill>
                <a:ea typeface="+mn-ea"/>
              </a:rPr>
              <a:t>Establish criteria and a process by which contributed datasets are accepted for inclusion. </a:t>
            </a:r>
          </a:p>
          <a:p>
            <a:pPr algn="l" defTabSz="457200" eaLnBrk="1" hangingPunct="1"/>
            <a:r>
              <a:rPr lang="en-US" sz="1600" b="0" dirty="0">
                <a:solidFill>
                  <a:prstClr val="black"/>
                </a:solidFill>
                <a:ea typeface="+mn-ea"/>
              </a:rPr>
              <a:t/>
            </a:r>
            <a:br>
              <a:rPr lang="en-US" sz="1600" b="0" dirty="0">
                <a:solidFill>
                  <a:prstClr val="black"/>
                </a:solidFill>
                <a:ea typeface="+mn-ea"/>
              </a:rPr>
            </a:br>
            <a:r>
              <a:rPr lang="en-US" sz="1600" b="0" dirty="0">
                <a:solidFill>
                  <a:prstClr val="black"/>
                </a:solidFill>
                <a:ea typeface="+mn-ea"/>
              </a:rPr>
              <a:t>5. Seek community input and feedback on the value of products conforming to the standards, and refine and extend the standards, as necessary, to meet any additional or evolving needs.</a:t>
            </a:r>
            <a:br>
              <a:rPr lang="en-US" sz="1600" b="0" dirty="0">
                <a:solidFill>
                  <a:prstClr val="black"/>
                </a:solidFill>
                <a:ea typeface="+mn-ea"/>
              </a:rPr>
            </a:br>
            <a:r>
              <a:rPr lang="en-US" sz="1600" b="0" dirty="0">
                <a:solidFill>
                  <a:prstClr val="black"/>
                </a:solidFill>
                <a:ea typeface="+mn-ea"/>
              </a:rPr>
              <a:t/>
            </a:r>
            <a:br>
              <a:rPr lang="en-US" sz="1600" b="0" dirty="0">
                <a:solidFill>
                  <a:prstClr val="black"/>
                </a:solidFill>
                <a:ea typeface="+mn-ea"/>
              </a:rPr>
            </a:br>
            <a:r>
              <a:rPr lang="en-US" sz="1600" b="0" dirty="0">
                <a:solidFill>
                  <a:prstClr val="black"/>
                </a:solidFill>
                <a:ea typeface="+mn-ea"/>
              </a:rPr>
              <a:t>6. Coordinate above activities with major climate model </a:t>
            </a:r>
            <a:r>
              <a:rPr lang="en-US" sz="1600" b="0" dirty="0" err="1">
                <a:solidFill>
                  <a:prstClr val="black"/>
                </a:solidFill>
                <a:ea typeface="+mn-ea"/>
              </a:rPr>
              <a:t>intercomparison</a:t>
            </a:r>
            <a:r>
              <a:rPr lang="en-US" sz="1600" b="0" dirty="0">
                <a:solidFill>
                  <a:prstClr val="black"/>
                </a:solidFill>
                <a:ea typeface="+mn-ea"/>
              </a:rPr>
              <a:t> efforts (e.g., CMIP) and liaise with other related WCRP bodies</a:t>
            </a:r>
            <a:endParaRPr lang="en-US" sz="2000" b="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457200" eaLnBrk="1" hangingPunct="1"/>
            <a:endParaRPr lang="en-US" sz="2000" b="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5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1520" y="1340768"/>
            <a:ext cx="8712968" cy="900113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ts val="288"/>
              </a:spcAft>
              <a:buNone/>
            </a:pPr>
            <a:r>
              <a:rPr lang="en-US" sz="2400" dirty="0"/>
              <a:t>WDAC Observations for Model </a:t>
            </a:r>
            <a:r>
              <a:rPr lang="en-US" sz="2400" dirty="0" smtClean="0"/>
              <a:t>Evaluation</a:t>
            </a:r>
          </a:p>
          <a:p>
            <a:pPr algn="ctr">
              <a:spcBef>
                <a:spcPct val="0"/>
              </a:spcBef>
              <a:spcAft>
                <a:spcPts val="288"/>
              </a:spcAft>
              <a:buNone/>
            </a:pPr>
            <a:r>
              <a:rPr lang="en-US" sz="2400" dirty="0" smtClean="0"/>
              <a:t>Task Team Membership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13403" y="2235636"/>
            <a:ext cx="675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Peter 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Gleckler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co-chair, PCMDI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Duane 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Waliser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co-chair, JPL/NASA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Sandrine Bony, IPSL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Mike 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Bosilovich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GSFC/NASA</a:t>
            </a:r>
          </a:p>
          <a:p>
            <a:pPr algn="l" defTabSz="457200" eaLnBrk="1" hangingPunct="1"/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Helene 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Chepfer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IPSL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Veronika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Erying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DLR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Robert Ferraro, JPL/NASA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Pierre-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Phillipe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Mathieu, ESA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Roger Saunders, UKMO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Jörg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Schulz, EUMETSAT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Karl Taylor, PCMDI</a:t>
            </a:r>
            <a:b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Jean-Noël </a:t>
            </a:r>
            <a:r>
              <a:rPr lang="en-US" sz="2000" b="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Thépaut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ECMWF</a:t>
            </a:r>
          </a:p>
        </p:txBody>
      </p:sp>
    </p:spTree>
    <p:extLst>
      <p:ext uri="{BB962C8B-B14F-4D97-AF65-F5344CB8AC3E}">
        <p14:creationId xmlns="" xmlns:p14="http://schemas.microsoft.com/office/powerpoint/2010/main" val="28797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980728"/>
            <a:ext cx="8670925" cy="68897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Data access and project connectedness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40375" y="2550620"/>
            <a:ext cx="3603625" cy="324008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obs4MIPs data are available through the </a:t>
            </a:r>
            <a:r>
              <a:rPr lang="en-US" sz="2800" dirty="0" err="1" smtClean="0"/>
              <a:t>CoG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CoG</a:t>
            </a:r>
            <a:r>
              <a:rPr lang="en-US" sz="2800" dirty="0" smtClean="0"/>
              <a:t> is directly connected to ESGF</a:t>
            </a:r>
          </a:p>
          <a:p>
            <a:endParaRPr lang="en-US" sz="2800" dirty="0"/>
          </a:p>
          <a:p>
            <a:r>
              <a:rPr lang="en-US" sz="2800" dirty="0" smtClean="0"/>
              <a:t>CMIP6 is expected to be hosted on the </a:t>
            </a:r>
            <a:r>
              <a:rPr lang="en-US" sz="2800" dirty="0" err="1" smtClean="0"/>
              <a:t>CoG</a:t>
            </a:r>
            <a:r>
              <a:rPr lang="en-US" sz="2800" dirty="0"/>
              <a:t> </a:t>
            </a:r>
            <a:r>
              <a:rPr lang="en-US" sz="2800" dirty="0" smtClean="0"/>
              <a:t>along with many related projects (e.g., ana4MIPs and CREATE-IP)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1" y="1764042"/>
            <a:ext cx="4898370" cy="4905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92900" y="5790385"/>
            <a:ext cx="58389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https://</a:t>
            </a:r>
            <a:r>
              <a:rPr lang="en-US" sz="1800" b="0" dirty="0" err="1">
                <a:solidFill>
                  <a:prstClr val="black"/>
                </a:solidFill>
                <a:latin typeface="Calibri"/>
                <a:ea typeface="+mn-ea"/>
              </a:rPr>
              <a:t>www.earthsystemcog.org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/projects/obs4mips/</a:t>
            </a:r>
          </a:p>
        </p:txBody>
      </p:sp>
    </p:spTree>
    <p:extLst>
      <p:ext uri="{BB962C8B-B14F-4D97-AF65-F5344CB8AC3E}">
        <p14:creationId xmlns="" xmlns:p14="http://schemas.microsoft.com/office/powerpoint/2010/main" val="12209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15196-E784-3E4A-BE3C-5599910B2BBF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566" y="177174"/>
            <a:ext cx="8501994" cy="2401243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1539" tIns="30770" rIns="61539" bIns="3077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</a:rPr>
              <a:t>obs4MIPs-CMIP6 Planning </a:t>
            </a:r>
            <a:r>
              <a:rPr lang="en-US" sz="1800" dirty="0" smtClean="0">
                <a:solidFill>
                  <a:srgbClr val="0000FF"/>
                </a:solidFill>
              </a:rPr>
              <a:t>Meeting  (NASA HQ, May 2014)</a:t>
            </a:r>
            <a:endParaRPr lang="en-US" sz="1200" b="0" dirty="0">
              <a:solidFill>
                <a:prstClr val="black"/>
              </a:solidFill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Consensus recommendations</a:t>
            </a:r>
            <a:r>
              <a:rPr lang="en-US" sz="1400" b="0" dirty="0" smtClean="0">
                <a:solidFill>
                  <a:prstClr val="black"/>
                </a:solidFill>
              </a:rPr>
              <a:t>:</a:t>
            </a:r>
            <a:endParaRPr lang="en-US" sz="1400" b="0" dirty="0">
              <a:solidFill>
                <a:prstClr val="black"/>
              </a:solidFill>
            </a:endParaRPr>
          </a:p>
          <a:p>
            <a:pPr marL="384620" indent="-38462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</a:rPr>
              <a:t>Expand the inventory of included datasets. </a:t>
            </a:r>
          </a:p>
          <a:p>
            <a:pPr marL="384620" indent="-38462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</a:rPr>
              <a:t>Include higher frequency datasets, and higher frequency model output.  </a:t>
            </a:r>
          </a:p>
          <a:p>
            <a:pPr marL="384620" indent="-38462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</a:rPr>
              <a:t>Reliable and defendable error characterization/estimation of observations</a:t>
            </a:r>
          </a:p>
          <a:p>
            <a:pPr marL="384620" indent="-38462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</a:rPr>
              <a:t>Include datasets in support of off-line simulators.  </a:t>
            </a:r>
          </a:p>
          <a:p>
            <a:pPr marL="384620" indent="-38462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</a:rPr>
              <a:t>Include collocated observations, including sparser in-situ datasets</a:t>
            </a:r>
          </a:p>
          <a:p>
            <a:pPr marL="384620" indent="-38462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</a:rPr>
              <a:t>Precise definitions of data products (what’s actually being reported), including biases, and precise definitions of the model output variables are required.  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prstClr val="black"/>
                </a:solidFill>
              </a:rPr>
              <a:t>Ferraro, R., D. </a:t>
            </a:r>
            <a:r>
              <a:rPr lang="en-US" sz="1050" b="0" dirty="0" err="1">
                <a:solidFill>
                  <a:prstClr val="black"/>
                </a:solidFill>
              </a:rPr>
              <a:t>Waliser</a:t>
            </a:r>
            <a:r>
              <a:rPr lang="en-US" sz="1050" b="0" dirty="0">
                <a:solidFill>
                  <a:prstClr val="black"/>
                </a:solidFill>
              </a:rPr>
              <a:t>, P. Gleckler, K. Taylor, and V. </a:t>
            </a:r>
            <a:r>
              <a:rPr lang="en-US" sz="1050" b="0" dirty="0" err="1">
                <a:solidFill>
                  <a:prstClr val="black"/>
                </a:solidFill>
              </a:rPr>
              <a:t>Eyring</a:t>
            </a:r>
            <a:r>
              <a:rPr lang="en-US" sz="1050" b="0" dirty="0">
                <a:solidFill>
                  <a:prstClr val="black"/>
                </a:solidFill>
              </a:rPr>
              <a:t>, 2015: Evolving obs4MIPs to Support the Sixth Coupled Model </a:t>
            </a:r>
            <a:r>
              <a:rPr lang="en-US" sz="1050" b="0" dirty="0" err="1">
                <a:solidFill>
                  <a:prstClr val="black"/>
                </a:solidFill>
              </a:rPr>
              <a:t>Intercomparison</a:t>
            </a:r>
            <a:r>
              <a:rPr lang="en-US" sz="1050" b="0" dirty="0">
                <a:solidFill>
                  <a:prstClr val="black"/>
                </a:solidFill>
              </a:rPr>
              <a:t> Project (CMIP6). Bull. Amer. Meteor. Soc. In Press, </a:t>
            </a:r>
            <a:r>
              <a:rPr lang="en-US" sz="1050" b="0" dirty="0">
                <a:solidFill>
                  <a:prstClr val="black"/>
                </a:solidFill>
                <a:hlinkClick r:id="rId2"/>
              </a:rPr>
              <a:t>http://dx.doi.org/10.1175/BAMS-D-14-00216.1</a:t>
            </a:r>
            <a:endParaRPr lang="en-US" sz="1050" b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86" y="4862005"/>
            <a:ext cx="8514973" cy="1416358"/>
          </a:xfrm>
          <a:prstGeom prst="rect">
            <a:avLst/>
          </a:prstGeom>
          <a:solidFill>
            <a:srgbClr val="DEEBF7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1539" tIns="30770" rIns="61539" bIns="30770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FF"/>
                </a:solidFill>
                <a:cs typeface="Calibri"/>
              </a:rPr>
              <a:t>Related efforts </a:t>
            </a:r>
            <a:r>
              <a:rPr lang="en-US" sz="1800" dirty="0">
                <a:solidFill>
                  <a:srgbClr val="0000FF"/>
                </a:solidFill>
                <a:cs typeface="Calibri"/>
              </a:rPr>
              <a:t>for </a:t>
            </a:r>
            <a:r>
              <a:rPr lang="en-US" sz="1800" dirty="0" err="1" smtClean="0">
                <a:solidFill>
                  <a:srgbClr val="0000FF"/>
                </a:solidFill>
                <a:cs typeface="Calibri"/>
              </a:rPr>
              <a:t>reanalyses</a:t>
            </a:r>
            <a:endParaRPr lang="en-US" sz="1400" dirty="0" smtClean="0">
              <a:solidFill>
                <a:prstClr val="black"/>
              </a:solidFill>
              <a:cs typeface="Calibri"/>
            </a:endParaRPr>
          </a:p>
          <a:p>
            <a:pPr marL="457200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cs typeface="Calibri"/>
              </a:rPr>
              <a:t>Ana4MIPS: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A </a:t>
            </a:r>
            <a:r>
              <a:rPr lang="en-US" sz="1400" b="0" dirty="0" err="1" smtClean="0">
                <a:solidFill>
                  <a:prstClr val="black"/>
                </a:solidFill>
                <a:cs typeface="Calibri"/>
              </a:rPr>
              <a:t>CoG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 “peer project” with obs4MIPs, providing a collection of fields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from selected major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reanalysis well suited for comparison with CMIP simulations (mostly dynamical fields).</a:t>
            </a:r>
            <a:endParaRPr lang="en-US" sz="1400" dirty="0" smtClean="0">
              <a:solidFill>
                <a:prstClr val="black"/>
              </a:solidFill>
              <a:cs typeface="Calibri"/>
            </a:endParaRPr>
          </a:p>
          <a:p>
            <a:pPr marL="457200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cs typeface="Calibri"/>
              </a:rPr>
              <a:t>CREATE-IP: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A resource for reanalysis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data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in a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centralized location on NASA’s NCCS Advanced Data Analytics Platform (ADAPT), standardizing data formats, providing analytic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and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visualization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capabilities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, and overall improved access to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many fields from reanalysis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datasets.</a:t>
            </a:r>
            <a:endParaRPr lang="en-US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87" y="2791968"/>
            <a:ext cx="8514973" cy="1877437"/>
          </a:xfrm>
          <a:prstGeom prst="rect">
            <a:avLst/>
          </a:prstGeom>
          <a:solidFill>
            <a:srgbClr val="DEEBF7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FF"/>
                </a:solidFill>
                <a:cs typeface="Calibri"/>
              </a:rPr>
              <a:t>Facilitating  the CF/CMOR/ESGF preparation of </a:t>
            </a:r>
            <a:r>
              <a:rPr lang="en-US" sz="1800" dirty="0" err="1" smtClean="0">
                <a:solidFill>
                  <a:srgbClr val="0000FF"/>
                </a:solidFill>
                <a:cs typeface="Calibri"/>
              </a:rPr>
              <a:t>obs</a:t>
            </a:r>
            <a:r>
              <a:rPr lang="en-US" sz="1800" dirty="0" smtClean="0">
                <a:solidFill>
                  <a:srgbClr val="0000FF"/>
                </a:solidFill>
                <a:cs typeface="Calibri"/>
              </a:rPr>
              <a:t> data </a:t>
            </a:r>
            <a:endParaRPr lang="en-US" sz="1400" dirty="0" smtClean="0">
              <a:solidFill>
                <a:prstClr val="black"/>
              </a:solidFill>
              <a:cs typeface="Calibri"/>
            </a:endParaRPr>
          </a:p>
          <a:p>
            <a:pPr marL="457200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CMOR3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is currently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developing at PCMDI for </a:t>
            </a:r>
            <a:r>
              <a:rPr lang="en-US" sz="1400" b="0" dirty="0">
                <a:solidFill>
                  <a:prstClr val="black"/>
                </a:solidFill>
                <a:cs typeface="Calibri"/>
              </a:rPr>
              <a:t>use in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CMIP6.  It is being generalized to be useful for preparing observational data.  It will include:</a:t>
            </a:r>
            <a:endParaRPr lang="en-US" sz="1400" b="0" dirty="0">
              <a:solidFill>
                <a:prstClr val="black"/>
              </a:solidFill>
              <a:cs typeface="Calibri"/>
            </a:endParaRPr>
          </a:p>
          <a:p>
            <a:pPr marL="2285773" lvl="1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A version of CMOR that is accessible via python</a:t>
            </a:r>
          </a:p>
          <a:p>
            <a:pPr marL="2285773" lvl="1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Templates for defining global attributes</a:t>
            </a:r>
          </a:p>
          <a:p>
            <a:pPr marL="2285773" lvl="1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Numerous examples (including data) to facilitate ease of use </a:t>
            </a:r>
            <a:endParaRPr lang="en-US" sz="1400" b="0" dirty="0">
              <a:solidFill>
                <a:prstClr val="black"/>
              </a:solidFill>
              <a:cs typeface="Calibri"/>
            </a:endParaRPr>
          </a:p>
          <a:p>
            <a:pPr marL="457200" indent="-45720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  <a:cs typeface="Calibri"/>
              </a:rPr>
              <a:t>Task team with the help of others is developing a proposal for describing observational data (via the CF convention) in coordination with </a:t>
            </a:r>
            <a:r>
              <a:rPr lang="en-US" sz="1400" b="0" dirty="0" smtClean="0">
                <a:solidFill>
                  <a:prstClr val="black"/>
                </a:solidFill>
                <a:cs typeface="Calibri"/>
              </a:rPr>
              <a:t>CMIP</a:t>
            </a:r>
            <a:endParaRPr lang="en-US" sz="1400" b="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5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6237312"/>
            <a:ext cx="250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1400" b="0" dirty="0">
                <a:solidFill>
                  <a:schemeClr val="tx2"/>
                </a:solidFill>
                <a:ea typeface="+mn-ea"/>
              </a:rPr>
              <a:t>Ferraro et al., BAMS </a:t>
            </a:r>
            <a:r>
              <a:rPr lang="en-US" sz="1400" b="0" i="1" dirty="0">
                <a:solidFill>
                  <a:schemeClr val="tx2"/>
                </a:solidFill>
                <a:ea typeface="+mn-ea"/>
              </a:rPr>
              <a:t>in press</a:t>
            </a:r>
            <a:r>
              <a:rPr lang="en-US" sz="1800" b="0" i="1" dirty="0">
                <a:solidFill>
                  <a:schemeClr val="tx2"/>
                </a:solidFill>
                <a:ea typeface="+mn-e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189195"/>
            <a:ext cx="8593667" cy="483209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Call For Observation Datasets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For Inclusion In Obs4mips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prstClr val="black"/>
                </a:solidFill>
                <a:latin typeface="Calibri"/>
                <a:ea typeface="+mn-ea"/>
              </a:rPr>
              <a:t>November </a:t>
            </a:r>
            <a:r>
              <a:rPr lang="en-US" sz="1600" b="0" i="1" dirty="0">
                <a:solidFill>
                  <a:prstClr val="black"/>
                </a:solidFill>
                <a:latin typeface="Calibri"/>
                <a:ea typeface="+mn-ea"/>
              </a:rPr>
              <a:t>30, 2015</a:t>
            </a:r>
            <a:endParaRPr lang="en-US" sz="16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 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The WCRP Data Advisory Council’s (WDAC’s) Observations for Model Evaluation Task Team seeks recommendations for data sets to be considered for inclusion in obs4MIPs.  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 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prstClr val="black"/>
                </a:solidFill>
                <a:latin typeface="Calibri"/>
                <a:ea typeface="+mn-ea"/>
              </a:rPr>
              <a:t>At </a:t>
            </a: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present, obs4MIPs is limited to regularly gridded datasets, with a focus on global or near-global satellite data products.   Past contributions have mostly consisted of monthly, global data products.  Consideration and emphasis on higher frequency, as well as basin- to global-scale gridded in-situ data sets is increasing.  Of central importance is the continued obs4MIPs requirement for demonstrated (e.g. peer-reviewed publications) model evaluation uses of the proposed data set(s).   Of particular interest for this call is data products that are of direct relevance to CMIP6 endorsed model </a:t>
            </a:r>
            <a:r>
              <a:rPr lang="en-US" sz="1600" b="0" dirty="0" err="1">
                <a:solidFill>
                  <a:prstClr val="black"/>
                </a:solidFill>
                <a:latin typeface="Calibri"/>
                <a:ea typeface="+mn-ea"/>
              </a:rPr>
              <a:t>intercomparison</a:t>
            </a: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 projects (http://</a:t>
            </a:r>
            <a:r>
              <a:rPr lang="en-US" sz="1600" b="0" dirty="0" err="1">
                <a:solidFill>
                  <a:prstClr val="black"/>
                </a:solidFill>
                <a:latin typeface="Calibri"/>
                <a:ea typeface="+mn-ea"/>
              </a:rPr>
              <a:t>www.wcrp-climate.org</a:t>
            </a: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US" sz="1600" b="0" dirty="0" err="1">
                <a:solidFill>
                  <a:prstClr val="black"/>
                </a:solidFill>
                <a:latin typeface="Calibri"/>
                <a:ea typeface="+mn-ea"/>
              </a:rPr>
              <a:t>modelling</a:t>
            </a: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-</a:t>
            </a:r>
            <a:r>
              <a:rPr lang="en-US" sz="1600" b="0" dirty="0" err="1">
                <a:solidFill>
                  <a:prstClr val="black"/>
                </a:solidFill>
                <a:latin typeface="Calibri"/>
                <a:ea typeface="+mn-ea"/>
              </a:rPr>
              <a:t>wgcm</a:t>
            </a: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-</a:t>
            </a:r>
            <a:r>
              <a:rPr lang="en-US" sz="1600" b="0" dirty="0" err="1">
                <a:solidFill>
                  <a:prstClr val="black"/>
                </a:solidFill>
                <a:latin typeface="Calibri"/>
                <a:ea typeface="+mn-ea"/>
              </a:rPr>
              <a:t>mip</a:t>
            </a: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-catalogue/modelling-wgcm-cmip6-endorsed-mips).  The WDAC Task Team encourages recommendations for new obs4MIPs datasets to be made between December 1 2015 and March 31 2016, and is committed to responding no later than June 1 2016.  For instructions on the procedures for recommending a dataset for obs4MIPs, please refer to: 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  <a:hlinkClick r:id="rId2"/>
              </a:rPr>
              <a:t>https://www.earthsystemcog.org/projects/obs4mips</a:t>
            </a:r>
            <a:r>
              <a:rPr lang="en-US" sz="1600" b="0" dirty="0" smtClean="0">
                <a:solidFill>
                  <a:prstClr val="black"/>
                </a:solidFill>
                <a:latin typeface="Calibri"/>
                <a:ea typeface="+mn-ea"/>
                <a:hlinkClick r:id="rId2"/>
              </a:rPr>
              <a:t>/</a:t>
            </a:r>
            <a:endParaRPr lang="en-US" sz="16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8382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376092"/>
                </a:solidFill>
                <a:ea typeface="MS PGothic" charset="-128"/>
              </a:rPr>
              <a:t>Reanalysis Activities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962400"/>
          </a:xfrm>
        </p:spPr>
        <p:txBody>
          <a:bodyPr/>
          <a:lstStyle/>
          <a:p>
            <a:r>
              <a:rPr lang="en-US" altLang="en-US" sz="2000" dirty="0">
                <a:ea typeface="MS PGothic" charset="-128"/>
              </a:rPr>
              <a:t>The Collaborative </a:t>
            </a:r>
            <a:r>
              <a:rPr lang="en-US" altLang="en-US" sz="2000" dirty="0" err="1">
                <a:ea typeface="MS PGothic" charset="-128"/>
              </a:rPr>
              <a:t>REAnalysis</a:t>
            </a:r>
            <a:r>
              <a:rPr lang="en-US" altLang="en-US" sz="2000" dirty="0">
                <a:ea typeface="MS PGothic" charset="-128"/>
              </a:rPr>
              <a:t> Technical Environment – </a:t>
            </a:r>
            <a:r>
              <a:rPr lang="en-US" altLang="en-US" sz="2000" dirty="0" err="1">
                <a:ea typeface="MS PGothic" charset="-128"/>
              </a:rPr>
              <a:t>Intercomparison</a:t>
            </a:r>
            <a:r>
              <a:rPr lang="en-US" altLang="en-US" sz="2000" dirty="0">
                <a:ea typeface="MS PGothic" charset="-128"/>
              </a:rPr>
              <a:t> </a:t>
            </a:r>
            <a:r>
              <a:rPr lang="en-US" altLang="en-US" sz="2000" dirty="0" err="1">
                <a:ea typeface="MS PGothic" charset="-128"/>
              </a:rPr>
              <a:t>Procject</a:t>
            </a:r>
            <a:r>
              <a:rPr lang="en-US" altLang="en-US" sz="2000" dirty="0">
                <a:ea typeface="MS PGothic" charset="-128"/>
              </a:rPr>
              <a:t> (CREATE-IP</a:t>
            </a:r>
            <a:r>
              <a:rPr lang="en-US" altLang="en-US" sz="2000" dirty="0" smtClean="0">
                <a:ea typeface="MS PGothic" charset="-128"/>
              </a:rPr>
              <a:t>):</a:t>
            </a:r>
          </a:p>
          <a:p>
            <a:pPr lvl="1"/>
            <a:r>
              <a:rPr lang="en-US" altLang="en-US" sz="1600" dirty="0" smtClean="0">
                <a:ea typeface="MS PGothic" charset="-128"/>
              </a:rPr>
              <a:t>collection </a:t>
            </a:r>
            <a:r>
              <a:rPr lang="en-US" altLang="en-US" sz="1600" dirty="0">
                <a:ea typeface="MS PGothic" charset="-128"/>
              </a:rPr>
              <a:t>of data </a:t>
            </a:r>
            <a:r>
              <a:rPr lang="en-US" altLang="en-US" sz="1600" dirty="0" smtClean="0">
                <a:ea typeface="MS PGothic" charset="-128"/>
              </a:rPr>
              <a:t>on ESGF from </a:t>
            </a:r>
            <a:r>
              <a:rPr lang="en-US" altLang="en-US" sz="1600" dirty="0">
                <a:ea typeface="MS PGothic" charset="-128"/>
              </a:rPr>
              <a:t>selected major </a:t>
            </a:r>
            <a:r>
              <a:rPr lang="en-US" altLang="en-US" sz="1600" dirty="0" err="1" smtClean="0">
                <a:ea typeface="MS PGothic" charset="-128"/>
              </a:rPr>
              <a:t>reanalyses</a:t>
            </a:r>
            <a:r>
              <a:rPr lang="en-US" altLang="en-US" sz="1600" dirty="0" smtClean="0">
                <a:ea typeface="MS PGothic" charset="-128"/>
              </a:rPr>
              <a:t> (NASA/GMAO, ECMWF, NOAA, JMA)</a:t>
            </a:r>
          </a:p>
          <a:p>
            <a:pPr lvl="1"/>
            <a:r>
              <a:rPr lang="en-US" altLang="en-US" sz="1600" dirty="0" smtClean="0">
                <a:ea typeface="MS PGothic" charset="-128"/>
              </a:rPr>
              <a:t>Each </a:t>
            </a:r>
            <a:r>
              <a:rPr lang="en-US" altLang="en-US" sz="1600" dirty="0">
                <a:ea typeface="MS PGothic" charset="-128"/>
              </a:rPr>
              <a:t>dataset is reformatted similarly to facilitate comparison with each </a:t>
            </a:r>
            <a:r>
              <a:rPr lang="en-US" altLang="en-US" sz="1600" dirty="0" smtClean="0">
                <a:ea typeface="MS PGothic" charset="-128"/>
              </a:rPr>
              <a:t>other (including innovations and observations).</a:t>
            </a:r>
          </a:p>
          <a:p>
            <a:r>
              <a:rPr lang="en-US" altLang="en-US" sz="2000" dirty="0">
                <a:ea typeface="MS PGothic" charset="-128"/>
              </a:rPr>
              <a:t>WCRP Task Team for Intercomparison of </a:t>
            </a:r>
            <a:r>
              <a:rPr lang="en-US" altLang="en-US" sz="2000" dirty="0" err="1">
                <a:ea typeface="MS PGothic" charset="-128"/>
              </a:rPr>
              <a:t>Reanalyses</a:t>
            </a:r>
            <a:r>
              <a:rPr lang="en-US" altLang="en-US" sz="2000" dirty="0">
                <a:ea typeface="MS PGothic" charset="-128"/>
              </a:rPr>
              <a:t> </a:t>
            </a:r>
            <a:r>
              <a:rPr lang="en-US" altLang="en-US" sz="2000" dirty="0" smtClean="0">
                <a:ea typeface="MS PGothic" charset="-128"/>
              </a:rPr>
              <a:t>(TIRA) – </a:t>
            </a:r>
            <a:r>
              <a:rPr lang="en-US" altLang="en-US" sz="2000" i="1" dirty="0">
                <a:ea typeface="MS PGothic" charset="-128"/>
              </a:rPr>
              <a:t>White Paper</a:t>
            </a:r>
            <a:r>
              <a:rPr lang="en-US" altLang="en-US" sz="2000" dirty="0">
                <a:ea typeface="MS PGothic" charset="-128"/>
              </a:rPr>
              <a:t> (Michael </a:t>
            </a:r>
            <a:r>
              <a:rPr lang="en-US" altLang="en-US" sz="2000" dirty="0" err="1" smtClean="0">
                <a:ea typeface="MS PGothic" charset="-128"/>
              </a:rPr>
              <a:t>Bosilovich</a:t>
            </a:r>
            <a:r>
              <a:rPr lang="en-US" altLang="en-US" sz="2000" dirty="0" smtClean="0">
                <a:ea typeface="MS PGothic" charset="-128"/>
              </a:rPr>
              <a:t> et al.) </a:t>
            </a:r>
            <a:r>
              <a:rPr lang="en-US" altLang="en-US" sz="2000" dirty="0">
                <a:ea typeface="MS PGothic" charset="-128"/>
              </a:rPr>
              <a:t>– </a:t>
            </a:r>
            <a:r>
              <a:rPr lang="en-US" altLang="en-US" sz="2000" dirty="0" smtClean="0">
                <a:ea typeface="MS PGothic" charset="-128"/>
              </a:rPr>
              <a:t>Draft endorsed by WDAC members</a:t>
            </a:r>
          </a:p>
          <a:p>
            <a:pPr lvl="1"/>
            <a:r>
              <a:rPr lang="en-US" altLang="en-US" sz="1600" dirty="0" smtClean="0">
                <a:ea typeface="MS PGothic" charset="-128"/>
              </a:rPr>
              <a:t>Proposed involvement of </a:t>
            </a:r>
            <a:r>
              <a:rPr lang="en-US" sz="1600" dirty="0"/>
              <a:t>WDAC, WMAC, WGNE, GEWEX and CLIVAR </a:t>
            </a:r>
            <a:endParaRPr lang="en-US" sz="1600" dirty="0">
              <a:ea typeface="MS PGothic" charset="-128"/>
            </a:endParaRPr>
          </a:p>
          <a:p>
            <a:pPr lvl="1"/>
            <a:r>
              <a:rPr lang="en-US" altLang="en-US" sz="1600" dirty="0" smtClean="0">
                <a:ea typeface="MS PGothic" charset="-128"/>
              </a:rPr>
              <a:t>To </a:t>
            </a:r>
            <a:r>
              <a:rPr lang="en-US" altLang="en-US" sz="1600" dirty="0">
                <a:ea typeface="MS PGothic" charset="-128"/>
              </a:rPr>
              <a:t>foster understanding and estimation of uncertainties in reanalysis </a:t>
            </a:r>
            <a:r>
              <a:rPr lang="en-US" altLang="en-US" sz="1600" dirty="0" smtClean="0">
                <a:ea typeface="MS PGothic" charset="-128"/>
              </a:rPr>
              <a:t>data</a:t>
            </a:r>
            <a:endParaRPr lang="en-US" altLang="en-US" sz="1600" dirty="0">
              <a:ea typeface="MS PGothic" charset="-128"/>
            </a:endParaRPr>
          </a:p>
          <a:p>
            <a:pPr lvl="1"/>
            <a:r>
              <a:rPr lang="en-US" altLang="en-US" sz="1600" dirty="0">
                <a:ea typeface="MS PGothic" charset="-128"/>
              </a:rPr>
              <a:t>To communicate new developments and best practices among the </a:t>
            </a:r>
            <a:r>
              <a:rPr lang="en-US" altLang="en-US" sz="1600" dirty="0" smtClean="0">
                <a:ea typeface="MS PGothic" charset="-128"/>
              </a:rPr>
              <a:t>reanalysis </a:t>
            </a:r>
            <a:r>
              <a:rPr lang="en-US" altLang="en-US" sz="1600" dirty="0">
                <a:ea typeface="MS PGothic" charset="-128"/>
              </a:rPr>
              <a:t>centers</a:t>
            </a:r>
          </a:p>
          <a:p>
            <a:pPr lvl="1"/>
            <a:r>
              <a:rPr lang="en-US" altLang="en-US" sz="1600" dirty="0">
                <a:ea typeface="MS PGothic" charset="-128"/>
              </a:rPr>
              <a:t>To enhance the understanding of data and assimilation issues and their impact on uncertainties, leading to improved </a:t>
            </a:r>
            <a:r>
              <a:rPr lang="en-US" altLang="en-US" sz="1600" dirty="0" err="1">
                <a:ea typeface="MS PGothic" charset="-128"/>
              </a:rPr>
              <a:t>reanalyses</a:t>
            </a:r>
            <a:r>
              <a:rPr lang="en-US" altLang="en-US" sz="1600" dirty="0">
                <a:ea typeface="MS PGothic" charset="-128"/>
              </a:rPr>
              <a:t> for climate assessment</a:t>
            </a:r>
          </a:p>
          <a:p>
            <a:pPr lvl="1"/>
            <a:r>
              <a:rPr lang="en-US" altLang="en-US" sz="1600" dirty="0">
                <a:ea typeface="MS PGothic" charset="-128"/>
              </a:rPr>
              <a:t>To communicate the strengths and weaknesses of </a:t>
            </a:r>
            <a:r>
              <a:rPr lang="en-US" altLang="en-US" sz="1600" dirty="0" err="1">
                <a:ea typeface="MS PGothic" charset="-128"/>
              </a:rPr>
              <a:t>reanalyses</a:t>
            </a:r>
            <a:r>
              <a:rPr lang="en-US" altLang="en-US" sz="1600" dirty="0">
                <a:ea typeface="MS PGothic" charset="-128"/>
              </a:rPr>
              <a:t>, their fitness for purpose, and best practices in the use of reanalysis datasets by the scientific </a:t>
            </a:r>
            <a:r>
              <a:rPr lang="en-US" altLang="en-US" sz="1600" dirty="0" smtClean="0">
                <a:ea typeface="MS PGothic" charset="-128"/>
              </a:rPr>
              <a:t>community</a:t>
            </a:r>
            <a:endParaRPr lang="en-US" altLang="en-US" sz="1600" dirty="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376092"/>
                </a:solidFill>
                <a:ea typeface="MS PGothic" charset="-128"/>
              </a:rPr>
              <a:t>Reanalysis Activities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3962400"/>
          </a:xfrm>
        </p:spPr>
        <p:txBody>
          <a:bodyPr/>
          <a:lstStyle/>
          <a:p>
            <a:r>
              <a:rPr lang="en-US" altLang="en-US" sz="2000" dirty="0" smtClean="0">
                <a:ea typeface="MS PGothic" charset="-128"/>
              </a:rPr>
              <a:t>Earth </a:t>
            </a:r>
            <a:r>
              <a:rPr lang="en-US" altLang="en-US" sz="2000" dirty="0">
                <a:ea typeface="MS PGothic" charset="-128"/>
              </a:rPr>
              <a:t>System Reanalysis initiative: </a:t>
            </a:r>
            <a:endParaRPr lang="en-US" altLang="en-US" sz="2000" dirty="0" smtClean="0">
              <a:ea typeface="MS PGothic" charset="-128"/>
            </a:endParaRPr>
          </a:p>
          <a:p>
            <a:pPr marL="514350" lvl="1" indent="0"/>
            <a:r>
              <a:rPr lang="en-US" altLang="en-US" sz="2000" dirty="0" smtClean="0">
                <a:ea typeface="MS PGothic" charset="-128"/>
              </a:rPr>
              <a:t> </a:t>
            </a:r>
            <a:r>
              <a:rPr lang="en-US" altLang="en-US" sz="1600" dirty="0" smtClean="0">
                <a:ea typeface="MS PGothic" charset="-128"/>
              </a:rPr>
              <a:t>a </a:t>
            </a:r>
            <a:r>
              <a:rPr lang="en-US" altLang="en-US" sz="1600" dirty="0">
                <a:ea typeface="MS PGothic" charset="-128"/>
              </a:rPr>
              <a:t>major outcome of WCRP-IPCC Bern meeting, Sept </a:t>
            </a:r>
            <a:r>
              <a:rPr lang="en-US" altLang="en-US" sz="1600" dirty="0" smtClean="0">
                <a:ea typeface="MS PGothic" charset="-128"/>
              </a:rPr>
              <a:t>2014</a:t>
            </a:r>
            <a:endParaRPr lang="en-US" altLang="en-US" sz="1600" dirty="0">
              <a:ea typeface="MS PGothic" charset="-128"/>
            </a:endParaRPr>
          </a:p>
          <a:p>
            <a:pPr marL="514350" lvl="1" indent="0"/>
            <a:r>
              <a:rPr lang="en-US" altLang="en-US" sz="1600" dirty="0" smtClean="0">
                <a:ea typeface="MS PGothic" charset="-128"/>
              </a:rPr>
              <a:t> March 2015 meeting </a:t>
            </a:r>
            <a:r>
              <a:rPr lang="en-US" altLang="en-US" sz="1600" dirty="0">
                <a:ea typeface="MS PGothic" charset="-128"/>
              </a:rPr>
              <a:t>in Paris to define scope of </a:t>
            </a:r>
            <a:r>
              <a:rPr lang="en-US" altLang="en-US" sz="1600" dirty="0" smtClean="0">
                <a:ea typeface="MS PGothic" charset="-128"/>
              </a:rPr>
              <a:t>activity</a:t>
            </a:r>
          </a:p>
          <a:p>
            <a:pPr marL="514350" lvl="1" indent="0"/>
            <a:r>
              <a:rPr lang="en-US" altLang="en-US" sz="1600" dirty="0">
                <a:ea typeface="MS PGothic" charset="-128"/>
              </a:rPr>
              <a:t> </a:t>
            </a:r>
            <a:r>
              <a:rPr lang="en-US" altLang="en-US" sz="1600" dirty="0" smtClean="0">
                <a:ea typeface="MS PGothic" charset="-128"/>
              </a:rPr>
              <a:t>TIRA could host this activity</a:t>
            </a:r>
          </a:p>
          <a:p>
            <a:pPr marL="514350" lvl="1" indent="0"/>
            <a:r>
              <a:rPr lang="en-US" altLang="en-US" sz="1600" dirty="0" smtClean="0">
                <a:ea typeface="MS PGothic" charset="-128"/>
              </a:rPr>
              <a:t> Discussions at WDAC-4: A number of scientific challenges (</a:t>
            </a:r>
            <a:r>
              <a:rPr lang="en-US" altLang="en-US" sz="1600" dirty="0" err="1" smtClean="0">
                <a:ea typeface="MS PGothic" charset="-128"/>
              </a:rPr>
              <a:t>eg</a:t>
            </a:r>
            <a:r>
              <a:rPr lang="en-US" altLang="en-US" sz="1600" dirty="0" smtClean="0">
                <a:ea typeface="MS PGothic" charset="-128"/>
              </a:rPr>
              <a:t> ocean atmosphere coupling) to be addressed ahead of addressing full earth system models</a:t>
            </a:r>
          </a:p>
          <a:p>
            <a:pPr marL="514350" lvl="1" indent="0"/>
            <a:r>
              <a:rPr lang="en-US" altLang="en-US" sz="1600" dirty="0">
                <a:ea typeface="MS PGothic" charset="-128"/>
              </a:rPr>
              <a:t> </a:t>
            </a:r>
            <a:r>
              <a:rPr lang="en-US" altLang="en-US" sz="1600" dirty="0" smtClean="0">
                <a:ea typeface="MS PGothic" charset="-128"/>
              </a:rPr>
              <a:t>coupled </a:t>
            </a:r>
            <a:r>
              <a:rPr lang="en-US" altLang="en-US" sz="1600" dirty="0" err="1" smtClean="0">
                <a:ea typeface="MS PGothic" charset="-128"/>
              </a:rPr>
              <a:t>reanalyses</a:t>
            </a:r>
            <a:r>
              <a:rPr lang="en-US" altLang="en-US" sz="1600" dirty="0" smtClean="0">
                <a:ea typeface="MS PGothic" charset="-128"/>
              </a:rPr>
              <a:t> are currently being developed at reanalysis </a:t>
            </a:r>
            <a:r>
              <a:rPr lang="en-US" altLang="en-US" sz="1600" dirty="0" err="1" smtClean="0">
                <a:ea typeface="MS PGothic" charset="-128"/>
              </a:rPr>
              <a:t>centres</a:t>
            </a:r>
            <a:endParaRPr lang="en-US" altLang="en-US" sz="1600" smtClean="0">
              <a:ea typeface="MS PGothic" charset="-128"/>
            </a:endParaRPr>
          </a:p>
          <a:p>
            <a:pPr marL="514350" lvl="1" indent="0"/>
            <a:endParaRPr lang="en-US" altLang="en-US" sz="2000" dirty="0">
              <a:ea typeface="MS PGothic" charset="-128"/>
            </a:endParaRPr>
          </a:p>
          <a:p>
            <a:r>
              <a:rPr lang="en-US" altLang="en-US" sz="2000" dirty="0">
                <a:ea typeface="MS PGothic" charset="-128"/>
              </a:rPr>
              <a:t>5</a:t>
            </a:r>
            <a:r>
              <a:rPr lang="en-US" altLang="en-US" sz="2000" baseline="30000" dirty="0">
                <a:ea typeface="MS PGothic" charset="-128"/>
              </a:rPr>
              <a:t>th</a:t>
            </a:r>
            <a:r>
              <a:rPr lang="en-US" altLang="en-US" sz="2000" dirty="0">
                <a:ea typeface="MS PGothic" charset="-128"/>
              </a:rPr>
              <a:t> </a:t>
            </a:r>
            <a:r>
              <a:rPr lang="en-US" altLang="en-US" sz="2000" i="1" dirty="0">
                <a:ea typeface="MS PGothic" charset="-128"/>
              </a:rPr>
              <a:t>International Reanalysis Conference </a:t>
            </a:r>
            <a:r>
              <a:rPr lang="en-US" altLang="en-US" sz="2000" dirty="0" smtClean="0">
                <a:ea typeface="MS PGothic" charset="-128"/>
              </a:rPr>
              <a:t>planned </a:t>
            </a:r>
            <a:r>
              <a:rPr lang="en-US" altLang="en-US" sz="2000" dirty="0">
                <a:ea typeface="MS PGothic" charset="-128"/>
              </a:rPr>
              <a:t>for </a:t>
            </a:r>
            <a:r>
              <a:rPr lang="en-US" altLang="en-US" sz="2000" dirty="0" smtClean="0">
                <a:ea typeface="MS PGothic" charset="-128"/>
              </a:rPr>
              <a:t>2017 </a:t>
            </a:r>
            <a:endParaRPr lang="en-US" altLang="en-US" sz="2000" dirty="0">
              <a:ea typeface="MS PGothic" charset="-128"/>
            </a:endParaRPr>
          </a:p>
          <a:p>
            <a:pPr>
              <a:buFontTx/>
              <a:buNone/>
            </a:pPr>
            <a:r>
              <a:rPr lang="en-US" altLang="en-US" sz="2000" dirty="0">
                <a:ea typeface="MS PGothic" charset="-128"/>
              </a:rPr>
              <a:t>        (Jean-Noël Thépaut, Michael Bosilovich and Michel </a:t>
            </a:r>
            <a:r>
              <a:rPr lang="en-US" altLang="en-US" sz="2000" dirty="0" err="1">
                <a:ea typeface="MS PGothic" charset="-128"/>
              </a:rPr>
              <a:t>Rixen</a:t>
            </a:r>
            <a:r>
              <a:rPr lang="en-US" altLang="en-US" sz="2000" dirty="0" smtClean="0">
                <a:ea typeface="MS PGothic" charset="-128"/>
              </a:rPr>
              <a:t>)</a:t>
            </a:r>
          </a:p>
          <a:p>
            <a:pPr lvl="1"/>
            <a:r>
              <a:rPr lang="en-US" altLang="en-US" sz="1600" dirty="0" smtClean="0">
                <a:ea typeface="MS PGothic" charset="-128"/>
              </a:rPr>
              <a:t>Co-sponsored by the Copernicus Climate Change Service</a:t>
            </a:r>
            <a:endParaRPr lang="en-US" altLang="en-US" sz="160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2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3322638" y="3079750"/>
            <a:ext cx="2493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3600">
                <a:solidFill>
                  <a:srgbClr val="376092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 smtClean="0">
                <a:ea typeface="MS PGothic" pitchFamily="34" charset="-128"/>
              </a:rPr>
              <a:t>Mission</a:t>
            </a:r>
            <a:endParaRPr lang="en-US" sz="1600" dirty="0" smtClean="0">
              <a:ea typeface="MS PGothic" pitchFamily="34" charset="-128"/>
            </a:endParaRPr>
          </a:p>
          <a:p>
            <a:r>
              <a:rPr lang="en-US" sz="1600" dirty="0" smtClean="0">
                <a:ea typeface="MS PGothic" pitchFamily="34" charset="-128"/>
              </a:rPr>
              <a:t>act as a single entry point for all WCRP data, information, and observation activities with its sister </a:t>
            </a:r>
            <a:r>
              <a:rPr lang="en-US" sz="1600" dirty="0" err="1" smtClean="0">
                <a:ea typeface="MS PGothic" pitchFamily="34" charset="-128"/>
              </a:rPr>
              <a:t>programmes</a:t>
            </a:r>
            <a:r>
              <a:rPr lang="en-US" sz="1600" dirty="0" smtClean="0">
                <a:ea typeface="MS PGothic" pitchFamily="34" charset="-128"/>
              </a:rPr>
              <a:t>, </a:t>
            </a:r>
          </a:p>
          <a:p>
            <a:r>
              <a:rPr lang="en-US" sz="1600" dirty="0" smtClean="0">
                <a:ea typeface="MS PGothic" pitchFamily="34" charset="-128"/>
              </a:rPr>
              <a:t>coordinate their high-level aspects across the WCRP, </a:t>
            </a:r>
          </a:p>
          <a:p>
            <a:r>
              <a:rPr lang="en-US" sz="1600" dirty="0" smtClean="0">
                <a:ea typeface="MS PGothic" pitchFamily="34" charset="-128"/>
              </a:rPr>
              <a:t>ensure cooperation with main WCRP partners such as GCOS, CEOS, CGMS and other observing </a:t>
            </a:r>
            <a:r>
              <a:rPr lang="en-US" sz="1600" dirty="0" err="1" smtClean="0">
                <a:ea typeface="MS PGothic" pitchFamily="34" charset="-128"/>
              </a:rPr>
              <a:t>programmes</a:t>
            </a:r>
            <a:endParaRPr lang="en-US" sz="1600" dirty="0" smtClean="0">
              <a:ea typeface="MS PGothic" pitchFamily="34" charset="-128"/>
            </a:endParaRPr>
          </a:p>
          <a:p>
            <a:pPr>
              <a:buFontTx/>
              <a:buNone/>
            </a:pPr>
            <a:endParaRPr lang="en-US" sz="1600" dirty="0" smtClean="0"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ea typeface="MS PGothic" pitchFamily="34" charset="-128"/>
              </a:rPr>
              <a:t>WDAC works with the WCRP Modeling Advisory Council to promote effective use of observations with models and to address issues related to the coordinated development of </a:t>
            </a:r>
            <a:r>
              <a:rPr lang="en-US" sz="1600" u="sng" dirty="0" smtClean="0">
                <a:ea typeface="MS PGothic" pitchFamily="34" charset="-128"/>
              </a:rPr>
              <a:t>data assimilation, reanalysis, Observing System Sampling Experiments, fluxes and </a:t>
            </a:r>
            <a:r>
              <a:rPr lang="en-US" sz="1600" u="sng" dirty="0" err="1" smtClean="0">
                <a:ea typeface="MS PGothic" pitchFamily="34" charset="-128"/>
              </a:rPr>
              <a:t>paleoclimatic</a:t>
            </a:r>
            <a:r>
              <a:rPr lang="en-US" sz="1600" u="sng" dirty="0" smtClean="0">
                <a:ea typeface="MS PGothic" pitchFamily="34" charset="-128"/>
              </a:rPr>
              <a:t> data and their assessments </a:t>
            </a:r>
            <a:r>
              <a:rPr lang="en-US" sz="1600" dirty="0" smtClean="0">
                <a:ea typeface="MS PGothic" pitchFamily="34" charset="-128"/>
              </a:rPr>
              <a:t>(metrics, </a:t>
            </a:r>
            <a:r>
              <a:rPr lang="en-US" sz="1600" i="1" dirty="0" smtClean="0">
                <a:ea typeface="MS PGothic" pitchFamily="34" charset="-128"/>
              </a:rPr>
              <a:t>etc.</a:t>
            </a:r>
            <a:r>
              <a:rPr lang="en-US" sz="1600" dirty="0" smtClean="0">
                <a:ea typeface="MS PGothic" pitchFamily="34" charset="-128"/>
              </a:rPr>
              <a:t>). 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257300" y="1371600"/>
            <a:ext cx="66246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376092"/>
                </a:solidFill>
              </a:rPr>
              <a:t>WCRP Data Advisory Council </a:t>
            </a:r>
          </a:p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376092"/>
                </a:solidFill>
              </a:rPr>
              <a:t>(WDAC)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430560"/>
            <a:ext cx="4355976" cy="838200"/>
          </a:xfrm>
        </p:spPr>
        <p:txBody>
          <a:bodyPr/>
          <a:lstStyle/>
          <a:p>
            <a:r>
              <a:rPr lang="en-US" altLang="en-US" sz="3200" dirty="0" smtClean="0"/>
              <a:t>WDAC4@ECMWF</a:t>
            </a:r>
            <a:br>
              <a:rPr lang="en-US" altLang="en-US" sz="3200" dirty="0" smtClean="0"/>
            </a:br>
            <a:r>
              <a:rPr lang="en-US" altLang="en-US" sz="3200" dirty="0" smtClean="0"/>
              <a:t>Reading, 2-3 July 2015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3314"/>
            <a:ext cx="9144000" cy="529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376092"/>
                </a:solidFill>
                <a:ea typeface="MS PGothic" charset="-128"/>
              </a:rPr>
              <a:t>WDAC-2 Recs/Actions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950" y="981075"/>
          <a:ext cx="8928100" cy="5563195"/>
        </p:xfrm>
        <a:graphic>
          <a:graphicData uri="http://schemas.openxmlformats.org/drawingml/2006/table">
            <a:tbl>
              <a:tblPr/>
              <a:tblGrid>
                <a:gridCol w="3121025"/>
                <a:gridCol w="5807075"/>
              </a:tblGrid>
              <a:tr h="334963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Topic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Outcome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5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Open Data Policy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Discussed the need for WCRP wide open data policy to </a:t>
                      </a:r>
                      <a:r>
                        <a:rPr kumimoji="0" lang="en-GB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further support quality science </a:t>
                      </a:r>
                      <a:r>
                        <a:rPr kumimoji="0" lang="en-IE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through open data publication and DOIs. A recommendation from WDAC is needed in order to adopt such approach across the Programme. May start with CLIVAR data policy.</a:t>
                      </a:r>
                      <a:endParaRPr kumimoji="0" lang="en-US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4900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Surface Fluxes: 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Establishment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of a Surface Flux Task Team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to address:</a:t>
                      </a:r>
                    </a:p>
                    <a:p>
                      <a:pPr marL="179388" marR="0" lvl="1" indent="-179388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Flux ECV cross walk</a:t>
                      </a:r>
                    </a:p>
                    <a:p>
                      <a:pPr marL="179388" marR="0" lvl="1" indent="-179388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Gaps in observing system</a:t>
                      </a:r>
                    </a:p>
                    <a:p>
                      <a:pPr marL="179388" marR="0" lvl="1" indent="-179388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Tracking of community activities</a:t>
                      </a:r>
                    </a:p>
                    <a:p>
                      <a:pPr marL="179388" marR="0" lvl="1" indent="-179388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Single point of contact for WCRP fluxes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Discussed </a:t>
                      </a:r>
                      <a:r>
                        <a:rPr kumimoji="0" lang="en-US" alt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ToR</a:t>
                      </a:r>
                      <a:r>
                        <a:rPr kumimoji="0" lang="en-US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 and candidate membership </a:t>
                      </a: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recommendation</a:t>
                      </a:r>
                    </a:p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Endorsement planned </a:t>
                      </a: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at WDAC-5</a:t>
                      </a:r>
                      <a:endParaRPr kumimoji="0" lang="en-US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247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Dataset Quality Assessment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Endorsed and published report to WCRP addressing best practices for quality assessment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Obs4mips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Established obs4mips task team continued to prepare CMIP 6 data record baseline via open data call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Reanalysis/Fluxes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r>
                        <a:rPr kumimoji="0" lang="en-GB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WDAC Task </a:t>
                      </a:r>
                      <a:r>
                        <a:rPr kumimoji="0" lang="en-IE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Team for </a:t>
                      </a:r>
                      <a:r>
                        <a:rPr kumimoji="0" lang="en-IE" alt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Intercomparison</a:t>
                      </a:r>
                      <a:r>
                        <a:rPr kumimoji="0" lang="en-IE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 of </a:t>
                      </a:r>
                      <a:r>
                        <a:rPr kumimoji="0" lang="en-IE" alt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ReAnalyses</a:t>
                      </a:r>
                      <a:r>
                        <a:rPr kumimoji="0" lang="en-IE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 (TIRA). Should represent a central body to coordinate reanalyses information and</a:t>
                      </a:r>
                    </a:p>
                    <a:p>
                      <a:r>
                        <a:rPr kumimoji="0" lang="en-IE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understanding within WCRP and its partners.</a:t>
                      </a:r>
                    </a:p>
                    <a:p>
                      <a:r>
                        <a:rPr kumimoji="0" lang="en-GB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International Conference on </a:t>
                      </a:r>
                      <a:r>
                        <a:rPr kumimoji="0" lang="en-IE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Reanalysis currently planned for 2017</a:t>
                      </a:r>
                      <a:endParaRPr kumimoji="0" lang="en-US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Development of data prize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Data prize suggested by WCRP JSC-36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WDAC-5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Asheville, USA, April 7-8, 2016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3583" name="Title 1"/>
          <p:cNvSpPr txBox="1">
            <a:spLocks/>
          </p:cNvSpPr>
          <p:nvPr/>
        </p:nvSpPr>
        <p:spPr bwMode="auto">
          <a:xfrm>
            <a:off x="13716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3200" b="0" dirty="0" smtClean="0">
                <a:solidFill>
                  <a:schemeClr val="tx2"/>
                </a:solidFill>
              </a:rPr>
              <a:t>WDAC4</a:t>
            </a:r>
            <a:br>
              <a:rPr lang="en-US" altLang="en-US" sz="3200" b="0" dirty="0" smtClean="0">
                <a:solidFill>
                  <a:schemeClr val="tx2"/>
                </a:solidFill>
              </a:rPr>
            </a:br>
            <a:r>
              <a:rPr lang="en-US" altLang="en-US" sz="3200" b="0" dirty="0" smtClean="0">
                <a:solidFill>
                  <a:schemeClr val="tx2"/>
                </a:solidFill>
              </a:rPr>
              <a:t>Reading, 2-3 July 2015</a:t>
            </a:r>
            <a:endParaRPr lang="en-US" altLang="en-US" sz="32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 l="33020" t="30313" r="30804" b="8656"/>
          <a:stretch>
            <a:fillRect/>
          </a:stretch>
        </p:blipFill>
        <p:spPr bwMode="auto">
          <a:xfrm rot="-854496">
            <a:off x="428625" y="2016125"/>
            <a:ext cx="305117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/>
          <a:srcRect l="33759" t="30313" r="30804" b="13579"/>
          <a:stretch>
            <a:fillRect/>
          </a:stretch>
        </p:blipFill>
        <p:spPr bwMode="auto">
          <a:xfrm rot="1720051">
            <a:off x="5495925" y="2157413"/>
            <a:ext cx="316865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/>
          <a:srcRect l="34688" t="30141" r="31352" b="11227"/>
          <a:stretch>
            <a:fillRect/>
          </a:stretch>
        </p:blipFill>
        <p:spPr bwMode="auto">
          <a:xfrm>
            <a:off x="3059113" y="2060575"/>
            <a:ext cx="28924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23850" y="620713"/>
            <a:ext cx="8496300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Calibri" pitchFamily="34" charset="0"/>
              </a:rPr>
              <a:t>A Proposal for Structured Data Set Quality  Assessments</a:t>
            </a:r>
            <a:endParaRPr lang="en-GB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661248"/>
            <a:ext cx="3073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Endorsed by WCRP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838200"/>
          </a:xfrm>
        </p:spPr>
        <p:txBody>
          <a:bodyPr/>
          <a:lstStyle/>
          <a:p>
            <a:r>
              <a:rPr lang="en-GB" dirty="0" smtClean="0"/>
              <a:t>Data Set 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Data set diversity can be confusing for users, and without the proper background information and understanding of the limitations of available data, there is a danger that these data may be incorrectly applied or misinterpreted;</a:t>
            </a:r>
          </a:p>
          <a:p>
            <a:r>
              <a:rPr lang="en-GB" sz="2000" dirty="0" smtClean="0"/>
              <a:t>Users need to realise that it is often difficult to define a single best climate data source. Data sets are instead most often complementary in nature with varying strengths and weaknesses;</a:t>
            </a:r>
          </a:p>
          <a:p>
            <a:r>
              <a:rPr lang="en-GB" sz="2000" dirty="0" smtClean="0"/>
              <a:t>Essential elements that define the usefulness of a data set are certainly its accuracy and error characterization, but data products can be evaluated too favourably by the developers themselves in order to encourage data usage;</a:t>
            </a:r>
          </a:p>
          <a:p>
            <a:r>
              <a:rPr lang="en-GB" sz="2000" dirty="0" smtClean="0"/>
              <a:t>Assessments have benefits for both science and applications as well as product providers.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838200"/>
          </a:xfrm>
        </p:spPr>
        <p:txBody>
          <a:bodyPr/>
          <a:lstStyle/>
          <a:p>
            <a:r>
              <a:rPr lang="en-GB" sz="3200" dirty="0" smtClean="0"/>
              <a:t>High Level Best Practises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A general procedure, e.g., to ensure at least a certain degree of independency to avoid that data products be evaluated too favourably by the developers themselves in order to encourage data usage;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A general structure of an individual assessment including the definition of a certain set of mandatory sections in the assessment report but not preventing the publication of additional results. For instance, essential elements that define the usefulness of a data record are certainly its accuracy and uncertainty characterization;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A lexicon of best practises to create climate data records also including practises on data comparisons and nomenclature used for characterising uncertainties;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Metrics to assess how far best practises have been followed.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"/>
          <p:cNvSpPr>
            <a:spLocks noGrp="1"/>
          </p:cNvSpPr>
          <p:nvPr>
            <p:ph type="body" idx="1"/>
          </p:nvPr>
        </p:nvSpPr>
        <p:spPr>
          <a:xfrm>
            <a:off x="683568" y="4581128"/>
            <a:ext cx="7772400" cy="150018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Obs4MIPs</a:t>
            </a:r>
          </a:p>
          <a:p>
            <a:pPr algn="ctr" eaLnBrk="1" hangingPunct="1">
              <a:spcAft>
                <a:spcPct val="0"/>
              </a:spcAft>
            </a:pPr>
            <a:endParaRPr lang="en-US" sz="3600" dirty="0">
              <a:solidFill>
                <a:schemeClr val="tx2"/>
              </a:solidFill>
            </a:endParaRPr>
          </a:p>
          <a:p>
            <a:pPr algn="ctr">
              <a:spcAft>
                <a:spcPct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Objective: To make observational </a:t>
            </a:r>
            <a:r>
              <a:rPr lang="en-US" sz="2800" dirty="0">
                <a:solidFill>
                  <a:schemeClr val="tx2"/>
                </a:solidFill>
              </a:rPr>
              <a:t>data more accessible for evaluation of CMIP class simulations</a:t>
            </a:r>
          </a:p>
          <a:p>
            <a:pPr algn="ctr" eaLnBrk="1" hangingPunct="1">
              <a:spcAft>
                <a:spcPct val="0"/>
              </a:spcAft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ctr" eaLnBrk="1" hangingPunct="1">
              <a:spcAft>
                <a:spcPct val="0"/>
              </a:spcAft>
            </a:pPr>
            <a:r>
              <a:rPr lang="en-US" sz="2000" b="0" dirty="0" smtClean="0">
                <a:solidFill>
                  <a:schemeClr val="tx2"/>
                </a:solidFill>
              </a:rPr>
              <a:t>WDAC obs4MIPs Task Team</a:t>
            </a: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AU" dirty="0" smtClean="0"/>
          </a:p>
        </p:txBody>
      </p:sp>
    </p:spTree>
    <p:extLst>
      <p:ext uri="{BB962C8B-B14F-4D97-AF65-F5344CB8AC3E}">
        <p14:creationId xmlns="" xmlns:p14="http://schemas.microsoft.com/office/powerpoint/2010/main" val="19141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65511"/>
            <a:ext cx="4879975" cy="418782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Use the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CMIP Standard Model Output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as guideline for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selecting observations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Observations to be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structured the same as CMIP Model output</a:t>
            </a:r>
            <a:r>
              <a:rPr lang="en-US" sz="2000" dirty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(e.g.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NetCDF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CF Convention).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Hosted </a:t>
            </a:r>
            <a:r>
              <a:rPr lang="en-US" sz="20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000" dirty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the ESGF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side by side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CMIP model output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Include a </a:t>
            </a:r>
            <a:r>
              <a:rPr lang="en-US" sz="20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echnical Note for each variable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describing observation and use for model evaluation (at graduate student level).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908720"/>
            <a:ext cx="6106657" cy="8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0" kern="0" dirty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obs4MIPs: The 4 Commandments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771112" y="1184967"/>
            <a:ext cx="3284329" cy="1778365"/>
            <a:chOff x="4986211" y="4113526"/>
            <a:chExt cx="4011160" cy="2515950"/>
          </a:xfrm>
        </p:grpSpPr>
        <p:sp>
          <p:nvSpPr>
            <p:cNvPr id="9" name="Oval 8"/>
            <p:cNvSpPr/>
            <p:nvPr/>
          </p:nvSpPr>
          <p:spPr>
            <a:xfrm>
              <a:off x="4986211" y="4492632"/>
              <a:ext cx="1714796" cy="120185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79" eaLnBrk="1" hangingPunct="1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189378" y="4546786"/>
              <a:ext cx="1273453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 Output</a:t>
              </a:r>
            </a:p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04314" y="4729836"/>
              <a:ext cx="2893057" cy="1899640"/>
            </a:xfrm>
            <a:prstGeom prst="ellipse">
              <a:avLst/>
            </a:prstGeom>
            <a:solidFill>
              <a:schemeClr val="accent5">
                <a:lumMod val="75000"/>
                <a:alpha val="28000"/>
              </a:schemeClr>
            </a:solidFill>
            <a:ln>
              <a:solidFill>
                <a:schemeClr val="accent1">
                  <a:shade val="95000"/>
                  <a:satMod val="105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79" eaLnBrk="1" hangingPunct="1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6760094" y="5069300"/>
              <a:ext cx="1486225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Satellite Retrieval</a:t>
              </a:r>
            </a:p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640672" y="4113526"/>
              <a:ext cx="2356699" cy="52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279" eaLnBrk="1" hangingPunct="1">
                <a:defRPr/>
              </a:pPr>
              <a:r>
                <a:rPr lang="en-US" sz="1800" b="0" dirty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Target Quantities</a:t>
              </a:r>
            </a:p>
          </p:txBody>
        </p:sp>
        <p:cxnSp>
          <p:nvCxnSpPr>
            <p:cNvPr id="14" name="Curved Connector 13"/>
            <p:cNvCxnSpPr/>
            <p:nvPr/>
          </p:nvCxnSpPr>
          <p:spPr>
            <a:xfrm rot="5400000">
              <a:off x="6345525" y="4621236"/>
              <a:ext cx="726847" cy="49223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72132" y="3071096"/>
            <a:ext cx="2401874" cy="3001808"/>
            <a:chOff x="289188" y="3944138"/>
            <a:chExt cx="2402245" cy="300167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539450" y="3953243"/>
              <a:ext cx="1005036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79" eaLnBrk="1" hangingPunct="1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588213" y="4084505"/>
              <a:ext cx="916261" cy="31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Modelers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529297" y="3944138"/>
              <a:ext cx="1006624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79" eaLnBrk="1" hangingPunct="1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470948" y="4000885"/>
              <a:ext cx="1152825" cy="52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Observation</a:t>
              </a:r>
            </a:p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Experts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17822" y="4462597"/>
              <a:ext cx="2173611" cy="15953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79" eaLnBrk="1" hangingPunct="1"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1083056" y="4893048"/>
              <a:ext cx="1120941" cy="5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Analysis</a:t>
              </a:r>
            </a:p>
            <a:p>
              <a:pPr defTabSz="914279" eaLnBrk="1" hangingPunct="1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89188" y="6299507"/>
              <a:ext cx="1425272" cy="64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279" eaLnBrk="1" hangingPunct="1">
                <a:defRPr/>
              </a:pPr>
              <a:r>
                <a:rPr lang="en-US" sz="1800" b="0" dirty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Initial Target </a:t>
              </a:r>
            </a:p>
            <a:p>
              <a:pPr algn="l" defTabSz="914279" eaLnBrk="1" hangingPunct="1">
                <a:defRPr/>
              </a:pPr>
              <a:r>
                <a:rPr lang="en-US" sz="1800" b="0" dirty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rot="5400000" flipH="1" flipV="1">
              <a:off x="791748" y="6011359"/>
              <a:ext cx="427018" cy="301670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309" y="55178"/>
            <a:ext cx="883798" cy="883798"/>
          </a:xfrm>
          <a:prstGeom prst="rect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69" y="44621"/>
            <a:ext cx="883798" cy="883798"/>
          </a:xfrm>
          <a:prstGeom prst="rect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</p:pic>
      <p:sp>
        <p:nvSpPr>
          <p:cNvPr id="27" name="Left-Right Arrow 26"/>
          <p:cNvSpPr/>
          <p:nvPr/>
        </p:nvSpPr>
        <p:spPr bwMode="auto">
          <a:xfrm>
            <a:off x="7088896" y="193366"/>
            <a:ext cx="1079783" cy="251387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3535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457200" eaLnBrk="1" hangingPunct="1">
              <a:defRPr/>
            </a:pPr>
            <a:endParaRPr lang="en-US" sz="1800" b="0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1778" y="478447"/>
            <a:ext cx="1045460" cy="338554"/>
          </a:xfrm>
          <a:prstGeom prst="rect">
            <a:avLst/>
          </a:prstGeom>
          <a:solidFill>
            <a:srgbClr val="BFEBFA"/>
          </a:solidFill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1400" b="0" dirty="0">
                <a:solidFill>
                  <a:prstClr val="black"/>
                </a:solidFill>
                <a:ea typeface="+mn-ea"/>
              </a:rPr>
              <a:t>Obs4MIP</a:t>
            </a:r>
            <a:r>
              <a:rPr lang="en-US" sz="1600" b="0" dirty="0">
                <a:solidFill>
                  <a:prstClr val="black"/>
                </a:solidFill>
                <a:ea typeface="+mn-ea"/>
              </a:rPr>
              <a:t>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133" y="6320450"/>
            <a:ext cx="1502475" cy="508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56792"/>
            <a:ext cx="576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1800" b="0" i="1" kern="0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Began as a NASA pilot project, now expanding as a WCRP project with WDAC oversight</a:t>
            </a:r>
          </a:p>
          <a:p>
            <a:pPr algn="l" defTabSz="457200" eaLnBrk="1" hangingPunct="1"/>
            <a:endParaRPr lang="en-US" sz="1800" b="0" dirty="0" err="1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9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RP_template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HD:Users:carolin:Desktop:WCRP_template.pot</Template>
  <TotalTime>15010</TotalTime>
  <Words>1744</Words>
  <Application>Microsoft Office PowerPoint</Application>
  <PresentationFormat>On-screen Show (4:3)</PresentationFormat>
  <Paragraphs>241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WCRP_template</vt:lpstr>
      <vt:lpstr>2_Office Theme</vt:lpstr>
      <vt:lpstr>6_Office Theme</vt:lpstr>
      <vt:lpstr>  WDAC  Paris, March 7, 2016</vt:lpstr>
      <vt:lpstr>Slide 2</vt:lpstr>
      <vt:lpstr>WDAC4@ECMWF Reading, 2-3 July 2015 </vt:lpstr>
      <vt:lpstr>WDAC-2 Recs/Actions</vt:lpstr>
      <vt:lpstr>Slide 5</vt:lpstr>
      <vt:lpstr>Data Set Assessments</vt:lpstr>
      <vt:lpstr>High Level Best Practises</vt:lpstr>
      <vt:lpstr>Slide 8</vt:lpstr>
      <vt:lpstr>Slide 9</vt:lpstr>
      <vt:lpstr>Slide 10</vt:lpstr>
      <vt:lpstr>Slide 11</vt:lpstr>
      <vt:lpstr>Slide 12</vt:lpstr>
      <vt:lpstr>Data access and project connectedness</vt:lpstr>
      <vt:lpstr>Slide 14</vt:lpstr>
      <vt:lpstr>Slide 15</vt:lpstr>
      <vt:lpstr>Reanalysis Activities</vt:lpstr>
      <vt:lpstr>Reanalysis Activities</vt:lpstr>
      <vt:lpstr>Slide 18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WCRP to IGFA</dc:title>
  <dc:creator>V Ryabinin</dc:creator>
  <cp:lastModifiedBy>Joerg Schulz</cp:lastModifiedBy>
  <cp:revision>528</cp:revision>
  <cp:lastPrinted>2008-10-29T15:33:33Z</cp:lastPrinted>
  <dcterms:created xsi:type="dcterms:W3CDTF">2014-06-29T15:27:49Z</dcterms:created>
  <dcterms:modified xsi:type="dcterms:W3CDTF">2016-03-06T20:04:16Z</dcterms:modified>
</cp:coreProperties>
</file>