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70" r:id="rId2"/>
    <p:sldId id="272" r:id="rId3"/>
    <p:sldId id="273" r:id="rId4"/>
    <p:sldId id="280" r:id="rId5"/>
    <p:sldId id="275" r:id="rId6"/>
    <p:sldId id="274" r:id="rId7"/>
    <p:sldId id="276" r:id="rId8"/>
    <p:sldId id="279" r:id="rId9"/>
    <p:sldId id="27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BE1"/>
    <a:srgbClr val="D02125"/>
    <a:srgbClr val="0E71AF"/>
    <a:srgbClr val="408B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64" y="-112"/>
      </p:cViewPr>
      <p:guideLst>
        <p:guide orient="horz" pos="3064"/>
        <p:guide pos="2879"/>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69BDE8-7F63-46CA-8DAB-DE69F0D5AE60}" type="datetimeFigureOut">
              <a:rPr lang="en-US" smtClean="0"/>
              <a:t>09/03/16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38C4E3-259C-434C-ABE9-EFFA966AC65F}" type="slidenum">
              <a:rPr lang="en-US" smtClean="0"/>
              <a:t>‹#›</a:t>
            </a:fld>
            <a:endParaRPr lang="en-US"/>
          </a:p>
        </p:txBody>
      </p:sp>
    </p:spTree>
    <p:extLst>
      <p:ext uri="{BB962C8B-B14F-4D97-AF65-F5344CB8AC3E}">
        <p14:creationId xmlns:p14="http://schemas.microsoft.com/office/powerpoint/2010/main" val="2076552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B761C3E3-18D1-46E4-A241-85193776EBB2}" type="datetime1">
              <a:rPr lang="en-US" smtClean="0"/>
              <a:t>09/03/16</a:t>
            </a:fld>
            <a:endParaRPr lang="en-US"/>
          </a:p>
        </p:txBody>
      </p:sp>
      <p:sp>
        <p:nvSpPr>
          <p:cNvPr id="5" name="Footer Placeholder 4"/>
          <p:cNvSpPr>
            <a:spLocks noGrp="1"/>
          </p:cNvSpPr>
          <p:nvPr>
            <p:ph type="ftr" sz="quarter" idx="11"/>
          </p:nvPr>
        </p:nvSpPr>
        <p:spPr/>
        <p:txBody>
          <a:bodyPr/>
          <a:lstStyle/>
          <a:p>
            <a:r>
              <a:rPr lang="en-US" smtClean="0"/>
              <a:t>Joint CEOS/CGMS Working Group on Climate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3811876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F83352C-2003-4237-961A-1E2781CC1A4E}" type="datetime1">
              <a:rPr lang="en-US" smtClean="0"/>
              <a:t>09/03/16</a:t>
            </a:fld>
            <a:endParaRPr lang="en-US"/>
          </a:p>
        </p:txBody>
      </p:sp>
      <p:sp>
        <p:nvSpPr>
          <p:cNvPr id="5" name="Footer Placeholder 4"/>
          <p:cNvSpPr>
            <a:spLocks noGrp="1"/>
          </p:cNvSpPr>
          <p:nvPr>
            <p:ph type="ftr" sz="quarter" idx="11"/>
          </p:nvPr>
        </p:nvSpPr>
        <p:spPr/>
        <p:txBody>
          <a:bodyPr/>
          <a:lstStyle/>
          <a:p>
            <a:r>
              <a:rPr lang="en-US" smtClean="0"/>
              <a:t>Joint CEOS/CGMS Working Group on Climate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1545220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4017A32-4F47-450F-AFA6-27E5D02A1F4F}" type="datetime1">
              <a:rPr lang="en-US" smtClean="0"/>
              <a:t>09/03/16</a:t>
            </a:fld>
            <a:endParaRPr lang="en-US"/>
          </a:p>
        </p:txBody>
      </p:sp>
      <p:sp>
        <p:nvSpPr>
          <p:cNvPr id="5" name="Footer Placeholder 4"/>
          <p:cNvSpPr>
            <a:spLocks noGrp="1"/>
          </p:cNvSpPr>
          <p:nvPr>
            <p:ph type="ftr" sz="quarter" idx="11"/>
          </p:nvPr>
        </p:nvSpPr>
        <p:spPr/>
        <p:txBody>
          <a:bodyPr/>
          <a:lstStyle/>
          <a:p>
            <a:r>
              <a:rPr lang="en-US" smtClean="0"/>
              <a:t>Joint CEOS/CGMS Working Group on Climate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1156982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5C46832-CA33-442A-89A2-85F4C08DEE13}" type="datetime1">
              <a:rPr lang="en-US" smtClean="0"/>
              <a:t>09/03/16</a:t>
            </a:fld>
            <a:endParaRPr lang="en-US"/>
          </a:p>
        </p:txBody>
      </p:sp>
      <p:sp>
        <p:nvSpPr>
          <p:cNvPr id="5" name="Footer Placeholder 4"/>
          <p:cNvSpPr>
            <a:spLocks noGrp="1"/>
          </p:cNvSpPr>
          <p:nvPr>
            <p:ph type="ftr" sz="quarter" idx="11"/>
          </p:nvPr>
        </p:nvSpPr>
        <p:spPr/>
        <p:txBody>
          <a:bodyPr/>
          <a:lstStyle/>
          <a:p>
            <a:r>
              <a:rPr lang="en-US" smtClean="0"/>
              <a:t>Joint CEOS/CGMS Working Group on Climate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2395042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9F4E913-63C7-4278-B293-4D493C786B98}" type="datetime1">
              <a:rPr lang="en-US" smtClean="0"/>
              <a:t>09/03/16</a:t>
            </a:fld>
            <a:endParaRPr lang="en-US"/>
          </a:p>
        </p:txBody>
      </p:sp>
      <p:sp>
        <p:nvSpPr>
          <p:cNvPr id="5" name="Footer Placeholder 4"/>
          <p:cNvSpPr>
            <a:spLocks noGrp="1"/>
          </p:cNvSpPr>
          <p:nvPr>
            <p:ph type="ftr" sz="quarter" idx="11"/>
          </p:nvPr>
        </p:nvSpPr>
        <p:spPr/>
        <p:txBody>
          <a:bodyPr/>
          <a:lstStyle/>
          <a:p>
            <a:r>
              <a:rPr lang="en-US" smtClean="0"/>
              <a:t>Joint CEOS/CGMS Working Group on Climate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1400022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1E22A0E7-7392-4392-8733-40598319C301}" type="datetime1">
              <a:rPr lang="en-US" smtClean="0"/>
              <a:t>09/03/16</a:t>
            </a:fld>
            <a:endParaRPr lang="en-US"/>
          </a:p>
        </p:txBody>
      </p:sp>
      <p:sp>
        <p:nvSpPr>
          <p:cNvPr id="6" name="Footer Placeholder 5"/>
          <p:cNvSpPr>
            <a:spLocks noGrp="1"/>
          </p:cNvSpPr>
          <p:nvPr>
            <p:ph type="ftr" sz="quarter" idx="11"/>
          </p:nvPr>
        </p:nvSpPr>
        <p:spPr/>
        <p:txBody>
          <a:bodyPr/>
          <a:lstStyle/>
          <a:p>
            <a:r>
              <a:rPr lang="en-US" smtClean="0"/>
              <a:t>Joint CEOS/CGMS Working Group on Climate</a:t>
            </a:r>
            <a:endParaRPr lang="en-US" dirty="0"/>
          </a:p>
        </p:txBody>
      </p:sp>
      <p:sp>
        <p:nvSpPr>
          <p:cNvPr id="7" name="Slide Number Placeholder 6"/>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326811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033AA224-B5BF-49E0-BBF7-5CD396BF5C2B}" type="datetime1">
              <a:rPr lang="en-US" smtClean="0"/>
              <a:t>09/03/16</a:t>
            </a:fld>
            <a:endParaRPr lang="en-US"/>
          </a:p>
        </p:txBody>
      </p:sp>
      <p:sp>
        <p:nvSpPr>
          <p:cNvPr id="8" name="Footer Placeholder 7"/>
          <p:cNvSpPr>
            <a:spLocks noGrp="1"/>
          </p:cNvSpPr>
          <p:nvPr>
            <p:ph type="ftr" sz="quarter" idx="11"/>
          </p:nvPr>
        </p:nvSpPr>
        <p:spPr/>
        <p:txBody>
          <a:bodyPr/>
          <a:lstStyle/>
          <a:p>
            <a:r>
              <a:rPr lang="en-US" smtClean="0"/>
              <a:t>Joint CEOS/CGMS Working Group on Climate</a:t>
            </a:r>
            <a:endParaRPr lang="en-US" dirty="0"/>
          </a:p>
        </p:txBody>
      </p:sp>
      <p:sp>
        <p:nvSpPr>
          <p:cNvPr id="9" name="Slide Number Placeholder 8"/>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1068192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FFBC55D6-D8CC-4189-A904-E3AA2EFA9F58}" type="datetime1">
              <a:rPr lang="en-US" smtClean="0"/>
              <a:t>09/03/16</a:t>
            </a:fld>
            <a:endParaRPr lang="en-US"/>
          </a:p>
        </p:txBody>
      </p:sp>
      <p:sp>
        <p:nvSpPr>
          <p:cNvPr id="4" name="Footer Placeholder 3"/>
          <p:cNvSpPr>
            <a:spLocks noGrp="1"/>
          </p:cNvSpPr>
          <p:nvPr>
            <p:ph type="ftr" sz="quarter" idx="11"/>
          </p:nvPr>
        </p:nvSpPr>
        <p:spPr/>
        <p:txBody>
          <a:bodyPr/>
          <a:lstStyle/>
          <a:p>
            <a:r>
              <a:rPr lang="en-US" smtClean="0"/>
              <a:t>Joint CEOS/CGMS Working Group on Climate</a:t>
            </a:r>
            <a:endParaRPr lang="en-US" dirty="0"/>
          </a:p>
        </p:txBody>
      </p:sp>
      <p:sp>
        <p:nvSpPr>
          <p:cNvPr id="5" name="Slide Number Placeholder 4"/>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2610160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1C944-2092-4C2D-81B9-F3334D9DAF36}" type="datetime1">
              <a:rPr lang="en-US" smtClean="0"/>
              <a:t>09/03/16</a:t>
            </a:fld>
            <a:endParaRPr lang="en-US"/>
          </a:p>
        </p:txBody>
      </p:sp>
      <p:sp>
        <p:nvSpPr>
          <p:cNvPr id="3" name="Footer Placeholder 2"/>
          <p:cNvSpPr>
            <a:spLocks noGrp="1"/>
          </p:cNvSpPr>
          <p:nvPr>
            <p:ph type="ftr" sz="quarter" idx="11"/>
          </p:nvPr>
        </p:nvSpPr>
        <p:spPr/>
        <p:txBody>
          <a:bodyPr/>
          <a:lstStyle/>
          <a:p>
            <a:r>
              <a:rPr lang="en-US" smtClean="0"/>
              <a:t>Joint CEOS/CGMS Working Group on Climate</a:t>
            </a:r>
            <a:endParaRPr lang="en-US" dirty="0"/>
          </a:p>
        </p:txBody>
      </p:sp>
      <p:sp>
        <p:nvSpPr>
          <p:cNvPr id="4" name="Slide Number Placeholder 3"/>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22626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988A0D3-CA4C-48A0-A0B1-71AFE8E19E91}" type="datetime1">
              <a:rPr lang="en-US" smtClean="0"/>
              <a:t>09/03/16</a:t>
            </a:fld>
            <a:endParaRPr lang="en-US"/>
          </a:p>
        </p:txBody>
      </p:sp>
      <p:sp>
        <p:nvSpPr>
          <p:cNvPr id="6" name="Footer Placeholder 5"/>
          <p:cNvSpPr>
            <a:spLocks noGrp="1"/>
          </p:cNvSpPr>
          <p:nvPr>
            <p:ph type="ftr" sz="quarter" idx="11"/>
          </p:nvPr>
        </p:nvSpPr>
        <p:spPr/>
        <p:txBody>
          <a:bodyPr/>
          <a:lstStyle/>
          <a:p>
            <a:r>
              <a:rPr lang="en-US" smtClean="0"/>
              <a:t>Joint CEOS/CGMS Working Group on Climate</a:t>
            </a:r>
            <a:endParaRPr lang="en-US" dirty="0"/>
          </a:p>
        </p:txBody>
      </p:sp>
      <p:sp>
        <p:nvSpPr>
          <p:cNvPr id="7" name="Slide Number Placeholder 6"/>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2451819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72F1E55-669F-4EDB-8A5B-584A18CC467E}" type="datetime1">
              <a:rPr lang="en-US" smtClean="0"/>
              <a:t>09/03/16</a:t>
            </a:fld>
            <a:endParaRPr lang="en-US"/>
          </a:p>
        </p:txBody>
      </p:sp>
      <p:sp>
        <p:nvSpPr>
          <p:cNvPr id="6" name="Footer Placeholder 5"/>
          <p:cNvSpPr>
            <a:spLocks noGrp="1"/>
          </p:cNvSpPr>
          <p:nvPr>
            <p:ph type="ftr" sz="quarter" idx="11"/>
          </p:nvPr>
        </p:nvSpPr>
        <p:spPr/>
        <p:txBody>
          <a:bodyPr/>
          <a:lstStyle/>
          <a:p>
            <a:r>
              <a:rPr lang="en-US" smtClean="0"/>
              <a:t>Joint CEOS/CGMS Working Group on Climate</a:t>
            </a:r>
            <a:endParaRPr lang="en-US" dirty="0"/>
          </a:p>
        </p:txBody>
      </p:sp>
      <p:sp>
        <p:nvSpPr>
          <p:cNvPr id="7" name="Slide Number Placeholder 6"/>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29049802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6210188"/>
            <a:ext cx="9144000" cy="647812"/>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p:cNvSpPr/>
          <p:nvPr/>
        </p:nvSpPr>
        <p:spPr>
          <a:xfrm>
            <a:off x="0" y="0"/>
            <a:ext cx="9144000" cy="1447800"/>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1447800" y="152400"/>
            <a:ext cx="6248400" cy="1143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95A848-E0E1-4DCB-814C-764CE8645109}" type="datetime1">
              <a:rPr lang="en-US" smtClean="0"/>
              <a:t>09/03/16</a:t>
            </a:fld>
            <a:endParaRPr lang="en-US"/>
          </a:p>
        </p:txBody>
      </p:sp>
      <p:sp>
        <p:nvSpPr>
          <p:cNvPr id="5" name="Footer Placeholder 4"/>
          <p:cNvSpPr>
            <a:spLocks noGrp="1"/>
          </p:cNvSpPr>
          <p:nvPr>
            <p:ph type="ftr" sz="quarter" idx="3"/>
          </p:nvPr>
        </p:nvSpPr>
        <p:spPr>
          <a:xfrm>
            <a:off x="1981200" y="6356350"/>
            <a:ext cx="5029200" cy="365125"/>
          </a:xfrm>
          <a:prstGeom prst="rect">
            <a:avLst/>
          </a:prstGeom>
        </p:spPr>
        <p:txBody>
          <a:bodyPr vert="horz" lIns="91440" tIns="45720" rIns="91440" bIns="45720" rtlCol="0" anchor="ctr"/>
          <a:lstStyle>
            <a:lvl1pPr algn="ctr">
              <a:defRPr sz="2000" baseline="0">
                <a:solidFill>
                  <a:schemeClr val="tx1"/>
                </a:solidFill>
              </a:defRPr>
            </a:lvl1pPr>
          </a:lstStyle>
          <a:p>
            <a:r>
              <a:rPr lang="en-US" smtClean="0"/>
              <a:t>Joint CEOS/CGMS Working Group on Climate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A0885-BF04-4D33-8097-A190C688388B}" type="slidenum">
              <a:rPr lang="en-US" smtClean="0"/>
              <a:t>‹#›</a:t>
            </a:fld>
            <a:endParaRPr lang="en-US" dirty="0"/>
          </a:p>
        </p:txBody>
      </p:sp>
      <p:pic>
        <p:nvPicPr>
          <p:cNvPr id="7" name="Picture 6"/>
          <p:cNvPicPr>
            <a:picLocks noChangeAspect="1" noChangeArrowheads="1"/>
          </p:cNvPicPr>
          <p:nvPr/>
        </p:nvPicPr>
        <p:blipFill>
          <a:blip r:embed="rId13"/>
          <a:srcRect/>
          <a:stretch>
            <a:fillRect/>
          </a:stretch>
        </p:blipFill>
        <p:spPr bwMode="auto">
          <a:xfrm>
            <a:off x="7341" y="253594"/>
            <a:ext cx="1431680" cy="933450"/>
          </a:xfrm>
          <a:prstGeom prst="rect">
            <a:avLst/>
          </a:prstGeom>
          <a:noFill/>
          <a:ln w="12700">
            <a:noFill/>
            <a:miter lim="800000"/>
            <a:headEnd/>
            <a:tailEnd/>
          </a:ln>
        </p:spPr>
      </p:pic>
      <p:pic>
        <p:nvPicPr>
          <p:cNvPr id="9" name="Picture 8"/>
          <p:cNvPicPr>
            <a:picLocks noChangeAspect="1"/>
          </p:cNvPicPr>
          <p:nvPr/>
        </p:nvPicPr>
        <p:blipFill>
          <a:blip r:embed="rId14"/>
          <a:stretch>
            <a:fillRect/>
          </a:stretch>
        </p:blipFill>
        <p:spPr>
          <a:xfrm>
            <a:off x="8008341" y="154966"/>
            <a:ext cx="1041400" cy="1130300"/>
          </a:xfrm>
          <a:prstGeom prst="rect">
            <a:avLst/>
          </a:prstGeom>
        </p:spPr>
      </p:pic>
    </p:spTree>
    <p:extLst>
      <p:ext uri="{BB962C8B-B14F-4D97-AF65-F5344CB8AC3E}">
        <p14:creationId xmlns:p14="http://schemas.microsoft.com/office/powerpoint/2010/main" val="37923701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WGClimate</a:t>
            </a:r>
            <a:r>
              <a:rPr lang="en-GB" dirty="0" smtClean="0"/>
              <a:t> Governance</a:t>
            </a:r>
            <a:endParaRPr lang="en-GB" dirty="0"/>
          </a:p>
        </p:txBody>
      </p:sp>
      <p:sp>
        <p:nvSpPr>
          <p:cNvPr id="3" name="Subtitle 2"/>
          <p:cNvSpPr>
            <a:spLocks noGrp="1"/>
          </p:cNvSpPr>
          <p:nvPr>
            <p:ph type="subTitle" idx="1"/>
          </p:nvPr>
        </p:nvSpPr>
        <p:spPr/>
        <p:txBody>
          <a:bodyPr/>
          <a:lstStyle/>
          <a:p>
            <a:endParaRPr lang="en-GB" sz="2000" dirty="0" smtClean="0"/>
          </a:p>
          <a:p>
            <a:r>
              <a:rPr lang="en-GB" sz="2000" dirty="0" smtClean="0"/>
              <a:t>Pascal Lecomte - </a:t>
            </a:r>
            <a:r>
              <a:rPr lang="en-GB" sz="2000" dirty="0" err="1" smtClean="0"/>
              <a:t>WGClimate</a:t>
            </a:r>
            <a:r>
              <a:rPr lang="en-GB" sz="2000" dirty="0" smtClean="0"/>
              <a:t> </a:t>
            </a:r>
            <a:r>
              <a:rPr lang="en-GB" sz="2000" dirty="0"/>
              <a:t>Chair</a:t>
            </a:r>
          </a:p>
          <a:p>
            <a:r>
              <a:rPr lang="en-GB" sz="2000" dirty="0" smtClean="0"/>
              <a:t>March 7</a:t>
            </a:r>
            <a:r>
              <a:rPr lang="en-GB" sz="2000" baseline="30000" dirty="0" smtClean="0"/>
              <a:t>th</a:t>
            </a:r>
            <a:r>
              <a:rPr lang="en-GB" sz="2000" dirty="0"/>
              <a:t>, 2016</a:t>
            </a:r>
          </a:p>
          <a:p>
            <a:endParaRPr lang="en-GB" dirty="0"/>
          </a:p>
        </p:txBody>
      </p:sp>
      <p:sp>
        <p:nvSpPr>
          <p:cNvPr id="4" name="Footer Placeholder 3"/>
          <p:cNvSpPr>
            <a:spLocks noGrp="1"/>
          </p:cNvSpPr>
          <p:nvPr>
            <p:ph type="ftr" sz="quarter" idx="11"/>
          </p:nvPr>
        </p:nvSpPr>
        <p:spPr/>
        <p:txBody>
          <a:bodyPr/>
          <a:lstStyle/>
          <a:p>
            <a:r>
              <a:rPr lang="en-US" smtClean="0"/>
              <a:t>Joint CEOS/CGMS Working Group on Climate</a:t>
            </a:r>
            <a:endParaRPr lang="en-US" dirty="0"/>
          </a:p>
        </p:txBody>
      </p:sp>
    </p:spTree>
    <p:extLst>
      <p:ext uri="{BB962C8B-B14F-4D97-AF65-F5344CB8AC3E}">
        <p14:creationId xmlns:p14="http://schemas.microsoft.com/office/powerpoint/2010/main" val="14688240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Schedule</a:t>
            </a:r>
            <a:endParaRPr lang="en-GB" dirty="0"/>
          </a:p>
        </p:txBody>
      </p:sp>
      <p:sp>
        <p:nvSpPr>
          <p:cNvPr id="4" name="Content Placeholder 3"/>
          <p:cNvSpPr>
            <a:spLocks noGrp="1"/>
          </p:cNvSpPr>
          <p:nvPr>
            <p:ph idx="1"/>
          </p:nvPr>
        </p:nvSpPr>
        <p:spPr>
          <a:xfrm>
            <a:off x="457200" y="4419600"/>
            <a:ext cx="8229600" cy="1262063"/>
          </a:xfrm>
        </p:spPr>
        <p:txBody>
          <a:bodyPr/>
          <a:lstStyle/>
          <a:p>
            <a:r>
              <a:rPr lang="en-GB" dirty="0" smtClean="0"/>
              <a:t>CEOS Plenaries each year, in Autumn</a:t>
            </a:r>
          </a:p>
          <a:p>
            <a:r>
              <a:rPr lang="en-GB" dirty="0" smtClean="0"/>
              <a:t>CGMS Plenaries each year, end of Spring</a:t>
            </a:r>
            <a:endParaRPr lang="en-GB" dirty="0"/>
          </a:p>
        </p:txBody>
      </p:sp>
      <p:sp>
        <p:nvSpPr>
          <p:cNvPr id="3" name="Footer Placeholder 2"/>
          <p:cNvSpPr>
            <a:spLocks noGrp="1"/>
          </p:cNvSpPr>
          <p:nvPr>
            <p:ph type="ftr" sz="quarter" idx="11"/>
          </p:nvPr>
        </p:nvSpPr>
        <p:spPr/>
        <p:txBody>
          <a:bodyPr/>
          <a:lstStyle/>
          <a:p>
            <a:r>
              <a:rPr lang="en-US" smtClean="0"/>
              <a:t>Joint CEOS/CGMS Working Group on Climate</a:t>
            </a:r>
            <a:endParaRPr lang="en-US" dirty="0"/>
          </a:p>
        </p:txBody>
      </p:sp>
      <p:grpSp>
        <p:nvGrpSpPr>
          <p:cNvPr id="40" name="Group 39"/>
          <p:cNvGrpSpPr/>
          <p:nvPr/>
        </p:nvGrpSpPr>
        <p:grpSpPr>
          <a:xfrm>
            <a:off x="609600" y="1981200"/>
            <a:ext cx="7920000" cy="533400"/>
            <a:chOff x="609600" y="2743200"/>
            <a:chExt cx="7920000" cy="533400"/>
          </a:xfrm>
        </p:grpSpPr>
        <p:cxnSp>
          <p:nvCxnSpPr>
            <p:cNvPr id="5" name="Straight Connector 4"/>
            <p:cNvCxnSpPr/>
            <p:nvPr/>
          </p:nvCxnSpPr>
          <p:spPr>
            <a:xfrm>
              <a:off x="609600" y="3276600"/>
              <a:ext cx="7920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4572000"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969963"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8174038"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6370638"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2768600"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87219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14239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232251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36718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V="1">
              <a:off x="32273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V="1">
              <a:off x="412273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V="1">
              <a:off x="547211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502126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V="1">
              <a:off x="5921376"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V="1">
              <a:off x="727233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V="1">
              <a:off x="6826251"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7721601"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971549" y="2743200"/>
              <a:ext cx="1793875" cy="369332"/>
            </a:xfrm>
            <a:prstGeom prst="rect">
              <a:avLst/>
            </a:prstGeom>
            <a:noFill/>
            <a:ln>
              <a:noFill/>
            </a:ln>
          </p:spPr>
          <p:txBody>
            <a:bodyPr wrap="square" rtlCol="0">
              <a:spAutoFit/>
            </a:bodyPr>
            <a:lstStyle/>
            <a:p>
              <a:pPr algn="ctr"/>
              <a:r>
                <a:rPr lang="en-GB" dirty="0" smtClean="0"/>
                <a:t>2016</a:t>
              </a:r>
              <a:endParaRPr lang="en-GB" dirty="0"/>
            </a:p>
          </p:txBody>
        </p:sp>
        <p:sp>
          <p:nvSpPr>
            <p:cNvPr id="30" name="TextBox 29"/>
            <p:cNvSpPr txBox="1"/>
            <p:nvPr/>
          </p:nvSpPr>
          <p:spPr>
            <a:xfrm>
              <a:off x="2768600" y="2743200"/>
              <a:ext cx="1803400" cy="369332"/>
            </a:xfrm>
            <a:prstGeom prst="rect">
              <a:avLst/>
            </a:prstGeom>
            <a:noFill/>
            <a:ln>
              <a:noFill/>
            </a:ln>
          </p:spPr>
          <p:txBody>
            <a:bodyPr wrap="square" rtlCol="0">
              <a:spAutoFit/>
            </a:bodyPr>
            <a:lstStyle/>
            <a:p>
              <a:pPr algn="ctr"/>
              <a:r>
                <a:rPr lang="en-GB" dirty="0" smtClean="0"/>
                <a:t>2017</a:t>
              </a:r>
              <a:endParaRPr lang="en-GB" dirty="0"/>
            </a:p>
          </p:txBody>
        </p:sp>
        <p:sp>
          <p:nvSpPr>
            <p:cNvPr id="31" name="TextBox 30"/>
            <p:cNvSpPr txBox="1"/>
            <p:nvPr/>
          </p:nvSpPr>
          <p:spPr>
            <a:xfrm>
              <a:off x="6369050" y="2743200"/>
              <a:ext cx="1793875" cy="369332"/>
            </a:xfrm>
            <a:prstGeom prst="rect">
              <a:avLst/>
            </a:prstGeom>
            <a:noFill/>
            <a:ln>
              <a:noFill/>
            </a:ln>
          </p:spPr>
          <p:txBody>
            <a:bodyPr wrap="square" rtlCol="0">
              <a:spAutoFit/>
            </a:bodyPr>
            <a:lstStyle/>
            <a:p>
              <a:pPr algn="ctr"/>
              <a:r>
                <a:rPr lang="en-GB" dirty="0" smtClean="0"/>
                <a:t>2019</a:t>
              </a:r>
              <a:endParaRPr lang="en-GB" dirty="0"/>
            </a:p>
          </p:txBody>
        </p:sp>
        <p:sp>
          <p:nvSpPr>
            <p:cNvPr id="32" name="TextBox 31"/>
            <p:cNvSpPr txBox="1"/>
            <p:nvPr/>
          </p:nvSpPr>
          <p:spPr>
            <a:xfrm>
              <a:off x="4572000" y="2743200"/>
              <a:ext cx="1793875" cy="369332"/>
            </a:xfrm>
            <a:prstGeom prst="rect">
              <a:avLst/>
            </a:prstGeom>
            <a:noFill/>
            <a:ln>
              <a:noFill/>
            </a:ln>
          </p:spPr>
          <p:txBody>
            <a:bodyPr wrap="square" rtlCol="0">
              <a:spAutoFit/>
            </a:bodyPr>
            <a:lstStyle/>
            <a:p>
              <a:pPr algn="ctr"/>
              <a:r>
                <a:rPr lang="en-GB" dirty="0" smtClean="0"/>
                <a:t>2018</a:t>
              </a:r>
              <a:endParaRPr lang="en-GB" dirty="0"/>
            </a:p>
          </p:txBody>
        </p:sp>
      </p:grpSp>
      <p:grpSp>
        <p:nvGrpSpPr>
          <p:cNvPr id="75" name="Group 74"/>
          <p:cNvGrpSpPr/>
          <p:nvPr/>
        </p:nvGrpSpPr>
        <p:grpSpPr>
          <a:xfrm>
            <a:off x="838200" y="2514600"/>
            <a:ext cx="7162800" cy="712186"/>
            <a:chOff x="838200" y="3276600"/>
            <a:chExt cx="7162800" cy="712186"/>
          </a:xfrm>
        </p:grpSpPr>
        <p:cxnSp>
          <p:nvCxnSpPr>
            <p:cNvPr id="34" name="Straight Arrow Connector 33"/>
            <p:cNvCxnSpPr/>
            <p:nvPr/>
          </p:nvCxnSpPr>
          <p:spPr>
            <a:xfrm flipH="1" flipV="1">
              <a:off x="838200" y="3276600"/>
              <a:ext cx="1867" cy="692341"/>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2513587" y="3276600"/>
              <a:ext cx="1013" cy="712186"/>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4413250" y="3276600"/>
              <a:ext cx="6350" cy="36195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flipV="1">
              <a:off x="6219825" y="3276600"/>
              <a:ext cx="3175" cy="35560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V="1">
              <a:off x="8001000" y="3276600"/>
              <a:ext cx="0" cy="36195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grpSp>
      <p:cxnSp>
        <p:nvCxnSpPr>
          <p:cNvPr id="41" name="Straight Arrow Connector 40"/>
          <p:cNvCxnSpPr/>
          <p:nvPr/>
        </p:nvCxnSpPr>
        <p:spPr>
          <a:xfrm flipV="1">
            <a:off x="1918264" y="2514600"/>
            <a:ext cx="2612" cy="354981"/>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flipV="1">
            <a:off x="3724078" y="2520950"/>
            <a:ext cx="197" cy="355246"/>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V="1">
            <a:off x="5518150" y="2514600"/>
            <a:ext cx="3176" cy="711200"/>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V="1">
            <a:off x="7315200" y="2514600"/>
            <a:ext cx="0" cy="711200"/>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5562600" y="2895600"/>
            <a:ext cx="1706959" cy="369332"/>
          </a:xfrm>
          <a:prstGeom prst="rect">
            <a:avLst/>
          </a:prstGeom>
          <a:solidFill>
            <a:srgbClr val="EEEBE1"/>
          </a:solidFill>
          <a:ln>
            <a:noFill/>
          </a:ln>
        </p:spPr>
        <p:txBody>
          <a:bodyPr wrap="square" rtlCol="0">
            <a:spAutoFit/>
          </a:bodyPr>
          <a:lstStyle/>
          <a:p>
            <a:pPr algn="ctr"/>
            <a:r>
              <a:rPr lang="en-GB" dirty="0" smtClean="0">
                <a:solidFill>
                  <a:srgbClr val="0E71AF"/>
                </a:solidFill>
              </a:rPr>
              <a:t>CGMS Plenaries</a:t>
            </a:r>
            <a:endParaRPr lang="en-GB" dirty="0">
              <a:solidFill>
                <a:srgbClr val="0E71AF"/>
              </a:solidFill>
            </a:endParaRPr>
          </a:p>
        </p:txBody>
      </p:sp>
      <p:sp>
        <p:nvSpPr>
          <p:cNvPr id="76" name="TextBox 75"/>
          <p:cNvSpPr txBox="1"/>
          <p:nvPr/>
        </p:nvSpPr>
        <p:spPr>
          <a:xfrm>
            <a:off x="892985" y="2895600"/>
            <a:ext cx="1567684" cy="369332"/>
          </a:xfrm>
          <a:prstGeom prst="rect">
            <a:avLst/>
          </a:prstGeom>
          <a:solidFill>
            <a:srgbClr val="EEEBE1"/>
          </a:solidFill>
          <a:ln>
            <a:noFill/>
          </a:ln>
        </p:spPr>
        <p:txBody>
          <a:bodyPr wrap="square" lIns="0" rIns="0" rtlCol="0">
            <a:spAutoFit/>
          </a:bodyPr>
          <a:lstStyle/>
          <a:p>
            <a:pPr algn="ctr"/>
            <a:r>
              <a:rPr lang="en-GB" dirty="0" smtClean="0">
                <a:solidFill>
                  <a:srgbClr val="408B3B"/>
                </a:solidFill>
              </a:rPr>
              <a:t>CEOS Plenaries</a:t>
            </a:r>
            <a:endParaRPr lang="en-GB" dirty="0">
              <a:solidFill>
                <a:srgbClr val="408B3B"/>
              </a:solidFill>
            </a:endParaRPr>
          </a:p>
        </p:txBody>
      </p:sp>
    </p:spTree>
    <p:extLst>
      <p:ext uri="{BB962C8B-B14F-4D97-AF65-F5344CB8AC3E}">
        <p14:creationId xmlns:p14="http://schemas.microsoft.com/office/powerpoint/2010/main" val="27318944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WGClimate</a:t>
            </a:r>
            <a:r>
              <a:rPr lang="en-GB" dirty="0" smtClean="0"/>
              <a:t> Meetings</a:t>
            </a:r>
            <a:endParaRPr lang="en-GB" dirty="0"/>
          </a:p>
        </p:txBody>
      </p:sp>
      <p:sp>
        <p:nvSpPr>
          <p:cNvPr id="3" name="Footer Placeholder 2"/>
          <p:cNvSpPr>
            <a:spLocks noGrp="1"/>
          </p:cNvSpPr>
          <p:nvPr>
            <p:ph type="ftr" sz="quarter" idx="11"/>
          </p:nvPr>
        </p:nvSpPr>
        <p:spPr/>
        <p:txBody>
          <a:bodyPr/>
          <a:lstStyle/>
          <a:p>
            <a:r>
              <a:rPr lang="en-US" smtClean="0"/>
              <a:t>Joint CEOS/CGMS Working Group on Climate</a:t>
            </a:r>
            <a:endParaRPr lang="en-US" dirty="0"/>
          </a:p>
        </p:txBody>
      </p:sp>
      <p:grpSp>
        <p:nvGrpSpPr>
          <p:cNvPr id="40" name="Group 39"/>
          <p:cNvGrpSpPr/>
          <p:nvPr/>
        </p:nvGrpSpPr>
        <p:grpSpPr>
          <a:xfrm>
            <a:off x="609600" y="1981200"/>
            <a:ext cx="7920000" cy="533400"/>
            <a:chOff x="609600" y="2743200"/>
            <a:chExt cx="7920000" cy="533400"/>
          </a:xfrm>
        </p:grpSpPr>
        <p:cxnSp>
          <p:nvCxnSpPr>
            <p:cNvPr id="5" name="Straight Connector 4"/>
            <p:cNvCxnSpPr/>
            <p:nvPr/>
          </p:nvCxnSpPr>
          <p:spPr>
            <a:xfrm>
              <a:off x="609600" y="3276600"/>
              <a:ext cx="7920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4572000"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969963"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8174038"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6370638"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2768600"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87219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14239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232251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36718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V="1">
              <a:off x="32273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V="1">
              <a:off x="412273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V="1">
              <a:off x="547211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502126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V="1">
              <a:off x="5921376"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V="1">
              <a:off x="727233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V="1">
              <a:off x="6826251"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7721601"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971549" y="2743200"/>
              <a:ext cx="1793875" cy="369332"/>
            </a:xfrm>
            <a:prstGeom prst="rect">
              <a:avLst/>
            </a:prstGeom>
            <a:noFill/>
            <a:ln>
              <a:noFill/>
            </a:ln>
          </p:spPr>
          <p:txBody>
            <a:bodyPr wrap="square" rtlCol="0">
              <a:spAutoFit/>
            </a:bodyPr>
            <a:lstStyle/>
            <a:p>
              <a:pPr algn="ctr"/>
              <a:r>
                <a:rPr lang="en-GB" dirty="0" smtClean="0"/>
                <a:t>2016</a:t>
              </a:r>
              <a:endParaRPr lang="en-GB" dirty="0"/>
            </a:p>
          </p:txBody>
        </p:sp>
        <p:sp>
          <p:nvSpPr>
            <p:cNvPr id="30" name="TextBox 29"/>
            <p:cNvSpPr txBox="1"/>
            <p:nvPr/>
          </p:nvSpPr>
          <p:spPr>
            <a:xfrm>
              <a:off x="2768600" y="2743200"/>
              <a:ext cx="1803400" cy="369332"/>
            </a:xfrm>
            <a:prstGeom prst="rect">
              <a:avLst/>
            </a:prstGeom>
            <a:noFill/>
            <a:ln>
              <a:noFill/>
            </a:ln>
          </p:spPr>
          <p:txBody>
            <a:bodyPr wrap="square" rtlCol="0">
              <a:spAutoFit/>
            </a:bodyPr>
            <a:lstStyle/>
            <a:p>
              <a:pPr algn="ctr"/>
              <a:r>
                <a:rPr lang="en-GB" dirty="0" smtClean="0"/>
                <a:t>2017</a:t>
              </a:r>
              <a:endParaRPr lang="en-GB" dirty="0"/>
            </a:p>
          </p:txBody>
        </p:sp>
        <p:sp>
          <p:nvSpPr>
            <p:cNvPr id="31" name="TextBox 30"/>
            <p:cNvSpPr txBox="1"/>
            <p:nvPr/>
          </p:nvSpPr>
          <p:spPr>
            <a:xfrm>
              <a:off x="6369050" y="2743200"/>
              <a:ext cx="1793875" cy="369332"/>
            </a:xfrm>
            <a:prstGeom prst="rect">
              <a:avLst/>
            </a:prstGeom>
            <a:noFill/>
            <a:ln>
              <a:noFill/>
            </a:ln>
          </p:spPr>
          <p:txBody>
            <a:bodyPr wrap="square" rtlCol="0">
              <a:spAutoFit/>
            </a:bodyPr>
            <a:lstStyle/>
            <a:p>
              <a:pPr algn="ctr"/>
              <a:r>
                <a:rPr lang="en-GB" dirty="0" smtClean="0"/>
                <a:t>2019</a:t>
              </a:r>
              <a:endParaRPr lang="en-GB" dirty="0"/>
            </a:p>
          </p:txBody>
        </p:sp>
        <p:sp>
          <p:nvSpPr>
            <p:cNvPr id="32" name="TextBox 31"/>
            <p:cNvSpPr txBox="1"/>
            <p:nvPr/>
          </p:nvSpPr>
          <p:spPr>
            <a:xfrm>
              <a:off x="4572000" y="2743200"/>
              <a:ext cx="1793875" cy="369332"/>
            </a:xfrm>
            <a:prstGeom prst="rect">
              <a:avLst/>
            </a:prstGeom>
            <a:noFill/>
            <a:ln>
              <a:noFill/>
            </a:ln>
          </p:spPr>
          <p:txBody>
            <a:bodyPr wrap="square" rtlCol="0">
              <a:spAutoFit/>
            </a:bodyPr>
            <a:lstStyle/>
            <a:p>
              <a:pPr algn="ctr"/>
              <a:r>
                <a:rPr lang="en-GB" dirty="0" smtClean="0"/>
                <a:t>2018</a:t>
              </a:r>
              <a:endParaRPr lang="en-GB" dirty="0"/>
            </a:p>
          </p:txBody>
        </p:sp>
      </p:grpSp>
      <p:cxnSp>
        <p:nvCxnSpPr>
          <p:cNvPr id="41" name="Straight Arrow Connector 40"/>
          <p:cNvCxnSpPr/>
          <p:nvPr/>
        </p:nvCxnSpPr>
        <p:spPr>
          <a:xfrm flipV="1">
            <a:off x="1918264" y="2514600"/>
            <a:ext cx="2612" cy="354981"/>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flipV="1">
            <a:off x="3724078" y="2520950"/>
            <a:ext cx="197" cy="355246"/>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V="1">
            <a:off x="5518150" y="2514600"/>
            <a:ext cx="3176" cy="711200"/>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V="1">
            <a:off x="7315200" y="2514600"/>
            <a:ext cx="0" cy="711200"/>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5562600" y="2895600"/>
            <a:ext cx="1706959" cy="369332"/>
          </a:xfrm>
          <a:prstGeom prst="rect">
            <a:avLst/>
          </a:prstGeom>
          <a:solidFill>
            <a:srgbClr val="EEEBE1"/>
          </a:solidFill>
          <a:ln>
            <a:noFill/>
          </a:ln>
        </p:spPr>
        <p:txBody>
          <a:bodyPr wrap="square" rtlCol="0">
            <a:spAutoFit/>
          </a:bodyPr>
          <a:lstStyle/>
          <a:p>
            <a:pPr algn="ctr"/>
            <a:r>
              <a:rPr lang="en-GB" dirty="0" smtClean="0">
                <a:solidFill>
                  <a:srgbClr val="0E71AF"/>
                </a:solidFill>
              </a:rPr>
              <a:t>CGMS Plenaries</a:t>
            </a:r>
            <a:endParaRPr lang="en-GB" dirty="0">
              <a:solidFill>
                <a:srgbClr val="0E71AF"/>
              </a:solidFill>
            </a:endParaRPr>
          </a:p>
        </p:txBody>
      </p:sp>
      <p:sp>
        <p:nvSpPr>
          <p:cNvPr id="76" name="TextBox 75"/>
          <p:cNvSpPr txBox="1"/>
          <p:nvPr/>
        </p:nvSpPr>
        <p:spPr>
          <a:xfrm>
            <a:off x="892985" y="2895600"/>
            <a:ext cx="1567684" cy="369332"/>
          </a:xfrm>
          <a:prstGeom prst="rect">
            <a:avLst/>
          </a:prstGeom>
          <a:solidFill>
            <a:srgbClr val="EEEBE1"/>
          </a:solidFill>
          <a:ln>
            <a:noFill/>
          </a:ln>
        </p:spPr>
        <p:txBody>
          <a:bodyPr wrap="square" lIns="0" rIns="0" rtlCol="0">
            <a:spAutoFit/>
          </a:bodyPr>
          <a:lstStyle/>
          <a:p>
            <a:pPr algn="ctr"/>
            <a:r>
              <a:rPr lang="en-GB" dirty="0" smtClean="0">
                <a:solidFill>
                  <a:srgbClr val="408B3B"/>
                </a:solidFill>
              </a:rPr>
              <a:t>CEOS Plenaries</a:t>
            </a:r>
            <a:endParaRPr lang="en-GB" dirty="0">
              <a:solidFill>
                <a:srgbClr val="408B3B"/>
              </a:solidFill>
            </a:endParaRPr>
          </a:p>
        </p:txBody>
      </p:sp>
      <p:grpSp>
        <p:nvGrpSpPr>
          <p:cNvPr id="7" name="Group 6"/>
          <p:cNvGrpSpPr/>
          <p:nvPr/>
        </p:nvGrpSpPr>
        <p:grpSpPr>
          <a:xfrm>
            <a:off x="1295401" y="2521473"/>
            <a:ext cx="6629399" cy="1127064"/>
            <a:chOff x="1295400" y="2521473"/>
            <a:chExt cx="7449550" cy="1127064"/>
          </a:xfrm>
        </p:grpSpPr>
        <p:sp>
          <p:nvSpPr>
            <p:cNvPr id="92" name="TextBox 91"/>
            <p:cNvSpPr txBox="1"/>
            <p:nvPr/>
          </p:nvSpPr>
          <p:spPr>
            <a:xfrm>
              <a:off x="1295400" y="3276600"/>
              <a:ext cx="416625" cy="369332"/>
            </a:xfrm>
            <a:prstGeom prst="rect">
              <a:avLst/>
            </a:prstGeom>
            <a:noFill/>
          </p:spPr>
          <p:txBody>
            <a:bodyPr wrap="none" rtlCol="0">
              <a:spAutoFit/>
            </a:bodyPr>
            <a:lstStyle/>
            <a:p>
              <a:r>
                <a:rPr lang="en-GB" dirty="0" smtClean="0">
                  <a:solidFill>
                    <a:srgbClr val="D02125"/>
                  </a:solidFill>
                </a:rPr>
                <a:t>#6</a:t>
              </a:r>
              <a:endParaRPr lang="en-GB" dirty="0">
                <a:solidFill>
                  <a:srgbClr val="D02125"/>
                </a:solidFill>
              </a:endParaRPr>
            </a:p>
          </p:txBody>
        </p:sp>
        <p:sp>
          <p:nvSpPr>
            <p:cNvPr id="93" name="TextBox 92"/>
            <p:cNvSpPr txBox="1"/>
            <p:nvPr/>
          </p:nvSpPr>
          <p:spPr>
            <a:xfrm>
              <a:off x="2762568" y="3276600"/>
              <a:ext cx="416625" cy="369332"/>
            </a:xfrm>
            <a:prstGeom prst="rect">
              <a:avLst/>
            </a:prstGeom>
            <a:noFill/>
          </p:spPr>
          <p:txBody>
            <a:bodyPr wrap="none" rtlCol="0">
              <a:spAutoFit/>
            </a:bodyPr>
            <a:lstStyle/>
            <a:p>
              <a:r>
                <a:rPr lang="en-GB" dirty="0" smtClean="0">
                  <a:solidFill>
                    <a:srgbClr val="D02125"/>
                  </a:solidFill>
                </a:rPr>
                <a:t>#7</a:t>
              </a:r>
              <a:endParaRPr lang="en-GB" dirty="0">
                <a:solidFill>
                  <a:srgbClr val="D02125"/>
                </a:solidFill>
              </a:endParaRPr>
            </a:p>
          </p:txBody>
        </p:sp>
        <p:sp>
          <p:nvSpPr>
            <p:cNvPr id="94" name="TextBox 93"/>
            <p:cNvSpPr txBox="1"/>
            <p:nvPr/>
          </p:nvSpPr>
          <p:spPr>
            <a:xfrm>
              <a:off x="4132601" y="3276600"/>
              <a:ext cx="416625" cy="369332"/>
            </a:xfrm>
            <a:prstGeom prst="rect">
              <a:avLst/>
            </a:prstGeom>
            <a:noFill/>
          </p:spPr>
          <p:txBody>
            <a:bodyPr wrap="none" rtlCol="0">
              <a:spAutoFit/>
            </a:bodyPr>
            <a:lstStyle/>
            <a:p>
              <a:r>
                <a:rPr lang="en-GB" dirty="0" smtClean="0">
                  <a:solidFill>
                    <a:srgbClr val="D02125"/>
                  </a:solidFill>
                </a:rPr>
                <a:t>#8</a:t>
              </a:r>
              <a:endParaRPr lang="en-GB" dirty="0">
                <a:solidFill>
                  <a:srgbClr val="D02125"/>
                </a:solidFill>
              </a:endParaRPr>
            </a:p>
          </p:txBody>
        </p:sp>
        <p:sp>
          <p:nvSpPr>
            <p:cNvPr id="95" name="TextBox 94"/>
            <p:cNvSpPr txBox="1"/>
            <p:nvPr/>
          </p:nvSpPr>
          <p:spPr>
            <a:xfrm>
              <a:off x="5334000" y="3276600"/>
              <a:ext cx="416625" cy="369332"/>
            </a:xfrm>
            <a:prstGeom prst="rect">
              <a:avLst/>
            </a:prstGeom>
            <a:noFill/>
          </p:spPr>
          <p:txBody>
            <a:bodyPr wrap="none" rtlCol="0">
              <a:spAutoFit/>
            </a:bodyPr>
            <a:lstStyle/>
            <a:p>
              <a:r>
                <a:rPr lang="en-GB" dirty="0" smtClean="0">
                  <a:solidFill>
                    <a:srgbClr val="D02125"/>
                  </a:solidFill>
                </a:rPr>
                <a:t>#9</a:t>
              </a:r>
              <a:endParaRPr lang="en-GB" dirty="0">
                <a:solidFill>
                  <a:srgbClr val="D02125"/>
                </a:solidFill>
              </a:endParaRPr>
            </a:p>
          </p:txBody>
        </p:sp>
        <p:sp>
          <p:nvSpPr>
            <p:cNvPr id="96" name="TextBox 95"/>
            <p:cNvSpPr txBox="1"/>
            <p:nvPr/>
          </p:nvSpPr>
          <p:spPr>
            <a:xfrm>
              <a:off x="6775528" y="3279205"/>
              <a:ext cx="533620" cy="369332"/>
            </a:xfrm>
            <a:prstGeom prst="rect">
              <a:avLst/>
            </a:prstGeom>
            <a:noFill/>
          </p:spPr>
          <p:txBody>
            <a:bodyPr wrap="none" rtlCol="0">
              <a:spAutoFit/>
            </a:bodyPr>
            <a:lstStyle/>
            <a:p>
              <a:r>
                <a:rPr lang="en-GB" dirty="0" smtClean="0">
                  <a:solidFill>
                    <a:srgbClr val="D02125"/>
                  </a:solidFill>
                </a:rPr>
                <a:t>#10</a:t>
              </a:r>
              <a:endParaRPr lang="en-GB" dirty="0">
                <a:solidFill>
                  <a:srgbClr val="D02125"/>
                </a:solidFill>
              </a:endParaRPr>
            </a:p>
          </p:txBody>
        </p:sp>
        <p:grpSp>
          <p:nvGrpSpPr>
            <p:cNvPr id="4" name="Group 3"/>
            <p:cNvGrpSpPr/>
            <p:nvPr/>
          </p:nvGrpSpPr>
          <p:grpSpPr>
            <a:xfrm>
              <a:off x="1332525" y="2521473"/>
              <a:ext cx="7412425" cy="1124459"/>
              <a:chOff x="1332525" y="2521473"/>
              <a:chExt cx="7412425" cy="1124459"/>
            </a:xfrm>
          </p:grpSpPr>
          <p:grpSp>
            <p:nvGrpSpPr>
              <p:cNvPr id="91" name="Group 90"/>
              <p:cNvGrpSpPr/>
              <p:nvPr/>
            </p:nvGrpSpPr>
            <p:grpSpPr>
              <a:xfrm>
                <a:off x="1332525" y="2521473"/>
                <a:ext cx="6915929" cy="1083907"/>
                <a:chOff x="974456" y="2521473"/>
                <a:chExt cx="6915929" cy="1083907"/>
              </a:xfrm>
            </p:grpSpPr>
            <p:cxnSp>
              <p:nvCxnSpPr>
                <p:cNvPr id="82" name="Straight Arrow Connector 81"/>
                <p:cNvCxnSpPr/>
                <p:nvPr/>
              </p:nvCxnSpPr>
              <p:spPr>
                <a:xfrm flipH="1" flipV="1">
                  <a:off x="974456" y="2527830"/>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H="1" flipV="1">
                  <a:off x="2445635" y="2528087"/>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flipH="1" flipV="1">
                  <a:off x="3817665" y="2528088"/>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7" name="Straight Arrow Connector 86"/>
                <p:cNvCxnSpPr/>
                <p:nvPr/>
              </p:nvCxnSpPr>
              <p:spPr>
                <a:xfrm flipH="1" flipV="1">
                  <a:off x="5022916" y="2521473"/>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p:nvPr/>
              </p:nvCxnSpPr>
              <p:spPr>
                <a:xfrm flipH="1" flipV="1">
                  <a:off x="6469758" y="2528345"/>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p:nvPr/>
              </p:nvCxnSpPr>
              <p:spPr>
                <a:xfrm flipH="1" flipV="1">
                  <a:off x="7886878" y="2521987"/>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grpSp>
          <p:sp>
            <p:nvSpPr>
              <p:cNvPr id="97" name="TextBox 96"/>
              <p:cNvSpPr txBox="1"/>
              <p:nvPr/>
            </p:nvSpPr>
            <p:spPr>
              <a:xfrm>
                <a:off x="8211330" y="3276600"/>
                <a:ext cx="533620" cy="369332"/>
              </a:xfrm>
              <a:prstGeom prst="rect">
                <a:avLst/>
              </a:prstGeom>
              <a:noFill/>
            </p:spPr>
            <p:txBody>
              <a:bodyPr wrap="none" rtlCol="0">
                <a:spAutoFit/>
              </a:bodyPr>
              <a:lstStyle/>
              <a:p>
                <a:r>
                  <a:rPr lang="en-GB" dirty="0" smtClean="0">
                    <a:solidFill>
                      <a:srgbClr val="D02125"/>
                    </a:solidFill>
                  </a:rPr>
                  <a:t>#11</a:t>
                </a:r>
                <a:endParaRPr lang="en-GB" dirty="0">
                  <a:solidFill>
                    <a:srgbClr val="D02125"/>
                  </a:solidFill>
                </a:endParaRPr>
              </a:p>
            </p:txBody>
          </p:sp>
        </p:grpSp>
      </p:grpSp>
      <p:grpSp>
        <p:nvGrpSpPr>
          <p:cNvPr id="75" name="Group 74"/>
          <p:cNvGrpSpPr/>
          <p:nvPr/>
        </p:nvGrpSpPr>
        <p:grpSpPr>
          <a:xfrm>
            <a:off x="838200" y="2514600"/>
            <a:ext cx="7162800" cy="712186"/>
            <a:chOff x="838200" y="3276600"/>
            <a:chExt cx="7162800" cy="712186"/>
          </a:xfrm>
        </p:grpSpPr>
        <p:cxnSp>
          <p:nvCxnSpPr>
            <p:cNvPr id="34" name="Straight Arrow Connector 33"/>
            <p:cNvCxnSpPr/>
            <p:nvPr/>
          </p:nvCxnSpPr>
          <p:spPr>
            <a:xfrm flipH="1" flipV="1">
              <a:off x="838200" y="3276600"/>
              <a:ext cx="1867" cy="692341"/>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2513587" y="3276600"/>
              <a:ext cx="1013" cy="712186"/>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4413250" y="3276600"/>
              <a:ext cx="6350" cy="36195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flipV="1">
              <a:off x="6096000" y="3276600"/>
              <a:ext cx="3175" cy="35560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V="1">
              <a:off x="8001000" y="3276600"/>
              <a:ext cx="0" cy="36195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grpSp>
      <p:sp>
        <p:nvSpPr>
          <p:cNvPr id="54" name="Content Placeholder 3"/>
          <p:cNvSpPr txBox="1">
            <a:spLocks/>
          </p:cNvSpPr>
          <p:nvPr/>
        </p:nvSpPr>
        <p:spPr>
          <a:xfrm>
            <a:off x="457200" y="4419600"/>
            <a:ext cx="8229600" cy="1676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smtClean="0"/>
              <a:t>3 </a:t>
            </a:r>
            <a:r>
              <a:rPr lang="en-GB" dirty="0" err="1" smtClean="0"/>
              <a:t>WGClimate</a:t>
            </a:r>
            <a:r>
              <a:rPr lang="en-GB" dirty="0" smtClean="0"/>
              <a:t> meeting over 24 months</a:t>
            </a:r>
          </a:p>
          <a:p>
            <a:r>
              <a:rPr lang="en-GB" dirty="0" smtClean="0"/>
              <a:t>Every 8 months</a:t>
            </a:r>
          </a:p>
          <a:p>
            <a:pPr lvl="1"/>
            <a:r>
              <a:rPr lang="en-GB" dirty="0" smtClean="0"/>
              <a:t>March, November and July the following year</a:t>
            </a:r>
            <a:endParaRPr lang="en-GB" dirty="0"/>
          </a:p>
        </p:txBody>
      </p:sp>
    </p:spTree>
    <p:extLst>
      <p:ext uri="{BB962C8B-B14F-4D97-AF65-F5344CB8AC3E}">
        <p14:creationId xmlns:p14="http://schemas.microsoft.com/office/powerpoint/2010/main" val="26505552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WGClimate</a:t>
            </a:r>
            <a:r>
              <a:rPr lang="en-GB" dirty="0" smtClean="0"/>
              <a:t> Meetings</a:t>
            </a:r>
            <a:endParaRPr lang="en-GB" dirty="0"/>
          </a:p>
        </p:txBody>
      </p:sp>
      <p:sp>
        <p:nvSpPr>
          <p:cNvPr id="3" name="Footer Placeholder 2"/>
          <p:cNvSpPr>
            <a:spLocks noGrp="1"/>
          </p:cNvSpPr>
          <p:nvPr>
            <p:ph type="ftr" sz="quarter" idx="11"/>
          </p:nvPr>
        </p:nvSpPr>
        <p:spPr/>
        <p:txBody>
          <a:bodyPr/>
          <a:lstStyle/>
          <a:p>
            <a:r>
              <a:rPr lang="en-US" smtClean="0"/>
              <a:t>Joint CEOS/CGMS Working Group on Climate</a:t>
            </a:r>
            <a:endParaRPr lang="en-US" dirty="0"/>
          </a:p>
        </p:txBody>
      </p:sp>
      <p:grpSp>
        <p:nvGrpSpPr>
          <p:cNvPr id="40" name="Group 39"/>
          <p:cNvGrpSpPr/>
          <p:nvPr/>
        </p:nvGrpSpPr>
        <p:grpSpPr>
          <a:xfrm>
            <a:off x="609600" y="1981200"/>
            <a:ext cx="7920000" cy="533400"/>
            <a:chOff x="609600" y="2743200"/>
            <a:chExt cx="7920000" cy="533400"/>
          </a:xfrm>
        </p:grpSpPr>
        <p:cxnSp>
          <p:nvCxnSpPr>
            <p:cNvPr id="5" name="Straight Connector 4"/>
            <p:cNvCxnSpPr/>
            <p:nvPr/>
          </p:nvCxnSpPr>
          <p:spPr>
            <a:xfrm>
              <a:off x="609600" y="3276600"/>
              <a:ext cx="7920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4572000"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969963"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8174038"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6370638"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2768600"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87219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14239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232251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36718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V="1">
              <a:off x="32273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V="1">
              <a:off x="412273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V="1">
              <a:off x="547211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502126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V="1">
              <a:off x="5921376"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V="1">
              <a:off x="727233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V="1">
              <a:off x="6826251"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7721601"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971549" y="2743200"/>
              <a:ext cx="1793875" cy="369332"/>
            </a:xfrm>
            <a:prstGeom prst="rect">
              <a:avLst/>
            </a:prstGeom>
            <a:noFill/>
            <a:ln>
              <a:noFill/>
            </a:ln>
          </p:spPr>
          <p:txBody>
            <a:bodyPr wrap="square" rtlCol="0">
              <a:spAutoFit/>
            </a:bodyPr>
            <a:lstStyle/>
            <a:p>
              <a:pPr algn="ctr"/>
              <a:r>
                <a:rPr lang="en-GB" dirty="0" smtClean="0"/>
                <a:t>2016</a:t>
              </a:r>
              <a:endParaRPr lang="en-GB" dirty="0"/>
            </a:p>
          </p:txBody>
        </p:sp>
        <p:sp>
          <p:nvSpPr>
            <p:cNvPr id="30" name="TextBox 29"/>
            <p:cNvSpPr txBox="1"/>
            <p:nvPr/>
          </p:nvSpPr>
          <p:spPr>
            <a:xfrm>
              <a:off x="2768600" y="2743200"/>
              <a:ext cx="1803400" cy="369332"/>
            </a:xfrm>
            <a:prstGeom prst="rect">
              <a:avLst/>
            </a:prstGeom>
            <a:noFill/>
            <a:ln>
              <a:noFill/>
            </a:ln>
          </p:spPr>
          <p:txBody>
            <a:bodyPr wrap="square" rtlCol="0">
              <a:spAutoFit/>
            </a:bodyPr>
            <a:lstStyle/>
            <a:p>
              <a:pPr algn="ctr"/>
              <a:r>
                <a:rPr lang="en-GB" dirty="0" smtClean="0"/>
                <a:t>2017</a:t>
              </a:r>
              <a:endParaRPr lang="en-GB" dirty="0"/>
            </a:p>
          </p:txBody>
        </p:sp>
        <p:sp>
          <p:nvSpPr>
            <p:cNvPr id="31" name="TextBox 30"/>
            <p:cNvSpPr txBox="1"/>
            <p:nvPr/>
          </p:nvSpPr>
          <p:spPr>
            <a:xfrm>
              <a:off x="6369050" y="2743200"/>
              <a:ext cx="1793875" cy="369332"/>
            </a:xfrm>
            <a:prstGeom prst="rect">
              <a:avLst/>
            </a:prstGeom>
            <a:noFill/>
            <a:ln>
              <a:noFill/>
            </a:ln>
          </p:spPr>
          <p:txBody>
            <a:bodyPr wrap="square" rtlCol="0">
              <a:spAutoFit/>
            </a:bodyPr>
            <a:lstStyle/>
            <a:p>
              <a:pPr algn="ctr"/>
              <a:r>
                <a:rPr lang="en-GB" dirty="0" smtClean="0"/>
                <a:t>2019</a:t>
              </a:r>
              <a:endParaRPr lang="en-GB" dirty="0"/>
            </a:p>
          </p:txBody>
        </p:sp>
        <p:sp>
          <p:nvSpPr>
            <p:cNvPr id="32" name="TextBox 31"/>
            <p:cNvSpPr txBox="1"/>
            <p:nvPr/>
          </p:nvSpPr>
          <p:spPr>
            <a:xfrm>
              <a:off x="4572000" y="2743200"/>
              <a:ext cx="1793875" cy="369332"/>
            </a:xfrm>
            <a:prstGeom prst="rect">
              <a:avLst/>
            </a:prstGeom>
            <a:noFill/>
            <a:ln>
              <a:noFill/>
            </a:ln>
          </p:spPr>
          <p:txBody>
            <a:bodyPr wrap="square" rtlCol="0">
              <a:spAutoFit/>
            </a:bodyPr>
            <a:lstStyle/>
            <a:p>
              <a:pPr algn="ctr"/>
              <a:r>
                <a:rPr lang="en-GB" dirty="0" smtClean="0"/>
                <a:t>2018</a:t>
              </a:r>
              <a:endParaRPr lang="en-GB" dirty="0"/>
            </a:p>
          </p:txBody>
        </p:sp>
      </p:grpSp>
      <p:cxnSp>
        <p:nvCxnSpPr>
          <p:cNvPr id="41" name="Straight Arrow Connector 40"/>
          <p:cNvCxnSpPr/>
          <p:nvPr/>
        </p:nvCxnSpPr>
        <p:spPr>
          <a:xfrm flipV="1">
            <a:off x="1918264" y="2514600"/>
            <a:ext cx="2612" cy="354981"/>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flipV="1">
            <a:off x="3724078" y="2520950"/>
            <a:ext cx="197" cy="355246"/>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V="1">
            <a:off x="5518150" y="2514600"/>
            <a:ext cx="3176" cy="711200"/>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V="1">
            <a:off x="7315200" y="2514600"/>
            <a:ext cx="0" cy="711200"/>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5562600" y="2895600"/>
            <a:ext cx="1706959" cy="369332"/>
          </a:xfrm>
          <a:prstGeom prst="rect">
            <a:avLst/>
          </a:prstGeom>
          <a:solidFill>
            <a:srgbClr val="EEEBE1"/>
          </a:solidFill>
          <a:ln>
            <a:noFill/>
          </a:ln>
        </p:spPr>
        <p:txBody>
          <a:bodyPr wrap="square" rtlCol="0">
            <a:spAutoFit/>
          </a:bodyPr>
          <a:lstStyle/>
          <a:p>
            <a:pPr algn="ctr"/>
            <a:r>
              <a:rPr lang="en-GB" dirty="0" smtClean="0">
                <a:solidFill>
                  <a:srgbClr val="0E71AF"/>
                </a:solidFill>
              </a:rPr>
              <a:t>CGMS Plenaries</a:t>
            </a:r>
            <a:endParaRPr lang="en-GB" dirty="0">
              <a:solidFill>
                <a:srgbClr val="0E71AF"/>
              </a:solidFill>
            </a:endParaRPr>
          </a:p>
        </p:txBody>
      </p:sp>
      <p:sp>
        <p:nvSpPr>
          <p:cNvPr id="76" name="TextBox 75"/>
          <p:cNvSpPr txBox="1"/>
          <p:nvPr/>
        </p:nvSpPr>
        <p:spPr>
          <a:xfrm>
            <a:off x="892985" y="2895600"/>
            <a:ext cx="1567684" cy="369332"/>
          </a:xfrm>
          <a:prstGeom prst="rect">
            <a:avLst/>
          </a:prstGeom>
          <a:solidFill>
            <a:srgbClr val="EEEBE1"/>
          </a:solidFill>
          <a:ln>
            <a:noFill/>
          </a:ln>
        </p:spPr>
        <p:txBody>
          <a:bodyPr wrap="square" lIns="0" rIns="0" rtlCol="0">
            <a:spAutoFit/>
          </a:bodyPr>
          <a:lstStyle/>
          <a:p>
            <a:pPr algn="ctr"/>
            <a:r>
              <a:rPr lang="en-GB" dirty="0" smtClean="0">
                <a:solidFill>
                  <a:srgbClr val="408B3B"/>
                </a:solidFill>
              </a:rPr>
              <a:t>CEOS Plenaries</a:t>
            </a:r>
            <a:endParaRPr lang="en-GB" dirty="0">
              <a:solidFill>
                <a:srgbClr val="408B3B"/>
              </a:solidFill>
            </a:endParaRPr>
          </a:p>
        </p:txBody>
      </p:sp>
      <p:grpSp>
        <p:nvGrpSpPr>
          <p:cNvPr id="7" name="Group 6"/>
          <p:cNvGrpSpPr/>
          <p:nvPr/>
        </p:nvGrpSpPr>
        <p:grpSpPr>
          <a:xfrm>
            <a:off x="1295401" y="2521473"/>
            <a:ext cx="6629399" cy="1127064"/>
            <a:chOff x="1295400" y="2521473"/>
            <a:chExt cx="7449550" cy="1127064"/>
          </a:xfrm>
        </p:grpSpPr>
        <p:sp>
          <p:nvSpPr>
            <p:cNvPr id="92" name="TextBox 91"/>
            <p:cNvSpPr txBox="1"/>
            <p:nvPr/>
          </p:nvSpPr>
          <p:spPr>
            <a:xfrm>
              <a:off x="1295400" y="3276600"/>
              <a:ext cx="416625" cy="369332"/>
            </a:xfrm>
            <a:prstGeom prst="rect">
              <a:avLst/>
            </a:prstGeom>
            <a:noFill/>
          </p:spPr>
          <p:txBody>
            <a:bodyPr wrap="none" rtlCol="0">
              <a:spAutoFit/>
            </a:bodyPr>
            <a:lstStyle/>
            <a:p>
              <a:r>
                <a:rPr lang="en-GB" dirty="0" smtClean="0">
                  <a:solidFill>
                    <a:srgbClr val="D02125"/>
                  </a:solidFill>
                </a:rPr>
                <a:t>#6</a:t>
              </a:r>
              <a:endParaRPr lang="en-GB" dirty="0">
                <a:solidFill>
                  <a:srgbClr val="D02125"/>
                </a:solidFill>
              </a:endParaRPr>
            </a:p>
          </p:txBody>
        </p:sp>
        <p:sp>
          <p:nvSpPr>
            <p:cNvPr id="93" name="TextBox 92"/>
            <p:cNvSpPr txBox="1"/>
            <p:nvPr/>
          </p:nvSpPr>
          <p:spPr>
            <a:xfrm>
              <a:off x="3105077" y="3276600"/>
              <a:ext cx="416625" cy="369332"/>
            </a:xfrm>
            <a:prstGeom prst="rect">
              <a:avLst/>
            </a:prstGeom>
            <a:noFill/>
          </p:spPr>
          <p:txBody>
            <a:bodyPr wrap="none" rtlCol="0">
              <a:spAutoFit/>
            </a:bodyPr>
            <a:lstStyle/>
            <a:p>
              <a:r>
                <a:rPr lang="en-GB" dirty="0" smtClean="0">
                  <a:solidFill>
                    <a:srgbClr val="D02125"/>
                  </a:solidFill>
                </a:rPr>
                <a:t>#7</a:t>
              </a:r>
              <a:endParaRPr lang="en-GB" dirty="0">
                <a:solidFill>
                  <a:srgbClr val="D02125"/>
                </a:solidFill>
              </a:endParaRPr>
            </a:p>
          </p:txBody>
        </p:sp>
        <p:sp>
          <p:nvSpPr>
            <p:cNvPr id="94" name="TextBox 93"/>
            <p:cNvSpPr txBox="1"/>
            <p:nvPr/>
          </p:nvSpPr>
          <p:spPr>
            <a:xfrm>
              <a:off x="4132601" y="3276600"/>
              <a:ext cx="416625" cy="369332"/>
            </a:xfrm>
            <a:prstGeom prst="rect">
              <a:avLst/>
            </a:prstGeom>
            <a:noFill/>
          </p:spPr>
          <p:txBody>
            <a:bodyPr wrap="none" rtlCol="0">
              <a:spAutoFit/>
            </a:bodyPr>
            <a:lstStyle/>
            <a:p>
              <a:r>
                <a:rPr lang="en-GB" dirty="0" smtClean="0">
                  <a:solidFill>
                    <a:srgbClr val="D02125"/>
                  </a:solidFill>
                </a:rPr>
                <a:t>#8</a:t>
              </a:r>
              <a:endParaRPr lang="en-GB" dirty="0">
                <a:solidFill>
                  <a:srgbClr val="D02125"/>
                </a:solidFill>
              </a:endParaRPr>
            </a:p>
          </p:txBody>
        </p:sp>
        <p:sp>
          <p:nvSpPr>
            <p:cNvPr id="95" name="TextBox 94"/>
            <p:cNvSpPr txBox="1"/>
            <p:nvPr/>
          </p:nvSpPr>
          <p:spPr>
            <a:xfrm>
              <a:off x="5334000" y="3276600"/>
              <a:ext cx="416625" cy="369332"/>
            </a:xfrm>
            <a:prstGeom prst="rect">
              <a:avLst/>
            </a:prstGeom>
            <a:noFill/>
          </p:spPr>
          <p:txBody>
            <a:bodyPr wrap="none" rtlCol="0">
              <a:spAutoFit/>
            </a:bodyPr>
            <a:lstStyle/>
            <a:p>
              <a:r>
                <a:rPr lang="en-GB" dirty="0" smtClean="0">
                  <a:solidFill>
                    <a:srgbClr val="D02125"/>
                  </a:solidFill>
                </a:rPr>
                <a:t>#9</a:t>
              </a:r>
              <a:endParaRPr lang="en-GB" dirty="0">
                <a:solidFill>
                  <a:srgbClr val="D02125"/>
                </a:solidFill>
              </a:endParaRPr>
            </a:p>
          </p:txBody>
        </p:sp>
        <p:sp>
          <p:nvSpPr>
            <p:cNvPr id="96" name="TextBox 95"/>
            <p:cNvSpPr txBox="1"/>
            <p:nvPr/>
          </p:nvSpPr>
          <p:spPr>
            <a:xfrm>
              <a:off x="6775528" y="3279205"/>
              <a:ext cx="533620" cy="369332"/>
            </a:xfrm>
            <a:prstGeom prst="rect">
              <a:avLst/>
            </a:prstGeom>
            <a:noFill/>
          </p:spPr>
          <p:txBody>
            <a:bodyPr wrap="none" rtlCol="0">
              <a:spAutoFit/>
            </a:bodyPr>
            <a:lstStyle/>
            <a:p>
              <a:r>
                <a:rPr lang="en-GB" dirty="0" smtClean="0">
                  <a:solidFill>
                    <a:srgbClr val="D02125"/>
                  </a:solidFill>
                </a:rPr>
                <a:t>#10</a:t>
              </a:r>
              <a:endParaRPr lang="en-GB" dirty="0">
                <a:solidFill>
                  <a:srgbClr val="D02125"/>
                </a:solidFill>
              </a:endParaRPr>
            </a:p>
          </p:txBody>
        </p:sp>
        <p:grpSp>
          <p:nvGrpSpPr>
            <p:cNvPr id="4" name="Group 3"/>
            <p:cNvGrpSpPr/>
            <p:nvPr/>
          </p:nvGrpSpPr>
          <p:grpSpPr>
            <a:xfrm>
              <a:off x="1332525" y="2521473"/>
              <a:ext cx="7412425" cy="1124459"/>
              <a:chOff x="1332525" y="2521473"/>
              <a:chExt cx="7412425" cy="1124459"/>
            </a:xfrm>
          </p:grpSpPr>
          <p:grpSp>
            <p:nvGrpSpPr>
              <p:cNvPr id="91" name="Group 90"/>
              <p:cNvGrpSpPr/>
              <p:nvPr/>
            </p:nvGrpSpPr>
            <p:grpSpPr>
              <a:xfrm>
                <a:off x="1332525" y="2521473"/>
                <a:ext cx="6915929" cy="1083907"/>
                <a:chOff x="974456" y="2521473"/>
                <a:chExt cx="6915929" cy="1083907"/>
              </a:xfrm>
            </p:grpSpPr>
            <p:cxnSp>
              <p:nvCxnSpPr>
                <p:cNvPr id="82" name="Straight Arrow Connector 81"/>
                <p:cNvCxnSpPr/>
                <p:nvPr/>
              </p:nvCxnSpPr>
              <p:spPr>
                <a:xfrm flipH="1" flipV="1">
                  <a:off x="974456" y="2527830"/>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H="1" flipV="1">
                  <a:off x="2788143" y="2528087"/>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flipH="1" flipV="1">
                  <a:off x="3817665" y="2528088"/>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7" name="Straight Arrow Connector 86"/>
                <p:cNvCxnSpPr/>
                <p:nvPr/>
              </p:nvCxnSpPr>
              <p:spPr>
                <a:xfrm flipH="1" flipV="1">
                  <a:off x="5022916" y="2521473"/>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p:nvPr/>
              </p:nvCxnSpPr>
              <p:spPr>
                <a:xfrm flipH="1" flipV="1">
                  <a:off x="6469758" y="2528345"/>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p:nvPr/>
              </p:nvCxnSpPr>
              <p:spPr>
                <a:xfrm flipH="1" flipV="1">
                  <a:off x="7886878" y="2521987"/>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grpSp>
          <p:sp>
            <p:nvSpPr>
              <p:cNvPr id="97" name="TextBox 96"/>
              <p:cNvSpPr txBox="1"/>
              <p:nvPr/>
            </p:nvSpPr>
            <p:spPr>
              <a:xfrm>
                <a:off x="8211330" y="3276600"/>
                <a:ext cx="533620" cy="369332"/>
              </a:xfrm>
              <a:prstGeom prst="rect">
                <a:avLst/>
              </a:prstGeom>
              <a:noFill/>
            </p:spPr>
            <p:txBody>
              <a:bodyPr wrap="none" rtlCol="0">
                <a:spAutoFit/>
              </a:bodyPr>
              <a:lstStyle/>
              <a:p>
                <a:r>
                  <a:rPr lang="en-GB" dirty="0" smtClean="0">
                    <a:solidFill>
                      <a:srgbClr val="D02125"/>
                    </a:solidFill>
                  </a:rPr>
                  <a:t>#11</a:t>
                </a:r>
                <a:endParaRPr lang="en-GB" dirty="0">
                  <a:solidFill>
                    <a:srgbClr val="D02125"/>
                  </a:solidFill>
                </a:endParaRPr>
              </a:p>
            </p:txBody>
          </p:sp>
        </p:grpSp>
      </p:grpSp>
      <p:grpSp>
        <p:nvGrpSpPr>
          <p:cNvPr id="75" name="Group 74"/>
          <p:cNvGrpSpPr/>
          <p:nvPr/>
        </p:nvGrpSpPr>
        <p:grpSpPr>
          <a:xfrm>
            <a:off x="838200" y="2514600"/>
            <a:ext cx="7162800" cy="712186"/>
            <a:chOff x="838200" y="3276600"/>
            <a:chExt cx="7162800" cy="712186"/>
          </a:xfrm>
        </p:grpSpPr>
        <p:cxnSp>
          <p:nvCxnSpPr>
            <p:cNvPr id="34" name="Straight Arrow Connector 33"/>
            <p:cNvCxnSpPr/>
            <p:nvPr/>
          </p:nvCxnSpPr>
          <p:spPr>
            <a:xfrm flipH="1" flipV="1">
              <a:off x="838200" y="3276600"/>
              <a:ext cx="1867" cy="692341"/>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2513587" y="3276600"/>
              <a:ext cx="1013" cy="712186"/>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4413250" y="3276600"/>
              <a:ext cx="6350" cy="36195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flipV="1">
              <a:off x="6096000" y="3276600"/>
              <a:ext cx="3175" cy="35560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V="1">
              <a:off x="8001000" y="3276600"/>
              <a:ext cx="0" cy="36195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grpSp>
      <p:sp>
        <p:nvSpPr>
          <p:cNvPr id="54" name="Content Placeholder 3"/>
          <p:cNvSpPr txBox="1">
            <a:spLocks/>
          </p:cNvSpPr>
          <p:nvPr/>
        </p:nvSpPr>
        <p:spPr>
          <a:xfrm>
            <a:off x="457200" y="4419600"/>
            <a:ext cx="8229600" cy="1676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dirty="0" err="1" smtClean="0"/>
              <a:t>WGClimate</a:t>
            </a:r>
            <a:r>
              <a:rPr lang="en-GB" dirty="0" smtClean="0"/>
              <a:t> #7 to be delayed until early 2017 to better match </a:t>
            </a:r>
            <a:r>
              <a:rPr lang="en-GB" dirty="0" err="1" smtClean="0"/>
              <a:t>WGClimate</a:t>
            </a:r>
            <a:r>
              <a:rPr lang="en-GB" dirty="0" smtClean="0"/>
              <a:t> Work Plan.</a:t>
            </a:r>
          </a:p>
        </p:txBody>
      </p:sp>
    </p:spTree>
    <p:extLst>
      <p:ext uri="{BB962C8B-B14F-4D97-AF65-F5344CB8AC3E}">
        <p14:creationId xmlns:p14="http://schemas.microsoft.com/office/powerpoint/2010/main" val="14288302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WGClimate</a:t>
            </a:r>
            <a:r>
              <a:rPr lang="en-GB" dirty="0" smtClean="0"/>
              <a:t> Chairmanship</a:t>
            </a:r>
            <a:endParaRPr lang="en-GB" dirty="0"/>
          </a:p>
        </p:txBody>
      </p:sp>
      <p:sp>
        <p:nvSpPr>
          <p:cNvPr id="3" name="Footer Placeholder 2"/>
          <p:cNvSpPr>
            <a:spLocks noGrp="1"/>
          </p:cNvSpPr>
          <p:nvPr>
            <p:ph type="ftr" sz="quarter" idx="11"/>
          </p:nvPr>
        </p:nvSpPr>
        <p:spPr/>
        <p:txBody>
          <a:bodyPr/>
          <a:lstStyle/>
          <a:p>
            <a:r>
              <a:rPr lang="en-US" smtClean="0"/>
              <a:t>Joint CEOS/CGMS Working Group on Climate</a:t>
            </a:r>
            <a:endParaRPr lang="en-US" dirty="0"/>
          </a:p>
        </p:txBody>
      </p:sp>
      <p:grpSp>
        <p:nvGrpSpPr>
          <p:cNvPr id="40" name="Group 39"/>
          <p:cNvGrpSpPr/>
          <p:nvPr/>
        </p:nvGrpSpPr>
        <p:grpSpPr>
          <a:xfrm>
            <a:off x="609600" y="1981200"/>
            <a:ext cx="7920000" cy="533400"/>
            <a:chOff x="609600" y="2743200"/>
            <a:chExt cx="7920000" cy="533400"/>
          </a:xfrm>
        </p:grpSpPr>
        <p:cxnSp>
          <p:nvCxnSpPr>
            <p:cNvPr id="5" name="Straight Connector 4"/>
            <p:cNvCxnSpPr/>
            <p:nvPr/>
          </p:nvCxnSpPr>
          <p:spPr>
            <a:xfrm>
              <a:off x="609600" y="3276600"/>
              <a:ext cx="7920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4572000"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969963"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8174038"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6370638"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2768600"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87219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14239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232251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36718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V="1">
              <a:off x="32273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V="1">
              <a:off x="412273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V="1">
              <a:off x="547211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502126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V="1">
              <a:off x="5921376"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V="1">
              <a:off x="727233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V="1">
              <a:off x="6826251"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7721601"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971549" y="2743200"/>
              <a:ext cx="1793875" cy="369332"/>
            </a:xfrm>
            <a:prstGeom prst="rect">
              <a:avLst/>
            </a:prstGeom>
            <a:noFill/>
            <a:ln>
              <a:noFill/>
            </a:ln>
          </p:spPr>
          <p:txBody>
            <a:bodyPr wrap="square" rtlCol="0">
              <a:spAutoFit/>
            </a:bodyPr>
            <a:lstStyle/>
            <a:p>
              <a:pPr algn="ctr"/>
              <a:r>
                <a:rPr lang="en-GB" dirty="0" smtClean="0"/>
                <a:t>2016</a:t>
              </a:r>
              <a:endParaRPr lang="en-GB" dirty="0"/>
            </a:p>
          </p:txBody>
        </p:sp>
        <p:sp>
          <p:nvSpPr>
            <p:cNvPr id="30" name="TextBox 29"/>
            <p:cNvSpPr txBox="1"/>
            <p:nvPr/>
          </p:nvSpPr>
          <p:spPr>
            <a:xfrm>
              <a:off x="2768600" y="2743200"/>
              <a:ext cx="1803400" cy="369332"/>
            </a:xfrm>
            <a:prstGeom prst="rect">
              <a:avLst/>
            </a:prstGeom>
            <a:noFill/>
            <a:ln>
              <a:noFill/>
            </a:ln>
          </p:spPr>
          <p:txBody>
            <a:bodyPr wrap="square" rtlCol="0">
              <a:spAutoFit/>
            </a:bodyPr>
            <a:lstStyle/>
            <a:p>
              <a:pPr algn="ctr"/>
              <a:r>
                <a:rPr lang="en-GB" dirty="0" smtClean="0"/>
                <a:t>2017</a:t>
              </a:r>
              <a:endParaRPr lang="en-GB" dirty="0"/>
            </a:p>
          </p:txBody>
        </p:sp>
        <p:sp>
          <p:nvSpPr>
            <p:cNvPr id="31" name="TextBox 30"/>
            <p:cNvSpPr txBox="1"/>
            <p:nvPr/>
          </p:nvSpPr>
          <p:spPr>
            <a:xfrm>
              <a:off x="6369050" y="2743200"/>
              <a:ext cx="1793875" cy="369332"/>
            </a:xfrm>
            <a:prstGeom prst="rect">
              <a:avLst/>
            </a:prstGeom>
            <a:noFill/>
            <a:ln>
              <a:noFill/>
            </a:ln>
          </p:spPr>
          <p:txBody>
            <a:bodyPr wrap="square" rtlCol="0">
              <a:spAutoFit/>
            </a:bodyPr>
            <a:lstStyle/>
            <a:p>
              <a:pPr algn="ctr"/>
              <a:r>
                <a:rPr lang="en-GB" dirty="0" smtClean="0"/>
                <a:t>2019</a:t>
              </a:r>
              <a:endParaRPr lang="en-GB" dirty="0"/>
            </a:p>
          </p:txBody>
        </p:sp>
        <p:sp>
          <p:nvSpPr>
            <p:cNvPr id="32" name="TextBox 31"/>
            <p:cNvSpPr txBox="1"/>
            <p:nvPr/>
          </p:nvSpPr>
          <p:spPr>
            <a:xfrm>
              <a:off x="4572000" y="2743200"/>
              <a:ext cx="1793875" cy="369332"/>
            </a:xfrm>
            <a:prstGeom prst="rect">
              <a:avLst/>
            </a:prstGeom>
            <a:noFill/>
            <a:ln>
              <a:noFill/>
            </a:ln>
          </p:spPr>
          <p:txBody>
            <a:bodyPr wrap="square" rtlCol="0">
              <a:spAutoFit/>
            </a:bodyPr>
            <a:lstStyle/>
            <a:p>
              <a:pPr algn="ctr"/>
              <a:r>
                <a:rPr lang="en-GB" dirty="0" smtClean="0"/>
                <a:t>2018</a:t>
              </a:r>
              <a:endParaRPr lang="en-GB" dirty="0"/>
            </a:p>
          </p:txBody>
        </p:sp>
      </p:grpSp>
      <p:cxnSp>
        <p:nvCxnSpPr>
          <p:cNvPr id="41" name="Straight Arrow Connector 40"/>
          <p:cNvCxnSpPr/>
          <p:nvPr/>
        </p:nvCxnSpPr>
        <p:spPr>
          <a:xfrm flipV="1">
            <a:off x="1918264" y="2514600"/>
            <a:ext cx="2612" cy="354981"/>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flipV="1">
            <a:off x="3724078" y="2520950"/>
            <a:ext cx="197" cy="355246"/>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V="1">
            <a:off x="5518150" y="2514600"/>
            <a:ext cx="3176" cy="711200"/>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V="1">
            <a:off x="7315200" y="2514600"/>
            <a:ext cx="0" cy="711200"/>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5562600" y="2895600"/>
            <a:ext cx="1706959" cy="369332"/>
          </a:xfrm>
          <a:prstGeom prst="rect">
            <a:avLst/>
          </a:prstGeom>
          <a:solidFill>
            <a:srgbClr val="EEEBE1"/>
          </a:solidFill>
          <a:ln>
            <a:noFill/>
          </a:ln>
        </p:spPr>
        <p:txBody>
          <a:bodyPr wrap="square" rtlCol="0">
            <a:spAutoFit/>
          </a:bodyPr>
          <a:lstStyle/>
          <a:p>
            <a:pPr algn="ctr"/>
            <a:r>
              <a:rPr lang="en-GB" dirty="0" smtClean="0">
                <a:solidFill>
                  <a:srgbClr val="0E71AF"/>
                </a:solidFill>
              </a:rPr>
              <a:t>CGMS Plenaries</a:t>
            </a:r>
            <a:endParaRPr lang="en-GB" dirty="0">
              <a:solidFill>
                <a:srgbClr val="0E71AF"/>
              </a:solidFill>
            </a:endParaRPr>
          </a:p>
        </p:txBody>
      </p:sp>
      <p:sp>
        <p:nvSpPr>
          <p:cNvPr id="76" name="TextBox 75"/>
          <p:cNvSpPr txBox="1"/>
          <p:nvPr/>
        </p:nvSpPr>
        <p:spPr>
          <a:xfrm>
            <a:off x="892985" y="2895600"/>
            <a:ext cx="1567684" cy="369332"/>
          </a:xfrm>
          <a:prstGeom prst="rect">
            <a:avLst/>
          </a:prstGeom>
          <a:solidFill>
            <a:srgbClr val="EEEBE1"/>
          </a:solidFill>
          <a:ln>
            <a:noFill/>
          </a:ln>
        </p:spPr>
        <p:txBody>
          <a:bodyPr wrap="square" lIns="0" rIns="0" rtlCol="0">
            <a:spAutoFit/>
          </a:bodyPr>
          <a:lstStyle/>
          <a:p>
            <a:pPr algn="ctr"/>
            <a:r>
              <a:rPr lang="en-GB" dirty="0" smtClean="0">
                <a:solidFill>
                  <a:srgbClr val="408B3B"/>
                </a:solidFill>
              </a:rPr>
              <a:t>CEOS Plenaries</a:t>
            </a:r>
            <a:endParaRPr lang="en-GB" dirty="0">
              <a:solidFill>
                <a:srgbClr val="408B3B"/>
              </a:solidFill>
            </a:endParaRPr>
          </a:p>
        </p:txBody>
      </p:sp>
      <p:grpSp>
        <p:nvGrpSpPr>
          <p:cNvPr id="7" name="Group 6"/>
          <p:cNvGrpSpPr/>
          <p:nvPr/>
        </p:nvGrpSpPr>
        <p:grpSpPr>
          <a:xfrm>
            <a:off x="1295401" y="2521473"/>
            <a:ext cx="6629399" cy="1127064"/>
            <a:chOff x="1295400" y="2521473"/>
            <a:chExt cx="7449550" cy="1127064"/>
          </a:xfrm>
        </p:grpSpPr>
        <p:sp>
          <p:nvSpPr>
            <p:cNvPr id="92" name="TextBox 91"/>
            <p:cNvSpPr txBox="1"/>
            <p:nvPr/>
          </p:nvSpPr>
          <p:spPr>
            <a:xfrm>
              <a:off x="1295400" y="3276600"/>
              <a:ext cx="416625" cy="369332"/>
            </a:xfrm>
            <a:prstGeom prst="rect">
              <a:avLst/>
            </a:prstGeom>
            <a:noFill/>
          </p:spPr>
          <p:txBody>
            <a:bodyPr wrap="none" rtlCol="0">
              <a:spAutoFit/>
            </a:bodyPr>
            <a:lstStyle/>
            <a:p>
              <a:r>
                <a:rPr lang="en-GB" dirty="0" smtClean="0">
                  <a:solidFill>
                    <a:srgbClr val="D02125"/>
                  </a:solidFill>
                </a:rPr>
                <a:t>#6</a:t>
              </a:r>
              <a:endParaRPr lang="en-GB" dirty="0">
                <a:solidFill>
                  <a:srgbClr val="D02125"/>
                </a:solidFill>
              </a:endParaRPr>
            </a:p>
          </p:txBody>
        </p:sp>
        <p:sp>
          <p:nvSpPr>
            <p:cNvPr id="93" name="TextBox 92"/>
            <p:cNvSpPr txBox="1"/>
            <p:nvPr/>
          </p:nvSpPr>
          <p:spPr>
            <a:xfrm>
              <a:off x="3105077" y="3276600"/>
              <a:ext cx="416625" cy="369332"/>
            </a:xfrm>
            <a:prstGeom prst="rect">
              <a:avLst/>
            </a:prstGeom>
            <a:noFill/>
          </p:spPr>
          <p:txBody>
            <a:bodyPr wrap="none" rtlCol="0">
              <a:spAutoFit/>
            </a:bodyPr>
            <a:lstStyle/>
            <a:p>
              <a:r>
                <a:rPr lang="en-GB" dirty="0" smtClean="0">
                  <a:solidFill>
                    <a:srgbClr val="D02125"/>
                  </a:solidFill>
                </a:rPr>
                <a:t>#7</a:t>
              </a:r>
              <a:endParaRPr lang="en-GB" dirty="0">
                <a:solidFill>
                  <a:srgbClr val="D02125"/>
                </a:solidFill>
              </a:endParaRPr>
            </a:p>
          </p:txBody>
        </p:sp>
        <p:sp>
          <p:nvSpPr>
            <p:cNvPr id="94" name="TextBox 93"/>
            <p:cNvSpPr txBox="1"/>
            <p:nvPr/>
          </p:nvSpPr>
          <p:spPr>
            <a:xfrm>
              <a:off x="4132601" y="3276600"/>
              <a:ext cx="416625" cy="369332"/>
            </a:xfrm>
            <a:prstGeom prst="rect">
              <a:avLst/>
            </a:prstGeom>
            <a:noFill/>
          </p:spPr>
          <p:txBody>
            <a:bodyPr wrap="none" rtlCol="0">
              <a:spAutoFit/>
            </a:bodyPr>
            <a:lstStyle/>
            <a:p>
              <a:r>
                <a:rPr lang="en-GB" dirty="0" smtClean="0">
                  <a:solidFill>
                    <a:srgbClr val="D02125"/>
                  </a:solidFill>
                </a:rPr>
                <a:t>#8</a:t>
              </a:r>
              <a:endParaRPr lang="en-GB" dirty="0">
                <a:solidFill>
                  <a:srgbClr val="D02125"/>
                </a:solidFill>
              </a:endParaRPr>
            </a:p>
          </p:txBody>
        </p:sp>
        <p:sp>
          <p:nvSpPr>
            <p:cNvPr id="95" name="TextBox 94"/>
            <p:cNvSpPr txBox="1"/>
            <p:nvPr/>
          </p:nvSpPr>
          <p:spPr>
            <a:xfrm>
              <a:off x="5334000" y="3276600"/>
              <a:ext cx="416625" cy="369332"/>
            </a:xfrm>
            <a:prstGeom prst="rect">
              <a:avLst/>
            </a:prstGeom>
            <a:noFill/>
          </p:spPr>
          <p:txBody>
            <a:bodyPr wrap="none" rtlCol="0">
              <a:spAutoFit/>
            </a:bodyPr>
            <a:lstStyle/>
            <a:p>
              <a:r>
                <a:rPr lang="en-GB" dirty="0" smtClean="0">
                  <a:solidFill>
                    <a:srgbClr val="D02125"/>
                  </a:solidFill>
                </a:rPr>
                <a:t>#9</a:t>
              </a:r>
              <a:endParaRPr lang="en-GB" dirty="0">
                <a:solidFill>
                  <a:srgbClr val="D02125"/>
                </a:solidFill>
              </a:endParaRPr>
            </a:p>
          </p:txBody>
        </p:sp>
        <p:sp>
          <p:nvSpPr>
            <p:cNvPr id="96" name="TextBox 95"/>
            <p:cNvSpPr txBox="1"/>
            <p:nvPr/>
          </p:nvSpPr>
          <p:spPr>
            <a:xfrm>
              <a:off x="6775528" y="3279205"/>
              <a:ext cx="533620" cy="369332"/>
            </a:xfrm>
            <a:prstGeom prst="rect">
              <a:avLst/>
            </a:prstGeom>
            <a:noFill/>
          </p:spPr>
          <p:txBody>
            <a:bodyPr wrap="none" rtlCol="0">
              <a:spAutoFit/>
            </a:bodyPr>
            <a:lstStyle/>
            <a:p>
              <a:r>
                <a:rPr lang="en-GB" dirty="0" smtClean="0">
                  <a:solidFill>
                    <a:srgbClr val="D02125"/>
                  </a:solidFill>
                </a:rPr>
                <a:t>#10</a:t>
              </a:r>
              <a:endParaRPr lang="en-GB" dirty="0">
                <a:solidFill>
                  <a:srgbClr val="D02125"/>
                </a:solidFill>
              </a:endParaRPr>
            </a:p>
          </p:txBody>
        </p:sp>
        <p:grpSp>
          <p:nvGrpSpPr>
            <p:cNvPr id="4" name="Group 3"/>
            <p:cNvGrpSpPr/>
            <p:nvPr/>
          </p:nvGrpSpPr>
          <p:grpSpPr>
            <a:xfrm>
              <a:off x="1332525" y="2521473"/>
              <a:ext cx="7412425" cy="1124459"/>
              <a:chOff x="1332525" y="2521473"/>
              <a:chExt cx="7412425" cy="1124459"/>
            </a:xfrm>
          </p:grpSpPr>
          <p:grpSp>
            <p:nvGrpSpPr>
              <p:cNvPr id="91" name="Group 90"/>
              <p:cNvGrpSpPr/>
              <p:nvPr/>
            </p:nvGrpSpPr>
            <p:grpSpPr>
              <a:xfrm>
                <a:off x="1332525" y="2521473"/>
                <a:ext cx="6915929" cy="1083907"/>
                <a:chOff x="974456" y="2521473"/>
                <a:chExt cx="6915929" cy="1083907"/>
              </a:xfrm>
            </p:grpSpPr>
            <p:cxnSp>
              <p:nvCxnSpPr>
                <p:cNvPr id="82" name="Straight Arrow Connector 81"/>
                <p:cNvCxnSpPr/>
                <p:nvPr/>
              </p:nvCxnSpPr>
              <p:spPr>
                <a:xfrm flipH="1" flipV="1">
                  <a:off x="974456" y="2527830"/>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H="1" flipV="1">
                  <a:off x="2788143" y="2528087"/>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flipH="1" flipV="1">
                  <a:off x="3817665" y="2528088"/>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7" name="Straight Arrow Connector 86"/>
                <p:cNvCxnSpPr/>
                <p:nvPr/>
              </p:nvCxnSpPr>
              <p:spPr>
                <a:xfrm flipH="1" flipV="1">
                  <a:off x="5022916" y="2521473"/>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p:nvPr/>
              </p:nvCxnSpPr>
              <p:spPr>
                <a:xfrm flipH="1" flipV="1">
                  <a:off x="6469758" y="2528345"/>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p:nvPr/>
              </p:nvCxnSpPr>
              <p:spPr>
                <a:xfrm flipH="1" flipV="1">
                  <a:off x="7886878" y="2521987"/>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grpSp>
          <p:sp>
            <p:nvSpPr>
              <p:cNvPr id="97" name="TextBox 96"/>
              <p:cNvSpPr txBox="1"/>
              <p:nvPr/>
            </p:nvSpPr>
            <p:spPr>
              <a:xfrm>
                <a:off x="8211330" y="3276600"/>
                <a:ext cx="533620" cy="369332"/>
              </a:xfrm>
              <a:prstGeom prst="rect">
                <a:avLst/>
              </a:prstGeom>
              <a:noFill/>
            </p:spPr>
            <p:txBody>
              <a:bodyPr wrap="none" rtlCol="0">
                <a:spAutoFit/>
              </a:bodyPr>
              <a:lstStyle/>
              <a:p>
                <a:r>
                  <a:rPr lang="en-GB" dirty="0" smtClean="0">
                    <a:solidFill>
                      <a:srgbClr val="D02125"/>
                    </a:solidFill>
                  </a:rPr>
                  <a:t>#11</a:t>
                </a:r>
                <a:endParaRPr lang="en-GB" dirty="0">
                  <a:solidFill>
                    <a:srgbClr val="D02125"/>
                  </a:solidFill>
                </a:endParaRPr>
              </a:p>
            </p:txBody>
          </p:sp>
        </p:grpSp>
      </p:grpSp>
      <p:grpSp>
        <p:nvGrpSpPr>
          <p:cNvPr id="107" name="Group 106"/>
          <p:cNvGrpSpPr/>
          <p:nvPr/>
        </p:nvGrpSpPr>
        <p:grpSpPr>
          <a:xfrm>
            <a:off x="838200" y="3581400"/>
            <a:ext cx="3581400" cy="457200"/>
            <a:chOff x="838200" y="3581400"/>
            <a:chExt cx="3581400" cy="457200"/>
          </a:xfrm>
        </p:grpSpPr>
        <p:sp>
          <p:nvSpPr>
            <p:cNvPr id="100" name="Rectangle 99"/>
            <p:cNvSpPr/>
            <p:nvPr/>
          </p:nvSpPr>
          <p:spPr>
            <a:xfrm>
              <a:off x="838200" y="3886200"/>
              <a:ext cx="3581400" cy="152400"/>
            </a:xfrm>
            <a:prstGeom prst="rect">
              <a:avLst/>
            </a:prstGeom>
            <a:solidFill>
              <a:srgbClr val="0E71A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smtClean="0"/>
                <a:t>CGMS Vice chair</a:t>
              </a:r>
              <a:endParaRPr lang="en-GB" sz="1200" dirty="0"/>
            </a:p>
          </p:txBody>
        </p:sp>
        <p:sp>
          <p:nvSpPr>
            <p:cNvPr id="98" name="Rectangle 97"/>
            <p:cNvSpPr/>
            <p:nvPr/>
          </p:nvSpPr>
          <p:spPr>
            <a:xfrm>
              <a:off x="838200" y="3581400"/>
              <a:ext cx="3581400" cy="304800"/>
            </a:xfrm>
            <a:prstGeom prst="rect">
              <a:avLst/>
            </a:prstGeom>
            <a:solidFill>
              <a:srgbClr val="408B3B"/>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CEOS Chairmanship</a:t>
              </a:r>
              <a:endParaRPr lang="en-GB" dirty="0"/>
            </a:p>
          </p:txBody>
        </p:sp>
      </p:grpSp>
      <p:grpSp>
        <p:nvGrpSpPr>
          <p:cNvPr id="108" name="Group 107"/>
          <p:cNvGrpSpPr/>
          <p:nvPr/>
        </p:nvGrpSpPr>
        <p:grpSpPr>
          <a:xfrm>
            <a:off x="4419600" y="3581400"/>
            <a:ext cx="3581400" cy="457200"/>
            <a:chOff x="4419600" y="3581400"/>
            <a:chExt cx="3581400" cy="457200"/>
          </a:xfrm>
        </p:grpSpPr>
        <p:sp>
          <p:nvSpPr>
            <p:cNvPr id="101" name="Rectangle 100"/>
            <p:cNvSpPr/>
            <p:nvPr/>
          </p:nvSpPr>
          <p:spPr>
            <a:xfrm>
              <a:off x="4419600" y="3886200"/>
              <a:ext cx="3581400" cy="152400"/>
            </a:xfrm>
            <a:prstGeom prst="rect">
              <a:avLst/>
            </a:prstGeom>
            <a:solidFill>
              <a:srgbClr val="408B3B"/>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smtClean="0"/>
                <a:t>CEOS Vice </a:t>
              </a:r>
              <a:r>
                <a:rPr lang="en-GB" sz="1200" dirty="0"/>
                <a:t>chair</a:t>
              </a:r>
            </a:p>
          </p:txBody>
        </p:sp>
        <p:sp>
          <p:nvSpPr>
            <p:cNvPr id="99" name="Rectangle 98"/>
            <p:cNvSpPr/>
            <p:nvPr/>
          </p:nvSpPr>
          <p:spPr>
            <a:xfrm>
              <a:off x="4419600" y="3581400"/>
              <a:ext cx="3581400" cy="304800"/>
            </a:xfrm>
            <a:prstGeom prst="rect">
              <a:avLst/>
            </a:prstGeom>
            <a:solidFill>
              <a:srgbClr val="0E71A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CGMS Chairmanship</a:t>
              </a:r>
              <a:endParaRPr lang="en-GB" dirty="0"/>
            </a:p>
          </p:txBody>
        </p:sp>
      </p:grpSp>
      <p:grpSp>
        <p:nvGrpSpPr>
          <p:cNvPr id="109" name="Group 108"/>
          <p:cNvGrpSpPr/>
          <p:nvPr/>
        </p:nvGrpSpPr>
        <p:grpSpPr>
          <a:xfrm>
            <a:off x="609600" y="3581400"/>
            <a:ext cx="228600" cy="457200"/>
            <a:chOff x="4419600" y="3581400"/>
            <a:chExt cx="3581400" cy="457200"/>
          </a:xfrm>
        </p:grpSpPr>
        <p:sp>
          <p:nvSpPr>
            <p:cNvPr id="110" name="Rectangle 109"/>
            <p:cNvSpPr/>
            <p:nvPr/>
          </p:nvSpPr>
          <p:spPr>
            <a:xfrm>
              <a:off x="4419600" y="3886200"/>
              <a:ext cx="3581400" cy="152400"/>
            </a:xfrm>
            <a:prstGeom prst="rect">
              <a:avLst/>
            </a:prstGeom>
            <a:solidFill>
              <a:srgbClr val="408B3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200" dirty="0"/>
            </a:p>
          </p:txBody>
        </p:sp>
        <p:sp>
          <p:nvSpPr>
            <p:cNvPr id="111" name="Rectangle 110"/>
            <p:cNvSpPr/>
            <p:nvPr/>
          </p:nvSpPr>
          <p:spPr>
            <a:xfrm>
              <a:off x="4419600" y="3581400"/>
              <a:ext cx="3581400" cy="304800"/>
            </a:xfrm>
            <a:prstGeom prst="rect">
              <a:avLst/>
            </a:prstGeom>
            <a:solidFill>
              <a:srgbClr val="0E71A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pSp>
      <p:grpSp>
        <p:nvGrpSpPr>
          <p:cNvPr id="112" name="Group 111"/>
          <p:cNvGrpSpPr/>
          <p:nvPr/>
        </p:nvGrpSpPr>
        <p:grpSpPr>
          <a:xfrm>
            <a:off x="8001000" y="3581400"/>
            <a:ext cx="533400" cy="457200"/>
            <a:chOff x="838200" y="3581400"/>
            <a:chExt cx="3581400" cy="457200"/>
          </a:xfrm>
        </p:grpSpPr>
        <p:sp>
          <p:nvSpPr>
            <p:cNvPr id="113" name="Rectangle 112"/>
            <p:cNvSpPr/>
            <p:nvPr/>
          </p:nvSpPr>
          <p:spPr>
            <a:xfrm>
              <a:off x="838200" y="3886200"/>
              <a:ext cx="3581400" cy="152400"/>
            </a:xfrm>
            <a:prstGeom prst="rect">
              <a:avLst/>
            </a:prstGeom>
            <a:solidFill>
              <a:srgbClr val="0E71A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200" dirty="0"/>
            </a:p>
          </p:txBody>
        </p:sp>
        <p:sp>
          <p:nvSpPr>
            <p:cNvPr id="114" name="Rectangle 113"/>
            <p:cNvSpPr/>
            <p:nvPr/>
          </p:nvSpPr>
          <p:spPr>
            <a:xfrm>
              <a:off x="838200" y="3581400"/>
              <a:ext cx="3581400" cy="304800"/>
            </a:xfrm>
            <a:prstGeom prst="rect">
              <a:avLst/>
            </a:prstGeom>
            <a:solidFill>
              <a:srgbClr val="408B3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pSp>
      <p:grpSp>
        <p:nvGrpSpPr>
          <p:cNvPr id="75" name="Group 74"/>
          <p:cNvGrpSpPr/>
          <p:nvPr/>
        </p:nvGrpSpPr>
        <p:grpSpPr>
          <a:xfrm>
            <a:off x="838200" y="2514600"/>
            <a:ext cx="7162800" cy="712186"/>
            <a:chOff x="838200" y="3276600"/>
            <a:chExt cx="7162800" cy="712186"/>
          </a:xfrm>
        </p:grpSpPr>
        <p:cxnSp>
          <p:nvCxnSpPr>
            <p:cNvPr id="34" name="Straight Arrow Connector 33"/>
            <p:cNvCxnSpPr/>
            <p:nvPr/>
          </p:nvCxnSpPr>
          <p:spPr>
            <a:xfrm flipH="1" flipV="1">
              <a:off x="838200" y="3276600"/>
              <a:ext cx="1867" cy="692341"/>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2513587" y="3276600"/>
              <a:ext cx="1013" cy="712186"/>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4413250" y="3276600"/>
              <a:ext cx="6350" cy="36195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flipV="1">
              <a:off x="6096000" y="3276600"/>
              <a:ext cx="3175" cy="35560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V="1">
              <a:off x="8001000" y="3276600"/>
              <a:ext cx="0" cy="36195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25165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Vice Chair Election</a:t>
            </a:r>
            <a:endParaRPr lang="en-GB" dirty="0"/>
          </a:p>
        </p:txBody>
      </p:sp>
      <p:sp>
        <p:nvSpPr>
          <p:cNvPr id="3" name="Footer Placeholder 2"/>
          <p:cNvSpPr>
            <a:spLocks noGrp="1"/>
          </p:cNvSpPr>
          <p:nvPr>
            <p:ph type="ftr" sz="quarter" idx="11"/>
          </p:nvPr>
        </p:nvSpPr>
        <p:spPr/>
        <p:txBody>
          <a:bodyPr/>
          <a:lstStyle/>
          <a:p>
            <a:r>
              <a:rPr lang="en-US" smtClean="0"/>
              <a:t>Joint CEOS/CGMS Working Group on Climate</a:t>
            </a:r>
            <a:endParaRPr lang="en-US" dirty="0"/>
          </a:p>
        </p:txBody>
      </p:sp>
      <p:grpSp>
        <p:nvGrpSpPr>
          <p:cNvPr id="40" name="Group 39"/>
          <p:cNvGrpSpPr/>
          <p:nvPr/>
        </p:nvGrpSpPr>
        <p:grpSpPr>
          <a:xfrm>
            <a:off x="609600" y="1981200"/>
            <a:ext cx="7920000" cy="533400"/>
            <a:chOff x="609600" y="2743200"/>
            <a:chExt cx="7920000" cy="533400"/>
          </a:xfrm>
        </p:grpSpPr>
        <p:cxnSp>
          <p:nvCxnSpPr>
            <p:cNvPr id="5" name="Straight Connector 4"/>
            <p:cNvCxnSpPr/>
            <p:nvPr/>
          </p:nvCxnSpPr>
          <p:spPr>
            <a:xfrm>
              <a:off x="609600" y="3276600"/>
              <a:ext cx="7920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V="1">
              <a:off x="4572000"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969963"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8174038"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6370638"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2768600" y="3048000"/>
              <a:ext cx="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187219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V="1">
              <a:off x="14239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232251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36718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V="1">
              <a:off x="322738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V="1">
              <a:off x="412273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V="1">
              <a:off x="547211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5021263"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flipV="1">
              <a:off x="5921376"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V="1">
              <a:off x="7272338"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V="1">
              <a:off x="6826251"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7721601" y="3200400"/>
              <a:ext cx="0" cy="762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971549" y="2743200"/>
              <a:ext cx="1793875" cy="369332"/>
            </a:xfrm>
            <a:prstGeom prst="rect">
              <a:avLst/>
            </a:prstGeom>
            <a:noFill/>
            <a:ln>
              <a:noFill/>
            </a:ln>
          </p:spPr>
          <p:txBody>
            <a:bodyPr wrap="square" rtlCol="0">
              <a:spAutoFit/>
            </a:bodyPr>
            <a:lstStyle/>
            <a:p>
              <a:pPr algn="ctr"/>
              <a:r>
                <a:rPr lang="en-GB" dirty="0" smtClean="0"/>
                <a:t>2016</a:t>
              </a:r>
              <a:endParaRPr lang="en-GB" dirty="0"/>
            </a:p>
          </p:txBody>
        </p:sp>
        <p:sp>
          <p:nvSpPr>
            <p:cNvPr id="30" name="TextBox 29"/>
            <p:cNvSpPr txBox="1"/>
            <p:nvPr/>
          </p:nvSpPr>
          <p:spPr>
            <a:xfrm>
              <a:off x="2768600" y="2743200"/>
              <a:ext cx="1803400" cy="369332"/>
            </a:xfrm>
            <a:prstGeom prst="rect">
              <a:avLst/>
            </a:prstGeom>
            <a:noFill/>
            <a:ln>
              <a:noFill/>
            </a:ln>
          </p:spPr>
          <p:txBody>
            <a:bodyPr wrap="square" rtlCol="0">
              <a:spAutoFit/>
            </a:bodyPr>
            <a:lstStyle/>
            <a:p>
              <a:pPr algn="ctr"/>
              <a:r>
                <a:rPr lang="en-GB" dirty="0" smtClean="0"/>
                <a:t>2017</a:t>
              </a:r>
              <a:endParaRPr lang="en-GB" dirty="0"/>
            </a:p>
          </p:txBody>
        </p:sp>
        <p:sp>
          <p:nvSpPr>
            <p:cNvPr id="31" name="TextBox 30"/>
            <p:cNvSpPr txBox="1"/>
            <p:nvPr/>
          </p:nvSpPr>
          <p:spPr>
            <a:xfrm>
              <a:off x="6369050" y="2743200"/>
              <a:ext cx="1793875" cy="369332"/>
            </a:xfrm>
            <a:prstGeom prst="rect">
              <a:avLst/>
            </a:prstGeom>
            <a:noFill/>
            <a:ln>
              <a:noFill/>
            </a:ln>
          </p:spPr>
          <p:txBody>
            <a:bodyPr wrap="square" rtlCol="0">
              <a:spAutoFit/>
            </a:bodyPr>
            <a:lstStyle/>
            <a:p>
              <a:pPr algn="ctr"/>
              <a:r>
                <a:rPr lang="en-GB" dirty="0" smtClean="0"/>
                <a:t>2019</a:t>
              </a:r>
              <a:endParaRPr lang="en-GB" dirty="0"/>
            </a:p>
          </p:txBody>
        </p:sp>
        <p:sp>
          <p:nvSpPr>
            <p:cNvPr id="32" name="TextBox 31"/>
            <p:cNvSpPr txBox="1"/>
            <p:nvPr/>
          </p:nvSpPr>
          <p:spPr>
            <a:xfrm>
              <a:off x="4572000" y="2743200"/>
              <a:ext cx="1793875" cy="369332"/>
            </a:xfrm>
            <a:prstGeom prst="rect">
              <a:avLst/>
            </a:prstGeom>
            <a:noFill/>
            <a:ln>
              <a:noFill/>
            </a:ln>
          </p:spPr>
          <p:txBody>
            <a:bodyPr wrap="square" rtlCol="0">
              <a:spAutoFit/>
            </a:bodyPr>
            <a:lstStyle/>
            <a:p>
              <a:pPr algn="ctr"/>
              <a:r>
                <a:rPr lang="en-GB" dirty="0" smtClean="0"/>
                <a:t>2018</a:t>
              </a:r>
              <a:endParaRPr lang="en-GB" dirty="0"/>
            </a:p>
          </p:txBody>
        </p:sp>
      </p:grpSp>
      <p:cxnSp>
        <p:nvCxnSpPr>
          <p:cNvPr id="41" name="Straight Arrow Connector 40"/>
          <p:cNvCxnSpPr/>
          <p:nvPr/>
        </p:nvCxnSpPr>
        <p:spPr>
          <a:xfrm flipV="1">
            <a:off x="1918264" y="2514600"/>
            <a:ext cx="2612" cy="354981"/>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flipV="1">
            <a:off x="3724078" y="2520950"/>
            <a:ext cx="197" cy="355246"/>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V="1">
            <a:off x="5518150" y="2514600"/>
            <a:ext cx="3176" cy="711200"/>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V="1">
            <a:off x="7315200" y="2514600"/>
            <a:ext cx="0" cy="711200"/>
          </a:xfrm>
          <a:prstGeom prst="straightConnector1">
            <a:avLst/>
          </a:prstGeom>
          <a:ln>
            <a:solidFill>
              <a:srgbClr val="0E71AF"/>
            </a:solidFill>
            <a:tailEnd type="arrow"/>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5562600" y="2895600"/>
            <a:ext cx="1706959" cy="369332"/>
          </a:xfrm>
          <a:prstGeom prst="rect">
            <a:avLst/>
          </a:prstGeom>
          <a:solidFill>
            <a:srgbClr val="EEEBE1"/>
          </a:solidFill>
          <a:ln>
            <a:noFill/>
          </a:ln>
        </p:spPr>
        <p:txBody>
          <a:bodyPr wrap="square" rtlCol="0">
            <a:spAutoFit/>
          </a:bodyPr>
          <a:lstStyle/>
          <a:p>
            <a:pPr algn="ctr"/>
            <a:r>
              <a:rPr lang="en-GB" dirty="0" smtClean="0">
                <a:solidFill>
                  <a:srgbClr val="0E71AF"/>
                </a:solidFill>
              </a:rPr>
              <a:t>CGMS Plenaries</a:t>
            </a:r>
            <a:endParaRPr lang="en-GB" dirty="0">
              <a:solidFill>
                <a:srgbClr val="0E71AF"/>
              </a:solidFill>
            </a:endParaRPr>
          </a:p>
        </p:txBody>
      </p:sp>
      <p:sp>
        <p:nvSpPr>
          <p:cNvPr id="76" name="TextBox 75"/>
          <p:cNvSpPr txBox="1"/>
          <p:nvPr/>
        </p:nvSpPr>
        <p:spPr>
          <a:xfrm>
            <a:off x="892985" y="2895600"/>
            <a:ext cx="1567684" cy="369332"/>
          </a:xfrm>
          <a:prstGeom prst="rect">
            <a:avLst/>
          </a:prstGeom>
          <a:solidFill>
            <a:srgbClr val="EEEBE1"/>
          </a:solidFill>
          <a:ln>
            <a:noFill/>
          </a:ln>
        </p:spPr>
        <p:txBody>
          <a:bodyPr wrap="square" lIns="0" rIns="0" rtlCol="0">
            <a:spAutoFit/>
          </a:bodyPr>
          <a:lstStyle/>
          <a:p>
            <a:pPr algn="ctr"/>
            <a:r>
              <a:rPr lang="en-GB" dirty="0" smtClean="0">
                <a:solidFill>
                  <a:srgbClr val="408B3B"/>
                </a:solidFill>
              </a:rPr>
              <a:t>CEOS Plenaries</a:t>
            </a:r>
            <a:endParaRPr lang="en-GB" dirty="0">
              <a:solidFill>
                <a:srgbClr val="408B3B"/>
              </a:solidFill>
            </a:endParaRPr>
          </a:p>
        </p:txBody>
      </p:sp>
      <p:grpSp>
        <p:nvGrpSpPr>
          <p:cNvPr id="7" name="Group 6"/>
          <p:cNvGrpSpPr/>
          <p:nvPr/>
        </p:nvGrpSpPr>
        <p:grpSpPr>
          <a:xfrm>
            <a:off x="1295401" y="2521473"/>
            <a:ext cx="6629399" cy="1127064"/>
            <a:chOff x="1295400" y="2521473"/>
            <a:chExt cx="7449550" cy="1127064"/>
          </a:xfrm>
        </p:grpSpPr>
        <p:sp>
          <p:nvSpPr>
            <p:cNvPr id="92" name="TextBox 91"/>
            <p:cNvSpPr txBox="1"/>
            <p:nvPr/>
          </p:nvSpPr>
          <p:spPr>
            <a:xfrm>
              <a:off x="1295400" y="3276600"/>
              <a:ext cx="416625" cy="369332"/>
            </a:xfrm>
            <a:prstGeom prst="rect">
              <a:avLst/>
            </a:prstGeom>
            <a:noFill/>
          </p:spPr>
          <p:txBody>
            <a:bodyPr wrap="none" rtlCol="0">
              <a:spAutoFit/>
            </a:bodyPr>
            <a:lstStyle/>
            <a:p>
              <a:r>
                <a:rPr lang="en-GB" dirty="0" smtClean="0">
                  <a:solidFill>
                    <a:srgbClr val="D02125"/>
                  </a:solidFill>
                </a:rPr>
                <a:t>#6</a:t>
              </a:r>
              <a:endParaRPr lang="en-GB" dirty="0">
                <a:solidFill>
                  <a:srgbClr val="D02125"/>
                </a:solidFill>
              </a:endParaRPr>
            </a:p>
          </p:txBody>
        </p:sp>
        <p:sp>
          <p:nvSpPr>
            <p:cNvPr id="93" name="TextBox 92"/>
            <p:cNvSpPr txBox="1"/>
            <p:nvPr/>
          </p:nvSpPr>
          <p:spPr>
            <a:xfrm>
              <a:off x="3105077" y="3276600"/>
              <a:ext cx="416625" cy="369332"/>
            </a:xfrm>
            <a:prstGeom prst="rect">
              <a:avLst/>
            </a:prstGeom>
            <a:noFill/>
          </p:spPr>
          <p:txBody>
            <a:bodyPr wrap="none" rtlCol="0">
              <a:spAutoFit/>
            </a:bodyPr>
            <a:lstStyle/>
            <a:p>
              <a:r>
                <a:rPr lang="en-GB" dirty="0" smtClean="0">
                  <a:solidFill>
                    <a:srgbClr val="D02125"/>
                  </a:solidFill>
                </a:rPr>
                <a:t>#7</a:t>
              </a:r>
              <a:endParaRPr lang="en-GB" dirty="0">
                <a:solidFill>
                  <a:srgbClr val="D02125"/>
                </a:solidFill>
              </a:endParaRPr>
            </a:p>
          </p:txBody>
        </p:sp>
        <p:sp>
          <p:nvSpPr>
            <p:cNvPr id="94" name="TextBox 93"/>
            <p:cNvSpPr txBox="1"/>
            <p:nvPr/>
          </p:nvSpPr>
          <p:spPr>
            <a:xfrm>
              <a:off x="4132601" y="3276600"/>
              <a:ext cx="416625" cy="369332"/>
            </a:xfrm>
            <a:prstGeom prst="rect">
              <a:avLst/>
            </a:prstGeom>
            <a:noFill/>
          </p:spPr>
          <p:txBody>
            <a:bodyPr wrap="none" rtlCol="0">
              <a:spAutoFit/>
            </a:bodyPr>
            <a:lstStyle/>
            <a:p>
              <a:r>
                <a:rPr lang="en-GB" dirty="0" smtClean="0">
                  <a:solidFill>
                    <a:srgbClr val="D02125"/>
                  </a:solidFill>
                </a:rPr>
                <a:t>#8</a:t>
              </a:r>
              <a:endParaRPr lang="en-GB" dirty="0">
                <a:solidFill>
                  <a:srgbClr val="D02125"/>
                </a:solidFill>
              </a:endParaRPr>
            </a:p>
          </p:txBody>
        </p:sp>
        <p:sp>
          <p:nvSpPr>
            <p:cNvPr id="95" name="TextBox 94"/>
            <p:cNvSpPr txBox="1"/>
            <p:nvPr/>
          </p:nvSpPr>
          <p:spPr>
            <a:xfrm>
              <a:off x="5334000" y="3276600"/>
              <a:ext cx="416625" cy="369332"/>
            </a:xfrm>
            <a:prstGeom prst="rect">
              <a:avLst/>
            </a:prstGeom>
            <a:noFill/>
          </p:spPr>
          <p:txBody>
            <a:bodyPr wrap="none" rtlCol="0">
              <a:spAutoFit/>
            </a:bodyPr>
            <a:lstStyle/>
            <a:p>
              <a:r>
                <a:rPr lang="en-GB" dirty="0" smtClean="0">
                  <a:solidFill>
                    <a:srgbClr val="D02125"/>
                  </a:solidFill>
                </a:rPr>
                <a:t>#9</a:t>
              </a:r>
              <a:endParaRPr lang="en-GB" dirty="0">
                <a:solidFill>
                  <a:srgbClr val="D02125"/>
                </a:solidFill>
              </a:endParaRPr>
            </a:p>
          </p:txBody>
        </p:sp>
        <p:sp>
          <p:nvSpPr>
            <p:cNvPr id="96" name="TextBox 95"/>
            <p:cNvSpPr txBox="1"/>
            <p:nvPr/>
          </p:nvSpPr>
          <p:spPr>
            <a:xfrm>
              <a:off x="6775528" y="3279205"/>
              <a:ext cx="533620" cy="369332"/>
            </a:xfrm>
            <a:prstGeom prst="rect">
              <a:avLst/>
            </a:prstGeom>
            <a:noFill/>
          </p:spPr>
          <p:txBody>
            <a:bodyPr wrap="none" rtlCol="0">
              <a:spAutoFit/>
            </a:bodyPr>
            <a:lstStyle/>
            <a:p>
              <a:r>
                <a:rPr lang="en-GB" dirty="0" smtClean="0">
                  <a:solidFill>
                    <a:srgbClr val="D02125"/>
                  </a:solidFill>
                </a:rPr>
                <a:t>#10</a:t>
              </a:r>
              <a:endParaRPr lang="en-GB" dirty="0">
                <a:solidFill>
                  <a:srgbClr val="D02125"/>
                </a:solidFill>
              </a:endParaRPr>
            </a:p>
          </p:txBody>
        </p:sp>
        <p:grpSp>
          <p:nvGrpSpPr>
            <p:cNvPr id="4" name="Group 3"/>
            <p:cNvGrpSpPr/>
            <p:nvPr/>
          </p:nvGrpSpPr>
          <p:grpSpPr>
            <a:xfrm>
              <a:off x="1332525" y="2521473"/>
              <a:ext cx="7412425" cy="1124459"/>
              <a:chOff x="1332525" y="2521473"/>
              <a:chExt cx="7412425" cy="1124459"/>
            </a:xfrm>
          </p:grpSpPr>
          <p:grpSp>
            <p:nvGrpSpPr>
              <p:cNvPr id="91" name="Group 90"/>
              <p:cNvGrpSpPr/>
              <p:nvPr/>
            </p:nvGrpSpPr>
            <p:grpSpPr>
              <a:xfrm>
                <a:off x="1332525" y="2521473"/>
                <a:ext cx="6915929" cy="1083907"/>
                <a:chOff x="974456" y="2521473"/>
                <a:chExt cx="6915929" cy="1083907"/>
              </a:xfrm>
            </p:grpSpPr>
            <p:cxnSp>
              <p:nvCxnSpPr>
                <p:cNvPr id="82" name="Straight Arrow Connector 81"/>
                <p:cNvCxnSpPr/>
                <p:nvPr/>
              </p:nvCxnSpPr>
              <p:spPr>
                <a:xfrm flipH="1" flipV="1">
                  <a:off x="974456" y="2527830"/>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H="1" flipV="1">
                  <a:off x="2788143" y="2528087"/>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p:nvPr/>
              </p:nvCxnSpPr>
              <p:spPr>
                <a:xfrm flipH="1" flipV="1">
                  <a:off x="3817665" y="2528088"/>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7" name="Straight Arrow Connector 86"/>
                <p:cNvCxnSpPr/>
                <p:nvPr/>
              </p:nvCxnSpPr>
              <p:spPr>
                <a:xfrm flipH="1" flipV="1">
                  <a:off x="5022916" y="2521473"/>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p:nvPr/>
              </p:nvCxnSpPr>
              <p:spPr>
                <a:xfrm flipH="1" flipV="1">
                  <a:off x="6469758" y="2528345"/>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p:nvPr/>
              </p:nvCxnSpPr>
              <p:spPr>
                <a:xfrm flipH="1" flipV="1">
                  <a:off x="7886878" y="2521987"/>
                  <a:ext cx="3507" cy="1077035"/>
                </a:xfrm>
                <a:prstGeom prst="straightConnector1">
                  <a:avLst/>
                </a:prstGeom>
                <a:ln>
                  <a:solidFill>
                    <a:srgbClr val="D02125"/>
                  </a:solidFill>
                  <a:tailEnd type="arrow"/>
                </a:ln>
              </p:spPr>
              <p:style>
                <a:lnRef idx="2">
                  <a:schemeClr val="accent1"/>
                </a:lnRef>
                <a:fillRef idx="0">
                  <a:schemeClr val="accent1"/>
                </a:fillRef>
                <a:effectRef idx="1">
                  <a:schemeClr val="accent1"/>
                </a:effectRef>
                <a:fontRef idx="minor">
                  <a:schemeClr val="tx1"/>
                </a:fontRef>
              </p:style>
            </p:cxnSp>
          </p:grpSp>
          <p:sp>
            <p:nvSpPr>
              <p:cNvPr id="97" name="TextBox 96"/>
              <p:cNvSpPr txBox="1"/>
              <p:nvPr/>
            </p:nvSpPr>
            <p:spPr>
              <a:xfrm>
                <a:off x="8211330" y="3276600"/>
                <a:ext cx="533620" cy="369332"/>
              </a:xfrm>
              <a:prstGeom prst="rect">
                <a:avLst/>
              </a:prstGeom>
              <a:noFill/>
            </p:spPr>
            <p:txBody>
              <a:bodyPr wrap="none" rtlCol="0">
                <a:spAutoFit/>
              </a:bodyPr>
              <a:lstStyle/>
              <a:p>
                <a:r>
                  <a:rPr lang="en-GB" dirty="0" smtClean="0">
                    <a:solidFill>
                      <a:srgbClr val="D02125"/>
                    </a:solidFill>
                  </a:rPr>
                  <a:t>#11</a:t>
                </a:r>
                <a:endParaRPr lang="en-GB" dirty="0">
                  <a:solidFill>
                    <a:srgbClr val="D02125"/>
                  </a:solidFill>
                </a:endParaRPr>
              </a:p>
            </p:txBody>
          </p:sp>
        </p:grpSp>
      </p:grpSp>
      <p:grpSp>
        <p:nvGrpSpPr>
          <p:cNvPr id="107" name="Group 106"/>
          <p:cNvGrpSpPr/>
          <p:nvPr/>
        </p:nvGrpSpPr>
        <p:grpSpPr>
          <a:xfrm>
            <a:off x="838200" y="3581400"/>
            <a:ext cx="3581400" cy="457200"/>
            <a:chOff x="838200" y="3581400"/>
            <a:chExt cx="3581400" cy="457200"/>
          </a:xfrm>
        </p:grpSpPr>
        <p:sp>
          <p:nvSpPr>
            <p:cNvPr id="100" name="Rectangle 99"/>
            <p:cNvSpPr/>
            <p:nvPr/>
          </p:nvSpPr>
          <p:spPr>
            <a:xfrm>
              <a:off x="838200" y="3886200"/>
              <a:ext cx="3581400" cy="152400"/>
            </a:xfrm>
            <a:prstGeom prst="rect">
              <a:avLst/>
            </a:prstGeom>
            <a:solidFill>
              <a:srgbClr val="0E71A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smtClean="0"/>
                <a:t>CGMS Vice chair</a:t>
              </a:r>
              <a:endParaRPr lang="en-GB" sz="1200" dirty="0"/>
            </a:p>
          </p:txBody>
        </p:sp>
        <p:sp>
          <p:nvSpPr>
            <p:cNvPr id="98" name="Rectangle 97"/>
            <p:cNvSpPr/>
            <p:nvPr/>
          </p:nvSpPr>
          <p:spPr>
            <a:xfrm>
              <a:off x="838200" y="3581400"/>
              <a:ext cx="3581400" cy="304800"/>
            </a:xfrm>
            <a:prstGeom prst="rect">
              <a:avLst/>
            </a:prstGeom>
            <a:solidFill>
              <a:srgbClr val="408B3B"/>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CEOS Chairmanship</a:t>
              </a:r>
              <a:endParaRPr lang="en-GB" dirty="0"/>
            </a:p>
          </p:txBody>
        </p:sp>
      </p:grpSp>
      <p:grpSp>
        <p:nvGrpSpPr>
          <p:cNvPr id="108" name="Group 107"/>
          <p:cNvGrpSpPr/>
          <p:nvPr/>
        </p:nvGrpSpPr>
        <p:grpSpPr>
          <a:xfrm>
            <a:off x="4419600" y="3581400"/>
            <a:ext cx="3581400" cy="457200"/>
            <a:chOff x="4419600" y="3581400"/>
            <a:chExt cx="3581400" cy="457200"/>
          </a:xfrm>
        </p:grpSpPr>
        <p:sp>
          <p:nvSpPr>
            <p:cNvPr id="101" name="Rectangle 100"/>
            <p:cNvSpPr/>
            <p:nvPr/>
          </p:nvSpPr>
          <p:spPr>
            <a:xfrm>
              <a:off x="4419600" y="3886200"/>
              <a:ext cx="3581400" cy="152400"/>
            </a:xfrm>
            <a:prstGeom prst="rect">
              <a:avLst/>
            </a:prstGeom>
            <a:solidFill>
              <a:srgbClr val="408B3B"/>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smtClean="0"/>
                <a:t>CEOS Vice </a:t>
              </a:r>
              <a:r>
                <a:rPr lang="en-GB" sz="1200" dirty="0"/>
                <a:t>chair</a:t>
              </a:r>
            </a:p>
          </p:txBody>
        </p:sp>
        <p:sp>
          <p:nvSpPr>
            <p:cNvPr id="99" name="Rectangle 98"/>
            <p:cNvSpPr/>
            <p:nvPr/>
          </p:nvSpPr>
          <p:spPr>
            <a:xfrm>
              <a:off x="4419600" y="3581400"/>
              <a:ext cx="3581400" cy="304800"/>
            </a:xfrm>
            <a:prstGeom prst="rect">
              <a:avLst/>
            </a:prstGeom>
            <a:solidFill>
              <a:srgbClr val="0E71A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CGMS Chairmanship</a:t>
              </a:r>
              <a:endParaRPr lang="en-GB" dirty="0"/>
            </a:p>
          </p:txBody>
        </p:sp>
      </p:grpSp>
      <p:grpSp>
        <p:nvGrpSpPr>
          <p:cNvPr id="109" name="Group 108"/>
          <p:cNvGrpSpPr/>
          <p:nvPr/>
        </p:nvGrpSpPr>
        <p:grpSpPr>
          <a:xfrm>
            <a:off x="609600" y="3581400"/>
            <a:ext cx="228600" cy="457200"/>
            <a:chOff x="4419600" y="3581400"/>
            <a:chExt cx="3581400" cy="457200"/>
          </a:xfrm>
        </p:grpSpPr>
        <p:sp>
          <p:nvSpPr>
            <p:cNvPr id="110" name="Rectangle 109"/>
            <p:cNvSpPr/>
            <p:nvPr/>
          </p:nvSpPr>
          <p:spPr>
            <a:xfrm>
              <a:off x="4419600" y="3886200"/>
              <a:ext cx="3581400" cy="152400"/>
            </a:xfrm>
            <a:prstGeom prst="rect">
              <a:avLst/>
            </a:prstGeom>
            <a:solidFill>
              <a:srgbClr val="408B3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200" dirty="0"/>
            </a:p>
          </p:txBody>
        </p:sp>
        <p:sp>
          <p:nvSpPr>
            <p:cNvPr id="111" name="Rectangle 110"/>
            <p:cNvSpPr/>
            <p:nvPr/>
          </p:nvSpPr>
          <p:spPr>
            <a:xfrm>
              <a:off x="4419600" y="3581400"/>
              <a:ext cx="3581400" cy="304800"/>
            </a:xfrm>
            <a:prstGeom prst="rect">
              <a:avLst/>
            </a:prstGeom>
            <a:solidFill>
              <a:srgbClr val="0E71A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pSp>
      <p:grpSp>
        <p:nvGrpSpPr>
          <p:cNvPr id="112" name="Group 111"/>
          <p:cNvGrpSpPr/>
          <p:nvPr/>
        </p:nvGrpSpPr>
        <p:grpSpPr>
          <a:xfrm>
            <a:off x="8001000" y="3581400"/>
            <a:ext cx="533400" cy="457200"/>
            <a:chOff x="838200" y="3581400"/>
            <a:chExt cx="3581400" cy="457200"/>
          </a:xfrm>
        </p:grpSpPr>
        <p:sp>
          <p:nvSpPr>
            <p:cNvPr id="113" name="Rectangle 112"/>
            <p:cNvSpPr/>
            <p:nvPr/>
          </p:nvSpPr>
          <p:spPr>
            <a:xfrm>
              <a:off x="838200" y="3886200"/>
              <a:ext cx="3581400" cy="152400"/>
            </a:xfrm>
            <a:prstGeom prst="rect">
              <a:avLst/>
            </a:prstGeom>
            <a:solidFill>
              <a:srgbClr val="0E71A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200" dirty="0"/>
            </a:p>
          </p:txBody>
        </p:sp>
        <p:sp>
          <p:nvSpPr>
            <p:cNvPr id="114" name="Rectangle 113"/>
            <p:cNvSpPr/>
            <p:nvPr/>
          </p:nvSpPr>
          <p:spPr>
            <a:xfrm>
              <a:off x="838200" y="3581400"/>
              <a:ext cx="3581400" cy="304800"/>
            </a:xfrm>
            <a:prstGeom prst="rect">
              <a:avLst/>
            </a:prstGeom>
            <a:solidFill>
              <a:srgbClr val="408B3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pSp>
      <p:grpSp>
        <p:nvGrpSpPr>
          <p:cNvPr id="75" name="Group 74"/>
          <p:cNvGrpSpPr/>
          <p:nvPr/>
        </p:nvGrpSpPr>
        <p:grpSpPr>
          <a:xfrm>
            <a:off x="838200" y="2514600"/>
            <a:ext cx="7162800" cy="712186"/>
            <a:chOff x="838200" y="3276600"/>
            <a:chExt cx="7162800" cy="712186"/>
          </a:xfrm>
        </p:grpSpPr>
        <p:cxnSp>
          <p:nvCxnSpPr>
            <p:cNvPr id="34" name="Straight Arrow Connector 33"/>
            <p:cNvCxnSpPr/>
            <p:nvPr/>
          </p:nvCxnSpPr>
          <p:spPr>
            <a:xfrm flipH="1" flipV="1">
              <a:off x="838200" y="3276600"/>
              <a:ext cx="1867" cy="692341"/>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2513587" y="3276600"/>
              <a:ext cx="1013" cy="712186"/>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flipV="1">
              <a:off x="4413250" y="3276600"/>
              <a:ext cx="6350" cy="36195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flipV="1">
              <a:off x="6096000" y="3276600"/>
              <a:ext cx="3175" cy="35560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V="1">
              <a:off x="8001000" y="3276600"/>
              <a:ext cx="0" cy="361950"/>
            </a:xfrm>
            <a:prstGeom prst="straightConnector1">
              <a:avLst/>
            </a:prstGeom>
            <a:ln>
              <a:solidFill>
                <a:srgbClr val="408B3B"/>
              </a:solidFill>
              <a:tailEnd type="arrow"/>
            </a:ln>
          </p:spPr>
          <p:style>
            <a:lnRef idx="2">
              <a:schemeClr val="accent1"/>
            </a:lnRef>
            <a:fillRef idx="0">
              <a:schemeClr val="accent1"/>
            </a:fillRef>
            <a:effectRef idx="1">
              <a:schemeClr val="accent1"/>
            </a:effectRef>
            <a:fontRef idx="minor">
              <a:schemeClr val="tx1"/>
            </a:fontRef>
          </p:style>
        </p:cxnSp>
      </p:grpSp>
      <p:grpSp>
        <p:nvGrpSpPr>
          <p:cNvPr id="45" name="Group 44"/>
          <p:cNvGrpSpPr/>
          <p:nvPr/>
        </p:nvGrpSpPr>
        <p:grpSpPr>
          <a:xfrm>
            <a:off x="381000" y="4038600"/>
            <a:ext cx="3098149" cy="685800"/>
            <a:chOff x="381000" y="4038600"/>
            <a:chExt cx="3098149" cy="685800"/>
          </a:xfrm>
        </p:grpSpPr>
        <p:cxnSp>
          <p:nvCxnSpPr>
            <p:cNvPr id="102" name="Straight Arrow Connector 101"/>
            <p:cNvCxnSpPr/>
            <p:nvPr/>
          </p:nvCxnSpPr>
          <p:spPr>
            <a:xfrm flipV="1">
              <a:off x="2937934" y="4038600"/>
              <a:ext cx="652" cy="344527"/>
            </a:xfrm>
            <a:prstGeom prst="straightConnector1">
              <a:avLst/>
            </a:prstGeom>
            <a:ln>
              <a:solidFill>
                <a:schemeClr val="accent4"/>
              </a:solidFill>
              <a:tailEnd type="arrow"/>
            </a:ln>
          </p:spPr>
          <p:style>
            <a:lnRef idx="2">
              <a:schemeClr val="accent1"/>
            </a:lnRef>
            <a:fillRef idx="0">
              <a:schemeClr val="accent1"/>
            </a:fillRef>
            <a:effectRef idx="1">
              <a:schemeClr val="accent1"/>
            </a:effectRef>
            <a:fontRef idx="minor">
              <a:schemeClr val="tx1"/>
            </a:fontRef>
          </p:style>
        </p:cxnSp>
        <p:sp>
          <p:nvSpPr>
            <p:cNvPr id="106" name="TextBox 105"/>
            <p:cNvSpPr txBox="1"/>
            <p:nvPr/>
          </p:nvSpPr>
          <p:spPr>
            <a:xfrm>
              <a:off x="381000" y="4355068"/>
              <a:ext cx="3098149" cy="369332"/>
            </a:xfrm>
            <a:prstGeom prst="rect">
              <a:avLst/>
            </a:prstGeom>
            <a:noFill/>
            <a:ln>
              <a:noFill/>
            </a:ln>
          </p:spPr>
          <p:txBody>
            <a:bodyPr wrap="square" rtlCol="0">
              <a:spAutoFit/>
            </a:bodyPr>
            <a:lstStyle/>
            <a:p>
              <a:r>
                <a:rPr lang="en-GB" dirty="0" smtClean="0">
                  <a:solidFill>
                    <a:schemeClr val="accent4"/>
                  </a:solidFill>
                </a:rPr>
                <a:t>Election of the new Vice Chair</a:t>
              </a:r>
              <a:endParaRPr lang="en-GB" dirty="0">
                <a:solidFill>
                  <a:schemeClr val="accent4"/>
                </a:solidFill>
              </a:endParaRPr>
            </a:p>
          </p:txBody>
        </p:sp>
      </p:grpSp>
      <p:sp>
        <p:nvSpPr>
          <p:cNvPr id="16" name="Arc 15"/>
          <p:cNvSpPr/>
          <p:nvPr/>
        </p:nvSpPr>
        <p:spPr>
          <a:xfrm flipV="1">
            <a:off x="2209800" y="3429000"/>
            <a:ext cx="2209800" cy="1143000"/>
          </a:xfrm>
          <a:prstGeom prst="arc">
            <a:avLst/>
          </a:prstGeom>
          <a:ln>
            <a:solidFill>
              <a:schemeClr val="accent4"/>
            </a:solidFill>
            <a:prstDash val="dash"/>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25025260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Next </a:t>
            </a:r>
            <a:r>
              <a:rPr lang="en-GB" dirty="0" err="1" smtClean="0"/>
              <a:t>WGClimate</a:t>
            </a:r>
            <a:r>
              <a:rPr lang="en-GB" dirty="0" smtClean="0"/>
              <a:t> Meetings</a:t>
            </a:r>
            <a:endParaRPr lang="en-GB" dirty="0"/>
          </a:p>
        </p:txBody>
      </p:sp>
      <p:sp>
        <p:nvSpPr>
          <p:cNvPr id="5" name="Content Placeholder 4"/>
          <p:cNvSpPr>
            <a:spLocks noGrp="1"/>
          </p:cNvSpPr>
          <p:nvPr>
            <p:ph idx="1"/>
          </p:nvPr>
        </p:nvSpPr>
        <p:spPr/>
        <p:txBody>
          <a:bodyPr/>
          <a:lstStyle/>
          <a:p>
            <a:r>
              <a:rPr lang="en-GB" dirty="0" err="1" smtClean="0"/>
              <a:t>WGClimate</a:t>
            </a:r>
            <a:r>
              <a:rPr lang="en-GB" dirty="0" smtClean="0"/>
              <a:t> #7</a:t>
            </a:r>
          </a:p>
          <a:p>
            <a:pPr lvl="1"/>
            <a:r>
              <a:rPr lang="en-GB" dirty="0" smtClean="0"/>
              <a:t>Long lasting invitation (already for </a:t>
            </a:r>
            <a:r>
              <a:rPr lang="en-GB" dirty="0" err="1" smtClean="0"/>
              <a:t>WGClimate</a:t>
            </a:r>
            <a:r>
              <a:rPr lang="en-GB" dirty="0" smtClean="0"/>
              <a:t> #4)</a:t>
            </a:r>
          </a:p>
          <a:p>
            <a:pPr lvl="1"/>
            <a:r>
              <a:rPr lang="en-GB" dirty="0" smtClean="0"/>
              <a:t>INPE - </a:t>
            </a:r>
            <a:r>
              <a:rPr lang="en-GB" b="1" dirty="0"/>
              <a:t>São José dos </a:t>
            </a:r>
            <a:r>
              <a:rPr lang="en-GB" b="1" dirty="0" smtClean="0"/>
              <a:t>Campos</a:t>
            </a:r>
            <a:r>
              <a:rPr lang="en-GB" dirty="0" smtClean="0"/>
              <a:t> </a:t>
            </a:r>
            <a:r>
              <a:rPr lang="en-GB" dirty="0" smtClean="0"/>
              <a:t>Brazil</a:t>
            </a:r>
          </a:p>
        </p:txBody>
      </p:sp>
      <p:sp>
        <p:nvSpPr>
          <p:cNvPr id="3" name="Footer Placeholder 2"/>
          <p:cNvSpPr>
            <a:spLocks noGrp="1"/>
          </p:cNvSpPr>
          <p:nvPr>
            <p:ph type="ftr" sz="quarter" idx="11"/>
          </p:nvPr>
        </p:nvSpPr>
        <p:spPr/>
        <p:txBody>
          <a:bodyPr/>
          <a:lstStyle/>
          <a:p>
            <a:r>
              <a:rPr lang="en-US" smtClean="0"/>
              <a:t>Joint CEOS/CGMS Working Group on Climate</a:t>
            </a:r>
            <a:endParaRPr lang="en-US" dirty="0"/>
          </a:p>
        </p:txBody>
      </p:sp>
    </p:spTree>
    <p:extLst>
      <p:ext uri="{BB962C8B-B14F-4D97-AF65-F5344CB8AC3E}">
        <p14:creationId xmlns:p14="http://schemas.microsoft.com/office/powerpoint/2010/main" val="358529819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7th Meeting of the</a:t>
            </a:r>
            <a:br>
              <a:rPr lang="en-GB" sz="2400" b="1" dirty="0"/>
            </a:br>
            <a:r>
              <a:rPr lang="en-GB" sz="2400" b="1" dirty="0"/>
              <a:t>Joint CEOS/CGMS Working Group on Climate (</a:t>
            </a:r>
            <a:r>
              <a:rPr lang="en-GB" sz="2400" b="1" dirty="0" err="1"/>
              <a:t>WGClimate</a:t>
            </a:r>
            <a:r>
              <a:rPr lang="en-GB" sz="2400" b="1" dirty="0"/>
              <a:t> #7)</a:t>
            </a:r>
            <a:endParaRPr lang="en-GB" sz="2400" dirty="0"/>
          </a:p>
        </p:txBody>
      </p:sp>
      <p:sp>
        <p:nvSpPr>
          <p:cNvPr id="4" name="Footer Placeholder 3"/>
          <p:cNvSpPr>
            <a:spLocks noGrp="1"/>
          </p:cNvSpPr>
          <p:nvPr>
            <p:ph type="ftr" sz="quarter" idx="11"/>
          </p:nvPr>
        </p:nvSpPr>
        <p:spPr/>
        <p:txBody>
          <a:bodyPr/>
          <a:lstStyle/>
          <a:p>
            <a:r>
              <a:rPr lang="en-US" smtClean="0"/>
              <a:t>Joint CEOS/CGMS Working Group on Climate</a:t>
            </a:r>
            <a:endParaRPr lang="en-US" dirty="0"/>
          </a:p>
        </p:txBody>
      </p:sp>
      <p:sp>
        <p:nvSpPr>
          <p:cNvPr id="5" name="CaixaDeTexto 8"/>
          <p:cNvSpPr txBox="1"/>
          <p:nvPr/>
        </p:nvSpPr>
        <p:spPr>
          <a:xfrm>
            <a:off x="1981200" y="1447800"/>
            <a:ext cx="5181600" cy="400110"/>
          </a:xfrm>
          <a:prstGeom prst="rect">
            <a:avLst/>
          </a:prstGeom>
          <a:noFill/>
        </p:spPr>
        <p:txBody>
          <a:bodyPr wrap="square" rtlCol="0">
            <a:spAutoFit/>
          </a:bodyPr>
          <a:lstStyle/>
          <a:p>
            <a:pPr algn="ctr"/>
            <a:r>
              <a:rPr lang="en-GB" sz="2000" b="1" dirty="0" smtClean="0"/>
              <a:t>February 2017 – São José dos Campos - Brazil</a:t>
            </a:r>
            <a:endParaRPr lang="en-GB" sz="2000" b="1" dirty="0"/>
          </a:p>
        </p:txBody>
      </p:sp>
      <p:pic>
        <p:nvPicPr>
          <p:cNvPr id="6" name="Picture 3" descr="C:\Users\Usuario\Desktop\2016-02-29 10_15_01-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2209799"/>
            <a:ext cx="1380022" cy="1143001"/>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m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2647950"/>
            <a:ext cx="3000375" cy="1771650"/>
          </a:xfrm>
          <a:prstGeom prst="rect">
            <a:avLst/>
          </a:prstGeom>
        </p:spPr>
      </p:pic>
      <p:pic>
        <p:nvPicPr>
          <p:cNvPr id="8" name="Imagem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3756" y="2777836"/>
            <a:ext cx="2850626" cy="1794164"/>
          </a:xfrm>
          <a:prstGeom prst="rect">
            <a:avLst/>
          </a:prstGeom>
        </p:spPr>
      </p:pic>
      <p:sp>
        <p:nvSpPr>
          <p:cNvPr id="9" name="CaixaDeTexto 2"/>
          <p:cNvSpPr txBox="1"/>
          <p:nvPr/>
        </p:nvSpPr>
        <p:spPr>
          <a:xfrm>
            <a:off x="533400" y="4391268"/>
            <a:ext cx="3200399" cy="1754327"/>
          </a:xfrm>
          <a:prstGeom prst="rect">
            <a:avLst/>
          </a:prstGeom>
          <a:noFill/>
        </p:spPr>
        <p:txBody>
          <a:bodyPr wrap="square" rtlCol="0">
            <a:spAutoFit/>
          </a:bodyPr>
          <a:lstStyle/>
          <a:p>
            <a:r>
              <a:rPr lang="en-GB" sz="1200" smtClean="0">
                <a:latin typeface="Andalus" panose="02020603050405020304" pitchFamily="18" charset="-78"/>
                <a:cs typeface="Andalus" panose="02020603050405020304" pitchFamily="18" charset="-78"/>
              </a:rPr>
              <a:t>São José dos Campos  is located 90km North East from São Paulo. It is the largest and most important city of the industrial region  known as Vale do Paraíba.</a:t>
            </a:r>
          </a:p>
          <a:p>
            <a:r>
              <a:rPr lang="en-GB" sz="1200" smtClean="0">
                <a:latin typeface="Andalus" panose="02020603050405020304" pitchFamily="18" charset="-78"/>
                <a:cs typeface="Andalus" panose="02020603050405020304" pitchFamily="18" charset="-78"/>
              </a:rPr>
              <a:t>São José dos Campos is also known  for its academic  strength. Major research institutes, such us the National Institute for Space Research INPE, as well as private and state universities are located here.</a:t>
            </a:r>
          </a:p>
        </p:txBody>
      </p:sp>
      <p:sp>
        <p:nvSpPr>
          <p:cNvPr id="10" name="CaixaDeTexto 4"/>
          <p:cNvSpPr txBox="1"/>
          <p:nvPr/>
        </p:nvSpPr>
        <p:spPr>
          <a:xfrm>
            <a:off x="5503756" y="4554125"/>
            <a:ext cx="2848663" cy="1569660"/>
          </a:xfrm>
          <a:prstGeom prst="rect">
            <a:avLst/>
          </a:prstGeom>
          <a:noFill/>
        </p:spPr>
        <p:txBody>
          <a:bodyPr wrap="square" rtlCol="0">
            <a:spAutoFit/>
          </a:bodyPr>
          <a:lstStyle/>
          <a:p>
            <a:r>
              <a:rPr lang="en-GB" sz="1200" dirty="0" smtClean="0">
                <a:latin typeface="Andalus" panose="02020603050405020304" pitchFamily="18" charset="-78"/>
                <a:cs typeface="Andalus" panose="02020603050405020304" pitchFamily="18" charset="-78"/>
              </a:rPr>
              <a:t>Fostering science and technology in earth and space context and be able to offer products and regular services in benefit of the country, the National Institute for Space Research has become  a national and international reference in both space and earth environment.</a:t>
            </a:r>
            <a:endParaRPr lang="en-GB" sz="1200" dirty="0">
              <a:latin typeface="Andalus" panose="02020603050405020304" pitchFamily="18" charset="-78"/>
              <a:cs typeface="Andalus" panose="02020603050405020304" pitchFamily="18" charset="-78"/>
            </a:endParaRPr>
          </a:p>
        </p:txBody>
      </p:sp>
      <p:sp>
        <p:nvSpPr>
          <p:cNvPr id="11" name="Fluxograma: Fita perfurada 5"/>
          <p:cNvSpPr/>
          <p:nvPr/>
        </p:nvSpPr>
        <p:spPr>
          <a:xfrm>
            <a:off x="1072860" y="1974540"/>
            <a:ext cx="2227748" cy="540060"/>
          </a:xfrm>
          <a:prstGeom prst="flowChartPunchedTap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About the </a:t>
            </a:r>
            <a:r>
              <a:rPr lang="en-GB" b="1" dirty="0" smtClean="0">
                <a:solidFill>
                  <a:schemeClr val="bg1"/>
                </a:solidFill>
              </a:rPr>
              <a:t>city</a:t>
            </a:r>
            <a:endParaRPr lang="en-GB" b="1" dirty="0">
              <a:solidFill>
                <a:schemeClr val="bg1"/>
              </a:solidFill>
            </a:endParaRPr>
          </a:p>
        </p:txBody>
      </p:sp>
      <p:sp>
        <p:nvSpPr>
          <p:cNvPr id="12" name="Fluxograma: Fita perfurada 6"/>
          <p:cNvSpPr/>
          <p:nvPr/>
        </p:nvSpPr>
        <p:spPr>
          <a:xfrm>
            <a:off x="5867400" y="2057400"/>
            <a:ext cx="2209800" cy="540060"/>
          </a:xfrm>
          <a:prstGeom prst="flowChartPunchedTap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 About </a:t>
            </a:r>
            <a:r>
              <a:rPr lang="en-GB" b="1" dirty="0" smtClean="0">
                <a:solidFill>
                  <a:schemeClr val="bg1"/>
                </a:solidFill>
              </a:rPr>
              <a:t>INPE</a:t>
            </a:r>
            <a:endParaRPr lang="en-GB" b="1" dirty="0">
              <a:solidFill>
                <a:schemeClr val="bg1"/>
              </a:solidFill>
            </a:endParaRPr>
          </a:p>
        </p:txBody>
      </p:sp>
    </p:spTree>
    <p:extLst>
      <p:ext uri="{BB962C8B-B14F-4D97-AF65-F5344CB8AC3E}">
        <p14:creationId xmlns:p14="http://schemas.microsoft.com/office/powerpoint/2010/main" val="64909869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Next </a:t>
            </a:r>
            <a:r>
              <a:rPr lang="en-GB" dirty="0" err="1" smtClean="0"/>
              <a:t>WGClimate</a:t>
            </a:r>
            <a:r>
              <a:rPr lang="en-GB" dirty="0" smtClean="0"/>
              <a:t> Meetings</a:t>
            </a:r>
            <a:endParaRPr lang="en-GB" dirty="0"/>
          </a:p>
        </p:txBody>
      </p:sp>
      <p:sp>
        <p:nvSpPr>
          <p:cNvPr id="5" name="Content Placeholder 4"/>
          <p:cNvSpPr>
            <a:spLocks noGrp="1"/>
          </p:cNvSpPr>
          <p:nvPr>
            <p:ph idx="1"/>
          </p:nvPr>
        </p:nvSpPr>
        <p:spPr/>
        <p:txBody>
          <a:bodyPr/>
          <a:lstStyle/>
          <a:p>
            <a:r>
              <a:rPr lang="en-GB" dirty="0" err="1" smtClean="0"/>
              <a:t>WGClimate</a:t>
            </a:r>
            <a:r>
              <a:rPr lang="en-GB" dirty="0" smtClean="0"/>
              <a:t> #7</a:t>
            </a:r>
          </a:p>
          <a:p>
            <a:pPr lvl="1"/>
            <a:r>
              <a:rPr lang="en-GB" dirty="0" smtClean="0"/>
              <a:t>Long lasting invitation (already for </a:t>
            </a:r>
            <a:r>
              <a:rPr lang="en-GB" dirty="0" err="1" smtClean="0"/>
              <a:t>WGClimate</a:t>
            </a:r>
            <a:r>
              <a:rPr lang="en-GB" dirty="0" smtClean="0"/>
              <a:t> #4)</a:t>
            </a:r>
          </a:p>
          <a:p>
            <a:pPr lvl="1"/>
            <a:r>
              <a:rPr lang="en-GB" dirty="0" smtClean="0"/>
              <a:t>INPE - </a:t>
            </a:r>
            <a:r>
              <a:rPr lang="en-GB" b="1" dirty="0"/>
              <a:t>São José dos Campos </a:t>
            </a:r>
            <a:r>
              <a:rPr lang="en-GB" dirty="0" smtClean="0"/>
              <a:t>Brazil</a:t>
            </a:r>
            <a:endParaRPr lang="en-GB" dirty="0" smtClean="0"/>
          </a:p>
          <a:p>
            <a:pPr lvl="1"/>
            <a:endParaRPr lang="en-GB" dirty="0"/>
          </a:p>
          <a:p>
            <a:r>
              <a:rPr lang="en-GB" dirty="0" err="1" smtClean="0"/>
              <a:t>WGClimate</a:t>
            </a:r>
            <a:r>
              <a:rPr lang="en-GB" dirty="0" smtClean="0"/>
              <a:t> #8</a:t>
            </a:r>
          </a:p>
          <a:p>
            <a:pPr lvl="1"/>
            <a:r>
              <a:rPr lang="en-GB" dirty="0" smtClean="0"/>
              <a:t>We are looking for a possible venue for that meeting</a:t>
            </a:r>
            <a:endParaRPr lang="en-GB" dirty="0"/>
          </a:p>
        </p:txBody>
      </p:sp>
      <p:sp>
        <p:nvSpPr>
          <p:cNvPr id="3" name="Footer Placeholder 2"/>
          <p:cNvSpPr>
            <a:spLocks noGrp="1"/>
          </p:cNvSpPr>
          <p:nvPr>
            <p:ph type="ftr" sz="quarter" idx="11"/>
          </p:nvPr>
        </p:nvSpPr>
        <p:spPr/>
        <p:txBody>
          <a:bodyPr/>
          <a:lstStyle/>
          <a:p>
            <a:r>
              <a:rPr lang="en-US" smtClean="0"/>
              <a:t>Joint CEOS/CGMS Working Group on Climate</a:t>
            </a:r>
            <a:endParaRPr lang="en-US" dirty="0"/>
          </a:p>
        </p:txBody>
      </p:sp>
    </p:spTree>
    <p:extLst>
      <p:ext uri="{BB962C8B-B14F-4D97-AF65-F5344CB8AC3E}">
        <p14:creationId xmlns:p14="http://schemas.microsoft.com/office/powerpoint/2010/main" val="33722481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WGClim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WGClimate.thmx</Template>
  <TotalTime>2494</TotalTime>
  <Words>445</Words>
  <Application>Microsoft Macintosh PowerPoint</Application>
  <PresentationFormat>On-screen Show (4:3)</PresentationFormat>
  <Paragraphs>105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WGClimate</vt:lpstr>
      <vt:lpstr>WGClimate Governance</vt:lpstr>
      <vt:lpstr>Schedule</vt:lpstr>
      <vt:lpstr>WGClimate Meetings</vt:lpstr>
      <vt:lpstr>WGClimate Meetings</vt:lpstr>
      <vt:lpstr>WGClimate Chairmanship</vt:lpstr>
      <vt:lpstr>Vice Chair Election</vt:lpstr>
      <vt:lpstr>Next WGClimate Meetings</vt:lpstr>
      <vt:lpstr>7th Meeting of the Joint CEOS/CGMS Working Group on Climate (WGClimate #7)</vt:lpstr>
      <vt:lpstr>Next WGClimate Meetings</vt:lpstr>
    </vt:vector>
  </TitlesOfParts>
  <Company>NCDC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J. Bates</dc:creator>
  <cp:lastModifiedBy>Pascal Lecomte</cp:lastModifiedBy>
  <cp:revision>58</cp:revision>
  <dcterms:created xsi:type="dcterms:W3CDTF">2014-02-24T18:28:48Z</dcterms:created>
  <dcterms:modified xsi:type="dcterms:W3CDTF">2016-03-09T12:01:29Z</dcterms:modified>
</cp:coreProperties>
</file>