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</p:sldMasterIdLst>
  <p:notesMasterIdLst>
    <p:notesMasterId r:id="rId9"/>
  </p:notesMasterIdLst>
  <p:handoutMasterIdLst>
    <p:handoutMasterId r:id="rId10"/>
  </p:handoutMasterIdLst>
  <p:sldIdLst>
    <p:sldId id="256" r:id="rId2"/>
    <p:sldId id="764" r:id="rId3"/>
    <p:sldId id="806" r:id="rId4"/>
    <p:sldId id="808" r:id="rId5"/>
    <p:sldId id="809" r:id="rId6"/>
    <p:sldId id="812" r:id="rId7"/>
    <p:sldId id="811" r:id="rId8"/>
  </p:sldIdLst>
  <p:sldSz cx="9906000" cy="6858000" type="A4"/>
  <p:notesSz cx="9931400" cy="143637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900" b="1" kern="1200">
        <a:solidFill>
          <a:schemeClr val="bg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holas Fiorenza" initials="CIS/NF" lastIdx="46" clrIdx="0"/>
  <p:cmAuthor id="1" name="Lorna Putze" initials="CIS/LP" lastIdx="1" clrIdx="1"/>
  <p:cmAuthor id="2" name="Claudia Ritsert-Clark" initials="CIS/CRC" lastIdx="1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FFFF"/>
    <a:srgbClr val="00205B"/>
    <a:srgbClr val="000000"/>
    <a:srgbClr val="00B5E2"/>
    <a:srgbClr val="FEDB00"/>
    <a:srgbClr val="C5B9AC"/>
    <a:srgbClr val="FE5000"/>
    <a:srgbClr val="968C83"/>
    <a:srgbClr val="CB333B"/>
    <a:srgbClr val="99C2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84" autoAdjust="0"/>
    <p:restoredTop sz="93521" autoAdjust="0"/>
  </p:normalViewPr>
  <p:slideViewPr>
    <p:cSldViewPr snapToGrid="0">
      <p:cViewPr>
        <p:scale>
          <a:sx n="60" d="100"/>
          <a:sy n="60" d="100"/>
        </p:scale>
        <p:origin x="-1776" y="-180"/>
      </p:cViewPr>
      <p:guideLst>
        <p:guide orient="horz" pos="1164"/>
        <p:guide orient="horz" pos="1410"/>
        <p:guide orient="horz" pos="2715"/>
        <p:guide orient="horz" pos="2389"/>
        <p:guide orient="horz" pos="2064"/>
        <p:guide orient="horz" pos="1735"/>
        <p:guide orient="horz" pos="3369"/>
        <p:guide orient="horz" pos="3698"/>
        <p:guide pos="4214"/>
        <p:guide pos="196"/>
        <p:guide pos="1552"/>
        <p:guide pos="4879"/>
        <p:guide pos="5556"/>
        <p:guide pos="2235"/>
        <p:guide pos="874"/>
      </p:guideLst>
    </p:cSldViewPr>
  </p:slideViewPr>
  <p:outlineViewPr>
    <p:cViewPr>
      <p:scale>
        <a:sx n="33" d="100"/>
        <a:sy n="33" d="100"/>
      </p:scale>
      <p:origin x="0" y="414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39" d="100"/>
          <a:sy n="39" d="100"/>
        </p:scale>
        <p:origin x="-2731" y="-82"/>
      </p:cViewPr>
      <p:guideLst>
        <p:guide orient="horz" pos="4525"/>
        <p:guide pos="312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defTabSz="1336954" eaLnBrk="0" hangingPunct="0">
              <a:spcBef>
                <a:spcPct val="0"/>
              </a:spcBef>
              <a:defRPr sz="1700" b="0">
                <a:solidFill>
                  <a:srgbClr val="000000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9982200" y="0"/>
            <a:ext cx="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1336954" eaLnBrk="0" hangingPunct="0">
              <a:spcBef>
                <a:spcPct val="0"/>
              </a:spcBef>
              <a:defRPr sz="1700" b="0">
                <a:solidFill>
                  <a:srgbClr val="000000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4090650"/>
            <a:ext cx="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1336954" eaLnBrk="0" hangingPunct="0">
              <a:spcBef>
                <a:spcPct val="0"/>
              </a:spcBef>
              <a:defRPr sz="1700" b="0">
                <a:solidFill>
                  <a:srgbClr val="000000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9707563" y="14085888"/>
            <a:ext cx="27463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1336954" eaLnBrk="0" hangingPunct="0">
              <a:spcBef>
                <a:spcPct val="0"/>
              </a:spcBef>
              <a:defRPr sz="1700" b="0">
                <a:solidFill>
                  <a:srgbClr val="000000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fld id="{4AFF6923-8AE1-40E4-B626-DAF1F83869A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3601" tIns="66800" rIns="133601" bIns="66800" numCol="1" anchor="t" anchorCtr="0" compatLnSpc="1">
            <a:prstTxWarp prst="textNoShape">
              <a:avLst/>
            </a:prstTxWarp>
          </a:bodyPr>
          <a:lstStyle>
            <a:lvl1pPr defTabSz="1336954" eaLnBrk="0" hangingPunct="0">
              <a:spcBef>
                <a:spcPct val="0"/>
              </a:spcBef>
              <a:defRPr sz="17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9275" y="0"/>
            <a:ext cx="43021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3601" tIns="66800" rIns="133601" bIns="66800" numCol="1" anchor="t" anchorCtr="0" compatLnSpc="1">
            <a:prstTxWarp prst="textNoShape">
              <a:avLst/>
            </a:prstTxWarp>
          </a:bodyPr>
          <a:lstStyle>
            <a:lvl1pPr algn="r" defTabSz="1336954" eaLnBrk="0" hangingPunct="0">
              <a:spcBef>
                <a:spcPct val="0"/>
              </a:spcBef>
              <a:defRPr sz="17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4738" y="1074738"/>
            <a:ext cx="7781925" cy="5386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2388" y="6819900"/>
            <a:ext cx="7286625" cy="64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3601" tIns="66800" rIns="133601" bIns="6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3644563"/>
            <a:ext cx="43021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3601" tIns="66800" rIns="133601" bIns="66800" numCol="1" anchor="b" anchorCtr="0" compatLnSpc="1">
            <a:prstTxWarp prst="textNoShape">
              <a:avLst/>
            </a:prstTxWarp>
          </a:bodyPr>
          <a:lstStyle>
            <a:lvl1pPr defTabSz="1336954" eaLnBrk="0" hangingPunct="0">
              <a:spcBef>
                <a:spcPct val="0"/>
              </a:spcBef>
              <a:defRPr sz="17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9275" y="13644563"/>
            <a:ext cx="43021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3601" tIns="66800" rIns="133601" bIns="66800" numCol="1" anchor="b" anchorCtr="0" compatLnSpc="1">
            <a:prstTxWarp prst="textNoShape">
              <a:avLst/>
            </a:prstTxWarp>
          </a:bodyPr>
          <a:lstStyle>
            <a:lvl1pPr algn="r" defTabSz="1336954" eaLnBrk="0" hangingPunct="0">
              <a:spcBef>
                <a:spcPct val="0"/>
              </a:spcBef>
              <a:defRPr sz="17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13A1C72-E76E-4197-A764-6EA0574AAFD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333500"/>
            <a:fld id="{6F588DF8-101E-4B44-B524-DFCA2489BC77}" type="slidenum">
              <a:rPr lang="de-DE" smtClean="0"/>
              <a:pPr defTabSz="1333500"/>
              <a:t>1</a:t>
            </a:fld>
            <a:endParaRPr lang="de-DE" smtClean="0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15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333500"/>
            <a:fld id="{F4DB4D92-8A69-4208-8A0D-87FE2E6441F4}" type="slidenum">
              <a:rPr lang="de-DE" smtClean="0"/>
              <a:pPr defTabSz="1333500"/>
              <a:t>2</a:t>
            </a:fld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332778"/>
            <a:fld id="{1648D202-3E02-4742-973D-CD833CA6F9ED}" type="slidenum">
              <a:rPr lang="de-DE" smtClean="0">
                <a:solidFill>
                  <a:srgbClr val="FFFFFF"/>
                </a:solidFill>
              </a:rPr>
              <a:pPr defTabSz="1332778"/>
              <a:t>3</a:t>
            </a:fld>
            <a:endParaRPr lang="de-DE" dirty="0" smtClean="0">
              <a:solidFill>
                <a:srgbClr val="FFFFFF"/>
              </a:solidFill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4738" y="1069975"/>
            <a:ext cx="7788275" cy="5391150"/>
          </a:xfrm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2640" y="6819086"/>
            <a:ext cx="7286121" cy="647239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e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6334125" y="542925"/>
            <a:ext cx="3571875" cy="14195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36000" rIns="36000" bIns="36000"/>
          <a:lstStyle/>
          <a:p>
            <a:pPr eaLnBrk="0" hangingPunct="0">
              <a:spcBef>
                <a:spcPct val="50000"/>
              </a:spcBef>
              <a:defRPr/>
            </a:pPr>
            <a:endParaRPr lang="en-GB"/>
          </a:p>
        </p:txBody>
      </p:sp>
      <p:pic>
        <p:nvPicPr>
          <p:cNvPr id="5" name="Picture 11" descr="EUMETSATLogo_hor_noTagline_solid_CMYK UPDATED version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0375" y="1005107"/>
            <a:ext cx="26146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" name="Rectangle 39"/>
          <p:cNvSpPr>
            <a:spLocks noChangeArrowheads="1"/>
          </p:cNvSpPr>
          <p:nvPr userDrawn="1"/>
        </p:nvSpPr>
        <p:spPr bwMode="auto">
          <a:xfrm>
            <a:off x="315913" y="180975"/>
            <a:ext cx="141287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fld id="{91DF504F-34CB-4443-9165-551A57549A9E}" type="slidenum">
              <a:rPr lang="de-DE" b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de-DE" b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8793" y="534839"/>
            <a:ext cx="5952226" cy="1427604"/>
          </a:xfrm>
        </p:spPr>
        <p:txBody>
          <a:bodyPr anchor="ctr"/>
          <a:lstStyle>
            <a:lvl1pPr marL="0" indent="0">
              <a:lnSpc>
                <a:spcPts val="3400"/>
              </a:lnSpc>
              <a:buNone/>
              <a:defRPr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GB" dirty="0" smtClean="0"/>
          </a:p>
        </p:txBody>
      </p:sp>
      <p:grpSp>
        <p:nvGrpSpPr>
          <p:cNvPr id="248" name="Group 247"/>
          <p:cNvGrpSpPr/>
          <p:nvPr userDrawn="1"/>
        </p:nvGrpSpPr>
        <p:grpSpPr>
          <a:xfrm>
            <a:off x="369889" y="6638100"/>
            <a:ext cx="6754812" cy="110355"/>
            <a:chOff x="369888" y="6619868"/>
            <a:chExt cx="7870825" cy="128587"/>
          </a:xfrm>
        </p:grpSpPr>
        <p:grpSp>
          <p:nvGrpSpPr>
            <p:cNvPr id="249" name="Group 4"/>
            <p:cNvGrpSpPr>
              <a:grpSpLocks/>
            </p:cNvGrpSpPr>
            <p:nvPr userDrawn="1"/>
          </p:nvGrpSpPr>
          <p:grpSpPr bwMode="auto">
            <a:xfrm>
              <a:off x="5791059" y="6619868"/>
              <a:ext cx="192235" cy="127021"/>
              <a:chOff x="4182" y="1087"/>
              <a:chExt cx="238" cy="162"/>
            </a:xfrm>
          </p:grpSpPr>
          <p:sp>
            <p:nvSpPr>
              <p:cNvPr id="477" name="Freeform 5"/>
              <p:cNvSpPr>
                <a:spLocks/>
              </p:cNvSpPr>
              <p:nvPr/>
            </p:nvSpPr>
            <p:spPr bwMode="auto">
              <a:xfrm>
                <a:off x="4182" y="1087"/>
                <a:ext cx="238" cy="162"/>
              </a:xfrm>
              <a:custGeom>
                <a:avLst/>
                <a:gdLst>
                  <a:gd name="T0" fmla="*/ 10 w 250"/>
                  <a:gd name="T1" fmla="*/ 86 h 162"/>
                  <a:gd name="T2" fmla="*/ 10 w 250"/>
                  <a:gd name="T3" fmla="*/ 0 h 162"/>
                  <a:gd name="T4" fmla="*/ 0 w 250"/>
                  <a:gd name="T5" fmla="*/ 0 h 162"/>
                  <a:gd name="T6" fmla="*/ 0 w 250"/>
                  <a:gd name="T7" fmla="*/ 86 h 162"/>
                  <a:gd name="T8" fmla="*/ 10 w 250"/>
                  <a:gd name="T9" fmla="*/ 86 h 162"/>
                  <a:gd name="T10" fmla="*/ 10 w 250"/>
                  <a:gd name="T11" fmla="*/ 86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0"/>
                  <a:gd name="T19" fmla="*/ 0 h 162"/>
                  <a:gd name="T20" fmla="*/ 250 w 25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0" h="162">
                    <a:moveTo>
                      <a:pt x="250" y="162"/>
                    </a:moveTo>
                    <a:lnTo>
                      <a:pt x="250" y="0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250" y="162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8" name="Freeform 6"/>
              <p:cNvSpPr>
                <a:spLocks/>
              </p:cNvSpPr>
              <p:nvPr/>
            </p:nvSpPr>
            <p:spPr bwMode="auto">
              <a:xfrm>
                <a:off x="4182" y="1087"/>
                <a:ext cx="238" cy="53"/>
              </a:xfrm>
              <a:custGeom>
                <a:avLst/>
                <a:gdLst>
                  <a:gd name="T0" fmla="*/ 10 w 250"/>
                  <a:gd name="T1" fmla="*/ 51 h 51"/>
                  <a:gd name="T2" fmla="*/ 10 w 250"/>
                  <a:gd name="T3" fmla="*/ 0 h 51"/>
                  <a:gd name="T4" fmla="*/ 0 w 250"/>
                  <a:gd name="T5" fmla="*/ 0 h 51"/>
                  <a:gd name="T6" fmla="*/ 0 w 250"/>
                  <a:gd name="T7" fmla="*/ 51 h 51"/>
                  <a:gd name="T8" fmla="*/ 10 w 250"/>
                  <a:gd name="T9" fmla="*/ 51 h 51"/>
                  <a:gd name="T10" fmla="*/ 10 w 250"/>
                  <a:gd name="T11" fmla="*/ 5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0"/>
                  <a:gd name="T19" fmla="*/ 0 h 51"/>
                  <a:gd name="T20" fmla="*/ 250 w 250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0" h="51">
                    <a:moveTo>
                      <a:pt x="250" y="51"/>
                    </a:moveTo>
                    <a:lnTo>
                      <a:pt x="250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250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9" name="Freeform 7"/>
              <p:cNvSpPr>
                <a:spLocks/>
              </p:cNvSpPr>
              <p:nvPr/>
            </p:nvSpPr>
            <p:spPr bwMode="auto">
              <a:xfrm>
                <a:off x="4182" y="1198"/>
                <a:ext cx="238" cy="51"/>
              </a:xfrm>
              <a:custGeom>
                <a:avLst/>
                <a:gdLst>
                  <a:gd name="T0" fmla="*/ 10 w 250"/>
                  <a:gd name="T1" fmla="*/ 50 h 50"/>
                  <a:gd name="T2" fmla="*/ 10 w 250"/>
                  <a:gd name="T3" fmla="*/ 0 h 50"/>
                  <a:gd name="T4" fmla="*/ 0 w 250"/>
                  <a:gd name="T5" fmla="*/ 0 h 50"/>
                  <a:gd name="T6" fmla="*/ 0 w 250"/>
                  <a:gd name="T7" fmla="*/ 50 h 50"/>
                  <a:gd name="T8" fmla="*/ 10 w 250"/>
                  <a:gd name="T9" fmla="*/ 50 h 50"/>
                  <a:gd name="T10" fmla="*/ 10 w 250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0"/>
                  <a:gd name="T19" fmla="*/ 0 h 50"/>
                  <a:gd name="T20" fmla="*/ 250 w 250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0" h="50">
                    <a:moveTo>
                      <a:pt x="250" y="50"/>
                    </a:moveTo>
                    <a:lnTo>
                      <a:pt x="250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50" y="50"/>
                    </a:lnTo>
                    <a:close/>
                  </a:path>
                </a:pathLst>
              </a:custGeom>
              <a:solidFill>
                <a:srgbClr val="FF1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0" name="Freeform 8"/>
              <p:cNvSpPr>
                <a:spLocks/>
              </p:cNvSpPr>
              <p:nvPr/>
            </p:nvSpPr>
            <p:spPr bwMode="auto">
              <a:xfrm>
                <a:off x="4182" y="1087"/>
                <a:ext cx="238" cy="162"/>
              </a:xfrm>
              <a:custGeom>
                <a:avLst/>
                <a:gdLst>
                  <a:gd name="T0" fmla="*/ 10 w 250"/>
                  <a:gd name="T1" fmla="*/ 86 h 162"/>
                  <a:gd name="T2" fmla="*/ 0 w 250"/>
                  <a:gd name="T3" fmla="*/ 86 h 162"/>
                  <a:gd name="T4" fmla="*/ 0 w 250"/>
                  <a:gd name="T5" fmla="*/ 0 h 162"/>
                  <a:gd name="T6" fmla="*/ 10 w 250"/>
                  <a:gd name="T7" fmla="*/ 0 h 162"/>
                  <a:gd name="T8" fmla="*/ 10 w 250"/>
                  <a:gd name="T9" fmla="*/ 86 h 162"/>
                  <a:gd name="T10" fmla="*/ 10 w 250"/>
                  <a:gd name="T11" fmla="*/ 86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0"/>
                  <a:gd name="T19" fmla="*/ 0 h 162"/>
                  <a:gd name="T20" fmla="*/ 250 w 25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0" h="162">
                    <a:moveTo>
                      <a:pt x="250" y="162"/>
                    </a:moveTo>
                    <a:lnTo>
                      <a:pt x="0" y="162"/>
                    </a:lnTo>
                    <a:lnTo>
                      <a:pt x="0" y="0"/>
                    </a:lnTo>
                    <a:lnTo>
                      <a:pt x="250" y="0"/>
                    </a:lnTo>
                    <a:lnTo>
                      <a:pt x="250" y="16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1" name="Freeform 9"/>
              <p:cNvSpPr>
                <a:spLocks/>
              </p:cNvSpPr>
              <p:nvPr/>
            </p:nvSpPr>
            <p:spPr bwMode="auto">
              <a:xfrm>
                <a:off x="4237" y="1132"/>
                <a:ext cx="71" cy="83"/>
              </a:xfrm>
              <a:custGeom>
                <a:avLst/>
                <a:gdLst>
                  <a:gd name="T0" fmla="*/ 11 w 72"/>
                  <a:gd name="T1" fmla="*/ 42 h 84"/>
                  <a:gd name="T2" fmla="*/ 11 w 72"/>
                  <a:gd name="T3" fmla="*/ 42 h 84"/>
                  <a:gd name="T4" fmla="*/ 11 w 72"/>
                  <a:gd name="T5" fmla="*/ 42 h 84"/>
                  <a:gd name="T6" fmla="*/ 11 w 72"/>
                  <a:gd name="T7" fmla="*/ 42 h 84"/>
                  <a:gd name="T8" fmla="*/ 11 w 72"/>
                  <a:gd name="T9" fmla="*/ 42 h 84"/>
                  <a:gd name="T10" fmla="*/ 11 w 72"/>
                  <a:gd name="T11" fmla="*/ 42 h 84"/>
                  <a:gd name="T12" fmla="*/ 11 w 72"/>
                  <a:gd name="T13" fmla="*/ 42 h 84"/>
                  <a:gd name="T14" fmla="*/ 6 w 72"/>
                  <a:gd name="T15" fmla="*/ 42 h 84"/>
                  <a:gd name="T16" fmla="*/ 0 w 72"/>
                  <a:gd name="T17" fmla="*/ 42 h 84"/>
                  <a:gd name="T18" fmla="*/ 0 w 72"/>
                  <a:gd name="T19" fmla="*/ 42 h 84"/>
                  <a:gd name="T20" fmla="*/ 0 w 72"/>
                  <a:gd name="T21" fmla="*/ 39 h 84"/>
                  <a:gd name="T22" fmla="*/ 0 w 72"/>
                  <a:gd name="T23" fmla="*/ 22 h 84"/>
                  <a:gd name="T24" fmla="*/ 0 w 72"/>
                  <a:gd name="T25" fmla="*/ 0 h 84"/>
                  <a:gd name="T26" fmla="*/ 11 w 72"/>
                  <a:gd name="T27" fmla="*/ 0 h 84"/>
                  <a:gd name="T28" fmla="*/ 11 w 72"/>
                  <a:gd name="T29" fmla="*/ 6 h 84"/>
                  <a:gd name="T30" fmla="*/ 11 w 72"/>
                  <a:gd name="T31" fmla="*/ 22 h 84"/>
                  <a:gd name="T32" fmla="*/ 11 w 72"/>
                  <a:gd name="T33" fmla="*/ 39 h 84"/>
                  <a:gd name="T34" fmla="*/ 11 w 72"/>
                  <a:gd name="T35" fmla="*/ 42 h 84"/>
                  <a:gd name="T36" fmla="*/ 11 w 72"/>
                  <a:gd name="T37" fmla="*/ 42 h 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2"/>
                  <a:gd name="T58" fmla="*/ 0 h 84"/>
                  <a:gd name="T59" fmla="*/ 72 w 72"/>
                  <a:gd name="T60" fmla="*/ 84 h 8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2" h="84">
                    <a:moveTo>
                      <a:pt x="72" y="45"/>
                    </a:moveTo>
                    <a:lnTo>
                      <a:pt x="66" y="61"/>
                    </a:lnTo>
                    <a:lnTo>
                      <a:pt x="54" y="73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30" y="84"/>
                    </a:lnTo>
                    <a:lnTo>
                      <a:pt x="18" y="78"/>
                    </a:lnTo>
                    <a:lnTo>
                      <a:pt x="6" y="67"/>
                    </a:lnTo>
                    <a:lnTo>
                      <a:pt x="0" y="50"/>
                    </a:lnTo>
                    <a:lnTo>
                      <a:pt x="0" y="39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6"/>
                    </a:lnTo>
                    <a:lnTo>
                      <a:pt x="72" y="22"/>
                    </a:lnTo>
                    <a:lnTo>
                      <a:pt x="72" y="39"/>
                    </a:lnTo>
                    <a:lnTo>
                      <a:pt x="72" y="45"/>
                    </a:lnTo>
                    <a:close/>
                  </a:path>
                </a:pathLst>
              </a:custGeom>
              <a:solidFill>
                <a:srgbClr val="FF1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2" name="Freeform 10"/>
              <p:cNvSpPr>
                <a:spLocks/>
              </p:cNvSpPr>
              <p:nvPr/>
            </p:nvSpPr>
            <p:spPr bwMode="auto">
              <a:xfrm>
                <a:off x="4267" y="1140"/>
                <a:ext cx="4" cy="49"/>
              </a:xfrm>
              <a:custGeom>
                <a:avLst/>
                <a:gdLst>
                  <a:gd name="T0" fmla="*/ 3 w 6"/>
                  <a:gd name="T1" fmla="*/ 25 h 50"/>
                  <a:gd name="T2" fmla="*/ 0 w 6"/>
                  <a:gd name="T3" fmla="*/ 25 h 50"/>
                  <a:gd name="T4" fmla="*/ 0 w 6"/>
                  <a:gd name="T5" fmla="*/ 0 h 50"/>
                  <a:gd name="T6" fmla="*/ 3 w 6"/>
                  <a:gd name="T7" fmla="*/ 0 h 50"/>
                  <a:gd name="T8" fmla="*/ 3 w 6"/>
                  <a:gd name="T9" fmla="*/ 25 h 50"/>
                  <a:gd name="T10" fmla="*/ 3 w 6"/>
                  <a:gd name="T11" fmla="*/ 25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50"/>
                  <a:gd name="T20" fmla="*/ 6 w 6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50">
                    <a:moveTo>
                      <a:pt x="6" y="50"/>
                    </a:moveTo>
                    <a:lnTo>
                      <a:pt x="0" y="5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3" name="Freeform 11"/>
              <p:cNvSpPr>
                <a:spLocks/>
              </p:cNvSpPr>
              <p:nvPr/>
            </p:nvSpPr>
            <p:spPr bwMode="auto">
              <a:xfrm>
                <a:off x="4257" y="1150"/>
                <a:ext cx="33" cy="4"/>
              </a:xfrm>
              <a:custGeom>
                <a:avLst/>
                <a:gdLst>
                  <a:gd name="T0" fmla="*/ 18 w 36"/>
                  <a:gd name="T1" fmla="*/ 5 h 5"/>
                  <a:gd name="T2" fmla="*/ 0 w 36"/>
                  <a:gd name="T3" fmla="*/ 5 h 5"/>
                  <a:gd name="T4" fmla="*/ 0 w 36"/>
                  <a:gd name="T5" fmla="*/ 0 h 5"/>
                  <a:gd name="T6" fmla="*/ 18 w 36"/>
                  <a:gd name="T7" fmla="*/ 0 h 5"/>
                  <a:gd name="T8" fmla="*/ 18 w 36"/>
                  <a:gd name="T9" fmla="*/ 5 h 5"/>
                  <a:gd name="T10" fmla="*/ 18 w 36"/>
                  <a:gd name="T11" fmla="*/ 5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5"/>
                  <a:gd name="T20" fmla="*/ 36 w 36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5">
                    <a:moveTo>
                      <a:pt x="36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4" name="Freeform 12"/>
              <p:cNvSpPr>
                <a:spLocks/>
              </p:cNvSpPr>
              <p:nvPr/>
            </p:nvSpPr>
            <p:spPr bwMode="auto">
              <a:xfrm>
                <a:off x="4251" y="1164"/>
                <a:ext cx="39" cy="6"/>
              </a:xfrm>
              <a:custGeom>
                <a:avLst/>
                <a:gdLst>
                  <a:gd name="T0" fmla="*/ 10 w 42"/>
                  <a:gd name="T1" fmla="*/ 3 h 6"/>
                  <a:gd name="T2" fmla="*/ 0 w 42"/>
                  <a:gd name="T3" fmla="*/ 3 h 6"/>
                  <a:gd name="T4" fmla="*/ 0 w 42"/>
                  <a:gd name="T5" fmla="*/ 0 h 6"/>
                  <a:gd name="T6" fmla="*/ 10 w 42"/>
                  <a:gd name="T7" fmla="*/ 0 h 6"/>
                  <a:gd name="T8" fmla="*/ 10 w 42"/>
                  <a:gd name="T9" fmla="*/ 3 h 6"/>
                  <a:gd name="T10" fmla="*/ 10 w 42"/>
                  <a:gd name="T11" fmla="*/ 3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6"/>
                  <a:gd name="T20" fmla="*/ 42 w 42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6">
                    <a:moveTo>
                      <a:pt x="42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5" name="Freeform 13"/>
              <p:cNvSpPr>
                <a:spLocks/>
              </p:cNvSpPr>
              <p:nvPr/>
            </p:nvSpPr>
            <p:spPr bwMode="auto">
              <a:xfrm>
                <a:off x="4245" y="1182"/>
                <a:ext cx="57" cy="32"/>
              </a:xfrm>
              <a:custGeom>
                <a:avLst/>
                <a:gdLst>
                  <a:gd name="T0" fmla="*/ 0 w 60"/>
                  <a:gd name="T1" fmla="*/ 11 h 34"/>
                  <a:gd name="T2" fmla="*/ 6 w 60"/>
                  <a:gd name="T3" fmla="*/ 6 h 34"/>
                  <a:gd name="T4" fmla="*/ 10 w 60"/>
                  <a:gd name="T5" fmla="*/ 6 h 34"/>
                  <a:gd name="T6" fmla="*/ 10 w 60"/>
                  <a:gd name="T7" fmla="*/ 6 h 34"/>
                  <a:gd name="T8" fmla="*/ 10 w 60"/>
                  <a:gd name="T9" fmla="*/ 11 h 34"/>
                  <a:gd name="T10" fmla="*/ 10 w 60"/>
                  <a:gd name="T11" fmla="*/ 6 h 34"/>
                  <a:gd name="T12" fmla="*/ 10 w 60"/>
                  <a:gd name="T13" fmla="*/ 0 h 34"/>
                  <a:gd name="T14" fmla="*/ 10 w 60"/>
                  <a:gd name="T15" fmla="*/ 6 h 34"/>
                  <a:gd name="T16" fmla="*/ 10 w 60"/>
                  <a:gd name="T17" fmla="*/ 11 h 34"/>
                  <a:gd name="T18" fmla="*/ 10 w 60"/>
                  <a:gd name="T19" fmla="*/ 11 h 34"/>
                  <a:gd name="T20" fmla="*/ 10 w 60"/>
                  <a:gd name="T21" fmla="*/ 6 h 34"/>
                  <a:gd name="T22" fmla="*/ 10 w 60"/>
                  <a:gd name="T23" fmla="*/ 6 h 34"/>
                  <a:gd name="T24" fmla="*/ 10 w 60"/>
                  <a:gd name="T25" fmla="*/ 11 h 34"/>
                  <a:gd name="T26" fmla="*/ 10 w 60"/>
                  <a:gd name="T27" fmla="*/ 11 h 34"/>
                  <a:gd name="T28" fmla="*/ 10 w 60"/>
                  <a:gd name="T29" fmla="*/ 23 h 34"/>
                  <a:gd name="T30" fmla="*/ 10 w 60"/>
                  <a:gd name="T31" fmla="*/ 34 h 34"/>
                  <a:gd name="T32" fmla="*/ 10 w 60"/>
                  <a:gd name="T33" fmla="*/ 34 h 34"/>
                  <a:gd name="T34" fmla="*/ 10 w 60"/>
                  <a:gd name="T35" fmla="*/ 34 h 34"/>
                  <a:gd name="T36" fmla="*/ 10 w 60"/>
                  <a:gd name="T37" fmla="*/ 28 h 34"/>
                  <a:gd name="T38" fmla="*/ 10 w 60"/>
                  <a:gd name="T39" fmla="*/ 23 h 34"/>
                  <a:gd name="T40" fmla="*/ 6 w 60"/>
                  <a:gd name="T41" fmla="*/ 17 h 34"/>
                  <a:gd name="T42" fmla="*/ 6 w 60"/>
                  <a:gd name="T43" fmla="*/ 11 h 34"/>
                  <a:gd name="T44" fmla="*/ 0 w 60"/>
                  <a:gd name="T45" fmla="*/ 11 h 34"/>
                  <a:gd name="T46" fmla="*/ 0 w 60"/>
                  <a:gd name="T47" fmla="*/ 11 h 3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0"/>
                  <a:gd name="T73" fmla="*/ 0 h 34"/>
                  <a:gd name="T74" fmla="*/ 60 w 60"/>
                  <a:gd name="T75" fmla="*/ 34 h 3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0" h="34">
                    <a:moveTo>
                      <a:pt x="0" y="11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11"/>
                    </a:lnTo>
                    <a:lnTo>
                      <a:pt x="18" y="6"/>
                    </a:lnTo>
                    <a:lnTo>
                      <a:pt x="30" y="0"/>
                    </a:lnTo>
                    <a:lnTo>
                      <a:pt x="42" y="6"/>
                    </a:lnTo>
                    <a:lnTo>
                      <a:pt x="42" y="11"/>
                    </a:lnTo>
                    <a:lnTo>
                      <a:pt x="42" y="6"/>
                    </a:lnTo>
                    <a:lnTo>
                      <a:pt x="48" y="6"/>
                    </a:lnTo>
                    <a:lnTo>
                      <a:pt x="54" y="11"/>
                    </a:lnTo>
                    <a:lnTo>
                      <a:pt x="60" y="11"/>
                    </a:lnTo>
                    <a:lnTo>
                      <a:pt x="48" y="23"/>
                    </a:lnTo>
                    <a:lnTo>
                      <a:pt x="42" y="34"/>
                    </a:lnTo>
                    <a:lnTo>
                      <a:pt x="30" y="34"/>
                    </a:lnTo>
                    <a:lnTo>
                      <a:pt x="24" y="34"/>
                    </a:lnTo>
                    <a:lnTo>
                      <a:pt x="18" y="28"/>
                    </a:lnTo>
                    <a:lnTo>
                      <a:pt x="12" y="23"/>
                    </a:lnTo>
                    <a:lnTo>
                      <a:pt x="6" y="17"/>
                    </a:lnTo>
                    <a:lnTo>
                      <a:pt x="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86" name="Freeform 14"/>
              <p:cNvSpPr>
                <a:spLocks/>
              </p:cNvSpPr>
              <p:nvPr/>
            </p:nvSpPr>
            <p:spPr bwMode="auto">
              <a:xfrm>
                <a:off x="4237" y="1132"/>
                <a:ext cx="71" cy="83"/>
              </a:xfrm>
              <a:custGeom>
                <a:avLst/>
                <a:gdLst>
                  <a:gd name="T0" fmla="*/ 11 w 72"/>
                  <a:gd name="T1" fmla="*/ 42 h 84"/>
                  <a:gd name="T2" fmla="*/ 11 w 72"/>
                  <a:gd name="T3" fmla="*/ 42 h 84"/>
                  <a:gd name="T4" fmla="*/ 11 w 72"/>
                  <a:gd name="T5" fmla="*/ 42 h 84"/>
                  <a:gd name="T6" fmla="*/ 11 w 72"/>
                  <a:gd name="T7" fmla="*/ 42 h 84"/>
                  <a:gd name="T8" fmla="*/ 11 w 72"/>
                  <a:gd name="T9" fmla="*/ 42 h 84"/>
                  <a:gd name="T10" fmla="*/ 11 w 72"/>
                  <a:gd name="T11" fmla="*/ 42 h 84"/>
                  <a:gd name="T12" fmla="*/ 11 w 72"/>
                  <a:gd name="T13" fmla="*/ 42 h 84"/>
                  <a:gd name="T14" fmla="*/ 6 w 72"/>
                  <a:gd name="T15" fmla="*/ 42 h 84"/>
                  <a:gd name="T16" fmla="*/ 0 w 72"/>
                  <a:gd name="T17" fmla="*/ 42 h 84"/>
                  <a:gd name="T18" fmla="*/ 0 w 72"/>
                  <a:gd name="T19" fmla="*/ 42 h 84"/>
                  <a:gd name="T20" fmla="*/ 0 w 72"/>
                  <a:gd name="T21" fmla="*/ 39 h 84"/>
                  <a:gd name="T22" fmla="*/ 0 w 72"/>
                  <a:gd name="T23" fmla="*/ 22 h 84"/>
                  <a:gd name="T24" fmla="*/ 0 w 72"/>
                  <a:gd name="T25" fmla="*/ 0 h 84"/>
                  <a:gd name="T26" fmla="*/ 11 w 72"/>
                  <a:gd name="T27" fmla="*/ 0 h 84"/>
                  <a:gd name="T28" fmla="*/ 11 w 72"/>
                  <a:gd name="T29" fmla="*/ 6 h 84"/>
                  <a:gd name="T30" fmla="*/ 11 w 72"/>
                  <a:gd name="T31" fmla="*/ 22 h 84"/>
                  <a:gd name="T32" fmla="*/ 11 w 72"/>
                  <a:gd name="T33" fmla="*/ 39 h 84"/>
                  <a:gd name="T34" fmla="*/ 11 w 72"/>
                  <a:gd name="T35" fmla="*/ 42 h 84"/>
                  <a:gd name="T36" fmla="*/ 11 w 72"/>
                  <a:gd name="T37" fmla="*/ 42 h 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2"/>
                  <a:gd name="T58" fmla="*/ 0 h 84"/>
                  <a:gd name="T59" fmla="*/ 72 w 72"/>
                  <a:gd name="T60" fmla="*/ 84 h 8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2" h="84">
                    <a:moveTo>
                      <a:pt x="72" y="45"/>
                    </a:moveTo>
                    <a:lnTo>
                      <a:pt x="66" y="61"/>
                    </a:lnTo>
                    <a:lnTo>
                      <a:pt x="54" y="73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30" y="84"/>
                    </a:lnTo>
                    <a:lnTo>
                      <a:pt x="18" y="78"/>
                    </a:lnTo>
                    <a:lnTo>
                      <a:pt x="6" y="67"/>
                    </a:lnTo>
                    <a:lnTo>
                      <a:pt x="0" y="50"/>
                    </a:lnTo>
                    <a:lnTo>
                      <a:pt x="0" y="39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6"/>
                    </a:lnTo>
                    <a:lnTo>
                      <a:pt x="72" y="22"/>
                    </a:lnTo>
                    <a:lnTo>
                      <a:pt x="72" y="39"/>
                    </a:lnTo>
                    <a:lnTo>
                      <a:pt x="72" y="45"/>
                    </a:lnTo>
                  </a:path>
                </a:pathLst>
              </a:custGeom>
              <a:noFill/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0" name="Group 16"/>
            <p:cNvGrpSpPr>
              <a:grpSpLocks/>
            </p:cNvGrpSpPr>
            <p:nvPr userDrawn="1"/>
          </p:nvGrpSpPr>
          <p:grpSpPr bwMode="auto">
            <a:xfrm>
              <a:off x="1849301" y="6619868"/>
              <a:ext cx="190640" cy="123854"/>
              <a:chOff x="1116" y="1646"/>
              <a:chExt cx="245" cy="151"/>
            </a:xfrm>
          </p:grpSpPr>
          <p:sp>
            <p:nvSpPr>
              <p:cNvPr id="474" name="Freeform 17"/>
              <p:cNvSpPr>
                <a:spLocks/>
              </p:cNvSpPr>
              <p:nvPr/>
            </p:nvSpPr>
            <p:spPr bwMode="auto">
              <a:xfrm>
                <a:off x="1116" y="1646"/>
                <a:ext cx="245" cy="151"/>
              </a:xfrm>
              <a:custGeom>
                <a:avLst/>
                <a:gdLst>
                  <a:gd name="T0" fmla="*/ 244 w 244"/>
                  <a:gd name="T1" fmla="*/ 151 h 151"/>
                  <a:gd name="T2" fmla="*/ 244 w 244"/>
                  <a:gd name="T3" fmla="*/ 0 h 151"/>
                  <a:gd name="T4" fmla="*/ 0 w 244"/>
                  <a:gd name="T5" fmla="*/ 0 h 151"/>
                  <a:gd name="T6" fmla="*/ 0 w 244"/>
                  <a:gd name="T7" fmla="*/ 151 h 151"/>
                  <a:gd name="T8" fmla="*/ 244 w 244"/>
                  <a:gd name="T9" fmla="*/ 151 h 151"/>
                  <a:gd name="T10" fmla="*/ 244 w 244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5" name="Freeform 18"/>
              <p:cNvSpPr>
                <a:spLocks/>
              </p:cNvSpPr>
              <p:nvPr/>
            </p:nvSpPr>
            <p:spPr bwMode="auto">
              <a:xfrm>
                <a:off x="1116" y="1646"/>
                <a:ext cx="245" cy="151"/>
              </a:xfrm>
              <a:custGeom>
                <a:avLst/>
                <a:gdLst>
                  <a:gd name="T0" fmla="*/ 244 w 244"/>
                  <a:gd name="T1" fmla="*/ 151 h 151"/>
                  <a:gd name="T2" fmla="*/ 244 w 244"/>
                  <a:gd name="T3" fmla="*/ 0 h 151"/>
                  <a:gd name="T4" fmla="*/ 0 w 244"/>
                  <a:gd name="T5" fmla="*/ 0 h 151"/>
                  <a:gd name="T6" fmla="*/ 0 w 244"/>
                  <a:gd name="T7" fmla="*/ 151 h 151"/>
                  <a:gd name="T8" fmla="*/ 244 w 244"/>
                  <a:gd name="T9" fmla="*/ 151 h 151"/>
                  <a:gd name="T10" fmla="*/ 244 w 244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6" name="Freeform 19"/>
              <p:cNvSpPr>
                <a:spLocks/>
              </p:cNvSpPr>
              <p:nvPr/>
            </p:nvSpPr>
            <p:spPr bwMode="auto">
              <a:xfrm>
                <a:off x="1116" y="1646"/>
                <a:ext cx="245" cy="151"/>
              </a:xfrm>
              <a:custGeom>
                <a:avLst/>
                <a:gdLst>
                  <a:gd name="T0" fmla="*/ 244 w 244"/>
                  <a:gd name="T1" fmla="*/ 61 h 151"/>
                  <a:gd name="T2" fmla="*/ 89 w 244"/>
                  <a:gd name="T3" fmla="*/ 61 h 151"/>
                  <a:gd name="T4" fmla="*/ 89 w 244"/>
                  <a:gd name="T5" fmla="*/ 0 h 151"/>
                  <a:gd name="T6" fmla="*/ 59 w 244"/>
                  <a:gd name="T7" fmla="*/ 0 h 151"/>
                  <a:gd name="T8" fmla="*/ 59 w 244"/>
                  <a:gd name="T9" fmla="*/ 61 h 151"/>
                  <a:gd name="T10" fmla="*/ 0 w 244"/>
                  <a:gd name="T11" fmla="*/ 61 h 151"/>
                  <a:gd name="T12" fmla="*/ 0 w 244"/>
                  <a:gd name="T13" fmla="*/ 89 h 151"/>
                  <a:gd name="T14" fmla="*/ 59 w 244"/>
                  <a:gd name="T15" fmla="*/ 89 h 151"/>
                  <a:gd name="T16" fmla="*/ 59 w 244"/>
                  <a:gd name="T17" fmla="*/ 151 h 151"/>
                  <a:gd name="T18" fmla="*/ 89 w 244"/>
                  <a:gd name="T19" fmla="*/ 151 h 151"/>
                  <a:gd name="T20" fmla="*/ 89 w 244"/>
                  <a:gd name="T21" fmla="*/ 89 h 151"/>
                  <a:gd name="T22" fmla="*/ 244 w 244"/>
                  <a:gd name="T23" fmla="*/ 89 h 151"/>
                  <a:gd name="T24" fmla="*/ 244 w 244"/>
                  <a:gd name="T25" fmla="*/ 61 h 151"/>
                  <a:gd name="T26" fmla="*/ 244 w 244"/>
                  <a:gd name="T27" fmla="*/ 61 h 1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4"/>
                  <a:gd name="T43" fmla="*/ 0 h 151"/>
                  <a:gd name="T44" fmla="*/ 244 w 244"/>
                  <a:gd name="T45" fmla="*/ 151 h 15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4" h="151">
                    <a:moveTo>
                      <a:pt x="244" y="61"/>
                    </a:moveTo>
                    <a:lnTo>
                      <a:pt x="89" y="61"/>
                    </a:lnTo>
                    <a:lnTo>
                      <a:pt x="89" y="0"/>
                    </a:lnTo>
                    <a:lnTo>
                      <a:pt x="59" y="0"/>
                    </a:lnTo>
                    <a:lnTo>
                      <a:pt x="59" y="61"/>
                    </a:lnTo>
                    <a:lnTo>
                      <a:pt x="0" y="61"/>
                    </a:lnTo>
                    <a:lnTo>
                      <a:pt x="0" y="89"/>
                    </a:lnTo>
                    <a:lnTo>
                      <a:pt x="59" y="89"/>
                    </a:lnTo>
                    <a:lnTo>
                      <a:pt x="59" y="151"/>
                    </a:lnTo>
                    <a:lnTo>
                      <a:pt x="89" y="151"/>
                    </a:lnTo>
                    <a:lnTo>
                      <a:pt x="89" y="89"/>
                    </a:lnTo>
                    <a:lnTo>
                      <a:pt x="244" y="89"/>
                    </a:lnTo>
                    <a:lnTo>
                      <a:pt x="244" y="61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1" name="Group 20"/>
            <p:cNvGrpSpPr>
              <a:grpSpLocks/>
            </p:cNvGrpSpPr>
            <p:nvPr userDrawn="1"/>
          </p:nvGrpSpPr>
          <p:grpSpPr bwMode="auto">
            <a:xfrm>
              <a:off x="3582869" y="6619868"/>
              <a:ext cx="190266" cy="122251"/>
              <a:chOff x="1117" y="2897"/>
              <a:chExt cx="243" cy="157"/>
            </a:xfrm>
          </p:grpSpPr>
          <p:sp>
            <p:nvSpPr>
              <p:cNvPr id="470" name="Freeform 21"/>
              <p:cNvSpPr>
                <a:spLocks/>
              </p:cNvSpPr>
              <p:nvPr/>
            </p:nvSpPr>
            <p:spPr bwMode="auto">
              <a:xfrm>
                <a:off x="1117" y="2897"/>
                <a:ext cx="243" cy="157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1" name="Freeform 22"/>
              <p:cNvSpPr>
                <a:spLocks/>
              </p:cNvSpPr>
              <p:nvPr/>
            </p:nvSpPr>
            <p:spPr bwMode="auto">
              <a:xfrm>
                <a:off x="1117" y="2897"/>
                <a:ext cx="77" cy="157"/>
              </a:xfrm>
              <a:custGeom>
                <a:avLst/>
                <a:gdLst>
                  <a:gd name="T0" fmla="*/ 77 w 77"/>
                  <a:gd name="T1" fmla="*/ 156 h 156"/>
                  <a:gd name="T2" fmla="*/ 77 w 77"/>
                  <a:gd name="T3" fmla="*/ 0 h 156"/>
                  <a:gd name="T4" fmla="*/ 0 w 77"/>
                  <a:gd name="T5" fmla="*/ 0 h 156"/>
                  <a:gd name="T6" fmla="*/ 0 w 77"/>
                  <a:gd name="T7" fmla="*/ 156 h 156"/>
                  <a:gd name="T8" fmla="*/ 77 w 77"/>
                  <a:gd name="T9" fmla="*/ 156 h 156"/>
                  <a:gd name="T10" fmla="*/ 77 w 77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156"/>
                  <a:gd name="T20" fmla="*/ 77 w 77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156">
                    <a:moveTo>
                      <a:pt x="77" y="156"/>
                    </a:moveTo>
                    <a:lnTo>
                      <a:pt x="77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77" y="156"/>
                    </a:lnTo>
                    <a:close/>
                  </a:path>
                </a:pathLst>
              </a:custGeom>
              <a:solidFill>
                <a:srgbClr val="00883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2" name="Freeform 23"/>
              <p:cNvSpPr>
                <a:spLocks/>
              </p:cNvSpPr>
              <p:nvPr/>
            </p:nvSpPr>
            <p:spPr bwMode="auto">
              <a:xfrm>
                <a:off x="1277" y="2897"/>
                <a:ext cx="83" cy="157"/>
              </a:xfrm>
              <a:custGeom>
                <a:avLst/>
                <a:gdLst>
                  <a:gd name="T0" fmla="*/ 84 w 84"/>
                  <a:gd name="T1" fmla="*/ 156 h 156"/>
                  <a:gd name="T2" fmla="*/ 84 w 84"/>
                  <a:gd name="T3" fmla="*/ 0 h 156"/>
                  <a:gd name="T4" fmla="*/ 0 w 84"/>
                  <a:gd name="T5" fmla="*/ 0 h 156"/>
                  <a:gd name="T6" fmla="*/ 0 w 84"/>
                  <a:gd name="T7" fmla="*/ 156 h 156"/>
                  <a:gd name="T8" fmla="*/ 84 w 84"/>
                  <a:gd name="T9" fmla="*/ 156 h 156"/>
                  <a:gd name="T10" fmla="*/ 84 w 8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56"/>
                  <a:gd name="T20" fmla="*/ 84 w 8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56">
                    <a:moveTo>
                      <a:pt x="84" y="156"/>
                    </a:moveTo>
                    <a:lnTo>
                      <a:pt x="8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84" y="1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73" name="Freeform 24"/>
              <p:cNvSpPr>
                <a:spLocks/>
              </p:cNvSpPr>
              <p:nvPr/>
            </p:nvSpPr>
            <p:spPr bwMode="auto">
              <a:xfrm>
                <a:off x="1117" y="2897"/>
                <a:ext cx="243" cy="157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2" name="Group 25"/>
            <p:cNvGrpSpPr>
              <a:grpSpLocks/>
            </p:cNvGrpSpPr>
            <p:nvPr userDrawn="1"/>
          </p:nvGrpSpPr>
          <p:grpSpPr bwMode="auto">
            <a:xfrm>
              <a:off x="3337148" y="6619868"/>
              <a:ext cx="190266" cy="122251"/>
              <a:chOff x="1118" y="2646"/>
              <a:chExt cx="243" cy="157"/>
            </a:xfrm>
          </p:grpSpPr>
          <p:sp>
            <p:nvSpPr>
              <p:cNvPr id="466" name="Freeform 26"/>
              <p:cNvSpPr>
                <a:spLocks/>
              </p:cNvSpPr>
              <p:nvPr/>
            </p:nvSpPr>
            <p:spPr bwMode="auto">
              <a:xfrm>
                <a:off x="1118" y="2646"/>
                <a:ext cx="243" cy="157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7" name="Freeform 27"/>
              <p:cNvSpPr>
                <a:spLocks/>
              </p:cNvSpPr>
              <p:nvPr/>
            </p:nvSpPr>
            <p:spPr bwMode="auto">
              <a:xfrm>
                <a:off x="1118" y="2646"/>
                <a:ext cx="77" cy="157"/>
              </a:xfrm>
              <a:custGeom>
                <a:avLst/>
                <a:gdLst>
                  <a:gd name="T0" fmla="*/ 77 w 77"/>
                  <a:gd name="T1" fmla="*/ 156 h 156"/>
                  <a:gd name="T2" fmla="*/ 77 w 77"/>
                  <a:gd name="T3" fmla="*/ 0 h 156"/>
                  <a:gd name="T4" fmla="*/ 0 w 77"/>
                  <a:gd name="T5" fmla="*/ 0 h 156"/>
                  <a:gd name="T6" fmla="*/ 0 w 77"/>
                  <a:gd name="T7" fmla="*/ 156 h 156"/>
                  <a:gd name="T8" fmla="*/ 77 w 77"/>
                  <a:gd name="T9" fmla="*/ 156 h 156"/>
                  <a:gd name="T10" fmla="*/ 77 w 77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156"/>
                  <a:gd name="T20" fmla="*/ 77 w 77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156">
                    <a:moveTo>
                      <a:pt x="77" y="156"/>
                    </a:moveTo>
                    <a:lnTo>
                      <a:pt x="77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77" y="156"/>
                    </a:lnTo>
                    <a:close/>
                  </a:path>
                </a:pathLst>
              </a:custGeom>
              <a:solidFill>
                <a:srgbClr val="00883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8" name="Freeform 28"/>
              <p:cNvSpPr>
                <a:spLocks/>
              </p:cNvSpPr>
              <p:nvPr/>
            </p:nvSpPr>
            <p:spPr bwMode="auto">
              <a:xfrm>
                <a:off x="1278" y="2646"/>
                <a:ext cx="83" cy="157"/>
              </a:xfrm>
              <a:custGeom>
                <a:avLst/>
                <a:gdLst>
                  <a:gd name="T0" fmla="*/ 84 w 84"/>
                  <a:gd name="T1" fmla="*/ 156 h 156"/>
                  <a:gd name="T2" fmla="*/ 84 w 84"/>
                  <a:gd name="T3" fmla="*/ 0 h 156"/>
                  <a:gd name="T4" fmla="*/ 0 w 84"/>
                  <a:gd name="T5" fmla="*/ 0 h 156"/>
                  <a:gd name="T6" fmla="*/ 0 w 84"/>
                  <a:gd name="T7" fmla="*/ 156 h 156"/>
                  <a:gd name="T8" fmla="*/ 84 w 84"/>
                  <a:gd name="T9" fmla="*/ 156 h 156"/>
                  <a:gd name="T10" fmla="*/ 84 w 8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56"/>
                  <a:gd name="T20" fmla="*/ 84 w 8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56">
                    <a:moveTo>
                      <a:pt x="84" y="156"/>
                    </a:moveTo>
                    <a:lnTo>
                      <a:pt x="8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84" y="156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9" name="Freeform 29"/>
              <p:cNvSpPr>
                <a:spLocks/>
              </p:cNvSpPr>
              <p:nvPr/>
            </p:nvSpPr>
            <p:spPr bwMode="auto">
              <a:xfrm>
                <a:off x="1118" y="2646"/>
                <a:ext cx="243" cy="157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3" name="Group 30"/>
            <p:cNvGrpSpPr>
              <a:grpSpLocks/>
            </p:cNvGrpSpPr>
            <p:nvPr userDrawn="1"/>
          </p:nvGrpSpPr>
          <p:grpSpPr bwMode="auto">
            <a:xfrm>
              <a:off x="2341600" y="6619868"/>
              <a:ext cx="190266" cy="121877"/>
              <a:chOff x="1117" y="2143"/>
              <a:chExt cx="243" cy="155"/>
            </a:xfrm>
          </p:grpSpPr>
          <p:sp>
            <p:nvSpPr>
              <p:cNvPr id="462" name="Freeform 31"/>
              <p:cNvSpPr>
                <a:spLocks/>
              </p:cNvSpPr>
              <p:nvPr/>
            </p:nvSpPr>
            <p:spPr bwMode="auto">
              <a:xfrm>
                <a:off x="1117" y="2143"/>
                <a:ext cx="243" cy="155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3" name="Freeform 32"/>
              <p:cNvSpPr>
                <a:spLocks/>
              </p:cNvSpPr>
              <p:nvPr/>
            </p:nvSpPr>
            <p:spPr bwMode="auto">
              <a:xfrm>
                <a:off x="1117" y="2143"/>
                <a:ext cx="243" cy="50"/>
              </a:xfrm>
              <a:custGeom>
                <a:avLst/>
                <a:gdLst>
                  <a:gd name="T0" fmla="*/ 244 w 244"/>
                  <a:gd name="T1" fmla="*/ 50 h 50"/>
                  <a:gd name="T2" fmla="*/ 244 w 244"/>
                  <a:gd name="T3" fmla="*/ 0 h 50"/>
                  <a:gd name="T4" fmla="*/ 0 w 244"/>
                  <a:gd name="T5" fmla="*/ 0 h 50"/>
                  <a:gd name="T6" fmla="*/ 0 w 244"/>
                  <a:gd name="T7" fmla="*/ 50 h 50"/>
                  <a:gd name="T8" fmla="*/ 244 w 244"/>
                  <a:gd name="T9" fmla="*/ 50 h 50"/>
                  <a:gd name="T10" fmla="*/ 244 w 244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244" y="5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4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4" name="Freeform 33"/>
              <p:cNvSpPr>
                <a:spLocks/>
              </p:cNvSpPr>
              <p:nvPr/>
            </p:nvSpPr>
            <p:spPr bwMode="auto">
              <a:xfrm>
                <a:off x="1117" y="2248"/>
                <a:ext cx="243" cy="50"/>
              </a:xfrm>
              <a:custGeom>
                <a:avLst/>
                <a:gdLst>
                  <a:gd name="T0" fmla="*/ 244 w 244"/>
                  <a:gd name="T1" fmla="*/ 50 h 50"/>
                  <a:gd name="T2" fmla="*/ 244 w 244"/>
                  <a:gd name="T3" fmla="*/ 0 h 50"/>
                  <a:gd name="T4" fmla="*/ 0 w 244"/>
                  <a:gd name="T5" fmla="*/ 0 h 50"/>
                  <a:gd name="T6" fmla="*/ 0 w 244"/>
                  <a:gd name="T7" fmla="*/ 50 h 50"/>
                  <a:gd name="T8" fmla="*/ 244 w 244"/>
                  <a:gd name="T9" fmla="*/ 50 h 50"/>
                  <a:gd name="T10" fmla="*/ 244 w 244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244" y="5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4" y="5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5" name="Freeform 34"/>
              <p:cNvSpPr>
                <a:spLocks/>
              </p:cNvSpPr>
              <p:nvPr/>
            </p:nvSpPr>
            <p:spPr bwMode="auto">
              <a:xfrm>
                <a:off x="1117" y="2143"/>
                <a:ext cx="243" cy="155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4" name="Group 35"/>
            <p:cNvGrpSpPr>
              <a:grpSpLocks/>
            </p:cNvGrpSpPr>
            <p:nvPr userDrawn="1"/>
          </p:nvGrpSpPr>
          <p:grpSpPr bwMode="auto">
            <a:xfrm>
              <a:off x="2095245" y="6619868"/>
              <a:ext cx="190266" cy="121877"/>
              <a:chOff x="1117" y="1892"/>
              <a:chExt cx="243" cy="155"/>
            </a:xfrm>
          </p:grpSpPr>
          <p:sp>
            <p:nvSpPr>
              <p:cNvPr id="458" name="Freeform 36"/>
              <p:cNvSpPr>
                <a:spLocks/>
              </p:cNvSpPr>
              <p:nvPr/>
            </p:nvSpPr>
            <p:spPr bwMode="auto">
              <a:xfrm>
                <a:off x="1117" y="1892"/>
                <a:ext cx="243" cy="155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9" name="Freeform 37"/>
              <p:cNvSpPr>
                <a:spLocks/>
              </p:cNvSpPr>
              <p:nvPr/>
            </p:nvSpPr>
            <p:spPr bwMode="auto">
              <a:xfrm>
                <a:off x="1117" y="1892"/>
                <a:ext cx="77" cy="155"/>
              </a:xfrm>
              <a:custGeom>
                <a:avLst/>
                <a:gdLst>
                  <a:gd name="T0" fmla="*/ 77 w 77"/>
                  <a:gd name="T1" fmla="*/ 156 h 156"/>
                  <a:gd name="T2" fmla="*/ 77 w 77"/>
                  <a:gd name="T3" fmla="*/ 0 h 156"/>
                  <a:gd name="T4" fmla="*/ 0 w 77"/>
                  <a:gd name="T5" fmla="*/ 0 h 156"/>
                  <a:gd name="T6" fmla="*/ 0 w 77"/>
                  <a:gd name="T7" fmla="*/ 156 h 156"/>
                  <a:gd name="T8" fmla="*/ 77 w 77"/>
                  <a:gd name="T9" fmla="*/ 156 h 156"/>
                  <a:gd name="T10" fmla="*/ 77 w 77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156"/>
                  <a:gd name="T20" fmla="*/ 77 w 77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156">
                    <a:moveTo>
                      <a:pt x="77" y="156"/>
                    </a:moveTo>
                    <a:lnTo>
                      <a:pt x="77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77" y="156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0" name="Freeform 38"/>
              <p:cNvSpPr>
                <a:spLocks/>
              </p:cNvSpPr>
              <p:nvPr/>
            </p:nvSpPr>
            <p:spPr bwMode="auto">
              <a:xfrm>
                <a:off x="1277" y="1892"/>
                <a:ext cx="83" cy="155"/>
              </a:xfrm>
              <a:custGeom>
                <a:avLst/>
                <a:gdLst>
                  <a:gd name="T0" fmla="*/ 84 w 84"/>
                  <a:gd name="T1" fmla="*/ 156 h 156"/>
                  <a:gd name="T2" fmla="*/ 84 w 84"/>
                  <a:gd name="T3" fmla="*/ 0 h 156"/>
                  <a:gd name="T4" fmla="*/ 0 w 84"/>
                  <a:gd name="T5" fmla="*/ 0 h 156"/>
                  <a:gd name="T6" fmla="*/ 0 w 84"/>
                  <a:gd name="T7" fmla="*/ 156 h 156"/>
                  <a:gd name="T8" fmla="*/ 84 w 84"/>
                  <a:gd name="T9" fmla="*/ 156 h 156"/>
                  <a:gd name="T10" fmla="*/ 84 w 8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56"/>
                  <a:gd name="T20" fmla="*/ 84 w 8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56">
                    <a:moveTo>
                      <a:pt x="84" y="156"/>
                    </a:moveTo>
                    <a:lnTo>
                      <a:pt x="8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84" y="1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61" name="Freeform 39"/>
              <p:cNvSpPr>
                <a:spLocks/>
              </p:cNvSpPr>
              <p:nvPr/>
            </p:nvSpPr>
            <p:spPr bwMode="auto">
              <a:xfrm>
                <a:off x="1117" y="1892"/>
                <a:ext cx="243" cy="155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5" name="Group 255"/>
            <p:cNvGrpSpPr>
              <a:grpSpLocks/>
            </p:cNvGrpSpPr>
            <p:nvPr userDrawn="1"/>
          </p:nvGrpSpPr>
          <p:grpSpPr bwMode="auto">
            <a:xfrm>
              <a:off x="1357313" y="6619868"/>
              <a:ext cx="190500" cy="123825"/>
              <a:chOff x="7106991" y="2034190"/>
              <a:chExt cx="255683" cy="163929"/>
            </a:xfrm>
          </p:grpSpPr>
          <p:sp>
            <p:nvSpPr>
              <p:cNvPr id="456" name="Freeform 41"/>
              <p:cNvSpPr>
                <a:spLocks/>
              </p:cNvSpPr>
              <p:nvPr/>
            </p:nvSpPr>
            <p:spPr bwMode="auto">
              <a:xfrm>
                <a:off x="7106991" y="2034190"/>
                <a:ext cx="255683" cy="163929"/>
              </a:xfrm>
              <a:custGeom>
                <a:avLst/>
                <a:gdLst>
                  <a:gd name="T0" fmla="*/ 244 w 244"/>
                  <a:gd name="T1" fmla="*/ 2942 h 151"/>
                  <a:gd name="T2" fmla="*/ 244 w 244"/>
                  <a:gd name="T3" fmla="*/ 0 h 151"/>
                  <a:gd name="T4" fmla="*/ 0 w 244"/>
                  <a:gd name="T5" fmla="*/ 0 h 151"/>
                  <a:gd name="T6" fmla="*/ 0 w 244"/>
                  <a:gd name="T7" fmla="*/ 2942 h 151"/>
                  <a:gd name="T8" fmla="*/ 244 w 244"/>
                  <a:gd name="T9" fmla="*/ 2942 h 151"/>
                  <a:gd name="T10" fmla="*/ 244 w 244"/>
                  <a:gd name="T11" fmla="*/ 2942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7" name="Freeform 42"/>
              <p:cNvSpPr>
                <a:spLocks/>
              </p:cNvSpPr>
              <p:nvPr userDrawn="1"/>
            </p:nvSpPr>
            <p:spPr bwMode="auto">
              <a:xfrm>
                <a:off x="7106991" y="2034190"/>
                <a:ext cx="255683" cy="161827"/>
              </a:xfrm>
              <a:custGeom>
                <a:avLst/>
                <a:gdLst>
                  <a:gd name="T0" fmla="*/ 244 w 244"/>
                  <a:gd name="T1" fmla="*/ 264 h 151"/>
                  <a:gd name="T2" fmla="*/ 95 w 244"/>
                  <a:gd name="T3" fmla="*/ 264 h 151"/>
                  <a:gd name="T4" fmla="*/ 95 w 244"/>
                  <a:gd name="T5" fmla="*/ 0 h 151"/>
                  <a:gd name="T6" fmla="*/ 65 w 244"/>
                  <a:gd name="T7" fmla="*/ 0 h 151"/>
                  <a:gd name="T8" fmla="*/ 65 w 244"/>
                  <a:gd name="T9" fmla="*/ 264 h 151"/>
                  <a:gd name="T10" fmla="*/ 0 w 244"/>
                  <a:gd name="T11" fmla="*/ 264 h 151"/>
                  <a:gd name="T12" fmla="*/ 0 w 244"/>
                  <a:gd name="T13" fmla="*/ 398 h 151"/>
                  <a:gd name="T14" fmla="*/ 65 w 244"/>
                  <a:gd name="T15" fmla="*/ 398 h 151"/>
                  <a:gd name="T16" fmla="*/ 65 w 244"/>
                  <a:gd name="T17" fmla="*/ 666 h 151"/>
                  <a:gd name="T18" fmla="*/ 95 w 244"/>
                  <a:gd name="T19" fmla="*/ 666 h 151"/>
                  <a:gd name="T20" fmla="*/ 95 w 244"/>
                  <a:gd name="T21" fmla="*/ 398 h 151"/>
                  <a:gd name="T22" fmla="*/ 244 w 244"/>
                  <a:gd name="T23" fmla="*/ 398 h 151"/>
                  <a:gd name="T24" fmla="*/ 244 w 244"/>
                  <a:gd name="T25" fmla="*/ 264 h 151"/>
                  <a:gd name="T26" fmla="*/ 244 w 244"/>
                  <a:gd name="T27" fmla="*/ 264 h 1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4"/>
                  <a:gd name="T43" fmla="*/ 0 h 151"/>
                  <a:gd name="T44" fmla="*/ 244 w 244"/>
                  <a:gd name="T45" fmla="*/ 151 h 15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4" h="151">
                    <a:moveTo>
                      <a:pt x="244" y="62"/>
                    </a:moveTo>
                    <a:lnTo>
                      <a:pt x="95" y="62"/>
                    </a:lnTo>
                    <a:lnTo>
                      <a:pt x="95" y="0"/>
                    </a:lnTo>
                    <a:lnTo>
                      <a:pt x="65" y="0"/>
                    </a:lnTo>
                    <a:lnTo>
                      <a:pt x="65" y="62"/>
                    </a:lnTo>
                    <a:lnTo>
                      <a:pt x="0" y="62"/>
                    </a:lnTo>
                    <a:lnTo>
                      <a:pt x="0" y="90"/>
                    </a:lnTo>
                    <a:lnTo>
                      <a:pt x="65" y="90"/>
                    </a:lnTo>
                    <a:lnTo>
                      <a:pt x="65" y="151"/>
                    </a:lnTo>
                    <a:lnTo>
                      <a:pt x="95" y="151"/>
                    </a:lnTo>
                    <a:lnTo>
                      <a:pt x="95" y="90"/>
                    </a:lnTo>
                    <a:lnTo>
                      <a:pt x="244" y="90"/>
                    </a:lnTo>
                    <a:lnTo>
                      <a:pt x="244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6" name="Group 254"/>
            <p:cNvGrpSpPr>
              <a:grpSpLocks/>
            </p:cNvGrpSpPr>
            <p:nvPr userDrawn="1"/>
          </p:nvGrpSpPr>
          <p:grpSpPr bwMode="auto">
            <a:xfrm>
              <a:off x="615950" y="6619868"/>
              <a:ext cx="190500" cy="128587"/>
              <a:chOff x="6341261" y="2034186"/>
              <a:chExt cx="254095" cy="170190"/>
            </a:xfrm>
          </p:grpSpPr>
          <p:sp>
            <p:nvSpPr>
              <p:cNvPr id="453" name="Freeform 452"/>
              <p:cNvSpPr>
                <a:spLocks/>
              </p:cNvSpPr>
              <p:nvPr/>
            </p:nvSpPr>
            <p:spPr bwMode="auto">
              <a:xfrm>
                <a:off x="6341261" y="2034186"/>
                <a:ext cx="254095" cy="170190"/>
              </a:xfrm>
              <a:custGeom>
                <a:avLst/>
                <a:gdLst>
                  <a:gd name="T0" fmla="*/ 244 w 244"/>
                  <a:gd name="T1" fmla="*/ 151 h 151"/>
                  <a:gd name="T2" fmla="*/ 244 w 244"/>
                  <a:gd name="T3" fmla="*/ 0 h 151"/>
                  <a:gd name="T4" fmla="*/ 0 w 244"/>
                  <a:gd name="T5" fmla="*/ 0 h 151"/>
                  <a:gd name="T6" fmla="*/ 0 w 244"/>
                  <a:gd name="T7" fmla="*/ 151 h 151"/>
                  <a:gd name="T8" fmla="*/ 244 w 244"/>
                  <a:gd name="T9" fmla="*/ 151 h 151"/>
                  <a:gd name="T10" fmla="*/ 244 w 244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4" name="Freeform 453"/>
              <p:cNvSpPr>
                <a:spLocks/>
              </p:cNvSpPr>
              <p:nvPr/>
            </p:nvSpPr>
            <p:spPr bwMode="auto">
              <a:xfrm>
                <a:off x="6341261" y="2034186"/>
                <a:ext cx="80463" cy="170190"/>
              </a:xfrm>
              <a:custGeom>
                <a:avLst/>
                <a:gdLst>
                  <a:gd name="T0" fmla="*/ 77 w 77"/>
                  <a:gd name="T1" fmla="*/ 151 h 151"/>
                  <a:gd name="T2" fmla="*/ 77 w 77"/>
                  <a:gd name="T3" fmla="*/ 0 h 151"/>
                  <a:gd name="T4" fmla="*/ 0 w 77"/>
                  <a:gd name="T5" fmla="*/ 0 h 151"/>
                  <a:gd name="T6" fmla="*/ 0 w 77"/>
                  <a:gd name="T7" fmla="*/ 151 h 151"/>
                  <a:gd name="T8" fmla="*/ 77 w 77"/>
                  <a:gd name="T9" fmla="*/ 151 h 151"/>
                  <a:gd name="T10" fmla="*/ 77 w 77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151"/>
                  <a:gd name="T20" fmla="*/ 77 w 77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151">
                    <a:moveTo>
                      <a:pt x="77" y="151"/>
                    </a:moveTo>
                    <a:lnTo>
                      <a:pt x="77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77" y="1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5" name="Freeform 454"/>
              <p:cNvSpPr>
                <a:spLocks/>
              </p:cNvSpPr>
              <p:nvPr/>
            </p:nvSpPr>
            <p:spPr bwMode="auto">
              <a:xfrm>
                <a:off x="6508541" y="2034186"/>
                <a:ext cx="86815" cy="170190"/>
              </a:xfrm>
              <a:custGeom>
                <a:avLst/>
                <a:gdLst>
                  <a:gd name="T0" fmla="*/ 84 w 84"/>
                  <a:gd name="T1" fmla="*/ 151 h 151"/>
                  <a:gd name="T2" fmla="*/ 84 w 84"/>
                  <a:gd name="T3" fmla="*/ 0 h 151"/>
                  <a:gd name="T4" fmla="*/ 0 w 84"/>
                  <a:gd name="T5" fmla="*/ 0 h 151"/>
                  <a:gd name="T6" fmla="*/ 0 w 84"/>
                  <a:gd name="T7" fmla="*/ 151 h 151"/>
                  <a:gd name="T8" fmla="*/ 84 w 84"/>
                  <a:gd name="T9" fmla="*/ 151 h 151"/>
                  <a:gd name="T10" fmla="*/ 84 w 84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51"/>
                  <a:gd name="T20" fmla="*/ 84 w 8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51">
                    <a:moveTo>
                      <a:pt x="84" y="151"/>
                    </a:moveTo>
                    <a:lnTo>
                      <a:pt x="8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84" y="15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7" name="Group 49"/>
            <p:cNvGrpSpPr>
              <a:grpSpLocks/>
            </p:cNvGrpSpPr>
            <p:nvPr userDrawn="1"/>
          </p:nvGrpSpPr>
          <p:grpSpPr bwMode="auto">
            <a:xfrm>
              <a:off x="369888" y="6619868"/>
              <a:ext cx="190640" cy="123854"/>
              <a:chOff x="529" y="1166"/>
              <a:chExt cx="245" cy="157"/>
            </a:xfrm>
          </p:grpSpPr>
          <p:sp>
            <p:nvSpPr>
              <p:cNvPr id="449" name="Freeform 50"/>
              <p:cNvSpPr>
                <a:spLocks/>
              </p:cNvSpPr>
              <p:nvPr/>
            </p:nvSpPr>
            <p:spPr bwMode="auto">
              <a:xfrm>
                <a:off x="529" y="1166"/>
                <a:ext cx="245" cy="151"/>
              </a:xfrm>
              <a:custGeom>
                <a:avLst/>
                <a:gdLst>
                  <a:gd name="T0" fmla="*/ 244 w 244"/>
                  <a:gd name="T1" fmla="*/ 151 h 151"/>
                  <a:gd name="T2" fmla="*/ 244 w 244"/>
                  <a:gd name="T3" fmla="*/ 0 h 151"/>
                  <a:gd name="T4" fmla="*/ 0 w 244"/>
                  <a:gd name="T5" fmla="*/ 0 h 151"/>
                  <a:gd name="T6" fmla="*/ 0 w 244"/>
                  <a:gd name="T7" fmla="*/ 151 h 151"/>
                  <a:gd name="T8" fmla="*/ 244 w 244"/>
                  <a:gd name="T9" fmla="*/ 151 h 151"/>
                  <a:gd name="T10" fmla="*/ 244 w 244"/>
                  <a:gd name="T11" fmla="*/ 151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0" name="Freeform 51"/>
              <p:cNvSpPr>
                <a:spLocks/>
              </p:cNvSpPr>
              <p:nvPr/>
            </p:nvSpPr>
            <p:spPr bwMode="auto">
              <a:xfrm>
                <a:off x="529" y="1166"/>
                <a:ext cx="245" cy="50"/>
              </a:xfrm>
              <a:custGeom>
                <a:avLst/>
                <a:gdLst>
                  <a:gd name="T0" fmla="*/ 244 w 244"/>
                  <a:gd name="T1" fmla="*/ 50 h 50"/>
                  <a:gd name="T2" fmla="*/ 244 w 244"/>
                  <a:gd name="T3" fmla="*/ 0 h 50"/>
                  <a:gd name="T4" fmla="*/ 0 w 244"/>
                  <a:gd name="T5" fmla="*/ 0 h 50"/>
                  <a:gd name="T6" fmla="*/ 0 w 244"/>
                  <a:gd name="T7" fmla="*/ 50 h 50"/>
                  <a:gd name="T8" fmla="*/ 244 w 244"/>
                  <a:gd name="T9" fmla="*/ 50 h 50"/>
                  <a:gd name="T10" fmla="*/ 244 w 244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244" y="5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4" y="5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1" name="Freeform 52"/>
              <p:cNvSpPr>
                <a:spLocks/>
              </p:cNvSpPr>
              <p:nvPr/>
            </p:nvSpPr>
            <p:spPr bwMode="auto">
              <a:xfrm>
                <a:off x="529" y="1273"/>
                <a:ext cx="245" cy="50"/>
              </a:xfrm>
              <a:custGeom>
                <a:avLst/>
                <a:gdLst>
                  <a:gd name="T0" fmla="*/ 244 w 244"/>
                  <a:gd name="T1" fmla="*/ 51 h 51"/>
                  <a:gd name="T2" fmla="*/ 244 w 244"/>
                  <a:gd name="T3" fmla="*/ 0 h 51"/>
                  <a:gd name="T4" fmla="*/ 0 w 244"/>
                  <a:gd name="T5" fmla="*/ 0 h 51"/>
                  <a:gd name="T6" fmla="*/ 0 w 244"/>
                  <a:gd name="T7" fmla="*/ 51 h 51"/>
                  <a:gd name="T8" fmla="*/ 244 w 244"/>
                  <a:gd name="T9" fmla="*/ 51 h 51"/>
                  <a:gd name="T10" fmla="*/ 244 w 244"/>
                  <a:gd name="T11" fmla="*/ 5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1"/>
                  <a:gd name="T20" fmla="*/ 244 w 244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1">
                    <a:moveTo>
                      <a:pt x="244" y="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244" y="5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52" name="Freeform 53"/>
              <p:cNvSpPr>
                <a:spLocks/>
              </p:cNvSpPr>
              <p:nvPr/>
            </p:nvSpPr>
            <p:spPr bwMode="auto">
              <a:xfrm>
                <a:off x="529" y="1166"/>
                <a:ext cx="245" cy="155"/>
              </a:xfrm>
              <a:custGeom>
                <a:avLst/>
                <a:gdLst>
                  <a:gd name="T0" fmla="*/ 244 w 244"/>
                  <a:gd name="T1" fmla="*/ 156 h 156"/>
                  <a:gd name="T2" fmla="*/ 244 w 244"/>
                  <a:gd name="T3" fmla="*/ 0 h 156"/>
                  <a:gd name="T4" fmla="*/ 0 w 244"/>
                  <a:gd name="T5" fmla="*/ 0 h 156"/>
                  <a:gd name="T6" fmla="*/ 0 w 244"/>
                  <a:gd name="T7" fmla="*/ 156 h 156"/>
                  <a:gd name="T8" fmla="*/ 244 w 244"/>
                  <a:gd name="T9" fmla="*/ 156 h 156"/>
                  <a:gd name="T10" fmla="*/ 244 w 2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8" name="Group 54"/>
            <p:cNvGrpSpPr>
              <a:grpSpLocks/>
            </p:cNvGrpSpPr>
            <p:nvPr userDrawn="1"/>
          </p:nvGrpSpPr>
          <p:grpSpPr bwMode="auto">
            <a:xfrm>
              <a:off x="2587952" y="6619868"/>
              <a:ext cx="191832" cy="123854"/>
              <a:chOff x="1117" y="2394"/>
              <a:chExt cx="245" cy="157"/>
            </a:xfrm>
          </p:grpSpPr>
          <p:sp>
            <p:nvSpPr>
              <p:cNvPr id="438" name="Freeform 55"/>
              <p:cNvSpPr>
                <a:spLocks/>
              </p:cNvSpPr>
              <p:nvPr/>
            </p:nvSpPr>
            <p:spPr bwMode="auto">
              <a:xfrm>
                <a:off x="1117" y="2394"/>
                <a:ext cx="245" cy="157"/>
              </a:xfrm>
              <a:custGeom>
                <a:avLst/>
                <a:gdLst>
                  <a:gd name="T0" fmla="*/ 244 w 244"/>
                  <a:gd name="T1" fmla="*/ 157 h 157"/>
                  <a:gd name="T2" fmla="*/ 0 w 244"/>
                  <a:gd name="T3" fmla="*/ 157 h 157"/>
                  <a:gd name="T4" fmla="*/ 0 w 244"/>
                  <a:gd name="T5" fmla="*/ 0 h 157"/>
                  <a:gd name="T6" fmla="*/ 244 w 244"/>
                  <a:gd name="T7" fmla="*/ 0 h 157"/>
                  <a:gd name="T8" fmla="*/ 244 w 244"/>
                  <a:gd name="T9" fmla="*/ 157 h 157"/>
                  <a:gd name="T10" fmla="*/ 244 w 244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7"/>
                  <a:gd name="T20" fmla="*/ 244 w 244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7">
                    <a:moveTo>
                      <a:pt x="244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244" y="0"/>
                    </a:lnTo>
                    <a:lnTo>
                      <a:pt x="244" y="1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9" name="Freeform 56"/>
              <p:cNvSpPr>
                <a:spLocks/>
              </p:cNvSpPr>
              <p:nvPr/>
            </p:nvSpPr>
            <p:spPr bwMode="auto">
              <a:xfrm>
                <a:off x="1117" y="2394"/>
                <a:ext cx="34" cy="34"/>
              </a:xfrm>
              <a:custGeom>
                <a:avLst/>
                <a:gdLst>
                  <a:gd name="T0" fmla="*/ 35 w 35"/>
                  <a:gd name="T1" fmla="*/ 34 h 34"/>
                  <a:gd name="T2" fmla="*/ 0 w 35"/>
                  <a:gd name="T3" fmla="*/ 34 h 34"/>
                  <a:gd name="T4" fmla="*/ 0 w 35"/>
                  <a:gd name="T5" fmla="*/ 0 h 34"/>
                  <a:gd name="T6" fmla="*/ 35 w 35"/>
                  <a:gd name="T7" fmla="*/ 0 h 34"/>
                  <a:gd name="T8" fmla="*/ 35 w 35"/>
                  <a:gd name="T9" fmla="*/ 34 h 34"/>
                  <a:gd name="T10" fmla="*/ 35 w 35"/>
                  <a:gd name="T11" fmla="*/ 34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34"/>
                  <a:gd name="T20" fmla="*/ 35 w 35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34">
                    <a:moveTo>
                      <a:pt x="35" y="34"/>
                    </a:moveTo>
                    <a:lnTo>
                      <a:pt x="0" y="34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34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0" name="Freeform 57"/>
              <p:cNvSpPr>
                <a:spLocks/>
              </p:cNvSpPr>
              <p:nvPr/>
            </p:nvSpPr>
            <p:spPr bwMode="auto">
              <a:xfrm>
                <a:off x="1117" y="2444"/>
                <a:ext cx="34" cy="34"/>
              </a:xfrm>
              <a:custGeom>
                <a:avLst/>
                <a:gdLst>
                  <a:gd name="T0" fmla="*/ 35 w 35"/>
                  <a:gd name="T1" fmla="*/ 33 h 33"/>
                  <a:gd name="T2" fmla="*/ 0 w 35"/>
                  <a:gd name="T3" fmla="*/ 33 h 33"/>
                  <a:gd name="T4" fmla="*/ 0 w 35"/>
                  <a:gd name="T5" fmla="*/ 0 h 33"/>
                  <a:gd name="T6" fmla="*/ 35 w 35"/>
                  <a:gd name="T7" fmla="*/ 0 h 33"/>
                  <a:gd name="T8" fmla="*/ 35 w 35"/>
                  <a:gd name="T9" fmla="*/ 33 h 33"/>
                  <a:gd name="T10" fmla="*/ 35 w 35"/>
                  <a:gd name="T11" fmla="*/ 33 h 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33"/>
                  <a:gd name="T20" fmla="*/ 35 w 35"/>
                  <a:gd name="T21" fmla="*/ 33 h 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33">
                    <a:moveTo>
                      <a:pt x="35" y="33"/>
                    </a:moveTo>
                    <a:lnTo>
                      <a:pt x="0" y="33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1" name="Freeform 58"/>
              <p:cNvSpPr>
                <a:spLocks/>
              </p:cNvSpPr>
              <p:nvPr/>
            </p:nvSpPr>
            <p:spPr bwMode="auto">
              <a:xfrm>
                <a:off x="1175" y="2394"/>
                <a:ext cx="22" cy="34"/>
              </a:xfrm>
              <a:custGeom>
                <a:avLst/>
                <a:gdLst>
                  <a:gd name="T0" fmla="*/ 36 w 36"/>
                  <a:gd name="T1" fmla="*/ 34 h 34"/>
                  <a:gd name="T2" fmla="*/ 0 w 36"/>
                  <a:gd name="T3" fmla="*/ 34 h 34"/>
                  <a:gd name="T4" fmla="*/ 0 w 36"/>
                  <a:gd name="T5" fmla="*/ 0 h 34"/>
                  <a:gd name="T6" fmla="*/ 36 w 36"/>
                  <a:gd name="T7" fmla="*/ 0 h 34"/>
                  <a:gd name="T8" fmla="*/ 36 w 36"/>
                  <a:gd name="T9" fmla="*/ 34 h 34"/>
                  <a:gd name="T10" fmla="*/ 36 w 36"/>
                  <a:gd name="T11" fmla="*/ 34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34"/>
                  <a:gd name="T20" fmla="*/ 36 w 3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34">
                    <a:moveTo>
                      <a:pt x="36" y="34"/>
                    </a:moveTo>
                    <a:lnTo>
                      <a:pt x="0" y="3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34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2" name="Freeform 59"/>
              <p:cNvSpPr>
                <a:spLocks/>
              </p:cNvSpPr>
              <p:nvPr/>
            </p:nvSpPr>
            <p:spPr bwMode="auto">
              <a:xfrm>
                <a:off x="1175" y="2444"/>
                <a:ext cx="22" cy="34"/>
              </a:xfrm>
              <a:custGeom>
                <a:avLst/>
                <a:gdLst>
                  <a:gd name="T0" fmla="*/ 36 w 36"/>
                  <a:gd name="T1" fmla="*/ 33 h 33"/>
                  <a:gd name="T2" fmla="*/ 0 w 36"/>
                  <a:gd name="T3" fmla="*/ 33 h 33"/>
                  <a:gd name="T4" fmla="*/ 0 w 36"/>
                  <a:gd name="T5" fmla="*/ 0 h 33"/>
                  <a:gd name="T6" fmla="*/ 36 w 36"/>
                  <a:gd name="T7" fmla="*/ 0 h 33"/>
                  <a:gd name="T8" fmla="*/ 36 w 36"/>
                  <a:gd name="T9" fmla="*/ 33 h 33"/>
                  <a:gd name="T10" fmla="*/ 36 w 36"/>
                  <a:gd name="T11" fmla="*/ 33 h 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33"/>
                  <a:gd name="T20" fmla="*/ 36 w 36"/>
                  <a:gd name="T21" fmla="*/ 33 h 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33">
                    <a:moveTo>
                      <a:pt x="36" y="33"/>
                    </a:moveTo>
                    <a:lnTo>
                      <a:pt x="0" y="33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33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3" name="Freeform 60"/>
              <p:cNvSpPr>
                <a:spLocks/>
              </p:cNvSpPr>
              <p:nvPr/>
            </p:nvSpPr>
            <p:spPr bwMode="auto">
              <a:xfrm>
                <a:off x="1117" y="2501"/>
                <a:ext cx="245" cy="16"/>
              </a:xfrm>
              <a:custGeom>
                <a:avLst/>
                <a:gdLst>
                  <a:gd name="T0" fmla="*/ 244 w 244"/>
                  <a:gd name="T1" fmla="*/ 0 h 17"/>
                  <a:gd name="T2" fmla="*/ 0 w 244"/>
                  <a:gd name="T3" fmla="*/ 0 h 17"/>
                  <a:gd name="T4" fmla="*/ 0 w 244"/>
                  <a:gd name="T5" fmla="*/ 17 h 17"/>
                  <a:gd name="T6" fmla="*/ 244 w 244"/>
                  <a:gd name="T7" fmla="*/ 17 h 17"/>
                  <a:gd name="T8" fmla="*/ 244 w 244"/>
                  <a:gd name="T9" fmla="*/ 0 h 17"/>
                  <a:gd name="T10" fmla="*/ 244 w 244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7"/>
                  <a:gd name="T20" fmla="*/ 244 w 244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7">
                    <a:moveTo>
                      <a:pt x="244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244" y="17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4" name="Freeform 61"/>
              <p:cNvSpPr>
                <a:spLocks/>
              </p:cNvSpPr>
              <p:nvPr/>
            </p:nvSpPr>
            <p:spPr bwMode="auto">
              <a:xfrm>
                <a:off x="1117" y="2535"/>
                <a:ext cx="245" cy="16"/>
              </a:xfrm>
              <a:custGeom>
                <a:avLst/>
                <a:gdLst>
                  <a:gd name="T0" fmla="*/ 244 w 244"/>
                  <a:gd name="T1" fmla="*/ 0 h 17"/>
                  <a:gd name="T2" fmla="*/ 0 w 244"/>
                  <a:gd name="T3" fmla="*/ 0 h 17"/>
                  <a:gd name="T4" fmla="*/ 0 w 244"/>
                  <a:gd name="T5" fmla="*/ 17 h 17"/>
                  <a:gd name="T6" fmla="*/ 244 w 244"/>
                  <a:gd name="T7" fmla="*/ 17 h 17"/>
                  <a:gd name="T8" fmla="*/ 244 w 244"/>
                  <a:gd name="T9" fmla="*/ 0 h 17"/>
                  <a:gd name="T10" fmla="*/ 244 w 244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7"/>
                  <a:gd name="T20" fmla="*/ 244 w 244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7">
                    <a:moveTo>
                      <a:pt x="244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244" y="17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5" name="Freeform 62"/>
              <p:cNvSpPr>
                <a:spLocks/>
              </p:cNvSpPr>
              <p:nvPr/>
            </p:nvSpPr>
            <p:spPr bwMode="auto">
              <a:xfrm>
                <a:off x="1212" y="2428"/>
                <a:ext cx="150" cy="18"/>
              </a:xfrm>
              <a:custGeom>
                <a:avLst/>
                <a:gdLst>
                  <a:gd name="T0" fmla="*/ 149 w 149"/>
                  <a:gd name="T1" fmla="*/ 0 h 17"/>
                  <a:gd name="T2" fmla="*/ 0 w 149"/>
                  <a:gd name="T3" fmla="*/ 0 h 17"/>
                  <a:gd name="T4" fmla="*/ 0 w 149"/>
                  <a:gd name="T5" fmla="*/ 17 h 17"/>
                  <a:gd name="T6" fmla="*/ 149 w 149"/>
                  <a:gd name="T7" fmla="*/ 17 h 17"/>
                  <a:gd name="T8" fmla="*/ 149 w 149"/>
                  <a:gd name="T9" fmla="*/ 0 h 17"/>
                  <a:gd name="T10" fmla="*/ 149 w 149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17"/>
                  <a:gd name="T20" fmla="*/ 149 w 149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17">
                    <a:moveTo>
                      <a:pt x="149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49" y="17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6" name="Freeform 63"/>
              <p:cNvSpPr>
                <a:spLocks/>
              </p:cNvSpPr>
              <p:nvPr/>
            </p:nvSpPr>
            <p:spPr bwMode="auto">
              <a:xfrm>
                <a:off x="1212" y="2394"/>
                <a:ext cx="150" cy="16"/>
              </a:xfrm>
              <a:custGeom>
                <a:avLst/>
                <a:gdLst>
                  <a:gd name="T0" fmla="*/ 149 w 149"/>
                  <a:gd name="T1" fmla="*/ 0 h 17"/>
                  <a:gd name="T2" fmla="*/ 0 w 149"/>
                  <a:gd name="T3" fmla="*/ 0 h 17"/>
                  <a:gd name="T4" fmla="*/ 0 w 149"/>
                  <a:gd name="T5" fmla="*/ 17 h 17"/>
                  <a:gd name="T6" fmla="*/ 149 w 149"/>
                  <a:gd name="T7" fmla="*/ 17 h 17"/>
                  <a:gd name="T8" fmla="*/ 149 w 149"/>
                  <a:gd name="T9" fmla="*/ 0 h 17"/>
                  <a:gd name="T10" fmla="*/ 149 w 149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17"/>
                  <a:gd name="T20" fmla="*/ 149 w 149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17">
                    <a:moveTo>
                      <a:pt x="149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49" y="17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7" name="Freeform 64"/>
              <p:cNvSpPr>
                <a:spLocks/>
              </p:cNvSpPr>
              <p:nvPr/>
            </p:nvSpPr>
            <p:spPr bwMode="auto">
              <a:xfrm>
                <a:off x="1212" y="2460"/>
                <a:ext cx="150" cy="18"/>
              </a:xfrm>
              <a:custGeom>
                <a:avLst/>
                <a:gdLst>
                  <a:gd name="T0" fmla="*/ 149 w 149"/>
                  <a:gd name="T1" fmla="*/ 0 h 17"/>
                  <a:gd name="T2" fmla="*/ 0 w 149"/>
                  <a:gd name="T3" fmla="*/ 0 h 17"/>
                  <a:gd name="T4" fmla="*/ 0 w 149"/>
                  <a:gd name="T5" fmla="*/ 17 h 17"/>
                  <a:gd name="T6" fmla="*/ 149 w 149"/>
                  <a:gd name="T7" fmla="*/ 17 h 17"/>
                  <a:gd name="T8" fmla="*/ 149 w 149"/>
                  <a:gd name="T9" fmla="*/ 0 h 17"/>
                  <a:gd name="T10" fmla="*/ 149 w 149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17"/>
                  <a:gd name="T20" fmla="*/ 149 w 149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17">
                    <a:moveTo>
                      <a:pt x="149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49" y="17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34AAC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48" name="Freeform 65"/>
              <p:cNvSpPr>
                <a:spLocks/>
              </p:cNvSpPr>
              <p:nvPr/>
            </p:nvSpPr>
            <p:spPr bwMode="auto">
              <a:xfrm>
                <a:off x="1117" y="2394"/>
                <a:ext cx="245" cy="157"/>
              </a:xfrm>
              <a:custGeom>
                <a:avLst/>
                <a:gdLst>
                  <a:gd name="T0" fmla="*/ 244 w 244"/>
                  <a:gd name="T1" fmla="*/ 157 h 157"/>
                  <a:gd name="T2" fmla="*/ 244 w 244"/>
                  <a:gd name="T3" fmla="*/ 0 h 157"/>
                  <a:gd name="T4" fmla="*/ 0 w 244"/>
                  <a:gd name="T5" fmla="*/ 0 h 157"/>
                  <a:gd name="T6" fmla="*/ 0 w 244"/>
                  <a:gd name="T7" fmla="*/ 157 h 157"/>
                  <a:gd name="T8" fmla="*/ 244 w 244"/>
                  <a:gd name="T9" fmla="*/ 157 h 157"/>
                  <a:gd name="T10" fmla="*/ 244 w 244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7"/>
                  <a:gd name="T20" fmla="*/ 244 w 244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7">
                    <a:moveTo>
                      <a:pt x="244" y="157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4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59" name="Group 66"/>
            <p:cNvGrpSpPr>
              <a:grpSpLocks/>
            </p:cNvGrpSpPr>
            <p:nvPr userDrawn="1"/>
          </p:nvGrpSpPr>
          <p:grpSpPr bwMode="auto">
            <a:xfrm>
              <a:off x="7266065" y="6619868"/>
              <a:ext cx="193805" cy="122665"/>
              <a:chOff x="1592" y="2897"/>
              <a:chExt cx="247" cy="156"/>
            </a:xfrm>
          </p:grpSpPr>
          <p:sp>
            <p:nvSpPr>
              <p:cNvPr id="423" name="Freeform 67"/>
              <p:cNvSpPr>
                <a:spLocks/>
              </p:cNvSpPr>
              <p:nvPr/>
            </p:nvSpPr>
            <p:spPr bwMode="auto">
              <a:xfrm>
                <a:off x="1592" y="2897"/>
                <a:ext cx="247" cy="155"/>
              </a:xfrm>
              <a:custGeom>
                <a:avLst/>
                <a:gdLst>
                  <a:gd name="T0" fmla="*/ 0 w 245"/>
                  <a:gd name="T1" fmla="*/ 156 h 156"/>
                  <a:gd name="T2" fmla="*/ 0 w 245"/>
                  <a:gd name="T3" fmla="*/ 0 h 156"/>
                  <a:gd name="T4" fmla="*/ 245 w 245"/>
                  <a:gd name="T5" fmla="*/ 0 h 156"/>
                  <a:gd name="T6" fmla="*/ 245 w 245"/>
                  <a:gd name="T7" fmla="*/ 156 h 156"/>
                  <a:gd name="T8" fmla="*/ 0 w 245"/>
                  <a:gd name="T9" fmla="*/ 156 h 156"/>
                  <a:gd name="T10" fmla="*/ 0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0" y="156"/>
                    </a:moveTo>
                    <a:lnTo>
                      <a:pt x="0" y="0"/>
                    </a:lnTo>
                    <a:lnTo>
                      <a:pt x="245" y="0"/>
                    </a:lnTo>
                    <a:lnTo>
                      <a:pt x="245" y="15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4" name="Freeform 68"/>
              <p:cNvSpPr>
                <a:spLocks/>
              </p:cNvSpPr>
              <p:nvPr/>
            </p:nvSpPr>
            <p:spPr bwMode="auto">
              <a:xfrm>
                <a:off x="1592" y="2897"/>
                <a:ext cx="247" cy="155"/>
              </a:xfrm>
              <a:custGeom>
                <a:avLst/>
                <a:gdLst>
                  <a:gd name="T0" fmla="*/ 0 w 245"/>
                  <a:gd name="T1" fmla="*/ 67 h 156"/>
                  <a:gd name="T2" fmla="*/ 114 w 245"/>
                  <a:gd name="T3" fmla="*/ 67 h 156"/>
                  <a:gd name="T4" fmla="*/ 114 w 245"/>
                  <a:gd name="T5" fmla="*/ 0 h 156"/>
                  <a:gd name="T6" fmla="*/ 137 w 245"/>
                  <a:gd name="T7" fmla="*/ 0 h 156"/>
                  <a:gd name="T8" fmla="*/ 137 w 245"/>
                  <a:gd name="T9" fmla="*/ 67 h 156"/>
                  <a:gd name="T10" fmla="*/ 245 w 245"/>
                  <a:gd name="T11" fmla="*/ 67 h 156"/>
                  <a:gd name="T12" fmla="*/ 245 w 245"/>
                  <a:gd name="T13" fmla="*/ 89 h 156"/>
                  <a:gd name="T14" fmla="*/ 137 w 245"/>
                  <a:gd name="T15" fmla="*/ 89 h 156"/>
                  <a:gd name="T16" fmla="*/ 137 w 245"/>
                  <a:gd name="T17" fmla="*/ 156 h 156"/>
                  <a:gd name="T18" fmla="*/ 114 w 245"/>
                  <a:gd name="T19" fmla="*/ 156 h 156"/>
                  <a:gd name="T20" fmla="*/ 114 w 245"/>
                  <a:gd name="T21" fmla="*/ 89 h 156"/>
                  <a:gd name="T22" fmla="*/ 0 w 245"/>
                  <a:gd name="T23" fmla="*/ 89 h 156"/>
                  <a:gd name="T24" fmla="*/ 0 w 245"/>
                  <a:gd name="T25" fmla="*/ 67 h 156"/>
                  <a:gd name="T26" fmla="*/ 0 w 245"/>
                  <a:gd name="T27" fmla="*/ 67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5"/>
                  <a:gd name="T43" fmla="*/ 0 h 156"/>
                  <a:gd name="T44" fmla="*/ 245 w 245"/>
                  <a:gd name="T45" fmla="*/ 156 h 15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5" h="156">
                    <a:moveTo>
                      <a:pt x="0" y="67"/>
                    </a:moveTo>
                    <a:lnTo>
                      <a:pt x="114" y="67"/>
                    </a:lnTo>
                    <a:lnTo>
                      <a:pt x="114" y="0"/>
                    </a:lnTo>
                    <a:lnTo>
                      <a:pt x="137" y="0"/>
                    </a:lnTo>
                    <a:lnTo>
                      <a:pt x="137" y="67"/>
                    </a:lnTo>
                    <a:lnTo>
                      <a:pt x="245" y="67"/>
                    </a:lnTo>
                    <a:lnTo>
                      <a:pt x="245" y="89"/>
                    </a:lnTo>
                    <a:lnTo>
                      <a:pt x="137" y="89"/>
                    </a:lnTo>
                    <a:lnTo>
                      <a:pt x="137" y="156"/>
                    </a:lnTo>
                    <a:lnTo>
                      <a:pt x="114" y="156"/>
                    </a:lnTo>
                    <a:lnTo>
                      <a:pt x="114" y="89"/>
                    </a:lnTo>
                    <a:lnTo>
                      <a:pt x="0" y="89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5" name="Freeform 69"/>
              <p:cNvSpPr>
                <a:spLocks/>
              </p:cNvSpPr>
              <p:nvPr/>
            </p:nvSpPr>
            <p:spPr bwMode="auto">
              <a:xfrm>
                <a:off x="1742" y="2897"/>
                <a:ext cx="67" cy="50"/>
              </a:xfrm>
              <a:custGeom>
                <a:avLst/>
                <a:gdLst>
                  <a:gd name="T0" fmla="*/ 0 w 66"/>
                  <a:gd name="T1" fmla="*/ 0 h 50"/>
                  <a:gd name="T2" fmla="*/ 0 w 66"/>
                  <a:gd name="T3" fmla="*/ 50 h 50"/>
                  <a:gd name="T4" fmla="*/ 66 w 66"/>
                  <a:gd name="T5" fmla="*/ 0 h 50"/>
                  <a:gd name="T6" fmla="*/ 0 w 66"/>
                  <a:gd name="T7" fmla="*/ 0 h 50"/>
                  <a:gd name="T8" fmla="*/ 0 w 66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50"/>
                  <a:gd name="T17" fmla="*/ 66 w 66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50">
                    <a:moveTo>
                      <a:pt x="0" y="0"/>
                    </a:moveTo>
                    <a:lnTo>
                      <a:pt x="0" y="50"/>
                    </a:lnTo>
                    <a:lnTo>
                      <a:pt x="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6" name="Freeform 70"/>
              <p:cNvSpPr>
                <a:spLocks/>
              </p:cNvSpPr>
              <p:nvPr/>
            </p:nvSpPr>
            <p:spPr bwMode="auto">
              <a:xfrm>
                <a:off x="1778" y="2913"/>
                <a:ext cx="61" cy="40"/>
              </a:xfrm>
              <a:custGeom>
                <a:avLst/>
                <a:gdLst>
                  <a:gd name="T0" fmla="*/ 0 w 60"/>
                  <a:gd name="T1" fmla="*/ 39 h 39"/>
                  <a:gd name="T2" fmla="*/ 60 w 60"/>
                  <a:gd name="T3" fmla="*/ 39 h 39"/>
                  <a:gd name="T4" fmla="*/ 60 w 60"/>
                  <a:gd name="T5" fmla="*/ 0 h 39"/>
                  <a:gd name="T6" fmla="*/ 0 w 60"/>
                  <a:gd name="T7" fmla="*/ 39 h 39"/>
                  <a:gd name="T8" fmla="*/ 0 w 60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9"/>
                  <a:gd name="T17" fmla="*/ 60 w 60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9">
                    <a:moveTo>
                      <a:pt x="0" y="39"/>
                    </a:moveTo>
                    <a:lnTo>
                      <a:pt x="60" y="39"/>
                    </a:lnTo>
                    <a:lnTo>
                      <a:pt x="6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7" name="Freeform 71"/>
              <p:cNvSpPr>
                <a:spLocks/>
              </p:cNvSpPr>
              <p:nvPr/>
            </p:nvSpPr>
            <p:spPr bwMode="auto">
              <a:xfrm>
                <a:off x="1742" y="2897"/>
                <a:ext cx="97" cy="57"/>
              </a:xfrm>
              <a:custGeom>
                <a:avLst/>
                <a:gdLst>
                  <a:gd name="T0" fmla="*/ 0 w 96"/>
                  <a:gd name="T1" fmla="*/ 56 h 56"/>
                  <a:gd name="T2" fmla="*/ 78 w 96"/>
                  <a:gd name="T3" fmla="*/ 0 h 56"/>
                  <a:gd name="T4" fmla="*/ 96 w 96"/>
                  <a:gd name="T5" fmla="*/ 0 h 56"/>
                  <a:gd name="T6" fmla="*/ 18 w 96"/>
                  <a:gd name="T7" fmla="*/ 56 h 56"/>
                  <a:gd name="T8" fmla="*/ 0 w 96"/>
                  <a:gd name="T9" fmla="*/ 56 h 56"/>
                  <a:gd name="T10" fmla="*/ 0 w 96"/>
                  <a:gd name="T11" fmla="*/ 56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56"/>
                  <a:gd name="T20" fmla="*/ 96 w 96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56">
                    <a:moveTo>
                      <a:pt x="0" y="56"/>
                    </a:moveTo>
                    <a:lnTo>
                      <a:pt x="78" y="0"/>
                    </a:lnTo>
                    <a:lnTo>
                      <a:pt x="96" y="0"/>
                    </a:lnTo>
                    <a:lnTo>
                      <a:pt x="18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8" name="Freeform 72"/>
              <p:cNvSpPr>
                <a:spLocks/>
              </p:cNvSpPr>
              <p:nvPr/>
            </p:nvSpPr>
            <p:spPr bwMode="auto">
              <a:xfrm>
                <a:off x="1616" y="2897"/>
                <a:ext cx="77" cy="44"/>
              </a:xfrm>
              <a:custGeom>
                <a:avLst/>
                <a:gdLst>
                  <a:gd name="T0" fmla="*/ 78 w 78"/>
                  <a:gd name="T1" fmla="*/ 0 h 45"/>
                  <a:gd name="T2" fmla="*/ 78 w 78"/>
                  <a:gd name="T3" fmla="*/ 45 h 45"/>
                  <a:gd name="T4" fmla="*/ 0 w 78"/>
                  <a:gd name="T5" fmla="*/ 0 h 45"/>
                  <a:gd name="T6" fmla="*/ 78 w 78"/>
                  <a:gd name="T7" fmla="*/ 0 h 45"/>
                  <a:gd name="T8" fmla="*/ 78 w 78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45"/>
                  <a:gd name="T17" fmla="*/ 78 w 78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45">
                    <a:moveTo>
                      <a:pt x="78" y="0"/>
                    </a:moveTo>
                    <a:lnTo>
                      <a:pt x="78" y="45"/>
                    </a:lnTo>
                    <a:lnTo>
                      <a:pt x="0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9" name="Freeform 73"/>
              <p:cNvSpPr>
                <a:spLocks/>
              </p:cNvSpPr>
              <p:nvPr/>
            </p:nvSpPr>
            <p:spPr bwMode="auto">
              <a:xfrm>
                <a:off x="1592" y="2913"/>
                <a:ext cx="61" cy="40"/>
              </a:xfrm>
              <a:custGeom>
                <a:avLst/>
                <a:gdLst>
                  <a:gd name="T0" fmla="*/ 60 w 60"/>
                  <a:gd name="T1" fmla="*/ 39 h 39"/>
                  <a:gd name="T2" fmla="*/ 0 w 60"/>
                  <a:gd name="T3" fmla="*/ 39 h 39"/>
                  <a:gd name="T4" fmla="*/ 0 w 60"/>
                  <a:gd name="T5" fmla="*/ 0 h 39"/>
                  <a:gd name="T6" fmla="*/ 60 w 60"/>
                  <a:gd name="T7" fmla="*/ 39 h 39"/>
                  <a:gd name="T8" fmla="*/ 60 w 60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9"/>
                  <a:gd name="T17" fmla="*/ 60 w 60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9">
                    <a:moveTo>
                      <a:pt x="60" y="39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60" y="39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0" name="Freeform 74"/>
              <p:cNvSpPr>
                <a:spLocks/>
              </p:cNvSpPr>
              <p:nvPr/>
            </p:nvSpPr>
            <p:spPr bwMode="auto">
              <a:xfrm>
                <a:off x="1592" y="2897"/>
                <a:ext cx="95" cy="57"/>
              </a:xfrm>
              <a:custGeom>
                <a:avLst/>
                <a:gdLst>
                  <a:gd name="T0" fmla="*/ 96 w 96"/>
                  <a:gd name="T1" fmla="*/ 56 h 56"/>
                  <a:gd name="T2" fmla="*/ 0 w 96"/>
                  <a:gd name="T3" fmla="*/ 0 h 56"/>
                  <a:gd name="T4" fmla="*/ 6 w 96"/>
                  <a:gd name="T5" fmla="*/ 11 h 56"/>
                  <a:gd name="T6" fmla="*/ 78 w 96"/>
                  <a:gd name="T7" fmla="*/ 56 h 56"/>
                  <a:gd name="T8" fmla="*/ 96 w 96"/>
                  <a:gd name="T9" fmla="*/ 56 h 56"/>
                  <a:gd name="T10" fmla="*/ 96 w 96"/>
                  <a:gd name="T11" fmla="*/ 56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56"/>
                  <a:gd name="T20" fmla="*/ 96 w 96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56">
                    <a:moveTo>
                      <a:pt x="96" y="56"/>
                    </a:moveTo>
                    <a:lnTo>
                      <a:pt x="0" y="0"/>
                    </a:lnTo>
                    <a:lnTo>
                      <a:pt x="6" y="11"/>
                    </a:lnTo>
                    <a:lnTo>
                      <a:pt x="78" y="56"/>
                    </a:lnTo>
                    <a:lnTo>
                      <a:pt x="96" y="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1" name="Freeform 75"/>
              <p:cNvSpPr>
                <a:spLocks/>
              </p:cNvSpPr>
              <p:nvPr/>
            </p:nvSpPr>
            <p:spPr bwMode="auto">
              <a:xfrm>
                <a:off x="1742" y="3008"/>
                <a:ext cx="73" cy="44"/>
              </a:xfrm>
              <a:custGeom>
                <a:avLst/>
                <a:gdLst>
                  <a:gd name="T0" fmla="*/ 0 w 72"/>
                  <a:gd name="T1" fmla="*/ 44 h 44"/>
                  <a:gd name="T2" fmla="*/ 0 w 72"/>
                  <a:gd name="T3" fmla="*/ 0 h 44"/>
                  <a:gd name="T4" fmla="*/ 72 w 72"/>
                  <a:gd name="T5" fmla="*/ 44 h 44"/>
                  <a:gd name="T6" fmla="*/ 0 w 72"/>
                  <a:gd name="T7" fmla="*/ 44 h 44"/>
                  <a:gd name="T8" fmla="*/ 0 w 72"/>
                  <a:gd name="T9" fmla="*/ 44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44"/>
                  <a:gd name="T17" fmla="*/ 72 w 7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44">
                    <a:moveTo>
                      <a:pt x="0" y="44"/>
                    </a:moveTo>
                    <a:lnTo>
                      <a:pt x="0" y="0"/>
                    </a:lnTo>
                    <a:lnTo>
                      <a:pt x="72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2" name="Freeform 76"/>
              <p:cNvSpPr>
                <a:spLocks/>
              </p:cNvSpPr>
              <p:nvPr/>
            </p:nvSpPr>
            <p:spPr bwMode="auto">
              <a:xfrm>
                <a:off x="1778" y="2998"/>
                <a:ext cx="61" cy="38"/>
              </a:xfrm>
              <a:custGeom>
                <a:avLst/>
                <a:gdLst>
                  <a:gd name="T0" fmla="*/ 0 w 60"/>
                  <a:gd name="T1" fmla="*/ 0 h 39"/>
                  <a:gd name="T2" fmla="*/ 60 w 60"/>
                  <a:gd name="T3" fmla="*/ 0 h 39"/>
                  <a:gd name="T4" fmla="*/ 60 w 60"/>
                  <a:gd name="T5" fmla="*/ 39 h 39"/>
                  <a:gd name="T6" fmla="*/ 0 w 60"/>
                  <a:gd name="T7" fmla="*/ 0 h 39"/>
                  <a:gd name="T8" fmla="*/ 0 w 60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9"/>
                  <a:gd name="T17" fmla="*/ 60 w 60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9">
                    <a:moveTo>
                      <a:pt x="0" y="0"/>
                    </a:moveTo>
                    <a:lnTo>
                      <a:pt x="60" y="0"/>
                    </a:lnTo>
                    <a:lnTo>
                      <a:pt x="60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3" name="Freeform 77"/>
              <p:cNvSpPr>
                <a:spLocks/>
              </p:cNvSpPr>
              <p:nvPr/>
            </p:nvSpPr>
            <p:spPr bwMode="auto">
              <a:xfrm>
                <a:off x="1754" y="2998"/>
                <a:ext cx="85" cy="55"/>
              </a:xfrm>
              <a:custGeom>
                <a:avLst/>
                <a:gdLst>
                  <a:gd name="T0" fmla="*/ 0 w 84"/>
                  <a:gd name="T1" fmla="*/ 0 h 55"/>
                  <a:gd name="T2" fmla="*/ 84 w 84"/>
                  <a:gd name="T3" fmla="*/ 55 h 55"/>
                  <a:gd name="T4" fmla="*/ 84 w 84"/>
                  <a:gd name="T5" fmla="*/ 44 h 55"/>
                  <a:gd name="T6" fmla="*/ 18 w 84"/>
                  <a:gd name="T7" fmla="*/ 0 h 55"/>
                  <a:gd name="T8" fmla="*/ 0 w 84"/>
                  <a:gd name="T9" fmla="*/ 0 h 55"/>
                  <a:gd name="T10" fmla="*/ 0 w 84"/>
                  <a:gd name="T11" fmla="*/ 0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55"/>
                  <a:gd name="T20" fmla="*/ 84 w 84"/>
                  <a:gd name="T21" fmla="*/ 55 h 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55">
                    <a:moveTo>
                      <a:pt x="0" y="0"/>
                    </a:moveTo>
                    <a:lnTo>
                      <a:pt x="84" y="55"/>
                    </a:lnTo>
                    <a:lnTo>
                      <a:pt x="84" y="4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4" name="Freeform 78"/>
              <p:cNvSpPr>
                <a:spLocks/>
              </p:cNvSpPr>
              <p:nvPr/>
            </p:nvSpPr>
            <p:spPr bwMode="auto">
              <a:xfrm>
                <a:off x="1622" y="3002"/>
                <a:ext cx="71" cy="50"/>
              </a:xfrm>
              <a:custGeom>
                <a:avLst/>
                <a:gdLst>
                  <a:gd name="T0" fmla="*/ 72 w 72"/>
                  <a:gd name="T1" fmla="*/ 50 h 50"/>
                  <a:gd name="T2" fmla="*/ 72 w 72"/>
                  <a:gd name="T3" fmla="*/ 0 h 50"/>
                  <a:gd name="T4" fmla="*/ 0 w 72"/>
                  <a:gd name="T5" fmla="*/ 50 h 50"/>
                  <a:gd name="T6" fmla="*/ 72 w 72"/>
                  <a:gd name="T7" fmla="*/ 50 h 50"/>
                  <a:gd name="T8" fmla="*/ 72 w 72"/>
                  <a:gd name="T9" fmla="*/ 5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50"/>
                  <a:gd name="T17" fmla="*/ 72 w 72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50">
                    <a:moveTo>
                      <a:pt x="72" y="50"/>
                    </a:moveTo>
                    <a:lnTo>
                      <a:pt x="72" y="0"/>
                    </a:lnTo>
                    <a:lnTo>
                      <a:pt x="0" y="50"/>
                    </a:lnTo>
                    <a:lnTo>
                      <a:pt x="72" y="5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5" name="Freeform 79"/>
              <p:cNvSpPr>
                <a:spLocks/>
              </p:cNvSpPr>
              <p:nvPr/>
            </p:nvSpPr>
            <p:spPr bwMode="auto">
              <a:xfrm>
                <a:off x="1592" y="2998"/>
                <a:ext cx="55" cy="38"/>
              </a:xfrm>
              <a:custGeom>
                <a:avLst/>
                <a:gdLst>
                  <a:gd name="T0" fmla="*/ 54 w 54"/>
                  <a:gd name="T1" fmla="*/ 0 h 39"/>
                  <a:gd name="T2" fmla="*/ 0 w 54"/>
                  <a:gd name="T3" fmla="*/ 0 h 39"/>
                  <a:gd name="T4" fmla="*/ 0 w 54"/>
                  <a:gd name="T5" fmla="*/ 39 h 39"/>
                  <a:gd name="T6" fmla="*/ 54 w 54"/>
                  <a:gd name="T7" fmla="*/ 0 h 39"/>
                  <a:gd name="T8" fmla="*/ 54 w 54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9"/>
                  <a:gd name="T17" fmla="*/ 54 w 54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9">
                    <a:moveTo>
                      <a:pt x="54" y="0"/>
                    </a:moveTo>
                    <a:lnTo>
                      <a:pt x="0" y="0"/>
                    </a:lnTo>
                    <a:lnTo>
                      <a:pt x="0" y="39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6" name="Freeform 80"/>
              <p:cNvSpPr>
                <a:spLocks/>
              </p:cNvSpPr>
              <p:nvPr/>
            </p:nvSpPr>
            <p:spPr bwMode="auto">
              <a:xfrm>
                <a:off x="1598" y="2998"/>
                <a:ext cx="95" cy="55"/>
              </a:xfrm>
              <a:custGeom>
                <a:avLst/>
                <a:gdLst>
                  <a:gd name="T0" fmla="*/ 96 w 96"/>
                  <a:gd name="T1" fmla="*/ 0 h 55"/>
                  <a:gd name="T2" fmla="*/ 18 w 96"/>
                  <a:gd name="T3" fmla="*/ 55 h 55"/>
                  <a:gd name="T4" fmla="*/ 0 w 96"/>
                  <a:gd name="T5" fmla="*/ 55 h 55"/>
                  <a:gd name="T6" fmla="*/ 78 w 96"/>
                  <a:gd name="T7" fmla="*/ 0 h 55"/>
                  <a:gd name="T8" fmla="*/ 96 w 96"/>
                  <a:gd name="T9" fmla="*/ 0 h 55"/>
                  <a:gd name="T10" fmla="*/ 96 w 96"/>
                  <a:gd name="T11" fmla="*/ 0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55"/>
                  <a:gd name="T20" fmla="*/ 96 w 96"/>
                  <a:gd name="T21" fmla="*/ 55 h 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55">
                    <a:moveTo>
                      <a:pt x="96" y="0"/>
                    </a:moveTo>
                    <a:lnTo>
                      <a:pt x="18" y="55"/>
                    </a:lnTo>
                    <a:lnTo>
                      <a:pt x="0" y="55"/>
                    </a:lnTo>
                    <a:lnTo>
                      <a:pt x="7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37" name="Freeform 81"/>
              <p:cNvSpPr>
                <a:spLocks/>
              </p:cNvSpPr>
              <p:nvPr/>
            </p:nvSpPr>
            <p:spPr bwMode="auto">
              <a:xfrm>
                <a:off x="1592" y="2897"/>
                <a:ext cx="247" cy="155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0" name="Group 82"/>
            <p:cNvGrpSpPr>
              <a:grpSpLocks/>
            </p:cNvGrpSpPr>
            <p:nvPr userDrawn="1"/>
          </p:nvGrpSpPr>
          <p:grpSpPr bwMode="auto">
            <a:xfrm>
              <a:off x="6770593" y="6619868"/>
              <a:ext cx="191829" cy="121883"/>
              <a:chOff x="1778" y="2004"/>
              <a:chExt cx="246" cy="156"/>
            </a:xfrm>
          </p:grpSpPr>
          <p:sp>
            <p:nvSpPr>
              <p:cNvPr id="420" name="Freeform 83"/>
              <p:cNvSpPr>
                <a:spLocks/>
              </p:cNvSpPr>
              <p:nvPr/>
            </p:nvSpPr>
            <p:spPr bwMode="auto">
              <a:xfrm>
                <a:off x="1778" y="2004"/>
                <a:ext cx="246" cy="156"/>
              </a:xfrm>
              <a:custGeom>
                <a:avLst/>
                <a:gdLst>
                  <a:gd name="T0" fmla="*/ 1573 w 239"/>
                  <a:gd name="T1" fmla="*/ 2942 h 151"/>
                  <a:gd name="T2" fmla="*/ 1573 w 239"/>
                  <a:gd name="T3" fmla="*/ 0 h 151"/>
                  <a:gd name="T4" fmla="*/ 0 w 239"/>
                  <a:gd name="T5" fmla="*/ 0 h 151"/>
                  <a:gd name="T6" fmla="*/ 0 w 239"/>
                  <a:gd name="T7" fmla="*/ 2942 h 151"/>
                  <a:gd name="T8" fmla="*/ 1573 w 239"/>
                  <a:gd name="T9" fmla="*/ 2942 h 151"/>
                  <a:gd name="T10" fmla="*/ 1573 w 239"/>
                  <a:gd name="T11" fmla="*/ 2942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9"/>
                  <a:gd name="T19" fmla="*/ 0 h 151"/>
                  <a:gd name="T20" fmla="*/ 239 w 239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9" h="151">
                    <a:moveTo>
                      <a:pt x="239" y="151"/>
                    </a:moveTo>
                    <a:lnTo>
                      <a:pt x="239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39" y="15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1" name="Freeform 84"/>
              <p:cNvSpPr>
                <a:spLocks/>
              </p:cNvSpPr>
              <p:nvPr/>
            </p:nvSpPr>
            <p:spPr bwMode="auto">
              <a:xfrm>
                <a:off x="1845" y="2026"/>
                <a:ext cx="120" cy="118"/>
              </a:xfrm>
              <a:custGeom>
                <a:avLst/>
                <a:gdLst>
                  <a:gd name="T0" fmla="*/ 77 w 119"/>
                  <a:gd name="T1" fmla="*/ 78 h 117"/>
                  <a:gd name="T2" fmla="*/ 119 w 119"/>
                  <a:gd name="T3" fmla="*/ 78 h 117"/>
                  <a:gd name="T4" fmla="*/ 119 w 119"/>
                  <a:gd name="T5" fmla="*/ 44 h 117"/>
                  <a:gd name="T6" fmla="*/ 77 w 119"/>
                  <a:gd name="T7" fmla="*/ 44 h 117"/>
                  <a:gd name="T8" fmla="*/ 77 w 119"/>
                  <a:gd name="T9" fmla="*/ 0 h 117"/>
                  <a:gd name="T10" fmla="*/ 42 w 119"/>
                  <a:gd name="T11" fmla="*/ 0 h 117"/>
                  <a:gd name="T12" fmla="*/ 42 w 119"/>
                  <a:gd name="T13" fmla="*/ 44 h 117"/>
                  <a:gd name="T14" fmla="*/ 0 w 119"/>
                  <a:gd name="T15" fmla="*/ 44 h 117"/>
                  <a:gd name="T16" fmla="*/ 0 w 119"/>
                  <a:gd name="T17" fmla="*/ 78 h 117"/>
                  <a:gd name="T18" fmla="*/ 42 w 119"/>
                  <a:gd name="T19" fmla="*/ 78 h 117"/>
                  <a:gd name="T20" fmla="*/ 42 w 119"/>
                  <a:gd name="T21" fmla="*/ 117 h 117"/>
                  <a:gd name="T22" fmla="*/ 77 w 119"/>
                  <a:gd name="T23" fmla="*/ 117 h 117"/>
                  <a:gd name="T24" fmla="*/ 77 w 119"/>
                  <a:gd name="T25" fmla="*/ 78 h 117"/>
                  <a:gd name="T26" fmla="*/ 77 w 119"/>
                  <a:gd name="T27" fmla="*/ 78 h 1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9"/>
                  <a:gd name="T43" fmla="*/ 0 h 117"/>
                  <a:gd name="T44" fmla="*/ 119 w 119"/>
                  <a:gd name="T45" fmla="*/ 117 h 1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9" h="117">
                    <a:moveTo>
                      <a:pt x="77" y="78"/>
                    </a:moveTo>
                    <a:lnTo>
                      <a:pt x="119" y="78"/>
                    </a:lnTo>
                    <a:lnTo>
                      <a:pt x="119" y="44"/>
                    </a:lnTo>
                    <a:lnTo>
                      <a:pt x="77" y="44"/>
                    </a:lnTo>
                    <a:lnTo>
                      <a:pt x="77" y="0"/>
                    </a:lnTo>
                    <a:lnTo>
                      <a:pt x="42" y="0"/>
                    </a:lnTo>
                    <a:lnTo>
                      <a:pt x="42" y="44"/>
                    </a:lnTo>
                    <a:lnTo>
                      <a:pt x="0" y="44"/>
                    </a:lnTo>
                    <a:lnTo>
                      <a:pt x="0" y="78"/>
                    </a:lnTo>
                    <a:lnTo>
                      <a:pt x="42" y="78"/>
                    </a:lnTo>
                    <a:lnTo>
                      <a:pt x="42" y="117"/>
                    </a:lnTo>
                    <a:lnTo>
                      <a:pt x="77" y="117"/>
                    </a:lnTo>
                    <a:lnTo>
                      <a:pt x="77" y="7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2" name="Freeform 85"/>
              <p:cNvSpPr>
                <a:spLocks/>
              </p:cNvSpPr>
              <p:nvPr/>
            </p:nvSpPr>
            <p:spPr bwMode="auto">
              <a:xfrm>
                <a:off x="1778" y="2004"/>
                <a:ext cx="246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1" name="Group 86"/>
            <p:cNvGrpSpPr>
              <a:grpSpLocks/>
            </p:cNvGrpSpPr>
            <p:nvPr userDrawn="1"/>
          </p:nvGrpSpPr>
          <p:grpSpPr bwMode="auto">
            <a:xfrm>
              <a:off x="6527589" y="6619868"/>
              <a:ext cx="191412" cy="122665"/>
              <a:chOff x="1592" y="2143"/>
              <a:chExt cx="247" cy="156"/>
            </a:xfrm>
          </p:grpSpPr>
          <p:sp>
            <p:nvSpPr>
              <p:cNvPr id="414" name="Freeform 87"/>
              <p:cNvSpPr>
                <a:spLocks/>
              </p:cNvSpPr>
              <p:nvPr/>
            </p:nvSpPr>
            <p:spPr bwMode="auto">
              <a:xfrm>
                <a:off x="1592" y="2143"/>
                <a:ext cx="246" cy="155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5" name="Freeform 88"/>
              <p:cNvSpPr>
                <a:spLocks/>
              </p:cNvSpPr>
              <p:nvPr/>
            </p:nvSpPr>
            <p:spPr bwMode="auto">
              <a:xfrm>
                <a:off x="1592" y="2143"/>
                <a:ext cx="66" cy="67"/>
              </a:xfrm>
              <a:custGeom>
                <a:avLst/>
                <a:gdLst>
                  <a:gd name="T0" fmla="*/ 66 w 66"/>
                  <a:gd name="T1" fmla="*/ 0 h 67"/>
                  <a:gd name="T2" fmla="*/ 0 w 66"/>
                  <a:gd name="T3" fmla="*/ 0 h 67"/>
                  <a:gd name="T4" fmla="*/ 0 w 66"/>
                  <a:gd name="T5" fmla="*/ 67 h 67"/>
                  <a:gd name="T6" fmla="*/ 66 w 66"/>
                  <a:gd name="T7" fmla="*/ 67 h 67"/>
                  <a:gd name="T8" fmla="*/ 66 w 66"/>
                  <a:gd name="T9" fmla="*/ 0 h 67"/>
                  <a:gd name="T10" fmla="*/ 66 w 66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67"/>
                  <a:gd name="T20" fmla="*/ 66 w 66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67">
                    <a:moveTo>
                      <a:pt x="66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66" y="67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6" name="Freeform 89"/>
              <p:cNvSpPr>
                <a:spLocks/>
              </p:cNvSpPr>
              <p:nvPr/>
            </p:nvSpPr>
            <p:spPr bwMode="auto">
              <a:xfrm>
                <a:off x="1592" y="2238"/>
                <a:ext cx="66" cy="61"/>
              </a:xfrm>
              <a:custGeom>
                <a:avLst/>
                <a:gdLst>
                  <a:gd name="T0" fmla="*/ 0 w 66"/>
                  <a:gd name="T1" fmla="*/ 0 h 61"/>
                  <a:gd name="T2" fmla="*/ 0 w 66"/>
                  <a:gd name="T3" fmla="*/ 61 h 61"/>
                  <a:gd name="T4" fmla="*/ 66 w 66"/>
                  <a:gd name="T5" fmla="*/ 61 h 61"/>
                  <a:gd name="T6" fmla="*/ 66 w 66"/>
                  <a:gd name="T7" fmla="*/ 0 h 61"/>
                  <a:gd name="T8" fmla="*/ 0 w 66"/>
                  <a:gd name="T9" fmla="*/ 0 h 61"/>
                  <a:gd name="T10" fmla="*/ 0 w 66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61"/>
                  <a:gd name="T20" fmla="*/ 66 w 66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61">
                    <a:moveTo>
                      <a:pt x="0" y="0"/>
                    </a:moveTo>
                    <a:lnTo>
                      <a:pt x="0" y="61"/>
                    </a:lnTo>
                    <a:lnTo>
                      <a:pt x="66" y="61"/>
                    </a:lnTo>
                    <a:lnTo>
                      <a:pt x="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7" name="Freeform 90"/>
              <p:cNvSpPr>
                <a:spLocks/>
              </p:cNvSpPr>
              <p:nvPr/>
            </p:nvSpPr>
            <p:spPr bwMode="auto">
              <a:xfrm>
                <a:off x="1689" y="2238"/>
                <a:ext cx="150" cy="61"/>
              </a:xfrm>
              <a:custGeom>
                <a:avLst/>
                <a:gdLst>
                  <a:gd name="T0" fmla="*/ 0 w 149"/>
                  <a:gd name="T1" fmla="*/ 61 h 61"/>
                  <a:gd name="T2" fmla="*/ 149 w 149"/>
                  <a:gd name="T3" fmla="*/ 61 h 61"/>
                  <a:gd name="T4" fmla="*/ 149 w 149"/>
                  <a:gd name="T5" fmla="*/ 0 h 61"/>
                  <a:gd name="T6" fmla="*/ 0 w 149"/>
                  <a:gd name="T7" fmla="*/ 0 h 61"/>
                  <a:gd name="T8" fmla="*/ 0 w 149"/>
                  <a:gd name="T9" fmla="*/ 61 h 61"/>
                  <a:gd name="T10" fmla="*/ 0 w 149"/>
                  <a:gd name="T11" fmla="*/ 61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61"/>
                  <a:gd name="T20" fmla="*/ 149 w 149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61">
                    <a:moveTo>
                      <a:pt x="0" y="61"/>
                    </a:moveTo>
                    <a:lnTo>
                      <a:pt x="149" y="61"/>
                    </a:lnTo>
                    <a:lnTo>
                      <a:pt x="14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8" name="Freeform 91"/>
              <p:cNvSpPr>
                <a:spLocks/>
              </p:cNvSpPr>
              <p:nvPr/>
            </p:nvSpPr>
            <p:spPr bwMode="auto">
              <a:xfrm>
                <a:off x="1689" y="2143"/>
                <a:ext cx="150" cy="67"/>
              </a:xfrm>
              <a:custGeom>
                <a:avLst/>
                <a:gdLst>
                  <a:gd name="T0" fmla="*/ 0 w 149"/>
                  <a:gd name="T1" fmla="*/ 0 h 67"/>
                  <a:gd name="T2" fmla="*/ 0 w 149"/>
                  <a:gd name="T3" fmla="*/ 67 h 67"/>
                  <a:gd name="T4" fmla="*/ 149 w 149"/>
                  <a:gd name="T5" fmla="*/ 67 h 67"/>
                  <a:gd name="T6" fmla="*/ 149 w 149"/>
                  <a:gd name="T7" fmla="*/ 0 h 67"/>
                  <a:gd name="T8" fmla="*/ 0 w 149"/>
                  <a:gd name="T9" fmla="*/ 0 h 67"/>
                  <a:gd name="T10" fmla="*/ 0 w 149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67"/>
                  <a:gd name="T20" fmla="*/ 149 w 149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67">
                    <a:moveTo>
                      <a:pt x="0" y="0"/>
                    </a:moveTo>
                    <a:lnTo>
                      <a:pt x="0" y="67"/>
                    </a:lnTo>
                    <a:lnTo>
                      <a:pt x="149" y="67"/>
                    </a:lnTo>
                    <a:lnTo>
                      <a:pt x="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9" name="Freeform 92"/>
              <p:cNvSpPr>
                <a:spLocks/>
              </p:cNvSpPr>
              <p:nvPr/>
            </p:nvSpPr>
            <p:spPr bwMode="auto">
              <a:xfrm>
                <a:off x="1592" y="2143"/>
                <a:ext cx="246" cy="155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2" name="Group 93"/>
            <p:cNvGrpSpPr>
              <a:grpSpLocks/>
            </p:cNvGrpSpPr>
            <p:nvPr userDrawn="1"/>
          </p:nvGrpSpPr>
          <p:grpSpPr bwMode="auto">
            <a:xfrm>
              <a:off x="6283384" y="6619868"/>
              <a:ext cx="190269" cy="122665"/>
              <a:chOff x="1593" y="1897"/>
              <a:chExt cx="244" cy="157"/>
            </a:xfrm>
          </p:grpSpPr>
          <p:sp>
            <p:nvSpPr>
              <p:cNvPr id="410" name="Freeform 94"/>
              <p:cNvSpPr>
                <a:spLocks/>
              </p:cNvSpPr>
              <p:nvPr/>
            </p:nvSpPr>
            <p:spPr bwMode="auto">
              <a:xfrm>
                <a:off x="1593" y="1897"/>
                <a:ext cx="244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1" name="Freeform 95"/>
              <p:cNvSpPr>
                <a:spLocks/>
              </p:cNvSpPr>
              <p:nvPr/>
            </p:nvSpPr>
            <p:spPr bwMode="auto">
              <a:xfrm>
                <a:off x="1593" y="1897"/>
                <a:ext cx="244" cy="47"/>
              </a:xfrm>
              <a:custGeom>
                <a:avLst/>
                <a:gdLst>
                  <a:gd name="T0" fmla="*/ 245 w 245"/>
                  <a:gd name="T1" fmla="*/ 45 h 45"/>
                  <a:gd name="T2" fmla="*/ 245 w 245"/>
                  <a:gd name="T3" fmla="*/ 0 h 45"/>
                  <a:gd name="T4" fmla="*/ 0 w 245"/>
                  <a:gd name="T5" fmla="*/ 0 h 45"/>
                  <a:gd name="T6" fmla="*/ 0 w 245"/>
                  <a:gd name="T7" fmla="*/ 45 h 45"/>
                  <a:gd name="T8" fmla="*/ 245 w 245"/>
                  <a:gd name="T9" fmla="*/ 45 h 45"/>
                  <a:gd name="T10" fmla="*/ 245 w 245"/>
                  <a:gd name="T11" fmla="*/ 45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45"/>
                  <a:gd name="T20" fmla="*/ 245 w 245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45">
                    <a:moveTo>
                      <a:pt x="245" y="45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45" y="45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2" name="Freeform 96"/>
              <p:cNvSpPr>
                <a:spLocks/>
              </p:cNvSpPr>
              <p:nvPr/>
            </p:nvSpPr>
            <p:spPr bwMode="auto">
              <a:xfrm>
                <a:off x="1593" y="2003"/>
                <a:ext cx="244" cy="51"/>
              </a:xfrm>
              <a:custGeom>
                <a:avLst/>
                <a:gdLst>
                  <a:gd name="T0" fmla="*/ 245 w 245"/>
                  <a:gd name="T1" fmla="*/ 51 h 51"/>
                  <a:gd name="T2" fmla="*/ 245 w 245"/>
                  <a:gd name="T3" fmla="*/ 0 h 51"/>
                  <a:gd name="T4" fmla="*/ 0 w 245"/>
                  <a:gd name="T5" fmla="*/ 0 h 51"/>
                  <a:gd name="T6" fmla="*/ 0 w 245"/>
                  <a:gd name="T7" fmla="*/ 51 h 51"/>
                  <a:gd name="T8" fmla="*/ 245 w 245"/>
                  <a:gd name="T9" fmla="*/ 51 h 51"/>
                  <a:gd name="T10" fmla="*/ 245 w 245"/>
                  <a:gd name="T11" fmla="*/ 5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51"/>
                  <a:gd name="T20" fmla="*/ 245 w 245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51">
                    <a:moveTo>
                      <a:pt x="245" y="51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245" y="5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3" name="Freeform 97"/>
              <p:cNvSpPr>
                <a:spLocks/>
              </p:cNvSpPr>
              <p:nvPr/>
            </p:nvSpPr>
            <p:spPr bwMode="auto">
              <a:xfrm>
                <a:off x="1593" y="1897"/>
                <a:ext cx="244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3" name="Group 98"/>
            <p:cNvGrpSpPr>
              <a:grpSpLocks/>
            </p:cNvGrpSpPr>
            <p:nvPr userDrawn="1"/>
          </p:nvGrpSpPr>
          <p:grpSpPr bwMode="auto">
            <a:xfrm>
              <a:off x="5284697" y="6619868"/>
              <a:ext cx="192609" cy="122251"/>
              <a:chOff x="1778" y="1164"/>
              <a:chExt cx="247" cy="157"/>
            </a:xfrm>
          </p:grpSpPr>
          <p:sp>
            <p:nvSpPr>
              <p:cNvPr id="361" name="Freeform 99"/>
              <p:cNvSpPr>
                <a:spLocks/>
              </p:cNvSpPr>
              <p:nvPr/>
            </p:nvSpPr>
            <p:spPr bwMode="auto">
              <a:xfrm>
                <a:off x="1778" y="1164"/>
                <a:ext cx="102" cy="157"/>
              </a:xfrm>
              <a:custGeom>
                <a:avLst/>
                <a:gdLst>
                  <a:gd name="T0" fmla="*/ 9612 w 96"/>
                  <a:gd name="T1" fmla="*/ 156 h 156"/>
                  <a:gd name="T2" fmla="*/ 0 w 96"/>
                  <a:gd name="T3" fmla="*/ 156 h 156"/>
                  <a:gd name="T4" fmla="*/ 0 w 96"/>
                  <a:gd name="T5" fmla="*/ 0 h 156"/>
                  <a:gd name="T6" fmla="*/ 9612 w 96"/>
                  <a:gd name="T7" fmla="*/ 0 h 156"/>
                  <a:gd name="T8" fmla="*/ 9612 w 96"/>
                  <a:gd name="T9" fmla="*/ 156 h 156"/>
                  <a:gd name="T10" fmla="*/ 9612 w 9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156"/>
                  <a:gd name="T20" fmla="*/ 96 w 9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156">
                    <a:moveTo>
                      <a:pt x="9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96" y="0"/>
                    </a:lnTo>
                    <a:lnTo>
                      <a:pt x="96" y="156"/>
                    </a:lnTo>
                    <a:close/>
                  </a:path>
                </a:pathLst>
              </a:custGeom>
              <a:solidFill>
                <a:srgbClr val="13863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2" name="Freeform 100"/>
              <p:cNvSpPr>
                <a:spLocks/>
              </p:cNvSpPr>
              <p:nvPr/>
            </p:nvSpPr>
            <p:spPr bwMode="auto">
              <a:xfrm>
                <a:off x="1880" y="1164"/>
                <a:ext cx="145" cy="157"/>
              </a:xfrm>
              <a:custGeom>
                <a:avLst/>
                <a:gdLst>
                  <a:gd name="T0" fmla="*/ 143 w 143"/>
                  <a:gd name="T1" fmla="*/ 156 h 156"/>
                  <a:gd name="T2" fmla="*/ 0 w 143"/>
                  <a:gd name="T3" fmla="*/ 156 h 156"/>
                  <a:gd name="T4" fmla="*/ 0 w 143"/>
                  <a:gd name="T5" fmla="*/ 0 h 156"/>
                  <a:gd name="T6" fmla="*/ 143 w 143"/>
                  <a:gd name="T7" fmla="*/ 0 h 156"/>
                  <a:gd name="T8" fmla="*/ 143 w 143"/>
                  <a:gd name="T9" fmla="*/ 156 h 156"/>
                  <a:gd name="T10" fmla="*/ 143 w 143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3"/>
                  <a:gd name="T19" fmla="*/ 0 h 156"/>
                  <a:gd name="T20" fmla="*/ 143 w 143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3" h="156">
                    <a:moveTo>
                      <a:pt x="143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43" y="0"/>
                    </a:lnTo>
                    <a:lnTo>
                      <a:pt x="143" y="156"/>
                    </a:lnTo>
                    <a:close/>
                  </a:path>
                </a:pathLst>
              </a:custGeom>
              <a:solidFill>
                <a:srgbClr val="FF17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3" name="Freeform 101"/>
              <p:cNvSpPr>
                <a:spLocks/>
              </p:cNvSpPr>
              <p:nvPr/>
            </p:nvSpPr>
            <p:spPr bwMode="auto">
              <a:xfrm>
                <a:off x="1874" y="1199"/>
                <a:ext cx="12" cy="90"/>
              </a:xfrm>
              <a:custGeom>
                <a:avLst/>
                <a:gdLst>
                  <a:gd name="T0" fmla="*/ 12 w 12"/>
                  <a:gd name="T1" fmla="*/ 90 h 90"/>
                  <a:gd name="T2" fmla="*/ 0 w 12"/>
                  <a:gd name="T3" fmla="*/ 90 h 90"/>
                  <a:gd name="T4" fmla="*/ 0 w 12"/>
                  <a:gd name="T5" fmla="*/ 0 h 90"/>
                  <a:gd name="T6" fmla="*/ 12 w 12"/>
                  <a:gd name="T7" fmla="*/ 0 h 90"/>
                  <a:gd name="T8" fmla="*/ 12 w 12"/>
                  <a:gd name="T9" fmla="*/ 90 h 90"/>
                  <a:gd name="T10" fmla="*/ 12 w 12"/>
                  <a:gd name="T11" fmla="*/ 90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90"/>
                  <a:gd name="T20" fmla="*/ 12 w 12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90">
                    <a:moveTo>
                      <a:pt x="12" y="90"/>
                    </a:moveTo>
                    <a:lnTo>
                      <a:pt x="0" y="90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9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4" name="Freeform 102"/>
              <p:cNvSpPr>
                <a:spLocks/>
              </p:cNvSpPr>
              <p:nvPr/>
            </p:nvSpPr>
            <p:spPr bwMode="auto">
              <a:xfrm>
                <a:off x="1874" y="1199"/>
                <a:ext cx="12" cy="90"/>
              </a:xfrm>
              <a:custGeom>
                <a:avLst/>
                <a:gdLst>
                  <a:gd name="T0" fmla="*/ 12 w 12"/>
                  <a:gd name="T1" fmla="*/ 90 h 90"/>
                  <a:gd name="T2" fmla="*/ 0 w 12"/>
                  <a:gd name="T3" fmla="*/ 90 h 90"/>
                  <a:gd name="T4" fmla="*/ 0 w 12"/>
                  <a:gd name="T5" fmla="*/ 0 h 90"/>
                  <a:gd name="T6" fmla="*/ 12 w 12"/>
                  <a:gd name="T7" fmla="*/ 0 h 90"/>
                  <a:gd name="T8" fmla="*/ 12 w 12"/>
                  <a:gd name="T9" fmla="*/ 90 h 90"/>
                  <a:gd name="T10" fmla="*/ 12 w 12"/>
                  <a:gd name="T11" fmla="*/ 90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90"/>
                  <a:gd name="T20" fmla="*/ 12 w 12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90">
                    <a:moveTo>
                      <a:pt x="12" y="90"/>
                    </a:moveTo>
                    <a:lnTo>
                      <a:pt x="0" y="90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5" name="Freeform 103"/>
              <p:cNvSpPr>
                <a:spLocks/>
              </p:cNvSpPr>
              <p:nvPr/>
            </p:nvSpPr>
            <p:spPr bwMode="auto">
              <a:xfrm>
                <a:off x="1837" y="1221"/>
                <a:ext cx="49" cy="22"/>
              </a:xfrm>
              <a:custGeom>
                <a:avLst/>
                <a:gdLst>
                  <a:gd name="T0" fmla="*/ 42 w 48"/>
                  <a:gd name="T1" fmla="*/ 22 h 22"/>
                  <a:gd name="T2" fmla="*/ 0 w 48"/>
                  <a:gd name="T3" fmla="*/ 5 h 22"/>
                  <a:gd name="T4" fmla="*/ 6 w 48"/>
                  <a:gd name="T5" fmla="*/ 0 h 22"/>
                  <a:gd name="T6" fmla="*/ 48 w 48"/>
                  <a:gd name="T7" fmla="*/ 16 h 22"/>
                  <a:gd name="T8" fmla="*/ 42 w 48"/>
                  <a:gd name="T9" fmla="*/ 22 h 22"/>
                  <a:gd name="T10" fmla="*/ 42 w 48"/>
                  <a:gd name="T11" fmla="*/ 22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22"/>
                  <a:gd name="T20" fmla="*/ 48 w 48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22">
                    <a:moveTo>
                      <a:pt x="42" y="22"/>
                    </a:moveTo>
                    <a:lnTo>
                      <a:pt x="0" y="5"/>
                    </a:lnTo>
                    <a:lnTo>
                      <a:pt x="6" y="0"/>
                    </a:lnTo>
                    <a:lnTo>
                      <a:pt x="48" y="16"/>
                    </a:ln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6" name="Freeform 104"/>
              <p:cNvSpPr>
                <a:spLocks/>
              </p:cNvSpPr>
              <p:nvPr/>
            </p:nvSpPr>
            <p:spPr bwMode="auto">
              <a:xfrm>
                <a:off x="1837" y="1221"/>
                <a:ext cx="49" cy="22"/>
              </a:xfrm>
              <a:custGeom>
                <a:avLst/>
                <a:gdLst>
                  <a:gd name="T0" fmla="*/ 42 w 48"/>
                  <a:gd name="T1" fmla="*/ 22 h 22"/>
                  <a:gd name="T2" fmla="*/ 0 w 48"/>
                  <a:gd name="T3" fmla="*/ 5 h 22"/>
                  <a:gd name="T4" fmla="*/ 6 w 48"/>
                  <a:gd name="T5" fmla="*/ 0 h 22"/>
                  <a:gd name="T6" fmla="*/ 48 w 48"/>
                  <a:gd name="T7" fmla="*/ 16 h 22"/>
                  <a:gd name="T8" fmla="*/ 42 w 48"/>
                  <a:gd name="T9" fmla="*/ 22 h 22"/>
                  <a:gd name="T10" fmla="*/ 42 w 48"/>
                  <a:gd name="T11" fmla="*/ 22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22"/>
                  <a:gd name="T20" fmla="*/ 48 w 48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22">
                    <a:moveTo>
                      <a:pt x="42" y="22"/>
                    </a:moveTo>
                    <a:lnTo>
                      <a:pt x="0" y="5"/>
                    </a:lnTo>
                    <a:lnTo>
                      <a:pt x="6" y="0"/>
                    </a:lnTo>
                    <a:lnTo>
                      <a:pt x="48" y="16"/>
                    </a:lnTo>
                    <a:lnTo>
                      <a:pt x="42" y="2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7" name="Freeform 105"/>
              <p:cNvSpPr>
                <a:spLocks/>
              </p:cNvSpPr>
              <p:nvPr/>
            </p:nvSpPr>
            <p:spPr bwMode="auto">
              <a:xfrm>
                <a:off x="1880" y="1237"/>
                <a:ext cx="49" cy="27"/>
              </a:xfrm>
              <a:custGeom>
                <a:avLst/>
                <a:gdLst>
                  <a:gd name="T0" fmla="*/ 41 w 47"/>
                  <a:gd name="T1" fmla="*/ 28 h 28"/>
                  <a:gd name="T2" fmla="*/ 0 w 47"/>
                  <a:gd name="T3" fmla="*/ 6 h 28"/>
                  <a:gd name="T4" fmla="*/ 6 w 47"/>
                  <a:gd name="T5" fmla="*/ 0 h 28"/>
                  <a:gd name="T6" fmla="*/ 47 w 47"/>
                  <a:gd name="T7" fmla="*/ 23 h 28"/>
                  <a:gd name="T8" fmla="*/ 41 w 47"/>
                  <a:gd name="T9" fmla="*/ 28 h 28"/>
                  <a:gd name="T10" fmla="*/ 41 w 47"/>
                  <a:gd name="T11" fmla="*/ 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28"/>
                  <a:gd name="T20" fmla="*/ 47 w 47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28">
                    <a:moveTo>
                      <a:pt x="41" y="28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47" y="23"/>
                    </a:lnTo>
                    <a:lnTo>
                      <a:pt x="41" y="28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8" name="Freeform 106"/>
              <p:cNvSpPr>
                <a:spLocks/>
              </p:cNvSpPr>
              <p:nvPr/>
            </p:nvSpPr>
            <p:spPr bwMode="auto">
              <a:xfrm>
                <a:off x="1880" y="1237"/>
                <a:ext cx="49" cy="27"/>
              </a:xfrm>
              <a:custGeom>
                <a:avLst/>
                <a:gdLst>
                  <a:gd name="T0" fmla="*/ 41 w 47"/>
                  <a:gd name="T1" fmla="*/ 28 h 28"/>
                  <a:gd name="T2" fmla="*/ 0 w 47"/>
                  <a:gd name="T3" fmla="*/ 6 h 28"/>
                  <a:gd name="T4" fmla="*/ 6 w 47"/>
                  <a:gd name="T5" fmla="*/ 0 h 28"/>
                  <a:gd name="T6" fmla="*/ 47 w 47"/>
                  <a:gd name="T7" fmla="*/ 23 h 28"/>
                  <a:gd name="T8" fmla="*/ 41 w 47"/>
                  <a:gd name="T9" fmla="*/ 28 h 28"/>
                  <a:gd name="T10" fmla="*/ 41 w 47"/>
                  <a:gd name="T11" fmla="*/ 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28"/>
                  <a:gd name="T20" fmla="*/ 47 w 47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28">
                    <a:moveTo>
                      <a:pt x="41" y="28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47" y="23"/>
                    </a:lnTo>
                    <a:lnTo>
                      <a:pt x="41" y="2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9" name="Freeform 107"/>
              <p:cNvSpPr>
                <a:spLocks/>
              </p:cNvSpPr>
              <p:nvPr/>
            </p:nvSpPr>
            <p:spPr bwMode="auto">
              <a:xfrm>
                <a:off x="1880" y="1221"/>
                <a:ext cx="43" cy="29"/>
              </a:xfrm>
              <a:custGeom>
                <a:avLst/>
                <a:gdLst>
                  <a:gd name="T0" fmla="*/ 0 w 41"/>
                  <a:gd name="T1" fmla="*/ 28 h 28"/>
                  <a:gd name="T2" fmla="*/ 41 w 41"/>
                  <a:gd name="T3" fmla="*/ 5 h 28"/>
                  <a:gd name="T4" fmla="*/ 41 w 41"/>
                  <a:gd name="T5" fmla="*/ 0 h 28"/>
                  <a:gd name="T6" fmla="*/ 0 w 41"/>
                  <a:gd name="T7" fmla="*/ 22 h 28"/>
                  <a:gd name="T8" fmla="*/ 0 w 41"/>
                  <a:gd name="T9" fmla="*/ 28 h 28"/>
                  <a:gd name="T10" fmla="*/ 0 w 41"/>
                  <a:gd name="T11" fmla="*/ 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28"/>
                  <a:gd name="T20" fmla="*/ 41 w 41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28">
                    <a:moveTo>
                      <a:pt x="0" y="28"/>
                    </a:moveTo>
                    <a:lnTo>
                      <a:pt x="41" y="5"/>
                    </a:lnTo>
                    <a:lnTo>
                      <a:pt x="41" y="0"/>
                    </a:lnTo>
                    <a:lnTo>
                      <a:pt x="0" y="2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0" name="Freeform 108"/>
              <p:cNvSpPr>
                <a:spLocks/>
              </p:cNvSpPr>
              <p:nvPr/>
            </p:nvSpPr>
            <p:spPr bwMode="auto">
              <a:xfrm>
                <a:off x="1880" y="1221"/>
                <a:ext cx="43" cy="29"/>
              </a:xfrm>
              <a:custGeom>
                <a:avLst/>
                <a:gdLst>
                  <a:gd name="T0" fmla="*/ 0 w 41"/>
                  <a:gd name="T1" fmla="*/ 28 h 28"/>
                  <a:gd name="T2" fmla="*/ 41 w 41"/>
                  <a:gd name="T3" fmla="*/ 5 h 28"/>
                  <a:gd name="T4" fmla="*/ 41 w 41"/>
                  <a:gd name="T5" fmla="*/ 0 h 28"/>
                  <a:gd name="T6" fmla="*/ 0 w 41"/>
                  <a:gd name="T7" fmla="*/ 22 h 28"/>
                  <a:gd name="T8" fmla="*/ 0 w 41"/>
                  <a:gd name="T9" fmla="*/ 28 h 28"/>
                  <a:gd name="T10" fmla="*/ 0 w 41"/>
                  <a:gd name="T11" fmla="*/ 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28"/>
                  <a:gd name="T20" fmla="*/ 41 w 41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28">
                    <a:moveTo>
                      <a:pt x="0" y="28"/>
                    </a:moveTo>
                    <a:lnTo>
                      <a:pt x="41" y="5"/>
                    </a:lnTo>
                    <a:lnTo>
                      <a:pt x="41" y="0"/>
                    </a:lnTo>
                    <a:lnTo>
                      <a:pt x="0" y="22"/>
                    </a:lnTo>
                    <a:lnTo>
                      <a:pt x="0" y="2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1" name="Freeform 109"/>
              <p:cNvSpPr>
                <a:spLocks/>
              </p:cNvSpPr>
              <p:nvPr/>
            </p:nvSpPr>
            <p:spPr bwMode="auto">
              <a:xfrm>
                <a:off x="1831" y="1225"/>
                <a:ext cx="55" cy="18"/>
              </a:xfrm>
              <a:custGeom>
                <a:avLst/>
                <a:gdLst>
                  <a:gd name="T0" fmla="*/ 54 w 54"/>
                  <a:gd name="T1" fmla="*/ 6 h 17"/>
                  <a:gd name="T2" fmla="*/ 0 w 54"/>
                  <a:gd name="T3" fmla="*/ 17 h 17"/>
                  <a:gd name="T4" fmla="*/ 0 w 54"/>
                  <a:gd name="T5" fmla="*/ 11 h 17"/>
                  <a:gd name="T6" fmla="*/ 54 w 54"/>
                  <a:gd name="T7" fmla="*/ 0 h 17"/>
                  <a:gd name="T8" fmla="*/ 54 w 54"/>
                  <a:gd name="T9" fmla="*/ 6 h 17"/>
                  <a:gd name="T10" fmla="*/ 54 w 54"/>
                  <a:gd name="T11" fmla="*/ 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7"/>
                  <a:gd name="T20" fmla="*/ 54 w 54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7">
                    <a:moveTo>
                      <a:pt x="54" y="6"/>
                    </a:moveTo>
                    <a:lnTo>
                      <a:pt x="0" y="17"/>
                    </a:lnTo>
                    <a:lnTo>
                      <a:pt x="0" y="11"/>
                    </a:lnTo>
                    <a:lnTo>
                      <a:pt x="54" y="0"/>
                    </a:lnTo>
                    <a:lnTo>
                      <a:pt x="54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2" name="Freeform 110"/>
              <p:cNvSpPr>
                <a:spLocks/>
              </p:cNvSpPr>
              <p:nvPr/>
            </p:nvSpPr>
            <p:spPr bwMode="auto">
              <a:xfrm>
                <a:off x="1831" y="1225"/>
                <a:ext cx="55" cy="18"/>
              </a:xfrm>
              <a:custGeom>
                <a:avLst/>
                <a:gdLst>
                  <a:gd name="T0" fmla="*/ 54 w 54"/>
                  <a:gd name="T1" fmla="*/ 6 h 17"/>
                  <a:gd name="T2" fmla="*/ 0 w 54"/>
                  <a:gd name="T3" fmla="*/ 17 h 17"/>
                  <a:gd name="T4" fmla="*/ 0 w 54"/>
                  <a:gd name="T5" fmla="*/ 11 h 17"/>
                  <a:gd name="T6" fmla="*/ 54 w 54"/>
                  <a:gd name="T7" fmla="*/ 0 h 17"/>
                  <a:gd name="T8" fmla="*/ 54 w 54"/>
                  <a:gd name="T9" fmla="*/ 6 h 17"/>
                  <a:gd name="T10" fmla="*/ 54 w 54"/>
                  <a:gd name="T11" fmla="*/ 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7"/>
                  <a:gd name="T20" fmla="*/ 54 w 54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7">
                    <a:moveTo>
                      <a:pt x="54" y="6"/>
                    </a:moveTo>
                    <a:lnTo>
                      <a:pt x="0" y="17"/>
                    </a:lnTo>
                    <a:lnTo>
                      <a:pt x="0" y="11"/>
                    </a:lnTo>
                    <a:lnTo>
                      <a:pt x="54" y="0"/>
                    </a:lnTo>
                    <a:lnTo>
                      <a:pt x="54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3" name="Freeform 111"/>
              <p:cNvSpPr>
                <a:spLocks/>
              </p:cNvSpPr>
              <p:nvPr/>
            </p:nvSpPr>
            <p:spPr bwMode="auto">
              <a:xfrm>
                <a:off x="1837" y="1248"/>
                <a:ext cx="55" cy="16"/>
              </a:xfrm>
              <a:custGeom>
                <a:avLst/>
                <a:gdLst>
                  <a:gd name="T0" fmla="*/ 54 w 54"/>
                  <a:gd name="T1" fmla="*/ 5 h 16"/>
                  <a:gd name="T2" fmla="*/ 0 w 54"/>
                  <a:gd name="T3" fmla="*/ 16 h 16"/>
                  <a:gd name="T4" fmla="*/ 0 w 54"/>
                  <a:gd name="T5" fmla="*/ 11 h 16"/>
                  <a:gd name="T6" fmla="*/ 54 w 54"/>
                  <a:gd name="T7" fmla="*/ 0 h 16"/>
                  <a:gd name="T8" fmla="*/ 54 w 54"/>
                  <a:gd name="T9" fmla="*/ 5 h 16"/>
                  <a:gd name="T10" fmla="*/ 54 w 54"/>
                  <a:gd name="T11" fmla="*/ 5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6"/>
                  <a:gd name="T20" fmla="*/ 54 w 54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6">
                    <a:moveTo>
                      <a:pt x="54" y="5"/>
                    </a:moveTo>
                    <a:lnTo>
                      <a:pt x="0" y="16"/>
                    </a:lnTo>
                    <a:lnTo>
                      <a:pt x="0" y="11"/>
                    </a:lnTo>
                    <a:lnTo>
                      <a:pt x="54" y="0"/>
                    </a:lnTo>
                    <a:lnTo>
                      <a:pt x="54" y="5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4" name="Freeform 112"/>
              <p:cNvSpPr>
                <a:spLocks/>
              </p:cNvSpPr>
              <p:nvPr/>
            </p:nvSpPr>
            <p:spPr bwMode="auto">
              <a:xfrm>
                <a:off x="1837" y="1248"/>
                <a:ext cx="55" cy="16"/>
              </a:xfrm>
              <a:custGeom>
                <a:avLst/>
                <a:gdLst>
                  <a:gd name="T0" fmla="*/ 54 w 54"/>
                  <a:gd name="T1" fmla="*/ 5 h 16"/>
                  <a:gd name="T2" fmla="*/ 0 w 54"/>
                  <a:gd name="T3" fmla="*/ 16 h 16"/>
                  <a:gd name="T4" fmla="*/ 0 w 54"/>
                  <a:gd name="T5" fmla="*/ 11 h 16"/>
                  <a:gd name="T6" fmla="*/ 54 w 54"/>
                  <a:gd name="T7" fmla="*/ 0 h 16"/>
                  <a:gd name="T8" fmla="*/ 54 w 54"/>
                  <a:gd name="T9" fmla="*/ 5 h 16"/>
                  <a:gd name="T10" fmla="*/ 54 w 54"/>
                  <a:gd name="T11" fmla="*/ 5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6"/>
                  <a:gd name="T20" fmla="*/ 54 w 54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6">
                    <a:moveTo>
                      <a:pt x="54" y="5"/>
                    </a:moveTo>
                    <a:lnTo>
                      <a:pt x="0" y="16"/>
                    </a:lnTo>
                    <a:lnTo>
                      <a:pt x="0" y="11"/>
                    </a:lnTo>
                    <a:lnTo>
                      <a:pt x="54" y="0"/>
                    </a:lnTo>
                    <a:lnTo>
                      <a:pt x="54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5" name="Freeform 113"/>
              <p:cNvSpPr>
                <a:spLocks/>
              </p:cNvSpPr>
              <p:nvPr/>
            </p:nvSpPr>
            <p:spPr bwMode="auto">
              <a:xfrm>
                <a:off x="1831" y="1244"/>
                <a:ext cx="55" cy="10"/>
              </a:xfrm>
              <a:custGeom>
                <a:avLst/>
                <a:gdLst>
                  <a:gd name="T0" fmla="*/ 0 w 54"/>
                  <a:gd name="T1" fmla="*/ 0 h 11"/>
                  <a:gd name="T2" fmla="*/ 54 w 54"/>
                  <a:gd name="T3" fmla="*/ 11 h 11"/>
                  <a:gd name="T4" fmla="*/ 54 w 54"/>
                  <a:gd name="T5" fmla="*/ 11 h 11"/>
                  <a:gd name="T6" fmla="*/ 0 w 54"/>
                  <a:gd name="T7" fmla="*/ 0 h 11"/>
                  <a:gd name="T8" fmla="*/ 0 w 54"/>
                  <a:gd name="T9" fmla="*/ 0 h 11"/>
                  <a:gd name="T10" fmla="*/ 0 w 54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1"/>
                  <a:gd name="T20" fmla="*/ 54 w 5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1">
                    <a:moveTo>
                      <a:pt x="0" y="0"/>
                    </a:moveTo>
                    <a:lnTo>
                      <a:pt x="5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6" name="Freeform 114"/>
              <p:cNvSpPr>
                <a:spLocks/>
              </p:cNvSpPr>
              <p:nvPr/>
            </p:nvSpPr>
            <p:spPr bwMode="auto">
              <a:xfrm>
                <a:off x="1831" y="1244"/>
                <a:ext cx="55" cy="10"/>
              </a:xfrm>
              <a:custGeom>
                <a:avLst/>
                <a:gdLst>
                  <a:gd name="T0" fmla="*/ 0 w 54"/>
                  <a:gd name="T1" fmla="*/ 0 h 11"/>
                  <a:gd name="T2" fmla="*/ 54 w 54"/>
                  <a:gd name="T3" fmla="*/ 11 h 11"/>
                  <a:gd name="T4" fmla="*/ 54 w 54"/>
                  <a:gd name="T5" fmla="*/ 11 h 11"/>
                  <a:gd name="T6" fmla="*/ 0 w 54"/>
                  <a:gd name="T7" fmla="*/ 0 h 11"/>
                  <a:gd name="T8" fmla="*/ 0 w 54"/>
                  <a:gd name="T9" fmla="*/ 0 h 11"/>
                  <a:gd name="T10" fmla="*/ 0 w 54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11"/>
                  <a:gd name="T20" fmla="*/ 54 w 5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11">
                    <a:moveTo>
                      <a:pt x="0" y="0"/>
                    </a:moveTo>
                    <a:lnTo>
                      <a:pt x="54" y="1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7" name="Freeform 115"/>
              <p:cNvSpPr>
                <a:spLocks/>
              </p:cNvSpPr>
              <p:nvPr/>
            </p:nvSpPr>
            <p:spPr bwMode="auto">
              <a:xfrm>
                <a:off x="1880" y="1225"/>
                <a:ext cx="49" cy="18"/>
              </a:xfrm>
              <a:custGeom>
                <a:avLst/>
                <a:gdLst>
                  <a:gd name="T0" fmla="*/ 0 w 47"/>
                  <a:gd name="T1" fmla="*/ 6 h 17"/>
                  <a:gd name="T2" fmla="*/ 47 w 47"/>
                  <a:gd name="T3" fmla="*/ 17 h 17"/>
                  <a:gd name="T4" fmla="*/ 47 w 47"/>
                  <a:gd name="T5" fmla="*/ 11 h 17"/>
                  <a:gd name="T6" fmla="*/ 0 w 47"/>
                  <a:gd name="T7" fmla="*/ 0 h 17"/>
                  <a:gd name="T8" fmla="*/ 0 w 47"/>
                  <a:gd name="T9" fmla="*/ 6 h 17"/>
                  <a:gd name="T10" fmla="*/ 0 w 47"/>
                  <a:gd name="T11" fmla="*/ 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7"/>
                  <a:gd name="T20" fmla="*/ 47 w 4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7">
                    <a:moveTo>
                      <a:pt x="0" y="6"/>
                    </a:moveTo>
                    <a:lnTo>
                      <a:pt x="47" y="17"/>
                    </a:lnTo>
                    <a:lnTo>
                      <a:pt x="47" y="11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8" name="Freeform 116"/>
              <p:cNvSpPr>
                <a:spLocks/>
              </p:cNvSpPr>
              <p:nvPr/>
            </p:nvSpPr>
            <p:spPr bwMode="auto">
              <a:xfrm>
                <a:off x="1880" y="1225"/>
                <a:ext cx="49" cy="18"/>
              </a:xfrm>
              <a:custGeom>
                <a:avLst/>
                <a:gdLst>
                  <a:gd name="T0" fmla="*/ 0 w 47"/>
                  <a:gd name="T1" fmla="*/ 6 h 17"/>
                  <a:gd name="T2" fmla="*/ 47 w 47"/>
                  <a:gd name="T3" fmla="*/ 17 h 17"/>
                  <a:gd name="T4" fmla="*/ 47 w 47"/>
                  <a:gd name="T5" fmla="*/ 11 h 17"/>
                  <a:gd name="T6" fmla="*/ 0 w 47"/>
                  <a:gd name="T7" fmla="*/ 0 h 17"/>
                  <a:gd name="T8" fmla="*/ 0 w 47"/>
                  <a:gd name="T9" fmla="*/ 6 h 17"/>
                  <a:gd name="T10" fmla="*/ 0 w 47"/>
                  <a:gd name="T11" fmla="*/ 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7"/>
                  <a:gd name="T20" fmla="*/ 47 w 4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7">
                    <a:moveTo>
                      <a:pt x="0" y="6"/>
                    </a:moveTo>
                    <a:lnTo>
                      <a:pt x="47" y="17"/>
                    </a:lnTo>
                    <a:lnTo>
                      <a:pt x="47" y="11"/>
                    </a:lnTo>
                    <a:lnTo>
                      <a:pt x="0" y="0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79" name="Freeform 117"/>
              <p:cNvSpPr>
                <a:spLocks/>
              </p:cNvSpPr>
              <p:nvPr/>
            </p:nvSpPr>
            <p:spPr bwMode="auto">
              <a:xfrm>
                <a:off x="1880" y="1244"/>
                <a:ext cx="49" cy="10"/>
              </a:xfrm>
              <a:custGeom>
                <a:avLst/>
                <a:gdLst>
                  <a:gd name="T0" fmla="*/ 47 w 47"/>
                  <a:gd name="T1" fmla="*/ 0 h 11"/>
                  <a:gd name="T2" fmla="*/ 0 w 47"/>
                  <a:gd name="T3" fmla="*/ 11 h 11"/>
                  <a:gd name="T4" fmla="*/ 0 w 47"/>
                  <a:gd name="T5" fmla="*/ 11 h 11"/>
                  <a:gd name="T6" fmla="*/ 47 w 47"/>
                  <a:gd name="T7" fmla="*/ 0 h 11"/>
                  <a:gd name="T8" fmla="*/ 47 w 47"/>
                  <a:gd name="T9" fmla="*/ 0 h 11"/>
                  <a:gd name="T10" fmla="*/ 47 w 47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1"/>
                  <a:gd name="T20" fmla="*/ 47 w 4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1">
                    <a:moveTo>
                      <a:pt x="47" y="0"/>
                    </a:moveTo>
                    <a:lnTo>
                      <a:pt x="0" y="1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0" name="Freeform 118"/>
              <p:cNvSpPr>
                <a:spLocks/>
              </p:cNvSpPr>
              <p:nvPr/>
            </p:nvSpPr>
            <p:spPr bwMode="auto">
              <a:xfrm>
                <a:off x="1880" y="1244"/>
                <a:ext cx="49" cy="10"/>
              </a:xfrm>
              <a:custGeom>
                <a:avLst/>
                <a:gdLst>
                  <a:gd name="T0" fmla="*/ 47 w 47"/>
                  <a:gd name="T1" fmla="*/ 0 h 11"/>
                  <a:gd name="T2" fmla="*/ 0 w 47"/>
                  <a:gd name="T3" fmla="*/ 11 h 11"/>
                  <a:gd name="T4" fmla="*/ 0 w 47"/>
                  <a:gd name="T5" fmla="*/ 11 h 11"/>
                  <a:gd name="T6" fmla="*/ 47 w 47"/>
                  <a:gd name="T7" fmla="*/ 0 h 11"/>
                  <a:gd name="T8" fmla="*/ 47 w 47"/>
                  <a:gd name="T9" fmla="*/ 0 h 11"/>
                  <a:gd name="T10" fmla="*/ 47 w 47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1"/>
                  <a:gd name="T20" fmla="*/ 47 w 4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1">
                    <a:moveTo>
                      <a:pt x="47" y="0"/>
                    </a:moveTo>
                    <a:lnTo>
                      <a:pt x="0" y="11"/>
                    </a:lnTo>
                    <a:lnTo>
                      <a:pt x="4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1" name="Freeform 119"/>
              <p:cNvSpPr>
                <a:spLocks/>
              </p:cNvSpPr>
              <p:nvPr/>
            </p:nvSpPr>
            <p:spPr bwMode="auto">
              <a:xfrm>
                <a:off x="1837" y="1264"/>
                <a:ext cx="86" cy="2"/>
              </a:xfrm>
              <a:custGeom>
                <a:avLst/>
                <a:gdLst>
                  <a:gd name="T0" fmla="*/ 83 w 83"/>
                  <a:gd name="T1" fmla="*/ 0 h 1"/>
                  <a:gd name="T2" fmla="*/ 0 w 83"/>
                  <a:gd name="T3" fmla="*/ 0 h 1"/>
                  <a:gd name="T4" fmla="*/ 0 w 83"/>
                  <a:gd name="T5" fmla="*/ 0 h 1"/>
                  <a:gd name="T6" fmla="*/ 83 w 83"/>
                  <a:gd name="T7" fmla="*/ 0 h 1"/>
                  <a:gd name="T8" fmla="*/ 83 w 83"/>
                  <a:gd name="T9" fmla="*/ 0 h 1"/>
                  <a:gd name="T10" fmla="*/ 83 w 8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"/>
                  <a:gd name="T20" fmla="*/ 83 w 8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">
                    <a:moveTo>
                      <a:pt x="83" y="0"/>
                    </a:moveTo>
                    <a:lnTo>
                      <a:pt x="0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2" name="Freeform 120"/>
              <p:cNvSpPr>
                <a:spLocks/>
              </p:cNvSpPr>
              <p:nvPr/>
            </p:nvSpPr>
            <p:spPr bwMode="auto">
              <a:xfrm>
                <a:off x="1837" y="1264"/>
                <a:ext cx="86" cy="2"/>
              </a:xfrm>
              <a:custGeom>
                <a:avLst/>
                <a:gdLst>
                  <a:gd name="T0" fmla="*/ 83 w 83"/>
                  <a:gd name="T1" fmla="*/ 0 h 1"/>
                  <a:gd name="T2" fmla="*/ 0 w 83"/>
                  <a:gd name="T3" fmla="*/ 0 h 1"/>
                  <a:gd name="T4" fmla="*/ 0 w 83"/>
                  <a:gd name="T5" fmla="*/ 0 h 1"/>
                  <a:gd name="T6" fmla="*/ 83 w 83"/>
                  <a:gd name="T7" fmla="*/ 0 h 1"/>
                  <a:gd name="T8" fmla="*/ 83 w 83"/>
                  <a:gd name="T9" fmla="*/ 0 h 1"/>
                  <a:gd name="T10" fmla="*/ 83 w 8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"/>
                  <a:gd name="T20" fmla="*/ 83 w 8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">
                    <a:moveTo>
                      <a:pt x="83" y="0"/>
                    </a:moveTo>
                    <a:lnTo>
                      <a:pt x="0" y="0"/>
                    </a:lnTo>
                    <a:lnTo>
                      <a:pt x="8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3" name="Freeform 121"/>
              <p:cNvSpPr>
                <a:spLocks/>
              </p:cNvSpPr>
              <p:nvPr/>
            </p:nvSpPr>
            <p:spPr bwMode="auto">
              <a:xfrm>
                <a:off x="1837" y="1215"/>
                <a:ext cx="86" cy="6"/>
              </a:xfrm>
              <a:custGeom>
                <a:avLst/>
                <a:gdLst>
                  <a:gd name="T0" fmla="*/ 83 w 83"/>
                  <a:gd name="T1" fmla="*/ 6 h 6"/>
                  <a:gd name="T2" fmla="*/ 0 w 83"/>
                  <a:gd name="T3" fmla="*/ 6 h 6"/>
                  <a:gd name="T4" fmla="*/ 0 w 83"/>
                  <a:gd name="T5" fmla="*/ 0 h 6"/>
                  <a:gd name="T6" fmla="*/ 83 w 83"/>
                  <a:gd name="T7" fmla="*/ 0 h 6"/>
                  <a:gd name="T8" fmla="*/ 83 w 83"/>
                  <a:gd name="T9" fmla="*/ 6 h 6"/>
                  <a:gd name="T10" fmla="*/ 83 w 83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6"/>
                  <a:gd name="T20" fmla="*/ 83 w 8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6">
                    <a:moveTo>
                      <a:pt x="83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4" name="Freeform 122"/>
              <p:cNvSpPr>
                <a:spLocks/>
              </p:cNvSpPr>
              <p:nvPr/>
            </p:nvSpPr>
            <p:spPr bwMode="auto">
              <a:xfrm>
                <a:off x="1837" y="1215"/>
                <a:ext cx="86" cy="6"/>
              </a:xfrm>
              <a:custGeom>
                <a:avLst/>
                <a:gdLst>
                  <a:gd name="T0" fmla="*/ 83 w 83"/>
                  <a:gd name="T1" fmla="*/ 6 h 6"/>
                  <a:gd name="T2" fmla="*/ 0 w 83"/>
                  <a:gd name="T3" fmla="*/ 6 h 6"/>
                  <a:gd name="T4" fmla="*/ 0 w 83"/>
                  <a:gd name="T5" fmla="*/ 0 h 6"/>
                  <a:gd name="T6" fmla="*/ 83 w 83"/>
                  <a:gd name="T7" fmla="*/ 0 h 6"/>
                  <a:gd name="T8" fmla="*/ 83 w 83"/>
                  <a:gd name="T9" fmla="*/ 6 h 6"/>
                  <a:gd name="T10" fmla="*/ 83 w 83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6"/>
                  <a:gd name="T20" fmla="*/ 83 w 8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6">
                    <a:moveTo>
                      <a:pt x="83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5" name="Freeform 123"/>
              <p:cNvSpPr>
                <a:spLocks noEditPoints="1"/>
              </p:cNvSpPr>
              <p:nvPr/>
            </p:nvSpPr>
            <p:spPr bwMode="auto">
              <a:xfrm>
                <a:off x="1831" y="1199"/>
                <a:ext cx="104" cy="90"/>
              </a:xfrm>
              <a:custGeom>
                <a:avLst/>
                <a:gdLst>
                  <a:gd name="T0" fmla="*/ 48 w 101"/>
                  <a:gd name="T1" fmla="*/ 0 h 90"/>
                  <a:gd name="T2" fmla="*/ 30 w 101"/>
                  <a:gd name="T3" fmla="*/ 6 h 90"/>
                  <a:gd name="T4" fmla="*/ 18 w 101"/>
                  <a:gd name="T5" fmla="*/ 12 h 90"/>
                  <a:gd name="T6" fmla="*/ 6 w 101"/>
                  <a:gd name="T7" fmla="*/ 28 h 90"/>
                  <a:gd name="T8" fmla="*/ 0 w 101"/>
                  <a:gd name="T9" fmla="*/ 45 h 90"/>
                  <a:gd name="T10" fmla="*/ 6 w 101"/>
                  <a:gd name="T11" fmla="*/ 62 h 90"/>
                  <a:gd name="T12" fmla="*/ 18 w 101"/>
                  <a:gd name="T13" fmla="*/ 79 h 90"/>
                  <a:gd name="T14" fmla="*/ 30 w 101"/>
                  <a:gd name="T15" fmla="*/ 84 h 90"/>
                  <a:gd name="T16" fmla="*/ 48 w 101"/>
                  <a:gd name="T17" fmla="*/ 90 h 90"/>
                  <a:gd name="T18" fmla="*/ 71 w 101"/>
                  <a:gd name="T19" fmla="*/ 84 h 90"/>
                  <a:gd name="T20" fmla="*/ 83 w 101"/>
                  <a:gd name="T21" fmla="*/ 79 h 90"/>
                  <a:gd name="T22" fmla="*/ 95 w 101"/>
                  <a:gd name="T23" fmla="*/ 62 h 90"/>
                  <a:gd name="T24" fmla="*/ 101 w 101"/>
                  <a:gd name="T25" fmla="*/ 45 h 90"/>
                  <a:gd name="T26" fmla="*/ 95 w 101"/>
                  <a:gd name="T27" fmla="*/ 28 h 90"/>
                  <a:gd name="T28" fmla="*/ 83 w 101"/>
                  <a:gd name="T29" fmla="*/ 12 h 90"/>
                  <a:gd name="T30" fmla="*/ 71 w 101"/>
                  <a:gd name="T31" fmla="*/ 6 h 90"/>
                  <a:gd name="T32" fmla="*/ 48 w 101"/>
                  <a:gd name="T33" fmla="*/ 0 h 90"/>
                  <a:gd name="T34" fmla="*/ 48 w 101"/>
                  <a:gd name="T35" fmla="*/ 0 h 90"/>
                  <a:gd name="T36" fmla="*/ 48 w 101"/>
                  <a:gd name="T37" fmla="*/ 84 h 90"/>
                  <a:gd name="T38" fmla="*/ 30 w 101"/>
                  <a:gd name="T39" fmla="*/ 84 h 90"/>
                  <a:gd name="T40" fmla="*/ 18 w 101"/>
                  <a:gd name="T41" fmla="*/ 73 h 90"/>
                  <a:gd name="T42" fmla="*/ 12 w 101"/>
                  <a:gd name="T43" fmla="*/ 62 h 90"/>
                  <a:gd name="T44" fmla="*/ 6 w 101"/>
                  <a:gd name="T45" fmla="*/ 45 h 90"/>
                  <a:gd name="T46" fmla="*/ 12 w 101"/>
                  <a:gd name="T47" fmla="*/ 28 h 90"/>
                  <a:gd name="T48" fmla="*/ 18 w 101"/>
                  <a:gd name="T49" fmla="*/ 17 h 90"/>
                  <a:gd name="T50" fmla="*/ 30 w 101"/>
                  <a:gd name="T51" fmla="*/ 6 h 90"/>
                  <a:gd name="T52" fmla="*/ 48 w 101"/>
                  <a:gd name="T53" fmla="*/ 0 h 90"/>
                  <a:gd name="T54" fmla="*/ 66 w 101"/>
                  <a:gd name="T55" fmla="*/ 6 h 90"/>
                  <a:gd name="T56" fmla="*/ 83 w 101"/>
                  <a:gd name="T57" fmla="*/ 17 h 90"/>
                  <a:gd name="T58" fmla="*/ 89 w 101"/>
                  <a:gd name="T59" fmla="*/ 28 h 90"/>
                  <a:gd name="T60" fmla="*/ 95 w 101"/>
                  <a:gd name="T61" fmla="*/ 45 h 90"/>
                  <a:gd name="T62" fmla="*/ 89 w 101"/>
                  <a:gd name="T63" fmla="*/ 62 h 90"/>
                  <a:gd name="T64" fmla="*/ 83 w 101"/>
                  <a:gd name="T65" fmla="*/ 73 h 90"/>
                  <a:gd name="T66" fmla="*/ 66 w 101"/>
                  <a:gd name="T67" fmla="*/ 84 h 90"/>
                  <a:gd name="T68" fmla="*/ 48 w 101"/>
                  <a:gd name="T69" fmla="*/ 84 h 90"/>
                  <a:gd name="T70" fmla="*/ 48 w 101"/>
                  <a:gd name="T71" fmla="*/ 84 h 9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1"/>
                  <a:gd name="T109" fmla="*/ 0 h 90"/>
                  <a:gd name="T110" fmla="*/ 101 w 101"/>
                  <a:gd name="T111" fmla="*/ 90 h 9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1" h="90">
                    <a:moveTo>
                      <a:pt x="48" y="0"/>
                    </a:moveTo>
                    <a:lnTo>
                      <a:pt x="30" y="6"/>
                    </a:lnTo>
                    <a:lnTo>
                      <a:pt x="18" y="12"/>
                    </a:lnTo>
                    <a:lnTo>
                      <a:pt x="6" y="28"/>
                    </a:lnTo>
                    <a:lnTo>
                      <a:pt x="0" y="45"/>
                    </a:lnTo>
                    <a:lnTo>
                      <a:pt x="6" y="62"/>
                    </a:lnTo>
                    <a:lnTo>
                      <a:pt x="18" y="79"/>
                    </a:lnTo>
                    <a:lnTo>
                      <a:pt x="30" y="84"/>
                    </a:lnTo>
                    <a:lnTo>
                      <a:pt x="48" y="90"/>
                    </a:lnTo>
                    <a:lnTo>
                      <a:pt x="71" y="84"/>
                    </a:lnTo>
                    <a:lnTo>
                      <a:pt x="83" y="79"/>
                    </a:lnTo>
                    <a:lnTo>
                      <a:pt x="95" y="62"/>
                    </a:lnTo>
                    <a:lnTo>
                      <a:pt x="101" y="45"/>
                    </a:lnTo>
                    <a:lnTo>
                      <a:pt x="95" y="28"/>
                    </a:lnTo>
                    <a:lnTo>
                      <a:pt x="83" y="12"/>
                    </a:lnTo>
                    <a:lnTo>
                      <a:pt x="71" y="6"/>
                    </a:lnTo>
                    <a:lnTo>
                      <a:pt x="48" y="0"/>
                    </a:lnTo>
                    <a:close/>
                    <a:moveTo>
                      <a:pt x="48" y="84"/>
                    </a:moveTo>
                    <a:lnTo>
                      <a:pt x="30" y="84"/>
                    </a:lnTo>
                    <a:lnTo>
                      <a:pt x="18" y="73"/>
                    </a:lnTo>
                    <a:lnTo>
                      <a:pt x="12" y="62"/>
                    </a:lnTo>
                    <a:lnTo>
                      <a:pt x="6" y="45"/>
                    </a:lnTo>
                    <a:lnTo>
                      <a:pt x="12" y="28"/>
                    </a:lnTo>
                    <a:lnTo>
                      <a:pt x="18" y="17"/>
                    </a:lnTo>
                    <a:lnTo>
                      <a:pt x="30" y="6"/>
                    </a:lnTo>
                    <a:lnTo>
                      <a:pt x="48" y="0"/>
                    </a:lnTo>
                    <a:lnTo>
                      <a:pt x="66" y="6"/>
                    </a:lnTo>
                    <a:lnTo>
                      <a:pt x="83" y="17"/>
                    </a:lnTo>
                    <a:lnTo>
                      <a:pt x="89" y="28"/>
                    </a:lnTo>
                    <a:lnTo>
                      <a:pt x="95" y="45"/>
                    </a:lnTo>
                    <a:lnTo>
                      <a:pt x="89" y="62"/>
                    </a:lnTo>
                    <a:lnTo>
                      <a:pt x="83" y="73"/>
                    </a:lnTo>
                    <a:lnTo>
                      <a:pt x="66" y="84"/>
                    </a:lnTo>
                    <a:lnTo>
                      <a:pt x="48" y="84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6" name="Freeform 124"/>
              <p:cNvSpPr>
                <a:spLocks/>
              </p:cNvSpPr>
              <p:nvPr/>
            </p:nvSpPr>
            <p:spPr bwMode="auto">
              <a:xfrm>
                <a:off x="1831" y="1199"/>
                <a:ext cx="104" cy="90"/>
              </a:xfrm>
              <a:custGeom>
                <a:avLst/>
                <a:gdLst>
                  <a:gd name="T0" fmla="*/ 48 w 101"/>
                  <a:gd name="T1" fmla="*/ 0 h 90"/>
                  <a:gd name="T2" fmla="*/ 30 w 101"/>
                  <a:gd name="T3" fmla="*/ 6 h 90"/>
                  <a:gd name="T4" fmla="*/ 18 w 101"/>
                  <a:gd name="T5" fmla="*/ 12 h 90"/>
                  <a:gd name="T6" fmla="*/ 6 w 101"/>
                  <a:gd name="T7" fmla="*/ 28 h 90"/>
                  <a:gd name="T8" fmla="*/ 0 w 101"/>
                  <a:gd name="T9" fmla="*/ 45 h 90"/>
                  <a:gd name="T10" fmla="*/ 6 w 101"/>
                  <a:gd name="T11" fmla="*/ 62 h 90"/>
                  <a:gd name="T12" fmla="*/ 18 w 101"/>
                  <a:gd name="T13" fmla="*/ 79 h 90"/>
                  <a:gd name="T14" fmla="*/ 30 w 101"/>
                  <a:gd name="T15" fmla="*/ 84 h 90"/>
                  <a:gd name="T16" fmla="*/ 48 w 101"/>
                  <a:gd name="T17" fmla="*/ 90 h 90"/>
                  <a:gd name="T18" fmla="*/ 71 w 101"/>
                  <a:gd name="T19" fmla="*/ 84 h 90"/>
                  <a:gd name="T20" fmla="*/ 83 w 101"/>
                  <a:gd name="T21" fmla="*/ 79 h 90"/>
                  <a:gd name="T22" fmla="*/ 95 w 101"/>
                  <a:gd name="T23" fmla="*/ 62 h 90"/>
                  <a:gd name="T24" fmla="*/ 101 w 101"/>
                  <a:gd name="T25" fmla="*/ 45 h 90"/>
                  <a:gd name="T26" fmla="*/ 95 w 101"/>
                  <a:gd name="T27" fmla="*/ 28 h 90"/>
                  <a:gd name="T28" fmla="*/ 83 w 101"/>
                  <a:gd name="T29" fmla="*/ 12 h 90"/>
                  <a:gd name="T30" fmla="*/ 71 w 101"/>
                  <a:gd name="T31" fmla="*/ 6 h 90"/>
                  <a:gd name="T32" fmla="*/ 48 w 101"/>
                  <a:gd name="T33" fmla="*/ 0 h 90"/>
                  <a:gd name="T34" fmla="*/ 48 w 101"/>
                  <a:gd name="T35" fmla="*/ 0 h 9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1"/>
                  <a:gd name="T55" fmla="*/ 0 h 90"/>
                  <a:gd name="T56" fmla="*/ 101 w 101"/>
                  <a:gd name="T57" fmla="*/ 90 h 9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1" h="90">
                    <a:moveTo>
                      <a:pt x="48" y="0"/>
                    </a:moveTo>
                    <a:lnTo>
                      <a:pt x="30" y="6"/>
                    </a:lnTo>
                    <a:lnTo>
                      <a:pt x="18" y="12"/>
                    </a:lnTo>
                    <a:lnTo>
                      <a:pt x="6" y="28"/>
                    </a:lnTo>
                    <a:lnTo>
                      <a:pt x="0" y="45"/>
                    </a:lnTo>
                    <a:lnTo>
                      <a:pt x="6" y="62"/>
                    </a:lnTo>
                    <a:lnTo>
                      <a:pt x="18" y="79"/>
                    </a:lnTo>
                    <a:lnTo>
                      <a:pt x="30" y="84"/>
                    </a:lnTo>
                    <a:lnTo>
                      <a:pt x="48" y="90"/>
                    </a:lnTo>
                    <a:lnTo>
                      <a:pt x="71" y="84"/>
                    </a:lnTo>
                    <a:lnTo>
                      <a:pt x="83" y="79"/>
                    </a:lnTo>
                    <a:lnTo>
                      <a:pt x="95" y="62"/>
                    </a:lnTo>
                    <a:lnTo>
                      <a:pt x="101" y="45"/>
                    </a:lnTo>
                    <a:lnTo>
                      <a:pt x="95" y="28"/>
                    </a:lnTo>
                    <a:lnTo>
                      <a:pt x="83" y="12"/>
                    </a:lnTo>
                    <a:lnTo>
                      <a:pt x="71" y="6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7" name="Freeform 125"/>
              <p:cNvSpPr>
                <a:spLocks/>
              </p:cNvSpPr>
              <p:nvPr/>
            </p:nvSpPr>
            <p:spPr bwMode="auto">
              <a:xfrm>
                <a:off x="1837" y="1199"/>
                <a:ext cx="92" cy="84"/>
              </a:xfrm>
              <a:custGeom>
                <a:avLst/>
                <a:gdLst>
                  <a:gd name="T0" fmla="*/ 42 w 89"/>
                  <a:gd name="T1" fmla="*/ 84 h 84"/>
                  <a:gd name="T2" fmla="*/ 24 w 89"/>
                  <a:gd name="T3" fmla="*/ 84 h 84"/>
                  <a:gd name="T4" fmla="*/ 12 w 89"/>
                  <a:gd name="T5" fmla="*/ 73 h 84"/>
                  <a:gd name="T6" fmla="*/ 6 w 89"/>
                  <a:gd name="T7" fmla="*/ 62 h 84"/>
                  <a:gd name="T8" fmla="*/ 0 w 89"/>
                  <a:gd name="T9" fmla="*/ 45 h 84"/>
                  <a:gd name="T10" fmla="*/ 6 w 89"/>
                  <a:gd name="T11" fmla="*/ 28 h 84"/>
                  <a:gd name="T12" fmla="*/ 12 w 89"/>
                  <a:gd name="T13" fmla="*/ 17 h 84"/>
                  <a:gd name="T14" fmla="*/ 24 w 89"/>
                  <a:gd name="T15" fmla="*/ 6 h 84"/>
                  <a:gd name="T16" fmla="*/ 42 w 89"/>
                  <a:gd name="T17" fmla="*/ 0 h 84"/>
                  <a:gd name="T18" fmla="*/ 60 w 89"/>
                  <a:gd name="T19" fmla="*/ 6 h 84"/>
                  <a:gd name="T20" fmla="*/ 77 w 89"/>
                  <a:gd name="T21" fmla="*/ 17 h 84"/>
                  <a:gd name="T22" fmla="*/ 83 w 89"/>
                  <a:gd name="T23" fmla="*/ 28 h 84"/>
                  <a:gd name="T24" fmla="*/ 89 w 89"/>
                  <a:gd name="T25" fmla="*/ 45 h 84"/>
                  <a:gd name="T26" fmla="*/ 83 w 89"/>
                  <a:gd name="T27" fmla="*/ 62 h 84"/>
                  <a:gd name="T28" fmla="*/ 77 w 89"/>
                  <a:gd name="T29" fmla="*/ 73 h 84"/>
                  <a:gd name="T30" fmla="*/ 60 w 89"/>
                  <a:gd name="T31" fmla="*/ 84 h 84"/>
                  <a:gd name="T32" fmla="*/ 42 w 89"/>
                  <a:gd name="T33" fmla="*/ 84 h 84"/>
                  <a:gd name="T34" fmla="*/ 42 w 89"/>
                  <a:gd name="T35" fmla="*/ 84 h 8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84"/>
                  <a:gd name="T56" fmla="*/ 89 w 89"/>
                  <a:gd name="T57" fmla="*/ 84 h 8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84">
                    <a:moveTo>
                      <a:pt x="42" y="84"/>
                    </a:moveTo>
                    <a:lnTo>
                      <a:pt x="24" y="84"/>
                    </a:lnTo>
                    <a:lnTo>
                      <a:pt x="12" y="73"/>
                    </a:lnTo>
                    <a:lnTo>
                      <a:pt x="6" y="62"/>
                    </a:lnTo>
                    <a:lnTo>
                      <a:pt x="0" y="45"/>
                    </a:lnTo>
                    <a:lnTo>
                      <a:pt x="6" y="28"/>
                    </a:lnTo>
                    <a:lnTo>
                      <a:pt x="12" y="17"/>
                    </a:lnTo>
                    <a:lnTo>
                      <a:pt x="24" y="6"/>
                    </a:lnTo>
                    <a:lnTo>
                      <a:pt x="42" y="0"/>
                    </a:lnTo>
                    <a:lnTo>
                      <a:pt x="60" y="6"/>
                    </a:lnTo>
                    <a:lnTo>
                      <a:pt x="77" y="17"/>
                    </a:lnTo>
                    <a:lnTo>
                      <a:pt x="83" y="28"/>
                    </a:lnTo>
                    <a:lnTo>
                      <a:pt x="89" y="45"/>
                    </a:lnTo>
                    <a:lnTo>
                      <a:pt x="83" y="62"/>
                    </a:lnTo>
                    <a:lnTo>
                      <a:pt x="77" y="73"/>
                    </a:lnTo>
                    <a:lnTo>
                      <a:pt x="60" y="84"/>
                    </a:lnTo>
                    <a:lnTo>
                      <a:pt x="42" y="8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8" name="Freeform 126"/>
              <p:cNvSpPr>
                <a:spLocks/>
              </p:cNvSpPr>
              <p:nvPr/>
            </p:nvSpPr>
            <p:spPr bwMode="auto">
              <a:xfrm>
                <a:off x="1858" y="1209"/>
                <a:ext cx="53" cy="67"/>
              </a:xfrm>
              <a:custGeom>
                <a:avLst/>
                <a:gdLst>
                  <a:gd name="T0" fmla="*/ 53 w 53"/>
                  <a:gd name="T1" fmla="*/ 50 h 67"/>
                  <a:gd name="T2" fmla="*/ 53 w 53"/>
                  <a:gd name="T3" fmla="*/ 55 h 67"/>
                  <a:gd name="T4" fmla="*/ 47 w 53"/>
                  <a:gd name="T5" fmla="*/ 61 h 67"/>
                  <a:gd name="T6" fmla="*/ 36 w 53"/>
                  <a:gd name="T7" fmla="*/ 67 h 67"/>
                  <a:gd name="T8" fmla="*/ 24 w 53"/>
                  <a:gd name="T9" fmla="*/ 67 h 67"/>
                  <a:gd name="T10" fmla="*/ 18 w 53"/>
                  <a:gd name="T11" fmla="*/ 67 h 67"/>
                  <a:gd name="T12" fmla="*/ 6 w 53"/>
                  <a:gd name="T13" fmla="*/ 61 h 67"/>
                  <a:gd name="T14" fmla="*/ 0 w 53"/>
                  <a:gd name="T15" fmla="*/ 55 h 67"/>
                  <a:gd name="T16" fmla="*/ 0 w 53"/>
                  <a:gd name="T17" fmla="*/ 50 h 67"/>
                  <a:gd name="T18" fmla="*/ 0 w 53"/>
                  <a:gd name="T19" fmla="*/ 0 h 67"/>
                  <a:gd name="T20" fmla="*/ 53 w 53"/>
                  <a:gd name="T21" fmla="*/ 0 h 67"/>
                  <a:gd name="T22" fmla="*/ 53 w 53"/>
                  <a:gd name="T23" fmla="*/ 50 h 67"/>
                  <a:gd name="T24" fmla="*/ 53 w 53"/>
                  <a:gd name="T25" fmla="*/ 50 h 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3"/>
                  <a:gd name="T40" fmla="*/ 0 h 67"/>
                  <a:gd name="T41" fmla="*/ 53 w 53"/>
                  <a:gd name="T42" fmla="*/ 67 h 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3" h="67">
                    <a:moveTo>
                      <a:pt x="53" y="50"/>
                    </a:moveTo>
                    <a:lnTo>
                      <a:pt x="53" y="55"/>
                    </a:lnTo>
                    <a:lnTo>
                      <a:pt x="47" y="61"/>
                    </a:lnTo>
                    <a:lnTo>
                      <a:pt x="36" y="67"/>
                    </a:lnTo>
                    <a:lnTo>
                      <a:pt x="24" y="67"/>
                    </a:lnTo>
                    <a:lnTo>
                      <a:pt x="18" y="67"/>
                    </a:lnTo>
                    <a:lnTo>
                      <a:pt x="6" y="61"/>
                    </a:lnTo>
                    <a:lnTo>
                      <a:pt x="0" y="55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50"/>
                    </a:lnTo>
                    <a:close/>
                  </a:path>
                </a:pathLst>
              </a:custGeom>
              <a:solidFill>
                <a:srgbClr val="FF16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89" name="Freeform 127"/>
              <p:cNvSpPr>
                <a:spLocks/>
              </p:cNvSpPr>
              <p:nvPr/>
            </p:nvSpPr>
            <p:spPr bwMode="auto">
              <a:xfrm>
                <a:off x="1858" y="1209"/>
                <a:ext cx="53" cy="67"/>
              </a:xfrm>
              <a:custGeom>
                <a:avLst/>
                <a:gdLst>
                  <a:gd name="T0" fmla="*/ 53 w 53"/>
                  <a:gd name="T1" fmla="*/ 50 h 67"/>
                  <a:gd name="T2" fmla="*/ 53 w 53"/>
                  <a:gd name="T3" fmla="*/ 55 h 67"/>
                  <a:gd name="T4" fmla="*/ 47 w 53"/>
                  <a:gd name="T5" fmla="*/ 61 h 67"/>
                  <a:gd name="T6" fmla="*/ 36 w 53"/>
                  <a:gd name="T7" fmla="*/ 67 h 67"/>
                  <a:gd name="T8" fmla="*/ 24 w 53"/>
                  <a:gd name="T9" fmla="*/ 67 h 67"/>
                  <a:gd name="T10" fmla="*/ 18 w 53"/>
                  <a:gd name="T11" fmla="*/ 67 h 67"/>
                  <a:gd name="T12" fmla="*/ 6 w 53"/>
                  <a:gd name="T13" fmla="*/ 61 h 67"/>
                  <a:gd name="T14" fmla="*/ 0 w 53"/>
                  <a:gd name="T15" fmla="*/ 55 h 67"/>
                  <a:gd name="T16" fmla="*/ 0 w 53"/>
                  <a:gd name="T17" fmla="*/ 50 h 67"/>
                  <a:gd name="T18" fmla="*/ 0 w 53"/>
                  <a:gd name="T19" fmla="*/ 0 h 67"/>
                  <a:gd name="T20" fmla="*/ 53 w 53"/>
                  <a:gd name="T21" fmla="*/ 0 h 67"/>
                  <a:gd name="T22" fmla="*/ 53 w 53"/>
                  <a:gd name="T23" fmla="*/ 50 h 67"/>
                  <a:gd name="T24" fmla="*/ 53 w 53"/>
                  <a:gd name="T25" fmla="*/ 50 h 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3"/>
                  <a:gd name="T40" fmla="*/ 0 h 67"/>
                  <a:gd name="T41" fmla="*/ 53 w 53"/>
                  <a:gd name="T42" fmla="*/ 67 h 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3" h="67">
                    <a:moveTo>
                      <a:pt x="53" y="50"/>
                    </a:moveTo>
                    <a:lnTo>
                      <a:pt x="53" y="55"/>
                    </a:lnTo>
                    <a:lnTo>
                      <a:pt x="47" y="61"/>
                    </a:lnTo>
                    <a:lnTo>
                      <a:pt x="36" y="67"/>
                    </a:lnTo>
                    <a:lnTo>
                      <a:pt x="24" y="67"/>
                    </a:lnTo>
                    <a:lnTo>
                      <a:pt x="18" y="67"/>
                    </a:lnTo>
                    <a:lnTo>
                      <a:pt x="6" y="61"/>
                    </a:lnTo>
                    <a:lnTo>
                      <a:pt x="0" y="55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50"/>
                    </a:lnTo>
                  </a:path>
                </a:pathLst>
              </a:custGeom>
              <a:noFill/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0" name="Freeform 128"/>
              <p:cNvSpPr>
                <a:spLocks/>
              </p:cNvSpPr>
              <p:nvPr/>
            </p:nvSpPr>
            <p:spPr bwMode="auto">
              <a:xfrm>
                <a:off x="1868" y="1225"/>
                <a:ext cx="31" cy="35"/>
              </a:xfrm>
              <a:custGeom>
                <a:avLst/>
                <a:gdLst>
                  <a:gd name="T0" fmla="*/ 30 w 30"/>
                  <a:gd name="T1" fmla="*/ 28 h 34"/>
                  <a:gd name="T2" fmla="*/ 24 w 30"/>
                  <a:gd name="T3" fmla="*/ 34 h 34"/>
                  <a:gd name="T4" fmla="*/ 12 w 30"/>
                  <a:gd name="T5" fmla="*/ 34 h 34"/>
                  <a:gd name="T6" fmla="*/ 6 w 30"/>
                  <a:gd name="T7" fmla="*/ 34 h 34"/>
                  <a:gd name="T8" fmla="*/ 0 w 30"/>
                  <a:gd name="T9" fmla="*/ 28 h 34"/>
                  <a:gd name="T10" fmla="*/ 0 w 30"/>
                  <a:gd name="T11" fmla="*/ 0 h 34"/>
                  <a:gd name="T12" fmla="*/ 30 w 30"/>
                  <a:gd name="T13" fmla="*/ 0 h 34"/>
                  <a:gd name="T14" fmla="*/ 30 w 30"/>
                  <a:gd name="T15" fmla="*/ 28 h 34"/>
                  <a:gd name="T16" fmla="*/ 30 w 30"/>
                  <a:gd name="T17" fmla="*/ 28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4"/>
                  <a:gd name="T29" fmla="*/ 30 w 30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4">
                    <a:moveTo>
                      <a:pt x="30" y="28"/>
                    </a:moveTo>
                    <a:lnTo>
                      <a:pt x="24" y="34"/>
                    </a:lnTo>
                    <a:lnTo>
                      <a:pt x="12" y="34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1" name="Freeform 129"/>
              <p:cNvSpPr>
                <a:spLocks/>
              </p:cNvSpPr>
              <p:nvPr/>
            </p:nvSpPr>
            <p:spPr bwMode="auto">
              <a:xfrm>
                <a:off x="1880" y="1225"/>
                <a:ext cx="6" cy="12"/>
              </a:xfrm>
              <a:custGeom>
                <a:avLst/>
                <a:gdLst>
                  <a:gd name="T0" fmla="*/ 6 w 6"/>
                  <a:gd name="T1" fmla="*/ 6 h 11"/>
                  <a:gd name="T2" fmla="*/ 6 w 6"/>
                  <a:gd name="T3" fmla="*/ 11 h 11"/>
                  <a:gd name="T4" fmla="*/ 0 w 6"/>
                  <a:gd name="T5" fmla="*/ 11 h 11"/>
                  <a:gd name="T6" fmla="*/ 0 w 6"/>
                  <a:gd name="T7" fmla="*/ 11 h 11"/>
                  <a:gd name="T8" fmla="*/ 0 w 6"/>
                  <a:gd name="T9" fmla="*/ 6 h 11"/>
                  <a:gd name="T10" fmla="*/ 0 w 6"/>
                  <a:gd name="T11" fmla="*/ 0 h 11"/>
                  <a:gd name="T12" fmla="*/ 6 w 6"/>
                  <a:gd name="T13" fmla="*/ 0 h 11"/>
                  <a:gd name="T14" fmla="*/ 6 w 6"/>
                  <a:gd name="T15" fmla="*/ 6 h 11"/>
                  <a:gd name="T16" fmla="*/ 6 w 6"/>
                  <a:gd name="T17" fmla="*/ 6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11"/>
                  <a:gd name="T29" fmla="*/ 6 w 6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11">
                    <a:moveTo>
                      <a:pt x="6" y="6"/>
                    </a:moveTo>
                    <a:lnTo>
                      <a:pt x="6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A5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2" name="Freeform 130"/>
              <p:cNvSpPr>
                <a:spLocks/>
              </p:cNvSpPr>
              <p:nvPr/>
            </p:nvSpPr>
            <p:spPr bwMode="auto">
              <a:xfrm>
                <a:off x="1880" y="1248"/>
                <a:ext cx="6" cy="6"/>
              </a:xfrm>
              <a:custGeom>
                <a:avLst/>
                <a:gdLst>
                  <a:gd name="T0" fmla="*/ 6 w 6"/>
                  <a:gd name="T1" fmla="*/ 5 h 5"/>
                  <a:gd name="T2" fmla="*/ 6 w 6"/>
                  <a:gd name="T3" fmla="*/ 5 h 5"/>
                  <a:gd name="T4" fmla="*/ 0 w 6"/>
                  <a:gd name="T5" fmla="*/ 5 h 5"/>
                  <a:gd name="T6" fmla="*/ 0 w 6"/>
                  <a:gd name="T7" fmla="*/ 5 h 5"/>
                  <a:gd name="T8" fmla="*/ 0 w 6"/>
                  <a:gd name="T9" fmla="*/ 0 h 5"/>
                  <a:gd name="T10" fmla="*/ 6 w 6"/>
                  <a:gd name="T11" fmla="*/ 0 h 5"/>
                  <a:gd name="T12" fmla="*/ 6 w 6"/>
                  <a:gd name="T13" fmla="*/ 5 h 5"/>
                  <a:gd name="T14" fmla="*/ 6 w 6"/>
                  <a:gd name="T15" fmla="*/ 5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5"/>
                  <a:gd name="T26" fmla="*/ 6 w 6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5">
                    <a:moveTo>
                      <a:pt x="6" y="5"/>
                    </a:moveTo>
                    <a:lnTo>
                      <a:pt x="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0A5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3" name="Freeform 131"/>
              <p:cNvSpPr>
                <a:spLocks/>
              </p:cNvSpPr>
              <p:nvPr/>
            </p:nvSpPr>
            <p:spPr bwMode="auto">
              <a:xfrm>
                <a:off x="1886" y="1237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6 h 6"/>
                  <a:gd name="T8" fmla="*/ 0 w 6"/>
                  <a:gd name="T9" fmla="*/ 0 h 6"/>
                  <a:gd name="T10" fmla="*/ 6 w 6"/>
                  <a:gd name="T11" fmla="*/ 0 h 6"/>
                  <a:gd name="T12" fmla="*/ 6 w 6"/>
                  <a:gd name="T13" fmla="*/ 6 h 6"/>
                  <a:gd name="T14" fmla="*/ 6 w 6"/>
                  <a:gd name="T15" fmla="*/ 6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6"/>
                  <a:gd name="T26" fmla="*/ 6 w 6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6">
                    <a:moveTo>
                      <a:pt x="6" y="6"/>
                    </a:move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A5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4" name="Freeform 132"/>
              <p:cNvSpPr>
                <a:spLocks/>
              </p:cNvSpPr>
              <p:nvPr/>
            </p:nvSpPr>
            <p:spPr bwMode="auto">
              <a:xfrm>
                <a:off x="1874" y="1237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6 h 6"/>
                  <a:gd name="T8" fmla="*/ 0 w 6"/>
                  <a:gd name="T9" fmla="*/ 0 h 6"/>
                  <a:gd name="T10" fmla="*/ 6 w 6"/>
                  <a:gd name="T11" fmla="*/ 0 h 6"/>
                  <a:gd name="T12" fmla="*/ 6 w 6"/>
                  <a:gd name="T13" fmla="*/ 6 h 6"/>
                  <a:gd name="T14" fmla="*/ 6 w 6"/>
                  <a:gd name="T15" fmla="*/ 6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6"/>
                  <a:gd name="T26" fmla="*/ 6 w 6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6">
                    <a:moveTo>
                      <a:pt x="6" y="6"/>
                    </a:move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A5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5" name="Freeform 133"/>
              <p:cNvSpPr>
                <a:spLocks/>
              </p:cNvSpPr>
              <p:nvPr/>
            </p:nvSpPr>
            <p:spPr bwMode="auto">
              <a:xfrm>
                <a:off x="1862" y="1209"/>
                <a:ext cx="6" cy="12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0 h 11"/>
                  <a:gd name="T6" fmla="*/ 6 w 6"/>
                  <a:gd name="T7" fmla="*/ 0 h 11"/>
                  <a:gd name="T8" fmla="*/ 6 w 6"/>
                  <a:gd name="T9" fmla="*/ 11 h 11"/>
                  <a:gd name="T10" fmla="*/ 6 w 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6" name="Freeform 134"/>
              <p:cNvSpPr>
                <a:spLocks/>
              </p:cNvSpPr>
              <p:nvPr/>
            </p:nvSpPr>
            <p:spPr bwMode="auto">
              <a:xfrm>
                <a:off x="1862" y="1209"/>
                <a:ext cx="6" cy="12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0 h 11"/>
                  <a:gd name="T6" fmla="*/ 6 w 6"/>
                  <a:gd name="T7" fmla="*/ 0 h 11"/>
                  <a:gd name="T8" fmla="*/ 6 w 6"/>
                  <a:gd name="T9" fmla="*/ 11 h 11"/>
                  <a:gd name="T10" fmla="*/ 6 w 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7" name="Freeform 135"/>
              <p:cNvSpPr>
                <a:spLocks/>
              </p:cNvSpPr>
              <p:nvPr/>
            </p:nvSpPr>
            <p:spPr bwMode="auto">
              <a:xfrm>
                <a:off x="1898" y="1209"/>
                <a:ext cx="6" cy="12"/>
              </a:xfrm>
              <a:custGeom>
                <a:avLst/>
                <a:gdLst>
                  <a:gd name="T0" fmla="*/ 5 w 5"/>
                  <a:gd name="T1" fmla="*/ 11 h 11"/>
                  <a:gd name="T2" fmla="*/ 0 w 5"/>
                  <a:gd name="T3" fmla="*/ 11 h 11"/>
                  <a:gd name="T4" fmla="*/ 0 w 5"/>
                  <a:gd name="T5" fmla="*/ 0 h 11"/>
                  <a:gd name="T6" fmla="*/ 5 w 5"/>
                  <a:gd name="T7" fmla="*/ 0 h 11"/>
                  <a:gd name="T8" fmla="*/ 5 w 5"/>
                  <a:gd name="T9" fmla="*/ 11 h 11"/>
                  <a:gd name="T10" fmla="*/ 5 w 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1"/>
                  <a:gd name="T20" fmla="*/ 5 w 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1">
                    <a:moveTo>
                      <a:pt x="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8" name="Freeform 136"/>
              <p:cNvSpPr>
                <a:spLocks/>
              </p:cNvSpPr>
              <p:nvPr/>
            </p:nvSpPr>
            <p:spPr bwMode="auto">
              <a:xfrm>
                <a:off x="1898" y="1209"/>
                <a:ext cx="6" cy="12"/>
              </a:xfrm>
              <a:custGeom>
                <a:avLst/>
                <a:gdLst>
                  <a:gd name="T0" fmla="*/ 5 w 5"/>
                  <a:gd name="T1" fmla="*/ 11 h 11"/>
                  <a:gd name="T2" fmla="*/ 0 w 5"/>
                  <a:gd name="T3" fmla="*/ 11 h 11"/>
                  <a:gd name="T4" fmla="*/ 0 w 5"/>
                  <a:gd name="T5" fmla="*/ 0 h 11"/>
                  <a:gd name="T6" fmla="*/ 5 w 5"/>
                  <a:gd name="T7" fmla="*/ 0 h 11"/>
                  <a:gd name="T8" fmla="*/ 5 w 5"/>
                  <a:gd name="T9" fmla="*/ 11 h 11"/>
                  <a:gd name="T10" fmla="*/ 5 w 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1"/>
                  <a:gd name="T20" fmla="*/ 5 w 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1">
                    <a:moveTo>
                      <a:pt x="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9" name="Freeform 137"/>
              <p:cNvSpPr>
                <a:spLocks/>
              </p:cNvSpPr>
              <p:nvPr/>
            </p:nvSpPr>
            <p:spPr bwMode="auto">
              <a:xfrm>
                <a:off x="1862" y="1237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6 h 6"/>
                  <a:gd name="T4" fmla="*/ 0 w 6"/>
                  <a:gd name="T5" fmla="*/ 0 h 6"/>
                  <a:gd name="T6" fmla="*/ 6 w 6"/>
                  <a:gd name="T7" fmla="*/ 0 h 6"/>
                  <a:gd name="T8" fmla="*/ 6 w 6"/>
                  <a:gd name="T9" fmla="*/ 6 h 6"/>
                  <a:gd name="T10" fmla="*/ 6 w 6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6"/>
                  <a:gd name="T20" fmla="*/ 6 w 6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6">
                    <a:moveTo>
                      <a:pt x="6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0" name="Freeform 138"/>
              <p:cNvSpPr>
                <a:spLocks/>
              </p:cNvSpPr>
              <p:nvPr/>
            </p:nvSpPr>
            <p:spPr bwMode="auto">
              <a:xfrm>
                <a:off x="1862" y="1237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6 h 6"/>
                  <a:gd name="T4" fmla="*/ 0 w 6"/>
                  <a:gd name="T5" fmla="*/ 0 h 6"/>
                  <a:gd name="T6" fmla="*/ 6 w 6"/>
                  <a:gd name="T7" fmla="*/ 0 h 6"/>
                  <a:gd name="T8" fmla="*/ 6 w 6"/>
                  <a:gd name="T9" fmla="*/ 6 h 6"/>
                  <a:gd name="T10" fmla="*/ 6 w 6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6"/>
                  <a:gd name="T20" fmla="*/ 6 w 6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6">
                    <a:moveTo>
                      <a:pt x="6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1" name="Freeform 139"/>
              <p:cNvSpPr>
                <a:spLocks/>
              </p:cNvSpPr>
              <p:nvPr/>
            </p:nvSpPr>
            <p:spPr bwMode="auto">
              <a:xfrm>
                <a:off x="1862" y="1254"/>
                <a:ext cx="12" cy="10"/>
              </a:xfrm>
              <a:custGeom>
                <a:avLst/>
                <a:gdLst>
                  <a:gd name="T0" fmla="*/ 12 w 12"/>
                  <a:gd name="T1" fmla="*/ 6 h 11"/>
                  <a:gd name="T2" fmla="*/ 12 w 12"/>
                  <a:gd name="T3" fmla="*/ 11 h 11"/>
                  <a:gd name="T4" fmla="*/ 0 w 12"/>
                  <a:gd name="T5" fmla="*/ 6 h 11"/>
                  <a:gd name="T6" fmla="*/ 6 w 12"/>
                  <a:gd name="T7" fmla="*/ 0 h 11"/>
                  <a:gd name="T8" fmla="*/ 12 w 12"/>
                  <a:gd name="T9" fmla="*/ 6 h 11"/>
                  <a:gd name="T10" fmla="*/ 12 w 12"/>
                  <a:gd name="T11" fmla="*/ 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11"/>
                  <a:gd name="T20" fmla="*/ 12 w 1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11">
                    <a:moveTo>
                      <a:pt x="12" y="6"/>
                    </a:moveTo>
                    <a:lnTo>
                      <a:pt x="12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2" name="Freeform 140"/>
              <p:cNvSpPr>
                <a:spLocks/>
              </p:cNvSpPr>
              <p:nvPr/>
            </p:nvSpPr>
            <p:spPr bwMode="auto">
              <a:xfrm>
                <a:off x="1862" y="1254"/>
                <a:ext cx="12" cy="10"/>
              </a:xfrm>
              <a:custGeom>
                <a:avLst/>
                <a:gdLst>
                  <a:gd name="T0" fmla="*/ 12 w 12"/>
                  <a:gd name="T1" fmla="*/ 6 h 11"/>
                  <a:gd name="T2" fmla="*/ 12 w 12"/>
                  <a:gd name="T3" fmla="*/ 11 h 11"/>
                  <a:gd name="T4" fmla="*/ 0 w 12"/>
                  <a:gd name="T5" fmla="*/ 6 h 11"/>
                  <a:gd name="T6" fmla="*/ 6 w 12"/>
                  <a:gd name="T7" fmla="*/ 0 h 11"/>
                  <a:gd name="T8" fmla="*/ 12 w 12"/>
                  <a:gd name="T9" fmla="*/ 6 h 11"/>
                  <a:gd name="T10" fmla="*/ 12 w 12"/>
                  <a:gd name="T11" fmla="*/ 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11"/>
                  <a:gd name="T20" fmla="*/ 12 w 1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11">
                    <a:moveTo>
                      <a:pt x="12" y="6"/>
                    </a:moveTo>
                    <a:lnTo>
                      <a:pt x="12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2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3" name="Freeform 141"/>
              <p:cNvSpPr>
                <a:spLocks/>
              </p:cNvSpPr>
              <p:nvPr/>
            </p:nvSpPr>
            <p:spPr bwMode="auto">
              <a:xfrm>
                <a:off x="1892" y="1254"/>
                <a:ext cx="6" cy="10"/>
              </a:xfrm>
              <a:custGeom>
                <a:avLst/>
                <a:gdLst>
                  <a:gd name="T0" fmla="*/ 0 w 6"/>
                  <a:gd name="T1" fmla="*/ 6 h 11"/>
                  <a:gd name="T2" fmla="*/ 0 w 6"/>
                  <a:gd name="T3" fmla="*/ 11 h 11"/>
                  <a:gd name="T4" fmla="*/ 6 w 6"/>
                  <a:gd name="T5" fmla="*/ 6 h 11"/>
                  <a:gd name="T6" fmla="*/ 6 w 6"/>
                  <a:gd name="T7" fmla="*/ 0 h 11"/>
                  <a:gd name="T8" fmla="*/ 0 w 6"/>
                  <a:gd name="T9" fmla="*/ 6 h 11"/>
                  <a:gd name="T10" fmla="*/ 0 w 6"/>
                  <a:gd name="T11" fmla="*/ 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0" y="6"/>
                    </a:move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4" name="Freeform 142"/>
              <p:cNvSpPr>
                <a:spLocks/>
              </p:cNvSpPr>
              <p:nvPr/>
            </p:nvSpPr>
            <p:spPr bwMode="auto">
              <a:xfrm>
                <a:off x="1892" y="1254"/>
                <a:ext cx="6" cy="10"/>
              </a:xfrm>
              <a:custGeom>
                <a:avLst/>
                <a:gdLst>
                  <a:gd name="T0" fmla="*/ 0 w 6"/>
                  <a:gd name="T1" fmla="*/ 6 h 11"/>
                  <a:gd name="T2" fmla="*/ 0 w 6"/>
                  <a:gd name="T3" fmla="*/ 11 h 11"/>
                  <a:gd name="T4" fmla="*/ 6 w 6"/>
                  <a:gd name="T5" fmla="*/ 6 h 11"/>
                  <a:gd name="T6" fmla="*/ 6 w 6"/>
                  <a:gd name="T7" fmla="*/ 0 h 11"/>
                  <a:gd name="T8" fmla="*/ 0 w 6"/>
                  <a:gd name="T9" fmla="*/ 6 h 11"/>
                  <a:gd name="T10" fmla="*/ 0 w 6"/>
                  <a:gd name="T11" fmla="*/ 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0" y="6"/>
                    </a:move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5" name="Freeform 143"/>
              <p:cNvSpPr>
                <a:spLocks/>
              </p:cNvSpPr>
              <p:nvPr/>
            </p:nvSpPr>
            <p:spPr bwMode="auto">
              <a:xfrm>
                <a:off x="1898" y="1237"/>
                <a:ext cx="6" cy="6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0 h 6"/>
                  <a:gd name="T6" fmla="*/ 5 w 5"/>
                  <a:gd name="T7" fmla="*/ 0 h 6"/>
                  <a:gd name="T8" fmla="*/ 5 w 5"/>
                  <a:gd name="T9" fmla="*/ 6 h 6"/>
                  <a:gd name="T10" fmla="*/ 5 w 5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6" name="Freeform 144"/>
              <p:cNvSpPr>
                <a:spLocks/>
              </p:cNvSpPr>
              <p:nvPr/>
            </p:nvSpPr>
            <p:spPr bwMode="auto">
              <a:xfrm>
                <a:off x="1898" y="1237"/>
                <a:ext cx="6" cy="6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0 h 6"/>
                  <a:gd name="T6" fmla="*/ 5 w 5"/>
                  <a:gd name="T7" fmla="*/ 0 h 6"/>
                  <a:gd name="T8" fmla="*/ 5 w 5"/>
                  <a:gd name="T9" fmla="*/ 6 h 6"/>
                  <a:gd name="T10" fmla="*/ 5 w 5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7" name="Freeform 145"/>
              <p:cNvSpPr>
                <a:spLocks/>
              </p:cNvSpPr>
              <p:nvPr/>
            </p:nvSpPr>
            <p:spPr bwMode="auto">
              <a:xfrm>
                <a:off x="1880" y="1209"/>
                <a:ext cx="6" cy="12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0 h 11"/>
                  <a:gd name="T6" fmla="*/ 6 w 6"/>
                  <a:gd name="T7" fmla="*/ 0 h 11"/>
                  <a:gd name="T8" fmla="*/ 6 w 6"/>
                  <a:gd name="T9" fmla="*/ 11 h 11"/>
                  <a:gd name="T10" fmla="*/ 6 w 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8" name="Freeform 146"/>
              <p:cNvSpPr>
                <a:spLocks/>
              </p:cNvSpPr>
              <p:nvPr/>
            </p:nvSpPr>
            <p:spPr bwMode="auto">
              <a:xfrm>
                <a:off x="1880" y="1209"/>
                <a:ext cx="6" cy="12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0 h 11"/>
                  <a:gd name="T6" fmla="*/ 6 w 6"/>
                  <a:gd name="T7" fmla="*/ 0 h 11"/>
                  <a:gd name="T8" fmla="*/ 6 w 6"/>
                  <a:gd name="T9" fmla="*/ 11 h 11"/>
                  <a:gd name="T10" fmla="*/ 6 w 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1"/>
                  <a:gd name="T20" fmla="*/ 6 w 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9" name="Freeform 147"/>
              <p:cNvSpPr>
                <a:spLocks/>
              </p:cNvSpPr>
              <p:nvPr/>
            </p:nvSpPr>
            <p:spPr bwMode="auto">
              <a:xfrm>
                <a:off x="1778" y="1164"/>
                <a:ext cx="246" cy="157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4" name="Group 148"/>
            <p:cNvGrpSpPr>
              <a:grpSpLocks/>
            </p:cNvGrpSpPr>
            <p:nvPr userDrawn="1"/>
          </p:nvGrpSpPr>
          <p:grpSpPr bwMode="auto">
            <a:xfrm>
              <a:off x="4792854" y="6619868"/>
              <a:ext cx="192235" cy="122665"/>
              <a:chOff x="1595" y="1394"/>
              <a:chExt cx="245" cy="157"/>
            </a:xfrm>
          </p:grpSpPr>
          <p:sp>
            <p:nvSpPr>
              <p:cNvPr id="354" name="Freeform 149"/>
              <p:cNvSpPr>
                <a:spLocks/>
              </p:cNvSpPr>
              <p:nvPr/>
            </p:nvSpPr>
            <p:spPr bwMode="auto">
              <a:xfrm>
                <a:off x="1595" y="1394"/>
                <a:ext cx="245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5" name="Freeform 150"/>
              <p:cNvSpPr>
                <a:spLocks/>
              </p:cNvSpPr>
              <p:nvPr/>
            </p:nvSpPr>
            <p:spPr bwMode="auto">
              <a:xfrm>
                <a:off x="1595" y="1394"/>
                <a:ext cx="73" cy="47"/>
              </a:xfrm>
              <a:custGeom>
                <a:avLst/>
                <a:gdLst>
                  <a:gd name="T0" fmla="*/ 72 w 72"/>
                  <a:gd name="T1" fmla="*/ 0 h 45"/>
                  <a:gd name="T2" fmla="*/ 0 w 72"/>
                  <a:gd name="T3" fmla="*/ 0 h 45"/>
                  <a:gd name="T4" fmla="*/ 0 w 72"/>
                  <a:gd name="T5" fmla="*/ 45 h 45"/>
                  <a:gd name="T6" fmla="*/ 72 w 72"/>
                  <a:gd name="T7" fmla="*/ 45 h 45"/>
                  <a:gd name="T8" fmla="*/ 72 w 72"/>
                  <a:gd name="T9" fmla="*/ 0 h 45"/>
                  <a:gd name="T10" fmla="*/ 72 w 72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45"/>
                  <a:gd name="T20" fmla="*/ 72 w 72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45">
                    <a:moveTo>
                      <a:pt x="72" y="0"/>
                    </a:moveTo>
                    <a:lnTo>
                      <a:pt x="0" y="0"/>
                    </a:lnTo>
                    <a:lnTo>
                      <a:pt x="0" y="45"/>
                    </a:lnTo>
                    <a:lnTo>
                      <a:pt x="72" y="4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6" name="Freeform 151"/>
              <p:cNvSpPr>
                <a:spLocks/>
              </p:cNvSpPr>
              <p:nvPr/>
            </p:nvSpPr>
            <p:spPr bwMode="auto">
              <a:xfrm>
                <a:off x="1595" y="1504"/>
                <a:ext cx="73" cy="47"/>
              </a:xfrm>
              <a:custGeom>
                <a:avLst/>
                <a:gdLst>
                  <a:gd name="T0" fmla="*/ 0 w 72"/>
                  <a:gd name="T1" fmla="*/ 0 h 45"/>
                  <a:gd name="T2" fmla="*/ 0 w 72"/>
                  <a:gd name="T3" fmla="*/ 45 h 45"/>
                  <a:gd name="T4" fmla="*/ 72 w 72"/>
                  <a:gd name="T5" fmla="*/ 45 h 45"/>
                  <a:gd name="T6" fmla="*/ 72 w 72"/>
                  <a:gd name="T7" fmla="*/ 0 h 45"/>
                  <a:gd name="T8" fmla="*/ 0 w 72"/>
                  <a:gd name="T9" fmla="*/ 0 h 45"/>
                  <a:gd name="T10" fmla="*/ 0 w 72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45"/>
                  <a:gd name="T20" fmla="*/ 72 w 72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45">
                    <a:moveTo>
                      <a:pt x="0" y="0"/>
                    </a:moveTo>
                    <a:lnTo>
                      <a:pt x="0" y="45"/>
                    </a:lnTo>
                    <a:lnTo>
                      <a:pt x="72" y="45"/>
                    </a:lnTo>
                    <a:lnTo>
                      <a:pt x="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7" name="Freeform 152"/>
              <p:cNvSpPr>
                <a:spLocks/>
              </p:cNvSpPr>
              <p:nvPr/>
            </p:nvSpPr>
            <p:spPr bwMode="auto">
              <a:xfrm>
                <a:off x="1739" y="1504"/>
                <a:ext cx="101" cy="47"/>
              </a:xfrm>
              <a:custGeom>
                <a:avLst/>
                <a:gdLst>
                  <a:gd name="T0" fmla="*/ 0 w 102"/>
                  <a:gd name="T1" fmla="*/ 45 h 45"/>
                  <a:gd name="T2" fmla="*/ 102 w 102"/>
                  <a:gd name="T3" fmla="*/ 45 h 45"/>
                  <a:gd name="T4" fmla="*/ 102 w 102"/>
                  <a:gd name="T5" fmla="*/ 0 h 45"/>
                  <a:gd name="T6" fmla="*/ 0 w 102"/>
                  <a:gd name="T7" fmla="*/ 0 h 45"/>
                  <a:gd name="T8" fmla="*/ 0 w 102"/>
                  <a:gd name="T9" fmla="*/ 45 h 45"/>
                  <a:gd name="T10" fmla="*/ 0 w 102"/>
                  <a:gd name="T11" fmla="*/ 45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"/>
                  <a:gd name="T19" fmla="*/ 0 h 45"/>
                  <a:gd name="T20" fmla="*/ 102 w 102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" h="45">
                    <a:moveTo>
                      <a:pt x="0" y="45"/>
                    </a:moveTo>
                    <a:lnTo>
                      <a:pt x="102" y="45"/>
                    </a:lnTo>
                    <a:lnTo>
                      <a:pt x="102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8" name="Freeform 153"/>
              <p:cNvSpPr>
                <a:spLocks/>
              </p:cNvSpPr>
              <p:nvPr/>
            </p:nvSpPr>
            <p:spPr bwMode="auto">
              <a:xfrm>
                <a:off x="1739" y="1394"/>
                <a:ext cx="101" cy="47"/>
              </a:xfrm>
              <a:custGeom>
                <a:avLst/>
                <a:gdLst>
                  <a:gd name="T0" fmla="*/ 0 w 102"/>
                  <a:gd name="T1" fmla="*/ 0 h 45"/>
                  <a:gd name="T2" fmla="*/ 0 w 102"/>
                  <a:gd name="T3" fmla="*/ 45 h 45"/>
                  <a:gd name="T4" fmla="*/ 102 w 102"/>
                  <a:gd name="T5" fmla="*/ 45 h 45"/>
                  <a:gd name="T6" fmla="*/ 102 w 102"/>
                  <a:gd name="T7" fmla="*/ 0 h 45"/>
                  <a:gd name="T8" fmla="*/ 0 w 102"/>
                  <a:gd name="T9" fmla="*/ 0 h 45"/>
                  <a:gd name="T10" fmla="*/ 0 w 102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"/>
                  <a:gd name="T19" fmla="*/ 0 h 45"/>
                  <a:gd name="T20" fmla="*/ 102 w 102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" h="45">
                    <a:moveTo>
                      <a:pt x="0" y="0"/>
                    </a:moveTo>
                    <a:lnTo>
                      <a:pt x="0" y="45"/>
                    </a:lnTo>
                    <a:lnTo>
                      <a:pt x="102" y="45"/>
                    </a:lnTo>
                    <a:lnTo>
                      <a:pt x="1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9" name="Freeform 154"/>
              <p:cNvSpPr>
                <a:spLocks/>
              </p:cNvSpPr>
              <p:nvPr/>
            </p:nvSpPr>
            <p:spPr bwMode="auto">
              <a:xfrm>
                <a:off x="1595" y="1394"/>
                <a:ext cx="245" cy="156"/>
              </a:xfrm>
              <a:custGeom>
                <a:avLst/>
                <a:gdLst>
                  <a:gd name="T0" fmla="*/ 125 w 245"/>
                  <a:gd name="T1" fmla="*/ 157 h 157"/>
                  <a:gd name="T2" fmla="*/ 125 w 245"/>
                  <a:gd name="T3" fmla="*/ 95 h 157"/>
                  <a:gd name="T4" fmla="*/ 245 w 245"/>
                  <a:gd name="T5" fmla="*/ 95 h 157"/>
                  <a:gd name="T6" fmla="*/ 245 w 245"/>
                  <a:gd name="T7" fmla="*/ 62 h 157"/>
                  <a:gd name="T8" fmla="*/ 125 w 245"/>
                  <a:gd name="T9" fmla="*/ 62 h 157"/>
                  <a:gd name="T10" fmla="*/ 125 w 245"/>
                  <a:gd name="T11" fmla="*/ 0 h 157"/>
                  <a:gd name="T12" fmla="*/ 90 w 245"/>
                  <a:gd name="T13" fmla="*/ 0 h 157"/>
                  <a:gd name="T14" fmla="*/ 90 w 245"/>
                  <a:gd name="T15" fmla="*/ 62 h 157"/>
                  <a:gd name="T16" fmla="*/ 0 w 245"/>
                  <a:gd name="T17" fmla="*/ 62 h 157"/>
                  <a:gd name="T18" fmla="*/ 0 w 245"/>
                  <a:gd name="T19" fmla="*/ 95 h 157"/>
                  <a:gd name="T20" fmla="*/ 90 w 245"/>
                  <a:gd name="T21" fmla="*/ 95 h 157"/>
                  <a:gd name="T22" fmla="*/ 90 w 245"/>
                  <a:gd name="T23" fmla="*/ 157 h 157"/>
                  <a:gd name="T24" fmla="*/ 125 w 245"/>
                  <a:gd name="T25" fmla="*/ 157 h 157"/>
                  <a:gd name="T26" fmla="*/ 125 w 245"/>
                  <a:gd name="T27" fmla="*/ 157 h 1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5"/>
                  <a:gd name="T43" fmla="*/ 0 h 157"/>
                  <a:gd name="T44" fmla="*/ 245 w 245"/>
                  <a:gd name="T45" fmla="*/ 157 h 1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5" h="157">
                    <a:moveTo>
                      <a:pt x="125" y="157"/>
                    </a:moveTo>
                    <a:lnTo>
                      <a:pt x="125" y="95"/>
                    </a:lnTo>
                    <a:lnTo>
                      <a:pt x="245" y="95"/>
                    </a:lnTo>
                    <a:lnTo>
                      <a:pt x="245" y="62"/>
                    </a:lnTo>
                    <a:lnTo>
                      <a:pt x="125" y="62"/>
                    </a:lnTo>
                    <a:lnTo>
                      <a:pt x="125" y="0"/>
                    </a:lnTo>
                    <a:lnTo>
                      <a:pt x="90" y="0"/>
                    </a:lnTo>
                    <a:lnTo>
                      <a:pt x="90" y="62"/>
                    </a:lnTo>
                    <a:lnTo>
                      <a:pt x="0" y="62"/>
                    </a:lnTo>
                    <a:lnTo>
                      <a:pt x="0" y="95"/>
                    </a:lnTo>
                    <a:lnTo>
                      <a:pt x="90" y="95"/>
                    </a:lnTo>
                    <a:lnTo>
                      <a:pt x="90" y="157"/>
                    </a:lnTo>
                    <a:lnTo>
                      <a:pt x="125" y="157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60" name="Freeform 155"/>
              <p:cNvSpPr>
                <a:spLocks/>
              </p:cNvSpPr>
              <p:nvPr/>
            </p:nvSpPr>
            <p:spPr bwMode="auto">
              <a:xfrm>
                <a:off x="1595" y="1394"/>
                <a:ext cx="245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5" name="Group 156"/>
            <p:cNvGrpSpPr>
              <a:grpSpLocks/>
            </p:cNvGrpSpPr>
            <p:nvPr userDrawn="1"/>
          </p:nvGrpSpPr>
          <p:grpSpPr bwMode="auto">
            <a:xfrm>
              <a:off x="4544782" y="6619868"/>
              <a:ext cx="190269" cy="122665"/>
              <a:chOff x="1593" y="1143"/>
              <a:chExt cx="244" cy="157"/>
            </a:xfrm>
          </p:grpSpPr>
          <p:sp>
            <p:nvSpPr>
              <p:cNvPr id="350" name="Freeform 157"/>
              <p:cNvSpPr>
                <a:spLocks/>
              </p:cNvSpPr>
              <p:nvPr/>
            </p:nvSpPr>
            <p:spPr bwMode="auto">
              <a:xfrm>
                <a:off x="1593" y="1143"/>
                <a:ext cx="244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1" name="Freeform 158"/>
              <p:cNvSpPr>
                <a:spLocks/>
              </p:cNvSpPr>
              <p:nvPr/>
            </p:nvSpPr>
            <p:spPr bwMode="auto">
              <a:xfrm>
                <a:off x="1593" y="1143"/>
                <a:ext cx="244" cy="47"/>
              </a:xfrm>
              <a:custGeom>
                <a:avLst/>
                <a:gdLst>
                  <a:gd name="T0" fmla="*/ 245 w 245"/>
                  <a:gd name="T1" fmla="*/ 45 h 45"/>
                  <a:gd name="T2" fmla="*/ 245 w 245"/>
                  <a:gd name="T3" fmla="*/ 0 h 45"/>
                  <a:gd name="T4" fmla="*/ 0 w 245"/>
                  <a:gd name="T5" fmla="*/ 0 h 45"/>
                  <a:gd name="T6" fmla="*/ 0 w 245"/>
                  <a:gd name="T7" fmla="*/ 45 h 45"/>
                  <a:gd name="T8" fmla="*/ 245 w 245"/>
                  <a:gd name="T9" fmla="*/ 45 h 45"/>
                  <a:gd name="T10" fmla="*/ 245 w 245"/>
                  <a:gd name="T11" fmla="*/ 45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45"/>
                  <a:gd name="T20" fmla="*/ 245 w 245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45">
                    <a:moveTo>
                      <a:pt x="245" y="45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45" y="45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2" name="Freeform 159"/>
              <p:cNvSpPr>
                <a:spLocks/>
              </p:cNvSpPr>
              <p:nvPr/>
            </p:nvSpPr>
            <p:spPr bwMode="auto">
              <a:xfrm>
                <a:off x="1593" y="1249"/>
                <a:ext cx="244" cy="51"/>
              </a:xfrm>
              <a:custGeom>
                <a:avLst/>
                <a:gdLst>
                  <a:gd name="T0" fmla="*/ 245 w 245"/>
                  <a:gd name="T1" fmla="*/ 51 h 51"/>
                  <a:gd name="T2" fmla="*/ 245 w 245"/>
                  <a:gd name="T3" fmla="*/ 0 h 51"/>
                  <a:gd name="T4" fmla="*/ 0 w 245"/>
                  <a:gd name="T5" fmla="*/ 0 h 51"/>
                  <a:gd name="T6" fmla="*/ 0 w 245"/>
                  <a:gd name="T7" fmla="*/ 51 h 51"/>
                  <a:gd name="T8" fmla="*/ 245 w 245"/>
                  <a:gd name="T9" fmla="*/ 51 h 51"/>
                  <a:gd name="T10" fmla="*/ 245 w 245"/>
                  <a:gd name="T11" fmla="*/ 5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51"/>
                  <a:gd name="T20" fmla="*/ 245 w 245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51">
                    <a:moveTo>
                      <a:pt x="245" y="51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245" y="51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3" name="Freeform 160"/>
              <p:cNvSpPr>
                <a:spLocks/>
              </p:cNvSpPr>
              <p:nvPr/>
            </p:nvSpPr>
            <p:spPr bwMode="auto">
              <a:xfrm>
                <a:off x="1593" y="1143"/>
                <a:ext cx="244" cy="156"/>
              </a:xfrm>
              <a:custGeom>
                <a:avLst/>
                <a:gdLst>
                  <a:gd name="T0" fmla="*/ 245 w 245"/>
                  <a:gd name="T1" fmla="*/ 157 h 157"/>
                  <a:gd name="T2" fmla="*/ 245 w 245"/>
                  <a:gd name="T3" fmla="*/ 0 h 157"/>
                  <a:gd name="T4" fmla="*/ 0 w 245"/>
                  <a:gd name="T5" fmla="*/ 0 h 157"/>
                  <a:gd name="T6" fmla="*/ 0 w 245"/>
                  <a:gd name="T7" fmla="*/ 157 h 157"/>
                  <a:gd name="T8" fmla="*/ 245 w 245"/>
                  <a:gd name="T9" fmla="*/ 157 h 157"/>
                  <a:gd name="T10" fmla="*/ 245 w 245"/>
                  <a:gd name="T11" fmla="*/ 157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7"/>
                  <a:gd name="T20" fmla="*/ 245 w 24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7">
                    <a:moveTo>
                      <a:pt x="245" y="157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5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6" name="Group 161"/>
            <p:cNvGrpSpPr>
              <a:grpSpLocks/>
            </p:cNvGrpSpPr>
            <p:nvPr userDrawn="1"/>
          </p:nvGrpSpPr>
          <p:grpSpPr bwMode="auto">
            <a:xfrm>
              <a:off x="4070348" y="6619868"/>
              <a:ext cx="191829" cy="122251"/>
              <a:chOff x="1592" y="892"/>
              <a:chExt cx="246" cy="157"/>
            </a:xfrm>
          </p:grpSpPr>
          <p:sp>
            <p:nvSpPr>
              <p:cNvPr id="346" name="Freeform 162"/>
              <p:cNvSpPr>
                <a:spLocks/>
              </p:cNvSpPr>
              <p:nvPr/>
            </p:nvSpPr>
            <p:spPr bwMode="auto">
              <a:xfrm>
                <a:off x="1592" y="892"/>
                <a:ext cx="246" cy="157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7" name="Freeform 163"/>
              <p:cNvSpPr>
                <a:spLocks/>
              </p:cNvSpPr>
              <p:nvPr/>
            </p:nvSpPr>
            <p:spPr bwMode="auto">
              <a:xfrm>
                <a:off x="1592" y="892"/>
                <a:ext cx="246" cy="51"/>
              </a:xfrm>
              <a:custGeom>
                <a:avLst/>
                <a:gdLst>
                  <a:gd name="T0" fmla="*/ 245 w 245"/>
                  <a:gd name="T1" fmla="*/ 50 h 50"/>
                  <a:gd name="T2" fmla="*/ 245 w 245"/>
                  <a:gd name="T3" fmla="*/ 0 h 50"/>
                  <a:gd name="T4" fmla="*/ 0 w 245"/>
                  <a:gd name="T5" fmla="*/ 0 h 50"/>
                  <a:gd name="T6" fmla="*/ 0 w 245"/>
                  <a:gd name="T7" fmla="*/ 50 h 50"/>
                  <a:gd name="T8" fmla="*/ 245 w 245"/>
                  <a:gd name="T9" fmla="*/ 50 h 50"/>
                  <a:gd name="T10" fmla="*/ 245 w 245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50"/>
                  <a:gd name="T20" fmla="*/ 245 w 245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50">
                    <a:moveTo>
                      <a:pt x="245" y="50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5" y="5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8" name="Freeform 164"/>
              <p:cNvSpPr>
                <a:spLocks/>
              </p:cNvSpPr>
              <p:nvPr/>
            </p:nvSpPr>
            <p:spPr bwMode="auto">
              <a:xfrm>
                <a:off x="1592" y="998"/>
                <a:ext cx="246" cy="51"/>
              </a:xfrm>
              <a:custGeom>
                <a:avLst/>
                <a:gdLst>
                  <a:gd name="T0" fmla="*/ 245 w 245"/>
                  <a:gd name="T1" fmla="*/ 50 h 50"/>
                  <a:gd name="T2" fmla="*/ 245 w 245"/>
                  <a:gd name="T3" fmla="*/ 0 h 50"/>
                  <a:gd name="T4" fmla="*/ 0 w 245"/>
                  <a:gd name="T5" fmla="*/ 0 h 50"/>
                  <a:gd name="T6" fmla="*/ 0 w 245"/>
                  <a:gd name="T7" fmla="*/ 50 h 50"/>
                  <a:gd name="T8" fmla="*/ 245 w 245"/>
                  <a:gd name="T9" fmla="*/ 50 h 50"/>
                  <a:gd name="T10" fmla="*/ 245 w 245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50"/>
                  <a:gd name="T20" fmla="*/ 245 w 245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50">
                    <a:moveTo>
                      <a:pt x="245" y="50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5" y="50"/>
                    </a:lnTo>
                    <a:close/>
                  </a:path>
                </a:pathLst>
              </a:custGeom>
              <a:solidFill>
                <a:srgbClr val="1D93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9" name="Freeform 165"/>
              <p:cNvSpPr>
                <a:spLocks/>
              </p:cNvSpPr>
              <p:nvPr/>
            </p:nvSpPr>
            <p:spPr bwMode="auto">
              <a:xfrm>
                <a:off x="1592" y="892"/>
                <a:ext cx="246" cy="157"/>
              </a:xfrm>
              <a:custGeom>
                <a:avLst/>
                <a:gdLst>
                  <a:gd name="T0" fmla="*/ 245 w 245"/>
                  <a:gd name="T1" fmla="*/ 156 h 156"/>
                  <a:gd name="T2" fmla="*/ 245 w 245"/>
                  <a:gd name="T3" fmla="*/ 0 h 156"/>
                  <a:gd name="T4" fmla="*/ 0 w 245"/>
                  <a:gd name="T5" fmla="*/ 0 h 156"/>
                  <a:gd name="T6" fmla="*/ 0 w 245"/>
                  <a:gd name="T7" fmla="*/ 156 h 156"/>
                  <a:gd name="T8" fmla="*/ 245 w 245"/>
                  <a:gd name="T9" fmla="*/ 156 h 156"/>
                  <a:gd name="T10" fmla="*/ 245 w 245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156"/>
                  <a:gd name="T20" fmla="*/ 245 w 245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156">
                    <a:moveTo>
                      <a:pt x="245" y="156"/>
                    </a:moveTo>
                    <a:lnTo>
                      <a:pt x="245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5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aphicFrame>
          <p:nvGraphicFramePr>
            <p:cNvPr id="267" name="Object 166"/>
            <p:cNvGraphicFramePr>
              <a:graphicFrameLocks noChangeAspect="1"/>
            </p:cNvGraphicFramePr>
            <p:nvPr/>
          </p:nvGraphicFramePr>
          <p:xfrm>
            <a:off x="7017128" y="6619868"/>
            <a:ext cx="195796" cy="127427"/>
          </p:xfrm>
          <a:graphic>
            <a:graphicData uri="http://schemas.openxmlformats.org/presentationml/2006/ole">
              <p:oleObj spid="_x0000_s349188" name="Clip" r:id="rId5" imgW="3809524" imgH="2619048" progId="">
                <p:embed/>
              </p:oleObj>
            </a:graphicData>
          </a:graphic>
        </p:graphicFrame>
        <p:grpSp>
          <p:nvGrpSpPr>
            <p:cNvPr id="268" name="Group 185"/>
            <p:cNvGrpSpPr>
              <a:grpSpLocks/>
            </p:cNvGrpSpPr>
            <p:nvPr userDrawn="1"/>
          </p:nvGrpSpPr>
          <p:grpSpPr bwMode="auto">
            <a:xfrm>
              <a:off x="863803" y="6619868"/>
              <a:ext cx="192235" cy="122228"/>
              <a:chOff x="4187" y="1590"/>
              <a:chExt cx="238" cy="162"/>
            </a:xfrm>
          </p:grpSpPr>
          <p:sp>
            <p:nvSpPr>
              <p:cNvPr id="319" name="Freeform 186"/>
              <p:cNvSpPr>
                <a:spLocks/>
              </p:cNvSpPr>
              <p:nvPr/>
            </p:nvSpPr>
            <p:spPr bwMode="auto">
              <a:xfrm>
                <a:off x="4187" y="1590"/>
                <a:ext cx="238" cy="53"/>
              </a:xfrm>
              <a:custGeom>
                <a:avLst/>
                <a:gdLst>
                  <a:gd name="T0" fmla="*/ 0 w 244"/>
                  <a:gd name="T1" fmla="*/ 0 h 50"/>
                  <a:gd name="T2" fmla="*/ 40 w 244"/>
                  <a:gd name="T3" fmla="*/ 0 h 50"/>
                  <a:gd name="T4" fmla="*/ 40 w 244"/>
                  <a:gd name="T5" fmla="*/ 962 h 50"/>
                  <a:gd name="T6" fmla="*/ 0 w 244"/>
                  <a:gd name="T7" fmla="*/ 962 h 50"/>
                  <a:gd name="T8" fmla="*/ 0 w 244"/>
                  <a:gd name="T9" fmla="*/ 0 h 50"/>
                  <a:gd name="T10" fmla="*/ 0 w 244"/>
                  <a:gd name="T11" fmla="*/ 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0" y="0"/>
                    </a:moveTo>
                    <a:lnTo>
                      <a:pt x="244" y="0"/>
                    </a:lnTo>
                    <a:lnTo>
                      <a:pt x="244" y="50"/>
                    </a:lnTo>
                    <a:lnTo>
                      <a:pt x="0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0" name="Freeform 187"/>
              <p:cNvSpPr>
                <a:spLocks/>
              </p:cNvSpPr>
              <p:nvPr/>
            </p:nvSpPr>
            <p:spPr bwMode="auto">
              <a:xfrm>
                <a:off x="4187" y="1695"/>
                <a:ext cx="238" cy="57"/>
              </a:xfrm>
              <a:custGeom>
                <a:avLst/>
                <a:gdLst>
                  <a:gd name="T0" fmla="*/ 0 w 244"/>
                  <a:gd name="T1" fmla="*/ 0 h 55"/>
                  <a:gd name="T2" fmla="*/ 40 w 244"/>
                  <a:gd name="T3" fmla="*/ 0 h 55"/>
                  <a:gd name="T4" fmla="*/ 40 w 244"/>
                  <a:gd name="T5" fmla="*/ 820 h 55"/>
                  <a:gd name="T6" fmla="*/ 0 w 244"/>
                  <a:gd name="T7" fmla="*/ 820 h 55"/>
                  <a:gd name="T8" fmla="*/ 0 w 244"/>
                  <a:gd name="T9" fmla="*/ 0 h 55"/>
                  <a:gd name="T10" fmla="*/ 0 w 244"/>
                  <a:gd name="T11" fmla="*/ 0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5"/>
                  <a:gd name="T20" fmla="*/ 244 w 244"/>
                  <a:gd name="T21" fmla="*/ 55 h 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5">
                    <a:moveTo>
                      <a:pt x="0" y="0"/>
                    </a:moveTo>
                    <a:lnTo>
                      <a:pt x="244" y="0"/>
                    </a:lnTo>
                    <a:lnTo>
                      <a:pt x="244" y="55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0A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1" name="Freeform 188"/>
              <p:cNvSpPr>
                <a:spLocks/>
              </p:cNvSpPr>
              <p:nvPr/>
            </p:nvSpPr>
            <p:spPr bwMode="auto">
              <a:xfrm>
                <a:off x="4187" y="1643"/>
                <a:ext cx="238" cy="57"/>
              </a:xfrm>
              <a:custGeom>
                <a:avLst/>
                <a:gdLst>
                  <a:gd name="T0" fmla="*/ 0 w 244"/>
                  <a:gd name="T1" fmla="*/ 0 h 56"/>
                  <a:gd name="T2" fmla="*/ 40 w 244"/>
                  <a:gd name="T3" fmla="*/ 0 h 56"/>
                  <a:gd name="T4" fmla="*/ 40 w 244"/>
                  <a:gd name="T5" fmla="*/ 201 h 56"/>
                  <a:gd name="T6" fmla="*/ 0 w 244"/>
                  <a:gd name="T7" fmla="*/ 201 h 56"/>
                  <a:gd name="T8" fmla="*/ 0 w 244"/>
                  <a:gd name="T9" fmla="*/ 0 h 56"/>
                  <a:gd name="T10" fmla="*/ 0 w 244"/>
                  <a:gd name="T11" fmla="*/ 0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6"/>
                  <a:gd name="T20" fmla="*/ 244 w 244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6">
                    <a:moveTo>
                      <a:pt x="0" y="0"/>
                    </a:moveTo>
                    <a:lnTo>
                      <a:pt x="244" y="0"/>
                    </a:lnTo>
                    <a:lnTo>
                      <a:pt x="244" y="56"/>
                    </a:lnTo>
                    <a:lnTo>
                      <a:pt x="0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2" name="Freeform 189"/>
              <p:cNvSpPr>
                <a:spLocks/>
              </p:cNvSpPr>
              <p:nvPr/>
            </p:nvSpPr>
            <p:spPr bwMode="auto">
              <a:xfrm>
                <a:off x="4267" y="1643"/>
                <a:ext cx="69" cy="63"/>
              </a:xfrm>
              <a:custGeom>
                <a:avLst/>
                <a:gdLst>
                  <a:gd name="T0" fmla="*/ 17 w 71"/>
                  <a:gd name="T1" fmla="*/ 355 h 62"/>
                  <a:gd name="T2" fmla="*/ 17 w 71"/>
                  <a:gd name="T3" fmla="*/ 0 h 62"/>
                  <a:gd name="T4" fmla="*/ 0 w 71"/>
                  <a:gd name="T5" fmla="*/ 0 h 62"/>
                  <a:gd name="T6" fmla="*/ 0 w 71"/>
                  <a:gd name="T7" fmla="*/ 355 h 62"/>
                  <a:gd name="T8" fmla="*/ 6 w 71"/>
                  <a:gd name="T9" fmla="*/ 503 h 62"/>
                  <a:gd name="T10" fmla="*/ 12 w 71"/>
                  <a:gd name="T11" fmla="*/ 571 h 62"/>
                  <a:gd name="T12" fmla="*/ 17 w 71"/>
                  <a:gd name="T13" fmla="*/ 618 h 62"/>
                  <a:gd name="T14" fmla="*/ 17 w 71"/>
                  <a:gd name="T15" fmla="*/ 680 h 62"/>
                  <a:gd name="T16" fmla="*/ 17 w 71"/>
                  <a:gd name="T17" fmla="*/ 618 h 62"/>
                  <a:gd name="T18" fmla="*/ 17 w 71"/>
                  <a:gd name="T19" fmla="*/ 571 h 62"/>
                  <a:gd name="T20" fmla="*/ 17 w 71"/>
                  <a:gd name="T21" fmla="*/ 503 h 62"/>
                  <a:gd name="T22" fmla="*/ 17 w 71"/>
                  <a:gd name="T23" fmla="*/ 355 h 62"/>
                  <a:gd name="T24" fmla="*/ 17 w 71"/>
                  <a:gd name="T25" fmla="*/ 355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1"/>
                  <a:gd name="T40" fmla="*/ 0 h 62"/>
                  <a:gd name="T41" fmla="*/ 71 w 71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1" h="62">
                    <a:moveTo>
                      <a:pt x="71" y="34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6" y="45"/>
                    </a:lnTo>
                    <a:lnTo>
                      <a:pt x="12" y="51"/>
                    </a:lnTo>
                    <a:lnTo>
                      <a:pt x="24" y="56"/>
                    </a:lnTo>
                    <a:lnTo>
                      <a:pt x="36" y="62"/>
                    </a:lnTo>
                    <a:lnTo>
                      <a:pt x="54" y="56"/>
                    </a:lnTo>
                    <a:lnTo>
                      <a:pt x="60" y="51"/>
                    </a:lnTo>
                    <a:lnTo>
                      <a:pt x="66" y="45"/>
                    </a:lnTo>
                    <a:lnTo>
                      <a:pt x="71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3" name="Freeform 190"/>
              <p:cNvSpPr>
                <a:spLocks/>
              </p:cNvSpPr>
              <p:nvPr/>
            </p:nvSpPr>
            <p:spPr bwMode="auto">
              <a:xfrm>
                <a:off x="4267" y="1643"/>
                <a:ext cx="69" cy="63"/>
              </a:xfrm>
              <a:custGeom>
                <a:avLst/>
                <a:gdLst>
                  <a:gd name="T0" fmla="*/ 17 w 71"/>
                  <a:gd name="T1" fmla="*/ 355 h 62"/>
                  <a:gd name="T2" fmla="*/ 17 w 71"/>
                  <a:gd name="T3" fmla="*/ 0 h 62"/>
                  <a:gd name="T4" fmla="*/ 0 w 71"/>
                  <a:gd name="T5" fmla="*/ 0 h 62"/>
                  <a:gd name="T6" fmla="*/ 0 w 71"/>
                  <a:gd name="T7" fmla="*/ 355 h 62"/>
                  <a:gd name="T8" fmla="*/ 6 w 71"/>
                  <a:gd name="T9" fmla="*/ 503 h 62"/>
                  <a:gd name="T10" fmla="*/ 12 w 71"/>
                  <a:gd name="T11" fmla="*/ 571 h 62"/>
                  <a:gd name="T12" fmla="*/ 17 w 71"/>
                  <a:gd name="T13" fmla="*/ 618 h 62"/>
                  <a:gd name="T14" fmla="*/ 17 w 71"/>
                  <a:gd name="T15" fmla="*/ 680 h 62"/>
                  <a:gd name="T16" fmla="*/ 17 w 71"/>
                  <a:gd name="T17" fmla="*/ 618 h 62"/>
                  <a:gd name="T18" fmla="*/ 17 w 71"/>
                  <a:gd name="T19" fmla="*/ 571 h 62"/>
                  <a:gd name="T20" fmla="*/ 17 w 71"/>
                  <a:gd name="T21" fmla="*/ 503 h 62"/>
                  <a:gd name="T22" fmla="*/ 17 w 71"/>
                  <a:gd name="T23" fmla="*/ 355 h 62"/>
                  <a:gd name="T24" fmla="*/ 17 w 71"/>
                  <a:gd name="T25" fmla="*/ 355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1"/>
                  <a:gd name="T40" fmla="*/ 0 h 62"/>
                  <a:gd name="T41" fmla="*/ 71 w 71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1" h="62">
                    <a:moveTo>
                      <a:pt x="71" y="34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6" y="45"/>
                    </a:lnTo>
                    <a:lnTo>
                      <a:pt x="12" y="51"/>
                    </a:lnTo>
                    <a:lnTo>
                      <a:pt x="24" y="56"/>
                    </a:lnTo>
                    <a:lnTo>
                      <a:pt x="36" y="62"/>
                    </a:lnTo>
                    <a:lnTo>
                      <a:pt x="54" y="56"/>
                    </a:lnTo>
                    <a:lnTo>
                      <a:pt x="60" y="51"/>
                    </a:lnTo>
                    <a:lnTo>
                      <a:pt x="66" y="45"/>
                    </a:lnTo>
                    <a:lnTo>
                      <a:pt x="71" y="34"/>
                    </a:lnTo>
                  </a:path>
                </a:pathLst>
              </a:custGeom>
              <a:noFill/>
              <a:ln w="0">
                <a:solidFill>
                  <a:srgbClr val="FB0F0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4" name="Freeform 191"/>
              <p:cNvSpPr>
                <a:spLocks/>
              </p:cNvSpPr>
              <p:nvPr/>
            </p:nvSpPr>
            <p:spPr bwMode="auto">
              <a:xfrm>
                <a:off x="4267" y="1643"/>
                <a:ext cx="69" cy="63"/>
              </a:xfrm>
              <a:custGeom>
                <a:avLst/>
                <a:gdLst>
                  <a:gd name="T0" fmla="*/ 17 w 71"/>
                  <a:gd name="T1" fmla="*/ 0 h 62"/>
                  <a:gd name="T2" fmla="*/ 17 w 71"/>
                  <a:gd name="T3" fmla="*/ 251 h 62"/>
                  <a:gd name="T4" fmla="*/ 0 w 71"/>
                  <a:gd name="T5" fmla="*/ 251 h 62"/>
                  <a:gd name="T6" fmla="*/ 0 w 71"/>
                  <a:gd name="T7" fmla="*/ 355 h 62"/>
                  <a:gd name="T8" fmla="*/ 17 w 71"/>
                  <a:gd name="T9" fmla="*/ 355 h 62"/>
                  <a:gd name="T10" fmla="*/ 17 w 71"/>
                  <a:gd name="T11" fmla="*/ 571 h 62"/>
                  <a:gd name="T12" fmla="*/ 17 w 71"/>
                  <a:gd name="T13" fmla="*/ 618 h 62"/>
                  <a:gd name="T14" fmla="*/ 12 w 71"/>
                  <a:gd name="T15" fmla="*/ 571 h 62"/>
                  <a:gd name="T16" fmla="*/ 6 w 71"/>
                  <a:gd name="T17" fmla="*/ 571 h 62"/>
                  <a:gd name="T18" fmla="*/ 17 w 71"/>
                  <a:gd name="T19" fmla="*/ 571 h 62"/>
                  <a:gd name="T20" fmla="*/ 17 w 71"/>
                  <a:gd name="T21" fmla="*/ 571 h 62"/>
                  <a:gd name="T22" fmla="*/ 17 w 71"/>
                  <a:gd name="T23" fmla="*/ 618 h 62"/>
                  <a:gd name="T24" fmla="*/ 17 w 71"/>
                  <a:gd name="T25" fmla="*/ 680 h 62"/>
                  <a:gd name="T26" fmla="*/ 17 w 71"/>
                  <a:gd name="T27" fmla="*/ 618 h 62"/>
                  <a:gd name="T28" fmla="*/ 17 w 71"/>
                  <a:gd name="T29" fmla="*/ 355 h 62"/>
                  <a:gd name="T30" fmla="*/ 17 w 71"/>
                  <a:gd name="T31" fmla="*/ 251 h 62"/>
                  <a:gd name="T32" fmla="*/ 17 w 71"/>
                  <a:gd name="T33" fmla="*/ 251 h 62"/>
                  <a:gd name="T34" fmla="*/ 17 w 71"/>
                  <a:gd name="T35" fmla="*/ 355 h 62"/>
                  <a:gd name="T36" fmla="*/ 17 w 71"/>
                  <a:gd name="T37" fmla="*/ 355 h 62"/>
                  <a:gd name="T38" fmla="*/ 17 w 71"/>
                  <a:gd name="T39" fmla="*/ 355 h 62"/>
                  <a:gd name="T40" fmla="*/ 17 w 71"/>
                  <a:gd name="T41" fmla="*/ 251 h 62"/>
                  <a:gd name="T42" fmla="*/ 17 w 71"/>
                  <a:gd name="T43" fmla="*/ 0 h 62"/>
                  <a:gd name="T44" fmla="*/ 0 w 71"/>
                  <a:gd name="T45" fmla="*/ 0 h 62"/>
                  <a:gd name="T46" fmla="*/ 0 w 71"/>
                  <a:gd name="T47" fmla="*/ 11 h 62"/>
                  <a:gd name="T48" fmla="*/ 17 w 71"/>
                  <a:gd name="T49" fmla="*/ 11 h 62"/>
                  <a:gd name="T50" fmla="*/ 17 w 71"/>
                  <a:gd name="T51" fmla="*/ 11 h 62"/>
                  <a:gd name="T52" fmla="*/ 17 w 71"/>
                  <a:gd name="T53" fmla="*/ 11 h 62"/>
                  <a:gd name="T54" fmla="*/ 17 w 71"/>
                  <a:gd name="T55" fmla="*/ 0 h 62"/>
                  <a:gd name="T56" fmla="*/ 17 w 71"/>
                  <a:gd name="T57" fmla="*/ 0 h 62"/>
                  <a:gd name="T58" fmla="*/ 17 w 71"/>
                  <a:gd name="T59" fmla="*/ 11 h 62"/>
                  <a:gd name="T60" fmla="*/ 17 w 71"/>
                  <a:gd name="T61" fmla="*/ 355 h 62"/>
                  <a:gd name="T62" fmla="*/ 17 w 71"/>
                  <a:gd name="T63" fmla="*/ 355 h 62"/>
                  <a:gd name="T64" fmla="*/ 17 w 71"/>
                  <a:gd name="T65" fmla="*/ 571 h 62"/>
                  <a:gd name="T66" fmla="*/ 17 w 71"/>
                  <a:gd name="T67" fmla="*/ 571 h 62"/>
                  <a:gd name="T68" fmla="*/ 17 w 71"/>
                  <a:gd name="T69" fmla="*/ 618 h 62"/>
                  <a:gd name="T70" fmla="*/ 17 w 71"/>
                  <a:gd name="T71" fmla="*/ 571 h 62"/>
                  <a:gd name="T72" fmla="*/ 17 w 71"/>
                  <a:gd name="T73" fmla="*/ 571 h 62"/>
                  <a:gd name="T74" fmla="*/ 17 w 71"/>
                  <a:gd name="T75" fmla="*/ 571 h 62"/>
                  <a:gd name="T76" fmla="*/ 17 w 71"/>
                  <a:gd name="T77" fmla="*/ 355 h 62"/>
                  <a:gd name="T78" fmla="*/ 17 w 71"/>
                  <a:gd name="T79" fmla="*/ 355 h 62"/>
                  <a:gd name="T80" fmla="*/ 17 w 71"/>
                  <a:gd name="T81" fmla="*/ 251 h 62"/>
                  <a:gd name="T82" fmla="*/ 17 w 71"/>
                  <a:gd name="T83" fmla="*/ 251 h 62"/>
                  <a:gd name="T84" fmla="*/ 17 w 71"/>
                  <a:gd name="T85" fmla="*/ 251 h 62"/>
                  <a:gd name="T86" fmla="*/ 17 w 71"/>
                  <a:gd name="T87" fmla="*/ 0 h 62"/>
                  <a:gd name="T88" fmla="*/ 17 w 71"/>
                  <a:gd name="T89" fmla="*/ 0 h 62"/>
                  <a:gd name="T90" fmla="*/ 17 w 71"/>
                  <a:gd name="T91" fmla="*/ 0 h 6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1"/>
                  <a:gd name="T139" fmla="*/ 0 h 62"/>
                  <a:gd name="T140" fmla="*/ 71 w 71"/>
                  <a:gd name="T141" fmla="*/ 62 h 6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1" h="62">
                    <a:moveTo>
                      <a:pt x="30" y="0"/>
                    </a:moveTo>
                    <a:lnTo>
                      <a:pt x="30" y="23"/>
                    </a:lnTo>
                    <a:lnTo>
                      <a:pt x="0" y="23"/>
                    </a:lnTo>
                    <a:lnTo>
                      <a:pt x="0" y="34"/>
                    </a:lnTo>
                    <a:lnTo>
                      <a:pt x="18" y="34"/>
                    </a:lnTo>
                    <a:lnTo>
                      <a:pt x="18" y="51"/>
                    </a:lnTo>
                    <a:lnTo>
                      <a:pt x="18" y="56"/>
                    </a:lnTo>
                    <a:lnTo>
                      <a:pt x="12" y="51"/>
                    </a:lnTo>
                    <a:lnTo>
                      <a:pt x="6" y="51"/>
                    </a:lnTo>
                    <a:lnTo>
                      <a:pt x="30" y="51"/>
                    </a:lnTo>
                    <a:lnTo>
                      <a:pt x="42" y="51"/>
                    </a:lnTo>
                    <a:lnTo>
                      <a:pt x="42" y="56"/>
                    </a:lnTo>
                    <a:lnTo>
                      <a:pt x="36" y="62"/>
                    </a:lnTo>
                    <a:lnTo>
                      <a:pt x="30" y="56"/>
                    </a:lnTo>
                    <a:lnTo>
                      <a:pt x="30" y="34"/>
                    </a:lnTo>
                    <a:lnTo>
                      <a:pt x="30" y="23"/>
                    </a:lnTo>
                    <a:lnTo>
                      <a:pt x="42" y="23"/>
                    </a:lnTo>
                    <a:lnTo>
                      <a:pt x="42" y="34"/>
                    </a:lnTo>
                    <a:lnTo>
                      <a:pt x="30" y="34"/>
                    </a:lnTo>
                    <a:lnTo>
                      <a:pt x="18" y="34"/>
                    </a:lnTo>
                    <a:lnTo>
                      <a:pt x="18" y="23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18" y="11"/>
                    </a:lnTo>
                    <a:lnTo>
                      <a:pt x="60" y="11"/>
                    </a:lnTo>
                    <a:lnTo>
                      <a:pt x="71" y="11"/>
                    </a:lnTo>
                    <a:lnTo>
                      <a:pt x="71" y="0"/>
                    </a:lnTo>
                    <a:lnTo>
                      <a:pt x="60" y="0"/>
                    </a:lnTo>
                    <a:lnTo>
                      <a:pt x="60" y="11"/>
                    </a:lnTo>
                    <a:lnTo>
                      <a:pt x="60" y="34"/>
                    </a:lnTo>
                    <a:lnTo>
                      <a:pt x="42" y="34"/>
                    </a:lnTo>
                    <a:lnTo>
                      <a:pt x="42" y="51"/>
                    </a:lnTo>
                    <a:lnTo>
                      <a:pt x="60" y="51"/>
                    </a:lnTo>
                    <a:lnTo>
                      <a:pt x="60" y="56"/>
                    </a:lnTo>
                    <a:lnTo>
                      <a:pt x="60" y="51"/>
                    </a:lnTo>
                    <a:lnTo>
                      <a:pt x="66" y="51"/>
                    </a:lnTo>
                    <a:lnTo>
                      <a:pt x="60" y="51"/>
                    </a:lnTo>
                    <a:lnTo>
                      <a:pt x="60" y="34"/>
                    </a:lnTo>
                    <a:lnTo>
                      <a:pt x="71" y="34"/>
                    </a:lnTo>
                    <a:lnTo>
                      <a:pt x="71" y="23"/>
                    </a:lnTo>
                    <a:lnTo>
                      <a:pt x="60" y="23"/>
                    </a:lnTo>
                    <a:lnTo>
                      <a:pt x="42" y="23"/>
                    </a:lnTo>
                    <a:lnTo>
                      <a:pt x="42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5" name="Freeform 192"/>
              <p:cNvSpPr>
                <a:spLocks/>
              </p:cNvSpPr>
              <p:nvPr/>
            </p:nvSpPr>
            <p:spPr bwMode="auto">
              <a:xfrm>
                <a:off x="4256" y="1607"/>
                <a:ext cx="92" cy="36"/>
              </a:xfrm>
              <a:custGeom>
                <a:avLst/>
                <a:gdLst>
                  <a:gd name="T0" fmla="*/ 23 w 95"/>
                  <a:gd name="T1" fmla="*/ 256 h 33"/>
                  <a:gd name="T2" fmla="*/ 23 w 95"/>
                  <a:gd name="T3" fmla="*/ 256 h 33"/>
                  <a:gd name="T4" fmla="*/ 23 w 95"/>
                  <a:gd name="T5" fmla="*/ 256 h 33"/>
                  <a:gd name="T6" fmla="*/ 23 w 95"/>
                  <a:gd name="T7" fmla="*/ 256 h 33"/>
                  <a:gd name="T8" fmla="*/ 23 w 95"/>
                  <a:gd name="T9" fmla="*/ 256 h 33"/>
                  <a:gd name="T10" fmla="*/ 23 w 95"/>
                  <a:gd name="T11" fmla="*/ 297 h 33"/>
                  <a:gd name="T12" fmla="*/ 23 w 95"/>
                  <a:gd name="T13" fmla="*/ 297 h 33"/>
                  <a:gd name="T14" fmla="*/ 23 w 95"/>
                  <a:gd name="T15" fmla="*/ 11 h 33"/>
                  <a:gd name="T16" fmla="*/ 23 w 95"/>
                  <a:gd name="T17" fmla="*/ 5 h 33"/>
                  <a:gd name="T18" fmla="*/ 23 w 95"/>
                  <a:gd name="T19" fmla="*/ 5 h 33"/>
                  <a:gd name="T20" fmla="*/ 23 w 95"/>
                  <a:gd name="T21" fmla="*/ 0 h 33"/>
                  <a:gd name="T22" fmla="*/ 23 w 95"/>
                  <a:gd name="T23" fmla="*/ 5 h 33"/>
                  <a:gd name="T24" fmla="*/ 23 w 95"/>
                  <a:gd name="T25" fmla="*/ 0 h 33"/>
                  <a:gd name="T26" fmla="*/ 23 w 95"/>
                  <a:gd name="T27" fmla="*/ 5 h 33"/>
                  <a:gd name="T28" fmla="*/ 23 w 95"/>
                  <a:gd name="T29" fmla="*/ 0 h 33"/>
                  <a:gd name="T30" fmla="*/ 18 w 95"/>
                  <a:gd name="T31" fmla="*/ 5 h 33"/>
                  <a:gd name="T32" fmla="*/ 12 w 95"/>
                  <a:gd name="T33" fmla="*/ 5 h 33"/>
                  <a:gd name="T34" fmla="*/ 0 w 95"/>
                  <a:gd name="T35" fmla="*/ 11 h 33"/>
                  <a:gd name="T36" fmla="*/ 12 w 95"/>
                  <a:gd name="T37" fmla="*/ 297 h 33"/>
                  <a:gd name="T38" fmla="*/ 18 w 95"/>
                  <a:gd name="T39" fmla="*/ 256 h 33"/>
                  <a:gd name="T40" fmla="*/ 23 w 95"/>
                  <a:gd name="T41" fmla="*/ 256 h 33"/>
                  <a:gd name="T42" fmla="*/ 23 w 95"/>
                  <a:gd name="T43" fmla="*/ 256 h 33"/>
                  <a:gd name="T44" fmla="*/ 23 w 95"/>
                  <a:gd name="T45" fmla="*/ 256 h 33"/>
                  <a:gd name="T46" fmla="*/ 23 w 95"/>
                  <a:gd name="T47" fmla="*/ 256 h 3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5"/>
                  <a:gd name="T73" fmla="*/ 0 h 33"/>
                  <a:gd name="T74" fmla="*/ 95 w 95"/>
                  <a:gd name="T75" fmla="*/ 33 h 3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5" h="33">
                    <a:moveTo>
                      <a:pt x="48" y="28"/>
                    </a:moveTo>
                    <a:lnTo>
                      <a:pt x="54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8" y="28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5" y="11"/>
                    </a:lnTo>
                    <a:lnTo>
                      <a:pt x="89" y="5"/>
                    </a:lnTo>
                    <a:lnTo>
                      <a:pt x="78" y="5"/>
                    </a:lnTo>
                    <a:lnTo>
                      <a:pt x="72" y="0"/>
                    </a:lnTo>
                    <a:lnTo>
                      <a:pt x="60" y="5"/>
                    </a:lnTo>
                    <a:lnTo>
                      <a:pt x="48" y="0"/>
                    </a:lnTo>
                    <a:lnTo>
                      <a:pt x="36" y="5"/>
                    </a:lnTo>
                    <a:lnTo>
                      <a:pt x="30" y="0"/>
                    </a:lnTo>
                    <a:lnTo>
                      <a:pt x="18" y="5"/>
                    </a:lnTo>
                    <a:lnTo>
                      <a:pt x="12" y="5"/>
                    </a:lnTo>
                    <a:lnTo>
                      <a:pt x="0" y="11"/>
                    </a:lnTo>
                    <a:lnTo>
                      <a:pt x="12" y="33"/>
                    </a:lnTo>
                    <a:lnTo>
                      <a:pt x="18" y="28"/>
                    </a:lnTo>
                    <a:lnTo>
                      <a:pt x="30" y="28"/>
                    </a:lnTo>
                    <a:lnTo>
                      <a:pt x="36" y="28"/>
                    </a:lnTo>
                    <a:lnTo>
                      <a:pt x="48" y="28"/>
                    </a:lnTo>
                    <a:close/>
                  </a:path>
                </a:pathLst>
              </a:custGeom>
              <a:solidFill>
                <a:srgbClr val="2F30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6" name="Freeform 193"/>
              <p:cNvSpPr>
                <a:spLocks/>
              </p:cNvSpPr>
              <p:nvPr/>
            </p:nvSpPr>
            <p:spPr bwMode="auto">
              <a:xfrm>
                <a:off x="4256" y="1607"/>
                <a:ext cx="92" cy="36"/>
              </a:xfrm>
              <a:custGeom>
                <a:avLst/>
                <a:gdLst>
                  <a:gd name="T0" fmla="*/ 23 w 95"/>
                  <a:gd name="T1" fmla="*/ 256 h 33"/>
                  <a:gd name="T2" fmla="*/ 23 w 95"/>
                  <a:gd name="T3" fmla="*/ 256 h 33"/>
                  <a:gd name="T4" fmla="*/ 23 w 95"/>
                  <a:gd name="T5" fmla="*/ 256 h 33"/>
                  <a:gd name="T6" fmla="*/ 23 w 95"/>
                  <a:gd name="T7" fmla="*/ 256 h 33"/>
                  <a:gd name="T8" fmla="*/ 23 w 95"/>
                  <a:gd name="T9" fmla="*/ 256 h 33"/>
                  <a:gd name="T10" fmla="*/ 23 w 95"/>
                  <a:gd name="T11" fmla="*/ 297 h 33"/>
                  <a:gd name="T12" fmla="*/ 23 w 95"/>
                  <a:gd name="T13" fmla="*/ 297 h 33"/>
                  <a:gd name="T14" fmla="*/ 23 w 95"/>
                  <a:gd name="T15" fmla="*/ 11 h 33"/>
                  <a:gd name="T16" fmla="*/ 23 w 95"/>
                  <a:gd name="T17" fmla="*/ 5 h 33"/>
                  <a:gd name="T18" fmla="*/ 23 w 95"/>
                  <a:gd name="T19" fmla="*/ 5 h 33"/>
                  <a:gd name="T20" fmla="*/ 23 w 95"/>
                  <a:gd name="T21" fmla="*/ 0 h 33"/>
                  <a:gd name="T22" fmla="*/ 23 w 95"/>
                  <a:gd name="T23" fmla="*/ 5 h 33"/>
                  <a:gd name="T24" fmla="*/ 23 w 95"/>
                  <a:gd name="T25" fmla="*/ 0 h 33"/>
                  <a:gd name="T26" fmla="*/ 23 w 95"/>
                  <a:gd name="T27" fmla="*/ 5 h 33"/>
                  <a:gd name="T28" fmla="*/ 23 w 95"/>
                  <a:gd name="T29" fmla="*/ 0 h 33"/>
                  <a:gd name="T30" fmla="*/ 18 w 95"/>
                  <a:gd name="T31" fmla="*/ 5 h 33"/>
                  <a:gd name="T32" fmla="*/ 12 w 95"/>
                  <a:gd name="T33" fmla="*/ 5 h 33"/>
                  <a:gd name="T34" fmla="*/ 0 w 95"/>
                  <a:gd name="T35" fmla="*/ 11 h 33"/>
                  <a:gd name="T36" fmla="*/ 12 w 95"/>
                  <a:gd name="T37" fmla="*/ 297 h 33"/>
                  <a:gd name="T38" fmla="*/ 18 w 95"/>
                  <a:gd name="T39" fmla="*/ 256 h 33"/>
                  <a:gd name="T40" fmla="*/ 23 w 95"/>
                  <a:gd name="T41" fmla="*/ 256 h 33"/>
                  <a:gd name="T42" fmla="*/ 23 w 95"/>
                  <a:gd name="T43" fmla="*/ 256 h 33"/>
                  <a:gd name="T44" fmla="*/ 23 w 95"/>
                  <a:gd name="T45" fmla="*/ 256 h 33"/>
                  <a:gd name="T46" fmla="*/ 23 w 95"/>
                  <a:gd name="T47" fmla="*/ 256 h 3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5"/>
                  <a:gd name="T73" fmla="*/ 0 h 33"/>
                  <a:gd name="T74" fmla="*/ 95 w 95"/>
                  <a:gd name="T75" fmla="*/ 33 h 3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5" h="33">
                    <a:moveTo>
                      <a:pt x="48" y="28"/>
                    </a:moveTo>
                    <a:lnTo>
                      <a:pt x="54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8" y="28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5" y="11"/>
                    </a:lnTo>
                    <a:lnTo>
                      <a:pt x="89" y="5"/>
                    </a:lnTo>
                    <a:lnTo>
                      <a:pt x="78" y="5"/>
                    </a:lnTo>
                    <a:lnTo>
                      <a:pt x="72" y="0"/>
                    </a:lnTo>
                    <a:lnTo>
                      <a:pt x="60" y="5"/>
                    </a:lnTo>
                    <a:lnTo>
                      <a:pt x="48" y="0"/>
                    </a:lnTo>
                    <a:lnTo>
                      <a:pt x="36" y="5"/>
                    </a:lnTo>
                    <a:lnTo>
                      <a:pt x="30" y="0"/>
                    </a:lnTo>
                    <a:lnTo>
                      <a:pt x="18" y="5"/>
                    </a:lnTo>
                    <a:lnTo>
                      <a:pt x="12" y="5"/>
                    </a:lnTo>
                    <a:lnTo>
                      <a:pt x="0" y="11"/>
                    </a:lnTo>
                    <a:lnTo>
                      <a:pt x="12" y="33"/>
                    </a:lnTo>
                    <a:lnTo>
                      <a:pt x="18" y="28"/>
                    </a:lnTo>
                    <a:lnTo>
                      <a:pt x="30" y="28"/>
                    </a:lnTo>
                    <a:lnTo>
                      <a:pt x="36" y="28"/>
                    </a:lnTo>
                    <a:lnTo>
                      <a:pt x="48" y="28"/>
                    </a:lnTo>
                  </a:path>
                </a:pathLst>
              </a:custGeom>
              <a:noFill/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7" name="Freeform 194"/>
              <p:cNvSpPr>
                <a:spLocks/>
              </p:cNvSpPr>
              <p:nvPr/>
            </p:nvSpPr>
            <p:spPr bwMode="auto">
              <a:xfrm>
                <a:off x="4273" y="1607"/>
                <a:ext cx="24" cy="29"/>
              </a:xfrm>
              <a:custGeom>
                <a:avLst/>
                <a:gdLst>
                  <a:gd name="T0" fmla="*/ 12 w 24"/>
                  <a:gd name="T1" fmla="*/ 5 h 28"/>
                  <a:gd name="T2" fmla="*/ 12 w 24"/>
                  <a:gd name="T3" fmla="*/ 0 h 28"/>
                  <a:gd name="T4" fmla="*/ 0 w 24"/>
                  <a:gd name="T5" fmla="*/ 5 h 28"/>
                  <a:gd name="T6" fmla="*/ 6 w 24"/>
                  <a:gd name="T7" fmla="*/ 28 h 28"/>
                  <a:gd name="T8" fmla="*/ 12 w 24"/>
                  <a:gd name="T9" fmla="*/ 28 h 28"/>
                  <a:gd name="T10" fmla="*/ 12 w 24"/>
                  <a:gd name="T11" fmla="*/ 28 h 28"/>
                  <a:gd name="T12" fmla="*/ 12 w 24"/>
                  <a:gd name="T13" fmla="*/ 5 h 28"/>
                  <a:gd name="T14" fmla="*/ 12 w 24"/>
                  <a:gd name="T15" fmla="*/ 5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28"/>
                  <a:gd name="T26" fmla="*/ 24 w 24"/>
                  <a:gd name="T27" fmla="*/ 28 h 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28">
                    <a:moveTo>
                      <a:pt x="18" y="5"/>
                    </a:moveTo>
                    <a:lnTo>
                      <a:pt x="12" y="0"/>
                    </a:lnTo>
                    <a:lnTo>
                      <a:pt x="0" y="5"/>
                    </a:lnTo>
                    <a:lnTo>
                      <a:pt x="6" y="28"/>
                    </a:lnTo>
                    <a:lnTo>
                      <a:pt x="18" y="28"/>
                    </a:lnTo>
                    <a:lnTo>
                      <a:pt x="24" y="28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1606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8" name="Freeform 195"/>
              <p:cNvSpPr>
                <a:spLocks/>
              </p:cNvSpPr>
              <p:nvPr/>
            </p:nvSpPr>
            <p:spPr bwMode="auto">
              <a:xfrm>
                <a:off x="4273" y="1607"/>
                <a:ext cx="24" cy="29"/>
              </a:xfrm>
              <a:custGeom>
                <a:avLst/>
                <a:gdLst>
                  <a:gd name="T0" fmla="*/ 12 w 24"/>
                  <a:gd name="T1" fmla="*/ 5 h 28"/>
                  <a:gd name="T2" fmla="*/ 12 w 24"/>
                  <a:gd name="T3" fmla="*/ 0 h 28"/>
                  <a:gd name="T4" fmla="*/ 0 w 24"/>
                  <a:gd name="T5" fmla="*/ 5 h 28"/>
                  <a:gd name="T6" fmla="*/ 6 w 24"/>
                  <a:gd name="T7" fmla="*/ 28 h 28"/>
                  <a:gd name="T8" fmla="*/ 12 w 24"/>
                  <a:gd name="T9" fmla="*/ 28 h 28"/>
                  <a:gd name="T10" fmla="*/ 12 w 24"/>
                  <a:gd name="T11" fmla="*/ 28 h 28"/>
                  <a:gd name="T12" fmla="*/ 12 w 24"/>
                  <a:gd name="T13" fmla="*/ 5 h 28"/>
                  <a:gd name="T14" fmla="*/ 12 w 24"/>
                  <a:gd name="T15" fmla="*/ 5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28"/>
                  <a:gd name="T26" fmla="*/ 24 w 24"/>
                  <a:gd name="T27" fmla="*/ 28 h 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28">
                    <a:moveTo>
                      <a:pt x="18" y="5"/>
                    </a:moveTo>
                    <a:lnTo>
                      <a:pt x="12" y="0"/>
                    </a:lnTo>
                    <a:lnTo>
                      <a:pt x="0" y="5"/>
                    </a:lnTo>
                    <a:lnTo>
                      <a:pt x="6" y="28"/>
                    </a:lnTo>
                    <a:lnTo>
                      <a:pt x="18" y="28"/>
                    </a:lnTo>
                    <a:lnTo>
                      <a:pt x="24" y="28"/>
                    </a:lnTo>
                    <a:lnTo>
                      <a:pt x="18" y="5"/>
                    </a:lnTo>
                  </a:path>
                </a:pathLst>
              </a:custGeom>
              <a:noFill/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29" name="Freeform 196"/>
              <p:cNvSpPr>
                <a:spLocks/>
              </p:cNvSpPr>
              <p:nvPr/>
            </p:nvSpPr>
            <p:spPr bwMode="auto">
              <a:xfrm>
                <a:off x="4315" y="1607"/>
                <a:ext cx="18" cy="29"/>
              </a:xfrm>
              <a:custGeom>
                <a:avLst/>
                <a:gdLst>
                  <a:gd name="T0" fmla="*/ 0 w 18"/>
                  <a:gd name="T1" fmla="*/ 5 h 28"/>
                  <a:gd name="T2" fmla="*/ 9 w 18"/>
                  <a:gd name="T3" fmla="*/ 0 h 28"/>
                  <a:gd name="T4" fmla="*/ 9 w 18"/>
                  <a:gd name="T5" fmla="*/ 5 h 28"/>
                  <a:gd name="T6" fmla="*/ 9 w 18"/>
                  <a:gd name="T7" fmla="*/ 28 h 28"/>
                  <a:gd name="T8" fmla="*/ 6 w 18"/>
                  <a:gd name="T9" fmla="*/ 28 h 28"/>
                  <a:gd name="T10" fmla="*/ 0 w 18"/>
                  <a:gd name="T11" fmla="*/ 28 h 28"/>
                  <a:gd name="T12" fmla="*/ 0 w 18"/>
                  <a:gd name="T13" fmla="*/ 5 h 28"/>
                  <a:gd name="T14" fmla="*/ 0 w 18"/>
                  <a:gd name="T15" fmla="*/ 5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8"/>
                  <a:gd name="T25" fmla="*/ 0 h 28"/>
                  <a:gd name="T26" fmla="*/ 18 w 18"/>
                  <a:gd name="T27" fmla="*/ 28 h 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8" h="28">
                    <a:moveTo>
                      <a:pt x="0" y="5"/>
                    </a:moveTo>
                    <a:lnTo>
                      <a:pt x="12" y="0"/>
                    </a:lnTo>
                    <a:lnTo>
                      <a:pt x="18" y="5"/>
                    </a:lnTo>
                    <a:lnTo>
                      <a:pt x="12" y="28"/>
                    </a:lnTo>
                    <a:lnTo>
                      <a:pt x="6" y="28"/>
                    </a:lnTo>
                    <a:lnTo>
                      <a:pt x="0" y="28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606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0" name="Freeform 197"/>
              <p:cNvSpPr>
                <a:spLocks/>
              </p:cNvSpPr>
              <p:nvPr/>
            </p:nvSpPr>
            <p:spPr bwMode="auto">
              <a:xfrm>
                <a:off x="4315" y="1607"/>
                <a:ext cx="18" cy="29"/>
              </a:xfrm>
              <a:custGeom>
                <a:avLst/>
                <a:gdLst>
                  <a:gd name="T0" fmla="*/ 0 w 18"/>
                  <a:gd name="T1" fmla="*/ 5 h 28"/>
                  <a:gd name="T2" fmla="*/ 9 w 18"/>
                  <a:gd name="T3" fmla="*/ 0 h 28"/>
                  <a:gd name="T4" fmla="*/ 9 w 18"/>
                  <a:gd name="T5" fmla="*/ 5 h 28"/>
                  <a:gd name="T6" fmla="*/ 9 w 18"/>
                  <a:gd name="T7" fmla="*/ 28 h 28"/>
                  <a:gd name="T8" fmla="*/ 6 w 18"/>
                  <a:gd name="T9" fmla="*/ 28 h 28"/>
                  <a:gd name="T10" fmla="*/ 0 w 18"/>
                  <a:gd name="T11" fmla="*/ 28 h 28"/>
                  <a:gd name="T12" fmla="*/ 0 w 18"/>
                  <a:gd name="T13" fmla="*/ 5 h 28"/>
                  <a:gd name="T14" fmla="*/ 0 w 18"/>
                  <a:gd name="T15" fmla="*/ 5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8"/>
                  <a:gd name="T25" fmla="*/ 0 h 28"/>
                  <a:gd name="T26" fmla="*/ 18 w 18"/>
                  <a:gd name="T27" fmla="*/ 28 h 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8" h="28">
                    <a:moveTo>
                      <a:pt x="0" y="5"/>
                    </a:moveTo>
                    <a:lnTo>
                      <a:pt x="12" y="0"/>
                    </a:lnTo>
                    <a:lnTo>
                      <a:pt x="18" y="5"/>
                    </a:lnTo>
                    <a:lnTo>
                      <a:pt x="12" y="28"/>
                    </a:lnTo>
                    <a:lnTo>
                      <a:pt x="6" y="28"/>
                    </a:lnTo>
                    <a:lnTo>
                      <a:pt x="0" y="28"/>
                    </a:lnTo>
                    <a:lnTo>
                      <a:pt x="0" y="5"/>
                    </a:lnTo>
                  </a:path>
                </a:pathLst>
              </a:custGeom>
              <a:noFill/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1" name="Freeform 198"/>
              <p:cNvSpPr>
                <a:spLocks/>
              </p:cNvSpPr>
              <p:nvPr/>
            </p:nvSpPr>
            <p:spPr bwMode="auto">
              <a:xfrm>
                <a:off x="4261" y="1617"/>
                <a:ext cx="12" cy="6"/>
              </a:xfrm>
              <a:custGeom>
                <a:avLst/>
                <a:gdLst>
                  <a:gd name="T0" fmla="*/ 0 w 12"/>
                  <a:gd name="T1" fmla="*/ 5 h 5"/>
                  <a:gd name="T2" fmla="*/ 6 w 12"/>
                  <a:gd name="T3" fmla="*/ 5 h 5"/>
                  <a:gd name="T4" fmla="*/ 6 w 12"/>
                  <a:gd name="T5" fmla="*/ 5 h 5"/>
                  <a:gd name="T6" fmla="*/ 6 w 12"/>
                  <a:gd name="T7" fmla="*/ 5 h 5"/>
                  <a:gd name="T8" fmla="*/ 6 w 12"/>
                  <a:gd name="T9" fmla="*/ 5 h 5"/>
                  <a:gd name="T10" fmla="*/ 6 w 12"/>
                  <a:gd name="T11" fmla="*/ 5 h 5"/>
                  <a:gd name="T12" fmla="*/ 12 w 12"/>
                  <a:gd name="T13" fmla="*/ 5 h 5"/>
                  <a:gd name="T14" fmla="*/ 12 w 12"/>
                  <a:gd name="T15" fmla="*/ 5 h 5"/>
                  <a:gd name="T16" fmla="*/ 12 w 12"/>
                  <a:gd name="T17" fmla="*/ 0 h 5"/>
                  <a:gd name="T18" fmla="*/ 6 w 12"/>
                  <a:gd name="T19" fmla="*/ 0 h 5"/>
                  <a:gd name="T20" fmla="*/ 6 w 12"/>
                  <a:gd name="T21" fmla="*/ 0 h 5"/>
                  <a:gd name="T22" fmla="*/ 6 w 12"/>
                  <a:gd name="T23" fmla="*/ 0 h 5"/>
                  <a:gd name="T24" fmla="*/ 0 w 12"/>
                  <a:gd name="T25" fmla="*/ 5 h 5"/>
                  <a:gd name="T26" fmla="*/ 0 w 12"/>
                  <a:gd name="T27" fmla="*/ 5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5"/>
                  <a:gd name="T44" fmla="*/ 12 w 12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5">
                    <a:moveTo>
                      <a:pt x="0" y="5"/>
                    </a:moveTo>
                    <a:lnTo>
                      <a:pt x="6" y="5"/>
                    </a:lnTo>
                    <a:lnTo>
                      <a:pt x="12" y="5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F6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2" name="Freeform 199"/>
              <p:cNvSpPr>
                <a:spLocks/>
              </p:cNvSpPr>
              <p:nvPr/>
            </p:nvSpPr>
            <p:spPr bwMode="auto">
              <a:xfrm>
                <a:off x="4267" y="1630"/>
                <a:ext cx="12" cy="6"/>
              </a:xfrm>
              <a:custGeom>
                <a:avLst/>
                <a:gdLst>
                  <a:gd name="T0" fmla="*/ 0 w 12"/>
                  <a:gd name="T1" fmla="*/ 6 h 6"/>
                  <a:gd name="T2" fmla="*/ 0 w 12"/>
                  <a:gd name="T3" fmla="*/ 6 h 6"/>
                  <a:gd name="T4" fmla="*/ 0 w 12"/>
                  <a:gd name="T5" fmla="*/ 6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12 w 12"/>
                  <a:gd name="T13" fmla="*/ 0 h 6"/>
                  <a:gd name="T14" fmla="*/ 12 w 12"/>
                  <a:gd name="T15" fmla="*/ 0 h 6"/>
                  <a:gd name="T16" fmla="*/ 12 w 12"/>
                  <a:gd name="T17" fmla="*/ 0 h 6"/>
                  <a:gd name="T18" fmla="*/ 6 w 12"/>
                  <a:gd name="T19" fmla="*/ 0 h 6"/>
                  <a:gd name="T20" fmla="*/ 6 w 12"/>
                  <a:gd name="T21" fmla="*/ 0 h 6"/>
                  <a:gd name="T22" fmla="*/ 6 w 12"/>
                  <a:gd name="T23" fmla="*/ 6 h 6"/>
                  <a:gd name="T24" fmla="*/ 0 w 12"/>
                  <a:gd name="T25" fmla="*/ 6 h 6"/>
                  <a:gd name="T26" fmla="*/ 0 w 12"/>
                  <a:gd name="T27" fmla="*/ 6 h 6"/>
                  <a:gd name="T28" fmla="*/ 0 w 12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"/>
                  <a:gd name="T46" fmla="*/ 0 h 6"/>
                  <a:gd name="T47" fmla="*/ 12 w 12"/>
                  <a:gd name="T48" fmla="*/ 6 h 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" h="6">
                    <a:moveTo>
                      <a:pt x="0" y="6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3" name="Freeform 200"/>
              <p:cNvSpPr>
                <a:spLocks/>
              </p:cNvSpPr>
              <p:nvPr/>
            </p:nvSpPr>
            <p:spPr bwMode="auto">
              <a:xfrm>
                <a:off x="4273" y="1613"/>
                <a:ext cx="18" cy="13"/>
              </a:xfrm>
              <a:custGeom>
                <a:avLst/>
                <a:gdLst>
                  <a:gd name="T0" fmla="*/ 9 w 18"/>
                  <a:gd name="T1" fmla="*/ 0 h 11"/>
                  <a:gd name="T2" fmla="*/ 9 w 18"/>
                  <a:gd name="T3" fmla="*/ 0 h 11"/>
                  <a:gd name="T4" fmla="*/ 6 w 18"/>
                  <a:gd name="T5" fmla="*/ 0 h 11"/>
                  <a:gd name="T6" fmla="*/ 0 w 18"/>
                  <a:gd name="T7" fmla="*/ 6 h 11"/>
                  <a:gd name="T8" fmla="*/ 6 w 18"/>
                  <a:gd name="T9" fmla="*/ 11 h 11"/>
                  <a:gd name="T10" fmla="*/ 9 w 18"/>
                  <a:gd name="T11" fmla="*/ 6 h 11"/>
                  <a:gd name="T12" fmla="*/ 9 w 18"/>
                  <a:gd name="T13" fmla="*/ 6 h 11"/>
                  <a:gd name="T14" fmla="*/ 9 w 18"/>
                  <a:gd name="T15" fmla="*/ 6 h 11"/>
                  <a:gd name="T16" fmla="*/ 9 w 18"/>
                  <a:gd name="T17" fmla="*/ 0 h 11"/>
                  <a:gd name="T18" fmla="*/ 9 w 18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1"/>
                  <a:gd name="T32" fmla="*/ 18 w 18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1">
                    <a:moveTo>
                      <a:pt x="18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6" y="11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4" name="Freeform 201"/>
              <p:cNvSpPr>
                <a:spLocks/>
              </p:cNvSpPr>
              <p:nvPr/>
            </p:nvSpPr>
            <p:spPr bwMode="auto">
              <a:xfrm>
                <a:off x="4279" y="1626"/>
                <a:ext cx="18" cy="4"/>
              </a:xfrm>
              <a:custGeom>
                <a:avLst/>
                <a:gdLst>
                  <a:gd name="T0" fmla="*/ 9 w 18"/>
                  <a:gd name="T1" fmla="*/ 0 h 6"/>
                  <a:gd name="T2" fmla="*/ 9 w 18"/>
                  <a:gd name="T3" fmla="*/ 0 h 6"/>
                  <a:gd name="T4" fmla="*/ 6 w 18"/>
                  <a:gd name="T5" fmla="*/ 0 h 6"/>
                  <a:gd name="T6" fmla="*/ 0 w 18"/>
                  <a:gd name="T7" fmla="*/ 0 h 6"/>
                  <a:gd name="T8" fmla="*/ 0 w 18"/>
                  <a:gd name="T9" fmla="*/ 6 h 6"/>
                  <a:gd name="T10" fmla="*/ 6 w 18"/>
                  <a:gd name="T11" fmla="*/ 6 h 6"/>
                  <a:gd name="T12" fmla="*/ 9 w 18"/>
                  <a:gd name="T13" fmla="*/ 6 h 6"/>
                  <a:gd name="T14" fmla="*/ 9 w 18"/>
                  <a:gd name="T15" fmla="*/ 6 h 6"/>
                  <a:gd name="T16" fmla="*/ 9 w 18"/>
                  <a:gd name="T17" fmla="*/ 0 h 6"/>
                  <a:gd name="T18" fmla="*/ 9 w 18"/>
                  <a:gd name="T19" fmla="*/ 0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6"/>
                  <a:gd name="T32" fmla="*/ 18 w 18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6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5" name="Freeform 202"/>
              <p:cNvSpPr>
                <a:spLocks/>
              </p:cNvSpPr>
              <p:nvPr/>
            </p:nvSpPr>
            <p:spPr bwMode="auto">
              <a:xfrm>
                <a:off x="4332" y="1613"/>
                <a:ext cx="10" cy="13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6 h 11"/>
                  <a:gd name="T4" fmla="*/ 5 w 11"/>
                  <a:gd name="T5" fmla="*/ 6 h 11"/>
                  <a:gd name="T6" fmla="*/ 5 w 11"/>
                  <a:gd name="T7" fmla="*/ 6 h 11"/>
                  <a:gd name="T8" fmla="*/ 0 w 11"/>
                  <a:gd name="T9" fmla="*/ 6 h 11"/>
                  <a:gd name="T10" fmla="*/ 5 w 11"/>
                  <a:gd name="T11" fmla="*/ 11 h 11"/>
                  <a:gd name="T12" fmla="*/ 5 w 11"/>
                  <a:gd name="T13" fmla="*/ 11 h 11"/>
                  <a:gd name="T14" fmla="*/ 5 w 11"/>
                  <a:gd name="T15" fmla="*/ 11 h 11"/>
                  <a:gd name="T16" fmla="*/ 11 w 11"/>
                  <a:gd name="T17" fmla="*/ 11 h 11"/>
                  <a:gd name="T18" fmla="*/ 11 w 11"/>
                  <a:gd name="T19" fmla="*/ 6 h 11"/>
                  <a:gd name="T20" fmla="*/ 11 w 11"/>
                  <a:gd name="T21" fmla="*/ 6 h 11"/>
                  <a:gd name="T22" fmla="*/ 11 w 11"/>
                  <a:gd name="T23" fmla="*/ 6 h 11"/>
                  <a:gd name="T24" fmla="*/ 5 w 11"/>
                  <a:gd name="T25" fmla="*/ 0 h 11"/>
                  <a:gd name="T26" fmla="*/ 5 w 11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11"/>
                  <a:gd name="T44" fmla="*/ 11 w 11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11">
                    <a:moveTo>
                      <a:pt x="5" y="0"/>
                    </a:moveTo>
                    <a:lnTo>
                      <a:pt x="5" y="6"/>
                    </a:lnTo>
                    <a:lnTo>
                      <a:pt x="0" y="6"/>
                    </a:lnTo>
                    <a:lnTo>
                      <a:pt x="5" y="11"/>
                    </a:lnTo>
                    <a:lnTo>
                      <a:pt x="11" y="11"/>
                    </a:lnTo>
                    <a:lnTo>
                      <a:pt x="11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7F6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6" name="Freeform 203"/>
              <p:cNvSpPr>
                <a:spLocks/>
              </p:cNvSpPr>
              <p:nvPr/>
            </p:nvSpPr>
            <p:spPr bwMode="auto">
              <a:xfrm>
                <a:off x="4326" y="1626"/>
                <a:ext cx="16" cy="11"/>
              </a:xfrm>
              <a:custGeom>
                <a:avLst/>
                <a:gdLst>
                  <a:gd name="T0" fmla="*/ 6 w 17"/>
                  <a:gd name="T1" fmla="*/ 0 h 12"/>
                  <a:gd name="T2" fmla="*/ 6 w 17"/>
                  <a:gd name="T3" fmla="*/ 0 h 12"/>
                  <a:gd name="T4" fmla="*/ 11 w 17"/>
                  <a:gd name="T5" fmla="*/ 0 h 12"/>
                  <a:gd name="T6" fmla="*/ 11 w 17"/>
                  <a:gd name="T7" fmla="*/ 0 h 12"/>
                  <a:gd name="T8" fmla="*/ 17 w 17"/>
                  <a:gd name="T9" fmla="*/ 0 h 12"/>
                  <a:gd name="T10" fmla="*/ 17 w 17"/>
                  <a:gd name="T11" fmla="*/ 6 h 12"/>
                  <a:gd name="T12" fmla="*/ 11 w 17"/>
                  <a:gd name="T13" fmla="*/ 12 h 12"/>
                  <a:gd name="T14" fmla="*/ 11 w 17"/>
                  <a:gd name="T15" fmla="*/ 12 h 12"/>
                  <a:gd name="T16" fmla="*/ 6 w 17"/>
                  <a:gd name="T17" fmla="*/ 12 h 12"/>
                  <a:gd name="T18" fmla="*/ 0 w 17"/>
                  <a:gd name="T19" fmla="*/ 12 h 12"/>
                  <a:gd name="T20" fmla="*/ 6 w 17"/>
                  <a:gd name="T21" fmla="*/ 0 h 12"/>
                  <a:gd name="T22" fmla="*/ 6 w 17"/>
                  <a:gd name="T23" fmla="*/ 0 h 1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2"/>
                  <a:gd name="T38" fmla="*/ 17 w 17"/>
                  <a:gd name="T39" fmla="*/ 12 h 1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2">
                    <a:moveTo>
                      <a:pt x="6" y="0"/>
                    </a:moveTo>
                    <a:lnTo>
                      <a:pt x="6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7" name="Freeform 204"/>
              <p:cNvSpPr>
                <a:spLocks/>
              </p:cNvSpPr>
              <p:nvPr/>
            </p:nvSpPr>
            <p:spPr bwMode="auto">
              <a:xfrm>
                <a:off x="4326" y="1626"/>
                <a:ext cx="16" cy="11"/>
              </a:xfrm>
              <a:custGeom>
                <a:avLst/>
                <a:gdLst>
                  <a:gd name="T0" fmla="*/ 0 w 17"/>
                  <a:gd name="T1" fmla="*/ 0 h 12"/>
                  <a:gd name="T2" fmla="*/ 6 w 17"/>
                  <a:gd name="T3" fmla="*/ 0 h 12"/>
                  <a:gd name="T4" fmla="*/ 11 w 17"/>
                  <a:gd name="T5" fmla="*/ 6 h 12"/>
                  <a:gd name="T6" fmla="*/ 11 w 17"/>
                  <a:gd name="T7" fmla="*/ 6 h 12"/>
                  <a:gd name="T8" fmla="*/ 17 w 17"/>
                  <a:gd name="T9" fmla="*/ 6 h 12"/>
                  <a:gd name="T10" fmla="*/ 11 w 17"/>
                  <a:gd name="T11" fmla="*/ 12 h 12"/>
                  <a:gd name="T12" fmla="*/ 11 w 17"/>
                  <a:gd name="T13" fmla="*/ 12 h 12"/>
                  <a:gd name="T14" fmla="*/ 6 w 17"/>
                  <a:gd name="T15" fmla="*/ 12 h 12"/>
                  <a:gd name="T16" fmla="*/ 0 w 17"/>
                  <a:gd name="T17" fmla="*/ 6 h 12"/>
                  <a:gd name="T18" fmla="*/ 0 w 17"/>
                  <a:gd name="T19" fmla="*/ 0 h 12"/>
                  <a:gd name="T20" fmla="*/ 0 w 17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2"/>
                  <a:gd name="T35" fmla="*/ 17 w 17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2">
                    <a:moveTo>
                      <a:pt x="0" y="0"/>
                    </a:moveTo>
                    <a:lnTo>
                      <a:pt x="6" y="0"/>
                    </a:lnTo>
                    <a:lnTo>
                      <a:pt x="11" y="6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6" y="1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8" name="Freeform 205"/>
              <p:cNvSpPr>
                <a:spLocks/>
              </p:cNvSpPr>
              <p:nvPr/>
            </p:nvSpPr>
            <p:spPr bwMode="auto">
              <a:xfrm>
                <a:off x="4332" y="1630"/>
                <a:ext cx="10" cy="6"/>
              </a:xfrm>
              <a:custGeom>
                <a:avLst/>
                <a:gdLst>
                  <a:gd name="T0" fmla="*/ 5 w 11"/>
                  <a:gd name="T1" fmla="*/ 6 h 6"/>
                  <a:gd name="T2" fmla="*/ 5 w 11"/>
                  <a:gd name="T3" fmla="*/ 6 h 6"/>
                  <a:gd name="T4" fmla="*/ 5 w 11"/>
                  <a:gd name="T5" fmla="*/ 0 h 6"/>
                  <a:gd name="T6" fmla="*/ 5 w 11"/>
                  <a:gd name="T7" fmla="*/ 0 h 6"/>
                  <a:gd name="T8" fmla="*/ 5 w 11"/>
                  <a:gd name="T9" fmla="*/ 0 h 6"/>
                  <a:gd name="T10" fmla="*/ 11 w 11"/>
                  <a:gd name="T11" fmla="*/ 0 h 6"/>
                  <a:gd name="T12" fmla="*/ 11 w 11"/>
                  <a:gd name="T13" fmla="*/ 0 h 6"/>
                  <a:gd name="T14" fmla="*/ 11 w 11"/>
                  <a:gd name="T15" fmla="*/ 0 h 6"/>
                  <a:gd name="T16" fmla="*/ 5 w 11"/>
                  <a:gd name="T17" fmla="*/ 0 h 6"/>
                  <a:gd name="T18" fmla="*/ 5 w 11"/>
                  <a:gd name="T19" fmla="*/ 0 h 6"/>
                  <a:gd name="T20" fmla="*/ 5 w 11"/>
                  <a:gd name="T21" fmla="*/ 0 h 6"/>
                  <a:gd name="T22" fmla="*/ 0 w 11"/>
                  <a:gd name="T23" fmla="*/ 0 h 6"/>
                  <a:gd name="T24" fmla="*/ 0 w 11"/>
                  <a:gd name="T25" fmla="*/ 0 h 6"/>
                  <a:gd name="T26" fmla="*/ 0 w 11"/>
                  <a:gd name="T27" fmla="*/ 0 h 6"/>
                  <a:gd name="T28" fmla="*/ 0 w 11"/>
                  <a:gd name="T29" fmla="*/ 0 h 6"/>
                  <a:gd name="T30" fmla="*/ 0 w 11"/>
                  <a:gd name="T31" fmla="*/ 0 h 6"/>
                  <a:gd name="T32" fmla="*/ 0 w 11"/>
                  <a:gd name="T33" fmla="*/ 0 h 6"/>
                  <a:gd name="T34" fmla="*/ 0 w 11"/>
                  <a:gd name="T35" fmla="*/ 0 h 6"/>
                  <a:gd name="T36" fmla="*/ 0 w 11"/>
                  <a:gd name="T37" fmla="*/ 0 h 6"/>
                  <a:gd name="T38" fmla="*/ 0 w 11"/>
                  <a:gd name="T39" fmla="*/ 0 h 6"/>
                  <a:gd name="T40" fmla="*/ 0 w 11"/>
                  <a:gd name="T41" fmla="*/ 0 h 6"/>
                  <a:gd name="T42" fmla="*/ 0 w 11"/>
                  <a:gd name="T43" fmla="*/ 0 h 6"/>
                  <a:gd name="T44" fmla="*/ 0 w 11"/>
                  <a:gd name="T45" fmla="*/ 0 h 6"/>
                  <a:gd name="T46" fmla="*/ 0 w 11"/>
                  <a:gd name="T47" fmla="*/ 0 h 6"/>
                  <a:gd name="T48" fmla="*/ 0 w 11"/>
                  <a:gd name="T49" fmla="*/ 0 h 6"/>
                  <a:gd name="T50" fmla="*/ 0 w 11"/>
                  <a:gd name="T51" fmla="*/ 0 h 6"/>
                  <a:gd name="T52" fmla="*/ 0 w 11"/>
                  <a:gd name="T53" fmla="*/ 0 h 6"/>
                  <a:gd name="T54" fmla="*/ 0 w 11"/>
                  <a:gd name="T55" fmla="*/ 0 h 6"/>
                  <a:gd name="T56" fmla="*/ 0 w 11"/>
                  <a:gd name="T57" fmla="*/ 0 h 6"/>
                  <a:gd name="T58" fmla="*/ 0 w 11"/>
                  <a:gd name="T59" fmla="*/ 0 h 6"/>
                  <a:gd name="T60" fmla="*/ 0 w 11"/>
                  <a:gd name="T61" fmla="*/ 0 h 6"/>
                  <a:gd name="T62" fmla="*/ 0 w 11"/>
                  <a:gd name="T63" fmla="*/ 0 h 6"/>
                  <a:gd name="T64" fmla="*/ 5 w 11"/>
                  <a:gd name="T65" fmla="*/ 0 h 6"/>
                  <a:gd name="T66" fmla="*/ 5 w 11"/>
                  <a:gd name="T67" fmla="*/ 0 h 6"/>
                  <a:gd name="T68" fmla="*/ 5 w 11"/>
                  <a:gd name="T69" fmla="*/ 6 h 6"/>
                  <a:gd name="T70" fmla="*/ 5 w 11"/>
                  <a:gd name="T71" fmla="*/ 6 h 6"/>
                  <a:gd name="T72" fmla="*/ 5 w 11"/>
                  <a:gd name="T73" fmla="*/ 6 h 6"/>
                  <a:gd name="T74" fmla="*/ 5 w 11"/>
                  <a:gd name="T75" fmla="*/ 0 h 6"/>
                  <a:gd name="T76" fmla="*/ 5 w 11"/>
                  <a:gd name="T77" fmla="*/ 0 h 6"/>
                  <a:gd name="T78" fmla="*/ 5 w 11"/>
                  <a:gd name="T79" fmla="*/ 0 h 6"/>
                  <a:gd name="T80" fmla="*/ 5 w 11"/>
                  <a:gd name="T81" fmla="*/ 0 h 6"/>
                  <a:gd name="T82" fmla="*/ 5 w 11"/>
                  <a:gd name="T83" fmla="*/ 6 h 6"/>
                  <a:gd name="T84" fmla="*/ 5 w 11"/>
                  <a:gd name="T85" fmla="*/ 6 h 6"/>
                  <a:gd name="T86" fmla="*/ 5 w 11"/>
                  <a:gd name="T87" fmla="*/ 6 h 6"/>
                  <a:gd name="T88" fmla="*/ 5 w 11"/>
                  <a:gd name="T89" fmla="*/ 6 h 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1"/>
                  <a:gd name="T136" fmla="*/ 0 h 6"/>
                  <a:gd name="T137" fmla="*/ 11 w 11"/>
                  <a:gd name="T138" fmla="*/ 6 h 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1" h="6">
                    <a:moveTo>
                      <a:pt x="5" y="6"/>
                    </a:moveTo>
                    <a:lnTo>
                      <a:pt x="5" y="6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39" name="Freeform 206"/>
              <p:cNvSpPr>
                <a:spLocks/>
              </p:cNvSpPr>
              <p:nvPr/>
            </p:nvSpPr>
            <p:spPr bwMode="auto">
              <a:xfrm>
                <a:off x="4315" y="1617"/>
                <a:ext cx="12" cy="13"/>
              </a:xfrm>
              <a:custGeom>
                <a:avLst/>
                <a:gdLst>
                  <a:gd name="T0" fmla="*/ 6 w 12"/>
                  <a:gd name="T1" fmla="*/ 11 h 11"/>
                  <a:gd name="T2" fmla="*/ 6 w 12"/>
                  <a:gd name="T3" fmla="*/ 11 h 11"/>
                  <a:gd name="T4" fmla="*/ 6 w 12"/>
                  <a:gd name="T5" fmla="*/ 5 h 11"/>
                  <a:gd name="T6" fmla="*/ 6 w 12"/>
                  <a:gd name="T7" fmla="*/ 5 h 11"/>
                  <a:gd name="T8" fmla="*/ 6 w 12"/>
                  <a:gd name="T9" fmla="*/ 5 h 11"/>
                  <a:gd name="T10" fmla="*/ 6 w 12"/>
                  <a:gd name="T11" fmla="*/ 5 h 11"/>
                  <a:gd name="T12" fmla="*/ 6 w 12"/>
                  <a:gd name="T13" fmla="*/ 5 h 11"/>
                  <a:gd name="T14" fmla="*/ 6 w 12"/>
                  <a:gd name="T15" fmla="*/ 5 h 11"/>
                  <a:gd name="T16" fmla="*/ 6 w 12"/>
                  <a:gd name="T17" fmla="*/ 5 h 11"/>
                  <a:gd name="T18" fmla="*/ 6 w 12"/>
                  <a:gd name="T19" fmla="*/ 5 h 11"/>
                  <a:gd name="T20" fmla="*/ 6 w 12"/>
                  <a:gd name="T21" fmla="*/ 5 h 11"/>
                  <a:gd name="T22" fmla="*/ 6 w 12"/>
                  <a:gd name="T23" fmla="*/ 0 h 11"/>
                  <a:gd name="T24" fmla="*/ 0 w 12"/>
                  <a:gd name="T25" fmla="*/ 0 h 11"/>
                  <a:gd name="T26" fmla="*/ 0 w 12"/>
                  <a:gd name="T27" fmla="*/ 0 h 11"/>
                  <a:gd name="T28" fmla="*/ 0 w 12"/>
                  <a:gd name="T29" fmla="*/ 0 h 11"/>
                  <a:gd name="T30" fmla="*/ 0 w 12"/>
                  <a:gd name="T31" fmla="*/ 5 h 11"/>
                  <a:gd name="T32" fmla="*/ 0 w 12"/>
                  <a:gd name="T33" fmla="*/ 5 h 11"/>
                  <a:gd name="T34" fmla="*/ 0 w 12"/>
                  <a:gd name="T35" fmla="*/ 5 h 11"/>
                  <a:gd name="T36" fmla="*/ 0 w 12"/>
                  <a:gd name="T37" fmla="*/ 5 h 11"/>
                  <a:gd name="T38" fmla="*/ 0 w 12"/>
                  <a:gd name="T39" fmla="*/ 5 h 11"/>
                  <a:gd name="T40" fmla="*/ 6 w 12"/>
                  <a:gd name="T41" fmla="*/ 5 h 11"/>
                  <a:gd name="T42" fmla="*/ 0 w 12"/>
                  <a:gd name="T43" fmla="*/ 5 h 11"/>
                  <a:gd name="T44" fmla="*/ 6 w 12"/>
                  <a:gd name="T45" fmla="*/ 11 h 11"/>
                  <a:gd name="T46" fmla="*/ 6 w 12"/>
                  <a:gd name="T47" fmla="*/ 11 h 11"/>
                  <a:gd name="T48" fmla="*/ 6 w 12"/>
                  <a:gd name="T49" fmla="*/ 5 h 11"/>
                  <a:gd name="T50" fmla="*/ 6 w 12"/>
                  <a:gd name="T51" fmla="*/ 5 h 11"/>
                  <a:gd name="T52" fmla="*/ 6 w 12"/>
                  <a:gd name="T53" fmla="*/ 5 h 11"/>
                  <a:gd name="T54" fmla="*/ 6 w 12"/>
                  <a:gd name="T55" fmla="*/ 11 h 11"/>
                  <a:gd name="T56" fmla="*/ 6 w 12"/>
                  <a:gd name="T57" fmla="*/ 11 h 11"/>
                  <a:gd name="T58" fmla="*/ 6 w 12"/>
                  <a:gd name="T59" fmla="*/ 11 h 11"/>
                  <a:gd name="T60" fmla="*/ 6 w 12"/>
                  <a:gd name="T61" fmla="*/ 5 h 11"/>
                  <a:gd name="T62" fmla="*/ 6 w 12"/>
                  <a:gd name="T63" fmla="*/ 5 h 11"/>
                  <a:gd name="T64" fmla="*/ 6 w 12"/>
                  <a:gd name="T65" fmla="*/ 5 h 11"/>
                  <a:gd name="T66" fmla="*/ 6 w 12"/>
                  <a:gd name="T67" fmla="*/ 5 h 11"/>
                  <a:gd name="T68" fmla="*/ 6 w 12"/>
                  <a:gd name="T69" fmla="*/ 5 h 11"/>
                  <a:gd name="T70" fmla="*/ 6 w 12"/>
                  <a:gd name="T71" fmla="*/ 11 h 11"/>
                  <a:gd name="T72" fmla="*/ 6 w 12"/>
                  <a:gd name="T73" fmla="*/ 11 h 11"/>
                  <a:gd name="T74" fmla="*/ 6 w 12"/>
                  <a:gd name="T75" fmla="*/ 5 h 11"/>
                  <a:gd name="T76" fmla="*/ 6 w 12"/>
                  <a:gd name="T77" fmla="*/ 5 h 11"/>
                  <a:gd name="T78" fmla="*/ 6 w 12"/>
                  <a:gd name="T79" fmla="*/ 5 h 11"/>
                  <a:gd name="T80" fmla="*/ 6 w 12"/>
                  <a:gd name="T81" fmla="*/ 11 h 11"/>
                  <a:gd name="T82" fmla="*/ 6 w 12"/>
                  <a:gd name="T83" fmla="*/ 11 h 11"/>
                  <a:gd name="T84" fmla="*/ 6 w 12"/>
                  <a:gd name="T85" fmla="*/ 11 h 11"/>
                  <a:gd name="T86" fmla="*/ 6 w 12"/>
                  <a:gd name="T87" fmla="*/ 11 h 1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2"/>
                  <a:gd name="T133" fmla="*/ 0 h 11"/>
                  <a:gd name="T134" fmla="*/ 12 w 12"/>
                  <a:gd name="T135" fmla="*/ 11 h 1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2" h="11">
                    <a:moveTo>
                      <a:pt x="12" y="11"/>
                    </a:moveTo>
                    <a:lnTo>
                      <a:pt x="12" y="11"/>
                    </a:lnTo>
                    <a:lnTo>
                      <a:pt x="12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0" name="Freeform 207"/>
              <p:cNvSpPr>
                <a:spLocks/>
              </p:cNvSpPr>
              <p:nvPr/>
            </p:nvSpPr>
            <p:spPr bwMode="auto">
              <a:xfrm>
                <a:off x="4315" y="1617"/>
                <a:ext cx="6" cy="2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6 w 6"/>
                  <a:gd name="T5" fmla="*/ 0 h 1"/>
                  <a:gd name="T6" fmla="*/ 6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6 w 6"/>
                  <a:gd name="T13" fmla="*/ 0 h 1"/>
                  <a:gd name="T14" fmla="*/ 6 w 6"/>
                  <a:gd name="T15" fmla="*/ 0 h 1"/>
                  <a:gd name="T16" fmla="*/ 0 w 6"/>
                  <a:gd name="T17" fmla="*/ 0 h 1"/>
                  <a:gd name="T18" fmla="*/ 0 w 6"/>
                  <a:gd name="T19" fmla="*/ 0 h 1"/>
                  <a:gd name="T20" fmla="*/ 0 w 6"/>
                  <a:gd name="T21" fmla="*/ 0 h 1"/>
                  <a:gd name="T22" fmla="*/ 0 w 6"/>
                  <a:gd name="T23" fmla="*/ 0 h 1"/>
                  <a:gd name="T24" fmla="*/ 0 w 6"/>
                  <a:gd name="T25" fmla="*/ 0 h 1"/>
                  <a:gd name="T26" fmla="*/ 0 w 6"/>
                  <a:gd name="T27" fmla="*/ 0 h 1"/>
                  <a:gd name="T28" fmla="*/ 0 w 6"/>
                  <a:gd name="T29" fmla="*/ 0 h 1"/>
                  <a:gd name="T30" fmla="*/ 6 w 6"/>
                  <a:gd name="T31" fmla="*/ 0 h 1"/>
                  <a:gd name="T32" fmla="*/ 6 w 6"/>
                  <a:gd name="T33" fmla="*/ 0 h 1"/>
                  <a:gd name="T34" fmla="*/ 6 w 6"/>
                  <a:gd name="T35" fmla="*/ 0 h 1"/>
                  <a:gd name="T36" fmla="*/ 6 w 6"/>
                  <a:gd name="T37" fmla="*/ 0 h 1"/>
                  <a:gd name="T38" fmla="*/ 6 w 6"/>
                  <a:gd name="T39" fmla="*/ 0 h 1"/>
                  <a:gd name="T40" fmla="*/ 6 w 6"/>
                  <a:gd name="T41" fmla="*/ 0 h 1"/>
                  <a:gd name="T42" fmla="*/ 6 w 6"/>
                  <a:gd name="T43" fmla="*/ 0 h 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"/>
                  <a:gd name="T67" fmla="*/ 0 h 1"/>
                  <a:gd name="T68" fmla="*/ 6 w 6"/>
                  <a:gd name="T69" fmla="*/ 1 h 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1" name="Freeform 208"/>
              <p:cNvSpPr>
                <a:spLocks/>
              </p:cNvSpPr>
              <p:nvPr/>
            </p:nvSpPr>
            <p:spPr bwMode="auto">
              <a:xfrm>
                <a:off x="4315" y="1617"/>
                <a:ext cx="6" cy="6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6 w 6"/>
                  <a:gd name="T5" fmla="*/ 5 h 5"/>
                  <a:gd name="T6" fmla="*/ 6 w 6"/>
                  <a:gd name="T7" fmla="*/ 0 h 5"/>
                  <a:gd name="T8" fmla="*/ 6 w 6"/>
                  <a:gd name="T9" fmla="*/ 0 h 5"/>
                  <a:gd name="T10" fmla="*/ 6 w 6"/>
                  <a:gd name="T11" fmla="*/ 0 h 5"/>
                  <a:gd name="T12" fmla="*/ 6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0 h 5"/>
                  <a:gd name="T20" fmla="*/ 6 w 6"/>
                  <a:gd name="T21" fmla="*/ 0 h 5"/>
                  <a:gd name="T22" fmla="*/ 6 w 6"/>
                  <a:gd name="T23" fmla="*/ 0 h 5"/>
                  <a:gd name="T24" fmla="*/ 6 w 6"/>
                  <a:gd name="T25" fmla="*/ 0 h 5"/>
                  <a:gd name="T26" fmla="*/ 6 w 6"/>
                  <a:gd name="T27" fmla="*/ 0 h 5"/>
                  <a:gd name="T28" fmla="*/ 6 w 6"/>
                  <a:gd name="T29" fmla="*/ 0 h 5"/>
                  <a:gd name="T30" fmla="*/ 6 w 6"/>
                  <a:gd name="T31" fmla="*/ 0 h 5"/>
                  <a:gd name="T32" fmla="*/ 6 w 6"/>
                  <a:gd name="T33" fmla="*/ 0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"/>
                  <a:gd name="T52" fmla="*/ 0 h 5"/>
                  <a:gd name="T53" fmla="*/ 6 w 6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" h="5">
                    <a:moveTo>
                      <a:pt x="6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2" name="Freeform 209"/>
              <p:cNvSpPr>
                <a:spLocks/>
              </p:cNvSpPr>
              <p:nvPr/>
            </p:nvSpPr>
            <p:spPr bwMode="auto">
              <a:xfrm>
                <a:off x="4303" y="1626"/>
                <a:ext cx="6" cy="0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  <a:gd name="T4" fmla="*/ 0 w 6"/>
                  <a:gd name="T5" fmla="*/ 0 h 1"/>
                  <a:gd name="T6" fmla="*/ 6 w 6"/>
                  <a:gd name="T7" fmla="*/ 0 h 1"/>
                  <a:gd name="T8" fmla="*/ 6 w 6"/>
                  <a:gd name="T9" fmla="*/ 0 h 1"/>
                  <a:gd name="T10" fmla="*/ 0 w 6"/>
                  <a:gd name="T11" fmla="*/ 0 h 1"/>
                  <a:gd name="T12" fmla="*/ 0 w 6"/>
                  <a:gd name="T13" fmla="*/ 0 h 1"/>
                  <a:gd name="T14" fmla="*/ 0 w 6"/>
                  <a:gd name="T15" fmla="*/ 0 h 1"/>
                  <a:gd name="T16" fmla="*/ 0 w 6"/>
                  <a:gd name="T17" fmla="*/ 0 h 1"/>
                  <a:gd name="T18" fmla="*/ 0 w 6"/>
                  <a:gd name="T19" fmla="*/ 0 h 1"/>
                  <a:gd name="T20" fmla="*/ 0 w 6"/>
                  <a:gd name="T21" fmla="*/ 0 h 1"/>
                  <a:gd name="T22" fmla="*/ 0 w 6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1"/>
                  <a:gd name="T38" fmla="*/ 6 w 6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CF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3" name="Freeform 210"/>
              <p:cNvSpPr>
                <a:spLocks/>
              </p:cNvSpPr>
              <p:nvPr/>
            </p:nvSpPr>
            <p:spPr bwMode="auto">
              <a:xfrm>
                <a:off x="4297" y="1617"/>
                <a:ext cx="6" cy="2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  <a:gd name="T4" fmla="*/ 0 w 6"/>
                  <a:gd name="T5" fmla="*/ 0 h 1"/>
                  <a:gd name="T6" fmla="*/ 6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6 w 6"/>
                  <a:gd name="T13" fmla="*/ 0 h 1"/>
                  <a:gd name="T14" fmla="*/ 0 w 6"/>
                  <a:gd name="T15" fmla="*/ 0 h 1"/>
                  <a:gd name="T16" fmla="*/ 0 w 6"/>
                  <a:gd name="T17" fmla="*/ 0 h 1"/>
                  <a:gd name="T18" fmla="*/ 0 w 6"/>
                  <a:gd name="T19" fmla="*/ 0 h 1"/>
                  <a:gd name="T20" fmla="*/ 0 w 6"/>
                  <a:gd name="T21" fmla="*/ 0 h 1"/>
                  <a:gd name="T22" fmla="*/ 0 w 6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1"/>
                  <a:gd name="T38" fmla="*/ 6 w 6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CF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4" name="Freeform 211"/>
              <p:cNvSpPr>
                <a:spLocks/>
              </p:cNvSpPr>
              <p:nvPr/>
            </p:nvSpPr>
            <p:spPr bwMode="auto">
              <a:xfrm>
                <a:off x="4309" y="161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CF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45" name="Freeform 212"/>
              <p:cNvSpPr>
                <a:spLocks/>
              </p:cNvSpPr>
              <p:nvPr/>
            </p:nvSpPr>
            <p:spPr bwMode="auto">
              <a:xfrm>
                <a:off x="4187" y="1590"/>
                <a:ext cx="238" cy="162"/>
              </a:xfrm>
              <a:custGeom>
                <a:avLst/>
                <a:gdLst>
                  <a:gd name="T0" fmla="*/ 40 w 244"/>
                  <a:gd name="T1" fmla="*/ 1704 h 156"/>
                  <a:gd name="T2" fmla="*/ 40 w 244"/>
                  <a:gd name="T3" fmla="*/ 0 h 156"/>
                  <a:gd name="T4" fmla="*/ 0 w 244"/>
                  <a:gd name="T5" fmla="*/ 0 h 156"/>
                  <a:gd name="T6" fmla="*/ 0 w 244"/>
                  <a:gd name="T7" fmla="*/ 1704 h 156"/>
                  <a:gd name="T8" fmla="*/ 40 w 244"/>
                  <a:gd name="T9" fmla="*/ 1704 h 156"/>
                  <a:gd name="T10" fmla="*/ 40 w 244"/>
                  <a:gd name="T11" fmla="*/ 1704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69" name="Group 256"/>
            <p:cNvGrpSpPr>
              <a:grpSpLocks/>
            </p:cNvGrpSpPr>
            <p:nvPr userDrawn="1"/>
          </p:nvGrpSpPr>
          <p:grpSpPr bwMode="auto">
            <a:xfrm>
              <a:off x="5038865" y="6619868"/>
              <a:ext cx="190500" cy="123825"/>
              <a:chOff x="7877798" y="2333052"/>
              <a:chExt cx="253806" cy="164973"/>
            </a:xfrm>
          </p:grpSpPr>
          <p:sp>
            <p:nvSpPr>
              <p:cNvPr id="317" name="Freeform 220"/>
              <p:cNvSpPr>
                <a:spLocks/>
              </p:cNvSpPr>
              <p:nvPr userDrawn="1"/>
            </p:nvSpPr>
            <p:spPr bwMode="auto">
              <a:xfrm>
                <a:off x="7877798" y="2333052"/>
                <a:ext cx="253806" cy="74026"/>
              </a:xfrm>
              <a:custGeom>
                <a:avLst/>
                <a:gdLst>
                  <a:gd name="T0" fmla="*/ 37 w 238"/>
                  <a:gd name="T1" fmla="*/ 36 h 72"/>
                  <a:gd name="T2" fmla="*/ 0 w 238"/>
                  <a:gd name="T3" fmla="*/ 36 h 72"/>
                  <a:gd name="T4" fmla="*/ 0 w 238"/>
                  <a:gd name="T5" fmla="*/ 0 h 72"/>
                  <a:gd name="T6" fmla="*/ 37 w 238"/>
                  <a:gd name="T7" fmla="*/ 0 h 72"/>
                  <a:gd name="T8" fmla="*/ 37 w 238"/>
                  <a:gd name="T9" fmla="*/ 36 h 72"/>
                  <a:gd name="T10" fmla="*/ 37 w 238"/>
                  <a:gd name="T11" fmla="*/ 36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72"/>
                  <a:gd name="T20" fmla="*/ 238 w 238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72">
                    <a:moveTo>
                      <a:pt x="238" y="72"/>
                    </a:moveTo>
                    <a:lnTo>
                      <a:pt x="0" y="72"/>
                    </a:lnTo>
                    <a:lnTo>
                      <a:pt x="0" y="0"/>
                    </a:lnTo>
                    <a:lnTo>
                      <a:pt x="238" y="0"/>
                    </a:lnTo>
                    <a:lnTo>
                      <a:pt x="23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8" name="Freeform 221"/>
              <p:cNvSpPr>
                <a:spLocks/>
              </p:cNvSpPr>
              <p:nvPr userDrawn="1"/>
            </p:nvSpPr>
            <p:spPr bwMode="auto">
              <a:xfrm>
                <a:off x="7879912" y="2411308"/>
                <a:ext cx="251692" cy="86717"/>
              </a:xfrm>
              <a:custGeom>
                <a:avLst/>
                <a:gdLst>
                  <a:gd name="T0" fmla="*/ 238 w 238"/>
                  <a:gd name="T1" fmla="*/ 84 h 84"/>
                  <a:gd name="T2" fmla="*/ 238 w 238"/>
                  <a:gd name="T3" fmla="*/ 0 h 84"/>
                  <a:gd name="T4" fmla="*/ 0 w 238"/>
                  <a:gd name="T5" fmla="*/ 0 h 84"/>
                  <a:gd name="T6" fmla="*/ 0 w 238"/>
                  <a:gd name="T7" fmla="*/ 84 h 84"/>
                  <a:gd name="T8" fmla="*/ 238 w 238"/>
                  <a:gd name="T9" fmla="*/ 84 h 84"/>
                  <a:gd name="T10" fmla="*/ 238 w 238"/>
                  <a:gd name="T11" fmla="*/ 84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84"/>
                  <a:gd name="T20" fmla="*/ 238 w 238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84">
                    <a:moveTo>
                      <a:pt x="238" y="84"/>
                    </a:moveTo>
                    <a:lnTo>
                      <a:pt x="238" y="0"/>
                    </a:lnTo>
                    <a:lnTo>
                      <a:pt x="0" y="0"/>
                    </a:lnTo>
                    <a:lnTo>
                      <a:pt x="0" y="84"/>
                    </a:lnTo>
                    <a:lnTo>
                      <a:pt x="238" y="8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70" name="Group 223"/>
            <p:cNvGrpSpPr>
              <a:grpSpLocks/>
            </p:cNvGrpSpPr>
            <p:nvPr userDrawn="1"/>
          </p:nvGrpSpPr>
          <p:grpSpPr bwMode="auto">
            <a:xfrm>
              <a:off x="2846569" y="6619868"/>
              <a:ext cx="192235" cy="122227"/>
              <a:chOff x="4184" y="1339"/>
              <a:chExt cx="238" cy="162"/>
            </a:xfrm>
          </p:grpSpPr>
          <p:sp>
            <p:nvSpPr>
              <p:cNvPr id="313" name="Freeform 224"/>
              <p:cNvSpPr>
                <a:spLocks/>
              </p:cNvSpPr>
              <p:nvPr/>
            </p:nvSpPr>
            <p:spPr bwMode="auto">
              <a:xfrm>
                <a:off x="4184" y="1339"/>
                <a:ext cx="238" cy="162"/>
              </a:xfrm>
              <a:custGeom>
                <a:avLst/>
                <a:gdLst>
                  <a:gd name="T0" fmla="*/ 40 w 244"/>
                  <a:gd name="T1" fmla="*/ 1704 h 156"/>
                  <a:gd name="T2" fmla="*/ 40 w 244"/>
                  <a:gd name="T3" fmla="*/ 0 h 156"/>
                  <a:gd name="T4" fmla="*/ 0 w 244"/>
                  <a:gd name="T5" fmla="*/ 0 h 156"/>
                  <a:gd name="T6" fmla="*/ 0 w 244"/>
                  <a:gd name="T7" fmla="*/ 1704 h 156"/>
                  <a:gd name="T8" fmla="*/ 40 w 244"/>
                  <a:gd name="T9" fmla="*/ 1704 h 156"/>
                  <a:gd name="T10" fmla="*/ 40 w 244"/>
                  <a:gd name="T11" fmla="*/ 1704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4" name="Freeform 225"/>
              <p:cNvSpPr>
                <a:spLocks/>
              </p:cNvSpPr>
              <p:nvPr/>
            </p:nvSpPr>
            <p:spPr bwMode="auto">
              <a:xfrm>
                <a:off x="4184" y="1339"/>
                <a:ext cx="238" cy="53"/>
              </a:xfrm>
              <a:custGeom>
                <a:avLst/>
                <a:gdLst>
                  <a:gd name="T0" fmla="*/ 40 w 244"/>
                  <a:gd name="T1" fmla="*/ 962 h 50"/>
                  <a:gd name="T2" fmla="*/ 40 w 244"/>
                  <a:gd name="T3" fmla="*/ 0 h 50"/>
                  <a:gd name="T4" fmla="*/ 0 w 244"/>
                  <a:gd name="T5" fmla="*/ 0 h 50"/>
                  <a:gd name="T6" fmla="*/ 0 w 244"/>
                  <a:gd name="T7" fmla="*/ 962 h 50"/>
                  <a:gd name="T8" fmla="*/ 40 w 244"/>
                  <a:gd name="T9" fmla="*/ 962 h 50"/>
                  <a:gd name="T10" fmla="*/ 40 w 244"/>
                  <a:gd name="T11" fmla="*/ 962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244" y="5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4" y="5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5" name="Freeform 226"/>
              <p:cNvSpPr>
                <a:spLocks/>
              </p:cNvSpPr>
              <p:nvPr/>
            </p:nvSpPr>
            <p:spPr bwMode="auto">
              <a:xfrm>
                <a:off x="4184" y="1448"/>
                <a:ext cx="238" cy="53"/>
              </a:xfrm>
              <a:custGeom>
                <a:avLst/>
                <a:gdLst>
                  <a:gd name="T0" fmla="*/ 40 w 244"/>
                  <a:gd name="T1" fmla="*/ 962 h 50"/>
                  <a:gd name="T2" fmla="*/ 40 w 244"/>
                  <a:gd name="T3" fmla="*/ 0 h 50"/>
                  <a:gd name="T4" fmla="*/ 0 w 244"/>
                  <a:gd name="T5" fmla="*/ 0 h 50"/>
                  <a:gd name="T6" fmla="*/ 0 w 244"/>
                  <a:gd name="T7" fmla="*/ 962 h 50"/>
                  <a:gd name="T8" fmla="*/ 40 w 244"/>
                  <a:gd name="T9" fmla="*/ 962 h 50"/>
                  <a:gd name="T10" fmla="*/ 40 w 244"/>
                  <a:gd name="T11" fmla="*/ 962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244" y="5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244" y="50"/>
                    </a:lnTo>
                    <a:close/>
                  </a:path>
                </a:pathLst>
              </a:custGeom>
              <a:solidFill>
                <a:srgbClr val="409D2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6" name="Freeform 227"/>
              <p:cNvSpPr>
                <a:spLocks/>
              </p:cNvSpPr>
              <p:nvPr/>
            </p:nvSpPr>
            <p:spPr bwMode="auto">
              <a:xfrm>
                <a:off x="4184" y="1339"/>
                <a:ext cx="238" cy="162"/>
              </a:xfrm>
              <a:custGeom>
                <a:avLst/>
                <a:gdLst>
                  <a:gd name="T0" fmla="*/ 40 w 244"/>
                  <a:gd name="T1" fmla="*/ 1704 h 156"/>
                  <a:gd name="T2" fmla="*/ 40 w 244"/>
                  <a:gd name="T3" fmla="*/ 0 h 156"/>
                  <a:gd name="T4" fmla="*/ 0 w 244"/>
                  <a:gd name="T5" fmla="*/ 0 h 156"/>
                  <a:gd name="T6" fmla="*/ 0 w 244"/>
                  <a:gd name="T7" fmla="*/ 1704 h 156"/>
                  <a:gd name="T8" fmla="*/ 40 w 244"/>
                  <a:gd name="T9" fmla="*/ 1704 h 156"/>
                  <a:gd name="T10" fmla="*/ 40 w 244"/>
                  <a:gd name="T11" fmla="*/ 1704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71" name="Group 228"/>
            <p:cNvGrpSpPr>
              <a:grpSpLocks/>
            </p:cNvGrpSpPr>
            <p:nvPr userDrawn="1"/>
          </p:nvGrpSpPr>
          <p:grpSpPr bwMode="auto">
            <a:xfrm>
              <a:off x="6037223" y="6619868"/>
              <a:ext cx="192235" cy="127020"/>
              <a:chOff x="4188" y="2157"/>
              <a:chExt cx="238" cy="162"/>
            </a:xfrm>
          </p:grpSpPr>
          <p:sp>
            <p:nvSpPr>
              <p:cNvPr id="300" name="Freeform 229"/>
              <p:cNvSpPr>
                <a:spLocks/>
              </p:cNvSpPr>
              <p:nvPr/>
            </p:nvSpPr>
            <p:spPr bwMode="auto">
              <a:xfrm>
                <a:off x="4188" y="2157"/>
                <a:ext cx="238" cy="158"/>
              </a:xfrm>
              <a:custGeom>
                <a:avLst/>
                <a:gdLst>
                  <a:gd name="T0" fmla="*/ 0 w 238"/>
                  <a:gd name="T1" fmla="*/ 0 h 151"/>
                  <a:gd name="T2" fmla="*/ 238 w 238"/>
                  <a:gd name="T3" fmla="*/ 0 h 151"/>
                  <a:gd name="T4" fmla="*/ 238 w 238"/>
                  <a:gd name="T5" fmla="*/ 1791 h 151"/>
                  <a:gd name="T6" fmla="*/ 0 w 238"/>
                  <a:gd name="T7" fmla="*/ 1791 h 151"/>
                  <a:gd name="T8" fmla="*/ 0 w 238"/>
                  <a:gd name="T9" fmla="*/ 0 h 151"/>
                  <a:gd name="T10" fmla="*/ 0 w 238"/>
                  <a:gd name="T11" fmla="*/ 0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151"/>
                  <a:gd name="T20" fmla="*/ 238 w 238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151">
                    <a:moveTo>
                      <a:pt x="0" y="0"/>
                    </a:moveTo>
                    <a:lnTo>
                      <a:pt x="238" y="0"/>
                    </a:lnTo>
                    <a:lnTo>
                      <a:pt x="238" y="151"/>
                    </a:lnTo>
                    <a:lnTo>
                      <a:pt x="0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1" name="Freeform 230"/>
              <p:cNvSpPr>
                <a:spLocks/>
              </p:cNvSpPr>
              <p:nvPr/>
            </p:nvSpPr>
            <p:spPr bwMode="auto">
              <a:xfrm>
                <a:off x="4188" y="2157"/>
                <a:ext cx="238" cy="59"/>
              </a:xfrm>
              <a:custGeom>
                <a:avLst/>
                <a:gdLst>
                  <a:gd name="T0" fmla="*/ 0 w 238"/>
                  <a:gd name="T1" fmla="*/ 0 h 56"/>
                  <a:gd name="T2" fmla="*/ 238 w 238"/>
                  <a:gd name="T3" fmla="*/ 0 h 56"/>
                  <a:gd name="T4" fmla="*/ 238 w 238"/>
                  <a:gd name="T5" fmla="*/ 800 h 56"/>
                  <a:gd name="T6" fmla="*/ 0 w 238"/>
                  <a:gd name="T7" fmla="*/ 800 h 56"/>
                  <a:gd name="T8" fmla="*/ 0 w 238"/>
                  <a:gd name="T9" fmla="*/ 0 h 56"/>
                  <a:gd name="T10" fmla="*/ 0 w 238"/>
                  <a:gd name="T11" fmla="*/ 0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56"/>
                  <a:gd name="T20" fmla="*/ 238 w 238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56">
                    <a:moveTo>
                      <a:pt x="0" y="0"/>
                    </a:moveTo>
                    <a:lnTo>
                      <a:pt x="238" y="0"/>
                    </a:lnTo>
                    <a:lnTo>
                      <a:pt x="238" y="56"/>
                    </a:lnTo>
                    <a:lnTo>
                      <a:pt x="0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2" name="Freeform 231"/>
              <p:cNvSpPr>
                <a:spLocks/>
              </p:cNvSpPr>
              <p:nvPr/>
            </p:nvSpPr>
            <p:spPr bwMode="auto">
              <a:xfrm>
                <a:off x="4188" y="2260"/>
                <a:ext cx="238" cy="59"/>
              </a:xfrm>
              <a:custGeom>
                <a:avLst/>
                <a:gdLst>
                  <a:gd name="T0" fmla="*/ 0 w 238"/>
                  <a:gd name="T1" fmla="*/ 0 h 55"/>
                  <a:gd name="T2" fmla="*/ 238 w 238"/>
                  <a:gd name="T3" fmla="*/ 0 h 55"/>
                  <a:gd name="T4" fmla="*/ 238 w 238"/>
                  <a:gd name="T5" fmla="*/ 820 h 55"/>
                  <a:gd name="T6" fmla="*/ 0 w 238"/>
                  <a:gd name="T7" fmla="*/ 820 h 55"/>
                  <a:gd name="T8" fmla="*/ 0 w 238"/>
                  <a:gd name="T9" fmla="*/ 0 h 55"/>
                  <a:gd name="T10" fmla="*/ 0 w 238"/>
                  <a:gd name="T11" fmla="*/ 0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55"/>
                  <a:gd name="T20" fmla="*/ 238 w 238"/>
                  <a:gd name="T21" fmla="*/ 55 h 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55">
                    <a:moveTo>
                      <a:pt x="0" y="0"/>
                    </a:moveTo>
                    <a:lnTo>
                      <a:pt x="238" y="0"/>
                    </a:lnTo>
                    <a:lnTo>
                      <a:pt x="238" y="55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0F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3" name="Freeform 232"/>
              <p:cNvSpPr>
                <a:spLocks/>
              </p:cNvSpPr>
              <p:nvPr/>
            </p:nvSpPr>
            <p:spPr bwMode="auto">
              <a:xfrm>
                <a:off x="4218" y="2185"/>
                <a:ext cx="41" cy="47"/>
              </a:xfrm>
              <a:custGeom>
                <a:avLst/>
                <a:gdLst>
                  <a:gd name="T0" fmla="*/ 42 w 42"/>
                  <a:gd name="T1" fmla="*/ 153 h 45"/>
                  <a:gd name="T2" fmla="*/ 42 w 42"/>
                  <a:gd name="T3" fmla="*/ 11 h 45"/>
                  <a:gd name="T4" fmla="*/ 42 w 42"/>
                  <a:gd name="T5" fmla="*/ 0 h 45"/>
                  <a:gd name="T6" fmla="*/ 0 w 42"/>
                  <a:gd name="T7" fmla="*/ 0 h 45"/>
                  <a:gd name="T8" fmla="*/ 0 w 42"/>
                  <a:gd name="T9" fmla="*/ 11 h 45"/>
                  <a:gd name="T10" fmla="*/ 0 w 42"/>
                  <a:gd name="T11" fmla="*/ 153 h 45"/>
                  <a:gd name="T12" fmla="*/ 6 w 42"/>
                  <a:gd name="T13" fmla="*/ 175 h 45"/>
                  <a:gd name="T14" fmla="*/ 6 w 42"/>
                  <a:gd name="T15" fmla="*/ 195 h 45"/>
                  <a:gd name="T16" fmla="*/ 12 w 42"/>
                  <a:gd name="T17" fmla="*/ 223 h 45"/>
                  <a:gd name="T18" fmla="*/ 18 w 42"/>
                  <a:gd name="T19" fmla="*/ 223 h 45"/>
                  <a:gd name="T20" fmla="*/ 24 w 42"/>
                  <a:gd name="T21" fmla="*/ 223 h 45"/>
                  <a:gd name="T22" fmla="*/ 30 w 42"/>
                  <a:gd name="T23" fmla="*/ 223 h 45"/>
                  <a:gd name="T24" fmla="*/ 30 w 42"/>
                  <a:gd name="T25" fmla="*/ 223 h 45"/>
                  <a:gd name="T26" fmla="*/ 36 w 42"/>
                  <a:gd name="T27" fmla="*/ 195 h 45"/>
                  <a:gd name="T28" fmla="*/ 36 w 42"/>
                  <a:gd name="T29" fmla="*/ 175 h 45"/>
                  <a:gd name="T30" fmla="*/ 42 w 42"/>
                  <a:gd name="T31" fmla="*/ 153 h 45"/>
                  <a:gd name="T32" fmla="*/ 42 w 42"/>
                  <a:gd name="T33" fmla="*/ 153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"/>
                  <a:gd name="T52" fmla="*/ 0 h 45"/>
                  <a:gd name="T53" fmla="*/ 42 w 42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" h="45">
                    <a:moveTo>
                      <a:pt x="42" y="28"/>
                    </a:moveTo>
                    <a:lnTo>
                      <a:pt x="42" y="11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28"/>
                    </a:lnTo>
                    <a:lnTo>
                      <a:pt x="6" y="34"/>
                    </a:lnTo>
                    <a:lnTo>
                      <a:pt x="6" y="39"/>
                    </a:lnTo>
                    <a:lnTo>
                      <a:pt x="12" y="45"/>
                    </a:lnTo>
                    <a:lnTo>
                      <a:pt x="18" y="45"/>
                    </a:lnTo>
                    <a:lnTo>
                      <a:pt x="24" y="45"/>
                    </a:lnTo>
                    <a:lnTo>
                      <a:pt x="30" y="45"/>
                    </a:lnTo>
                    <a:lnTo>
                      <a:pt x="36" y="39"/>
                    </a:lnTo>
                    <a:lnTo>
                      <a:pt x="36" y="34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4" name="Freeform 233"/>
              <p:cNvSpPr>
                <a:spLocks/>
              </p:cNvSpPr>
              <p:nvPr/>
            </p:nvSpPr>
            <p:spPr bwMode="auto">
              <a:xfrm>
                <a:off x="4218" y="2185"/>
                <a:ext cx="41" cy="47"/>
              </a:xfrm>
              <a:custGeom>
                <a:avLst/>
                <a:gdLst>
                  <a:gd name="T0" fmla="*/ 42 w 42"/>
                  <a:gd name="T1" fmla="*/ 153 h 45"/>
                  <a:gd name="T2" fmla="*/ 42 w 42"/>
                  <a:gd name="T3" fmla="*/ 11 h 45"/>
                  <a:gd name="T4" fmla="*/ 42 w 42"/>
                  <a:gd name="T5" fmla="*/ 0 h 45"/>
                  <a:gd name="T6" fmla="*/ 0 w 42"/>
                  <a:gd name="T7" fmla="*/ 0 h 45"/>
                  <a:gd name="T8" fmla="*/ 0 w 42"/>
                  <a:gd name="T9" fmla="*/ 11 h 45"/>
                  <a:gd name="T10" fmla="*/ 0 w 42"/>
                  <a:gd name="T11" fmla="*/ 153 h 45"/>
                  <a:gd name="T12" fmla="*/ 6 w 42"/>
                  <a:gd name="T13" fmla="*/ 175 h 45"/>
                  <a:gd name="T14" fmla="*/ 6 w 42"/>
                  <a:gd name="T15" fmla="*/ 195 h 45"/>
                  <a:gd name="T16" fmla="*/ 12 w 42"/>
                  <a:gd name="T17" fmla="*/ 223 h 45"/>
                  <a:gd name="T18" fmla="*/ 18 w 42"/>
                  <a:gd name="T19" fmla="*/ 223 h 45"/>
                  <a:gd name="T20" fmla="*/ 24 w 42"/>
                  <a:gd name="T21" fmla="*/ 223 h 45"/>
                  <a:gd name="T22" fmla="*/ 30 w 42"/>
                  <a:gd name="T23" fmla="*/ 223 h 45"/>
                  <a:gd name="T24" fmla="*/ 30 w 42"/>
                  <a:gd name="T25" fmla="*/ 223 h 45"/>
                  <a:gd name="T26" fmla="*/ 36 w 42"/>
                  <a:gd name="T27" fmla="*/ 195 h 45"/>
                  <a:gd name="T28" fmla="*/ 36 w 42"/>
                  <a:gd name="T29" fmla="*/ 175 h 45"/>
                  <a:gd name="T30" fmla="*/ 42 w 42"/>
                  <a:gd name="T31" fmla="*/ 153 h 45"/>
                  <a:gd name="T32" fmla="*/ 42 w 42"/>
                  <a:gd name="T33" fmla="*/ 153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"/>
                  <a:gd name="T52" fmla="*/ 0 h 45"/>
                  <a:gd name="T53" fmla="*/ 42 w 42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" h="45">
                    <a:moveTo>
                      <a:pt x="42" y="28"/>
                    </a:moveTo>
                    <a:lnTo>
                      <a:pt x="42" y="11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28"/>
                    </a:lnTo>
                    <a:lnTo>
                      <a:pt x="6" y="34"/>
                    </a:lnTo>
                    <a:lnTo>
                      <a:pt x="6" y="39"/>
                    </a:lnTo>
                    <a:lnTo>
                      <a:pt x="12" y="45"/>
                    </a:lnTo>
                    <a:lnTo>
                      <a:pt x="18" y="45"/>
                    </a:lnTo>
                    <a:lnTo>
                      <a:pt x="24" y="45"/>
                    </a:lnTo>
                    <a:lnTo>
                      <a:pt x="30" y="45"/>
                    </a:lnTo>
                    <a:lnTo>
                      <a:pt x="36" y="39"/>
                    </a:lnTo>
                    <a:lnTo>
                      <a:pt x="36" y="34"/>
                    </a:lnTo>
                    <a:lnTo>
                      <a:pt x="42" y="28"/>
                    </a:lnTo>
                  </a:path>
                </a:pathLst>
              </a:custGeom>
              <a:noFill/>
              <a:ln w="0">
                <a:solidFill>
                  <a:srgbClr val="FF1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5" name="Freeform 234"/>
              <p:cNvSpPr>
                <a:spLocks/>
              </p:cNvSpPr>
              <p:nvPr/>
            </p:nvSpPr>
            <p:spPr bwMode="auto">
              <a:xfrm>
                <a:off x="4218" y="2179"/>
                <a:ext cx="41" cy="12"/>
              </a:xfrm>
              <a:custGeom>
                <a:avLst/>
                <a:gdLst>
                  <a:gd name="T0" fmla="*/ 42 w 42"/>
                  <a:gd name="T1" fmla="*/ 6 h 12"/>
                  <a:gd name="T2" fmla="*/ 42 w 42"/>
                  <a:gd name="T3" fmla="*/ 6 h 12"/>
                  <a:gd name="T4" fmla="*/ 36 w 42"/>
                  <a:gd name="T5" fmla="*/ 6 h 12"/>
                  <a:gd name="T6" fmla="*/ 30 w 42"/>
                  <a:gd name="T7" fmla="*/ 0 h 12"/>
                  <a:gd name="T8" fmla="*/ 24 w 42"/>
                  <a:gd name="T9" fmla="*/ 0 h 12"/>
                  <a:gd name="T10" fmla="*/ 12 w 42"/>
                  <a:gd name="T11" fmla="*/ 0 h 12"/>
                  <a:gd name="T12" fmla="*/ 6 w 42"/>
                  <a:gd name="T13" fmla="*/ 6 h 12"/>
                  <a:gd name="T14" fmla="*/ 0 w 42"/>
                  <a:gd name="T15" fmla="*/ 6 h 12"/>
                  <a:gd name="T16" fmla="*/ 0 w 42"/>
                  <a:gd name="T17" fmla="*/ 12 h 12"/>
                  <a:gd name="T18" fmla="*/ 42 w 42"/>
                  <a:gd name="T19" fmla="*/ 6 h 12"/>
                  <a:gd name="T20" fmla="*/ 42 w 42"/>
                  <a:gd name="T21" fmla="*/ 6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12"/>
                  <a:gd name="T35" fmla="*/ 42 w 42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12">
                    <a:moveTo>
                      <a:pt x="42" y="6"/>
                    </a:moveTo>
                    <a:lnTo>
                      <a:pt x="42" y="6"/>
                    </a:lnTo>
                    <a:lnTo>
                      <a:pt x="36" y="6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6" name="Freeform 235"/>
              <p:cNvSpPr>
                <a:spLocks/>
              </p:cNvSpPr>
              <p:nvPr/>
            </p:nvSpPr>
            <p:spPr bwMode="auto">
              <a:xfrm>
                <a:off x="4224" y="2195"/>
                <a:ext cx="29" cy="36"/>
              </a:xfrm>
              <a:custGeom>
                <a:avLst/>
                <a:gdLst>
                  <a:gd name="T0" fmla="*/ 30 w 30"/>
                  <a:gd name="T1" fmla="*/ 174 h 34"/>
                  <a:gd name="T2" fmla="*/ 24 w 30"/>
                  <a:gd name="T3" fmla="*/ 6 h 34"/>
                  <a:gd name="T4" fmla="*/ 18 w 30"/>
                  <a:gd name="T5" fmla="*/ 6 h 34"/>
                  <a:gd name="T6" fmla="*/ 18 w 30"/>
                  <a:gd name="T7" fmla="*/ 0 h 34"/>
                  <a:gd name="T8" fmla="*/ 12 w 30"/>
                  <a:gd name="T9" fmla="*/ 6 h 34"/>
                  <a:gd name="T10" fmla="*/ 6 w 30"/>
                  <a:gd name="T11" fmla="*/ 6 h 34"/>
                  <a:gd name="T12" fmla="*/ 0 w 30"/>
                  <a:gd name="T13" fmla="*/ 174 h 34"/>
                  <a:gd name="T14" fmla="*/ 0 w 30"/>
                  <a:gd name="T15" fmla="*/ 207 h 34"/>
                  <a:gd name="T16" fmla="*/ 6 w 30"/>
                  <a:gd name="T17" fmla="*/ 239 h 34"/>
                  <a:gd name="T18" fmla="*/ 6 w 30"/>
                  <a:gd name="T19" fmla="*/ 239 h 34"/>
                  <a:gd name="T20" fmla="*/ 12 w 30"/>
                  <a:gd name="T21" fmla="*/ 284 h 34"/>
                  <a:gd name="T22" fmla="*/ 18 w 30"/>
                  <a:gd name="T23" fmla="*/ 284 h 34"/>
                  <a:gd name="T24" fmla="*/ 18 w 30"/>
                  <a:gd name="T25" fmla="*/ 284 h 34"/>
                  <a:gd name="T26" fmla="*/ 24 w 30"/>
                  <a:gd name="T27" fmla="*/ 239 h 34"/>
                  <a:gd name="T28" fmla="*/ 30 w 30"/>
                  <a:gd name="T29" fmla="*/ 239 h 34"/>
                  <a:gd name="T30" fmla="*/ 30 w 30"/>
                  <a:gd name="T31" fmla="*/ 207 h 34"/>
                  <a:gd name="T32" fmla="*/ 30 w 30"/>
                  <a:gd name="T33" fmla="*/ 174 h 34"/>
                  <a:gd name="T34" fmla="*/ 30 w 30"/>
                  <a:gd name="T35" fmla="*/ 174 h 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0"/>
                  <a:gd name="T55" fmla="*/ 0 h 34"/>
                  <a:gd name="T56" fmla="*/ 30 w 30"/>
                  <a:gd name="T57" fmla="*/ 34 h 3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0" h="34">
                    <a:moveTo>
                      <a:pt x="30" y="17"/>
                    </a:moveTo>
                    <a:lnTo>
                      <a:pt x="24" y="6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6" y="28"/>
                    </a:lnTo>
                    <a:lnTo>
                      <a:pt x="12" y="34"/>
                    </a:lnTo>
                    <a:lnTo>
                      <a:pt x="18" y="34"/>
                    </a:lnTo>
                    <a:lnTo>
                      <a:pt x="24" y="28"/>
                    </a:lnTo>
                    <a:lnTo>
                      <a:pt x="30" y="28"/>
                    </a:lnTo>
                    <a:lnTo>
                      <a:pt x="30" y="23"/>
                    </a:ln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7" name="Freeform 236"/>
              <p:cNvSpPr>
                <a:spLocks/>
              </p:cNvSpPr>
              <p:nvPr/>
            </p:nvSpPr>
            <p:spPr bwMode="auto">
              <a:xfrm>
                <a:off x="4224" y="2216"/>
                <a:ext cx="29" cy="6"/>
              </a:xfrm>
              <a:custGeom>
                <a:avLst/>
                <a:gdLst>
                  <a:gd name="T0" fmla="*/ 30 w 30"/>
                  <a:gd name="T1" fmla="*/ 6 h 6"/>
                  <a:gd name="T2" fmla="*/ 30 w 30"/>
                  <a:gd name="T3" fmla="*/ 6 h 6"/>
                  <a:gd name="T4" fmla="*/ 30 w 30"/>
                  <a:gd name="T5" fmla="*/ 6 h 6"/>
                  <a:gd name="T6" fmla="*/ 30 w 30"/>
                  <a:gd name="T7" fmla="*/ 6 h 6"/>
                  <a:gd name="T8" fmla="*/ 30 w 30"/>
                  <a:gd name="T9" fmla="*/ 0 h 6"/>
                  <a:gd name="T10" fmla="*/ 30 w 30"/>
                  <a:gd name="T11" fmla="*/ 0 h 6"/>
                  <a:gd name="T12" fmla="*/ 30 w 30"/>
                  <a:gd name="T13" fmla="*/ 0 h 6"/>
                  <a:gd name="T14" fmla="*/ 30 w 30"/>
                  <a:gd name="T15" fmla="*/ 0 h 6"/>
                  <a:gd name="T16" fmla="*/ 24 w 30"/>
                  <a:gd name="T17" fmla="*/ 0 h 6"/>
                  <a:gd name="T18" fmla="*/ 24 w 30"/>
                  <a:gd name="T19" fmla="*/ 0 h 6"/>
                  <a:gd name="T20" fmla="*/ 24 w 30"/>
                  <a:gd name="T21" fmla="*/ 0 h 6"/>
                  <a:gd name="T22" fmla="*/ 18 w 30"/>
                  <a:gd name="T23" fmla="*/ 0 h 6"/>
                  <a:gd name="T24" fmla="*/ 18 w 30"/>
                  <a:gd name="T25" fmla="*/ 0 h 6"/>
                  <a:gd name="T26" fmla="*/ 12 w 30"/>
                  <a:gd name="T27" fmla="*/ 0 h 6"/>
                  <a:gd name="T28" fmla="*/ 12 w 30"/>
                  <a:gd name="T29" fmla="*/ 0 h 6"/>
                  <a:gd name="T30" fmla="*/ 12 w 30"/>
                  <a:gd name="T31" fmla="*/ 0 h 6"/>
                  <a:gd name="T32" fmla="*/ 6 w 30"/>
                  <a:gd name="T33" fmla="*/ 0 h 6"/>
                  <a:gd name="T34" fmla="*/ 6 w 30"/>
                  <a:gd name="T35" fmla="*/ 0 h 6"/>
                  <a:gd name="T36" fmla="*/ 6 w 30"/>
                  <a:gd name="T37" fmla="*/ 0 h 6"/>
                  <a:gd name="T38" fmla="*/ 0 w 30"/>
                  <a:gd name="T39" fmla="*/ 0 h 6"/>
                  <a:gd name="T40" fmla="*/ 0 w 30"/>
                  <a:gd name="T41" fmla="*/ 0 h 6"/>
                  <a:gd name="T42" fmla="*/ 0 w 30"/>
                  <a:gd name="T43" fmla="*/ 0 h 6"/>
                  <a:gd name="T44" fmla="*/ 0 w 30"/>
                  <a:gd name="T45" fmla="*/ 6 h 6"/>
                  <a:gd name="T46" fmla="*/ 0 w 30"/>
                  <a:gd name="T47" fmla="*/ 6 h 6"/>
                  <a:gd name="T48" fmla="*/ 0 w 30"/>
                  <a:gd name="T49" fmla="*/ 6 h 6"/>
                  <a:gd name="T50" fmla="*/ 0 w 30"/>
                  <a:gd name="T51" fmla="*/ 6 h 6"/>
                  <a:gd name="T52" fmla="*/ 6 w 30"/>
                  <a:gd name="T53" fmla="*/ 6 h 6"/>
                  <a:gd name="T54" fmla="*/ 6 w 30"/>
                  <a:gd name="T55" fmla="*/ 6 h 6"/>
                  <a:gd name="T56" fmla="*/ 12 w 30"/>
                  <a:gd name="T57" fmla="*/ 6 h 6"/>
                  <a:gd name="T58" fmla="*/ 12 w 30"/>
                  <a:gd name="T59" fmla="*/ 6 h 6"/>
                  <a:gd name="T60" fmla="*/ 12 w 30"/>
                  <a:gd name="T61" fmla="*/ 6 h 6"/>
                  <a:gd name="T62" fmla="*/ 18 w 30"/>
                  <a:gd name="T63" fmla="*/ 6 h 6"/>
                  <a:gd name="T64" fmla="*/ 18 w 30"/>
                  <a:gd name="T65" fmla="*/ 6 h 6"/>
                  <a:gd name="T66" fmla="*/ 18 w 30"/>
                  <a:gd name="T67" fmla="*/ 6 h 6"/>
                  <a:gd name="T68" fmla="*/ 24 w 30"/>
                  <a:gd name="T69" fmla="*/ 6 h 6"/>
                  <a:gd name="T70" fmla="*/ 24 w 30"/>
                  <a:gd name="T71" fmla="*/ 6 h 6"/>
                  <a:gd name="T72" fmla="*/ 24 w 30"/>
                  <a:gd name="T73" fmla="*/ 6 h 6"/>
                  <a:gd name="T74" fmla="*/ 30 w 30"/>
                  <a:gd name="T75" fmla="*/ 6 h 6"/>
                  <a:gd name="T76" fmla="*/ 30 w 30"/>
                  <a:gd name="T77" fmla="*/ 6 h 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"/>
                  <a:gd name="T118" fmla="*/ 0 h 6"/>
                  <a:gd name="T119" fmla="*/ 30 w 30"/>
                  <a:gd name="T120" fmla="*/ 6 h 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" h="6">
                    <a:moveTo>
                      <a:pt x="30" y="6"/>
                    </a:moveTo>
                    <a:lnTo>
                      <a:pt x="30" y="6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8" name="Freeform 237"/>
              <p:cNvSpPr>
                <a:spLocks/>
              </p:cNvSpPr>
              <p:nvPr/>
            </p:nvSpPr>
            <p:spPr bwMode="auto">
              <a:xfrm>
                <a:off x="4224" y="2222"/>
                <a:ext cx="29" cy="2"/>
              </a:xfrm>
              <a:custGeom>
                <a:avLst/>
                <a:gdLst>
                  <a:gd name="T0" fmla="*/ 30 w 30"/>
                  <a:gd name="T1" fmla="*/ 0 h 1"/>
                  <a:gd name="T2" fmla="*/ 30 w 30"/>
                  <a:gd name="T3" fmla="*/ 0 h 1"/>
                  <a:gd name="T4" fmla="*/ 30 w 30"/>
                  <a:gd name="T5" fmla="*/ 0 h 1"/>
                  <a:gd name="T6" fmla="*/ 30 w 30"/>
                  <a:gd name="T7" fmla="*/ 0 h 1"/>
                  <a:gd name="T8" fmla="*/ 30 w 30"/>
                  <a:gd name="T9" fmla="*/ 0 h 1"/>
                  <a:gd name="T10" fmla="*/ 30 w 30"/>
                  <a:gd name="T11" fmla="*/ 0 h 1"/>
                  <a:gd name="T12" fmla="*/ 30 w 30"/>
                  <a:gd name="T13" fmla="*/ 0 h 1"/>
                  <a:gd name="T14" fmla="*/ 30 w 30"/>
                  <a:gd name="T15" fmla="*/ 0 h 1"/>
                  <a:gd name="T16" fmla="*/ 24 w 30"/>
                  <a:gd name="T17" fmla="*/ 0 h 1"/>
                  <a:gd name="T18" fmla="*/ 24 w 30"/>
                  <a:gd name="T19" fmla="*/ 0 h 1"/>
                  <a:gd name="T20" fmla="*/ 24 w 30"/>
                  <a:gd name="T21" fmla="*/ 0 h 1"/>
                  <a:gd name="T22" fmla="*/ 18 w 30"/>
                  <a:gd name="T23" fmla="*/ 0 h 1"/>
                  <a:gd name="T24" fmla="*/ 18 w 30"/>
                  <a:gd name="T25" fmla="*/ 0 h 1"/>
                  <a:gd name="T26" fmla="*/ 12 w 30"/>
                  <a:gd name="T27" fmla="*/ 0 h 1"/>
                  <a:gd name="T28" fmla="*/ 12 w 30"/>
                  <a:gd name="T29" fmla="*/ 0 h 1"/>
                  <a:gd name="T30" fmla="*/ 12 w 30"/>
                  <a:gd name="T31" fmla="*/ 0 h 1"/>
                  <a:gd name="T32" fmla="*/ 6 w 30"/>
                  <a:gd name="T33" fmla="*/ 0 h 1"/>
                  <a:gd name="T34" fmla="*/ 6 w 30"/>
                  <a:gd name="T35" fmla="*/ 0 h 1"/>
                  <a:gd name="T36" fmla="*/ 6 w 30"/>
                  <a:gd name="T37" fmla="*/ 0 h 1"/>
                  <a:gd name="T38" fmla="*/ 0 w 30"/>
                  <a:gd name="T39" fmla="*/ 0 h 1"/>
                  <a:gd name="T40" fmla="*/ 0 w 30"/>
                  <a:gd name="T41" fmla="*/ 0 h 1"/>
                  <a:gd name="T42" fmla="*/ 0 w 30"/>
                  <a:gd name="T43" fmla="*/ 0 h 1"/>
                  <a:gd name="T44" fmla="*/ 0 w 30"/>
                  <a:gd name="T45" fmla="*/ 0 h 1"/>
                  <a:gd name="T46" fmla="*/ 0 w 30"/>
                  <a:gd name="T47" fmla="*/ 0 h 1"/>
                  <a:gd name="T48" fmla="*/ 0 w 30"/>
                  <a:gd name="T49" fmla="*/ 0 h 1"/>
                  <a:gd name="T50" fmla="*/ 6 w 30"/>
                  <a:gd name="T51" fmla="*/ 0 h 1"/>
                  <a:gd name="T52" fmla="*/ 6 w 30"/>
                  <a:gd name="T53" fmla="*/ 0 h 1"/>
                  <a:gd name="T54" fmla="*/ 6 w 30"/>
                  <a:gd name="T55" fmla="*/ 0 h 1"/>
                  <a:gd name="T56" fmla="*/ 12 w 30"/>
                  <a:gd name="T57" fmla="*/ 0 h 1"/>
                  <a:gd name="T58" fmla="*/ 12 w 30"/>
                  <a:gd name="T59" fmla="*/ 0 h 1"/>
                  <a:gd name="T60" fmla="*/ 12 w 30"/>
                  <a:gd name="T61" fmla="*/ 0 h 1"/>
                  <a:gd name="T62" fmla="*/ 18 w 30"/>
                  <a:gd name="T63" fmla="*/ 0 h 1"/>
                  <a:gd name="T64" fmla="*/ 18 w 30"/>
                  <a:gd name="T65" fmla="*/ 0 h 1"/>
                  <a:gd name="T66" fmla="*/ 24 w 30"/>
                  <a:gd name="T67" fmla="*/ 0 h 1"/>
                  <a:gd name="T68" fmla="*/ 24 w 30"/>
                  <a:gd name="T69" fmla="*/ 0 h 1"/>
                  <a:gd name="T70" fmla="*/ 24 w 30"/>
                  <a:gd name="T71" fmla="*/ 0 h 1"/>
                  <a:gd name="T72" fmla="*/ 30 w 30"/>
                  <a:gd name="T73" fmla="*/ 0 h 1"/>
                  <a:gd name="T74" fmla="*/ 30 w 30"/>
                  <a:gd name="T75" fmla="*/ 0 h 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0"/>
                  <a:gd name="T115" fmla="*/ 0 h 1"/>
                  <a:gd name="T116" fmla="*/ 30 w 30"/>
                  <a:gd name="T117" fmla="*/ 1 h 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0" h="1">
                    <a:moveTo>
                      <a:pt x="30" y="0"/>
                    </a:moveTo>
                    <a:lnTo>
                      <a:pt x="30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09" name="Freeform 238"/>
              <p:cNvSpPr>
                <a:spLocks/>
              </p:cNvSpPr>
              <p:nvPr/>
            </p:nvSpPr>
            <p:spPr bwMode="auto">
              <a:xfrm>
                <a:off x="4235" y="2191"/>
                <a:ext cx="6" cy="6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0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0 h 5"/>
                  <a:gd name="T10" fmla="*/ 0 w 6"/>
                  <a:gd name="T11" fmla="*/ 0 h 5"/>
                  <a:gd name="T12" fmla="*/ 0 w 6"/>
                  <a:gd name="T13" fmla="*/ 0 h 5"/>
                  <a:gd name="T14" fmla="*/ 0 w 6"/>
                  <a:gd name="T15" fmla="*/ 0 h 5"/>
                  <a:gd name="T16" fmla="*/ 6 w 6"/>
                  <a:gd name="T17" fmla="*/ 5 h 5"/>
                  <a:gd name="T18" fmla="*/ 6 w 6"/>
                  <a:gd name="T19" fmla="*/ 0 h 5"/>
                  <a:gd name="T20" fmla="*/ 6 w 6"/>
                  <a:gd name="T21" fmla="*/ 0 h 5"/>
                  <a:gd name="T22" fmla="*/ 6 w 6"/>
                  <a:gd name="T23" fmla="*/ 0 h 5"/>
                  <a:gd name="T24" fmla="*/ 6 w 6"/>
                  <a:gd name="T25" fmla="*/ 0 h 5"/>
                  <a:gd name="T26" fmla="*/ 6 w 6"/>
                  <a:gd name="T27" fmla="*/ 0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5"/>
                  <a:gd name="T44" fmla="*/ 6 w 6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5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7F6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0" name="Freeform 239"/>
              <p:cNvSpPr>
                <a:spLocks/>
              </p:cNvSpPr>
              <p:nvPr/>
            </p:nvSpPr>
            <p:spPr bwMode="auto">
              <a:xfrm>
                <a:off x="4241" y="2185"/>
                <a:ext cx="6" cy="2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6 w 6"/>
                  <a:gd name="T5" fmla="*/ 0 h 1"/>
                  <a:gd name="T6" fmla="*/ 0 w 6"/>
                  <a:gd name="T7" fmla="*/ 0 h 1"/>
                  <a:gd name="T8" fmla="*/ 0 w 6"/>
                  <a:gd name="T9" fmla="*/ 0 h 1"/>
                  <a:gd name="T10" fmla="*/ 0 w 6"/>
                  <a:gd name="T11" fmla="*/ 0 h 1"/>
                  <a:gd name="T12" fmla="*/ 0 w 6"/>
                  <a:gd name="T13" fmla="*/ 0 h 1"/>
                  <a:gd name="T14" fmla="*/ 0 w 6"/>
                  <a:gd name="T15" fmla="*/ 0 h 1"/>
                  <a:gd name="T16" fmla="*/ 6 w 6"/>
                  <a:gd name="T17" fmla="*/ 0 h 1"/>
                  <a:gd name="T18" fmla="*/ 6 w 6"/>
                  <a:gd name="T19" fmla="*/ 0 h 1"/>
                  <a:gd name="T20" fmla="*/ 6 w 6"/>
                  <a:gd name="T21" fmla="*/ 0 h 1"/>
                  <a:gd name="T22" fmla="*/ 6 w 6"/>
                  <a:gd name="T23" fmla="*/ 0 h 1"/>
                  <a:gd name="T24" fmla="*/ 6 w 6"/>
                  <a:gd name="T25" fmla="*/ 0 h 1"/>
                  <a:gd name="T26" fmla="*/ 6 w 6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1"/>
                  <a:gd name="T44" fmla="*/ 6 w 6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7F6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1" name="Freeform 240"/>
              <p:cNvSpPr>
                <a:spLocks/>
              </p:cNvSpPr>
              <p:nvPr/>
            </p:nvSpPr>
            <p:spPr bwMode="auto">
              <a:xfrm>
                <a:off x="4229" y="2185"/>
                <a:ext cx="6" cy="2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6 w 6"/>
                  <a:gd name="T5" fmla="*/ 0 h 1"/>
                  <a:gd name="T6" fmla="*/ 6 w 6"/>
                  <a:gd name="T7" fmla="*/ 0 h 1"/>
                  <a:gd name="T8" fmla="*/ 0 w 6"/>
                  <a:gd name="T9" fmla="*/ 0 h 1"/>
                  <a:gd name="T10" fmla="*/ 0 w 6"/>
                  <a:gd name="T11" fmla="*/ 0 h 1"/>
                  <a:gd name="T12" fmla="*/ 0 w 6"/>
                  <a:gd name="T13" fmla="*/ 0 h 1"/>
                  <a:gd name="T14" fmla="*/ 6 w 6"/>
                  <a:gd name="T15" fmla="*/ 0 h 1"/>
                  <a:gd name="T16" fmla="*/ 6 w 6"/>
                  <a:gd name="T17" fmla="*/ 0 h 1"/>
                  <a:gd name="T18" fmla="*/ 6 w 6"/>
                  <a:gd name="T19" fmla="*/ 0 h 1"/>
                  <a:gd name="T20" fmla="*/ 6 w 6"/>
                  <a:gd name="T21" fmla="*/ 0 h 1"/>
                  <a:gd name="T22" fmla="*/ 6 w 6"/>
                  <a:gd name="T23" fmla="*/ 0 h 1"/>
                  <a:gd name="T24" fmla="*/ 6 w 6"/>
                  <a:gd name="T25" fmla="*/ 0 h 1"/>
                  <a:gd name="T26" fmla="*/ 6 w 6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1"/>
                  <a:gd name="T44" fmla="*/ 6 w 6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7F6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12" name="Freeform 241"/>
              <p:cNvSpPr>
                <a:spLocks/>
              </p:cNvSpPr>
              <p:nvPr/>
            </p:nvSpPr>
            <p:spPr bwMode="auto">
              <a:xfrm>
                <a:off x="4188" y="2157"/>
                <a:ext cx="238" cy="162"/>
              </a:xfrm>
              <a:custGeom>
                <a:avLst/>
                <a:gdLst>
                  <a:gd name="T0" fmla="*/ 238 w 238"/>
                  <a:gd name="T1" fmla="*/ 0 h 156"/>
                  <a:gd name="T2" fmla="*/ 0 w 238"/>
                  <a:gd name="T3" fmla="*/ 0 h 156"/>
                  <a:gd name="T4" fmla="*/ 0 w 238"/>
                  <a:gd name="T5" fmla="*/ 1704 h 156"/>
                  <a:gd name="T6" fmla="*/ 238 w 238"/>
                  <a:gd name="T7" fmla="*/ 1704 h 156"/>
                  <a:gd name="T8" fmla="*/ 238 w 238"/>
                  <a:gd name="T9" fmla="*/ 0 h 156"/>
                  <a:gd name="T10" fmla="*/ 238 w 238"/>
                  <a:gd name="T11" fmla="*/ 0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156"/>
                  <a:gd name="T20" fmla="*/ 238 w 238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156">
                    <a:moveTo>
                      <a:pt x="238" y="0"/>
                    </a:moveTo>
                    <a:lnTo>
                      <a:pt x="0" y="0"/>
                    </a:lnTo>
                    <a:lnTo>
                      <a:pt x="0" y="156"/>
                    </a:lnTo>
                    <a:lnTo>
                      <a:pt x="238" y="156"/>
                    </a:lnTo>
                    <a:lnTo>
                      <a:pt x="23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aphicFrame>
          <p:nvGraphicFramePr>
            <p:cNvPr id="272" name="Object 252"/>
            <p:cNvGraphicFramePr>
              <a:graphicFrameLocks noChangeAspect="1"/>
            </p:cNvGraphicFramePr>
            <p:nvPr/>
          </p:nvGraphicFramePr>
          <p:xfrm>
            <a:off x="3829370" y="6619868"/>
            <a:ext cx="186303" cy="121473"/>
          </p:xfrm>
          <a:graphic>
            <a:graphicData uri="http://schemas.openxmlformats.org/presentationml/2006/ole">
              <p:oleObj spid="_x0000_s349189" name="Clip" r:id="rId6" imgW="2835360" imgH="1920600" progId="">
                <p:embed/>
              </p:oleObj>
            </a:graphicData>
          </a:graphic>
        </p:graphicFrame>
        <p:grpSp>
          <p:nvGrpSpPr>
            <p:cNvPr id="273" name="Group 214"/>
            <p:cNvGrpSpPr>
              <a:grpSpLocks/>
            </p:cNvGrpSpPr>
            <p:nvPr userDrawn="1"/>
          </p:nvGrpSpPr>
          <p:grpSpPr bwMode="auto">
            <a:xfrm>
              <a:off x="5544081" y="6619868"/>
              <a:ext cx="193851" cy="123854"/>
              <a:chOff x="4187" y="2402"/>
              <a:chExt cx="240" cy="161"/>
            </a:xfrm>
          </p:grpSpPr>
          <p:sp>
            <p:nvSpPr>
              <p:cNvPr id="296" name="Freeform 215"/>
              <p:cNvSpPr>
                <a:spLocks/>
              </p:cNvSpPr>
              <p:nvPr/>
            </p:nvSpPr>
            <p:spPr bwMode="auto">
              <a:xfrm>
                <a:off x="4234" y="2402"/>
                <a:ext cx="191" cy="161"/>
              </a:xfrm>
              <a:custGeom>
                <a:avLst/>
                <a:gdLst>
                  <a:gd name="T0" fmla="*/ 191 w 191"/>
                  <a:gd name="T1" fmla="*/ 1066 h 156"/>
                  <a:gd name="T2" fmla="*/ 191 w 191"/>
                  <a:gd name="T3" fmla="*/ 0 h 156"/>
                  <a:gd name="T4" fmla="*/ 0 w 191"/>
                  <a:gd name="T5" fmla="*/ 0 h 156"/>
                  <a:gd name="T6" fmla="*/ 0 w 191"/>
                  <a:gd name="T7" fmla="*/ 1066 h 156"/>
                  <a:gd name="T8" fmla="*/ 191 w 191"/>
                  <a:gd name="T9" fmla="*/ 1066 h 156"/>
                  <a:gd name="T10" fmla="*/ 191 w 191"/>
                  <a:gd name="T11" fmla="*/ 106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1"/>
                  <a:gd name="T19" fmla="*/ 0 h 156"/>
                  <a:gd name="T20" fmla="*/ 191 w 191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1" h="156">
                    <a:moveTo>
                      <a:pt x="191" y="156"/>
                    </a:moveTo>
                    <a:lnTo>
                      <a:pt x="191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191" y="15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7" name="Freeform 216"/>
              <p:cNvSpPr>
                <a:spLocks/>
              </p:cNvSpPr>
              <p:nvPr/>
            </p:nvSpPr>
            <p:spPr bwMode="auto">
              <a:xfrm>
                <a:off x="4187" y="2402"/>
                <a:ext cx="77" cy="161"/>
              </a:xfrm>
              <a:custGeom>
                <a:avLst/>
                <a:gdLst>
                  <a:gd name="T0" fmla="*/ 77 w 77"/>
                  <a:gd name="T1" fmla="*/ 1066 h 156"/>
                  <a:gd name="T2" fmla="*/ 77 w 77"/>
                  <a:gd name="T3" fmla="*/ 0 h 156"/>
                  <a:gd name="T4" fmla="*/ 0 w 77"/>
                  <a:gd name="T5" fmla="*/ 0 h 156"/>
                  <a:gd name="T6" fmla="*/ 0 w 77"/>
                  <a:gd name="T7" fmla="*/ 1066 h 156"/>
                  <a:gd name="T8" fmla="*/ 77 w 77"/>
                  <a:gd name="T9" fmla="*/ 1066 h 156"/>
                  <a:gd name="T10" fmla="*/ 77 w 77"/>
                  <a:gd name="T11" fmla="*/ 106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156"/>
                  <a:gd name="T20" fmla="*/ 77 w 77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156">
                    <a:moveTo>
                      <a:pt x="77" y="156"/>
                    </a:moveTo>
                    <a:lnTo>
                      <a:pt x="77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77" y="156"/>
                    </a:lnTo>
                    <a:close/>
                  </a:path>
                </a:pathLst>
              </a:custGeom>
              <a:solidFill>
                <a:srgbClr val="0C41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8" name="Freeform 217"/>
              <p:cNvSpPr>
                <a:spLocks/>
              </p:cNvSpPr>
              <p:nvPr/>
            </p:nvSpPr>
            <p:spPr bwMode="auto">
              <a:xfrm>
                <a:off x="4348" y="2402"/>
                <a:ext cx="79" cy="161"/>
              </a:xfrm>
              <a:custGeom>
                <a:avLst/>
                <a:gdLst>
                  <a:gd name="T0" fmla="*/ 78 w 78"/>
                  <a:gd name="T1" fmla="*/ 1066 h 156"/>
                  <a:gd name="T2" fmla="*/ 78 w 78"/>
                  <a:gd name="T3" fmla="*/ 0 h 156"/>
                  <a:gd name="T4" fmla="*/ 0 w 78"/>
                  <a:gd name="T5" fmla="*/ 0 h 156"/>
                  <a:gd name="T6" fmla="*/ 0 w 78"/>
                  <a:gd name="T7" fmla="*/ 1066 h 156"/>
                  <a:gd name="T8" fmla="*/ 78 w 78"/>
                  <a:gd name="T9" fmla="*/ 1066 h 156"/>
                  <a:gd name="T10" fmla="*/ 78 w 78"/>
                  <a:gd name="T11" fmla="*/ 106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156"/>
                  <a:gd name="T20" fmla="*/ 78 w 78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156">
                    <a:moveTo>
                      <a:pt x="78" y="156"/>
                    </a:moveTo>
                    <a:lnTo>
                      <a:pt x="78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78" y="156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9" name="Freeform 218"/>
              <p:cNvSpPr>
                <a:spLocks/>
              </p:cNvSpPr>
              <p:nvPr/>
            </p:nvSpPr>
            <p:spPr bwMode="auto">
              <a:xfrm>
                <a:off x="4187" y="2402"/>
                <a:ext cx="238" cy="161"/>
              </a:xfrm>
              <a:custGeom>
                <a:avLst/>
                <a:gdLst>
                  <a:gd name="T0" fmla="*/ 19 w 244"/>
                  <a:gd name="T1" fmla="*/ 19856 h 151"/>
                  <a:gd name="T2" fmla="*/ 19 w 244"/>
                  <a:gd name="T3" fmla="*/ 0 h 151"/>
                  <a:gd name="T4" fmla="*/ 0 w 244"/>
                  <a:gd name="T5" fmla="*/ 0 h 151"/>
                  <a:gd name="T6" fmla="*/ 0 w 244"/>
                  <a:gd name="T7" fmla="*/ 19856 h 151"/>
                  <a:gd name="T8" fmla="*/ 19 w 244"/>
                  <a:gd name="T9" fmla="*/ 19856 h 151"/>
                  <a:gd name="T10" fmla="*/ 19 w 244"/>
                  <a:gd name="T11" fmla="*/ 19856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1"/>
                  <a:gd name="T20" fmla="*/ 244 w 244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1">
                    <a:moveTo>
                      <a:pt x="244" y="151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244" y="15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74" name="Group 38"/>
            <p:cNvGrpSpPr>
              <a:grpSpLocks/>
            </p:cNvGrpSpPr>
            <p:nvPr userDrawn="1"/>
          </p:nvGrpSpPr>
          <p:grpSpPr bwMode="auto">
            <a:xfrm>
              <a:off x="1109726" y="6619868"/>
              <a:ext cx="192235" cy="122256"/>
              <a:chOff x="528" y="1773"/>
              <a:chExt cx="246" cy="156"/>
            </a:xfrm>
          </p:grpSpPr>
          <p:sp>
            <p:nvSpPr>
              <p:cNvPr id="292" name="Freeform 248"/>
              <p:cNvSpPr>
                <a:spLocks/>
              </p:cNvSpPr>
              <p:nvPr/>
            </p:nvSpPr>
            <p:spPr bwMode="auto">
              <a:xfrm>
                <a:off x="528" y="1773"/>
                <a:ext cx="246" cy="156"/>
              </a:xfrm>
              <a:custGeom>
                <a:avLst/>
                <a:gdLst>
                  <a:gd name="T0" fmla="*/ 445 w 244"/>
                  <a:gd name="T1" fmla="*/ 61 h 157"/>
                  <a:gd name="T2" fmla="*/ 445 w 244"/>
                  <a:gd name="T3" fmla="*/ 0 h 157"/>
                  <a:gd name="T4" fmla="*/ 0 w 244"/>
                  <a:gd name="T5" fmla="*/ 0 h 157"/>
                  <a:gd name="T6" fmla="*/ 0 w 244"/>
                  <a:gd name="T7" fmla="*/ 61 h 157"/>
                  <a:gd name="T8" fmla="*/ 445 w 244"/>
                  <a:gd name="T9" fmla="*/ 61 h 157"/>
                  <a:gd name="T10" fmla="*/ 445 w 244"/>
                  <a:gd name="T11" fmla="*/ 61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7"/>
                  <a:gd name="T20" fmla="*/ 244 w 244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7">
                    <a:moveTo>
                      <a:pt x="244" y="157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4" y="1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3" name="Freeform 249"/>
              <p:cNvSpPr>
                <a:spLocks/>
              </p:cNvSpPr>
              <p:nvPr/>
            </p:nvSpPr>
            <p:spPr bwMode="auto">
              <a:xfrm>
                <a:off x="528" y="1850"/>
                <a:ext cx="246" cy="79"/>
              </a:xfrm>
              <a:custGeom>
                <a:avLst/>
                <a:gdLst>
                  <a:gd name="T0" fmla="*/ 2929 w 238"/>
                  <a:gd name="T1" fmla="*/ 39 h 79"/>
                  <a:gd name="T2" fmla="*/ 2929 w 238"/>
                  <a:gd name="T3" fmla="*/ 0 h 79"/>
                  <a:gd name="T4" fmla="*/ 0 w 238"/>
                  <a:gd name="T5" fmla="*/ 0 h 79"/>
                  <a:gd name="T6" fmla="*/ 0 w 238"/>
                  <a:gd name="T7" fmla="*/ 39 h 79"/>
                  <a:gd name="T8" fmla="*/ 2929 w 238"/>
                  <a:gd name="T9" fmla="*/ 39 h 79"/>
                  <a:gd name="T10" fmla="*/ 2929 w 238"/>
                  <a:gd name="T11" fmla="*/ 39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"/>
                  <a:gd name="T19" fmla="*/ 0 h 79"/>
                  <a:gd name="T20" fmla="*/ 238 w 238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" h="79">
                    <a:moveTo>
                      <a:pt x="238" y="79"/>
                    </a:moveTo>
                    <a:lnTo>
                      <a:pt x="238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238" y="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4" name="Freeform 250"/>
              <p:cNvSpPr>
                <a:spLocks/>
              </p:cNvSpPr>
              <p:nvPr/>
            </p:nvSpPr>
            <p:spPr bwMode="auto">
              <a:xfrm>
                <a:off x="528" y="1773"/>
                <a:ext cx="120" cy="156"/>
              </a:xfrm>
              <a:custGeom>
                <a:avLst/>
                <a:gdLst>
                  <a:gd name="T0" fmla="*/ 0 w 119"/>
                  <a:gd name="T1" fmla="*/ 0 h 157"/>
                  <a:gd name="T2" fmla="*/ 0 w 119"/>
                  <a:gd name="T3" fmla="*/ 61 h 157"/>
                  <a:gd name="T4" fmla="*/ 211 w 119"/>
                  <a:gd name="T5" fmla="*/ 39 h 157"/>
                  <a:gd name="T6" fmla="*/ 0 w 119"/>
                  <a:gd name="T7" fmla="*/ 0 h 157"/>
                  <a:gd name="T8" fmla="*/ 0 w 119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57"/>
                  <a:gd name="T17" fmla="*/ 119 w 119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57">
                    <a:moveTo>
                      <a:pt x="0" y="0"/>
                    </a:moveTo>
                    <a:lnTo>
                      <a:pt x="0" y="157"/>
                    </a:lnTo>
                    <a:lnTo>
                      <a:pt x="119" y="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0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95" name="Freeform 251"/>
              <p:cNvSpPr>
                <a:spLocks/>
              </p:cNvSpPr>
              <p:nvPr/>
            </p:nvSpPr>
            <p:spPr bwMode="auto">
              <a:xfrm>
                <a:off x="528" y="1773"/>
                <a:ext cx="246" cy="156"/>
              </a:xfrm>
              <a:custGeom>
                <a:avLst/>
                <a:gdLst>
                  <a:gd name="T0" fmla="*/ 445 w 244"/>
                  <a:gd name="T1" fmla="*/ 61 h 157"/>
                  <a:gd name="T2" fmla="*/ 445 w 244"/>
                  <a:gd name="T3" fmla="*/ 0 h 157"/>
                  <a:gd name="T4" fmla="*/ 0 w 244"/>
                  <a:gd name="T5" fmla="*/ 0 h 157"/>
                  <a:gd name="T6" fmla="*/ 0 w 244"/>
                  <a:gd name="T7" fmla="*/ 61 h 157"/>
                  <a:gd name="T8" fmla="*/ 445 w 244"/>
                  <a:gd name="T9" fmla="*/ 61 h 157"/>
                  <a:gd name="T10" fmla="*/ 445 w 244"/>
                  <a:gd name="T11" fmla="*/ 61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7"/>
                  <a:gd name="T20" fmla="*/ 244 w 244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7">
                    <a:moveTo>
                      <a:pt x="244" y="157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244" y="1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275" name="Group 253"/>
            <p:cNvGrpSpPr>
              <a:grpSpLocks/>
            </p:cNvGrpSpPr>
            <p:nvPr userDrawn="1"/>
          </p:nvGrpSpPr>
          <p:grpSpPr bwMode="auto">
            <a:xfrm>
              <a:off x="7785664" y="6619868"/>
              <a:ext cx="190246" cy="122665"/>
              <a:chOff x="528" y="1164"/>
              <a:chExt cx="237" cy="157"/>
            </a:xfrm>
          </p:grpSpPr>
          <p:sp>
            <p:nvSpPr>
              <p:cNvPr id="288" name="Rectangle 254"/>
              <p:cNvSpPr>
                <a:spLocks noChangeArrowheads="1"/>
              </p:cNvSpPr>
              <p:nvPr/>
            </p:nvSpPr>
            <p:spPr bwMode="auto">
              <a:xfrm>
                <a:off x="528" y="1164"/>
                <a:ext cx="237" cy="156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9" name="Rectangle 255"/>
              <p:cNvSpPr>
                <a:spLocks noChangeArrowheads="1"/>
              </p:cNvSpPr>
              <p:nvPr/>
            </p:nvSpPr>
            <p:spPr bwMode="auto">
              <a:xfrm>
                <a:off x="528" y="1164"/>
                <a:ext cx="237" cy="5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0" name="Rectangle 256"/>
              <p:cNvSpPr>
                <a:spLocks noChangeArrowheads="1"/>
              </p:cNvSpPr>
              <p:nvPr/>
            </p:nvSpPr>
            <p:spPr bwMode="auto">
              <a:xfrm>
                <a:off x="528" y="1217"/>
                <a:ext cx="237" cy="55"/>
              </a:xfrm>
              <a:prstGeom prst="rect">
                <a:avLst/>
              </a:prstGeom>
              <a:solidFill>
                <a:srgbClr val="00FF00"/>
              </a:solidFill>
              <a:ln w="3175">
                <a:solidFill>
                  <a:schemeClr val="tx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1" name="Rectangle 257"/>
              <p:cNvSpPr>
                <a:spLocks noChangeArrowheads="1"/>
              </p:cNvSpPr>
              <p:nvPr/>
            </p:nvSpPr>
            <p:spPr bwMode="auto">
              <a:xfrm>
                <a:off x="528" y="1266"/>
                <a:ext cx="237" cy="55"/>
              </a:xfrm>
              <a:prstGeom prst="rect">
                <a:avLst/>
              </a:prstGeom>
              <a:solidFill>
                <a:srgbClr val="FF000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76" name="Picture 268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96021" y="6619868"/>
              <a:ext cx="194609" cy="127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7" name="Group 269"/>
            <p:cNvGrpSpPr>
              <a:grpSpLocks noChangeAspect="1"/>
            </p:cNvGrpSpPr>
            <p:nvPr userDrawn="1"/>
          </p:nvGrpSpPr>
          <p:grpSpPr bwMode="auto">
            <a:xfrm>
              <a:off x="4312221" y="6619868"/>
              <a:ext cx="187075" cy="119869"/>
              <a:chOff x="4214" y="2064"/>
              <a:chExt cx="242" cy="157"/>
            </a:xfrm>
          </p:grpSpPr>
          <p:sp>
            <p:nvSpPr>
              <p:cNvPr id="284" name="AutoShape 270"/>
              <p:cNvSpPr>
                <a:spLocks noChangeAspect="1" noChangeArrowheads="1" noTextEdit="1"/>
              </p:cNvSpPr>
              <p:nvPr/>
            </p:nvSpPr>
            <p:spPr bwMode="auto">
              <a:xfrm>
                <a:off x="4214" y="2064"/>
                <a:ext cx="242" cy="157"/>
              </a:xfrm>
              <a:prstGeom prst="rect">
                <a:avLst/>
              </a:prstGeom>
              <a:noFill/>
              <a:ln w="635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85" name="Rectangle 271"/>
              <p:cNvSpPr>
                <a:spLocks noChangeArrowheads="1"/>
              </p:cNvSpPr>
              <p:nvPr/>
            </p:nvSpPr>
            <p:spPr bwMode="auto">
              <a:xfrm>
                <a:off x="4214" y="2064"/>
                <a:ext cx="242" cy="53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/>
              </a:p>
            </p:txBody>
          </p:sp>
          <p:sp>
            <p:nvSpPr>
              <p:cNvPr id="286" name="Rectangle 272"/>
              <p:cNvSpPr>
                <a:spLocks noChangeArrowheads="1"/>
              </p:cNvSpPr>
              <p:nvPr/>
            </p:nvSpPr>
            <p:spPr bwMode="auto">
              <a:xfrm>
                <a:off x="4214" y="2117"/>
                <a:ext cx="242" cy="51"/>
              </a:xfrm>
              <a:prstGeom prst="rect">
                <a:avLst/>
              </a:prstGeom>
              <a:solidFill>
                <a:srgbClr val="51D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/>
              </a:p>
            </p:txBody>
          </p:sp>
          <p:sp>
            <p:nvSpPr>
              <p:cNvPr id="287" name="Rectangle 273"/>
              <p:cNvSpPr>
                <a:spLocks noChangeArrowheads="1"/>
              </p:cNvSpPr>
              <p:nvPr/>
            </p:nvSpPr>
            <p:spPr bwMode="auto">
              <a:xfrm>
                <a:off x="4214" y="2168"/>
                <a:ext cx="242" cy="53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endParaRPr lang="en-US"/>
              </a:p>
            </p:txBody>
          </p:sp>
        </p:grpSp>
        <p:grpSp>
          <p:nvGrpSpPr>
            <p:cNvPr id="278" name="Group 242"/>
            <p:cNvGrpSpPr>
              <a:grpSpLocks/>
            </p:cNvGrpSpPr>
            <p:nvPr userDrawn="1"/>
          </p:nvGrpSpPr>
          <p:grpSpPr bwMode="auto">
            <a:xfrm>
              <a:off x="1598659" y="6619868"/>
              <a:ext cx="190272" cy="121887"/>
              <a:chOff x="5555" y="2058"/>
              <a:chExt cx="245" cy="157"/>
            </a:xfrm>
          </p:grpSpPr>
          <p:sp>
            <p:nvSpPr>
              <p:cNvPr id="280" name="Freeform 243"/>
              <p:cNvSpPr>
                <a:spLocks/>
              </p:cNvSpPr>
              <p:nvPr/>
            </p:nvSpPr>
            <p:spPr bwMode="auto">
              <a:xfrm>
                <a:off x="5555" y="2058"/>
                <a:ext cx="245" cy="157"/>
              </a:xfrm>
              <a:custGeom>
                <a:avLst/>
                <a:gdLst>
                  <a:gd name="T0" fmla="*/ 0 w 244"/>
                  <a:gd name="T1" fmla="*/ 0 h 156"/>
                  <a:gd name="T2" fmla="*/ 0 w 244"/>
                  <a:gd name="T3" fmla="*/ 404 h 156"/>
                  <a:gd name="T4" fmla="*/ 445 w 244"/>
                  <a:gd name="T5" fmla="*/ 404 h 156"/>
                  <a:gd name="T6" fmla="*/ 445 w 244"/>
                  <a:gd name="T7" fmla="*/ 0 h 156"/>
                  <a:gd name="T8" fmla="*/ 0 w 244"/>
                  <a:gd name="T9" fmla="*/ 0 h 156"/>
                  <a:gd name="T10" fmla="*/ 0 w 244"/>
                  <a:gd name="T11" fmla="*/ 0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0" y="0"/>
                    </a:moveTo>
                    <a:lnTo>
                      <a:pt x="0" y="156"/>
                    </a:lnTo>
                    <a:lnTo>
                      <a:pt x="244" y="156"/>
                    </a:lnTo>
                    <a:lnTo>
                      <a:pt x="2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81" name="Freeform 244"/>
              <p:cNvSpPr>
                <a:spLocks/>
              </p:cNvSpPr>
              <p:nvPr/>
            </p:nvSpPr>
            <p:spPr bwMode="auto">
              <a:xfrm>
                <a:off x="5555" y="2162"/>
                <a:ext cx="245" cy="53"/>
              </a:xfrm>
              <a:custGeom>
                <a:avLst/>
                <a:gdLst>
                  <a:gd name="T0" fmla="*/ 0 w 244"/>
                  <a:gd name="T1" fmla="*/ 0 h 45"/>
                  <a:gd name="T2" fmla="*/ 0 w 244"/>
                  <a:gd name="T3" fmla="*/ 47398160 h 45"/>
                  <a:gd name="T4" fmla="*/ 445 w 244"/>
                  <a:gd name="T5" fmla="*/ 47398160 h 45"/>
                  <a:gd name="T6" fmla="*/ 445 w 244"/>
                  <a:gd name="T7" fmla="*/ 0 h 45"/>
                  <a:gd name="T8" fmla="*/ 0 w 244"/>
                  <a:gd name="T9" fmla="*/ 0 h 45"/>
                  <a:gd name="T10" fmla="*/ 0 w 244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45"/>
                  <a:gd name="T20" fmla="*/ 244 w 244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45">
                    <a:moveTo>
                      <a:pt x="0" y="0"/>
                    </a:moveTo>
                    <a:lnTo>
                      <a:pt x="0" y="45"/>
                    </a:lnTo>
                    <a:lnTo>
                      <a:pt x="244" y="45"/>
                    </a:lnTo>
                    <a:lnTo>
                      <a:pt x="2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82" name="Freeform 245"/>
              <p:cNvSpPr>
                <a:spLocks/>
              </p:cNvSpPr>
              <p:nvPr/>
            </p:nvSpPr>
            <p:spPr bwMode="auto">
              <a:xfrm>
                <a:off x="5555" y="2060"/>
                <a:ext cx="245" cy="55"/>
              </a:xfrm>
              <a:custGeom>
                <a:avLst/>
                <a:gdLst>
                  <a:gd name="T0" fmla="*/ 0 w 244"/>
                  <a:gd name="T1" fmla="*/ 0 h 50"/>
                  <a:gd name="T2" fmla="*/ 0 w 244"/>
                  <a:gd name="T3" fmla="*/ 17379 h 50"/>
                  <a:gd name="T4" fmla="*/ 445 w 244"/>
                  <a:gd name="T5" fmla="*/ 17379 h 50"/>
                  <a:gd name="T6" fmla="*/ 445 w 244"/>
                  <a:gd name="T7" fmla="*/ 0 h 50"/>
                  <a:gd name="T8" fmla="*/ 0 w 244"/>
                  <a:gd name="T9" fmla="*/ 0 h 50"/>
                  <a:gd name="T10" fmla="*/ 0 w 244"/>
                  <a:gd name="T11" fmla="*/ 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50"/>
                  <a:gd name="T20" fmla="*/ 244 w 244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50">
                    <a:moveTo>
                      <a:pt x="0" y="0"/>
                    </a:moveTo>
                    <a:lnTo>
                      <a:pt x="0" y="50"/>
                    </a:lnTo>
                    <a:lnTo>
                      <a:pt x="244" y="50"/>
                    </a:lnTo>
                    <a:lnTo>
                      <a:pt x="2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83" name="Freeform 246"/>
              <p:cNvSpPr>
                <a:spLocks/>
              </p:cNvSpPr>
              <p:nvPr/>
            </p:nvSpPr>
            <p:spPr bwMode="auto">
              <a:xfrm>
                <a:off x="5555" y="2058"/>
                <a:ext cx="245" cy="157"/>
              </a:xfrm>
              <a:custGeom>
                <a:avLst/>
                <a:gdLst>
                  <a:gd name="T0" fmla="*/ 445 w 244"/>
                  <a:gd name="T1" fmla="*/ 404 h 156"/>
                  <a:gd name="T2" fmla="*/ 445 w 244"/>
                  <a:gd name="T3" fmla="*/ 0 h 156"/>
                  <a:gd name="T4" fmla="*/ 0 w 244"/>
                  <a:gd name="T5" fmla="*/ 0 h 156"/>
                  <a:gd name="T6" fmla="*/ 0 w 244"/>
                  <a:gd name="T7" fmla="*/ 404 h 156"/>
                  <a:gd name="T8" fmla="*/ 445 w 244"/>
                  <a:gd name="T9" fmla="*/ 404 h 156"/>
                  <a:gd name="T10" fmla="*/ 445 w 244"/>
                  <a:gd name="T11" fmla="*/ 404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156"/>
                  <a:gd name="T20" fmla="*/ 244 w 2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156">
                    <a:moveTo>
                      <a:pt x="244" y="156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56"/>
                    </a:lnTo>
                    <a:lnTo>
                      <a:pt x="244" y="1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pic>
          <p:nvPicPr>
            <p:cNvPr id="279" name="Picture 3"/>
            <p:cNvPicPr>
              <a:picLocks noChangeAspect="1" noChangeArrowheads="1"/>
            </p:cNvPicPr>
            <p:nvPr userDrawn="1"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048478" y="6619868"/>
              <a:ext cx="192235" cy="123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7" name="Rectangle 61"/>
          <p:cNvSpPr>
            <a:spLocks noChangeArrowheads="1"/>
          </p:cNvSpPr>
          <p:nvPr userDrawn="1"/>
        </p:nvSpPr>
        <p:spPr bwMode="auto">
          <a:xfrm>
            <a:off x="516697" y="189192"/>
            <a:ext cx="39882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noProof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CEOS-CGMS Working Group Climate), 5-7 March 2014, Darmstadt, Germany</a:t>
            </a:r>
            <a:endParaRPr lang="en-GB" b="0" noProof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EUMETSATwhit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1588" y="6604000"/>
            <a:ext cx="8080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9"/>
          <p:cNvSpPr>
            <a:spLocks noChangeArrowheads="1"/>
          </p:cNvSpPr>
          <p:nvPr userDrawn="1"/>
        </p:nvSpPr>
        <p:spPr bwMode="auto">
          <a:xfrm>
            <a:off x="315913" y="6610350"/>
            <a:ext cx="141287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fld id="{2B8ED73A-A226-49A4-A9DE-02208C1B04A2}" type="slidenum">
              <a:rPr lang="de-DE" b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de-DE" b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8793" y="534838"/>
            <a:ext cx="9351932" cy="1413537"/>
          </a:xfrm>
        </p:spPr>
        <p:txBody>
          <a:bodyPr anchor="ctr"/>
          <a:lstStyle>
            <a:lvl1pPr marL="0" indent="0">
              <a:lnSpc>
                <a:spcPts val="3400"/>
              </a:lnSpc>
              <a:buNone/>
              <a:defRPr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GB" dirty="0" smtClean="0"/>
          </a:p>
        </p:txBody>
      </p:sp>
      <p:sp>
        <p:nvSpPr>
          <p:cNvPr id="9" name="Rectangle 61"/>
          <p:cNvSpPr>
            <a:spLocks noChangeArrowheads="1"/>
          </p:cNvSpPr>
          <p:nvPr userDrawn="1"/>
        </p:nvSpPr>
        <p:spPr bwMode="auto">
          <a:xfrm>
            <a:off x="532468" y="6597545"/>
            <a:ext cx="39882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noProof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CEOS-CGMS Working Group Climate), 5-7 March 2014, Darmstadt, Germany</a:t>
            </a:r>
            <a:endParaRPr lang="en-GB" b="0" noProof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EUMETSATwhit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1588" y="6604000"/>
            <a:ext cx="8080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 userDrawn="1"/>
        </p:nvSpPr>
        <p:spPr bwMode="auto">
          <a:xfrm>
            <a:off x="0" y="0"/>
            <a:ext cx="9906000" cy="855663"/>
          </a:xfrm>
          <a:prstGeom prst="rect">
            <a:avLst/>
          </a:prstGeom>
          <a:solidFill>
            <a:srgbClr val="00205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36000" rIns="36000" bIns="36000"/>
          <a:lstStyle/>
          <a:p>
            <a:pPr eaLnBrk="0" hangingPunct="0">
              <a:spcBef>
                <a:spcPct val="50000"/>
              </a:spcBef>
              <a:defRPr/>
            </a:pPr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99638" cy="854075"/>
          </a:xfrm>
        </p:spPr>
        <p:txBody>
          <a:bodyPr/>
          <a:lstStyle>
            <a:lvl1pPr marL="18000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Rectangle 39"/>
          <p:cNvSpPr>
            <a:spLocks noChangeArrowheads="1"/>
          </p:cNvSpPr>
          <p:nvPr userDrawn="1"/>
        </p:nvSpPr>
        <p:spPr bwMode="auto">
          <a:xfrm>
            <a:off x="315913" y="6610350"/>
            <a:ext cx="141287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fld id="{2B8ED73A-A226-49A4-A9DE-02208C1B04A2}" type="slidenum">
              <a:rPr lang="de-DE" b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de-DE" b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1"/>
          <p:cNvSpPr>
            <a:spLocks noChangeArrowheads="1"/>
          </p:cNvSpPr>
          <p:nvPr userDrawn="1"/>
        </p:nvSpPr>
        <p:spPr bwMode="auto">
          <a:xfrm>
            <a:off x="532468" y="6597545"/>
            <a:ext cx="39882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noProof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CEOS-CGMS Working Group Climate), 5-7 March 2014, Darmstadt, Germany</a:t>
            </a:r>
            <a:endParaRPr lang="en-GB" b="0" noProof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799638" cy="822960"/>
          </a:xfrm>
        </p:spPr>
        <p:txBody>
          <a:bodyPr/>
          <a:lstStyle>
            <a:lvl1pPr marL="18000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252000" indent="-252000">
              <a:spcBef>
                <a:spcPts val="0"/>
              </a:spcBef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61"/>
          <p:cNvSpPr>
            <a:spLocks noChangeArrowheads="1"/>
          </p:cNvSpPr>
          <p:nvPr userDrawn="1"/>
        </p:nvSpPr>
        <p:spPr bwMode="auto">
          <a:xfrm>
            <a:off x="532468" y="6597545"/>
            <a:ext cx="39882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noProof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CEOS-CGMS Working Group Climate), 5-7 March 2014, Darmstadt, Germany</a:t>
            </a:r>
            <a:endParaRPr lang="en-GB" b="0" noProof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906000" cy="855663"/>
          </a:xfrm>
          <a:prstGeom prst="rect">
            <a:avLst/>
          </a:prstGeom>
          <a:solidFill>
            <a:srgbClr val="00205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36000" rIns="36000" bIns="36000"/>
          <a:lstStyle/>
          <a:p>
            <a:pPr eaLnBrk="0" hangingPunct="0">
              <a:spcBef>
                <a:spcPct val="50000"/>
              </a:spcBef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99638" cy="854075"/>
          </a:xfrm>
        </p:spPr>
        <p:txBody>
          <a:bodyPr/>
          <a:lstStyle>
            <a:lvl1pPr marL="18000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799638" cy="822960"/>
          </a:xfrm>
        </p:spPr>
        <p:txBody>
          <a:bodyPr/>
          <a:lstStyle>
            <a:lvl1pPr marL="18000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1"/>
          <p:cNvSpPr>
            <a:spLocks noChangeArrowheads="1"/>
          </p:cNvSpPr>
          <p:nvPr userDrawn="1"/>
        </p:nvSpPr>
        <p:spPr bwMode="auto">
          <a:xfrm>
            <a:off x="343528" y="6475449"/>
            <a:ext cx="50847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International</a:t>
            </a:r>
            <a:r>
              <a:rPr lang="de-DE" b="0" baseline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 TOVS Study Conference (ITSC-19), 26 March – 1 April 2014, Jeju Island, South Korea</a:t>
            </a:r>
            <a:endParaRPr lang="de-DE" b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"/>
            <a:ext cx="9799638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174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6700" y="992188"/>
            <a:ext cx="9447213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31749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891588" y="6604000"/>
            <a:ext cx="8080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315913" y="6610350"/>
            <a:ext cx="141287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fld id="{DF7C57C5-2E70-477A-91D7-C355023FA41B}" type="slidenum">
              <a:rPr lang="de-DE" b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de-DE" b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1"/>
          <p:cNvSpPr>
            <a:spLocks noChangeArrowheads="1"/>
          </p:cNvSpPr>
          <p:nvPr userDrawn="1"/>
        </p:nvSpPr>
        <p:spPr bwMode="auto">
          <a:xfrm>
            <a:off x="532468" y="6597545"/>
            <a:ext cx="39882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noProof="0" dirty="0" smtClean="0">
                <a:solidFill>
                  <a:srgbClr val="00B5E2"/>
                </a:solidFill>
                <a:latin typeface="Arial" pitchFamily="34" charset="0"/>
                <a:cs typeface="Arial" pitchFamily="34" charset="0"/>
              </a:rPr>
              <a:t>CEOS-CGMS Working Group Climate), 5-7 March 2014, Darmstadt, Germany</a:t>
            </a:r>
            <a:endParaRPr lang="en-GB" b="0" noProof="0" dirty="0">
              <a:solidFill>
                <a:srgbClr val="00B5E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943" r:id="rId1"/>
    <p:sldLayoutId id="2147487944" r:id="rId2"/>
    <p:sldLayoutId id="2147487945" r:id="rId3"/>
    <p:sldLayoutId id="2147487946" r:id="rId4"/>
    <p:sldLayoutId id="2147487948" r:id="rId5"/>
    <p:sldLayoutId id="2147487949" r:id="rId6"/>
    <p:sldLayoutId id="2147487937" r:id="rId7"/>
  </p:sldLayoutIdLst>
  <p:transition>
    <p:fade/>
  </p:transition>
  <p:hf sldNum="0" hdr="0" ftr="0" dt="0"/>
  <p:txStyles>
    <p:titleStyle>
      <a:lvl1pPr marL="179388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marL="179388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marL="179388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marL="179388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marL="179388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5E2"/>
        </a:buClr>
        <a:buFont typeface="Wingdings" pitchFamily="2" charset="2"/>
        <a:buChar char="§"/>
        <a:defRPr sz="36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B5E2"/>
        </a:buClr>
        <a:buFont typeface="Wingdings" pitchFamily="2" charset="2"/>
        <a:buChar char="§"/>
        <a:defRPr sz="3200">
          <a:solidFill>
            <a:schemeClr val="tx2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B5E2"/>
        </a:buClr>
        <a:buFont typeface="Wingdings" pitchFamily="2" charset="2"/>
        <a:buChar char="§"/>
        <a:defRPr sz="2800">
          <a:solidFill>
            <a:schemeClr val="tx2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B5E2"/>
        </a:buClr>
        <a:buFont typeface="Wingdings" pitchFamily="2" charset="2"/>
        <a:buChar char="§"/>
        <a:defRPr sz="2400">
          <a:solidFill>
            <a:schemeClr val="tx2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B5E2"/>
        </a:buClr>
        <a:buFont typeface="Wingdings" pitchFamily="2" charset="2"/>
        <a:buChar char="§"/>
        <a:defRPr sz="20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7.jpeg"/><Relationship Id="rId4" Type="http://schemas.openxmlformats.org/officeDocument/2006/relationships/image" Target="../media/image22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epsjsnorbit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81250"/>
            <a:ext cx="3476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1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lnSpc>
                <a:spcPts val="3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GB" sz="3000" dirty="0" smtClean="0"/>
              <a:t>EUMETSAT Agency Report</a:t>
            </a:r>
          </a:p>
        </p:txBody>
      </p:sp>
      <p:pic>
        <p:nvPicPr>
          <p:cNvPr id="76804" name="Picture 5" descr="jason-bi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45958">
            <a:off x="2992438" y="2519363"/>
            <a:ext cx="98107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Content Placeholder 3" descr="ms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67300"/>
            <a:ext cx="1444625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Content Placeholder 3" descr="ms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3963" y="5076825"/>
            <a:ext cx="1444625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8" descr="mfg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94363" y="4783138"/>
            <a:ext cx="769937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Picture 6" descr="meto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286163">
            <a:off x="93663" y="3213100"/>
            <a:ext cx="9128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9" name="Content Placeholder 3" descr="ms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0463" y="5076825"/>
            <a:ext cx="1444625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0" name="Picture 6" descr="meto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286163">
            <a:off x="185738" y="2195513"/>
            <a:ext cx="9128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482687" y="3643952"/>
            <a:ext cx="1952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Jörg Schulz</a:t>
            </a:r>
            <a:endParaRPr lang="en-GB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16" descr="mf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2760" y="3181350"/>
            <a:ext cx="6318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79388"/>
            <a:r>
              <a:rPr lang="en-GB" smtClean="0"/>
              <a:t>Current EUMETSAT satellites</a:t>
            </a:r>
          </a:p>
        </p:txBody>
      </p:sp>
      <p:pic>
        <p:nvPicPr>
          <p:cNvPr id="90116" name="Picture 2" descr="epsjsnorbit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3" y="2307908"/>
            <a:ext cx="3476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5" descr="jason-big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45958">
            <a:off x="3054350" y="2446020"/>
            <a:ext cx="9810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8" name="Picture 6" descr="meto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286163">
            <a:off x="44811" y="2274569"/>
            <a:ext cx="91281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9" name="Content Placeholder 3" descr="msg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429684"/>
            <a:ext cx="1241289" cy="125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20" name="Content Placeholder 3" descr="msg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1013" y="4439209"/>
            <a:ext cx="1241289" cy="125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21" name="TextBox 26"/>
          <p:cNvSpPr txBox="1">
            <a:spLocks noChangeArrowheads="1"/>
          </p:cNvSpPr>
          <p:nvPr/>
        </p:nvSpPr>
        <p:spPr bwMode="auto">
          <a:xfrm>
            <a:off x="252774" y="2049144"/>
            <a:ext cx="7207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EDB00"/>
                </a:solidFill>
              </a:rPr>
              <a:t>METOP</a:t>
            </a:r>
            <a:r>
              <a:rPr lang="en-GB" dirty="0" smtClean="0">
                <a:solidFill>
                  <a:srgbClr val="FEDB00"/>
                </a:solidFill>
              </a:rPr>
              <a:t>-B</a:t>
            </a:r>
            <a:endParaRPr lang="en-GB" dirty="0">
              <a:solidFill>
                <a:srgbClr val="FEDB00"/>
              </a:solidFill>
            </a:endParaRPr>
          </a:p>
        </p:txBody>
      </p:sp>
      <p:sp>
        <p:nvSpPr>
          <p:cNvPr id="90122" name="TextBox 27"/>
          <p:cNvSpPr txBox="1">
            <a:spLocks noChangeArrowheads="1"/>
          </p:cNvSpPr>
          <p:nvPr/>
        </p:nvSpPr>
        <p:spPr bwMode="auto">
          <a:xfrm>
            <a:off x="3175000" y="2141220"/>
            <a:ext cx="6953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accent2"/>
                </a:solidFill>
              </a:rPr>
              <a:t>JASON-2</a:t>
            </a:r>
          </a:p>
        </p:txBody>
      </p:sp>
      <p:sp>
        <p:nvSpPr>
          <p:cNvPr id="90123" name="TextBox 28"/>
          <p:cNvSpPr txBox="1">
            <a:spLocks noChangeArrowheads="1"/>
          </p:cNvSpPr>
          <p:nvPr/>
        </p:nvSpPr>
        <p:spPr bwMode="auto">
          <a:xfrm>
            <a:off x="125887" y="5870575"/>
            <a:ext cx="101822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B5E2"/>
                </a:solidFill>
              </a:rPr>
              <a:t>METEOSAT</a:t>
            </a:r>
            <a:r>
              <a:rPr lang="en-GB" dirty="0" smtClean="0">
                <a:solidFill>
                  <a:srgbClr val="00B5E2"/>
                </a:solidFill>
              </a:rPr>
              <a:t>-10</a:t>
            </a:r>
            <a:endParaRPr lang="en-GB" dirty="0">
              <a:solidFill>
                <a:srgbClr val="00B5E2"/>
              </a:solidFill>
            </a:endParaRPr>
          </a:p>
        </p:txBody>
      </p:sp>
      <p:sp>
        <p:nvSpPr>
          <p:cNvPr id="90124" name="TextBox 29"/>
          <p:cNvSpPr txBox="1">
            <a:spLocks noChangeArrowheads="1"/>
          </p:cNvSpPr>
          <p:nvPr/>
        </p:nvSpPr>
        <p:spPr bwMode="auto">
          <a:xfrm>
            <a:off x="1252157" y="5870575"/>
            <a:ext cx="9334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B5E2"/>
                </a:solidFill>
              </a:rPr>
              <a:t>METEOSAT</a:t>
            </a:r>
            <a:r>
              <a:rPr lang="en-GB" dirty="0" smtClean="0">
                <a:solidFill>
                  <a:srgbClr val="00B5E2"/>
                </a:solidFill>
              </a:rPr>
              <a:t>-9</a:t>
            </a:r>
            <a:endParaRPr lang="en-GB" dirty="0">
              <a:solidFill>
                <a:srgbClr val="00B5E2"/>
              </a:solidFill>
            </a:endParaRPr>
          </a:p>
        </p:txBody>
      </p:sp>
      <p:sp>
        <p:nvSpPr>
          <p:cNvPr id="90125" name="TextBox 30"/>
          <p:cNvSpPr txBox="1">
            <a:spLocks noChangeArrowheads="1"/>
          </p:cNvSpPr>
          <p:nvPr/>
        </p:nvSpPr>
        <p:spPr bwMode="auto">
          <a:xfrm>
            <a:off x="5013697" y="3870325"/>
            <a:ext cx="9334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B5E2"/>
                </a:solidFill>
              </a:rPr>
              <a:t>METEOSAT-7</a:t>
            </a:r>
          </a:p>
        </p:txBody>
      </p:sp>
      <p:sp>
        <p:nvSpPr>
          <p:cNvPr id="90126" name="TextBox 31"/>
          <p:cNvSpPr txBox="1">
            <a:spLocks noChangeArrowheads="1"/>
          </p:cNvSpPr>
          <p:nvPr/>
        </p:nvSpPr>
        <p:spPr bwMode="auto">
          <a:xfrm>
            <a:off x="5718080" y="968383"/>
            <a:ext cx="1938338" cy="230188"/>
          </a:xfrm>
          <a:prstGeom prst="rect">
            <a:avLst/>
          </a:prstGeom>
          <a:solidFill>
            <a:srgbClr val="FEDB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solidFill>
                  <a:schemeClr val="tx1"/>
                </a:solidFill>
              </a:rPr>
              <a:t>METOP-A (98.7° incl.)</a:t>
            </a:r>
          </a:p>
        </p:txBody>
      </p:sp>
      <p:sp>
        <p:nvSpPr>
          <p:cNvPr id="90127" name="TextBox 33"/>
          <p:cNvSpPr txBox="1">
            <a:spLocks noChangeArrowheads="1"/>
          </p:cNvSpPr>
          <p:nvPr/>
        </p:nvSpPr>
        <p:spPr bwMode="auto">
          <a:xfrm>
            <a:off x="5718080" y="1204921"/>
            <a:ext cx="1938338" cy="230187"/>
          </a:xfrm>
          <a:prstGeom prst="rect">
            <a:avLst/>
          </a:prstGeom>
          <a:solidFill>
            <a:srgbClr val="FEDB00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EUMETSAT POLAR SYSTEM</a:t>
            </a:r>
          </a:p>
        </p:txBody>
      </p:sp>
      <p:sp>
        <p:nvSpPr>
          <p:cNvPr id="90128" name="TextBox 35"/>
          <p:cNvSpPr txBox="1">
            <a:spLocks noChangeArrowheads="1"/>
          </p:cNvSpPr>
          <p:nvPr/>
        </p:nvSpPr>
        <p:spPr bwMode="auto">
          <a:xfrm>
            <a:off x="5718080" y="1441458"/>
            <a:ext cx="1938338" cy="646331"/>
          </a:xfrm>
          <a:prstGeom prst="rect">
            <a:avLst/>
          </a:prstGeom>
          <a:solidFill>
            <a:srgbClr val="FEDB00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 dirty="0" smtClean="0"/>
              <a:t>Kept in its nominal mid-morning sun synchronous orbit at 817km altitude as part of the EUMETSAT Polar System (EPS) </a:t>
            </a:r>
          </a:p>
        </p:txBody>
      </p:sp>
      <p:sp>
        <p:nvSpPr>
          <p:cNvPr id="90129" name="TextBox 36"/>
          <p:cNvSpPr txBox="1">
            <a:spLocks noChangeArrowheads="1"/>
          </p:cNvSpPr>
          <p:nvPr/>
        </p:nvSpPr>
        <p:spPr bwMode="auto">
          <a:xfrm>
            <a:off x="7807230" y="968383"/>
            <a:ext cx="1938338" cy="2301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JASON-2 (66° incl.)</a:t>
            </a:r>
          </a:p>
        </p:txBody>
      </p:sp>
      <p:sp>
        <p:nvSpPr>
          <p:cNvPr id="90130" name="TextBox 39"/>
          <p:cNvSpPr txBox="1">
            <a:spLocks noChangeArrowheads="1"/>
          </p:cNvSpPr>
          <p:nvPr/>
        </p:nvSpPr>
        <p:spPr bwMode="auto">
          <a:xfrm>
            <a:off x="7807230" y="1204921"/>
            <a:ext cx="1938338" cy="230187"/>
          </a:xfrm>
          <a:prstGeom prst="rect">
            <a:avLst/>
          </a:prstGeom>
          <a:solidFill>
            <a:schemeClr val="accent2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OCEAN SURFACE TOPOGRAPHY</a:t>
            </a:r>
          </a:p>
        </p:txBody>
      </p:sp>
      <p:sp>
        <p:nvSpPr>
          <p:cNvPr id="90131" name="TextBox 40"/>
          <p:cNvSpPr txBox="1">
            <a:spLocks noChangeArrowheads="1"/>
          </p:cNvSpPr>
          <p:nvPr/>
        </p:nvSpPr>
        <p:spPr bwMode="auto">
          <a:xfrm>
            <a:off x="7807230" y="1441458"/>
            <a:ext cx="1938338" cy="784830"/>
          </a:xfrm>
          <a:prstGeom prst="rect">
            <a:avLst/>
          </a:prstGeom>
          <a:solidFill>
            <a:schemeClr val="accent2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 dirty="0" smtClean="0"/>
              <a:t>Kept in its nominal non-synchronous low Earth orbit at 1,336km altitude, in support of the Ocean Surface Topography Mission. </a:t>
            </a:r>
          </a:p>
        </p:txBody>
      </p:sp>
      <p:sp>
        <p:nvSpPr>
          <p:cNvPr id="90132" name="TextBox 41"/>
          <p:cNvSpPr txBox="1">
            <a:spLocks noChangeArrowheads="1"/>
          </p:cNvSpPr>
          <p:nvPr/>
        </p:nvSpPr>
        <p:spPr bwMode="auto">
          <a:xfrm>
            <a:off x="7807230" y="3293616"/>
            <a:ext cx="1938338" cy="230188"/>
          </a:xfrm>
          <a:prstGeom prst="rect">
            <a:avLst/>
          </a:prstGeom>
          <a:solidFill>
            <a:srgbClr val="00B5E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METEOSAT-7 (57.5° EAST)</a:t>
            </a:r>
          </a:p>
        </p:txBody>
      </p:sp>
      <p:sp>
        <p:nvSpPr>
          <p:cNvPr id="90133" name="TextBox 42"/>
          <p:cNvSpPr txBox="1">
            <a:spLocks noChangeArrowheads="1"/>
          </p:cNvSpPr>
          <p:nvPr/>
        </p:nvSpPr>
        <p:spPr bwMode="auto">
          <a:xfrm>
            <a:off x="7807230" y="3530154"/>
            <a:ext cx="1938338" cy="230187"/>
          </a:xfrm>
          <a:prstGeom prst="rect">
            <a:avLst/>
          </a:prstGeom>
          <a:solidFill>
            <a:srgbClr val="00B5E2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INDIAN OCEAN DATA COVERAGE</a:t>
            </a:r>
          </a:p>
        </p:txBody>
      </p:sp>
      <p:sp>
        <p:nvSpPr>
          <p:cNvPr id="90134" name="TextBox 43"/>
          <p:cNvSpPr txBox="1">
            <a:spLocks noChangeArrowheads="1"/>
          </p:cNvSpPr>
          <p:nvPr/>
        </p:nvSpPr>
        <p:spPr bwMode="auto">
          <a:xfrm>
            <a:off x="7807230" y="3766691"/>
            <a:ext cx="1938338" cy="646113"/>
          </a:xfrm>
          <a:prstGeom prst="rect">
            <a:avLst/>
          </a:prstGeom>
          <a:solidFill>
            <a:srgbClr val="00B5E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Operated in support of the Indian Ocean Data Coverage (IODC) mission, bridging an observational gap in this region</a:t>
            </a:r>
          </a:p>
        </p:txBody>
      </p:sp>
      <p:sp>
        <p:nvSpPr>
          <p:cNvPr id="90135" name="TextBox 45"/>
          <p:cNvSpPr txBox="1">
            <a:spLocks noChangeArrowheads="1"/>
          </p:cNvSpPr>
          <p:nvPr/>
        </p:nvSpPr>
        <p:spPr bwMode="auto">
          <a:xfrm>
            <a:off x="5761831" y="4864100"/>
            <a:ext cx="1938338" cy="230188"/>
          </a:xfrm>
          <a:prstGeom prst="rect">
            <a:avLst/>
          </a:prstGeom>
          <a:solidFill>
            <a:srgbClr val="00B5E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/>
              <a:t>METEOSAT-8 (3.5°  EAST)</a:t>
            </a:r>
            <a:endParaRPr lang="en-GB" dirty="0"/>
          </a:p>
        </p:txBody>
      </p:sp>
      <p:sp>
        <p:nvSpPr>
          <p:cNvPr id="90136" name="TextBox 46"/>
          <p:cNvSpPr txBox="1">
            <a:spLocks noChangeArrowheads="1"/>
          </p:cNvSpPr>
          <p:nvPr/>
        </p:nvSpPr>
        <p:spPr bwMode="auto">
          <a:xfrm>
            <a:off x="5761831" y="5100638"/>
            <a:ext cx="1938338" cy="230187"/>
          </a:xfrm>
          <a:prstGeom prst="rect">
            <a:avLst/>
          </a:prstGeom>
          <a:solidFill>
            <a:srgbClr val="00B5E2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METEOSAT FULL DISC IMAGERY</a:t>
            </a:r>
          </a:p>
        </p:txBody>
      </p:sp>
      <p:sp>
        <p:nvSpPr>
          <p:cNvPr id="90137" name="TextBox 47"/>
          <p:cNvSpPr txBox="1">
            <a:spLocks noChangeArrowheads="1"/>
          </p:cNvSpPr>
          <p:nvPr/>
        </p:nvSpPr>
        <p:spPr bwMode="auto">
          <a:xfrm>
            <a:off x="5761831" y="5337175"/>
            <a:ext cx="1938338" cy="784830"/>
          </a:xfrm>
          <a:prstGeom prst="rect">
            <a:avLst/>
          </a:prstGeom>
          <a:solidFill>
            <a:srgbClr val="00B5E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 dirty="0" smtClean="0"/>
              <a:t>Back-up Meteosat full disk service over the European continent, Africa and parts of the Atlantic and Indian oceans.</a:t>
            </a:r>
          </a:p>
          <a:p>
            <a:r>
              <a:rPr lang="en-US" b="0" dirty="0" smtClean="0"/>
              <a:t>(IODC TBD)</a:t>
            </a:r>
          </a:p>
        </p:txBody>
      </p:sp>
      <p:sp>
        <p:nvSpPr>
          <p:cNvPr id="90138" name="TextBox 48"/>
          <p:cNvSpPr txBox="1">
            <a:spLocks noChangeArrowheads="1"/>
          </p:cNvSpPr>
          <p:nvPr/>
        </p:nvSpPr>
        <p:spPr bwMode="auto">
          <a:xfrm>
            <a:off x="7850981" y="4864100"/>
            <a:ext cx="1938338" cy="230188"/>
          </a:xfrm>
          <a:prstGeom prst="rect">
            <a:avLst/>
          </a:prstGeom>
          <a:solidFill>
            <a:srgbClr val="00B5E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/>
              <a:t>METEOSAT-9 </a:t>
            </a:r>
            <a:r>
              <a:rPr lang="en-GB" dirty="0"/>
              <a:t>(9.5° EAST)</a:t>
            </a:r>
          </a:p>
        </p:txBody>
      </p:sp>
      <p:sp>
        <p:nvSpPr>
          <p:cNvPr id="90139" name="TextBox 49"/>
          <p:cNvSpPr txBox="1">
            <a:spLocks noChangeArrowheads="1"/>
          </p:cNvSpPr>
          <p:nvPr/>
        </p:nvSpPr>
        <p:spPr bwMode="auto">
          <a:xfrm>
            <a:off x="7850981" y="5100638"/>
            <a:ext cx="1938338" cy="230187"/>
          </a:xfrm>
          <a:prstGeom prst="rect">
            <a:avLst/>
          </a:prstGeom>
          <a:solidFill>
            <a:srgbClr val="00B5E2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/>
              <a:t>RAPID SCANNING SERVICE (RSS)</a:t>
            </a:r>
          </a:p>
        </p:txBody>
      </p:sp>
      <p:sp>
        <p:nvSpPr>
          <p:cNvPr id="90140" name="TextBox 50"/>
          <p:cNvSpPr txBox="1">
            <a:spLocks noChangeArrowheads="1"/>
          </p:cNvSpPr>
          <p:nvPr/>
        </p:nvSpPr>
        <p:spPr bwMode="auto">
          <a:xfrm>
            <a:off x="7850981" y="5337175"/>
            <a:ext cx="1938338" cy="507831"/>
          </a:xfrm>
          <a:prstGeom prst="rect">
            <a:avLst/>
          </a:prstGeom>
          <a:solidFill>
            <a:srgbClr val="00B5E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 dirty="0" smtClean="0"/>
              <a:t>Positioned at 9.5° East delivering the Rapid Scanning Service (RSS) over Europe and adjacent seas. </a:t>
            </a:r>
          </a:p>
        </p:txBody>
      </p:sp>
      <p:pic>
        <p:nvPicPr>
          <p:cNvPr id="29" name="Picture 6" descr="meto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13837">
            <a:off x="740567" y="2274570"/>
            <a:ext cx="91281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978414" y="2119699"/>
            <a:ext cx="7207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EDB00"/>
                </a:solidFill>
              </a:rPr>
              <a:t>METOP-A</a:t>
            </a:r>
          </a:p>
        </p:txBody>
      </p:sp>
      <p:pic>
        <p:nvPicPr>
          <p:cNvPr id="31" name="Content Placeholder 3" descr="msg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9138" y="4515409"/>
            <a:ext cx="1241289" cy="125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29"/>
          <p:cNvSpPr txBox="1">
            <a:spLocks noChangeArrowheads="1"/>
          </p:cNvSpPr>
          <p:nvPr/>
        </p:nvSpPr>
        <p:spPr bwMode="auto">
          <a:xfrm>
            <a:off x="2208118" y="5870575"/>
            <a:ext cx="9334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B5E2"/>
                </a:solidFill>
              </a:rPr>
              <a:t>METEOSAT-8</a:t>
            </a:r>
          </a:p>
        </p:txBody>
      </p:sp>
      <p:sp>
        <p:nvSpPr>
          <p:cNvPr id="34" name="TextBox 31"/>
          <p:cNvSpPr txBox="1">
            <a:spLocks noChangeArrowheads="1"/>
          </p:cNvSpPr>
          <p:nvPr/>
        </p:nvSpPr>
        <p:spPr bwMode="auto">
          <a:xfrm>
            <a:off x="5720556" y="2242364"/>
            <a:ext cx="1938338" cy="230188"/>
          </a:xfrm>
          <a:prstGeom prst="rect">
            <a:avLst/>
          </a:prstGeom>
          <a:solidFill>
            <a:srgbClr val="FEDB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METOP</a:t>
            </a:r>
            <a:r>
              <a:rPr lang="en-GB" dirty="0" smtClean="0">
                <a:solidFill>
                  <a:schemeClr val="tx1"/>
                </a:solidFill>
              </a:rPr>
              <a:t>-B </a:t>
            </a:r>
            <a:r>
              <a:rPr lang="en-GB" dirty="0">
                <a:solidFill>
                  <a:schemeClr val="tx1"/>
                </a:solidFill>
              </a:rPr>
              <a:t>(98.7° incl.)</a:t>
            </a:r>
          </a:p>
        </p:txBody>
      </p:sp>
      <p:sp>
        <p:nvSpPr>
          <p:cNvPr id="35" name="TextBox 33"/>
          <p:cNvSpPr txBox="1">
            <a:spLocks noChangeArrowheads="1"/>
          </p:cNvSpPr>
          <p:nvPr/>
        </p:nvSpPr>
        <p:spPr bwMode="auto">
          <a:xfrm>
            <a:off x="5720556" y="2478902"/>
            <a:ext cx="1938338" cy="230187"/>
          </a:xfrm>
          <a:prstGeom prst="rect">
            <a:avLst/>
          </a:prstGeom>
          <a:solidFill>
            <a:srgbClr val="FEDB00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0" dirty="0"/>
              <a:t>EUMETSAT POLAR SYSTEM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720556" y="2715439"/>
            <a:ext cx="1938338" cy="923330"/>
          </a:xfrm>
          <a:prstGeom prst="rect">
            <a:avLst/>
          </a:prstGeom>
          <a:solidFill>
            <a:srgbClr val="FEDB00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0" dirty="0" smtClean="0"/>
              <a:t>Successfully launched into low Earth orbit on 17 September 2012. Same orbital plane as Metop-A, phased 48.92 min. apart.</a:t>
            </a:r>
          </a:p>
          <a:p>
            <a:r>
              <a:rPr lang="en-US" b="0" dirty="0" smtClean="0"/>
              <a:t>Prime satellite since April 2013.</a:t>
            </a:r>
          </a:p>
        </p:txBody>
      </p:sp>
      <p:sp>
        <p:nvSpPr>
          <p:cNvPr id="37" name="TextBox 45"/>
          <p:cNvSpPr txBox="1">
            <a:spLocks noChangeArrowheads="1"/>
          </p:cNvSpPr>
          <p:nvPr/>
        </p:nvSpPr>
        <p:spPr bwMode="auto">
          <a:xfrm>
            <a:off x="3548063" y="4864100"/>
            <a:ext cx="2097267" cy="230832"/>
          </a:xfrm>
          <a:prstGeom prst="rect">
            <a:avLst/>
          </a:prstGeom>
          <a:solidFill>
            <a:srgbClr val="00B5E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dirty="0"/>
              <a:t>METEOSAT</a:t>
            </a:r>
            <a:r>
              <a:rPr lang="en-GB" dirty="0" smtClean="0"/>
              <a:t>-10 (0°)</a:t>
            </a:r>
            <a:endParaRPr lang="en-GB" dirty="0"/>
          </a:p>
        </p:txBody>
      </p:sp>
      <p:sp>
        <p:nvSpPr>
          <p:cNvPr id="38" name="TextBox 46"/>
          <p:cNvSpPr txBox="1">
            <a:spLocks noChangeArrowheads="1"/>
          </p:cNvSpPr>
          <p:nvPr/>
        </p:nvSpPr>
        <p:spPr bwMode="auto">
          <a:xfrm>
            <a:off x="3548063" y="5100638"/>
            <a:ext cx="2097267" cy="230187"/>
          </a:xfrm>
          <a:prstGeom prst="rect">
            <a:avLst/>
          </a:prstGeom>
          <a:solidFill>
            <a:srgbClr val="00B5E2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0" dirty="0"/>
              <a:t>METEOSAT FULL DISC IMAGERY</a:t>
            </a:r>
          </a:p>
        </p:txBody>
      </p:sp>
      <p:sp>
        <p:nvSpPr>
          <p:cNvPr id="39" name="TextBox 47"/>
          <p:cNvSpPr txBox="1">
            <a:spLocks noChangeArrowheads="1"/>
          </p:cNvSpPr>
          <p:nvPr/>
        </p:nvSpPr>
        <p:spPr bwMode="auto">
          <a:xfrm>
            <a:off x="3548063" y="5337175"/>
            <a:ext cx="2097267" cy="646331"/>
          </a:xfrm>
          <a:prstGeom prst="rect">
            <a:avLst/>
          </a:prstGeom>
          <a:solidFill>
            <a:srgbClr val="00B5E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0" dirty="0" smtClean="0"/>
              <a:t>Prime Meteosat full disc imagery service over the European continent, Africa and parts of the Atlantic and Indian Oceans from  0° longitude.</a:t>
            </a:r>
          </a:p>
        </p:txBody>
      </p:sp>
      <p:pic>
        <p:nvPicPr>
          <p:cNvPr id="41" name="Picture 40" descr="Deployment current satellit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906000" cy="65500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847725" y="898525"/>
            <a:ext cx="8343900" cy="5588000"/>
            <a:chOff x="847725" y="898525"/>
            <a:chExt cx="8343900" cy="5588000"/>
          </a:xfrm>
          <a:solidFill>
            <a:srgbClr val="C5B9AC">
              <a:alpha val="20000"/>
            </a:srgbClr>
          </a:solidFill>
        </p:grpSpPr>
        <p:sp>
          <p:nvSpPr>
            <p:cNvPr id="60489" name="Rectangle 96"/>
            <p:cNvSpPr>
              <a:spLocks noChangeArrowheads="1"/>
            </p:cNvSpPr>
            <p:nvPr/>
          </p:nvSpPr>
          <p:spPr bwMode="auto">
            <a:xfrm>
              <a:off x="8477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0" name="Rectangle 97"/>
            <p:cNvSpPr>
              <a:spLocks noChangeArrowheads="1"/>
            </p:cNvSpPr>
            <p:nvPr/>
          </p:nvSpPr>
          <p:spPr bwMode="auto">
            <a:xfrm>
              <a:off x="12985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1" name="Rectangle 98"/>
            <p:cNvSpPr>
              <a:spLocks noChangeArrowheads="1"/>
            </p:cNvSpPr>
            <p:nvPr/>
          </p:nvSpPr>
          <p:spPr bwMode="auto">
            <a:xfrm>
              <a:off x="17494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2" name="Rectangle 101"/>
            <p:cNvSpPr>
              <a:spLocks noChangeArrowheads="1"/>
            </p:cNvSpPr>
            <p:nvPr/>
          </p:nvSpPr>
          <p:spPr bwMode="auto">
            <a:xfrm>
              <a:off x="22002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3" name="Rectangle 102"/>
            <p:cNvSpPr>
              <a:spLocks noChangeArrowheads="1"/>
            </p:cNvSpPr>
            <p:nvPr/>
          </p:nvSpPr>
          <p:spPr bwMode="auto">
            <a:xfrm>
              <a:off x="26511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4" name="Rectangle 103"/>
            <p:cNvSpPr>
              <a:spLocks noChangeArrowheads="1"/>
            </p:cNvSpPr>
            <p:nvPr/>
          </p:nvSpPr>
          <p:spPr bwMode="auto">
            <a:xfrm>
              <a:off x="31019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5" name="Rectangle 104"/>
            <p:cNvSpPr>
              <a:spLocks noChangeArrowheads="1"/>
            </p:cNvSpPr>
            <p:nvPr/>
          </p:nvSpPr>
          <p:spPr bwMode="auto">
            <a:xfrm>
              <a:off x="35528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6" name="Rectangle 105"/>
            <p:cNvSpPr>
              <a:spLocks noChangeArrowheads="1"/>
            </p:cNvSpPr>
            <p:nvPr/>
          </p:nvSpPr>
          <p:spPr bwMode="auto">
            <a:xfrm>
              <a:off x="40036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7" name="Rectangle 106"/>
            <p:cNvSpPr>
              <a:spLocks noChangeArrowheads="1"/>
            </p:cNvSpPr>
            <p:nvPr/>
          </p:nvSpPr>
          <p:spPr bwMode="auto">
            <a:xfrm>
              <a:off x="44545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8" name="Rectangle 107"/>
            <p:cNvSpPr>
              <a:spLocks noChangeArrowheads="1"/>
            </p:cNvSpPr>
            <p:nvPr/>
          </p:nvSpPr>
          <p:spPr bwMode="auto">
            <a:xfrm>
              <a:off x="49053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499" name="Rectangle 108"/>
            <p:cNvSpPr>
              <a:spLocks noChangeArrowheads="1"/>
            </p:cNvSpPr>
            <p:nvPr/>
          </p:nvSpPr>
          <p:spPr bwMode="auto">
            <a:xfrm>
              <a:off x="53562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0" name="Rectangle 109"/>
            <p:cNvSpPr>
              <a:spLocks noChangeArrowheads="1"/>
            </p:cNvSpPr>
            <p:nvPr/>
          </p:nvSpPr>
          <p:spPr bwMode="auto">
            <a:xfrm>
              <a:off x="58070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1" name="Rectangle 110"/>
            <p:cNvSpPr>
              <a:spLocks noChangeArrowheads="1"/>
            </p:cNvSpPr>
            <p:nvPr/>
          </p:nvSpPr>
          <p:spPr bwMode="auto">
            <a:xfrm>
              <a:off x="62579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2" name="Rectangle 111"/>
            <p:cNvSpPr>
              <a:spLocks noChangeArrowheads="1"/>
            </p:cNvSpPr>
            <p:nvPr/>
          </p:nvSpPr>
          <p:spPr bwMode="auto">
            <a:xfrm>
              <a:off x="67087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3" name="Rectangle 112"/>
            <p:cNvSpPr>
              <a:spLocks noChangeArrowheads="1"/>
            </p:cNvSpPr>
            <p:nvPr/>
          </p:nvSpPr>
          <p:spPr bwMode="auto">
            <a:xfrm>
              <a:off x="71596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4" name="Rectangle 113"/>
            <p:cNvSpPr>
              <a:spLocks noChangeArrowheads="1"/>
            </p:cNvSpPr>
            <p:nvPr/>
          </p:nvSpPr>
          <p:spPr bwMode="auto">
            <a:xfrm>
              <a:off x="76104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5" name="Rectangle 114"/>
            <p:cNvSpPr>
              <a:spLocks noChangeArrowheads="1"/>
            </p:cNvSpPr>
            <p:nvPr/>
          </p:nvSpPr>
          <p:spPr bwMode="auto">
            <a:xfrm>
              <a:off x="80613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6" name="Rectangle 115"/>
            <p:cNvSpPr>
              <a:spLocks noChangeArrowheads="1"/>
            </p:cNvSpPr>
            <p:nvPr/>
          </p:nvSpPr>
          <p:spPr bwMode="auto">
            <a:xfrm>
              <a:off x="851217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507" name="Rectangle 116"/>
            <p:cNvSpPr>
              <a:spLocks noChangeArrowheads="1"/>
            </p:cNvSpPr>
            <p:nvPr/>
          </p:nvSpPr>
          <p:spPr bwMode="auto">
            <a:xfrm>
              <a:off x="8963025" y="898525"/>
              <a:ext cx="228600" cy="5588000"/>
            </a:xfrm>
            <a:prstGeom prst="rect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lIns="36000" tIns="36000" rIns="36000" bIns="36000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0" name="Rectangle 219"/>
          <p:cNvSpPr/>
          <p:nvPr/>
        </p:nvSpPr>
        <p:spPr>
          <a:xfrm>
            <a:off x="846138" y="1865377"/>
            <a:ext cx="4962525" cy="165100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METEOSAT </a:t>
            </a:r>
            <a:r>
              <a:rPr lang="en-GB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SECOND </a:t>
            </a: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GENERATION</a:t>
            </a:r>
          </a:p>
        </p:txBody>
      </p:sp>
      <p:sp>
        <p:nvSpPr>
          <p:cNvPr id="225" name="Rectangle 224"/>
          <p:cNvSpPr/>
          <p:nvPr/>
        </p:nvSpPr>
        <p:spPr>
          <a:xfrm>
            <a:off x="4373563" y="2765490"/>
            <a:ext cx="4841875" cy="168275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METEOSAT </a:t>
            </a:r>
            <a:r>
              <a:rPr lang="en-GB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THIRD GENERATION</a:t>
            </a:r>
            <a:endParaRPr lang="en-GB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2" name="Rectangle 231"/>
          <p:cNvSpPr/>
          <p:nvPr/>
        </p:nvSpPr>
        <p:spPr>
          <a:xfrm>
            <a:off x="1568450" y="3789555"/>
            <a:ext cx="3740150" cy="165100"/>
          </a:xfrm>
          <a:prstGeom prst="rect">
            <a:avLst/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EUMETSAT POLAR SYSTEM (EPS)</a:t>
            </a:r>
          </a:p>
        </p:txBody>
      </p:sp>
      <p:cxnSp>
        <p:nvCxnSpPr>
          <p:cNvPr id="138286" name="Straight Connector 95"/>
          <p:cNvCxnSpPr>
            <a:cxnSpLocks noChangeShapeType="1"/>
          </p:cNvCxnSpPr>
          <p:nvPr/>
        </p:nvCxnSpPr>
        <p:spPr bwMode="auto">
          <a:xfrm rot="10800000" flipV="1">
            <a:off x="-781050" y="4595987"/>
            <a:ext cx="247650" cy="150812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sp>
        <p:nvSpPr>
          <p:cNvPr id="120" name="Rectangle 119"/>
          <p:cNvSpPr/>
          <p:nvPr/>
        </p:nvSpPr>
        <p:spPr>
          <a:xfrm>
            <a:off x="846138" y="2043177"/>
            <a:ext cx="2032000" cy="165100"/>
          </a:xfrm>
          <a:prstGeom prst="rect">
            <a:avLst/>
          </a:prstGeom>
          <a:solidFill>
            <a:srgbClr val="00B5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METEOSAT-8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1411288" y="2227327"/>
            <a:ext cx="1924050" cy="165100"/>
          </a:xfrm>
          <a:prstGeom prst="rect">
            <a:avLst/>
          </a:prstGeom>
          <a:solidFill>
            <a:srgbClr val="00B5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METEOSAT-9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74963" y="2405127"/>
            <a:ext cx="1692275" cy="165100"/>
          </a:xfrm>
          <a:prstGeom prst="rect">
            <a:avLst/>
          </a:prstGeom>
          <a:solidFill>
            <a:srgbClr val="00B5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METEOSAT-10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3563786" y="2584515"/>
            <a:ext cx="2370138" cy="165100"/>
          </a:xfrm>
          <a:prstGeom prst="rect">
            <a:avLst/>
          </a:prstGeom>
          <a:solidFill>
            <a:srgbClr val="00B5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MSG-4/METEOSAT-11*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4373563" y="2948052"/>
            <a:ext cx="1916112" cy="168275"/>
          </a:xfrm>
          <a:prstGeom prst="rect">
            <a:avLst/>
          </a:prstGeom>
          <a:solidFill>
            <a:srgbClr val="00B5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MTG-I-1 :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4706938" y="3130615"/>
            <a:ext cx="1916112" cy="168275"/>
          </a:xfrm>
          <a:prstGeom prst="rect">
            <a:avLst/>
          </a:prstGeom>
          <a:solidFill>
            <a:srgbClr val="00B5E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MTG-S-1: SOUNDING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5494338" y="3310002"/>
            <a:ext cx="1916112" cy="168275"/>
          </a:xfrm>
          <a:prstGeom prst="rect">
            <a:avLst/>
          </a:prstGeom>
          <a:solidFill>
            <a:srgbClr val="00B5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MTG-I-2: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6176963" y="3492565"/>
            <a:ext cx="1917700" cy="168275"/>
          </a:xfrm>
          <a:prstGeom prst="rect">
            <a:avLst/>
          </a:prstGeom>
          <a:solidFill>
            <a:srgbClr val="00B5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MTG-I-3: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511925" y="3671952"/>
            <a:ext cx="1916113" cy="168275"/>
          </a:xfrm>
          <a:prstGeom prst="rect">
            <a:avLst/>
          </a:prstGeom>
          <a:solidFill>
            <a:srgbClr val="00B5E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MTG-S-2: SOUNDING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299325" y="3849752"/>
            <a:ext cx="1916113" cy="168275"/>
          </a:xfrm>
          <a:prstGeom prst="rect">
            <a:avLst/>
          </a:prstGeom>
          <a:solidFill>
            <a:srgbClr val="00B5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MTG-I-4: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1568450" y="3965767"/>
            <a:ext cx="1952625" cy="158750"/>
          </a:xfrm>
          <a:prstGeom prst="rect">
            <a:avLst/>
          </a:prstGeom>
          <a:solidFill>
            <a:srgbClr val="FEDB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METOP-A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2924175" y="4140392"/>
            <a:ext cx="1276350" cy="165100"/>
          </a:xfrm>
          <a:prstGeom prst="rect">
            <a:avLst/>
          </a:prstGeom>
          <a:solidFill>
            <a:srgbClr val="FEDB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METOP-B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4148138" y="4311842"/>
            <a:ext cx="1268412" cy="165100"/>
          </a:xfrm>
          <a:prstGeom prst="rect">
            <a:avLst/>
          </a:prstGeom>
          <a:solidFill>
            <a:srgbClr val="FEDB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METOP-C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4868863" y="4530257"/>
            <a:ext cx="4402137" cy="165100"/>
          </a:xfrm>
          <a:prstGeom prst="rect">
            <a:avLst/>
          </a:prstGeom>
          <a:solidFill>
            <a:srgbClr val="FEDB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EPS-SECOND </a:t>
            </a: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GENERATION (EPS-SG)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4868863" y="4711232"/>
            <a:ext cx="4402137" cy="165100"/>
          </a:xfrm>
          <a:prstGeom prst="rect">
            <a:avLst/>
          </a:prstGeom>
          <a:solidFill>
            <a:srgbClr val="FEDB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METOP-SG: SOUNDING AND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5178425" y="4892207"/>
            <a:ext cx="4092575" cy="165100"/>
          </a:xfrm>
          <a:prstGeom prst="rect">
            <a:avLst/>
          </a:prstGeom>
          <a:solidFill>
            <a:srgbClr val="FEDB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METOP-SG: MICROWAVE IMAGERY</a:t>
            </a:r>
            <a:endParaRPr lang="en-GB" dirty="0">
              <a:solidFill>
                <a:srgbClr val="0025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1974850" y="5487007"/>
            <a:ext cx="2471738" cy="165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JASON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1974850" y="5660045"/>
            <a:ext cx="1619250" cy="1778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JASON-2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3481388" y="5837845"/>
            <a:ext cx="1143000" cy="1651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JASON-3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4371975" y="6009295"/>
            <a:ext cx="3405188" cy="165100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JASON </a:t>
            </a:r>
            <a:r>
              <a:rPr lang="en-GB" dirty="0" smtClean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CONTINUITY OF SERVICE </a:t>
            </a: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(JASON-CS)</a:t>
            </a:r>
          </a:p>
        </p:txBody>
      </p:sp>
      <p:cxnSp>
        <p:nvCxnSpPr>
          <p:cNvPr id="92" name="Straight Connector 11"/>
          <p:cNvCxnSpPr>
            <a:cxnSpLocks noChangeShapeType="1"/>
          </p:cNvCxnSpPr>
          <p:nvPr/>
        </p:nvCxnSpPr>
        <p:spPr bwMode="auto">
          <a:xfrm>
            <a:off x="0" y="5413632"/>
            <a:ext cx="9906000" cy="17462"/>
          </a:xfrm>
          <a:prstGeom prst="line">
            <a:avLst/>
          </a:prstGeom>
          <a:noFill/>
          <a:ln w="25400" algn="ctr">
            <a:solidFill>
              <a:srgbClr val="080808"/>
            </a:solidFill>
            <a:prstDash val="dash"/>
            <a:round/>
            <a:headEnd/>
            <a:tailEnd/>
          </a:ln>
        </p:spPr>
      </p:cxnSp>
      <p:sp>
        <p:nvSpPr>
          <p:cNvPr id="93" name="TextBox 177"/>
          <p:cNvSpPr txBox="1">
            <a:spLocks noChangeArrowheads="1"/>
          </p:cNvSpPr>
          <p:nvPr/>
        </p:nvSpPr>
        <p:spPr bwMode="auto">
          <a:xfrm>
            <a:off x="59079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03</a:t>
            </a:r>
          </a:p>
        </p:txBody>
      </p:sp>
      <p:sp>
        <p:nvSpPr>
          <p:cNvPr id="94" name="TextBox 178"/>
          <p:cNvSpPr txBox="1">
            <a:spLocks noChangeArrowheads="1"/>
          </p:cNvSpPr>
          <p:nvPr/>
        </p:nvSpPr>
        <p:spPr bwMode="auto">
          <a:xfrm>
            <a:off x="81145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04</a:t>
            </a:r>
          </a:p>
        </p:txBody>
      </p:sp>
      <p:sp>
        <p:nvSpPr>
          <p:cNvPr id="95" name="TextBox 179"/>
          <p:cNvSpPr txBox="1">
            <a:spLocks noChangeArrowheads="1"/>
          </p:cNvSpPr>
          <p:nvPr/>
        </p:nvSpPr>
        <p:spPr bwMode="auto">
          <a:xfrm>
            <a:off x="10416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05</a:t>
            </a:r>
          </a:p>
        </p:txBody>
      </p:sp>
      <p:sp>
        <p:nvSpPr>
          <p:cNvPr id="96" name="TextBox 180"/>
          <p:cNvSpPr txBox="1">
            <a:spLocks noChangeArrowheads="1"/>
          </p:cNvSpPr>
          <p:nvPr/>
        </p:nvSpPr>
        <p:spPr bwMode="auto">
          <a:xfrm>
            <a:off x="126071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06</a:t>
            </a:r>
          </a:p>
        </p:txBody>
      </p:sp>
      <p:sp>
        <p:nvSpPr>
          <p:cNvPr id="97" name="TextBox 181"/>
          <p:cNvSpPr txBox="1">
            <a:spLocks noChangeArrowheads="1"/>
          </p:cNvSpPr>
          <p:nvPr/>
        </p:nvSpPr>
        <p:spPr bwMode="auto">
          <a:xfrm>
            <a:off x="149090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07</a:t>
            </a:r>
          </a:p>
        </p:txBody>
      </p:sp>
      <p:sp>
        <p:nvSpPr>
          <p:cNvPr id="98" name="TextBox 182"/>
          <p:cNvSpPr txBox="1">
            <a:spLocks noChangeArrowheads="1"/>
          </p:cNvSpPr>
          <p:nvPr/>
        </p:nvSpPr>
        <p:spPr bwMode="auto">
          <a:xfrm>
            <a:off x="17147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08</a:t>
            </a:r>
          </a:p>
        </p:txBody>
      </p:sp>
      <p:sp>
        <p:nvSpPr>
          <p:cNvPr id="99" name="TextBox 183"/>
          <p:cNvSpPr txBox="1">
            <a:spLocks noChangeArrowheads="1"/>
          </p:cNvSpPr>
          <p:nvPr/>
        </p:nvSpPr>
        <p:spPr bwMode="auto">
          <a:xfrm>
            <a:off x="194651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09</a:t>
            </a:r>
          </a:p>
        </p:txBody>
      </p:sp>
      <p:sp>
        <p:nvSpPr>
          <p:cNvPr id="100" name="TextBox 184"/>
          <p:cNvSpPr txBox="1">
            <a:spLocks noChangeArrowheads="1"/>
          </p:cNvSpPr>
          <p:nvPr/>
        </p:nvSpPr>
        <p:spPr bwMode="auto">
          <a:xfrm>
            <a:off x="21592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10</a:t>
            </a:r>
          </a:p>
        </p:txBody>
      </p:sp>
      <p:sp>
        <p:nvSpPr>
          <p:cNvPr id="101" name="TextBox 185"/>
          <p:cNvSpPr txBox="1">
            <a:spLocks noChangeArrowheads="1"/>
          </p:cNvSpPr>
          <p:nvPr/>
        </p:nvSpPr>
        <p:spPr bwMode="auto">
          <a:xfrm>
            <a:off x="238942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11</a:t>
            </a:r>
          </a:p>
        </p:txBody>
      </p:sp>
      <p:sp>
        <p:nvSpPr>
          <p:cNvPr id="102" name="TextBox 186"/>
          <p:cNvSpPr txBox="1">
            <a:spLocks noChangeArrowheads="1"/>
          </p:cNvSpPr>
          <p:nvPr/>
        </p:nvSpPr>
        <p:spPr bwMode="auto">
          <a:xfrm>
            <a:off x="26116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12</a:t>
            </a:r>
          </a:p>
        </p:txBody>
      </p:sp>
      <p:sp>
        <p:nvSpPr>
          <p:cNvPr id="103" name="TextBox 187"/>
          <p:cNvSpPr txBox="1">
            <a:spLocks noChangeArrowheads="1"/>
          </p:cNvSpPr>
          <p:nvPr/>
        </p:nvSpPr>
        <p:spPr bwMode="auto">
          <a:xfrm>
            <a:off x="284186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13</a:t>
            </a:r>
          </a:p>
        </p:txBody>
      </p:sp>
      <p:sp>
        <p:nvSpPr>
          <p:cNvPr id="104" name="TextBox 188"/>
          <p:cNvSpPr txBox="1">
            <a:spLocks noChangeArrowheads="1"/>
          </p:cNvSpPr>
          <p:nvPr/>
        </p:nvSpPr>
        <p:spPr bwMode="auto">
          <a:xfrm>
            <a:off x="30609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14</a:t>
            </a:r>
          </a:p>
        </p:txBody>
      </p:sp>
      <p:sp>
        <p:nvSpPr>
          <p:cNvPr id="105" name="TextBox 189"/>
          <p:cNvSpPr txBox="1">
            <a:spLocks noChangeArrowheads="1"/>
          </p:cNvSpPr>
          <p:nvPr/>
        </p:nvSpPr>
        <p:spPr bwMode="auto">
          <a:xfrm>
            <a:off x="329112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15</a:t>
            </a:r>
          </a:p>
        </p:txBody>
      </p:sp>
      <p:sp>
        <p:nvSpPr>
          <p:cNvPr id="106" name="TextBox 190"/>
          <p:cNvSpPr txBox="1">
            <a:spLocks noChangeArrowheads="1"/>
          </p:cNvSpPr>
          <p:nvPr/>
        </p:nvSpPr>
        <p:spPr bwMode="auto">
          <a:xfrm>
            <a:off x="35181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16</a:t>
            </a:r>
          </a:p>
        </p:txBody>
      </p:sp>
      <p:sp>
        <p:nvSpPr>
          <p:cNvPr id="107" name="TextBox 191"/>
          <p:cNvSpPr txBox="1">
            <a:spLocks noChangeArrowheads="1"/>
          </p:cNvSpPr>
          <p:nvPr/>
        </p:nvSpPr>
        <p:spPr bwMode="auto">
          <a:xfrm>
            <a:off x="374832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17</a:t>
            </a:r>
          </a:p>
        </p:txBody>
      </p:sp>
      <p:sp>
        <p:nvSpPr>
          <p:cNvPr id="108" name="TextBox 192"/>
          <p:cNvSpPr txBox="1">
            <a:spLocks noChangeArrowheads="1"/>
          </p:cNvSpPr>
          <p:nvPr/>
        </p:nvSpPr>
        <p:spPr bwMode="auto">
          <a:xfrm>
            <a:off x="396105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18</a:t>
            </a:r>
          </a:p>
        </p:txBody>
      </p:sp>
      <p:sp>
        <p:nvSpPr>
          <p:cNvPr id="109" name="TextBox 193"/>
          <p:cNvSpPr txBox="1">
            <a:spLocks noChangeArrowheads="1"/>
          </p:cNvSpPr>
          <p:nvPr/>
        </p:nvSpPr>
        <p:spPr bwMode="auto">
          <a:xfrm>
            <a:off x="419282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19</a:t>
            </a:r>
          </a:p>
        </p:txBody>
      </p:sp>
      <p:sp>
        <p:nvSpPr>
          <p:cNvPr id="110" name="TextBox 194"/>
          <p:cNvSpPr txBox="1">
            <a:spLocks noChangeArrowheads="1"/>
          </p:cNvSpPr>
          <p:nvPr/>
        </p:nvSpPr>
        <p:spPr bwMode="auto">
          <a:xfrm>
            <a:off x="441349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20</a:t>
            </a:r>
          </a:p>
        </p:txBody>
      </p:sp>
      <p:sp>
        <p:nvSpPr>
          <p:cNvPr id="111" name="TextBox 195"/>
          <p:cNvSpPr txBox="1">
            <a:spLocks noChangeArrowheads="1"/>
          </p:cNvSpPr>
          <p:nvPr/>
        </p:nvSpPr>
        <p:spPr bwMode="auto">
          <a:xfrm>
            <a:off x="46436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21</a:t>
            </a:r>
          </a:p>
        </p:txBody>
      </p:sp>
      <p:sp>
        <p:nvSpPr>
          <p:cNvPr id="112" name="TextBox 196"/>
          <p:cNvSpPr txBox="1">
            <a:spLocks noChangeArrowheads="1"/>
          </p:cNvSpPr>
          <p:nvPr/>
        </p:nvSpPr>
        <p:spPr bwMode="auto">
          <a:xfrm>
            <a:off x="486275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22</a:t>
            </a:r>
          </a:p>
        </p:txBody>
      </p:sp>
      <p:sp>
        <p:nvSpPr>
          <p:cNvPr id="113" name="TextBox 197"/>
          <p:cNvSpPr txBox="1">
            <a:spLocks noChangeArrowheads="1"/>
          </p:cNvSpPr>
          <p:nvPr/>
        </p:nvSpPr>
        <p:spPr bwMode="auto">
          <a:xfrm>
            <a:off x="50929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23</a:t>
            </a:r>
          </a:p>
        </p:txBody>
      </p:sp>
      <p:sp>
        <p:nvSpPr>
          <p:cNvPr id="114" name="TextBox 198"/>
          <p:cNvSpPr txBox="1">
            <a:spLocks noChangeArrowheads="1"/>
          </p:cNvSpPr>
          <p:nvPr/>
        </p:nvSpPr>
        <p:spPr bwMode="auto">
          <a:xfrm>
            <a:off x="53167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24</a:t>
            </a:r>
          </a:p>
        </p:txBody>
      </p:sp>
      <p:sp>
        <p:nvSpPr>
          <p:cNvPr id="115" name="TextBox 199"/>
          <p:cNvSpPr txBox="1">
            <a:spLocks noChangeArrowheads="1"/>
          </p:cNvSpPr>
          <p:nvPr/>
        </p:nvSpPr>
        <p:spPr bwMode="auto">
          <a:xfrm>
            <a:off x="554855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25</a:t>
            </a:r>
          </a:p>
        </p:txBody>
      </p:sp>
      <p:sp>
        <p:nvSpPr>
          <p:cNvPr id="116" name="TextBox 200"/>
          <p:cNvSpPr txBox="1">
            <a:spLocks noChangeArrowheads="1"/>
          </p:cNvSpPr>
          <p:nvPr/>
        </p:nvSpPr>
        <p:spPr bwMode="auto">
          <a:xfrm>
            <a:off x="57612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26</a:t>
            </a:r>
          </a:p>
        </p:txBody>
      </p:sp>
      <p:sp>
        <p:nvSpPr>
          <p:cNvPr id="117" name="TextBox 201"/>
          <p:cNvSpPr txBox="1">
            <a:spLocks noChangeArrowheads="1"/>
          </p:cNvSpPr>
          <p:nvPr/>
        </p:nvSpPr>
        <p:spPr bwMode="auto">
          <a:xfrm>
            <a:off x="599146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27</a:t>
            </a:r>
          </a:p>
        </p:txBody>
      </p:sp>
      <p:sp>
        <p:nvSpPr>
          <p:cNvPr id="118" name="TextBox 202"/>
          <p:cNvSpPr txBox="1">
            <a:spLocks noChangeArrowheads="1"/>
          </p:cNvSpPr>
          <p:nvPr/>
        </p:nvSpPr>
        <p:spPr bwMode="auto">
          <a:xfrm>
            <a:off x="621371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28</a:t>
            </a:r>
          </a:p>
        </p:txBody>
      </p:sp>
      <p:sp>
        <p:nvSpPr>
          <p:cNvPr id="135" name="TextBox 203"/>
          <p:cNvSpPr txBox="1">
            <a:spLocks noChangeArrowheads="1"/>
          </p:cNvSpPr>
          <p:nvPr/>
        </p:nvSpPr>
        <p:spPr bwMode="auto">
          <a:xfrm>
            <a:off x="644390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29</a:t>
            </a:r>
          </a:p>
        </p:txBody>
      </p:sp>
      <p:sp>
        <p:nvSpPr>
          <p:cNvPr id="137" name="TextBox 204"/>
          <p:cNvSpPr txBox="1">
            <a:spLocks noChangeArrowheads="1"/>
          </p:cNvSpPr>
          <p:nvPr/>
        </p:nvSpPr>
        <p:spPr bwMode="auto">
          <a:xfrm>
            <a:off x="66629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30</a:t>
            </a:r>
          </a:p>
        </p:txBody>
      </p:sp>
      <p:sp>
        <p:nvSpPr>
          <p:cNvPr id="139" name="TextBox 205"/>
          <p:cNvSpPr txBox="1">
            <a:spLocks noChangeArrowheads="1"/>
          </p:cNvSpPr>
          <p:nvPr/>
        </p:nvSpPr>
        <p:spPr bwMode="auto">
          <a:xfrm>
            <a:off x="689316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31</a:t>
            </a:r>
          </a:p>
        </p:txBody>
      </p:sp>
      <p:sp>
        <p:nvSpPr>
          <p:cNvPr id="141" name="TextBox 206"/>
          <p:cNvSpPr txBox="1">
            <a:spLocks noChangeArrowheads="1"/>
          </p:cNvSpPr>
          <p:nvPr/>
        </p:nvSpPr>
        <p:spPr bwMode="auto">
          <a:xfrm>
            <a:off x="712335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32</a:t>
            </a:r>
          </a:p>
        </p:txBody>
      </p:sp>
      <p:sp>
        <p:nvSpPr>
          <p:cNvPr id="143" name="TextBox 207"/>
          <p:cNvSpPr txBox="1">
            <a:spLocks noChangeArrowheads="1"/>
          </p:cNvSpPr>
          <p:nvPr/>
        </p:nvSpPr>
        <p:spPr bwMode="auto">
          <a:xfrm>
            <a:off x="734719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33</a:t>
            </a:r>
          </a:p>
        </p:txBody>
      </p:sp>
      <p:sp>
        <p:nvSpPr>
          <p:cNvPr id="145" name="TextBox 208"/>
          <p:cNvSpPr txBox="1">
            <a:spLocks noChangeArrowheads="1"/>
          </p:cNvSpPr>
          <p:nvPr/>
        </p:nvSpPr>
        <p:spPr bwMode="auto">
          <a:xfrm>
            <a:off x="75773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34</a:t>
            </a:r>
          </a:p>
        </p:txBody>
      </p:sp>
      <p:sp>
        <p:nvSpPr>
          <p:cNvPr id="147" name="TextBox 209"/>
          <p:cNvSpPr txBox="1">
            <a:spLocks noChangeArrowheads="1"/>
          </p:cNvSpPr>
          <p:nvPr/>
        </p:nvSpPr>
        <p:spPr bwMode="auto">
          <a:xfrm>
            <a:off x="779169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35</a:t>
            </a:r>
          </a:p>
        </p:txBody>
      </p:sp>
      <p:sp>
        <p:nvSpPr>
          <p:cNvPr id="148" name="TextBox 210"/>
          <p:cNvSpPr txBox="1">
            <a:spLocks noChangeArrowheads="1"/>
          </p:cNvSpPr>
          <p:nvPr/>
        </p:nvSpPr>
        <p:spPr bwMode="auto">
          <a:xfrm>
            <a:off x="80218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36</a:t>
            </a:r>
          </a:p>
        </p:txBody>
      </p:sp>
      <p:sp>
        <p:nvSpPr>
          <p:cNvPr id="149" name="TextBox 211"/>
          <p:cNvSpPr txBox="1">
            <a:spLocks noChangeArrowheads="1"/>
          </p:cNvSpPr>
          <p:nvPr/>
        </p:nvSpPr>
        <p:spPr bwMode="auto">
          <a:xfrm>
            <a:off x="8242540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37</a:t>
            </a:r>
          </a:p>
        </p:txBody>
      </p:sp>
      <p:sp>
        <p:nvSpPr>
          <p:cNvPr id="151" name="TextBox 212"/>
          <p:cNvSpPr txBox="1">
            <a:spLocks noChangeArrowheads="1"/>
          </p:cNvSpPr>
          <p:nvPr/>
        </p:nvSpPr>
        <p:spPr bwMode="auto">
          <a:xfrm>
            <a:off x="8474315" y="630260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38</a:t>
            </a:r>
          </a:p>
        </p:txBody>
      </p:sp>
      <p:sp>
        <p:nvSpPr>
          <p:cNvPr id="153" name="TextBox 213"/>
          <p:cNvSpPr txBox="1">
            <a:spLocks noChangeArrowheads="1"/>
          </p:cNvSpPr>
          <p:nvPr/>
        </p:nvSpPr>
        <p:spPr bwMode="auto">
          <a:xfrm>
            <a:off x="8691802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39</a:t>
            </a:r>
          </a:p>
        </p:txBody>
      </p:sp>
      <p:sp>
        <p:nvSpPr>
          <p:cNvPr id="154" name="TextBox 214"/>
          <p:cNvSpPr txBox="1">
            <a:spLocks noChangeArrowheads="1"/>
          </p:cNvSpPr>
          <p:nvPr/>
        </p:nvSpPr>
        <p:spPr bwMode="auto">
          <a:xfrm>
            <a:off x="8923577" y="630260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40</a:t>
            </a:r>
          </a:p>
        </p:txBody>
      </p:sp>
      <p:sp>
        <p:nvSpPr>
          <p:cNvPr id="155" name="TextBox 215"/>
          <p:cNvSpPr txBox="1">
            <a:spLocks noChangeArrowheads="1"/>
          </p:cNvSpPr>
          <p:nvPr/>
        </p:nvSpPr>
        <p:spPr bwMode="auto">
          <a:xfrm>
            <a:off x="141527" y="6302608"/>
            <a:ext cx="552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 b="0">
                <a:solidFill>
                  <a:srgbClr val="002569"/>
                </a:solidFill>
                <a:latin typeface="Arial" charset="0"/>
                <a:cs typeface="Arial" charset="0"/>
              </a:rPr>
              <a:t>YEAR...</a:t>
            </a:r>
          </a:p>
        </p:txBody>
      </p:sp>
      <p:sp>
        <p:nvSpPr>
          <p:cNvPr id="170" name="Title 95"/>
          <p:cNvSpPr>
            <a:spLocks noGrp="1"/>
          </p:cNvSpPr>
          <p:nvPr>
            <p:ph type="title"/>
          </p:nvPr>
        </p:nvSpPr>
        <p:spPr>
          <a:xfrm>
            <a:off x="0" y="0"/>
            <a:ext cx="9736183" cy="839788"/>
          </a:xfrm>
        </p:spPr>
        <p:txBody>
          <a:bodyPr/>
          <a:lstStyle/>
          <a:p>
            <a:pPr marL="179388"/>
            <a:r>
              <a:rPr lang="en-GB" dirty="0" smtClean="0">
                <a:latin typeface="Arial" charset="0"/>
                <a:cs typeface="Arial" charset="0"/>
              </a:rPr>
              <a:t>Operational services call for long term commitments...</a:t>
            </a:r>
          </a:p>
        </p:txBody>
      </p:sp>
      <p:pic>
        <p:nvPicPr>
          <p:cNvPr id="158" name="Content Placeholder 3" descr="ms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1086" y="1973575"/>
            <a:ext cx="432686" cy="437659"/>
          </a:xfrm>
        </p:spPr>
      </p:pic>
      <p:pic>
        <p:nvPicPr>
          <p:cNvPr id="159" name="Picture 6" descr="meto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3837">
            <a:off x="552305" y="3725921"/>
            <a:ext cx="969166" cy="72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" name="Picture 5" descr="jason-bi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5958">
            <a:off x="1130148" y="5473856"/>
            <a:ext cx="656613" cy="46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" name="Picture 5" descr="mtg.png"/>
          <p:cNvPicPr>
            <a:picLocks noChangeAspect="1"/>
          </p:cNvPicPr>
          <p:nvPr/>
        </p:nvPicPr>
        <p:blipFill>
          <a:blip r:embed="rId6" cstate="print"/>
          <a:srcRect l="38713" t="16418" r="8209" b="28762"/>
          <a:stretch>
            <a:fillRect/>
          </a:stretch>
        </p:blipFill>
        <p:spPr bwMode="auto">
          <a:xfrm>
            <a:off x="3570523" y="2655789"/>
            <a:ext cx="714129" cy="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Content Placeholder 3" descr="Screen Shot 2013-03-29 at 10.30.45.png"/>
          <p:cNvPicPr>
            <a:picLocks noChangeAspect="1"/>
          </p:cNvPicPr>
          <p:nvPr/>
        </p:nvPicPr>
        <p:blipFill>
          <a:blip r:embed="rId7" cstate="print"/>
          <a:srcRect t="4185" r="24763" b="4185"/>
          <a:stretch>
            <a:fillRect/>
          </a:stretch>
        </p:blipFill>
        <p:spPr bwMode="auto">
          <a:xfrm>
            <a:off x="7986839" y="5668407"/>
            <a:ext cx="687823" cy="46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4" descr="eps-sg.png"/>
          <p:cNvPicPr>
            <a:picLocks noChangeAspect="1"/>
          </p:cNvPicPr>
          <p:nvPr/>
        </p:nvPicPr>
        <p:blipFill>
          <a:blip r:embed="rId8" cstate="print"/>
          <a:srcRect t="56575" r="64468"/>
          <a:stretch>
            <a:fillRect/>
          </a:stretch>
        </p:blipFill>
        <p:spPr bwMode="auto">
          <a:xfrm>
            <a:off x="4203166" y="4782109"/>
            <a:ext cx="1310111" cy="46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Picture 4" descr="eps-sg.png"/>
          <p:cNvPicPr>
            <a:picLocks noChangeAspect="1"/>
          </p:cNvPicPr>
          <p:nvPr/>
        </p:nvPicPr>
        <p:blipFill>
          <a:blip r:embed="rId8" cstate="print"/>
          <a:srcRect l="38553"/>
          <a:stretch>
            <a:fillRect/>
          </a:stretch>
        </p:blipFill>
        <p:spPr bwMode="auto">
          <a:xfrm>
            <a:off x="4034118" y="4529061"/>
            <a:ext cx="843925" cy="52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" name="TextBox 99"/>
          <p:cNvSpPr txBox="1">
            <a:spLocks noChangeArrowheads="1"/>
          </p:cNvSpPr>
          <p:nvPr/>
        </p:nvSpPr>
        <p:spPr bwMode="auto">
          <a:xfrm>
            <a:off x="185738" y="3179827"/>
            <a:ext cx="21194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rgbClr val="002569"/>
                </a:solidFill>
              </a:rPr>
              <a:t>Mandatory Programmes</a:t>
            </a:r>
            <a:endParaRPr lang="en-GB" sz="1200" dirty="0">
              <a:solidFill>
                <a:srgbClr val="002569"/>
              </a:solidFill>
            </a:endParaRPr>
          </a:p>
        </p:txBody>
      </p:sp>
      <p:sp>
        <p:nvSpPr>
          <p:cNvPr id="168" name="TextBox 99"/>
          <p:cNvSpPr txBox="1">
            <a:spLocks noChangeArrowheads="1"/>
          </p:cNvSpPr>
          <p:nvPr/>
        </p:nvSpPr>
        <p:spPr bwMode="auto">
          <a:xfrm>
            <a:off x="139613" y="6002917"/>
            <a:ext cx="19127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rgbClr val="002569"/>
                </a:solidFill>
              </a:rPr>
              <a:t>Optional  Programmes</a:t>
            </a:r>
            <a:endParaRPr lang="en-GB" sz="1200" dirty="0">
              <a:solidFill>
                <a:srgbClr val="002569"/>
              </a:solidFill>
            </a:endParaRPr>
          </a:p>
        </p:txBody>
      </p:sp>
      <p:sp>
        <p:nvSpPr>
          <p:cNvPr id="150" name="TextBox 177"/>
          <p:cNvSpPr txBox="1">
            <a:spLocks noChangeArrowheads="1"/>
          </p:cNvSpPr>
          <p:nvPr/>
        </p:nvSpPr>
        <p:spPr bwMode="auto">
          <a:xfrm>
            <a:off x="59287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03</a:t>
            </a:r>
          </a:p>
        </p:txBody>
      </p:sp>
      <p:sp>
        <p:nvSpPr>
          <p:cNvPr id="152" name="TextBox 178"/>
          <p:cNvSpPr txBox="1">
            <a:spLocks noChangeArrowheads="1"/>
          </p:cNvSpPr>
          <p:nvPr/>
        </p:nvSpPr>
        <p:spPr bwMode="auto">
          <a:xfrm>
            <a:off x="81354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04</a:t>
            </a:r>
          </a:p>
        </p:txBody>
      </p:sp>
      <p:sp>
        <p:nvSpPr>
          <p:cNvPr id="156" name="TextBox 179"/>
          <p:cNvSpPr txBox="1">
            <a:spLocks noChangeArrowheads="1"/>
          </p:cNvSpPr>
          <p:nvPr/>
        </p:nvSpPr>
        <p:spPr bwMode="auto">
          <a:xfrm>
            <a:off x="10437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05</a:t>
            </a:r>
          </a:p>
        </p:txBody>
      </p:sp>
      <p:sp>
        <p:nvSpPr>
          <p:cNvPr id="157" name="TextBox 180"/>
          <p:cNvSpPr txBox="1">
            <a:spLocks noChangeArrowheads="1"/>
          </p:cNvSpPr>
          <p:nvPr/>
        </p:nvSpPr>
        <p:spPr bwMode="auto">
          <a:xfrm>
            <a:off x="126280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06</a:t>
            </a:r>
          </a:p>
        </p:txBody>
      </p:sp>
      <p:sp>
        <p:nvSpPr>
          <p:cNvPr id="163" name="TextBox 181"/>
          <p:cNvSpPr txBox="1">
            <a:spLocks noChangeArrowheads="1"/>
          </p:cNvSpPr>
          <p:nvPr/>
        </p:nvSpPr>
        <p:spPr bwMode="auto">
          <a:xfrm>
            <a:off x="149299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07</a:t>
            </a:r>
          </a:p>
        </p:txBody>
      </p:sp>
      <p:sp>
        <p:nvSpPr>
          <p:cNvPr id="169" name="TextBox 182"/>
          <p:cNvSpPr txBox="1">
            <a:spLocks noChangeArrowheads="1"/>
          </p:cNvSpPr>
          <p:nvPr/>
        </p:nvSpPr>
        <p:spPr bwMode="auto">
          <a:xfrm>
            <a:off x="17168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08</a:t>
            </a:r>
          </a:p>
        </p:txBody>
      </p:sp>
      <p:sp>
        <p:nvSpPr>
          <p:cNvPr id="171" name="TextBox 183"/>
          <p:cNvSpPr txBox="1">
            <a:spLocks noChangeArrowheads="1"/>
          </p:cNvSpPr>
          <p:nvPr/>
        </p:nvSpPr>
        <p:spPr bwMode="auto">
          <a:xfrm>
            <a:off x="194860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09</a:t>
            </a:r>
          </a:p>
        </p:txBody>
      </p:sp>
      <p:sp>
        <p:nvSpPr>
          <p:cNvPr id="172" name="TextBox 184"/>
          <p:cNvSpPr txBox="1">
            <a:spLocks noChangeArrowheads="1"/>
          </p:cNvSpPr>
          <p:nvPr/>
        </p:nvSpPr>
        <p:spPr bwMode="auto">
          <a:xfrm>
            <a:off x="21613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10</a:t>
            </a:r>
          </a:p>
        </p:txBody>
      </p:sp>
      <p:sp>
        <p:nvSpPr>
          <p:cNvPr id="173" name="TextBox 185"/>
          <p:cNvSpPr txBox="1">
            <a:spLocks noChangeArrowheads="1"/>
          </p:cNvSpPr>
          <p:nvPr/>
        </p:nvSpPr>
        <p:spPr bwMode="auto">
          <a:xfrm>
            <a:off x="239151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11</a:t>
            </a:r>
          </a:p>
        </p:txBody>
      </p:sp>
      <p:sp>
        <p:nvSpPr>
          <p:cNvPr id="174" name="TextBox 186"/>
          <p:cNvSpPr txBox="1">
            <a:spLocks noChangeArrowheads="1"/>
          </p:cNvSpPr>
          <p:nvPr/>
        </p:nvSpPr>
        <p:spPr bwMode="auto">
          <a:xfrm>
            <a:off x="26137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12</a:t>
            </a:r>
          </a:p>
        </p:txBody>
      </p:sp>
      <p:sp>
        <p:nvSpPr>
          <p:cNvPr id="175" name="TextBox 187"/>
          <p:cNvSpPr txBox="1">
            <a:spLocks noChangeArrowheads="1"/>
          </p:cNvSpPr>
          <p:nvPr/>
        </p:nvSpPr>
        <p:spPr bwMode="auto">
          <a:xfrm>
            <a:off x="284395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13</a:t>
            </a:r>
          </a:p>
        </p:txBody>
      </p:sp>
      <p:sp>
        <p:nvSpPr>
          <p:cNvPr id="176" name="TextBox 188"/>
          <p:cNvSpPr txBox="1">
            <a:spLocks noChangeArrowheads="1"/>
          </p:cNvSpPr>
          <p:nvPr/>
        </p:nvSpPr>
        <p:spPr bwMode="auto">
          <a:xfrm>
            <a:off x="30630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14</a:t>
            </a:r>
          </a:p>
        </p:txBody>
      </p:sp>
      <p:sp>
        <p:nvSpPr>
          <p:cNvPr id="177" name="TextBox 189"/>
          <p:cNvSpPr txBox="1">
            <a:spLocks noChangeArrowheads="1"/>
          </p:cNvSpPr>
          <p:nvPr/>
        </p:nvSpPr>
        <p:spPr bwMode="auto">
          <a:xfrm>
            <a:off x="329321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15</a:t>
            </a:r>
          </a:p>
        </p:txBody>
      </p:sp>
      <p:sp>
        <p:nvSpPr>
          <p:cNvPr id="178" name="TextBox 190"/>
          <p:cNvSpPr txBox="1">
            <a:spLocks noChangeArrowheads="1"/>
          </p:cNvSpPr>
          <p:nvPr/>
        </p:nvSpPr>
        <p:spPr bwMode="auto">
          <a:xfrm>
            <a:off x="35202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16</a:t>
            </a:r>
          </a:p>
        </p:txBody>
      </p:sp>
      <p:sp>
        <p:nvSpPr>
          <p:cNvPr id="179" name="TextBox 191"/>
          <p:cNvSpPr txBox="1">
            <a:spLocks noChangeArrowheads="1"/>
          </p:cNvSpPr>
          <p:nvPr/>
        </p:nvSpPr>
        <p:spPr bwMode="auto">
          <a:xfrm>
            <a:off x="375041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17</a:t>
            </a:r>
          </a:p>
        </p:txBody>
      </p:sp>
      <p:sp>
        <p:nvSpPr>
          <p:cNvPr id="180" name="TextBox 192"/>
          <p:cNvSpPr txBox="1">
            <a:spLocks noChangeArrowheads="1"/>
          </p:cNvSpPr>
          <p:nvPr/>
        </p:nvSpPr>
        <p:spPr bwMode="auto">
          <a:xfrm>
            <a:off x="396314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18</a:t>
            </a:r>
          </a:p>
        </p:txBody>
      </p:sp>
      <p:sp>
        <p:nvSpPr>
          <p:cNvPr id="181" name="TextBox 193"/>
          <p:cNvSpPr txBox="1">
            <a:spLocks noChangeArrowheads="1"/>
          </p:cNvSpPr>
          <p:nvPr/>
        </p:nvSpPr>
        <p:spPr bwMode="auto">
          <a:xfrm>
            <a:off x="419491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19</a:t>
            </a:r>
          </a:p>
        </p:txBody>
      </p:sp>
      <p:sp>
        <p:nvSpPr>
          <p:cNvPr id="182" name="TextBox 194"/>
          <p:cNvSpPr txBox="1">
            <a:spLocks noChangeArrowheads="1"/>
          </p:cNvSpPr>
          <p:nvPr/>
        </p:nvSpPr>
        <p:spPr bwMode="auto">
          <a:xfrm>
            <a:off x="441557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20</a:t>
            </a:r>
          </a:p>
        </p:txBody>
      </p:sp>
      <p:sp>
        <p:nvSpPr>
          <p:cNvPr id="183" name="TextBox 195"/>
          <p:cNvSpPr txBox="1">
            <a:spLocks noChangeArrowheads="1"/>
          </p:cNvSpPr>
          <p:nvPr/>
        </p:nvSpPr>
        <p:spPr bwMode="auto">
          <a:xfrm>
            <a:off x="46457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21</a:t>
            </a:r>
          </a:p>
        </p:txBody>
      </p:sp>
      <p:sp>
        <p:nvSpPr>
          <p:cNvPr id="184" name="TextBox 196"/>
          <p:cNvSpPr txBox="1">
            <a:spLocks noChangeArrowheads="1"/>
          </p:cNvSpPr>
          <p:nvPr/>
        </p:nvSpPr>
        <p:spPr bwMode="auto">
          <a:xfrm>
            <a:off x="486484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22</a:t>
            </a:r>
          </a:p>
        </p:txBody>
      </p:sp>
      <p:sp>
        <p:nvSpPr>
          <p:cNvPr id="185" name="TextBox 197"/>
          <p:cNvSpPr txBox="1">
            <a:spLocks noChangeArrowheads="1"/>
          </p:cNvSpPr>
          <p:nvPr/>
        </p:nvSpPr>
        <p:spPr bwMode="auto">
          <a:xfrm>
            <a:off x="50950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23</a:t>
            </a:r>
          </a:p>
        </p:txBody>
      </p:sp>
      <p:sp>
        <p:nvSpPr>
          <p:cNvPr id="186" name="TextBox 198"/>
          <p:cNvSpPr txBox="1">
            <a:spLocks noChangeArrowheads="1"/>
          </p:cNvSpPr>
          <p:nvPr/>
        </p:nvSpPr>
        <p:spPr bwMode="auto">
          <a:xfrm>
            <a:off x="53188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24</a:t>
            </a:r>
          </a:p>
        </p:txBody>
      </p:sp>
      <p:sp>
        <p:nvSpPr>
          <p:cNvPr id="187" name="TextBox 199"/>
          <p:cNvSpPr txBox="1">
            <a:spLocks noChangeArrowheads="1"/>
          </p:cNvSpPr>
          <p:nvPr/>
        </p:nvSpPr>
        <p:spPr bwMode="auto">
          <a:xfrm>
            <a:off x="555064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25</a:t>
            </a:r>
          </a:p>
        </p:txBody>
      </p:sp>
      <p:sp>
        <p:nvSpPr>
          <p:cNvPr id="188" name="TextBox 200"/>
          <p:cNvSpPr txBox="1">
            <a:spLocks noChangeArrowheads="1"/>
          </p:cNvSpPr>
          <p:nvPr/>
        </p:nvSpPr>
        <p:spPr bwMode="auto">
          <a:xfrm>
            <a:off x="57633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26</a:t>
            </a:r>
          </a:p>
        </p:txBody>
      </p:sp>
      <p:sp>
        <p:nvSpPr>
          <p:cNvPr id="189" name="TextBox 201"/>
          <p:cNvSpPr txBox="1">
            <a:spLocks noChangeArrowheads="1"/>
          </p:cNvSpPr>
          <p:nvPr/>
        </p:nvSpPr>
        <p:spPr bwMode="auto">
          <a:xfrm>
            <a:off x="599355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27</a:t>
            </a:r>
          </a:p>
        </p:txBody>
      </p:sp>
      <p:sp>
        <p:nvSpPr>
          <p:cNvPr id="190" name="TextBox 202"/>
          <p:cNvSpPr txBox="1">
            <a:spLocks noChangeArrowheads="1"/>
          </p:cNvSpPr>
          <p:nvPr/>
        </p:nvSpPr>
        <p:spPr bwMode="auto">
          <a:xfrm>
            <a:off x="621580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28</a:t>
            </a:r>
          </a:p>
        </p:txBody>
      </p:sp>
      <p:sp>
        <p:nvSpPr>
          <p:cNvPr id="191" name="TextBox 203"/>
          <p:cNvSpPr txBox="1">
            <a:spLocks noChangeArrowheads="1"/>
          </p:cNvSpPr>
          <p:nvPr/>
        </p:nvSpPr>
        <p:spPr bwMode="auto">
          <a:xfrm>
            <a:off x="644599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29</a:t>
            </a:r>
          </a:p>
        </p:txBody>
      </p:sp>
      <p:sp>
        <p:nvSpPr>
          <p:cNvPr id="192" name="TextBox 204"/>
          <p:cNvSpPr txBox="1">
            <a:spLocks noChangeArrowheads="1"/>
          </p:cNvSpPr>
          <p:nvPr/>
        </p:nvSpPr>
        <p:spPr bwMode="auto">
          <a:xfrm>
            <a:off x="66650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30</a:t>
            </a:r>
          </a:p>
        </p:txBody>
      </p:sp>
      <p:sp>
        <p:nvSpPr>
          <p:cNvPr id="193" name="TextBox 205"/>
          <p:cNvSpPr txBox="1">
            <a:spLocks noChangeArrowheads="1"/>
          </p:cNvSpPr>
          <p:nvPr/>
        </p:nvSpPr>
        <p:spPr bwMode="auto">
          <a:xfrm>
            <a:off x="689525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31</a:t>
            </a:r>
          </a:p>
        </p:txBody>
      </p:sp>
      <p:sp>
        <p:nvSpPr>
          <p:cNvPr id="194" name="TextBox 206"/>
          <p:cNvSpPr txBox="1">
            <a:spLocks noChangeArrowheads="1"/>
          </p:cNvSpPr>
          <p:nvPr/>
        </p:nvSpPr>
        <p:spPr bwMode="auto">
          <a:xfrm>
            <a:off x="712544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32</a:t>
            </a:r>
          </a:p>
        </p:txBody>
      </p:sp>
      <p:sp>
        <p:nvSpPr>
          <p:cNvPr id="195" name="TextBox 207"/>
          <p:cNvSpPr txBox="1">
            <a:spLocks noChangeArrowheads="1"/>
          </p:cNvSpPr>
          <p:nvPr/>
        </p:nvSpPr>
        <p:spPr bwMode="auto">
          <a:xfrm>
            <a:off x="734927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33</a:t>
            </a:r>
          </a:p>
        </p:txBody>
      </p:sp>
      <p:sp>
        <p:nvSpPr>
          <p:cNvPr id="196" name="TextBox 208"/>
          <p:cNvSpPr txBox="1">
            <a:spLocks noChangeArrowheads="1"/>
          </p:cNvSpPr>
          <p:nvPr/>
        </p:nvSpPr>
        <p:spPr bwMode="auto">
          <a:xfrm>
            <a:off x="75794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34</a:t>
            </a:r>
          </a:p>
        </p:txBody>
      </p:sp>
      <p:sp>
        <p:nvSpPr>
          <p:cNvPr id="197" name="TextBox 209"/>
          <p:cNvSpPr txBox="1">
            <a:spLocks noChangeArrowheads="1"/>
          </p:cNvSpPr>
          <p:nvPr/>
        </p:nvSpPr>
        <p:spPr bwMode="auto">
          <a:xfrm>
            <a:off x="779377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35</a:t>
            </a:r>
          </a:p>
        </p:txBody>
      </p:sp>
      <p:sp>
        <p:nvSpPr>
          <p:cNvPr id="198" name="TextBox 210"/>
          <p:cNvSpPr txBox="1">
            <a:spLocks noChangeArrowheads="1"/>
          </p:cNvSpPr>
          <p:nvPr/>
        </p:nvSpPr>
        <p:spPr bwMode="auto">
          <a:xfrm>
            <a:off x="80239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36</a:t>
            </a:r>
          </a:p>
        </p:txBody>
      </p:sp>
      <p:sp>
        <p:nvSpPr>
          <p:cNvPr id="199" name="TextBox 211"/>
          <p:cNvSpPr txBox="1">
            <a:spLocks noChangeArrowheads="1"/>
          </p:cNvSpPr>
          <p:nvPr/>
        </p:nvSpPr>
        <p:spPr bwMode="auto">
          <a:xfrm>
            <a:off x="8244628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37</a:t>
            </a:r>
          </a:p>
        </p:txBody>
      </p:sp>
      <p:sp>
        <p:nvSpPr>
          <p:cNvPr id="200" name="TextBox 212"/>
          <p:cNvSpPr txBox="1">
            <a:spLocks noChangeArrowheads="1"/>
          </p:cNvSpPr>
          <p:nvPr/>
        </p:nvSpPr>
        <p:spPr bwMode="auto">
          <a:xfrm>
            <a:off x="8476403" y="1256718"/>
            <a:ext cx="3000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38</a:t>
            </a:r>
          </a:p>
        </p:txBody>
      </p:sp>
      <p:sp>
        <p:nvSpPr>
          <p:cNvPr id="201" name="TextBox 213"/>
          <p:cNvSpPr txBox="1">
            <a:spLocks noChangeArrowheads="1"/>
          </p:cNvSpPr>
          <p:nvPr/>
        </p:nvSpPr>
        <p:spPr bwMode="auto">
          <a:xfrm>
            <a:off x="8693890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39</a:t>
            </a:r>
          </a:p>
        </p:txBody>
      </p:sp>
      <p:sp>
        <p:nvSpPr>
          <p:cNvPr id="202" name="TextBox 214"/>
          <p:cNvSpPr txBox="1">
            <a:spLocks noChangeArrowheads="1"/>
          </p:cNvSpPr>
          <p:nvPr/>
        </p:nvSpPr>
        <p:spPr bwMode="auto">
          <a:xfrm>
            <a:off x="8925665" y="1256718"/>
            <a:ext cx="3000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>
                <a:solidFill>
                  <a:srgbClr val="002569"/>
                </a:solidFill>
                <a:latin typeface="Arial" charset="0"/>
                <a:cs typeface="Arial" charset="0"/>
              </a:rPr>
              <a:t>40</a:t>
            </a:r>
          </a:p>
        </p:txBody>
      </p:sp>
      <p:sp>
        <p:nvSpPr>
          <p:cNvPr id="203" name="TextBox 215"/>
          <p:cNvSpPr txBox="1">
            <a:spLocks noChangeArrowheads="1"/>
          </p:cNvSpPr>
          <p:nvPr/>
        </p:nvSpPr>
        <p:spPr bwMode="auto">
          <a:xfrm>
            <a:off x="143615" y="1256718"/>
            <a:ext cx="552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00" b="0">
                <a:solidFill>
                  <a:srgbClr val="002569"/>
                </a:solidFill>
                <a:latin typeface="Arial" charset="0"/>
                <a:cs typeface="Arial" charset="0"/>
              </a:rPr>
              <a:t>YEAR...</a:t>
            </a:r>
          </a:p>
        </p:txBody>
      </p:sp>
      <p:sp>
        <p:nvSpPr>
          <p:cNvPr id="204" name="Rectangle 203"/>
          <p:cNvSpPr/>
          <p:nvPr/>
        </p:nvSpPr>
        <p:spPr>
          <a:xfrm>
            <a:off x="623888" y="1527066"/>
            <a:ext cx="2457450" cy="153987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tabLst>
                <a:tab pos="266700" algn="l"/>
                <a:tab pos="717550" algn="l"/>
              </a:tabLst>
              <a:defRPr/>
            </a:pPr>
            <a:r>
              <a:rPr lang="en-GB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METEOSAT </a:t>
            </a:r>
            <a:r>
              <a:rPr lang="en-GB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FIRST GENERATION</a:t>
            </a:r>
            <a:endParaRPr lang="en-GB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623888" y="1688991"/>
            <a:ext cx="2457450" cy="153987"/>
          </a:xfrm>
          <a:prstGeom prst="rect">
            <a:avLst/>
          </a:prstGeom>
          <a:solidFill>
            <a:srgbClr val="00B5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anchor="ctr"/>
          <a:lstStyle/>
          <a:p>
            <a:pPr>
              <a:tabLst>
                <a:tab pos="266700" algn="l"/>
                <a:tab pos="717550" algn="l"/>
              </a:tabLst>
              <a:defRPr/>
            </a:pPr>
            <a:r>
              <a:rPr lang="en-GB" dirty="0">
                <a:solidFill>
                  <a:srgbClr val="002569"/>
                </a:solidFill>
                <a:latin typeface="Arial" pitchFamily="34" charset="0"/>
                <a:cs typeface="Arial" pitchFamily="34" charset="0"/>
              </a:rPr>
              <a:t>  METEOSAT-7</a:t>
            </a:r>
          </a:p>
        </p:txBody>
      </p:sp>
      <p:pic>
        <p:nvPicPr>
          <p:cNvPr id="146" name="Picture 16" descr="mfg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911525">
            <a:off x="294694" y="1533923"/>
            <a:ext cx="365601" cy="36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" name="Picture 205" descr="mtg.png"/>
          <p:cNvPicPr>
            <a:picLocks noChangeAspect="1"/>
          </p:cNvPicPr>
          <p:nvPr/>
        </p:nvPicPr>
        <p:blipFill>
          <a:blip r:embed="rId6" cstate="print"/>
          <a:srcRect l="6841" t="48880" r="67793" b="17909"/>
          <a:stretch>
            <a:fillRect/>
          </a:stretch>
        </p:blipFill>
        <p:spPr bwMode="auto">
          <a:xfrm>
            <a:off x="3749685" y="2664568"/>
            <a:ext cx="1141585" cy="112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" name="Picture 6" descr="meto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3837">
            <a:off x="2056827" y="3901835"/>
            <a:ext cx="923103" cy="69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Picture 6" descr="meto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3837">
            <a:off x="3013819" y="4077298"/>
            <a:ext cx="972181" cy="72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" name="Content Placeholder 3" descr="ms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315" y="2216888"/>
            <a:ext cx="433967" cy="438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Content Placeholder 3" descr="ms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687" y="2374365"/>
            <a:ext cx="390964" cy="39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" name="Content Placeholder 3" descr="ms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6901" y="2520362"/>
            <a:ext cx="415021" cy="41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" name="Picture 5" descr="mtg.png"/>
          <p:cNvPicPr>
            <a:picLocks noChangeAspect="1"/>
          </p:cNvPicPr>
          <p:nvPr/>
        </p:nvPicPr>
        <p:blipFill>
          <a:blip r:embed="rId6" cstate="print"/>
          <a:srcRect l="38713" t="16418" r="8209" b="28762"/>
          <a:stretch>
            <a:fillRect/>
          </a:stretch>
        </p:blipFill>
        <p:spPr bwMode="auto">
          <a:xfrm>
            <a:off x="4929316" y="3146286"/>
            <a:ext cx="714129" cy="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" name="Picture 5" descr="mtg.png"/>
          <p:cNvPicPr>
            <a:picLocks noChangeAspect="1"/>
          </p:cNvPicPr>
          <p:nvPr/>
        </p:nvPicPr>
        <p:blipFill>
          <a:blip r:embed="rId6" cstate="print"/>
          <a:srcRect l="38713" t="16418" r="8209" b="28762"/>
          <a:stretch>
            <a:fillRect/>
          </a:stretch>
        </p:blipFill>
        <p:spPr bwMode="auto">
          <a:xfrm>
            <a:off x="5542758" y="3337106"/>
            <a:ext cx="714129" cy="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" name="Picture 213" descr="mtg.png"/>
          <p:cNvPicPr>
            <a:picLocks noChangeAspect="1"/>
          </p:cNvPicPr>
          <p:nvPr/>
        </p:nvPicPr>
        <p:blipFill>
          <a:blip r:embed="rId6" cstate="print"/>
          <a:srcRect l="6841" t="48880" r="67793" b="17909"/>
          <a:stretch>
            <a:fillRect/>
          </a:stretch>
        </p:blipFill>
        <p:spPr bwMode="auto">
          <a:xfrm>
            <a:off x="5661728" y="3278010"/>
            <a:ext cx="1141585" cy="112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" name="Picture 5" descr="mtg.png"/>
          <p:cNvPicPr>
            <a:picLocks noChangeAspect="1"/>
          </p:cNvPicPr>
          <p:nvPr/>
        </p:nvPicPr>
        <p:blipFill>
          <a:blip r:embed="rId6" cstate="print"/>
          <a:srcRect l="38713" t="16418" r="8209" b="28762"/>
          <a:stretch>
            <a:fillRect/>
          </a:stretch>
        </p:blipFill>
        <p:spPr bwMode="auto">
          <a:xfrm>
            <a:off x="6542963" y="3784061"/>
            <a:ext cx="714129" cy="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" name="Picture 4" descr="eps-sg.png"/>
          <p:cNvPicPr>
            <a:picLocks noChangeAspect="1"/>
          </p:cNvPicPr>
          <p:nvPr/>
        </p:nvPicPr>
        <p:blipFill>
          <a:blip r:embed="rId8" cstate="print"/>
          <a:srcRect t="56575" r="64468"/>
          <a:stretch>
            <a:fillRect/>
          </a:stretch>
        </p:blipFill>
        <p:spPr bwMode="auto">
          <a:xfrm>
            <a:off x="6445623" y="5095874"/>
            <a:ext cx="1310111" cy="46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7" name="Picture 4" descr="eps-sg.png"/>
          <p:cNvPicPr>
            <a:picLocks noChangeAspect="1"/>
          </p:cNvPicPr>
          <p:nvPr/>
        </p:nvPicPr>
        <p:blipFill>
          <a:blip r:embed="rId8" cstate="print"/>
          <a:srcRect l="38553"/>
          <a:stretch>
            <a:fillRect/>
          </a:stretch>
        </p:blipFill>
        <p:spPr bwMode="auto">
          <a:xfrm>
            <a:off x="6291943" y="4935034"/>
            <a:ext cx="843925" cy="52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" name="Picture 4" descr="eps-sg.png"/>
          <p:cNvPicPr>
            <a:picLocks noChangeAspect="1"/>
          </p:cNvPicPr>
          <p:nvPr/>
        </p:nvPicPr>
        <p:blipFill>
          <a:blip r:embed="rId8" cstate="print"/>
          <a:srcRect t="56575" r="64468"/>
          <a:stretch>
            <a:fillRect/>
          </a:stretch>
        </p:blipFill>
        <p:spPr bwMode="auto">
          <a:xfrm>
            <a:off x="7796732" y="5048489"/>
            <a:ext cx="1310111" cy="46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" name="Picture 4" descr="eps-sg.png"/>
          <p:cNvPicPr>
            <a:picLocks noChangeAspect="1"/>
          </p:cNvPicPr>
          <p:nvPr/>
        </p:nvPicPr>
        <p:blipFill>
          <a:blip r:embed="rId8" cstate="print"/>
          <a:srcRect l="38553"/>
          <a:stretch>
            <a:fillRect/>
          </a:stretch>
        </p:blipFill>
        <p:spPr bwMode="auto">
          <a:xfrm>
            <a:off x="7620000" y="4887650"/>
            <a:ext cx="843925" cy="52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" name="Picture 5" descr="jason-bi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5958">
            <a:off x="3055989" y="5842580"/>
            <a:ext cx="656613" cy="33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" name="Picture 220" descr="EUMETSAT Future Programme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906000" cy="6509986"/>
          </a:xfrm>
          <a:prstGeom prst="rect">
            <a:avLst/>
          </a:prstGeom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EUMETSAT Climate Monitoring Activities: How &amp; Who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836712"/>
            <a:ext cx="9906000" cy="5990167"/>
          </a:xfrm>
        </p:spPr>
        <p:txBody>
          <a:bodyPr/>
          <a:lstStyle/>
          <a:p>
            <a:r>
              <a:rPr lang="en-GB" sz="3200" dirty="0" smtClean="0"/>
              <a:t>Climate Monitoring Implementation Plan</a:t>
            </a:r>
          </a:p>
          <a:p>
            <a:pPr lvl="1"/>
            <a:r>
              <a:rPr lang="en-GB" sz="2600" dirty="0" smtClean="0"/>
              <a:t>Prioritised Secretariat’s activities</a:t>
            </a:r>
          </a:p>
          <a:p>
            <a:pPr lvl="2"/>
            <a:r>
              <a:rPr lang="en-GB" sz="2400" dirty="0" smtClean="0"/>
              <a:t>Dependence on external funding e.g. From European Union</a:t>
            </a:r>
          </a:p>
          <a:p>
            <a:pPr lvl="1"/>
            <a:r>
              <a:rPr lang="en-GB" sz="2600" dirty="0" smtClean="0"/>
              <a:t>Satellite Application Facility (SAF) on Climate Monitoring &amp; contributions from other SAFs</a:t>
            </a:r>
          </a:p>
          <a:p>
            <a:pPr lvl="1"/>
            <a:r>
              <a:rPr lang="en-GB" sz="2600" dirty="0" smtClean="0"/>
              <a:t>SAF federated activities, reprocessing coordination</a:t>
            </a:r>
          </a:p>
          <a:p>
            <a:endParaRPr lang="en-GB" sz="2000" dirty="0" smtClean="0"/>
          </a:p>
          <a:p>
            <a:r>
              <a:rPr lang="en-GB" sz="3200" dirty="0" smtClean="0"/>
              <a:t>Activities embedded in/articulated with cooperative projects</a:t>
            </a:r>
          </a:p>
          <a:p>
            <a:pPr lvl="1"/>
            <a:r>
              <a:rPr lang="en-GB" sz="2600" dirty="0" smtClean="0"/>
              <a:t>WMO GSICS and SCOPE-CM projects</a:t>
            </a:r>
          </a:p>
          <a:p>
            <a:pPr lvl="1"/>
            <a:r>
              <a:rPr lang="en-GB" sz="2600" dirty="0" smtClean="0"/>
              <a:t>EU FP-7 Projects: CORE-CLIMAX, ERACLIM 1/2, QA4ECV, </a:t>
            </a:r>
          </a:p>
          <a:p>
            <a:pPr lvl="1"/>
            <a:r>
              <a:rPr lang="en-GB" sz="2600" dirty="0" smtClean="0"/>
              <a:t>ESA CCI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Scope of EUMETSAT Climate Monitoring Activities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732" y="1214675"/>
            <a:ext cx="9049406" cy="458703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400" dirty="0" smtClean="0"/>
              <a:t>Re-calibration and cross calibration of historical data (GSICS, SCOPE-CM)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Production of Fundamental Climate Data Records;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Production of Thematic Climate Data Records (QA4ECV);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Delivery to users/projects with documentation, support to scientific validation;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Support to international projects (ERA-CLIM 1/2, SCOPE-CM)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Development of methods for maturity/quality/capacity assessment (CORE-CLIMAX, QA4ECV)</a:t>
            </a:r>
          </a:p>
          <a:p>
            <a:pPr>
              <a:spcAft>
                <a:spcPts val="600"/>
              </a:spcAft>
            </a:pPr>
            <a:r>
              <a:rPr lang="en-GB" sz="2400" dirty="0" smtClean="0"/>
              <a:t>International coordination:  WMO, architecture, CEOS-CGMS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04951"/>
            <a:ext cx="9799638" cy="822960"/>
          </a:xfrm>
        </p:spPr>
        <p:txBody>
          <a:bodyPr/>
          <a:lstStyle/>
          <a:p>
            <a:r>
              <a:rPr lang="en-GB" dirty="0" smtClean="0"/>
              <a:t>2013/2014 Data Record Releases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1" y="597166"/>
          <a:ext cx="9906002" cy="6069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842"/>
                <a:gridCol w="1887594"/>
                <a:gridCol w="2892951"/>
                <a:gridCol w="140761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Platforms</a:t>
                      </a:r>
                      <a:endParaRPr lang="en-GB" sz="1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Instruments</a:t>
                      </a:r>
                      <a:endParaRPr lang="en-GB" sz="1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Parameter</a:t>
                      </a:r>
                      <a:endParaRPr lang="en-GB" sz="1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Period</a:t>
                      </a:r>
                      <a:endParaRPr lang="en-GB" sz="1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2013</a:t>
                      </a:r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rgbClr val="FF0000"/>
                          </a:solidFill>
                        </a:rPr>
                        <a:t>Available at:</a:t>
                      </a:r>
                      <a:r>
                        <a:rPr lang="en-GB" sz="1600" b="1" baseline="0" dirty="0" smtClean="0">
                          <a:solidFill>
                            <a:srgbClr val="FF0000"/>
                          </a:solidFill>
                        </a:rPr>
                        <a:t> www.cmsaf.eu and navigator.eumetsat.int</a:t>
                      </a:r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</a:rPr>
                        <a:t>Metop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-A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ASCAT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Backscatter L1b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2007 - 2013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DMSP F8-F15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SSM/I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Brightness Temperature FCDR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1987 – 2008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</a:rPr>
                        <a:t>Metop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-A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AVHRR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Polar AMVs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2007 – 2012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NOAA-15  -Metop-A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ATOVS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Temperature and Humidity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1999 – 2011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NOAA-6,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 8, 10,15-19, </a:t>
                      </a:r>
                      <a:r>
                        <a:rPr lang="en-GB" sz="1400" b="1" baseline="0" dirty="0" err="1" smtClean="0">
                          <a:solidFill>
                            <a:srgbClr val="00FFFF"/>
                          </a:solidFill>
                        </a:rPr>
                        <a:t>Metop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-A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AVHRR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Cloud prop., surface radiation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1982 – 2009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Meteosat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 Second Generation 8 and 9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SEVIRI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Cloud prop., surface radiation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2004 – 2011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Meteosat First Generation 2-7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MVIRI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Surface irradiation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1983 - 2004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Meteosat First Generation  2-7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MVIRI 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Surface Albedo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1982 - 2011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Meteosat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 Second Generation 8 and 9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GERB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Top of Atmosphere Radiation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2004 - 2011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43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2014 planned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69941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Meteosat 2-10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MVIRI and SEVIRI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IR</a:t>
                      </a:r>
                      <a:r>
                        <a:rPr lang="en-GB" sz="1400" b="1" baseline="0" dirty="0" smtClean="0">
                          <a:solidFill>
                            <a:schemeClr val="bg1"/>
                          </a:solidFill>
                        </a:rPr>
                        <a:t> channel r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adiances FCDR </a:t>
                      </a:r>
                      <a:endParaRPr lang="en-GB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1982 - 2013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69435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DMSP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 F08-F19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SSM/I and SSMIS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Brightness Temperature FCDR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1987 - 2013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</a:rPr>
                        <a:t>Metop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-A,</a:t>
                      </a:r>
                      <a:r>
                        <a:rPr lang="en-GB" sz="1400" b="1" baseline="0" dirty="0" smtClean="0">
                          <a:solidFill>
                            <a:schemeClr val="bg1"/>
                          </a:solidFill>
                        </a:rPr>
                        <a:t> COSMIC, CHAMP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GRAS, IGOR, 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</a:rPr>
                        <a:t>ect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Bending Angle L1b FCDRs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2001</a:t>
                      </a:r>
                      <a:r>
                        <a:rPr lang="en-GB" sz="1400" b="1" baseline="0" dirty="0" smtClean="0">
                          <a:solidFill>
                            <a:schemeClr val="bg1"/>
                          </a:solidFill>
                        </a:rPr>
                        <a:t> - 2013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38169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Meteosat Second Generation 8 - 10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SEVIRI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AMV,</a:t>
                      </a:r>
                      <a:r>
                        <a:rPr lang="en-GB" sz="1400" b="1" baseline="0" dirty="0" smtClean="0">
                          <a:solidFill>
                            <a:schemeClr val="bg1"/>
                          </a:solidFill>
                        </a:rPr>
                        <a:t> All Sky Radiance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2004 - 2013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Meteosat First Generation 2-10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MVIRI and SEVIRI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Cloud Prop.,</a:t>
                      </a:r>
                      <a:r>
                        <a:rPr lang="en-GB" sz="1400" b="1" baseline="0" dirty="0" smtClean="0">
                          <a:solidFill>
                            <a:srgbClr val="00FFFF"/>
                          </a:solidFill>
                        </a:rPr>
                        <a:t> surface radiation 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00FFFF"/>
                          </a:solidFill>
                        </a:rPr>
                        <a:t>1983 - 2013</a:t>
                      </a:r>
                      <a:endParaRPr lang="en-GB" sz="1400" b="1" dirty="0">
                        <a:solidFill>
                          <a:srgbClr val="00FF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WCRP-EUMETSAT Climate Symposium 2014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788" y="855830"/>
            <a:ext cx="9447213" cy="539115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A world-leading event on climate, following the release of IPCC 5</a:t>
            </a:r>
            <a:r>
              <a:rPr lang="en-GB" sz="2800" baseline="30000" dirty="0" smtClean="0"/>
              <a:t>th</a:t>
            </a:r>
            <a:r>
              <a:rPr lang="en-GB" sz="2800" dirty="0" smtClean="0"/>
              <a:t> Assessment Report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Hosted in Darmstadt on 13-17 October 2014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Supported by the EC, ESA, NASA, NOAA, JAXA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Expected attendance : 600 participants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194800" y="6426200"/>
            <a:ext cx="711200" cy="241300"/>
          </a:xfrm>
          <a:prstGeom prst="rect">
            <a:avLst/>
          </a:prstGeom>
        </p:spPr>
        <p:txBody>
          <a:bodyPr lIns="91416" tIns="45708" rIns="91416" bIns="45708"/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mtClean="0">
                <a:solidFill>
                  <a:srgbClr val="5F758D"/>
                </a:solidFill>
              </a:rPr>
              <a:t>Slide: </a:t>
            </a:r>
            <a:fld id="{EFD1BE68-9898-412C-8CCC-47021F655CF7}" type="slidenum">
              <a:rPr lang="en-GB" smtClean="0">
                <a:solidFill>
                  <a:srgbClr val="5F758D"/>
                </a:solidFill>
              </a:rPr>
              <a:pPr eaLnBrk="0" hangingPunct="0">
                <a:spcBef>
                  <a:spcPct val="50000"/>
                </a:spcBef>
                <a:defRPr/>
              </a:pPr>
              <a:t>7</a:t>
            </a:fld>
            <a:endParaRPr lang="en-GB">
              <a:solidFill>
                <a:srgbClr val="5F758D"/>
              </a:solidFill>
            </a:endParaRPr>
          </a:p>
        </p:txBody>
      </p:sp>
      <p:sp>
        <p:nvSpPr>
          <p:cNvPr id="33794" name="AutoShape 2" descr="data:image/jpeg;base64,/9j/4AAQSkZJRgABAQAAAQABAAD/2wCEAAkGBhQSEBUUExQUFRQUFhYUFxQVGBUWFBUVFRQVFRUXFBQXHSYeFxkkGRUUHy8gJCcpLCwsFh4xNTAqNScrLCkBCQoKDgwOGg8PGiocHBwpKSwsLCksKSksKSkpLCkpKSwsKSkpKSwsKSksLCksKSksKSkpLCkpKSkpLCksLCwsKf/AABEIALYBFQMBIgACEQEDEQH/xAAcAAABBQEBAQAAAAAAAAAAAAADAAECBAUGBwj/xABGEAACAQIEAgcEBwYEBQQDAAABAhEAAwQSITEFQQYTIlFhgaEycZGxBxRCYsHR8CNScoKi4RUzkrIWU8LS8TRDk8MXJCX/xAAZAQADAQEBAAAAAAAAAAAAAAAAAQIDBAX/xAAmEQACAgIBBAMAAgMAAAAAAAAAAQIREiEDEzFBUQQiYYGRFDJx/9oADAMBAAIRAxEAPwDPyUslFApRXunkkVFPlqUUopFISininAp4pFEYpxSilQBBjSqRFMFpiHiiIKiBRUWpYwltasBahaFFIrNlIhNPNKKagAqmiJQlFHtrSY0TC0VEplFGFQUkNFNUjTgUFDotTqINSBoAmtTBqAqVIZOKVIGlNIQ9NUc1SUTToLEooiidqYCipQARLVWbYigi5RUNQygwilU1WlUFHlYFSy05SkK9E4BstPUqfLSZSImzmBHeDWU2Ne02Vu0CAwI3hhIkHmNt+VblhYNY/FrRzLMQJQRv2WJg/wCofGsJq5JmkZUmWcPxFG8D3f2OvzqyBO2tc/1IPdREvOmxPuOv9xTWS/Q+r/DZIpAVWXicMQw2JE/+KuWrqtsf176pci86DF/9HRKMq0hboqW6pkk7a1NqcCKQWoLIEUglWESiG1SsKAqtHRaZUoqCkxiFEFILU1WpKFlpRUgKUUDGinC08UppiJRTCninApAODUhTBaKgoAgqUQUiaYCgQ80RBNRVaOgpFIItqrFpYoKLVqzaNZspBUp6KqxTVnZdHlhWom3RRW7Y4Mt2wjgw5QZjyJGhkDQajlHnXZycy46y8nJCDndHOhPSnitC/gGQHMI9mDyO50NUmWK0UlLaJacdCWqHGLZjbQMDPMF1geUpV6Kr8SnIYEyuv8jBpHjE+U1E+yf6OOzGKd36/ClFSt3D/wCanbQ6+HwqhEr8Z2/iPzqAt8xv3jQ/nUrwOZtJ1Pgdz5fKh+nv09dvWpVNFedFuxxFk+8Pgfy9K18NxRGgHskgHXTcTvt61h5e/X9d9He2Nvur4/ZFJw9aHm/OzoCvdU1SsDDuyewxju3X4cq1MNxfk6+a+Hhv6mk8kNNM0AKenw7q/skH5/DeptapJpjoggooFDy1NaYBBUlqIFSFIqyVKlFKaAseo1KaamSSSiAVBKKKTAQpxSmkKKGPU0qIFERaT0ImiVYt26DbFW0WpZaC20o6NQRRrYrJmgZUpVJWp6zGeW5a6no/Bw6zyLj+tiPQiuby1udHWItuJ2c+qIfzrX5yvj/ky+NqRrm0CIIBU8jB8jNZGN6NBpNkx9xjp/KT+Na4OlTt7fqa8vj5p8f+rOyfHGfc4fFYJrbQ6lT48/cedAxNo5NIOsa7dsFNf9Qr0O5YW4CHGYdxj0B5+6K5vjHRwqjm2ZGUtH8Pa0PPavRh8yM41LTOR8Di7W0cFatQNf1FHw1sZjPMae+R/ejtbOYzGpzabdrtafGjKg00rtytHLWys1nUwY1Pu3PKotYPcPLSrrYYSYNJbB8DRGvANszxh42kfr4UR82/gu2n2RWlaGhBG8cqc4YH029wpeQUtbM1Hj+/LzFWrVw6kgHQ6/3FF+pn30lwZGsRodR5eZqpS0CBzOo0PqPMVoYfitxSARnBIGu/d7Y/Gqq2PcfQ+n5UfDWRnUzHaG+245ilLFrYlKSejQtcTtNvKH7wkf6h+MVd+qmMwgr+8CCPiKC/CrbCRoO9SGX4jbzFAw2Ea256tiDB9mROh8j51netP+zTqe0XAlKKe1xIzF63P3k7DfD2W9KuJhVuf5bhp+w3Yf8A0nQ+RNGVdy1JPsUqcUW9hipggg9x0NCirAakKlFOBTEOootCBolKhEgKkBUQaIlAx1WjKlQBoyGpZQS0lWFWh26MDWTNETRKKFoStUialjJs9KhxSpUBwgStTgDwbg78h/3g/wC0VmLV/g94C6Qeaf7WH/fWvy1fEzHgdTRtE1MGfDxoZfXQ0VTXhHpIfPpVizEa7HQ+7aql66FEswUExPjvr8KLbII3kHmPnRQHkfEca1m8UYjsyoA3ItkoZ8dPhQbvFCwBUhRI98Hx86f6VbXV4tiR2WJMgwf2ihjyIiQ3rXJ8MxyB1XMYLAQyiNSI7QMjXwr0ocrxo5JcSuzoL3EbgaVJME7a8+YB+dbHCuNdZo2jcuYPh765J2UvmVkIljE5df5o51awOLcAs6t2e1uSCN+yTI35VUeRpkz47R2CcQC5ydcuojePAc6R4qgfKYkkwDoT7p3P41wWH6RsxAuIOQJBIjvMbcz8a0ekN9QPaILmRoSOyzKTI9xGxqut5I6Ps9AsoCAe/u1+dHexyj5V5dY6R4pQAl9WjYSk7ERDgE71t8N6f3UU/WLTdmO2BlJBMbNoTtsRVdZMl8DX6dqMIvP5UW1gRmGvMfOsnh/TjC3P/dCnuuAp6+z610OCxltypVlIncEFfitNztGeLXcsC1rMSe8e18RDfOo2f8zxM7yCNO8D8K0VQNzB8RDeo1qFrCkv7Q58lPzqckNIhdWVP4ifUfiBULfD1ZASI31A03o/EWaxZe6VzC2pchQcxA1gKdz7jWf0N4qL+GF0hpZnnNCspzHTMoAYRH460sx4eS6HuKMsh1A0V+0OW06jyNQi2xghrTeMunx9pfgavXVQnWfHn6inS0n7wjx/WlUpIf2M67w5gJEMv7ynMvxG3nVYpXQW8EB2kMfeU/iKjew0+0oPiND6CD8Ktc3sdWYSpUorSu4Du+B0P5VWbDRyrZTT7EtNAJqaip9XRbVqm2CQyW6OiVNLFWrdis3I0UQCJRlt0cW6ItuaycjRIEqCiLa8KOlmjLarJzLUSuLNKrYWlUZlYHmXV1Q4zxwYJVvshdc3VsFIDAOJkTodU2033rc6sd9YXT7BBuG3jzTI48nUH0LV38v2g0cXGqkmaXB+m2ExMBLoR9Oxd/ZtPhPZPkTXRKSP7/nXzNV7hnH7+HcPauspXSJlSO4qdCPCK8Z8Xo9LI+gOK8LTEp1dzOBIMqxUhhswYcxrvWL/AIJi8OZw90XlH2LhCXP9Y7DfzCuP4V9M1xRF+wtw/v226s+akMp8orQ//NCn2cMfO7B/2UkprQOmVvpPS5csWb163kcqc9snVTbuFdxpMOD3RXneBKdakBh2lBkqwknxAj+1dv0g6ejGItt7GUAkk5yeywg7KI5GfCs7CYCwNkcahtHJ1UEDcba1a0qYqs53DYcNbdhcHYaYYEHU+BNRtlgZRhP3WAPoZroLHRqwA4DXO0IGYA5TrqMsTVJ+iB+zetn+IMv4GqsKZU+t3I7QJ/jXN6sKscQ4gHkOoKo9wCCQRmck943E7Uy9GMQpBXKdRPV3F29xINWreBxJS+r2jGrjOpMwSewdROg+NFioyuptEEguvkGHx0+VHw9orbudXeAJNuNWTbOTOYAetRxg6u1bDW1Vm7ZMkSOQygiN/So9auRuyRLJsw7rnIg/OmmAzJe3Ntbg7woP9dqPnU+H3lzMQLlplt3DKPOyxsQDz/equCm4Yqe8r+Kkmr2Fvuc/7RXAtsYdgREqNrtOxUXMJ0kxCkMmLaRsLucciNZzL/VXWr9I17qrjJYOYCFZXW8naI1OTXQBvTxrhZ17VkH+GQPihim6y0EYZXSWt6q4YggXIgEA+tUpMh8cX4Nq/wBM2uKyMb1tjElbrsuhB1tORHxruOhfTu1bsLav31JCoRmDqTKCZZtDyM+Jry03CdBiM3ct9Cw8pDgelGu2Wzytu3cGVBCNqItqCQqtI1nceVJOgcEz17jP0g4W3auMMzMo7KhWAZmaBDwFI0J0Ow91cHb6eYm4T+1tEa9nL1ZgK51ZjM6CCr1za3BbRiRfskuojfk5+4Y+NEskXJh7J7LEkjq39kjchQd+81WTEuNI7fgn0ismRL1l09lOtUkjukkxm75lifGvTlvsBIJIInXWQe414FZsMrAi2679q0SUMKTruG2/er3fBs62kVtSFRSTGpAUEwNtZqo2ZciSounGHTMAdf1tTsQfs6eFDF0SJUT4acjRmdS2x2Hr4iKf8EJ/pWayJ2P4/rei27A2Hw5/CpIoJOp3HKefx50T6uCNwdfyG29V1GUhlsRRUSq15mVrayDnfLB3gIztHPZTRzPIU7s0TDKKKtcn0s49iMMme3bzJHaIIDA/dmZ+Fchc+lC6FU527TZTNtAy6k6KD7URuY7W3Iwykz14VIEVxnAelwuWlF1lOIZiq2lIFxoMSUMFR4kDbaujzMN9DSwsedGlmpVmdae+lR0wzOQCVS6R4fPgsSvfZueiFh6itbIKa7hgyOp2ZWU90FSDPxrvbtHGkfOC3vCl1vvrpsHgkIEquw5DfWafF28PbHaVCeSqAT6bVyf4+rtHSuXxRzHXClm8aPiXVjoiqOQH4nnVdkHdWDjRqmFs4t0MqxB/W451s8H4zJyvAJOhGg+HKufVBGxqSgAzJpY2O6O6Da/rxp89cza464A2PLUa6UT/AIjbmq+o/GssWa5I3rlTtX2GxI9xIrnx0iHNPg39q0OE8SF66tsBhM66GIUn8KVBaNocQfmZHcwDD+oGhXLqN7Vqy3P2ANdeaR3moY231bZQLj/wJPlvQnYKCWLD+JGE6T40UxWh24Zhm3slf4Ljj0aRTJwDDwwDXlzKV1COB2ladMp+z61OzeRhIdfMMNxPMURSJ0ZD/Mv4mjY6iZzdEIM28Sn86XEPxGYVG70exQWFe1cMgx1qNyI9m7Hf3VtySNBPug/KhtaPNT8DTyYsUY2L4LiAqk4UmEg5EYywLDXqjExFZuJQB2Do6kHv008GX8a6V2jYkHwMUW3xW6NOteO4nMPgSaakLE5xMaUQ5LrgF4gzHsg/ZLDn3VLCYguxEYe7KnSAjHUEiRkblW/dxmYQ9vDuN+3ZTc85VQZ0HPlVX9gDP1W145Llxf6WZh6U7FizMwrBWLLauWjlbW05IEqRpmBncH2q3eDdOcRa7IxLOACQL6ZoJ0EspY7671mfUMPJIGISREhrdwDbwU8u+kMGgmMS2wH7W00bg6wX7u6qTJcb7nb4P6TMR9uzZuwRqj5SZkTl1PpW030kqF/yLgYD7RCrA0kaE7kaRtPdXmGHwpmC+GcSNrnVmNdYcL37VYxmDu9WrIHGpGS1cFxh4kJIynkZqlMyfEvR7BgOlWHuaC4smDB7BJgeyGgnUeValrithjl660TO2dCddV0mdZHxrwHFXbZur1jlcmXRkIIJykhgBI2nzq5heJ2XuRcuEjKZMuEOUAjRxI+16b08yXxLwev8C4guJxzuuqWLboDIIJa7lkEHmEbQ8oq30lxl5LbG09pBGrXJGT7wI5D3GvLeif0j2MBbuL9XuXGuFCWU20HZWPHmWPnU+MfS0uJhWwjC2JOTrvbaIHWAIMyD92R76akilFrRTb6SsStw9YyXgFZFzIIWZ7SkazoIblG3KsC/xkO+dEVHICjIDvOpA72JjlA02o97paS3Ys2LQ7f+Xbl+2AD2nnaNwOZ3rEe2AYXMRpuMpOgmRmOk1LkapHVdCbLvilGe8ub2ms6sEI1l5GWdtdK9tt8QwylLNq4jPAi3bKs3iTGnIyZ5V82nEaRqOR13GmhH/mtbhvSVkyK3WdWhzZFOhmJBGYDWIJoUqE42fRfVDv8AhrT14Dxr6QMXdvM9i9fsWjGSyjlQgygEdgAHWT50qvqE4HrGWszpVf6vA32gmbbLpyzjJJ8O18qysP0/tO2W2DcbLmJClUnLmKKSSXI7UmANNKxeIdMPrTfVuR7TjllU5oJ75y7U5fIXZWTH48qyZwd5HAgGFfcbAxpr30IcOc7AfEV3Q6EviWHU5FVF1zE7sx23PIVop9Ft8AHrLX9X/bWa5I+WW4PweZ/4Rd7v6h+dRfhF7kvqv5161gfo1fOvW3UCT2iklo+7Iias8R+jVFg2sSY1nrEiP3YynUx+tYoc4+x4yPGxwi8NMnqv50x4ZciSkCQJMHU6DbnXpnE+ifUW873lk7LlOY+tVuH4S31cuoYDtdoc+8A/AeffUuaStDSbZ5lixlbKOW9BuyPMTWnxYhMY5gBQ8xGgEAxFRvYlXg5eUDQd5MfE01tWD0ZtsTXS9DV//aHgrn0j8axUgVvdEf8APY9yH1ZaUlSKj3PTMJwubKXAC2dnkA69l47PlUhwFOuS2D7cFSRygnXnsK4jE8RuK7ZXdQCYhiB5AbUPCcYuZyTdcZV0OZtNQNNdNCaz8GT425dzr8bgcgY5ZhR7pl1A88pqGL4Kpy5crSZ0AzGAxMqdttp+Ncra47dYsQ7xIHtHUiTrrrvVq1xm6TDXTpqMzLEkzpm8ZosXTd9y9d4WDmCqpbsgSBpmzajX7p9KV/hYVnUDKyrIGoAYSNSKrHipWT1igwJ1QnSSNt/ab4mhpxW5eXrC/t5p0WWWYEnltNNOxyjJIrYNrl21cyZwzOqgqTm0icoO24HnWfbw+IF1rfWN/lh16yGntGd1P7vrWtiMe1iwOq6tS+4YLGUGZ17goM+6qPDceXbrHWyGWVBIABXcypPa1J1oZX2vRK/h79tZY2XBXMOwgJEE/ZC66VlYfGs1tna3bIUgGBcHyf3Gt27xcsertLaYohP3ACMsCDuQSfKsVcQ1mw9rq7WVzrq5YMJGhzaHl500FyD9VNsMluSQzEC5l0DQIzAnvodxmG9q8N5ghhp/KKJexxt9gWgQqZMwdgdhmgDxBHnSvcVBC/sgCpJDBzOobNy09r+keNXVkuTTKr3RzF0Dva2I+OaqV7EZmyrGpiYg6/KljcYSxYDQwImdBEDYTtVfCXRnBOg35mO7bWjGi07NL6hHM+J/vUPqwG88+XPxod3jKhgFBbuOg8yASRU14gzFiV27R5cwJ93wqRhvqy8yY0qa4ZIkSfL01+dUzxAjSADrO9R/xI9+v4UDNO1gVPeJ8Bp5zURbQMZ2ggQJn47VnDHsZ1il9bHiaANYJbyTGsRrt5io4dAN1AA1knas8Y74+Ovzqf1o99AGk1+2DoD79p99Ksi5cJO5pqAAtxVgJhgwJIkaSdO+Rp3Vr9Drhe9dYjXKB3e0Z/6ax7uE0kz8J25V0vRSyeruMATLAcvsjl8a0nB0QpI9G6HMf2g8Bz/XfXUSf0a4nonxFUZhc7BKnRt9GUSB3b10H/EFthpodgGkeZidK5JLZsnop9M+k/1PDlwCzsQi9ylphm0Ogg6c9qwOhPGrjowum44SW60zlnSZMe0Z0E8zprW3xXhNvFWCjMSpIckNlzMJgNP2fDwHdXO9EcF1PC0Z9C90XGPgrZR5QpPnVKqE2D6QdZcuqzkZSdEBMhRvOkeFVsTc0Cj3mO7kKnicQSS5EzrEgQo1H5n+1V8Pba5rbMAFgVJAGgZiQRJiANAJ1O0UmVBHD9IEP1pzGnZM90qAJPlWYbxEHzEgGvW+I9Er1/Dtbw1ot1irmZ8qZXALiXaJEOqhe4zXLt9DfEToVsj33kq4TVEyi7OK6xie+fDx/Ouy6C2Z61uQVRPvJP4Vbs/QvjxEnDf/ACg852iugwn0fXbdsIbmGtyxNwh3JOwCjsbQJ3iSaJTVDjF2c3i0UlmnTMRPKZrM4lovZJgsoJHuY7jyrvsR0ZIa2WuqzKJHYYJKjMAyquoJMQTpEbRUbXClDHW3mysWaCFJfOBo8ETB0MrqNRtUZIMXZx74VbIUK4cMM2bUdrRWBB27SnyiqPGbJaBGxOmhkggHn4+ddpY4IECdZh11JzXJYkGAFAKtEZSpn70iYqHERlUFra/5jQ5CwciliWAmWKkxpsYG8VUWOcVla7HEWeFK3UETNxijq3ZAKsJIaPZyEGZJmfCtTGotm5at5igRUN0XAJVmC9lioMxJMgSRyB0rTv3bVxS7MDck3EAgghfbOVhyJBK8wDWXx3Etigog9YWDq+WAVlkjKNLYDHQbALpOlPdktKjQ4pwk/V1xJVWtrFi5JzQUWOzDeyzh4kDde8CuZ4zjTeHWuYZmKgakER+8SSY7IknWfDT0boZatx9Vawblu/hhdvdZ7OdXQKJDDSUGkToDOlbGE6E2FxF1jh7XUlLYt24zQ4zdYwBPZkZBvrE1LkkPGzzXgb4ZrQVLbLc1FwlywaGOXIIECGHPlyqyi2yMO8H9ozJctkSQyFe0CBP2hoddPHT0TgHQ1cOzkhO0yXAUGUKwUhgi/ZUToZJIOutX/wDhrDglsgzFs5JJnP3zm0PzqXPY1Dyzxu9wn9o4NlusMsAbkS3tkZSkklQY7zHfVM4FLdtLzlgGd1a2AQwKgFdTuDJ8RlNehdLOCf8A9PDstw5sQ8sTlItG0ECOvfryPNa4L6SLhPEb3tQGABfN2oVQSpbdZGh5jXnWid9iKo2eEYDDX8TaEm0twJCkZ0llUGS8kLmkzrEwTpUPpA4UuEdrKdUxBQllVVJUqWgj7J2kT86xMPYCLYuEsADcYgCSmQqwaNJXtjukg12/0fYOzjMG4vByUvHa46yWXkqnsjKY8zVKbjd7Q3BSprRxHDeJYVMMUuYYXL7uV6xmYC3bNsBGtKDBfPnJzAjRfJ7lq0rdWqMLqyDJOS8ntywBkGANADM94k730p8CsYY2Ws9ZmuG4XzuzyQEgy3Pl5Cs3h2E67G2mBW2HFtdVV1JYMpyo2hBIiORYDYaK/IV4MpsZbcsMuXmoX2REjmCYMj4Co4XGWwY6ticpYEtIDLLbAAMpggz3+FXL3DCeKtZVDlOIyZYGqzJMMY9mW3rqelnAEXiGGv5WtreupbdItKCQABkytCyAAZ2Jnwp5eBUcZYxguOWcAZ8wbLlVVbKWVgsQAY1GnPUUXE3bSgZVJbTMMxyaTI7xIjSTGp7ot8E4Hca7esqiZrRe0VfebmewpnmyswPIQKj0h4X1QDZUt90PK3AuW3NsAbyCW/ip2uwb7gLC/tVXLNu4pdQdWC6gjMBOYEHX5VoW8CkCbV0EtEFjt4ELvFdH9G97ILtt0LXEKumUKWCusEqxIIUwvPntXZOube24Hi/d4C5UqeN6DC92eL4+yQVNtXQEag5iSe/Uba0q9nfBWyZKlj4n0EnalS6v4Vh+nm2P6O4hR2rVxfejR8Yitno1hCuGAAMlmMR4x7+Vesq47/hUs/jVvnbXYzXFRy3R3DsrSyNqrD2WjdI1K+B5+XOthsEDmBUlW3UjSO73VpZhTFqwcr2aqJlNwVcmVFCdoNEAAkHwMz41n8Y4TcYJatWx1QBJAyAEj2V1bbUsdOQ7zXTLcqQxfiKm2Okcbg+h9xswuQgIiT2zr4LWrw3oXasoFlm2bNlCtmBMkcogxBn31uNj/E1FsX76TdlJElwa/un0p+oA+z61XON7/UioHGjw+NKh7LRHgPjSnwX51T+ve7yBpmxZOwPw/OlQFhrY7lHuEfKg3MJOx+JP51EXmPh7zUS5/eA90mmFGdjODMTJAJ01zE7aj175rK4j0fu3TGe2oiI23gN9nTsyPca6Mt979edRJXmSaaYqOZ/4IlVDLaYiZeXzCQZC6EATyomO6Kjq3CqvWG21tSWaFEQmsbLvoJMD310BReQbyobZ12Wffln1I+dFsdIq8BwC2EXMAbsOGdSYIa41wKJ3Azcx31pnE/xetZWL4jfUdnDk+90HoJrN/wAbxRP/AKYj3tp/SKrG9itI6O4zHb5n8DVS5hnP/uBfJj/1is08XxHPD5/4Tej1t1K3xe9zwrD+W43/AEU8WLJCv8JYsGNzMVMg5GLCNoZrulcR9JvC7rthoztLPaBaB2mysoHbbeD3V3jcSv8AKyfNSPmwrF4z1l97LXYtrYuLdVT1ShnXbM7XCYgxAFONpifY5fjGAuYjhNu5bt9lEVmaLQhbQYOAcxbQ5jEDvrQ+jkXlwjqqXRF0g5RYGuVTqbu5iNq18Pgjb4dcwqlbjOlxQS9tUU3AR9kk5QST3mrXRHA3MPbuC4Vl3D5QQQv7NEPaBgyVnlvQ3oEnZzX0g8JuPhTdcXz1JEG49gqA7KrQlsTJ7OvhWJ0K6PtigCC+WzdGYB1QhSmYZSwkMHVfCByNd10+4jb+o3ka4gZ17C7szKytACzG3PSuV4TireGxGBuC4CMVZt276fusFVEuHu1y+PZbvqk/qJrZr4/o1cfF2r4lTbMs7Xw111HsrIt5V56mdDW3fwT3cuaxbbKZXrbrvB01WbcA6DXet5bI5RTMtZZF0jmk6NXBce6OoS5cILODediQwYas0bqOXhQ+MdEPrCMrm2uYAZgrdgA5uxJGUk798Ca6S5hw24195/A1SucDsEy1tCfET86eQqKNnh1i3ijiOsVXNsWiA6hTrMtJ1OgA7gKvf4tZ/wCda/1r+dDPCrY9mxh47yFH/wBZoQsuvsWMOP5o+VqjTDsF/wAbsf8AOtf60/OnqsVxJ+xhR53D8lFKnSFZ0X13xFSXGHlPkKrHExtS+tHx/XuqbLoti+3cfjTG60/3qquIPcd/zpC43OBv3Ugot5j3j1pBD3+lVgGPP9eVEWxMSx2obGFNr73rTELzafMmo/V17zU1VOSjTv8Ad+VKwBs6jbXy/OnF7uB/X96MD3AeVMdKEBEXW7h75/X6NIFvDl/enJpg5FMBC206/hUzZHMk/r9fCo5zURPf5fl3UCJ9Wo5VIPGw9KEzAb1D64BtB/8AE8/CgCx1hpQarHiG0Lv3+6R6T8KA2Mfb1H4bnuPx3FAF4tHdNCxGQjtehIPxUzVQg/aPmdvif1HuoT4hF+1PgNT5cvWmkxNpA73DrR263/5bv/d+NBPBLZ5Mfe90n/dRv8RUeyvmx89htSbGs32o8Bp8q0xZDkvRU/4fw5MdXJ7izz5gtU14FhQZNhP9P51IqJ/HepKfE/rwoafsSkvRYscNw49m1ZH8ig+oq2MEn/LQ/wAq/lVO3Zc+772npv6Ub6oRsdfMVm7NEwv1C3/y7Y/kUfhUVwNsGRbQHvCqD8YoRe4Oc/A/3pxi+8fr3GkMtTTEnuquuLXxHx/CaLavA7MG+E+lADanepAVOotAosAbKO6olR41M61Ar76YiJUfqaVInx9P70qBDIg7qKiUqVIZJVqUUqVAx89GCU9KkwHCUswB2pUqnyNCNymL0qVUIgzVTvYgTHanQaGNxNPSqgB28SZIAAgIddfaYjf3CmuYk7End9tPYM/CI8fGlSoAZkG+vLn4E/OoloExER4nQb609KrikROTRTbiIGwn36c5Gnv8aC3EHOxA7oER570qVa0jK2DNwnUkn30jFNSoESFTsiSPGKelSYzTt8Nj2j5Db41Zt2guwHv5/GmpVi2zZJBglIpSpVmWQCVF/EA0qVUIrm2p5fCg3MKD3H3ilSpiBElToSI7iSPgdKf663gfSmpUwHXiQLQQZ8iPwq3SpUAIilSpUh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796" name="AutoShape 4" descr="data:image/jpeg;base64,/9j/4AAQSkZJRgABAQAAAQABAAD/2wCEAAkGBhQSEBUUExQUFRQUFhYUFxQVGBUWFBUVFRQVFRUXFBQXHSYeFxkkGRUUHy8gJCcpLCwsFh4xNTAqNScrLCkBCQoKDgwOGg8PGiocHBwpKSwsLCksKSksKSkpLCkpKSwsKSkpKSwsKSksLCksKSksKSkpLCkpKSkpLCksLCwsKf/AABEIALYBFQMBIgACEQEDEQH/xAAcAAABBQEBAQAAAAAAAAAAAAADAAECBAUGBwj/xABGEAACAQIEAgcEBwYEBQQDAAABAhEAAwQSITEFQQYTIlFhgaEycZGxBxRCYsHR8CNScoKi4RUzkrIWU8LS8TRDk8MXJCX/xAAZAQADAQEBAAAAAAAAAAAAAAAAAQIDBAX/xAAmEQACAgIBBAMAAgMAAAAAAAAAAQIREiEDEzFBUQQiYYGRFDJx/9oADAMBAAIRAxEAPwDPyUslFApRXunkkVFPlqUUopFISininAp4pFEYpxSilQBBjSqRFMFpiHiiIKiBRUWpYwltasBahaFFIrNlIhNPNKKagAqmiJQlFHtrSY0TC0VEplFGFQUkNFNUjTgUFDotTqINSBoAmtTBqAqVIZOKVIGlNIQ9NUc1SUTToLEooiidqYCipQARLVWbYigi5RUNQygwilU1WlUFHlYFSy05SkK9E4BstPUqfLSZSImzmBHeDWU2Ne02Vu0CAwI3hhIkHmNt+VblhYNY/FrRzLMQJQRv2WJg/wCofGsJq5JmkZUmWcPxFG8D3f2OvzqyBO2tc/1IPdREvOmxPuOv9xTWS/Q+r/DZIpAVWXicMQw2JE/+KuWrqtsf176pci86DF/9HRKMq0hboqW6pkk7a1NqcCKQWoLIEUglWESiG1SsKAqtHRaZUoqCkxiFEFILU1WpKFlpRUgKUUDGinC08UppiJRTCninApAODUhTBaKgoAgqUQUiaYCgQ80RBNRVaOgpFIItqrFpYoKLVqzaNZspBUp6KqxTVnZdHlhWom3RRW7Y4Mt2wjgw5QZjyJGhkDQajlHnXZycy46y8nJCDndHOhPSnitC/gGQHMI9mDyO50NUmWK0UlLaJacdCWqHGLZjbQMDPMF1geUpV6Kr8SnIYEyuv8jBpHjE+U1E+yf6OOzGKd36/ClFSt3D/wCanbQ6+HwqhEr8Z2/iPzqAt8xv3jQ/nUrwOZtJ1Pgdz5fKh+nv09dvWpVNFedFuxxFk+8Pgfy9K18NxRGgHskgHXTcTvt61h5e/X9d9He2Nvur4/ZFJw9aHm/OzoCvdU1SsDDuyewxju3X4cq1MNxfk6+a+Hhv6mk8kNNM0AKenw7q/skH5/DeptapJpjoggooFDy1NaYBBUlqIFSFIqyVKlFKaAseo1KaamSSSiAVBKKKTAQpxSmkKKGPU0qIFERaT0ImiVYt26DbFW0WpZaC20o6NQRRrYrJmgZUpVJWp6zGeW5a6no/Bw6zyLj+tiPQiuby1udHWItuJ2c+qIfzrX5yvj/ky+NqRrm0CIIBU8jB8jNZGN6NBpNkx9xjp/KT+Na4OlTt7fqa8vj5p8f+rOyfHGfc4fFYJrbQ6lT48/cedAxNo5NIOsa7dsFNf9Qr0O5YW4CHGYdxj0B5+6K5vjHRwqjm2ZGUtH8Pa0PPavRh8yM41LTOR8Di7W0cFatQNf1FHw1sZjPMae+R/ejtbOYzGpzabdrtafGjKg00rtytHLWys1nUwY1Pu3PKotYPcPLSrrYYSYNJbB8DRGvANszxh42kfr4UR82/gu2n2RWlaGhBG8cqc4YH029wpeQUtbM1Hj+/LzFWrVw6kgHQ6/3FF+pn30lwZGsRodR5eZqpS0CBzOo0PqPMVoYfitxSARnBIGu/d7Y/Gqq2PcfQ+n5UfDWRnUzHaG+245ilLFrYlKSejQtcTtNvKH7wkf6h+MVd+qmMwgr+8CCPiKC/CrbCRoO9SGX4jbzFAw2Ea256tiDB9mROh8j51netP+zTqe0XAlKKe1xIzF63P3k7DfD2W9KuJhVuf5bhp+w3Yf8A0nQ+RNGVdy1JPsUqcUW9hipggg9x0NCirAakKlFOBTEOootCBolKhEgKkBUQaIlAx1WjKlQBoyGpZQS0lWFWh26MDWTNETRKKFoStUialjJs9KhxSpUBwgStTgDwbg78h/3g/wC0VmLV/g94C6Qeaf7WH/fWvy1fEzHgdTRtE1MGfDxoZfXQ0VTXhHpIfPpVizEa7HQ+7aql66FEswUExPjvr8KLbII3kHmPnRQHkfEca1m8UYjsyoA3ItkoZ8dPhQbvFCwBUhRI98Hx86f6VbXV4tiR2WJMgwf2ihjyIiQ3rXJ8MxyB1XMYLAQyiNSI7QMjXwr0ocrxo5JcSuzoL3EbgaVJME7a8+YB+dbHCuNdZo2jcuYPh765J2UvmVkIljE5df5o51awOLcAs6t2e1uSCN+yTI35VUeRpkz47R2CcQC5ydcuojePAc6R4qgfKYkkwDoT7p3P41wWH6RsxAuIOQJBIjvMbcz8a0ekN9QPaILmRoSOyzKTI9xGxqut5I6Ps9AsoCAe/u1+dHexyj5V5dY6R4pQAl9WjYSk7ERDgE71t8N6f3UU/WLTdmO2BlJBMbNoTtsRVdZMl8DX6dqMIvP5UW1gRmGvMfOsnh/TjC3P/dCnuuAp6+z610OCxltypVlIncEFfitNztGeLXcsC1rMSe8e18RDfOo2f8zxM7yCNO8D8K0VQNzB8RDeo1qFrCkv7Q58lPzqckNIhdWVP4ifUfiBULfD1ZASI31A03o/EWaxZe6VzC2pchQcxA1gKdz7jWf0N4qL+GF0hpZnnNCspzHTMoAYRH460sx4eS6HuKMsh1A0V+0OW06jyNQi2xghrTeMunx9pfgavXVQnWfHn6inS0n7wjx/WlUpIf2M67w5gJEMv7ynMvxG3nVYpXQW8EB2kMfeU/iKjew0+0oPiND6CD8Ktc3sdWYSpUorSu4Du+B0P5VWbDRyrZTT7EtNAJqaip9XRbVqm2CQyW6OiVNLFWrdis3I0UQCJRlt0cW6ItuaycjRIEqCiLa8KOlmjLarJzLUSuLNKrYWlUZlYHmXV1Q4zxwYJVvshdc3VsFIDAOJkTodU2033rc6sd9YXT7BBuG3jzTI48nUH0LV38v2g0cXGqkmaXB+m2ExMBLoR9Oxd/ZtPhPZPkTXRKSP7/nXzNV7hnH7+HcPauspXSJlSO4qdCPCK8Z8Xo9LI+gOK8LTEp1dzOBIMqxUhhswYcxrvWL/AIJi8OZw90XlH2LhCXP9Y7DfzCuP4V9M1xRF+wtw/v226s+akMp8orQ//NCn2cMfO7B/2UkprQOmVvpPS5csWb163kcqc9snVTbuFdxpMOD3RXneBKdakBh2lBkqwknxAj+1dv0g6ejGItt7GUAkk5yeywg7KI5GfCs7CYCwNkcahtHJ1UEDcba1a0qYqs53DYcNbdhcHYaYYEHU+BNRtlgZRhP3WAPoZroLHRqwA4DXO0IGYA5TrqMsTVJ+iB+zetn+IMv4GqsKZU+t3I7QJ/jXN6sKscQ4gHkOoKo9wCCQRmck943E7Uy9GMQpBXKdRPV3F29xINWreBxJS+r2jGrjOpMwSewdROg+NFioyuptEEguvkGHx0+VHw9orbudXeAJNuNWTbOTOYAetRxg6u1bDW1Vm7ZMkSOQygiN/So9auRuyRLJsw7rnIg/OmmAzJe3Ntbg7woP9dqPnU+H3lzMQLlplt3DKPOyxsQDz/equCm4Yqe8r+Kkmr2Fvuc/7RXAtsYdgREqNrtOxUXMJ0kxCkMmLaRsLucciNZzL/VXWr9I17qrjJYOYCFZXW8naI1OTXQBvTxrhZ17VkH+GQPihim6y0EYZXSWt6q4YggXIgEA+tUpMh8cX4Nq/wBM2uKyMb1tjElbrsuhB1tORHxruOhfTu1bsLav31JCoRmDqTKCZZtDyM+Jry03CdBiM3ct9Cw8pDgelGu2Wzytu3cGVBCNqItqCQqtI1nceVJOgcEz17jP0g4W3auMMzMo7KhWAZmaBDwFI0J0Ow91cHb6eYm4T+1tEa9nL1ZgK51ZjM6CCr1za3BbRiRfskuojfk5+4Y+NEskXJh7J7LEkjq39kjchQd+81WTEuNI7fgn0ismRL1l09lOtUkjukkxm75lifGvTlvsBIJIInXWQe414FZsMrAi2679q0SUMKTruG2/er3fBs62kVtSFRSTGpAUEwNtZqo2ZciSounGHTMAdf1tTsQfs6eFDF0SJUT4acjRmdS2x2Hr4iKf8EJ/pWayJ2P4/rei27A2Hw5/CpIoJOp3HKefx50T6uCNwdfyG29V1GUhlsRRUSq15mVrayDnfLB3gIztHPZTRzPIU7s0TDKKKtcn0s49iMMme3bzJHaIIDA/dmZ+Fchc+lC6FU527TZTNtAy6k6KD7URuY7W3Iwykz14VIEVxnAelwuWlF1lOIZiq2lIFxoMSUMFR4kDbaujzMN9DSwsedGlmpVmdae+lR0wzOQCVS6R4fPgsSvfZueiFh6itbIKa7hgyOp2ZWU90FSDPxrvbtHGkfOC3vCl1vvrpsHgkIEquw5DfWafF28PbHaVCeSqAT6bVyf4+rtHSuXxRzHXClm8aPiXVjoiqOQH4nnVdkHdWDjRqmFs4t0MqxB/W451s8H4zJyvAJOhGg+HKufVBGxqSgAzJpY2O6O6Da/rxp89cza464A2PLUa6UT/AIjbmq+o/GssWa5I3rlTtX2GxI9xIrnx0iHNPg39q0OE8SF66tsBhM66GIUn8KVBaNocQfmZHcwDD+oGhXLqN7Vqy3P2ANdeaR3moY231bZQLj/wJPlvQnYKCWLD+JGE6T40UxWh24Zhm3slf4Ljj0aRTJwDDwwDXlzKV1COB2ladMp+z61OzeRhIdfMMNxPMURSJ0ZD/Mv4mjY6iZzdEIM28Sn86XEPxGYVG70exQWFe1cMgx1qNyI9m7Hf3VtySNBPug/KhtaPNT8DTyYsUY2L4LiAqk4UmEg5EYywLDXqjExFZuJQB2Do6kHv008GX8a6V2jYkHwMUW3xW6NOteO4nMPgSaakLE5xMaUQ5LrgF4gzHsg/ZLDn3VLCYguxEYe7KnSAjHUEiRkblW/dxmYQ9vDuN+3ZTc85VQZ0HPlVX9gDP1W145Llxf6WZh6U7FizMwrBWLLauWjlbW05IEqRpmBncH2q3eDdOcRa7IxLOACQL6ZoJ0EspY7671mfUMPJIGISREhrdwDbwU8u+kMGgmMS2wH7W00bg6wX7u6qTJcb7nb4P6TMR9uzZuwRqj5SZkTl1PpW030kqF/yLgYD7RCrA0kaE7kaRtPdXmGHwpmC+GcSNrnVmNdYcL37VYxmDu9WrIHGpGS1cFxh4kJIynkZqlMyfEvR7BgOlWHuaC4smDB7BJgeyGgnUeValrithjl660TO2dCddV0mdZHxrwHFXbZur1jlcmXRkIIJykhgBI2nzq5heJ2XuRcuEjKZMuEOUAjRxI+16b08yXxLwev8C4guJxzuuqWLboDIIJa7lkEHmEbQ8oq30lxl5LbG09pBGrXJGT7wI5D3GvLeif0j2MBbuL9XuXGuFCWU20HZWPHmWPnU+MfS0uJhWwjC2JOTrvbaIHWAIMyD92R76akilFrRTb6SsStw9YyXgFZFzIIWZ7SkazoIblG3KsC/xkO+dEVHICjIDvOpA72JjlA02o97paS3Ys2LQ7f+Xbl+2AD2nnaNwOZ3rEe2AYXMRpuMpOgmRmOk1LkapHVdCbLvilGe8ub2ms6sEI1l5GWdtdK9tt8QwylLNq4jPAi3bKs3iTGnIyZ5V82nEaRqOR13GmhH/mtbhvSVkyK3WdWhzZFOhmJBGYDWIJoUqE42fRfVDv8AhrT14Dxr6QMXdvM9i9fsWjGSyjlQgygEdgAHWT50qvqE4HrGWszpVf6vA32gmbbLpyzjJJ8O18qysP0/tO2W2DcbLmJClUnLmKKSSXI7UmANNKxeIdMPrTfVuR7TjllU5oJ75y7U5fIXZWTH48qyZwd5HAgGFfcbAxpr30IcOc7AfEV3Q6EviWHU5FVF1zE7sx23PIVop9Ft8AHrLX9X/bWa5I+WW4PweZ/4Rd7v6h+dRfhF7kvqv5161gfo1fOvW3UCT2iklo+7Iias8R+jVFg2sSY1nrEiP3YynUx+tYoc4+x4yPGxwi8NMnqv50x4ZciSkCQJMHU6DbnXpnE+ifUW873lk7LlOY+tVuH4S31cuoYDtdoc+8A/AeffUuaStDSbZ5lixlbKOW9BuyPMTWnxYhMY5gBQ8xGgEAxFRvYlXg5eUDQd5MfE01tWD0ZtsTXS9DV//aHgrn0j8axUgVvdEf8APY9yH1ZaUlSKj3PTMJwubKXAC2dnkA69l47PlUhwFOuS2D7cFSRygnXnsK4jE8RuK7ZXdQCYhiB5AbUPCcYuZyTdcZV0OZtNQNNdNCaz8GT425dzr8bgcgY5ZhR7pl1A88pqGL4Kpy5crSZ0AzGAxMqdttp+Ncra47dYsQ7xIHtHUiTrrrvVq1xm6TDXTpqMzLEkzpm8ZosXTd9y9d4WDmCqpbsgSBpmzajX7p9KV/hYVnUDKyrIGoAYSNSKrHipWT1igwJ1QnSSNt/ab4mhpxW5eXrC/t5p0WWWYEnltNNOxyjJIrYNrl21cyZwzOqgqTm0icoO24HnWfbw+IF1rfWN/lh16yGntGd1P7vrWtiMe1iwOq6tS+4YLGUGZ17goM+6qPDceXbrHWyGWVBIABXcypPa1J1oZX2vRK/h79tZY2XBXMOwgJEE/ZC66VlYfGs1tna3bIUgGBcHyf3Gt27xcsertLaYohP3ACMsCDuQSfKsVcQ1mw9rq7WVzrq5YMJGhzaHl500FyD9VNsMluSQzEC5l0DQIzAnvodxmG9q8N5ghhp/KKJexxt9gWgQqZMwdgdhmgDxBHnSvcVBC/sgCpJDBzOobNy09r+keNXVkuTTKr3RzF0Dva2I+OaqV7EZmyrGpiYg6/KljcYSxYDQwImdBEDYTtVfCXRnBOg35mO7bWjGi07NL6hHM+J/vUPqwG88+XPxod3jKhgFBbuOg8yASRU14gzFiV27R5cwJ93wqRhvqy8yY0qa4ZIkSfL01+dUzxAjSADrO9R/xI9+v4UDNO1gVPeJ8Bp5zURbQMZ2ggQJn47VnDHsZ1il9bHiaANYJbyTGsRrt5io4dAN1AA1knas8Y74+Ovzqf1o99AGk1+2DoD79p99Ksi5cJO5pqAAtxVgJhgwJIkaSdO+Rp3Vr9Drhe9dYjXKB3e0Z/6ax7uE0kz8J25V0vRSyeruMATLAcvsjl8a0nB0QpI9G6HMf2g8Bz/XfXUSf0a4nonxFUZhc7BKnRt9GUSB3b10H/EFthpodgGkeZidK5JLZsnop9M+k/1PDlwCzsQi9ylphm0Ogg6c9qwOhPGrjowum44SW60zlnSZMe0Z0E8zprW3xXhNvFWCjMSpIckNlzMJgNP2fDwHdXO9EcF1PC0Z9C90XGPgrZR5QpPnVKqE2D6QdZcuqzkZSdEBMhRvOkeFVsTc0Cj3mO7kKnicQSS5EzrEgQo1H5n+1V8Pba5rbMAFgVJAGgZiQRJiANAJ1O0UmVBHD9IEP1pzGnZM90qAJPlWYbxEHzEgGvW+I9Er1/Dtbw1ot1irmZ8qZXALiXaJEOqhe4zXLt9DfEToVsj33kq4TVEyi7OK6xie+fDx/Ouy6C2Z61uQVRPvJP4Vbs/QvjxEnDf/ACg852iugwn0fXbdsIbmGtyxNwh3JOwCjsbQJ3iSaJTVDjF2c3i0UlmnTMRPKZrM4lovZJgsoJHuY7jyrvsR0ZIa2WuqzKJHYYJKjMAyquoJMQTpEbRUbXClDHW3mysWaCFJfOBo8ETB0MrqNRtUZIMXZx74VbIUK4cMM2bUdrRWBB27SnyiqPGbJaBGxOmhkggHn4+ddpY4IECdZh11JzXJYkGAFAKtEZSpn70iYqHERlUFra/5jQ5CwciliWAmWKkxpsYG8VUWOcVla7HEWeFK3UETNxijq3ZAKsJIaPZyEGZJmfCtTGotm5at5igRUN0XAJVmC9lioMxJMgSRyB0rTv3bVxS7MDck3EAgghfbOVhyJBK8wDWXx3Etigog9YWDq+WAVlkjKNLYDHQbALpOlPdktKjQ4pwk/V1xJVWtrFi5JzQUWOzDeyzh4kDde8CuZ4zjTeHWuYZmKgakER+8SSY7IknWfDT0boZatx9Vawblu/hhdvdZ7OdXQKJDDSUGkToDOlbGE6E2FxF1jh7XUlLYt24zQ4zdYwBPZkZBvrE1LkkPGzzXgb4ZrQVLbLc1FwlywaGOXIIECGHPlyqyi2yMO8H9ozJctkSQyFe0CBP2hoddPHT0TgHQ1cOzkhO0yXAUGUKwUhgi/ZUToZJIOutX/wDhrDglsgzFs5JJnP3zm0PzqXPY1Dyzxu9wn9o4NlusMsAbkS3tkZSkklQY7zHfVM4FLdtLzlgGd1a2AQwKgFdTuDJ8RlNehdLOCf8A9PDstw5sQ8sTlItG0ECOvfryPNa4L6SLhPEb3tQGABfN2oVQSpbdZGh5jXnWid9iKo2eEYDDX8TaEm0twJCkZ0llUGS8kLmkzrEwTpUPpA4UuEdrKdUxBQllVVJUqWgj7J2kT86xMPYCLYuEsADcYgCSmQqwaNJXtjukg12/0fYOzjMG4vByUvHa46yWXkqnsjKY8zVKbjd7Q3BSprRxHDeJYVMMUuYYXL7uV6xmYC3bNsBGtKDBfPnJzAjRfJ7lq0rdWqMLqyDJOS8ntywBkGANADM94k730p8CsYY2Ws9ZmuG4XzuzyQEgy3Pl5Cs3h2E67G2mBW2HFtdVV1JYMpyo2hBIiORYDYaK/IV4MpsZbcsMuXmoX2REjmCYMj4Co4XGWwY6ticpYEtIDLLbAAMpggz3+FXL3DCeKtZVDlOIyZYGqzJMMY9mW3rqelnAEXiGGv5WtreupbdItKCQABkytCyAAZ2Jnwp5eBUcZYxguOWcAZ8wbLlVVbKWVgsQAY1GnPUUXE3bSgZVJbTMMxyaTI7xIjSTGp7ot8E4Hca7esqiZrRe0VfebmewpnmyswPIQKj0h4X1QDZUt90PK3AuW3NsAbyCW/ip2uwb7gLC/tVXLNu4pdQdWC6gjMBOYEHX5VoW8CkCbV0EtEFjt4ELvFdH9G97ILtt0LXEKumUKWCusEqxIIUwvPntXZOube24Hi/d4C5UqeN6DC92eL4+yQVNtXQEag5iSe/Uba0q9nfBWyZKlj4n0EnalS6v4Vh+nm2P6O4hR2rVxfejR8Yitno1hCuGAAMlmMR4x7+Vesq47/hUs/jVvnbXYzXFRy3R3DsrSyNqrD2WjdI1K+B5+XOthsEDmBUlW3UjSO73VpZhTFqwcr2aqJlNwVcmVFCdoNEAAkHwMz41n8Y4TcYJatWx1QBJAyAEj2V1bbUsdOQ7zXTLcqQxfiKm2Okcbg+h9xswuQgIiT2zr4LWrw3oXasoFlm2bNlCtmBMkcogxBn31uNj/E1FsX76TdlJElwa/un0p+oA+z61XON7/UioHGjw+NKh7LRHgPjSnwX51T+ve7yBpmxZOwPw/OlQFhrY7lHuEfKg3MJOx+JP51EXmPh7zUS5/eA90mmFGdjODMTJAJ01zE7aj175rK4j0fu3TGe2oiI23gN9nTsyPca6Mt979edRJXmSaaYqOZ/4IlVDLaYiZeXzCQZC6EATyomO6Kjq3CqvWG21tSWaFEQmsbLvoJMD310BReQbyobZ12Wffln1I+dFsdIq8BwC2EXMAbsOGdSYIa41wKJ3Azcx31pnE/xetZWL4jfUdnDk+90HoJrN/wAbxRP/AKYj3tp/SKrG9itI6O4zHb5n8DVS5hnP/uBfJj/1is08XxHPD5/4Tej1t1K3xe9zwrD+W43/AEU8WLJCv8JYsGNzMVMg5GLCNoZrulcR9JvC7rthoztLPaBaB2mysoHbbeD3V3jcSv8AKyfNSPmwrF4z1l97LXYtrYuLdVT1ShnXbM7XCYgxAFONpifY5fjGAuYjhNu5bt9lEVmaLQhbQYOAcxbQ5jEDvrQ+jkXlwjqqXRF0g5RYGuVTqbu5iNq18Pgjb4dcwqlbjOlxQS9tUU3AR9kk5QST3mrXRHA3MPbuC4Vl3D5QQQv7NEPaBgyVnlvQ3oEnZzX0g8JuPhTdcXz1JEG49gqA7KrQlsTJ7OvhWJ0K6PtigCC+WzdGYB1QhSmYZSwkMHVfCByNd10+4jb+o3ka4gZ17C7szKytACzG3PSuV4TireGxGBuC4CMVZt276fusFVEuHu1y+PZbvqk/qJrZr4/o1cfF2r4lTbMs7Xw111HsrIt5V56mdDW3fwT3cuaxbbKZXrbrvB01WbcA6DXet5bI5RTMtZZF0jmk6NXBce6OoS5cILODediQwYas0bqOXhQ+MdEPrCMrm2uYAZgrdgA5uxJGUk798Ca6S5hw24195/A1SucDsEy1tCfET86eQqKNnh1i3ijiOsVXNsWiA6hTrMtJ1OgA7gKvf4tZ/wCda/1r+dDPCrY9mxh47yFH/wBZoQsuvsWMOP5o+VqjTDsF/wAbsf8AOtf60/OnqsVxJ+xhR53D8lFKnSFZ0X13xFSXGHlPkKrHExtS+tHx/XuqbLoti+3cfjTG60/3qquIPcd/zpC43OBv3Ugot5j3j1pBD3+lVgGPP9eVEWxMSx2obGFNr73rTELzafMmo/V17zU1VOSjTv8Ad+VKwBs6jbXy/OnF7uB/X96MD3AeVMdKEBEXW7h75/X6NIFvDl/enJpg5FMBC206/hUzZHMk/r9fCo5zURPf5fl3UCJ9Wo5VIPGw9KEzAb1D64BtB/8AE8/CgCx1hpQarHiG0Lv3+6R6T8KA2Mfb1H4bnuPx3FAF4tHdNCxGQjtehIPxUzVQg/aPmdvif1HuoT4hF+1PgNT5cvWmkxNpA73DrR263/5bv/d+NBPBLZ5Mfe90n/dRv8RUeyvmx89htSbGs32o8Bp8q0xZDkvRU/4fw5MdXJ7izz5gtU14FhQZNhP9P51IqJ/HepKfE/rwoafsSkvRYscNw49m1ZH8ig+oq2MEn/LQ/wAq/lVO3Zc+772npv6Ub6oRsdfMVm7NEwv1C3/y7Y/kUfhUVwNsGRbQHvCqD8YoRe4Oc/A/3pxi+8fr3GkMtTTEnuquuLXxHx/CaLavA7MG+E+lADanepAVOotAosAbKO6olR41M61Ar76YiJUfqaVInx9P70qBDIg7qKiUqVIZJVqUUqVAx89GCU9KkwHCUswB2pUqnyNCNymL0qVUIgzVTvYgTHanQaGNxNPSqgB28SZIAAgIddfaYjf3CmuYk7End9tPYM/CI8fGlSoAZkG+vLn4E/OoloExER4nQb609KrikROTRTbiIGwn36c5Gnv8aC3EHOxA7oER570qVa0jK2DNwnUkn30jFNSoESFTsiSPGKelSYzTt8Nj2j5Db41Zt2guwHv5/GmpVi2zZJBglIpSpVmWQCVF/EA0qVUIrm2p5fCg3MKD3H3ilSpiBElToSI7iSPgdKf663gfSmpUwHXiQLQQZ8iPwq3SpUAIilSpUh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3798" name="Picture 6" descr="File:Darmstadtium (Darmstadt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966" y="3266986"/>
            <a:ext cx="4755636" cy="3168443"/>
          </a:xfrm>
          <a:prstGeom prst="rect">
            <a:avLst/>
          </a:prstGeom>
          <a:noFill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0108" y="3261294"/>
            <a:ext cx="2231074" cy="315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UM_template_v03">
  <a:themeElements>
    <a:clrScheme name="Custom 2">
      <a:dk1>
        <a:srgbClr val="002569"/>
      </a:dk1>
      <a:lt1>
        <a:srgbClr val="FFFFFF"/>
      </a:lt1>
      <a:dk2>
        <a:srgbClr val="002569"/>
      </a:dk2>
      <a:lt2>
        <a:srgbClr val="5F758D"/>
      </a:lt2>
      <a:accent1>
        <a:srgbClr val="FF9A00"/>
      </a:accent1>
      <a:accent2>
        <a:srgbClr val="279989"/>
      </a:accent2>
      <a:accent3>
        <a:srgbClr val="FFFFFF"/>
      </a:accent3>
      <a:accent4>
        <a:srgbClr val="001E59"/>
      </a:accent4>
      <a:accent5>
        <a:srgbClr val="FFCAAA"/>
      </a:accent5>
      <a:accent6>
        <a:srgbClr val="90281C"/>
      </a:accent6>
      <a:hlink>
        <a:srgbClr val="7498C0"/>
      </a:hlink>
      <a:folHlink>
        <a:srgbClr val="929497"/>
      </a:folHlink>
    </a:clrScheme>
    <a:fontScheme name="1_EUM_template_v03">
      <a:majorFont>
        <a:latin typeface="Century Gothic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9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4" charset="0"/>
          </a:defRPr>
        </a:defPPr>
      </a:lstStyle>
    </a:spDef>
    <a:lnDef>
      <a:spPr bwMode="auto">
        <a:noFill/>
        <a:ln w="25400" cap="rnd" algn="ctr">
          <a:solidFill>
            <a:schemeClr val="tx1"/>
          </a:solidFill>
          <a:round/>
          <a:headEnd/>
          <a:tailEnd/>
        </a:ln>
      </a:spPr>
      <a:bodyPr/>
      <a:lstStyle/>
    </a:lnDef>
  </a:objectDefaults>
  <a:extraClrSchemeLst>
    <a:extraClrScheme>
      <a:clrScheme name="1_EUM_template_v03 1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F9A00"/>
        </a:accent1>
        <a:accent2>
          <a:srgbClr val="9F2D20"/>
        </a:accent2>
        <a:accent3>
          <a:srgbClr val="FFFFFF"/>
        </a:accent3>
        <a:accent4>
          <a:srgbClr val="001E59"/>
        </a:accent4>
        <a:accent5>
          <a:srgbClr val="FFCAAA"/>
        </a:accent5>
        <a:accent6>
          <a:srgbClr val="90281C"/>
        </a:accent6>
        <a:hlink>
          <a:srgbClr val="7498C0"/>
        </a:hlink>
        <a:folHlink>
          <a:srgbClr val="9294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2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6D0A9"/>
        </a:accent1>
        <a:accent2>
          <a:srgbClr val="EBCAE3"/>
        </a:accent2>
        <a:accent3>
          <a:srgbClr val="FFFFFF"/>
        </a:accent3>
        <a:accent4>
          <a:srgbClr val="001E59"/>
        </a:accent4>
        <a:accent5>
          <a:srgbClr val="FAE4D1"/>
        </a:accent5>
        <a:accent6>
          <a:srgbClr val="D5B7CE"/>
        </a:accent6>
        <a:hlink>
          <a:srgbClr val="4E2029"/>
        </a:hlink>
        <a:folHlink>
          <a:srgbClr val="423B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3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5B97B1"/>
        </a:accent1>
        <a:accent2>
          <a:srgbClr val="F39600"/>
        </a:accent2>
        <a:accent3>
          <a:srgbClr val="FFFFFF"/>
        </a:accent3>
        <a:accent4>
          <a:srgbClr val="001E59"/>
        </a:accent4>
        <a:accent5>
          <a:srgbClr val="B5C9D5"/>
        </a:accent5>
        <a:accent6>
          <a:srgbClr val="DC8700"/>
        </a:accent6>
        <a:hlink>
          <a:srgbClr val="FFE4AE"/>
        </a:hlink>
        <a:folHlink>
          <a:srgbClr val="002A3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4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003F80"/>
        </a:accent1>
        <a:accent2>
          <a:srgbClr val="BDD7EE"/>
        </a:accent2>
        <a:accent3>
          <a:srgbClr val="FFFFFF"/>
        </a:accent3>
        <a:accent4>
          <a:srgbClr val="001E59"/>
        </a:accent4>
        <a:accent5>
          <a:srgbClr val="AAAFC0"/>
        </a:accent5>
        <a:accent6>
          <a:srgbClr val="ABC3D8"/>
        </a:accent6>
        <a:hlink>
          <a:srgbClr val="FFD350"/>
        </a:hlink>
        <a:folHlink>
          <a:srgbClr val="EB6F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5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C75B12"/>
        </a:accent1>
        <a:accent2>
          <a:srgbClr val="003359"/>
        </a:accent2>
        <a:accent3>
          <a:srgbClr val="FFFFFF"/>
        </a:accent3>
        <a:accent4>
          <a:srgbClr val="001E59"/>
        </a:accent4>
        <a:accent5>
          <a:srgbClr val="E0B5AA"/>
        </a:accent5>
        <a:accent6>
          <a:srgbClr val="002D50"/>
        </a:accent6>
        <a:hlink>
          <a:srgbClr val="92A2BD"/>
        </a:hlink>
        <a:folHlink>
          <a:srgbClr val="C7B3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46299</TotalTime>
  <Words>801</Words>
  <Application>Microsoft Office PowerPoint</Application>
  <PresentationFormat>A4 Paper (210x297 mm)</PresentationFormat>
  <Paragraphs>231</Paragraphs>
  <Slides>7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1_EUM_template_v03</vt:lpstr>
      <vt:lpstr>Clip</vt:lpstr>
      <vt:lpstr>Slide 1</vt:lpstr>
      <vt:lpstr>Current EUMETSAT satellites</vt:lpstr>
      <vt:lpstr>Operational services call for long term commitments...</vt:lpstr>
      <vt:lpstr>EUMETSAT Climate Monitoring Activities: How &amp; Who</vt:lpstr>
      <vt:lpstr>Scope of EUMETSAT Climate Monitoring Activities</vt:lpstr>
      <vt:lpstr>2013/2014 Data Record Releases</vt:lpstr>
      <vt:lpstr>WCRP-EUMETSAT Climate Symposium 2014</vt:lpstr>
    </vt:vector>
  </TitlesOfParts>
  <Company>Eumetsat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 Staudte</dc:creator>
  <cp:lastModifiedBy>Joerg Schulz</cp:lastModifiedBy>
  <cp:revision>2693</cp:revision>
  <cp:lastPrinted>2006-03-06T14:11:17Z</cp:lastPrinted>
  <dcterms:created xsi:type="dcterms:W3CDTF">1997-07-23T08:21:02Z</dcterms:created>
  <dcterms:modified xsi:type="dcterms:W3CDTF">2014-03-05T08:55:44Z</dcterms:modified>
</cp:coreProperties>
</file>