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70" r:id="rId9"/>
    <p:sldId id="263" r:id="rId10"/>
    <p:sldId id="264" r:id="rId11"/>
    <p:sldId id="265" r:id="rId12"/>
    <p:sldId id="269" r:id="rId13"/>
    <p:sldId id="267" r:id="rId14"/>
    <p:sldId id="268" r:id="rId15"/>
    <p:sldId id="266" r:id="rId16"/>
    <p:sldId id="272"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40" d="100"/>
          <a:sy n="40" d="100"/>
        </p:scale>
        <p:origin x="-1710" y="-9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5C0CA6-2604-054F-B881-403D65A0527D}"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B79DA9FB-B635-E34F-86A6-68615CD0F2BA}">
      <dgm:prSet phldrT="[Text]"/>
      <dgm:spPr>
        <a:xfrm>
          <a:off x="4830469" y="129598"/>
          <a:ext cx="2051372" cy="2051372"/>
        </a:xfrm>
        <a:prstGeom prst="rect">
          <a:avLst/>
        </a:prstGeom>
        <a:noFill/>
        <a:ln>
          <a:noFill/>
        </a:ln>
        <a:effectLst/>
      </dgm:spPr>
      <dgm:t>
        <a:bodyPr/>
        <a:lstStyle/>
        <a:p>
          <a:r>
            <a:rPr lang="en-US" smtClean="0">
              <a:solidFill>
                <a:srgbClr val="000000">
                  <a:hueOff val="0"/>
                  <a:satOff val="0"/>
                  <a:lumOff val="0"/>
                  <a:alphaOff val="0"/>
                </a:srgbClr>
              </a:solidFill>
              <a:latin typeface="Arial"/>
              <a:ea typeface="+mn-ea"/>
              <a:cs typeface="+mn-cs"/>
            </a:rPr>
            <a:t>CEOS ECV Inventory</a:t>
          </a:r>
          <a:endParaRPr lang="en-US" dirty="0">
            <a:solidFill>
              <a:srgbClr val="000000">
                <a:hueOff val="0"/>
                <a:satOff val="0"/>
                <a:lumOff val="0"/>
                <a:alphaOff val="0"/>
              </a:srgbClr>
            </a:solidFill>
            <a:latin typeface="Arial"/>
            <a:ea typeface="+mn-ea"/>
            <a:cs typeface="+mn-cs"/>
          </a:endParaRPr>
        </a:p>
      </dgm:t>
    </dgm:pt>
    <dgm:pt modelId="{552CB162-2DAF-874A-B41B-E747633C7EB2}" type="parTrans" cxnId="{BC3C0EC5-9C85-AA42-9296-93ED3CB1E6EB}">
      <dgm:prSet/>
      <dgm:spPr/>
      <dgm:t>
        <a:bodyPr/>
        <a:lstStyle/>
        <a:p>
          <a:endParaRPr lang="en-US"/>
        </a:p>
      </dgm:t>
    </dgm:pt>
    <dgm:pt modelId="{49BC2B89-B246-EA41-9109-9664F29D7F4F}" type="sibTrans" cxnId="{BC3C0EC5-9C85-AA42-9296-93ED3CB1E6EB}">
      <dgm:prSet/>
      <dgm:spPr>
        <a:xfrm>
          <a:off x="1218799" y="639"/>
          <a:ext cx="5792001" cy="5792001"/>
        </a:xfrm>
        <a:prstGeom prst="circularArrow">
          <a:avLst>
            <a:gd name="adj1" fmla="val 6906"/>
            <a:gd name="adj2" fmla="val 465695"/>
            <a:gd name="adj3" fmla="val 547972"/>
            <a:gd name="adj4" fmla="val 20586333"/>
            <a:gd name="adj5" fmla="val 8057"/>
          </a:avLst>
        </a:prstGeom>
        <a:solidFill>
          <a:srgbClr val="333399"/>
        </a:solidFill>
        <a:ln>
          <a:noFill/>
        </a:ln>
        <a:effectLst>
          <a:outerShdw blurRad="40000" dist="23000" dir="5400000" rotWithShape="0">
            <a:srgbClr val="000000">
              <a:alpha val="35000"/>
            </a:srgbClr>
          </a:outerShdw>
        </a:effectLst>
      </dgm:spPr>
      <dgm:t>
        <a:bodyPr/>
        <a:lstStyle/>
        <a:p>
          <a:endParaRPr lang="en-US"/>
        </a:p>
      </dgm:t>
    </dgm:pt>
    <dgm:pt modelId="{E2C7B313-FF2A-EF4A-8A88-7916812C9956}">
      <dgm:prSet phldrT="[Text]"/>
      <dgm:spPr>
        <a:xfrm>
          <a:off x="4830469" y="3612309"/>
          <a:ext cx="2051372" cy="2051372"/>
        </a:xfrm>
        <a:prstGeom prst="rect">
          <a:avLst/>
        </a:prstGeom>
        <a:noFill/>
        <a:ln>
          <a:noFill/>
        </a:ln>
        <a:effectLst/>
      </dgm:spPr>
      <dgm:t>
        <a:bodyPr/>
        <a:lstStyle/>
        <a:p>
          <a:r>
            <a:rPr lang="en-US" dirty="0" smtClean="0">
              <a:solidFill>
                <a:schemeClr val="tx1"/>
              </a:solidFill>
              <a:latin typeface="Arial"/>
              <a:ea typeface="+mn-ea"/>
              <a:cs typeface="+mn-cs"/>
            </a:rPr>
            <a:t>Architecture</a:t>
          </a:r>
          <a:endParaRPr lang="en-US" dirty="0">
            <a:solidFill>
              <a:schemeClr val="tx1"/>
            </a:solidFill>
            <a:latin typeface="Arial"/>
            <a:ea typeface="+mn-ea"/>
            <a:cs typeface="+mn-cs"/>
          </a:endParaRPr>
        </a:p>
      </dgm:t>
    </dgm:pt>
    <dgm:pt modelId="{B2A02F98-1DB8-D447-8FDF-C803C6BD3EEA}" type="parTrans" cxnId="{2687673A-096E-FA4C-B7E4-CCE2FAB9560A}">
      <dgm:prSet/>
      <dgm:spPr/>
      <dgm:t>
        <a:bodyPr/>
        <a:lstStyle/>
        <a:p>
          <a:endParaRPr lang="en-US"/>
        </a:p>
      </dgm:t>
    </dgm:pt>
    <dgm:pt modelId="{FA13B08E-10D5-364E-830F-5B60281BC7F3}" type="sibTrans" cxnId="{2687673A-096E-FA4C-B7E4-CCE2FAB9560A}">
      <dgm:prSet/>
      <dgm:spPr>
        <a:xfrm>
          <a:off x="1279455" y="-16936"/>
          <a:ext cx="5792001" cy="5792001"/>
        </a:xfrm>
        <a:prstGeom prst="circularArrow">
          <a:avLst>
            <a:gd name="adj1" fmla="val 6906"/>
            <a:gd name="adj2" fmla="val 465695"/>
            <a:gd name="adj3" fmla="val 6119101"/>
            <a:gd name="adj4" fmla="val 4474491"/>
            <a:gd name="adj5" fmla="val 8057"/>
          </a:avLst>
        </a:prstGeom>
        <a:solidFill>
          <a:srgbClr val="333399"/>
        </a:solidFill>
        <a:ln>
          <a:noFill/>
        </a:ln>
        <a:effectLst>
          <a:outerShdw blurRad="40000" dist="23000" dir="5400000" rotWithShape="0">
            <a:srgbClr val="000000">
              <a:alpha val="35000"/>
            </a:srgbClr>
          </a:outerShdw>
        </a:effectLst>
      </dgm:spPr>
      <dgm:t>
        <a:bodyPr/>
        <a:lstStyle/>
        <a:p>
          <a:endParaRPr lang="en-US"/>
        </a:p>
      </dgm:t>
    </dgm:pt>
    <dgm:pt modelId="{5ED73F3B-50FD-7246-A469-1BBCE271FDEE}">
      <dgm:prSet phldrT="[Text]"/>
      <dgm:spPr>
        <a:xfrm>
          <a:off x="1292051" y="3500916"/>
          <a:ext cx="2051372" cy="2051372"/>
        </a:xfrm>
        <a:prstGeom prst="rect">
          <a:avLst/>
        </a:prstGeom>
        <a:noFill/>
        <a:ln>
          <a:noFill/>
        </a:ln>
        <a:effectLst/>
      </dgm:spPr>
      <dgm:t>
        <a:bodyPr/>
        <a:lstStyle/>
        <a:p>
          <a:r>
            <a:rPr lang="en-US" dirty="0" smtClean="0">
              <a:solidFill>
                <a:srgbClr val="000000">
                  <a:hueOff val="0"/>
                  <a:satOff val="0"/>
                  <a:lumOff val="0"/>
                  <a:alphaOff val="0"/>
                </a:srgbClr>
              </a:solidFill>
              <a:latin typeface="Arial"/>
              <a:ea typeface="+mn-ea"/>
              <a:cs typeface="+mn-cs"/>
            </a:rPr>
            <a:t>ECV Assessments</a:t>
          </a:r>
          <a:endParaRPr lang="en-US" dirty="0">
            <a:solidFill>
              <a:srgbClr val="000000">
                <a:hueOff val="0"/>
                <a:satOff val="0"/>
                <a:lumOff val="0"/>
                <a:alphaOff val="0"/>
              </a:srgbClr>
            </a:solidFill>
            <a:latin typeface="Arial"/>
            <a:ea typeface="+mn-ea"/>
            <a:cs typeface="+mn-cs"/>
          </a:endParaRPr>
        </a:p>
      </dgm:t>
    </dgm:pt>
    <dgm:pt modelId="{9E6E9639-E943-DE4D-A2F2-ADE192F57F2E}" type="parTrans" cxnId="{1FA3D9F6-8514-3149-8536-D9BD6143B4AC}">
      <dgm:prSet/>
      <dgm:spPr/>
      <dgm:t>
        <a:bodyPr/>
        <a:lstStyle/>
        <a:p>
          <a:endParaRPr lang="en-US"/>
        </a:p>
      </dgm:t>
    </dgm:pt>
    <dgm:pt modelId="{46826CA8-97BC-B04D-AC12-128384DAFC0E}" type="sibTrans" cxnId="{1FA3D9F6-8514-3149-8536-D9BD6143B4AC}">
      <dgm:prSet/>
      <dgm:spPr>
        <a:xfrm>
          <a:off x="1238303" y="-67046"/>
          <a:ext cx="5792001" cy="5792001"/>
        </a:xfrm>
        <a:prstGeom prst="circularArrow">
          <a:avLst>
            <a:gd name="adj1" fmla="val 6906"/>
            <a:gd name="adj2" fmla="val 465695"/>
            <a:gd name="adj3" fmla="val 11249637"/>
            <a:gd name="adj4" fmla="val 9849922"/>
            <a:gd name="adj5" fmla="val 8057"/>
          </a:avLst>
        </a:prstGeom>
        <a:solidFill>
          <a:srgbClr val="333399"/>
        </a:solidFill>
        <a:ln>
          <a:noFill/>
        </a:ln>
        <a:effectLst>
          <a:outerShdw blurRad="40000" dist="23000" dir="5400000" rotWithShape="0">
            <a:srgbClr val="000000">
              <a:alpha val="35000"/>
            </a:srgbClr>
          </a:outerShdw>
        </a:effectLst>
      </dgm:spPr>
      <dgm:t>
        <a:bodyPr/>
        <a:lstStyle/>
        <a:p>
          <a:endParaRPr lang="en-US"/>
        </a:p>
      </dgm:t>
    </dgm:pt>
    <dgm:pt modelId="{10452CAF-593F-DA4F-8A5A-A2380C4C4E5C}">
      <dgm:prSet phldrT="[Text]"/>
      <dgm:spPr>
        <a:xfrm>
          <a:off x="1347758" y="129598"/>
          <a:ext cx="2051372" cy="2051372"/>
        </a:xfrm>
        <a:prstGeom prst="rect">
          <a:avLst/>
        </a:prstGeom>
        <a:noFill/>
        <a:ln>
          <a:noFill/>
        </a:ln>
        <a:effectLst/>
      </dgm:spPr>
      <dgm:t>
        <a:bodyPr/>
        <a:lstStyle/>
        <a:p>
          <a:r>
            <a:rPr lang="en-US" dirty="0" smtClean="0">
              <a:solidFill>
                <a:srgbClr val="000000">
                  <a:hueOff val="0"/>
                  <a:satOff val="0"/>
                  <a:lumOff val="0"/>
                  <a:alphaOff val="0"/>
                </a:srgbClr>
              </a:solidFill>
              <a:latin typeface="Arial"/>
              <a:ea typeface="+mn-ea"/>
              <a:cs typeface="+mn-cs"/>
            </a:rPr>
            <a:t>Stewardship &amp; Maturity Index</a:t>
          </a:r>
          <a:endParaRPr lang="en-US" dirty="0">
            <a:solidFill>
              <a:srgbClr val="000000">
                <a:hueOff val="0"/>
                <a:satOff val="0"/>
                <a:lumOff val="0"/>
                <a:alphaOff val="0"/>
              </a:srgbClr>
            </a:solidFill>
            <a:latin typeface="Arial"/>
            <a:ea typeface="+mn-ea"/>
            <a:cs typeface="+mn-cs"/>
          </a:endParaRPr>
        </a:p>
      </dgm:t>
    </dgm:pt>
    <dgm:pt modelId="{29D276FF-577E-9340-9341-E6DC4330440B}" type="parTrans" cxnId="{913EB234-48E2-C84E-944D-C36CEA8A5FDF}">
      <dgm:prSet/>
      <dgm:spPr/>
      <dgm:t>
        <a:bodyPr/>
        <a:lstStyle/>
        <a:p>
          <a:endParaRPr lang="en-US"/>
        </a:p>
      </dgm:t>
    </dgm:pt>
    <dgm:pt modelId="{94DBE24B-EAFE-5043-94E5-FA8FA200D0CC}" type="sibTrans" cxnId="{913EB234-48E2-C84E-944D-C36CEA8A5FDF}">
      <dgm:prSet/>
      <dgm:spPr>
        <a:xfrm>
          <a:off x="1218799" y="-58497"/>
          <a:ext cx="5792001" cy="5792001"/>
        </a:xfrm>
        <a:prstGeom prst="circularArrow">
          <a:avLst>
            <a:gd name="adj1" fmla="val 6906"/>
            <a:gd name="adj2" fmla="val 465695"/>
            <a:gd name="adj3" fmla="val 16747972"/>
            <a:gd name="adj4" fmla="val 15186333"/>
            <a:gd name="adj5" fmla="val 8057"/>
          </a:avLst>
        </a:prstGeom>
        <a:solidFill>
          <a:srgbClr val="333399"/>
        </a:solidFill>
        <a:ln>
          <a:noFill/>
        </a:ln>
        <a:effectLst>
          <a:outerShdw blurRad="40000" dist="23000" dir="5400000" rotWithShape="0">
            <a:srgbClr val="000000">
              <a:alpha val="35000"/>
            </a:srgbClr>
          </a:outerShdw>
        </a:effectLst>
      </dgm:spPr>
      <dgm:t>
        <a:bodyPr/>
        <a:lstStyle/>
        <a:p>
          <a:endParaRPr lang="en-US"/>
        </a:p>
      </dgm:t>
    </dgm:pt>
    <dgm:pt modelId="{1175232F-A3D6-F94F-AEBC-D89E03DEBC31}" type="pres">
      <dgm:prSet presAssocID="{0E5C0CA6-2604-054F-B881-403D65A0527D}" presName="cycle" presStyleCnt="0">
        <dgm:presLayoutVars>
          <dgm:dir/>
          <dgm:resizeHandles val="exact"/>
        </dgm:presLayoutVars>
      </dgm:prSet>
      <dgm:spPr/>
      <dgm:t>
        <a:bodyPr/>
        <a:lstStyle/>
        <a:p>
          <a:endParaRPr lang="en-US"/>
        </a:p>
      </dgm:t>
    </dgm:pt>
    <dgm:pt modelId="{245D103A-43BB-7D4C-9F39-B62B944EF305}" type="pres">
      <dgm:prSet presAssocID="{B79DA9FB-B635-E34F-86A6-68615CD0F2BA}" presName="dummy" presStyleCnt="0"/>
      <dgm:spPr/>
    </dgm:pt>
    <dgm:pt modelId="{D74F7E72-F0FD-8849-8044-C721D96E0844}" type="pres">
      <dgm:prSet presAssocID="{B79DA9FB-B635-E34F-86A6-68615CD0F2BA}" presName="node" presStyleLbl="revTx" presStyleIdx="0" presStyleCnt="4">
        <dgm:presLayoutVars>
          <dgm:bulletEnabled val="1"/>
        </dgm:presLayoutVars>
      </dgm:prSet>
      <dgm:spPr/>
      <dgm:t>
        <a:bodyPr/>
        <a:lstStyle/>
        <a:p>
          <a:endParaRPr lang="en-US"/>
        </a:p>
      </dgm:t>
    </dgm:pt>
    <dgm:pt modelId="{071209F2-7290-6141-9504-B4550094A8FB}" type="pres">
      <dgm:prSet presAssocID="{49BC2B89-B246-EA41-9109-9664F29D7F4F}" presName="sibTrans" presStyleLbl="node1" presStyleIdx="0" presStyleCnt="4"/>
      <dgm:spPr/>
      <dgm:t>
        <a:bodyPr/>
        <a:lstStyle/>
        <a:p>
          <a:endParaRPr lang="en-US"/>
        </a:p>
      </dgm:t>
    </dgm:pt>
    <dgm:pt modelId="{B015DCE8-2186-0C47-8464-750E16CCDE88}" type="pres">
      <dgm:prSet presAssocID="{E2C7B313-FF2A-EF4A-8A88-7916812C9956}" presName="dummy" presStyleCnt="0"/>
      <dgm:spPr/>
    </dgm:pt>
    <dgm:pt modelId="{1A662AE3-A963-5B4E-AD1E-CD11E9B6271A}" type="pres">
      <dgm:prSet presAssocID="{E2C7B313-FF2A-EF4A-8A88-7916812C9956}" presName="node" presStyleLbl="revTx" presStyleIdx="1" presStyleCnt="4">
        <dgm:presLayoutVars>
          <dgm:bulletEnabled val="1"/>
        </dgm:presLayoutVars>
      </dgm:prSet>
      <dgm:spPr/>
      <dgm:t>
        <a:bodyPr/>
        <a:lstStyle/>
        <a:p>
          <a:endParaRPr lang="en-US"/>
        </a:p>
      </dgm:t>
    </dgm:pt>
    <dgm:pt modelId="{241F3594-1DB6-164C-ACAC-EEDDEF88B3BB}" type="pres">
      <dgm:prSet presAssocID="{FA13B08E-10D5-364E-830F-5B60281BC7F3}" presName="sibTrans" presStyleLbl="node1" presStyleIdx="1" presStyleCnt="4"/>
      <dgm:spPr/>
      <dgm:t>
        <a:bodyPr/>
        <a:lstStyle/>
        <a:p>
          <a:endParaRPr lang="en-US"/>
        </a:p>
      </dgm:t>
    </dgm:pt>
    <dgm:pt modelId="{B9A01B3B-D566-D843-A601-2D8745000DF9}" type="pres">
      <dgm:prSet presAssocID="{5ED73F3B-50FD-7246-A469-1BBCE271FDEE}" presName="dummy" presStyleCnt="0"/>
      <dgm:spPr/>
    </dgm:pt>
    <dgm:pt modelId="{1F15B2D8-CBB0-0145-A1B8-E6F6BE971529}" type="pres">
      <dgm:prSet presAssocID="{5ED73F3B-50FD-7246-A469-1BBCE271FDEE}" presName="node" presStyleLbl="revTx" presStyleIdx="2" presStyleCnt="4" custRadScaleRad="98518" custRadScaleInc="9305">
        <dgm:presLayoutVars>
          <dgm:bulletEnabled val="1"/>
        </dgm:presLayoutVars>
      </dgm:prSet>
      <dgm:spPr/>
      <dgm:t>
        <a:bodyPr/>
        <a:lstStyle/>
        <a:p>
          <a:endParaRPr lang="en-US"/>
        </a:p>
      </dgm:t>
    </dgm:pt>
    <dgm:pt modelId="{BD261BBB-B6D4-5E44-948C-2A2B34997C41}" type="pres">
      <dgm:prSet presAssocID="{46826CA8-97BC-B04D-AC12-128384DAFC0E}" presName="sibTrans" presStyleLbl="node1" presStyleIdx="2" presStyleCnt="4"/>
      <dgm:spPr/>
      <dgm:t>
        <a:bodyPr/>
        <a:lstStyle/>
        <a:p>
          <a:endParaRPr lang="en-US"/>
        </a:p>
      </dgm:t>
    </dgm:pt>
    <dgm:pt modelId="{2CB39A90-BFCA-DE41-BE89-ED9167A9567E}" type="pres">
      <dgm:prSet presAssocID="{10452CAF-593F-DA4F-8A5A-A2380C4C4E5C}" presName="dummy" presStyleCnt="0"/>
      <dgm:spPr/>
    </dgm:pt>
    <dgm:pt modelId="{B9B5FCFE-5934-BE47-A670-8A8095B372C9}" type="pres">
      <dgm:prSet presAssocID="{10452CAF-593F-DA4F-8A5A-A2380C4C4E5C}" presName="node" presStyleLbl="revTx" presStyleIdx="3" presStyleCnt="4">
        <dgm:presLayoutVars>
          <dgm:bulletEnabled val="1"/>
        </dgm:presLayoutVars>
      </dgm:prSet>
      <dgm:spPr/>
      <dgm:t>
        <a:bodyPr/>
        <a:lstStyle/>
        <a:p>
          <a:endParaRPr lang="en-US"/>
        </a:p>
      </dgm:t>
    </dgm:pt>
    <dgm:pt modelId="{A794E433-BFEF-464D-9E12-10D8C84B41F5}" type="pres">
      <dgm:prSet presAssocID="{94DBE24B-EAFE-5043-94E5-FA8FA200D0CC}" presName="sibTrans" presStyleLbl="node1" presStyleIdx="3" presStyleCnt="4" custLinFactNeighborY="-1021"/>
      <dgm:spPr/>
      <dgm:t>
        <a:bodyPr/>
        <a:lstStyle/>
        <a:p>
          <a:endParaRPr lang="en-US"/>
        </a:p>
      </dgm:t>
    </dgm:pt>
  </dgm:ptLst>
  <dgm:cxnLst>
    <dgm:cxn modelId="{212802D0-631A-49C8-87F4-6AF4A63CF6AE}" type="presOf" srcId="{FA13B08E-10D5-364E-830F-5B60281BC7F3}" destId="{241F3594-1DB6-164C-ACAC-EEDDEF88B3BB}" srcOrd="0" destOrd="0" presId="urn:microsoft.com/office/officeart/2005/8/layout/cycle1"/>
    <dgm:cxn modelId="{294FF0C8-CD2D-4DF8-98C3-C8E64D1B60AE}" type="presOf" srcId="{49BC2B89-B246-EA41-9109-9664F29D7F4F}" destId="{071209F2-7290-6141-9504-B4550094A8FB}" srcOrd="0" destOrd="0" presId="urn:microsoft.com/office/officeart/2005/8/layout/cycle1"/>
    <dgm:cxn modelId="{80560229-4B74-42B0-9A7F-6CC3E9667B25}" type="presOf" srcId="{46826CA8-97BC-B04D-AC12-128384DAFC0E}" destId="{BD261BBB-B6D4-5E44-948C-2A2B34997C41}" srcOrd="0" destOrd="0" presId="urn:microsoft.com/office/officeart/2005/8/layout/cycle1"/>
    <dgm:cxn modelId="{CB31CA3C-C83D-448E-955B-2A9ADE3F3133}" type="presOf" srcId="{E2C7B313-FF2A-EF4A-8A88-7916812C9956}" destId="{1A662AE3-A963-5B4E-AD1E-CD11E9B6271A}" srcOrd="0" destOrd="0" presId="urn:microsoft.com/office/officeart/2005/8/layout/cycle1"/>
    <dgm:cxn modelId="{913EB234-48E2-C84E-944D-C36CEA8A5FDF}" srcId="{0E5C0CA6-2604-054F-B881-403D65A0527D}" destId="{10452CAF-593F-DA4F-8A5A-A2380C4C4E5C}" srcOrd="3" destOrd="0" parTransId="{29D276FF-577E-9340-9341-E6DC4330440B}" sibTransId="{94DBE24B-EAFE-5043-94E5-FA8FA200D0CC}"/>
    <dgm:cxn modelId="{685EDFAF-E764-4B24-A4C1-F372CA722EC2}" type="presOf" srcId="{10452CAF-593F-DA4F-8A5A-A2380C4C4E5C}" destId="{B9B5FCFE-5934-BE47-A670-8A8095B372C9}" srcOrd="0" destOrd="0" presId="urn:microsoft.com/office/officeart/2005/8/layout/cycle1"/>
    <dgm:cxn modelId="{1FA3D9F6-8514-3149-8536-D9BD6143B4AC}" srcId="{0E5C0CA6-2604-054F-B881-403D65A0527D}" destId="{5ED73F3B-50FD-7246-A469-1BBCE271FDEE}" srcOrd="2" destOrd="0" parTransId="{9E6E9639-E943-DE4D-A2F2-ADE192F57F2E}" sibTransId="{46826CA8-97BC-B04D-AC12-128384DAFC0E}"/>
    <dgm:cxn modelId="{2687673A-096E-FA4C-B7E4-CCE2FAB9560A}" srcId="{0E5C0CA6-2604-054F-B881-403D65A0527D}" destId="{E2C7B313-FF2A-EF4A-8A88-7916812C9956}" srcOrd="1" destOrd="0" parTransId="{B2A02F98-1DB8-D447-8FDF-C803C6BD3EEA}" sibTransId="{FA13B08E-10D5-364E-830F-5B60281BC7F3}"/>
    <dgm:cxn modelId="{1899BF6C-6079-442D-B527-725292274288}" type="presOf" srcId="{0E5C0CA6-2604-054F-B881-403D65A0527D}" destId="{1175232F-A3D6-F94F-AEBC-D89E03DEBC31}" srcOrd="0" destOrd="0" presId="urn:microsoft.com/office/officeart/2005/8/layout/cycle1"/>
    <dgm:cxn modelId="{1C682BEA-1017-400B-8BF7-A2F07A5EA6DB}" type="presOf" srcId="{5ED73F3B-50FD-7246-A469-1BBCE271FDEE}" destId="{1F15B2D8-CBB0-0145-A1B8-E6F6BE971529}" srcOrd="0" destOrd="0" presId="urn:microsoft.com/office/officeart/2005/8/layout/cycle1"/>
    <dgm:cxn modelId="{7DE18574-4293-4D17-BEBA-63CD072C963F}" type="presOf" srcId="{B79DA9FB-B635-E34F-86A6-68615CD0F2BA}" destId="{D74F7E72-F0FD-8849-8044-C721D96E0844}" srcOrd="0" destOrd="0" presId="urn:microsoft.com/office/officeart/2005/8/layout/cycle1"/>
    <dgm:cxn modelId="{F61CFC57-468A-4D56-B189-A31069239ABE}" type="presOf" srcId="{94DBE24B-EAFE-5043-94E5-FA8FA200D0CC}" destId="{A794E433-BFEF-464D-9E12-10D8C84B41F5}" srcOrd="0" destOrd="0" presId="urn:microsoft.com/office/officeart/2005/8/layout/cycle1"/>
    <dgm:cxn modelId="{BC3C0EC5-9C85-AA42-9296-93ED3CB1E6EB}" srcId="{0E5C0CA6-2604-054F-B881-403D65A0527D}" destId="{B79DA9FB-B635-E34F-86A6-68615CD0F2BA}" srcOrd="0" destOrd="0" parTransId="{552CB162-2DAF-874A-B41B-E747633C7EB2}" sibTransId="{49BC2B89-B246-EA41-9109-9664F29D7F4F}"/>
    <dgm:cxn modelId="{7D7E7F37-1CA7-4305-866B-51B990480100}" type="presParOf" srcId="{1175232F-A3D6-F94F-AEBC-D89E03DEBC31}" destId="{245D103A-43BB-7D4C-9F39-B62B944EF305}" srcOrd="0" destOrd="0" presId="urn:microsoft.com/office/officeart/2005/8/layout/cycle1"/>
    <dgm:cxn modelId="{D6A5B0BF-AF25-4D8E-A2EE-21695B545226}" type="presParOf" srcId="{1175232F-A3D6-F94F-AEBC-D89E03DEBC31}" destId="{D74F7E72-F0FD-8849-8044-C721D96E0844}" srcOrd="1" destOrd="0" presId="urn:microsoft.com/office/officeart/2005/8/layout/cycle1"/>
    <dgm:cxn modelId="{B5FE1C00-3E9E-4327-8C0C-262BBBED59A3}" type="presParOf" srcId="{1175232F-A3D6-F94F-AEBC-D89E03DEBC31}" destId="{071209F2-7290-6141-9504-B4550094A8FB}" srcOrd="2" destOrd="0" presId="urn:microsoft.com/office/officeart/2005/8/layout/cycle1"/>
    <dgm:cxn modelId="{64A336F6-50DC-4D42-A369-EF46F5E8AA3B}" type="presParOf" srcId="{1175232F-A3D6-F94F-AEBC-D89E03DEBC31}" destId="{B015DCE8-2186-0C47-8464-750E16CCDE88}" srcOrd="3" destOrd="0" presId="urn:microsoft.com/office/officeart/2005/8/layout/cycle1"/>
    <dgm:cxn modelId="{C6B84E4C-78DB-4EC8-B910-F9173F935C62}" type="presParOf" srcId="{1175232F-A3D6-F94F-AEBC-D89E03DEBC31}" destId="{1A662AE3-A963-5B4E-AD1E-CD11E9B6271A}" srcOrd="4" destOrd="0" presId="urn:microsoft.com/office/officeart/2005/8/layout/cycle1"/>
    <dgm:cxn modelId="{BBC4B4A6-D798-4FE9-9BCF-E246B2C99FAA}" type="presParOf" srcId="{1175232F-A3D6-F94F-AEBC-D89E03DEBC31}" destId="{241F3594-1DB6-164C-ACAC-EEDDEF88B3BB}" srcOrd="5" destOrd="0" presId="urn:microsoft.com/office/officeart/2005/8/layout/cycle1"/>
    <dgm:cxn modelId="{261D2E3D-06B8-493E-8A04-47D8EDD2F607}" type="presParOf" srcId="{1175232F-A3D6-F94F-AEBC-D89E03DEBC31}" destId="{B9A01B3B-D566-D843-A601-2D8745000DF9}" srcOrd="6" destOrd="0" presId="urn:microsoft.com/office/officeart/2005/8/layout/cycle1"/>
    <dgm:cxn modelId="{632D8A02-C3F1-4ECA-8C42-E2B5623E77A0}" type="presParOf" srcId="{1175232F-A3D6-F94F-AEBC-D89E03DEBC31}" destId="{1F15B2D8-CBB0-0145-A1B8-E6F6BE971529}" srcOrd="7" destOrd="0" presId="urn:microsoft.com/office/officeart/2005/8/layout/cycle1"/>
    <dgm:cxn modelId="{BD5DED26-2D8A-497B-A978-0C9F6216C352}" type="presParOf" srcId="{1175232F-A3D6-F94F-AEBC-D89E03DEBC31}" destId="{BD261BBB-B6D4-5E44-948C-2A2B34997C41}" srcOrd="8" destOrd="0" presId="urn:microsoft.com/office/officeart/2005/8/layout/cycle1"/>
    <dgm:cxn modelId="{BCBA4C6B-E1BB-4F0F-99D4-09FFD7FE9D01}" type="presParOf" srcId="{1175232F-A3D6-F94F-AEBC-D89E03DEBC31}" destId="{2CB39A90-BFCA-DE41-BE89-ED9167A9567E}" srcOrd="9" destOrd="0" presId="urn:microsoft.com/office/officeart/2005/8/layout/cycle1"/>
    <dgm:cxn modelId="{71A07884-11C9-4678-A875-43A70652F64A}" type="presParOf" srcId="{1175232F-A3D6-F94F-AEBC-D89E03DEBC31}" destId="{B9B5FCFE-5934-BE47-A670-8A8095B372C9}" srcOrd="10" destOrd="0" presId="urn:microsoft.com/office/officeart/2005/8/layout/cycle1"/>
    <dgm:cxn modelId="{0EBDA3C4-57FC-481A-9BCB-D5800BDF5CB8}" type="presParOf" srcId="{1175232F-A3D6-F94F-AEBC-D89E03DEBC31}" destId="{A794E433-BFEF-464D-9E12-10D8C84B41F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4F7E72-F0FD-8849-8044-C721D96E0844}">
      <dsp:nvSpPr>
        <dsp:cNvPr id="0" name=""/>
        <dsp:cNvSpPr/>
      </dsp:nvSpPr>
      <dsp:spPr>
        <a:xfrm>
          <a:off x="4013540" y="99854"/>
          <a:ext cx="1583308" cy="158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rgbClr val="000000">
                  <a:hueOff val="0"/>
                  <a:satOff val="0"/>
                  <a:lumOff val="0"/>
                  <a:alphaOff val="0"/>
                </a:srgbClr>
              </a:solidFill>
              <a:latin typeface="Arial"/>
              <a:ea typeface="+mn-ea"/>
              <a:cs typeface="+mn-cs"/>
            </a:rPr>
            <a:t>CEOS ECV Inventory</a:t>
          </a:r>
          <a:endParaRPr lang="en-US" sz="2000" kern="1200" dirty="0">
            <a:solidFill>
              <a:srgbClr val="000000">
                <a:hueOff val="0"/>
                <a:satOff val="0"/>
                <a:lumOff val="0"/>
                <a:alphaOff val="0"/>
              </a:srgbClr>
            </a:solidFill>
            <a:latin typeface="Arial"/>
            <a:ea typeface="+mn-ea"/>
            <a:cs typeface="+mn-cs"/>
          </a:endParaRPr>
        </a:p>
      </dsp:txBody>
      <dsp:txXfrm>
        <a:off x="4013540" y="99854"/>
        <a:ext cx="1583308" cy="1583308"/>
      </dsp:txXfrm>
    </dsp:sp>
    <dsp:sp modelId="{071209F2-7290-6141-9504-B4550094A8FB}">
      <dsp:nvSpPr>
        <dsp:cNvPr id="0" name=""/>
        <dsp:cNvSpPr/>
      </dsp:nvSpPr>
      <dsp:spPr>
        <a:xfrm>
          <a:off x="1224668" y="100"/>
          <a:ext cx="4471934" cy="4471934"/>
        </a:xfrm>
        <a:prstGeom prst="circularArrow">
          <a:avLst>
            <a:gd name="adj1" fmla="val 6906"/>
            <a:gd name="adj2" fmla="val 465695"/>
            <a:gd name="adj3" fmla="val 547972"/>
            <a:gd name="adj4" fmla="val 205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A662AE3-A963-5B4E-AD1E-CD11E9B6271A}">
      <dsp:nvSpPr>
        <dsp:cNvPr id="0" name=""/>
        <dsp:cNvSpPr/>
      </dsp:nvSpPr>
      <dsp:spPr>
        <a:xfrm>
          <a:off x="4013540" y="2788972"/>
          <a:ext cx="1583308" cy="158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Arial"/>
              <a:ea typeface="+mn-ea"/>
              <a:cs typeface="+mn-cs"/>
            </a:rPr>
            <a:t>Architecture</a:t>
          </a:r>
          <a:endParaRPr lang="en-US" sz="2000" kern="1200" dirty="0">
            <a:solidFill>
              <a:schemeClr val="tx1"/>
            </a:solidFill>
            <a:latin typeface="Arial"/>
            <a:ea typeface="+mn-ea"/>
            <a:cs typeface="+mn-cs"/>
          </a:endParaRPr>
        </a:p>
      </dsp:txBody>
      <dsp:txXfrm>
        <a:off x="4013540" y="2788972"/>
        <a:ext cx="1583308" cy="1583308"/>
      </dsp:txXfrm>
    </dsp:sp>
    <dsp:sp modelId="{241F3594-1DB6-164C-ACAC-EEDDEF88B3BB}">
      <dsp:nvSpPr>
        <dsp:cNvPr id="0" name=""/>
        <dsp:cNvSpPr/>
      </dsp:nvSpPr>
      <dsp:spPr>
        <a:xfrm>
          <a:off x="1271477" y="-13472"/>
          <a:ext cx="4471934" cy="4471934"/>
        </a:xfrm>
        <a:prstGeom prst="circularArrow">
          <a:avLst>
            <a:gd name="adj1" fmla="val 6906"/>
            <a:gd name="adj2" fmla="val 465695"/>
            <a:gd name="adj3" fmla="val 6119101"/>
            <a:gd name="adj4" fmla="val 4474491"/>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F15B2D8-CBB0-0145-A1B8-E6F6BE971529}">
      <dsp:nvSpPr>
        <dsp:cNvPr id="0" name=""/>
        <dsp:cNvSpPr/>
      </dsp:nvSpPr>
      <dsp:spPr>
        <a:xfrm>
          <a:off x="1281409" y="2702962"/>
          <a:ext cx="1583308" cy="158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hueOff val="0"/>
                  <a:satOff val="0"/>
                  <a:lumOff val="0"/>
                  <a:alphaOff val="0"/>
                </a:srgbClr>
              </a:solidFill>
              <a:latin typeface="Arial"/>
              <a:ea typeface="+mn-ea"/>
              <a:cs typeface="+mn-cs"/>
            </a:rPr>
            <a:t>ECV Assessments</a:t>
          </a:r>
          <a:endParaRPr lang="en-US" sz="2000" kern="1200" dirty="0">
            <a:solidFill>
              <a:srgbClr val="000000">
                <a:hueOff val="0"/>
                <a:satOff val="0"/>
                <a:lumOff val="0"/>
                <a:alphaOff val="0"/>
              </a:srgbClr>
            </a:solidFill>
            <a:latin typeface="Arial"/>
            <a:ea typeface="+mn-ea"/>
            <a:cs typeface="+mn-cs"/>
          </a:endParaRPr>
        </a:p>
      </dsp:txBody>
      <dsp:txXfrm>
        <a:off x="1281409" y="2702962"/>
        <a:ext cx="1583308" cy="1583308"/>
      </dsp:txXfrm>
    </dsp:sp>
    <dsp:sp modelId="{BD261BBB-B6D4-5E44-948C-2A2B34997C41}">
      <dsp:nvSpPr>
        <dsp:cNvPr id="0" name=""/>
        <dsp:cNvSpPr/>
      </dsp:nvSpPr>
      <dsp:spPr>
        <a:xfrm>
          <a:off x="1239729" y="-52129"/>
          <a:ext cx="4471934" cy="4471934"/>
        </a:xfrm>
        <a:prstGeom prst="circularArrow">
          <a:avLst>
            <a:gd name="adj1" fmla="val 6906"/>
            <a:gd name="adj2" fmla="val 465695"/>
            <a:gd name="adj3" fmla="val 11249637"/>
            <a:gd name="adj4" fmla="val 9849922"/>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9B5FCFE-5934-BE47-A670-8A8095B372C9}">
      <dsp:nvSpPr>
        <dsp:cNvPr id="0" name=""/>
        <dsp:cNvSpPr/>
      </dsp:nvSpPr>
      <dsp:spPr>
        <a:xfrm>
          <a:off x="1324422" y="99854"/>
          <a:ext cx="1583308" cy="158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hueOff val="0"/>
                  <a:satOff val="0"/>
                  <a:lumOff val="0"/>
                  <a:alphaOff val="0"/>
                </a:srgbClr>
              </a:solidFill>
              <a:latin typeface="Arial"/>
              <a:ea typeface="+mn-ea"/>
              <a:cs typeface="+mn-cs"/>
            </a:rPr>
            <a:t>Stewardship &amp; Maturity Index</a:t>
          </a:r>
          <a:endParaRPr lang="en-US" sz="2000" kern="1200" dirty="0">
            <a:solidFill>
              <a:srgbClr val="000000">
                <a:hueOff val="0"/>
                <a:satOff val="0"/>
                <a:lumOff val="0"/>
                <a:alphaOff val="0"/>
              </a:srgbClr>
            </a:solidFill>
            <a:latin typeface="Arial"/>
            <a:ea typeface="+mn-ea"/>
            <a:cs typeface="+mn-cs"/>
          </a:endParaRPr>
        </a:p>
      </dsp:txBody>
      <dsp:txXfrm>
        <a:off x="1324422" y="99854"/>
        <a:ext cx="1583308" cy="1583308"/>
      </dsp:txXfrm>
    </dsp:sp>
    <dsp:sp modelId="{A794E433-BFEF-464D-9E12-10D8C84B41F5}">
      <dsp:nvSpPr>
        <dsp:cNvPr id="0" name=""/>
        <dsp:cNvSpPr/>
      </dsp:nvSpPr>
      <dsp:spPr>
        <a:xfrm>
          <a:off x="1224668" y="-45557"/>
          <a:ext cx="4471934" cy="4471934"/>
        </a:xfrm>
        <a:prstGeom prst="circularArrow">
          <a:avLst>
            <a:gd name="adj1" fmla="val 6906"/>
            <a:gd name="adj2" fmla="val 465695"/>
            <a:gd name="adj3" fmla="val 16747972"/>
            <a:gd name="adj4" fmla="val 151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9BDE8-7F63-46CA-8DAB-DE69F0D5AE60}" type="datetimeFigureOut">
              <a:rPr lang="en-US" smtClean="0"/>
              <a:pPr/>
              <a:t>3/4/2014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38C4E3-259C-434C-ABE9-EFFA966AC65F}" type="slidenum">
              <a:rPr lang="en-US" smtClean="0"/>
              <a:pPr/>
              <a:t>‹#›</a:t>
            </a:fld>
            <a:endParaRPr lang="en-US"/>
          </a:p>
        </p:txBody>
      </p:sp>
    </p:spTree>
    <p:extLst>
      <p:ext uri="{BB962C8B-B14F-4D97-AF65-F5344CB8AC3E}">
        <p14:creationId xmlns:p14="http://schemas.microsoft.com/office/powerpoint/2010/main" xmlns="" val="2076552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1C3E3-18D1-46E4-A241-85193776EBB2}" type="datetime1">
              <a:rPr lang="en-US" smtClean="0"/>
              <a:pPr/>
              <a:t>3/4/2014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3811876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83352C-2003-4237-961A-1E2781CC1A4E}" type="datetime1">
              <a:rPr lang="en-US" smtClean="0"/>
              <a:pPr/>
              <a:t>3/4/2014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154522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17A32-4F47-450F-AFA6-27E5D02A1F4F}" type="datetime1">
              <a:rPr lang="en-US" smtClean="0"/>
              <a:pPr/>
              <a:t>3/4/2014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115698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C46832-CA33-442A-89A2-85F4C08DEE13}" type="datetime1">
              <a:rPr lang="en-US" smtClean="0"/>
              <a:pPr/>
              <a:t>3/4/2014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239504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F4E913-63C7-4278-B293-4D493C786B98}" type="datetime1">
              <a:rPr lang="en-US" smtClean="0"/>
              <a:pPr/>
              <a:t>3/4/2014</a:t>
            </a:fld>
            <a:endParaRPr lang="en-US"/>
          </a:p>
        </p:txBody>
      </p:sp>
      <p:sp>
        <p:nvSpPr>
          <p:cNvPr id="5" name="Footer Placeholder 4"/>
          <p:cNvSpPr>
            <a:spLocks noGrp="1"/>
          </p:cNvSpPr>
          <p:nvPr>
            <p:ph type="ftr" sz="quarter" idx="11"/>
          </p:nvPr>
        </p:nvSpPr>
        <p:spPr/>
        <p:txBody>
          <a:bodyPr/>
          <a:lstStyle/>
          <a:p>
            <a:r>
              <a:rPr lang="en-US" smtClean="0"/>
              <a:t>4th Working Group on Climate Meeting</a:t>
            </a:r>
            <a:endParaRPr lang="en-US"/>
          </a:p>
        </p:txBody>
      </p:sp>
      <p:sp>
        <p:nvSpPr>
          <p:cNvPr id="6" name="Slide Number Placeholder 5"/>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140002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22A0E7-7392-4392-8733-40598319C301}" type="datetime1">
              <a:rPr lang="en-US" smtClean="0"/>
              <a:pPr/>
              <a:t>3/4/2014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326811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3AA224-B5BF-49E0-BBF7-5CD396BF5C2B}" type="datetime1">
              <a:rPr lang="en-US" smtClean="0"/>
              <a:pPr/>
              <a:t>3/4/2014</a:t>
            </a:fld>
            <a:endParaRPr lang="en-US"/>
          </a:p>
        </p:txBody>
      </p:sp>
      <p:sp>
        <p:nvSpPr>
          <p:cNvPr id="8" name="Footer Placeholder 7"/>
          <p:cNvSpPr>
            <a:spLocks noGrp="1"/>
          </p:cNvSpPr>
          <p:nvPr>
            <p:ph type="ftr" sz="quarter" idx="11"/>
          </p:nvPr>
        </p:nvSpPr>
        <p:spPr/>
        <p:txBody>
          <a:bodyPr/>
          <a:lstStyle/>
          <a:p>
            <a:r>
              <a:rPr lang="en-US" smtClean="0"/>
              <a:t>4th Working Group on Climate Meeting</a:t>
            </a:r>
            <a:endParaRPr lang="en-US"/>
          </a:p>
        </p:txBody>
      </p:sp>
      <p:sp>
        <p:nvSpPr>
          <p:cNvPr id="9" name="Slide Number Placeholder 8"/>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1068192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C55D6-D8CC-4189-A904-E3AA2EFA9F58}" type="datetime1">
              <a:rPr lang="en-US" smtClean="0"/>
              <a:pPr/>
              <a:t>3/4/2014</a:t>
            </a:fld>
            <a:endParaRPr lang="en-US"/>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Slide Number Placeholder 4"/>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2610160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1C944-2092-4C2D-81B9-F3334D9DAF36}" type="datetime1">
              <a:rPr lang="en-US" smtClean="0"/>
              <a:pPr/>
              <a:t>3/4/2014</a:t>
            </a:fld>
            <a:endParaRPr lang="en-US"/>
          </a:p>
        </p:txBody>
      </p:sp>
      <p:sp>
        <p:nvSpPr>
          <p:cNvPr id="3" name="Footer Placeholder 2"/>
          <p:cNvSpPr>
            <a:spLocks noGrp="1"/>
          </p:cNvSpPr>
          <p:nvPr>
            <p:ph type="ftr" sz="quarter" idx="11"/>
          </p:nvPr>
        </p:nvSpPr>
        <p:spPr/>
        <p:txBody>
          <a:bodyPr/>
          <a:lstStyle/>
          <a:p>
            <a:r>
              <a:rPr lang="en-US" smtClean="0"/>
              <a:t>4th Working Group on Climate Meeting</a:t>
            </a:r>
            <a:endParaRPr lang="en-US"/>
          </a:p>
        </p:txBody>
      </p:sp>
      <p:sp>
        <p:nvSpPr>
          <p:cNvPr id="4" name="Slide Number Placeholder 3"/>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2262647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88A0D3-CA4C-48A0-A0B1-71AFE8E19E91}" type="datetime1">
              <a:rPr lang="en-US" smtClean="0"/>
              <a:pPr/>
              <a:t>3/4/2014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2451819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F1E55-669F-4EDB-8A5B-584A18CC467E}" type="datetime1">
              <a:rPr lang="en-US" smtClean="0"/>
              <a:pPr/>
              <a:t>3/4/2014</a:t>
            </a:fld>
            <a:endParaRPr lang="en-US"/>
          </a:p>
        </p:txBody>
      </p:sp>
      <p:sp>
        <p:nvSpPr>
          <p:cNvPr id="6" name="Footer Placeholder 5"/>
          <p:cNvSpPr>
            <a:spLocks noGrp="1"/>
          </p:cNvSpPr>
          <p:nvPr>
            <p:ph type="ftr" sz="quarter" idx="11"/>
          </p:nvPr>
        </p:nvSpPr>
        <p:spPr/>
        <p:txBody>
          <a:bodyPr/>
          <a:lstStyle/>
          <a:p>
            <a:r>
              <a:rPr lang="en-US" smtClean="0"/>
              <a:t>4th Working Group on Climate Meeting</a:t>
            </a:r>
            <a:endParaRPr lang="en-US"/>
          </a:p>
        </p:txBody>
      </p:sp>
      <p:sp>
        <p:nvSpPr>
          <p:cNvPr id="7" name="Slide Number Placeholder 6"/>
          <p:cNvSpPr>
            <a:spLocks noGrp="1"/>
          </p:cNvSpPr>
          <p:nvPr>
            <p:ph type="sldNum" sz="quarter" idx="12"/>
          </p:nvPr>
        </p:nvSpPr>
        <p:spPr/>
        <p:txBody>
          <a:bodyPr/>
          <a:lstStyle/>
          <a:p>
            <a:fld id="{080A0885-BF04-4D33-8097-A190C688388B}" type="slidenum">
              <a:rPr lang="en-US" smtClean="0"/>
              <a:pPr/>
              <a:t>‹#›</a:t>
            </a:fld>
            <a:endParaRPr lang="en-US"/>
          </a:p>
        </p:txBody>
      </p:sp>
    </p:spTree>
    <p:extLst>
      <p:ext uri="{BB962C8B-B14F-4D97-AF65-F5344CB8AC3E}">
        <p14:creationId xmlns:p14="http://schemas.microsoft.com/office/powerpoint/2010/main" xmlns="" val="2904980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5A848-E0E1-4DCB-814C-764CE8645109}" type="datetime1">
              <a:rPr lang="en-US" smtClean="0"/>
              <a:pPr/>
              <a:t>3/4/2014</a:t>
            </a:fld>
            <a:endParaRPr lang="en-US"/>
          </a:p>
        </p:txBody>
      </p:sp>
      <p:sp>
        <p:nvSpPr>
          <p:cNvPr id="5" name="Footer Placeholder 4"/>
          <p:cNvSpPr>
            <a:spLocks noGrp="1"/>
          </p:cNvSpPr>
          <p:nvPr>
            <p:ph type="ftr" sz="quarter" idx="3"/>
          </p:nvPr>
        </p:nvSpPr>
        <p:spPr>
          <a:xfrm>
            <a:off x="1981200" y="6356350"/>
            <a:ext cx="5029200" cy="365125"/>
          </a:xfrm>
          <a:prstGeom prst="rect">
            <a:avLst/>
          </a:prstGeom>
        </p:spPr>
        <p:txBody>
          <a:bodyPr vert="horz" lIns="91440" tIns="45720" rIns="91440" bIns="45720" rtlCol="0" anchor="ctr"/>
          <a:lstStyle>
            <a:lvl1pPr algn="ctr">
              <a:defRPr sz="2000" baseline="0">
                <a:solidFill>
                  <a:schemeClr val="tx1"/>
                </a:solidFill>
              </a:defRPr>
            </a:lvl1pPr>
          </a:lstStyle>
          <a:p>
            <a:r>
              <a:rPr lang="en-US" dirty="0" smtClean="0"/>
              <a:t>4</a:t>
            </a:r>
            <a:r>
              <a:rPr lang="en-US" baseline="30000" dirty="0" smtClean="0"/>
              <a:t>th</a:t>
            </a:r>
            <a:r>
              <a:rPr lang="en-US" dirty="0" smtClean="0"/>
              <a:t> Working Group on Climate Meeting</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A0885-BF04-4D33-8097-A190C688388B}" type="slidenum">
              <a:rPr lang="en-US" smtClean="0"/>
              <a:pPr/>
              <a:t>‹#›</a:t>
            </a:fld>
            <a:endParaRPr lang="en-US"/>
          </a:p>
        </p:txBody>
      </p:sp>
      <p:pic>
        <p:nvPicPr>
          <p:cNvPr id="7" name="Picture 6"/>
          <p:cNvPicPr>
            <a:picLocks noChangeAspect="1" noChangeArrowheads="1"/>
          </p:cNvPicPr>
          <p:nvPr/>
        </p:nvPicPr>
        <p:blipFill>
          <a:blip r:embed="rId13" cstate="print"/>
          <a:srcRect/>
          <a:stretch>
            <a:fillRect/>
          </a:stretch>
        </p:blipFill>
        <p:spPr bwMode="auto">
          <a:xfrm>
            <a:off x="0" y="5924550"/>
            <a:ext cx="1431680" cy="933450"/>
          </a:xfrm>
          <a:prstGeom prst="rect">
            <a:avLst/>
          </a:prstGeom>
          <a:noFill/>
          <a:ln w="12700">
            <a:noFill/>
            <a:miter lim="800000"/>
            <a:headEnd/>
            <a:tailEnd/>
          </a:ln>
        </p:spPr>
      </p:pic>
      <p:pic>
        <p:nvPicPr>
          <p:cNvPr id="8" name="Picture 16" descr="https://encrypted-tbn2.gstatic.com/images?q=tbn:ANd9GcQFdVZbmbqvWkJfeOSggWqzzJlDFuJ67DNZsz_mtbrJ6cYYuwZYyA"/>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7712935" y="6248400"/>
            <a:ext cx="1431065" cy="5393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92370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WGClimate </a:t>
            </a:r>
            <a:r>
              <a:rPr lang="en-US" dirty="0" smtClean="0"/>
              <a:t>review</a:t>
            </a:r>
            <a:r>
              <a:rPr lang="en-US" dirty="0"/>
              <a:t> </a:t>
            </a:r>
            <a:r>
              <a:rPr lang="en-US" dirty="0" smtClean="0"/>
              <a:t>and new Terms of Reference </a:t>
            </a:r>
            <a:endParaRPr lang="en-US" dirty="0"/>
          </a:p>
        </p:txBody>
      </p:sp>
      <p:sp>
        <p:nvSpPr>
          <p:cNvPr id="6" name="Subtitle 5"/>
          <p:cNvSpPr>
            <a:spLocks noGrp="1"/>
          </p:cNvSpPr>
          <p:nvPr>
            <p:ph type="subTitle" idx="1"/>
          </p:nvPr>
        </p:nvSpPr>
        <p:spPr/>
        <p:txBody>
          <a:bodyPr>
            <a:normAutofit/>
          </a:bodyPr>
          <a:lstStyle/>
          <a:p>
            <a:r>
              <a:rPr lang="en-US" dirty="0" smtClean="0"/>
              <a:t>John Bates</a:t>
            </a:r>
          </a:p>
          <a:p>
            <a:r>
              <a:rPr lang="en-US" dirty="0" smtClean="0"/>
              <a:t>Chair, Working Group on Climate</a:t>
            </a:r>
          </a:p>
          <a:p>
            <a:r>
              <a:rPr lang="en-US" sz="2200" dirty="0" smtClean="0"/>
              <a:t>NOAA/NESDIS National Climatic Data Center</a:t>
            </a:r>
            <a:endParaRPr lang="en-US" sz="2200"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3029718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fontScale="90000"/>
          </a:bodyPr>
          <a:lstStyle/>
          <a:p>
            <a:r>
              <a:rPr lang="en-US" sz="3600" dirty="0" smtClean="0"/>
              <a:t>CEOS-CGMS WGClimate Terms of Reference (</a:t>
            </a:r>
            <a:r>
              <a:rPr lang="en-US" sz="3600" dirty="0" err="1" smtClean="0"/>
              <a:t>ToR</a:t>
            </a:r>
            <a:r>
              <a:rPr lang="en-US" sz="3600" dirty="0" smtClean="0"/>
              <a:t>)</a:t>
            </a:r>
            <a:endParaRPr lang="en-US" sz="3600" dirty="0"/>
          </a:p>
        </p:txBody>
      </p:sp>
      <p:sp>
        <p:nvSpPr>
          <p:cNvPr id="3" name="Content Placeholder 2"/>
          <p:cNvSpPr>
            <a:spLocks noGrp="1"/>
          </p:cNvSpPr>
          <p:nvPr>
            <p:ph idx="1"/>
          </p:nvPr>
        </p:nvSpPr>
        <p:spPr>
          <a:xfrm>
            <a:off x="457200" y="1828800"/>
            <a:ext cx="8229600" cy="4297363"/>
          </a:xfrm>
        </p:spPr>
        <p:txBody>
          <a:bodyPr>
            <a:normAutofit fontScale="77500" lnSpcReduction="20000"/>
          </a:bodyPr>
          <a:lstStyle/>
          <a:p>
            <a:pPr lvl="0"/>
            <a:r>
              <a:rPr lang="en-US" dirty="0"/>
              <a:t>Define and implement a consistent Climate Monitoring Architecture for space-based observations</a:t>
            </a:r>
            <a:r>
              <a:rPr lang="en-US" dirty="0" smtClean="0"/>
              <a:t>, </a:t>
            </a:r>
            <a:r>
              <a:rPr lang="en-US" dirty="0" smtClean="0">
                <a:solidFill>
                  <a:srgbClr val="FF0000"/>
                </a:solidFill>
              </a:rPr>
              <a:t>Item 3</a:t>
            </a:r>
            <a:endParaRPr lang="en-US" dirty="0">
              <a:solidFill>
                <a:srgbClr val="FF0000"/>
              </a:solidFill>
            </a:endParaRPr>
          </a:p>
          <a:p>
            <a:pPr lvl="0"/>
            <a:r>
              <a:rPr lang="en-US" dirty="0"/>
              <a:t>Review and assess, on behalf of CEOS and CGMS, the generation of Fundamental Climate Data Records (FCDRs) and derived Essential Climate Variable (ECV) climate products supported by member space agencies, complementary with existing entities and roles</a:t>
            </a:r>
            <a:r>
              <a:rPr lang="en-US" dirty="0" smtClean="0">
                <a:solidFill>
                  <a:srgbClr val="FF0000"/>
                </a:solidFill>
              </a:rPr>
              <a:t>, Item 4</a:t>
            </a:r>
            <a:endParaRPr lang="en-US" dirty="0">
              <a:solidFill>
                <a:srgbClr val="FF0000"/>
              </a:solidFill>
            </a:endParaRPr>
          </a:p>
          <a:p>
            <a:pPr lvl="0"/>
            <a:r>
              <a:rPr lang="en-GB" dirty="0"/>
              <a:t>Assess the compliance of satellite missions and products with the GCOS Climate Monitoring Principles and with the “Guideline for the Generation of Datasets and Products meeting GCOS Requirements” (GCOS-143), </a:t>
            </a:r>
            <a:r>
              <a:rPr lang="en-GB" dirty="0" smtClean="0">
                <a:solidFill>
                  <a:srgbClr val="FF0000"/>
                </a:solidFill>
              </a:rPr>
              <a:t>Item 5</a:t>
            </a:r>
            <a:endParaRPr lang="en-US" dirty="0">
              <a:solidFill>
                <a:srgbClr val="FF0000"/>
              </a:solidFill>
            </a:endParaRPr>
          </a:p>
          <a:p>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33400" y="1295400"/>
            <a:ext cx="8077200" cy="400110"/>
          </a:xfrm>
          <a:prstGeom prst="rect">
            <a:avLst/>
          </a:prstGeom>
          <a:noFill/>
        </p:spPr>
        <p:txBody>
          <a:bodyPr wrap="square" rtlCol="0">
            <a:spAutoFit/>
          </a:bodyPr>
          <a:lstStyle/>
          <a:p>
            <a:r>
              <a:rPr lang="en-US" sz="2000" dirty="0"/>
              <a:t>To achieve these objectives the CEOS/CGMS Working Group on Climate will:</a:t>
            </a:r>
          </a:p>
        </p:txBody>
      </p:sp>
    </p:spTree>
    <p:extLst>
      <p:ext uri="{BB962C8B-B14F-4D97-AF65-F5344CB8AC3E}">
        <p14:creationId xmlns:p14="http://schemas.microsoft.com/office/powerpoint/2010/main" xmlns="" val="24624973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a:bodyPr>
          <a:lstStyle/>
          <a:p>
            <a:r>
              <a:rPr lang="en-US" sz="3600" dirty="0" smtClean="0"/>
              <a:t>CEOS-CGMS WGClimate </a:t>
            </a:r>
            <a:r>
              <a:rPr lang="en-US" sz="3600" dirty="0" err="1" smtClean="0"/>
              <a:t>ToR</a:t>
            </a:r>
            <a:r>
              <a:rPr lang="en-US" sz="3600" dirty="0" smtClean="0"/>
              <a:t> (cont.)</a:t>
            </a:r>
            <a:endParaRPr lang="en-US" sz="3600" dirty="0"/>
          </a:p>
        </p:txBody>
      </p:sp>
      <p:sp>
        <p:nvSpPr>
          <p:cNvPr id="3" name="Content Placeholder 2"/>
          <p:cNvSpPr>
            <a:spLocks noGrp="1"/>
          </p:cNvSpPr>
          <p:nvPr>
            <p:ph idx="1"/>
          </p:nvPr>
        </p:nvSpPr>
        <p:spPr>
          <a:xfrm>
            <a:off x="457200" y="1828800"/>
            <a:ext cx="8229600" cy="4297363"/>
          </a:xfrm>
        </p:spPr>
        <p:txBody>
          <a:bodyPr>
            <a:normAutofit fontScale="85000" lnSpcReduction="20000"/>
          </a:bodyPr>
          <a:lstStyle/>
          <a:p>
            <a:pPr lvl="0"/>
            <a:r>
              <a:rPr lang="en-GB" dirty="0"/>
              <a:t>Identify multi-agency implementation teams for each product and review their actions, and ensure that a coherent implementation plan exists for each and every product taking full account of pertinent international initiatives, </a:t>
            </a:r>
            <a:r>
              <a:rPr lang="en-GB" dirty="0" smtClean="0">
                <a:solidFill>
                  <a:srgbClr val="FF0000"/>
                </a:solidFill>
              </a:rPr>
              <a:t>Item 2</a:t>
            </a:r>
            <a:endParaRPr lang="en-US" dirty="0">
              <a:solidFill>
                <a:srgbClr val="FF0000"/>
              </a:solidFill>
            </a:endParaRPr>
          </a:p>
          <a:p>
            <a:pPr lvl="0"/>
            <a:r>
              <a:rPr lang="en-GB" dirty="0"/>
              <a:t>Make recommendations to the above teams and receive recommendations from them, for transmission to CEOS and CGMS </a:t>
            </a:r>
            <a:r>
              <a:rPr lang="en-GB" dirty="0" smtClean="0"/>
              <a:t>Principals, </a:t>
            </a:r>
            <a:r>
              <a:rPr lang="en-GB" dirty="0" smtClean="0">
                <a:solidFill>
                  <a:srgbClr val="FF0000"/>
                </a:solidFill>
              </a:rPr>
              <a:t>Item2</a:t>
            </a:r>
            <a:endParaRPr lang="en-US" dirty="0">
              <a:solidFill>
                <a:srgbClr val="FF0000"/>
              </a:solidFill>
            </a:endParaRPr>
          </a:p>
          <a:p>
            <a:pPr lvl="0"/>
            <a:r>
              <a:rPr lang="en-GB" dirty="0"/>
              <a:t>Ensure coherence of climate product generation supported by space agencies, including other relevant international activities.</a:t>
            </a:r>
            <a:r>
              <a:rPr lang="en-GB" strike="sngStrike" dirty="0"/>
              <a:t> </a:t>
            </a:r>
            <a:r>
              <a:rPr lang="en-GB" dirty="0"/>
              <a:t> </a:t>
            </a:r>
            <a:r>
              <a:rPr lang="en-GB" dirty="0" smtClean="0">
                <a:solidFill>
                  <a:srgbClr val="FF0000"/>
                </a:solidFill>
              </a:rPr>
              <a:t>Item 2</a:t>
            </a:r>
            <a:endParaRPr lang="en-US" dirty="0">
              <a:solidFill>
                <a:srgbClr val="FF0000"/>
              </a:solidFill>
            </a:endParaRPr>
          </a:p>
          <a:p>
            <a:pPr marL="0" indent="0">
              <a:buNone/>
            </a:pP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33400" y="1295400"/>
            <a:ext cx="8077200" cy="400110"/>
          </a:xfrm>
          <a:prstGeom prst="rect">
            <a:avLst/>
          </a:prstGeom>
          <a:noFill/>
        </p:spPr>
        <p:txBody>
          <a:bodyPr wrap="square" rtlCol="0">
            <a:spAutoFit/>
          </a:bodyPr>
          <a:lstStyle/>
          <a:p>
            <a:r>
              <a:rPr lang="en-US" sz="2000" dirty="0"/>
              <a:t>To achieve these objectives the CEOS/CGMS Working Group on Climate will:</a:t>
            </a:r>
          </a:p>
        </p:txBody>
      </p:sp>
    </p:spTree>
    <p:extLst>
      <p:ext uri="{BB962C8B-B14F-4D97-AF65-F5344CB8AC3E}">
        <p14:creationId xmlns:p14="http://schemas.microsoft.com/office/powerpoint/2010/main" xmlns="" val="3792132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a:bodyPr>
          <a:lstStyle/>
          <a:p>
            <a:r>
              <a:rPr lang="en-US" sz="3600" dirty="0" smtClean="0"/>
              <a:t>CEOS-CGMS WGClimate </a:t>
            </a:r>
            <a:r>
              <a:rPr lang="en-US" sz="3600" dirty="0" err="1" smtClean="0"/>
              <a:t>ToR</a:t>
            </a:r>
            <a:r>
              <a:rPr lang="en-US" sz="3600" dirty="0" smtClean="0"/>
              <a:t> (cont.)</a:t>
            </a:r>
            <a:endParaRPr lang="en-US" sz="3600" dirty="0"/>
          </a:p>
        </p:txBody>
      </p:sp>
      <p:sp>
        <p:nvSpPr>
          <p:cNvPr id="3" name="Content Placeholder 2"/>
          <p:cNvSpPr>
            <a:spLocks noGrp="1"/>
          </p:cNvSpPr>
          <p:nvPr>
            <p:ph idx="1"/>
          </p:nvPr>
        </p:nvSpPr>
        <p:spPr>
          <a:xfrm>
            <a:off x="457200" y="1295400"/>
            <a:ext cx="8229600" cy="5181600"/>
          </a:xfrm>
        </p:spPr>
        <p:txBody>
          <a:bodyPr>
            <a:normAutofit fontScale="70000" lnSpcReduction="20000"/>
          </a:bodyPr>
          <a:lstStyle/>
          <a:p>
            <a:pPr lvl="0"/>
            <a:r>
              <a:rPr lang="en-GB" dirty="0"/>
              <a:t>Ensure a plan is put in place for the development of a joint CEOS/CGMS response, which has broad consultation across the community, and provides the basis for future planning and priority setting by space agencies in response to climate information needs, including:</a:t>
            </a:r>
            <a:endParaRPr lang="en-US" dirty="0"/>
          </a:p>
          <a:p>
            <a:pPr lvl="1"/>
            <a:r>
              <a:rPr lang="en-GB" dirty="0"/>
              <a:t>The update of the CEOS/CGMS Response to GCOS requirements, and</a:t>
            </a:r>
            <a:endParaRPr lang="en-US" dirty="0"/>
          </a:p>
          <a:p>
            <a:pPr lvl="1"/>
            <a:r>
              <a:rPr lang="en-GB" dirty="0"/>
              <a:t>The update of reports to SBSTA/UNFCCC on CEOS/CGMS climate actions, as requested,</a:t>
            </a:r>
            <a:endParaRPr lang="en-US" dirty="0"/>
          </a:p>
          <a:p>
            <a:pPr lvl="0"/>
            <a:r>
              <a:rPr lang="en-GB" dirty="0"/>
              <a:t>Support the work of GCOS in defining and delivering the Essential Climate Variables required by the UNFCCC,</a:t>
            </a:r>
            <a:endParaRPr lang="en-US" dirty="0"/>
          </a:p>
          <a:p>
            <a:pPr lvl="0"/>
            <a:r>
              <a:rPr lang="en-GB" dirty="0"/>
              <a:t>Provide guidance to CEOS and CGMS on climate-related Tasks involving international coordination mechanisms (such as GEO and GFCS), and produce relevant reports on behalf of CEOS and CGMS Plenaries,</a:t>
            </a:r>
            <a:endParaRPr lang="en-US" dirty="0"/>
          </a:p>
          <a:p>
            <a:pPr lvl="0"/>
            <a:r>
              <a:rPr lang="en-GB" dirty="0"/>
              <a:t>Support and advice on the overall relation of CEOS and CGMS to the UNFCCC and its subsidiary bodies, to the IPCC and other international coordination mechanisms such as GFCS</a:t>
            </a:r>
            <a:r>
              <a:rPr lang="en-GB" dirty="0" smtClean="0"/>
              <a:t>.</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33400" y="895290"/>
            <a:ext cx="8077200" cy="400110"/>
          </a:xfrm>
          <a:prstGeom prst="rect">
            <a:avLst/>
          </a:prstGeom>
          <a:noFill/>
        </p:spPr>
        <p:txBody>
          <a:bodyPr wrap="square" rtlCol="0">
            <a:spAutoFit/>
          </a:bodyPr>
          <a:lstStyle/>
          <a:p>
            <a:r>
              <a:rPr lang="en-US" sz="2000" dirty="0" smtClean="0"/>
              <a:t>In addition, it will:</a:t>
            </a:r>
            <a:endParaRPr lang="en-US" sz="2000" dirty="0"/>
          </a:p>
        </p:txBody>
      </p:sp>
    </p:spTree>
    <p:extLst>
      <p:ext uri="{BB962C8B-B14F-4D97-AF65-F5344CB8AC3E}">
        <p14:creationId xmlns:p14="http://schemas.microsoft.com/office/powerpoint/2010/main" xmlns="" val="96475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a:bodyPr>
          <a:lstStyle/>
          <a:p>
            <a:r>
              <a:rPr lang="en-US" sz="3600" dirty="0" smtClean="0"/>
              <a:t>CEOS-CGMS WGClimate </a:t>
            </a:r>
            <a:r>
              <a:rPr lang="en-US" sz="3600" dirty="0" err="1" smtClean="0"/>
              <a:t>ToR</a:t>
            </a:r>
            <a:r>
              <a:rPr lang="en-US" sz="3600" dirty="0" smtClean="0"/>
              <a:t> (cont.)</a:t>
            </a:r>
            <a:endParaRPr lang="en-US" sz="3600" dirty="0"/>
          </a:p>
        </p:txBody>
      </p:sp>
      <p:sp>
        <p:nvSpPr>
          <p:cNvPr id="3" name="Content Placeholder 2"/>
          <p:cNvSpPr>
            <a:spLocks noGrp="1"/>
          </p:cNvSpPr>
          <p:nvPr>
            <p:ph idx="1"/>
          </p:nvPr>
        </p:nvSpPr>
        <p:spPr>
          <a:xfrm>
            <a:off x="457200" y="1295400"/>
            <a:ext cx="8229600" cy="5181600"/>
          </a:xfrm>
        </p:spPr>
        <p:txBody>
          <a:bodyPr>
            <a:normAutofit fontScale="70000" lnSpcReduction="20000"/>
          </a:bodyPr>
          <a:lstStyle/>
          <a:p>
            <a:pPr lvl="0"/>
            <a:r>
              <a:rPr lang="en-US" dirty="0"/>
              <a:t>Undertake an analysis, of the extent to which the current status of production of satellite climate records meets the GCOS requirements, including an analysis of the consistency of definitions of ECVs,</a:t>
            </a:r>
          </a:p>
          <a:p>
            <a:pPr lvl="0"/>
            <a:r>
              <a:rPr lang="en-US" dirty="0"/>
              <a:t>Work with the relevant CEOS and CGMS mechanisms (i.e. Virtual Constellations, Scope-CM,…) to ensure a coherent and consistent approach to the provision of climate records across the various topical areas,</a:t>
            </a:r>
          </a:p>
          <a:p>
            <a:pPr lvl="0"/>
            <a:r>
              <a:rPr lang="en-US" dirty="0"/>
              <a:t>Promote openness, traceability and access to climate data, codes and products,</a:t>
            </a:r>
          </a:p>
          <a:p>
            <a:pPr lvl="0"/>
            <a:r>
              <a:rPr lang="en-US" dirty="0"/>
              <a:t>Facilitate the inter-comparison of model outputs with data by identifying a subset of parameters key to the IPCC needs and encourage providers to deliver the necessary data in the required form,</a:t>
            </a:r>
          </a:p>
          <a:p>
            <a:pPr lvl="0"/>
            <a:r>
              <a:rPr lang="en-US" dirty="0"/>
              <a:t>Interact with Science programs such as WCRP and IGBP to assist them in enabling their analysis, assessment and feedback to space agencies on the production of climate records,</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14350" y="895290"/>
            <a:ext cx="8077200" cy="400110"/>
          </a:xfrm>
          <a:prstGeom prst="rect">
            <a:avLst/>
          </a:prstGeom>
          <a:noFill/>
        </p:spPr>
        <p:txBody>
          <a:bodyPr wrap="square" rtlCol="0">
            <a:spAutoFit/>
          </a:bodyPr>
          <a:lstStyle/>
          <a:p>
            <a:r>
              <a:rPr lang="en-GB" sz="2000" dirty="0"/>
              <a:t>In carrying out the tasks above, it will:</a:t>
            </a:r>
            <a:endParaRPr lang="en-US" sz="2000" dirty="0"/>
          </a:p>
        </p:txBody>
      </p:sp>
    </p:spTree>
    <p:extLst>
      <p:ext uri="{BB962C8B-B14F-4D97-AF65-F5344CB8AC3E}">
        <p14:creationId xmlns:p14="http://schemas.microsoft.com/office/powerpoint/2010/main" xmlns="" val="290847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a:bodyPr>
          <a:lstStyle/>
          <a:p>
            <a:r>
              <a:rPr lang="en-US" sz="3600" dirty="0" smtClean="0"/>
              <a:t>CEOS-CGMS WGClimate </a:t>
            </a:r>
            <a:r>
              <a:rPr lang="en-US" sz="3600" dirty="0" err="1" smtClean="0"/>
              <a:t>ToR</a:t>
            </a:r>
            <a:r>
              <a:rPr lang="en-US" sz="3600" dirty="0" smtClean="0"/>
              <a:t> (cont.)</a:t>
            </a:r>
            <a:endParaRPr lang="en-US" sz="3600" dirty="0"/>
          </a:p>
        </p:txBody>
      </p:sp>
      <p:sp>
        <p:nvSpPr>
          <p:cNvPr id="3" name="Content Placeholder 2"/>
          <p:cNvSpPr>
            <a:spLocks noGrp="1"/>
          </p:cNvSpPr>
          <p:nvPr>
            <p:ph idx="1"/>
          </p:nvPr>
        </p:nvSpPr>
        <p:spPr>
          <a:xfrm>
            <a:off x="457200" y="1447800"/>
            <a:ext cx="8229600" cy="4876800"/>
          </a:xfrm>
        </p:spPr>
        <p:txBody>
          <a:bodyPr>
            <a:normAutofit fontScale="77500" lnSpcReduction="20000"/>
          </a:bodyPr>
          <a:lstStyle/>
          <a:p>
            <a:pPr lvl="0"/>
            <a:r>
              <a:rPr lang="en-US" dirty="0" smtClean="0"/>
              <a:t>Build </a:t>
            </a:r>
            <a:r>
              <a:rPr lang="en-US" dirty="0"/>
              <a:t>on the work of relevant internal and external activities and initiatives (e.g. CEOS WGCV, GSICS and QA4EO) to support the calibration and validation underpinning the production of Climate Data Records, </a:t>
            </a:r>
          </a:p>
          <a:p>
            <a:pPr lvl="0"/>
            <a:r>
              <a:rPr lang="en-US" dirty="0"/>
              <a:t>Coordinate with existing in situ networks to integrate complementary measurements and observations and, subject to a feasibility assessment, provide the database infrastructure for recording the availability of ECV-relevant in situ data records (with WMO and WCRP being responsible for soliciting and coordinating such in situ contributions),</a:t>
            </a:r>
          </a:p>
          <a:p>
            <a:pPr lvl="0"/>
            <a:r>
              <a:rPr lang="en-US" dirty="0"/>
              <a:t>Track the progress of the detailed Actions Plans developed by CEOS and CGMS in the CEOS/CGMS Response to the GCOS IP for all of the ECVs involving space-based observations.</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14350" y="914340"/>
            <a:ext cx="8077200" cy="400110"/>
          </a:xfrm>
          <a:prstGeom prst="rect">
            <a:avLst/>
          </a:prstGeom>
          <a:noFill/>
        </p:spPr>
        <p:txBody>
          <a:bodyPr wrap="square" rtlCol="0">
            <a:spAutoFit/>
          </a:bodyPr>
          <a:lstStyle/>
          <a:p>
            <a:r>
              <a:rPr lang="en-GB" sz="2000" dirty="0"/>
              <a:t>In carrying out the tasks above, it will:</a:t>
            </a:r>
            <a:endParaRPr lang="en-US" sz="2000" dirty="0"/>
          </a:p>
        </p:txBody>
      </p:sp>
    </p:spTree>
    <p:extLst>
      <p:ext uri="{BB962C8B-B14F-4D97-AF65-F5344CB8AC3E}">
        <p14:creationId xmlns:p14="http://schemas.microsoft.com/office/powerpoint/2010/main" xmlns="" val="3930034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533400" y="1295400"/>
            <a:ext cx="8229600" cy="4525963"/>
          </a:xfrm>
        </p:spPr>
        <p:txBody>
          <a:bodyPr>
            <a:normAutofit fontScale="92500"/>
          </a:bodyPr>
          <a:lstStyle/>
          <a:p>
            <a:r>
              <a:rPr lang="en-US" dirty="0" smtClean="0"/>
              <a:t>The Joint CEOS-CGMS Working Group on Climate has an ambitious goals</a:t>
            </a:r>
          </a:p>
          <a:p>
            <a:r>
              <a:rPr lang="en-US" dirty="0" smtClean="0"/>
              <a:t>If successful, the result will be a multi-decadal World Climate Watch similar to the 50-year old World Weather Watch</a:t>
            </a:r>
          </a:p>
          <a:p>
            <a:r>
              <a:rPr lang="en-US" dirty="0" smtClean="0"/>
              <a:t>All Agencies will benefit from this improved collaboration</a:t>
            </a:r>
          </a:p>
          <a:p>
            <a:r>
              <a:rPr lang="en-US" dirty="0" smtClean="0"/>
              <a:t>There is a role for each WGClimate member and everyone must help if we are to be successful</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825474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Congratulations JAXA on GPM!</a:t>
            </a:r>
            <a:endParaRPr lang="en-US" dirty="0"/>
          </a:p>
        </p:txBody>
      </p:sp>
      <p:sp>
        <p:nvSpPr>
          <p:cNvPr id="3" name="Footer Placeholder 2"/>
          <p:cNvSpPr>
            <a:spLocks noGrp="1"/>
          </p:cNvSpPr>
          <p:nvPr>
            <p:ph type="ftr" sz="quarter" idx="11"/>
          </p:nvPr>
        </p:nvSpPr>
        <p:spPr/>
        <p:txBody>
          <a:bodyPr/>
          <a:lstStyle/>
          <a:p>
            <a:r>
              <a:rPr lang="en-US" smtClean="0"/>
              <a:t>4th Working Group on Climate Meeting</a:t>
            </a:r>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1828800"/>
            <a:ext cx="7714891" cy="426667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7249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History of Working Group on Climate</a:t>
            </a:r>
          </a:p>
          <a:p>
            <a:r>
              <a:rPr lang="en-US" dirty="0" smtClean="0"/>
              <a:t>Summary of Past Activities</a:t>
            </a:r>
          </a:p>
          <a:p>
            <a:r>
              <a:rPr lang="en-US" dirty="0" smtClean="0"/>
              <a:t>Collaboration between CEOS and CGMS</a:t>
            </a:r>
          </a:p>
          <a:p>
            <a:r>
              <a:rPr lang="en-US" dirty="0" smtClean="0"/>
              <a:t>New Terms of Reference for the Joint CEOS-CGMS Working Group on Climate</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521258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7"/>
            <a:ext cx="8229600" cy="1143000"/>
          </a:xfrm>
        </p:spPr>
        <p:txBody>
          <a:bodyPr/>
          <a:lstStyle/>
          <a:p>
            <a:r>
              <a:rPr lang="en-US" dirty="0" smtClean="0"/>
              <a:t>Satellites and Climate</a:t>
            </a:r>
            <a:endParaRPr lang="en-US" dirty="0"/>
          </a:p>
        </p:txBody>
      </p:sp>
      <p:sp>
        <p:nvSpPr>
          <p:cNvPr id="3" name="Content Placeholder 2"/>
          <p:cNvSpPr>
            <a:spLocks noGrp="1"/>
          </p:cNvSpPr>
          <p:nvPr>
            <p:ph idx="1"/>
          </p:nvPr>
        </p:nvSpPr>
        <p:spPr>
          <a:xfrm>
            <a:off x="457200" y="1143000"/>
            <a:ext cx="4800600" cy="4983163"/>
          </a:xfrm>
        </p:spPr>
        <p:txBody>
          <a:bodyPr/>
          <a:lstStyle/>
          <a:p>
            <a:r>
              <a:rPr lang="en-US" dirty="0" smtClean="0"/>
              <a:t>One of the first satellite missions was climate – Earth radiation budget</a:t>
            </a:r>
          </a:p>
          <a:p>
            <a:endParaRPr lang="en-US" dirty="0"/>
          </a:p>
          <a:p>
            <a:r>
              <a:rPr lang="en-US" dirty="0" smtClean="0"/>
              <a:t>Data processing was always a challenge</a:t>
            </a:r>
          </a:p>
          <a:p>
            <a:endParaRPr lang="en-US" dirty="0"/>
          </a:p>
          <a:p>
            <a:r>
              <a:rPr lang="en-US" dirty="0" smtClean="0"/>
              <a:t>Gap planning was always needed</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AutoShape 2" descr="data:image/jpeg;base64,/9j/4AAQSkZJRgABAQAAAQABAAD/2wCEAAkGBhQSERUUEhQWFBUWGBgaFBcXFxcaGBgYHBcaGBccFRccHyYeGBwjGhQUHy8gJCcpLCwsFR4xNTAqNSYrLCkBCQoKBQUFDQUFDSkYEhgpKSkpKSkpKSkpKSkpKSkpKSkpKSkpKSkpKSkpKSkpKSkpKSkpKSkpKSkpKSkpKSkpKf/AABEIAMgA/AMBIgACEQEDEQH/xAAcAAABBQEBAQAAAAAAAAAAAAAFAAIDBAYHAQj/xABMEAACAQIDBQQFCAYHBwQDAAABAhEAAwQSIQUGMUFREyJhcQeBkaHBIzJCUpKx0dIIFFST4fAVGDNDU2JyFjSCssLi8SSDorMXRHP/xAAUAQEAAAAAAAAAAAAAAAAAAAAA/8QAFBEBAAAAAAAAAAAAAAAAAAAAAP/aAAwDAQACEQMRAD8A0WEmOJ9tXA5+sfaar4VNKsKutAP3lxLrZEOw7w4MR18aEYLHXY/tLn22/GiG9Zi2g8fhQjC8qDb7LxT9msu50+s340Tt4lvrN9o0I2evya+Qq/boLq4hvrN7TXpvt9ZvaagQU5jQOuXmj5zfaNDtubwnDYcOSzMxyouYiTJ4nkAATNW7zwKzm9mE7T9VHFcxkew6+oGgGYjal8ntGu3EB+hneI5EQTpHhVHB7452j9Yugg83ce+at7QM3dZgCKy+1d3QzFlYIznXUiQT05xxoN5a2tcgfKuZ/wA7fjQreG67gRevK3+W7cHqIBrM3NtnArbst8o8SSDwUnTjzo7sC5+t4m0F1UHM/gBqZ9w9dB1TAqURVltABqSToOZJk1YznqfaaiSnmg97Q9T7TVXHYhhbYhiNOpqwaobVMWm/nnQCcJtK6f7x/tN+NLbuOuG2ltbtxCzFiyuytlSNAwMiSwHtqvghVXeXaCYfs7l1sqFGA5ycynQeVB5hrt0n/eL/AO+ufjVq4bjd7t74jpeuAeyazuB3rsPIRszAFoAIOUCSYPgKCXfSeWkW0VFHAtLM3gABAPnQS4jezFYDaVsXMXeu2SQSruW7raEQeYrpqb5Wj9N/smuUbc2U2O7K4UFmYzMxlo8EA09ZooMKRpncREHOrSIEH5seqg6PZ3qtk/2hjxB/CslvBvHi+1udhduZJOTLER4SKFCy3+I//wAPy04W35XT60T4RQT/AO0GP5Xb3u/CpV27j/8AFvfZ/hTrK3vrofO2fg9XLCXxwNv7Lj7moBlzb+P/AMW97P4VXO9GME5r18Rzho9UCtfs69dK/NXodWMwTwkzVm5eeNVX2n8KDnWM3uxZygYq8pLCdSpjnxFNG8+L/a8R9o/hWvxxPNFPr/7aDXrEn+zX2j8KA5h10qe2Na8tJpUlpdaABvZ9Aefwodh7fCie8iy6DoDVfD2KDT4MQi+Q+6rdusXtP0lYewcqq1wjTSAvqPE+ygOJ9L13+7tIo8czfEUHWUNOauMp6X8UDqtojplPwNe4n0u4p1IUW0PVVM+qSaDqe1Nq27WVbjhWcwi8WY+CjU0PxuPBuR9VQAPv99c99H+PfEY5rl0l3yGGbUiSBWl3pwr2mF1Jg6N4H+NBRxOJnORMzy4x4T4UNxWLJIe2Q2X5yNx9c6jlTcHtBNQx41TxmFGYHNoDoeDeRPOgmu2O1zveGUtJWBMGNF93Gtr6LtiBFe+C4DdwAxBCxrwn50j1UH3Y3XbFMrMIw4OpmGfn3fCeddRw+HVFCoAqgQABAAHSgtoa9pqmnE0Hk0P2wfkj5ir5oZtz+xPmKATg+FA97th9o+ZiSHtwv+WD3o6T3daMYIaCie0cFnw3+ZQWWPI6UHLt39gW7GJJme7BzcAG01J8jROzgrFu8O6oI0FwGV6QY0DffWe2lhj2neQ3MxDfOgaaCfwo/s1j2WWLSLzXiT7NJoCuPfVSIhSPdVbEuCRHACJOk/hVbGY8ZFQcZAqzkoI1qezUSLyq5hl1oCOEs0YsWvCh+FWjeHECgfgLXyY06/ea8vWdKs4Fu4PKvcSRFBnMalBbya1oMfQS4utAYQaU+ytK2NK9LwKDPbb1uLp1++hG8GLKYcqphnIXyBmT7AaNbWHfXlpr7TWD2ltPtbWKug90XAlvyCkafaJ9dBjMZiMzkjhOnlyqENTWaNaTtzoPc1ND0hwr1Vig2PosxGXHAHg6MD9/wroe8G3rNom1d7wKktH3RzPCuUbmXguNsk83APr0+NdW2puub10XgoLKIAPubzoOd7S2e/aEWlZwdVgGQP8AN9Uiim6+wEa4wxDB7iR8lmkCQDr9bjy086L7X2O9i0twQQ5AZT3SpjjOsjQzpyFZ3baLbtdo135aQUymANdcoGvrNB2XYqRb6a/CiQNcS2F6QcY5W0t+2hOk3UXL62AJFbm3a2zxFzCn1CD/APGg3K06sFsfeXGjaCYTEmyZBLC2OHcLDWt9QNJoXt/+y9f40VIoVvAp7P1/A0AjAjStJhR3F8qz+DTQUWxG0ks2+8RIHzefDn0oOeb97IGGvdoBNu4CY6EcQPcaCJt22Fi1b10MsIjrJPH1Vo9q7dsNIxiuxvoGQgaW0lggWefE+sVjhs6wrkrc7RNSDqCPNevlNAa2FYN68gGoBHlMyfj7KNYvDvbuOrxAPcPVTw9Y4eqg2zN+LOHhbVoyYBd5XSfoqOA9da7ehgWQD6s/hQCAKs2T1oc0rwM1LbxvgPbQaPB3aLWLwrJ4XaIozYxgyzNAUwuMGVfL4VJcxUigWGvaA+Aqy+I0oIsZc40KdtatYi9VNnoD9s6V4614q6VDYtvnYtliRkiZyx9OdJmeHhQYb0obe7H5IBszqBmHAD6XjOvvrH3r8bNRR9K8xPjAFXfSnju1xmUHRBHr5/CgW0+7h7CKTHeYieZIHwoBhINRvwivHNJnmKCUNSVtPKvA1JTrQXNn3sl1GH0WB9hmvpDDvmQMOYn41812hrX0FunjO0wdluqAHzAj4UF65hFZYYSDpHhzrgW8Sr+s3sghc7ZR0GavoZ10A86+dtsmb1zxdvvNBVwqEGa7Z6JdqNdwrq5J7O5Cz9UiY9s1xRTCk12f0P4IrgjcP965I8lGX781BXt3M28Xkrf/AFnhXS5rl2ynzbxXPAXP+WK6hNB4aF7fuAWxJ5/CiGJvZUZj9EE1zjaG1Wu3DmJnhr58vCgmx23nGlvQddJqlcvkoROrcT58/wCelVGc5uEjSPXU/ACfXQGdpbofrlvDvmNo21A0H0YHXy99XdlbiYZUOZO1Y/OZySSfDoPCjWyT8inlrVvD8D50GZu+jrCM+Yq0T83Mcv4j20M2o83XjUA5R5DStvjLuW2zdAT7qwmU6+3+fXQVblyAZ4e/1czVWz7PZM/Gr5EnLwjj5eFUBc72nD3HxFBKrRPh0j1VYfElE48pMVVc/KR0gmPYPifVXl69pE8QRrQG8Hf0E9BVpr2lCNn3dP41eZjFA241QMTXrPTSDQF0F7x91QY/G3bSM50CgmY9lHFWs56QNomzhGIMEkKKDjO0brX7zNqSxJ/n1UzaTTlH1VAFJ8ax5xy0gadNOWtVb0yTNBVem08mmqKB6CnxzpItSAUHqmu2eizFZ8EF5qzD3yP+auKWR7v5FdS9EWIOW6vIMp9oI+8Cg6Lj7oS079FY+wGvnbEmWJ613PfjH9ng7p6rA8zp8a4VdfWgZfEW/wCetdh3P3xs2cBh1KPIULplgtJHXmfvrlOD2RdxLC3aUt1PIeddA3b2DdtKtt++iToNATM/OGpEk0BPYuy7lva9zFMvyTKxzcYZuXUx1itsu8dj69Zm/ZuuIZiF5KugA+NV7ezMp40Gk2rtm29plRhJ01kac/OsW2xLrurplI1zQ4nw0NEHw1SWcLQC/wCi7iAm4pWTp08NRSuIY8PDpWkTZjMMsnXoao4vY74c52AdJ15keQ6UGg3cebI8JFFkWs5sbHqq92Cra6fD8K0GGxAcSKAdvDei1l+sQPj8Ky5EUZ3mxE3FXoCfbp8KCPdgd3U8hPGgq4tgDlHP53l09f41CnEacNalu24EnUxr4nzobtHEMttyBrlhfEnQR5k0EFraBYtlEs5J/wBKjRZ6aCfXS/oQvq7MTrrwA8hUeybF4ZTcW2gAHdXUmOp5UYxWIyBdOP8AOtAtn2wgCieHPw/80Q7XpQrCXC1yToMuntq8WgUD3eln6RULPUgNBc353ju4K3ae2gYNcCuCCdIJgRwJ61kvS1tEs6WhoFAJHi2uvqiuh7xECzrh2xOqns1iZBzA69CBXFt89sHEYhnZGtE8Ub5ykCCD7KAExioHPSnmo2NBC2lJBXtx6clA4GpRTYFOAoPFeH866P6IsVF68n1kBH/C3/dXNbqzWq9Hm1RaxltiYDBlafEfiBQdC9LGIy4ZV+sw9gE/AVzHYmw3xdzKuiLrcfko+JPSj/pE24+MxNuzbHdEKvUkmCT0H4VGMelpRhrHzFMM443G5k+ExHhQa7ZDW0y2MKAB9N+ZjjrW4ODGQZRAA0jpWM3awIRMxgM3hwFa/CcNGGvIcaCu9roKZaw4ykny99ELlrUD4VLdwoyD10GfvWNaksWKnKwTVrC4eaC9s2zpNUd5McFQr10NFrYyrGlZrb5kaxx6/wAKDGHahs3Pk5InvKeGnMeI61qdj7xAwy8/YR8CKyWOtw0xBg8541R2ZjuxulJnMSVHiOPPnQbXaWI7S8xHDTz4UOF+WYjRRoPHXU/D1VS2mWxCZrblGU5lA4Er9FhzH40URpUEiDAkdDQVGxEnUcKEYpy91VAmJaOuXgPtEeytHasK2uUeNDtrbLtZhcKnugjukgcfpAanWgC4rEYlX+YkGAoLrr5SdamwW3Dm7O+hTlqOHr4VMmzmYZrVxVYcNFII/wBQAZfXVnB4suRbxKANyPFW8m60Hr9whhqDwPUV6uNB8KdtXDhbQiQAfdw40Ht3f4UBxDNWFFBUv9KtrizQB8L6Zbg+ek+oH7orKb0YjPirjHizEn161T/oyyeF9R5/xipNvGL7azw+4UA97lRsKdTHNBEakQ1GKeFoJC1OQ1ARSNBOb4pYW8Q65eOYR5zUIuaagUlMEEcaDQYzH/8AqHdOMlF9kMR7/bRbdPDA3Rm1C6nz5VksE3eFbTYi5UmYJMz93xoN9hcSp0U8KI2LkmRpWKwW0MpnhWs2Vfz/AESAIn4UGowzZ119Rq6+H0HUA++qmzSDRYjSgzV60QeFXsFajU1Hi3AaOtWcK0mByoLFhZmgW2sLOg0o9auakUG2rfkxQYvH7P01rGbxIyAOuhSD7K6JimENPqrG7aiGkTofZQQHeIYYWb0FlccBwzfyfdWlsYqFnqOXDrXObV7tMIqf4biJ5a/hNEMNvKNVzcOE0G2O08vDn/M1D+tyxLTWas7UEzJjnNEDtqyQZdRpzPq4UB21hVPeWPEChv8AS6K2S4QBJAJ5dPKs1id7Vtki20+XCkNoW7yETLHl4/CgPbQ2p2jEKZtiIP1j1qsj1TtrlAXoKmtUFy1xqzNUFczrVpGmgxAxmFiWwoE9L1yrG08XhZBNi4ZVSCLsaQI0K0OvbFvvZ7dUJtroSBwnn40zFqewsmOTAz4MY91BN+sYP/DvjyuIfvSvCcEfo4keu0fhQk00mgNKmBnjifZaPxqTscCf7zEj/gt/mrPqaeGoDv6pgf8AFxA/9pD/ANdefqWC/aL/AO4X89Bgx6+6k7HqKAymz8GTribg87H/AH09dl4In/fGHnYb4NQCTSFBq7+xMOihrOIFzTgVK8tTrRrZODlOekCR5VgsJcPDrW+3Swdy5hrzD5ttVaOvLU+FATwuz5Cxw5/GtVgmKmBEac+g/wDNAdh4cXbDAtDpJieIHSvb+1oJJ010g+XKg32zbxkRRy42nqrnmyNvnQ8q0GJ3sSDAnuD29KB+Pc5pAHGrGCuQZrHYzeaDMeFe4PeMF4XSOPSOgNBtbZIYk8INZjaeIcEwrR5Gq9zecLckZgkEQGOhg0Dv+kFj8264A5EzQOx2PPWKAbSxOhJ6ffRJt6bjcGzf6lU0P2vvlcskq1qyxGkNaWgyWzcDcvK1uyCXzEqo4t4AczVq3uTjzqbFxY5sjfhRvZu+sklsLhtAOFsA6+VGsLvgk97CWfUDQYPauxL9v+2cKW5NmU+wqNK8TcvEsgdEDqeBUzPuqffXar3r5YrkSIRRMAeE1odxluCx32IBPcGY6DhwnQUGf2Zu1cRj29ltRpIOhminYZSoCwJ4BYHA1rbKPn1d44xnbXpzrNXNu384Au3Bq0gO340HqmrCaUPwW9F5me3mYw0h87ZoGhB1ggk+6r9naV6STeuHoMx08qD1rlOS74059qXOOdvbTf6TufXb2mgyuA29ibSHDNlyIZKtxB6AjiNeFV8eWNuCAIaRExBHU+IPtq9s/HPaURZsMTrNy2S0nXUzrHwqvtPaOIdflmBQ6KoUBQfAACOAoARppp1yo6DwV7NNr2glVqaa9SlFAgKdFIU+KBlswa6d6OCrkIW7twlWHSdV94rmPMVpd2saUuSNI4+2g61tvde3YyNaaGzgR4Hr/POsxvBs8WX1BkkkCttsOymKskkgtpoeXSqe8Wyu0QK8drbOh5shMaddYoMngrjkALFEr9gwJ6Cj3+yptWyyoXKoTlHFmAnKPEnSqO7uLOMzq2Hu2XtwGDr3QegPXwigzl7ZZLDiIM6H76LYWwAgBP3a0VxuHCyDpFBL13vHmBQO2nHZsFGpHQTXPtqWwrCBHWtRtTakA8prIbRvFzmUd0caCFdqMjrlMEEH8Kr7Z27dv3Xe4QzMTJyj8KrYi4naNlJj6JPGosLZ7Rwo5nU9BzNAX2baJtTMM5kEAcFED3k+yrVrCagm5cPrj7qns2o+aNIAXwA4fjUtiz3gOMcaC1h9n95e+3Hie8PYa0T7NBEgieoXKfcaE4de8B1IrVm3HMcKAI6ugA70niwbMAOPCs9ij8t1+d8Pxrcqo41jNsKFxLR0PvigC7EQku0HUmD6/wCFHbYqC0ABpUyOBQPuVCT/ADFPd6rvcoM7h9rdX9pNPxl7tVAzzBk68NOVAwKs4JMzhdYPGPATQNveFRZTW63c3WsXLKPdBYsJ+cQBqeQ8K2OC3ew1sdyzb88oJ9pk0HEWSK9Arcek7DKHtMAAYKkD2/GsQKB4NKvBTooHpXtJaaDQMuGp8JjmQgg/zNV3NNoOp7j765Whjl/j1rq1m5ZulWkHgZIB4cB76+X8JisrTXQt3N7ituS+ijQdTyoOn7U3uWzfySpHPrVz/aVCuaRHnXBtp7yOzsx1JNWcFvA2SGn30HRdq7WDkksuvORpWVxm27YMz6p95rJ7R2oWPdBj10LvYw85oDu0tsoSZzGPLUfCgV7GqCcubrqdPIj4+FVLt6ahagluEH5o5/yKu4FezcBtC3EdBxg+6h9i8UbMOI616t05sx1MzNBr34iKfYs9+a9U6DoYIPhV7CZQJ4a+2gtYC2e1VSPPyitc1sQPKgew0UtmPLh40bvMIBA0oGPw+H88qw21tcQ58B95/CtVisVCk1kMbi1ZyQZ/n/zQeA08VWVtalnSgVy5rTJmmXLlLs6DGgVd2ZigrjP83WSBJEqRIEjrXVf6ul39st/um/PS/q6Xf2y3+6b89BT2JhHSxaOjIy911+a0dDxB8DrRfDY+B08fdpR3Y3ovxNju/rVtrRADJ2TAGFAHFz0meOpqXE+i64wQDEKMrq3zDBgzHzumlBxz0g4rNeXSIX4msqBXc94fQbcxNwOMUigCINtj/wBVDP6ul39st/um/PQchFONddH6O139st/um/PXv9Xi7+2W/wB0356DkJps12A/o8Xf2y3+6b89L+rtcj/fEn/+TRH2qDjr02K7Cf0dbv7Zb/dN+ekP0dLv7Zb/AHTfnoOPxV3BbRKeXhXX8B+j+yGXxFq5qNDaeI5jR+dE8T6D7TcOxT/St34vQciOMt3PpwehXnVyzcH+Kvsb8tdFuegJeV1B/wANz89Wti+hLsb2dr6MsQFCNx66saDlF4EH50j+fChuIPGTpNd82z6Jxft5RdVW172Q+rTNWQP6Ot39sT90356DkbssaDWoK7Gv6OdznjE9Vpvz04fo5v8AtifuT+eg41TgK7C36OdzljE9dlvz03+rpe/bLf7lvz0GS3ds9taXX5vdPq4e6jv9GsQAqnw8vKtRu56E72Gc5sUjow7yi2wM8iDm41ssHuQLYgMPOD+NBgdnWAoynQjiD8K82ml7+7ZVXqRMV0HE7mZ/pKP+H+ND33Au5YF5D0lW98Gg5hi9hO2t26zA8QBlHurP3sqsVTgDB5+011Lanopxt7T9etIvRLLj2tnms1gfRBeAAZ7gJI//AFyRBUGSRc8eHEUGTtNRHC2M1advRXeTXNcbhoLB5jr2nL76vj0c3beku3CCLJ5iT9PSIIPq40GGu4YKaha9XSB6JbtxQ3bqk/Ra0ZHge9TP/wAK3f2lP3bfmoNztDfG3ZvvauW7mW2qvcuKuZERkuMGYDvBfkWWY4svXSPG79WFX5PNcuFgioVdDmNy3bOYsvdCtftZtJGYaTpRm9sqy/aFrSN2oC3ZUHOomA/1gJOh6nrTX2PYLZjZtliQxJRZzAgqZjiCiGeqjoKAZ/t1g4BN4AFM4JVxKQDmWVErBBzDQA6xT232wg/vc0mBlS4xYyqkKFUliGdFMTBYCrybCw6hQLNoBfmgIoy8Yy6aQGIEcJNJNhYdYixaEFSItqIKxkjTSMqx0gdKAdjN9cOlg3lLXEW4bblVMW2AJY3dJQCIJI0LCYEkejffCRrdgwTGVz83tM0EAho/V7x7s6WyeEEkm2PYIg2rcE5iMi8cnZzw45O5/p04aVGd3sMST+r2Zb53yaa8eOmvzm+0epoB93fnCgNlcsyhoGS4AxUXdA+SIJw90SJ+bpMiZ8VvdhrQXtbmUtbF2Mrt3ILSCF10VjHHThVlt38MSSbFokySezXUksTOnM3Ln226mle3fwzkF7FpiFCAm2pOQBgF4fNAdxHDvHrQUbe+Fl79m1alzcZkYwy9mypdaHDLxJsXBHERMQah2dv1ZuRnW5aDOLaM6yrubrWcqssiQ6ieguJrqYL2tiWFcOtm0riYYIoYSWJgxOpuXPtt1NNOwcOQimxahCTbGRYQlsxK6d0lgGkcwDxoB6794MoX7RsoTtCeyvaW8rNnIyTlIt3IPAlCBrpUib4Yc9scz5bFs3Lrm28KouXbTiIzZlbDXQRH0dJq4dgYcgKbFqAhtgdmsdmZlIj5pk6cNTUeK3cw727qdkqi8j27hQBWKOWZxmAnVrjt5ux4k0FR9+cGM03gMpZXlXGVl7WVaV0Yfq94weVsnhEzJvbhitxxczJaQvcZUcqqhVc6hSCQrqSBJg1aTYdgQRZtyOByLMyxmY4y7mert1NOw+x7KBglm2oYBWCooDKFCgEAajKAPIAcqATid+cOpXKTcUlgSisTmW/asEARDd++s68IIBkVJs3fGzdsvcabZtmLikMSs3WtIQcveDNbbUcIMxBog+wsORBsWiNf7teeUnlzNu39hegrwbBw+Ur2FrK2XMMiwcrl0kRrDksOhJPGgH398rS3bKAFkvW0uC4A2XLcYJZgBSSWdlEGImah2dvzau3skBbZDMl1mhWGTCOmjAEZhjrcA6yp6ii7bDw5Cg2LRCqqKMiwEVgyKBGgVlUgciBTsLsaxaIa3ZtoQIBVFUgQiwCBwi1aEdLajkKAfa31wjCVu5oEnKlxso1Hfhe5qjDvRqpHHSosDvvh7twoCdTb7IgM3aK6WnzBQsqo/WLYJPDMCY5EH3dwx44eyZEGbaajTjp/kX7I6CnWdgYdCCti0pUgqQigggBREDTugDyAHKgpXt9MIjsj3cpQsGJS4FBUsGlsuWAUOsxw6iq2N3/wyFQHzANF4wy9ivZ3Lma5K6aWW00JGoou2wsOWLGxaLEySUWSSZJJjjOtNO7uG0/9PZ0mPk00mZ5f5m9p60FOxvbaZ7oMqlsWTmIYFmu3bllVCFQ09pagcZzrFVX35t5b9y3be5Zw6I1xxpo2rZVYCQiZmbWRkIiaNJsawAQLNsAhVICLqqElAdNQpJI6SYp1nZVlAwW1bUOArgIoDKBlAYRqAukdKAdc3ww6Ei4xRoLAZWaUD5A6lQQQZUiNYYUk3zwpIAuElsoHyd3izpbUHu6HPdtrrzbwMW33ewzGTh7JOULPZpOUCFXhwAAgeAqsNz8L2hudkskQV+hyPzOEZhmA4BpYDMSaCIb84QgEXSZVGAFu6SVuG2EhQsmTftCImXA6xEu+1o9uUR7iWUtNKKxL57t20QqQGOVrDzEyOExFEbe7eFUgrh7KkZYItoIy5MsQOXZWo6dmv1RUqbFsDNFm2M5BeEUZiHNwFtNSHZmB5Ek8TQB034ttavXUttcWzZS8chQ50Y3B3NdSBYuEjQ8Bx0FjGb4WLSBmOrNFtVIZnXvRcAWT2cW7jZuiGJ0BIW9iWFbMtm2GgCQizADAaxyDv9tupp9zZdlra2mtIbagBUKrkUKIUKsQABoIoJ7F5XVWQhlYAqRqCCJBB6EGn14qgAACAOAHKvaBUqVKgVKlSoFSpUqBUqVKgVKlSoFSpUqBUqVKgVKlSoFSpUqBUqVKgVKlSoFSpUqBUqVKgVKlSoFSpUqBUqVKg//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737" y="914400"/>
            <a:ext cx="2400300" cy="167640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3599" y="2667000"/>
            <a:ext cx="2314575" cy="175260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48387" y="4495801"/>
            <a:ext cx="1905000" cy="167640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3168576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WGClimate History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CEOS ad hoc Climate Advisory Group was established in April 2010 at the CEOS SIT-25 Meeting in Tokyo, </a:t>
            </a:r>
            <a:r>
              <a:rPr lang="en-US" dirty="0" smtClean="0"/>
              <a:t>Japan</a:t>
            </a:r>
          </a:p>
          <a:p>
            <a:pPr lvl="1"/>
            <a:r>
              <a:rPr lang="en-US" dirty="0" smtClean="0"/>
              <a:t>Action – Formulate group</a:t>
            </a:r>
          </a:p>
          <a:p>
            <a:r>
              <a:rPr lang="en-US" dirty="0" smtClean="0"/>
              <a:t>Meeting of ad hoc Group July 2010 at ESA Harwell</a:t>
            </a:r>
          </a:p>
          <a:p>
            <a:pPr lvl="1"/>
            <a:r>
              <a:rPr lang="en-US" dirty="0" smtClean="0"/>
              <a:t>Action – </a:t>
            </a:r>
            <a:r>
              <a:rPr lang="en-US" dirty="0"/>
              <a:t>Group mandate to </a:t>
            </a:r>
            <a:r>
              <a:rPr lang="en-US" dirty="0" smtClean="0"/>
              <a:t>ensure </a:t>
            </a:r>
            <a:r>
              <a:rPr lang="en-US" dirty="0"/>
              <a:t>the coherent production of Fundamental Climate Data Records (FCDR) and Essential Climate Variables (ECV) among CEOS agencies in response to the defined needs of GCOS</a:t>
            </a:r>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3485647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WGClimate History (cont.)</a:t>
            </a:r>
            <a:endParaRPr lang="en-US" dirty="0"/>
          </a:p>
        </p:txBody>
      </p:sp>
      <p:sp>
        <p:nvSpPr>
          <p:cNvPr id="3" name="Content Placeholder 2"/>
          <p:cNvSpPr>
            <a:spLocks noGrp="1"/>
          </p:cNvSpPr>
          <p:nvPr>
            <p:ph idx="1"/>
          </p:nvPr>
        </p:nvSpPr>
        <p:spPr/>
        <p:txBody>
          <a:bodyPr>
            <a:normAutofit/>
          </a:bodyPr>
          <a:lstStyle/>
          <a:p>
            <a:r>
              <a:rPr lang="en-US" dirty="0" smtClean="0"/>
              <a:t>Working Group on Climate created at CEOS 24</a:t>
            </a:r>
            <a:r>
              <a:rPr lang="en-US" baseline="30000" dirty="0" smtClean="0"/>
              <a:t>th</a:t>
            </a:r>
            <a:r>
              <a:rPr lang="en-US" dirty="0" smtClean="0"/>
              <a:t> Plenary in Rio de Janeiro in October 2010</a:t>
            </a:r>
          </a:p>
          <a:p>
            <a:pPr lvl="1"/>
            <a:r>
              <a:rPr lang="en-US" dirty="0"/>
              <a:t>The mandate of this new Working Group is to facilitate the implementation and exploitation of Essential Climate Variable time–series through coordination of the existing and substantial activities undertaken by CEOS member agencies</a:t>
            </a:r>
            <a:endParaRPr lang="en-US" dirty="0" smtClean="0"/>
          </a:p>
          <a:p>
            <a:pPr marL="0" indent="0">
              <a:buNone/>
            </a:pPr>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884931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dirty="0" smtClean="0"/>
              <a:t>Three WGClimate Meetings Have Advanced Terms of Reference Building Blocks</a:t>
            </a:r>
            <a:endParaRPr lang="en-US" sz="3600" dirty="0"/>
          </a:p>
        </p:txBody>
      </p:sp>
      <p:sp>
        <p:nvSpPr>
          <p:cNvPr id="3" name="Footer Placeholder 2"/>
          <p:cNvSpPr>
            <a:spLocks noGrp="1"/>
          </p:cNvSpPr>
          <p:nvPr>
            <p:ph type="ftr" sz="quarter" idx="11"/>
          </p:nvPr>
        </p:nvSpPr>
        <p:spPr/>
        <p:txBody>
          <a:bodyPr/>
          <a:lstStyle/>
          <a:p>
            <a:r>
              <a:rPr lang="en-US" smtClean="0"/>
              <a:t>4th Working Group on Climate Meeting</a:t>
            </a:r>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xmlns="" val="888814000"/>
              </p:ext>
            </p:extLst>
          </p:nvPr>
        </p:nvGraphicFramePr>
        <p:xfrm>
          <a:off x="838200" y="1524000"/>
          <a:ext cx="6921272" cy="4472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45702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t>CEOS-CGMS Architecture Collaboration</a:t>
            </a:r>
            <a:endParaRPr lang="en-US" dirty="0"/>
          </a:p>
        </p:txBody>
      </p:sp>
      <p:sp>
        <p:nvSpPr>
          <p:cNvPr id="3" name="Content Placeholder 2"/>
          <p:cNvSpPr>
            <a:spLocks noGrp="1"/>
          </p:cNvSpPr>
          <p:nvPr>
            <p:ph idx="1"/>
          </p:nvPr>
        </p:nvSpPr>
        <p:spPr>
          <a:xfrm>
            <a:off x="457200" y="1600200"/>
            <a:ext cx="3962400" cy="4343399"/>
          </a:xfrm>
        </p:spPr>
        <p:txBody>
          <a:bodyPr>
            <a:normAutofit fontScale="92500" lnSpcReduction="10000"/>
          </a:bodyPr>
          <a:lstStyle/>
          <a:p>
            <a:r>
              <a:rPr lang="en-US" dirty="0" smtClean="0"/>
              <a:t>CEOS and CGMS jointly undertook a study to map a high-level architecture for climate monitoring</a:t>
            </a:r>
          </a:p>
          <a:p>
            <a:r>
              <a:rPr lang="en-US" dirty="0" smtClean="0"/>
              <a:t>Successful collaboration led to a suggestion for a Joint CEOS-CGMS WGClimate</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19600" y="1752600"/>
            <a:ext cx="4500434" cy="3706813"/>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16897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WGClimate Recent Accomplishments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a:t>CEOS response to GCOS IP presented to COP-18/SBSTA-37</a:t>
            </a:r>
          </a:p>
          <a:p>
            <a:r>
              <a:rPr lang="en-US" dirty="0"/>
              <a:t>Climate from Space Week in Geneva in February</a:t>
            </a:r>
          </a:p>
          <a:p>
            <a:r>
              <a:rPr lang="en-US" dirty="0"/>
              <a:t>Published ‘Strategy Towards an architecture for Climate Monitoring from Space’ jointly with CGMS</a:t>
            </a:r>
          </a:p>
          <a:p>
            <a:r>
              <a:rPr lang="en-US" dirty="0"/>
              <a:t>Completed first ECV inventory questionnaire</a:t>
            </a:r>
          </a:p>
          <a:p>
            <a:r>
              <a:rPr lang="en-US" dirty="0"/>
              <a:t>Coordinated revised Terms of Reference between CEOS and </a:t>
            </a:r>
            <a:r>
              <a:rPr lang="en-US" dirty="0" smtClean="0"/>
              <a:t>CGMS</a:t>
            </a:r>
            <a:endParaRPr lang="en-US" dirty="0"/>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Tree>
    <p:extLst>
      <p:ext uri="{BB962C8B-B14F-4D97-AF65-F5344CB8AC3E}">
        <p14:creationId xmlns:p14="http://schemas.microsoft.com/office/powerpoint/2010/main" xmlns="" val="4058926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a:bodyPr>
          <a:lstStyle/>
          <a:p>
            <a:r>
              <a:rPr lang="en-US" sz="3600" dirty="0" smtClean="0"/>
              <a:t>CEOS-CGMS WGClimate Goal and Objectives</a:t>
            </a:r>
            <a:endParaRPr lang="en-US" sz="3600" dirty="0"/>
          </a:p>
        </p:txBody>
      </p:sp>
      <p:sp>
        <p:nvSpPr>
          <p:cNvPr id="3" name="Content Placeholder 2"/>
          <p:cNvSpPr>
            <a:spLocks noGrp="1"/>
          </p:cNvSpPr>
          <p:nvPr>
            <p:ph idx="1"/>
          </p:nvPr>
        </p:nvSpPr>
        <p:spPr>
          <a:xfrm>
            <a:off x="457200" y="3200400"/>
            <a:ext cx="8229600" cy="2925763"/>
          </a:xfrm>
        </p:spPr>
        <p:txBody>
          <a:bodyPr>
            <a:normAutofit fontScale="62500" lnSpcReduction="20000"/>
          </a:bodyPr>
          <a:lstStyle/>
          <a:p>
            <a:r>
              <a:rPr lang="en-US" dirty="0"/>
              <a:t>Provision of a structured, comprehensive and accessible view as to what Climate Data Records are currently available from satellite missions of CEOS and CGMS members or their combination;</a:t>
            </a:r>
          </a:p>
          <a:p>
            <a:r>
              <a:rPr lang="en-US" dirty="0"/>
              <a:t>Creation of the conditions for delivering further Climate Data Records, including multi-mission Climate Date Records, through best use of available data to fulfil GCOS requirements (e.g. by identifying and </a:t>
            </a:r>
            <a:r>
              <a:rPr lang="en-US" dirty="0" smtClean="0"/>
              <a:t>targeting </a:t>
            </a:r>
            <a:r>
              <a:rPr lang="en-US" dirty="0"/>
              <a:t>cross-calibration or re-processing gaps/shortfalls );</a:t>
            </a:r>
          </a:p>
          <a:p>
            <a:r>
              <a:rPr lang="en-US" dirty="0" smtClean="0"/>
              <a:t>Optimization </a:t>
            </a:r>
            <a:r>
              <a:rPr lang="en-US" dirty="0"/>
              <a:t>of the planning of future satellite missions and constellations to expand existing and planned Climate Data Records, both in terms of coverage and record length, and to address possible gaps with respect to GCOS requirements</a:t>
            </a:r>
          </a:p>
        </p:txBody>
      </p:sp>
      <p:sp>
        <p:nvSpPr>
          <p:cNvPr id="4" name="Footer Placeholder 3"/>
          <p:cNvSpPr>
            <a:spLocks noGrp="1"/>
          </p:cNvSpPr>
          <p:nvPr>
            <p:ph type="ftr" sz="quarter" idx="11"/>
          </p:nvPr>
        </p:nvSpPr>
        <p:spPr/>
        <p:txBody>
          <a:bodyPr/>
          <a:lstStyle/>
          <a:p>
            <a:r>
              <a:rPr lang="en-US" smtClean="0"/>
              <a:t>4th Working Group on Climate Meeting</a:t>
            </a:r>
            <a:endParaRPr lang="en-US"/>
          </a:p>
        </p:txBody>
      </p:sp>
      <p:sp>
        <p:nvSpPr>
          <p:cNvPr id="5" name="TextBox 4"/>
          <p:cNvSpPr txBox="1"/>
          <p:nvPr/>
        </p:nvSpPr>
        <p:spPr>
          <a:xfrm>
            <a:off x="533400" y="1295400"/>
            <a:ext cx="8077200" cy="1323439"/>
          </a:xfrm>
          <a:prstGeom prst="rect">
            <a:avLst/>
          </a:prstGeom>
          <a:noFill/>
        </p:spPr>
        <p:txBody>
          <a:bodyPr wrap="square" rtlCol="0">
            <a:spAutoFit/>
          </a:bodyPr>
          <a:lstStyle/>
          <a:p>
            <a:pPr lvl="0" eaLnBrk="0" fontAlgn="base" hangingPunct="0">
              <a:spcBef>
                <a:spcPct val="20000"/>
              </a:spcBef>
              <a:spcAft>
                <a:spcPct val="0"/>
              </a:spcAft>
            </a:pPr>
            <a:r>
              <a:rPr lang="en-US" sz="2000" kern="0" dirty="0">
                <a:solidFill>
                  <a:srgbClr val="002569"/>
                </a:solidFill>
                <a:latin typeface="Arial" charset="0"/>
                <a:ea typeface="ＭＳ Ｐゴシック" charset="-128"/>
              </a:rPr>
              <a:t>The over-arching goal of the CEOS/CGMS Working Group on Climate (WG Climate) will be to improve the systematic availability of Climate Data Records through the coordinated implementation, and further development of the architecture for climate monitoring from space. </a:t>
            </a:r>
          </a:p>
        </p:txBody>
      </p:sp>
      <p:sp>
        <p:nvSpPr>
          <p:cNvPr id="6" name="TextBox 5"/>
          <p:cNvSpPr txBox="1"/>
          <p:nvPr/>
        </p:nvSpPr>
        <p:spPr>
          <a:xfrm>
            <a:off x="533400" y="2743200"/>
            <a:ext cx="4267200" cy="461665"/>
          </a:xfrm>
          <a:prstGeom prst="rect">
            <a:avLst/>
          </a:prstGeom>
          <a:noFill/>
        </p:spPr>
        <p:txBody>
          <a:bodyPr wrap="square" rtlCol="0">
            <a:spAutoFit/>
          </a:bodyPr>
          <a:lstStyle/>
          <a:p>
            <a:r>
              <a:rPr lang="en-US" sz="2400" dirty="0" smtClean="0"/>
              <a:t>Objectives</a:t>
            </a:r>
            <a:endParaRPr lang="en-US" sz="2400" dirty="0"/>
          </a:p>
        </p:txBody>
      </p:sp>
    </p:spTree>
    <p:extLst>
      <p:ext uri="{BB962C8B-B14F-4D97-AF65-F5344CB8AC3E}">
        <p14:creationId xmlns:p14="http://schemas.microsoft.com/office/powerpoint/2010/main" xmlns="" val="2043755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1281</Words>
  <Application>Microsoft Office PowerPoint</Application>
  <PresentationFormat>On-screen Show (4:3)</PresentationFormat>
  <Paragraphs>96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WGClimate review and new Terms of Reference </vt:lpstr>
      <vt:lpstr>Summary</vt:lpstr>
      <vt:lpstr>Satellites and Climate</vt:lpstr>
      <vt:lpstr>WGClimate History</vt:lpstr>
      <vt:lpstr>WGClimate History (cont.)</vt:lpstr>
      <vt:lpstr>Three WGClimate Meetings Have Advanced Terms of Reference Building Blocks</vt:lpstr>
      <vt:lpstr>CEOS-CGMS Architecture Collaboration</vt:lpstr>
      <vt:lpstr>WGClimate Recent Accomplishments</vt:lpstr>
      <vt:lpstr>CEOS-CGMS WGClimate Goal and Objectives</vt:lpstr>
      <vt:lpstr>CEOS-CGMS WGClimate Terms of Reference (ToR)</vt:lpstr>
      <vt:lpstr>CEOS-CGMS WGClimate ToR (cont.)</vt:lpstr>
      <vt:lpstr>CEOS-CGMS WGClimate ToR (cont.)</vt:lpstr>
      <vt:lpstr>CEOS-CGMS WGClimate ToR (cont.)</vt:lpstr>
      <vt:lpstr>CEOS-CGMS WGClimate ToR (cont.)</vt:lpstr>
      <vt:lpstr>Summary</vt:lpstr>
      <vt:lpstr>Slide 16</vt:lpstr>
      <vt:lpstr>Congratulations JAXA on GPM!</vt:lpstr>
    </vt:vector>
  </TitlesOfParts>
  <Company>NCDC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J. Bates</dc:creator>
  <cp:lastModifiedBy>MeetingRoom Visitor</cp:lastModifiedBy>
  <cp:revision>20</cp:revision>
  <dcterms:created xsi:type="dcterms:W3CDTF">2014-02-24T18:28:48Z</dcterms:created>
  <dcterms:modified xsi:type="dcterms:W3CDTF">2014-03-04T15:35:17Z</dcterms:modified>
</cp:coreProperties>
</file>