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Default Extension="gif" ContentType="image/gif"/>
  <Override PartName="/ppt/slides/slide7.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62" r:id="rId2"/>
    <p:sldId id="261" r:id="rId3"/>
    <p:sldId id="269" r:id="rId4"/>
    <p:sldId id="259" r:id="rId5"/>
    <p:sldId id="266" r:id="rId6"/>
    <p:sldId id="265" r:id="rId7"/>
    <p:sldId id="270"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EAEAEA"/>
    <a:srgbClr val="EEECE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77419" autoAdjust="0"/>
  </p:normalViewPr>
  <p:slideViewPr>
    <p:cSldViewPr>
      <p:cViewPr>
        <p:scale>
          <a:sx n="110" d="100"/>
          <a:sy n="110" d="100"/>
        </p:scale>
        <p:origin x="-132"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3ADFD3-09F9-4AA3-A2E7-E566BC41560D}" type="datetimeFigureOut">
              <a:rPr lang="en-GB" smtClean="0"/>
              <a:pPr/>
              <a:t>05/03/2014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74950B6-8E79-480E-8A6F-E0F2D8159A18}"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874950B6-8E79-480E-8A6F-E0F2D8159A18}" type="slidenum">
              <a:rPr lang="en-GB" smtClean="0"/>
              <a:pPr/>
              <a:t>6</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33"/>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pic>
        <p:nvPicPr>
          <p:cNvPr id="12" name="Picture 2" descr="cgmsletter"/>
          <p:cNvPicPr>
            <a:picLocks noChangeAspect="1" noChangeArrowheads="1"/>
          </p:cNvPicPr>
          <p:nvPr userDrawn="1"/>
        </p:nvPicPr>
        <p:blipFill>
          <a:blip r:embed="rId2" cstate="print"/>
          <a:srcRect/>
          <a:stretch>
            <a:fillRect/>
          </a:stretch>
        </p:blipFill>
        <p:spPr bwMode="auto">
          <a:xfrm>
            <a:off x="179512" y="5686433"/>
            <a:ext cx="8839200" cy="976313"/>
          </a:xfrm>
          <a:prstGeom prst="rect">
            <a:avLst/>
          </a:prstGeom>
          <a:noFill/>
          <a:ln w="9525">
            <a:noFill/>
            <a:miter lim="800000"/>
            <a:headEnd/>
            <a:tailEnd/>
          </a:ln>
        </p:spPr>
      </p:pic>
      <p:sp>
        <p:nvSpPr>
          <p:cNvPr id="13" name="Rectangle 65"/>
          <p:cNvSpPr>
            <a:spLocks noGrp="1" noChangeArrowheads="1"/>
          </p:cNvSpPr>
          <p:nvPr>
            <p:ph type="sldNum" sz="quarter" idx="4294967295"/>
          </p:nvPr>
        </p:nvSpPr>
        <p:spPr>
          <a:xfrm>
            <a:off x="8609463" y="6610350"/>
            <a:ext cx="571053" cy="247650"/>
          </a:xfrm>
          <a:prstGeom prst="rect">
            <a:avLst/>
          </a:prstGeom>
        </p:spPr>
        <p:txBody>
          <a:bodyPr/>
          <a:lstStyle>
            <a:lvl1pPr>
              <a:defRPr sz="800">
                <a:solidFill>
                  <a:schemeClr val="tx2"/>
                </a:solidFill>
              </a:defRPr>
            </a:lvl1pPr>
          </a:lstStyle>
          <a:p>
            <a:pPr>
              <a:defRPr/>
            </a:pPr>
            <a:r>
              <a:rPr lang="en-GB" dirty="0"/>
              <a:t>Slide: </a:t>
            </a:r>
            <a:fld id="{8AE4F5B3-C86E-48F7-90B4-22A3CA5B476D}" type="slidenum">
              <a:rPr lang="en-GB"/>
              <a:pPr>
                <a:defRPr/>
              </a:pPr>
              <a:t>‹#›</a:t>
            </a:fld>
            <a:endParaRPr lang="en-GB" dirty="0"/>
          </a:p>
        </p:txBody>
      </p:sp>
      <p:sp>
        <p:nvSpPr>
          <p:cNvPr id="14" name="TextBox 13"/>
          <p:cNvSpPr txBox="1"/>
          <p:nvPr userDrawn="1"/>
        </p:nvSpPr>
        <p:spPr>
          <a:xfrm>
            <a:off x="0" y="0"/>
            <a:ext cx="9144000" cy="369332"/>
          </a:xfrm>
          <a:prstGeom prst="rect">
            <a:avLst/>
          </a:prstGeom>
          <a:solidFill>
            <a:schemeClr val="accent1">
              <a:lumMod val="75000"/>
            </a:schemeClr>
          </a:solidFill>
        </p:spPr>
        <p:txBody>
          <a:bodyPr wrap="square" rtlCol="0">
            <a:spAutoFit/>
          </a:bodyPr>
          <a:lstStyle/>
          <a:p>
            <a:pPr algn="ctr"/>
            <a:r>
              <a:rPr lang="en-GB" b="1" dirty="0" smtClean="0">
                <a:solidFill>
                  <a:schemeClr val="bg1"/>
                </a:solidFill>
              </a:rPr>
              <a:t>Coordination Group for Meteorological Satellites - CGMS</a:t>
            </a:r>
            <a:endParaRPr lang="en-GB" b="1" dirty="0">
              <a:solidFill>
                <a:schemeClr val="bg1"/>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661472"/>
            <a:ext cx="8229600" cy="369332"/>
          </a:xfrm>
          <a:solidFill>
            <a:schemeClr val="accent1">
              <a:lumMod val="75000"/>
            </a:schemeClr>
          </a:solidFill>
        </p:spPr>
        <p:txBody>
          <a:bodyPr vert="horz" wrap="square" lIns="91440" tIns="45720" rIns="91440" bIns="45720" rtlCol="0" anchor="ctr">
            <a:spAutoFit/>
          </a:bodyPr>
          <a:lstStyle>
            <a:lvl1pPr algn="l" defTabSz="914400" rtl="0" eaLnBrk="1" latinLnBrk="0" hangingPunct="1">
              <a:spcBef>
                <a:spcPct val="0"/>
              </a:spcBef>
              <a:buNone/>
              <a:defRPr lang="en-GB" sz="1800" b="1" kern="1200">
                <a:solidFill>
                  <a:schemeClr val="bg1"/>
                </a:solidFill>
                <a:latin typeface="+mn-lt"/>
                <a:ea typeface="+mn-ea"/>
                <a:cs typeface="+mn-cs"/>
              </a:defRPr>
            </a:lvl1p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65"/>
          <p:cNvSpPr>
            <a:spLocks noGrp="1" noChangeArrowheads="1"/>
          </p:cNvSpPr>
          <p:nvPr>
            <p:ph type="sldNum" sz="quarter" idx="4294967295"/>
          </p:nvPr>
        </p:nvSpPr>
        <p:spPr>
          <a:xfrm>
            <a:off x="8609463" y="6610350"/>
            <a:ext cx="571053" cy="247650"/>
          </a:xfrm>
          <a:prstGeom prst="rect">
            <a:avLst/>
          </a:prstGeom>
        </p:spPr>
        <p:txBody>
          <a:bodyPr/>
          <a:lstStyle>
            <a:lvl1pPr>
              <a:defRPr sz="800">
                <a:solidFill>
                  <a:schemeClr val="tx2"/>
                </a:solidFill>
              </a:defRPr>
            </a:lvl1pPr>
          </a:lstStyle>
          <a:p>
            <a:pPr>
              <a:defRPr/>
            </a:pPr>
            <a:r>
              <a:rPr lang="en-GB" dirty="0"/>
              <a:t>Slide: </a:t>
            </a:r>
            <a:fld id="{8AE4F5B3-C86E-48F7-90B4-22A3CA5B476D}" type="slidenum">
              <a:rPr lang="en-GB"/>
              <a:pPr>
                <a:defRPr/>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661472"/>
            <a:ext cx="8229600" cy="369332"/>
          </a:xfrm>
          <a:solidFill>
            <a:schemeClr val="accent1">
              <a:lumMod val="75000"/>
            </a:schemeClr>
          </a:solidFill>
        </p:spPr>
        <p:txBody>
          <a:bodyPr vert="horz" wrap="square" lIns="91440" tIns="45720" rIns="91440" bIns="45720" rtlCol="0" anchor="ctr">
            <a:spAutoFit/>
          </a:bodyPr>
          <a:lstStyle>
            <a:lvl1pPr algn="l" defTabSz="914400" rtl="0" eaLnBrk="1" latinLnBrk="0" hangingPunct="1">
              <a:spcBef>
                <a:spcPct val="0"/>
              </a:spcBef>
              <a:buNone/>
              <a:defRPr lang="en-GB" sz="1800" b="1" kern="1200" smtClean="0">
                <a:solidFill>
                  <a:schemeClr val="bg1"/>
                </a:solidFill>
                <a:latin typeface="+mn-lt"/>
                <a:ea typeface="+mn-ea"/>
                <a:cs typeface="+mn-cs"/>
              </a:defRPr>
            </a:lvl1pPr>
          </a:lstStyle>
          <a:p>
            <a:r>
              <a:rPr lang="en-US" smtClean="0"/>
              <a:t>Click to edit Master title style</a:t>
            </a:r>
            <a:endParaRPr lang="en-GB"/>
          </a:p>
        </p:txBody>
      </p:sp>
      <p:sp>
        <p:nvSpPr>
          <p:cNvPr id="3" name="Slide Number Placeholder 2"/>
          <p:cNvSpPr>
            <a:spLocks noGrp="1"/>
          </p:cNvSpPr>
          <p:nvPr>
            <p:ph type="sldNum" sz="quarter" idx="10"/>
          </p:nvPr>
        </p:nvSpPr>
        <p:spPr/>
        <p:txBody>
          <a:bodyPr/>
          <a:lstStyle/>
          <a:p>
            <a:pPr>
              <a:defRPr/>
            </a:pPr>
            <a:r>
              <a:rPr lang="en-GB" smtClean="0"/>
              <a:t>Slide: </a:t>
            </a:r>
            <a:fld id="{8AE4F5B3-C86E-48F7-90B4-22A3CA5B476D}" type="slidenum">
              <a:rPr lang="en-GB" smtClean="0"/>
              <a:pPr>
                <a:defRPr/>
              </a:pPr>
              <a:t>‹#›</a:t>
            </a:fld>
            <a:endParaRPr lang="en-GB" dirty="0"/>
          </a:p>
        </p:txBody>
      </p:sp>
      <p:pic>
        <p:nvPicPr>
          <p:cNvPr id="4" name="Content Placeholder 5" descr="SCOPE-CM.wmf"/>
          <p:cNvPicPr>
            <a:picLocks noChangeAspect="1"/>
          </p:cNvPicPr>
          <p:nvPr userDrawn="1"/>
        </p:nvPicPr>
        <p:blipFill>
          <a:blip r:embed="rId2" cstate="print"/>
          <a:srcRect/>
          <a:stretch>
            <a:fillRect/>
          </a:stretch>
        </p:blipFill>
        <p:spPr bwMode="auto">
          <a:xfrm>
            <a:off x="6660236" y="6165304"/>
            <a:ext cx="1260475" cy="317500"/>
          </a:xfrm>
          <a:prstGeom prst="rect">
            <a:avLst/>
          </a:prstGeom>
          <a:noFill/>
          <a:ln w="9525">
            <a:noFill/>
            <a:miter lim="800000"/>
            <a:headEnd/>
            <a:tailEnd/>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lIns="72228" tIns="36114" rIns="72228" bIns="36114"/>
          <a:lstStyle/>
          <a:p>
            <a:fld id="{F5D01031-5285-4318-B0B3-A65F0BC44E3D}"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emf"/><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6"/>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TextBox 6"/>
          <p:cNvSpPr txBox="1"/>
          <p:nvPr userDrawn="1"/>
        </p:nvSpPr>
        <p:spPr>
          <a:xfrm>
            <a:off x="99988" y="6616700"/>
            <a:ext cx="3535908" cy="215444"/>
          </a:xfrm>
          <a:prstGeom prst="rect">
            <a:avLst/>
          </a:prstGeom>
          <a:noFill/>
        </p:spPr>
        <p:txBody>
          <a:bodyPr wrap="square">
            <a:spAutoFit/>
          </a:bodyPr>
          <a:lstStyle/>
          <a:p>
            <a:pPr>
              <a:defRPr/>
            </a:pPr>
            <a:r>
              <a:rPr lang="en-GB" sz="800" baseline="0" dirty="0" smtClean="0">
                <a:solidFill>
                  <a:srgbClr val="002569"/>
                </a:solidFill>
              </a:rPr>
              <a:t>CEOS-CGMS Working Group Climate, </a:t>
            </a:r>
            <a:r>
              <a:rPr lang="en-GB" sz="800" baseline="0" dirty="0" smtClean="0">
                <a:solidFill>
                  <a:srgbClr val="002569"/>
                </a:solidFill>
              </a:rPr>
              <a:t>Darmstadt, Germany,</a:t>
            </a:r>
            <a:r>
              <a:rPr lang="en-GB" sz="800" dirty="0" smtClean="0">
                <a:solidFill>
                  <a:srgbClr val="002569"/>
                </a:solidFill>
              </a:rPr>
              <a:t> </a:t>
            </a:r>
            <a:r>
              <a:rPr lang="en-GB" sz="800" dirty="0" smtClean="0">
                <a:solidFill>
                  <a:srgbClr val="002569"/>
                </a:solidFill>
              </a:rPr>
              <a:t>5-7 </a:t>
            </a:r>
            <a:r>
              <a:rPr lang="en-GB" sz="800" dirty="0" smtClean="0">
                <a:solidFill>
                  <a:srgbClr val="002569"/>
                </a:solidFill>
              </a:rPr>
              <a:t>March </a:t>
            </a:r>
            <a:r>
              <a:rPr lang="en-GB" sz="800" dirty="0" smtClean="0">
                <a:solidFill>
                  <a:srgbClr val="002569"/>
                </a:solidFill>
              </a:rPr>
              <a:t>2014</a:t>
            </a:r>
            <a:endParaRPr lang="en-GB" sz="800" dirty="0">
              <a:solidFill>
                <a:srgbClr val="002569"/>
              </a:solidFill>
            </a:endParaRPr>
          </a:p>
        </p:txBody>
      </p:sp>
      <p:pic>
        <p:nvPicPr>
          <p:cNvPr id="8" name="Picture 2" descr="cgmsletter"/>
          <p:cNvPicPr>
            <a:picLocks noChangeAspect="1" noChangeArrowheads="1"/>
          </p:cNvPicPr>
          <p:nvPr userDrawn="1"/>
        </p:nvPicPr>
        <p:blipFill>
          <a:blip r:embed="rId6" cstate="print"/>
          <a:srcRect/>
          <a:stretch>
            <a:fillRect/>
          </a:stretch>
        </p:blipFill>
        <p:spPr bwMode="auto">
          <a:xfrm>
            <a:off x="179512" y="5686433"/>
            <a:ext cx="8839200" cy="976313"/>
          </a:xfrm>
          <a:prstGeom prst="rect">
            <a:avLst/>
          </a:prstGeom>
          <a:noFill/>
          <a:ln w="9525">
            <a:noFill/>
            <a:miter lim="800000"/>
            <a:headEnd/>
            <a:tailEnd/>
          </a:ln>
        </p:spPr>
      </p:pic>
      <p:sp>
        <p:nvSpPr>
          <p:cNvPr id="9" name="Rectangle 65"/>
          <p:cNvSpPr>
            <a:spLocks noGrp="1" noChangeArrowheads="1"/>
          </p:cNvSpPr>
          <p:nvPr>
            <p:ph type="sldNum" sz="quarter" idx="4"/>
          </p:nvPr>
        </p:nvSpPr>
        <p:spPr>
          <a:xfrm>
            <a:off x="8609463" y="6610350"/>
            <a:ext cx="571053" cy="247650"/>
          </a:xfrm>
          <a:prstGeom prst="rect">
            <a:avLst/>
          </a:prstGeom>
        </p:spPr>
        <p:txBody>
          <a:bodyPr/>
          <a:lstStyle>
            <a:lvl1pPr>
              <a:defRPr sz="800">
                <a:solidFill>
                  <a:schemeClr val="tx2"/>
                </a:solidFill>
              </a:defRPr>
            </a:lvl1pPr>
          </a:lstStyle>
          <a:p>
            <a:pPr>
              <a:defRPr/>
            </a:pPr>
            <a:r>
              <a:rPr lang="en-GB" dirty="0"/>
              <a:t>Slide: </a:t>
            </a:r>
            <a:fld id="{8AE4F5B3-C86E-48F7-90B4-22A3CA5B476D}" type="slidenum">
              <a:rPr lang="en-GB"/>
              <a:pPr>
                <a:defRPr/>
              </a:pPr>
              <a:t>‹#›</a:t>
            </a:fld>
            <a:endParaRPr lang="en-GB" dirty="0"/>
          </a:p>
        </p:txBody>
      </p:sp>
      <p:sp>
        <p:nvSpPr>
          <p:cNvPr id="10" name="TextBox 9"/>
          <p:cNvSpPr txBox="1"/>
          <p:nvPr userDrawn="1"/>
        </p:nvSpPr>
        <p:spPr>
          <a:xfrm>
            <a:off x="0" y="0"/>
            <a:ext cx="9144000" cy="369332"/>
          </a:xfrm>
          <a:prstGeom prst="rect">
            <a:avLst/>
          </a:prstGeom>
          <a:solidFill>
            <a:schemeClr val="accent1">
              <a:lumMod val="75000"/>
            </a:schemeClr>
          </a:solidFill>
        </p:spPr>
        <p:txBody>
          <a:bodyPr wrap="square" rtlCol="0">
            <a:spAutoFit/>
          </a:bodyPr>
          <a:lstStyle/>
          <a:p>
            <a:pPr algn="ctr"/>
            <a:r>
              <a:rPr lang="en-GB" b="1" dirty="0" smtClean="0">
                <a:solidFill>
                  <a:schemeClr val="bg1"/>
                </a:solidFill>
              </a:rPr>
              <a:t>Coordination Group for Meteorological Satellites - CGMS</a:t>
            </a:r>
            <a:endParaRPr lang="en-GB" b="1" dirty="0">
              <a:solidFill>
                <a:schemeClr val="bg1"/>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wmo.int/pages/prog/sat/SCOPE-CM.html" TargetMode="External"/><Relationship Id="rId2" Type="http://schemas.openxmlformats.org/officeDocument/2006/relationships/hyperlink" Target="http://gsics.wmo.int/"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hyperlink" Target="http://www.cgms-info.org/docs/general-publications/cgms-high-level-priority-plan-2013-2017.pdf?sfvrsn=0" TargetMode="External"/><Relationship Id="rId7" Type="http://schemas.openxmlformats.org/officeDocument/2006/relationships/image" Target="../media/image7.jpeg"/><Relationship Id="rId2"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gif"/><Relationship Id="rId4" Type="http://schemas.openxmlformats.org/officeDocument/2006/relationships/image" Target="../media/image4.gif"/><Relationship Id="rId9"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56800"/>
            <a:ext cx="7772400" cy="3384375"/>
          </a:xfrm>
        </p:spPr>
        <p:txBody>
          <a:bodyPr>
            <a:normAutofit fontScale="90000"/>
          </a:bodyPr>
          <a:lstStyle/>
          <a:p>
            <a:r>
              <a:rPr lang="en-GB" b="1" dirty="0" smtClean="0">
                <a:solidFill>
                  <a:schemeClr val="tx2"/>
                </a:solidFill>
                <a:latin typeface="Arial" pitchFamily="34" charset="0"/>
                <a:cs typeface="Arial" pitchFamily="34" charset="0"/>
              </a:rPr>
              <a:t>COORDINATION GROUP FOR METEOROLOGICAL SATELLITES</a:t>
            </a:r>
            <a:br>
              <a:rPr lang="en-GB" b="1" dirty="0" smtClean="0">
                <a:solidFill>
                  <a:schemeClr val="tx2"/>
                </a:solidFill>
                <a:latin typeface="Arial" pitchFamily="34" charset="0"/>
                <a:cs typeface="Arial" pitchFamily="34" charset="0"/>
              </a:rPr>
            </a:br>
            <a:r>
              <a:rPr lang="en-GB" b="1" dirty="0" smtClean="0">
                <a:solidFill>
                  <a:schemeClr val="tx2"/>
                </a:solidFill>
                <a:latin typeface="Arial" pitchFamily="34" charset="0"/>
                <a:cs typeface="Arial" pitchFamily="34" charset="0"/>
              </a:rPr>
              <a:t/>
            </a:r>
            <a:br>
              <a:rPr lang="en-GB" b="1" dirty="0" smtClean="0">
                <a:solidFill>
                  <a:schemeClr val="tx2"/>
                </a:solidFill>
                <a:latin typeface="Arial" pitchFamily="34" charset="0"/>
                <a:cs typeface="Arial" pitchFamily="34" charset="0"/>
              </a:rPr>
            </a:br>
            <a:r>
              <a:rPr lang="en-US" dirty="0" smtClean="0">
                <a:solidFill>
                  <a:schemeClr val="tx2"/>
                </a:solidFill>
              </a:rPr>
              <a:t>CGMS Organization</a:t>
            </a:r>
            <a:br>
              <a:rPr lang="en-US" dirty="0" smtClean="0">
                <a:solidFill>
                  <a:schemeClr val="tx2"/>
                </a:solidFill>
              </a:rPr>
            </a:br>
            <a:r>
              <a:rPr lang="en-US" dirty="0" smtClean="0">
                <a:solidFill>
                  <a:schemeClr val="tx2"/>
                </a:solidFill>
              </a:rPr>
              <a:t>and</a:t>
            </a:r>
            <a:br>
              <a:rPr lang="en-US" dirty="0" smtClean="0">
                <a:solidFill>
                  <a:schemeClr val="tx2"/>
                </a:solidFill>
              </a:rPr>
            </a:br>
            <a:r>
              <a:rPr lang="en-US" dirty="0" smtClean="0">
                <a:solidFill>
                  <a:schemeClr val="tx2"/>
                </a:solidFill>
              </a:rPr>
              <a:t>Climate Actions </a:t>
            </a:r>
            <a:r>
              <a:rPr lang="en-GB" b="1" dirty="0" smtClean="0">
                <a:solidFill>
                  <a:schemeClr val="tx2"/>
                </a:solidFill>
                <a:latin typeface="Arial" pitchFamily="34" charset="0"/>
                <a:cs typeface="Arial" pitchFamily="34" charset="0"/>
              </a:rPr>
              <a:t/>
            </a:r>
            <a:br>
              <a:rPr lang="en-GB" b="1" dirty="0" smtClean="0">
                <a:solidFill>
                  <a:schemeClr val="tx2"/>
                </a:solidFill>
                <a:latin typeface="Arial" pitchFamily="34" charset="0"/>
                <a:cs typeface="Arial" pitchFamily="34" charset="0"/>
              </a:rPr>
            </a:br>
            <a:r>
              <a:rPr lang="en-GB" b="1" dirty="0" smtClean="0">
                <a:solidFill>
                  <a:schemeClr val="tx2"/>
                </a:solidFill>
                <a:latin typeface="Arial" pitchFamily="34" charset="0"/>
                <a:cs typeface="Arial" pitchFamily="34" charset="0"/>
              </a:rPr>
              <a:t/>
            </a:r>
            <a:br>
              <a:rPr lang="en-GB" b="1" dirty="0" smtClean="0">
                <a:solidFill>
                  <a:schemeClr val="tx2"/>
                </a:solidFill>
                <a:latin typeface="Arial" pitchFamily="34" charset="0"/>
                <a:cs typeface="Arial" pitchFamily="34" charset="0"/>
              </a:rPr>
            </a:br>
            <a:r>
              <a:rPr lang="en-GB" sz="2200" b="1" dirty="0" smtClean="0">
                <a:solidFill>
                  <a:schemeClr val="tx2"/>
                </a:solidFill>
                <a:latin typeface="Arial" pitchFamily="34" charset="0"/>
                <a:cs typeface="Arial" pitchFamily="34" charset="0"/>
              </a:rPr>
              <a:t>presented by Jörg Schulz</a:t>
            </a:r>
            <a:br>
              <a:rPr lang="en-GB" sz="2200" b="1" dirty="0" smtClean="0">
                <a:solidFill>
                  <a:schemeClr val="tx2"/>
                </a:solidFill>
                <a:latin typeface="Arial" pitchFamily="34" charset="0"/>
                <a:cs typeface="Arial" pitchFamily="34" charset="0"/>
              </a:rPr>
            </a:br>
            <a:r>
              <a:rPr lang="en-GB" sz="2200" b="1" dirty="0" smtClean="0">
                <a:solidFill>
                  <a:schemeClr val="tx2"/>
                </a:solidFill>
                <a:latin typeface="Arial" pitchFamily="34" charset="0"/>
                <a:cs typeface="Arial" pitchFamily="34" charset="0"/>
              </a:rPr>
              <a:t>EUMETSAT</a:t>
            </a:r>
            <a:endParaRPr lang="en-GB" sz="2200" b="1" dirty="0">
              <a:solidFill>
                <a:schemeClr val="tx2"/>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
          <p:cNvPicPr>
            <a:picLocks noChangeAspect="1" noChangeArrowheads="1"/>
          </p:cNvPicPr>
          <p:nvPr/>
        </p:nvPicPr>
        <p:blipFill>
          <a:blip r:embed="rId2" cstate="print"/>
          <a:srcRect/>
          <a:stretch>
            <a:fillRect/>
          </a:stretch>
        </p:blipFill>
        <p:spPr bwMode="auto">
          <a:xfrm>
            <a:off x="5459870" y="764704"/>
            <a:ext cx="3684130" cy="3168352"/>
          </a:xfrm>
          <a:prstGeom prst="rect">
            <a:avLst/>
          </a:prstGeom>
          <a:noFill/>
        </p:spPr>
      </p:pic>
      <p:sp>
        <p:nvSpPr>
          <p:cNvPr id="5" name="TextBox 4"/>
          <p:cNvSpPr txBox="1"/>
          <p:nvPr/>
        </p:nvSpPr>
        <p:spPr>
          <a:xfrm>
            <a:off x="179512" y="476676"/>
            <a:ext cx="5400600" cy="3108543"/>
          </a:xfrm>
          <a:prstGeom prst="rect">
            <a:avLst/>
          </a:prstGeom>
          <a:noFill/>
          <a:ln>
            <a:noFill/>
          </a:ln>
        </p:spPr>
        <p:txBody>
          <a:bodyPr wrap="square" rtlCol="0">
            <a:spAutoFit/>
          </a:bodyPr>
          <a:lstStyle/>
          <a:p>
            <a:endParaRPr lang="en-GB" sz="1400" dirty="0" smtClean="0">
              <a:solidFill>
                <a:schemeClr val="tx2">
                  <a:lumMod val="75000"/>
                </a:schemeClr>
              </a:solidFill>
              <a:latin typeface="Arial" pitchFamily="34" charset="0"/>
              <a:cs typeface="Arial" pitchFamily="34" charset="0"/>
            </a:endParaRPr>
          </a:p>
          <a:p>
            <a:endParaRPr lang="en-GB" sz="1400" dirty="0" smtClean="0">
              <a:solidFill>
                <a:schemeClr val="tx2">
                  <a:lumMod val="75000"/>
                </a:schemeClr>
              </a:solidFill>
              <a:latin typeface="Arial" pitchFamily="34" charset="0"/>
              <a:cs typeface="Arial" pitchFamily="34" charset="0"/>
            </a:endParaRPr>
          </a:p>
          <a:p>
            <a:r>
              <a:rPr lang="en-GB" sz="1400" dirty="0" smtClean="0">
                <a:solidFill>
                  <a:schemeClr val="tx2">
                    <a:lumMod val="75000"/>
                  </a:schemeClr>
                </a:solidFill>
                <a:latin typeface="Arial" pitchFamily="34" charset="0"/>
                <a:cs typeface="Arial" pitchFamily="34" charset="0"/>
              </a:rPr>
              <a:t>The Coordination on Geostationary Meteorological Satellites was initially created in 1972 to consider common interests relating to the design, operation and use of planned meteorological satellites. </a:t>
            </a:r>
          </a:p>
          <a:p>
            <a:endParaRPr lang="en-GB" sz="1400" dirty="0" smtClean="0">
              <a:solidFill>
                <a:schemeClr val="tx2">
                  <a:lumMod val="75000"/>
                </a:schemeClr>
              </a:solidFill>
              <a:latin typeface="Arial" pitchFamily="34" charset="0"/>
              <a:cs typeface="Arial" pitchFamily="34" charset="0"/>
            </a:endParaRPr>
          </a:p>
          <a:p>
            <a:r>
              <a:rPr lang="en-GB" sz="1400" dirty="0" smtClean="0">
                <a:solidFill>
                  <a:schemeClr val="tx2">
                    <a:lumMod val="75000"/>
                  </a:schemeClr>
                </a:solidFill>
                <a:latin typeface="Arial" pitchFamily="34" charset="0"/>
                <a:cs typeface="Arial" pitchFamily="34" charset="0"/>
              </a:rPr>
              <a:t>The name was later changed to the Coordination Group for Meteorological Satellites to include low-Earth orbit satellites and the activities are governed by a Charter. </a:t>
            </a:r>
          </a:p>
          <a:p>
            <a:endParaRPr lang="en-GB" sz="1400" dirty="0" smtClean="0">
              <a:solidFill>
                <a:schemeClr val="tx2">
                  <a:lumMod val="75000"/>
                </a:schemeClr>
              </a:solidFill>
              <a:latin typeface="Arial" pitchFamily="34" charset="0"/>
              <a:cs typeface="Arial" pitchFamily="34" charset="0"/>
            </a:endParaRPr>
          </a:p>
          <a:p>
            <a:r>
              <a:rPr lang="en-GB" sz="1400" dirty="0" smtClean="0">
                <a:solidFill>
                  <a:schemeClr val="tx2">
                    <a:lumMod val="75000"/>
                  </a:schemeClr>
                </a:solidFill>
                <a:latin typeface="Arial" pitchFamily="34" charset="0"/>
                <a:cs typeface="Arial" pitchFamily="34" charset="0"/>
              </a:rPr>
              <a:t>The CGMS meets in plenary session on an annual basis following meetings of four Working Groups on telecommunication, satellite data and products, operational continuity and contingency planning, and global data dissemination respectively.</a:t>
            </a:r>
          </a:p>
        </p:txBody>
      </p:sp>
      <p:sp>
        <p:nvSpPr>
          <p:cNvPr id="6" name="TextBox 5"/>
          <p:cNvSpPr txBox="1"/>
          <p:nvPr/>
        </p:nvSpPr>
        <p:spPr>
          <a:xfrm>
            <a:off x="251522" y="553329"/>
            <a:ext cx="1584176" cy="369332"/>
          </a:xfrm>
          <a:prstGeom prst="rect">
            <a:avLst/>
          </a:prstGeom>
          <a:solidFill>
            <a:schemeClr val="accent1">
              <a:lumMod val="75000"/>
            </a:schemeClr>
          </a:solidFill>
        </p:spPr>
        <p:txBody>
          <a:bodyPr wrap="square" rtlCol="0">
            <a:spAutoFit/>
          </a:bodyPr>
          <a:lstStyle/>
          <a:p>
            <a:r>
              <a:rPr lang="en-GB" b="1" dirty="0" smtClean="0">
                <a:solidFill>
                  <a:schemeClr val="bg1"/>
                </a:solidFill>
              </a:rPr>
              <a:t>CGMS: </a:t>
            </a:r>
            <a:endParaRPr lang="en-GB" b="1" dirty="0">
              <a:solidFill>
                <a:schemeClr val="bg1"/>
              </a:solidFill>
            </a:endParaRPr>
          </a:p>
        </p:txBody>
      </p:sp>
      <p:sp>
        <p:nvSpPr>
          <p:cNvPr id="8" name="TextBox 7"/>
          <p:cNvSpPr txBox="1"/>
          <p:nvPr/>
        </p:nvSpPr>
        <p:spPr>
          <a:xfrm>
            <a:off x="179512" y="3774527"/>
            <a:ext cx="8424936" cy="2246769"/>
          </a:xfrm>
          <a:prstGeom prst="rect">
            <a:avLst/>
          </a:prstGeom>
          <a:noFill/>
          <a:ln>
            <a:noFill/>
          </a:ln>
        </p:spPr>
        <p:txBody>
          <a:bodyPr wrap="square" rtlCol="0">
            <a:spAutoFit/>
          </a:bodyPr>
          <a:lstStyle/>
          <a:p>
            <a:endParaRPr lang="en-GB" sz="1400" dirty="0" smtClean="0">
              <a:solidFill>
                <a:schemeClr val="tx2">
                  <a:lumMod val="75000"/>
                </a:schemeClr>
              </a:solidFill>
              <a:latin typeface="Arial" pitchFamily="34" charset="0"/>
              <a:cs typeface="Arial" pitchFamily="34" charset="0"/>
            </a:endParaRPr>
          </a:p>
          <a:p>
            <a:endParaRPr lang="en-GB" sz="1400" dirty="0" smtClean="0">
              <a:solidFill>
                <a:schemeClr val="tx2">
                  <a:lumMod val="75000"/>
                </a:schemeClr>
              </a:solidFill>
              <a:latin typeface="Arial" pitchFamily="34" charset="0"/>
              <a:cs typeface="Arial" pitchFamily="34" charset="0"/>
            </a:endParaRPr>
          </a:p>
          <a:p>
            <a:r>
              <a:rPr lang="en-GB" sz="1400" dirty="0" smtClean="0">
                <a:solidFill>
                  <a:schemeClr val="tx2">
                    <a:lumMod val="75000"/>
                  </a:schemeClr>
                </a:solidFill>
                <a:latin typeface="Arial" pitchFamily="34" charset="0"/>
                <a:cs typeface="Arial" pitchFamily="34" charset="0"/>
              </a:rPr>
              <a:t>Members are those organisations </a:t>
            </a:r>
            <a:r>
              <a:rPr lang="en-GB" sz="1400" dirty="0">
                <a:solidFill>
                  <a:schemeClr val="tx2">
                    <a:lumMod val="75000"/>
                  </a:schemeClr>
                </a:solidFill>
                <a:latin typeface="Arial" pitchFamily="34" charset="0"/>
                <a:cs typeface="Arial" pitchFamily="34" charset="0"/>
              </a:rPr>
              <a:t>and </a:t>
            </a:r>
            <a:r>
              <a:rPr lang="en-GB" sz="1400" dirty="0" smtClean="0">
                <a:solidFill>
                  <a:schemeClr val="tx2">
                    <a:lumMod val="75000"/>
                  </a:schemeClr>
                </a:solidFill>
                <a:latin typeface="Arial" pitchFamily="34" charset="0"/>
                <a:cs typeface="Arial" pitchFamily="34" charset="0"/>
              </a:rPr>
              <a:t>space agencies </a:t>
            </a:r>
            <a:r>
              <a:rPr lang="en-GB" sz="1400" dirty="0">
                <a:solidFill>
                  <a:schemeClr val="tx2">
                    <a:lumMod val="75000"/>
                  </a:schemeClr>
                </a:solidFill>
                <a:latin typeface="Arial" pitchFamily="34" charset="0"/>
                <a:cs typeface="Arial" pitchFamily="34" charset="0"/>
              </a:rPr>
              <a:t>that </a:t>
            </a:r>
            <a:r>
              <a:rPr lang="en-GB" sz="1400" dirty="0" smtClean="0">
                <a:solidFill>
                  <a:schemeClr val="tx2">
                    <a:lumMod val="75000"/>
                  </a:schemeClr>
                </a:solidFill>
                <a:latin typeface="Arial" pitchFamily="34" charset="0"/>
                <a:cs typeface="Arial" pitchFamily="34" charset="0"/>
              </a:rPr>
              <a:t>are current </a:t>
            </a:r>
            <a:r>
              <a:rPr lang="en-GB" sz="1400" dirty="0">
                <a:solidFill>
                  <a:schemeClr val="tx2">
                    <a:lumMod val="75000"/>
                  </a:schemeClr>
                </a:solidFill>
                <a:latin typeface="Arial" pitchFamily="34" charset="0"/>
                <a:cs typeface="Arial" pitchFamily="34" charset="0"/>
              </a:rPr>
              <a:t>and prospective developers and operators of meteorological satellites </a:t>
            </a:r>
            <a:r>
              <a:rPr lang="en-GB" sz="1400" dirty="0" smtClean="0">
                <a:solidFill>
                  <a:schemeClr val="tx2">
                    <a:lumMod val="75000"/>
                  </a:schemeClr>
                </a:solidFill>
                <a:latin typeface="Arial" pitchFamily="34" charset="0"/>
                <a:cs typeface="Arial" pitchFamily="34" charset="0"/>
              </a:rPr>
              <a:t>; Space </a:t>
            </a:r>
            <a:r>
              <a:rPr lang="en-GB" sz="1400" dirty="0">
                <a:solidFill>
                  <a:schemeClr val="tx2">
                    <a:lumMod val="75000"/>
                  </a:schemeClr>
                </a:solidFill>
                <a:latin typeface="Arial" pitchFamily="34" charset="0"/>
                <a:cs typeface="Arial" pitchFamily="34" charset="0"/>
              </a:rPr>
              <a:t>agencies operating R&amp;D satellites contributing to WMO </a:t>
            </a:r>
            <a:r>
              <a:rPr lang="en-GB" sz="1400" dirty="0" smtClean="0">
                <a:solidFill>
                  <a:schemeClr val="tx2">
                    <a:lumMod val="75000"/>
                  </a:schemeClr>
                </a:solidFill>
                <a:latin typeface="Arial" pitchFamily="34" charset="0"/>
                <a:cs typeface="Arial" pitchFamily="34" charset="0"/>
              </a:rPr>
              <a:t>programmes; WMO</a:t>
            </a:r>
            <a:r>
              <a:rPr lang="en-GB" sz="1400" dirty="0">
                <a:solidFill>
                  <a:schemeClr val="tx2">
                    <a:lumMod val="75000"/>
                  </a:schemeClr>
                </a:solidFill>
                <a:latin typeface="Arial" pitchFamily="34" charset="0"/>
                <a:cs typeface="Arial" pitchFamily="34" charset="0"/>
              </a:rPr>
              <a:t>, because of its unique role as representative of the world meteorological data user </a:t>
            </a:r>
            <a:r>
              <a:rPr lang="en-GB" sz="1400" dirty="0" smtClean="0">
                <a:solidFill>
                  <a:schemeClr val="tx2">
                    <a:lumMod val="75000"/>
                  </a:schemeClr>
                </a:solidFill>
                <a:latin typeface="Arial" pitchFamily="34" charset="0"/>
                <a:cs typeface="Arial" pitchFamily="34" charset="0"/>
              </a:rPr>
              <a:t>community. </a:t>
            </a:r>
          </a:p>
          <a:p>
            <a:endParaRPr lang="en-GB" sz="1400" dirty="0">
              <a:solidFill>
                <a:schemeClr val="tx2">
                  <a:lumMod val="75000"/>
                </a:schemeClr>
              </a:solidFill>
              <a:latin typeface="Arial" pitchFamily="34" charset="0"/>
              <a:cs typeface="Arial" pitchFamily="34" charset="0"/>
            </a:endParaRPr>
          </a:p>
          <a:p>
            <a:pPr lvl="0"/>
            <a:r>
              <a:rPr lang="en-GB" sz="1400" u="sng" dirty="0" smtClean="0">
                <a:solidFill>
                  <a:schemeClr val="tx2">
                    <a:lumMod val="75000"/>
                  </a:schemeClr>
                </a:solidFill>
                <a:latin typeface="Arial" pitchFamily="34" charset="0"/>
                <a:cs typeface="Arial" pitchFamily="34" charset="0"/>
              </a:rPr>
              <a:t>Current members: </a:t>
            </a:r>
          </a:p>
          <a:p>
            <a:pPr lvl="0"/>
            <a:r>
              <a:rPr lang="en-GB" sz="1400" dirty="0" smtClean="0">
                <a:solidFill>
                  <a:schemeClr val="tx2">
                    <a:lumMod val="75000"/>
                  </a:schemeClr>
                </a:solidFill>
                <a:latin typeface="Arial" pitchFamily="34" charset="0"/>
                <a:cs typeface="Arial" pitchFamily="34" charset="0"/>
              </a:rPr>
              <a:t>CMA, CNES, CNSA, ESA, EUMETSAT (CGMS Secretariat since 1987), IMD, IOC/UNESCO, JAXA, JMA, KMA, NASA, NOAA, ROSCOSMOS, ROSHYDROMET, and WMO</a:t>
            </a:r>
          </a:p>
        </p:txBody>
      </p:sp>
      <p:sp>
        <p:nvSpPr>
          <p:cNvPr id="9" name="TextBox 8"/>
          <p:cNvSpPr txBox="1"/>
          <p:nvPr/>
        </p:nvSpPr>
        <p:spPr>
          <a:xfrm>
            <a:off x="251522" y="3860468"/>
            <a:ext cx="1584176" cy="369332"/>
          </a:xfrm>
          <a:prstGeom prst="rect">
            <a:avLst/>
          </a:prstGeom>
          <a:solidFill>
            <a:schemeClr val="accent1">
              <a:lumMod val="75000"/>
            </a:schemeClr>
          </a:solidFill>
        </p:spPr>
        <p:txBody>
          <a:bodyPr wrap="square" rtlCol="0">
            <a:spAutoFit/>
          </a:bodyPr>
          <a:lstStyle/>
          <a:p>
            <a:r>
              <a:rPr lang="en-GB" b="1" dirty="0" smtClean="0">
                <a:solidFill>
                  <a:schemeClr val="bg1"/>
                </a:solidFill>
              </a:rPr>
              <a:t>Members:</a:t>
            </a:r>
            <a:endParaRPr lang="en-GB" b="1" dirty="0">
              <a:solidFill>
                <a:schemeClr val="bg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15306"/>
            <a:ext cx="8229600" cy="461665"/>
          </a:xfrm>
        </p:spPr>
        <p:txBody>
          <a:bodyPr/>
          <a:lstStyle/>
          <a:p>
            <a:r>
              <a:rPr lang="en-GB" sz="2400" dirty="0" smtClean="0"/>
              <a:t>40 years of CGMS Achievements (1972-2012)</a:t>
            </a:r>
            <a:endParaRPr lang="en-GB" sz="2400" dirty="0"/>
          </a:p>
        </p:txBody>
      </p:sp>
      <p:sp>
        <p:nvSpPr>
          <p:cNvPr id="3" name="Content Placeholder 2"/>
          <p:cNvSpPr>
            <a:spLocks noGrp="1"/>
          </p:cNvSpPr>
          <p:nvPr>
            <p:ph idx="1"/>
          </p:nvPr>
        </p:nvSpPr>
        <p:spPr>
          <a:xfrm>
            <a:off x="467544" y="1124744"/>
            <a:ext cx="8229600" cy="4785401"/>
          </a:xfrm>
        </p:spPr>
        <p:txBody>
          <a:bodyPr>
            <a:noAutofit/>
          </a:bodyPr>
          <a:lstStyle/>
          <a:p>
            <a:pPr>
              <a:buNone/>
            </a:pPr>
            <a:r>
              <a:rPr lang="en-GB" sz="2000" dirty="0" smtClean="0"/>
              <a:t>The list of achievements includes climate relevant items:</a:t>
            </a:r>
          </a:p>
          <a:p>
            <a:r>
              <a:rPr lang="en-GB" sz="2000" dirty="0" smtClean="0"/>
              <a:t>Establishment of a global baseline for geostationary coverage </a:t>
            </a:r>
          </a:p>
          <a:p>
            <a:r>
              <a:rPr lang="en-GB" sz="2000" dirty="0" smtClean="0"/>
              <a:t>Establishment of a global back-up framework/contingency planning (“help thy neighbour”) </a:t>
            </a:r>
          </a:p>
          <a:p>
            <a:r>
              <a:rPr lang="en-GB" sz="2000" dirty="0" smtClean="0"/>
              <a:t>Optimisation of the Global Observing System (GOS) and response to the WMO Vision for the space-based GOS in 2025 </a:t>
            </a:r>
          </a:p>
          <a:p>
            <a:r>
              <a:rPr lang="en-GB" sz="2000" dirty="0" smtClean="0"/>
              <a:t>Development of a coordinated approach to calibration and inter-calibration (</a:t>
            </a:r>
            <a:r>
              <a:rPr lang="en-GB" sz="2000" dirty="0" smtClean="0">
                <a:hlinkClick r:id="rId2"/>
              </a:rPr>
              <a:t>GSICS</a:t>
            </a:r>
            <a:r>
              <a:rPr lang="en-GB" sz="2000" dirty="0" smtClean="0"/>
              <a:t>) </a:t>
            </a:r>
          </a:p>
          <a:p>
            <a:r>
              <a:rPr lang="en-GB" sz="2000" dirty="0" smtClean="0"/>
              <a:t>Promotion and development of a coordinated framework for generating climate data records from space observations (</a:t>
            </a:r>
            <a:r>
              <a:rPr lang="en-GB" sz="2000" dirty="0" smtClean="0">
                <a:hlinkClick r:id="rId3"/>
              </a:rPr>
              <a:t>SCOPE-CM</a:t>
            </a:r>
            <a:r>
              <a:rPr lang="en-GB" sz="2000" dirty="0" smtClean="0"/>
              <a:t>) </a:t>
            </a:r>
          </a:p>
          <a:p>
            <a:r>
              <a:rPr lang="en-GB" sz="2000" dirty="0" smtClean="0"/>
              <a:t>Development of a framework for improving the quality of sounding products and Atmospheric Motion Vectors </a:t>
            </a:r>
          </a:p>
          <a:p>
            <a:r>
              <a:rPr lang="en-GB" sz="2000" dirty="0" smtClean="0"/>
              <a:t>Facilitation of a common approach to archiving of data (essential for climate monitoring applications)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9988" y="6616700"/>
            <a:ext cx="2959844" cy="215444"/>
          </a:xfrm>
          <a:prstGeom prst="rect">
            <a:avLst/>
          </a:prstGeom>
          <a:noFill/>
        </p:spPr>
        <p:txBody>
          <a:bodyPr wrap="square">
            <a:spAutoFit/>
          </a:bodyPr>
          <a:lstStyle/>
          <a:p>
            <a:pPr>
              <a:defRPr/>
            </a:pPr>
            <a:r>
              <a:rPr lang="en-GB" sz="800" dirty="0" smtClean="0">
                <a:solidFill>
                  <a:srgbClr val="002569"/>
                </a:solidFill>
              </a:rPr>
              <a:t>EUM/SIR/VWG/12/0???, </a:t>
            </a:r>
            <a:r>
              <a:rPr lang="en-GB" sz="800" dirty="0">
                <a:solidFill>
                  <a:srgbClr val="002569"/>
                </a:solidFill>
              </a:rPr>
              <a:t>v1, </a:t>
            </a:r>
            <a:r>
              <a:rPr lang="en-GB" sz="800" dirty="0" smtClean="0">
                <a:solidFill>
                  <a:srgbClr val="002569"/>
                </a:solidFill>
              </a:rPr>
              <a:t>10 July 2012</a:t>
            </a:r>
            <a:endParaRPr lang="en-GB" sz="800" dirty="0">
              <a:solidFill>
                <a:srgbClr val="002569"/>
              </a:solidFill>
            </a:endParaRPr>
          </a:p>
        </p:txBody>
      </p:sp>
      <p:pic>
        <p:nvPicPr>
          <p:cNvPr id="5" name="Picture 2" descr="cgmsletter"/>
          <p:cNvPicPr>
            <a:picLocks noChangeAspect="1" noChangeArrowheads="1"/>
          </p:cNvPicPr>
          <p:nvPr/>
        </p:nvPicPr>
        <p:blipFill>
          <a:blip r:embed="rId2" cstate="print"/>
          <a:srcRect/>
          <a:stretch>
            <a:fillRect/>
          </a:stretch>
        </p:blipFill>
        <p:spPr bwMode="auto">
          <a:xfrm>
            <a:off x="179512" y="5686433"/>
            <a:ext cx="8839200" cy="976313"/>
          </a:xfrm>
          <a:prstGeom prst="rect">
            <a:avLst/>
          </a:prstGeom>
          <a:noFill/>
          <a:ln w="9525">
            <a:noFill/>
            <a:miter lim="800000"/>
            <a:headEnd/>
            <a:tailEnd/>
          </a:ln>
        </p:spPr>
      </p:pic>
      <p:sp>
        <p:nvSpPr>
          <p:cNvPr id="6" name="Rectangle 65"/>
          <p:cNvSpPr>
            <a:spLocks noGrp="1" noChangeArrowheads="1"/>
          </p:cNvSpPr>
          <p:nvPr>
            <p:ph type="sldNum" sz="quarter" idx="4294967295"/>
          </p:nvPr>
        </p:nvSpPr>
        <p:spPr>
          <a:xfrm>
            <a:off x="8609463" y="6610350"/>
            <a:ext cx="571053" cy="247650"/>
          </a:xfrm>
          <a:prstGeom prst="rect">
            <a:avLst/>
          </a:prstGeom>
        </p:spPr>
        <p:txBody>
          <a:bodyPr/>
          <a:lstStyle>
            <a:lvl1pPr>
              <a:defRPr sz="800">
                <a:solidFill>
                  <a:schemeClr val="tx2"/>
                </a:solidFill>
              </a:defRPr>
            </a:lvl1pPr>
          </a:lstStyle>
          <a:p>
            <a:pPr>
              <a:defRPr/>
            </a:pPr>
            <a:r>
              <a:rPr lang="en-GB" dirty="0"/>
              <a:t>Slide: </a:t>
            </a:r>
            <a:fld id="{8AE4F5B3-C86E-48F7-90B4-22A3CA5B476D}" type="slidenum">
              <a:rPr lang="en-GB"/>
              <a:pPr>
                <a:defRPr/>
              </a:pPr>
              <a:t>4</a:t>
            </a:fld>
            <a:endParaRPr lang="en-GB" dirty="0"/>
          </a:p>
        </p:txBody>
      </p:sp>
      <p:sp>
        <p:nvSpPr>
          <p:cNvPr id="7" name="TextBox 6"/>
          <p:cNvSpPr txBox="1"/>
          <p:nvPr/>
        </p:nvSpPr>
        <p:spPr>
          <a:xfrm>
            <a:off x="0" y="0"/>
            <a:ext cx="9144000" cy="369332"/>
          </a:xfrm>
          <a:prstGeom prst="rect">
            <a:avLst/>
          </a:prstGeom>
          <a:solidFill>
            <a:schemeClr val="accent1">
              <a:lumMod val="75000"/>
            </a:schemeClr>
          </a:solidFill>
        </p:spPr>
        <p:txBody>
          <a:bodyPr wrap="square" rtlCol="0">
            <a:spAutoFit/>
          </a:bodyPr>
          <a:lstStyle/>
          <a:p>
            <a:pPr algn="ctr"/>
            <a:r>
              <a:rPr lang="en-GB" b="1" dirty="0" smtClean="0">
                <a:solidFill>
                  <a:schemeClr val="bg1"/>
                </a:solidFill>
              </a:rPr>
              <a:t>Coordination Group for Meteorological Satellites - CGMS</a:t>
            </a:r>
            <a:endParaRPr lang="en-GB" b="1" dirty="0">
              <a:solidFill>
                <a:schemeClr val="bg1"/>
              </a:solidFill>
            </a:endParaRPr>
          </a:p>
        </p:txBody>
      </p:sp>
      <p:sp>
        <p:nvSpPr>
          <p:cNvPr id="10" name="TextBox 9"/>
          <p:cNvSpPr txBox="1"/>
          <p:nvPr/>
        </p:nvSpPr>
        <p:spPr>
          <a:xfrm>
            <a:off x="251520" y="1064933"/>
            <a:ext cx="8882440" cy="1200329"/>
          </a:xfrm>
          <a:prstGeom prst="rect">
            <a:avLst/>
          </a:prstGeom>
          <a:noFill/>
        </p:spPr>
        <p:txBody>
          <a:bodyPr wrap="square" rtlCol="0">
            <a:spAutoFit/>
          </a:bodyPr>
          <a:lstStyle/>
          <a:p>
            <a:r>
              <a:rPr lang="en-GB" dirty="0">
                <a:solidFill>
                  <a:schemeClr val="tx2">
                    <a:lumMod val="75000"/>
                  </a:schemeClr>
                </a:solidFill>
                <a:latin typeface="Arial" pitchFamily="34" charset="0"/>
                <a:cs typeface="Arial" pitchFamily="34" charset="0"/>
              </a:rPr>
              <a:t> </a:t>
            </a:r>
            <a:endParaRPr lang="en-GB" dirty="0" smtClean="0">
              <a:solidFill>
                <a:schemeClr val="tx2">
                  <a:lumMod val="75000"/>
                </a:schemeClr>
              </a:solidFill>
              <a:latin typeface="Arial" pitchFamily="34" charset="0"/>
              <a:cs typeface="Arial" pitchFamily="34" charset="0"/>
            </a:endParaRPr>
          </a:p>
          <a:p>
            <a:pPr marL="357188" indent="-357188">
              <a:buFont typeface="Wingdings" pitchFamily="2" charset="2"/>
              <a:buChar char="Ø"/>
            </a:pPr>
            <a:r>
              <a:rPr lang="en-GB" dirty="0" smtClean="0">
                <a:solidFill>
                  <a:schemeClr val="tx2">
                    <a:lumMod val="75000"/>
                  </a:schemeClr>
                </a:solidFill>
                <a:latin typeface="Arial" pitchFamily="34" charset="0"/>
                <a:cs typeface="Arial" pitchFamily="34" charset="0"/>
              </a:rPr>
              <a:t>The CGMS high level priority plan (</a:t>
            </a:r>
            <a:r>
              <a:rPr lang="fr-FR" dirty="0" smtClean="0">
                <a:hlinkClick r:id="rId3"/>
              </a:rPr>
              <a:t>http://www.cgms-info.org/docs/general-publications/cgms-high-level-priority-plan-2013-2017.pdf?sfvrsn=0</a:t>
            </a:r>
            <a:r>
              <a:rPr lang="fr-FR" dirty="0" smtClean="0"/>
              <a:t> )</a:t>
            </a:r>
            <a:r>
              <a:rPr lang="en-GB" dirty="0" smtClean="0">
                <a:solidFill>
                  <a:schemeClr val="tx2">
                    <a:lumMod val="75000"/>
                  </a:schemeClr>
                </a:solidFill>
                <a:latin typeface="Arial" pitchFamily="34" charset="0"/>
                <a:cs typeface="Arial" pitchFamily="34" charset="0"/>
              </a:rPr>
              <a:t> has been endorsed by the 40th CGMS plenary meeting in November 2012. </a:t>
            </a:r>
          </a:p>
        </p:txBody>
      </p:sp>
      <p:sp>
        <p:nvSpPr>
          <p:cNvPr id="11" name="TextBox 10"/>
          <p:cNvSpPr txBox="1"/>
          <p:nvPr/>
        </p:nvSpPr>
        <p:spPr>
          <a:xfrm>
            <a:off x="395536" y="827421"/>
            <a:ext cx="5832648" cy="461665"/>
          </a:xfrm>
          <a:prstGeom prst="rect">
            <a:avLst/>
          </a:prstGeom>
          <a:solidFill>
            <a:schemeClr val="accent1">
              <a:lumMod val="75000"/>
            </a:schemeClr>
          </a:solidFill>
        </p:spPr>
        <p:txBody>
          <a:bodyPr wrap="square" rtlCol="0">
            <a:spAutoFit/>
          </a:bodyPr>
          <a:lstStyle/>
          <a:p>
            <a:r>
              <a:rPr lang="en-GB" sz="2400" b="1" dirty="0" smtClean="0">
                <a:solidFill>
                  <a:schemeClr val="bg1"/>
                </a:solidFill>
              </a:rPr>
              <a:t>CGMS High Level Priority Plan</a:t>
            </a:r>
            <a:endParaRPr lang="en-GB" sz="2400" b="1" dirty="0">
              <a:solidFill>
                <a:schemeClr val="bg1"/>
              </a:solidFill>
            </a:endParaRPr>
          </a:p>
        </p:txBody>
      </p:sp>
      <p:pic>
        <p:nvPicPr>
          <p:cNvPr id="3074" name="Picture 2" descr="ITWG logo"/>
          <p:cNvPicPr>
            <a:picLocks noChangeAspect="1" noChangeArrowheads="1"/>
          </p:cNvPicPr>
          <p:nvPr/>
        </p:nvPicPr>
        <p:blipFill>
          <a:blip r:embed="rId4" cstate="print"/>
          <a:srcRect/>
          <a:stretch>
            <a:fillRect/>
          </a:stretch>
        </p:blipFill>
        <p:spPr bwMode="auto">
          <a:xfrm>
            <a:off x="3563888" y="5949280"/>
            <a:ext cx="1056270" cy="518170"/>
          </a:xfrm>
          <a:prstGeom prst="rect">
            <a:avLst/>
          </a:prstGeom>
          <a:noFill/>
        </p:spPr>
      </p:pic>
      <p:pic>
        <p:nvPicPr>
          <p:cNvPr id="3076" name="Picture 4" descr="IWWG logo"/>
          <p:cNvPicPr>
            <a:picLocks noChangeAspect="1" noChangeArrowheads="1"/>
          </p:cNvPicPr>
          <p:nvPr/>
        </p:nvPicPr>
        <p:blipFill>
          <a:blip r:embed="rId5" cstate="print"/>
          <a:srcRect/>
          <a:stretch>
            <a:fillRect/>
          </a:stretch>
        </p:blipFill>
        <p:spPr bwMode="auto">
          <a:xfrm>
            <a:off x="6300192" y="6021288"/>
            <a:ext cx="792088" cy="396044"/>
          </a:xfrm>
          <a:prstGeom prst="rect">
            <a:avLst/>
          </a:prstGeom>
          <a:noFill/>
        </p:spPr>
      </p:pic>
      <p:pic>
        <p:nvPicPr>
          <p:cNvPr id="3078" name="Picture 6" descr="http://www.isac.cnr.it/~ipwg/img/IPWG-logo.jpg"/>
          <p:cNvPicPr>
            <a:picLocks noChangeAspect="1" noChangeArrowheads="1"/>
          </p:cNvPicPr>
          <p:nvPr/>
        </p:nvPicPr>
        <p:blipFill>
          <a:blip r:embed="rId6" cstate="print"/>
          <a:srcRect/>
          <a:stretch>
            <a:fillRect/>
          </a:stretch>
        </p:blipFill>
        <p:spPr bwMode="auto">
          <a:xfrm>
            <a:off x="4932040" y="6093296"/>
            <a:ext cx="1152128" cy="214549"/>
          </a:xfrm>
          <a:prstGeom prst="rect">
            <a:avLst/>
          </a:prstGeom>
          <a:noFill/>
        </p:spPr>
      </p:pic>
      <p:pic>
        <p:nvPicPr>
          <p:cNvPr id="3080" name="Picture 8" descr="http://www.irowg.org/images/bamsLow.jpg"/>
          <p:cNvPicPr>
            <a:picLocks noChangeAspect="1" noChangeArrowheads="1"/>
          </p:cNvPicPr>
          <p:nvPr/>
        </p:nvPicPr>
        <p:blipFill>
          <a:blip r:embed="rId7" cstate="print"/>
          <a:srcRect/>
          <a:stretch>
            <a:fillRect/>
          </a:stretch>
        </p:blipFill>
        <p:spPr bwMode="auto">
          <a:xfrm>
            <a:off x="7236296" y="5949280"/>
            <a:ext cx="800710" cy="536476"/>
          </a:xfrm>
          <a:prstGeom prst="rect">
            <a:avLst/>
          </a:prstGeom>
          <a:noFill/>
        </p:spPr>
      </p:pic>
      <p:pic>
        <p:nvPicPr>
          <p:cNvPr id="3081" name="Picture 9"/>
          <p:cNvPicPr>
            <a:picLocks noChangeAspect="1" noChangeArrowheads="1"/>
          </p:cNvPicPr>
          <p:nvPr/>
        </p:nvPicPr>
        <p:blipFill>
          <a:blip r:embed="rId8" cstate="print"/>
          <a:srcRect/>
          <a:stretch>
            <a:fillRect/>
          </a:stretch>
        </p:blipFill>
        <p:spPr bwMode="auto">
          <a:xfrm>
            <a:off x="6372200" y="2276872"/>
            <a:ext cx="2524330" cy="1656184"/>
          </a:xfrm>
          <a:prstGeom prst="rect">
            <a:avLst/>
          </a:prstGeom>
          <a:noFill/>
          <a:ln w="9525">
            <a:noFill/>
            <a:miter lim="800000"/>
            <a:headEnd/>
            <a:tailEnd/>
          </a:ln>
        </p:spPr>
      </p:pic>
      <p:pic>
        <p:nvPicPr>
          <p:cNvPr id="3082" name="Picture 10"/>
          <p:cNvPicPr>
            <a:picLocks noChangeAspect="1" noChangeArrowheads="1"/>
          </p:cNvPicPr>
          <p:nvPr/>
        </p:nvPicPr>
        <p:blipFill>
          <a:blip r:embed="rId9" cstate="print"/>
          <a:srcRect/>
          <a:stretch>
            <a:fillRect/>
          </a:stretch>
        </p:blipFill>
        <p:spPr bwMode="auto">
          <a:xfrm>
            <a:off x="8028384" y="2276872"/>
            <a:ext cx="864096" cy="270346"/>
          </a:xfrm>
          <a:prstGeom prst="rect">
            <a:avLst/>
          </a:prstGeom>
          <a:noFill/>
          <a:ln w="9525">
            <a:noFill/>
            <a:miter lim="800000"/>
            <a:headEnd/>
            <a:tailEnd/>
          </a:ln>
        </p:spPr>
      </p:pic>
      <p:sp>
        <p:nvSpPr>
          <p:cNvPr id="14" name="TextBox 13"/>
          <p:cNvSpPr txBox="1"/>
          <p:nvPr/>
        </p:nvSpPr>
        <p:spPr>
          <a:xfrm>
            <a:off x="251520" y="2420888"/>
            <a:ext cx="6120676" cy="1477328"/>
          </a:xfrm>
          <a:prstGeom prst="rect">
            <a:avLst/>
          </a:prstGeom>
          <a:noFill/>
        </p:spPr>
        <p:txBody>
          <a:bodyPr wrap="square" rtlCol="0">
            <a:spAutoFit/>
          </a:bodyPr>
          <a:lstStyle/>
          <a:p>
            <a:pPr marL="357188" indent="-357188">
              <a:buFont typeface="Wingdings" pitchFamily="2" charset="2"/>
              <a:buChar char="Ø"/>
            </a:pPr>
            <a:r>
              <a:rPr lang="en-GB" dirty="0" smtClean="0">
                <a:solidFill>
                  <a:schemeClr val="tx2">
                    <a:lumMod val="75000"/>
                  </a:schemeClr>
                </a:solidFill>
                <a:latin typeface="Arial" pitchFamily="34" charset="0"/>
                <a:cs typeface="Arial" pitchFamily="34" charset="0"/>
              </a:rPr>
              <a:t>This rolling </a:t>
            </a:r>
            <a:r>
              <a:rPr lang="en-GB" smtClean="0">
                <a:solidFill>
                  <a:schemeClr val="tx2">
                    <a:lumMod val="75000"/>
                  </a:schemeClr>
                </a:solidFill>
                <a:latin typeface="Arial" pitchFamily="34" charset="0"/>
                <a:cs typeface="Arial" pitchFamily="34" charset="0"/>
              </a:rPr>
              <a:t>5-year (2013-2017) plan </a:t>
            </a:r>
            <a:r>
              <a:rPr lang="en-GB" dirty="0" smtClean="0">
                <a:solidFill>
                  <a:schemeClr val="tx2">
                    <a:lumMod val="75000"/>
                  </a:schemeClr>
                </a:solidFill>
                <a:latin typeface="Arial" pitchFamily="34" charset="0"/>
                <a:cs typeface="Arial" pitchFamily="34" charset="0"/>
              </a:rPr>
              <a:t>is seen as part of a longer term perspective, in particular as regards the new challenges raised by climate monitoring in the context of the implementation of the Global Framework for Climate Services. </a:t>
            </a:r>
          </a:p>
        </p:txBody>
      </p:sp>
      <p:sp>
        <p:nvSpPr>
          <p:cNvPr id="15" name="TextBox 14"/>
          <p:cNvSpPr txBox="1"/>
          <p:nvPr/>
        </p:nvSpPr>
        <p:spPr>
          <a:xfrm>
            <a:off x="251520" y="3933056"/>
            <a:ext cx="8208912" cy="2031325"/>
          </a:xfrm>
          <a:prstGeom prst="rect">
            <a:avLst/>
          </a:prstGeom>
          <a:noFill/>
        </p:spPr>
        <p:txBody>
          <a:bodyPr wrap="square" rtlCol="0">
            <a:spAutoFit/>
          </a:bodyPr>
          <a:lstStyle/>
          <a:p>
            <a:pPr marL="357188" indent="-357188">
              <a:buFont typeface="Wingdings" pitchFamily="2" charset="2"/>
              <a:buChar char="Ø"/>
            </a:pPr>
            <a:r>
              <a:rPr lang="en-GB" dirty="0" smtClean="0">
                <a:solidFill>
                  <a:schemeClr val="tx2">
                    <a:lumMod val="75000"/>
                  </a:schemeClr>
                </a:solidFill>
                <a:latin typeface="Arial" pitchFamily="34" charset="0"/>
                <a:cs typeface="Arial" pitchFamily="34" charset="0"/>
              </a:rPr>
              <a:t>It will be reviewed on an annual basis, considering in particular new requirements and perspectives arising from interactions with the user and scientific communities, the development of applications, e.g. NWP, and relevant research activities. </a:t>
            </a:r>
          </a:p>
          <a:p>
            <a:pPr marL="357188" indent="-357188">
              <a:buFont typeface="Wingdings" pitchFamily="2" charset="2"/>
              <a:buChar char="Ø"/>
            </a:pPr>
            <a:r>
              <a:rPr lang="en-GB" dirty="0" smtClean="0">
                <a:solidFill>
                  <a:schemeClr val="tx2">
                    <a:lumMod val="75000"/>
                  </a:schemeClr>
                </a:solidFill>
                <a:latin typeface="Arial" pitchFamily="34" charset="0"/>
                <a:cs typeface="Arial" pitchFamily="34" charset="0"/>
              </a:rPr>
              <a:t>It will ensure proper interaction with other space agencies and their relevant constituencies (e.g. CEOS including its working groups and virtual constellations).</a:t>
            </a:r>
            <a:endParaRPr lang="en-GB"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548680"/>
            <a:ext cx="8229600" cy="830997"/>
          </a:xfrm>
        </p:spPr>
        <p:txBody>
          <a:bodyPr/>
          <a:lstStyle/>
          <a:p>
            <a:r>
              <a:rPr lang="en-US" sz="2400" dirty="0" smtClean="0"/>
              <a:t>Top-level priority 5.1: </a:t>
            </a:r>
            <a:r>
              <a:rPr lang="en-GB" sz="2400" dirty="0" smtClean="0"/>
              <a:t>Advancing the architecture for climate monitoring from space </a:t>
            </a:r>
            <a:endParaRPr lang="en-GB" sz="2400" dirty="0"/>
          </a:p>
        </p:txBody>
      </p:sp>
      <p:sp>
        <p:nvSpPr>
          <p:cNvPr id="3" name="Content Placeholder 2"/>
          <p:cNvSpPr>
            <a:spLocks noGrp="1"/>
          </p:cNvSpPr>
          <p:nvPr>
            <p:ph idx="1"/>
          </p:nvPr>
        </p:nvSpPr>
        <p:spPr>
          <a:xfrm>
            <a:off x="395536" y="1556792"/>
            <a:ext cx="8748464" cy="4525963"/>
          </a:xfrm>
        </p:spPr>
        <p:txBody>
          <a:bodyPr>
            <a:normAutofit fontScale="77500" lnSpcReduction="20000"/>
          </a:bodyPr>
          <a:lstStyle/>
          <a:p>
            <a:pPr>
              <a:buClr>
                <a:srgbClr val="FF0000"/>
              </a:buClr>
              <a:buFont typeface="Wingdings" pitchFamily="2" charset="2"/>
              <a:buChar char="§"/>
            </a:pPr>
            <a:r>
              <a:rPr lang="en-GB" b="1" dirty="0" smtClean="0"/>
              <a:t>« Advancing the Architecture» a major header in CGMS HLPP:</a:t>
            </a:r>
          </a:p>
          <a:p>
            <a:pPr lvl="1"/>
            <a:r>
              <a:rPr lang="en-GB" dirty="0" smtClean="0"/>
              <a:t>Take an active role in building up the architecture as a contribution to GFCS;</a:t>
            </a:r>
          </a:p>
          <a:p>
            <a:pPr lvl="1"/>
            <a:r>
              <a:rPr lang="en-GB" dirty="0" smtClean="0"/>
              <a:t>Evaluate the CGMS baseline against the logical view ;</a:t>
            </a:r>
          </a:p>
          <a:p>
            <a:pPr lvl="1"/>
            <a:r>
              <a:rPr lang="en-GB" dirty="0" smtClean="0"/>
              <a:t>Extend GSICS and SCOPE‐CM;</a:t>
            </a:r>
          </a:p>
          <a:p>
            <a:pPr lvl="1"/>
            <a:r>
              <a:rPr lang="en-GB" dirty="0" smtClean="0"/>
              <a:t>Analyse long‐term datasets , impact on climate applications;</a:t>
            </a:r>
          </a:p>
          <a:p>
            <a:pPr lvl="1"/>
            <a:r>
              <a:rPr lang="en-GB" dirty="0" smtClean="0"/>
              <a:t>Establish priorities for multi‐decadal ECV products;</a:t>
            </a:r>
          </a:p>
          <a:p>
            <a:pPr lvl="1"/>
            <a:r>
              <a:rPr lang="en-GB" dirty="0" smtClean="0"/>
              <a:t>Contribute to creation of key FCDRs supporting many ECVs;</a:t>
            </a:r>
          </a:p>
          <a:p>
            <a:pPr lvl="1"/>
            <a:r>
              <a:rPr lang="en-GB" dirty="0" smtClean="0"/>
              <a:t>Ensure systematic contribution to the ECV inventory;</a:t>
            </a:r>
          </a:p>
          <a:p>
            <a:pPr lvl="1"/>
            <a:r>
              <a:rPr lang="en-GB" dirty="0" smtClean="0"/>
              <a:t>Integrated access to climate data records of CGMS members;</a:t>
            </a:r>
          </a:p>
          <a:p>
            <a:pPr lvl="1"/>
            <a:r>
              <a:rPr lang="en-GB" dirty="0" smtClean="0"/>
              <a:t>Common approach to long‐term data preservation;</a:t>
            </a:r>
          </a:p>
          <a:p>
            <a:pPr lvl="1"/>
            <a:r>
              <a:rPr lang="en-GB" dirty="0" smtClean="0"/>
              <a:t>Work with CEOS towards sustainable implementation of the architecture.</a:t>
            </a:r>
          </a:p>
          <a:p>
            <a:endParaRPr lang="en-GB"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615306"/>
            <a:ext cx="8229600" cy="461665"/>
          </a:xfrm>
        </p:spPr>
        <p:txBody>
          <a:bodyPr/>
          <a:lstStyle/>
          <a:p>
            <a:r>
              <a:rPr lang="fr-CH" sz="2400" dirty="0" smtClean="0"/>
              <a:t>CGMS-41 Actions relevant for </a:t>
            </a:r>
            <a:r>
              <a:rPr lang="fr-CH" sz="2400" dirty="0" err="1" smtClean="0"/>
              <a:t>Climate</a:t>
            </a:r>
            <a:endParaRPr lang="en-GB" sz="2400" dirty="0"/>
          </a:p>
        </p:txBody>
      </p:sp>
      <p:sp>
        <p:nvSpPr>
          <p:cNvPr id="32771" name="Rectangle 6"/>
          <p:cNvSpPr>
            <a:spLocks noGrp="1" noChangeArrowheads="1"/>
          </p:cNvSpPr>
          <p:nvPr>
            <p:ph idx="1"/>
          </p:nvPr>
        </p:nvSpPr>
        <p:spPr>
          <a:xfrm>
            <a:off x="467544" y="1268760"/>
            <a:ext cx="8229600" cy="4896544"/>
          </a:xfrm>
        </p:spPr>
        <p:txBody>
          <a:bodyPr>
            <a:noAutofit/>
          </a:bodyPr>
          <a:lstStyle/>
          <a:p>
            <a:r>
              <a:rPr lang="en-GB" sz="2000" b="1" u="sng" dirty="0" smtClean="0"/>
              <a:t>Action 41.11</a:t>
            </a:r>
            <a:r>
              <a:rPr lang="en-GB" sz="2000" dirty="0" smtClean="0"/>
              <a:t>: “</a:t>
            </a:r>
            <a:r>
              <a:rPr lang="en-IE" sz="2000" dirty="0" smtClean="0"/>
              <a:t>CGMS members to nominate members for the CEOS/CGMS joint climate working group” already closed.</a:t>
            </a:r>
          </a:p>
          <a:p>
            <a:endParaRPr lang="en-GB" sz="2000" b="1" u="sng" dirty="0" smtClean="0"/>
          </a:p>
          <a:p>
            <a:r>
              <a:rPr lang="en-GB" sz="2000" b="1" u="sng" dirty="0" smtClean="0"/>
              <a:t>Action 41.12:</a:t>
            </a:r>
            <a:r>
              <a:rPr lang="en-GB" sz="2000" dirty="0" smtClean="0"/>
              <a:t> “</a:t>
            </a:r>
            <a:r>
              <a:rPr lang="en-IE" sz="2000" dirty="0" smtClean="0"/>
              <a:t>CGMS Plenary proposes that the CGMS/CEOS joint climate WG establish an inventory of FCDRs including for each one information on: </a:t>
            </a:r>
          </a:p>
          <a:p>
            <a:pPr lvl="1"/>
            <a:r>
              <a:rPr lang="en-IE" sz="2000" dirty="0" smtClean="0"/>
              <a:t>contributing missions and instruments;</a:t>
            </a:r>
          </a:p>
          <a:p>
            <a:pPr lvl="1"/>
            <a:r>
              <a:rPr lang="en-IE" sz="2000" dirty="0" smtClean="0"/>
              <a:t>calibration and cross-calibration;</a:t>
            </a:r>
          </a:p>
          <a:p>
            <a:pPr lvl="1"/>
            <a:r>
              <a:rPr lang="en-IE" sz="2000" dirty="0" smtClean="0"/>
              <a:t>contributing agencies;</a:t>
            </a:r>
          </a:p>
          <a:p>
            <a:pPr>
              <a:buNone/>
            </a:pPr>
            <a:r>
              <a:rPr lang="en-IE" sz="2000" dirty="0" smtClean="0"/>
              <a:t>	and reference to ECV/TCDRs which could be extracted.</a:t>
            </a:r>
          </a:p>
          <a:p>
            <a:pPr>
              <a:buNone/>
            </a:pPr>
            <a:r>
              <a:rPr lang="en-IE" sz="2000" dirty="0" smtClean="0"/>
              <a:t>	To be done in addition to and in full consistency with the existing ECV-driven inventory of TCDRs. </a:t>
            </a:r>
            <a:r>
              <a:rPr lang="en-IE" sz="2000" b="1" dirty="0" smtClean="0">
                <a:solidFill>
                  <a:schemeClr val="tx2"/>
                </a:solidFill>
              </a:rPr>
              <a:t>ACTIONEE: CEOS-CGMS WG Climate</a:t>
            </a:r>
            <a:endParaRPr lang="en-GB" sz="2000" dirty="0" smtClean="0">
              <a:solidFill>
                <a:schemeClr val="tx2"/>
              </a:solidFill>
            </a:endParaRPr>
          </a:p>
          <a:p>
            <a:pPr>
              <a:buNone/>
            </a:pPr>
            <a:endParaRPr lang="en-GB" sz="2000" b="1" u="sng" dirty="0" smtClean="0"/>
          </a:p>
          <a:p>
            <a:r>
              <a:rPr lang="en-GB" sz="2000" b="1" u="sng" dirty="0" smtClean="0"/>
              <a:t>Action 41.13: “</a:t>
            </a:r>
            <a:r>
              <a:rPr lang="en-IE" sz="2000" dirty="0" smtClean="0"/>
              <a:t>The CEOS/CGMS joint climate working group to report to each CGMS plenary session” </a:t>
            </a:r>
            <a:r>
              <a:rPr lang="en-IE" sz="2000" b="1" dirty="0" smtClean="0">
                <a:solidFill>
                  <a:schemeClr val="tx2"/>
                </a:solidFill>
              </a:rPr>
              <a:t>ACTIONEE: CEOS-CGMS WG Climate</a:t>
            </a:r>
            <a:endParaRPr lang="en-GB" sz="2000" b="1" dirty="0" smtClean="0">
              <a:solidFill>
                <a:schemeClr val="tx2"/>
              </a:solidFill>
            </a:endParaRPr>
          </a:p>
          <a:p>
            <a:pPr>
              <a:buNone/>
            </a:pPr>
            <a:r>
              <a:rPr lang="en-GB" sz="2000" dirty="0" smtClean="0"/>
              <a:t>	</a:t>
            </a:r>
            <a:endParaRPr lang="en-US" sz="2000" dirty="0"/>
          </a:p>
          <a:p>
            <a:pPr marL="342900" indent="-342900">
              <a:buFontTx/>
              <a:buNone/>
            </a:pPr>
            <a:r>
              <a:rPr lang="fr-FR" sz="2000" b="1" dirty="0">
                <a:solidFill>
                  <a:srgbClr val="FF0000"/>
                </a:solidFill>
              </a:rPr>
              <a:t>	</a:t>
            </a:r>
            <a:endParaRPr lang="en-US" sz="2000" dirty="0"/>
          </a:p>
        </p:txBody>
      </p:sp>
      <p:sp>
        <p:nvSpPr>
          <p:cNvPr id="32792" name="Rectangle 24"/>
          <p:cNvSpPr>
            <a:spLocks noChangeArrowheads="1"/>
          </p:cNvSpPr>
          <p:nvPr/>
        </p:nvSpPr>
        <p:spPr bwMode="auto">
          <a:xfrm>
            <a:off x="179512" y="548681"/>
            <a:ext cx="8713788" cy="720080"/>
          </a:xfrm>
          <a:prstGeom prst="rect">
            <a:avLst/>
          </a:prstGeom>
          <a:noFill/>
          <a:ln w="9525">
            <a:noFill/>
            <a:miter lim="800000"/>
            <a:headEnd/>
            <a:tailEnd/>
          </a:ln>
        </p:spPr>
        <p:txBody>
          <a:bodyPr anchor="ctr"/>
          <a:lstStyle/>
          <a:p>
            <a:pPr>
              <a:spcBef>
                <a:spcPct val="0"/>
              </a:spcBef>
              <a:buClrTx/>
              <a:buFontTx/>
              <a:buNone/>
            </a:pPr>
            <a:endParaRPr lang="en-US" sz="3000" dirty="0">
              <a:solidFill>
                <a:schemeClr val="tx2"/>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771">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15306"/>
            <a:ext cx="8229600" cy="461665"/>
          </a:xfrm>
        </p:spPr>
        <p:txBody>
          <a:bodyPr/>
          <a:lstStyle/>
          <a:p>
            <a:r>
              <a:rPr lang="en-GB" sz="2400" dirty="0" smtClean="0"/>
              <a:t>Message</a:t>
            </a:r>
            <a:endParaRPr lang="en-GB" sz="2400" dirty="0"/>
          </a:p>
        </p:txBody>
      </p:sp>
      <p:sp>
        <p:nvSpPr>
          <p:cNvPr id="3" name="Content Placeholder 2"/>
          <p:cNvSpPr>
            <a:spLocks noGrp="1"/>
          </p:cNvSpPr>
          <p:nvPr>
            <p:ph idx="1"/>
          </p:nvPr>
        </p:nvSpPr>
        <p:spPr>
          <a:xfrm>
            <a:off x="323528" y="1600206"/>
            <a:ext cx="8496944" cy="4525963"/>
          </a:xfrm>
        </p:spPr>
        <p:txBody>
          <a:bodyPr>
            <a:normAutofit/>
          </a:bodyPr>
          <a:lstStyle/>
          <a:p>
            <a:r>
              <a:rPr lang="en-GB" sz="2600" dirty="0" smtClean="0"/>
              <a:t>Thus far CGMS has treated climate activities rather ad hoc;</a:t>
            </a:r>
          </a:p>
          <a:p>
            <a:r>
              <a:rPr lang="en-GB" sz="2600" dirty="0" smtClean="0"/>
              <a:t>CGMS-41 plenary has decided that climate related actions shall be developed as part of WG Climate;</a:t>
            </a:r>
          </a:p>
          <a:p>
            <a:r>
              <a:rPr lang="en-GB" sz="2600" dirty="0" smtClean="0"/>
              <a:t>Thus, we need to make sure that the open actions can become part of the work plan of the joint WG Climate;</a:t>
            </a:r>
          </a:p>
          <a:p>
            <a:r>
              <a:rPr lang="en-GB" sz="2600" dirty="0" smtClean="0"/>
              <a:t>This would enable formal closure as CGMS-only actions</a:t>
            </a:r>
            <a:r>
              <a:rPr lang="en-GB" dirty="0" smtClean="0"/>
              <a:t>.  </a:t>
            </a:r>
            <a:endParaRPr lang="en-GB"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1204</TotalTime>
  <Words>670</Words>
  <Application>Microsoft Office PowerPoint</Application>
  <PresentationFormat>On-screen Show (4:3)</PresentationFormat>
  <Paragraphs>65</Paragraphs>
  <Slides>7</Slides>
  <Notes>1</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COORDINATION GROUP FOR METEOROLOGICAL SATELLITES  CGMS Organization and Climate Actions   presented by Jörg Schulz EUMETSAT</vt:lpstr>
      <vt:lpstr>Slide 2</vt:lpstr>
      <vt:lpstr>40 years of CGMS Achievements (1972-2012)</vt:lpstr>
      <vt:lpstr>Slide 4</vt:lpstr>
      <vt:lpstr>Top-level priority 5.1: Advancing the architecture for climate monitoring from space </vt:lpstr>
      <vt:lpstr>CGMS-41 Actions relevant for Climate</vt:lpstr>
      <vt:lpstr>Message</vt:lpstr>
    </vt:vector>
  </TitlesOfParts>
  <Company>EUMETSAT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Anne Taube</dc:creator>
  <cp:lastModifiedBy>Joerg Schulz</cp:lastModifiedBy>
  <cp:revision>72</cp:revision>
  <dcterms:created xsi:type="dcterms:W3CDTF">2012-07-10T09:16:32Z</dcterms:created>
  <dcterms:modified xsi:type="dcterms:W3CDTF">2014-03-05T08:59:52Z</dcterms:modified>
</cp:coreProperties>
</file>