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4"/>
  </p:notesMasterIdLst>
  <p:handoutMasterIdLst>
    <p:handoutMasterId r:id="rId15"/>
  </p:handoutMasterIdLst>
  <p:sldIdLst>
    <p:sldId id="535" r:id="rId2"/>
    <p:sldId id="570" r:id="rId3"/>
    <p:sldId id="572" r:id="rId4"/>
    <p:sldId id="571" r:id="rId5"/>
    <p:sldId id="573" r:id="rId6"/>
    <p:sldId id="564" r:id="rId7"/>
    <p:sldId id="566" r:id="rId8"/>
    <p:sldId id="569" r:id="rId9"/>
    <p:sldId id="567" r:id="rId10"/>
    <p:sldId id="568" r:id="rId11"/>
    <p:sldId id="561" r:id="rId12"/>
    <p:sldId id="562" r:id="rId13"/>
  </p:sldIdLst>
  <p:sldSz cx="9906000" cy="6858000" type="A4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audia Ritsert-Clark" initials="CIS/CRC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FB81"/>
    <a:srgbClr val="BAE18F"/>
    <a:srgbClr val="FEDB00"/>
    <a:srgbClr val="FE5000"/>
    <a:srgbClr val="00205B"/>
    <a:srgbClr val="CB333B"/>
    <a:srgbClr val="00B5E2"/>
    <a:srgbClr val="D6D2C4"/>
    <a:srgbClr val="C5B9AC"/>
    <a:srgbClr val="5B7F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65" autoAdjust="0"/>
    <p:restoredTop sz="92857" autoAdjust="0"/>
  </p:normalViewPr>
  <p:slideViewPr>
    <p:cSldViewPr snapToGrid="0">
      <p:cViewPr varScale="1">
        <p:scale>
          <a:sx n="73" d="100"/>
          <a:sy n="73" d="100"/>
        </p:scale>
        <p:origin x="-1464" y="-104"/>
      </p:cViewPr>
      <p:guideLst>
        <p:guide orient="horz" pos="1164"/>
        <p:guide orient="horz" pos="1410"/>
        <p:guide orient="horz" pos="2715"/>
        <p:guide orient="horz" pos="2389"/>
        <p:guide orient="horz" pos="2064"/>
        <p:guide orient="horz" pos="1735"/>
        <p:guide orient="horz" pos="3369"/>
        <p:guide orient="horz" pos="3698"/>
        <p:guide pos="4214"/>
        <p:guide pos="196"/>
        <p:guide pos="1552"/>
        <p:guide pos="4879"/>
        <p:guide pos="5556"/>
        <p:guide pos="2235"/>
        <p:guide pos="8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592" y="-104"/>
      </p:cViewPr>
      <p:guideLst>
        <p:guide orient="horz" pos="3127"/>
        <p:guide pos="214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20450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32600" y="0"/>
            <a:ext cx="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20450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34550"/>
            <a:ext cx="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20450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646863" y="9736138"/>
            <a:ext cx="1857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0450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47CD99A7-67D3-4083-A7BD-A580DBAAEF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888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0" tIns="45990" rIns="91980" bIns="45990" numCol="1" anchor="t" anchorCtr="0" compatLnSpc="1">
            <a:prstTxWarp prst="textNoShape">
              <a:avLst/>
            </a:prstTxWarp>
          </a:bodyPr>
          <a:lstStyle>
            <a:lvl1pPr defTabSz="92045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0" tIns="45990" rIns="91980" bIns="45990" numCol="1" anchor="t" anchorCtr="0" compatLnSpc="1">
            <a:prstTxWarp prst="textNoShape">
              <a:avLst/>
            </a:prstTxWarp>
          </a:bodyPr>
          <a:lstStyle>
            <a:lvl1pPr algn="r" defTabSz="92045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2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2950"/>
            <a:ext cx="537527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3288"/>
            <a:ext cx="498792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0" tIns="45990" rIns="91980" bIns="459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0" tIns="45990" rIns="91980" bIns="45990" numCol="1" anchor="b" anchorCtr="0" compatLnSpc="1">
            <a:prstTxWarp prst="textNoShape">
              <a:avLst/>
            </a:prstTxWarp>
          </a:bodyPr>
          <a:lstStyle>
            <a:lvl1pPr defTabSz="92045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0" tIns="45990" rIns="91980" bIns="45990" numCol="1" anchor="b" anchorCtr="0" compatLnSpc="1">
            <a:prstTxWarp prst="textNoShape">
              <a:avLst/>
            </a:prstTxWarp>
          </a:bodyPr>
          <a:lstStyle>
            <a:lvl1pPr algn="r" defTabSz="92045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5A8B497-17D1-48B5-AEBC-215171D936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185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8B497-17D1-48B5-AEBC-215171D93608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90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2.bin"/><Relationship Id="rId8" Type="http://schemas.openxmlformats.org/officeDocument/2006/relationships/image" Target="../media/image3.wmf"/><Relationship Id="rId9" Type="http://schemas.openxmlformats.org/officeDocument/2006/relationships/image" Target="../media/image6.emf"/><Relationship Id="rId10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517525"/>
            <a:ext cx="9906000" cy="1501775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334125" y="542925"/>
            <a:ext cx="3571875" cy="14763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pic>
        <p:nvPicPr>
          <p:cNvPr id="5" name="Picture 11" descr="EUMETSATLogo_hor_noTagline_solid_CMYK UPDATED version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0375" y="1019175"/>
            <a:ext cx="261461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245"/>
          <p:cNvGrpSpPr>
            <a:grpSpLocks/>
          </p:cNvGrpSpPr>
          <p:nvPr userDrawn="1"/>
        </p:nvGrpSpPr>
        <p:grpSpPr bwMode="auto">
          <a:xfrm>
            <a:off x="369888" y="6624638"/>
            <a:ext cx="7927975" cy="128587"/>
            <a:chOff x="505734" y="6602412"/>
            <a:chExt cx="7927213" cy="128165"/>
          </a:xfrm>
        </p:grpSpPr>
        <p:grpSp>
          <p:nvGrpSpPr>
            <p:cNvPr id="7" name="Group 4"/>
            <p:cNvGrpSpPr>
              <a:grpSpLocks/>
            </p:cNvGrpSpPr>
            <p:nvPr userDrawn="1"/>
          </p:nvGrpSpPr>
          <p:grpSpPr bwMode="auto">
            <a:xfrm>
              <a:off x="5210351" y="6602415"/>
              <a:ext cx="192217" cy="126604"/>
              <a:chOff x="4182" y="1087"/>
              <a:chExt cx="238" cy="162"/>
            </a:xfrm>
          </p:grpSpPr>
          <p:sp>
            <p:nvSpPr>
              <p:cNvPr id="236" name="Freeform 5"/>
              <p:cNvSpPr>
                <a:spLocks/>
              </p:cNvSpPr>
              <p:nvPr/>
            </p:nvSpPr>
            <p:spPr bwMode="auto">
              <a:xfrm>
                <a:off x="4182" y="1087"/>
                <a:ext cx="238" cy="162"/>
              </a:xfrm>
              <a:custGeom>
                <a:avLst/>
                <a:gdLst>
                  <a:gd name="T0" fmla="*/ 10 w 250"/>
                  <a:gd name="T1" fmla="*/ 86 h 162"/>
                  <a:gd name="T2" fmla="*/ 10 w 250"/>
                  <a:gd name="T3" fmla="*/ 0 h 162"/>
                  <a:gd name="T4" fmla="*/ 0 w 250"/>
                  <a:gd name="T5" fmla="*/ 0 h 162"/>
                  <a:gd name="T6" fmla="*/ 0 w 250"/>
                  <a:gd name="T7" fmla="*/ 86 h 162"/>
                  <a:gd name="T8" fmla="*/ 10 w 250"/>
                  <a:gd name="T9" fmla="*/ 86 h 162"/>
                  <a:gd name="T10" fmla="*/ 10 w 250"/>
                  <a:gd name="T11" fmla="*/ 86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162"/>
                  <a:gd name="T20" fmla="*/ 250 w 250"/>
                  <a:gd name="T21" fmla="*/ 162 h 1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162">
                    <a:moveTo>
                      <a:pt x="250" y="162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250" y="162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7" name="Freeform 6"/>
              <p:cNvSpPr>
                <a:spLocks/>
              </p:cNvSpPr>
              <p:nvPr/>
            </p:nvSpPr>
            <p:spPr bwMode="auto">
              <a:xfrm>
                <a:off x="4182" y="1087"/>
                <a:ext cx="238" cy="53"/>
              </a:xfrm>
              <a:custGeom>
                <a:avLst/>
                <a:gdLst>
                  <a:gd name="T0" fmla="*/ 10 w 250"/>
                  <a:gd name="T1" fmla="*/ 51 h 51"/>
                  <a:gd name="T2" fmla="*/ 10 w 250"/>
                  <a:gd name="T3" fmla="*/ 0 h 51"/>
                  <a:gd name="T4" fmla="*/ 0 w 250"/>
                  <a:gd name="T5" fmla="*/ 0 h 51"/>
                  <a:gd name="T6" fmla="*/ 0 w 250"/>
                  <a:gd name="T7" fmla="*/ 51 h 51"/>
                  <a:gd name="T8" fmla="*/ 10 w 250"/>
                  <a:gd name="T9" fmla="*/ 51 h 51"/>
                  <a:gd name="T10" fmla="*/ 10 w 250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51"/>
                  <a:gd name="T20" fmla="*/ 250 w 250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51">
                    <a:moveTo>
                      <a:pt x="250" y="51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5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8" name="Freeform 7"/>
              <p:cNvSpPr>
                <a:spLocks/>
              </p:cNvSpPr>
              <p:nvPr/>
            </p:nvSpPr>
            <p:spPr bwMode="auto">
              <a:xfrm>
                <a:off x="4182" y="1198"/>
                <a:ext cx="238" cy="51"/>
              </a:xfrm>
              <a:custGeom>
                <a:avLst/>
                <a:gdLst>
                  <a:gd name="T0" fmla="*/ 10 w 250"/>
                  <a:gd name="T1" fmla="*/ 50 h 50"/>
                  <a:gd name="T2" fmla="*/ 10 w 250"/>
                  <a:gd name="T3" fmla="*/ 0 h 50"/>
                  <a:gd name="T4" fmla="*/ 0 w 250"/>
                  <a:gd name="T5" fmla="*/ 0 h 50"/>
                  <a:gd name="T6" fmla="*/ 0 w 250"/>
                  <a:gd name="T7" fmla="*/ 50 h 50"/>
                  <a:gd name="T8" fmla="*/ 10 w 250"/>
                  <a:gd name="T9" fmla="*/ 50 h 50"/>
                  <a:gd name="T10" fmla="*/ 10 w 250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50"/>
                  <a:gd name="T20" fmla="*/ 250 w 250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50">
                    <a:moveTo>
                      <a:pt x="250" y="50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50" y="50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9" name="Freeform 8"/>
              <p:cNvSpPr>
                <a:spLocks/>
              </p:cNvSpPr>
              <p:nvPr/>
            </p:nvSpPr>
            <p:spPr bwMode="auto">
              <a:xfrm>
                <a:off x="4182" y="1087"/>
                <a:ext cx="238" cy="162"/>
              </a:xfrm>
              <a:custGeom>
                <a:avLst/>
                <a:gdLst>
                  <a:gd name="T0" fmla="*/ 10 w 250"/>
                  <a:gd name="T1" fmla="*/ 86 h 162"/>
                  <a:gd name="T2" fmla="*/ 0 w 250"/>
                  <a:gd name="T3" fmla="*/ 86 h 162"/>
                  <a:gd name="T4" fmla="*/ 0 w 250"/>
                  <a:gd name="T5" fmla="*/ 0 h 162"/>
                  <a:gd name="T6" fmla="*/ 10 w 250"/>
                  <a:gd name="T7" fmla="*/ 0 h 162"/>
                  <a:gd name="T8" fmla="*/ 10 w 250"/>
                  <a:gd name="T9" fmla="*/ 86 h 162"/>
                  <a:gd name="T10" fmla="*/ 10 w 250"/>
                  <a:gd name="T11" fmla="*/ 86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162"/>
                  <a:gd name="T20" fmla="*/ 250 w 250"/>
                  <a:gd name="T21" fmla="*/ 162 h 1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162">
                    <a:moveTo>
                      <a:pt x="250" y="162"/>
                    </a:moveTo>
                    <a:lnTo>
                      <a:pt x="0" y="162"/>
                    </a:lnTo>
                    <a:lnTo>
                      <a:pt x="0" y="0"/>
                    </a:lnTo>
                    <a:lnTo>
                      <a:pt x="250" y="0"/>
                    </a:lnTo>
                    <a:lnTo>
                      <a:pt x="250" y="16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0" name="Freeform 9"/>
              <p:cNvSpPr>
                <a:spLocks/>
              </p:cNvSpPr>
              <p:nvPr/>
            </p:nvSpPr>
            <p:spPr bwMode="auto">
              <a:xfrm>
                <a:off x="4237" y="1132"/>
                <a:ext cx="71" cy="83"/>
              </a:xfrm>
              <a:custGeom>
                <a:avLst/>
                <a:gdLst>
                  <a:gd name="T0" fmla="*/ 11 w 72"/>
                  <a:gd name="T1" fmla="*/ 42 h 84"/>
                  <a:gd name="T2" fmla="*/ 11 w 72"/>
                  <a:gd name="T3" fmla="*/ 42 h 84"/>
                  <a:gd name="T4" fmla="*/ 11 w 72"/>
                  <a:gd name="T5" fmla="*/ 42 h 84"/>
                  <a:gd name="T6" fmla="*/ 11 w 72"/>
                  <a:gd name="T7" fmla="*/ 42 h 84"/>
                  <a:gd name="T8" fmla="*/ 11 w 72"/>
                  <a:gd name="T9" fmla="*/ 42 h 84"/>
                  <a:gd name="T10" fmla="*/ 11 w 72"/>
                  <a:gd name="T11" fmla="*/ 42 h 84"/>
                  <a:gd name="T12" fmla="*/ 11 w 72"/>
                  <a:gd name="T13" fmla="*/ 42 h 84"/>
                  <a:gd name="T14" fmla="*/ 6 w 72"/>
                  <a:gd name="T15" fmla="*/ 42 h 84"/>
                  <a:gd name="T16" fmla="*/ 0 w 72"/>
                  <a:gd name="T17" fmla="*/ 42 h 84"/>
                  <a:gd name="T18" fmla="*/ 0 w 72"/>
                  <a:gd name="T19" fmla="*/ 42 h 84"/>
                  <a:gd name="T20" fmla="*/ 0 w 72"/>
                  <a:gd name="T21" fmla="*/ 39 h 84"/>
                  <a:gd name="T22" fmla="*/ 0 w 72"/>
                  <a:gd name="T23" fmla="*/ 22 h 84"/>
                  <a:gd name="T24" fmla="*/ 0 w 72"/>
                  <a:gd name="T25" fmla="*/ 0 h 84"/>
                  <a:gd name="T26" fmla="*/ 11 w 72"/>
                  <a:gd name="T27" fmla="*/ 0 h 84"/>
                  <a:gd name="T28" fmla="*/ 11 w 72"/>
                  <a:gd name="T29" fmla="*/ 6 h 84"/>
                  <a:gd name="T30" fmla="*/ 11 w 72"/>
                  <a:gd name="T31" fmla="*/ 22 h 84"/>
                  <a:gd name="T32" fmla="*/ 11 w 72"/>
                  <a:gd name="T33" fmla="*/ 39 h 84"/>
                  <a:gd name="T34" fmla="*/ 11 w 72"/>
                  <a:gd name="T35" fmla="*/ 42 h 84"/>
                  <a:gd name="T36" fmla="*/ 11 w 72"/>
                  <a:gd name="T37" fmla="*/ 42 h 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84"/>
                  <a:gd name="T59" fmla="*/ 72 w 72"/>
                  <a:gd name="T60" fmla="*/ 84 h 8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84">
                    <a:moveTo>
                      <a:pt x="72" y="45"/>
                    </a:moveTo>
                    <a:lnTo>
                      <a:pt x="66" y="61"/>
                    </a:lnTo>
                    <a:lnTo>
                      <a:pt x="54" y="73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18" y="78"/>
                    </a:lnTo>
                    <a:lnTo>
                      <a:pt x="6" y="67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2" y="22"/>
                    </a:lnTo>
                    <a:lnTo>
                      <a:pt x="72" y="39"/>
                    </a:lnTo>
                    <a:lnTo>
                      <a:pt x="72" y="45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1" name="Freeform 10"/>
              <p:cNvSpPr>
                <a:spLocks/>
              </p:cNvSpPr>
              <p:nvPr/>
            </p:nvSpPr>
            <p:spPr bwMode="auto">
              <a:xfrm>
                <a:off x="4267" y="1140"/>
                <a:ext cx="4" cy="49"/>
              </a:xfrm>
              <a:custGeom>
                <a:avLst/>
                <a:gdLst>
                  <a:gd name="T0" fmla="*/ 3 w 6"/>
                  <a:gd name="T1" fmla="*/ 25 h 50"/>
                  <a:gd name="T2" fmla="*/ 0 w 6"/>
                  <a:gd name="T3" fmla="*/ 25 h 50"/>
                  <a:gd name="T4" fmla="*/ 0 w 6"/>
                  <a:gd name="T5" fmla="*/ 0 h 50"/>
                  <a:gd name="T6" fmla="*/ 3 w 6"/>
                  <a:gd name="T7" fmla="*/ 0 h 50"/>
                  <a:gd name="T8" fmla="*/ 3 w 6"/>
                  <a:gd name="T9" fmla="*/ 25 h 50"/>
                  <a:gd name="T10" fmla="*/ 3 w 6"/>
                  <a:gd name="T11" fmla="*/ 25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50"/>
                  <a:gd name="T20" fmla="*/ 6 w 6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50">
                    <a:moveTo>
                      <a:pt x="6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5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2" name="Freeform 11"/>
              <p:cNvSpPr>
                <a:spLocks/>
              </p:cNvSpPr>
              <p:nvPr/>
            </p:nvSpPr>
            <p:spPr bwMode="auto">
              <a:xfrm>
                <a:off x="4257" y="1150"/>
                <a:ext cx="33" cy="4"/>
              </a:xfrm>
              <a:custGeom>
                <a:avLst/>
                <a:gdLst>
                  <a:gd name="T0" fmla="*/ 18 w 36"/>
                  <a:gd name="T1" fmla="*/ 5 h 5"/>
                  <a:gd name="T2" fmla="*/ 0 w 36"/>
                  <a:gd name="T3" fmla="*/ 5 h 5"/>
                  <a:gd name="T4" fmla="*/ 0 w 36"/>
                  <a:gd name="T5" fmla="*/ 0 h 5"/>
                  <a:gd name="T6" fmla="*/ 18 w 36"/>
                  <a:gd name="T7" fmla="*/ 0 h 5"/>
                  <a:gd name="T8" fmla="*/ 18 w 36"/>
                  <a:gd name="T9" fmla="*/ 5 h 5"/>
                  <a:gd name="T10" fmla="*/ 18 w 36"/>
                  <a:gd name="T11" fmla="*/ 5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5"/>
                  <a:gd name="T20" fmla="*/ 36 w 36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5">
                    <a:moveTo>
                      <a:pt x="36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3" name="Freeform 12"/>
              <p:cNvSpPr>
                <a:spLocks/>
              </p:cNvSpPr>
              <p:nvPr/>
            </p:nvSpPr>
            <p:spPr bwMode="auto">
              <a:xfrm>
                <a:off x="4251" y="1164"/>
                <a:ext cx="39" cy="6"/>
              </a:xfrm>
              <a:custGeom>
                <a:avLst/>
                <a:gdLst>
                  <a:gd name="T0" fmla="*/ 10 w 42"/>
                  <a:gd name="T1" fmla="*/ 3 h 6"/>
                  <a:gd name="T2" fmla="*/ 0 w 42"/>
                  <a:gd name="T3" fmla="*/ 3 h 6"/>
                  <a:gd name="T4" fmla="*/ 0 w 42"/>
                  <a:gd name="T5" fmla="*/ 0 h 6"/>
                  <a:gd name="T6" fmla="*/ 10 w 42"/>
                  <a:gd name="T7" fmla="*/ 0 h 6"/>
                  <a:gd name="T8" fmla="*/ 10 w 42"/>
                  <a:gd name="T9" fmla="*/ 3 h 6"/>
                  <a:gd name="T10" fmla="*/ 10 w 42"/>
                  <a:gd name="T11" fmla="*/ 3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6"/>
                  <a:gd name="T20" fmla="*/ 42 w 42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6">
                    <a:moveTo>
                      <a:pt x="42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4" name="Freeform 13"/>
              <p:cNvSpPr>
                <a:spLocks/>
              </p:cNvSpPr>
              <p:nvPr/>
            </p:nvSpPr>
            <p:spPr bwMode="auto">
              <a:xfrm>
                <a:off x="4245" y="1182"/>
                <a:ext cx="57" cy="32"/>
              </a:xfrm>
              <a:custGeom>
                <a:avLst/>
                <a:gdLst>
                  <a:gd name="T0" fmla="*/ 0 w 60"/>
                  <a:gd name="T1" fmla="*/ 11 h 34"/>
                  <a:gd name="T2" fmla="*/ 6 w 60"/>
                  <a:gd name="T3" fmla="*/ 6 h 34"/>
                  <a:gd name="T4" fmla="*/ 10 w 60"/>
                  <a:gd name="T5" fmla="*/ 6 h 34"/>
                  <a:gd name="T6" fmla="*/ 10 w 60"/>
                  <a:gd name="T7" fmla="*/ 6 h 34"/>
                  <a:gd name="T8" fmla="*/ 10 w 60"/>
                  <a:gd name="T9" fmla="*/ 11 h 34"/>
                  <a:gd name="T10" fmla="*/ 10 w 60"/>
                  <a:gd name="T11" fmla="*/ 6 h 34"/>
                  <a:gd name="T12" fmla="*/ 10 w 60"/>
                  <a:gd name="T13" fmla="*/ 0 h 34"/>
                  <a:gd name="T14" fmla="*/ 10 w 60"/>
                  <a:gd name="T15" fmla="*/ 6 h 34"/>
                  <a:gd name="T16" fmla="*/ 10 w 60"/>
                  <a:gd name="T17" fmla="*/ 11 h 34"/>
                  <a:gd name="T18" fmla="*/ 10 w 60"/>
                  <a:gd name="T19" fmla="*/ 11 h 34"/>
                  <a:gd name="T20" fmla="*/ 10 w 60"/>
                  <a:gd name="T21" fmla="*/ 6 h 34"/>
                  <a:gd name="T22" fmla="*/ 10 w 60"/>
                  <a:gd name="T23" fmla="*/ 6 h 34"/>
                  <a:gd name="T24" fmla="*/ 10 w 60"/>
                  <a:gd name="T25" fmla="*/ 11 h 34"/>
                  <a:gd name="T26" fmla="*/ 10 w 60"/>
                  <a:gd name="T27" fmla="*/ 11 h 34"/>
                  <a:gd name="T28" fmla="*/ 10 w 60"/>
                  <a:gd name="T29" fmla="*/ 23 h 34"/>
                  <a:gd name="T30" fmla="*/ 10 w 60"/>
                  <a:gd name="T31" fmla="*/ 34 h 34"/>
                  <a:gd name="T32" fmla="*/ 10 w 60"/>
                  <a:gd name="T33" fmla="*/ 34 h 34"/>
                  <a:gd name="T34" fmla="*/ 10 w 60"/>
                  <a:gd name="T35" fmla="*/ 34 h 34"/>
                  <a:gd name="T36" fmla="*/ 10 w 60"/>
                  <a:gd name="T37" fmla="*/ 28 h 34"/>
                  <a:gd name="T38" fmla="*/ 10 w 60"/>
                  <a:gd name="T39" fmla="*/ 23 h 34"/>
                  <a:gd name="T40" fmla="*/ 6 w 60"/>
                  <a:gd name="T41" fmla="*/ 17 h 34"/>
                  <a:gd name="T42" fmla="*/ 6 w 60"/>
                  <a:gd name="T43" fmla="*/ 11 h 34"/>
                  <a:gd name="T44" fmla="*/ 0 w 60"/>
                  <a:gd name="T45" fmla="*/ 11 h 34"/>
                  <a:gd name="T46" fmla="*/ 0 w 60"/>
                  <a:gd name="T47" fmla="*/ 11 h 3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4"/>
                  <a:gd name="T74" fmla="*/ 60 w 60"/>
                  <a:gd name="T75" fmla="*/ 34 h 3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4">
                    <a:moveTo>
                      <a:pt x="0" y="11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11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42" y="6"/>
                    </a:lnTo>
                    <a:lnTo>
                      <a:pt x="42" y="11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11"/>
                    </a:lnTo>
                    <a:lnTo>
                      <a:pt x="60" y="11"/>
                    </a:lnTo>
                    <a:lnTo>
                      <a:pt x="48" y="23"/>
                    </a:lnTo>
                    <a:lnTo>
                      <a:pt x="42" y="34"/>
                    </a:lnTo>
                    <a:lnTo>
                      <a:pt x="30" y="34"/>
                    </a:lnTo>
                    <a:lnTo>
                      <a:pt x="24" y="34"/>
                    </a:lnTo>
                    <a:lnTo>
                      <a:pt x="18" y="28"/>
                    </a:lnTo>
                    <a:lnTo>
                      <a:pt x="12" y="23"/>
                    </a:lnTo>
                    <a:lnTo>
                      <a:pt x="6" y="17"/>
                    </a:lnTo>
                    <a:lnTo>
                      <a:pt x="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5" name="Freeform 14"/>
              <p:cNvSpPr>
                <a:spLocks/>
              </p:cNvSpPr>
              <p:nvPr/>
            </p:nvSpPr>
            <p:spPr bwMode="auto">
              <a:xfrm>
                <a:off x="4237" y="1132"/>
                <a:ext cx="71" cy="83"/>
              </a:xfrm>
              <a:custGeom>
                <a:avLst/>
                <a:gdLst>
                  <a:gd name="T0" fmla="*/ 11 w 72"/>
                  <a:gd name="T1" fmla="*/ 42 h 84"/>
                  <a:gd name="T2" fmla="*/ 11 w 72"/>
                  <a:gd name="T3" fmla="*/ 42 h 84"/>
                  <a:gd name="T4" fmla="*/ 11 w 72"/>
                  <a:gd name="T5" fmla="*/ 42 h 84"/>
                  <a:gd name="T6" fmla="*/ 11 w 72"/>
                  <a:gd name="T7" fmla="*/ 42 h 84"/>
                  <a:gd name="T8" fmla="*/ 11 w 72"/>
                  <a:gd name="T9" fmla="*/ 42 h 84"/>
                  <a:gd name="T10" fmla="*/ 11 w 72"/>
                  <a:gd name="T11" fmla="*/ 42 h 84"/>
                  <a:gd name="T12" fmla="*/ 11 w 72"/>
                  <a:gd name="T13" fmla="*/ 42 h 84"/>
                  <a:gd name="T14" fmla="*/ 6 w 72"/>
                  <a:gd name="T15" fmla="*/ 42 h 84"/>
                  <a:gd name="T16" fmla="*/ 0 w 72"/>
                  <a:gd name="T17" fmla="*/ 42 h 84"/>
                  <a:gd name="T18" fmla="*/ 0 w 72"/>
                  <a:gd name="T19" fmla="*/ 42 h 84"/>
                  <a:gd name="T20" fmla="*/ 0 w 72"/>
                  <a:gd name="T21" fmla="*/ 39 h 84"/>
                  <a:gd name="T22" fmla="*/ 0 w 72"/>
                  <a:gd name="T23" fmla="*/ 22 h 84"/>
                  <a:gd name="T24" fmla="*/ 0 w 72"/>
                  <a:gd name="T25" fmla="*/ 0 h 84"/>
                  <a:gd name="T26" fmla="*/ 11 w 72"/>
                  <a:gd name="T27" fmla="*/ 0 h 84"/>
                  <a:gd name="T28" fmla="*/ 11 w 72"/>
                  <a:gd name="T29" fmla="*/ 6 h 84"/>
                  <a:gd name="T30" fmla="*/ 11 w 72"/>
                  <a:gd name="T31" fmla="*/ 22 h 84"/>
                  <a:gd name="T32" fmla="*/ 11 w 72"/>
                  <a:gd name="T33" fmla="*/ 39 h 84"/>
                  <a:gd name="T34" fmla="*/ 11 w 72"/>
                  <a:gd name="T35" fmla="*/ 42 h 84"/>
                  <a:gd name="T36" fmla="*/ 11 w 72"/>
                  <a:gd name="T37" fmla="*/ 42 h 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84"/>
                  <a:gd name="T59" fmla="*/ 72 w 72"/>
                  <a:gd name="T60" fmla="*/ 84 h 8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84">
                    <a:moveTo>
                      <a:pt x="72" y="45"/>
                    </a:moveTo>
                    <a:lnTo>
                      <a:pt x="66" y="61"/>
                    </a:lnTo>
                    <a:lnTo>
                      <a:pt x="54" y="73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18" y="78"/>
                    </a:lnTo>
                    <a:lnTo>
                      <a:pt x="6" y="67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2" y="22"/>
                    </a:lnTo>
                    <a:lnTo>
                      <a:pt x="72" y="39"/>
                    </a:lnTo>
                    <a:lnTo>
                      <a:pt x="72" y="45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9" name="Group 16"/>
            <p:cNvGrpSpPr>
              <a:grpSpLocks/>
            </p:cNvGrpSpPr>
            <p:nvPr userDrawn="1"/>
          </p:nvGrpSpPr>
          <p:grpSpPr bwMode="auto">
            <a:xfrm>
              <a:off x="1737382" y="6602412"/>
              <a:ext cx="190622" cy="123448"/>
              <a:chOff x="1116" y="1646"/>
              <a:chExt cx="245" cy="151"/>
            </a:xfrm>
          </p:grpSpPr>
          <p:sp>
            <p:nvSpPr>
              <p:cNvPr id="233" name="Freeform 17"/>
              <p:cNvSpPr>
                <a:spLocks/>
              </p:cNvSpPr>
              <p:nvPr/>
            </p:nvSpPr>
            <p:spPr bwMode="auto">
              <a:xfrm>
                <a:off x="1116" y="1646"/>
                <a:ext cx="245" cy="151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4" name="Freeform 18"/>
              <p:cNvSpPr>
                <a:spLocks/>
              </p:cNvSpPr>
              <p:nvPr/>
            </p:nvSpPr>
            <p:spPr bwMode="auto">
              <a:xfrm>
                <a:off x="1116" y="1646"/>
                <a:ext cx="245" cy="151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5" name="Freeform 19"/>
              <p:cNvSpPr>
                <a:spLocks/>
              </p:cNvSpPr>
              <p:nvPr/>
            </p:nvSpPr>
            <p:spPr bwMode="auto">
              <a:xfrm>
                <a:off x="1116" y="1646"/>
                <a:ext cx="245" cy="151"/>
              </a:xfrm>
              <a:custGeom>
                <a:avLst/>
                <a:gdLst>
                  <a:gd name="T0" fmla="*/ 244 w 244"/>
                  <a:gd name="T1" fmla="*/ 61 h 151"/>
                  <a:gd name="T2" fmla="*/ 89 w 244"/>
                  <a:gd name="T3" fmla="*/ 61 h 151"/>
                  <a:gd name="T4" fmla="*/ 89 w 244"/>
                  <a:gd name="T5" fmla="*/ 0 h 151"/>
                  <a:gd name="T6" fmla="*/ 59 w 244"/>
                  <a:gd name="T7" fmla="*/ 0 h 151"/>
                  <a:gd name="T8" fmla="*/ 59 w 244"/>
                  <a:gd name="T9" fmla="*/ 61 h 151"/>
                  <a:gd name="T10" fmla="*/ 0 w 244"/>
                  <a:gd name="T11" fmla="*/ 61 h 151"/>
                  <a:gd name="T12" fmla="*/ 0 w 244"/>
                  <a:gd name="T13" fmla="*/ 89 h 151"/>
                  <a:gd name="T14" fmla="*/ 59 w 244"/>
                  <a:gd name="T15" fmla="*/ 89 h 151"/>
                  <a:gd name="T16" fmla="*/ 59 w 244"/>
                  <a:gd name="T17" fmla="*/ 151 h 151"/>
                  <a:gd name="T18" fmla="*/ 89 w 244"/>
                  <a:gd name="T19" fmla="*/ 151 h 151"/>
                  <a:gd name="T20" fmla="*/ 89 w 244"/>
                  <a:gd name="T21" fmla="*/ 89 h 151"/>
                  <a:gd name="T22" fmla="*/ 244 w 244"/>
                  <a:gd name="T23" fmla="*/ 89 h 151"/>
                  <a:gd name="T24" fmla="*/ 244 w 244"/>
                  <a:gd name="T25" fmla="*/ 61 h 151"/>
                  <a:gd name="T26" fmla="*/ 244 w 244"/>
                  <a:gd name="T27" fmla="*/ 61 h 15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4"/>
                  <a:gd name="T43" fmla="*/ 0 h 151"/>
                  <a:gd name="T44" fmla="*/ 244 w 244"/>
                  <a:gd name="T45" fmla="*/ 151 h 15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4" h="151">
                    <a:moveTo>
                      <a:pt x="244" y="61"/>
                    </a:moveTo>
                    <a:lnTo>
                      <a:pt x="89" y="61"/>
                    </a:lnTo>
                    <a:lnTo>
                      <a:pt x="89" y="0"/>
                    </a:lnTo>
                    <a:lnTo>
                      <a:pt x="59" y="0"/>
                    </a:lnTo>
                    <a:lnTo>
                      <a:pt x="59" y="61"/>
                    </a:lnTo>
                    <a:lnTo>
                      <a:pt x="0" y="61"/>
                    </a:lnTo>
                    <a:lnTo>
                      <a:pt x="0" y="89"/>
                    </a:lnTo>
                    <a:lnTo>
                      <a:pt x="59" y="89"/>
                    </a:lnTo>
                    <a:lnTo>
                      <a:pt x="59" y="151"/>
                    </a:lnTo>
                    <a:lnTo>
                      <a:pt x="89" y="151"/>
                    </a:lnTo>
                    <a:lnTo>
                      <a:pt x="89" y="89"/>
                    </a:lnTo>
                    <a:lnTo>
                      <a:pt x="244" y="89"/>
                    </a:lnTo>
                    <a:lnTo>
                      <a:pt x="244" y="6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0" name="Group 20"/>
            <p:cNvGrpSpPr>
              <a:grpSpLocks/>
            </p:cNvGrpSpPr>
            <p:nvPr userDrawn="1"/>
          </p:nvGrpSpPr>
          <p:grpSpPr bwMode="auto">
            <a:xfrm>
              <a:off x="3229506" y="6602410"/>
              <a:ext cx="190248" cy="121850"/>
              <a:chOff x="1117" y="2897"/>
              <a:chExt cx="243" cy="157"/>
            </a:xfrm>
          </p:grpSpPr>
          <p:sp>
            <p:nvSpPr>
              <p:cNvPr id="229" name="Freeform 21"/>
              <p:cNvSpPr>
                <a:spLocks/>
              </p:cNvSpPr>
              <p:nvPr/>
            </p:nvSpPr>
            <p:spPr bwMode="auto">
              <a:xfrm>
                <a:off x="1117" y="2897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0" name="Freeform 22"/>
              <p:cNvSpPr>
                <a:spLocks/>
              </p:cNvSpPr>
              <p:nvPr/>
            </p:nvSpPr>
            <p:spPr bwMode="auto">
              <a:xfrm>
                <a:off x="1117" y="2897"/>
                <a:ext cx="77" cy="157"/>
              </a:xfrm>
              <a:custGeom>
                <a:avLst/>
                <a:gdLst>
                  <a:gd name="T0" fmla="*/ 77 w 77"/>
                  <a:gd name="T1" fmla="*/ 15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56 h 156"/>
                  <a:gd name="T8" fmla="*/ 77 w 77"/>
                  <a:gd name="T9" fmla="*/ 156 h 156"/>
                  <a:gd name="T10" fmla="*/ 77 w 77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088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1" name="Freeform 23"/>
              <p:cNvSpPr>
                <a:spLocks/>
              </p:cNvSpPr>
              <p:nvPr/>
            </p:nvSpPr>
            <p:spPr bwMode="auto">
              <a:xfrm>
                <a:off x="1277" y="2897"/>
                <a:ext cx="83" cy="157"/>
              </a:xfrm>
              <a:custGeom>
                <a:avLst/>
                <a:gdLst>
                  <a:gd name="T0" fmla="*/ 84 w 84"/>
                  <a:gd name="T1" fmla="*/ 156 h 156"/>
                  <a:gd name="T2" fmla="*/ 84 w 84"/>
                  <a:gd name="T3" fmla="*/ 0 h 156"/>
                  <a:gd name="T4" fmla="*/ 0 w 84"/>
                  <a:gd name="T5" fmla="*/ 0 h 156"/>
                  <a:gd name="T6" fmla="*/ 0 w 84"/>
                  <a:gd name="T7" fmla="*/ 156 h 156"/>
                  <a:gd name="T8" fmla="*/ 84 w 84"/>
                  <a:gd name="T9" fmla="*/ 156 h 156"/>
                  <a:gd name="T10" fmla="*/ 84 w 8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6"/>
                  <a:gd name="T20" fmla="*/ 84 w 8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6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2" name="Freeform 24"/>
              <p:cNvSpPr>
                <a:spLocks/>
              </p:cNvSpPr>
              <p:nvPr/>
            </p:nvSpPr>
            <p:spPr bwMode="auto">
              <a:xfrm>
                <a:off x="1117" y="2897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1" name="Group 25"/>
            <p:cNvGrpSpPr>
              <a:grpSpLocks/>
            </p:cNvGrpSpPr>
            <p:nvPr userDrawn="1"/>
          </p:nvGrpSpPr>
          <p:grpSpPr bwMode="auto">
            <a:xfrm>
              <a:off x="2983809" y="6602410"/>
              <a:ext cx="190248" cy="121850"/>
              <a:chOff x="1118" y="2646"/>
              <a:chExt cx="243" cy="157"/>
            </a:xfrm>
          </p:grpSpPr>
          <p:sp>
            <p:nvSpPr>
              <p:cNvPr id="225" name="Freeform 26"/>
              <p:cNvSpPr>
                <a:spLocks/>
              </p:cNvSpPr>
              <p:nvPr/>
            </p:nvSpPr>
            <p:spPr bwMode="auto">
              <a:xfrm>
                <a:off x="1118" y="2646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6" name="Freeform 27"/>
              <p:cNvSpPr>
                <a:spLocks/>
              </p:cNvSpPr>
              <p:nvPr/>
            </p:nvSpPr>
            <p:spPr bwMode="auto">
              <a:xfrm>
                <a:off x="1118" y="2646"/>
                <a:ext cx="77" cy="157"/>
              </a:xfrm>
              <a:custGeom>
                <a:avLst/>
                <a:gdLst>
                  <a:gd name="T0" fmla="*/ 77 w 77"/>
                  <a:gd name="T1" fmla="*/ 15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56 h 156"/>
                  <a:gd name="T8" fmla="*/ 77 w 77"/>
                  <a:gd name="T9" fmla="*/ 156 h 156"/>
                  <a:gd name="T10" fmla="*/ 77 w 77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088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7" name="Freeform 28"/>
              <p:cNvSpPr>
                <a:spLocks/>
              </p:cNvSpPr>
              <p:nvPr/>
            </p:nvSpPr>
            <p:spPr bwMode="auto">
              <a:xfrm>
                <a:off x="1278" y="2646"/>
                <a:ext cx="83" cy="157"/>
              </a:xfrm>
              <a:custGeom>
                <a:avLst/>
                <a:gdLst>
                  <a:gd name="T0" fmla="*/ 84 w 84"/>
                  <a:gd name="T1" fmla="*/ 156 h 156"/>
                  <a:gd name="T2" fmla="*/ 84 w 84"/>
                  <a:gd name="T3" fmla="*/ 0 h 156"/>
                  <a:gd name="T4" fmla="*/ 0 w 84"/>
                  <a:gd name="T5" fmla="*/ 0 h 156"/>
                  <a:gd name="T6" fmla="*/ 0 w 84"/>
                  <a:gd name="T7" fmla="*/ 156 h 156"/>
                  <a:gd name="T8" fmla="*/ 84 w 84"/>
                  <a:gd name="T9" fmla="*/ 156 h 156"/>
                  <a:gd name="T10" fmla="*/ 84 w 8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6"/>
                  <a:gd name="T20" fmla="*/ 84 w 8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6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8" name="Freeform 29"/>
              <p:cNvSpPr>
                <a:spLocks/>
              </p:cNvSpPr>
              <p:nvPr/>
            </p:nvSpPr>
            <p:spPr bwMode="auto">
              <a:xfrm>
                <a:off x="1118" y="2646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2" name="Group 30"/>
            <p:cNvGrpSpPr>
              <a:grpSpLocks/>
            </p:cNvGrpSpPr>
            <p:nvPr userDrawn="1"/>
          </p:nvGrpSpPr>
          <p:grpSpPr bwMode="auto">
            <a:xfrm>
              <a:off x="2229633" y="6602408"/>
              <a:ext cx="190248" cy="121477"/>
              <a:chOff x="1117" y="2143"/>
              <a:chExt cx="243" cy="155"/>
            </a:xfrm>
          </p:grpSpPr>
          <p:sp>
            <p:nvSpPr>
              <p:cNvPr id="221" name="Freeform 31"/>
              <p:cNvSpPr>
                <a:spLocks/>
              </p:cNvSpPr>
              <p:nvPr/>
            </p:nvSpPr>
            <p:spPr bwMode="auto">
              <a:xfrm>
                <a:off x="1117" y="2143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2" name="Freeform 32"/>
              <p:cNvSpPr>
                <a:spLocks/>
              </p:cNvSpPr>
              <p:nvPr/>
            </p:nvSpPr>
            <p:spPr bwMode="auto">
              <a:xfrm>
                <a:off x="1117" y="2143"/>
                <a:ext cx="243" cy="50"/>
              </a:xfrm>
              <a:custGeom>
                <a:avLst/>
                <a:gdLst>
                  <a:gd name="T0" fmla="*/ 244 w 244"/>
                  <a:gd name="T1" fmla="*/ 50 h 50"/>
                  <a:gd name="T2" fmla="*/ 244 w 244"/>
                  <a:gd name="T3" fmla="*/ 0 h 50"/>
                  <a:gd name="T4" fmla="*/ 0 w 244"/>
                  <a:gd name="T5" fmla="*/ 0 h 50"/>
                  <a:gd name="T6" fmla="*/ 0 w 244"/>
                  <a:gd name="T7" fmla="*/ 50 h 50"/>
                  <a:gd name="T8" fmla="*/ 244 w 244"/>
                  <a:gd name="T9" fmla="*/ 50 h 50"/>
                  <a:gd name="T10" fmla="*/ 244 w 244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3" name="Freeform 33"/>
              <p:cNvSpPr>
                <a:spLocks/>
              </p:cNvSpPr>
              <p:nvPr/>
            </p:nvSpPr>
            <p:spPr bwMode="auto">
              <a:xfrm>
                <a:off x="1117" y="2248"/>
                <a:ext cx="243" cy="50"/>
              </a:xfrm>
              <a:custGeom>
                <a:avLst/>
                <a:gdLst>
                  <a:gd name="T0" fmla="*/ 244 w 244"/>
                  <a:gd name="T1" fmla="*/ 50 h 50"/>
                  <a:gd name="T2" fmla="*/ 244 w 244"/>
                  <a:gd name="T3" fmla="*/ 0 h 50"/>
                  <a:gd name="T4" fmla="*/ 0 w 244"/>
                  <a:gd name="T5" fmla="*/ 0 h 50"/>
                  <a:gd name="T6" fmla="*/ 0 w 244"/>
                  <a:gd name="T7" fmla="*/ 50 h 50"/>
                  <a:gd name="T8" fmla="*/ 244 w 244"/>
                  <a:gd name="T9" fmla="*/ 50 h 50"/>
                  <a:gd name="T10" fmla="*/ 244 w 244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4" name="Freeform 34"/>
              <p:cNvSpPr>
                <a:spLocks/>
              </p:cNvSpPr>
              <p:nvPr/>
            </p:nvSpPr>
            <p:spPr bwMode="auto">
              <a:xfrm>
                <a:off x="1117" y="2143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3" name="Group 35"/>
            <p:cNvGrpSpPr>
              <a:grpSpLocks/>
            </p:cNvGrpSpPr>
            <p:nvPr userDrawn="1"/>
          </p:nvGrpSpPr>
          <p:grpSpPr bwMode="auto">
            <a:xfrm>
              <a:off x="1983302" y="6602409"/>
              <a:ext cx="190248" cy="121477"/>
              <a:chOff x="1117" y="1892"/>
              <a:chExt cx="243" cy="155"/>
            </a:xfrm>
          </p:grpSpPr>
          <p:sp>
            <p:nvSpPr>
              <p:cNvPr id="217" name="Freeform 36"/>
              <p:cNvSpPr>
                <a:spLocks/>
              </p:cNvSpPr>
              <p:nvPr/>
            </p:nvSpPr>
            <p:spPr bwMode="auto">
              <a:xfrm>
                <a:off x="1117" y="1892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8" name="Freeform 37"/>
              <p:cNvSpPr>
                <a:spLocks/>
              </p:cNvSpPr>
              <p:nvPr/>
            </p:nvSpPr>
            <p:spPr bwMode="auto">
              <a:xfrm>
                <a:off x="1117" y="1892"/>
                <a:ext cx="77" cy="155"/>
              </a:xfrm>
              <a:custGeom>
                <a:avLst/>
                <a:gdLst>
                  <a:gd name="T0" fmla="*/ 77 w 77"/>
                  <a:gd name="T1" fmla="*/ 15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56 h 156"/>
                  <a:gd name="T8" fmla="*/ 77 w 77"/>
                  <a:gd name="T9" fmla="*/ 156 h 156"/>
                  <a:gd name="T10" fmla="*/ 77 w 77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9" name="Freeform 38"/>
              <p:cNvSpPr>
                <a:spLocks/>
              </p:cNvSpPr>
              <p:nvPr/>
            </p:nvSpPr>
            <p:spPr bwMode="auto">
              <a:xfrm>
                <a:off x="1277" y="1892"/>
                <a:ext cx="83" cy="155"/>
              </a:xfrm>
              <a:custGeom>
                <a:avLst/>
                <a:gdLst>
                  <a:gd name="T0" fmla="*/ 84 w 84"/>
                  <a:gd name="T1" fmla="*/ 156 h 156"/>
                  <a:gd name="T2" fmla="*/ 84 w 84"/>
                  <a:gd name="T3" fmla="*/ 0 h 156"/>
                  <a:gd name="T4" fmla="*/ 0 w 84"/>
                  <a:gd name="T5" fmla="*/ 0 h 156"/>
                  <a:gd name="T6" fmla="*/ 0 w 84"/>
                  <a:gd name="T7" fmla="*/ 156 h 156"/>
                  <a:gd name="T8" fmla="*/ 84 w 84"/>
                  <a:gd name="T9" fmla="*/ 156 h 156"/>
                  <a:gd name="T10" fmla="*/ 84 w 8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6"/>
                  <a:gd name="T20" fmla="*/ 84 w 8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6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0" name="Freeform 39"/>
              <p:cNvSpPr>
                <a:spLocks/>
              </p:cNvSpPr>
              <p:nvPr/>
            </p:nvSpPr>
            <p:spPr bwMode="auto">
              <a:xfrm>
                <a:off x="1117" y="1892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4" name="Group 255"/>
            <p:cNvGrpSpPr>
              <a:grpSpLocks/>
            </p:cNvGrpSpPr>
            <p:nvPr userDrawn="1"/>
          </p:nvGrpSpPr>
          <p:grpSpPr bwMode="auto">
            <a:xfrm>
              <a:off x="1493064" y="6602412"/>
              <a:ext cx="190482" cy="123419"/>
              <a:chOff x="7106991" y="2034190"/>
              <a:chExt cx="255683" cy="163929"/>
            </a:xfrm>
          </p:grpSpPr>
          <p:sp>
            <p:nvSpPr>
              <p:cNvPr id="215" name="Freeform 41"/>
              <p:cNvSpPr>
                <a:spLocks/>
              </p:cNvSpPr>
              <p:nvPr/>
            </p:nvSpPr>
            <p:spPr bwMode="auto">
              <a:xfrm>
                <a:off x="7106991" y="2034190"/>
                <a:ext cx="255683" cy="163929"/>
              </a:xfrm>
              <a:custGeom>
                <a:avLst/>
                <a:gdLst>
                  <a:gd name="T0" fmla="*/ 244 w 244"/>
                  <a:gd name="T1" fmla="*/ 2942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2942 h 151"/>
                  <a:gd name="T8" fmla="*/ 244 w 244"/>
                  <a:gd name="T9" fmla="*/ 2942 h 151"/>
                  <a:gd name="T10" fmla="*/ 244 w 244"/>
                  <a:gd name="T11" fmla="*/ 2942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6" name="Freeform 42"/>
              <p:cNvSpPr>
                <a:spLocks/>
              </p:cNvSpPr>
              <p:nvPr userDrawn="1"/>
            </p:nvSpPr>
            <p:spPr bwMode="auto">
              <a:xfrm>
                <a:off x="7106991" y="2034190"/>
                <a:ext cx="255683" cy="161827"/>
              </a:xfrm>
              <a:custGeom>
                <a:avLst/>
                <a:gdLst>
                  <a:gd name="T0" fmla="*/ 244 w 244"/>
                  <a:gd name="T1" fmla="*/ 264 h 151"/>
                  <a:gd name="T2" fmla="*/ 95 w 244"/>
                  <a:gd name="T3" fmla="*/ 264 h 151"/>
                  <a:gd name="T4" fmla="*/ 95 w 244"/>
                  <a:gd name="T5" fmla="*/ 0 h 151"/>
                  <a:gd name="T6" fmla="*/ 65 w 244"/>
                  <a:gd name="T7" fmla="*/ 0 h 151"/>
                  <a:gd name="T8" fmla="*/ 65 w 244"/>
                  <a:gd name="T9" fmla="*/ 264 h 151"/>
                  <a:gd name="T10" fmla="*/ 0 w 244"/>
                  <a:gd name="T11" fmla="*/ 264 h 151"/>
                  <a:gd name="T12" fmla="*/ 0 w 244"/>
                  <a:gd name="T13" fmla="*/ 398 h 151"/>
                  <a:gd name="T14" fmla="*/ 65 w 244"/>
                  <a:gd name="T15" fmla="*/ 398 h 151"/>
                  <a:gd name="T16" fmla="*/ 65 w 244"/>
                  <a:gd name="T17" fmla="*/ 666 h 151"/>
                  <a:gd name="T18" fmla="*/ 95 w 244"/>
                  <a:gd name="T19" fmla="*/ 666 h 151"/>
                  <a:gd name="T20" fmla="*/ 95 w 244"/>
                  <a:gd name="T21" fmla="*/ 398 h 151"/>
                  <a:gd name="T22" fmla="*/ 244 w 244"/>
                  <a:gd name="T23" fmla="*/ 398 h 151"/>
                  <a:gd name="T24" fmla="*/ 244 w 244"/>
                  <a:gd name="T25" fmla="*/ 264 h 151"/>
                  <a:gd name="T26" fmla="*/ 244 w 244"/>
                  <a:gd name="T27" fmla="*/ 264 h 15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4"/>
                  <a:gd name="T43" fmla="*/ 0 h 151"/>
                  <a:gd name="T44" fmla="*/ 244 w 244"/>
                  <a:gd name="T45" fmla="*/ 151 h 15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4" h="151">
                    <a:moveTo>
                      <a:pt x="244" y="62"/>
                    </a:moveTo>
                    <a:lnTo>
                      <a:pt x="95" y="62"/>
                    </a:lnTo>
                    <a:lnTo>
                      <a:pt x="95" y="0"/>
                    </a:lnTo>
                    <a:lnTo>
                      <a:pt x="65" y="0"/>
                    </a:lnTo>
                    <a:lnTo>
                      <a:pt x="65" y="62"/>
                    </a:lnTo>
                    <a:lnTo>
                      <a:pt x="0" y="62"/>
                    </a:lnTo>
                    <a:lnTo>
                      <a:pt x="0" y="90"/>
                    </a:lnTo>
                    <a:lnTo>
                      <a:pt x="65" y="90"/>
                    </a:lnTo>
                    <a:lnTo>
                      <a:pt x="65" y="151"/>
                    </a:lnTo>
                    <a:lnTo>
                      <a:pt x="95" y="151"/>
                    </a:lnTo>
                    <a:lnTo>
                      <a:pt x="95" y="90"/>
                    </a:lnTo>
                    <a:lnTo>
                      <a:pt x="244" y="90"/>
                    </a:lnTo>
                    <a:lnTo>
                      <a:pt x="244" y="6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5" name="Group 254"/>
            <p:cNvGrpSpPr>
              <a:grpSpLocks/>
            </p:cNvGrpSpPr>
            <p:nvPr userDrawn="1"/>
          </p:nvGrpSpPr>
          <p:grpSpPr bwMode="auto">
            <a:xfrm>
              <a:off x="751772" y="6602412"/>
              <a:ext cx="190482" cy="128165"/>
              <a:chOff x="6341261" y="2034186"/>
              <a:chExt cx="254095" cy="170190"/>
            </a:xfrm>
          </p:grpSpPr>
          <p:sp>
            <p:nvSpPr>
              <p:cNvPr id="212" name="Freeform 211"/>
              <p:cNvSpPr>
                <a:spLocks/>
              </p:cNvSpPr>
              <p:nvPr/>
            </p:nvSpPr>
            <p:spPr bwMode="auto">
              <a:xfrm>
                <a:off x="6341261" y="2034186"/>
                <a:ext cx="254095" cy="170190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3" name="Freeform 212"/>
              <p:cNvSpPr>
                <a:spLocks/>
              </p:cNvSpPr>
              <p:nvPr/>
            </p:nvSpPr>
            <p:spPr bwMode="auto">
              <a:xfrm>
                <a:off x="6341261" y="2034186"/>
                <a:ext cx="80463" cy="170190"/>
              </a:xfrm>
              <a:custGeom>
                <a:avLst/>
                <a:gdLst>
                  <a:gd name="T0" fmla="*/ 77 w 77"/>
                  <a:gd name="T1" fmla="*/ 151 h 151"/>
                  <a:gd name="T2" fmla="*/ 77 w 77"/>
                  <a:gd name="T3" fmla="*/ 0 h 151"/>
                  <a:gd name="T4" fmla="*/ 0 w 77"/>
                  <a:gd name="T5" fmla="*/ 0 h 151"/>
                  <a:gd name="T6" fmla="*/ 0 w 77"/>
                  <a:gd name="T7" fmla="*/ 151 h 151"/>
                  <a:gd name="T8" fmla="*/ 77 w 77"/>
                  <a:gd name="T9" fmla="*/ 151 h 151"/>
                  <a:gd name="T10" fmla="*/ 77 w 77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1"/>
                  <a:gd name="T20" fmla="*/ 77 w 77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1">
                    <a:moveTo>
                      <a:pt x="77" y="151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77" y="1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4" name="Freeform 213"/>
              <p:cNvSpPr>
                <a:spLocks/>
              </p:cNvSpPr>
              <p:nvPr/>
            </p:nvSpPr>
            <p:spPr bwMode="auto">
              <a:xfrm>
                <a:off x="6508541" y="2034186"/>
                <a:ext cx="86815" cy="170190"/>
              </a:xfrm>
              <a:custGeom>
                <a:avLst/>
                <a:gdLst>
                  <a:gd name="T0" fmla="*/ 84 w 84"/>
                  <a:gd name="T1" fmla="*/ 151 h 151"/>
                  <a:gd name="T2" fmla="*/ 84 w 84"/>
                  <a:gd name="T3" fmla="*/ 0 h 151"/>
                  <a:gd name="T4" fmla="*/ 0 w 84"/>
                  <a:gd name="T5" fmla="*/ 0 h 151"/>
                  <a:gd name="T6" fmla="*/ 0 w 84"/>
                  <a:gd name="T7" fmla="*/ 151 h 151"/>
                  <a:gd name="T8" fmla="*/ 84 w 84"/>
                  <a:gd name="T9" fmla="*/ 151 h 151"/>
                  <a:gd name="T10" fmla="*/ 84 w 8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1"/>
                  <a:gd name="T20" fmla="*/ 84 w 8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1">
                    <a:moveTo>
                      <a:pt x="84" y="151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84" y="1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6" name="Group 49"/>
            <p:cNvGrpSpPr>
              <a:grpSpLocks/>
            </p:cNvGrpSpPr>
            <p:nvPr userDrawn="1"/>
          </p:nvGrpSpPr>
          <p:grpSpPr bwMode="auto">
            <a:xfrm>
              <a:off x="505734" y="6602412"/>
              <a:ext cx="190622" cy="123448"/>
              <a:chOff x="529" y="1166"/>
              <a:chExt cx="245" cy="157"/>
            </a:xfrm>
          </p:grpSpPr>
          <p:sp>
            <p:nvSpPr>
              <p:cNvPr id="208" name="Freeform 50"/>
              <p:cNvSpPr>
                <a:spLocks/>
              </p:cNvSpPr>
              <p:nvPr/>
            </p:nvSpPr>
            <p:spPr bwMode="auto">
              <a:xfrm>
                <a:off x="529" y="1166"/>
                <a:ext cx="245" cy="151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9" name="Freeform 51"/>
              <p:cNvSpPr>
                <a:spLocks/>
              </p:cNvSpPr>
              <p:nvPr/>
            </p:nvSpPr>
            <p:spPr bwMode="auto">
              <a:xfrm>
                <a:off x="529" y="1166"/>
                <a:ext cx="245" cy="50"/>
              </a:xfrm>
              <a:custGeom>
                <a:avLst/>
                <a:gdLst>
                  <a:gd name="T0" fmla="*/ 244 w 244"/>
                  <a:gd name="T1" fmla="*/ 50 h 50"/>
                  <a:gd name="T2" fmla="*/ 244 w 244"/>
                  <a:gd name="T3" fmla="*/ 0 h 50"/>
                  <a:gd name="T4" fmla="*/ 0 w 244"/>
                  <a:gd name="T5" fmla="*/ 0 h 50"/>
                  <a:gd name="T6" fmla="*/ 0 w 244"/>
                  <a:gd name="T7" fmla="*/ 50 h 50"/>
                  <a:gd name="T8" fmla="*/ 244 w 244"/>
                  <a:gd name="T9" fmla="*/ 50 h 50"/>
                  <a:gd name="T10" fmla="*/ 244 w 244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0" name="Freeform 52"/>
              <p:cNvSpPr>
                <a:spLocks/>
              </p:cNvSpPr>
              <p:nvPr/>
            </p:nvSpPr>
            <p:spPr bwMode="auto">
              <a:xfrm>
                <a:off x="529" y="1273"/>
                <a:ext cx="245" cy="50"/>
              </a:xfrm>
              <a:custGeom>
                <a:avLst/>
                <a:gdLst>
                  <a:gd name="T0" fmla="*/ 244 w 244"/>
                  <a:gd name="T1" fmla="*/ 51 h 51"/>
                  <a:gd name="T2" fmla="*/ 244 w 244"/>
                  <a:gd name="T3" fmla="*/ 0 h 51"/>
                  <a:gd name="T4" fmla="*/ 0 w 244"/>
                  <a:gd name="T5" fmla="*/ 0 h 51"/>
                  <a:gd name="T6" fmla="*/ 0 w 244"/>
                  <a:gd name="T7" fmla="*/ 51 h 51"/>
                  <a:gd name="T8" fmla="*/ 244 w 244"/>
                  <a:gd name="T9" fmla="*/ 51 h 51"/>
                  <a:gd name="T10" fmla="*/ 244 w 244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1"/>
                  <a:gd name="T20" fmla="*/ 244 w 244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1">
                    <a:moveTo>
                      <a:pt x="244" y="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4" y="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1" name="Freeform 53"/>
              <p:cNvSpPr>
                <a:spLocks/>
              </p:cNvSpPr>
              <p:nvPr/>
            </p:nvSpPr>
            <p:spPr bwMode="auto">
              <a:xfrm>
                <a:off x="529" y="1166"/>
                <a:ext cx="245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7" name="Group 54"/>
            <p:cNvGrpSpPr>
              <a:grpSpLocks/>
            </p:cNvGrpSpPr>
            <p:nvPr userDrawn="1"/>
          </p:nvGrpSpPr>
          <p:grpSpPr bwMode="auto">
            <a:xfrm>
              <a:off x="2475962" y="6602412"/>
              <a:ext cx="191814" cy="123448"/>
              <a:chOff x="1117" y="2394"/>
              <a:chExt cx="245" cy="157"/>
            </a:xfrm>
          </p:grpSpPr>
          <p:sp>
            <p:nvSpPr>
              <p:cNvPr id="197" name="Freeform 55"/>
              <p:cNvSpPr>
                <a:spLocks/>
              </p:cNvSpPr>
              <p:nvPr/>
            </p:nvSpPr>
            <p:spPr bwMode="auto">
              <a:xfrm>
                <a:off x="1117" y="2394"/>
                <a:ext cx="245" cy="157"/>
              </a:xfrm>
              <a:custGeom>
                <a:avLst/>
                <a:gdLst>
                  <a:gd name="T0" fmla="*/ 244 w 244"/>
                  <a:gd name="T1" fmla="*/ 157 h 157"/>
                  <a:gd name="T2" fmla="*/ 0 w 244"/>
                  <a:gd name="T3" fmla="*/ 157 h 157"/>
                  <a:gd name="T4" fmla="*/ 0 w 244"/>
                  <a:gd name="T5" fmla="*/ 0 h 157"/>
                  <a:gd name="T6" fmla="*/ 244 w 244"/>
                  <a:gd name="T7" fmla="*/ 0 h 157"/>
                  <a:gd name="T8" fmla="*/ 244 w 244"/>
                  <a:gd name="T9" fmla="*/ 157 h 157"/>
                  <a:gd name="T10" fmla="*/ 244 w 244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0" y="157"/>
                    </a:lnTo>
                    <a:lnTo>
                      <a:pt x="0" y="0"/>
                    </a:lnTo>
                    <a:lnTo>
                      <a:pt x="244" y="0"/>
                    </a:lnTo>
                    <a:lnTo>
                      <a:pt x="244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8" name="Freeform 56"/>
              <p:cNvSpPr>
                <a:spLocks/>
              </p:cNvSpPr>
              <p:nvPr/>
            </p:nvSpPr>
            <p:spPr bwMode="auto">
              <a:xfrm>
                <a:off x="1117" y="2394"/>
                <a:ext cx="34" cy="34"/>
              </a:xfrm>
              <a:custGeom>
                <a:avLst/>
                <a:gdLst>
                  <a:gd name="T0" fmla="*/ 35 w 35"/>
                  <a:gd name="T1" fmla="*/ 34 h 34"/>
                  <a:gd name="T2" fmla="*/ 0 w 35"/>
                  <a:gd name="T3" fmla="*/ 34 h 34"/>
                  <a:gd name="T4" fmla="*/ 0 w 35"/>
                  <a:gd name="T5" fmla="*/ 0 h 34"/>
                  <a:gd name="T6" fmla="*/ 35 w 35"/>
                  <a:gd name="T7" fmla="*/ 0 h 34"/>
                  <a:gd name="T8" fmla="*/ 35 w 35"/>
                  <a:gd name="T9" fmla="*/ 34 h 34"/>
                  <a:gd name="T10" fmla="*/ 35 w 35"/>
                  <a:gd name="T11" fmla="*/ 34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4"/>
                  <a:gd name="T20" fmla="*/ 35 w 35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4">
                    <a:moveTo>
                      <a:pt x="35" y="34"/>
                    </a:moveTo>
                    <a:lnTo>
                      <a:pt x="0" y="34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4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9" name="Freeform 57"/>
              <p:cNvSpPr>
                <a:spLocks/>
              </p:cNvSpPr>
              <p:nvPr/>
            </p:nvSpPr>
            <p:spPr bwMode="auto">
              <a:xfrm>
                <a:off x="1117" y="2444"/>
                <a:ext cx="34" cy="34"/>
              </a:xfrm>
              <a:custGeom>
                <a:avLst/>
                <a:gdLst>
                  <a:gd name="T0" fmla="*/ 35 w 35"/>
                  <a:gd name="T1" fmla="*/ 33 h 33"/>
                  <a:gd name="T2" fmla="*/ 0 w 35"/>
                  <a:gd name="T3" fmla="*/ 33 h 33"/>
                  <a:gd name="T4" fmla="*/ 0 w 35"/>
                  <a:gd name="T5" fmla="*/ 0 h 33"/>
                  <a:gd name="T6" fmla="*/ 35 w 35"/>
                  <a:gd name="T7" fmla="*/ 0 h 33"/>
                  <a:gd name="T8" fmla="*/ 35 w 35"/>
                  <a:gd name="T9" fmla="*/ 33 h 33"/>
                  <a:gd name="T10" fmla="*/ 35 w 35"/>
                  <a:gd name="T11" fmla="*/ 33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3"/>
                  <a:gd name="T20" fmla="*/ 35 w 35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3">
                    <a:moveTo>
                      <a:pt x="35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3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0" name="Freeform 58"/>
              <p:cNvSpPr>
                <a:spLocks/>
              </p:cNvSpPr>
              <p:nvPr/>
            </p:nvSpPr>
            <p:spPr bwMode="auto">
              <a:xfrm>
                <a:off x="1175" y="2394"/>
                <a:ext cx="22" cy="34"/>
              </a:xfrm>
              <a:custGeom>
                <a:avLst/>
                <a:gdLst>
                  <a:gd name="T0" fmla="*/ 36 w 36"/>
                  <a:gd name="T1" fmla="*/ 34 h 34"/>
                  <a:gd name="T2" fmla="*/ 0 w 36"/>
                  <a:gd name="T3" fmla="*/ 34 h 34"/>
                  <a:gd name="T4" fmla="*/ 0 w 36"/>
                  <a:gd name="T5" fmla="*/ 0 h 34"/>
                  <a:gd name="T6" fmla="*/ 36 w 36"/>
                  <a:gd name="T7" fmla="*/ 0 h 34"/>
                  <a:gd name="T8" fmla="*/ 36 w 36"/>
                  <a:gd name="T9" fmla="*/ 34 h 34"/>
                  <a:gd name="T10" fmla="*/ 36 w 36"/>
                  <a:gd name="T11" fmla="*/ 34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4"/>
                  <a:gd name="T20" fmla="*/ 36 w 3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4">
                    <a:moveTo>
                      <a:pt x="36" y="34"/>
                    </a:moveTo>
                    <a:lnTo>
                      <a:pt x="0" y="3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1" name="Freeform 59"/>
              <p:cNvSpPr>
                <a:spLocks/>
              </p:cNvSpPr>
              <p:nvPr/>
            </p:nvSpPr>
            <p:spPr bwMode="auto">
              <a:xfrm>
                <a:off x="1175" y="2444"/>
                <a:ext cx="22" cy="34"/>
              </a:xfrm>
              <a:custGeom>
                <a:avLst/>
                <a:gdLst>
                  <a:gd name="T0" fmla="*/ 36 w 36"/>
                  <a:gd name="T1" fmla="*/ 33 h 33"/>
                  <a:gd name="T2" fmla="*/ 0 w 36"/>
                  <a:gd name="T3" fmla="*/ 33 h 33"/>
                  <a:gd name="T4" fmla="*/ 0 w 36"/>
                  <a:gd name="T5" fmla="*/ 0 h 33"/>
                  <a:gd name="T6" fmla="*/ 36 w 36"/>
                  <a:gd name="T7" fmla="*/ 0 h 33"/>
                  <a:gd name="T8" fmla="*/ 36 w 36"/>
                  <a:gd name="T9" fmla="*/ 33 h 33"/>
                  <a:gd name="T10" fmla="*/ 36 w 36"/>
                  <a:gd name="T11" fmla="*/ 33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3"/>
                  <a:gd name="T20" fmla="*/ 36 w 36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3">
                    <a:moveTo>
                      <a:pt x="36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3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2" name="Freeform 60"/>
              <p:cNvSpPr>
                <a:spLocks/>
              </p:cNvSpPr>
              <p:nvPr/>
            </p:nvSpPr>
            <p:spPr bwMode="auto">
              <a:xfrm>
                <a:off x="1117" y="2501"/>
                <a:ext cx="245" cy="16"/>
              </a:xfrm>
              <a:custGeom>
                <a:avLst/>
                <a:gdLst>
                  <a:gd name="T0" fmla="*/ 244 w 244"/>
                  <a:gd name="T1" fmla="*/ 0 h 17"/>
                  <a:gd name="T2" fmla="*/ 0 w 244"/>
                  <a:gd name="T3" fmla="*/ 0 h 17"/>
                  <a:gd name="T4" fmla="*/ 0 w 244"/>
                  <a:gd name="T5" fmla="*/ 17 h 17"/>
                  <a:gd name="T6" fmla="*/ 244 w 244"/>
                  <a:gd name="T7" fmla="*/ 17 h 17"/>
                  <a:gd name="T8" fmla="*/ 244 w 244"/>
                  <a:gd name="T9" fmla="*/ 0 h 17"/>
                  <a:gd name="T10" fmla="*/ 244 w 244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7"/>
                  <a:gd name="T20" fmla="*/ 244 w 24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7">
                    <a:moveTo>
                      <a:pt x="244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44" y="1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3" name="Freeform 61"/>
              <p:cNvSpPr>
                <a:spLocks/>
              </p:cNvSpPr>
              <p:nvPr/>
            </p:nvSpPr>
            <p:spPr bwMode="auto">
              <a:xfrm>
                <a:off x="1117" y="2535"/>
                <a:ext cx="245" cy="16"/>
              </a:xfrm>
              <a:custGeom>
                <a:avLst/>
                <a:gdLst>
                  <a:gd name="T0" fmla="*/ 244 w 244"/>
                  <a:gd name="T1" fmla="*/ 0 h 17"/>
                  <a:gd name="T2" fmla="*/ 0 w 244"/>
                  <a:gd name="T3" fmla="*/ 0 h 17"/>
                  <a:gd name="T4" fmla="*/ 0 w 244"/>
                  <a:gd name="T5" fmla="*/ 17 h 17"/>
                  <a:gd name="T6" fmla="*/ 244 w 244"/>
                  <a:gd name="T7" fmla="*/ 17 h 17"/>
                  <a:gd name="T8" fmla="*/ 244 w 244"/>
                  <a:gd name="T9" fmla="*/ 0 h 17"/>
                  <a:gd name="T10" fmla="*/ 244 w 244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7"/>
                  <a:gd name="T20" fmla="*/ 244 w 24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7">
                    <a:moveTo>
                      <a:pt x="244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44" y="1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4" name="Freeform 62"/>
              <p:cNvSpPr>
                <a:spLocks/>
              </p:cNvSpPr>
              <p:nvPr/>
            </p:nvSpPr>
            <p:spPr bwMode="auto">
              <a:xfrm>
                <a:off x="1212" y="2428"/>
                <a:ext cx="150" cy="18"/>
              </a:xfrm>
              <a:custGeom>
                <a:avLst/>
                <a:gdLst>
                  <a:gd name="T0" fmla="*/ 149 w 149"/>
                  <a:gd name="T1" fmla="*/ 0 h 17"/>
                  <a:gd name="T2" fmla="*/ 0 w 149"/>
                  <a:gd name="T3" fmla="*/ 0 h 17"/>
                  <a:gd name="T4" fmla="*/ 0 w 149"/>
                  <a:gd name="T5" fmla="*/ 17 h 17"/>
                  <a:gd name="T6" fmla="*/ 149 w 149"/>
                  <a:gd name="T7" fmla="*/ 17 h 17"/>
                  <a:gd name="T8" fmla="*/ 149 w 149"/>
                  <a:gd name="T9" fmla="*/ 0 h 17"/>
                  <a:gd name="T10" fmla="*/ 149 w 149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17"/>
                  <a:gd name="T20" fmla="*/ 149 w 149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17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5" name="Freeform 63"/>
              <p:cNvSpPr>
                <a:spLocks/>
              </p:cNvSpPr>
              <p:nvPr/>
            </p:nvSpPr>
            <p:spPr bwMode="auto">
              <a:xfrm>
                <a:off x="1212" y="2394"/>
                <a:ext cx="150" cy="16"/>
              </a:xfrm>
              <a:custGeom>
                <a:avLst/>
                <a:gdLst>
                  <a:gd name="T0" fmla="*/ 149 w 149"/>
                  <a:gd name="T1" fmla="*/ 0 h 17"/>
                  <a:gd name="T2" fmla="*/ 0 w 149"/>
                  <a:gd name="T3" fmla="*/ 0 h 17"/>
                  <a:gd name="T4" fmla="*/ 0 w 149"/>
                  <a:gd name="T5" fmla="*/ 17 h 17"/>
                  <a:gd name="T6" fmla="*/ 149 w 149"/>
                  <a:gd name="T7" fmla="*/ 17 h 17"/>
                  <a:gd name="T8" fmla="*/ 149 w 149"/>
                  <a:gd name="T9" fmla="*/ 0 h 17"/>
                  <a:gd name="T10" fmla="*/ 149 w 149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17"/>
                  <a:gd name="T20" fmla="*/ 149 w 149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17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6" name="Freeform 64"/>
              <p:cNvSpPr>
                <a:spLocks/>
              </p:cNvSpPr>
              <p:nvPr/>
            </p:nvSpPr>
            <p:spPr bwMode="auto">
              <a:xfrm>
                <a:off x="1212" y="2460"/>
                <a:ext cx="150" cy="18"/>
              </a:xfrm>
              <a:custGeom>
                <a:avLst/>
                <a:gdLst>
                  <a:gd name="T0" fmla="*/ 149 w 149"/>
                  <a:gd name="T1" fmla="*/ 0 h 17"/>
                  <a:gd name="T2" fmla="*/ 0 w 149"/>
                  <a:gd name="T3" fmla="*/ 0 h 17"/>
                  <a:gd name="T4" fmla="*/ 0 w 149"/>
                  <a:gd name="T5" fmla="*/ 17 h 17"/>
                  <a:gd name="T6" fmla="*/ 149 w 149"/>
                  <a:gd name="T7" fmla="*/ 17 h 17"/>
                  <a:gd name="T8" fmla="*/ 149 w 149"/>
                  <a:gd name="T9" fmla="*/ 0 h 17"/>
                  <a:gd name="T10" fmla="*/ 149 w 149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17"/>
                  <a:gd name="T20" fmla="*/ 149 w 149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17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7" name="Freeform 65"/>
              <p:cNvSpPr>
                <a:spLocks/>
              </p:cNvSpPr>
              <p:nvPr/>
            </p:nvSpPr>
            <p:spPr bwMode="auto">
              <a:xfrm>
                <a:off x="1117" y="2394"/>
                <a:ext cx="245" cy="157"/>
              </a:xfrm>
              <a:custGeom>
                <a:avLst/>
                <a:gdLst>
                  <a:gd name="T0" fmla="*/ 244 w 244"/>
                  <a:gd name="T1" fmla="*/ 157 h 157"/>
                  <a:gd name="T2" fmla="*/ 244 w 244"/>
                  <a:gd name="T3" fmla="*/ 0 h 157"/>
                  <a:gd name="T4" fmla="*/ 0 w 244"/>
                  <a:gd name="T5" fmla="*/ 0 h 157"/>
                  <a:gd name="T6" fmla="*/ 0 w 244"/>
                  <a:gd name="T7" fmla="*/ 157 h 157"/>
                  <a:gd name="T8" fmla="*/ 244 w 244"/>
                  <a:gd name="T9" fmla="*/ 157 h 157"/>
                  <a:gd name="T10" fmla="*/ 244 w 244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8" name="Group 66"/>
            <p:cNvGrpSpPr>
              <a:grpSpLocks/>
            </p:cNvGrpSpPr>
            <p:nvPr userDrawn="1"/>
          </p:nvGrpSpPr>
          <p:grpSpPr bwMode="auto">
            <a:xfrm>
              <a:off x="6685215" y="6602412"/>
              <a:ext cx="193786" cy="122262"/>
              <a:chOff x="1592" y="2897"/>
              <a:chExt cx="247" cy="156"/>
            </a:xfrm>
          </p:grpSpPr>
          <p:sp>
            <p:nvSpPr>
              <p:cNvPr id="182" name="Freeform 67"/>
              <p:cNvSpPr>
                <a:spLocks/>
              </p:cNvSpPr>
              <p:nvPr/>
            </p:nvSpPr>
            <p:spPr bwMode="auto">
              <a:xfrm>
                <a:off x="1592" y="2897"/>
                <a:ext cx="247" cy="155"/>
              </a:xfrm>
              <a:custGeom>
                <a:avLst/>
                <a:gdLst>
                  <a:gd name="T0" fmla="*/ 0 w 245"/>
                  <a:gd name="T1" fmla="*/ 156 h 156"/>
                  <a:gd name="T2" fmla="*/ 0 w 245"/>
                  <a:gd name="T3" fmla="*/ 0 h 156"/>
                  <a:gd name="T4" fmla="*/ 245 w 245"/>
                  <a:gd name="T5" fmla="*/ 0 h 156"/>
                  <a:gd name="T6" fmla="*/ 245 w 245"/>
                  <a:gd name="T7" fmla="*/ 156 h 156"/>
                  <a:gd name="T8" fmla="*/ 0 w 245"/>
                  <a:gd name="T9" fmla="*/ 156 h 156"/>
                  <a:gd name="T10" fmla="*/ 0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0" y="156"/>
                    </a:moveTo>
                    <a:lnTo>
                      <a:pt x="0" y="0"/>
                    </a:lnTo>
                    <a:lnTo>
                      <a:pt x="245" y="0"/>
                    </a:lnTo>
                    <a:lnTo>
                      <a:pt x="245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3" name="Freeform 68"/>
              <p:cNvSpPr>
                <a:spLocks/>
              </p:cNvSpPr>
              <p:nvPr/>
            </p:nvSpPr>
            <p:spPr bwMode="auto">
              <a:xfrm>
                <a:off x="1592" y="2897"/>
                <a:ext cx="247" cy="155"/>
              </a:xfrm>
              <a:custGeom>
                <a:avLst/>
                <a:gdLst>
                  <a:gd name="T0" fmla="*/ 0 w 245"/>
                  <a:gd name="T1" fmla="*/ 67 h 156"/>
                  <a:gd name="T2" fmla="*/ 114 w 245"/>
                  <a:gd name="T3" fmla="*/ 67 h 156"/>
                  <a:gd name="T4" fmla="*/ 114 w 245"/>
                  <a:gd name="T5" fmla="*/ 0 h 156"/>
                  <a:gd name="T6" fmla="*/ 137 w 245"/>
                  <a:gd name="T7" fmla="*/ 0 h 156"/>
                  <a:gd name="T8" fmla="*/ 137 w 245"/>
                  <a:gd name="T9" fmla="*/ 67 h 156"/>
                  <a:gd name="T10" fmla="*/ 245 w 245"/>
                  <a:gd name="T11" fmla="*/ 67 h 156"/>
                  <a:gd name="T12" fmla="*/ 245 w 245"/>
                  <a:gd name="T13" fmla="*/ 89 h 156"/>
                  <a:gd name="T14" fmla="*/ 137 w 245"/>
                  <a:gd name="T15" fmla="*/ 89 h 156"/>
                  <a:gd name="T16" fmla="*/ 137 w 245"/>
                  <a:gd name="T17" fmla="*/ 156 h 156"/>
                  <a:gd name="T18" fmla="*/ 114 w 245"/>
                  <a:gd name="T19" fmla="*/ 156 h 156"/>
                  <a:gd name="T20" fmla="*/ 114 w 245"/>
                  <a:gd name="T21" fmla="*/ 89 h 156"/>
                  <a:gd name="T22" fmla="*/ 0 w 245"/>
                  <a:gd name="T23" fmla="*/ 89 h 156"/>
                  <a:gd name="T24" fmla="*/ 0 w 245"/>
                  <a:gd name="T25" fmla="*/ 67 h 156"/>
                  <a:gd name="T26" fmla="*/ 0 w 245"/>
                  <a:gd name="T27" fmla="*/ 67 h 1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5"/>
                  <a:gd name="T43" fmla="*/ 0 h 156"/>
                  <a:gd name="T44" fmla="*/ 245 w 245"/>
                  <a:gd name="T45" fmla="*/ 156 h 1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5" h="156">
                    <a:moveTo>
                      <a:pt x="0" y="67"/>
                    </a:moveTo>
                    <a:lnTo>
                      <a:pt x="114" y="67"/>
                    </a:lnTo>
                    <a:lnTo>
                      <a:pt x="114" y="0"/>
                    </a:lnTo>
                    <a:lnTo>
                      <a:pt x="137" y="0"/>
                    </a:lnTo>
                    <a:lnTo>
                      <a:pt x="137" y="67"/>
                    </a:lnTo>
                    <a:lnTo>
                      <a:pt x="245" y="67"/>
                    </a:lnTo>
                    <a:lnTo>
                      <a:pt x="245" y="89"/>
                    </a:lnTo>
                    <a:lnTo>
                      <a:pt x="137" y="89"/>
                    </a:lnTo>
                    <a:lnTo>
                      <a:pt x="137" y="156"/>
                    </a:lnTo>
                    <a:lnTo>
                      <a:pt x="114" y="156"/>
                    </a:lnTo>
                    <a:lnTo>
                      <a:pt x="114" y="89"/>
                    </a:lnTo>
                    <a:lnTo>
                      <a:pt x="0" y="89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4" name="Freeform 69"/>
              <p:cNvSpPr>
                <a:spLocks/>
              </p:cNvSpPr>
              <p:nvPr/>
            </p:nvSpPr>
            <p:spPr bwMode="auto">
              <a:xfrm>
                <a:off x="1742" y="2897"/>
                <a:ext cx="67" cy="50"/>
              </a:xfrm>
              <a:custGeom>
                <a:avLst/>
                <a:gdLst>
                  <a:gd name="T0" fmla="*/ 0 w 66"/>
                  <a:gd name="T1" fmla="*/ 0 h 50"/>
                  <a:gd name="T2" fmla="*/ 0 w 66"/>
                  <a:gd name="T3" fmla="*/ 50 h 50"/>
                  <a:gd name="T4" fmla="*/ 66 w 66"/>
                  <a:gd name="T5" fmla="*/ 0 h 50"/>
                  <a:gd name="T6" fmla="*/ 0 w 66"/>
                  <a:gd name="T7" fmla="*/ 0 h 50"/>
                  <a:gd name="T8" fmla="*/ 0 w 66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50"/>
                  <a:gd name="T17" fmla="*/ 66 w 66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50">
                    <a:moveTo>
                      <a:pt x="0" y="0"/>
                    </a:moveTo>
                    <a:lnTo>
                      <a:pt x="0" y="50"/>
                    </a:lnTo>
                    <a:lnTo>
                      <a:pt x="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5" name="Freeform 70"/>
              <p:cNvSpPr>
                <a:spLocks/>
              </p:cNvSpPr>
              <p:nvPr/>
            </p:nvSpPr>
            <p:spPr bwMode="auto">
              <a:xfrm>
                <a:off x="1778" y="2913"/>
                <a:ext cx="61" cy="40"/>
              </a:xfrm>
              <a:custGeom>
                <a:avLst/>
                <a:gdLst>
                  <a:gd name="T0" fmla="*/ 0 w 60"/>
                  <a:gd name="T1" fmla="*/ 39 h 39"/>
                  <a:gd name="T2" fmla="*/ 60 w 60"/>
                  <a:gd name="T3" fmla="*/ 39 h 39"/>
                  <a:gd name="T4" fmla="*/ 60 w 60"/>
                  <a:gd name="T5" fmla="*/ 0 h 39"/>
                  <a:gd name="T6" fmla="*/ 0 w 60"/>
                  <a:gd name="T7" fmla="*/ 39 h 39"/>
                  <a:gd name="T8" fmla="*/ 0 w 60"/>
                  <a:gd name="T9" fmla="*/ 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"/>
                  <a:gd name="T17" fmla="*/ 60 w 60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">
                    <a:moveTo>
                      <a:pt x="0" y="39"/>
                    </a:moveTo>
                    <a:lnTo>
                      <a:pt x="60" y="39"/>
                    </a:lnTo>
                    <a:lnTo>
                      <a:pt x="60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6" name="Freeform 71"/>
              <p:cNvSpPr>
                <a:spLocks/>
              </p:cNvSpPr>
              <p:nvPr/>
            </p:nvSpPr>
            <p:spPr bwMode="auto">
              <a:xfrm>
                <a:off x="1742" y="2897"/>
                <a:ext cx="97" cy="57"/>
              </a:xfrm>
              <a:custGeom>
                <a:avLst/>
                <a:gdLst>
                  <a:gd name="T0" fmla="*/ 0 w 96"/>
                  <a:gd name="T1" fmla="*/ 56 h 56"/>
                  <a:gd name="T2" fmla="*/ 78 w 96"/>
                  <a:gd name="T3" fmla="*/ 0 h 56"/>
                  <a:gd name="T4" fmla="*/ 96 w 96"/>
                  <a:gd name="T5" fmla="*/ 0 h 56"/>
                  <a:gd name="T6" fmla="*/ 18 w 96"/>
                  <a:gd name="T7" fmla="*/ 56 h 56"/>
                  <a:gd name="T8" fmla="*/ 0 w 96"/>
                  <a:gd name="T9" fmla="*/ 56 h 56"/>
                  <a:gd name="T10" fmla="*/ 0 w 96"/>
                  <a:gd name="T11" fmla="*/ 56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6"/>
                  <a:gd name="T20" fmla="*/ 96 w 96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6">
                    <a:moveTo>
                      <a:pt x="0" y="56"/>
                    </a:moveTo>
                    <a:lnTo>
                      <a:pt x="78" y="0"/>
                    </a:lnTo>
                    <a:lnTo>
                      <a:pt x="96" y="0"/>
                    </a:lnTo>
                    <a:lnTo>
                      <a:pt x="18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7" name="Freeform 72"/>
              <p:cNvSpPr>
                <a:spLocks/>
              </p:cNvSpPr>
              <p:nvPr/>
            </p:nvSpPr>
            <p:spPr bwMode="auto">
              <a:xfrm>
                <a:off x="1616" y="2897"/>
                <a:ext cx="77" cy="44"/>
              </a:xfrm>
              <a:custGeom>
                <a:avLst/>
                <a:gdLst>
                  <a:gd name="T0" fmla="*/ 78 w 78"/>
                  <a:gd name="T1" fmla="*/ 0 h 45"/>
                  <a:gd name="T2" fmla="*/ 78 w 78"/>
                  <a:gd name="T3" fmla="*/ 45 h 45"/>
                  <a:gd name="T4" fmla="*/ 0 w 78"/>
                  <a:gd name="T5" fmla="*/ 0 h 45"/>
                  <a:gd name="T6" fmla="*/ 78 w 78"/>
                  <a:gd name="T7" fmla="*/ 0 h 45"/>
                  <a:gd name="T8" fmla="*/ 78 w 78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5"/>
                  <a:gd name="T17" fmla="*/ 78 w 78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5">
                    <a:moveTo>
                      <a:pt x="78" y="0"/>
                    </a:moveTo>
                    <a:lnTo>
                      <a:pt x="78" y="45"/>
                    </a:lnTo>
                    <a:lnTo>
                      <a:pt x="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8" name="Freeform 73"/>
              <p:cNvSpPr>
                <a:spLocks/>
              </p:cNvSpPr>
              <p:nvPr/>
            </p:nvSpPr>
            <p:spPr bwMode="auto">
              <a:xfrm>
                <a:off x="1592" y="2913"/>
                <a:ext cx="61" cy="40"/>
              </a:xfrm>
              <a:custGeom>
                <a:avLst/>
                <a:gdLst>
                  <a:gd name="T0" fmla="*/ 60 w 60"/>
                  <a:gd name="T1" fmla="*/ 39 h 39"/>
                  <a:gd name="T2" fmla="*/ 0 w 60"/>
                  <a:gd name="T3" fmla="*/ 39 h 39"/>
                  <a:gd name="T4" fmla="*/ 0 w 60"/>
                  <a:gd name="T5" fmla="*/ 0 h 39"/>
                  <a:gd name="T6" fmla="*/ 60 w 60"/>
                  <a:gd name="T7" fmla="*/ 39 h 39"/>
                  <a:gd name="T8" fmla="*/ 60 w 60"/>
                  <a:gd name="T9" fmla="*/ 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"/>
                  <a:gd name="T17" fmla="*/ 60 w 60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">
                    <a:moveTo>
                      <a:pt x="60" y="39"/>
                    </a:moveTo>
                    <a:lnTo>
                      <a:pt x="0" y="39"/>
                    </a:lnTo>
                    <a:lnTo>
                      <a:pt x="0" y="0"/>
                    </a:lnTo>
                    <a:lnTo>
                      <a:pt x="60" y="39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9" name="Freeform 74"/>
              <p:cNvSpPr>
                <a:spLocks/>
              </p:cNvSpPr>
              <p:nvPr/>
            </p:nvSpPr>
            <p:spPr bwMode="auto">
              <a:xfrm>
                <a:off x="1592" y="2897"/>
                <a:ext cx="95" cy="57"/>
              </a:xfrm>
              <a:custGeom>
                <a:avLst/>
                <a:gdLst>
                  <a:gd name="T0" fmla="*/ 96 w 96"/>
                  <a:gd name="T1" fmla="*/ 56 h 56"/>
                  <a:gd name="T2" fmla="*/ 0 w 96"/>
                  <a:gd name="T3" fmla="*/ 0 h 56"/>
                  <a:gd name="T4" fmla="*/ 6 w 96"/>
                  <a:gd name="T5" fmla="*/ 11 h 56"/>
                  <a:gd name="T6" fmla="*/ 78 w 96"/>
                  <a:gd name="T7" fmla="*/ 56 h 56"/>
                  <a:gd name="T8" fmla="*/ 96 w 96"/>
                  <a:gd name="T9" fmla="*/ 56 h 56"/>
                  <a:gd name="T10" fmla="*/ 96 w 96"/>
                  <a:gd name="T11" fmla="*/ 56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6"/>
                  <a:gd name="T20" fmla="*/ 96 w 96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6">
                    <a:moveTo>
                      <a:pt x="96" y="56"/>
                    </a:moveTo>
                    <a:lnTo>
                      <a:pt x="0" y="0"/>
                    </a:lnTo>
                    <a:lnTo>
                      <a:pt x="6" y="11"/>
                    </a:lnTo>
                    <a:lnTo>
                      <a:pt x="78" y="56"/>
                    </a:lnTo>
                    <a:lnTo>
                      <a:pt x="96" y="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0" name="Freeform 75"/>
              <p:cNvSpPr>
                <a:spLocks/>
              </p:cNvSpPr>
              <p:nvPr/>
            </p:nvSpPr>
            <p:spPr bwMode="auto">
              <a:xfrm>
                <a:off x="1742" y="3008"/>
                <a:ext cx="73" cy="44"/>
              </a:xfrm>
              <a:custGeom>
                <a:avLst/>
                <a:gdLst>
                  <a:gd name="T0" fmla="*/ 0 w 72"/>
                  <a:gd name="T1" fmla="*/ 44 h 44"/>
                  <a:gd name="T2" fmla="*/ 0 w 72"/>
                  <a:gd name="T3" fmla="*/ 0 h 44"/>
                  <a:gd name="T4" fmla="*/ 72 w 72"/>
                  <a:gd name="T5" fmla="*/ 44 h 44"/>
                  <a:gd name="T6" fmla="*/ 0 w 72"/>
                  <a:gd name="T7" fmla="*/ 44 h 44"/>
                  <a:gd name="T8" fmla="*/ 0 w 72"/>
                  <a:gd name="T9" fmla="*/ 44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4"/>
                  <a:gd name="T17" fmla="*/ 72 w 7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4">
                    <a:moveTo>
                      <a:pt x="0" y="44"/>
                    </a:moveTo>
                    <a:lnTo>
                      <a:pt x="0" y="0"/>
                    </a:lnTo>
                    <a:lnTo>
                      <a:pt x="72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1" name="Freeform 76"/>
              <p:cNvSpPr>
                <a:spLocks/>
              </p:cNvSpPr>
              <p:nvPr/>
            </p:nvSpPr>
            <p:spPr bwMode="auto">
              <a:xfrm>
                <a:off x="1778" y="2998"/>
                <a:ext cx="61" cy="38"/>
              </a:xfrm>
              <a:custGeom>
                <a:avLst/>
                <a:gdLst>
                  <a:gd name="T0" fmla="*/ 0 w 60"/>
                  <a:gd name="T1" fmla="*/ 0 h 39"/>
                  <a:gd name="T2" fmla="*/ 60 w 60"/>
                  <a:gd name="T3" fmla="*/ 0 h 39"/>
                  <a:gd name="T4" fmla="*/ 60 w 60"/>
                  <a:gd name="T5" fmla="*/ 39 h 39"/>
                  <a:gd name="T6" fmla="*/ 0 w 60"/>
                  <a:gd name="T7" fmla="*/ 0 h 39"/>
                  <a:gd name="T8" fmla="*/ 0 w 60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"/>
                  <a:gd name="T17" fmla="*/ 60 w 60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">
                    <a:moveTo>
                      <a:pt x="0" y="0"/>
                    </a:moveTo>
                    <a:lnTo>
                      <a:pt x="60" y="0"/>
                    </a:lnTo>
                    <a:lnTo>
                      <a:pt x="6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2" name="Freeform 77"/>
              <p:cNvSpPr>
                <a:spLocks/>
              </p:cNvSpPr>
              <p:nvPr/>
            </p:nvSpPr>
            <p:spPr bwMode="auto">
              <a:xfrm>
                <a:off x="1754" y="2998"/>
                <a:ext cx="85" cy="55"/>
              </a:xfrm>
              <a:custGeom>
                <a:avLst/>
                <a:gdLst>
                  <a:gd name="T0" fmla="*/ 0 w 84"/>
                  <a:gd name="T1" fmla="*/ 0 h 55"/>
                  <a:gd name="T2" fmla="*/ 84 w 84"/>
                  <a:gd name="T3" fmla="*/ 55 h 55"/>
                  <a:gd name="T4" fmla="*/ 84 w 84"/>
                  <a:gd name="T5" fmla="*/ 44 h 55"/>
                  <a:gd name="T6" fmla="*/ 18 w 84"/>
                  <a:gd name="T7" fmla="*/ 0 h 55"/>
                  <a:gd name="T8" fmla="*/ 0 w 84"/>
                  <a:gd name="T9" fmla="*/ 0 h 55"/>
                  <a:gd name="T10" fmla="*/ 0 w 84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55"/>
                  <a:gd name="T20" fmla="*/ 84 w 84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55">
                    <a:moveTo>
                      <a:pt x="0" y="0"/>
                    </a:moveTo>
                    <a:lnTo>
                      <a:pt x="84" y="55"/>
                    </a:lnTo>
                    <a:lnTo>
                      <a:pt x="84" y="44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3" name="Freeform 78"/>
              <p:cNvSpPr>
                <a:spLocks/>
              </p:cNvSpPr>
              <p:nvPr/>
            </p:nvSpPr>
            <p:spPr bwMode="auto">
              <a:xfrm>
                <a:off x="1622" y="3002"/>
                <a:ext cx="71" cy="50"/>
              </a:xfrm>
              <a:custGeom>
                <a:avLst/>
                <a:gdLst>
                  <a:gd name="T0" fmla="*/ 72 w 72"/>
                  <a:gd name="T1" fmla="*/ 50 h 50"/>
                  <a:gd name="T2" fmla="*/ 72 w 72"/>
                  <a:gd name="T3" fmla="*/ 0 h 50"/>
                  <a:gd name="T4" fmla="*/ 0 w 72"/>
                  <a:gd name="T5" fmla="*/ 50 h 50"/>
                  <a:gd name="T6" fmla="*/ 72 w 72"/>
                  <a:gd name="T7" fmla="*/ 50 h 50"/>
                  <a:gd name="T8" fmla="*/ 72 w 72"/>
                  <a:gd name="T9" fmla="*/ 5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0"/>
                  <a:gd name="T17" fmla="*/ 72 w 72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0">
                    <a:moveTo>
                      <a:pt x="72" y="50"/>
                    </a:moveTo>
                    <a:lnTo>
                      <a:pt x="72" y="0"/>
                    </a:lnTo>
                    <a:lnTo>
                      <a:pt x="0" y="50"/>
                    </a:lnTo>
                    <a:lnTo>
                      <a:pt x="72" y="5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4" name="Freeform 79"/>
              <p:cNvSpPr>
                <a:spLocks/>
              </p:cNvSpPr>
              <p:nvPr/>
            </p:nvSpPr>
            <p:spPr bwMode="auto">
              <a:xfrm>
                <a:off x="1592" y="2998"/>
                <a:ext cx="55" cy="38"/>
              </a:xfrm>
              <a:custGeom>
                <a:avLst/>
                <a:gdLst>
                  <a:gd name="T0" fmla="*/ 54 w 54"/>
                  <a:gd name="T1" fmla="*/ 0 h 39"/>
                  <a:gd name="T2" fmla="*/ 0 w 54"/>
                  <a:gd name="T3" fmla="*/ 0 h 39"/>
                  <a:gd name="T4" fmla="*/ 0 w 54"/>
                  <a:gd name="T5" fmla="*/ 39 h 39"/>
                  <a:gd name="T6" fmla="*/ 54 w 54"/>
                  <a:gd name="T7" fmla="*/ 0 h 39"/>
                  <a:gd name="T8" fmla="*/ 54 w 54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9"/>
                  <a:gd name="T17" fmla="*/ 54 w 54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9">
                    <a:moveTo>
                      <a:pt x="54" y="0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5" name="Freeform 80"/>
              <p:cNvSpPr>
                <a:spLocks/>
              </p:cNvSpPr>
              <p:nvPr/>
            </p:nvSpPr>
            <p:spPr bwMode="auto">
              <a:xfrm>
                <a:off x="1598" y="2998"/>
                <a:ext cx="95" cy="55"/>
              </a:xfrm>
              <a:custGeom>
                <a:avLst/>
                <a:gdLst>
                  <a:gd name="T0" fmla="*/ 96 w 96"/>
                  <a:gd name="T1" fmla="*/ 0 h 55"/>
                  <a:gd name="T2" fmla="*/ 18 w 96"/>
                  <a:gd name="T3" fmla="*/ 55 h 55"/>
                  <a:gd name="T4" fmla="*/ 0 w 96"/>
                  <a:gd name="T5" fmla="*/ 55 h 55"/>
                  <a:gd name="T6" fmla="*/ 78 w 96"/>
                  <a:gd name="T7" fmla="*/ 0 h 55"/>
                  <a:gd name="T8" fmla="*/ 96 w 96"/>
                  <a:gd name="T9" fmla="*/ 0 h 55"/>
                  <a:gd name="T10" fmla="*/ 96 w 96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5"/>
                  <a:gd name="T20" fmla="*/ 96 w 96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5">
                    <a:moveTo>
                      <a:pt x="96" y="0"/>
                    </a:moveTo>
                    <a:lnTo>
                      <a:pt x="18" y="55"/>
                    </a:lnTo>
                    <a:lnTo>
                      <a:pt x="0" y="55"/>
                    </a:lnTo>
                    <a:lnTo>
                      <a:pt x="78" y="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6" name="Freeform 81"/>
              <p:cNvSpPr>
                <a:spLocks/>
              </p:cNvSpPr>
              <p:nvPr/>
            </p:nvSpPr>
            <p:spPr bwMode="auto">
              <a:xfrm>
                <a:off x="1592" y="2897"/>
                <a:ext cx="247" cy="155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9" name="Group 82"/>
            <p:cNvGrpSpPr>
              <a:grpSpLocks/>
            </p:cNvGrpSpPr>
            <p:nvPr userDrawn="1"/>
          </p:nvGrpSpPr>
          <p:grpSpPr bwMode="auto">
            <a:xfrm>
              <a:off x="6189791" y="6602409"/>
              <a:ext cx="191811" cy="121483"/>
              <a:chOff x="1778" y="2004"/>
              <a:chExt cx="246" cy="156"/>
            </a:xfrm>
          </p:grpSpPr>
          <p:sp>
            <p:nvSpPr>
              <p:cNvPr id="179" name="Freeform 83"/>
              <p:cNvSpPr>
                <a:spLocks/>
              </p:cNvSpPr>
              <p:nvPr/>
            </p:nvSpPr>
            <p:spPr bwMode="auto">
              <a:xfrm>
                <a:off x="1778" y="2004"/>
                <a:ext cx="246" cy="156"/>
              </a:xfrm>
              <a:custGeom>
                <a:avLst/>
                <a:gdLst>
                  <a:gd name="T0" fmla="*/ 1573 w 239"/>
                  <a:gd name="T1" fmla="*/ 2942 h 151"/>
                  <a:gd name="T2" fmla="*/ 1573 w 239"/>
                  <a:gd name="T3" fmla="*/ 0 h 151"/>
                  <a:gd name="T4" fmla="*/ 0 w 239"/>
                  <a:gd name="T5" fmla="*/ 0 h 151"/>
                  <a:gd name="T6" fmla="*/ 0 w 239"/>
                  <a:gd name="T7" fmla="*/ 2942 h 151"/>
                  <a:gd name="T8" fmla="*/ 1573 w 239"/>
                  <a:gd name="T9" fmla="*/ 2942 h 151"/>
                  <a:gd name="T10" fmla="*/ 1573 w 239"/>
                  <a:gd name="T11" fmla="*/ 2942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9"/>
                  <a:gd name="T19" fmla="*/ 0 h 151"/>
                  <a:gd name="T20" fmla="*/ 239 w 239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9" h="151">
                    <a:moveTo>
                      <a:pt x="239" y="151"/>
                    </a:moveTo>
                    <a:lnTo>
                      <a:pt x="239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39" y="1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0" name="Freeform 84"/>
              <p:cNvSpPr>
                <a:spLocks/>
              </p:cNvSpPr>
              <p:nvPr/>
            </p:nvSpPr>
            <p:spPr bwMode="auto">
              <a:xfrm>
                <a:off x="1845" y="2026"/>
                <a:ext cx="120" cy="118"/>
              </a:xfrm>
              <a:custGeom>
                <a:avLst/>
                <a:gdLst>
                  <a:gd name="T0" fmla="*/ 77 w 119"/>
                  <a:gd name="T1" fmla="*/ 78 h 117"/>
                  <a:gd name="T2" fmla="*/ 119 w 119"/>
                  <a:gd name="T3" fmla="*/ 78 h 117"/>
                  <a:gd name="T4" fmla="*/ 119 w 119"/>
                  <a:gd name="T5" fmla="*/ 44 h 117"/>
                  <a:gd name="T6" fmla="*/ 77 w 119"/>
                  <a:gd name="T7" fmla="*/ 44 h 117"/>
                  <a:gd name="T8" fmla="*/ 77 w 119"/>
                  <a:gd name="T9" fmla="*/ 0 h 117"/>
                  <a:gd name="T10" fmla="*/ 42 w 119"/>
                  <a:gd name="T11" fmla="*/ 0 h 117"/>
                  <a:gd name="T12" fmla="*/ 42 w 119"/>
                  <a:gd name="T13" fmla="*/ 44 h 117"/>
                  <a:gd name="T14" fmla="*/ 0 w 119"/>
                  <a:gd name="T15" fmla="*/ 44 h 117"/>
                  <a:gd name="T16" fmla="*/ 0 w 119"/>
                  <a:gd name="T17" fmla="*/ 78 h 117"/>
                  <a:gd name="T18" fmla="*/ 42 w 119"/>
                  <a:gd name="T19" fmla="*/ 78 h 117"/>
                  <a:gd name="T20" fmla="*/ 42 w 119"/>
                  <a:gd name="T21" fmla="*/ 117 h 117"/>
                  <a:gd name="T22" fmla="*/ 77 w 119"/>
                  <a:gd name="T23" fmla="*/ 117 h 117"/>
                  <a:gd name="T24" fmla="*/ 77 w 119"/>
                  <a:gd name="T25" fmla="*/ 78 h 117"/>
                  <a:gd name="T26" fmla="*/ 77 w 119"/>
                  <a:gd name="T27" fmla="*/ 78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9"/>
                  <a:gd name="T43" fmla="*/ 0 h 117"/>
                  <a:gd name="T44" fmla="*/ 119 w 119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9" h="117">
                    <a:moveTo>
                      <a:pt x="77" y="78"/>
                    </a:moveTo>
                    <a:lnTo>
                      <a:pt x="119" y="78"/>
                    </a:lnTo>
                    <a:lnTo>
                      <a:pt x="119" y="44"/>
                    </a:lnTo>
                    <a:lnTo>
                      <a:pt x="77" y="44"/>
                    </a:lnTo>
                    <a:lnTo>
                      <a:pt x="77" y="0"/>
                    </a:lnTo>
                    <a:lnTo>
                      <a:pt x="42" y="0"/>
                    </a:lnTo>
                    <a:lnTo>
                      <a:pt x="42" y="44"/>
                    </a:lnTo>
                    <a:lnTo>
                      <a:pt x="0" y="44"/>
                    </a:lnTo>
                    <a:lnTo>
                      <a:pt x="0" y="78"/>
                    </a:lnTo>
                    <a:lnTo>
                      <a:pt x="42" y="78"/>
                    </a:lnTo>
                    <a:lnTo>
                      <a:pt x="42" y="117"/>
                    </a:lnTo>
                    <a:lnTo>
                      <a:pt x="77" y="117"/>
                    </a:lnTo>
                    <a:lnTo>
                      <a:pt x="77" y="7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1" name="Freeform 85"/>
              <p:cNvSpPr>
                <a:spLocks/>
              </p:cNvSpPr>
              <p:nvPr/>
            </p:nvSpPr>
            <p:spPr bwMode="auto">
              <a:xfrm>
                <a:off x="1778" y="2004"/>
                <a:ext cx="246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0" name="Group 86"/>
            <p:cNvGrpSpPr>
              <a:grpSpLocks/>
            </p:cNvGrpSpPr>
            <p:nvPr userDrawn="1"/>
          </p:nvGrpSpPr>
          <p:grpSpPr bwMode="auto">
            <a:xfrm>
              <a:off x="5946810" y="6602412"/>
              <a:ext cx="191394" cy="122262"/>
              <a:chOff x="1592" y="2143"/>
              <a:chExt cx="247" cy="156"/>
            </a:xfrm>
          </p:grpSpPr>
          <p:sp>
            <p:nvSpPr>
              <p:cNvPr id="173" name="Freeform 87"/>
              <p:cNvSpPr>
                <a:spLocks/>
              </p:cNvSpPr>
              <p:nvPr/>
            </p:nvSpPr>
            <p:spPr bwMode="auto">
              <a:xfrm>
                <a:off x="1592" y="2143"/>
                <a:ext cx="246" cy="155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4" name="Freeform 88"/>
              <p:cNvSpPr>
                <a:spLocks/>
              </p:cNvSpPr>
              <p:nvPr/>
            </p:nvSpPr>
            <p:spPr bwMode="auto">
              <a:xfrm>
                <a:off x="1592" y="2143"/>
                <a:ext cx="66" cy="67"/>
              </a:xfrm>
              <a:custGeom>
                <a:avLst/>
                <a:gdLst>
                  <a:gd name="T0" fmla="*/ 66 w 66"/>
                  <a:gd name="T1" fmla="*/ 0 h 67"/>
                  <a:gd name="T2" fmla="*/ 0 w 66"/>
                  <a:gd name="T3" fmla="*/ 0 h 67"/>
                  <a:gd name="T4" fmla="*/ 0 w 66"/>
                  <a:gd name="T5" fmla="*/ 67 h 67"/>
                  <a:gd name="T6" fmla="*/ 66 w 66"/>
                  <a:gd name="T7" fmla="*/ 67 h 67"/>
                  <a:gd name="T8" fmla="*/ 66 w 66"/>
                  <a:gd name="T9" fmla="*/ 0 h 67"/>
                  <a:gd name="T10" fmla="*/ 66 w 66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67"/>
                  <a:gd name="T20" fmla="*/ 66 w 66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67">
                    <a:moveTo>
                      <a:pt x="66" y="0"/>
                    </a:moveTo>
                    <a:lnTo>
                      <a:pt x="0" y="0"/>
                    </a:lnTo>
                    <a:lnTo>
                      <a:pt x="0" y="67"/>
                    </a:lnTo>
                    <a:lnTo>
                      <a:pt x="66" y="67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5" name="Freeform 89"/>
              <p:cNvSpPr>
                <a:spLocks/>
              </p:cNvSpPr>
              <p:nvPr/>
            </p:nvSpPr>
            <p:spPr bwMode="auto">
              <a:xfrm>
                <a:off x="1592" y="2238"/>
                <a:ext cx="66" cy="61"/>
              </a:xfrm>
              <a:custGeom>
                <a:avLst/>
                <a:gdLst>
                  <a:gd name="T0" fmla="*/ 0 w 66"/>
                  <a:gd name="T1" fmla="*/ 0 h 61"/>
                  <a:gd name="T2" fmla="*/ 0 w 66"/>
                  <a:gd name="T3" fmla="*/ 61 h 61"/>
                  <a:gd name="T4" fmla="*/ 66 w 66"/>
                  <a:gd name="T5" fmla="*/ 61 h 61"/>
                  <a:gd name="T6" fmla="*/ 66 w 66"/>
                  <a:gd name="T7" fmla="*/ 0 h 61"/>
                  <a:gd name="T8" fmla="*/ 0 w 66"/>
                  <a:gd name="T9" fmla="*/ 0 h 61"/>
                  <a:gd name="T10" fmla="*/ 0 w 66"/>
                  <a:gd name="T11" fmla="*/ 0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61"/>
                  <a:gd name="T20" fmla="*/ 66 w 66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61">
                    <a:moveTo>
                      <a:pt x="0" y="0"/>
                    </a:moveTo>
                    <a:lnTo>
                      <a:pt x="0" y="61"/>
                    </a:lnTo>
                    <a:lnTo>
                      <a:pt x="66" y="61"/>
                    </a:lnTo>
                    <a:lnTo>
                      <a:pt x="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6" name="Freeform 90"/>
              <p:cNvSpPr>
                <a:spLocks/>
              </p:cNvSpPr>
              <p:nvPr/>
            </p:nvSpPr>
            <p:spPr bwMode="auto">
              <a:xfrm>
                <a:off x="1689" y="2238"/>
                <a:ext cx="150" cy="61"/>
              </a:xfrm>
              <a:custGeom>
                <a:avLst/>
                <a:gdLst>
                  <a:gd name="T0" fmla="*/ 0 w 149"/>
                  <a:gd name="T1" fmla="*/ 61 h 61"/>
                  <a:gd name="T2" fmla="*/ 149 w 149"/>
                  <a:gd name="T3" fmla="*/ 61 h 61"/>
                  <a:gd name="T4" fmla="*/ 149 w 149"/>
                  <a:gd name="T5" fmla="*/ 0 h 61"/>
                  <a:gd name="T6" fmla="*/ 0 w 149"/>
                  <a:gd name="T7" fmla="*/ 0 h 61"/>
                  <a:gd name="T8" fmla="*/ 0 w 149"/>
                  <a:gd name="T9" fmla="*/ 61 h 61"/>
                  <a:gd name="T10" fmla="*/ 0 w 149"/>
                  <a:gd name="T11" fmla="*/ 61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61"/>
                  <a:gd name="T20" fmla="*/ 149 w 149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61">
                    <a:moveTo>
                      <a:pt x="0" y="61"/>
                    </a:moveTo>
                    <a:lnTo>
                      <a:pt x="149" y="61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7" name="Freeform 91"/>
              <p:cNvSpPr>
                <a:spLocks/>
              </p:cNvSpPr>
              <p:nvPr/>
            </p:nvSpPr>
            <p:spPr bwMode="auto">
              <a:xfrm>
                <a:off x="1689" y="2143"/>
                <a:ext cx="150" cy="67"/>
              </a:xfrm>
              <a:custGeom>
                <a:avLst/>
                <a:gdLst>
                  <a:gd name="T0" fmla="*/ 0 w 149"/>
                  <a:gd name="T1" fmla="*/ 0 h 67"/>
                  <a:gd name="T2" fmla="*/ 0 w 149"/>
                  <a:gd name="T3" fmla="*/ 67 h 67"/>
                  <a:gd name="T4" fmla="*/ 149 w 149"/>
                  <a:gd name="T5" fmla="*/ 67 h 67"/>
                  <a:gd name="T6" fmla="*/ 149 w 149"/>
                  <a:gd name="T7" fmla="*/ 0 h 67"/>
                  <a:gd name="T8" fmla="*/ 0 w 149"/>
                  <a:gd name="T9" fmla="*/ 0 h 67"/>
                  <a:gd name="T10" fmla="*/ 0 w 14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67"/>
                  <a:gd name="T20" fmla="*/ 149 w 14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67">
                    <a:moveTo>
                      <a:pt x="0" y="0"/>
                    </a:moveTo>
                    <a:lnTo>
                      <a:pt x="0" y="67"/>
                    </a:lnTo>
                    <a:lnTo>
                      <a:pt x="149" y="67"/>
                    </a:lnTo>
                    <a:lnTo>
                      <a:pt x="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8" name="Freeform 92"/>
              <p:cNvSpPr>
                <a:spLocks/>
              </p:cNvSpPr>
              <p:nvPr/>
            </p:nvSpPr>
            <p:spPr bwMode="auto">
              <a:xfrm>
                <a:off x="1592" y="2143"/>
                <a:ext cx="246" cy="155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1" name="Group 93"/>
            <p:cNvGrpSpPr>
              <a:grpSpLocks/>
            </p:cNvGrpSpPr>
            <p:nvPr userDrawn="1"/>
          </p:nvGrpSpPr>
          <p:grpSpPr bwMode="auto">
            <a:xfrm>
              <a:off x="5702628" y="6602412"/>
              <a:ext cx="190251" cy="122262"/>
              <a:chOff x="1593" y="1897"/>
              <a:chExt cx="244" cy="157"/>
            </a:xfrm>
          </p:grpSpPr>
          <p:sp>
            <p:nvSpPr>
              <p:cNvPr id="169" name="Freeform 94"/>
              <p:cNvSpPr>
                <a:spLocks/>
              </p:cNvSpPr>
              <p:nvPr/>
            </p:nvSpPr>
            <p:spPr bwMode="auto">
              <a:xfrm>
                <a:off x="1593" y="1897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0" name="Freeform 95"/>
              <p:cNvSpPr>
                <a:spLocks/>
              </p:cNvSpPr>
              <p:nvPr/>
            </p:nvSpPr>
            <p:spPr bwMode="auto">
              <a:xfrm>
                <a:off x="1593" y="1897"/>
                <a:ext cx="244" cy="47"/>
              </a:xfrm>
              <a:custGeom>
                <a:avLst/>
                <a:gdLst>
                  <a:gd name="T0" fmla="*/ 245 w 245"/>
                  <a:gd name="T1" fmla="*/ 45 h 45"/>
                  <a:gd name="T2" fmla="*/ 245 w 245"/>
                  <a:gd name="T3" fmla="*/ 0 h 45"/>
                  <a:gd name="T4" fmla="*/ 0 w 245"/>
                  <a:gd name="T5" fmla="*/ 0 h 45"/>
                  <a:gd name="T6" fmla="*/ 0 w 245"/>
                  <a:gd name="T7" fmla="*/ 45 h 45"/>
                  <a:gd name="T8" fmla="*/ 245 w 245"/>
                  <a:gd name="T9" fmla="*/ 45 h 45"/>
                  <a:gd name="T10" fmla="*/ 245 w 245"/>
                  <a:gd name="T11" fmla="*/ 45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45"/>
                  <a:gd name="T20" fmla="*/ 245 w 245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45">
                    <a:moveTo>
                      <a:pt x="245" y="45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45" y="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1" name="Freeform 96"/>
              <p:cNvSpPr>
                <a:spLocks/>
              </p:cNvSpPr>
              <p:nvPr/>
            </p:nvSpPr>
            <p:spPr bwMode="auto">
              <a:xfrm>
                <a:off x="1593" y="2003"/>
                <a:ext cx="244" cy="51"/>
              </a:xfrm>
              <a:custGeom>
                <a:avLst/>
                <a:gdLst>
                  <a:gd name="T0" fmla="*/ 245 w 245"/>
                  <a:gd name="T1" fmla="*/ 51 h 51"/>
                  <a:gd name="T2" fmla="*/ 245 w 245"/>
                  <a:gd name="T3" fmla="*/ 0 h 51"/>
                  <a:gd name="T4" fmla="*/ 0 w 245"/>
                  <a:gd name="T5" fmla="*/ 0 h 51"/>
                  <a:gd name="T6" fmla="*/ 0 w 245"/>
                  <a:gd name="T7" fmla="*/ 51 h 51"/>
                  <a:gd name="T8" fmla="*/ 245 w 245"/>
                  <a:gd name="T9" fmla="*/ 51 h 51"/>
                  <a:gd name="T10" fmla="*/ 245 w 245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1"/>
                  <a:gd name="T20" fmla="*/ 245 w 245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1">
                    <a:moveTo>
                      <a:pt x="245" y="51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5" y="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2" name="Freeform 97"/>
              <p:cNvSpPr>
                <a:spLocks/>
              </p:cNvSpPr>
              <p:nvPr/>
            </p:nvSpPr>
            <p:spPr bwMode="auto">
              <a:xfrm>
                <a:off x="1593" y="1897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2" name="Group 98"/>
            <p:cNvGrpSpPr>
              <a:grpSpLocks/>
            </p:cNvGrpSpPr>
            <p:nvPr userDrawn="1"/>
          </p:nvGrpSpPr>
          <p:grpSpPr bwMode="auto">
            <a:xfrm>
              <a:off x="4704037" y="6602411"/>
              <a:ext cx="192590" cy="121850"/>
              <a:chOff x="1778" y="1164"/>
              <a:chExt cx="247" cy="157"/>
            </a:xfrm>
          </p:grpSpPr>
          <p:sp>
            <p:nvSpPr>
              <p:cNvPr id="120" name="Freeform 99"/>
              <p:cNvSpPr>
                <a:spLocks/>
              </p:cNvSpPr>
              <p:nvPr/>
            </p:nvSpPr>
            <p:spPr bwMode="auto">
              <a:xfrm>
                <a:off x="1778" y="1164"/>
                <a:ext cx="102" cy="157"/>
              </a:xfrm>
              <a:custGeom>
                <a:avLst/>
                <a:gdLst>
                  <a:gd name="T0" fmla="*/ 9612 w 96"/>
                  <a:gd name="T1" fmla="*/ 156 h 156"/>
                  <a:gd name="T2" fmla="*/ 0 w 96"/>
                  <a:gd name="T3" fmla="*/ 156 h 156"/>
                  <a:gd name="T4" fmla="*/ 0 w 96"/>
                  <a:gd name="T5" fmla="*/ 0 h 156"/>
                  <a:gd name="T6" fmla="*/ 9612 w 96"/>
                  <a:gd name="T7" fmla="*/ 0 h 156"/>
                  <a:gd name="T8" fmla="*/ 9612 w 96"/>
                  <a:gd name="T9" fmla="*/ 156 h 156"/>
                  <a:gd name="T10" fmla="*/ 9612 w 96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156"/>
                  <a:gd name="T20" fmla="*/ 96 w 96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156">
                    <a:moveTo>
                      <a:pt x="96" y="156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96" y="0"/>
                    </a:lnTo>
                    <a:lnTo>
                      <a:pt x="96" y="156"/>
                    </a:lnTo>
                    <a:close/>
                  </a:path>
                </a:pathLst>
              </a:custGeom>
              <a:solidFill>
                <a:srgbClr val="1386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1" name="Freeform 100"/>
              <p:cNvSpPr>
                <a:spLocks/>
              </p:cNvSpPr>
              <p:nvPr/>
            </p:nvSpPr>
            <p:spPr bwMode="auto">
              <a:xfrm>
                <a:off x="1880" y="1164"/>
                <a:ext cx="145" cy="157"/>
              </a:xfrm>
              <a:custGeom>
                <a:avLst/>
                <a:gdLst>
                  <a:gd name="T0" fmla="*/ 143 w 143"/>
                  <a:gd name="T1" fmla="*/ 156 h 156"/>
                  <a:gd name="T2" fmla="*/ 0 w 143"/>
                  <a:gd name="T3" fmla="*/ 156 h 156"/>
                  <a:gd name="T4" fmla="*/ 0 w 143"/>
                  <a:gd name="T5" fmla="*/ 0 h 156"/>
                  <a:gd name="T6" fmla="*/ 143 w 143"/>
                  <a:gd name="T7" fmla="*/ 0 h 156"/>
                  <a:gd name="T8" fmla="*/ 143 w 143"/>
                  <a:gd name="T9" fmla="*/ 156 h 156"/>
                  <a:gd name="T10" fmla="*/ 143 w 143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56"/>
                  <a:gd name="T20" fmla="*/ 143 w 143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56">
                    <a:moveTo>
                      <a:pt x="143" y="156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43" y="0"/>
                    </a:lnTo>
                    <a:lnTo>
                      <a:pt x="143" y="156"/>
                    </a:lnTo>
                    <a:close/>
                  </a:path>
                </a:pathLst>
              </a:custGeom>
              <a:solidFill>
                <a:srgbClr val="FF17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2" name="Freeform 101"/>
              <p:cNvSpPr>
                <a:spLocks/>
              </p:cNvSpPr>
              <p:nvPr/>
            </p:nvSpPr>
            <p:spPr bwMode="auto">
              <a:xfrm>
                <a:off x="1874" y="1199"/>
                <a:ext cx="12" cy="90"/>
              </a:xfrm>
              <a:custGeom>
                <a:avLst/>
                <a:gdLst>
                  <a:gd name="T0" fmla="*/ 12 w 12"/>
                  <a:gd name="T1" fmla="*/ 90 h 90"/>
                  <a:gd name="T2" fmla="*/ 0 w 12"/>
                  <a:gd name="T3" fmla="*/ 90 h 90"/>
                  <a:gd name="T4" fmla="*/ 0 w 12"/>
                  <a:gd name="T5" fmla="*/ 0 h 90"/>
                  <a:gd name="T6" fmla="*/ 12 w 12"/>
                  <a:gd name="T7" fmla="*/ 0 h 90"/>
                  <a:gd name="T8" fmla="*/ 12 w 12"/>
                  <a:gd name="T9" fmla="*/ 90 h 90"/>
                  <a:gd name="T10" fmla="*/ 12 w 12"/>
                  <a:gd name="T11" fmla="*/ 9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90"/>
                  <a:gd name="T20" fmla="*/ 12 w 12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90">
                    <a:moveTo>
                      <a:pt x="12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9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3" name="Freeform 102"/>
              <p:cNvSpPr>
                <a:spLocks/>
              </p:cNvSpPr>
              <p:nvPr/>
            </p:nvSpPr>
            <p:spPr bwMode="auto">
              <a:xfrm>
                <a:off x="1874" y="1199"/>
                <a:ext cx="12" cy="90"/>
              </a:xfrm>
              <a:custGeom>
                <a:avLst/>
                <a:gdLst>
                  <a:gd name="T0" fmla="*/ 12 w 12"/>
                  <a:gd name="T1" fmla="*/ 90 h 90"/>
                  <a:gd name="T2" fmla="*/ 0 w 12"/>
                  <a:gd name="T3" fmla="*/ 90 h 90"/>
                  <a:gd name="T4" fmla="*/ 0 w 12"/>
                  <a:gd name="T5" fmla="*/ 0 h 90"/>
                  <a:gd name="T6" fmla="*/ 12 w 12"/>
                  <a:gd name="T7" fmla="*/ 0 h 90"/>
                  <a:gd name="T8" fmla="*/ 12 w 12"/>
                  <a:gd name="T9" fmla="*/ 90 h 90"/>
                  <a:gd name="T10" fmla="*/ 12 w 12"/>
                  <a:gd name="T11" fmla="*/ 9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90"/>
                  <a:gd name="T20" fmla="*/ 12 w 12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90">
                    <a:moveTo>
                      <a:pt x="12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9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4" name="Freeform 103"/>
              <p:cNvSpPr>
                <a:spLocks/>
              </p:cNvSpPr>
              <p:nvPr/>
            </p:nvSpPr>
            <p:spPr bwMode="auto">
              <a:xfrm>
                <a:off x="1837" y="1221"/>
                <a:ext cx="49" cy="22"/>
              </a:xfrm>
              <a:custGeom>
                <a:avLst/>
                <a:gdLst>
                  <a:gd name="T0" fmla="*/ 42 w 48"/>
                  <a:gd name="T1" fmla="*/ 22 h 22"/>
                  <a:gd name="T2" fmla="*/ 0 w 48"/>
                  <a:gd name="T3" fmla="*/ 5 h 22"/>
                  <a:gd name="T4" fmla="*/ 6 w 48"/>
                  <a:gd name="T5" fmla="*/ 0 h 22"/>
                  <a:gd name="T6" fmla="*/ 48 w 48"/>
                  <a:gd name="T7" fmla="*/ 16 h 22"/>
                  <a:gd name="T8" fmla="*/ 42 w 48"/>
                  <a:gd name="T9" fmla="*/ 22 h 22"/>
                  <a:gd name="T10" fmla="*/ 42 w 48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22"/>
                  <a:gd name="T20" fmla="*/ 48 w 4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22">
                    <a:moveTo>
                      <a:pt x="42" y="2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48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5" name="Freeform 104"/>
              <p:cNvSpPr>
                <a:spLocks/>
              </p:cNvSpPr>
              <p:nvPr/>
            </p:nvSpPr>
            <p:spPr bwMode="auto">
              <a:xfrm>
                <a:off x="1837" y="1221"/>
                <a:ext cx="49" cy="22"/>
              </a:xfrm>
              <a:custGeom>
                <a:avLst/>
                <a:gdLst>
                  <a:gd name="T0" fmla="*/ 42 w 48"/>
                  <a:gd name="T1" fmla="*/ 22 h 22"/>
                  <a:gd name="T2" fmla="*/ 0 w 48"/>
                  <a:gd name="T3" fmla="*/ 5 h 22"/>
                  <a:gd name="T4" fmla="*/ 6 w 48"/>
                  <a:gd name="T5" fmla="*/ 0 h 22"/>
                  <a:gd name="T6" fmla="*/ 48 w 48"/>
                  <a:gd name="T7" fmla="*/ 16 h 22"/>
                  <a:gd name="T8" fmla="*/ 42 w 48"/>
                  <a:gd name="T9" fmla="*/ 22 h 22"/>
                  <a:gd name="T10" fmla="*/ 42 w 48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22"/>
                  <a:gd name="T20" fmla="*/ 48 w 4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22">
                    <a:moveTo>
                      <a:pt x="42" y="2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48" y="16"/>
                    </a:lnTo>
                    <a:lnTo>
                      <a:pt x="42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6" name="Freeform 105"/>
              <p:cNvSpPr>
                <a:spLocks/>
              </p:cNvSpPr>
              <p:nvPr/>
            </p:nvSpPr>
            <p:spPr bwMode="auto">
              <a:xfrm>
                <a:off x="1880" y="1237"/>
                <a:ext cx="49" cy="27"/>
              </a:xfrm>
              <a:custGeom>
                <a:avLst/>
                <a:gdLst>
                  <a:gd name="T0" fmla="*/ 41 w 47"/>
                  <a:gd name="T1" fmla="*/ 28 h 28"/>
                  <a:gd name="T2" fmla="*/ 0 w 47"/>
                  <a:gd name="T3" fmla="*/ 6 h 28"/>
                  <a:gd name="T4" fmla="*/ 6 w 47"/>
                  <a:gd name="T5" fmla="*/ 0 h 28"/>
                  <a:gd name="T6" fmla="*/ 47 w 47"/>
                  <a:gd name="T7" fmla="*/ 23 h 28"/>
                  <a:gd name="T8" fmla="*/ 41 w 47"/>
                  <a:gd name="T9" fmla="*/ 28 h 28"/>
                  <a:gd name="T10" fmla="*/ 41 w 47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28"/>
                  <a:gd name="T20" fmla="*/ 47 w 4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28">
                    <a:moveTo>
                      <a:pt x="41" y="2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47" y="23"/>
                    </a:lnTo>
                    <a:lnTo>
                      <a:pt x="41" y="28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7" name="Freeform 106"/>
              <p:cNvSpPr>
                <a:spLocks/>
              </p:cNvSpPr>
              <p:nvPr/>
            </p:nvSpPr>
            <p:spPr bwMode="auto">
              <a:xfrm>
                <a:off x="1880" y="1237"/>
                <a:ext cx="49" cy="27"/>
              </a:xfrm>
              <a:custGeom>
                <a:avLst/>
                <a:gdLst>
                  <a:gd name="T0" fmla="*/ 41 w 47"/>
                  <a:gd name="T1" fmla="*/ 28 h 28"/>
                  <a:gd name="T2" fmla="*/ 0 w 47"/>
                  <a:gd name="T3" fmla="*/ 6 h 28"/>
                  <a:gd name="T4" fmla="*/ 6 w 47"/>
                  <a:gd name="T5" fmla="*/ 0 h 28"/>
                  <a:gd name="T6" fmla="*/ 47 w 47"/>
                  <a:gd name="T7" fmla="*/ 23 h 28"/>
                  <a:gd name="T8" fmla="*/ 41 w 47"/>
                  <a:gd name="T9" fmla="*/ 28 h 28"/>
                  <a:gd name="T10" fmla="*/ 41 w 47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28"/>
                  <a:gd name="T20" fmla="*/ 47 w 4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28">
                    <a:moveTo>
                      <a:pt x="41" y="2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47" y="23"/>
                    </a:lnTo>
                    <a:lnTo>
                      <a:pt x="41" y="2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8" name="Freeform 107"/>
              <p:cNvSpPr>
                <a:spLocks/>
              </p:cNvSpPr>
              <p:nvPr/>
            </p:nvSpPr>
            <p:spPr bwMode="auto">
              <a:xfrm>
                <a:off x="1880" y="1221"/>
                <a:ext cx="43" cy="29"/>
              </a:xfrm>
              <a:custGeom>
                <a:avLst/>
                <a:gdLst>
                  <a:gd name="T0" fmla="*/ 0 w 41"/>
                  <a:gd name="T1" fmla="*/ 28 h 28"/>
                  <a:gd name="T2" fmla="*/ 41 w 41"/>
                  <a:gd name="T3" fmla="*/ 5 h 28"/>
                  <a:gd name="T4" fmla="*/ 41 w 41"/>
                  <a:gd name="T5" fmla="*/ 0 h 28"/>
                  <a:gd name="T6" fmla="*/ 0 w 41"/>
                  <a:gd name="T7" fmla="*/ 22 h 28"/>
                  <a:gd name="T8" fmla="*/ 0 w 41"/>
                  <a:gd name="T9" fmla="*/ 28 h 28"/>
                  <a:gd name="T10" fmla="*/ 0 w 41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28"/>
                  <a:gd name="T20" fmla="*/ 41 w 41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28">
                    <a:moveTo>
                      <a:pt x="0" y="28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22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9" name="Freeform 108"/>
              <p:cNvSpPr>
                <a:spLocks/>
              </p:cNvSpPr>
              <p:nvPr/>
            </p:nvSpPr>
            <p:spPr bwMode="auto">
              <a:xfrm>
                <a:off x="1880" y="1221"/>
                <a:ext cx="43" cy="29"/>
              </a:xfrm>
              <a:custGeom>
                <a:avLst/>
                <a:gdLst>
                  <a:gd name="T0" fmla="*/ 0 w 41"/>
                  <a:gd name="T1" fmla="*/ 28 h 28"/>
                  <a:gd name="T2" fmla="*/ 41 w 41"/>
                  <a:gd name="T3" fmla="*/ 5 h 28"/>
                  <a:gd name="T4" fmla="*/ 41 w 41"/>
                  <a:gd name="T5" fmla="*/ 0 h 28"/>
                  <a:gd name="T6" fmla="*/ 0 w 41"/>
                  <a:gd name="T7" fmla="*/ 22 h 28"/>
                  <a:gd name="T8" fmla="*/ 0 w 41"/>
                  <a:gd name="T9" fmla="*/ 28 h 28"/>
                  <a:gd name="T10" fmla="*/ 0 w 41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28"/>
                  <a:gd name="T20" fmla="*/ 41 w 41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28">
                    <a:moveTo>
                      <a:pt x="0" y="28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22"/>
                    </a:lnTo>
                    <a:lnTo>
                      <a:pt x="0" y="2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0" name="Freeform 109"/>
              <p:cNvSpPr>
                <a:spLocks/>
              </p:cNvSpPr>
              <p:nvPr/>
            </p:nvSpPr>
            <p:spPr bwMode="auto">
              <a:xfrm>
                <a:off x="1831" y="1225"/>
                <a:ext cx="55" cy="18"/>
              </a:xfrm>
              <a:custGeom>
                <a:avLst/>
                <a:gdLst>
                  <a:gd name="T0" fmla="*/ 54 w 54"/>
                  <a:gd name="T1" fmla="*/ 6 h 17"/>
                  <a:gd name="T2" fmla="*/ 0 w 54"/>
                  <a:gd name="T3" fmla="*/ 17 h 17"/>
                  <a:gd name="T4" fmla="*/ 0 w 54"/>
                  <a:gd name="T5" fmla="*/ 11 h 17"/>
                  <a:gd name="T6" fmla="*/ 54 w 54"/>
                  <a:gd name="T7" fmla="*/ 0 h 17"/>
                  <a:gd name="T8" fmla="*/ 54 w 54"/>
                  <a:gd name="T9" fmla="*/ 6 h 17"/>
                  <a:gd name="T10" fmla="*/ 54 w 54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7"/>
                  <a:gd name="T20" fmla="*/ 54 w 5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7">
                    <a:moveTo>
                      <a:pt x="54" y="6"/>
                    </a:moveTo>
                    <a:lnTo>
                      <a:pt x="0" y="17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1" name="Freeform 110"/>
              <p:cNvSpPr>
                <a:spLocks/>
              </p:cNvSpPr>
              <p:nvPr/>
            </p:nvSpPr>
            <p:spPr bwMode="auto">
              <a:xfrm>
                <a:off x="1831" y="1225"/>
                <a:ext cx="55" cy="18"/>
              </a:xfrm>
              <a:custGeom>
                <a:avLst/>
                <a:gdLst>
                  <a:gd name="T0" fmla="*/ 54 w 54"/>
                  <a:gd name="T1" fmla="*/ 6 h 17"/>
                  <a:gd name="T2" fmla="*/ 0 w 54"/>
                  <a:gd name="T3" fmla="*/ 17 h 17"/>
                  <a:gd name="T4" fmla="*/ 0 w 54"/>
                  <a:gd name="T5" fmla="*/ 11 h 17"/>
                  <a:gd name="T6" fmla="*/ 54 w 54"/>
                  <a:gd name="T7" fmla="*/ 0 h 17"/>
                  <a:gd name="T8" fmla="*/ 54 w 54"/>
                  <a:gd name="T9" fmla="*/ 6 h 17"/>
                  <a:gd name="T10" fmla="*/ 54 w 54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7"/>
                  <a:gd name="T20" fmla="*/ 54 w 5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7">
                    <a:moveTo>
                      <a:pt x="54" y="6"/>
                    </a:moveTo>
                    <a:lnTo>
                      <a:pt x="0" y="17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2" name="Freeform 111"/>
              <p:cNvSpPr>
                <a:spLocks/>
              </p:cNvSpPr>
              <p:nvPr/>
            </p:nvSpPr>
            <p:spPr bwMode="auto">
              <a:xfrm>
                <a:off x="1837" y="1248"/>
                <a:ext cx="55" cy="16"/>
              </a:xfrm>
              <a:custGeom>
                <a:avLst/>
                <a:gdLst>
                  <a:gd name="T0" fmla="*/ 54 w 54"/>
                  <a:gd name="T1" fmla="*/ 5 h 16"/>
                  <a:gd name="T2" fmla="*/ 0 w 54"/>
                  <a:gd name="T3" fmla="*/ 16 h 16"/>
                  <a:gd name="T4" fmla="*/ 0 w 54"/>
                  <a:gd name="T5" fmla="*/ 11 h 16"/>
                  <a:gd name="T6" fmla="*/ 54 w 54"/>
                  <a:gd name="T7" fmla="*/ 0 h 16"/>
                  <a:gd name="T8" fmla="*/ 54 w 54"/>
                  <a:gd name="T9" fmla="*/ 5 h 16"/>
                  <a:gd name="T10" fmla="*/ 54 w 54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6"/>
                  <a:gd name="T20" fmla="*/ 54 w 54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6">
                    <a:moveTo>
                      <a:pt x="54" y="5"/>
                    </a:moveTo>
                    <a:lnTo>
                      <a:pt x="0" y="16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3" name="Freeform 112"/>
              <p:cNvSpPr>
                <a:spLocks/>
              </p:cNvSpPr>
              <p:nvPr/>
            </p:nvSpPr>
            <p:spPr bwMode="auto">
              <a:xfrm>
                <a:off x="1837" y="1248"/>
                <a:ext cx="55" cy="16"/>
              </a:xfrm>
              <a:custGeom>
                <a:avLst/>
                <a:gdLst>
                  <a:gd name="T0" fmla="*/ 54 w 54"/>
                  <a:gd name="T1" fmla="*/ 5 h 16"/>
                  <a:gd name="T2" fmla="*/ 0 w 54"/>
                  <a:gd name="T3" fmla="*/ 16 h 16"/>
                  <a:gd name="T4" fmla="*/ 0 w 54"/>
                  <a:gd name="T5" fmla="*/ 11 h 16"/>
                  <a:gd name="T6" fmla="*/ 54 w 54"/>
                  <a:gd name="T7" fmla="*/ 0 h 16"/>
                  <a:gd name="T8" fmla="*/ 54 w 54"/>
                  <a:gd name="T9" fmla="*/ 5 h 16"/>
                  <a:gd name="T10" fmla="*/ 54 w 54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6"/>
                  <a:gd name="T20" fmla="*/ 54 w 54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6">
                    <a:moveTo>
                      <a:pt x="54" y="5"/>
                    </a:moveTo>
                    <a:lnTo>
                      <a:pt x="0" y="16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4" name="Freeform 113"/>
              <p:cNvSpPr>
                <a:spLocks/>
              </p:cNvSpPr>
              <p:nvPr/>
            </p:nvSpPr>
            <p:spPr bwMode="auto">
              <a:xfrm>
                <a:off x="1831" y="1244"/>
                <a:ext cx="55" cy="10"/>
              </a:xfrm>
              <a:custGeom>
                <a:avLst/>
                <a:gdLst>
                  <a:gd name="T0" fmla="*/ 0 w 54"/>
                  <a:gd name="T1" fmla="*/ 0 h 11"/>
                  <a:gd name="T2" fmla="*/ 54 w 54"/>
                  <a:gd name="T3" fmla="*/ 11 h 11"/>
                  <a:gd name="T4" fmla="*/ 54 w 54"/>
                  <a:gd name="T5" fmla="*/ 11 h 11"/>
                  <a:gd name="T6" fmla="*/ 0 w 54"/>
                  <a:gd name="T7" fmla="*/ 0 h 11"/>
                  <a:gd name="T8" fmla="*/ 0 w 54"/>
                  <a:gd name="T9" fmla="*/ 0 h 11"/>
                  <a:gd name="T10" fmla="*/ 0 w 54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1"/>
                  <a:gd name="T20" fmla="*/ 54 w 54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1">
                    <a:moveTo>
                      <a:pt x="0" y="0"/>
                    </a:moveTo>
                    <a:lnTo>
                      <a:pt x="54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5" name="Freeform 114"/>
              <p:cNvSpPr>
                <a:spLocks/>
              </p:cNvSpPr>
              <p:nvPr/>
            </p:nvSpPr>
            <p:spPr bwMode="auto">
              <a:xfrm>
                <a:off x="1831" y="1244"/>
                <a:ext cx="55" cy="10"/>
              </a:xfrm>
              <a:custGeom>
                <a:avLst/>
                <a:gdLst>
                  <a:gd name="T0" fmla="*/ 0 w 54"/>
                  <a:gd name="T1" fmla="*/ 0 h 11"/>
                  <a:gd name="T2" fmla="*/ 54 w 54"/>
                  <a:gd name="T3" fmla="*/ 11 h 11"/>
                  <a:gd name="T4" fmla="*/ 54 w 54"/>
                  <a:gd name="T5" fmla="*/ 11 h 11"/>
                  <a:gd name="T6" fmla="*/ 0 w 54"/>
                  <a:gd name="T7" fmla="*/ 0 h 11"/>
                  <a:gd name="T8" fmla="*/ 0 w 54"/>
                  <a:gd name="T9" fmla="*/ 0 h 11"/>
                  <a:gd name="T10" fmla="*/ 0 w 54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1"/>
                  <a:gd name="T20" fmla="*/ 54 w 54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1">
                    <a:moveTo>
                      <a:pt x="0" y="0"/>
                    </a:moveTo>
                    <a:lnTo>
                      <a:pt x="54" y="11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6" name="Freeform 115"/>
              <p:cNvSpPr>
                <a:spLocks/>
              </p:cNvSpPr>
              <p:nvPr/>
            </p:nvSpPr>
            <p:spPr bwMode="auto">
              <a:xfrm>
                <a:off x="1880" y="1225"/>
                <a:ext cx="49" cy="18"/>
              </a:xfrm>
              <a:custGeom>
                <a:avLst/>
                <a:gdLst>
                  <a:gd name="T0" fmla="*/ 0 w 47"/>
                  <a:gd name="T1" fmla="*/ 6 h 17"/>
                  <a:gd name="T2" fmla="*/ 47 w 47"/>
                  <a:gd name="T3" fmla="*/ 17 h 17"/>
                  <a:gd name="T4" fmla="*/ 47 w 47"/>
                  <a:gd name="T5" fmla="*/ 11 h 17"/>
                  <a:gd name="T6" fmla="*/ 0 w 47"/>
                  <a:gd name="T7" fmla="*/ 0 h 17"/>
                  <a:gd name="T8" fmla="*/ 0 w 47"/>
                  <a:gd name="T9" fmla="*/ 6 h 17"/>
                  <a:gd name="T10" fmla="*/ 0 w 47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7"/>
                  <a:gd name="T20" fmla="*/ 47 w 4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7">
                    <a:moveTo>
                      <a:pt x="0" y="6"/>
                    </a:moveTo>
                    <a:lnTo>
                      <a:pt x="47" y="17"/>
                    </a:lnTo>
                    <a:lnTo>
                      <a:pt x="47" y="1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7" name="Freeform 116"/>
              <p:cNvSpPr>
                <a:spLocks/>
              </p:cNvSpPr>
              <p:nvPr/>
            </p:nvSpPr>
            <p:spPr bwMode="auto">
              <a:xfrm>
                <a:off x="1880" y="1225"/>
                <a:ext cx="49" cy="18"/>
              </a:xfrm>
              <a:custGeom>
                <a:avLst/>
                <a:gdLst>
                  <a:gd name="T0" fmla="*/ 0 w 47"/>
                  <a:gd name="T1" fmla="*/ 6 h 17"/>
                  <a:gd name="T2" fmla="*/ 47 w 47"/>
                  <a:gd name="T3" fmla="*/ 17 h 17"/>
                  <a:gd name="T4" fmla="*/ 47 w 47"/>
                  <a:gd name="T5" fmla="*/ 11 h 17"/>
                  <a:gd name="T6" fmla="*/ 0 w 47"/>
                  <a:gd name="T7" fmla="*/ 0 h 17"/>
                  <a:gd name="T8" fmla="*/ 0 w 47"/>
                  <a:gd name="T9" fmla="*/ 6 h 17"/>
                  <a:gd name="T10" fmla="*/ 0 w 47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7"/>
                  <a:gd name="T20" fmla="*/ 47 w 4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7">
                    <a:moveTo>
                      <a:pt x="0" y="6"/>
                    </a:moveTo>
                    <a:lnTo>
                      <a:pt x="47" y="17"/>
                    </a:lnTo>
                    <a:lnTo>
                      <a:pt x="47" y="11"/>
                    </a:ln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8" name="Freeform 117"/>
              <p:cNvSpPr>
                <a:spLocks/>
              </p:cNvSpPr>
              <p:nvPr/>
            </p:nvSpPr>
            <p:spPr bwMode="auto">
              <a:xfrm>
                <a:off x="1880" y="1244"/>
                <a:ext cx="49" cy="10"/>
              </a:xfrm>
              <a:custGeom>
                <a:avLst/>
                <a:gdLst>
                  <a:gd name="T0" fmla="*/ 47 w 47"/>
                  <a:gd name="T1" fmla="*/ 0 h 11"/>
                  <a:gd name="T2" fmla="*/ 0 w 47"/>
                  <a:gd name="T3" fmla="*/ 11 h 11"/>
                  <a:gd name="T4" fmla="*/ 0 w 47"/>
                  <a:gd name="T5" fmla="*/ 11 h 11"/>
                  <a:gd name="T6" fmla="*/ 47 w 47"/>
                  <a:gd name="T7" fmla="*/ 0 h 11"/>
                  <a:gd name="T8" fmla="*/ 47 w 47"/>
                  <a:gd name="T9" fmla="*/ 0 h 11"/>
                  <a:gd name="T10" fmla="*/ 47 w 47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1"/>
                  <a:gd name="T20" fmla="*/ 47 w 47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1">
                    <a:moveTo>
                      <a:pt x="47" y="0"/>
                    </a:moveTo>
                    <a:lnTo>
                      <a:pt x="0" y="11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9" name="Freeform 118"/>
              <p:cNvSpPr>
                <a:spLocks/>
              </p:cNvSpPr>
              <p:nvPr/>
            </p:nvSpPr>
            <p:spPr bwMode="auto">
              <a:xfrm>
                <a:off x="1880" y="1244"/>
                <a:ext cx="49" cy="10"/>
              </a:xfrm>
              <a:custGeom>
                <a:avLst/>
                <a:gdLst>
                  <a:gd name="T0" fmla="*/ 47 w 47"/>
                  <a:gd name="T1" fmla="*/ 0 h 11"/>
                  <a:gd name="T2" fmla="*/ 0 w 47"/>
                  <a:gd name="T3" fmla="*/ 11 h 11"/>
                  <a:gd name="T4" fmla="*/ 0 w 47"/>
                  <a:gd name="T5" fmla="*/ 11 h 11"/>
                  <a:gd name="T6" fmla="*/ 47 w 47"/>
                  <a:gd name="T7" fmla="*/ 0 h 11"/>
                  <a:gd name="T8" fmla="*/ 47 w 47"/>
                  <a:gd name="T9" fmla="*/ 0 h 11"/>
                  <a:gd name="T10" fmla="*/ 47 w 47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1"/>
                  <a:gd name="T20" fmla="*/ 47 w 47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1">
                    <a:moveTo>
                      <a:pt x="47" y="0"/>
                    </a:moveTo>
                    <a:lnTo>
                      <a:pt x="0" y="11"/>
                    </a:lnTo>
                    <a:lnTo>
                      <a:pt x="4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0" name="Freeform 119"/>
              <p:cNvSpPr>
                <a:spLocks/>
              </p:cNvSpPr>
              <p:nvPr/>
            </p:nvSpPr>
            <p:spPr bwMode="auto">
              <a:xfrm>
                <a:off x="1837" y="1264"/>
                <a:ext cx="86" cy="2"/>
              </a:xfrm>
              <a:custGeom>
                <a:avLst/>
                <a:gdLst>
                  <a:gd name="T0" fmla="*/ 83 w 83"/>
                  <a:gd name="T1" fmla="*/ 0 h 1"/>
                  <a:gd name="T2" fmla="*/ 0 w 83"/>
                  <a:gd name="T3" fmla="*/ 0 h 1"/>
                  <a:gd name="T4" fmla="*/ 0 w 83"/>
                  <a:gd name="T5" fmla="*/ 0 h 1"/>
                  <a:gd name="T6" fmla="*/ 83 w 83"/>
                  <a:gd name="T7" fmla="*/ 0 h 1"/>
                  <a:gd name="T8" fmla="*/ 83 w 83"/>
                  <a:gd name="T9" fmla="*/ 0 h 1"/>
                  <a:gd name="T10" fmla="*/ 83 w 83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"/>
                  <a:gd name="T20" fmla="*/ 83 w 83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">
                    <a:moveTo>
                      <a:pt x="83" y="0"/>
                    </a:moveTo>
                    <a:lnTo>
                      <a:pt x="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1" name="Freeform 120"/>
              <p:cNvSpPr>
                <a:spLocks/>
              </p:cNvSpPr>
              <p:nvPr/>
            </p:nvSpPr>
            <p:spPr bwMode="auto">
              <a:xfrm>
                <a:off x="1837" y="1264"/>
                <a:ext cx="86" cy="2"/>
              </a:xfrm>
              <a:custGeom>
                <a:avLst/>
                <a:gdLst>
                  <a:gd name="T0" fmla="*/ 83 w 83"/>
                  <a:gd name="T1" fmla="*/ 0 h 1"/>
                  <a:gd name="T2" fmla="*/ 0 w 83"/>
                  <a:gd name="T3" fmla="*/ 0 h 1"/>
                  <a:gd name="T4" fmla="*/ 0 w 83"/>
                  <a:gd name="T5" fmla="*/ 0 h 1"/>
                  <a:gd name="T6" fmla="*/ 83 w 83"/>
                  <a:gd name="T7" fmla="*/ 0 h 1"/>
                  <a:gd name="T8" fmla="*/ 83 w 83"/>
                  <a:gd name="T9" fmla="*/ 0 h 1"/>
                  <a:gd name="T10" fmla="*/ 83 w 83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"/>
                  <a:gd name="T20" fmla="*/ 83 w 83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">
                    <a:moveTo>
                      <a:pt x="83" y="0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2" name="Freeform 121"/>
              <p:cNvSpPr>
                <a:spLocks/>
              </p:cNvSpPr>
              <p:nvPr/>
            </p:nvSpPr>
            <p:spPr bwMode="auto">
              <a:xfrm>
                <a:off x="1837" y="1215"/>
                <a:ext cx="86" cy="6"/>
              </a:xfrm>
              <a:custGeom>
                <a:avLst/>
                <a:gdLst>
                  <a:gd name="T0" fmla="*/ 83 w 83"/>
                  <a:gd name="T1" fmla="*/ 6 h 6"/>
                  <a:gd name="T2" fmla="*/ 0 w 83"/>
                  <a:gd name="T3" fmla="*/ 6 h 6"/>
                  <a:gd name="T4" fmla="*/ 0 w 83"/>
                  <a:gd name="T5" fmla="*/ 0 h 6"/>
                  <a:gd name="T6" fmla="*/ 83 w 83"/>
                  <a:gd name="T7" fmla="*/ 0 h 6"/>
                  <a:gd name="T8" fmla="*/ 83 w 83"/>
                  <a:gd name="T9" fmla="*/ 6 h 6"/>
                  <a:gd name="T10" fmla="*/ 83 w 83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6"/>
                  <a:gd name="T20" fmla="*/ 83 w 8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6">
                    <a:moveTo>
                      <a:pt x="83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3" name="Freeform 122"/>
              <p:cNvSpPr>
                <a:spLocks/>
              </p:cNvSpPr>
              <p:nvPr/>
            </p:nvSpPr>
            <p:spPr bwMode="auto">
              <a:xfrm>
                <a:off x="1837" y="1215"/>
                <a:ext cx="86" cy="6"/>
              </a:xfrm>
              <a:custGeom>
                <a:avLst/>
                <a:gdLst>
                  <a:gd name="T0" fmla="*/ 83 w 83"/>
                  <a:gd name="T1" fmla="*/ 6 h 6"/>
                  <a:gd name="T2" fmla="*/ 0 w 83"/>
                  <a:gd name="T3" fmla="*/ 6 h 6"/>
                  <a:gd name="T4" fmla="*/ 0 w 83"/>
                  <a:gd name="T5" fmla="*/ 0 h 6"/>
                  <a:gd name="T6" fmla="*/ 83 w 83"/>
                  <a:gd name="T7" fmla="*/ 0 h 6"/>
                  <a:gd name="T8" fmla="*/ 83 w 83"/>
                  <a:gd name="T9" fmla="*/ 6 h 6"/>
                  <a:gd name="T10" fmla="*/ 83 w 83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6"/>
                  <a:gd name="T20" fmla="*/ 83 w 8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6">
                    <a:moveTo>
                      <a:pt x="83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83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4" name="Freeform 123"/>
              <p:cNvSpPr>
                <a:spLocks noEditPoints="1"/>
              </p:cNvSpPr>
              <p:nvPr/>
            </p:nvSpPr>
            <p:spPr bwMode="auto">
              <a:xfrm>
                <a:off x="1831" y="1199"/>
                <a:ext cx="104" cy="90"/>
              </a:xfrm>
              <a:custGeom>
                <a:avLst/>
                <a:gdLst>
                  <a:gd name="T0" fmla="*/ 48 w 101"/>
                  <a:gd name="T1" fmla="*/ 0 h 90"/>
                  <a:gd name="T2" fmla="*/ 30 w 101"/>
                  <a:gd name="T3" fmla="*/ 6 h 90"/>
                  <a:gd name="T4" fmla="*/ 18 w 101"/>
                  <a:gd name="T5" fmla="*/ 12 h 90"/>
                  <a:gd name="T6" fmla="*/ 6 w 101"/>
                  <a:gd name="T7" fmla="*/ 28 h 90"/>
                  <a:gd name="T8" fmla="*/ 0 w 101"/>
                  <a:gd name="T9" fmla="*/ 45 h 90"/>
                  <a:gd name="T10" fmla="*/ 6 w 101"/>
                  <a:gd name="T11" fmla="*/ 62 h 90"/>
                  <a:gd name="T12" fmla="*/ 18 w 101"/>
                  <a:gd name="T13" fmla="*/ 79 h 90"/>
                  <a:gd name="T14" fmla="*/ 30 w 101"/>
                  <a:gd name="T15" fmla="*/ 84 h 90"/>
                  <a:gd name="T16" fmla="*/ 48 w 101"/>
                  <a:gd name="T17" fmla="*/ 90 h 90"/>
                  <a:gd name="T18" fmla="*/ 71 w 101"/>
                  <a:gd name="T19" fmla="*/ 84 h 90"/>
                  <a:gd name="T20" fmla="*/ 83 w 101"/>
                  <a:gd name="T21" fmla="*/ 79 h 90"/>
                  <a:gd name="T22" fmla="*/ 95 w 101"/>
                  <a:gd name="T23" fmla="*/ 62 h 90"/>
                  <a:gd name="T24" fmla="*/ 101 w 101"/>
                  <a:gd name="T25" fmla="*/ 45 h 90"/>
                  <a:gd name="T26" fmla="*/ 95 w 101"/>
                  <a:gd name="T27" fmla="*/ 28 h 90"/>
                  <a:gd name="T28" fmla="*/ 83 w 101"/>
                  <a:gd name="T29" fmla="*/ 12 h 90"/>
                  <a:gd name="T30" fmla="*/ 71 w 101"/>
                  <a:gd name="T31" fmla="*/ 6 h 90"/>
                  <a:gd name="T32" fmla="*/ 48 w 101"/>
                  <a:gd name="T33" fmla="*/ 0 h 90"/>
                  <a:gd name="T34" fmla="*/ 48 w 101"/>
                  <a:gd name="T35" fmla="*/ 0 h 90"/>
                  <a:gd name="T36" fmla="*/ 48 w 101"/>
                  <a:gd name="T37" fmla="*/ 84 h 90"/>
                  <a:gd name="T38" fmla="*/ 30 w 101"/>
                  <a:gd name="T39" fmla="*/ 84 h 90"/>
                  <a:gd name="T40" fmla="*/ 18 w 101"/>
                  <a:gd name="T41" fmla="*/ 73 h 90"/>
                  <a:gd name="T42" fmla="*/ 12 w 101"/>
                  <a:gd name="T43" fmla="*/ 62 h 90"/>
                  <a:gd name="T44" fmla="*/ 6 w 101"/>
                  <a:gd name="T45" fmla="*/ 45 h 90"/>
                  <a:gd name="T46" fmla="*/ 12 w 101"/>
                  <a:gd name="T47" fmla="*/ 28 h 90"/>
                  <a:gd name="T48" fmla="*/ 18 w 101"/>
                  <a:gd name="T49" fmla="*/ 17 h 90"/>
                  <a:gd name="T50" fmla="*/ 30 w 101"/>
                  <a:gd name="T51" fmla="*/ 6 h 90"/>
                  <a:gd name="T52" fmla="*/ 48 w 101"/>
                  <a:gd name="T53" fmla="*/ 0 h 90"/>
                  <a:gd name="T54" fmla="*/ 66 w 101"/>
                  <a:gd name="T55" fmla="*/ 6 h 90"/>
                  <a:gd name="T56" fmla="*/ 83 w 101"/>
                  <a:gd name="T57" fmla="*/ 17 h 90"/>
                  <a:gd name="T58" fmla="*/ 89 w 101"/>
                  <a:gd name="T59" fmla="*/ 28 h 90"/>
                  <a:gd name="T60" fmla="*/ 95 w 101"/>
                  <a:gd name="T61" fmla="*/ 45 h 90"/>
                  <a:gd name="T62" fmla="*/ 89 w 101"/>
                  <a:gd name="T63" fmla="*/ 62 h 90"/>
                  <a:gd name="T64" fmla="*/ 83 w 101"/>
                  <a:gd name="T65" fmla="*/ 73 h 90"/>
                  <a:gd name="T66" fmla="*/ 66 w 101"/>
                  <a:gd name="T67" fmla="*/ 84 h 90"/>
                  <a:gd name="T68" fmla="*/ 48 w 101"/>
                  <a:gd name="T69" fmla="*/ 84 h 90"/>
                  <a:gd name="T70" fmla="*/ 48 w 101"/>
                  <a:gd name="T71" fmla="*/ 84 h 9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01"/>
                  <a:gd name="T109" fmla="*/ 0 h 90"/>
                  <a:gd name="T110" fmla="*/ 101 w 101"/>
                  <a:gd name="T111" fmla="*/ 90 h 9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01" h="90">
                    <a:moveTo>
                      <a:pt x="48" y="0"/>
                    </a:moveTo>
                    <a:lnTo>
                      <a:pt x="30" y="6"/>
                    </a:lnTo>
                    <a:lnTo>
                      <a:pt x="18" y="12"/>
                    </a:lnTo>
                    <a:lnTo>
                      <a:pt x="6" y="28"/>
                    </a:lnTo>
                    <a:lnTo>
                      <a:pt x="0" y="45"/>
                    </a:lnTo>
                    <a:lnTo>
                      <a:pt x="6" y="62"/>
                    </a:lnTo>
                    <a:lnTo>
                      <a:pt x="18" y="79"/>
                    </a:lnTo>
                    <a:lnTo>
                      <a:pt x="30" y="84"/>
                    </a:lnTo>
                    <a:lnTo>
                      <a:pt x="48" y="90"/>
                    </a:lnTo>
                    <a:lnTo>
                      <a:pt x="71" y="84"/>
                    </a:lnTo>
                    <a:lnTo>
                      <a:pt x="83" y="79"/>
                    </a:lnTo>
                    <a:lnTo>
                      <a:pt x="95" y="62"/>
                    </a:lnTo>
                    <a:lnTo>
                      <a:pt x="101" y="45"/>
                    </a:lnTo>
                    <a:lnTo>
                      <a:pt x="95" y="28"/>
                    </a:lnTo>
                    <a:lnTo>
                      <a:pt x="83" y="12"/>
                    </a:lnTo>
                    <a:lnTo>
                      <a:pt x="71" y="6"/>
                    </a:lnTo>
                    <a:lnTo>
                      <a:pt x="48" y="0"/>
                    </a:lnTo>
                    <a:close/>
                    <a:moveTo>
                      <a:pt x="48" y="84"/>
                    </a:moveTo>
                    <a:lnTo>
                      <a:pt x="30" y="84"/>
                    </a:lnTo>
                    <a:lnTo>
                      <a:pt x="18" y="73"/>
                    </a:lnTo>
                    <a:lnTo>
                      <a:pt x="12" y="62"/>
                    </a:lnTo>
                    <a:lnTo>
                      <a:pt x="6" y="45"/>
                    </a:lnTo>
                    <a:lnTo>
                      <a:pt x="12" y="28"/>
                    </a:lnTo>
                    <a:lnTo>
                      <a:pt x="18" y="17"/>
                    </a:lnTo>
                    <a:lnTo>
                      <a:pt x="30" y="6"/>
                    </a:lnTo>
                    <a:lnTo>
                      <a:pt x="48" y="0"/>
                    </a:lnTo>
                    <a:lnTo>
                      <a:pt x="66" y="6"/>
                    </a:lnTo>
                    <a:lnTo>
                      <a:pt x="83" y="17"/>
                    </a:lnTo>
                    <a:lnTo>
                      <a:pt x="89" y="28"/>
                    </a:lnTo>
                    <a:lnTo>
                      <a:pt x="95" y="45"/>
                    </a:lnTo>
                    <a:lnTo>
                      <a:pt x="89" y="62"/>
                    </a:lnTo>
                    <a:lnTo>
                      <a:pt x="83" y="73"/>
                    </a:lnTo>
                    <a:lnTo>
                      <a:pt x="66" y="84"/>
                    </a:lnTo>
                    <a:lnTo>
                      <a:pt x="48" y="84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5" name="Freeform 124"/>
              <p:cNvSpPr>
                <a:spLocks/>
              </p:cNvSpPr>
              <p:nvPr/>
            </p:nvSpPr>
            <p:spPr bwMode="auto">
              <a:xfrm>
                <a:off x="1831" y="1199"/>
                <a:ext cx="104" cy="90"/>
              </a:xfrm>
              <a:custGeom>
                <a:avLst/>
                <a:gdLst>
                  <a:gd name="T0" fmla="*/ 48 w 101"/>
                  <a:gd name="T1" fmla="*/ 0 h 90"/>
                  <a:gd name="T2" fmla="*/ 30 w 101"/>
                  <a:gd name="T3" fmla="*/ 6 h 90"/>
                  <a:gd name="T4" fmla="*/ 18 w 101"/>
                  <a:gd name="T5" fmla="*/ 12 h 90"/>
                  <a:gd name="T6" fmla="*/ 6 w 101"/>
                  <a:gd name="T7" fmla="*/ 28 h 90"/>
                  <a:gd name="T8" fmla="*/ 0 w 101"/>
                  <a:gd name="T9" fmla="*/ 45 h 90"/>
                  <a:gd name="T10" fmla="*/ 6 w 101"/>
                  <a:gd name="T11" fmla="*/ 62 h 90"/>
                  <a:gd name="T12" fmla="*/ 18 w 101"/>
                  <a:gd name="T13" fmla="*/ 79 h 90"/>
                  <a:gd name="T14" fmla="*/ 30 w 101"/>
                  <a:gd name="T15" fmla="*/ 84 h 90"/>
                  <a:gd name="T16" fmla="*/ 48 w 101"/>
                  <a:gd name="T17" fmla="*/ 90 h 90"/>
                  <a:gd name="T18" fmla="*/ 71 w 101"/>
                  <a:gd name="T19" fmla="*/ 84 h 90"/>
                  <a:gd name="T20" fmla="*/ 83 w 101"/>
                  <a:gd name="T21" fmla="*/ 79 h 90"/>
                  <a:gd name="T22" fmla="*/ 95 w 101"/>
                  <a:gd name="T23" fmla="*/ 62 h 90"/>
                  <a:gd name="T24" fmla="*/ 101 w 101"/>
                  <a:gd name="T25" fmla="*/ 45 h 90"/>
                  <a:gd name="T26" fmla="*/ 95 w 101"/>
                  <a:gd name="T27" fmla="*/ 28 h 90"/>
                  <a:gd name="T28" fmla="*/ 83 w 101"/>
                  <a:gd name="T29" fmla="*/ 12 h 90"/>
                  <a:gd name="T30" fmla="*/ 71 w 101"/>
                  <a:gd name="T31" fmla="*/ 6 h 90"/>
                  <a:gd name="T32" fmla="*/ 48 w 101"/>
                  <a:gd name="T33" fmla="*/ 0 h 90"/>
                  <a:gd name="T34" fmla="*/ 48 w 101"/>
                  <a:gd name="T35" fmla="*/ 0 h 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1"/>
                  <a:gd name="T55" fmla="*/ 0 h 90"/>
                  <a:gd name="T56" fmla="*/ 101 w 101"/>
                  <a:gd name="T57" fmla="*/ 90 h 9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1" h="90">
                    <a:moveTo>
                      <a:pt x="48" y="0"/>
                    </a:moveTo>
                    <a:lnTo>
                      <a:pt x="30" y="6"/>
                    </a:lnTo>
                    <a:lnTo>
                      <a:pt x="18" y="12"/>
                    </a:lnTo>
                    <a:lnTo>
                      <a:pt x="6" y="28"/>
                    </a:lnTo>
                    <a:lnTo>
                      <a:pt x="0" y="45"/>
                    </a:lnTo>
                    <a:lnTo>
                      <a:pt x="6" y="62"/>
                    </a:lnTo>
                    <a:lnTo>
                      <a:pt x="18" y="79"/>
                    </a:lnTo>
                    <a:lnTo>
                      <a:pt x="30" y="84"/>
                    </a:lnTo>
                    <a:lnTo>
                      <a:pt x="48" y="90"/>
                    </a:lnTo>
                    <a:lnTo>
                      <a:pt x="71" y="84"/>
                    </a:lnTo>
                    <a:lnTo>
                      <a:pt x="83" y="79"/>
                    </a:lnTo>
                    <a:lnTo>
                      <a:pt x="95" y="62"/>
                    </a:lnTo>
                    <a:lnTo>
                      <a:pt x="101" y="45"/>
                    </a:lnTo>
                    <a:lnTo>
                      <a:pt x="95" y="28"/>
                    </a:lnTo>
                    <a:lnTo>
                      <a:pt x="83" y="12"/>
                    </a:lnTo>
                    <a:lnTo>
                      <a:pt x="71" y="6"/>
                    </a:lnTo>
                    <a:lnTo>
                      <a:pt x="4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6" name="Freeform 125"/>
              <p:cNvSpPr>
                <a:spLocks/>
              </p:cNvSpPr>
              <p:nvPr/>
            </p:nvSpPr>
            <p:spPr bwMode="auto">
              <a:xfrm>
                <a:off x="1837" y="1199"/>
                <a:ext cx="92" cy="84"/>
              </a:xfrm>
              <a:custGeom>
                <a:avLst/>
                <a:gdLst>
                  <a:gd name="T0" fmla="*/ 42 w 89"/>
                  <a:gd name="T1" fmla="*/ 84 h 84"/>
                  <a:gd name="T2" fmla="*/ 24 w 89"/>
                  <a:gd name="T3" fmla="*/ 84 h 84"/>
                  <a:gd name="T4" fmla="*/ 12 w 89"/>
                  <a:gd name="T5" fmla="*/ 73 h 84"/>
                  <a:gd name="T6" fmla="*/ 6 w 89"/>
                  <a:gd name="T7" fmla="*/ 62 h 84"/>
                  <a:gd name="T8" fmla="*/ 0 w 89"/>
                  <a:gd name="T9" fmla="*/ 45 h 84"/>
                  <a:gd name="T10" fmla="*/ 6 w 89"/>
                  <a:gd name="T11" fmla="*/ 28 h 84"/>
                  <a:gd name="T12" fmla="*/ 12 w 89"/>
                  <a:gd name="T13" fmla="*/ 17 h 84"/>
                  <a:gd name="T14" fmla="*/ 24 w 89"/>
                  <a:gd name="T15" fmla="*/ 6 h 84"/>
                  <a:gd name="T16" fmla="*/ 42 w 89"/>
                  <a:gd name="T17" fmla="*/ 0 h 84"/>
                  <a:gd name="T18" fmla="*/ 60 w 89"/>
                  <a:gd name="T19" fmla="*/ 6 h 84"/>
                  <a:gd name="T20" fmla="*/ 77 w 89"/>
                  <a:gd name="T21" fmla="*/ 17 h 84"/>
                  <a:gd name="T22" fmla="*/ 83 w 89"/>
                  <a:gd name="T23" fmla="*/ 28 h 84"/>
                  <a:gd name="T24" fmla="*/ 89 w 89"/>
                  <a:gd name="T25" fmla="*/ 45 h 84"/>
                  <a:gd name="T26" fmla="*/ 83 w 89"/>
                  <a:gd name="T27" fmla="*/ 62 h 84"/>
                  <a:gd name="T28" fmla="*/ 77 w 89"/>
                  <a:gd name="T29" fmla="*/ 73 h 84"/>
                  <a:gd name="T30" fmla="*/ 60 w 89"/>
                  <a:gd name="T31" fmla="*/ 84 h 84"/>
                  <a:gd name="T32" fmla="*/ 42 w 89"/>
                  <a:gd name="T33" fmla="*/ 84 h 84"/>
                  <a:gd name="T34" fmla="*/ 42 w 89"/>
                  <a:gd name="T35" fmla="*/ 84 h 8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9"/>
                  <a:gd name="T55" fmla="*/ 0 h 84"/>
                  <a:gd name="T56" fmla="*/ 89 w 89"/>
                  <a:gd name="T57" fmla="*/ 84 h 8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9" h="84">
                    <a:moveTo>
                      <a:pt x="42" y="84"/>
                    </a:moveTo>
                    <a:lnTo>
                      <a:pt x="24" y="84"/>
                    </a:lnTo>
                    <a:lnTo>
                      <a:pt x="12" y="73"/>
                    </a:lnTo>
                    <a:lnTo>
                      <a:pt x="6" y="62"/>
                    </a:lnTo>
                    <a:lnTo>
                      <a:pt x="0" y="45"/>
                    </a:lnTo>
                    <a:lnTo>
                      <a:pt x="6" y="28"/>
                    </a:lnTo>
                    <a:lnTo>
                      <a:pt x="12" y="17"/>
                    </a:lnTo>
                    <a:lnTo>
                      <a:pt x="24" y="6"/>
                    </a:lnTo>
                    <a:lnTo>
                      <a:pt x="42" y="0"/>
                    </a:lnTo>
                    <a:lnTo>
                      <a:pt x="60" y="6"/>
                    </a:lnTo>
                    <a:lnTo>
                      <a:pt x="77" y="17"/>
                    </a:lnTo>
                    <a:lnTo>
                      <a:pt x="83" y="28"/>
                    </a:lnTo>
                    <a:lnTo>
                      <a:pt x="89" y="45"/>
                    </a:lnTo>
                    <a:lnTo>
                      <a:pt x="83" y="62"/>
                    </a:lnTo>
                    <a:lnTo>
                      <a:pt x="77" y="73"/>
                    </a:lnTo>
                    <a:lnTo>
                      <a:pt x="60" y="84"/>
                    </a:lnTo>
                    <a:lnTo>
                      <a:pt x="42" y="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7" name="Freeform 126"/>
              <p:cNvSpPr>
                <a:spLocks/>
              </p:cNvSpPr>
              <p:nvPr/>
            </p:nvSpPr>
            <p:spPr bwMode="auto">
              <a:xfrm>
                <a:off x="1858" y="1209"/>
                <a:ext cx="53" cy="67"/>
              </a:xfrm>
              <a:custGeom>
                <a:avLst/>
                <a:gdLst>
                  <a:gd name="T0" fmla="*/ 53 w 53"/>
                  <a:gd name="T1" fmla="*/ 50 h 67"/>
                  <a:gd name="T2" fmla="*/ 53 w 53"/>
                  <a:gd name="T3" fmla="*/ 55 h 67"/>
                  <a:gd name="T4" fmla="*/ 47 w 53"/>
                  <a:gd name="T5" fmla="*/ 61 h 67"/>
                  <a:gd name="T6" fmla="*/ 36 w 53"/>
                  <a:gd name="T7" fmla="*/ 67 h 67"/>
                  <a:gd name="T8" fmla="*/ 24 w 53"/>
                  <a:gd name="T9" fmla="*/ 67 h 67"/>
                  <a:gd name="T10" fmla="*/ 18 w 53"/>
                  <a:gd name="T11" fmla="*/ 67 h 67"/>
                  <a:gd name="T12" fmla="*/ 6 w 53"/>
                  <a:gd name="T13" fmla="*/ 61 h 67"/>
                  <a:gd name="T14" fmla="*/ 0 w 53"/>
                  <a:gd name="T15" fmla="*/ 55 h 67"/>
                  <a:gd name="T16" fmla="*/ 0 w 53"/>
                  <a:gd name="T17" fmla="*/ 50 h 67"/>
                  <a:gd name="T18" fmla="*/ 0 w 53"/>
                  <a:gd name="T19" fmla="*/ 0 h 67"/>
                  <a:gd name="T20" fmla="*/ 53 w 53"/>
                  <a:gd name="T21" fmla="*/ 0 h 67"/>
                  <a:gd name="T22" fmla="*/ 53 w 53"/>
                  <a:gd name="T23" fmla="*/ 50 h 67"/>
                  <a:gd name="T24" fmla="*/ 53 w 53"/>
                  <a:gd name="T25" fmla="*/ 50 h 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3"/>
                  <a:gd name="T40" fmla="*/ 0 h 67"/>
                  <a:gd name="T41" fmla="*/ 53 w 53"/>
                  <a:gd name="T42" fmla="*/ 67 h 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3" h="67">
                    <a:moveTo>
                      <a:pt x="53" y="50"/>
                    </a:moveTo>
                    <a:lnTo>
                      <a:pt x="53" y="55"/>
                    </a:lnTo>
                    <a:lnTo>
                      <a:pt x="47" y="61"/>
                    </a:lnTo>
                    <a:lnTo>
                      <a:pt x="36" y="67"/>
                    </a:lnTo>
                    <a:lnTo>
                      <a:pt x="24" y="67"/>
                    </a:lnTo>
                    <a:lnTo>
                      <a:pt x="18" y="67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50"/>
                    </a:lnTo>
                    <a:close/>
                  </a:path>
                </a:pathLst>
              </a:custGeom>
              <a:solidFill>
                <a:srgbClr val="FF16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8" name="Freeform 127"/>
              <p:cNvSpPr>
                <a:spLocks/>
              </p:cNvSpPr>
              <p:nvPr/>
            </p:nvSpPr>
            <p:spPr bwMode="auto">
              <a:xfrm>
                <a:off x="1858" y="1209"/>
                <a:ext cx="53" cy="67"/>
              </a:xfrm>
              <a:custGeom>
                <a:avLst/>
                <a:gdLst>
                  <a:gd name="T0" fmla="*/ 53 w 53"/>
                  <a:gd name="T1" fmla="*/ 50 h 67"/>
                  <a:gd name="T2" fmla="*/ 53 w 53"/>
                  <a:gd name="T3" fmla="*/ 55 h 67"/>
                  <a:gd name="T4" fmla="*/ 47 w 53"/>
                  <a:gd name="T5" fmla="*/ 61 h 67"/>
                  <a:gd name="T6" fmla="*/ 36 w 53"/>
                  <a:gd name="T7" fmla="*/ 67 h 67"/>
                  <a:gd name="T8" fmla="*/ 24 w 53"/>
                  <a:gd name="T9" fmla="*/ 67 h 67"/>
                  <a:gd name="T10" fmla="*/ 18 w 53"/>
                  <a:gd name="T11" fmla="*/ 67 h 67"/>
                  <a:gd name="T12" fmla="*/ 6 w 53"/>
                  <a:gd name="T13" fmla="*/ 61 h 67"/>
                  <a:gd name="T14" fmla="*/ 0 w 53"/>
                  <a:gd name="T15" fmla="*/ 55 h 67"/>
                  <a:gd name="T16" fmla="*/ 0 w 53"/>
                  <a:gd name="T17" fmla="*/ 50 h 67"/>
                  <a:gd name="T18" fmla="*/ 0 w 53"/>
                  <a:gd name="T19" fmla="*/ 0 h 67"/>
                  <a:gd name="T20" fmla="*/ 53 w 53"/>
                  <a:gd name="T21" fmla="*/ 0 h 67"/>
                  <a:gd name="T22" fmla="*/ 53 w 53"/>
                  <a:gd name="T23" fmla="*/ 50 h 67"/>
                  <a:gd name="T24" fmla="*/ 53 w 53"/>
                  <a:gd name="T25" fmla="*/ 50 h 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3"/>
                  <a:gd name="T40" fmla="*/ 0 h 67"/>
                  <a:gd name="T41" fmla="*/ 53 w 53"/>
                  <a:gd name="T42" fmla="*/ 67 h 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3" h="67">
                    <a:moveTo>
                      <a:pt x="53" y="50"/>
                    </a:moveTo>
                    <a:lnTo>
                      <a:pt x="53" y="55"/>
                    </a:lnTo>
                    <a:lnTo>
                      <a:pt x="47" y="61"/>
                    </a:lnTo>
                    <a:lnTo>
                      <a:pt x="36" y="67"/>
                    </a:lnTo>
                    <a:lnTo>
                      <a:pt x="24" y="67"/>
                    </a:lnTo>
                    <a:lnTo>
                      <a:pt x="18" y="67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50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9" name="Freeform 128"/>
              <p:cNvSpPr>
                <a:spLocks/>
              </p:cNvSpPr>
              <p:nvPr/>
            </p:nvSpPr>
            <p:spPr bwMode="auto">
              <a:xfrm>
                <a:off x="1868" y="1225"/>
                <a:ext cx="31" cy="35"/>
              </a:xfrm>
              <a:custGeom>
                <a:avLst/>
                <a:gdLst>
                  <a:gd name="T0" fmla="*/ 30 w 30"/>
                  <a:gd name="T1" fmla="*/ 28 h 34"/>
                  <a:gd name="T2" fmla="*/ 24 w 30"/>
                  <a:gd name="T3" fmla="*/ 34 h 34"/>
                  <a:gd name="T4" fmla="*/ 12 w 30"/>
                  <a:gd name="T5" fmla="*/ 34 h 34"/>
                  <a:gd name="T6" fmla="*/ 6 w 30"/>
                  <a:gd name="T7" fmla="*/ 34 h 34"/>
                  <a:gd name="T8" fmla="*/ 0 w 30"/>
                  <a:gd name="T9" fmla="*/ 28 h 34"/>
                  <a:gd name="T10" fmla="*/ 0 w 30"/>
                  <a:gd name="T11" fmla="*/ 0 h 34"/>
                  <a:gd name="T12" fmla="*/ 30 w 30"/>
                  <a:gd name="T13" fmla="*/ 0 h 34"/>
                  <a:gd name="T14" fmla="*/ 30 w 30"/>
                  <a:gd name="T15" fmla="*/ 28 h 34"/>
                  <a:gd name="T16" fmla="*/ 30 w 30"/>
                  <a:gd name="T17" fmla="*/ 28 h 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4"/>
                  <a:gd name="T29" fmla="*/ 30 w 30"/>
                  <a:gd name="T30" fmla="*/ 34 h 3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4">
                    <a:moveTo>
                      <a:pt x="30" y="28"/>
                    </a:moveTo>
                    <a:lnTo>
                      <a:pt x="24" y="34"/>
                    </a:lnTo>
                    <a:lnTo>
                      <a:pt x="12" y="34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3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0" name="Freeform 129"/>
              <p:cNvSpPr>
                <a:spLocks/>
              </p:cNvSpPr>
              <p:nvPr/>
            </p:nvSpPr>
            <p:spPr bwMode="auto">
              <a:xfrm>
                <a:off x="1880" y="1225"/>
                <a:ext cx="6" cy="12"/>
              </a:xfrm>
              <a:custGeom>
                <a:avLst/>
                <a:gdLst>
                  <a:gd name="T0" fmla="*/ 6 w 6"/>
                  <a:gd name="T1" fmla="*/ 6 h 11"/>
                  <a:gd name="T2" fmla="*/ 6 w 6"/>
                  <a:gd name="T3" fmla="*/ 11 h 11"/>
                  <a:gd name="T4" fmla="*/ 0 w 6"/>
                  <a:gd name="T5" fmla="*/ 11 h 11"/>
                  <a:gd name="T6" fmla="*/ 0 w 6"/>
                  <a:gd name="T7" fmla="*/ 11 h 11"/>
                  <a:gd name="T8" fmla="*/ 0 w 6"/>
                  <a:gd name="T9" fmla="*/ 6 h 11"/>
                  <a:gd name="T10" fmla="*/ 0 w 6"/>
                  <a:gd name="T11" fmla="*/ 0 h 11"/>
                  <a:gd name="T12" fmla="*/ 6 w 6"/>
                  <a:gd name="T13" fmla="*/ 0 h 11"/>
                  <a:gd name="T14" fmla="*/ 6 w 6"/>
                  <a:gd name="T15" fmla="*/ 6 h 11"/>
                  <a:gd name="T16" fmla="*/ 6 w 6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6" y="6"/>
                    </a:moveTo>
                    <a:lnTo>
                      <a:pt x="6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1" name="Freeform 130"/>
              <p:cNvSpPr>
                <a:spLocks/>
              </p:cNvSpPr>
              <p:nvPr/>
            </p:nvSpPr>
            <p:spPr bwMode="auto">
              <a:xfrm>
                <a:off x="1880" y="1248"/>
                <a:ext cx="6" cy="6"/>
              </a:xfrm>
              <a:custGeom>
                <a:avLst/>
                <a:gdLst>
                  <a:gd name="T0" fmla="*/ 6 w 6"/>
                  <a:gd name="T1" fmla="*/ 5 h 5"/>
                  <a:gd name="T2" fmla="*/ 6 w 6"/>
                  <a:gd name="T3" fmla="*/ 5 h 5"/>
                  <a:gd name="T4" fmla="*/ 0 w 6"/>
                  <a:gd name="T5" fmla="*/ 5 h 5"/>
                  <a:gd name="T6" fmla="*/ 0 w 6"/>
                  <a:gd name="T7" fmla="*/ 5 h 5"/>
                  <a:gd name="T8" fmla="*/ 0 w 6"/>
                  <a:gd name="T9" fmla="*/ 0 h 5"/>
                  <a:gd name="T10" fmla="*/ 6 w 6"/>
                  <a:gd name="T11" fmla="*/ 0 h 5"/>
                  <a:gd name="T12" fmla="*/ 6 w 6"/>
                  <a:gd name="T13" fmla="*/ 5 h 5"/>
                  <a:gd name="T14" fmla="*/ 6 w 6"/>
                  <a:gd name="T15" fmla="*/ 5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5"/>
                  <a:gd name="T26" fmla="*/ 6 w 6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5">
                    <a:moveTo>
                      <a:pt x="6" y="5"/>
                    </a:moveTo>
                    <a:lnTo>
                      <a:pt x="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2" name="Freeform 131"/>
              <p:cNvSpPr>
                <a:spLocks/>
              </p:cNvSpPr>
              <p:nvPr/>
            </p:nvSpPr>
            <p:spPr bwMode="auto">
              <a:xfrm>
                <a:off x="1886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6 h 6"/>
                  <a:gd name="T8" fmla="*/ 0 w 6"/>
                  <a:gd name="T9" fmla="*/ 0 h 6"/>
                  <a:gd name="T10" fmla="*/ 6 w 6"/>
                  <a:gd name="T11" fmla="*/ 0 h 6"/>
                  <a:gd name="T12" fmla="*/ 6 w 6"/>
                  <a:gd name="T13" fmla="*/ 6 h 6"/>
                  <a:gd name="T14" fmla="*/ 6 w 6"/>
                  <a:gd name="T15" fmla="*/ 6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6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3" name="Freeform 132"/>
              <p:cNvSpPr>
                <a:spLocks/>
              </p:cNvSpPr>
              <p:nvPr/>
            </p:nvSpPr>
            <p:spPr bwMode="auto">
              <a:xfrm>
                <a:off x="1874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6 h 6"/>
                  <a:gd name="T8" fmla="*/ 0 w 6"/>
                  <a:gd name="T9" fmla="*/ 0 h 6"/>
                  <a:gd name="T10" fmla="*/ 6 w 6"/>
                  <a:gd name="T11" fmla="*/ 0 h 6"/>
                  <a:gd name="T12" fmla="*/ 6 w 6"/>
                  <a:gd name="T13" fmla="*/ 6 h 6"/>
                  <a:gd name="T14" fmla="*/ 6 w 6"/>
                  <a:gd name="T15" fmla="*/ 6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6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4" name="Freeform 133"/>
              <p:cNvSpPr>
                <a:spLocks/>
              </p:cNvSpPr>
              <p:nvPr/>
            </p:nvSpPr>
            <p:spPr bwMode="auto">
              <a:xfrm>
                <a:off x="1862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5" name="Freeform 134"/>
              <p:cNvSpPr>
                <a:spLocks/>
              </p:cNvSpPr>
              <p:nvPr/>
            </p:nvSpPr>
            <p:spPr bwMode="auto">
              <a:xfrm>
                <a:off x="1862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6" name="Freeform 135"/>
              <p:cNvSpPr>
                <a:spLocks/>
              </p:cNvSpPr>
              <p:nvPr/>
            </p:nvSpPr>
            <p:spPr bwMode="auto">
              <a:xfrm>
                <a:off x="1898" y="1209"/>
                <a:ext cx="6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11 h 11"/>
                  <a:gd name="T4" fmla="*/ 0 w 5"/>
                  <a:gd name="T5" fmla="*/ 0 h 11"/>
                  <a:gd name="T6" fmla="*/ 5 w 5"/>
                  <a:gd name="T7" fmla="*/ 0 h 11"/>
                  <a:gd name="T8" fmla="*/ 5 w 5"/>
                  <a:gd name="T9" fmla="*/ 11 h 11"/>
                  <a:gd name="T10" fmla="*/ 5 w 5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11"/>
                  <a:gd name="T20" fmla="*/ 5 w 5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11">
                    <a:moveTo>
                      <a:pt x="5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7" name="Freeform 136"/>
              <p:cNvSpPr>
                <a:spLocks/>
              </p:cNvSpPr>
              <p:nvPr/>
            </p:nvSpPr>
            <p:spPr bwMode="auto">
              <a:xfrm>
                <a:off x="1898" y="1209"/>
                <a:ext cx="6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11 h 11"/>
                  <a:gd name="T4" fmla="*/ 0 w 5"/>
                  <a:gd name="T5" fmla="*/ 0 h 11"/>
                  <a:gd name="T6" fmla="*/ 5 w 5"/>
                  <a:gd name="T7" fmla="*/ 0 h 11"/>
                  <a:gd name="T8" fmla="*/ 5 w 5"/>
                  <a:gd name="T9" fmla="*/ 11 h 11"/>
                  <a:gd name="T10" fmla="*/ 5 w 5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11"/>
                  <a:gd name="T20" fmla="*/ 5 w 5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11">
                    <a:moveTo>
                      <a:pt x="5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8" name="Freeform 137"/>
              <p:cNvSpPr>
                <a:spLocks/>
              </p:cNvSpPr>
              <p:nvPr/>
            </p:nvSpPr>
            <p:spPr bwMode="auto">
              <a:xfrm>
                <a:off x="1862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0 h 6"/>
                  <a:gd name="T8" fmla="*/ 6 w 6"/>
                  <a:gd name="T9" fmla="*/ 6 h 6"/>
                  <a:gd name="T10" fmla="*/ 6 w 6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6"/>
                  <a:gd name="T20" fmla="*/ 6 w 6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9" name="Freeform 138"/>
              <p:cNvSpPr>
                <a:spLocks/>
              </p:cNvSpPr>
              <p:nvPr/>
            </p:nvSpPr>
            <p:spPr bwMode="auto">
              <a:xfrm>
                <a:off x="1862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0 h 6"/>
                  <a:gd name="T8" fmla="*/ 6 w 6"/>
                  <a:gd name="T9" fmla="*/ 6 h 6"/>
                  <a:gd name="T10" fmla="*/ 6 w 6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6"/>
                  <a:gd name="T20" fmla="*/ 6 w 6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0" name="Freeform 139"/>
              <p:cNvSpPr>
                <a:spLocks/>
              </p:cNvSpPr>
              <p:nvPr/>
            </p:nvSpPr>
            <p:spPr bwMode="auto">
              <a:xfrm>
                <a:off x="1862" y="1254"/>
                <a:ext cx="12" cy="10"/>
              </a:xfrm>
              <a:custGeom>
                <a:avLst/>
                <a:gdLst>
                  <a:gd name="T0" fmla="*/ 12 w 12"/>
                  <a:gd name="T1" fmla="*/ 6 h 11"/>
                  <a:gd name="T2" fmla="*/ 12 w 12"/>
                  <a:gd name="T3" fmla="*/ 11 h 11"/>
                  <a:gd name="T4" fmla="*/ 0 w 12"/>
                  <a:gd name="T5" fmla="*/ 6 h 11"/>
                  <a:gd name="T6" fmla="*/ 6 w 12"/>
                  <a:gd name="T7" fmla="*/ 0 h 11"/>
                  <a:gd name="T8" fmla="*/ 12 w 12"/>
                  <a:gd name="T9" fmla="*/ 6 h 11"/>
                  <a:gd name="T10" fmla="*/ 12 w 12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1"/>
                  <a:gd name="T20" fmla="*/ 12 w 12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1">
                    <a:moveTo>
                      <a:pt x="12" y="6"/>
                    </a:moveTo>
                    <a:lnTo>
                      <a:pt x="12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1" name="Freeform 140"/>
              <p:cNvSpPr>
                <a:spLocks/>
              </p:cNvSpPr>
              <p:nvPr/>
            </p:nvSpPr>
            <p:spPr bwMode="auto">
              <a:xfrm>
                <a:off x="1862" y="1254"/>
                <a:ext cx="12" cy="10"/>
              </a:xfrm>
              <a:custGeom>
                <a:avLst/>
                <a:gdLst>
                  <a:gd name="T0" fmla="*/ 12 w 12"/>
                  <a:gd name="T1" fmla="*/ 6 h 11"/>
                  <a:gd name="T2" fmla="*/ 12 w 12"/>
                  <a:gd name="T3" fmla="*/ 11 h 11"/>
                  <a:gd name="T4" fmla="*/ 0 w 12"/>
                  <a:gd name="T5" fmla="*/ 6 h 11"/>
                  <a:gd name="T6" fmla="*/ 6 w 12"/>
                  <a:gd name="T7" fmla="*/ 0 h 11"/>
                  <a:gd name="T8" fmla="*/ 12 w 12"/>
                  <a:gd name="T9" fmla="*/ 6 h 11"/>
                  <a:gd name="T10" fmla="*/ 12 w 12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1"/>
                  <a:gd name="T20" fmla="*/ 12 w 12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1">
                    <a:moveTo>
                      <a:pt x="12" y="6"/>
                    </a:moveTo>
                    <a:lnTo>
                      <a:pt x="12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2" name="Freeform 141"/>
              <p:cNvSpPr>
                <a:spLocks/>
              </p:cNvSpPr>
              <p:nvPr/>
            </p:nvSpPr>
            <p:spPr bwMode="auto">
              <a:xfrm>
                <a:off x="1892" y="1254"/>
                <a:ext cx="6" cy="10"/>
              </a:xfrm>
              <a:custGeom>
                <a:avLst/>
                <a:gdLst>
                  <a:gd name="T0" fmla="*/ 0 w 6"/>
                  <a:gd name="T1" fmla="*/ 6 h 11"/>
                  <a:gd name="T2" fmla="*/ 0 w 6"/>
                  <a:gd name="T3" fmla="*/ 11 h 11"/>
                  <a:gd name="T4" fmla="*/ 6 w 6"/>
                  <a:gd name="T5" fmla="*/ 6 h 11"/>
                  <a:gd name="T6" fmla="*/ 6 w 6"/>
                  <a:gd name="T7" fmla="*/ 0 h 11"/>
                  <a:gd name="T8" fmla="*/ 0 w 6"/>
                  <a:gd name="T9" fmla="*/ 6 h 11"/>
                  <a:gd name="T10" fmla="*/ 0 w 6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0" y="6"/>
                    </a:moveTo>
                    <a:lnTo>
                      <a:pt x="0" y="11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3" name="Freeform 142"/>
              <p:cNvSpPr>
                <a:spLocks/>
              </p:cNvSpPr>
              <p:nvPr/>
            </p:nvSpPr>
            <p:spPr bwMode="auto">
              <a:xfrm>
                <a:off x="1892" y="1254"/>
                <a:ext cx="6" cy="10"/>
              </a:xfrm>
              <a:custGeom>
                <a:avLst/>
                <a:gdLst>
                  <a:gd name="T0" fmla="*/ 0 w 6"/>
                  <a:gd name="T1" fmla="*/ 6 h 11"/>
                  <a:gd name="T2" fmla="*/ 0 w 6"/>
                  <a:gd name="T3" fmla="*/ 11 h 11"/>
                  <a:gd name="T4" fmla="*/ 6 w 6"/>
                  <a:gd name="T5" fmla="*/ 6 h 11"/>
                  <a:gd name="T6" fmla="*/ 6 w 6"/>
                  <a:gd name="T7" fmla="*/ 0 h 11"/>
                  <a:gd name="T8" fmla="*/ 0 w 6"/>
                  <a:gd name="T9" fmla="*/ 6 h 11"/>
                  <a:gd name="T10" fmla="*/ 0 w 6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0" y="6"/>
                    </a:moveTo>
                    <a:lnTo>
                      <a:pt x="0" y="11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4" name="Freeform 143"/>
              <p:cNvSpPr>
                <a:spLocks/>
              </p:cNvSpPr>
              <p:nvPr/>
            </p:nvSpPr>
            <p:spPr bwMode="auto">
              <a:xfrm>
                <a:off x="1898" y="1237"/>
                <a:ext cx="6" cy="6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5 w 5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5" name="Freeform 144"/>
              <p:cNvSpPr>
                <a:spLocks/>
              </p:cNvSpPr>
              <p:nvPr/>
            </p:nvSpPr>
            <p:spPr bwMode="auto">
              <a:xfrm>
                <a:off x="1898" y="1237"/>
                <a:ext cx="6" cy="6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5 w 5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6" name="Freeform 145"/>
              <p:cNvSpPr>
                <a:spLocks/>
              </p:cNvSpPr>
              <p:nvPr/>
            </p:nvSpPr>
            <p:spPr bwMode="auto">
              <a:xfrm>
                <a:off x="1880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7" name="Freeform 146"/>
              <p:cNvSpPr>
                <a:spLocks/>
              </p:cNvSpPr>
              <p:nvPr/>
            </p:nvSpPr>
            <p:spPr bwMode="auto">
              <a:xfrm>
                <a:off x="1880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8" name="Freeform 147"/>
              <p:cNvSpPr>
                <a:spLocks/>
              </p:cNvSpPr>
              <p:nvPr/>
            </p:nvSpPr>
            <p:spPr bwMode="auto">
              <a:xfrm>
                <a:off x="1778" y="1164"/>
                <a:ext cx="246" cy="157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3" name="Group 148"/>
            <p:cNvGrpSpPr>
              <a:grpSpLocks/>
            </p:cNvGrpSpPr>
            <p:nvPr userDrawn="1"/>
          </p:nvGrpSpPr>
          <p:grpSpPr bwMode="auto">
            <a:xfrm>
              <a:off x="4212242" y="6602412"/>
              <a:ext cx="192217" cy="122262"/>
              <a:chOff x="1595" y="1394"/>
              <a:chExt cx="245" cy="157"/>
            </a:xfrm>
          </p:grpSpPr>
          <p:sp>
            <p:nvSpPr>
              <p:cNvPr id="113" name="Freeform 149"/>
              <p:cNvSpPr>
                <a:spLocks/>
              </p:cNvSpPr>
              <p:nvPr/>
            </p:nvSpPr>
            <p:spPr bwMode="auto">
              <a:xfrm>
                <a:off x="1595" y="1394"/>
                <a:ext cx="245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4" name="Freeform 150"/>
              <p:cNvSpPr>
                <a:spLocks/>
              </p:cNvSpPr>
              <p:nvPr/>
            </p:nvSpPr>
            <p:spPr bwMode="auto">
              <a:xfrm>
                <a:off x="1595" y="1394"/>
                <a:ext cx="73" cy="47"/>
              </a:xfrm>
              <a:custGeom>
                <a:avLst/>
                <a:gdLst>
                  <a:gd name="T0" fmla="*/ 72 w 72"/>
                  <a:gd name="T1" fmla="*/ 0 h 45"/>
                  <a:gd name="T2" fmla="*/ 0 w 72"/>
                  <a:gd name="T3" fmla="*/ 0 h 45"/>
                  <a:gd name="T4" fmla="*/ 0 w 72"/>
                  <a:gd name="T5" fmla="*/ 45 h 45"/>
                  <a:gd name="T6" fmla="*/ 72 w 72"/>
                  <a:gd name="T7" fmla="*/ 45 h 45"/>
                  <a:gd name="T8" fmla="*/ 72 w 72"/>
                  <a:gd name="T9" fmla="*/ 0 h 45"/>
                  <a:gd name="T10" fmla="*/ 72 w 72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45"/>
                  <a:gd name="T20" fmla="*/ 72 w 7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45">
                    <a:moveTo>
                      <a:pt x="72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72" y="45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5" name="Freeform 151"/>
              <p:cNvSpPr>
                <a:spLocks/>
              </p:cNvSpPr>
              <p:nvPr/>
            </p:nvSpPr>
            <p:spPr bwMode="auto">
              <a:xfrm>
                <a:off x="1595" y="1504"/>
                <a:ext cx="73" cy="47"/>
              </a:xfrm>
              <a:custGeom>
                <a:avLst/>
                <a:gdLst>
                  <a:gd name="T0" fmla="*/ 0 w 72"/>
                  <a:gd name="T1" fmla="*/ 0 h 45"/>
                  <a:gd name="T2" fmla="*/ 0 w 72"/>
                  <a:gd name="T3" fmla="*/ 45 h 45"/>
                  <a:gd name="T4" fmla="*/ 72 w 72"/>
                  <a:gd name="T5" fmla="*/ 45 h 45"/>
                  <a:gd name="T6" fmla="*/ 72 w 72"/>
                  <a:gd name="T7" fmla="*/ 0 h 45"/>
                  <a:gd name="T8" fmla="*/ 0 w 72"/>
                  <a:gd name="T9" fmla="*/ 0 h 45"/>
                  <a:gd name="T10" fmla="*/ 0 w 72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45"/>
                  <a:gd name="T20" fmla="*/ 72 w 7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45">
                    <a:moveTo>
                      <a:pt x="0" y="0"/>
                    </a:moveTo>
                    <a:lnTo>
                      <a:pt x="0" y="45"/>
                    </a:lnTo>
                    <a:lnTo>
                      <a:pt x="72" y="45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6" name="Freeform 152"/>
              <p:cNvSpPr>
                <a:spLocks/>
              </p:cNvSpPr>
              <p:nvPr/>
            </p:nvSpPr>
            <p:spPr bwMode="auto">
              <a:xfrm>
                <a:off x="1739" y="1504"/>
                <a:ext cx="101" cy="47"/>
              </a:xfrm>
              <a:custGeom>
                <a:avLst/>
                <a:gdLst>
                  <a:gd name="T0" fmla="*/ 0 w 102"/>
                  <a:gd name="T1" fmla="*/ 45 h 45"/>
                  <a:gd name="T2" fmla="*/ 102 w 102"/>
                  <a:gd name="T3" fmla="*/ 45 h 45"/>
                  <a:gd name="T4" fmla="*/ 102 w 102"/>
                  <a:gd name="T5" fmla="*/ 0 h 45"/>
                  <a:gd name="T6" fmla="*/ 0 w 102"/>
                  <a:gd name="T7" fmla="*/ 0 h 45"/>
                  <a:gd name="T8" fmla="*/ 0 w 102"/>
                  <a:gd name="T9" fmla="*/ 45 h 45"/>
                  <a:gd name="T10" fmla="*/ 0 w 102"/>
                  <a:gd name="T11" fmla="*/ 45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45"/>
                  <a:gd name="T20" fmla="*/ 102 w 10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45">
                    <a:moveTo>
                      <a:pt x="0" y="45"/>
                    </a:moveTo>
                    <a:lnTo>
                      <a:pt x="102" y="45"/>
                    </a:lnTo>
                    <a:lnTo>
                      <a:pt x="102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7" name="Freeform 153"/>
              <p:cNvSpPr>
                <a:spLocks/>
              </p:cNvSpPr>
              <p:nvPr/>
            </p:nvSpPr>
            <p:spPr bwMode="auto">
              <a:xfrm>
                <a:off x="1739" y="1394"/>
                <a:ext cx="101" cy="47"/>
              </a:xfrm>
              <a:custGeom>
                <a:avLst/>
                <a:gdLst>
                  <a:gd name="T0" fmla="*/ 0 w 102"/>
                  <a:gd name="T1" fmla="*/ 0 h 45"/>
                  <a:gd name="T2" fmla="*/ 0 w 102"/>
                  <a:gd name="T3" fmla="*/ 45 h 45"/>
                  <a:gd name="T4" fmla="*/ 102 w 102"/>
                  <a:gd name="T5" fmla="*/ 45 h 45"/>
                  <a:gd name="T6" fmla="*/ 102 w 102"/>
                  <a:gd name="T7" fmla="*/ 0 h 45"/>
                  <a:gd name="T8" fmla="*/ 0 w 102"/>
                  <a:gd name="T9" fmla="*/ 0 h 45"/>
                  <a:gd name="T10" fmla="*/ 0 w 102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45"/>
                  <a:gd name="T20" fmla="*/ 102 w 10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45">
                    <a:moveTo>
                      <a:pt x="0" y="0"/>
                    </a:moveTo>
                    <a:lnTo>
                      <a:pt x="0" y="45"/>
                    </a:lnTo>
                    <a:lnTo>
                      <a:pt x="102" y="45"/>
                    </a:lnTo>
                    <a:lnTo>
                      <a:pt x="1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8" name="Freeform 154"/>
              <p:cNvSpPr>
                <a:spLocks/>
              </p:cNvSpPr>
              <p:nvPr/>
            </p:nvSpPr>
            <p:spPr bwMode="auto">
              <a:xfrm>
                <a:off x="1595" y="1394"/>
                <a:ext cx="245" cy="156"/>
              </a:xfrm>
              <a:custGeom>
                <a:avLst/>
                <a:gdLst>
                  <a:gd name="T0" fmla="*/ 125 w 245"/>
                  <a:gd name="T1" fmla="*/ 157 h 157"/>
                  <a:gd name="T2" fmla="*/ 125 w 245"/>
                  <a:gd name="T3" fmla="*/ 95 h 157"/>
                  <a:gd name="T4" fmla="*/ 245 w 245"/>
                  <a:gd name="T5" fmla="*/ 95 h 157"/>
                  <a:gd name="T6" fmla="*/ 245 w 245"/>
                  <a:gd name="T7" fmla="*/ 62 h 157"/>
                  <a:gd name="T8" fmla="*/ 125 w 245"/>
                  <a:gd name="T9" fmla="*/ 62 h 157"/>
                  <a:gd name="T10" fmla="*/ 125 w 245"/>
                  <a:gd name="T11" fmla="*/ 0 h 157"/>
                  <a:gd name="T12" fmla="*/ 90 w 245"/>
                  <a:gd name="T13" fmla="*/ 0 h 157"/>
                  <a:gd name="T14" fmla="*/ 90 w 245"/>
                  <a:gd name="T15" fmla="*/ 62 h 157"/>
                  <a:gd name="T16" fmla="*/ 0 w 245"/>
                  <a:gd name="T17" fmla="*/ 62 h 157"/>
                  <a:gd name="T18" fmla="*/ 0 w 245"/>
                  <a:gd name="T19" fmla="*/ 95 h 157"/>
                  <a:gd name="T20" fmla="*/ 90 w 245"/>
                  <a:gd name="T21" fmla="*/ 95 h 157"/>
                  <a:gd name="T22" fmla="*/ 90 w 245"/>
                  <a:gd name="T23" fmla="*/ 157 h 157"/>
                  <a:gd name="T24" fmla="*/ 125 w 245"/>
                  <a:gd name="T25" fmla="*/ 157 h 157"/>
                  <a:gd name="T26" fmla="*/ 125 w 245"/>
                  <a:gd name="T27" fmla="*/ 157 h 1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5"/>
                  <a:gd name="T43" fmla="*/ 0 h 157"/>
                  <a:gd name="T44" fmla="*/ 245 w 245"/>
                  <a:gd name="T45" fmla="*/ 157 h 15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5" h="157">
                    <a:moveTo>
                      <a:pt x="125" y="157"/>
                    </a:moveTo>
                    <a:lnTo>
                      <a:pt x="125" y="95"/>
                    </a:lnTo>
                    <a:lnTo>
                      <a:pt x="245" y="95"/>
                    </a:lnTo>
                    <a:lnTo>
                      <a:pt x="245" y="62"/>
                    </a:lnTo>
                    <a:lnTo>
                      <a:pt x="125" y="62"/>
                    </a:lnTo>
                    <a:lnTo>
                      <a:pt x="125" y="0"/>
                    </a:lnTo>
                    <a:lnTo>
                      <a:pt x="90" y="0"/>
                    </a:lnTo>
                    <a:lnTo>
                      <a:pt x="90" y="62"/>
                    </a:lnTo>
                    <a:lnTo>
                      <a:pt x="0" y="62"/>
                    </a:lnTo>
                    <a:lnTo>
                      <a:pt x="0" y="95"/>
                    </a:lnTo>
                    <a:lnTo>
                      <a:pt x="90" y="95"/>
                    </a:lnTo>
                    <a:lnTo>
                      <a:pt x="90" y="157"/>
                    </a:lnTo>
                    <a:lnTo>
                      <a:pt x="125" y="157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9" name="Freeform 155"/>
              <p:cNvSpPr>
                <a:spLocks/>
              </p:cNvSpPr>
              <p:nvPr/>
            </p:nvSpPr>
            <p:spPr bwMode="auto">
              <a:xfrm>
                <a:off x="1595" y="1394"/>
                <a:ext cx="245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4" name="Group 156"/>
            <p:cNvGrpSpPr>
              <a:grpSpLocks/>
            </p:cNvGrpSpPr>
            <p:nvPr userDrawn="1"/>
          </p:nvGrpSpPr>
          <p:grpSpPr bwMode="auto">
            <a:xfrm>
              <a:off x="3964194" y="6602412"/>
              <a:ext cx="190251" cy="122262"/>
              <a:chOff x="1593" y="1143"/>
              <a:chExt cx="244" cy="157"/>
            </a:xfrm>
          </p:grpSpPr>
          <p:sp>
            <p:nvSpPr>
              <p:cNvPr id="109" name="Freeform 157"/>
              <p:cNvSpPr>
                <a:spLocks/>
              </p:cNvSpPr>
              <p:nvPr/>
            </p:nvSpPr>
            <p:spPr bwMode="auto">
              <a:xfrm>
                <a:off x="1593" y="1143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0" name="Freeform 158"/>
              <p:cNvSpPr>
                <a:spLocks/>
              </p:cNvSpPr>
              <p:nvPr/>
            </p:nvSpPr>
            <p:spPr bwMode="auto">
              <a:xfrm>
                <a:off x="1593" y="1143"/>
                <a:ext cx="244" cy="47"/>
              </a:xfrm>
              <a:custGeom>
                <a:avLst/>
                <a:gdLst>
                  <a:gd name="T0" fmla="*/ 245 w 245"/>
                  <a:gd name="T1" fmla="*/ 45 h 45"/>
                  <a:gd name="T2" fmla="*/ 245 w 245"/>
                  <a:gd name="T3" fmla="*/ 0 h 45"/>
                  <a:gd name="T4" fmla="*/ 0 w 245"/>
                  <a:gd name="T5" fmla="*/ 0 h 45"/>
                  <a:gd name="T6" fmla="*/ 0 w 245"/>
                  <a:gd name="T7" fmla="*/ 45 h 45"/>
                  <a:gd name="T8" fmla="*/ 245 w 245"/>
                  <a:gd name="T9" fmla="*/ 45 h 45"/>
                  <a:gd name="T10" fmla="*/ 245 w 245"/>
                  <a:gd name="T11" fmla="*/ 45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45"/>
                  <a:gd name="T20" fmla="*/ 245 w 245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45">
                    <a:moveTo>
                      <a:pt x="245" y="45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45" y="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1" name="Freeform 159"/>
              <p:cNvSpPr>
                <a:spLocks/>
              </p:cNvSpPr>
              <p:nvPr/>
            </p:nvSpPr>
            <p:spPr bwMode="auto">
              <a:xfrm>
                <a:off x="1593" y="1249"/>
                <a:ext cx="244" cy="51"/>
              </a:xfrm>
              <a:custGeom>
                <a:avLst/>
                <a:gdLst>
                  <a:gd name="T0" fmla="*/ 245 w 245"/>
                  <a:gd name="T1" fmla="*/ 51 h 51"/>
                  <a:gd name="T2" fmla="*/ 245 w 245"/>
                  <a:gd name="T3" fmla="*/ 0 h 51"/>
                  <a:gd name="T4" fmla="*/ 0 w 245"/>
                  <a:gd name="T5" fmla="*/ 0 h 51"/>
                  <a:gd name="T6" fmla="*/ 0 w 245"/>
                  <a:gd name="T7" fmla="*/ 51 h 51"/>
                  <a:gd name="T8" fmla="*/ 245 w 245"/>
                  <a:gd name="T9" fmla="*/ 51 h 51"/>
                  <a:gd name="T10" fmla="*/ 245 w 245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1"/>
                  <a:gd name="T20" fmla="*/ 245 w 245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1">
                    <a:moveTo>
                      <a:pt x="245" y="51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5" y="5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2" name="Freeform 160"/>
              <p:cNvSpPr>
                <a:spLocks/>
              </p:cNvSpPr>
              <p:nvPr/>
            </p:nvSpPr>
            <p:spPr bwMode="auto">
              <a:xfrm>
                <a:off x="1593" y="1143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5" name="Group 161"/>
            <p:cNvGrpSpPr>
              <a:grpSpLocks/>
            </p:cNvGrpSpPr>
            <p:nvPr userDrawn="1"/>
          </p:nvGrpSpPr>
          <p:grpSpPr bwMode="auto">
            <a:xfrm>
              <a:off x="3716938" y="6602411"/>
              <a:ext cx="191811" cy="121850"/>
              <a:chOff x="1592" y="892"/>
              <a:chExt cx="246" cy="157"/>
            </a:xfrm>
          </p:grpSpPr>
          <p:sp>
            <p:nvSpPr>
              <p:cNvPr id="105" name="Freeform 162"/>
              <p:cNvSpPr>
                <a:spLocks/>
              </p:cNvSpPr>
              <p:nvPr/>
            </p:nvSpPr>
            <p:spPr bwMode="auto">
              <a:xfrm>
                <a:off x="1592" y="892"/>
                <a:ext cx="246" cy="157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6" name="Freeform 163"/>
              <p:cNvSpPr>
                <a:spLocks/>
              </p:cNvSpPr>
              <p:nvPr/>
            </p:nvSpPr>
            <p:spPr bwMode="auto">
              <a:xfrm>
                <a:off x="1592" y="892"/>
                <a:ext cx="246" cy="51"/>
              </a:xfrm>
              <a:custGeom>
                <a:avLst/>
                <a:gdLst>
                  <a:gd name="T0" fmla="*/ 245 w 245"/>
                  <a:gd name="T1" fmla="*/ 50 h 50"/>
                  <a:gd name="T2" fmla="*/ 245 w 245"/>
                  <a:gd name="T3" fmla="*/ 0 h 50"/>
                  <a:gd name="T4" fmla="*/ 0 w 245"/>
                  <a:gd name="T5" fmla="*/ 0 h 50"/>
                  <a:gd name="T6" fmla="*/ 0 w 245"/>
                  <a:gd name="T7" fmla="*/ 50 h 50"/>
                  <a:gd name="T8" fmla="*/ 245 w 245"/>
                  <a:gd name="T9" fmla="*/ 50 h 50"/>
                  <a:gd name="T10" fmla="*/ 245 w 245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0"/>
                  <a:gd name="T20" fmla="*/ 245 w 245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0">
                    <a:moveTo>
                      <a:pt x="245" y="5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5" y="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7" name="Freeform 164"/>
              <p:cNvSpPr>
                <a:spLocks/>
              </p:cNvSpPr>
              <p:nvPr/>
            </p:nvSpPr>
            <p:spPr bwMode="auto">
              <a:xfrm>
                <a:off x="1592" y="998"/>
                <a:ext cx="246" cy="51"/>
              </a:xfrm>
              <a:custGeom>
                <a:avLst/>
                <a:gdLst>
                  <a:gd name="T0" fmla="*/ 245 w 245"/>
                  <a:gd name="T1" fmla="*/ 50 h 50"/>
                  <a:gd name="T2" fmla="*/ 245 w 245"/>
                  <a:gd name="T3" fmla="*/ 0 h 50"/>
                  <a:gd name="T4" fmla="*/ 0 w 245"/>
                  <a:gd name="T5" fmla="*/ 0 h 50"/>
                  <a:gd name="T6" fmla="*/ 0 w 245"/>
                  <a:gd name="T7" fmla="*/ 50 h 50"/>
                  <a:gd name="T8" fmla="*/ 245 w 245"/>
                  <a:gd name="T9" fmla="*/ 50 h 50"/>
                  <a:gd name="T10" fmla="*/ 245 w 245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0"/>
                  <a:gd name="T20" fmla="*/ 245 w 245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0">
                    <a:moveTo>
                      <a:pt x="245" y="5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5" y="50"/>
                    </a:lnTo>
                    <a:close/>
                  </a:path>
                </a:pathLst>
              </a:custGeom>
              <a:solidFill>
                <a:srgbClr val="1D93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8" name="Freeform 165"/>
              <p:cNvSpPr>
                <a:spLocks/>
              </p:cNvSpPr>
              <p:nvPr/>
            </p:nvSpPr>
            <p:spPr bwMode="auto">
              <a:xfrm>
                <a:off x="1592" y="892"/>
                <a:ext cx="246" cy="157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aphicFrame>
          <p:nvGraphicFramePr>
            <p:cNvPr id="26" name="Object 166"/>
            <p:cNvGraphicFramePr>
              <a:graphicFrameLocks noChangeAspect="1"/>
            </p:cNvGraphicFramePr>
            <p:nvPr/>
          </p:nvGraphicFramePr>
          <p:xfrm>
            <a:off x="6436302" y="6602412"/>
            <a:ext cx="195777" cy="1270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338" name="Clip" r:id="rId5" imgW="3809524" imgH="2619048" progId="">
                    <p:embed/>
                  </p:oleObj>
                </mc:Choice>
                <mc:Fallback>
                  <p:oleObj name="Clip" r:id="rId5" imgW="3809524" imgH="2619048" progId="">
                    <p:embed/>
                    <p:pic>
                      <p:nvPicPr>
                        <p:cNvPr id="0" name="Picture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6302" y="6602412"/>
                          <a:ext cx="195777" cy="127009"/>
                        </a:xfrm>
                        <a:prstGeom prst="rect">
                          <a:avLst/>
                        </a:prstGeom>
                        <a:noFill/>
                        <a:ln w="635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" name="Group 185"/>
            <p:cNvGrpSpPr>
              <a:grpSpLocks/>
            </p:cNvGrpSpPr>
            <p:nvPr userDrawn="1"/>
          </p:nvGrpSpPr>
          <p:grpSpPr bwMode="auto">
            <a:xfrm>
              <a:off x="999602" y="6602411"/>
              <a:ext cx="192217" cy="121827"/>
              <a:chOff x="4187" y="1590"/>
              <a:chExt cx="238" cy="162"/>
            </a:xfrm>
          </p:grpSpPr>
          <p:sp>
            <p:nvSpPr>
              <p:cNvPr id="78" name="Freeform 186"/>
              <p:cNvSpPr>
                <a:spLocks/>
              </p:cNvSpPr>
              <p:nvPr/>
            </p:nvSpPr>
            <p:spPr bwMode="auto">
              <a:xfrm>
                <a:off x="4187" y="1590"/>
                <a:ext cx="238" cy="53"/>
              </a:xfrm>
              <a:custGeom>
                <a:avLst/>
                <a:gdLst>
                  <a:gd name="T0" fmla="*/ 0 w 244"/>
                  <a:gd name="T1" fmla="*/ 0 h 50"/>
                  <a:gd name="T2" fmla="*/ 40 w 244"/>
                  <a:gd name="T3" fmla="*/ 0 h 50"/>
                  <a:gd name="T4" fmla="*/ 40 w 244"/>
                  <a:gd name="T5" fmla="*/ 962 h 50"/>
                  <a:gd name="T6" fmla="*/ 0 w 244"/>
                  <a:gd name="T7" fmla="*/ 962 h 50"/>
                  <a:gd name="T8" fmla="*/ 0 w 244"/>
                  <a:gd name="T9" fmla="*/ 0 h 50"/>
                  <a:gd name="T10" fmla="*/ 0 w 244"/>
                  <a:gd name="T11" fmla="*/ 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0"/>
                    </a:lnTo>
                    <a:lnTo>
                      <a:pt x="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9" name="Freeform 187"/>
              <p:cNvSpPr>
                <a:spLocks/>
              </p:cNvSpPr>
              <p:nvPr/>
            </p:nvSpPr>
            <p:spPr bwMode="auto">
              <a:xfrm>
                <a:off x="4187" y="1695"/>
                <a:ext cx="238" cy="57"/>
              </a:xfrm>
              <a:custGeom>
                <a:avLst/>
                <a:gdLst>
                  <a:gd name="T0" fmla="*/ 0 w 244"/>
                  <a:gd name="T1" fmla="*/ 0 h 55"/>
                  <a:gd name="T2" fmla="*/ 40 w 244"/>
                  <a:gd name="T3" fmla="*/ 0 h 55"/>
                  <a:gd name="T4" fmla="*/ 40 w 244"/>
                  <a:gd name="T5" fmla="*/ 820 h 55"/>
                  <a:gd name="T6" fmla="*/ 0 w 244"/>
                  <a:gd name="T7" fmla="*/ 820 h 55"/>
                  <a:gd name="T8" fmla="*/ 0 w 244"/>
                  <a:gd name="T9" fmla="*/ 0 h 55"/>
                  <a:gd name="T10" fmla="*/ 0 w 244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5"/>
                  <a:gd name="T20" fmla="*/ 244 w 244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5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0A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0" name="Freeform 188"/>
              <p:cNvSpPr>
                <a:spLocks/>
              </p:cNvSpPr>
              <p:nvPr/>
            </p:nvSpPr>
            <p:spPr bwMode="auto">
              <a:xfrm>
                <a:off x="4187" y="1643"/>
                <a:ext cx="238" cy="57"/>
              </a:xfrm>
              <a:custGeom>
                <a:avLst/>
                <a:gdLst>
                  <a:gd name="T0" fmla="*/ 0 w 244"/>
                  <a:gd name="T1" fmla="*/ 0 h 56"/>
                  <a:gd name="T2" fmla="*/ 40 w 244"/>
                  <a:gd name="T3" fmla="*/ 0 h 56"/>
                  <a:gd name="T4" fmla="*/ 40 w 244"/>
                  <a:gd name="T5" fmla="*/ 201 h 56"/>
                  <a:gd name="T6" fmla="*/ 0 w 244"/>
                  <a:gd name="T7" fmla="*/ 201 h 56"/>
                  <a:gd name="T8" fmla="*/ 0 w 244"/>
                  <a:gd name="T9" fmla="*/ 0 h 56"/>
                  <a:gd name="T10" fmla="*/ 0 w 244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6"/>
                  <a:gd name="T20" fmla="*/ 244 w 244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6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1" name="Freeform 189"/>
              <p:cNvSpPr>
                <a:spLocks/>
              </p:cNvSpPr>
              <p:nvPr/>
            </p:nvSpPr>
            <p:spPr bwMode="auto">
              <a:xfrm>
                <a:off x="4267" y="1643"/>
                <a:ext cx="69" cy="63"/>
              </a:xfrm>
              <a:custGeom>
                <a:avLst/>
                <a:gdLst>
                  <a:gd name="T0" fmla="*/ 17 w 71"/>
                  <a:gd name="T1" fmla="*/ 355 h 62"/>
                  <a:gd name="T2" fmla="*/ 17 w 71"/>
                  <a:gd name="T3" fmla="*/ 0 h 62"/>
                  <a:gd name="T4" fmla="*/ 0 w 71"/>
                  <a:gd name="T5" fmla="*/ 0 h 62"/>
                  <a:gd name="T6" fmla="*/ 0 w 71"/>
                  <a:gd name="T7" fmla="*/ 355 h 62"/>
                  <a:gd name="T8" fmla="*/ 6 w 71"/>
                  <a:gd name="T9" fmla="*/ 503 h 62"/>
                  <a:gd name="T10" fmla="*/ 12 w 71"/>
                  <a:gd name="T11" fmla="*/ 571 h 62"/>
                  <a:gd name="T12" fmla="*/ 17 w 71"/>
                  <a:gd name="T13" fmla="*/ 618 h 62"/>
                  <a:gd name="T14" fmla="*/ 17 w 71"/>
                  <a:gd name="T15" fmla="*/ 680 h 62"/>
                  <a:gd name="T16" fmla="*/ 17 w 71"/>
                  <a:gd name="T17" fmla="*/ 618 h 62"/>
                  <a:gd name="T18" fmla="*/ 17 w 71"/>
                  <a:gd name="T19" fmla="*/ 571 h 62"/>
                  <a:gd name="T20" fmla="*/ 17 w 71"/>
                  <a:gd name="T21" fmla="*/ 503 h 62"/>
                  <a:gd name="T22" fmla="*/ 17 w 71"/>
                  <a:gd name="T23" fmla="*/ 355 h 62"/>
                  <a:gd name="T24" fmla="*/ 17 w 71"/>
                  <a:gd name="T25" fmla="*/ 355 h 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2"/>
                  <a:gd name="T41" fmla="*/ 71 w 71"/>
                  <a:gd name="T42" fmla="*/ 62 h 6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2">
                    <a:moveTo>
                      <a:pt x="71" y="34"/>
                    </a:moveTo>
                    <a:lnTo>
                      <a:pt x="71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12" y="51"/>
                    </a:lnTo>
                    <a:lnTo>
                      <a:pt x="24" y="56"/>
                    </a:lnTo>
                    <a:lnTo>
                      <a:pt x="36" y="62"/>
                    </a:lnTo>
                    <a:lnTo>
                      <a:pt x="54" y="56"/>
                    </a:lnTo>
                    <a:lnTo>
                      <a:pt x="60" y="51"/>
                    </a:lnTo>
                    <a:lnTo>
                      <a:pt x="66" y="45"/>
                    </a:lnTo>
                    <a:lnTo>
                      <a:pt x="71" y="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2" name="Freeform 190"/>
              <p:cNvSpPr>
                <a:spLocks/>
              </p:cNvSpPr>
              <p:nvPr/>
            </p:nvSpPr>
            <p:spPr bwMode="auto">
              <a:xfrm>
                <a:off x="4267" y="1643"/>
                <a:ext cx="69" cy="63"/>
              </a:xfrm>
              <a:custGeom>
                <a:avLst/>
                <a:gdLst>
                  <a:gd name="T0" fmla="*/ 17 w 71"/>
                  <a:gd name="T1" fmla="*/ 355 h 62"/>
                  <a:gd name="T2" fmla="*/ 17 w 71"/>
                  <a:gd name="T3" fmla="*/ 0 h 62"/>
                  <a:gd name="T4" fmla="*/ 0 w 71"/>
                  <a:gd name="T5" fmla="*/ 0 h 62"/>
                  <a:gd name="T6" fmla="*/ 0 w 71"/>
                  <a:gd name="T7" fmla="*/ 355 h 62"/>
                  <a:gd name="T8" fmla="*/ 6 w 71"/>
                  <a:gd name="T9" fmla="*/ 503 h 62"/>
                  <a:gd name="T10" fmla="*/ 12 w 71"/>
                  <a:gd name="T11" fmla="*/ 571 h 62"/>
                  <a:gd name="T12" fmla="*/ 17 w 71"/>
                  <a:gd name="T13" fmla="*/ 618 h 62"/>
                  <a:gd name="T14" fmla="*/ 17 w 71"/>
                  <a:gd name="T15" fmla="*/ 680 h 62"/>
                  <a:gd name="T16" fmla="*/ 17 w 71"/>
                  <a:gd name="T17" fmla="*/ 618 h 62"/>
                  <a:gd name="T18" fmla="*/ 17 w 71"/>
                  <a:gd name="T19" fmla="*/ 571 h 62"/>
                  <a:gd name="T20" fmla="*/ 17 w 71"/>
                  <a:gd name="T21" fmla="*/ 503 h 62"/>
                  <a:gd name="T22" fmla="*/ 17 w 71"/>
                  <a:gd name="T23" fmla="*/ 355 h 62"/>
                  <a:gd name="T24" fmla="*/ 17 w 71"/>
                  <a:gd name="T25" fmla="*/ 355 h 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2"/>
                  <a:gd name="T41" fmla="*/ 71 w 71"/>
                  <a:gd name="T42" fmla="*/ 62 h 6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2">
                    <a:moveTo>
                      <a:pt x="71" y="34"/>
                    </a:moveTo>
                    <a:lnTo>
                      <a:pt x="71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12" y="51"/>
                    </a:lnTo>
                    <a:lnTo>
                      <a:pt x="24" y="56"/>
                    </a:lnTo>
                    <a:lnTo>
                      <a:pt x="36" y="62"/>
                    </a:lnTo>
                    <a:lnTo>
                      <a:pt x="54" y="56"/>
                    </a:lnTo>
                    <a:lnTo>
                      <a:pt x="60" y="51"/>
                    </a:lnTo>
                    <a:lnTo>
                      <a:pt x="66" y="45"/>
                    </a:lnTo>
                    <a:lnTo>
                      <a:pt x="71" y="34"/>
                    </a:lnTo>
                  </a:path>
                </a:pathLst>
              </a:custGeom>
              <a:noFill/>
              <a:ln w="0">
                <a:solidFill>
                  <a:srgbClr val="FB0F0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3" name="Freeform 191"/>
              <p:cNvSpPr>
                <a:spLocks/>
              </p:cNvSpPr>
              <p:nvPr/>
            </p:nvSpPr>
            <p:spPr bwMode="auto">
              <a:xfrm>
                <a:off x="4267" y="1643"/>
                <a:ext cx="69" cy="63"/>
              </a:xfrm>
              <a:custGeom>
                <a:avLst/>
                <a:gdLst>
                  <a:gd name="T0" fmla="*/ 17 w 71"/>
                  <a:gd name="T1" fmla="*/ 0 h 62"/>
                  <a:gd name="T2" fmla="*/ 17 w 71"/>
                  <a:gd name="T3" fmla="*/ 251 h 62"/>
                  <a:gd name="T4" fmla="*/ 0 w 71"/>
                  <a:gd name="T5" fmla="*/ 251 h 62"/>
                  <a:gd name="T6" fmla="*/ 0 w 71"/>
                  <a:gd name="T7" fmla="*/ 355 h 62"/>
                  <a:gd name="T8" fmla="*/ 17 w 71"/>
                  <a:gd name="T9" fmla="*/ 355 h 62"/>
                  <a:gd name="T10" fmla="*/ 17 w 71"/>
                  <a:gd name="T11" fmla="*/ 571 h 62"/>
                  <a:gd name="T12" fmla="*/ 17 w 71"/>
                  <a:gd name="T13" fmla="*/ 618 h 62"/>
                  <a:gd name="T14" fmla="*/ 12 w 71"/>
                  <a:gd name="T15" fmla="*/ 571 h 62"/>
                  <a:gd name="T16" fmla="*/ 6 w 71"/>
                  <a:gd name="T17" fmla="*/ 571 h 62"/>
                  <a:gd name="T18" fmla="*/ 17 w 71"/>
                  <a:gd name="T19" fmla="*/ 571 h 62"/>
                  <a:gd name="T20" fmla="*/ 17 w 71"/>
                  <a:gd name="T21" fmla="*/ 571 h 62"/>
                  <a:gd name="T22" fmla="*/ 17 w 71"/>
                  <a:gd name="T23" fmla="*/ 618 h 62"/>
                  <a:gd name="T24" fmla="*/ 17 w 71"/>
                  <a:gd name="T25" fmla="*/ 680 h 62"/>
                  <a:gd name="T26" fmla="*/ 17 w 71"/>
                  <a:gd name="T27" fmla="*/ 618 h 62"/>
                  <a:gd name="T28" fmla="*/ 17 w 71"/>
                  <a:gd name="T29" fmla="*/ 355 h 62"/>
                  <a:gd name="T30" fmla="*/ 17 w 71"/>
                  <a:gd name="T31" fmla="*/ 251 h 62"/>
                  <a:gd name="T32" fmla="*/ 17 w 71"/>
                  <a:gd name="T33" fmla="*/ 251 h 62"/>
                  <a:gd name="T34" fmla="*/ 17 w 71"/>
                  <a:gd name="T35" fmla="*/ 355 h 62"/>
                  <a:gd name="T36" fmla="*/ 17 w 71"/>
                  <a:gd name="T37" fmla="*/ 355 h 62"/>
                  <a:gd name="T38" fmla="*/ 17 w 71"/>
                  <a:gd name="T39" fmla="*/ 355 h 62"/>
                  <a:gd name="T40" fmla="*/ 17 w 71"/>
                  <a:gd name="T41" fmla="*/ 251 h 62"/>
                  <a:gd name="T42" fmla="*/ 17 w 71"/>
                  <a:gd name="T43" fmla="*/ 0 h 62"/>
                  <a:gd name="T44" fmla="*/ 0 w 71"/>
                  <a:gd name="T45" fmla="*/ 0 h 62"/>
                  <a:gd name="T46" fmla="*/ 0 w 71"/>
                  <a:gd name="T47" fmla="*/ 11 h 62"/>
                  <a:gd name="T48" fmla="*/ 17 w 71"/>
                  <a:gd name="T49" fmla="*/ 11 h 62"/>
                  <a:gd name="T50" fmla="*/ 17 w 71"/>
                  <a:gd name="T51" fmla="*/ 11 h 62"/>
                  <a:gd name="T52" fmla="*/ 17 w 71"/>
                  <a:gd name="T53" fmla="*/ 11 h 62"/>
                  <a:gd name="T54" fmla="*/ 17 w 71"/>
                  <a:gd name="T55" fmla="*/ 0 h 62"/>
                  <a:gd name="T56" fmla="*/ 17 w 71"/>
                  <a:gd name="T57" fmla="*/ 0 h 62"/>
                  <a:gd name="T58" fmla="*/ 17 w 71"/>
                  <a:gd name="T59" fmla="*/ 11 h 62"/>
                  <a:gd name="T60" fmla="*/ 17 w 71"/>
                  <a:gd name="T61" fmla="*/ 355 h 62"/>
                  <a:gd name="T62" fmla="*/ 17 w 71"/>
                  <a:gd name="T63" fmla="*/ 355 h 62"/>
                  <a:gd name="T64" fmla="*/ 17 w 71"/>
                  <a:gd name="T65" fmla="*/ 571 h 62"/>
                  <a:gd name="T66" fmla="*/ 17 w 71"/>
                  <a:gd name="T67" fmla="*/ 571 h 62"/>
                  <a:gd name="T68" fmla="*/ 17 w 71"/>
                  <a:gd name="T69" fmla="*/ 618 h 62"/>
                  <a:gd name="T70" fmla="*/ 17 w 71"/>
                  <a:gd name="T71" fmla="*/ 571 h 62"/>
                  <a:gd name="T72" fmla="*/ 17 w 71"/>
                  <a:gd name="T73" fmla="*/ 571 h 62"/>
                  <a:gd name="T74" fmla="*/ 17 w 71"/>
                  <a:gd name="T75" fmla="*/ 571 h 62"/>
                  <a:gd name="T76" fmla="*/ 17 w 71"/>
                  <a:gd name="T77" fmla="*/ 355 h 62"/>
                  <a:gd name="T78" fmla="*/ 17 w 71"/>
                  <a:gd name="T79" fmla="*/ 355 h 62"/>
                  <a:gd name="T80" fmla="*/ 17 w 71"/>
                  <a:gd name="T81" fmla="*/ 251 h 62"/>
                  <a:gd name="T82" fmla="*/ 17 w 71"/>
                  <a:gd name="T83" fmla="*/ 251 h 62"/>
                  <a:gd name="T84" fmla="*/ 17 w 71"/>
                  <a:gd name="T85" fmla="*/ 251 h 62"/>
                  <a:gd name="T86" fmla="*/ 17 w 71"/>
                  <a:gd name="T87" fmla="*/ 0 h 62"/>
                  <a:gd name="T88" fmla="*/ 17 w 71"/>
                  <a:gd name="T89" fmla="*/ 0 h 62"/>
                  <a:gd name="T90" fmla="*/ 17 w 71"/>
                  <a:gd name="T91" fmla="*/ 0 h 6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1"/>
                  <a:gd name="T139" fmla="*/ 0 h 62"/>
                  <a:gd name="T140" fmla="*/ 71 w 71"/>
                  <a:gd name="T141" fmla="*/ 62 h 6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1" h="62">
                    <a:moveTo>
                      <a:pt x="30" y="0"/>
                    </a:moveTo>
                    <a:lnTo>
                      <a:pt x="30" y="23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18" y="34"/>
                    </a:lnTo>
                    <a:lnTo>
                      <a:pt x="18" y="51"/>
                    </a:lnTo>
                    <a:lnTo>
                      <a:pt x="18" y="56"/>
                    </a:lnTo>
                    <a:lnTo>
                      <a:pt x="12" y="51"/>
                    </a:lnTo>
                    <a:lnTo>
                      <a:pt x="6" y="51"/>
                    </a:lnTo>
                    <a:lnTo>
                      <a:pt x="30" y="51"/>
                    </a:lnTo>
                    <a:lnTo>
                      <a:pt x="42" y="51"/>
                    </a:lnTo>
                    <a:lnTo>
                      <a:pt x="42" y="56"/>
                    </a:lnTo>
                    <a:lnTo>
                      <a:pt x="36" y="62"/>
                    </a:lnTo>
                    <a:lnTo>
                      <a:pt x="30" y="56"/>
                    </a:lnTo>
                    <a:lnTo>
                      <a:pt x="30" y="34"/>
                    </a:lnTo>
                    <a:lnTo>
                      <a:pt x="30" y="23"/>
                    </a:lnTo>
                    <a:lnTo>
                      <a:pt x="42" y="23"/>
                    </a:lnTo>
                    <a:lnTo>
                      <a:pt x="42" y="34"/>
                    </a:lnTo>
                    <a:lnTo>
                      <a:pt x="30" y="34"/>
                    </a:lnTo>
                    <a:lnTo>
                      <a:pt x="18" y="34"/>
                    </a:lnTo>
                    <a:lnTo>
                      <a:pt x="18" y="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8" y="11"/>
                    </a:lnTo>
                    <a:lnTo>
                      <a:pt x="60" y="11"/>
                    </a:lnTo>
                    <a:lnTo>
                      <a:pt x="71" y="11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60" y="11"/>
                    </a:lnTo>
                    <a:lnTo>
                      <a:pt x="60" y="34"/>
                    </a:lnTo>
                    <a:lnTo>
                      <a:pt x="42" y="34"/>
                    </a:lnTo>
                    <a:lnTo>
                      <a:pt x="42" y="51"/>
                    </a:lnTo>
                    <a:lnTo>
                      <a:pt x="60" y="51"/>
                    </a:lnTo>
                    <a:lnTo>
                      <a:pt x="60" y="56"/>
                    </a:lnTo>
                    <a:lnTo>
                      <a:pt x="60" y="51"/>
                    </a:lnTo>
                    <a:lnTo>
                      <a:pt x="66" y="51"/>
                    </a:lnTo>
                    <a:lnTo>
                      <a:pt x="60" y="51"/>
                    </a:lnTo>
                    <a:lnTo>
                      <a:pt x="60" y="34"/>
                    </a:lnTo>
                    <a:lnTo>
                      <a:pt x="71" y="34"/>
                    </a:lnTo>
                    <a:lnTo>
                      <a:pt x="71" y="23"/>
                    </a:lnTo>
                    <a:lnTo>
                      <a:pt x="60" y="23"/>
                    </a:lnTo>
                    <a:lnTo>
                      <a:pt x="42" y="23"/>
                    </a:lnTo>
                    <a:lnTo>
                      <a:pt x="42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4" name="Freeform 192"/>
              <p:cNvSpPr>
                <a:spLocks/>
              </p:cNvSpPr>
              <p:nvPr/>
            </p:nvSpPr>
            <p:spPr bwMode="auto">
              <a:xfrm>
                <a:off x="4256" y="1607"/>
                <a:ext cx="92" cy="36"/>
              </a:xfrm>
              <a:custGeom>
                <a:avLst/>
                <a:gdLst>
                  <a:gd name="T0" fmla="*/ 23 w 95"/>
                  <a:gd name="T1" fmla="*/ 256 h 33"/>
                  <a:gd name="T2" fmla="*/ 23 w 95"/>
                  <a:gd name="T3" fmla="*/ 256 h 33"/>
                  <a:gd name="T4" fmla="*/ 23 w 95"/>
                  <a:gd name="T5" fmla="*/ 256 h 33"/>
                  <a:gd name="T6" fmla="*/ 23 w 95"/>
                  <a:gd name="T7" fmla="*/ 256 h 33"/>
                  <a:gd name="T8" fmla="*/ 23 w 95"/>
                  <a:gd name="T9" fmla="*/ 256 h 33"/>
                  <a:gd name="T10" fmla="*/ 23 w 95"/>
                  <a:gd name="T11" fmla="*/ 297 h 33"/>
                  <a:gd name="T12" fmla="*/ 23 w 95"/>
                  <a:gd name="T13" fmla="*/ 297 h 33"/>
                  <a:gd name="T14" fmla="*/ 23 w 95"/>
                  <a:gd name="T15" fmla="*/ 11 h 33"/>
                  <a:gd name="T16" fmla="*/ 23 w 95"/>
                  <a:gd name="T17" fmla="*/ 5 h 33"/>
                  <a:gd name="T18" fmla="*/ 23 w 95"/>
                  <a:gd name="T19" fmla="*/ 5 h 33"/>
                  <a:gd name="T20" fmla="*/ 23 w 95"/>
                  <a:gd name="T21" fmla="*/ 0 h 33"/>
                  <a:gd name="T22" fmla="*/ 23 w 95"/>
                  <a:gd name="T23" fmla="*/ 5 h 33"/>
                  <a:gd name="T24" fmla="*/ 23 w 95"/>
                  <a:gd name="T25" fmla="*/ 0 h 33"/>
                  <a:gd name="T26" fmla="*/ 23 w 95"/>
                  <a:gd name="T27" fmla="*/ 5 h 33"/>
                  <a:gd name="T28" fmla="*/ 23 w 95"/>
                  <a:gd name="T29" fmla="*/ 0 h 33"/>
                  <a:gd name="T30" fmla="*/ 18 w 95"/>
                  <a:gd name="T31" fmla="*/ 5 h 33"/>
                  <a:gd name="T32" fmla="*/ 12 w 95"/>
                  <a:gd name="T33" fmla="*/ 5 h 33"/>
                  <a:gd name="T34" fmla="*/ 0 w 95"/>
                  <a:gd name="T35" fmla="*/ 11 h 33"/>
                  <a:gd name="T36" fmla="*/ 12 w 95"/>
                  <a:gd name="T37" fmla="*/ 297 h 33"/>
                  <a:gd name="T38" fmla="*/ 18 w 95"/>
                  <a:gd name="T39" fmla="*/ 256 h 33"/>
                  <a:gd name="T40" fmla="*/ 23 w 95"/>
                  <a:gd name="T41" fmla="*/ 256 h 33"/>
                  <a:gd name="T42" fmla="*/ 23 w 95"/>
                  <a:gd name="T43" fmla="*/ 256 h 33"/>
                  <a:gd name="T44" fmla="*/ 23 w 95"/>
                  <a:gd name="T45" fmla="*/ 256 h 33"/>
                  <a:gd name="T46" fmla="*/ 23 w 95"/>
                  <a:gd name="T47" fmla="*/ 256 h 3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5"/>
                  <a:gd name="T73" fmla="*/ 0 h 33"/>
                  <a:gd name="T74" fmla="*/ 95 w 95"/>
                  <a:gd name="T75" fmla="*/ 33 h 3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5" h="33">
                    <a:moveTo>
                      <a:pt x="48" y="28"/>
                    </a:moveTo>
                    <a:lnTo>
                      <a:pt x="54" y="28"/>
                    </a:lnTo>
                    <a:lnTo>
                      <a:pt x="60" y="28"/>
                    </a:lnTo>
                    <a:lnTo>
                      <a:pt x="66" y="28"/>
                    </a:lnTo>
                    <a:lnTo>
                      <a:pt x="78" y="28"/>
                    </a:lnTo>
                    <a:lnTo>
                      <a:pt x="78" y="33"/>
                    </a:lnTo>
                    <a:lnTo>
                      <a:pt x="83" y="33"/>
                    </a:lnTo>
                    <a:lnTo>
                      <a:pt x="95" y="11"/>
                    </a:lnTo>
                    <a:lnTo>
                      <a:pt x="89" y="5"/>
                    </a:lnTo>
                    <a:lnTo>
                      <a:pt x="78" y="5"/>
                    </a:lnTo>
                    <a:lnTo>
                      <a:pt x="72" y="0"/>
                    </a:lnTo>
                    <a:lnTo>
                      <a:pt x="60" y="5"/>
                    </a:lnTo>
                    <a:lnTo>
                      <a:pt x="48" y="0"/>
                    </a:lnTo>
                    <a:lnTo>
                      <a:pt x="36" y="5"/>
                    </a:lnTo>
                    <a:lnTo>
                      <a:pt x="30" y="0"/>
                    </a:lnTo>
                    <a:lnTo>
                      <a:pt x="18" y="5"/>
                    </a:lnTo>
                    <a:lnTo>
                      <a:pt x="12" y="5"/>
                    </a:lnTo>
                    <a:lnTo>
                      <a:pt x="0" y="11"/>
                    </a:lnTo>
                    <a:lnTo>
                      <a:pt x="12" y="33"/>
                    </a:lnTo>
                    <a:lnTo>
                      <a:pt x="18" y="28"/>
                    </a:lnTo>
                    <a:lnTo>
                      <a:pt x="30" y="28"/>
                    </a:lnTo>
                    <a:lnTo>
                      <a:pt x="36" y="28"/>
                    </a:lnTo>
                    <a:lnTo>
                      <a:pt x="48" y="28"/>
                    </a:lnTo>
                    <a:close/>
                  </a:path>
                </a:pathLst>
              </a:custGeom>
              <a:solidFill>
                <a:srgbClr val="2F30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5" name="Freeform 193"/>
              <p:cNvSpPr>
                <a:spLocks/>
              </p:cNvSpPr>
              <p:nvPr/>
            </p:nvSpPr>
            <p:spPr bwMode="auto">
              <a:xfrm>
                <a:off x="4256" y="1607"/>
                <a:ext cx="92" cy="36"/>
              </a:xfrm>
              <a:custGeom>
                <a:avLst/>
                <a:gdLst>
                  <a:gd name="T0" fmla="*/ 23 w 95"/>
                  <a:gd name="T1" fmla="*/ 256 h 33"/>
                  <a:gd name="T2" fmla="*/ 23 w 95"/>
                  <a:gd name="T3" fmla="*/ 256 h 33"/>
                  <a:gd name="T4" fmla="*/ 23 w 95"/>
                  <a:gd name="T5" fmla="*/ 256 h 33"/>
                  <a:gd name="T6" fmla="*/ 23 w 95"/>
                  <a:gd name="T7" fmla="*/ 256 h 33"/>
                  <a:gd name="T8" fmla="*/ 23 w 95"/>
                  <a:gd name="T9" fmla="*/ 256 h 33"/>
                  <a:gd name="T10" fmla="*/ 23 w 95"/>
                  <a:gd name="T11" fmla="*/ 297 h 33"/>
                  <a:gd name="T12" fmla="*/ 23 w 95"/>
                  <a:gd name="T13" fmla="*/ 297 h 33"/>
                  <a:gd name="T14" fmla="*/ 23 w 95"/>
                  <a:gd name="T15" fmla="*/ 11 h 33"/>
                  <a:gd name="T16" fmla="*/ 23 w 95"/>
                  <a:gd name="T17" fmla="*/ 5 h 33"/>
                  <a:gd name="T18" fmla="*/ 23 w 95"/>
                  <a:gd name="T19" fmla="*/ 5 h 33"/>
                  <a:gd name="T20" fmla="*/ 23 w 95"/>
                  <a:gd name="T21" fmla="*/ 0 h 33"/>
                  <a:gd name="T22" fmla="*/ 23 w 95"/>
                  <a:gd name="T23" fmla="*/ 5 h 33"/>
                  <a:gd name="T24" fmla="*/ 23 w 95"/>
                  <a:gd name="T25" fmla="*/ 0 h 33"/>
                  <a:gd name="T26" fmla="*/ 23 w 95"/>
                  <a:gd name="T27" fmla="*/ 5 h 33"/>
                  <a:gd name="T28" fmla="*/ 23 w 95"/>
                  <a:gd name="T29" fmla="*/ 0 h 33"/>
                  <a:gd name="T30" fmla="*/ 18 w 95"/>
                  <a:gd name="T31" fmla="*/ 5 h 33"/>
                  <a:gd name="T32" fmla="*/ 12 w 95"/>
                  <a:gd name="T33" fmla="*/ 5 h 33"/>
                  <a:gd name="T34" fmla="*/ 0 w 95"/>
                  <a:gd name="T35" fmla="*/ 11 h 33"/>
                  <a:gd name="T36" fmla="*/ 12 w 95"/>
                  <a:gd name="T37" fmla="*/ 297 h 33"/>
                  <a:gd name="T38" fmla="*/ 18 w 95"/>
                  <a:gd name="T39" fmla="*/ 256 h 33"/>
                  <a:gd name="T40" fmla="*/ 23 w 95"/>
                  <a:gd name="T41" fmla="*/ 256 h 33"/>
                  <a:gd name="T42" fmla="*/ 23 w 95"/>
                  <a:gd name="T43" fmla="*/ 256 h 33"/>
                  <a:gd name="T44" fmla="*/ 23 w 95"/>
                  <a:gd name="T45" fmla="*/ 256 h 33"/>
                  <a:gd name="T46" fmla="*/ 23 w 95"/>
                  <a:gd name="T47" fmla="*/ 256 h 3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5"/>
                  <a:gd name="T73" fmla="*/ 0 h 33"/>
                  <a:gd name="T74" fmla="*/ 95 w 95"/>
                  <a:gd name="T75" fmla="*/ 33 h 3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5" h="33">
                    <a:moveTo>
                      <a:pt x="48" y="28"/>
                    </a:moveTo>
                    <a:lnTo>
                      <a:pt x="54" y="28"/>
                    </a:lnTo>
                    <a:lnTo>
                      <a:pt x="60" y="28"/>
                    </a:lnTo>
                    <a:lnTo>
                      <a:pt x="66" y="28"/>
                    </a:lnTo>
                    <a:lnTo>
                      <a:pt x="78" y="28"/>
                    </a:lnTo>
                    <a:lnTo>
                      <a:pt x="78" y="33"/>
                    </a:lnTo>
                    <a:lnTo>
                      <a:pt x="83" y="33"/>
                    </a:lnTo>
                    <a:lnTo>
                      <a:pt x="95" y="11"/>
                    </a:lnTo>
                    <a:lnTo>
                      <a:pt x="89" y="5"/>
                    </a:lnTo>
                    <a:lnTo>
                      <a:pt x="78" y="5"/>
                    </a:lnTo>
                    <a:lnTo>
                      <a:pt x="72" y="0"/>
                    </a:lnTo>
                    <a:lnTo>
                      <a:pt x="60" y="5"/>
                    </a:lnTo>
                    <a:lnTo>
                      <a:pt x="48" y="0"/>
                    </a:lnTo>
                    <a:lnTo>
                      <a:pt x="36" y="5"/>
                    </a:lnTo>
                    <a:lnTo>
                      <a:pt x="30" y="0"/>
                    </a:lnTo>
                    <a:lnTo>
                      <a:pt x="18" y="5"/>
                    </a:lnTo>
                    <a:lnTo>
                      <a:pt x="12" y="5"/>
                    </a:lnTo>
                    <a:lnTo>
                      <a:pt x="0" y="11"/>
                    </a:lnTo>
                    <a:lnTo>
                      <a:pt x="12" y="33"/>
                    </a:lnTo>
                    <a:lnTo>
                      <a:pt x="18" y="28"/>
                    </a:lnTo>
                    <a:lnTo>
                      <a:pt x="30" y="28"/>
                    </a:lnTo>
                    <a:lnTo>
                      <a:pt x="36" y="28"/>
                    </a:lnTo>
                    <a:lnTo>
                      <a:pt x="48" y="28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6" name="Freeform 194"/>
              <p:cNvSpPr>
                <a:spLocks/>
              </p:cNvSpPr>
              <p:nvPr/>
            </p:nvSpPr>
            <p:spPr bwMode="auto">
              <a:xfrm>
                <a:off x="4273" y="1607"/>
                <a:ext cx="24" cy="29"/>
              </a:xfrm>
              <a:custGeom>
                <a:avLst/>
                <a:gdLst>
                  <a:gd name="T0" fmla="*/ 12 w 24"/>
                  <a:gd name="T1" fmla="*/ 5 h 28"/>
                  <a:gd name="T2" fmla="*/ 12 w 24"/>
                  <a:gd name="T3" fmla="*/ 0 h 28"/>
                  <a:gd name="T4" fmla="*/ 0 w 24"/>
                  <a:gd name="T5" fmla="*/ 5 h 28"/>
                  <a:gd name="T6" fmla="*/ 6 w 24"/>
                  <a:gd name="T7" fmla="*/ 28 h 28"/>
                  <a:gd name="T8" fmla="*/ 12 w 24"/>
                  <a:gd name="T9" fmla="*/ 28 h 28"/>
                  <a:gd name="T10" fmla="*/ 12 w 24"/>
                  <a:gd name="T11" fmla="*/ 28 h 28"/>
                  <a:gd name="T12" fmla="*/ 12 w 24"/>
                  <a:gd name="T13" fmla="*/ 5 h 28"/>
                  <a:gd name="T14" fmla="*/ 12 w 24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28"/>
                  <a:gd name="T26" fmla="*/ 24 w 24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28">
                    <a:moveTo>
                      <a:pt x="18" y="5"/>
                    </a:moveTo>
                    <a:lnTo>
                      <a:pt x="12" y="0"/>
                    </a:lnTo>
                    <a:lnTo>
                      <a:pt x="0" y="5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1606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7" name="Freeform 195"/>
              <p:cNvSpPr>
                <a:spLocks/>
              </p:cNvSpPr>
              <p:nvPr/>
            </p:nvSpPr>
            <p:spPr bwMode="auto">
              <a:xfrm>
                <a:off x="4273" y="1607"/>
                <a:ext cx="24" cy="29"/>
              </a:xfrm>
              <a:custGeom>
                <a:avLst/>
                <a:gdLst>
                  <a:gd name="T0" fmla="*/ 12 w 24"/>
                  <a:gd name="T1" fmla="*/ 5 h 28"/>
                  <a:gd name="T2" fmla="*/ 12 w 24"/>
                  <a:gd name="T3" fmla="*/ 0 h 28"/>
                  <a:gd name="T4" fmla="*/ 0 w 24"/>
                  <a:gd name="T5" fmla="*/ 5 h 28"/>
                  <a:gd name="T6" fmla="*/ 6 w 24"/>
                  <a:gd name="T7" fmla="*/ 28 h 28"/>
                  <a:gd name="T8" fmla="*/ 12 w 24"/>
                  <a:gd name="T9" fmla="*/ 28 h 28"/>
                  <a:gd name="T10" fmla="*/ 12 w 24"/>
                  <a:gd name="T11" fmla="*/ 28 h 28"/>
                  <a:gd name="T12" fmla="*/ 12 w 24"/>
                  <a:gd name="T13" fmla="*/ 5 h 28"/>
                  <a:gd name="T14" fmla="*/ 12 w 24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28"/>
                  <a:gd name="T26" fmla="*/ 24 w 24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28">
                    <a:moveTo>
                      <a:pt x="18" y="5"/>
                    </a:moveTo>
                    <a:lnTo>
                      <a:pt x="12" y="0"/>
                    </a:lnTo>
                    <a:lnTo>
                      <a:pt x="0" y="5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18" y="5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8" name="Freeform 196"/>
              <p:cNvSpPr>
                <a:spLocks/>
              </p:cNvSpPr>
              <p:nvPr/>
            </p:nvSpPr>
            <p:spPr bwMode="auto">
              <a:xfrm>
                <a:off x="4315" y="1607"/>
                <a:ext cx="18" cy="29"/>
              </a:xfrm>
              <a:custGeom>
                <a:avLst/>
                <a:gdLst>
                  <a:gd name="T0" fmla="*/ 0 w 18"/>
                  <a:gd name="T1" fmla="*/ 5 h 28"/>
                  <a:gd name="T2" fmla="*/ 9 w 18"/>
                  <a:gd name="T3" fmla="*/ 0 h 28"/>
                  <a:gd name="T4" fmla="*/ 9 w 18"/>
                  <a:gd name="T5" fmla="*/ 5 h 28"/>
                  <a:gd name="T6" fmla="*/ 9 w 18"/>
                  <a:gd name="T7" fmla="*/ 28 h 28"/>
                  <a:gd name="T8" fmla="*/ 6 w 18"/>
                  <a:gd name="T9" fmla="*/ 28 h 28"/>
                  <a:gd name="T10" fmla="*/ 0 w 18"/>
                  <a:gd name="T11" fmla="*/ 28 h 28"/>
                  <a:gd name="T12" fmla="*/ 0 w 18"/>
                  <a:gd name="T13" fmla="*/ 5 h 28"/>
                  <a:gd name="T14" fmla="*/ 0 w 18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28"/>
                  <a:gd name="T26" fmla="*/ 18 w 18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28">
                    <a:moveTo>
                      <a:pt x="0" y="5"/>
                    </a:moveTo>
                    <a:lnTo>
                      <a:pt x="12" y="0"/>
                    </a:lnTo>
                    <a:lnTo>
                      <a:pt x="18" y="5"/>
                    </a:lnTo>
                    <a:lnTo>
                      <a:pt x="12" y="28"/>
                    </a:lnTo>
                    <a:lnTo>
                      <a:pt x="6" y="28"/>
                    </a:lnTo>
                    <a:lnTo>
                      <a:pt x="0" y="28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606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9" name="Freeform 197"/>
              <p:cNvSpPr>
                <a:spLocks/>
              </p:cNvSpPr>
              <p:nvPr/>
            </p:nvSpPr>
            <p:spPr bwMode="auto">
              <a:xfrm>
                <a:off x="4315" y="1607"/>
                <a:ext cx="18" cy="29"/>
              </a:xfrm>
              <a:custGeom>
                <a:avLst/>
                <a:gdLst>
                  <a:gd name="T0" fmla="*/ 0 w 18"/>
                  <a:gd name="T1" fmla="*/ 5 h 28"/>
                  <a:gd name="T2" fmla="*/ 9 w 18"/>
                  <a:gd name="T3" fmla="*/ 0 h 28"/>
                  <a:gd name="T4" fmla="*/ 9 w 18"/>
                  <a:gd name="T5" fmla="*/ 5 h 28"/>
                  <a:gd name="T6" fmla="*/ 9 w 18"/>
                  <a:gd name="T7" fmla="*/ 28 h 28"/>
                  <a:gd name="T8" fmla="*/ 6 w 18"/>
                  <a:gd name="T9" fmla="*/ 28 h 28"/>
                  <a:gd name="T10" fmla="*/ 0 w 18"/>
                  <a:gd name="T11" fmla="*/ 28 h 28"/>
                  <a:gd name="T12" fmla="*/ 0 w 18"/>
                  <a:gd name="T13" fmla="*/ 5 h 28"/>
                  <a:gd name="T14" fmla="*/ 0 w 18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28"/>
                  <a:gd name="T26" fmla="*/ 18 w 18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28">
                    <a:moveTo>
                      <a:pt x="0" y="5"/>
                    </a:moveTo>
                    <a:lnTo>
                      <a:pt x="12" y="0"/>
                    </a:lnTo>
                    <a:lnTo>
                      <a:pt x="18" y="5"/>
                    </a:lnTo>
                    <a:lnTo>
                      <a:pt x="12" y="28"/>
                    </a:lnTo>
                    <a:lnTo>
                      <a:pt x="6" y="28"/>
                    </a:lnTo>
                    <a:lnTo>
                      <a:pt x="0" y="28"/>
                    </a:lnTo>
                    <a:lnTo>
                      <a:pt x="0" y="5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0" name="Freeform 198"/>
              <p:cNvSpPr>
                <a:spLocks/>
              </p:cNvSpPr>
              <p:nvPr/>
            </p:nvSpPr>
            <p:spPr bwMode="auto">
              <a:xfrm>
                <a:off x="4261" y="1617"/>
                <a:ext cx="12" cy="6"/>
              </a:xfrm>
              <a:custGeom>
                <a:avLst/>
                <a:gdLst>
                  <a:gd name="T0" fmla="*/ 0 w 12"/>
                  <a:gd name="T1" fmla="*/ 5 h 5"/>
                  <a:gd name="T2" fmla="*/ 6 w 12"/>
                  <a:gd name="T3" fmla="*/ 5 h 5"/>
                  <a:gd name="T4" fmla="*/ 6 w 12"/>
                  <a:gd name="T5" fmla="*/ 5 h 5"/>
                  <a:gd name="T6" fmla="*/ 6 w 12"/>
                  <a:gd name="T7" fmla="*/ 5 h 5"/>
                  <a:gd name="T8" fmla="*/ 6 w 12"/>
                  <a:gd name="T9" fmla="*/ 5 h 5"/>
                  <a:gd name="T10" fmla="*/ 6 w 12"/>
                  <a:gd name="T11" fmla="*/ 5 h 5"/>
                  <a:gd name="T12" fmla="*/ 12 w 12"/>
                  <a:gd name="T13" fmla="*/ 5 h 5"/>
                  <a:gd name="T14" fmla="*/ 12 w 12"/>
                  <a:gd name="T15" fmla="*/ 5 h 5"/>
                  <a:gd name="T16" fmla="*/ 12 w 12"/>
                  <a:gd name="T17" fmla="*/ 0 h 5"/>
                  <a:gd name="T18" fmla="*/ 6 w 12"/>
                  <a:gd name="T19" fmla="*/ 0 h 5"/>
                  <a:gd name="T20" fmla="*/ 6 w 12"/>
                  <a:gd name="T21" fmla="*/ 0 h 5"/>
                  <a:gd name="T22" fmla="*/ 6 w 12"/>
                  <a:gd name="T23" fmla="*/ 0 h 5"/>
                  <a:gd name="T24" fmla="*/ 0 w 12"/>
                  <a:gd name="T25" fmla="*/ 5 h 5"/>
                  <a:gd name="T26" fmla="*/ 0 w 12"/>
                  <a:gd name="T27" fmla="*/ 5 h 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"/>
                  <a:gd name="T43" fmla="*/ 0 h 5"/>
                  <a:gd name="T44" fmla="*/ 12 w 12"/>
                  <a:gd name="T45" fmla="*/ 5 h 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" h="5">
                    <a:moveTo>
                      <a:pt x="0" y="5"/>
                    </a:moveTo>
                    <a:lnTo>
                      <a:pt x="6" y="5"/>
                    </a:lnTo>
                    <a:lnTo>
                      <a:pt x="12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1" name="Freeform 199"/>
              <p:cNvSpPr>
                <a:spLocks/>
              </p:cNvSpPr>
              <p:nvPr/>
            </p:nvSpPr>
            <p:spPr bwMode="auto">
              <a:xfrm>
                <a:off x="4267" y="1630"/>
                <a:ext cx="12" cy="6"/>
              </a:xfrm>
              <a:custGeom>
                <a:avLst/>
                <a:gdLst>
                  <a:gd name="T0" fmla="*/ 0 w 12"/>
                  <a:gd name="T1" fmla="*/ 6 h 6"/>
                  <a:gd name="T2" fmla="*/ 0 w 12"/>
                  <a:gd name="T3" fmla="*/ 6 h 6"/>
                  <a:gd name="T4" fmla="*/ 0 w 12"/>
                  <a:gd name="T5" fmla="*/ 6 h 6"/>
                  <a:gd name="T6" fmla="*/ 6 w 12"/>
                  <a:gd name="T7" fmla="*/ 6 h 6"/>
                  <a:gd name="T8" fmla="*/ 6 w 12"/>
                  <a:gd name="T9" fmla="*/ 6 h 6"/>
                  <a:gd name="T10" fmla="*/ 6 w 12"/>
                  <a:gd name="T11" fmla="*/ 6 h 6"/>
                  <a:gd name="T12" fmla="*/ 12 w 12"/>
                  <a:gd name="T13" fmla="*/ 0 h 6"/>
                  <a:gd name="T14" fmla="*/ 12 w 12"/>
                  <a:gd name="T15" fmla="*/ 0 h 6"/>
                  <a:gd name="T16" fmla="*/ 12 w 12"/>
                  <a:gd name="T17" fmla="*/ 0 h 6"/>
                  <a:gd name="T18" fmla="*/ 6 w 12"/>
                  <a:gd name="T19" fmla="*/ 0 h 6"/>
                  <a:gd name="T20" fmla="*/ 6 w 12"/>
                  <a:gd name="T21" fmla="*/ 0 h 6"/>
                  <a:gd name="T22" fmla="*/ 6 w 12"/>
                  <a:gd name="T23" fmla="*/ 6 h 6"/>
                  <a:gd name="T24" fmla="*/ 0 w 12"/>
                  <a:gd name="T25" fmla="*/ 6 h 6"/>
                  <a:gd name="T26" fmla="*/ 0 w 12"/>
                  <a:gd name="T27" fmla="*/ 6 h 6"/>
                  <a:gd name="T28" fmla="*/ 0 w 12"/>
                  <a:gd name="T29" fmla="*/ 6 h 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"/>
                  <a:gd name="T46" fmla="*/ 0 h 6"/>
                  <a:gd name="T47" fmla="*/ 12 w 12"/>
                  <a:gd name="T48" fmla="*/ 6 h 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2" name="Freeform 200"/>
              <p:cNvSpPr>
                <a:spLocks/>
              </p:cNvSpPr>
              <p:nvPr/>
            </p:nvSpPr>
            <p:spPr bwMode="auto">
              <a:xfrm>
                <a:off x="4273" y="1613"/>
                <a:ext cx="18" cy="13"/>
              </a:xfrm>
              <a:custGeom>
                <a:avLst/>
                <a:gdLst>
                  <a:gd name="T0" fmla="*/ 9 w 18"/>
                  <a:gd name="T1" fmla="*/ 0 h 11"/>
                  <a:gd name="T2" fmla="*/ 9 w 18"/>
                  <a:gd name="T3" fmla="*/ 0 h 11"/>
                  <a:gd name="T4" fmla="*/ 6 w 18"/>
                  <a:gd name="T5" fmla="*/ 0 h 11"/>
                  <a:gd name="T6" fmla="*/ 0 w 18"/>
                  <a:gd name="T7" fmla="*/ 6 h 11"/>
                  <a:gd name="T8" fmla="*/ 6 w 18"/>
                  <a:gd name="T9" fmla="*/ 11 h 11"/>
                  <a:gd name="T10" fmla="*/ 9 w 18"/>
                  <a:gd name="T11" fmla="*/ 6 h 11"/>
                  <a:gd name="T12" fmla="*/ 9 w 18"/>
                  <a:gd name="T13" fmla="*/ 6 h 11"/>
                  <a:gd name="T14" fmla="*/ 9 w 18"/>
                  <a:gd name="T15" fmla="*/ 6 h 11"/>
                  <a:gd name="T16" fmla="*/ 9 w 18"/>
                  <a:gd name="T17" fmla="*/ 0 h 11"/>
                  <a:gd name="T18" fmla="*/ 9 w 18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1"/>
                  <a:gd name="T32" fmla="*/ 18 w 18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1">
                    <a:moveTo>
                      <a:pt x="18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3" name="Freeform 201"/>
              <p:cNvSpPr>
                <a:spLocks/>
              </p:cNvSpPr>
              <p:nvPr/>
            </p:nvSpPr>
            <p:spPr bwMode="auto">
              <a:xfrm>
                <a:off x="4279" y="1626"/>
                <a:ext cx="18" cy="4"/>
              </a:xfrm>
              <a:custGeom>
                <a:avLst/>
                <a:gdLst>
                  <a:gd name="T0" fmla="*/ 9 w 18"/>
                  <a:gd name="T1" fmla="*/ 0 h 6"/>
                  <a:gd name="T2" fmla="*/ 9 w 18"/>
                  <a:gd name="T3" fmla="*/ 0 h 6"/>
                  <a:gd name="T4" fmla="*/ 6 w 18"/>
                  <a:gd name="T5" fmla="*/ 0 h 6"/>
                  <a:gd name="T6" fmla="*/ 0 w 18"/>
                  <a:gd name="T7" fmla="*/ 0 h 6"/>
                  <a:gd name="T8" fmla="*/ 0 w 18"/>
                  <a:gd name="T9" fmla="*/ 6 h 6"/>
                  <a:gd name="T10" fmla="*/ 6 w 18"/>
                  <a:gd name="T11" fmla="*/ 6 h 6"/>
                  <a:gd name="T12" fmla="*/ 9 w 18"/>
                  <a:gd name="T13" fmla="*/ 6 h 6"/>
                  <a:gd name="T14" fmla="*/ 9 w 18"/>
                  <a:gd name="T15" fmla="*/ 6 h 6"/>
                  <a:gd name="T16" fmla="*/ 9 w 18"/>
                  <a:gd name="T17" fmla="*/ 0 h 6"/>
                  <a:gd name="T18" fmla="*/ 9 w 18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6"/>
                  <a:gd name="T32" fmla="*/ 18 w 18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6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4" name="Freeform 202"/>
              <p:cNvSpPr>
                <a:spLocks/>
              </p:cNvSpPr>
              <p:nvPr/>
            </p:nvSpPr>
            <p:spPr bwMode="auto">
              <a:xfrm>
                <a:off x="4332" y="1613"/>
                <a:ext cx="10" cy="13"/>
              </a:xfrm>
              <a:custGeom>
                <a:avLst/>
                <a:gdLst>
                  <a:gd name="T0" fmla="*/ 5 w 11"/>
                  <a:gd name="T1" fmla="*/ 0 h 11"/>
                  <a:gd name="T2" fmla="*/ 5 w 11"/>
                  <a:gd name="T3" fmla="*/ 6 h 11"/>
                  <a:gd name="T4" fmla="*/ 5 w 11"/>
                  <a:gd name="T5" fmla="*/ 6 h 11"/>
                  <a:gd name="T6" fmla="*/ 5 w 11"/>
                  <a:gd name="T7" fmla="*/ 6 h 11"/>
                  <a:gd name="T8" fmla="*/ 0 w 11"/>
                  <a:gd name="T9" fmla="*/ 6 h 11"/>
                  <a:gd name="T10" fmla="*/ 5 w 11"/>
                  <a:gd name="T11" fmla="*/ 11 h 11"/>
                  <a:gd name="T12" fmla="*/ 5 w 11"/>
                  <a:gd name="T13" fmla="*/ 11 h 11"/>
                  <a:gd name="T14" fmla="*/ 5 w 11"/>
                  <a:gd name="T15" fmla="*/ 11 h 11"/>
                  <a:gd name="T16" fmla="*/ 11 w 11"/>
                  <a:gd name="T17" fmla="*/ 11 h 11"/>
                  <a:gd name="T18" fmla="*/ 11 w 11"/>
                  <a:gd name="T19" fmla="*/ 6 h 11"/>
                  <a:gd name="T20" fmla="*/ 11 w 11"/>
                  <a:gd name="T21" fmla="*/ 6 h 11"/>
                  <a:gd name="T22" fmla="*/ 11 w 11"/>
                  <a:gd name="T23" fmla="*/ 6 h 11"/>
                  <a:gd name="T24" fmla="*/ 5 w 11"/>
                  <a:gd name="T25" fmla="*/ 0 h 11"/>
                  <a:gd name="T26" fmla="*/ 5 w 11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"/>
                  <a:gd name="T43" fmla="*/ 0 h 11"/>
                  <a:gd name="T44" fmla="*/ 11 w 11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" h="11">
                    <a:moveTo>
                      <a:pt x="5" y="0"/>
                    </a:moveTo>
                    <a:lnTo>
                      <a:pt x="5" y="6"/>
                    </a:lnTo>
                    <a:lnTo>
                      <a:pt x="0" y="6"/>
                    </a:lnTo>
                    <a:lnTo>
                      <a:pt x="5" y="11"/>
                    </a:lnTo>
                    <a:lnTo>
                      <a:pt x="11" y="11"/>
                    </a:lnTo>
                    <a:lnTo>
                      <a:pt x="11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5" name="Freeform 203"/>
              <p:cNvSpPr>
                <a:spLocks/>
              </p:cNvSpPr>
              <p:nvPr/>
            </p:nvSpPr>
            <p:spPr bwMode="auto">
              <a:xfrm>
                <a:off x="4326" y="1626"/>
                <a:ext cx="16" cy="11"/>
              </a:xfrm>
              <a:custGeom>
                <a:avLst/>
                <a:gdLst>
                  <a:gd name="T0" fmla="*/ 6 w 17"/>
                  <a:gd name="T1" fmla="*/ 0 h 12"/>
                  <a:gd name="T2" fmla="*/ 6 w 17"/>
                  <a:gd name="T3" fmla="*/ 0 h 12"/>
                  <a:gd name="T4" fmla="*/ 11 w 17"/>
                  <a:gd name="T5" fmla="*/ 0 h 12"/>
                  <a:gd name="T6" fmla="*/ 11 w 17"/>
                  <a:gd name="T7" fmla="*/ 0 h 12"/>
                  <a:gd name="T8" fmla="*/ 17 w 17"/>
                  <a:gd name="T9" fmla="*/ 0 h 12"/>
                  <a:gd name="T10" fmla="*/ 17 w 17"/>
                  <a:gd name="T11" fmla="*/ 6 h 12"/>
                  <a:gd name="T12" fmla="*/ 11 w 17"/>
                  <a:gd name="T13" fmla="*/ 12 h 12"/>
                  <a:gd name="T14" fmla="*/ 11 w 17"/>
                  <a:gd name="T15" fmla="*/ 12 h 12"/>
                  <a:gd name="T16" fmla="*/ 6 w 17"/>
                  <a:gd name="T17" fmla="*/ 12 h 12"/>
                  <a:gd name="T18" fmla="*/ 0 w 17"/>
                  <a:gd name="T19" fmla="*/ 12 h 12"/>
                  <a:gd name="T20" fmla="*/ 6 w 17"/>
                  <a:gd name="T21" fmla="*/ 0 h 12"/>
                  <a:gd name="T22" fmla="*/ 6 w 17"/>
                  <a:gd name="T23" fmla="*/ 0 h 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"/>
                  <a:gd name="T37" fmla="*/ 0 h 12"/>
                  <a:gd name="T38" fmla="*/ 17 w 17"/>
                  <a:gd name="T39" fmla="*/ 12 h 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" h="12">
                    <a:moveTo>
                      <a:pt x="6" y="0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6" name="Freeform 204"/>
              <p:cNvSpPr>
                <a:spLocks/>
              </p:cNvSpPr>
              <p:nvPr/>
            </p:nvSpPr>
            <p:spPr bwMode="auto">
              <a:xfrm>
                <a:off x="4326" y="1626"/>
                <a:ext cx="16" cy="11"/>
              </a:xfrm>
              <a:custGeom>
                <a:avLst/>
                <a:gdLst>
                  <a:gd name="T0" fmla="*/ 0 w 17"/>
                  <a:gd name="T1" fmla="*/ 0 h 12"/>
                  <a:gd name="T2" fmla="*/ 6 w 17"/>
                  <a:gd name="T3" fmla="*/ 0 h 12"/>
                  <a:gd name="T4" fmla="*/ 11 w 17"/>
                  <a:gd name="T5" fmla="*/ 6 h 12"/>
                  <a:gd name="T6" fmla="*/ 11 w 17"/>
                  <a:gd name="T7" fmla="*/ 6 h 12"/>
                  <a:gd name="T8" fmla="*/ 17 w 17"/>
                  <a:gd name="T9" fmla="*/ 6 h 12"/>
                  <a:gd name="T10" fmla="*/ 11 w 17"/>
                  <a:gd name="T11" fmla="*/ 12 h 12"/>
                  <a:gd name="T12" fmla="*/ 11 w 17"/>
                  <a:gd name="T13" fmla="*/ 12 h 12"/>
                  <a:gd name="T14" fmla="*/ 6 w 17"/>
                  <a:gd name="T15" fmla="*/ 12 h 12"/>
                  <a:gd name="T16" fmla="*/ 0 w 17"/>
                  <a:gd name="T17" fmla="*/ 6 h 12"/>
                  <a:gd name="T18" fmla="*/ 0 w 17"/>
                  <a:gd name="T19" fmla="*/ 0 h 12"/>
                  <a:gd name="T20" fmla="*/ 0 w 17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"/>
                  <a:gd name="T34" fmla="*/ 0 h 12"/>
                  <a:gd name="T35" fmla="*/ 17 w 17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" h="12">
                    <a:moveTo>
                      <a:pt x="0" y="0"/>
                    </a:moveTo>
                    <a:lnTo>
                      <a:pt x="6" y="0"/>
                    </a:lnTo>
                    <a:lnTo>
                      <a:pt x="11" y="6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7" name="Freeform 205"/>
              <p:cNvSpPr>
                <a:spLocks/>
              </p:cNvSpPr>
              <p:nvPr/>
            </p:nvSpPr>
            <p:spPr bwMode="auto">
              <a:xfrm>
                <a:off x="4332" y="1630"/>
                <a:ext cx="10" cy="6"/>
              </a:xfrm>
              <a:custGeom>
                <a:avLst/>
                <a:gdLst>
                  <a:gd name="T0" fmla="*/ 5 w 11"/>
                  <a:gd name="T1" fmla="*/ 6 h 6"/>
                  <a:gd name="T2" fmla="*/ 5 w 11"/>
                  <a:gd name="T3" fmla="*/ 6 h 6"/>
                  <a:gd name="T4" fmla="*/ 5 w 11"/>
                  <a:gd name="T5" fmla="*/ 0 h 6"/>
                  <a:gd name="T6" fmla="*/ 5 w 11"/>
                  <a:gd name="T7" fmla="*/ 0 h 6"/>
                  <a:gd name="T8" fmla="*/ 5 w 11"/>
                  <a:gd name="T9" fmla="*/ 0 h 6"/>
                  <a:gd name="T10" fmla="*/ 11 w 11"/>
                  <a:gd name="T11" fmla="*/ 0 h 6"/>
                  <a:gd name="T12" fmla="*/ 11 w 11"/>
                  <a:gd name="T13" fmla="*/ 0 h 6"/>
                  <a:gd name="T14" fmla="*/ 11 w 11"/>
                  <a:gd name="T15" fmla="*/ 0 h 6"/>
                  <a:gd name="T16" fmla="*/ 5 w 11"/>
                  <a:gd name="T17" fmla="*/ 0 h 6"/>
                  <a:gd name="T18" fmla="*/ 5 w 11"/>
                  <a:gd name="T19" fmla="*/ 0 h 6"/>
                  <a:gd name="T20" fmla="*/ 5 w 11"/>
                  <a:gd name="T21" fmla="*/ 0 h 6"/>
                  <a:gd name="T22" fmla="*/ 0 w 11"/>
                  <a:gd name="T23" fmla="*/ 0 h 6"/>
                  <a:gd name="T24" fmla="*/ 0 w 11"/>
                  <a:gd name="T25" fmla="*/ 0 h 6"/>
                  <a:gd name="T26" fmla="*/ 0 w 11"/>
                  <a:gd name="T27" fmla="*/ 0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0 h 6"/>
                  <a:gd name="T36" fmla="*/ 0 w 11"/>
                  <a:gd name="T37" fmla="*/ 0 h 6"/>
                  <a:gd name="T38" fmla="*/ 0 w 11"/>
                  <a:gd name="T39" fmla="*/ 0 h 6"/>
                  <a:gd name="T40" fmla="*/ 0 w 11"/>
                  <a:gd name="T41" fmla="*/ 0 h 6"/>
                  <a:gd name="T42" fmla="*/ 0 w 11"/>
                  <a:gd name="T43" fmla="*/ 0 h 6"/>
                  <a:gd name="T44" fmla="*/ 0 w 11"/>
                  <a:gd name="T45" fmla="*/ 0 h 6"/>
                  <a:gd name="T46" fmla="*/ 0 w 11"/>
                  <a:gd name="T47" fmla="*/ 0 h 6"/>
                  <a:gd name="T48" fmla="*/ 0 w 11"/>
                  <a:gd name="T49" fmla="*/ 0 h 6"/>
                  <a:gd name="T50" fmla="*/ 0 w 11"/>
                  <a:gd name="T51" fmla="*/ 0 h 6"/>
                  <a:gd name="T52" fmla="*/ 0 w 11"/>
                  <a:gd name="T53" fmla="*/ 0 h 6"/>
                  <a:gd name="T54" fmla="*/ 0 w 11"/>
                  <a:gd name="T55" fmla="*/ 0 h 6"/>
                  <a:gd name="T56" fmla="*/ 0 w 11"/>
                  <a:gd name="T57" fmla="*/ 0 h 6"/>
                  <a:gd name="T58" fmla="*/ 0 w 11"/>
                  <a:gd name="T59" fmla="*/ 0 h 6"/>
                  <a:gd name="T60" fmla="*/ 0 w 11"/>
                  <a:gd name="T61" fmla="*/ 0 h 6"/>
                  <a:gd name="T62" fmla="*/ 0 w 11"/>
                  <a:gd name="T63" fmla="*/ 0 h 6"/>
                  <a:gd name="T64" fmla="*/ 5 w 11"/>
                  <a:gd name="T65" fmla="*/ 0 h 6"/>
                  <a:gd name="T66" fmla="*/ 5 w 11"/>
                  <a:gd name="T67" fmla="*/ 0 h 6"/>
                  <a:gd name="T68" fmla="*/ 5 w 11"/>
                  <a:gd name="T69" fmla="*/ 6 h 6"/>
                  <a:gd name="T70" fmla="*/ 5 w 11"/>
                  <a:gd name="T71" fmla="*/ 6 h 6"/>
                  <a:gd name="T72" fmla="*/ 5 w 11"/>
                  <a:gd name="T73" fmla="*/ 6 h 6"/>
                  <a:gd name="T74" fmla="*/ 5 w 11"/>
                  <a:gd name="T75" fmla="*/ 0 h 6"/>
                  <a:gd name="T76" fmla="*/ 5 w 11"/>
                  <a:gd name="T77" fmla="*/ 0 h 6"/>
                  <a:gd name="T78" fmla="*/ 5 w 11"/>
                  <a:gd name="T79" fmla="*/ 0 h 6"/>
                  <a:gd name="T80" fmla="*/ 5 w 11"/>
                  <a:gd name="T81" fmla="*/ 0 h 6"/>
                  <a:gd name="T82" fmla="*/ 5 w 11"/>
                  <a:gd name="T83" fmla="*/ 6 h 6"/>
                  <a:gd name="T84" fmla="*/ 5 w 11"/>
                  <a:gd name="T85" fmla="*/ 6 h 6"/>
                  <a:gd name="T86" fmla="*/ 5 w 11"/>
                  <a:gd name="T87" fmla="*/ 6 h 6"/>
                  <a:gd name="T88" fmla="*/ 5 w 11"/>
                  <a:gd name="T89" fmla="*/ 6 h 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6"/>
                  <a:gd name="T137" fmla="*/ 11 w 11"/>
                  <a:gd name="T138" fmla="*/ 6 h 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6">
                    <a:moveTo>
                      <a:pt x="5" y="6"/>
                    </a:moveTo>
                    <a:lnTo>
                      <a:pt x="5" y="6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8" name="Freeform 206"/>
              <p:cNvSpPr>
                <a:spLocks/>
              </p:cNvSpPr>
              <p:nvPr/>
            </p:nvSpPr>
            <p:spPr bwMode="auto">
              <a:xfrm>
                <a:off x="4315" y="1617"/>
                <a:ext cx="12" cy="13"/>
              </a:xfrm>
              <a:custGeom>
                <a:avLst/>
                <a:gdLst>
                  <a:gd name="T0" fmla="*/ 6 w 12"/>
                  <a:gd name="T1" fmla="*/ 11 h 11"/>
                  <a:gd name="T2" fmla="*/ 6 w 12"/>
                  <a:gd name="T3" fmla="*/ 11 h 11"/>
                  <a:gd name="T4" fmla="*/ 6 w 12"/>
                  <a:gd name="T5" fmla="*/ 5 h 11"/>
                  <a:gd name="T6" fmla="*/ 6 w 12"/>
                  <a:gd name="T7" fmla="*/ 5 h 11"/>
                  <a:gd name="T8" fmla="*/ 6 w 12"/>
                  <a:gd name="T9" fmla="*/ 5 h 11"/>
                  <a:gd name="T10" fmla="*/ 6 w 12"/>
                  <a:gd name="T11" fmla="*/ 5 h 11"/>
                  <a:gd name="T12" fmla="*/ 6 w 12"/>
                  <a:gd name="T13" fmla="*/ 5 h 11"/>
                  <a:gd name="T14" fmla="*/ 6 w 12"/>
                  <a:gd name="T15" fmla="*/ 5 h 11"/>
                  <a:gd name="T16" fmla="*/ 6 w 12"/>
                  <a:gd name="T17" fmla="*/ 5 h 11"/>
                  <a:gd name="T18" fmla="*/ 6 w 12"/>
                  <a:gd name="T19" fmla="*/ 5 h 11"/>
                  <a:gd name="T20" fmla="*/ 6 w 12"/>
                  <a:gd name="T21" fmla="*/ 5 h 11"/>
                  <a:gd name="T22" fmla="*/ 6 w 12"/>
                  <a:gd name="T23" fmla="*/ 0 h 11"/>
                  <a:gd name="T24" fmla="*/ 0 w 12"/>
                  <a:gd name="T25" fmla="*/ 0 h 11"/>
                  <a:gd name="T26" fmla="*/ 0 w 12"/>
                  <a:gd name="T27" fmla="*/ 0 h 11"/>
                  <a:gd name="T28" fmla="*/ 0 w 12"/>
                  <a:gd name="T29" fmla="*/ 0 h 11"/>
                  <a:gd name="T30" fmla="*/ 0 w 12"/>
                  <a:gd name="T31" fmla="*/ 5 h 11"/>
                  <a:gd name="T32" fmla="*/ 0 w 12"/>
                  <a:gd name="T33" fmla="*/ 5 h 11"/>
                  <a:gd name="T34" fmla="*/ 0 w 12"/>
                  <a:gd name="T35" fmla="*/ 5 h 11"/>
                  <a:gd name="T36" fmla="*/ 0 w 12"/>
                  <a:gd name="T37" fmla="*/ 5 h 11"/>
                  <a:gd name="T38" fmla="*/ 0 w 12"/>
                  <a:gd name="T39" fmla="*/ 5 h 11"/>
                  <a:gd name="T40" fmla="*/ 6 w 12"/>
                  <a:gd name="T41" fmla="*/ 5 h 11"/>
                  <a:gd name="T42" fmla="*/ 0 w 12"/>
                  <a:gd name="T43" fmla="*/ 5 h 11"/>
                  <a:gd name="T44" fmla="*/ 6 w 12"/>
                  <a:gd name="T45" fmla="*/ 11 h 11"/>
                  <a:gd name="T46" fmla="*/ 6 w 12"/>
                  <a:gd name="T47" fmla="*/ 11 h 11"/>
                  <a:gd name="T48" fmla="*/ 6 w 12"/>
                  <a:gd name="T49" fmla="*/ 5 h 11"/>
                  <a:gd name="T50" fmla="*/ 6 w 12"/>
                  <a:gd name="T51" fmla="*/ 5 h 11"/>
                  <a:gd name="T52" fmla="*/ 6 w 12"/>
                  <a:gd name="T53" fmla="*/ 5 h 11"/>
                  <a:gd name="T54" fmla="*/ 6 w 12"/>
                  <a:gd name="T55" fmla="*/ 11 h 11"/>
                  <a:gd name="T56" fmla="*/ 6 w 12"/>
                  <a:gd name="T57" fmla="*/ 11 h 11"/>
                  <a:gd name="T58" fmla="*/ 6 w 12"/>
                  <a:gd name="T59" fmla="*/ 11 h 11"/>
                  <a:gd name="T60" fmla="*/ 6 w 12"/>
                  <a:gd name="T61" fmla="*/ 5 h 11"/>
                  <a:gd name="T62" fmla="*/ 6 w 12"/>
                  <a:gd name="T63" fmla="*/ 5 h 11"/>
                  <a:gd name="T64" fmla="*/ 6 w 12"/>
                  <a:gd name="T65" fmla="*/ 5 h 11"/>
                  <a:gd name="T66" fmla="*/ 6 w 12"/>
                  <a:gd name="T67" fmla="*/ 5 h 11"/>
                  <a:gd name="T68" fmla="*/ 6 w 12"/>
                  <a:gd name="T69" fmla="*/ 5 h 11"/>
                  <a:gd name="T70" fmla="*/ 6 w 12"/>
                  <a:gd name="T71" fmla="*/ 11 h 11"/>
                  <a:gd name="T72" fmla="*/ 6 w 12"/>
                  <a:gd name="T73" fmla="*/ 11 h 11"/>
                  <a:gd name="T74" fmla="*/ 6 w 12"/>
                  <a:gd name="T75" fmla="*/ 5 h 11"/>
                  <a:gd name="T76" fmla="*/ 6 w 12"/>
                  <a:gd name="T77" fmla="*/ 5 h 11"/>
                  <a:gd name="T78" fmla="*/ 6 w 12"/>
                  <a:gd name="T79" fmla="*/ 5 h 11"/>
                  <a:gd name="T80" fmla="*/ 6 w 12"/>
                  <a:gd name="T81" fmla="*/ 11 h 11"/>
                  <a:gd name="T82" fmla="*/ 6 w 12"/>
                  <a:gd name="T83" fmla="*/ 11 h 11"/>
                  <a:gd name="T84" fmla="*/ 6 w 12"/>
                  <a:gd name="T85" fmla="*/ 11 h 11"/>
                  <a:gd name="T86" fmla="*/ 6 w 12"/>
                  <a:gd name="T87" fmla="*/ 11 h 1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2"/>
                  <a:gd name="T133" fmla="*/ 0 h 11"/>
                  <a:gd name="T134" fmla="*/ 12 w 12"/>
                  <a:gd name="T135" fmla="*/ 11 h 1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2" h="11">
                    <a:moveTo>
                      <a:pt x="12" y="11"/>
                    </a:moveTo>
                    <a:lnTo>
                      <a:pt x="12" y="11"/>
                    </a:lnTo>
                    <a:lnTo>
                      <a:pt x="12" y="5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0" y="5"/>
                    </a:lnTo>
                    <a:lnTo>
                      <a:pt x="6" y="11"/>
                    </a:lnTo>
                    <a:lnTo>
                      <a:pt x="6" y="5"/>
                    </a:lnTo>
                    <a:lnTo>
                      <a:pt x="6" y="11"/>
                    </a:lnTo>
                    <a:lnTo>
                      <a:pt x="6" y="5"/>
                    </a:lnTo>
                    <a:lnTo>
                      <a:pt x="12" y="11"/>
                    </a:lnTo>
                    <a:lnTo>
                      <a:pt x="12" y="5"/>
                    </a:lnTo>
                    <a:lnTo>
                      <a:pt x="1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9" name="Freeform 207"/>
              <p:cNvSpPr>
                <a:spLocks/>
              </p:cNvSpPr>
              <p:nvPr/>
            </p:nvSpPr>
            <p:spPr bwMode="auto">
              <a:xfrm>
                <a:off x="4315" y="1617"/>
                <a:ext cx="6" cy="2"/>
              </a:xfrm>
              <a:custGeom>
                <a:avLst/>
                <a:gdLst>
                  <a:gd name="T0" fmla="*/ 6 w 6"/>
                  <a:gd name="T1" fmla="*/ 0 h 1"/>
                  <a:gd name="T2" fmla="*/ 6 w 6"/>
                  <a:gd name="T3" fmla="*/ 0 h 1"/>
                  <a:gd name="T4" fmla="*/ 6 w 6"/>
                  <a:gd name="T5" fmla="*/ 0 h 1"/>
                  <a:gd name="T6" fmla="*/ 6 w 6"/>
                  <a:gd name="T7" fmla="*/ 0 h 1"/>
                  <a:gd name="T8" fmla="*/ 6 w 6"/>
                  <a:gd name="T9" fmla="*/ 0 h 1"/>
                  <a:gd name="T10" fmla="*/ 6 w 6"/>
                  <a:gd name="T11" fmla="*/ 0 h 1"/>
                  <a:gd name="T12" fmla="*/ 6 w 6"/>
                  <a:gd name="T13" fmla="*/ 0 h 1"/>
                  <a:gd name="T14" fmla="*/ 6 w 6"/>
                  <a:gd name="T15" fmla="*/ 0 h 1"/>
                  <a:gd name="T16" fmla="*/ 0 w 6"/>
                  <a:gd name="T17" fmla="*/ 0 h 1"/>
                  <a:gd name="T18" fmla="*/ 0 w 6"/>
                  <a:gd name="T19" fmla="*/ 0 h 1"/>
                  <a:gd name="T20" fmla="*/ 0 w 6"/>
                  <a:gd name="T21" fmla="*/ 0 h 1"/>
                  <a:gd name="T22" fmla="*/ 0 w 6"/>
                  <a:gd name="T23" fmla="*/ 0 h 1"/>
                  <a:gd name="T24" fmla="*/ 0 w 6"/>
                  <a:gd name="T25" fmla="*/ 0 h 1"/>
                  <a:gd name="T26" fmla="*/ 0 w 6"/>
                  <a:gd name="T27" fmla="*/ 0 h 1"/>
                  <a:gd name="T28" fmla="*/ 0 w 6"/>
                  <a:gd name="T29" fmla="*/ 0 h 1"/>
                  <a:gd name="T30" fmla="*/ 6 w 6"/>
                  <a:gd name="T31" fmla="*/ 0 h 1"/>
                  <a:gd name="T32" fmla="*/ 6 w 6"/>
                  <a:gd name="T33" fmla="*/ 0 h 1"/>
                  <a:gd name="T34" fmla="*/ 6 w 6"/>
                  <a:gd name="T35" fmla="*/ 0 h 1"/>
                  <a:gd name="T36" fmla="*/ 6 w 6"/>
                  <a:gd name="T37" fmla="*/ 0 h 1"/>
                  <a:gd name="T38" fmla="*/ 6 w 6"/>
                  <a:gd name="T39" fmla="*/ 0 h 1"/>
                  <a:gd name="T40" fmla="*/ 6 w 6"/>
                  <a:gd name="T41" fmla="*/ 0 h 1"/>
                  <a:gd name="T42" fmla="*/ 6 w 6"/>
                  <a:gd name="T43" fmla="*/ 0 h 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"/>
                  <a:gd name="T67" fmla="*/ 0 h 1"/>
                  <a:gd name="T68" fmla="*/ 6 w 6"/>
                  <a:gd name="T69" fmla="*/ 1 h 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" h="1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0" name="Freeform 208"/>
              <p:cNvSpPr>
                <a:spLocks/>
              </p:cNvSpPr>
              <p:nvPr/>
            </p:nvSpPr>
            <p:spPr bwMode="auto">
              <a:xfrm>
                <a:off x="4315" y="1617"/>
                <a:ext cx="6" cy="6"/>
              </a:xfrm>
              <a:custGeom>
                <a:avLst/>
                <a:gdLst>
                  <a:gd name="T0" fmla="*/ 6 w 6"/>
                  <a:gd name="T1" fmla="*/ 0 h 5"/>
                  <a:gd name="T2" fmla="*/ 0 w 6"/>
                  <a:gd name="T3" fmla="*/ 0 h 5"/>
                  <a:gd name="T4" fmla="*/ 6 w 6"/>
                  <a:gd name="T5" fmla="*/ 5 h 5"/>
                  <a:gd name="T6" fmla="*/ 6 w 6"/>
                  <a:gd name="T7" fmla="*/ 0 h 5"/>
                  <a:gd name="T8" fmla="*/ 6 w 6"/>
                  <a:gd name="T9" fmla="*/ 0 h 5"/>
                  <a:gd name="T10" fmla="*/ 6 w 6"/>
                  <a:gd name="T11" fmla="*/ 0 h 5"/>
                  <a:gd name="T12" fmla="*/ 6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0 h 5"/>
                  <a:gd name="T20" fmla="*/ 6 w 6"/>
                  <a:gd name="T21" fmla="*/ 0 h 5"/>
                  <a:gd name="T22" fmla="*/ 6 w 6"/>
                  <a:gd name="T23" fmla="*/ 0 h 5"/>
                  <a:gd name="T24" fmla="*/ 6 w 6"/>
                  <a:gd name="T25" fmla="*/ 0 h 5"/>
                  <a:gd name="T26" fmla="*/ 6 w 6"/>
                  <a:gd name="T27" fmla="*/ 0 h 5"/>
                  <a:gd name="T28" fmla="*/ 6 w 6"/>
                  <a:gd name="T29" fmla="*/ 0 h 5"/>
                  <a:gd name="T30" fmla="*/ 6 w 6"/>
                  <a:gd name="T31" fmla="*/ 0 h 5"/>
                  <a:gd name="T32" fmla="*/ 6 w 6"/>
                  <a:gd name="T33" fmla="*/ 0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"/>
                  <a:gd name="T52" fmla="*/ 0 h 5"/>
                  <a:gd name="T53" fmla="*/ 6 w 6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" h="5">
                    <a:moveTo>
                      <a:pt x="6" y="0"/>
                    </a:moveTo>
                    <a:lnTo>
                      <a:pt x="0" y="0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1" name="Freeform 209"/>
              <p:cNvSpPr>
                <a:spLocks/>
              </p:cNvSpPr>
              <p:nvPr/>
            </p:nvSpPr>
            <p:spPr bwMode="auto">
              <a:xfrm>
                <a:off x="4303" y="1626"/>
                <a:ext cx="6" cy="0"/>
              </a:xfrm>
              <a:custGeom>
                <a:avLst/>
                <a:gdLst>
                  <a:gd name="T0" fmla="*/ 0 w 6"/>
                  <a:gd name="T1" fmla="*/ 0 h 1"/>
                  <a:gd name="T2" fmla="*/ 0 w 6"/>
                  <a:gd name="T3" fmla="*/ 0 h 1"/>
                  <a:gd name="T4" fmla="*/ 0 w 6"/>
                  <a:gd name="T5" fmla="*/ 0 h 1"/>
                  <a:gd name="T6" fmla="*/ 6 w 6"/>
                  <a:gd name="T7" fmla="*/ 0 h 1"/>
                  <a:gd name="T8" fmla="*/ 6 w 6"/>
                  <a:gd name="T9" fmla="*/ 0 h 1"/>
                  <a:gd name="T10" fmla="*/ 0 w 6"/>
                  <a:gd name="T11" fmla="*/ 0 h 1"/>
                  <a:gd name="T12" fmla="*/ 0 w 6"/>
                  <a:gd name="T13" fmla="*/ 0 h 1"/>
                  <a:gd name="T14" fmla="*/ 0 w 6"/>
                  <a:gd name="T15" fmla="*/ 0 h 1"/>
                  <a:gd name="T16" fmla="*/ 0 w 6"/>
                  <a:gd name="T17" fmla="*/ 0 h 1"/>
                  <a:gd name="T18" fmla="*/ 0 w 6"/>
                  <a:gd name="T19" fmla="*/ 0 h 1"/>
                  <a:gd name="T20" fmla="*/ 0 w 6"/>
                  <a:gd name="T21" fmla="*/ 0 h 1"/>
                  <a:gd name="T22" fmla="*/ 0 w 6"/>
                  <a:gd name="T23" fmla="*/ 0 h 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"/>
                  <a:gd name="T37" fmla="*/ 0 h 1"/>
                  <a:gd name="T38" fmla="*/ 6 w 6"/>
                  <a:gd name="T39" fmla="*/ 1 h 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2" name="Freeform 210"/>
              <p:cNvSpPr>
                <a:spLocks/>
              </p:cNvSpPr>
              <p:nvPr/>
            </p:nvSpPr>
            <p:spPr bwMode="auto">
              <a:xfrm>
                <a:off x="4297" y="1617"/>
                <a:ext cx="6" cy="2"/>
              </a:xfrm>
              <a:custGeom>
                <a:avLst/>
                <a:gdLst>
                  <a:gd name="T0" fmla="*/ 0 w 6"/>
                  <a:gd name="T1" fmla="*/ 0 h 1"/>
                  <a:gd name="T2" fmla="*/ 0 w 6"/>
                  <a:gd name="T3" fmla="*/ 0 h 1"/>
                  <a:gd name="T4" fmla="*/ 0 w 6"/>
                  <a:gd name="T5" fmla="*/ 0 h 1"/>
                  <a:gd name="T6" fmla="*/ 6 w 6"/>
                  <a:gd name="T7" fmla="*/ 0 h 1"/>
                  <a:gd name="T8" fmla="*/ 6 w 6"/>
                  <a:gd name="T9" fmla="*/ 0 h 1"/>
                  <a:gd name="T10" fmla="*/ 6 w 6"/>
                  <a:gd name="T11" fmla="*/ 0 h 1"/>
                  <a:gd name="T12" fmla="*/ 6 w 6"/>
                  <a:gd name="T13" fmla="*/ 0 h 1"/>
                  <a:gd name="T14" fmla="*/ 0 w 6"/>
                  <a:gd name="T15" fmla="*/ 0 h 1"/>
                  <a:gd name="T16" fmla="*/ 0 w 6"/>
                  <a:gd name="T17" fmla="*/ 0 h 1"/>
                  <a:gd name="T18" fmla="*/ 0 w 6"/>
                  <a:gd name="T19" fmla="*/ 0 h 1"/>
                  <a:gd name="T20" fmla="*/ 0 w 6"/>
                  <a:gd name="T21" fmla="*/ 0 h 1"/>
                  <a:gd name="T22" fmla="*/ 0 w 6"/>
                  <a:gd name="T23" fmla="*/ 0 h 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"/>
                  <a:gd name="T37" fmla="*/ 0 h 1"/>
                  <a:gd name="T38" fmla="*/ 6 w 6"/>
                  <a:gd name="T39" fmla="*/ 1 h 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3" name="Freeform 211"/>
              <p:cNvSpPr>
                <a:spLocks/>
              </p:cNvSpPr>
              <p:nvPr/>
            </p:nvSpPr>
            <p:spPr bwMode="auto">
              <a:xfrm>
                <a:off x="4309" y="161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0 h 1"/>
                  <a:gd name="T14" fmla="*/ 0 w 1"/>
                  <a:gd name="T15" fmla="*/ 0 h 1"/>
                  <a:gd name="T16" fmla="*/ 0 w 1"/>
                  <a:gd name="T17" fmla="*/ 0 h 1"/>
                  <a:gd name="T18" fmla="*/ 0 w 1"/>
                  <a:gd name="T19" fmla="*/ 0 h 1"/>
                  <a:gd name="T20" fmla="*/ 0 w 1"/>
                  <a:gd name="T21" fmla="*/ 0 h 1"/>
                  <a:gd name="T22" fmla="*/ 0 w 1"/>
                  <a:gd name="T23" fmla="*/ 0 h 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"/>
                  <a:gd name="T37" fmla="*/ 0 h 1"/>
                  <a:gd name="T38" fmla="*/ 1 w 1"/>
                  <a:gd name="T39" fmla="*/ 1 h 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4" name="Freeform 212"/>
              <p:cNvSpPr>
                <a:spLocks/>
              </p:cNvSpPr>
              <p:nvPr/>
            </p:nvSpPr>
            <p:spPr bwMode="auto">
              <a:xfrm>
                <a:off x="4187" y="1590"/>
                <a:ext cx="238" cy="162"/>
              </a:xfrm>
              <a:custGeom>
                <a:avLst/>
                <a:gdLst>
                  <a:gd name="T0" fmla="*/ 40 w 244"/>
                  <a:gd name="T1" fmla="*/ 1704 h 156"/>
                  <a:gd name="T2" fmla="*/ 40 w 244"/>
                  <a:gd name="T3" fmla="*/ 0 h 156"/>
                  <a:gd name="T4" fmla="*/ 0 w 244"/>
                  <a:gd name="T5" fmla="*/ 0 h 156"/>
                  <a:gd name="T6" fmla="*/ 0 w 244"/>
                  <a:gd name="T7" fmla="*/ 1704 h 156"/>
                  <a:gd name="T8" fmla="*/ 40 w 244"/>
                  <a:gd name="T9" fmla="*/ 1704 h 156"/>
                  <a:gd name="T10" fmla="*/ 40 w 244"/>
                  <a:gd name="T11" fmla="*/ 17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8" name="Group 256"/>
            <p:cNvGrpSpPr>
              <a:grpSpLocks/>
            </p:cNvGrpSpPr>
            <p:nvPr userDrawn="1"/>
          </p:nvGrpSpPr>
          <p:grpSpPr bwMode="auto">
            <a:xfrm>
              <a:off x="4458229" y="6602412"/>
              <a:ext cx="190482" cy="123419"/>
              <a:chOff x="7877798" y="2333052"/>
              <a:chExt cx="253806" cy="164973"/>
            </a:xfrm>
          </p:grpSpPr>
          <p:sp>
            <p:nvSpPr>
              <p:cNvPr id="76" name="Freeform 220"/>
              <p:cNvSpPr>
                <a:spLocks/>
              </p:cNvSpPr>
              <p:nvPr userDrawn="1"/>
            </p:nvSpPr>
            <p:spPr bwMode="auto">
              <a:xfrm>
                <a:off x="7877798" y="2333052"/>
                <a:ext cx="253806" cy="74026"/>
              </a:xfrm>
              <a:custGeom>
                <a:avLst/>
                <a:gdLst>
                  <a:gd name="T0" fmla="*/ 37 w 238"/>
                  <a:gd name="T1" fmla="*/ 36 h 72"/>
                  <a:gd name="T2" fmla="*/ 0 w 238"/>
                  <a:gd name="T3" fmla="*/ 36 h 72"/>
                  <a:gd name="T4" fmla="*/ 0 w 238"/>
                  <a:gd name="T5" fmla="*/ 0 h 72"/>
                  <a:gd name="T6" fmla="*/ 37 w 238"/>
                  <a:gd name="T7" fmla="*/ 0 h 72"/>
                  <a:gd name="T8" fmla="*/ 37 w 238"/>
                  <a:gd name="T9" fmla="*/ 36 h 72"/>
                  <a:gd name="T10" fmla="*/ 37 w 238"/>
                  <a:gd name="T11" fmla="*/ 36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72"/>
                  <a:gd name="T20" fmla="*/ 238 w 238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72">
                    <a:moveTo>
                      <a:pt x="238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238" y="0"/>
                    </a:lnTo>
                    <a:lnTo>
                      <a:pt x="238" y="7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7" name="Freeform 221"/>
              <p:cNvSpPr>
                <a:spLocks/>
              </p:cNvSpPr>
              <p:nvPr userDrawn="1"/>
            </p:nvSpPr>
            <p:spPr bwMode="auto">
              <a:xfrm>
                <a:off x="7879912" y="2411308"/>
                <a:ext cx="251692" cy="86717"/>
              </a:xfrm>
              <a:custGeom>
                <a:avLst/>
                <a:gdLst>
                  <a:gd name="T0" fmla="*/ 238 w 238"/>
                  <a:gd name="T1" fmla="*/ 84 h 84"/>
                  <a:gd name="T2" fmla="*/ 238 w 238"/>
                  <a:gd name="T3" fmla="*/ 0 h 84"/>
                  <a:gd name="T4" fmla="*/ 0 w 238"/>
                  <a:gd name="T5" fmla="*/ 0 h 84"/>
                  <a:gd name="T6" fmla="*/ 0 w 238"/>
                  <a:gd name="T7" fmla="*/ 84 h 84"/>
                  <a:gd name="T8" fmla="*/ 238 w 238"/>
                  <a:gd name="T9" fmla="*/ 84 h 84"/>
                  <a:gd name="T10" fmla="*/ 238 w 238"/>
                  <a:gd name="T11" fmla="*/ 84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84"/>
                  <a:gd name="T20" fmla="*/ 238 w 238"/>
                  <a:gd name="T21" fmla="*/ 84 h 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84">
                    <a:moveTo>
                      <a:pt x="238" y="84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84"/>
                    </a:lnTo>
                    <a:lnTo>
                      <a:pt x="238" y="8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9" name="Group 223"/>
            <p:cNvGrpSpPr>
              <a:grpSpLocks/>
            </p:cNvGrpSpPr>
            <p:nvPr userDrawn="1"/>
          </p:nvGrpSpPr>
          <p:grpSpPr bwMode="auto">
            <a:xfrm>
              <a:off x="2734554" y="6602412"/>
              <a:ext cx="192217" cy="121826"/>
              <a:chOff x="4184" y="1339"/>
              <a:chExt cx="238" cy="162"/>
            </a:xfrm>
          </p:grpSpPr>
          <p:sp>
            <p:nvSpPr>
              <p:cNvPr id="72" name="Freeform 224"/>
              <p:cNvSpPr>
                <a:spLocks/>
              </p:cNvSpPr>
              <p:nvPr/>
            </p:nvSpPr>
            <p:spPr bwMode="auto">
              <a:xfrm>
                <a:off x="4184" y="1339"/>
                <a:ext cx="238" cy="162"/>
              </a:xfrm>
              <a:custGeom>
                <a:avLst/>
                <a:gdLst>
                  <a:gd name="T0" fmla="*/ 40 w 244"/>
                  <a:gd name="T1" fmla="*/ 1704 h 156"/>
                  <a:gd name="T2" fmla="*/ 40 w 244"/>
                  <a:gd name="T3" fmla="*/ 0 h 156"/>
                  <a:gd name="T4" fmla="*/ 0 w 244"/>
                  <a:gd name="T5" fmla="*/ 0 h 156"/>
                  <a:gd name="T6" fmla="*/ 0 w 244"/>
                  <a:gd name="T7" fmla="*/ 1704 h 156"/>
                  <a:gd name="T8" fmla="*/ 40 w 244"/>
                  <a:gd name="T9" fmla="*/ 1704 h 156"/>
                  <a:gd name="T10" fmla="*/ 40 w 244"/>
                  <a:gd name="T11" fmla="*/ 17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3" name="Freeform 225"/>
              <p:cNvSpPr>
                <a:spLocks/>
              </p:cNvSpPr>
              <p:nvPr/>
            </p:nvSpPr>
            <p:spPr bwMode="auto">
              <a:xfrm>
                <a:off x="4184" y="1339"/>
                <a:ext cx="238" cy="53"/>
              </a:xfrm>
              <a:custGeom>
                <a:avLst/>
                <a:gdLst>
                  <a:gd name="T0" fmla="*/ 40 w 244"/>
                  <a:gd name="T1" fmla="*/ 962 h 50"/>
                  <a:gd name="T2" fmla="*/ 40 w 244"/>
                  <a:gd name="T3" fmla="*/ 0 h 50"/>
                  <a:gd name="T4" fmla="*/ 0 w 244"/>
                  <a:gd name="T5" fmla="*/ 0 h 50"/>
                  <a:gd name="T6" fmla="*/ 0 w 244"/>
                  <a:gd name="T7" fmla="*/ 962 h 50"/>
                  <a:gd name="T8" fmla="*/ 40 w 244"/>
                  <a:gd name="T9" fmla="*/ 962 h 50"/>
                  <a:gd name="T10" fmla="*/ 40 w 244"/>
                  <a:gd name="T11" fmla="*/ 962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4" name="Freeform 226"/>
              <p:cNvSpPr>
                <a:spLocks/>
              </p:cNvSpPr>
              <p:nvPr/>
            </p:nvSpPr>
            <p:spPr bwMode="auto">
              <a:xfrm>
                <a:off x="4184" y="1448"/>
                <a:ext cx="238" cy="53"/>
              </a:xfrm>
              <a:custGeom>
                <a:avLst/>
                <a:gdLst>
                  <a:gd name="T0" fmla="*/ 40 w 244"/>
                  <a:gd name="T1" fmla="*/ 962 h 50"/>
                  <a:gd name="T2" fmla="*/ 40 w 244"/>
                  <a:gd name="T3" fmla="*/ 0 h 50"/>
                  <a:gd name="T4" fmla="*/ 0 w 244"/>
                  <a:gd name="T5" fmla="*/ 0 h 50"/>
                  <a:gd name="T6" fmla="*/ 0 w 244"/>
                  <a:gd name="T7" fmla="*/ 962 h 50"/>
                  <a:gd name="T8" fmla="*/ 40 w 244"/>
                  <a:gd name="T9" fmla="*/ 962 h 50"/>
                  <a:gd name="T10" fmla="*/ 40 w 244"/>
                  <a:gd name="T11" fmla="*/ 962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409D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5" name="Freeform 227"/>
              <p:cNvSpPr>
                <a:spLocks/>
              </p:cNvSpPr>
              <p:nvPr/>
            </p:nvSpPr>
            <p:spPr bwMode="auto">
              <a:xfrm>
                <a:off x="4184" y="1339"/>
                <a:ext cx="238" cy="162"/>
              </a:xfrm>
              <a:custGeom>
                <a:avLst/>
                <a:gdLst>
                  <a:gd name="T0" fmla="*/ 40 w 244"/>
                  <a:gd name="T1" fmla="*/ 1704 h 156"/>
                  <a:gd name="T2" fmla="*/ 40 w 244"/>
                  <a:gd name="T3" fmla="*/ 0 h 156"/>
                  <a:gd name="T4" fmla="*/ 0 w 244"/>
                  <a:gd name="T5" fmla="*/ 0 h 156"/>
                  <a:gd name="T6" fmla="*/ 0 w 244"/>
                  <a:gd name="T7" fmla="*/ 1704 h 156"/>
                  <a:gd name="T8" fmla="*/ 40 w 244"/>
                  <a:gd name="T9" fmla="*/ 1704 h 156"/>
                  <a:gd name="T10" fmla="*/ 40 w 244"/>
                  <a:gd name="T11" fmla="*/ 17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30" name="Group 228"/>
            <p:cNvGrpSpPr>
              <a:grpSpLocks/>
            </p:cNvGrpSpPr>
            <p:nvPr userDrawn="1"/>
          </p:nvGrpSpPr>
          <p:grpSpPr bwMode="auto">
            <a:xfrm>
              <a:off x="5456491" y="6602405"/>
              <a:ext cx="192217" cy="126603"/>
              <a:chOff x="4188" y="2157"/>
              <a:chExt cx="238" cy="162"/>
            </a:xfrm>
          </p:grpSpPr>
          <p:sp>
            <p:nvSpPr>
              <p:cNvPr id="59" name="Freeform 229"/>
              <p:cNvSpPr>
                <a:spLocks/>
              </p:cNvSpPr>
              <p:nvPr/>
            </p:nvSpPr>
            <p:spPr bwMode="auto">
              <a:xfrm>
                <a:off x="4188" y="2157"/>
                <a:ext cx="238" cy="158"/>
              </a:xfrm>
              <a:custGeom>
                <a:avLst/>
                <a:gdLst>
                  <a:gd name="T0" fmla="*/ 0 w 238"/>
                  <a:gd name="T1" fmla="*/ 0 h 151"/>
                  <a:gd name="T2" fmla="*/ 238 w 238"/>
                  <a:gd name="T3" fmla="*/ 0 h 151"/>
                  <a:gd name="T4" fmla="*/ 238 w 238"/>
                  <a:gd name="T5" fmla="*/ 1791 h 151"/>
                  <a:gd name="T6" fmla="*/ 0 w 238"/>
                  <a:gd name="T7" fmla="*/ 1791 h 151"/>
                  <a:gd name="T8" fmla="*/ 0 w 238"/>
                  <a:gd name="T9" fmla="*/ 0 h 151"/>
                  <a:gd name="T10" fmla="*/ 0 w 238"/>
                  <a:gd name="T11" fmla="*/ 0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151"/>
                  <a:gd name="T20" fmla="*/ 238 w 238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151">
                    <a:moveTo>
                      <a:pt x="0" y="0"/>
                    </a:moveTo>
                    <a:lnTo>
                      <a:pt x="238" y="0"/>
                    </a:lnTo>
                    <a:lnTo>
                      <a:pt x="238" y="151"/>
                    </a:lnTo>
                    <a:lnTo>
                      <a:pt x="0" y="1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0" name="Freeform 230"/>
              <p:cNvSpPr>
                <a:spLocks/>
              </p:cNvSpPr>
              <p:nvPr/>
            </p:nvSpPr>
            <p:spPr bwMode="auto">
              <a:xfrm>
                <a:off x="4188" y="2157"/>
                <a:ext cx="238" cy="59"/>
              </a:xfrm>
              <a:custGeom>
                <a:avLst/>
                <a:gdLst>
                  <a:gd name="T0" fmla="*/ 0 w 238"/>
                  <a:gd name="T1" fmla="*/ 0 h 56"/>
                  <a:gd name="T2" fmla="*/ 238 w 238"/>
                  <a:gd name="T3" fmla="*/ 0 h 56"/>
                  <a:gd name="T4" fmla="*/ 238 w 238"/>
                  <a:gd name="T5" fmla="*/ 800 h 56"/>
                  <a:gd name="T6" fmla="*/ 0 w 238"/>
                  <a:gd name="T7" fmla="*/ 800 h 56"/>
                  <a:gd name="T8" fmla="*/ 0 w 238"/>
                  <a:gd name="T9" fmla="*/ 0 h 56"/>
                  <a:gd name="T10" fmla="*/ 0 w 238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56"/>
                  <a:gd name="T20" fmla="*/ 238 w 238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56">
                    <a:moveTo>
                      <a:pt x="0" y="0"/>
                    </a:moveTo>
                    <a:lnTo>
                      <a:pt x="238" y="0"/>
                    </a:lnTo>
                    <a:lnTo>
                      <a:pt x="238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1" name="Freeform 231"/>
              <p:cNvSpPr>
                <a:spLocks/>
              </p:cNvSpPr>
              <p:nvPr/>
            </p:nvSpPr>
            <p:spPr bwMode="auto">
              <a:xfrm>
                <a:off x="4188" y="2260"/>
                <a:ext cx="238" cy="59"/>
              </a:xfrm>
              <a:custGeom>
                <a:avLst/>
                <a:gdLst>
                  <a:gd name="T0" fmla="*/ 0 w 238"/>
                  <a:gd name="T1" fmla="*/ 0 h 55"/>
                  <a:gd name="T2" fmla="*/ 238 w 238"/>
                  <a:gd name="T3" fmla="*/ 0 h 55"/>
                  <a:gd name="T4" fmla="*/ 238 w 238"/>
                  <a:gd name="T5" fmla="*/ 820 h 55"/>
                  <a:gd name="T6" fmla="*/ 0 w 238"/>
                  <a:gd name="T7" fmla="*/ 820 h 55"/>
                  <a:gd name="T8" fmla="*/ 0 w 238"/>
                  <a:gd name="T9" fmla="*/ 0 h 55"/>
                  <a:gd name="T10" fmla="*/ 0 w 238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55"/>
                  <a:gd name="T20" fmla="*/ 238 w 238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55">
                    <a:moveTo>
                      <a:pt x="0" y="0"/>
                    </a:moveTo>
                    <a:lnTo>
                      <a:pt x="238" y="0"/>
                    </a:lnTo>
                    <a:lnTo>
                      <a:pt x="238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2" name="Freeform 232"/>
              <p:cNvSpPr>
                <a:spLocks/>
              </p:cNvSpPr>
              <p:nvPr/>
            </p:nvSpPr>
            <p:spPr bwMode="auto">
              <a:xfrm>
                <a:off x="4218" y="2185"/>
                <a:ext cx="41" cy="47"/>
              </a:xfrm>
              <a:custGeom>
                <a:avLst/>
                <a:gdLst>
                  <a:gd name="T0" fmla="*/ 42 w 42"/>
                  <a:gd name="T1" fmla="*/ 153 h 45"/>
                  <a:gd name="T2" fmla="*/ 42 w 42"/>
                  <a:gd name="T3" fmla="*/ 11 h 45"/>
                  <a:gd name="T4" fmla="*/ 42 w 42"/>
                  <a:gd name="T5" fmla="*/ 0 h 45"/>
                  <a:gd name="T6" fmla="*/ 0 w 42"/>
                  <a:gd name="T7" fmla="*/ 0 h 45"/>
                  <a:gd name="T8" fmla="*/ 0 w 42"/>
                  <a:gd name="T9" fmla="*/ 11 h 45"/>
                  <a:gd name="T10" fmla="*/ 0 w 42"/>
                  <a:gd name="T11" fmla="*/ 153 h 45"/>
                  <a:gd name="T12" fmla="*/ 6 w 42"/>
                  <a:gd name="T13" fmla="*/ 175 h 45"/>
                  <a:gd name="T14" fmla="*/ 6 w 42"/>
                  <a:gd name="T15" fmla="*/ 195 h 45"/>
                  <a:gd name="T16" fmla="*/ 12 w 42"/>
                  <a:gd name="T17" fmla="*/ 223 h 45"/>
                  <a:gd name="T18" fmla="*/ 18 w 42"/>
                  <a:gd name="T19" fmla="*/ 223 h 45"/>
                  <a:gd name="T20" fmla="*/ 24 w 42"/>
                  <a:gd name="T21" fmla="*/ 223 h 45"/>
                  <a:gd name="T22" fmla="*/ 30 w 42"/>
                  <a:gd name="T23" fmla="*/ 223 h 45"/>
                  <a:gd name="T24" fmla="*/ 30 w 42"/>
                  <a:gd name="T25" fmla="*/ 223 h 45"/>
                  <a:gd name="T26" fmla="*/ 36 w 42"/>
                  <a:gd name="T27" fmla="*/ 195 h 45"/>
                  <a:gd name="T28" fmla="*/ 36 w 42"/>
                  <a:gd name="T29" fmla="*/ 175 h 45"/>
                  <a:gd name="T30" fmla="*/ 42 w 42"/>
                  <a:gd name="T31" fmla="*/ 153 h 45"/>
                  <a:gd name="T32" fmla="*/ 42 w 42"/>
                  <a:gd name="T33" fmla="*/ 153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2"/>
                  <a:gd name="T52" fmla="*/ 0 h 45"/>
                  <a:gd name="T53" fmla="*/ 42 w 42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2" h="45">
                    <a:moveTo>
                      <a:pt x="42" y="28"/>
                    </a:moveTo>
                    <a:lnTo>
                      <a:pt x="42" y="11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6" y="34"/>
                    </a:lnTo>
                    <a:lnTo>
                      <a:pt x="6" y="39"/>
                    </a:lnTo>
                    <a:lnTo>
                      <a:pt x="12" y="45"/>
                    </a:lnTo>
                    <a:lnTo>
                      <a:pt x="18" y="45"/>
                    </a:lnTo>
                    <a:lnTo>
                      <a:pt x="24" y="45"/>
                    </a:lnTo>
                    <a:lnTo>
                      <a:pt x="30" y="45"/>
                    </a:lnTo>
                    <a:lnTo>
                      <a:pt x="36" y="39"/>
                    </a:lnTo>
                    <a:lnTo>
                      <a:pt x="36" y="34"/>
                    </a:lnTo>
                    <a:lnTo>
                      <a:pt x="42" y="28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3" name="Freeform 233"/>
              <p:cNvSpPr>
                <a:spLocks/>
              </p:cNvSpPr>
              <p:nvPr/>
            </p:nvSpPr>
            <p:spPr bwMode="auto">
              <a:xfrm>
                <a:off x="4218" y="2185"/>
                <a:ext cx="41" cy="47"/>
              </a:xfrm>
              <a:custGeom>
                <a:avLst/>
                <a:gdLst>
                  <a:gd name="T0" fmla="*/ 42 w 42"/>
                  <a:gd name="T1" fmla="*/ 153 h 45"/>
                  <a:gd name="T2" fmla="*/ 42 w 42"/>
                  <a:gd name="T3" fmla="*/ 11 h 45"/>
                  <a:gd name="T4" fmla="*/ 42 w 42"/>
                  <a:gd name="T5" fmla="*/ 0 h 45"/>
                  <a:gd name="T6" fmla="*/ 0 w 42"/>
                  <a:gd name="T7" fmla="*/ 0 h 45"/>
                  <a:gd name="T8" fmla="*/ 0 w 42"/>
                  <a:gd name="T9" fmla="*/ 11 h 45"/>
                  <a:gd name="T10" fmla="*/ 0 w 42"/>
                  <a:gd name="T11" fmla="*/ 153 h 45"/>
                  <a:gd name="T12" fmla="*/ 6 w 42"/>
                  <a:gd name="T13" fmla="*/ 175 h 45"/>
                  <a:gd name="T14" fmla="*/ 6 w 42"/>
                  <a:gd name="T15" fmla="*/ 195 h 45"/>
                  <a:gd name="T16" fmla="*/ 12 w 42"/>
                  <a:gd name="T17" fmla="*/ 223 h 45"/>
                  <a:gd name="T18" fmla="*/ 18 w 42"/>
                  <a:gd name="T19" fmla="*/ 223 h 45"/>
                  <a:gd name="T20" fmla="*/ 24 w 42"/>
                  <a:gd name="T21" fmla="*/ 223 h 45"/>
                  <a:gd name="T22" fmla="*/ 30 w 42"/>
                  <a:gd name="T23" fmla="*/ 223 h 45"/>
                  <a:gd name="T24" fmla="*/ 30 w 42"/>
                  <a:gd name="T25" fmla="*/ 223 h 45"/>
                  <a:gd name="T26" fmla="*/ 36 w 42"/>
                  <a:gd name="T27" fmla="*/ 195 h 45"/>
                  <a:gd name="T28" fmla="*/ 36 w 42"/>
                  <a:gd name="T29" fmla="*/ 175 h 45"/>
                  <a:gd name="T30" fmla="*/ 42 w 42"/>
                  <a:gd name="T31" fmla="*/ 153 h 45"/>
                  <a:gd name="T32" fmla="*/ 42 w 42"/>
                  <a:gd name="T33" fmla="*/ 153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2"/>
                  <a:gd name="T52" fmla="*/ 0 h 45"/>
                  <a:gd name="T53" fmla="*/ 42 w 42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2" h="45">
                    <a:moveTo>
                      <a:pt x="42" y="28"/>
                    </a:moveTo>
                    <a:lnTo>
                      <a:pt x="42" y="11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6" y="34"/>
                    </a:lnTo>
                    <a:lnTo>
                      <a:pt x="6" y="39"/>
                    </a:lnTo>
                    <a:lnTo>
                      <a:pt x="12" y="45"/>
                    </a:lnTo>
                    <a:lnTo>
                      <a:pt x="18" y="45"/>
                    </a:lnTo>
                    <a:lnTo>
                      <a:pt x="24" y="45"/>
                    </a:lnTo>
                    <a:lnTo>
                      <a:pt x="30" y="45"/>
                    </a:lnTo>
                    <a:lnTo>
                      <a:pt x="36" y="39"/>
                    </a:lnTo>
                    <a:lnTo>
                      <a:pt x="36" y="34"/>
                    </a:lnTo>
                    <a:lnTo>
                      <a:pt x="42" y="28"/>
                    </a:lnTo>
                  </a:path>
                </a:pathLst>
              </a:custGeom>
              <a:noFill/>
              <a:ln w="0">
                <a:solidFill>
                  <a:srgbClr val="FF1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4" name="Freeform 234"/>
              <p:cNvSpPr>
                <a:spLocks/>
              </p:cNvSpPr>
              <p:nvPr/>
            </p:nvSpPr>
            <p:spPr bwMode="auto">
              <a:xfrm>
                <a:off x="4218" y="2179"/>
                <a:ext cx="41" cy="12"/>
              </a:xfrm>
              <a:custGeom>
                <a:avLst/>
                <a:gdLst>
                  <a:gd name="T0" fmla="*/ 42 w 42"/>
                  <a:gd name="T1" fmla="*/ 6 h 12"/>
                  <a:gd name="T2" fmla="*/ 42 w 42"/>
                  <a:gd name="T3" fmla="*/ 6 h 12"/>
                  <a:gd name="T4" fmla="*/ 36 w 42"/>
                  <a:gd name="T5" fmla="*/ 6 h 12"/>
                  <a:gd name="T6" fmla="*/ 30 w 42"/>
                  <a:gd name="T7" fmla="*/ 0 h 12"/>
                  <a:gd name="T8" fmla="*/ 24 w 42"/>
                  <a:gd name="T9" fmla="*/ 0 h 12"/>
                  <a:gd name="T10" fmla="*/ 12 w 42"/>
                  <a:gd name="T11" fmla="*/ 0 h 12"/>
                  <a:gd name="T12" fmla="*/ 6 w 42"/>
                  <a:gd name="T13" fmla="*/ 6 h 12"/>
                  <a:gd name="T14" fmla="*/ 0 w 42"/>
                  <a:gd name="T15" fmla="*/ 6 h 12"/>
                  <a:gd name="T16" fmla="*/ 0 w 42"/>
                  <a:gd name="T17" fmla="*/ 12 h 12"/>
                  <a:gd name="T18" fmla="*/ 42 w 42"/>
                  <a:gd name="T19" fmla="*/ 6 h 12"/>
                  <a:gd name="T20" fmla="*/ 42 w 42"/>
                  <a:gd name="T21" fmla="*/ 6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12"/>
                  <a:gd name="T35" fmla="*/ 42 w 42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12">
                    <a:moveTo>
                      <a:pt x="42" y="6"/>
                    </a:moveTo>
                    <a:lnTo>
                      <a:pt x="42" y="6"/>
                    </a:lnTo>
                    <a:lnTo>
                      <a:pt x="36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5" name="Freeform 235"/>
              <p:cNvSpPr>
                <a:spLocks/>
              </p:cNvSpPr>
              <p:nvPr/>
            </p:nvSpPr>
            <p:spPr bwMode="auto">
              <a:xfrm>
                <a:off x="4224" y="2195"/>
                <a:ext cx="29" cy="36"/>
              </a:xfrm>
              <a:custGeom>
                <a:avLst/>
                <a:gdLst>
                  <a:gd name="T0" fmla="*/ 30 w 30"/>
                  <a:gd name="T1" fmla="*/ 174 h 34"/>
                  <a:gd name="T2" fmla="*/ 24 w 30"/>
                  <a:gd name="T3" fmla="*/ 6 h 34"/>
                  <a:gd name="T4" fmla="*/ 18 w 30"/>
                  <a:gd name="T5" fmla="*/ 6 h 34"/>
                  <a:gd name="T6" fmla="*/ 18 w 30"/>
                  <a:gd name="T7" fmla="*/ 0 h 34"/>
                  <a:gd name="T8" fmla="*/ 12 w 30"/>
                  <a:gd name="T9" fmla="*/ 6 h 34"/>
                  <a:gd name="T10" fmla="*/ 6 w 30"/>
                  <a:gd name="T11" fmla="*/ 6 h 34"/>
                  <a:gd name="T12" fmla="*/ 0 w 30"/>
                  <a:gd name="T13" fmla="*/ 174 h 34"/>
                  <a:gd name="T14" fmla="*/ 0 w 30"/>
                  <a:gd name="T15" fmla="*/ 207 h 34"/>
                  <a:gd name="T16" fmla="*/ 6 w 30"/>
                  <a:gd name="T17" fmla="*/ 239 h 34"/>
                  <a:gd name="T18" fmla="*/ 6 w 30"/>
                  <a:gd name="T19" fmla="*/ 239 h 34"/>
                  <a:gd name="T20" fmla="*/ 12 w 30"/>
                  <a:gd name="T21" fmla="*/ 284 h 34"/>
                  <a:gd name="T22" fmla="*/ 18 w 30"/>
                  <a:gd name="T23" fmla="*/ 284 h 34"/>
                  <a:gd name="T24" fmla="*/ 18 w 30"/>
                  <a:gd name="T25" fmla="*/ 284 h 34"/>
                  <a:gd name="T26" fmla="*/ 24 w 30"/>
                  <a:gd name="T27" fmla="*/ 239 h 34"/>
                  <a:gd name="T28" fmla="*/ 30 w 30"/>
                  <a:gd name="T29" fmla="*/ 239 h 34"/>
                  <a:gd name="T30" fmla="*/ 30 w 30"/>
                  <a:gd name="T31" fmla="*/ 207 h 34"/>
                  <a:gd name="T32" fmla="*/ 30 w 30"/>
                  <a:gd name="T33" fmla="*/ 174 h 34"/>
                  <a:gd name="T34" fmla="*/ 30 w 30"/>
                  <a:gd name="T35" fmla="*/ 174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0"/>
                  <a:gd name="T55" fmla="*/ 0 h 34"/>
                  <a:gd name="T56" fmla="*/ 30 w 30"/>
                  <a:gd name="T57" fmla="*/ 34 h 3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0" h="34">
                    <a:moveTo>
                      <a:pt x="30" y="17"/>
                    </a:moveTo>
                    <a:lnTo>
                      <a:pt x="24" y="6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6" y="28"/>
                    </a:lnTo>
                    <a:lnTo>
                      <a:pt x="12" y="34"/>
                    </a:lnTo>
                    <a:lnTo>
                      <a:pt x="18" y="34"/>
                    </a:lnTo>
                    <a:lnTo>
                      <a:pt x="24" y="28"/>
                    </a:lnTo>
                    <a:lnTo>
                      <a:pt x="30" y="28"/>
                    </a:lnTo>
                    <a:lnTo>
                      <a:pt x="30" y="23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6" name="Freeform 236"/>
              <p:cNvSpPr>
                <a:spLocks/>
              </p:cNvSpPr>
              <p:nvPr/>
            </p:nvSpPr>
            <p:spPr bwMode="auto">
              <a:xfrm>
                <a:off x="4224" y="2216"/>
                <a:ext cx="29" cy="6"/>
              </a:xfrm>
              <a:custGeom>
                <a:avLst/>
                <a:gdLst>
                  <a:gd name="T0" fmla="*/ 30 w 30"/>
                  <a:gd name="T1" fmla="*/ 6 h 6"/>
                  <a:gd name="T2" fmla="*/ 30 w 30"/>
                  <a:gd name="T3" fmla="*/ 6 h 6"/>
                  <a:gd name="T4" fmla="*/ 30 w 30"/>
                  <a:gd name="T5" fmla="*/ 6 h 6"/>
                  <a:gd name="T6" fmla="*/ 30 w 30"/>
                  <a:gd name="T7" fmla="*/ 6 h 6"/>
                  <a:gd name="T8" fmla="*/ 30 w 30"/>
                  <a:gd name="T9" fmla="*/ 0 h 6"/>
                  <a:gd name="T10" fmla="*/ 30 w 30"/>
                  <a:gd name="T11" fmla="*/ 0 h 6"/>
                  <a:gd name="T12" fmla="*/ 30 w 30"/>
                  <a:gd name="T13" fmla="*/ 0 h 6"/>
                  <a:gd name="T14" fmla="*/ 30 w 30"/>
                  <a:gd name="T15" fmla="*/ 0 h 6"/>
                  <a:gd name="T16" fmla="*/ 24 w 30"/>
                  <a:gd name="T17" fmla="*/ 0 h 6"/>
                  <a:gd name="T18" fmla="*/ 24 w 30"/>
                  <a:gd name="T19" fmla="*/ 0 h 6"/>
                  <a:gd name="T20" fmla="*/ 24 w 30"/>
                  <a:gd name="T21" fmla="*/ 0 h 6"/>
                  <a:gd name="T22" fmla="*/ 18 w 30"/>
                  <a:gd name="T23" fmla="*/ 0 h 6"/>
                  <a:gd name="T24" fmla="*/ 18 w 30"/>
                  <a:gd name="T25" fmla="*/ 0 h 6"/>
                  <a:gd name="T26" fmla="*/ 12 w 30"/>
                  <a:gd name="T27" fmla="*/ 0 h 6"/>
                  <a:gd name="T28" fmla="*/ 12 w 30"/>
                  <a:gd name="T29" fmla="*/ 0 h 6"/>
                  <a:gd name="T30" fmla="*/ 12 w 30"/>
                  <a:gd name="T31" fmla="*/ 0 h 6"/>
                  <a:gd name="T32" fmla="*/ 6 w 30"/>
                  <a:gd name="T33" fmla="*/ 0 h 6"/>
                  <a:gd name="T34" fmla="*/ 6 w 30"/>
                  <a:gd name="T35" fmla="*/ 0 h 6"/>
                  <a:gd name="T36" fmla="*/ 6 w 30"/>
                  <a:gd name="T37" fmla="*/ 0 h 6"/>
                  <a:gd name="T38" fmla="*/ 0 w 30"/>
                  <a:gd name="T39" fmla="*/ 0 h 6"/>
                  <a:gd name="T40" fmla="*/ 0 w 30"/>
                  <a:gd name="T41" fmla="*/ 0 h 6"/>
                  <a:gd name="T42" fmla="*/ 0 w 30"/>
                  <a:gd name="T43" fmla="*/ 0 h 6"/>
                  <a:gd name="T44" fmla="*/ 0 w 30"/>
                  <a:gd name="T45" fmla="*/ 6 h 6"/>
                  <a:gd name="T46" fmla="*/ 0 w 30"/>
                  <a:gd name="T47" fmla="*/ 6 h 6"/>
                  <a:gd name="T48" fmla="*/ 0 w 30"/>
                  <a:gd name="T49" fmla="*/ 6 h 6"/>
                  <a:gd name="T50" fmla="*/ 0 w 30"/>
                  <a:gd name="T51" fmla="*/ 6 h 6"/>
                  <a:gd name="T52" fmla="*/ 6 w 30"/>
                  <a:gd name="T53" fmla="*/ 6 h 6"/>
                  <a:gd name="T54" fmla="*/ 6 w 30"/>
                  <a:gd name="T55" fmla="*/ 6 h 6"/>
                  <a:gd name="T56" fmla="*/ 12 w 30"/>
                  <a:gd name="T57" fmla="*/ 6 h 6"/>
                  <a:gd name="T58" fmla="*/ 12 w 30"/>
                  <a:gd name="T59" fmla="*/ 6 h 6"/>
                  <a:gd name="T60" fmla="*/ 12 w 30"/>
                  <a:gd name="T61" fmla="*/ 6 h 6"/>
                  <a:gd name="T62" fmla="*/ 18 w 30"/>
                  <a:gd name="T63" fmla="*/ 6 h 6"/>
                  <a:gd name="T64" fmla="*/ 18 w 30"/>
                  <a:gd name="T65" fmla="*/ 6 h 6"/>
                  <a:gd name="T66" fmla="*/ 18 w 30"/>
                  <a:gd name="T67" fmla="*/ 6 h 6"/>
                  <a:gd name="T68" fmla="*/ 24 w 30"/>
                  <a:gd name="T69" fmla="*/ 6 h 6"/>
                  <a:gd name="T70" fmla="*/ 24 w 30"/>
                  <a:gd name="T71" fmla="*/ 6 h 6"/>
                  <a:gd name="T72" fmla="*/ 24 w 30"/>
                  <a:gd name="T73" fmla="*/ 6 h 6"/>
                  <a:gd name="T74" fmla="*/ 30 w 30"/>
                  <a:gd name="T75" fmla="*/ 6 h 6"/>
                  <a:gd name="T76" fmla="*/ 30 w 30"/>
                  <a:gd name="T77" fmla="*/ 6 h 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0"/>
                  <a:gd name="T118" fmla="*/ 0 h 6"/>
                  <a:gd name="T119" fmla="*/ 30 w 30"/>
                  <a:gd name="T120" fmla="*/ 6 h 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0" h="6">
                    <a:moveTo>
                      <a:pt x="30" y="6"/>
                    </a:moveTo>
                    <a:lnTo>
                      <a:pt x="30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7" name="Freeform 237"/>
              <p:cNvSpPr>
                <a:spLocks/>
              </p:cNvSpPr>
              <p:nvPr/>
            </p:nvSpPr>
            <p:spPr bwMode="auto">
              <a:xfrm>
                <a:off x="4224" y="2222"/>
                <a:ext cx="29" cy="2"/>
              </a:xfrm>
              <a:custGeom>
                <a:avLst/>
                <a:gdLst>
                  <a:gd name="T0" fmla="*/ 30 w 30"/>
                  <a:gd name="T1" fmla="*/ 0 h 1"/>
                  <a:gd name="T2" fmla="*/ 30 w 30"/>
                  <a:gd name="T3" fmla="*/ 0 h 1"/>
                  <a:gd name="T4" fmla="*/ 30 w 30"/>
                  <a:gd name="T5" fmla="*/ 0 h 1"/>
                  <a:gd name="T6" fmla="*/ 30 w 30"/>
                  <a:gd name="T7" fmla="*/ 0 h 1"/>
                  <a:gd name="T8" fmla="*/ 30 w 30"/>
                  <a:gd name="T9" fmla="*/ 0 h 1"/>
                  <a:gd name="T10" fmla="*/ 30 w 30"/>
                  <a:gd name="T11" fmla="*/ 0 h 1"/>
                  <a:gd name="T12" fmla="*/ 30 w 30"/>
                  <a:gd name="T13" fmla="*/ 0 h 1"/>
                  <a:gd name="T14" fmla="*/ 30 w 30"/>
                  <a:gd name="T15" fmla="*/ 0 h 1"/>
                  <a:gd name="T16" fmla="*/ 24 w 30"/>
                  <a:gd name="T17" fmla="*/ 0 h 1"/>
                  <a:gd name="T18" fmla="*/ 24 w 30"/>
                  <a:gd name="T19" fmla="*/ 0 h 1"/>
                  <a:gd name="T20" fmla="*/ 24 w 30"/>
                  <a:gd name="T21" fmla="*/ 0 h 1"/>
                  <a:gd name="T22" fmla="*/ 18 w 30"/>
                  <a:gd name="T23" fmla="*/ 0 h 1"/>
                  <a:gd name="T24" fmla="*/ 18 w 30"/>
                  <a:gd name="T25" fmla="*/ 0 h 1"/>
                  <a:gd name="T26" fmla="*/ 12 w 30"/>
                  <a:gd name="T27" fmla="*/ 0 h 1"/>
                  <a:gd name="T28" fmla="*/ 12 w 30"/>
                  <a:gd name="T29" fmla="*/ 0 h 1"/>
                  <a:gd name="T30" fmla="*/ 12 w 30"/>
                  <a:gd name="T31" fmla="*/ 0 h 1"/>
                  <a:gd name="T32" fmla="*/ 6 w 30"/>
                  <a:gd name="T33" fmla="*/ 0 h 1"/>
                  <a:gd name="T34" fmla="*/ 6 w 30"/>
                  <a:gd name="T35" fmla="*/ 0 h 1"/>
                  <a:gd name="T36" fmla="*/ 6 w 30"/>
                  <a:gd name="T37" fmla="*/ 0 h 1"/>
                  <a:gd name="T38" fmla="*/ 0 w 30"/>
                  <a:gd name="T39" fmla="*/ 0 h 1"/>
                  <a:gd name="T40" fmla="*/ 0 w 30"/>
                  <a:gd name="T41" fmla="*/ 0 h 1"/>
                  <a:gd name="T42" fmla="*/ 0 w 30"/>
                  <a:gd name="T43" fmla="*/ 0 h 1"/>
                  <a:gd name="T44" fmla="*/ 0 w 30"/>
                  <a:gd name="T45" fmla="*/ 0 h 1"/>
                  <a:gd name="T46" fmla="*/ 0 w 30"/>
                  <a:gd name="T47" fmla="*/ 0 h 1"/>
                  <a:gd name="T48" fmla="*/ 0 w 30"/>
                  <a:gd name="T49" fmla="*/ 0 h 1"/>
                  <a:gd name="T50" fmla="*/ 6 w 30"/>
                  <a:gd name="T51" fmla="*/ 0 h 1"/>
                  <a:gd name="T52" fmla="*/ 6 w 30"/>
                  <a:gd name="T53" fmla="*/ 0 h 1"/>
                  <a:gd name="T54" fmla="*/ 6 w 30"/>
                  <a:gd name="T55" fmla="*/ 0 h 1"/>
                  <a:gd name="T56" fmla="*/ 12 w 30"/>
                  <a:gd name="T57" fmla="*/ 0 h 1"/>
                  <a:gd name="T58" fmla="*/ 12 w 30"/>
                  <a:gd name="T59" fmla="*/ 0 h 1"/>
                  <a:gd name="T60" fmla="*/ 12 w 30"/>
                  <a:gd name="T61" fmla="*/ 0 h 1"/>
                  <a:gd name="T62" fmla="*/ 18 w 30"/>
                  <a:gd name="T63" fmla="*/ 0 h 1"/>
                  <a:gd name="T64" fmla="*/ 18 w 30"/>
                  <a:gd name="T65" fmla="*/ 0 h 1"/>
                  <a:gd name="T66" fmla="*/ 24 w 30"/>
                  <a:gd name="T67" fmla="*/ 0 h 1"/>
                  <a:gd name="T68" fmla="*/ 24 w 30"/>
                  <a:gd name="T69" fmla="*/ 0 h 1"/>
                  <a:gd name="T70" fmla="*/ 24 w 30"/>
                  <a:gd name="T71" fmla="*/ 0 h 1"/>
                  <a:gd name="T72" fmla="*/ 30 w 30"/>
                  <a:gd name="T73" fmla="*/ 0 h 1"/>
                  <a:gd name="T74" fmla="*/ 30 w 30"/>
                  <a:gd name="T75" fmla="*/ 0 h 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0"/>
                  <a:gd name="T115" fmla="*/ 0 h 1"/>
                  <a:gd name="T116" fmla="*/ 30 w 30"/>
                  <a:gd name="T117" fmla="*/ 1 h 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0" h="1">
                    <a:moveTo>
                      <a:pt x="30" y="0"/>
                    </a:move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8" name="Freeform 238"/>
              <p:cNvSpPr>
                <a:spLocks/>
              </p:cNvSpPr>
              <p:nvPr/>
            </p:nvSpPr>
            <p:spPr bwMode="auto">
              <a:xfrm>
                <a:off x="4235" y="2191"/>
                <a:ext cx="6" cy="6"/>
              </a:xfrm>
              <a:custGeom>
                <a:avLst/>
                <a:gdLst>
                  <a:gd name="T0" fmla="*/ 6 w 6"/>
                  <a:gd name="T1" fmla="*/ 0 h 5"/>
                  <a:gd name="T2" fmla="*/ 6 w 6"/>
                  <a:gd name="T3" fmla="*/ 0 h 5"/>
                  <a:gd name="T4" fmla="*/ 6 w 6"/>
                  <a:gd name="T5" fmla="*/ 0 h 5"/>
                  <a:gd name="T6" fmla="*/ 0 w 6"/>
                  <a:gd name="T7" fmla="*/ 0 h 5"/>
                  <a:gd name="T8" fmla="*/ 0 w 6"/>
                  <a:gd name="T9" fmla="*/ 0 h 5"/>
                  <a:gd name="T10" fmla="*/ 0 w 6"/>
                  <a:gd name="T11" fmla="*/ 0 h 5"/>
                  <a:gd name="T12" fmla="*/ 0 w 6"/>
                  <a:gd name="T13" fmla="*/ 0 h 5"/>
                  <a:gd name="T14" fmla="*/ 0 w 6"/>
                  <a:gd name="T15" fmla="*/ 0 h 5"/>
                  <a:gd name="T16" fmla="*/ 6 w 6"/>
                  <a:gd name="T17" fmla="*/ 5 h 5"/>
                  <a:gd name="T18" fmla="*/ 6 w 6"/>
                  <a:gd name="T19" fmla="*/ 0 h 5"/>
                  <a:gd name="T20" fmla="*/ 6 w 6"/>
                  <a:gd name="T21" fmla="*/ 0 h 5"/>
                  <a:gd name="T22" fmla="*/ 6 w 6"/>
                  <a:gd name="T23" fmla="*/ 0 h 5"/>
                  <a:gd name="T24" fmla="*/ 6 w 6"/>
                  <a:gd name="T25" fmla="*/ 0 h 5"/>
                  <a:gd name="T26" fmla="*/ 6 w 6"/>
                  <a:gd name="T27" fmla="*/ 0 h 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"/>
                  <a:gd name="T43" fmla="*/ 0 h 5"/>
                  <a:gd name="T44" fmla="*/ 6 w 6"/>
                  <a:gd name="T45" fmla="*/ 5 h 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" h="5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9" name="Freeform 239"/>
              <p:cNvSpPr>
                <a:spLocks/>
              </p:cNvSpPr>
              <p:nvPr/>
            </p:nvSpPr>
            <p:spPr bwMode="auto">
              <a:xfrm>
                <a:off x="4241" y="2185"/>
                <a:ext cx="6" cy="2"/>
              </a:xfrm>
              <a:custGeom>
                <a:avLst/>
                <a:gdLst>
                  <a:gd name="T0" fmla="*/ 6 w 6"/>
                  <a:gd name="T1" fmla="*/ 0 h 1"/>
                  <a:gd name="T2" fmla="*/ 6 w 6"/>
                  <a:gd name="T3" fmla="*/ 0 h 1"/>
                  <a:gd name="T4" fmla="*/ 6 w 6"/>
                  <a:gd name="T5" fmla="*/ 0 h 1"/>
                  <a:gd name="T6" fmla="*/ 0 w 6"/>
                  <a:gd name="T7" fmla="*/ 0 h 1"/>
                  <a:gd name="T8" fmla="*/ 0 w 6"/>
                  <a:gd name="T9" fmla="*/ 0 h 1"/>
                  <a:gd name="T10" fmla="*/ 0 w 6"/>
                  <a:gd name="T11" fmla="*/ 0 h 1"/>
                  <a:gd name="T12" fmla="*/ 0 w 6"/>
                  <a:gd name="T13" fmla="*/ 0 h 1"/>
                  <a:gd name="T14" fmla="*/ 0 w 6"/>
                  <a:gd name="T15" fmla="*/ 0 h 1"/>
                  <a:gd name="T16" fmla="*/ 6 w 6"/>
                  <a:gd name="T17" fmla="*/ 0 h 1"/>
                  <a:gd name="T18" fmla="*/ 6 w 6"/>
                  <a:gd name="T19" fmla="*/ 0 h 1"/>
                  <a:gd name="T20" fmla="*/ 6 w 6"/>
                  <a:gd name="T21" fmla="*/ 0 h 1"/>
                  <a:gd name="T22" fmla="*/ 6 w 6"/>
                  <a:gd name="T23" fmla="*/ 0 h 1"/>
                  <a:gd name="T24" fmla="*/ 6 w 6"/>
                  <a:gd name="T25" fmla="*/ 0 h 1"/>
                  <a:gd name="T26" fmla="*/ 6 w 6"/>
                  <a:gd name="T27" fmla="*/ 0 h 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"/>
                  <a:gd name="T43" fmla="*/ 0 h 1"/>
                  <a:gd name="T44" fmla="*/ 6 w 6"/>
                  <a:gd name="T45" fmla="*/ 1 h 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" h="1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0" name="Freeform 240"/>
              <p:cNvSpPr>
                <a:spLocks/>
              </p:cNvSpPr>
              <p:nvPr/>
            </p:nvSpPr>
            <p:spPr bwMode="auto">
              <a:xfrm>
                <a:off x="4229" y="2185"/>
                <a:ext cx="6" cy="2"/>
              </a:xfrm>
              <a:custGeom>
                <a:avLst/>
                <a:gdLst>
                  <a:gd name="T0" fmla="*/ 6 w 6"/>
                  <a:gd name="T1" fmla="*/ 0 h 1"/>
                  <a:gd name="T2" fmla="*/ 6 w 6"/>
                  <a:gd name="T3" fmla="*/ 0 h 1"/>
                  <a:gd name="T4" fmla="*/ 6 w 6"/>
                  <a:gd name="T5" fmla="*/ 0 h 1"/>
                  <a:gd name="T6" fmla="*/ 6 w 6"/>
                  <a:gd name="T7" fmla="*/ 0 h 1"/>
                  <a:gd name="T8" fmla="*/ 0 w 6"/>
                  <a:gd name="T9" fmla="*/ 0 h 1"/>
                  <a:gd name="T10" fmla="*/ 0 w 6"/>
                  <a:gd name="T11" fmla="*/ 0 h 1"/>
                  <a:gd name="T12" fmla="*/ 0 w 6"/>
                  <a:gd name="T13" fmla="*/ 0 h 1"/>
                  <a:gd name="T14" fmla="*/ 6 w 6"/>
                  <a:gd name="T15" fmla="*/ 0 h 1"/>
                  <a:gd name="T16" fmla="*/ 6 w 6"/>
                  <a:gd name="T17" fmla="*/ 0 h 1"/>
                  <a:gd name="T18" fmla="*/ 6 w 6"/>
                  <a:gd name="T19" fmla="*/ 0 h 1"/>
                  <a:gd name="T20" fmla="*/ 6 w 6"/>
                  <a:gd name="T21" fmla="*/ 0 h 1"/>
                  <a:gd name="T22" fmla="*/ 6 w 6"/>
                  <a:gd name="T23" fmla="*/ 0 h 1"/>
                  <a:gd name="T24" fmla="*/ 6 w 6"/>
                  <a:gd name="T25" fmla="*/ 0 h 1"/>
                  <a:gd name="T26" fmla="*/ 6 w 6"/>
                  <a:gd name="T27" fmla="*/ 0 h 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"/>
                  <a:gd name="T43" fmla="*/ 0 h 1"/>
                  <a:gd name="T44" fmla="*/ 6 w 6"/>
                  <a:gd name="T45" fmla="*/ 1 h 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" h="1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1" name="Freeform 241"/>
              <p:cNvSpPr>
                <a:spLocks/>
              </p:cNvSpPr>
              <p:nvPr/>
            </p:nvSpPr>
            <p:spPr bwMode="auto">
              <a:xfrm>
                <a:off x="4188" y="2157"/>
                <a:ext cx="238" cy="162"/>
              </a:xfrm>
              <a:custGeom>
                <a:avLst/>
                <a:gdLst>
                  <a:gd name="T0" fmla="*/ 238 w 238"/>
                  <a:gd name="T1" fmla="*/ 0 h 156"/>
                  <a:gd name="T2" fmla="*/ 0 w 238"/>
                  <a:gd name="T3" fmla="*/ 0 h 156"/>
                  <a:gd name="T4" fmla="*/ 0 w 238"/>
                  <a:gd name="T5" fmla="*/ 1704 h 156"/>
                  <a:gd name="T6" fmla="*/ 238 w 238"/>
                  <a:gd name="T7" fmla="*/ 1704 h 156"/>
                  <a:gd name="T8" fmla="*/ 238 w 238"/>
                  <a:gd name="T9" fmla="*/ 0 h 156"/>
                  <a:gd name="T10" fmla="*/ 238 w 238"/>
                  <a:gd name="T11" fmla="*/ 0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156"/>
                  <a:gd name="T20" fmla="*/ 238 w 238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156">
                    <a:moveTo>
                      <a:pt x="238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38" y="156"/>
                    </a:lnTo>
                    <a:lnTo>
                      <a:pt x="23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aphicFrame>
          <p:nvGraphicFramePr>
            <p:cNvPr id="31" name="Object 252"/>
            <p:cNvGraphicFramePr>
              <a:graphicFrameLocks noChangeAspect="1"/>
            </p:cNvGraphicFramePr>
            <p:nvPr/>
          </p:nvGraphicFramePr>
          <p:xfrm>
            <a:off x="3475983" y="6602412"/>
            <a:ext cx="186285" cy="1210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339" name="Clip" r:id="rId7" imgW="2833538" imgH="1919138" progId="">
                    <p:embed/>
                  </p:oleObj>
                </mc:Choice>
                <mc:Fallback>
                  <p:oleObj name="Clip" r:id="rId7" imgW="2833538" imgH="1919138" progId="">
                    <p:embed/>
                    <p:pic>
                      <p:nvPicPr>
                        <p:cNvPr id="0" name="Picture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5983" y="6602412"/>
                          <a:ext cx="186285" cy="121074"/>
                        </a:xfrm>
                        <a:prstGeom prst="rect">
                          <a:avLst/>
                        </a:prstGeom>
                        <a:noFill/>
                        <a:ln w="635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2" name="Group 214"/>
            <p:cNvGrpSpPr>
              <a:grpSpLocks/>
            </p:cNvGrpSpPr>
            <p:nvPr userDrawn="1"/>
          </p:nvGrpSpPr>
          <p:grpSpPr bwMode="auto">
            <a:xfrm>
              <a:off x="4963397" y="6602412"/>
              <a:ext cx="193832" cy="123448"/>
              <a:chOff x="4187" y="2402"/>
              <a:chExt cx="240" cy="161"/>
            </a:xfrm>
          </p:grpSpPr>
          <p:sp>
            <p:nvSpPr>
              <p:cNvPr id="55" name="Freeform 215"/>
              <p:cNvSpPr>
                <a:spLocks/>
              </p:cNvSpPr>
              <p:nvPr/>
            </p:nvSpPr>
            <p:spPr bwMode="auto">
              <a:xfrm>
                <a:off x="4234" y="2402"/>
                <a:ext cx="191" cy="161"/>
              </a:xfrm>
              <a:custGeom>
                <a:avLst/>
                <a:gdLst>
                  <a:gd name="T0" fmla="*/ 191 w 191"/>
                  <a:gd name="T1" fmla="*/ 1066 h 156"/>
                  <a:gd name="T2" fmla="*/ 191 w 191"/>
                  <a:gd name="T3" fmla="*/ 0 h 156"/>
                  <a:gd name="T4" fmla="*/ 0 w 191"/>
                  <a:gd name="T5" fmla="*/ 0 h 156"/>
                  <a:gd name="T6" fmla="*/ 0 w 191"/>
                  <a:gd name="T7" fmla="*/ 1066 h 156"/>
                  <a:gd name="T8" fmla="*/ 191 w 191"/>
                  <a:gd name="T9" fmla="*/ 1066 h 156"/>
                  <a:gd name="T10" fmla="*/ 191 w 191"/>
                  <a:gd name="T11" fmla="*/ 106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156"/>
                  <a:gd name="T20" fmla="*/ 191 w 191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156">
                    <a:moveTo>
                      <a:pt x="191" y="156"/>
                    </a:moveTo>
                    <a:lnTo>
                      <a:pt x="191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191" y="15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6" name="Freeform 216"/>
              <p:cNvSpPr>
                <a:spLocks/>
              </p:cNvSpPr>
              <p:nvPr/>
            </p:nvSpPr>
            <p:spPr bwMode="auto">
              <a:xfrm>
                <a:off x="4187" y="2402"/>
                <a:ext cx="77" cy="161"/>
              </a:xfrm>
              <a:custGeom>
                <a:avLst/>
                <a:gdLst>
                  <a:gd name="T0" fmla="*/ 77 w 77"/>
                  <a:gd name="T1" fmla="*/ 106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066 h 156"/>
                  <a:gd name="T8" fmla="*/ 77 w 77"/>
                  <a:gd name="T9" fmla="*/ 1066 h 156"/>
                  <a:gd name="T10" fmla="*/ 77 w 77"/>
                  <a:gd name="T11" fmla="*/ 106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7" name="Freeform 217"/>
              <p:cNvSpPr>
                <a:spLocks/>
              </p:cNvSpPr>
              <p:nvPr/>
            </p:nvSpPr>
            <p:spPr bwMode="auto">
              <a:xfrm>
                <a:off x="4348" y="2402"/>
                <a:ext cx="79" cy="161"/>
              </a:xfrm>
              <a:custGeom>
                <a:avLst/>
                <a:gdLst>
                  <a:gd name="T0" fmla="*/ 78 w 78"/>
                  <a:gd name="T1" fmla="*/ 1066 h 156"/>
                  <a:gd name="T2" fmla="*/ 78 w 78"/>
                  <a:gd name="T3" fmla="*/ 0 h 156"/>
                  <a:gd name="T4" fmla="*/ 0 w 78"/>
                  <a:gd name="T5" fmla="*/ 0 h 156"/>
                  <a:gd name="T6" fmla="*/ 0 w 78"/>
                  <a:gd name="T7" fmla="*/ 1066 h 156"/>
                  <a:gd name="T8" fmla="*/ 78 w 78"/>
                  <a:gd name="T9" fmla="*/ 1066 h 156"/>
                  <a:gd name="T10" fmla="*/ 78 w 78"/>
                  <a:gd name="T11" fmla="*/ 106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8"/>
                  <a:gd name="T19" fmla="*/ 0 h 156"/>
                  <a:gd name="T20" fmla="*/ 78 w 78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8" h="156">
                    <a:moveTo>
                      <a:pt x="78" y="156"/>
                    </a:moveTo>
                    <a:lnTo>
                      <a:pt x="78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8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8" name="Freeform 218"/>
              <p:cNvSpPr>
                <a:spLocks/>
              </p:cNvSpPr>
              <p:nvPr/>
            </p:nvSpPr>
            <p:spPr bwMode="auto">
              <a:xfrm>
                <a:off x="4187" y="2402"/>
                <a:ext cx="238" cy="161"/>
              </a:xfrm>
              <a:custGeom>
                <a:avLst/>
                <a:gdLst>
                  <a:gd name="T0" fmla="*/ 19 w 244"/>
                  <a:gd name="T1" fmla="*/ 19856 h 151"/>
                  <a:gd name="T2" fmla="*/ 19 w 244"/>
                  <a:gd name="T3" fmla="*/ 0 h 151"/>
                  <a:gd name="T4" fmla="*/ 0 w 244"/>
                  <a:gd name="T5" fmla="*/ 0 h 151"/>
                  <a:gd name="T6" fmla="*/ 0 w 244"/>
                  <a:gd name="T7" fmla="*/ 19856 h 151"/>
                  <a:gd name="T8" fmla="*/ 19 w 244"/>
                  <a:gd name="T9" fmla="*/ 19856 h 151"/>
                  <a:gd name="T10" fmla="*/ 19 w 244"/>
                  <a:gd name="T11" fmla="*/ 19856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33" name="Group 247"/>
            <p:cNvGrpSpPr>
              <a:grpSpLocks/>
            </p:cNvGrpSpPr>
            <p:nvPr userDrawn="1"/>
          </p:nvGrpSpPr>
          <p:grpSpPr bwMode="auto">
            <a:xfrm>
              <a:off x="1245501" y="6602411"/>
              <a:ext cx="192217" cy="121855"/>
              <a:chOff x="528" y="1773"/>
              <a:chExt cx="246" cy="156"/>
            </a:xfrm>
          </p:grpSpPr>
          <p:sp>
            <p:nvSpPr>
              <p:cNvPr id="51" name="Freeform 248"/>
              <p:cNvSpPr>
                <a:spLocks/>
              </p:cNvSpPr>
              <p:nvPr/>
            </p:nvSpPr>
            <p:spPr bwMode="auto">
              <a:xfrm>
                <a:off x="528" y="1773"/>
                <a:ext cx="246" cy="156"/>
              </a:xfrm>
              <a:custGeom>
                <a:avLst/>
                <a:gdLst>
                  <a:gd name="T0" fmla="*/ 445 w 244"/>
                  <a:gd name="T1" fmla="*/ 61 h 157"/>
                  <a:gd name="T2" fmla="*/ 445 w 244"/>
                  <a:gd name="T3" fmla="*/ 0 h 157"/>
                  <a:gd name="T4" fmla="*/ 0 w 244"/>
                  <a:gd name="T5" fmla="*/ 0 h 157"/>
                  <a:gd name="T6" fmla="*/ 0 w 244"/>
                  <a:gd name="T7" fmla="*/ 61 h 157"/>
                  <a:gd name="T8" fmla="*/ 445 w 244"/>
                  <a:gd name="T9" fmla="*/ 61 h 157"/>
                  <a:gd name="T10" fmla="*/ 445 w 244"/>
                  <a:gd name="T11" fmla="*/ 61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2" name="Freeform 249"/>
              <p:cNvSpPr>
                <a:spLocks/>
              </p:cNvSpPr>
              <p:nvPr/>
            </p:nvSpPr>
            <p:spPr bwMode="auto">
              <a:xfrm>
                <a:off x="528" y="1850"/>
                <a:ext cx="246" cy="79"/>
              </a:xfrm>
              <a:custGeom>
                <a:avLst/>
                <a:gdLst>
                  <a:gd name="T0" fmla="*/ 2929 w 238"/>
                  <a:gd name="T1" fmla="*/ 39 h 79"/>
                  <a:gd name="T2" fmla="*/ 2929 w 238"/>
                  <a:gd name="T3" fmla="*/ 0 h 79"/>
                  <a:gd name="T4" fmla="*/ 0 w 238"/>
                  <a:gd name="T5" fmla="*/ 0 h 79"/>
                  <a:gd name="T6" fmla="*/ 0 w 238"/>
                  <a:gd name="T7" fmla="*/ 39 h 79"/>
                  <a:gd name="T8" fmla="*/ 2929 w 238"/>
                  <a:gd name="T9" fmla="*/ 39 h 79"/>
                  <a:gd name="T10" fmla="*/ 2929 w 238"/>
                  <a:gd name="T11" fmla="*/ 39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79"/>
                  <a:gd name="T20" fmla="*/ 238 w 238"/>
                  <a:gd name="T21" fmla="*/ 79 h 7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79">
                    <a:moveTo>
                      <a:pt x="238" y="79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38" y="7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3" name="Freeform 250"/>
              <p:cNvSpPr>
                <a:spLocks/>
              </p:cNvSpPr>
              <p:nvPr/>
            </p:nvSpPr>
            <p:spPr bwMode="auto">
              <a:xfrm>
                <a:off x="528" y="1773"/>
                <a:ext cx="120" cy="156"/>
              </a:xfrm>
              <a:custGeom>
                <a:avLst/>
                <a:gdLst>
                  <a:gd name="T0" fmla="*/ 0 w 119"/>
                  <a:gd name="T1" fmla="*/ 0 h 157"/>
                  <a:gd name="T2" fmla="*/ 0 w 119"/>
                  <a:gd name="T3" fmla="*/ 61 h 157"/>
                  <a:gd name="T4" fmla="*/ 211 w 119"/>
                  <a:gd name="T5" fmla="*/ 39 h 157"/>
                  <a:gd name="T6" fmla="*/ 0 w 119"/>
                  <a:gd name="T7" fmla="*/ 0 h 157"/>
                  <a:gd name="T8" fmla="*/ 0 w 119"/>
                  <a:gd name="T9" fmla="*/ 0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57"/>
                  <a:gd name="T17" fmla="*/ 119 w 119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57">
                    <a:moveTo>
                      <a:pt x="0" y="0"/>
                    </a:moveTo>
                    <a:lnTo>
                      <a:pt x="0" y="157"/>
                    </a:lnTo>
                    <a:lnTo>
                      <a:pt x="119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4" name="Freeform 251"/>
              <p:cNvSpPr>
                <a:spLocks/>
              </p:cNvSpPr>
              <p:nvPr/>
            </p:nvSpPr>
            <p:spPr bwMode="auto">
              <a:xfrm>
                <a:off x="528" y="1773"/>
                <a:ext cx="246" cy="156"/>
              </a:xfrm>
              <a:custGeom>
                <a:avLst/>
                <a:gdLst>
                  <a:gd name="T0" fmla="*/ 445 w 244"/>
                  <a:gd name="T1" fmla="*/ 61 h 157"/>
                  <a:gd name="T2" fmla="*/ 445 w 244"/>
                  <a:gd name="T3" fmla="*/ 0 h 157"/>
                  <a:gd name="T4" fmla="*/ 0 w 244"/>
                  <a:gd name="T5" fmla="*/ 0 h 157"/>
                  <a:gd name="T6" fmla="*/ 0 w 244"/>
                  <a:gd name="T7" fmla="*/ 61 h 157"/>
                  <a:gd name="T8" fmla="*/ 445 w 244"/>
                  <a:gd name="T9" fmla="*/ 61 h 157"/>
                  <a:gd name="T10" fmla="*/ 445 w 244"/>
                  <a:gd name="T11" fmla="*/ 61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34" name="Group 253"/>
            <p:cNvGrpSpPr>
              <a:grpSpLocks/>
            </p:cNvGrpSpPr>
            <p:nvPr userDrawn="1"/>
          </p:nvGrpSpPr>
          <p:grpSpPr bwMode="auto">
            <a:xfrm>
              <a:off x="7253290" y="6602412"/>
              <a:ext cx="190228" cy="122262"/>
              <a:chOff x="528" y="1164"/>
              <a:chExt cx="237" cy="157"/>
            </a:xfrm>
          </p:grpSpPr>
          <p:sp>
            <p:nvSpPr>
              <p:cNvPr id="47" name="Rectangle 254"/>
              <p:cNvSpPr>
                <a:spLocks noChangeArrowheads="1"/>
              </p:cNvSpPr>
              <p:nvPr/>
            </p:nvSpPr>
            <p:spPr bwMode="auto">
              <a:xfrm>
                <a:off x="528" y="1164"/>
                <a:ext cx="237" cy="15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255"/>
              <p:cNvSpPr>
                <a:spLocks noChangeArrowheads="1"/>
              </p:cNvSpPr>
              <p:nvPr/>
            </p:nvSpPr>
            <p:spPr bwMode="auto">
              <a:xfrm>
                <a:off x="528" y="1164"/>
                <a:ext cx="237" cy="5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256"/>
              <p:cNvSpPr>
                <a:spLocks noChangeArrowheads="1"/>
              </p:cNvSpPr>
              <p:nvPr/>
            </p:nvSpPr>
            <p:spPr bwMode="auto">
              <a:xfrm>
                <a:off x="528" y="1217"/>
                <a:ext cx="237" cy="55"/>
              </a:xfrm>
              <a:prstGeom prst="rect">
                <a:avLst/>
              </a:prstGeom>
              <a:solidFill>
                <a:srgbClr val="00FF00"/>
              </a:solidFill>
              <a:ln w="3175">
                <a:solidFill>
                  <a:schemeClr val="tx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257"/>
              <p:cNvSpPr>
                <a:spLocks noChangeArrowheads="1"/>
              </p:cNvSpPr>
              <p:nvPr/>
            </p:nvSpPr>
            <p:spPr bwMode="auto">
              <a:xfrm>
                <a:off x="528" y="1266"/>
                <a:ext cx="237" cy="55"/>
              </a:xfrm>
              <a:prstGeom prst="rect">
                <a:avLst/>
              </a:prstGeom>
              <a:solidFill>
                <a:srgbClr val="FF0000"/>
              </a:solidFill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35" name="Picture 268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747607" y="6602412"/>
              <a:ext cx="194590" cy="127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" name="Group 269"/>
            <p:cNvGrpSpPr>
              <a:grpSpLocks noChangeAspect="1"/>
            </p:cNvGrpSpPr>
            <p:nvPr userDrawn="1"/>
          </p:nvGrpSpPr>
          <p:grpSpPr bwMode="auto">
            <a:xfrm>
              <a:off x="7998327" y="6602410"/>
              <a:ext cx="187057" cy="121850"/>
              <a:chOff x="4214" y="2064"/>
              <a:chExt cx="242" cy="157"/>
            </a:xfrm>
          </p:grpSpPr>
          <p:sp>
            <p:nvSpPr>
              <p:cNvPr id="43" name="AutoShape 270"/>
              <p:cNvSpPr>
                <a:spLocks noChangeAspect="1" noChangeArrowheads="1" noTextEdit="1"/>
              </p:cNvSpPr>
              <p:nvPr/>
            </p:nvSpPr>
            <p:spPr bwMode="auto">
              <a:xfrm>
                <a:off x="4214" y="2064"/>
                <a:ext cx="242" cy="157"/>
              </a:xfrm>
              <a:prstGeom prst="rect">
                <a:avLst/>
              </a:prstGeom>
              <a:noFill/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4" name="Rectangle 271"/>
              <p:cNvSpPr>
                <a:spLocks noChangeArrowheads="1"/>
              </p:cNvSpPr>
              <p:nvPr/>
            </p:nvSpPr>
            <p:spPr bwMode="auto">
              <a:xfrm>
                <a:off x="4214" y="2064"/>
                <a:ext cx="242" cy="53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72"/>
              <p:cNvSpPr>
                <a:spLocks noChangeArrowheads="1"/>
              </p:cNvSpPr>
              <p:nvPr/>
            </p:nvSpPr>
            <p:spPr bwMode="auto">
              <a:xfrm>
                <a:off x="4214" y="2117"/>
                <a:ext cx="242" cy="51"/>
              </a:xfrm>
              <a:prstGeom prst="rect">
                <a:avLst/>
              </a:prstGeom>
              <a:solidFill>
                <a:srgbClr val="51D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273"/>
              <p:cNvSpPr>
                <a:spLocks noChangeArrowheads="1"/>
              </p:cNvSpPr>
              <p:nvPr/>
            </p:nvSpPr>
            <p:spPr bwMode="auto">
              <a:xfrm>
                <a:off x="4214" y="2168"/>
                <a:ext cx="242" cy="5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" name="Group 242"/>
            <p:cNvGrpSpPr>
              <a:grpSpLocks/>
            </p:cNvGrpSpPr>
            <p:nvPr userDrawn="1"/>
          </p:nvGrpSpPr>
          <p:grpSpPr bwMode="auto">
            <a:xfrm>
              <a:off x="7501215" y="6602409"/>
              <a:ext cx="190254" cy="121487"/>
              <a:chOff x="5555" y="2058"/>
              <a:chExt cx="245" cy="157"/>
            </a:xfrm>
          </p:grpSpPr>
          <p:sp>
            <p:nvSpPr>
              <p:cNvPr id="39" name="Freeform 243"/>
              <p:cNvSpPr>
                <a:spLocks/>
              </p:cNvSpPr>
              <p:nvPr/>
            </p:nvSpPr>
            <p:spPr bwMode="auto">
              <a:xfrm>
                <a:off x="5555" y="2058"/>
                <a:ext cx="245" cy="157"/>
              </a:xfrm>
              <a:custGeom>
                <a:avLst/>
                <a:gdLst>
                  <a:gd name="T0" fmla="*/ 0 w 244"/>
                  <a:gd name="T1" fmla="*/ 0 h 156"/>
                  <a:gd name="T2" fmla="*/ 0 w 244"/>
                  <a:gd name="T3" fmla="*/ 404 h 156"/>
                  <a:gd name="T4" fmla="*/ 445 w 244"/>
                  <a:gd name="T5" fmla="*/ 404 h 156"/>
                  <a:gd name="T6" fmla="*/ 445 w 244"/>
                  <a:gd name="T7" fmla="*/ 0 h 156"/>
                  <a:gd name="T8" fmla="*/ 0 w 244"/>
                  <a:gd name="T9" fmla="*/ 0 h 156"/>
                  <a:gd name="T10" fmla="*/ 0 w 244"/>
                  <a:gd name="T11" fmla="*/ 0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0" y="0"/>
                    </a:moveTo>
                    <a:lnTo>
                      <a:pt x="0" y="156"/>
                    </a:lnTo>
                    <a:lnTo>
                      <a:pt x="244" y="156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0" name="Freeform 244"/>
              <p:cNvSpPr>
                <a:spLocks/>
              </p:cNvSpPr>
              <p:nvPr/>
            </p:nvSpPr>
            <p:spPr bwMode="auto">
              <a:xfrm>
                <a:off x="5555" y="2162"/>
                <a:ext cx="245" cy="53"/>
              </a:xfrm>
              <a:custGeom>
                <a:avLst/>
                <a:gdLst>
                  <a:gd name="T0" fmla="*/ 0 w 244"/>
                  <a:gd name="T1" fmla="*/ 0 h 45"/>
                  <a:gd name="T2" fmla="*/ 0 w 244"/>
                  <a:gd name="T3" fmla="*/ 47398160 h 45"/>
                  <a:gd name="T4" fmla="*/ 445 w 244"/>
                  <a:gd name="T5" fmla="*/ 47398160 h 45"/>
                  <a:gd name="T6" fmla="*/ 445 w 244"/>
                  <a:gd name="T7" fmla="*/ 0 h 45"/>
                  <a:gd name="T8" fmla="*/ 0 w 244"/>
                  <a:gd name="T9" fmla="*/ 0 h 45"/>
                  <a:gd name="T10" fmla="*/ 0 w 244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45"/>
                  <a:gd name="T20" fmla="*/ 244 w 244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45">
                    <a:moveTo>
                      <a:pt x="0" y="0"/>
                    </a:moveTo>
                    <a:lnTo>
                      <a:pt x="0" y="45"/>
                    </a:lnTo>
                    <a:lnTo>
                      <a:pt x="244" y="45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" name="Freeform 245"/>
              <p:cNvSpPr>
                <a:spLocks/>
              </p:cNvSpPr>
              <p:nvPr/>
            </p:nvSpPr>
            <p:spPr bwMode="auto">
              <a:xfrm>
                <a:off x="5555" y="2060"/>
                <a:ext cx="245" cy="55"/>
              </a:xfrm>
              <a:custGeom>
                <a:avLst/>
                <a:gdLst>
                  <a:gd name="T0" fmla="*/ 0 w 244"/>
                  <a:gd name="T1" fmla="*/ 0 h 50"/>
                  <a:gd name="T2" fmla="*/ 0 w 244"/>
                  <a:gd name="T3" fmla="*/ 17379 h 50"/>
                  <a:gd name="T4" fmla="*/ 445 w 244"/>
                  <a:gd name="T5" fmla="*/ 17379 h 50"/>
                  <a:gd name="T6" fmla="*/ 445 w 244"/>
                  <a:gd name="T7" fmla="*/ 0 h 50"/>
                  <a:gd name="T8" fmla="*/ 0 w 244"/>
                  <a:gd name="T9" fmla="*/ 0 h 50"/>
                  <a:gd name="T10" fmla="*/ 0 w 244"/>
                  <a:gd name="T11" fmla="*/ 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0" y="0"/>
                    </a:moveTo>
                    <a:lnTo>
                      <a:pt x="0" y="50"/>
                    </a:lnTo>
                    <a:lnTo>
                      <a:pt x="244" y="50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2" name="Freeform 246"/>
              <p:cNvSpPr>
                <a:spLocks/>
              </p:cNvSpPr>
              <p:nvPr/>
            </p:nvSpPr>
            <p:spPr bwMode="auto">
              <a:xfrm>
                <a:off x="5555" y="2058"/>
                <a:ext cx="245" cy="157"/>
              </a:xfrm>
              <a:custGeom>
                <a:avLst/>
                <a:gdLst>
                  <a:gd name="T0" fmla="*/ 445 w 244"/>
                  <a:gd name="T1" fmla="*/ 404 h 156"/>
                  <a:gd name="T2" fmla="*/ 445 w 244"/>
                  <a:gd name="T3" fmla="*/ 0 h 156"/>
                  <a:gd name="T4" fmla="*/ 0 w 244"/>
                  <a:gd name="T5" fmla="*/ 0 h 156"/>
                  <a:gd name="T6" fmla="*/ 0 w 244"/>
                  <a:gd name="T7" fmla="*/ 404 h 156"/>
                  <a:gd name="T8" fmla="*/ 445 w 244"/>
                  <a:gd name="T9" fmla="*/ 404 h 156"/>
                  <a:gd name="T10" fmla="*/ 445 w 244"/>
                  <a:gd name="T11" fmla="*/ 4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pic>
          <p:nvPicPr>
            <p:cNvPr id="38" name="Picture 3"/>
            <p:cNvPicPr>
              <a:picLocks noChangeAspect="1" noChangeArrowheads="1"/>
            </p:cNvPicPr>
            <p:nvPr userDrawn="1"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8240730" y="6602412"/>
              <a:ext cx="192217" cy="123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4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8793" y="534838"/>
            <a:ext cx="5952226" cy="1449237"/>
          </a:xfrm>
        </p:spPr>
        <p:txBody>
          <a:bodyPr anchor="ctr"/>
          <a:lstStyle>
            <a:lvl1pPr marL="0" indent="0">
              <a:lnSpc>
                <a:spcPts val="3400"/>
              </a:lnSpc>
              <a:buNone/>
              <a:defRPr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517525"/>
            <a:ext cx="9906000" cy="1501775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pic>
        <p:nvPicPr>
          <p:cNvPr id="4" name="Picture 25" descr="EUMETSATwhit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1588" y="6604000"/>
            <a:ext cx="808037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8793" y="534838"/>
            <a:ext cx="9351932" cy="1449237"/>
          </a:xfrm>
        </p:spPr>
        <p:txBody>
          <a:bodyPr anchor="ctr"/>
          <a:lstStyle>
            <a:lvl1pPr marL="0" indent="0">
              <a:lnSpc>
                <a:spcPts val="3400"/>
              </a:lnSpc>
              <a:buNone/>
              <a:defRPr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906000" cy="855663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799638" cy="854075"/>
          </a:xfrm>
        </p:spPr>
        <p:txBody>
          <a:bodyPr/>
          <a:lstStyle>
            <a:lvl1pPr marL="18000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52000" indent="-252000">
              <a:spcBef>
                <a:spcPts val="0"/>
              </a:spcBef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rgbClr val="EBE9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906000" cy="855663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799638" cy="854075"/>
          </a:xfrm>
        </p:spPr>
        <p:txBody>
          <a:bodyPr/>
          <a:lstStyle>
            <a:lvl1pPr marL="18000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52000" indent="-252000">
              <a:spcBef>
                <a:spcPts val="0"/>
              </a:spcBef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906000" cy="855663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799638" cy="854075"/>
          </a:xfrm>
        </p:spPr>
        <p:txBody>
          <a:bodyPr/>
          <a:lstStyle>
            <a:lvl1pPr marL="18000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blipFill dpi="0" rotWithShape="0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906000" cy="855663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799638" cy="854075"/>
          </a:xfrm>
        </p:spPr>
        <p:txBody>
          <a:bodyPr/>
          <a:lstStyle>
            <a:lvl1pPr marL="18000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0" y="0"/>
            <a:ext cx="9906000" cy="855663"/>
          </a:xfrm>
          <a:prstGeom prst="rect">
            <a:avLst/>
          </a:prstGeom>
          <a:solidFill>
            <a:srgbClr val="00205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7996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196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992188"/>
            <a:ext cx="9447213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800046" y="6539210"/>
            <a:ext cx="808037" cy="13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9"/>
          <p:cNvSpPr>
            <a:spLocks noChangeArrowheads="1"/>
          </p:cNvSpPr>
          <p:nvPr userDrawn="1"/>
        </p:nvSpPr>
        <p:spPr bwMode="auto">
          <a:xfrm>
            <a:off x="315913" y="6610350"/>
            <a:ext cx="141287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>
              <a:defRPr/>
            </a:pPr>
            <a:fld id="{D53CC4F7-6938-4874-B514-5B334CFC82BE}" type="slidenum">
              <a:rPr lang="de-DE" b="0">
                <a:solidFill>
                  <a:srgbClr val="00B5E2"/>
                </a:solidFill>
                <a:latin typeface="Arial" pitchFamily="34" charset="0"/>
                <a:cs typeface="Arial" pitchFamily="34" charset="0"/>
              </a:rPr>
              <a:pPr algn="ctr" eaLnBrk="0" hangingPunct="0">
                <a:defRPr/>
              </a:pPr>
              <a:t>‹#›</a:t>
            </a:fld>
            <a:endParaRPr lang="de-DE" b="0" dirty="0">
              <a:solidFill>
                <a:srgbClr val="00B5E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29" r:id="rId1"/>
    <p:sldLayoutId id="2147486730" r:id="rId2"/>
    <p:sldLayoutId id="2147486731" r:id="rId3"/>
    <p:sldLayoutId id="2147486732" r:id="rId4"/>
    <p:sldLayoutId id="2147486733" r:id="rId5"/>
    <p:sldLayoutId id="2147486734" r:id="rId6"/>
    <p:sldLayoutId id="2147486728" r:id="rId7"/>
    <p:sldLayoutId id="2147486736" r:id="rId8"/>
  </p:sldLayoutIdLst>
  <p:transition xmlns:p14="http://schemas.microsoft.com/office/powerpoint/2010/main"/>
  <p:txStyles>
    <p:titleStyle>
      <a:lvl1pPr marL="1793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marL="1793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1793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1793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179388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6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– Overview and Background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431" y="1068051"/>
            <a:ext cx="979556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Around 2009 “a certain gentlemen” challenged CEOS to describe how CEOS was actually contributing to the generation of the GCOS ECVs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This triggered a background investigation into what “contributing to a GCOS ECV” actually means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>
                <a:solidFill>
                  <a:schemeClr val="tx1"/>
                </a:solidFill>
              </a:rPr>
              <a:t>I</a:t>
            </a:r>
            <a:r>
              <a:rPr lang="en-GB" sz="2400" b="0" dirty="0" smtClean="0">
                <a:solidFill>
                  <a:schemeClr val="tx1"/>
                </a:solidFill>
              </a:rPr>
              <a:t>nspiration was mainly drawn from the GCOS Satellite Supplement, the GCOS Climate Monitoring Principles and the GCOS Guidelines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The full set of GCOS requirements were then filtered and those with </a:t>
            </a:r>
            <a:r>
              <a:rPr lang="en-GB" sz="2400" dirty="0" smtClean="0">
                <a:solidFill>
                  <a:schemeClr val="tx1"/>
                </a:solidFill>
              </a:rPr>
              <a:t>functional</a:t>
            </a:r>
            <a:r>
              <a:rPr lang="en-GB" sz="2400" b="0" dirty="0" smtClean="0">
                <a:solidFill>
                  <a:schemeClr val="tx1"/>
                </a:solidFill>
              </a:rPr>
              <a:t> implications were then represented within a </a:t>
            </a:r>
            <a:r>
              <a:rPr lang="en-GB" sz="2400" dirty="0">
                <a:solidFill>
                  <a:schemeClr val="tx1"/>
                </a:solidFill>
              </a:rPr>
              <a:t>L</a:t>
            </a:r>
            <a:r>
              <a:rPr lang="en-GB" sz="2400" dirty="0" smtClean="0">
                <a:solidFill>
                  <a:schemeClr val="tx1"/>
                </a:solidFill>
              </a:rPr>
              <a:t>ogical</a:t>
            </a:r>
            <a:r>
              <a:rPr lang="en-GB" sz="2400" b="0" dirty="0" smtClean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V</a:t>
            </a:r>
            <a:r>
              <a:rPr lang="en-GB" sz="2400" dirty="0" smtClean="0">
                <a:solidFill>
                  <a:schemeClr val="tx1"/>
                </a:solidFill>
              </a:rPr>
              <a:t>iew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94793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224087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- S</a:t>
            </a:r>
            <a:r>
              <a:rPr lang="en-GB" sz="2400" dirty="0" smtClean="0"/>
              <a:t>ample Extracts of the Questionnaire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1803400"/>
            <a:ext cx="94107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58081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- Summary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068051"/>
            <a:ext cx="979556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Courier New"/>
              <a:buChar char="o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Logical View</a:t>
            </a:r>
            <a:r>
              <a:rPr lang="en-GB" sz="2400" b="0" dirty="0" smtClean="0">
                <a:solidFill>
                  <a:schemeClr val="tx1"/>
                </a:solidFill>
              </a:rPr>
              <a:t>- a very useful entry point - generic (common to all ECVs) and describes in a readily accessible format the main processing steps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But</a:t>
            </a:r>
            <a:r>
              <a:rPr lang="en-GB" sz="2400" b="0" dirty="0" smtClean="0">
                <a:solidFill>
                  <a:schemeClr val="tx1"/>
                </a:solidFill>
              </a:rPr>
              <a:t>……it does not give the full picture as it is not a suitable format for capturing non-functional and ECV-specific requirements (e.g. accuracy, stability, coverage, documentation needs, </a:t>
            </a:r>
            <a:r>
              <a:rPr lang="en-GB" sz="2400" b="0" dirty="0" err="1" smtClean="0">
                <a:solidFill>
                  <a:schemeClr val="tx1"/>
                </a:solidFill>
              </a:rPr>
              <a:t>etc</a:t>
            </a:r>
            <a:r>
              <a:rPr lang="en-GB" sz="2400" b="0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In contrast to the </a:t>
            </a:r>
            <a:r>
              <a:rPr lang="en-GB" sz="2400" dirty="0" smtClean="0">
                <a:solidFill>
                  <a:schemeClr val="tx1"/>
                </a:solidFill>
              </a:rPr>
              <a:t>Logical View</a:t>
            </a:r>
            <a:r>
              <a:rPr lang="en-GB" sz="2400" b="0" dirty="0" smtClean="0">
                <a:solidFill>
                  <a:schemeClr val="tx1"/>
                </a:solidFill>
              </a:rPr>
              <a:t>, the </a:t>
            </a:r>
            <a:r>
              <a:rPr lang="en-GB" sz="2400" dirty="0" smtClean="0">
                <a:solidFill>
                  <a:schemeClr val="tx1"/>
                </a:solidFill>
              </a:rPr>
              <a:t>ECV Inventory </a:t>
            </a:r>
            <a:r>
              <a:rPr lang="en-GB" sz="2400" b="0" dirty="0" smtClean="0">
                <a:solidFill>
                  <a:schemeClr val="tx1"/>
                </a:solidFill>
              </a:rPr>
              <a:t>contains the complete picture (i.e. the full GCOS requirements versus their current and planned implementation status) at the level of individual ECVs but, unlike the logical architecture, is not succinct</a:t>
            </a:r>
            <a:endParaRPr lang="en-GB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787367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154895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- Summary </a:t>
            </a:r>
            <a:r>
              <a:rPr lang="en-GB" dirty="0" err="1" smtClean="0"/>
              <a:t>Ctd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4994"/>
            <a:ext cx="97955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Courier New"/>
              <a:buChar char="o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>
                <a:solidFill>
                  <a:schemeClr val="tx1"/>
                </a:solidFill>
              </a:rPr>
              <a:t>T</a:t>
            </a:r>
            <a:r>
              <a:rPr lang="en-GB" sz="2400" b="0" dirty="0" smtClean="0">
                <a:solidFill>
                  <a:schemeClr val="tx1"/>
                </a:solidFill>
              </a:rPr>
              <a:t>he </a:t>
            </a:r>
            <a:r>
              <a:rPr lang="en-GB" sz="2400" dirty="0" smtClean="0">
                <a:solidFill>
                  <a:schemeClr val="tx1"/>
                </a:solidFill>
              </a:rPr>
              <a:t>ECV Inventory </a:t>
            </a:r>
            <a:r>
              <a:rPr lang="en-GB" sz="2400" b="0" dirty="0" smtClean="0">
                <a:solidFill>
                  <a:schemeClr val="tx1"/>
                </a:solidFill>
              </a:rPr>
              <a:t>is the essential component/mechanism for the fulfilment of the three main objectives assigned to this Working Group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>
                <a:solidFill>
                  <a:schemeClr val="tx1"/>
                </a:solidFill>
              </a:rPr>
              <a:t>Looking to the future – if the structure of the GCOS requirements baseline changes (e.g. introduction of application-specific requirements within ECVs) then this </a:t>
            </a:r>
            <a:r>
              <a:rPr lang="en-GB" sz="2400" b="0" dirty="0" smtClean="0">
                <a:solidFill>
                  <a:schemeClr val="tx1"/>
                </a:solidFill>
              </a:rPr>
              <a:t>may </a:t>
            </a:r>
            <a:r>
              <a:rPr lang="en-GB" sz="2400" b="0" dirty="0">
                <a:solidFill>
                  <a:schemeClr val="tx1"/>
                </a:solidFill>
              </a:rPr>
              <a:t>have </a:t>
            </a:r>
            <a:r>
              <a:rPr lang="en-GB" sz="2400" b="0" dirty="0" smtClean="0">
                <a:solidFill>
                  <a:schemeClr val="tx1"/>
                </a:solidFill>
              </a:rPr>
              <a:t>a direct impact </a:t>
            </a:r>
            <a:r>
              <a:rPr lang="en-GB" sz="2400" b="0" dirty="0">
                <a:solidFill>
                  <a:schemeClr val="tx1"/>
                </a:solidFill>
              </a:rPr>
              <a:t>on the ECV </a:t>
            </a:r>
            <a:r>
              <a:rPr lang="en-GB" sz="2400" b="0" dirty="0" smtClean="0">
                <a:solidFill>
                  <a:schemeClr val="tx1"/>
                </a:solidFill>
              </a:rPr>
              <a:t>Inventory</a:t>
            </a: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883926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– Logical View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431" y="1068051"/>
            <a:ext cx="97955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Logical</a:t>
            </a:r>
            <a:r>
              <a:rPr lang="en-GB" sz="2400" b="0" dirty="0" smtClean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V</a:t>
            </a:r>
            <a:r>
              <a:rPr lang="en-GB" sz="2400" dirty="0" smtClean="0">
                <a:solidFill>
                  <a:schemeClr val="tx1"/>
                </a:solidFill>
              </a:rPr>
              <a:t>iew</a:t>
            </a:r>
            <a:r>
              <a:rPr lang="en-GB" sz="2400" b="0" dirty="0" smtClean="0">
                <a:solidFill>
                  <a:schemeClr val="tx1"/>
                </a:solidFill>
              </a:rPr>
              <a:t> is easier to explain/sell than plain text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Logical View </a:t>
            </a:r>
            <a:r>
              <a:rPr lang="en-GB" sz="2400" b="0" dirty="0" smtClean="0">
                <a:solidFill>
                  <a:schemeClr val="tx1"/>
                </a:solidFill>
              </a:rPr>
              <a:t>is generic – i.e. the processing steps are applicable to all ECVs……e.g.:  </a:t>
            </a:r>
            <a:endParaRPr lang="en-GB" sz="2400" b="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446" y="2765737"/>
            <a:ext cx="6329057" cy="384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023063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– Limitations of the Logical View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431" y="1068051"/>
            <a:ext cx="9795569" cy="6647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Although the </a:t>
            </a:r>
            <a:r>
              <a:rPr lang="en-GB" sz="2400" dirty="0" smtClean="0">
                <a:solidFill>
                  <a:schemeClr val="tx1"/>
                </a:solidFill>
              </a:rPr>
              <a:t>Logical </a:t>
            </a:r>
            <a:r>
              <a:rPr lang="en-GB" sz="2400" dirty="0">
                <a:solidFill>
                  <a:schemeClr val="tx1"/>
                </a:solidFill>
              </a:rPr>
              <a:t>V</a:t>
            </a:r>
            <a:r>
              <a:rPr lang="en-GB" sz="2400" dirty="0" smtClean="0">
                <a:solidFill>
                  <a:schemeClr val="tx1"/>
                </a:solidFill>
              </a:rPr>
              <a:t>iew </a:t>
            </a:r>
            <a:r>
              <a:rPr lang="en-GB" sz="2400" b="0" dirty="0" smtClean="0">
                <a:solidFill>
                  <a:schemeClr val="tx1"/>
                </a:solidFill>
              </a:rPr>
              <a:t>is very useful for explaining the big picture, it has limitations, e.g.:</a:t>
            </a:r>
          </a:p>
          <a:p>
            <a:pPr marL="457200" indent="-457200">
              <a:buFont typeface="Wingdings" charset="2"/>
              <a:buChar char="Ø"/>
            </a:pPr>
            <a:endParaRPr lang="en-GB" sz="14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b="0" dirty="0">
                <a:solidFill>
                  <a:schemeClr val="tx1"/>
                </a:solidFill>
              </a:rPr>
              <a:t>Does not give visibility of the part of the GCOS requirements baseline that is ECV-specific and generally non-functional in nature (e.g. ECV-specific requirements on accuracy, frequency, coverage, stability, </a:t>
            </a:r>
            <a:r>
              <a:rPr lang="en-GB" sz="2400" b="0" dirty="0" err="1">
                <a:solidFill>
                  <a:schemeClr val="tx1"/>
                </a:solidFill>
              </a:rPr>
              <a:t>etc</a:t>
            </a:r>
            <a:r>
              <a:rPr lang="en-GB" sz="2400" b="0" dirty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buFont typeface="Wingdings" charset="2"/>
              <a:buChar char="Ø"/>
            </a:pPr>
            <a:endParaRPr lang="en-GB" sz="14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b="0" dirty="0">
                <a:solidFill>
                  <a:schemeClr val="tx1"/>
                </a:solidFill>
              </a:rPr>
              <a:t>Does not give visibility on the part of the GCOS requirements baseline that is generic (i.e. common across all ECVs) but not functional in nature – e.g. provision of documentation on algorithms used…</a:t>
            </a:r>
            <a:r>
              <a:rPr lang="en-GB" sz="2400" b="0" dirty="0" smtClean="0">
                <a:solidFill>
                  <a:schemeClr val="tx1"/>
                </a:solidFill>
              </a:rPr>
              <a:t>.</a:t>
            </a:r>
          </a:p>
          <a:p>
            <a:pPr marL="914400" lvl="1" indent="-457200">
              <a:buFont typeface="Courier New"/>
              <a:buChar char="o"/>
            </a:pPr>
            <a:endParaRPr lang="en-GB" sz="1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>
                <a:solidFill>
                  <a:schemeClr val="tx1"/>
                </a:solidFill>
              </a:rPr>
              <a:t>So another </a:t>
            </a:r>
            <a:r>
              <a:rPr lang="en-GB" sz="2400" dirty="0">
                <a:solidFill>
                  <a:schemeClr val="tx1"/>
                </a:solidFill>
              </a:rPr>
              <a:t>View</a:t>
            </a:r>
            <a:r>
              <a:rPr lang="en-GB" sz="2400" b="0" dirty="0">
                <a:solidFill>
                  <a:schemeClr val="tx1"/>
                </a:solidFill>
              </a:rPr>
              <a:t> was needed which could capture </a:t>
            </a:r>
            <a:r>
              <a:rPr lang="en-GB" sz="2400" dirty="0">
                <a:solidFill>
                  <a:schemeClr val="tx1"/>
                </a:solidFill>
              </a:rPr>
              <a:t>all</a:t>
            </a:r>
            <a:r>
              <a:rPr lang="en-GB" sz="2400" b="0" dirty="0">
                <a:solidFill>
                  <a:schemeClr val="tx1"/>
                </a:solidFill>
              </a:rPr>
              <a:t> aspects of the GCOS Requirements baseline, as well as </a:t>
            </a:r>
            <a:r>
              <a:rPr lang="en-GB" sz="2400" b="0" dirty="0" smtClean="0">
                <a:solidFill>
                  <a:schemeClr val="tx1"/>
                </a:solidFill>
              </a:rPr>
              <a:t>provide a means of overlaying the various space </a:t>
            </a:r>
            <a:r>
              <a:rPr lang="en-GB" sz="2400" b="0" dirty="0">
                <a:solidFill>
                  <a:schemeClr val="tx1"/>
                </a:solidFill>
              </a:rPr>
              <a:t>agency contributions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07810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– Need for Another View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431" y="1068051"/>
            <a:ext cx="97955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So a “</a:t>
            </a:r>
            <a:r>
              <a:rPr lang="en-GB" sz="2400" dirty="0" smtClean="0">
                <a:solidFill>
                  <a:schemeClr val="tx1"/>
                </a:solidFill>
              </a:rPr>
              <a:t>Physical View</a:t>
            </a:r>
            <a:r>
              <a:rPr lang="en-GB" sz="2400" b="0" dirty="0" smtClean="0">
                <a:solidFill>
                  <a:schemeClr val="tx1"/>
                </a:solidFill>
              </a:rPr>
              <a:t>” was constructed to complement the “</a:t>
            </a:r>
            <a:r>
              <a:rPr lang="en-GB" sz="2400" dirty="0" smtClean="0">
                <a:solidFill>
                  <a:schemeClr val="tx1"/>
                </a:solidFill>
              </a:rPr>
              <a:t>Logical View</a:t>
            </a:r>
            <a:r>
              <a:rPr lang="en-GB" sz="2400" b="0" dirty="0" smtClean="0">
                <a:solidFill>
                  <a:schemeClr val="tx1"/>
                </a:solidFill>
              </a:rPr>
              <a:t>” and became known as the “</a:t>
            </a:r>
            <a:r>
              <a:rPr lang="en-GB" sz="2400" dirty="0" smtClean="0">
                <a:solidFill>
                  <a:schemeClr val="tx1"/>
                </a:solidFill>
              </a:rPr>
              <a:t>ECV Inventory</a:t>
            </a:r>
            <a:r>
              <a:rPr lang="en-GB" sz="2400" b="0" dirty="0" smtClean="0">
                <a:solidFill>
                  <a:schemeClr val="tx1"/>
                </a:solidFill>
              </a:rPr>
              <a:t>”</a:t>
            </a:r>
          </a:p>
          <a:p>
            <a:pPr marL="457200" indent="-457200">
              <a:buFont typeface="Wingdings" charset="2"/>
              <a:buChar char="Ø"/>
            </a:pPr>
            <a:endParaRPr lang="en-GB" sz="240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This </a:t>
            </a:r>
            <a:r>
              <a:rPr lang="en-GB" sz="2400" dirty="0" smtClean="0">
                <a:solidFill>
                  <a:schemeClr val="tx1"/>
                </a:solidFill>
              </a:rPr>
              <a:t>ECV Inventory </a:t>
            </a:r>
            <a:r>
              <a:rPr lang="en-GB" sz="2400" b="0" dirty="0" smtClean="0">
                <a:solidFill>
                  <a:schemeClr val="tx1"/>
                </a:solidFill>
              </a:rPr>
              <a:t>was designed from the outset to fulfil a number of objectives, including: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b="0" dirty="0" smtClean="0">
                <a:solidFill>
                  <a:schemeClr val="tx1"/>
                </a:solidFill>
              </a:rPr>
              <a:t>Represent the full scope of the GCOS Requirements baseline (including the </a:t>
            </a:r>
            <a:r>
              <a:rPr lang="en-GB" sz="2400" dirty="0">
                <a:solidFill>
                  <a:schemeClr val="tx1"/>
                </a:solidFill>
              </a:rPr>
              <a:t>F</a:t>
            </a:r>
            <a:r>
              <a:rPr lang="en-GB" sz="2400" dirty="0" smtClean="0">
                <a:solidFill>
                  <a:schemeClr val="tx1"/>
                </a:solidFill>
              </a:rPr>
              <a:t>unctional View</a:t>
            </a:r>
            <a:r>
              <a:rPr lang="en-GB" sz="2400" b="0" dirty="0" smtClean="0">
                <a:solidFill>
                  <a:schemeClr val="tx1"/>
                </a:solidFill>
              </a:rPr>
              <a:t>)</a:t>
            </a:r>
          </a:p>
          <a:p>
            <a:pPr marL="914400" lvl="1" indent="-457200">
              <a:buFont typeface="Courier New"/>
              <a:buChar char="o"/>
            </a:pPr>
            <a:r>
              <a:rPr lang="en-GB" sz="2400" b="0" dirty="0" smtClean="0">
                <a:solidFill>
                  <a:schemeClr val="tx1"/>
                </a:solidFill>
              </a:rPr>
              <a:t>Act as a repository for representing the </a:t>
            </a:r>
            <a:r>
              <a:rPr lang="en-GB" sz="2400" dirty="0" smtClean="0">
                <a:solidFill>
                  <a:schemeClr val="tx1"/>
                </a:solidFill>
              </a:rPr>
              <a:t>current</a:t>
            </a:r>
            <a:r>
              <a:rPr lang="en-GB" sz="2400" b="0" dirty="0" smtClean="0">
                <a:solidFill>
                  <a:schemeClr val="tx1"/>
                </a:solidFill>
              </a:rPr>
              <a:t> ECV-relevant data-holdings of agencies in a manner that exposes their degree of compliance with the relevant GCOS requirements</a:t>
            </a:r>
          </a:p>
          <a:p>
            <a:pPr marL="914400" lvl="1" indent="-457200">
              <a:buFont typeface="Courier New"/>
              <a:buChar char="o"/>
            </a:pPr>
            <a:r>
              <a:rPr lang="en-GB" sz="2400" b="0" dirty="0" smtClean="0">
                <a:solidFill>
                  <a:schemeClr val="tx1"/>
                </a:solidFill>
              </a:rPr>
              <a:t>Act as a repository for representing the </a:t>
            </a:r>
            <a:r>
              <a:rPr lang="en-GB" sz="2400" dirty="0" smtClean="0">
                <a:solidFill>
                  <a:schemeClr val="tx1"/>
                </a:solidFill>
              </a:rPr>
              <a:t>planned</a:t>
            </a:r>
            <a:r>
              <a:rPr lang="en-GB" sz="2400" b="0" dirty="0" smtClean="0">
                <a:solidFill>
                  <a:schemeClr val="tx1"/>
                </a:solidFill>
              </a:rPr>
              <a:t> ECV-relevant data holdings of agencies</a:t>
            </a:r>
          </a:p>
          <a:p>
            <a:pPr marL="457200" indent="-457200">
              <a:buFont typeface="Wingdings" charset="2"/>
              <a:buChar char="Ø"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3679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– Structure and Questionnaire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431" y="1068051"/>
            <a:ext cx="9795569" cy="624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GB" sz="2400" b="0" dirty="0">
                <a:solidFill>
                  <a:schemeClr val="tx1"/>
                </a:solidFill>
              </a:rPr>
              <a:t>S</a:t>
            </a:r>
            <a:r>
              <a:rPr lang="en-GB" sz="2400" b="0" dirty="0" smtClean="0">
                <a:solidFill>
                  <a:schemeClr val="tx1"/>
                </a:solidFill>
              </a:rPr>
              <a:t>tructure of </a:t>
            </a:r>
            <a:r>
              <a:rPr lang="en-GB" sz="2400" dirty="0" smtClean="0">
                <a:solidFill>
                  <a:schemeClr val="tx1"/>
                </a:solidFill>
              </a:rPr>
              <a:t>ECV Inventory </a:t>
            </a:r>
            <a:r>
              <a:rPr lang="en-GB" sz="2400" b="0" dirty="0" smtClean="0">
                <a:solidFill>
                  <a:schemeClr val="tx1"/>
                </a:solidFill>
              </a:rPr>
              <a:t>–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b="0" dirty="0" smtClean="0">
                <a:solidFill>
                  <a:schemeClr val="tx1"/>
                </a:solidFill>
              </a:rPr>
              <a:t>2 components:</a:t>
            </a: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dirty="0" smtClean="0">
                <a:solidFill>
                  <a:schemeClr val="tx1"/>
                </a:solidFill>
              </a:rPr>
              <a:t>Current</a:t>
            </a:r>
            <a:r>
              <a:rPr lang="en-GB" sz="2400" b="0" dirty="0" smtClean="0">
                <a:solidFill>
                  <a:schemeClr val="tx1"/>
                </a:solidFill>
              </a:rPr>
              <a:t> component (sections: general, dataset usage, dataset stewardship, dataset properties, dataset access…)</a:t>
            </a:r>
          </a:p>
          <a:p>
            <a:pPr marL="914400" lvl="1" indent="-457200">
              <a:buFont typeface="Courier New"/>
              <a:buChar char="o"/>
            </a:pPr>
            <a:endParaRPr lang="en-GB" sz="24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dirty="0" smtClean="0">
                <a:solidFill>
                  <a:schemeClr val="tx1"/>
                </a:solidFill>
              </a:rPr>
              <a:t>Future</a:t>
            </a:r>
            <a:r>
              <a:rPr lang="en-GB" sz="2400" b="0" dirty="0" smtClean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Planning</a:t>
            </a:r>
            <a:r>
              <a:rPr lang="en-GB" sz="2400" b="0" dirty="0" smtClean="0">
                <a:solidFill>
                  <a:schemeClr val="tx1"/>
                </a:solidFill>
              </a:rPr>
              <a:t> component (similar section structure as current component but reduced in scope)</a:t>
            </a:r>
            <a:endParaRPr lang="en-GB" sz="2400" b="0" dirty="0">
              <a:solidFill>
                <a:schemeClr val="tx1"/>
              </a:solidFill>
            </a:endParaRPr>
          </a:p>
          <a:p>
            <a:pPr marL="914400" lvl="1" indent="-457200">
              <a:buFont typeface="Wingdings" charset="2"/>
              <a:buChar char="Ø"/>
            </a:pPr>
            <a:endParaRPr lang="en-GB" sz="8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GB" sz="2400" b="0" dirty="0" smtClean="0">
                <a:solidFill>
                  <a:schemeClr val="tx1"/>
                </a:solidFill>
              </a:rPr>
              <a:t>Questionnaires released to agencies in 2012 for the </a:t>
            </a:r>
            <a:r>
              <a:rPr lang="en-GB" sz="2400" dirty="0" smtClean="0">
                <a:solidFill>
                  <a:schemeClr val="tx1"/>
                </a:solidFill>
              </a:rPr>
              <a:t>population</a:t>
            </a:r>
            <a:r>
              <a:rPr lang="en-GB" sz="2400" b="0" dirty="0" smtClean="0">
                <a:solidFill>
                  <a:schemeClr val="tx1"/>
                </a:solidFill>
              </a:rPr>
              <a:t> of the </a:t>
            </a:r>
            <a:r>
              <a:rPr lang="en-GB" sz="2400" dirty="0" smtClean="0">
                <a:solidFill>
                  <a:schemeClr val="tx1"/>
                </a:solidFill>
              </a:rPr>
              <a:t>ECV Inventory </a:t>
            </a:r>
            <a:r>
              <a:rPr lang="en-GB" sz="2400" b="0" dirty="0" smtClean="0">
                <a:solidFill>
                  <a:schemeClr val="tx1"/>
                </a:solidFill>
              </a:rPr>
              <a:t>– these questionnaires were designed so as to ensure that every aspect of the ECV inventory is addressed</a:t>
            </a:r>
          </a:p>
          <a:p>
            <a:pPr marL="457200" indent="-457200">
              <a:buFont typeface="Wingdings" charset="2"/>
              <a:buChar char="Ø"/>
            </a:pPr>
            <a:endParaRPr lang="en-GB" sz="8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GB" sz="2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171418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078493"/>
          </a:xfrm>
        </p:spPr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CV </a:t>
            </a:r>
            <a:r>
              <a:rPr lang="en-GB" dirty="0"/>
              <a:t>Inventory – </a:t>
            </a:r>
            <a:r>
              <a:rPr lang="en-GB" dirty="0" smtClean="0"/>
              <a:t>Structure of the Questionnaire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068051"/>
            <a:ext cx="9795569" cy="6124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Courier New"/>
              <a:buChar char="o"/>
            </a:pPr>
            <a:r>
              <a:rPr lang="en-GB" sz="2400" dirty="0">
                <a:solidFill>
                  <a:schemeClr val="tx1"/>
                </a:solidFill>
              </a:rPr>
              <a:t>General</a:t>
            </a:r>
            <a:r>
              <a:rPr lang="en-GB" sz="2400" b="0" dirty="0">
                <a:solidFill>
                  <a:schemeClr val="tx1"/>
                </a:solidFill>
              </a:rPr>
              <a:t> (e.g.: contact details, dataset identifier, responsible organisation, .....) </a:t>
            </a:r>
            <a:endParaRPr lang="en-GB" sz="2400" b="0" dirty="0" smtClean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endParaRPr lang="en-GB" sz="8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dirty="0" smtClean="0">
                <a:solidFill>
                  <a:schemeClr val="tx1"/>
                </a:solidFill>
              </a:rPr>
              <a:t>Dataset </a:t>
            </a:r>
            <a:r>
              <a:rPr lang="en-GB" sz="2400" dirty="0">
                <a:solidFill>
                  <a:schemeClr val="tx1"/>
                </a:solidFill>
              </a:rPr>
              <a:t>Usage </a:t>
            </a:r>
            <a:r>
              <a:rPr lang="en-GB" sz="2400" b="0" dirty="0">
                <a:solidFill>
                  <a:schemeClr val="tx1"/>
                </a:solidFill>
              </a:rPr>
              <a:t>(anticipated climate </a:t>
            </a:r>
            <a:r>
              <a:rPr lang="en-GB" sz="2400" b="0" dirty="0" smtClean="0">
                <a:solidFill>
                  <a:schemeClr val="tx1"/>
                </a:solidFill>
              </a:rPr>
              <a:t>applications, ECV that can </a:t>
            </a:r>
            <a:r>
              <a:rPr lang="en-GB" sz="2400" b="0" dirty="0">
                <a:solidFill>
                  <a:schemeClr val="tx1"/>
                </a:solidFill>
              </a:rPr>
              <a:t>be generated from the dataset) </a:t>
            </a:r>
            <a:endParaRPr lang="en-GB" sz="2400" b="0" dirty="0" smtClean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endParaRPr lang="en-GB" sz="8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dirty="0" smtClean="0">
                <a:solidFill>
                  <a:schemeClr val="tx1"/>
                </a:solidFill>
              </a:rPr>
              <a:t>Dataset </a:t>
            </a:r>
            <a:r>
              <a:rPr lang="en-GB" sz="2400" dirty="0">
                <a:solidFill>
                  <a:schemeClr val="tx1"/>
                </a:solidFill>
              </a:rPr>
              <a:t>Stewardship </a:t>
            </a:r>
            <a:r>
              <a:rPr lang="en-GB" sz="2400" b="0" dirty="0" smtClean="0">
                <a:solidFill>
                  <a:schemeClr val="tx1"/>
                </a:solidFill>
              </a:rPr>
              <a:t>(implementation arrangements </a:t>
            </a:r>
            <a:r>
              <a:rPr lang="en-GB" sz="2400" b="0" dirty="0">
                <a:solidFill>
                  <a:schemeClr val="tx1"/>
                </a:solidFill>
              </a:rPr>
              <a:t>for each of the functions identified in the logical architecture) </a:t>
            </a:r>
            <a:endParaRPr lang="en-GB" sz="2400" b="0" dirty="0" smtClean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endParaRPr lang="en-GB" sz="8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dirty="0" smtClean="0">
                <a:solidFill>
                  <a:schemeClr val="tx1"/>
                </a:solidFill>
              </a:rPr>
              <a:t>Dataset </a:t>
            </a:r>
            <a:r>
              <a:rPr lang="en-GB" sz="2400" dirty="0">
                <a:solidFill>
                  <a:schemeClr val="tx1"/>
                </a:solidFill>
              </a:rPr>
              <a:t>Properties </a:t>
            </a:r>
            <a:r>
              <a:rPr lang="en-GB" sz="2400" b="0" dirty="0">
                <a:solidFill>
                  <a:schemeClr val="tx1"/>
                </a:solidFill>
              </a:rPr>
              <a:t>(e.g. start and end-date of the record, until when </a:t>
            </a:r>
            <a:r>
              <a:rPr lang="en-GB" sz="2400" b="0" dirty="0" smtClean="0">
                <a:solidFill>
                  <a:schemeClr val="tx1"/>
                </a:solidFill>
              </a:rPr>
              <a:t>are </a:t>
            </a:r>
            <a:r>
              <a:rPr lang="en-GB" sz="2400" b="0" dirty="0">
                <a:solidFill>
                  <a:schemeClr val="tx1"/>
                </a:solidFill>
              </a:rPr>
              <a:t>commitments in place for </a:t>
            </a:r>
            <a:r>
              <a:rPr lang="en-GB" sz="2400" b="0" dirty="0" smtClean="0">
                <a:solidFill>
                  <a:schemeClr val="tx1"/>
                </a:solidFill>
              </a:rPr>
              <a:t>continuation </a:t>
            </a:r>
            <a:r>
              <a:rPr lang="en-GB" sz="2400" b="0" dirty="0">
                <a:solidFill>
                  <a:schemeClr val="tx1"/>
                </a:solidFill>
              </a:rPr>
              <a:t>of the record, physical quantity </a:t>
            </a:r>
            <a:r>
              <a:rPr lang="en-GB" sz="2400" b="0" dirty="0" smtClean="0">
                <a:solidFill>
                  <a:schemeClr val="tx1"/>
                </a:solidFill>
              </a:rPr>
              <a:t>the </a:t>
            </a:r>
            <a:r>
              <a:rPr lang="en-GB" sz="2400" b="0" dirty="0">
                <a:solidFill>
                  <a:schemeClr val="tx1"/>
                </a:solidFill>
              </a:rPr>
              <a:t>dataset measures, </a:t>
            </a:r>
            <a:r>
              <a:rPr lang="en-GB" sz="2400" b="0" dirty="0" smtClean="0">
                <a:solidFill>
                  <a:schemeClr val="tx1"/>
                </a:solidFill>
              </a:rPr>
              <a:t>units, </a:t>
            </a:r>
            <a:r>
              <a:rPr lang="en-GB" sz="2400" b="0" dirty="0">
                <a:solidFill>
                  <a:schemeClr val="tx1"/>
                </a:solidFill>
              </a:rPr>
              <a:t>sensor, geographical coverage, resolution, accuracy, stability, scientific review, generation process, assessment of stability and homogeneity, peer review, maturity </a:t>
            </a:r>
            <a:r>
              <a:rPr lang="en-GB" sz="2400" b="0" dirty="0" smtClean="0">
                <a:solidFill>
                  <a:schemeClr val="tx1"/>
                </a:solidFill>
              </a:rPr>
              <a:t>index….) </a:t>
            </a:r>
          </a:p>
          <a:p>
            <a:pPr marL="914400" lvl="1" indent="-457200">
              <a:buFont typeface="Courier New"/>
              <a:buChar char="o"/>
            </a:pPr>
            <a:endParaRPr lang="en-GB" sz="800" b="0" dirty="0">
              <a:solidFill>
                <a:schemeClr val="tx1"/>
              </a:solidFill>
            </a:endParaRPr>
          </a:p>
          <a:p>
            <a:pPr marL="914400" lvl="1" indent="-457200">
              <a:buFont typeface="Courier New"/>
              <a:buChar char="o"/>
            </a:pPr>
            <a:r>
              <a:rPr lang="en-GB" sz="2400" dirty="0" smtClean="0">
                <a:solidFill>
                  <a:schemeClr val="tx1"/>
                </a:solidFill>
              </a:rPr>
              <a:t>Dataset </a:t>
            </a:r>
            <a:r>
              <a:rPr lang="en-GB" sz="2400" dirty="0">
                <a:solidFill>
                  <a:schemeClr val="tx1"/>
                </a:solidFill>
              </a:rPr>
              <a:t>Access </a:t>
            </a:r>
            <a:r>
              <a:rPr lang="en-GB" sz="2400" b="0" dirty="0">
                <a:solidFill>
                  <a:schemeClr val="tx1"/>
                </a:solidFill>
              </a:rPr>
              <a:t>(contact details for getting access, format, access conditions, dissemination, documentation ...)</a:t>
            </a:r>
          </a:p>
          <a:p>
            <a:pPr marL="914400" lvl="1" indent="-457200">
              <a:buFont typeface="Courier New"/>
              <a:buChar char="o"/>
            </a:pPr>
            <a:endParaRPr lang="en-GB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10043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224087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- S</a:t>
            </a:r>
            <a:r>
              <a:rPr lang="en-GB" sz="2400" dirty="0" smtClean="0"/>
              <a:t>ample Extracts of the Questionnaire 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1422400"/>
            <a:ext cx="94107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79221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224087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- S</a:t>
            </a:r>
            <a:r>
              <a:rPr lang="en-GB" sz="2400" dirty="0" smtClean="0"/>
              <a:t>ample Extracts of the Questionnaire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8" y="1448466"/>
            <a:ext cx="9022666" cy="493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67384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-224087"/>
            <a:ext cx="9906000" cy="854075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ECV Inventory - S</a:t>
            </a:r>
            <a:r>
              <a:rPr lang="en-GB" sz="2400" dirty="0" smtClean="0"/>
              <a:t>ample Extracts of the Questionnaire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1425322"/>
            <a:ext cx="94107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14428"/>
      </p:ext>
    </p:extLst>
  </p:cSld>
  <p:clrMapOvr>
    <a:masterClrMapping/>
  </p:clrMapOvr>
  <p:transition xmlns:p14="http://schemas.microsoft.com/office/powerpoint/2010/main" advTm="10202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1_EUM_template_v03">
      <a:majorFont>
        <a:latin typeface="Century Gothic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39152</TotalTime>
  <Words>744</Words>
  <Application>Microsoft Macintosh PowerPoint</Application>
  <PresentationFormat>A4 Paper (210x297 mm)</PresentationFormat>
  <Paragraphs>81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1_EUM_template_v03</vt:lpstr>
      <vt:lpstr>Clip</vt:lpstr>
      <vt:lpstr> ECV Inventory – Overview and Background</vt:lpstr>
      <vt:lpstr> ECV Inventory – Logical View</vt:lpstr>
      <vt:lpstr> ECV Inventory – Limitations of the Logical View</vt:lpstr>
      <vt:lpstr> ECV Inventory – Need for Another View</vt:lpstr>
      <vt:lpstr> ECV Inventory – Structure and Questionnaire</vt:lpstr>
      <vt:lpstr>ECV Inventory – Structure of the Questionnaire </vt:lpstr>
      <vt:lpstr> ECV Inventory - Sample Extracts of the Questionnaire  </vt:lpstr>
      <vt:lpstr> ECV Inventory - Sample Extracts of the Questionnaire </vt:lpstr>
      <vt:lpstr> ECV Inventory - Sample Extracts of the Questionnaire</vt:lpstr>
      <vt:lpstr> ECV Inventory - Sample Extracts of the Questionnaire</vt:lpstr>
      <vt:lpstr> ECV Inventory - Summary</vt:lpstr>
      <vt:lpstr> ECV Inventory - Summary Ctd</vt:lpstr>
    </vt:vector>
  </TitlesOfParts>
  <Company>Eumetsat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Thomas Staudte</dc:creator>
  <cp:lastModifiedBy>Robert Husband</cp:lastModifiedBy>
  <cp:revision>2014</cp:revision>
  <cp:lastPrinted>2006-03-06T14:11:17Z</cp:lastPrinted>
  <dcterms:created xsi:type="dcterms:W3CDTF">1997-07-23T08:21:02Z</dcterms:created>
  <dcterms:modified xsi:type="dcterms:W3CDTF">2014-03-05T10:36:59Z</dcterms:modified>
</cp:coreProperties>
</file>