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60" r:id="rId3"/>
    <p:sldId id="261" r:id="rId4"/>
    <p:sldId id="262" r:id="rId5"/>
    <p:sldId id="263" r:id="rId6"/>
    <p:sldId id="264" r:id="rId7"/>
    <p:sldId id="265" r:id="rId8"/>
    <p:sldId id="266" r:id="rId9"/>
    <p:sldId id="267" r:id="rId10"/>
    <p:sldId id="268" r:id="rId11"/>
    <p:sldId id="270" r:id="rId12"/>
    <p:sldId id="271" r:id="rId13"/>
    <p:sldId id="272" r:id="rId14"/>
    <p:sldId id="274" r:id="rId15"/>
  </p:sldIdLst>
  <p:sldSz cx="9144000" cy="6858000" type="screen4x3"/>
  <p:notesSz cx="6858000" cy="9144000"/>
  <p:defaultTextStyle>
    <a:defPPr>
      <a:defRPr lang="de-DE"/>
    </a:defPPr>
    <a:lvl1pPr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New Roman"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a:srgbClr val="00338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showGuides="1">
      <p:cViewPr varScale="1">
        <p:scale>
          <a:sx n="98" d="100"/>
          <a:sy n="98" d="100"/>
        </p:scale>
        <p:origin x="-1200"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F773A0-7CFF-624F-8B90-599053A3B133}" type="datetimeFigureOut">
              <a:rPr lang="en-US" smtClean="0"/>
              <a:t>04/03/2014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236C78-8EC1-E74E-8A5D-F2AD62C4E4FA}" type="slidenum">
              <a:rPr lang="en-GB" smtClean="0"/>
              <a:t>‹#›</a:t>
            </a:fld>
            <a:endParaRPr lang="en-GB"/>
          </a:p>
        </p:txBody>
      </p:sp>
    </p:spTree>
    <p:extLst>
      <p:ext uri="{BB962C8B-B14F-4D97-AF65-F5344CB8AC3E}">
        <p14:creationId xmlns:p14="http://schemas.microsoft.com/office/powerpoint/2010/main" val="6264903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2"/>
          <p:cNvSpPr>
            <a:spLocks noGrp="1" noRot="1" noChangeAspect="1" noChangeArrowheads="1" noTextEdit="1"/>
          </p:cNvSpPr>
          <p:nvPr>
            <p:ph type="sldImg"/>
          </p:nvPr>
        </p:nvSpPr>
        <p:spPr>
          <a:ln/>
        </p:spPr>
      </p:sp>
      <p:sp>
        <p:nvSpPr>
          <p:cNvPr id="305155" name="Rectangle 3"/>
          <p:cNvSpPr>
            <a:spLocks noGrp="1" noChangeArrowheads="1"/>
          </p:cNvSpPr>
          <p:nvPr>
            <p:ph type="body" idx="1"/>
          </p:nvPr>
        </p:nvSpPr>
        <p:spPr>
          <a:xfrm>
            <a:off x="915041" y="4342817"/>
            <a:ext cx="5027920" cy="411509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r>
              <a:rPr lang="en-US" dirty="0" smtClean="0"/>
              <a:t>This is the origin.</a:t>
            </a:r>
          </a:p>
          <a:p>
            <a:r>
              <a:rPr lang="en-US" dirty="0" smtClean="0"/>
              <a:t>The</a:t>
            </a:r>
            <a:r>
              <a:rPr lang="en-US" baseline="0" dirty="0" smtClean="0"/>
              <a:t> satellite supplement was updated in 2010 (GCOS_154).</a:t>
            </a:r>
          </a:p>
          <a:p>
            <a:r>
              <a:rPr lang="en-US" baseline="0" dirty="0" smtClean="0"/>
              <a:t>Another GCOS IP was produced in 2010 (</a:t>
            </a:r>
            <a:r>
              <a:rPr lang="en-GB" sz="1200" kern="1200" smtClean="0">
                <a:solidFill>
                  <a:schemeClr val="tx1"/>
                </a:solidFill>
                <a:latin typeface="Arial" charset="0"/>
                <a:ea typeface="ＭＳ Ｐゴシック" charset="0"/>
                <a:cs typeface="ＭＳ Ｐゴシック" charset="0"/>
              </a:rPr>
              <a:t>GCOS-138) </a:t>
            </a:r>
            <a:r>
              <a:rPr lang="en-US" baseline="0" dirty="0" smtClean="0"/>
              <a:t>and a CEOS response was produced in 2012.</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noRot="1" noChangeAspect="1" noChangeArrowheads="1" noTextEdit="1"/>
          </p:cNvSpPr>
          <p:nvPr>
            <p:ph type="sldImg"/>
          </p:nvPr>
        </p:nvSpPr>
        <p:spPr>
          <a:ln/>
        </p:spPr>
      </p:sp>
      <p:sp>
        <p:nvSpPr>
          <p:cNvPr id="277507" name="Rectangle 3"/>
          <p:cNvSpPr>
            <a:spLocks noGrp="1" noChangeArrowheads="1"/>
          </p:cNvSpPr>
          <p:nvPr>
            <p:ph type="body" idx="1"/>
          </p:nvPr>
        </p:nvSpPr>
        <p:spPr>
          <a:xfrm>
            <a:off x="915041" y="4341356"/>
            <a:ext cx="5027920" cy="411655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75.5 </a:t>
            </a:r>
            <a:r>
              <a:rPr lang="en-US" dirty="0"/>
              <a:t>M€ approved at Ministerial Council in November 2008, for production of satellite-based ECVs</a:t>
            </a:r>
            <a:r>
              <a:rPr lang="en-US" dirty="0" smtClean="0"/>
              <a:t>.</a:t>
            </a:r>
          </a:p>
          <a:p>
            <a:r>
              <a:rPr lang="en-US" dirty="0" smtClean="0"/>
              <a:t>Another 13.3 were added at CMIN-12</a:t>
            </a:r>
          </a:p>
          <a:p>
            <a:r>
              <a:rPr lang="en-US" dirty="0" smtClean="0"/>
              <a:t>5.9</a:t>
            </a:r>
            <a:r>
              <a:rPr lang="en-US" baseline="0" dirty="0" smtClean="0"/>
              <a:t> are coming from </a:t>
            </a:r>
            <a:r>
              <a:rPr lang="en-US" baseline="0" dirty="0" err="1" smtClean="0"/>
              <a:t>StrIn</a:t>
            </a:r>
            <a:endParaRPr lang="en-US" dirty="0" smtClean="0"/>
          </a:p>
          <a:p>
            <a:endParaRPr lang="en-US" dirty="0" smtClean="0"/>
          </a:p>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smtClean="0"/>
              <a:t>ECV Data Product</a:t>
            </a:r>
          </a:p>
          <a:p>
            <a:pPr>
              <a:defRPr/>
            </a:pPr>
            <a:endParaRPr lang="en-GB" dirty="0" smtClean="0"/>
          </a:p>
          <a:p>
            <a:pPr>
              <a:defRPr/>
            </a:pPr>
            <a:r>
              <a:rPr lang="en-GB" dirty="0" smtClean="0"/>
              <a:t>Common element re-use,</a:t>
            </a:r>
          </a:p>
          <a:p>
            <a:pPr>
              <a:defRPr/>
            </a:pPr>
            <a:endParaRPr lang="en-GB" dirty="0"/>
          </a:p>
        </p:txBody>
      </p:sp>
      <p:sp>
        <p:nvSpPr>
          <p:cNvPr id="4" name="Slide Number Placeholder 3"/>
          <p:cNvSpPr>
            <a:spLocks noGrp="1"/>
          </p:cNvSpPr>
          <p:nvPr>
            <p:ph type="sldNum" sz="quarter" idx="5"/>
          </p:nvPr>
        </p:nvSpPr>
        <p:spPr/>
        <p:txBody>
          <a:bodyPr/>
          <a:lstStyle/>
          <a:p>
            <a:pPr>
              <a:defRPr/>
            </a:pPr>
            <a:fld id="{3B8D9EE3-B3EC-F540-9DCB-EFA33CB97176}" type="slidenum">
              <a:rPr lang="en-GB" smtClean="0"/>
              <a:pPr>
                <a:defRPr/>
              </a:pPr>
              <a:t>6</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Glaciers: </a:t>
            </a:r>
            <a:r>
              <a:rPr lang="en-US" dirty="0" err="1" smtClean="0"/>
              <a:t>Kääb</a:t>
            </a:r>
            <a:r>
              <a:rPr lang="en-US" dirty="0" smtClean="0"/>
              <a:t> et al. 2012, Gardner et al., 2013, </a:t>
            </a:r>
            <a:r>
              <a:rPr lang="en-US" dirty="0" err="1" smtClean="0"/>
              <a:t>Rastner</a:t>
            </a:r>
            <a:r>
              <a:rPr lang="en-US" dirty="0" smtClean="0"/>
              <a:t> et al., 2012, </a:t>
            </a:r>
            <a:r>
              <a:rPr lang="en-US" dirty="0" err="1" smtClean="0"/>
              <a:t>Bolch</a:t>
            </a:r>
            <a:r>
              <a:rPr lang="en-US" dirty="0" smtClean="0"/>
              <a:t> et al, 2012, 	</a:t>
            </a:r>
            <a:r>
              <a:rPr lang="en-US" dirty="0" err="1" smtClean="0"/>
              <a:t>Bolch</a:t>
            </a:r>
            <a:r>
              <a:rPr lang="en-US" dirty="0" smtClean="0"/>
              <a:t> et al., 2013, </a:t>
            </a:r>
            <a:r>
              <a:rPr lang="en-US" dirty="0" err="1" smtClean="0"/>
              <a:t>Leclercq</a:t>
            </a:r>
            <a:r>
              <a:rPr lang="en-US" dirty="0" smtClean="0"/>
              <a:t> et al., 2012, </a:t>
            </a:r>
            <a:r>
              <a:rPr lang="en-US" dirty="0" err="1" smtClean="0"/>
              <a:t>Gardelle</a:t>
            </a:r>
            <a:r>
              <a:rPr lang="en-US" dirty="0" smtClean="0"/>
              <a:t> et al. 2012</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GHG: </a:t>
            </a:r>
            <a:r>
              <a:rPr lang="en-US" dirty="0" err="1" smtClean="0"/>
              <a:t>Sussmann</a:t>
            </a:r>
            <a:r>
              <a:rPr lang="en-US" dirty="0" smtClean="0"/>
              <a:t> et al. 2012</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Ice Sheets/IMBIE: Shepherd et al. 2012, </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Ozone: Loyola and </a:t>
            </a:r>
            <a:r>
              <a:rPr lang="en-US" dirty="0" err="1" smtClean="0"/>
              <a:t>Coldewey-Egbers</a:t>
            </a:r>
            <a:r>
              <a:rPr lang="en-US" dirty="0" smtClean="0"/>
              <a:t>, 2012</a:t>
            </a:r>
          </a:p>
          <a:p>
            <a:r>
              <a:rPr lang="en-US" dirty="0" smtClean="0"/>
              <a:t>Sea Level: </a:t>
            </a:r>
            <a:r>
              <a:rPr lang="en-US" dirty="0" err="1" smtClean="0"/>
              <a:t>Cazenave</a:t>
            </a:r>
            <a:r>
              <a:rPr lang="en-US" dirty="0" smtClean="0"/>
              <a:t> et al. 2012, Masters et al., 2012, </a:t>
            </a:r>
            <a:r>
              <a:rPr lang="en-US" dirty="0" err="1" smtClean="0"/>
              <a:t>Ollivier</a:t>
            </a:r>
            <a:r>
              <a:rPr lang="en-US" dirty="0" smtClean="0"/>
              <a:t> et al, 2012</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SST: Merchant et al., 2012</a:t>
            </a:r>
          </a:p>
          <a:p>
            <a:r>
              <a:rPr lang="en-US" dirty="0" smtClean="0"/>
              <a:t>Soil</a:t>
            </a:r>
            <a:r>
              <a:rPr lang="en-US" baseline="0" dirty="0" smtClean="0"/>
              <a:t> Moisture: </a:t>
            </a:r>
            <a:r>
              <a:rPr lang="en-US" baseline="0" dirty="0" err="1" smtClean="0"/>
              <a:t>Dorigo</a:t>
            </a:r>
            <a:r>
              <a:rPr lang="en-US" baseline="0" dirty="0" smtClean="0"/>
              <a:t> et al., 2012</a:t>
            </a:r>
            <a:endParaRPr lang="en-US" dirty="0"/>
          </a:p>
        </p:txBody>
      </p:sp>
      <p:sp>
        <p:nvSpPr>
          <p:cNvPr id="4" name="Slide Number Placeholder 3"/>
          <p:cNvSpPr>
            <a:spLocks noGrp="1"/>
          </p:cNvSpPr>
          <p:nvPr>
            <p:ph type="sldNum" sz="quarter" idx="10"/>
          </p:nvPr>
        </p:nvSpPr>
        <p:spPr/>
        <p:txBody>
          <a:bodyPr/>
          <a:lstStyle/>
          <a:p>
            <a:fld id="{D37CCFB6-7E4F-144B-8872-6FF2865F655A}" type="slidenum">
              <a:rPr lang="en-US" smtClean="0"/>
              <a:t>11</a:t>
            </a:fld>
            <a:endParaRPr lang="en-US"/>
          </a:p>
        </p:txBody>
      </p:sp>
    </p:spTree>
    <p:extLst>
      <p:ext uri="{BB962C8B-B14F-4D97-AF65-F5344CB8AC3E}">
        <p14:creationId xmlns:p14="http://schemas.microsoft.com/office/powerpoint/2010/main" val="2635574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3166977866"/>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19900" y="838200"/>
            <a:ext cx="1943100" cy="52578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990600" y="838200"/>
            <a:ext cx="56769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2817252617"/>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Tree>
    <p:extLst>
      <p:ext uri="{BB962C8B-B14F-4D97-AF65-F5344CB8AC3E}">
        <p14:creationId xmlns:p14="http://schemas.microsoft.com/office/powerpoint/2010/main" val="2581840873"/>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87338" y="219075"/>
            <a:ext cx="7372350" cy="862013"/>
          </a:xfrm>
        </p:spPr>
        <p:txBody>
          <a:bodyPr/>
          <a:lstStyle/>
          <a:p>
            <a:r>
              <a:rPr lang="en-GB" smtClean="0"/>
              <a:t>Click to edit Master title style</a:t>
            </a:r>
            <a:endParaRPr lang="en-US"/>
          </a:p>
        </p:txBody>
      </p:sp>
      <p:sp>
        <p:nvSpPr>
          <p:cNvPr id="3" name="Table Placeholder 2"/>
          <p:cNvSpPr>
            <a:spLocks noGrp="1"/>
          </p:cNvSpPr>
          <p:nvPr>
            <p:ph type="tbl" idx="1"/>
          </p:nvPr>
        </p:nvSpPr>
        <p:spPr>
          <a:xfrm>
            <a:off x="287338" y="1501775"/>
            <a:ext cx="8567737" cy="4876800"/>
          </a:xfrm>
        </p:spPr>
        <p:txBody>
          <a:bodyPr/>
          <a:lstStyle/>
          <a:p>
            <a:pPr lvl="0"/>
            <a:r>
              <a:rPr lang="en-GB" noProof="0" smtClean="0"/>
              <a:t>Click icon to add table</a:t>
            </a:r>
            <a:endParaRPr lang="en-US" noProof="0" smtClean="0"/>
          </a:p>
        </p:txBody>
      </p:sp>
      <p:sp>
        <p:nvSpPr>
          <p:cNvPr id="4" name="Rectangle 8"/>
          <p:cNvSpPr>
            <a:spLocks noGrp="1" noChangeArrowheads="1"/>
          </p:cNvSpPr>
          <p:nvPr>
            <p:ph type="ftr" sz="quarter" idx="10"/>
          </p:nvPr>
        </p:nvSpPr>
        <p:spPr>
          <a:xfrm>
            <a:off x="287338" y="6578600"/>
            <a:ext cx="3557587" cy="263525"/>
          </a:xfrm>
          <a:prstGeom prst="rect">
            <a:avLst/>
          </a:prstGeom>
          <a:ln/>
        </p:spPr>
        <p:txBody>
          <a:bodyPr/>
          <a:lstStyle>
            <a:lvl1pPr>
              <a:defRPr/>
            </a:lvl1pPr>
          </a:lstStyle>
          <a:p>
            <a:endParaRPr lang="en-GB"/>
          </a:p>
          <a:p>
            <a:endParaRPr lang="en-GB"/>
          </a:p>
        </p:txBody>
      </p:sp>
    </p:spTree>
    <p:extLst>
      <p:ext uri="{BB962C8B-B14F-4D97-AF65-F5344CB8AC3E}">
        <p14:creationId xmlns:p14="http://schemas.microsoft.com/office/powerpoint/2010/main" val="20820008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Tree>
    <p:extLst>
      <p:ext uri="{BB962C8B-B14F-4D97-AF65-F5344CB8AC3E}">
        <p14:creationId xmlns:p14="http://schemas.microsoft.com/office/powerpoint/2010/main" val="672464472"/>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Tree>
    <p:extLst>
      <p:ext uri="{BB962C8B-B14F-4D97-AF65-F5344CB8AC3E}">
        <p14:creationId xmlns:p14="http://schemas.microsoft.com/office/powerpoint/2010/main" val="2544441314"/>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990600" y="1905000"/>
            <a:ext cx="38100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953000" y="1905000"/>
            <a:ext cx="38100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2477506779"/>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898203421"/>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Tree>
    <p:extLst>
      <p:ext uri="{BB962C8B-B14F-4D97-AF65-F5344CB8AC3E}">
        <p14:creationId xmlns:p14="http://schemas.microsoft.com/office/powerpoint/2010/main" val="775118064"/>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6558667"/>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Tree>
    <p:extLst>
      <p:ext uri="{BB962C8B-B14F-4D97-AF65-F5344CB8AC3E}">
        <p14:creationId xmlns:p14="http://schemas.microsoft.com/office/powerpoint/2010/main" val="481059431"/>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Drag picture to placeholder or click icon to add</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Tree>
    <p:extLst>
      <p:ext uri="{BB962C8B-B14F-4D97-AF65-F5344CB8AC3E}">
        <p14:creationId xmlns:p14="http://schemas.microsoft.com/office/powerpoint/2010/main" val="2915872367"/>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73415455"/>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png"/><Relationship Id="rId16"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Rectangle 10"/>
          <p:cNvSpPr>
            <a:spLocks noChangeArrowheads="1"/>
          </p:cNvSpPr>
          <p:nvPr/>
        </p:nvSpPr>
        <p:spPr bwMode="auto">
          <a:xfrm>
            <a:off x="0" y="0"/>
            <a:ext cx="9144000" cy="1181100"/>
          </a:xfrm>
          <a:prstGeom prst="rect">
            <a:avLst/>
          </a:prstGeom>
          <a:solidFill>
            <a:srgbClr val="B2B2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026" name="Rectangle 2"/>
          <p:cNvSpPr>
            <a:spLocks noGrp="1" noChangeArrowheads="1"/>
          </p:cNvSpPr>
          <p:nvPr>
            <p:ph type="title"/>
          </p:nvPr>
        </p:nvSpPr>
        <p:spPr bwMode="auto">
          <a:xfrm>
            <a:off x="1524000" y="34925"/>
            <a:ext cx="6096000" cy="111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val="1"/>
            </a:ext>
          </a:extLst>
        </p:spPr>
        <p:txBody>
          <a:bodyPr vert="horz" wrap="square" lIns="0" tIns="0" rIns="0" bIns="0" numCol="1" anchor="ctr" anchorCtr="0" compatLnSpc="1">
            <a:prstTxWarp prst="textNoShape">
              <a:avLst/>
            </a:prstTxWarp>
          </a:bodyPr>
          <a:lstStyle/>
          <a:p>
            <a:pPr lvl="0"/>
            <a:r>
              <a:rPr lang="en-GB" smtClean="0"/>
              <a:t>Click to edit Master title style</a:t>
            </a:r>
            <a:endParaRPr lang="de-DE"/>
          </a:p>
        </p:txBody>
      </p:sp>
      <p:sp>
        <p:nvSpPr>
          <p:cNvPr id="1027" name="Rectangle 3"/>
          <p:cNvSpPr>
            <a:spLocks noGrp="1" noChangeArrowheads="1"/>
          </p:cNvSpPr>
          <p:nvPr>
            <p:ph type="body" idx="1"/>
          </p:nvPr>
        </p:nvSpPr>
        <p:spPr bwMode="auto">
          <a:xfrm>
            <a:off x="457200" y="1371600"/>
            <a:ext cx="82296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pic>
        <p:nvPicPr>
          <p:cNvPr id="1029" name="Picture 38" descr="ESA_logo_bleu"/>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42875" y="217488"/>
            <a:ext cx="1204913"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xmlns:p14="http://schemas.microsoft.com/office/powerpoint/2010/main"/>
  <p:timing>
    <p:tnLst>
      <p:par>
        <p:cTn xmlns:p14="http://schemas.microsoft.com/office/powerpoint/2010/main" id="1" dur="indefinite" restart="never" nodeType="tmRoot"/>
      </p:par>
    </p:tnLst>
  </p:timing>
  <p:txStyles>
    <p:titleStyle>
      <a:lvl1pPr algn="ctr" rtl="0" eaLnBrk="1" fontAlgn="base" hangingPunct="1">
        <a:lnSpc>
          <a:spcPts val="2900"/>
        </a:lnSpc>
        <a:spcBef>
          <a:spcPct val="0"/>
        </a:spcBef>
        <a:spcAft>
          <a:spcPct val="0"/>
        </a:spcAft>
        <a:defRPr sz="3200" b="1">
          <a:solidFill>
            <a:schemeClr val="bg1"/>
          </a:solidFill>
          <a:latin typeface="+mj-lt"/>
          <a:ea typeface="+mj-ea"/>
          <a:cs typeface="ＭＳ Ｐゴシック" charset="0"/>
        </a:defRPr>
      </a:lvl1pPr>
      <a:lvl2pPr algn="ctr" rtl="0" eaLnBrk="1" fontAlgn="base" hangingPunct="1">
        <a:lnSpc>
          <a:spcPts val="2900"/>
        </a:lnSpc>
        <a:spcBef>
          <a:spcPct val="0"/>
        </a:spcBef>
        <a:spcAft>
          <a:spcPct val="0"/>
        </a:spcAft>
        <a:defRPr sz="3200" b="1">
          <a:solidFill>
            <a:schemeClr val="bg1"/>
          </a:solidFill>
          <a:latin typeface="Arial" charset="0"/>
          <a:ea typeface="ＭＳ Ｐゴシック" charset="0"/>
          <a:cs typeface="ＭＳ Ｐゴシック" charset="0"/>
        </a:defRPr>
      </a:lvl2pPr>
      <a:lvl3pPr algn="ctr" rtl="0" eaLnBrk="1" fontAlgn="base" hangingPunct="1">
        <a:lnSpc>
          <a:spcPts val="2900"/>
        </a:lnSpc>
        <a:spcBef>
          <a:spcPct val="0"/>
        </a:spcBef>
        <a:spcAft>
          <a:spcPct val="0"/>
        </a:spcAft>
        <a:defRPr sz="3200" b="1">
          <a:solidFill>
            <a:schemeClr val="bg1"/>
          </a:solidFill>
          <a:latin typeface="Arial" charset="0"/>
          <a:ea typeface="ＭＳ Ｐゴシック" charset="0"/>
          <a:cs typeface="ＭＳ Ｐゴシック" charset="0"/>
        </a:defRPr>
      </a:lvl3pPr>
      <a:lvl4pPr algn="ctr" rtl="0" eaLnBrk="1" fontAlgn="base" hangingPunct="1">
        <a:lnSpc>
          <a:spcPts val="2900"/>
        </a:lnSpc>
        <a:spcBef>
          <a:spcPct val="0"/>
        </a:spcBef>
        <a:spcAft>
          <a:spcPct val="0"/>
        </a:spcAft>
        <a:defRPr sz="3200" b="1">
          <a:solidFill>
            <a:schemeClr val="bg1"/>
          </a:solidFill>
          <a:latin typeface="Arial" charset="0"/>
          <a:ea typeface="ＭＳ Ｐゴシック" charset="0"/>
          <a:cs typeface="ＭＳ Ｐゴシック" charset="0"/>
        </a:defRPr>
      </a:lvl4pPr>
      <a:lvl5pPr algn="ctr" rtl="0" eaLnBrk="1" fontAlgn="base" hangingPunct="1">
        <a:lnSpc>
          <a:spcPts val="2900"/>
        </a:lnSpc>
        <a:spcBef>
          <a:spcPct val="0"/>
        </a:spcBef>
        <a:spcAft>
          <a:spcPct val="0"/>
        </a:spcAft>
        <a:defRPr sz="3200" b="1">
          <a:solidFill>
            <a:schemeClr val="bg1"/>
          </a:solidFill>
          <a:latin typeface="Arial" charset="0"/>
          <a:ea typeface="ＭＳ Ｐゴシック" charset="0"/>
          <a:cs typeface="ＭＳ Ｐゴシック" charset="0"/>
        </a:defRPr>
      </a:lvl5pPr>
      <a:lvl6pPr marL="457200" algn="l" rtl="0" eaLnBrk="1" fontAlgn="base" hangingPunct="1">
        <a:lnSpc>
          <a:spcPts val="2900"/>
        </a:lnSpc>
        <a:spcBef>
          <a:spcPct val="0"/>
        </a:spcBef>
        <a:spcAft>
          <a:spcPct val="0"/>
        </a:spcAft>
        <a:defRPr sz="2400" b="1">
          <a:solidFill>
            <a:srgbClr val="454545"/>
          </a:solidFill>
          <a:latin typeface="Arial" charset="0"/>
          <a:ea typeface="ＭＳ Ｐゴシック" charset="0"/>
        </a:defRPr>
      </a:lvl6pPr>
      <a:lvl7pPr marL="914400" algn="l" rtl="0" eaLnBrk="1" fontAlgn="base" hangingPunct="1">
        <a:lnSpc>
          <a:spcPts val="2900"/>
        </a:lnSpc>
        <a:spcBef>
          <a:spcPct val="0"/>
        </a:spcBef>
        <a:spcAft>
          <a:spcPct val="0"/>
        </a:spcAft>
        <a:defRPr sz="2400" b="1">
          <a:solidFill>
            <a:srgbClr val="454545"/>
          </a:solidFill>
          <a:latin typeface="Arial" charset="0"/>
          <a:ea typeface="ＭＳ Ｐゴシック" charset="0"/>
        </a:defRPr>
      </a:lvl7pPr>
      <a:lvl8pPr marL="1371600" algn="l" rtl="0" eaLnBrk="1" fontAlgn="base" hangingPunct="1">
        <a:lnSpc>
          <a:spcPts val="2900"/>
        </a:lnSpc>
        <a:spcBef>
          <a:spcPct val="0"/>
        </a:spcBef>
        <a:spcAft>
          <a:spcPct val="0"/>
        </a:spcAft>
        <a:defRPr sz="2400" b="1">
          <a:solidFill>
            <a:srgbClr val="454545"/>
          </a:solidFill>
          <a:latin typeface="Arial" charset="0"/>
          <a:ea typeface="ＭＳ Ｐゴシック" charset="0"/>
        </a:defRPr>
      </a:lvl8pPr>
      <a:lvl9pPr marL="1828800" algn="l" rtl="0" eaLnBrk="1" fontAlgn="base" hangingPunct="1">
        <a:lnSpc>
          <a:spcPts val="2900"/>
        </a:lnSpc>
        <a:spcBef>
          <a:spcPct val="0"/>
        </a:spcBef>
        <a:spcAft>
          <a:spcPct val="0"/>
        </a:spcAft>
        <a:defRPr sz="2400" b="1">
          <a:solidFill>
            <a:srgbClr val="454545"/>
          </a:solidFill>
          <a:latin typeface="Arial" charset="0"/>
          <a:ea typeface="ＭＳ Ｐゴシック" charset="0"/>
        </a:defRPr>
      </a:lvl9pPr>
    </p:titleStyle>
    <p:bodyStyle>
      <a:lvl1pPr marL="381000" indent="-381000" algn="l" rtl="0" eaLnBrk="1" fontAlgn="base" hangingPunct="1">
        <a:spcBef>
          <a:spcPct val="25000"/>
        </a:spcBef>
        <a:spcAft>
          <a:spcPct val="0"/>
        </a:spcAft>
        <a:buSzPct val="90000"/>
        <a:buFont typeface="Wingdings" charset="0"/>
        <a:buChar char="§"/>
        <a:defRPr sz="2000" b="1">
          <a:solidFill>
            <a:srgbClr val="00338D"/>
          </a:solidFill>
          <a:latin typeface="Verdana" charset="0"/>
          <a:ea typeface="+mn-ea"/>
          <a:cs typeface="ＭＳ Ｐゴシック" charset="0"/>
        </a:defRPr>
      </a:lvl1pPr>
      <a:lvl2pPr marL="950913" indent="-379413" algn="l" rtl="0" eaLnBrk="1" fontAlgn="base" hangingPunct="1">
        <a:spcBef>
          <a:spcPct val="25000"/>
        </a:spcBef>
        <a:spcAft>
          <a:spcPct val="0"/>
        </a:spcAft>
        <a:buSzPct val="90000"/>
        <a:buChar char="-"/>
        <a:defRPr>
          <a:solidFill>
            <a:srgbClr val="00338D"/>
          </a:solidFill>
          <a:latin typeface="Verdana" charset="0"/>
          <a:ea typeface="+mn-ea"/>
        </a:defRPr>
      </a:lvl2pPr>
      <a:lvl3pPr marL="1520825" indent="-379413" algn="l" rtl="0" eaLnBrk="1" fontAlgn="base" hangingPunct="1">
        <a:spcBef>
          <a:spcPct val="25000"/>
        </a:spcBef>
        <a:spcAft>
          <a:spcPct val="0"/>
        </a:spcAft>
        <a:buSzPct val="90000"/>
        <a:buFont typeface="Times" charset="0"/>
        <a:buChar char="•"/>
        <a:defRPr sz="1600" i="1">
          <a:solidFill>
            <a:srgbClr val="00338D"/>
          </a:solidFill>
          <a:latin typeface="Verdana" charset="0"/>
          <a:ea typeface="+mn-ea"/>
        </a:defRPr>
      </a:lvl3pPr>
      <a:lvl4pPr marL="2092325" indent="-381000" algn="l" rtl="0" eaLnBrk="1" fontAlgn="base" hangingPunct="1">
        <a:spcBef>
          <a:spcPct val="25000"/>
        </a:spcBef>
        <a:spcAft>
          <a:spcPct val="0"/>
        </a:spcAft>
        <a:buSzPct val="90000"/>
        <a:buChar char="-"/>
        <a:defRPr sz="1400">
          <a:solidFill>
            <a:srgbClr val="00338D"/>
          </a:solidFill>
          <a:latin typeface="Verdana" charset="0"/>
          <a:ea typeface="+mn-ea"/>
        </a:defRPr>
      </a:lvl4pPr>
      <a:lvl5pPr marL="2663825" indent="-381000" algn="l" rtl="0" eaLnBrk="1" fontAlgn="base" hangingPunct="1">
        <a:spcBef>
          <a:spcPct val="25000"/>
        </a:spcBef>
        <a:spcAft>
          <a:spcPct val="0"/>
        </a:spcAft>
        <a:buSzPct val="90000"/>
        <a:buFont typeface="Wingdings" charset="0"/>
        <a:buChar char=""/>
        <a:defRPr sz="1200" i="1">
          <a:solidFill>
            <a:srgbClr val="00338D"/>
          </a:solidFill>
          <a:latin typeface="Verdana" charset="0"/>
          <a:ea typeface="+mn-ea"/>
        </a:defRPr>
      </a:lvl5pPr>
      <a:lvl6pPr marL="3121025" indent="-381000" algn="l" rtl="0" eaLnBrk="1" fontAlgn="base" hangingPunct="1">
        <a:spcBef>
          <a:spcPct val="25000"/>
        </a:spcBef>
        <a:spcAft>
          <a:spcPct val="0"/>
        </a:spcAft>
        <a:buSzPct val="90000"/>
        <a:buBlip>
          <a:blip r:embed="rId16"/>
        </a:buBlip>
        <a:defRPr>
          <a:solidFill>
            <a:schemeClr val="tx1"/>
          </a:solidFill>
          <a:latin typeface="+mn-lt"/>
          <a:ea typeface="+mn-ea"/>
        </a:defRPr>
      </a:lvl6pPr>
      <a:lvl7pPr marL="3578225" indent="-381000" algn="l" rtl="0" eaLnBrk="1" fontAlgn="base" hangingPunct="1">
        <a:spcBef>
          <a:spcPct val="25000"/>
        </a:spcBef>
        <a:spcAft>
          <a:spcPct val="0"/>
        </a:spcAft>
        <a:buSzPct val="90000"/>
        <a:buBlip>
          <a:blip r:embed="rId16"/>
        </a:buBlip>
        <a:defRPr>
          <a:solidFill>
            <a:schemeClr val="tx1"/>
          </a:solidFill>
          <a:latin typeface="+mn-lt"/>
          <a:ea typeface="+mn-ea"/>
        </a:defRPr>
      </a:lvl7pPr>
      <a:lvl8pPr marL="4035425" indent="-381000" algn="l" rtl="0" eaLnBrk="1" fontAlgn="base" hangingPunct="1">
        <a:spcBef>
          <a:spcPct val="25000"/>
        </a:spcBef>
        <a:spcAft>
          <a:spcPct val="0"/>
        </a:spcAft>
        <a:buSzPct val="90000"/>
        <a:buBlip>
          <a:blip r:embed="rId16"/>
        </a:buBlip>
        <a:defRPr>
          <a:solidFill>
            <a:schemeClr val="tx1"/>
          </a:solidFill>
          <a:latin typeface="+mn-lt"/>
          <a:ea typeface="+mn-ea"/>
        </a:defRPr>
      </a:lvl8pPr>
      <a:lvl9pPr marL="4492625" indent="-381000" algn="l" rtl="0" eaLnBrk="1" fontAlgn="base" hangingPunct="1">
        <a:spcBef>
          <a:spcPct val="25000"/>
        </a:spcBef>
        <a:spcAft>
          <a:spcPct val="0"/>
        </a:spcAft>
        <a:buSzPct val="90000"/>
        <a:buBlip>
          <a:blip r:embed="rId16"/>
        </a:buBlip>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3.jpg"/><Relationship Id="rId5" Type="http://schemas.openxmlformats.org/officeDocument/2006/relationships/image" Target="../media/image24.gif"/><Relationship Id="rId6" Type="http://schemas.openxmlformats.org/officeDocument/2006/relationships/image" Target="../media/image25.png"/><Relationship Id="rId7" Type="http://schemas.openxmlformats.org/officeDocument/2006/relationships/image" Target="../media/image26.png"/><Relationship Id="rId8" Type="http://schemas.openxmlformats.org/officeDocument/2006/relationships/image" Target="../media/image27.png"/><Relationship Id="rId9" Type="http://schemas.openxmlformats.org/officeDocument/2006/relationships/image" Target="../media/image28.gif"/><Relationship Id="rId10" Type="http://schemas.openxmlformats.org/officeDocument/2006/relationships/image" Target="../media/image29.gif"/><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6" Type="http://schemas.openxmlformats.org/officeDocument/2006/relationships/image" Target="../media/image6.jpeg"/><Relationship Id="rId7" Type="http://schemas.openxmlformats.org/officeDocument/2006/relationships/image" Target="../media/image7.jpeg"/><Relationship Id="rId8" Type="http://schemas.openxmlformats.org/officeDocument/2006/relationships/image" Target="../media/image8.jpeg"/><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4.jpeg"/><Relationship Id="rId5" Type="http://schemas.openxmlformats.org/officeDocument/2006/relationships/image" Target="../media/image9.jpeg"/><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1" Type="http://schemas.openxmlformats.org/officeDocument/2006/relationships/image" Target="../media/image18.png"/><Relationship Id="rId12" Type="http://schemas.openxmlformats.org/officeDocument/2006/relationships/image" Target="../media/image19.png"/><Relationship Id="rId13" Type="http://schemas.openxmlformats.org/officeDocument/2006/relationships/image" Target="../media/image20.png"/><Relationship Id="rId14" Type="http://schemas.openxmlformats.org/officeDocument/2006/relationships/image" Target="../media/image21.png"/><Relationship Id="rId15" Type="http://schemas.openxmlformats.org/officeDocument/2006/relationships/image" Target="../media/image22.jpeg"/><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13.png"/><Relationship Id="rId7" Type="http://schemas.openxmlformats.org/officeDocument/2006/relationships/image" Target="../media/image14.png"/><Relationship Id="rId8" Type="http://schemas.openxmlformats.org/officeDocument/2006/relationships/image" Target="../media/image15.png"/><Relationship Id="rId9" Type="http://schemas.openxmlformats.org/officeDocument/2006/relationships/image" Target="../media/image16.png"/><Relationship Id="rId10"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solidFill>
                  <a:srgbClr val="00338D"/>
                </a:solidFill>
              </a:rPr>
              <a:t>ESA Climate Change Initiative</a:t>
            </a:r>
            <a:endParaRPr lang="en-GB" dirty="0">
              <a:solidFill>
                <a:srgbClr val="00338D"/>
              </a:solidFill>
            </a:endParaRPr>
          </a:p>
        </p:txBody>
      </p:sp>
      <p:sp>
        <p:nvSpPr>
          <p:cNvPr id="5" name="Subtitle 4"/>
          <p:cNvSpPr>
            <a:spLocks noGrp="1"/>
          </p:cNvSpPr>
          <p:nvPr>
            <p:ph type="subTitle" idx="1"/>
          </p:nvPr>
        </p:nvSpPr>
        <p:spPr/>
        <p:txBody>
          <a:bodyPr/>
          <a:lstStyle/>
          <a:p>
            <a:endParaRPr lang="en-GB" sz="1600" dirty="0"/>
          </a:p>
          <a:p>
            <a:r>
              <a:rPr lang="en-GB" sz="1600" dirty="0" smtClean="0"/>
              <a:t>Pascal Lecomte</a:t>
            </a:r>
          </a:p>
          <a:p>
            <a:r>
              <a:rPr lang="en-GB" sz="1600" dirty="0" smtClean="0"/>
              <a:t>Head of the ESA Climate Office</a:t>
            </a:r>
          </a:p>
          <a:p>
            <a:r>
              <a:rPr lang="en-GB" sz="1600" dirty="0" smtClean="0"/>
              <a:t>ECSAT – Harwell - UK</a:t>
            </a:r>
            <a:endParaRPr lang="en-GB" sz="1600" dirty="0"/>
          </a:p>
        </p:txBody>
      </p:sp>
    </p:spTree>
    <p:extLst>
      <p:ext uri="{BB962C8B-B14F-4D97-AF65-F5344CB8AC3E}">
        <p14:creationId xmlns:p14="http://schemas.microsoft.com/office/powerpoint/2010/main" val="218465407"/>
      </p:ext>
    </p:extLst>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CCI Products Time Coverage</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1664078466"/>
              </p:ext>
            </p:extLst>
          </p:nvPr>
        </p:nvGraphicFramePr>
        <p:xfrm>
          <a:off x="242925" y="1566138"/>
          <a:ext cx="8660960" cy="4877096"/>
        </p:xfrm>
        <a:graphic>
          <a:graphicData uri="http://schemas.openxmlformats.org/drawingml/2006/table">
            <a:tbl>
              <a:tblPr firstRow="1" bandRow="1">
                <a:tableStyleId>{1FECB4D8-DB02-4DC6-A0A2-4F2EBAE1DC90}</a:tableStyleId>
              </a:tblPr>
              <a:tblGrid>
                <a:gridCol w="1567351"/>
                <a:gridCol w="783675"/>
                <a:gridCol w="1580861"/>
                <a:gridCol w="1580862"/>
                <a:gridCol w="1580861"/>
                <a:gridCol w="1567350"/>
              </a:tblGrid>
              <a:tr h="348364">
                <a:tc>
                  <a:txBody>
                    <a:bodyPr/>
                    <a:lstStyle/>
                    <a:p>
                      <a:pPr algn="r"/>
                      <a:r>
                        <a:rPr lang="en-GB" sz="1400" b="1" dirty="0" smtClean="0">
                          <a:solidFill>
                            <a:srgbClr val="8585E0"/>
                          </a:solidFill>
                          <a:latin typeface="Verdana"/>
                          <a:cs typeface="Verdana"/>
                        </a:rPr>
                        <a:t>Cloud</a:t>
                      </a:r>
                      <a:endParaRPr lang="en-GB" sz="1400" b="1" dirty="0">
                        <a:solidFill>
                          <a:srgbClr val="8585E0"/>
                        </a:solidFill>
                        <a:latin typeface="Verdana"/>
                        <a:cs typeface="Verdana"/>
                      </a:endParaRPr>
                    </a:p>
                  </a:txBody>
                  <a:tcPr>
                    <a:lnL w="28575" cap="flat" cmpd="sng" algn="ctr">
                      <a:solidFill>
                        <a:srgbClr val="0000FF"/>
                      </a:solidFill>
                      <a:prstDash val="solid"/>
                      <a:round/>
                      <a:headEnd type="none" w="med" len="med"/>
                      <a:tailEnd type="none" w="med" len="med"/>
                    </a:lnL>
                    <a:lnT w="28575" cap="flat" cmpd="sng" algn="ctr">
                      <a:solidFill>
                        <a:srgbClr val="0000FF"/>
                      </a:solidFill>
                      <a:prstDash val="solid"/>
                      <a:round/>
                      <a:headEnd type="none" w="med" len="med"/>
                      <a:tailEnd type="none" w="med" len="med"/>
                    </a:lnT>
                    <a:solidFill>
                      <a:schemeClr val="bg1">
                        <a:lumMod val="95000"/>
                      </a:schemeClr>
                    </a:solidFill>
                  </a:tcPr>
                </a:tc>
                <a:tc>
                  <a:txBody>
                    <a:bodyPr/>
                    <a:lstStyle/>
                    <a:p>
                      <a:pPr algn="r"/>
                      <a:endParaRPr lang="en-GB" sz="1400" dirty="0">
                        <a:solidFill>
                          <a:schemeClr val="accent2">
                            <a:lumMod val="60000"/>
                            <a:lumOff val="40000"/>
                          </a:schemeClr>
                        </a:solidFill>
                        <a:latin typeface="Verdana"/>
                        <a:cs typeface="Verdana"/>
                      </a:endParaRPr>
                    </a:p>
                  </a:txBody>
                  <a:tcPr>
                    <a:lnT w="28575" cap="flat" cmpd="sng" algn="ctr">
                      <a:solidFill>
                        <a:srgbClr val="0000FF"/>
                      </a:solidFill>
                      <a:prstDash val="solid"/>
                      <a:round/>
                      <a:headEnd type="none" w="med" len="med"/>
                      <a:tailEnd type="none" w="med" len="med"/>
                    </a:lnT>
                    <a:solidFill>
                      <a:schemeClr val="bg1">
                        <a:lumMod val="85000"/>
                      </a:schemeClr>
                    </a:solidFill>
                  </a:tcPr>
                </a:tc>
                <a:tc>
                  <a:txBody>
                    <a:bodyPr/>
                    <a:lstStyle/>
                    <a:p>
                      <a:pPr algn="r"/>
                      <a:endParaRPr lang="en-GB" sz="1400" dirty="0">
                        <a:solidFill>
                          <a:schemeClr val="accent2">
                            <a:lumMod val="60000"/>
                            <a:lumOff val="40000"/>
                          </a:schemeClr>
                        </a:solidFill>
                        <a:latin typeface="Verdana"/>
                        <a:cs typeface="Verdana"/>
                      </a:endParaRPr>
                    </a:p>
                  </a:txBody>
                  <a:tcPr>
                    <a:lnT w="28575" cap="flat" cmpd="sng" algn="ctr">
                      <a:solidFill>
                        <a:srgbClr val="0000FF"/>
                      </a:solidFill>
                      <a:prstDash val="solid"/>
                      <a:round/>
                      <a:headEnd type="none" w="med" len="med"/>
                      <a:tailEnd type="none" w="med" len="med"/>
                    </a:lnT>
                    <a:solidFill>
                      <a:srgbClr val="F2F2F2"/>
                    </a:solidFill>
                  </a:tcPr>
                </a:tc>
                <a:tc>
                  <a:txBody>
                    <a:bodyPr/>
                    <a:lstStyle/>
                    <a:p>
                      <a:pPr algn="r"/>
                      <a:endParaRPr lang="en-GB" sz="1400" dirty="0">
                        <a:solidFill>
                          <a:schemeClr val="accent2">
                            <a:lumMod val="60000"/>
                            <a:lumOff val="40000"/>
                          </a:schemeClr>
                        </a:solidFill>
                        <a:latin typeface="Verdana"/>
                        <a:cs typeface="Verdana"/>
                      </a:endParaRPr>
                    </a:p>
                  </a:txBody>
                  <a:tcPr>
                    <a:lnT w="28575" cap="flat" cmpd="sng" algn="ctr">
                      <a:solidFill>
                        <a:srgbClr val="0000FF"/>
                      </a:solidFill>
                      <a:prstDash val="solid"/>
                      <a:round/>
                      <a:headEnd type="none" w="med" len="med"/>
                      <a:tailEnd type="none" w="med" len="med"/>
                    </a:lnT>
                    <a:solidFill>
                      <a:srgbClr val="D9D9D9"/>
                    </a:solidFill>
                  </a:tcPr>
                </a:tc>
                <a:tc>
                  <a:txBody>
                    <a:bodyPr/>
                    <a:lstStyle/>
                    <a:p>
                      <a:pPr algn="r"/>
                      <a:endParaRPr lang="en-GB" sz="1400" dirty="0">
                        <a:solidFill>
                          <a:schemeClr val="accent2">
                            <a:lumMod val="60000"/>
                            <a:lumOff val="40000"/>
                          </a:schemeClr>
                        </a:solidFill>
                        <a:latin typeface="Verdana"/>
                        <a:cs typeface="Verdana"/>
                      </a:endParaRPr>
                    </a:p>
                  </a:txBody>
                  <a:tcPr>
                    <a:lnT w="28575" cap="flat" cmpd="sng" algn="ctr">
                      <a:solidFill>
                        <a:srgbClr val="0000FF"/>
                      </a:solidFill>
                      <a:prstDash val="solid"/>
                      <a:round/>
                      <a:headEnd type="none" w="med" len="med"/>
                      <a:tailEnd type="none" w="med" len="med"/>
                    </a:lnT>
                    <a:solidFill>
                      <a:srgbClr val="F2F2F2"/>
                    </a:solidFill>
                  </a:tcPr>
                </a:tc>
                <a:tc>
                  <a:txBody>
                    <a:bodyPr/>
                    <a:lstStyle/>
                    <a:p>
                      <a:pPr algn="r"/>
                      <a:endParaRPr lang="en-GB" sz="1400" dirty="0">
                        <a:solidFill>
                          <a:schemeClr val="accent2">
                            <a:lumMod val="60000"/>
                            <a:lumOff val="40000"/>
                          </a:schemeClr>
                        </a:solidFill>
                        <a:latin typeface="Verdana"/>
                        <a:cs typeface="Verdana"/>
                      </a:endParaRPr>
                    </a:p>
                  </a:txBody>
                  <a:tcPr>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solidFill>
                      <a:srgbClr val="D9D9D9"/>
                    </a:solidFill>
                  </a:tcPr>
                </a:tc>
              </a:tr>
              <a:tr h="348364">
                <a:tc>
                  <a:txBody>
                    <a:bodyPr/>
                    <a:lstStyle/>
                    <a:p>
                      <a:pPr algn="r"/>
                      <a:r>
                        <a:rPr lang="en-GB" sz="1400" b="1" dirty="0" smtClean="0">
                          <a:solidFill>
                            <a:srgbClr val="8585E0"/>
                          </a:solidFill>
                          <a:latin typeface="Verdana"/>
                          <a:cs typeface="Verdana"/>
                        </a:rPr>
                        <a:t>Ozone</a:t>
                      </a:r>
                      <a:endParaRPr lang="en-GB" sz="1400" b="1" dirty="0">
                        <a:solidFill>
                          <a:srgbClr val="8585E0"/>
                        </a:solidFill>
                        <a:latin typeface="Verdana"/>
                        <a:cs typeface="Verdana"/>
                      </a:endParaRPr>
                    </a:p>
                  </a:txBody>
                  <a:tcPr>
                    <a:lnL w="28575" cap="flat" cmpd="sng" algn="ctr">
                      <a:solidFill>
                        <a:srgbClr val="0000FF"/>
                      </a:solidFill>
                      <a:prstDash val="solid"/>
                      <a:round/>
                      <a:headEnd type="none" w="med" len="med"/>
                      <a:tailEnd type="none" w="med" len="med"/>
                    </a:lnL>
                    <a:solidFill>
                      <a:schemeClr val="bg1">
                        <a:lumMod val="95000"/>
                      </a:schemeClr>
                    </a:solidFill>
                  </a:tcPr>
                </a:tc>
                <a:tc>
                  <a:txBody>
                    <a:bodyPr/>
                    <a:lstStyle/>
                    <a:p>
                      <a:pPr algn="r"/>
                      <a:endParaRPr lang="en-GB" sz="1400" dirty="0">
                        <a:solidFill>
                          <a:schemeClr val="accent2">
                            <a:lumMod val="60000"/>
                            <a:lumOff val="40000"/>
                          </a:schemeClr>
                        </a:solidFill>
                        <a:latin typeface="Verdana"/>
                        <a:cs typeface="Verdana"/>
                      </a:endParaRPr>
                    </a:p>
                  </a:txBody>
                  <a:tcPr>
                    <a:solidFill>
                      <a:schemeClr val="bg1">
                        <a:lumMod val="85000"/>
                      </a:schemeClr>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F2F2F2"/>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D9D9D9"/>
                    </a:solidFill>
                  </a:tcPr>
                </a:tc>
                <a:tc>
                  <a:txBody>
                    <a:bodyPr/>
                    <a:lstStyle/>
                    <a:p>
                      <a:pPr algn="r"/>
                      <a:endParaRPr lang="en-GB" sz="1400">
                        <a:solidFill>
                          <a:schemeClr val="accent2">
                            <a:lumMod val="60000"/>
                            <a:lumOff val="40000"/>
                          </a:schemeClr>
                        </a:solidFill>
                        <a:latin typeface="Verdana"/>
                        <a:cs typeface="Verdana"/>
                      </a:endParaRPr>
                    </a:p>
                  </a:txBody>
                  <a:tcPr>
                    <a:solidFill>
                      <a:srgbClr val="F2F2F2"/>
                    </a:solidFill>
                  </a:tcPr>
                </a:tc>
                <a:tc>
                  <a:txBody>
                    <a:bodyPr/>
                    <a:lstStyle/>
                    <a:p>
                      <a:pPr algn="r"/>
                      <a:endParaRPr lang="en-GB" sz="1400" dirty="0">
                        <a:solidFill>
                          <a:schemeClr val="accent2">
                            <a:lumMod val="60000"/>
                            <a:lumOff val="40000"/>
                          </a:schemeClr>
                        </a:solidFill>
                        <a:latin typeface="Verdana"/>
                        <a:cs typeface="Verdana"/>
                      </a:endParaRPr>
                    </a:p>
                  </a:txBody>
                  <a:tcPr>
                    <a:lnR w="28575" cap="flat" cmpd="sng" algn="ctr">
                      <a:solidFill>
                        <a:srgbClr val="0000FF"/>
                      </a:solidFill>
                      <a:prstDash val="solid"/>
                      <a:round/>
                      <a:headEnd type="none" w="med" len="med"/>
                      <a:tailEnd type="none" w="med" len="med"/>
                    </a:lnR>
                    <a:solidFill>
                      <a:srgbClr val="D9D9D9"/>
                    </a:solidFill>
                  </a:tcPr>
                </a:tc>
              </a:tr>
              <a:tr h="348364">
                <a:tc>
                  <a:txBody>
                    <a:bodyPr/>
                    <a:lstStyle/>
                    <a:p>
                      <a:pPr algn="r"/>
                      <a:r>
                        <a:rPr lang="en-GB" sz="1400" b="1" dirty="0" smtClean="0">
                          <a:solidFill>
                            <a:srgbClr val="8585E0"/>
                          </a:solidFill>
                          <a:latin typeface="Verdana"/>
                          <a:cs typeface="Verdana"/>
                        </a:rPr>
                        <a:t>Aerosol</a:t>
                      </a:r>
                      <a:endParaRPr lang="en-GB" sz="1400" b="1" dirty="0">
                        <a:solidFill>
                          <a:srgbClr val="8585E0"/>
                        </a:solidFill>
                        <a:latin typeface="Verdana"/>
                        <a:cs typeface="Verdana"/>
                      </a:endParaRPr>
                    </a:p>
                  </a:txBody>
                  <a:tcPr>
                    <a:lnL w="28575" cap="flat" cmpd="sng" algn="ctr">
                      <a:solidFill>
                        <a:srgbClr val="0000FF"/>
                      </a:solidFill>
                      <a:prstDash val="solid"/>
                      <a:round/>
                      <a:headEnd type="none" w="med" len="med"/>
                      <a:tailEnd type="none" w="med" len="med"/>
                    </a:lnL>
                    <a:solidFill>
                      <a:schemeClr val="bg1">
                        <a:lumMod val="95000"/>
                      </a:schemeClr>
                    </a:solidFill>
                  </a:tcPr>
                </a:tc>
                <a:tc>
                  <a:txBody>
                    <a:bodyPr/>
                    <a:lstStyle/>
                    <a:p>
                      <a:pPr algn="r"/>
                      <a:endParaRPr lang="en-GB" sz="1400" dirty="0">
                        <a:solidFill>
                          <a:schemeClr val="accent2">
                            <a:lumMod val="60000"/>
                            <a:lumOff val="40000"/>
                          </a:schemeClr>
                        </a:solidFill>
                        <a:latin typeface="Verdana"/>
                        <a:cs typeface="Verdana"/>
                      </a:endParaRPr>
                    </a:p>
                  </a:txBody>
                  <a:tcPr>
                    <a:solidFill>
                      <a:schemeClr val="bg1">
                        <a:lumMod val="85000"/>
                      </a:schemeClr>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F2F2F2"/>
                    </a:solidFill>
                  </a:tcPr>
                </a:tc>
                <a:tc>
                  <a:txBody>
                    <a:bodyPr/>
                    <a:lstStyle/>
                    <a:p>
                      <a:pPr algn="r"/>
                      <a:endParaRPr lang="en-GB" sz="1400">
                        <a:solidFill>
                          <a:schemeClr val="accent2">
                            <a:lumMod val="60000"/>
                            <a:lumOff val="40000"/>
                          </a:schemeClr>
                        </a:solidFill>
                        <a:latin typeface="Verdana"/>
                        <a:cs typeface="Verdana"/>
                      </a:endParaRPr>
                    </a:p>
                  </a:txBody>
                  <a:tcPr>
                    <a:solidFill>
                      <a:srgbClr val="D9D9D9"/>
                    </a:solidFill>
                  </a:tcPr>
                </a:tc>
                <a:tc>
                  <a:txBody>
                    <a:bodyPr/>
                    <a:lstStyle/>
                    <a:p>
                      <a:pPr algn="r"/>
                      <a:endParaRPr lang="en-GB" sz="1400">
                        <a:solidFill>
                          <a:schemeClr val="accent2">
                            <a:lumMod val="60000"/>
                            <a:lumOff val="40000"/>
                          </a:schemeClr>
                        </a:solidFill>
                        <a:latin typeface="Verdana"/>
                        <a:cs typeface="Verdana"/>
                      </a:endParaRPr>
                    </a:p>
                  </a:txBody>
                  <a:tcPr>
                    <a:solidFill>
                      <a:srgbClr val="F2F2F2"/>
                    </a:solidFill>
                  </a:tcPr>
                </a:tc>
                <a:tc>
                  <a:txBody>
                    <a:bodyPr/>
                    <a:lstStyle/>
                    <a:p>
                      <a:pPr algn="r"/>
                      <a:endParaRPr lang="en-GB" sz="1400" dirty="0">
                        <a:solidFill>
                          <a:schemeClr val="accent2">
                            <a:lumMod val="60000"/>
                            <a:lumOff val="40000"/>
                          </a:schemeClr>
                        </a:solidFill>
                        <a:latin typeface="Verdana"/>
                        <a:cs typeface="Verdana"/>
                      </a:endParaRPr>
                    </a:p>
                  </a:txBody>
                  <a:tcPr>
                    <a:lnR w="28575" cap="flat" cmpd="sng" algn="ctr">
                      <a:solidFill>
                        <a:srgbClr val="0000FF"/>
                      </a:solidFill>
                      <a:prstDash val="solid"/>
                      <a:round/>
                      <a:headEnd type="none" w="med" len="med"/>
                      <a:tailEnd type="none" w="med" len="med"/>
                    </a:lnR>
                    <a:solidFill>
                      <a:srgbClr val="D9D9D9"/>
                    </a:solidFill>
                  </a:tcPr>
                </a:tc>
              </a:tr>
              <a:tr h="348364">
                <a:tc>
                  <a:txBody>
                    <a:bodyPr/>
                    <a:lstStyle/>
                    <a:p>
                      <a:pPr algn="r"/>
                      <a:r>
                        <a:rPr lang="en-GB" sz="1400" b="1" dirty="0" smtClean="0">
                          <a:solidFill>
                            <a:srgbClr val="8585E0"/>
                          </a:solidFill>
                          <a:latin typeface="Verdana"/>
                          <a:cs typeface="Verdana"/>
                        </a:rPr>
                        <a:t>GHG</a:t>
                      </a:r>
                      <a:endParaRPr lang="en-GB" sz="1400" b="1" dirty="0">
                        <a:solidFill>
                          <a:srgbClr val="8585E0"/>
                        </a:solidFill>
                        <a:latin typeface="Verdana"/>
                        <a:cs typeface="Verdana"/>
                      </a:endParaRPr>
                    </a:p>
                  </a:txBody>
                  <a:tcPr>
                    <a:lnL w="28575" cap="flat" cmpd="sng" algn="ctr">
                      <a:solidFill>
                        <a:srgbClr val="0000FF"/>
                      </a:solidFill>
                      <a:prstDash val="solid"/>
                      <a:round/>
                      <a:headEnd type="none" w="med" len="med"/>
                      <a:tailEnd type="none" w="med" len="med"/>
                    </a:lnL>
                    <a:solidFill>
                      <a:schemeClr val="bg1">
                        <a:lumMod val="95000"/>
                      </a:schemeClr>
                    </a:solidFill>
                  </a:tcPr>
                </a:tc>
                <a:tc>
                  <a:txBody>
                    <a:bodyPr/>
                    <a:lstStyle/>
                    <a:p>
                      <a:pPr algn="r"/>
                      <a:endParaRPr lang="en-GB" sz="1400" dirty="0">
                        <a:solidFill>
                          <a:schemeClr val="accent2">
                            <a:lumMod val="60000"/>
                            <a:lumOff val="40000"/>
                          </a:schemeClr>
                        </a:solidFill>
                        <a:latin typeface="Verdana"/>
                        <a:cs typeface="Verdana"/>
                      </a:endParaRPr>
                    </a:p>
                  </a:txBody>
                  <a:tcPr>
                    <a:solidFill>
                      <a:schemeClr val="bg1">
                        <a:lumMod val="85000"/>
                      </a:schemeClr>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F2F2F2"/>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D9D9D9"/>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F2F2F2"/>
                    </a:solidFill>
                  </a:tcPr>
                </a:tc>
                <a:tc>
                  <a:txBody>
                    <a:bodyPr/>
                    <a:lstStyle/>
                    <a:p>
                      <a:pPr algn="r"/>
                      <a:endParaRPr lang="en-GB" sz="1400">
                        <a:solidFill>
                          <a:schemeClr val="accent2">
                            <a:lumMod val="60000"/>
                            <a:lumOff val="40000"/>
                          </a:schemeClr>
                        </a:solidFill>
                        <a:latin typeface="Verdana"/>
                        <a:cs typeface="Verdana"/>
                      </a:endParaRPr>
                    </a:p>
                  </a:txBody>
                  <a:tcPr>
                    <a:lnR w="28575" cap="flat" cmpd="sng" algn="ctr">
                      <a:solidFill>
                        <a:srgbClr val="0000FF"/>
                      </a:solidFill>
                      <a:prstDash val="solid"/>
                      <a:round/>
                      <a:headEnd type="none" w="med" len="med"/>
                      <a:tailEnd type="none" w="med" len="med"/>
                    </a:lnR>
                    <a:solidFill>
                      <a:srgbClr val="D9D9D9"/>
                    </a:solidFill>
                  </a:tcPr>
                </a:tc>
              </a:tr>
              <a:tr h="348364">
                <a:tc>
                  <a:txBody>
                    <a:bodyPr/>
                    <a:lstStyle/>
                    <a:p>
                      <a:pPr algn="r"/>
                      <a:r>
                        <a:rPr lang="en-GB" sz="1400" b="1" dirty="0" smtClean="0">
                          <a:solidFill>
                            <a:srgbClr val="8585E0"/>
                          </a:solidFill>
                          <a:latin typeface="Verdana"/>
                          <a:cs typeface="Verdana"/>
                        </a:rPr>
                        <a:t>Sea Ice</a:t>
                      </a:r>
                      <a:endParaRPr lang="en-GB" sz="1400" b="1" dirty="0">
                        <a:solidFill>
                          <a:srgbClr val="8585E0"/>
                        </a:solidFill>
                        <a:latin typeface="Verdana"/>
                        <a:cs typeface="Verdana"/>
                      </a:endParaRPr>
                    </a:p>
                  </a:txBody>
                  <a:tcPr>
                    <a:lnL w="28575" cap="flat" cmpd="sng" algn="ctr">
                      <a:solidFill>
                        <a:srgbClr val="0000FF"/>
                      </a:solidFill>
                      <a:prstDash val="solid"/>
                      <a:round/>
                      <a:headEnd type="none" w="med" len="med"/>
                      <a:tailEnd type="none" w="med" len="med"/>
                    </a:lnL>
                    <a:solidFill>
                      <a:schemeClr val="bg1">
                        <a:lumMod val="95000"/>
                      </a:schemeClr>
                    </a:solidFill>
                  </a:tcPr>
                </a:tc>
                <a:tc>
                  <a:txBody>
                    <a:bodyPr/>
                    <a:lstStyle/>
                    <a:p>
                      <a:pPr algn="r"/>
                      <a:endParaRPr lang="en-GB" sz="1400">
                        <a:solidFill>
                          <a:schemeClr val="accent2">
                            <a:lumMod val="60000"/>
                            <a:lumOff val="40000"/>
                          </a:schemeClr>
                        </a:solidFill>
                        <a:latin typeface="Verdana"/>
                        <a:cs typeface="Verdana"/>
                      </a:endParaRPr>
                    </a:p>
                  </a:txBody>
                  <a:tcPr>
                    <a:solidFill>
                      <a:schemeClr val="bg1">
                        <a:lumMod val="85000"/>
                      </a:schemeClr>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F2F2F2"/>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D9D9D9"/>
                    </a:solidFill>
                  </a:tcPr>
                </a:tc>
                <a:tc>
                  <a:txBody>
                    <a:bodyPr/>
                    <a:lstStyle/>
                    <a:p>
                      <a:pPr algn="r"/>
                      <a:endParaRPr lang="en-GB" sz="1400">
                        <a:solidFill>
                          <a:schemeClr val="accent2">
                            <a:lumMod val="60000"/>
                            <a:lumOff val="40000"/>
                          </a:schemeClr>
                        </a:solidFill>
                        <a:latin typeface="Verdana"/>
                        <a:cs typeface="Verdana"/>
                      </a:endParaRPr>
                    </a:p>
                  </a:txBody>
                  <a:tcPr>
                    <a:solidFill>
                      <a:srgbClr val="F2F2F2"/>
                    </a:solidFill>
                  </a:tcPr>
                </a:tc>
                <a:tc>
                  <a:txBody>
                    <a:bodyPr/>
                    <a:lstStyle/>
                    <a:p>
                      <a:pPr algn="r"/>
                      <a:endParaRPr lang="en-GB" sz="1400" dirty="0">
                        <a:solidFill>
                          <a:schemeClr val="accent2">
                            <a:lumMod val="60000"/>
                            <a:lumOff val="40000"/>
                          </a:schemeClr>
                        </a:solidFill>
                        <a:latin typeface="Verdana"/>
                        <a:cs typeface="Verdana"/>
                      </a:endParaRPr>
                    </a:p>
                  </a:txBody>
                  <a:tcPr>
                    <a:lnR w="28575" cap="flat" cmpd="sng" algn="ctr">
                      <a:solidFill>
                        <a:srgbClr val="0000FF"/>
                      </a:solidFill>
                      <a:prstDash val="solid"/>
                      <a:round/>
                      <a:headEnd type="none" w="med" len="med"/>
                      <a:tailEnd type="none" w="med" len="med"/>
                    </a:lnR>
                    <a:solidFill>
                      <a:srgbClr val="D9D9D9"/>
                    </a:solidFill>
                  </a:tcPr>
                </a:tc>
              </a:tr>
              <a:tr h="348364">
                <a:tc>
                  <a:txBody>
                    <a:bodyPr/>
                    <a:lstStyle/>
                    <a:p>
                      <a:pPr algn="r"/>
                      <a:r>
                        <a:rPr lang="en-GB" sz="1400" b="1" dirty="0" smtClean="0">
                          <a:solidFill>
                            <a:srgbClr val="8585E0"/>
                          </a:solidFill>
                          <a:latin typeface="Verdana"/>
                          <a:cs typeface="Verdana"/>
                        </a:rPr>
                        <a:t>Sea Level</a:t>
                      </a:r>
                      <a:endParaRPr lang="en-GB" sz="1400" b="1" dirty="0">
                        <a:solidFill>
                          <a:srgbClr val="8585E0"/>
                        </a:solidFill>
                        <a:latin typeface="Verdana"/>
                        <a:cs typeface="Verdana"/>
                      </a:endParaRPr>
                    </a:p>
                  </a:txBody>
                  <a:tcPr>
                    <a:lnL w="28575" cap="flat" cmpd="sng" algn="ctr">
                      <a:solidFill>
                        <a:srgbClr val="0000FF"/>
                      </a:solidFill>
                      <a:prstDash val="solid"/>
                      <a:round/>
                      <a:headEnd type="none" w="med" len="med"/>
                      <a:tailEnd type="none" w="med" len="med"/>
                    </a:lnL>
                    <a:solidFill>
                      <a:schemeClr val="bg1">
                        <a:lumMod val="95000"/>
                      </a:schemeClr>
                    </a:solidFill>
                  </a:tcPr>
                </a:tc>
                <a:tc>
                  <a:txBody>
                    <a:bodyPr/>
                    <a:lstStyle/>
                    <a:p>
                      <a:pPr algn="r"/>
                      <a:endParaRPr lang="en-GB" sz="1400">
                        <a:solidFill>
                          <a:schemeClr val="accent2">
                            <a:lumMod val="60000"/>
                            <a:lumOff val="40000"/>
                          </a:schemeClr>
                        </a:solidFill>
                        <a:latin typeface="Verdana"/>
                        <a:cs typeface="Verdana"/>
                      </a:endParaRPr>
                    </a:p>
                  </a:txBody>
                  <a:tcPr>
                    <a:solidFill>
                      <a:schemeClr val="bg1">
                        <a:lumMod val="85000"/>
                      </a:schemeClr>
                    </a:solidFill>
                  </a:tcPr>
                </a:tc>
                <a:tc>
                  <a:txBody>
                    <a:bodyPr/>
                    <a:lstStyle/>
                    <a:p>
                      <a:pPr algn="r"/>
                      <a:endParaRPr lang="en-GB" sz="1400">
                        <a:solidFill>
                          <a:schemeClr val="accent2">
                            <a:lumMod val="60000"/>
                            <a:lumOff val="40000"/>
                          </a:schemeClr>
                        </a:solidFill>
                        <a:latin typeface="Verdana"/>
                        <a:cs typeface="Verdana"/>
                      </a:endParaRPr>
                    </a:p>
                  </a:txBody>
                  <a:tcPr>
                    <a:solidFill>
                      <a:srgbClr val="F2F2F2"/>
                    </a:solidFill>
                  </a:tcPr>
                </a:tc>
                <a:tc>
                  <a:txBody>
                    <a:bodyPr/>
                    <a:lstStyle/>
                    <a:p>
                      <a:pPr algn="r"/>
                      <a:endParaRPr lang="en-GB" sz="1400">
                        <a:solidFill>
                          <a:schemeClr val="accent2">
                            <a:lumMod val="60000"/>
                            <a:lumOff val="40000"/>
                          </a:schemeClr>
                        </a:solidFill>
                        <a:latin typeface="Verdana"/>
                        <a:cs typeface="Verdana"/>
                      </a:endParaRPr>
                    </a:p>
                  </a:txBody>
                  <a:tcPr>
                    <a:solidFill>
                      <a:srgbClr val="D9D9D9"/>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F2F2F2"/>
                    </a:solidFill>
                  </a:tcPr>
                </a:tc>
                <a:tc>
                  <a:txBody>
                    <a:bodyPr/>
                    <a:lstStyle/>
                    <a:p>
                      <a:pPr algn="r"/>
                      <a:endParaRPr lang="en-GB" sz="1400" dirty="0">
                        <a:solidFill>
                          <a:schemeClr val="accent2">
                            <a:lumMod val="60000"/>
                            <a:lumOff val="40000"/>
                          </a:schemeClr>
                        </a:solidFill>
                        <a:latin typeface="Verdana"/>
                        <a:cs typeface="Verdana"/>
                      </a:endParaRPr>
                    </a:p>
                  </a:txBody>
                  <a:tcPr>
                    <a:lnR w="28575" cap="flat" cmpd="sng" algn="ctr">
                      <a:solidFill>
                        <a:srgbClr val="0000FF"/>
                      </a:solidFill>
                      <a:prstDash val="solid"/>
                      <a:round/>
                      <a:headEnd type="none" w="med" len="med"/>
                      <a:tailEnd type="none" w="med" len="med"/>
                    </a:lnR>
                    <a:solidFill>
                      <a:srgbClr val="D9D9D9"/>
                    </a:solidFill>
                  </a:tcPr>
                </a:tc>
              </a:tr>
              <a:tr h="348364">
                <a:tc>
                  <a:txBody>
                    <a:bodyPr/>
                    <a:lstStyle/>
                    <a:p>
                      <a:pPr algn="r"/>
                      <a:r>
                        <a:rPr lang="en-GB" sz="1400" b="1" dirty="0" smtClean="0">
                          <a:solidFill>
                            <a:srgbClr val="8585E0"/>
                          </a:solidFill>
                          <a:latin typeface="Verdana"/>
                          <a:cs typeface="Verdana"/>
                        </a:rPr>
                        <a:t>SST</a:t>
                      </a:r>
                      <a:endParaRPr lang="en-GB" sz="1400" b="1" dirty="0">
                        <a:solidFill>
                          <a:srgbClr val="8585E0"/>
                        </a:solidFill>
                        <a:latin typeface="Verdana"/>
                        <a:cs typeface="Verdana"/>
                      </a:endParaRPr>
                    </a:p>
                  </a:txBody>
                  <a:tcPr>
                    <a:lnL w="28575" cap="flat" cmpd="sng" algn="ctr">
                      <a:solidFill>
                        <a:srgbClr val="0000FF"/>
                      </a:solidFill>
                      <a:prstDash val="solid"/>
                      <a:round/>
                      <a:headEnd type="none" w="med" len="med"/>
                      <a:tailEnd type="none" w="med" len="med"/>
                    </a:lnL>
                    <a:solidFill>
                      <a:schemeClr val="bg1">
                        <a:lumMod val="95000"/>
                      </a:schemeClr>
                    </a:solidFill>
                  </a:tcPr>
                </a:tc>
                <a:tc>
                  <a:txBody>
                    <a:bodyPr/>
                    <a:lstStyle/>
                    <a:p>
                      <a:pPr algn="r"/>
                      <a:endParaRPr lang="en-GB" sz="1400" dirty="0">
                        <a:solidFill>
                          <a:schemeClr val="accent2">
                            <a:lumMod val="60000"/>
                            <a:lumOff val="40000"/>
                          </a:schemeClr>
                        </a:solidFill>
                        <a:latin typeface="Verdana"/>
                        <a:cs typeface="Verdana"/>
                      </a:endParaRPr>
                    </a:p>
                  </a:txBody>
                  <a:tcPr>
                    <a:solidFill>
                      <a:schemeClr val="bg1">
                        <a:lumMod val="85000"/>
                      </a:schemeClr>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F2F2F2"/>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D9D9D9"/>
                    </a:solidFill>
                  </a:tcPr>
                </a:tc>
                <a:tc>
                  <a:txBody>
                    <a:bodyPr/>
                    <a:lstStyle/>
                    <a:p>
                      <a:pPr algn="r"/>
                      <a:endParaRPr lang="en-GB" sz="1400">
                        <a:solidFill>
                          <a:schemeClr val="accent2">
                            <a:lumMod val="60000"/>
                            <a:lumOff val="40000"/>
                          </a:schemeClr>
                        </a:solidFill>
                        <a:latin typeface="Verdana"/>
                        <a:cs typeface="Verdana"/>
                      </a:endParaRPr>
                    </a:p>
                  </a:txBody>
                  <a:tcPr>
                    <a:solidFill>
                      <a:srgbClr val="F2F2F2"/>
                    </a:solidFill>
                  </a:tcPr>
                </a:tc>
                <a:tc>
                  <a:txBody>
                    <a:bodyPr/>
                    <a:lstStyle/>
                    <a:p>
                      <a:pPr algn="r"/>
                      <a:endParaRPr lang="en-GB" sz="1400" dirty="0">
                        <a:solidFill>
                          <a:schemeClr val="accent2">
                            <a:lumMod val="60000"/>
                            <a:lumOff val="40000"/>
                          </a:schemeClr>
                        </a:solidFill>
                        <a:latin typeface="Verdana"/>
                        <a:cs typeface="Verdana"/>
                      </a:endParaRPr>
                    </a:p>
                  </a:txBody>
                  <a:tcPr>
                    <a:lnR w="28575" cap="flat" cmpd="sng" algn="ctr">
                      <a:solidFill>
                        <a:srgbClr val="0000FF"/>
                      </a:solidFill>
                      <a:prstDash val="solid"/>
                      <a:round/>
                      <a:headEnd type="none" w="med" len="med"/>
                      <a:tailEnd type="none" w="med" len="med"/>
                    </a:lnR>
                    <a:solidFill>
                      <a:srgbClr val="D9D9D9"/>
                    </a:solidFill>
                  </a:tcPr>
                </a:tc>
              </a:tr>
              <a:tr h="348364">
                <a:tc>
                  <a:txBody>
                    <a:bodyPr/>
                    <a:lstStyle/>
                    <a:p>
                      <a:pPr algn="r"/>
                      <a:r>
                        <a:rPr lang="en-GB" sz="1400" b="1" dirty="0" smtClean="0">
                          <a:solidFill>
                            <a:srgbClr val="8585E0"/>
                          </a:solidFill>
                          <a:latin typeface="Verdana"/>
                          <a:cs typeface="Verdana"/>
                        </a:rPr>
                        <a:t>Ocean Colour</a:t>
                      </a:r>
                      <a:endParaRPr lang="en-GB" sz="1400" b="1" dirty="0">
                        <a:solidFill>
                          <a:srgbClr val="8585E0"/>
                        </a:solidFill>
                        <a:latin typeface="Verdana"/>
                        <a:cs typeface="Verdana"/>
                      </a:endParaRPr>
                    </a:p>
                  </a:txBody>
                  <a:tcPr>
                    <a:lnL w="28575" cap="flat" cmpd="sng" algn="ctr">
                      <a:solidFill>
                        <a:srgbClr val="0000FF"/>
                      </a:solidFill>
                      <a:prstDash val="solid"/>
                      <a:round/>
                      <a:headEnd type="none" w="med" len="med"/>
                      <a:tailEnd type="none" w="med" len="med"/>
                    </a:lnL>
                    <a:solidFill>
                      <a:schemeClr val="bg1">
                        <a:lumMod val="95000"/>
                      </a:schemeClr>
                    </a:solidFill>
                  </a:tcPr>
                </a:tc>
                <a:tc>
                  <a:txBody>
                    <a:bodyPr/>
                    <a:lstStyle/>
                    <a:p>
                      <a:pPr algn="r"/>
                      <a:endParaRPr lang="en-GB" sz="1400">
                        <a:solidFill>
                          <a:schemeClr val="accent2">
                            <a:lumMod val="60000"/>
                            <a:lumOff val="40000"/>
                          </a:schemeClr>
                        </a:solidFill>
                        <a:latin typeface="Verdana"/>
                        <a:cs typeface="Verdana"/>
                      </a:endParaRPr>
                    </a:p>
                  </a:txBody>
                  <a:tcPr>
                    <a:solidFill>
                      <a:schemeClr val="bg1">
                        <a:lumMod val="85000"/>
                      </a:schemeClr>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F2F2F2"/>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D9D9D9"/>
                    </a:solidFill>
                  </a:tcPr>
                </a:tc>
                <a:tc>
                  <a:txBody>
                    <a:bodyPr/>
                    <a:lstStyle/>
                    <a:p>
                      <a:pPr algn="r"/>
                      <a:endParaRPr lang="en-GB" sz="1400">
                        <a:solidFill>
                          <a:schemeClr val="accent2">
                            <a:lumMod val="60000"/>
                            <a:lumOff val="40000"/>
                          </a:schemeClr>
                        </a:solidFill>
                        <a:latin typeface="Verdana"/>
                        <a:cs typeface="Verdana"/>
                      </a:endParaRPr>
                    </a:p>
                  </a:txBody>
                  <a:tcPr>
                    <a:solidFill>
                      <a:srgbClr val="F2F2F2"/>
                    </a:solidFill>
                  </a:tcPr>
                </a:tc>
                <a:tc>
                  <a:txBody>
                    <a:bodyPr/>
                    <a:lstStyle/>
                    <a:p>
                      <a:pPr algn="r"/>
                      <a:endParaRPr lang="en-GB" sz="1400" dirty="0">
                        <a:solidFill>
                          <a:schemeClr val="accent2">
                            <a:lumMod val="60000"/>
                            <a:lumOff val="40000"/>
                          </a:schemeClr>
                        </a:solidFill>
                        <a:latin typeface="Verdana"/>
                        <a:cs typeface="Verdana"/>
                      </a:endParaRPr>
                    </a:p>
                  </a:txBody>
                  <a:tcPr>
                    <a:lnR w="28575" cap="flat" cmpd="sng" algn="ctr">
                      <a:solidFill>
                        <a:srgbClr val="0000FF"/>
                      </a:solidFill>
                      <a:prstDash val="solid"/>
                      <a:round/>
                      <a:headEnd type="none" w="med" len="med"/>
                      <a:tailEnd type="none" w="med" len="med"/>
                    </a:lnR>
                    <a:solidFill>
                      <a:srgbClr val="D9D9D9"/>
                    </a:solidFill>
                  </a:tcPr>
                </a:tc>
              </a:tr>
              <a:tr h="348364">
                <a:tc>
                  <a:txBody>
                    <a:bodyPr/>
                    <a:lstStyle/>
                    <a:p>
                      <a:pPr algn="r"/>
                      <a:r>
                        <a:rPr lang="en-GB" sz="1400" b="1" dirty="0" smtClean="0">
                          <a:solidFill>
                            <a:srgbClr val="8585E0"/>
                          </a:solidFill>
                          <a:latin typeface="Verdana"/>
                          <a:cs typeface="Verdana"/>
                        </a:rPr>
                        <a:t>Glaciers</a:t>
                      </a:r>
                      <a:endParaRPr lang="en-GB" sz="1400" b="1" dirty="0">
                        <a:solidFill>
                          <a:srgbClr val="8585E0"/>
                        </a:solidFill>
                        <a:latin typeface="Verdana"/>
                        <a:cs typeface="Verdana"/>
                      </a:endParaRPr>
                    </a:p>
                  </a:txBody>
                  <a:tcPr>
                    <a:lnL w="28575" cap="flat" cmpd="sng" algn="ctr">
                      <a:solidFill>
                        <a:srgbClr val="0000FF"/>
                      </a:solidFill>
                      <a:prstDash val="solid"/>
                      <a:round/>
                      <a:headEnd type="none" w="med" len="med"/>
                      <a:tailEnd type="none" w="med" len="med"/>
                    </a:lnL>
                    <a:solidFill>
                      <a:schemeClr val="bg1">
                        <a:lumMod val="95000"/>
                      </a:schemeClr>
                    </a:solidFill>
                  </a:tcPr>
                </a:tc>
                <a:tc>
                  <a:txBody>
                    <a:bodyPr/>
                    <a:lstStyle/>
                    <a:p>
                      <a:pPr algn="r"/>
                      <a:endParaRPr lang="en-GB" sz="1400" dirty="0">
                        <a:solidFill>
                          <a:schemeClr val="accent2">
                            <a:lumMod val="60000"/>
                            <a:lumOff val="40000"/>
                          </a:schemeClr>
                        </a:solidFill>
                        <a:latin typeface="Verdana"/>
                        <a:cs typeface="Verdana"/>
                      </a:endParaRPr>
                    </a:p>
                  </a:txBody>
                  <a:tcPr>
                    <a:solidFill>
                      <a:schemeClr val="bg1">
                        <a:lumMod val="85000"/>
                      </a:schemeClr>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F2F2F2"/>
                    </a:solidFill>
                  </a:tcPr>
                </a:tc>
                <a:tc>
                  <a:txBody>
                    <a:bodyPr/>
                    <a:lstStyle/>
                    <a:p>
                      <a:pPr algn="r"/>
                      <a:endParaRPr lang="en-GB" sz="1400">
                        <a:solidFill>
                          <a:schemeClr val="accent2">
                            <a:lumMod val="60000"/>
                            <a:lumOff val="40000"/>
                          </a:schemeClr>
                        </a:solidFill>
                        <a:latin typeface="Verdana"/>
                        <a:cs typeface="Verdana"/>
                      </a:endParaRPr>
                    </a:p>
                  </a:txBody>
                  <a:tcPr>
                    <a:solidFill>
                      <a:srgbClr val="D9D9D9"/>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F2F2F2"/>
                    </a:solidFill>
                  </a:tcPr>
                </a:tc>
                <a:tc>
                  <a:txBody>
                    <a:bodyPr/>
                    <a:lstStyle/>
                    <a:p>
                      <a:pPr algn="r"/>
                      <a:endParaRPr lang="en-GB" sz="1400" dirty="0">
                        <a:solidFill>
                          <a:schemeClr val="accent2">
                            <a:lumMod val="60000"/>
                            <a:lumOff val="40000"/>
                          </a:schemeClr>
                        </a:solidFill>
                        <a:latin typeface="Verdana"/>
                        <a:cs typeface="Verdana"/>
                      </a:endParaRPr>
                    </a:p>
                  </a:txBody>
                  <a:tcPr>
                    <a:lnR w="28575" cap="flat" cmpd="sng" algn="ctr">
                      <a:solidFill>
                        <a:srgbClr val="0000FF"/>
                      </a:solidFill>
                      <a:prstDash val="solid"/>
                      <a:round/>
                      <a:headEnd type="none" w="med" len="med"/>
                      <a:tailEnd type="none" w="med" len="med"/>
                    </a:lnR>
                    <a:solidFill>
                      <a:srgbClr val="D9D9D9"/>
                    </a:solidFill>
                  </a:tcPr>
                </a:tc>
              </a:tr>
              <a:tr h="348364">
                <a:tc>
                  <a:txBody>
                    <a:bodyPr/>
                    <a:lstStyle/>
                    <a:p>
                      <a:pPr algn="r"/>
                      <a:r>
                        <a:rPr lang="en-GB" sz="1400" b="1" dirty="0" smtClean="0">
                          <a:solidFill>
                            <a:srgbClr val="8585E0"/>
                          </a:solidFill>
                          <a:latin typeface="Verdana"/>
                          <a:cs typeface="Verdana"/>
                        </a:rPr>
                        <a:t>Ice Sheet</a:t>
                      </a:r>
                      <a:endParaRPr lang="en-GB" sz="1400" b="1" dirty="0">
                        <a:solidFill>
                          <a:srgbClr val="8585E0"/>
                        </a:solidFill>
                        <a:latin typeface="Verdana"/>
                        <a:cs typeface="Verdana"/>
                      </a:endParaRPr>
                    </a:p>
                  </a:txBody>
                  <a:tcPr>
                    <a:lnL w="28575" cap="flat" cmpd="sng" algn="ctr">
                      <a:solidFill>
                        <a:srgbClr val="0000FF"/>
                      </a:solidFill>
                      <a:prstDash val="solid"/>
                      <a:round/>
                      <a:headEnd type="none" w="med" len="med"/>
                      <a:tailEnd type="none" w="med" len="med"/>
                    </a:lnL>
                    <a:solidFill>
                      <a:schemeClr val="bg1">
                        <a:lumMod val="95000"/>
                      </a:schemeClr>
                    </a:solidFill>
                  </a:tcPr>
                </a:tc>
                <a:tc>
                  <a:txBody>
                    <a:bodyPr/>
                    <a:lstStyle/>
                    <a:p>
                      <a:pPr algn="r"/>
                      <a:endParaRPr lang="en-GB" sz="1400" dirty="0">
                        <a:solidFill>
                          <a:schemeClr val="accent2">
                            <a:lumMod val="60000"/>
                            <a:lumOff val="40000"/>
                          </a:schemeClr>
                        </a:solidFill>
                        <a:latin typeface="Verdana"/>
                        <a:cs typeface="Verdana"/>
                      </a:endParaRPr>
                    </a:p>
                  </a:txBody>
                  <a:tcPr>
                    <a:solidFill>
                      <a:schemeClr val="bg1">
                        <a:lumMod val="85000"/>
                      </a:schemeClr>
                    </a:solidFill>
                  </a:tcPr>
                </a:tc>
                <a:tc>
                  <a:txBody>
                    <a:bodyPr/>
                    <a:lstStyle/>
                    <a:p>
                      <a:pPr algn="r"/>
                      <a:endParaRPr lang="en-GB" sz="1400">
                        <a:solidFill>
                          <a:schemeClr val="accent2">
                            <a:lumMod val="60000"/>
                            <a:lumOff val="40000"/>
                          </a:schemeClr>
                        </a:solidFill>
                        <a:latin typeface="Verdana"/>
                        <a:cs typeface="Verdana"/>
                      </a:endParaRPr>
                    </a:p>
                  </a:txBody>
                  <a:tcPr>
                    <a:solidFill>
                      <a:srgbClr val="F2F2F2"/>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D9D9D9"/>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F2F2F2"/>
                    </a:solidFill>
                  </a:tcPr>
                </a:tc>
                <a:tc>
                  <a:txBody>
                    <a:bodyPr/>
                    <a:lstStyle/>
                    <a:p>
                      <a:pPr algn="r"/>
                      <a:endParaRPr lang="en-GB" sz="1400" dirty="0">
                        <a:solidFill>
                          <a:schemeClr val="accent2">
                            <a:lumMod val="60000"/>
                            <a:lumOff val="40000"/>
                          </a:schemeClr>
                        </a:solidFill>
                        <a:latin typeface="Verdana"/>
                        <a:cs typeface="Verdana"/>
                      </a:endParaRPr>
                    </a:p>
                  </a:txBody>
                  <a:tcPr>
                    <a:lnR w="28575" cap="flat" cmpd="sng" algn="ctr">
                      <a:solidFill>
                        <a:srgbClr val="0000FF"/>
                      </a:solidFill>
                      <a:prstDash val="solid"/>
                      <a:round/>
                      <a:headEnd type="none" w="med" len="med"/>
                      <a:tailEnd type="none" w="med" len="med"/>
                    </a:lnR>
                    <a:solidFill>
                      <a:srgbClr val="D9D9D9"/>
                    </a:solidFill>
                  </a:tcPr>
                </a:tc>
              </a:tr>
              <a:tr h="348364">
                <a:tc>
                  <a:txBody>
                    <a:bodyPr/>
                    <a:lstStyle/>
                    <a:p>
                      <a:pPr algn="r"/>
                      <a:r>
                        <a:rPr lang="en-GB" sz="1400" b="1" dirty="0" smtClean="0">
                          <a:solidFill>
                            <a:srgbClr val="8585E0"/>
                          </a:solidFill>
                          <a:latin typeface="Verdana"/>
                          <a:cs typeface="Verdana"/>
                        </a:rPr>
                        <a:t>Land Cover</a:t>
                      </a:r>
                      <a:endParaRPr lang="en-GB" sz="1400" b="1" dirty="0">
                        <a:solidFill>
                          <a:srgbClr val="8585E0"/>
                        </a:solidFill>
                        <a:latin typeface="Verdana"/>
                        <a:cs typeface="Verdana"/>
                      </a:endParaRPr>
                    </a:p>
                  </a:txBody>
                  <a:tcPr>
                    <a:lnL w="28575" cap="flat" cmpd="sng" algn="ctr">
                      <a:solidFill>
                        <a:srgbClr val="0000FF"/>
                      </a:solidFill>
                      <a:prstDash val="solid"/>
                      <a:round/>
                      <a:headEnd type="none" w="med" len="med"/>
                      <a:tailEnd type="none" w="med" len="med"/>
                    </a:lnL>
                    <a:solidFill>
                      <a:schemeClr val="bg1">
                        <a:lumMod val="95000"/>
                      </a:schemeClr>
                    </a:solidFill>
                  </a:tcPr>
                </a:tc>
                <a:tc>
                  <a:txBody>
                    <a:bodyPr/>
                    <a:lstStyle/>
                    <a:p>
                      <a:pPr algn="r"/>
                      <a:endParaRPr lang="en-GB" sz="1400" dirty="0">
                        <a:solidFill>
                          <a:schemeClr val="accent2">
                            <a:lumMod val="60000"/>
                            <a:lumOff val="40000"/>
                          </a:schemeClr>
                        </a:solidFill>
                        <a:latin typeface="Verdana"/>
                        <a:cs typeface="Verdana"/>
                      </a:endParaRPr>
                    </a:p>
                  </a:txBody>
                  <a:tcPr>
                    <a:solidFill>
                      <a:schemeClr val="bg1">
                        <a:lumMod val="85000"/>
                      </a:schemeClr>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F2F2F2"/>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D9D9D9"/>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F2F2F2"/>
                    </a:solidFill>
                  </a:tcPr>
                </a:tc>
                <a:tc>
                  <a:txBody>
                    <a:bodyPr/>
                    <a:lstStyle/>
                    <a:p>
                      <a:pPr algn="r"/>
                      <a:endParaRPr lang="en-GB" sz="1400" dirty="0">
                        <a:solidFill>
                          <a:schemeClr val="accent2">
                            <a:lumMod val="60000"/>
                            <a:lumOff val="40000"/>
                          </a:schemeClr>
                        </a:solidFill>
                        <a:latin typeface="Verdana"/>
                        <a:cs typeface="Verdana"/>
                      </a:endParaRPr>
                    </a:p>
                  </a:txBody>
                  <a:tcPr>
                    <a:lnR w="28575" cap="flat" cmpd="sng" algn="ctr">
                      <a:solidFill>
                        <a:srgbClr val="0000FF"/>
                      </a:solidFill>
                      <a:prstDash val="solid"/>
                      <a:round/>
                      <a:headEnd type="none" w="med" len="med"/>
                      <a:tailEnd type="none" w="med" len="med"/>
                    </a:lnR>
                    <a:solidFill>
                      <a:srgbClr val="D9D9D9"/>
                    </a:solidFill>
                  </a:tcPr>
                </a:tc>
              </a:tr>
              <a:tr h="348364">
                <a:tc>
                  <a:txBody>
                    <a:bodyPr/>
                    <a:lstStyle/>
                    <a:p>
                      <a:pPr algn="r"/>
                      <a:r>
                        <a:rPr lang="en-GB" sz="1400" b="1" dirty="0" smtClean="0">
                          <a:solidFill>
                            <a:srgbClr val="8585E0"/>
                          </a:solidFill>
                          <a:latin typeface="Verdana"/>
                          <a:cs typeface="Verdana"/>
                        </a:rPr>
                        <a:t>Fire</a:t>
                      </a:r>
                      <a:endParaRPr lang="en-GB" sz="1400" b="1" dirty="0">
                        <a:solidFill>
                          <a:srgbClr val="8585E0"/>
                        </a:solidFill>
                        <a:latin typeface="Verdana"/>
                        <a:cs typeface="Verdana"/>
                      </a:endParaRPr>
                    </a:p>
                  </a:txBody>
                  <a:tcPr>
                    <a:lnL w="28575" cap="flat" cmpd="sng" algn="ctr">
                      <a:solidFill>
                        <a:srgbClr val="0000FF"/>
                      </a:solidFill>
                      <a:prstDash val="solid"/>
                      <a:round/>
                      <a:headEnd type="none" w="med" len="med"/>
                      <a:tailEnd type="none" w="med" len="med"/>
                    </a:lnL>
                    <a:solidFill>
                      <a:schemeClr val="bg1">
                        <a:lumMod val="95000"/>
                      </a:schemeClr>
                    </a:solidFill>
                  </a:tcPr>
                </a:tc>
                <a:tc>
                  <a:txBody>
                    <a:bodyPr/>
                    <a:lstStyle/>
                    <a:p>
                      <a:pPr algn="r"/>
                      <a:endParaRPr lang="en-GB" sz="1400" dirty="0">
                        <a:solidFill>
                          <a:schemeClr val="accent2">
                            <a:lumMod val="60000"/>
                            <a:lumOff val="40000"/>
                          </a:schemeClr>
                        </a:solidFill>
                        <a:latin typeface="Verdana"/>
                        <a:cs typeface="Verdana"/>
                      </a:endParaRPr>
                    </a:p>
                  </a:txBody>
                  <a:tcPr>
                    <a:solidFill>
                      <a:schemeClr val="bg1">
                        <a:lumMod val="85000"/>
                      </a:schemeClr>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F2F2F2"/>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D9D9D9"/>
                    </a:solidFill>
                  </a:tcPr>
                </a:tc>
                <a:tc>
                  <a:txBody>
                    <a:bodyPr/>
                    <a:lstStyle/>
                    <a:p>
                      <a:pPr algn="r"/>
                      <a:endParaRPr lang="en-GB" sz="1400" dirty="0">
                        <a:solidFill>
                          <a:schemeClr val="accent2">
                            <a:lumMod val="60000"/>
                            <a:lumOff val="40000"/>
                          </a:schemeClr>
                        </a:solidFill>
                        <a:latin typeface="Verdana"/>
                        <a:cs typeface="Verdana"/>
                      </a:endParaRPr>
                    </a:p>
                  </a:txBody>
                  <a:tcPr>
                    <a:solidFill>
                      <a:srgbClr val="F2F2F2"/>
                    </a:solidFill>
                  </a:tcPr>
                </a:tc>
                <a:tc>
                  <a:txBody>
                    <a:bodyPr/>
                    <a:lstStyle/>
                    <a:p>
                      <a:pPr algn="r"/>
                      <a:endParaRPr lang="en-GB" sz="1400" dirty="0">
                        <a:solidFill>
                          <a:schemeClr val="accent2">
                            <a:lumMod val="60000"/>
                            <a:lumOff val="40000"/>
                          </a:schemeClr>
                        </a:solidFill>
                        <a:latin typeface="Verdana"/>
                        <a:cs typeface="Verdana"/>
                      </a:endParaRPr>
                    </a:p>
                  </a:txBody>
                  <a:tcPr>
                    <a:lnR w="28575" cap="flat" cmpd="sng" algn="ctr">
                      <a:solidFill>
                        <a:srgbClr val="0000FF"/>
                      </a:solidFill>
                      <a:prstDash val="solid"/>
                      <a:round/>
                      <a:headEnd type="none" w="med" len="med"/>
                      <a:tailEnd type="none" w="med" len="med"/>
                    </a:lnR>
                    <a:solidFill>
                      <a:srgbClr val="D9D9D9"/>
                    </a:solidFill>
                  </a:tcPr>
                </a:tc>
              </a:tr>
              <a:tr h="348364">
                <a:tc>
                  <a:txBody>
                    <a:bodyPr/>
                    <a:lstStyle/>
                    <a:p>
                      <a:pPr algn="r"/>
                      <a:r>
                        <a:rPr lang="en-GB" sz="1400" b="1" dirty="0" smtClean="0">
                          <a:solidFill>
                            <a:srgbClr val="8585E0"/>
                          </a:solidFill>
                          <a:latin typeface="Verdana"/>
                          <a:cs typeface="Verdana"/>
                        </a:rPr>
                        <a:t>Soil Moisture</a:t>
                      </a:r>
                      <a:endParaRPr lang="en-GB" sz="1400" b="1" dirty="0">
                        <a:solidFill>
                          <a:srgbClr val="8585E0"/>
                        </a:solidFill>
                        <a:latin typeface="Verdana"/>
                        <a:cs typeface="Verdana"/>
                      </a:endParaRPr>
                    </a:p>
                  </a:txBody>
                  <a:tcPr>
                    <a:lnL w="28575" cap="flat" cmpd="sng" algn="ctr">
                      <a:solidFill>
                        <a:srgbClr val="0000FF"/>
                      </a:solidFill>
                      <a:prstDash val="solid"/>
                      <a:round/>
                      <a:headEnd type="none" w="med" len="med"/>
                      <a:tailEnd type="none" w="med" len="med"/>
                    </a:lnL>
                    <a:lnB w="28575" cap="flat" cmpd="sng" algn="ctr">
                      <a:solidFill>
                        <a:srgbClr val="0000FF"/>
                      </a:solidFill>
                      <a:prstDash val="solid"/>
                      <a:round/>
                      <a:headEnd type="none" w="med" len="med"/>
                      <a:tailEnd type="none" w="med" len="med"/>
                    </a:lnB>
                    <a:solidFill>
                      <a:schemeClr val="bg1">
                        <a:lumMod val="95000"/>
                      </a:schemeClr>
                    </a:solidFill>
                  </a:tcPr>
                </a:tc>
                <a:tc>
                  <a:txBody>
                    <a:bodyPr/>
                    <a:lstStyle/>
                    <a:p>
                      <a:pPr algn="r"/>
                      <a:endParaRPr lang="en-GB" sz="1400" dirty="0">
                        <a:solidFill>
                          <a:schemeClr val="accent2">
                            <a:lumMod val="60000"/>
                            <a:lumOff val="40000"/>
                          </a:schemeClr>
                        </a:solidFill>
                        <a:latin typeface="Verdana"/>
                        <a:cs typeface="Verdana"/>
                      </a:endParaRPr>
                    </a:p>
                  </a:txBody>
                  <a:tcPr>
                    <a:lnB w="28575" cap="flat" cmpd="sng" algn="ctr">
                      <a:solidFill>
                        <a:srgbClr val="0000FF"/>
                      </a:solidFill>
                      <a:prstDash val="solid"/>
                      <a:round/>
                      <a:headEnd type="none" w="med" len="med"/>
                      <a:tailEnd type="none" w="med" len="med"/>
                    </a:lnB>
                    <a:solidFill>
                      <a:schemeClr val="bg1">
                        <a:lumMod val="85000"/>
                      </a:schemeClr>
                    </a:solidFill>
                  </a:tcPr>
                </a:tc>
                <a:tc>
                  <a:txBody>
                    <a:bodyPr/>
                    <a:lstStyle/>
                    <a:p>
                      <a:pPr algn="r"/>
                      <a:endParaRPr lang="en-GB" sz="1400" dirty="0">
                        <a:solidFill>
                          <a:schemeClr val="accent2">
                            <a:lumMod val="60000"/>
                            <a:lumOff val="40000"/>
                          </a:schemeClr>
                        </a:solidFill>
                        <a:latin typeface="Verdana"/>
                        <a:cs typeface="Verdana"/>
                      </a:endParaRPr>
                    </a:p>
                  </a:txBody>
                  <a:tcPr>
                    <a:lnB w="28575" cap="flat" cmpd="sng" algn="ctr">
                      <a:solidFill>
                        <a:srgbClr val="0000FF"/>
                      </a:solidFill>
                      <a:prstDash val="solid"/>
                      <a:round/>
                      <a:headEnd type="none" w="med" len="med"/>
                      <a:tailEnd type="none" w="med" len="med"/>
                    </a:lnB>
                    <a:solidFill>
                      <a:srgbClr val="F2F2F2"/>
                    </a:solidFill>
                  </a:tcPr>
                </a:tc>
                <a:tc>
                  <a:txBody>
                    <a:bodyPr/>
                    <a:lstStyle/>
                    <a:p>
                      <a:pPr algn="r"/>
                      <a:endParaRPr lang="en-GB" sz="1400" dirty="0">
                        <a:solidFill>
                          <a:schemeClr val="accent2">
                            <a:lumMod val="60000"/>
                            <a:lumOff val="40000"/>
                          </a:schemeClr>
                        </a:solidFill>
                        <a:latin typeface="Verdana"/>
                        <a:cs typeface="Verdana"/>
                      </a:endParaRPr>
                    </a:p>
                  </a:txBody>
                  <a:tcPr>
                    <a:lnB w="28575" cap="flat" cmpd="sng" algn="ctr">
                      <a:solidFill>
                        <a:srgbClr val="0000FF"/>
                      </a:solidFill>
                      <a:prstDash val="solid"/>
                      <a:round/>
                      <a:headEnd type="none" w="med" len="med"/>
                      <a:tailEnd type="none" w="med" len="med"/>
                    </a:lnB>
                    <a:solidFill>
                      <a:srgbClr val="D9D9D9"/>
                    </a:solidFill>
                  </a:tcPr>
                </a:tc>
                <a:tc>
                  <a:txBody>
                    <a:bodyPr/>
                    <a:lstStyle/>
                    <a:p>
                      <a:pPr algn="r"/>
                      <a:endParaRPr lang="en-GB" sz="1400" dirty="0">
                        <a:solidFill>
                          <a:schemeClr val="accent2">
                            <a:lumMod val="60000"/>
                            <a:lumOff val="40000"/>
                          </a:schemeClr>
                        </a:solidFill>
                        <a:latin typeface="Verdana"/>
                        <a:cs typeface="Verdana"/>
                      </a:endParaRPr>
                    </a:p>
                  </a:txBody>
                  <a:tcPr>
                    <a:lnB w="28575" cap="flat" cmpd="sng" algn="ctr">
                      <a:solidFill>
                        <a:srgbClr val="0000FF"/>
                      </a:solidFill>
                      <a:prstDash val="solid"/>
                      <a:round/>
                      <a:headEnd type="none" w="med" len="med"/>
                      <a:tailEnd type="none" w="med" len="med"/>
                    </a:lnB>
                    <a:solidFill>
                      <a:srgbClr val="F2F2F2"/>
                    </a:solidFill>
                  </a:tcPr>
                </a:tc>
                <a:tc>
                  <a:txBody>
                    <a:bodyPr/>
                    <a:lstStyle/>
                    <a:p>
                      <a:pPr algn="r"/>
                      <a:endParaRPr lang="en-GB" sz="1400" dirty="0">
                        <a:solidFill>
                          <a:schemeClr val="accent2">
                            <a:lumMod val="60000"/>
                            <a:lumOff val="40000"/>
                          </a:schemeClr>
                        </a:solidFill>
                        <a:latin typeface="Verdana"/>
                        <a:cs typeface="Verdana"/>
                      </a:endParaRPr>
                    </a:p>
                  </a:txBody>
                  <a:tcPr>
                    <a:lnR w="28575" cap="flat" cmpd="sng" algn="ctr">
                      <a:solidFill>
                        <a:srgbClr val="0000FF"/>
                      </a:solidFill>
                      <a:prstDash val="solid"/>
                      <a:round/>
                      <a:headEnd type="none" w="med" len="med"/>
                      <a:tailEnd type="none" w="med" len="med"/>
                    </a:lnR>
                    <a:lnB w="28575" cap="flat" cmpd="sng" algn="ctr">
                      <a:solidFill>
                        <a:srgbClr val="0000FF"/>
                      </a:solidFill>
                      <a:prstDash val="solid"/>
                      <a:round/>
                      <a:headEnd type="none" w="med" len="med"/>
                      <a:tailEnd type="none" w="med" len="med"/>
                    </a:lnB>
                    <a:solidFill>
                      <a:srgbClr val="D9D9D9"/>
                    </a:solidFill>
                  </a:tcPr>
                </a:tc>
              </a:tr>
              <a:tr h="348364">
                <a:tc>
                  <a:txBody>
                    <a:bodyPr/>
                    <a:lstStyle/>
                    <a:p>
                      <a:pPr algn="r"/>
                      <a:endParaRPr lang="en-GB" sz="1400" b="1" dirty="0">
                        <a:solidFill>
                          <a:srgbClr val="8585E0"/>
                        </a:solidFill>
                        <a:latin typeface="Verdana"/>
                        <a:cs typeface="Verdana"/>
                      </a:endParaRPr>
                    </a:p>
                  </a:txBody>
                  <a:tcPr>
                    <a:lnL w="28575" cap="flat" cmpd="sng" algn="ctr">
                      <a:solidFill>
                        <a:srgbClr val="0000FF"/>
                      </a:solidFill>
                      <a:prstDash val="solid"/>
                      <a:round/>
                      <a:headEnd type="none" w="med" len="med"/>
                      <a:tailEnd type="none" w="med" len="med"/>
                    </a:lnL>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chemeClr val="bg1">
                        <a:lumMod val="95000"/>
                      </a:schemeClr>
                    </a:solidFill>
                  </a:tcPr>
                </a:tc>
                <a:tc>
                  <a:txBody>
                    <a:bodyPr/>
                    <a:lstStyle/>
                    <a:p>
                      <a:pPr algn="ctr"/>
                      <a:endParaRPr lang="en-GB" sz="1400" b="1" dirty="0">
                        <a:solidFill>
                          <a:schemeClr val="accent2">
                            <a:lumMod val="60000"/>
                            <a:lumOff val="40000"/>
                          </a:schemeClr>
                        </a:solidFill>
                        <a:latin typeface="Verdana"/>
                        <a:cs typeface="Verdana"/>
                      </a:endParaRPr>
                    </a:p>
                  </a:txBody>
                  <a:tcP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chemeClr val="bg1">
                        <a:lumMod val="85000"/>
                      </a:schemeClr>
                    </a:solidFill>
                  </a:tcPr>
                </a:tc>
                <a:tc>
                  <a:txBody>
                    <a:bodyPr/>
                    <a:lstStyle/>
                    <a:p>
                      <a:pPr algn="ctr"/>
                      <a:r>
                        <a:rPr lang="en-GB" sz="1400" b="1" dirty="0" smtClean="0">
                          <a:solidFill>
                            <a:schemeClr val="accent2">
                              <a:lumMod val="60000"/>
                              <a:lumOff val="40000"/>
                            </a:schemeClr>
                          </a:solidFill>
                          <a:latin typeface="Verdana"/>
                          <a:cs typeface="Verdana"/>
                        </a:rPr>
                        <a:t>1980s</a:t>
                      </a:r>
                      <a:endParaRPr lang="en-GB" sz="1400" b="1" dirty="0">
                        <a:solidFill>
                          <a:schemeClr val="accent2">
                            <a:lumMod val="60000"/>
                            <a:lumOff val="40000"/>
                          </a:schemeClr>
                        </a:solidFill>
                        <a:latin typeface="Verdana"/>
                        <a:cs typeface="Verdana"/>
                      </a:endParaRPr>
                    </a:p>
                  </a:txBody>
                  <a:tcP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2F2F2"/>
                    </a:solidFill>
                  </a:tcPr>
                </a:tc>
                <a:tc>
                  <a:txBody>
                    <a:bodyPr/>
                    <a:lstStyle/>
                    <a:p>
                      <a:pPr algn="ctr"/>
                      <a:r>
                        <a:rPr lang="en-GB" sz="1400" b="1" dirty="0" smtClean="0">
                          <a:solidFill>
                            <a:schemeClr val="accent2">
                              <a:lumMod val="60000"/>
                              <a:lumOff val="40000"/>
                            </a:schemeClr>
                          </a:solidFill>
                          <a:latin typeface="Verdana"/>
                          <a:cs typeface="Verdana"/>
                        </a:rPr>
                        <a:t>1990s</a:t>
                      </a:r>
                      <a:endParaRPr lang="en-GB" sz="1400" b="1" dirty="0">
                        <a:solidFill>
                          <a:schemeClr val="accent2">
                            <a:lumMod val="60000"/>
                            <a:lumOff val="40000"/>
                          </a:schemeClr>
                        </a:solidFill>
                        <a:latin typeface="Verdana"/>
                        <a:cs typeface="Verdana"/>
                      </a:endParaRPr>
                    </a:p>
                  </a:txBody>
                  <a:tcP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D9D9D9"/>
                    </a:solidFill>
                  </a:tcPr>
                </a:tc>
                <a:tc>
                  <a:txBody>
                    <a:bodyPr/>
                    <a:lstStyle/>
                    <a:p>
                      <a:pPr algn="ctr"/>
                      <a:r>
                        <a:rPr lang="en-GB" sz="1400" b="1" dirty="0" smtClean="0">
                          <a:solidFill>
                            <a:schemeClr val="accent2">
                              <a:lumMod val="60000"/>
                              <a:lumOff val="40000"/>
                            </a:schemeClr>
                          </a:solidFill>
                          <a:latin typeface="Verdana"/>
                          <a:cs typeface="Verdana"/>
                        </a:rPr>
                        <a:t>2000s</a:t>
                      </a:r>
                      <a:endParaRPr lang="en-GB" sz="1400" b="1" dirty="0">
                        <a:solidFill>
                          <a:schemeClr val="accent2">
                            <a:lumMod val="60000"/>
                            <a:lumOff val="40000"/>
                          </a:schemeClr>
                        </a:solidFill>
                        <a:latin typeface="Verdana"/>
                        <a:cs typeface="Verdana"/>
                      </a:endParaRPr>
                    </a:p>
                  </a:txBody>
                  <a:tcP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2F2F2"/>
                    </a:solidFill>
                  </a:tcPr>
                </a:tc>
                <a:tc>
                  <a:txBody>
                    <a:bodyPr/>
                    <a:lstStyle/>
                    <a:p>
                      <a:pPr algn="ctr"/>
                      <a:r>
                        <a:rPr lang="en-GB" sz="1400" b="1" dirty="0" smtClean="0">
                          <a:solidFill>
                            <a:schemeClr val="accent2">
                              <a:lumMod val="60000"/>
                              <a:lumOff val="40000"/>
                            </a:schemeClr>
                          </a:solidFill>
                          <a:latin typeface="Verdana"/>
                          <a:cs typeface="Verdana"/>
                        </a:rPr>
                        <a:t>2010s</a:t>
                      </a:r>
                      <a:endParaRPr lang="en-GB" sz="1400" b="1" dirty="0">
                        <a:solidFill>
                          <a:schemeClr val="accent2">
                            <a:lumMod val="60000"/>
                            <a:lumOff val="40000"/>
                          </a:schemeClr>
                        </a:solidFill>
                        <a:latin typeface="Verdana"/>
                        <a:cs typeface="Verdana"/>
                      </a:endParaRPr>
                    </a:p>
                  </a:txBody>
                  <a:tcPr>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D9D9D9"/>
                    </a:solidFill>
                  </a:tcPr>
                </a:tc>
              </a:tr>
            </a:tbl>
          </a:graphicData>
        </a:graphic>
      </p:graphicFrame>
      <p:grpSp>
        <p:nvGrpSpPr>
          <p:cNvPr id="45" name="Group 44"/>
          <p:cNvGrpSpPr/>
          <p:nvPr/>
        </p:nvGrpSpPr>
        <p:grpSpPr>
          <a:xfrm>
            <a:off x="2265362" y="1623475"/>
            <a:ext cx="5698066" cy="4411715"/>
            <a:chOff x="2265362" y="1623475"/>
            <a:chExt cx="5698066" cy="4411715"/>
          </a:xfrm>
        </p:grpSpPr>
        <p:sp>
          <p:nvSpPr>
            <p:cNvPr id="7" name="Rectangle 6"/>
            <p:cNvSpPr/>
            <p:nvPr/>
          </p:nvSpPr>
          <p:spPr>
            <a:xfrm>
              <a:off x="2443162" y="5798123"/>
              <a:ext cx="5367866" cy="237067"/>
            </a:xfrm>
            <a:prstGeom prst="rect">
              <a:avLst/>
            </a:prstGeom>
            <a:solidFill>
              <a:srgbClr val="F1ABBB"/>
            </a:solidFill>
            <a:ln>
              <a:solidFill>
                <a:srgbClr val="E19FA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Rectangle 2"/>
            <p:cNvSpPr/>
            <p:nvPr/>
          </p:nvSpPr>
          <p:spPr>
            <a:xfrm>
              <a:off x="6871227" y="1623475"/>
              <a:ext cx="474133" cy="237067"/>
            </a:xfrm>
            <a:prstGeom prst="rect">
              <a:avLst/>
            </a:prstGeom>
            <a:solidFill>
              <a:schemeClr val="accent6">
                <a:lumMod val="20000"/>
                <a:lumOff val="80000"/>
              </a:schemeClr>
            </a:solidFill>
            <a:ln>
              <a:solidFill>
                <a:schemeClr val="accent6">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Rectangle 5"/>
            <p:cNvSpPr/>
            <p:nvPr/>
          </p:nvSpPr>
          <p:spPr>
            <a:xfrm>
              <a:off x="4966228" y="1962141"/>
              <a:ext cx="2692400" cy="237067"/>
            </a:xfrm>
            <a:prstGeom prst="rect">
              <a:avLst/>
            </a:prstGeom>
            <a:solidFill>
              <a:schemeClr val="accent6">
                <a:lumMod val="20000"/>
                <a:lumOff val="80000"/>
              </a:schemeClr>
            </a:solidFill>
            <a:ln>
              <a:solidFill>
                <a:schemeClr val="accent6">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ctangle 7"/>
            <p:cNvSpPr/>
            <p:nvPr/>
          </p:nvSpPr>
          <p:spPr>
            <a:xfrm>
              <a:off x="4483628" y="2309274"/>
              <a:ext cx="2675465" cy="237067"/>
            </a:xfrm>
            <a:prstGeom prst="rect">
              <a:avLst/>
            </a:prstGeom>
            <a:solidFill>
              <a:schemeClr val="accent6">
                <a:lumMod val="20000"/>
                <a:lumOff val="80000"/>
              </a:schemeClr>
            </a:solidFill>
            <a:ln>
              <a:solidFill>
                <a:schemeClr val="accent6">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p:cNvSpPr/>
            <p:nvPr/>
          </p:nvSpPr>
          <p:spPr>
            <a:xfrm>
              <a:off x="6075361" y="2664875"/>
              <a:ext cx="1735667" cy="237067"/>
            </a:xfrm>
            <a:prstGeom prst="rect">
              <a:avLst/>
            </a:prstGeom>
            <a:solidFill>
              <a:schemeClr val="accent6">
                <a:lumMod val="20000"/>
                <a:lumOff val="80000"/>
              </a:schemeClr>
            </a:solidFill>
            <a:ln>
              <a:solidFill>
                <a:schemeClr val="accent6">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p:cNvSpPr/>
            <p:nvPr/>
          </p:nvSpPr>
          <p:spPr>
            <a:xfrm>
              <a:off x="2265362" y="3003600"/>
              <a:ext cx="5545666" cy="237067"/>
            </a:xfrm>
            <a:prstGeom prst="rect">
              <a:avLst/>
            </a:prstGeom>
            <a:solidFill>
              <a:schemeClr val="accent6">
                <a:lumMod val="60000"/>
                <a:lumOff val="40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ectangle 11"/>
            <p:cNvSpPr/>
            <p:nvPr/>
          </p:nvSpPr>
          <p:spPr>
            <a:xfrm>
              <a:off x="4652962" y="3350732"/>
              <a:ext cx="2836332" cy="237067"/>
            </a:xfrm>
            <a:prstGeom prst="rect">
              <a:avLst/>
            </a:prstGeom>
            <a:solidFill>
              <a:schemeClr val="accent6">
                <a:lumMod val="60000"/>
                <a:lumOff val="40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p:cNvSpPr/>
            <p:nvPr/>
          </p:nvSpPr>
          <p:spPr>
            <a:xfrm>
              <a:off x="4492095" y="3697865"/>
              <a:ext cx="2988732" cy="237067"/>
            </a:xfrm>
            <a:prstGeom prst="rect">
              <a:avLst/>
            </a:prstGeom>
            <a:solidFill>
              <a:schemeClr val="accent6">
                <a:lumMod val="60000"/>
                <a:lumOff val="40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ectangle 13"/>
            <p:cNvSpPr/>
            <p:nvPr/>
          </p:nvSpPr>
          <p:spPr>
            <a:xfrm>
              <a:off x="4475161" y="4045000"/>
              <a:ext cx="3488267" cy="237067"/>
            </a:xfrm>
            <a:prstGeom prst="rect">
              <a:avLst/>
            </a:prstGeom>
            <a:solidFill>
              <a:schemeClr val="accent6">
                <a:lumMod val="60000"/>
                <a:lumOff val="40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Rectangle 39"/>
            <p:cNvSpPr/>
            <p:nvPr/>
          </p:nvSpPr>
          <p:spPr>
            <a:xfrm>
              <a:off x="3069695" y="4414420"/>
              <a:ext cx="4732866" cy="237067"/>
            </a:xfrm>
            <a:prstGeom prst="rect">
              <a:avLst/>
            </a:prstGeom>
            <a:pattFill prst="wdUpDiag">
              <a:fgClr>
                <a:srgbClr val="E19FAC"/>
              </a:fgClr>
              <a:bgClr>
                <a:srgbClr val="FFD1D4"/>
              </a:bgClr>
            </a:pattFill>
            <a:ln>
              <a:solidFill>
                <a:srgbClr val="E19FAC"/>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solidFill>
                    <a:schemeClr val="tx1"/>
                  </a:solidFill>
                </a:rPr>
                <a:t>2-3 measurements per glaciers over the period</a:t>
              </a:r>
              <a:endParaRPr lang="en-GB" sz="1400" dirty="0">
                <a:solidFill>
                  <a:schemeClr val="tx1"/>
                </a:solidFill>
              </a:endParaRPr>
            </a:p>
          </p:txBody>
        </p:sp>
        <p:sp>
          <p:nvSpPr>
            <p:cNvPr id="41" name="Rectangle 40"/>
            <p:cNvSpPr/>
            <p:nvPr/>
          </p:nvSpPr>
          <p:spPr>
            <a:xfrm>
              <a:off x="5279495" y="4753019"/>
              <a:ext cx="2523066" cy="237067"/>
            </a:xfrm>
            <a:prstGeom prst="rect">
              <a:avLst/>
            </a:prstGeom>
            <a:solidFill>
              <a:srgbClr val="F1ABBB"/>
            </a:solidFill>
            <a:ln>
              <a:solidFill>
                <a:srgbClr val="E19FA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 name="Rectangle 41"/>
            <p:cNvSpPr/>
            <p:nvPr/>
          </p:nvSpPr>
          <p:spPr>
            <a:xfrm>
              <a:off x="5127095" y="5100152"/>
              <a:ext cx="2362199" cy="237067"/>
            </a:xfrm>
            <a:prstGeom prst="rect">
              <a:avLst/>
            </a:prstGeom>
            <a:solidFill>
              <a:srgbClr val="F1ABBB"/>
            </a:solidFill>
            <a:ln>
              <a:solidFill>
                <a:srgbClr val="E19FA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 name="Rectangle 42"/>
            <p:cNvSpPr/>
            <p:nvPr/>
          </p:nvSpPr>
          <p:spPr>
            <a:xfrm>
              <a:off x="5922962" y="5100146"/>
              <a:ext cx="787399" cy="237067"/>
            </a:xfrm>
            <a:prstGeom prst="rect">
              <a:avLst/>
            </a:prstGeom>
            <a:solidFill>
              <a:srgbClr val="F1ABBB"/>
            </a:solidFill>
            <a:ln w="12700" cmpd="sng">
              <a:solidFill>
                <a:srgbClr val="E19FA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 name="Rectangle 43"/>
            <p:cNvSpPr/>
            <p:nvPr/>
          </p:nvSpPr>
          <p:spPr>
            <a:xfrm>
              <a:off x="6712491" y="5464219"/>
              <a:ext cx="474133" cy="237067"/>
            </a:xfrm>
            <a:prstGeom prst="rect">
              <a:avLst/>
            </a:prstGeom>
            <a:solidFill>
              <a:srgbClr val="F1ABBB"/>
            </a:solidFill>
            <a:ln>
              <a:solidFill>
                <a:srgbClr val="E19FA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83250319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124744"/>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2400" b="1" dirty="0" smtClean="0">
                <a:latin typeface="Verdana"/>
                <a:cs typeface="Verdana"/>
              </a:rPr>
              <a:t>			The Climate Change Initiative in </a:t>
            </a:r>
          </a:p>
          <a:p>
            <a:r>
              <a:rPr lang="en-US" sz="2400" b="1" dirty="0" smtClean="0">
                <a:latin typeface="Verdana"/>
                <a:cs typeface="Verdana"/>
              </a:rPr>
              <a:t>					   IPCC’s WGI AR5</a:t>
            </a:r>
            <a:endParaRPr lang="en-US" sz="2400" b="1" dirty="0">
              <a:latin typeface="Verdana"/>
              <a:cs typeface="Verdana"/>
            </a:endParaRPr>
          </a:p>
        </p:txBody>
      </p:sp>
      <p:pic>
        <p:nvPicPr>
          <p:cNvPr id="5" name="Picture 4" descr="ESA_logo_ble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04209" y="332656"/>
            <a:ext cx="1188271" cy="468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p:nvPr/>
        </p:nvSpPr>
        <p:spPr>
          <a:xfrm>
            <a:off x="440012" y="1216445"/>
            <a:ext cx="8452468" cy="3185487"/>
          </a:xfrm>
          <a:prstGeom prst="rect">
            <a:avLst/>
          </a:prstGeom>
          <a:noFill/>
        </p:spPr>
        <p:txBody>
          <a:bodyPr wrap="square" rtlCol="0">
            <a:spAutoFit/>
          </a:bodyPr>
          <a:lstStyle/>
          <a:p>
            <a:pPr>
              <a:spcBef>
                <a:spcPts val="600"/>
              </a:spcBef>
              <a:spcAft>
                <a:spcPts val="600"/>
              </a:spcAft>
            </a:pPr>
            <a:r>
              <a:rPr lang="en-US" sz="1600" dirty="0" smtClean="0">
                <a:solidFill>
                  <a:srgbClr val="000066"/>
                </a:solidFill>
                <a:latin typeface="Verdana"/>
                <a:cs typeface="Verdana"/>
              </a:rPr>
              <a:t>Results from the CCI are cited in AR5, notably: </a:t>
            </a:r>
          </a:p>
          <a:p>
            <a:pPr marL="285750" indent="-285750">
              <a:spcBef>
                <a:spcPts val="600"/>
              </a:spcBef>
              <a:buFont typeface="Arial"/>
              <a:buChar char="•"/>
            </a:pPr>
            <a:r>
              <a:rPr lang="en-US" sz="1600" b="1" dirty="0" smtClean="0">
                <a:solidFill>
                  <a:srgbClr val="000066"/>
                </a:solidFill>
                <a:latin typeface="Verdana"/>
                <a:cs typeface="Verdana"/>
              </a:rPr>
              <a:t>CCI Glaciers</a:t>
            </a:r>
            <a:r>
              <a:rPr lang="en-US" sz="1600" dirty="0" smtClean="0">
                <a:solidFill>
                  <a:srgbClr val="000066"/>
                </a:solidFill>
                <a:latin typeface="Verdana"/>
                <a:cs typeface="Verdana"/>
              </a:rPr>
              <a:t> played a leading role in creating the first globally-complete glacier inventory, the Randolph Glacier Inventory.</a:t>
            </a:r>
          </a:p>
          <a:p>
            <a:pPr marL="285750" indent="-285750">
              <a:spcBef>
                <a:spcPts val="600"/>
              </a:spcBef>
              <a:buFont typeface="Arial"/>
              <a:buChar char="•"/>
            </a:pPr>
            <a:r>
              <a:rPr lang="en-US" sz="1600" b="1" dirty="0" smtClean="0">
                <a:solidFill>
                  <a:srgbClr val="000066"/>
                </a:solidFill>
                <a:latin typeface="Verdana"/>
                <a:cs typeface="Verdana"/>
              </a:rPr>
              <a:t>CCI Sea Level </a:t>
            </a:r>
            <a:r>
              <a:rPr lang="en-US" sz="1600" dirty="0" smtClean="0">
                <a:solidFill>
                  <a:srgbClr val="000066"/>
                </a:solidFill>
                <a:latin typeface="Verdana"/>
                <a:cs typeface="Verdana"/>
              </a:rPr>
              <a:t>produced improved Global Mean Sea Level estimates using </a:t>
            </a:r>
            <a:r>
              <a:rPr lang="en-US" sz="1600" dirty="0" err="1" smtClean="0">
                <a:solidFill>
                  <a:srgbClr val="000066"/>
                </a:solidFill>
                <a:latin typeface="Verdana"/>
                <a:cs typeface="Verdana"/>
              </a:rPr>
              <a:t>Envisat</a:t>
            </a:r>
            <a:r>
              <a:rPr lang="en-US" sz="1600" dirty="0" smtClean="0">
                <a:solidFill>
                  <a:srgbClr val="000066"/>
                </a:solidFill>
                <a:latin typeface="Verdana"/>
                <a:cs typeface="Verdana"/>
              </a:rPr>
              <a:t> data.</a:t>
            </a:r>
          </a:p>
          <a:p>
            <a:pPr marL="285750" indent="-285750">
              <a:spcBef>
                <a:spcPts val="600"/>
              </a:spcBef>
              <a:buFont typeface="Arial"/>
              <a:buChar char="•"/>
            </a:pPr>
            <a:r>
              <a:rPr lang="en-US" sz="1600" dirty="0" smtClean="0">
                <a:solidFill>
                  <a:srgbClr val="000066"/>
                </a:solidFill>
                <a:latin typeface="Verdana"/>
                <a:cs typeface="Verdana"/>
              </a:rPr>
              <a:t>The </a:t>
            </a:r>
            <a:r>
              <a:rPr lang="en-US" sz="1600" b="1" dirty="0" smtClean="0">
                <a:solidFill>
                  <a:srgbClr val="000066"/>
                </a:solidFill>
                <a:latin typeface="Verdana"/>
                <a:cs typeface="Verdana"/>
              </a:rPr>
              <a:t>Ice sheets Mass Balance </a:t>
            </a:r>
            <a:r>
              <a:rPr lang="en-US" sz="1600" b="1" dirty="0" err="1" smtClean="0">
                <a:solidFill>
                  <a:srgbClr val="000066"/>
                </a:solidFill>
                <a:latin typeface="Verdana"/>
                <a:cs typeface="Verdana"/>
              </a:rPr>
              <a:t>Intercomparison</a:t>
            </a:r>
            <a:r>
              <a:rPr lang="en-US" sz="1600" b="1" dirty="0" smtClean="0">
                <a:solidFill>
                  <a:srgbClr val="000066"/>
                </a:solidFill>
                <a:latin typeface="Verdana"/>
                <a:cs typeface="Verdana"/>
              </a:rPr>
              <a:t> Exercise</a:t>
            </a:r>
            <a:r>
              <a:rPr lang="en-US" sz="1600" dirty="0" smtClean="0">
                <a:solidFill>
                  <a:srgbClr val="000066"/>
                </a:solidFill>
                <a:latin typeface="Verdana"/>
                <a:cs typeface="Verdana"/>
              </a:rPr>
              <a:t>, involving </a:t>
            </a:r>
            <a:r>
              <a:rPr lang="en-US" sz="1600" b="1" dirty="0" smtClean="0">
                <a:solidFill>
                  <a:srgbClr val="000066"/>
                </a:solidFill>
                <a:latin typeface="Verdana"/>
                <a:cs typeface="Verdana"/>
              </a:rPr>
              <a:t>CCI Ice Sheets</a:t>
            </a:r>
            <a:r>
              <a:rPr lang="en-US" sz="1600" dirty="0" smtClean="0">
                <a:solidFill>
                  <a:srgbClr val="000066"/>
                </a:solidFill>
                <a:latin typeface="Verdana"/>
                <a:cs typeface="Verdana"/>
              </a:rPr>
              <a:t>, has led to improved confidence in the measurement of ice sheet mass balance and the associated global sea level contribution.</a:t>
            </a:r>
          </a:p>
          <a:p>
            <a:pPr>
              <a:spcBef>
                <a:spcPts val="600"/>
              </a:spcBef>
            </a:pPr>
            <a:endParaRPr lang="en-US" sz="1600" dirty="0" smtClean="0">
              <a:solidFill>
                <a:srgbClr val="000066"/>
              </a:solidFill>
              <a:latin typeface="Verdana"/>
              <a:cs typeface="Verdana"/>
            </a:endParaRPr>
          </a:p>
          <a:p>
            <a:r>
              <a:rPr lang="en-US" sz="1600" dirty="0" smtClean="0">
                <a:solidFill>
                  <a:srgbClr val="000066"/>
                </a:solidFill>
                <a:latin typeface="Verdana"/>
                <a:cs typeface="Verdana"/>
              </a:rPr>
              <a:t>Further CCI projects are also cited</a:t>
            </a:r>
          </a:p>
          <a:p>
            <a:r>
              <a:rPr lang="en-US" sz="1600" dirty="0" smtClean="0">
                <a:solidFill>
                  <a:srgbClr val="000066"/>
                </a:solidFill>
                <a:latin typeface="Verdana"/>
                <a:cs typeface="Verdana"/>
              </a:rPr>
              <a:t>in the report:</a:t>
            </a:r>
            <a:endParaRPr lang="en-US" sz="1600" dirty="0">
              <a:solidFill>
                <a:srgbClr val="000066"/>
              </a:solidFill>
              <a:latin typeface="Verdana"/>
              <a:cs typeface="Verdana"/>
            </a:endParaRPr>
          </a:p>
        </p:txBody>
      </p:sp>
      <p:sp>
        <p:nvSpPr>
          <p:cNvPr id="17" name="TextBox 16"/>
          <p:cNvSpPr txBox="1"/>
          <p:nvPr/>
        </p:nvSpPr>
        <p:spPr>
          <a:xfrm>
            <a:off x="1212098" y="4567086"/>
            <a:ext cx="3235586" cy="707886"/>
          </a:xfrm>
          <a:prstGeom prst="rect">
            <a:avLst/>
          </a:prstGeom>
          <a:noFill/>
        </p:spPr>
        <p:txBody>
          <a:bodyPr wrap="square" rtlCol="0">
            <a:spAutoFit/>
          </a:bodyPr>
          <a:lstStyle/>
          <a:p>
            <a:r>
              <a:rPr lang="en-US" sz="1600" b="1" dirty="0" err="1" smtClean="0">
                <a:solidFill>
                  <a:srgbClr val="000066"/>
                </a:solidFill>
                <a:latin typeface="Verdana"/>
                <a:cs typeface="Verdana"/>
              </a:rPr>
              <a:t>Glaciers_cci</a:t>
            </a:r>
            <a:endParaRPr lang="en-US" sz="1600" b="1" dirty="0" smtClean="0">
              <a:solidFill>
                <a:srgbClr val="000066"/>
              </a:solidFill>
              <a:latin typeface="Verdana"/>
              <a:cs typeface="Verdana"/>
            </a:endParaRPr>
          </a:p>
          <a:p>
            <a:pPr marL="171450" indent="-171450">
              <a:buFont typeface="Arial"/>
              <a:buChar char="•"/>
            </a:pPr>
            <a:r>
              <a:rPr lang="en-US" sz="1200" dirty="0" smtClean="0">
                <a:solidFill>
                  <a:srgbClr val="000066"/>
                </a:solidFill>
                <a:latin typeface="Verdana"/>
                <a:cs typeface="Verdana"/>
              </a:rPr>
              <a:t>Observations: Cryosphere</a:t>
            </a:r>
            <a:endParaRPr lang="en-US" sz="1200" dirty="0">
              <a:solidFill>
                <a:srgbClr val="000066"/>
              </a:solidFill>
              <a:latin typeface="Verdana"/>
              <a:cs typeface="Verdana"/>
            </a:endParaRPr>
          </a:p>
          <a:p>
            <a:pPr marL="171450" indent="-171450">
              <a:buFont typeface="Arial"/>
              <a:buChar char="•"/>
            </a:pPr>
            <a:r>
              <a:rPr lang="en-US" sz="1200" dirty="0" smtClean="0">
                <a:solidFill>
                  <a:srgbClr val="000066"/>
                </a:solidFill>
                <a:latin typeface="Verdana"/>
                <a:cs typeface="Verdana"/>
              </a:rPr>
              <a:t>Sea Level Change</a:t>
            </a:r>
            <a:endParaRPr lang="en-US" sz="1200" dirty="0">
              <a:solidFill>
                <a:srgbClr val="000066"/>
              </a:solidFill>
              <a:latin typeface="Verdana"/>
              <a:cs typeface="Verdana"/>
            </a:endParaRPr>
          </a:p>
        </p:txBody>
      </p:sp>
      <p:sp>
        <p:nvSpPr>
          <p:cNvPr id="26" name="TextBox 25"/>
          <p:cNvSpPr txBox="1"/>
          <p:nvPr/>
        </p:nvSpPr>
        <p:spPr>
          <a:xfrm>
            <a:off x="1212098" y="5340424"/>
            <a:ext cx="3053347" cy="707886"/>
          </a:xfrm>
          <a:prstGeom prst="rect">
            <a:avLst/>
          </a:prstGeom>
          <a:noFill/>
        </p:spPr>
        <p:txBody>
          <a:bodyPr wrap="square" rtlCol="0">
            <a:spAutoFit/>
          </a:bodyPr>
          <a:lstStyle/>
          <a:p>
            <a:r>
              <a:rPr lang="en-US" sz="1600" b="1" dirty="0" err="1" smtClean="0">
                <a:solidFill>
                  <a:srgbClr val="000066"/>
                </a:solidFill>
                <a:latin typeface="Verdana"/>
                <a:cs typeface="Verdana"/>
              </a:rPr>
              <a:t>Greenhouse_Gases_cci</a:t>
            </a:r>
            <a:endParaRPr lang="en-US" sz="1600" b="1" dirty="0" smtClean="0">
              <a:solidFill>
                <a:srgbClr val="000066"/>
              </a:solidFill>
              <a:latin typeface="Verdana"/>
              <a:cs typeface="Verdana"/>
            </a:endParaRPr>
          </a:p>
          <a:p>
            <a:pPr marL="171450" indent="-171450">
              <a:buFont typeface="Arial"/>
              <a:buChar char="•"/>
            </a:pPr>
            <a:r>
              <a:rPr lang="en-US" sz="1200" dirty="0" smtClean="0">
                <a:solidFill>
                  <a:srgbClr val="000066"/>
                </a:solidFill>
                <a:latin typeface="Verdana"/>
                <a:cs typeface="Verdana"/>
              </a:rPr>
              <a:t>Carbon and Other Biogeochemical Cycles</a:t>
            </a:r>
            <a:endParaRPr lang="en-US" sz="1200" dirty="0">
              <a:solidFill>
                <a:srgbClr val="000066"/>
              </a:solidFill>
              <a:latin typeface="Verdana"/>
              <a:cs typeface="Verdana"/>
            </a:endParaRPr>
          </a:p>
        </p:txBody>
      </p:sp>
      <p:sp>
        <p:nvSpPr>
          <p:cNvPr id="27" name="TextBox 26"/>
          <p:cNvSpPr txBox="1"/>
          <p:nvPr/>
        </p:nvSpPr>
        <p:spPr>
          <a:xfrm>
            <a:off x="1214465" y="6081319"/>
            <a:ext cx="3584795" cy="707886"/>
          </a:xfrm>
          <a:prstGeom prst="rect">
            <a:avLst/>
          </a:prstGeom>
          <a:noFill/>
        </p:spPr>
        <p:txBody>
          <a:bodyPr wrap="square" rtlCol="0">
            <a:spAutoFit/>
          </a:bodyPr>
          <a:lstStyle/>
          <a:p>
            <a:r>
              <a:rPr lang="en-US" sz="1600" b="1" dirty="0" err="1" smtClean="0">
                <a:solidFill>
                  <a:srgbClr val="000066"/>
                </a:solidFill>
                <a:latin typeface="Verdana"/>
                <a:cs typeface="Verdana"/>
              </a:rPr>
              <a:t>Ice_Sheets_cci</a:t>
            </a:r>
            <a:endParaRPr lang="en-US" sz="1600" b="1" dirty="0" smtClean="0">
              <a:solidFill>
                <a:srgbClr val="000066"/>
              </a:solidFill>
              <a:latin typeface="Verdana"/>
              <a:cs typeface="Verdana"/>
            </a:endParaRPr>
          </a:p>
          <a:p>
            <a:pPr marL="171450" indent="-171450">
              <a:buFont typeface="Arial"/>
              <a:buChar char="•"/>
            </a:pPr>
            <a:r>
              <a:rPr lang="en-US" sz="1200" dirty="0" smtClean="0">
                <a:solidFill>
                  <a:srgbClr val="000066"/>
                </a:solidFill>
                <a:latin typeface="Verdana"/>
                <a:cs typeface="Verdana"/>
              </a:rPr>
              <a:t>Observations: Cryosphere</a:t>
            </a:r>
            <a:endParaRPr lang="en-US" sz="1200" dirty="0">
              <a:solidFill>
                <a:srgbClr val="000066"/>
              </a:solidFill>
              <a:latin typeface="Verdana"/>
              <a:cs typeface="Verdana"/>
            </a:endParaRPr>
          </a:p>
          <a:p>
            <a:pPr marL="171450" indent="-171450">
              <a:buFont typeface="Arial"/>
              <a:buChar char="•"/>
            </a:pPr>
            <a:r>
              <a:rPr lang="en-US" sz="1200" dirty="0" smtClean="0">
                <a:solidFill>
                  <a:srgbClr val="000066"/>
                </a:solidFill>
                <a:latin typeface="Verdana"/>
                <a:cs typeface="Verdana"/>
              </a:rPr>
              <a:t>Sea Level Change</a:t>
            </a:r>
            <a:endParaRPr lang="en-US" sz="1200" dirty="0">
              <a:solidFill>
                <a:srgbClr val="000066"/>
              </a:solidFill>
              <a:latin typeface="Verdana"/>
              <a:cs typeface="Verdana"/>
            </a:endParaRPr>
          </a:p>
        </p:txBody>
      </p:sp>
      <p:sp>
        <p:nvSpPr>
          <p:cNvPr id="28" name="TextBox 27"/>
          <p:cNvSpPr txBox="1"/>
          <p:nvPr/>
        </p:nvSpPr>
        <p:spPr>
          <a:xfrm>
            <a:off x="5177028" y="4567086"/>
            <a:ext cx="3627862" cy="707886"/>
          </a:xfrm>
          <a:prstGeom prst="rect">
            <a:avLst/>
          </a:prstGeom>
          <a:noFill/>
        </p:spPr>
        <p:txBody>
          <a:bodyPr wrap="square" rtlCol="0">
            <a:spAutoFit/>
          </a:bodyPr>
          <a:lstStyle/>
          <a:p>
            <a:r>
              <a:rPr lang="en-US" sz="1600" b="1" dirty="0" err="1" smtClean="0">
                <a:solidFill>
                  <a:srgbClr val="000066"/>
                </a:solidFill>
                <a:latin typeface="Verdana"/>
                <a:cs typeface="Verdana"/>
              </a:rPr>
              <a:t>Sea_Level_cci</a:t>
            </a:r>
            <a:endParaRPr lang="en-US" sz="1600" b="1" dirty="0" smtClean="0">
              <a:solidFill>
                <a:srgbClr val="000066"/>
              </a:solidFill>
              <a:latin typeface="Verdana"/>
              <a:cs typeface="Verdana"/>
            </a:endParaRPr>
          </a:p>
          <a:p>
            <a:pPr marL="171450" indent="-171450">
              <a:buFont typeface="Arial"/>
              <a:buChar char="•"/>
            </a:pPr>
            <a:r>
              <a:rPr lang="en-US" sz="1200" dirty="0" smtClean="0">
                <a:solidFill>
                  <a:srgbClr val="000066"/>
                </a:solidFill>
                <a:latin typeface="Verdana"/>
                <a:cs typeface="Verdana"/>
              </a:rPr>
              <a:t>Observations: Cryosphere  </a:t>
            </a:r>
            <a:endParaRPr lang="en-US" sz="1200" dirty="0">
              <a:solidFill>
                <a:srgbClr val="000066"/>
              </a:solidFill>
              <a:latin typeface="Verdana"/>
              <a:cs typeface="Verdana"/>
            </a:endParaRPr>
          </a:p>
          <a:p>
            <a:pPr marL="171450" indent="-171450">
              <a:buFont typeface="Arial"/>
              <a:buChar char="•"/>
            </a:pPr>
            <a:r>
              <a:rPr lang="en-US" sz="1200" dirty="0" smtClean="0">
                <a:solidFill>
                  <a:srgbClr val="000066"/>
                </a:solidFill>
                <a:latin typeface="Verdana"/>
                <a:cs typeface="Verdana"/>
              </a:rPr>
              <a:t>Sea Level Change</a:t>
            </a:r>
            <a:endParaRPr lang="en-US" sz="1200" dirty="0">
              <a:solidFill>
                <a:srgbClr val="000066"/>
              </a:solidFill>
              <a:latin typeface="Verdana"/>
              <a:cs typeface="Verdana"/>
            </a:endParaRPr>
          </a:p>
        </p:txBody>
      </p:sp>
      <p:sp>
        <p:nvSpPr>
          <p:cNvPr id="30" name="TextBox 29"/>
          <p:cNvSpPr txBox="1"/>
          <p:nvPr/>
        </p:nvSpPr>
        <p:spPr>
          <a:xfrm>
            <a:off x="5177028" y="3889679"/>
            <a:ext cx="3568237" cy="523220"/>
          </a:xfrm>
          <a:prstGeom prst="rect">
            <a:avLst/>
          </a:prstGeom>
          <a:noFill/>
        </p:spPr>
        <p:txBody>
          <a:bodyPr wrap="square" rtlCol="0">
            <a:spAutoFit/>
          </a:bodyPr>
          <a:lstStyle/>
          <a:p>
            <a:r>
              <a:rPr lang="en-US" sz="1600" b="1" dirty="0" err="1" smtClean="0">
                <a:solidFill>
                  <a:srgbClr val="000066"/>
                </a:solidFill>
                <a:latin typeface="Verdana"/>
                <a:cs typeface="Verdana"/>
              </a:rPr>
              <a:t>Ozone_cci</a:t>
            </a:r>
            <a:endParaRPr lang="en-US" sz="1600" b="1" dirty="0" smtClean="0">
              <a:solidFill>
                <a:srgbClr val="000066"/>
              </a:solidFill>
              <a:latin typeface="Verdana"/>
              <a:cs typeface="Verdana"/>
            </a:endParaRPr>
          </a:p>
          <a:p>
            <a:pPr marL="171450" indent="-171450">
              <a:buFont typeface="Arial"/>
              <a:buChar char="•"/>
            </a:pPr>
            <a:r>
              <a:rPr lang="en-US" sz="1200" dirty="0" smtClean="0">
                <a:solidFill>
                  <a:srgbClr val="000066"/>
                </a:solidFill>
                <a:latin typeface="Verdana"/>
                <a:cs typeface="Verdana"/>
              </a:rPr>
              <a:t>Evaluation of Climate Models</a:t>
            </a:r>
            <a:endParaRPr lang="en-US" sz="1200" dirty="0">
              <a:solidFill>
                <a:srgbClr val="000066"/>
              </a:solidFill>
              <a:latin typeface="Verdana"/>
              <a:cs typeface="Verdana"/>
            </a:endParaRPr>
          </a:p>
        </p:txBody>
      </p:sp>
      <p:sp>
        <p:nvSpPr>
          <p:cNvPr id="31" name="TextBox 30"/>
          <p:cNvSpPr txBox="1"/>
          <p:nvPr/>
        </p:nvSpPr>
        <p:spPr>
          <a:xfrm>
            <a:off x="5177028" y="5401737"/>
            <a:ext cx="4168701" cy="523220"/>
          </a:xfrm>
          <a:prstGeom prst="rect">
            <a:avLst/>
          </a:prstGeom>
          <a:noFill/>
        </p:spPr>
        <p:txBody>
          <a:bodyPr wrap="square" rtlCol="0">
            <a:spAutoFit/>
          </a:bodyPr>
          <a:lstStyle/>
          <a:p>
            <a:r>
              <a:rPr lang="en-US" sz="1600" b="1" dirty="0" err="1" smtClean="0">
                <a:solidFill>
                  <a:srgbClr val="000066"/>
                </a:solidFill>
                <a:latin typeface="Verdana"/>
                <a:cs typeface="Verdana"/>
              </a:rPr>
              <a:t>Sea_Surface_Temperature_cci</a:t>
            </a:r>
            <a:endParaRPr lang="en-US" sz="1600" b="1" dirty="0" smtClean="0">
              <a:solidFill>
                <a:srgbClr val="000066"/>
              </a:solidFill>
              <a:latin typeface="Verdana"/>
              <a:cs typeface="Verdana"/>
            </a:endParaRPr>
          </a:p>
          <a:p>
            <a:pPr marL="171450" indent="-171450">
              <a:buFont typeface="Arial"/>
              <a:buChar char="•"/>
            </a:pPr>
            <a:r>
              <a:rPr lang="en-US" sz="1200" dirty="0" smtClean="0">
                <a:solidFill>
                  <a:srgbClr val="000066"/>
                </a:solidFill>
                <a:latin typeface="Verdana"/>
                <a:cs typeface="Verdana"/>
              </a:rPr>
              <a:t>Observations: Atmosphere and Surface</a:t>
            </a:r>
            <a:endParaRPr lang="en-US" sz="1200" dirty="0">
              <a:solidFill>
                <a:srgbClr val="000066"/>
              </a:solidFill>
              <a:latin typeface="Verdana"/>
              <a:cs typeface="Verdana"/>
            </a:endParaRPr>
          </a:p>
        </p:txBody>
      </p:sp>
      <p:sp>
        <p:nvSpPr>
          <p:cNvPr id="32" name="TextBox 31"/>
          <p:cNvSpPr txBox="1"/>
          <p:nvPr/>
        </p:nvSpPr>
        <p:spPr>
          <a:xfrm>
            <a:off x="5177028" y="6081319"/>
            <a:ext cx="4068690" cy="523220"/>
          </a:xfrm>
          <a:prstGeom prst="rect">
            <a:avLst/>
          </a:prstGeom>
          <a:noFill/>
        </p:spPr>
        <p:txBody>
          <a:bodyPr wrap="square" rtlCol="0">
            <a:spAutoFit/>
          </a:bodyPr>
          <a:lstStyle/>
          <a:p>
            <a:r>
              <a:rPr lang="en-US" sz="1600" b="1" dirty="0" err="1" smtClean="0">
                <a:solidFill>
                  <a:srgbClr val="000066"/>
                </a:solidFill>
                <a:latin typeface="Verdana"/>
                <a:cs typeface="Verdana"/>
              </a:rPr>
              <a:t>Soil_Moisture_cci</a:t>
            </a:r>
            <a:endParaRPr lang="en-US" sz="1600" b="1" dirty="0" smtClean="0">
              <a:solidFill>
                <a:srgbClr val="000066"/>
              </a:solidFill>
              <a:latin typeface="Verdana"/>
              <a:cs typeface="Verdana"/>
            </a:endParaRPr>
          </a:p>
          <a:p>
            <a:pPr marL="171450" indent="-171450">
              <a:buFont typeface="Arial"/>
              <a:buChar char="•"/>
            </a:pPr>
            <a:r>
              <a:rPr lang="en-US" sz="1200" dirty="0" smtClean="0">
                <a:solidFill>
                  <a:srgbClr val="000066"/>
                </a:solidFill>
                <a:latin typeface="Verdana"/>
                <a:cs typeface="Verdana"/>
              </a:rPr>
              <a:t>Observations: Atmosphere and Surface</a:t>
            </a:r>
            <a:endParaRPr lang="en-US" sz="1200" dirty="0">
              <a:solidFill>
                <a:srgbClr val="000066"/>
              </a:solidFill>
              <a:latin typeface="Verdana"/>
              <a:cs typeface="Verdana"/>
            </a:endParaRPr>
          </a:p>
        </p:txBody>
      </p:sp>
      <p:pic>
        <p:nvPicPr>
          <p:cNvPr id="2" name="Picture 1" descr="CCIsoilMoisture_NEW_logo_vector_pictur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3252" y="6123323"/>
            <a:ext cx="483012" cy="481216"/>
          </a:xfrm>
          <a:prstGeom prst="rect">
            <a:avLst/>
          </a:prstGeom>
        </p:spPr>
      </p:pic>
      <p:pic>
        <p:nvPicPr>
          <p:cNvPr id="3" name="Picture 2" descr="esa cci sst icon.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34410" y="5384018"/>
            <a:ext cx="491853" cy="491853"/>
          </a:xfrm>
          <a:prstGeom prst="rect">
            <a:avLst/>
          </a:prstGeom>
        </p:spPr>
      </p:pic>
      <p:pic>
        <p:nvPicPr>
          <p:cNvPr id="6" name="Picture 5" descr="Glaciers.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1965" y="4642049"/>
            <a:ext cx="491346" cy="490377"/>
          </a:xfrm>
          <a:prstGeom prst="rect">
            <a:avLst/>
          </a:prstGeom>
        </p:spPr>
      </p:pic>
      <p:pic>
        <p:nvPicPr>
          <p:cNvPr id="7" name="Picture 6" descr="IceSheets.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9127" y="6123323"/>
            <a:ext cx="484183" cy="481216"/>
          </a:xfrm>
          <a:prstGeom prst="rect">
            <a:avLst/>
          </a:prstGeom>
        </p:spPr>
      </p:pic>
      <p:pic>
        <p:nvPicPr>
          <p:cNvPr id="8" name="Picture 7" descr="SeaLevel.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37327" y="4642049"/>
            <a:ext cx="491346" cy="491346"/>
          </a:xfrm>
          <a:prstGeom prst="rect">
            <a:avLst/>
          </a:prstGeom>
        </p:spPr>
      </p:pic>
      <p:pic>
        <p:nvPicPr>
          <p:cNvPr id="9" name="Picture 8" descr="esa cci ghg icon.gi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38715" y="5384018"/>
            <a:ext cx="482229" cy="482229"/>
          </a:xfrm>
          <a:prstGeom prst="rect">
            <a:avLst/>
          </a:prstGeom>
        </p:spPr>
      </p:pic>
      <p:pic>
        <p:nvPicPr>
          <p:cNvPr id="10" name="Picture 9" descr="esa cci ozone icon.gi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539475" y="3888849"/>
            <a:ext cx="486788" cy="486788"/>
          </a:xfrm>
          <a:prstGeom prst="rect">
            <a:avLst/>
          </a:prstGeom>
        </p:spPr>
      </p:pic>
    </p:spTree>
    <p:extLst>
      <p:ext uri="{BB962C8B-B14F-4D97-AF65-F5344CB8AC3E}">
        <p14:creationId xmlns:p14="http://schemas.microsoft.com/office/powerpoint/2010/main" val="406356048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Phase 2 activities</a:t>
            </a:r>
            <a:endParaRPr lang="en-GB" dirty="0"/>
          </a:p>
        </p:txBody>
      </p:sp>
      <p:sp>
        <p:nvSpPr>
          <p:cNvPr id="3" name="Content Placeholder 2"/>
          <p:cNvSpPr>
            <a:spLocks noGrp="1"/>
          </p:cNvSpPr>
          <p:nvPr>
            <p:ph idx="1"/>
          </p:nvPr>
        </p:nvSpPr>
        <p:spPr/>
        <p:txBody>
          <a:bodyPr/>
          <a:lstStyle/>
          <a:p>
            <a:r>
              <a:rPr lang="en-GB" dirty="0" smtClean="0"/>
              <a:t>Further </a:t>
            </a:r>
            <a:r>
              <a:rPr lang="en-GB" dirty="0"/>
              <a:t>Implementation </a:t>
            </a:r>
            <a:r>
              <a:rPr lang="en-GB" dirty="0" smtClean="0"/>
              <a:t>Steps</a:t>
            </a:r>
            <a:endParaRPr lang="en-GB" dirty="0" smtClean="0"/>
          </a:p>
          <a:p>
            <a:pPr lvl="1"/>
            <a:endParaRPr lang="en-GB" dirty="0" smtClean="0"/>
          </a:p>
          <a:p>
            <a:pPr lvl="1"/>
            <a:r>
              <a:rPr lang="en-GB" dirty="0" smtClean="0"/>
              <a:t>The </a:t>
            </a:r>
            <a:r>
              <a:rPr lang="en-GB" dirty="0"/>
              <a:t>next stage of the programme will be implemented along the following lines of action:</a:t>
            </a:r>
          </a:p>
          <a:p>
            <a:pPr marL="1141412" lvl="2" indent="0">
              <a:buNone/>
            </a:pPr>
            <a:r>
              <a:rPr lang="en-GB" dirty="0"/>
              <a:t>1. Development of ECV data products</a:t>
            </a:r>
          </a:p>
          <a:p>
            <a:pPr marL="1141412" lvl="2" indent="0">
              <a:buNone/>
            </a:pPr>
            <a:r>
              <a:rPr lang="en-GB" dirty="0"/>
              <a:t>2. ECV data access and user tools</a:t>
            </a:r>
          </a:p>
          <a:p>
            <a:pPr marL="1141412" lvl="2" indent="0">
              <a:buNone/>
            </a:pPr>
            <a:r>
              <a:rPr lang="en-GB" dirty="0"/>
              <a:t>3. Promotion of ECV data </a:t>
            </a:r>
            <a:r>
              <a:rPr lang="en-GB" dirty="0" smtClean="0"/>
              <a:t>exploitation</a:t>
            </a:r>
          </a:p>
          <a:p>
            <a:pPr lvl="1"/>
            <a:endParaRPr lang="en-GB" dirty="0" smtClean="0"/>
          </a:p>
          <a:p>
            <a:pPr lvl="1">
              <a:buFont typeface="+mj-lt"/>
              <a:buAutoNum type="arabicPeriod"/>
            </a:pPr>
            <a:r>
              <a:rPr lang="en-GB" dirty="0" smtClean="0"/>
              <a:t>Development of ECV data products</a:t>
            </a:r>
          </a:p>
          <a:p>
            <a:pPr marL="1141412" lvl="2" indent="0">
              <a:buNone/>
            </a:pPr>
            <a:r>
              <a:rPr lang="en-GB" dirty="0"/>
              <a:t>In conformance with the programme objectives, the bulk of resources will continue to be devoted to development of ECV data products. Projects will be maintained on all thirteen ECVs currently addressed, with the aim of providing the most complete possible response to the user requirements for these ECVs</a:t>
            </a:r>
          </a:p>
        </p:txBody>
      </p:sp>
    </p:spTree>
    <p:extLst>
      <p:ext uri="{BB962C8B-B14F-4D97-AF65-F5344CB8AC3E}">
        <p14:creationId xmlns:p14="http://schemas.microsoft.com/office/powerpoint/2010/main" val="358342712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Phase 2 activities</a:t>
            </a:r>
            <a:endParaRPr lang="en-GB" dirty="0"/>
          </a:p>
        </p:txBody>
      </p:sp>
      <p:sp>
        <p:nvSpPr>
          <p:cNvPr id="3" name="Content Placeholder 2"/>
          <p:cNvSpPr>
            <a:spLocks noGrp="1"/>
          </p:cNvSpPr>
          <p:nvPr>
            <p:ph idx="1"/>
          </p:nvPr>
        </p:nvSpPr>
        <p:spPr/>
        <p:txBody>
          <a:bodyPr/>
          <a:lstStyle/>
          <a:p>
            <a:pPr lvl="1">
              <a:buFont typeface="+mj-lt"/>
              <a:buAutoNum type="arabicPeriod" startAt="2"/>
            </a:pPr>
            <a:r>
              <a:rPr lang="en-GB" dirty="0"/>
              <a:t>ECV Data Access and User </a:t>
            </a:r>
            <a:r>
              <a:rPr lang="en-GB" dirty="0" smtClean="0"/>
              <a:t>Tools</a:t>
            </a:r>
          </a:p>
          <a:p>
            <a:pPr lvl="2"/>
            <a:r>
              <a:rPr lang="en-GB" b="1" u="sng" dirty="0" smtClean="0"/>
              <a:t>Data Access Portal</a:t>
            </a:r>
            <a:r>
              <a:rPr lang="en-GB" dirty="0" smtClean="0"/>
              <a:t> - In </a:t>
            </a:r>
            <a:r>
              <a:rPr lang="en-GB" dirty="0"/>
              <a:t>the next stage of CCI a dedicated web portal will be set-up to provide a single point of access for all CCI data products</a:t>
            </a:r>
            <a:r>
              <a:rPr lang="en-GB" dirty="0" smtClean="0"/>
              <a:t>.</a:t>
            </a:r>
          </a:p>
          <a:p>
            <a:pPr lvl="2"/>
            <a:r>
              <a:rPr lang="en-GB" b="1" u="sng" dirty="0" smtClean="0"/>
              <a:t>User Tools</a:t>
            </a:r>
            <a:r>
              <a:rPr lang="en-GB" dirty="0" smtClean="0"/>
              <a:t> - Software </a:t>
            </a:r>
            <a:r>
              <a:rPr lang="en-GB" dirty="0"/>
              <a:t>tools to simplify handling, inspection and analysis of the CCI data products will be developed and made freely available to users.</a:t>
            </a:r>
            <a:endParaRPr lang="en-GB" dirty="0" smtClean="0"/>
          </a:p>
          <a:p>
            <a:pPr lvl="2"/>
            <a:endParaRPr lang="en-GB" dirty="0"/>
          </a:p>
          <a:p>
            <a:pPr lvl="1">
              <a:buFont typeface="+mj-lt"/>
              <a:buAutoNum type="arabicPeriod" startAt="2"/>
            </a:pPr>
            <a:r>
              <a:rPr lang="en-GB" dirty="0"/>
              <a:t>Promotion of ECV data </a:t>
            </a:r>
            <a:r>
              <a:rPr lang="en-GB" dirty="0" smtClean="0"/>
              <a:t>exploitation</a:t>
            </a:r>
          </a:p>
          <a:p>
            <a:pPr lvl="2"/>
            <a:r>
              <a:rPr lang="en-GB" dirty="0" smtClean="0"/>
              <a:t>Generation of </a:t>
            </a:r>
            <a:r>
              <a:rPr lang="en-GB" b="1" u="sng" dirty="0" smtClean="0"/>
              <a:t>ECV Promotional Materials</a:t>
            </a:r>
            <a:r>
              <a:rPr lang="en-GB" dirty="0" smtClean="0"/>
              <a:t> - Brochures</a:t>
            </a:r>
            <a:r>
              <a:rPr lang="en-GB" dirty="0"/>
              <a:t>, reports, web and mobile-based materials will be generated, to demonstrate the quality and features of the CCI data products, and their relevance for climate monitoring</a:t>
            </a:r>
            <a:r>
              <a:rPr lang="en-GB" dirty="0" smtClean="0"/>
              <a:t>.</a:t>
            </a:r>
          </a:p>
          <a:p>
            <a:pPr lvl="2"/>
            <a:r>
              <a:rPr lang="en-GB" dirty="0"/>
              <a:t>A suite of opportunities will be provided for young scientists to carry out </a:t>
            </a:r>
            <a:r>
              <a:rPr lang="en-GB" b="1" u="sng" dirty="0" smtClean="0"/>
              <a:t>Post-Doctoral Research Projects</a:t>
            </a:r>
            <a:r>
              <a:rPr lang="en-GB" dirty="0" smtClean="0"/>
              <a:t> </a:t>
            </a:r>
            <a:r>
              <a:rPr lang="en-GB" dirty="0"/>
              <a:t>on climate science topics for which the ECV data products are relevant. The research topics will include the ‘Scientific grand Challenges for Global Climate Research’ identified by WCRP and scientific questions arising from the 5th IPCC Assessment Report</a:t>
            </a:r>
          </a:p>
        </p:txBody>
      </p:sp>
    </p:spTree>
    <p:extLst>
      <p:ext uri="{BB962C8B-B14F-4D97-AF65-F5344CB8AC3E}">
        <p14:creationId xmlns:p14="http://schemas.microsoft.com/office/powerpoint/2010/main" val="337868257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CCI Visualisation Corner</a:t>
            </a:r>
            <a:endParaRPr lang="en-GB" dirty="0"/>
          </a:p>
        </p:txBody>
      </p:sp>
      <p:pic>
        <p:nvPicPr>
          <p:cNvPr id="3" name="Picture 2"/>
          <p:cNvPicPr>
            <a:picLocks noChangeAspect="1"/>
          </p:cNvPicPr>
          <p:nvPr/>
        </p:nvPicPr>
        <p:blipFill>
          <a:blip r:embed="rId2"/>
          <a:stretch>
            <a:fillRect/>
          </a:stretch>
        </p:blipFill>
        <p:spPr>
          <a:xfrm>
            <a:off x="0" y="1453852"/>
            <a:ext cx="9144000" cy="5143500"/>
          </a:xfrm>
          <a:prstGeom prst="rect">
            <a:avLst/>
          </a:prstGeom>
        </p:spPr>
      </p:pic>
    </p:spTree>
    <p:extLst>
      <p:ext uri="{BB962C8B-B14F-4D97-AF65-F5344CB8AC3E}">
        <p14:creationId xmlns:p14="http://schemas.microsoft.com/office/powerpoint/2010/main" val="35557553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3" name="Content Placeholder 2"/>
          <p:cNvSpPr>
            <a:spLocks noGrp="1"/>
          </p:cNvSpPr>
          <p:nvPr>
            <p:ph idx="1"/>
          </p:nvPr>
        </p:nvSpPr>
        <p:spPr/>
        <p:txBody>
          <a:bodyPr anchor="ctr"/>
          <a:lstStyle/>
          <a:p>
            <a:r>
              <a:rPr lang="en-GB" dirty="0" smtClean="0">
                <a:ea typeface="ＭＳ Ｐゴシック" charset="0"/>
              </a:rPr>
              <a:t>Objective </a:t>
            </a:r>
            <a:r>
              <a:rPr lang="en-GB" dirty="0">
                <a:ea typeface="ＭＳ Ｐゴシック" charset="0"/>
              </a:rPr>
              <a:t>of the </a:t>
            </a:r>
            <a:r>
              <a:rPr lang="en-GB" dirty="0" smtClean="0">
                <a:ea typeface="ＭＳ Ｐゴシック" charset="0"/>
              </a:rPr>
              <a:t>CCI</a:t>
            </a:r>
          </a:p>
          <a:p>
            <a:endParaRPr lang="en-GB" dirty="0">
              <a:ea typeface="ＭＳ Ｐゴシック" charset="0"/>
            </a:endParaRPr>
          </a:p>
          <a:p>
            <a:r>
              <a:rPr lang="en-GB" dirty="0" smtClean="0">
                <a:ea typeface="ＭＳ Ｐゴシック" charset="0"/>
              </a:rPr>
              <a:t>CCI Context</a:t>
            </a:r>
            <a:endParaRPr lang="en-GB" dirty="0">
              <a:ea typeface="ＭＳ Ｐゴシック" charset="0"/>
            </a:endParaRPr>
          </a:p>
          <a:p>
            <a:endParaRPr lang="en-GB" dirty="0" smtClean="0">
              <a:ea typeface="ＭＳ Ｐゴシック" charset="0"/>
            </a:endParaRPr>
          </a:p>
          <a:p>
            <a:r>
              <a:rPr lang="en-GB" dirty="0" smtClean="0">
                <a:ea typeface="ＭＳ Ｐゴシック" charset="0"/>
              </a:rPr>
              <a:t>CCI </a:t>
            </a:r>
            <a:r>
              <a:rPr lang="en-GB" dirty="0">
                <a:ea typeface="ＭＳ Ｐゴシック" charset="0"/>
              </a:rPr>
              <a:t>Implementation =&gt; Phase1</a:t>
            </a:r>
          </a:p>
          <a:p>
            <a:endParaRPr lang="en-GB" dirty="0" smtClean="0">
              <a:ea typeface="ＭＳ Ｐゴシック" charset="0"/>
            </a:endParaRPr>
          </a:p>
          <a:p>
            <a:r>
              <a:rPr lang="en-GB" dirty="0" smtClean="0">
                <a:ea typeface="ＭＳ Ｐゴシック" charset="0"/>
              </a:rPr>
              <a:t>Phase </a:t>
            </a:r>
            <a:r>
              <a:rPr lang="en-GB" dirty="0">
                <a:ea typeface="ＭＳ Ｐゴシック" charset="0"/>
              </a:rPr>
              <a:t>1 results</a:t>
            </a:r>
          </a:p>
          <a:p>
            <a:endParaRPr lang="en-GB" dirty="0" smtClean="0">
              <a:ea typeface="ＭＳ Ｐゴシック" charset="0"/>
            </a:endParaRPr>
          </a:p>
          <a:p>
            <a:r>
              <a:rPr lang="en-GB" dirty="0" smtClean="0">
                <a:ea typeface="ＭＳ Ｐゴシック" charset="0"/>
              </a:rPr>
              <a:t>CCI </a:t>
            </a:r>
            <a:r>
              <a:rPr lang="en-GB" dirty="0">
                <a:ea typeface="ＭＳ Ｐゴシック" charset="0"/>
              </a:rPr>
              <a:t>evolution Phase </a:t>
            </a:r>
            <a:r>
              <a:rPr lang="en-GB" dirty="0" smtClean="0">
                <a:ea typeface="ＭＳ Ｐゴシック" charset="0"/>
              </a:rPr>
              <a:t>2</a:t>
            </a:r>
            <a:endParaRPr lang="en-GB" dirty="0">
              <a:ea typeface="ＭＳ Ｐゴシック" charset="0"/>
            </a:endParaRPr>
          </a:p>
        </p:txBody>
      </p:sp>
    </p:spTree>
    <p:extLst>
      <p:ext uri="{BB962C8B-B14F-4D97-AF65-F5344CB8AC3E}">
        <p14:creationId xmlns:p14="http://schemas.microsoft.com/office/powerpoint/2010/main" val="323066156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Objectives of the CCI</a:t>
            </a:r>
            <a:endParaRPr lang="en-GB" dirty="0"/>
          </a:p>
        </p:txBody>
      </p:sp>
      <p:sp>
        <p:nvSpPr>
          <p:cNvPr id="3" name="Content Placeholder 2"/>
          <p:cNvSpPr>
            <a:spLocks noGrp="1"/>
          </p:cNvSpPr>
          <p:nvPr>
            <p:ph idx="1"/>
          </p:nvPr>
        </p:nvSpPr>
        <p:spPr>
          <a:xfrm>
            <a:off x="457200" y="1371600"/>
            <a:ext cx="8229600" cy="4542123"/>
          </a:xfrm>
        </p:spPr>
        <p:txBody>
          <a:bodyPr anchor="ctr"/>
          <a:lstStyle/>
          <a:p>
            <a:pPr marL="0" indent="0" algn="just">
              <a:buNone/>
              <a:defRPr/>
            </a:pPr>
            <a:r>
              <a:rPr lang="en-GB" sz="2400" dirty="0" smtClean="0"/>
              <a:t>Realise </a:t>
            </a:r>
            <a:r>
              <a:rPr lang="en-GB" sz="2400" dirty="0"/>
              <a:t>the full potential of the long-term global EO archives that ESA, together with its Member states, has established over the last thirty </a:t>
            </a:r>
            <a:r>
              <a:rPr lang="en-GB" sz="2400" dirty="0" smtClean="0"/>
              <a:t>years .</a:t>
            </a:r>
            <a:r>
              <a:rPr lang="en-GB" sz="2400" dirty="0"/>
              <a:t>..</a:t>
            </a:r>
          </a:p>
          <a:p>
            <a:pPr marL="0" indent="0" algn="just">
              <a:buNone/>
              <a:defRPr/>
            </a:pPr>
            <a:endParaRPr lang="en-GB" sz="2400" dirty="0" smtClean="0"/>
          </a:p>
          <a:p>
            <a:pPr marL="0" indent="0" algn="just">
              <a:buNone/>
              <a:defRPr/>
            </a:pPr>
            <a:endParaRPr lang="en-GB" sz="2400" dirty="0"/>
          </a:p>
          <a:p>
            <a:pPr marL="0" indent="0" algn="just">
              <a:buNone/>
              <a:defRPr/>
            </a:pPr>
            <a:r>
              <a:rPr lang="en-GB" sz="2400" dirty="0" smtClean="0"/>
              <a:t>... </a:t>
            </a:r>
            <a:r>
              <a:rPr lang="en-GB" sz="2400" dirty="0"/>
              <a:t>as a significant and timely contribution to the ECV databases required by the United Nations Framework Convention on Climate </a:t>
            </a:r>
            <a:r>
              <a:rPr lang="en-GB" sz="2400" dirty="0" smtClean="0"/>
              <a:t>Change</a:t>
            </a:r>
            <a:endParaRPr lang="en-GB" sz="2400" dirty="0"/>
          </a:p>
        </p:txBody>
      </p:sp>
      <p:sp>
        <p:nvSpPr>
          <p:cNvPr id="4" name="Rectangle 5"/>
          <p:cNvSpPr>
            <a:spLocks noChangeArrowheads="1"/>
          </p:cNvSpPr>
          <p:nvPr/>
        </p:nvSpPr>
        <p:spPr bwMode="auto">
          <a:xfrm>
            <a:off x="0" y="6140450"/>
            <a:ext cx="9144000" cy="717550"/>
          </a:xfrm>
          <a:prstGeom prst="rect">
            <a:avLst/>
          </a:prstGeom>
          <a:solidFill>
            <a:schemeClr val="bg1">
              <a:lumMod val="65000"/>
            </a:schemeClr>
          </a:solidFill>
          <a:ln w="9525">
            <a:noFill/>
            <a:miter lim="800000"/>
            <a:headEnd/>
            <a:tailEnd/>
          </a:ln>
        </p:spPr>
        <p:txBody>
          <a:bodyPr anchor="ctr" anchorCtr="1"/>
          <a:lstStyle/>
          <a:p>
            <a:pPr algn="ctr" eaLnBrk="0" hangingPunct="0">
              <a:defRPr/>
            </a:pPr>
            <a:r>
              <a:rPr lang="en-US" b="1" dirty="0" smtClean="0">
                <a:solidFill>
                  <a:srgbClr val="FFFFFF"/>
                </a:solidFill>
                <a:latin typeface="Arial" charset="0"/>
                <a:cs typeface="+mn-cs"/>
              </a:rPr>
              <a:t>6 </a:t>
            </a:r>
            <a:r>
              <a:rPr lang="en-US" b="1" dirty="0">
                <a:solidFill>
                  <a:srgbClr val="FFFFFF"/>
                </a:solidFill>
                <a:latin typeface="Arial" charset="0"/>
                <a:cs typeface="+mn-cs"/>
              </a:rPr>
              <a:t>Years </a:t>
            </a:r>
            <a:r>
              <a:rPr lang="en-US" b="1" dirty="0" smtClean="0">
                <a:solidFill>
                  <a:srgbClr val="FFFFFF"/>
                </a:solidFill>
                <a:latin typeface="Arial" charset="0"/>
                <a:cs typeface="+mn-cs"/>
              </a:rPr>
              <a:t>     </a:t>
            </a:r>
            <a:r>
              <a:rPr lang="en-US" b="1" dirty="0">
                <a:solidFill>
                  <a:srgbClr val="FFFFFF"/>
                </a:solidFill>
                <a:latin typeface="Arial" charset="0"/>
                <a:cs typeface="+mn-cs"/>
              </a:rPr>
              <a:t>88 </a:t>
            </a:r>
            <a:r>
              <a:rPr lang="en-US" b="1" dirty="0" err="1" smtClean="0">
                <a:solidFill>
                  <a:srgbClr val="FFFFFF"/>
                </a:solidFill>
                <a:latin typeface="Arial" charset="0"/>
                <a:cs typeface="+mn-cs"/>
              </a:rPr>
              <a:t>Meuro</a:t>
            </a:r>
            <a:endParaRPr lang="en-GB" b="1" dirty="0">
              <a:solidFill>
                <a:srgbClr val="FFFFFF"/>
              </a:solidFill>
              <a:latin typeface="Arial" charset="0"/>
              <a:cs typeface="+mn-cs"/>
            </a:endParaRPr>
          </a:p>
        </p:txBody>
      </p:sp>
    </p:spTree>
    <p:extLst>
      <p:ext uri="{BB962C8B-B14F-4D97-AF65-F5344CB8AC3E}">
        <p14:creationId xmlns:p14="http://schemas.microsoft.com/office/powerpoint/2010/main" val="225284168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68288" y="1056351"/>
            <a:ext cx="8927847" cy="4603087"/>
            <a:chOff x="268288" y="1056351"/>
            <a:chExt cx="8927847" cy="4603087"/>
          </a:xfrm>
        </p:grpSpPr>
        <p:sp>
          <p:nvSpPr>
            <p:cNvPr id="304135" name="Text Box 7"/>
            <p:cNvSpPr txBox="1">
              <a:spLocks noChangeArrowheads="1"/>
            </p:cNvSpPr>
            <p:nvPr/>
          </p:nvSpPr>
          <p:spPr bwMode="auto">
            <a:xfrm>
              <a:off x="5173663" y="4141788"/>
              <a:ext cx="315697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800">
                  <a:latin typeface="Arial" charset="0"/>
                </a:rPr>
                <a:t>CEOS IP for GEOSS in 2007</a:t>
              </a:r>
              <a:endParaRPr lang="en-GB" sz="1800">
                <a:latin typeface="Arial" charset="0"/>
              </a:endParaRPr>
            </a:p>
          </p:txBody>
        </p:sp>
        <p:sp>
          <p:nvSpPr>
            <p:cNvPr id="304136" name="Text Box 8"/>
            <p:cNvSpPr txBox="1">
              <a:spLocks noChangeArrowheads="1"/>
            </p:cNvSpPr>
            <p:nvPr/>
          </p:nvSpPr>
          <p:spPr bwMode="auto">
            <a:xfrm>
              <a:off x="539750" y="4141788"/>
              <a:ext cx="317444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800">
                  <a:latin typeface="Arial" charset="0"/>
                </a:rPr>
                <a:t>GEOSS 10-year plan in 2005</a:t>
              </a:r>
              <a:endParaRPr lang="en-GB" sz="1800">
                <a:latin typeface="Arial" charset="0"/>
              </a:endParaRPr>
            </a:p>
          </p:txBody>
        </p:sp>
        <p:sp>
          <p:nvSpPr>
            <p:cNvPr id="304137" name="Text Box 9"/>
            <p:cNvSpPr txBox="1">
              <a:spLocks noChangeArrowheads="1"/>
            </p:cNvSpPr>
            <p:nvPr/>
          </p:nvSpPr>
          <p:spPr bwMode="auto">
            <a:xfrm>
              <a:off x="6765925" y="1056351"/>
              <a:ext cx="2430210" cy="584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1800" dirty="0">
                  <a:latin typeface="Arial" charset="0"/>
                </a:rPr>
                <a:t>CEOS response </a:t>
              </a:r>
              <a:r>
                <a:rPr lang="en-US" sz="1800" dirty="0" smtClean="0">
                  <a:latin typeface="Arial" charset="0"/>
                </a:rPr>
                <a:t>2006</a:t>
              </a:r>
            </a:p>
            <a:p>
              <a:pPr algn="ctr"/>
              <a:r>
                <a:rPr lang="en-GB" sz="1400" dirty="0" smtClean="0">
                  <a:latin typeface="Arial" charset="0"/>
                </a:rPr>
                <a:t>New version in 2012</a:t>
              </a:r>
              <a:endParaRPr lang="en-GB" sz="1400" dirty="0">
                <a:latin typeface="Arial" charset="0"/>
              </a:endParaRPr>
            </a:p>
          </p:txBody>
        </p:sp>
        <p:sp>
          <p:nvSpPr>
            <p:cNvPr id="304138" name="Text Box 10"/>
            <p:cNvSpPr txBox="1">
              <a:spLocks noChangeArrowheads="1"/>
            </p:cNvSpPr>
            <p:nvPr/>
          </p:nvSpPr>
          <p:spPr bwMode="auto">
            <a:xfrm>
              <a:off x="4572000" y="1056351"/>
              <a:ext cx="2147869" cy="584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1800" dirty="0">
                  <a:latin typeface="Arial" charset="0"/>
                </a:rPr>
                <a:t>GCOS-107 in </a:t>
              </a:r>
              <a:r>
                <a:rPr lang="en-US" sz="1800" dirty="0" smtClean="0">
                  <a:latin typeface="Arial" charset="0"/>
                </a:rPr>
                <a:t>2006</a:t>
              </a:r>
            </a:p>
            <a:p>
              <a:pPr algn="ctr"/>
              <a:r>
                <a:rPr lang="en-US" sz="1400" dirty="0">
                  <a:latin typeface="Arial" charset="0"/>
                </a:rPr>
                <a:t>GCOS-</a:t>
              </a:r>
              <a:r>
                <a:rPr lang="en-US" sz="1400" dirty="0" smtClean="0">
                  <a:latin typeface="Arial" charset="0"/>
                </a:rPr>
                <a:t>154 </a:t>
              </a:r>
              <a:r>
                <a:rPr lang="en-US" sz="1400" dirty="0">
                  <a:latin typeface="Arial" charset="0"/>
                </a:rPr>
                <a:t>in </a:t>
              </a:r>
              <a:r>
                <a:rPr lang="en-US" sz="1400" dirty="0" smtClean="0">
                  <a:latin typeface="Arial" charset="0"/>
                </a:rPr>
                <a:t>2010</a:t>
              </a:r>
              <a:endParaRPr lang="en-GB" sz="1400" dirty="0">
                <a:latin typeface="Arial" charset="0"/>
              </a:endParaRPr>
            </a:p>
          </p:txBody>
        </p:sp>
        <p:sp>
          <p:nvSpPr>
            <p:cNvPr id="304139" name="Text Box 11"/>
            <p:cNvSpPr txBox="1">
              <a:spLocks noChangeArrowheads="1"/>
            </p:cNvSpPr>
            <p:nvPr/>
          </p:nvSpPr>
          <p:spPr bwMode="auto">
            <a:xfrm>
              <a:off x="2484438" y="1056351"/>
              <a:ext cx="2019491" cy="584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1800" dirty="0">
                  <a:latin typeface="Arial" charset="0"/>
                </a:rPr>
                <a:t>GCOS-92 in </a:t>
              </a:r>
              <a:r>
                <a:rPr lang="en-US" sz="1800" dirty="0" smtClean="0">
                  <a:latin typeface="Arial" charset="0"/>
                </a:rPr>
                <a:t>2004</a:t>
              </a:r>
            </a:p>
            <a:p>
              <a:pPr algn="ctr"/>
              <a:r>
                <a:rPr lang="en-US" sz="1400" dirty="0" smtClean="0">
                  <a:latin typeface="Arial" charset="0"/>
                </a:rPr>
                <a:t>GCOS-138 in 2010</a:t>
              </a:r>
              <a:endParaRPr lang="en-GB" sz="1400" dirty="0">
                <a:latin typeface="Arial" charset="0"/>
              </a:endParaRPr>
            </a:p>
          </p:txBody>
        </p:sp>
        <p:sp>
          <p:nvSpPr>
            <p:cNvPr id="304140" name="Text Box 12"/>
            <p:cNvSpPr txBox="1">
              <a:spLocks noChangeArrowheads="1"/>
            </p:cNvSpPr>
            <p:nvPr/>
          </p:nvSpPr>
          <p:spPr bwMode="auto">
            <a:xfrm>
              <a:off x="268288" y="1262063"/>
              <a:ext cx="201949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1800" dirty="0">
                  <a:latin typeface="Arial" charset="0"/>
                </a:rPr>
                <a:t>GCOS-82 in 2003</a:t>
              </a:r>
              <a:endParaRPr lang="en-GB" sz="1800" dirty="0">
                <a:latin typeface="Arial" charset="0"/>
              </a:endParaRPr>
            </a:p>
          </p:txBody>
        </p:sp>
        <p:sp>
          <p:nvSpPr>
            <p:cNvPr id="304131" name="AutoShape 3"/>
            <p:cNvSpPr>
              <a:spLocks noChangeArrowheads="1"/>
            </p:cNvSpPr>
            <p:nvPr/>
          </p:nvSpPr>
          <p:spPr bwMode="auto">
            <a:xfrm>
              <a:off x="2266950" y="2638425"/>
              <a:ext cx="288925" cy="358775"/>
            </a:xfrm>
            <a:prstGeom prst="rightArrow">
              <a:avLst>
                <a:gd name="adj1" fmla="val 50000"/>
                <a:gd name="adj2"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GB" sz="1800"/>
            </a:p>
          </p:txBody>
        </p:sp>
        <p:sp>
          <p:nvSpPr>
            <p:cNvPr id="304132" name="AutoShape 4"/>
            <p:cNvSpPr>
              <a:spLocks noChangeArrowheads="1"/>
            </p:cNvSpPr>
            <p:nvPr/>
          </p:nvSpPr>
          <p:spPr bwMode="auto">
            <a:xfrm>
              <a:off x="4427538" y="2638425"/>
              <a:ext cx="288925" cy="358775"/>
            </a:xfrm>
            <a:prstGeom prst="rightArrow">
              <a:avLst>
                <a:gd name="adj1" fmla="val 50000"/>
                <a:gd name="adj2"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GB" sz="1800"/>
            </a:p>
          </p:txBody>
        </p:sp>
        <p:sp>
          <p:nvSpPr>
            <p:cNvPr id="304133" name="AutoShape 5"/>
            <p:cNvSpPr>
              <a:spLocks noChangeArrowheads="1"/>
            </p:cNvSpPr>
            <p:nvPr/>
          </p:nvSpPr>
          <p:spPr bwMode="auto">
            <a:xfrm>
              <a:off x="6588125" y="2638425"/>
              <a:ext cx="288925" cy="358775"/>
            </a:xfrm>
            <a:prstGeom prst="rightArrow">
              <a:avLst>
                <a:gd name="adj1" fmla="val 50000"/>
                <a:gd name="adj2"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GB" sz="1800"/>
            </a:p>
          </p:txBody>
        </p:sp>
        <p:sp>
          <p:nvSpPr>
            <p:cNvPr id="304134" name="AutoShape 6"/>
            <p:cNvSpPr>
              <a:spLocks noChangeArrowheads="1"/>
            </p:cNvSpPr>
            <p:nvPr/>
          </p:nvSpPr>
          <p:spPr bwMode="auto">
            <a:xfrm>
              <a:off x="3851275" y="5300663"/>
              <a:ext cx="1439863" cy="358775"/>
            </a:xfrm>
            <a:prstGeom prst="rightArrow">
              <a:avLst>
                <a:gd name="adj1" fmla="val 50000"/>
                <a:gd name="adj2" fmla="val 10033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GB"/>
            </a:p>
          </p:txBody>
        </p:sp>
      </p:grpSp>
      <p:pic>
        <p:nvPicPr>
          <p:cNvPr id="304146" name="Picture 18" descr="CEOS_I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6650" y="1196975"/>
            <a:ext cx="3425825" cy="4824413"/>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04145" name="Picture 17" descr="GEOSS 10-year plan ref do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3486150" cy="4876800"/>
          </a:xfrm>
          <a:prstGeom prst="rect">
            <a:avLst/>
          </a:prstGeom>
          <a:noFill/>
          <a:extLst>
            <a:ext uri="{909E8E84-426E-40dd-AFC4-6F175D3DCCD1}">
              <a14:hiddenFill xmlns:a14="http://schemas.microsoft.com/office/drawing/2010/main">
                <a:solidFill>
                  <a:srgbClr val="FFFFFF"/>
                </a:solidFill>
              </a14:hiddenFill>
            </a:ext>
          </a:extLst>
        </p:spPr>
      </p:pic>
      <p:pic>
        <p:nvPicPr>
          <p:cNvPr id="304144" name="Picture 16" descr="CEOS response to GCO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57675" y="0"/>
            <a:ext cx="4851400" cy="6858000"/>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04143" name="Picture 15" descr="GCOS-10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43213" y="0"/>
            <a:ext cx="4851400" cy="6858000"/>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04142" name="Picture 14" descr="GCOS-9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47900" y="0"/>
            <a:ext cx="4845050" cy="6858000"/>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04141" name="Picture 13" descr="GCOS-8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5289550" cy="6858000"/>
          </a:xfrm>
          <a:prstGeom prst="rect">
            <a:avLst/>
          </a:prstGeom>
          <a:noFill/>
          <a:ln w="508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04130" name="Rectangle 2"/>
          <p:cNvSpPr>
            <a:spLocks noChangeArrowheads="1"/>
          </p:cNvSpPr>
          <p:nvPr/>
        </p:nvSpPr>
        <p:spPr bwMode="auto">
          <a:xfrm>
            <a:off x="1506538" y="25400"/>
            <a:ext cx="6113462"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eaLnBrk="0" hangingPunct="0"/>
            <a:r>
              <a:rPr lang="en-GB" sz="3200" dirty="0">
                <a:solidFill>
                  <a:schemeClr val="bg1"/>
                </a:solidFill>
                <a:effectLst>
                  <a:outerShdw blurRad="38100" dist="38100" dir="2700000" algn="tl">
                    <a:srgbClr val="DDDDDD"/>
                  </a:outerShdw>
                </a:effectLst>
                <a:latin typeface="+mj-lt"/>
              </a:rPr>
              <a:t>Two climate action </a:t>
            </a:r>
            <a:r>
              <a:rPr lang="en-GB" sz="3200" dirty="0" smtClean="0">
                <a:solidFill>
                  <a:schemeClr val="bg1"/>
                </a:solidFill>
                <a:effectLst>
                  <a:outerShdw blurRad="38100" dist="38100" dir="2700000" algn="tl">
                    <a:srgbClr val="DDDDDD"/>
                  </a:outerShdw>
                </a:effectLst>
                <a:latin typeface="+mj-lt"/>
              </a:rPr>
              <a:t>paths </a:t>
            </a:r>
            <a:endParaRPr lang="en-GB" sz="3200" dirty="0">
              <a:solidFill>
                <a:schemeClr val="bg1"/>
              </a:solidFill>
              <a:effectLst>
                <a:outerShdw blurRad="38100" dist="38100" dir="2700000" algn="tl">
                  <a:srgbClr val="DDDDDD"/>
                </a:outerShdw>
              </a:effectLst>
              <a:latin typeface="+mj-lt"/>
            </a:endParaRPr>
          </a:p>
        </p:txBody>
      </p:sp>
    </p:spTree>
    <p:extLst>
      <p:ext uri="{BB962C8B-B14F-4D97-AF65-F5344CB8AC3E}">
        <p14:creationId xmlns:p14="http://schemas.microsoft.com/office/powerpoint/2010/main" val="204947527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04141"/>
                                        </p:tgtEl>
                                      </p:cBhvr>
                                      <p:by x="35000" y="35000"/>
                                    </p:animScale>
                                  </p:childTnLst>
                                </p:cTn>
                              </p:par>
                              <p:par>
                                <p:cTn id="7" presetID="56" presetClass="path" presetSubtype="0" accel="50000" decel="50000" fill="hold" nodeType="withEffect">
                                  <p:stCondLst>
                                    <p:cond delay="0"/>
                                  </p:stCondLst>
                                  <p:childTnLst>
                                    <p:animMotion origin="layout" path="M 3.88889E-6 0 L -0.15157 -0.08403 " pathEditMode="relative" rAng="0" ptsTypes="AA">
                                      <p:cBhvr>
                                        <p:cTn id="8" dur="500" fill="hold"/>
                                        <p:tgtEl>
                                          <p:spTgt spid="304141"/>
                                        </p:tgtEl>
                                        <p:attrNameLst>
                                          <p:attrName>ppt_x</p:attrName>
                                          <p:attrName>ppt_y</p:attrName>
                                        </p:attrNameLst>
                                      </p:cBhvr>
                                      <p:rCtr x="-7587" y="-4213"/>
                                    </p:animMotion>
                                  </p:childTnLst>
                                </p:cTn>
                              </p:par>
                              <p:par>
                                <p:cTn id="9" presetID="1" presetClass="entr" presetSubtype="0" fill="hold" nodeType="withEffect">
                                  <p:stCondLst>
                                    <p:cond delay="0"/>
                                  </p:stCondLst>
                                  <p:childTnLst>
                                    <p:set>
                                      <p:cBhvr>
                                        <p:cTn id="10" dur="1" fill="hold">
                                          <p:stCondLst>
                                            <p:cond delay="0"/>
                                          </p:stCondLst>
                                        </p:cTn>
                                        <p:tgtEl>
                                          <p:spTgt spid="304142"/>
                                        </p:tgtEl>
                                        <p:attrNameLst>
                                          <p:attrName>style.visibility</p:attrName>
                                        </p:attrNameLst>
                                      </p:cBhvr>
                                      <p:to>
                                        <p:strVal val="visible"/>
                                      </p:to>
                                    </p:set>
                                  </p:childTnLst>
                                </p:cTn>
                              </p:par>
                            </p:childTnLst>
                          </p:cTn>
                        </p:par>
                        <p:par>
                          <p:cTn id="11" fill="hold" nodeType="afterGroup">
                            <p:stCondLst>
                              <p:cond delay="2000"/>
                            </p:stCondLst>
                            <p:childTnLst>
                              <p:par>
                                <p:cTn id="12" presetID="6" presetClass="emph" presetSubtype="0" fill="hold" nodeType="afterEffect">
                                  <p:stCondLst>
                                    <p:cond delay="0"/>
                                  </p:stCondLst>
                                  <p:childTnLst>
                                    <p:animScale>
                                      <p:cBhvr>
                                        <p:cTn id="13" dur="2000" fill="hold"/>
                                        <p:tgtEl>
                                          <p:spTgt spid="304142"/>
                                        </p:tgtEl>
                                      </p:cBhvr>
                                      <p:by x="35000" y="35000"/>
                                    </p:animScale>
                                  </p:childTnLst>
                                </p:cTn>
                              </p:par>
                              <p:par>
                                <p:cTn id="14" presetID="56" presetClass="path" presetSubtype="0" accel="50000" decel="50000" fill="hold" nodeType="withEffect">
                                  <p:stCondLst>
                                    <p:cond delay="0"/>
                                  </p:stCondLst>
                                  <p:childTnLst>
                                    <p:animMotion origin="layout" path="M -3.88889E-6 0 L -0.12882 -0.08403 " pathEditMode="relative" rAng="0" ptsTypes="AA">
                                      <p:cBhvr>
                                        <p:cTn id="15" dur="500" fill="hold"/>
                                        <p:tgtEl>
                                          <p:spTgt spid="304142"/>
                                        </p:tgtEl>
                                        <p:attrNameLst>
                                          <p:attrName>ppt_x</p:attrName>
                                          <p:attrName>ppt_y</p:attrName>
                                        </p:attrNameLst>
                                      </p:cBhvr>
                                      <p:rCtr x="-6441" y="-4213"/>
                                    </p:animMotion>
                                  </p:childTnLst>
                                </p:cTn>
                              </p:par>
                              <p:par>
                                <p:cTn id="16" presetID="1" presetClass="entr" presetSubtype="0" fill="hold" nodeType="withEffect">
                                  <p:stCondLst>
                                    <p:cond delay="0"/>
                                  </p:stCondLst>
                                  <p:childTnLst>
                                    <p:set>
                                      <p:cBhvr>
                                        <p:cTn id="17" dur="1" fill="hold">
                                          <p:stCondLst>
                                            <p:cond delay="0"/>
                                          </p:stCondLst>
                                        </p:cTn>
                                        <p:tgtEl>
                                          <p:spTgt spid="304143"/>
                                        </p:tgtEl>
                                        <p:attrNameLst>
                                          <p:attrName>style.visibility</p:attrName>
                                        </p:attrNameLst>
                                      </p:cBhvr>
                                      <p:to>
                                        <p:strVal val="visible"/>
                                      </p:to>
                                    </p:set>
                                  </p:childTnLst>
                                </p:cTn>
                              </p:par>
                            </p:childTnLst>
                          </p:cTn>
                        </p:par>
                        <p:par>
                          <p:cTn id="18" fill="hold" nodeType="afterGroup">
                            <p:stCondLst>
                              <p:cond delay="4000"/>
                            </p:stCondLst>
                            <p:childTnLst>
                              <p:par>
                                <p:cTn id="19" presetID="6" presetClass="emph" presetSubtype="0" fill="hold" nodeType="afterEffect">
                                  <p:stCondLst>
                                    <p:cond delay="0"/>
                                  </p:stCondLst>
                                  <p:childTnLst>
                                    <p:animScale>
                                      <p:cBhvr>
                                        <p:cTn id="20" dur="2000" fill="hold"/>
                                        <p:tgtEl>
                                          <p:spTgt spid="304143"/>
                                        </p:tgtEl>
                                      </p:cBhvr>
                                      <p:by x="35000" y="35000"/>
                                    </p:animScale>
                                  </p:childTnLst>
                                </p:cTn>
                              </p:par>
                              <p:par>
                                <p:cTn id="21" presetID="56" presetClass="path" presetSubtype="0" accel="50000" decel="50000" fill="hold" nodeType="withEffect">
                                  <p:stCondLst>
                                    <p:cond delay="0"/>
                                  </p:stCondLst>
                                  <p:childTnLst>
                                    <p:animMotion origin="layout" path="M 0.06753 0 L 0.04184 -0.08403 " pathEditMode="relative" rAng="0" ptsTypes="AA">
                                      <p:cBhvr>
                                        <p:cTn id="22" dur="1000" fill="hold"/>
                                        <p:tgtEl>
                                          <p:spTgt spid="304143"/>
                                        </p:tgtEl>
                                        <p:attrNameLst>
                                          <p:attrName>ppt_x</p:attrName>
                                          <p:attrName>ppt_y</p:attrName>
                                        </p:attrNameLst>
                                      </p:cBhvr>
                                      <p:rCtr x="-1285" y="-4213"/>
                                    </p:animMotion>
                                  </p:childTnLst>
                                </p:cTn>
                              </p:par>
                              <p:par>
                                <p:cTn id="23" presetID="1" presetClass="entr" presetSubtype="0" fill="hold" nodeType="withEffect">
                                  <p:stCondLst>
                                    <p:cond delay="0"/>
                                  </p:stCondLst>
                                  <p:childTnLst>
                                    <p:set>
                                      <p:cBhvr>
                                        <p:cTn id="24" dur="1" fill="hold">
                                          <p:stCondLst>
                                            <p:cond delay="0"/>
                                          </p:stCondLst>
                                        </p:cTn>
                                        <p:tgtEl>
                                          <p:spTgt spid="304144"/>
                                        </p:tgtEl>
                                        <p:attrNameLst>
                                          <p:attrName>style.visibility</p:attrName>
                                        </p:attrNameLst>
                                      </p:cBhvr>
                                      <p:to>
                                        <p:strVal val="visible"/>
                                      </p:to>
                                    </p:set>
                                  </p:childTnLst>
                                </p:cTn>
                              </p:par>
                            </p:childTnLst>
                          </p:cTn>
                        </p:par>
                        <p:par>
                          <p:cTn id="25" fill="hold" nodeType="afterGroup">
                            <p:stCondLst>
                              <p:cond delay="6000"/>
                            </p:stCondLst>
                            <p:childTnLst>
                              <p:par>
                                <p:cTn id="26" presetID="6" presetClass="emph" presetSubtype="0" fill="hold" nodeType="afterEffect">
                                  <p:stCondLst>
                                    <p:cond delay="0"/>
                                  </p:stCondLst>
                                  <p:childTnLst>
                                    <p:animScale>
                                      <p:cBhvr>
                                        <p:cTn id="27" dur="1000" fill="hold"/>
                                        <p:tgtEl>
                                          <p:spTgt spid="304144"/>
                                        </p:tgtEl>
                                      </p:cBhvr>
                                      <p:by x="35000" y="35000"/>
                                    </p:animScale>
                                  </p:childTnLst>
                                </p:cTn>
                              </p:par>
                              <p:par>
                                <p:cTn id="28" presetID="64" presetClass="path" presetSubtype="0" accel="50000" decel="50000" fill="hold" nodeType="withEffect">
                                  <p:stCondLst>
                                    <p:cond delay="0"/>
                                  </p:stCondLst>
                                  <p:childTnLst>
                                    <p:animMotion origin="layout" path="M -2.77778E-6 0 L 0.12344 -0.08403 " pathEditMode="relative" rAng="0" ptsTypes="AA">
                                      <p:cBhvr>
                                        <p:cTn id="29" dur="1000" fill="hold"/>
                                        <p:tgtEl>
                                          <p:spTgt spid="304144"/>
                                        </p:tgtEl>
                                        <p:attrNameLst>
                                          <p:attrName>ppt_x</p:attrName>
                                          <p:attrName>ppt_y</p:attrName>
                                        </p:attrNameLst>
                                      </p:cBhvr>
                                      <p:rCtr x="6163" y="-4213"/>
                                    </p:animMotion>
                                  </p:childTnLst>
                                </p:cTn>
                              </p:par>
                              <p:par>
                                <p:cTn id="30" presetID="1" presetClass="entr" presetSubtype="0" fill="hold" nodeType="withEffect">
                                  <p:stCondLst>
                                    <p:cond delay="0"/>
                                  </p:stCondLst>
                                  <p:childTnLst>
                                    <p:set>
                                      <p:cBhvr>
                                        <p:cTn id="31" dur="1" fill="hold">
                                          <p:stCondLst>
                                            <p:cond delay="0"/>
                                          </p:stCondLst>
                                        </p:cTn>
                                        <p:tgtEl>
                                          <p:spTgt spid="304145"/>
                                        </p:tgtEl>
                                        <p:attrNameLst>
                                          <p:attrName>style.visibility</p:attrName>
                                        </p:attrNameLst>
                                      </p:cBhvr>
                                      <p:to>
                                        <p:strVal val="visible"/>
                                      </p:to>
                                    </p:set>
                                  </p:childTnLst>
                                </p:cTn>
                              </p:par>
                            </p:childTnLst>
                          </p:cTn>
                        </p:par>
                        <p:par>
                          <p:cTn id="32" fill="hold" nodeType="afterGroup">
                            <p:stCondLst>
                              <p:cond delay="7000"/>
                            </p:stCondLst>
                            <p:childTnLst>
                              <p:par>
                                <p:cTn id="33" presetID="6" presetClass="emph" presetSubtype="0" fill="hold" nodeType="afterEffect">
                                  <p:stCondLst>
                                    <p:cond delay="0"/>
                                  </p:stCondLst>
                                  <p:childTnLst>
                                    <p:animScale>
                                      <p:cBhvr>
                                        <p:cTn id="34" dur="2000" fill="hold"/>
                                        <p:tgtEl>
                                          <p:spTgt spid="304145"/>
                                        </p:tgtEl>
                                      </p:cBhvr>
                                      <p:by x="40000" y="40000"/>
                                    </p:animScale>
                                  </p:childTnLst>
                                </p:cTn>
                              </p:par>
                              <p:par>
                                <p:cTn id="35" presetID="35" presetClass="path" presetSubtype="0" accel="50000" decel="50000" fill="hold" nodeType="withEffect">
                                  <p:stCondLst>
                                    <p:cond delay="0"/>
                                  </p:stCondLst>
                                  <p:childTnLst>
                                    <p:animMotion origin="layout" path="M -1.66667E-6 -2.22222E-6 L -0.02361 0.28218 " pathEditMode="relative" rAng="0" ptsTypes="AA">
                                      <p:cBhvr>
                                        <p:cTn id="36" dur="2000" fill="hold"/>
                                        <p:tgtEl>
                                          <p:spTgt spid="304145"/>
                                        </p:tgtEl>
                                        <p:attrNameLst>
                                          <p:attrName>ppt_x</p:attrName>
                                          <p:attrName>ppt_y</p:attrName>
                                        </p:attrNameLst>
                                      </p:cBhvr>
                                      <p:rCtr x="-1181" y="14097"/>
                                    </p:animMotion>
                                  </p:childTnLst>
                                </p:cTn>
                              </p:par>
                              <p:par>
                                <p:cTn id="37" presetID="1" presetClass="entr" presetSubtype="0" fill="hold" nodeType="withEffect">
                                  <p:stCondLst>
                                    <p:cond delay="0"/>
                                  </p:stCondLst>
                                  <p:childTnLst>
                                    <p:set>
                                      <p:cBhvr>
                                        <p:cTn id="38" dur="1" fill="hold">
                                          <p:stCondLst>
                                            <p:cond delay="0"/>
                                          </p:stCondLst>
                                        </p:cTn>
                                        <p:tgtEl>
                                          <p:spTgt spid="304146"/>
                                        </p:tgtEl>
                                        <p:attrNameLst>
                                          <p:attrName>style.visibility</p:attrName>
                                        </p:attrNameLst>
                                      </p:cBhvr>
                                      <p:to>
                                        <p:strVal val="visible"/>
                                      </p:to>
                                    </p:set>
                                  </p:childTnLst>
                                </p:cTn>
                              </p:par>
                            </p:childTnLst>
                          </p:cTn>
                        </p:par>
                        <p:par>
                          <p:cTn id="39" fill="hold" nodeType="afterGroup">
                            <p:stCondLst>
                              <p:cond delay="9000"/>
                            </p:stCondLst>
                            <p:childTnLst>
                              <p:par>
                                <p:cTn id="40" presetID="6" presetClass="emph" presetSubtype="0" fill="hold" nodeType="afterEffect">
                                  <p:stCondLst>
                                    <p:cond delay="0"/>
                                  </p:stCondLst>
                                  <p:childTnLst>
                                    <p:animScale>
                                      <p:cBhvr>
                                        <p:cTn id="41" dur="2000" fill="hold"/>
                                        <p:tgtEl>
                                          <p:spTgt spid="304146"/>
                                        </p:tgtEl>
                                      </p:cBhvr>
                                      <p:by x="40000" y="40000"/>
                                    </p:animScale>
                                  </p:childTnLst>
                                </p:cTn>
                              </p:par>
                              <p:par>
                                <p:cTn id="42" presetID="49" presetClass="path" presetSubtype="0" accel="50000" decel="50000" fill="hold" nodeType="withEffect">
                                  <p:stCondLst>
                                    <p:cond delay="0"/>
                                  </p:stCondLst>
                                  <p:childTnLst>
                                    <p:animMotion origin="layout" path="M 1.38889E-6 2.59259E-6 L 0.0316 0.27824 " pathEditMode="relative" rAng="0" ptsTypes="AA">
                                      <p:cBhvr>
                                        <p:cTn id="43" dur="2000" fill="hold"/>
                                        <p:tgtEl>
                                          <p:spTgt spid="304146"/>
                                        </p:tgtEl>
                                        <p:attrNameLst>
                                          <p:attrName>ppt_x</p:attrName>
                                          <p:attrName>ppt_y</p:attrName>
                                        </p:attrNameLst>
                                      </p:cBhvr>
                                      <p:rCtr x="1580" y="1391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AutoShape 2"/>
          <p:cNvSpPr>
            <a:spLocks noChangeArrowheads="1"/>
          </p:cNvSpPr>
          <p:nvPr/>
        </p:nvSpPr>
        <p:spPr bwMode="auto">
          <a:xfrm>
            <a:off x="2311400" y="2446338"/>
            <a:ext cx="889000" cy="358775"/>
          </a:xfrm>
          <a:prstGeom prst="rightArrow">
            <a:avLst>
              <a:gd name="adj1" fmla="val 50000"/>
              <a:gd name="adj2" fmla="val 6194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GB"/>
          </a:p>
        </p:txBody>
      </p:sp>
      <p:sp>
        <p:nvSpPr>
          <p:cNvPr id="276483" name="Text Box 3"/>
          <p:cNvSpPr txBox="1">
            <a:spLocks noChangeArrowheads="1"/>
          </p:cNvSpPr>
          <p:nvPr/>
        </p:nvSpPr>
        <p:spPr bwMode="auto">
          <a:xfrm>
            <a:off x="3263900" y="671513"/>
            <a:ext cx="186135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800" dirty="0">
                <a:latin typeface="Arial" charset="0"/>
                <a:cs typeface="Arial" charset="0"/>
              </a:rPr>
              <a:t>GEOSS IP 2005</a:t>
            </a:r>
            <a:endParaRPr lang="en-GB" sz="1800" dirty="0">
              <a:latin typeface="Arial" charset="0"/>
              <a:cs typeface="Arial" charset="0"/>
            </a:endParaRPr>
          </a:p>
        </p:txBody>
      </p:sp>
      <p:sp>
        <p:nvSpPr>
          <p:cNvPr id="276484" name="Text Box 4"/>
          <p:cNvSpPr txBox="1">
            <a:spLocks noChangeArrowheads="1"/>
          </p:cNvSpPr>
          <p:nvPr/>
        </p:nvSpPr>
        <p:spPr bwMode="auto">
          <a:xfrm>
            <a:off x="373063" y="674688"/>
            <a:ext cx="172013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800" dirty="0">
                <a:latin typeface="Arial" charset="0"/>
                <a:cs typeface="Arial" charset="0"/>
              </a:rPr>
              <a:t>GCOS IP 2004</a:t>
            </a:r>
            <a:endParaRPr lang="en-GB" sz="1800" dirty="0">
              <a:latin typeface="Arial" charset="0"/>
              <a:cs typeface="Arial" charset="0"/>
            </a:endParaRPr>
          </a:p>
        </p:txBody>
      </p:sp>
      <p:pic>
        <p:nvPicPr>
          <p:cNvPr id="276485" name="Picture 5" descr="GCOS-9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238" y="1035050"/>
            <a:ext cx="1795462" cy="25415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76486" name="Picture 6" descr="GEOSS 10-year plan ref do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990600"/>
            <a:ext cx="1860550" cy="2603500"/>
          </a:xfrm>
          <a:prstGeom prst="rect">
            <a:avLst/>
          </a:prstGeom>
          <a:noFill/>
          <a:extLst>
            <a:ext uri="{909E8E84-426E-40dd-AFC4-6F175D3DCCD1}">
              <a14:hiddenFill xmlns:a14="http://schemas.microsoft.com/office/drawing/2010/main">
                <a:solidFill>
                  <a:srgbClr val="FFFFFF"/>
                </a:solidFill>
              </a14:hiddenFill>
            </a:ext>
          </a:extLst>
        </p:spPr>
      </p:pic>
      <p:sp>
        <p:nvSpPr>
          <p:cNvPr id="276487" name="Text Box 7"/>
          <p:cNvSpPr txBox="1">
            <a:spLocks noChangeArrowheads="1"/>
          </p:cNvSpPr>
          <p:nvPr/>
        </p:nvSpPr>
        <p:spPr bwMode="auto">
          <a:xfrm>
            <a:off x="2160588" y="1266825"/>
            <a:ext cx="113665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1800" dirty="0">
                <a:latin typeface="Arial" charset="0"/>
                <a:cs typeface="Arial" charset="0"/>
              </a:rPr>
              <a:t>Part of </a:t>
            </a:r>
          </a:p>
          <a:p>
            <a:pPr algn="ctr"/>
            <a:r>
              <a:rPr lang="en-US" sz="1800" dirty="0">
                <a:latin typeface="Arial" charset="0"/>
                <a:cs typeface="Arial" charset="0"/>
              </a:rPr>
              <a:t>GEO</a:t>
            </a:r>
          </a:p>
          <a:p>
            <a:pPr algn="ctr"/>
            <a:r>
              <a:rPr lang="en-US" sz="1800" dirty="0">
                <a:latin typeface="Arial" charset="0"/>
                <a:cs typeface="Arial" charset="0"/>
              </a:rPr>
              <a:t>task</a:t>
            </a:r>
          </a:p>
          <a:p>
            <a:pPr algn="ctr"/>
            <a:r>
              <a:rPr lang="en-US" sz="1800" dirty="0">
                <a:latin typeface="Arial" charset="0"/>
                <a:cs typeface="Arial" charset="0"/>
              </a:rPr>
              <a:t>CL-06-01</a:t>
            </a:r>
            <a:endParaRPr lang="en-GB" sz="1800" dirty="0">
              <a:latin typeface="Arial" charset="0"/>
              <a:cs typeface="Arial" charset="0"/>
            </a:endParaRPr>
          </a:p>
        </p:txBody>
      </p:sp>
      <p:pic>
        <p:nvPicPr>
          <p:cNvPr id="276488" name="Picture 8" descr="poster_globcover07120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62613" y="2014538"/>
            <a:ext cx="2690812" cy="1905000"/>
          </a:xfrm>
          <a:prstGeom prst="rect">
            <a:avLst/>
          </a:prstGeom>
          <a:noFill/>
          <a:extLst>
            <a:ext uri="{909E8E84-426E-40dd-AFC4-6F175D3DCCD1}">
              <a14:hiddenFill xmlns:a14="http://schemas.microsoft.com/office/drawing/2010/main">
                <a:solidFill>
                  <a:srgbClr val="FFFFFF"/>
                </a:solidFill>
              </a14:hiddenFill>
            </a:ext>
          </a:extLst>
        </p:spPr>
      </p:pic>
      <p:sp>
        <p:nvSpPr>
          <p:cNvPr id="276489" name="Text Box 9"/>
          <p:cNvSpPr txBox="1">
            <a:spLocks noChangeArrowheads="1"/>
          </p:cNvSpPr>
          <p:nvPr/>
        </p:nvSpPr>
        <p:spPr bwMode="auto">
          <a:xfrm>
            <a:off x="5483225" y="784225"/>
            <a:ext cx="3076575" cy="1200329"/>
          </a:xfrm>
          <a:prstGeom prst="rect">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1800" dirty="0">
                <a:latin typeface="Arial" charset="0"/>
                <a:cs typeface="Arial" charset="0"/>
              </a:rPr>
              <a:t>ESA CCI: Production of Essential Climate Variables (ECV) according to GCOS requirements</a:t>
            </a:r>
            <a:endParaRPr lang="en-GB" sz="1800" dirty="0">
              <a:latin typeface="Arial" charset="0"/>
              <a:cs typeface="Arial" charset="0"/>
            </a:endParaRPr>
          </a:p>
        </p:txBody>
      </p:sp>
      <p:sp>
        <p:nvSpPr>
          <p:cNvPr id="276490" name="Text Box 10"/>
          <p:cNvSpPr txBox="1">
            <a:spLocks noChangeArrowheads="1"/>
          </p:cNvSpPr>
          <p:nvPr/>
        </p:nvSpPr>
        <p:spPr bwMode="auto">
          <a:xfrm>
            <a:off x="6140450" y="2020888"/>
            <a:ext cx="21762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800" i="1" dirty="0">
                <a:solidFill>
                  <a:srgbClr val="FF3300"/>
                </a:solidFill>
                <a:latin typeface="Arial" charset="0"/>
                <a:cs typeface="Arial" charset="0"/>
              </a:rPr>
              <a:t>Precursor example</a:t>
            </a:r>
            <a:endParaRPr lang="en-GB" sz="1800" i="1" dirty="0">
              <a:solidFill>
                <a:srgbClr val="FF3300"/>
              </a:solidFill>
              <a:latin typeface="Arial" charset="0"/>
              <a:cs typeface="Arial" charset="0"/>
            </a:endParaRPr>
          </a:p>
        </p:txBody>
      </p:sp>
      <p:sp>
        <p:nvSpPr>
          <p:cNvPr id="276491" name="Text Box 11"/>
          <p:cNvSpPr txBox="1">
            <a:spLocks noChangeArrowheads="1"/>
          </p:cNvSpPr>
          <p:nvPr/>
        </p:nvSpPr>
        <p:spPr bwMode="auto">
          <a:xfrm>
            <a:off x="315913" y="4069205"/>
            <a:ext cx="8537801"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en-GB" sz="1800" b="1" i="1" dirty="0">
                <a:solidFill>
                  <a:srgbClr val="00549F"/>
                </a:solidFill>
                <a:latin typeface="Arial" charset="0"/>
                <a:cs typeface="Arial" charset="0"/>
              </a:rPr>
              <a:t>ESA Ministerial Council, Nov 2008</a:t>
            </a:r>
            <a:r>
              <a:rPr lang="en-GB" sz="1800" dirty="0">
                <a:solidFill>
                  <a:srgbClr val="00549F"/>
                </a:solidFill>
                <a:latin typeface="Arial" charset="0"/>
                <a:cs typeface="Arial" charset="0"/>
              </a:rPr>
              <a:t>:</a:t>
            </a:r>
          </a:p>
          <a:p>
            <a:r>
              <a:rPr lang="en-GB" sz="1800" dirty="0">
                <a:latin typeface="Arial" charset="0"/>
                <a:cs typeface="Arial" charset="0"/>
              </a:rPr>
              <a:t>Approval of </a:t>
            </a:r>
            <a:r>
              <a:rPr lang="en-GB" sz="1800" dirty="0" smtClean="0">
                <a:latin typeface="Arial" charset="0"/>
                <a:cs typeface="Arial" charset="0"/>
              </a:rPr>
              <a:t>75.5 </a:t>
            </a:r>
            <a:r>
              <a:rPr lang="en-GB" sz="1800" dirty="0">
                <a:latin typeface="Arial" charset="0"/>
                <a:cs typeface="Arial" charset="0"/>
              </a:rPr>
              <a:t>M€ for a six year programme that will contribute to about twenty</a:t>
            </a:r>
          </a:p>
          <a:p>
            <a:r>
              <a:rPr lang="en-GB" sz="1800" dirty="0">
                <a:latin typeface="Arial" charset="0"/>
                <a:cs typeface="Arial" charset="0"/>
              </a:rPr>
              <a:t>satellite-based ECVs. A strong interaction with the scientific community is an</a:t>
            </a:r>
          </a:p>
          <a:p>
            <a:r>
              <a:rPr lang="en-GB" sz="1800" dirty="0">
                <a:latin typeface="Arial" charset="0"/>
                <a:cs typeface="Arial" charset="0"/>
              </a:rPr>
              <a:t>essential part of the programme</a:t>
            </a:r>
            <a:r>
              <a:rPr lang="en-GB" sz="1800" dirty="0" smtClean="0">
                <a:latin typeface="Arial" charset="0"/>
                <a:cs typeface="Arial" charset="0"/>
              </a:rPr>
              <a:t>. (Funding since increased to 95 </a:t>
            </a:r>
            <a:r>
              <a:rPr lang="en-GB" sz="1800" dirty="0" err="1" smtClean="0">
                <a:latin typeface="Arial" charset="0"/>
                <a:cs typeface="Arial" charset="0"/>
              </a:rPr>
              <a:t>MEuro</a:t>
            </a:r>
            <a:r>
              <a:rPr lang="en-GB" sz="1800" dirty="0" smtClean="0">
                <a:latin typeface="Arial" charset="0"/>
                <a:cs typeface="Arial" charset="0"/>
              </a:rPr>
              <a:t>)</a:t>
            </a:r>
          </a:p>
          <a:p>
            <a:endParaRPr lang="en-GB" sz="1800" dirty="0">
              <a:latin typeface="Arial" charset="0"/>
              <a:cs typeface="Arial" charset="0"/>
            </a:endParaRPr>
          </a:p>
          <a:p>
            <a:r>
              <a:rPr lang="en-GB" sz="1800" dirty="0" smtClean="0">
                <a:latin typeface="Arial" charset="0"/>
                <a:cs typeface="Arial" charset="0"/>
              </a:rPr>
              <a:t>The </a:t>
            </a:r>
            <a:r>
              <a:rPr lang="en-GB" sz="1800" dirty="0">
                <a:latin typeface="Arial" charset="0"/>
                <a:cs typeface="Arial" charset="0"/>
              </a:rPr>
              <a:t>CCI initiative will ensure that ESA can play a full role in deriving relevant</a:t>
            </a:r>
          </a:p>
          <a:p>
            <a:r>
              <a:rPr lang="en-GB" sz="1800" dirty="0">
                <a:latin typeface="Arial" charset="0"/>
                <a:cs typeface="Arial" charset="0"/>
              </a:rPr>
              <a:t>ECVs specified by GCOS, based on ESA current and archived EO data. ESA</a:t>
            </a:r>
          </a:p>
          <a:p>
            <a:r>
              <a:rPr lang="en-GB" sz="1800" dirty="0">
                <a:latin typeface="Arial" charset="0"/>
                <a:cs typeface="Arial" charset="0"/>
              </a:rPr>
              <a:t>will work with CEOS agencies to ensure as complete a coverage of the entire</a:t>
            </a:r>
          </a:p>
          <a:p>
            <a:r>
              <a:rPr lang="en-GB" sz="1800" dirty="0">
                <a:latin typeface="Arial" charset="0"/>
                <a:cs typeface="Arial" charset="0"/>
              </a:rPr>
              <a:t>suite of ECVs as possible.</a:t>
            </a:r>
          </a:p>
        </p:txBody>
      </p:sp>
    </p:spTree>
    <p:extLst>
      <p:ext uri="{BB962C8B-B14F-4D97-AF65-F5344CB8AC3E}">
        <p14:creationId xmlns:p14="http://schemas.microsoft.com/office/powerpoint/2010/main" val="286298250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loud 4"/>
          <p:cNvSpPr/>
          <p:nvPr/>
        </p:nvSpPr>
        <p:spPr>
          <a:xfrm>
            <a:off x="2484438" y="2565400"/>
            <a:ext cx="3816350" cy="3455988"/>
          </a:xfrm>
          <a:prstGeom prst="cloud">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2" name="Title 1"/>
          <p:cNvSpPr>
            <a:spLocks noGrp="1"/>
          </p:cNvSpPr>
          <p:nvPr>
            <p:ph type="title"/>
          </p:nvPr>
        </p:nvSpPr>
        <p:spPr/>
        <p:txBody>
          <a:bodyPr/>
          <a:lstStyle/>
          <a:p>
            <a:pPr>
              <a:defRPr/>
            </a:pPr>
            <a:r>
              <a:rPr lang="en-GB" dirty="0" smtClean="0"/>
              <a:t>System Context</a:t>
            </a:r>
            <a:endParaRPr lang="en-GB" dirty="0"/>
          </a:p>
        </p:txBody>
      </p:sp>
      <p:sp>
        <p:nvSpPr>
          <p:cNvPr id="13315" name="Footer Placeholder 2"/>
          <p:cNvSpPr>
            <a:spLocks noGrp="1"/>
          </p:cNvSpPr>
          <p:nvPr>
            <p:ph type="ftr" sz="quarter" idx="4294967295"/>
          </p:nvPr>
        </p:nvSpPr>
        <p:spPr bwMode="auto">
          <a:xfrm>
            <a:off x="287338" y="6578600"/>
            <a:ext cx="3557587" cy="2635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GB"/>
          </a:p>
          <a:p>
            <a:pPr eaLnBrk="1" hangingPunct="1"/>
            <a:endParaRPr lang="en-GB"/>
          </a:p>
        </p:txBody>
      </p:sp>
      <p:grpSp>
        <p:nvGrpSpPr>
          <p:cNvPr id="85" name="Group 84"/>
          <p:cNvGrpSpPr>
            <a:grpSpLocks/>
          </p:cNvGrpSpPr>
          <p:nvPr/>
        </p:nvGrpSpPr>
        <p:grpSpPr bwMode="auto">
          <a:xfrm>
            <a:off x="3132138" y="3068638"/>
            <a:ext cx="2663825" cy="2209800"/>
            <a:chOff x="3131840" y="3068960"/>
            <a:chExt cx="2664296" cy="2209151"/>
          </a:xfrm>
        </p:grpSpPr>
        <p:grpSp>
          <p:nvGrpSpPr>
            <p:cNvPr id="13358" name="Group 3"/>
            <p:cNvGrpSpPr>
              <a:grpSpLocks/>
            </p:cNvGrpSpPr>
            <p:nvPr/>
          </p:nvGrpSpPr>
          <p:grpSpPr bwMode="auto">
            <a:xfrm>
              <a:off x="3131840" y="3356992"/>
              <a:ext cx="1224136" cy="913007"/>
              <a:chOff x="467544" y="1772816"/>
              <a:chExt cx="7920880" cy="4680520"/>
            </a:xfrm>
          </p:grpSpPr>
          <p:sp>
            <p:nvSpPr>
              <p:cNvPr id="6" name="Rectangle 5"/>
              <p:cNvSpPr/>
              <p:nvPr/>
            </p:nvSpPr>
            <p:spPr>
              <a:xfrm>
                <a:off x="467544" y="1768819"/>
                <a:ext cx="2229427" cy="4686286"/>
              </a:xfrm>
              <a:prstGeom prst="rect">
                <a:avLst/>
              </a:prstGeom>
              <a:solidFill>
                <a:srgbClr val="66FF66">
                  <a:alpha val="60000"/>
                </a:srgb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100" dirty="0"/>
                  <a:t>FCDR</a:t>
                </a:r>
              </a:p>
            </p:txBody>
          </p:sp>
          <p:grpSp>
            <p:nvGrpSpPr>
              <p:cNvPr id="13382" name="Group 13"/>
              <p:cNvGrpSpPr>
                <a:grpSpLocks/>
              </p:cNvGrpSpPr>
              <p:nvPr/>
            </p:nvGrpSpPr>
            <p:grpSpPr bwMode="auto">
              <a:xfrm>
                <a:off x="2893437" y="2636912"/>
                <a:ext cx="2974707" cy="2952328"/>
                <a:chOff x="2893437" y="2636912"/>
                <a:chExt cx="2974707" cy="2952328"/>
              </a:xfrm>
            </p:grpSpPr>
            <p:sp>
              <p:nvSpPr>
                <p:cNvPr id="7" name="Rectangle 6"/>
                <p:cNvSpPr/>
                <p:nvPr/>
              </p:nvSpPr>
              <p:spPr>
                <a:xfrm>
                  <a:off x="3847643" y="2623090"/>
                  <a:ext cx="2023957" cy="2969604"/>
                </a:xfrm>
                <a:prstGeom prst="rect">
                  <a:avLst/>
                </a:prstGeom>
                <a:solidFill>
                  <a:srgbClr val="FF8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sp>
              <p:nvSpPr>
                <p:cNvPr id="11" name="Right Arrow 10"/>
                <p:cNvSpPr/>
                <p:nvPr/>
              </p:nvSpPr>
              <p:spPr>
                <a:xfrm rot="1795959">
                  <a:off x="2912723" y="2981070"/>
                  <a:ext cx="791085" cy="659006"/>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2" name="Right Arrow 11"/>
                <p:cNvSpPr/>
                <p:nvPr/>
              </p:nvSpPr>
              <p:spPr>
                <a:xfrm rot="19800000">
                  <a:off x="2892175" y="4640795"/>
                  <a:ext cx="791085" cy="650873"/>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grpSp>
          <p:grpSp>
            <p:nvGrpSpPr>
              <p:cNvPr id="13383" name="Group 14"/>
              <p:cNvGrpSpPr>
                <a:grpSpLocks/>
              </p:cNvGrpSpPr>
              <p:nvPr/>
            </p:nvGrpSpPr>
            <p:grpSpPr bwMode="auto">
              <a:xfrm>
                <a:off x="6049012" y="3268216"/>
                <a:ext cx="2339412" cy="1744960"/>
                <a:chOff x="6049012" y="3268216"/>
                <a:chExt cx="2339412" cy="1744960"/>
              </a:xfrm>
            </p:grpSpPr>
            <p:sp>
              <p:nvSpPr>
                <p:cNvPr id="8" name="Rectangle 7"/>
                <p:cNvSpPr/>
                <p:nvPr/>
              </p:nvSpPr>
              <p:spPr>
                <a:xfrm>
                  <a:off x="6929807" y="3265828"/>
                  <a:ext cx="1150673" cy="1440059"/>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9" name="Rectangle 8"/>
                <p:cNvSpPr/>
                <p:nvPr/>
              </p:nvSpPr>
              <p:spPr>
                <a:xfrm>
                  <a:off x="7083918" y="3420413"/>
                  <a:ext cx="1150673" cy="1440054"/>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0" name="Rectangle 9"/>
                <p:cNvSpPr/>
                <p:nvPr/>
              </p:nvSpPr>
              <p:spPr>
                <a:xfrm>
                  <a:off x="7238023" y="3574992"/>
                  <a:ext cx="1150673" cy="1440059"/>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sp>
              <p:nvSpPr>
                <p:cNvPr id="13" name="Right Arrow 12"/>
                <p:cNvSpPr/>
                <p:nvPr/>
              </p:nvSpPr>
              <p:spPr>
                <a:xfrm>
                  <a:off x="6046255" y="3794665"/>
                  <a:ext cx="791091" cy="650873"/>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grpSp>
        </p:grpSp>
        <p:grpSp>
          <p:nvGrpSpPr>
            <p:cNvPr id="13359" name="Group 15"/>
            <p:cNvGrpSpPr>
              <a:grpSpLocks/>
            </p:cNvGrpSpPr>
            <p:nvPr/>
          </p:nvGrpSpPr>
          <p:grpSpPr bwMode="auto">
            <a:xfrm>
              <a:off x="3707904" y="4365104"/>
              <a:ext cx="1224136" cy="913007"/>
              <a:chOff x="467544" y="1772816"/>
              <a:chExt cx="7920880" cy="4680520"/>
            </a:xfrm>
          </p:grpSpPr>
          <p:sp>
            <p:nvSpPr>
              <p:cNvPr id="17" name="Rectangle 16"/>
              <p:cNvSpPr/>
              <p:nvPr/>
            </p:nvSpPr>
            <p:spPr>
              <a:xfrm>
                <a:off x="469486" y="1775184"/>
                <a:ext cx="2229433" cy="4678152"/>
              </a:xfrm>
              <a:prstGeom prst="rect">
                <a:avLst/>
              </a:prstGeom>
              <a:solidFill>
                <a:srgbClr val="66FF66">
                  <a:alpha val="60000"/>
                </a:srgb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100" dirty="0"/>
                  <a:t>FCDR</a:t>
                </a:r>
              </a:p>
            </p:txBody>
          </p:sp>
          <p:grpSp>
            <p:nvGrpSpPr>
              <p:cNvPr id="13372" name="Group 17"/>
              <p:cNvGrpSpPr>
                <a:grpSpLocks/>
              </p:cNvGrpSpPr>
              <p:nvPr/>
            </p:nvGrpSpPr>
            <p:grpSpPr bwMode="auto">
              <a:xfrm>
                <a:off x="2893437" y="2636912"/>
                <a:ext cx="2974707" cy="2952328"/>
                <a:chOff x="2893437" y="2636912"/>
                <a:chExt cx="2974707" cy="2952328"/>
              </a:xfrm>
            </p:grpSpPr>
            <p:sp>
              <p:nvSpPr>
                <p:cNvPr id="24" name="Rectangle 23"/>
                <p:cNvSpPr/>
                <p:nvPr/>
              </p:nvSpPr>
              <p:spPr>
                <a:xfrm>
                  <a:off x="3849591" y="2637588"/>
                  <a:ext cx="2034228" cy="2953338"/>
                </a:xfrm>
                <a:prstGeom prst="rect">
                  <a:avLst/>
                </a:prstGeom>
                <a:solidFill>
                  <a:srgbClr val="FF8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sp>
              <p:nvSpPr>
                <p:cNvPr id="25" name="Right Arrow 24"/>
                <p:cNvSpPr/>
                <p:nvPr/>
              </p:nvSpPr>
              <p:spPr>
                <a:xfrm rot="1795959">
                  <a:off x="2914664" y="2995569"/>
                  <a:ext cx="791092" cy="650873"/>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26" name="Right Arrow 25"/>
                <p:cNvSpPr/>
                <p:nvPr/>
              </p:nvSpPr>
              <p:spPr>
                <a:xfrm rot="19800000">
                  <a:off x="2894117" y="4647161"/>
                  <a:ext cx="791092" cy="642734"/>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grpSp>
          <p:grpSp>
            <p:nvGrpSpPr>
              <p:cNvPr id="13373" name="Group 18"/>
              <p:cNvGrpSpPr>
                <a:grpSpLocks/>
              </p:cNvGrpSpPr>
              <p:nvPr/>
            </p:nvGrpSpPr>
            <p:grpSpPr bwMode="auto">
              <a:xfrm>
                <a:off x="6049012" y="3268216"/>
                <a:ext cx="2339412" cy="1744960"/>
                <a:chOff x="6049012" y="3268216"/>
                <a:chExt cx="2339412" cy="1744960"/>
              </a:xfrm>
            </p:grpSpPr>
            <p:sp>
              <p:nvSpPr>
                <p:cNvPr id="20" name="Rectangle 19"/>
                <p:cNvSpPr/>
                <p:nvPr/>
              </p:nvSpPr>
              <p:spPr>
                <a:xfrm>
                  <a:off x="6931755" y="3272193"/>
                  <a:ext cx="1150673" cy="1440059"/>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21" name="Rectangle 20"/>
                <p:cNvSpPr/>
                <p:nvPr/>
              </p:nvSpPr>
              <p:spPr>
                <a:xfrm>
                  <a:off x="7085860" y="3426778"/>
                  <a:ext cx="1150673" cy="1431921"/>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22" name="Rectangle 21"/>
                <p:cNvSpPr/>
                <p:nvPr/>
              </p:nvSpPr>
              <p:spPr>
                <a:xfrm>
                  <a:off x="7239971" y="3573224"/>
                  <a:ext cx="1150673" cy="1440054"/>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sp>
              <p:nvSpPr>
                <p:cNvPr id="23" name="Right Arrow 22"/>
                <p:cNvSpPr/>
                <p:nvPr/>
              </p:nvSpPr>
              <p:spPr>
                <a:xfrm>
                  <a:off x="6048203" y="3801030"/>
                  <a:ext cx="791084" cy="650873"/>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grpSp>
        </p:grpSp>
        <p:grpSp>
          <p:nvGrpSpPr>
            <p:cNvPr id="13360" name="Group 26"/>
            <p:cNvGrpSpPr>
              <a:grpSpLocks/>
            </p:cNvGrpSpPr>
            <p:nvPr/>
          </p:nvGrpSpPr>
          <p:grpSpPr bwMode="auto">
            <a:xfrm>
              <a:off x="4572000" y="3068960"/>
              <a:ext cx="1224136" cy="913007"/>
              <a:chOff x="467544" y="1772816"/>
              <a:chExt cx="7920880" cy="4680520"/>
            </a:xfrm>
          </p:grpSpPr>
          <p:sp>
            <p:nvSpPr>
              <p:cNvPr id="28" name="Rectangle 27"/>
              <p:cNvSpPr/>
              <p:nvPr/>
            </p:nvSpPr>
            <p:spPr>
              <a:xfrm>
                <a:off x="467266" y="1772816"/>
                <a:ext cx="2229433" cy="4678147"/>
              </a:xfrm>
              <a:prstGeom prst="rect">
                <a:avLst/>
              </a:prstGeom>
              <a:solidFill>
                <a:srgbClr val="66FF66">
                  <a:alpha val="60000"/>
                </a:srgb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100" dirty="0"/>
                  <a:t>FCDR</a:t>
                </a:r>
              </a:p>
            </p:txBody>
          </p:sp>
          <p:grpSp>
            <p:nvGrpSpPr>
              <p:cNvPr id="13362" name="Group 28"/>
              <p:cNvGrpSpPr>
                <a:grpSpLocks/>
              </p:cNvGrpSpPr>
              <p:nvPr/>
            </p:nvGrpSpPr>
            <p:grpSpPr bwMode="auto">
              <a:xfrm>
                <a:off x="2893437" y="2636912"/>
                <a:ext cx="2974707" cy="2952328"/>
                <a:chOff x="2893437" y="2636912"/>
                <a:chExt cx="2974707" cy="2952328"/>
              </a:xfrm>
            </p:grpSpPr>
            <p:sp>
              <p:nvSpPr>
                <p:cNvPr id="35" name="Rectangle 34"/>
                <p:cNvSpPr/>
                <p:nvPr/>
              </p:nvSpPr>
              <p:spPr>
                <a:xfrm>
                  <a:off x="3847371" y="2635221"/>
                  <a:ext cx="2023951" cy="2953332"/>
                </a:xfrm>
                <a:prstGeom prst="rect">
                  <a:avLst/>
                </a:prstGeom>
                <a:solidFill>
                  <a:srgbClr val="FF8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sp>
              <p:nvSpPr>
                <p:cNvPr id="36" name="Right Arrow 35"/>
                <p:cNvSpPr/>
                <p:nvPr/>
              </p:nvSpPr>
              <p:spPr>
                <a:xfrm rot="1795959">
                  <a:off x="2912444" y="2993201"/>
                  <a:ext cx="791092" cy="650873"/>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37" name="Right Arrow 36"/>
                <p:cNvSpPr/>
                <p:nvPr/>
              </p:nvSpPr>
              <p:spPr>
                <a:xfrm rot="19800000">
                  <a:off x="2891897" y="4644788"/>
                  <a:ext cx="791092" cy="642739"/>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grpSp>
          <p:grpSp>
            <p:nvGrpSpPr>
              <p:cNvPr id="13363" name="Group 29"/>
              <p:cNvGrpSpPr>
                <a:grpSpLocks/>
              </p:cNvGrpSpPr>
              <p:nvPr/>
            </p:nvGrpSpPr>
            <p:grpSpPr bwMode="auto">
              <a:xfrm>
                <a:off x="6049012" y="3268216"/>
                <a:ext cx="2339412" cy="1744960"/>
                <a:chOff x="6049012" y="3268216"/>
                <a:chExt cx="2339412" cy="1744960"/>
              </a:xfrm>
            </p:grpSpPr>
            <p:sp>
              <p:nvSpPr>
                <p:cNvPr id="31" name="Rectangle 30"/>
                <p:cNvSpPr/>
                <p:nvPr/>
              </p:nvSpPr>
              <p:spPr>
                <a:xfrm>
                  <a:off x="6929535" y="3269825"/>
                  <a:ext cx="1150673" cy="1440054"/>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32" name="Rectangle 31"/>
                <p:cNvSpPr/>
                <p:nvPr/>
              </p:nvSpPr>
              <p:spPr>
                <a:xfrm>
                  <a:off x="7083640" y="3424405"/>
                  <a:ext cx="1150673" cy="1431921"/>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33" name="Rectangle 32"/>
                <p:cNvSpPr/>
                <p:nvPr/>
              </p:nvSpPr>
              <p:spPr>
                <a:xfrm>
                  <a:off x="7237751" y="3570851"/>
                  <a:ext cx="1150673" cy="1440059"/>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sp>
              <p:nvSpPr>
                <p:cNvPr id="34" name="Right Arrow 33"/>
                <p:cNvSpPr/>
                <p:nvPr/>
              </p:nvSpPr>
              <p:spPr>
                <a:xfrm>
                  <a:off x="6045983" y="3798657"/>
                  <a:ext cx="791084" cy="650873"/>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grpSp>
        </p:grpSp>
      </p:grpSp>
      <p:cxnSp>
        <p:nvCxnSpPr>
          <p:cNvPr id="49" name="Straight Connector 48"/>
          <p:cNvCxnSpPr/>
          <p:nvPr/>
        </p:nvCxnSpPr>
        <p:spPr>
          <a:xfrm>
            <a:off x="2268538" y="1484313"/>
            <a:ext cx="71437" cy="5040312"/>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6588125" y="1557338"/>
            <a:ext cx="71438" cy="5040312"/>
          </a:xfrm>
          <a:prstGeom prst="line">
            <a:avLst/>
          </a:prstGeom>
        </p:spPr>
        <p:style>
          <a:lnRef idx="2">
            <a:schemeClr val="accent1"/>
          </a:lnRef>
          <a:fillRef idx="0">
            <a:schemeClr val="accent1"/>
          </a:fillRef>
          <a:effectRef idx="1">
            <a:schemeClr val="accent1"/>
          </a:effectRef>
          <a:fontRef idx="minor">
            <a:schemeClr val="tx1"/>
          </a:fontRef>
        </p:style>
      </p:cxnSp>
      <p:sp>
        <p:nvSpPr>
          <p:cNvPr id="13319" name="TextBox 50"/>
          <p:cNvSpPr txBox="1">
            <a:spLocks noChangeArrowheads="1"/>
          </p:cNvSpPr>
          <p:nvPr/>
        </p:nvSpPr>
        <p:spPr bwMode="auto">
          <a:xfrm>
            <a:off x="341313" y="1329255"/>
            <a:ext cx="149383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en-GB" sz="1600" b="1" dirty="0">
                <a:solidFill>
                  <a:srgbClr val="00338D"/>
                </a:solidFill>
                <a:latin typeface="Verdana"/>
                <a:cs typeface="Verdana"/>
              </a:rPr>
              <a:t>Satellites Ground Segments</a:t>
            </a:r>
          </a:p>
        </p:txBody>
      </p:sp>
      <p:sp>
        <p:nvSpPr>
          <p:cNvPr id="13320" name="TextBox 51"/>
          <p:cNvSpPr txBox="1">
            <a:spLocks noChangeArrowheads="1"/>
          </p:cNvSpPr>
          <p:nvPr/>
        </p:nvSpPr>
        <p:spPr bwMode="auto">
          <a:xfrm>
            <a:off x="3577167" y="1562623"/>
            <a:ext cx="14938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en-GB" sz="1600" b="1" dirty="0">
                <a:solidFill>
                  <a:srgbClr val="00338D"/>
                </a:solidFill>
                <a:latin typeface="Verdana"/>
                <a:cs typeface="Verdana"/>
              </a:rPr>
              <a:t>CCI</a:t>
            </a:r>
          </a:p>
        </p:txBody>
      </p:sp>
      <p:sp>
        <p:nvSpPr>
          <p:cNvPr id="13321" name="TextBox 52"/>
          <p:cNvSpPr txBox="1">
            <a:spLocks noChangeArrowheads="1"/>
          </p:cNvSpPr>
          <p:nvPr/>
        </p:nvSpPr>
        <p:spPr bwMode="auto">
          <a:xfrm>
            <a:off x="7079722" y="1324486"/>
            <a:ext cx="16367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en-GB" sz="1600" b="1" dirty="0">
                <a:solidFill>
                  <a:srgbClr val="00338D"/>
                </a:solidFill>
                <a:latin typeface="Verdana"/>
                <a:cs typeface="Verdana"/>
              </a:rPr>
              <a:t>Climate Data</a:t>
            </a:r>
          </a:p>
          <a:p>
            <a:pPr algn="ctr" eaLnBrk="1" hangingPunct="1"/>
            <a:r>
              <a:rPr lang="en-GB" sz="1600" b="1" dirty="0">
                <a:solidFill>
                  <a:srgbClr val="00338D"/>
                </a:solidFill>
                <a:latin typeface="Verdana"/>
                <a:cs typeface="Verdana"/>
              </a:rPr>
              <a:t>Users</a:t>
            </a:r>
          </a:p>
        </p:txBody>
      </p:sp>
      <p:sp>
        <p:nvSpPr>
          <p:cNvPr id="56" name="Pentagon 55"/>
          <p:cNvSpPr/>
          <p:nvPr/>
        </p:nvSpPr>
        <p:spPr>
          <a:xfrm>
            <a:off x="468313" y="2636838"/>
            <a:ext cx="1582737" cy="360362"/>
          </a:xfrm>
          <a:prstGeom prst="homePlat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dirty="0"/>
              <a:t>Level 1b</a:t>
            </a:r>
          </a:p>
        </p:txBody>
      </p:sp>
      <p:grpSp>
        <p:nvGrpSpPr>
          <p:cNvPr id="13323" name="Group 70"/>
          <p:cNvGrpSpPr>
            <a:grpSpLocks/>
          </p:cNvGrpSpPr>
          <p:nvPr/>
        </p:nvGrpSpPr>
        <p:grpSpPr bwMode="auto">
          <a:xfrm>
            <a:off x="468313" y="3141663"/>
            <a:ext cx="1582737" cy="2879725"/>
            <a:chOff x="467544" y="3140968"/>
            <a:chExt cx="1584176" cy="2880320"/>
          </a:xfrm>
        </p:grpSpPr>
        <p:sp>
          <p:nvSpPr>
            <p:cNvPr id="57" name="Pentagon 56"/>
            <p:cNvSpPr/>
            <p:nvPr/>
          </p:nvSpPr>
          <p:spPr>
            <a:xfrm>
              <a:off x="467544" y="3644309"/>
              <a:ext cx="1584176" cy="360437"/>
            </a:xfrm>
            <a:prstGeom prst="homePlat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dirty="0"/>
                <a:t>Level 1b</a:t>
              </a:r>
            </a:p>
          </p:txBody>
        </p:sp>
        <p:sp>
          <p:nvSpPr>
            <p:cNvPr id="58" name="Pentagon 57"/>
            <p:cNvSpPr/>
            <p:nvPr/>
          </p:nvSpPr>
          <p:spPr>
            <a:xfrm>
              <a:off x="467544" y="3140968"/>
              <a:ext cx="1584176" cy="360436"/>
            </a:xfrm>
            <a:prstGeom prst="homePlat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dirty="0"/>
                <a:t>Level 1b</a:t>
              </a:r>
            </a:p>
          </p:txBody>
        </p:sp>
        <p:sp>
          <p:nvSpPr>
            <p:cNvPr id="59" name="Pentagon 58"/>
            <p:cNvSpPr/>
            <p:nvPr/>
          </p:nvSpPr>
          <p:spPr>
            <a:xfrm>
              <a:off x="467544" y="4149238"/>
              <a:ext cx="1584176" cy="360437"/>
            </a:xfrm>
            <a:prstGeom prst="homePlat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dirty="0"/>
                <a:t>Level 1b</a:t>
              </a:r>
            </a:p>
          </p:txBody>
        </p:sp>
        <p:sp>
          <p:nvSpPr>
            <p:cNvPr id="60" name="Pentagon 59"/>
            <p:cNvSpPr/>
            <p:nvPr/>
          </p:nvSpPr>
          <p:spPr>
            <a:xfrm>
              <a:off x="467544" y="4652580"/>
              <a:ext cx="1584176" cy="360436"/>
            </a:xfrm>
            <a:prstGeom prst="homePlat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dirty="0"/>
                <a:t>Level 1b</a:t>
              </a:r>
            </a:p>
          </p:txBody>
        </p:sp>
        <p:sp>
          <p:nvSpPr>
            <p:cNvPr id="61" name="Pentagon 60"/>
            <p:cNvSpPr/>
            <p:nvPr/>
          </p:nvSpPr>
          <p:spPr>
            <a:xfrm>
              <a:off x="467544" y="5157510"/>
              <a:ext cx="1584176" cy="360436"/>
            </a:xfrm>
            <a:prstGeom prst="homePlat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dirty="0"/>
                <a:t>Level 1b</a:t>
              </a:r>
            </a:p>
          </p:txBody>
        </p:sp>
        <p:sp>
          <p:nvSpPr>
            <p:cNvPr id="62" name="Pentagon 61"/>
            <p:cNvSpPr/>
            <p:nvPr/>
          </p:nvSpPr>
          <p:spPr>
            <a:xfrm>
              <a:off x="467544" y="5660851"/>
              <a:ext cx="1584176" cy="360437"/>
            </a:xfrm>
            <a:prstGeom prst="homePlat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dirty="0"/>
                <a:t>Level 1b</a:t>
              </a:r>
            </a:p>
          </p:txBody>
        </p:sp>
      </p:grpSp>
      <p:sp>
        <p:nvSpPr>
          <p:cNvPr id="66" name="Cloud 65"/>
          <p:cNvSpPr/>
          <p:nvPr/>
        </p:nvSpPr>
        <p:spPr>
          <a:xfrm>
            <a:off x="7164388" y="2276475"/>
            <a:ext cx="1584325" cy="1296988"/>
          </a:xfrm>
          <a:prstGeom prst="cloud">
            <a:avLst/>
          </a:prstGeom>
          <a:solidFill>
            <a:srgbClr val="008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400" dirty="0"/>
              <a:t>Climate </a:t>
            </a:r>
            <a:r>
              <a:rPr lang="en-GB" sz="1200" dirty="0"/>
              <a:t>Reanalysis</a:t>
            </a:r>
          </a:p>
        </p:txBody>
      </p:sp>
      <p:sp>
        <p:nvSpPr>
          <p:cNvPr id="67" name="Cloud 66"/>
          <p:cNvSpPr/>
          <p:nvPr/>
        </p:nvSpPr>
        <p:spPr>
          <a:xfrm>
            <a:off x="7616825" y="3716338"/>
            <a:ext cx="1512888" cy="1296987"/>
          </a:xfrm>
          <a:prstGeom prst="cloud">
            <a:avLst/>
          </a:prstGeom>
          <a:solidFill>
            <a:srgbClr val="0098DB"/>
          </a:solidFill>
        </p:spPr>
        <p:style>
          <a:lnRef idx="1">
            <a:schemeClr val="accent1"/>
          </a:lnRef>
          <a:fillRef idx="3">
            <a:schemeClr val="accent1"/>
          </a:fillRef>
          <a:effectRef idx="2">
            <a:schemeClr val="accent1"/>
          </a:effectRef>
          <a:fontRef idx="minor">
            <a:schemeClr val="lt1"/>
          </a:fontRef>
        </p:style>
        <p:txBody>
          <a:bodyPr lIns="0" rIns="0" anchor="ctr"/>
          <a:lstStyle/>
          <a:p>
            <a:pPr algn="ctr">
              <a:defRPr/>
            </a:pPr>
            <a:r>
              <a:rPr lang="en-GB" sz="1400" dirty="0"/>
              <a:t>Climate Modellers</a:t>
            </a:r>
          </a:p>
        </p:txBody>
      </p:sp>
      <p:grpSp>
        <p:nvGrpSpPr>
          <p:cNvPr id="94" name="Group 93"/>
          <p:cNvGrpSpPr>
            <a:grpSpLocks/>
          </p:cNvGrpSpPr>
          <p:nvPr/>
        </p:nvGrpSpPr>
        <p:grpSpPr bwMode="auto">
          <a:xfrm>
            <a:off x="6156325" y="3716338"/>
            <a:ext cx="1511300" cy="1225550"/>
            <a:chOff x="6156176" y="3717032"/>
            <a:chExt cx="1512168" cy="1224136"/>
          </a:xfrm>
        </p:grpSpPr>
        <p:sp>
          <p:nvSpPr>
            <p:cNvPr id="65" name="Chevron 64"/>
            <p:cNvSpPr/>
            <p:nvPr/>
          </p:nvSpPr>
          <p:spPr>
            <a:xfrm>
              <a:off x="6156176" y="4148334"/>
              <a:ext cx="1512168" cy="361532"/>
            </a:xfrm>
            <a:prstGeom prst="chevron">
              <a:avLst/>
            </a:prstGeom>
            <a:solidFill>
              <a:srgbClr val="008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dirty="0">
                  <a:solidFill>
                    <a:schemeClr val="bg1"/>
                  </a:solidFill>
                </a:rPr>
                <a:t>ECV DP</a:t>
              </a:r>
            </a:p>
          </p:txBody>
        </p:sp>
        <p:sp>
          <p:nvSpPr>
            <p:cNvPr id="68" name="Chevron 67"/>
            <p:cNvSpPr/>
            <p:nvPr/>
          </p:nvSpPr>
          <p:spPr>
            <a:xfrm>
              <a:off x="6156176" y="4581221"/>
              <a:ext cx="1512168" cy="359947"/>
            </a:xfrm>
            <a:prstGeom prst="chevron">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dirty="0">
                  <a:solidFill>
                    <a:schemeClr val="bg1"/>
                  </a:solidFill>
                </a:rPr>
                <a:t>ECV DP</a:t>
              </a:r>
            </a:p>
          </p:txBody>
        </p:sp>
        <p:sp>
          <p:nvSpPr>
            <p:cNvPr id="69" name="Chevron 68"/>
            <p:cNvSpPr/>
            <p:nvPr/>
          </p:nvSpPr>
          <p:spPr>
            <a:xfrm>
              <a:off x="6156176" y="3717032"/>
              <a:ext cx="1512168" cy="359946"/>
            </a:xfrm>
            <a:prstGeom prst="chevron">
              <a:avLst/>
            </a:prstGeom>
            <a:solidFill>
              <a:srgbClr val="0000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dirty="0">
                  <a:solidFill>
                    <a:schemeClr val="bg1"/>
                  </a:solidFill>
                </a:rPr>
                <a:t>ECV DP</a:t>
              </a:r>
            </a:p>
          </p:txBody>
        </p:sp>
      </p:grpSp>
      <p:sp>
        <p:nvSpPr>
          <p:cNvPr id="72" name="Pentagon 71"/>
          <p:cNvSpPr/>
          <p:nvPr/>
        </p:nvSpPr>
        <p:spPr>
          <a:xfrm>
            <a:off x="468313" y="2636838"/>
            <a:ext cx="1582737" cy="360362"/>
          </a:xfrm>
          <a:prstGeom prst="homePlat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dirty="0"/>
              <a:t>ESA</a:t>
            </a:r>
          </a:p>
        </p:txBody>
      </p:sp>
      <p:grpSp>
        <p:nvGrpSpPr>
          <p:cNvPr id="73" name="Group 72"/>
          <p:cNvGrpSpPr>
            <a:grpSpLocks/>
          </p:cNvGrpSpPr>
          <p:nvPr/>
        </p:nvGrpSpPr>
        <p:grpSpPr bwMode="auto">
          <a:xfrm>
            <a:off x="468313" y="3141663"/>
            <a:ext cx="1582737" cy="2879725"/>
            <a:chOff x="467544" y="3140968"/>
            <a:chExt cx="1584176" cy="2880320"/>
          </a:xfrm>
        </p:grpSpPr>
        <p:sp>
          <p:nvSpPr>
            <p:cNvPr id="74" name="Pentagon 73"/>
            <p:cNvSpPr/>
            <p:nvPr/>
          </p:nvSpPr>
          <p:spPr>
            <a:xfrm>
              <a:off x="467544" y="3644309"/>
              <a:ext cx="1584176" cy="360437"/>
            </a:xfrm>
            <a:prstGeom prst="homePlate">
              <a:avLst/>
            </a:prstGeom>
            <a:solidFill>
              <a:srgbClr val="0000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dirty="0"/>
                <a:t>NASA</a:t>
              </a:r>
            </a:p>
          </p:txBody>
        </p:sp>
        <p:sp>
          <p:nvSpPr>
            <p:cNvPr id="75" name="Pentagon 74"/>
            <p:cNvSpPr/>
            <p:nvPr/>
          </p:nvSpPr>
          <p:spPr>
            <a:xfrm>
              <a:off x="467544" y="3140968"/>
              <a:ext cx="1584176" cy="360436"/>
            </a:xfrm>
            <a:prstGeom prst="homePlate">
              <a:avLst/>
            </a:prstGeom>
            <a:solidFill>
              <a:srgbClr val="FF66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dirty="0" err="1"/>
                <a:t>Eumetsat</a:t>
              </a:r>
              <a:endParaRPr lang="en-GB" sz="1600" dirty="0"/>
            </a:p>
          </p:txBody>
        </p:sp>
        <p:sp>
          <p:nvSpPr>
            <p:cNvPr id="76" name="Pentagon 75"/>
            <p:cNvSpPr/>
            <p:nvPr/>
          </p:nvSpPr>
          <p:spPr>
            <a:xfrm>
              <a:off x="467544" y="4149238"/>
              <a:ext cx="1584176" cy="360437"/>
            </a:xfrm>
            <a:prstGeom prst="homePlat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dirty="0"/>
                <a:t>NOAA</a:t>
              </a:r>
            </a:p>
          </p:txBody>
        </p:sp>
        <p:sp>
          <p:nvSpPr>
            <p:cNvPr id="77" name="Pentagon 76"/>
            <p:cNvSpPr/>
            <p:nvPr/>
          </p:nvSpPr>
          <p:spPr>
            <a:xfrm>
              <a:off x="467544" y="4652580"/>
              <a:ext cx="1584176" cy="360436"/>
            </a:xfrm>
            <a:prstGeom prst="homePlate">
              <a:avLst/>
            </a:prstGeom>
            <a:solidFill>
              <a:srgbClr val="008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dirty="0" err="1"/>
                <a:t>Jaxa</a:t>
              </a:r>
              <a:endParaRPr lang="en-GB" sz="1600" dirty="0"/>
            </a:p>
          </p:txBody>
        </p:sp>
        <p:sp>
          <p:nvSpPr>
            <p:cNvPr id="78" name="Pentagon 77"/>
            <p:cNvSpPr/>
            <p:nvPr/>
          </p:nvSpPr>
          <p:spPr>
            <a:xfrm>
              <a:off x="467544" y="5157510"/>
              <a:ext cx="1584176" cy="360436"/>
            </a:xfrm>
            <a:prstGeom prst="homePlate">
              <a:avLst/>
            </a:prstGeom>
            <a:solidFill>
              <a:srgbClr val="FFFF66"/>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dirty="0">
                  <a:solidFill>
                    <a:schemeClr val="tx1"/>
                  </a:solidFill>
                </a:rPr>
                <a:t>…</a:t>
              </a:r>
            </a:p>
          </p:txBody>
        </p:sp>
        <p:sp>
          <p:nvSpPr>
            <p:cNvPr id="79" name="Pentagon 78"/>
            <p:cNvSpPr/>
            <p:nvPr/>
          </p:nvSpPr>
          <p:spPr>
            <a:xfrm>
              <a:off x="467544" y="5660851"/>
              <a:ext cx="1584176" cy="360437"/>
            </a:xfrm>
            <a:prstGeom prst="homePlate">
              <a:avLst/>
            </a:prstGeom>
            <a:solidFill>
              <a:srgbClr val="CC0099"/>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dirty="0"/>
                <a:t>Others</a:t>
              </a:r>
            </a:p>
          </p:txBody>
        </p:sp>
      </p:grpSp>
      <p:pic>
        <p:nvPicPr>
          <p:cNvPr id="8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2138" y="3068638"/>
            <a:ext cx="481012" cy="48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8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11638" y="5300663"/>
            <a:ext cx="50482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8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76825" y="3284538"/>
            <a:ext cx="514350" cy="515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83"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84663" y="3933825"/>
            <a:ext cx="503237"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8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3575" y="4724400"/>
            <a:ext cx="504825" cy="50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8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32363" y="4149725"/>
            <a:ext cx="487362"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87"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19475" y="4149725"/>
            <a:ext cx="504825"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88"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11638" y="2997200"/>
            <a:ext cx="50482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89"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40200" y="4581525"/>
            <a:ext cx="504825"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90"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508625" y="3860800"/>
            <a:ext cx="503238"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91"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148263" y="4724400"/>
            <a:ext cx="503237" cy="50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92" name="Picture 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771775" y="3933825"/>
            <a:ext cx="504825"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93" name="Picture 2" descr="ice_sheets_pic.jpg"/>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3635375" y="3573463"/>
            <a:ext cx="504825"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5" name="Cloud 94"/>
          <p:cNvSpPr/>
          <p:nvPr/>
        </p:nvSpPr>
        <p:spPr>
          <a:xfrm>
            <a:off x="7308850" y="5229225"/>
            <a:ext cx="1511300" cy="1295400"/>
          </a:xfrm>
          <a:prstGeom prst="cloud">
            <a:avLst/>
          </a:prstGeom>
          <a:solidFill>
            <a:srgbClr val="FF8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400" dirty="0"/>
              <a:t>Climate Services</a:t>
            </a:r>
          </a:p>
        </p:txBody>
      </p:sp>
    </p:spTree>
    <p:extLst>
      <p:ext uri="{BB962C8B-B14F-4D97-AF65-F5344CB8AC3E}">
        <p14:creationId xmlns:p14="http://schemas.microsoft.com/office/powerpoint/2010/main" val="418405808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1000"/>
                                        <p:tgtEl>
                                          <p:spTgt spid="7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73"/>
                                        </p:tgtEl>
                                        <p:attrNameLst>
                                          <p:attrName>style.visibility</p:attrName>
                                        </p:attrNameLst>
                                      </p:cBhvr>
                                      <p:to>
                                        <p:strVal val="visible"/>
                                      </p:to>
                                    </p:set>
                                    <p:animEffect transition="in" filter="wipe(up)">
                                      <p:cBhvr>
                                        <p:cTn id="12" dur="3000"/>
                                        <p:tgtEl>
                                          <p:spTgt spid="73"/>
                                        </p:tgtEl>
                                      </p:cBhvr>
                                    </p:animEffect>
                                  </p:childTnLst>
                                </p:cTn>
                              </p:par>
                            </p:childTnLst>
                          </p:cTn>
                        </p:par>
                        <p:par>
                          <p:cTn id="13" fill="hold" nodeType="afterGroup">
                            <p:stCondLst>
                              <p:cond delay="3000"/>
                            </p:stCondLst>
                            <p:childTnLst>
                              <p:par>
                                <p:cTn id="14" presetID="9" presetClass="exit" presetSubtype="0" fill="hold" nodeType="afterEffect">
                                  <p:stCondLst>
                                    <p:cond delay="0"/>
                                  </p:stCondLst>
                                  <p:childTnLst>
                                    <p:animEffect transition="out" filter="dissolve">
                                      <p:cBhvr>
                                        <p:cTn id="15" dur="500"/>
                                        <p:tgtEl>
                                          <p:spTgt spid="85"/>
                                        </p:tgtEl>
                                      </p:cBhvr>
                                    </p:animEffect>
                                    <p:set>
                                      <p:cBhvr>
                                        <p:cTn id="16" dur="1" fill="hold">
                                          <p:stCondLst>
                                            <p:cond delay="499"/>
                                          </p:stCondLst>
                                        </p:cTn>
                                        <p:tgtEl>
                                          <p:spTgt spid="85"/>
                                        </p:tgtEl>
                                        <p:attrNameLst>
                                          <p:attrName>style.visibility</p:attrName>
                                        </p:attrNameLst>
                                      </p:cBhvr>
                                      <p:to>
                                        <p:strVal val="hidden"/>
                                      </p:to>
                                    </p:set>
                                  </p:childTnLst>
                                </p:cTn>
                              </p:par>
                              <p:par>
                                <p:cTn id="17" presetID="10" presetClass="entr" presetSubtype="0" fill="hold" nodeType="with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nodeType="afterGroup">
                            <p:stCondLst>
                              <p:cond delay="3500"/>
                            </p:stCondLst>
                            <p:childTnLst>
                              <p:par>
                                <p:cTn id="21" presetID="10" presetClass="entr" presetSubtype="0" fill="hold"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nodeType="afterGroup">
                            <p:stCondLst>
                              <p:cond delay="4000"/>
                            </p:stCondLst>
                            <p:childTnLst>
                              <p:par>
                                <p:cTn id="25" presetID="10" presetClass="entr" presetSubtype="0" fill="hold"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nodeType="afterGroup">
                            <p:stCondLst>
                              <p:cond delay="4500"/>
                            </p:stCondLst>
                            <p:childTnLst>
                              <p:par>
                                <p:cTn id="29" presetID="10" presetClass="entr" presetSubtype="0" fill="hold"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par>
                          <p:cTn id="32" fill="hold" nodeType="afterGroup">
                            <p:stCondLst>
                              <p:cond delay="5000"/>
                            </p:stCondLst>
                            <p:childTnLst>
                              <p:par>
                                <p:cTn id="33" presetID="10" presetClass="entr" presetSubtype="0" fill="hold"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nodeType="afterGroup">
                            <p:stCondLst>
                              <p:cond delay="5500"/>
                            </p:stCondLst>
                            <p:childTnLst>
                              <p:par>
                                <p:cTn id="37" presetID="10" presetClass="entr" presetSubtype="0" fill="hold" nodeType="afterEffect">
                                  <p:stCondLst>
                                    <p:cond delay="0"/>
                                  </p:stCondLst>
                                  <p:childTnLst>
                                    <p:set>
                                      <p:cBhvr>
                                        <p:cTn id="38" dur="1" fill="hold">
                                          <p:stCondLst>
                                            <p:cond delay="0"/>
                                          </p:stCondLst>
                                        </p:cTn>
                                        <p:tgtEl>
                                          <p:spTgt spid="86"/>
                                        </p:tgtEl>
                                        <p:attrNameLst>
                                          <p:attrName>style.visibility</p:attrName>
                                        </p:attrNameLst>
                                      </p:cBhvr>
                                      <p:to>
                                        <p:strVal val="visible"/>
                                      </p:to>
                                    </p:set>
                                    <p:animEffect transition="in" filter="fade">
                                      <p:cBhvr>
                                        <p:cTn id="39" dur="500"/>
                                        <p:tgtEl>
                                          <p:spTgt spid="86"/>
                                        </p:tgtEl>
                                      </p:cBhvr>
                                    </p:animEffect>
                                  </p:childTnLst>
                                </p:cTn>
                              </p:par>
                            </p:childTnLst>
                          </p:cTn>
                        </p:par>
                        <p:par>
                          <p:cTn id="40" fill="hold" nodeType="afterGroup">
                            <p:stCondLst>
                              <p:cond delay="6000"/>
                            </p:stCondLst>
                            <p:childTnLst>
                              <p:par>
                                <p:cTn id="41" presetID="10" presetClass="entr" presetSubtype="0" fill="hold" nodeType="afterEffect">
                                  <p:stCondLst>
                                    <p:cond delay="0"/>
                                  </p:stCondLst>
                                  <p:childTnLst>
                                    <p:set>
                                      <p:cBhvr>
                                        <p:cTn id="42" dur="1" fill="hold">
                                          <p:stCondLst>
                                            <p:cond delay="0"/>
                                          </p:stCondLst>
                                        </p:cTn>
                                        <p:tgtEl>
                                          <p:spTgt spid="87"/>
                                        </p:tgtEl>
                                        <p:attrNameLst>
                                          <p:attrName>style.visibility</p:attrName>
                                        </p:attrNameLst>
                                      </p:cBhvr>
                                      <p:to>
                                        <p:strVal val="visible"/>
                                      </p:to>
                                    </p:set>
                                    <p:animEffect transition="in" filter="fade">
                                      <p:cBhvr>
                                        <p:cTn id="43" dur="500"/>
                                        <p:tgtEl>
                                          <p:spTgt spid="87"/>
                                        </p:tgtEl>
                                      </p:cBhvr>
                                    </p:animEffect>
                                  </p:childTnLst>
                                </p:cTn>
                              </p:par>
                            </p:childTnLst>
                          </p:cTn>
                        </p:par>
                        <p:par>
                          <p:cTn id="44" fill="hold" nodeType="afterGroup">
                            <p:stCondLst>
                              <p:cond delay="6500"/>
                            </p:stCondLst>
                            <p:childTnLst>
                              <p:par>
                                <p:cTn id="45" presetID="10" presetClass="entr" presetSubtype="0" fill="hold" nodeType="afterEffect">
                                  <p:stCondLst>
                                    <p:cond delay="0"/>
                                  </p:stCondLst>
                                  <p:childTnLst>
                                    <p:set>
                                      <p:cBhvr>
                                        <p:cTn id="46" dur="1" fill="hold">
                                          <p:stCondLst>
                                            <p:cond delay="0"/>
                                          </p:stCondLst>
                                        </p:cTn>
                                        <p:tgtEl>
                                          <p:spTgt spid="88"/>
                                        </p:tgtEl>
                                        <p:attrNameLst>
                                          <p:attrName>style.visibility</p:attrName>
                                        </p:attrNameLst>
                                      </p:cBhvr>
                                      <p:to>
                                        <p:strVal val="visible"/>
                                      </p:to>
                                    </p:set>
                                    <p:animEffect transition="in" filter="fade">
                                      <p:cBhvr>
                                        <p:cTn id="47" dur="500"/>
                                        <p:tgtEl>
                                          <p:spTgt spid="88"/>
                                        </p:tgtEl>
                                      </p:cBhvr>
                                    </p:animEffect>
                                  </p:childTnLst>
                                </p:cTn>
                              </p:par>
                            </p:childTnLst>
                          </p:cTn>
                        </p:par>
                        <p:par>
                          <p:cTn id="48" fill="hold" nodeType="afterGroup">
                            <p:stCondLst>
                              <p:cond delay="7000"/>
                            </p:stCondLst>
                            <p:childTnLst>
                              <p:par>
                                <p:cTn id="49" presetID="10" presetClass="entr" presetSubtype="0" fill="hold" nodeType="afterEffect">
                                  <p:stCondLst>
                                    <p:cond delay="0"/>
                                  </p:stCondLst>
                                  <p:childTnLst>
                                    <p:set>
                                      <p:cBhvr>
                                        <p:cTn id="50" dur="1" fill="hold">
                                          <p:stCondLst>
                                            <p:cond delay="0"/>
                                          </p:stCondLst>
                                        </p:cTn>
                                        <p:tgtEl>
                                          <p:spTgt spid="89"/>
                                        </p:tgtEl>
                                        <p:attrNameLst>
                                          <p:attrName>style.visibility</p:attrName>
                                        </p:attrNameLst>
                                      </p:cBhvr>
                                      <p:to>
                                        <p:strVal val="visible"/>
                                      </p:to>
                                    </p:set>
                                    <p:animEffect transition="in" filter="fade">
                                      <p:cBhvr>
                                        <p:cTn id="51" dur="500"/>
                                        <p:tgtEl>
                                          <p:spTgt spid="89"/>
                                        </p:tgtEl>
                                      </p:cBhvr>
                                    </p:animEffect>
                                  </p:childTnLst>
                                </p:cTn>
                              </p:par>
                            </p:childTnLst>
                          </p:cTn>
                        </p:par>
                        <p:par>
                          <p:cTn id="52" fill="hold" nodeType="afterGroup">
                            <p:stCondLst>
                              <p:cond delay="7500"/>
                            </p:stCondLst>
                            <p:childTnLst>
                              <p:par>
                                <p:cTn id="53" presetID="10" presetClass="entr" presetSubtype="0" fill="hold" nodeType="afterEffect">
                                  <p:stCondLst>
                                    <p:cond delay="0"/>
                                  </p:stCondLst>
                                  <p:childTnLst>
                                    <p:set>
                                      <p:cBhvr>
                                        <p:cTn id="54" dur="1" fill="hold">
                                          <p:stCondLst>
                                            <p:cond delay="0"/>
                                          </p:stCondLst>
                                        </p:cTn>
                                        <p:tgtEl>
                                          <p:spTgt spid="90"/>
                                        </p:tgtEl>
                                        <p:attrNameLst>
                                          <p:attrName>style.visibility</p:attrName>
                                        </p:attrNameLst>
                                      </p:cBhvr>
                                      <p:to>
                                        <p:strVal val="visible"/>
                                      </p:to>
                                    </p:set>
                                    <p:animEffect transition="in" filter="fade">
                                      <p:cBhvr>
                                        <p:cTn id="55" dur="500"/>
                                        <p:tgtEl>
                                          <p:spTgt spid="90"/>
                                        </p:tgtEl>
                                      </p:cBhvr>
                                    </p:animEffect>
                                  </p:childTnLst>
                                </p:cTn>
                              </p:par>
                            </p:childTnLst>
                          </p:cTn>
                        </p:par>
                        <p:par>
                          <p:cTn id="56" fill="hold" nodeType="afterGroup">
                            <p:stCondLst>
                              <p:cond delay="8000"/>
                            </p:stCondLst>
                            <p:childTnLst>
                              <p:par>
                                <p:cTn id="57" presetID="10" presetClass="entr" presetSubtype="0" fill="hold" nodeType="afterEffect">
                                  <p:stCondLst>
                                    <p:cond delay="0"/>
                                  </p:stCondLst>
                                  <p:childTnLst>
                                    <p:set>
                                      <p:cBhvr>
                                        <p:cTn id="58" dur="1" fill="hold">
                                          <p:stCondLst>
                                            <p:cond delay="0"/>
                                          </p:stCondLst>
                                        </p:cTn>
                                        <p:tgtEl>
                                          <p:spTgt spid="91"/>
                                        </p:tgtEl>
                                        <p:attrNameLst>
                                          <p:attrName>style.visibility</p:attrName>
                                        </p:attrNameLst>
                                      </p:cBhvr>
                                      <p:to>
                                        <p:strVal val="visible"/>
                                      </p:to>
                                    </p:set>
                                    <p:animEffect transition="in" filter="fade">
                                      <p:cBhvr>
                                        <p:cTn id="59" dur="500"/>
                                        <p:tgtEl>
                                          <p:spTgt spid="91"/>
                                        </p:tgtEl>
                                      </p:cBhvr>
                                    </p:animEffect>
                                  </p:childTnLst>
                                </p:cTn>
                              </p:par>
                            </p:childTnLst>
                          </p:cTn>
                        </p:par>
                        <p:par>
                          <p:cTn id="60" fill="hold" nodeType="afterGroup">
                            <p:stCondLst>
                              <p:cond delay="8500"/>
                            </p:stCondLst>
                            <p:childTnLst>
                              <p:par>
                                <p:cTn id="61" presetID="10" presetClass="entr" presetSubtype="0" fill="hold" nodeType="afterEffect">
                                  <p:stCondLst>
                                    <p:cond delay="0"/>
                                  </p:stCondLst>
                                  <p:childTnLst>
                                    <p:set>
                                      <p:cBhvr>
                                        <p:cTn id="62" dur="1" fill="hold">
                                          <p:stCondLst>
                                            <p:cond delay="0"/>
                                          </p:stCondLst>
                                        </p:cTn>
                                        <p:tgtEl>
                                          <p:spTgt spid="92"/>
                                        </p:tgtEl>
                                        <p:attrNameLst>
                                          <p:attrName>style.visibility</p:attrName>
                                        </p:attrNameLst>
                                      </p:cBhvr>
                                      <p:to>
                                        <p:strVal val="visible"/>
                                      </p:to>
                                    </p:set>
                                    <p:animEffect transition="in" filter="fade">
                                      <p:cBhvr>
                                        <p:cTn id="63" dur="500"/>
                                        <p:tgtEl>
                                          <p:spTgt spid="92"/>
                                        </p:tgtEl>
                                      </p:cBhvr>
                                    </p:animEffect>
                                  </p:childTnLst>
                                </p:cTn>
                              </p:par>
                            </p:childTnLst>
                          </p:cTn>
                        </p:par>
                        <p:par>
                          <p:cTn id="64" fill="hold" nodeType="afterGroup">
                            <p:stCondLst>
                              <p:cond delay="9000"/>
                            </p:stCondLst>
                            <p:childTnLst>
                              <p:par>
                                <p:cTn id="65" presetID="10" presetClass="entr" presetSubtype="0" fill="hold" nodeType="afterEffect">
                                  <p:stCondLst>
                                    <p:cond delay="0"/>
                                  </p:stCondLst>
                                  <p:childTnLst>
                                    <p:set>
                                      <p:cBhvr>
                                        <p:cTn id="66" dur="1" fill="hold">
                                          <p:stCondLst>
                                            <p:cond delay="0"/>
                                          </p:stCondLst>
                                        </p:cTn>
                                        <p:tgtEl>
                                          <p:spTgt spid="93"/>
                                        </p:tgtEl>
                                        <p:attrNameLst>
                                          <p:attrName>style.visibility</p:attrName>
                                        </p:attrNameLst>
                                      </p:cBhvr>
                                      <p:to>
                                        <p:strVal val="visible"/>
                                      </p:to>
                                    </p:set>
                                    <p:animEffect transition="in" filter="fade">
                                      <p:cBhvr>
                                        <p:cTn id="67" dur="500"/>
                                        <p:tgtEl>
                                          <p:spTgt spid="93"/>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23" presetClass="entr" presetSubtype="16" fill="hold" grpId="0" nodeType="clickEffect">
                                  <p:stCondLst>
                                    <p:cond delay="0"/>
                                  </p:stCondLst>
                                  <p:childTnLst>
                                    <p:set>
                                      <p:cBhvr>
                                        <p:cTn id="71" dur="1" fill="hold">
                                          <p:stCondLst>
                                            <p:cond delay="0"/>
                                          </p:stCondLst>
                                        </p:cTn>
                                        <p:tgtEl>
                                          <p:spTgt spid="66"/>
                                        </p:tgtEl>
                                        <p:attrNameLst>
                                          <p:attrName>style.visibility</p:attrName>
                                        </p:attrNameLst>
                                      </p:cBhvr>
                                      <p:to>
                                        <p:strVal val="visible"/>
                                      </p:to>
                                    </p:set>
                                    <p:anim calcmode="lin" valueType="num">
                                      <p:cBhvr>
                                        <p:cTn id="72" dur="500" fill="hold"/>
                                        <p:tgtEl>
                                          <p:spTgt spid="66"/>
                                        </p:tgtEl>
                                        <p:attrNameLst>
                                          <p:attrName>ppt_w</p:attrName>
                                        </p:attrNameLst>
                                      </p:cBhvr>
                                      <p:tavLst>
                                        <p:tav tm="0">
                                          <p:val>
                                            <p:fltVal val="0"/>
                                          </p:val>
                                        </p:tav>
                                        <p:tav tm="100000">
                                          <p:val>
                                            <p:strVal val="#ppt_w"/>
                                          </p:val>
                                        </p:tav>
                                      </p:tavLst>
                                    </p:anim>
                                    <p:anim calcmode="lin" valueType="num">
                                      <p:cBhvr>
                                        <p:cTn id="73" dur="500" fill="hold"/>
                                        <p:tgtEl>
                                          <p:spTgt spid="66"/>
                                        </p:tgtEl>
                                        <p:attrNameLst>
                                          <p:attrName>ppt_h</p:attrName>
                                        </p:attrNameLst>
                                      </p:cBhvr>
                                      <p:tavLst>
                                        <p:tav tm="0">
                                          <p:val>
                                            <p:fltVal val="0"/>
                                          </p:val>
                                        </p:tav>
                                        <p:tav tm="100000">
                                          <p:val>
                                            <p:strVal val="#ppt_h"/>
                                          </p:val>
                                        </p:tav>
                                      </p:tavLst>
                                    </p:anim>
                                  </p:childTnLst>
                                </p:cTn>
                              </p:par>
                            </p:childTnLst>
                          </p:cTn>
                        </p:par>
                        <p:par>
                          <p:cTn id="74" fill="hold" nodeType="afterGroup">
                            <p:stCondLst>
                              <p:cond delay="500"/>
                            </p:stCondLst>
                            <p:childTnLst>
                              <p:par>
                                <p:cTn id="75" presetID="23" presetClass="entr" presetSubtype="16" fill="hold" grpId="0" nodeType="afterEffect">
                                  <p:stCondLst>
                                    <p:cond delay="0"/>
                                  </p:stCondLst>
                                  <p:childTnLst>
                                    <p:set>
                                      <p:cBhvr>
                                        <p:cTn id="76" dur="1" fill="hold">
                                          <p:stCondLst>
                                            <p:cond delay="0"/>
                                          </p:stCondLst>
                                        </p:cTn>
                                        <p:tgtEl>
                                          <p:spTgt spid="67"/>
                                        </p:tgtEl>
                                        <p:attrNameLst>
                                          <p:attrName>style.visibility</p:attrName>
                                        </p:attrNameLst>
                                      </p:cBhvr>
                                      <p:to>
                                        <p:strVal val="visible"/>
                                      </p:to>
                                    </p:set>
                                    <p:anim calcmode="lin" valueType="num">
                                      <p:cBhvr>
                                        <p:cTn id="77" dur="500" fill="hold"/>
                                        <p:tgtEl>
                                          <p:spTgt spid="67"/>
                                        </p:tgtEl>
                                        <p:attrNameLst>
                                          <p:attrName>ppt_w</p:attrName>
                                        </p:attrNameLst>
                                      </p:cBhvr>
                                      <p:tavLst>
                                        <p:tav tm="0">
                                          <p:val>
                                            <p:fltVal val="0"/>
                                          </p:val>
                                        </p:tav>
                                        <p:tav tm="100000">
                                          <p:val>
                                            <p:strVal val="#ppt_w"/>
                                          </p:val>
                                        </p:tav>
                                      </p:tavLst>
                                    </p:anim>
                                    <p:anim calcmode="lin" valueType="num">
                                      <p:cBhvr>
                                        <p:cTn id="78" dur="500" fill="hold"/>
                                        <p:tgtEl>
                                          <p:spTgt spid="67"/>
                                        </p:tgtEl>
                                        <p:attrNameLst>
                                          <p:attrName>ppt_h</p:attrName>
                                        </p:attrNameLst>
                                      </p:cBhvr>
                                      <p:tavLst>
                                        <p:tav tm="0">
                                          <p:val>
                                            <p:fltVal val="0"/>
                                          </p:val>
                                        </p:tav>
                                        <p:tav tm="100000">
                                          <p:val>
                                            <p:strVal val="#ppt_h"/>
                                          </p:val>
                                        </p:tav>
                                      </p:tavLst>
                                    </p:anim>
                                  </p:childTnLst>
                                </p:cTn>
                              </p:par>
                            </p:childTnLst>
                          </p:cTn>
                        </p:par>
                      </p:childTnLst>
                    </p:cTn>
                  </p:par>
                  <p:par>
                    <p:cTn id="79" fill="hold" nodeType="clickPar">
                      <p:stCondLst>
                        <p:cond delay="indefinite"/>
                      </p:stCondLst>
                      <p:childTnLst>
                        <p:par>
                          <p:cTn id="80" fill="hold" nodeType="withGroup">
                            <p:stCondLst>
                              <p:cond delay="0"/>
                            </p:stCondLst>
                            <p:childTnLst>
                              <p:par>
                                <p:cTn id="81" presetID="22" presetClass="entr" presetSubtype="8" fill="hold" nodeType="clickEffect">
                                  <p:stCondLst>
                                    <p:cond delay="0"/>
                                  </p:stCondLst>
                                  <p:childTnLst>
                                    <p:set>
                                      <p:cBhvr>
                                        <p:cTn id="82" dur="1" fill="hold">
                                          <p:stCondLst>
                                            <p:cond delay="0"/>
                                          </p:stCondLst>
                                        </p:cTn>
                                        <p:tgtEl>
                                          <p:spTgt spid="94"/>
                                        </p:tgtEl>
                                        <p:attrNameLst>
                                          <p:attrName>style.visibility</p:attrName>
                                        </p:attrNameLst>
                                      </p:cBhvr>
                                      <p:to>
                                        <p:strVal val="visible"/>
                                      </p:to>
                                    </p:set>
                                    <p:animEffect transition="in" filter="wipe(left)">
                                      <p:cBhvr>
                                        <p:cTn id="83" dur="3000"/>
                                        <p:tgtEl>
                                          <p:spTgt spid="94"/>
                                        </p:tgtEl>
                                      </p:cBhvr>
                                    </p:animEffect>
                                  </p:childTnLst>
                                </p:cTn>
                              </p:par>
                            </p:childTnLst>
                          </p:cTn>
                        </p:par>
                      </p:childTnLst>
                    </p:cTn>
                  </p:par>
                  <p:par>
                    <p:cTn id="84" fill="hold" nodeType="clickPar">
                      <p:stCondLst>
                        <p:cond delay="indefinite"/>
                      </p:stCondLst>
                      <p:childTnLst>
                        <p:par>
                          <p:cTn id="85" fill="hold" nodeType="withGroup">
                            <p:stCondLst>
                              <p:cond delay="0"/>
                            </p:stCondLst>
                            <p:childTnLst>
                              <p:par>
                                <p:cTn id="86" presetID="23" presetClass="entr" presetSubtype="16" fill="hold" grpId="0" nodeType="clickEffect">
                                  <p:stCondLst>
                                    <p:cond delay="0"/>
                                  </p:stCondLst>
                                  <p:childTnLst>
                                    <p:set>
                                      <p:cBhvr>
                                        <p:cTn id="87" dur="1" fill="hold">
                                          <p:stCondLst>
                                            <p:cond delay="0"/>
                                          </p:stCondLst>
                                        </p:cTn>
                                        <p:tgtEl>
                                          <p:spTgt spid="95"/>
                                        </p:tgtEl>
                                        <p:attrNameLst>
                                          <p:attrName>style.visibility</p:attrName>
                                        </p:attrNameLst>
                                      </p:cBhvr>
                                      <p:to>
                                        <p:strVal val="visible"/>
                                      </p:to>
                                    </p:set>
                                    <p:anim calcmode="lin" valueType="num">
                                      <p:cBhvr>
                                        <p:cTn id="88" dur="500" fill="hold"/>
                                        <p:tgtEl>
                                          <p:spTgt spid="95"/>
                                        </p:tgtEl>
                                        <p:attrNameLst>
                                          <p:attrName>ppt_w</p:attrName>
                                        </p:attrNameLst>
                                      </p:cBhvr>
                                      <p:tavLst>
                                        <p:tav tm="0">
                                          <p:val>
                                            <p:fltVal val="0"/>
                                          </p:val>
                                        </p:tav>
                                        <p:tav tm="100000">
                                          <p:val>
                                            <p:strVal val="#ppt_w"/>
                                          </p:val>
                                        </p:tav>
                                      </p:tavLst>
                                    </p:anim>
                                    <p:anim calcmode="lin" valueType="num">
                                      <p:cBhvr>
                                        <p:cTn id="89" dur="500" fill="hold"/>
                                        <p:tgtEl>
                                          <p:spTgt spid="9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72" grpId="0" animBg="1"/>
      <p:bldP spid="9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CCI Master Schedule</a:t>
            </a:r>
            <a:endParaRPr lang="en-GB" dirty="0"/>
          </a:p>
        </p:txBody>
      </p:sp>
      <p:grpSp>
        <p:nvGrpSpPr>
          <p:cNvPr id="3" name="Group 2"/>
          <p:cNvGrpSpPr/>
          <p:nvPr/>
        </p:nvGrpSpPr>
        <p:grpSpPr>
          <a:xfrm>
            <a:off x="441713" y="1578104"/>
            <a:ext cx="8263749" cy="4759425"/>
            <a:chOff x="250825" y="1412776"/>
            <a:chExt cx="8263749" cy="4759425"/>
          </a:xfrm>
        </p:grpSpPr>
        <p:sp>
          <p:nvSpPr>
            <p:cNvPr id="38" name="Rectangle 17"/>
            <p:cNvSpPr>
              <a:spLocks noChangeArrowheads="1"/>
            </p:cNvSpPr>
            <p:nvPr/>
          </p:nvSpPr>
          <p:spPr bwMode="auto">
            <a:xfrm>
              <a:off x="3925154" y="1921112"/>
              <a:ext cx="917164" cy="4251089"/>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en-US" sz="1800">
                <a:latin typeface="Arial" charset="0"/>
                <a:cs typeface="+mn-cs"/>
              </a:endParaRPr>
            </a:p>
          </p:txBody>
        </p:sp>
        <p:sp>
          <p:nvSpPr>
            <p:cNvPr id="6" name="Rectangle 10"/>
            <p:cNvSpPr>
              <a:spLocks noChangeArrowheads="1"/>
            </p:cNvSpPr>
            <p:nvPr/>
          </p:nvSpPr>
          <p:spPr bwMode="auto">
            <a:xfrm>
              <a:off x="3004058" y="1921112"/>
              <a:ext cx="918322" cy="4251089"/>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en-US" sz="1800">
                <a:latin typeface="Arial" charset="0"/>
                <a:cs typeface="+mn-cs"/>
              </a:endParaRPr>
            </a:p>
          </p:txBody>
        </p:sp>
        <p:sp>
          <p:nvSpPr>
            <p:cNvPr id="7" name="Rectangle 12"/>
            <p:cNvSpPr>
              <a:spLocks noChangeArrowheads="1"/>
            </p:cNvSpPr>
            <p:nvPr/>
          </p:nvSpPr>
          <p:spPr bwMode="auto">
            <a:xfrm>
              <a:off x="1170308" y="1921112"/>
              <a:ext cx="916586" cy="4251089"/>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en-US" sz="1800">
                <a:latin typeface="Arial" charset="0"/>
                <a:cs typeface="+mn-cs"/>
              </a:endParaRPr>
            </a:p>
          </p:txBody>
        </p:sp>
        <p:sp>
          <p:nvSpPr>
            <p:cNvPr id="8" name="Rectangle 14"/>
            <p:cNvSpPr>
              <a:spLocks noChangeArrowheads="1"/>
            </p:cNvSpPr>
            <p:nvPr/>
          </p:nvSpPr>
          <p:spPr bwMode="auto">
            <a:xfrm>
              <a:off x="2086893" y="1666944"/>
              <a:ext cx="917164" cy="25416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200" b="1" dirty="0" smtClean="0">
                  <a:latin typeface="Arial" charset="0"/>
                </a:rPr>
                <a:t>9  10</a:t>
              </a:r>
              <a:r>
                <a:rPr lang="en-US" sz="700" b="1" dirty="0" smtClean="0">
                  <a:latin typeface="Arial" charset="0"/>
                </a:rPr>
                <a:t> </a:t>
              </a:r>
              <a:r>
                <a:rPr lang="en-US" sz="1200" b="1" dirty="0" smtClean="0">
                  <a:latin typeface="Arial" charset="0"/>
                </a:rPr>
                <a:t>11</a:t>
              </a:r>
              <a:r>
                <a:rPr lang="en-US" sz="700" b="1" dirty="0" smtClean="0">
                  <a:latin typeface="Arial" charset="0"/>
                </a:rPr>
                <a:t> </a:t>
              </a:r>
              <a:r>
                <a:rPr lang="en-US" sz="1200" b="1" dirty="0" smtClean="0">
                  <a:latin typeface="Arial" charset="0"/>
                </a:rPr>
                <a:t>12</a:t>
              </a:r>
              <a:endParaRPr lang="en-US" sz="1200" dirty="0">
                <a:latin typeface="Arial" charset="0"/>
              </a:endParaRPr>
            </a:p>
          </p:txBody>
        </p:sp>
        <p:sp>
          <p:nvSpPr>
            <p:cNvPr id="9" name="Rectangle 17"/>
            <p:cNvSpPr>
              <a:spLocks noChangeArrowheads="1"/>
            </p:cNvSpPr>
            <p:nvPr/>
          </p:nvSpPr>
          <p:spPr bwMode="auto">
            <a:xfrm>
              <a:off x="252564" y="1921112"/>
              <a:ext cx="917164" cy="4251089"/>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en-US" sz="1800">
                <a:latin typeface="Arial" charset="0"/>
                <a:cs typeface="+mn-cs"/>
              </a:endParaRPr>
            </a:p>
          </p:txBody>
        </p:sp>
        <p:sp>
          <p:nvSpPr>
            <p:cNvPr id="10" name="Rectangle 18"/>
            <p:cNvSpPr>
              <a:spLocks noChangeArrowheads="1"/>
            </p:cNvSpPr>
            <p:nvPr/>
          </p:nvSpPr>
          <p:spPr bwMode="auto">
            <a:xfrm>
              <a:off x="2086893" y="1921112"/>
              <a:ext cx="917164" cy="4251089"/>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en-US" sz="1800">
                <a:latin typeface="Arial" charset="0"/>
                <a:cs typeface="+mn-cs"/>
              </a:endParaRPr>
            </a:p>
          </p:txBody>
        </p:sp>
        <p:sp>
          <p:nvSpPr>
            <p:cNvPr id="11" name="Rectangle 19"/>
            <p:cNvSpPr>
              <a:spLocks noChangeArrowheads="1"/>
            </p:cNvSpPr>
            <p:nvPr/>
          </p:nvSpPr>
          <p:spPr bwMode="auto">
            <a:xfrm>
              <a:off x="250827" y="1666944"/>
              <a:ext cx="919481" cy="25416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200" b="1" dirty="0" smtClean="0">
                  <a:latin typeface="Arial" charset="0"/>
                </a:rPr>
                <a:t>1   2   3   4</a:t>
              </a:r>
              <a:endParaRPr lang="en-US" sz="1200" dirty="0">
                <a:latin typeface="Arial" charset="0"/>
              </a:endParaRPr>
            </a:p>
          </p:txBody>
        </p:sp>
        <p:sp>
          <p:nvSpPr>
            <p:cNvPr id="12" name="Rectangle 20"/>
            <p:cNvSpPr>
              <a:spLocks noChangeArrowheads="1"/>
            </p:cNvSpPr>
            <p:nvPr/>
          </p:nvSpPr>
          <p:spPr bwMode="auto">
            <a:xfrm>
              <a:off x="1170308" y="1666944"/>
              <a:ext cx="916586" cy="25416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200" b="1" dirty="0" smtClean="0">
                  <a:latin typeface="Arial" charset="0"/>
                </a:rPr>
                <a:t>5   6   7   8</a:t>
              </a:r>
              <a:endParaRPr lang="en-US" sz="1200" b="1" dirty="0">
                <a:latin typeface="Arial" charset="0"/>
              </a:endParaRPr>
            </a:p>
          </p:txBody>
        </p:sp>
        <p:sp>
          <p:nvSpPr>
            <p:cNvPr id="13" name="Rectangle 21"/>
            <p:cNvSpPr>
              <a:spLocks noChangeArrowheads="1"/>
            </p:cNvSpPr>
            <p:nvPr/>
          </p:nvSpPr>
          <p:spPr bwMode="auto">
            <a:xfrm>
              <a:off x="3004058" y="1666944"/>
              <a:ext cx="917743" cy="25416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200" b="1" dirty="0" smtClean="0">
                  <a:latin typeface="Arial" charset="0"/>
                </a:rPr>
                <a:t>13</a:t>
              </a:r>
              <a:r>
                <a:rPr lang="en-US" sz="700" b="1" dirty="0" smtClean="0">
                  <a:latin typeface="Arial" charset="0"/>
                </a:rPr>
                <a:t> </a:t>
              </a:r>
              <a:r>
                <a:rPr lang="en-US" sz="1200" b="1" dirty="0" smtClean="0">
                  <a:latin typeface="Arial" charset="0"/>
                </a:rPr>
                <a:t>14</a:t>
              </a:r>
              <a:r>
                <a:rPr lang="en-US" sz="700" b="1" dirty="0" smtClean="0">
                  <a:latin typeface="Arial" charset="0"/>
                </a:rPr>
                <a:t> </a:t>
              </a:r>
              <a:r>
                <a:rPr lang="en-US" sz="1200" b="1" dirty="0" smtClean="0">
                  <a:latin typeface="Arial" charset="0"/>
                </a:rPr>
                <a:t>15</a:t>
              </a:r>
              <a:r>
                <a:rPr lang="en-US" sz="700" b="1" dirty="0" smtClean="0">
                  <a:latin typeface="Arial" charset="0"/>
                </a:rPr>
                <a:t> </a:t>
              </a:r>
              <a:r>
                <a:rPr lang="en-US" sz="1200" b="1" dirty="0" smtClean="0">
                  <a:latin typeface="Arial" charset="0"/>
                </a:rPr>
                <a:t>16</a:t>
              </a:r>
              <a:endParaRPr lang="en-US" sz="1200" dirty="0">
                <a:latin typeface="Arial" charset="0"/>
              </a:endParaRPr>
            </a:p>
          </p:txBody>
        </p:sp>
        <p:sp>
          <p:nvSpPr>
            <p:cNvPr id="35" name="Rectangle 10"/>
            <p:cNvSpPr>
              <a:spLocks noChangeArrowheads="1"/>
            </p:cNvSpPr>
            <p:nvPr/>
          </p:nvSpPr>
          <p:spPr bwMode="auto">
            <a:xfrm>
              <a:off x="6675033" y="1921112"/>
              <a:ext cx="918322" cy="4251089"/>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en-US" sz="1800">
                <a:latin typeface="Arial" charset="0"/>
                <a:cs typeface="+mn-cs"/>
              </a:endParaRPr>
            </a:p>
          </p:txBody>
        </p:sp>
        <p:sp>
          <p:nvSpPr>
            <p:cNvPr id="36" name="Rectangle 12"/>
            <p:cNvSpPr>
              <a:spLocks noChangeArrowheads="1"/>
            </p:cNvSpPr>
            <p:nvPr/>
          </p:nvSpPr>
          <p:spPr bwMode="auto">
            <a:xfrm>
              <a:off x="4841283" y="1921112"/>
              <a:ext cx="916586" cy="4251089"/>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en-US" sz="1800">
                <a:latin typeface="Arial" charset="0"/>
                <a:cs typeface="+mn-cs"/>
              </a:endParaRPr>
            </a:p>
          </p:txBody>
        </p:sp>
        <p:sp>
          <p:nvSpPr>
            <p:cNvPr id="37" name="Rectangle 14"/>
            <p:cNvSpPr>
              <a:spLocks noChangeArrowheads="1"/>
            </p:cNvSpPr>
            <p:nvPr/>
          </p:nvSpPr>
          <p:spPr bwMode="auto">
            <a:xfrm>
              <a:off x="5757868" y="1666944"/>
              <a:ext cx="917164" cy="25416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200" b="1" dirty="0" smtClean="0">
                  <a:latin typeface="Arial" charset="0"/>
                </a:rPr>
                <a:t>25</a:t>
              </a:r>
              <a:r>
                <a:rPr lang="en-US" sz="700" b="1" dirty="0" smtClean="0">
                  <a:latin typeface="Arial" charset="0"/>
                </a:rPr>
                <a:t> </a:t>
              </a:r>
              <a:r>
                <a:rPr lang="en-US" sz="1200" b="1" dirty="0" smtClean="0">
                  <a:latin typeface="Arial" charset="0"/>
                </a:rPr>
                <a:t>26</a:t>
              </a:r>
              <a:r>
                <a:rPr lang="en-US" sz="700" b="1" dirty="0" smtClean="0">
                  <a:latin typeface="Arial" charset="0"/>
                </a:rPr>
                <a:t> </a:t>
              </a:r>
              <a:r>
                <a:rPr lang="en-US" sz="1200" b="1" dirty="0" smtClean="0">
                  <a:latin typeface="Arial" charset="0"/>
                </a:rPr>
                <a:t>27</a:t>
              </a:r>
              <a:r>
                <a:rPr lang="en-US" sz="700" b="1" dirty="0" smtClean="0">
                  <a:latin typeface="Arial" charset="0"/>
                </a:rPr>
                <a:t> </a:t>
              </a:r>
              <a:r>
                <a:rPr lang="en-US" sz="1200" b="1" dirty="0" smtClean="0">
                  <a:latin typeface="Arial" charset="0"/>
                </a:rPr>
                <a:t>28</a:t>
              </a:r>
              <a:endParaRPr lang="en-US" sz="1200" dirty="0">
                <a:latin typeface="Arial" charset="0"/>
              </a:endParaRPr>
            </a:p>
          </p:txBody>
        </p:sp>
        <p:sp>
          <p:nvSpPr>
            <p:cNvPr id="39" name="Rectangle 18"/>
            <p:cNvSpPr>
              <a:spLocks noChangeArrowheads="1"/>
            </p:cNvSpPr>
            <p:nvPr/>
          </p:nvSpPr>
          <p:spPr bwMode="auto">
            <a:xfrm>
              <a:off x="5757868" y="1921112"/>
              <a:ext cx="917164" cy="4251089"/>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en-US" sz="1800">
                <a:latin typeface="Arial" charset="0"/>
                <a:cs typeface="+mn-cs"/>
              </a:endParaRPr>
            </a:p>
          </p:txBody>
        </p:sp>
        <p:sp>
          <p:nvSpPr>
            <p:cNvPr id="40" name="Rectangle 19"/>
            <p:cNvSpPr>
              <a:spLocks noChangeArrowheads="1"/>
            </p:cNvSpPr>
            <p:nvPr/>
          </p:nvSpPr>
          <p:spPr bwMode="auto">
            <a:xfrm>
              <a:off x="3921802" y="1666944"/>
              <a:ext cx="919481" cy="25416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200" b="1" dirty="0" smtClean="0">
                  <a:latin typeface="Arial" charset="0"/>
                </a:rPr>
                <a:t>17</a:t>
              </a:r>
              <a:r>
                <a:rPr lang="en-US" sz="700" b="1" dirty="0" smtClean="0">
                  <a:latin typeface="Arial" charset="0"/>
                </a:rPr>
                <a:t> </a:t>
              </a:r>
              <a:r>
                <a:rPr lang="en-US" sz="1200" b="1" dirty="0" smtClean="0">
                  <a:latin typeface="Arial" charset="0"/>
                </a:rPr>
                <a:t>18</a:t>
              </a:r>
              <a:r>
                <a:rPr lang="en-US" sz="700" b="1" dirty="0" smtClean="0">
                  <a:latin typeface="Arial" charset="0"/>
                </a:rPr>
                <a:t> </a:t>
              </a:r>
              <a:r>
                <a:rPr lang="en-US" sz="1200" b="1" dirty="0" smtClean="0">
                  <a:latin typeface="Arial" charset="0"/>
                </a:rPr>
                <a:t>19</a:t>
              </a:r>
              <a:r>
                <a:rPr lang="en-US" sz="700" b="1" dirty="0" smtClean="0">
                  <a:latin typeface="Arial" charset="0"/>
                </a:rPr>
                <a:t> </a:t>
              </a:r>
              <a:r>
                <a:rPr lang="en-US" sz="1200" b="1" dirty="0" smtClean="0">
                  <a:latin typeface="Arial" charset="0"/>
                </a:rPr>
                <a:t>20</a:t>
              </a:r>
              <a:endParaRPr lang="en-US" sz="1200" dirty="0">
                <a:latin typeface="Arial" charset="0"/>
              </a:endParaRPr>
            </a:p>
          </p:txBody>
        </p:sp>
        <p:sp>
          <p:nvSpPr>
            <p:cNvPr id="41" name="Rectangle 20"/>
            <p:cNvSpPr>
              <a:spLocks noChangeArrowheads="1"/>
            </p:cNvSpPr>
            <p:nvPr/>
          </p:nvSpPr>
          <p:spPr bwMode="auto">
            <a:xfrm>
              <a:off x="4841283" y="1666944"/>
              <a:ext cx="916586" cy="25416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200" b="1" dirty="0" smtClean="0">
                  <a:latin typeface="Arial" charset="0"/>
                </a:rPr>
                <a:t>21</a:t>
              </a:r>
              <a:r>
                <a:rPr lang="en-US" sz="700" b="1" dirty="0" smtClean="0">
                  <a:latin typeface="Arial" charset="0"/>
                </a:rPr>
                <a:t> </a:t>
              </a:r>
              <a:r>
                <a:rPr lang="en-US" sz="1200" b="1" dirty="0" smtClean="0">
                  <a:latin typeface="Arial" charset="0"/>
                </a:rPr>
                <a:t>22</a:t>
              </a:r>
              <a:r>
                <a:rPr lang="en-US" sz="700" b="1" dirty="0" smtClean="0">
                  <a:latin typeface="Arial" charset="0"/>
                </a:rPr>
                <a:t> </a:t>
              </a:r>
              <a:r>
                <a:rPr lang="en-US" sz="1200" b="1" dirty="0" smtClean="0">
                  <a:latin typeface="Arial" charset="0"/>
                </a:rPr>
                <a:t>23</a:t>
              </a:r>
              <a:r>
                <a:rPr lang="en-US" sz="700" b="1" dirty="0" smtClean="0">
                  <a:latin typeface="Arial" charset="0"/>
                </a:rPr>
                <a:t> </a:t>
              </a:r>
              <a:r>
                <a:rPr lang="en-US" sz="1200" b="1" dirty="0" smtClean="0">
                  <a:latin typeface="Arial" charset="0"/>
                </a:rPr>
                <a:t>24</a:t>
              </a:r>
              <a:endParaRPr lang="en-US" sz="1200" dirty="0">
                <a:latin typeface="Arial" charset="0"/>
              </a:endParaRPr>
            </a:p>
          </p:txBody>
        </p:sp>
        <p:sp>
          <p:nvSpPr>
            <p:cNvPr id="42" name="Rectangle 21"/>
            <p:cNvSpPr>
              <a:spLocks noChangeArrowheads="1"/>
            </p:cNvSpPr>
            <p:nvPr/>
          </p:nvSpPr>
          <p:spPr bwMode="auto">
            <a:xfrm>
              <a:off x="6675033" y="1666944"/>
              <a:ext cx="917743" cy="25416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200" b="1" dirty="0" smtClean="0">
                  <a:latin typeface="Arial" charset="0"/>
                </a:rPr>
                <a:t>29</a:t>
              </a:r>
              <a:r>
                <a:rPr lang="en-US" sz="700" b="1" dirty="0" smtClean="0">
                  <a:latin typeface="Arial" charset="0"/>
                </a:rPr>
                <a:t> </a:t>
              </a:r>
              <a:r>
                <a:rPr lang="en-US" sz="1200" b="1" dirty="0" smtClean="0">
                  <a:latin typeface="Arial" charset="0"/>
                </a:rPr>
                <a:t>30</a:t>
              </a:r>
              <a:r>
                <a:rPr lang="en-US" sz="700" b="1" dirty="0" smtClean="0">
                  <a:latin typeface="Arial" charset="0"/>
                </a:rPr>
                <a:t> </a:t>
              </a:r>
              <a:r>
                <a:rPr lang="en-US" sz="1200" b="1" dirty="0" smtClean="0">
                  <a:latin typeface="Arial" charset="0"/>
                </a:rPr>
                <a:t>31</a:t>
              </a:r>
              <a:r>
                <a:rPr lang="en-US" sz="700" b="1" dirty="0" smtClean="0">
                  <a:latin typeface="Arial" charset="0"/>
                </a:rPr>
                <a:t> </a:t>
              </a:r>
              <a:r>
                <a:rPr lang="en-US" sz="1200" b="1" dirty="0" smtClean="0">
                  <a:latin typeface="Arial" charset="0"/>
                </a:rPr>
                <a:t>32</a:t>
              </a:r>
              <a:endParaRPr lang="en-US" sz="1200" dirty="0">
                <a:latin typeface="Arial" charset="0"/>
              </a:endParaRPr>
            </a:p>
          </p:txBody>
        </p:sp>
        <p:sp>
          <p:nvSpPr>
            <p:cNvPr id="43" name="Rectangle 14"/>
            <p:cNvSpPr>
              <a:spLocks noChangeArrowheads="1"/>
            </p:cNvSpPr>
            <p:nvPr/>
          </p:nvSpPr>
          <p:spPr bwMode="auto">
            <a:xfrm>
              <a:off x="2087472" y="1412777"/>
              <a:ext cx="917164" cy="25416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800" b="1" dirty="0" smtClean="0">
                  <a:latin typeface="Arial" charset="0"/>
                </a:rPr>
                <a:t>2011</a:t>
              </a:r>
              <a:endParaRPr lang="en-US" sz="1800" dirty="0">
                <a:latin typeface="Arial" charset="0"/>
              </a:endParaRPr>
            </a:p>
          </p:txBody>
        </p:sp>
        <p:sp>
          <p:nvSpPr>
            <p:cNvPr id="44" name="Rectangle 19"/>
            <p:cNvSpPr>
              <a:spLocks noChangeArrowheads="1"/>
            </p:cNvSpPr>
            <p:nvPr/>
          </p:nvSpPr>
          <p:spPr bwMode="auto">
            <a:xfrm>
              <a:off x="251406" y="1412777"/>
              <a:ext cx="919481" cy="25416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800" b="1" dirty="0" smtClean="0">
                  <a:latin typeface="Arial" charset="0"/>
                </a:rPr>
                <a:t>2009</a:t>
              </a:r>
              <a:endParaRPr lang="en-US" sz="1800" dirty="0">
                <a:latin typeface="Arial" charset="0"/>
              </a:endParaRPr>
            </a:p>
          </p:txBody>
        </p:sp>
        <p:sp>
          <p:nvSpPr>
            <p:cNvPr id="45" name="Rectangle 20"/>
            <p:cNvSpPr>
              <a:spLocks noChangeArrowheads="1"/>
            </p:cNvSpPr>
            <p:nvPr/>
          </p:nvSpPr>
          <p:spPr bwMode="auto">
            <a:xfrm>
              <a:off x="1170887" y="1412777"/>
              <a:ext cx="916586" cy="25416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800" b="1" dirty="0" smtClean="0">
                  <a:latin typeface="Arial" charset="0"/>
                </a:rPr>
                <a:t>2010</a:t>
              </a:r>
              <a:endParaRPr lang="en-US" sz="1800" b="1" dirty="0">
                <a:latin typeface="Arial" charset="0"/>
              </a:endParaRPr>
            </a:p>
          </p:txBody>
        </p:sp>
        <p:sp>
          <p:nvSpPr>
            <p:cNvPr id="46" name="Rectangle 21"/>
            <p:cNvSpPr>
              <a:spLocks noChangeArrowheads="1"/>
            </p:cNvSpPr>
            <p:nvPr/>
          </p:nvSpPr>
          <p:spPr bwMode="auto">
            <a:xfrm>
              <a:off x="3004637" y="1412777"/>
              <a:ext cx="917743" cy="25416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800" b="1" dirty="0" smtClean="0">
                  <a:latin typeface="Arial" charset="0"/>
                </a:rPr>
                <a:t>2012</a:t>
              </a:r>
              <a:endParaRPr lang="en-US" sz="1800" b="1" dirty="0">
                <a:latin typeface="Arial" charset="0"/>
              </a:endParaRPr>
            </a:p>
          </p:txBody>
        </p:sp>
        <p:sp>
          <p:nvSpPr>
            <p:cNvPr id="47" name="Rectangle 14"/>
            <p:cNvSpPr>
              <a:spLocks noChangeArrowheads="1"/>
            </p:cNvSpPr>
            <p:nvPr/>
          </p:nvSpPr>
          <p:spPr bwMode="auto">
            <a:xfrm>
              <a:off x="5758446" y="1412777"/>
              <a:ext cx="917164" cy="25416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800" b="1" dirty="0" smtClean="0">
                  <a:latin typeface="Arial" charset="0"/>
                </a:rPr>
                <a:t>2015</a:t>
              </a:r>
              <a:endParaRPr lang="en-US" sz="1800" dirty="0">
                <a:latin typeface="Arial" charset="0"/>
              </a:endParaRPr>
            </a:p>
          </p:txBody>
        </p:sp>
        <p:sp>
          <p:nvSpPr>
            <p:cNvPr id="48" name="Rectangle 19"/>
            <p:cNvSpPr>
              <a:spLocks noChangeArrowheads="1"/>
            </p:cNvSpPr>
            <p:nvPr/>
          </p:nvSpPr>
          <p:spPr bwMode="auto">
            <a:xfrm>
              <a:off x="3922381" y="1412777"/>
              <a:ext cx="919481" cy="25416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800" b="1" dirty="0" smtClean="0">
                  <a:latin typeface="Arial" charset="0"/>
                </a:rPr>
                <a:t>2013</a:t>
              </a:r>
              <a:endParaRPr lang="en-US" sz="1800" dirty="0">
                <a:latin typeface="Arial" charset="0"/>
              </a:endParaRPr>
            </a:p>
          </p:txBody>
        </p:sp>
        <p:sp>
          <p:nvSpPr>
            <p:cNvPr id="49" name="Rectangle 20"/>
            <p:cNvSpPr>
              <a:spLocks noChangeArrowheads="1"/>
            </p:cNvSpPr>
            <p:nvPr/>
          </p:nvSpPr>
          <p:spPr bwMode="auto">
            <a:xfrm>
              <a:off x="4841862" y="1412777"/>
              <a:ext cx="916586" cy="25416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800" b="1" dirty="0" smtClean="0">
                  <a:latin typeface="Arial" charset="0"/>
                </a:rPr>
                <a:t>2014</a:t>
              </a:r>
              <a:endParaRPr lang="en-US" sz="1800" b="1" dirty="0">
                <a:latin typeface="Arial" charset="0"/>
              </a:endParaRPr>
            </a:p>
          </p:txBody>
        </p:sp>
        <p:sp>
          <p:nvSpPr>
            <p:cNvPr id="50" name="Rectangle 21"/>
            <p:cNvSpPr>
              <a:spLocks noChangeArrowheads="1"/>
            </p:cNvSpPr>
            <p:nvPr/>
          </p:nvSpPr>
          <p:spPr bwMode="auto">
            <a:xfrm>
              <a:off x="6675612" y="1412777"/>
              <a:ext cx="917743" cy="25416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800" b="1" dirty="0" smtClean="0">
                  <a:latin typeface="Arial" charset="0"/>
                </a:rPr>
                <a:t>2016</a:t>
              </a:r>
              <a:endParaRPr lang="en-US" sz="1800" b="1" dirty="0">
                <a:latin typeface="Arial" charset="0"/>
              </a:endParaRPr>
            </a:p>
          </p:txBody>
        </p:sp>
        <p:sp>
          <p:nvSpPr>
            <p:cNvPr id="51" name="Rectangle 28"/>
            <p:cNvSpPr>
              <a:spLocks noChangeArrowheads="1"/>
            </p:cNvSpPr>
            <p:nvPr/>
          </p:nvSpPr>
          <p:spPr bwMode="auto">
            <a:xfrm>
              <a:off x="250825" y="2133600"/>
              <a:ext cx="1374775" cy="357850"/>
            </a:xfrm>
            <a:prstGeom prst="rect">
              <a:avLst/>
            </a:prstGeom>
            <a:solidFill>
              <a:srgbClr val="66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lgn="ctr">
                <a:lnSpc>
                  <a:spcPct val="80000"/>
                </a:lnSpc>
                <a:spcBef>
                  <a:spcPct val="20000"/>
                </a:spcBef>
                <a:defRPr/>
              </a:pPr>
              <a:r>
                <a:rPr lang="en-GB" sz="1100" b="1" dirty="0">
                  <a:solidFill>
                    <a:schemeClr val="bg1"/>
                  </a:solidFill>
                  <a:latin typeface="Arial" charset="0"/>
                </a:rPr>
                <a:t>I</a:t>
              </a:r>
              <a:r>
                <a:rPr lang="en-GB" sz="1100" b="1" dirty="0" smtClean="0">
                  <a:solidFill>
                    <a:schemeClr val="bg1"/>
                  </a:solidFill>
                  <a:latin typeface="Arial" charset="0"/>
                </a:rPr>
                <a:t>nception</a:t>
              </a:r>
              <a:endParaRPr lang="en-US" sz="1400" dirty="0">
                <a:latin typeface="Arial" charset="0"/>
              </a:endParaRPr>
            </a:p>
          </p:txBody>
        </p:sp>
        <p:sp>
          <p:nvSpPr>
            <p:cNvPr id="58" name="TextBox 57"/>
            <p:cNvSpPr txBox="1"/>
            <p:nvPr/>
          </p:nvSpPr>
          <p:spPr>
            <a:xfrm>
              <a:off x="441169" y="4793813"/>
              <a:ext cx="1848048" cy="276999"/>
            </a:xfrm>
            <a:prstGeom prst="rect">
              <a:avLst/>
            </a:prstGeom>
            <a:solidFill>
              <a:srgbClr val="FFFFFF"/>
            </a:solidFill>
          </p:spPr>
          <p:txBody>
            <a:bodyPr wrap="square" rtlCol="0">
              <a:spAutoFit/>
            </a:bodyPr>
            <a:lstStyle/>
            <a:p>
              <a:r>
                <a:rPr lang="en-GB" sz="1200" dirty="0" smtClean="0">
                  <a:solidFill>
                    <a:srgbClr val="FF0000"/>
                  </a:solidFill>
                  <a:latin typeface="Wingdings 3" charset="2"/>
                  <a:cs typeface="Wingdings 3" charset="2"/>
                </a:rPr>
                <a:t>p</a:t>
              </a:r>
              <a:r>
                <a:rPr lang="en-GB" sz="500" dirty="0" smtClean="0">
                  <a:latin typeface="Wingdings 3" charset="2"/>
                  <a:cs typeface="Wingdings 3" charset="2"/>
                </a:rPr>
                <a:t> </a:t>
              </a:r>
              <a:r>
                <a:rPr lang="en-GB" sz="1200" dirty="0" smtClean="0">
                  <a:latin typeface="Times New Roman"/>
                  <a:cs typeface="Times New Roman"/>
                </a:rPr>
                <a:t>PB-EO Implementation</a:t>
              </a:r>
              <a:endParaRPr lang="en-GB" sz="1200" dirty="0">
                <a:latin typeface="Times New Roman"/>
                <a:cs typeface="Times New Roman"/>
              </a:endParaRPr>
            </a:p>
          </p:txBody>
        </p:sp>
        <p:sp>
          <p:nvSpPr>
            <p:cNvPr id="60" name="TextBox 59"/>
            <p:cNvSpPr txBox="1"/>
            <p:nvPr/>
          </p:nvSpPr>
          <p:spPr>
            <a:xfrm>
              <a:off x="277930" y="4509120"/>
              <a:ext cx="1331517" cy="276999"/>
            </a:xfrm>
            <a:prstGeom prst="rect">
              <a:avLst/>
            </a:prstGeom>
            <a:solidFill>
              <a:schemeClr val="bg1"/>
            </a:solidFill>
          </p:spPr>
          <p:txBody>
            <a:bodyPr wrap="square" rtlCol="0">
              <a:spAutoFit/>
            </a:bodyPr>
            <a:lstStyle/>
            <a:p>
              <a:r>
                <a:rPr lang="en-GB" sz="1200" dirty="0" smtClean="0">
                  <a:solidFill>
                    <a:srgbClr val="FF0000"/>
                  </a:solidFill>
                  <a:latin typeface="Wingdings 3" charset="2"/>
                  <a:cs typeface="Wingdings 3" charset="2"/>
                </a:rPr>
                <a:t>p</a:t>
              </a:r>
              <a:r>
                <a:rPr lang="en-GB" sz="500" dirty="0" smtClean="0">
                  <a:latin typeface="Wingdings 3" charset="2"/>
                  <a:cs typeface="Wingdings 3" charset="2"/>
                </a:rPr>
                <a:t> </a:t>
              </a:r>
              <a:r>
                <a:rPr lang="en-GB" sz="1200" dirty="0" smtClean="0">
                  <a:latin typeface="Times New Roman"/>
                  <a:cs typeface="Times New Roman"/>
                </a:rPr>
                <a:t>Prioritise ECV</a:t>
              </a:r>
              <a:endParaRPr lang="en-GB" sz="1200" dirty="0">
                <a:latin typeface="Times New Roman"/>
                <a:cs typeface="Times New Roman"/>
              </a:endParaRPr>
            </a:p>
          </p:txBody>
        </p:sp>
        <p:sp>
          <p:nvSpPr>
            <p:cNvPr id="63" name="TextBox 62"/>
            <p:cNvSpPr txBox="1"/>
            <p:nvPr/>
          </p:nvSpPr>
          <p:spPr>
            <a:xfrm>
              <a:off x="2630977" y="5085184"/>
              <a:ext cx="592434" cy="276999"/>
            </a:xfrm>
            <a:prstGeom prst="rect">
              <a:avLst/>
            </a:prstGeom>
            <a:solidFill>
              <a:srgbClr val="FFFFFF"/>
            </a:solidFill>
          </p:spPr>
          <p:txBody>
            <a:bodyPr wrap="square" rtlCol="0">
              <a:spAutoFit/>
            </a:bodyPr>
            <a:lstStyle/>
            <a:p>
              <a:r>
                <a:rPr lang="en-GB" sz="1200" dirty="0" smtClean="0">
                  <a:solidFill>
                    <a:srgbClr val="00338D"/>
                  </a:solidFill>
                  <a:latin typeface="Wingdings 3" charset="2"/>
                  <a:cs typeface="Wingdings 3" charset="2"/>
                </a:rPr>
                <a:t>p</a:t>
              </a:r>
              <a:r>
                <a:rPr lang="en-GB" sz="500" dirty="0" smtClean="0">
                  <a:latin typeface="Wingdings 3" charset="2"/>
                  <a:cs typeface="Wingdings 3" charset="2"/>
                </a:rPr>
                <a:t> </a:t>
              </a:r>
              <a:r>
                <a:rPr lang="en-GB" sz="1200" dirty="0" smtClean="0">
                  <a:latin typeface="Times New Roman"/>
                  <a:cs typeface="Times New Roman"/>
                </a:rPr>
                <a:t>#2</a:t>
              </a:r>
              <a:endParaRPr lang="en-GB" sz="1200" dirty="0">
                <a:latin typeface="Times New Roman"/>
                <a:cs typeface="Times New Roman"/>
              </a:endParaRPr>
            </a:p>
          </p:txBody>
        </p:sp>
        <p:sp>
          <p:nvSpPr>
            <p:cNvPr id="65" name="TextBox 64"/>
            <p:cNvSpPr txBox="1"/>
            <p:nvPr/>
          </p:nvSpPr>
          <p:spPr>
            <a:xfrm>
              <a:off x="2071127" y="5546849"/>
              <a:ext cx="676303" cy="276999"/>
            </a:xfrm>
            <a:prstGeom prst="rect">
              <a:avLst/>
            </a:prstGeom>
            <a:solidFill>
              <a:srgbClr val="FFFFFF"/>
            </a:solidFill>
          </p:spPr>
          <p:txBody>
            <a:bodyPr wrap="square" rtlCol="0">
              <a:spAutoFit/>
            </a:bodyPr>
            <a:lstStyle/>
            <a:p>
              <a:r>
                <a:rPr lang="en-GB" sz="1200" dirty="0" smtClean="0">
                  <a:solidFill>
                    <a:srgbClr val="008000"/>
                  </a:solidFill>
                  <a:latin typeface="Wingdings 3" charset="2"/>
                  <a:cs typeface="Wingdings 3" charset="2"/>
                </a:rPr>
                <a:t>p</a:t>
              </a:r>
              <a:r>
                <a:rPr lang="en-GB" sz="500" dirty="0" smtClean="0">
                  <a:latin typeface="Wingdings 3" charset="2"/>
                  <a:cs typeface="Wingdings 3" charset="2"/>
                </a:rPr>
                <a:t> </a:t>
              </a:r>
              <a:r>
                <a:rPr lang="en-GB" sz="1200" dirty="0" smtClean="0">
                  <a:latin typeface="Times New Roman"/>
                  <a:cs typeface="Times New Roman"/>
                </a:rPr>
                <a:t>#1</a:t>
              </a:r>
              <a:endParaRPr lang="en-GB" sz="1200" dirty="0">
                <a:latin typeface="Times New Roman"/>
                <a:cs typeface="Times New Roman"/>
              </a:endParaRPr>
            </a:p>
          </p:txBody>
        </p:sp>
        <p:sp>
          <p:nvSpPr>
            <p:cNvPr id="66" name="TextBox 65"/>
            <p:cNvSpPr txBox="1"/>
            <p:nvPr/>
          </p:nvSpPr>
          <p:spPr>
            <a:xfrm>
              <a:off x="3161104" y="5546849"/>
              <a:ext cx="677717" cy="276999"/>
            </a:xfrm>
            <a:prstGeom prst="rect">
              <a:avLst/>
            </a:prstGeom>
            <a:solidFill>
              <a:srgbClr val="FFFFFF"/>
            </a:solidFill>
          </p:spPr>
          <p:txBody>
            <a:bodyPr wrap="square" rtlCol="0">
              <a:spAutoFit/>
            </a:bodyPr>
            <a:lstStyle/>
            <a:p>
              <a:r>
                <a:rPr lang="en-GB" sz="1200" dirty="0" smtClean="0">
                  <a:solidFill>
                    <a:srgbClr val="008000"/>
                  </a:solidFill>
                  <a:latin typeface="Wingdings 3" charset="2"/>
                  <a:cs typeface="Wingdings 3" charset="2"/>
                </a:rPr>
                <a:t>p</a:t>
              </a:r>
              <a:r>
                <a:rPr lang="en-GB" sz="500" dirty="0" smtClean="0">
                  <a:latin typeface="Wingdings 3" charset="2"/>
                  <a:cs typeface="Wingdings 3" charset="2"/>
                </a:rPr>
                <a:t> </a:t>
              </a:r>
              <a:r>
                <a:rPr lang="en-GB" sz="1200" dirty="0" smtClean="0">
                  <a:latin typeface="Times New Roman"/>
                  <a:cs typeface="Times New Roman"/>
                </a:rPr>
                <a:t>#2</a:t>
              </a:r>
              <a:endParaRPr lang="en-GB" sz="1200" dirty="0">
                <a:latin typeface="Times New Roman"/>
                <a:cs typeface="Times New Roman"/>
              </a:endParaRPr>
            </a:p>
          </p:txBody>
        </p:sp>
        <p:sp>
          <p:nvSpPr>
            <p:cNvPr id="68" name="TextBox 67"/>
            <p:cNvSpPr txBox="1"/>
            <p:nvPr/>
          </p:nvSpPr>
          <p:spPr>
            <a:xfrm>
              <a:off x="4822684" y="5090798"/>
              <a:ext cx="586102" cy="353943"/>
            </a:xfrm>
            <a:prstGeom prst="rect">
              <a:avLst/>
            </a:prstGeom>
            <a:noFill/>
          </p:spPr>
          <p:txBody>
            <a:bodyPr wrap="square" rtlCol="0">
              <a:spAutoFit/>
            </a:bodyPr>
            <a:lstStyle/>
            <a:p>
              <a:r>
                <a:rPr lang="en-GB" sz="1200" dirty="0" smtClean="0">
                  <a:solidFill>
                    <a:srgbClr val="00338D"/>
                  </a:solidFill>
                  <a:latin typeface="Wingdings 3" charset="2"/>
                  <a:cs typeface="Wingdings 3" charset="2"/>
                </a:rPr>
                <a:t>p</a:t>
              </a:r>
              <a:r>
                <a:rPr lang="en-GB" sz="500" dirty="0" smtClean="0">
                  <a:latin typeface="Wingdings 3" charset="2"/>
                  <a:cs typeface="Wingdings 3" charset="2"/>
                </a:rPr>
                <a:t> </a:t>
              </a:r>
              <a:r>
                <a:rPr lang="en-GB" sz="1200" dirty="0" smtClean="0">
                  <a:latin typeface="Times New Roman"/>
                  <a:cs typeface="Times New Roman"/>
                </a:rPr>
                <a:t>#4</a:t>
              </a:r>
              <a:endParaRPr lang="en-GB" sz="1200" dirty="0">
                <a:latin typeface="Times New Roman"/>
                <a:cs typeface="Times New Roman"/>
              </a:endParaRPr>
            </a:p>
            <a:p>
              <a:r>
                <a:rPr lang="en-GB" sz="500" dirty="0" smtClean="0">
                  <a:latin typeface="Wingdings 3" charset="2"/>
                  <a:cs typeface="Wingdings 3" charset="2"/>
                </a:rPr>
                <a:t> </a:t>
              </a:r>
            </a:p>
          </p:txBody>
        </p:sp>
        <p:sp>
          <p:nvSpPr>
            <p:cNvPr id="71" name="TextBox 70"/>
            <p:cNvSpPr txBox="1"/>
            <p:nvPr/>
          </p:nvSpPr>
          <p:spPr>
            <a:xfrm>
              <a:off x="5061596" y="5546849"/>
              <a:ext cx="555162" cy="276999"/>
            </a:xfrm>
            <a:prstGeom prst="rect">
              <a:avLst/>
            </a:prstGeom>
            <a:noFill/>
          </p:spPr>
          <p:txBody>
            <a:bodyPr wrap="square" rtlCol="0">
              <a:spAutoFit/>
            </a:bodyPr>
            <a:lstStyle/>
            <a:p>
              <a:r>
                <a:rPr lang="en-GB" sz="1200" dirty="0">
                  <a:solidFill>
                    <a:srgbClr val="008000"/>
                  </a:solidFill>
                  <a:latin typeface="Wingdings 3" charset="2"/>
                  <a:cs typeface="Wingdings 3" charset="2"/>
                </a:rPr>
                <a:t>p</a:t>
              </a:r>
              <a:r>
                <a:rPr lang="en-GB" sz="500" dirty="0">
                  <a:latin typeface="Wingdings 3" charset="2"/>
                  <a:cs typeface="Wingdings 3" charset="2"/>
                </a:rPr>
                <a:t> </a:t>
              </a:r>
              <a:r>
                <a:rPr lang="en-GB" sz="1200" dirty="0" smtClean="0">
                  <a:latin typeface="Times New Roman"/>
                  <a:cs typeface="Times New Roman"/>
                </a:rPr>
                <a:t>#4</a:t>
              </a:r>
              <a:endParaRPr lang="en-GB" sz="1200" dirty="0">
                <a:latin typeface="Times New Roman"/>
                <a:cs typeface="Times New Roman"/>
              </a:endParaRPr>
            </a:p>
          </p:txBody>
        </p:sp>
        <p:sp>
          <p:nvSpPr>
            <p:cNvPr id="73" name="TextBox 72"/>
            <p:cNvSpPr txBox="1"/>
            <p:nvPr/>
          </p:nvSpPr>
          <p:spPr>
            <a:xfrm>
              <a:off x="5998155" y="5541235"/>
              <a:ext cx="566652" cy="276999"/>
            </a:xfrm>
            <a:prstGeom prst="rect">
              <a:avLst/>
            </a:prstGeom>
            <a:noFill/>
          </p:spPr>
          <p:txBody>
            <a:bodyPr wrap="square" rtlCol="0">
              <a:spAutoFit/>
            </a:bodyPr>
            <a:lstStyle/>
            <a:p>
              <a:r>
                <a:rPr lang="en-GB" sz="1200" dirty="0">
                  <a:solidFill>
                    <a:srgbClr val="008000"/>
                  </a:solidFill>
                  <a:latin typeface="Wingdings 3" charset="2"/>
                  <a:cs typeface="Wingdings 3" charset="2"/>
                </a:rPr>
                <a:t>p</a:t>
              </a:r>
              <a:r>
                <a:rPr lang="en-GB" sz="500" dirty="0">
                  <a:latin typeface="Wingdings 3" charset="2"/>
                  <a:cs typeface="Wingdings 3" charset="2"/>
                </a:rPr>
                <a:t> </a:t>
              </a:r>
              <a:r>
                <a:rPr lang="en-GB" sz="1200" dirty="0" smtClean="0">
                  <a:latin typeface="Times New Roman"/>
                  <a:cs typeface="Times New Roman"/>
                </a:rPr>
                <a:t>#5</a:t>
              </a:r>
              <a:endParaRPr lang="en-GB" sz="1200" dirty="0">
                <a:latin typeface="Times New Roman"/>
                <a:cs typeface="Times New Roman"/>
              </a:endParaRPr>
            </a:p>
          </p:txBody>
        </p:sp>
        <p:sp>
          <p:nvSpPr>
            <p:cNvPr id="75" name="TextBox 74"/>
            <p:cNvSpPr txBox="1"/>
            <p:nvPr/>
          </p:nvSpPr>
          <p:spPr>
            <a:xfrm>
              <a:off x="2072603" y="3212976"/>
              <a:ext cx="2121348" cy="461665"/>
            </a:xfrm>
            <a:prstGeom prst="rect">
              <a:avLst/>
            </a:prstGeom>
            <a:solidFill>
              <a:srgbClr val="FFFFFF"/>
            </a:solidFill>
          </p:spPr>
          <p:txBody>
            <a:bodyPr wrap="square" lIns="0" rIns="0" rtlCol="0">
              <a:spAutoFit/>
            </a:bodyPr>
            <a:lstStyle/>
            <a:p>
              <a:pPr algn="ctr"/>
              <a:r>
                <a:rPr lang="en-GB" sz="1200" dirty="0" smtClean="0">
                  <a:solidFill>
                    <a:srgbClr val="FF8D00"/>
                  </a:solidFill>
                  <a:latin typeface="Wingdings 3" charset="2"/>
                  <a:cs typeface="Wingdings 3" charset="2"/>
                </a:rPr>
                <a:t>p</a:t>
              </a:r>
              <a:r>
                <a:rPr lang="en-GB" sz="500" dirty="0" smtClean="0">
                  <a:solidFill>
                    <a:srgbClr val="FF8D00"/>
                  </a:solidFill>
                  <a:latin typeface="Wingdings 3" charset="2"/>
                  <a:cs typeface="Wingdings 3" charset="2"/>
                </a:rPr>
                <a:t>            </a:t>
              </a:r>
              <a:r>
                <a:rPr lang="en-GB" sz="1200" dirty="0" smtClean="0">
                  <a:solidFill>
                    <a:srgbClr val="FF8D00"/>
                  </a:solidFill>
                  <a:latin typeface="Wingdings 3" charset="2"/>
                  <a:cs typeface="Wingdings 3" charset="2"/>
                </a:rPr>
                <a:t>p</a:t>
              </a:r>
              <a:r>
                <a:rPr lang="en-GB" sz="800" dirty="0" smtClean="0">
                  <a:solidFill>
                    <a:srgbClr val="FF8D00"/>
                  </a:solidFill>
                  <a:latin typeface="Wingdings 3" charset="2"/>
                  <a:cs typeface="Wingdings 3" charset="2"/>
                </a:rPr>
                <a:t>       </a:t>
              </a:r>
              <a:r>
                <a:rPr lang="en-GB" sz="500" dirty="0" smtClean="0">
                  <a:solidFill>
                    <a:srgbClr val="FF8D00"/>
                  </a:solidFill>
                  <a:latin typeface="Wingdings 3" charset="2"/>
                  <a:cs typeface="Wingdings 3" charset="2"/>
                </a:rPr>
                <a:t> </a:t>
              </a:r>
              <a:r>
                <a:rPr lang="en-GB" sz="1200" dirty="0">
                  <a:solidFill>
                    <a:srgbClr val="FF8D00"/>
                  </a:solidFill>
                  <a:latin typeface="Wingdings 3" charset="2"/>
                  <a:cs typeface="Wingdings 3" charset="2"/>
                </a:rPr>
                <a:t>p</a:t>
              </a:r>
              <a:r>
                <a:rPr lang="en-GB" sz="800" dirty="0">
                  <a:solidFill>
                    <a:srgbClr val="FF8D00"/>
                  </a:solidFill>
                  <a:latin typeface="Wingdings 3" charset="2"/>
                  <a:cs typeface="Wingdings 3" charset="2"/>
                </a:rPr>
                <a:t> </a:t>
              </a:r>
              <a:endParaRPr lang="en-GB" sz="500" dirty="0" smtClean="0">
                <a:solidFill>
                  <a:srgbClr val="FF8D00"/>
                </a:solidFill>
                <a:latin typeface="Wingdings 3" charset="2"/>
                <a:cs typeface="Wingdings 3" charset="2"/>
              </a:endParaRPr>
            </a:p>
            <a:p>
              <a:pPr algn="ctr"/>
              <a:r>
                <a:rPr lang="en-GB" sz="1200" dirty="0" smtClean="0">
                  <a:latin typeface="Times New Roman"/>
                  <a:cs typeface="Times New Roman"/>
                </a:rPr>
                <a:t>Algorithm Specification Delivery</a:t>
              </a:r>
              <a:endParaRPr lang="en-GB" sz="1200" dirty="0">
                <a:latin typeface="Times New Roman"/>
                <a:cs typeface="Times New Roman"/>
              </a:endParaRPr>
            </a:p>
          </p:txBody>
        </p:sp>
        <p:sp>
          <p:nvSpPr>
            <p:cNvPr id="76" name="TextBox 75"/>
            <p:cNvSpPr txBox="1"/>
            <p:nvPr/>
          </p:nvSpPr>
          <p:spPr>
            <a:xfrm>
              <a:off x="3885637" y="3975447"/>
              <a:ext cx="2126606" cy="461665"/>
            </a:xfrm>
            <a:prstGeom prst="rect">
              <a:avLst/>
            </a:prstGeom>
            <a:solidFill>
              <a:srgbClr val="FFFFFF"/>
            </a:solidFill>
          </p:spPr>
          <p:txBody>
            <a:bodyPr wrap="square" lIns="0" rIns="0" rtlCol="0">
              <a:spAutoFit/>
            </a:bodyPr>
            <a:lstStyle/>
            <a:p>
              <a:pPr algn="ctr"/>
              <a:r>
                <a:rPr lang="en-GB" sz="1200" dirty="0" smtClean="0">
                  <a:solidFill>
                    <a:srgbClr val="FF8D00"/>
                  </a:solidFill>
                  <a:latin typeface="Wingdings 3" charset="2"/>
                  <a:cs typeface="Wingdings 3" charset="2"/>
                </a:rPr>
                <a:t>p</a:t>
              </a:r>
              <a:r>
                <a:rPr lang="en-GB" sz="500" dirty="0" smtClean="0">
                  <a:solidFill>
                    <a:srgbClr val="FF8D00"/>
                  </a:solidFill>
                  <a:latin typeface="Wingdings 3" charset="2"/>
                  <a:cs typeface="Wingdings 3" charset="2"/>
                </a:rPr>
                <a:t>            </a:t>
              </a:r>
              <a:r>
                <a:rPr lang="en-GB" sz="1200" dirty="0" smtClean="0">
                  <a:solidFill>
                    <a:srgbClr val="FF8D00"/>
                  </a:solidFill>
                  <a:latin typeface="Wingdings 3" charset="2"/>
                  <a:cs typeface="Wingdings 3" charset="2"/>
                </a:rPr>
                <a:t>p</a:t>
              </a:r>
              <a:r>
                <a:rPr lang="en-GB" sz="800" dirty="0" smtClean="0">
                  <a:solidFill>
                    <a:srgbClr val="FF8D00"/>
                  </a:solidFill>
                  <a:latin typeface="Wingdings 3" charset="2"/>
                  <a:cs typeface="Wingdings 3" charset="2"/>
                </a:rPr>
                <a:t>       </a:t>
              </a:r>
              <a:r>
                <a:rPr lang="en-GB" sz="500" dirty="0" smtClean="0">
                  <a:solidFill>
                    <a:srgbClr val="FF8D00"/>
                  </a:solidFill>
                  <a:latin typeface="Wingdings 3" charset="2"/>
                  <a:cs typeface="Wingdings 3" charset="2"/>
                </a:rPr>
                <a:t> </a:t>
              </a:r>
              <a:r>
                <a:rPr lang="en-GB" sz="1200" dirty="0">
                  <a:solidFill>
                    <a:srgbClr val="FF8D00"/>
                  </a:solidFill>
                  <a:latin typeface="Wingdings 3" charset="2"/>
                  <a:cs typeface="Wingdings 3" charset="2"/>
                </a:rPr>
                <a:t>p</a:t>
              </a:r>
              <a:r>
                <a:rPr lang="en-GB" sz="800" dirty="0">
                  <a:solidFill>
                    <a:srgbClr val="FF8D00"/>
                  </a:solidFill>
                  <a:latin typeface="Wingdings 3" charset="2"/>
                  <a:cs typeface="Wingdings 3" charset="2"/>
                </a:rPr>
                <a:t> </a:t>
              </a:r>
              <a:endParaRPr lang="en-GB" sz="500" dirty="0" smtClean="0">
                <a:solidFill>
                  <a:srgbClr val="FF8D00"/>
                </a:solidFill>
                <a:latin typeface="Wingdings 3" charset="2"/>
                <a:cs typeface="Wingdings 3" charset="2"/>
              </a:endParaRPr>
            </a:p>
            <a:p>
              <a:pPr algn="ctr"/>
              <a:r>
                <a:rPr lang="en-GB" sz="1200" dirty="0" smtClean="0">
                  <a:latin typeface="Times New Roman"/>
                  <a:cs typeface="Times New Roman"/>
                </a:rPr>
                <a:t>ECV Delivery</a:t>
              </a:r>
              <a:endParaRPr lang="en-GB" sz="1200" dirty="0">
                <a:latin typeface="Times New Roman"/>
                <a:cs typeface="Times New Roman"/>
              </a:endParaRPr>
            </a:p>
          </p:txBody>
        </p:sp>
        <p:sp>
          <p:nvSpPr>
            <p:cNvPr id="77" name="Rectangle 61"/>
            <p:cNvSpPr>
              <a:spLocks noChangeArrowheads="1"/>
            </p:cNvSpPr>
            <p:nvPr/>
          </p:nvSpPr>
          <p:spPr bwMode="auto">
            <a:xfrm>
              <a:off x="2738438" y="2198699"/>
              <a:ext cx="990600" cy="283614"/>
            </a:xfrm>
            <a:prstGeom prst="rect">
              <a:avLst/>
            </a:prstGeom>
            <a:solidFill>
              <a:srgbClr val="00CC99"/>
            </a:solidFill>
            <a:ln w="9525">
              <a:solidFill>
                <a:schemeClr val="tx1"/>
              </a:solidFill>
              <a:miter lim="800000"/>
              <a:headEnd/>
              <a:tailEnd/>
            </a:ln>
            <a:effectLst/>
            <a:extLst/>
          </p:spPr>
          <p:txBody>
            <a:bodyPr wrap="none" anchor="ctr"/>
            <a:lstStyle/>
            <a:p>
              <a:pPr algn="ctr">
                <a:defRPr/>
              </a:pPr>
              <a:r>
                <a:rPr lang="en-GB" sz="1600" dirty="0"/>
                <a:t>Phase 1</a:t>
              </a:r>
            </a:p>
          </p:txBody>
        </p:sp>
        <p:sp>
          <p:nvSpPr>
            <p:cNvPr id="53" name="TextBox 52"/>
            <p:cNvSpPr txBox="1"/>
            <p:nvPr/>
          </p:nvSpPr>
          <p:spPr>
            <a:xfrm>
              <a:off x="4030244" y="5546849"/>
              <a:ext cx="611042" cy="276999"/>
            </a:xfrm>
            <a:prstGeom prst="rect">
              <a:avLst/>
            </a:prstGeom>
            <a:solidFill>
              <a:schemeClr val="bg1"/>
            </a:solidFill>
          </p:spPr>
          <p:txBody>
            <a:bodyPr wrap="square" rtlCol="0">
              <a:spAutoFit/>
            </a:bodyPr>
            <a:lstStyle/>
            <a:p>
              <a:r>
                <a:rPr lang="en-GB" sz="1200" dirty="0" smtClean="0">
                  <a:solidFill>
                    <a:srgbClr val="008000"/>
                  </a:solidFill>
                  <a:latin typeface="Wingdings 3" charset="2"/>
                  <a:cs typeface="Wingdings 3" charset="2"/>
                </a:rPr>
                <a:t>p</a:t>
              </a:r>
              <a:r>
                <a:rPr lang="en-GB" sz="500" dirty="0" smtClean="0">
                  <a:latin typeface="Wingdings 3" charset="2"/>
                  <a:cs typeface="Wingdings 3" charset="2"/>
                </a:rPr>
                <a:t> </a:t>
              </a:r>
              <a:r>
                <a:rPr lang="en-GB" sz="1200" dirty="0" smtClean="0">
                  <a:latin typeface="Times New Roman"/>
                  <a:cs typeface="Times New Roman"/>
                </a:rPr>
                <a:t>#3</a:t>
              </a:r>
              <a:endParaRPr lang="en-GB" sz="1200" dirty="0">
                <a:latin typeface="Times New Roman"/>
                <a:cs typeface="Times New Roman"/>
              </a:endParaRPr>
            </a:p>
          </p:txBody>
        </p:sp>
        <p:sp>
          <p:nvSpPr>
            <p:cNvPr id="78" name="Rectangle 62"/>
            <p:cNvSpPr>
              <a:spLocks noChangeArrowheads="1"/>
            </p:cNvSpPr>
            <p:nvPr/>
          </p:nvSpPr>
          <p:spPr bwMode="auto">
            <a:xfrm>
              <a:off x="6245696" y="2207836"/>
              <a:ext cx="990600" cy="283614"/>
            </a:xfrm>
            <a:prstGeom prst="rect">
              <a:avLst/>
            </a:prstGeom>
            <a:solidFill>
              <a:srgbClr val="00CC99"/>
            </a:solidFill>
            <a:ln w="9525">
              <a:solidFill>
                <a:schemeClr val="tx1"/>
              </a:solidFill>
              <a:miter lim="800000"/>
              <a:headEnd/>
              <a:tailEnd/>
            </a:ln>
            <a:effectLst/>
            <a:extLst/>
          </p:spPr>
          <p:txBody>
            <a:bodyPr wrap="none" anchor="ctr"/>
            <a:lstStyle/>
            <a:p>
              <a:pPr algn="ctr">
                <a:defRPr/>
              </a:pPr>
              <a:r>
                <a:rPr lang="en-GB" sz="1600" dirty="0"/>
                <a:t>Phase 2</a:t>
              </a:r>
            </a:p>
          </p:txBody>
        </p:sp>
        <p:sp>
          <p:nvSpPr>
            <p:cNvPr id="52" name="TextBox 51"/>
            <p:cNvSpPr txBox="1"/>
            <p:nvPr/>
          </p:nvSpPr>
          <p:spPr>
            <a:xfrm>
              <a:off x="4291848" y="5090798"/>
              <a:ext cx="444500" cy="461665"/>
            </a:xfrm>
            <a:prstGeom prst="rect">
              <a:avLst/>
            </a:prstGeom>
            <a:noFill/>
          </p:spPr>
          <p:txBody>
            <a:bodyPr wrap="square" rtlCol="0">
              <a:spAutoFit/>
            </a:bodyPr>
            <a:lstStyle/>
            <a:p>
              <a:pPr algn="ctr"/>
              <a:r>
                <a:rPr lang="en-GB" sz="1200" dirty="0" smtClean="0">
                  <a:solidFill>
                    <a:srgbClr val="660066"/>
                  </a:solidFill>
                  <a:latin typeface="Wingdings 3" charset="2"/>
                  <a:cs typeface="Wingdings 3" charset="2"/>
                </a:rPr>
                <a:t>p</a:t>
              </a:r>
              <a:r>
                <a:rPr lang="en-GB" sz="1200" dirty="0" smtClean="0">
                  <a:solidFill>
                    <a:srgbClr val="660066"/>
                  </a:solidFill>
                  <a:latin typeface="Times New Roman"/>
                  <a:cs typeface="Times New Roman"/>
                </a:rPr>
                <a:t> </a:t>
              </a:r>
              <a:r>
                <a:rPr lang="en-GB" sz="1200" dirty="0" smtClean="0">
                  <a:latin typeface="Times New Roman"/>
                  <a:cs typeface="Times New Roman"/>
                </a:rPr>
                <a:t>LPS</a:t>
              </a:r>
            </a:p>
          </p:txBody>
        </p:sp>
        <p:sp>
          <p:nvSpPr>
            <p:cNvPr id="64" name="TextBox 63"/>
            <p:cNvSpPr txBox="1"/>
            <p:nvPr/>
          </p:nvSpPr>
          <p:spPr>
            <a:xfrm>
              <a:off x="3549648" y="5090798"/>
              <a:ext cx="600323" cy="276999"/>
            </a:xfrm>
            <a:prstGeom prst="rect">
              <a:avLst/>
            </a:prstGeom>
            <a:solidFill>
              <a:srgbClr val="FFFFFF"/>
            </a:solidFill>
          </p:spPr>
          <p:txBody>
            <a:bodyPr wrap="square" rtlCol="0">
              <a:spAutoFit/>
            </a:bodyPr>
            <a:lstStyle/>
            <a:p>
              <a:r>
                <a:rPr lang="en-GB" sz="1200" dirty="0" smtClean="0">
                  <a:solidFill>
                    <a:srgbClr val="00338D"/>
                  </a:solidFill>
                  <a:latin typeface="Wingdings 3" charset="2"/>
                  <a:cs typeface="Wingdings 3" charset="2"/>
                </a:rPr>
                <a:t>p</a:t>
              </a:r>
              <a:r>
                <a:rPr lang="en-GB" sz="500" dirty="0" smtClean="0">
                  <a:latin typeface="Wingdings 3" charset="2"/>
                  <a:cs typeface="Wingdings 3" charset="2"/>
                </a:rPr>
                <a:t> </a:t>
              </a:r>
              <a:r>
                <a:rPr lang="en-GB" sz="1200" dirty="0" smtClean="0">
                  <a:latin typeface="Times New Roman"/>
                  <a:cs typeface="Times New Roman"/>
                </a:rPr>
                <a:t>#3</a:t>
              </a:r>
              <a:endParaRPr lang="en-GB" sz="1200" dirty="0">
                <a:latin typeface="Times New Roman"/>
                <a:cs typeface="Times New Roman"/>
              </a:endParaRPr>
            </a:p>
          </p:txBody>
        </p:sp>
        <p:sp>
          <p:nvSpPr>
            <p:cNvPr id="61" name="TextBox 60"/>
            <p:cNvSpPr txBox="1"/>
            <p:nvPr/>
          </p:nvSpPr>
          <p:spPr>
            <a:xfrm>
              <a:off x="3549648" y="4785562"/>
              <a:ext cx="1482973" cy="276999"/>
            </a:xfrm>
            <a:prstGeom prst="rect">
              <a:avLst/>
            </a:prstGeom>
            <a:solidFill>
              <a:srgbClr val="FFFFFF"/>
            </a:solidFill>
          </p:spPr>
          <p:txBody>
            <a:bodyPr wrap="square" rIns="36000" rtlCol="0">
              <a:spAutoFit/>
            </a:bodyPr>
            <a:lstStyle/>
            <a:p>
              <a:r>
                <a:rPr lang="en-GB" sz="1200" dirty="0" smtClean="0">
                  <a:solidFill>
                    <a:srgbClr val="FF0000"/>
                  </a:solidFill>
                  <a:latin typeface="Wingdings 3" charset="2"/>
                  <a:cs typeface="Wingdings 3" charset="2"/>
                </a:rPr>
                <a:t>p</a:t>
              </a:r>
              <a:r>
                <a:rPr lang="en-GB" sz="500" dirty="0" smtClean="0">
                  <a:latin typeface="Wingdings 3" charset="2"/>
                  <a:cs typeface="Wingdings 3" charset="2"/>
                </a:rPr>
                <a:t> </a:t>
              </a:r>
              <a:r>
                <a:rPr lang="en-GB" sz="1200" dirty="0" smtClean="0">
                  <a:latin typeface="Times New Roman"/>
                  <a:cs typeface="Times New Roman"/>
                </a:rPr>
                <a:t>Mid Term Review</a:t>
              </a:r>
              <a:endParaRPr lang="en-GB" sz="1200" dirty="0">
                <a:latin typeface="Times New Roman"/>
                <a:cs typeface="Times New Roman"/>
              </a:endParaRPr>
            </a:p>
          </p:txBody>
        </p:sp>
        <p:sp>
          <p:nvSpPr>
            <p:cNvPr id="59" name="TextBox 58"/>
            <p:cNvSpPr txBox="1"/>
            <p:nvPr/>
          </p:nvSpPr>
          <p:spPr>
            <a:xfrm>
              <a:off x="263526" y="5085184"/>
              <a:ext cx="1498600" cy="276999"/>
            </a:xfrm>
            <a:prstGeom prst="rect">
              <a:avLst/>
            </a:prstGeom>
            <a:solidFill>
              <a:srgbClr val="FFFFFF"/>
            </a:solidFill>
          </p:spPr>
          <p:txBody>
            <a:bodyPr wrap="square" rtlCol="0">
              <a:spAutoFit/>
            </a:bodyPr>
            <a:lstStyle/>
            <a:p>
              <a:r>
                <a:rPr lang="en-GB" sz="1200" dirty="0" smtClean="0">
                  <a:latin typeface="Times New Roman"/>
                  <a:cs typeface="Times New Roman"/>
                </a:rPr>
                <a:t>Collocation Meetings</a:t>
              </a:r>
              <a:endParaRPr lang="en-GB" sz="1200" dirty="0">
                <a:latin typeface="Times New Roman"/>
                <a:cs typeface="Times New Roman"/>
              </a:endParaRPr>
            </a:p>
          </p:txBody>
        </p:sp>
        <p:sp>
          <p:nvSpPr>
            <p:cNvPr id="79" name="TextBox 78"/>
            <p:cNvSpPr txBox="1"/>
            <p:nvPr/>
          </p:nvSpPr>
          <p:spPr>
            <a:xfrm>
              <a:off x="263525" y="5546849"/>
              <a:ext cx="1317625" cy="276999"/>
            </a:xfrm>
            <a:prstGeom prst="rect">
              <a:avLst/>
            </a:prstGeom>
            <a:solidFill>
              <a:srgbClr val="FFFFFF"/>
            </a:solidFill>
          </p:spPr>
          <p:txBody>
            <a:bodyPr wrap="square" rtlCol="0">
              <a:spAutoFit/>
            </a:bodyPr>
            <a:lstStyle/>
            <a:p>
              <a:r>
                <a:rPr lang="en-GB" sz="1200" dirty="0" smtClean="0">
                  <a:latin typeface="Times New Roman"/>
                  <a:cs typeface="Times New Roman"/>
                </a:rPr>
                <a:t>CMUG Meetings </a:t>
              </a:r>
              <a:endParaRPr lang="en-GB" sz="1200" dirty="0">
                <a:latin typeface="Times New Roman"/>
                <a:cs typeface="Times New Roman"/>
              </a:endParaRPr>
            </a:p>
          </p:txBody>
        </p:sp>
        <p:sp>
          <p:nvSpPr>
            <p:cNvPr id="70" name="Rectangle 10"/>
            <p:cNvSpPr>
              <a:spLocks noChangeArrowheads="1"/>
            </p:cNvSpPr>
            <p:nvPr/>
          </p:nvSpPr>
          <p:spPr bwMode="auto">
            <a:xfrm>
              <a:off x="7595757" y="1921111"/>
              <a:ext cx="918322" cy="4251089"/>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en-US" sz="1800">
                <a:latin typeface="Arial" charset="0"/>
                <a:cs typeface="+mn-cs"/>
              </a:endParaRPr>
            </a:p>
          </p:txBody>
        </p:sp>
        <p:sp>
          <p:nvSpPr>
            <p:cNvPr id="80" name="Rectangle 21"/>
            <p:cNvSpPr>
              <a:spLocks noChangeArrowheads="1"/>
            </p:cNvSpPr>
            <p:nvPr/>
          </p:nvSpPr>
          <p:spPr bwMode="auto">
            <a:xfrm>
              <a:off x="7595757" y="1666943"/>
              <a:ext cx="917743" cy="25416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200" b="1" dirty="0" smtClean="0">
                  <a:latin typeface="Arial" charset="0"/>
                </a:rPr>
                <a:t>33 34</a:t>
              </a:r>
              <a:r>
                <a:rPr lang="en-US" sz="700" b="1" dirty="0" smtClean="0">
                  <a:latin typeface="Arial" charset="0"/>
                </a:rPr>
                <a:t> </a:t>
              </a:r>
              <a:r>
                <a:rPr lang="en-US" sz="1200" b="1" dirty="0" smtClean="0">
                  <a:latin typeface="Arial" charset="0"/>
                </a:rPr>
                <a:t>35</a:t>
              </a:r>
              <a:r>
                <a:rPr lang="en-US" sz="700" b="1" dirty="0" smtClean="0">
                  <a:latin typeface="Arial" charset="0"/>
                </a:rPr>
                <a:t> </a:t>
              </a:r>
              <a:r>
                <a:rPr lang="en-US" sz="1200" b="1" dirty="0" smtClean="0">
                  <a:latin typeface="Arial" charset="0"/>
                </a:rPr>
                <a:t>36</a:t>
              </a:r>
              <a:endParaRPr lang="en-US" sz="1200" dirty="0">
                <a:latin typeface="Arial" charset="0"/>
              </a:endParaRPr>
            </a:p>
          </p:txBody>
        </p:sp>
        <p:sp>
          <p:nvSpPr>
            <p:cNvPr id="81" name="Rectangle 21"/>
            <p:cNvSpPr>
              <a:spLocks noChangeArrowheads="1"/>
            </p:cNvSpPr>
            <p:nvPr/>
          </p:nvSpPr>
          <p:spPr bwMode="auto">
            <a:xfrm>
              <a:off x="7596336" y="1412776"/>
              <a:ext cx="917743" cy="25416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800" b="1" dirty="0" smtClean="0">
                  <a:latin typeface="Arial" charset="0"/>
                </a:rPr>
                <a:t>2017</a:t>
              </a:r>
              <a:endParaRPr lang="en-US" sz="1800" b="1" dirty="0">
                <a:latin typeface="Arial" charset="0"/>
              </a:endParaRPr>
            </a:p>
          </p:txBody>
        </p:sp>
        <p:sp>
          <p:nvSpPr>
            <p:cNvPr id="62" name="TextBox 61"/>
            <p:cNvSpPr txBox="1"/>
            <p:nvPr/>
          </p:nvSpPr>
          <p:spPr>
            <a:xfrm>
              <a:off x="1737114" y="5085184"/>
              <a:ext cx="536849" cy="276999"/>
            </a:xfrm>
            <a:prstGeom prst="rect">
              <a:avLst/>
            </a:prstGeom>
            <a:solidFill>
              <a:schemeClr val="bg1"/>
            </a:solidFill>
          </p:spPr>
          <p:txBody>
            <a:bodyPr wrap="square" rtlCol="0">
              <a:spAutoFit/>
            </a:bodyPr>
            <a:lstStyle/>
            <a:p>
              <a:r>
                <a:rPr lang="en-GB" sz="1200" dirty="0" smtClean="0">
                  <a:solidFill>
                    <a:srgbClr val="00338D"/>
                  </a:solidFill>
                  <a:latin typeface="Wingdings 3" charset="2"/>
                  <a:cs typeface="Wingdings 3" charset="2"/>
                </a:rPr>
                <a:t>p</a:t>
              </a:r>
              <a:r>
                <a:rPr lang="en-GB" sz="1200" dirty="0" smtClean="0">
                  <a:latin typeface="Times New Roman"/>
                  <a:cs typeface="Times New Roman"/>
                </a:rPr>
                <a:t> #1</a:t>
              </a:r>
              <a:endParaRPr lang="en-GB" sz="1200" dirty="0">
                <a:latin typeface="Times New Roman"/>
                <a:cs typeface="Times New Roman"/>
              </a:endParaRPr>
            </a:p>
          </p:txBody>
        </p:sp>
        <p:sp>
          <p:nvSpPr>
            <p:cNvPr id="82" name="TextBox 81"/>
            <p:cNvSpPr txBox="1"/>
            <p:nvPr/>
          </p:nvSpPr>
          <p:spPr>
            <a:xfrm>
              <a:off x="5392435" y="5091145"/>
              <a:ext cx="600323" cy="276999"/>
            </a:xfrm>
            <a:prstGeom prst="rect">
              <a:avLst/>
            </a:prstGeom>
            <a:solidFill>
              <a:srgbClr val="FFFFFF"/>
            </a:solidFill>
          </p:spPr>
          <p:txBody>
            <a:bodyPr wrap="square" rtlCol="0">
              <a:spAutoFit/>
            </a:bodyPr>
            <a:lstStyle/>
            <a:p>
              <a:r>
                <a:rPr lang="en-GB" sz="1200" dirty="0" smtClean="0">
                  <a:solidFill>
                    <a:srgbClr val="00338D"/>
                  </a:solidFill>
                  <a:latin typeface="Wingdings 3" charset="2"/>
                  <a:cs typeface="Wingdings 3" charset="2"/>
                </a:rPr>
                <a:t>p</a:t>
              </a:r>
              <a:r>
                <a:rPr lang="en-GB" sz="500" dirty="0" smtClean="0">
                  <a:latin typeface="Wingdings 3" charset="2"/>
                  <a:cs typeface="Wingdings 3" charset="2"/>
                </a:rPr>
                <a:t> </a:t>
              </a:r>
              <a:r>
                <a:rPr lang="en-GB" sz="1200" dirty="0" smtClean="0">
                  <a:latin typeface="Times New Roman"/>
                  <a:cs typeface="Times New Roman"/>
                </a:rPr>
                <a:t>#5</a:t>
              </a:r>
              <a:endParaRPr lang="en-GB" sz="1200" dirty="0">
                <a:latin typeface="Times New Roman"/>
                <a:cs typeface="Times New Roman"/>
              </a:endParaRPr>
            </a:p>
          </p:txBody>
        </p:sp>
        <p:sp>
          <p:nvSpPr>
            <p:cNvPr id="83" name="TextBox 82"/>
            <p:cNvSpPr txBox="1"/>
            <p:nvPr/>
          </p:nvSpPr>
          <p:spPr>
            <a:xfrm>
              <a:off x="6331906" y="5091493"/>
              <a:ext cx="600323" cy="276999"/>
            </a:xfrm>
            <a:prstGeom prst="rect">
              <a:avLst/>
            </a:prstGeom>
            <a:solidFill>
              <a:srgbClr val="FFFFFF"/>
            </a:solidFill>
          </p:spPr>
          <p:txBody>
            <a:bodyPr wrap="square" rtlCol="0">
              <a:spAutoFit/>
            </a:bodyPr>
            <a:lstStyle/>
            <a:p>
              <a:r>
                <a:rPr lang="en-GB" sz="1200" dirty="0" smtClean="0">
                  <a:solidFill>
                    <a:srgbClr val="00338D"/>
                  </a:solidFill>
                  <a:latin typeface="Wingdings 3" charset="2"/>
                  <a:cs typeface="Wingdings 3" charset="2"/>
                </a:rPr>
                <a:t>p</a:t>
              </a:r>
              <a:r>
                <a:rPr lang="en-GB" sz="500" dirty="0" smtClean="0">
                  <a:latin typeface="Wingdings 3" charset="2"/>
                  <a:cs typeface="Wingdings 3" charset="2"/>
                </a:rPr>
                <a:t> </a:t>
              </a:r>
              <a:r>
                <a:rPr lang="en-GB" sz="1200" dirty="0" smtClean="0">
                  <a:latin typeface="Times New Roman"/>
                  <a:cs typeface="Times New Roman"/>
                </a:rPr>
                <a:t>#6</a:t>
              </a:r>
              <a:endParaRPr lang="en-GB" sz="1200" dirty="0">
                <a:latin typeface="Times New Roman"/>
                <a:cs typeface="Times New Roman"/>
              </a:endParaRPr>
            </a:p>
          </p:txBody>
        </p:sp>
        <p:sp>
          <p:nvSpPr>
            <p:cNvPr id="84" name="TextBox 83"/>
            <p:cNvSpPr txBox="1"/>
            <p:nvPr/>
          </p:nvSpPr>
          <p:spPr>
            <a:xfrm>
              <a:off x="7262433" y="5091841"/>
              <a:ext cx="600323" cy="276999"/>
            </a:xfrm>
            <a:prstGeom prst="rect">
              <a:avLst/>
            </a:prstGeom>
            <a:solidFill>
              <a:srgbClr val="FFFFFF"/>
            </a:solidFill>
          </p:spPr>
          <p:txBody>
            <a:bodyPr wrap="square" rtlCol="0">
              <a:spAutoFit/>
            </a:bodyPr>
            <a:lstStyle/>
            <a:p>
              <a:r>
                <a:rPr lang="en-GB" sz="1200" dirty="0" smtClean="0">
                  <a:solidFill>
                    <a:srgbClr val="00338D"/>
                  </a:solidFill>
                  <a:latin typeface="Wingdings 3" charset="2"/>
                  <a:cs typeface="Wingdings 3" charset="2"/>
                </a:rPr>
                <a:t>p</a:t>
              </a:r>
              <a:r>
                <a:rPr lang="en-GB" sz="500" dirty="0" smtClean="0">
                  <a:latin typeface="Wingdings 3" charset="2"/>
                  <a:cs typeface="Wingdings 3" charset="2"/>
                </a:rPr>
                <a:t> </a:t>
              </a:r>
              <a:r>
                <a:rPr lang="en-GB" sz="1200" dirty="0" smtClean="0">
                  <a:latin typeface="Times New Roman"/>
                  <a:cs typeface="Times New Roman"/>
                </a:rPr>
                <a:t>#7</a:t>
              </a:r>
              <a:endParaRPr lang="en-GB" sz="1200" dirty="0">
                <a:latin typeface="Times New Roman"/>
                <a:cs typeface="Times New Roman"/>
              </a:endParaRPr>
            </a:p>
          </p:txBody>
        </p:sp>
        <p:sp>
          <p:nvSpPr>
            <p:cNvPr id="85" name="TextBox 84"/>
            <p:cNvSpPr txBox="1"/>
            <p:nvPr/>
          </p:nvSpPr>
          <p:spPr>
            <a:xfrm>
              <a:off x="6910794" y="5541582"/>
              <a:ext cx="566652" cy="276999"/>
            </a:xfrm>
            <a:prstGeom prst="rect">
              <a:avLst/>
            </a:prstGeom>
            <a:noFill/>
          </p:spPr>
          <p:txBody>
            <a:bodyPr wrap="square" rtlCol="0">
              <a:spAutoFit/>
            </a:bodyPr>
            <a:lstStyle/>
            <a:p>
              <a:r>
                <a:rPr lang="en-GB" sz="1200" dirty="0">
                  <a:solidFill>
                    <a:srgbClr val="008000"/>
                  </a:solidFill>
                  <a:latin typeface="Wingdings 3" charset="2"/>
                  <a:cs typeface="Wingdings 3" charset="2"/>
                </a:rPr>
                <a:t>p</a:t>
              </a:r>
              <a:r>
                <a:rPr lang="en-GB" sz="500" dirty="0">
                  <a:latin typeface="Wingdings 3" charset="2"/>
                  <a:cs typeface="Wingdings 3" charset="2"/>
                </a:rPr>
                <a:t> </a:t>
              </a:r>
              <a:r>
                <a:rPr lang="en-GB" sz="1200" dirty="0" smtClean="0">
                  <a:latin typeface="Times New Roman"/>
                  <a:cs typeface="Times New Roman"/>
                </a:rPr>
                <a:t>#6</a:t>
              </a:r>
              <a:endParaRPr lang="en-GB" sz="1200" dirty="0">
                <a:latin typeface="Times New Roman"/>
                <a:cs typeface="Times New Roman"/>
              </a:endParaRPr>
            </a:p>
          </p:txBody>
        </p:sp>
        <p:sp>
          <p:nvSpPr>
            <p:cNvPr id="56" name="Rectangle 28"/>
            <p:cNvSpPr>
              <a:spLocks noChangeArrowheads="1"/>
            </p:cNvSpPr>
            <p:nvPr/>
          </p:nvSpPr>
          <p:spPr bwMode="auto">
            <a:xfrm>
              <a:off x="1625600" y="2852738"/>
              <a:ext cx="3216275" cy="357850"/>
            </a:xfrm>
            <a:prstGeom prst="rect">
              <a:avLst/>
            </a:prstGeom>
            <a:solidFill>
              <a:srgbClr val="66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lgn="ctr">
                <a:lnSpc>
                  <a:spcPct val="80000"/>
                </a:lnSpc>
                <a:spcBef>
                  <a:spcPct val="20000"/>
                </a:spcBef>
                <a:defRPr/>
              </a:pPr>
              <a:r>
                <a:rPr lang="en-GB" sz="1100" b="1" dirty="0" smtClean="0">
                  <a:solidFill>
                    <a:schemeClr val="bg1"/>
                  </a:solidFill>
                  <a:latin typeface="Arial" charset="0"/>
                </a:rPr>
                <a:t>Scientific User Consultation</a:t>
              </a:r>
              <a:endParaRPr lang="en-US" sz="1400" dirty="0">
                <a:latin typeface="Arial" charset="0"/>
              </a:endParaRPr>
            </a:p>
          </p:txBody>
        </p:sp>
        <p:sp>
          <p:nvSpPr>
            <p:cNvPr id="55" name="Rectangle 28"/>
            <p:cNvSpPr>
              <a:spLocks noChangeArrowheads="1"/>
            </p:cNvSpPr>
            <p:nvPr/>
          </p:nvSpPr>
          <p:spPr bwMode="auto">
            <a:xfrm>
              <a:off x="6681079" y="4305761"/>
              <a:ext cx="1833495" cy="357850"/>
            </a:xfrm>
            <a:prstGeom prst="rect">
              <a:avLst/>
            </a:prstGeom>
            <a:solidFill>
              <a:srgbClr val="66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lgn="ctr">
                <a:lnSpc>
                  <a:spcPct val="80000"/>
                </a:lnSpc>
                <a:spcBef>
                  <a:spcPct val="20000"/>
                </a:spcBef>
                <a:defRPr/>
              </a:pPr>
              <a:r>
                <a:rPr lang="en-GB" sz="1100" b="1" dirty="0" smtClean="0">
                  <a:solidFill>
                    <a:schemeClr val="bg1"/>
                  </a:solidFill>
                  <a:latin typeface="Arial" charset="0"/>
                </a:rPr>
                <a:t>Assimilation / Assessment</a:t>
              </a:r>
              <a:endParaRPr lang="en-US" sz="1400" dirty="0">
                <a:latin typeface="Arial" charset="0"/>
              </a:endParaRPr>
            </a:p>
          </p:txBody>
        </p:sp>
        <p:sp>
          <p:nvSpPr>
            <p:cNvPr id="57" name="Rectangle 28"/>
            <p:cNvSpPr>
              <a:spLocks noChangeArrowheads="1"/>
            </p:cNvSpPr>
            <p:nvPr/>
          </p:nvSpPr>
          <p:spPr bwMode="auto">
            <a:xfrm>
              <a:off x="5111749" y="3573016"/>
              <a:ext cx="2751007" cy="357850"/>
            </a:xfrm>
            <a:prstGeom prst="rect">
              <a:avLst/>
            </a:prstGeom>
            <a:solidFill>
              <a:srgbClr val="6666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lgn="ctr">
                <a:lnSpc>
                  <a:spcPct val="80000"/>
                </a:lnSpc>
                <a:spcBef>
                  <a:spcPct val="20000"/>
                </a:spcBef>
                <a:defRPr/>
              </a:pPr>
              <a:r>
                <a:rPr lang="en-GB" sz="1100" b="1" dirty="0" smtClean="0">
                  <a:solidFill>
                    <a:schemeClr val="bg1"/>
                  </a:solidFill>
                  <a:latin typeface="Arial" charset="0"/>
                </a:rPr>
                <a:t>Major System Development</a:t>
              </a:r>
              <a:endParaRPr lang="en-US" sz="1400" dirty="0">
                <a:latin typeface="Arial" charset="0"/>
              </a:endParaRPr>
            </a:p>
          </p:txBody>
        </p:sp>
        <p:sp>
          <p:nvSpPr>
            <p:cNvPr id="74" name="Rectangle 28"/>
            <p:cNvSpPr>
              <a:spLocks noChangeArrowheads="1"/>
            </p:cNvSpPr>
            <p:nvPr/>
          </p:nvSpPr>
          <p:spPr bwMode="auto">
            <a:xfrm>
              <a:off x="4841875" y="2852738"/>
              <a:ext cx="3208943" cy="357850"/>
            </a:xfrm>
            <a:prstGeom prst="rect">
              <a:avLst/>
            </a:prstGeom>
            <a:solidFill>
              <a:srgbClr val="A5A5E9"/>
            </a:solidFill>
            <a:ln w="9525">
              <a:noFill/>
              <a:miter lim="800000"/>
              <a:headEnd/>
              <a:tailEnd/>
            </a:ln>
            <a:effectLst/>
            <a:extLst/>
          </p:spPr>
          <p:txBody>
            <a:bodyPr wrap="none" anchor="ctr"/>
            <a:lstStyle/>
            <a:p>
              <a:pPr algn="ctr">
                <a:lnSpc>
                  <a:spcPct val="80000"/>
                </a:lnSpc>
                <a:spcBef>
                  <a:spcPct val="20000"/>
                </a:spcBef>
                <a:defRPr/>
              </a:pPr>
              <a:r>
                <a:rPr lang="en-GB" sz="1200" b="1" dirty="0" smtClean="0">
                  <a:solidFill>
                    <a:schemeClr val="bg1"/>
                  </a:solidFill>
                  <a:latin typeface="Arial" charset="0"/>
                </a:rPr>
                <a:t>Scientific User Consultation</a:t>
              </a:r>
              <a:endParaRPr lang="en-US" sz="1600" dirty="0">
                <a:latin typeface="Arial" charset="0"/>
              </a:endParaRPr>
            </a:p>
          </p:txBody>
        </p:sp>
        <p:sp>
          <p:nvSpPr>
            <p:cNvPr id="67" name="Line 65"/>
            <p:cNvSpPr>
              <a:spLocks noChangeShapeType="1"/>
            </p:cNvSpPr>
            <p:nvPr/>
          </p:nvSpPr>
          <p:spPr bwMode="auto">
            <a:xfrm>
              <a:off x="5031880" y="1924051"/>
              <a:ext cx="893" cy="4248150"/>
            </a:xfrm>
            <a:prstGeom prst="line">
              <a:avLst/>
            </a:prstGeom>
            <a:noFill/>
            <a:ln w="38100">
              <a:solidFill>
                <a:srgbClr val="FF94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p>
          </p:txBody>
        </p:sp>
      </p:grpSp>
      <p:sp>
        <p:nvSpPr>
          <p:cNvPr id="69" name="Rectangle 28"/>
          <p:cNvSpPr>
            <a:spLocks noChangeArrowheads="1"/>
          </p:cNvSpPr>
          <p:nvPr/>
        </p:nvSpPr>
        <p:spPr bwMode="auto">
          <a:xfrm>
            <a:off x="1816488" y="4674448"/>
            <a:ext cx="5055479" cy="152400"/>
          </a:xfrm>
          <a:prstGeom prst="rect">
            <a:avLst/>
          </a:prstGeom>
          <a:solidFill>
            <a:schemeClr val="accent6">
              <a:lumMod val="40000"/>
              <a:lumOff val="60000"/>
            </a:schemeClr>
          </a:solidFill>
          <a:ln w="9525">
            <a:solidFill>
              <a:schemeClr val="tx1"/>
            </a:solidFill>
            <a:miter lim="800000"/>
            <a:headEnd/>
            <a:tailEnd/>
          </a:ln>
          <a:effectLst/>
          <a:extLst/>
        </p:spPr>
        <p:txBody>
          <a:bodyPr wrap="none" anchor="ctr"/>
          <a:lstStyle/>
          <a:p>
            <a:pPr algn="ctr">
              <a:lnSpc>
                <a:spcPct val="80000"/>
              </a:lnSpc>
              <a:spcBef>
                <a:spcPct val="20000"/>
              </a:spcBef>
              <a:defRPr/>
            </a:pPr>
            <a:endParaRPr lang="en-US" sz="1400" dirty="0">
              <a:latin typeface="Arial" charset="0"/>
            </a:endParaRPr>
          </a:p>
        </p:txBody>
      </p:sp>
    </p:spTree>
    <p:extLst>
      <p:ext uri="{BB962C8B-B14F-4D97-AF65-F5344CB8AC3E}">
        <p14:creationId xmlns:p14="http://schemas.microsoft.com/office/powerpoint/2010/main" val="3223445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p:txBody>
          <a:bodyPr/>
          <a:lstStyle/>
          <a:p>
            <a:pPr>
              <a:defRPr/>
            </a:pPr>
            <a:r>
              <a:rPr lang="en-GB">
                <a:latin typeface="Arial" charset="0"/>
                <a:ea typeface="ＭＳ Ｐゴシック" charset="0"/>
              </a:rPr>
              <a:t>CCI Phase 2</a:t>
            </a:r>
          </a:p>
        </p:txBody>
      </p:sp>
      <p:grpSp>
        <p:nvGrpSpPr>
          <p:cNvPr id="202782" name="Group 202781"/>
          <p:cNvGrpSpPr/>
          <p:nvPr/>
        </p:nvGrpSpPr>
        <p:grpSpPr>
          <a:xfrm>
            <a:off x="2108200" y="2590800"/>
            <a:ext cx="3768725" cy="450851"/>
            <a:chOff x="2108200" y="2590800"/>
            <a:chExt cx="3768725" cy="450851"/>
          </a:xfrm>
        </p:grpSpPr>
        <p:sp>
          <p:nvSpPr>
            <p:cNvPr id="28" name="Text Box 106"/>
            <p:cNvSpPr txBox="1">
              <a:spLocks noChangeArrowheads="1"/>
            </p:cNvSpPr>
            <p:nvPr/>
          </p:nvSpPr>
          <p:spPr bwMode="auto">
            <a:xfrm>
              <a:off x="2108200" y="2590800"/>
              <a:ext cx="527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b="1" i="1">
                  <a:solidFill>
                    <a:srgbClr val="000066"/>
                  </a:solidFill>
                  <a:latin typeface="Arial" charset="0"/>
                  <a:cs typeface="+mn-cs"/>
                </a:rPr>
                <a:t>ITT</a:t>
              </a:r>
            </a:p>
          </p:txBody>
        </p:sp>
        <p:cxnSp>
          <p:nvCxnSpPr>
            <p:cNvPr id="29" name="AutoShape 107"/>
            <p:cNvCxnSpPr>
              <a:cxnSpLocks noChangeShapeType="1"/>
            </p:cNvCxnSpPr>
            <p:nvPr/>
          </p:nvCxnSpPr>
          <p:spPr bwMode="auto">
            <a:xfrm>
              <a:off x="2636838" y="2727325"/>
              <a:ext cx="496888" cy="130175"/>
            </a:xfrm>
            <a:prstGeom prst="curvedConnector3">
              <a:avLst>
                <a:gd name="adj1" fmla="val 55458"/>
              </a:avLst>
            </a:prstGeom>
            <a:noFill/>
            <a:ln w="9525">
              <a:solidFill>
                <a:schemeClr val="fo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02763" name="Rectangle 67"/>
            <p:cNvSpPr>
              <a:spLocks noChangeArrowheads="1"/>
            </p:cNvSpPr>
            <p:nvPr/>
          </p:nvSpPr>
          <p:spPr bwMode="auto">
            <a:xfrm>
              <a:off x="3133725" y="2814638"/>
              <a:ext cx="914400" cy="74613"/>
            </a:xfrm>
            <a:prstGeom prst="rect">
              <a:avLst/>
            </a:prstGeom>
            <a:solidFill>
              <a:srgbClr val="D2D2D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02764" name="Rectangle 68"/>
            <p:cNvSpPr>
              <a:spLocks noChangeArrowheads="1"/>
            </p:cNvSpPr>
            <p:nvPr/>
          </p:nvSpPr>
          <p:spPr bwMode="auto">
            <a:xfrm>
              <a:off x="4048125" y="2813050"/>
              <a:ext cx="914400" cy="76200"/>
            </a:xfrm>
            <a:prstGeom prst="rect">
              <a:avLst/>
            </a:prstGeom>
            <a:solidFill>
              <a:srgbClr val="B2B2B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02765" name="Rectangle 69"/>
            <p:cNvSpPr>
              <a:spLocks noChangeArrowheads="1"/>
            </p:cNvSpPr>
            <p:nvPr/>
          </p:nvSpPr>
          <p:spPr bwMode="auto">
            <a:xfrm>
              <a:off x="4962525" y="2813050"/>
              <a:ext cx="914400" cy="76200"/>
            </a:xfrm>
            <a:prstGeom prst="rect">
              <a:avLst/>
            </a:prstGeom>
            <a:solidFill>
              <a:schemeClr val="bg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02766" name="Rectangle 67"/>
            <p:cNvSpPr>
              <a:spLocks noChangeArrowheads="1"/>
            </p:cNvSpPr>
            <p:nvPr/>
          </p:nvSpPr>
          <p:spPr bwMode="auto">
            <a:xfrm>
              <a:off x="3133725" y="2890838"/>
              <a:ext cx="914400" cy="74613"/>
            </a:xfrm>
            <a:prstGeom prst="rect">
              <a:avLst/>
            </a:prstGeom>
            <a:solidFill>
              <a:srgbClr val="D2D2D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02767" name="Rectangle 68"/>
            <p:cNvSpPr>
              <a:spLocks noChangeArrowheads="1"/>
            </p:cNvSpPr>
            <p:nvPr/>
          </p:nvSpPr>
          <p:spPr bwMode="auto">
            <a:xfrm>
              <a:off x="4048125" y="2889250"/>
              <a:ext cx="914400" cy="76200"/>
            </a:xfrm>
            <a:prstGeom prst="rect">
              <a:avLst/>
            </a:prstGeom>
            <a:solidFill>
              <a:srgbClr val="B2B2B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02768" name="Rectangle 69"/>
            <p:cNvSpPr>
              <a:spLocks noChangeArrowheads="1"/>
            </p:cNvSpPr>
            <p:nvPr/>
          </p:nvSpPr>
          <p:spPr bwMode="auto">
            <a:xfrm>
              <a:off x="4962525" y="2889250"/>
              <a:ext cx="914400" cy="76200"/>
            </a:xfrm>
            <a:prstGeom prst="rect">
              <a:avLst/>
            </a:prstGeom>
            <a:solidFill>
              <a:schemeClr val="bg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02769" name="Rectangle 67"/>
            <p:cNvSpPr>
              <a:spLocks noChangeArrowheads="1"/>
            </p:cNvSpPr>
            <p:nvPr/>
          </p:nvSpPr>
          <p:spPr bwMode="auto">
            <a:xfrm>
              <a:off x="3133725" y="2967038"/>
              <a:ext cx="914400" cy="74613"/>
            </a:xfrm>
            <a:prstGeom prst="rect">
              <a:avLst/>
            </a:prstGeom>
            <a:solidFill>
              <a:srgbClr val="D2D2D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02770" name="Rectangle 68"/>
            <p:cNvSpPr>
              <a:spLocks noChangeArrowheads="1"/>
            </p:cNvSpPr>
            <p:nvPr/>
          </p:nvSpPr>
          <p:spPr bwMode="auto">
            <a:xfrm>
              <a:off x="4048125" y="2965450"/>
              <a:ext cx="914400" cy="76200"/>
            </a:xfrm>
            <a:prstGeom prst="rect">
              <a:avLst/>
            </a:prstGeom>
            <a:solidFill>
              <a:srgbClr val="B2B2B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02771" name="Rectangle 69"/>
            <p:cNvSpPr>
              <a:spLocks noChangeArrowheads="1"/>
            </p:cNvSpPr>
            <p:nvPr/>
          </p:nvSpPr>
          <p:spPr bwMode="auto">
            <a:xfrm>
              <a:off x="4962525" y="2965450"/>
              <a:ext cx="914400" cy="76200"/>
            </a:xfrm>
            <a:prstGeom prst="rect">
              <a:avLst/>
            </a:prstGeom>
            <a:solidFill>
              <a:schemeClr val="bg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02772" name="AutoShape 105"/>
            <p:cNvSpPr>
              <a:spLocks noChangeArrowheads="1"/>
            </p:cNvSpPr>
            <p:nvPr/>
          </p:nvSpPr>
          <p:spPr bwMode="auto">
            <a:xfrm flipV="1">
              <a:off x="2570163" y="2630488"/>
              <a:ext cx="212725" cy="288925"/>
            </a:xfrm>
            <a:prstGeom prst="triangle">
              <a:avLst>
                <a:gd name="adj" fmla="val 50000"/>
              </a:avLst>
            </a:prstGeom>
            <a:solidFill>
              <a:srgbClr val="33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rot="10800000" wrap="none" anchor="ctr"/>
            <a:lstStyle/>
            <a:p>
              <a:pPr>
                <a:defRPr/>
              </a:pPr>
              <a:endParaRPr lang="en-US" sz="1800">
                <a:latin typeface="Arial" charset="0"/>
                <a:cs typeface="+mn-cs"/>
              </a:endParaRPr>
            </a:p>
          </p:txBody>
        </p:sp>
      </p:grpSp>
      <p:sp>
        <p:nvSpPr>
          <p:cNvPr id="131195" name="Text Box 123"/>
          <p:cNvSpPr txBox="1">
            <a:spLocks noChangeArrowheads="1"/>
          </p:cNvSpPr>
          <p:nvPr/>
        </p:nvSpPr>
        <p:spPr bwMode="auto">
          <a:xfrm>
            <a:off x="6237288" y="2209800"/>
            <a:ext cx="1154112" cy="40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2000" b="1">
                <a:latin typeface="Arial" charset="0"/>
                <a:cs typeface="+mn-cs"/>
              </a:rPr>
              <a:t>Phase 1</a:t>
            </a:r>
          </a:p>
        </p:txBody>
      </p:sp>
      <p:grpSp>
        <p:nvGrpSpPr>
          <p:cNvPr id="202781" name="Group 202780"/>
          <p:cNvGrpSpPr/>
          <p:nvPr/>
        </p:nvGrpSpPr>
        <p:grpSpPr>
          <a:xfrm>
            <a:off x="736600" y="1752600"/>
            <a:ext cx="4216400" cy="755651"/>
            <a:chOff x="736600" y="1752600"/>
            <a:chExt cx="4216400" cy="755651"/>
          </a:xfrm>
        </p:grpSpPr>
        <p:sp>
          <p:nvSpPr>
            <p:cNvPr id="131139" name="Rectangle 67"/>
            <p:cNvSpPr>
              <a:spLocks noChangeArrowheads="1"/>
            </p:cNvSpPr>
            <p:nvPr/>
          </p:nvSpPr>
          <p:spPr bwMode="auto">
            <a:xfrm>
              <a:off x="1762125" y="1976438"/>
              <a:ext cx="914400" cy="74613"/>
            </a:xfrm>
            <a:prstGeom prst="rect">
              <a:avLst/>
            </a:prstGeom>
            <a:solidFill>
              <a:srgbClr val="D2D2D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131140" name="Rectangle 68"/>
            <p:cNvSpPr>
              <a:spLocks noChangeArrowheads="1"/>
            </p:cNvSpPr>
            <p:nvPr/>
          </p:nvSpPr>
          <p:spPr bwMode="auto">
            <a:xfrm>
              <a:off x="2676525" y="1974850"/>
              <a:ext cx="914400" cy="76200"/>
            </a:xfrm>
            <a:prstGeom prst="rect">
              <a:avLst/>
            </a:prstGeom>
            <a:solidFill>
              <a:srgbClr val="B2B2B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131141" name="Rectangle 69"/>
            <p:cNvSpPr>
              <a:spLocks noChangeArrowheads="1"/>
            </p:cNvSpPr>
            <p:nvPr/>
          </p:nvSpPr>
          <p:spPr bwMode="auto">
            <a:xfrm>
              <a:off x="3590925" y="1974850"/>
              <a:ext cx="914400" cy="76200"/>
            </a:xfrm>
            <a:prstGeom prst="rect">
              <a:avLst/>
            </a:prstGeom>
            <a:solidFill>
              <a:schemeClr val="bg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6" name="Text Box 88"/>
            <p:cNvSpPr txBox="1">
              <a:spLocks noChangeArrowheads="1"/>
            </p:cNvSpPr>
            <p:nvPr/>
          </p:nvSpPr>
          <p:spPr bwMode="auto">
            <a:xfrm>
              <a:off x="736600" y="1752600"/>
              <a:ext cx="527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b="1" i="1">
                  <a:solidFill>
                    <a:srgbClr val="000066"/>
                  </a:solidFill>
                  <a:latin typeface="Arial" charset="0"/>
                  <a:cs typeface="+mn-cs"/>
                </a:rPr>
                <a:t>ITT</a:t>
              </a:r>
            </a:p>
          </p:txBody>
        </p:sp>
        <p:cxnSp>
          <p:nvCxnSpPr>
            <p:cNvPr id="27" name="AutoShape 89"/>
            <p:cNvCxnSpPr>
              <a:cxnSpLocks noChangeShapeType="1"/>
            </p:cNvCxnSpPr>
            <p:nvPr/>
          </p:nvCxnSpPr>
          <p:spPr bwMode="auto">
            <a:xfrm>
              <a:off x="1262063" y="1876425"/>
              <a:ext cx="496888" cy="130175"/>
            </a:xfrm>
            <a:prstGeom prst="curvedConnector3">
              <a:avLst>
                <a:gd name="adj1" fmla="val 55458"/>
              </a:avLst>
            </a:prstGeom>
            <a:noFill/>
            <a:ln w="9525">
              <a:solidFill>
                <a:schemeClr val="fo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0" name="Rectangle 67"/>
            <p:cNvSpPr>
              <a:spLocks noChangeArrowheads="1"/>
            </p:cNvSpPr>
            <p:nvPr/>
          </p:nvSpPr>
          <p:spPr bwMode="auto">
            <a:xfrm>
              <a:off x="1838325" y="2052638"/>
              <a:ext cx="914400" cy="74613"/>
            </a:xfrm>
            <a:prstGeom prst="rect">
              <a:avLst/>
            </a:prstGeom>
            <a:solidFill>
              <a:srgbClr val="D2D2D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31" name="Rectangle 68"/>
            <p:cNvSpPr>
              <a:spLocks noChangeArrowheads="1"/>
            </p:cNvSpPr>
            <p:nvPr/>
          </p:nvSpPr>
          <p:spPr bwMode="auto">
            <a:xfrm>
              <a:off x="2752725" y="2051050"/>
              <a:ext cx="914400" cy="76200"/>
            </a:xfrm>
            <a:prstGeom prst="rect">
              <a:avLst/>
            </a:prstGeom>
            <a:solidFill>
              <a:srgbClr val="B2B2B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02752" name="Rectangle 69"/>
            <p:cNvSpPr>
              <a:spLocks noChangeArrowheads="1"/>
            </p:cNvSpPr>
            <p:nvPr/>
          </p:nvSpPr>
          <p:spPr bwMode="auto">
            <a:xfrm>
              <a:off x="3667125" y="2051050"/>
              <a:ext cx="914400" cy="76200"/>
            </a:xfrm>
            <a:prstGeom prst="rect">
              <a:avLst/>
            </a:prstGeom>
            <a:solidFill>
              <a:schemeClr val="bg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02753" name="Rectangle 67"/>
            <p:cNvSpPr>
              <a:spLocks noChangeArrowheads="1"/>
            </p:cNvSpPr>
            <p:nvPr/>
          </p:nvSpPr>
          <p:spPr bwMode="auto">
            <a:xfrm>
              <a:off x="1914525" y="2128838"/>
              <a:ext cx="914400" cy="74613"/>
            </a:xfrm>
            <a:prstGeom prst="rect">
              <a:avLst/>
            </a:prstGeom>
            <a:solidFill>
              <a:srgbClr val="D2D2D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02755" name="Rectangle 68"/>
            <p:cNvSpPr>
              <a:spLocks noChangeArrowheads="1"/>
            </p:cNvSpPr>
            <p:nvPr/>
          </p:nvSpPr>
          <p:spPr bwMode="auto">
            <a:xfrm>
              <a:off x="2828925" y="2127250"/>
              <a:ext cx="914400" cy="76200"/>
            </a:xfrm>
            <a:prstGeom prst="rect">
              <a:avLst/>
            </a:prstGeom>
            <a:solidFill>
              <a:srgbClr val="B2B2B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02756" name="Rectangle 69"/>
            <p:cNvSpPr>
              <a:spLocks noChangeArrowheads="1"/>
            </p:cNvSpPr>
            <p:nvPr/>
          </p:nvSpPr>
          <p:spPr bwMode="auto">
            <a:xfrm>
              <a:off x="3743325" y="2127250"/>
              <a:ext cx="914400" cy="76200"/>
            </a:xfrm>
            <a:prstGeom prst="rect">
              <a:avLst/>
            </a:prstGeom>
            <a:solidFill>
              <a:schemeClr val="bg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02757" name="Rectangle 67"/>
            <p:cNvSpPr>
              <a:spLocks noChangeArrowheads="1"/>
            </p:cNvSpPr>
            <p:nvPr/>
          </p:nvSpPr>
          <p:spPr bwMode="auto">
            <a:xfrm>
              <a:off x="1990725" y="2205038"/>
              <a:ext cx="914400" cy="74613"/>
            </a:xfrm>
            <a:prstGeom prst="rect">
              <a:avLst/>
            </a:prstGeom>
            <a:solidFill>
              <a:srgbClr val="D2D2D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02758" name="Rectangle 68"/>
            <p:cNvSpPr>
              <a:spLocks noChangeArrowheads="1"/>
            </p:cNvSpPr>
            <p:nvPr/>
          </p:nvSpPr>
          <p:spPr bwMode="auto">
            <a:xfrm>
              <a:off x="2905125" y="2203450"/>
              <a:ext cx="914400" cy="76200"/>
            </a:xfrm>
            <a:prstGeom prst="rect">
              <a:avLst/>
            </a:prstGeom>
            <a:solidFill>
              <a:srgbClr val="B2B2B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02759" name="Rectangle 69"/>
            <p:cNvSpPr>
              <a:spLocks noChangeArrowheads="1"/>
            </p:cNvSpPr>
            <p:nvPr/>
          </p:nvSpPr>
          <p:spPr bwMode="auto">
            <a:xfrm>
              <a:off x="3819525" y="2203450"/>
              <a:ext cx="914400" cy="76200"/>
            </a:xfrm>
            <a:prstGeom prst="rect">
              <a:avLst/>
            </a:prstGeom>
            <a:solidFill>
              <a:schemeClr val="bg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02760" name="Rectangle 67"/>
            <p:cNvSpPr>
              <a:spLocks noChangeArrowheads="1"/>
            </p:cNvSpPr>
            <p:nvPr/>
          </p:nvSpPr>
          <p:spPr bwMode="auto">
            <a:xfrm>
              <a:off x="2066925" y="2281238"/>
              <a:ext cx="914400" cy="74613"/>
            </a:xfrm>
            <a:prstGeom prst="rect">
              <a:avLst/>
            </a:prstGeom>
            <a:solidFill>
              <a:srgbClr val="D2D2D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02761" name="Rectangle 68"/>
            <p:cNvSpPr>
              <a:spLocks noChangeArrowheads="1"/>
            </p:cNvSpPr>
            <p:nvPr/>
          </p:nvSpPr>
          <p:spPr bwMode="auto">
            <a:xfrm>
              <a:off x="2981325" y="2279650"/>
              <a:ext cx="914400" cy="76200"/>
            </a:xfrm>
            <a:prstGeom prst="rect">
              <a:avLst/>
            </a:prstGeom>
            <a:solidFill>
              <a:srgbClr val="B2B2B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02762" name="Rectangle 69"/>
            <p:cNvSpPr>
              <a:spLocks noChangeArrowheads="1"/>
            </p:cNvSpPr>
            <p:nvPr/>
          </p:nvSpPr>
          <p:spPr bwMode="auto">
            <a:xfrm>
              <a:off x="3895725" y="2279650"/>
              <a:ext cx="914400" cy="76200"/>
            </a:xfrm>
            <a:prstGeom prst="rect">
              <a:avLst/>
            </a:prstGeom>
            <a:solidFill>
              <a:schemeClr val="bg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02773" name="AutoShape 87"/>
            <p:cNvSpPr>
              <a:spLocks noChangeArrowheads="1"/>
            </p:cNvSpPr>
            <p:nvPr/>
          </p:nvSpPr>
          <p:spPr bwMode="auto">
            <a:xfrm flipV="1">
              <a:off x="1196975" y="1792288"/>
              <a:ext cx="214313" cy="288925"/>
            </a:xfrm>
            <a:prstGeom prst="triangle">
              <a:avLst>
                <a:gd name="adj" fmla="val 50000"/>
              </a:avLst>
            </a:prstGeom>
            <a:solidFill>
              <a:srgbClr val="33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rot="10800000" wrap="none" anchor="ctr"/>
            <a:lstStyle/>
            <a:p>
              <a:pPr>
                <a:defRPr/>
              </a:pPr>
              <a:endParaRPr lang="en-US" sz="1800">
                <a:latin typeface="Arial" charset="0"/>
                <a:cs typeface="+mn-cs"/>
              </a:endParaRPr>
            </a:p>
          </p:txBody>
        </p:sp>
        <p:sp>
          <p:nvSpPr>
            <p:cNvPr id="112" name="Rectangle 67"/>
            <p:cNvSpPr>
              <a:spLocks noChangeArrowheads="1"/>
            </p:cNvSpPr>
            <p:nvPr/>
          </p:nvSpPr>
          <p:spPr bwMode="auto">
            <a:xfrm>
              <a:off x="2133600" y="2357438"/>
              <a:ext cx="914400" cy="74613"/>
            </a:xfrm>
            <a:prstGeom prst="rect">
              <a:avLst/>
            </a:prstGeom>
            <a:solidFill>
              <a:srgbClr val="D2D2D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113" name="Rectangle 68"/>
            <p:cNvSpPr>
              <a:spLocks noChangeArrowheads="1"/>
            </p:cNvSpPr>
            <p:nvPr/>
          </p:nvSpPr>
          <p:spPr bwMode="auto">
            <a:xfrm>
              <a:off x="3048000" y="2355850"/>
              <a:ext cx="914400" cy="76200"/>
            </a:xfrm>
            <a:prstGeom prst="rect">
              <a:avLst/>
            </a:prstGeom>
            <a:solidFill>
              <a:srgbClr val="B2B2B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114" name="Rectangle 69"/>
            <p:cNvSpPr>
              <a:spLocks noChangeArrowheads="1"/>
            </p:cNvSpPr>
            <p:nvPr/>
          </p:nvSpPr>
          <p:spPr bwMode="auto">
            <a:xfrm>
              <a:off x="3962400" y="2355850"/>
              <a:ext cx="914400" cy="76200"/>
            </a:xfrm>
            <a:prstGeom prst="rect">
              <a:avLst/>
            </a:prstGeom>
            <a:solidFill>
              <a:schemeClr val="bg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115" name="Rectangle 67"/>
            <p:cNvSpPr>
              <a:spLocks noChangeArrowheads="1"/>
            </p:cNvSpPr>
            <p:nvPr/>
          </p:nvSpPr>
          <p:spPr bwMode="auto">
            <a:xfrm>
              <a:off x="2209800" y="2433638"/>
              <a:ext cx="914400" cy="74613"/>
            </a:xfrm>
            <a:prstGeom prst="rect">
              <a:avLst/>
            </a:prstGeom>
            <a:solidFill>
              <a:srgbClr val="D2D2D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116" name="Rectangle 68"/>
            <p:cNvSpPr>
              <a:spLocks noChangeArrowheads="1"/>
            </p:cNvSpPr>
            <p:nvPr/>
          </p:nvSpPr>
          <p:spPr bwMode="auto">
            <a:xfrm>
              <a:off x="3124200" y="2432050"/>
              <a:ext cx="914400" cy="76200"/>
            </a:xfrm>
            <a:prstGeom prst="rect">
              <a:avLst/>
            </a:prstGeom>
            <a:solidFill>
              <a:srgbClr val="B2B2B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117" name="Rectangle 69"/>
            <p:cNvSpPr>
              <a:spLocks noChangeArrowheads="1"/>
            </p:cNvSpPr>
            <p:nvPr/>
          </p:nvSpPr>
          <p:spPr bwMode="auto">
            <a:xfrm>
              <a:off x="4038600" y="2432050"/>
              <a:ext cx="914400" cy="76200"/>
            </a:xfrm>
            <a:prstGeom prst="rect">
              <a:avLst/>
            </a:prstGeom>
            <a:solidFill>
              <a:schemeClr val="bg2"/>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grpSp>
      <p:grpSp>
        <p:nvGrpSpPr>
          <p:cNvPr id="202776" name="Group 202775"/>
          <p:cNvGrpSpPr/>
          <p:nvPr/>
        </p:nvGrpSpPr>
        <p:grpSpPr>
          <a:xfrm>
            <a:off x="2008188" y="4083050"/>
            <a:ext cx="6602412" cy="1289050"/>
            <a:chOff x="2008188" y="4083050"/>
            <a:chExt cx="6602412" cy="1289050"/>
          </a:xfrm>
        </p:grpSpPr>
        <p:sp>
          <p:nvSpPr>
            <p:cNvPr id="131196" name="Text Box 124"/>
            <p:cNvSpPr txBox="1">
              <a:spLocks noChangeArrowheads="1"/>
            </p:cNvSpPr>
            <p:nvPr/>
          </p:nvSpPr>
          <p:spPr bwMode="auto">
            <a:xfrm>
              <a:off x="2008188" y="4564063"/>
              <a:ext cx="1154112" cy="40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2000" b="1">
                  <a:latin typeface="Arial" charset="0"/>
                  <a:cs typeface="+mn-cs"/>
                </a:rPr>
                <a:t>Phase 2</a:t>
              </a:r>
            </a:p>
          </p:txBody>
        </p:sp>
        <p:grpSp>
          <p:nvGrpSpPr>
            <p:cNvPr id="34820" name="Group 118"/>
            <p:cNvGrpSpPr>
              <a:grpSpLocks/>
            </p:cNvGrpSpPr>
            <p:nvPr/>
          </p:nvGrpSpPr>
          <p:grpSpPr bwMode="auto">
            <a:xfrm>
              <a:off x="4800600" y="4305300"/>
              <a:ext cx="2743200" cy="76200"/>
              <a:chOff x="2928" y="2598"/>
              <a:chExt cx="1728" cy="83"/>
            </a:xfrm>
          </p:grpSpPr>
          <p:sp>
            <p:nvSpPr>
              <p:cNvPr id="2" name="Rectangle 67"/>
              <p:cNvSpPr>
                <a:spLocks noChangeArrowheads="1"/>
              </p:cNvSpPr>
              <p:nvPr/>
            </p:nvSpPr>
            <p:spPr bwMode="auto">
              <a:xfrm>
                <a:off x="2928" y="2600"/>
                <a:ext cx="576" cy="81"/>
              </a:xfrm>
              <a:prstGeom prst="rect">
                <a:avLst/>
              </a:prstGeom>
              <a:solidFill>
                <a:srgbClr val="9999FF"/>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3" name="Rectangle 68"/>
              <p:cNvSpPr>
                <a:spLocks noChangeArrowheads="1"/>
              </p:cNvSpPr>
              <p:nvPr/>
            </p:nvSpPr>
            <p:spPr bwMode="auto">
              <a:xfrm>
                <a:off x="3504" y="2598"/>
                <a:ext cx="576" cy="83"/>
              </a:xfrm>
              <a:prstGeom prst="rect">
                <a:avLst/>
              </a:prstGeom>
              <a:solidFill>
                <a:srgbClr val="6666FF"/>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4" name="Rectangle 69"/>
              <p:cNvSpPr>
                <a:spLocks noChangeArrowheads="1"/>
              </p:cNvSpPr>
              <p:nvPr/>
            </p:nvSpPr>
            <p:spPr bwMode="auto">
              <a:xfrm>
                <a:off x="4080" y="2598"/>
                <a:ext cx="576" cy="83"/>
              </a:xfrm>
              <a:prstGeom prst="rect">
                <a:avLst/>
              </a:prstGeom>
              <a:solidFill>
                <a:srgbClr val="0033CC"/>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grpSp>
        <p:cxnSp>
          <p:nvCxnSpPr>
            <p:cNvPr id="131161" name="AutoShape 89"/>
            <p:cNvCxnSpPr>
              <a:cxnSpLocks noChangeShapeType="1"/>
            </p:cNvCxnSpPr>
            <p:nvPr/>
          </p:nvCxnSpPr>
          <p:spPr bwMode="auto">
            <a:xfrm>
              <a:off x="4300538" y="4206875"/>
              <a:ext cx="496887" cy="130175"/>
            </a:xfrm>
            <a:prstGeom prst="curvedConnector3">
              <a:avLst>
                <a:gd name="adj1" fmla="val 55458"/>
              </a:avLst>
            </a:prstGeom>
            <a:noFill/>
            <a:ln w="9525">
              <a:solidFill>
                <a:schemeClr val="fo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34825" name="Group 128"/>
            <p:cNvGrpSpPr>
              <a:grpSpLocks/>
            </p:cNvGrpSpPr>
            <p:nvPr/>
          </p:nvGrpSpPr>
          <p:grpSpPr bwMode="auto">
            <a:xfrm>
              <a:off x="4876800" y="4381500"/>
              <a:ext cx="2743200" cy="76200"/>
              <a:chOff x="2928" y="2598"/>
              <a:chExt cx="1728" cy="83"/>
            </a:xfrm>
          </p:grpSpPr>
          <p:sp>
            <p:nvSpPr>
              <p:cNvPr id="5" name="Rectangle 67"/>
              <p:cNvSpPr>
                <a:spLocks noChangeArrowheads="1"/>
              </p:cNvSpPr>
              <p:nvPr/>
            </p:nvSpPr>
            <p:spPr bwMode="auto">
              <a:xfrm>
                <a:off x="2928" y="2600"/>
                <a:ext cx="576" cy="81"/>
              </a:xfrm>
              <a:prstGeom prst="rect">
                <a:avLst/>
              </a:prstGeom>
              <a:solidFill>
                <a:srgbClr val="9999FF"/>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6" name="Rectangle 68"/>
              <p:cNvSpPr>
                <a:spLocks noChangeArrowheads="1"/>
              </p:cNvSpPr>
              <p:nvPr/>
            </p:nvSpPr>
            <p:spPr bwMode="auto">
              <a:xfrm>
                <a:off x="3504" y="2598"/>
                <a:ext cx="576" cy="83"/>
              </a:xfrm>
              <a:prstGeom prst="rect">
                <a:avLst/>
              </a:prstGeom>
              <a:solidFill>
                <a:srgbClr val="6666FF"/>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7" name="Rectangle 69"/>
              <p:cNvSpPr>
                <a:spLocks noChangeArrowheads="1"/>
              </p:cNvSpPr>
              <p:nvPr/>
            </p:nvSpPr>
            <p:spPr bwMode="auto">
              <a:xfrm>
                <a:off x="4080" y="2598"/>
                <a:ext cx="576" cy="83"/>
              </a:xfrm>
              <a:prstGeom prst="rect">
                <a:avLst/>
              </a:prstGeom>
              <a:solidFill>
                <a:srgbClr val="0033CC"/>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grpSp>
        <p:grpSp>
          <p:nvGrpSpPr>
            <p:cNvPr id="34826" name="Group 132"/>
            <p:cNvGrpSpPr>
              <a:grpSpLocks/>
            </p:cNvGrpSpPr>
            <p:nvPr/>
          </p:nvGrpSpPr>
          <p:grpSpPr bwMode="auto">
            <a:xfrm>
              <a:off x="4953000" y="4457700"/>
              <a:ext cx="2743200" cy="76200"/>
              <a:chOff x="2928" y="2598"/>
              <a:chExt cx="1728" cy="83"/>
            </a:xfrm>
          </p:grpSpPr>
          <p:sp>
            <p:nvSpPr>
              <p:cNvPr id="8" name="Rectangle 67"/>
              <p:cNvSpPr>
                <a:spLocks noChangeArrowheads="1"/>
              </p:cNvSpPr>
              <p:nvPr/>
            </p:nvSpPr>
            <p:spPr bwMode="auto">
              <a:xfrm>
                <a:off x="2928" y="2600"/>
                <a:ext cx="576" cy="81"/>
              </a:xfrm>
              <a:prstGeom prst="rect">
                <a:avLst/>
              </a:prstGeom>
              <a:solidFill>
                <a:srgbClr val="9999FF"/>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9" name="Rectangle 68"/>
              <p:cNvSpPr>
                <a:spLocks noChangeArrowheads="1"/>
              </p:cNvSpPr>
              <p:nvPr/>
            </p:nvSpPr>
            <p:spPr bwMode="auto">
              <a:xfrm>
                <a:off x="3504" y="2598"/>
                <a:ext cx="576" cy="83"/>
              </a:xfrm>
              <a:prstGeom prst="rect">
                <a:avLst/>
              </a:prstGeom>
              <a:solidFill>
                <a:srgbClr val="6666FF"/>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10" name="Rectangle 69"/>
              <p:cNvSpPr>
                <a:spLocks noChangeArrowheads="1"/>
              </p:cNvSpPr>
              <p:nvPr/>
            </p:nvSpPr>
            <p:spPr bwMode="auto">
              <a:xfrm>
                <a:off x="4080" y="2598"/>
                <a:ext cx="576" cy="83"/>
              </a:xfrm>
              <a:prstGeom prst="rect">
                <a:avLst/>
              </a:prstGeom>
              <a:solidFill>
                <a:srgbClr val="0033CC"/>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grpSp>
        <p:grpSp>
          <p:nvGrpSpPr>
            <p:cNvPr id="34827" name="Group 136"/>
            <p:cNvGrpSpPr>
              <a:grpSpLocks/>
            </p:cNvGrpSpPr>
            <p:nvPr/>
          </p:nvGrpSpPr>
          <p:grpSpPr bwMode="auto">
            <a:xfrm>
              <a:off x="5029200" y="4533900"/>
              <a:ext cx="2743200" cy="76200"/>
              <a:chOff x="2928" y="2598"/>
              <a:chExt cx="1728" cy="83"/>
            </a:xfrm>
          </p:grpSpPr>
          <p:sp>
            <p:nvSpPr>
              <p:cNvPr id="11" name="Rectangle 67"/>
              <p:cNvSpPr>
                <a:spLocks noChangeArrowheads="1"/>
              </p:cNvSpPr>
              <p:nvPr/>
            </p:nvSpPr>
            <p:spPr bwMode="auto">
              <a:xfrm>
                <a:off x="2928" y="2600"/>
                <a:ext cx="576" cy="81"/>
              </a:xfrm>
              <a:prstGeom prst="rect">
                <a:avLst/>
              </a:prstGeom>
              <a:solidFill>
                <a:srgbClr val="9999FF"/>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12" name="Rectangle 68"/>
              <p:cNvSpPr>
                <a:spLocks noChangeArrowheads="1"/>
              </p:cNvSpPr>
              <p:nvPr/>
            </p:nvSpPr>
            <p:spPr bwMode="auto">
              <a:xfrm>
                <a:off x="3504" y="2598"/>
                <a:ext cx="576" cy="83"/>
              </a:xfrm>
              <a:prstGeom prst="rect">
                <a:avLst/>
              </a:prstGeom>
              <a:solidFill>
                <a:srgbClr val="6666FF"/>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13" name="Rectangle 69"/>
              <p:cNvSpPr>
                <a:spLocks noChangeArrowheads="1"/>
              </p:cNvSpPr>
              <p:nvPr/>
            </p:nvSpPr>
            <p:spPr bwMode="auto">
              <a:xfrm>
                <a:off x="4080" y="2598"/>
                <a:ext cx="576" cy="83"/>
              </a:xfrm>
              <a:prstGeom prst="rect">
                <a:avLst/>
              </a:prstGeom>
              <a:solidFill>
                <a:srgbClr val="0033CC"/>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grpSp>
        <p:grpSp>
          <p:nvGrpSpPr>
            <p:cNvPr id="34828" name="Group 140"/>
            <p:cNvGrpSpPr>
              <a:grpSpLocks/>
            </p:cNvGrpSpPr>
            <p:nvPr/>
          </p:nvGrpSpPr>
          <p:grpSpPr bwMode="auto">
            <a:xfrm>
              <a:off x="5105400" y="4610100"/>
              <a:ext cx="2743200" cy="76200"/>
              <a:chOff x="3120" y="2808"/>
              <a:chExt cx="1728" cy="48"/>
            </a:xfrm>
          </p:grpSpPr>
          <p:sp>
            <p:nvSpPr>
              <p:cNvPr id="14" name="Rectangle 67"/>
              <p:cNvSpPr>
                <a:spLocks noChangeArrowheads="1"/>
              </p:cNvSpPr>
              <p:nvPr/>
            </p:nvSpPr>
            <p:spPr bwMode="auto">
              <a:xfrm>
                <a:off x="3120" y="2809"/>
                <a:ext cx="576" cy="47"/>
              </a:xfrm>
              <a:prstGeom prst="rect">
                <a:avLst/>
              </a:prstGeom>
              <a:solidFill>
                <a:srgbClr val="9999FF"/>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15" name="Rectangle 68"/>
              <p:cNvSpPr>
                <a:spLocks noChangeArrowheads="1"/>
              </p:cNvSpPr>
              <p:nvPr/>
            </p:nvSpPr>
            <p:spPr bwMode="auto">
              <a:xfrm>
                <a:off x="3696" y="2808"/>
                <a:ext cx="576" cy="48"/>
              </a:xfrm>
              <a:prstGeom prst="rect">
                <a:avLst/>
              </a:prstGeom>
              <a:solidFill>
                <a:srgbClr val="6666FF"/>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16" name="Rectangle 69"/>
              <p:cNvSpPr>
                <a:spLocks noChangeArrowheads="1"/>
              </p:cNvSpPr>
              <p:nvPr/>
            </p:nvSpPr>
            <p:spPr bwMode="auto">
              <a:xfrm>
                <a:off x="4272" y="2808"/>
                <a:ext cx="576" cy="48"/>
              </a:xfrm>
              <a:prstGeom prst="rect">
                <a:avLst/>
              </a:prstGeom>
              <a:solidFill>
                <a:srgbClr val="0033CC"/>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grpSp>
        <p:grpSp>
          <p:nvGrpSpPr>
            <p:cNvPr id="202783" name="Group 202782"/>
            <p:cNvGrpSpPr/>
            <p:nvPr/>
          </p:nvGrpSpPr>
          <p:grpSpPr>
            <a:xfrm>
              <a:off x="4737145" y="4921250"/>
              <a:ext cx="3873455" cy="450850"/>
              <a:chOff x="4737145" y="4921250"/>
              <a:chExt cx="3873455" cy="450850"/>
            </a:xfrm>
          </p:grpSpPr>
          <p:sp>
            <p:nvSpPr>
              <p:cNvPr id="131178" name="Text Box 106"/>
              <p:cNvSpPr txBox="1">
                <a:spLocks noChangeArrowheads="1"/>
              </p:cNvSpPr>
              <p:nvPr/>
            </p:nvSpPr>
            <p:spPr bwMode="auto">
              <a:xfrm>
                <a:off x="4737145" y="4921250"/>
                <a:ext cx="72632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b="1" i="1" dirty="0" smtClean="0">
                    <a:solidFill>
                      <a:srgbClr val="000066"/>
                    </a:solidFill>
                    <a:latin typeface="Arial" charset="0"/>
                    <a:cs typeface="+mn-cs"/>
                  </a:rPr>
                  <a:t>RFQ</a:t>
                </a:r>
                <a:endParaRPr lang="en-GB" sz="1800" b="1" i="1" dirty="0">
                  <a:solidFill>
                    <a:srgbClr val="000066"/>
                  </a:solidFill>
                  <a:latin typeface="Arial" charset="0"/>
                  <a:cs typeface="+mn-cs"/>
                </a:endParaRPr>
              </a:p>
            </p:txBody>
          </p:sp>
          <p:cxnSp>
            <p:nvCxnSpPr>
              <p:cNvPr id="131179" name="AutoShape 107"/>
              <p:cNvCxnSpPr>
                <a:cxnSpLocks noChangeShapeType="1"/>
              </p:cNvCxnSpPr>
              <p:nvPr/>
            </p:nvCxnSpPr>
            <p:spPr bwMode="auto">
              <a:xfrm>
                <a:off x="5369455" y="5051425"/>
                <a:ext cx="496887" cy="130175"/>
              </a:xfrm>
              <a:prstGeom prst="curvedConnector3">
                <a:avLst>
                  <a:gd name="adj1" fmla="val 55458"/>
                </a:avLst>
              </a:prstGeom>
              <a:noFill/>
              <a:ln w="9525">
                <a:solidFill>
                  <a:schemeClr val="fo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34829" name="Group 144"/>
              <p:cNvGrpSpPr>
                <a:grpSpLocks/>
              </p:cNvGrpSpPr>
              <p:nvPr/>
            </p:nvGrpSpPr>
            <p:grpSpPr bwMode="auto">
              <a:xfrm>
                <a:off x="5866342" y="5143500"/>
                <a:ext cx="2743200" cy="76200"/>
                <a:chOff x="3120" y="2808"/>
                <a:chExt cx="1728" cy="48"/>
              </a:xfrm>
            </p:grpSpPr>
            <p:sp>
              <p:nvSpPr>
                <p:cNvPr id="17" name="Rectangle 67"/>
                <p:cNvSpPr>
                  <a:spLocks noChangeArrowheads="1"/>
                </p:cNvSpPr>
                <p:nvPr/>
              </p:nvSpPr>
              <p:spPr bwMode="auto">
                <a:xfrm>
                  <a:off x="3120" y="2809"/>
                  <a:ext cx="576" cy="47"/>
                </a:xfrm>
                <a:prstGeom prst="rect">
                  <a:avLst/>
                </a:prstGeom>
                <a:solidFill>
                  <a:srgbClr val="9999FF"/>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18" name="Rectangle 68"/>
                <p:cNvSpPr>
                  <a:spLocks noChangeArrowheads="1"/>
                </p:cNvSpPr>
                <p:nvPr/>
              </p:nvSpPr>
              <p:spPr bwMode="auto">
                <a:xfrm>
                  <a:off x="3696" y="2808"/>
                  <a:ext cx="576" cy="48"/>
                </a:xfrm>
                <a:prstGeom prst="rect">
                  <a:avLst/>
                </a:prstGeom>
                <a:solidFill>
                  <a:srgbClr val="6666FF"/>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19" name="Rectangle 69"/>
                <p:cNvSpPr>
                  <a:spLocks noChangeArrowheads="1"/>
                </p:cNvSpPr>
                <p:nvPr/>
              </p:nvSpPr>
              <p:spPr bwMode="auto">
                <a:xfrm>
                  <a:off x="4272" y="2808"/>
                  <a:ext cx="576" cy="48"/>
                </a:xfrm>
                <a:prstGeom prst="rect">
                  <a:avLst/>
                </a:prstGeom>
                <a:solidFill>
                  <a:srgbClr val="0033CC"/>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grpSp>
          <p:sp>
            <p:nvSpPr>
              <p:cNvPr id="20" name="Rectangle 67"/>
              <p:cNvSpPr>
                <a:spLocks noChangeArrowheads="1"/>
              </p:cNvSpPr>
              <p:nvPr/>
            </p:nvSpPr>
            <p:spPr bwMode="auto">
              <a:xfrm>
                <a:off x="5867400" y="5221288"/>
                <a:ext cx="914400" cy="74613"/>
              </a:xfrm>
              <a:prstGeom prst="rect">
                <a:avLst/>
              </a:prstGeom>
              <a:solidFill>
                <a:srgbClr val="9999FF"/>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1" name="Rectangle 68"/>
              <p:cNvSpPr>
                <a:spLocks noChangeArrowheads="1"/>
              </p:cNvSpPr>
              <p:nvPr/>
            </p:nvSpPr>
            <p:spPr bwMode="auto">
              <a:xfrm>
                <a:off x="6781800" y="5219700"/>
                <a:ext cx="914400" cy="76200"/>
              </a:xfrm>
              <a:prstGeom prst="rect">
                <a:avLst/>
              </a:prstGeom>
              <a:solidFill>
                <a:srgbClr val="6666FF"/>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2" name="Rectangle 69"/>
              <p:cNvSpPr>
                <a:spLocks noChangeArrowheads="1"/>
              </p:cNvSpPr>
              <p:nvPr/>
            </p:nvSpPr>
            <p:spPr bwMode="auto">
              <a:xfrm>
                <a:off x="7696200" y="5219700"/>
                <a:ext cx="914400" cy="76200"/>
              </a:xfrm>
              <a:prstGeom prst="rect">
                <a:avLst/>
              </a:prstGeom>
              <a:solidFill>
                <a:srgbClr val="0033CC"/>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grpSp>
            <p:nvGrpSpPr>
              <p:cNvPr id="34831" name="Group 152"/>
              <p:cNvGrpSpPr>
                <a:grpSpLocks/>
              </p:cNvGrpSpPr>
              <p:nvPr/>
            </p:nvGrpSpPr>
            <p:grpSpPr bwMode="auto">
              <a:xfrm>
                <a:off x="5867400" y="5295900"/>
                <a:ext cx="2743200" cy="76200"/>
                <a:chOff x="3120" y="2808"/>
                <a:chExt cx="1728" cy="48"/>
              </a:xfrm>
            </p:grpSpPr>
            <p:sp>
              <p:nvSpPr>
                <p:cNvPr id="23" name="Rectangle 67"/>
                <p:cNvSpPr>
                  <a:spLocks noChangeArrowheads="1"/>
                </p:cNvSpPr>
                <p:nvPr/>
              </p:nvSpPr>
              <p:spPr bwMode="auto">
                <a:xfrm>
                  <a:off x="3120" y="2809"/>
                  <a:ext cx="576" cy="47"/>
                </a:xfrm>
                <a:prstGeom prst="rect">
                  <a:avLst/>
                </a:prstGeom>
                <a:solidFill>
                  <a:srgbClr val="9999FF"/>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4" name="Rectangle 68"/>
                <p:cNvSpPr>
                  <a:spLocks noChangeArrowheads="1"/>
                </p:cNvSpPr>
                <p:nvPr/>
              </p:nvSpPr>
              <p:spPr bwMode="auto">
                <a:xfrm>
                  <a:off x="3696" y="2808"/>
                  <a:ext cx="576" cy="48"/>
                </a:xfrm>
                <a:prstGeom prst="rect">
                  <a:avLst/>
                </a:prstGeom>
                <a:solidFill>
                  <a:srgbClr val="6666FF"/>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sp>
              <p:nvSpPr>
                <p:cNvPr id="25" name="Rectangle 69"/>
                <p:cNvSpPr>
                  <a:spLocks noChangeArrowheads="1"/>
                </p:cNvSpPr>
                <p:nvPr/>
              </p:nvSpPr>
              <p:spPr bwMode="auto">
                <a:xfrm>
                  <a:off x="4272" y="2808"/>
                  <a:ext cx="576" cy="48"/>
                </a:xfrm>
                <a:prstGeom prst="rect">
                  <a:avLst/>
                </a:prstGeom>
                <a:solidFill>
                  <a:srgbClr val="0033CC"/>
                </a:solidFill>
                <a:ln w="31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800">
                    <a:latin typeface="Arial" charset="0"/>
                    <a:cs typeface="+mn-cs"/>
                  </a:endParaRPr>
                </a:p>
              </p:txBody>
            </p:sp>
          </p:grpSp>
          <p:sp>
            <p:nvSpPr>
              <p:cNvPr id="131177" name="AutoShape 105"/>
              <p:cNvSpPr>
                <a:spLocks noChangeArrowheads="1"/>
              </p:cNvSpPr>
              <p:nvPr/>
            </p:nvSpPr>
            <p:spPr bwMode="auto">
              <a:xfrm flipV="1">
                <a:off x="5302780" y="4960938"/>
                <a:ext cx="212725" cy="288925"/>
              </a:xfrm>
              <a:prstGeom prst="triangle">
                <a:avLst>
                  <a:gd name="adj" fmla="val 50000"/>
                </a:avLst>
              </a:prstGeom>
              <a:solidFill>
                <a:srgbClr val="33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rot="10800000" wrap="none" anchor="ctr"/>
              <a:lstStyle/>
              <a:p>
                <a:pPr>
                  <a:defRPr/>
                </a:pPr>
                <a:endParaRPr lang="en-US" sz="1800">
                  <a:latin typeface="Arial" charset="0"/>
                  <a:cs typeface="+mn-cs"/>
                </a:endParaRPr>
              </a:p>
            </p:txBody>
          </p:sp>
        </p:grpSp>
        <p:sp>
          <p:nvSpPr>
            <p:cNvPr id="131159" name="AutoShape 87"/>
            <p:cNvSpPr>
              <a:spLocks noChangeArrowheads="1"/>
            </p:cNvSpPr>
            <p:nvPr/>
          </p:nvSpPr>
          <p:spPr bwMode="auto">
            <a:xfrm flipV="1">
              <a:off x="4235450" y="4122738"/>
              <a:ext cx="214313" cy="288925"/>
            </a:xfrm>
            <a:prstGeom prst="triangle">
              <a:avLst>
                <a:gd name="adj" fmla="val 50000"/>
              </a:avLst>
            </a:prstGeom>
            <a:solidFill>
              <a:srgbClr val="33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rot="10800000" wrap="none" anchor="ctr"/>
            <a:lstStyle/>
            <a:p>
              <a:pPr>
                <a:defRPr/>
              </a:pPr>
              <a:endParaRPr lang="en-US" sz="1800">
                <a:latin typeface="Arial" charset="0"/>
                <a:cs typeface="+mn-cs"/>
              </a:endParaRPr>
            </a:p>
          </p:txBody>
        </p:sp>
        <p:sp>
          <p:nvSpPr>
            <p:cNvPr id="131160" name="Text Box 88"/>
            <p:cNvSpPr txBox="1">
              <a:spLocks noChangeArrowheads="1"/>
            </p:cNvSpPr>
            <p:nvPr/>
          </p:nvSpPr>
          <p:spPr bwMode="auto">
            <a:xfrm>
              <a:off x="3671403" y="4083050"/>
              <a:ext cx="72632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b="1" i="1" dirty="0" smtClean="0">
                  <a:solidFill>
                    <a:srgbClr val="000066"/>
                  </a:solidFill>
                  <a:latin typeface="Arial" charset="0"/>
                  <a:cs typeface="+mn-cs"/>
                </a:rPr>
                <a:t>RFQ</a:t>
              </a:r>
              <a:endParaRPr lang="en-GB" sz="1800" b="1" i="1" dirty="0">
                <a:solidFill>
                  <a:srgbClr val="000066"/>
                </a:solidFill>
                <a:latin typeface="Arial" charset="0"/>
                <a:cs typeface="+mn-cs"/>
              </a:endParaRPr>
            </a:p>
          </p:txBody>
        </p:sp>
      </p:grpSp>
      <p:grpSp>
        <p:nvGrpSpPr>
          <p:cNvPr id="202774" name="Group 202773"/>
          <p:cNvGrpSpPr/>
          <p:nvPr/>
        </p:nvGrpSpPr>
        <p:grpSpPr>
          <a:xfrm>
            <a:off x="381000" y="5867400"/>
            <a:ext cx="8458200" cy="459820"/>
            <a:chOff x="381000" y="5867400"/>
            <a:chExt cx="8458200" cy="459820"/>
          </a:xfrm>
        </p:grpSpPr>
        <p:sp>
          <p:nvSpPr>
            <p:cNvPr id="131075" name="Line 3"/>
            <p:cNvSpPr>
              <a:spLocks noChangeShapeType="1"/>
            </p:cNvSpPr>
            <p:nvPr/>
          </p:nvSpPr>
          <p:spPr bwMode="auto">
            <a:xfrm flipV="1">
              <a:off x="381000" y="5867400"/>
              <a:ext cx="8458200" cy="0"/>
            </a:xfrm>
            <a:prstGeom prst="line">
              <a:avLst/>
            </a:prstGeom>
            <a:noFill/>
            <a:ln w="57150">
              <a:solidFill>
                <a:srgbClr val="80808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Arial" charset="0"/>
                <a:cs typeface="+mn-cs"/>
              </a:endParaRPr>
            </a:p>
          </p:txBody>
        </p:sp>
        <p:sp>
          <p:nvSpPr>
            <p:cNvPr id="131076" name="Line 4"/>
            <p:cNvSpPr>
              <a:spLocks noChangeShapeType="1"/>
            </p:cNvSpPr>
            <p:nvPr/>
          </p:nvSpPr>
          <p:spPr bwMode="auto">
            <a:xfrm flipV="1">
              <a:off x="1295400" y="5867400"/>
              <a:ext cx="0" cy="117475"/>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Arial" charset="0"/>
                <a:cs typeface="+mn-cs"/>
              </a:endParaRPr>
            </a:p>
          </p:txBody>
        </p:sp>
        <p:sp>
          <p:nvSpPr>
            <p:cNvPr id="131077" name="Line 5"/>
            <p:cNvSpPr>
              <a:spLocks noChangeShapeType="1"/>
            </p:cNvSpPr>
            <p:nvPr/>
          </p:nvSpPr>
          <p:spPr bwMode="auto">
            <a:xfrm flipV="1">
              <a:off x="2209800" y="5867400"/>
              <a:ext cx="0" cy="117475"/>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Arial" charset="0"/>
                <a:cs typeface="+mn-cs"/>
              </a:endParaRPr>
            </a:p>
          </p:txBody>
        </p:sp>
        <p:sp>
          <p:nvSpPr>
            <p:cNvPr id="131078" name="Line 6"/>
            <p:cNvSpPr>
              <a:spLocks noChangeShapeType="1"/>
            </p:cNvSpPr>
            <p:nvPr/>
          </p:nvSpPr>
          <p:spPr bwMode="auto">
            <a:xfrm flipV="1">
              <a:off x="3124200" y="5867400"/>
              <a:ext cx="0" cy="117475"/>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Arial" charset="0"/>
                <a:cs typeface="+mn-cs"/>
              </a:endParaRPr>
            </a:p>
          </p:txBody>
        </p:sp>
        <p:sp>
          <p:nvSpPr>
            <p:cNvPr id="131079" name="Line 7"/>
            <p:cNvSpPr>
              <a:spLocks noChangeShapeType="1"/>
            </p:cNvSpPr>
            <p:nvPr/>
          </p:nvSpPr>
          <p:spPr bwMode="auto">
            <a:xfrm flipV="1">
              <a:off x="4038600" y="5867400"/>
              <a:ext cx="0" cy="117475"/>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Arial" charset="0"/>
                <a:cs typeface="+mn-cs"/>
              </a:endParaRPr>
            </a:p>
          </p:txBody>
        </p:sp>
        <p:sp>
          <p:nvSpPr>
            <p:cNvPr id="131080" name="Line 8"/>
            <p:cNvSpPr>
              <a:spLocks noChangeShapeType="1"/>
            </p:cNvSpPr>
            <p:nvPr/>
          </p:nvSpPr>
          <p:spPr bwMode="auto">
            <a:xfrm flipV="1">
              <a:off x="4953000" y="5867400"/>
              <a:ext cx="0" cy="117475"/>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Arial" charset="0"/>
                <a:cs typeface="+mn-cs"/>
              </a:endParaRPr>
            </a:p>
          </p:txBody>
        </p:sp>
        <p:sp>
          <p:nvSpPr>
            <p:cNvPr id="131081" name="Line 9"/>
            <p:cNvSpPr>
              <a:spLocks noChangeShapeType="1"/>
            </p:cNvSpPr>
            <p:nvPr/>
          </p:nvSpPr>
          <p:spPr bwMode="auto">
            <a:xfrm flipV="1">
              <a:off x="5867400" y="5867400"/>
              <a:ext cx="0" cy="117475"/>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Arial" charset="0"/>
                <a:cs typeface="+mn-cs"/>
              </a:endParaRPr>
            </a:p>
          </p:txBody>
        </p:sp>
        <p:sp>
          <p:nvSpPr>
            <p:cNvPr id="131082" name="Line 10"/>
            <p:cNvSpPr>
              <a:spLocks noChangeShapeType="1"/>
            </p:cNvSpPr>
            <p:nvPr/>
          </p:nvSpPr>
          <p:spPr bwMode="auto">
            <a:xfrm flipV="1">
              <a:off x="6781800" y="5867400"/>
              <a:ext cx="0" cy="117475"/>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Arial" charset="0"/>
                <a:cs typeface="+mn-cs"/>
              </a:endParaRPr>
            </a:p>
          </p:txBody>
        </p:sp>
        <p:sp>
          <p:nvSpPr>
            <p:cNvPr id="131083" name="Text Box 11"/>
            <p:cNvSpPr txBox="1">
              <a:spLocks noChangeArrowheads="1"/>
            </p:cNvSpPr>
            <p:nvPr/>
          </p:nvSpPr>
          <p:spPr bwMode="auto">
            <a:xfrm>
              <a:off x="1406525" y="5957888"/>
              <a:ext cx="692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b="1" i="1">
                  <a:solidFill>
                    <a:schemeClr val="tx2"/>
                  </a:solidFill>
                  <a:latin typeface="Arial" charset="0"/>
                  <a:cs typeface="+mn-cs"/>
                </a:rPr>
                <a:t>2010</a:t>
              </a:r>
            </a:p>
          </p:txBody>
        </p:sp>
        <p:sp>
          <p:nvSpPr>
            <p:cNvPr id="131084" name="Text Box 12"/>
            <p:cNvSpPr txBox="1">
              <a:spLocks noChangeArrowheads="1"/>
            </p:cNvSpPr>
            <p:nvPr/>
          </p:nvSpPr>
          <p:spPr bwMode="auto">
            <a:xfrm>
              <a:off x="2320925" y="5957888"/>
              <a:ext cx="692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b="1" i="1">
                  <a:solidFill>
                    <a:schemeClr val="tx2"/>
                  </a:solidFill>
                  <a:latin typeface="Arial" charset="0"/>
                  <a:cs typeface="+mn-cs"/>
                </a:rPr>
                <a:t>2011</a:t>
              </a:r>
            </a:p>
          </p:txBody>
        </p:sp>
        <p:sp>
          <p:nvSpPr>
            <p:cNvPr id="131085" name="Text Box 13"/>
            <p:cNvSpPr txBox="1">
              <a:spLocks noChangeArrowheads="1"/>
            </p:cNvSpPr>
            <p:nvPr/>
          </p:nvSpPr>
          <p:spPr bwMode="auto">
            <a:xfrm>
              <a:off x="3235325" y="5957888"/>
              <a:ext cx="692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b="1" i="1">
                  <a:solidFill>
                    <a:schemeClr val="tx2"/>
                  </a:solidFill>
                  <a:latin typeface="Arial" charset="0"/>
                  <a:cs typeface="+mn-cs"/>
                </a:rPr>
                <a:t>2012</a:t>
              </a:r>
            </a:p>
          </p:txBody>
        </p:sp>
        <p:sp>
          <p:nvSpPr>
            <p:cNvPr id="131086" name="Text Box 14"/>
            <p:cNvSpPr txBox="1">
              <a:spLocks noChangeArrowheads="1"/>
            </p:cNvSpPr>
            <p:nvPr/>
          </p:nvSpPr>
          <p:spPr bwMode="auto">
            <a:xfrm>
              <a:off x="4149725" y="5957888"/>
              <a:ext cx="692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b="1" i="1">
                  <a:solidFill>
                    <a:schemeClr val="tx2"/>
                  </a:solidFill>
                  <a:latin typeface="Arial" charset="0"/>
                  <a:cs typeface="+mn-cs"/>
                </a:rPr>
                <a:t>2013</a:t>
              </a:r>
            </a:p>
          </p:txBody>
        </p:sp>
        <p:sp>
          <p:nvSpPr>
            <p:cNvPr id="131087" name="Text Box 15"/>
            <p:cNvSpPr txBox="1">
              <a:spLocks noChangeArrowheads="1"/>
            </p:cNvSpPr>
            <p:nvPr/>
          </p:nvSpPr>
          <p:spPr bwMode="auto">
            <a:xfrm>
              <a:off x="5064125" y="5957888"/>
              <a:ext cx="692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b="1" i="1">
                  <a:solidFill>
                    <a:schemeClr val="tx2"/>
                  </a:solidFill>
                  <a:latin typeface="Arial" charset="0"/>
                  <a:cs typeface="+mn-cs"/>
                </a:rPr>
                <a:t>2014</a:t>
              </a:r>
            </a:p>
          </p:txBody>
        </p:sp>
        <p:sp>
          <p:nvSpPr>
            <p:cNvPr id="131088" name="Text Box 16"/>
            <p:cNvSpPr txBox="1">
              <a:spLocks noChangeArrowheads="1"/>
            </p:cNvSpPr>
            <p:nvPr/>
          </p:nvSpPr>
          <p:spPr bwMode="auto">
            <a:xfrm>
              <a:off x="5978525" y="5957888"/>
              <a:ext cx="692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b="1" i="1">
                  <a:solidFill>
                    <a:schemeClr val="tx2"/>
                  </a:solidFill>
                  <a:latin typeface="Arial" charset="0"/>
                  <a:cs typeface="+mn-cs"/>
                </a:rPr>
                <a:t>2015</a:t>
              </a:r>
            </a:p>
          </p:txBody>
        </p:sp>
        <p:sp>
          <p:nvSpPr>
            <p:cNvPr id="131089" name="Text Box 17"/>
            <p:cNvSpPr txBox="1">
              <a:spLocks noChangeArrowheads="1"/>
            </p:cNvSpPr>
            <p:nvPr/>
          </p:nvSpPr>
          <p:spPr bwMode="auto">
            <a:xfrm>
              <a:off x="6892925" y="5957888"/>
              <a:ext cx="692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b="1" i="1" dirty="0">
                  <a:solidFill>
                    <a:schemeClr val="tx2"/>
                  </a:solidFill>
                  <a:latin typeface="Arial" charset="0"/>
                  <a:cs typeface="+mn-cs"/>
                </a:rPr>
                <a:t>2016</a:t>
              </a:r>
            </a:p>
          </p:txBody>
        </p:sp>
        <p:sp>
          <p:nvSpPr>
            <p:cNvPr id="131090" name="Text Box 18"/>
            <p:cNvSpPr txBox="1">
              <a:spLocks noChangeArrowheads="1"/>
            </p:cNvSpPr>
            <p:nvPr/>
          </p:nvSpPr>
          <p:spPr bwMode="auto">
            <a:xfrm>
              <a:off x="492125" y="5957888"/>
              <a:ext cx="692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b="1" i="1">
                  <a:solidFill>
                    <a:schemeClr val="tx2"/>
                  </a:solidFill>
                  <a:latin typeface="Arial" charset="0"/>
                  <a:cs typeface="+mn-cs"/>
                </a:rPr>
                <a:t>2009</a:t>
              </a:r>
            </a:p>
          </p:txBody>
        </p:sp>
        <p:sp>
          <p:nvSpPr>
            <p:cNvPr id="131091" name="Line 19"/>
            <p:cNvSpPr>
              <a:spLocks noChangeShapeType="1"/>
            </p:cNvSpPr>
            <p:nvPr/>
          </p:nvSpPr>
          <p:spPr bwMode="auto">
            <a:xfrm flipV="1">
              <a:off x="381000" y="5867400"/>
              <a:ext cx="0" cy="117475"/>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Arial" charset="0"/>
                <a:cs typeface="+mn-cs"/>
              </a:endParaRPr>
            </a:p>
          </p:txBody>
        </p:sp>
        <p:sp>
          <p:nvSpPr>
            <p:cNvPr id="118" name="Line 10"/>
            <p:cNvSpPr>
              <a:spLocks noChangeShapeType="1"/>
            </p:cNvSpPr>
            <p:nvPr/>
          </p:nvSpPr>
          <p:spPr bwMode="auto">
            <a:xfrm flipV="1">
              <a:off x="7699375" y="5867400"/>
              <a:ext cx="0" cy="117475"/>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Arial" charset="0"/>
                <a:cs typeface="+mn-cs"/>
              </a:endParaRPr>
            </a:p>
          </p:txBody>
        </p:sp>
        <p:sp>
          <p:nvSpPr>
            <p:cNvPr id="119" name="Text Box 17"/>
            <p:cNvSpPr txBox="1">
              <a:spLocks noChangeArrowheads="1"/>
            </p:cNvSpPr>
            <p:nvPr/>
          </p:nvSpPr>
          <p:spPr bwMode="auto">
            <a:xfrm>
              <a:off x="7807325" y="5957888"/>
              <a:ext cx="75258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b="1" i="1" dirty="0" smtClean="0">
                  <a:solidFill>
                    <a:schemeClr val="tx2"/>
                  </a:solidFill>
                  <a:latin typeface="Arial" charset="0"/>
                  <a:cs typeface="+mn-cs"/>
                </a:rPr>
                <a:t>2017</a:t>
              </a:r>
              <a:endParaRPr lang="en-GB" sz="1800" b="1" i="1" dirty="0">
                <a:solidFill>
                  <a:schemeClr val="tx2"/>
                </a:solidFill>
                <a:latin typeface="Arial" charset="0"/>
                <a:cs typeface="+mn-cs"/>
              </a:endParaRPr>
            </a:p>
          </p:txBody>
        </p:sp>
      </p:grpSp>
      <p:grpSp>
        <p:nvGrpSpPr>
          <p:cNvPr id="34846" name="Group 119"/>
          <p:cNvGrpSpPr>
            <a:grpSpLocks/>
          </p:cNvGrpSpPr>
          <p:nvPr/>
        </p:nvGrpSpPr>
        <p:grpSpPr bwMode="auto">
          <a:xfrm>
            <a:off x="3765104" y="3468688"/>
            <a:ext cx="3603625" cy="376238"/>
            <a:chOff x="2605" y="2332"/>
            <a:chExt cx="2458" cy="237"/>
          </a:xfrm>
        </p:grpSpPr>
        <p:sp>
          <p:nvSpPr>
            <p:cNvPr id="131192" name="AutoShape 120"/>
            <p:cNvSpPr>
              <a:spLocks noChangeArrowheads="1"/>
            </p:cNvSpPr>
            <p:nvPr/>
          </p:nvSpPr>
          <p:spPr bwMode="auto">
            <a:xfrm flipV="1">
              <a:off x="2605" y="2353"/>
              <a:ext cx="146" cy="182"/>
            </a:xfrm>
            <a:prstGeom prst="triangle">
              <a:avLst>
                <a:gd name="adj" fmla="val 50000"/>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rot="10800000" wrap="none" anchor="ctr"/>
            <a:lstStyle/>
            <a:p>
              <a:pPr>
                <a:defRPr/>
              </a:pPr>
              <a:endParaRPr lang="en-US" sz="1800">
                <a:latin typeface="Arial" charset="0"/>
                <a:cs typeface="+mn-cs"/>
              </a:endParaRPr>
            </a:p>
          </p:txBody>
        </p:sp>
        <p:sp>
          <p:nvSpPr>
            <p:cNvPr id="131193" name="Text Box 121"/>
            <p:cNvSpPr txBox="1">
              <a:spLocks noChangeArrowheads="1"/>
            </p:cNvSpPr>
            <p:nvPr/>
          </p:nvSpPr>
          <p:spPr bwMode="auto">
            <a:xfrm>
              <a:off x="2833" y="2332"/>
              <a:ext cx="2230" cy="237"/>
            </a:xfrm>
            <a:prstGeom prst="rect">
              <a:avLst/>
            </a:prstGeom>
            <a:solidFill>
              <a:srgbClr val="FFFFFF"/>
            </a:solidFill>
            <a:ln w="9525">
              <a:solidFill>
                <a:srgbClr val="FF00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b="1" i="1" dirty="0">
                  <a:solidFill>
                    <a:srgbClr val="FF0000"/>
                  </a:solidFill>
                  <a:latin typeface="Arial" charset="0"/>
                  <a:cs typeface="+mn-cs"/>
                </a:rPr>
                <a:t>mid-term programme review</a:t>
              </a:r>
            </a:p>
          </p:txBody>
        </p:sp>
      </p:grpSp>
      <p:cxnSp>
        <p:nvCxnSpPr>
          <p:cNvPr id="202775" name="Straight Connector 202774"/>
          <p:cNvCxnSpPr/>
          <p:nvPr/>
        </p:nvCxnSpPr>
        <p:spPr>
          <a:xfrm>
            <a:off x="5146033" y="1779166"/>
            <a:ext cx="2902" cy="4062040"/>
          </a:xfrm>
          <a:prstGeom prst="line">
            <a:avLst/>
          </a:prstGeom>
        </p:spPr>
        <p:style>
          <a:lnRef idx="2">
            <a:schemeClr val="accent1"/>
          </a:lnRef>
          <a:fillRef idx="0">
            <a:schemeClr val="accent1"/>
          </a:fillRef>
          <a:effectRef idx="1">
            <a:schemeClr val="accent1"/>
          </a:effectRef>
          <a:fontRef idx="minor">
            <a:schemeClr val="tx1"/>
          </a:fontRef>
        </p:style>
      </p:cxnSp>
      <p:grpSp>
        <p:nvGrpSpPr>
          <p:cNvPr id="202778" name="Group 202777"/>
          <p:cNvGrpSpPr/>
          <p:nvPr/>
        </p:nvGrpSpPr>
        <p:grpSpPr>
          <a:xfrm>
            <a:off x="3765104" y="3568700"/>
            <a:ext cx="4113762" cy="548720"/>
            <a:chOff x="3765104" y="3568700"/>
            <a:chExt cx="4113762" cy="548720"/>
          </a:xfrm>
        </p:grpSpPr>
        <p:grpSp>
          <p:nvGrpSpPr>
            <p:cNvPr id="120" name="Group 119"/>
            <p:cNvGrpSpPr/>
            <p:nvPr/>
          </p:nvGrpSpPr>
          <p:grpSpPr>
            <a:xfrm>
              <a:off x="3765104" y="3570288"/>
              <a:ext cx="3882416" cy="547132"/>
              <a:chOff x="873288" y="3570288"/>
              <a:chExt cx="3882416" cy="547132"/>
            </a:xfrm>
          </p:grpSpPr>
          <p:sp>
            <p:nvSpPr>
              <p:cNvPr id="121" name="Text Box 117"/>
              <p:cNvSpPr txBox="1">
                <a:spLocks noChangeArrowheads="1"/>
              </p:cNvSpPr>
              <p:nvPr/>
            </p:nvSpPr>
            <p:spPr bwMode="auto">
              <a:xfrm>
                <a:off x="2138665" y="3748088"/>
                <a:ext cx="36744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b="1" i="1" dirty="0" smtClean="0">
                    <a:solidFill>
                      <a:srgbClr val="CC99FF"/>
                    </a:solidFill>
                    <a:latin typeface="Arial" charset="0"/>
                    <a:cs typeface="+mn-cs"/>
                  </a:rPr>
                  <a:t>4</a:t>
                </a:r>
                <a:endParaRPr lang="en-GB" sz="1800" b="1" i="1" dirty="0">
                  <a:solidFill>
                    <a:srgbClr val="CC99FF"/>
                  </a:solidFill>
                  <a:latin typeface="Arial" charset="0"/>
                  <a:cs typeface="+mn-cs"/>
                </a:endParaRPr>
              </a:p>
            </p:txBody>
          </p:sp>
          <p:sp>
            <p:nvSpPr>
              <p:cNvPr id="122" name="Text Box 118"/>
              <p:cNvSpPr txBox="1">
                <a:spLocks noChangeArrowheads="1"/>
              </p:cNvSpPr>
              <p:nvPr/>
            </p:nvSpPr>
            <p:spPr bwMode="auto">
              <a:xfrm>
                <a:off x="2816225" y="3748088"/>
                <a:ext cx="36744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b="1" i="1" dirty="0" smtClean="0">
                    <a:solidFill>
                      <a:srgbClr val="CC99FF"/>
                    </a:solidFill>
                    <a:latin typeface="Arial" charset="0"/>
                    <a:cs typeface="+mn-cs"/>
                  </a:rPr>
                  <a:t>5</a:t>
                </a:r>
                <a:endParaRPr lang="en-GB" sz="1800" b="1" i="1" dirty="0">
                  <a:solidFill>
                    <a:srgbClr val="CC99FF"/>
                  </a:solidFill>
                  <a:latin typeface="Arial" charset="0"/>
                  <a:cs typeface="+mn-cs"/>
                </a:endParaRPr>
              </a:p>
            </p:txBody>
          </p:sp>
          <p:sp>
            <p:nvSpPr>
              <p:cNvPr id="123" name="Text Box 111"/>
              <p:cNvSpPr txBox="1">
                <a:spLocks noChangeArrowheads="1"/>
              </p:cNvSpPr>
              <p:nvPr/>
            </p:nvSpPr>
            <p:spPr bwMode="auto">
              <a:xfrm>
                <a:off x="3612778" y="3748088"/>
                <a:ext cx="36744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b="1" i="1" dirty="0" smtClean="0">
                    <a:solidFill>
                      <a:srgbClr val="CC99FF"/>
                    </a:solidFill>
                    <a:latin typeface="Arial" charset="0"/>
                    <a:cs typeface="+mn-cs"/>
                  </a:rPr>
                  <a:t>6</a:t>
                </a:r>
                <a:endParaRPr lang="en-GB" sz="1800" b="1" i="1" dirty="0">
                  <a:solidFill>
                    <a:srgbClr val="CC99FF"/>
                  </a:solidFill>
                  <a:latin typeface="Arial" charset="0"/>
                  <a:cs typeface="+mn-cs"/>
                </a:endParaRPr>
              </a:p>
            </p:txBody>
          </p:sp>
          <p:sp>
            <p:nvSpPr>
              <p:cNvPr id="124" name="Line 109"/>
              <p:cNvSpPr>
                <a:spLocks noChangeShapeType="1"/>
              </p:cNvSpPr>
              <p:nvPr/>
            </p:nvSpPr>
            <p:spPr bwMode="auto">
              <a:xfrm>
                <a:off x="2850704" y="3656013"/>
                <a:ext cx="1905000" cy="1588"/>
              </a:xfrm>
              <a:prstGeom prst="line">
                <a:avLst/>
              </a:prstGeom>
              <a:noFill/>
              <a:ln w="7620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p>
            </p:txBody>
          </p:sp>
          <p:sp>
            <p:nvSpPr>
              <p:cNvPr id="125" name="Oval 110"/>
              <p:cNvSpPr>
                <a:spLocks noChangeArrowheads="1"/>
              </p:cNvSpPr>
              <p:nvPr/>
            </p:nvSpPr>
            <p:spPr bwMode="auto">
              <a:xfrm>
                <a:off x="3684142" y="3570288"/>
                <a:ext cx="160338" cy="174625"/>
              </a:xfrm>
              <a:prstGeom prst="ellipse">
                <a:avLst/>
              </a:prstGeom>
              <a:solidFill>
                <a:srgbClr val="CC99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latin typeface="Arial" charset="0"/>
                  <a:cs typeface="+mn-cs"/>
                </a:endParaRPr>
              </a:p>
            </p:txBody>
          </p:sp>
          <p:sp>
            <p:nvSpPr>
              <p:cNvPr id="126" name="Line 113"/>
              <p:cNvSpPr>
                <a:spLocks noChangeShapeType="1"/>
              </p:cNvSpPr>
              <p:nvPr/>
            </p:nvSpPr>
            <p:spPr bwMode="auto">
              <a:xfrm flipV="1">
                <a:off x="873288" y="3657601"/>
                <a:ext cx="1977416" cy="0"/>
              </a:xfrm>
              <a:prstGeom prst="line">
                <a:avLst/>
              </a:prstGeom>
              <a:noFill/>
              <a:ln w="7620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Arial" charset="0"/>
                  <a:cs typeface="+mn-cs"/>
                </a:endParaRPr>
              </a:p>
            </p:txBody>
          </p:sp>
          <p:sp>
            <p:nvSpPr>
              <p:cNvPr id="127" name="Oval 114"/>
              <p:cNvSpPr>
                <a:spLocks noChangeArrowheads="1"/>
              </p:cNvSpPr>
              <p:nvPr/>
            </p:nvSpPr>
            <p:spPr bwMode="auto">
              <a:xfrm>
                <a:off x="2092182" y="3570288"/>
                <a:ext cx="160338" cy="174625"/>
              </a:xfrm>
              <a:prstGeom prst="ellipse">
                <a:avLst/>
              </a:prstGeom>
              <a:solidFill>
                <a:srgbClr val="CC99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latin typeface="Arial" charset="0"/>
                  <a:cs typeface="+mn-cs"/>
                </a:endParaRPr>
              </a:p>
            </p:txBody>
          </p:sp>
          <p:sp>
            <p:nvSpPr>
              <p:cNvPr id="128" name="Oval 115"/>
              <p:cNvSpPr>
                <a:spLocks noChangeArrowheads="1"/>
              </p:cNvSpPr>
              <p:nvPr/>
            </p:nvSpPr>
            <p:spPr bwMode="auto">
              <a:xfrm>
                <a:off x="2769742" y="3570288"/>
                <a:ext cx="160338" cy="174625"/>
              </a:xfrm>
              <a:prstGeom prst="ellipse">
                <a:avLst/>
              </a:prstGeom>
              <a:solidFill>
                <a:srgbClr val="CC99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latin typeface="Arial" charset="0"/>
                  <a:cs typeface="+mn-cs"/>
                </a:endParaRPr>
              </a:p>
            </p:txBody>
          </p:sp>
        </p:grpSp>
        <p:sp>
          <p:nvSpPr>
            <p:cNvPr id="139" name="Oval 110"/>
            <p:cNvSpPr>
              <a:spLocks noChangeArrowheads="1"/>
            </p:cNvSpPr>
            <p:nvPr/>
          </p:nvSpPr>
          <p:spPr bwMode="auto">
            <a:xfrm>
              <a:off x="7567351" y="3568700"/>
              <a:ext cx="160338" cy="174625"/>
            </a:xfrm>
            <a:prstGeom prst="ellipse">
              <a:avLst/>
            </a:prstGeom>
            <a:solidFill>
              <a:srgbClr val="CC99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latin typeface="Arial" charset="0"/>
                <a:cs typeface="+mn-cs"/>
              </a:endParaRPr>
            </a:p>
          </p:txBody>
        </p:sp>
        <p:sp>
          <p:nvSpPr>
            <p:cNvPr id="140" name="Text Box 111"/>
            <p:cNvSpPr txBox="1">
              <a:spLocks noChangeArrowheads="1"/>
            </p:cNvSpPr>
            <p:nvPr/>
          </p:nvSpPr>
          <p:spPr bwMode="auto">
            <a:xfrm>
              <a:off x="7511417" y="3748088"/>
              <a:ext cx="36744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b="1" i="1" dirty="0" smtClean="0">
                  <a:solidFill>
                    <a:srgbClr val="CC99FF"/>
                  </a:solidFill>
                  <a:latin typeface="Arial" charset="0"/>
                  <a:cs typeface="+mn-cs"/>
                </a:rPr>
                <a:t>7</a:t>
              </a:r>
              <a:endParaRPr lang="en-GB" sz="1800" b="1" i="1" dirty="0">
                <a:solidFill>
                  <a:srgbClr val="CC99FF"/>
                </a:solidFill>
                <a:latin typeface="Arial" charset="0"/>
                <a:cs typeface="+mn-cs"/>
              </a:endParaRPr>
            </a:p>
          </p:txBody>
        </p:sp>
      </p:grpSp>
      <p:grpSp>
        <p:nvGrpSpPr>
          <p:cNvPr id="202777" name="Group 202776"/>
          <p:cNvGrpSpPr/>
          <p:nvPr/>
        </p:nvGrpSpPr>
        <p:grpSpPr>
          <a:xfrm>
            <a:off x="107504" y="3459163"/>
            <a:ext cx="3816424" cy="655637"/>
            <a:chOff x="107504" y="3459163"/>
            <a:chExt cx="3816424" cy="655637"/>
          </a:xfrm>
        </p:grpSpPr>
        <p:sp>
          <p:nvSpPr>
            <p:cNvPr id="131189" name="Text Box 117"/>
            <p:cNvSpPr txBox="1">
              <a:spLocks noChangeArrowheads="1"/>
            </p:cNvSpPr>
            <p:nvPr/>
          </p:nvSpPr>
          <p:spPr bwMode="auto">
            <a:xfrm>
              <a:off x="1825625" y="3748088"/>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b="1" i="1">
                  <a:solidFill>
                    <a:srgbClr val="CC99FF"/>
                  </a:solidFill>
                  <a:latin typeface="Arial" charset="0"/>
                  <a:cs typeface="+mn-cs"/>
                </a:rPr>
                <a:t>1</a:t>
              </a:r>
            </a:p>
          </p:txBody>
        </p:sp>
        <p:sp>
          <p:nvSpPr>
            <p:cNvPr id="131190" name="Text Box 118"/>
            <p:cNvSpPr txBox="1">
              <a:spLocks noChangeArrowheads="1"/>
            </p:cNvSpPr>
            <p:nvPr/>
          </p:nvSpPr>
          <p:spPr bwMode="auto">
            <a:xfrm>
              <a:off x="2816225" y="3748088"/>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b="1" i="1">
                  <a:solidFill>
                    <a:srgbClr val="CC99FF"/>
                  </a:solidFill>
                  <a:latin typeface="Arial" charset="0"/>
                  <a:cs typeface="+mn-cs"/>
                </a:rPr>
                <a:t>2</a:t>
              </a:r>
            </a:p>
          </p:txBody>
        </p:sp>
        <p:sp>
          <p:nvSpPr>
            <p:cNvPr id="131183" name="Text Box 111"/>
            <p:cNvSpPr txBox="1">
              <a:spLocks noChangeArrowheads="1"/>
            </p:cNvSpPr>
            <p:nvPr/>
          </p:nvSpPr>
          <p:spPr bwMode="auto">
            <a:xfrm>
              <a:off x="3612778" y="3748088"/>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b="1" i="1" dirty="0">
                  <a:solidFill>
                    <a:srgbClr val="FF0000"/>
                  </a:solidFill>
                  <a:latin typeface="Arial" charset="0"/>
                  <a:cs typeface="+mn-cs"/>
                </a:rPr>
                <a:t>3</a:t>
              </a:r>
            </a:p>
          </p:txBody>
        </p:sp>
        <p:sp>
          <p:nvSpPr>
            <p:cNvPr id="131181" name="Line 109"/>
            <p:cNvSpPr>
              <a:spLocks noChangeShapeType="1"/>
            </p:cNvSpPr>
            <p:nvPr/>
          </p:nvSpPr>
          <p:spPr bwMode="auto">
            <a:xfrm>
              <a:off x="2850704" y="3656013"/>
              <a:ext cx="914400" cy="1588"/>
            </a:xfrm>
            <a:prstGeom prst="line">
              <a:avLst/>
            </a:prstGeom>
            <a:noFill/>
            <a:ln w="7620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a:p>
          </p:txBody>
        </p:sp>
        <p:sp>
          <p:nvSpPr>
            <p:cNvPr id="131182" name="Oval 110"/>
            <p:cNvSpPr>
              <a:spLocks noChangeArrowheads="1"/>
            </p:cNvSpPr>
            <p:nvPr/>
          </p:nvSpPr>
          <p:spPr bwMode="auto">
            <a:xfrm>
              <a:off x="3684142" y="3570288"/>
              <a:ext cx="160338" cy="174625"/>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latin typeface="Arial" charset="0"/>
                <a:cs typeface="+mn-cs"/>
              </a:endParaRPr>
            </a:p>
          </p:txBody>
        </p:sp>
        <p:sp>
          <p:nvSpPr>
            <p:cNvPr id="131185" name="Line 113"/>
            <p:cNvSpPr>
              <a:spLocks noChangeShapeType="1"/>
            </p:cNvSpPr>
            <p:nvPr/>
          </p:nvSpPr>
          <p:spPr bwMode="auto">
            <a:xfrm flipV="1">
              <a:off x="1555304" y="3657601"/>
              <a:ext cx="1295400" cy="0"/>
            </a:xfrm>
            <a:prstGeom prst="line">
              <a:avLst/>
            </a:prstGeom>
            <a:noFill/>
            <a:ln w="7620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Arial" charset="0"/>
                <a:cs typeface="+mn-cs"/>
              </a:endParaRPr>
            </a:p>
          </p:txBody>
        </p:sp>
        <p:sp>
          <p:nvSpPr>
            <p:cNvPr id="131186" name="Oval 114"/>
            <p:cNvSpPr>
              <a:spLocks noChangeArrowheads="1"/>
            </p:cNvSpPr>
            <p:nvPr/>
          </p:nvSpPr>
          <p:spPr bwMode="auto">
            <a:xfrm>
              <a:off x="1779142" y="3570288"/>
              <a:ext cx="160338" cy="174625"/>
            </a:xfrm>
            <a:prstGeom prst="ellipse">
              <a:avLst/>
            </a:prstGeom>
            <a:solidFill>
              <a:srgbClr val="CC99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latin typeface="Arial" charset="0"/>
                <a:cs typeface="+mn-cs"/>
              </a:endParaRPr>
            </a:p>
          </p:txBody>
        </p:sp>
        <p:sp>
          <p:nvSpPr>
            <p:cNvPr id="131187" name="Oval 115"/>
            <p:cNvSpPr>
              <a:spLocks noChangeArrowheads="1"/>
            </p:cNvSpPr>
            <p:nvPr/>
          </p:nvSpPr>
          <p:spPr bwMode="auto">
            <a:xfrm>
              <a:off x="2769742" y="3570288"/>
              <a:ext cx="160338" cy="174625"/>
            </a:xfrm>
            <a:prstGeom prst="ellipse">
              <a:avLst/>
            </a:prstGeom>
            <a:solidFill>
              <a:srgbClr val="CC99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latin typeface="Arial" charset="0"/>
                <a:cs typeface="+mn-cs"/>
              </a:endParaRPr>
            </a:p>
          </p:txBody>
        </p:sp>
        <p:sp>
          <p:nvSpPr>
            <p:cNvPr id="131188" name="Text Box 116"/>
            <p:cNvSpPr txBox="1">
              <a:spLocks noChangeArrowheads="1"/>
            </p:cNvSpPr>
            <p:nvPr/>
          </p:nvSpPr>
          <p:spPr bwMode="auto">
            <a:xfrm>
              <a:off x="107504" y="3459163"/>
              <a:ext cx="1525588" cy="396875"/>
            </a:xfrm>
            <a:prstGeom prst="rect">
              <a:avLst/>
            </a:prstGeom>
            <a:solidFill>
              <a:schemeClr val="accent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2000" b="1" i="1" dirty="0">
                  <a:solidFill>
                    <a:srgbClr val="CC99FF"/>
                  </a:solidFill>
                  <a:latin typeface="Arial" charset="0"/>
                  <a:cs typeface="+mn-cs"/>
                </a:rPr>
                <a:t>collocation</a:t>
              </a:r>
            </a:p>
          </p:txBody>
        </p:sp>
      </p:grpSp>
    </p:spTree>
    <p:extLst>
      <p:ext uri="{BB962C8B-B14F-4D97-AF65-F5344CB8AC3E}">
        <p14:creationId xmlns:p14="http://schemas.microsoft.com/office/powerpoint/2010/main" val="3771402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02777"/>
                                        </p:tgtEl>
                                        <p:attrNameLst>
                                          <p:attrName>style.visibility</p:attrName>
                                        </p:attrNameLst>
                                      </p:cBhvr>
                                      <p:to>
                                        <p:strVal val="visible"/>
                                      </p:to>
                                    </p:set>
                                    <p:animEffect transition="in" filter="wipe(left)">
                                      <p:cBhvr>
                                        <p:cTn id="7" dur="2000"/>
                                        <p:tgtEl>
                                          <p:spTgt spid="202777"/>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4846"/>
                                        </p:tgtEl>
                                        <p:attrNameLst>
                                          <p:attrName>style.visibility</p:attrName>
                                        </p:attrNameLst>
                                      </p:cBhvr>
                                      <p:to>
                                        <p:strVal val="visible"/>
                                      </p:to>
                                    </p:set>
                                    <p:animEffect transition="in" filter="wipe(left)">
                                      <p:cBhvr>
                                        <p:cTn id="11" dur="500"/>
                                        <p:tgtEl>
                                          <p:spTgt spid="3484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202776"/>
                                        </p:tgtEl>
                                        <p:attrNameLst>
                                          <p:attrName>style.visibility</p:attrName>
                                        </p:attrNameLst>
                                      </p:cBhvr>
                                      <p:to>
                                        <p:strVal val="visible"/>
                                      </p:to>
                                    </p:set>
                                    <p:animEffect transition="in" filter="wipe(left)">
                                      <p:cBhvr>
                                        <p:cTn id="16" dur="2000"/>
                                        <p:tgtEl>
                                          <p:spTgt spid="202776"/>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34846"/>
                                        </p:tgtEl>
                                        <p:attrNameLst>
                                          <p:attrName>style.visibility</p:attrName>
                                        </p:attrNameLst>
                                      </p:cBhvr>
                                      <p:to>
                                        <p:strVal val="hidden"/>
                                      </p:to>
                                    </p:set>
                                  </p:childTnLst>
                                </p:cTn>
                              </p:par>
                              <p:par>
                                <p:cTn id="21" presetID="22" presetClass="entr" presetSubtype="8" fill="hold" nodeType="withEffect">
                                  <p:stCondLst>
                                    <p:cond delay="0"/>
                                  </p:stCondLst>
                                  <p:childTnLst>
                                    <p:set>
                                      <p:cBhvr>
                                        <p:cTn id="22" dur="1" fill="hold">
                                          <p:stCondLst>
                                            <p:cond delay="0"/>
                                          </p:stCondLst>
                                        </p:cTn>
                                        <p:tgtEl>
                                          <p:spTgt spid="202778"/>
                                        </p:tgtEl>
                                        <p:attrNameLst>
                                          <p:attrName>style.visibility</p:attrName>
                                        </p:attrNameLst>
                                      </p:cBhvr>
                                      <p:to>
                                        <p:strVal val="visible"/>
                                      </p:to>
                                    </p:set>
                                    <p:animEffect transition="in" filter="wipe(left)">
                                      <p:cBhvr>
                                        <p:cTn id="23" dur="2000"/>
                                        <p:tgtEl>
                                          <p:spTgt spid="2027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CCI Results of Phase 1</a:t>
            </a:r>
            <a:endParaRPr lang="en-GB" dirty="0"/>
          </a:p>
        </p:txBody>
      </p:sp>
      <p:sp>
        <p:nvSpPr>
          <p:cNvPr id="5" name="Content Placeholder 4"/>
          <p:cNvSpPr>
            <a:spLocks noGrp="1"/>
          </p:cNvSpPr>
          <p:nvPr>
            <p:ph idx="1"/>
          </p:nvPr>
        </p:nvSpPr>
        <p:spPr/>
        <p:txBody>
          <a:bodyPr anchor="ctr"/>
          <a:lstStyle/>
          <a:p>
            <a:r>
              <a:rPr lang="en-GB" sz="1800" dirty="0" smtClean="0"/>
              <a:t>9 CCI projects have been completed</a:t>
            </a:r>
          </a:p>
          <a:p>
            <a:pPr lvl="1"/>
            <a:r>
              <a:rPr lang="en-GB" sz="1600" dirty="0" smtClean="0"/>
              <a:t>Data are available via the CCI Web site (www.esa-cci.org)</a:t>
            </a:r>
          </a:p>
          <a:p>
            <a:pPr lvl="1"/>
            <a:r>
              <a:rPr lang="en-GB" sz="1600" dirty="0" smtClean="0"/>
              <a:t>Climate Assessment Reports are being produced</a:t>
            </a:r>
          </a:p>
          <a:p>
            <a:pPr lvl="1"/>
            <a:endParaRPr lang="en-GB" sz="1600" dirty="0" smtClean="0"/>
          </a:p>
          <a:p>
            <a:r>
              <a:rPr lang="en-GB" sz="1800" dirty="0" smtClean="0"/>
              <a:t>1 CCI project (Fire) still to </a:t>
            </a:r>
            <a:r>
              <a:rPr lang="en-GB" sz="1800" smtClean="0"/>
              <a:t>be completed</a:t>
            </a:r>
            <a:endParaRPr lang="en-GB" sz="1800" dirty="0" smtClean="0"/>
          </a:p>
          <a:p>
            <a:pPr lvl="1"/>
            <a:r>
              <a:rPr lang="en-GB" sz="1600" dirty="0" smtClean="0"/>
              <a:t>Mostly due to System Engineering aspects</a:t>
            </a:r>
          </a:p>
          <a:p>
            <a:pPr lvl="1"/>
            <a:r>
              <a:rPr lang="en-GB" sz="1600" dirty="0" smtClean="0"/>
              <a:t>Phase 2 of this project will be started with the last three projects</a:t>
            </a:r>
          </a:p>
          <a:p>
            <a:pPr lvl="1"/>
            <a:endParaRPr lang="en-GB" sz="1600" dirty="0"/>
          </a:p>
          <a:p>
            <a:r>
              <a:rPr lang="en-GB" sz="1800" dirty="0" smtClean="0"/>
              <a:t>CMUG is completing his phase 1 activities end of March 2014</a:t>
            </a:r>
          </a:p>
          <a:p>
            <a:endParaRPr lang="en-GB" sz="1800" dirty="0"/>
          </a:p>
          <a:p>
            <a:r>
              <a:rPr lang="en-GB" sz="1800" dirty="0" smtClean="0"/>
              <a:t>3 CCI projects (which started in January 2012) are on schedule</a:t>
            </a:r>
          </a:p>
        </p:txBody>
      </p:sp>
    </p:spTree>
    <p:extLst>
      <p:ext uri="{BB962C8B-B14F-4D97-AF65-F5344CB8AC3E}">
        <p14:creationId xmlns:p14="http://schemas.microsoft.com/office/powerpoint/2010/main" val="162990460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Theme">
  <a:themeElements>
    <a:clrScheme name="Standard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rd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Standard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Theme.thmx</Template>
  <TotalTime>581</TotalTime>
  <Words>1127</Words>
  <Application>Microsoft Macintosh PowerPoint</Application>
  <PresentationFormat>On-screen Show (4:3)</PresentationFormat>
  <Paragraphs>245</Paragraphs>
  <Slides>14</Slides>
  <Notes>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Theme</vt:lpstr>
      <vt:lpstr>ESA Climate Change Initiative</vt:lpstr>
      <vt:lpstr>Introduction</vt:lpstr>
      <vt:lpstr>Objectives of the CCI</vt:lpstr>
      <vt:lpstr>PowerPoint Presentation</vt:lpstr>
      <vt:lpstr>PowerPoint Presentation</vt:lpstr>
      <vt:lpstr>System Context</vt:lpstr>
      <vt:lpstr>CCI Master Schedule</vt:lpstr>
      <vt:lpstr>CCI Phase 2</vt:lpstr>
      <vt:lpstr>CCI Results of Phase 1</vt:lpstr>
      <vt:lpstr>CCI Products Time Coverage</vt:lpstr>
      <vt:lpstr>PowerPoint Presentation</vt:lpstr>
      <vt:lpstr>Phase 2 activities</vt:lpstr>
      <vt:lpstr>Phase 2 activities</vt:lpstr>
      <vt:lpstr>CCI Visualisation Corner</vt:lpstr>
    </vt:vector>
  </TitlesOfParts>
  <Company>ESA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ESA Climate Change Initiative</dc:title>
  <dc:creator>Pascal Lecomte</dc:creator>
  <cp:lastModifiedBy>Pascal Lecomte</cp:lastModifiedBy>
  <cp:revision>15</cp:revision>
  <dcterms:created xsi:type="dcterms:W3CDTF">2014-02-28T11:16:57Z</dcterms:created>
  <dcterms:modified xsi:type="dcterms:W3CDTF">2014-03-04T16:03:22Z</dcterms:modified>
</cp:coreProperties>
</file>