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2" r:id="rId2"/>
    <p:sldId id="274" r:id="rId3"/>
    <p:sldId id="297" r:id="rId4"/>
    <p:sldId id="298" r:id="rId5"/>
    <p:sldId id="307" r:id="rId6"/>
    <p:sldId id="302" r:id="rId7"/>
    <p:sldId id="295" r:id="rId8"/>
    <p:sldId id="300" r:id="rId9"/>
    <p:sldId id="288" r:id="rId10"/>
    <p:sldId id="303" r:id="rId11"/>
    <p:sldId id="308" r:id="rId12"/>
    <p:sldId id="304" r:id="rId13"/>
    <p:sldId id="305" r:id="rId14"/>
    <p:sldId id="306" r:id="rId15"/>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l" defTabSz="914400" rtl="0" eaLnBrk="1" latinLnBrk="0" hangingPunct="1">
      <a:defRPr kern="1200">
        <a:solidFill>
          <a:schemeClr val="tx1"/>
        </a:solidFill>
        <a:latin typeface="Arial" pitchFamily="34" charset="0"/>
        <a:ea typeface="MS PGothic" pitchFamily="34" charset="-128"/>
        <a:cs typeface="+mn-cs"/>
      </a:defRPr>
    </a:lvl6pPr>
    <a:lvl7pPr marL="2743200" algn="l" defTabSz="914400" rtl="0" eaLnBrk="1" latinLnBrk="0" hangingPunct="1">
      <a:defRPr kern="1200">
        <a:solidFill>
          <a:schemeClr val="tx1"/>
        </a:solidFill>
        <a:latin typeface="Arial" pitchFamily="34" charset="0"/>
        <a:ea typeface="MS PGothic" pitchFamily="34" charset="-128"/>
        <a:cs typeface="+mn-cs"/>
      </a:defRPr>
    </a:lvl7pPr>
    <a:lvl8pPr marL="3200400" algn="l" defTabSz="914400" rtl="0" eaLnBrk="1" latinLnBrk="0" hangingPunct="1">
      <a:defRPr kern="1200">
        <a:solidFill>
          <a:schemeClr val="tx1"/>
        </a:solidFill>
        <a:latin typeface="Arial" pitchFamily="34" charset="0"/>
        <a:ea typeface="MS PGothic" pitchFamily="34" charset="-128"/>
        <a:cs typeface="+mn-cs"/>
      </a:defRPr>
    </a:lvl8pPr>
    <a:lvl9pPr marL="3657600" algn="l" defTabSz="914400" rtl="0" eaLnBrk="1" latinLnBrk="0" hangingPunct="1">
      <a:defRPr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291" autoAdjust="0"/>
  </p:normalViewPr>
  <p:slideViewPr>
    <p:cSldViewPr>
      <p:cViewPr>
        <p:scale>
          <a:sx n="80" d="100"/>
          <a:sy n="80" d="100"/>
        </p:scale>
        <p:origin x="-1512"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F09ECF9C-9327-4E31-984B-1E1E428F44C8}" type="datetimeFigureOut">
              <a:rPr lang="en-GB"/>
              <a:pPr/>
              <a:t>04/03/2014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D7D06F21-A691-4173-8387-6347FB1838AD}" type="slidenum">
              <a:rPr lang="en-GB"/>
              <a:pPr/>
              <a:t>‹#›</a:t>
            </a:fld>
            <a:endParaRPr lang="en-GB"/>
          </a:p>
        </p:txBody>
      </p:sp>
    </p:spTree>
    <p:extLst>
      <p:ext uri="{BB962C8B-B14F-4D97-AF65-F5344CB8AC3E}">
        <p14:creationId xmlns="" xmlns:p14="http://schemas.microsoft.com/office/powerpoint/2010/main" val="27377308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IE" dirty="0" smtClean="0"/>
              <a:t>An </a:t>
            </a:r>
            <a:r>
              <a:rPr lang="en-IE" b="1" dirty="0" smtClean="0"/>
              <a:t>Essential Climate Variable (ECV)</a:t>
            </a:r>
            <a:r>
              <a:rPr lang="en-IE" dirty="0" smtClean="0"/>
              <a:t> is a geophysical variable that is associated with climate variation and change as well as the impact of climate change onto Earth. GCOS has defined a set of ECVs for three spheres, atmospheric, terrestrial and oceanic (GCOS-82, 2003).</a:t>
            </a:r>
          </a:p>
          <a:p>
            <a:pPr marL="0" marR="0" indent="0" algn="l" defTabSz="914400" rtl="0" eaLnBrk="0" fontAlgn="base" latinLnBrk="0" hangingPunct="0">
              <a:lnSpc>
                <a:spcPct val="100000"/>
              </a:lnSpc>
              <a:spcBef>
                <a:spcPct val="30000"/>
              </a:spcBef>
              <a:spcAft>
                <a:spcPct val="0"/>
              </a:spcAft>
              <a:buClrTx/>
              <a:buSzTx/>
              <a:buFontTx/>
              <a:buNone/>
              <a:tabLst/>
              <a:defRPr/>
            </a:pPr>
            <a:r>
              <a:rPr lang="en-IE" dirty="0" smtClean="0"/>
              <a:t>The term </a:t>
            </a:r>
            <a:r>
              <a:rPr lang="en-IE" b="1" dirty="0" smtClean="0"/>
              <a:t>Fundamental Climate Data Record (FCDR)</a:t>
            </a:r>
            <a:r>
              <a:rPr lang="en-IE" dirty="0" smtClean="0"/>
              <a:t> denotes a well-characterized, long-term data record, usually involving a series of instruments, with potentially changing measurement approaches, but with overlaps and calibrations sufficient to allow the generation of products that are accurate and stable in both space and time to support climate applications (NRC, 2004). FCDRs are typically calibrated radiances, backscatter of active instruments, or radio occultation bending angles. FCDRs also include the ancillary data used to calibrate them. The term FCDR has been adopted by GCOS and can be considered as an international consensus definition.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IE" dirty="0" smtClean="0"/>
          </a:p>
          <a:p>
            <a:endParaRPr lang="en-GB" dirty="0"/>
          </a:p>
        </p:txBody>
      </p:sp>
      <p:sp>
        <p:nvSpPr>
          <p:cNvPr id="4" name="Slide Number Placeholder 3"/>
          <p:cNvSpPr>
            <a:spLocks noGrp="1"/>
          </p:cNvSpPr>
          <p:nvPr>
            <p:ph type="sldNum" sz="quarter" idx="10"/>
          </p:nvPr>
        </p:nvSpPr>
        <p:spPr/>
        <p:txBody>
          <a:bodyPr/>
          <a:lstStyle/>
          <a:p>
            <a:fld id="{D7D06F21-A691-4173-8387-6347FB1838AD}"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cgmsletter"/>
          <p:cNvPicPr>
            <a:picLocks noChangeAspect="1" noChangeArrowheads="1"/>
          </p:cNvPicPr>
          <p:nvPr userDrawn="1"/>
        </p:nvPicPr>
        <p:blipFill>
          <a:blip r:embed="rId2" cstate="print"/>
          <a:srcRect/>
          <a:stretch>
            <a:fillRect/>
          </a:stretch>
        </p:blipFill>
        <p:spPr bwMode="auto">
          <a:xfrm>
            <a:off x="179388" y="5686425"/>
            <a:ext cx="8839200" cy="976313"/>
          </a:xfrm>
          <a:prstGeom prst="rect">
            <a:avLst/>
          </a:prstGeom>
          <a:noFill/>
          <a:ln w="9525">
            <a:noFill/>
            <a:miter lim="800000"/>
            <a:headEnd/>
            <a:tailEnd/>
          </a:ln>
        </p:spPr>
      </p:pic>
      <p:sp>
        <p:nvSpPr>
          <p:cNvPr id="5" name="TextBox 4"/>
          <p:cNvSpPr txBox="1"/>
          <p:nvPr userDrawn="1"/>
        </p:nvSpPr>
        <p:spPr>
          <a:xfrm>
            <a:off x="0" y="0"/>
            <a:ext cx="9144000" cy="369888"/>
          </a:xfrm>
          <a:prstGeom prst="rect">
            <a:avLst/>
          </a:prstGeom>
          <a:solidFill>
            <a:schemeClr val="accent1">
              <a:lumMod val="75000"/>
            </a:schemeClr>
          </a:solidFill>
        </p:spPr>
        <p:txBody>
          <a:bodyPr>
            <a:spAutoFit/>
          </a:bodyPr>
          <a:lstStyle/>
          <a:p>
            <a:pPr algn="ctr" fontAlgn="auto">
              <a:spcBef>
                <a:spcPts val="0"/>
              </a:spcBef>
              <a:spcAft>
                <a:spcPts val="0"/>
              </a:spcAft>
              <a:defRPr/>
            </a:pPr>
            <a:r>
              <a:rPr lang="en-GB" b="1" dirty="0" smtClean="0">
                <a:solidFill>
                  <a:schemeClr val="bg1"/>
                </a:solidFill>
                <a:latin typeface="+mn-lt"/>
                <a:ea typeface="+mn-ea"/>
              </a:rPr>
              <a:t>IROWG - </a:t>
            </a:r>
            <a:r>
              <a:rPr lang="en-GB" b="1" dirty="0">
                <a:solidFill>
                  <a:schemeClr val="bg1"/>
                </a:solidFill>
                <a:latin typeface="+mn-lt"/>
                <a:ea typeface="+mn-ea"/>
              </a:rPr>
              <a:t>CGMS</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Rectangle 65"/>
          <p:cNvSpPr>
            <a:spLocks noGrp="1" noChangeArrowheads="1"/>
          </p:cNvSpPr>
          <p:nvPr>
            <p:ph type="sldNum" sz="quarter" idx="10"/>
          </p:nvPr>
        </p:nvSpPr>
        <p:spPr/>
        <p:txBody>
          <a:bodyPr/>
          <a:lstStyle>
            <a:lvl1pPr>
              <a:defRPr/>
            </a:lvl1pPr>
          </a:lstStyle>
          <a:p>
            <a:r>
              <a:rPr lang="en-GB"/>
              <a:t>Slide: </a:t>
            </a:r>
            <a:fld id="{1526730E-435C-4205-A02B-1ABC715E2248}"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5"/>
          <p:cNvSpPr>
            <a:spLocks noGrp="1" noChangeArrowheads="1"/>
          </p:cNvSpPr>
          <p:nvPr>
            <p:ph type="sldNum" sz="quarter" idx="10"/>
          </p:nvPr>
        </p:nvSpPr>
        <p:spPr/>
        <p:txBody>
          <a:bodyPr/>
          <a:lstStyle>
            <a:lvl1pPr>
              <a:defRPr/>
            </a:lvl1pPr>
          </a:lstStyle>
          <a:p>
            <a:r>
              <a:rPr lang="en-GB"/>
              <a:t>Slide: </a:t>
            </a:r>
            <a:fld id="{87A22CA9-1164-4DB6-8695-5C8C0DB7D071}"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1029" name="Picture 2" descr="cgmsletter"/>
          <p:cNvPicPr>
            <a:picLocks noChangeAspect="1" noChangeArrowheads="1"/>
          </p:cNvPicPr>
          <p:nvPr userDrawn="1"/>
        </p:nvPicPr>
        <p:blipFill>
          <a:blip r:embed="rId4" cstate="print"/>
          <a:srcRect/>
          <a:stretch>
            <a:fillRect/>
          </a:stretch>
        </p:blipFill>
        <p:spPr bwMode="auto">
          <a:xfrm>
            <a:off x="179388" y="5686425"/>
            <a:ext cx="8839200" cy="976313"/>
          </a:xfrm>
          <a:prstGeom prst="rect">
            <a:avLst/>
          </a:prstGeom>
          <a:noFill/>
          <a:ln w="9525">
            <a:noFill/>
            <a:miter lim="800000"/>
            <a:headEnd/>
            <a:tailEnd/>
          </a:ln>
        </p:spPr>
      </p:pic>
      <p:sp>
        <p:nvSpPr>
          <p:cNvPr id="9" name="Rectangle 65"/>
          <p:cNvSpPr>
            <a:spLocks noGrp="1" noChangeArrowheads="1"/>
          </p:cNvSpPr>
          <p:nvPr>
            <p:ph type="sldNum" sz="quarter" idx="4"/>
          </p:nvPr>
        </p:nvSpPr>
        <p:spPr>
          <a:xfrm>
            <a:off x="8609013" y="6610350"/>
            <a:ext cx="571500" cy="247650"/>
          </a:xfrm>
          <a:prstGeom prst="rect">
            <a:avLst/>
          </a:prstGeom>
        </p:spPr>
        <p:txBody>
          <a:bodyPr vert="horz" wrap="square" lIns="91440" tIns="45720" rIns="91440" bIns="45720" numCol="1" anchor="t" anchorCtr="0" compatLnSpc="1">
            <a:prstTxWarp prst="textNoShape">
              <a:avLst/>
            </a:prstTxWarp>
          </a:bodyPr>
          <a:lstStyle>
            <a:lvl1pPr>
              <a:defRPr sz="800">
                <a:solidFill>
                  <a:schemeClr val="tx2"/>
                </a:solidFill>
                <a:latin typeface="Calibri" pitchFamily="34" charset="0"/>
              </a:defRPr>
            </a:lvl1pPr>
          </a:lstStyle>
          <a:p>
            <a:r>
              <a:rPr lang="en-GB"/>
              <a:t>Slide: </a:t>
            </a:r>
            <a:fld id="{B4574606-17D9-4324-882B-F02E2A464C38}" type="slidenum">
              <a:rPr lang="en-GB"/>
              <a:pPr/>
              <a:t>‹#›</a:t>
            </a:fld>
            <a:endParaRPr lang="en-GB"/>
          </a:p>
        </p:txBody>
      </p:sp>
      <p:sp>
        <p:nvSpPr>
          <p:cNvPr id="10" name="TextBox 9"/>
          <p:cNvSpPr txBox="1"/>
          <p:nvPr userDrawn="1"/>
        </p:nvSpPr>
        <p:spPr>
          <a:xfrm>
            <a:off x="0" y="0"/>
            <a:ext cx="9144000" cy="369888"/>
          </a:xfrm>
          <a:prstGeom prst="rect">
            <a:avLst/>
          </a:prstGeom>
          <a:solidFill>
            <a:schemeClr val="accent1">
              <a:lumMod val="75000"/>
            </a:schemeClr>
          </a:solidFill>
        </p:spPr>
        <p:txBody>
          <a:bodyPr>
            <a:spAutoFit/>
          </a:bodyPr>
          <a:lstStyle/>
          <a:p>
            <a:pPr algn="ctr" fontAlgn="auto">
              <a:spcBef>
                <a:spcPts val="0"/>
              </a:spcBef>
              <a:spcAft>
                <a:spcPts val="0"/>
              </a:spcAft>
              <a:defRPr/>
            </a:pPr>
            <a:r>
              <a:rPr lang="en-GB" b="1" dirty="0" smtClean="0">
                <a:solidFill>
                  <a:schemeClr val="bg1"/>
                </a:solidFill>
                <a:latin typeface="+mn-lt"/>
                <a:ea typeface="+mn-ea"/>
              </a:rPr>
              <a:t>IROWG</a:t>
            </a:r>
            <a:r>
              <a:rPr lang="en-GB" b="1" baseline="0" dirty="0" smtClean="0">
                <a:solidFill>
                  <a:schemeClr val="bg1"/>
                </a:solidFill>
                <a:latin typeface="+mn-lt"/>
                <a:ea typeface="+mn-ea"/>
              </a:rPr>
              <a:t> </a:t>
            </a:r>
            <a:r>
              <a:rPr lang="en-GB" b="1" dirty="0" smtClean="0">
                <a:solidFill>
                  <a:schemeClr val="bg1"/>
                </a:solidFill>
                <a:latin typeface="+mn-lt"/>
                <a:ea typeface="+mn-ea"/>
              </a:rPr>
              <a:t>- </a:t>
            </a:r>
            <a:r>
              <a:rPr lang="en-GB" b="1" dirty="0">
                <a:solidFill>
                  <a:schemeClr val="bg1"/>
                </a:solidFill>
                <a:latin typeface="+mn-lt"/>
                <a:ea typeface="+mn-ea"/>
              </a:rPr>
              <a:t>CGMS</a:t>
            </a:r>
          </a:p>
        </p:txBody>
      </p:sp>
      <p:pic>
        <p:nvPicPr>
          <p:cNvPr id="1032" name="Picture 3" descr="IROWG-Logo.png"/>
          <p:cNvPicPr>
            <a:picLocks noChangeAspect="1"/>
          </p:cNvPicPr>
          <p:nvPr userDrawn="1"/>
        </p:nvPicPr>
        <p:blipFill>
          <a:blip r:embed="rId5" cstate="print"/>
          <a:srcRect/>
          <a:stretch>
            <a:fillRect/>
          </a:stretch>
        </p:blipFill>
        <p:spPr bwMode="auto">
          <a:xfrm>
            <a:off x="6875463" y="5949950"/>
            <a:ext cx="1152525" cy="439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irowg.org/projects/rotrend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irowg.org/projects/ro-clim-under-scope-c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osmic.ucar.edu/satStatus/" TargetMode="External"/><Relationship Id="rId7" Type="http://schemas.openxmlformats.org/officeDocument/2006/relationships/hyperlink" Target="http://www.irowg.org/" TargetMode="External"/><Relationship Id="rId2" Type="http://schemas.openxmlformats.org/officeDocument/2006/relationships/hyperlink" Target="http://www.romsaf.org/monitoring/" TargetMode="External"/><Relationship Id="rId1" Type="http://schemas.openxmlformats.org/officeDocument/2006/relationships/slideLayout" Target="../slideLayouts/slideLayout2.xml"/><Relationship Id="rId6" Type="http://schemas.openxmlformats.org/officeDocument/2006/relationships/hyperlink" Target="http://irowg.org/further-information/overviews/" TargetMode="External"/><Relationship Id="rId5" Type="http://schemas.openxmlformats.org/officeDocument/2006/relationships/hyperlink" Target="https://www.globclim.org/" TargetMode="External"/><Relationship Id="rId4" Type="http://schemas.openxmlformats.org/officeDocument/2006/relationships/hyperlink" Target="http://www.romsaf.org/climate_monito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irowg.org/projects/rotrend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rowg.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cv-inventory.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2" descr="."/>
          <p:cNvPicPr>
            <a:picLocks noChangeAspect="1" noChangeArrowheads="1"/>
          </p:cNvPicPr>
          <p:nvPr/>
        </p:nvPicPr>
        <p:blipFill>
          <a:blip r:embed="rId2" cstate="print"/>
          <a:srcRect/>
          <a:stretch>
            <a:fillRect/>
          </a:stretch>
        </p:blipFill>
        <p:spPr bwMode="auto">
          <a:xfrm>
            <a:off x="34925" y="404813"/>
            <a:ext cx="3600450" cy="3095625"/>
          </a:xfrm>
          <a:prstGeom prst="rect">
            <a:avLst/>
          </a:prstGeom>
          <a:noFill/>
          <a:ln w="9525">
            <a:noFill/>
            <a:miter lim="800000"/>
            <a:headEnd/>
            <a:tailEnd/>
          </a:ln>
        </p:spPr>
      </p:pic>
      <p:sp>
        <p:nvSpPr>
          <p:cNvPr id="5122" name="Title 1"/>
          <p:cNvSpPr>
            <a:spLocks noGrp="1"/>
          </p:cNvSpPr>
          <p:nvPr>
            <p:ph type="ctrTitle"/>
          </p:nvPr>
        </p:nvSpPr>
        <p:spPr>
          <a:xfrm>
            <a:off x="1042988" y="2349500"/>
            <a:ext cx="8101012" cy="3311525"/>
          </a:xfrm>
        </p:spPr>
        <p:txBody>
          <a:bodyPr/>
          <a:lstStyle/>
          <a:p>
            <a:pPr eaLnBrk="1" hangingPunct="1"/>
            <a:r>
              <a:rPr lang="en-GB" b="1" dirty="0" smtClean="0">
                <a:solidFill>
                  <a:schemeClr val="tx2"/>
                </a:solidFill>
                <a:latin typeface="Arial" pitchFamily="34" charset="0"/>
                <a:cs typeface="Arial" pitchFamily="34" charset="0"/>
              </a:rPr>
              <a:t>IROWG Climate Activities</a:t>
            </a:r>
            <a:br>
              <a:rPr lang="en-GB" b="1" dirty="0" smtClean="0">
                <a:solidFill>
                  <a:schemeClr val="tx2"/>
                </a:solidFill>
                <a:latin typeface="Arial" pitchFamily="34" charset="0"/>
                <a:cs typeface="Arial" pitchFamily="34" charset="0"/>
              </a:rPr>
            </a:br>
            <a:r>
              <a:rPr lang="en-GB" b="1" dirty="0" smtClean="0">
                <a:solidFill>
                  <a:schemeClr val="tx2"/>
                </a:solidFill>
                <a:latin typeface="Arial" pitchFamily="34" charset="0"/>
                <a:cs typeface="Arial" pitchFamily="34" charset="0"/>
              </a:rPr>
              <a:t/>
            </a:r>
            <a:br>
              <a:rPr lang="en-GB" b="1" dirty="0" smtClean="0">
                <a:solidFill>
                  <a:schemeClr val="tx2"/>
                </a:solidFill>
                <a:latin typeface="Arial" pitchFamily="34" charset="0"/>
                <a:cs typeface="Arial" pitchFamily="34" charset="0"/>
              </a:rPr>
            </a:br>
            <a:r>
              <a:rPr lang="en-GB" sz="2000" b="1" dirty="0" smtClean="0">
                <a:solidFill>
                  <a:schemeClr val="tx2"/>
                </a:solidFill>
                <a:latin typeface="Arial" pitchFamily="34" charset="0"/>
                <a:cs typeface="Arial" pitchFamily="34" charset="0"/>
              </a:rPr>
              <a:t>Co-Chairs: Axel von Engeln (EUMETSAT), Dave Ector (UCAR)</a:t>
            </a:r>
            <a:br>
              <a:rPr lang="en-GB" sz="2000" b="1" dirty="0" smtClean="0">
                <a:solidFill>
                  <a:schemeClr val="tx2"/>
                </a:solidFill>
                <a:latin typeface="Arial" pitchFamily="34" charset="0"/>
                <a:cs typeface="Arial" pitchFamily="34" charset="0"/>
              </a:rPr>
            </a:br>
            <a:r>
              <a:rPr lang="en-GB" sz="2000" b="1" dirty="0" smtClean="0">
                <a:solidFill>
                  <a:schemeClr val="tx2"/>
                </a:solidFill>
                <a:latin typeface="Arial" pitchFamily="34" charset="0"/>
                <a:cs typeface="Arial" pitchFamily="34" charset="0"/>
              </a:rPr>
              <a:t>Rapporteur: Tony Mannucci (NASA/JPL)</a:t>
            </a:r>
            <a:br>
              <a:rPr lang="en-GB" sz="2000" b="1" dirty="0" smtClean="0">
                <a:solidFill>
                  <a:schemeClr val="tx2"/>
                </a:solidFill>
                <a:latin typeface="Arial" pitchFamily="34" charset="0"/>
                <a:cs typeface="Arial" pitchFamily="34" charset="0"/>
              </a:rPr>
            </a:br>
            <a:endParaRPr lang="en-GB" sz="1600" b="1" dirty="0" smtClean="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Climate Activities: Projects (1)</a:t>
            </a:r>
          </a:p>
        </p:txBody>
      </p:sp>
      <p:sp>
        <p:nvSpPr>
          <p:cNvPr id="3" name="Content Placeholder 2"/>
          <p:cNvSpPr>
            <a:spLocks noGrp="1"/>
          </p:cNvSpPr>
          <p:nvPr>
            <p:ph idx="1"/>
          </p:nvPr>
        </p:nvSpPr>
        <p:spPr>
          <a:xfrm>
            <a:off x="395536" y="1268760"/>
            <a:ext cx="8424936" cy="4741987"/>
          </a:xfrm>
        </p:spPr>
        <p:txBody>
          <a:bodyPr rtlCol="0">
            <a:normAutofit fontScale="77500" lnSpcReduction="20000"/>
          </a:bodyPr>
          <a:lstStyle/>
          <a:p>
            <a:pPr marL="85725" indent="0" eaLnBrk="1" hangingPunct="1">
              <a:buNone/>
              <a:defRPr/>
            </a:pPr>
            <a:r>
              <a:rPr lang="en-IE" sz="3000" dirty="0" smtClean="0"/>
              <a:t>ROTrends: RO community already started comparison of different processing centres in 2006. Main aim is to validate RO as a climate benchmark, initially by identifying processing impact (structural uncertainty). Note: best effort &amp; unfunded.</a:t>
            </a:r>
          </a:p>
          <a:p>
            <a:pPr marL="446088" lvl="1" indent="-360363" eaLnBrk="1" hangingPunct="1">
              <a:defRPr/>
            </a:pPr>
            <a:r>
              <a:rPr lang="en-IE" sz="2600" dirty="0" smtClean="0"/>
              <a:t>Initial ROTrends participants: JPL, GFZ, UCAR, WEGC</a:t>
            </a:r>
          </a:p>
          <a:p>
            <a:pPr marL="446088" lvl="1" indent="-360363" eaLnBrk="1" hangingPunct="1">
              <a:defRPr/>
            </a:pPr>
            <a:r>
              <a:rPr lang="en-IE" sz="2600" dirty="0" smtClean="0"/>
              <a:t>1</a:t>
            </a:r>
            <a:r>
              <a:rPr lang="en-IE" sz="2600" baseline="30000" dirty="0" smtClean="0"/>
              <a:t>st</a:t>
            </a:r>
            <a:r>
              <a:rPr lang="en-IE" sz="2600" dirty="0" smtClean="0"/>
              <a:t> Round: CHAMP Monthly Mean Climatology of refractivity (found ±0.03%/5 yrs trend uncertainty)</a:t>
            </a:r>
          </a:p>
          <a:p>
            <a:pPr marL="446088" lvl="1" indent="-360363" eaLnBrk="1" hangingPunct="1">
              <a:defRPr/>
            </a:pPr>
            <a:r>
              <a:rPr lang="en-IE" sz="2600" dirty="0" smtClean="0"/>
              <a:t>2</a:t>
            </a:r>
            <a:r>
              <a:rPr lang="en-IE" sz="2600" baseline="30000" dirty="0" smtClean="0"/>
              <a:t>nd</a:t>
            </a:r>
            <a:r>
              <a:rPr lang="en-IE" sz="2600" dirty="0" smtClean="0"/>
              <a:t> Round: Profile by profile comparisons, extension to include bending angles, dry temperature &amp; pressure, … - ROM SAF, EUMETSAT also joined - (found trend uncertainty &lt;0.03%/7yrs for bending angle, refractivity, pressure; &lt;3m/7yrs </a:t>
            </a:r>
            <a:r>
              <a:rPr lang="en-IE" sz="2600" dirty="0" err="1" smtClean="0"/>
              <a:t>geop</a:t>
            </a:r>
            <a:r>
              <a:rPr lang="en-IE" sz="2600" dirty="0" smtClean="0"/>
              <a:t>. height of pressure levels, &lt;0.06K/7yrs temperature. SU lowest within 50S to 50N at 8 km to 25 km)</a:t>
            </a:r>
          </a:p>
          <a:p>
            <a:pPr marL="446088" lvl="1" indent="-360363" eaLnBrk="1" hangingPunct="1">
              <a:defRPr/>
            </a:pPr>
            <a:endParaRPr lang="en-IE" sz="1500" dirty="0" smtClean="0"/>
          </a:p>
          <a:p>
            <a:pPr marL="631825" lvl="1" indent="-360363" algn="ctr" eaLnBrk="1" hangingPunct="1">
              <a:buNone/>
              <a:defRPr/>
            </a:pPr>
            <a:r>
              <a:rPr lang="en-IE" dirty="0" smtClean="0"/>
              <a:t>See also: </a:t>
            </a:r>
            <a:r>
              <a:rPr lang="en-IE" dirty="0" smtClean="0">
                <a:hlinkClick r:id="rId2"/>
              </a:rPr>
              <a:t>http://irowg.org/projects/rotrends/</a:t>
            </a:r>
            <a:endParaRPr lang="en-IE" dirty="0" smtClean="0"/>
          </a:p>
          <a:p>
            <a:pPr marL="631825" lvl="1" indent="-360363" algn="ctr" eaLnBrk="1" hangingPunct="1">
              <a:buNone/>
              <a:defRPr/>
            </a:pPr>
            <a:endParaRPr lang="en-IE" sz="1300" dirty="0" smtClean="0"/>
          </a:p>
          <a:p>
            <a:pPr marL="631825" lvl="1" indent="-360363" algn="ctr" eaLnBrk="1" hangingPunct="1">
              <a:buNone/>
              <a:defRPr/>
            </a:pPr>
            <a:r>
              <a:rPr lang="en-IE" dirty="0" smtClean="0"/>
              <a:t>Note: Activity now part of SCOPE-CM RO-CLIM project.</a:t>
            </a:r>
          </a:p>
          <a:p>
            <a:pPr marL="631825" lvl="1" indent="-360363" algn="ctr" eaLnBrk="1" hangingPunct="1">
              <a:buNone/>
              <a:defRPr/>
            </a:pPr>
            <a:endParaRPr lang="en-IE"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Climate Activities: Projects (2)</a:t>
            </a:r>
          </a:p>
        </p:txBody>
      </p:sp>
      <p:sp>
        <p:nvSpPr>
          <p:cNvPr id="3" name="Content Placeholder 2"/>
          <p:cNvSpPr>
            <a:spLocks noGrp="1"/>
          </p:cNvSpPr>
          <p:nvPr>
            <p:ph idx="1"/>
          </p:nvPr>
        </p:nvSpPr>
        <p:spPr>
          <a:xfrm>
            <a:off x="395536" y="1268760"/>
            <a:ext cx="8424936" cy="4741987"/>
          </a:xfrm>
        </p:spPr>
        <p:txBody>
          <a:bodyPr rtlCol="0">
            <a:normAutofit fontScale="77500" lnSpcReduction="20000"/>
          </a:bodyPr>
          <a:lstStyle/>
          <a:p>
            <a:pPr marL="396875" indent="-301625" eaLnBrk="1" hangingPunct="1">
              <a:defRPr/>
            </a:pPr>
            <a:r>
              <a:rPr lang="en-IE" dirty="0" smtClean="0"/>
              <a:t>SCOPE-CM RO-CLIM: encompasses ROTrends, brought under SCOPE-CM, with extended membership (NWP, Re-analysis, Climate models)</a:t>
            </a:r>
          </a:p>
          <a:p>
            <a:pPr marL="396875" indent="-301625" algn="ctr" eaLnBrk="1" hangingPunct="1">
              <a:buNone/>
              <a:defRPr/>
            </a:pPr>
            <a:r>
              <a:rPr lang="en-IE" dirty="0" smtClean="0">
                <a:hlinkClick r:id="rId2"/>
              </a:rPr>
              <a:t>http://irowg.org/projects/ro-clim-under-scope-cm/</a:t>
            </a:r>
            <a:r>
              <a:rPr lang="en-IE" dirty="0" smtClean="0"/>
              <a:t> </a:t>
            </a:r>
          </a:p>
          <a:p>
            <a:pPr marL="396875" indent="-301625" eaLnBrk="1" hangingPunct="1">
              <a:buNone/>
              <a:defRPr/>
            </a:pPr>
            <a:endParaRPr lang="en-GB" dirty="0" smtClean="0"/>
          </a:p>
          <a:p>
            <a:pPr marL="396875" indent="-301625" eaLnBrk="1" hangingPunct="1">
              <a:defRPr/>
            </a:pPr>
            <a:r>
              <a:rPr lang="en-GB" dirty="0" smtClean="0"/>
              <a:t>Reprocessing activities at the different centres for e.g. climate, re-analysis</a:t>
            </a:r>
          </a:p>
          <a:p>
            <a:pPr marL="396875" indent="-301625" eaLnBrk="1" hangingPunct="1">
              <a:buNone/>
              <a:defRPr/>
            </a:pPr>
            <a:endParaRPr lang="en-GB" dirty="0" smtClean="0"/>
          </a:p>
          <a:p>
            <a:pPr marL="396875" indent="-301625" eaLnBrk="1" hangingPunct="1">
              <a:defRPr/>
            </a:pPr>
            <a:r>
              <a:rPr lang="en-IE" dirty="0" smtClean="0"/>
              <a:t>GRUAN-GSICS-GNSSRO: </a:t>
            </a:r>
            <a:r>
              <a:rPr lang="en-GB" dirty="0" smtClean="0"/>
              <a:t>Workshop on Upper-Air Observing System Integration and Application, WMO HQ in Geneva 6-8 May 2014</a:t>
            </a:r>
          </a:p>
          <a:p>
            <a:pPr marL="396875" indent="-301625" eaLnBrk="1" hangingPunct="1">
              <a:defRPr/>
            </a:pPr>
            <a:endParaRPr lang="en-GB" dirty="0" smtClean="0"/>
          </a:p>
          <a:p>
            <a:pPr marL="396875" indent="-301625" eaLnBrk="1" hangingPunct="1">
              <a:buNone/>
              <a:defRPr/>
            </a:pPr>
            <a:endParaRPr lang="en-IE"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Climate Activities: Possibilities</a:t>
            </a:r>
          </a:p>
        </p:txBody>
      </p:sp>
      <p:sp>
        <p:nvSpPr>
          <p:cNvPr id="3" name="Content Placeholder 2"/>
          <p:cNvSpPr>
            <a:spLocks noGrp="1"/>
          </p:cNvSpPr>
          <p:nvPr>
            <p:ph idx="1"/>
          </p:nvPr>
        </p:nvSpPr>
        <p:spPr>
          <a:xfrm>
            <a:off x="395536" y="1196752"/>
            <a:ext cx="8424936" cy="4741987"/>
          </a:xfrm>
        </p:spPr>
        <p:txBody>
          <a:bodyPr rtlCol="0">
            <a:normAutofit fontScale="77500" lnSpcReduction="20000"/>
          </a:bodyPr>
          <a:lstStyle/>
          <a:p>
            <a:r>
              <a:rPr lang="en-GB" sz="2400" dirty="0" smtClean="0"/>
              <a:t>Direct trending from RO:</a:t>
            </a:r>
          </a:p>
          <a:p>
            <a:pPr lvl="1"/>
            <a:r>
              <a:rPr lang="en-GB" sz="2000" dirty="0" smtClean="0"/>
              <a:t>bending angle for temperature trends</a:t>
            </a:r>
          </a:p>
          <a:p>
            <a:pPr lvl="1"/>
            <a:r>
              <a:rPr lang="en-GB" sz="2000" dirty="0" smtClean="0"/>
              <a:t>refractivity for temperature trends</a:t>
            </a:r>
          </a:p>
          <a:p>
            <a:pPr lvl="1"/>
            <a:r>
              <a:rPr lang="en-GB" sz="2000" dirty="0" smtClean="0"/>
              <a:t>temperature trends</a:t>
            </a:r>
          </a:p>
          <a:p>
            <a:pPr lvl="1"/>
            <a:r>
              <a:rPr lang="en-GB" sz="2000" dirty="0" smtClean="0"/>
              <a:t>geopotential height trends</a:t>
            </a:r>
          </a:p>
          <a:p>
            <a:pPr lvl="1"/>
            <a:r>
              <a:rPr lang="en-GB" sz="2000" dirty="0" smtClean="0"/>
              <a:t>bending angles for tropopause height</a:t>
            </a:r>
          </a:p>
          <a:p>
            <a:pPr lvl="1"/>
            <a:r>
              <a:rPr lang="en-GB" sz="2000" dirty="0" smtClean="0"/>
              <a:t>temperature for tropopause height</a:t>
            </a:r>
          </a:p>
          <a:p>
            <a:pPr lvl="1"/>
            <a:endParaRPr lang="en-GB" sz="1300" dirty="0" smtClean="0"/>
          </a:p>
          <a:p>
            <a:r>
              <a:rPr lang="en-GB" sz="2400" dirty="0" smtClean="0"/>
              <a:t>Monitoring / Calibration:</a:t>
            </a:r>
          </a:p>
          <a:p>
            <a:pPr lvl="1"/>
            <a:r>
              <a:rPr lang="en-GB" sz="2000" dirty="0" smtClean="0"/>
              <a:t>microwave and infrared instruments</a:t>
            </a:r>
          </a:p>
          <a:p>
            <a:pPr lvl="1"/>
            <a:r>
              <a:rPr lang="en-GB" sz="2000" dirty="0" smtClean="0"/>
              <a:t>radio sondes</a:t>
            </a:r>
          </a:p>
          <a:p>
            <a:pPr lvl="1"/>
            <a:r>
              <a:rPr lang="en-GB" sz="2000" dirty="0" smtClean="0"/>
              <a:t>others</a:t>
            </a:r>
          </a:p>
          <a:p>
            <a:pPr lvl="1"/>
            <a:endParaRPr lang="en-GB" sz="1300" dirty="0" smtClean="0"/>
          </a:p>
          <a:p>
            <a:r>
              <a:rPr lang="en-GB" sz="2400" dirty="0" smtClean="0"/>
              <a:t>Other </a:t>
            </a:r>
            <a:r>
              <a:rPr lang="en-GB" sz="2400" dirty="0" smtClean="0"/>
              <a:t>phenomena </a:t>
            </a:r>
            <a:r>
              <a:rPr lang="en-GB" sz="2400" dirty="0" smtClean="0"/>
              <a:t>observed by RO:</a:t>
            </a:r>
          </a:p>
          <a:p>
            <a:pPr lvl="1"/>
            <a:r>
              <a:rPr lang="en-GB" sz="2000" dirty="0" smtClean="0"/>
              <a:t>Atmospheric gravity waves, Kelvin waves, Mountain waves, Quasi-Biennial Oscillation, El-Niño Southern Oscillation, Madden-Julian Oscillation, Diurnal tides, Sudden stratospheric </a:t>
            </a:r>
            <a:r>
              <a:rPr lang="en-GB" sz="2000" dirty="0" err="1" smtClean="0"/>
              <a:t>warmings</a:t>
            </a:r>
            <a:r>
              <a:rPr lang="en-GB" sz="2000" dirty="0" smtClean="0"/>
              <a:t>, Convective systems</a:t>
            </a:r>
          </a:p>
          <a:p>
            <a:pPr lvl="1"/>
            <a:endParaRPr lang="en-GB" sz="1300" dirty="0" smtClean="0"/>
          </a:p>
          <a:p>
            <a:pPr marL="85725" indent="0" algn="ctr" eaLnBrk="1" hangingPunct="1">
              <a:buNone/>
              <a:defRPr/>
            </a:pPr>
            <a:r>
              <a:rPr lang="en-IE" sz="3000" b="1" dirty="0" smtClean="0"/>
              <a:t>Note: neutral atmosphere focus, no ionosphere included!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Conclusion</a:t>
            </a:r>
          </a:p>
        </p:txBody>
      </p:sp>
      <p:sp>
        <p:nvSpPr>
          <p:cNvPr id="3" name="Content Placeholder 2"/>
          <p:cNvSpPr>
            <a:spLocks noGrp="1"/>
          </p:cNvSpPr>
          <p:nvPr>
            <p:ph idx="1"/>
          </p:nvPr>
        </p:nvSpPr>
        <p:spPr>
          <a:xfrm>
            <a:off x="395536" y="1340768"/>
            <a:ext cx="8424936" cy="4741987"/>
          </a:xfrm>
        </p:spPr>
        <p:txBody>
          <a:bodyPr rtlCol="0">
            <a:normAutofit fontScale="77500" lnSpcReduction="20000"/>
          </a:bodyPr>
          <a:lstStyle/>
          <a:p>
            <a:pPr marL="85725" indent="0" eaLnBrk="1" hangingPunct="1">
              <a:buNone/>
              <a:defRPr/>
            </a:pPr>
            <a:r>
              <a:rPr lang="en-IE" sz="3000" dirty="0" smtClean="0"/>
              <a:t>RO has shown a large impact in NWP systems - thus should also have a great potential for climate monitoring, with the possibility for SI traceability. Currently about 3000 occs/day are available. The additional future GNSS signals will further increase the potential number of available observations. </a:t>
            </a:r>
          </a:p>
          <a:p>
            <a:pPr marL="85725" indent="0" eaLnBrk="1" hangingPunct="1">
              <a:buNone/>
              <a:defRPr/>
            </a:pPr>
            <a:endParaRPr lang="en-IE" sz="1300" dirty="0" smtClean="0"/>
          </a:p>
          <a:p>
            <a:pPr marL="85725" indent="0" eaLnBrk="1" hangingPunct="1">
              <a:buNone/>
              <a:defRPr/>
            </a:pPr>
            <a:r>
              <a:rPr lang="en-IE" sz="3000" dirty="0" smtClean="0"/>
              <a:t>Issues:</a:t>
            </a:r>
          </a:p>
          <a:p>
            <a:pPr marL="542925" indent="-277813" eaLnBrk="1" hangingPunct="1">
              <a:defRPr/>
            </a:pPr>
            <a:r>
              <a:rPr lang="en-IE" sz="3000" dirty="0" smtClean="0"/>
              <a:t>no long term RO continuity plan, to work towards an availability of at least 10,000 occs / day (IROWG recommendation)</a:t>
            </a:r>
          </a:p>
          <a:p>
            <a:pPr marL="542925" indent="-277813" eaLnBrk="1" hangingPunct="1">
              <a:defRPr/>
            </a:pPr>
            <a:r>
              <a:rPr lang="en-IE" sz="3000" dirty="0" smtClean="0"/>
              <a:t>risks of observational gap at mid- and high-latitudes, full diurnal coverage not assured (COSMIC-2 Polar - funding not assured)</a:t>
            </a:r>
          </a:p>
          <a:p>
            <a:pPr marL="542925" indent="-277813" eaLnBrk="1" hangingPunct="1">
              <a:defRPr/>
            </a:pPr>
            <a:r>
              <a:rPr lang="en-IE" sz="3000" dirty="0" smtClean="0"/>
              <a:t>RO record still short, not fully used yet for climate, climate models</a:t>
            </a:r>
          </a:p>
          <a:p>
            <a:pPr marL="542925" indent="-277813" eaLnBrk="1" hangingPunct="1">
              <a:defRPr/>
            </a:pPr>
            <a:r>
              <a:rPr lang="en-IE" sz="3000" dirty="0" smtClean="0"/>
              <a:t>availability of climate RO data sets (SCOPE-CM RO-CLIM project tries to address this but requires more reprocessing activities)</a:t>
            </a:r>
          </a:p>
          <a:p>
            <a:pPr marL="631825" lvl="1" indent="-360363" algn="ctr" eaLnBrk="1" hangingPunct="1">
              <a:buNone/>
              <a:defRPr/>
            </a:pPr>
            <a:endParaRPr lang="en-IE"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References/Further Info</a:t>
            </a:r>
          </a:p>
        </p:txBody>
      </p:sp>
      <p:sp>
        <p:nvSpPr>
          <p:cNvPr id="3" name="Content Placeholder 2"/>
          <p:cNvSpPr>
            <a:spLocks noGrp="1"/>
          </p:cNvSpPr>
          <p:nvPr>
            <p:ph idx="1"/>
          </p:nvPr>
        </p:nvSpPr>
        <p:spPr>
          <a:xfrm>
            <a:off x="395536" y="1423317"/>
            <a:ext cx="8568952" cy="4741987"/>
          </a:xfrm>
        </p:spPr>
        <p:txBody>
          <a:bodyPr rtlCol="0">
            <a:normAutofit fontScale="77500" lnSpcReduction="20000"/>
          </a:bodyPr>
          <a:lstStyle/>
          <a:p>
            <a:pPr marL="446088" indent="-265113" eaLnBrk="1" hangingPunct="1">
              <a:defRPr/>
            </a:pPr>
            <a:r>
              <a:rPr lang="en-IE" sz="3000" dirty="0" smtClean="0"/>
              <a:t>Some (incomplete) list of good websites for data quality, products:</a:t>
            </a:r>
          </a:p>
          <a:p>
            <a:pPr marL="712788" lvl="1" indent="-266700" eaLnBrk="1" hangingPunct="1">
              <a:defRPr/>
            </a:pPr>
            <a:r>
              <a:rPr lang="en-IE" sz="2600" dirty="0" smtClean="0">
                <a:hlinkClick r:id="rId2"/>
              </a:rPr>
              <a:t>http://www.romsaf.org/monitoring/</a:t>
            </a:r>
            <a:r>
              <a:rPr lang="en-IE" sz="2600" dirty="0" smtClean="0"/>
              <a:t> </a:t>
            </a:r>
          </a:p>
          <a:p>
            <a:pPr marL="712788" lvl="1" indent="-266700" eaLnBrk="1" hangingPunct="1">
              <a:defRPr/>
            </a:pPr>
            <a:r>
              <a:rPr lang="en-IE" sz="2600" dirty="0" smtClean="0">
                <a:hlinkClick r:id="rId3"/>
              </a:rPr>
              <a:t>http://www.cosmic.ucar.edu/satStatus/</a:t>
            </a:r>
            <a:r>
              <a:rPr lang="en-IE" sz="2600" dirty="0" smtClean="0"/>
              <a:t> </a:t>
            </a:r>
          </a:p>
          <a:p>
            <a:pPr marL="712788" lvl="1" indent="-266700" eaLnBrk="1" hangingPunct="1">
              <a:defRPr/>
            </a:pPr>
            <a:r>
              <a:rPr lang="en-IE" sz="2600" dirty="0" smtClean="0">
                <a:hlinkClick r:id="rId4"/>
              </a:rPr>
              <a:t>http://www.romsaf.org/climate_monitoring/</a:t>
            </a:r>
            <a:r>
              <a:rPr lang="en-IE" sz="2600" dirty="0" smtClean="0"/>
              <a:t> </a:t>
            </a:r>
          </a:p>
          <a:p>
            <a:pPr marL="712788" lvl="1" indent="-266700" eaLnBrk="1" hangingPunct="1">
              <a:defRPr/>
            </a:pPr>
            <a:r>
              <a:rPr lang="en-IE" sz="2600" dirty="0" smtClean="0">
                <a:hlinkClick r:id="rId5"/>
              </a:rPr>
              <a:t> https//www.globclim.org/</a:t>
            </a:r>
            <a:r>
              <a:rPr lang="en-IE" sz="2600" dirty="0" smtClean="0"/>
              <a:t> </a:t>
            </a:r>
          </a:p>
          <a:p>
            <a:pPr marL="712788" lvl="1" indent="-531813" eaLnBrk="1" hangingPunct="1">
              <a:defRPr/>
            </a:pPr>
            <a:endParaRPr lang="en-IE" sz="1300" dirty="0" smtClean="0"/>
          </a:p>
          <a:p>
            <a:pPr marL="446088" indent="-265113" eaLnBrk="1" hangingPunct="1">
              <a:defRPr/>
            </a:pPr>
            <a:r>
              <a:rPr lang="en-IE" sz="3000" dirty="0" smtClean="0"/>
              <a:t>Some selected overview presentations/publications:</a:t>
            </a:r>
          </a:p>
          <a:p>
            <a:pPr marL="712788" lvl="1" indent="-266700" eaLnBrk="1" hangingPunct="1">
              <a:defRPr/>
            </a:pPr>
            <a:r>
              <a:rPr lang="en-IE" sz="2600" dirty="0" smtClean="0">
                <a:hlinkClick r:id="rId6"/>
              </a:rPr>
              <a:t>http://irowg.org/further-information/overviews/</a:t>
            </a:r>
            <a:r>
              <a:rPr lang="en-IE" sz="2600" dirty="0" smtClean="0"/>
              <a:t> </a:t>
            </a:r>
          </a:p>
          <a:p>
            <a:pPr marL="712788" lvl="1" indent="-266700" eaLnBrk="1" hangingPunct="1">
              <a:defRPr/>
            </a:pPr>
            <a:endParaRPr lang="en-IE" sz="1300" dirty="0" smtClean="0"/>
          </a:p>
          <a:p>
            <a:pPr marL="446088" indent="-265113" eaLnBrk="1" hangingPunct="1">
              <a:defRPr/>
            </a:pPr>
            <a:r>
              <a:rPr lang="en-IE" sz="3000" dirty="0" smtClean="0"/>
              <a:t>IROWG website:</a:t>
            </a:r>
          </a:p>
          <a:p>
            <a:pPr marL="846138" lvl="1" indent="-400050" eaLnBrk="1" hangingPunct="1">
              <a:defRPr/>
            </a:pPr>
            <a:r>
              <a:rPr lang="en-IE" sz="2600" dirty="0" smtClean="0">
                <a:hlinkClick r:id="rId7"/>
              </a:rPr>
              <a:t>http://www.irowg.org/</a:t>
            </a:r>
            <a:r>
              <a:rPr lang="en-IE" sz="2600" dirty="0" smtClean="0"/>
              <a:t> </a:t>
            </a:r>
          </a:p>
          <a:p>
            <a:pPr marL="712788" lvl="1" indent="-266700" eaLnBrk="1" hangingPunct="1">
              <a:defRPr/>
            </a:pPr>
            <a:endParaRPr lang="en-IE" sz="1300" dirty="0" smtClean="0"/>
          </a:p>
          <a:p>
            <a:pPr marL="446088" indent="-265113" eaLnBrk="1" hangingPunct="1">
              <a:defRPr/>
            </a:pPr>
            <a:r>
              <a:rPr lang="en-IE" sz="3000" dirty="0" smtClean="0"/>
              <a:t>Acknowledgements:</a:t>
            </a:r>
          </a:p>
          <a:p>
            <a:pPr marL="712788" lvl="1" indent="-266700" eaLnBrk="1" hangingPunct="1">
              <a:defRPr/>
            </a:pPr>
            <a:r>
              <a:rPr lang="en-IE" sz="2600" dirty="0" smtClean="0"/>
              <a:t>A. Steiner’s talk at 2nd International Conference on GPS Radio Occultation - ICGPSRO, May 14-16, 2013, Taipei, </a:t>
            </a:r>
            <a:r>
              <a:rPr lang="en-IE" sz="2600" dirty="0" smtClean="0"/>
              <a:t>Taiwan</a:t>
            </a:r>
          </a:p>
          <a:p>
            <a:pPr marL="712788" lvl="1" indent="-266700" eaLnBrk="1" hangingPunct="1">
              <a:defRPr/>
            </a:pPr>
            <a:r>
              <a:rPr lang="en-IE" sz="2600" dirty="0" smtClean="0"/>
              <a:t>U. Foelsche, A. Steiner (WEGC, Graz), R. </a:t>
            </a:r>
            <a:r>
              <a:rPr lang="en-IE" sz="2600" smtClean="0"/>
              <a:t>Anthes (UCAR)</a:t>
            </a:r>
            <a:endParaRPr lang="en-IE" sz="2600" dirty="0" smtClean="0"/>
          </a:p>
          <a:p>
            <a:pPr marL="312738" indent="-266700" eaLnBrk="1" hangingPunct="1">
              <a:defRPr/>
            </a:pPr>
            <a:endParaRPr lang="en-IE" sz="3000" dirty="0" smtClean="0"/>
          </a:p>
          <a:p>
            <a:pPr marL="712788" lvl="1" indent="-266700" eaLnBrk="1" hangingPunct="1">
              <a:defRPr/>
            </a:pPr>
            <a:endParaRPr lang="en-IE" sz="2600" dirty="0" smtClean="0"/>
          </a:p>
          <a:p>
            <a:pPr marL="712788" lvl="1" indent="-266700" eaLnBrk="1" hangingPunct="1">
              <a:defRPr/>
            </a:pPr>
            <a:endParaRPr lang="en-IE" sz="2600" dirty="0" smtClean="0"/>
          </a:p>
          <a:p>
            <a:pPr marL="712788" lvl="1" indent="-266700" eaLnBrk="1" hangingPunct="1">
              <a:defRPr/>
            </a:pPr>
            <a:endParaRPr lang="en-IE" sz="3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p:txBody>
          <a:bodyPr/>
          <a:lstStyle/>
          <a:p>
            <a:pPr eaLnBrk="1" hangingPunct="1"/>
            <a:r>
              <a:rPr lang="en-US" sz="4000" dirty="0" smtClean="0">
                <a:solidFill>
                  <a:srgbClr val="376092"/>
                </a:solidFill>
              </a:rPr>
              <a:t>Overview</a:t>
            </a:r>
          </a:p>
        </p:txBody>
      </p:sp>
      <p:sp>
        <p:nvSpPr>
          <p:cNvPr id="6146" name="Content Placeholder 2"/>
          <p:cNvSpPr>
            <a:spLocks noGrp="1"/>
          </p:cNvSpPr>
          <p:nvPr>
            <p:ph idx="1"/>
          </p:nvPr>
        </p:nvSpPr>
        <p:spPr/>
        <p:txBody>
          <a:bodyPr/>
          <a:lstStyle/>
          <a:p>
            <a:pPr eaLnBrk="1" hangingPunct="1"/>
            <a:r>
              <a:rPr lang="en-US" dirty="0" smtClean="0"/>
              <a:t>Background Radio Occultation / IROWG </a:t>
            </a:r>
          </a:p>
          <a:p>
            <a:pPr eaLnBrk="1" hangingPunct="1"/>
            <a:r>
              <a:rPr lang="en-US" dirty="0" smtClean="0"/>
              <a:t>Climate Activities</a:t>
            </a:r>
          </a:p>
          <a:p>
            <a:pPr eaLnBrk="1" hangingPunct="1"/>
            <a:r>
              <a:rPr lang="en-US" dirty="0" smtClean="0"/>
              <a:t>Conclusions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z="4000" dirty="0" smtClean="0">
                <a:solidFill>
                  <a:srgbClr val="376092"/>
                </a:solidFill>
              </a:rPr>
              <a:t>Background Radio Occultation (1) </a:t>
            </a:r>
          </a:p>
        </p:txBody>
      </p:sp>
      <p:sp>
        <p:nvSpPr>
          <p:cNvPr id="9219" name="Rectangle 3"/>
          <p:cNvSpPr>
            <a:spLocks noGrp="1" noChangeArrowheads="1"/>
          </p:cNvSpPr>
          <p:nvPr>
            <p:ph type="body" idx="1"/>
          </p:nvPr>
        </p:nvSpPr>
        <p:spPr>
          <a:xfrm>
            <a:off x="4860033" y="1331914"/>
            <a:ext cx="4036318" cy="4473350"/>
          </a:xfrm>
        </p:spPr>
        <p:txBody>
          <a:bodyPr/>
          <a:lstStyle/>
          <a:p>
            <a:pPr marL="355600" indent="-355600">
              <a:lnSpc>
                <a:spcPct val="90000"/>
              </a:lnSpc>
            </a:pPr>
            <a:r>
              <a:rPr lang="en-GB" sz="1800" dirty="0" smtClean="0"/>
              <a:t>Radio Occultation instruments observe GNSS (GPS, ...) satellites:</a:t>
            </a:r>
          </a:p>
          <a:p>
            <a:pPr marL="534988" lvl="1" indent="-261938">
              <a:lnSpc>
                <a:spcPct val="90000"/>
              </a:lnSpc>
            </a:pPr>
            <a:r>
              <a:rPr lang="en-GB" sz="1800" dirty="0" smtClean="0"/>
              <a:t>rising, setting (atmosphere)</a:t>
            </a:r>
          </a:p>
          <a:p>
            <a:pPr marL="534988" lvl="1" indent="-261938">
              <a:lnSpc>
                <a:spcPct val="90000"/>
              </a:lnSpc>
            </a:pPr>
            <a:r>
              <a:rPr lang="en-GB" sz="1800" dirty="0" smtClean="0"/>
              <a:t>zenith (orbit)</a:t>
            </a:r>
          </a:p>
          <a:p>
            <a:pPr marL="355600" indent="-355600">
              <a:lnSpc>
                <a:spcPct val="90000"/>
              </a:lnSpc>
            </a:pPr>
            <a:r>
              <a:rPr lang="en-GB" sz="1800" dirty="0" smtClean="0"/>
              <a:t>with GPS up to 650 occs / day &amp; </a:t>
            </a:r>
            <a:r>
              <a:rPr lang="en-GB" sz="1800" dirty="0" err="1" smtClean="0"/>
              <a:t>instr</a:t>
            </a:r>
            <a:endParaRPr lang="en-GB" sz="1800" dirty="0" smtClean="0"/>
          </a:p>
          <a:p>
            <a:pPr marL="355600" indent="-355600">
              <a:lnSpc>
                <a:spcPct val="90000"/>
              </a:lnSpc>
            </a:pPr>
            <a:r>
              <a:rPr lang="en-GB" sz="1800" dirty="0" smtClean="0"/>
              <a:t>currently up to 3000 occs / day (mainly COSMIC-1, Metop-A &amp; -B, early record about 180 occs / day)</a:t>
            </a:r>
          </a:p>
          <a:p>
            <a:pPr marL="355600" indent="-355600">
              <a:lnSpc>
                <a:spcPct val="90000"/>
              </a:lnSpc>
              <a:spcAft>
                <a:spcPts val="0"/>
              </a:spcAft>
            </a:pPr>
            <a:r>
              <a:rPr lang="en-GB" sz="1800" dirty="0" smtClean="0"/>
              <a:t>0.2km – 1km vertical resolution</a:t>
            </a:r>
          </a:p>
          <a:p>
            <a:pPr marL="355600" indent="-355600">
              <a:lnSpc>
                <a:spcPct val="90000"/>
              </a:lnSpc>
              <a:spcAft>
                <a:spcPts val="0"/>
              </a:spcAft>
            </a:pPr>
            <a:r>
              <a:rPr lang="en-GB" sz="1800" dirty="0" smtClean="0"/>
              <a:t>products:</a:t>
            </a:r>
          </a:p>
          <a:p>
            <a:pPr marL="534988" lvl="1" indent="-261938">
              <a:lnSpc>
                <a:spcPct val="90000"/>
              </a:lnSpc>
            </a:pPr>
            <a:r>
              <a:rPr lang="en-GB" sz="1800" dirty="0" smtClean="0"/>
              <a:t>level 1b: bending angle</a:t>
            </a:r>
          </a:p>
          <a:p>
            <a:pPr marL="534988" lvl="1" indent="-261938">
              <a:lnSpc>
                <a:spcPct val="90000"/>
              </a:lnSpc>
            </a:pPr>
            <a:r>
              <a:rPr lang="en-GB" sz="1800" dirty="0" smtClean="0"/>
              <a:t>level 2: refractivity, temperature, pressure,  water vapour, geopotential</a:t>
            </a:r>
          </a:p>
          <a:p>
            <a:pPr marL="534988" lvl="1" indent="-261938">
              <a:lnSpc>
                <a:spcPct val="90000"/>
              </a:lnSpc>
            </a:pPr>
            <a:r>
              <a:rPr lang="en-GB" sz="1800" dirty="0" smtClean="0"/>
              <a:t>level 3: gridded products of level products above</a:t>
            </a:r>
          </a:p>
        </p:txBody>
      </p:sp>
      <p:sp>
        <p:nvSpPr>
          <p:cNvPr id="1278980" name="Text Box 4"/>
          <p:cNvSpPr txBox="1">
            <a:spLocks noChangeArrowheads="1"/>
          </p:cNvSpPr>
          <p:nvPr/>
        </p:nvSpPr>
        <p:spPr bwMode="auto">
          <a:xfrm>
            <a:off x="184638" y="4365104"/>
            <a:ext cx="4407877" cy="1169551"/>
          </a:xfrm>
          <a:prstGeom prst="rect">
            <a:avLst/>
          </a:prstGeom>
          <a:noFill/>
          <a:ln w="9525">
            <a:noFill/>
            <a:miter lim="800000"/>
            <a:headEnd/>
            <a:tailEnd/>
          </a:ln>
          <a:effectLst/>
        </p:spPr>
        <p:txBody>
          <a:bodyPr>
            <a:spAutoFit/>
          </a:bodyPr>
          <a:lstStyle/>
          <a:p>
            <a:pPr>
              <a:defRPr/>
            </a:pPr>
            <a:r>
              <a:rPr lang="en-GB" sz="1400" dirty="0">
                <a:solidFill>
                  <a:schemeClr val="tx2"/>
                </a:solidFill>
                <a:latin typeface="+mn-lt"/>
              </a:rPr>
              <a:t>Radio occultation principle: Observation of e.g. GPS satellite signals through the atmosphere; changing refractivity leads to bending of rays. Refractivity depends on pressure, temperature, water vapour. Depending on observation, either setting or rising events are observed.</a:t>
            </a:r>
          </a:p>
        </p:txBody>
      </p:sp>
      <p:sp>
        <p:nvSpPr>
          <p:cNvPr id="7" name="Slide Number Placeholder 6"/>
          <p:cNvSpPr>
            <a:spLocks noGrp="1"/>
          </p:cNvSpPr>
          <p:nvPr>
            <p:ph type="sldNum" sz="quarter" idx="10"/>
          </p:nvPr>
        </p:nvSpPr>
        <p:spPr/>
        <p:txBody>
          <a:bodyPr/>
          <a:lstStyle/>
          <a:p>
            <a:pPr>
              <a:defRPr/>
            </a:pPr>
            <a:r>
              <a:rPr lang="en-GB" dirty="0" smtClean="0"/>
              <a:t>Slide: </a:t>
            </a:r>
            <a:fld id="{C7ED5840-0D15-469E-825E-582748470888}" type="slidenum">
              <a:rPr lang="en-GB" smtClean="0"/>
              <a:pPr>
                <a:defRPr/>
              </a:pPr>
              <a:t>3</a:t>
            </a:fld>
            <a:endParaRPr lang="en-GB" dirty="0"/>
          </a:p>
        </p:txBody>
      </p:sp>
      <p:pic>
        <p:nvPicPr>
          <p:cNvPr id="9222" name="Picture 2"/>
          <p:cNvPicPr>
            <a:picLocks noChangeAspect="1" noChangeArrowheads="1"/>
          </p:cNvPicPr>
          <p:nvPr/>
        </p:nvPicPr>
        <p:blipFill>
          <a:blip r:embed="rId2" cstate="print"/>
          <a:srcRect/>
          <a:stretch>
            <a:fillRect/>
          </a:stretch>
        </p:blipFill>
        <p:spPr bwMode="auto">
          <a:xfrm>
            <a:off x="169985" y="1628800"/>
            <a:ext cx="4696558" cy="25638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z="4000" dirty="0" smtClean="0">
                <a:solidFill>
                  <a:srgbClr val="376092"/>
                </a:solidFill>
              </a:rPr>
              <a:t>Background Radio Occultation (2) </a:t>
            </a:r>
          </a:p>
        </p:txBody>
      </p:sp>
      <p:sp>
        <p:nvSpPr>
          <p:cNvPr id="9219" name="Rectangle 3"/>
          <p:cNvSpPr>
            <a:spLocks noGrp="1" noChangeArrowheads="1"/>
          </p:cNvSpPr>
          <p:nvPr>
            <p:ph type="body" idx="1"/>
          </p:nvPr>
        </p:nvSpPr>
        <p:spPr>
          <a:xfrm>
            <a:off x="395536" y="1196752"/>
            <a:ext cx="8428807" cy="4545358"/>
          </a:xfrm>
        </p:spPr>
        <p:txBody>
          <a:bodyPr/>
          <a:lstStyle/>
          <a:p>
            <a:pPr marL="0" indent="0" eaLnBrk="1" hangingPunct="1">
              <a:buNone/>
              <a:defRPr/>
            </a:pPr>
            <a:r>
              <a:rPr lang="en-US" sz="2400" dirty="0" smtClean="0"/>
              <a:t>Radio occultation (RO) has several features which make it an ideal NWP and climate monitoring data set:</a:t>
            </a:r>
          </a:p>
          <a:p>
            <a:pPr marL="534988" lvl="1" indent="-261938" eaLnBrk="1" hangingPunct="1">
              <a:buFont typeface="Arial" charset="0"/>
              <a:buChar char="•"/>
              <a:defRPr/>
            </a:pPr>
            <a:r>
              <a:rPr lang="en-US" sz="2200" dirty="0" smtClean="0"/>
              <a:t>essentially a measurement of time;</a:t>
            </a:r>
          </a:p>
          <a:p>
            <a:pPr marL="534988" lvl="1" indent="-261938" eaLnBrk="1" hangingPunct="1">
              <a:buFont typeface="Arial" charset="0"/>
              <a:buChar char="•"/>
              <a:defRPr/>
            </a:pPr>
            <a:r>
              <a:rPr lang="en-US" sz="2200" dirty="0" smtClean="0"/>
              <a:t>requires no calibration / potential benchmark capability;</a:t>
            </a:r>
          </a:p>
          <a:p>
            <a:pPr marL="534988" lvl="1" indent="-261938" eaLnBrk="1" hangingPunct="1">
              <a:buFont typeface="Arial" charset="0"/>
              <a:buChar char="•"/>
              <a:defRPr/>
            </a:pPr>
            <a:r>
              <a:rPr lang="en-US" sz="2200" dirty="0" smtClean="0"/>
              <a:t>ideal to generate long term data sets, no issues with combining different satellites, e.g. &lt; 0.05K bias for CHAMP to COSMIC, processing should though be by one setup;</a:t>
            </a:r>
          </a:p>
          <a:p>
            <a:pPr marL="534988" lvl="1" indent="-261938" eaLnBrk="1" hangingPunct="1">
              <a:buFont typeface="Arial" charset="0"/>
              <a:buChar char="•"/>
              <a:defRPr/>
            </a:pPr>
            <a:r>
              <a:rPr lang="en-US" sz="2200" dirty="0" smtClean="0"/>
              <a:t>all weather capability;</a:t>
            </a:r>
          </a:p>
          <a:p>
            <a:pPr marL="534988" lvl="1" indent="-261938" eaLnBrk="1" hangingPunct="1">
              <a:buFont typeface="Arial" charset="0"/>
              <a:buChar char="•"/>
              <a:defRPr/>
            </a:pPr>
            <a:r>
              <a:rPr lang="en-US" sz="2200" dirty="0" smtClean="0"/>
              <a:t>high vertical resolution in the upper troposphere, lower stratosphere, high sensitivity between ~5km to ~40km;</a:t>
            </a:r>
          </a:p>
          <a:p>
            <a:pPr marL="534988" lvl="1" indent="-261938" eaLnBrk="1" hangingPunct="1">
              <a:buFont typeface="Arial" charset="0"/>
              <a:buChar char="•"/>
              <a:defRPr/>
            </a:pPr>
            <a:r>
              <a:rPr lang="en-US" sz="2200" dirty="0" smtClean="0"/>
              <a:t>“random sampling” in space and time (although tied to LEO orbit);</a:t>
            </a:r>
          </a:p>
          <a:p>
            <a:pPr marL="534988" lvl="1" indent="-261938" eaLnBrk="1" hangingPunct="1">
              <a:buFont typeface="Arial" charset="0"/>
              <a:buChar char="•"/>
              <a:defRPr/>
            </a:pPr>
            <a:r>
              <a:rPr lang="en-US" sz="2200" dirty="0" smtClean="0"/>
              <a:t>provides “anchor” point in NWP analysis, re-analysis.</a:t>
            </a:r>
          </a:p>
          <a:p>
            <a:pPr marL="825496" lvl="1" indent="-380996" eaLnBrk="1" hangingPunct="1">
              <a:buFont typeface="Arial" charset="0"/>
              <a:buChar char="•"/>
              <a:defRPr/>
            </a:pPr>
            <a:endParaRPr lang="en-US" sz="2400" dirty="0" smtClean="0"/>
          </a:p>
        </p:txBody>
      </p:sp>
      <p:sp>
        <p:nvSpPr>
          <p:cNvPr id="7" name="Slide Number Placeholder 6"/>
          <p:cNvSpPr>
            <a:spLocks noGrp="1"/>
          </p:cNvSpPr>
          <p:nvPr>
            <p:ph type="sldNum" sz="quarter" idx="10"/>
          </p:nvPr>
        </p:nvSpPr>
        <p:spPr/>
        <p:txBody>
          <a:bodyPr/>
          <a:lstStyle/>
          <a:p>
            <a:pPr>
              <a:defRPr/>
            </a:pPr>
            <a:r>
              <a:rPr lang="en-GB" dirty="0" smtClean="0"/>
              <a:t>Slide: </a:t>
            </a:r>
            <a:fld id="{C7ED5840-0D15-469E-825E-582748470888}" type="slidenum">
              <a:rPr lang="en-GB" smtClean="0"/>
              <a:pPr>
                <a:defRPr/>
              </a:pPr>
              <a:t>4</a:t>
            </a:fld>
            <a:endParaRPr lang="en-GB"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z="4000" dirty="0" smtClean="0">
                <a:solidFill>
                  <a:srgbClr val="376092"/>
                </a:solidFill>
              </a:rPr>
              <a:t>Background Radio Occultation (3) </a:t>
            </a:r>
          </a:p>
        </p:txBody>
      </p:sp>
      <p:sp>
        <p:nvSpPr>
          <p:cNvPr id="9219" name="Rectangle 3"/>
          <p:cNvSpPr>
            <a:spLocks noGrp="1" noChangeArrowheads="1"/>
          </p:cNvSpPr>
          <p:nvPr>
            <p:ph type="body" idx="1"/>
          </p:nvPr>
        </p:nvSpPr>
        <p:spPr>
          <a:xfrm>
            <a:off x="6588224" y="4221088"/>
            <a:ext cx="2304256" cy="1224136"/>
          </a:xfrm>
        </p:spPr>
        <p:txBody>
          <a:bodyPr/>
          <a:lstStyle/>
          <a:p>
            <a:pPr marL="0" indent="0" eaLnBrk="1" hangingPunct="1">
              <a:buNone/>
              <a:defRPr/>
            </a:pPr>
            <a:r>
              <a:rPr lang="en-US" sz="1400" dirty="0" smtClean="0">
                <a:solidFill>
                  <a:schemeClr val="tx2"/>
                </a:solidFill>
              </a:rPr>
              <a:t>RO has a significant impact in NWP: Forecast error reduction, plot for different  instrument type (source C. </a:t>
            </a:r>
            <a:r>
              <a:rPr lang="en-US" sz="1400" dirty="0" err="1" smtClean="0">
                <a:solidFill>
                  <a:schemeClr val="tx2"/>
                </a:solidFill>
              </a:rPr>
              <a:t>Cardinali</a:t>
            </a:r>
            <a:r>
              <a:rPr lang="en-US" sz="1400" dirty="0" smtClean="0">
                <a:solidFill>
                  <a:schemeClr val="tx2"/>
                </a:solidFill>
              </a:rPr>
              <a:t>, ECMWF)</a:t>
            </a:r>
          </a:p>
        </p:txBody>
      </p:sp>
      <p:sp>
        <p:nvSpPr>
          <p:cNvPr id="7" name="Slide Number Placeholder 6"/>
          <p:cNvSpPr>
            <a:spLocks noGrp="1"/>
          </p:cNvSpPr>
          <p:nvPr>
            <p:ph type="sldNum" sz="quarter" idx="10"/>
          </p:nvPr>
        </p:nvSpPr>
        <p:spPr/>
        <p:txBody>
          <a:bodyPr/>
          <a:lstStyle/>
          <a:p>
            <a:pPr>
              <a:defRPr/>
            </a:pPr>
            <a:r>
              <a:rPr lang="en-GB" dirty="0" smtClean="0"/>
              <a:t>Slide: </a:t>
            </a:r>
            <a:fld id="{C7ED5840-0D15-469E-825E-582748470888}" type="slidenum">
              <a:rPr lang="en-GB" smtClean="0"/>
              <a:pPr>
                <a:defRPr/>
              </a:pPr>
              <a:t>5</a:t>
            </a:fld>
            <a:endParaRPr lang="en-GB" dirty="0"/>
          </a:p>
        </p:txBody>
      </p:sp>
      <p:pic>
        <p:nvPicPr>
          <p:cNvPr id="1026" name="Picture 2"/>
          <p:cNvPicPr>
            <a:picLocks noChangeAspect="1" noChangeArrowheads="1"/>
          </p:cNvPicPr>
          <p:nvPr/>
        </p:nvPicPr>
        <p:blipFill>
          <a:blip r:embed="rId2" cstate="print"/>
          <a:srcRect l="14015" t="13250" r="20372" b="14384"/>
          <a:stretch>
            <a:fillRect/>
          </a:stretch>
        </p:blipFill>
        <p:spPr bwMode="auto">
          <a:xfrm>
            <a:off x="395536" y="1484784"/>
            <a:ext cx="6192688" cy="426874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69776"/>
            <a:ext cx="8229600" cy="1143000"/>
          </a:xfrm>
        </p:spPr>
        <p:txBody>
          <a:bodyPr/>
          <a:lstStyle/>
          <a:p>
            <a:pPr eaLnBrk="1" hangingPunct="1"/>
            <a:r>
              <a:rPr lang="en-GB" sz="4000" dirty="0" smtClean="0">
                <a:solidFill>
                  <a:srgbClr val="376092"/>
                </a:solidFill>
              </a:rPr>
              <a:t>Background Radio Occultation (4) </a:t>
            </a:r>
            <a:endParaRPr lang="en-US" dirty="0" smtClean="0"/>
          </a:p>
        </p:txBody>
      </p:sp>
      <p:sp>
        <p:nvSpPr>
          <p:cNvPr id="3" name="Content Placeholder 2"/>
          <p:cNvSpPr>
            <a:spLocks noGrp="1"/>
          </p:cNvSpPr>
          <p:nvPr>
            <p:ph idx="1"/>
          </p:nvPr>
        </p:nvSpPr>
        <p:spPr>
          <a:xfrm>
            <a:off x="6156176" y="3789040"/>
            <a:ext cx="2818636" cy="1800200"/>
          </a:xfrm>
        </p:spPr>
        <p:txBody>
          <a:bodyPr>
            <a:normAutofit lnSpcReduction="10000"/>
          </a:bodyPr>
          <a:lstStyle/>
          <a:p>
            <a:pPr marL="0" indent="0" algn="ctr" eaLnBrk="1" hangingPunct="1">
              <a:buNone/>
              <a:defRPr/>
            </a:pPr>
            <a:r>
              <a:rPr lang="en-US" sz="1300" b="1" dirty="0" smtClean="0"/>
              <a:t>Note: Figure from SCOPE-CM RO-CLIM proposal, now outdated for dates &gt; 2013! </a:t>
            </a:r>
          </a:p>
          <a:p>
            <a:pPr marL="342896" indent="-342896" eaLnBrk="1" hangingPunct="1">
              <a:buNone/>
              <a:defRPr/>
            </a:pPr>
            <a:r>
              <a:rPr lang="en-US" sz="1300" dirty="0" smtClean="0"/>
              <a:t>See also: </a:t>
            </a:r>
            <a:endParaRPr lang="en-IE" sz="1300" dirty="0" smtClean="0"/>
          </a:p>
          <a:p>
            <a:pPr marL="0" indent="0" eaLnBrk="1" hangingPunct="1">
              <a:buNone/>
              <a:defRPr/>
            </a:pPr>
            <a:r>
              <a:rPr lang="en-IE" sz="1300" dirty="0" smtClean="0"/>
              <a:t>Status of the Global Observing System for Radio Occultation (Update 2013), IROWG/DOC/2013/02,available at: </a:t>
            </a:r>
          </a:p>
          <a:p>
            <a:pPr marL="0" indent="0" eaLnBrk="1" hangingPunct="1">
              <a:buNone/>
              <a:defRPr/>
            </a:pPr>
            <a:r>
              <a:rPr lang="en-IE" sz="1300" dirty="0" smtClean="0">
                <a:hlinkClick r:id="rId2"/>
              </a:rPr>
              <a:t>http://irowg.org/workshops/irowg-3/</a:t>
            </a:r>
          </a:p>
        </p:txBody>
      </p:sp>
      <p:pic>
        <p:nvPicPr>
          <p:cNvPr id="1026" name="Picture 2"/>
          <p:cNvPicPr>
            <a:picLocks noChangeAspect="1" noChangeArrowheads="1"/>
          </p:cNvPicPr>
          <p:nvPr/>
        </p:nvPicPr>
        <p:blipFill>
          <a:blip r:embed="rId3" cstate="print"/>
          <a:srcRect/>
          <a:stretch>
            <a:fillRect/>
          </a:stretch>
        </p:blipFill>
        <p:spPr bwMode="auto">
          <a:xfrm>
            <a:off x="134948" y="1289268"/>
            <a:ext cx="5829301" cy="4732020"/>
          </a:xfrm>
          <a:prstGeom prst="rect">
            <a:avLst/>
          </a:prstGeom>
          <a:noFill/>
          <a:ln w="9525">
            <a:noFill/>
            <a:miter lim="800000"/>
            <a:headEnd/>
            <a:tailEnd/>
          </a:ln>
        </p:spPr>
      </p:pic>
      <p:sp>
        <p:nvSpPr>
          <p:cNvPr id="21" name="Oval 20"/>
          <p:cNvSpPr/>
          <p:nvPr/>
        </p:nvSpPr>
        <p:spPr>
          <a:xfrm>
            <a:off x="-756592" y="2180808"/>
            <a:ext cx="2263140" cy="3429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en-GB"/>
          </a:p>
        </p:txBody>
      </p:sp>
      <p:sp>
        <p:nvSpPr>
          <p:cNvPr id="22" name="Oval 21"/>
          <p:cNvSpPr/>
          <p:nvPr/>
        </p:nvSpPr>
        <p:spPr>
          <a:xfrm>
            <a:off x="957908" y="1426428"/>
            <a:ext cx="2948940" cy="411480"/>
          </a:xfrm>
          <a:prstGeom prst="ellipse">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en-GB"/>
          </a:p>
        </p:txBody>
      </p:sp>
      <p:sp>
        <p:nvSpPr>
          <p:cNvPr id="23" name="Oval 22"/>
          <p:cNvSpPr/>
          <p:nvPr/>
        </p:nvSpPr>
        <p:spPr>
          <a:xfrm>
            <a:off x="-116512" y="2523708"/>
            <a:ext cx="2948940" cy="480060"/>
          </a:xfrm>
          <a:prstGeom prst="ellipse">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en-GB"/>
          </a:p>
        </p:txBody>
      </p:sp>
      <p:sp>
        <p:nvSpPr>
          <p:cNvPr id="24" name="TextBox 23"/>
          <p:cNvSpPr txBox="1"/>
          <p:nvPr/>
        </p:nvSpPr>
        <p:spPr>
          <a:xfrm>
            <a:off x="5940152" y="1508760"/>
            <a:ext cx="3237938" cy="329321"/>
          </a:xfrm>
          <a:prstGeom prst="rect">
            <a:avLst/>
          </a:prstGeom>
          <a:noFill/>
        </p:spPr>
        <p:txBody>
          <a:bodyPr wrap="none" lIns="82296" tIns="41148" rIns="82296" bIns="41148" rtlCol="0">
            <a:spAutoFit/>
          </a:bodyPr>
          <a:lstStyle/>
          <a:p>
            <a:r>
              <a:rPr lang="en-GB" sz="1600" dirty="0" smtClean="0">
                <a:solidFill>
                  <a:srgbClr val="FF0000"/>
                </a:solidFill>
              </a:rPr>
              <a:t>Initial ROTrends, RO-CLIM Focus</a:t>
            </a:r>
            <a:endParaRPr lang="en-GB" sz="1600" dirty="0">
              <a:solidFill>
                <a:srgbClr val="FF0000"/>
              </a:solidFill>
            </a:endParaRPr>
          </a:p>
        </p:txBody>
      </p:sp>
      <p:sp>
        <p:nvSpPr>
          <p:cNvPr id="25" name="TextBox 24"/>
          <p:cNvSpPr txBox="1"/>
          <p:nvPr/>
        </p:nvSpPr>
        <p:spPr>
          <a:xfrm>
            <a:off x="5940152" y="1783080"/>
            <a:ext cx="2572307" cy="329321"/>
          </a:xfrm>
          <a:prstGeom prst="rect">
            <a:avLst/>
          </a:prstGeom>
          <a:noFill/>
        </p:spPr>
        <p:txBody>
          <a:bodyPr wrap="none" lIns="82296" tIns="41148" rIns="82296" bIns="41148" rtlCol="0">
            <a:spAutoFit/>
          </a:bodyPr>
          <a:lstStyle/>
          <a:p>
            <a:r>
              <a:rPr lang="en-GB" sz="1600" dirty="0" smtClean="0">
                <a:solidFill>
                  <a:srgbClr val="FFC000"/>
                </a:solidFill>
              </a:rPr>
              <a:t>Extended RO-CLIM Focus</a:t>
            </a:r>
            <a:endParaRPr lang="en-GB" sz="1600" dirty="0">
              <a:solidFill>
                <a:srgbClr val="FFC000"/>
              </a:solidFill>
            </a:endParaRPr>
          </a:p>
        </p:txBody>
      </p:sp>
      <p:sp>
        <p:nvSpPr>
          <p:cNvPr id="11" name="TextBox 10"/>
          <p:cNvSpPr txBox="1"/>
          <p:nvPr/>
        </p:nvSpPr>
        <p:spPr>
          <a:xfrm>
            <a:off x="5940152" y="2060848"/>
            <a:ext cx="3277629" cy="329321"/>
          </a:xfrm>
          <a:prstGeom prst="rect">
            <a:avLst/>
          </a:prstGeom>
          <a:noFill/>
        </p:spPr>
        <p:txBody>
          <a:bodyPr wrap="none" lIns="82296" tIns="41148" rIns="82296" bIns="41148" rtlCol="0">
            <a:spAutoFit/>
          </a:bodyPr>
          <a:lstStyle/>
          <a:p>
            <a:r>
              <a:rPr lang="en-GB" sz="1600" dirty="0" smtClean="0"/>
              <a:t>Record &gt;12 years, from late 2001</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p:bldP spid="25"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3"/>
          <p:cNvSpPr txBox="1">
            <a:spLocks noChangeArrowheads="1"/>
          </p:cNvSpPr>
          <p:nvPr/>
        </p:nvSpPr>
        <p:spPr bwMode="auto">
          <a:xfrm>
            <a:off x="250825" y="1214438"/>
            <a:ext cx="8785225" cy="4967287"/>
          </a:xfrm>
          <a:prstGeom prst="rect">
            <a:avLst/>
          </a:prstGeom>
          <a:noFill/>
          <a:ln w="9525">
            <a:noFill/>
            <a:miter lim="800000"/>
            <a:headEnd/>
            <a:tailEnd/>
          </a:ln>
        </p:spPr>
        <p:txBody>
          <a:bodyPr/>
          <a:lstStyle/>
          <a:p>
            <a:pPr>
              <a:defRPr/>
            </a:pPr>
            <a:r>
              <a:rPr lang="en-GB" sz="2000" dirty="0">
                <a:latin typeface="+mn-lt"/>
                <a:cs typeface="Tahoma" pitchFamily="34" charset="0"/>
              </a:rPr>
              <a:t>IROWG initiated at </a:t>
            </a:r>
            <a:r>
              <a:rPr lang="en-GB" sz="2000" dirty="0" smtClean="0">
                <a:latin typeface="+mn-lt"/>
                <a:cs typeface="Tahoma" pitchFamily="34" charset="0"/>
              </a:rPr>
              <a:t>CGMS-37 </a:t>
            </a:r>
            <a:r>
              <a:rPr lang="en-GB" sz="2000" dirty="0">
                <a:latin typeface="+mn-lt"/>
                <a:cs typeface="Tahoma" pitchFamily="34" charset="0"/>
              </a:rPr>
              <a:t>(Oct. ‘09</a:t>
            </a:r>
            <a:r>
              <a:rPr lang="en-GB" sz="2000" dirty="0" smtClean="0">
                <a:latin typeface="+mn-lt"/>
                <a:cs typeface="Tahoma" pitchFamily="34" charset="0"/>
              </a:rPr>
              <a:t>)</a:t>
            </a:r>
            <a:endParaRPr lang="en-GB" sz="2000" dirty="0">
              <a:latin typeface="+mn-lt"/>
              <a:cs typeface="Tahoma" pitchFamily="34" charset="0"/>
            </a:endParaRPr>
          </a:p>
          <a:p>
            <a:pPr>
              <a:defRPr/>
            </a:pPr>
            <a:endParaRPr lang="en-GB" sz="1400" dirty="0">
              <a:latin typeface="+mj-lt"/>
              <a:cs typeface="Tahoma" pitchFamily="34" charset="0"/>
            </a:endParaRPr>
          </a:p>
          <a:p>
            <a:pPr marL="177800" indent="-177800">
              <a:buFont typeface="Arial" pitchFamily="34" charset="0"/>
              <a:buChar char="•"/>
              <a:defRPr/>
            </a:pPr>
            <a:r>
              <a:rPr lang="en-GB" sz="2000" dirty="0">
                <a:latin typeface="+mj-lt"/>
                <a:cs typeface="Tahoma" pitchFamily="34" charset="0"/>
              </a:rPr>
              <a:t>First meeting </a:t>
            </a:r>
            <a:r>
              <a:rPr lang="en-GB" sz="2000" dirty="0" smtClean="0">
                <a:latin typeface="+mj-lt"/>
                <a:cs typeface="Tahoma" pitchFamily="34" charset="0"/>
              </a:rPr>
              <a:t>(extension of OPAC Workshop 2010):</a:t>
            </a:r>
            <a:endParaRPr lang="en-GB" sz="2000" dirty="0">
              <a:latin typeface="+mj-lt"/>
              <a:cs typeface="Tahoma" pitchFamily="34" charset="0"/>
            </a:endParaRPr>
          </a:p>
          <a:p>
            <a:pPr marL="355600" lvl="1" indent="-263525" eaLnBrk="0" hangingPunct="0">
              <a:lnSpc>
                <a:spcPct val="90000"/>
              </a:lnSpc>
              <a:spcBef>
                <a:spcPct val="20000"/>
              </a:spcBef>
              <a:buFont typeface="Arial" pitchFamily="34" charset="0"/>
              <a:buChar char="•"/>
              <a:defRPr/>
            </a:pPr>
            <a:r>
              <a:rPr lang="en-GB" sz="2000" dirty="0">
                <a:solidFill>
                  <a:srgbClr val="558ED5"/>
                </a:solidFill>
                <a:latin typeface="+mj-lt"/>
                <a:cs typeface="Tahoma" pitchFamily="34" charset="0"/>
              </a:rPr>
              <a:t>IROWG #1 (Sep. 2010, joint OPAC, GRAS SAF, IROWG)</a:t>
            </a:r>
          </a:p>
          <a:p>
            <a:pPr marL="355600" lvl="1" indent="-263525" eaLnBrk="0" hangingPunct="0">
              <a:lnSpc>
                <a:spcPct val="90000"/>
              </a:lnSpc>
              <a:spcBef>
                <a:spcPct val="20000"/>
              </a:spcBef>
              <a:buFont typeface="Arial" pitchFamily="34" charset="0"/>
              <a:buChar char="•"/>
              <a:defRPr/>
            </a:pPr>
            <a:r>
              <a:rPr lang="en-GB" sz="2000" dirty="0" smtClean="0">
                <a:solidFill>
                  <a:srgbClr val="558ED5"/>
                </a:solidFill>
                <a:latin typeface="+mj-lt"/>
                <a:cs typeface="Tahoma" pitchFamily="34" charset="0"/>
              </a:rPr>
              <a:t>provided </a:t>
            </a:r>
            <a:r>
              <a:rPr lang="en-GB" sz="2000" dirty="0">
                <a:solidFill>
                  <a:srgbClr val="558ED5"/>
                </a:solidFill>
                <a:latin typeface="+mj-lt"/>
                <a:cs typeface="Tahoma" pitchFamily="34" charset="0"/>
              </a:rPr>
              <a:t>summary report to </a:t>
            </a:r>
            <a:r>
              <a:rPr lang="en-GB" sz="2000" dirty="0" smtClean="0">
                <a:solidFill>
                  <a:srgbClr val="558ED5"/>
                </a:solidFill>
                <a:latin typeface="+mj-lt"/>
                <a:cs typeface="Tahoma" pitchFamily="34" charset="0"/>
              </a:rPr>
              <a:t>CGMS-38</a:t>
            </a:r>
            <a:endParaRPr lang="en-GB" sz="2000" dirty="0">
              <a:solidFill>
                <a:srgbClr val="558ED5"/>
              </a:solidFill>
              <a:latin typeface="+mj-lt"/>
              <a:cs typeface="Tahoma" pitchFamily="34" charset="0"/>
            </a:endParaRPr>
          </a:p>
          <a:p>
            <a:pPr lvl="1">
              <a:defRPr/>
            </a:pPr>
            <a:endParaRPr lang="en-GB" sz="1400" dirty="0">
              <a:solidFill>
                <a:srgbClr val="558ED5"/>
              </a:solidFill>
              <a:latin typeface="+mj-lt"/>
              <a:cs typeface="Tahoma" pitchFamily="34" charset="0"/>
            </a:endParaRPr>
          </a:p>
          <a:p>
            <a:pPr marL="177800" indent="-177800">
              <a:buFont typeface="Arial" pitchFamily="34" charset="0"/>
              <a:buChar char="•"/>
              <a:defRPr/>
            </a:pPr>
            <a:r>
              <a:rPr lang="en-GB" sz="2000" dirty="0">
                <a:latin typeface="+mj-lt"/>
                <a:cs typeface="Tahoma" pitchFamily="34" charset="0"/>
              </a:rPr>
              <a:t>Second </a:t>
            </a:r>
            <a:r>
              <a:rPr lang="en-GB" sz="2000" dirty="0" smtClean="0">
                <a:latin typeface="+mj-lt"/>
                <a:cs typeface="Tahoma" pitchFamily="34" charset="0"/>
              </a:rPr>
              <a:t>workshop:</a:t>
            </a:r>
            <a:endParaRPr lang="en-GB" sz="2000" dirty="0">
              <a:latin typeface="+mj-lt"/>
              <a:cs typeface="Tahoma" pitchFamily="34" charset="0"/>
            </a:endParaRPr>
          </a:p>
          <a:p>
            <a:pPr marL="355600" lvl="1" indent="-263525" eaLnBrk="0" hangingPunct="0">
              <a:lnSpc>
                <a:spcPct val="90000"/>
              </a:lnSpc>
              <a:spcBef>
                <a:spcPct val="20000"/>
              </a:spcBef>
              <a:buFont typeface="Arial" pitchFamily="34" charset="0"/>
              <a:buChar char="•"/>
              <a:defRPr/>
            </a:pPr>
            <a:r>
              <a:rPr lang="en-GB" sz="2000" dirty="0">
                <a:solidFill>
                  <a:srgbClr val="558ED5"/>
                </a:solidFill>
                <a:latin typeface="+mj-lt"/>
                <a:cs typeface="Tahoma" pitchFamily="34" charset="0"/>
              </a:rPr>
              <a:t>IROWG #2 (Mar./Apr. 2012)</a:t>
            </a:r>
          </a:p>
          <a:p>
            <a:pPr marL="355600" lvl="1" indent="-263525" eaLnBrk="0" hangingPunct="0">
              <a:lnSpc>
                <a:spcPct val="90000"/>
              </a:lnSpc>
              <a:spcBef>
                <a:spcPct val="20000"/>
              </a:spcBef>
              <a:buFont typeface="Arial" pitchFamily="34" charset="0"/>
              <a:buChar char="•"/>
              <a:defRPr/>
            </a:pPr>
            <a:r>
              <a:rPr lang="en-GB" sz="2000" dirty="0" smtClean="0">
                <a:solidFill>
                  <a:srgbClr val="558ED5"/>
                </a:solidFill>
                <a:latin typeface="+mj-lt"/>
                <a:cs typeface="Tahoma" pitchFamily="34" charset="0"/>
              </a:rPr>
              <a:t>provided </a:t>
            </a:r>
            <a:r>
              <a:rPr lang="en-GB" sz="2000" dirty="0">
                <a:solidFill>
                  <a:srgbClr val="558ED5"/>
                </a:solidFill>
                <a:latin typeface="+mj-lt"/>
                <a:cs typeface="Tahoma" pitchFamily="34" charset="0"/>
              </a:rPr>
              <a:t>summary report, 2 WP (on CGMS-39 actions) to </a:t>
            </a:r>
            <a:r>
              <a:rPr lang="en-GB" sz="2000" dirty="0" smtClean="0">
                <a:solidFill>
                  <a:srgbClr val="558ED5"/>
                </a:solidFill>
                <a:latin typeface="+mj-lt"/>
                <a:cs typeface="Tahoma" pitchFamily="34" charset="0"/>
              </a:rPr>
              <a:t>CGMS-40</a:t>
            </a:r>
          </a:p>
          <a:p>
            <a:pPr marL="449263" lvl="1" indent="269875">
              <a:defRPr/>
            </a:pPr>
            <a:endParaRPr lang="en-GB" sz="1400" dirty="0" smtClean="0">
              <a:solidFill>
                <a:srgbClr val="558ED5"/>
              </a:solidFill>
              <a:latin typeface="+mj-lt"/>
              <a:cs typeface="Tahoma" pitchFamily="34" charset="0"/>
            </a:endParaRPr>
          </a:p>
          <a:p>
            <a:pPr marL="177800" indent="-177800">
              <a:buFont typeface="Arial" pitchFamily="34" charset="0"/>
              <a:buChar char="•"/>
              <a:defRPr/>
            </a:pPr>
            <a:r>
              <a:rPr lang="en-GB" sz="2000" dirty="0" smtClean="0">
                <a:latin typeface="+mj-lt"/>
                <a:cs typeface="Tahoma" pitchFamily="34" charset="0"/>
              </a:rPr>
              <a:t>Third workshop:</a:t>
            </a:r>
            <a:endParaRPr lang="en-GB" sz="2000" dirty="0">
              <a:latin typeface="+mj-lt"/>
              <a:cs typeface="Tahoma" pitchFamily="34" charset="0"/>
            </a:endParaRPr>
          </a:p>
          <a:p>
            <a:pPr marL="355600" lvl="1" indent="-263525" eaLnBrk="0" hangingPunct="0">
              <a:lnSpc>
                <a:spcPct val="90000"/>
              </a:lnSpc>
              <a:spcBef>
                <a:spcPct val="20000"/>
              </a:spcBef>
              <a:buFont typeface="Arial" pitchFamily="34" charset="0"/>
              <a:buChar char="•"/>
              <a:defRPr/>
            </a:pPr>
            <a:r>
              <a:rPr lang="en-GB" sz="2000" dirty="0">
                <a:solidFill>
                  <a:srgbClr val="558ED5"/>
                </a:solidFill>
                <a:latin typeface="+mj-lt"/>
                <a:cs typeface="Tahoma" pitchFamily="34" charset="0"/>
              </a:rPr>
              <a:t>IROWG #3 (Sep. 2013, </a:t>
            </a:r>
            <a:r>
              <a:rPr lang="en-GB" sz="2000" dirty="0" smtClean="0">
                <a:solidFill>
                  <a:srgbClr val="558ED5"/>
                </a:solidFill>
                <a:latin typeface="+mj-lt"/>
                <a:cs typeface="Tahoma" pitchFamily="34" charset="0"/>
              </a:rPr>
              <a:t>OPAC</a:t>
            </a:r>
            <a:r>
              <a:rPr lang="en-GB" sz="2000" dirty="0">
                <a:solidFill>
                  <a:srgbClr val="558ED5"/>
                </a:solidFill>
                <a:latin typeface="+mj-lt"/>
                <a:cs typeface="Tahoma" pitchFamily="34" charset="0"/>
              </a:rPr>
              <a:t>, IROWG</a:t>
            </a:r>
            <a:r>
              <a:rPr lang="en-GB" sz="2000" dirty="0" smtClean="0">
                <a:solidFill>
                  <a:srgbClr val="558ED5"/>
                </a:solidFill>
                <a:latin typeface="+mj-lt"/>
                <a:cs typeface="Tahoma" pitchFamily="34" charset="0"/>
              </a:rPr>
              <a:t>)</a:t>
            </a:r>
          </a:p>
          <a:p>
            <a:pPr marL="355600" lvl="1" indent="-263525" eaLnBrk="0" hangingPunct="0">
              <a:lnSpc>
                <a:spcPct val="90000"/>
              </a:lnSpc>
              <a:spcBef>
                <a:spcPct val="20000"/>
              </a:spcBef>
              <a:buFont typeface="Arial" pitchFamily="34" charset="0"/>
              <a:buChar char="•"/>
              <a:defRPr/>
            </a:pPr>
            <a:r>
              <a:rPr lang="en-GB" sz="2000" dirty="0" smtClean="0">
                <a:solidFill>
                  <a:srgbClr val="558ED5"/>
                </a:solidFill>
                <a:latin typeface="+mj-lt"/>
                <a:cs typeface="Tahoma" pitchFamily="34" charset="0"/>
              </a:rPr>
              <a:t>provided summary report, several IROWG reports, CGMS-42 WP to be provided</a:t>
            </a:r>
          </a:p>
          <a:p>
            <a:pPr marL="355600" lvl="1" indent="-263525" eaLnBrk="0" hangingPunct="0">
              <a:lnSpc>
                <a:spcPct val="90000"/>
              </a:lnSpc>
              <a:spcBef>
                <a:spcPct val="20000"/>
              </a:spcBef>
              <a:buFont typeface="Arial" pitchFamily="34" charset="0"/>
              <a:buChar char="•"/>
              <a:defRPr/>
            </a:pPr>
            <a:endParaRPr lang="en-GB" sz="2000" dirty="0">
              <a:solidFill>
                <a:srgbClr val="558ED5"/>
              </a:solidFill>
              <a:latin typeface="Tahoma" pitchFamily="34" charset="0"/>
              <a:cs typeface="Tahoma" pitchFamily="34" charset="0"/>
            </a:endParaRPr>
          </a:p>
          <a:p>
            <a:pPr marL="88900" indent="-88900" algn="ctr" eaLnBrk="0" hangingPunct="0">
              <a:lnSpc>
                <a:spcPct val="90000"/>
              </a:lnSpc>
              <a:spcBef>
                <a:spcPct val="20000"/>
              </a:spcBef>
              <a:defRPr/>
            </a:pPr>
            <a:r>
              <a:rPr lang="en-GB" sz="2000" kern="0" dirty="0" smtClean="0">
                <a:solidFill>
                  <a:srgbClr val="002569"/>
                </a:solidFill>
                <a:latin typeface="+mn-lt"/>
              </a:rPr>
              <a:t>Further info at </a:t>
            </a:r>
            <a:r>
              <a:rPr lang="en-GB" sz="2000" kern="0" dirty="0" smtClean="0">
                <a:solidFill>
                  <a:srgbClr val="002569"/>
                </a:solidFill>
                <a:latin typeface="+mn-lt"/>
                <a:hlinkClick r:id="rId2"/>
              </a:rPr>
              <a:t>http://www.irowg.org</a:t>
            </a:r>
            <a:endParaRPr lang="en-GB" sz="2000" kern="0" dirty="0">
              <a:solidFill>
                <a:srgbClr val="002569"/>
              </a:solidFill>
              <a:latin typeface="+mn-lt"/>
            </a:endParaRPr>
          </a:p>
        </p:txBody>
      </p:sp>
      <p:sp>
        <p:nvSpPr>
          <p:cNvPr id="10243" name="Title 1"/>
          <p:cNvSpPr>
            <a:spLocks noGrp="1"/>
          </p:cNvSpPr>
          <p:nvPr>
            <p:ph type="title"/>
          </p:nvPr>
        </p:nvSpPr>
        <p:spPr>
          <a:xfrm>
            <a:off x="179388" y="346423"/>
            <a:ext cx="8785225" cy="922337"/>
          </a:xfrm>
        </p:spPr>
        <p:txBody>
          <a:bodyPr/>
          <a:lstStyle/>
          <a:p>
            <a:pPr eaLnBrk="1" hangingPunct="1"/>
            <a:r>
              <a:rPr lang="en-US" sz="4000" dirty="0" smtClean="0">
                <a:solidFill>
                  <a:srgbClr val="376092"/>
                </a:solidFill>
              </a:rPr>
              <a:t>Background CGMS/IROWG History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Climate Activities: RO Offers</a:t>
            </a:r>
          </a:p>
        </p:txBody>
      </p:sp>
      <p:sp>
        <p:nvSpPr>
          <p:cNvPr id="3" name="Content Placeholder 2"/>
          <p:cNvSpPr>
            <a:spLocks noGrp="1"/>
          </p:cNvSpPr>
          <p:nvPr>
            <p:ph idx="1"/>
          </p:nvPr>
        </p:nvSpPr>
        <p:spPr>
          <a:xfrm>
            <a:off x="457200" y="1052736"/>
            <a:ext cx="8229600" cy="5040560"/>
          </a:xfrm>
        </p:spPr>
        <p:txBody>
          <a:bodyPr rtlCol="0">
            <a:normAutofit fontScale="77500" lnSpcReduction="20000"/>
          </a:bodyPr>
          <a:lstStyle/>
          <a:p>
            <a:pPr eaLnBrk="1" hangingPunct="1"/>
            <a:r>
              <a:rPr lang="en-US" dirty="0" smtClean="0"/>
              <a:t>FCDR: </a:t>
            </a:r>
          </a:p>
          <a:p>
            <a:pPr lvl="1" eaLnBrk="1" hangingPunct="1"/>
            <a:r>
              <a:rPr lang="en-US" sz="2600" dirty="0" smtClean="0"/>
              <a:t>bending angle</a:t>
            </a:r>
          </a:p>
          <a:p>
            <a:pPr lvl="1" eaLnBrk="1" hangingPunct="1"/>
            <a:r>
              <a:rPr lang="en-US" sz="2600" dirty="0" smtClean="0">
                <a:solidFill>
                  <a:schemeClr val="tx1">
                    <a:alpha val="50000"/>
                  </a:schemeClr>
                </a:solidFill>
              </a:rPr>
              <a:t>refractivity, …</a:t>
            </a:r>
          </a:p>
          <a:p>
            <a:pPr eaLnBrk="1" hangingPunct="1"/>
            <a:r>
              <a:rPr lang="en-US" dirty="0" smtClean="0"/>
              <a:t>ECV:</a:t>
            </a:r>
          </a:p>
          <a:p>
            <a:pPr lvl="1" eaLnBrk="1" hangingPunct="1"/>
            <a:r>
              <a:rPr lang="en-US" sz="2600" dirty="0" smtClean="0"/>
              <a:t>temperature (RO not mentioned in </a:t>
            </a:r>
            <a:r>
              <a:rPr lang="en-US" sz="2600" dirty="0" smtClean="0">
                <a:hlinkClick r:id="rId3"/>
              </a:rPr>
              <a:t>http://ecv-inventory.com</a:t>
            </a:r>
            <a:r>
              <a:rPr lang="en-US" sz="2600" dirty="0" smtClean="0"/>
              <a:t> ?)</a:t>
            </a:r>
          </a:p>
          <a:p>
            <a:pPr lvl="1" eaLnBrk="1" hangingPunct="1"/>
            <a:r>
              <a:rPr lang="en-US" sz="2600" dirty="0" smtClean="0">
                <a:solidFill>
                  <a:schemeClr val="tx1">
                    <a:alpha val="50000"/>
                  </a:schemeClr>
                </a:solidFill>
              </a:rPr>
              <a:t>pressure</a:t>
            </a:r>
          </a:p>
          <a:p>
            <a:pPr lvl="1" eaLnBrk="1" hangingPunct="1"/>
            <a:r>
              <a:rPr lang="en-US" sz="2600" dirty="0" smtClean="0">
                <a:solidFill>
                  <a:schemeClr val="tx1">
                    <a:alpha val="50000"/>
                  </a:schemeClr>
                </a:solidFill>
              </a:rPr>
              <a:t>geopotential</a:t>
            </a:r>
          </a:p>
          <a:p>
            <a:pPr lvl="1" eaLnBrk="1" hangingPunct="1"/>
            <a:r>
              <a:rPr lang="en-US" sz="2600" dirty="0" smtClean="0">
                <a:solidFill>
                  <a:schemeClr val="tx1">
                    <a:alpha val="50000"/>
                  </a:schemeClr>
                </a:solidFill>
              </a:rPr>
              <a:t>air density</a:t>
            </a:r>
            <a:endParaRPr lang="en-US" sz="2600" dirty="0" smtClean="0">
              <a:solidFill>
                <a:schemeClr val="tx1">
                  <a:alpha val="50000"/>
                </a:schemeClr>
              </a:solidFill>
            </a:endParaRPr>
          </a:p>
          <a:p>
            <a:pPr lvl="1" eaLnBrk="1" hangingPunct="1"/>
            <a:r>
              <a:rPr lang="en-US" sz="2600" dirty="0" smtClean="0">
                <a:solidFill>
                  <a:schemeClr val="tx1">
                    <a:alpha val="50000"/>
                  </a:schemeClr>
                </a:solidFill>
              </a:rPr>
              <a:t>water vapor? (generally requires a-priori info)</a:t>
            </a:r>
          </a:p>
          <a:p>
            <a:pPr lvl="1" eaLnBrk="1" hangingPunct="1"/>
            <a:r>
              <a:rPr lang="en-US" sz="2600" dirty="0" smtClean="0">
                <a:solidFill>
                  <a:schemeClr val="tx1">
                    <a:alpha val="50000"/>
                  </a:schemeClr>
                </a:solidFill>
              </a:rPr>
              <a:t>bending angle?</a:t>
            </a:r>
          </a:p>
          <a:p>
            <a:pPr lvl="1" eaLnBrk="1" hangingPunct="1"/>
            <a:r>
              <a:rPr lang="en-US" sz="2600" dirty="0" smtClean="0">
                <a:solidFill>
                  <a:schemeClr val="tx1">
                    <a:alpha val="50000"/>
                  </a:schemeClr>
                </a:solidFill>
              </a:rPr>
              <a:t>refractivity?</a:t>
            </a:r>
          </a:p>
          <a:p>
            <a:pPr eaLnBrk="1" hangingPunct="1"/>
            <a:r>
              <a:rPr lang="en-US" dirty="0" smtClean="0"/>
              <a:t>Detection Times:</a:t>
            </a:r>
          </a:p>
          <a:p>
            <a:pPr lvl="1"/>
            <a:r>
              <a:rPr lang="en-GB" sz="2600" dirty="0" smtClean="0"/>
              <a:t>Leroy et al. [2006], climate model testing, </a:t>
            </a:r>
            <a:r>
              <a:rPr lang="en-IE" sz="2600" dirty="0" smtClean="0"/>
              <a:t>7 to 13 years</a:t>
            </a:r>
          </a:p>
          <a:p>
            <a:pPr lvl="1"/>
            <a:r>
              <a:rPr lang="en-IE" sz="2600" dirty="0" smtClean="0"/>
              <a:t>Ringer and Healy [2008], bending angle climate trend assessment, 10 to 16 </a:t>
            </a:r>
            <a:r>
              <a:rPr lang="en-IE" sz="2600" dirty="0" smtClean="0"/>
              <a:t>years</a:t>
            </a:r>
          </a:p>
          <a:p>
            <a:pPr lvl="1"/>
            <a:r>
              <a:rPr lang="en-IE" sz="2600" dirty="0" smtClean="0"/>
              <a:t>confirmed with RO observations (</a:t>
            </a:r>
            <a:r>
              <a:rPr lang="en-GB" sz="2600" dirty="0" smtClean="0"/>
              <a:t>Steiner et al., 2011)</a:t>
            </a:r>
            <a:endParaRPr lang="en-US" sz="2600" dirty="0" smtClean="0"/>
          </a:p>
          <a:p>
            <a:pPr lvl="1" eaLnBrk="1" hangingPunct="1"/>
            <a:endParaRPr lang="en-US" dirty="0" smtClean="0">
              <a:solidFill>
                <a:schemeClr val="tx1">
                  <a:alpha val="50000"/>
                </a:schemeClr>
              </a:solidFill>
            </a:endParaRPr>
          </a:p>
          <a:p>
            <a:pPr lvl="1" eaLnBrk="1" hangingPunct="1"/>
            <a:endParaRPr lang="en-US" dirty="0" smtClean="0">
              <a:solidFill>
                <a:schemeClr val="tx1">
                  <a:alpha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51520" y="274638"/>
            <a:ext cx="8640960" cy="1143000"/>
          </a:xfrm>
        </p:spPr>
        <p:txBody>
          <a:bodyPr/>
          <a:lstStyle/>
          <a:p>
            <a:r>
              <a:rPr lang="en-US" dirty="0" smtClean="0">
                <a:solidFill>
                  <a:srgbClr val="376092"/>
                </a:solidFill>
              </a:rPr>
              <a:t>Climate Activities: Error Assessment</a:t>
            </a:r>
          </a:p>
        </p:txBody>
      </p:sp>
      <p:sp>
        <p:nvSpPr>
          <p:cNvPr id="3" name="Content Placeholder 2"/>
          <p:cNvSpPr>
            <a:spLocks noGrp="1"/>
          </p:cNvSpPr>
          <p:nvPr>
            <p:ph idx="1"/>
          </p:nvPr>
        </p:nvSpPr>
        <p:spPr/>
        <p:txBody>
          <a:bodyPr rtlCol="0">
            <a:normAutofit fontScale="77500" lnSpcReduction="20000"/>
          </a:bodyPr>
          <a:lstStyle/>
          <a:p>
            <a:pPr eaLnBrk="1" hangingPunct="1"/>
            <a:r>
              <a:rPr lang="en-US" dirty="0" smtClean="0"/>
              <a:t>assessments on profile accuracy:</a:t>
            </a:r>
          </a:p>
          <a:p>
            <a:pPr lvl="1" eaLnBrk="1" hangingPunct="1"/>
            <a:r>
              <a:rPr lang="en-US" dirty="0" smtClean="0"/>
              <a:t>RO vs. RO (allows also instrument to instrument)</a:t>
            </a:r>
          </a:p>
          <a:p>
            <a:pPr lvl="1" eaLnBrk="1" hangingPunct="1"/>
            <a:r>
              <a:rPr lang="en-US" dirty="0" smtClean="0"/>
              <a:t>RO vs. radio sondes</a:t>
            </a:r>
          </a:p>
          <a:p>
            <a:pPr lvl="1" eaLnBrk="1" hangingPunct="1"/>
            <a:r>
              <a:rPr lang="en-US" dirty="0" smtClean="0"/>
              <a:t>RO vs. (A)MSU (, IR)</a:t>
            </a:r>
          </a:p>
          <a:p>
            <a:pPr lvl="1" eaLnBrk="1" hangingPunct="1"/>
            <a:r>
              <a:rPr lang="en-US" dirty="0" smtClean="0"/>
              <a:t>RO vs. NWP</a:t>
            </a:r>
          </a:p>
          <a:p>
            <a:pPr eaLnBrk="1" hangingPunct="1"/>
            <a:r>
              <a:rPr lang="en-US" dirty="0" smtClean="0"/>
              <a:t>assessments on climatology accuracy:</a:t>
            </a:r>
          </a:p>
          <a:p>
            <a:pPr lvl="1" eaLnBrk="1" hangingPunct="1"/>
            <a:r>
              <a:rPr lang="en-US" dirty="0" smtClean="0"/>
              <a:t>statistical error (small)</a:t>
            </a:r>
          </a:p>
          <a:p>
            <a:pPr lvl="1" eaLnBrk="1" hangingPunct="1"/>
            <a:r>
              <a:rPr lang="en-US" dirty="0" smtClean="0"/>
              <a:t>sampling error (decreases with increasing observations)</a:t>
            </a:r>
          </a:p>
          <a:p>
            <a:pPr lvl="1" eaLnBrk="1" hangingPunct="1"/>
            <a:r>
              <a:rPr lang="en-US" dirty="0" smtClean="0"/>
              <a:t>systematic errors (dominating, increases with production level)</a:t>
            </a:r>
          </a:p>
          <a:p>
            <a:pPr lvl="2" eaLnBrk="1" hangingPunct="1"/>
            <a:r>
              <a:rPr lang="en-US" dirty="0" smtClean="0"/>
              <a:t>ROTrends, SCOPE-CM RO-CLIM activities: compare climatologies, profiles from different centers and assess structural uncertainty</a:t>
            </a:r>
          </a:p>
          <a:p>
            <a:pPr lvl="2" eaLnBrk="1" hangingPunct="1"/>
            <a:r>
              <a:rPr lang="en-US" dirty="0" smtClean="0"/>
              <a:t>various studies on comparison, orbit processing impact, improvements in initialization, etc</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1292</Words>
  <Application>Microsoft Office PowerPoint</Application>
  <PresentationFormat>On-screen Show (4:3)</PresentationFormat>
  <Paragraphs>146</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IROWG Climate Activities  Co-Chairs: Axel von Engeln (EUMETSAT), Dave Ector (UCAR) Rapporteur: Tony Mannucci (NASA/JPL) </vt:lpstr>
      <vt:lpstr>Overview</vt:lpstr>
      <vt:lpstr>Background Radio Occultation (1) </vt:lpstr>
      <vt:lpstr>Background Radio Occultation (2) </vt:lpstr>
      <vt:lpstr>Background Radio Occultation (3) </vt:lpstr>
      <vt:lpstr>Background Radio Occultation (4) </vt:lpstr>
      <vt:lpstr>Background CGMS/IROWG History</vt:lpstr>
      <vt:lpstr>Climate Activities: RO Offers</vt:lpstr>
      <vt:lpstr>Climate Activities: Error Assessment</vt:lpstr>
      <vt:lpstr>Climate Activities: Projects (1)</vt:lpstr>
      <vt:lpstr>Climate Activities: Projects (2)</vt:lpstr>
      <vt:lpstr>Climate Activities: Possibilities</vt:lpstr>
      <vt:lpstr>Conclusion</vt:lpstr>
      <vt:lpstr>References/Further Info</vt:lpstr>
    </vt:vector>
  </TitlesOfParts>
  <Company>EUMETSAT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Axel von Engeln</dc:creator>
  <cp:lastModifiedBy>Axel Von Engeln</cp:lastModifiedBy>
  <cp:revision>324</cp:revision>
  <dcterms:created xsi:type="dcterms:W3CDTF">2012-07-10T09:16:32Z</dcterms:created>
  <dcterms:modified xsi:type="dcterms:W3CDTF">2014-03-04T17:37:32Z</dcterms:modified>
</cp:coreProperties>
</file>