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4" r:id="rId3"/>
  </p:sldMasterIdLst>
  <p:notesMasterIdLst>
    <p:notesMasterId r:id="rId28"/>
  </p:notesMasterIdLst>
  <p:handoutMasterIdLst>
    <p:handoutMasterId r:id="rId29"/>
  </p:handoutMasterIdLst>
  <p:sldIdLst>
    <p:sldId id="2551" r:id="rId4"/>
    <p:sldId id="2574" r:id="rId5"/>
    <p:sldId id="2580" r:id="rId6"/>
    <p:sldId id="2577" r:id="rId7"/>
    <p:sldId id="2578" r:id="rId8"/>
    <p:sldId id="2579" r:id="rId9"/>
    <p:sldId id="2587" r:id="rId10"/>
    <p:sldId id="2583" r:id="rId11"/>
    <p:sldId id="2557" r:id="rId12"/>
    <p:sldId id="2591" r:id="rId13"/>
    <p:sldId id="2585" r:id="rId14"/>
    <p:sldId id="2586" r:id="rId15"/>
    <p:sldId id="2560" r:id="rId16"/>
    <p:sldId id="2550" r:id="rId17"/>
    <p:sldId id="2549" r:id="rId18"/>
    <p:sldId id="2588" r:id="rId19"/>
    <p:sldId id="2558" r:id="rId20"/>
    <p:sldId id="2592" r:id="rId21"/>
    <p:sldId id="2593" r:id="rId22"/>
    <p:sldId id="2554" r:id="rId23"/>
    <p:sldId id="2581" r:id="rId24"/>
    <p:sldId id="2589" r:id="rId25"/>
    <p:sldId id="2584" r:id="rId26"/>
    <p:sldId id="2556" r:id="rId27"/>
  </p:sldIdLst>
  <p:sldSz cx="9144000" cy="6858000" type="screen4x3"/>
  <p:notesSz cx="6858000" cy="9144000"/>
  <p:defaultTextStyle>
    <a:defPPr>
      <a:defRPr lang="en-ZA"/>
    </a:defPPr>
    <a:lvl1pPr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A"/>
    <a:srgbClr val="008C7D"/>
    <a:srgbClr val="3595B7"/>
    <a:srgbClr val="000098"/>
    <a:srgbClr val="000014"/>
    <a:srgbClr val="000000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2139" autoAdjust="0"/>
  </p:normalViewPr>
  <p:slideViewPr>
    <p:cSldViewPr>
      <p:cViewPr>
        <p:scale>
          <a:sx n="66" d="100"/>
          <a:sy n="66" d="100"/>
        </p:scale>
        <p:origin x="-142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2" d="100"/>
          <a:sy n="52" d="100"/>
        </p:scale>
        <p:origin x="-181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3706B64-1266-4D33-B31C-E59E20F0E75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2750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noProof="0" smtClean="0"/>
              <a:t>Click to edit Master text styles</a:t>
            </a:r>
          </a:p>
          <a:p>
            <a:pPr lvl="1"/>
            <a:r>
              <a:rPr lang="en-ZA" noProof="0" smtClean="0"/>
              <a:t>Second level</a:t>
            </a:r>
          </a:p>
          <a:p>
            <a:pPr lvl="2"/>
            <a:r>
              <a:rPr lang="en-ZA" noProof="0" smtClean="0"/>
              <a:t>Third level</a:t>
            </a:r>
          </a:p>
          <a:p>
            <a:pPr lvl="3"/>
            <a:r>
              <a:rPr lang="en-ZA" noProof="0" smtClean="0"/>
              <a:t>Fourth level</a:t>
            </a:r>
          </a:p>
          <a:p>
            <a:pPr lvl="4"/>
            <a:r>
              <a:rPr lang="en-Z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EA7C81C-8FB0-489C-BFF0-32624E09E9B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7955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DCB514-3F75-4C1E-9C37-9C0683B01862}" type="slidenum">
              <a:rPr lang="en-GB" sz="1200"/>
              <a:pPr eaLnBrk="1" hangingPunct="1">
                <a:defRPr/>
              </a:pPr>
              <a:t>1</a:t>
            </a:fld>
            <a:endParaRPr lang="en-GB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D6A3727-6830-40D0-B924-FB5608D9AED0}" type="slidenum">
              <a:rPr lang="en-GB" sz="1200" smtClean="0"/>
              <a:pPr eaLnBrk="1" hangingPunct="1">
                <a:defRPr/>
              </a:pPr>
              <a:t>13</a:t>
            </a:fld>
            <a:endParaRPr lang="en-GB" sz="120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/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70D0CE-2824-41E1-ACDE-B4684BBA02F5}" type="slidenum">
              <a:rPr lang="en-ZA" smtClean="0">
                <a:latin typeface="Arial" charset="0"/>
                <a:cs typeface="Arial" charset="0"/>
              </a:rPr>
              <a:pPr/>
              <a:t>14</a:t>
            </a:fld>
            <a:endParaRPr lang="en-Z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5D2AAD-29C2-43E2-BABD-7C7BACD80CED}" type="slidenum">
              <a:rPr lang="en-ZA" smtClean="0">
                <a:latin typeface="Arial" charset="0"/>
                <a:cs typeface="Arial" charset="0"/>
              </a:rPr>
              <a:pPr/>
              <a:t>15</a:t>
            </a:fld>
            <a:endParaRPr lang="en-Z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GEO-X</a:t>
            </a:r>
            <a:r>
              <a:rPr lang="en-US" sz="8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Plenary: EC – Sentinel-1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Know it was decided some years ago not to work on this issue in CEOS</a:t>
            </a:r>
            <a:r>
              <a:rPr lang="en-US" sz="8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Describe very shortly </a:t>
            </a:r>
            <a:r>
              <a:rPr lang="en-US" sz="800" b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pb</a:t>
            </a:r>
            <a:r>
              <a:rPr lang="en-US" sz="8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and what we try to 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Sentinel-1,</a:t>
            </a:r>
            <a:r>
              <a:rPr lang="en-US" sz="8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Sentinel-3, Jason </a:t>
            </a:r>
            <a:endParaRPr lang="en-GB" sz="800" b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5D2AAD-29C2-43E2-BABD-7C7BACD80CED}" type="slidenum">
              <a:rPr lang="en-ZA" smtClean="0">
                <a:latin typeface="Arial" charset="0"/>
                <a:cs typeface="Arial" charset="0"/>
              </a:rPr>
              <a:pPr/>
              <a:t>16</a:t>
            </a:fld>
            <a:endParaRPr lang="en-Z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871B6D8-45A0-4706-8494-387ED3BBC99E}" type="slidenum">
              <a:rPr lang="en-GB" sz="1200" smtClean="0"/>
              <a:pPr eaLnBrk="1" hangingPunct="1">
                <a:defRPr/>
              </a:pPr>
              <a:t>17</a:t>
            </a:fld>
            <a:endParaRPr lang="en-GB" sz="120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/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871B6D8-45A0-4706-8494-387ED3BBC99E}" type="slidenum">
              <a:rPr lang="en-GB" sz="1200" smtClean="0"/>
              <a:pPr eaLnBrk="1" hangingPunct="1">
                <a:defRPr/>
              </a:pPr>
              <a:t>18</a:t>
            </a:fld>
            <a:endParaRPr lang="en-GB" sz="120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/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871B6D8-45A0-4706-8494-387ED3BBC99E}" type="slidenum">
              <a:rPr lang="en-GB" sz="1200" smtClean="0"/>
              <a:pPr eaLnBrk="1" hangingPunct="1">
                <a:defRPr/>
              </a:pPr>
              <a:t>19</a:t>
            </a:fld>
            <a:endParaRPr lang="en-GB" sz="120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/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446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871B6D8-45A0-4706-8494-387ED3BBC99E}" type="slidenum">
              <a:rPr lang="en-GB" sz="1200" smtClean="0"/>
              <a:pPr eaLnBrk="1" hangingPunct="1">
                <a:defRPr/>
              </a:pPr>
              <a:t>22</a:t>
            </a:fld>
            <a:endParaRPr lang="en-GB" sz="120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/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491ABC3-E99A-4FEB-9BC1-A21FCD015680}" type="slidenum">
              <a:rPr lang="en-GB" sz="1200" smtClean="0"/>
              <a:pPr eaLnBrk="1" hangingPunct="1">
                <a:defRPr/>
              </a:pPr>
              <a:t>24</a:t>
            </a:fld>
            <a:endParaRPr lang="en-GB" sz="120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/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44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1. Opening of GEO Geneva Ministerial Summit 17 January</a:t>
            </a:r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eaLnBrk="0"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L-R: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B. Ryan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Director, GEO Secretariat; GEO Co-Chair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Strohmeier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European Commission;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J.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Potočnik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European Commissioner for the Environment; GEO Co-Chair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K. Sullivan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US;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P. Gallagher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Acting Deputy Secretary of Commerce, US;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Oberle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State Secretary, FOEN, Switzerland;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Hanekom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Minister of Science and Technology, South Africa; GEO Co-Chair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Mjwara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South Africa;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J. Cao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Vice Minister of Science and Technology, China;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L. 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China;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A. Steiner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Executive Director, UNEP</a:t>
            </a:r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446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44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446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44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Sub-targets progress all evaluated</a:t>
            </a:r>
            <a:r>
              <a:rPr lang="en-GB" baseline="0" dirty="0" smtClean="0"/>
              <a:t> yellow</a:t>
            </a:r>
          </a:p>
          <a:p>
            <a:r>
              <a:rPr lang="en-GB" baseline="0" dirty="0" smtClean="0"/>
              <a:t>Main Tasks contributing (but not the only ones)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1661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EFF6CBF-0082-4C6F-B668-04A50ED2F107}" type="slidenum">
              <a:rPr lang="en-GB" sz="1200" smtClean="0"/>
              <a:pPr eaLnBrk="1" hangingPunct="1">
                <a:defRPr/>
              </a:pPr>
              <a:t>9</a:t>
            </a:fld>
            <a:endParaRPr lang="en-GB" sz="120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/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zh-CN" dirty="0" smtClean="0">
                <a:ea typeface="宋体" charset="0"/>
                <a:cs typeface="宋体" charset="0"/>
              </a:rPr>
              <a:t>Main</a:t>
            </a:r>
            <a:r>
              <a:rPr lang="en-GB" altLang="zh-CN" baseline="0" dirty="0" smtClean="0">
                <a:ea typeface="宋体" charset="0"/>
                <a:cs typeface="宋体" charset="0"/>
              </a:rPr>
              <a:t> Climate Task progress also evaluated yellow</a:t>
            </a:r>
            <a:endParaRPr lang="zh-CN" altLang="en-US" dirty="0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EFF6CBF-0082-4C6F-B668-04A50ED2F107}" type="slidenum">
              <a:rPr lang="en-GB" sz="1200" smtClean="0"/>
              <a:pPr eaLnBrk="1" hangingPunct="1">
                <a:defRPr/>
              </a:pPr>
              <a:t>10</a:t>
            </a:fld>
            <a:endParaRPr lang="en-GB" sz="120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/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B653D8B-A343-4E7B-989C-11FE1A3D50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8C522EA-8A83-4B22-A0DF-A58272F33D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50913"/>
            <a:ext cx="2185988" cy="5459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688" y="950913"/>
            <a:ext cx="6405562" cy="545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85A12A8-FECC-4965-B664-682F1FE8C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50913"/>
            <a:ext cx="8739188" cy="611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2813" y="1638300"/>
            <a:ext cx="4276725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2813" y="4100513"/>
            <a:ext cx="4276725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4BA49AD-2E62-4CB5-B494-4B5B093D2D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958B-3A96-4A80-97B3-66D7D88F6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50913"/>
            <a:ext cx="8739188" cy="611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1638300"/>
            <a:ext cx="4276725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36893F2-1608-4EAD-A529-4033122261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3CB1595-3CFF-408E-9004-62D27E590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622FF-9995-490A-B9FE-1AB9B7FE0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A9C4-A6FC-45B5-8BF9-2B26D0A6E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B960-C21F-44BB-BA3A-AB4779BC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01E4A-9641-4A4A-8B60-8AA104E21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EA4C438-DD6D-471A-A5A9-7B8100F7F1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CCD63-F530-4941-A3FB-21B033A69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EB0F-5D86-4158-BF4B-4D3D983F3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6C5DC-1706-4D2A-9DF9-31C01AAF3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E380-8A25-4491-88DA-341BFEF3E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317C6-47E7-4A05-8456-628B53A8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48ED-89B1-48AF-8072-A02AC8031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97B82-BBE2-4DAD-AA02-0588879FC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870A6C54-3416-4E7A-9EA8-142DC8EF79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EAD4EFC-139F-45A0-87A0-177E52499C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A16BF6E-40E0-44C1-A174-185BAE894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3092ACC-9D8F-44F3-B9F1-120EB71574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99F8642-0D66-470A-AA83-ADA8CA8D1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41039A2-B618-4D21-983B-659406619B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950913"/>
            <a:ext cx="873918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638300"/>
            <a:ext cx="87058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088" y="6500813"/>
            <a:ext cx="2233612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0" u="none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5463" y="6500813"/>
            <a:ext cx="34512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u="none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500813"/>
            <a:ext cx="19050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 u="none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29021891-E7C9-4B38-90B9-78972BB190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90" r:id="rId13"/>
    <p:sldLayoutId id="2147483691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00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0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0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318CD1-BFE9-4FF4-A473-8E0900682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0063" y="6424613"/>
            <a:ext cx="3451225" cy="215900"/>
          </a:xfrm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800">
                <a:latin typeface="Tahoma" pitchFamily="34" charset="0"/>
              </a:rPr>
              <a:t>© GEO Secretariat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9400" y="1143000"/>
            <a:ext cx="8686800" cy="1447800"/>
          </a:xfrm>
        </p:spPr>
        <p:txBody>
          <a:bodyPr/>
          <a:lstStyle/>
          <a:p>
            <a:pPr eaLnBrk="1" hangingPunct="1"/>
            <a:r>
              <a:rPr lang="en-ZA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ZA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r>
              <a:rPr lang="en-US" altLang="zh-CN" sz="40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GEO Update </a:t>
            </a:r>
            <a:r>
              <a:rPr lang="en-US" altLang="zh-CN" sz="40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and Feedback</a:t>
            </a:r>
            <a:r>
              <a:rPr lang="en-US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US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r>
              <a:rPr lang="en-US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US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endParaRPr lang="en-US" sz="3600" b="1" dirty="0" smtClean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41988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563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ZA" altLang="zh-CN" sz="3600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ZA" altLang="zh-CN" sz="3600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r>
              <a:rPr lang="en-US" altLang="zh-CN" sz="2800" u="none" dirty="0" err="1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Espen</a:t>
            </a:r>
            <a:r>
              <a:rPr lang="en-US" altLang="zh-CN" sz="28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 </a:t>
            </a:r>
            <a:r>
              <a:rPr lang="en-US" altLang="zh-CN" sz="2800" u="none" dirty="0" err="1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Volden</a:t>
            </a:r>
            <a:endParaRPr lang="en-US" altLang="zh-CN" sz="2800" u="none" dirty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  <a:p>
            <a:r>
              <a:rPr lang="en-US" altLang="zh-CN" sz="2800" u="none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GEO </a:t>
            </a:r>
            <a:r>
              <a:rPr lang="en-US" altLang="zh-CN" sz="28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Secretariat</a:t>
            </a:r>
            <a:endParaRPr lang="en-GB" sz="2800" b="0" u="none" dirty="0">
              <a:ea typeface="宋体" pitchFamily="2" charset="-122"/>
            </a:endParaRPr>
          </a:p>
          <a:p>
            <a:endParaRPr lang="en-GB" sz="2800" b="0" u="none" dirty="0" smtClean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  <a:p>
            <a:r>
              <a:rPr lang="en-GB" sz="2800" b="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CEOS-CGMS WG Climate</a:t>
            </a:r>
          </a:p>
          <a:p>
            <a:r>
              <a:rPr lang="en-GB" sz="2800" b="0" u="none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D</a:t>
            </a:r>
            <a:r>
              <a:rPr lang="en-GB" sz="2800" b="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armstadt, 5-7 March </a:t>
            </a:r>
            <a:r>
              <a:rPr lang="en-GB" sz="2800" b="0" u="none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2014</a:t>
            </a:r>
            <a:endParaRPr lang="en-US" sz="2800" b="0" u="none" dirty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" y="685800"/>
            <a:ext cx="899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u="none" dirty="0">
                <a:solidFill>
                  <a:srgbClr val="3595B7"/>
                </a:solidFill>
                <a:latin typeface="+mj-lt"/>
                <a:ea typeface="+mj-ea"/>
                <a:cs typeface="+mj-cs"/>
              </a:rPr>
              <a:t>CL-01: Challenges and issues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2400" y="1403152"/>
            <a:ext cx="89154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400" b="0" u="none" dirty="0">
                <a:solidFill>
                  <a:srgbClr val="0070C0"/>
                </a:solidFill>
                <a:latin typeface="Arial" pitchFamily="34" charset="0"/>
              </a:rPr>
              <a:t>CL-01 Task Team a functioning team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400" b="0" u="none" dirty="0" smtClean="0">
                <a:solidFill>
                  <a:srgbClr val="0070C0"/>
                </a:solidFill>
                <a:latin typeface="Arial" pitchFamily="34" charset="0"/>
              </a:rPr>
              <a:t>Clarify WMO-GEO collaboration on GFCS</a:t>
            </a:r>
            <a:endParaRPr lang="en-GB" sz="2400" b="0" u="none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u="none" dirty="0" smtClean="0">
                <a:solidFill>
                  <a:srgbClr val="0070C0"/>
                </a:solidFill>
                <a:latin typeface="Arial" pitchFamily="34" charset="0"/>
              </a:rPr>
              <a:t>Requirements </a:t>
            </a:r>
            <a:r>
              <a:rPr lang="en-US" sz="2400" b="0" u="none" dirty="0">
                <a:solidFill>
                  <a:srgbClr val="0070C0"/>
                </a:solidFill>
                <a:latin typeface="Arial" pitchFamily="34" charset="0"/>
              </a:rPr>
              <a:t>for ECVs </a:t>
            </a:r>
            <a:r>
              <a:rPr lang="en-US" sz="2400" b="0" u="none" dirty="0" smtClean="0">
                <a:solidFill>
                  <a:srgbClr val="0070C0"/>
                </a:solidFill>
                <a:latin typeface="Arial" pitchFamily="34" charset="0"/>
              </a:rPr>
              <a:t>need to </a:t>
            </a:r>
            <a:r>
              <a:rPr lang="en-US" sz="2400" b="0" u="none" dirty="0">
                <a:solidFill>
                  <a:srgbClr val="0070C0"/>
                </a:solidFill>
                <a:latin typeface="Arial" pitchFamily="34" charset="0"/>
              </a:rPr>
              <a:t>be revised in order to better address mitigation &amp; adaptation needs at national </a:t>
            </a:r>
            <a:r>
              <a:rPr lang="en-US" sz="2400" b="0" u="none" dirty="0" smtClean="0">
                <a:solidFill>
                  <a:srgbClr val="0070C0"/>
                </a:solidFill>
                <a:latin typeface="Arial" pitchFamily="34" charset="0"/>
              </a:rPr>
              <a:t>&amp; local </a:t>
            </a:r>
            <a:r>
              <a:rPr lang="en-US" sz="2400" b="0" u="none" dirty="0">
                <a:solidFill>
                  <a:srgbClr val="0070C0"/>
                </a:solidFill>
                <a:latin typeface="Arial" pitchFamily="34" charset="0"/>
              </a:rPr>
              <a:t>scales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u="none" dirty="0">
                <a:solidFill>
                  <a:srgbClr val="0070C0"/>
                </a:solidFill>
                <a:latin typeface="Arial" pitchFamily="34" charset="0"/>
              </a:rPr>
              <a:t>Requirements for in-situ climate data records to be better specified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400" b="0" u="none" dirty="0">
                <a:solidFill>
                  <a:srgbClr val="0070C0"/>
                </a:solidFill>
                <a:latin typeface="Arial" pitchFamily="34" charset="0"/>
              </a:rPr>
              <a:t>More national climate adaptation activities to be contributed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400" b="0" u="none" dirty="0">
                <a:solidFill>
                  <a:srgbClr val="0070C0"/>
                </a:solidFill>
                <a:latin typeface="Arial" pitchFamily="34" charset="0"/>
              </a:rPr>
              <a:t>Key climate datasets more visible and accessible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400" b="0" u="none" dirty="0">
                <a:solidFill>
                  <a:srgbClr val="0070C0"/>
                </a:solidFill>
                <a:latin typeface="Arial" pitchFamily="34" charset="0"/>
              </a:rPr>
              <a:t>Cross-SBA activities, e.g. Water, Health, Agriculture, Disasters, Energy, Blue Planet, Cold Regions, </a:t>
            </a:r>
            <a:r>
              <a:rPr lang="en-GB" sz="2400" b="0" u="none" dirty="0" smtClean="0">
                <a:solidFill>
                  <a:srgbClr val="0070C0"/>
                </a:solidFill>
                <a:latin typeface="Arial" pitchFamily="34" charset="0"/>
              </a:rPr>
              <a:t>GEO-GNOME</a:t>
            </a:r>
            <a:endParaRPr lang="en-GB" sz="2400" b="0" u="none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195263" y="1295400"/>
            <a:ext cx="5621337" cy="850900"/>
          </a:xfrm>
          <a:solidFill>
            <a:srgbClr val="CCFFCC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b="1" smtClean="0"/>
              <a:t>Task CL-01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b="1" smtClean="0"/>
              <a:t>Climate Information for Adaptation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b="1" smtClean="0">
              <a:latin typeface="Arial" charset="0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30188"/>
            <a:ext cx="3937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/>
          </p:cNvSpPr>
          <p:nvPr/>
        </p:nvSpPr>
        <p:spPr bwMode="auto">
          <a:xfrm>
            <a:off x="3619500" y="2682875"/>
            <a:ext cx="4152900" cy="7080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/>
          <a:p>
            <a:pPr marL="342900" indent="-342900" algn="just"/>
            <a:r>
              <a:rPr lang="en-US" u="none"/>
              <a:t>Extension &amp; Improvement of the Climate Record</a:t>
            </a:r>
            <a:endParaRPr lang="en-GB" u="none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3619500" y="2921000"/>
            <a:ext cx="21971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 b="1" u="sng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 u="sng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 u="sng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 u="sng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 u="sng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619500" y="3705225"/>
            <a:ext cx="4914900" cy="7080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GB" u="none"/>
              <a:t>Accelerated Implementation of the Global Climate Observing System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3619500" y="5346700"/>
            <a:ext cx="3784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3619500" y="4721225"/>
            <a:ext cx="4533900" cy="7080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GB" u="none"/>
              <a:t>Weather, Climate and Earth-System Prediction Systems</a:t>
            </a: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3619500" y="5711825"/>
            <a:ext cx="3924300" cy="7080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GB" u="none" dirty="0"/>
              <a:t>Easy Access to, and Use of, Climate Information</a:t>
            </a:r>
          </a:p>
        </p:txBody>
      </p:sp>
      <p:sp>
        <p:nvSpPr>
          <p:cNvPr id="13322" name="AutoShape 14"/>
          <p:cNvSpPr>
            <a:spLocks noChangeArrowheads="1"/>
          </p:cNvSpPr>
          <p:nvPr/>
        </p:nvSpPr>
        <p:spPr bwMode="auto">
          <a:xfrm>
            <a:off x="1371600" y="3924300"/>
            <a:ext cx="1485900" cy="2317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3323" name="Group 17"/>
          <p:cNvGrpSpPr>
            <a:grpSpLocks/>
          </p:cNvGrpSpPr>
          <p:nvPr/>
        </p:nvGrpSpPr>
        <p:grpSpPr bwMode="auto">
          <a:xfrm>
            <a:off x="660400" y="2273300"/>
            <a:ext cx="2767013" cy="2667000"/>
            <a:chOff x="416" y="1432"/>
            <a:chExt cx="1429" cy="1680"/>
          </a:xfrm>
        </p:grpSpPr>
        <p:sp>
          <p:nvSpPr>
            <p:cNvPr id="13325" name="AutoShape 15"/>
            <p:cNvSpPr>
              <a:spLocks noChangeArrowheads="1"/>
            </p:cNvSpPr>
            <p:nvPr/>
          </p:nvSpPr>
          <p:spPr bwMode="auto">
            <a:xfrm rot="10800000" flipH="1">
              <a:off x="416" y="1432"/>
              <a:ext cx="1288" cy="16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06 h 21600"/>
                <a:gd name="T14" fmla="*/ 18229 w 21600"/>
                <a:gd name="T15" fmla="*/ 92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CCFFCC"/>
                </a:gs>
                <a:gs pos="100000">
                  <a:srgbClr val="FF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FFCC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6" name="Text Box 16"/>
            <p:cNvSpPr txBox="1">
              <a:spLocks noChangeArrowheads="1"/>
            </p:cNvSpPr>
            <p:nvPr/>
          </p:nvSpPr>
          <p:spPr bwMode="auto">
            <a:xfrm>
              <a:off x="429" y="2448"/>
              <a:ext cx="14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9pPr>
            </a:lstStyle>
            <a:p>
              <a:pPr eaLnBrk="1" fontAlgn="t" hangingPunct="1">
                <a:spcBef>
                  <a:spcPct val="50000"/>
                </a:spcBef>
              </a:pPr>
              <a:r>
                <a:rPr lang="en-GB" u="none">
                  <a:solidFill>
                    <a:schemeClr val="tx1"/>
                  </a:solidFill>
                  <a:latin typeface="Arial" charset="0"/>
                </a:rPr>
                <a:t>4 Components</a:t>
              </a:r>
            </a:p>
          </p:txBody>
        </p:sp>
      </p:grpSp>
      <p:sp>
        <p:nvSpPr>
          <p:cNvPr id="13324" name="Rectangle 2"/>
          <p:cNvSpPr>
            <a:spLocks noGrp="1"/>
          </p:cNvSpPr>
          <p:nvPr>
            <p:ph type="title"/>
          </p:nvPr>
        </p:nvSpPr>
        <p:spPr>
          <a:xfrm>
            <a:off x="3619500" y="258763"/>
            <a:ext cx="3454400" cy="808037"/>
          </a:xfrm>
        </p:spPr>
        <p:txBody>
          <a:bodyPr/>
          <a:lstStyle/>
          <a:p>
            <a:r>
              <a:rPr lang="en-GB" b="1" smtClean="0">
                <a:solidFill>
                  <a:srgbClr val="005FAA"/>
                </a:solidFill>
                <a:latin typeface="Arial" charset="0"/>
                <a:cs typeface="Arial" charset="0"/>
              </a:rPr>
              <a:t>Climate Tasks</a:t>
            </a:r>
            <a:br>
              <a:rPr lang="en-GB" b="1" smtClean="0">
                <a:solidFill>
                  <a:srgbClr val="005FAA"/>
                </a:solidFill>
                <a:latin typeface="Arial" charset="0"/>
                <a:cs typeface="Arial" charset="0"/>
              </a:rPr>
            </a:br>
            <a:endParaRPr lang="en-GB" b="1" smtClean="0">
              <a:solidFill>
                <a:srgbClr val="005FA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30188"/>
            <a:ext cx="3937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53"/>
          <p:cNvSpPr>
            <a:spLocks noChangeArrowheads="1"/>
          </p:cNvSpPr>
          <p:nvPr/>
        </p:nvSpPr>
        <p:spPr bwMode="auto">
          <a:xfrm>
            <a:off x="1371600" y="3924300"/>
            <a:ext cx="1485900" cy="2317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96913" y="2819400"/>
            <a:ext cx="7620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1" y="1066800"/>
            <a:ext cx="90678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 u="sng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 u="sng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 u="sng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 u="sng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 u="sng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0" u="none" dirty="0">
                <a:solidFill>
                  <a:srgbClr val="005FAA"/>
                </a:solidFill>
              </a:rPr>
              <a:t>From GFCS Implementation Plan</a:t>
            </a:r>
            <a:r>
              <a:rPr lang="en-US" b="0" u="none" dirty="0" smtClean="0">
                <a:solidFill>
                  <a:srgbClr val="005FAA"/>
                </a:solidFill>
              </a:rPr>
              <a:t>:</a:t>
            </a:r>
          </a:p>
          <a:p>
            <a:pPr eaLnBrk="1" hangingPunct="1"/>
            <a:r>
              <a:rPr lang="en-US" sz="1050" b="0" u="none" dirty="0" smtClean="0">
                <a:solidFill>
                  <a:srgbClr val="005FAA"/>
                </a:solidFill>
              </a:rPr>
              <a:t> </a:t>
            </a:r>
            <a:endParaRPr lang="en-US" sz="1050" b="0" u="none" dirty="0">
              <a:solidFill>
                <a:srgbClr val="005FAA"/>
              </a:solidFill>
            </a:endParaRPr>
          </a:p>
          <a:p>
            <a:pPr algn="l" eaLnBrk="1" hangingPunct="1"/>
            <a:r>
              <a:rPr lang="en-US" sz="1800" b="0" u="none" dirty="0">
                <a:solidFill>
                  <a:srgbClr val="005FAA"/>
                </a:solidFill>
              </a:rPr>
              <a:t>“There are obvious </a:t>
            </a:r>
            <a:r>
              <a:rPr lang="en-US" sz="1800" u="none" dirty="0">
                <a:solidFill>
                  <a:srgbClr val="005FAA"/>
                </a:solidFill>
              </a:rPr>
              <a:t>parallels</a:t>
            </a:r>
            <a:r>
              <a:rPr lang="en-US" sz="1800" b="0" u="none" dirty="0">
                <a:solidFill>
                  <a:srgbClr val="005FAA"/>
                </a:solidFill>
              </a:rPr>
              <a:t> between the Framework and </a:t>
            </a:r>
            <a:endParaRPr lang="en-US" sz="1800" b="0" u="none" dirty="0" smtClean="0">
              <a:solidFill>
                <a:srgbClr val="005FAA"/>
              </a:solidFill>
            </a:endParaRPr>
          </a:p>
          <a:p>
            <a:pPr algn="l" eaLnBrk="1" hangingPunct="1"/>
            <a:r>
              <a:rPr lang="en-US" sz="1800" b="0" u="none" dirty="0" smtClean="0">
                <a:solidFill>
                  <a:srgbClr val="005FAA"/>
                </a:solidFill>
              </a:rPr>
              <a:t>the </a:t>
            </a:r>
            <a:r>
              <a:rPr lang="en-US" sz="1800" b="0" u="none" dirty="0">
                <a:solidFill>
                  <a:srgbClr val="005FAA"/>
                </a:solidFill>
              </a:rPr>
              <a:t>Global Earth Observation System of Systems (GEOSS). </a:t>
            </a:r>
          </a:p>
          <a:p>
            <a:pPr algn="l" eaLnBrk="1" hangingPunct="1"/>
            <a:endParaRPr lang="en-US" sz="1800" b="0" u="none" dirty="0">
              <a:solidFill>
                <a:srgbClr val="005FAA"/>
              </a:solidFill>
            </a:endParaRPr>
          </a:p>
          <a:p>
            <a:pPr algn="l" eaLnBrk="1" hangingPunct="1"/>
            <a:r>
              <a:rPr lang="en-US" sz="1800" b="0" u="none" dirty="0">
                <a:solidFill>
                  <a:srgbClr val="005FAA"/>
                </a:solidFill>
              </a:rPr>
              <a:t>Moreover, GEOSS provides a </a:t>
            </a:r>
            <a:r>
              <a:rPr lang="en-US" sz="1800" u="none" dirty="0">
                <a:solidFill>
                  <a:srgbClr val="005FAA"/>
                </a:solidFill>
              </a:rPr>
              <a:t>framework for preparing services</a:t>
            </a:r>
            <a:r>
              <a:rPr lang="en-US" sz="1800" b="0" u="none" dirty="0">
                <a:solidFill>
                  <a:srgbClr val="005FAA"/>
                </a:solidFill>
              </a:rPr>
              <a:t> such as those that the Global Framework for Climate Services is targeting. As the </a:t>
            </a:r>
            <a:r>
              <a:rPr lang="en-US" sz="1800" u="none" dirty="0">
                <a:solidFill>
                  <a:srgbClr val="005FAA"/>
                </a:solidFill>
              </a:rPr>
              <a:t>four identified priority areas </a:t>
            </a:r>
            <a:r>
              <a:rPr lang="en-US" sz="1800" b="0" u="none" dirty="0">
                <a:solidFill>
                  <a:srgbClr val="005FAA"/>
                </a:solidFill>
              </a:rPr>
              <a:t>of the Framework are already </a:t>
            </a:r>
            <a:r>
              <a:rPr lang="en-US" sz="1800" u="none" dirty="0">
                <a:solidFill>
                  <a:srgbClr val="005FAA"/>
                </a:solidFill>
              </a:rPr>
              <a:t>Societal Benefits Areas </a:t>
            </a:r>
            <a:r>
              <a:rPr lang="en-US" sz="1800" b="0" u="none" dirty="0">
                <a:solidFill>
                  <a:srgbClr val="005FAA"/>
                </a:solidFill>
              </a:rPr>
              <a:t>for GEOSS (i.e. agriculture and food security, water, health and disaster risk reduction), there is an opportunity for the Framework to collaborate with these ongoing efforts. </a:t>
            </a:r>
          </a:p>
          <a:p>
            <a:pPr algn="l" eaLnBrk="1" hangingPunct="1"/>
            <a:endParaRPr lang="en-US" sz="1800" b="0" u="none" dirty="0">
              <a:solidFill>
                <a:srgbClr val="005FAA"/>
              </a:solidFill>
            </a:endParaRPr>
          </a:p>
          <a:p>
            <a:pPr algn="l" eaLnBrk="1" hangingPunct="1"/>
            <a:r>
              <a:rPr lang="en-US" sz="1800" b="0" u="none" dirty="0">
                <a:solidFill>
                  <a:srgbClr val="005FAA"/>
                </a:solidFill>
              </a:rPr>
              <a:t>Furthermore, for each of these areas GEOSS has fostered the growth of </a:t>
            </a:r>
            <a:r>
              <a:rPr lang="en-US" sz="1800" u="none" dirty="0">
                <a:solidFill>
                  <a:srgbClr val="005FAA"/>
                </a:solidFill>
              </a:rPr>
              <a:t>Communities of Practice </a:t>
            </a:r>
            <a:r>
              <a:rPr lang="en-US" sz="1800" b="0" u="none" dirty="0">
                <a:solidFill>
                  <a:srgbClr val="005FAA"/>
                </a:solidFill>
              </a:rPr>
              <a:t>that could contribute significantly to the User Interface Platform.</a:t>
            </a:r>
          </a:p>
          <a:p>
            <a:pPr algn="l" eaLnBrk="1" hangingPunct="1"/>
            <a:r>
              <a:rPr lang="en-US" sz="1800" b="0" u="none" dirty="0">
                <a:solidFill>
                  <a:srgbClr val="005FAA"/>
                </a:solidFill>
              </a:rPr>
              <a:t>GEOSS has also developed applications and services in collaboration with these user communities that could be shared more fully to advance the Framework implementation.</a:t>
            </a:r>
          </a:p>
          <a:p>
            <a:pPr algn="l" eaLnBrk="1" hangingPunct="1"/>
            <a:endParaRPr lang="en-US" sz="1800" b="0" u="none" dirty="0">
              <a:solidFill>
                <a:srgbClr val="005FAA"/>
              </a:solidFill>
            </a:endParaRPr>
          </a:p>
          <a:p>
            <a:pPr algn="l" eaLnBrk="1" hangingPunct="1"/>
            <a:r>
              <a:rPr lang="en-US" sz="1800" b="0" u="none" dirty="0">
                <a:solidFill>
                  <a:srgbClr val="005FAA"/>
                </a:solidFill>
              </a:rPr>
              <a:t>Additionally, GEOSS comprises components that could advance the Framework’s goals (i.e. improved </a:t>
            </a:r>
            <a:r>
              <a:rPr lang="en-US" sz="1800" u="none" dirty="0">
                <a:solidFill>
                  <a:srgbClr val="005FAA"/>
                </a:solidFill>
              </a:rPr>
              <a:t>discovery</a:t>
            </a:r>
            <a:r>
              <a:rPr lang="en-US" sz="1800" b="0" u="none" dirty="0">
                <a:solidFill>
                  <a:srgbClr val="005FAA"/>
                </a:solidFill>
              </a:rPr>
              <a:t> of, and </a:t>
            </a:r>
            <a:r>
              <a:rPr lang="en-US" sz="1800" u="none" dirty="0">
                <a:solidFill>
                  <a:srgbClr val="005FAA"/>
                </a:solidFill>
              </a:rPr>
              <a:t>access</a:t>
            </a:r>
            <a:r>
              <a:rPr lang="en-US" sz="1800" b="0" u="none" dirty="0">
                <a:solidFill>
                  <a:srgbClr val="005FAA"/>
                </a:solidFill>
              </a:rPr>
              <a:t> to, climate information; promotion of </a:t>
            </a:r>
            <a:r>
              <a:rPr lang="en-US" sz="1800" u="none" dirty="0">
                <a:solidFill>
                  <a:srgbClr val="005FAA"/>
                </a:solidFill>
              </a:rPr>
              <a:t>Data Sharing</a:t>
            </a:r>
            <a:r>
              <a:rPr lang="en-US" sz="1800" b="0" u="none" dirty="0">
                <a:solidFill>
                  <a:srgbClr val="005FAA"/>
                </a:solidFill>
              </a:rPr>
              <a:t> Principles; </a:t>
            </a:r>
            <a:r>
              <a:rPr lang="en-US" sz="1800" u="none" dirty="0">
                <a:solidFill>
                  <a:srgbClr val="005FAA"/>
                </a:solidFill>
              </a:rPr>
              <a:t>involvement of end-users</a:t>
            </a:r>
            <a:r>
              <a:rPr lang="en-US" sz="1800" b="0" u="none" dirty="0">
                <a:solidFill>
                  <a:srgbClr val="005FAA"/>
                </a:solidFill>
              </a:rPr>
              <a:t>; and </a:t>
            </a:r>
            <a:r>
              <a:rPr lang="en-US" sz="1800" u="none" dirty="0">
                <a:solidFill>
                  <a:srgbClr val="005FAA"/>
                </a:solidFill>
              </a:rPr>
              <a:t>capacity building </a:t>
            </a:r>
            <a:r>
              <a:rPr lang="en-US" sz="1800" b="0" u="none" dirty="0">
                <a:solidFill>
                  <a:srgbClr val="005FAA"/>
                </a:solidFill>
              </a:rPr>
              <a:t>coordination).”</a:t>
            </a:r>
            <a:endParaRPr lang="en-GB" sz="1800" dirty="0">
              <a:solidFill>
                <a:srgbClr val="005FAA"/>
              </a:solidFill>
            </a:endParaRPr>
          </a:p>
        </p:txBody>
      </p:sp>
      <p:sp>
        <p:nvSpPr>
          <p:cNvPr id="22534" name="Rectangle 2"/>
          <p:cNvSpPr>
            <a:spLocks noGrp="1"/>
          </p:cNvSpPr>
          <p:nvPr>
            <p:ph type="title"/>
          </p:nvPr>
        </p:nvSpPr>
        <p:spPr>
          <a:xfrm>
            <a:off x="3886200" y="152400"/>
            <a:ext cx="2667000" cy="1143000"/>
          </a:xfrm>
        </p:spPr>
        <p:txBody>
          <a:bodyPr/>
          <a:lstStyle/>
          <a:p>
            <a:r>
              <a:rPr lang="en-GB" sz="4400" b="1" kern="1200" dirty="0" smtClean="0">
                <a:solidFill>
                  <a:srgbClr val="3595B7"/>
                </a:solidFill>
              </a:rPr>
              <a:t>GFCS</a:t>
            </a:r>
            <a:endParaRPr lang="en-GB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1119188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i="1" u="none" dirty="0" smtClean="0">
                <a:solidFill>
                  <a:srgbClr val="005FAA"/>
                </a:solidFill>
              </a:rPr>
              <a:t>Exemplars ++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i="1" u="none" dirty="0" smtClean="0">
                <a:solidFill>
                  <a:srgbClr val="005FAA"/>
                </a:solidFill>
              </a:rPr>
              <a:t>White paper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i="1" u="none" dirty="0" smtClean="0">
                <a:solidFill>
                  <a:srgbClr val="005FAA"/>
                </a:solidFill>
              </a:rPr>
              <a:t>PAC</a:t>
            </a:r>
            <a:endParaRPr lang="en-GB" i="1" u="none" dirty="0">
              <a:solidFill>
                <a:srgbClr val="005FA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-180975" y="836613"/>
            <a:ext cx="952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u="none" dirty="0">
                <a:solidFill>
                  <a:srgbClr val="3595B7"/>
                </a:solidFill>
                <a:latin typeface="+mj-lt"/>
                <a:ea typeface="+mj-ea"/>
                <a:cs typeface="+mj-cs"/>
              </a:rPr>
              <a:t>CL-01: Need for CEOS support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7088" y="1524000"/>
            <a:ext cx="8137525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  <a:defRPr/>
            </a:pPr>
            <a:endParaRPr lang="en-US" sz="2000" b="0" u="none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b="0" u="none" dirty="0">
                <a:solidFill>
                  <a:srgbClr val="0070C0"/>
                </a:solidFill>
                <a:latin typeface="Arial" pitchFamily="34" charset="0"/>
              </a:rPr>
              <a:t>Develop physical architecture for Climate Monitoring from Space via </a:t>
            </a:r>
            <a:r>
              <a:rPr lang="en-US" altLang="ja-JP" sz="2000" b="0" u="none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ECV inventory </a:t>
            </a:r>
            <a:r>
              <a:rPr lang="en-US" altLang="ja-JP" sz="2000" b="0" u="none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population, </a:t>
            </a:r>
            <a:r>
              <a:rPr lang="en-US" altLang="ja-JP" sz="2000" b="0" u="none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integrating in-situ data records, </a:t>
            </a:r>
            <a:r>
              <a:rPr lang="en-US" altLang="ja-JP" sz="2000" b="0" u="none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case studies, gaps </a:t>
            </a:r>
            <a:r>
              <a:rPr lang="en-US" altLang="ja-JP" sz="2000" b="0" u="none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analysis and agreed actions </a:t>
            </a:r>
            <a:endParaRPr lang="en-US" sz="2000" b="0" u="none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altLang="ja-JP" sz="2000" b="0" u="none" dirty="0">
              <a:solidFill>
                <a:srgbClr val="005FAA"/>
              </a:solidFill>
              <a:latin typeface="Arial" pitchFamily="34" charset="0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u="none" dirty="0">
                <a:solidFill>
                  <a:srgbClr val="0070C0"/>
                </a:solidFill>
                <a:latin typeface="Arial" pitchFamily="34" charset="0"/>
              </a:rPr>
              <a:t>Facilitate access to climate data and derived products (incl. ECV data records)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000" b="0" u="none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b="0" u="none" dirty="0">
                <a:solidFill>
                  <a:srgbClr val="0070C0"/>
                </a:solidFill>
                <a:latin typeface="Arial" pitchFamily="34" charset="0"/>
              </a:rPr>
              <a:t>Contribute to </a:t>
            </a:r>
            <a:r>
              <a:rPr lang="en-GB" sz="2000" b="0" u="none" dirty="0">
                <a:solidFill>
                  <a:srgbClr val="0070C0"/>
                </a:solidFill>
                <a:latin typeface="Arial" pitchFamily="34" charset="0"/>
              </a:rPr>
              <a:t>GCOS Assessment of the adequacy of the Global Observing System for Climate (Architecture for Climate Monitoring from Space)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sz="2000" b="0" u="none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2000" b="0" u="none" dirty="0">
                <a:solidFill>
                  <a:srgbClr val="0070C0"/>
                </a:solidFill>
                <a:latin typeface="Arial" pitchFamily="34" charset="0"/>
              </a:rPr>
              <a:t>Implement CEOS response to GCOS IP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sz="2000" b="0" u="none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2000" u="none" dirty="0">
                <a:solidFill>
                  <a:srgbClr val="0070C0"/>
                </a:solidFill>
                <a:latin typeface="Arial" pitchFamily="34" charset="0"/>
              </a:rPr>
              <a:t>More climate adaptation activities to be contributed from </a:t>
            </a:r>
            <a:r>
              <a:rPr lang="en-GB" sz="2000" u="none" dirty="0" smtClean="0">
                <a:solidFill>
                  <a:srgbClr val="0070C0"/>
                </a:solidFill>
                <a:latin typeface="Arial" pitchFamily="34" charset="0"/>
              </a:rPr>
              <a:t>agencies</a:t>
            </a:r>
            <a:endParaRPr lang="en-GB" dirty="0">
              <a:latin typeface="Arial" pitchFamily="34" charset="0"/>
            </a:endParaRPr>
          </a:p>
          <a:p>
            <a:pPr>
              <a:defRPr/>
            </a:pPr>
            <a:endParaRPr lang="en-GB" sz="1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912813"/>
            <a:ext cx="8739187" cy="611187"/>
          </a:xfrm>
        </p:spPr>
        <p:txBody>
          <a:bodyPr/>
          <a:lstStyle/>
          <a:p>
            <a:r>
              <a:rPr lang="en-US" b="1" kern="1200" dirty="0">
                <a:solidFill>
                  <a:srgbClr val="3595B7"/>
                </a:solidFill>
              </a:rPr>
              <a:t>GEO Priorities for CEOS Support (2014)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smtClean="0">
                <a:solidFill>
                  <a:srgbClr val="005FAA"/>
                </a:solidFill>
              </a:rPr>
              <a:t>Coordinated data acquisitions, data access and R&amp;D support for:</a:t>
            </a:r>
            <a:br>
              <a:rPr lang="en-US" sz="1800" smtClean="0">
                <a:solidFill>
                  <a:srgbClr val="005FAA"/>
                </a:solidFill>
              </a:rPr>
            </a:br>
            <a:r>
              <a:rPr lang="en-US" sz="1800" smtClean="0">
                <a:solidFill>
                  <a:srgbClr val="005FAA"/>
                </a:solidFill>
              </a:rPr>
              <a:t>  - GFOI</a:t>
            </a:r>
            <a:br>
              <a:rPr lang="en-US" sz="1800" smtClean="0">
                <a:solidFill>
                  <a:srgbClr val="005FAA"/>
                </a:solidFill>
              </a:rPr>
            </a:br>
            <a:r>
              <a:rPr lang="en-US" sz="1800" smtClean="0">
                <a:solidFill>
                  <a:srgbClr val="005FAA"/>
                </a:solidFill>
              </a:rPr>
              <a:t>  - GEOGLAM</a:t>
            </a:r>
            <a:br>
              <a:rPr lang="en-US" sz="1800" smtClean="0">
                <a:solidFill>
                  <a:srgbClr val="005FAA"/>
                </a:solidFill>
              </a:rPr>
            </a:br>
            <a:r>
              <a:rPr lang="en-US" sz="1800" smtClean="0">
                <a:solidFill>
                  <a:srgbClr val="005FAA"/>
                </a:solidFill>
              </a:rPr>
              <a:t>  - Disasters &amp; Supersites</a:t>
            </a:r>
            <a:br>
              <a:rPr lang="en-US" sz="1800" smtClean="0">
                <a:solidFill>
                  <a:srgbClr val="005FAA"/>
                </a:solidFill>
              </a:rPr>
            </a:br>
            <a:endParaRPr lang="en-US" sz="1800" smtClean="0">
              <a:solidFill>
                <a:srgbClr val="005FAA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smtClean="0">
                <a:solidFill>
                  <a:srgbClr val="005FAA"/>
                </a:solidFill>
              </a:rPr>
              <a:t>Coordinate/support updating and consolidation of observation requirements across SBAs</a:t>
            </a: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endParaRPr lang="en-US" sz="1800" smtClean="0">
              <a:solidFill>
                <a:srgbClr val="005FAA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smtClean="0">
                <a:solidFill>
                  <a:srgbClr val="005FAA"/>
                </a:solidFill>
              </a:rPr>
              <a:t>Help increase developing countries benefits from GEOSS, in line with AfriGEOSS</a:t>
            </a: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endParaRPr lang="en-US" sz="1800" smtClean="0">
              <a:solidFill>
                <a:srgbClr val="005FAA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smtClean="0">
                <a:solidFill>
                  <a:srgbClr val="005FAA"/>
                </a:solidFill>
              </a:rPr>
              <a:t>Easier access to satellite data and derived products (incl. ECV data records)</a:t>
            </a: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endParaRPr lang="en-US" sz="1800" smtClean="0">
              <a:solidFill>
                <a:srgbClr val="005FAA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smtClean="0">
                <a:solidFill>
                  <a:srgbClr val="005FAA"/>
                </a:solidFill>
              </a:rPr>
              <a:t>Develop physical architecture for Climate Monitoring from Space</a:t>
            </a: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endParaRPr lang="en-US" sz="1800" smtClean="0">
              <a:solidFill>
                <a:srgbClr val="005FAA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smtClean="0">
                <a:solidFill>
                  <a:srgbClr val="005FAA"/>
                </a:solidFill>
              </a:rPr>
              <a:t>Implement CEOS Strategy for Carbon Observations from Space</a:t>
            </a: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endParaRPr lang="en-US" sz="1800" smtClean="0">
              <a:solidFill>
                <a:srgbClr val="005FAA"/>
              </a:solidFill>
            </a:endParaRPr>
          </a:p>
          <a:p>
            <a:pPr>
              <a:lnSpc>
                <a:spcPct val="80000"/>
              </a:lnSpc>
              <a:buFont typeface="Tahoma" pitchFamily="34" charset="0"/>
              <a:buAutoNum type="arabicPeriod"/>
            </a:pPr>
            <a:r>
              <a:rPr lang="en-US" sz="1800" smtClean="0">
                <a:solidFill>
                  <a:srgbClr val="005FAA"/>
                </a:solidFill>
              </a:rPr>
              <a:t>Support implementation of GEO Water Strategy (once released)</a:t>
            </a:r>
            <a:br>
              <a:rPr lang="en-US" sz="1800" smtClean="0">
                <a:solidFill>
                  <a:srgbClr val="005FAA"/>
                </a:solidFill>
              </a:rPr>
            </a:br>
            <a:endParaRPr lang="en-US" sz="1800" smtClean="0">
              <a:solidFill>
                <a:srgbClr val="005F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912813"/>
            <a:ext cx="8739187" cy="611187"/>
          </a:xfrm>
        </p:spPr>
        <p:txBody>
          <a:bodyPr/>
          <a:lstStyle/>
          <a:p>
            <a:r>
              <a:rPr lang="en-US" b="1" kern="1200" dirty="0">
                <a:solidFill>
                  <a:srgbClr val="3595B7"/>
                </a:solidFill>
              </a:rPr>
              <a:t>GEO Priorities for CEOS Support (</a:t>
            </a:r>
            <a:r>
              <a:rPr lang="en-US" b="1" kern="1200" dirty="0">
                <a:solidFill>
                  <a:srgbClr val="3595B7"/>
                </a:solidFill>
              </a:rPr>
              <a:t>cont</a:t>
            </a:r>
            <a:r>
              <a:rPr lang="en-US" b="1" kern="1200" dirty="0">
                <a:solidFill>
                  <a:srgbClr val="3595B7"/>
                </a:solidFill>
              </a:rPr>
              <a:t>.)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en-US" sz="1600" smtClean="0">
              <a:solidFill>
                <a:srgbClr val="005FAA"/>
              </a:solidFill>
            </a:endParaRPr>
          </a:p>
          <a:p>
            <a:pPr marL="0" indent="0">
              <a:lnSpc>
                <a:spcPct val="80000"/>
              </a:lnSpc>
              <a:buFont typeface="Tahoma" pitchFamily="34" charset="0"/>
              <a:buAutoNum type="arabicPeriod" startAt="9"/>
            </a:pPr>
            <a:endParaRPr lang="en-US" sz="1600" smtClean="0">
              <a:solidFill>
                <a:srgbClr val="005FAA"/>
              </a:solidFill>
            </a:endParaRPr>
          </a:p>
          <a:p>
            <a:pPr marL="0" indent="0">
              <a:lnSpc>
                <a:spcPct val="80000"/>
              </a:lnSpc>
              <a:buFont typeface="Tahoma" pitchFamily="34" charset="0"/>
              <a:buAutoNum type="arabicPeriod" startAt="8"/>
            </a:pPr>
            <a:r>
              <a:rPr lang="en-US" sz="1600" smtClean="0">
                <a:solidFill>
                  <a:srgbClr val="92D050"/>
                </a:solidFill>
              </a:rPr>
              <a:t> Support Blue Planet, GEO BON . . . </a:t>
            </a:r>
          </a:p>
          <a:p>
            <a:pPr marL="0" indent="0">
              <a:lnSpc>
                <a:spcPct val="80000"/>
              </a:lnSpc>
              <a:buFont typeface="Tahoma" pitchFamily="34" charset="0"/>
              <a:buAutoNum type="arabicPeriod" startAt="8"/>
            </a:pPr>
            <a:endParaRPr lang="en-US" sz="1600" smtClean="0">
              <a:solidFill>
                <a:srgbClr val="92D050"/>
              </a:solidFill>
            </a:endParaRPr>
          </a:p>
          <a:p>
            <a:pPr marL="0" indent="0">
              <a:lnSpc>
                <a:spcPct val="80000"/>
              </a:lnSpc>
              <a:buFont typeface="Tahoma" pitchFamily="34" charset="0"/>
              <a:buAutoNum type="arabicPeriod" startAt="8"/>
            </a:pPr>
            <a:r>
              <a:rPr lang="en-US" sz="1600" smtClean="0">
                <a:solidFill>
                  <a:srgbClr val="92D050"/>
                </a:solidFill>
              </a:rPr>
              <a:t> Respond to new observation requirements for polar and mountain areas (2015) </a:t>
            </a:r>
          </a:p>
          <a:p>
            <a:pPr marL="0" indent="0">
              <a:lnSpc>
                <a:spcPct val="80000"/>
              </a:lnSpc>
              <a:buFont typeface="Tahoma" pitchFamily="34" charset="0"/>
              <a:buNone/>
            </a:pPr>
            <a:r>
              <a:rPr lang="en-US" sz="1600" smtClean="0">
                <a:solidFill>
                  <a:srgbClr val="92D050"/>
                </a:solidFill>
              </a:rPr>
              <a:t>(Cold Regions and Mountain Ecosystems)</a:t>
            </a:r>
          </a:p>
          <a:p>
            <a:pPr marL="0" indent="0">
              <a:buFontTx/>
              <a:buNone/>
            </a:pPr>
            <a:endParaRPr lang="en-US" sz="1600" smtClean="0">
              <a:solidFill>
                <a:srgbClr val="005FAA"/>
              </a:solidFill>
            </a:endParaRPr>
          </a:p>
          <a:p>
            <a:pPr marL="0" indent="0"/>
            <a:r>
              <a:rPr lang="en-US" sz="1600" smtClean="0">
                <a:solidFill>
                  <a:srgbClr val="005FAA"/>
                </a:solidFill>
              </a:rPr>
              <a:t>  Supporting efforts for:</a:t>
            </a:r>
          </a:p>
          <a:p>
            <a:pPr lvl="1"/>
            <a:r>
              <a:rPr lang="en-US" sz="1400" smtClean="0">
                <a:solidFill>
                  <a:srgbClr val="005FAA"/>
                </a:solidFill>
              </a:rPr>
              <a:t>WP management (TCs &amp; PoCs)</a:t>
            </a:r>
          </a:p>
          <a:p>
            <a:pPr lvl="1"/>
            <a:r>
              <a:rPr lang="en-US" sz="1400" smtClean="0">
                <a:solidFill>
                  <a:srgbClr val="005FAA"/>
                </a:solidFill>
              </a:rPr>
              <a:t>Implementation Boards</a:t>
            </a:r>
          </a:p>
          <a:p>
            <a:pPr lvl="1"/>
            <a:r>
              <a:rPr lang="en-US" sz="1400" smtClean="0">
                <a:solidFill>
                  <a:srgbClr val="005FAA"/>
                </a:solidFill>
              </a:rPr>
              <a:t>Data Sharing Working Group</a:t>
            </a:r>
          </a:p>
          <a:p>
            <a:pPr lvl="1"/>
            <a:r>
              <a:rPr lang="en-US" sz="1400" smtClean="0">
                <a:solidFill>
                  <a:srgbClr val="005FAA"/>
                </a:solidFill>
              </a:rPr>
              <a:t>The processes for developing the new GEOSS Implementation Plan and the new Work Plan</a:t>
            </a:r>
          </a:p>
          <a:p>
            <a:pPr lvl="1"/>
            <a:r>
              <a:rPr lang="fr-CH" sz="1400" smtClean="0">
                <a:solidFill>
                  <a:srgbClr val="005FAA"/>
                </a:solidFill>
              </a:rPr>
              <a:t>GEO Secretariat with secondments</a:t>
            </a:r>
            <a:endParaRPr lang="en-US" sz="1400" smtClean="0">
              <a:solidFill>
                <a:srgbClr val="005FAA"/>
              </a:solidFill>
            </a:endParaRPr>
          </a:p>
          <a:p>
            <a:pPr marL="0" indent="0">
              <a:lnSpc>
                <a:spcPct val="80000"/>
              </a:lnSpc>
            </a:pPr>
            <a:endParaRPr lang="en-US" sz="1600" smtClean="0">
              <a:solidFill>
                <a:srgbClr val="005F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714"/>
            <a:ext cx="7876191" cy="5714286"/>
          </a:xfrm>
          <a:prstGeom prst="rect">
            <a:avLst/>
          </a:prstGeom>
        </p:spPr>
      </p:pic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0"/>
            <a:ext cx="8739187" cy="685800"/>
          </a:xfrm>
        </p:spPr>
        <p:txBody>
          <a:bodyPr/>
          <a:lstStyle/>
          <a:p>
            <a:r>
              <a:rPr lang="en-US" b="1" kern="1200" dirty="0" smtClean="0">
                <a:solidFill>
                  <a:srgbClr val="3595B7"/>
                </a:solidFill>
              </a:rPr>
              <a:t>Radio-frequencies protection</a:t>
            </a:r>
            <a:endParaRPr lang="en-US" b="1" kern="1200" dirty="0">
              <a:solidFill>
                <a:srgbClr val="3595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1787" y="152400"/>
            <a:ext cx="8812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u="none" dirty="0" smtClean="0">
                <a:solidFill>
                  <a:srgbClr val="3595B7"/>
                </a:solidFill>
                <a:latin typeface="+mj-lt"/>
                <a:ea typeface="+mj-ea"/>
                <a:cs typeface="+mj-cs"/>
              </a:rPr>
              <a:t>GEOSS Portal</a:t>
            </a:r>
            <a:endParaRPr lang="en-US" sz="3200" u="none" dirty="0">
              <a:solidFill>
                <a:srgbClr val="3595B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8" y="884237"/>
            <a:ext cx="8717484" cy="5973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1787" y="715963"/>
            <a:ext cx="8507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u="none" dirty="0" smtClean="0">
                <a:solidFill>
                  <a:srgbClr val="3595B7"/>
                </a:solidFill>
                <a:latin typeface="+mj-lt"/>
                <a:ea typeface="+mj-ea"/>
                <a:cs typeface="+mj-cs"/>
              </a:rPr>
              <a:t>User Requirements Registry (URR) </a:t>
            </a:r>
            <a:endParaRPr lang="en-US" sz="3200" u="none" dirty="0">
              <a:solidFill>
                <a:srgbClr val="3595B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474887"/>
            <a:ext cx="8915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u="none" dirty="0" smtClean="0">
                <a:solidFill>
                  <a:srgbClr val="005FAA"/>
                </a:solidFill>
              </a:rPr>
              <a:t>Workshop 20-21 March in Geneva: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u="none" dirty="0">
                <a:solidFill>
                  <a:srgbClr val="005FAA"/>
                </a:solidFill>
              </a:rPr>
              <a:t>A</a:t>
            </a:r>
            <a:r>
              <a:rPr lang="en-US" b="0" u="none" dirty="0" smtClean="0">
                <a:solidFill>
                  <a:srgbClr val="005FAA"/>
                </a:solidFill>
              </a:rPr>
              <a:t>ddressing </a:t>
            </a:r>
            <a:r>
              <a:rPr lang="en-US" b="0" u="none" dirty="0">
                <a:solidFill>
                  <a:srgbClr val="005FAA"/>
                </a:solidFill>
              </a:rPr>
              <a:t>key area of activity 4 </a:t>
            </a:r>
            <a:endParaRPr lang="en-US" b="0" u="none" dirty="0" smtClean="0">
              <a:solidFill>
                <a:srgbClr val="005FAA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u="none" dirty="0" smtClean="0">
                <a:solidFill>
                  <a:srgbClr val="005FAA"/>
                </a:solidFill>
              </a:rPr>
              <a:t>Conceptual </a:t>
            </a:r>
            <a:r>
              <a:rPr lang="en-US" b="0" u="none" dirty="0">
                <a:solidFill>
                  <a:srgbClr val="005FAA"/>
                </a:solidFill>
              </a:rPr>
              <a:t>consideration for a knowledge base for </a:t>
            </a:r>
            <a:r>
              <a:rPr lang="en-US" b="0" u="none" dirty="0" smtClean="0">
                <a:solidFill>
                  <a:srgbClr val="005FAA"/>
                </a:solidFill>
              </a:rPr>
              <a:t>user</a:t>
            </a:r>
            <a:r>
              <a:rPr lang="en-US" u="none" dirty="0" smtClean="0">
                <a:solidFill>
                  <a:srgbClr val="005FAA"/>
                </a:solidFill>
              </a:rPr>
              <a:t> </a:t>
            </a:r>
            <a:r>
              <a:rPr lang="en-US" b="0" u="none" dirty="0" smtClean="0">
                <a:solidFill>
                  <a:srgbClr val="005FAA"/>
                </a:solidFill>
              </a:rPr>
              <a:t>needs </a:t>
            </a:r>
            <a:r>
              <a:rPr lang="en-US" b="0" u="none" dirty="0">
                <a:solidFill>
                  <a:srgbClr val="005FAA"/>
                </a:solidFill>
              </a:rPr>
              <a:t>and EO </a:t>
            </a:r>
            <a:r>
              <a:rPr lang="en-US" b="0" u="none" dirty="0" smtClean="0">
                <a:solidFill>
                  <a:srgbClr val="005FAA"/>
                </a:solidFill>
              </a:rPr>
              <a:t>requirements</a:t>
            </a:r>
            <a:endParaRPr lang="en-US" u="none" dirty="0" smtClean="0">
              <a:solidFill>
                <a:srgbClr val="005FAA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u="none" dirty="0" smtClean="0">
                <a:solidFill>
                  <a:srgbClr val="005FAA"/>
                </a:solidFill>
              </a:rPr>
              <a:t>Using </a:t>
            </a:r>
            <a:r>
              <a:rPr lang="en-US" b="0" u="none" dirty="0">
                <a:solidFill>
                  <a:srgbClr val="005FAA"/>
                </a:solidFill>
              </a:rPr>
              <a:t>the knowledge base to </a:t>
            </a:r>
            <a:r>
              <a:rPr lang="en-US" b="0" u="none" dirty="0" smtClean="0">
                <a:solidFill>
                  <a:srgbClr val="005FAA"/>
                </a:solidFill>
              </a:rPr>
              <a:t>improve</a:t>
            </a:r>
            <a:r>
              <a:rPr lang="en-US" u="none" dirty="0" smtClean="0">
                <a:solidFill>
                  <a:srgbClr val="005FAA"/>
                </a:solidFill>
              </a:rPr>
              <a:t> </a:t>
            </a:r>
            <a:r>
              <a:rPr lang="en-US" b="0" u="none" dirty="0" smtClean="0">
                <a:solidFill>
                  <a:srgbClr val="005FAA"/>
                </a:solidFill>
              </a:rPr>
              <a:t>availability </a:t>
            </a:r>
            <a:r>
              <a:rPr lang="en-US" b="0" u="none" dirty="0">
                <a:solidFill>
                  <a:srgbClr val="005FAA"/>
                </a:solidFill>
              </a:rPr>
              <a:t>and accessibility of </a:t>
            </a:r>
            <a:r>
              <a:rPr lang="en-US" b="0" u="none" dirty="0" smtClean="0">
                <a:solidFill>
                  <a:srgbClr val="005FAA"/>
                </a:solidFill>
              </a:rPr>
              <a:t>information</a:t>
            </a:r>
            <a:endParaRPr lang="en-US" u="none" dirty="0" smtClean="0">
              <a:solidFill>
                <a:srgbClr val="005FAA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u="none" dirty="0" smtClean="0">
                <a:solidFill>
                  <a:srgbClr val="005FAA"/>
                </a:solidFill>
              </a:rPr>
              <a:t>Using </a:t>
            </a:r>
            <a:r>
              <a:rPr lang="en-US" b="0" u="none" dirty="0">
                <a:solidFill>
                  <a:srgbClr val="005FAA"/>
                </a:solidFill>
              </a:rPr>
              <a:t>a user-related knowledge </a:t>
            </a:r>
            <a:r>
              <a:rPr lang="en-US" b="0" u="none" dirty="0" smtClean="0">
                <a:solidFill>
                  <a:srgbClr val="005FAA"/>
                </a:solidFill>
              </a:rPr>
              <a:t>base</a:t>
            </a:r>
            <a:r>
              <a:rPr lang="en-US" u="none" dirty="0" smtClean="0">
                <a:solidFill>
                  <a:srgbClr val="005FAA"/>
                </a:solidFill>
              </a:rPr>
              <a:t> </a:t>
            </a:r>
            <a:r>
              <a:rPr lang="en-US" b="0" u="none" dirty="0" smtClean="0">
                <a:solidFill>
                  <a:srgbClr val="005FAA"/>
                </a:solidFill>
              </a:rPr>
              <a:t>to </a:t>
            </a:r>
            <a:r>
              <a:rPr lang="en-US" b="0" u="none" dirty="0">
                <a:solidFill>
                  <a:srgbClr val="005FAA"/>
                </a:solidFill>
              </a:rPr>
              <a:t>improve searches, discovery and usability of EOs and </a:t>
            </a:r>
            <a:r>
              <a:rPr lang="en-US" b="0" u="none" dirty="0" smtClean="0">
                <a:solidFill>
                  <a:srgbClr val="005FAA"/>
                </a:solidFill>
              </a:rPr>
              <a:t>derived</a:t>
            </a:r>
            <a:r>
              <a:rPr lang="en-US" u="none" dirty="0" smtClean="0">
                <a:solidFill>
                  <a:srgbClr val="005FAA"/>
                </a:solidFill>
              </a:rPr>
              <a:t> </a:t>
            </a:r>
            <a:r>
              <a:rPr lang="en-US" b="0" u="none" dirty="0" smtClean="0">
                <a:solidFill>
                  <a:srgbClr val="005FAA"/>
                </a:solidFill>
              </a:rPr>
              <a:t>products</a:t>
            </a:r>
            <a:endParaRPr lang="en-US" u="none" dirty="0" smtClean="0">
              <a:solidFill>
                <a:srgbClr val="005FAA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u="none" dirty="0" smtClean="0">
                <a:solidFill>
                  <a:srgbClr val="005FAA"/>
                </a:solidFill>
              </a:rPr>
              <a:t>URR-1.0</a:t>
            </a:r>
            <a:r>
              <a:rPr lang="en-US" b="0" u="none" dirty="0">
                <a:solidFill>
                  <a:srgbClr val="005FAA"/>
                </a:solidFill>
              </a:rPr>
              <a:t>: Status, issues, experiences, community requests and</a:t>
            </a:r>
            <a:r>
              <a:rPr lang="en-US" u="none" dirty="0">
                <a:solidFill>
                  <a:srgbClr val="005FAA"/>
                </a:solidFill>
              </a:rPr>
              <a:t/>
            </a:r>
            <a:br>
              <a:rPr lang="en-US" u="none" dirty="0">
                <a:solidFill>
                  <a:srgbClr val="005FAA"/>
                </a:solidFill>
              </a:rPr>
            </a:br>
            <a:r>
              <a:rPr lang="en-US" b="0" u="none" dirty="0">
                <a:solidFill>
                  <a:srgbClr val="005FAA"/>
                </a:solidFill>
              </a:rPr>
              <a:t>immediate </a:t>
            </a:r>
            <a:r>
              <a:rPr lang="en-US" b="0" u="none" dirty="0" smtClean="0">
                <a:solidFill>
                  <a:srgbClr val="005FAA"/>
                </a:solidFill>
              </a:rPr>
              <a:t>plans</a:t>
            </a:r>
            <a:endParaRPr lang="en-US" u="none" dirty="0" smtClean="0">
              <a:solidFill>
                <a:srgbClr val="005FAA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u="none" dirty="0" smtClean="0">
                <a:solidFill>
                  <a:srgbClr val="005FAA"/>
                </a:solidFill>
              </a:rPr>
              <a:t>Populating </a:t>
            </a:r>
            <a:r>
              <a:rPr lang="en-US" b="0" u="none" dirty="0">
                <a:solidFill>
                  <a:srgbClr val="005FAA"/>
                </a:solidFill>
              </a:rPr>
              <a:t>the knowledge base: a top-down approach based on MDGs</a:t>
            </a:r>
            <a:r>
              <a:rPr lang="en-US" u="none" dirty="0">
                <a:solidFill>
                  <a:srgbClr val="005FAA"/>
                </a:solidFill>
              </a:rPr>
              <a:t/>
            </a:r>
            <a:br>
              <a:rPr lang="en-US" u="none" dirty="0">
                <a:solidFill>
                  <a:srgbClr val="005FAA"/>
                </a:solidFill>
              </a:rPr>
            </a:br>
            <a:r>
              <a:rPr lang="en-US" b="0" u="none" dirty="0">
                <a:solidFill>
                  <a:srgbClr val="005FAA"/>
                </a:solidFill>
              </a:rPr>
              <a:t>and SDGs, sustainability metrics, essential </a:t>
            </a:r>
            <a:r>
              <a:rPr lang="en-US" b="0" u="none" dirty="0" smtClean="0">
                <a:solidFill>
                  <a:srgbClr val="005FAA"/>
                </a:solidFill>
              </a:rPr>
              <a:t>variables</a:t>
            </a:r>
            <a:endParaRPr lang="en-US" u="none" dirty="0" smtClean="0">
              <a:solidFill>
                <a:srgbClr val="005FAA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u="none" dirty="0" smtClean="0">
                <a:solidFill>
                  <a:srgbClr val="005FAA"/>
                </a:solidFill>
              </a:rPr>
              <a:t>Populating </a:t>
            </a:r>
            <a:r>
              <a:rPr lang="en-US" b="0" u="none" dirty="0">
                <a:solidFill>
                  <a:srgbClr val="005FAA"/>
                </a:solidFill>
              </a:rPr>
              <a:t>the knowledge base: a bottom-up approach based on users</a:t>
            </a:r>
            <a:r>
              <a:rPr lang="en-US" u="none" dirty="0">
                <a:solidFill>
                  <a:srgbClr val="005FAA"/>
                </a:solidFill>
              </a:rPr>
              <a:t/>
            </a:r>
            <a:br>
              <a:rPr lang="en-US" u="none" dirty="0">
                <a:solidFill>
                  <a:srgbClr val="005FAA"/>
                </a:solidFill>
              </a:rPr>
            </a:br>
            <a:r>
              <a:rPr lang="en-US" b="0" u="none" dirty="0">
                <a:solidFill>
                  <a:srgbClr val="005FAA"/>
                </a:solidFill>
              </a:rPr>
              <a:t>of GEOSS and beyond, what they do, what they </a:t>
            </a:r>
            <a:r>
              <a:rPr lang="en-US" b="0" u="none" dirty="0" smtClean="0">
                <a:solidFill>
                  <a:srgbClr val="005FAA"/>
                </a:solidFill>
              </a:rPr>
              <a:t>need</a:t>
            </a:r>
            <a:endParaRPr lang="en-US" u="none" dirty="0" smtClean="0">
              <a:solidFill>
                <a:srgbClr val="005FAA"/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0" u="none" dirty="0" smtClean="0">
                <a:solidFill>
                  <a:srgbClr val="005FAA"/>
                </a:solidFill>
              </a:rPr>
              <a:t>Use </a:t>
            </a:r>
            <a:r>
              <a:rPr lang="en-US" b="0" u="none" dirty="0">
                <a:solidFill>
                  <a:srgbClr val="005FAA"/>
                </a:solidFill>
              </a:rPr>
              <a:t>of the knowledge base in gap </a:t>
            </a:r>
            <a:r>
              <a:rPr lang="en-US" b="0" u="none" dirty="0" smtClean="0">
                <a:solidFill>
                  <a:srgbClr val="005FAA"/>
                </a:solidFill>
              </a:rPr>
              <a:t>analyses</a:t>
            </a:r>
            <a:endParaRPr lang="en-GB" u="none" dirty="0">
              <a:solidFill>
                <a:srgbClr val="00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8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1787" y="715963"/>
            <a:ext cx="85074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u="none" dirty="0" smtClean="0">
                <a:solidFill>
                  <a:srgbClr val="3595B7"/>
                </a:solidFill>
                <a:latin typeface="+mj-lt"/>
                <a:ea typeface="+mj-ea"/>
                <a:cs typeface="+mj-cs"/>
              </a:rPr>
              <a:t>GEO Work Plan Symposium</a:t>
            </a:r>
          </a:p>
          <a:p>
            <a:pPr algn="ctr">
              <a:defRPr/>
            </a:pPr>
            <a:r>
              <a:rPr lang="en-US" sz="3200" b="0" u="none" dirty="0">
                <a:solidFill>
                  <a:srgbClr val="005FAA"/>
                </a:solidFill>
              </a:rPr>
              <a:t>28-30 April in Geneva</a:t>
            </a:r>
          </a:p>
          <a:p>
            <a:pPr algn="ctr">
              <a:defRPr/>
            </a:pPr>
            <a:endParaRPr lang="en-US" sz="3200" u="none" dirty="0">
              <a:solidFill>
                <a:srgbClr val="3595B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892" y="2193191"/>
            <a:ext cx="80772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u="none" dirty="0" smtClean="0">
                <a:solidFill>
                  <a:srgbClr val="005FAA"/>
                </a:solidFill>
              </a:rPr>
              <a:t>INFORMATION </a:t>
            </a:r>
            <a:r>
              <a:rPr lang="en-US" sz="2400" u="none" dirty="0">
                <a:solidFill>
                  <a:srgbClr val="005FAA"/>
                </a:solidFill>
              </a:rPr>
              <a:t>FOR SOCIETY – GEO GLOBAL </a:t>
            </a:r>
            <a:r>
              <a:rPr lang="en-US" sz="2400" u="none" dirty="0" smtClean="0">
                <a:solidFill>
                  <a:srgbClr val="005FAA"/>
                </a:solidFill>
              </a:rPr>
              <a:t>INITIATIVES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u="none" dirty="0">
                <a:solidFill>
                  <a:srgbClr val="005FAA"/>
                </a:solidFill>
              </a:rPr>
              <a:t>GEOSS PORTAL – DATA, TOOLS AND SERVICES </a:t>
            </a:r>
            <a:endParaRPr lang="en-US" sz="2400" u="none" dirty="0" smtClean="0">
              <a:solidFill>
                <a:srgbClr val="005FAA"/>
              </a:solidFill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u="none" dirty="0">
                <a:solidFill>
                  <a:srgbClr val="005FAA"/>
                </a:solidFill>
              </a:rPr>
              <a:t>MANAGING AND SHARING </a:t>
            </a:r>
            <a:r>
              <a:rPr lang="en-US" sz="2400" u="none" dirty="0" smtClean="0">
                <a:solidFill>
                  <a:srgbClr val="005FAA"/>
                </a:solidFill>
              </a:rPr>
              <a:t>DATA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u="none" dirty="0">
                <a:solidFill>
                  <a:srgbClr val="005FAA"/>
                </a:solidFill>
              </a:rPr>
              <a:t>FUTURE REQUIREMENTS FOR OBSERVATIONS AND INFORMATION </a:t>
            </a:r>
            <a:endParaRPr lang="en-US" sz="2400" u="none" dirty="0" smtClean="0">
              <a:solidFill>
                <a:srgbClr val="005FAA"/>
              </a:solidFill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u="none" dirty="0">
                <a:solidFill>
                  <a:srgbClr val="005FAA"/>
                </a:solidFill>
              </a:rPr>
              <a:t>LOOKING INTO THE FUTURE OF GEO AND GEOSS</a:t>
            </a:r>
            <a:endParaRPr lang="en-US" sz="2400" b="0" u="none" dirty="0" smtClean="0">
              <a:solidFill>
                <a:srgbClr val="00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6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595B7"/>
                </a:solidFill>
              </a:rPr>
              <a:t>GEO Vision</a:t>
            </a:r>
            <a:endParaRPr lang="en-GB" b="1" dirty="0">
              <a:solidFill>
                <a:srgbClr val="3595B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151728"/>
            <a:ext cx="7772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u="none" dirty="0" smtClean="0"/>
              <a:t>To realize </a:t>
            </a:r>
            <a:r>
              <a:rPr lang="en-US" b="0" u="none" dirty="0"/>
              <a:t>a </a:t>
            </a:r>
            <a:r>
              <a:rPr lang="en-US" u="none" dirty="0">
                <a:solidFill>
                  <a:srgbClr val="C00000"/>
                </a:solidFill>
              </a:rPr>
              <a:t>future</a:t>
            </a:r>
            <a:r>
              <a:rPr lang="en-US" b="0" u="none" dirty="0">
                <a:solidFill>
                  <a:srgbClr val="C00000"/>
                </a:solidFill>
              </a:rPr>
              <a:t> </a:t>
            </a:r>
            <a:r>
              <a:rPr lang="en-US" b="0" u="none" dirty="0"/>
              <a:t>wherein </a:t>
            </a:r>
            <a:r>
              <a:rPr lang="en-US" u="none" dirty="0">
                <a:solidFill>
                  <a:srgbClr val="FF0000"/>
                </a:solidFill>
              </a:rPr>
              <a:t>decisions</a:t>
            </a:r>
            <a:r>
              <a:rPr lang="en-US" b="0" u="none" dirty="0"/>
              <a:t> and actions for the </a:t>
            </a:r>
            <a:r>
              <a:rPr lang="en-US" u="none" dirty="0">
                <a:solidFill>
                  <a:srgbClr val="FFC000"/>
                </a:solidFill>
              </a:rPr>
              <a:t>benefit</a:t>
            </a:r>
            <a:r>
              <a:rPr lang="en-US" b="0" u="none" dirty="0"/>
              <a:t> of </a:t>
            </a:r>
            <a:r>
              <a:rPr lang="en-US" u="none" dirty="0">
                <a:solidFill>
                  <a:srgbClr val="92D050"/>
                </a:solidFill>
              </a:rPr>
              <a:t>humankind</a:t>
            </a:r>
            <a:r>
              <a:rPr lang="en-US" b="0" u="none" dirty="0"/>
              <a:t> </a:t>
            </a:r>
            <a:r>
              <a:rPr lang="en-US" b="0" u="none" dirty="0" smtClean="0"/>
              <a:t>are </a:t>
            </a:r>
            <a:r>
              <a:rPr lang="en-US" u="none" dirty="0">
                <a:solidFill>
                  <a:srgbClr val="00B050"/>
                </a:solidFill>
              </a:rPr>
              <a:t>informed</a:t>
            </a:r>
            <a:r>
              <a:rPr lang="en-US" b="0" u="none" dirty="0"/>
              <a:t> by </a:t>
            </a:r>
            <a:r>
              <a:rPr lang="en-US" u="none" dirty="0">
                <a:solidFill>
                  <a:srgbClr val="7030A0"/>
                </a:solidFill>
              </a:rPr>
              <a:t>coordinated</a:t>
            </a:r>
            <a:r>
              <a:rPr lang="en-US" b="0" u="none" dirty="0"/>
              <a:t>, comprehensive and </a:t>
            </a:r>
            <a:r>
              <a:rPr lang="en-US" u="none" dirty="0">
                <a:solidFill>
                  <a:srgbClr val="FFFF00"/>
                </a:solidFill>
              </a:rPr>
              <a:t>sustained</a:t>
            </a:r>
            <a:r>
              <a:rPr lang="en-US" b="0" u="none" dirty="0"/>
              <a:t> </a:t>
            </a:r>
            <a:r>
              <a:rPr lang="en-US" u="none" dirty="0">
                <a:solidFill>
                  <a:srgbClr val="0070C0"/>
                </a:solidFill>
              </a:rPr>
              <a:t>Earth observations </a:t>
            </a:r>
            <a:r>
              <a:rPr lang="en-US" b="0" u="none" dirty="0"/>
              <a:t>and information. </a:t>
            </a:r>
            <a:endParaRPr lang="en-US" b="0" u="none" dirty="0" smtClean="0"/>
          </a:p>
          <a:p>
            <a:endParaRPr lang="en-US" b="0" u="none" dirty="0"/>
          </a:p>
          <a:p>
            <a:endParaRPr lang="en-US" b="0" u="none" dirty="0" smtClean="0"/>
          </a:p>
          <a:p>
            <a:r>
              <a:rPr lang="en-US" b="0" u="none" dirty="0" smtClean="0"/>
              <a:t>CEOS Mission:</a:t>
            </a:r>
          </a:p>
          <a:p>
            <a:endParaRPr lang="en-US" b="0" u="none" dirty="0" smtClean="0"/>
          </a:p>
          <a:p>
            <a:r>
              <a:rPr lang="en-US" b="0" u="none" dirty="0" smtClean="0"/>
              <a:t>Ensure </a:t>
            </a:r>
            <a:r>
              <a:rPr lang="en-US" b="0" u="none" dirty="0"/>
              <a:t>international </a:t>
            </a:r>
            <a:r>
              <a:rPr lang="en-US" u="none" dirty="0">
                <a:solidFill>
                  <a:srgbClr val="7030A0"/>
                </a:solidFill>
              </a:rPr>
              <a:t>coordination</a:t>
            </a:r>
            <a:r>
              <a:rPr lang="en-US" b="0" u="none" dirty="0"/>
              <a:t> of civil space-based </a:t>
            </a:r>
            <a:r>
              <a:rPr lang="en-US" u="none" dirty="0">
                <a:solidFill>
                  <a:srgbClr val="0070C0"/>
                </a:solidFill>
              </a:rPr>
              <a:t>Earth observation</a:t>
            </a:r>
            <a:r>
              <a:rPr lang="en-US" b="0" u="none" dirty="0"/>
              <a:t> programs </a:t>
            </a:r>
          </a:p>
          <a:p>
            <a:r>
              <a:rPr lang="en-US" b="0" u="none" dirty="0"/>
              <a:t>and </a:t>
            </a:r>
            <a:r>
              <a:rPr lang="en-US" b="0" u="none" dirty="0" smtClean="0"/>
              <a:t>promote </a:t>
            </a:r>
            <a:r>
              <a:rPr lang="en-US" b="0" u="none" dirty="0"/>
              <a:t>exchange of data to optimize societal </a:t>
            </a:r>
            <a:r>
              <a:rPr lang="en-US" u="none" dirty="0">
                <a:solidFill>
                  <a:srgbClr val="FFC000"/>
                </a:solidFill>
              </a:rPr>
              <a:t>benefit</a:t>
            </a:r>
            <a:r>
              <a:rPr lang="en-US" b="0" u="none" dirty="0"/>
              <a:t> and </a:t>
            </a:r>
            <a:r>
              <a:rPr lang="en-US" u="none" dirty="0">
                <a:solidFill>
                  <a:srgbClr val="00B050"/>
                </a:solidFill>
              </a:rPr>
              <a:t>inform</a:t>
            </a:r>
            <a:r>
              <a:rPr lang="en-US" b="0" u="none" dirty="0"/>
              <a:t> </a:t>
            </a:r>
            <a:r>
              <a:rPr lang="en-US" u="none" dirty="0">
                <a:solidFill>
                  <a:srgbClr val="FF0000"/>
                </a:solidFill>
              </a:rPr>
              <a:t>decision</a:t>
            </a:r>
            <a:r>
              <a:rPr lang="en-US" b="0" u="none" dirty="0"/>
              <a:t> making for </a:t>
            </a:r>
          </a:p>
          <a:p>
            <a:r>
              <a:rPr lang="en-US" b="0" u="none" dirty="0"/>
              <a:t>securing a prosperous and </a:t>
            </a:r>
            <a:r>
              <a:rPr lang="en-US" u="none" dirty="0">
                <a:solidFill>
                  <a:srgbClr val="FFFF00"/>
                </a:solidFill>
              </a:rPr>
              <a:t>sustainable</a:t>
            </a:r>
            <a:r>
              <a:rPr lang="en-US" b="0" u="none" dirty="0"/>
              <a:t> </a:t>
            </a:r>
            <a:r>
              <a:rPr lang="en-US" u="none" dirty="0">
                <a:solidFill>
                  <a:srgbClr val="C00000"/>
                </a:solidFill>
              </a:rPr>
              <a:t>future</a:t>
            </a:r>
            <a:r>
              <a:rPr lang="en-US" b="0" u="none" dirty="0"/>
              <a:t> for </a:t>
            </a:r>
            <a:r>
              <a:rPr lang="en-US" u="none" dirty="0">
                <a:solidFill>
                  <a:srgbClr val="92D050"/>
                </a:solidFill>
              </a:rPr>
              <a:t>humankind</a:t>
            </a:r>
            <a:r>
              <a:rPr lang="en-US" b="0" u="none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28600" y="1447800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600" u="none" dirty="0">
                <a:solidFill>
                  <a:srgbClr val="008C7D"/>
                </a:solidFill>
                <a:latin typeface="Times New Roman" pitchFamily="18" charset="0"/>
              </a:rPr>
              <a:t>http://www.earthobservations.org</a:t>
            </a:r>
            <a:r>
              <a:rPr lang="en-GB" sz="3600" u="none" dirty="0">
                <a:solidFill>
                  <a:srgbClr val="3595B7"/>
                </a:solidFill>
                <a:latin typeface="Times New Roman" pitchFamily="18" charset="0"/>
              </a:rPr>
              <a:t/>
            </a:r>
            <a:br>
              <a:rPr lang="en-GB" sz="3600" u="none" dirty="0">
                <a:solidFill>
                  <a:srgbClr val="3595B7"/>
                </a:solidFill>
                <a:latin typeface="Times New Roman" pitchFamily="18" charset="0"/>
              </a:rPr>
            </a:br>
            <a:endParaRPr lang="en-US" sz="3600" u="none" dirty="0">
              <a:solidFill>
                <a:srgbClr val="3595B7"/>
              </a:solidFill>
              <a:latin typeface="Times New Roman" pitchFamily="18" charset="0"/>
            </a:endParaRPr>
          </a:p>
        </p:txBody>
      </p:sp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115888" y="4191000"/>
            <a:ext cx="38972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2800" dirty="0" smtClean="0">
                <a:solidFill>
                  <a:srgbClr val="3595B7"/>
                </a:solidFill>
              </a:rPr>
              <a:t>evolden@geosec.org</a:t>
            </a:r>
            <a:endParaRPr lang="fr-CH" sz="2400" dirty="0">
              <a:solidFill>
                <a:srgbClr val="3595B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14400"/>
            <a:ext cx="8739188" cy="611187"/>
          </a:xfrm>
        </p:spPr>
        <p:txBody>
          <a:bodyPr/>
          <a:lstStyle/>
          <a:p>
            <a:r>
              <a:rPr lang="en-US" b="1" dirty="0" smtClean="0">
                <a:solidFill>
                  <a:srgbClr val="3595B7"/>
                </a:solidFill>
              </a:rPr>
              <a:t>GEO Data Management Principles</a:t>
            </a:r>
            <a:endParaRPr lang="en-GB" b="1" dirty="0">
              <a:solidFill>
                <a:srgbClr val="3595B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2600"/>
            <a:ext cx="845820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0" u="none" dirty="0">
                <a:solidFill>
                  <a:srgbClr val="005FAA"/>
                </a:solidFill>
              </a:rPr>
              <a:t>C</a:t>
            </a:r>
            <a:r>
              <a:rPr lang="en-US" sz="2200" b="0" u="none" dirty="0" smtClean="0">
                <a:solidFill>
                  <a:srgbClr val="005FAA"/>
                </a:solidFill>
              </a:rPr>
              <a:t>apture </a:t>
            </a:r>
            <a:r>
              <a:rPr lang="en-US" sz="2200" b="0" u="none" dirty="0">
                <a:solidFill>
                  <a:srgbClr val="005FAA"/>
                </a:solidFill>
              </a:rPr>
              <a:t>and address </a:t>
            </a:r>
            <a:r>
              <a:rPr lang="en-US" sz="2200" b="0" u="none" dirty="0" smtClean="0">
                <a:solidFill>
                  <a:srgbClr val="005FAA"/>
                </a:solidFill>
              </a:rPr>
              <a:t>user </a:t>
            </a:r>
            <a:r>
              <a:rPr lang="en-US" sz="2200" b="0" u="none" dirty="0">
                <a:solidFill>
                  <a:srgbClr val="005FAA"/>
                </a:solidFill>
              </a:rPr>
              <a:t>needs (including mechanisms to collect “data” requirements and mapping between “data” requirements and available resources</a:t>
            </a:r>
            <a:r>
              <a:rPr lang="en-US" sz="2200" b="0" u="none" dirty="0" smtClean="0">
                <a:solidFill>
                  <a:srgbClr val="005FAA"/>
                </a:solidFill>
              </a:rPr>
              <a:t>) ???</a:t>
            </a:r>
            <a:endParaRPr lang="en-GB" sz="2200" b="0" u="none" dirty="0">
              <a:solidFill>
                <a:srgbClr val="005FAA"/>
              </a:solidFill>
            </a:endParaRP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0" u="none" dirty="0">
                <a:solidFill>
                  <a:srgbClr val="005FAA"/>
                </a:solidFill>
              </a:rPr>
              <a:t>F</a:t>
            </a:r>
            <a:r>
              <a:rPr lang="en-US" sz="2200" b="0" u="none" dirty="0" smtClean="0">
                <a:solidFill>
                  <a:srgbClr val="005FAA"/>
                </a:solidFill>
              </a:rPr>
              <a:t>acilitate </a:t>
            </a:r>
            <a:r>
              <a:rPr lang="en-US" sz="2200" b="0" u="none" dirty="0">
                <a:solidFill>
                  <a:srgbClr val="005FAA"/>
                </a:solidFill>
              </a:rPr>
              <a:t>access and use of information made available through </a:t>
            </a:r>
            <a:r>
              <a:rPr lang="en-US" sz="2200" b="0" u="none" dirty="0" smtClean="0">
                <a:solidFill>
                  <a:srgbClr val="005FAA"/>
                </a:solidFill>
              </a:rPr>
              <a:t>GEOSS (incl. data </a:t>
            </a:r>
            <a:r>
              <a:rPr lang="en-US" sz="2200" b="0" u="none" dirty="0">
                <a:solidFill>
                  <a:srgbClr val="005FAA"/>
                </a:solidFill>
              </a:rPr>
              <a:t>documentation, quality control and quality </a:t>
            </a:r>
            <a:r>
              <a:rPr lang="en-US" sz="2200" b="0" u="none" dirty="0" smtClean="0">
                <a:solidFill>
                  <a:srgbClr val="005FAA"/>
                </a:solidFill>
              </a:rPr>
              <a:t>assessment)</a:t>
            </a:r>
            <a:endParaRPr lang="en-GB" sz="2200" b="0" u="none" dirty="0">
              <a:solidFill>
                <a:srgbClr val="005FAA"/>
              </a:solidFill>
            </a:endParaRP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0" u="none" dirty="0">
                <a:solidFill>
                  <a:srgbClr val="005FAA"/>
                </a:solidFill>
              </a:rPr>
              <a:t>E</a:t>
            </a:r>
            <a:r>
              <a:rPr lang="en-US" sz="2200" b="0" u="none" dirty="0" smtClean="0">
                <a:solidFill>
                  <a:srgbClr val="005FAA"/>
                </a:solidFill>
              </a:rPr>
              <a:t>nsure data </a:t>
            </a:r>
            <a:r>
              <a:rPr lang="en-US" sz="2200" b="0" u="none" dirty="0">
                <a:solidFill>
                  <a:srgbClr val="005FAA"/>
                </a:solidFill>
              </a:rPr>
              <a:t>are properly managed, archived and long term preserved (when appropriate)</a:t>
            </a:r>
            <a:endParaRPr lang="en-GB" sz="2200" b="0" u="none" dirty="0">
              <a:solidFill>
                <a:srgbClr val="005FAA"/>
              </a:solidFill>
            </a:endParaRP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0" u="none" dirty="0">
                <a:solidFill>
                  <a:srgbClr val="005FAA"/>
                </a:solidFill>
              </a:rPr>
              <a:t>E</a:t>
            </a:r>
            <a:r>
              <a:rPr lang="en-US" sz="2200" b="0" u="none" dirty="0" smtClean="0">
                <a:solidFill>
                  <a:srgbClr val="005FAA"/>
                </a:solidFill>
              </a:rPr>
              <a:t>nsure data </a:t>
            </a:r>
            <a:r>
              <a:rPr lang="en-US" sz="2200" b="0" u="none" dirty="0">
                <a:solidFill>
                  <a:srgbClr val="005FAA"/>
                </a:solidFill>
              </a:rPr>
              <a:t>could be properly referred (data citation)</a:t>
            </a:r>
            <a:endParaRPr lang="en-GB" sz="2200" b="0" u="none" dirty="0">
              <a:solidFill>
                <a:srgbClr val="005FAA"/>
              </a:solidFill>
            </a:endParaRP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0" u="none" dirty="0">
                <a:solidFill>
                  <a:srgbClr val="005FAA"/>
                </a:solidFill>
              </a:rPr>
              <a:t>P</a:t>
            </a:r>
            <a:r>
              <a:rPr lang="en-US" sz="2200" b="0" u="none" dirty="0" smtClean="0">
                <a:solidFill>
                  <a:srgbClr val="005FAA"/>
                </a:solidFill>
              </a:rPr>
              <a:t>romote </a:t>
            </a:r>
            <a:r>
              <a:rPr lang="en-US" sz="2200" b="0" u="none" dirty="0">
                <a:solidFill>
                  <a:srgbClr val="005FAA"/>
                </a:solidFill>
              </a:rPr>
              <a:t>a progressive </a:t>
            </a:r>
            <a:r>
              <a:rPr lang="en-US" sz="2200" b="0" u="none" dirty="0" smtClean="0">
                <a:solidFill>
                  <a:srgbClr val="005FAA"/>
                </a:solidFill>
              </a:rPr>
              <a:t>harmonization </a:t>
            </a:r>
            <a:r>
              <a:rPr lang="en-US" sz="2200" b="0" u="none" dirty="0">
                <a:solidFill>
                  <a:srgbClr val="005FAA"/>
                </a:solidFill>
              </a:rPr>
              <a:t>of GEOSS data resources in order to facilitate their re-use at global or regional scales</a:t>
            </a:r>
            <a:endParaRPr lang="en-GB" sz="2200" b="0" u="none" dirty="0">
              <a:solidFill>
                <a:srgbClr val="005FAA"/>
              </a:solidFill>
            </a:endParaRP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0" u="none" dirty="0">
                <a:solidFill>
                  <a:srgbClr val="005FAA"/>
                </a:solidFill>
              </a:rPr>
              <a:t>M</a:t>
            </a:r>
            <a:r>
              <a:rPr lang="en-US" sz="2200" b="0" u="none" dirty="0" smtClean="0">
                <a:solidFill>
                  <a:srgbClr val="005FAA"/>
                </a:solidFill>
              </a:rPr>
              <a:t>onitor </a:t>
            </a:r>
            <a:r>
              <a:rPr lang="en-US" sz="2200" b="0" u="none" dirty="0">
                <a:solidFill>
                  <a:srgbClr val="005FAA"/>
                </a:solidFill>
              </a:rPr>
              <a:t>the availability of “</a:t>
            </a:r>
            <a:r>
              <a:rPr lang="en-US" sz="2200" b="0" u="none" dirty="0" smtClean="0">
                <a:solidFill>
                  <a:srgbClr val="005FAA"/>
                </a:solidFill>
              </a:rPr>
              <a:t>ready-for-use</a:t>
            </a:r>
            <a:r>
              <a:rPr lang="en-US" sz="2200" b="0" u="none" dirty="0">
                <a:solidFill>
                  <a:srgbClr val="005FAA"/>
                </a:solidFill>
              </a:rPr>
              <a:t>” data </a:t>
            </a:r>
            <a:r>
              <a:rPr lang="en-US" sz="2200" b="0" u="none" dirty="0" smtClean="0">
                <a:solidFill>
                  <a:srgbClr val="005FAA"/>
                </a:solidFill>
              </a:rPr>
              <a:t>made </a:t>
            </a:r>
            <a:r>
              <a:rPr lang="en-US" sz="2200" b="0" u="none" dirty="0">
                <a:solidFill>
                  <a:srgbClr val="005FAA"/>
                </a:solidFill>
              </a:rPr>
              <a:t>available in accordance with the GEOSS Data Sharing </a:t>
            </a:r>
            <a:r>
              <a:rPr lang="en-US" sz="2200" b="0" u="none" dirty="0" smtClean="0">
                <a:solidFill>
                  <a:srgbClr val="005FAA"/>
                </a:solidFill>
              </a:rPr>
              <a:t>Principles</a:t>
            </a:r>
            <a:endParaRPr lang="en-GB" sz="2200" b="0" u="none" dirty="0">
              <a:solidFill>
                <a:srgbClr val="00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-180975" y="836613"/>
            <a:ext cx="952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u="none" dirty="0">
                <a:solidFill>
                  <a:srgbClr val="3595B7"/>
                </a:solidFill>
                <a:latin typeface="+mj-lt"/>
                <a:ea typeface="+mj-ea"/>
                <a:cs typeface="+mj-cs"/>
              </a:rPr>
              <a:t>CL-01: Recommended actions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7088" y="1773238"/>
            <a:ext cx="81375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 u="none" dirty="0" smtClean="0">
                <a:solidFill>
                  <a:srgbClr val="0070C0"/>
                </a:solidFill>
                <a:latin typeface="Arial" pitchFamily="34" charset="0"/>
              </a:rPr>
              <a:t>CL1</a:t>
            </a:r>
            <a:r>
              <a:rPr lang="en-US" b="0" u="none" dirty="0">
                <a:solidFill>
                  <a:srgbClr val="0070C0"/>
                </a:solidFill>
                <a:latin typeface="Arial" pitchFamily="34" charset="0"/>
              </a:rPr>
              <a:t>. Implement the recommended actions of the GCOS Implementation Plan (2010, GCOS-138) </a:t>
            </a:r>
          </a:p>
          <a:p>
            <a:pPr>
              <a:defRPr/>
            </a:pPr>
            <a:r>
              <a:rPr lang="en-US" b="0" u="none" dirty="0">
                <a:solidFill>
                  <a:srgbClr val="0070C0"/>
                </a:solidFill>
                <a:latin typeface="Arial" pitchFamily="34" charset="0"/>
              </a:rPr>
              <a:t>	=&gt; Implement CEOS Response (Sept 2012)</a:t>
            </a:r>
          </a:p>
          <a:p>
            <a:pPr>
              <a:defRPr/>
            </a:pPr>
            <a:endParaRPr lang="en-GB" b="0" u="none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defRPr/>
            </a:pPr>
            <a:r>
              <a:rPr lang="en-US" b="0" u="none" dirty="0">
                <a:solidFill>
                  <a:srgbClr val="0070C0"/>
                </a:solidFill>
                <a:latin typeface="Arial" pitchFamily="34" charset="0"/>
              </a:rPr>
              <a:t>CL2. GCOS to revise Essential Climate Variable requirements to better address needs at the national and local levels </a:t>
            </a:r>
          </a:p>
          <a:p>
            <a:pPr>
              <a:defRPr/>
            </a:pPr>
            <a:endParaRPr lang="en-GB" b="0" u="none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defRPr/>
            </a:pPr>
            <a:r>
              <a:rPr lang="en-US" b="0" u="none" dirty="0">
                <a:solidFill>
                  <a:srgbClr val="0070C0"/>
                </a:solidFill>
                <a:latin typeface="Arial" pitchFamily="34" charset="0"/>
              </a:rPr>
              <a:t>CL4. Contribute national/international activities related to climate information production, use, and access – to ensure the delivery of adaptation information through the GEOSS Portal </a:t>
            </a:r>
          </a:p>
          <a:p>
            <a:pPr>
              <a:defRPr/>
            </a:pPr>
            <a:endParaRPr lang="en-GB" b="0" u="none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defRPr/>
            </a:pPr>
            <a:r>
              <a:rPr lang="en-US" b="0" u="none" dirty="0">
                <a:solidFill>
                  <a:srgbClr val="0070C0"/>
                </a:solidFill>
                <a:latin typeface="Arial" pitchFamily="34" charset="0"/>
              </a:rPr>
              <a:t>CL5. For Members and Organizations that own climate and carbon-related data: Align data policies with the GEOSS Data Sharing Principles; make the data accessible through the GEOSS Portal; and provide information on data records to the Essential Climate Variable inventory </a:t>
            </a:r>
          </a:p>
        </p:txBody>
      </p:sp>
    </p:spTree>
    <p:extLst>
      <p:ext uri="{BB962C8B-B14F-4D97-AF65-F5344CB8AC3E}">
        <p14:creationId xmlns:p14="http://schemas.microsoft.com/office/powerpoint/2010/main" val="237670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0" y="1144588"/>
            <a:ext cx="9144000" cy="5461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b="1" smtClean="0"/>
              <a:t>CL-01 Climate Information for Adaptation (GCOS)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b="1" smtClean="0"/>
          </a:p>
          <a:p>
            <a:pPr>
              <a:lnSpc>
                <a:spcPct val="80000"/>
              </a:lnSpc>
            </a:pPr>
            <a:r>
              <a:rPr lang="en-GB" sz="2000" smtClean="0"/>
              <a:t>Produce high-quality temporally-homogeneous </a:t>
            </a:r>
            <a:r>
              <a:rPr lang="en-GB" sz="2000" b="1" smtClean="0"/>
              <a:t>estimates of past and current climate</a:t>
            </a:r>
            <a:r>
              <a:rPr lang="en-GB" sz="2000" smtClean="0"/>
              <a:t> to better </a:t>
            </a:r>
            <a:r>
              <a:rPr lang="en-GB" sz="2000" b="1" smtClean="0"/>
              <a:t>detect climate variability and change </a:t>
            </a:r>
          </a:p>
          <a:p>
            <a:pPr>
              <a:lnSpc>
                <a:spcPct val="80000"/>
              </a:lnSpc>
            </a:pP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Accelerate the implementation of the Global Climate Observing System (</a:t>
            </a:r>
            <a:r>
              <a:rPr lang="en-GB" sz="2000" b="1" smtClean="0"/>
              <a:t>GCOS</a:t>
            </a:r>
            <a:r>
              <a:rPr lang="en-GB" sz="2000" smtClean="0"/>
              <a:t>) – the climate-observing component of GEOSS</a:t>
            </a:r>
          </a:p>
          <a:p>
            <a:pPr>
              <a:lnSpc>
                <a:spcPct val="80000"/>
              </a:lnSpc>
            </a:pPr>
            <a:endParaRPr lang="en-GB" sz="2000" u="sng" smtClean="0"/>
          </a:p>
          <a:p>
            <a:pPr>
              <a:lnSpc>
                <a:spcPct val="80000"/>
              </a:lnSpc>
            </a:pPr>
            <a:r>
              <a:rPr lang="en-GB" sz="2000" smtClean="0"/>
              <a:t>Accelerate advances in </a:t>
            </a:r>
            <a:r>
              <a:rPr lang="en-GB" sz="2000" b="1" smtClean="0"/>
              <a:t>Earth-system prediction </a:t>
            </a:r>
            <a:r>
              <a:rPr lang="en-GB" sz="2000" smtClean="0"/>
              <a:t>with a focus on coupling and interaction of the various Earth domains</a:t>
            </a:r>
          </a:p>
          <a:p>
            <a:pPr>
              <a:lnSpc>
                <a:spcPct val="80000"/>
              </a:lnSpc>
            </a:pP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Strengthen the ability worldwide to deliver new and improved climate, weather, water and environmental </a:t>
            </a:r>
            <a:r>
              <a:rPr lang="en-GB" sz="2000" b="1" smtClean="0"/>
              <a:t>services</a:t>
            </a:r>
          </a:p>
          <a:p>
            <a:pPr>
              <a:lnSpc>
                <a:spcPct val="80000"/>
              </a:lnSpc>
            </a:pP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Support the </a:t>
            </a:r>
            <a:r>
              <a:rPr lang="en-GB" sz="2000" b="1" smtClean="0"/>
              <a:t>integration </a:t>
            </a:r>
            <a:r>
              <a:rPr lang="en-GB" sz="2000" smtClean="0"/>
              <a:t>of climate products and services </a:t>
            </a:r>
            <a:r>
              <a:rPr lang="en-GB" sz="2000" b="1" smtClean="0"/>
              <a:t>into adaptation processes</a:t>
            </a:r>
          </a:p>
          <a:p>
            <a:pPr>
              <a:lnSpc>
                <a:spcPct val="80000"/>
              </a:lnSpc>
            </a:pP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Encourage the </a:t>
            </a:r>
            <a:r>
              <a:rPr lang="en-GB" sz="2000" b="1" smtClean="0"/>
              <a:t>use</a:t>
            </a:r>
            <a:r>
              <a:rPr lang="en-GB" sz="2000" smtClean="0"/>
              <a:t> of this information </a:t>
            </a:r>
            <a:r>
              <a:rPr lang="en-GB" sz="2000" b="1" smtClean="0"/>
              <a:t>by policy and decision makers </a:t>
            </a:r>
            <a:r>
              <a:rPr lang="en-GB" sz="2000" smtClean="0"/>
              <a:t>at all levels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b="1" smtClean="0">
              <a:latin typeface="Arial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30188"/>
            <a:ext cx="3937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/>
          </p:cNvSpPr>
          <p:nvPr>
            <p:ph type="title"/>
          </p:nvPr>
        </p:nvSpPr>
        <p:spPr>
          <a:xfrm>
            <a:off x="3619500" y="258763"/>
            <a:ext cx="3454400" cy="808037"/>
          </a:xfrm>
        </p:spPr>
        <p:txBody>
          <a:bodyPr/>
          <a:lstStyle/>
          <a:p>
            <a:r>
              <a:rPr lang="en-GB" b="1" smtClean="0">
                <a:solidFill>
                  <a:srgbClr val="005FAA"/>
                </a:solidFill>
                <a:latin typeface="Arial" charset="0"/>
                <a:cs typeface="Arial" charset="0"/>
              </a:rPr>
              <a:t>Climate Tasks</a:t>
            </a:r>
            <a:br>
              <a:rPr lang="en-GB" b="1" smtClean="0">
                <a:solidFill>
                  <a:srgbClr val="005FAA"/>
                </a:solidFill>
                <a:latin typeface="Arial" charset="0"/>
                <a:cs typeface="Arial" charset="0"/>
              </a:rPr>
            </a:br>
            <a:endParaRPr lang="en-GB" b="1" smtClean="0">
              <a:solidFill>
                <a:srgbClr val="005FA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" y="685800"/>
            <a:ext cx="8959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u="none" dirty="0">
                <a:solidFill>
                  <a:srgbClr val="3595B7"/>
                </a:solidFill>
                <a:latin typeface="+mj-lt"/>
                <a:ea typeface="+mj-ea"/>
                <a:cs typeface="+mj-cs"/>
              </a:rPr>
              <a:t>GEO CL-01</a:t>
            </a:r>
            <a:r>
              <a:rPr lang="en-US" sz="3200" u="none" dirty="0">
                <a:solidFill>
                  <a:srgbClr val="3595B7"/>
                </a:solidFill>
                <a:latin typeface="+mj-lt"/>
                <a:ea typeface="+mj-ea"/>
                <a:cs typeface="+mj-cs"/>
              </a:rPr>
              <a:t>: Main 2014 activities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1524000"/>
            <a:ext cx="8712200" cy="535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altLang="zh-CN" sz="2400" b="0" u="none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Reanalysis projects (ERA-CLIM</a:t>
            </a:r>
            <a:r>
              <a:rPr lang="en-US" altLang="zh-CN" sz="2400" b="0" u="none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)</a:t>
            </a:r>
            <a:endParaRPr lang="en-US" altLang="zh-CN" sz="2400" b="0" u="none" dirty="0">
              <a:solidFill>
                <a:srgbClr val="0070C0"/>
              </a:solidFill>
              <a:latin typeface="Arial" pitchFamily="34" charset="0"/>
              <a:ea typeface="宋体" pitchFamily="2" charset="-122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altLang="zh-CN" sz="2400" b="0" u="none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2000-year regional climate </a:t>
            </a:r>
            <a:r>
              <a:rPr lang="en-US" altLang="zh-CN" sz="2400" b="0" u="none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reconstruction (IGBP PAGES)</a:t>
            </a:r>
            <a:endParaRPr lang="en-US" sz="2400" b="0" u="none" dirty="0">
              <a:solidFill>
                <a:srgbClr val="0070C0"/>
              </a:solidFill>
              <a:latin typeface="Arial" pitchFamily="34" charset="0"/>
              <a:ea typeface="宋体" pitchFamily="2" charset="-122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sz="2400" b="0" u="none" dirty="0">
                <a:solidFill>
                  <a:srgbClr val="0070C0"/>
                </a:solidFill>
                <a:latin typeface="Arial" pitchFamily="34" charset="0"/>
              </a:rPr>
              <a:t>GCOS Assessment of the </a:t>
            </a:r>
            <a:r>
              <a:rPr lang="en-GB" sz="2400" b="0" u="none" dirty="0" smtClean="0">
                <a:solidFill>
                  <a:srgbClr val="0070C0"/>
                </a:solidFill>
                <a:latin typeface="Arial" pitchFamily="34" charset="0"/>
              </a:rPr>
              <a:t>Adequacy </a:t>
            </a:r>
            <a:r>
              <a:rPr lang="en-GB" sz="2400" b="0" u="none" dirty="0">
                <a:solidFill>
                  <a:srgbClr val="0070C0"/>
                </a:solidFill>
                <a:latin typeface="Arial" pitchFamily="34" charset="0"/>
              </a:rPr>
              <a:t>of the Global Observing System for </a:t>
            </a:r>
            <a:r>
              <a:rPr lang="en-GB" sz="2400" b="0" u="none" dirty="0" smtClean="0">
                <a:solidFill>
                  <a:srgbClr val="0070C0"/>
                </a:solidFill>
                <a:latin typeface="Arial" pitchFamily="34" charset="0"/>
              </a:rPr>
              <a:t>Climate</a:t>
            </a:r>
            <a:endParaRPr lang="en-US" sz="2400" b="0" u="none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0" u="none" dirty="0">
                <a:solidFill>
                  <a:srgbClr val="0070C0"/>
                </a:solidFill>
                <a:latin typeface="Arial" pitchFamily="34" charset="0"/>
              </a:rPr>
              <a:t>Develop physical architecture for Climate Monitoring from Space via </a:t>
            </a:r>
            <a:r>
              <a:rPr lang="en-US" altLang="ja-JP" sz="2400" b="0" u="none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ECV inventory population (incl. in-situ data records), gaps analysis and agreed actions &amp; maturity matrix, </a:t>
            </a:r>
            <a:r>
              <a:rPr lang="en-US" altLang="ja-JP" sz="2400" b="0" u="none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ESA CCI</a:t>
            </a:r>
            <a:r>
              <a:rPr lang="en-US" altLang="ja-JP" sz="2400" b="0" u="none" dirty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, </a:t>
            </a:r>
            <a:r>
              <a:rPr lang="en-US" altLang="ja-JP" sz="2400" b="0" u="none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WMO </a:t>
            </a:r>
            <a:r>
              <a:rPr lang="en-US" altLang="ja-JP" sz="2400" b="0" u="none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</a:rPr>
              <a:t>SCOPE-CM</a:t>
            </a:r>
            <a:endParaRPr lang="en-US" sz="2400" b="0" u="none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0" u="none" dirty="0" err="1" smtClean="0">
                <a:solidFill>
                  <a:srgbClr val="0070C0"/>
                </a:solidFill>
                <a:latin typeface="Arial" pitchFamily="34" charset="0"/>
              </a:rPr>
              <a:t>Subseasonal</a:t>
            </a:r>
            <a:r>
              <a:rPr lang="en-US" sz="2400" b="0" u="none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sz="2400" b="0" u="none" dirty="0">
                <a:solidFill>
                  <a:srgbClr val="0070C0"/>
                </a:solidFill>
                <a:latin typeface="Arial" pitchFamily="34" charset="0"/>
              </a:rPr>
              <a:t>to Seasonal Prediction (S2S) (improved forecasts, quantified uncertainties, societal applications) &amp; Polar Prediction &amp; YOTC 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0" u="none" dirty="0">
                <a:solidFill>
                  <a:srgbClr val="0070C0"/>
                </a:solidFill>
                <a:latin typeface="Arial" pitchFamily="34" charset="0"/>
              </a:rPr>
              <a:t>GFCS  &amp;  Copernicus Climate </a:t>
            </a:r>
            <a:r>
              <a:rPr lang="en-US" sz="2400" b="0" u="none" dirty="0" smtClean="0">
                <a:solidFill>
                  <a:srgbClr val="0070C0"/>
                </a:solidFill>
                <a:latin typeface="Arial" pitchFamily="34" charset="0"/>
              </a:rPr>
              <a:t>Service</a:t>
            </a:r>
            <a:endParaRPr lang="en-US" sz="2400" b="0" u="none" dirty="0">
              <a:solidFill>
                <a:srgbClr val="0070C0"/>
              </a:solidFill>
              <a:latin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0" u="none" dirty="0">
                <a:solidFill>
                  <a:srgbClr val="0070C0"/>
                </a:solidFill>
                <a:latin typeface="Arial" pitchFamily="34" charset="0"/>
              </a:rPr>
              <a:t>Easier access </a:t>
            </a:r>
            <a:r>
              <a:rPr lang="en-US" sz="2400" b="0" u="none" dirty="0" smtClean="0">
                <a:solidFill>
                  <a:srgbClr val="0070C0"/>
                </a:solidFill>
                <a:latin typeface="Arial" pitchFamily="34" charset="0"/>
              </a:rPr>
              <a:t>to, and </a:t>
            </a:r>
            <a:r>
              <a:rPr lang="en-US" sz="2400" b="0" u="none" dirty="0" smtClean="0">
                <a:solidFill>
                  <a:srgbClr val="0070C0"/>
                </a:solidFill>
                <a:latin typeface="Arial" pitchFamily="34" charset="0"/>
              </a:rPr>
              <a:t>use of, </a:t>
            </a:r>
            <a:r>
              <a:rPr lang="en-US" sz="2400" b="0" u="none" dirty="0" smtClean="0">
                <a:solidFill>
                  <a:srgbClr val="0070C0"/>
                </a:solidFill>
                <a:latin typeface="Arial" pitchFamily="34" charset="0"/>
              </a:rPr>
              <a:t>climate data records and </a:t>
            </a:r>
            <a:r>
              <a:rPr lang="en-US" sz="2400" b="0" u="none" dirty="0">
                <a:solidFill>
                  <a:srgbClr val="0070C0"/>
                </a:solidFill>
                <a:latin typeface="Arial" pitchFamily="34" charset="0"/>
              </a:rPr>
              <a:t>derived </a:t>
            </a:r>
            <a:r>
              <a:rPr lang="en-US" sz="2400" b="0" u="none" dirty="0" smtClean="0">
                <a:solidFill>
                  <a:srgbClr val="0070C0"/>
                </a:solidFill>
                <a:latin typeface="Arial" pitchFamily="34" charset="0"/>
              </a:rPr>
              <a:t>information products 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0" u="none" dirty="0" err="1" smtClean="0">
                <a:solidFill>
                  <a:srgbClr val="0070C0"/>
                </a:solidFill>
                <a:latin typeface="Arial" pitchFamily="34" charset="0"/>
              </a:rPr>
              <a:t>Eumetsat</a:t>
            </a:r>
            <a:r>
              <a:rPr lang="en-US" sz="2400" b="0" u="none" dirty="0" smtClean="0">
                <a:solidFill>
                  <a:srgbClr val="0070C0"/>
                </a:solidFill>
                <a:latin typeface="Arial" pitchFamily="34" charset="0"/>
              </a:rPr>
              <a:t>/WCRP Symposium</a:t>
            </a:r>
            <a:endParaRPr lang="en-US" sz="2400" b="0" u="none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30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1293813"/>
            <a:ext cx="8739188" cy="61118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GEO X Plenary &amp; Ministerial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Geneva 13 -17 January 2014</a:t>
            </a:r>
            <a:r>
              <a:rPr lang="en-US" dirty="0"/>
              <a:t/>
            </a:r>
            <a:br>
              <a:rPr lang="en-US" dirty="0"/>
            </a:br>
            <a:endParaRPr lang="en-GB" b="1" dirty="0">
              <a:solidFill>
                <a:srgbClr val="3595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180814"/>
            <a:ext cx="7772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u="none" dirty="0" smtClean="0">
                <a:solidFill>
                  <a:srgbClr val="005FAA"/>
                </a:solidFill>
              </a:rPr>
              <a:t>We</a:t>
            </a:r>
            <a:r>
              <a:rPr lang="en-US" b="0" u="none" dirty="0">
                <a:solidFill>
                  <a:srgbClr val="005FAA"/>
                </a:solidFill>
              </a:rPr>
              <a:t>, the Ministers and Participants assembled at the </a:t>
            </a:r>
            <a:r>
              <a:rPr lang="en-US" b="0" u="none" dirty="0" smtClean="0">
                <a:solidFill>
                  <a:srgbClr val="005FAA"/>
                </a:solidFill>
              </a:rPr>
              <a:t>GEO </a:t>
            </a:r>
            <a:r>
              <a:rPr lang="en-US" b="0" u="none" dirty="0">
                <a:solidFill>
                  <a:srgbClr val="005FAA"/>
                </a:solidFill>
              </a:rPr>
              <a:t>Ministerial </a:t>
            </a:r>
            <a:r>
              <a:rPr lang="en-US" b="0" u="none" dirty="0" smtClean="0">
                <a:solidFill>
                  <a:srgbClr val="005FAA"/>
                </a:solidFill>
              </a:rPr>
              <a:t> Summit </a:t>
            </a:r>
            <a:r>
              <a:rPr lang="en-US" b="0" u="none" dirty="0">
                <a:solidFill>
                  <a:srgbClr val="005FAA"/>
                </a:solidFill>
              </a:rPr>
              <a:t>in Geneva, Switzerland, on 17 January 2014: </a:t>
            </a:r>
            <a:endParaRPr lang="en-US" b="0" u="none" dirty="0" smtClean="0">
              <a:solidFill>
                <a:srgbClr val="005FAA"/>
              </a:solidFill>
            </a:endParaRPr>
          </a:p>
          <a:p>
            <a:r>
              <a:rPr lang="en-US" sz="1600" b="0" u="none" dirty="0" smtClean="0">
                <a:solidFill>
                  <a:srgbClr val="005FAA"/>
                </a:solidFill>
              </a:rPr>
              <a:t>…</a:t>
            </a:r>
            <a:endParaRPr lang="en-US" sz="1600" b="0" u="none" dirty="0">
              <a:solidFill>
                <a:srgbClr val="005FAA"/>
              </a:solidFill>
            </a:endParaRPr>
          </a:p>
          <a:p>
            <a:r>
              <a:rPr lang="en-US" b="0" u="none" dirty="0" smtClean="0">
                <a:solidFill>
                  <a:srgbClr val="005FAA"/>
                </a:solidFill>
              </a:rPr>
              <a:t>1. Note </a:t>
            </a:r>
            <a:r>
              <a:rPr lang="en-US" b="0" u="none" dirty="0">
                <a:solidFill>
                  <a:srgbClr val="005FAA"/>
                </a:solidFill>
              </a:rPr>
              <a:t>that </a:t>
            </a:r>
            <a:r>
              <a:rPr lang="en-US" u="none" dirty="0">
                <a:solidFill>
                  <a:srgbClr val="005FAA"/>
                </a:solidFill>
              </a:rPr>
              <a:t>GEO has proven its capability</a:t>
            </a:r>
            <a:r>
              <a:rPr lang="en-US" b="0" u="none" dirty="0">
                <a:solidFill>
                  <a:srgbClr val="005FAA"/>
                </a:solidFill>
              </a:rPr>
              <a:t> to respond positively to calls for action from the </a:t>
            </a:r>
            <a:r>
              <a:rPr lang="en-US" b="0" u="none" dirty="0" smtClean="0">
                <a:solidFill>
                  <a:srgbClr val="005FAA"/>
                </a:solidFill>
              </a:rPr>
              <a:t>international </a:t>
            </a:r>
            <a:r>
              <a:rPr lang="en-US" b="0" u="none" dirty="0">
                <a:solidFill>
                  <a:srgbClr val="005FAA"/>
                </a:solidFill>
              </a:rPr>
              <a:t>community of States and to address the challenges for which it was </a:t>
            </a:r>
            <a:r>
              <a:rPr lang="en-US" b="0" u="none" dirty="0" smtClean="0">
                <a:solidFill>
                  <a:srgbClr val="005FAA"/>
                </a:solidFill>
              </a:rPr>
              <a:t>established;</a:t>
            </a:r>
          </a:p>
          <a:p>
            <a:r>
              <a:rPr lang="en-US" sz="1200" b="0" u="none" dirty="0" smtClean="0">
                <a:solidFill>
                  <a:srgbClr val="005FAA"/>
                </a:solidFill>
              </a:rPr>
              <a:t>…</a:t>
            </a:r>
            <a:endParaRPr lang="en-US" sz="1200" b="0" u="none" dirty="0">
              <a:solidFill>
                <a:srgbClr val="005FAA"/>
              </a:solidFill>
            </a:endParaRPr>
          </a:p>
          <a:p>
            <a:r>
              <a:rPr lang="en-US" b="0" u="none" dirty="0">
                <a:solidFill>
                  <a:srgbClr val="005FAA"/>
                </a:solidFill>
              </a:rPr>
              <a:t>3. </a:t>
            </a:r>
            <a:r>
              <a:rPr lang="en-US" b="0" u="none" dirty="0">
                <a:solidFill>
                  <a:srgbClr val="005FAA"/>
                </a:solidFill>
              </a:rPr>
              <a:t>Resolve to continue the critical work </a:t>
            </a:r>
            <a:r>
              <a:rPr lang="en-US" b="0" u="none" dirty="0" smtClean="0">
                <a:solidFill>
                  <a:srgbClr val="005FAA"/>
                </a:solidFill>
              </a:rPr>
              <a:t>… </a:t>
            </a:r>
            <a:r>
              <a:rPr lang="en-US" b="0" u="none" dirty="0">
                <a:solidFill>
                  <a:srgbClr val="005FAA"/>
                </a:solidFill>
              </a:rPr>
              <a:t>to expand further the </a:t>
            </a:r>
            <a:r>
              <a:rPr lang="en-US" u="none" dirty="0">
                <a:solidFill>
                  <a:srgbClr val="005FAA"/>
                </a:solidFill>
              </a:rPr>
              <a:t>availability of consistent and </a:t>
            </a:r>
            <a:r>
              <a:rPr lang="en-US" u="none" dirty="0" smtClean="0">
                <a:solidFill>
                  <a:srgbClr val="005FAA"/>
                </a:solidFill>
              </a:rPr>
              <a:t>complete </a:t>
            </a:r>
            <a:r>
              <a:rPr lang="en-US" u="none" dirty="0">
                <a:solidFill>
                  <a:srgbClr val="005FAA"/>
                </a:solidFill>
              </a:rPr>
              <a:t>datasets with full and open </a:t>
            </a:r>
            <a:r>
              <a:rPr lang="en-US" u="none" dirty="0" smtClean="0">
                <a:solidFill>
                  <a:srgbClr val="005FAA"/>
                </a:solidFill>
              </a:rPr>
              <a:t>access</a:t>
            </a:r>
            <a:r>
              <a:rPr lang="en-US" b="0" u="none" dirty="0" smtClean="0">
                <a:solidFill>
                  <a:srgbClr val="005FAA"/>
                </a:solidFill>
              </a:rPr>
              <a:t> … to </a:t>
            </a:r>
            <a:r>
              <a:rPr lang="en-US" u="none" dirty="0">
                <a:solidFill>
                  <a:srgbClr val="005FAA"/>
                </a:solidFill>
              </a:rPr>
              <a:t>consolidate observing </a:t>
            </a:r>
            <a:r>
              <a:rPr lang="en-US" u="none" dirty="0" smtClean="0">
                <a:solidFill>
                  <a:srgbClr val="005FAA"/>
                </a:solidFill>
              </a:rPr>
              <a:t>networks</a:t>
            </a:r>
            <a:r>
              <a:rPr lang="en-US" b="0" u="none" dirty="0">
                <a:solidFill>
                  <a:srgbClr val="005FAA"/>
                </a:solidFill>
              </a:rPr>
              <a:t> </a:t>
            </a:r>
            <a:r>
              <a:rPr lang="en-US" b="0" u="none" dirty="0" smtClean="0">
                <a:solidFill>
                  <a:srgbClr val="005FAA"/>
                </a:solidFill>
              </a:rPr>
              <a:t>… to </a:t>
            </a:r>
            <a:r>
              <a:rPr lang="en-US" b="0" u="none" dirty="0">
                <a:solidFill>
                  <a:srgbClr val="005FAA"/>
                </a:solidFill>
              </a:rPr>
              <a:t>further develop GEO </a:t>
            </a:r>
            <a:r>
              <a:rPr lang="en-US" u="none" dirty="0">
                <a:solidFill>
                  <a:srgbClr val="005FAA"/>
                </a:solidFill>
              </a:rPr>
              <a:t>global initiatives </a:t>
            </a:r>
            <a:r>
              <a:rPr lang="en-US" b="0" u="none" dirty="0">
                <a:solidFill>
                  <a:srgbClr val="005FAA"/>
                </a:solidFill>
              </a:rPr>
              <a:t>and to continue to foster the </a:t>
            </a:r>
            <a:r>
              <a:rPr lang="en-US" u="none" dirty="0" smtClean="0">
                <a:solidFill>
                  <a:srgbClr val="005FAA"/>
                </a:solidFill>
              </a:rPr>
              <a:t>engagement </a:t>
            </a:r>
            <a:r>
              <a:rPr lang="en-US" u="none" dirty="0">
                <a:solidFill>
                  <a:srgbClr val="005FAA"/>
                </a:solidFill>
              </a:rPr>
              <a:t>of GEO users</a:t>
            </a:r>
            <a:r>
              <a:rPr lang="en-US" b="0" u="none" dirty="0">
                <a:solidFill>
                  <a:srgbClr val="005FAA"/>
                </a:solidFill>
              </a:rPr>
              <a:t>, </a:t>
            </a:r>
            <a:r>
              <a:rPr lang="en-US" u="none" dirty="0">
                <a:solidFill>
                  <a:srgbClr val="005FAA"/>
                </a:solidFill>
              </a:rPr>
              <a:t>data providers </a:t>
            </a:r>
            <a:r>
              <a:rPr lang="en-US" b="0" u="none" dirty="0">
                <a:solidFill>
                  <a:srgbClr val="005FAA"/>
                </a:solidFill>
              </a:rPr>
              <a:t>and </a:t>
            </a:r>
            <a:r>
              <a:rPr lang="en-US" u="none" dirty="0">
                <a:solidFill>
                  <a:srgbClr val="005FAA"/>
                </a:solidFill>
              </a:rPr>
              <a:t>citizens</a:t>
            </a:r>
          </a:p>
        </p:txBody>
      </p:sp>
    </p:spTree>
    <p:extLst>
      <p:ext uri="{BB962C8B-B14F-4D97-AF65-F5344CB8AC3E}">
        <p14:creationId xmlns:p14="http://schemas.microsoft.com/office/powerpoint/2010/main" val="28192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1370013"/>
            <a:ext cx="8739188" cy="611187"/>
          </a:xfrm>
        </p:spPr>
        <p:txBody>
          <a:bodyPr/>
          <a:lstStyle/>
          <a:p>
            <a:r>
              <a:rPr lang="en-US" b="1" dirty="0" smtClean="0">
                <a:solidFill>
                  <a:srgbClr val="3595B7"/>
                </a:solidFill>
              </a:rPr>
              <a:t>GEO Geneva Declaration</a:t>
            </a:r>
            <a:r>
              <a:rPr lang="en-US" b="1" dirty="0">
                <a:solidFill>
                  <a:srgbClr val="3595B7"/>
                </a:solidFill>
              </a:rPr>
              <a:t/>
            </a:r>
            <a:br>
              <a:rPr lang="en-US" b="1" dirty="0">
                <a:solidFill>
                  <a:srgbClr val="3595B7"/>
                </a:solidFill>
              </a:rPr>
            </a:br>
            <a:r>
              <a:rPr lang="en-US" dirty="0">
                <a:solidFill>
                  <a:srgbClr val="3595B7"/>
                </a:solidFill>
              </a:rPr>
              <a:t>Integrating Observations to Sustain our Planet </a:t>
            </a:r>
            <a:r>
              <a:rPr lang="en-US" dirty="0"/>
              <a:t/>
            </a:r>
            <a:br>
              <a:rPr lang="en-US" dirty="0"/>
            </a:br>
            <a:endParaRPr lang="en-GB" b="1" dirty="0">
              <a:solidFill>
                <a:srgbClr val="3595B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471678"/>
            <a:ext cx="7772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u="none" dirty="0">
                <a:solidFill>
                  <a:srgbClr val="005FAA"/>
                </a:solidFill>
              </a:rPr>
              <a:t>4. </a:t>
            </a:r>
            <a:r>
              <a:rPr lang="en-US" sz="2400" u="none" dirty="0">
                <a:solidFill>
                  <a:srgbClr val="005FAA"/>
                </a:solidFill>
              </a:rPr>
              <a:t>Renew the mandate of GEO through </a:t>
            </a:r>
            <a:r>
              <a:rPr lang="en-US" sz="2400" u="none" dirty="0" smtClean="0">
                <a:solidFill>
                  <a:srgbClr val="005FAA"/>
                </a:solidFill>
              </a:rPr>
              <a:t>2025</a:t>
            </a:r>
            <a:r>
              <a:rPr lang="en-US" sz="2400" b="0" u="none" dirty="0">
                <a:solidFill>
                  <a:srgbClr val="005FAA"/>
                </a:solidFill>
              </a:rPr>
              <a:t> </a:t>
            </a:r>
            <a:r>
              <a:rPr lang="en-US" sz="2400" b="0" u="none" dirty="0" smtClean="0">
                <a:solidFill>
                  <a:srgbClr val="005FAA"/>
                </a:solidFill>
              </a:rPr>
              <a:t>… and </a:t>
            </a:r>
            <a:r>
              <a:rPr lang="en-US" sz="2400" b="0" u="none" dirty="0">
                <a:solidFill>
                  <a:srgbClr val="005FAA"/>
                </a:solidFill>
              </a:rPr>
              <a:t>agree to develop the work of GEO </a:t>
            </a:r>
            <a:r>
              <a:rPr lang="en-US" sz="2400" b="0" u="none" dirty="0" smtClean="0">
                <a:solidFill>
                  <a:srgbClr val="005FAA"/>
                </a:solidFill>
              </a:rPr>
              <a:t>through </a:t>
            </a:r>
            <a:r>
              <a:rPr lang="en-US" sz="2400" b="0" u="none" dirty="0">
                <a:solidFill>
                  <a:srgbClr val="005FAA"/>
                </a:solidFill>
              </a:rPr>
              <a:t>2025 in line with the </a:t>
            </a:r>
            <a:r>
              <a:rPr lang="en-US" sz="2400" u="none" dirty="0">
                <a:solidFill>
                  <a:srgbClr val="005FAA"/>
                </a:solidFill>
              </a:rPr>
              <a:t>recommendations put forward by the GEO-X Plenary as the </a:t>
            </a:r>
            <a:r>
              <a:rPr lang="en-US" sz="2400" u="none" dirty="0" smtClean="0">
                <a:solidFill>
                  <a:srgbClr val="005FAA"/>
                </a:solidFill>
              </a:rPr>
              <a:t>foundation </a:t>
            </a:r>
            <a:r>
              <a:rPr lang="en-US" sz="2400" u="none" dirty="0">
                <a:solidFill>
                  <a:srgbClr val="005FAA"/>
                </a:solidFill>
              </a:rPr>
              <a:t>for shaping GEO through 2025</a:t>
            </a:r>
            <a:r>
              <a:rPr lang="en-US" sz="2400" b="0" u="none" dirty="0">
                <a:solidFill>
                  <a:srgbClr val="005FAA"/>
                </a:solidFill>
              </a:rPr>
              <a:t>. </a:t>
            </a:r>
            <a:endParaRPr lang="en-US" b="0" u="none" dirty="0">
              <a:solidFill>
                <a:srgbClr val="005FAA"/>
              </a:solidFill>
            </a:endParaRPr>
          </a:p>
          <a:p>
            <a:r>
              <a:rPr lang="en-US" sz="2400" b="0" u="none" dirty="0" smtClean="0">
                <a:solidFill>
                  <a:srgbClr val="005FAA"/>
                </a:solidFill>
              </a:rPr>
              <a:t>…</a:t>
            </a:r>
            <a:endParaRPr lang="en-US" sz="2400" b="0" u="none" dirty="0">
              <a:solidFill>
                <a:srgbClr val="005FAA"/>
              </a:solidFill>
            </a:endParaRPr>
          </a:p>
          <a:p>
            <a:r>
              <a:rPr lang="en-US" sz="2400" b="0" u="none" dirty="0">
                <a:solidFill>
                  <a:srgbClr val="005FAA"/>
                </a:solidFill>
              </a:rPr>
              <a:t>7. </a:t>
            </a:r>
            <a:r>
              <a:rPr lang="en-US" sz="2400" b="0" u="none" dirty="0" smtClean="0">
                <a:solidFill>
                  <a:srgbClr val="005FAA"/>
                </a:solidFill>
              </a:rPr>
              <a:t>… highlight </a:t>
            </a:r>
            <a:r>
              <a:rPr lang="en-US" sz="2400" b="0" u="none" dirty="0">
                <a:solidFill>
                  <a:srgbClr val="005FAA"/>
                </a:solidFill>
              </a:rPr>
              <a:t>the </a:t>
            </a:r>
            <a:r>
              <a:rPr lang="en-US" sz="2400" u="none" dirty="0">
                <a:solidFill>
                  <a:srgbClr val="005FAA"/>
                </a:solidFill>
              </a:rPr>
              <a:t>unique contributions of </a:t>
            </a:r>
            <a:r>
              <a:rPr lang="en-US" sz="2400" u="none" dirty="0" smtClean="0">
                <a:solidFill>
                  <a:srgbClr val="005FAA"/>
                </a:solidFill>
              </a:rPr>
              <a:t>Participating Organizations</a:t>
            </a:r>
            <a:r>
              <a:rPr lang="en-US" sz="2400" b="0" u="none" dirty="0">
                <a:solidFill>
                  <a:srgbClr val="005FAA"/>
                </a:solidFill>
              </a:rPr>
              <a:t>, and </a:t>
            </a:r>
            <a:r>
              <a:rPr lang="en-US" sz="2400" b="0" u="none" dirty="0" smtClean="0">
                <a:solidFill>
                  <a:srgbClr val="005FAA"/>
                </a:solidFill>
              </a:rPr>
              <a:t>welcome </a:t>
            </a:r>
            <a:r>
              <a:rPr lang="en-US" sz="2400" b="0" u="none" dirty="0">
                <a:solidFill>
                  <a:srgbClr val="005FAA"/>
                </a:solidFill>
              </a:rPr>
              <a:t>additional participants, in particular UN Organizations and </a:t>
            </a:r>
            <a:r>
              <a:rPr lang="en-US" sz="2400" b="0" u="none" dirty="0" err="1" smtClean="0">
                <a:solidFill>
                  <a:srgbClr val="005FAA"/>
                </a:solidFill>
              </a:rPr>
              <a:t>Programmes</a:t>
            </a:r>
            <a:r>
              <a:rPr lang="en-US" sz="2400" b="0" u="none" dirty="0" smtClean="0">
                <a:solidFill>
                  <a:srgbClr val="005FAA"/>
                </a:solidFill>
              </a:rPr>
              <a:t> …; </a:t>
            </a:r>
            <a:endParaRPr lang="en-US" sz="2400" b="0" u="none" dirty="0">
              <a:solidFill>
                <a:srgbClr val="005FAA"/>
              </a:solidFill>
            </a:endParaRPr>
          </a:p>
          <a:p>
            <a:r>
              <a:rPr lang="en-US" b="0" u="none" dirty="0" smtClean="0"/>
              <a:t>…</a:t>
            </a:r>
            <a:endParaRPr lang="en-US" b="0" u="none" dirty="0"/>
          </a:p>
        </p:txBody>
      </p:sp>
    </p:spTree>
    <p:extLst>
      <p:ext uri="{BB962C8B-B14F-4D97-AF65-F5344CB8AC3E}">
        <p14:creationId xmlns:p14="http://schemas.microsoft.com/office/powerpoint/2010/main" val="31371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1598613"/>
            <a:ext cx="8739188" cy="611187"/>
          </a:xfrm>
        </p:spPr>
        <p:txBody>
          <a:bodyPr/>
          <a:lstStyle/>
          <a:p>
            <a:r>
              <a:rPr lang="en-US" b="1" dirty="0" smtClean="0">
                <a:solidFill>
                  <a:srgbClr val="3595B7"/>
                </a:solidFill>
              </a:rPr>
              <a:t>Ministerial </a:t>
            </a:r>
            <a:r>
              <a:rPr lang="en-US" b="1" dirty="0">
                <a:solidFill>
                  <a:srgbClr val="3595B7"/>
                </a:solidFill>
              </a:rPr>
              <a:t>Guidance on the </a:t>
            </a:r>
            <a:r>
              <a:rPr lang="en-US" b="1" dirty="0" smtClean="0">
                <a:solidFill>
                  <a:srgbClr val="3595B7"/>
                </a:solidFill>
              </a:rPr>
              <a:t/>
            </a:r>
            <a:br>
              <a:rPr lang="en-US" b="1" dirty="0" smtClean="0">
                <a:solidFill>
                  <a:srgbClr val="3595B7"/>
                </a:solidFill>
              </a:rPr>
            </a:br>
            <a:r>
              <a:rPr lang="en-US" b="1" dirty="0" smtClean="0">
                <a:solidFill>
                  <a:srgbClr val="3595B7"/>
                </a:solidFill>
              </a:rPr>
              <a:t>Evolution </a:t>
            </a:r>
            <a:r>
              <a:rPr lang="en-US" b="1" dirty="0">
                <a:solidFill>
                  <a:srgbClr val="3595B7"/>
                </a:solidFill>
              </a:rPr>
              <a:t>of </a:t>
            </a:r>
            <a:r>
              <a:rPr lang="en-US" b="1" dirty="0" smtClean="0">
                <a:solidFill>
                  <a:srgbClr val="3595B7"/>
                </a:solidFill>
              </a:rPr>
              <a:t>GEOSS</a:t>
            </a:r>
            <a:r>
              <a:rPr lang="en-US" b="1" dirty="0">
                <a:solidFill>
                  <a:srgbClr val="3595B7"/>
                </a:solidFill>
              </a:rPr>
              <a:t/>
            </a:r>
            <a:br>
              <a:rPr lang="en-US" b="1" dirty="0">
                <a:solidFill>
                  <a:srgbClr val="3595B7"/>
                </a:solidFill>
              </a:rPr>
            </a:br>
            <a:r>
              <a:rPr lang="en-US" dirty="0">
                <a:solidFill>
                  <a:srgbClr val="3595B7"/>
                </a:solidFill>
              </a:rPr>
              <a:t>K</a:t>
            </a:r>
            <a:r>
              <a:rPr lang="en-US" dirty="0" smtClean="0">
                <a:solidFill>
                  <a:srgbClr val="3595B7"/>
                </a:solidFill>
              </a:rPr>
              <a:t>ey </a:t>
            </a:r>
            <a:r>
              <a:rPr lang="en-US" dirty="0">
                <a:solidFill>
                  <a:srgbClr val="3595B7"/>
                </a:solidFill>
              </a:rPr>
              <a:t>areas of </a:t>
            </a:r>
            <a:r>
              <a:rPr lang="en-US" dirty="0" smtClean="0">
                <a:solidFill>
                  <a:srgbClr val="3595B7"/>
                </a:solidFill>
              </a:rPr>
              <a:t>activity 2016-2025</a:t>
            </a:r>
            <a:r>
              <a:rPr lang="en-US" dirty="0"/>
              <a:t/>
            </a:r>
            <a:br>
              <a:rPr lang="en-US" dirty="0"/>
            </a:br>
            <a:endParaRPr lang="en-GB" b="1" dirty="0">
              <a:solidFill>
                <a:srgbClr val="3595B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7432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b="0" u="none" dirty="0" smtClean="0">
                <a:solidFill>
                  <a:srgbClr val="005FAA"/>
                </a:solidFill>
              </a:rPr>
              <a:t>Advocate </a:t>
            </a:r>
            <a:r>
              <a:rPr lang="en-US" b="0" u="none" dirty="0">
                <a:solidFill>
                  <a:srgbClr val="005FAA"/>
                </a:solidFill>
              </a:rPr>
              <a:t>for the value of </a:t>
            </a:r>
            <a:r>
              <a:rPr lang="en-US" u="none" dirty="0">
                <a:solidFill>
                  <a:srgbClr val="005FAA"/>
                </a:solidFill>
              </a:rPr>
              <a:t>Earth observations </a:t>
            </a:r>
            <a:r>
              <a:rPr lang="en-US" b="0" u="none" dirty="0">
                <a:solidFill>
                  <a:srgbClr val="005FAA"/>
                </a:solidFill>
              </a:rPr>
              <a:t>and the need to continue </a:t>
            </a:r>
            <a:r>
              <a:rPr lang="en-US" u="none" dirty="0">
                <a:solidFill>
                  <a:srgbClr val="005FAA"/>
                </a:solidFill>
              </a:rPr>
              <a:t>improving Earth observation </a:t>
            </a:r>
            <a:r>
              <a:rPr lang="en-US" b="0" u="none" dirty="0" smtClean="0">
                <a:solidFill>
                  <a:srgbClr val="005FAA"/>
                </a:solidFill>
              </a:rPr>
              <a:t>worldwide</a:t>
            </a:r>
            <a:endParaRPr lang="en-US" b="0" u="none" dirty="0">
              <a:solidFill>
                <a:srgbClr val="005FAA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b="0" u="none" dirty="0" smtClean="0">
                <a:solidFill>
                  <a:srgbClr val="005FAA"/>
                </a:solidFill>
              </a:rPr>
              <a:t>Urge </a:t>
            </a:r>
            <a:r>
              <a:rPr lang="en-US" b="0" u="none" dirty="0">
                <a:solidFill>
                  <a:srgbClr val="005FAA"/>
                </a:solidFill>
              </a:rPr>
              <a:t>the adoption and implementation of </a:t>
            </a:r>
            <a:r>
              <a:rPr lang="en-US" u="none" dirty="0">
                <a:solidFill>
                  <a:srgbClr val="005FAA"/>
                </a:solidFill>
              </a:rPr>
              <a:t>data sharing </a:t>
            </a:r>
            <a:r>
              <a:rPr lang="en-US" b="0" u="none" dirty="0">
                <a:solidFill>
                  <a:srgbClr val="005FAA"/>
                </a:solidFill>
              </a:rPr>
              <a:t>principles </a:t>
            </a:r>
            <a:r>
              <a:rPr lang="en-US" b="0" u="none" dirty="0" smtClean="0">
                <a:solidFill>
                  <a:srgbClr val="005FAA"/>
                </a:solidFill>
              </a:rPr>
              <a:t>globally</a:t>
            </a:r>
            <a:endParaRPr lang="en-US" b="0" u="none" dirty="0">
              <a:solidFill>
                <a:srgbClr val="005FAA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b="0" u="none" dirty="0" smtClean="0">
                <a:solidFill>
                  <a:srgbClr val="005FAA"/>
                </a:solidFill>
              </a:rPr>
              <a:t>Advance </a:t>
            </a:r>
            <a:r>
              <a:rPr lang="en-US" b="0" u="none" dirty="0">
                <a:solidFill>
                  <a:srgbClr val="005FAA"/>
                </a:solidFill>
              </a:rPr>
              <a:t>the development of the </a:t>
            </a:r>
            <a:r>
              <a:rPr lang="en-US" u="none" dirty="0">
                <a:solidFill>
                  <a:srgbClr val="005FAA"/>
                </a:solidFill>
              </a:rPr>
              <a:t>GEOSS information system </a:t>
            </a:r>
            <a:r>
              <a:rPr lang="en-US" b="0" u="none" dirty="0">
                <a:solidFill>
                  <a:srgbClr val="005FAA"/>
                </a:solidFill>
              </a:rPr>
              <a:t>for the benefit of </a:t>
            </a:r>
            <a:r>
              <a:rPr lang="en-US" b="0" u="none" dirty="0" smtClean="0">
                <a:solidFill>
                  <a:srgbClr val="005FAA"/>
                </a:solidFill>
              </a:rPr>
              <a:t>users</a:t>
            </a:r>
            <a:endParaRPr lang="en-US" b="0" u="none" dirty="0">
              <a:solidFill>
                <a:srgbClr val="005FAA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b="0" u="none" dirty="0" smtClean="0">
                <a:solidFill>
                  <a:srgbClr val="005FAA"/>
                </a:solidFill>
              </a:rPr>
              <a:t>Develop </a:t>
            </a:r>
            <a:r>
              <a:rPr lang="en-US" b="0" u="none" dirty="0">
                <a:solidFill>
                  <a:srgbClr val="005FAA"/>
                </a:solidFill>
              </a:rPr>
              <a:t>a comprehensive interdisciplinary knowledge base </a:t>
            </a:r>
            <a:r>
              <a:rPr lang="en-US" u="none" dirty="0">
                <a:solidFill>
                  <a:srgbClr val="005FAA"/>
                </a:solidFill>
              </a:rPr>
              <a:t>defining and documenting observations </a:t>
            </a:r>
            <a:r>
              <a:rPr lang="en-US" b="0" u="none" dirty="0">
                <a:solidFill>
                  <a:srgbClr val="005FAA"/>
                </a:solidFill>
              </a:rPr>
              <a:t>needed for all disciplines and facilitate availability and accessibility of these observations to user </a:t>
            </a:r>
            <a:r>
              <a:rPr lang="en-US" b="0" u="none" dirty="0" smtClean="0">
                <a:solidFill>
                  <a:srgbClr val="005FAA"/>
                </a:solidFill>
              </a:rPr>
              <a:t>communities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b="0" u="none" dirty="0" smtClean="0">
                <a:solidFill>
                  <a:srgbClr val="005FAA"/>
                </a:solidFill>
              </a:rPr>
              <a:t>Cultivate </a:t>
            </a:r>
            <a:r>
              <a:rPr lang="en-US" u="none" dirty="0" smtClean="0">
                <a:solidFill>
                  <a:srgbClr val="005FAA"/>
                </a:solidFill>
              </a:rPr>
              <a:t>global initiatives </a:t>
            </a:r>
            <a:r>
              <a:rPr lang="en-US" b="0" u="none" dirty="0" smtClean="0">
                <a:solidFill>
                  <a:srgbClr val="005FAA"/>
                </a:solidFill>
              </a:rPr>
              <a:t>tailored to meet specific user needs</a:t>
            </a:r>
            <a:endParaRPr lang="en-US" b="0" u="none" dirty="0">
              <a:solidFill>
                <a:srgbClr val="00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14400"/>
            <a:ext cx="8739188" cy="611187"/>
          </a:xfrm>
        </p:spPr>
        <p:txBody>
          <a:bodyPr/>
          <a:lstStyle/>
          <a:p>
            <a:r>
              <a:rPr lang="en-US" b="1" dirty="0" smtClean="0">
                <a:solidFill>
                  <a:srgbClr val="3595B7"/>
                </a:solidFill>
              </a:rPr>
              <a:t>GEO </a:t>
            </a:r>
            <a:r>
              <a:rPr lang="en-US" b="1" dirty="0">
                <a:solidFill>
                  <a:srgbClr val="3595B7"/>
                </a:solidFill>
              </a:rPr>
              <a:t>Implementation </a:t>
            </a:r>
            <a:r>
              <a:rPr lang="en-US" b="1" dirty="0" smtClean="0">
                <a:solidFill>
                  <a:srgbClr val="3595B7"/>
                </a:solidFill>
              </a:rPr>
              <a:t>Plan</a:t>
            </a:r>
            <a:endParaRPr lang="en-GB" b="1" dirty="0">
              <a:solidFill>
                <a:srgbClr val="3595B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151728"/>
            <a:ext cx="8534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b="0" u="none" dirty="0">
                <a:solidFill>
                  <a:srgbClr val="005FAA"/>
                </a:solidFill>
              </a:rPr>
              <a:t>Working Group and Writing Team being established</a:t>
            </a:r>
            <a:endParaRPr lang="en-GB" sz="2400" b="0" u="none" dirty="0">
              <a:solidFill>
                <a:srgbClr val="005FAA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u="none" dirty="0">
                <a:solidFill>
                  <a:srgbClr val="005FAA"/>
                </a:solidFill>
              </a:rPr>
              <a:t>A draft will </a:t>
            </a:r>
            <a:r>
              <a:rPr lang="en-US" sz="2400" b="0" u="none" dirty="0">
                <a:solidFill>
                  <a:srgbClr val="005FAA"/>
                </a:solidFill>
              </a:rPr>
              <a:t>be reviewed by GEO-XI Plenary </a:t>
            </a:r>
            <a:endParaRPr lang="en-US" sz="2400" b="0" u="none" dirty="0">
              <a:solidFill>
                <a:srgbClr val="005FAA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u="none" dirty="0">
                <a:solidFill>
                  <a:srgbClr val="005FAA"/>
                </a:solidFill>
              </a:rPr>
              <a:t>Endorsement </a:t>
            </a:r>
            <a:r>
              <a:rPr lang="en-US" sz="2400" b="0" u="none" dirty="0">
                <a:solidFill>
                  <a:srgbClr val="005FAA"/>
                </a:solidFill>
              </a:rPr>
              <a:t>at the next GEO Ministerial </a:t>
            </a:r>
            <a:r>
              <a:rPr lang="en-US" sz="2400" b="0" u="none" dirty="0">
                <a:solidFill>
                  <a:srgbClr val="005FAA"/>
                </a:solidFill>
              </a:rPr>
              <a:t>Summit</a:t>
            </a:r>
          </a:p>
          <a:p>
            <a:pPr>
              <a:lnSpc>
                <a:spcPct val="150000"/>
              </a:lnSpc>
            </a:pPr>
            <a:endParaRPr lang="en-US" sz="2400" b="0" u="none" dirty="0" smtClean="0">
              <a:solidFill>
                <a:srgbClr val="005FAA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0" i="1" u="none" dirty="0">
                <a:solidFill>
                  <a:srgbClr val="005FAA"/>
                </a:solidFill>
              </a:rPr>
              <a:t>POs role </a:t>
            </a:r>
            <a:r>
              <a:rPr lang="en-US" sz="2200" b="0" i="1" u="none" dirty="0" smtClean="0">
                <a:solidFill>
                  <a:srgbClr val="005FAA"/>
                </a:solidFill>
              </a:rPr>
              <a:t>&amp; POs </a:t>
            </a:r>
            <a:r>
              <a:rPr lang="en-US" sz="2200" b="0" i="1" u="none" dirty="0">
                <a:solidFill>
                  <a:srgbClr val="005FAA"/>
                </a:solidFill>
              </a:rPr>
              <a:t>not equal (type, </a:t>
            </a:r>
            <a:r>
              <a:rPr lang="en-US" sz="2200" b="0" i="1" u="none" dirty="0" smtClean="0">
                <a:solidFill>
                  <a:srgbClr val="005FAA"/>
                </a:solidFill>
              </a:rPr>
              <a:t>role in GEOSS </a:t>
            </a:r>
            <a:r>
              <a:rPr lang="en-US" sz="2200" b="0" i="1" u="none" dirty="0" err="1" smtClean="0">
                <a:solidFill>
                  <a:srgbClr val="005FAA"/>
                </a:solidFill>
              </a:rPr>
              <a:t>impl</a:t>
            </a:r>
            <a:r>
              <a:rPr lang="en-US" sz="2200" b="0" i="1" u="none" dirty="0" smtClean="0">
                <a:solidFill>
                  <a:srgbClr val="005FAA"/>
                </a:solidFill>
              </a:rPr>
              <a:t>.)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0" i="1" u="none" dirty="0" smtClean="0">
                <a:solidFill>
                  <a:srgbClr val="005FAA"/>
                </a:solidFill>
              </a:rPr>
              <a:t>Private Sector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0" i="1" u="none" dirty="0" smtClean="0">
                <a:solidFill>
                  <a:srgbClr val="005FAA"/>
                </a:solidFill>
              </a:rPr>
              <a:t>New Data Sharing Principles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0" i="1" u="none" dirty="0" smtClean="0">
                <a:solidFill>
                  <a:srgbClr val="005FAA"/>
                </a:solidFill>
              </a:rPr>
              <a:t>Data Management Principles</a:t>
            </a:r>
            <a:endParaRPr lang="en-US" sz="2200" b="0" i="1" u="none" dirty="0">
              <a:solidFill>
                <a:srgbClr val="00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37963" y="1333500"/>
            <a:ext cx="5037138" cy="2019300"/>
          </a:xfrm>
        </p:spPr>
        <p:txBody>
          <a:bodyPr/>
          <a:lstStyle/>
          <a:p>
            <a:pPr marL="0" indent="7938" eaLnBrk="1" hangingPunct="1">
              <a:buFont typeface="Wingdings" pitchFamily="2" charset="2"/>
              <a:buNone/>
            </a:pPr>
            <a:r>
              <a:rPr lang="en-US" altLang="en-US" sz="1800" i="1" dirty="0" smtClean="0">
                <a:solidFill>
                  <a:srgbClr val="005FAA"/>
                </a:solidFill>
              </a:rPr>
              <a:t>Achieve effective and sustained operation of the global climate observing system and reliable delivery of climate information of a quality needed for predicting, mitigating and adapting to climate variability and change, including for better understanding of the global carbon cycle.</a:t>
            </a: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304800" y="4572000"/>
            <a:ext cx="8534400" cy="17526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0" dirty="0" smtClean="0"/>
              <a:t> GEO Members and Participating Organisations should </a:t>
            </a:r>
            <a:r>
              <a:rPr lang="en-US" dirty="0" smtClean="0"/>
              <a:t>contribute </a:t>
            </a:r>
            <a:r>
              <a:rPr lang="en-US" dirty="0"/>
              <a:t>national/international activities related to climate and carbon information production, use, and access</a:t>
            </a:r>
            <a:r>
              <a:rPr lang="en-US" b="0" dirty="0"/>
              <a:t>; align data policies with the GEOSS Data Sharing Principles; and make the data accessible through the GEOSS Portal.</a:t>
            </a:r>
            <a:endParaRPr lang="en-GB" b="0" dirty="0"/>
          </a:p>
        </p:txBody>
      </p:sp>
      <p:grpSp>
        <p:nvGrpSpPr>
          <p:cNvPr id="11269" name="Group 7"/>
          <p:cNvGrpSpPr>
            <a:grpSpLocks noChangeAspect="1"/>
          </p:cNvGrpSpPr>
          <p:nvPr/>
        </p:nvGrpSpPr>
        <p:grpSpPr bwMode="auto">
          <a:xfrm>
            <a:off x="304800" y="1109663"/>
            <a:ext cx="3810000" cy="2938462"/>
            <a:chOff x="1134" y="1158"/>
            <a:chExt cx="4200" cy="3240"/>
          </a:xfrm>
        </p:grpSpPr>
        <p:sp>
          <p:nvSpPr>
            <p:cNvPr id="11270" name="AutoShape 8"/>
            <p:cNvSpPr>
              <a:spLocks noChangeAspect="1" noChangeArrowheads="1"/>
            </p:cNvSpPr>
            <p:nvPr/>
          </p:nvSpPr>
          <p:spPr bwMode="auto">
            <a:xfrm>
              <a:off x="1134" y="1158"/>
              <a:ext cx="4200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271" name="AutoShape 9"/>
            <p:cNvSpPr>
              <a:spLocks noChangeArrowheads="1"/>
            </p:cNvSpPr>
            <p:nvPr/>
          </p:nvSpPr>
          <p:spPr bwMode="auto">
            <a:xfrm>
              <a:off x="1177" y="1158"/>
              <a:ext cx="4142" cy="323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4271" tIns="42135" rIns="84271" bIns="42135" anchor="ctr"/>
            <a:lstStyle/>
            <a:p>
              <a:pPr marL="342900" indent="-342900" algn="ctr"/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11272" name="Line 10"/>
            <p:cNvSpPr>
              <a:spLocks noChangeShapeType="1"/>
            </p:cNvSpPr>
            <p:nvPr/>
          </p:nvSpPr>
          <p:spPr bwMode="auto">
            <a:xfrm>
              <a:off x="1785" y="3438"/>
              <a:ext cx="29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3" name="Line 11"/>
            <p:cNvSpPr>
              <a:spLocks noChangeShapeType="1"/>
            </p:cNvSpPr>
            <p:nvPr/>
          </p:nvSpPr>
          <p:spPr bwMode="auto">
            <a:xfrm>
              <a:off x="2418" y="2455"/>
              <a:ext cx="165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4" name="Text Box 12"/>
            <p:cNvSpPr txBox="1">
              <a:spLocks noChangeArrowheads="1"/>
            </p:cNvSpPr>
            <p:nvPr/>
          </p:nvSpPr>
          <p:spPr bwMode="auto">
            <a:xfrm>
              <a:off x="1822" y="3455"/>
              <a:ext cx="296" cy="9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SB-01</a:t>
              </a:r>
            </a:p>
          </p:txBody>
        </p:sp>
        <p:sp>
          <p:nvSpPr>
            <p:cNvPr id="11275" name="Text Box 13"/>
            <p:cNvSpPr txBox="1">
              <a:spLocks noChangeArrowheads="1"/>
            </p:cNvSpPr>
            <p:nvPr/>
          </p:nvSpPr>
          <p:spPr bwMode="auto">
            <a:xfrm>
              <a:off x="2826" y="1822"/>
              <a:ext cx="842" cy="5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altLang="en-US" sz="3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</a:t>
              </a:r>
              <a:endParaRPr lang="en-US" altLang="en-US" sz="3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6" name="Text Box 14"/>
            <p:cNvSpPr txBox="1">
              <a:spLocks noChangeArrowheads="1"/>
            </p:cNvSpPr>
            <p:nvPr/>
          </p:nvSpPr>
          <p:spPr bwMode="auto">
            <a:xfrm>
              <a:off x="2375" y="2473"/>
              <a:ext cx="296" cy="9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CL-a</a:t>
              </a:r>
              <a:endParaRPr lang="en-US" altLang="en-US" sz="1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7" name="Text Box 15"/>
            <p:cNvSpPr txBox="1">
              <a:spLocks noChangeArrowheads="1"/>
            </p:cNvSpPr>
            <p:nvPr/>
          </p:nvSpPr>
          <p:spPr bwMode="auto">
            <a:xfrm>
              <a:off x="2347" y="3455"/>
              <a:ext cx="296" cy="927"/>
            </a:xfrm>
            <a:prstGeom prst="rect">
              <a:avLst/>
            </a:prstGeom>
            <a:solidFill>
              <a:srgbClr val="33CC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SB-02</a:t>
              </a:r>
            </a:p>
          </p:txBody>
        </p:sp>
        <p:sp>
          <p:nvSpPr>
            <p:cNvPr id="11278" name="Text Box 16"/>
            <p:cNvSpPr txBox="1">
              <a:spLocks noChangeArrowheads="1"/>
            </p:cNvSpPr>
            <p:nvPr/>
          </p:nvSpPr>
          <p:spPr bwMode="auto">
            <a:xfrm>
              <a:off x="2874" y="3455"/>
              <a:ext cx="295" cy="927"/>
            </a:xfrm>
            <a:prstGeom prst="rect">
              <a:avLst/>
            </a:prstGeom>
            <a:solidFill>
              <a:srgbClr val="33CC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SB-03</a:t>
              </a:r>
            </a:p>
          </p:txBody>
        </p:sp>
        <p:sp>
          <p:nvSpPr>
            <p:cNvPr id="11279" name="Text Box 17"/>
            <p:cNvSpPr txBox="1">
              <a:spLocks noChangeArrowheads="1"/>
            </p:cNvSpPr>
            <p:nvPr/>
          </p:nvSpPr>
          <p:spPr bwMode="auto">
            <a:xfrm>
              <a:off x="4447" y="3455"/>
              <a:ext cx="296" cy="927"/>
            </a:xfrm>
            <a:prstGeom prst="rect">
              <a:avLst/>
            </a:prstGeom>
            <a:solidFill>
              <a:srgbClr val="33CC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CL-02</a:t>
              </a:r>
            </a:p>
          </p:txBody>
        </p:sp>
        <p:sp>
          <p:nvSpPr>
            <p:cNvPr id="11280" name="Text Box 18"/>
            <p:cNvSpPr txBox="1">
              <a:spLocks noChangeArrowheads="1"/>
            </p:cNvSpPr>
            <p:nvPr/>
          </p:nvSpPr>
          <p:spPr bwMode="auto">
            <a:xfrm>
              <a:off x="2830" y="2473"/>
              <a:ext cx="296" cy="9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CL-b</a:t>
              </a:r>
            </a:p>
          </p:txBody>
        </p:sp>
        <p:sp>
          <p:nvSpPr>
            <p:cNvPr id="11281" name="Text Box 19"/>
            <p:cNvSpPr txBox="1">
              <a:spLocks noChangeArrowheads="1"/>
            </p:cNvSpPr>
            <p:nvPr/>
          </p:nvSpPr>
          <p:spPr bwMode="auto">
            <a:xfrm>
              <a:off x="3287" y="2473"/>
              <a:ext cx="295" cy="9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CL-c</a:t>
              </a:r>
            </a:p>
          </p:txBody>
        </p:sp>
        <p:sp>
          <p:nvSpPr>
            <p:cNvPr id="11282" name="Text Box 20"/>
            <p:cNvSpPr txBox="1">
              <a:spLocks noChangeArrowheads="1"/>
            </p:cNvSpPr>
            <p:nvPr/>
          </p:nvSpPr>
          <p:spPr bwMode="auto">
            <a:xfrm>
              <a:off x="3745" y="2473"/>
              <a:ext cx="296" cy="9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CL-d</a:t>
              </a:r>
            </a:p>
          </p:txBody>
        </p:sp>
        <p:sp>
          <p:nvSpPr>
            <p:cNvPr id="11283" name="Text Box 21"/>
            <p:cNvSpPr txBox="1">
              <a:spLocks noChangeArrowheads="1"/>
            </p:cNvSpPr>
            <p:nvPr/>
          </p:nvSpPr>
          <p:spPr bwMode="auto">
            <a:xfrm>
              <a:off x="3402" y="3455"/>
              <a:ext cx="296" cy="927"/>
            </a:xfrm>
            <a:prstGeom prst="rect">
              <a:avLst/>
            </a:prstGeom>
            <a:solidFill>
              <a:srgbClr val="33CC33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SB-04</a:t>
              </a:r>
            </a:p>
          </p:txBody>
        </p:sp>
        <p:sp>
          <p:nvSpPr>
            <p:cNvPr id="11284" name="Text Box 22"/>
            <p:cNvSpPr txBox="1">
              <a:spLocks noChangeArrowheads="1"/>
            </p:cNvSpPr>
            <p:nvPr/>
          </p:nvSpPr>
          <p:spPr bwMode="auto">
            <a:xfrm>
              <a:off x="3924" y="3455"/>
              <a:ext cx="295" cy="92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CL-01</a:t>
              </a:r>
            </a:p>
          </p:txBody>
        </p:sp>
      </p:grpSp>
      <p:sp>
        <p:nvSpPr>
          <p:cNvPr id="21" name="Left-Right Arrow 20"/>
          <p:cNvSpPr/>
          <p:nvPr/>
        </p:nvSpPr>
        <p:spPr bwMode="auto">
          <a:xfrm>
            <a:off x="304800" y="1066800"/>
            <a:ext cx="914400" cy="381000"/>
          </a:xfrm>
          <a:prstGeom prst="leftRightArrow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2257879" y="609600"/>
            <a:ext cx="55145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u="none" dirty="0" smtClean="0">
                <a:solidFill>
                  <a:srgbClr val="3595B7"/>
                </a:solidFill>
              </a:rPr>
              <a:t>GEO Climate Target 2015  </a:t>
            </a:r>
            <a:endParaRPr lang="en-US" b="1" u="none" dirty="0">
              <a:solidFill>
                <a:srgbClr val="3595B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3667780"/>
            <a:ext cx="4071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none" dirty="0">
                <a:solidFill>
                  <a:srgbClr val="3595B7"/>
                </a:solidFill>
              </a:rPr>
              <a:t> Progress assessment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4294967295"/>
          </p:nvPr>
        </p:nvSpPr>
        <p:spPr>
          <a:xfrm>
            <a:off x="795338" y="1119188"/>
            <a:ext cx="8089900" cy="38623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 Improved scientific understanding, </a:t>
            </a:r>
            <a:r>
              <a:rPr lang="en-US" dirty="0" err="1" smtClean="0">
                <a:latin typeface="Arial" charset="0"/>
                <a:cs typeface="Arial" charset="0"/>
              </a:rPr>
              <a:t>modelling</a:t>
            </a:r>
            <a:r>
              <a:rPr lang="en-US" dirty="0" smtClean="0">
                <a:latin typeface="Arial" charset="0"/>
                <a:cs typeface="Arial" charset="0"/>
              </a:rPr>
              <a:t> and prediction of climate</a:t>
            </a:r>
          </a:p>
          <a:p>
            <a:pPr marL="0" indent="0" eaLnBrk="1" hangingPunct="1">
              <a:lnSpc>
                <a:spcPct val="80000"/>
              </a:lnSpc>
            </a:pPr>
            <a:endParaRPr lang="en-US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 Availability of ECVs needed by WCRP, IPCC, UNFCCC</a:t>
            </a:r>
          </a:p>
          <a:p>
            <a:pPr marL="0" indent="0" eaLnBrk="1" hangingPunct="1">
              <a:lnSpc>
                <a:spcPct val="80000"/>
              </a:lnSpc>
            </a:pPr>
            <a:endParaRPr lang="en-US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 Accessibility of all the observational data needed for climate monitoring and services in support of adaptation to climate variability and change</a:t>
            </a:r>
          </a:p>
          <a:p>
            <a:pPr marL="0" indent="0" eaLnBrk="1" hangingPunct="1">
              <a:lnSpc>
                <a:spcPct val="80000"/>
              </a:lnSpc>
            </a:pPr>
            <a:endParaRPr lang="en-US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 Global carbon observing and analysis system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30188"/>
            <a:ext cx="3937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31218" y="39688"/>
            <a:ext cx="5463381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en-US" sz="2400" u="none" dirty="0">
                <a:solidFill>
                  <a:srgbClr val="3595B7"/>
                </a:solidFill>
                <a:latin typeface="+mj-lt"/>
                <a:ea typeface="+mj-ea"/>
                <a:cs typeface="+mj-cs"/>
              </a:rPr>
              <a:t>GEO CLIMATE OUTCOMES</a:t>
            </a:r>
          </a:p>
        </p:txBody>
      </p:sp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0" y="3949700"/>
            <a:ext cx="8877300" cy="2901950"/>
            <a:chOff x="0" y="2488"/>
            <a:chExt cx="5592" cy="1828"/>
          </a:xfrm>
        </p:grpSpPr>
        <p:pic>
          <p:nvPicPr>
            <p:cNvPr id="7182" name="Picture 6" descr="mainImage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" y="3200"/>
              <a:ext cx="59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7" descr="01%20-%20GOSAT%20Logo%20CR%20JAX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" y="2817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8" descr="greenhouse-gas-animation-1435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144"/>
              <a:ext cx="1632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9" descr="clim-gov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88"/>
              <a:ext cx="2685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0" descr="gco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" y="2488"/>
              <a:ext cx="827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667" name="Group 11"/>
          <p:cNvGrpSpPr>
            <a:grpSpLocks/>
          </p:cNvGrpSpPr>
          <p:nvPr/>
        </p:nvGrpSpPr>
        <p:grpSpPr bwMode="auto">
          <a:xfrm>
            <a:off x="195263" y="989013"/>
            <a:ext cx="2662237" cy="3551237"/>
            <a:chOff x="123" y="623"/>
            <a:chExt cx="1677" cy="2237"/>
          </a:xfrm>
        </p:grpSpPr>
        <p:sp>
          <p:nvSpPr>
            <p:cNvPr id="7178" name="Text Box 12"/>
            <p:cNvSpPr txBox="1">
              <a:spLocks noChangeArrowheads="1"/>
            </p:cNvSpPr>
            <p:nvPr/>
          </p:nvSpPr>
          <p:spPr bwMode="auto">
            <a:xfrm rot="-1552522">
              <a:off x="904" y="623"/>
              <a:ext cx="896" cy="2237"/>
            </a:xfrm>
            <a:prstGeom prst="rect">
              <a:avLst/>
            </a:prstGeom>
            <a:solidFill>
              <a:srgbClr val="CCFFCC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>
                  <a:solidFill>
                    <a:schemeClr val="tx1"/>
                  </a:solidFill>
                  <a:latin typeface="Arial" charset="0"/>
                </a:rPr>
                <a:t>Task CL-01 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>
                  <a:solidFill>
                    <a:schemeClr val="tx1"/>
                  </a:solidFill>
                  <a:latin typeface="Arial" charset="0"/>
                </a:rPr>
                <a:t>Climate Information for Adaptation</a:t>
              </a:r>
            </a:p>
          </p:txBody>
        </p:sp>
        <p:sp>
          <p:nvSpPr>
            <p:cNvPr id="7179" name="Line 13"/>
            <p:cNvSpPr>
              <a:spLocks noChangeShapeType="1"/>
            </p:cNvSpPr>
            <p:nvPr/>
          </p:nvSpPr>
          <p:spPr bwMode="auto">
            <a:xfrm>
              <a:off x="123" y="1152"/>
              <a:ext cx="378" cy="0"/>
            </a:xfrm>
            <a:prstGeom prst="line">
              <a:avLst/>
            </a:prstGeom>
            <a:noFill/>
            <a:ln w="76200">
              <a:solidFill>
                <a:srgbClr val="CC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80" name="Line 14"/>
            <p:cNvSpPr>
              <a:spLocks noChangeShapeType="1"/>
            </p:cNvSpPr>
            <p:nvPr/>
          </p:nvSpPr>
          <p:spPr bwMode="auto">
            <a:xfrm>
              <a:off x="131" y="1704"/>
              <a:ext cx="378" cy="0"/>
            </a:xfrm>
            <a:prstGeom prst="line">
              <a:avLst/>
            </a:prstGeom>
            <a:noFill/>
            <a:ln w="76200">
              <a:solidFill>
                <a:srgbClr val="CC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81" name="Line 15"/>
            <p:cNvSpPr>
              <a:spLocks noChangeShapeType="1"/>
            </p:cNvSpPr>
            <p:nvPr/>
          </p:nvSpPr>
          <p:spPr bwMode="auto">
            <a:xfrm>
              <a:off x="131" y="2240"/>
              <a:ext cx="378" cy="0"/>
            </a:xfrm>
            <a:prstGeom prst="line">
              <a:avLst/>
            </a:prstGeom>
            <a:noFill/>
            <a:ln w="76200">
              <a:solidFill>
                <a:srgbClr val="CC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0672" name="Group 16"/>
          <p:cNvGrpSpPr>
            <a:grpSpLocks/>
          </p:cNvGrpSpPr>
          <p:nvPr/>
        </p:nvGrpSpPr>
        <p:grpSpPr bwMode="auto">
          <a:xfrm>
            <a:off x="195263" y="4259263"/>
            <a:ext cx="5427662" cy="2636837"/>
            <a:chOff x="123" y="2683"/>
            <a:chExt cx="3419" cy="1661"/>
          </a:xfrm>
        </p:grpSpPr>
        <p:sp>
          <p:nvSpPr>
            <p:cNvPr id="7176" name="Text Box 17"/>
            <p:cNvSpPr txBox="1">
              <a:spLocks noChangeArrowheads="1"/>
            </p:cNvSpPr>
            <p:nvPr/>
          </p:nvSpPr>
          <p:spPr bwMode="auto">
            <a:xfrm rot="-1552522">
              <a:off x="2404" y="2683"/>
              <a:ext cx="1138" cy="1661"/>
            </a:xfrm>
            <a:prstGeom prst="rect">
              <a:avLst/>
            </a:prstGeom>
            <a:solidFill>
              <a:srgbClr val="99CCFF">
                <a:alpha val="8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sz="2800"/>
                <a:t>Task CL-02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GB" sz="2800"/>
                <a:t>Global Carbon Observation &amp; Analysis</a:t>
              </a:r>
            </a:p>
          </p:txBody>
        </p:sp>
        <p:sp>
          <p:nvSpPr>
            <p:cNvPr id="7177" name="Line 18"/>
            <p:cNvSpPr>
              <a:spLocks noChangeShapeType="1"/>
            </p:cNvSpPr>
            <p:nvPr/>
          </p:nvSpPr>
          <p:spPr bwMode="auto">
            <a:xfrm>
              <a:off x="123" y="2984"/>
              <a:ext cx="378" cy="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" y="0"/>
            <a:ext cx="899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u="none" dirty="0" smtClean="0">
                <a:solidFill>
                  <a:srgbClr val="3595B7"/>
                </a:solidFill>
                <a:latin typeface="+mj-lt"/>
                <a:ea typeface="+mj-ea"/>
                <a:cs typeface="+mj-cs"/>
              </a:rPr>
              <a:t>Task Progress</a:t>
            </a:r>
            <a:endParaRPr lang="en-US" sz="3200" u="none" dirty="0">
              <a:solidFill>
                <a:srgbClr val="3595B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" y="968829"/>
            <a:ext cx="7228572" cy="57142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599"/>
            <a:ext cx="9144000" cy="3406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_presentation_template">
  <a:themeElements>
    <a:clrScheme name="">
      <a:dk1>
        <a:srgbClr val="000098"/>
      </a:dk1>
      <a:lt1>
        <a:srgbClr val="FFFFFF"/>
      </a:lt1>
      <a:dk2>
        <a:srgbClr val="000098"/>
      </a:dk2>
      <a:lt2>
        <a:srgbClr val="808080"/>
      </a:lt2>
      <a:accent1>
        <a:srgbClr val="FFCC99"/>
      </a:accent1>
      <a:accent2>
        <a:srgbClr val="000098"/>
      </a:accent2>
      <a:accent3>
        <a:srgbClr val="FFFFFF"/>
      </a:accent3>
      <a:accent4>
        <a:srgbClr val="000081"/>
      </a:accent4>
      <a:accent5>
        <a:srgbClr val="FFE2CA"/>
      </a:accent5>
      <a:accent6>
        <a:srgbClr val="000089"/>
      </a:accent6>
      <a:hlink>
        <a:srgbClr val="000098"/>
      </a:hlink>
      <a:folHlink>
        <a:srgbClr val="000098"/>
      </a:folHlink>
    </a:clrScheme>
    <a:fontScheme name="GEO_presentation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EO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1591</Words>
  <Application>Microsoft Office PowerPoint</Application>
  <PresentationFormat>On-screen Show (4:3)</PresentationFormat>
  <Paragraphs>228</Paragraphs>
  <Slides>24</Slides>
  <Notes>19</Notes>
  <HiddenSlides>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GEO_presentation_template</vt:lpstr>
      <vt:lpstr>Blank Presentation</vt:lpstr>
      <vt:lpstr>Custom Design</vt:lpstr>
      <vt:lpstr> GEO Update and Feedback  </vt:lpstr>
      <vt:lpstr>GEO Vision</vt:lpstr>
      <vt:lpstr>GEO X Plenary &amp; Ministerial Geneva 13 -17 January 2014 </vt:lpstr>
      <vt:lpstr>GEO Geneva Declaration Integrating Observations to Sustain our Planet  </vt:lpstr>
      <vt:lpstr>Ministerial Guidance on the  Evolution of GEOSS Key areas of activity 2016-2025 </vt:lpstr>
      <vt:lpstr>GEO Implementation Plan</vt:lpstr>
      <vt:lpstr>PowerPoint Presentation</vt:lpstr>
      <vt:lpstr>PowerPoint Presentation</vt:lpstr>
      <vt:lpstr>PowerPoint Presentation</vt:lpstr>
      <vt:lpstr>PowerPoint Presentation</vt:lpstr>
      <vt:lpstr>Climate Tasks </vt:lpstr>
      <vt:lpstr>GFCS</vt:lpstr>
      <vt:lpstr>PowerPoint Presentation</vt:lpstr>
      <vt:lpstr>GEO Priorities for CEOS Support (2014)</vt:lpstr>
      <vt:lpstr>GEO Priorities for CEOS Support (cont.)</vt:lpstr>
      <vt:lpstr>Radio-frequencies protection</vt:lpstr>
      <vt:lpstr>PowerPoint Presentation</vt:lpstr>
      <vt:lpstr>PowerPoint Presentation</vt:lpstr>
      <vt:lpstr>PowerPoint Presentation</vt:lpstr>
      <vt:lpstr>PowerPoint Presentation</vt:lpstr>
      <vt:lpstr>GEO Data Management Principles</vt:lpstr>
      <vt:lpstr>PowerPoint Presentation</vt:lpstr>
      <vt:lpstr>Climate Tasks </vt:lpstr>
      <vt:lpstr>PowerPoint Presentation</vt:lpstr>
    </vt:vector>
  </TitlesOfParts>
  <Company>dst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and GEOSS…….</dc:title>
  <dc:creator>Imraan Saloojee</dc:creator>
  <cp:lastModifiedBy>Espen Volden</cp:lastModifiedBy>
  <cp:revision>1242</cp:revision>
  <dcterms:created xsi:type="dcterms:W3CDTF">2006-04-30T14:15:52Z</dcterms:created>
  <dcterms:modified xsi:type="dcterms:W3CDTF">2014-03-07T08:02:23Z</dcterms:modified>
</cp:coreProperties>
</file>