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0"/>
  </p:notesMasterIdLst>
  <p:sldIdLst>
    <p:sldId id="260" r:id="rId2"/>
    <p:sldId id="321" r:id="rId3"/>
    <p:sldId id="296" r:id="rId4"/>
    <p:sldId id="322" r:id="rId5"/>
    <p:sldId id="331" r:id="rId6"/>
    <p:sldId id="332" r:id="rId7"/>
    <p:sldId id="333" r:id="rId8"/>
    <p:sldId id="334" r:id="rId9"/>
    <p:sldId id="335" r:id="rId10"/>
    <p:sldId id="336" r:id="rId11"/>
    <p:sldId id="304" r:id="rId12"/>
    <p:sldId id="330" r:id="rId13"/>
    <p:sldId id="337" r:id="rId14"/>
    <p:sldId id="338" r:id="rId15"/>
    <p:sldId id="339" r:id="rId16"/>
    <p:sldId id="290" r:id="rId17"/>
    <p:sldId id="319" r:id="rId18"/>
    <p:sldId id="320" r:id="rId19"/>
  </p:sldIdLst>
  <p:sldSz cx="9144000" cy="6858000" type="screen4x3"/>
  <p:notesSz cx="7010400" cy="9236075"/>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pitchFamily="-106"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106"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106"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106"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106" charset="-128"/>
        <a:cs typeface="+mn-cs"/>
      </a:defRPr>
    </a:lvl5pPr>
    <a:lvl6pPr marL="2286000" algn="l" defTabSz="914400" rtl="0" eaLnBrk="1" latinLnBrk="0" hangingPunct="1">
      <a:defRPr kern="1200">
        <a:solidFill>
          <a:schemeClr val="tx1"/>
        </a:solidFill>
        <a:latin typeface="Arial" charset="0"/>
        <a:ea typeface="ＭＳ Ｐゴシック" pitchFamily="-106" charset="-128"/>
        <a:cs typeface="+mn-cs"/>
      </a:defRPr>
    </a:lvl6pPr>
    <a:lvl7pPr marL="2743200" algn="l" defTabSz="914400" rtl="0" eaLnBrk="1" latinLnBrk="0" hangingPunct="1">
      <a:defRPr kern="1200">
        <a:solidFill>
          <a:schemeClr val="tx1"/>
        </a:solidFill>
        <a:latin typeface="Arial" charset="0"/>
        <a:ea typeface="ＭＳ Ｐゴシック" pitchFamily="-106" charset="-128"/>
        <a:cs typeface="+mn-cs"/>
      </a:defRPr>
    </a:lvl7pPr>
    <a:lvl8pPr marL="3200400" algn="l" defTabSz="914400" rtl="0" eaLnBrk="1" latinLnBrk="0" hangingPunct="1">
      <a:defRPr kern="1200">
        <a:solidFill>
          <a:schemeClr val="tx1"/>
        </a:solidFill>
        <a:latin typeface="Arial" charset="0"/>
        <a:ea typeface="ＭＳ Ｐゴシック" pitchFamily="-106" charset="-128"/>
        <a:cs typeface="+mn-cs"/>
      </a:defRPr>
    </a:lvl8pPr>
    <a:lvl9pPr marL="3657600" algn="l" defTabSz="914400" rtl="0" eaLnBrk="1" latinLnBrk="0" hangingPunct="1">
      <a:defRPr kern="1200">
        <a:solidFill>
          <a:schemeClr val="tx1"/>
        </a:solidFill>
        <a:latin typeface="Arial" charset="0"/>
        <a:ea typeface="ＭＳ Ｐゴシック" pitchFamily="-106"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569"/>
    <a:srgbClr val="BF740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49" autoAdjust="0"/>
    <p:restoredTop sz="95833" autoAdjust="0"/>
  </p:normalViewPr>
  <p:slideViewPr>
    <p:cSldViewPr snapToGrid="0" snapToObjects="1">
      <p:cViewPr varScale="1">
        <p:scale>
          <a:sx n="130" d="100"/>
          <a:sy n="130" d="100"/>
        </p:scale>
        <p:origin x="-1860" y="-156"/>
      </p:cViewPr>
      <p:guideLst>
        <p:guide orient="horz" pos="4277"/>
        <p:guide pos="2893"/>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50" d="100"/>
        <a:sy n="15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804"/>
          </a:xfrm>
          <a:prstGeom prst="rect">
            <a:avLst/>
          </a:prstGeom>
        </p:spPr>
        <p:txBody>
          <a:bodyPr vert="horz" lIns="92830" tIns="46415" rIns="92830" bIns="46415" rtlCol="0"/>
          <a:lstStyle>
            <a:lvl1pPr algn="l" fontAlgn="auto">
              <a:spcBef>
                <a:spcPts val="0"/>
              </a:spcBef>
              <a:spcAft>
                <a:spcPts val="0"/>
              </a:spcAft>
              <a:defRPr sz="1200">
                <a:latin typeface="+mn-lt"/>
                <a:ea typeface="+mn-ea"/>
                <a:cs typeface="+mn-cs"/>
              </a:defRPr>
            </a:lvl1pPr>
          </a:lstStyle>
          <a:p>
            <a:pPr>
              <a:defRPr/>
            </a:pPr>
            <a:endParaRPr lang="en-US" dirty="0"/>
          </a:p>
        </p:txBody>
      </p:sp>
      <p:sp>
        <p:nvSpPr>
          <p:cNvPr id="3" name="Date Placeholder 2"/>
          <p:cNvSpPr>
            <a:spLocks noGrp="1"/>
          </p:cNvSpPr>
          <p:nvPr>
            <p:ph type="dt" idx="1"/>
          </p:nvPr>
        </p:nvSpPr>
        <p:spPr>
          <a:xfrm>
            <a:off x="3970938" y="0"/>
            <a:ext cx="3037840" cy="461804"/>
          </a:xfrm>
          <a:prstGeom prst="rect">
            <a:avLst/>
          </a:prstGeom>
        </p:spPr>
        <p:txBody>
          <a:bodyPr vert="horz" wrap="square" lIns="92830" tIns="46415" rIns="92830" bIns="46415" numCol="1" anchor="t" anchorCtr="0" compatLnSpc="1">
            <a:prstTxWarp prst="textNoShape">
              <a:avLst/>
            </a:prstTxWarp>
          </a:bodyPr>
          <a:lstStyle>
            <a:lvl1pPr algn="r">
              <a:defRPr sz="1200">
                <a:latin typeface="Calibri" pitchFamily="-106" charset="0"/>
              </a:defRPr>
            </a:lvl1pPr>
          </a:lstStyle>
          <a:p>
            <a:pPr>
              <a:defRPr/>
            </a:pPr>
            <a:fld id="{70C43DB1-6AE4-42F4-A030-67A0368BA2C1}" type="datetime1">
              <a:rPr lang="en-US"/>
              <a:pPr>
                <a:defRPr/>
              </a:pPr>
              <a:t>3/6/2014</a:t>
            </a:fld>
            <a:endParaRPr lang="en-US" dirty="0"/>
          </a:p>
        </p:txBody>
      </p:sp>
      <p:sp>
        <p:nvSpPr>
          <p:cNvPr id="4" name="Slide Image Placeholder 3"/>
          <p:cNvSpPr>
            <a:spLocks noGrp="1" noRot="1" noChangeAspect="1"/>
          </p:cNvSpPr>
          <p:nvPr>
            <p:ph type="sldImg" idx="2"/>
          </p:nvPr>
        </p:nvSpPr>
        <p:spPr>
          <a:xfrm>
            <a:off x="1195388" y="692150"/>
            <a:ext cx="4619625" cy="3463925"/>
          </a:xfrm>
          <a:prstGeom prst="rect">
            <a:avLst/>
          </a:prstGeom>
          <a:noFill/>
          <a:ln w="12700">
            <a:solidFill>
              <a:prstClr val="black"/>
            </a:solidFill>
          </a:ln>
        </p:spPr>
        <p:txBody>
          <a:bodyPr vert="horz" lIns="92830" tIns="46415" rIns="92830" bIns="46415" rtlCol="0" anchor="ctr"/>
          <a:lstStyle/>
          <a:p>
            <a:pPr lvl="0"/>
            <a:endParaRPr lang="en-US" noProof="0" dirty="0" smtClean="0"/>
          </a:p>
        </p:txBody>
      </p:sp>
      <p:sp>
        <p:nvSpPr>
          <p:cNvPr id="5" name="Notes Placeholder 4"/>
          <p:cNvSpPr>
            <a:spLocks noGrp="1"/>
          </p:cNvSpPr>
          <p:nvPr>
            <p:ph type="body" sz="quarter" idx="3"/>
          </p:nvPr>
        </p:nvSpPr>
        <p:spPr>
          <a:xfrm>
            <a:off x="701040" y="4387136"/>
            <a:ext cx="5608320" cy="4156234"/>
          </a:xfrm>
          <a:prstGeom prst="rect">
            <a:avLst/>
          </a:prstGeom>
        </p:spPr>
        <p:txBody>
          <a:bodyPr vert="horz" lIns="92830" tIns="46415" rIns="92830" bIns="46415"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772668"/>
            <a:ext cx="3037840" cy="461804"/>
          </a:xfrm>
          <a:prstGeom prst="rect">
            <a:avLst/>
          </a:prstGeom>
        </p:spPr>
        <p:txBody>
          <a:bodyPr vert="horz" lIns="92830" tIns="46415" rIns="92830" bIns="46415" rtlCol="0" anchor="b"/>
          <a:lstStyle>
            <a:lvl1pPr algn="l" fontAlgn="auto">
              <a:spcBef>
                <a:spcPts val="0"/>
              </a:spcBef>
              <a:spcAft>
                <a:spcPts val="0"/>
              </a:spcAft>
              <a:defRPr sz="1200">
                <a:latin typeface="+mn-lt"/>
                <a:ea typeface="+mn-ea"/>
                <a:cs typeface="+mn-cs"/>
              </a:defRPr>
            </a:lvl1pPr>
          </a:lstStyle>
          <a:p>
            <a:pPr>
              <a:defRPr/>
            </a:pPr>
            <a:endParaRPr lang="en-US" dirty="0"/>
          </a:p>
        </p:txBody>
      </p:sp>
      <p:sp>
        <p:nvSpPr>
          <p:cNvPr id="7" name="Slide Number Placeholder 6"/>
          <p:cNvSpPr>
            <a:spLocks noGrp="1"/>
          </p:cNvSpPr>
          <p:nvPr>
            <p:ph type="sldNum" sz="quarter" idx="5"/>
          </p:nvPr>
        </p:nvSpPr>
        <p:spPr>
          <a:xfrm>
            <a:off x="3970938" y="8772668"/>
            <a:ext cx="3037840" cy="461804"/>
          </a:xfrm>
          <a:prstGeom prst="rect">
            <a:avLst/>
          </a:prstGeom>
        </p:spPr>
        <p:txBody>
          <a:bodyPr vert="horz" wrap="square" lIns="92830" tIns="46415" rIns="92830" bIns="46415" numCol="1" anchor="b" anchorCtr="0" compatLnSpc="1">
            <a:prstTxWarp prst="textNoShape">
              <a:avLst/>
            </a:prstTxWarp>
          </a:bodyPr>
          <a:lstStyle>
            <a:lvl1pPr algn="r">
              <a:defRPr sz="1200">
                <a:latin typeface="Calibri" pitchFamily="-106" charset="0"/>
              </a:defRPr>
            </a:lvl1pPr>
          </a:lstStyle>
          <a:p>
            <a:pPr>
              <a:defRPr/>
            </a:pPr>
            <a:fld id="{3D31D474-A30B-46C7-A7CB-BF5BB52F9BBE}" type="slidenum">
              <a:rPr lang="en-US"/>
              <a:pPr>
                <a:defRPr/>
              </a:pPr>
              <a:t>‹#›</a:t>
            </a:fld>
            <a:endParaRPr lang="en-US" dirty="0"/>
          </a:p>
        </p:txBody>
      </p:sp>
    </p:spTree>
    <p:extLst>
      <p:ext uri="{BB962C8B-B14F-4D97-AF65-F5344CB8AC3E}">
        <p14:creationId xmlns:p14="http://schemas.microsoft.com/office/powerpoint/2010/main" val="3010702708"/>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ＭＳ Ｐゴシック" pitchFamily="-106"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1C098A87-5171-4B75-93C2-5524BB9D1112}" type="slidenum">
              <a:rPr lang="de-DE" smtClean="0">
                <a:latin typeface="Times New Roman" pitchFamily="-106" charset="0"/>
              </a:rPr>
              <a:pPr/>
              <a:t>1</a:t>
            </a:fld>
            <a:endParaRPr lang="de-DE" dirty="0" smtClean="0">
              <a:latin typeface="Times New Roman" pitchFamily="-106"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endParaRPr lang="de-DE" dirty="0" smtClean="0">
              <a:latin typeface="Times New Roman" pitchFamily="-106"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4018176-3AE5-44A7-BD3B-192A09FBF940}"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p:cNvSpPr>
          <p:nvPr>
            <p:ph type="sldImg"/>
          </p:nvPr>
        </p:nvSpPr>
        <p:spPr>
          <a:ln/>
        </p:spPr>
      </p:sp>
      <p:sp>
        <p:nvSpPr>
          <p:cNvPr id="28674"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latin typeface="Times New Roman" charset="0"/>
              <a:ea typeface="ＭＳ Ｐゴシック" charset="0"/>
              <a:cs typeface="ＭＳ Ｐゴシック"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p:cNvSpPr>
          <p:nvPr>
            <p:ph type="sldImg"/>
          </p:nvPr>
        </p:nvSpPr>
        <p:spPr>
          <a:ln/>
        </p:spPr>
      </p:sp>
      <p:sp>
        <p:nvSpPr>
          <p:cNvPr id="28674"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p:cNvSpPr>
          <p:nvPr>
            <p:ph type="sldImg"/>
          </p:nvPr>
        </p:nvSpPr>
        <p:spPr>
          <a:ln/>
        </p:spPr>
      </p:sp>
      <p:sp>
        <p:nvSpPr>
          <p:cNvPr id="28674"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p:cNvSpPr>
          <p:nvPr>
            <p:ph type="sldImg"/>
          </p:nvPr>
        </p:nvSpPr>
        <p:spPr>
          <a:ln/>
        </p:spPr>
      </p:sp>
      <p:sp>
        <p:nvSpPr>
          <p:cNvPr id="28674"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p:cNvSpPr>
          <p:nvPr>
            <p:ph type="sldImg"/>
          </p:nvPr>
        </p:nvSpPr>
        <p:spPr>
          <a:ln/>
        </p:spPr>
      </p:sp>
      <p:sp>
        <p:nvSpPr>
          <p:cNvPr id="28674"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p:cNvSpPr>
          <p:nvPr>
            <p:ph type="sldImg"/>
          </p:nvPr>
        </p:nvSpPr>
        <p:spPr>
          <a:ln/>
        </p:spPr>
      </p:sp>
      <p:sp>
        <p:nvSpPr>
          <p:cNvPr id="28674"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 name="AutoShape 5"/>
          <p:cNvSpPr>
            <a:spLocks noChangeAspect="1" noChangeArrowheads="1" noTextEdit="1"/>
          </p:cNvSpPr>
          <p:nvPr/>
        </p:nvSpPr>
        <p:spPr bwMode="auto">
          <a:xfrm>
            <a:off x="0" y="3244851"/>
            <a:ext cx="9144000" cy="288925"/>
          </a:xfrm>
          <a:prstGeom prst="rect">
            <a:avLst/>
          </a:prstGeom>
          <a:noFill/>
          <a:ln w="9525">
            <a:noFill/>
            <a:miter lim="800000"/>
            <a:headEnd/>
            <a:tailEnd/>
          </a:ln>
        </p:spPr>
        <p:txBody>
          <a:bodyPr/>
          <a:lstStyle/>
          <a:p>
            <a:pPr>
              <a:defRPr/>
            </a:pPr>
            <a:endParaRPr lang="en-US" dirty="0">
              <a:latin typeface="Tahoma" pitchFamily="34" charset="0"/>
            </a:endParaRPr>
          </a:p>
        </p:txBody>
      </p:sp>
      <p:sp>
        <p:nvSpPr>
          <p:cNvPr id="328706" name="Rectangle 2"/>
          <p:cNvSpPr>
            <a:spLocks noGrp="1" noChangeArrowheads="1"/>
          </p:cNvSpPr>
          <p:nvPr>
            <p:ph type="ctrTitle" sz="quarter"/>
          </p:nvPr>
        </p:nvSpPr>
        <p:spPr>
          <a:xfrm>
            <a:off x="4089889" y="666750"/>
            <a:ext cx="4810857" cy="1874838"/>
          </a:xfrm>
        </p:spPr>
        <p:txBody>
          <a:bodyPr anchor="b"/>
          <a:lstStyle>
            <a:lvl1pPr>
              <a:defRPr sz="3200"/>
            </a:lvl1pPr>
          </a:lstStyle>
          <a:p>
            <a:r>
              <a:rPr lang="en-GB"/>
              <a:t>Click to edit Master title style</a:t>
            </a:r>
          </a:p>
        </p:txBody>
      </p:sp>
      <p:sp>
        <p:nvSpPr>
          <p:cNvPr id="328707" name="Rectangle 3"/>
          <p:cNvSpPr>
            <a:spLocks noGrp="1" noChangeArrowheads="1"/>
          </p:cNvSpPr>
          <p:nvPr>
            <p:ph type="subTitle" sz="quarter" idx="1"/>
          </p:nvPr>
        </p:nvSpPr>
        <p:spPr>
          <a:xfrm>
            <a:off x="4081097" y="2722564"/>
            <a:ext cx="4826977" cy="1093787"/>
          </a:xfrm>
        </p:spPr>
        <p:txBody>
          <a:bodyPr/>
          <a:lstStyle>
            <a:lvl1pPr marL="0" indent="0">
              <a:buNone/>
              <a:defRPr sz="1800">
                <a:solidFill>
                  <a:schemeClr val="bg1"/>
                </a:solidFill>
                <a:latin typeface="Century Gothic" pitchFamily="34" charset="0"/>
              </a:defRPr>
            </a:lvl1pPr>
          </a:lstStyle>
          <a:p>
            <a:r>
              <a:rPr lang="en-GB" dirty="0"/>
              <a:t>Click to edit Master subtitle style</a:t>
            </a: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588361602"/>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Diapositiva titolo">
    <p:spTree>
      <p:nvGrpSpPr>
        <p:cNvPr id="1" name=""/>
        <p:cNvGrpSpPr/>
        <p:nvPr/>
      </p:nvGrpSpPr>
      <p:grpSpPr>
        <a:xfrm>
          <a:off x="0" y="0"/>
          <a:ext cx="0" cy="0"/>
          <a:chOff x="0" y="0"/>
          <a:chExt cx="0" cy="0"/>
        </a:xfrm>
      </p:grpSpPr>
    </p:spTree>
    <p:extLst>
      <p:ext uri="{BB962C8B-B14F-4D97-AF65-F5344CB8AC3E}">
        <p14:creationId xmlns:p14="http://schemas.microsoft.com/office/powerpoint/2010/main" val="215529708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5"/>
          <a:srcRect/>
          <a:stretch>
            <a:fillRect/>
          </a:stretch>
        </a:blipFill>
        <a:effectLst/>
      </p:bgPr>
    </p:bg>
    <p:spTree>
      <p:nvGrpSpPr>
        <p:cNvPr id="1" name=""/>
        <p:cNvGrpSpPr/>
        <p:nvPr/>
      </p:nvGrpSpPr>
      <p:grpSpPr>
        <a:xfrm>
          <a:off x="0" y="0"/>
          <a:ext cx="0" cy="0"/>
          <a:chOff x="0" y="0"/>
          <a:chExt cx="0" cy="0"/>
        </a:xfrm>
      </p:grpSpPr>
      <p:sp>
        <p:nvSpPr>
          <p:cNvPr id="9" name="Rectangle 8"/>
          <p:cNvSpPr/>
          <p:nvPr userDrawn="1"/>
        </p:nvSpPr>
        <p:spPr bwMode="auto">
          <a:xfrm>
            <a:off x="0" y="1347788"/>
            <a:ext cx="9144000" cy="5510212"/>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wrap="none" anchor="ctr"/>
          <a:lstStyle/>
          <a:p>
            <a:pPr algn="r" defTabSz="914400" eaLnBrk="0" hangingPunct="0">
              <a:defRPr/>
            </a:pPr>
            <a:endParaRPr lang="en-US" sz="1500" dirty="0">
              <a:solidFill>
                <a:srgbClr val="000000"/>
              </a:solidFill>
              <a:latin typeface="Tahoma" pitchFamily="34" charset="0"/>
              <a:ea typeface="ＭＳ Ｐゴシック" pitchFamily="-105" charset="-128"/>
              <a:cs typeface="ＭＳ Ｐゴシック" pitchFamily="-105" charset="-128"/>
            </a:endParaRPr>
          </a:p>
        </p:txBody>
      </p:sp>
      <p:sp>
        <p:nvSpPr>
          <p:cNvPr id="1027" name="Rectangle 2"/>
          <p:cNvSpPr>
            <a:spLocks noGrp="1" noChangeArrowheads="1"/>
          </p:cNvSpPr>
          <p:nvPr>
            <p:ph type="title"/>
          </p:nvPr>
        </p:nvSpPr>
        <p:spPr bwMode="auto">
          <a:xfrm>
            <a:off x="1671638" y="188913"/>
            <a:ext cx="7396162" cy="5016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8" name="Rectangle 58"/>
          <p:cNvSpPr>
            <a:spLocks noGrp="1" noChangeArrowheads="1"/>
          </p:cNvSpPr>
          <p:nvPr>
            <p:ph type="body" idx="1"/>
          </p:nvPr>
        </p:nvSpPr>
        <p:spPr bwMode="auto">
          <a:xfrm>
            <a:off x="296863" y="1457325"/>
            <a:ext cx="8445500" cy="48641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p>
        </p:txBody>
      </p:sp>
      <p:sp>
        <p:nvSpPr>
          <p:cNvPr id="4" name="TextBox 3"/>
          <p:cNvSpPr txBox="1"/>
          <p:nvPr userDrawn="1"/>
        </p:nvSpPr>
        <p:spPr>
          <a:xfrm>
            <a:off x="19050" y="482815"/>
            <a:ext cx="1556836" cy="553998"/>
          </a:xfrm>
          <a:prstGeom prst="rect">
            <a:avLst/>
          </a:prstGeom>
          <a:noFill/>
        </p:spPr>
        <p:txBody>
          <a:bodyPr wrap="none">
            <a:spAutoFit/>
          </a:bodyPr>
          <a:lstStyle/>
          <a:p>
            <a:pPr defTabSz="914400" eaLnBrk="0" hangingPunct="0">
              <a:spcBef>
                <a:spcPts val="0"/>
              </a:spcBef>
              <a:defRPr/>
            </a:pPr>
            <a:r>
              <a:rPr lang="en-US" sz="1000" b="1" dirty="0" smtClean="0">
                <a:solidFill>
                  <a:srgbClr val="FFFFFF"/>
                </a:solidFill>
                <a:latin typeface="Arial Unicode MS" pitchFamily="-111" charset="0"/>
                <a:ea typeface="ＭＳ Ｐゴシック" pitchFamily="-105" charset="-128"/>
                <a:cs typeface="ＭＳ Ｐゴシック" pitchFamily="-105" charset="-128"/>
              </a:rPr>
              <a:t>SIT-28 Meeting</a:t>
            </a:r>
            <a:endParaRPr lang="en-US" sz="1000" b="1" dirty="0">
              <a:solidFill>
                <a:srgbClr val="FFFFFF"/>
              </a:solidFill>
              <a:latin typeface="Arial Unicode MS" pitchFamily="-111" charset="0"/>
              <a:ea typeface="ＭＳ Ｐゴシック" pitchFamily="-105" charset="-128"/>
              <a:cs typeface="ＭＳ Ｐゴシック" pitchFamily="-105" charset="-128"/>
            </a:endParaRPr>
          </a:p>
          <a:p>
            <a:pPr defTabSz="914400" eaLnBrk="0" hangingPunct="0">
              <a:spcBef>
                <a:spcPts val="0"/>
              </a:spcBef>
              <a:defRPr/>
            </a:pPr>
            <a:r>
              <a:rPr lang="en-US" sz="1000" b="1" dirty="0" smtClean="0">
                <a:solidFill>
                  <a:srgbClr val="FFFFFF"/>
                </a:solidFill>
                <a:latin typeface="Arial Unicode MS" pitchFamily="-111" charset="0"/>
                <a:ea typeface="ＭＳ Ｐゴシック" pitchFamily="-105" charset="-128"/>
                <a:cs typeface="ＭＳ Ｐゴシック" pitchFamily="-105" charset="-128"/>
              </a:rPr>
              <a:t>Hampton, Virginia, USA</a:t>
            </a:r>
            <a:r>
              <a:rPr lang="en-US" sz="1000" b="1" dirty="0">
                <a:solidFill>
                  <a:srgbClr val="FFFFFF"/>
                </a:solidFill>
                <a:latin typeface="Arial Unicode MS" pitchFamily="-111" charset="0"/>
                <a:ea typeface="ＭＳ Ｐゴシック" pitchFamily="-105" charset="-128"/>
                <a:cs typeface="ＭＳ Ｐゴシック" pitchFamily="-105" charset="-128"/>
              </a:rPr>
              <a:t/>
            </a:r>
            <a:br>
              <a:rPr lang="en-US" sz="1000" b="1" dirty="0">
                <a:solidFill>
                  <a:srgbClr val="FFFFFF"/>
                </a:solidFill>
                <a:latin typeface="Arial Unicode MS" pitchFamily="-111" charset="0"/>
                <a:ea typeface="ＭＳ Ｐゴシック" pitchFamily="-105" charset="-128"/>
                <a:cs typeface="ＭＳ Ｐゴシック" pitchFamily="-105" charset="-128"/>
              </a:rPr>
            </a:br>
            <a:r>
              <a:rPr lang="en-US" sz="1000" b="1" dirty="0" smtClean="0">
                <a:solidFill>
                  <a:srgbClr val="FFFFFF"/>
                </a:solidFill>
                <a:latin typeface="Arial Unicode MS" pitchFamily="-111" charset="0"/>
                <a:ea typeface="ＭＳ Ｐゴシック" pitchFamily="-105" charset="-128"/>
                <a:cs typeface="ＭＳ Ｐゴシック" pitchFamily="-105" charset="-128"/>
              </a:rPr>
              <a:t>11-15 March 2013</a:t>
            </a:r>
            <a:endParaRPr lang="en-US" sz="1000" b="1" dirty="0">
              <a:solidFill>
                <a:srgbClr val="FFFFFF"/>
              </a:solidFill>
              <a:latin typeface="Arial Unicode MS" pitchFamily="-111" charset="0"/>
              <a:ea typeface="ＭＳ Ｐゴシック" pitchFamily="-105" charset="-128"/>
              <a:cs typeface="ＭＳ Ｐゴシック" pitchFamily="-105" charset="-128"/>
            </a:endParaRPr>
          </a:p>
        </p:txBody>
      </p:sp>
      <p:sp>
        <p:nvSpPr>
          <p:cNvPr id="8" name="Rectangle 4"/>
          <p:cNvSpPr>
            <a:spLocks noGrp="1" noChangeArrowheads="1"/>
          </p:cNvSpPr>
          <p:nvPr>
            <p:ph type="sldNum" sz="quarter" idx="4"/>
          </p:nvPr>
        </p:nvSpPr>
        <p:spPr>
          <a:xfrm>
            <a:off x="7239000" y="6600825"/>
            <a:ext cx="1905000" cy="257175"/>
          </a:xfrm>
          <a:prstGeom prst="rect">
            <a:avLst/>
          </a:prstGeom>
        </p:spPr>
        <p:txBody>
          <a:bodyPr vert="horz" wrap="square" lIns="91440" tIns="45720" rIns="91440" bIns="45720" numCol="1" anchor="t" anchorCtr="0" compatLnSpc="1">
            <a:prstTxWarp prst="textNoShape">
              <a:avLst/>
            </a:prstTxWarp>
          </a:bodyPr>
          <a:lstStyle>
            <a:lvl1pPr algn="r" eaLnBrk="0" hangingPunct="0">
              <a:spcBef>
                <a:spcPct val="50000"/>
              </a:spcBef>
              <a:defRPr sz="1000">
                <a:solidFill>
                  <a:srgbClr val="002569"/>
                </a:solidFill>
                <a:latin typeface="Calibri" pitchFamily="-106" charset="0"/>
                <a:cs typeface="Calibri" pitchFamily="-106" charset="0"/>
              </a:defRPr>
            </a:lvl1pPr>
          </a:lstStyle>
          <a:p>
            <a:pPr>
              <a:defRPr/>
            </a:pPr>
            <a:fld id="{980EA4A0-E513-42EA-B292-B21C1B51B660}" type="slidenum">
              <a:rPr lang="en-US"/>
              <a:pPr>
                <a:defRPr/>
              </a:pPr>
              <a:t>‹#›</a:t>
            </a:fld>
            <a:endParaRPr lang="en-US" dirty="0"/>
          </a:p>
        </p:txBody>
      </p:sp>
      <p:pic>
        <p:nvPicPr>
          <p:cNvPr id="5" name="Picture 4" descr="CEOS_logo_trans_SMALL.png"/>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75078" y="119764"/>
            <a:ext cx="915254" cy="363051"/>
          </a:xfrm>
          <a:prstGeom prst="rect">
            <a:avLst/>
          </a:prstGeom>
        </p:spPr>
      </p:pic>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Lst>
  <p:transition spd="slow"/>
  <p:txStyles>
    <p:titleStyle>
      <a:lvl1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1pPr>
      <a:lvl2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2pPr>
      <a:lvl3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3pPr>
      <a:lvl4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4pPr>
      <a:lvl5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5pPr>
      <a:lvl6pPr marL="457200" algn="l" rtl="0" eaLnBrk="0" fontAlgn="base" hangingPunct="0">
        <a:spcBef>
          <a:spcPct val="0"/>
        </a:spcBef>
        <a:spcAft>
          <a:spcPct val="0"/>
        </a:spcAft>
        <a:defRPr sz="2800" b="1">
          <a:solidFill>
            <a:schemeClr val="bg1"/>
          </a:solidFill>
          <a:latin typeface="Century Gothic" pitchFamily="34" charset="0"/>
        </a:defRPr>
      </a:lvl6pPr>
      <a:lvl7pPr marL="914400" algn="l" rtl="0" eaLnBrk="0" fontAlgn="base" hangingPunct="0">
        <a:spcBef>
          <a:spcPct val="0"/>
        </a:spcBef>
        <a:spcAft>
          <a:spcPct val="0"/>
        </a:spcAft>
        <a:defRPr sz="2800" b="1">
          <a:solidFill>
            <a:schemeClr val="bg1"/>
          </a:solidFill>
          <a:latin typeface="Century Gothic" pitchFamily="34" charset="0"/>
        </a:defRPr>
      </a:lvl7pPr>
      <a:lvl8pPr marL="1371600" algn="l" rtl="0" eaLnBrk="0" fontAlgn="base" hangingPunct="0">
        <a:spcBef>
          <a:spcPct val="0"/>
        </a:spcBef>
        <a:spcAft>
          <a:spcPct val="0"/>
        </a:spcAft>
        <a:defRPr sz="2800" b="1">
          <a:solidFill>
            <a:schemeClr val="bg1"/>
          </a:solidFill>
          <a:latin typeface="Century Gothic" pitchFamily="34" charset="0"/>
        </a:defRPr>
      </a:lvl8pPr>
      <a:lvl9pPr marL="1828800" algn="l" rtl="0" eaLnBrk="0" fontAlgn="base" hangingPunct="0">
        <a:spcBef>
          <a:spcPct val="0"/>
        </a:spcBef>
        <a:spcAft>
          <a:spcPct val="0"/>
        </a:spcAft>
        <a:defRPr sz="2800" b="1">
          <a:solidFill>
            <a:schemeClr val="bg1"/>
          </a:solidFill>
          <a:latin typeface="Century Gothic" pitchFamily="34" charset="0"/>
        </a:defRPr>
      </a:lvl9pPr>
    </p:titleStyle>
    <p:bodyStyle>
      <a:lvl1pPr marL="342900" indent="-342900" algn="l" rtl="0" eaLnBrk="0" fontAlgn="base" hangingPunct="0">
        <a:spcBef>
          <a:spcPct val="20000"/>
        </a:spcBef>
        <a:spcAft>
          <a:spcPct val="0"/>
        </a:spcAft>
        <a:buFont typeface="Arial" charset="0"/>
        <a:buChar char="•"/>
        <a:defRPr sz="2400" b="1">
          <a:solidFill>
            <a:schemeClr val="tx2"/>
          </a:solidFill>
          <a:latin typeface="Arial" charset="0"/>
          <a:ea typeface="ＭＳ Ｐゴシック" charset="-128"/>
          <a:cs typeface="ＭＳ Ｐゴシック" charset="-128"/>
        </a:defRPr>
      </a:lvl1pPr>
      <a:lvl2pPr marL="742950" indent="-285750" algn="l" rtl="0" eaLnBrk="0" fontAlgn="base" hangingPunct="0">
        <a:spcBef>
          <a:spcPct val="20000"/>
        </a:spcBef>
        <a:spcAft>
          <a:spcPct val="0"/>
        </a:spcAft>
        <a:buFont typeface="Arial" charset="0"/>
        <a:buChar char="•"/>
        <a:defRPr sz="2200" b="1">
          <a:solidFill>
            <a:schemeClr val="tx2"/>
          </a:solidFill>
          <a:latin typeface="Arial" charset="0"/>
          <a:ea typeface="ＭＳ Ｐゴシック" charset="-128"/>
        </a:defRPr>
      </a:lvl2pPr>
      <a:lvl3pPr marL="1143000" indent="-228600" algn="l" rtl="0" eaLnBrk="0" fontAlgn="base" hangingPunct="0">
        <a:spcBef>
          <a:spcPct val="20000"/>
        </a:spcBef>
        <a:spcAft>
          <a:spcPct val="0"/>
        </a:spcAft>
        <a:buFont typeface="Courier New" pitchFamily="-106" charset="0"/>
        <a:buChar char="o"/>
        <a:defRPr sz="2000" b="1">
          <a:solidFill>
            <a:schemeClr val="tx2"/>
          </a:solidFill>
          <a:latin typeface="Arial" charset="0"/>
          <a:ea typeface="ＭＳ Ｐゴシック" charset="-128"/>
        </a:defRPr>
      </a:lvl3pPr>
      <a:lvl4pPr marL="1600200" indent="-228600" algn="l" rtl="0" eaLnBrk="0" fontAlgn="base" hangingPunct="0">
        <a:spcBef>
          <a:spcPct val="20000"/>
        </a:spcBef>
        <a:spcAft>
          <a:spcPct val="0"/>
        </a:spcAft>
        <a:buFont typeface="Wingdings" pitchFamily="-106" charset="2"/>
        <a:buChar char="§"/>
        <a:defRPr b="1">
          <a:solidFill>
            <a:schemeClr val="tx2"/>
          </a:solidFill>
          <a:latin typeface="Arial" charset="0"/>
          <a:ea typeface="ＭＳ Ｐゴシック" charset="-128"/>
        </a:defRPr>
      </a:lvl4pPr>
      <a:lvl5pPr marL="2057400" indent="-228600" algn="l" rtl="0" eaLnBrk="0" fontAlgn="base" hangingPunct="0">
        <a:spcBef>
          <a:spcPct val="20000"/>
        </a:spcBef>
        <a:spcAft>
          <a:spcPct val="0"/>
        </a:spcAft>
        <a:buFont typeface="Arial" charset="0"/>
        <a:buChar char="•"/>
        <a:defRPr sz="1600" b="1">
          <a:solidFill>
            <a:schemeClr val="tx2"/>
          </a:solidFill>
          <a:latin typeface="Arial" charset="0"/>
          <a:ea typeface="ＭＳ Ｐゴシック" charset="-128"/>
        </a:defRPr>
      </a:lvl5pPr>
      <a:lvl6pPr marL="2514600" indent="-228600" algn="l" rtl="0" eaLnBrk="0" fontAlgn="base" hangingPunct="0">
        <a:spcBef>
          <a:spcPct val="20000"/>
        </a:spcBef>
        <a:spcAft>
          <a:spcPct val="0"/>
        </a:spcAft>
        <a:defRPr sz="2400">
          <a:solidFill>
            <a:schemeClr val="tx2"/>
          </a:solidFill>
          <a:latin typeface="+mn-lt"/>
        </a:defRPr>
      </a:lvl6pPr>
      <a:lvl7pPr marL="2971800" indent="-228600" algn="l" rtl="0" eaLnBrk="0" fontAlgn="base" hangingPunct="0">
        <a:spcBef>
          <a:spcPct val="20000"/>
        </a:spcBef>
        <a:spcAft>
          <a:spcPct val="0"/>
        </a:spcAft>
        <a:defRPr sz="2400">
          <a:solidFill>
            <a:schemeClr val="tx2"/>
          </a:solidFill>
          <a:latin typeface="+mn-lt"/>
        </a:defRPr>
      </a:lvl7pPr>
      <a:lvl8pPr marL="3429000" indent="-228600" algn="l" rtl="0" eaLnBrk="0" fontAlgn="base" hangingPunct="0">
        <a:spcBef>
          <a:spcPct val="20000"/>
        </a:spcBef>
        <a:spcAft>
          <a:spcPct val="0"/>
        </a:spcAft>
        <a:defRPr sz="2400">
          <a:solidFill>
            <a:schemeClr val="tx2"/>
          </a:solidFill>
          <a:latin typeface="+mn-lt"/>
        </a:defRPr>
      </a:lvl8pPr>
      <a:lvl9pPr marL="3886200" indent="-228600" algn="l" rtl="0" eaLnBrk="0" fontAlgn="base" hangingPunct="0">
        <a:spcBef>
          <a:spcPct val="20000"/>
        </a:spcBef>
        <a:spcAft>
          <a:spcPct val="0"/>
        </a:spcAft>
        <a:defRPr sz="2400">
          <a:solidFill>
            <a:schemeClr val="tx2"/>
          </a:solidFill>
          <a:latin typeface="+mn-lt"/>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44"/>
          <p:cNvSpPr>
            <a:spLocks noGrp="1" noChangeArrowheads="1"/>
          </p:cNvSpPr>
          <p:nvPr>
            <p:ph type="ctrTitle"/>
          </p:nvPr>
        </p:nvSpPr>
        <p:spPr>
          <a:xfrm>
            <a:off x="3986333" y="0"/>
            <a:ext cx="5206574" cy="1672389"/>
          </a:xfrm>
        </p:spPr>
        <p:txBody>
          <a:bodyPr/>
          <a:lstStyle/>
          <a:p>
            <a:pPr algn="l"/>
            <a:r>
              <a:rPr lang="en-GB" sz="2800" i="1" dirty="0" smtClean="0">
                <a:latin typeface="Century Gothic" pitchFamily="34" charset="0"/>
              </a:rPr>
              <a:t>CEOS Strategy for Carbon Observations from Space</a:t>
            </a:r>
            <a:endParaRPr lang="en-US" sz="2800" dirty="0" smtClean="0">
              <a:solidFill>
                <a:srgbClr val="FFFF00"/>
              </a:solidFill>
            </a:endParaRPr>
          </a:p>
        </p:txBody>
      </p:sp>
      <p:sp>
        <p:nvSpPr>
          <p:cNvPr id="2" name="Subtitle 1"/>
          <p:cNvSpPr>
            <a:spLocks noGrp="1"/>
          </p:cNvSpPr>
          <p:nvPr>
            <p:ph type="subTitle" sz="quarter" idx="1"/>
          </p:nvPr>
        </p:nvSpPr>
        <p:spPr>
          <a:xfrm>
            <a:off x="3814057" y="1950535"/>
            <a:ext cx="4686205" cy="1564105"/>
          </a:xfrm>
        </p:spPr>
        <p:txBody>
          <a:bodyPr/>
          <a:lstStyle/>
          <a:p>
            <a:pPr algn="ctr">
              <a:spcBef>
                <a:spcPts val="0"/>
              </a:spcBef>
            </a:pPr>
            <a:r>
              <a:rPr lang="en-GB" b="0" dirty="0" smtClean="0"/>
              <a:t>Carbon Task Force Co-Chairs:  Masakatsu Nakajima (JAXA) and    Diane E. Wickland (NASA)</a:t>
            </a:r>
            <a:r>
              <a:rPr lang="en-US" b="0" dirty="0" smtClean="0"/>
              <a:t/>
            </a:r>
            <a:br>
              <a:rPr lang="en-US" b="0" dirty="0" smtClean="0"/>
            </a:br>
            <a:endParaRPr lang="en-US" b="0" dirty="0" smtClean="0"/>
          </a:p>
          <a:p>
            <a:pPr algn="ctr">
              <a:spcBef>
                <a:spcPts val="0"/>
              </a:spcBef>
            </a:pPr>
            <a:r>
              <a:rPr lang="en-US" b="0" dirty="0" smtClean="0"/>
              <a:t>CEOS-CGMS WG Climate</a:t>
            </a:r>
          </a:p>
          <a:p>
            <a:pPr algn="ctr">
              <a:spcBef>
                <a:spcPts val="0"/>
              </a:spcBef>
            </a:pPr>
            <a:r>
              <a:rPr lang="en-US" b="0" dirty="0" smtClean="0"/>
              <a:t>March 6, 2014</a:t>
            </a:r>
          </a:p>
          <a:p>
            <a:pPr>
              <a:spcBef>
                <a:spcPts val="0"/>
              </a:spcBef>
            </a:pPr>
            <a:endParaRPr lang="en-US" b="0" dirty="0" smtClean="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12"/>
          <p:cNvSpPr txBox="1">
            <a:spLocks noChangeArrowheads="1"/>
          </p:cNvSpPr>
          <p:nvPr/>
        </p:nvSpPr>
        <p:spPr bwMode="auto">
          <a:xfrm>
            <a:off x="80465" y="1456216"/>
            <a:ext cx="8892480" cy="50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sz="2400" b="1" dirty="0" smtClean="0"/>
              <a:t>The report contains several recommendations for CEOS and its member agencies to engage with other groups and the carbon science community in order to improve communications and optimally address actions.  These include:</a:t>
            </a:r>
          </a:p>
          <a:p>
            <a:r>
              <a:rPr lang="en-US" sz="2400" b="1" dirty="0" smtClean="0"/>
              <a:t> </a:t>
            </a:r>
          </a:p>
          <a:p>
            <a:pPr lvl="0">
              <a:buFont typeface="Arial" pitchFamily="34" charset="0"/>
              <a:buChar char="•"/>
            </a:pPr>
            <a:r>
              <a:rPr lang="en-US" sz="2000" b="1" dirty="0" smtClean="0"/>
              <a:t> Interactions with the GEO Carbon Community of Practice and the GEO Blue Planet initiative to advance work on new products and data product intercomparisons</a:t>
            </a:r>
          </a:p>
          <a:p>
            <a:pPr lvl="0">
              <a:buFont typeface="Arial" pitchFamily="34" charset="0"/>
              <a:buChar char="•"/>
            </a:pPr>
            <a:r>
              <a:rPr lang="en-US" sz="2000" b="1" dirty="0" smtClean="0"/>
              <a:t> Interactions with the carbon and climate modeling communities and CEOS Working Group on Climate in support of data-model intercomparisons</a:t>
            </a:r>
          </a:p>
          <a:p>
            <a:pPr lvl="0">
              <a:buFont typeface="Arial" pitchFamily="34" charset="0"/>
              <a:buChar char="•"/>
            </a:pPr>
            <a:r>
              <a:rPr lang="en-US" sz="2000" b="1" dirty="0" smtClean="0"/>
              <a:t> Interactions with the GEO carbon community of practice to understand science needs and priorities for missing measurements that satellites could provide beyond 2020</a:t>
            </a:r>
            <a:endParaRPr lang="en-US" sz="2000" b="1" dirty="0"/>
          </a:p>
        </p:txBody>
      </p:sp>
      <p:sp>
        <p:nvSpPr>
          <p:cNvPr id="4" name="Text Box 12"/>
          <p:cNvSpPr txBox="1">
            <a:spLocks noChangeArrowheads="1"/>
          </p:cNvSpPr>
          <p:nvPr/>
        </p:nvSpPr>
        <p:spPr bwMode="auto">
          <a:xfrm>
            <a:off x="1647426" y="28985"/>
            <a:ext cx="5004556"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fontAlgn="base" hangingPunct="1">
              <a:spcBef>
                <a:spcPct val="0"/>
              </a:spcBef>
              <a:spcAft>
                <a:spcPts val="600"/>
              </a:spcAft>
            </a:pPr>
            <a:r>
              <a:rPr lang="en-US" sz="3200" b="1" dirty="0" smtClean="0">
                <a:solidFill>
                  <a:schemeClr val="bg1"/>
                </a:solidFill>
                <a:latin typeface="Calibri" pitchFamily="34" charset="0"/>
              </a:rPr>
              <a:t>Summary of Actions:  Institutional Linkages</a:t>
            </a:r>
            <a:endParaRPr lang="en-US" sz="1400" dirty="0">
              <a:solidFill>
                <a:schemeClr val="bg1"/>
              </a:solidFill>
              <a:cs typeface="Arial" pitchFamily="34" charset="0"/>
            </a:endParaRPr>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05674" y="10883"/>
            <a:ext cx="1502830" cy="904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6" name="Rectangle 5"/>
          <p:cNvSpPr/>
          <p:nvPr/>
        </p:nvSpPr>
        <p:spPr bwMode="auto">
          <a:xfrm>
            <a:off x="102413" y="512064"/>
            <a:ext cx="1426464" cy="464329"/>
          </a:xfrm>
          <a:prstGeom prst="rect">
            <a:avLst/>
          </a:prstGeom>
          <a:solidFill>
            <a:srgbClr val="002569"/>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500" b="0" i="0" u="none" strike="noStrike" cap="none" normalizeH="0" baseline="0" dirty="0" smtClean="0">
              <a:ln>
                <a:noFill/>
              </a:ln>
              <a:solidFill>
                <a:srgbClr val="000000"/>
              </a:solidFill>
              <a:effectLst/>
              <a:latin typeface="Tahoma" pitchFamily="34" charset="0"/>
            </a:endParaRPr>
          </a:p>
        </p:txBody>
      </p:sp>
    </p:spTree>
    <p:extLst>
      <p:ext uri="{BB962C8B-B14F-4D97-AF65-F5344CB8AC3E}">
        <p14:creationId xmlns:p14="http://schemas.microsoft.com/office/powerpoint/2010/main" val="13237830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7"/>
          <p:cNvSpPr>
            <a:spLocks noGrp="1" noChangeArrowheads="1"/>
          </p:cNvSpPr>
          <p:nvPr>
            <p:ph type="body" idx="1"/>
          </p:nvPr>
        </p:nvSpPr>
        <p:spPr>
          <a:xfrm>
            <a:off x="97392" y="1603943"/>
            <a:ext cx="8911342" cy="5297731"/>
          </a:xfrm>
        </p:spPr>
        <p:txBody>
          <a:bodyPr/>
          <a:lstStyle/>
          <a:p>
            <a:r>
              <a:rPr lang="en-US" sz="2000" dirty="0" smtClean="0">
                <a:latin typeface="Calibri" pitchFamily="34" charset="0"/>
                <a:cs typeface="Calibri" pitchFamily="34" charset="0"/>
              </a:rPr>
              <a:t>Action-38</a:t>
            </a:r>
            <a:r>
              <a:rPr lang="en-US" sz="2000" dirty="0">
                <a:latin typeface="Calibri" pitchFamily="34" charset="0"/>
                <a:cs typeface="Calibri" pitchFamily="34" charset="0"/>
              </a:rPr>
              <a:t>:  CEOS will establish a group to be responsible for carbon activities within CEOS and for advancing the findings and recommendations of this report.  This group will take responsibility for overseeing, coordinating, and reporting on the actions identified in this report.  </a:t>
            </a:r>
            <a:r>
              <a:rPr lang="en-US" sz="2000" dirty="0">
                <a:solidFill>
                  <a:srgbClr val="FF0000"/>
                </a:solidFill>
                <a:latin typeface="Calibri" pitchFamily="34" charset="0"/>
                <a:cs typeface="Calibri" pitchFamily="34" charset="0"/>
              </a:rPr>
              <a:t>It is recommended that CEOS establish a Carbon Subgroup within the CEOS WG on Climate as a most efficient way of implementing this action </a:t>
            </a:r>
            <a:r>
              <a:rPr lang="en-US" sz="2000" dirty="0">
                <a:latin typeface="Calibri" pitchFamily="34" charset="0"/>
                <a:cs typeface="Calibri" pitchFamily="34" charset="0"/>
              </a:rPr>
              <a:t>(this recommended group will hereafter be referred to as the "Carbon Subgroup").  </a:t>
            </a:r>
            <a:r>
              <a:rPr lang="en-US" sz="2000" dirty="0">
                <a:solidFill>
                  <a:srgbClr val="FF0000"/>
                </a:solidFill>
                <a:latin typeface="Calibri" pitchFamily="34" charset="0"/>
                <a:cs typeface="Calibri" pitchFamily="34" charset="0"/>
              </a:rPr>
              <a:t>The Carbon Subgroup will report to (and through) the WG Climate. </a:t>
            </a:r>
            <a:r>
              <a:rPr lang="en-US" sz="2000" dirty="0">
                <a:latin typeface="Calibri" pitchFamily="34" charset="0"/>
                <a:cs typeface="Calibri" pitchFamily="34" charset="0"/>
              </a:rPr>
              <a:t> It will establish strong working relationships with all relevant VCs and CEOS WGs, especially the WGCV</a:t>
            </a:r>
            <a:r>
              <a:rPr lang="en-US" sz="2000" dirty="0" smtClean="0">
                <a:latin typeface="Calibri" pitchFamily="34" charset="0"/>
                <a:cs typeface="Calibri" pitchFamily="34" charset="0"/>
              </a:rPr>
              <a:t>.</a:t>
            </a:r>
          </a:p>
          <a:p>
            <a:pPr marL="0" indent="0">
              <a:buNone/>
            </a:pPr>
            <a:endParaRPr lang="en-US" sz="2000" dirty="0" smtClean="0">
              <a:latin typeface="Calibri" pitchFamily="34" charset="0"/>
              <a:cs typeface="Calibri" pitchFamily="34" charset="0"/>
            </a:endParaRPr>
          </a:p>
          <a:p>
            <a:r>
              <a:rPr lang="en-US" sz="2000" dirty="0">
                <a:latin typeface="Calibri" pitchFamily="34" charset="0"/>
                <a:cs typeface="Calibri" pitchFamily="34" charset="0"/>
              </a:rPr>
              <a:t>Action-41:  The CEOS Carbon Subgroup (recommended in Action-38) will report to the CEOS WG Climate.  It will track and report upon progress in responding to the actions in the </a:t>
            </a:r>
            <a:r>
              <a:rPr lang="en-US" sz="2000" i="1" dirty="0" smtClean="0">
                <a:latin typeface="Calibri" pitchFamily="34" charset="0"/>
                <a:cs typeface="Calibri" pitchFamily="34" charset="0"/>
              </a:rPr>
              <a:t>CEOS Strategy </a:t>
            </a:r>
            <a:r>
              <a:rPr lang="en-US" sz="2000" i="1" dirty="0">
                <a:latin typeface="Calibri" pitchFamily="34" charset="0"/>
                <a:cs typeface="Calibri" pitchFamily="34" charset="0"/>
              </a:rPr>
              <a:t>for Carbon Observations from Space </a:t>
            </a:r>
            <a:r>
              <a:rPr lang="en-US" sz="2000" dirty="0">
                <a:latin typeface="Calibri" pitchFamily="34" charset="0"/>
                <a:cs typeface="Calibri" pitchFamily="34" charset="0"/>
              </a:rPr>
              <a:t>in a manner similar to that for the </a:t>
            </a:r>
            <a:r>
              <a:rPr lang="en-US" sz="2000" i="1" dirty="0">
                <a:latin typeface="Calibri" pitchFamily="34" charset="0"/>
                <a:cs typeface="Calibri" pitchFamily="34" charset="0"/>
              </a:rPr>
              <a:t>CEOS Response to the GCOS Implementation </a:t>
            </a:r>
            <a:r>
              <a:rPr lang="en-US" sz="2000" i="1" dirty="0" smtClean="0">
                <a:latin typeface="Calibri" pitchFamily="34" charset="0"/>
                <a:cs typeface="Calibri" pitchFamily="34" charset="0"/>
              </a:rPr>
              <a:t>Plan</a:t>
            </a:r>
            <a:r>
              <a:rPr lang="en-US" sz="2000" dirty="0" smtClean="0">
                <a:latin typeface="Calibri" pitchFamily="34" charset="0"/>
                <a:cs typeface="Calibri" pitchFamily="34" charset="0"/>
              </a:rPr>
              <a:t>, </a:t>
            </a:r>
            <a:r>
              <a:rPr lang="en-US" sz="2000" dirty="0">
                <a:latin typeface="Calibri" pitchFamily="34" charset="0"/>
                <a:cs typeface="Calibri" pitchFamily="34" charset="0"/>
              </a:rPr>
              <a:t>which includes at a minimum annual reporting by the Carbon Subgroup through the WG Climate  to the CEOS SIT and Plenary.</a:t>
            </a:r>
            <a:endParaRPr lang="en-US" sz="2000" dirty="0" smtClean="0">
              <a:latin typeface="Calibri" pitchFamily="34" charset="0"/>
              <a:cs typeface="Calibri" pitchFamily="34" charset="0"/>
            </a:endParaRPr>
          </a:p>
        </p:txBody>
      </p:sp>
      <p:sp>
        <p:nvSpPr>
          <p:cNvPr id="4" name="Rectangle 3"/>
          <p:cNvSpPr/>
          <p:nvPr/>
        </p:nvSpPr>
        <p:spPr bwMode="auto">
          <a:xfrm>
            <a:off x="102413" y="512064"/>
            <a:ext cx="1426464" cy="464329"/>
          </a:xfrm>
          <a:prstGeom prst="rect">
            <a:avLst/>
          </a:prstGeom>
          <a:solidFill>
            <a:srgbClr val="002569"/>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500" b="0" i="0" u="none" strike="noStrike" cap="none" normalizeH="0" baseline="0" dirty="0" smtClean="0">
              <a:ln>
                <a:noFill/>
              </a:ln>
              <a:solidFill>
                <a:srgbClr val="000000"/>
              </a:solidFill>
              <a:effectLst/>
              <a:latin typeface="Tahoma" pitchFamily="34" charset="0"/>
            </a:endParaRPr>
          </a:p>
        </p:txBody>
      </p:sp>
      <p:sp>
        <p:nvSpPr>
          <p:cNvPr id="7169" name="Rectangle 16"/>
          <p:cNvSpPr>
            <a:spLocks noGrp="1" noChangeArrowheads="1"/>
          </p:cNvSpPr>
          <p:nvPr>
            <p:ph type="title"/>
          </p:nvPr>
        </p:nvSpPr>
        <p:spPr>
          <a:xfrm>
            <a:off x="368423" y="24761"/>
            <a:ext cx="7588346" cy="967130"/>
          </a:xfrm>
        </p:spPr>
        <p:txBody>
          <a:bodyPr/>
          <a:lstStyle/>
          <a:p>
            <a:pPr algn="ctr"/>
            <a:r>
              <a:rPr lang="en-US" altLang="ja-JP" dirty="0" smtClean="0">
                <a:latin typeface="Century Gothic" charset="0"/>
                <a:ea typeface="ＭＳ Ｐゴシック" charset="0"/>
                <a:cs typeface="ＭＳ Ｐゴシック" charset="0"/>
              </a:rPr>
              <a:t>Major Action Regarding Implementation</a:t>
            </a:r>
            <a:endParaRPr lang="en-US" altLang="ja-JP" sz="2800" dirty="0">
              <a:latin typeface="Century Gothic" charset="0"/>
              <a:ea typeface="ＭＳ Ｐゴシック" charset="0"/>
              <a:cs typeface="ＭＳ Ｐゴシック" charset="0"/>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7"/>
          <p:cNvSpPr>
            <a:spLocks noGrp="1" noChangeArrowheads="1"/>
          </p:cNvSpPr>
          <p:nvPr>
            <p:ph type="body" idx="1"/>
          </p:nvPr>
        </p:nvSpPr>
        <p:spPr>
          <a:xfrm>
            <a:off x="97392" y="1406438"/>
            <a:ext cx="8911342" cy="5297731"/>
          </a:xfrm>
        </p:spPr>
        <p:txBody>
          <a:bodyPr/>
          <a:lstStyle/>
          <a:p>
            <a:pPr marL="0" indent="0">
              <a:buNone/>
            </a:pPr>
            <a:r>
              <a:rPr lang="en-US" sz="1800" dirty="0" smtClean="0">
                <a:latin typeface="Calibri" pitchFamily="34" charset="0"/>
                <a:cs typeface="Calibri" pitchFamily="34" charset="0"/>
              </a:rPr>
              <a:t>Product-Related:</a:t>
            </a:r>
          </a:p>
          <a:p>
            <a:pPr marL="0" indent="0">
              <a:buNone/>
            </a:pPr>
            <a:endParaRPr lang="en-US" sz="900" dirty="0" smtClean="0">
              <a:latin typeface="Calibri" pitchFamily="34" charset="0"/>
              <a:cs typeface="Calibri" pitchFamily="34" charset="0"/>
            </a:endParaRPr>
          </a:p>
          <a:p>
            <a:r>
              <a:rPr lang="en-US" sz="1800" dirty="0" smtClean="0">
                <a:latin typeface="Calibri" pitchFamily="34" charset="0"/>
                <a:cs typeface="Calibri" pitchFamily="34" charset="0"/>
              </a:rPr>
              <a:t>Action-21</a:t>
            </a:r>
            <a:r>
              <a:rPr lang="en-US" sz="1800" dirty="0">
                <a:latin typeface="Calibri" pitchFamily="34" charset="0"/>
                <a:cs typeface="Calibri" pitchFamily="34" charset="0"/>
              </a:rPr>
              <a:t>:  The CEOS Carbon Subgroup </a:t>
            </a:r>
            <a:r>
              <a:rPr lang="en-US" sz="1800" dirty="0" smtClean="0">
                <a:latin typeface="Calibri" pitchFamily="34" charset="0"/>
                <a:cs typeface="Calibri" pitchFamily="34" charset="0"/>
              </a:rPr>
              <a:t>will </a:t>
            </a:r>
            <a:r>
              <a:rPr lang="en-US" sz="1800" dirty="0">
                <a:latin typeface="Calibri" pitchFamily="34" charset="0"/>
                <a:cs typeface="Calibri" pitchFamily="34" charset="0"/>
              </a:rPr>
              <a:t>coordinate with other relevant CEOS WGs and VCs to ensure that the carbon observations and data products that transcend traditional scientific domains (e.g. black carbon, nutrient fertilization) are accorded appropriate priority in CEOS activities and future plans and that key satellite products to permit scientific studies of these phenomena are produced and made available</a:t>
            </a:r>
            <a:r>
              <a:rPr lang="en-US" sz="1800" dirty="0" smtClean="0">
                <a:latin typeface="Calibri" pitchFamily="34" charset="0"/>
                <a:cs typeface="Calibri" pitchFamily="34" charset="0"/>
              </a:rPr>
              <a:t>.</a:t>
            </a:r>
          </a:p>
          <a:p>
            <a:r>
              <a:rPr lang="en-US" sz="1800" dirty="0">
                <a:latin typeface="Calibri" pitchFamily="34" charset="0"/>
                <a:cs typeface="Calibri" pitchFamily="34" charset="0"/>
              </a:rPr>
              <a:t>Action-24:  The CEOS  Carbon Subgroup </a:t>
            </a:r>
            <a:r>
              <a:rPr lang="en-US" sz="1800" dirty="0" smtClean="0">
                <a:latin typeface="Calibri" pitchFamily="34" charset="0"/>
                <a:cs typeface="Calibri" pitchFamily="34" charset="0"/>
              </a:rPr>
              <a:t>will </a:t>
            </a:r>
            <a:r>
              <a:rPr lang="en-US" sz="1800" dirty="0">
                <a:latin typeface="Calibri" pitchFamily="34" charset="0"/>
                <a:cs typeface="Calibri" pitchFamily="34" charset="0"/>
              </a:rPr>
              <a:t>work to encourage the production and availability of high-quality, consistent long time series data products based on multiple sensors and missions for carbon and climate science and for model-data and data-data intercomparison exercises. </a:t>
            </a:r>
            <a:endParaRPr lang="en-US" sz="1800" dirty="0" smtClean="0">
              <a:latin typeface="Calibri" pitchFamily="34" charset="0"/>
              <a:cs typeface="Calibri" pitchFamily="34" charset="0"/>
            </a:endParaRPr>
          </a:p>
          <a:p>
            <a:r>
              <a:rPr lang="en-US" sz="1800" dirty="0">
                <a:latin typeface="Calibri" pitchFamily="34" charset="0"/>
                <a:cs typeface="Calibri" pitchFamily="34" charset="0"/>
              </a:rPr>
              <a:t>Action-25:  The CEOS Carbon Subgroup </a:t>
            </a:r>
            <a:r>
              <a:rPr lang="en-US" sz="1800" dirty="0" smtClean="0">
                <a:latin typeface="Calibri" pitchFamily="34" charset="0"/>
                <a:cs typeface="Calibri" pitchFamily="34" charset="0"/>
              </a:rPr>
              <a:t>and </a:t>
            </a:r>
            <a:r>
              <a:rPr lang="en-US" sz="1800" dirty="0">
                <a:latin typeface="Calibri" pitchFamily="34" charset="0"/>
                <a:cs typeface="Calibri" pitchFamily="34" charset="0"/>
              </a:rPr>
              <a:t>relevant VCs will provide periodic technical information to the research and operational space agencies regarding readiness for and issues regarding transitions from research to operations for long-time series carbon observations</a:t>
            </a:r>
            <a:r>
              <a:rPr lang="en-US" sz="1800" dirty="0" smtClean="0">
                <a:latin typeface="Calibri" pitchFamily="34" charset="0"/>
                <a:cs typeface="Calibri" pitchFamily="34" charset="0"/>
              </a:rPr>
              <a:t>.</a:t>
            </a:r>
          </a:p>
          <a:p>
            <a:r>
              <a:rPr lang="en-US" sz="1800" dirty="0">
                <a:latin typeface="Calibri" pitchFamily="34" charset="0"/>
                <a:cs typeface="Calibri" pitchFamily="34" charset="0"/>
              </a:rPr>
              <a:t>Action-26:  The CEOS Carbon </a:t>
            </a:r>
            <a:r>
              <a:rPr lang="en-US" sz="1800" dirty="0" smtClean="0">
                <a:latin typeface="Calibri" pitchFamily="34" charset="0"/>
                <a:cs typeface="Calibri" pitchFamily="34" charset="0"/>
              </a:rPr>
              <a:t>Subgroup, in </a:t>
            </a:r>
            <a:r>
              <a:rPr lang="en-US" sz="1800" dirty="0">
                <a:latin typeface="Calibri" pitchFamily="34" charset="0"/>
                <a:cs typeface="Calibri" pitchFamily="34" charset="0"/>
              </a:rPr>
              <a:t>consultation with the CEOS WGCV, will develop effective protocols for the generation of products from individual satellites and platforms and encourage their implementation by CEOS Agencies to ensure long-term consistent datasets relevant to carbon cycle community needs. </a:t>
            </a:r>
            <a:endParaRPr lang="en-US" sz="1800" dirty="0" smtClean="0">
              <a:latin typeface="Calibri" pitchFamily="34" charset="0"/>
              <a:cs typeface="Calibri" pitchFamily="34" charset="0"/>
            </a:endParaRPr>
          </a:p>
        </p:txBody>
      </p:sp>
      <p:sp>
        <p:nvSpPr>
          <p:cNvPr id="4" name="Rectangle 3"/>
          <p:cNvSpPr/>
          <p:nvPr/>
        </p:nvSpPr>
        <p:spPr bwMode="auto">
          <a:xfrm>
            <a:off x="102413" y="512064"/>
            <a:ext cx="1426464" cy="464329"/>
          </a:xfrm>
          <a:prstGeom prst="rect">
            <a:avLst/>
          </a:prstGeom>
          <a:solidFill>
            <a:srgbClr val="002569"/>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500" b="0" i="0" u="none" strike="noStrike" cap="none" normalizeH="0" baseline="0" dirty="0" smtClean="0">
              <a:ln>
                <a:noFill/>
              </a:ln>
              <a:solidFill>
                <a:srgbClr val="000000"/>
              </a:solidFill>
              <a:effectLst/>
              <a:latin typeface="Tahoma" pitchFamily="34" charset="0"/>
            </a:endParaRPr>
          </a:p>
        </p:txBody>
      </p:sp>
      <p:sp>
        <p:nvSpPr>
          <p:cNvPr id="7169" name="Rectangle 16"/>
          <p:cNvSpPr>
            <a:spLocks noGrp="1" noChangeArrowheads="1"/>
          </p:cNvSpPr>
          <p:nvPr>
            <p:ph type="title"/>
          </p:nvPr>
        </p:nvSpPr>
        <p:spPr>
          <a:xfrm>
            <a:off x="1338665" y="24761"/>
            <a:ext cx="7905544" cy="967130"/>
          </a:xfrm>
        </p:spPr>
        <p:txBody>
          <a:bodyPr/>
          <a:lstStyle/>
          <a:p>
            <a:pPr algn="l"/>
            <a:r>
              <a:rPr lang="en-US" altLang="ja-JP" dirty="0" smtClean="0">
                <a:latin typeface="Century Gothic" charset="0"/>
                <a:ea typeface="ＭＳ Ｐゴシック" charset="0"/>
                <a:cs typeface="ＭＳ Ｐゴシック" charset="0"/>
              </a:rPr>
              <a:t>Actions Recommended for Carbon Subgroup</a:t>
            </a:r>
            <a:endParaRPr lang="en-US" altLang="ja-JP" sz="2800" dirty="0">
              <a:latin typeface="Century Gothic" charset="0"/>
              <a:ea typeface="ＭＳ Ｐゴシック" charset="0"/>
              <a:cs typeface="ＭＳ Ｐゴシック" charset="0"/>
            </a:endParaRPr>
          </a:p>
        </p:txBody>
      </p:sp>
    </p:spTree>
    <p:extLst>
      <p:ext uri="{BB962C8B-B14F-4D97-AF65-F5344CB8AC3E}">
        <p14:creationId xmlns:p14="http://schemas.microsoft.com/office/powerpoint/2010/main" val="1603985130"/>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7"/>
          <p:cNvSpPr>
            <a:spLocks noGrp="1" noChangeArrowheads="1"/>
          </p:cNvSpPr>
          <p:nvPr>
            <p:ph type="body" idx="1"/>
          </p:nvPr>
        </p:nvSpPr>
        <p:spPr>
          <a:xfrm>
            <a:off x="97392" y="1406438"/>
            <a:ext cx="8911342" cy="5297731"/>
          </a:xfrm>
        </p:spPr>
        <p:txBody>
          <a:bodyPr/>
          <a:lstStyle/>
          <a:p>
            <a:r>
              <a:rPr lang="en-US" sz="1800" dirty="0">
                <a:latin typeface="Calibri" pitchFamily="34" charset="0"/>
                <a:cs typeface="Calibri" pitchFamily="34" charset="0"/>
              </a:rPr>
              <a:t>Action-29: The CEOS Carbon Subgroup </a:t>
            </a:r>
            <a:r>
              <a:rPr lang="en-US" sz="1800" dirty="0" smtClean="0">
                <a:latin typeface="Calibri" pitchFamily="34" charset="0"/>
                <a:cs typeface="Calibri" pitchFamily="34" charset="0"/>
              </a:rPr>
              <a:t>will </a:t>
            </a:r>
            <a:r>
              <a:rPr lang="en-US" sz="1800" dirty="0">
                <a:latin typeface="Calibri" pitchFamily="34" charset="0"/>
                <a:cs typeface="Calibri" pitchFamily="34" charset="0"/>
              </a:rPr>
              <a:t>develop guidelines for the specification of uncertainty for </a:t>
            </a:r>
            <a:r>
              <a:rPr lang="en-US" sz="1800" dirty="0" smtClean="0">
                <a:latin typeface="Calibri" pitchFamily="34" charset="0"/>
                <a:cs typeface="Calibri" pitchFamily="34" charset="0"/>
              </a:rPr>
              <a:t>carbon products </a:t>
            </a:r>
            <a:r>
              <a:rPr lang="en-US" sz="1800" dirty="0">
                <a:latin typeface="Calibri" pitchFamily="34" charset="0"/>
                <a:cs typeface="Calibri" pitchFamily="34" charset="0"/>
              </a:rPr>
              <a:t>from signal counts through the various CEOS Processing Levels. </a:t>
            </a:r>
            <a:endParaRPr lang="en-US" sz="1800" dirty="0" smtClean="0">
              <a:latin typeface="Calibri" pitchFamily="34" charset="0"/>
              <a:cs typeface="Calibri" pitchFamily="34" charset="0"/>
            </a:endParaRPr>
          </a:p>
          <a:p>
            <a:pPr marL="0" indent="0">
              <a:buNone/>
            </a:pPr>
            <a:endParaRPr lang="en-US" sz="1800" dirty="0" smtClean="0">
              <a:latin typeface="Calibri" pitchFamily="34" charset="0"/>
              <a:cs typeface="Calibri" pitchFamily="34" charset="0"/>
            </a:endParaRPr>
          </a:p>
          <a:p>
            <a:pPr marL="0" indent="0">
              <a:buNone/>
            </a:pPr>
            <a:r>
              <a:rPr lang="en-US" sz="1800" dirty="0" smtClean="0">
                <a:latin typeface="Calibri" pitchFamily="34" charset="0"/>
                <a:cs typeface="Calibri" pitchFamily="34" charset="0"/>
              </a:rPr>
              <a:t>Calibration/Validation-Related:</a:t>
            </a:r>
          </a:p>
          <a:p>
            <a:pPr marL="0" indent="0">
              <a:buNone/>
            </a:pPr>
            <a:endParaRPr lang="en-US" sz="900" dirty="0" smtClean="0">
              <a:latin typeface="Calibri" pitchFamily="34" charset="0"/>
              <a:cs typeface="Calibri" pitchFamily="34" charset="0"/>
            </a:endParaRPr>
          </a:p>
          <a:p>
            <a:r>
              <a:rPr lang="en-US" sz="1800" dirty="0">
                <a:latin typeface="Calibri" pitchFamily="34" charset="0"/>
                <a:cs typeface="Calibri" pitchFamily="34" charset="0"/>
              </a:rPr>
              <a:t>Action-9:  CEOS WGCV and its relevant subgroups, </a:t>
            </a:r>
            <a:r>
              <a:rPr lang="en-US" sz="1800" dirty="0">
                <a:solidFill>
                  <a:srgbClr val="FF0000"/>
                </a:solidFill>
                <a:latin typeface="Calibri" pitchFamily="34" charset="0"/>
                <a:cs typeface="Calibri" pitchFamily="34" charset="0"/>
              </a:rPr>
              <a:t>in consultation with the CEOS Carbon </a:t>
            </a:r>
            <a:r>
              <a:rPr lang="en-US" sz="1800" dirty="0" smtClean="0">
                <a:solidFill>
                  <a:srgbClr val="FF0000"/>
                </a:solidFill>
                <a:latin typeface="Calibri" pitchFamily="34" charset="0"/>
                <a:cs typeface="Calibri" pitchFamily="34" charset="0"/>
              </a:rPr>
              <a:t>Subgroup</a:t>
            </a:r>
            <a:r>
              <a:rPr lang="en-US" sz="1800" dirty="0" smtClean="0">
                <a:latin typeface="Calibri" pitchFamily="34" charset="0"/>
                <a:cs typeface="Calibri" pitchFamily="34" charset="0"/>
              </a:rPr>
              <a:t>, </a:t>
            </a:r>
            <a:r>
              <a:rPr lang="en-US" sz="1800" dirty="0">
                <a:latin typeface="Calibri" pitchFamily="34" charset="0"/>
                <a:cs typeface="Calibri" pitchFamily="34" charset="0"/>
              </a:rPr>
              <a:t>will organize and coordinate carbon data product intercomparison activities as they are identified as priorities for CEOS action and in coordination with the wider carbon </a:t>
            </a:r>
            <a:r>
              <a:rPr lang="en-US" sz="1800" dirty="0" smtClean="0">
                <a:latin typeface="Calibri" pitchFamily="34" charset="0"/>
                <a:cs typeface="Calibri" pitchFamily="34" charset="0"/>
              </a:rPr>
              <a:t>cy</a:t>
            </a:r>
            <a:r>
              <a:rPr lang="en-US" sz="1800" dirty="0">
                <a:latin typeface="Calibri" pitchFamily="34" charset="0"/>
                <a:cs typeface="Calibri" pitchFamily="34" charset="0"/>
              </a:rPr>
              <a:t>cle science community</a:t>
            </a:r>
            <a:r>
              <a:rPr lang="en-US" sz="1800" dirty="0" smtClean="0">
                <a:latin typeface="Calibri" pitchFamily="34" charset="0"/>
                <a:cs typeface="Calibri" pitchFamily="34" charset="0"/>
              </a:rPr>
              <a:t>.</a:t>
            </a:r>
          </a:p>
          <a:p>
            <a:r>
              <a:rPr lang="en-US" sz="1800" dirty="0">
                <a:latin typeface="Calibri" pitchFamily="34" charset="0"/>
                <a:cs typeface="Calibri" pitchFamily="34" charset="0"/>
              </a:rPr>
              <a:t>Action-35:  The CEOS Carbon </a:t>
            </a:r>
            <a:r>
              <a:rPr lang="en-US" sz="1800" dirty="0" smtClean="0">
                <a:latin typeface="Calibri" pitchFamily="34" charset="0"/>
                <a:cs typeface="Calibri" pitchFamily="34" charset="0"/>
              </a:rPr>
              <a:t>Subgroup will </a:t>
            </a:r>
            <a:r>
              <a:rPr lang="en-US" sz="1800" dirty="0">
                <a:latin typeface="Calibri" pitchFamily="34" charset="0"/>
                <a:cs typeface="Calibri" pitchFamily="34" charset="0"/>
              </a:rPr>
              <a:t>develop guidelines for appropriate data use of satellite data and data products.  This will require improved interactions between the carbon cycle community and the satellite community; comprehensive review of the current use of data products, including current data limitations; and reconciliation of methodological differences and spatial compatibility.  Such interactions may include co-sponsorship of joint workshops targeting specific data needs and investment in community product assessments, especially for key </a:t>
            </a:r>
            <a:r>
              <a:rPr lang="en-US" sz="1800" dirty="0" smtClean="0">
                <a:latin typeface="Calibri" pitchFamily="34" charset="0"/>
                <a:cs typeface="Calibri" pitchFamily="34" charset="0"/>
              </a:rPr>
              <a:t>intercomparison exercises.</a:t>
            </a:r>
          </a:p>
        </p:txBody>
      </p:sp>
      <p:sp>
        <p:nvSpPr>
          <p:cNvPr id="4" name="Rectangle 3"/>
          <p:cNvSpPr/>
          <p:nvPr/>
        </p:nvSpPr>
        <p:spPr bwMode="auto">
          <a:xfrm>
            <a:off x="102413" y="512064"/>
            <a:ext cx="1426464" cy="464329"/>
          </a:xfrm>
          <a:prstGeom prst="rect">
            <a:avLst/>
          </a:prstGeom>
          <a:solidFill>
            <a:srgbClr val="002569"/>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500" b="0" i="0" u="none" strike="noStrike" cap="none" normalizeH="0" baseline="0" dirty="0" smtClean="0">
              <a:ln>
                <a:noFill/>
              </a:ln>
              <a:solidFill>
                <a:srgbClr val="000000"/>
              </a:solidFill>
              <a:effectLst/>
              <a:latin typeface="Tahoma" pitchFamily="34" charset="0"/>
            </a:endParaRPr>
          </a:p>
        </p:txBody>
      </p:sp>
      <p:sp>
        <p:nvSpPr>
          <p:cNvPr id="7169" name="Rectangle 16"/>
          <p:cNvSpPr>
            <a:spLocks noGrp="1" noChangeArrowheads="1"/>
          </p:cNvSpPr>
          <p:nvPr>
            <p:ph type="title"/>
          </p:nvPr>
        </p:nvSpPr>
        <p:spPr>
          <a:xfrm>
            <a:off x="1338665" y="24761"/>
            <a:ext cx="7905544" cy="967130"/>
          </a:xfrm>
        </p:spPr>
        <p:txBody>
          <a:bodyPr/>
          <a:lstStyle/>
          <a:p>
            <a:pPr algn="l"/>
            <a:r>
              <a:rPr lang="en-US" altLang="ja-JP" dirty="0" smtClean="0">
                <a:latin typeface="Century Gothic" charset="0"/>
                <a:ea typeface="ＭＳ Ｐゴシック" charset="0"/>
                <a:cs typeface="ＭＳ Ｐゴシック" charset="0"/>
              </a:rPr>
              <a:t>Actions Recommended for Carbon Subgroup</a:t>
            </a:r>
            <a:endParaRPr lang="en-US" altLang="ja-JP" sz="2800" dirty="0">
              <a:latin typeface="Century Gothic" charset="0"/>
              <a:ea typeface="ＭＳ Ｐゴシック" charset="0"/>
              <a:cs typeface="ＭＳ Ｐゴシック" charset="0"/>
            </a:endParaRPr>
          </a:p>
        </p:txBody>
      </p:sp>
    </p:spTree>
    <p:extLst>
      <p:ext uri="{BB962C8B-B14F-4D97-AF65-F5344CB8AC3E}">
        <p14:creationId xmlns:p14="http://schemas.microsoft.com/office/powerpoint/2010/main" val="691657628"/>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7"/>
          <p:cNvSpPr>
            <a:spLocks noGrp="1" noChangeArrowheads="1"/>
          </p:cNvSpPr>
          <p:nvPr>
            <p:ph type="body" idx="1"/>
          </p:nvPr>
        </p:nvSpPr>
        <p:spPr>
          <a:xfrm>
            <a:off x="97392" y="1406438"/>
            <a:ext cx="8911342" cy="5297731"/>
          </a:xfrm>
        </p:spPr>
        <p:txBody>
          <a:bodyPr/>
          <a:lstStyle/>
          <a:p>
            <a:pPr marL="0" indent="0">
              <a:buNone/>
            </a:pPr>
            <a:r>
              <a:rPr lang="en-US" sz="1800" dirty="0" smtClean="0">
                <a:latin typeface="Calibri" pitchFamily="34" charset="0"/>
                <a:cs typeface="Calibri" pitchFamily="34" charset="0"/>
              </a:rPr>
              <a:t>Interactions / Linkages / Communications-Related:</a:t>
            </a:r>
          </a:p>
          <a:p>
            <a:pPr marL="0" indent="0">
              <a:buNone/>
            </a:pPr>
            <a:endParaRPr lang="en-US" sz="900" dirty="0" smtClean="0">
              <a:latin typeface="Calibri" pitchFamily="34" charset="0"/>
              <a:cs typeface="Calibri" pitchFamily="34" charset="0"/>
            </a:endParaRPr>
          </a:p>
          <a:p>
            <a:r>
              <a:rPr lang="en-US" sz="1800" dirty="0" smtClean="0">
                <a:latin typeface="Calibri" pitchFamily="34" charset="0"/>
                <a:cs typeface="Calibri" pitchFamily="34" charset="0"/>
              </a:rPr>
              <a:t>Action-37:  The </a:t>
            </a:r>
            <a:r>
              <a:rPr lang="en-US" sz="1800" dirty="0">
                <a:latin typeface="Calibri" pitchFamily="34" charset="0"/>
                <a:cs typeface="Calibri" pitchFamily="34" charset="0"/>
              </a:rPr>
              <a:t>CEOS Carbon Subgroup </a:t>
            </a:r>
            <a:r>
              <a:rPr lang="en-US" sz="1800" dirty="0" smtClean="0">
                <a:latin typeface="Calibri" pitchFamily="34" charset="0"/>
                <a:cs typeface="Calibri" pitchFamily="34" charset="0"/>
              </a:rPr>
              <a:t>will </a:t>
            </a:r>
            <a:r>
              <a:rPr lang="en-US" sz="1800" dirty="0">
                <a:latin typeface="Calibri" pitchFamily="34" charset="0"/>
                <a:cs typeface="Calibri" pitchFamily="34" charset="0"/>
              </a:rPr>
              <a:t>serve as a point-of-contact for appropriate satellite products for </a:t>
            </a:r>
            <a:r>
              <a:rPr lang="en-US" sz="1800" dirty="0" smtClean="0">
                <a:latin typeface="Calibri" pitchFamily="34" charset="0"/>
                <a:cs typeface="Calibri" pitchFamily="34" charset="0"/>
              </a:rPr>
              <a:t>major </a:t>
            </a:r>
            <a:r>
              <a:rPr lang="en-US" sz="1800" dirty="0">
                <a:latin typeface="Calibri" pitchFamily="34" charset="0"/>
                <a:cs typeface="Calibri" pitchFamily="34" charset="0"/>
              </a:rPr>
              <a:t>model-data intercomparison exercises related to the carbon cycle. </a:t>
            </a:r>
            <a:endParaRPr lang="en-US" sz="1800" dirty="0" smtClean="0">
              <a:latin typeface="Calibri" pitchFamily="34" charset="0"/>
              <a:cs typeface="Calibri" pitchFamily="34" charset="0"/>
            </a:endParaRPr>
          </a:p>
          <a:p>
            <a:endParaRPr lang="en-US" sz="1800" dirty="0">
              <a:latin typeface="Calibri" pitchFamily="34" charset="0"/>
              <a:cs typeface="Calibri" pitchFamily="34" charset="0"/>
            </a:endParaRPr>
          </a:p>
          <a:p>
            <a:pPr marL="0" indent="0">
              <a:buNone/>
            </a:pPr>
            <a:r>
              <a:rPr lang="en-US" sz="1800" dirty="0" smtClean="0">
                <a:latin typeface="Calibri" pitchFamily="34" charset="0"/>
                <a:cs typeface="Calibri" pitchFamily="34" charset="0"/>
              </a:rPr>
              <a:t>CEOS Mechanisms and Future Planning-Related:</a:t>
            </a:r>
          </a:p>
          <a:p>
            <a:pPr marL="0" indent="0">
              <a:buNone/>
            </a:pPr>
            <a:endParaRPr lang="en-US" sz="1000" dirty="0">
              <a:latin typeface="Calibri" pitchFamily="34" charset="0"/>
              <a:cs typeface="Calibri" pitchFamily="34" charset="0"/>
            </a:endParaRPr>
          </a:p>
          <a:p>
            <a:r>
              <a:rPr lang="en-US" sz="1800" dirty="0">
                <a:latin typeface="Calibri" pitchFamily="34" charset="0"/>
                <a:cs typeface="Calibri" pitchFamily="34" charset="0"/>
              </a:rPr>
              <a:t>Action-40:  The CEOS Carbon Subgroup </a:t>
            </a:r>
            <a:r>
              <a:rPr lang="en-US" sz="1800" dirty="0" smtClean="0">
                <a:latin typeface="Calibri" pitchFamily="34" charset="0"/>
                <a:cs typeface="Calibri" pitchFamily="34" charset="0"/>
              </a:rPr>
              <a:t>will </a:t>
            </a:r>
            <a:r>
              <a:rPr lang="en-US" sz="1800" dirty="0">
                <a:latin typeface="Calibri" pitchFamily="34" charset="0"/>
                <a:cs typeface="Calibri" pitchFamily="34" charset="0"/>
              </a:rPr>
              <a:t>lead in the planning for activities to 1) </a:t>
            </a:r>
            <a:r>
              <a:rPr lang="en-US" sz="1800" dirty="0">
                <a:solidFill>
                  <a:srgbClr val="FF0000"/>
                </a:solidFill>
                <a:latin typeface="Calibri" pitchFamily="34" charset="0"/>
                <a:cs typeface="Calibri" pitchFamily="34" charset="0"/>
              </a:rPr>
              <a:t>develop more specific measurement requirements </a:t>
            </a:r>
            <a:r>
              <a:rPr lang="en-US" sz="1800" dirty="0">
                <a:latin typeface="Calibri" pitchFamily="34" charset="0"/>
                <a:cs typeface="Calibri" pitchFamily="34" charset="0"/>
              </a:rPr>
              <a:t>for continuing and new carbon observations from space that will fulfill science and policy needs and 2) encourage further prioritization of these measurements.  It will work, in consultation with the relevant VCs, to coordinate the incorporation of the refined requirements and priorities into multi-agency planning and preparation for future satellites</a:t>
            </a:r>
            <a:r>
              <a:rPr lang="en-US" sz="1800" dirty="0" smtClean="0">
                <a:latin typeface="Calibri" pitchFamily="34" charset="0"/>
                <a:cs typeface="Calibri" pitchFamily="34" charset="0"/>
              </a:rPr>
              <a:t>.</a:t>
            </a:r>
          </a:p>
          <a:p>
            <a:r>
              <a:rPr lang="en-US" sz="1800" dirty="0">
                <a:latin typeface="Calibri" pitchFamily="34" charset="0"/>
                <a:cs typeface="Calibri" pitchFamily="34" charset="0"/>
              </a:rPr>
              <a:t>Action-41:  The CEOS Carbon Subgroup </a:t>
            </a:r>
            <a:r>
              <a:rPr lang="en-US" sz="1800" dirty="0" smtClean="0">
                <a:latin typeface="Calibri" pitchFamily="34" charset="0"/>
                <a:cs typeface="Calibri" pitchFamily="34" charset="0"/>
              </a:rPr>
              <a:t>will </a:t>
            </a:r>
            <a:r>
              <a:rPr lang="en-US" sz="1800" dirty="0">
                <a:latin typeface="Calibri" pitchFamily="34" charset="0"/>
                <a:cs typeface="Calibri" pitchFamily="34" charset="0"/>
              </a:rPr>
              <a:t>report to the CEOS WG Climate.  It will track and report upon progress in responding to the actions in the Strategy for Carbon Observations from Space in a manner similar to that for the CEOS Response to the GCOS Implementation Plan (IP), which includes at a minimum annual reporting by the Carbon Subgroup through the WG Climate  to the CEOS SIT and Plenary.</a:t>
            </a:r>
            <a:endParaRPr lang="en-US" sz="1800" dirty="0" smtClean="0">
              <a:latin typeface="Calibri" pitchFamily="34" charset="0"/>
              <a:cs typeface="Calibri" pitchFamily="34" charset="0"/>
            </a:endParaRPr>
          </a:p>
        </p:txBody>
      </p:sp>
      <p:sp>
        <p:nvSpPr>
          <p:cNvPr id="4" name="Rectangle 3"/>
          <p:cNvSpPr/>
          <p:nvPr/>
        </p:nvSpPr>
        <p:spPr bwMode="auto">
          <a:xfrm>
            <a:off x="102413" y="512064"/>
            <a:ext cx="1426464" cy="464329"/>
          </a:xfrm>
          <a:prstGeom prst="rect">
            <a:avLst/>
          </a:prstGeom>
          <a:solidFill>
            <a:srgbClr val="002569"/>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500" b="0" i="0" u="none" strike="noStrike" cap="none" normalizeH="0" baseline="0" dirty="0" smtClean="0">
              <a:ln>
                <a:noFill/>
              </a:ln>
              <a:solidFill>
                <a:srgbClr val="000000"/>
              </a:solidFill>
              <a:effectLst/>
              <a:latin typeface="Tahoma" pitchFamily="34" charset="0"/>
            </a:endParaRPr>
          </a:p>
        </p:txBody>
      </p:sp>
      <p:sp>
        <p:nvSpPr>
          <p:cNvPr id="7169" name="Rectangle 16"/>
          <p:cNvSpPr>
            <a:spLocks noGrp="1" noChangeArrowheads="1"/>
          </p:cNvSpPr>
          <p:nvPr>
            <p:ph type="title"/>
          </p:nvPr>
        </p:nvSpPr>
        <p:spPr>
          <a:xfrm>
            <a:off x="1338665" y="24761"/>
            <a:ext cx="7905544" cy="967130"/>
          </a:xfrm>
        </p:spPr>
        <p:txBody>
          <a:bodyPr/>
          <a:lstStyle/>
          <a:p>
            <a:pPr algn="l"/>
            <a:r>
              <a:rPr lang="en-US" altLang="ja-JP" dirty="0" smtClean="0">
                <a:latin typeface="Century Gothic" charset="0"/>
                <a:ea typeface="ＭＳ Ｐゴシック" charset="0"/>
                <a:cs typeface="ＭＳ Ｐゴシック" charset="0"/>
              </a:rPr>
              <a:t>Actions Recommended for Carbon Subgroup</a:t>
            </a:r>
            <a:endParaRPr lang="en-US" altLang="ja-JP" sz="2800" dirty="0">
              <a:latin typeface="Century Gothic" charset="0"/>
              <a:ea typeface="ＭＳ Ｐゴシック" charset="0"/>
              <a:cs typeface="ＭＳ Ｐゴシック" charset="0"/>
            </a:endParaRPr>
          </a:p>
        </p:txBody>
      </p:sp>
    </p:spTree>
    <p:extLst>
      <p:ext uri="{BB962C8B-B14F-4D97-AF65-F5344CB8AC3E}">
        <p14:creationId xmlns:p14="http://schemas.microsoft.com/office/powerpoint/2010/main" val="2348516792"/>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7"/>
          <p:cNvSpPr>
            <a:spLocks noGrp="1" noChangeArrowheads="1"/>
          </p:cNvSpPr>
          <p:nvPr>
            <p:ph type="body" idx="1"/>
          </p:nvPr>
        </p:nvSpPr>
        <p:spPr>
          <a:xfrm>
            <a:off x="97392" y="1406438"/>
            <a:ext cx="8911342" cy="5297731"/>
          </a:xfrm>
        </p:spPr>
        <p:txBody>
          <a:bodyPr/>
          <a:lstStyle/>
          <a:p>
            <a:r>
              <a:rPr lang="en-US" sz="2000" dirty="0" smtClean="0">
                <a:latin typeface="Calibri" pitchFamily="34" charset="0"/>
                <a:cs typeface="Calibri" pitchFamily="34" charset="0"/>
              </a:rPr>
              <a:t>Many of these actions involve responsibilities the WG Climate already has, they are just customized for carbon in this report.</a:t>
            </a:r>
          </a:p>
          <a:p>
            <a:r>
              <a:rPr lang="en-US" sz="2000" dirty="0" smtClean="0">
                <a:latin typeface="Calibri" pitchFamily="34" charset="0"/>
                <a:cs typeface="Calibri" pitchFamily="34" charset="0"/>
              </a:rPr>
              <a:t>There are several important actions related to coordinating the improvement of data products and making them consistent (across sensors, platforms, domains)</a:t>
            </a:r>
          </a:p>
          <a:p>
            <a:r>
              <a:rPr lang="en-US" sz="2000" dirty="0" smtClean="0">
                <a:latin typeface="Calibri" pitchFamily="34" charset="0"/>
                <a:cs typeface="Calibri" pitchFamily="34" charset="0"/>
              </a:rPr>
              <a:t>Support of model and model-data intercomparison studies – and CEOS serving as a source of reliable information on the quality and utility of satellite data and data products for use in intercomparison studies – is the subject of several such actions</a:t>
            </a:r>
          </a:p>
          <a:p>
            <a:r>
              <a:rPr lang="en-US" sz="2000" dirty="0" smtClean="0">
                <a:latin typeface="Calibri" pitchFamily="34" charset="0"/>
                <a:cs typeface="Calibri" pitchFamily="34" charset="0"/>
              </a:rPr>
              <a:t>The report calls for recognition and acceptance of the priorities for missions to provide continuity data products and new data products for carbon science and policy</a:t>
            </a:r>
            <a:endParaRPr lang="en-US" sz="2000" dirty="0">
              <a:latin typeface="Calibri" pitchFamily="34" charset="0"/>
              <a:cs typeface="Calibri" pitchFamily="34" charset="0"/>
            </a:endParaRPr>
          </a:p>
        </p:txBody>
      </p:sp>
      <p:sp>
        <p:nvSpPr>
          <p:cNvPr id="4" name="Rectangle 3"/>
          <p:cNvSpPr/>
          <p:nvPr/>
        </p:nvSpPr>
        <p:spPr bwMode="auto">
          <a:xfrm>
            <a:off x="102413" y="512064"/>
            <a:ext cx="1426464" cy="464329"/>
          </a:xfrm>
          <a:prstGeom prst="rect">
            <a:avLst/>
          </a:prstGeom>
          <a:solidFill>
            <a:srgbClr val="002569"/>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500" b="0" i="0" u="none" strike="noStrike" cap="none" normalizeH="0" baseline="0" dirty="0" smtClean="0">
              <a:ln>
                <a:noFill/>
              </a:ln>
              <a:solidFill>
                <a:srgbClr val="000000"/>
              </a:solidFill>
              <a:effectLst/>
              <a:latin typeface="Tahoma" pitchFamily="34" charset="0"/>
            </a:endParaRPr>
          </a:p>
        </p:txBody>
      </p:sp>
      <p:sp>
        <p:nvSpPr>
          <p:cNvPr id="7169" name="Rectangle 16"/>
          <p:cNvSpPr>
            <a:spLocks noGrp="1" noChangeArrowheads="1"/>
          </p:cNvSpPr>
          <p:nvPr>
            <p:ph type="title"/>
          </p:nvPr>
        </p:nvSpPr>
        <p:spPr>
          <a:xfrm>
            <a:off x="1338665" y="24761"/>
            <a:ext cx="7905544" cy="967130"/>
          </a:xfrm>
        </p:spPr>
        <p:txBody>
          <a:bodyPr/>
          <a:lstStyle/>
          <a:p>
            <a:pPr algn="l"/>
            <a:r>
              <a:rPr lang="en-US" altLang="ja-JP" dirty="0" smtClean="0">
                <a:latin typeface="Century Gothic" charset="0"/>
                <a:ea typeface="ＭＳ Ｐゴシック" charset="0"/>
                <a:cs typeface="ＭＳ Ｐゴシック" charset="0"/>
              </a:rPr>
              <a:t>WG Climate has a Strong Supporting Role in Other Actions</a:t>
            </a:r>
            <a:endParaRPr lang="en-US" altLang="ja-JP" sz="2800" dirty="0">
              <a:latin typeface="Century Gothic" charset="0"/>
              <a:ea typeface="ＭＳ Ｐゴシック" charset="0"/>
              <a:cs typeface="ＭＳ Ｐゴシック" charset="0"/>
            </a:endParaRPr>
          </a:p>
        </p:txBody>
      </p:sp>
    </p:spTree>
    <p:extLst>
      <p:ext uri="{BB962C8B-B14F-4D97-AF65-F5344CB8AC3E}">
        <p14:creationId xmlns:p14="http://schemas.microsoft.com/office/powerpoint/2010/main" val="1287517398"/>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6"/>
          <p:cNvSpPr>
            <a:spLocks noGrp="1" noChangeArrowheads="1"/>
          </p:cNvSpPr>
          <p:nvPr>
            <p:ph type="title"/>
          </p:nvPr>
        </p:nvSpPr>
        <p:spPr/>
        <p:txBody>
          <a:bodyPr/>
          <a:lstStyle/>
          <a:p>
            <a:r>
              <a:rPr lang="en-US" altLang="ja-JP" sz="2800" dirty="0" smtClean="0">
                <a:latin typeface="Century Gothic" charset="0"/>
                <a:ea typeface="ＭＳ Ｐゴシック" charset="0"/>
                <a:cs typeface="ＭＳ Ｐゴシック" charset="0"/>
              </a:rPr>
              <a:t> </a:t>
            </a:r>
            <a:endParaRPr lang="en-US" altLang="ja-JP" sz="2800" dirty="0">
              <a:latin typeface="Century Gothic" charset="0"/>
              <a:ea typeface="ＭＳ Ｐゴシック" charset="0"/>
              <a:cs typeface="ＭＳ Ｐゴシック" charset="0"/>
            </a:endParaRPr>
          </a:p>
        </p:txBody>
      </p:sp>
      <p:sp>
        <p:nvSpPr>
          <p:cNvPr id="5122" name="Rectangle 17"/>
          <p:cNvSpPr>
            <a:spLocks noGrp="1" noChangeArrowheads="1"/>
          </p:cNvSpPr>
          <p:nvPr>
            <p:ph type="body" idx="1"/>
          </p:nvPr>
        </p:nvSpPr>
        <p:spPr>
          <a:xfrm>
            <a:off x="2944097" y="2710779"/>
            <a:ext cx="6183202" cy="1814701"/>
          </a:xfrm>
        </p:spPr>
        <p:txBody>
          <a:bodyPr/>
          <a:lstStyle/>
          <a:p>
            <a:pPr>
              <a:buFont typeface="Wingdings" charset="0"/>
              <a:buNone/>
            </a:pPr>
            <a:endParaRPr lang="en-AU" altLang="ja-JP" sz="2000" dirty="0">
              <a:latin typeface="Century Gothic" pitchFamily="34" charset="0"/>
              <a:ea typeface="ＭＳ Ｐゴシック" charset="0"/>
              <a:cs typeface="ＭＳ Ｐゴシック" charset="0"/>
            </a:endParaRPr>
          </a:p>
          <a:p>
            <a:pPr>
              <a:buNone/>
            </a:pPr>
            <a:r>
              <a:rPr lang="en-GB" altLang="ja-JP" sz="4800" dirty="0" smtClean="0">
                <a:latin typeface="Century Gothic" pitchFamily="34" charset="0"/>
                <a:ea typeface="ＭＳ Ｐゴシック" charset="0"/>
                <a:cs typeface="ＭＳ Ｐゴシック" charset="0"/>
              </a:rPr>
              <a:t>Backup Materials</a:t>
            </a:r>
            <a:endParaRPr lang="en-GB" sz="4800" i="1" dirty="0" smtClean="0">
              <a:latin typeface="Century Gothic" pitchFamily="34" charset="0"/>
            </a:endParaRPr>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328738"/>
            <a:ext cx="2375389" cy="3186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6" name="Rectangle 5"/>
          <p:cNvSpPr/>
          <p:nvPr/>
        </p:nvSpPr>
        <p:spPr bwMode="auto">
          <a:xfrm>
            <a:off x="102413" y="512064"/>
            <a:ext cx="1426464" cy="464329"/>
          </a:xfrm>
          <a:prstGeom prst="rect">
            <a:avLst/>
          </a:prstGeom>
          <a:solidFill>
            <a:srgbClr val="002569"/>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500" b="0" i="0" u="none" strike="noStrike" cap="none" normalizeH="0" baseline="0" dirty="0" smtClean="0">
              <a:ln>
                <a:noFill/>
              </a:ln>
              <a:solidFill>
                <a:srgbClr val="000000"/>
              </a:solidFill>
              <a:effectLst/>
              <a:latin typeface="Tahoma" pitchFamily="34" charset="0"/>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bwMode="auto">
          <a:xfrm>
            <a:off x="173778" y="6414248"/>
            <a:ext cx="794411" cy="443753"/>
          </a:xfrm>
          <a:prstGeom prst="rect">
            <a:avLst/>
          </a:prstGeom>
          <a:solidFill>
            <a:schemeClr val="bg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500" b="0" i="0" u="none" strike="noStrike" cap="none" normalizeH="0" baseline="0" dirty="0" smtClean="0">
              <a:ln>
                <a:noFill/>
              </a:ln>
              <a:solidFill>
                <a:srgbClr val="000000"/>
              </a:solidFill>
              <a:effectLst/>
              <a:latin typeface="Tahoma" pitchFamily="34" charset="0"/>
            </a:endParaRPr>
          </a:p>
        </p:txBody>
      </p:sp>
      <p:sp>
        <p:nvSpPr>
          <p:cNvPr id="2" name="Title 1"/>
          <p:cNvSpPr>
            <a:spLocks noGrp="1"/>
          </p:cNvSpPr>
          <p:nvPr>
            <p:ph type="title"/>
          </p:nvPr>
        </p:nvSpPr>
        <p:spPr>
          <a:xfrm>
            <a:off x="1439168" y="188913"/>
            <a:ext cx="7396162" cy="501650"/>
          </a:xfrm>
        </p:spPr>
        <p:txBody>
          <a:bodyPr/>
          <a:lstStyle/>
          <a:p>
            <a:r>
              <a:rPr lang="en-US" dirty="0" smtClean="0">
                <a:latin typeface="Century Gothic" pitchFamily="34" charset="0"/>
              </a:rPr>
              <a:t>Domain Chapter Authors</a:t>
            </a:r>
            <a:endParaRPr lang="en-US" dirty="0">
              <a:latin typeface="Century Gothic" pitchFamily="34" charset="0"/>
            </a:endParaRPr>
          </a:p>
        </p:txBody>
      </p:sp>
      <p:sp>
        <p:nvSpPr>
          <p:cNvPr id="1025" name="Rectangle 1"/>
          <p:cNvSpPr>
            <a:spLocks noGrp="1" noChangeArrowheads="1"/>
          </p:cNvSpPr>
          <p:nvPr>
            <p:ph idx="1"/>
          </p:nvPr>
        </p:nvSpPr>
        <p:spPr bwMode="auto">
          <a:xfrm>
            <a:off x="145554" y="1340286"/>
            <a:ext cx="8820043" cy="5478423"/>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002569"/>
                </a:solidFill>
                <a:effectLst/>
                <a:latin typeface="Century Gothic" pitchFamily="34" charset="0"/>
                <a:ea typeface="Calibri" pitchFamily="34" charset="0"/>
                <a:cs typeface="Arial" pitchFamily="34" charset="0"/>
              </a:rPr>
              <a:t>Atmosphere:</a:t>
            </a:r>
            <a:endParaRPr kumimoji="0" lang="en-US" sz="1800" b="0" i="0" u="none" strike="noStrike" cap="none" normalizeH="0" baseline="0" dirty="0" smtClean="0">
              <a:ln>
                <a:noFill/>
              </a:ln>
              <a:solidFill>
                <a:srgbClr val="002569"/>
              </a:solidFill>
              <a:effectLst/>
              <a:latin typeface="Century Gothic"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i="0" u="none" strike="noStrike" cap="none" normalizeH="0" baseline="0" dirty="0" smtClean="0">
                <a:ln>
                  <a:noFill/>
                </a:ln>
                <a:solidFill>
                  <a:srgbClr val="002569"/>
                </a:solidFill>
                <a:effectLst/>
                <a:latin typeface="Century Gothic" pitchFamily="34" charset="0"/>
                <a:ea typeface="Calibri" pitchFamily="34" charset="0"/>
                <a:cs typeface="Arial" pitchFamily="34" charset="0"/>
              </a:rPr>
              <a:t>Berrien Moore (University of Oklahoma)</a:t>
            </a:r>
            <a:endParaRPr kumimoji="0" lang="en-US" sz="1800" i="0" u="none" strike="noStrike" cap="none" normalizeH="0" baseline="0" dirty="0" smtClean="0">
              <a:ln>
                <a:noFill/>
              </a:ln>
              <a:solidFill>
                <a:srgbClr val="002569"/>
              </a:solidFill>
              <a:effectLst/>
              <a:latin typeface="Century Gothic" pitchFamily="34" charset="0"/>
              <a:cs typeface="Arial" pitchFamily="34" charset="0"/>
            </a:endParaRPr>
          </a:p>
          <a:p>
            <a:pPr marL="0" lvl="0" indent="0">
              <a:spcBef>
                <a:spcPct val="0"/>
              </a:spcBef>
              <a:buNone/>
            </a:pPr>
            <a:r>
              <a:rPr kumimoji="0" lang="en-US" sz="1800" b="0" i="0" u="none" strike="noStrike" cap="none" normalizeH="0" baseline="0" dirty="0" smtClean="0">
                <a:ln>
                  <a:noFill/>
                </a:ln>
                <a:solidFill>
                  <a:srgbClr val="002569"/>
                </a:solidFill>
                <a:effectLst/>
                <a:latin typeface="Century Gothic" pitchFamily="34" charset="0"/>
                <a:ea typeface="Times New Roman" pitchFamily="18" charset="0"/>
                <a:cs typeface="Arial" pitchFamily="34" charset="0"/>
              </a:rPr>
              <a:t>John Burrows (</a:t>
            </a:r>
            <a:r>
              <a:rPr lang="en-US" sz="1800" b="0" dirty="0" smtClean="0">
                <a:solidFill>
                  <a:srgbClr val="002569"/>
                </a:solidFill>
                <a:latin typeface="Century Gothic" pitchFamily="34" charset="0"/>
              </a:rPr>
              <a:t>Universität Bremen</a:t>
            </a:r>
            <a:r>
              <a:rPr kumimoji="0" lang="en-US" sz="1800" b="0" i="0" u="none" strike="noStrike" cap="none" normalizeH="0" baseline="0" dirty="0" smtClean="0">
                <a:ln>
                  <a:noFill/>
                </a:ln>
                <a:solidFill>
                  <a:srgbClr val="002569"/>
                </a:solidFill>
                <a:effectLst/>
                <a:latin typeface="Century Gothic" pitchFamily="34" charset="0"/>
                <a:ea typeface="Times New Roman" pitchFamily="18" charset="0"/>
                <a:cs typeface="Arial"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BF7400"/>
                </a:solidFill>
                <a:effectLst/>
                <a:latin typeface="Century Gothic" pitchFamily="34" charset="0"/>
                <a:ea typeface="Times New Roman" pitchFamily="18" charset="0"/>
                <a:cs typeface="Arial" pitchFamily="34" charset="0"/>
              </a:rPr>
              <a:t>David Crisp (NASA</a:t>
            </a:r>
            <a:r>
              <a:rPr kumimoji="0" lang="en-US" sz="1800" b="0" i="0" u="none" strike="noStrike" cap="none" normalizeH="0" dirty="0" smtClean="0">
                <a:ln>
                  <a:noFill/>
                </a:ln>
                <a:solidFill>
                  <a:srgbClr val="BF7400"/>
                </a:solidFill>
                <a:effectLst/>
                <a:latin typeface="Century Gothic" pitchFamily="34" charset="0"/>
                <a:ea typeface="Times New Roman" pitchFamily="18" charset="0"/>
                <a:cs typeface="Arial" pitchFamily="34" charset="0"/>
              </a:rPr>
              <a:t> </a:t>
            </a:r>
            <a:r>
              <a:rPr kumimoji="0" lang="en-US" sz="1800" b="0" i="0" u="none" strike="noStrike" cap="none" normalizeH="0" baseline="0" dirty="0" smtClean="0">
                <a:ln>
                  <a:noFill/>
                </a:ln>
                <a:solidFill>
                  <a:srgbClr val="BF7400"/>
                </a:solidFill>
                <a:effectLst/>
                <a:latin typeface="Century Gothic" pitchFamily="34" charset="0"/>
                <a:ea typeface="Times New Roman" pitchFamily="18" charset="0"/>
                <a:cs typeface="Arial" pitchFamily="34" charset="0"/>
              </a:rPr>
              <a:t>Jet Propulsion Laboratory)</a:t>
            </a:r>
            <a:endParaRPr kumimoji="0" lang="en-US" sz="1800" b="0" i="0" u="none" strike="noStrike" cap="none" normalizeH="0" baseline="0" dirty="0" smtClean="0">
              <a:ln>
                <a:noFill/>
              </a:ln>
              <a:solidFill>
                <a:srgbClr val="BF7400"/>
              </a:solidFill>
              <a:effectLst/>
              <a:latin typeface="Century Gothic"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2569"/>
                </a:solidFill>
                <a:effectLst/>
                <a:latin typeface="Century Gothic" pitchFamily="34" charset="0"/>
                <a:ea typeface="Calibri" pitchFamily="34" charset="0"/>
                <a:cs typeface="Arial" pitchFamily="34" charset="0"/>
              </a:rPr>
              <a:t>Michio Kawamiya (Japan Agency for Marine-earth Science and Technology)</a:t>
            </a:r>
            <a:endParaRPr kumimoji="0" lang="en-US" sz="1800" b="0" i="0" u="none" strike="noStrike" cap="none" normalizeH="0" baseline="0" dirty="0" smtClean="0">
              <a:ln>
                <a:noFill/>
              </a:ln>
              <a:solidFill>
                <a:srgbClr val="002569"/>
              </a:solidFill>
              <a:effectLst/>
              <a:latin typeface="Century Gothic"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2569"/>
                </a:solidFill>
                <a:effectLst/>
                <a:latin typeface="Century Gothic" pitchFamily="34" charset="0"/>
                <a:ea typeface="Calibri" pitchFamily="34" charset="0"/>
                <a:cs typeface="Arial" pitchFamily="34" charset="0"/>
              </a:rPr>
              <a:t>Martin Heimann (Max Plank Institute for Biogeochemistry, Jena)</a:t>
            </a:r>
            <a:endParaRPr kumimoji="0" lang="en-US" sz="1800" b="0" i="0" u="none" strike="noStrike" cap="none" normalizeH="0" baseline="0" dirty="0" smtClean="0">
              <a:ln>
                <a:noFill/>
              </a:ln>
              <a:solidFill>
                <a:srgbClr val="002569"/>
              </a:solidFill>
              <a:effectLst/>
              <a:latin typeface="Century Gothic" pitchFamily="34" charset="0"/>
              <a:cs typeface="Arial" pitchFamily="34" charset="0"/>
            </a:endParaRPr>
          </a:p>
          <a:p>
            <a:pPr marL="0" indent="0">
              <a:spcBef>
                <a:spcPct val="0"/>
              </a:spcBef>
              <a:buNone/>
            </a:pPr>
            <a:r>
              <a:rPr lang="en-US" sz="1800" b="0" dirty="0" smtClean="0">
                <a:solidFill>
                  <a:srgbClr val="002569"/>
                </a:solidFill>
                <a:latin typeface="Century Gothic" pitchFamily="34" charset="0"/>
                <a:ea typeface="Calibri" pitchFamily="34" charset="0"/>
                <a:cs typeface="Arial" pitchFamily="34" charset="0"/>
              </a:rPr>
              <a:t>Ray Nasser (Environment Canada)</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2569"/>
                </a:solidFill>
                <a:effectLst/>
                <a:latin typeface="Century Gothic" pitchFamily="34" charset="0"/>
                <a:ea typeface="Calibri" pitchFamily="34" charset="0"/>
                <a:cs typeface="Arial" pitchFamily="34" charset="0"/>
              </a:rPr>
              <a:t>Peter Rayner (Laboratoire des Sciences du Climat et de L'Environnement)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smtClean="0">
              <a:ln>
                <a:noFill/>
              </a:ln>
              <a:solidFill>
                <a:srgbClr val="002569"/>
              </a:solidFill>
              <a:effectLst/>
              <a:latin typeface="Century Gothic" pitchFamily="34" charset="0"/>
              <a:cs typeface="Arial" pitchFamily="34" charset="0"/>
            </a:endParaRPr>
          </a:p>
          <a:p>
            <a:pPr marL="0" lvl="0" indent="0">
              <a:spcBef>
                <a:spcPct val="0"/>
              </a:spcBef>
              <a:buNone/>
            </a:pPr>
            <a:r>
              <a:rPr lang="en-US" sz="1800" dirty="0" smtClean="0">
                <a:solidFill>
                  <a:srgbClr val="002569"/>
                </a:solidFill>
                <a:latin typeface="Century Gothic" pitchFamily="34" charset="0"/>
                <a:ea typeface="Calibri" pitchFamily="34" charset="0"/>
                <a:cs typeface="Arial" pitchFamily="34" charset="0"/>
              </a:rPr>
              <a:t>Ocean</a:t>
            </a:r>
            <a:endParaRPr lang="en-US" sz="1800" b="0" dirty="0" smtClean="0">
              <a:solidFill>
                <a:srgbClr val="002569"/>
              </a:solidFill>
              <a:latin typeface="Century Gothic" pitchFamily="34" charset="0"/>
              <a:cs typeface="Arial" pitchFamily="34" charset="0"/>
            </a:endParaRPr>
          </a:p>
          <a:p>
            <a:pPr marL="0" lvl="0" indent="0">
              <a:spcBef>
                <a:spcPct val="0"/>
              </a:spcBef>
              <a:buNone/>
            </a:pPr>
            <a:r>
              <a:rPr lang="en-US" sz="1800" dirty="0" smtClean="0">
                <a:solidFill>
                  <a:srgbClr val="002569"/>
                </a:solidFill>
                <a:latin typeface="Century Gothic" pitchFamily="34" charset="0"/>
                <a:ea typeface="Calibri" pitchFamily="34" charset="0"/>
                <a:cs typeface="Arial" pitchFamily="34" charset="0"/>
              </a:rPr>
              <a:t>Shubha Sathyendranath (Plymouth Marine Lab)</a:t>
            </a:r>
            <a:endParaRPr lang="en-US" sz="1800" dirty="0" smtClean="0">
              <a:solidFill>
                <a:srgbClr val="002569"/>
              </a:solidFill>
              <a:latin typeface="Century Gothic" pitchFamily="34" charset="0"/>
              <a:cs typeface="Arial" pitchFamily="34" charset="0"/>
            </a:endParaRPr>
          </a:p>
          <a:p>
            <a:pPr marL="0" lvl="0" indent="0">
              <a:spcBef>
                <a:spcPct val="0"/>
              </a:spcBef>
              <a:buNone/>
            </a:pPr>
            <a:r>
              <a:rPr lang="en-US" sz="1800" b="0" dirty="0" smtClean="0">
                <a:solidFill>
                  <a:srgbClr val="BF7400"/>
                </a:solidFill>
                <a:latin typeface="Century Gothic" pitchFamily="34" charset="0"/>
                <a:cs typeface="Arial" pitchFamily="34" charset="0"/>
              </a:rPr>
              <a:t>Prakash Chauhan (Indian Space Research Organization) </a:t>
            </a:r>
          </a:p>
          <a:p>
            <a:pPr marL="0" lvl="0" indent="0">
              <a:spcBef>
                <a:spcPct val="0"/>
              </a:spcBef>
              <a:buNone/>
            </a:pPr>
            <a:r>
              <a:rPr lang="en-US" sz="1800" b="0" dirty="0" smtClean="0">
                <a:solidFill>
                  <a:srgbClr val="BF7400"/>
                </a:solidFill>
                <a:latin typeface="Century Gothic" pitchFamily="34" charset="0"/>
                <a:ea typeface="Calibri" pitchFamily="34" charset="0"/>
                <a:cs typeface="Arial" pitchFamily="34" charset="0"/>
              </a:rPr>
              <a:t>Watson Gregg (NASA Goddard Space Flight Center) </a:t>
            </a:r>
            <a:endParaRPr lang="en-US" sz="1800" b="0" dirty="0" smtClean="0">
              <a:solidFill>
                <a:srgbClr val="BF7400"/>
              </a:solidFill>
              <a:latin typeface="Century Gothic" pitchFamily="34" charset="0"/>
              <a:cs typeface="Arial" pitchFamily="34" charset="0"/>
            </a:endParaRPr>
          </a:p>
          <a:p>
            <a:pPr marL="0" lvl="0" indent="0">
              <a:spcBef>
                <a:spcPct val="0"/>
              </a:spcBef>
              <a:buNone/>
            </a:pPr>
            <a:r>
              <a:rPr lang="en-US" sz="1800" b="0" dirty="0" smtClean="0">
                <a:solidFill>
                  <a:srgbClr val="BF7400"/>
                </a:solidFill>
                <a:latin typeface="Century Gothic" pitchFamily="34" charset="0"/>
                <a:ea typeface="Calibri" pitchFamily="34" charset="0"/>
                <a:cs typeface="Arial" pitchFamily="34" charset="0"/>
              </a:rPr>
              <a:t>Nicolas Hoepffner (Joint Research Centre)</a:t>
            </a:r>
            <a:endParaRPr lang="en-US" sz="1800" b="0" dirty="0" smtClean="0">
              <a:solidFill>
                <a:srgbClr val="BF7400"/>
              </a:solidFill>
              <a:latin typeface="Century Gothic" pitchFamily="34" charset="0"/>
              <a:cs typeface="Arial" pitchFamily="34" charset="0"/>
            </a:endParaRPr>
          </a:p>
          <a:p>
            <a:pPr marL="0" indent="0">
              <a:spcBef>
                <a:spcPct val="0"/>
              </a:spcBef>
              <a:buNone/>
            </a:pPr>
            <a:r>
              <a:rPr lang="en-US" sz="1800" b="0" dirty="0" smtClean="0">
                <a:solidFill>
                  <a:srgbClr val="002569"/>
                </a:solidFill>
                <a:latin typeface="Century Gothic" pitchFamily="34" charset="0"/>
                <a:ea typeface="Calibri" pitchFamily="34" charset="0"/>
                <a:cs typeface="Arial" pitchFamily="34" charset="0"/>
              </a:rPr>
              <a:t>Joji Ishizaka (Nagoya University)</a:t>
            </a:r>
          </a:p>
          <a:p>
            <a:pPr marL="0" lvl="0" indent="0">
              <a:spcBef>
                <a:spcPct val="0"/>
              </a:spcBef>
              <a:buNone/>
            </a:pPr>
            <a:r>
              <a:rPr lang="en-US" sz="1800" b="0" dirty="0" smtClean="0">
                <a:solidFill>
                  <a:srgbClr val="002569"/>
                </a:solidFill>
                <a:latin typeface="Century Gothic" pitchFamily="34" charset="0"/>
                <a:ea typeface="Calibri" pitchFamily="34" charset="0"/>
                <a:cs typeface="Arial" pitchFamily="34" charset="0"/>
              </a:rPr>
              <a:t>Johnny Johannessen (Nansen Environmental and Remote Sensing Centre) </a:t>
            </a:r>
            <a:endParaRPr lang="en-US" sz="1800" b="0" dirty="0" smtClean="0">
              <a:solidFill>
                <a:srgbClr val="002569"/>
              </a:solidFill>
              <a:latin typeface="Century Gothic" pitchFamily="34" charset="0"/>
              <a:cs typeface="Arial" pitchFamily="34" charset="0"/>
            </a:endParaRPr>
          </a:p>
          <a:p>
            <a:pPr marL="0" indent="0">
              <a:spcBef>
                <a:spcPct val="0"/>
              </a:spcBef>
              <a:buNone/>
            </a:pPr>
            <a:r>
              <a:rPr lang="en-US" sz="1800" b="0" dirty="0" smtClean="0">
                <a:solidFill>
                  <a:srgbClr val="BF7400"/>
                </a:solidFill>
                <a:latin typeface="Century Gothic" pitchFamily="34" charset="0"/>
                <a:cs typeface="Arial" pitchFamily="34" charset="0"/>
              </a:rPr>
              <a:t>Milton Kampel (</a:t>
            </a:r>
            <a:r>
              <a:rPr lang="pt-BR" sz="1800" b="0" dirty="0" smtClean="0">
                <a:solidFill>
                  <a:srgbClr val="BF7400"/>
                </a:solidFill>
                <a:latin typeface="Century Gothic" pitchFamily="34" charset="0"/>
              </a:rPr>
              <a:t>Instituto Nacional de Pesquisas Espaciais)</a:t>
            </a:r>
          </a:p>
          <a:p>
            <a:pPr marL="0" indent="0">
              <a:spcBef>
                <a:spcPct val="0"/>
              </a:spcBef>
              <a:buNone/>
            </a:pPr>
            <a:r>
              <a:rPr lang="en-US" sz="1800" b="0" dirty="0" smtClean="0">
                <a:latin typeface="Century Gothic" pitchFamily="34" charset="0"/>
              </a:rPr>
              <a:t>Tiit Kutser (University of Tartu)</a:t>
            </a:r>
            <a:endParaRPr lang="en-US" sz="1800" b="0" dirty="0" smtClean="0">
              <a:solidFill>
                <a:srgbClr val="BF7400"/>
              </a:solidFill>
              <a:latin typeface="Century Gothic" pitchFamily="34" charset="0"/>
              <a:cs typeface="Arial" pitchFamily="34" charset="0"/>
            </a:endParaRPr>
          </a:p>
          <a:p>
            <a:pPr marL="0" lvl="0" indent="0">
              <a:spcBef>
                <a:spcPct val="0"/>
              </a:spcBef>
              <a:buNone/>
            </a:pPr>
            <a:r>
              <a:rPr lang="en-US" sz="1800" b="0" dirty="0" smtClean="0">
                <a:solidFill>
                  <a:srgbClr val="002569"/>
                </a:solidFill>
                <a:latin typeface="Century Gothic" pitchFamily="34" charset="0"/>
                <a:ea typeface="Calibri" pitchFamily="34" charset="0"/>
                <a:cs typeface="Arial" pitchFamily="34" charset="0"/>
              </a:rPr>
              <a:t>Trevor Platt (Bedford Institute of Oceanography)</a:t>
            </a:r>
            <a:endParaRPr lang="en-US" sz="1800" b="0" dirty="0" smtClean="0">
              <a:solidFill>
                <a:srgbClr val="002569"/>
              </a:solidFill>
              <a:latin typeface="Century Gothic" pitchFamily="34" charset="0"/>
              <a:cs typeface="Arial" pitchFamily="34" charset="0"/>
            </a:endParaRPr>
          </a:p>
          <a:p>
            <a:pPr marL="0" lvl="0" indent="0">
              <a:spcBef>
                <a:spcPct val="0"/>
              </a:spcBef>
              <a:buNone/>
            </a:pPr>
            <a:r>
              <a:rPr lang="en-US" sz="1800" b="0" dirty="0" smtClean="0">
                <a:solidFill>
                  <a:srgbClr val="BF7400"/>
                </a:solidFill>
                <a:latin typeface="Century Gothic" pitchFamily="34" charset="0"/>
                <a:cs typeface="Arial" pitchFamily="34" charset="0"/>
              </a:rPr>
              <a:t>J-H Ryu (</a:t>
            </a:r>
            <a:r>
              <a:rPr lang="en-US" sz="1800" b="0" dirty="0" smtClean="0">
                <a:solidFill>
                  <a:srgbClr val="BF7400"/>
                </a:solidFill>
                <a:latin typeface="Century Gothic" pitchFamily="34" charset="0"/>
              </a:rPr>
              <a:t>Korea Ocean Satellite Center)</a:t>
            </a:r>
          </a:p>
        </p:txBody>
      </p:sp>
      <p:sp>
        <p:nvSpPr>
          <p:cNvPr id="5" name="Rectangle 4"/>
          <p:cNvSpPr/>
          <p:nvPr/>
        </p:nvSpPr>
        <p:spPr bwMode="auto">
          <a:xfrm>
            <a:off x="102413" y="512064"/>
            <a:ext cx="1426464" cy="464329"/>
          </a:xfrm>
          <a:prstGeom prst="rect">
            <a:avLst/>
          </a:prstGeom>
          <a:solidFill>
            <a:srgbClr val="002569"/>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500" b="0" i="0" u="none" strike="noStrike" cap="none" normalizeH="0" baseline="0" dirty="0" smtClean="0">
              <a:ln>
                <a:noFill/>
              </a:ln>
              <a:solidFill>
                <a:srgbClr val="000000"/>
              </a:solidFill>
              <a:effectLst/>
              <a:latin typeface="Tahoma" pitchFamily="34" charset="0"/>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bwMode="auto">
          <a:xfrm>
            <a:off x="173778" y="6414248"/>
            <a:ext cx="794411" cy="443753"/>
          </a:xfrm>
          <a:prstGeom prst="rect">
            <a:avLst/>
          </a:prstGeom>
          <a:solidFill>
            <a:schemeClr val="bg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500" b="0" i="0" u="none" strike="noStrike" cap="none" normalizeH="0" baseline="0" dirty="0" smtClean="0">
              <a:ln>
                <a:noFill/>
              </a:ln>
              <a:solidFill>
                <a:srgbClr val="000000"/>
              </a:solidFill>
              <a:effectLst/>
              <a:latin typeface="Tahoma" pitchFamily="34" charset="0"/>
            </a:endParaRPr>
          </a:p>
        </p:txBody>
      </p:sp>
      <p:sp>
        <p:nvSpPr>
          <p:cNvPr id="2" name="Title 1"/>
          <p:cNvSpPr>
            <a:spLocks noGrp="1"/>
          </p:cNvSpPr>
          <p:nvPr>
            <p:ph type="title"/>
          </p:nvPr>
        </p:nvSpPr>
        <p:spPr/>
        <p:txBody>
          <a:bodyPr/>
          <a:lstStyle/>
          <a:p>
            <a:r>
              <a:rPr lang="en-US" dirty="0" smtClean="0">
                <a:latin typeface="Century Gothic" pitchFamily="34" charset="0"/>
              </a:rPr>
              <a:t>Domain Chapter Authors</a:t>
            </a:r>
            <a:endParaRPr lang="en-US" dirty="0">
              <a:latin typeface="Century Gothic" pitchFamily="34" charset="0"/>
            </a:endParaRPr>
          </a:p>
        </p:txBody>
      </p:sp>
      <p:sp>
        <p:nvSpPr>
          <p:cNvPr id="1025" name="Rectangle 1"/>
          <p:cNvSpPr>
            <a:spLocks noGrp="1" noChangeArrowheads="1"/>
          </p:cNvSpPr>
          <p:nvPr>
            <p:ph idx="1"/>
          </p:nvPr>
        </p:nvSpPr>
        <p:spPr bwMode="auto">
          <a:xfrm>
            <a:off x="177697" y="1345215"/>
            <a:ext cx="6963766" cy="366254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800" b="1" i="0" u="none" strike="noStrike" cap="none" normalizeH="0" baseline="0" dirty="0" smtClean="0">
              <a:ln>
                <a:noFill/>
              </a:ln>
              <a:solidFill>
                <a:srgbClr val="002569"/>
              </a:solidFill>
              <a:effectLst/>
              <a:latin typeface="Century Gothic" pitchFamily="34" charset="0"/>
              <a:ea typeface="Calibri" pitchFamily="34" charset="0"/>
              <a:cs typeface="Arial" pitchFamily="34" charset="0"/>
            </a:endParaRPr>
          </a:p>
          <a:p>
            <a:pPr marL="0" lvl="0" indent="0">
              <a:spcBef>
                <a:spcPct val="0"/>
              </a:spcBef>
              <a:buNone/>
            </a:pPr>
            <a:r>
              <a:rPr lang="en-US" sz="1800" dirty="0" smtClean="0">
                <a:solidFill>
                  <a:srgbClr val="002569"/>
                </a:solidFill>
                <a:latin typeface="Century Gothic" pitchFamily="34" charset="0"/>
                <a:ea typeface="Calibri" pitchFamily="34" charset="0"/>
                <a:cs typeface="Arial" pitchFamily="34" charset="0"/>
              </a:rPr>
              <a:t>Land</a:t>
            </a:r>
            <a:endParaRPr lang="en-US" sz="1800" b="0" dirty="0" smtClean="0">
              <a:solidFill>
                <a:srgbClr val="002569"/>
              </a:solidFill>
              <a:latin typeface="Century Gothic" pitchFamily="34" charset="0"/>
              <a:cs typeface="Arial" pitchFamily="34" charset="0"/>
            </a:endParaRPr>
          </a:p>
          <a:p>
            <a:pPr marL="0" lvl="0" indent="0">
              <a:spcBef>
                <a:spcPct val="0"/>
              </a:spcBef>
              <a:buNone/>
            </a:pPr>
            <a:r>
              <a:rPr lang="en-US" sz="1800" dirty="0" smtClean="0">
                <a:solidFill>
                  <a:srgbClr val="002569"/>
                </a:solidFill>
                <a:latin typeface="Century Gothic" pitchFamily="34" charset="0"/>
                <a:ea typeface="Calibri" pitchFamily="34" charset="0"/>
                <a:cs typeface="Arial" pitchFamily="34" charset="0"/>
              </a:rPr>
              <a:t>Chris Schmullius (Friedrich-Schiller University Jena)	</a:t>
            </a:r>
            <a:endParaRPr lang="en-US" sz="1800" b="0" dirty="0" smtClean="0">
              <a:solidFill>
                <a:srgbClr val="002569"/>
              </a:solidFill>
              <a:latin typeface="Century Gothic" pitchFamily="34" charset="0"/>
              <a:cs typeface="Arial" pitchFamily="34" charset="0"/>
            </a:endParaRPr>
          </a:p>
          <a:p>
            <a:pPr marL="0" lvl="0" indent="0">
              <a:spcBef>
                <a:spcPct val="0"/>
              </a:spcBef>
              <a:buNone/>
            </a:pPr>
            <a:r>
              <a:rPr lang="en-US" sz="1800" dirty="0" smtClean="0">
                <a:solidFill>
                  <a:srgbClr val="002569"/>
                </a:solidFill>
                <a:latin typeface="Century Gothic" pitchFamily="34" charset="0"/>
                <a:ea typeface="Calibri" pitchFamily="34" charset="0"/>
                <a:cs typeface="Arial" pitchFamily="34" charset="0"/>
              </a:rPr>
              <a:t>Ralph Dubayah (University of Maryland)</a:t>
            </a:r>
          </a:p>
          <a:p>
            <a:pPr marL="0" indent="0">
              <a:spcBef>
                <a:spcPct val="0"/>
              </a:spcBef>
              <a:buNone/>
            </a:pPr>
            <a:r>
              <a:rPr lang="en-US" sz="1800" b="0" dirty="0" smtClean="0">
                <a:solidFill>
                  <a:srgbClr val="002569"/>
                </a:solidFill>
                <a:latin typeface="Century Gothic" pitchFamily="34" charset="0"/>
                <a:ea typeface="Calibri" pitchFamily="34" charset="0"/>
                <a:cs typeface="Arial" pitchFamily="34" charset="0"/>
              </a:rPr>
              <a:t>Warren Cohen (USDA Forest Service)</a:t>
            </a:r>
          </a:p>
          <a:p>
            <a:pPr marL="0" lvl="0" indent="0">
              <a:spcBef>
                <a:spcPct val="0"/>
              </a:spcBef>
              <a:buNone/>
            </a:pPr>
            <a:r>
              <a:rPr lang="en-US" sz="1800" b="0" dirty="0" smtClean="0">
                <a:solidFill>
                  <a:srgbClr val="002569"/>
                </a:solidFill>
                <a:latin typeface="Century Gothic" pitchFamily="34" charset="0"/>
                <a:ea typeface="Calibri" pitchFamily="34" charset="0"/>
                <a:cs typeface="Arial" pitchFamily="34" charset="0"/>
              </a:rPr>
              <a:t>Eric Kasischke (University of Maryland)</a:t>
            </a:r>
          </a:p>
          <a:p>
            <a:pPr marL="0" lvl="0" indent="0">
              <a:spcBef>
                <a:spcPct val="0"/>
              </a:spcBef>
              <a:buNone/>
            </a:pPr>
            <a:r>
              <a:rPr lang="en-US" sz="1800" b="0" dirty="0" smtClean="0">
                <a:solidFill>
                  <a:srgbClr val="002569"/>
                </a:solidFill>
                <a:latin typeface="Century Gothic" pitchFamily="34" charset="0"/>
                <a:ea typeface="Calibri" pitchFamily="34" charset="0"/>
                <a:cs typeface="Arial" pitchFamily="34" charset="0"/>
              </a:rPr>
              <a:t>Kyle McDonald (City College of New York)</a:t>
            </a:r>
          </a:p>
          <a:p>
            <a:pPr marL="0" lvl="0" indent="0">
              <a:spcBef>
                <a:spcPct val="0"/>
              </a:spcBef>
              <a:buNone/>
            </a:pPr>
            <a:r>
              <a:rPr lang="en-US" sz="1800" b="0" dirty="0" smtClean="0">
                <a:solidFill>
                  <a:srgbClr val="002569"/>
                </a:solidFill>
                <a:latin typeface="Century Gothic" pitchFamily="34" charset="0"/>
                <a:ea typeface="Calibri" pitchFamily="34" charset="0"/>
                <a:cs typeface="Arial" pitchFamily="34" charset="0"/>
              </a:rPr>
              <a:t>S</a:t>
            </a:r>
            <a:r>
              <a:rPr lang="en-US" sz="1800" b="0" dirty="0" smtClean="0">
                <a:solidFill>
                  <a:srgbClr val="002569"/>
                </a:solidFill>
                <a:latin typeface="Century Gothic" pitchFamily="34" charset="0"/>
                <a:ea typeface="Times New Roman" pitchFamily="18" charset="0"/>
                <a:cs typeface="Arial" pitchFamily="34" charset="0"/>
              </a:rPr>
              <a:t>haun Quegan (The University of Sheffield)</a:t>
            </a:r>
            <a:endParaRPr lang="en-US" sz="1800" b="0" dirty="0" smtClean="0">
              <a:solidFill>
                <a:srgbClr val="002569"/>
              </a:solidFill>
              <a:latin typeface="Century Gothic" pitchFamily="34" charset="0"/>
              <a:cs typeface="Arial" pitchFamily="34" charset="0"/>
            </a:endParaRPr>
          </a:p>
          <a:p>
            <a:pPr marL="0" lvl="0" indent="0">
              <a:spcBef>
                <a:spcPct val="0"/>
              </a:spcBef>
              <a:buNone/>
            </a:pPr>
            <a:r>
              <a:rPr lang="en-US" sz="1800" b="0" dirty="0" smtClean="0">
                <a:solidFill>
                  <a:srgbClr val="BF7400"/>
                </a:solidFill>
                <a:latin typeface="Century Gothic" pitchFamily="34" charset="0"/>
                <a:ea typeface="Times New Roman" pitchFamily="18" charset="0"/>
                <a:cs typeface="Arial" pitchFamily="34" charset="0"/>
              </a:rPr>
              <a:t>Jean Ometto (Instituto Nacional de Pesquisas Espaciais)</a:t>
            </a:r>
          </a:p>
          <a:p>
            <a:pPr marL="0" lvl="0" indent="0">
              <a:spcBef>
                <a:spcPct val="0"/>
              </a:spcBef>
              <a:buNone/>
            </a:pPr>
            <a:r>
              <a:rPr lang="en-US" sz="1800" b="0" dirty="0" smtClean="0">
                <a:solidFill>
                  <a:srgbClr val="BF7400"/>
                </a:solidFill>
                <a:latin typeface="Century Gothic" pitchFamily="34" charset="0"/>
                <a:ea typeface="Times New Roman" pitchFamily="18" charset="0"/>
                <a:cs typeface="Arial" pitchFamily="34" charset="0"/>
              </a:rPr>
              <a:t>Stephen Plummer (European Space Agency)</a:t>
            </a:r>
          </a:p>
          <a:p>
            <a:pPr marL="0" lvl="0" indent="0">
              <a:spcBef>
                <a:spcPct val="0"/>
              </a:spcBef>
              <a:buNone/>
            </a:pPr>
            <a:r>
              <a:rPr lang="en-US" sz="1800" b="0" dirty="0" smtClean="0">
                <a:solidFill>
                  <a:srgbClr val="002569"/>
                </a:solidFill>
                <a:latin typeface="Century Gothic" pitchFamily="34" charset="0"/>
                <a:ea typeface="Times New Roman" pitchFamily="18" charset="0"/>
                <a:cs typeface="Arial" pitchFamily="34" charset="0"/>
              </a:rPr>
              <a:t>Steven Running (University of Montana) </a:t>
            </a:r>
            <a:endParaRPr lang="en-US" sz="1800" b="0" dirty="0" smtClean="0">
              <a:solidFill>
                <a:srgbClr val="002569"/>
              </a:solidFill>
              <a:latin typeface="Century Gothic" pitchFamily="34" charset="0"/>
              <a:cs typeface="Arial" pitchFamily="34" charset="0"/>
            </a:endParaRPr>
          </a:p>
          <a:p>
            <a:pPr marL="0" lvl="0" indent="0">
              <a:spcBef>
                <a:spcPct val="0"/>
              </a:spcBef>
              <a:buNone/>
            </a:pPr>
            <a:r>
              <a:rPr lang="en-US" sz="1800" b="0" dirty="0" smtClean="0">
                <a:solidFill>
                  <a:srgbClr val="BF7400"/>
                </a:solidFill>
                <a:latin typeface="Century Gothic" pitchFamily="34" charset="0"/>
                <a:ea typeface="Times New Roman" pitchFamily="18" charset="0"/>
                <a:cs typeface="Arial" pitchFamily="34" charset="0"/>
              </a:rPr>
              <a:t>Sassan Saatchi (NASA Jet Propulsion Laboratory)</a:t>
            </a:r>
            <a:endParaRPr lang="en-US" sz="1800" b="0" dirty="0" smtClean="0">
              <a:solidFill>
                <a:srgbClr val="BF7400"/>
              </a:solidFill>
              <a:latin typeface="Century Gothic" pitchFamily="34" charset="0"/>
              <a:cs typeface="Arial" pitchFamily="34" charset="0"/>
            </a:endParaRPr>
          </a:p>
          <a:p>
            <a:pPr marL="0" lvl="0" indent="0">
              <a:spcBef>
                <a:spcPct val="0"/>
              </a:spcBef>
              <a:buNone/>
            </a:pPr>
            <a:r>
              <a:rPr lang="en-US" sz="1800" b="0" dirty="0" smtClean="0">
                <a:solidFill>
                  <a:srgbClr val="BF7400"/>
                </a:solidFill>
                <a:latin typeface="Century Gothic" pitchFamily="34" charset="0"/>
                <a:ea typeface="Calibri" pitchFamily="34" charset="0"/>
                <a:cs typeface="Arial" pitchFamily="34" charset="0"/>
              </a:rPr>
              <a:t>Masanobu Shimada (Japan Aerospace Exploration Agency)</a:t>
            </a:r>
            <a:endParaRPr lang="en-US" sz="1800" b="0" dirty="0" smtClean="0">
              <a:solidFill>
                <a:srgbClr val="BF7400"/>
              </a:solidFill>
              <a:latin typeface="Century Gothic" pitchFamily="34" charset="0"/>
              <a:cs typeface="Arial" pitchFamily="34" charset="0"/>
            </a:endParaRPr>
          </a:p>
          <a:p>
            <a:pPr marL="0" lvl="0" indent="0">
              <a:spcBef>
                <a:spcPct val="0"/>
              </a:spcBef>
              <a:buNone/>
            </a:pPr>
            <a:endParaRPr lang="en-US" sz="800" dirty="0" smtClean="0">
              <a:solidFill>
                <a:srgbClr val="002569"/>
              </a:solidFill>
              <a:latin typeface="Century Gothic" pitchFamily="34" charset="0"/>
              <a:ea typeface="Calibri" pitchFamily="34" charset="0"/>
              <a:cs typeface="Arial" pitchFamily="34" charset="0"/>
            </a:endParaRPr>
          </a:p>
        </p:txBody>
      </p:sp>
      <p:sp>
        <p:nvSpPr>
          <p:cNvPr id="5" name="Rectangle 4"/>
          <p:cNvSpPr/>
          <p:nvPr/>
        </p:nvSpPr>
        <p:spPr bwMode="auto">
          <a:xfrm>
            <a:off x="102413" y="512064"/>
            <a:ext cx="1426464" cy="464329"/>
          </a:xfrm>
          <a:prstGeom prst="rect">
            <a:avLst/>
          </a:prstGeom>
          <a:solidFill>
            <a:srgbClr val="002569"/>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500" b="0" i="0" u="none" strike="noStrike" cap="none" normalizeH="0" baseline="0" dirty="0" smtClean="0">
              <a:ln>
                <a:noFill/>
              </a:ln>
              <a:solidFill>
                <a:srgbClr val="000000"/>
              </a:solidFill>
              <a:effectLst/>
              <a:latin typeface="Tahoma" pitchFamily="34"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6"/>
          <p:cNvSpPr>
            <a:spLocks noGrp="1" noChangeArrowheads="1"/>
          </p:cNvSpPr>
          <p:nvPr>
            <p:ph type="title"/>
          </p:nvPr>
        </p:nvSpPr>
        <p:spPr>
          <a:xfrm>
            <a:off x="1850730" y="-99392"/>
            <a:ext cx="4498864" cy="1182042"/>
          </a:xfrm>
        </p:spPr>
        <p:txBody>
          <a:bodyPr/>
          <a:lstStyle/>
          <a:p>
            <a:pPr algn="ctr"/>
            <a:r>
              <a:rPr lang="en-US" altLang="ja-JP" sz="3200" b="1" dirty="0" smtClean="0">
                <a:latin typeface="Calibri" pitchFamily="34" charset="0"/>
                <a:ea typeface="ＭＳ Ｐゴシック" charset="0"/>
                <a:cs typeface="Calibri" pitchFamily="34" charset="0"/>
              </a:rPr>
              <a:t>CEOS Response to the GEO Carbon Strategy</a:t>
            </a:r>
            <a:endParaRPr lang="en-US" altLang="ja-JP" sz="3200" b="1" dirty="0">
              <a:latin typeface="Calibri" pitchFamily="34" charset="0"/>
              <a:ea typeface="ＭＳ Ｐゴシック" charset="0"/>
              <a:cs typeface="Calibri" pitchFamily="34" charset="0"/>
            </a:endParaRPr>
          </a:p>
        </p:txBody>
      </p:sp>
      <p:sp>
        <p:nvSpPr>
          <p:cNvPr id="5122" name="Rectangle 17"/>
          <p:cNvSpPr>
            <a:spLocks noGrp="1" noChangeArrowheads="1"/>
          </p:cNvSpPr>
          <p:nvPr>
            <p:ph type="body" idx="1"/>
          </p:nvPr>
        </p:nvSpPr>
        <p:spPr>
          <a:xfrm>
            <a:off x="2555776" y="1416202"/>
            <a:ext cx="6588224" cy="4032448"/>
          </a:xfrm>
        </p:spPr>
        <p:txBody>
          <a:bodyPr/>
          <a:lstStyle/>
          <a:p>
            <a:pPr marL="0" indent="0">
              <a:buNone/>
            </a:pPr>
            <a:r>
              <a:rPr lang="en-GB" altLang="ja-JP" sz="2000" b="1" dirty="0" smtClean="0">
                <a:latin typeface="Arial" pitchFamily="34" charset="0"/>
                <a:ea typeface="ＭＳ Ｐゴシック" charset="0"/>
                <a:cs typeface="Arial" pitchFamily="34" charset="0"/>
              </a:rPr>
              <a:t>CEOS established a Carbon Task Force (CTF) to coordinate the response from the space agencies to the GEO Carbon Strategy.</a:t>
            </a:r>
          </a:p>
          <a:p>
            <a:pPr marL="0" indent="0">
              <a:buNone/>
            </a:pPr>
            <a:endParaRPr lang="en-GB" altLang="ja-JP" sz="800" b="1" dirty="0" smtClean="0">
              <a:latin typeface="Arial" pitchFamily="34" charset="0"/>
              <a:ea typeface="ＭＳ Ｐゴシック" charset="0"/>
              <a:cs typeface="Arial" pitchFamily="34" charset="0"/>
            </a:endParaRPr>
          </a:p>
          <a:p>
            <a:pPr lvl="1"/>
            <a:r>
              <a:rPr lang="en-GB" sz="1800" b="1" dirty="0" smtClean="0">
                <a:latin typeface="Arial" pitchFamily="34" charset="0"/>
                <a:ea typeface="ＭＳ Ｐゴシック" charset="0"/>
                <a:cs typeface="Arial" pitchFamily="34" charset="0"/>
              </a:rPr>
              <a:t>Take into account information requirements of both the UNFCCC and IPCC and consider how future satellite missions will support them</a:t>
            </a:r>
          </a:p>
          <a:p>
            <a:pPr lvl="1"/>
            <a:r>
              <a:rPr lang="en-GB" sz="1800" b="1" dirty="0" smtClean="0">
                <a:latin typeface="Arial" pitchFamily="34" charset="0"/>
                <a:ea typeface="ＭＳ Ｐゴシック" charset="0"/>
                <a:cs typeface="Arial" pitchFamily="34" charset="0"/>
              </a:rPr>
              <a:t>Also take account of, and be consistent with, the GCOS and GEO Implementation Plans.</a:t>
            </a:r>
          </a:p>
          <a:p>
            <a:pPr lvl="1"/>
            <a:r>
              <a:rPr lang="en-GB" sz="1800" b="1" dirty="0" smtClean="0">
                <a:latin typeface="Arial" pitchFamily="34" charset="0"/>
                <a:ea typeface="ＭＳ Ｐゴシック" charset="0"/>
                <a:cs typeface="Arial" pitchFamily="34" charset="0"/>
              </a:rPr>
              <a:t>Help definition of next generation missions for individual agencies (</a:t>
            </a:r>
            <a:r>
              <a:rPr lang="en-GB" sz="1800" b="1" dirty="0" smtClean="0">
                <a:latin typeface="Arial" pitchFamily="34" charset="0"/>
                <a:cs typeface="Arial" pitchFamily="34" charset="0"/>
              </a:rPr>
              <a:t>provide a long-term outlook, 2013-2028).</a:t>
            </a:r>
            <a:endParaRPr lang="en-GB" sz="1800" b="1" dirty="0" smtClean="0">
              <a:latin typeface="Arial" pitchFamily="34" charset="0"/>
              <a:ea typeface="ＭＳ Ｐゴシック" charset="0"/>
              <a:cs typeface="Arial" pitchFamily="34" charset="0"/>
            </a:endParaRPr>
          </a:p>
          <a:p>
            <a:pPr lvl="1"/>
            <a:r>
              <a:rPr lang="en-US" sz="1800" b="1" dirty="0" smtClean="0">
                <a:latin typeface="Arial" pitchFamily="34" charset="0"/>
                <a:cs typeface="Arial" pitchFamily="34" charset="0"/>
              </a:rPr>
              <a:t>Provide a basis for systematic observation and reporting of progress towards satisfying society’s carbon information needs</a:t>
            </a:r>
          </a:p>
        </p:txBody>
      </p:sp>
      <p:pic>
        <p:nvPicPr>
          <p:cNvPr id="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370028"/>
            <a:ext cx="2375389" cy="3186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pic>
        <p:nvPicPr>
          <p:cNvPr id="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05674" y="10883"/>
            <a:ext cx="1502830" cy="904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7" name="TextBox 6"/>
          <p:cNvSpPr txBox="1"/>
          <p:nvPr/>
        </p:nvSpPr>
        <p:spPr>
          <a:xfrm>
            <a:off x="683568" y="5987782"/>
            <a:ext cx="7776864" cy="461665"/>
          </a:xfrm>
          <a:prstGeom prst="rect">
            <a:avLst/>
          </a:prstGeom>
          <a:noFill/>
          <a:ln w="28575">
            <a:solidFill>
              <a:srgbClr val="0000FF"/>
            </a:solidFill>
          </a:ln>
        </p:spPr>
        <p:txBody>
          <a:bodyPr wrap="square" rtlCol="0">
            <a:spAutoFit/>
          </a:bodyPr>
          <a:lstStyle/>
          <a:p>
            <a:r>
              <a:rPr lang="en-GB" sz="2400" b="1" i="1" dirty="0" smtClean="0">
                <a:solidFill>
                  <a:srgbClr val="0000FF"/>
                </a:solidFill>
                <a:latin typeface="Arial" pitchFamily="34" charset="0"/>
                <a:cs typeface="Arial" pitchFamily="34" charset="0"/>
              </a:rPr>
              <a:t>CEOS Strategy for Carbon Observations from Space</a:t>
            </a:r>
            <a:endParaRPr lang="en-US" sz="2400" b="1" dirty="0">
              <a:solidFill>
                <a:srgbClr val="0000FF"/>
              </a:solidFill>
            </a:endParaRPr>
          </a:p>
        </p:txBody>
      </p:sp>
      <p:sp>
        <p:nvSpPr>
          <p:cNvPr id="8" name="Rectangle 7"/>
          <p:cNvSpPr/>
          <p:nvPr/>
        </p:nvSpPr>
        <p:spPr bwMode="auto">
          <a:xfrm>
            <a:off x="102413" y="512064"/>
            <a:ext cx="1426464" cy="464329"/>
          </a:xfrm>
          <a:prstGeom prst="rect">
            <a:avLst/>
          </a:prstGeom>
          <a:solidFill>
            <a:srgbClr val="002569"/>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500" b="0" i="0" u="none" strike="noStrike" cap="none" normalizeH="0" baseline="0" dirty="0" smtClean="0">
              <a:ln>
                <a:noFill/>
              </a:ln>
              <a:solidFill>
                <a:srgbClr val="000000"/>
              </a:solidFill>
              <a:effectLst/>
              <a:latin typeface="Tahoma" pitchFamily="34" charset="0"/>
            </a:endParaRPr>
          </a:p>
        </p:txBody>
      </p:sp>
    </p:spTree>
    <p:extLst>
      <p:ext uri="{BB962C8B-B14F-4D97-AF65-F5344CB8AC3E}">
        <p14:creationId xmlns:p14="http://schemas.microsoft.com/office/powerpoint/2010/main" val="615099989"/>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6"/>
          <p:cNvSpPr>
            <a:spLocks noGrp="1" noChangeArrowheads="1"/>
          </p:cNvSpPr>
          <p:nvPr>
            <p:ph type="title"/>
          </p:nvPr>
        </p:nvSpPr>
        <p:spPr>
          <a:xfrm>
            <a:off x="1426463" y="36248"/>
            <a:ext cx="5054804" cy="951632"/>
          </a:xfrm>
        </p:spPr>
        <p:txBody>
          <a:bodyPr/>
          <a:lstStyle/>
          <a:p>
            <a:r>
              <a:rPr lang="en-US" altLang="ja-JP" dirty="0" smtClean="0">
                <a:latin typeface="Century Gothic" charset="0"/>
                <a:ea typeface="ＭＳ Ｐゴシック" charset="0"/>
                <a:cs typeface="ＭＳ Ｐゴシック" charset="0"/>
              </a:rPr>
              <a:t>Current Status of Report</a:t>
            </a:r>
            <a:endParaRPr lang="en-US" altLang="ja-JP" sz="2800" dirty="0">
              <a:latin typeface="Century Gothic" charset="0"/>
              <a:ea typeface="ＭＳ Ｐゴシック" charset="0"/>
              <a:cs typeface="ＭＳ Ｐゴシック" charset="0"/>
            </a:endParaRPr>
          </a:p>
        </p:txBody>
      </p:sp>
      <p:sp>
        <p:nvSpPr>
          <p:cNvPr id="7170" name="Rectangle 17"/>
          <p:cNvSpPr>
            <a:spLocks noGrp="1" noChangeArrowheads="1"/>
          </p:cNvSpPr>
          <p:nvPr>
            <p:ph type="body" idx="1"/>
          </p:nvPr>
        </p:nvSpPr>
        <p:spPr>
          <a:xfrm>
            <a:off x="97392" y="1428383"/>
            <a:ext cx="8911342" cy="5297731"/>
          </a:xfrm>
        </p:spPr>
        <p:txBody>
          <a:bodyPr/>
          <a:lstStyle/>
          <a:p>
            <a:pPr lvl="0"/>
            <a:r>
              <a:rPr lang="en-GB" i="1" dirty="0" smtClean="0">
                <a:latin typeface="Calibri" panose="020F0502020204030204" pitchFamily="34" charset="0"/>
              </a:rPr>
              <a:t>CEOS Strategy for Carbon Observations from Space </a:t>
            </a:r>
            <a:r>
              <a:rPr lang="en-GB" dirty="0" smtClean="0">
                <a:latin typeface="Calibri" panose="020F0502020204030204" pitchFamily="34" charset="0"/>
              </a:rPr>
              <a:t>is in </a:t>
            </a:r>
            <a:r>
              <a:rPr lang="en-GB" dirty="0" smtClean="0">
                <a:latin typeface="Calibri" panose="020F0502020204030204" pitchFamily="34" charset="0"/>
              </a:rPr>
              <a:t>ready to submit to CEOS SIT for consideration (review and approval)</a:t>
            </a:r>
            <a:endParaRPr lang="en-GB" dirty="0" smtClean="0">
              <a:latin typeface="Calibri" panose="020F0502020204030204" pitchFamily="34" charset="0"/>
            </a:endParaRPr>
          </a:p>
          <a:p>
            <a:pPr lvl="1"/>
            <a:r>
              <a:rPr lang="en-GB" sz="2000" dirty="0" smtClean="0">
                <a:latin typeface="Calibri" panose="020F0502020204030204" pitchFamily="34" charset="0"/>
              </a:rPr>
              <a:t>Open review period October - early December 2013</a:t>
            </a:r>
          </a:p>
          <a:p>
            <a:pPr lvl="1"/>
            <a:r>
              <a:rPr lang="en-GB" sz="2000" dirty="0" smtClean="0">
                <a:latin typeface="Calibri" panose="020F0502020204030204" pitchFamily="34" charset="0"/>
              </a:rPr>
              <a:t>Response to reviewers comments completed; major revision of actions/recommendations essentially complete</a:t>
            </a:r>
          </a:p>
          <a:p>
            <a:pPr lvl="2"/>
            <a:r>
              <a:rPr lang="en-GB" dirty="0" smtClean="0">
                <a:latin typeface="Calibri" panose="020F0502020204030204" pitchFamily="34" charset="0"/>
              </a:rPr>
              <a:t>CEOS Actions</a:t>
            </a:r>
          </a:p>
          <a:p>
            <a:pPr lvl="2"/>
            <a:r>
              <a:rPr lang="en-GB" dirty="0" smtClean="0">
                <a:latin typeface="Calibri" panose="020F0502020204030204" pitchFamily="34" charset="0"/>
              </a:rPr>
              <a:t>Challenges that CEOS can acknowledge</a:t>
            </a:r>
          </a:p>
          <a:p>
            <a:pPr lvl="0"/>
            <a:r>
              <a:rPr lang="en-GB" dirty="0" smtClean="0">
                <a:latin typeface="Calibri" panose="020F0502020204030204" pitchFamily="34" charset="0"/>
              </a:rPr>
              <a:t>Report is on agenda for consideration at SIT-29; CTF has been requested to circulate final draft by end of February 2014 </a:t>
            </a:r>
            <a:r>
              <a:rPr lang="en-GB" sz="2000" dirty="0" smtClean="0">
                <a:latin typeface="Calibri" panose="020F0502020204030204" pitchFamily="34" charset="0"/>
              </a:rPr>
              <a:t>(we are now late by a few days!)</a:t>
            </a:r>
          </a:p>
        </p:txBody>
      </p:sp>
      <p:sp>
        <p:nvSpPr>
          <p:cNvPr id="4" name="Rectangle 3"/>
          <p:cNvSpPr/>
          <p:nvPr/>
        </p:nvSpPr>
        <p:spPr bwMode="auto">
          <a:xfrm>
            <a:off x="102413" y="512064"/>
            <a:ext cx="1426464" cy="464329"/>
          </a:xfrm>
          <a:prstGeom prst="rect">
            <a:avLst/>
          </a:prstGeom>
          <a:solidFill>
            <a:srgbClr val="002569"/>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500" b="0" i="0" u="none" strike="noStrike" cap="none" normalizeH="0" baseline="0" dirty="0" smtClean="0">
              <a:ln>
                <a:noFill/>
              </a:ln>
              <a:solidFill>
                <a:srgbClr val="000000"/>
              </a:solidFill>
              <a:effectLst/>
              <a:latin typeface="Tahoma" pitchFamily="34"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12"/>
          <p:cNvSpPr txBox="1">
            <a:spLocks noChangeArrowheads="1"/>
          </p:cNvSpPr>
          <p:nvPr/>
        </p:nvSpPr>
        <p:spPr bwMode="auto">
          <a:xfrm>
            <a:off x="539552" y="1394257"/>
            <a:ext cx="8064896"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buNone/>
            </a:pPr>
            <a:r>
              <a:rPr lang="en-GB" sz="2400" b="1" i="1" dirty="0" smtClean="0">
                <a:cs typeface="Arial" pitchFamily="34" charset="0"/>
              </a:rPr>
              <a:t>CEOS Strategy for Carbon Observations from Space </a:t>
            </a:r>
          </a:p>
          <a:p>
            <a:pPr>
              <a:buNone/>
            </a:pPr>
            <a:endParaRPr lang="en-GB" sz="2400" b="1" i="1" dirty="0" smtClean="0">
              <a:cs typeface="Arial" pitchFamily="34" charset="0"/>
            </a:endParaRPr>
          </a:p>
          <a:p>
            <a:pPr>
              <a:buNone/>
            </a:pPr>
            <a:r>
              <a:rPr lang="en-GB" sz="2400" b="1" dirty="0" smtClean="0">
                <a:cs typeface="Arial" pitchFamily="34" charset="0"/>
              </a:rPr>
              <a:t>Executive Summary (</a:t>
            </a:r>
            <a:r>
              <a:rPr lang="en-GB" sz="2400" b="1" dirty="0" smtClean="0">
                <a:solidFill>
                  <a:srgbClr val="BF7400"/>
                </a:solidFill>
                <a:cs typeface="Arial" pitchFamily="34" charset="0"/>
              </a:rPr>
              <a:t>Wickland, </a:t>
            </a:r>
            <a:r>
              <a:rPr lang="en-GB" sz="2400" b="1" dirty="0">
                <a:solidFill>
                  <a:srgbClr val="BF7400"/>
                </a:solidFill>
                <a:cs typeface="Arial" pitchFamily="34" charset="0"/>
              </a:rPr>
              <a:t>Nakajima, Plummer</a:t>
            </a:r>
            <a:r>
              <a:rPr lang="en-GB" sz="2400" b="1" dirty="0" smtClean="0">
                <a:cs typeface="Arial" pitchFamily="34" charset="0"/>
              </a:rPr>
              <a:t>)</a:t>
            </a:r>
            <a:endParaRPr lang="en-US" sz="2400" b="1" dirty="0" smtClean="0">
              <a:cs typeface="Arial" pitchFamily="34" charset="0"/>
            </a:endParaRPr>
          </a:p>
          <a:p>
            <a:pPr>
              <a:buNone/>
            </a:pPr>
            <a:r>
              <a:rPr lang="en-GB" sz="2400" b="1" dirty="0" smtClean="0">
                <a:cs typeface="Arial" pitchFamily="34" charset="0"/>
              </a:rPr>
              <a:t>Chapter 1: Introduction (</a:t>
            </a:r>
            <a:r>
              <a:rPr lang="en-GB" sz="2400" b="1" dirty="0" smtClean="0">
                <a:solidFill>
                  <a:srgbClr val="BF7400"/>
                </a:solidFill>
                <a:cs typeface="Arial" pitchFamily="34" charset="0"/>
              </a:rPr>
              <a:t>Nakajima, Wickland, Plummer, </a:t>
            </a:r>
            <a:r>
              <a:rPr lang="en-GB" sz="2400" b="1" dirty="0" smtClean="0">
                <a:cs typeface="Arial" pitchFamily="34" charset="0"/>
              </a:rPr>
              <a:t>and Ward</a:t>
            </a:r>
            <a:r>
              <a:rPr lang="en-GB" sz="2400" b="1" dirty="0" smtClean="0">
                <a:solidFill>
                  <a:srgbClr val="002569"/>
                </a:solidFill>
                <a:cs typeface="Arial" pitchFamily="34" charset="0"/>
              </a:rPr>
              <a:t>)</a:t>
            </a:r>
            <a:endParaRPr lang="en-US" sz="2400" b="1" dirty="0" smtClean="0">
              <a:solidFill>
                <a:srgbClr val="002569"/>
              </a:solidFill>
              <a:cs typeface="Arial" pitchFamily="34" charset="0"/>
            </a:endParaRPr>
          </a:p>
          <a:p>
            <a:pPr>
              <a:buNone/>
            </a:pPr>
            <a:r>
              <a:rPr lang="en-GB" sz="2400" b="1" dirty="0" smtClean="0">
                <a:cs typeface="Arial" pitchFamily="34" charset="0"/>
              </a:rPr>
              <a:t>Chapter 2: Land Domain (Dubayah and Schmullius)</a:t>
            </a:r>
            <a:endParaRPr lang="en-US" sz="2400" b="1" dirty="0" smtClean="0">
              <a:cs typeface="Arial" pitchFamily="34" charset="0"/>
            </a:endParaRPr>
          </a:p>
          <a:p>
            <a:pPr>
              <a:buNone/>
            </a:pPr>
            <a:r>
              <a:rPr lang="en-GB" sz="2400" b="1" dirty="0" smtClean="0">
                <a:cs typeface="Arial" pitchFamily="34" charset="0"/>
              </a:rPr>
              <a:t>Chapter 3: Oceans and Inland Waters Domain (Sathyendranath)</a:t>
            </a:r>
            <a:endParaRPr lang="en-US" sz="2400" b="1" dirty="0" smtClean="0">
              <a:cs typeface="Arial" pitchFamily="34" charset="0"/>
            </a:endParaRPr>
          </a:p>
          <a:p>
            <a:pPr>
              <a:buNone/>
            </a:pPr>
            <a:r>
              <a:rPr lang="en-GB" sz="2400" b="1" dirty="0" smtClean="0">
                <a:cs typeface="Arial" pitchFamily="34" charset="0"/>
              </a:rPr>
              <a:t>Chapter 4: Atmosphere Domain (Moore)</a:t>
            </a:r>
            <a:endParaRPr lang="en-US" sz="2400" b="1" dirty="0" smtClean="0">
              <a:cs typeface="Arial" pitchFamily="34" charset="0"/>
            </a:endParaRPr>
          </a:p>
          <a:p>
            <a:pPr>
              <a:buNone/>
            </a:pPr>
            <a:r>
              <a:rPr lang="en-GB" sz="2400" b="1" dirty="0" smtClean="0">
                <a:cs typeface="Arial" pitchFamily="34" charset="0"/>
              </a:rPr>
              <a:t>Chapter 5: Integration (</a:t>
            </a:r>
            <a:r>
              <a:rPr lang="en-GB" sz="2400" b="1" dirty="0" smtClean="0">
                <a:solidFill>
                  <a:srgbClr val="BF7400"/>
                </a:solidFill>
                <a:cs typeface="Arial" pitchFamily="34" charset="0"/>
              </a:rPr>
              <a:t>Plummer</a:t>
            </a:r>
            <a:r>
              <a:rPr lang="en-GB" sz="2400" b="1" dirty="0" smtClean="0">
                <a:cs typeface="Arial" pitchFamily="34" charset="0"/>
              </a:rPr>
              <a:t>)</a:t>
            </a:r>
            <a:endParaRPr lang="en-US" sz="2400" b="1" dirty="0" smtClean="0">
              <a:cs typeface="Arial" pitchFamily="34" charset="0"/>
            </a:endParaRPr>
          </a:p>
          <a:p>
            <a:pPr>
              <a:buNone/>
            </a:pPr>
            <a:r>
              <a:rPr lang="en-GB" sz="2400" b="1" dirty="0" smtClean="0">
                <a:cs typeface="Arial" pitchFamily="34" charset="0"/>
              </a:rPr>
              <a:t>Chapter 6: The Way Forward (</a:t>
            </a:r>
            <a:r>
              <a:rPr lang="en-GB" sz="2400" b="1" dirty="0" smtClean="0">
                <a:solidFill>
                  <a:srgbClr val="BF7400"/>
                </a:solidFill>
                <a:cs typeface="Arial" pitchFamily="34" charset="0"/>
              </a:rPr>
              <a:t>Wickland, Nakajima, Plummer</a:t>
            </a:r>
            <a:r>
              <a:rPr lang="en-GB" sz="2400" b="1" dirty="0" smtClean="0">
                <a:cs typeface="Arial" pitchFamily="34" charset="0"/>
              </a:rPr>
              <a:t>)</a:t>
            </a:r>
          </a:p>
          <a:p>
            <a:pPr>
              <a:buNone/>
            </a:pPr>
            <a:r>
              <a:rPr lang="en-GB" sz="2400" b="1" dirty="0" smtClean="0">
                <a:cs typeface="Arial" pitchFamily="34" charset="0"/>
              </a:rPr>
              <a:t>References</a:t>
            </a:r>
            <a:endParaRPr lang="en-US" sz="2400" b="1" dirty="0" smtClean="0">
              <a:cs typeface="Arial" pitchFamily="34" charset="0"/>
            </a:endParaRPr>
          </a:p>
          <a:p>
            <a:pPr>
              <a:buNone/>
            </a:pPr>
            <a:r>
              <a:rPr lang="en-GB" sz="2400" b="1" dirty="0" smtClean="0">
                <a:cs typeface="Arial" pitchFamily="34" charset="0"/>
              </a:rPr>
              <a:t>Appendices</a:t>
            </a:r>
          </a:p>
        </p:txBody>
      </p:sp>
      <p:sp>
        <p:nvSpPr>
          <p:cNvPr id="4" name="Text Box 12"/>
          <p:cNvSpPr txBox="1">
            <a:spLocks noChangeArrowheads="1"/>
          </p:cNvSpPr>
          <p:nvPr/>
        </p:nvSpPr>
        <p:spPr bwMode="auto">
          <a:xfrm>
            <a:off x="1646854" y="-35968"/>
            <a:ext cx="4680520"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fontAlgn="base" hangingPunct="1">
              <a:spcBef>
                <a:spcPct val="0"/>
              </a:spcBef>
              <a:spcAft>
                <a:spcPts val="600"/>
              </a:spcAft>
            </a:pPr>
            <a:r>
              <a:rPr lang="en-US" sz="3200" b="1" dirty="0" smtClean="0">
                <a:solidFill>
                  <a:schemeClr val="bg1"/>
                </a:solidFill>
                <a:latin typeface="Calibri" pitchFamily="34" charset="0"/>
              </a:rPr>
              <a:t>Report Structure and Chapter Leads</a:t>
            </a:r>
            <a:endParaRPr lang="en-US" sz="1400" dirty="0">
              <a:solidFill>
                <a:schemeClr val="bg1"/>
              </a:solidFill>
              <a:cs typeface="Arial" pitchFamily="34" charset="0"/>
            </a:endParaRPr>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05674" y="10883"/>
            <a:ext cx="1502830" cy="904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6" name="Rectangle 5"/>
          <p:cNvSpPr/>
          <p:nvPr/>
        </p:nvSpPr>
        <p:spPr bwMode="auto">
          <a:xfrm>
            <a:off x="102413" y="512064"/>
            <a:ext cx="1426464" cy="464329"/>
          </a:xfrm>
          <a:prstGeom prst="rect">
            <a:avLst/>
          </a:prstGeom>
          <a:solidFill>
            <a:srgbClr val="002569"/>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500" b="0" i="0" u="none" strike="noStrike" cap="none" normalizeH="0" baseline="0" dirty="0" smtClean="0">
              <a:ln>
                <a:noFill/>
              </a:ln>
              <a:solidFill>
                <a:srgbClr val="000000"/>
              </a:solidFill>
              <a:effectLst/>
              <a:latin typeface="Tahoma" pitchFamily="34" charset="0"/>
            </a:endParaRPr>
          </a:p>
        </p:txBody>
      </p:sp>
    </p:spTree>
    <p:extLst>
      <p:ext uri="{BB962C8B-B14F-4D97-AF65-F5344CB8AC3E}">
        <p14:creationId xmlns:p14="http://schemas.microsoft.com/office/powerpoint/2010/main" val="20707018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12"/>
          <p:cNvSpPr txBox="1">
            <a:spLocks noChangeArrowheads="1"/>
          </p:cNvSpPr>
          <p:nvPr/>
        </p:nvSpPr>
        <p:spPr bwMode="auto">
          <a:xfrm>
            <a:off x="216024" y="1532100"/>
            <a:ext cx="8604448" cy="49552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GB" sz="2400" b="1" dirty="0" smtClean="0"/>
              <a:t>The report calls for CEOS agencies to assign high priority to continuing the following types of measurements for carbon:</a:t>
            </a:r>
            <a:endParaRPr lang="en-US" sz="2400" b="1" dirty="0" smtClean="0"/>
          </a:p>
          <a:p>
            <a:r>
              <a:rPr lang="en-GB" sz="2400" b="1" dirty="0" smtClean="0"/>
              <a:t> </a:t>
            </a:r>
            <a:endParaRPr lang="en-US" sz="2400" b="1" dirty="0" smtClean="0"/>
          </a:p>
          <a:p>
            <a:pPr lvl="0">
              <a:buFont typeface="Arial" pitchFamily="34" charset="0"/>
              <a:buChar char="•"/>
            </a:pPr>
            <a:r>
              <a:rPr lang="en-GB" sz="2000" b="1" dirty="0" smtClean="0"/>
              <a:t> </a:t>
            </a:r>
            <a:r>
              <a:rPr lang="en-GB" sz="2000" b="1" dirty="0" smtClean="0"/>
              <a:t>Moderate-resolution </a:t>
            </a:r>
            <a:r>
              <a:rPr lang="en-GB" sz="2000" b="1" dirty="0" smtClean="0"/>
              <a:t>land remote sensing data (e.g., </a:t>
            </a:r>
            <a:r>
              <a:rPr lang="en-GB" sz="2000" b="1" dirty="0" smtClean="0"/>
              <a:t>MODIS, MERIS)</a:t>
            </a:r>
            <a:endParaRPr lang="en-US" sz="2000" b="1" dirty="0" smtClean="0"/>
          </a:p>
          <a:p>
            <a:pPr lvl="0">
              <a:buFont typeface="Arial" pitchFamily="34" charset="0"/>
              <a:buChar char="•"/>
            </a:pPr>
            <a:r>
              <a:rPr lang="en-GB" sz="2000" b="1" dirty="0" smtClean="0"/>
              <a:t> </a:t>
            </a:r>
            <a:r>
              <a:rPr lang="en-GB" sz="2000" b="1" dirty="0" smtClean="0"/>
              <a:t>Medium-resolution </a:t>
            </a:r>
            <a:r>
              <a:rPr lang="en-GB" sz="2000" b="1" dirty="0" smtClean="0"/>
              <a:t>land remote sensing data (e.g., SPOT, Landsat)</a:t>
            </a:r>
            <a:endParaRPr lang="en-US" sz="2000" b="1" dirty="0" smtClean="0"/>
          </a:p>
          <a:p>
            <a:pPr lvl="0">
              <a:buFont typeface="Arial" pitchFamily="34" charset="0"/>
              <a:buChar char="•"/>
            </a:pPr>
            <a:r>
              <a:rPr lang="en-GB" sz="2000" b="1" dirty="0" smtClean="0"/>
              <a:t> Ocean colour, sea surface temperature, and microwave sensor observations that are adequately calibrated and have sustained calibration/validation operations.</a:t>
            </a:r>
            <a:endParaRPr lang="en-US" sz="2000" b="1" dirty="0" smtClean="0"/>
          </a:p>
          <a:p>
            <a:pPr lvl="0">
              <a:buFont typeface="Arial" pitchFamily="34" charset="0"/>
              <a:buChar char="•"/>
            </a:pPr>
            <a:r>
              <a:rPr lang="en-GB" sz="2000" b="1" dirty="0" smtClean="0"/>
              <a:t> Ocean colour measurements with resolution and frequency of coverage adequate for coastal waters</a:t>
            </a:r>
            <a:endParaRPr lang="en-US" sz="2000" b="1" dirty="0" smtClean="0"/>
          </a:p>
          <a:p>
            <a:pPr lvl="0">
              <a:buFont typeface="Arial" pitchFamily="34" charset="0"/>
              <a:buChar char="•"/>
            </a:pPr>
            <a:r>
              <a:rPr lang="en-GB" sz="2000" b="1" dirty="0" smtClean="0"/>
              <a:t> Measurements with sufficient spatial resolution and sensitivity for inland water bodies (e.g., Landsat 8 and Sentinel-2 type measurements)</a:t>
            </a:r>
            <a:endParaRPr lang="en-US" sz="2000" b="1" dirty="0" smtClean="0"/>
          </a:p>
          <a:p>
            <a:pPr lvl="0">
              <a:buFont typeface="Arial" pitchFamily="34" charset="0"/>
              <a:buChar char="•"/>
            </a:pPr>
            <a:r>
              <a:rPr lang="en-GB" sz="2000" b="1" dirty="0" smtClean="0"/>
              <a:t> Atmospheric column measurements of </a:t>
            </a:r>
            <a:r>
              <a:rPr lang="en-US" sz="2000" b="1" dirty="0" smtClean="0"/>
              <a:t>X</a:t>
            </a:r>
            <a:r>
              <a:rPr lang="en-US" sz="2000" b="1" baseline="-25000" dirty="0" smtClean="0"/>
              <a:t>CO2</a:t>
            </a:r>
            <a:r>
              <a:rPr lang="en-US" sz="2000" b="1" dirty="0" smtClean="0"/>
              <a:t> and X</a:t>
            </a:r>
            <a:r>
              <a:rPr lang="en-US" sz="2000" b="1" baseline="-25000" dirty="0" smtClean="0"/>
              <a:t>CH4</a:t>
            </a:r>
            <a:r>
              <a:rPr lang="en-US" sz="2000" b="1" dirty="0" smtClean="0"/>
              <a:t> (e.g., GOSAT)</a:t>
            </a:r>
            <a:endParaRPr lang="en-US" sz="2000" b="1" dirty="0"/>
          </a:p>
        </p:txBody>
      </p:sp>
      <p:sp>
        <p:nvSpPr>
          <p:cNvPr id="4" name="Text Box 12"/>
          <p:cNvSpPr txBox="1">
            <a:spLocks noChangeArrowheads="1"/>
          </p:cNvSpPr>
          <p:nvPr/>
        </p:nvSpPr>
        <p:spPr bwMode="auto">
          <a:xfrm>
            <a:off x="1784128" y="-75493"/>
            <a:ext cx="4284476"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fontAlgn="base" hangingPunct="1">
              <a:spcBef>
                <a:spcPct val="0"/>
              </a:spcBef>
              <a:spcAft>
                <a:spcPts val="600"/>
              </a:spcAft>
            </a:pPr>
            <a:r>
              <a:rPr lang="en-US" sz="3200" b="1" dirty="0" smtClean="0">
                <a:solidFill>
                  <a:schemeClr val="bg1"/>
                </a:solidFill>
                <a:latin typeface="Calibri" pitchFamily="34" charset="0"/>
              </a:rPr>
              <a:t>Summary of Actions: Continuity Missions</a:t>
            </a:r>
            <a:endParaRPr lang="en-US" sz="1400" dirty="0">
              <a:solidFill>
                <a:schemeClr val="bg1"/>
              </a:solidFill>
              <a:cs typeface="Arial" pitchFamily="34" charset="0"/>
            </a:endParaRPr>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05674" y="10883"/>
            <a:ext cx="1502830" cy="904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6" name="Rectangle 5"/>
          <p:cNvSpPr/>
          <p:nvPr/>
        </p:nvSpPr>
        <p:spPr bwMode="auto">
          <a:xfrm>
            <a:off x="102413" y="512064"/>
            <a:ext cx="1426464" cy="464329"/>
          </a:xfrm>
          <a:prstGeom prst="rect">
            <a:avLst/>
          </a:prstGeom>
          <a:solidFill>
            <a:srgbClr val="002569"/>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500" b="0" i="0" u="none" strike="noStrike" cap="none" normalizeH="0" baseline="0" dirty="0" smtClean="0">
              <a:ln>
                <a:noFill/>
              </a:ln>
              <a:solidFill>
                <a:srgbClr val="000000"/>
              </a:solidFill>
              <a:effectLst/>
              <a:latin typeface="Tahoma" pitchFamily="34" charset="0"/>
            </a:endParaRPr>
          </a:p>
        </p:txBody>
      </p:sp>
    </p:spTree>
    <p:extLst>
      <p:ext uri="{BB962C8B-B14F-4D97-AF65-F5344CB8AC3E}">
        <p14:creationId xmlns:p14="http://schemas.microsoft.com/office/powerpoint/2010/main" val="35279677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12"/>
          <p:cNvSpPr txBox="1">
            <a:spLocks noChangeArrowheads="1"/>
          </p:cNvSpPr>
          <p:nvPr/>
        </p:nvSpPr>
        <p:spPr bwMode="auto">
          <a:xfrm>
            <a:off x="107504" y="1716131"/>
            <a:ext cx="8927976" cy="46474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GB" sz="2400" b="1" dirty="0" smtClean="0"/>
              <a:t>The report calls for the CEOS member agencies to deploy new missions to acquire high priority, new observations of carbon. These high priority missions are:</a:t>
            </a:r>
            <a:endParaRPr lang="en-US" sz="2400" b="1" dirty="0" smtClean="0"/>
          </a:p>
          <a:p>
            <a:r>
              <a:rPr lang="en-GB" sz="2400" b="1" dirty="0" smtClean="0"/>
              <a:t> </a:t>
            </a:r>
            <a:endParaRPr lang="en-US" sz="2400" b="1" dirty="0" smtClean="0"/>
          </a:p>
          <a:p>
            <a:pPr lvl="0">
              <a:buFont typeface="Arial" pitchFamily="34" charset="0"/>
              <a:buChar char="•"/>
            </a:pPr>
            <a:r>
              <a:rPr lang="en-GB" sz="2000" b="1" dirty="0" smtClean="0"/>
              <a:t> A </a:t>
            </a:r>
            <a:r>
              <a:rPr lang="en-GB" sz="2000" b="1" dirty="0" smtClean="0"/>
              <a:t>mission(s) </a:t>
            </a:r>
            <a:r>
              <a:rPr lang="en-GB" sz="2000" b="1" dirty="0" smtClean="0"/>
              <a:t>to </a:t>
            </a:r>
            <a:r>
              <a:rPr lang="en-GB" sz="2000" b="1" dirty="0" smtClean="0"/>
              <a:t>more accurately measure </a:t>
            </a:r>
            <a:r>
              <a:rPr lang="en-GB" sz="2000" b="1" dirty="0" smtClean="0"/>
              <a:t>forest canopy height and </a:t>
            </a:r>
            <a:r>
              <a:rPr lang="en-GB" sz="2000" b="1" dirty="0" smtClean="0"/>
              <a:t>estimate aboveground biomass (e.g., </a:t>
            </a:r>
            <a:r>
              <a:rPr lang="en-GB" sz="2000" b="1" dirty="0" err="1" smtClean="0"/>
              <a:t>lidar</a:t>
            </a:r>
            <a:r>
              <a:rPr lang="en-GB" sz="2000" b="1" dirty="0" smtClean="0"/>
              <a:t>, single-pass </a:t>
            </a:r>
            <a:r>
              <a:rPr lang="en-GB" sz="2000" b="1" dirty="0" err="1" smtClean="0"/>
              <a:t>InSAR</a:t>
            </a:r>
            <a:r>
              <a:rPr lang="en-GB" sz="2000" b="1" dirty="0" smtClean="0"/>
              <a:t>)</a:t>
            </a:r>
            <a:endParaRPr lang="en-US" sz="2000" b="1" dirty="0" smtClean="0"/>
          </a:p>
          <a:p>
            <a:pPr lvl="0">
              <a:buFont typeface="Arial" pitchFamily="34" charset="0"/>
              <a:buChar char="•"/>
            </a:pPr>
            <a:r>
              <a:rPr lang="en-GB" sz="2000" b="1" dirty="0" smtClean="0"/>
              <a:t> </a:t>
            </a:r>
            <a:r>
              <a:rPr lang="en-GB" sz="2000" b="1" dirty="0" smtClean="0"/>
              <a:t>A mission(s) for observations </a:t>
            </a:r>
            <a:r>
              <a:rPr lang="en-GB" sz="2000" b="1" dirty="0" smtClean="0"/>
              <a:t>of ocean colour with </a:t>
            </a:r>
            <a:r>
              <a:rPr lang="en-GB" sz="2000" b="1" dirty="0" smtClean="0"/>
              <a:t>the higher temporal, spatial, and/or spectral </a:t>
            </a:r>
            <a:r>
              <a:rPr lang="en-GB" sz="2000" b="1" dirty="0" smtClean="0"/>
              <a:t>resolution </a:t>
            </a:r>
            <a:r>
              <a:rPr lang="en-GB" sz="2000" b="1" dirty="0" smtClean="0"/>
              <a:t>needed for </a:t>
            </a:r>
            <a:r>
              <a:rPr lang="en-GB" sz="2000" b="1" dirty="0" smtClean="0"/>
              <a:t>coastal </a:t>
            </a:r>
            <a:r>
              <a:rPr lang="en-GB" sz="2000" b="1" dirty="0" smtClean="0"/>
              <a:t>waters (likely geostationary)</a:t>
            </a:r>
            <a:endParaRPr lang="en-US" sz="2000" b="1" dirty="0" smtClean="0"/>
          </a:p>
          <a:p>
            <a:pPr lvl="0">
              <a:buFont typeface="Arial" pitchFamily="34" charset="0"/>
              <a:buChar char="•"/>
            </a:pPr>
            <a:r>
              <a:rPr lang="en-GB" sz="2000" b="1" dirty="0" smtClean="0"/>
              <a:t> </a:t>
            </a:r>
            <a:r>
              <a:rPr lang="en-GB" sz="2000" b="1" dirty="0" smtClean="0"/>
              <a:t>A mission(s) to </a:t>
            </a:r>
            <a:r>
              <a:rPr lang="en-GB" sz="2000" b="1" dirty="0"/>
              <a:t>measure ocean salinity with </a:t>
            </a:r>
            <a:r>
              <a:rPr lang="en-GB" sz="2000" b="1" dirty="0" smtClean="0"/>
              <a:t>higher spatial resolution than current missions</a:t>
            </a:r>
            <a:endParaRPr lang="en-US" sz="2000" b="1" dirty="0" smtClean="0"/>
          </a:p>
          <a:p>
            <a:pPr lvl="0">
              <a:buFont typeface="Arial" pitchFamily="34" charset="0"/>
              <a:buChar char="•"/>
            </a:pPr>
            <a:r>
              <a:rPr lang="en-GB" sz="2000" b="1" dirty="0" smtClean="0"/>
              <a:t> A constellation of passive and active LEO satellites measuring </a:t>
            </a:r>
            <a:r>
              <a:rPr lang="en-US" sz="2000" b="1" dirty="0" smtClean="0"/>
              <a:t>X</a:t>
            </a:r>
            <a:r>
              <a:rPr lang="en-US" sz="2000" b="1" baseline="-25000" dirty="0" smtClean="0"/>
              <a:t>CO2</a:t>
            </a:r>
            <a:r>
              <a:rPr lang="en-US" sz="2000" b="1" dirty="0" smtClean="0"/>
              <a:t> and X</a:t>
            </a:r>
            <a:r>
              <a:rPr lang="en-US" sz="2000" b="1" baseline="-25000" dirty="0" smtClean="0"/>
              <a:t>CH4</a:t>
            </a:r>
            <a:r>
              <a:rPr lang="en-US" sz="2000" b="1" dirty="0" smtClean="0"/>
              <a:t> </a:t>
            </a:r>
          </a:p>
          <a:p>
            <a:pPr lvl="0">
              <a:buFont typeface="Arial" pitchFamily="34" charset="0"/>
              <a:buChar char="•"/>
            </a:pPr>
            <a:r>
              <a:rPr lang="en-US" sz="2000" b="1" dirty="0" smtClean="0"/>
              <a:t> A constellation of passive GEO satellites measuring X</a:t>
            </a:r>
            <a:r>
              <a:rPr lang="en-US" sz="2000" b="1" baseline="-25000" dirty="0" smtClean="0"/>
              <a:t>CO2</a:t>
            </a:r>
            <a:r>
              <a:rPr lang="en-US" sz="2000" b="1" dirty="0" smtClean="0"/>
              <a:t> and X</a:t>
            </a:r>
            <a:r>
              <a:rPr lang="en-US" sz="2000" b="1" baseline="-25000" dirty="0" smtClean="0"/>
              <a:t>CH4</a:t>
            </a:r>
            <a:endParaRPr lang="en-US" sz="2000" b="1" dirty="0"/>
          </a:p>
        </p:txBody>
      </p:sp>
      <p:sp>
        <p:nvSpPr>
          <p:cNvPr id="4" name="Text Box 12"/>
          <p:cNvSpPr txBox="1">
            <a:spLocks noChangeArrowheads="1"/>
          </p:cNvSpPr>
          <p:nvPr/>
        </p:nvSpPr>
        <p:spPr bwMode="auto">
          <a:xfrm>
            <a:off x="1608562" y="-75493"/>
            <a:ext cx="4284476"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fontAlgn="base" hangingPunct="1">
              <a:spcBef>
                <a:spcPct val="0"/>
              </a:spcBef>
              <a:spcAft>
                <a:spcPts val="600"/>
              </a:spcAft>
            </a:pPr>
            <a:r>
              <a:rPr lang="en-US" sz="3200" b="1" dirty="0" smtClean="0">
                <a:solidFill>
                  <a:schemeClr val="bg1"/>
                </a:solidFill>
                <a:latin typeface="Calibri" pitchFamily="34" charset="0"/>
              </a:rPr>
              <a:t>Summary of Actions: New Missions</a:t>
            </a:r>
            <a:endParaRPr lang="en-US" sz="1400" dirty="0">
              <a:solidFill>
                <a:schemeClr val="bg1"/>
              </a:solidFill>
              <a:cs typeface="Arial" pitchFamily="34" charset="0"/>
            </a:endParaRPr>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05674" y="10883"/>
            <a:ext cx="1502830" cy="904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6" name="Rectangle 5"/>
          <p:cNvSpPr/>
          <p:nvPr/>
        </p:nvSpPr>
        <p:spPr bwMode="auto">
          <a:xfrm>
            <a:off x="102413" y="512064"/>
            <a:ext cx="1426464" cy="464329"/>
          </a:xfrm>
          <a:prstGeom prst="rect">
            <a:avLst/>
          </a:prstGeom>
          <a:solidFill>
            <a:srgbClr val="002569"/>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500" b="0" i="0" u="none" strike="noStrike" cap="none" normalizeH="0" baseline="0" dirty="0" smtClean="0">
              <a:ln>
                <a:noFill/>
              </a:ln>
              <a:solidFill>
                <a:srgbClr val="000000"/>
              </a:solidFill>
              <a:effectLst/>
              <a:latin typeface="Tahoma" pitchFamily="34" charset="0"/>
            </a:endParaRPr>
          </a:p>
        </p:txBody>
      </p:sp>
    </p:spTree>
    <p:extLst>
      <p:ext uri="{BB962C8B-B14F-4D97-AF65-F5344CB8AC3E}">
        <p14:creationId xmlns:p14="http://schemas.microsoft.com/office/powerpoint/2010/main" val="37330077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12"/>
          <p:cNvSpPr txBox="1">
            <a:spLocks noChangeArrowheads="1"/>
          </p:cNvSpPr>
          <p:nvPr/>
        </p:nvSpPr>
        <p:spPr bwMode="auto">
          <a:xfrm>
            <a:off x="107504" y="1347620"/>
            <a:ext cx="8892480" cy="53245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sz="2000" b="1" dirty="0" smtClean="0"/>
              <a:t>The report indentifies actions to improve and enhance the utility of many remote sensing data products.  In some cases, individual space agencies may be able to take the action, but most will require the international coordination, cooperation, and agreement.  Of particular note are:</a:t>
            </a:r>
          </a:p>
          <a:p>
            <a:r>
              <a:rPr lang="en-US" sz="2000" b="1" dirty="0" smtClean="0"/>
              <a:t> </a:t>
            </a:r>
          </a:p>
          <a:p>
            <a:pPr lvl="0">
              <a:buFont typeface="Arial" pitchFamily="34" charset="0"/>
              <a:buChar char="•"/>
            </a:pPr>
            <a:r>
              <a:rPr lang="en-US" sz="2000" b="1" dirty="0" smtClean="0"/>
              <a:t> Development of protocols for the generation of products and enforcement of requirements for clarity and traceability in product generation</a:t>
            </a:r>
          </a:p>
          <a:p>
            <a:pPr lvl="0">
              <a:buFont typeface="Arial" pitchFamily="34" charset="0"/>
              <a:buChar char="•"/>
            </a:pPr>
            <a:r>
              <a:rPr lang="en-US" sz="2000" b="1" dirty="0" smtClean="0"/>
              <a:t> Development of guidelines for the specification of errors and uncertainties</a:t>
            </a:r>
          </a:p>
          <a:p>
            <a:pPr lvl="0">
              <a:buFont typeface="Arial" pitchFamily="34" charset="0"/>
              <a:buChar char="•"/>
            </a:pPr>
            <a:r>
              <a:rPr lang="en-US" sz="2000" b="1" dirty="0" smtClean="0"/>
              <a:t> Intercomparison of similar products from existing and new missions to ensure globally consistent products and enable integrated products</a:t>
            </a:r>
          </a:p>
          <a:p>
            <a:pPr lvl="0">
              <a:buFont typeface="Arial" pitchFamily="34" charset="0"/>
              <a:buChar char="•"/>
            </a:pPr>
            <a:r>
              <a:rPr lang="en-US" sz="2000" b="1" dirty="0" smtClean="0"/>
              <a:t> Efforts to make remote sensing data products consistent within domains, across domains, and with the requirements of intended uses</a:t>
            </a:r>
          </a:p>
          <a:p>
            <a:pPr lvl="0" fontAlgn="base">
              <a:buFont typeface="Arial" pitchFamily="34" charset="0"/>
              <a:buChar char="•"/>
            </a:pPr>
            <a:r>
              <a:rPr lang="en-US" sz="2000" b="1" dirty="0" smtClean="0"/>
              <a:t> Efforts to ensure long-term continuity, consistency and archiving of their data and facilitate  joint agency activities, where appropriate</a:t>
            </a:r>
            <a:endParaRPr lang="en-US" sz="2000" b="1" dirty="0"/>
          </a:p>
        </p:txBody>
      </p:sp>
      <p:sp>
        <p:nvSpPr>
          <p:cNvPr id="4" name="Text Box 12"/>
          <p:cNvSpPr txBox="1">
            <a:spLocks noChangeArrowheads="1"/>
          </p:cNvSpPr>
          <p:nvPr/>
        </p:nvSpPr>
        <p:spPr bwMode="auto">
          <a:xfrm>
            <a:off x="1915800" y="-9726"/>
            <a:ext cx="4284476"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fontAlgn="base" hangingPunct="1">
              <a:spcBef>
                <a:spcPct val="0"/>
              </a:spcBef>
              <a:spcAft>
                <a:spcPts val="600"/>
              </a:spcAft>
            </a:pPr>
            <a:r>
              <a:rPr lang="en-US" sz="3200" b="1" dirty="0" smtClean="0">
                <a:solidFill>
                  <a:schemeClr val="bg1"/>
                </a:solidFill>
                <a:latin typeface="Calibri" pitchFamily="34" charset="0"/>
              </a:rPr>
              <a:t>Summary of Actions:  Data Products </a:t>
            </a:r>
            <a:endParaRPr lang="en-US" sz="1400" dirty="0">
              <a:solidFill>
                <a:schemeClr val="bg1"/>
              </a:solidFill>
              <a:cs typeface="Arial" pitchFamily="34" charset="0"/>
            </a:endParaRPr>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05674" y="10883"/>
            <a:ext cx="1502830" cy="904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6" name="Rectangle 5"/>
          <p:cNvSpPr/>
          <p:nvPr/>
        </p:nvSpPr>
        <p:spPr bwMode="auto">
          <a:xfrm>
            <a:off x="102413" y="512064"/>
            <a:ext cx="1426464" cy="464329"/>
          </a:xfrm>
          <a:prstGeom prst="rect">
            <a:avLst/>
          </a:prstGeom>
          <a:solidFill>
            <a:srgbClr val="002569"/>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500" b="0" i="0" u="none" strike="noStrike" cap="none" normalizeH="0" baseline="0" dirty="0" smtClean="0">
              <a:ln>
                <a:noFill/>
              </a:ln>
              <a:solidFill>
                <a:srgbClr val="000000"/>
              </a:solidFill>
              <a:effectLst/>
              <a:latin typeface="Tahoma" pitchFamily="34" charset="0"/>
            </a:endParaRPr>
          </a:p>
        </p:txBody>
      </p:sp>
    </p:spTree>
    <p:extLst>
      <p:ext uri="{BB962C8B-B14F-4D97-AF65-F5344CB8AC3E}">
        <p14:creationId xmlns:p14="http://schemas.microsoft.com/office/powerpoint/2010/main" val="9330920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12"/>
          <p:cNvSpPr txBox="1">
            <a:spLocks noChangeArrowheads="1"/>
          </p:cNvSpPr>
          <p:nvPr/>
        </p:nvSpPr>
        <p:spPr bwMode="auto">
          <a:xfrm>
            <a:off x="107504" y="1611347"/>
            <a:ext cx="8892480" cy="3724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sz="2400" b="1" dirty="0" smtClean="0"/>
              <a:t>The report also called for CEOS to encourage the development of new data products from existing missions.  These include:</a:t>
            </a:r>
          </a:p>
          <a:p>
            <a:r>
              <a:rPr lang="en-US" sz="2400" b="1" dirty="0" smtClean="0"/>
              <a:t> </a:t>
            </a:r>
          </a:p>
          <a:p>
            <a:pPr lvl="0">
              <a:buFont typeface="Arial" pitchFamily="34" charset="0"/>
              <a:buChar char="•"/>
            </a:pPr>
            <a:r>
              <a:rPr lang="en-US" sz="2000" b="1" dirty="0" smtClean="0"/>
              <a:t> Maps of wetlands, inundated areas and small water bodies</a:t>
            </a:r>
          </a:p>
          <a:p>
            <a:pPr lvl="0">
              <a:buFont typeface="Arial" pitchFamily="34" charset="0"/>
              <a:buChar char="•"/>
            </a:pPr>
            <a:r>
              <a:rPr lang="en-US" sz="2000" b="1" dirty="0" smtClean="0"/>
              <a:t> Ocean colour-type products for inland water bodies</a:t>
            </a:r>
          </a:p>
          <a:p>
            <a:pPr lvl="0">
              <a:buFont typeface="Arial" pitchFamily="34" charset="0"/>
              <a:buChar char="•"/>
            </a:pPr>
            <a:r>
              <a:rPr lang="en-US" sz="2000" b="1" dirty="0" smtClean="0"/>
              <a:t> Ocean carbon pool products</a:t>
            </a:r>
          </a:p>
          <a:p>
            <a:pPr lvl="0">
              <a:buFont typeface="Arial" pitchFamily="34" charset="0"/>
              <a:buChar char="•"/>
            </a:pPr>
            <a:r>
              <a:rPr lang="en-US" sz="2000" b="1" dirty="0" smtClean="0"/>
              <a:t> River discharge and sediments</a:t>
            </a:r>
          </a:p>
          <a:p>
            <a:pPr lvl="0">
              <a:buFont typeface="Arial" pitchFamily="34" charset="0"/>
              <a:buChar char="•"/>
            </a:pPr>
            <a:r>
              <a:rPr lang="en-US" sz="2000" b="1" dirty="0" smtClean="0"/>
              <a:t> Merged time series products (same variable from differing sensors and platforms), using a product-based approach</a:t>
            </a:r>
          </a:p>
          <a:p>
            <a:pPr lvl="0">
              <a:buFont typeface="Arial" pitchFamily="34" charset="0"/>
              <a:buChar char="•"/>
            </a:pPr>
            <a:r>
              <a:rPr lang="en-US" sz="2000" b="1" dirty="0" smtClean="0"/>
              <a:t> Estimates of anthropogenic emissions</a:t>
            </a:r>
            <a:endParaRPr lang="en-US" sz="2000" b="1" dirty="0"/>
          </a:p>
        </p:txBody>
      </p:sp>
      <p:sp>
        <p:nvSpPr>
          <p:cNvPr id="4" name="Text Box 12"/>
          <p:cNvSpPr txBox="1">
            <a:spLocks noChangeArrowheads="1"/>
          </p:cNvSpPr>
          <p:nvPr/>
        </p:nvSpPr>
        <p:spPr bwMode="auto">
          <a:xfrm>
            <a:off x="1857279" y="-86195"/>
            <a:ext cx="4284476"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fontAlgn="base" hangingPunct="1">
              <a:spcBef>
                <a:spcPct val="0"/>
              </a:spcBef>
              <a:spcAft>
                <a:spcPts val="600"/>
              </a:spcAft>
            </a:pPr>
            <a:r>
              <a:rPr lang="en-US" sz="3200" b="1" dirty="0" smtClean="0">
                <a:solidFill>
                  <a:schemeClr val="bg1"/>
                </a:solidFill>
                <a:latin typeface="Calibri" pitchFamily="34" charset="0"/>
              </a:rPr>
              <a:t>Summary of Actions:  New Data Products </a:t>
            </a:r>
            <a:endParaRPr lang="en-US" sz="1400" dirty="0">
              <a:solidFill>
                <a:schemeClr val="bg1"/>
              </a:solidFill>
              <a:cs typeface="Arial" pitchFamily="34" charset="0"/>
            </a:endParaRPr>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05674" y="10883"/>
            <a:ext cx="1502830" cy="904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6" name="Rectangle 5"/>
          <p:cNvSpPr/>
          <p:nvPr/>
        </p:nvSpPr>
        <p:spPr bwMode="auto">
          <a:xfrm>
            <a:off x="102413" y="512064"/>
            <a:ext cx="1426464" cy="464329"/>
          </a:xfrm>
          <a:prstGeom prst="rect">
            <a:avLst/>
          </a:prstGeom>
          <a:solidFill>
            <a:srgbClr val="002569"/>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500" b="0" i="0" u="none" strike="noStrike" cap="none" normalizeH="0" baseline="0" dirty="0" smtClean="0">
              <a:ln>
                <a:noFill/>
              </a:ln>
              <a:solidFill>
                <a:srgbClr val="000000"/>
              </a:solidFill>
              <a:effectLst/>
              <a:latin typeface="Tahoma" pitchFamily="34" charset="0"/>
            </a:endParaRPr>
          </a:p>
        </p:txBody>
      </p:sp>
    </p:spTree>
    <p:extLst>
      <p:ext uri="{BB962C8B-B14F-4D97-AF65-F5344CB8AC3E}">
        <p14:creationId xmlns:p14="http://schemas.microsoft.com/office/powerpoint/2010/main" val="12567836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12"/>
          <p:cNvSpPr txBox="1">
            <a:spLocks noChangeArrowheads="1"/>
          </p:cNvSpPr>
          <p:nvPr/>
        </p:nvSpPr>
        <p:spPr bwMode="auto">
          <a:xfrm>
            <a:off x="102413" y="1426955"/>
            <a:ext cx="8892480"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GB" sz="2000" b="1" dirty="0" smtClean="0"/>
              <a:t>The report calls for CEOS actions to ensure satellite data are well calibrated and data products are validated. Specific actions called for include:</a:t>
            </a:r>
            <a:endParaRPr lang="en-US" sz="2000" b="1" dirty="0" smtClean="0"/>
          </a:p>
          <a:p>
            <a:r>
              <a:rPr lang="en-GB" sz="2000" b="1" dirty="0" smtClean="0"/>
              <a:t> </a:t>
            </a:r>
            <a:endParaRPr lang="en-US" sz="2000" b="1" dirty="0" smtClean="0"/>
          </a:p>
          <a:p>
            <a:pPr lvl="0">
              <a:buFont typeface="Arial" pitchFamily="34" charset="0"/>
              <a:buChar char="•"/>
            </a:pPr>
            <a:r>
              <a:rPr lang="en-GB" sz="2000" b="1" dirty="0" smtClean="0"/>
              <a:t> Encourage national agencies to provide ground reference data for calibration and validation; CEOS should support efforts to establish, coordinate, and maintain observational networks (land, ocean and atmosphere) for this purpose</a:t>
            </a:r>
            <a:endParaRPr lang="en-US" sz="2000" b="1" dirty="0" smtClean="0"/>
          </a:p>
          <a:p>
            <a:pPr lvl="0">
              <a:buFont typeface="Arial" pitchFamily="34" charset="0"/>
              <a:buChar char="•"/>
            </a:pPr>
            <a:r>
              <a:rPr lang="en-GB" sz="2000" b="1" dirty="0" smtClean="0"/>
              <a:t> Assess the quality of validation and coverage for data products in each domain and develop a strategy for improvement</a:t>
            </a:r>
            <a:endParaRPr lang="en-US" sz="2000" b="1" dirty="0" smtClean="0"/>
          </a:p>
          <a:p>
            <a:pPr lvl="0">
              <a:buFont typeface="Arial" pitchFamily="34" charset="0"/>
              <a:buChar char="•"/>
            </a:pPr>
            <a:r>
              <a:rPr lang="en-GB" sz="2000" b="1" dirty="0" smtClean="0"/>
              <a:t> CEOS WGCV to establish a subgroup for validation of ocean carbon products analogous to the land product validation group</a:t>
            </a:r>
            <a:endParaRPr lang="en-US" sz="2000" b="1" dirty="0" smtClean="0"/>
          </a:p>
          <a:p>
            <a:pPr lvl="0">
              <a:buFont typeface="Arial" pitchFamily="34" charset="0"/>
              <a:buChar char="•"/>
            </a:pPr>
            <a:r>
              <a:rPr lang="en-GB" sz="2000" b="1" dirty="0" smtClean="0"/>
              <a:t> CEOS WGCV to expand the number of land variables being addressed by the land validation subgroup</a:t>
            </a:r>
            <a:endParaRPr lang="en-US" sz="2000" b="1" dirty="0" smtClean="0"/>
          </a:p>
          <a:p>
            <a:pPr lvl="0">
              <a:buFont typeface="Arial" pitchFamily="34" charset="0"/>
              <a:buChar char="•"/>
            </a:pPr>
            <a:r>
              <a:rPr lang="en-GB" sz="2000" b="1" dirty="0" smtClean="0"/>
              <a:t> CEOS should coordinate the cross calibration of all current and future satellites to measure atmospheric CO</a:t>
            </a:r>
            <a:r>
              <a:rPr lang="en-GB" sz="2000" b="1" baseline="-25000" dirty="0" smtClean="0"/>
              <a:t>2</a:t>
            </a:r>
            <a:r>
              <a:rPr lang="en-GB" sz="2000" b="1" dirty="0" smtClean="0"/>
              <a:t> and CH</a:t>
            </a:r>
            <a:r>
              <a:rPr lang="en-GB" sz="2000" b="1" baseline="-25000" dirty="0" smtClean="0"/>
              <a:t>4</a:t>
            </a:r>
            <a:r>
              <a:rPr lang="en-GB" sz="2000" b="1" dirty="0" smtClean="0"/>
              <a:t> </a:t>
            </a:r>
            <a:endParaRPr lang="en-US" sz="2000" b="1" dirty="0"/>
          </a:p>
        </p:txBody>
      </p:sp>
      <p:sp>
        <p:nvSpPr>
          <p:cNvPr id="4" name="Text Box 12"/>
          <p:cNvSpPr txBox="1">
            <a:spLocks noChangeArrowheads="1"/>
          </p:cNvSpPr>
          <p:nvPr/>
        </p:nvSpPr>
        <p:spPr bwMode="auto">
          <a:xfrm>
            <a:off x="1718291" y="-26545"/>
            <a:ext cx="4284476"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fontAlgn="base" hangingPunct="1">
              <a:spcBef>
                <a:spcPct val="0"/>
              </a:spcBef>
              <a:spcAft>
                <a:spcPts val="600"/>
              </a:spcAft>
            </a:pPr>
            <a:r>
              <a:rPr lang="en-US" sz="3200" b="1" dirty="0" smtClean="0">
                <a:solidFill>
                  <a:schemeClr val="bg1"/>
                </a:solidFill>
                <a:latin typeface="Calibri" pitchFamily="34" charset="0"/>
              </a:rPr>
              <a:t>Summary of Actions:  Calibration/Validation</a:t>
            </a:r>
            <a:endParaRPr lang="en-US" sz="1400" dirty="0">
              <a:solidFill>
                <a:schemeClr val="bg1"/>
              </a:solidFill>
              <a:cs typeface="Arial" pitchFamily="34" charset="0"/>
            </a:endParaRPr>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05674" y="10883"/>
            <a:ext cx="1502830" cy="904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6" name="Rectangle 5"/>
          <p:cNvSpPr/>
          <p:nvPr/>
        </p:nvSpPr>
        <p:spPr bwMode="auto">
          <a:xfrm>
            <a:off x="102413" y="512064"/>
            <a:ext cx="1426464" cy="464329"/>
          </a:xfrm>
          <a:prstGeom prst="rect">
            <a:avLst/>
          </a:prstGeom>
          <a:solidFill>
            <a:srgbClr val="002569"/>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500" b="0" i="0" u="none" strike="noStrike" cap="none" normalizeH="0" baseline="0" dirty="0" smtClean="0">
              <a:ln>
                <a:noFill/>
              </a:ln>
              <a:solidFill>
                <a:srgbClr val="000000"/>
              </a:solidFill>
              <a:effectLst/>
              <a:latin typeface="Tahoma" pitchFamily="34" charset="0"/>
            </a:endParaRPr>
          </a:p>
        </p:txBody>
      </p:sp>
    </p:spTree>
    <p:extLst>
      <p:ext uri="{BB962C8B-B14F-4D97-AF65-F5344CB8AC3E}">
        <p14:creationId xmlns:p14="http://schemas.microsoft.com/office/powerpoint/2010/main" val="2907866117"/>
      </p:ext>
    </p:extLst>
  </p:cSld>
  <p:clrMapOvr>
    <a:masterClrMapping/>
  </p:clrMapOvr>
  <p:timing>
    <p:tnLst>
      <p:par>
        <p:cTn id="1" dur="indefinite" restart="never" nodeType="tmRoot"/>
      </p:par>
    </p:tnLst>
  </p:timing>
</p:sld>
</file>

<file path=ppt/theme/theme1.xml><?xml version="1.0" encoding="utf-8"?>
<a:theme xmlns:a="http://schemas.openxmlformats.org/drawingml/2006/main" name="4_EUM_template_v03">
  <a:themeElements>
    <a:clrScheme name="1_EUM_template_v03 1">
      <a:dk1>
        <a:srgbClr val="002569"/>
      </a:dk1>
      <a:lt1>
        <a:srgbClr val="FFFFFF"/>
      </a:lt1>
      <a:dk2>
        <a:srgbClr val="002569"/>
      </a:dk2>
      <a:lt2>
        <a:srgbClr val="5F758D"/>
      </a:lt2>
      <a:accent1>
        <a:srgbClr val="FF9A00"/>
      </a:accent1>
      <a:accent2>
        <a:srgbClr val="9F2D20"/>
      </a:accent2>
      <a:accent3>
        <a:srgbClr val="FFFFFF"/>
      </a:accent3>
      <a:accent4>
        <a:srgbClr val="001E59"/>
      </a:accent4>
      <a:accent5>
        <a:srgbClr val="FFCAAA"/>
      </a:accent5>
      <a:accent6>
        <a:srgbClr val="90281C"/>
      </a:accent6>
      <a:hlink>
        <a:srgbClr val="7498C0"/>
      </a:hlink>
      <a:folHlink>
        <a:srgbClr val="929497"/>
      </a:folHlink>
    </a:clrScheme>
    <a:fontScheme name="4_EUM_template_v03">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1500" b="0" i="0" u="none" strike="noStrike" cap="none" normalizeH="0" baseline="0" smtClean="0">
            <a:ln>
              <a:noFill/>
            </a:ln>
            <a:solidFill>
              <a:srgbClr val="000000"/>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1500" b="0" i="0" u="none" strike="noStrike" cap="none" normalizeH="0" baseline="0" smtClean="0">
            <a:ln>
              <a:noFill/>
            </a:ln>
            <a:solidFill>
              <a:srgbClr val="000000"/>
            </a:solidFill>
            <a:effectLst/>
            <a:latin typeface="Tahoma" pitchFamily="34" charset="0"/>
          </a:defRPr>
        </a:defPPr>
      </a:lstStyle>
    </a:lnDef>
  </a:objectDefaults>
  <a:extraClrSchemeLst>
    <a:extraClrScheme>
      <a:clrScheme name="1_EUM_template_v03 1">
        <a:dk1>
          <a:srgbClr val="002569"/>
        </a:dk1>
        <a:lt1>
          <a:srgbClr val="FFFFFF"/>
        </a:lt1>
        <a:dk2>
          <a:srgbClr val="002569"/>
        </a:dk2>
        <a:lt2>
          <a:srgbClr val="5F758D"/>
        </a:lt2>
        <a:accent1>
          <a:srgbClr val="FF9A00"/>
        </a:accent1>
        <a:accent2>
          <a:srgbClr val="9F2D20"/>
        </a:accent2>
        <a:accent3>
          <a:srgbClr val="FFFFFF"/>
        </a:accent3>
        <a:accent4>
          <a:srgbClr val="001E59"/>
        </a:accent4>
        <a:accent5>
          <a:srgbClr val="FFCAAA"/>
        </a:accent5>
        <a:accent6>
          <a:srgbClr val="90281C"/>
        </a:accent6>
        <a:hlink>
          <a:srgbClr val="7498C0"/>
        </a:hlink>
        <a:folHlink>
          <a:srgbClr val="929497"/>
        </a:folHlink>
      </a:clrScheme>
      <a:clrMap bg1="lt1" tx1="dk1" bg2="lt2" tx2="dk2" accent1="accent1" accent2="accent2" accent3="accent3" accent4="accent4" accent5="accent5" accent6="accent6" hlink="hlink" folHlink="folHlink"/>
    </a:extraClrScheme>
    <a:extraClrScheme>
      <a:clrScheme name="1_EUM_template_v03 2">
        <a:dk1>
          <a:srgbClr val="002569"/>
        </a:dk1>
        <a:lt1>
          <a:srgbClr val="FFFFFF"/>
        </a:lt1>
        <a:dk2>
          <a:srgbClr val="002569"/>
        </a:dk2>
        <a:lt2>
          <a:srgbClr val="5F758D"/>
        </a:lt2>
        <a:accent1>
          <a:srgbClr val="F6D0A9"/>
        </a:accent1>
        <a:accent2>
          <a:srgbClr val="EBCAE3"/>
        </a:accent2>
        <a:accent3>
          <a:srgbClr val="FFFFFF"/>
        </a:accent3>
        <a:accent4>
          <a:srgbClr val="001E59"/>
        </a:accent4>
        <a:accent5>
          <a:srgbClr val="FAE4D1"/>
        </a:accent5>
        <a:accent6>
          <a:srgbClr val="D5B7CE"/>
        </a:accent6>
        <a:hlink>
          <a:srgbClr val="4E2029"/>
        </a:hlink>
        <a:folHlink>
          <a:srgbClr val="423B69"/>
        </a:folHlink>
      </a:clrScheme>
      <a:clrMap bg1="lt1" tx1="dk1" bg2="lt2" tx2="dk2" accent1="accent1" accent2="accent2" accent3="accent3" accent4="accent4" accent5="accent5" accent6="accent6" hlink="hlink" folHlink="folHlink"/>
    </a:extraClrScheme>
    <a:extraClrScheme>
      <a:clrScheme name="1_EUM_template_v03 3">
        <a:dk1>
          <a:srgbClr val="002569"/>
        </a:dk1>
        <a:lt1>
          <a:srgbClr val="FFFFFF"/>
        </a:lt1>
        <a:dk2>
          <a:srgbClr val="002569"/>
        </a:dk2>
        <a:lt2>
          <a:srgbClr val="5F758D"/>
        </a:lt2>
        <a:accent1>
          <a:srgbClr val="5B97B1"/>
        </a:accent1>
        <a:accent2>
          <a:srgbClr val="F39600"/>
        </a:accent2>
        <a:accent3>
          <a:srgbClr val="FFFFFF"/>
        </a:accent3>
        <a:accent4>
          <a:srgbClr val="001E59"/>
        </a:accent4>
        <a:accent5>
          <a:srgbClr val="B5C9D5"/>
        </a:accent5>
        <a:accent6>
          <a:srgbClr val="DC8700"/>
        </a:accent6>
        <a:hlink>
          <a:srgbClr val="FFE4AE"/>
        </a:hlink>
        <a:folHlink>
          <a:srgbClr val="002A3D"/>
        </a:folHlink>
      </a:clrScheme>
      <a:clrMap bg1="lt1" tx1="dk1" bg2="lt2" tx2="dk2" accent1="accent1" accent2="accent2" accent3="accent3" accent4="accent4" accent5="accent5" accent6="accent6" hlink="hlink" folHlink="folHlink"/>
    </a:extraClrScheme>
    <a:extraClrScheme>
      <a:clrScheme name="1_EUM_template_v03 4">
        <a:dk1>
          <a:srgbClr val="002569"/>
        </a:dk1>
        <a:lt1>
          <a:srgbClr val="FFFFFF"/>
        </a:lt1>
        <a:dk2>
          <a:srgbClr val="002569"/>
        </a:dk2>
        <a:lt2>
          <a:srgbClr val="5F758D"/>
        </a:lt2>
        <a:accent1>
          <a:srgbClr val="003F80"/>
        </a:accent1>
        <a:accent2>
          <a:srgbClr val="BDD7EE"/>
        </a:accent2>
        <a:accent3>
          <a:srgbClr val="FFFFFF"/>
        </a:accent3>
        <a:accent4>
          <a:srgbClr val="001E59"/>
        </a:accent4>
        <a:accent5>
          <a:srgbClr val="AAAFC0"/>
        </a:accent5>
        <a:accent6>
          <a:srgbClr val="ABC3D8"/>
        </a:accent6>
        <a:hlink>
          <a:srgbClr val="FFD350"/>
        </a:hlink>
        <a:folHlink>
          <a:srgbClr val="EB6F3F"/>
        </a:folHlink>
      </a:clrScheme>
      <a:clrMap bg1="lt1" tx1="dk1" bg2="lt2" tx2="dk2" accent1="accent1" accent2="accent2" accent3="accent3" accent4="accent4" accent5="accent5" accent6="accent6" hlink="hlink" folHlink="folHlink"/>
    </a:extraClrScheme>
    <a:extraClrScheme>
      <a:clrScheme name="1_EUM_template_v03 5">
        <a:dk1>
          <a:srgbClr val="002569"/>
        </a:dk1>
        <a:lt1>
          <a:srgbClr val="FFFFFF"/>
        </a:lt1>
        <a:dk2>
          <a:srgbClr val="002569"/>
        </a:dk2>
        <a:lt2>
          <a:srgbClr val="5F758D"/>
        </a:lt2>
        <a:accent1>
          <a:srgbClr val="C75B12"/>
        </a:accent1>
        <a:accent2>
          <a:srgbClr val="003359"/>
        </a:accent2>
        <a:accent3>
          <a:srgbClr val="FFFFFF"/>
        </a:accent3>
        <a:accent4>
          <a:srgbClr val="001E59"/>
        </a:accent4>
        <a:accent5>
          <a:srgbClr val="E0B5AA"/>
        </a:accent5>
        <a:accent6>
          <a:srgbClr val="002D50"/>
        </a:accent6>
        <a:hlink>
          <a:srgbClr val="92A2BD"/>
        </a:hlink>
        <a:folHlink>
          <a:srgbClr val="C7B37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3777</TotalTime>
  <Words>1546</Words>
  <Application>Microsoft Office PowerPoint</Application>
  <PresentationFormat>On-screen Show (4:3)</PresentationFormat>
  <Paragraphs>151</Paragraphs>
  <Slides>18</Slides>
  <Notes>8</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4_EUM_template_v03</vt:lpstr>
      <vt:lpstr>CEOS Strategy for Carbon Observations from Space</vt:lpstr>
      <vt:lpstr>CEOS Response to the GEO Carbon Strategy</vt:lpstr>
      <vt:lpstr>Current Status of Report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Major Action Regarding Implementation</vt:lpstr>
      <vt:lpstr>Actions Recommended for Carbon Subgroup</vt:lpstr>
      <vt:lpstr>Actions Recommended for Carbon Subgroup</vt:lpstr>
      <vt:lpstr>Actions Recommended for Carbon Subgroup</vt:lpstr>
      <vt:lpstr>WG Climate has a Strong Supporting Role in Other Actions</vt:lpstr>
      <vt:lpstr> </vt:lpstr>
      <vt:lpstr>Domain Chapter Authors</vt:lpstr>
      <vt:lpstr>Domain Chapter Authors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Brian Killough</dc:creator>
  <cp:lastModifiedBy>dwicklan</cp:lastModifiedBy>
  <cp:revision>395</cp:revision>
  <cp:lastPrinted>2014-02-18T23:54:52Z</cp:lastPrinted>
  <dcterms:created xsi:type="dcterms:W3CDTF">2012-08-31T01:11:17Z</dcterms:created>
  <dcterms:modified xsi:type="dcterms:W3CDTF">2014-03-06T13:30:30Z</dcterms:modified>
</cp:coreProperties>
</file>