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70" r:id="rId14"/>
    <p:sldId id="271" r:id="rId15"/>
    <p:sldId id="272" r:id="rId16"/>
    <p:sldId id="273" r:id="rId17"/>
    <p:sldId id="274" r:id="rId18"/>
    <p:sldId id="275" r:id="rId19"/>
    <p:sldId id="269"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979"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69BDE8-7F63-46CA-8DAB-DE69F0D5AE60}" type="datetimeFigureOut">
              <a:rPr lang="en-US" smtClean="0"/>
              <a:pPr/>
              <a:t>3/11/2014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38C4E3-259C-434C-ABE9-EFFA966AC65F}" type="slidenum">
              <a:rPr lang="en-US" smtClean="0"/>
              <a:pPr/>
              <a:t>‹#›</a:t>
            </a:fld>
            <a:endParaRPr lang="en-US"/>
          </a:p>
        </p:txBody>
      </p:sp>
    </p:spTree>
    <p:extLst>
      <p:ext uri="{BB962C8B-B14F-4D97-AF65-F5344CB8AC3E}">
        <p14:creationId xmlns:p14="http://schemas.microsoft.com/office/powerpoint/2010/main" val="20765522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1C3E3-18D1-46E4-A241-85193776EBB2}" type="datetime1">
              <a:rPr lang="en-US" smtClean="0"/>
              <a:pPr/>
              <a:t>3/11/2014</a:t>
            </a:fld>
            <a:endParaRPr lang="en-US"/>
          </a:p>
        </p:txBody>
      </p:sp>
      <p:sp>
        <p:nvSpPr>
          <p:cNvPr id="5" name="Footer Placeholder 4"/>
          <p:cNvSpPr>
            <a:spLocks noGrp="1"/>
          </p:cNvSpPr>
          <p:nvPr>
            <p:ph type="ftr" sz="quarter" idx="11"/>
          </p:nvPr>
        </p:nvSpPr>
        <p:spPr/>
        <p:txBody>
          <a:bodyPr/>
          <a:lstStyle/>
          <a:p>
            <a:r>
              <a:rPr lang="en-US" smtClean="0"/>
              <a:t>4th Working Group on Climate Meeting</a:t>
            </a:r>
            <a:endParaRPr lang="en-US"/>
          </a:p>
        </p:txBody>
      </p:sp>
      <p:sp>
        <p:nvSpPr>
          <p:cNvPr id="6" name="Slide Number Placeholder 5"/>
          <p:cNvSpPr>
            <a:spLocks noGrp="1"/>
          </p:cNvSpPr>
          <p:nvPr>
            <p:ph type="sldNum" sz="quarter" idx="12"/>
          </p:nvPr>
        </p:nvSpPr>
        <p:spPr/>
        <p:txBody>
          <a:bodyPr/>
          <a:lstStyle/>
          <a:p>
            <a:fld id="{080A0885-BF04-4D33-8097-A190C688388B}" type="slidenum">
              <a:rPr lang="en-US" smtClean="0"/>
              <a:pPr/>
              <a:t>‹#›</a:t>
            </a:fld>
            <a:endParaRPr lang="en-US"/>
          </a:p>
        </p:txBody>
      </p:sp>
    </p:spTree>
    <p:extLst>
      <p:ext uri="{BB962C8B-B14F-4D97-AF65-F5344CB8AC3E}">
        <p14:creationId xmlns:p14="http://schemas.microsoft.com/office/powerpoint/2010/main" val="3811876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83352C-2003-4237-961A-1E2781CC1A4E}" type="datetime1">
              <a:rPr lang="en-US" smtClean="0"/>
              <a:pPr/>
              <a:t>3/11/2014</a:t>
            </a:fld>
            <a:endParaRPr lang="en-US"/>
          </a:p>
        </p:txBody>
      </p:sp>
      <p:sp>
        <p:nvSpPr>
          <p:cNvPr id="5" name="Footer Placeholder 4"/>
          <p:cNvSpPr>
            <a:spLocks noGrp="1"/>
          </p:cNvSpPr>
          <p:nvPr>
            <p:ph type="ftr" sz="quarter" idx="11"/>
          </p:nvPr>
        </p:nvSpPr>
        <p:spPr/>
        <p:txBody>
          <a:bodyPr/>
          <a:lstStyle/>
          <a:p>
            <a:r>
              <a:rPr lang="en-US" smtClean="0"/>
              <a:t>4th Working Group on Climate Meeting</a:t>
            </a:r>
            <a:endParaRPr lang="en-US"/>
          </a:p>
        </p:txBody>
      </p:sp>
      <p:sp>
        <p:nvSpPr>
          <p:cNvPr id="6" name="Slide Number Placeholder 5"/>
          <p:cNvSpPr>
            <a:spLocks noGrp="1"/>
          </p:cNvSpPr>
          <p:nvPr>
            <p:ph type="sldNum" sz="quarter" idx="12"/>
          </p:nvPr>
        </p:nvSpPr>
        <p:spPr/>
        <p:txBody>
          <a:bodyPr/>
          <a:lstStyle/>
          <a:p>
            <a:fld id="{080A0885-BF04-4D33-8097-A190C688388B}" type="slidenum">
              <a:rPr lang="en-US" smtClean="0"/>
              <a:pPr/>
              <a:t>‹#›</a:t>
            </a:fld>
            <a:endParaRPr lang="en-US"/>
          </a:p>
        </p:txBody>
      </p:sp>
    </p:spTree>
    <p:extLst>
      <p:ext uri="{BB962C8B-B14F-4D97-AF65-F5344CB8AC3E}">
        <p14:creationId xmlns:p14="http://schemas.microsoft.com/office/powerpoint/2010/main" val="1545220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017A32-4F47-450F-AFA6-27E5D02A1F4F}" type="datetime1">
              <a:rPr lang="en-US" smtClean="0"/>
              <a:pPr/>
              <a:t>3/11/2014</a:t>
            </a:fld>
            <a:endParaRPr lang="en-US"/>
          </a:p>
        </p:txBody>
      </p:sp>
      <p:sp>
        <p:nvSpPr>
          <p:cNvPr id="5" name="Footer Placeholder 4"/>
          <p:cNvSpPr>
            <a:spLocks noGrp="1"/>
          </p:cNvSpPr>
          <p:nvPr>
            <p:ph type="ftr" sz="quarter" idx="11"/>
          </p:nvPr>
        </p:nvSpPr>
        <p:spPr/>
        <p:txBody>
          <a:bodyPr/>
          <a:lstStyle/>
          <a:p>
            <a:r>
              <a:rPr lang="en-US" smtClean="0"/>
              <a:t>4th Working Group on Climate Meeting</a:t>
            </a:r>
            <a:endParaRPr lang="en-US"/>
          </a:p>
        </p:txBody>
      </p:sp>
      <p:sp>
        <p:nvSpPr>
          <p:cNvPr id="6" name="Slide Number Placeholder 5"/>
          <p:cNvSpPr>
            <a:spLocks noGrp="1"/>
          </p:cNvSpPr>
          <p:nvPr>
            <p:ph type="sldNum" sz="quarter" idx="12"/>
          </p:nvPr>
        </p:nvSpPr>
        <p:spPr/>
        <p:txBody>
          <a:bodyPr/>
          <a:lstStyle/>
          <a:p>
            <a:fld id="{080A0885-BF04-4D33-8097-A190C688388B}" type="slidenum">
              <a:rPr lang="en-US" smtClean="0"/>
              <a:pPr/>
              <a:t>‹#›</a:t>
            </a:fld>
            <a:endParaRPr lang="en-US"/>
          </a:p>
        </p:txBody>
      </p:sp>
    </p:spTree>
    <p:extLst>
      <p:ext uri="{BB962C8B-B14F-4D97-AF65-F5344CB8AC3E}">
        <p14:creationId xmlns:p14="http://schemas.microsoft.com/office/powerpoint/2010/main" val="1156982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C46832-CA33-442A-89A2-85F4C08DEE13}" type="datetime1">
              <a:rPr lang="en-US" smtClean="0"/>
              <a:pPr/>
              <a:t>3/11/2014</a:t>
            </a:fld>
            <a:endParaRPr lang="en-US"/>
          </a:p>
        </p:txBody>
      </p:sp>
      <p:sp>
        <p:nvSpPr>
          <p:cNvPr id="5" name="Footer Placeholder 4"/>
          <p:cNvSpPr>
            <a:spLocks noGrp="1"/>
          </p:cNvSpPr>
          <p:nvPr>
            <p:ph type="ftr" sz="quarter" idx="11"/>
          </p:nvPr>
        </p:nvSpPr>
        <p:spPr/>
        <p:txBody>
          <a:bodyPr/>
          <a:lstStyle/>
          <a:p>
            <a:r>
              <a:rPr lang="en-US" smtClean="0"/>
              <a:t>4th Working Group on Climate Meeting</a:t>
            </a:r>
            <a:endParaRPr lang="en-US"/>
          </a:p>
        </p:txBody>
      </p:sp>
      <p:sp>
        <p:nvSpPr>
          <p:cNvPr id="6" name="Slide Number Placeholder 5"/>
          <p:cNvSpPr>
            <a:spLocks noGrp="1"/>
          </p:cNvSpPr>
          <p:nvPr>
            <p:ph type="sldNum" sz="quarter" idx="12"/>
          </p:nvPr>
        </p:nvSpPr>
        <p:spPr/>
        <p:txBody>
          <a:bodyPr/>
          <a:lstStyle/>
          <a:p>
            <a:fld id="{080A0885-BF04-4D33-8097-A190C688388B}" type="slidenum">
              <a:rPr lang="en-US" smtClean="0"/>
              <a:pPr/>
              <a:t>‹#›</a:t>
            </a:fld>
            <a:endParaRPr lang="en-US"/>
          </a:p>
        </p:txBody>
      </p:sp>
    </p:spTree>
    <p:extLst>
      <p:ext uri="{BB962C8B-B14F-4D97-AF65-F5344CB8AC3E}">
        <p14:creationId xmlns:p14="http://schemas.microsoft.com/office/powerpoint/2010/main" val="2395042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F4E913-63C7-4278-B293-4D493C786B98}" type="datetime1">
              <a:rPr lang="en-US" smtClean="0"/>
              <a:pPr/>
              <a:t>3/11/2014</a:t>
            </a:fld>
            <a:endParaRPr lang="en-US"/>
          </a:p>
        </p:txBody>
      </p:sp>
      <p:sp>
        <p:nvSpPr>
          <p:cNvPr id="5" name="Footer Placeholder 4"/>
          <p:cNvSpPr>
            <a:spLocks noGrp="1"/>
          </p:cNvSpPr>
          <p:nvPr>
            <p:ph type="ftr" sz="quarter" idx="11"/>
          </p:nvPr>
        </p:nvSpPr>
        <p:spPr/>
        <p:txBody>
          <a:bodyPr/>
          <a:lstStyle/>
          <a:p>
            <a:r>
              <a:rPr lang="en-US" smtClean="0"/>
              <a:t>4th Working Group on Climate Meeting</a:t>
            </a:r>
            <a:endParaRPr lang="en-US"/>
          </a:p>
        </p:txBody>
      </p:sp>
      <p:sp>
        <p:nvSpPr>
          <p:cNvPr id="6" name="Slide Number Placeholder 5"/>
          <p:cNvSpPr>
            <a:spLocks noGrp="1"/>
          </p:cNvSpPr>
          <p:nvPr>
            <p:ph type="sldNum" sz="quarter" idx="12"/>
          </p:nvPr>
        </p:nvSpPr>
        <p:spPr/>
        <p:txBody>
          <a:bodyPr/>
          <a:lstStyle/>
          <a:p>
            <a:fld id="{080A0885-BF04-4D33-8097-A190C688388B}" type="slidenum">
              <a:rPr lang="en-US" smtClean="0"/>
              <a:pPr/>
              <a:t>‹#›</a:t>
            </a:fld>
            <a:endParaRPr lang="en-US"/>
          </a:p>
        </p:txBody>
      </p:sp>
    </p:spTree>
    <p:extLst>
      <p:ext uri="{BB962C8B-B14F-4D97-AF65-F5344CB8AC3E}">
        <p14:creationId xmlns:p14="http://schemas.microsoft.com/office/powerpoint/2010/main" val="1400022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E22A0E7-7392-4392-8733-40598319C301}" type="datetime1">
              <a:rPr lang="en-US" smtClean="0"/>
              <a:pPr/>
              <a:t>3/11/2014</a:t>
            </a:fld>
            <a:endParaRPr lang="en-US"/>
          </a:p>
        </p:txBody>
      </p:sp>
      <p:sp>
        <p:nvSpPr>
          <p:cNvPr id="6" name="Footer Placeholder 5"/>
          <p:cNvSpPr>
            <a:spLocks noGrp="1"/>
          </p:cNvSpPr>
          <p:nvPr>
            <p:ph type="ftr" sz="quarter" idx="11"/>
          </p:nvPr>
        </p:nvSpPr>
        <p:spPr/>
        <p:txBody>
          <a:bodyPr/>
          <a:lstStyle/>
          <a:p>
            <a:r>
              <a:rPr lang="en-US" smtClean="0"/>
              <a:t>4th Working Group on Climate Meeting</a:t>
            </a:r>
            <a:endParaRPr lang="en-US"/>
          </a:p>
        </p:txBody>
      </p:sp>
      <p:sp>
        <p:nvSpPr>
          <p:cNvPr id="7" name="Slide Number Placeholder 6"/>
          <p:cNvSpPr>
            <a:spLocks noGrp="1"/>
          </p:cNvSpPr>
          <p:nvPr>
            <p:ph type="sldNum" sz="quarter" idx="12"/>
          </p:nvPr>
        </p:nvSpPr>
        <p:spPr/>
        <p:txBody>
          <a:bodyPr/>
          <a:lstStyle/>
          <a:p>
            <a:fld id="{080A0885-BF04-4D33-8097-A190C688388B}" type="slidenum">
              <a:rPr lang="en-US" smtClean="0"/>
              <a:pPr/>
              <a:t>‹#›</a:t>
            </a:fld>
            <a:endParaRPr lang="en-US"/>
          </a:p>
        </p:txBody>
      </p:sp>
    </p:spTree>
    <p:extLst>
      <p:ext uri="{BB962C8B-B14F-4D97-AF65-F5344CB8AC3E}">
        <p14:creationId xmlns:p14="http://schemas.microsoft.com/office/powerpoint/2010/main" val="326811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33AA224-B5BF-49E0-BBF7-5CD396BF5C2B}" type="datetime1">
              <a:rPr lang="en-US" smtClean="0"/>
              <a:pPr/>
              <a:t>3/11/2014</a:t>
            </a:fld>
            <a:endParaRPr lang="en-US"/>
          </a:p>
        </p:txBody>
      </p:sp>
      <p:sp>
        <p:nvSpPr>
          <p:cNvPr id="8" name="Footer Placeholder 7"/>
          <p:cNvSpPr>
            <a:spLocks noGrp="1"/>
          </p:cNvSpPr>
          <p:nvPr>
            <p:ph type="ftr" sz="quarter" idx="11"/>
          </p:nvPr>
        </p:nvSpPr>
        <p:spPr/>
        <p:txBody>
          <a:bodyPr/>
          <a:lstStyle/>
          <a:p>
            <a:r>
              <a:rPr lang="en-US" smtClean="0"/>
              <a:t>4th Working Group on Climate Meeting</a:t>
            </a:r>
            <a:endParaRPr lang="en-US"/>
          </a:p>
        </p:txBody>
      </p:sp>
      <p:sp>
        <p:nvSpPr>
          <p:cNvPr id="9" name="Slide Number Placeholder 8"/>
          <p:cNvSpPr>
            <a:spLocks noGrp="1"/>
          </p:cNvSpPr>
          <p:nvPr>
            <p:ph type="sldNum" sz="quarter" idx="12"/>
          </p:nvPr>
        </p:nvSpPr>
        <p:spPr/>
        <p:txBody>
          <a:bodyPr/>
          <a:lstStyle/>
          <a:p>
            <a:fld id="{080A0885-BF04-4D33-8097-A190C688388B}" type="slidenum">
              <a:rPr lang="en-US" smtClean="0"/>
              <a:pPr/>
              <a:t>‹#›</a:t>
            </a:fld>
            <a:endParaRPr lang="en-US"/>
          </a:p>
        </p:txBody>
      </p:sp>
    </p:spTree>
    <p:extLst>
      <p:ext uri="{BB962C8B-B14F-4D97-AF65-F5344CB8AC3E}">
        <p14:creationId xmlns:p14="http://schemas.microsoft.com/office/powerpoint/2010/main" val="1068192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BC55D6-D8CC-4189-A904-E3AA2EFA9F58}" type="datetime1">
              <a:rPr lang="en-US" smtClean="0"/>
              <a:pPr/>
              <a:t>3/11/2014</a:t>
            </a:fld>
            <a:endParaRPr lang="en-US"/>
          </a:p>
        </p:txBody>
      </p:sp>
      <p:sp>
        <p:nvSpPr>
          <p:cNvPr id="4" name="Footer Placeholder 3"/>
          <p:cNvSpPr>
            <a:spLocks noGrp="1"/>
          </p:cNvSpPr>
          <p:nvPr>
            <p:ph type="ftr" sz="quarter" idx="11"/>
          </p:nvPr>
        </p:nvSpPr>
        <p:spPr/>
        <p:txBody>
          <a:bodyPr/>
          <a:lstStyle/>
          <a:p>
            <a:r>
              <a:rPr lang="en-US" smtClean="0"/>
              <a:t>4th Working Group on Climate Meeting</a:t>
            </a:r>
            <a:endParaRPr lang="en-US"/>
          </a:p>
        </p:txBody>
      </p:sp>
      <p:sp>
        <p:nvSpPr>
          <p:cNvPr id="5" name="Slide Number Placeholder 4"/>
          <p:cNvSpPr>
            <a:spLocks noGrp="1"/>
          </p:cNvSpPr>
          <p:nvPr>
            <p:ph type="sldNum" sz="quarter" idx="12"/>
          </p:nvPr>
        </p:nvSpPr>
        <p:spPr/>
        <p:txBody>
          <a:bodyPr/>
          <a:lstStyle/>
          <a:p>
            <a:fld id="{080A0885-BF04-4D33-8097-A190C688388B}" type="slidenum">
              <a:rPr lang="en-US" smtClean="0"/>
              <a:pPr/>
              <a:t>‹#›</a:t>
            </a:fld>
            <a:endParaRPr lang="en-US"/>
          </a:p>
        </p:txBody>
      </p:sp>
    </p:spTree>
    <p:extLst>
      <p:ext uri="{BB962C8B-B14F-4D97-AF65-F5344CB8AC3E}">
        <p14:creationId xmlns:p14="http://schemas.microsoft.com/office/powerpoint/2010/main" val="2610160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61C944-2092-4C2D-81B9-F3334D9DAF36}" type="datetime1">
              <a:rPr lang="en-US" smtClean="0"/>
              <a:pPr/>
              <a:t>3/11/2014</a:t>
            </a:fld>
            <a:endParaRPr lang="en-US"/>
          </a:p>
        </p:txBody>
      </p:sp>
      <p:sp>
        <p:nvSpPr>
          <p:cNvPr id="3" name="Footer Placeholder 2"/>
          <p:cNvSpPr>
            <a:spLocks noGrp="1"/>
          </p:cNvSpPr>
          <p:nvPr>
            <p:ph type="ftr" sz="quarter" idx="11"/>
          </p:nvPr>
        </p:nvSpPr>
        <p:spPr/>
        <p:txBody>
          <a:bodyPr/>
          <a:lstStyle/>
          <a:p>
            <a:r>
              <a:rPr lang="en-US" smtClean="0"/>
              <a:t>4th Working Group on Climate Meeting</a:t>
            </a:r>
            <a:endParaRPr lang="en-US"/>
          </a:p>
        </p:txBody>
      </p:sp>
      <p:sp>
        <p:nvSpPr>
          <p:cNvPr id="4" name="Slide Number Placeholder 3"/>
          <p:cNvSpPr>
            <a:spLocks noGrp="1"/>
          </p:cNvSpPr>
          <p:nvPr>
            <p:ph type="sldNum" sz="quarter" idx="12"/>
          </p:nvPr>
        </p:nvSpPr>
        <p:spPr/>
        <p:txBody>
          <a:bodyPr/>
          <a:lstStyle/>
          <a:p>
            <a:fld id="{080A0885-BF04-4D33-8097-A190C688388B}" type="slidenum">
              <a:rPr lang="en-US" smtClean="0"/>
              <a:pPr/>
              <a:t>‹#›</a:t>
            </a:fld>
            <a:endParaRPr lang="en-US"/>
          </a:p>
        </p:txBody>
      </p:sp>
    </p:spTree>
    <p:extLst>
      <p:ext uri="{BB962C8B-B14F-4D97-AF65-F5344CB8AC3E}">
        <p14:creationId xmlns:p14="http://schemas.microsoft.com/office/powerpoint/2010/main" val="2262647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88A0D3-CA4C-48A0-A0B1-71AFE8E19E91}" type="datetime1">
              <a:rPr lang="en-US" smtClean="0"/>
              <a:pPr/>
              <a:t>3/11/2014</a:t>
            </a:fld>
            <a:endParaRPr lang="en-US"/>
          </a:p>
        </p:txBody>
      </p:sp>
      <p:sp>
        <p:nvSpPr>
          <p:cNvPr id="6" name="Footer Placeholder 5"/>
          <p:cNvSpPr>
            <a:spLocks noGrp="1"/>
          </p:cNvSpPr>
          <p:nvPr>
            <p:ph type="ftr" sz="quarter" idx="11"/>
          </p:nvPr>
        </p:nvSpPr>
        <p:spPr/>
        <p:txBody>
          <a:bodyPr/>
          <a:lstStyle/>
          <a:p>
            <a:r>
              <a:rPr lang="en-US" smtClean="0"/>
              <a:t>4th Working Group on Climate Meeting</a:t>
            </a:r>
            <a:endParaRPr lang="en-US"/>
          </a:p>
        </p:txBody>
      </p:sp>
      <p:sp>
        <p:nvSpPr>
          <p:cNvPr id="7" name="Slide Number Placeholder 6"/>
          <p:cNvSpPr>
            <a:spLocks noGrp="1"/>
          </p:cNvSpPr>
          <p:nvPr>
            <p:ph type="sldNum" sz="quarter" idx="12"/>
          </p:nvPr>
        </p:nvSpPr>
        <p:spPr/>
        <p:txBody>
          <a:bodyPr/>
          <a:lstStyle/>
          <a:p>
            <a:fld id="{080A0885-BF04-4D33-8097-A190C688388B}" type="slidenum">
              <a:rPr lang="en-US" smtClean="0"/>
              <a:pPr/>
              <a:t>‹#›</a:t>
            </a:fld>
            <a:endParaRPr lang="en-US"/>
          </a:p>
        </p:txBody>
      </p:sp>
    </p:spTree>
    <p:extLst>
      <p:ext uri="{BB962C8B-B14F-4D97-AF65-F5344CB8AC3E}">
        <p14:creationId xmlns:p14="http://schemas.microsoft.com/office/powerpoint/2010/main" val="2451819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2F1E55-669F-4EDB-8A5B-584A18CC467E}" type="datetime1">
              <a:rPr lang="en-US" smtClean="0"/>
              <a:pPr/>
              <a:t>3/11/2014</a:t>
            </a:fld>
            <a:endParaRPr lang="en-US"/>
          </a:p>
        </p:txBody>
      </p:sp>
      <p:sp>
        <p:nvSpPr>
          <p:cNvPr id="6" name="Footer Placeholder 5"/>
          <p:cNvSpPr>
            <a:spLocks noGrp="1"/>
          </p:cNvSpPr>
          <p:nvPr>
            <p:ph type="ftr" sz="quarter" idx="11"/>
          </p:nvPr>
        </p:nvSpPr>
        <p:spPr/>
        <p:txBody>
          <a:bodyPr/>
          <a:lstStyle/>
          <a:p>
            <a:r>
              <a:rPr lang="en-US" smtClean="0"/>
              <a:t>4th Working Group on Climate Meeting</a:t>
            </a:r>
            <a:endParaRPr lang="en-US"/>
          </a:p>
        </p:txBody>
      </p:sp>
      <p:sp>
        <p:nvSpPr>
          <p:cNvPr id="7" name="Slide Number Placeholder 6"/>
          <p:cNvSpPr>
            <a:spLocks noGrp="1"/>
          </p:cNvSpPr>
          <p:nvPr>
            <p:ph type="sldNum" sz="quarter" idx="12"/>
          </p:nvPr>
        </p:nvSpPr>
        <p:spPr/>
        <p:txBody>
          <a:bodyPr/>
          <a:lstStyle/>
          <a:p>
            <a:fld id="{080A0885-BF04-4D33-8097-A190C688388B}" type="slidenum">
              <a:rPr lang="en-US" smtClean="0"/>
              <a:pPr/>
              <a:t>‹#›</a:t>
            </a:fld>
            <a:endParaRPr lang="en-US"/>
          </a:p>
        </p:txBody>
      </p:sp>
    </p:spTree>
    <p:extLst>
      <p:ext uri="{BB962C8B-B14F-4D97-AF65-F5344CB8AC3E}">
        <p14:creationId xmlns:p14="http://schemas.microsoft.com/office/powerpoint/2010/main" val="2904980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95A848-E0E1-4DCB-814C-764CE8645109}" type="datetime1">
              <a:rPr lang="en-US" smtClean="0"/>
              <a:pPr/>
              <a:t>3/11/2014</a:t>
            </a:fld>
            <a:endParaRPr lang="en-US"/>
          </a:p>
        </p:txBody>
      </p:sp>
      <p:sp>
        <p:nvSpPr>
          <p:cNvPr id="5" name="Footer Placeholder 4"/>
          <p:cNvSpPr>
            <a:spLocks noGrp="1"/>
          </p:cNvSpPr>
          <p:nvPr>
            <p:ph type="ftr" sz="quarter" idx="3"/>
          </p:nvPr>
        </p:nvSpPr>
        <p:spPr>
          <a:xfrm>
            <a:off x="1981200" y="6356350"/>
            <a:ext cx="5029200" cy="365125"/>
          </a:xfrm>
          <a:prstGeom prst="rect">
            <a:avLst/>
          </a:prstGeom>
        </p:spPr>
        <p:txBody>
          <a:bodyPr vert="horz" lIns="91440" tIns="45720" rIns="91440" bIns="45720" rtlCol="0" anchor="ctr"/>
          <a:lstStyle>
            <a:lvl1pPr algn="ctr">
              <a:defRPr sz="2000" baseline="0">
                <a:solidFill>
                  <a:schemeClr val="tx1"/>
                </a:solidFill>
              </a:defRPr>
            </a:lvl1pPr>
          </a:lstStyle>
          <a:p>
            <a:r>
              <a:rPr lang="en-US" dirty="0" smtClean="0"/>
              <a:t>4</a:t>
            </a:r>
            <a:r>
              <a:rPr lang="en-US" baseline="30000" dirty="0" smtClean="0"/>
              <a:t>th</a:t>
            </a:r>
            <a:r>
              <a:rPr lang="en-US" dirty="0" smtClean="0"/>
              <a:t> Working Group on Climate Meeting</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0A0885-BF04-4D33-8097-A190C688388B}" type="slidenum">
              <a:rPr lang="en-US" smtClean="0"/>
              <a:pPr/>
              <a:t>‹#›</a:t>
            </a:fld>
            <a:endParaRPr lang="en-US"/>
          </a:p>
        </p:txBody>
      </p:sp>
      <p:pic>
        <p:nvPicPr>
          <p:cNvPr id="7" name="Picture 6"/>
          <p:cNvPicPr>
            <a:picLocks noChangeAspect="1" noChangeArrowheads="1"/>
          </p:cNvPicPr>
          <p:nvPr/>
        </p:nvPicPr>
        <p:blipFill>
          <a:blip r:embed="rId13" cstate="print"/>
          <a:srcRect/>
          <a:stretch>
            <a:fillRect/>
          </a:stretch>
        </p:blipFill>
        <p:spPr bwMode="auto">
          <a:xfrm>
            <a:off x="0" y="5924550"/>
            <a:ext cx="1431680" cy="933450"/>
          </a:xfrm>
          <a:prstGeom prst="rect">
            <a:avLst/>
          </a:prstGeom>
          <a:noFill/>
          <a:ln w="12700">
            <a:noFill/>
            <a:miter lim="800000"/>
            <a:headEnd/>
            <a:tailEnd/>
          </a:ln>
        </p:spPr>
      </p:pic>
      <p:pic>
        <p:nvPicPr>
          <p:cNvPr id="8" name="Picture 16" descr="https://encrypted-tbn2.gstatic.com/images?q=tbn:ANd9GcQFdVZbmbqvWkJfeOSggWqzzJlDFuJ67DNZsz_mtbrJ6cYYuwZYyA"/>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7712935" y="6248400"/>
            <a:ext cx="1431065" cy="5393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23701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0" y="2130425"/>
            <a:ext cx="9144000" cy="1470025"/>
          </a:xfrm>
        </p:spPr>
        <p:txBody>
          <a:bodyPr/>
          <a:lstStyle/>
          <a:p>
            <a:r>
              <a:rPr lang="en-US" dirty="0"/>
              <a:t>WGClimate Work Plan for 2014-2016 </a:t>
            </a:r>
          </a:p>
        </p:txBody>
      </p:sp>
      <p:sp>
        <p:nvSpPr>
          <p:cNvPr id="6" name="Subtitle 5"/>
          <p:cNvSpPr>
            <a:spLocks noGrp="1"/>
          </p:cNvSpPr>
          <p:nvPr>
            <p:ph type="subTitle" idx="1"/>
          </p:nvPr>
        </p:nvSpPr>
        <p:spPr/>
        <p:txBody>
          <a:bodyPr>
            <a:normAutofit/>
          </a:bodyPr>
          <a:lstStyle/>
          <a:p>
            <a:r>
              <a:rPr lang="en-US" sz="2200" dirty="0" smtClean="0"/>
              <a:t>John Bates, Chair WGClimate</a:t>
            </a:r>
            <a:endParaRPr lang="en-US" sz="2200" dirty="0"/>
          </a:p>
        </p:txBody>
      </p:sp>
      <p:sp>
        <p:nvSpPr>
          <p:cNvPr id="4" name="Footer Placeholder 3"/>
          <p:cNvSpPr>
            <a:spLocks noGrp="1"/>
          </p:cNvSpPr>
          <p:nvPr>
            <p:ph type="ftr" sz="quarter" idx="11"/>
          </p:nvPr>
        </p:nvSpPr>
        <p:spPr/>
        <p:txBody>
          <a:bodyPr/>
          <a:lstStyle/>
          <a:p>
            <a:r>
              <a:rPr lang="en-US" smtClean="0"/>
              <a:t>4th Working Group on Climate Meeting</a:t>
            </a:r>
            <a:endParaRPr lang="en-US"/>
          </a:p>
        </p:txBody>
      </p:sp>
    </p:spTree>
    <p:extLst>
      <p:ext uri="{BB962C8B-B14F-4D97-AF65-F5344CB8AC3E}">
        <p14:creationId xmlns:p14="http://schemas.microsoft.com/office/powerpoint/2010/main" val="30297182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t>WGClimate Work Plan –</a:t>
            </a:r>
            <a:br>
              <a:rPr lang="en-US" dirty="0" smtClean="0"/>
            </a:br>
            <a:r>
              <a:rPr lang="en-US" dirty="0" smtClean="0"/>
              <a:t>Climate Monitoring, Research, and Services</a:t>
            </a:r>
            <a:endParaRPr lang="en-US" dirty="0"/>
          </a:p>
        </p:txBody>
      </p:sp>
      <p:sp>
        <p:nvSpPr>
          <p:cNvPr id="3" name="Content Placeholder 2"/>
          <p:cNvSpPr>
            <a:spLocks noGrp="1"/>
          </p:cNvSpPr>
          <p:nvPr>
            <p:ph idx="1"/>
          </p:nvPr>
        </p:nvSpPr>
        <p:spPr>
          <a:xfrm>
            <a:off x="457200" y="1600200"/>
            <a:ext cx="8458200" cy="4525963"/>
          </a:xfrm>
        </p:spPr>
        <p:txBody>
          <a:bodyPr>
            <a:normAutofit fontScale="85000" lnSpcReduction="20000"/>
          </a:bodyPr>
          <a:lstStyle/>
          <a:p>
            <a:r>
              <a:rPr lang="en-US" dirty="0"/>
              <a:t>CMRS-5: Contributions to the Global Framework for Climate Services (GFCS) Q4 </a:t>
            </a:r>
            <a:r>
              <a:rPr lang="en-US" dirty="0" smtClean="0"/>
              <a:t>2014</a:t>
            </a:r>
          </a:p>
          <a:p>
            <a:pPr lvl="1"/>
            <a:r>
              <a:rPr lang="en-US" dirty="0"/>
              <a:t>The Joint Working Group will examine the most effective means of contributing to the GFCS from the viewpoints of: a) ensuring adequate representation of the capabilities and plans of CEOS and CGMS agencies, as represented by the ECV inventory, gap analyses and action plan, and b) formalization of the relationship between the GFCS and the Joint Working Group, including possible GFCS representation in working group meetings.</a:t>
            </a:r>
            <a:endParaRPr lang="en-US" dirty="0" smtClean="0"/>
          </a:p>
          <a:p>
            <a:r>
              <a:rPr lang="en-US" dirty="0" smtClean="0"/>
              <a:t>In Agenda Item 3, we will have an overview of GFCS and follow up by identifying what ECVs/CDRs might be used to apply to a GFCS priority area</a:t>
            </a:r>
            <a:endParaRPr lang="en-US" dirty="0"/>
          </a:p>
        </p:txBody>
      </p:sp>
      <p:sp>
        <p:nvSpPr>
          <p:cNvPr id="4" name="Footer Placeholder 3"/>
          <p:cNvSpPr>
            <a:spLocks noGrp="1"/>
          </p:cNvSpPr>
          <p:nvPr>
            <p:ph type="ftr" sz="quarter" idx="11"/>
          </p:nvPr>
        </p:nvSpPr>
        <p:spPr/>
        <p:txBody>
          <a:bodyPr/>
          <a:lstStyle/>
          <a:p>
            <a:r>
              <a:rPr lang="en-US" smtClean="0"/>
              <a:t>4th Working Group on Climate Meeting</a:t>
            </a:r>
            <a:endParaRPr lang="en-US"/>
          </a:p>
        </p:txBody>
      </p:sp>
    </p:spTree>
    <p:extLst>
      <p:ext uri="{BB962C8B-B14F-4D97-AF65-F5344CB8AC3E}">
        <p14:creationId xmlns:p14="http://schemas.microsoft.com/office/powerpoint/2010/main" val="710504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t>WGClimate Work Plan –</a:t>
            </a:r>
            <a:br>
              <a:rPr lang="en-US" dirty="0" smtClean="0"/>
            </a:br>
            <a:r>
              <a:rPr lang="en-US" dirty="0" smtClean="0"/>
              <a:t>Climate Monitoring, Research, and Services</a:t>
            </a:r>
            <a:endParaRPr lang="en-US" dirty="0"/>
          </a:p>
        </p:txBody>
      </p:sp>
      <p:sp>
        <p:nvSpPr>
          <p:cNvPr id="3" name="Content Placeholder 2"/>
          <p:cNvSpPr>
            <a:spLocks noGrp="1"/>
          </p:cNvSpPr>
          <p:nvPr>
            <p:ph idx="1"/>
          </p:nvPr>
        </p:nvSpPr>
        <p:spPr/>
        <p:txBody>
          <a:bodyPr>
            <a:normAutofit fontScale="92500" lnSpcReduction="20000"/>
          </a:bodyPr>
          <a:lstStyle/>
          <a:p>
            <a:r>
              <a:rPr lang="en-US" dirty="0"/>
              <a:t>CMRS-6: Report to UNFCCC Subsidiary Body for Scientific and Technological Advice-Research and Systematic Observation (SBSTA-RSO) Q4 </a:t>
            </a:r>
            <a:r>
              <a:rPr lang="en-US" dirty="0" smtClean="0"/>
              <a:t>2014</a:t>
            </a:r>
          </a:p>
          <a:p>
            <a:pPr lvl="1"/>
            <a:r>
              <a:rPr lang="en-US" dirty="0"/>
              <a:t>This report will address CEOS and CGMS support to the GCOS implementation plan, as well as CEOS contributions to GFOI and Carbon Strategy. In addition, relevant CGMS-specific activities may also be included.</a:t>
            </a:r>
            <a:endParaRPr lang="en-US" dirty="0" smtClean="0"/>
          </a:p>
          <a:p>
            <a:r>
              <a:rPr lang="en-US" dirty="0" smtClean="0"/>
              <a:t>Understand how to incorporate GCOS plans with this reporting function.  Also include updates on other items of interest such as forest (GFOI) and carbon (CTF)</a:t>
            </a:r>
            <a:endParaRPr lang="en-US" dirty="0"/>
          </a:p>
        </p:txBody>
      </p:sp>
      <p:sp>
        <p:nvSpPr>
          <p:cNvPr id="4" name="Footer Placeholder 3"/>
          <p:cNvSpPr>
            <a:spLocks noGrp="1"/>
          </p:cNvSpPr>
          <p:nvPr>
            <p:ph type="ftr" sz="quarter" idx="11"/>
          </p:nvPr>
        </p:nvSpPr>
        <p:spPr/>
        <p:txBody>
          <a:bodyPr/>
          <a:lstStyle/>
          <a:p>
            <a:r>
              <a:rPr lang="en-US" smtClean="0"/>
              <a:t>4th Working Group on Climate Meeting</a:t>
            </a:r>
            <a:endParaRPr lang="en-US"/>
          </a:p>
        </p:txBody>
      </p:sp>
    </p:spTree>
    <p:extLst>
      <p:ext uri="{BB962C8B-B14F-4D97-AF65-F5344CB8AC3E}">
        <p14:creationId xmlns:p14="http://schemas.microsoft.com/office/powerpoint/2010/main" val="887599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t>WGClimate Work Plan –</a:t>
            </a:r>
            <a:br>
              <a:rPr lang="en-US" dirty="0" smtClean="0"/>
            </a:br>
            <a:r>
              <a:rPr lang="en-US" dirty="0" smtClean="0"/>
              <a:t>Climate Monitoring, Research, and Services</a:t>
            </a:r>
            <a:endParaRPr lang="en-US" dirty="0"/>
          </a:p>
        </p:txBody>
      </p:sp>
      <p:sp>
        <p:nvSpPr>
          <p:cNvPr id="3" name="Content Placeholder 2"/>
          <p:cNvSpPr>
            <a:spLocks noGrp="1"/>
          </p:cNvSpPr>
          <p:nvPr>
            <p:ph idx="1"/>
          </p:nvPr>
        </p:nvSpPr>
        <p:spPr/>
        <p:txBody>
          <a:bodyPr>
            <a:normAutofit fontScale="85000" lnSpcReduction="10000"/>
          </a:bodyPr>
          <a:lstStyle/>
          <a:p>
            <a:r>
              <a:rPr lang="en-US" dirty="0"/>
              <a:t>CMRS-7: Incorporation of in situ data holdings within the ECV </a:t>
            </a:r>
            <a:r>
              <a:rPr lang="en-US" dirty="0" smtClean="0"/>
              <a:t>inventory Q4 2015</a:t>
            </a:r>
          </a:p>
          <a:p>
            <a:pPr lvl="1"/>
            <a:r>
              <a:rPr lang="en-US" dirty="0"/>
              <a:t>In order to extend the benefits of the infrastructure of the ECV inventory to climate-relevant in situ data holdings, in January 2013 it was agreed to assess the feasibility of incorporating such information within the scope of the ECV inventory. At the 1st meeting of the Joint Working Group progress on this objective will be assessed.</a:t>
            </a:r>
            <a:endParaRPr lang="en-US" dirty="0" smtClean="0"/>
          </a:p>
          <a:p>
            <a:r>
              <a:rPr lang="en-US" dirty="0" smtClean="0"/>
              <a:t>Led by GOSIC and in coordination with WCRP Data Advisory Council and GCOS, in situ ECV providers will enter data into ECV questionnaire tool</a:t>
            </a:r>
            <a:endParaRPr lang="en-US" dirty="0"/>
          </a:p>
        </p:txBody>
      </p:sp>
      <p:sp>
        <p:nvSpPr>
          <p:cNvPr id="4" name="Footer Placeholder 3"/>
          <p:cNvSpPr>
            <a:spLocks noGrp="1"/>
          </p:cNvSpPr>
          <p:nvPr>
            <p:ph type="ftr" sz="quarter" idx="11"/>
          </p:nvPr>
        </p:nvSpPr>
        <p:spPr/>
        <p:txBody>
          <a:bodyPr/>
          <a:lstStyle/>
          <a:p>
            <a:r>
              <a:rPr lang="en-US" smtClean="0"/>
              <a:t>4th Working Group on Climate Meeting</a:t>
            </a:r>
            <a:endParaRPr lang="en-US"/>
          </a:p>
        </p:txBody>
      </p:sp>
    </p:spTree>
    <p:extLst>
      <p:ext uri="{BB962C8B-B14F-4D97-AF65-F5344CB8AC3E}">
        <p14:creationId xmlns:p14="http://schemas.microsoft.com/office/powerpoint/2010/main" val="22837500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t>WGClimate Work Plan –</a:t>
            </a:r>
            <a:br>
              <a:rPr lang="en-US" dirty="0" smtClean="0"/>
            </a:br>
            <a:r>
              <a:rPr lang="en-US" dirty="0" smtClean="0"/>
              <a:t>Climate Monitoring, Research, and Services</a:t>
            </a:r>
            <a:endParaRPr lang="en-US" dirty="0"/>
          </a:p>
        </p:txBody>
      </p:sp>
      <p:sp>
        <p:nvSpPr>
          <p:cNvPr id="3" name="Content Placeholder 2"/>
          <p:cNvSpPr>
            <a:spLocks noGrp="1"/>
          </p:cNvSpPr>
          <p:nvPr>
            <p:ph idx="1"/>
          </p:nvPr>
        </p:nvSpPr>
        <p:spPr/>
        <p:txBody>
          <a:bodyPr>
            <a:normAutofit fontScale="92500" lnSpcReduction="10000"/>
          </a:bodyPr>
          <a:lstStyle/>
          <a:p>
            <a:r>
              <a:rPr lang="en-US" dirty="0"/>
              <a:t>CMRS-8: Update of ECV inventory, gap analysis and action plan (version 2) Q2 2015 to Q4 </a:t>
            </a:r>
            <a:r>
              <a:rPr lang="en-US" dirty="0" smtClean="0"/>
              <a:t>2016</a:t>
            </a:r>
          </a:p>
          <a:p>
            <a:pPr lvl="1"/>
            <a:r>
              <a:rPr lang="en-US" dirty="0"/>
              <a:t>Once the first full cycle has been completed (see CMRS-1 to CMRS-3), resulting in Version 1 of the ECV inventory, gap analysis and action plan, a new cycle will be triggered by the availability of an updated ECV inventory, leading to Version 2 of these deliverables.</a:t>
            </a:r>
            <a:endParaRPr lang="en-US" dirty="0" smtClean="0"/>
          </a:p>
          <a:p>
            <a:r>
              <a:rPr lang="en-US" dirty="0" smtClean="0"/>
              <a:t>Our experience with this first cycle will lead to iterative improvements and an ability to provide continuous feedback to achieve the WGClimate goals</a:t>
            </a:r>
            <a:endParaRPr lang="en-US" dirty="0"/>
          </a:p>
        </p:txBody>
      </p:sp>
      <p:sp>
        <p:nvSpPr>
          <p:cNvPr id="4" name="Footer Placeholder 3"/>
          <p:cNvSpPr>
            <a:spLocks noGrp="1"/>
          </p:cNvSpPr>
          <p:nvPr>
            <p:ph type="ftr" sz="quarter" idx="11"/>
          </p:nvPr>
        </p:nvSpPr>
        <p:spPr/>
        <p:txBody>
          <a:bodyPr/>
          <a:lstStyle/>
          <a:p>
            <a:r>
              <a:rPr lang="en-US" smtClean="0"/>
              <a:t>4th Working Group on Climate Meeting</a:t>
            </a:r>
            <a:endParaRPr lang="en-US"/>
          </a:p>
        </p:txBody>
      </p:sp>
    </p:spTree>
    <p:extLst>
      <p:ext uri="{BB962C8B-B14F-4D97-AF65-F5344CB8AC3E}">
        <p14:creationId xmlns:p14="http://schemas.microsoft.com/office/powerpoint/2010/main" val="5959831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CGMS Climate Actions</a:t>
            </a:r>
            <a:endParaRPr lang="en-US" dirty="0"/>
          </a:p>
        </p:txBody>
      </p:sp>
      <p:sp>
        <p:nvSpPr>
          <p:cNvPr id="3" name="Content Placeholder 2"/>
          <p:cNvSpPr>
            <a:spLocks noGrp="1"/>
          </p:cNvSpPr>
          <p:nvPr>
            <p:ph idx="1"/>
          </p:nvPr>
        </p:nvSpPr>
        <p:spPr/>
        <p:txBody>
          <a:bodyPr>
            <a:normAutofit fontScale="85000" lnSpcReduction="20000"/>
          </a:bodyPr>
          <a:lstStyle/>
          <a:p>
            <a:r>
              <a:rPr lang="en-US" dirty="0" err="1"/>
              <a:t>Plen</a:t>
            </a:r>
            <a:r>
              <a:rPr lang="en-US" dirty="0"/>
              <a:t> G.1.1 – 41.12 - CGMS Plenary proposes that the CGMS/CEOS joint climate WG establish an inventory of FCDRs including for each </a:t>
            </a:r>
            <a:r>
              <a:rPr lang="en-US" dirty="0" smtClean="0"/>
              <a:t>one: Information on</a:t>
            </a:r>
          </a:p>
          <a:p>
            <a:pPr lvl="1"/>
            <a:r>
              <a:rPr lang="en-US" dirty="0" smtClean="0"/>
              <a:t> contributing </a:t>
            </a:r>
            <a:r>
              <a:rPr lang="en-US" dirty="0"/>
              <a:t>missions and </a:t>
            </a:r>
            <a:r>
              <a:rPr lang="en-US" dirty="0" smtClean="0"/>
              <a:t>instruments</a:t>
            </a:r>
          </a:p>
          <a:p>
            <a:pPr lvl="1"/>
            <a:r>
              <a:rPr lang="en-US" dirty="0" smtClean="0"/>
              <a:t>calibration </a:t>
            </a:r>
            <a:r>
              <a:rPr lang="en-US" dirty="0"/>
              <a:t>and </a:t>
            </a:r>
            <a:r>
              <a:rPr lang="en-US" dirty="0" smtClean="0"/>
              <a:t>cross-calibration</a:t>
            </a:r>
          </a:p>
          <a:p>
            <a:pPr lvl="1"/>
            <a:r>
              <a:rPr lang="en-US" dirty="0" smtClean="0"/>
              <a:t>contributing agencies</a:t>
            </a:r>
          </a:p>
          <a:p>
            <a:pPr lvl="1"/>
            <a:r>
              <a:rPr lang="en-US" dirty="0" smtClean="0"/>
              <a:t>and </a:t>
            </a:r>
            <a:r>
              <a:rPr lang="en-US" dirty="0"/>
              <a:t>reference to ECV/TCDRs which could be </a:t>
            </a:r>
            <a:r>
              <a:rPr lang="en-US" dirty="0" smtClean="0"/>
              <a:t>extracted.</a:t>
            </a:r>
          </a:p>
          <a:p>
            <a:pPr lvl="1"/>
            <a:r>
              <a:rPr lang="en-US" dirty="0" smtClean="0"/>
              <a:t>To </a:t>
            </a:r>
            <a:r>
              <a:rPr lang="en-US" dirty="0"/>
              <a:t>be done in addition to and in full consistency with the existing ECV-driven inventory of TCDRs</a:t>
            </a:r>
            <a:r>
              <a:rPr lang="en-US" dirty="0" smtClean="0"/>
              <a:t>.</a:t>
            </a:r>
          </a:p>
          <a:p>
            <a:r>
              <a:rPr lang="en-US" dirty="0" smtClean="0"/>
              <a:t>This will be discussed in further detail in Agenda items 3 and 4.  Need to better understand intended users and use cases.</a:t>
            </a:r>
            <a:endParaRPr lang="en-US" dirty="0"/>
          </a:p>
        </p:txBody>
      </p:sp>
      <p:sp>
        <p:nvSpPr>
          <p:cNvPr id="4" name="Footer Placeholder 3"/>
          <p:cNvSpPr>
            <a:spLocks noGrp="1"/>
          </p:cNvSpPr>
          <p:nvPr>
            <p:ph type="ftr" sz="quarter" idx="11"/>
          </p:nvPr>
        </p:nvSpPr>
        <p:spPr/>
        <p:txBody>
          <a:bodyPr/>
          <a:lstStyle/>
          <a:p>
            <a:r>
              <a:rPr lang="en-US" smtClean="0"/>
              <a:t>4th Working Group on Climate Meeting</a:t>
            </a:r>
            <a:endParaRPr lang="en-US"/>
          </a:p>
        </p:txBody>
      </p:sp>
    </p:spTree>
    <p:extLst>
      <p:ext uri="{BB962C8B-B14F-4D97-AF65-F5344CB8AC3E}">
        <p14:creationId xmlns:p14="http://schemas.microsoft.com/office/powerpoint/2010/main" val="30297182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CGMS Climate Actions</a:t>
            </a:r>
          </a:p>
        </p:txBody>
      </p:sp>
      <p:sp>
        <p:nvSpPr>
          <p:cNvPr id="3" name="Content Placeholder 2"/>
          <p:cNvSpPr>
            <a:spLocks noGrp="1"/>
          </p:cNvSpPr>
          <p:nvPr>
            <p:ph idx="1"/>
          </p:nvPr>
        </p:nvSpPr>
        <p:spPr/>
        <p:txBody>
          <a:bodyPr/>
          <a:lstStyle/>
          <a:p>
            <a:r>
              <a:rPr lang="en-US" dirty="0" smtClean="0"/>
              <a:t>Plenary </a:t>
            </a:r>
            <a:r>
              <a:rPr lang="en-US" dirty="0"/>
              <a:t>G.1.1 – 41.13 - The CEOS/CGMS joint climate working group to report to each CGMS plenary </a:t>
            </a:r>
            <a:r>
              <a:rPr lang="en-US" dirty="0" smtClean="0"/>
              <a:t>session</a:t>
            </a:r>
          </a:p>
          <a:p>
            <a:pPr lvl="1"/>
            <a:r>
              <a:rPr lang="en-US" dirty="0" smtClean="0"/>
              <a:t>Approval pending by NOAA to have Bates attend</a:t>
            </a:r>
            <a:endParaRPr lang="en-US" dirty="0"/>
          </a:p>
        </p:txBody>
      </p:sp>
      <p:sp>
        <p:nvSpPr>
          <p:cNvPr id="4" name="Footer Placeholder 3"/>
          <p:cNvSpPr>
            <a:spLocks noGrp="1"/>
          </p:cNvSpPr>
          <p:nvPr>
            <p:ph type="ftr" sz="quarter" idx="11"/>
          </p:nvPr>
        </p:nvSpPr>
        <p:spPr/>
        <p:txBody>
          <a:bodyPr/>
          <a:lstStyle/>
          <a:p>
            <a:r>
              <a:rPr lang="en-US" smtClean="0"/>
              <a:t>4th Working Group on Climate Meeting</a:t>
            </a:r>
            <a:endParaRPr lang="en-US"/>
          </a:p>
        </p:txBody>
      </p:sp>
    </p:spTree>
    <p:extLst>
      <p:ext uri="{BB962C8B-B14F-4D97-AF65-F5344CB8AC3E}">
        <p14:creationId xmlns:p14="http://schemas.microsoft.com/office/powerpoint/2010/main" val="3159289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CGMS Climate Actions</a:t>
            </a:r>
          </a:p>
        </p:txBody>
      </p:sp>
      <p:sp>
        <p:nvSpPr>
          <p:cNvPr id="3" name="Content Placeholder 2"/>
          <p:cNvSpPr>
            <a:spLocks noGrp="1"/>
          </p:cNvSpPr>
          <p:nvPr>
            <p:ph idx="1"/>
          </p:nvPr>
        </p:nvSpPr>
        <p:spPr/>
        <p:txBody>
          <a:bodyPr/>
          <a:lstStyle/>
          <a:p>
            <a:r>
              <a:rPr lang="en-US" dirty="0" smtClean="0"/>
              <a:t>Plenary </a:t>
            </a:r>
            <a:r>
              <a:rPr lang="en-US" dirty="0"/>
              <a:t>G.1.2 R </a:t>
            </a:r>
            <a:r>
              <a:rPr lang="en-US" dirty="0" smtClean="0"/>
              <a:t>41.01</a:t>
            </a:r>
          </a:p>
          <a:p>
            <a:pPr lvl="1"/>
            <a:r>
              <a:rPr lang="en-US" dirty="0"/>
              <a:t>Space-based climate architecture: To extend the ECV product inventory to FCDRs</a:t>
            </a:r>
            <a:endParaRPr lang="en-US" dirty="0" smtClean="0"/>
          </a:p>
          <a:p>
            <a:r>
              <a:rPr lang="en-US" dirty="0" smtClean="0"/>
              <a:t>Duplicate with </a:t>
            </a:r>
            <a:r>
              <a:rPr lang="en-US" sz="2700" dirty="0" smtClean="0">
                <a:solidFill>
                  <a:prstClr val="black"/>
                </a:solidFill>
              </a:rPr>
              <a:t>Plenary </a:t>
            </a:r>
            <a:r>
              <a:rPr lang="en-US" sz="2700" dirty="0">
                <a:solidFill>
                  <a:prstClr val="black"/>
                </a:solidFill>
              </a:rPr>
              <a:t>G.1.1 – 41.12 </a:t>
            </a:r>
            <a:endParaRPr lang="en-US" dirty="0"/>
          </a:p>
        </p:txBody>
      </p:sp>
      <p:sp>
        <p:nvSpPr>
          <p:cNvPr id="4" name="Footer Placeholder 3"/>
          <p:cNvSpPr>
            <a:spLocks noGrp="1"/>
          </p:cNvSpPr>
          <p:nvPr>
            <p:ph type="ftr" sz="quarter" idx="11"/>
          </p:nvPr>
        </p:nvSpPr>
        <p:spPr/>
        <p:txBody>
          <a:bodyPr/>
          <a:lstStyle/>
          <a:p>
            <a:r>
              <a:rPr lang="en-US" smtClean="0"/>
              <a:t>4th Working Group on Climate Meeting</a:t>
            </a:r>
            <a:endParaRPr lang="en-US"/>
          </a:p>
        </p:txBody>
      </p:sp>
    </p:spTree>
    <p:extLst>
      <p:ext uri="{BB962C8B-B14F-4D97-AF65-F5344CB8AC3E}">
        <p14:creationId xmlns:p14="http://schemas.microsoft.com/office/powerpoint/2010/main" val="21840006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CGMS Climate Actions</a:t>
            </a:r>
          </a:p>
        </p:txBody>
      </p:sp>
      <p:sp>
        <p:nvSpPr>
          <p:cNvPr id="3" name="Content Placeholder 2"/>
          <p:cNvSpPr>
            <a:spLocks noGrp="1"/>
          </p:cNvSpPr>
          <p:nvPr>
            <p:ph idx="1"/>
          </p:nvPr>
        </p:nvSpPr>
        <p:spPr/>
        <p:txBody>
          <a:bodyPr/>
          <a:lstStyle/>
          <a:p>
            <a:r>
              <a:rPr lang="en-US" dirty="0" smtClean="0"/>
              <a:t>Plenary </a:t>
            </a:r>
            <a:r>
              <a:rPr lang="en-US" dirty="0"/>
              <a:t>G.1.2 R </a:t>
            </a:r>
            <a:r>
              <a:rPr lang="en-US" dirty="0" smtClean="0"/>
              <a:t>41.02</a:t>
            </a:r>
          </a:p>
          <a:p>
            <a:pPr lvl="1"/>
            <a:r>
              <a:rPr lang="en-US" dirty="0"/>
              <a:t>Space-based climate architecture: the design phase of new sensors should include an analysis of compatibility with heritage instruments.</a:t>
            </a:r>
            <a:endParaRPr lang="en-US" dirty="0" smtClean="0"/>
          </a:p>
          <a:p>
            <a:r>
              <a:rPr lang="en-US" dirty="0" smtClean="0"/>
              <a:t>Recommend inclusion into next WGClimate architecture report</a:t>
            </a:r>
            <a:endParaRPr lang="en-US" dirty="0"/>
          </a:p>
        </p:txBody>
      </p:sp>
      <p:sp>
        <p:nvSpPr>
          <p:cNvPr id="4" name="Footer Placeholder 3"/>
          <p:cNvSpPr>
            <a:spLocks noGrp="1"/>
          </p:cNvSpPr>
          <p:nvPr>
            <p:ph type="ftr" sz="quarter" idx="11"/>
          </p:nvPr>
        </p:nvSpPr>
        <p:spPr/>
        <p:txBody>
          <a:bodyPr/>
          <a:lstStyle/>
          <a:p>
            <a:r>
              <a:rPr lang="en-US" smtClean="0"/>
              <a:t>4th Working Group on Climate Meeting</a:t>
            </a:r>
            <a:endParaRPr lang="en-US"/>
          </a:p>
        </p:txBody>
      </p:sp>
    </p:spTree>
    <p:extLst>
      <p:ext uri="{BB962C8B-B14F-4D97-AF65-F5344CB8AC3E}">
        <p14:creationId xmlns:p14="http://schemas.microsoft.com/office/powerpoint/2010/main" val="6051587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CGMS Climate Actions</a:t>
            </a:r>
          </a:p>
        </p:txBody>
      </p:sp>
      <p:sp>
        <p:nvSpPr>
          <p:cNvPr id="3" name="Content Placeholder 2"/>
          <p:cNvSpPr>
            <a:spLocks noGrp="1"/>
          </p:cNvSpPr>
          <p:nvPr>
            <p:ph idx="1"/>
          </p:nvPr>
        </p:nvSpPr>
        <p:spPr/>
        <p:txBody>
          <a:bodyPr/>
          <a:lstStyle/>
          <a:p>
            <a:r>
              <a:rPr lang="en-US" dirty="0" smtClean="0"/>
              <a:t>WG IV 39.51</a:t>
            </a:r>
          </a:p>
          <a:p>
            <a:pPr lvl="1"/>
            <a:r>
              <a:rPr lang="en-US" dirty="0"/>
              <a:t>Action 39.51: All CGMS Members to propose using interoperability standards for providing and sharing of climate data records and report on their efforts at the next meeting of CGMS Deadline: CGMS-40</a:t>
            </a:r>
            <a:endParaRPr lang="en-US" dirty="0" smtClean="0"/>
          </a:p>
          <a:p>
            <a:r>
              <a:rPr lang="en-US" dirty="0" smtClean="0"/>
              <a:t>Recommend to close or modify for inclusion into future architecture work by WGClimate</a:t>
            </a:r>
            <a:endParaRPr lang="en-US" dirty="0"/>
          </a:p>
        </p:txBody>
      </p:sp>
      <p:sp>
        <p:nvSpPr>
          <p:cNvPr id="4" name="Footer Placeholder 3"/>
          <p:cNvSpPr>
            <a:spLocks noGrp="1"/>
          </p:cNvSpPr>
          <p:nvPr>
            <p:ph type="ftr" sz="quarter" idx="11"/>
          </p:nvPr>
        </p:nvSpPr>
        <p:spPr/>
        <p:txBody>
          <a:bodyPr/>
          <a:lstStyle/>
          <a:p>
            <a:r>
              <a:rPr lang="en-US" smtClean="0"/>
              <a:t>4th Working Group on Climate Meeting</a:t>
            </a:r>
            <a:endParaRPr lang="en-US"/>
          </a:p>
        </p:txBody>
      </p:sp>
    </p:spTree>
    <p:extLst>
      <p:ext uri="{BB962C8B-B14F-4D97-AF65-F5344CB8AC3E}">
        <p14:creationId xmlns:p14="http://schemas.microsoft.com/office/powerpoint/2010/main" val="20848443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dirty="0" smtClean="0"/>
              <a:t>Action Requests from VCs </a:t>
            </a:r>
            <a:r>
              <a:rPr lang="en-US" smtClean="0"/>
              <a:t>&amp; WGs</a:t>
            </a:r>
            <a:endParaRPr lang="en-US" dirty="0"/>
          </a:p>
        </p:txBody>
      </p:sp>
      <p:sp>
        <p:nvSpPr>
          <p:cNvPr id="3" name="Content Placeholder 2"/>
          <p:cNvSpPr>
            <a:spLocks noGrp="1"/>
          </p:cNvSpPr>
          <p:nvPr>
            <p:ph idx="1"/>
          </p:nvPr>
        </p:nvSpPr>
        <p:spPr/>
        <p:txBody>
          <a:bodyPr/>
          <a:lstStyle/>
          <a:p>
            <a:r>
              <a:rPr lang="en-US" dirty="0" smtClean="0"/>
              <a:t>Action request from SST VC</a:t>
            </a:r>
          </a:p>
          <a:p>
            <a:pPr lvl="1"/>
            <a:r>
              <a:rPr lang="en-US" dirty="0" smtClean="0"/>
              <a:t>Consider adopting </a:t>
            </a:r>
            <a:r>
              <a:rPr lang="en-US" dirty="0" err="1" smtClean="0"/>
              <a:t>curation</a:t>
            </a:r>
            <a:r>
              <a:rPr lang="en-US" dirty="0" smtClean="0"/>
              <a:t> standards as proposed </a:t>
            </a:r>
            <a:r>
              <a:rPr lang="en-US" dirty="0"/>
              <a:t>in </a:t>
            </a:r>
            <a:r>
              <a:rPr lang="en-US" dirty="0" smtClean="0"/>
              <a:t>“</a:t>
            </a:r>
            <a:r>
              <a:rPr lang="en-US" dirty="0" err="1" smtClean="0"/>
              <a:t>Curation</a:t>
            </a:r>
            <a:r>
              <a:rPr lang="en-US" dirty="0" smtClean="0"/>
              <a:t> of sensor information, for climate</a:t>
            </a:r>
            <a:r>
              <a:rPr lang="en-US" dirty="0"/>
              <a:t>	</a:t>
            </a:r>
            <a:r>
              <a:rPr lang="en-US" dirty="0" smtClean="0"/>
              <a:t>data records from</a:t>
            </a:r>
            <a:r>
              <a:rPr lang="en-US" dirty="0"/>
              <a:t>	</a:t>
            </a:r>
            <a:r>
              <a:rPr lang="en-US" dirty="0" smtClean="0"/>
              <a:t>space”</a:t>
            </a:r>
          </a:p>
          <a:p>
            <a:pPr lvl="1"/>
            <a:r>
              <a:rPr lang="en-US" dirty="0" smtClean="0"/>
              <a:t>Scan instrument documentation?</a:t>
            </a:r>
          </a:p>
          <a:p>
            <a:r>
              <a:rPr lang="en-US" dirty="0" smtClean="0"/>
              <a:t>Identify with MIM and ECV inventory what is captured and what would need to be added</a:t>
            </a:r>
          </a:p>
          <a:p>
            <a:r>
              <a:rPr lang="en-US" dirty="0" smtClean="0"/>
              <a:t>Identify CGMS action to Agencies to scan</a:t>
            </a:r>
            <a:endParaRPr lang="en-US" dirty="0"/>
          </a:p>
        </p:txBody>
      </p:sp>
      <p:sp>
        <p:nvSpPr>
          <p:cNvPr id="4" name="Footer Placeholder 3"/>
          <p:cNvSpPr>
            <a:spLocks noGrp="1"/>
          </p:cNvSpPr>
          <p:nvPr>
            <p:ph type="ftr" sz="quarter" idx="11"/>
          </p:nvPr>
        </p:nvSpPr>
        <p:spPr/>
        <p:txBody>
          <a:bodyPr/>
          <a:lstStyle/>
          <a:p>
            <a:r>
              <a:rPr lang="en-US" smtClean="0"/>
              <a:t>4th Working Group on Climate Meeting</a:t>
            </a:r>
            <a:endParaRPr lang="en-US"/>
          </a:p>
        </p:txBody>
      </p:sp>
    </p:spTree>
    <p:extLst>
      <p:ext uri="{BB962C8B-B14F-4D97-AF65-F5344CB8AC3E}">
        <p14:creationId xmlns:p14="http://schemas.microsoft.com/office/powerpoint/2010/main" val="1019132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457200" y="1295400"/>
            <a:ext cx="8229600" cy="4953000"/>
          </a:xfrm>
        </p:spPr>
        <p:txBody>
          <a:bodyPr>
            <a:normAutofit fontScale="92500" lnSpcReduction="20000"/>
          </a:bodyPr>
          <a:lstStyle/>
          <a:p>
            <a:r>
              <a:rPr lang="en-US" dirty="0" smtClean="0"/>
              <a:t>Work plan outlines what activities WGClimate will undertake in the next few years to accomplish its goals</a:t>
            </a:r>
          </a:p>
          <a:p>
            <a:r>
              <a:rPr lang="en-US" dirty="0" smtClean="0"/>
              <a:t>The architecture strategy forms the basis for moving forward to achieve the goals of WGClimate</a:t>
            </a:r>
          </a:p>
          <a:p>
            <a:r>
              <a:rPr lang="en-US" dirty="0" smtClean="0"/>
              <a:t>The architecture allows for participation of agencies across a broad range of time scales and societal applications</a:t>
            </a:r>
          </a:p>
          <a:p>
            <a:r>
              <a:rPr lang="en-US" dirty="0" smtClean="0"/>
              <a:t>I invite WGClimate members to help work in areas that benefit both their agencies and the broader climate community</a:t>
            </a:r>
            <a:endParaRPr lang="en-US" dirty="0"/>
          </a:p>
        </p:txBody>
      </p:sp>
      <p:sp>
        <p:nvSpPr>
          <p:cNvPr id="4" name="Footer Placeholder 3"/>
          <p:cNvSpPr>
            <a:spLocks noGrp="1"/>
          </p:cNvSpPr>
          <p:nvPr>
            <p:ph type="ftr" sz="quarter" idx="11"/>
          </p:nvPr>
        </p:nvSpPr>
        <p:spPr/>
        <p:txBody>
          <a:bodyPr/>
          <a:lstStyle/>
          <a:p>
            <a:r>
              <a:rPr lang="en-US" smtClean="0"/>
              <a:t>4th Working Group on Climate Meeting</a:t>
            </a:r>
            <a:endParaRPr lang="en-US"/>
          </a:p>
        </p:txBody>
      </p:sp>
    </p:spTree>
    <p:extLst>
      <p:ext uri="{BB962C8B-B14F-4D97-AF65-F5344CB8AC3E}">
        <p14:creationId xmlns:p14="http://schemas.microsoft.com/office/powerpoint/2010/main" val="799778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Architecture 4 Pillars</a:t>
            </a:r>
            <a:endParaRPr lang="en-US" dirty="0"/>
          </a:p>
        </p:txBody>
      </p:sp>
      <p:sp>
        <p:nvSpPr>
          <p:cNvPr id="4" name="Footer Placeholder 3"/>
          <p:cNvSpPr>
            <a:spLocks noGrp="1"/>
          </p:cNvSpPr>
          <p:nvPr>
            <p:ph type="ftr" sz="quarter" idx="11"/>
          </p:nvPr>
        </p:nvSpPr>
        <p:spPr/>
        <p:txBody>
          <a:bodyPr/>
          <a:lstStyle/>
          <a:p>
            <a:r>
              <a:rPr lang="en-US" smtClean="0"/>
              <a:t>4th Working Group on Climate Meeting</a:t>
            </a:r>
            <a:endParaRPr lang="en-US"/>
          </a:p>
        </p:txBody>
      </p:sp>
      <p:pic>
        <p:nvPicPr>
          <p:cNvPr id="5"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1981200"/>
            <a:ext cx="8516047" cy="313166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823826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Architecture – Data Flow</a:t>
            </a:r>
            <a:endParaRPr lang="en-US" dirty="0"/>
          </a:p>
        </p:txBody>
      </p:sp>
      <p:sp>
        <p:nvSpPr>
          <p:cNvPr id="4" name="Footer Placeholder 3"/>
          <p:cNvSpPr>
            <a:spLocks noGrp="1"/>
          </p:cNvSpPr>
          <p:nvPr>
            <p:ph type="ftr" sz="quarter" idx="11"/>
          </p:nvPr>
        </p:nvSpPr>
        <p:spPr/>
        <p:txBody>
          <a:bodyPr/>
          <a:lstStyle/>
          <a:p>
            <a:r>
              <a:rPr lang="en-US" smtClean="0"/>
              <a:t>4th Working Group on Climate Meeting</a:t>
            </a:r>
            <a:endParaRPr lang="en-US"/>
          </a:p>
        </p:txBody>
      </p:sp>
      <p:pic>
        <p:nvPicPr>
          <p:cNvPr id="5"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85800" y="1905000"/>
            <a:ext cx="8012885" cy="39624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851679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fontScale="90000"/>
          </a:bodyPr>
          <a:lstStyle/>
          <a:p>
            <a:r>
              <a:rPr lang="en-US" dirty="0" smtClean="0"/>
              <a:t>Architecture – Latency/Application View</a:t>
            </a:r>
            <a:endParaRPr lang="en-US" dirty="0"/>
          </a:p>
        </p:txBody>
      </p:sp>
      <p:sp>
        <p:nvSpPr>
          <p:cNvPr id="4" name="Footer Placeholder 3"/>
          <p:cNvSpPr>
            <a:spLocks noGrp="1"/>
          </p:cNvSpPr>
          <p:nvPr>
            <p:ph type="ftr" sz="quarter" idx="11"/>
          </p:nvPr>
        </p:nvSpPr>
        <p:spPr/>
        <p:txBody>
          <a:bodyPr/>
          <a:lstStyle/>
          <a:p>
            <a:r>
              <a:rPr lang="en-US" smtClean="0"/>
              <a:t>4th Working Group on Climate Meeting</a:t>
            </a:r>
            <a:endParaRPr lang="en-US"/>
          </a:p>
        </p:txBody>
      </p:sp>
      <p:pic>
        <p:nvPicPr>
          <p:cNvPr id="5"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789517" y="1143000"/>
            <a:ext cx="7564966" cy="4983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29307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t>WGClimate Work Plan –</a:t>
            </a:r>
            <a:br>
              <a:rPr lang="en-US" dirty="0" smtClean="0"/>
            </a:br>
            <a:r>
              <a:rPr lang="en-US" dirty="0" smtClean="0"/>
              <a:t>Climate Monitoring, Research, and Services</a:t>
            </a:r>
            <a:endParaRPr lang="en-US" dirty="0"/>
          </a:p>
        </p:txBody>
      </p:sp>
      <p:sp>
        <p:nvSpPr>
          <p:cNvPr id="3" name="Content Placeholder 2"/>
          <p:cNvSpPr>
            <a:spLocks noGrp="1"/>
          </p:cNvSpPr>
          <p:nvPr>
            <p:ph idx="1"/>
          </p:nvPr>
        </p:nvSpPr>
        <p:spPr/>
        <p:txBody>
          <a:bodyPr>
            <a:normAutofit fontScale="92500" lnSpcReduction="20000"/>
          </a:bodyPr>
          <a:lstStyle/>
          <a:p>
            <a:r>
              <a:rPr lang="en-US" dirty="0"/>
              <a:t>CMRS-1: ECV inventory (first version) Q2 </a:t>
            </a:r>
            <a:r>
              <a:rPr lang="en-US" dirty="0" smtClean="0"/>
              <a:t>2014</a:t>
            </a:r>
          </a:p>
          <a:p>
            <a:pPr lvl="1"/>
            <a:r>
              <a:rPr lang="en-US" dirty="0"/>
              <a:t>The ECV inventory provides the foundation for the fulfillment of the three main objectives assigned to the Joint Working Group. At the 1st meeting of the Joint Working Group in March 2014, the current status of the inventory will be reviewed in the three domains (land, ocean and atmosphere) and the actions needed to achieve "Version 1" status of the inventory will be identified.</a:t>
            </a:r>
            <a:endParaRPr lang="en-US" dirty="0" smtClean="0"/>
          </a:p>
          <a:p>
            <a:r>
              <a:rPr lang="en-US" dirty="0" smtClean="0"/>
              <a:t>In Agenda Item 4, we will get familiar with the inventory and provide feedback to the developers so they can provide analysis tools</a:t>
            </a:r>
            <a:endParaRPr lang="en-US" dirty="0"/>
          </a:p>
        </p:txBody>
      </p:sp>
      <p:sp>
        <p:nvSpPr>
          <p:cNvPr id="4" name="Footer Placeholder 3"/>
          <p:cNvSpPr>
            <a:spLocks noGrp="1"/>
          </p:cNvSpPr>
          <p:nvPr>
            <p:ph type="ftr" sz="quarter" idx="11"/>
          </p:nvPr>
        </p:nvSpPr>
        <p:spPr/>
        <p:txBody>
          <a:bodyPr/>
          <a:lstStyle/>
          <a:p>
            <a:r>
              <a:rPr lang="en-US" smtClean="0"/>
              <a:t>4th Working Group on Climate Meeting</a:t>
            </a:r>
            <a:endParaRPr lang="en-US"/>
          </a:p>
        </p:txBody>
      </p:sp>
    </p:spTree>
    <p:extLst>
      <p:ext uri="{BB962C8B-B14F-4D97-AF65-F5344CB8AC3E}">
        <p14:creationId xmlns:p14="http://schemas.microsoft.com/office/powerpoint/2010/main" val="39903453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t>WGClimate Work Plan –</a:t>
            </a:r>
            <a:br>
              <a:rPr lang="en-US" dirty="0" smtClean="0"/>
            </a:br>
            <a:r>
              <a:rPr lang="en-US" dirty="0" smtClean="0"/>
              <a:t>Climate Monitoring, Research, and Services</a:t>
            </a:r>
            <a:endParaRPr lang="en-US" dirty="0"/>
          </a:p>
        </p:txBody>
      </p:sp>
      <p:sp>
        <p:nvSpPr>
          <p:cNvPr id="3" name="Content Placeholder 2"/>
          <p:cNvSpPr>
            <a:spLocks noGrp="1"/>
          </p:cNvSpPr>
          <p:nvPr>
            <p:ph idx="1"/>
          </p:nvPr>
        </p:nvSpPr>
        <p:spPr>
          <a:xfrm>
            <a:off x="457200" y="1600200"/>
            <a:ext cx="8229600" cy="4876800"/>
          </a:xfrm>
        </p:spPr>
        <p:txBody>
          <a:bodyPr>
            <a:normAutofit fontScale="92500" lnSpcReduction="20000"/>
          </a:bodyPr>
          <a:lstStyle/>
          <a:p>
            <a:r>
              <a:rPr lang="en-US" dirty="0"/>
              <a:t>CMRS-2: Gap analysis (first version) Q4 </a:t>
            </a:r>
            <a:r>
              <a:rPr lang="en-US" dirty="0" smtClean="0"/>
              <a:t>2014</a:t>
            </a:r>
          </a:p>
          <a:p>
            <a:pPr lvl="1"/>
            <a:r>
              <a:rPr lang="en-US" dirty="0"/>
              <a:t>Also, at the 1st meeting of the Joint Working Group, the reference process will be defined for the gap analysis (including guidelines for ECV assessments), together with the necessary tools to support the implementation of this process. The gap analysis activities will commence once: a) Version 1 of the ECV inventory is available, and b) the reference process for the gap analysis and supporting tools are available.</a:t>
            </a:r>
            <a:endParaRPr lang="en-US" dirty="0" smtClean="0"/>
          </a:p>
          <a:p>
            <a:r>
              <a:rPr lang="en-US" dirty="0" smtClean="0"/>
              <a:t>In agenda Item 4 discussion sections, we will devise a approach for how we would conduct a gap analysis.  An analysis will be performed for a select set of ECVs by the end of the year</a:t>
            </a:r>
            <a:endParaRPr lang="en-US" dirty="0"/>
          </a:p>
        </p:txBody>
      </p:sp>
      <p:sp>
        <p:nvSpPr>
          <p:cNvPr id="4" name="Footer Placeholder 3"/>
          <p:cNvSpPr>
            <a:spLocks noGrp="1"/>
          </p:cNvSpPr>
          <p:nvPr>
            <p:ph type="ftr" sz="quarter" idx="11"/>
          </p:nvPr>
        </p:nvSpPr>
        <p:spPr/>
        <p:txBody>
          <a:bodyPr/>
          <a:lstStyle/>
          <a:p>
            <a:r>
              <a:rPr lang="en-US" smtClean="0"/>
              <a:t>4th Working Group on Climate Meeting</a:t>
            </a:r>
            <a:endParaRPr lang="en-US"/>
          </a:p>
        </p:txBody>
      </p:sp>
    </p:spTree>
    <p:extLst>
      <p:ext uri="{BB962C8B-B14F-4D97-AF65-F5344CB8AC3E}">
        <p14:creationId xmlns:p14="http://schemas.microsoft.com/office/powerpoint/2010/main" val="39746684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t>WGClimate Work Plan –</a:t>
            </a:r>
            <a:br>
              <a:rPr lang="en-US" dirty="0" smtClean="0"/>
            </a:br>
            <a:r>
              <a:rPr lang="en-US" dirty="0" smtClean="0"/>
              <a:t>Climate Monitoring, Research, and Services</a:t>
            </a:r>
            <a:endParaRPr lang="en-US" dirty="0"/>
          </a:p>
        </p:txBody>
      </p:sp>
      <p:sp>
        <p:nvSpPr>
          <p:cNvPr id="3" name="Content Placeholder 2"/>
          <p:cNvSpPr>
            <a:spLocks noGrp="1"/>
          </p:cNvSpPr>
          <p:nvPr>
            <p:ph idx="1"/>
          </p:nvPr>
        </p:nvSpPr>
        <p:spPr>
          <a:xfrm>
            <a:off x="457200" y="1600200"/>
            <a:ext cx="8229600" cy="4724400"/>
          </a:xfrm>
        </p:spPr>
        <p:txBody>
          <a:bodyPr>
            <a:normAutofit fontScale="92500" lnSpcReduction="20000"/>
          </a:bodyPr>
          <a:lstStyle/>
          <a:p>
            <a:r>
              <a:rPr lang="en-US" dirty="0"/>
              <a:t>CMRS-3: Action plan (first version) Q1 </a:t>
            </a:r>
            <a:r>
              <a:rPr lang="en-US" dirty="0" smtClean="0"/>
              <a:t>2015</a:t>
            </a:r>
          </a:p>
          <a:p>
            <a:pPr lvl="1"/>
            <a:r>
              <a:rPr lang="en-US" dirty="0"/>
              <a:t>Once the gap analysis has been completed, a coordinated action plan will be developed </a:t>
            </a:r>
            <a:r>
              <a:rPr lang="en-US" dirty="0" smtClean="0"/>
              <a:t>to:</a:t>
            </a:r>
          </a:p>
          <a:p>
            <a:pPr lvl="2"/>
            <a:r>
              <a:rPr lang="en-US" dirty="0" smtClean="0"/>
              <a:t>Create </a:t>
            </a:r>
            <a:r>
              <a:rPr lang="en-US" dirty="0"/>
              <a:t>the conditions for delivering further climate data records from existing observational data by targeting processing gaps/shortfalls/opportunities (e.g., cross-calibration, reprocessing</a:t>
            </a:r>
            <a:r>
              <a:rPr lang="en-US" dirty="0" smtClean="0"/>
              <a:t>)</a:t>
            </a:r>
          </a:p>
          <a:p>
            <a:pPr lvl="2"/>
            <a:r>
              <a:rPr lang="en-US" dirty="0" smtClean="0"/>
              <a:t>Optimize </a:t>
            </a:r>
            <a:r>
              <a:rPr lang="en-US" dirty="0"/>
              <a:t>the planning of future satellite missions and constellations to expand existing and planned climate data records, in terms of both coverage and record length, and to address gaps with respect to GCOS requirements</a:t>
            </a:r>
          </a:p>
          <a:p>
            <a:r>
              <a:rPr lang="en-US" dirty="0" smtClean="0"/>
              <a:t>This is the logical continuation of CMRS-2.  Each case study will identify appropriate follow on actions</a:t>
            </a:r>
            <a:endParaRPr lang="en-US" dirty="0"/>
          </a:p>
        </p:txBody>
      </p:sp>
      <p:sp>
        <p:nvSpPr>
          <p:cNvPr id="4" name="Footer Placeholder 3"/>
          <p:cNvSpPr>
            <a:spLocks noGrp="1"/>
          </p:cNvSpPr>
          <p:nvPr>
            <p:ph type="ftr" sz="quarter" idx="11"/>
          </p:nvPr>
        </p:nvSpPr>
        <p:spPr/>
        <p:txBody>
          <a:bodyPr/>
          <a:lstStyle/>
          <a:p>
            <a:r>
              <a:rPr lang="en-US" smtClean="0"/>
              <a:t>4th Working Group on Climate Meeting</a:t>
            </a:r>
            <a:endParaRPr lang="en-US"/>
          </a:p>
        </p:txBody>
      </p:sp>
    </p:spTree>
    <p:extLst>
      <p:ext uri="{BB962C8B-B14F-4D97-AF65-F5344CB8AC3E}">
        <p14:creationId xmlns:p14="http://schemas.microsoft.com/office/powerpoint/2010/main" val="5000617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t>WGClimate Work Plan –</a:t>
            </a:r>
            <a:br>
              <a:rPr lang="en-US" dirty="0" smtClean="0"/>
            </a:br>
            <a:r>
              <a:rPr lang="en-US" dirty="0" smtClean="0"/>
              <a:t>Climate Monitoring, Research, and Services</a:t>
            </a:r>
            <a:endParaRPr lang="en-US" dirty="0"/>
          </a:p>
        </p:txBody>
      </p:sp>
      <p:sp>
        <p:nvSpPr>
          <p:cNvPr id="3" name="Content Placeholder 2"/>
          <p:cNvSpPr>
            <a:spLocks noGrp="1"/>
          </p:cNvSpPr>
          <p:nvPr>
            <p:ph idx="1"/>
          </p:nvPr>
        </p:nvSpPr>
        <p:spPr>
          <a:xfrm>
            <a:off x="457200" y="1600200"/>
            <a:ext cx="8229600" cy="4724400"/>
          </a:xfrm>
        </p:spPr>
        <p:txBody>
          <a:bodyPr>
            <a:normAutofit fontScale="70000" lnSpcReduction="20000"/>
          </a:bodyPr>
          <a:lstStyle/>
          <a:p>
            <a:r>
              <a:rPr lang="en-US" dirty="0"/>
              <a:t>CMRS-4: </a:t>
            </a:r>
            <a:r>
              <a:rPr lang="en-US" dirty="0" smtClean="0"/>
              <a:t> </a:t>
            </a:r>
            <a:r>
              <a:rPr lang="en-US" dirty="0" smtClean="0"/>
              <a:t>Case </a:t>
            </a:r>
            <a:r>
              <a:rPr lang="en-US" dirty="0" smtClean="0"/>
              <a:t>studies linking CDRs to societal applications and informed policy </a:t>
            </a:r>
            <a:r>
              <a:rPr lang="en-US" dirty="0" smtClean="0"/>
              <a:t>decisions</a:t>
            </a:r>
            <a:r>
              <a:rPr lang="en-US" dirty="0"/>
              <a:t> </a:t>
            </a:r>
            <a:r>
              <a:rPr lang="en-US" dirty="0" smtClean="0"/>
              <a:t>Q1 2015</a:t>
            </a:r>
            <a:endParaRPr lang="en-US" dirty="0" smtClean="0"/>
          </a:p>
          <a:p>
            <a:pPr lvl="1"/>
            <a:r>
              <a:rPr lang="en-US" dirty="0"/>
              <a:t>In order to provide a connection between the availability of climate data records and the socio-economic benefits that could accrue, particularly from a policy-making perspective, case studies will be performed to characterize the link between the capability to make informed policy decisions and the availability of climate data record information. These case studies will make use of the climate monitoring architecture and are expected to involve drilling down within the Applications and Decision-making pillars of the architecture. One of the case studies will be in an application area of the Global Framework for Climate Services (GFCS)—see CMRS-5.</a:t>
            </a:r>
            <a:endParaRPr lang="en-US" dirty="0" smtClean="0"/>
          </a:p>
          <a:p>
            <a:r>
              <a:rPr lang="en-US" dirty="0" smtClean="0"/>
              <a:t>In Agenda Item 3, we will discuss how ECVs/CDRs can be used to address societal applications and decision making.  We would like to identify several case studies, including one from the GFCS priority areas</a:t>
            </a:r>
            <a:endParaRPr lang="en-US" dirty="0"/>
          </a:p>
        </p:txBody>
      </p:sp>
      <p:sp>
        <p:nvSpPr>
          <p:cNvPr id="4" name="Footer Placeholder 3"/>
          <p:cNvSpPr>
            <a:spLocks noGrp="1"/>
          </p:cNvSpPr>
          <p:nvPr>
            <p:ph type="ftr" sz="quarter" idx="11"/>
          </p:nvPr>
        </p:nvSpPr>
        <p:spPr/>
        <p:txBody>
          <a:bodyPr/>
          <a:lstStyle/>
          <a:p>
            <a:r>
              <a:rPr lang="en-US" smtClean="0"/>
              <a:t>4th Working Group on Climate Meeting</a:t>
            </a:r>
            <a:endParaRPr lang="en-US"/>
          </a:p>
        </p:txBody>
      </p:sp>
    </p:spTree>
    <p:extLst>
      <p:ext uri="{BB962C8B-B14F-4D97-AF65-F5344CB8AC3E}">
        <p14:creationId xmlns:p14="http://schemas.microsoft.com/office/powerpoint/2010/main" val="33129020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1382</Words>
  <Application>Microsoft Office PowerPoint</Application>
  <PresentationFormat>On-screen Show (4:3)</PresentationFormat>
  <Paragraphs>92</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WGClimate Work Plan for 2014-2016 </vt:lpstr>
      <vt:lpstr>Outline</vt:lpstr>
      <vt:lpstr>Architecture 4 Pillars</vt:lpstr>
      <vt:lpstr>Architecture – Data Flow</vt:lpstr>
      <vt:lpstr>Architecture – Latency/Application View</vt:lpstr>
      <vt:lpstr>WGClimate Work Plan – Climate Monitoring, Research, and Services</vt:lpstr>
      <vt:lpstr>WGClimate Work Plan – Climate Monitoring, Research, and Services</vt:lpstr>
      <vt:lpstr>WGClimate Work Plan – Climate Monitoring, Research, and Services</vt:lpstr>
      <vt:lpstr>WGClimate Work Plan – Climate Monitoring, Research, and Services</vt:lpstr>
      <vt:lpstr>WGClimate Work Plan – Climate Monitoring, Research, and Services</vt:lpstr>
      <vt:lpstr>WGClimate Work Plan – Climate Monitoring, Research, and Services</vt:lpstr>
      <vt:lpstr>WGClimate Work Plan – Climate Monitoring, Research, and Services</vt:lpstr>
      <vt:lpstr>WGClimate Work Plan – Climate Monitoring, Research, and Services</vt:lpstr>
      <vt:lpstr>CGMS Climate Actions</vt:lpstr>
      <vt:lpstr>CGMS Climate Actions</vt:lpstr>
      <vt:lpstr>CGMS Climate Actions</vt:lpstr>
      <vt:lpstr>CGMS Climate Actions</vt:lpstr>
      <vt:lpstr>CGMS Climate Actions</vt:lpstr>
      <vt:lpstr>Action Requests from VCs &amp; WGs</vt:lpstr>
    </vt:vector>
  </TitlesOfParts>
  <Company>NCDC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J. Bates</dc:creator>
  <cp:lastModifiedBy>John</cp:lastModifiedBy>
  <cp:revision>24</cp:revision>
  <dcterms:created xsi:type="dcterms:W3CDTF">2014-02-24T18:28:48Z</dcterms:created>
  <dcterms:modified xsi:type="dcterms:W3CDTF">2014-03-11T13:30:42Z</dcterms:modified>
</cp:coreProperties>
</file>