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701" r:id="rId3"/>
  </p:sldMasterIdLst>
  <p:notesMasterIdLst>
    <p:notesMasterId r:id="rId35"/>
  </p:notesMasterIdLst>
  <p:sldIdLst>
    <p:sldId id="260" r:id="rId4"/>
    <p:sldId id="335" r:id="rId5"/>
    <p:sldId id="357" r:id="rId6"/>
    <p:sldId id="358" r:id="rId7"/>
    <p:sldId id="359" r:id="rId8"/>
    <p:sldId id="360" r:id="rId9"/>
    <p:sldId id="361" r:id="rId10"/>
    <p:sldId id="344" r:id="rId11"/>
    <p:sldId id="345" r:id="rId12"/>
    <p:sldId id="347" r:id="rId13"/>
    <p:sldId id="348" r:id="rId14"/>
    <p:sldId id="350" r:id="rId15"/>
    <p:sldId id="362" r:id="rId16"/>
    <p:sldId id="363" r:id="rId17"/>
    <p:sldId id="364" r:id="rId18"/>
    <p:sldId id="365" r:id="rId19"/>
    <p:sldId id="366" r:id="rId20"/>
    <p:sldId id="367" r:id="rId21"/>
    <p:sldId id="368" r:id="rId22"/>
    <p:sldId id="369" r:id="rId23"/>
    <p:sldId id="372" r:id="rId24"/>
    <p:sldId id="373" r:id="rId25"/>
    <p:sldId id="349" r:id="rId26"/>
    <p:sldId id="284" r:id="rId27"/>
    <p:sldId id="351" r:id="rId28"/>
    <p:sldId id="279" r:id="rId29"/>
    <p:sldId id="374" r:id="rId30"/>
    <p:sldId id="376" r:id="rId31"/>
    <p:sldId id="378" r:id="rId32"/>
    <p:sldId id="352" r:id="rId33"/>
    <p:sldId id="306"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8782" autoAdjust="0"/>
  </p:normalViewPr>
  <p:slideViewPr>
    <p:cSldViewPr snapToGrid="0" snapToObjects="1">
      <p:cViewPr>
        <p:scale>
          <a:sx n="60" d="100"/>
          <a:sy n="60" d="100"/>
        </p:scale>
        <p:origin x="-1110" y="-636"/>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3/7/2014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xmlns=""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924FED88-C8D9-234B-BA96-1A673F52337C}" type="slidenum">
              <a:rPr lang="en-US" smtClean="0">
                <a:solidFill>
                  <a:srgbClr val="000000"/>
                </a:solidFill>
              </a:rPr>
              <a:pPr>
                <a:defRPr/>
              </a:pPr>
              <a:t>18</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30C0658B-B092-EF4C-83D6-DB5E25B0F9F2}" type="slidenum">
              <a:rPr lang="en-US" smtClean="0">
                <a:solidFill>
                  <a:srgbClr val="000000"/>
                </a:solidFill>
              </a:rPr>
              <a:pPr>
                <a:defRPr/>
              </a:pPr>
              <a:t>19</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28B4034B-F069-CE49-BB05-BB2ECC784EF5}" type="slidenum">
              <a:rPr lang="en-US" smtClean="0">
                <a:solidFill>
                  <a:srgbClr val="000000"/>
                </a:solidFill>
              </a:rPr>
              <a:pPr>
                <a:defRPr/>
              </a:pPr>
              <a:t>20</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D260846C-9021-9F4D-9672-993C33FD24E3}" type="slidenum">
              <a:rPr lang="en-US" smtClean="0">
                <a:solidFill>
                  <a:srgbClr val="000000"/>
                </a:solidFill>
              </a:rPr>
              <a:pPr>
                <a:defRPr/>
              </a:pPr>
              <a:t>21</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D260846C-9021-9F4D-9672-993C33FD24E3}" type="slidenum">
              <a:rPr lang="en-US" smtClean="0">
                <a:solidFill>
                  <a:srgbClr val="000000"/>
                </a:solidFill>
              </a:rPr>
              <a:pPr>
                <a:defRPr/>
              </a:pPr>
              <a:t>22</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622678" lvl="1" indent="-169821">
              <a:buFont typeface="Arial" pitchFamily="34" charset="0"/>
              <a:buChar char="•"/>
            </a:pPr>
            <a:endParaRPr lang="en-US" sz="1800" dirty="0"/>
          </a:p>
        </p:txBody>
      </p:sp>
      <p:sp>
        <p:nvSpPr>
          <p:cNvPr id="16388" name="Slide Number Placeholder 3"/>
          <p:cNvSpPr>
            <a:spLocks noGrp="1"/>
          </p:cNvSpPr>
          <p:nvPr>
            <p:ph type="sldNum" sz="quarter" idx="5"/>
          </p:nvPr>
        </p:nvSpPr>
        <p:spPr>
          <a:noFill/>
        </p:spPr>
        <p:txBody>
          <a:bodyPr/>
          <a:lstStyle/>
          <a:p>
            <a:fld id="{D283DF61-A367-4BFE-BD5C-58F10F1D88FB}" type="slidenum">
              <a:rPr lang="en-US" smtClean="0">
                <a:latin typeface="Times New Roman" pitchFamily="18" charset="0"/>
                <a:ea typeface="ＭＳ Ｐゴシック" charset="-128"/>
              </a:rPr>
              <a:pPr/>
              <a:t>26</a:t>
            </a:fld>
            <a:endParaRPr lang="en-US" smtClean="0">
              <a:latin typeface="Times New Roman" pitchFamily="18"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D0C9C3-9C34-4707-BB37-AD785BB16E1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263534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sz="900" dirty="0"/>
              <a:t>The five main implementation mechanisms available to CEOS to undertake the work required on individual actions in support of GEOSS space segment targets are:  CEOS Strategic Implementation Team, CEOS Secretariat, Five Standing Working Groups, CEOS Virtual Constellations, and </a:t>
            </a:r>
            <a:r>
              <a:rPr lang="en-US" sz="900" i="1" dirty="0"/>
              <a:t>Ad Hoc </a:t>
            </a:r>
            <a:r>
              <a:rPr lang="en-US" sz="900" dirty="0"/>
              <a:t> Teams.</a:t>
            </a:r>
            <a:endParaRPr lang="en-US" sz="900" i="1" dirty="0"/>
          </a:p>
          <a:p>
            <a:pPr>
              <a:lnSpc>
                <a:spcPct val="90000"/>
              </a:lnSpc>
            </a:pPr>
            <a:r>
              <a:rPr lang="en-GB" sz="900" dirty="0"/>
              <a:t>5 CEOS Working Groups</a:t>
            </a:r>
          </a:p>
          <a:p>
            <a:pPr lvl="1">
              <a:lnSpc>
                <a:spcPct val="90000"/>
              </a:lnSpc>
            </a:pPr>
            <a:r>
              <a:rPr lang="en-US" sz="900" dirty="0">
                <a:solidFill>
                  <a:srgbClr val="0066FF"/>
                </a:solidFill>
              </a:rPr>
              <a:t>Working Group on Capacity Building and Data Democracy (</a:t>
            </a:r>
            <a:r>
              <a:rPr lang="en-US" sz="900" dirty="0" err="1">
                <a:solidFill>
                  <a:srgbClr val="0066FF"/>
                </a:solidFill>
              </a:rPr>
              <a:t>WGCapD</a:t>
            </a:r>
            <a:r>
              <a:rPr lang="en-US" sz="900" dirty="0">
                <a:solidFill>
                  <a:srgbClr val="0066FF"/>
                </a:solidFill>
              </a:rPr>
              <a:t>):  </a:t>
            </a:r>
            <a:r>
              <a:rPr lang="en-GB" sz="900" dirty="0"/>
              <a:t>to develop a strategy for future CEOS activities in education and training, particularly in developing countries. </a:t>
            </a:r>
            <a:endParaRPr lang="en-US" sz="900" dirty="0"/>
          </a:p>
          <a:p>
            <a:pPr lvl="1">
              <a:lnSpc>
                <a:spcPct val="90000"/>
              </a:lnSpc>
            </a:pPr>
            <a:r>
              <a:rPr lang="en-US" sz="900" dirty="0">
                <a:solidFill>
                  <a:srgbClr val="0066FF"/>
                </a:solidFill>
              </a:rPr>
              <a:t>Working Group on Calibration &amp; Validation (WGCV): </a:t>
            </a:r>
            <a:r>
              <a:rPr lang="en-GB" sz="900" dirty="0"/>
              <a:t>to ensure long-term confidence in the accuracy and quality of Earth observation data and products. </a:t>
            </a:r>
            <a:endParaRPr lang="en-US" sz="900" dirty="0"/>
          </a:p>
          <a:p>
            <a:pPr lvl="1">
              <a:lnSpc>
                <a:spcPct val="90000"/>
              </a:lnSpc>
            </a:pPr>
            <a:r>
              <a:rPr lang="en-US" sz="900" dirty="0">
                <a:solidFill>
                  <a:srgbClr val="0066FF"/>
                </a:solidFill>
              </a:rPr>
              <a:t>Working Group on Information Systems &amp; Services (WGISS): </a:t>
            </a:r>
            <a:r>
              <a:rPr lang="en-GB" sz="900" dirty="0"/>
              <a:t>to stimulate, coordinate, and monitor the development of the systems and services which manage and supply the data and information from participating agencies’ missions. </a:t>
            </a:r>
          </a:p>
          <a:p>
            <a:pPr lvl="1">
              <a:lnSpc>
                <a:spcPct val="90000"/>
              </a:lnSpc>
            </a:pPr>
            <a:r>
              <a:rPr lang="en-US" sz="900" dirty="0">
                <a:solidFill>
                  <a:srgbClr val="0066FF"/>
                </a:solidFill>
              </a:rPr>
              <a:t>Working Group on Climate (</a:t>
            </a:r>
            <a:r>
              <a:rPr lang="en-US" sz="900" dirty="0" err="1">
                <a:solidFill>
                  <a:srgbClr val="0066FF"/>
                </a:solidFill>
              </a:rPr>
              <a:t>WGClimate</a:t>
            </a:r>
            <a:r>
              <a:rPr lang="en-US" sz="900" dirty="0">
                <a:solidFill>
                  <a:srgbClr val="0066FF"/>
                </a:solidFill>
              </a:rPr>
              <a:t>): </a:t>
            </a:r>
            <a:r>
              <a:rPr lang="en-GB" sz="900" dirty="0"/>
              <a:t>to provide guidance to CEOS regarding climate-related activities in support of various international organizations</a:t>
            </a:r>
          </a:p>
          <a:p>
            <a:pPr lvl="1">
              <a:lnSpc>
                <a:spcPct val="90000"/>
              </a:lnSpc>
            </a:pPr>
            <a:r>
              <a:rPr lang="en-GB" sz="900" dirty="0"/>
              <a:t>Working Group on Disasters (</a:t>
            </a:r>
            <a:r>
              <a:rPr lang="en-GB" sz="900" dirty="0" err="1"/>
              <a:t>WGDisasters</a:t>
            </a:r>
            <a:r>
              <a:rPr lang="en-GB" sz="900" dirty="0"/>
              <a:t>): to coordinate CEOS activities to support the disaster management community</a:t>
            </a:r>
          </a:p>
          <a:p>
            <a:pPr lvl="0">
              <a:lnSpc>
                <a:spcPct val="90000"/>
              </a:lnSpc>
            </a:pPr>
            <a:r>
              <a:rPr lang="en-US" sz="900" dirty="0">
                <a:latin typeface="Arial" charset="0"/>
                <a:ea typeface="+mn-ea"/>
                <a:cs typeface="+mn-cs"/>
              </a:rPr>
              <a:t>The CEOS Secretariat is chaired by the current CEOS host agency in support of the Plenary. In addition, to ensure the expeditious conduct of business, the past and the forthcoming CEOS chair are included in the CEOS Secretariat. The Secretariat prepares and distributes the minutes for the Plenary meetings, serves as a point-of-contact for external organizations interacting with CEOS, maintains and updates the CEOS database on space and ground segment activities, produces other periodic publications such as the CEOS Newsletter and Annual Report, ensures communications among members between meetings, reports at each Plenary session on its activities and the status of action items from previous Plenary meetings and perform other tasks as assigned by the CEOS Plenary.</a:t>
            </a:r>
            <a:endParaRPr lang="en-US" sz="900"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283" indent="-285494">
              <a:defRPr sz="1200">
                <a:solidFill>
                  <a:schemeClr val="tx1"/>
                </a:solidFill>
                <a:latin typeface="Calibri" charset="0"/>
                <a:ea typeface="ＭＳ Ｐゴシック" charset="0"/>
              </a:defRPr>
            </a:lvl2pPr>
            <a:lvl3pPr marL="1141974" indent="-228395">
              <a:defRPr sz="1200">
                <a:solidFill>
                  <a:schemeClr val="tx1"/>
                </a:solidFill>
                <a:latin typeface="Calibri" charset="0"/>
                <a:ea typeface="ＭＳ Ｐゴシック" charset="0"/>
              </a:defRPr>
            </a:lvl3pPr>
            <a:lvl4pPr marL="1598763" indent="-228395">
              <a:defRPr sz="1200">
                <a:solidFill>
                  <a:schemeClr val="tx1"/>
                </a:solidFill>
                <a:latin typeface="Calibri" charset="0"/>
                <a:ea typeface="ＭＳ Ｐゴシック" charset="0"/>
              </a:defRPr>
            </a:lvl4pPr>
            <a:lvl5pPr marL="2055552" indent="-228395">
              <a:defRPr sz="1200">
                <a:solidFill>
                  <a:schemeClr val="tx1"/>
                </a:solidFill>
                <a:latin typeface="Calibri" charset="0"/>
                <a:ea typeface="ＭＳ Ｐゴシック" charset="0"/>
              </a:defRPr>
            </a:lvl5pPr>
            <a:lvl6pPr marL="2512343" indent="-228395" eaLnBrk="0" fontAlgn="base" hangingPunct="0">
              <a:spcBef>
                <a:spcPct val="30000"/>
              </a:spcBef>
              <a:spcAft>
                <a:spcPct val="0"/>
              </a:spcAft>
              <a:defRPr sz="1200">
                <a:solidFill>
                  <a:schemeClr val="tx1"/>
                </a:solidFill>
                <a:latin typeface="Calibri" charset="0"/>
                <a:ea typeface="ＭＳ Ｐゴシック" charset="0"/>
              </a:defRPr>
            </a:lvl6pPr>
            <a:lvl7pPr marL="2969132" indent="-228395" eaLnBrk="0" fontAlgn="base" hangingPunct="0">
              <a:spcBef>
                <a:spcPct val="30000"/>
              </a:spcBef>
              <a:spcAft>
                <a:spcPct val="0"/>
              </a:spcAft>
              <a:defRPr sz="1200">
                <a:solidFill>
                  <a:schemeClr val="tx1"/>
                </a:solidFill>
                <a:latin typeface="Calibri" charset="0"/>
                <a:ea typeface="ＭＳ Ｐゴシック" charset="0"/>
              </a:defRPr>
            </a:lvl7pPr>
            <a:lvl8pPr marL="3425922" indent="-228395" eaLnBrk="0" fontAlgn="base" hangingPunct="0">
              <a:spcBef>
                <a:spcPct val="30000"/>
              </a:spcBef>
              <a:spcAft>
                <a:spcPct val="0"/>
              </a:spcAft>
              <a:defRPr sz="1200">
                <a:solidFill>
                  <a:schemeClr val="tx1"/>
                </a:solidFill>
                <a:latin typeface="Calibri" charset="0"/>
                <a:ea typeface="ＭＳ Ｐゴシック" charset="0"/>
              </a:defRPr>
            </a:lvl8pPr>
            <a:lvl9pPr marL="3882711" indent="-228395" eaLnBrk="0" fontAlgn="base" hangingPunct="0">
              <a:spcBef>
                <a:spcPct val="30000"/>
              </a:spcBef>
              <a:spcAft>
                <a:spcPct val="0"/>
              </a:spcAft>
              <a:defRPr sz="1200">
                <a:solidFill>
                  <a:schemeClr val="tx1"/>
                </a:solidFill>
                <a:latin typeface="Calibri" charset="0"/>
                <a:ea typeface="ＭＳ Ｐゴシック" charset="0"/>
              </a:defRPr>
            </a:lvl9pPr>
          </a:lstStyle>
          <a:p>
            <a:fld id="{7AF21E63-DD39-934E-89BC-3BFD1DF0C962}" type="slidenum">
              <a:rPr lang="en-US">
                <a:solidFill>
                  <a:prstClr val="black"/>
                </a:solidFill>
                <a:latin typeface="Arial" charset="0"/>
                <a:cs typeface="Arial" charset="0"/>
              </a:rPr>
              <a:pPr/>
              <a:t>5</a:t>
            </a:fld>
            <a:endParaRPr lang="en-US">
              <a:solidFill>
                <a:prstClr val="black"/>
              </a:solidFill>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mn-ea"/>
                <a:cs typeface="+mn-cs"/>
              </a:rPr>
              <a:t>Working Groups typically address topics such as calibration/validation, data portals, capacity building, and common data processing standards that area shared across a wide range of Earth observation domains.  As a consequence, their activities are intimately connected with, and complementary to, the work of the Virtual Constellations and are often viewed as “cross-cutting” mechanisms within CEOS.</a:t>
            </a:r>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6</a:t>
            </a:fld>
            <a:endParaRPr lang="en-US"/>
          </a:p>
        </p:txBody>
      </p:sp>
    </p:spTree>
    <p:extLst>
      <p:ext uri="{BB962C8B-B14F-4D97-AF65-F5344CB8AC3E}">
        <p14:creationId xmlns:p14="http://schemas.microsoft.com/office/powerpoint/2010/main" xmlns="" val="165569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0847B706-1F05-7449-8CE6-0F02A5B1C2C8}" type="slidenum">
              <a:rPr lang="en-US" smtClean="0">
                <a:solidFill>
                  <a:srgbClr val="000000"/>
                </a:solidFill>
              </a:rPr>
              <a:pPr>
                <a:defRPr/>
              </a:pPr>
              <a:t>13</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A470D716-19A3-3540-98F7-E9840FDCDE67}" type="slidenum">
              <a:rPr lang="en-US" smtClean="0">
                <a:solidFill>
                  <a:srgbClr val="000000"/>
                </a:solidFill>
              </a:rPr>
              <a:pPr>
                <a:defRPr/>
              </a:pPr>
              <a:t>14</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44816E30-E83E-4747-99D1-294FC29A60DF}" type="slidenum">
              <a:rPr lang="en-US" smtClean="0">
                <a:solidFill>
                  <a:srgbClr val="000000"/>
                </a:solidFill>
              </a:rPr>
              <a:pPr>
                <a:defRPr/>
              </a:pPr>
              <a:t>15</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77CDE241-D413-B742-A672-8511B97581B9}" type="slidenum">
              <a:rPr lang="en-US" smtClean="0">
                <a:solidFill>
                  <a:srgbClr val="000000"/>
                </a:solidFill>
              </a:rPr>
              <a:pPr>
                <a:defRPr/>
              </a:pPr>
              <a:t>16</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2C9E46EE-0195-4D4B-9A55-81C302D57BAF}" type="slidenum">
              <a:rPr lang="en-US" smtClean="0">
                <a:solidFill>
                  <a:srgbClr val="000000"/>
                </a:solidFill>
              </a:rPr>
              <a:pPr>
                <a:defRPr/>
              </a:pPr>
              <a:t>17</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xmlns="" val="165330727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xmlns="" val="165330727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xmlns="" val="165330727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xmlns="" val="165330727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xmlns="" val="165330727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20493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78056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08737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81157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3/7/2014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3359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E7E44A-95A4-4D84-B060-74C5DA9603ED}" type="slidenum">
              <a:rPr lang="en-US"/>
              <a:pPr/>
              <a:t>‹#›</a:t>
            </a:fld>
            <a:endParaRPr lang="en-US"/>
          </a:p>
        </p:txBody>
      </p:sp>
    </p:spTree>
    <p:extLst>
      <p:ext uri="{BB962C8B-B14F-4D97-AF65-F5344CB8AC3E}">
        <p14:creationId xmlns:p14="http://schemas.microsoft.com/office/powerpoint/2010/main" xmlns="" val="662329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3/7/2014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80607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3/7/2014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1488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58010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0119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95641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12189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D3BB5E1-E975-4D2A-B3E2-3361CDADB141}" type="slidenum">
              <a:rPr lang="en-US"/>
              <a:pPr/>
              <a:t>‹#›</a:t>
            </a:fld>
            <a:endParaRPr lang="en-US"/>
          </a:p>
        </p:txBody>
      </p:sp>
    </p:spTree>
    <p:extLst>
      <p:ext uri="{BB962C8B-B14F-4D97-AF65-F5344CB8AC3E}">
        <p14:creationId xmlns:p14="http://schemas.microsoft.com/office/powerpoint/2010/main" xmlns="" val="3173286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E7E44A-95A4-4D84-B060-74C5DA9603ED}" type="slidenum">
              <a:rPr lang="en-US"/>
              <a:pPr/>
              <a:t>‹#›</a:t>
            </a:fld>
            <a:endParaRPr lang="en-US"/>
          </a:p>
        </p:txBody>
      </p:sp>
    </p:spTree>
    <p:extLst>
      <p:ext uri="{BB962C8B-B14F-4D97-AF65-F5344CB8AC3E}">
        <p14:creationId xmlns:p14="http://schemas.microsoft.com/office/powerpoint/2010/main" xmlns="" val="2874221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5110E6C-A75E-440E-9D6B-E9A662EE322B}" type="slidenum">
              <a:rPr lang="en-US"/>
              <a:pPr/>
              <a:t>‹#›</a:t>
            </a:fld>
            <a:endParaRPr lang="en-US"/>
          </a:p>
        </p:txBody>
      </p:sp>
    </p:spTree>
    <p:extLst>
      <p:ext uri="{BB962C8B-B14F-4D97-AF65-F5344CB8AC3E}">
        <p14:creationId xmlns:p14="http://schemas.microsoft.com/office/powerpoint/2010/main" xmlns="" val="3579297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4495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495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DE05DF9-0574-481A-97A8-D4789E1589C0}" type="slidenum">
              <a:rPr lang="en-US"/>
              <a:pPr/>
              <a:t>‹#›</a:t>
            </a:fld>
            <a:endParaRPr lang="en-US"/>
          </a:p>
        </p:txBody>
      </p:sp>
    </p:spTree>
    <p:extLst>
      <p:ext uri="{BB962C8B-B14F-4D97-AF65-F5344CB8AC3E}">
        <p14:creationId xmlns:p14="http://schemas.microsoft.com/office/powerpoint/2010/main" xmlns="" val="74966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5110E6C-A75E-440E-9D6B-E9A662EE322B}" type="slidenum">
              <a:rPr lang="en-US"/>
              <a:pPr/>
              <a:t>‹#›</a:t>
            </a:fld>
            <a:endParaRPr lang="en-US"/>
          </a:p>
        </p:txBody>
      </p:sp>
    </p:spTree>
    <p:extLst>
      <p:ext uri="{BB962C8B-B14F-4D97-AF65-F5344CB8AC3E}">
        <p14:creationId xmlns:p14="http://schemas.microsoft.com/office/powerpoint/2010/main" xmlns="" val="2496193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EE29E69-AD07-48C3-A02E-6710B3EE3EDF}" type="slidenum">
              <a:rPr lang="en-US"/>
              <a:pPr/>
              <a:t>‹#›</a:t>
            </a:fld>
            <a:endParaRPr lang="en-US"/>
          </a:p>
        </p:txBody>
      </p:sp>
    </p:spTree>
    <p:extLst>
      <p:ext uri="{BB962C8B-B14F-4D97-AF65-F5344CB8AC3E}">
        <p14:creationId xmlns:p14="http://schemas.microsoft.com/office/powerpoint/2010/main" xmlns="" val="502966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846E32B-F463-42EC-9ED1-468A0A634097}" type="slidenum">
              <a:rPr lang="en-US"/>
              <a:pPr/>
              <a:t>‹#›</a:t>
            </a:fld>
            <a:endParaRPr lang="en-US"/>
          </a:p>
        </p:txBody>
      </p:sp>
    </p:spTree>
    <p:extLst>
      <p:ext uri="{BB962C8B-B14F-4D97-AF65-F5344CB8AC3E}">
        <p14:creationId xmlns:p14="http://schemas.microsoft.com/office/powerpoint/2010/main" xmlns="" val="1964003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9517F23-C24F-4816-B9DD-4554AE9B801B}" type="slidenum">
              <a:rPr lang="en-US"/>
              <a:pPr/>
              <a:t>‹#›</a:t>
            </a:fld>
            <a:endParaRPr lang="en-US"/>
          </a:p>
        </p:txBody>
      </p:sp>
      <p:sp>
        <p:nvSpPr>
          <p:cNvPr id="3" name="TextBox 2"/>
          <p:cNvSpPr txBox="1"/>
          <p:nvPr userDrawn="1"/>
        </p:nvSpPr>
        <p:spPr>
          <a:xfrm>
            <a:off x="0" y="0"/>
            <a:ext cx="1295400" cy="1200329"/>
          </a:xfrm>
          <a:prstGeom prst="rect">
            <a:avLst/>
          </a:prstGeom>
          <a:solidFill>
            <a:schemeClr val="tx1"/>
          </a:solidFill>
        </p:spPr>
        <p:txBody>
          <a:bodyPr wrap="square" rtlCol="0">
            <a:spAutoFit/>
          </a:bodyPr>
          <a:lstStyle/>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a:solidFill>
                <a:srgbClr val="000000"/>
              </a:solidFill>
            </a:endParaRPr>
          </a:p>
        </p:txBody>
      </p:sp>
    </p:spTree>
    <p:extLst>
      <p:ext uri="{BB962C8B-B14F-4D97-AF65-F5344CB8AC3E}">
        <p14:creationId xmlns:p14="http://schemas.microsoft.com/office/powerpoint/2010/main" xmlns="" val="1886312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AE60497-76B8-4F6C-A496-029844431892}" type="slidenum">
              <a:rPr lang="en-US"/>
              <a:pPr/>
              <a:t>‹#›</a:t>
            </a:fld>
            <a:endParaRPr lang="en-US"/>
          </a:p>
        </p:txBody>
      </p:sp>
      <p:sp>
        <p:nvSpPr>
          <p:cNvPr id="6" name="TextBox 5"/>
          <p:cNvSpPr txBox="1"/>
          <p:nvPr userDrawn="1"/>
        </p:nvSpPr>
        <p:spPr>
          <a:xfrm>
            <a:off x="0" y="0"/>
            <a:ext cx="1295400" cy="1200329"/>
          </a:xfrm>
          <a:prstGeom prst="rect">
            <a:avLst/>
          </a:prstGeom>
          <a:solidFill>
            <a:schemeClr val="tx1"/>
          </a:solidFill>
        </p:spPr>
        <p:txBody>
          <a:bodyPr wrap="square" rtlCol="0">
            <a:spAutoFit/>
          </a:bodyPr>
          <a:lstStyle/>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a:solidFill>
                <a:srgbClr val="000000"/>
              </a:solidFill>
            </a:endParaRPr>
          </a:p>
        </p:txBody>
      </p:sp>
    </p:spTree>
    <p:extLst>
      <p:ext uri="{BB962C8B-B14F-4D97-AF65-F5344CB8AC3E}">
        <p14:creationId xmlns:p14="http://schemas.microsoft.com/office/powerpoint/2010/main" xmlns="" val="1976699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D2DE182-47E8-4515-ACE6-AC700965D386}" type="slidenum">
              <a:rPr lang="en-US"/>
              <a:pPr/>
              <a:t>‹#›</a:t>
            </a:fld>
            <a:endParaRPr lang="en-US"/>
          </a:p>
        </p:txBody>
      </p:sp>
      <p:sp>
        <p:nvSpPr>
          <p:cNvPr id="6" name="TextBox 5"/>
          <p:cNvSpPr txBox="1"/>
          <p:nvPr userDrawn="1"/>
        </p:nvSpPr>
        <p:spPr>
          <a:xfrm>
            <a:off x="0" y="0"/>
            <a:ext cx="1295400" cy="1200329"/>
          </a:xfrm>
          <a:prstGeom prst="rect">
            <a:avLst/>
          </a:prstGeom>
          <a:solidFill>
            <a:schemeClr val="tx1"/>
          </a:solidFill>
        </p:spPr>
        <p:txBody>
          <a:bodyPr wrap="square" rtlCol="0">
            <a:spAutoFit/>
          </a:bodyPr>
          <a:lstStyle/>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a:solidFill>
                <a:srgbClr val="000000"/>
              </a:solidFill>
            </a:endParaRPr>
          </a:p>
        </p:txBody>
      </p:sp>
    </p:spTree>
    <p:extLst>
      <p:ext uri="{BB962C8B-B14F-4D97-AF65-F5344CB8AC3E}">
        <p14:creationId xmlns:p14="http://schemas.microsoft.com/office/powerpoint/2010/main" xmlns="" val="4112703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145814D-89CE-4F29-A46F-EF6DEA74CC9A}" type="slidenum">
              <a:rPr lang="en-US"/>
              <a:pPr/>
              <a:t>‹#›</a:t>
            </a:fld>
            <a:endParaRPr lang="en-US"/>
          </a:p>
        </p:txBody>
      </p:sp>
      <p:sp>
        <p:nvSpPr>
          <p:cNvPr id="5" name="TextBox 4"/>
          <p:cNvSpPr txBox="1"/>
          <p:nvPr userDrawn="1"/>
        </p:nvSpPr>
        <p:spPr>
          <a:xfrm>
            <a:off x="0" y="0"/>
            <a:ext cx="1295400" cy="1200329"/>
          </a:xfrm>
          <a:prstGeom prst="rect">
            <a:avLst/>
          </a:prstGeom>
          <a:solidFill>
            <a:schemeClr val="tx1"/>
          </a:solidFill>
        </p:spPr>
        <p:txBody>
          <a:bodyPr wrap="square" rtlCol="0">
            <a:spAutoFit/>
          </a:bodyPr>
          <a:lstStyle/>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smtClean="0">
              <a:solidFill>
                <a:srgbClr val="000000"/>
              </a:solidFill>
            </a:endParaRPr>
          </a:p>
          <a:p>
            <a:pPr defTabSz="914400"/>
            <a:endParaRPr lang="en-US" dirty="0">
              <a:solidFill>
                <a:srgbClr val="000000"/>
              </a:solidFill>
            </a:endParaRPr>
          </a:p>
        </p:txBody>
      </p:sp>
    </p:spTree>
    <p:extLst>
      <p:ext uri="{BB962C8B-B14F-4D97-AF65-F5344CB8AC3E}">
        <p14:creationId xmlns:p14="http://schemas.microsoft.com/office/powerpoint/2010/main" xmlns="" val="2361094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1D05E17-EC29-4803-B6C2-F9A3C7CB5589}" type="slidenum">
              <a:rPr lang="en-US"/>
              <a:pPr/>
              <a:t>‹#›</a:t>
            </a:fld>
            <a:endParaRPr lang="en-US"/>
          </a:p>
        </p:txBody>
      </p:sp>
    </p:spTree>
    <p:extLst>
      <p:ext uri="{BB962C8B-B14F-4D97-AF65-F5344CB8AC3E}">
        <p14:creationId xmlns:p14="http://schemas.microsoft.com/office/powerpoint/2010/main" xmlns="" val="530911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0" y="1143000"/>
            <a:ext cx="9144000" cy="4191000"/>
          </a:xfrm>
        </p:spPr>
        <p:txBody>
          <a:bodyPr/>
          <a:lstStyle/>
          <a:p>
            <a:endParaRPr lang="en-US"/>
          </a:p>
        </p:txBody>
      </p:sp>
      <p:sp>
        <p:nvSpPr>
          <p:cNvPr id="4" name="Slide Number Placeholder 3"/>
          <p:cNvSpPr>
            <a:spLocks noGrp="1"/>
          </p:cNvSpPr>
          <p:nvPr>
            <p:ph type="sldNum" sz="quarter" idx="10"/>
          </p:nvPr>
        </p:nvSpPr>
        <p:spPr>
          <a:xfrm>
            <a:off x="7010400" y="4876800"/>
            <a:ext cx="2133600" cy="476250"/>
          </a:xfrm>
        </p:spPr>
        <p:txBody>
          <a:bodyPr/>
          <a:lstStyle>
            <a:lvl1pPr>
              <a:defRPr/>
            </a:lvl1pPr>
          </a:lstStyle>
          <a:p>
            <a:fld id="{D7E56380-59B3-45B0-BED8-7BA067D9D988}" type="slidenum">
              <a:rPr lang="en-US"/>
              <a:pPr/>
              <a:t>‹#›</a:t>
            </a:fld>
            <a:endParaRPr lang="en-US"/>
          </a:p>
        </p:txBody>
      </p:sp>
    </p:spTree>
    <p:extLst>
      <p:ext uri="{BB962C8B-B14F-4D97-AF65-F5344CB8AC3E}">
        <p14:creationId xmlns:p14="http://schemas.microsoft.com/office/powerpoint/2010/main" xmlns="" val="112259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xmlns="" val="45294687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A11EFE1A-A7E3-2948-A6A3-05C8BF6C874C}" type="slidenum">
              <a:rPr lang="en-US"/>
              <a:pPr>
                <a:defRPr/>
              </a:pPr>
              <a:t>‹#›</a:t>
            </a:fld>
            <a:endParaRPr lang="en-US" dirty="0"/>
          </a:p>
        </p:txBody>
      </p:sp>
    </p:spTree>
    <p:extLst>
      <p:ext uri="{BB962C8B-B14F-4D97-AF65-F5344CB8AC3E}">
        <p14:creationId xmlns:p14="http://schemas.microsoft.com/office/powerpoint/2010/main" xmlns="" val="127338561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A11EFE1A-A7E3-2948-A6A3-05C8BF6C874C}" type="slidenum">
              <a:rPr lang="en-US"/>
              <a:pPr>
                <a:defRPr/>
              </a:pPr>
              <a:t>‹#›</a:t>
            </a:fld>
            <a:endParaRPr lang="en-US" dirty="0"/>
          </a:p>
        </p:txBody>
      </p:sp>
    </p:spTree>
    <p:extLst>
      <p:ext uri="{BB962C8B-B14F-4D97-AF65-F5344CB8AC3E}">
        <p14:creationId xmlns:p14="http://schemas.microsoft.com/office/powerpoint/2010/main" xmlns="" val="304795111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xmlns="" val="165330727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xmlns="" val="165330727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xmlns="" val="165330727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17" cstate="print"/>
          <a:srcRect/>
          <a:stretch>
            <a:fillRect/>
          </a:stretch>
        </p:blipFill>
        <p:spPr bwMode="auto">
          <a:xfrm>
            <a:off x="-24276" y="19556"/>
            <a:ext cx="1552575" cy="930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88"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4" r:id="rId13"/>
    <p:sldLayoutId id="2147483725" r:id="rId14"/>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1D8BD707-D9CF-40AE-B4C6-C98DA3205C09}" type="datetimeFigureOut">
              <a:rPr lang="en-US" smtClean="0">
                <a:solidFill>
                  <a:prstClr val="black">
                    <a:tint val="75000"/>
                  </a:prstClr>
                </a:solidFill>
                <a:latin typeface="Calibri"/>
              </a:rPr>
              <a:pPr defTabSz="914400" fontAlgn="auto">
                <a:spcBef>
                  <a:spcPts val="0"/>
                </a:spcBef>
                <a:spcAft>
                  <a:spcPts val="0"/>
                </a:spcAft>
              </a:pPr>
              <a:t>3/7/2014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B6F15528-21DE-4FAA-801E-634DDDAF4B2B}" type="slidenum">
              <a:rPr lang="en-US" smtClean="0">
                <a:solidFill>
                  <a:prstClr val="black">
                    <a:tint val="75000"/>
                  </a:prstClr>
                </a:solidFill>
                <a:latin typeface="Calibri"/>
              </a:rPr>
              <a:pPr defTabSz="91440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42653165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39" name="Picture 15"/>
          <p:cNvPicPr>
            <a:picLocks noChangeAspect="1" noChangeArrowheads="1"/>
          </p:cNvPicPr>
          <p:nvPr userDrawn="1"/>
        </p:nvPicPr>
        <p:blipFill>
          <a:blip r:embed="rId14" cstate="print"/>
          <a:srcRect t="44029" b="9735"/>
          <a:stretch>
            <a:fillRect/>
          </a:stretch>
        </p:blipFill>
        <p:spPr bwMode="auto">
          <a:xfrm>
            <a:off x="0" y="5486400"/>
            <a:ext cx="9144000" cy="1435835"/>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1295400" y="0"/>
            <a:ext cx="7848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1143000"/>
            <a:ext cx="91440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Line 16"/>
          <p:cNvSpPr>
            <a:spLocks noChangeShapeType="1"/>
          </p:cNvSpPr>
          <p:nvPr userDrawn="1"/>
        </p:nvSpPr>
        <p:spPr bwMode="auto">
          <a:xfrm>
            <a:off x="0" y="5486400"/>
            <a:ext cx="9144000" cy="0"/>
          </a:xfrm>
          <a:prstGeom prst="line">
            <a:avLst/>
          </a:prstGeom>
          <a:noFill/>
          <a:ln w="28575">
            <a:pattFill prst="lgCheck">
              <a:fgClr>
                <a:schemeClr val="folHlink"/>
              </a:fgClr>
              <a:bgClr>
                <a:schemeClr val="tx1"/>
              </a:bgClr>
            </a:pattFill>
            <a:round/>
            <a:headEnd/>
            <a:tailEnd/>
          </a:ln>
          <a:effectLst/>
        </p:spPr>
        <p:txBody>
          <a:bodyPr/>
          <a:lstStyle/>
          <a:p>
            <a:pPr defTabSz="914400"/>
            <a:endParaRPr lang="en-US">
              <a:solidFill>
                <a:srgbClr val="000000"/>
              </a:solidFill>
            </a:endParaRPr>
          </a:p>
        </p:txBody>
      </p:sp>
      <p:sp>
        <p:nvSpPr>
          <p:cNvPr id="1030" name="Slide Number Placeholder 1029"/>
          <p:cNvSpPr>
            <a:spLocks noGrp="1" noChangeArrowheads="1"/>
          </p:cNvSpPr>
          <p:nvPr>
            <p:ph type="sldNum" sz="quarter" idx="4"/>
          </p:nvPr>
        </p:nvSpPr>
        <p:spPr bwMode="auto">
          <a:xfrm>
            <a:off x="7010400" y="4876800"/>
            <a:ext cx="2133600" cy="4762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000">
                <a:solidFill>
                  <a:srgbClr val="9999FF"/>
                </a:solidFill>
              </a:defRPr>
            </a:lvl1pPr>
          </a:lstStyle>
          <a:p>
            <a:pPr defTabSz="914400"/>
            <a:fld id="{18612786-496F-4C37-95C5-19CDDA48EF83}" type="slidenum">
              <a:rPr lang="en-US"/>
              <a:pPr defTabSz="914400"/>
              <a:t>‹#›</a:t>
            </a:fld>
            <a:endParaRPr lang="en-US"/>
          </a:p>
        </p:txBody>
      </p:sp>
    </p:spTree>
    <p:extLst>
      <p:ext uri="{BB962C8B-B14F-4D97-AF65-F5344CB8AC3E}">
        <p14:creationId xmlns:p14="http://schemas.microsoft.com/office/powerpoint/2010/main" xmlns="" val="32904102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r" rtl="0" fontAlgn="base">
        <a:spcBef>
          <a:spcPct val="0"/>
        </a:spcBef>
        <a:spcAft>
          <a:spcPct val="0"/>
        </a:spcAft>
        <a:defRPr sz="4000" b="1">
          <a:solidFill>
            <a:srgbClr val="CCFF66"/>
          </a:solidFill>
          <a:effectLst>
            <a:outerShdw blurRad="38100" dist="38100" dir="2700000" algn="tl">
              <a:srgbClr val="FFFFFF"/>
            </a:outerShdw>
          </a:effectLst>
          <a:latin typeface="+mj-lt"/>
          <a:ea typeface="+mj-ea"/>
          <a:cs typeface="+mj-cs"/>
        </a:defRPr>
      </a:lvl1pPr>
      <a:lvl2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2pPr>
      <a:lvl3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3pPr>
      <a:lvl4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4pPr>
      <a:lvl5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5pPr>
      <a:lvl6pPr marL="4572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6pPr>
      <a:lvl7pPr marL="9144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7pPr>
      <a:lvl8pPr marL="13716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8pPr>
      <a:lvl9pPr marL="18288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har char="•"/>
        <a:defRPr sz="3200" b="1">
          <a:solidFill>
            <a:srgbClr val="CCFF66"/>
          </a:solidFill>
          <a:latin typeface="+mn-lt"/>
          <a:ea typeface="+mn-ea"/>
          <a:cs typeface="+mn-cs"/>
        </a:defRPr>
      </a:lvl1pPr>
      <a:lvl2pPr marL="742950" indent="-285750" algn="l" rtl="0" fontAlgn="base">
        <a:spcBef>
          <a:spcPct val="20000"/>
        </a:spcBef>
        <a:spcAft>
          <a:spcPct val="0"/>
        </a:spcAft>
        <a:buChar char="–"/>
        <a:defRPr sz="2800" b="1">
          <a:solidFill>
            <a:srgbClr val="CCFF66"/>
          </a:solidFill>
          <a:latin typeface="+mn-lt"/>
        </a:defRPr>
      </a:lvl2pPr>
      <a:lvl3pPr marL="1143000" indent="-228600" algn="l" rtl="0" fontAlgn="base">
        <a:spcBef>
          <a:spcPct val="20000"/>
        </a:spcBef>
        <a:spcAft>
          <a:spcPct val="0"/>
        </a:spcAft>
        <a:buChar char="•"/>
        <a:defRPr sz="2400" b="1">
          <a:solidFill>
            <a:srgbClr val="CCFF66"/>
          </a:solidFill>
          <a:latin typeface="+mn-lt"/>
        </a:defRPr>
      </a:lvl3pPr>
      <a:lvl4pPr marL="1600200" indent="-228600" algn="l" rtl="0" fontAlgn="base">
        <a:spcBef>
          <a:spcPct val="20000"/>
        </a:spcBef>
        <a:spcAft>
          <a:spcPct val="0"/>
        </a:spcAft>
        <a:buChar char="–"/>
        <a:defRPr sz="2000" b="1">
          <a:solidFill>
            <a:srgbClr val="CCFF66"/>
          </a:solidFill>
          <a:latin typeface="+mn-lt"/>
        </a:defRPr>
      </a:lvl4pPr>
      <a:lvl5pPr marL="2057400" indent="-228600" algn="l" rtl="0" fontAlgn="base">
        <a:spcBef>
          <a:spcPct val="20000"/>
        </a:spcBef>
        <a:spcAft>
          <a:spcPct val="0"/>
        </a:spcAft>
        <a:buChar char="»"/>
        <a:defRPr sz="2000" b="1">
          <a:solidFill>
            <a:srgbClr val="CCFF66"/>
          </a:solidFill>
          <a:latin typeface="+mn-lt"/>
        </a:defRPr>
      </a:lvl5pPr>
      <a:lvl6pPr marL="2514600" indent="-228600" algn="l" rtl="0" fontAlgn="base">
        <a:spcBef>
          <a:spcPct val="20000"/>
        </a:spcBef>
        <a:spcAft>
          <a:spcPct val="0"/>
        </a:spcAft>
        <a:buChar char="»"/>
        <a:defRPr sz="2000" b="1">
          <a:solidFill>
            <a:srgbClr val="CCFF66"/>
          </a:solidFill>
          <a:latin typeface="+mn-lt"/>
        </a:defRPr>
      </a:lvl6pPr>
      <a:lvl7pPr marL="2971800" indent="-228600" algn="l" rtl="0" fontAlgn="base">
        <a:spcBef>
          <a:spcPct val="20000"/>
        </a:spcBef>
        <a:spcAft>
          <a:spcPct val="0"/>
        </a:spcAft>
        <a:buChar char="»"/>
        <a:defRPr sz="2000" b="1">
          <a:solidFill>
            <a:srgbClr val="CCFF66"/>
          </a:solidFill>
          <a:latin typeface="+mn-lt"/>
        </a:defRPr>
      </a:lvl7pPr>
      <a:lvl8pPr marL="3429000" indent="-228600" algn="l" rtl="0" fontAlgn="base">
        <a:spcBef>
          <a:spcPct val="20000"/>
        </a:spcBef>
        <a:spcAft>
          <a:spcPct val="0"/>
        </a:spcAft>
        <a:buChar char="»"/>
        <a:defRPr sz="2000" b="1">
          <a:solidFill>
            <a:srgbClr val="CCFF66"/>
          </a:solidFill>
          <a:latin typeface="+mn-lt"/>
        </a:defRPr>
      </a:lvl8pPr>
      <a:lvl9pPr marL="3886200" indent="-228600" algn="l" rtl="0" fontAlgn="base">
        <a:spcBef>
          <a:spcPct val="20000"/>
        </a:spcBef>
        <a:spcAft>
          <a:spcPct val="0"/>
        </a:spcAft>
        <a:buChar char="»"/>
        <a:defRPr sz="2000" b="1">
          <a:solidFill>
            <a:srgbClr val="CCFF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0"/>
            <a:ext cx="5206574" cy="1672389"/>
          </a:xfrm>
        </p:spPr>
        <p:txBody>
          <a:bodyPr/>
          <a:lstStyle/>
          <a:p>
            <a:pPr algn="l"/>
            <a:r>
              <a:rPr lang="en-US" sz="4400" dirty="0" smtClean="0"/>
              <a:t>CEOS 2014 and Beyond</a:t>
            </a:r>
            <a:endParaRPr lang="en-US" sz="4400" dirty="0" smtClean="0">
              <a:solidFill>
                <a:srgbClr val="FFFF00"/>
              </a:solidFill>
            </a:endParaRPr>
          </a:p>
        </p:txBody>
      </p:sp>
      <p:sp>
        <p:nvSpPr>
          <p:cNvPr id="2" name="Subtitle 1"/>
          <p:cNvSpPr>
            <a:spLocks noGrp="1"/>
          </p:cNvSpPr>
          <p:nvPr>
            <p:ph type="subTitle" sz="quarter" idx="1"/>
          </p:nvPr>
        </p:nvSpPr>
        <p:spPr>
          <a:xfrm>
            <a:off x="3814057" y="2201778"/>
            <a:ext cx="5206574" cy="1564105"/>
          </a:xfrm>
        </p:spPr>
        <p:txBody>
          <a:bodyPr/>
          <a:lstStyle/>
          <a:p>
            <a:pPr algn="r"/>
            <a:r>
              <a:rPr lang="en-US" b="0" dirty="0" smtClean="0"/>
              <a:t>Kerry Ann Sawyer</a:t>
            </a:r>
            <a:br>
              <a:rPr lang="en-US" b="0" dirty="0" smtClean="0"/>
            </a:br>
            <a:r>
              <a:rPr lang="en-US" b="0" dirty="0" smtClean="0"/>
              <a:t>CEOS Executive Officer</a:t>
            </a:r>
            <a:br>
              <a:rPr lang="en-US" b="0" dirty="0" smtClean="0"/>
            </a:br>
            <a:r>
              <a:rPr lang="en-US" b="0" dirty="0" smtClean="0"/>
              <a:t>CEOS-CGMS WGClimate-4 </a:t>
            </a:r>
            <a:r>
              <a:rPr lang="en-US" b="0" dirty="0" smtClean="0"/>
              <a:t>Meeting</a:t>
            </a:r>
          </a:p>
          <a:p>
            <a:pPr algn="r"/>
            <a:r>
              <a:rPr lang="en-US" b="0" dirty="0" smtClean="0"/>
              <a:t>Darmstadt, Germany (EUMETSAT HQ)</a:t>
            </a:r>
          </a:p>
          <a:p>
            <a:pPr algn="r"/>
            <a:r>
              <a:rPr lang="en-US" b="0" dirty="0" smtClean="0"/>
              <a:t>5 March 2014</a:t>
            </a:r>
            <a:endParaRPr lang="en-US" b="0" dirty="0"/>
          </a:p>
        </p:txBody>
      </p:sp>
      <p:pic>
        <p:nvPicPr>
          <p:cNvPr id="4" name="Picture 2" descr="W:\Movies, Images and Sounds\Logos\NOAA\NOAA.png"/>
          <p:cNvPicPr>
            <a:picLocks noChangeAspect="1" noChangeArrowheads="1"/>
          </p:cNvPicPr>
          <p:nvPr/>
        </p:nvPicPr>
        <p:blipFill>
          <a:blip r:embed="rId3"/>
          <a:srcRect/>
          <a:stretch>
            <a:fillRect/>
          </a:stretch>
        </p:blipFill>
        <p:spPr bwMode="auto">
          <a:xfrm>
            <a:off x="8298134" y="6025496"/>
            <a:ext cx="685800" cy="685800"/>
          </a:xfrm>
          <a:prstGeom prst="rect">
            <a:avLst/>
          </a:prstGeom>
          <a:noFill/>
          <a:effectLst>
            <a:outerShdw blurRad="63500" sx="102000" sy="102000" algn="ctr" rotWithShape="0">
              <a:prstClr val="black">
                <a:alpha val="40000"/>
              </a:prstClr>
            </a:outerShdw>
          </a:effectLst>
        </p:spPr>
      </p:pic>
      <p:pic>
        <p:nvPicPr>
          <p:cNvPr id="5" name="Picture 34"/>
          <p:cNvPicPr>
            <a:picLocks noChangeAspect="1" noChangeArrowheads="1"/>
          </p:cNvPicPr>
          <p:nvPr/>
        </p:nvPicPr>
        <p:blipFill>
          <a:blip r:embed="rId4" cstate="print"/>
          <a:srcRect/>
          <a:stretch>
            <a:fillRect/>
          </a:stretch>
        </p:blipFill>
        <p:spPr bwMode="auto">
          <a:xfrm>
            <a:off x="159328" y="5167324"/>
            <a:ext cx="2434243" cy="145855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6324600" cy="822960"/>
          </a:xfrm>
        </p:spPr>
        <p:txBody>
          <a:bodyPr/>
          <a:lstStyle/>
          <a:p>
            <a:r>
              <a:rPr lang="en-US" sz="2800" dirty="0" smtClean="0"/>
              <a:t>Montreal Statement – 2013</a:t>
            </a:r>
            <a:br>
              <a:rPr lang="en-US" sz="2800" dirty="0" smtClean="0"/>
            </a:br>
            <a:r>
              <a:rPr lang="en-US" sz="2000" i="1" dirty="0" smtClean="0">
                <a:solidFill>
                  <a:schemeClr val="tx2">
                    <a:lumMod val="20000"/>
                    <a:lumOff val="80000"/>
                  </a:schemeClr>
                </a:solidFill>
                <a:effectLst>
                  <a:outerShdw blurRad="38100" dist="38100" dir="2700000" algn="tl">
                    <a:srgbClr val="000000">
                      <a:alpha val="43137"/>
                    </a:srgbClr>
                  </a:outerShdw>
                </a:effectLst>
              </a:rPr>
              <a:t>27</a:t>
            </a:r>
            <a:r>
              <a:rPr lang="en-US" sz="2000" i="1" baseline="30000" dirty="0" smtClean="0">
                <a:solidFill>
                  <a:schemeClr val="tx2">
                    <a:lumMod val="20000"/>
                    <a:lumOff val="80000"/>
                  </a:schemeClr>
                </a:solidFill>
                <a:effectLst>
                  <a:outerShdw blurRad="38100" dist="38100" dir="2700000" algn="tl">
                    <a:srgbClr val="000000">
                      <a:alpha val="43137"/>
                    </a:srgbClr>
                  </a:outerShdw>
                </a:effectLst>
              </a:rPr>
              <a:t>th</a:t>
            </a:r>
            <a:r>
              <a:rPr lang="en-US" sz="2000" i="1" dirty="0" smtClean="0">
                <a:solidFill>
                  <a:schemeClr val="tx2">
                    <a:lumMod val="20000"/>
                    <a:lumOff val="80000"/>
                  </a:schemeClr>
                </a:solidFill>
                <a:effectLst>
                  <a:outerShdw blurRad="38100" dist="38100" dir="2700000" algn="tl">
                    <a:srgbClr val="000000">
                      <a:alpha val="43137"/>
                    </a:srgbClr>
                  </a:outerShdw>
                </a:effectLst>
              </a:rPr>
              <a:t> CEOS Plenary</a:t>
            </a:r>
            <a:endParaRPr lang="en-US" sz="2800" i="1" dirty="0">
              <a:solidFill>
                <a:schemeClr val="tx2">
                  <a:lumMod val="20000"/>
                  <a:lumOff val="80000"/>
                </a:schemeClr>
              </a:solidFill>
              <a:effectLst>
                <a:outerShdw blurRad="38100" dist="38100" dir="2700000" algn="tl">
                  <a:srgbClr val="000000">
                    <a:alpha val="43137"/>
                  </a:srgbClr>
                </a:outerShdw>
              </a:effectLst>
            </a:endParaRPr>
          </a:p>
        </p:txBody>
      </p:sp>
      <p:sp>
        <p:nvSpPr>
          <p:cNvPr id="17" name="Content Placeholder 2"/>
          <p:cNvSpPr>
            <a:spLocks noGrp="1"/>
          </p:cNvSpPr>
          <p:nvPr>
            <p:ph idx="1"/>
          </p:nvPr>
        </p:nvSpPr>
        <p:spPr>
          <a:xfrm>
            <a:off x="76200" y="3131045"/>
            <a:ext cx="5471160" cy="3544075"/>
          </a:xfrm>
        </p:spPr>
        <p:txBody>
          <a:bodyPr/>
          <a:lstStyle/>
          <a:p>
            <a:pPr lvl="0">
              <a:spcBef>
                <a:spcPts val="600"/>
              </a:spcBef>
              <a:spcAft>
                <a:spcPts val="600"/>
              </a:spcAft>
            </a:pPr>
            <a:r>
              <a:rPr lang="en-CA" sz="1800" dirty="0" smtClean="0">
                <a:solidFill>
                  <a:srgbClr val="CC0066"/>
                </a:solidFill>
                <a:latin typeface="Calibri" panose="020F0502020204030204" pitchFamily="34" charset="0"/>
              </a:rPr>
              <a:t>In </a:t>
            </a:r>
            <a:r>
              <a:rPr lang="en-CA" sz="1800" dirty="0">
                <a:solidFill>
                  <a:srgbClr val="CC0066"/>
                </a:solidFill>
                <a:latin typeface="Calibri" panose="020F0502020204030204" pitchFamily="34" charset="0"/>
              </a:rPr>
              <a:t>a joint effort with the Coordination Group for Meteorological Satellites (CGMS), development and provision of climate data records, in support of climate monitoring, research, and services; </a:t>
            </a:r>
            <a:endParaRPr lang="en-CA" sz="1800" dirty="0" smtClean="0">
              <a:solidFill>
                <a:srgbClr val="CC0066"/>
              </a:solidFill>
              <a:latin typeface="Calibri" panose="020F0502020204030204" pitchFamily="34" charset="0"/>
            </a:endParaRPr>
          </a:p>
          <a:p>
            <a:pPr lvl="0">
              <a:spcBef>
                <a:spcPts val="600"/>
              </a:spcBef>
              <a:spcAft>
                <a:spcPts val="600"/>
              </a:spcAft>
            </a:pPr>
            <a:r>
              <a:rPr lang="en-CA" sz="1800" dirty="0" smtClean="0">
                <a:solidFill>
                  <a:schemeClr val="tx2">
                    <a:lumMod val="50000"/>
                  </a:schemeClr>
                </a:solidFill>
                <a:latin typeface="Calibri" panose="020F0502020204030204" pitchFamily="34" charset="0"/>
              </a:rPr>
              <a:t>Coordinated </a:t>
            </a:r>
            <a:r>
              <a:rPr lang="en-CA" sz="1800" dirty="0">
                <a:solidFill>
                  <a:schemeClr val="tx2">
                    <a:lumMod val="50000"/>
                  </a:schemeClr>
                </a:solidFill>
                <a:latin typeface="Calibri" panose="020F0502020204030204" pitchFamily="34" charset="0"/>
              </a:rPr>
              <a:t>space-based observations to support the effective monitoring and management of the worlds’ forested regions to support any future international climate agreement, including Reducing Emissions from Deforestation and forest Degradation, sustainable forest management, conservation and carbon enhancement (</a:t>
            </a:r>
            <a:r>
              <a:rPr lang="en-CA" sz="1800" dirty="0" smtClean="0">
                <a:solidFill>
                  <a:schemeClr val="tx2">
                    <a:lumMod val="50000"/>
                  </a:schemeClr>
                </a:solidFill>
                <a:latin typeface="Calibri" panose="020F0502020204030204" pitchFamily="34" charset="0"/>
              </a:rPr>
              <a:t>REDD+);</a:t>
            </a:r>
            <a:endParaRPr lang="en-US" sz="1800" dirty="0">
              <a:solidFill>
                <a:schemeClr val="tx2">
                  <a:lumMod val="50000"/>
                </a:schemeClr>
              </a:solidFill>
              <a:latin typeface="Calibri" panose="020F0502020204030204" pitchFamily="34" charset="0"/>
            </a:endParaRPr>
          </a:p>
        </p:txBody>
      </p:sp>
      <p:sp>
        <p:nvSpPr>
          <p:cNvPr id="15"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dirty="0" smtClean="0"/>
          </a:p>
        </p:txBody>
      </p:sp>
      <p:sp>
        <p:nvSpPr>
          <p:cNvPr id="16" name="Content Placeholder 2"/>
          <p:cNvSpPr txBox="1">
            <a:spLocks/>
          </p:cNvSpPr>
          <p:nvPr/>
        </p:nvSpPr>
        <p:spPr bwMode="auto">
          <a:xfrm>
            <a:off x="0" y="1261938"/>
            <a:ext cx="9053973" cy="19079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pPr>
            <a:r>
              <a:rPr lang="en-CA" sz="2000" dirty="0">
                <a:solidFill>
                  <a:schemeClr val="tx2">
                    <a:lumMod val="50000"/>
                  </a:schemeClr>
                </a:solidFill>
                <a:latin typeface="Calibri" panose="020F0502020204030204" pitchFamily="34" charset="0"/>
              </a:rPr>
              <a:t>CEOS Agencies have agreed to continue and enhance their cooperation to respond effectively to Earth Observation users’ </a:t>
            </a:r>
            <a:r>
              <a:rPr lang="en-CA" sz="2000" dirty="0" smtClean="0">
                <a:solidFill>
                  <a:schemeClr val="tx2">
                    <a:lumMod val="50000"/>
                  </a:schemeClr>
                </a:solidFill>
                <a:latin typeface="Calibri" panose="020F0502020204030204" pitchFamily="34" charset="0"/>
              </a:rPr>
              <a:t>needs…by </a:t>
            </a:r>
            <a:r>
              <a:rPr lang="en-CA" sz="2000" dirty="0">
                <a:solidFill>
                  <a:schemeClr val="tx2">
                    <a:lumMod val="50000"/>
                  </a:schemeClr>
                </a:solidFill>
                <a:latin typeface="Calibri" panose="020F0502020204030204" pitchFamily="34" charset="0"/>
              </a:rPr>
              <a:t>achieving integration across the full range of Earth observations, by closing important observational gaps, and by promoting the sharing, and improving access to and use of, CEOS Agency data. This cooperation will be expressed through global-level initiatives and projects, including: </a:t>
            </a:r>
            <a:endParaRPr lang="en-US" sz="2000" dirty="0">
              <a:solidFill>
                <a:schemeClr val="tx2">
                  <a:lumMod val="50000"/>
                </a:schemeClr>
              </a:solidFill>
              <a:latin typeface="Calibri" panose="020F050202020403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74080" y="2838659"/>
            <a:ext cx="3093720" cy="4004101"/>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078396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6324600" cy="822960"/>
          </a:xfrm>
        </p:spPr>
        <p:txBody>
          <a:bodyPr/>
          <a:lstStyle/>
          <a:p>
            <a:r>
              <a:rPr lang="en-US" sz="2800" dirty="0" smtClean="0"/>
              <a:t>Montreal Statement – 2013</a:t>
            </a:r>
            <a:br>
              <a:rPr lang="en-US" sz="2800" dirty="0" smtClean="0"/>
            </a:br>
            <a:r>
              <a:rPr lang="en-US" sz="2000" i="1" dirty="0" smtClean="0">
                <a:solidFill>
                  <a:schemeClr val="tx2">
                    <a:lumMod val="20000"/>
                    <a:lumOff val="80000"/>
                  </a:schemeClr>
                </a:solidFill>
                <a:effectLst>
                  <a:outerShdw blurRad="38100" dist="38100" dir="2700000" algn="tl">
                    <a:srgbClr val="000000">
                      <a:alpha val="43137"/>
                    </a:srgbClr>
                  </a:outerShdw>
                </a:effectLst>
              </a:rPr>
              <a:t>27</a:t>
            </a:r>
            <a:r>
              <a:rPr lang="en-US" sz="2000" i="1" baseline="30000" dirty="0" smtClean="0">
                <a:solidFill>
                  <a:schemeClr val="tx2">
                    <a:lumMod val="20000"/>
                    <a:lumOff val="80000"/>
                  </a:schemeClr>
                </a:solidFill>
                <a:effectLst>
                  <a:outerShdw blurRad="38100" dist="38100" dir="2700000" algn="tl">
                    <a:srgbClr val="000000">
                      <a:alpha val="43137"/>
                    </a:srgbClr>
                  </a:outerShdw>
                </a:effectLst>
              </a:rPr>
              <a:t>th</a:t>
            </a:r>
            <a:r>
              <a:rPr lang="en-US" sz="2000" i="1" dirty="0" smtClean="0">
                <a:solidFill>
                  <a:schemeClr val="tx2">
                    <a:lumMod val="20000"/>
                    <a:lumOff val="80000"/>
                  </a:schemeClr>
                </a:solidFill>
                <a:effectLst>
                  <a:outerShdw blurRad="38100" dist="38100" dir="2700000" algn="tl">
                    <a:srgbClr val="000000">
                      <a:alpha val="43137"/>
                    </a:srgbClr>
                  </a:outerShdw>
                </a:effectLst>
              </a:rPr>
              <a:t> CEOS Plenary</a:t>
            </a:r>
            <a:endParaRPr lang="en-US" sz="2800" i="1" dirty="0">
              <a:solidFill>
                <a:schemeClr val="tx2">
                  <a:lumMod val="20000"/>
                  <a:lumOff val="80000"/>
                </a:schemeClr>
              </a:solidFill>
              <a:effectLst>
                <a:outerShdw blurRad="38100" dist="38100" dir="2700000" algn="tl">
                  <a:srgbClr val="000000">
                    <a:alpha val="43137"/>
                  </a:srgbClr>
                </a:outerShdw>
              </a:effectLst>
            </a:endParaRPr>
          </a:p>
        </p:txBody>
      </p:sp>
      <p:sp>
        <p:nvSpPr>
          <p:cNvPr id="17" name="Content Placeholder 2"/>
          <p:cNvSpPr>
            <a:spLocks noGrp="1"/>
          </p:cNvSpPr>
          <p:nvPr>
            <p:ph idx="1"/>
          </p:nvPr>
        </p:nvSpPr>
        <p:spPr>
          <a:xfrm>
            <a:off x="0" y="1347965"/>
            <a:ext cx="9006840" cy="4211916"/>
          </a:xfrm>
        </p:spPr>
        <p:txBody>
          <a:bodyPr/>
          <a:lstStyle/>
          <a:p>
            <a:pPr lvl="0">
              <a:spcBef>
                <a:spcPts val="600"/>
              </a:spcBef>
              <a:spcAft>
                <a:spcPts val="600"/>
              </a:spcAft>
            </a:pPr>
            <a:r>
              <a:rPr lang="en-CA" sz="2000" dirty="0" smtClean="0">
                <a:solidFill>
                  <a:schemeClr val="tx2">
                    <a:lumMod val="50000"/>
                  </a:schemeClr>
                </a:solidFill>
                <a:latin typeface="Calibri" panose="020F0502020204030204" pitchFamily="34" charset="0"/>
              </a:rPr>
              <a:t>Implementation </a:t>
            </a:r>
            <a:r>
              <a:rPr lang="en-CA" sz="2000" dirty="0">
                <a:solidFill>
                  <a:schemeClr val="tx2">
                    <a:lumMod val="50000"/>
                  </a:schemeClr>
                </a:solidFill>
                <a:latin typeface="Calibri" panose="020F0502020204030204" pitchFamily="34" charset="0"/>
              </a:rPr>
              <a:t>of the 1</a:t>
            </a:r>
            <a:r>
              <a:rPr lang="en-CA" sz="2000" baseline="30000" dirty="0">
                <a:solidFill>
                  <a:schemeClr val="tx2">
                    <a:lumMod val="50000"/>
                  </a:schemeClr>
                </a:solidFill>
                <a:latin typeface="Calibri" panose="020F0502020204030204" pitchFamily="34" charset="0"/>
              </a:rPr>
              <a:t>st</a:t>
            </a:r>
            <a:r>
              <a:rPr lang="en-CA" sz="2000" dirty="0">
                <a:solidFill>
                  <a:schemeClr val="tx2">
                    <a:lumMod val="50000"/>
                  </a:schemeClr>
                </a:solidFill>
                <a:latin typeface="Calibri" panose="020F0502020204030204" pitchFamily="34" charset="0"/>
              </a:rPr>
              <a:t> phase of the acquisition strategy for supporting the monitoring of agricultural production at national, regional and global levels which is complementary to the Agricultural Market Information System (AMIS) initiative;  </a:t>
            </a:r>
            <a:endParaRPr lang="en-US" sz="2000" dirty="0">
              <a:solidFill>
                <a:schemeClr val="tx2">
                  <a:lumMod val="50000"/>
                </a:schemeClr>
              </a:solidFill>
              <a:latin typeface="Calibri" panose="020F0502020204030204" pitchFamily="34" charset="0"/>
            </a:endParaRPr>
          </a:p>
          <a:p>
            <a:pPr lvl="0">
              <a:spcBef>
                <a:spcPts val="600"/>
              </a:spcBef>
              <a:spcAft>
                <a:spcPts val="600"/>
              </a:spcAft>
            </a:pPr>
            <a:r>
              <a:rPr lang="en-CA" sz="2000" dirty="0">
                <a:solidFill>
                  <a:schemeClr val="tx2">
                    <a:lumMod val="50000"/>
                  </a:schemeClr>
                </a:solidFill>
                <a:latin typeface="Calibri" panose="020F0502020204030204" pitchFamily="34" charset="0"/>
              </a:rPr>
              <a:t>Implementation of a strategy for observing and assessing the global carbon cycle; </a:t>
            </a:r>
            <a:endParaRPr lang="en-US" sz="2000" dirty="0">
              <a:solidFill>
                <a:schemeClr val="tx2">
                  <a:lumMod val="50000"/>
                </a:schemeClr>
              </a:solidFill>
              <a:latin typeface="Calibri" panose="020F0502020204030204" pitchFamily="34" charset="0"/>
            </a:endParaRPr>
          </a:p>
          <a:p>
            <a:pPr lvl="0">
              <a:spcBef>
                <a:spcPts val="600"/>
              </a:spcBef>
              <a:spcAft>
                <a:spcPts val="600"/>
              </a:spcAft>
            </a:pPr>
            <a:r>
              <a:rPr lang="en-CA" sz="2000" dirty="0">
                <a:solidFill>
                  <a:schemeClr val="tx2">
                    <a:lumMod val="50000"/>
                  </a:schemeClr>
                </a:solidFill>
                <a:latin typeface="Calibri" panose="020F0502020204030204" pitchFamily="34" charset="0"/>
              </a:rPr>
              <a:t>Application of space-based Earth observations to support research in biodiversity, the world’s oceans, and an improved understanding of the global water cycle; and</a:t>
            </a:r>
            <a:endParaRPr lang="en-US" sz="2000" dirty="0">
              <a:solidFill>
                <a:schemeClr val="tx2">
                  <a:lumMod val="50000"/>
                </a:schemeClr>
              </a:solidFill>
              <a:latin typeface="Calibri" panose="020F0502020204030204" pitchFamily="34" charset="0"/>
            </a:endParaRPr>
          </a:p>
          <a:p>
            <a:pPr lvl="0">
              <a:spcBef>
                <a:spcPts val="600"/>
              </a:spcBef>
              <a:spcAft>
                <a:spcPts val="600"/>
              </a:spcAft>
            </a:pPr>
            <a:r>
              <a:rPr lang="en-CA" sz="2000" dirty="0">
                <a:solidFill>
                  <a:schemeClr val="tx2">
                    <a:lumMod val="50000"/>
                  </a:schemeClr>
                </a:solidFill>
                <a:latin typeface="Calibri" panose="020F0502020204030204" pitchFamily="34" charset="0"/>
              </a:rPr>
              <a:t>Strengthened support to the disaster management community through both the creation of a new CEOS Working Group on Disasters and the development of a global observation strategy</a:t>
            </a:r>
            <a:r>
              <a:rPr lang="en-CA" sz="2000" dirty="0" smtClean="0">
                <a:solidFill>
                  <a:schemeClr val="tx2">
                    <a:lumMod val="50000"/>
                  </a:schemeClr>
                </a:solidFill>
                <a:latin typeface="Calibri" panose="020F0502020204030204" pitchFamily="34" charset="0"/>
              </a:rPr>
              <a:t>.</a:t>
            </a:r>
            <a:endParaRPr lang="en-US" sz="2000" dirty="0">
              <a:solidFill>
                <a:schemeClr val="tx2">
                  <a:lumMod val="50000"/>
                </a:schemeClr>
              </a:solidFill>
              <a:latin typeface="Calibri" panose="020F0502020204030204" pitchFamily="34" charset="0"/>
            </a:endParaRPr>
          </a:p>
        </p:txBody>
      </p:sp>
      <p:sp>
        <p:nvSpPr>
          <p:cNvPr id="15"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dirty="0" smtClean="0"/>
          </a:p>
        </p:txBody>
      </p:sp>
      <p:sp>
        <p:nvSpPr>
          <p:cNvPr id="3" name="TextBox 2"/>
          <p:cNvSpPr txBox="1"/>
          <p:nvPr/>
        </p:nvSpPr>
        <p:spPr>
          <a:xfrm>
            <a:off x="121920" y="5559881"/>
            <a:ext cx="8884920" cy="1200329"/>
          </a:xfrm>
          <a:prstGeom prst="rect">
            <a:avLst/>
          </a:prstGeom>
          <a:solidFill>
            <a:schemeClr val="tx2">
              <a:lumMod val="50000"/>
            </a:schemeClr>
          </a:solidFill>
          <a:ln>
            <a:solidFill>
              <a:srgbClr val="92D050"/>
            </a:solidFill>
          </a:ln>
        </p:spPr>
        <p:txBody>
          <a:bodyPr wrap="square" rtlCol="0">
            <a:spAutoFit/>
          </a:bodyPr>
          <a:lstStyle/>
          <a:p>
            <a:r>
              <a:rPr lang="en-CA" b="1" dirty="0">
                <a:solidFill>
                  <a:schemeClr val="tx2">
                    <a:lumMod val="20000"/>
                    <a:lumOff val="80000"/>
                  </a:schemeClr>
                </a:solidFill>
              </a:rPr>
              <a:t>CEOS will accomplish these activities through contributions from its Virtual Constellations and Working Groups, among other mechanisms.  CEOS will continue to address user needs, for data quality, data discovery and access, and capacity building</a:t>
            </a:r>
            <a:r>
              <a:rPr lang="en-CA" b="1" dirty="0" smtClean="0">
                <a:solidFill>
                  <a:schemeClr val="tx2">
                    <a:lumMod val="20000"/>
                    <a:lumOff val="80000"/>
                  </a:schemeClr>
                </a:solidFill>
              </a:rPr>
              <a:t>.</a:t>
            </a:r>
            <a:endParaRPr lang="en-US" b="1" dirty="0">
              <a:solidFill>
                <a:schemeClr val="tx2">
                  <a:lumMod val="20000"/>
                  <a:lumOff val="80000"/>
                </a:schemeClr>
              </a:solidFill>
            </a:endParaRPr>
          </a:p>
        </p:txBody>
      </p:sp>
    </p:spTree>
    <p:extLst>
      <p:ext uri="{BB962C8B-B14F-4D97-AF65-F5344CB8AC3E}">
        <p14:creationId xmlns:p14="http://schemas.microsoft.com/office/powerpoint/2010/main" xmlns="" val="312705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jpg"/>
          <p:cNvPicPr>
            <a:picLocks noChangeAspect="1"/>
          </p:cNvPicPr>
          <p:nvPr/>
        </p:nvPicPr>
        <p:blipFill>
          <a:blip r:embed="rId2" cstate="print"/>
          <a:srcRect b="80000"/>
          <a:stretch>
            <a:fillRect/>
          </a:stretch>
        </p:blipFill>
        <p:spPr>
          <a:xfrm>
            <a:off x="0" y="0"/>
            <a:ext cx="9144000" cy="1371600"/>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0" y="0"/>
            <a:ext cx="1295400" cy="844596"/>
          </a:xfrm>
          <a:prstGeom prst="rect">
            <a:avLst/>
          </a:prstGeom>
          <a:noFill/>
          <a:ln w="12700">
            <a:noFill/>
            <a:miter lim="800000"/>
            <a:headEnd/>
            <a:tailEnd/>
          </a:ln>
        </p:spPr>
      </p:pic>
      <p:sp>
        <p:nvSpPr>
          <p:cNvPr id="2" name="Title 1"/>
          <p:cNvSpPr>
            <a:spLocks noGrp="1"/>
          </p:cNvSpPr>
          <p:nvPr>
            <p:ph type="title"/>
          </p:nvPr>
        </p:nvSpPr>
        <p:spPr>
          <a:xfrm>
            <a:off x="381000" y="3779519"/>
            <a:ext cx="8458200" cy="1906819"/>
          </a:xfrm>
        </p:spPr>
        <p:txBody>
          <a:bodyPr>
            <a:noAutofit/>
          </a:bodyPr>
          <a:lstStyle/>
          <a:p>
            <a:r>
              <a:rPr lang="en-US" dirty="0" smtClean="0">
                <a:solidFill>
                  <a:schemeClr val="tx2">
                    <a:lumMod val="50000"/>
                  </a:schemeClr>
                </a:solidFill>
              </a:rPr>
              <a:t>Overview of new CEOS strategic documents</a:t>
            </a:r>
            <a:endParaRPr lang="en-US" dirty="0">
              <a:solidFill>
                <a:schemeClr val="tx2">
                  <a:lumMod val="50000"/>
                </a:schemeClr>
              </a:solidFill>
            </a:endParaRPr>
          </a:p>
        </p:txBody>
      </p:sp>
      <p:sp>
        <p:nvSpPr>
          <p:cNvPr id="6"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3382249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a:solidFill>
                  <a:schemeClr val="bg1"/>
                </a:solidFill>
                <a:latin typeface="Tahoma" pitchFamily="-106" charset="0"/>
                <a:cs typeface="Tahoma" pitchFamily="-106" charset="0"/>
              </a:rPr>
              <a:t>CSS Outputs</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15363" name="TextBox 6"/>
          <p:cNvSpPr txBox="1">
            <a:spLocks noChangeArrowheads="1"/>
          </p:cNvSpPr>
          <p:nvPr/>
        </p:nvSpPr>
        <p:spPr bwMode="auto">
          <a:xfrm>
            <a:off x="223838" y="1576388"/>
            <a:ext cx="8710612" cy="4062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00050" eaLnBrk="1" hangingPunct="1">
              <a:spcAft>
                <a:spcPts val="1200"/>
              </a:spcAft>
              <a:buSzPct val="100000"/>
              <a:buFont typeface="Arial"/>
              <a:buChar char="•"/>
              <a:defRPr/>
            </a:pPr>
            <a:r>
              <a:rPr lang="en-US" sz="2800" dirty="0" smtClean="0">
                <a:solidFill>
                  <a:schemeClr val="tx2">
                    <a:lumMod val="50000"/>
                  </a:schemeClr>
                </a:solidFill>
                <a:latin typeface="Calibri" panose="020F0502020204030204" pitchFamily="34" charset="0"/>
              </a:rPr>
              <a:t>The final output of the CEOS Self Study effort is a set of </a:t>
            </a:r>
            <a:r>
              <a:rPr lang="en-US" sz="2800" b="1" dirty="0" smtClean="0">
                <a:solidFill>
                  <a:schemeClr val="tx2">
                    <a:lumMod val="50000"/>
                  </a:schemeClr>
                </a:solidFill>
                <a:latin typeface="Calibri" panose="020F0502020204030204" pitchFamily="34" charset="0"/>
              </a:rPr>
              <a:t>strategic documents </a:t>
            </a:r>
            <a:r>
              <a:rPr lang="en-US" sz="2800" dirty="0" smtClean="0">
                <a:solidFill>
                  <a:schemeClr val="tx2">
                    <a:lumMod val="50000"/>
                  </a:schemeClr>
                </a:solidFill>
                <a:latin typeface="Calibri" panose="020F0502020204030204" pitchFamily="34" charset="0"/>
              </a:rPr>
              <a:t>that will guide CEOS in the future.</a:t>
            </a:r>
          </a:p>
          <a:p>
            <a:pPr marL="857250" lvl="1" indent="-342900" eaLnBrk="1" hangingPunct="1">
              <a:spcAft>
                <a:spcPts val="1200"/>
              </a:spcAft>
              <a:buSzPct val="85000"/>
              <a:buFont typeface="Wingdings" charset="2"/>
              <a:buChar char="Ø"/>
              <a:defRPr/>
            </a:pPr>
            <a:r>
              <a:rPr lang="en-US" b="1" dirty="0">
                <a:solidFill>
                  <a:schemeClr val="tx2">
                    <a:lumMod val="50000"/>
                  </a:schemeClr>
                </a:solidFill>
                <a:latin typeface="Calibri" panose="020F0502020204030204" pitchFamily="34" charset="0"/>
              </a:rPr>
              <a:t>CEOS Terms of Reference </a:t>
            </a:r>
            <a:r>
              <a:rPr lang="en-US" dirty="0">
                <a:solidFill>
                  <a:schemeClr val="tx2">
                    <a:lumMod val="50000"/>
                  </a:schemeClr>
                </a:solidFill>
                <a:latin typeface="Calibri" panose="020F0502020204030204" pitchFamily="34" charset="0"/>
              </a:rPr>
              <a:t>(ToR)</a:t>
            </a:r>
          </a:p>
          <a:p>
            <a:pPr marL="857250" lvl="1" indent="-342900" eaLnBrk="1" hangingPunct="1">
              <a:spcAft>
                <a:spcPts val="1200"/>
              </a:spcAft>
              <a:buSzPct val="85000"/>
              <a:buFont typeface="Wingdings" charset="2"/>
              <a:buChar char="Ø"/>
              <a:defRPr/>
            </a:pPr>
            <a:r>
              <a:rPr lang="en-US" dirty="0" smtClean="0">
                <a:solidFill>
                  <a:schemeClr val="tx2">
                    <a:lumMod val="50000"/>
                  </a:schemeClr>
                </a:solidFill>
                <a:latin typeface="Calibri" panose="020F0502020204030204" pitchFamily="34" charset="0"/>
              </a:rPr>
              <a:t>CEOS </a:t>
            </a:r>
            <a:r>
              <a:rPr lang="en-US" b="1" dirty="0" smtClean="0">
                <a:solidFill>
                  <a:schemeClr val="tx2">
                    <a:lumMod val="50000"/>
                  </a:schemeClr>
                </a:solidFill>
                <a:latin typeface="Calibri" panose="020F0502020204030204" pitchFamily="34" charset="0"/>
              </a:rPr>
              <a:t>Strategic Guidance (SG) </a:t>
            </a:r>
            <a:r>
              <a:rPr lang="en-US" dirty="0" smtClean="0">
                <a:solidFill>
                  <a:schemeClr val="tx2">
                    <a:lumMod val="50000"/>
                  </a:schemeClr>
                </a:solidFill>
                <a:latin typeface="Calibri" panose="020F0502020204030204" pitchFamily="34" charset="0"/>
              </a:rPr>
              <a:t>(~10 year life)</a:t>
            </a:r>
          </a:p>
          <a:p>
            <a:pPr marL="857250" lvl="1" indent="-342900" eaLnBrk="1" hangingPunct="1">
              <a:spcAft>
                <a:spcPts val="1200"/>
              </a:spcAft>
              <a:buSzPct val="85000"/>
              <a:buFont typeface="Wingdings" charset="2"/>
              <a:buChar char="Ø"/>
              <a:defRPr/>
            </a:pPr>
            <a:r>
              <a:rPr lang="en-US" dirty="0" smtClean="0">
                <a:solidFill>
                  <a:schemeClr val="tx2">
                    <a:lumMod val="50000"/>
                  </a:schemeClr>
                </a:solidFill>
                <a:latin typeface="Calibri" panose="020F0502020204030204" pitchFamily="34" charset="0"/>
              </a:rPr>
              <a:t>CEOS </a:t>
            </a:r>
            <a:r>
              <a:rPr lang="en-US" b="1" dirty="0" smtClean="0">
                <a:solidFill>
                  <a:schemeClr val="tx2">
                    <a:lumMod val="50000"/>
                  </a:schemeClr>
                </a:solidFill>
                <a:latin typeface="Calibri" panose="020F0502020204030204" pitchFamily="34" charset="0"/>
              </a:rPr>
              <a:t>Governance &amp; Processes (GP) </a:t>
            </a:r>
            <a:r>
              <a:rPr lang="en-US" dirty="0" smtClean="0">
                <a:solidFill>
                  <a:schemeClr val="tx2">
                    <a:lumMod val="50000"/>
                  </a:schemeClr>
                </a:solidFill>
                <a:latin typeface="Calibri" panose="020F0502020204030204" pitchFamily="34" charset="0"/>
              </a:rPr>
              <a:t>(~5 year life)</a:t>
            </a:r>
          </a:p>
          <a:p>
            <a:pPr marL="857250" lvl="1" indent="-342900" eaLnBrk="1" hangingPunct="1">
              <a:spcAft>
                <a:spcPts val="1200"/>
              </a:spcAft>
              <a:buSzPct val="85000"/>
              <a:buFont typeface="Wingdings" charset="2"/>
              <a:buChar char="Ø"/>
              <a:defRPr/>
            </a:pPr>
            <a:r>
              <a:rPr lang="en-US" b="1" dirty="0">
                <a:solidFill>
                  <a:schemeClr val="tx2">
                    <a:lumMod val="50000"/>
                  </a:schemeClr>
                </a:solidFill>
                <a:latin typeface="Calibri" panose="020F0502020204030204" pitchFamily="34" charset="0"/>
              </a:rPr>
              <a:t>Element ToRs </a:t>
            </a:r>
            <a:r>
              <a:rPr lang="en-US" dirty="0">
                <a:solidFill>
                  <a:schemeClr val="tx2">
                    <a:lumMod val="50000"/>
                  </a:schemeClr>
                </a:solidFill>
                <a:latin typeface="Calibri" panose="020F0502020204030204" pitchFamily="34" charset="0"/>
              </a:rPr>
              <a:t>for: </a:t>
            </a:r>
            <a:r>
              <a:rPr lang="en-US" dirty="0" smtClean="0">
                <a:solidFill>
                  <a:schemeClr val="tx2">
                    <a:lumMod val="50000"/>
                  </a:schemeClr>
                </a:solidFill>
                <a:latin typeface="Calibri" panose="020F0502020204030204" pitchFamily="34" charset="0"/>
              </a:rPr>
              <a:t>CEOS Chair, SEC, SIT Chair, CEO, SEO</a:t>
            </a:r>
          </a:p>
          <a:p>
            <a:pPr marL="457200" eaLnBrk="1" hangingPunct="1">
              <a:spcAft>
                <a:spcPts val="1200"/>
              </a:spcAft>
              <a:buSzPct val="100000"/>
              <a:buFont typeface="Arial"/>
              <a:buChar char="•"/>
              <a:defRPr/>
            </a:pPr>
            <a:r>
              <a:rPr lang="en-US" sz="2800" dirty="0">
                <a:solidFill>
                  <a:schemeClr val="tx2">
                    <a:lumMod val="50000"/>
                  </a:schemeClr>
                </a:solidFill>
                <a:latin typeface="Calibri" panose="020F0502020204030204" pitchFamily="34" charset="0"/>
              </a:rPr>
              <a:t>All documents can be found on the CEOS website under the “Governing Documents” link.</a:t>
            </a:r>
            <a:endParaRPr lang="en-US" sz="2800" dirty="0" smtClean="0">
              <a:solidFill>
                <a:schemeClr val="tx2">
                  <a:lumMod val="50000"/>
                </a:schemeClr>
              </a:solidFill>
              <a:latin typeface="Calibri" panose="020F0502020204030204" pitchFamily="34" charset="0"/>
            </a:endParaRP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85404375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a:solidFill>
                  <a:schemeClr val="bg1"/>
                </a:solidFill>
                <a:latin typeface="Tahoma" pitchFamily="-106" charset="0"/>
                <a:cs typeface="Tahoma" pitchFamily="-106" charset="0"/>
              </a:rPr>
              <a:t>Input and Feedback Process</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13315" name="TextBox 6"/>
          <p:cNvSpPr txBox="1">
            <a:spLocks noChangeArrowheads="1"/>
          </p:cNvSpPr>
          <p:nvPr/>
        </p:nvSpPr>
        <p:spPr bwMode="auto">
          <a:xfrm>
            <a:off x="207963" y="1393508"/>
            <a:ext cx="8710612" cy="5293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2800" b="1" dirty="0">
                <a:solidFill>
                  <a:schemeClr val="tx2">
                    <a:lumMod val="50000"/>
                  </a:schemeClr>
                </a:solidFill>
                <a:latin typeface="Calibri" panose="020F0502020204030204" pitchFamily="34" charset="0"/>
              </a:rPr>
              <a:t>Broadly engage </a:t>
            </a:r>
            <a:r>
              <a:rPr lang="en-US" sz="2800" dirty="0">
                <a:solidFill>
                  <a:schemeClr val="tx2">
                    <a:lumMod val="50000"/>
                  </a:schemeClr>
                </a:solidFill>
                <a:latin typeface="Calibri" panose="020F0502020204030204" pitchFamily="34" charset="0"/>
              </a:rPr>
              <a:t>the CEOS community and leadership during the CSS development and review process to produce a set of strategic documents for endorsement at the 2013 CEOS Plenary. </a:t>
            </a:r>
          </a:p>
          <a:p>
            <a:pPr marL="800100" lvl="1" indent="-342900" eaLnBrk="1" hangingPunct="1">
              <a:spcAft>
                <a:spcPts val="600"/>
              </a:spcAft>
              <a:buFont typeface="Courier New"/>
              <a:buChar char="o"/>
            </a:pPr>
            <a:r>
              <a:rPr lang="en-US" sz="2800" dirty="0">
                <a:solidFill>
                  <a:schemeClr val="tx2">
                    <a:lumMod val="50000"/>
                  </a:schemeClr>
                </a:solidFill>
                <a:latin typeface="Calibri" panose="020F0502020204030204" pitchFamily="34" charset="0"/>
              </a:rPr>
              <a:t>Multiple SIT and Plenary Meetings</a:t>
            </a:r>
          </a:p>
          <a:p>
            <a:pPr marL="800100" lvl="1" indent="-342900" eaLnBrk="1" hangingPunct="1">
              <a:spcAft>
                <a:spcPts val="600"/>
              </a:spcAft>
              <a:buFont typeface="Courier New"/>
              <a:buChar char="o"/>
            </a:pPr>
            <a:r>
              <a:rPr lang="en-US" sz="2800" dirty="0">
                <a:solidFill>
                  <a:schemeClr val="tx2">
                    <a:lumMod val="50000"/>
                  </a:schemeClr>
                </a:solidFill>
                <a:latin typeface="Calibri" panose="020F0502020204030204" pitchFamily="34" charset="0"/>
              </a:rPr>
              <a:t>19 Past and Present Leadership Interviews </a:t>
            </a:r>
          </a:p>
          <a:p>
            <a:pPr marL="800100" lvl="1" indent="-342900" eaLnBrk="1" hangingPunct="1">
              <a:spcAft>
                <a:spcPts val="600"/>
              </a:spcAft>
              <a:buFont typeface="Courier New"/>
              <a:buChar char="o"/>
            </a:pPr>
            <a:r>
              <a:rPr lang="en-US" sz="2800" dirty="0">
                <a:solidFill>
                  <a:schemeClr val="tx2">
                    <a:lumMod val="50000"/>
                  </a:schemeClr>
                </a:solidFill>
                <a:latin typeface="Calibri" panose="020F0502020204030204" pitchFamily="34" charset="0"/>
              </a:rPr>
              <a:t>80 individuals contributed to the Study Reports</a:t>
            </a:r>
          </a:p>
          <a:p>
            <a:pPr marL="800100" lvl="1" indent="-342900" eaLnBrk="1" hangingPunct="1">
              <a:spcAft>
                <a:spcPts val="600"/>
              </a:spcAft>
              <a:buFont typeface="Courier New"/>
              <a:buChar char="o"/>
            </a:pPr>
            <a:r>
              <a:rPr lang="en-US" sz="2800" dirty="0">
                <a:solidFill>
                  <a:schemeClr val="tx2">
                    <a:lumMod val="50000"/>
                  </a:schemeClr>
                </a:solidFill>
                <a:latin typeface="Calibri" panose="020F0502020204030204" pitchFamily="34" charset="0"/>
              </a:rPr>
              <a:t>11 Agencies contributed to the Topical Teams </a:t>
            </a:r>
          </a:p>
          <a:p>
            <a:pPr marL="800100" lvl="1" indent="-342900" eaLnBrk="1" hangingPunct="1">
              <a:spcAft>
                <a:spcPts val="600"/>
              </a:spcAft>
              <a:buFont typeface="Courier New"/>
              <a:buChar char="o"/>
            </a:pPr>
            <a:r>
              <a:rPr lang="en-US" sz="2800" dirty="0">
                <a:solidFill>
                  <a:schemeClr val="tx2">
                    <a:lumMod val="50000"/>
                  </a:schemeClr>
                </a:solidFill>
                <a:latin typeface="Calibri" panose="020F0502020204030204" pitchFamily="34" charset="0"/>
              </a:rPr>
              <a:t>8 Agencies represented on the Steering Team</a:t>
            </a:r>
          </a:p>
          <a:p>
            <a:pPr marL="800100" lvl="1" indent="-342900" eaLnBrk="1" hangingPunct="1">
              <a:spcAft>
                <a:spcPts val="600"/>
              </a:spcAft>
              <a:buFont typeface="Courier New"/>
              <a:buChar char="o"/>
            </a:pPr>
            <a:r>
              <a:rPr lang="en-US" sz="2800" dirty="0" smtClean="0">
                <a:solidFill>
                  <a:schemeClr val="tx2">
                    <a:lumMod val="50000"/>
                  </a:schemeClr>
                </a:solidFill>
                <a:latin typeface="Calibri" panose="020F0502020204030204" pitchFamily="34" charset="0"/>
              </a:rPr>
              <a:t>12 </a:t>
            </a:r>
            <a:r>
              <a:rPr lang="en-US" sz="2800" dirty="0">
                <a:solidFill>
                  <a:schemeClr val="tx2">
                    <a:lumMod val="50000"/>
                  </a:schemeClr>
                </a:solidFill>
                <a:latin typeface="Calibri" panose="020F0502020204030204" pitchFamily="34" charset="0"/>
              </a:rPr>
              <a:t>Agencies provided feedback during 4 Town Hall </a:t>
            </a:r>
            <a:r>
              <a:rPr lang="en-US" sz="2800" dirty="0" err="1" smtClean="0">
                <a:solidFill>
                  <a:schemeClr val="tx2">
                    <a:lumMod val="50000"/>
                  </a:schemeClr>
                </a:solidFill>
                <a:latin typeface="Calibri" panose="020F0502020204030204" pitchFamily="34" charset="0"/>
              </a:rPr>
              <a:t>telecons</a:t>
            </a:r>
            <a:endParaRPr lang="en-US" sz="2800" dirty="0">
              <a:solidFill>
                <a:schemeClr val="tx2">
                  <a:lumMod val="50000"/>
                </a:schemeClr>
              </a:solidFill>
              <a:latin typeface="Calibri" panose="020F0502020204030204" pitchFamily="34" charset="0"/>
            </a:endParaRP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204963601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CEOS Terms of Reference - </a:t>
            </a:r>
            <a:r>
              <a:rPr lang="en-US" sz="2800" b="1" kern="0" dirty="0">
                <a:solidFill>
                  <a:srgbClr val="92D050"/>
                </a:solidFill>
                <a:latin typeface="Tahoma" pitchFamily="-106" charset="0"/>
                <a:cs typeface="Tahoma" pitchFamily="-106" charset="0"/>
              </a:rPr>
              <a:t>Highlights</a:t>
            </a:r>
          </a:p>
        </p:txBody>
      </p:sp>
      <p:sp>
        <p:nvSpPr>
          <p:cNvPr id="11267" name="TextBox 6"/>
          <p:cNvSpPr txBox="1">
            <a:spLocks noChangeArrowheads="1"/>
          </p:cNvSpPr>
          <p:nvPr/>
        </p:nvSpPr>
        <p:spPr bwMode="auto">
          <a:xfrm>
            <a:off x="207963" y="1500188"/>
            <a:ext cx="8710612" cy="4678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dirty="0">
                <a:solidFill>
                  <a:schemeClr val="tx2">
                    <a:lumMod val="50000"/>
                  </a:schemeClr>
                </a:solidFill>
                <a:latin typeface="Calibri" panose="020F0502020204030204" pitchFamily="34" charset="0"/>
              </a:rPr>
              <a:t>Heavily based on the current ToR that has been in existence since 1984, with minor amendments</a:t>
            </a:r>
          </a:p>
          <a:p>
            <a:pPr eaLnBrk="1" hangingPunct="1">
              <a:spcAft>
                <a:spcPts val="600"/>
              </a:spcAft>
              <a:buFont typeface="Arial" charset="0"/>
              <a:buChar char="•"/>
            </a:pPr>
            <a:r>
              <a:rPr lang="en-US" dirty="0">
                <a:solidFill>
                  <a:schemeClr val="tx2">
                    <a:lumMod val="50000"/>
                  </a:schemeClr>
                </a:solidFill>
                <a:latin typeface="Calibri" panose="020F0502020204030204" pitchFamily="34" charset="0"/>
              </a:rPr>
              <a:t>Definition: “</a:t>
            </a:r>
            <a:r>
              <a:rPr lang="en-US" altLang="ja-JP" b="1" dirty="0">
                <a:solidFill>
                  <a:schemeClr val="tx2">
                    <a:lumMod val="50000"/>
                  </a:schemeClr>
                </a:solidFill>
                <a:latin typeface="Calibri" panose="020F0502020204030204" pitchFamily="34" charset="0"/>
              </a:rPr>
              <a:t>CEOS Agencies</a:t>
            </a:r>
            <a:r>
              <a:rPr lang="en-US" dirty="0">
                <a:solidFill>
                  <a:schemeClr val="tx2">
                    <a:lumMod val="50000"/>
                  </a:schemeClr>
                </a:solidFill>
                <a:latin typeface="Calibri" panose="020F0502020204030204" pitchFamily="34" charset="0"/>
              </a:rPr>
              <a:t>”</a:t>
            </a:r>
            <a:r>
              <a:rPr lang="en-US" altLang="ja-JP" dirty="0">
                <a:solidFill>
                  <a:schemeClr val="tx2">
                    <a:lumMod val="50000"/>
                  </a:schemeClr>
                </a:solidFill>
                <a:latin typeface="Calibri" panose="020F0502020204030204" pitchFamily="34" charset="0"/>
              </a:rPr>
              <a:t> = Members and Associates</a:t>
            </a:r>
            <a:br>
              <a:rPr lang="en-US" altLang="ja-JP" dirty="0">
                <a:solidFill>
                  <a:schemeClr val="tx2">
                    <a:lumMod val="50000"/>
                  </a:schemeClr>
                </a:solidFill>
                <a:latin typeface="Calibri" panose="020F0502020204030204" pitchFamily="34" charset="0"/>
              </a:rPr>
            </a:br>
            <a:r>
              <a:rPr lang="en-US" altLang="ja-JP" b="1" dirty="0">
                <a:solidFill>
                  <a:schemeClr val="tx2">
                    <a:lumMod val="50000"/>
                  </a:schemeClr>
                </a:solidFill>
                <a:latin typeface="Calibri" panose="020F0502020204030204" pitchFamily="34" charset="0"/>
              </a:rPr>
              <a:t>Members</a:t>
            </a:r>
            <a:r>
              <a:rPr lang="en-US" altLang="ja-JP" dirty="0">
                <a:solidFill>
                  <a:schemeClr val="tx2">
                    <a:lumMod val="50000"/>
                  </a:schemeClr>
                </a:solidFill>
                <a:latin typeface="Calibri" panose="020F0502020204030204" pitchFamily="34" charset="0"/>
              </a:rPr>
              <a:t> = Government organizations that have currently operating space-based programs or at least in Phase-B (detailed design)</a:t>
            </a:r>
            <a:br>
              <a:rPr lang="en-US" altLang="ja-JP" dirty="0">
                <a:solidFill>
                  <a:schemeClr val="tx2">
                    <a:lumMod val="50000"/>
                  </a:schemeClr>
                </a:solidFill>
                <a:latin typeface="Calibri" panose="020F0502020204030204" pitchFamily="34" charset="0"/>
              </a:rPr>
            </a:br>
            <a:r>
              <a:rPr lang="en-US" altLang="ja-JP" b="1" dirty="0">
                <a:solidFill>
                  <a:schemeClr val="tx2">
                    <a:lumMod val="50000"/>
                  </a:schemeClr>
                </a:solidFill>
                <a:latin typeface="Calibri" panose="020F0502020204030204" pitchFamily="34" charset="0"/>
              </a:rPr>
              <a:t>Associates</a:t>
            </a:r>
            <a:r>
              <a:rPr lang="en-US" altLang="ja-JP" dirty="0">
                <a:solidFill>
                  <a:schemeClr val="tx2">
                    <a:lumMod val="50000"/>
                  </a:schemeClr>
                </a:solidFill>
                <a:latin typeface="Calibri" panose="020F0502020204030204" pitchFamily="34" charset="0"/>
              </a:rPr>
              <a:t> = Coordination groups and scientific or governmental bodies with significant activities that support CEOS objectives.</a:t>
            </a:r>
          </a:p>
          <a:p>
            <a:pPr eaLnBrk="1" hangingPunct="1">
              <a:spcAft>
                <a:spcPts val="600"/>
              </a:spcAft>
              <a:buFont typeface="Arial" charset="0"/>
              <a:buChar char="•"/>
            </a:pPr>
            <a:r>
              <a:rPr lang="en-US" dirty="0" smtClean="0">
                <a:solidFill>
                  <a:schemeClr val="tx2">
                    <a:lumMod val="50000"/>
                  </a:schemeClr>
                </a:solidFill>
                <a:latin typeface="Calibri" panose="020F0502020204030204" pitchFamily="34" charset="0"/>
              </a:rPr>
              <a:t>Provides </a:t>
            </a:r>
            <a:r>
              <a:rPr lang="en-US" dirty="0">
                <a:solidFill>
                  <a:schemeClr val="tx2">
                    <a:lumMod val="50000"/>
                  </a:schemeClr>
                </a:solidFill>
                <a:latin typeface="Calibri" panose="020F0502020204030204" pitchFamily="34" charset="0"/>
              </a:rPr>
              <a:t>a definition of </a:t>
            </a:r>
            <a:r>
              <a:rPr lang="en-US" dirty="0" smtClean="0">
                <a:solidFill>
                  <a:schemeClr val="tx2">
                    <a:lumMod val="50000"/>
                  </a:schemeClr>
                </a:solidFill>
                <a:latin typeface="Calibri" panose="020F0502020204030204" pitchFamily="34" charset="0"/>
              </a:rPr>
              <a:t>temporary “</a:t>
            </a:r>
            <a:r>
              <a:rPr lang="en-US" b="1" dirty="0" smtClean="0">
                <a:solidFill>
                  <a:schemeClr val="tx2">
                    <a:lumMod val="50000"/>
                  </a:schemeClr>
                </a:solidFill>
                <a:latin typeface="Calibri" panose="020F0502020204030204" pitchFamily="34" charset="0"/>
              </a:rPr>
              <a:t>Ad Hoc Teams</a:t>
            </a:r>
            <a:r>
              <a:rPr lang="en-US" dirty="0" smtClean="0">
                <a:solidFill>
                  <a:schemeClr val="tx2">
                    <a:lumMod val="50000"/>
                  </a:schemeClr>
                </a:solidFill>
                <a:latin typeface="Calibri" panose="020F0502020204030204" pitchFamily="34" charset="0"/>
              </a:rPr>
              <a:t>” to </a:t>
            </a:r>
            <a:r>
              <a:rPr lang="en-US" dirty="0">
                <a:solidFill>
                  <a:schemeClr val="tx2">
                    <a:lumMod val="50000"/>
                  </a:schemeClr>
                </a:solidFill>
                <a:latin typeface="Calibri" panose="020F0502020204030204" pitchFamily="34" charset="0"/>
              </a:rPr>
              <a:t>investigate specific areas of interest, cooperation and coordination</a:t>
            </a:r>
            <a:r>
              <a:rPr lang="en-US" dirty="0" smtClean="0">
                <a:solidFill>
                  <a:schemeClr val="tx2">
                    <a:lumMod val="50000"/>
                  </a:schemeClr>
                </a:solidFill>
                <a:latin typeface="Calibri" panose="020F0502020204030204" pitchFamily="34" charset="0"/>
              </a:rPr>
              <a:t>. Continuation requires confirmation at each annual Plenary meeting.</a:t>
            </a:r>
            <a:endParaRPr lang="en-US" b="1" dirty="0" smtClean="0">
              <a:solidFill>
                <a:schemeClr val="tx2">
                  <a:lumMod val="50000"/>
                </a:schemeClr>
              </a:solidFill>
              <a:latin typeface="Calibri" panose="020F0502020204030204" pitchFamily="34" charset="0"/>
            </a:endParaRP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177710548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Strategic Guidance – </a:t>
            </a:r>
            <a:r>
              <a:rPr lang="en-US" sz="2800" b="1" kern="0" dirty="0">
                <a:solidFill>
                  <a:srgbClr val="92D050"/>
                </a:solidFill>
                <a:latin typeface="Tahoma" pitchFamily="-106" charset="0"/>
                <a:cs typeface="Tahoma" pitchFamily="-106" charset="0"/>
              </a:rPr>
              <a:t>Highlights #1</a:t>
            </a:r>
          </a:p>
        </p:txBody>
      </p:sp>
      <p:sp>
        <p:nvSpPr>
          <p:cNvPr id="13315" name="TextBox 6"/>
          <p:cNvSpPr txBox="1">
            <a:spLocks noChangeArrowheads="1"/>
          </p:cNvSpPr>
          <p:nvPr/>
        </p:nvSpPr>
        <p:spPr bwMode="auto">
          <a:xfrm>
            <a:off x="0" y="1363028"/>
            <a:ext cx="9024938" cy="5416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dirty="0">
                <a:solidFill>
                  <a:schemeClr val="tx2">
                    <a:lumMod val="50000"/>
                  </a:schemeClr>
                </a:solidFill>
                <a:latin typeface="Calibri" panose="020F0502020204030204" pitchFamily="34" charset="0"/>
              </a:rPr>
              <a:t>Short, 9-page document (7 pages of content)</a:t>
            </a:r>
          </a:p>
          <a:p>
            <a:pPr eaLnBrk="1" hangingPunct="1">
              <a:spcAft>
                <a:spcPts val="600"/>
              </a:spcAft>
              <a:buFont typeface="Arial" charset="0"/>
              <a:buChar char="•"/>
            </a:pPr>
            <a:r>
              <a:rPr lang="en-US" dirty="0">
                <a:solidFill>
                  <a:schemeClr val="tx2">
                    <a:lumMod val="50000"/>
                  </a:schemeClr>
                </a:solidFill>
                <a:latin typeface="Calibri" panose="020F0502020204030204" pitchFamily="34" charset="0"/>
              </a:rPr>
              <a:t>Sections are consistent with the final set of CEOS Essential </a:t>
            </a:r>
            <a:r>
              <a:rPr lang="en-US" dirty="0" smtClean="0">
                <a:solidFill>
                  <a:schemeClr val="tx2">
                    <a:lumMod val="50000"/>
                  </a:schemeClr>
                </a:solidFill>
                <a:latin typeface="Calibri" panose="020F0502020204030204" pitchFamily="34" charset="0"/>
              </a:rPr>
              <a:t>Questions</a:t>
            </a:r>
            <a:r>
              <a:rPr lang="en-US" dirty="0">
                <a:solidFill>
                  <a:schemeClr val="tx2">
                    <a:lumMod val="50000"/>
                  </a:schemeClr>
                </a:solidFill>
                <a:latin typeface="Calibri" panose="020F0502020204030204" pitchFamily="34" charset="0"/>
              </a:rPr>
              <a:t/>
            </a:r>
            <a:br>
              <a:rPr lang="en-US" dirty="0">
                <a:solidFill>
                  <a:schemeClr val="tx2">
                    <a:lumMod val="50000"/>
                  </a:schemeClr>
                </a:solidFill>
                <a:latin typeface="Calibri" panose="020F0502020204030204" pitchFamily="34" charset="0"/>
              </a:rPr>
            </a:br>
            <a:r>
              <a:rPr lang="en-US" sz="2000" dirty="0">
                <a:solidFill>
                  <a:srgbClr val="0C62FF"/>
                </a:solidFill>
                <a:latin typeface="Calibri" panose="020F0502020204030204" pitchFamily="34" charset="0"/>
              </a:rPr>
              <a:t>What are CEOS’s scope and Purpose?</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What is the value of CEOS to others?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What are CEOS’s essential outcomes and relationships?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How does CEOS define and measure success?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What are the greatest risks and opportunities for CEOS?</a:t>
            </a:r>
          </a:p>
          <a:p>
            <a:pPr eaLnBrk="1" hangingPunct="1">
              <a:spcAft>
                <a:spcPts val="600"/>
              </a:spcAft>
              <a:buFont typeface="Arial" charset="0"/>
              <a:buChar char="•"/>
            </a:pPr>
            <a:r>
              <a:rPr lang="en-US" dirty="0">
                <a:solidFill>
                  <a:schemeClr val="tx2">
                    <a:lumMod val="50000"/>
                  </a:schemeClr>
                </a:solidFill>
                <a:latin typeface="Calibri" panose="020F0502020204030204" pitchFamily="34" charset="0"/>
              </a:rPr>
              <a:t>The Strategic Guidance (SG) document contains the following sections:</a:t>
            </a:r>
            <a:br>
              <a:rPr lang="en-US" dirty="0">
                <a:solidFill>
                  <a:schemeClr val="tx2">
                    <a:lumMod val="50000"/>
                  </a:schemeClr>
                </a:solidFill>
                <a:latin typeface="Calibri" panose="020F0502020204030204" pitchFamily="34" charset="0"/>
              </a:rPr>
            </a:br>
            <a:r>
              <a:rPr lang="en-US" sz="2000" dirty="0">
                <a:solidFill>
                  <a:srgbClr val="0C62FF"/>
                </a:solidFill>
                <a:latin typeface="Calibri" panose="020F0502020204030204" pitchFamily="34" charset="0"/>
              </a:rPr>
              <a:t>Introduction and Background</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CEOS Mission and Objectives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Goals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Value to Stakeholders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Approach</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Definition and Measures of Success</a:t>
            </a:r>
            <a:br>
              <a:rPr lang="en-US" sz="2000" dirty="0">
                <a:solidFill>
                  <a:srgbClr val="0C62FF"/>
                </a:solidFill>
                <a:latin typeface="Calibri" panose="020F0502020204030204" pitchFamily="34" charset="0"/>
              </a:rPr>
            </a:br>
            <a:r>
              <a:rPr lang="en-US" sz="2000" dirty="0">
                <a:solidFill>
                  <a:srgbClr val="0C62FF"/>
                </a:solidFill>
                <a:latin typeface="Calibri" panose="020F0502020204030204" pitchFamily="34" charset="0"/>
              </a:rPr>
              <a:t>Challenges, Opportunities, and Strategic Direction</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118948785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Strategic Guidance – </a:t>
            </a:r>
            <a:r>
              <a:rPr lang="en-US" sz="2800" b="1" kern="0" dirty="0">
                <a:solidFill>
                  <a:srgbClr val="92D050"/>
                </a:solidFill>
                <a:latin typeface="Tahoma" pitchFamily="-106" charset="0"/>
                <a:cs typeface="Tahoma" pitchFamily="-106" charset="0"/>
              </a:rPr>
              <a:t>Highlights #2</a:t>
            </a:r>
          </a:p>
        </p:txBody>
      </p:sp>
      <p:sp>
        <p:nvSpPr>
          <p:cNvPr id="15363" name="TextBox 6"/>
          <p:cNvSpPr txBox="1">
            <a:spLocks noChangeArrowheads="1"/>
          </p:cNvSpPr>
          <p:nvPr/>
        </p:nvSpPr>
        <p:spPr bwMode="auto">
          <a:xfrm>
            <a:off x="0" y="1371600"/>
            <a:ext cx="9024938" cy="480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b="1" dirty="0">
                <a:solidFill>
                  <a:schemeClr val="tx2">
                    <a:lumMod val="50000"/>
                  </a:schemeClr>
                </a:solidFill>
                <a:latin typeface="Calibri" panose="020F0502020204030204" pitchFamily="34" charset="0"/>
              </a:rPr>
              <a:t>Introduction and Background</a:t>
            </a:r>
          </a:p>
          <a:p>
            <a:pPr lvl="1" eaLnBrk="1" hangingPunct="1">
              <a:spcAft>
                <a:spcPts val="600"/>
              </a:spcAft>
              <a:buFont typeface="Arial" charset="0"/>
              <a:buChar char="•"/>
            </a:pPr>
            <a:r>
              <a:rPr lang="en-US" sz="2000" dirty="0">
                <a:solidFill>
                  <a:schemeClr val="tx2">
                    <a:lumMod val="50000"/>
                  </a:schemeClr>
                </a:solidFill>
                <a:latin typeface="Calibri" panose="020F0502020204030204" pitchFamily="34" charset="0"/>
              </a:rPr>
              <a:t>CEOS established in 1984</a:t>
            </a:r>
          </a:p>
          <a:p>
            <a:pPr lvl="1" eaLnBrk="1" hangingPunct="1">
              <a:spcAft>
                <a:spcPts val="600"/>
              </a:spcAft>
              <a:buFont typeface="Arial" charset="0"/>
              <a:buChar char="•"/>
            </a:pPr>
            <a:r>
              <a:rPr lang="en-US" sz="2000" dirty="0">
                <a:solidFill>
                  <a:schemeClr val="tx2">
                    <a:lumMod val="50000"/>
                  </a:schemeClr>
                </a:solidFill>
                <a:latin typeface="Calibri" panose="020F0502020204030204" pitchFamily="34" charset="0"/>
              </a:rPr>
              <a:t>Significant increase in Earth observation satellites ... </a:t>
            </a:r>
            <a:r>
              <a:rPr lang="en-US" sz="2000" dirty="0" smtClean="0">
                <a:solidFill>
                  <a:schemeClr val="tx2">
                    <a:lumMod val="50000"/>
                  </a:schemeClr>
                </a:solidFill>
                <a:latin typeface="Calibri" panose="020F0502020204030204" pitchFamily="34" charset="0"/>
              </a:rPr>
              <a:t/>
            </a:r>
            <a:br>
              <a:rPr lang="en-US" sz="2000" dirty="0" smtClean="0">
                <a:solidFill>
                  <a:schemeClr val="tx2">
                    <a:lumMod val="50000"/>
                  </a:schemeClr>
                </a:solidFill>
                <a:latin typeface="Calibri" panose="020F0502020204030204" pitchFamily="34" charset="0"/>
              </a:rPr>
            </a:br>
            <a:r>
              <a:rPr lang="en-US" sz="2000" dirty="0" smtClean="0">
                <a:solidFill>
                  <a:schemeClr val="tx2">
                    <a:lumMod val="50000"/>
                  </a:schemeClr>
                </a:solidFill>
                <a:latin typeface="Calibri" panose="020F0502020204030204" pitchFamily="34" charset="0"/>
              </a:rPr>
              <a:t>109 </a:t>
            </a:r>
            <a:r>
              <a:rPr lang="en-US" sz="2000" dirty="0">
                <a:solidFill>
                  <a:schemeClr val="tx2">
                    <a:lumMod val="50000"/>
                  </a:schemeClr>
                </a:solidFill>
                <a:latin typeface="Calibri" panose="020F0502020204030204" pitchFamily="34" charset="0"/>
              </a:rPr>
              <a:t>currently operated by CEOS Agencies.</a:t>
            </a:r>
          </a:p>
          <a:p>
            <a:pPr lvl="1" eaLnBrk="1" hangingPunct="1">
              <a:spcAft>
                <a:spcPts val="600"/>
              </a:spcAft>
              <a:buFont typeface="Arial" charset="0"/>
              <a:buChar char="•"/>
            </a:pPr>
            <a:r>
              <a:rPr lang="en-US" sz="2000" dirty="0">
                <a:solidFill>
                  <a:schemeClr val="tx2">
                    <a:lumMod val="50000"/>
                  </a:schemeClr>
                </a:solidFill>
                <a:latin typeface="Calibri" panose="020F0502020204030204" pitchFamily="34" charset="0"/>
              </a:rPr>
              <a:t>Expanding user community that is becoming more organized ... GEO, GCOS, UNFCCC, UNISDR, etc.</a:t>
            </a:r>
          </a:p>
          <a:p>
            <a:pPr eaLnBrk="1" hangingPunct="1">
              <a:spcAft>
                <a:spcPts val="600"/>
              </a:spcAft>
            </a:pPr>
            <a:r>
              <a:rPr lang="en-US" b="1" dirty="0">
                <a:solidFill>
                  <a:schemeClr val="tx2">
                    <a:lumMod val="50000"/>
                  </a:schemeClr>
                </a:solidFill>
                <a:latin typeface="Calibri" panose="020F0502020204030204" pitchFamily="34" charset="0"/>
              </a:rPr>
              <a:t>CEOS Mission and </a:t>
            </a:r>
            <a:r>
              <a:rPr lang="en-US" b="1" dirty="0" smtClean="0">
                <a:solidFill>
                  <a:schemeClr val="tx2">
                    <a:lumMod val="50000"/>
                  </a:schemeClr>
                </a:solidFill>
                <a:latin typeface="Calibri" panose="020F0502020204030204" pitchFamily="34" charset="0"/>
              </a:rPr>
              <a:t>Objectives</a:t>
            </a:r>
          </a:p>
          <a:p>
            <a:pPr lvl="1" eaLnBrk="1" hangingPunct="1">
              <a:spcAft>
                <a:spcPts val="600"/>
              </a:spcAft>
              <a:buFont typeface="Arial" charset="0"/>
              <a:buChar char="•"/>
            </a:pPr>
            <a:r>
              <a:rPr lang="en-US" sz="2000" b="1" dirty="0" smtClean="0">
                <a:solidFill>
                  <a:schemeClr val="tx2">
                    <a:lumMod val="50000"/>
                  </a:schemeClr>
                </a:solidFill>
                <a:latin typeface="Calibri" panose="020F0502020204030204" pitchFamily="34" charset="0"/>
              </a:rPr>
              <a:t>Mission Statement</a:t>
            </a:r>
            <a:r>
              <a:rPr lang="en-US" sz="2000" dirty="0" smtClean="0">
                <a:solidFill>
                  <a:schemeClr val="tx2">
                    <a:lumMod val="50000"/>
                  </a:schemeClr>
                </a:solidFill>
                <a:latin typeface="Calibri" panose="020F0502020204030204" pitchFamily="34" charset="0"/>
              </a:rPr>
              <a:t>: </a:t>
            </a:r>
            <a:r>
              <a:rPr lang="en-US" sz="2000" i="1" dirty="0" smtClean="0">
                <a:solidFill>
                  <a:schemeClr val="tx2">
                    <a:lumMod val="50000"/>
                  </a:schemeClr>
                </a:solidFill>
                <a:latin typeface="Calibri" panose="020F0502020204030204" pitchFamily="34" charset="0"/>
              </a:rPr>
              <a:t>CEOS ensures international coordination of civil space-based Earth observation programs and promotes exchange of data to optimize societal benefit and inform decision making for securing a prosperous and sustainable future for humankind.</a:t>
            </a:r>
          </a:p>
          <a:p>
            <a:pPr lvl="1" eaLnBrk="1" hangingPunct="1">
              <a:spcAft>
                <a:spcPts val="600"/>
              </a:spcAft>
              <a:buFont typeface="Arial" charset="0"/>
              <a:buChar char="•"/>
            </a:pPr>
            <a:r>
              <a:rPr lang="en-US" sz="2000" b="1" dirty="0" smtClean="0">
                <a:solidFill>
                  <a:schemeClr val="tx2">
                    <a:lumMod val="50000"/>
                  </a:schemeClr>
                </a:solidFill>
                <a:latin typeface="Calibri" panose="020F0502020204030204" pitchFamily="34" charset="0"/>
              </a:rPr>
              <a:t>Objectives</a:t>
            </a:r>
            <a:r>
              <a:rPr lang="en-US" sz="2000" dirty="0" smtClean="0">
                <a:solidFill>
                  <a:schemeClr val="tx2">
                    <a:lumMod val="50000"/>
                  </a:schemeClr>
                </a:solidFill>
                <a:latin typeface="Calibri" panose="020F0502020204030204" pitchFamily="34" charset="0"/>
              </a:rPr>
              <a:t>: Optimize benefit of Earth observations, serve as focal point for international coordination, exchange information.</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48813665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Strategic Guidance – </a:t>
            </a:r>
            <a:r>
              <a:rPr lang="en-US" sz="2800" b="1" kern="0" dirty="0">
                <a:solidFill>
                  <a:srgbClr val="92D050"/>
                </a:solidFill>
                <a:latin typeface="Tahoma" pitchFamily="-106" charset="0"/>
                <a:cs typeface="Tahoma" pitchFamily="-106" charset="0"/>
              </a:rPr>
              <a:t>Highlights #3</a:t>
            </a:r>
          </a:p>
        </p:txBody>
      </p:sp>
      <p:sp>
        <p:nvSpPr>
          <p:cNvPr id="9219" name="TextBox 6"/>
          <p:cNvSpPr txBox="1">
            <a:spLocks noChangeArrowheads="1"/>
          </p:cNvSpPr>
          <p:nvPr/>
        </p:nvSpPr>
        <p:spPr bwMode="auto">
          <a:xfrm>
            <a:off x="207963" y="1500188"/>
            <a:ext cx="8710612" cy="5124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Aft>
                <a:spcPts val="600"/>
              </a:spcAft>
              <a:defRPr/>
            </a:pPr>
            <a:r>
              <a:rPr lang="en-US" b="1" dirty="0" smtClean="0">
                <a:solidFill>
                  <a:schemeClr val="tx2">
                    <a:lumMod val="50000"/>
                  </a:schemeClr>
                </a:solidFill>
                <a:latin typeface="Calibri" panose="020F0502020204030204" pitchFamily="34" charset="0"/>
              </a:rPr>
              <a:t>Goals</a:t>
            </a:r>
            <a:endParaRPr lang="en-US" sz="2000" b="1" dirty="0" smtClean="0">
              <a:solidFill>
                <a:schemeClr val="tx2">
                  <a:lumMod val="50000"/>
                </a:schemeClr>
              </a:solidFill>
              <a:latin typeface="Calibri" panose="020F0502020204030204" pitchFamily="34" charset="0"/>
            </a:endParaRP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Reduce observational gaps</a:t>
            </a: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Improve coordination of Earth observations</a:t>
            </a: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Promote Data Democracy by improving access and use of data</a:t>
            </a: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Respond to user needs</a:t>
            </a:r>
          </a:p>
          <a:p>
            <a:pPr marL="57150" indent="0" eaLnBrk="1" hangingPunct="1">
              <a:spcAft>
                <a:spcPts val="600"/>
              </a:spcAft>
              <a:defRPr/>
            </a:pPr>
            <a:r>
              <a:rPr lang="en-US" b="1" dirty="0" smtClean="0">
                <a:solidFill>
                  <a:schemeClr val="tx2">
                    <a:lumMod val="50000"/>
                  </a:schemeClr>
                </a:solidFill>
                <a:latin typeface="Calibri" panose="020F0502020204030204" pitchFamily="34" charset="0"/>
              </a:rPr>
              <a:t>Value to Stakeholders</a:t>
            </a: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Coordinated Earth observation missions and data for societal benefit</a:t>
            </a:r>
          </a:p>
          <a:p>
            <a:pPr lvl="1" eaLnBrk="1" hangingPunct="1">
              <a:spcAft>
                <a:spcPts val="600"/>
              </a:spcAft>
              <a:buFont typeface="Arial" charset="0"/>
              <a:buChar char="•"/>
              <a:defRPr/>
            </a:pPr>
            <a:r>
              <a:rPr lang="en-US" sz="2000" dirty="0">
                <a:solidFill>
                  <a:schemeClr val="tx2">
                    <a:lumMod val="50000"/>
                  </a:schemeClr>
                </a:solidFill>
                <a:latin typeface="Calibri" panose="020F0502020204030204" pitchFamily="34" charset="0"/>
              </a:rPr>
              <a:t>Provide d</a:t>
            </a:r>
            <a:r>
              <a:rPr lang="en-US" sz="2000" dirty="0" smtClean="0">
                <a:solidFill>
                  <a:schemeClr val="tx2">
                    <a:lumMod val="50000"/>
                  </a:schemeClr>
                </a:solidFill>
                <a:latin typeface="Calibri" panose="020F0502020204030204" pitchFamily="34" charset="0"/>
              </a:rPr>
              <a:t>ata processing systems, products and science</a:t>
            </a: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Forum for partnerships</a:t>
            </a:r>
          </a:p>
          <a:p>
            <a:pPr marL="0" indent="0" eaLnBrk="1" hangingPunct="1">
              <a:spcAft>
                <a:spcPts val="600"/>
              </a:spcAft>
              <a:defRPr/>
            </a:pPr>
            <a:r>
              <a:rPr lang="en-US" b="1" dirty="0" smtClean="0">
                <a:solidFill>
                  <a:schemeClr val="tx2">
                    <a:lumMod val="50000"/>
                  </a:schemeClr>
                </a:solidFill>
                <a:latin typeface="Calibri" panose="020F0502020204030204" pitchFamily="34" charset="0"/>
              </a:rPr>
              <a:t>Approach</a:t>
            </a:r>
            <a:endParaRPr lang="en-US" sz="2000" b="1" dirty="0" smtClean="0">
              <a:solidFill>
                <a:schemeClr val="tx2">
                  <a:lumMod val="50000"/>
                </a:schemeClr>
              </a:solidFill>
              <a:latin typeface="Calibri" panose="020F0502020204030204" pitchFamily="34" charset="0"/>
            </a:endParaRP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Internal coordination ... Agencies, Working Groups, Virtual Constellations, Ad Hoc Teams, SEC, SIT and Plenary.</a:t>
            </a:r>
          </a:p>
          <a:p>
            <a:pPr lvl="1" eaLnBrk="1" hangingPunct="1">
              <a:spcAft>
                <a:spcPts val="600"/>
              </a:spcAft>
              <a:buFont typeface="Arial" charset="0"/>
              <a:buChar char="•"/>
              <a:defRPr/>
            </a:pPr>
            <a:r>
              <a:rPr lang="en-US" sz="2000" dirty="0" smtClean="0">
                <a:solidFill>
                  <a:schemeClr val="tx2">
                    <a:lumMod val="50000"/>
                  </a:schemeClr>
                </a:solidFill>
                <a:latin typeface="Calibri" panose="020F0502020204030204" pitchFamily="34" charset="0"/>
              </a:rPr>
              <a:t>External Coordination ... via CEOS Chair with stakeholders</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250701254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cs typeface="Tahoma" pitchFamily="-106" charset="0"/>
              </a:rPr>
              <a:t>Strategic Guidance – </a:t>
            </a:r>
            <a:r>
              <a:rPr lang="en-US" sz="2800" b="1" kern="0" dirty="0">
                <a:solidFill>
                  <a:srgbClr val="92D050"/>
                </a:solidFill>
                <a:latin typeface="Tahoma" pitchFamily="-106" charset="0"/>
                <a:cs typeface="Tahoma" pitchFamily="-106" charset="0"/>
              </a:rPr>
              <a:t>Highlights #4</a:t>
            </a:r>
          </a:p>
        </p:txBody>
      </p:sp>
      <p:sp>
        <p:nvSpPr>
          <p:cNvPr id="19459" name="TextBox 6"/>
          <p:cNvSpPr txBox="1">
            <a:spLocks noChangeArrowheads="1"/>
          </p:cNvSpPr>
          <p:nvPr/>
        </p:nvSpPr>
        <p:spPr bwMode="auto">
          <a:xfrm>
            <a:off x="0" y="1500188"/>
            <a:ext cx="9144000" cy="4647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2000" b="1" dirty="0">
                <a:solidFill>
                  <a:schemeClr val="tx2">
                    <a:lumMod val="50000"/>
                  </a:schemeClr>
                </a:solidFill>
                <a:latin typeface="Calibri" panose="020F0502020204030204" pitchFamily="34" charset="0"/>
              </a:rPr>
              <a:t>Definition and Measures of Success</a:t>
            </a:r>
          </a:p>
          <a:p>
            <a:pPr lvl="1" eaLnBrk="1" hangingPunct="1">
              <a:spcAft>
                <a:spcPts val="600"/>
              </a:spcAft>
              <a:buFont typeface="Arial" charset="0"/>
              <a:buChar char="•"/>
            </a:pPr>
            <a:r>
              <a:rPr lang="en-US" sz="1800" dirty="0">
                <a:solidFill>
                  <a:schemeClr val="tx2">
                    <a:lumMod val="50000"/>
                  </a:schemeClr>
                </a:solidFill>
                <a:latin typeface="Calibri" panose="020F0502020204030204" pitchFamily="34" charset="0"/>
              </a:rPr>
              <a:t>Achievement of its goals by measureable results for stakeholders.  Sometimes hard to quantify, such as Agencies becoming motivated to contribute or lead</a:t>
            </a:r>
          </a:p>
          <a:p>
            <a:pPr lvl="1" eaLnBrk="1" hangingPunct="1">
              <a:spcAft>
                <a:spcPts val="600"/>
              </a:spcAft>
              <a:buFont typeface="Arial" charset="0"/>
              <a:buChar char="•"/>
            </a:pPr>
            <a:r>
              <a:rPr lang="en-US" sz="1800" dirty="0">
                <a:solidFill>
                  <a:schemeClr val="tx2">
                    <a:lumMod val="50000"/>
                  </a:schemeClr>
                </a:solidFill>
                <a:latin typeface="Calibri" panose="020F0502020204030204" pitchFamily="34" charset="0"/>
              </a:rPr>
              <a:t>Sustainability and engagement are critical to CEOS success</a:t>
            </a:r>
          </a:p>
          <a:p>
            <a:pPr lvl="1" eaLnBrk="1" hangingPunct="1">
              <a:spcAft>
                <a:spcPts val="600"/>
              </a:spcAft>
              <a:buFont typeface="Arial" charset="0"/>
              <a:buChar char="•"/>
            </a:pPr>
            <a:r>
              <a:rPr lang="en-US" sz="1800" dirty="0">
                <a:solidFill>
                  <a:schemeClr val="tx2">
                    <a:lumMod val="50000"/>
                  </a:schemeClr>
                </a:solidFill>
                <a:latin typeface="Calibri" panose="020F0502020204030204" pitchFamily="34" charset="0"/>
              </a:rPr>
              <a:t>Regular review of activities is needed to address viability and commitment</a:t>
            </a:r>
          </a:p>
          <a:p>
            <a:pPr lvl="1" eaLnBrk="1" hangingPunct="1">
              <a:spcAft>
                <a:spcPts val="600"/>
              </a:spcAft>
              <a:buFont typeface="Arial" charset="0"/>
              <a:buChar char="•"/>
            </a:pPr>
            <a:r>
              <a:rPr lang="en-US" sz="1800" dirty="0">
                <a:solidFill>
                  <a:schemeClr val="tx2">
                    <a:lumMod val="50000"/>
                  </a:schemeClr>
                </a:solidFill>
                <a:latin typeface="Calibri" panose="020F0502020204030204" pitchFamily="34" charset="0"/>
              </a:rPr>
              <a:t>Projects should have defined requirements, milestones, schedule and management plans</a:t>
            </a:r>
          </a:p>
          <a:p>
            <a:pPr eaLnBrk="1" hangingPunct="1">
              <a:spcAft>
                <a:spcPts val="600"/>
              </a:spcAft>
            </a:pPr>
            <a:r>
              <a:rPr lang="en-US" sz="2000" b="1" dirty="0">
                <a:solidFill>
                  <a:schemeClr val="tx2">
                    <a:lumMod val="50000"/>
                  </a:schemeClr>
                </a:solidFill>
                <a:latin typeface="Calibri" panose="020F0502020204030204" pitchFamily="34" charset="0"/>
              </a:rPr>
              <a:t>Challenges, Opportunities and Strategic Direction</a:t>
            </a:r>
          </a:p>
          <a:p>
            <a:pPr lvl="1" eaLnBrk="1" hangingPunct="1">
              <a:spcAft>
                <a:spcPts val="600"/>
              </a:spcAft>
              <a:buFont typeface="Arial" charset="0"/>
              <a:buChar char="•"/>
            </a:pPr>
            <a:r>
              <a:rPr lang="en-US" sz="1800" b="1" dirty="0">
                <a:solidFill>
                  <a:schemeClr val="tx2">
                    <a:lumMod val="50000"/>
                  </a:schemeClr>
                </a:solidFill>
                <a:latin typeface="Calibri" panose="020F0502020204030204" pitchFamily="34" charset="0"/>
              </a:rPr>
              <a:t>Challenges</a:t>
            </a:r>
            <a:r>
              <a:rPr lang="en-US" sz="1800" dirty="0">
                <a:solidFill>
                  <a:schemeClr val="tx2">
                    <a:lumMod val="50000"/>
                  </a:schemeClr>
                </a:solidFill>
                <a:latin typeface="Calibri" panose="020F0502020204030204" pitchFamily="34" charset="0"/>
              </a:rPr>
              <a:t>:  Engaging stakeholders, maintaining leadership continuity and participation, managing cyclic and scarce resources</a:t>
            </a:r>
          </a:p>
          <a:p>
            <a:pPr lvl="1" eaLnBrk="1" hangingPunct="1">
              <a:spcAft>
                <a:spcPts val="600"/>
              </a:spcAft>
              <a:buFont typeface="Arial" charset="0"/>
              <a:buChar char="•"/>
            </a:pPr>
            <a:r>
              <a:rPr lang="en-US" sz="1800" b="1" dirty="0">
                <a:solidFill>
                  <a:schemeClr val="tx2">
                    <a:lumMod val="50000"/>
                  </a:schemeClr>
                </a:solidFill>
                <a:latin typeface="Calibri" panose="020F0502020204030204" pitchFamily="34" charset="0"/>
              </a:rPr>
              <a:t>Opportunities:</a:t>
            </a:r>
            <a:r>
              <a:rPr lang="en-US" sz="1800" dirty="0">
                <a:solidFill>
                  <a:schemeClr val="tx2">
                    <a:lumMod val="50000"/>
                  </a:schemeClr>
                </a:solidFill>
                <a:latin typeface="Calibri" panose="020F0502020204030204" pitchFamily="34" charset="0"/>
              </a:rPr>
              <a:t> Building capacity for Earth observation products, identifying gaps and promoting complementarity</a:t>
            </a:r>
          </a:p>
          <a:p>
            <a:pPr lvl="1" eaLnBrk="1" hangingPunct="1">
              <a:spcAft>
                <a:spcPts val="600"/>
              </a:spcAft>
              <a:buFont typeface="Arial" charset="0"/>
              <a:buChar char="•"/>
            </a:pPr>
            <a:r>
              <a:rPr lang="en-US" sz="1800" b="1" dirty="0">
                <a:solidFill>
                  <a:schemeClr val="tx2">
                    <a:lumMod val="50000"/>
                  </a:schemeClr>
                </a:solidFill>
                <a:latin typeface="Calibri" panose="020F0502020204030204" pitchFamily="34" charset="0"/>
              </a:rPr>
              <a:t>Strategic Direction</a:t>
            </a:r>
            <a:r>
              <a:rPr lang="en-US" sz="1800" dirty="0">
                <a:solidFill>
                  <a:schemeClr val="tx2">
                    <a:lumMod val="50000"/>
                  </a:schemeClr>
                </a:solidFill>
                <a:latin typeface="Calibri" panose="020F0502020204030204" pitchFamily="34" charset="0"/>
              </a:rPr>
              <a:t>: Optimize societal benefit, remain the focal point for international coordination of space-based Earth observations</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34139185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0" y="1350645"/>
            <a:ext cx="9067800" cy="5204056"/>
          </a:xfrm>
        </p:spPr>
        <p:txBody>
          <a:bodyPr/>
          <a:lstStyle/>
          <a:p>
            <a:pPr>
              <a:spcBef>
                <a:spcPts val="1200"/>
              </a:spcBef>
              <a:spcAft>
                <a:spcPts val="1200"/>
              </a:spcAft>
            </a:pPr>
            <a:r>
              <a:rPr lang="en-US" sz="3200" dirty="0" smtClean="0">
                <a:solidFill>
                  <a:schemeClr val="tx2">
                    <a:lumMod val="50000"/>
                  </a:schemeClr>
                </a:solidFill>
                <a:latin typeface="Calibri" panose="020F0502020204030204" pitchFamily="34" charset="0"/>
              </a:rPr>
              <a:t>Mission, Objectives, and Organization</a:t>
            </a:r>
          </a:p>
          <a:p>
            <a:pPr>
              <a:spcBef>
                <a:spcPts val="1200"/>
              </a:spcBef>
              <a:spcAft>
                <a:spcPts val="1200"/>
              </a:spcAft>
            </a:pPr>
            <a:r>
              <a:rPr lang="en-US" sz="3200" dirty="0" smtClean="0">
                <a:solidFill>
                  <a:schemeClr val="tx2">
                    <a:lumMod val="50000"/>
                  </a:schemeClr>
                </a:solidFill>
                <a:latin typeface="Calibri" panose="020F0502020204030204" pitchFamily="34" charset="0"/>
              </a:rPr>
              <a:t>2013 CEOS Plenary Outcomes and 2014 Priorities</a:t>
            </a:r>
          </a:p>
          <a:p>
            <a:pPr>
              <a:spcBef>
                <a:spcPts val="1200"/>
              </a:spcBef>
              <a:spcAft>
                <a:spcPts val="1200"/>
              </a:spcAft>
            </a:pPr>
            <a:r>
              <a:rPr lang="en-US" sz="3200" dirty="0" smtClean="0">
                <a:solidFill>
                  <a:schemeClr val="tx2">
                    <a:lumMod val="50000"/>
                  </a:schemeClr>
                </a:solidFill>
                <a:latin typeface="Calibri" panose="020F0502020204030204" pitchFamily="34" charset="0"/>
              </a:rPr>
              <a:t>Overview </a:t>
            </a:r>
            <a:r>
              <a:rPr lang="en-US" sz="3200" dirty="0">
                <a:solidFill>
                  <a:schemeClr val="tx2">
                    <a:lumMod val="50000"/>
                  </a:schemeClr>
                </a:solidFill>
                <a:latin typeface="Calibri" panose="020F0502020204030204" pitchFamily="34" charset="0"/>
              </a:rPr>
              <a:t>of </a:t>
            </a:r>
            <a:r>
              <a:rPr lang="en-US" sz="3200" dirty="0" smtClean="0">
                <a:solidFill>
                  <a:schemeClr val="tx2">
                    <a:lumMod val="50000"/>
                  </a:schemeClr>
                </a:solidFill>
                <a:latin typeface="Calibri" panose="020F0502020204030204" pitchFamily="34" charset="0"/>
              </a:rPr>
              <a:t>New CEOS Strategic Documents</a:t>
            </a:r>
          </a:p>
          <a:p>
            <a:pPr>
              <a:spcBef>
                <a:spcPts val="1200"/>
              </a:spcBef>
              <a:spcAft>
                <a:spcPts val="1200"/>
              </a:spcAft>
            </a:pPr>
            <a:r>
              <a:rPr lang="en-US" sz="3200" dirty="0">
                <a:solidFill>
                  <a:schemeClr val="tx2">
                    <a:lumMod val="50000"/>
                  </a:schemeClr>
                </a:solidFill>
                <a:latin typeface="Calibri" panose="020F0502020204030204" pitchFamily="34" charset="0"/>
              </a:rPr>
              <a:t>Draft CEOS 2014-2016 Work Plan and </a:t>
            </a:r>
            <a:r>
              <a:rPr lang="en-US" sz="3200" dirty="0" err="1" smtClean="0">
                <a:solidFill>
                  <a:schemeClr val="tx2">
                    <a:lumMod val="50000"/>
                  </a:schemeClr>
                </a:solidFill>
                <a:latin typeface="Calibri" panose="020F0502020204030204" pitchFamily="34" charset="0"/>
              </a:rPr>
              <a:t>WGClimate</a:t>
            </a:r>
            <a:r>
              <a:rPr lang="en-US" sz="3200" dirty="0" smtClean="0">
                <a:solidFill>
                  <a:schemeClr val="tx2">
                    <a:lumMod val="50000"/>
                  </a:schemeClr>
                </a:solidFill>
                <a:latin typeface="Calibri" panose="020F0502020204030204" pitchFamily="34" charset="0"/>
              </a:rPr>
              <a:t> Review/Discussion</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3978192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662113" y="0"/>
            <a:ext cx="7237412" cy="960120"/>
          </a:xfrm>
          <a:prstGeom prst="rect">
            <a:avLst/>
          </a:prstGeom>
          <a:noFill/>
          <a:ln w="9525">
            <a:noFill/>
            <a:miter lim="800000"/>
            <a:headEnd/>
            <a:tailEnd/>
          </a:ln>
        </p:spPr>
        <p:txBody>
          <a:bodyPr anchor="ctr"/>
          <a:lstStyle/>
          <a:p>
            <a:pPr defTabSz="914400">
              <a:defRPr/>
            </a:pPr>
            <a:r>
              <a:rPr lang="en-US" sz="2800" b="1" kern="0" dirty="0">
                <a:solidFill>
                  <a:schemeClr val="bg1"/>
                </a:solidFill>
                <a:latin typeface="Tahoma" pitchFamily="-106" charset="0"/>
                <a:cs typeface="Tahoma" pitchFamily="-106" charset="0"/>
              </a:rPr>
              <a:t>Governance and </a:t>
            </a:r>
            <a:r>
              <a:rPr lang="en-US" sz="2800" b="1" kern="0" dirty="0" smtClean="0">
                <a:solidFill>
                  <a:schemeClr val="bg1"/>
                </a:solidFill>
                <a:latin typeface="Tahoma" pitchFamily="-106" charset="0"/>
                <a:cs typeface="Tahoma" pitchFamily="-106" charset="0"/>
              </a:rPr>
              <a:t>Processes</a:t>
            </a:r>
            <a:br>
              <a:rPr lang="en-US" sz="2800" b="1" kern="0" dirty="0" smtClean="0">
                <a:solidFill>
                  <a:schemeClr val="bg1"/>
                </a:solidFill>
                <a:latin typeface="Tahoma" pitchFamily="-106" charset="0"/>
                <a:cs typeface="Tahoma" pitchFamily="-106" charset="0"/>
              </a:rPr>
            </a:br>
            <a:r>
              <a:rPr lang="en-US" sz="2800" b="1" kern="0" dirty="0" smtClean="0">
                <a:solidFill>
                  <a:srgbClr val="92D050"/>
                </a:solidFill>
                <a:latin typeface="Tahoma" pitchFamily="-106" charset="0"/>
                <a:cs typeface="Tahoma" pitchFamily="-106" charset="0"/>
              </a:rPr>
              <a:t>Highlights </a:t>
            </a:r>
            <a:r>
              <a:rPr lang="en-US" sz="2800" b="1" kern="0" dirty="0">
                <a:solidFill>
                  <a:srgbClr val="92D050"/>
                </a:solidFill>
                <a:latin typeface="Tahoma" pitchFamily="-106" charset="0"/>
                <a:cs typeface="Tahoma" pitchFamily="-106" charset="0"/>
              </a:rPr>
              <a:t>#1</a:t>
            </a:r>
          </a:p>
        </p:txBody>
      </p:sp>
      <p:sp>
        <p:nvSpPr>
          <p:cNvPr id="21507" name="TextBox 6"/>
          <p:cNvSpPr txBox="1">
            <a:spLocks noChangeArrowheads="1"/>
          </p:cNvSpPr>
          <p:nvPr/>
        </p:nvSpPr>
        <p:spPr bwMode="auto">
          <a:xfrm>
            <a:off x="55562" y="1368743"/>
            <a:ext cx="9088437"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spcAft>
                <a:spcPts val="600"/>
              </a:spcAft>
              <a:buFont typeface="Arial" charset="0"/>
              <a:buChar char="•"/>
            </a:pPr>
            <a:r>
              <a:rPr lang="en-US" dirty="0">
                <a:solidFill>
                  <a:schemeClr val="tx2">
                    <a:lumMod val="50000"/>
                  </a:schemeClr>
                </a:solidFill>
                <a:latin typeface="Calibri" panose="020F0502020204030204" pitchFamily="34" charset="0"/>
              </a:rPr>
              <a:t>21 pages including 2 annexes.  15 pages of core content.</a:t>
            </a:r>
          </a:p>
          <a:p>
            <a:pPr eaLnBrk="1" hangingPunct="1">
              <a:spcBef>
                <a:spcPts val="600"/>
              </a:spcBef>
              <a:spcAft>
                <a:spcPts val="600"/>
              </a:spcAft>
              <a:buFont typeface="Arial" charset="0"/>
              <a:buChar char="•"/>
            </a:pPr>
            <a:r>
              <a:rPr lang="en-US" dirty="0">
                <a:solidFill>
                  <a:schemeClr val="tx2">
                    <a:lumMod val="50000"/>
                  </a:schemeClr>
                </a:solidFill>
                <a:latin typeface="Calibri" panose="020F0502020204030204" pitchFamily="34" charset="0"/>
              </a:rPr>
              <a:t>C</a:t>
            </a:r>
            <a:r>
              <a:rPr lang="en-US" dirty="0" smtClean="0">
                <a:solidFill>
                  <a:schemeClr val="tx2">
                    <a:lumMod val="50000"/>
                  </a:schemeClr>
                </a:solidFill>
                <a:latin typeface="Calibri" panose="020F0502020204030204" pitchFamily="34" charset="0"/>
              </a:rPr>
              <a:t>onsistent </a:t>
            </a:r>
            <a:r>
              <a:rPr lang="en-US" dirty="0">
                <a:solidFill>
                  <a:schemeClr val="tx2">
                    <a:lumMod val="50000"/>
                  </a:schemeClr>
                </a:solidFill>
                <a:latin typeface="Calibri" panose="020F0502020204030204" pitchFamily="34" charset="0"/>
              </a:rPr>
              <a:t>with the output of the Topical Teams, which were arranged around 5 themes</a:t>
            </a:r>
            <a:r>
              <a:rPr lang="en-US" dirty="0" smtClean="0">
                <a:solidFill>
                  <a:schemeClr val="tx2">
                    <a:lumMod val="50000"/>
                  </a:schemeClr>
                </a:solidFill>
                <a:latin typeface="Calibri" panose="020F0502020204030204" pitchFamily="34" charset="0"/>
              </a:rPr>
              <a:t>.</a:t>
            </a:r>
            <a:endParaRPr lang="en-US" dirty="0">
              <a:solidFill>
                <a:schemeClr val="tx2">
                  <a:lumMod val="50000"/>
                </a:schemeClr>
              </a:solidFill>
              <a:latin typeface="Calibri" panose="020F0502020204030204" pitchFamily="34" charset="0"/>
            </a:endParaRPr>
          </a:p>
          <a:p>
            <a:pPr eaLnBrk="1" hangingPunct="1">
              <a:spcBef>
                <a:spcPts val="600"/>
              </a:spcBef>
              <a:spcAft>
                <a:spcPts val="600"/>
              </a:spcAft>
              <a:buFont typeface="Arial" charset="0"/>
              <a:buChar char="•"/>
            </a:pPr>
            <a:r>
              <a:rPr lang="en-US" b="1" dirty="0">
                <a:solidFill>
                  <a:schemeClr val="tx2">
                    <a:lumMod val="50000"/>
                  </a:schemeClr>
                </a:solidFill>
                <a:latin typeface="Calibri" panose="020F0502020204030204" pitchFamily="34" charset="0"/>
              </a:rPr>
              <a:t>Governance and Processes (GP)</a:t>
            </a:r>
            <a:r>
              <a:rPr lang="en-US" dirty="0">
                <a:solidFill>
                  <a:schemeClr val="tx2">
                    <a:lumMod val="50000"/>
                  </a:schemeClr>
                </a:solidFill>
                <a:latin typeface="Calibri" panose="020F0502020204030204" pitchFamily="34" charset="0"/>
              </a:rPr>
              <a:t> document </a:t>
            </a:r>
            <a:r>
              <a:rPr lang="en-US" dirty="0" smtClean="0">
                <a:solidFill>
                  <a:schemeClr val="tx2">
                    <a:lumMod val="50000"/>
                  </a:schemeClr>
                </a:solidFill>
                <a:latin typeface="Calibri" panose="020F0502020204030204" pitchFamily="34" charset="0"/>
              </a:rPr>
              <a:t>includes </a:t>
            </a:r>
            <a:r>
              <a:rPr lang="en-US" dirty="0">
                <a:solidFill>
                  <a:schemeClr val="tx2">
                    <a:lumMod val="50000"/>
                  </a:schemeClr>
                </a:solidFill>
                <a:latin typeface="Calibri" panose="020F0502020204030204" pitchFamily="34" charset="0"/>
              </a:rPr>
              <a:t>...</a:t>
            </a:r>
            <a:br>
              <a:rPr lang="en-US" dirty="0">
                <a:solidFill>
                  <a:schemeClr val="tx2">
                    <a:lumMod val="50000"/>
                  </a:schemeClr>
                </a:solidFill>
                <a:latin typeface="Calibri" panose="020F0502020204030204" pitchFamily="34" charset="0"/>
              </a:rPr>
            </a:br>
            <a:r>
              <a:rPr lang="en-US" dirty="0" smtClean="0">
                <a:solidFill>
                  <a:schemeClr val="tx2">
                    <a:lumMod val="50000"/>
                  </a:schemeClr>
                </a:solidFill>
                <a:latin typeface="Calibri" panose="020F0502020204030204" pitchFamily="34" charset="0"/>
              </a:rPr>
              <a:t>(</a:t>
            </a:r>
            <a:r>
              <a:rPr lang="en-US" dirty="0">
                <a:solidFill>
                  <a:schemeClr val="tx2">
                    <a:lumMod val="50000"/>
                  </a:schemeClr>
                </a:solidFill>
                <a:latin typeface="Calibri" panose="020F0502020204030204" pitchFamily="34" charset="0"/>
              </a:rPr>
              <a:t>1) </a:t>
            </a:r>
            <a:r>
              <a:rPr lang="en-US" dirty="0" smtClean="0">
                <a:solidFill>
                  <a:schemeClr val="tx2">
                    <a:lumMod val="50000"/>
                  </a:schemeClr>
                </a:solidFill>
                <a:latin typeface="Calibri" panose="020F0502020204030204" pitchFamily="34" charset="0"/>
              </a:rPr>
              <a:t>Introduction </a:t>
            </a:r>
            <a:r>
              <a:rPr lang="en-US" dirty="0">
                <a:solidFill>
                  <a:schemeClr val="tx2">
                    <a:lumMod val="50000"/>
                  </a:schemeClr>
                </a:solidFill>
                <a:latin typeface="Calibri" panose="020F0502020204030204" pitchFamily="34" charset="0"/>
              </a:rPr>
              <a:t>and Background</a:t>
            </a:r>
            <a:br>
              <a:rPr lang="en-US" dirty="0">
                <a:solidFill>
                  <a:schemeClr val="tx2">
                    <a:lumMod val="50000"/>
                  </a:schemeClr>
                </a:solidFill>
                <a:latin typeface="Calibri" panose="020F0502020204030204" pitchFamily="34" charset="0"/>
              </a:rPr>
            </a:br>
            <a:r>
              <a:rPr lang="en-US" dirty="0">
                <a:solidFill>
                  <a:schemeClr val="tx2">
                    <a:lumMod val="50000"/>
                  </a:schemeClr>
                </a:solidFill>
                <a:latin typeface="Calibri" panose="020F0502020204030204" pitchFamily="34" charset="0"/>
              </a:rPr>
              <a:t>(2) Organizational Roles and Responsibilities</a:t>
            </a:r>
            <a:br>
              <a:rPr lang="en-US" dirty="0">
                <a:solidFill>
                  <a:schemeClr val="tx2">
                    <a:lumMod val="50000"/>
                  </a:schemeClr>
                </a:solidFill>
                <a:latin typeface="Calibri" panose="020F0502020204030204" pitchFamily="34" charset="0"/>
              </a:rPr>
            </a:br>
            <a:r>
              <a:rPr lang="en-US" dirty="0">
                <a:solidFill>
                  <a:schemeClr val="tx2">
                    <a:lumMod val="50000"/>
                  </a:schemeClr>
                </a:solidFill>
                <a:latin typeface="Calibri" panose="020F0502020204030204" pitchFamily="34" charset="0"/>
              </a:rPr>
              <a:t>(3) Decision-Making Process</a:t>
            </a:r>
            <a:br>
              <a:rPr lang="en-US" dirty="0">
                <a:solidFill>
                  <a:schemeClr val="tx2">
                    <a:lumMod val="50000"/>
                  </a:schemeClr>
                </a:solidFill>
                <a:latin typeface="Calibri" panose="020F0502020204030204" pitchFamily="34" charset="0"/>
              </a:rPr>
            </a:br>
            <a:r>
              <a:rPr lang="en-US" dirty="0">
                <a:solidFill>
                  <a:schemeClr val="tx2">
                    <a:lumMod val="50000"/>
                  </a:schemeClr>
                </a:solidFill>
                <a:latin typeface="Calibri" panose="020F0502020204030204" pitchFamily="34" charset="0"/>
              </a:rPr>
              <a:t>(4) Major Meetings</a:t>
            </a:r>
            <a:br>
              <a:rPr lang="en-US" dirty="0">
                <a:solidFill>
                  <a:schemeClr val="tx2">
                    <a:lumMod val="50000"/>
                  </a:schemeClr>
                </a:solidFill>
                <a:latin typeface="Calibri" panose="020F0502020204030204" pitchFamily="34" charset="0"/>
              </a:rPr>
            </a:br>
            <a:r>
              <a:rPr lang="en-US" dirty="0">
                <a:solidFill>
                  <a:schemeClr val="tx2">
                    <a:lumMod val="50000"/>
                  </a:schemeClr>
                </a:solidFill>
                <a:latin typeface="Calibri" panose="020F0502020204030204" pitchFamily="34" charset="0"/>
              </a:rPr>
              <a:t>(5) Membership and Participation</a:t>
            </a:r>
            <a:br>
              <a:rPr lang="en-US" dirty="0">
                <a:solidFill>
                  <a:schemeClr val="tx2">
                    <a:lumMod val="50000"/>
                  </a:schemeClr>
                </a:solidFill>
                <a:latin typeface="Calibri" panose="020F0502020204030204" pitchFamily="34" charset="0"/>
              </a:rPr>
            </a:br>
            <a:r>
              <a:rPr lang="en-US" dirty="0" smtClean="0">
                <a:solidFill>
                  <a:schemeClr val="tx2">
                    <a:lumMod val="50000"/>
                  </a:schemeClr>
                </a:solidFill>
                <a:latin typeface="Calibri" panose="020F0502020204030204" pitchFamily="34" charset="0"/>
              </a:rPr>
              <a:t>Annex </a:t>
            </a:r>
            <a:r>
              <a:rPr lang="en-US" dirty="0">
                <a:solidFill>
                  <a:schemeClr val="tx2">
                    <a:lumMod val="50000"/>
                  </a:schemeClr>
                </a:solidFill>
                <a:latin typeface="Calibri" panose="020F0502020204030204" pitchFamily="34" charset="0"/>
              </a:rPr>
              <a:t>1 – Current list of Working Groups, Virtual Constellations, </a:t>
            </a:r>
            <a:r>
              <a:rPr lang="en-US" dirty="0" smtClean="0">
                <a:solidFill>
                  <a:schemeClr val="tx2">
                    <a:lumMod val="50000"/>
                  </a:schemeClr>
                </a:solidFill>
                <a:latin typeface="Calibri" panose="020F0502020204030204" pitchFamily="34" charset="0"/>
              </a:rPr>
              <a:t/>
            </a:r>
            <a:br>
              <a:rPr lang="en-US" dirty="0" smtClean="0">
                <a:solidFill>
                  <a:schemeClr val="tx2">
                    <a:lumMod val="50000"/>
                  </a:schemeClr>
                </a:solidFill>
                <a:latin typeface="Calibri" panose="020F0502020204030204" pitchFamily="34" charset="0"/>
              </a:rPr>
            </a:br>
            <a:r>
              <a:rPr lang="en-US" dirty="0" smtClean="0">
                <a:solidFill>
                  <a:schemeClr val="tx2">
                    <a:lumMod val="50000"/>
                  </a:schemeClr>
                </a:solidFill>
                <a:latin typeface="Calibri" panose="020F0502020204030204" pitchFamily="34" charset="0"/>
              </a:rPr>
              <a:t>Ad Hoc Teams</a:t>
            </a:r>
            <a:br>
              <a:rPr lang="en-US" dirty="0" smtClean="0">
                <a:solidFill>
                  <a:schemeClr val="tx2">
                    <a:lumMod val="50000"/>
                  </a:schemeClr>
                </a:solidFill>
                <a:latin typeface="Calibri" panose="020F0502020204030204" pitchFamily="34" charset="0"/>
              </a:rPr>
            </a:br>
            <a:r>
              <a:rPr lang="en-US" dirty="0">
                <a:solidFill>
                  <a:schemeClr val="tx2">
                    <a:lumMod val="50000"/>
                  </a:schemeClr>
                </a:solidFill>
                <a:latin typeface="Calibri" panose="020F0502020204030204" pitchFamily="34" charset="0"/>
              </a:rPr>
              <a:t>Annex 2 – Current list of CEOS Agencies and year of acceptance</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50810247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smtClean="0">
                <a:solidFill>
                  <a:schemeClr val="bg1"/>
                </a:solidFill>
                <a:latin typeface="Tahoma" pitchFamily="-106" charset="0"/>
                <a:cs typeface="Tahoma" pitchFamily="-106" charset="0"/>
              </a:rPr>
              <a:t>Beyond the CSS … Part 1</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58371" name="TextBox 6"/>
          <p:cNvSpPr txBox="1">
            <a:spLocks noChangeArrowheads="1"/>
          </p:cNvSpPr>
          <p:nvPr/>
        </p:nvSpPr>
        <p:spPr bwMode="auto">
          <a:xfrm>
            <a:off x="112712" y="1452563"/>
            <a:ext cx="8936037" cy="3939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Aft>
                <a:spcPts val="600"/>
              </a:spcAft>
            </a:pPr>
            <a:r>
              <a:rPr lang="en-US" dirty="0" smtClean="0">
                <a:solidFill>
                  <a:schemeClr val="tx2">
                    <a:lumMod val="50000"/>
                  </a:schemeClr>
                </a:solidFill>
                <a:latin typeface="Calibri" panose="020F0502020204030204" pitchFamily="34" charset="0"/>
              </a:rPr>
              <a:t>Here are some future initiatives related to the CSS ...</a:t>
            </a:r>
            <a:br>
              <a:rPr lang="en-US" dirty="0" smtClean="0">
                <a:solidFill>
                  <a:schemeClr val="tx2">
                    <a:lumMod val="50000"/>
                  </a:schemeClr>
                </a:solidFill>
                <a:latin typeface="Calibri" panose="020F0502020204030204" pitchFamily="34" charset="0"/>
              </a:rPr>
            </a:br>
            <a:r>
              <a:rPr lang="en-US" dirty="0" smtClean="0">
                <a:solidFill>
                  <a:schemeClr val="tx2">
                    <a:lumMod val="50000"/>
                  </a:schemeClr>
                </a:solidFill>
                <a:latin typeface="Calibri" panose="020F0502020204030204" pitchFamily="34" charset="0"/>
              </a:rPr>
              <a:t>  </a:t>
            </a:r>
          </a:p>
          <a:p>
            <a:pPr eaLnBrk="1" hangingPunct="1">
              <a:spcAft>
                <a:spcPts val="600"/>
              </a:spcAft>
              <a:buFont typeface="Arial" charset="0"/>
              <a:buChar char="•"/>
            </a:pPr>
            <a:r>
              <a:rPr lang="en-US" b="1" dirty="0" smtClean="0">
                <a:solidFill>
                  <a:srgbClr val="CC0066"/>
                </a:solidFill>
                <a:latin typeface="Calibri" panose="020F0502020204030204" pitchFamily="34" charset="0"/>
              </a:rPr>
              <a:t>Work Plan </a:t>
            </a:r>
            <a:r>
              <a:rPr lang="en-US" dirty="0" smtClean="0">
                <a:solidFill>
                  <a:srgbClr val="CC0066"/>
                </a:solidFill>
                <a:latin typeface="Calibri" panose="020F0502020204030204" pitchFamily="34" charset="0"/>
              </a:rPr>
              <a:t>… As part of the initial CSS objectives, it was decided that a rolling 3-year CEOS Work Plan would be developed in early 2014 (to be updated annually).  Development of the new Work Plan will be discussed in more detail shortly.</a:t>
            </a:r>
          </a:p>
          <a:p>
            <a:pPr eaLnBrk="1" hangingPunct="1">
              <a:spcAft>
                <a:spcPts val="600"/>
              </a:spcAft>
              <a:buFont typeface="Arial" charset="0"/>
              <a:buChar char="•"/>
            </a:pPr>
            <a:r>
              <a:rPr lang="en-US" b="1" dirty="0" smtClean="0">
                <a:solidFill>
                  <a:schemeClr val="tx2">
                    <a:lumMod val="50000"/>
                  </a:schemeClr>
                </a:solidFill>
                <a:latin typeface="Calibri" panose="020F0502020204030204" pitchFamily="34" charset="0"/>
              </a:rPr>
              <a:t>Website </a:t>
            </a:r>
            <a:r>
              <a:rPr lang="en-US" dirty="0" smtClean="0">
                <a:solidFill>
                  <a:schemeClr val="tx2">
                    <a:lumMod val="50000"/>
                  </a:schemeClr>
                </a:solidFill>
                <a:latin typeface="Calibri" panose="020F0502020204030204" pitchFamily="34" charset="0"/>
              </a:rPr>
              <a:t>… The CEOS website will need revisions to the main content (background, org chart, etc.) to accurately reflect the new strategic document content.  This will be led by Brian Killough (SEO) with support from Kerry Sawyer (CEO) and approval from the SEC.</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77194219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smtClean="0">
                <a:solidFill>
                  <a:schemeClr val="bg1"/>
                </a:solidFill>
                <a:latin typeface="Tahoma" pitchFamily="-106" charset="0"/>
                <a:cs typeface="Tahoma" pitchFamily="-106" charset="0"/>
              </a:rPr>
              <a:t>Beyond the CSS … Part 2</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58371" name="TextBox 6"/>
          <p:cNvSpPr txBox="1">
            <a:spLocks noChangeArrowheads="1"/>
          </p:cNvSpPr>
          <p:nvPr/>
        </p:nvSpPr>
        <p:spPr bwMode="auto">
          <a:xfrm>
            <a:off x="112712" y="1452563"/>
            <a:ext cx="8936037" cy="4970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b="1" dirty="0" smtClean="0">
                <a:solidFill>
                  <a:srgbClr val="CC0066"/>
                </a:solidFill>
                <a:latin typeface="Calibri" panose="020F0502020204030204" pitchFamily="34" charset="0"/>
              </a:rPr>
              <a:t>New Working Group </a:t>
            </a:r>
            <a:r>
              <a:rPr lang="en-US" dirty="0">
                <a:solidFill>
                  <a:srgbClr val="CC0066"/>
                </a:solidFill>
                <a:latin typeface="Calibri" panose="020F0502020204030204" pitchFamily="34" charset="0"/>
              </a:rPr>
              <a:t>and </a:t>
            </a:r>
            <a:r>
              <a:rPr lang="en-US" b="1" dirty="0">
                <a:solidFill>
                  <a:srgbClr val="CC0066"/>
                </a:solidFill>
                <a:latin typeface="Calibri" panose="020F0502020204030204" pitchFamily="34" charset="0"/>
              </a:rPr>
              <a:t>New Initiatives Process Papers </a:t>
            </a:r>
            <a:r>
              <a:rPr lang="en-US" dirty="0">
                <a:solidFill>
                  <a:srgbClr val="CC0066"/>
                </a:solidFill>
                <a:latin typeface="Calibri" panose="020F0502020204030204" pitchFamily="34" charset="0"/>
              </a:rPr>
              <a:t>… CEOS </a:t>
            </a:r>
            <a:r>
              <a:rPr lang="en-US" u="sng" dirty="0">
                <a:solidFill>
                  <a:srgbClr val="CC0066"/>
                </a:solidFill>
                <a:latin typeface="Calibri" panose="020F0502020204030204" pitchFamily="34" charset="0"/>
              </a:rPr>
              <a:t>does not </a:t>
            </a:r>
            <a:r>
              <a:rPr lang="en-US" dirty="0">
                <a:solidFill>
                  <a:srgbClr val="CC0066"/>
                </a:solidFill>
                <a:latin typeface="Calibri" panose="020F0502020204030204" pitchFamily="34" charset="0"/>
              </a:rPr>
              <a:t>have a formal “tactical” process document for new CEOS Working Groups or new CEOS </a:t>
            </a:r>
            <a:r>
              <a:rPr lang="en-US" dirty="0" smtClean="0">
                <a:solidFill>
                  <a:srgbClr val="CC0066"/>
                </a:solidFill>
                <a:latin typeface="Calibri" panose="020F0502020204030204" pitchFamily="34" charset="0"/>
              </a:rPr>
              <a:t>Initiatives</a:t>
            </a:r>
            <a:r>
              <a:rPr lang="en-US" dirty="0">
                <a:solidFill>
                  <a:srgbClr val="CC0066"/>
                </a:solidFill>
                <a:latin typeface="Calibri" panose="020F0502020204030204" pitchFamily="34" charset="0"/>
              </a:rPr>
              <a:t>.  A Process Paper does exist for New Virtual Constellations, so a similar output is likely needed for Working Groups and New Initiatives. Many CEOS members have expressed a desire for additional details regarding the processes by which new groups or new work are proposed and endorsed by CEOS. </a:t>
            </a:r>
          </a:p>
          <a:p>
            <a:pPr eaLnBrk="1" hangingPunct="1">
              <a:spcAft>
                <a:spcPts val="600"/>
              </a:spcAft>
              <a:buFont typeface="Arial" charset="0"/>
              <a:buChar char="•"/>
            </a:pPr>
            <a:r>
              <a:rPr lang="en-US" b="1" dirty="0">
                <a:solidFill>
                  <a:schemeClr val="tx2">
                    <a:lumMod val="50000"/>
                  </a:schemeClr>
                </a:solidFill>
                <a:latin typeface="Calibri" panose="020F0502020204030204" pitchFamily="34" charset="0"/>
              </a:rPr>
              <a:t>New Document Management System </a:t>
            </a:r>
            <a:r>
              <a:rPr lang="en-US" dirty="0">
                <a:solidFill>
                  <a:schemeClr val="tx2">
                    <a:lumMod val="50000"/>
                  </a:schemeClr>
                </a:solidFill>
                <a:latin typeface="Calibri" panose="020F0502020204030204" pitchFamily="34" charset="0"/>
              </a:rPr>
              <a:t>... CEOS has used several tools for managing documents in the past ... Website and Google-Docs.  These options are not a good long-term solution and do not utilize a consistent organizational scheme.  CEOS should consider options for the future to maintain a record of our key documents.</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43450504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53" y="3711296"/>
            <a:ext cx="6394767" cy="2171344"/>
          </a:xfrm>
        </p:spPr>
        <p:txBody>
          <a:bodyPr/>
          <a:lstStyle/>
          <a:p>
            <a:r>
              <a:rPr lang="en-US" dirty="0" smtClean="0">
                <a:solidFill>
                  <a:schemeClr val="tx2">
                    <a:lumMod val="50000"/>
                  </a:schemeClr>
                </a:solidFill>
              </a:rPr>
              <a:t>Draft CEOS 2014-2016 </a:t>
            </a:r>
            <a:r>
              <a:rPr lang="en-US" dirty="0">
                <a:solidFill>
                  <a:schemeClr val="tx2">
                    <a:lumMod val="50000"/>
                  </a:schemeClr>
                </a:solidFill>
              </a:rPr>
              <a:t>work plan review/discussion</a:t>
            </a:r>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3807573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819400" y="0"/>
            <a:ext cx="6324600" cy="689956"/>
          </a:xfrm>
        </p:spPr>
        <p:txBody>
          <a:bodyPr/>
          <a:lstStyle/>
          <a:p>
            <a:r>
              <a:rPr lang="en-US" sz="2800" dirty="0" smtClean="0"/>
              <a:t>CEOS 2014-2016 Work Plan</a:t>
            </a:r>
            <a:endParaRPr lang="en-US" sz="2800" dirty="0"/>
          </a:p>
        </p:txBody>
      </p:sp>
      <p:sp>
        <p:nvSpPr>
          <p:cNvPr id="6" name="TextBox 5"/>
          <p:cNvSpPr txBox="1"/>
          <p:nvPr/>
        </p:nvSpPr>
        <p:spPr>
          <a:xfrm>
            <a:off x="4488872" y="1644226"/>
            <a:ext cx="4274128" cy="480131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Purpose:  To </a:t>
            </a:r>
            <a:r>
              <a:rPr lang="en-US" b="1" dirty="0"/>
              <a:t>set forth near-term objectives and deliverables designed to achieve the goals outlined in the </a:t>
            </a:r>
            <a:r>
              <a:rPr lang="en-US" b="1" i="1" dirty="0"/>
              <a:t>CEOS Strategic Guidance</a:t>
            </a:r>
            <a:r>
              <a:rPr lang="en-US" b="1" dirty="0"/>
              <a:t> document. </a:t>
            </a:r>
            <a:endParaRPr lang="en-US" b="1" dirty="0" smtClean="0"/>
          </a:p>
          <a:p>
            <a:endParaRPr lang="en-US" b="1" dirty="0"/>
          </a:p>
          <a:p>
            <a:r>
              <a:rPr lang="en-US" b="1" dirty="0" smtClean="0"/>
              <a:t>It </a:t>
            </a:r>
            <a:r>
              <a:rPr lang="en-US" b="1" dirty="0"/>
              <a:t>includes a description of CEOS activities to be executed in the current calendar year (2014), and summarizes anticipated activities for the subsequent two years (2015-2016). </a:t>
            </a:r>
            <a:endParaRPr lang="en-US" b="1" dirty="0" smtClean="0"/>
          </a:p>
          <a:p>
            <a:endParaRPr lang="en-US" b="1" dirty="0"/>
          </a:p>
          <a:p>
            <a:r>
              <a:rPr lang="en-US" b="1" dirty="0" smtClean="0"/>
              <a:t>Detailed </a:t>
            </a:r>
            <a:r>
              <a:rPr lang="en-US" b="1" dirty="0"/>
              <a:t>information, including planned milestones and deliverables, accomplishments, and issues, </a:t>
            </a:r>
            <a:r>
              <a:rPr lang="en-US" b="1" dirty="0" smtClean="0"/>
              <a:t>will be available </a:t>
            </a:r>
            <a:r>
              <a:rPr lang="en-US" b="1" dirty="0"/>
              <a:t>and routinely updated in the CEOS Action Tracking System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3825" y="1402925"/>
            <a:ext cx="4257675" cy="536995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7"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4046669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0" y="1360971"/>
            <a:ext cx="9144000" cy="5126182"/>
          </a:xfrm>
        </p:spPr>
        <p:txBody>
          <a:bodyPr/>
          <a:lstStyle/>
          <a:p>
            <a:r>
              <a:rPr lang="en-US" sz="1800" dirty="0" smtClean="0">
                <a:solidFill>
                  <a:schemeClr val="tx2">
                    <a:lumMod val="50000"/>
                  </a:schemeClr>
                </a:solidFill>
                <a:latin typeface="Calibri" panose="020F0502020204030204" pitchFamily="34" charset="0"/>
              </a:rPr>
              <a:t>The last of the CSS Strategic Documents</a:t>
            </a:r>
          </a:p>
          <a:p>
            <a:r>
              <a:rPr lang="en-US" sz="1800" dirty="0">
                <a:solidFill>
                  <a:schemeClr val="tx2">
                    <a:lumMod val="50000"/>
                  </a:schemeClr>
                </a:solidFill>
                <a:latin typeface="Calibri" panose="020F0502020204030204" pitchFamily="34" charset="0"/>
              </a:rPr>
              <a:t>Under direction of the CEOS Chair and in consultation with CEOS leadership, the CEO develops the </a:t>
            </a:r>
            <a:r>
              <a:rPr lang="en-US" sz="1800" i="1" dirty="0">
                <a:solidFill>
                  <a:schemeClr val="tx2">
                    <a:lumMod val="50000"/>
                  </a:schemeClr>
                </a:solidFill>
                <a:latin typeface="Calibri" panose="020F0502020204030204" pitchFamily="34" charset="0"/>
              </a:rPr>
              <a:t>CEOS Work Plan</a:t>
            </a:r>
            <a:r>
              <a:rPr lang="en-US" sz="1800" dirty="0">
                <a:solidFill>
                  <a:schemeClr val="tx2">
                    <a:lumMod val="50000"/>
                  </a:schemeClr>
                </a:solidFill>
                <a:latin typeface="Calibri" panose="020F0502020204030204" pitchFamily="34" charset="0"/>
              </a:rPr>
              <a:t> (three-year longevity, updated annually</a:t>
            </a:r>
            <a:r>
              <a:rPr lang="en-US" sz="1800" dirty="0" smtClean="0">
                <a:solidFill>
                  <a:schemeClr val="tx2">
                    <a:lumMod val="50000"/>
                  </a:schemeClr>
                </a:solidFill>
                <a:latin typeface="Calibri" panose="020F0502020204030204" pitchFamily="34" charset="0"/>
              </a:rPr>
              <a:t>).</a:t>
            </a:r>
          </a:p>
          <a:p>
            <a:r>
              <a:rPr lang="en-US" sz="1800" dirty="0" smtClean="0">
                <a:solidFill>
                  <a:schemeClr val="tx2">
                    <a:lumMod val="50000"/>
                  </a:schemeClr>
                </a:solidFill>
                <a:latin typeface="Calibri" panose="020F0502020204030204" pitchFamily="34" charset="0"/>
              </a:rPr>
              <a:t>Use the Montreal Statement as a basis for CEOS priority objectives for 2014 and 2015-2016</a:t>
            </a:r>
          </a:p>
          <a:p>
            <a:r>
              <a:rPr lang="en-US" sz="1800" dirty="0" smtClean="0">
                <a:solidFill>
                  <a:schemeClr val="tx2">
                    <a:lumMod val="50000"/>
                  </a:schemeClr>
                </a:solidFill>
                <a:latin typeface="Calibri" panose="020F0502020204030204" pitchFamily="34" charset="0"/>
              </a:rPr>
              <a:t>Retains original intention to provide overall guidance for CEOS on expected outcomes for CEOS and its stakeholders</a:t>
            </a:r>
          </a:p>
          <a:p>
            <a:r>
              <a:rPr lang="en-US" sz="1800" dirty="0" smtClean="0">
                <a:solidFill>
                  <a:schemeClr val="tx2">
                    <a:lumMod val="50000"/>
                  </a:schemeClr>
                </a:solidFill>
                <a:latin typeface="Calibri" panose="020F0502020204030204" pitchFamily="34" charset="0"/>
              </a:rPr>
              <a:t>Content will </a:t>
            </a:r>
            <a:r>
              <a:rPr lang="en-US" sz="1800" dirty="0">
                <a:solidFill>
                  <a:schemeClr val="tx2">
                    <a:lumMod val="50000"/>
                  </a:schemeClr>
                </a:solidFill>
                <a:latin typeface="Calibri" panose="020F0502020204030204" pitchFamily="34" charset="0"/>
              </a:rPr>
              <a:t>include a concise </a:t>
            </a:r>
            <a:r>
              <a:rPr lang="en-US" sz="1800" dirty="0" smtClean="0">
                <a:solidFill>
                  <a:schemeClr val="tx2">
                    <a:lumMod val="50000"/>
                  </a:schemeClr>
                </a:solidFill>
                <a:latin typeface="Calibri" panose="020F0502020204030204" pitchFamily="34" charset="0"/>
              </a:rPr>
              <a:t>characterization </a:t>
            </a:r>
            <a:r>
              <a:rPr lang="en-US" sz="1800" dirty="0">
                <a:solidFill>
                  <a:schemeClr val="tx2">
                    <a:lumMod val="50000"/>
                  </a:schemeClr>
                </a:solidFill>
                <a:latin typeface="Calibri" panose="020F0502020204030204" pitchFamily="34" charset="0"/>
              </a:rPr>
              <a:t>of the main deliverables, their delivery schedule and associated high-level </a:t>
            </a:r>
            <a:r>
              <a:rPr lang="en-US" sz="1800" dirty="0" smtClean="0">
                <a:solidFill>
                  <a:schemeClr val="tx2">
                    <a:lumMod val="50000"/>
                  </a:schemeClr>
                </a:solidFill>
                <a:latin typeface="Calibri" panose="020F0502020204030204" pitchFamily="34" charset="0"/>
              </a:rPr>
              <a:t>activities</a:t>
            </a:r>
            <a:endParaRPr lang="en-US" sz="1800" dirty="0">
              <a:solidFill>
                <a:schemeClr val="tx2">
                  <a:lumMod val="50000"/>
                </a:schemeClr>
              </a:solidFill>
              <a:latin typeface="Calibri" panose="020F0502020204030204" pitchFamily="34" charset="0"/>
            </a:endParaRPr>
          </a:p>
          <a:p>
            <a:r>
              <a:rPr lang="en-US" sz="1800" dirty="0">
                <a:solidFill>
                  <a:schemeClr val="tx2">
                    <a:lumMod val="50000"/>
                  </a:schemeClr>
                </a:solidFill>
                <a:latin typeface="Calibri" panose="020F0502020204030204" pitchFamily="34" charset="0"/>
              </a:rPr>
              <a:t>In addition to providing an overview for Plenary, this plan will also inform the progress monitoring activities carried out during the course of the year by the SIT and CEOS Chairs.</a:t>
            </a:r>
          </a:p>
          <a:p>
            <a:r>
              <a:rPr lang="en-US" sz="1800" dirty="0" smtClean="0">
                <a:solidFill>
                  <a:schemeClr val="tx2">
                    <a:lumMod val="50000"/>
                  </a:schemeClr>
                </a:solidFill>
                <a:latin typeface="Calibri" panose="020F0502020204030204" pitchFamily="34" charset="0"/>
              </a:rPr>
              <a:t>Will </a:t>
            </a:r>
            <a:r>
              <a:rPr lang="en-US" sz="1800" dirty="0">
                <a:solidFill>
                  <a:schemeClr val="tx2">
                    <a:lumMod val="50000"/>
                  </a:schemeClr>
                </a:solidFill>
                <a:latin typeface="Calibri" panose="020F0502020204030204" pitchFamily="34" charset="0"/>
              </a:rPr>
              <a:t>cover the full </a:t>
            </a:r>
            <a:r>
              <a:rPr lang="en-US" sz="1800" dirty="0" smtClean="0">
                <a:solidFill>
                  <a:schemeClr val="tx2">
                    <a:lumMod val="50000"/>
                  </a:schemeClr>
                </a:solidFill>
                <a:latin typeface="Calibri" panose="020F0502020204030204" pitchFamily="34" charset="0"/>
              </a:rPr>
              <a:t>three-year </a:t>
            </a:r>
            <a:r>
              <a:rPr lang="en-US" sz="1800" dirty="0">
                <a:solidFill>
                  <a:schemeClr val="tx2">
                    <a:lumMod val="50000"/>
                  </a:schemeClr>
                </a:solidFill>
                <a:latin typeface="Calibri" panose="020F0502020204030204" pitchFamily="34" charset="0"/>
              </a:rPr>
              <a:t>period, with more detailed information available for the first year. It is anticipated that the Work Plan will maintain the current thematic structure, with each theme addressed in no more than 1 and 1/2 pages. This theme information will be presented in tabular form with a generic structure that is common across all themes (</a:t>
            </a:r>
            <a:r>
              <a:rPr lang="en-US" sz="1800" i="1" dirty="0">
                <a:solidFill>
                  <a:schemeClr val="tx2">
                    <a:lumMod val="50000"/>
                  </a:schemeClr>
                </a:solidFill>
                <a:latin typeface="Calibri" panose="020F0502020204030204" pitchFamily="34" charset="0"/>
              </a:rPr>
              <a:t>e.g.</a:t>
            </a:r>
            <a:r>
              <a:rPr lang="en-US" sz="1800" dirty="0">
                <a:solidFill>
                  <a:schemeClr val="tx2">
                    <a:lumMod val="50000"/>
                  </a:schemeClr>
                </a:solidFill>
                <a:latin typeface="Calibri" panose="020F0502020204030204" pitchFamily="34" charset="0"/>
              </a:rPr>
              <a:t> </a:t>
            </a:r>
            <a:r>
              <a:rPr lang="en-US" sz="1800" dirty="0" smtClean="0">
                <a:solidFill>
                  <a:schemeClr val="tx2">
                    <a:lumMod val="50000"/>
                  </a:schemeClr>
                </a:solidFill>
                <a:latin typeface="Calibri" panose="020F0502020204030204" pitchFamily="34" charset="0"/>
              </a:rPr>
              <a:t>Deliverable/Objective Identifier and </a:t>
            </a:r>
            <a:r>
              <a:rPr lang="en-US" sz="1800" dirty="0">
                <a:solidFill>
                  <a:schemeClr val="tx2">
                    <a:lumMod val="50000"/>
                  </a:schemeClr>
                </a:solidFill>
                <a:latin typeface="Calibri" panose="020F0502020204030204" pitchFamily="34" charset="0"/>
              </a:rPr>
              <a:t>Description, </a:t>
            </a:r>
            <a:r>
              <a:rPr lang="en-US" sz="1800" dirty="0" smtClean="0">
                <a:solidFill>
                  <a:schemeClr val="tx2">
                    <a:lumMod val="50000"/>
                  </a:schemeClr>
                </a:solidFill>
                <a:latin typeface="Calibri" panose="020F0502020204030204" pitchFamily="34" charset="0"/>
              </a:rPr>
              <a:t>Proposed Completion Date</a:t>
            </a:r>
            <a:r>
              <a:rPr lang="en-US" sz="1800" dirty="0">
                <a:solidFill>
                  <a:schemeClr val="tx2">
                    <a:lumMod val="50000"/>
                  </a:schemeClr>
                </a:solidFill>
                <a:latin typeface="Calibri" panose="020F0502020204030204" pitchFamily="34" charset="0"/>
              </a:rPr>
              <a:t>, </a:t>
            </a:r>
            <a:r>
              <a:rPr lang="en-US" sz="1800" dirty="0" smtClean="0">
                <a:solidFill>
                  <a:schemeClr val="tx2">
                    <a:lumMod val="50000"/>
                  </a:schemeClr>
                </a:solidFill>
                <a:latin typeface="Calibri" panose="020F0502020204030204" pitchFamily="34" charset="0"/>
              </a:rPr>
              <a:t>Background Information, Responsible CEOS Entity</a:t>
            </a:r>
            <a:endParaRPr lang="en-US" sz="1800" dirty="0">
              <a:solidFill>
                <a:schemeClr val="tx2">
                  <a:lumMod val="50000"/>
                </a:schemeClr>
              </a:solidFill>
              <a:latin typeface="Calibri" panose="020F0502020204030204" pitchFamily="34" charset="0"/>
            </a:endParaRPr>
          </a:p>
          <a:p>
            <a:endParaRPr lang="en-US" sz="1800" dirty="0" smtClean="0">
              <a:solidFill>
                <a:schemeClr val="tx2">
                  <a:lumMod val="50000"/>
                </a:schemeClr>
              </a:solidFill>
              <a:latin typeface="Calibri" panose="020F0502020204030204" pitchFamily="34" charset="0"/>
            </a:endParaRPr>
          </a:p>
        </p:txBody>
      </p:sp>
      <p:sp>
        <p:nvSpPr>
          <p:cNvPr id="4" name="Title 3"/>
          <p:cNvSpPr>
            <a:spLocks noGrp="1"/>
          </p:cNvSpPr>
          <p:nvPr>
            <p:ph type="title"/>
          </p:nvPr>
        </p:nvSpPr>
        <p:spPr/>
        <p:txBody>
          <a:bodyPr/>
          <a:lstStyle/>
          <a:p>
            <a:r>
              <a:rPr lang="en-US" dirty="0" smtClean="0"/>
              <a:t>Three-Year CEOS Work Plan</a:t>
            </a:r>
            <a:endParaRPr lang="en-US" dirty="0"/>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197801909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5873" y="0"/>
            <a:ext cx="7768128" cy="899160"/>
          </a:xfrm>
        </p:spPr>
        <p:txBody>
          <a:bodyPr/>
          <a:lstStyle/>
          <a:p>
            <a:r>
              <a:rPr lang="en-US" sz="2800" dirty="0" smtClean="0"/>
              <a:t>Nine Thematic Areas in the 2014-2016 CEOS Work Plan - DRAFT</a:t>
            </a:r>
            <a:endParaRPr lang="en-US" sz="2800" dirty="0"/>
          </a:p>
        </p:txBody>
      </p:sp>
      <p:sp>
        <p:nvSpPr>
          <p:cNvPr id="7" name="Content Placeholder 2"/>
          <p:cNvSpPr>
            <a:spLocks noGrp="1"/>
          </p:cNvSpPr>
          <p:nvPr>
            <p:ph idx="1"/>
          </p:nvPr>
        </p:nvSpPr>
        <p:spPr>
          <a:xfrm>
            <a:off x="76200" y="1375873"/>
            <a:ext cx="8991600" cy="5324030"/>
          </a:xfrm>
        </p:spPr>
        <p:txBody>
          <a:bodyPr/>
          <a:lstStyle/>
          <a:p>
            <a:pPr marL="457200" lvl="0" indent="-457200">
              <a:spcBef>
                <a:spcPts val="600"/>
              </a:spcBef>
              <a:spcAft>
                <a:spcPts val="600"/>
              </a:spcAft>
              <a:buFont typeface="+mj-lt"/>
              <a:buAutoNum type="arabicPeriod"/>
            </a:pPr>
            <a:r>
              <a:rPr lang="en-US" dirty="0"/>
              <a:t>Climate Monitoring, Research, and Services</a:t>
            </a:r>
          </a:p>
          <a:p>
            <a:pPr marL="457200" lvl="0" indent="-457200">
              <a:spcBef>
                <a:spcPts val="600"/>
              </a:spcBef>
              <a:spcAft>
                <a:spcPts val="600"/>
              </a:spcAft>
              <a:buFont typeface="+mj-lt"/>
              <a:buAutoNum type="arabicPeriod"/>
            </a:pPr>
            <a:r>
              <a:rPr lang="en-US" dirty="0"/>
              <a:t>Carbon Observations, Including Forested Regions</a:t>
            </a:r>
          </a:p>
          <a:p>
            <a:pPr marL="457200" lvl="0" indent="-457200">
              <a:spcBef>
                <a:spcPts val="600"/>
              </a:spcBef>
              <a:spcAft>
                <a:spcPts val="600"/>
              </a:spcAft>
              <a:buFont typeface="+mj-lt"/>
              <a:buAutoNum type="arabicPeriod"/>
            </a:pPr>
            <a:r>
              <a:rPr lang="en-US" dirty="0"/>
              <a:t>Observations for Agriculture</a:t>
            </a:r>
          </a:p>
          <a:p>
            <a:pPr marL="457200" lvl="0" indent="-457200">
              <a:spcBef>
                <a:spcPts val="600"/>
              </a:spcBef>
              <a:spcAft>
                <a:spcPts val="600"/>
              </a:spcAft>
              <a:buFont typeface="+mj-lt"/>
              <a:buAutoNum type="arabicPeriod"/>
            </a:pPr>
            <a:r>
              <a:rPr lang="en-US" dirty="0"/>
              <a:t>Observations for Disasters</a:t>
            </a:r>
          </a:p>
          <a:p>
            <a:pPr marL="457200" lvl="0" indent="-457200">
              <a:spcBef>
                <a:spcPts val="600"/>
              </a:spcBef>
              <a:spcAft>
                <a:spcPts val="600"/>
              </a:spcAft>
              <a:buFont typeface="+mj-lt"/>
              <a:buAutoNum type="arabicPeriod"/>
            </a:pPr>
            <a:r>
              <a:rPr lang="en-US" dirty="0"/>
              <a:t>Capacity Building, Data Access, Availability and Quality</a:t>
            </a:r>
          </a:p>
          <a:p>
            <a:pPr marL="457200" lvl="0" indent="-457200">
              <a:spcBef>
                <a:spcPts val="600"/>
              </a:spcBef>
              <a:spcAft>
                <a:spcPts val="600"/>
              </a:spcAft>
              <a:buFont typeface="+mj-lt"/>
              <a:buAutoNum type="arabicPeriod"/>
            </a:pPr>
            <a:r>
              <a:rPr lang="en-US" dirty="0"/>
              <a:t>Support to Other Key Stakeholder Initiatives</a:t>
            </a:r>
          </a:p>
          <a:p>
            <a:pPr marL="457200" lvl="0" indent="-457200">
              <a:spcBef>
                <a:spcPts val="600"/>
              </a:spcBef>
              <a:spcAft>
                <a:spcPts val="600"/>
              </a:spcAft>
              <a:buFont typeface="+mj-lt"/>
              <a:buAutoNum type="arabicPeriod"/>
            </a:pPr>
            <a:r>
              <a:rPr lang="en-US" dirty="0"/>
              <a:t>Advancement of the CEOS Virtual Constellations</a:t>
            </a:r>
          </a:p>
          <a:p>
            <a:pPr marL="457200" lvl="0" indent="-457200">
              <a:spcBef>
                <a:spcPts val="600"/>
              </a:spcBef>
              <a:spcAft>
                <a:spcPts val="600"/>
              </a:spcAft>
              <a:buFont typeface="+mj-lt"/>
              <a:buAutoNum type="arabicPeriod"/>
            </a:pPr>
            <a:r>
              <a:rPr lang="en-US" dirty="0"/>
              <a:t>Outreach to Key Stakeholders</a:t>
            </a:r>
          </a:p>
          <a:p>
            <a:pPr marL="457200" lvl="0" indent="-457200">
              <a:spcBef>
                <a:spcPts val="600"/>
              </a:spcBef>
              <a:spcAft>
                <a:spcPts val="600"/>
              </a:spcAft>
              <a:buFont typeface="+mj-lt"/>
              <a:buAutoNum type="arabicPeriod"/>
            </a:pPr>
            <a:r>
              <a:rPr lang="en-US" dirty="0"/>
              <a:t>Organizational Issues</a:t>
            </a:r>
          </a:p>
        </p:txBody>
      </p:sp>
      <p:sp>
        <p:nvSpPr>
          <p:cNvPr id="6" name="Rounded Rectangle 5"/>
          <p:cNvSpPr/>
          <p:nvPr/>
        </p:nvSpPr>
        <p:spPr>
          <a:xfrm>
            <a:off x="38100" y="1378456"/>
            <a:ext cx="8702039" cy="1033737"/>
          </a:xfrm>
          <a:prstGeom prst="round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219752131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0480" y="1364672"/>
            <a:ext cx="9113520" cy="5493327"/>
          </a:xfrm>
        </p:spPr>
        <p:txBody>
          <a:bodyPr/>
          <a:lstStyle/>
          <a:p>
            <a:pPr marL="57150" indent="0">
              <a:buNone/>
            </a:pPr>
            <a:r>
              <a:rPr lang="en-US" sz="2000" dirty="0"/>
              <a:t>Coordinate development of Climate Data Records (CDRs) and related datasets addressing Essential Climate Variables (ECVs) established by the Global Climate Observing System (GCOS)</a:t>
            </a:r>
          </a:p>
          <a:p>
            <a:r>
              <a:rPr lang="en-US" sz="1600" dirty="0">
                <a:solidFill>
                  <a:srgbClr val="CC0066"/>
                </a:solidFill>
              </a:rPr>
              <a:t>2014-2016:</a:t>
            </a:r>
            <a:r>
              <a:rPr lang="en-US" sz="1600" dirty="0"/>
              <a:t> Through the CEOS-CGMS Working Group on Climate (</a:t>
            </a:r>
            <a:r>
              <a:rPr lang="en-US" sz="1600" dirty="0" err="1"/>
              <a:t>WGClimate</a:t>
            </a:r>
            <a:r>
              <a:rPr lang="en-US" sz="1600" dirty="0"/>
              <a:t>), CEOS Agencies will complete the first version of the ECV inventory. This inventory will then form the basis for a gap analysis and the subsequent development of a coordinated action plan to address the identified gaps and opportunities. Guidelines for ECV assessments of both process and scientific metrics will also be developed to support the gap analysis and subsequent development of the action plan. The ECV assessment guidelines will be applied in collaboration with the CEOS Virtual Constellations</a:t>
            </a:r>
            <a:r>
              <a:rPr lang="en-US" sz="1600" dirty="0" smtClean="0"/>
              <a:t>.</a:t>
            </a:r>
          </a:p>
          <a:p>
            <a:pPr marL="0" indent="0">
              <a:buNone/>
            </a:pPr>
            <a:endParaRPr lang="en-US" sz="1600" dirty="0"/>
          </a:p>
          <a:p>
            <a:r>
              <a:rPr lang="en-US" sz="1600" dirty="0"/>
              <a:t>Once a first version of the ECV inventory, gap analysis and action plan have been delivered, the ECV inventory will be further developed with additional records, leading to new versions of the gap analysis and associated action plan to further optimize ECV coverage and depth. This update cycle is anticipated to start in the second half of the three-year period. Linkages will also be put in place between the ECV Inventory and the </a:t>
            </a:r>
            <a:r>
              <a:rPr lang="en-US" sz="1600" i="1" dirty="0"/>
              <a:t>GCOS Implementation Plan 2010</a:t>
            </a:r>
            <a:r>
              <a:rPr lang="en-US" sz="1600" dirty="0"/>
              <a:t> reporting. In addition, an effort is underway to collaborate with the in situ community.</a:t>
            </a:r>
            <a:endParaRPr lang="en-US" sz="2800" dirty="0">
              <a:solidFill>
                <a:schemeClr val="tx2">
                  <a:lumMod val="50000"/>
                </a:schemeClr>
              </a:solidFill>
              <a:latin typeface="Calibri" panose="020F0502020204030204" pitchFamily="34" charset="0"/>
            </a:endParaRPr>
          </a:p>
        </p:txBody>
      </p:sp>
      <p:sp>
        <p:nvSpPr>
          <p:cNvPr id="3" name="Title 2"/>
          <p:cNvSpPr>
            <a:spLocks noGrp="1"/>
          </p:cNvSpPr>
          <p:nvPr>
            <p:ph type="title"/>
          </p:nvPr>
        </p:nvSpPr>
        <p:spPr>
          <a:xfrm>
            <a:off x="1478280" y="45721"/>
            <a:ext cx="7620000" cy="868679"/>
          </a:xfrm>
        </p:spPr>
        <p:txBody>
          <a:bodyPr>
            <a:noAutofit/>
          </a:bodyPr>
          <a:lstStyle/>
          <a:p>
            <a:pPr lvl="0"/>
            <a:r>
              <a:rPr lang="en-US" sz="2800" dirty="0" smtClean="0"/>
              <a:t>Climate Monitoring, Research, and Services </a:t>
            </a:r>
            <a:endParaRPr lang="en-US" sz="2800" dirty="0"/>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52383011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0480" y="1364672"/>
            <a:ext cx="9113520" cy="5493327"/>
          </a:xfrm>
        </p:spPr>
        <p:txBody>
          <a:bodyPr/>
          <a:lstStyle/>
          <a:p>
            <a:pPr marL="57150" indent="0">
              <a:buNone/>
            </a:pPr>
            <a:r>
              <a:rPr lang="en-US" sz="2000" dirty="0"/>
              <a:t>Continue cooperation with GEO, GCOS, the World Meteorological Organization (WMO), and the Coordination Group for Meteorological Satellites (CGMS) in the development of a space-based system to support climate information and adaptation.</a:t>
            </a:r>
          </a:p>
          <a:p>
            <a:r>
              <a:rPr lang="en-US" sz="1600" dirty="0">
                <a:solidFill>
                  <a:srgbClr val="CC0066"/>
                </a:solidFill>
              </a:rPr>
              <a:t>2014-2016:</a:t>
            </a:r>
            <a:r>
              <a:rPr lang="en-US" sz="1600" dirty="0"/>
              <a:t> CEOS Agencies will continue to cooperate with GEO, GCOS, WMO, and CGMS by implementing Agency actions to achieve the socio-economic benefits described in the CEOS-CGMS-WMO </a:t>
            </a:r>
            <a:r>
              <a:rPr lang="en-US" sz="1600" i="1" dirty="0"/>
              <a:t>Strategy Towards an Architecture for Climate Monitoring from Space</a:t>
            </a:r>
            <a:r>
              <a:rPr lang="en-US" sz="1600" dirty="0"/>
              <a:t>, with emphasis on the strategy’s Applications and Decision-Making pillars. CEOS will consider how to address and contribute to the WMO’s Global Framework for Climate Services (GFCS). CEOS will also broaden CEOS/CGMS reporting to the UNFCCC Subsidiary Body for Scientific and Technological Advice-Research and Systematic Observation (SBSTA-RSO) in collaboration with GCOS. This reporting should include not only CEOS and CGMS support to the GCOS implementation plan, but also CEOS contributions to GFOI and Carbon Strategy, together with any relevant CGMS-specific contributions</a:t>
            </a:r>
            <a:r>
              <a:rPr lang="en-US" sz="1600" dirty="0" smtClean="0"/>
              <a:t>.</a:t>
            </a:r>
          </a:p>
          <a:p>
            <a:endParaRPr lang="en-US" sz="1600" dirty="0"/>
          </a:p>
          <a:p>
            <a:r>
              <a:rPr lang="en-US" sz="1600" dirty="0"/>
              <a:t>Completion of the ECV inventory, gap analysis, and action plan will allow CEOS to provide continuous feedback to climate monitoring and research efforts. These actions will allow CEOS to be prepared to respond to the GCOS Adequacy Report/Satellite Supplement (or equivalent), when published by GCOS.</a:t>
            </a:r>
            <a:endParaRPr lang="en-US" sz="4000" dirty="0">
              <a:solidFill>
                <a:schemeClr val="tx2">
                  <a:lumMod val="50000"/>
                </a:schemeClr>
              </a:solidFill>
              <a:latin typeface="Calibri" panose="020F0502020204030204" pitchFamily="34" charset="0"/>
            </a:endParaRPr>
          </a:p>
        </p:txBody>
      </p:sp>
      <p:sp>
        <p:nvSpPr>
          <p:cNvPr id="3" name="Title 2"/>
          <p:cNvSpPr>
            <a:spLocks noGrp="1"/>
          </p:cNvSpPr>
          <p:nvPr>
            <p:ph type="title"/>
          </p:nvPr>
        </p:nvSpPr>
        <p:spPr>
          <a:xfrm>
            <a:off x="1478280" y="45721"/>
            <a:ext cx="7620000" cy="868679"/>
          </a:xfrm>
        </p:spPr>
        <p:txBody>
          <a:bodyPr>
            <a:noAutofit/>
          </a:bodyPr>
          <a:lstStyle/>
          <a:p>
            <a:pPr lvl="0"/>
            <a:r>
              <a:rPr lang="en-US" sz="2800" dirty="0" smtClean="0"/>
              <a:t>Climate Monitoring, Research, and Services </a:t>
            </a:r>
            <a:endParaRPr lang="en-US" sz="2800" dirty="0"/>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331442360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buNone/>
            </a:pPr>
            <a:r>
              <a:rPr lang="en-US" sz="2000" dirty="0"/>
              <a:t>Publish the </a:t>
            </a:r>
            <a:r>
              <a:rPr lang="en-US" sz="2000" i="1" dirty="0"/>
              <a:t>CEOS Strategy for Carbon Observations from Space</a:t>
            </a:r>
            <a:r>
              <a:rPr lang="en-US" sz="2000" dirty="0"/>
              <a:t> and determine how CEOS can best implement the strategy</a:t>
            </a:r>
          </a:p>
          <a:p>
            <a:r>
              <a:rPr lang="en-US" sz="1600" dirty="0">
                <a:solidFill>
                  <a:srgbClr val="CC0066"/>
                </a:solidFill>
              </a:rPr>
              <a:t>2014</a:t>
            </a:r>
            <a:r>
              <a:rPr lang="en-US" sz="1600" dirty="0"/>
              <a:t>: The CEOS Carbon Task Force (CTF) has provided CEOS Agency representation in the development of the GEO Carbon Strategy Report and the establishment of the GEO Carbon Community of Practice (</a:t>
            </a:r>
            <a:r>
              <a:rPr lang="en-US" sz="1600" dirty="0" err="1"/>
              <a:t>CoP</a:t>
            </a:r>
            <a:r>
              <a:rPr lang="en-US" sz="1600" dirty="0"/>
              <a:t>). One of the first actions of the </a:t>
            </a:r>
            <a:r>
              <a:rPr lang="en-US" sz="1600" dirty="0" err="1"/>
              <a:t>CoP</a:t>
            </a:r>
            <a:r>
              <a:rPr lang="en-US" sz="1600" dirty="0"/>
              <a:t> was to develop the GEO Carbon Strategy, which can become a significant and defining document for the GEO community. The CTF will publish the </a:t>
            </a:r>
            <a:r>
              <a:rPr lang="en-US" sz="1600" i="1" dirty="0"/>
              <a:t>CEOS Strategy for Carbon Observations from Space </a:t>
            </a:r>
            <a:r>
              <a:rPr lang="en-US" sz="1600" dirty="0"/>
              <a:t>in response to the GEO Carbon Strategy. The CEOS strategy addresses the three domains—atmospheric, oceanic and terrestrial—and their interfaces, and has identified a number of actions to be completed by space agencies. The </a:t>
            </a:r>
            <a:r>
              <a:rPr lang="en-US" sz="1600" dirty="0" err="1"/>
              <a:t>WGClimate</a:t>
            </a:r>
            <a:r>
              <a:rPr lang="en-US" sz="1600" dirty="0"/>
              <a:t> will review the CEOS strategy produced by the CTF and determine the appropriate implementation approach for the identified actions</a:t>
            </a:r>
            <a:r>
              <a:rPr lang="en-US" sz="1600" dirty="0" smtClean="0"/>
              <a:t>.</a:t>
            </a:r>
          </a:p>
          <a:p>
            <a:endParaRPr lang="en-US" sz="1600" dirty="0"/>
          </a:p>
          <a:p>
            <a:r>
              <a:rPr lang="en-US" sz="1600" dirty="0">
                <a:solidFill>
                  <a:srgbClr val="CC0066"/>
                </a:solidFill>
              </a:rPr>
              <a:t>2015-2016: </a:t>
            </a:r>
            <a:r>
              <a:rPr lang="en-US" sz="1600" dirty="0"/>
              <a:t>The </a:t>
            </a:r>
            <a:r>
              <a:rPr lang="en-US" sz="1600" dirty="0" err="1"/>
              <a:t>WGClimate</a:t>
            </a:r>
            <a:r>
              <a:rPr lang="en-US" sz="1600" dirty="0"/>
              <a:t> will continue to track the status of the actions identified in the </a:t>
            </a:r>
            <a:r>
              <a:rPr lang="en-US" sz="1600" i="1" dirty="0"/>
              <a:t>CEOS Strategy for Carbon Observations from Space</a:t>
            </a:r>
            <a:r>
              <a:rPr lang="en-US" sz="1600" dirty="0"/>
              <a:t>, with the understanding that other CEOS entities may be tasked with ensuring the actions are successfully implemented</a:t>
            </a:r>
            <a:r>
              <a:rPr lang="en-US" sz="1600" dirty="0" smtClean="0"/>
              <a:t>.</a:t>
            </a:r>
            <a:endParaRPr lang="en-US" sz="1600" dirty="0"/>
          </a:p>
        </p:txBody>
      </p:sp>
      <p:sp>
        <p:nvSpPr>
          <p:cNvPr id="3" name="Title 2"/>
          <p:cNvSpPr>
            <a:spLocks noGrp="1"/>
          </p:cNvSpPr>
          <p:nvPr>
            <p:ph type="title"/>
          </p:nvPr>
        </p:nvSpPr>
        <p:spPr>
          <a:xfrm>
            <a:off x="2137144" y="0"/>
            <a:ext cx="6930656" cy="914399"/>
          </a:xfrm>
        </p:spPr>
        <p:txBody>
          <a:bodyPr/>
          <a:lstStyle/>
          <a:p>
            <a:r>
              <a:rPr lang="en-US" sz="2800" dirty="0" smtClean="0"/>
              <a:t>Carbon Observations, Including Forested Regions</a:t>
            </a:r>
            <a:endParaRPr lang="en-US" sz="2800" dirty="0"/>
          </a:p>
        </p:txBody>
      </p:sp>
      <p:sp>
        <p:nvSpPr>
          <p:cNvPr id="5"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356514310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958544"/>
            <a:ext cx="5678487" cy="1885400"/>
          </a:xfrm>
        </p:spPr>
        <p:txBody>
          <a:bodyPr/>
          <a:lstStyle/>
          <a:p>
            <a:r>
              <a:rPr lang="en-US" dirty="0" smtClean="0">
                <a:solidFill>
                  <a:schemeClr val="tx2">
                    <a:lumMod val="50000"/>
                  </a:schemeClr>
                </a:solidFill>
              </a:rPr>
              <a:t>Mission, Objectives, and Organization</a:t>
            </a:r>
            <a:endParaRPr lang="en-US" dirty="0">
              <a:solidFill>
                <a:schemeClr val="tx2">
                  <a:lumMod val="50000"/>
                </a:schemeClr>
              </a:solidFill>
            </a:endParaRPr>
          </a:p>
        </p:txBody>
      </p:sp>
      <p:pic>
        <p:nvPicPr>
          <p:cNvPr id="6" name="Picture 20"/>
          <p:cNvPicPr>
            <a:picLocks noChangeAspect="1" noChangeArrowheads="1"/>
          </p:cNvPicPr>
          <p:nvPr/>
        </p:nvPicPr>
        <p:blipFill>
          <a:blip r:embed="rId2" cstate="print"/>
          <a:srcRect/>
          <a:stretch>
            <a:fillRect/>
          </a:stretch>
        </p:blipFill>
        <p:spPr bwMode="auto">
          <a:xfrm>
            <a:off x="-6350" y="1338580"/>
            <a:ext cx="9150350" cy="3644900"/>
          </a:xfrm>
          <a:prstGeom prst="rect">
            <a:avLst/>
          </a:prstGeom>
          <a:noFill/>
          <a:ln w="9525">
            <a:noFill/>
            <a:miter lim="800000"/>
            <a:headEnd/>
            <a:tailEnd/>
          </a:ln>
          <a:effectLst/>
        </p:spPr>
      </p:pic>
      <p:sp>
        <p:nvSpPr>
          <p:cNvPr id="7"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2030692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0" y="1360970"/>
            <a:ext cx="9067800" cy="5411969"/>
          </a:xfrm>
        </p:spPr>
        <p:txBody>
          <a:bodyPr/>
          <a:lstStyle/>
          <a:p>
            <a:pPr marL="350838" lvl="1" indent="-290513">
              <a:spcBef>
                <a:spcPts val="600"/>
              </a:spcBef>
              <a:buFont typeface="+mj-lt"/>
              <a:buAutoNum type="arabicPeriod"/>
            </a:pPr>
            <a:r>
              <a:rPr lang="en-US" sz="1600" dirty="0" smtClean="0">
                <a:solidFill>
                  <a:schemeClr val="bg1">
                    <a:lumMod val="65000"/>
                  </a:schemeClr>
                </a:solidFill>
                <a:latin typeface="Calibri" panose="020F0502020204030204" pitchFamily="34" charset="0"/>
              </a:rPr>
              <a:t>Mid-November: begin gathering inputs and prepare a draft outline of the document; work with Working Group Chairs, VC Co-Leads, and </a:t>
            </a:r>
            <a:r>
              <a:rPr lang="en-US" sz="1600" i="1" dirty="0" smtClean="0">
                <a:solidFill>
                  <a:schemeClr val="bg1">
                    <a:lumMod val="65000"/>
                  </a:schemeClr>
                </a:solidFill>
                <a:latin typeface="Calibri" panose="020F0502020204030204" pitchFamily="34" charset="0"/>
              </a:rPr>
              <a:t>Ad hoc </a:t>
            </a:r>
            <a:r>
              <a:rPr lang="en-US" sz="1600" dirty="0" smtClean="0">
                <a:solidFill>
                  <a:schemeClr val="bg1">
                    <a:lumMod val="65000"/>
                  </a:schemeClr>
                </a:solidFill>
                <a:latin typeface="Calibri" panose="020F0502020204030204" pitchFamily="34" charset="0"/>
              </a:rPr>
              <a:t>Team leads to identify key objectives and activities for 2014, 2015-2016.</a:t>
            </a:r>
          </a:p>
          <a:p>
            <a:pPr marL="350838" lvl="1" indent="-290513">
              <a:spcBef>
                <a:spcPts val="600"/>
              </a:spcBef>
              <a:buFont typeface="+mj-lt"/>
              <a:buAutoNum type="arabicPeriod"/>
            </a:pPr>
            <a:r>
              <a:rPr lang="en-US" sz="1600" dirty="0" smtClean="0">
                <a:solidFill>
                  <a:schemeClr val="bg1">
                    <a:lumMod val="65000"/>
                  </a:schemeClr>
                </a:solidFill>
                <a:latin typeface="Calibri" panose="020F0502020204030204" pitchFamily="34" charset="0"/>
              </a:rPr>
              <a:t>Late-December: have a draft version of the document prepared and share with the CEOS Secretariat.</a:t>
            </a:r>
          </a:p>
          <a:p>
            <a:pPr marL="350838" lvl="1" indent="-290513">
              <a:spcBef>
                <a:spcPts val="600"/>
              </a:spcBef>
              <a:buFont typeface="+mj-lt"/>
              <a:buAutoNum type="arabicPeriod"/>
            </a:pPr>
            <a:r>
              <a:rPr lang="en-US" sz="1600" dirty="0" smtClean="0">
                <a:solidFill>
                  <a:schemeClr val="bg1">
                    <a:lumMod val="65000"/>
                  </a:schemeClr>
                </a:solidFill>
                <a:latin typeface="Calibri" panose="020F0502020204030204" pitchFamily="34" charset="0"/>
              </a:rPr>
              <a:t>Mid-January: participate in the GEO Plenary meeting where CEO will capture GEO's priorities for the coming three years.</a:t>
            </a:r>
          </a:p>
          <a:p>
            <a:pPr marL="350838" lvl="1" indent="-290513">
              <a:spcBef>
                <a:spcPts val="600"/>
              </a:spcBef>
              <a:buFont typeface="+mj-lt"/>
              <a:buAutoNum type="arabicPeriod"/>
            </a:pPr>
            <a:r>
              <a:rPr lang="en-US" sz="1800" dirty="0" smtClean="0">
                <a:solidFill>
                  <a:schemeClr val="accent4">
                    <a:lumMod val="90000"/>
                    <a:lumOff val="10000"/>
                  </a:schemeClr>
                </a:solidFill>
                <a:latin typeface="Calibri" panose="020F0502020204030204" pitchFamily="34" charset="0"/>
              </a:rPr>
              <a:t>Late January:  Via e-mail, request closure/disposition of 2013 CEOS-GEO Actions</a:t>
            </a:r>
          </a:p>
          <a:p>
            <a:pPr marL="350838" lvl="1" indent="-290513">
              <a:spcBef>
                <a:spcPts val="600"/>
              </a:spcBef>
              <a:buFont typeface="+mj-lt"/>
              <a:buAutoNum type="arabicPeriod"/>
            </a:pPr>
            <a:r>
              <a:rPr lang="en-US" sz="1800" dirty="0" smtClean="0">
                <a:solidFill>
                  <a:schemeClr val="bg1">
                    <a:lumMod val="65000"/>
                  </a:schemeClr>
                </a:solidFill>
                <a:latin typeface="Calibri" panose="020F0502020204030204" pitchFamily="34" charset="0"/>
              </a:rPr>
              <a:t>Early February: </a:t>
            </a:r>
            <a:r>
              <a:rPr lang="en-US" sz="1800" dirty="0">
                <a:solidFill>
                  <a:schemeClr val="bg1">
                    <a:lumMod val="65000"/>
                  </a:schemeClr>
                </a:solidFill>
                <a:latin typeface="Calibri" panose="020F0502020204030204" pitchFamily="34" charset="0"/>
              </a:rPr>
              <a:t>CEOS-GEO Coordination meeting will occur where we will discuss both CEOS and GEO priorities and identify synergies where CEOS can support GEO; share the draft Work Plan with GEO.</a:t>
            </a:r>
          </a:p>
          <a:p>
            <a:pPr marL="350838" lvl="1" indent="-290513">
              <a:spcBef>
                <a:spcPts val="600"/>
              </a:spcBef>
              <a:buFont typeface="+mj-lt"/>
              <a:buAutoNum type="arabicPeriod"/>
            </a:pPr>
            <a:r>
              <a:rPr lang="en-US" sz="1800" dirty="0" smtClean="0">
                <a:solidFill>
                  <a:schemeClr val="bg1">
                    <a:lumMod val="65000"/>
                  </a:schemeClr>
                </a:solidFill>
                <a:latin typeface="Calibri" panose="020F0502020204030204" pitchFamily="34" charset="0"/>
              </a:rPr>
              <a:t>Early February: </a:t>
            </a:r>
            <a:r>
              <a:rPr lang="en-US" sz="1800" dirty="0">
                <a:solidFill>
                  <a:schemeClr val="bg1">
                    <a:lumMod val="65000"/>
                  </a:schemeClr>
                </a:solidFill>
                <a:latin typeface="Calibri" panose="020F0502020204030204" pitchFamily="34" charset="0"/>
              </a:rPr>
              <a:t>after the Coordination meeting, revise and update the Work Plan to reflect outcomes from the January GEO Plenary and the February CEOS-GEO Coordination Meeting.</a:t>
            </a:r>
          </a:p>
          <a:p>
            <a:pPr marL="350838" lvl="1" indent="-290513">
              <a:spcBef>
                <a:spcPts val="600"/>
              </a:spcBef>
              <a:buFont typeface="+mj-lt"/>
              <a:buAutoNum type="arabicPeriod"/>
            </a:pPr>
            <a:r>
              <a:rPr lang="en-US" sz="1800" dirty="0" smtClean="0">
                <a:solidFill>
                  <a:schemeClr val="accent4">
                    <a:lumMod val="90000"/>
                    <a:lumOff val="10000"/>
                  </a:schemeClr>
                </a:solidFill>
                <a:latin typeface="Calibri" panose="020F0502020204030204" pitchFamily="34" charset="0"/>
              </a:rPr>
              <a:t>Late February: share </a:t>
            </a:r>
            <a:r>
              <a:rPr lang="en-US" sz="1800" dirty="0">
                <a:solidFill>
                  <a:schemeClr val="accent4">
                    <a:lumMod val="90000"/>
                    <a:lumOff val="10000"/>
                  </a:schemeClr>
                </a:solidFill>
                <a:latin typeface="Calibri" panose="020F0502020204030204" pitchFamily="34" charset="0"/>
              </a:rPr>
              <a:t>the draft Work Plan with the Working Groups, VCs, and </a:t>
            </a:r>
            <a:r>
              <a:rPr lang="en-US" sz="1800" i="1" dirty="0">
                <a:solidFill>
                  <a:schemeClr val="accent4">
                    <a:lumMod val="90000"/>
                    <a:lumOff val="10000"/>
                  </a:schemeClr>
                </a:solidFill>
                <a:latin typeface="Calibri" panose="020F0502020204030204" pitchFamily="34" charset="0"/>
              </a:rPr>
              <a:t>Ad hoc</a:t>
            </a:r>
            <a:r>
              <a:rPr lang="en-US" sz="1800" dirty="0">
                <a:solidFill>
                  <a:schemeClr val="accent4">
                    <a:lumMod val="90000"/>
                    <a:lumOff val="10000"/>
                  </a:schemeClr>
                </a:solidFill>
                <a:latin typeface="Calibri" panose="020F0502020204030204" pitchFamily="34" charset="0"/>
              </a:rPr>
              <a:t> teams; receive comments </a:t>
            </a:r>
            <a:r>
              <a:rPr lang="en-US" sz="1800" dirty="0" smtClean="0">
                <a:solidFill>
                  <a:schemeClr val="accent4">
                    <a:lumMod val="90000"/>
                    <a:lumOff val="10000"/>
                  </a:schemeClr>
                </a:solidFill>
                <a:latin typeface="Calibri" panose="020F0502020204030204" pitchFamily="34" charset="0"/>
              </a:rPr>
              <a:t>and inputs from </a:t>
            </a:r>
            <a:r>
              <a:rPr lang="en-US" sz="1800" dirty="0">
                <a:solidFill>
                  <a:schemeClr val="accent4">
                    <a:lumMod val="90000"/>
                    <a:lumOff val="10000"/>
                  </a:schemeClr>
                </a:solidFill>
                <a:latin typeface="Calibri" panose="020F0502020204030204" pitchFamily="34" charset="0"/>
              </a:rPr>
              <a:t>entities</a:t>
            </a:r>
            <a:r>
              <a:rPr lang="en-US" sz="1800" dirty="0" smtClean="0">
                <a:solidFill>
                  <a:schemeClr val="accent4">
                    <a:lumMod val="90000"/>
                    <a:lumOff val="10000"/>
                  </a:schemeClr>
                </a:solidFill>
                <a:latin typeface="Calibri" panose="020F0502020204030204" pitchFamily="34" charset="0"/>
              </a:rPr>
              <a:t>.  Concurrently, restructure the CEOS-GEO Actions Tracking System</a:t>
            </a:r>
            <a:endParaRPr lang="en-US" sz="1800" dirty="0">
              <a:solidFill>
                <a:schemeClr val="accent4">
                  <a:lumMod val="90000"/>
                  <a:lumOff val="10000"/>
                </a:schemeClr>
              </a:solidFill>
              <a:latin typeface="Calibri" panose="020F0502020204030204" pitchFamily="34" charset="0"/>
            </a:endParaRPr>
          </a:p>
          <a:p>
            <a:pPr marL="350838" lvl="1" indent="-290513">
              <a:buFont typeface="+mj-lt"/>
              <a:buAutoNum type="arabicPeriod"/>
            </a:pPr>
            <a:r>
              <a:rPr lang="en-US" sz="2000" dirty="0" smtClean="0">
                <a:solidFill>
                  <a:srgbClr val="CC0066"/>
                </a:solidFill>
                <a:latin typeface="Calibri" panose="020F0502020204030204" pitchFamily="34" charset="0"/>
              </a:rPr>
              <a:t>Mid-March </a:t>
            </a:r>
            <a:r>
              <a:rPr lang="en-US" sz="2000" dirty="0">
                <a:solidFill>
                  <a:srgbClr val="CC0066"/>
                </a:solidFill>
                <a:latin typeface="Calibri" panose="020F0502020204030204" pitchFamily="34" charset="0"/>
              </a:rPr>
              <a:t>- publish the final version of the CEOS Three-year Work Plan</a:t>
            </a:r>
            <a:r>
              <a:rPr lang="en-US" sz="2000" dirty="0" smtClean="0">
                <a:solidFill>
                  <a:srgbClr val="CC0066"/>
                </a:solidFill>
                <a:latin typeface="Calibri" panose="020F0502020204030204" pitchFamily="34" charset="0"/>
              </a:rPr>
              <a:t>.</a:t>
            </a:r>
          </a:p>
          <a:p>
            <a:pPr marL="350838" lvl="1" indent="-290513">
              <a:buFont typeface="+mj-lt"/>
              <a:buAutoNum type="arabicPeriod"/>
            </a:pPr>
            <a:r>
              <a:rPr lang="en-US" sz="1800" dirty="0" smtClean="0">
                <a:solidFill>
                  <a:schemeClr val="tx2">
                    <a:lumMod val="50000"/>
                  </a:schemeClr>
                </a:solidFill>
                <a:latin typeface="Calibri" panose="020F0502020204030204" pitchFamily="34" charset="0"/>
              </a:rPr>
              <a:t>April:  Endorse the Three-Year Work Plan and hold virtual CEOS </a:t>
            </a:r>
            <a:r>
              <a:rPr lang="en-US" sz="1800" dirty="0">
                <a:solidFill>
                  <a:schemeClr val="tx2">
                    <a:lumMod val="50000"/>
                  </a:schemeClr>
                </a:solidFill>
                <a:latin typeface="Calibri" panose="020F0502020204030204" pitchFamily="34" charset="0"/>
              </a:rPr>
              <a:t>Actions meeting</a:t>
            </a:r>
            <a:r>
              <a:rPr lang="en-US" sz="1800" dirty="0" smtClean="0">
                <a:solidFill>
                  <a:schemeClr val="tx2">
                    <a:lumMod val="50000"/>
                  </a:schemeClr>
                </a:solidFill>
                <a:latin typeface="Calibri" panose="020F0502020204030204" pitchFamily="34" charset="0"/>
              </a:rPr>
              <a:t>.</a:t>
            </a:r>
            <a:endParaRPr lang="en-US" sz="1800" dirty="0">
              <a:solidFill>
                <a:schemeClr val="tx2">
                  <a:lumMod val="50000"/>
                </a:schemeClr>
              </a:solidFill>
              <a:latin typeface="Calibri" panose="020F0502020204030204" pitchFamily="34" charset="0"/>
            </a:endParaRPr>
          </a:p>
        </p:txBody>
      </p:sp>
      <p:sp>
        <p:nvSpPr>
          <p:cNvPr id="4" name="Title 3"/>
          <p:cNvSpPr>
            <a:spLocks noGrp="1"/>
          </p:cNvSpPr>
          <p:nvPr>
            <p:ph type="title"/>
          </p:nvPr>
        </p:nvSpPr>
        <p:spPr>
          <a:xfrm>
            <a:off x="1500326" y="26632"/>
            <a:ext cx="7567474" cy="843378"/>
          </a:xfrm>
        </p:spPr>
        <p:txBody>
          <a:bodyPr/>
          <a:lstStyle/>
          <a:p>
            <a:r>
              <a:rPr lang="en-US" dirty="0" smtClean="0"/>
              <a:t>Three-Year CEOS Work Plan Timeline</a:t>
            </a:r>
            <a:endParaRPr lang="en-US" dirty="0"/>
          </a:p>
        </p:txBody>
      </p:sp>
      <p:sp>
        <p:nvSpPr>
          <p:cNvPr id="6"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356585703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590800"/>
            <a:ext cx="7772400" cy="3352800"/>
          </a:xfrm>
        </p:spPr>
        <p:txBody>
          <a:bodyPr/>
          <a:lstStyle/>
          <a:p>
            <a:r>
              <a:rPr lang="en-US" dirty="0" err="1" smtClean="0">
                <a:solidFill>
                  <a:schemeClr val="tx2">
                    <a:lumMod val="75000"/>
                  </a:schemeClr>
                </a:solidFill>
                <a:latin typeface="Bauhaus 93" panose="04030905020B02020C02" pitchFamily="82" charset="0"/>
              </a:rPr>
              <a:t>Danke</a:t>
            </a:r>
            <a:r>
              <a:rPr lang="en-US" dirty="0" smtClean="0">
                <a:solidFill>
                  <a:schemeClr val="tx2">
                    <a:lumMod val="75000"/>
                  </a:schemeClr>
                </a:solidFill>
                <a:latin typeface="Bauhaus 93" panose="04030905020B02020C02" pitchFamily="82" charset="0"/>
              </a:rPr>
              <a:t> </a:t>
            </a:r>
            <a:r>
              <a:rPr lang="en-US" dirty="0" err="1" smtClean="0">
                <a:solidFill>
                  <a:schemeClr val="tx2">
                    <a:lumMod val="75000"/>
                  </a:schemeClr>
                </a:solidFill>
                <a:latin typeface="Bauhaus 93" panose="04030905020B02020C02" pitchFamily="82" charset="0"/>
              </a:rPr>
              <a:t>schön</a:t>
            </a:r>
            <a:r>
              <a:rPr lang="en-US" dirty="0" smtClean="0">
                <a:solidFill>
                  <a:schemeClr val="tx2">
                    <a:lumMod val="75000"/>
                  </a:schemeClr>
                </a:solidFill>
                <a:latin typeface="Bauhaus 93" panose="04030905020B02020C02" pitchFamily="82" charset="0"/>
              </a:rPr>
              <a:t/>
            </a:r>
            <a:br>
              <a:rPr lang="en-US" dirty="0" smtClean="0">
                <a:solidFill>
                  <a:schemeClr val="tx2">
                    <a:lumMod val="75000"/>
                  </a:schemeClr>
                </a:solidFill>
                <a:latin typeface="Bauhaus 93" panose="04030905020B02020C02" pitchFamily="82" charset="0"/>
              </a:rPr>
            </a:br>
            <a:r>
              <a:rPr lang="en-US" dirty="0" smtClean="0">
                <a:solidFill>
                  <a:schemeClr val="tx2">
                    <a:lumMod val="75000"/>
                  </a:schemeClr>
                </a:solidFill>
                <a:latin typeface="Bauhaus 93" panose="04030905020B02020C02" pitchFamily="82" charset="0"/>
              </a:rPr>
              <a:t/>
            </a:r>
            <a:br>
              <a:rPr lang="en-US" dirty="0" smtClean="0">
                <a:solidFill>
                  <a:schemeClr val="tx2">
                    <a:lumMod val="75000"/>
                  </a:schemeClr>
                </a:solidFill>
                <a:latin typeface="Bauhaus 93" panose="04030905020B02020C02" pitchFamily="82" charset="0"/>
              </a:rPr>
            </a:br>
            <a:r>
              <a:rPr lang="en-US" dirty="0" smtClean="0">
                <a:solidFill>
                  <a:schemeClr val="tx2">
                    <a:lumMod val="75000"/>
                  </a:schemeClr>
                </a:solidFill>
                <a:latin typeface="Bauhaus 93" panose="04030905020B02020C02" pitchFamily="82" charset="0"/>
              </a:rPr>
              <a:t>merci beaucoup</a:t>
            </a:r>
            <a:br>
              <a:rPr lang="en-US" dirty="0" smtClean="0">
                <a:solidFill>
                  <a:schemeClr val="tx2">
                    <a:lumMod val="75000"/>
                  </a:schemeClr>
                </a:solidFill>
                <a:latin typeface="Bauhaus 93" panose="04030905020B02020C02" pitchFamily="82" charset="0"/>
              </a:rPr>
            </a:br>
            <a:r>
              <a:rPr lang="en-US" dirty="0" smtClean="0">
                <a:solidFill>
                  <a:schemeClr val="tx2">
                    <a:lumMod val="75000"/>
                  </a:schemeClr>
                </a:solidFill>
                <a:latin typeface="Bauhaus 93" panose="04030905020B02020C02" pitchFamily="82" charset="0"/>
              </a:rPr>
              <a:t/>
            </a:r>
            <a:br>
              <a:rPr lang="en-US" dirty="0" smtClean="0">
                <a:solidFill>
                  <a:schemeClr val="tx2">
                    <a:lumMod val="75000"/>
                  </a:schemeClr>
                </a:solidFill>
                <a:latin typeface="Bauhaus 93" panose="04030905020B02020C02" pitchFamily="82" charset="0"/>
              </a:rPr>
            </a:br>
            <a:r>
              <a:rPr lang="en-US" dirty="0" smtClean="0">
                <a:solidFill>
                  <a:schemeClr val="tx2">
                    <a:lumMod val="75000"/>
                  </a:schemeClr>
                </a:solidFill>
                <a:latin typeface="Bauhaus 93" panose="04030905020B02020C02" pitchFamily="82" charset="0"/>
              </a:rPr>
              <a:t>thank you</a:t>
            </a:r>
            <a:endParaRPr lang="en-US" dirty="0">
              <a:solidFill>
                <a:schemeClr val="tx2">
                  <a:lumMod val="75000"/>
                </a:schemeClr>
              </a:solidFill>
              <a:latin typeface="Bauhaus 93" panose="04030905020B02020C02" pitchFamily="82" charset="0"/>
            </a:endParaRPr>
          </a:p>
        </p:txBody>
      </p:sp>
      <p:sp>
        <p:nvSpPr>
          <p:cNvPr id="4" name="Slide Number Placeholder 3"/>
          <p:cNvSpPr>
            <a:spLocks noGrp="1"/>
          </p:cNvSpPr>
          <p:nvPr>
            <p:ph type="sldNum" sz="quarter" idx="10"/>
          </p:nvPr>
        </p:nvSpPr>
        <p:spPr/>
        <p:txBody>
          <a:bodyPr/>
          <a:lstStyle/>
          <a:p>
            <a:fld id="{96E7E44A-95A4-4D84-B060-74C5DA9603ED}" type="slidenum">
              <a:rPr lang="en-US" smtClean="0">
                <a:solidFill>
                  <a:schemeClr val="tx2"/>
                </a:solidFill>
              </a:rPr>
              <a:pPr/>
              <a:t>31</a:t>
            </a:fld>
            <a:endParaRPr lang="en-US" dirty="0">
              <a:solidFill>
                <a:schemeClr val="tx2"/>
              </a:solidFill>
            </a:endParaRPr>
          </a:p>
        </p:txBody>
      </p:sp>
    </p:spTree>
    <p:extLst>
      <p:ext uri="{BB962C8B-B14F-4D97-AF65-F5344CB8AC3E}">
        <p14:creationId xmlns:p14="http://schemas.microsoft.com/office/powerpoint/2010/main" xmlns="" val="301897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162404" y="0"/>
            <a:ext cx="6981596" cy="762590"/>
          </a:xfrm>
          <a:noFill/>
          <a:ln/>
        </p:spPr>
        <p:txBody>
          <a:bodyPr/>
          <a:lstStyle/>
          <a:p>
            <a:r>
              <a:rPr lang="en-GB" sz="3600"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CEOS Mission and Objectives</a:t>
            </a:r>
          </a:p>
        </p:txBody>
      </p:sp>
      <p:grpSp>
        <p:nvGrpSpPr>
          <p:cNvPr id="5" name="Group 55"/>
          <p:cNvGrpSpPr/>
          <p:nvPr/>
        </p:nvGrpSpPr>
        <p:grpSpPr>
          <a:xfrm>
            <a:off x="76200" y="76200"/>
            <a:ext cx="2438400" cy="871980"/>
            <a:chOff x="5334000" y="31698"/>
            <a:chExt cx="3746396" cy="1353312"/>
          </a:xfrm>
        </p:grpSpPr>
        <p:pic>
          <p:nvPicPr>
            <p:cNvPr id="6" name="Picture 2"/>
            <p:cNvPicPr>
              <a:picLocks noChangeAspect="1" noChangeArrowheads="1"/>
            </p:cNvPicPr>
            <p:nvPr/>
          </p:nvPicPr>
          <p:blipFill>
            <a:blip r:embed="rId3" cstate="print"/>
            <a:srcRect/>
            <a:stretch>
              <a:fillRect/>
            </a:stretch>
          </p:blipFill>
          <p:spPr bwMode="auto">
            <a:xfrm>
              <a:off x="5486400" y="796721"/>
              <a:ext cx="534328" cy="574879"/>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6096000" y="808939"/>
              <a:ext cx="525475" cy="562661"/>
            </a:xfrm>
            <a:prstGeom prst="rect">
              <a:avLst/>
            </a:prstGeom>
            <a:noFill/>
            <a:ln w="9525">
              <a:noFill/>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6705600" y="808500"/>
              <a:ext cx="548640" cy="563100"/>
            </a:xfrm>
            <a:prstGeom prst="rect">
              <a:avLst/>
            </a:prstGeom>
            <a:noFill/>
            <a:ln w="9525">
              <a:noFill/>
              <a:miter lim="800000"/>
              <a:headEnd/>
              <a:tailEnd/>
            </a:ln>
            <a:effectLst/>
          </p:spPr>
        </p:pic>
        <p:pic>
          <p:nvPicPr>
            <p:cNvPr id="9" name="Picture 5"/>
            <p:cNvPicPr>
              <a:picLocks noChangeAspect="1" noChangeArrowheads="1"/>
            </p:cNvPicPr>
            <p:nvPr/>
          </p:nvPicPr>
          <p:blipFill>
            <a:blip r:embed="rId6" cstate="print"/>
            <a:srcRect/>
            <a:stretch>
              <a:fillRect/>
            </a:stretch>
          </p:blipFill>
          <p:spPr bwMode="auto">
            <a:xfrm>
              <a:off x="7315200" y="796877"/>
              <a:ext cx="542830" cy="574723"/>
            </a:xfrm>
            <a:prstGeom prst="rect">
              <a:avLst/>
            </a:prstGeom>
            <a:noFill/>
            <a:ln w="9525">
              <a:noFill/>
              <a:miter lim="800000"/>
              <a:headEnd/>
              <a:tailEnd/>
            </a:ln>
            <a:effectLst/>
          </p:spPr>
        </p:pic>
        <p:pic>
          <p:nvPicPr>
            <p:cNvPr id="10" name="Picture 6"/>
            <p:cNvPicPr>
              <a:picLocks noChangeAspect="1" noChangeArrowheads="1"/>
            </p:cNvPicPr>
            <p:nvPr/>
          </p:nvPicPr>
          <p:blipFill>
            <a:blip r:embed="rId7" cstate="print"/>
            <a:srcRect/>
            <a:stretch>
              <a:fillRect/>
            </a:stretch>
          </p:blipFill>
          <p:spPr bwMode="auto">
            <a:xfrm>
              <a:off x="7924799" y="800369"/>
              <a:ext cx="539496" cy="571231"/>
            </a:xfrm>
            <a:prstGeom prst="rect">
              <a:avLst/>
            </a:prstGeom>
            <a:noFill/>
            <a:ln w="9525">
              <a:noFill/>
              <a:miter lim="800000"/>
              <a:headEnd/>
              <a:tailEnd/>
            </a:ln>
            <a:effectLst/>
          </p:spPr>
        </p:pic>
        <p:pic>
          <p:nvPicPr>
            <p:cNvPr id="11" name="Picture 7"/>
            <p:cNvPicPr>
              <a:picLocks noChangeAspect="1" noChangeArrowheads="1"/>
            </p:cNvPicPr>
            <p:nvPr/>
          </p:nvPicPr>
          <p:blipFill>
            <a:blip r:embed="rId8" cstate="print"/>
            <a:srcRect/>
            <a:stretch>
              <a:fillRect/>
            </a:stretch>
          </p:blipFill>
          <p:spPr bwMode="auto">
            <a:xfrm>
              <a:off x="8539276" y="808938"/>
              <a:ext cx="541120" cy="576072"/>
            </a:xfrm>
            <a:prstGeom prst="rect">
              <a:avLst/>
            </a:prstGeom>
            <a:noFill/>
            <a:ln w="9525">
              <a:noFill/>
              <a:miter lim="800000"/>
              <a:headEnd/>
              <a:tailEnd/>
            </a:ln>
            <a:effectLst/>
          </p:spPr>
        </p:pic>
        <p:pic>
          <p:nvPicPr>
            <p:cNvPr id="12" name="Picture 11"/>
            <p:cNvPicPr/>
            <p:nvPr/>
          </p:nvPicPr>
          <p:blipFill>
            <a:blip r:embed="rId9" cstate="print"/>
            <a:srcRect t="8196" b="9848"/>
            <a:stretch>
              <a:fillRect/>
            </a:stretch>
          </p:blipFill>
          <p:spPr bwMode="auto">
            <a:xfrm>
              <a:off x="5334000" y="31698"/>
              <a:ext cx="1552175" cy="762000"/>
            </a:xfrm>
            <a:prstGeom prst="rect">
              <a:avLst/>
            </a:prstGeom>
            <a:noFill/>
            <a:ln w="9525">
              <a:noFill/>
              <a:miter lim="800000"/>
              <a:headEnd/>
              <a:tailEnd/>
            </a:ln>
          </p:spPr>
        </p:pic>
      </p:grpSp>
      <p:sp>
        <p:nvSpPr>
          <p:cNvPr id="13" name="TextBox 12"/>
          <p:cNvSpPr txBox="1"/>
          <p:nvPr/>
        </p:nvSpPr>
        <p:spPr>
          <a:xfrm>
            <a:off x="54429" y="1542871"/>
            <a:ext cx="9067800" cy="1200329"/>
          </a:xfrm>
          <a:prstGeom prst="rect">
            <a:avLst/>
          </a:prstGeom>
          <a:solidFill>
            <a:schemeClr val="accent6">
              <a:lumMod val="40000"/>
              <a:lumOff val="60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914400"/>
            <a:r>
              <a:rPr lang="en-US" dirty="0" smtClean="0">
                <a:solidFill>
                  <a:srgbClr val="2D2D8A">
                    <a:lumMod val="50000"/>
                  </a:srgbClr>
                </a:solidFill>
                <a:latin typeface="Arial Black" pitchFamily="34" charset="0"/>
              </a:rPr>
              <a:t>CEOS ensures international coordination of civil space-based Earth observation programs and promotes exchange of data to optimize societal benefit and inform decision making for securing a prosperous and sustainable future for humankind.</a:t>
            </a:r>
            <a:endParaRPr lang="en-US" dirty="0">
              <a:solidFill>
                <a:srgbClr val="2D2D8A">
                  <a:lumMod val="50000"/>
                </a:srgbClr>
              </a:solidFill>
              <a:latin typeface="Arial Black" pitchFamily="34" charset="0"/>
            </a:endParaRPr>
          </a:p>
        </p:txBody>
      </p:sp>
      <p:sp>
        <p:nvSpPr>
          <p:cNvPr id="15" name="TextBox 14"/>
          <p:cNvSpPr txBox="1"/>
          <p:nvPr/>
        </p:nvSpPr>
        <p:spPr>
          <a:xfrm>
            <a:off x="76200" y="3274635"/>
            <a:ext cx="9067800" cy="3354765"/>
          </a:xfrm>
          <a:prstGeom prst="rect">
            <a:avLst/>
          </a:prstGeom>
          <a:solidFill>
            <a:schemeClr val="accent6">
              <a:lumMod val="7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defTabSz="914400">
              <a:spcBef>
                <a:spcPts val="600"/>
              </a:spcBef>
              <a:spcAft>
                <a:spcPts val="600"/>
              </a:spcAft>
              <a:buFontTx/>
              <a:buAutoNum type="arabicPeriod"/>
            </a:pPr>
            <a:r>
              <a:rPr lang="en-US" sz="1600" dirty="0" smtClean="0">
                <a:solidFill>
                  <a:srgbClr val="2D2D8A">
                    <a:lumMod val="20000"/>
                    <a:lumOff val="80000"/>
                  </a:srgbClr>
                </a:solidFill>
                <a:latin typeface="Arial Black" pitchFamily="34" charset="0"/>
              </a:rPr>
              <a:t>To optimize the benefits of space-based Earth observation through cooperation of CEOS Agencies in mission planning and in the development of compatible data products, formats, services, applications and policies.</a:t>
            </a:r>
          </a:p>
          <a:p>
            <a:pPr marL="342900" indent="-342900" defTabSz="914400">
              <a:spcBef>
                <a:spcPts val="600"/>
              </a:spcBef>
              <a:spcAft>
                <a:spcPts val="600"/>
              </a:spcAft>
              <a:buFontTx/>
              <a:buAutoNum type="arabicPeriod"/>
            </a:pPr>
            <a:r>
              <a:rPr lang="en-US" sz="1600" dirty="0" smtClean="0">
                <a:solidFill>
                  <a:srgbClr val="2D2D8A">
                    <a:lumMod val="20000"/>
                    <a:lumOff val="80000"/>
                  </a:srgbClr>
                </a:solidFill>
                <a:latin typeface="Arial Black" pitchFamily="34" charset="0"/>
              </a:rPr>
              <a:t>To aid both CEOS Agencies and the international community by, among other things, serving as the focal point for international coordination of space-based Earth observation activities, including the Group on Earth Observations and entities related to global change.</a:t>
            </a:r>
          </a:p>
          <a:p>
            <a:pPr marL="342900" indent="-342900" defTabSz="914400">
              <a:spcBef>
                <a:spcPts val="600"/>
              </a:spcBef>
              <a:spcAft>
                <a:spcPts val="600"/>
              </a:spcAft>
              <a:buFontTx/>
              <a:buAutoNum type="arabicPeriod"/>
            </a:pPr>
            <a:r>
              <a:rPr lang="en-US" sz="1600" dirty="0" smtClean="0">
                <a:solidFill>
                  <a:srgbClr val="2D2D8A">
                    <a:lumMod val="20000"/>
                    <a:lumOff val="80000"/>
                  </a:srgbClr>
                </a:solidFill>
                <a:latin typeface="Arial Black" pitchFamily="34" charset="0"/>
              </a:rPr>
              <a:t>To exchange policy and technical information to encourage complementarity and compatibility among space-based Earth observation systems currently in service or development, and the data received from them, as well as address issues of common interest across the spectrum of Earth observation satellite missions.</a:t>
            </a:r>
            <a:endParaRPr lang="en-US" sz="1600" dirty="0">
              <a:solidFill>
                <a:srgbClr val="2D2D8A">
                  <a:lumMod val="20000"/>
                  <a:lumOff val="80000"/>
                </a:srgbClr>
              </a:solidFill>
              <a:latin typeface="Arial Black" pitchFamily="34" charset="0"/>
            </a:endParaRPr>
          </a:p>
        </p:txBody>
      </p:sp>
      <p:sp>
        <p:nvSpPr>
          <p:cNvPr id="16" name="TextBox 15"/>
          <p:cNvSpPr txBox="1"/>
          <p:nvPr/>
        </p:nvSpPr>
        <p:spPr>
          <a:xfrm>
            <a:off x="76200" y="1154668"/>
            <a:ext cx="9067800" cy="369332"/>
          </a:xfrm>
          <a:prstGeom prst="rect">
            <a:avLst/>
          </a:prstGeom>
          <a:solidFill>
            <a:schemeClr val="accent6">
              <a:lumMod val="60000"/>
              <a:lumOff val="40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r>
              <a:rPr lang="en-US" dirty="0" smtClean="0">
                <a:solidFill>
                  <a:srgbClr val="FFFFFF"/>
                </a:solidFill>
                <a:latin typeface="Arial Black" pitchFamily="34" charset="0"/>
              </a:rPr>
              <a:t>Mission</a:t>
            </a:r>
            <a:endParaRPr lang="en-US" dirty="0">
              <a:solidFill>
                <a:srgbClr val="FFFFFF"/>
              </a:solidFill>
              <a:latin typeface="Arial Black" pitchFamily="34" charset="0"/>
            </a:endParaRPr>
          </a:p>
        </p:txBody>
      </p:sp>
      <p:sp>
        <p:nvSpPr>
          <p:cNvPr id="17" name="TextBox 16"/>
          <p:cNvSpPr txBox="1"/>
          <p:nvPr/>
        </p:nvSpPr>
        <p:spPr>
          <a:xfrm>
            <a:off x="76200" y="2907268"/>
            <a:ext cx="9067800" cy="369332"/>
          </a:xfrm>
          <a:prstGeom prst="rect">
            <a:avLst/>
          </a:prstGeom>
          <a:solidFill>
            <a:schemeClr val="accent6">
              <a:lumMod val="60000"/>
              <a:lumOff val="40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r>
              <a:rPr lang="en-US" dirty="0" smtClean="0">
                <a:solidFill>
                  <a:srgbClr val="FFFFFF"/>
                </a:solidFill>
                <a:latin typeface="Arial Black" pitchFamily="34" charset="0"/>
              </a:rPr>
              <a:t>Three Primary Objectives</a:t>
            </a:r>
            <a:endParaRPr lang="en-US" dirty="0">
              <a:solidFill>
                <a:srgbClr val="FFFFFF"/>
              </a:solidFill>
              <a:latin typeface="Arial Black" pitchFamily="34" charset="0"/>
            </a:endParaRPr>
          </a:p>
        </p:txBody>
      </p:sp>
    </p:spTree>
    <p:extLst>
      <p:ext uri="{BB962C8B-B14F-4D97-AF65-F5344CB8AC3E}">
        <p14:creationId xmlns:p14="http://schemas.microsoft.com/office/powerpoint/2010/main" xmlns="" val="33694790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114550" y="258763"/>
            <a:ext cx="5505450" cy="1265237"/>
          </a:xfrm>
          <a:prstGeom prst="rect">
            <a:avLst/>
          </a:prstGeom>
          <a:solidFill>
            <a:schemeClr val="accent4">
              <a:lumMod val="40000"/>
              <a:lumOff val="60000"/>
            </a:schemeClr>
          </a:solidFill>
          <a:ln>
            <a:solidFill>
              <a:schemeClr val="accent4">
                <a:lumMod val="75000"/>
              </a:schemeClr>
            </a:solidFill>
          </a:ln>
        </p:spPr>
        <p:txBody>
          <a:bodyPr wrap="square">
            <a:spAutoFit/>
          </a:bodyPr>
          <a:lstStyle/>
          <a:p>
            <a:pPr defTabSz="914400" fontAlgn="auto">
              <a:spcBef>
                <a:spcPts val="0"/>
              </a:spcBef>
              <a:spcAft>
                <a:spcPts val="0"/>
              </a:spcAft>
            </a:pPr>
            <a:endParaRPr lang="en-US" sz="1400" b="1">
              <a:solidFill>
                <a:srgbClr val="000000"/>
              </a:solidFill>
              <a:latin typeface="Arial"/>
            </a:endParaRPr>
          </a:p>
        </p:txBody>
      </p:sp>
      <p:cxnSp>
        <p:nvCxnSpPr>
          <p:cNvPr id="63" name="Straight Arrow Connector 62"/>
          <p:cNvCxnSpPr>
            <a:cxnSpLocks noChangeShapeType="1"/>
          </p:cNvCxnSpPr>
          <p:nvPr/>
        </p:nvCxnSpPr>
        <p:spPr bwMode="auto">
          <a:xfrm rot="18900000" flipV="1">
            <a:off x="7603332" y="3034694"/>
            <a:ext cx="0" cy="620713"/>
          </a:xfrm>
          <a:prstGeom prst="straightConnector1">
            <a:avLst/>
          </a:prstGeom>
          <a:noFill/>
          <a:ln w="25400">
            <a:solidFill>
              <a:srgbClr val="604A7B"/>
            </a:solidFill>
            <a:prstDash val="sysDash"/>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1" name="Straight Arrow Connector 70"/>
          <p:cNvCxnSpPr>
            <a:cxnSpLocks noChangeShapeType="1"/>
          </p:cNvCxnSpPr>
          <p:nvPr/>
        </p:nvCxnSpPr>
        <p:spPr bwMode="auto">
          <a:xfrm flipH="1" flipV="1">
            <a:off x="4273550" y="2647950"/>
            <a:ext cx="788988" cy="571500"/>
          </a:xfrm>
          <a:prstGeom prst="straightConnector1">
            <a:avLst/>
          </a:prstGeom>
          <a:noFill/>
          <a:ln w="25400">
            <a:solidFill>
              <a:srgbClr val="604A7B"/>
            </a:solidFill>
            <a:prstDash val="sysDash"/>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7" name="Straight Arrow Connector 66"/>
          <p:cNvCxnSpPr>
            <a:cxnSpLocks noChangeShapeType="1"/>
          </p:cNvCxnSpPr>
          <p:nvPr/>
        </p:nvCxnSpPr>
        <p:spPr bwMode="auto">
          <a:xfrm flipH="1" flipV="1">
            <a:off x="4968875" y="1166813"/>
            <a:ext cx="263525" cy="2016125"/>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9" name="Straight Arrow Connector 68"/>
          <p:cNvCxnSpPr>
            <a:cxnSpLocks noChangeShapeType="1"/>
          </p:cNvCxnSpPr>
          <p:nvPr/>
        </p:nvCxnSpPr>
        <p:spPr bwMode="auto">
          <a:xfrm flipH="1" flipV="1">
            <a:off x="4302125" y="2393950"/>
            <a:ext cx="1820863" cy="9525"/>
          </a:xfrm>
          <a:prstGeom prst="straightConnector1">
            <a:avLst/>
          </a:prstGeom>
          <a:noFill/>
          <a:ln w="25400">
            <a:solidFill>
              <a:srgbClr val="604A7B"/>
            </a:solidFill>
            <a:prstDash val="sysDash"/>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 name="Straight Arrow Connector 7"/>
          <p:cNvCxnSpPr>
            <a:cxnSpLocks noChangeShapeType="1"/>
          </p:cNvCxnSpPr>
          <p:nvPr/>
        </p:nvCxnSpPr>
        <p:spPr bwMode="auto">
          <a:xfrm>
            <a:off x="2554288" y="2457450"/>
            <a:ext cx="350837" cy="0"/>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8" name="Straight Arrow Connector 67"/>
          <p:cNvCxnSpPr>
            <a:cxnSpLocks noChangeShapeType="1"/>
          </p:cNvCxnSpPr>
          <p:nvPr/>
        </p:nvCxnSpPr>
        <p:spPr bwMode="auto">
          <a:xfrm flipV="1">
            <a:off x="1733550" y="1176338"/>
            <a:ext cx="1743075" cy="1146175"/>
          </a:xfrm>
          <a:prstGeom prst="straightConnector1">
            <a:avLst/>
          </a:prstGeom>
          <a:noFill/>
          <a:ln w="25400">
            <a:solidFill>
              <a:srgbClr val="604A7B"/>
            </a:solidFill>
            <a:prstDash val="sysDash"/>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9" name="Straight Arrow Connector 78"/>
          <p:cNvCxnSpPr>
            <a:cxnSpLocks noChangeShapeType="1"/>
          </p:cNvCxnSpPr>
          <p:nvPr/>
        </p:nvCxnSpPr>
        <p:spPr bwMode="auto">
          <a:xfrm flipH="1" flipV="1">
            <a:off x="5741988" y="1176338"/>
            <a:ext cx="1598612" cy="896937"/>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0" name="Straight Arrow Connector 79"/>
          <p:cNvCxnSpPr>
            <a:cxnSpLocks noChangeShapeType="1"/>
          </p:cNvCxnSpPr>
          <p:nvPr/>
        </p:nvCxnSpPr>
        <p:spPr bwMode="auto">
          <a:xfrm flipV="1">
            <a:off x="3906838" y="1169988"/>
            <a:ext cx="112712" cy="525462"/>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6" name="Straight Arrow Connector 65"/>
          <p:cNvCxnSpPr>
            <a:cxnSpLocks noChangeShapeType="1"/>
          </p:cNvCxnSpPr>
          <p:nvPr/>
        </p:nvCxnSpPr>
        <p:spPr bwMode="auto">
          <a:xfrm flipV="1">
            <a:off x="3340100" y="3103563"/>
            <a:ext cx="0" cy="392112"/>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1" name="TextBox 10"/>
          <p:cNvSpPr txBox="1">
            <a:spLocks noChangeArrowheads="1"/>
          </p:cNvSpPr>
          <p:nvPr/>
        </p:nvSpPr>
        <p:spPr bwMode="auto">
          <a:xfrm>
            <a:off x="2257425" y="369888"/>
            <a:ext cx="1171575" cy="769441"/>
          </a:xfrm>
          <a:prstGeom prst="rect">
            <a:avLst/>
          </a:prstGeom>
          <a:solidFill>
            <a:srgbClr val="E6E0EC"/>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914400" fontAlgn="auto">
              <a:spcBef>
                <a:spcPts val="0"/>
              </a:spcBef>
              <a:spcAft>
                <a:spcPts val="0"/>
              </a:spcAft>
              <a:defRPr/>
            </a:pPr>
            <a:r>
              <a:rPr lang="en-US" sz="1600" b="1" dirty="0">
                <a:solidFill>
                  <a:srgbClr val="000000"/>
                </a:solidFill>
                <a:latin typeface="Arial"/>
                <a:ea typeface="+mn-ea"/>
              </a:rPr>
              <a:t>Past Chair</a:t>
            </a:r>
          </a:p>
          <a:p>
            <a:pPr algn="ctr" defTabSz="914400" fontAlgn="auto">
              <a:spcBef>
                <a:spcPts val="0"/>
              </a:spcBef>
              <a:spcAft>
                <a:spcPts val="0"/>
              </a:spcAft>
              <a:defRPr/>
            </a:pPr>
            <a:r>
              <a:rPr lang="en-US" sz="1200" b="1" dirty="0">
                <a:solidFill>
                  <a:srgbClr val="CC0066"/>
                </a:solidFill>
                <a:latin typeface="Arial"/>
                <a:ea typeface="+mn-ea"/>
              </a:rPr>
              <a:t>CSA/Canada</a:t>
            </a:r>
          </a:p>
        </p:txBody>
      </p:sp>
      <p:sp>
        <p:nvSpPr>
          <p:cNvPr id="16" name="TextBox 15"/>
          <p:cNvSpPr txBox="1"/>
          <p:nvPr/>
        </p:nvSpPr>
        <p:spPr bwMode="auto">
          <a:xfrm>
            <a:off x="3640138" y="323117"/>
            <a:ext cx="2217737" cy="819883"/>
          </a:xfrm>
          <a:prstGeom prst="rect">
            <a:avLst/>
          </a:prstGeom>
          <a:solidFill>
            <a:schemeClr val="accent1">
              <a:lumMod val="90000"/>
            </a:schemeClr>
          </a:solidFill>
          <a:ln>
            <a:solidFill>
              <a:schemeClr val="accent4">
                <a:lumMod val="75000"/>
              </a:schemeClr>
            </a:solidFill>
          </a:ln>
        </p:spPr>
        <p:txBody>
          <a:bodyPr>
            <a:spAutoFit/>
          </a:bodyPr>
          <a:lstStyle/>
          <a:p>
            <a:pPr algn="ctr" defTabSz="914400" fontAlgn="auto">
              <a:lnSpc>
                <a:spcPts val="2920"/>
              </a:lnSpc>
              <a:spcBef>
                <a:spcPts val="0"/>
              </a:spcBef>
              <a:spcAft>
                <a:spcPts val="0"/>
              </a:spcAft>
              <a:defRPr/>
            </a:pPr>
            <a:r>
              <a:rPr lang="en-US" sz="2800" b="1" dirty="0">
                <a:solidFill>
                  <a:srgbClr val="000000"/>
                </a:solidFill>
                <a:latin typeface="Arial"/>
                <a:ea typeface="+mn-ea"/>
              </a:rPr>
              <a:t>CEOS Chair</a:t>
            </a:r>
          </a:p>
          <a:p>
            <a:pPr algn="ctr" defTabSz="914400" fontAlgn="auto">
              <a:lnSpc>
                <a:spcPts val="2920"/>
              </a:lnSpc>
              <a:spcBef>
                <a:spcPts val="0"/>
              </a:spcBef>
              <a:spcAft>
                <a:spcPts val="0"/>
              </a:spcAft>
              <a:defRPr/>
            </a:pPr>
            <a:r>
              <a:rPr lang="en-US" sz="1600" b="1" dirty="0">
                <a:solidFill>
                  <a:srgbClr val="CC0066"/>
                </a:solidFill>
                <a:latin typeface="Arial"/>
                <a:ea typeface="+mn-ea"/>
              </a:rPr>
              <a:t>EUMETSAT/Europe</a:t>
            </a:r>
          </a:p>
        </p:txBody>
      </p:sp>
      <p:sp>
        <p:nvSpPr>
          <p:cNvPr id="17" name="TextBox 16"/>
          <p:cNvSpPr txBox="1">
            <a:spLocks noChangeArrowheads="1"/>
          </p:cNvSpPr>
          <p:nvPr/>
        </p:nvSpPr>
        <p:spPr bwMode="auto">
          <a:xfrm>
            <a:off x="5992813" y="463550"/>
            <a:ext cx="1408112" cy="523220"/>
          </a:xfrm>
          <a:prstGeom prst="rect">
            <a:avLst/>
          </a:prstGeom>
          <a:solidFill>
            <a:srgbClr val="E6E0EC"/>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defTabSz="914400" fontAlgn="auto">
              <a:spcBef>
                <a:spcPts val="0"/>
              </a:spcBef>
              <a:spcAft>
                <a:spcPts val="0"/>
              </a:spcAft>
              <a:defRPr/>
            </a:pPr>
            <a:r>
              <a:rPr lang="en-US" sz="1600" b="1" dirty="0">
                <a:solidFill>
                  <a:srgbClr val="000000"/>
                </a:solidFill>
                <a:latin typeface="Arial"/>
                <a:ea typeface="+mn-ea"/>
              </a:rPr>
              <a:t>Future Chair</a:t>
            </a:r>
          </a:p>
          <a:p>
            <a:pPr algn="ctr" defTabSz="914400" fontAlgn="auto">
              <a:spcBef>
                <a:spcPts val="0"/>
              </a:spcBef>
              <a:spcAft>
                <a:spcPts val="0"/>
              </a:spcAft>
              <a:defRPr/>
            </a:pPr>
            <a:r>
              <a:rPr lang="en-US" sz="1200" b="1" dirty="0">
                <a:solidFill>
                  <a:srgbClr val="CC0066"/>
                </a:solidFill>
                <a:latin typeface="Arial"/>
                <a:ea typeface="+mn-ea"/>
              </a:rPr>
              <a:t>JAXA/Japan</a:t>
            </a:r>
          </a:p>
        </p:txBody>
      </p:sp>
      <p:sp>
        <p:nvSpPr>
          <p:cNvPr id="2064" name="TextBox 9"/>
          <p:cNvSpPr txBox="1">
            <a:spLocks noChangeArrowheads="1"/>
          </p:cNvSpPr>
          <p:nvPr/>
        </p:nvSpPr>
        <p:spPr bwMode="auto">
          <a:xfrm>
            <a:off x="7620000" y="533400"/>
            <a:ext cx="14271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defRPr/>
            </a:pPr>
            <a:r>
              <a:rPr lang="en-US" altLang="en-US" sz="1200" b="1" dirty="0" smtClean="0">
                <a:solidFill>
                  <a:srgbClr val="FFFFFF"/>
                </a:solidFill>
              </a:rPr>
              <a:t>Troika (all 3 Chairs) 1-year terms</a:t>
            </a:r>
          </a:p>
        </p:txBody>
      </p:sp>
      <p:sp>
        <p:nvSpPr>
          <p:cNvPr id="109" name="TextBox 108"/>
          <p:cNvSpPr txBox="1"/>
          <p:nvPr/>
        </p:nvSpPr>
        <p:spPr bwMode="auto">
          <a:xfrm>
            <a:off x="7350125" y="1627565"/>
            <a:ext cx="1639888" cy="1238801"/>
          </a:xfrm>
          <a:prstGeom prst="rect">
            <a:avLst/>
          </a:prstGeom>
          <a:solidFill>
            <a:schemeClr val="bg1">
              <a:lumMod val="75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sz="2000" b="1" dirty="0">
                <a:solidFill>
                  <a:srgbClr val="000000"/>
                </a:solidFill>
                <a:latin typeface="Arial"/>
                <a:ea typeface="+mn-ea"/>
              </a:rPr>
              <a:t>Secretariat</a:t>
            </a:r>
          </a:p>
          <a:p>
            <a:pPr algn="ctr" defTabSz="914400" fontAlgn="auto">
              <a:spcBef>
                <a:spcPts val="0"/>
              </a:spcBef>
              <a:spcAft>
                <a:spcPts val="0"/>
              </a:spcAft>
              <a:defRPr/>
            </a:pPr>
            <a:r>
              <a:rPr lang="en-US" altLang="en-US" sz="1100" b="1" dirty="0">
                <a:solidFill>
                  <a:srgbClr val="CC0066"/>
                </a:solidFill>
                <a:ea typeface="ＭＳ Ｐゴシック" pitchFamily="34" charset="-128"/>
              </a:rPr>
              <a:t>Chair Agency, ESA, EUMETSAT, JAXA/MEXT, NASA, </a:t>
            </a:r>
            <a:r>
              <a:rPr lang="en-US" altLang="en-US" sz="1100" b="1" dirty="0" smtClean="0">
                <a:solidFill>
                  <a:srgbClr val="CC0066"/>
                </a:solidFill>
                <a:ea typeface="ＭＳ Ｐゴシック" pitchFamily="34" charset="-128"/>
              </a:rPr>
              <a:t>NOAA</a:t>
            </a:r>
          </a:p>
          <a:p>
            <a:pPr algn="ctr" defTabSz="914400" fontAlgn="auto">
              <a:spcBef>
                <a:spcPts val="0"/>
              </a:spcBef>
              <a:spcAft>
                <a:spcPts val="0"/>
              </a:spcAft>
              <a:defRPr/>
            </a:pPr>
            <a:r>
              <a:rPr lang="en-US" altLang="en-US" sz="1050" b="1" dirty="0" smtClean="0">
                <a:solidFill>
                  <a:srgbClr val="000000">
                    <a:lumMod val="75000"/>
                  </a:srgbClr>
                </a:solidFill>
                <a:ea typeface="ＭＳ Ｐゴシック" pitchFamily="34" charset="-128"/>
              </a:rPr>
              <a:t>Permanent</a:t>
            </a:r>
            <a:endParaRPr lang="en-US" altLang="en-US" sz="1050" b="1" dirty="0">
              <a:solidFill>
                <a:srgbClr val="000000">
                  <a:lumMod val="75000"/>
                </a:srgbClr>
              </a:solidFill>
              <a:ea typeface="ＭＳ Ｐゴシック" pitchFamily="34" charset="-128"/>
            </a:endParaRPr>
          </a:p>
        </p:txBody>
      </p:sp>
      <p:sp>
        <p:nvSpPr>
          <p:cNvPr id="78" name="TextBox 77"/>
          <p:cNvSpPr txBox="1"/>
          <p:nvPr/>
        </p:nvSpPr>
        <p:spPr bwMode="auto">
          <a:xfrm>
            <a:off x="1558925" y="2359025"/>
            <a:ext cx="995363" cy="661988"/>
          </a:xfrm>
          <a:prstGeom prst="rect">
            <a:avLst/>
          </a:prstGeom>
          <a:solidFill>
            <a:schemeClr val="accent4">
              <a:lumMod val="40000"/>
              <a:lumOff val="60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sz="2500" b="1" dirty="0">
                <a:solidFill>
                  <a:srgbClr val="000000"/>
                </a:solidFill>
                <a:latin typeface="Arial"/>
                <a:ea typeface="+mn-ea"/>
              </a:rPr>
              <a:t>SEO</a:t>
            </a:r>
          </a:p>
          <a:p>
            <a:pPr algn="ctr" defTabSz="914400" fontAlgn="auto">
              <a:spcBef>
                <a:spcPts val="0"/>
              </a:spcBef>
              <a:spcAft>
                <a:spcPts val="0"/>
              </a:spcAft>
              <a:defRPr/>
            </a:pPr>
            <a:r>
              <a:rPr lang="en-US" altLang="en-US" sz="1200" b="1" dirty="0">
                <a:solidFill>
                  <a:srgbClr val="CC0066"/>
                </a:solidFill>
                <a:latin typeface="Arial" panose="020B0604020202020204" pitchFamily="34" charset="0"/>
                <a:ea typeface="ＭＳ Ｐゴシック" pitchFamily="34" charset="-128"/>
                <a:cs typeface="Arial" panose="020B0604020202020204" pitchFamily="34" charset="0"/>
              </a:rPr>
              <a:t>NASA</a:t>
            </a:r>
            <a:endParaRPr lang="en-US" sz="1500" b="1" dirty="0">
              <a:solidFill>
                <a:srgbClr val="CC0066"/>
              </a:solidFill>
              <a:latin typeface="Arial"/>
              <a:ea typeface="+mn-ea"/>
            </a:endParaRPr>
          </a:p>
        </p:txBody>
      </p:sp>
      <p:sp>
        <p:nvSpPr>
          <p:cNvPr id="47" name="TextBox 46"/>
          <p:cNvSpPr txBox="1"/>
          <p:nvPr/>
        </p:nvSpPr>
        <p:spPr bwMode="auto">
          <a:xfrm>
            <a:off x="2905125" y="1703388"/>
            <a:ext cx="1362075" cy="1246495"/>
          </a:xfrm>
          <a:prstGeom prst="rect">
            <a:avLst/>
          </a:prstGeom>
          <a:solidFill>
            <a:schemeClr val="bg1">
              <a:lumMod val="75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sz="2000" b="1" dirty="0">
                <a:solidFill>
                  <a:srgbClr val="000000"/>
                </a:solidFill>
                <a:latin typeface="Arial"/>
                <a:ea typeface="+mn-ea"/>
              </a:rPr>
              <a:t>SIT Chair</a:t>
            </a:r>
          </a:p>
          <a:p>
            <a:pPr algn="ctr" defTabSz="914400" fontAlgn="auto">
              <a:spcBef>
                <a:spcPts val="0"/>
              </a:spcBef>
              <a:spcAft>
                <a:spcPts val="0"/>
              </a:spcAft>
              <a:defRPr/>
            </a:pPr>
            <a:r>
              <a:rPr lang="en-US" sz="1600" b="1" dirty="0">
                <a:solidFill>
                  <a:srgbClr val="CC0066"/>
                </a:solidFill>
                <a:latin typeface="Arial"/>
                <a:ea typeface="+mn-ea"/>
              </a:rPr>
              <a:t>CNES</a:t>
            </a:r>
          </a:p>
          <a:p>
            <a:pPr algn="ctr" defTabSz="914400" fontAlgn="auto">
              <a:spcBef>
                <a:spcPts val="0"/>
              </a:spcBef>
              <a:spcAft>
                <a:spcPts val="0"/>
              </a:spcAft>
              <a:defRPr/>
            </a:pPr>
            <a:r>
              <a:rPr lang="en-US" sz="1400" b="1" dirty="0">
                <a:solidFill>
                  <a:srgbClr val="000000"/>
                </a:solidFill>
                <a:latin typeface="Arial"/>
                <a:ea typeface="+mn-ea"/>
              </a:rPr>
              <a:t>Vice Chair</a:t>
            </a:r>
          </a:p>
          <a:p>
            <a:pPr algn="ctr" defTabSz="914400" fontAlgn="auto">
              <a:spcBef>
                <a:spcPts val="0"/>
              </a:spcBef>
              <a:spcAft>
                <a:spcPts val="0"/>
              </a:spcAft>
              <a:defRPr/>
            </a:pPr>
            <a:r>
              <a:rPr lang="en-US" sz="1400" b="1" dirty="0">
                <a:solidFill>
                  <a:srgbClr val="000000">
                    <a:lumMod val="50000"/>
                  </a:srgbClr>
                </a:solidFill>
                <a:latin typeface="Arial"/>
                <a:ea typeface="+mn-ea"/>
              </a:rPr>
              <a:t>Vacant</a:t>
            </a:r>
          </a:p>
          <a:p>
            <a:pPr algn="ctr" defTabSz="914400" fontAlgn="auto">
              <a:spcBef>
                <a:spcPts val="0"/>
              </a:spcBef>
              <a:spcAft>
                <a:spcPts val="0"/>
              </a:spcAft>
              <a:defRPr/>
            </a:pPr>
            <a:r>
              <a:rPr lang="en-US" sz="1050" b="1" dirty="0">
                <a:solidFill>
                  <a:srgbClr val="000000">
                    <a:lumMod val="75000"/>
                  </a:srgbClr>
                </a:solidFill>
                <a:ea typeface="ＭＳ Ｐゴシック" pitchFamily="34" charset="-128"/>
              </a:rPr>
              <a:t>2-year term</a:t>
            </a:r>
            <a:endParaRPr lang="en-US" sz="700" b="1" dirty="0">
              <a:solidFill>
                <a:srgbClr val="000000">
                  <a:lumMod val="75000"/>
                </a:srgbClr>
              </a:solidFill>
              <a:ea typeface="ＭＳ Ｐゴシック" pitchFamily="34" charset="-128"/>
            </a:endParaRPr>
          </a:p>
        </p:txBody>
      </p:sp>
      <p:cxnSp>
        <p:nvCxnSpPr>
          <p:cNvPr id="57" name="Straight Arrow Connector 56"/>
          <p:cNvCxnSpPr>
            <a:cxnSpLocks noChangeShapeType="1"/>
          </p:cNvCxnSpPr>
          <p:nvPr/>
        </p:nvCxnSpPr>
        <p:spPr bwMode="auto">
          <a:xfrm flipV="1">
            <a:off x="4373563" y="1176338"/>
            <a:ext cx="25400" cy="2319337"/>
          </a:xfrm>
          <a:prstGeom prst="straightConnector1">
            <a:avLst/>
          </a:prstGeom>
          <a:noFill/>
          <a:ln w="25400">
            <a:solidFill>
              <a:srgbClr val="604A7B"/>
            </a:solidFill>
            <a:prstDash val="sysDash"/>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4" name="Straight Arrow Connector 63"/>
          <p:cNvCxnSpPr>
            <a:cxnSpLocks noChangeShapeType="1"/>
          </p:cNvCxnSpPr>
          <p:nvPr/>
        </p:nvCxnSpPr>
        <p:spPr bwMode="auto">
          <a:xfrm rot="18900000" flipV="1">
            <a:off x="8001794" y="3034694"/>
            <a:ext cx="0" cy="611188"/>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72" name="TextBox 71"/>
          <p:cNvSpPr txBox="1"/>
          <p:nvPr/>
        </p:nvSpPr>
        <p:spPr bwMode="auto">
          <a:xfrm>
            <a:off x="1295400" y="3476625"/>
            <a:ext cx="3103563" cy="400110"/>
          </a:xfrm>
          <a:prstGeom prst="rect">
            <a:avLst/>
          </a:prstGeom>
          <a:solidFill>
            <a:schemeClr val="accent4">
              <a:lumMod val="40000"/>
              <a:lumOff val="60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sz="2000" b="1" dirty="0">
                <a:solidFill>
                  <a:srgbClr val="000000"/>
                </a:solidFill>
                <a:latin typeface="Arial"/>
                <a:ea typeface="+mn-ea"/>
              </a:rPr>
              <a:t>Virtual Constellations</a:t>
            </a:r>
          </a:p>
        </p:txBody>
      </p:sp>
      <p:sp>
        <p:nvSpPr>
          <p:cNvPr id="82" name="TextBox 81"/>
          <p:cNvSpPr txBox="1"/>
          <p:nvPr/>
        </p:nvSpPr>
        <p:spPr bwMode="auto">
          <a:xfrm>
            <a:off x="1343025" y="3996725"/>
            <a:ext cx="1295400" cy="2584450"/>
          </a:xfrm>
          <a:prstGeom prst="rect">
            <a:avLst/>
          </a:prstGeom>
          <a:solidFill>
            <a:schemeClr val="accent4">
              <a:lumMod val="40000"/>
              <a:lumOff val="60000"/>
            </a:schemeClr>
          </a:solidFill>
          <a:ln>
            <a:solidFill>
              <a:schemeClr val="accent4">
                <a:lumMod val="75000"/>
              </a:schemeClr>
            </a:solidFill>
          </a:ln>
        </p:spPr>
        <p:txBody>
          <a:bodyPr wrap="square">
            <a:spAutoFit/>
          </a:bodyPr>
          <a:lstStyle/>
          <a:p>
            <a:pPr defTabSz="914400" fontAlgn="auto">
              <a:spcBef>
                <a:spcPts val="0"/>
              </a:spcBef>
              <a:spcAft>
                <a:spcPts val="0"/>
              </a:spcAft>
              <a:defRPr/>
            </a:pPr>
            <a:r>
              <a:rPr lang="en-US" sz="1400" b="1" dirty="0">
                <a:solidFill>
                  <a:srgbClr val="000000"/>
                </a:solidFill>
                <a:latin typeface="Arial"/>
                <a:ea typeface="+mn-ea"/>
              </a:rPr>
              <a:t>AC-VC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NASA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ESA</a:t>
            </a:r>
          </a:p>
          <a:p>
            <a:pPr defTabSz="914400" fontAlgn="auto">
              <a:spcBef>
                <a:spcPts val="0"/>
              </a:spcBef>
              <a:spcAft>
                <a:spcPts val="0"/>
              </a:spcAft>
              <a:defRPr/>
            </a:pPr>
            <a:r>
              <a:rPr lang="en-US" sz="1400" b="1" dirty="0">
                <a:solidFill>
                  <a:srgbClr val="000000"/>
                </a:solidFill>
                <a:latin typeface="Arial"/>
                <a:ea typeface="+mn-ea"/>
              </a:rPr>
              <a:t>LSI-VC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INPE</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ISRO</a:t>
            </a:r>
          </a:p>
          <a:p>
            <a:pPr defTabSz="914400" fontAlgn="auto">
              <a:spcBef>
                <a:spcPts val="0"/>
              </a:spcBef>
              <a:spcAft>
                <a:spcPts val="0"/>
              </a:spcAft>
              <a:defRPr/>
            </a:pPr>
            <a:r>
              <a:rPr lang="en-US" sz="1400" b="1" dirty="0">
                <a:solidFill>
                  <a:srgbClr val="000000"/>
                </a:solidFill>
                <a:latin typeface="Arial"/>
                <a:ea typeface="+mn-ea"/>
              </a:rPr>
              <a:t>OCR-VC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ESA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NASA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NOAA</a:t>
            </a:r>
          </a:p>
          <a:p>
            <a:pPr defTabSz="914400" fontAlgn="auto">
              <a:spcBef>
                <a:spcPts val="0"/>
              </a:spcBef>
              <a:spcAft>
                <a:spcPts val="0"/>
              </a:spcAft>
              <a:defRPr/>
            </a:pPr>
            <a:endParaRPr lang="en-US" sz="1200" b="1" dirty="0">
              <a:solidFill>
                <a:srgbClr val="000000">
                  <a:lumMod val="50000"/>
                </a:srgbClr>
              </a:solidFill>
              <a:latin typeface="Arial"/>
              <a:ea typeface="+mn-ea"/>
            </a:endParaRPr>
          </a:p>
          <a:p>
            <a:pPr defTabSz="914400" fontAlgn="auto">
              <a:spcBef>
                <a:spcPts val="0"/>
              </a:spcBef>
              <a:spcAft>
                <a:spcPts val="0"/>
              </a:spcAft>
              <a:defRPr/>
            </a:pPr>
            <a:endParaRPr lang="en-US" sz="1200" b="1" dirty="0">
              <a:solidFill>
                <a:srgbClr val="000000">
                  <a:lumMod val="50000"/>
                </a:srgbClr>
              </a:solidFill>
              <a:latin typeface="Arial"/>
              <a:ea typeface="+mn-ea"/>
            </a:endParaRPr>
          </a:p>
          <a:p>
            <a:pPr defTabSz="914400" fontAlgn="auto">
              <a:spcBef>
                <a:spcPts val="0"/>
              </a:spcBef>
              <a:spcAft>
                <a:spcPts val="0"/>
              </a:spcAft>
              <a:defRPr/>
            </a:pPr>
            <a:endParaRPr lang="en-US" sz="1200" b="1" dirty="0">
              <a:solidFill>
                <a:srgbClr val="000000">
                  <a:lumMod val="50000"/>
                </a:srgbClr>
              </a:solidFill>
              <a:latin typeface="Arial"/>
              <a:ea typeface="+mn-ea"/>
            </a:endParaRPr>
          </a:p>
        </p:txBody>
      </p:sp>
      <p:sp>
        <p:nvSpPr>
          <p:cNvPr id="83" name="TextBox 82"/>
          <p:cNvSpPr txBox="1"/>
          <p:nvPr/>
        </p:nvSpPr>
        <p:spPr bwMode="auto">
          <a:xfrm>
            <a:off x="4668838" y="3182938"/>
            <a:ext cx="2333625" cy="400110"/>
          </a:xfrm>
          <a:prstGeom prst="rect">
            <a:avLst/>
          </a:prstGeom>
          <a:solidFill>
            <a:schemeClr val="accent4">
              <a:lumMod val="40000"/>
              <a:lumOff val="60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sz="2000" b="1" dirty="0">
                <a:solidFill>
                  <a:srgbClr val="000000"/>
                </a:solidFill>
                <a:latin typeface="Arial"/>
                <a:ea typeface="+mn-ea"/>
              </a:rPr>
              <a:t>Working Groups</a:t>
            </a:r>
          </a:p>
        </p:txBody>
      </p:sp>
      <p:sp>
        <p:nvSpPr>
          <p:cNvPr id="85" name="TextBox 84"/>
          <p:cNvSpPr txBox="1"/>
          <p:nvPr/>
        </p:nvSpPr>
        <p:spPr bwMode="auto">
          <a:xfrm>
            <a:off x="7210425" y="3564126"/>
            <a:ext cx="1785938" cy="369887"/>
          </a:xfrm>
          <a:prstGeom prst="rect">
            <a:avLst/>
          </a:prstGeom>
          <a:solidFill>
            <a:schemeClr val="accent4">
              <a:lumMod val="40000"/>
              <a:lumOff val="60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b="1" i="1" dirty="0">
                <a:solidFill>
                  <a:srgbClr val="000000"/>
                </a:solidFill>
                <a:latin typeface="Arial"/>
                <a:ea typeface="+mn-ea"/>
              </a:rPr>
              <a:t>Ad Hoc </a:t>
            </a:r>
            <a:r>
              <a:rPr lang="en-US" b="1" dirty="0">
                <a:solidFill>
                  <a:srgbClr val="000000"/>
                </a:solidFill>
                <a:latin typeface="Arial"/>
                <a:ea typeface="+mn-ea"/>
              </a:rPr>
              <a:t>Teams</a:t>
            </a:r>
            <a:endParaRPr lang="en-US" b="1" i="1" dirty="0">
              <a:solidFill>
                <a:srgbClr val="000000"/>
              </a:solidFill>
              <a:latin typeface="Arial"/>
              <a:ea typeface="+mn-ea"/>
            </a:endParaRPr>
          </a:p>
        </p:txBody>
      </p:sp>
      <p:sp>
        <p:nvSpPr>
          <p:cNvPr id="92" name="TextBox 91"/>
          <p:cNvSpPr txBox="1"/>
          <p:nvPr/>
        </p:nvSpPr>
        <p:spPr bwMode="auto">
          <a:xfrm>
            <a:off x="2726517" y="3997125"/>
            <a:ext cx="1495425" cy="2616200"/>
          </a:xfrm>
          <a:prstGeom prst="rect">
            <a:avLst/>
          </a:prstGeom>
          <a:solidFill>
            <a:schemeClr val="accent4">
              <a:lumMod val="40000"/>
              <a:lumOff val="60000"/>
            </a:schemeClr>
          </a:solidFill>
          <a:ln>
            <a:solidFill>
              <a:schemeClr val="accent4">
                <a:lumMod val="75000"/>
              </a:schemeClr>
            </a:solidFill>
          </a:ln>
        </p:spPr>
        <p:txBody>
          <a:bodyPr wrap="square">
            <a:spAutoFit/>
          </a:bodyPr>
          <a:lstStyle/>
          <a:p>
            <a:pPr defTabSz="914400" fontAlgn="auto">
              <a:spcBef>
                <a:spcPts val="0"/>
              </a:spcBef>
              <a:spcAft>
                <a:spcPts val="0"/>
              </a:spcAft>
              <a:defRPr/>
            </a:pPr>
            <a:r>
              <a:rPr lang="en-US" sz="1400" b="1" dirty="0">
                <a:solidFill>
                  <a:srgbClr val="000000"/>
                </a:solidFill>
                <a:latin typeface="Arial"/>
                <a:ea typeface="+mn-ea"/>
              </a:rPr>
              <a:t>OST-VC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CNES</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EUMETSAT</a:t>
            </a:r>
          </a:p>
          <a:p>
            <a:pPr defTabSz="914400" fontAlgn="auto">
              <a:spcBef>
                <a:spcPts val="0"/>
              </a:spcBef>
              <a:spcAft>
                <a:spcPts val="0"/>
              </a:spcAft>
              <a:defRPr/>
            </a:pPr>
            <a:r>
              <a:rPr lang="en-US" sz="1400" b="1" dirty="0">
                <a:solidFill>
                  <a:srgbClr val="000000"/>
                </a:solidFill>
                <a:latin typeface="Arial"/>
                <a:ea typeface="+mn-ea"/>
              </a:rPr>
              <a:t>OSVW-VC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NOAA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EUMETSAT</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ISRO</a:t>
            </a:r>
          </a:p>
          <a:p>
            <a:pPr defTabSz="914400" fontAlgn="auto">
              <a:spcBef>
                <a:spcPts val="0"/>
              </a:spcBef>
              <a:spcAft>
                <a:spcPts val="0"/>
              </a:spcAft>
              <a:defRPr/>
            </a:pPr>
            <a:r>
              <a:rPr lang="en-US" sz="1400" b="1" dirty="0">
                <a:solidFill>
                  <a:srgbClr val="000000"/>
                </a:solidFill>
                <a:latin typeface="Arial"/>
                <a:ea typeface="+mn-ea"/>
              </a:rPr>
              <a:t>P-VC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NASA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JAXA</a:t>
            </a:r>
          </a:p>
          <a:p>
            <a:pPr defTabSz="914400" fontAlgn="auto">
              <a:spcBef>
                <a:spcPts val="0"/>
              </a:spcBef>
              <a:spcAft>
                <a:spcPts val="0"/>
              </a:spcAft>
              <a:defRPr/>
            </a:pPr>
            <a:r>
              <a:rPr lang="en-US" sz="1400" b="1" dirty="0">
                <a:solidFill>
                  <a:srgbClr val="000000"/>
                </a:solidFill>
                <a:latin typeface="Arial"/>
                <a:ea typeface="+mn-ea"/>
              </a:rPr>
              <a:t>SST-VC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ESA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NOAA</a:t>
            </a:r>
          </a:p>
        </p:txBody>
      </p:sp>
      <p:cxnSp>
        <p:nvCxnSpPr>
          <p:cNvPr id="86" name="Straight Arrow Connector 85"/>
          <p:cNvCxnSpPr>
            <a:cxnSpLocks noChangeShapeType="1"/>
          </p:cNvCxnSpPr>
          <p:nvPr/>
        </p:nvCxnSpPr>
        <p:spPr bwMode="auto">
          <a:xfrm flipH="1" flipV="1">
            <a:off x="5243513" y="1222375"/>
            <a:ext cx="957262" cy="850900"/>
          </a:xfrm>
          <a:prstGeom prst="straightConnector1">
            <a:avLst/>
          </a:prstGeom>
          <a:noFill/>
          <a:ln w="25400">
            <a:solidFill>
              <a:srgbClr val="604A7B"/>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04" name="TextBox 103"/>
          <p:cNvSpPr txBox="1"/>
          <p:nvPr/>
        </p:nvSpPr>
        <p:spPr bwMode="auto">
          <a:xfrm>
            <a:off x="5934075" y="2071688"/>
            <a:ext cx="1125538" cy="815975"/>
          </a:xfrm>
          <a:prstGeom prst="rect">
            <a:avLst/>
          </a:prstGeom>
          <a:solidFill>
            <a:schemeClr val="accent4">
              <a:lumMod val="40000"/>
              <a:lumOff val="60000"/>
            </a:schemeClr>
          </a:solidFill>
          <a:ln>
            <a:solidFill>
              <a:schemeClr val="accent4">
                <a:lumMod val="75000"/>
              </a:schemeClr>
            </a:solidFill>
          </a:ln>
        </p:spPr>
        <p:txBody>
          <a:bodyPr>
            <a:spAutoFit/>
          </a:bodyPr>
          <a:lstStyle/>
          <a:p>
            <a:pPr algn="ctr" defTabSz="914400" fontAlgn="auto">
              <a:spcBef>
                <a:spcPts val="0"/>
              </a:spcBef>
              <a:spcAft>
                <a:spcPts val="0"/>
              </a:spcAft>
              <a:defRPr/>
            </a:pPr>
            <a:r>
              <a:rPr lang="en-US" sz="2400" b="1" dirty="0">
                <a:solidFill>
                  <a:srgbClr val="000000"/>
                </a:solidFill>
                <a:latin typeface="Arial"/>
                <a:ea typeface="+mn-ea"/>
              </a:rPr>
              <a:t>CEO</a:t>
            </a:r>
            <a:endParaRPr lang="en-US" b="1" dirty="0">
              <a:solidFill>
                <a:srgbClr val="000000"/>
              </a:solidFill>
              <a:latin typeface="Arial"/>
              <a:ea typeface="+mn-ea"/>
            </a:endParaRPr>
          </a:p>
          <a:p>
            <a:pPr algn="ctr" defTabSz="914400" fontAlgn="auto">
              <a:spcBef>
                <a:spcPts val="0"/>
              </a:spcBef>
              <a:spcAft>
                <a:spcPts val="0"/>
              </a:spcAft>
              <a:defRPr/>
            </a:pPr>
            <a:r>
              <a:rPr lang="en-US" altLang="en-US" sz="1200" b="1" dirty="0">
                <a:solidFill>
                  <a:srgbClr val="CC0066"/>
                </a:solidFill>
                <a:latin typeface="Arial" panose="020B0604020202020204" pitchFamily="34" charset="0"/>
                <a:ea typeface="ＭＳ Ｐゴシック" pitchFamily="34" charset="-128"/>
                <a:cs typeface="Arial" panose="020B0604020202020204" pitchFamily="34" charset="0"/>
              </a:rPr>
              <a:t>NOAA</a:t>
            </a:r>
          </a:p>
          <a:p>
            <a:pPr algn="ctr" defTabSz="914400" fontAlgn="auto">
              <a:spcBef>
                <a:spcPts val="0"/>
              </a:spcBef>
              <a:spcAft>
                <a:spcPts val="0"/>
              </a:spcAft>
              <a:defRPr/>
            </a:pPr>
            <a:r>
              <a:rPr lang="en-US" sz="1100" b="1" dirty="0">
                <a:solidFill>
                  <a:srgbClr val="000000">
                    <a:lumMod val="75000"/>
                  </a:srgbClr>
                </a:solidFill>
                <a:ea typeface="ＭＳ Ｐゴシック" pitchFamily="34" charset="-128"/>
              </a:rPr>
              <a:t>2-year term</a:t>
            </a:r>
            <a:endParaRPr lang="en-US" sz="800" b="1" dirty="0">
              <a:solidFill>
                <a:srgbClr val="000000">
                  <a:lumMod val="75000"/>
                </a:srgbClr>
              </a:solidFill>
              <a:ea typeface="ＭＳ Ｐゴシック" pitchFamily="34" charset="-128"/>
            </a:endParaRPr>
          </a:p>
        </p:txBody>
      </p:sp>
      <p:sp>
        <p:nvSpPr>
          <p:cNvPr id="147" name="TextBox 146"/>
          <p:cNvSpPr txBox="1"/>
          <p:nvPr/>
        </p:nvSpPr>
        <p:spPr bwMode="auto">
          <a:xfrm>
            <a:off x="4675187" y="3651250"/>
            <a:ext cx="2306637" cy="3016250"/>
          </a:xfrm>
          <a:prstGeom prst="rect">
            <a:avLst/>
          </a:prstGeom>
          <a:solidFill>
            <a:schemeClr val="accent4">
              <a:lumMod val="40000"/>
              <a:lumOff val="60000"/>
            </a:schemeClr>
          </a:solidFill>
          <a:ln>
            <a:solidFill>
              <a:schemeClr val="accent4">
                <a:lumMod val="75000"/>
              </a:schemeClr>
            </a:solidFill>
          </a:ln>
        </p:spPr>
        <p:txBody>
          <a:bodyPr wrap="square">
            <a:spAutoFit/>
          </a:bodyPr>
          <a:lstStyle/>
          <a:p>
            <a:pPr defTabSz="914400" fontAlgn="auto">
              <a:spcBef>
                <a:spcPts val="0"/>
              </a:spcBef>
              <a:spcAft>
                <a:spcPts val="0"/>
              </a:spcAft>
              <a:defRPr/>
            </a:pPr>
            <a:r>
              <a:rPr lang="en-US" sz="1400" b="1" dirty="0">
                <a:solidFill>
                  <a:srgbClr val="000000"/>
                </a:solidFill>
                <a:latin typeface="Arial"/>
                <a:ea typeface="+mn-ea"/>
              </a:rPr>
              <a:t>WGCV</a:t>
            </a:r>
          </a:p>
          <a:p>
            <a:pPr defTabSz="914400" fontAlgn="auto">
              <a:spcBef>
                <a:spcPts val="0"/>
              </a:spcBef>
              <a:spcAft>
                <a:spcPts val="0"/>
              </a:spcAft>
              <a:defRPr/>
            </a:pPr>
            <a:r>
              <a:rPr lang="en-US" sz="1200" b="1" dirty="0">
                <a:solidFill>
                  <a:srgbClr val="000000"/>
                </a:solidFill>
                <a:latin typeface="Arial"/>
                <a:ea typeface="+mn-ea"/>
              </a:rPr>
              <a:t> - Chair</a:t>
            </a:r>
            <a:r>
              <a:rPr lang="en-US" sz="1200" b="1" dirty="0">
                <a:solidFill>
                  <a:srgbClr val="000000">
                    <a:lumMod val="50000"/>
                  </a:srgbClr>
                </a:solidFill>
                <a:latin typeface="Arial"/>
                <a:ea typeface="+mn-ea"/>
              </a:rPr>
              <a:t>:  </a:t>
            </a:r>
            <a:r>
              <a:rPr lang="en-US" sz="1200" b="1" dirty="0">
                <a:solidFill>
                  <a:srgbClr val="CC0066"/>
                </a:solidFill>
                <a:latin typeface="Arial"/>
                <a:ea typeface="+mn-ea"/>
              </a:rPr>
              <a:t>CSA</a:t>
            </a:r>
          </a:p>
          <a:p>
            <a:pPr defTabSz="914400" fontAlgn="auto">
              <a:spcBef>
                <a:spcPts val="0"/>
              </a:spcBef>
              <a:spcAft>
                <a:spcPts val="0"/>
              </a:spcAft>
              <a:defRPr/>
            </a:pPr>
            <a:r>
              <a:rPr lang="en-US" sz="1200" b="1" dirty="0">
                <a:solidFill>
                  <a:srgbClr val="000000"/>
                </a:solidFill>
                <a:latin typeface="Arial"/>
                <a:ea typeface="+mn-ea"/>
              </a:rPr>
              <a:t> - Vice Chair:</a:t>
            </a:r>
            <a:r>
              <a:rPr lang="en-US" sz="1200" b="1" dirty="0">
                <a:solidFill>
                  <a:srgbClr val="000000">
                    <a:lumMod val="50000"/>
                  </a:srgbClr>
                </a:solidFill>
                <a:latin typeface="Arial"/>
                <a:ea typeface="+mn-ea"/>
              </a:rPr>
              <a:t>  </a:t>
            </a:r>
            <a:r>
              <a:rPr lang="en-US" sz="1200" b="1" dirty="0">
                <a:solidFill>
                  <a:srgbClr val="CC0066"/>
                </a:solidFill>
                <a:latin typeface="Arial"/>
                <a:ea typeface="+mn-ea"/>
              </a:rPr>
              <a:t>DLR</a:t>
            </a:r>
          </a:p>
          <a:p>
            <a:pPr defTabSz="914400" fontAlgn="auto">
              <a:spcBef>
                <a:spcPts val="0"/>
              </a:spcBef>
              <a:spcAft>
                <a:spcPts val="0"/>
              </a:spcAft>
              <a:defRPr/>
            </a:pPr>
            <a:r>
              <a:rPr lang="en-US" sz="1400" b="1" dirty="0" err="1">
                <a:solidFill>
                  <a:srgbClr val="000000"/>
                </a:solidFill>
                <a:latin typeface="Arial"/>
                <a:ea typeface="+mn-ea"/>
              </a:rPr>
              <a:t>WGCapD</a:t>
            </a:r>
            <a:endParaRPr lang="en-US" sz="1200" b="1" dirty="0">
              <a:solidFill>
                <a:srgbClr val="000000"/>
              </a:solidFill>
              <a:latin typeface="Arial"/>
              <a:ea typeface="+mn-ea"/>
            </a:endParaRPr>
          </a:p>
          <a:p>
            <a:pPr defTabSz="914400" fontAlgn="auto">
              <a:spcBef>
                <a:spcPts val="0"/>
              </a:spcBef>
              <a:spcAft>
                <a:spcPts val="0"/>
              </a:spcAft>
              <a:defRPr/>
            </a:pPr>
            <a:r>
              <a:rPr lang="en-US" sz="1200" b="1" dirty="0">
                <a:solidFill>
                  <a:srgbClr val="000000">
                    <a:lumMod val="50000"/>
                  </a:srgbClr>
                </a:solidFill>
                <a:latin typeface="Arial"/>
                <a:ea typeface="+mn-ea"/>
              </a:rPr>
              <a:t> </a:t>
            </a:r>
            <a:r>
              <a:rPr lang="en-US" sz="1200" b="1" dirty="0">
                <a:solidFill>
                  <a:srgbClr val="000000"/>
                </a:solidFill>
                <a:latin typeface="Arial"/>
                <a:ea typeface="+mn-ea"/>
              </a:rPr>
              <a:t>- Chair:  </a:t>
            </a:r>
            <a:r>
              <a:rPr lang="en-US" sz="1200" b="1" dirty="0">
                <a:solidFill>
                  <a:srgbClr val="CC0066"/>
                </a:solidFill>
                <a:latin typeface="Arial"/>
                <a:ea typeface="+mn-ea"/>
              </a:rPr>
              <a:t>NOAA</a:t>
            </a:r>
          </a:p>
          <a:p>
            <a:pPr defTabSz="914400" fontAlgn="auto">
              <a:spcBef>
                <a:spcPts val="0"/>
              </a:spcBef>
              <a:spcAft>
                <a:spcPts val="0"/>
              </a:spcAft>
              <a:defRPr/>
            </a:pPr>
            <a:r>
              <a:rPr lang="en-US" sz="1200" b="1" dirty="0">
                <a:solidFill>
                  <a:srgbClr val="000000">
                    <a:lumMod val="50000"/>
                  </a:srgbClr>
                </a:solidFill>
                <a:latin typeface="Arial"/>
                <a:ea typeface="+mn-ea"/>
              </a:rPr>
              <a:t> </a:t>
            </a:r>
            <a:r>
              <a:rPr lang="en-US" sz="1200" b="1" dirty="0">
                <a:solidFill>
                  <a:srgbClr val="000000"/>
                </a:solidFill>
                <a:latin typeface="Arial"/>
                <a:ea typeface="+mn-ea"/>
              </a:rPr>
              <a:t>- Vice Chair:  </a:t>
            </a:r>
            <a:r>
              <a:rPr lang="en-US" sz="1200" b="1" dirty="0">
                <a:solidFill>
                  <a:srgbClr val="CC0066"/>
                </a:solidFill>
                <a:latin typeface="Arial"/>
                <a:ea typeface="+mn-ea"/>
              </a:rPr>
              <a:t>SANSA</a:t>
            </a:r>
          </a:p>
          <a:p>
            <a:pPr defTabSz="914400" fontAlgn="auto">
              <a:spcBef>
                <a:spcPts val="0"/>
              </a:spcBef>
              <a:spcAft>
                <a:spcPts val="0"/>
              </a:spcAft>
              <a:defRPr/>
            </a:pPr>
            <a:r>
              <a:rPr lang="en-US" sz="1400" b="1" dirty="0" err="1">
                <a:solidFill>
                  <a:srgbClr val="000000"/>
                </a:solidFill>
                <a:latin typeface="Arial"/>
                <a:ea typeface="+mn-ea"/>
              </a:rPr>
              <a:t>WGClimate</a:t>
            </a:r>
            <a:endParaRPr lang="en-US" sz="1400" b="1" dirty="0">
              <a:solidFill>
                <a:srgbClr val="000000"/>
              </a:solidFill>
              <a:latin typeface="Arial"/>
              <a:ea typeface="+mn-ea"/>
            </a:endParaRPr>
          </a:p>
          <a:p>
            <a:pPr defTabSz="914400" fontAlgn="auto">
              <a:spcBef>
                <a:spcPts val="0"/>
              </a:spcBef>
              <a:spcAft>
                <a:spcPts val="0"/>
              </a:spcAft>
              <a:defRPr/>
            </a:pPr>
            <a:r>
              <a:rPr lang="en-US" sz="1200" b="1" dirty="0">
                <a:solidFill>
                  <a:srgbClr val="000000"/>
                </a:solidFill>
                <a:latin typeface="Arial"/>
                <a:ea typeface="+mn-ea"/>
              </a:rPr>
              <a:t> - Chair:  </a:t>
            </a:r>
            <a:r>
              <a:rPr lang="en-US" sz="1200" b="1" dirty="0">
                <a:solidFill>
                  <a:srgbClr val="CC0066"/>
                </a:solidFill>
                <a:latin typeface="Arial"/>
                <a:ea typeface="+mn-ea"/>
              </a:rPr>
              <a:t>NOAA</a:t>
            </a:r>
          </a:p>
          <a:p>
            <a:pPr defTabSz="914400" fontAlgn="auto">
              <a:spcBef>
                <a:spcPts val="0"/>
              </a:spcBef>
              <a:spcAft>
                <a:spcPts val="0"/>
              </a:spcAft>
              <a:defRPr/>
            </a:pPr>
            <a:r>
              <a:rPr lang="en-US" sz="1200" b="1" dirty="0">
                <a:solidFill>
                  <a:srgbClr val="000000"/>
                </a:solidFill>
                <a:latin typeface="Arial"/>
                <a:ea typeface="+mn-ea"/>
              </a:rPr>
              <a:t> - Vice Chair:  </a:t>
            </a:r>
            <a:r>
              <a:rPr lang="en-US" sz="1200" b="1" dirty="0">
                <a:solidFill>
                  <a:srgbClr val="CC0066"/>
                </a:solidFill>
                <a:latin typeface="Arial"/>
                <a:ea typeface="+mn-ea"/>
              </a:rPr>
              <a:t>ESA</a:t>
            </a:r>
          </a:p>
          <a:p>
            <a:pPr defTabSz="914400" fontAlgn="auto">
              <a:spcBef>
                <a:spcPts val="0"/>
              </a:spcBef>
              <a:spcAft>
                <a:spcPts val="0"/>
              </a:spcAft>
              <a:defRPr/>
            </a:pPr>
            <a:r>
              <a:rPr lang="en-US" sz="1400" b="1" dirty="0" err="1">
                <a:solidFill>
                  <a:srgbClr val="000000"/>
                </a:solidFill>
                <a:latin typeface="Arial"/>
                <a:ea typeface="+mn-ea"/>
              </a:rPr>
              <a:t>WGDisasters</a:t>
            </a:r>
            <a:endParaRPr lang="en-US" sz="1400" b="1" dirty="0">
              <a:solidFill>
                <a:srgbClr val="000000"/>
              </a:solidFill>
              <a:latin typeface="Arial"/>
              <a:ea typeface="+mn-ea"/>
            </a:endParaRPr>
          </a:p>
          <a:p>
            <a:pPr defTabSz="914400" fontAlgn="auto">
              <a:spcBef>
                <a:spcPts val="0"/>
              </a:spcBef>
              <a:spcAft>
                <a:spcPts val="0"/>
              </a:spcAft>
              <a:defRPr/>
            </a:pPr>
            <a:r>
              <a:rPr lang="en-US" sz="1200" b="1" dirty="0">
                <a:solidFill>
                  <a:srgbClr val="000000"/>
                </a:solidFill>
                <a:latin typeface="Arial"/>
                <a:ea typeface="+mn-ea"/>
              </a:rPr>
              <a:t> - Chair:  </a:t>
            </a:r>
            <a:r>
              <a:rPr lang="en-US" sz="1200" b="1" dirty="0">
                <a:solidFill>
                  <a:srgbClr val="CC0066"/>
                </a:solidFill>
                <a:latin typeface="Arial"/>
                <a:ea typeface="+mn-ea"/>
              </a:rPr>
              <a:t>ESA</a:t>
            </a:r>
          </a:p>
          <a:p>
            <a:pPr defTabSz="914400" fontAlgn="auto">
              <a:spcBef>
                <a:spcPts val="0"/>
              </a:spcBef>
              <a:spcAft>
                <a:spcPts val="0"/>
              </a:spcAft>
              <a:defRPr/>
            </a:pPr>
            <a:r>
              <a:rPr lang="en-US" sz="1200" b="1" dirty="0">
                <a:solidFill>
                  <a:srgbClr val="000000"/>
                </a:solidFill>
                <a:latin typeface="Arial"/>
                <a:ea typeface="+mn-ea"/>
              </a:rPr>
              <a:t> - Vice Chair:  </a:t>
            </a:r>
            <a:r>
              <a:rPr lang="en-US" sz="1200" b="1" dirty="0">
                <a:solidFill>
                  <a:srgbClr val="CC0066"/>
                </a:solidFill>
                <a:latin typeface="Arial"/>
                <a:ea typeface="+mn-ea"/>
              </a:rPr>
              <a:t>CSA</a:t>
            </a:r>
          </a:p>
          <a:p>
            <a:pPr defTabSz="914400" fontAlgn="auto">
              <a:spcBef>
                <a:spcPts val="0"/>
              </a:spcBef>
              <a:spcAft>
                <a:spcPts val="0"/>
              </a:spcAft>
              <a:defRPr/>
            </a:pPr>
            <a:r>
              <a:rPr lang="en-US" sz="1400" b="1" dirty="0">
                <a:solidFill>
                  <a:srgbClr val="000000"/>
                </a:solidFill>
                <a:latin typeface="Arial"/>
                <a:ea typeface="+mn-ea"/>
              </a:rPr>
              <a:t>WGISS</a:t>
            </a:r>
          </a:p>
          <a:p>
            <a:pPr defTabSz="914400" fontAlgn="auto">
              <a:spcBef>
                <a:spcPts val="0"/>
              </a:spcBef>
              <a:spcAft>
                <a:spcPts val="0"/>
              </a:spcAft>
              <a:defRPr/>
            </a:pPr>
            <a:r>
              <a:rPr lang="en-US" sz="1200" b="1" dirty="0">
                <a:solidFill>
                  <a:srgbClr val="000000"/>
                </a:solidFill>
                <a:latin typeface="Arial"/>
                <a:ea typeface="+mn-ea"/>
              </a:rPr>
              <a:t> - Chair:  </a:t>
            </a:r>
            <a:r>
              <a:rPr lang="en-US" sz="1200" b="1" dirty="0">
                <a:solidFill>
                  <a:srgbClr val="CC0066"/>
                </a:solidFill>
                <a:latin typeface="Arial"/>
                <a:ea typeface="+mn-ea"/>
              </a:rPr>
              <a:t>CNES</a:t>
            </a:r>
          </a:p>
          <a:p>
            <a:pPr defTabSz="914400" fontAlgn="auto">
              <a:spcBef>
                <a:spcPts val="0"/>
              </a:spcBef>
              <a:spcAft>
                <a:spcPts val="0"/>
              </a:spcAft>
              <a:defRPr/>
            </a:pPr>
            <a:r>
              <a:rPr lang="en-US" sz="1200" b="1" dirty="0">
                <a:solidFill>
                  <a:srgbClr val="000000"/>
                </a:solidFill>
                <a:latin typeface="Arial"/>
                <a:ea typeface="+mn-ea"/>
              </a:rPr>
              <a:t> - Vice Chair:  </a:t>
            </a:r>
            <a:r>
              <a:rPr lang="en-US" sz="1200" b="1" dirty="0">
                <a:solidFill>
                  <a:srgbClr val="CC0066"/>
                </a:solidFill>
                <a:latin typeface="Arial"/>
                <a:ea typeface="+mn-ea"/>
              </a:rPr>
              <a:t>NASA</a:t>
            </a:r>
          </a:p>
        </p:txBody>
      </p:sp>
      <p:sp>
        <p:nvSpPr>
          <p:cNvPr id="152" name="TextBox 151"/>
          <p:cNvSpPr txBox="1"/>
          <p:nvPr/>
        </p:nvSpPr>
        <p:spPr bwMode="auto">
          <a:xfrm>
            <a:off x="7218363" y="3934013"/>
            <a:ext cx="1541462" cy="2432050"/>
          </a:xfrm>
          <a:prstGeom prst="rect">
            <a:avLst/>
          </a:prstGeom>
          <a:solidFill>
            <a:schemeClr val="accent4">
              <a:lumMod val="40000"/>
              <a:lumOff val="60000"/>
            </a:schemeClr>
          </a:solidFill>
          <a:ln>
            <a:solidFill>
              <a:schemeClr val="accent4">
                <a:lumMod val="75000"/>
              </a:schemeClr>
            </a:solidFill>
          </a:ln>
        </p:spPr>
        <p:txBody>
          <a:bodyPr>
            <a:spAutoFit/>
          </a:bodyPr>
          <a:lstStyle/>
          <a:p>
            <a:pPr defTabSz="914400" fontAlgn="auto">
              <a:spcBef>
                <a:spcPts val="0"/>
              </a:spcBef>
              <a:spcAft>
                <a:spcPts val="0"/>
              </a:spcAft>
              <a:defRPr/>
            </a:pPr>
            <a:r>
              <a:rPr lang="en-US" sz="1400" b="1" dirty="0">
                <a:solidFill>
                  <a:srgbClr val="000000"/>
                </a:solidFill>
                <a:latin typeface="Arial"/>
                <a:ea typeface="+mn-ea"/>
              </a:rPr>
              <a:t>SDCG for GFOI</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NSC</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ESA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USGS</a:t>
            </a:r>
          </a:p>
          <a:p>
            <a:pPr defTabSz="914400" fontAlgn="auto">
              <a:spcBef>
                <a:spcPts val="0"/>
              </a:spcBef>
              <a:spcAft>
                <a:spcPts val="0"/>
              </a:spcAft>
              <a:defRPr/>
            </a:pPr>
            <a:r>
              <a:rPr lang="en-US" sz="1400" b="1" dirty="0">
                <a:solidFill>
                  <a:srgbClr val="000000"/>
                </a:solidFill>
                <a:latin typeface="Arial"/>
                <a:ea typeface="+mn-ea"/>
              </a:rPr>
              <a:t>GEOGLAM</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CSIRO</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NASA</a:t>
            </a:r>
          </a:p>
          <a:p>
            <a:pPr defTabSz="914400" fontAlgn="auto">
              <a:spcBef>
                <a:spcPts val="0"/>
              </a:spcBef>
              <a:spcAft>
                <a:spcPts val="0"/>
              </a:spcAft>
              <a:defRPr/>
            </a:pPr>
            <a:r>
              <a:rPr lang="en-US" sz="1400" b="1" dirty="0">
                <a:solidFill>
                  <a:srgbClr val="000000"/>
                </a:solidFill>
                <a:latin typeface="Arial"/>
                <a:ea typeface="+mn-ea"/>
              </a:rPr>
              <a:t>CTF</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JAXA</a:t>
            </a:r>
          </a:p>
          <a:p>
            <a:pPr defTabSz="914400" fontAlgn="auto">
              <a:spcBef>
                <a:spcPts val="0"/>
              </a:spcBef>
              <a:spcAft>
                <a:spcPts val="0"/>
              </a:spcAft>
              <a:defRPr/>
            </a:pPr>
            <a:r>
              <a:rPr lang="en-US" sz="1200" b="1" dirty="0">
                <a:solidFill>
                  <a:srgbClr val="000000"/>
                </a:solidFill>
                <a:latin typeface="Arial"/>
                <a:ea typeface="+mn-ea"/>
              </a:rPr>
              <a:t> - </a:t>
            </a:r>
            <a:r>
              <a:rPr lang="en-US" sz="1200" b="1" dirty="0">
                <a:solidFill>
                  <a:srgbClr val="CC0066"/>
                </a:solidFill>
                <a:latin typeface="Arial"/>
                <a:ea typeface="+mn-ea"/>
              </a:rPr>
              <a:t>NASA</a:t>
            </a:r>
          </a:p>
          <a:p>
            <a:pPr defTabSz="914400" fontAlgn="auto">
              <a:spcBef>
                <a:spcPts val="0"/>
              </a:spcBef>
              <a:spcAft>
                <a:spcPts val="0"/>
              </a:spcAft>
              <a:defRPr/>
            </a:pPr>
            <a:r>
              <a:rPr lang="en-US" sz="1400" b="1" dirty="0">
                <a:solidFill>
                  <a:srgbClr val="000000"/>
                </a:solidFill>
                <a:latin typeface="Arial"/>
                <a:ea typeface="+mn-ea"/>
              </a:rPr>
              <a:t>LSSG</a:t>
            </a:r>
            <a:endParaRPr lang="en-US" sz="1200" b="1" dirty="0">
              <a:solidFill>
                <a:srgbClr val="000000"/>
              </a:solidFill>
              <a:latin typeface="Arial"/>
              <a:ea typeface="+mn-ea"/>
            </a:endParaRPr>
          </a:p>
          <a:p>
            <a:pPr defTabSz="914400" fontAlgn="auto">
              <a:spcBef>
                <a:spcPts val="0"/>
              </a:spcBef>
              <a:spcAft>
                <a:spcPts val="0"/>
              </a:spcAft>
              <a:defRPr/>
            </a:pPr>
            <a:r>
              <a:rPr lang="en-US" sz="1200" b="1" dirty="0">
                <a:solidFill>
                  <a:srgbClr val="000000"/>
                </a:solidFill>
                <a:latin typeface="Arial"/>
                <a:ea typeface="+mn-ea"/>
              </a:rPr>
              <a:t> -</a:t>
            </a:r>
            <a:r>
              <a:rPr lang="en-US" sz="1200" b="1" dirty="0">
                <a:solidFill>
                  <a:srgbClr val="CC0066"/>
                </a:solidFill>
                <a:latin typeface="Arial"/>
                <a:ea typeface="+mn-ea"/>
              </a:rPr>
              <a:t> INPE</a:t>
            </a:r>
          </a:p>
        </p:txBody>
      </p:sp>
      <p:sp>
        <p:nvSpPr>
          <p:cNvPr id="46" name="TextBox 45"/>
          <p:cNvSpPr txBox="1"/>
          <p:nvPr/>
        </p:nvSpPr>
        <p:spPr>
          <a:xfrm>
            <a:off x="7237413" y="6366063"/>
            <a:ext cx="1758950" cy="276225"/>
          </a:xfrm>
          <a:prstGeom prst="rect">
            <a:avLst/>
          </a:prstGeom>
          <a:noFill/>
        </p:spPr>
        <p:txBody>
          <a:bodyPr>
            <a:spAutoFit/>
          </a:bodyPr>
          <a:lstStyle/>
          <a:p>
            <a:pPr algn="r" defTabSz="914400">
              <a:defRPr/>
            </a:pPr>
            <a:r>
              <a:rPr lang="en-US" sz="1200" dirty="0">
                <a:solidFill>
                  <a:srgbClr val="000000"/>
                </a:solidFill>
                <a:latin typeface="Arial"/>
                <a:ea typeface="ＭＳ Ｐゴシック" pitchFamily="34" charset="-128"/>
              </a:rPr>
              <a:t>21 November 2014</a:t>
            </a:r>
          </a:p>
        </p:txBody>
      </p:sp>
      <p:pic>
        <p:nvPicPr>
          <p:cNvPr id="32" name="Picture 34"/>
          <p:cNvPicPr>
            <a:picLocks noChangeAspect="1" noChangeArrowheads="1"/>
          </p:cNvPicPr>
          <p:nvPr/>
        </p:nvPicPr>
        <p:blipFill>
          <a:blip r:embed="rId3" cstate="print"/>
          <a:srcRect/>
          <a:stretch>
            <a:fillRect/>
          </a:stretch>
        </p:blipFill>
        <p:spPr bwMode="auto">
          <a:xfrm>
            <a:off x="62866" y="146865"/>
            <a:ext cx="2004059" cy="1200796"/>
          </a:xfrm>
          <a:prstGeom prst="rect">
            <a:avLst/>
          </a:prstGeom>
          <a:noFill/>
          <a:ln w="9525">
            <a:noFill/>
            <a:miter lim="800000"/>
            <a:headEnd/>
            <a:tailEnd/>
          </a:ln>
        </p:spPr>
      </p:pic>
    </p:spTree>
    <p:extLst>
      <p:ext uri="{BB962C8B-B14F-4D97-AF65-F5344CB8AC3E}">
        <p14:creationId xmlns:p14="http://schemas.microsoft.com/office/powerpoint/2010/main" xmlns="" val="169846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sz="3600"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CEOS Working Groups</a:t>
            </a:r>
          </a:p>
        </p:txBody>
      </p:sp>
      <p:sp>
        <p:nvSpPr>
          <p:cNvPr id="6" name="Rectangle 3"/>
          <p:cNvSpPr txBox="1">
            <a:spLocks noChangeArrowheads="1"/>
          </p:cNvSpPr>
          <p:nvPr/>
        </p:nvSpPr>
        <p:spPr bwMode="auto">
          <a:xfrm>
            <a:off x="76200" y="990601"/>
            <a:ext cx="9067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7013" marR="0" lvl="0" indent="-227013" algn="l" defTabSz="914400" rtl="0" eaLnBrk="1" fontAlgn="base" latinLnBrk="0" hangingPunct="1">
              <a:lnSpc>
                <a:spcPct val="9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solidFill>
                  <a:schemeClr val="accent6">
                    <a:lumMod val="50000"/>
                  </a:schemeClr>
                </a:solidFill>
                <a:effectLst/>
                <a:uLnTx/>
                <a:uFillTx/>
                <a:latin typeface="+mn-lt"/>
                <a:ea typeface="+mn-ea"/>
                <a:cs typeface="+mn-cs"/>
              </a:rPr>
              <a:t>Working Group on Calibration and Validation (WGCV)</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solidFill>
                  <a:schemeClr val="accent6">
                    <a:lumMod val="50000"/>
                  </a:schemeClr>
                </a:solidFill>
                <a:effectLst/>
                <a:uLnTx/>
                <a:uFillTx/>
                <a:latin typeface="+mn-lt"/>
              </a:rPr>
              <a:t>To ensure long-term confidence in the accuracy and quality of Earth observation data and products </a:t>
            </a:r>
          </a:p>
          <a:p>
            <a:pPr marL="227013" marR="0" lvl="1" indent="-227013" algn="l" defTabSz="914400" rtl="0" eaLnBrk="1" fontAlgn="base" latinLnBrk="0" hangingPunct="1">
              <a:lnSpc>
                <a:spcPct val="9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solidFill>
                  <a:schemeClr val="accent6">
                    <a:lumMod val="50000"/>
                  </a:schemeClr>
                </a:solidFill>
                <a:effectLst/>
                <a:uLnTx/>
                <a:uFillTx/>
                <a:latin typeface="+mn-lt"/>
              </a:rPr>
              <a:t>Working Group on Information Systems and Services (WGISS)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solidFill>
                  <a:schemeClr val="accent6">
                    <a:lumMod val="50000"/>
                  </a:schemeClr>
                </a:solidFill>
                <a:effectLst/>
                <a:uLnTx/>
                <a:uFillTx/>
                <a:latin typeface="+mn-lt"/>
              </a:rPr>
              <a:t>To coordinate the development of Earth observation satellite systems and services which manage and supply the data and information from CEOS Agencies’ missions</a:t>
            </a:r>
            <a:endParaRPr kumimoji="0" lang="en-US" sz="1800" b="0" i="0" u="none" strike="noStrike" kern="0" cap="none" spc="0" normalizeH="0" baseline="0" noProof="0" dirty="0" smtClean="0">
              <a:ln>
                <a:noFill/>
              </a:ln>
              <a:solidFill>
                <a:schemeClr val="accent6">
                  <a:lumMod val="50000"/>
                </a:schemeClr>
              </a:solidFill>
              <a:effectLst/>
              <a:uLnTx/>
              <a:uFillTx/>
              <a:latin typeface="+mn-lt"/>
            </a:endParaRPr>
          </a:p>
          <a:p>
            <a:pPr marL="227013" marR="0" lvl="0" indent="-227013" algn="l" defTabSz="914400" rtl="0" eaLnBrk="1" fontAlgn="base" latinLnBrk="0" hangingPunct="1">
              <a:lnSpc>
                <a:spcPct val="9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solidFill>
                  <a:schemeClr val="accent6">
                    <a:lumMod val="50000"/>
                  </a:schemeClr>
                </a:solidFill>
                <a:effectLst/>
                <a:uLnTx/>
                <a:uFillTx/>
                <a:latin typeface="+mn-lt"/>
                <a:ea typeface="+mn-ea"/>
                <a:cs typeface="+mn-cs"/>
              </a:rPr>
              <a:t>Working Group on Capacity Building and Data Democracy (</a:t>
            </a:r>
            <a:r>
              <a:rPr kumimoji="0" lang="en-US" sz="1800" b="1" i="0" u="none" strike="noStrike" kern="0" cap="none" spc="0" normalizeH="0" baseline="0" noProof="0" dirty="0" err="1" smtClean="0">
                <a:ln>
                  <a:noFill/>
                </a:ln>
                <a:solidFill>
                  <a:schemeClr val="accent6">
                    <a:lumMod val="50000"/>
                  </a:schemeClr>
                </a:solidFill>
                <a:effectLst/>
                <a:uLnTx/>
                <a:uFillTx/>
                <a:latin typeface="+mn-lt"/>
                <a:ea typeface="+mn-ea"/>
                <a:cs typeface="+mn-cs"/>
              </a:rPr>
              <a:t>WGCapD</a:t>
            </a:r>
            <a:r>
              <a:rPr kumimoji="0" lang="en-US" sz="1800" b="1" i="0" u="none" strike="noStrike" kern="0" cap="none" spc="0" normalizeH="0" baseline="0" noProof="0" dirty="0" smtClean="0">
                <a:ln>
                  <a:noFill/>
                </a:ln>
                <a:solidFill>
                  <a:schemeClr val="accent6">
                    <a:lumMod val="50000"/>
                  </a:schemeClr>
                </a:solidFill>
                <a:effectLst/>
                <a:uLnTx/>
                <a:uFillTx/>
                <a:latin typeface="+mn-lt"/>
                <a:ea typeface="+mn-ea"/>
                <a:cs typeface="+mn-cs"/>
              </a:rPr>
              <a:t>)</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800" b="0" i="0" u="none" strike="noStrike" kern="0" cap="none" spc="0" normalizeH="0" baseline="0" noProof="0" dirty="0" smtClean="0">
                <a:ln>
                  <a:noFill/>
                </a:ln>
                <a:solidFill>
                  <a:schemeClr val="accent6">
                    <a:lumMod val="50000"/>
                  </a:schemeClr>
                </a:solidFill>
                <a:effectLst/>
                <a:uLnTx/>
                <a:uFillTx/>
                <a:latin typeface="+mn-lt"/>
              </a:rPr>
              <a:t>To increase the capacity of institutions in less developed countries for effective use of Earth Observation</a:t>
            </a:r>
            <a:r>
              <a:rPr kumimoji="0" lang="en-GB" sz="1800" b="0" i="0" u="none" strike="noStrike" kern="0" cap="none" spc="0" normalizeH="0" noProof="0" dirty="0" smtClean="0">
                <a:ln>
                  <a:noFill/>
                </a:ln>
                <a:solidFill>
                  <a:schemeClr val="accent6">
                    <a:lumMod val="50000"/>
                  </a:schemeClr>
                </a:solidFill>
                <a:effectLst/>
                <a:uLnTx/>
                <a:uFillTx/>
                <a:latin typeface="+mn-lt"/>
              </a:rPr>
              <a:t> data for the benefit of society and to achieve sustainable development</a:t>
            </a:r>
            <a:endParaRPr kumimoji="0" lang="en-GB" sz="1800" b="0" i="0" u="none" strike="noStrike" kern="0" cap="none" spc="0" normalizeH="0" baseline="0" noProof="0" dirty="0" smtClean="0">
              <a:ln>
                <a:noFill/>
              </a:ln>
              <a:solidFill>
                <a:schemeClr val="accent6">
                  <a:lumMod val="50000"/>
                </a:schemeClr>
              </a:solidFill>
              <a:effectLst/>
              <a:uLnTx/>
              <a:uFillTx/>
              <a:latin typeface="+mn-lt"/>
            </a:endParaRPr>
          </a:p>
          <a:p>
            <a:pPr marL="227013" marR="0" lvl="0" indent="-227013" algn="l" defTabSz="914400" rtl="0" eaLnBrk="1" fontAlgn="base" latinLnBrk="0" hangingPunct="1">
              <a:lnSpc>
                <a:spcPct val="9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solidFill>
                  <a:srgbClr val="CC0066"/>
                </a:solidFill>
                <a:effectLst/>
                <a:uLnTx/>
                <a:uFillTx/>
                <a:latin typeface="+mn-lt"/>
                <a:ea typeface="+mn-ea"/>
                <a:cs typeface="+mn-cs"/>
              </a:rPr>
              <a:t>Working Group on Climate (</a:t>
            </a:r>
            <a:r>
              <a:rPr kumimoji="0" lang="en-US" sz="1800" b="1" i="0" u="none" strike="noStrike" kern="0" cap="none" spc="0" normalizeH="0" baseline="0" noProof="0" dirty="0" err="1" smtClean="0">
                <a:ln>
                  <a:noFill/>
                </a:ln>
                <a:solidFill>
                  <a:srgbClr val="CC0066"/>
                </a:solidFill>
                <a:effectLst/>
                <a:uLnTx/>
                <a:uFillTx/>
                <a:latin typeface="+mn-lt"/>
                <a:ea typeface="+mn-ea"/>
                <a:cs typeface="+mn-cs"/>
              </a:rPr>
              <a:t>WGClimate</a:t>
            </a:r>
            <a:r>
              <a:rPr kumimoji="0" lang="en-US" sz="1800" b="1" i="0" u="none" strike="noStrike" kern="0" cap="none" spc="0" normalizeH="0" baseline="0" noProof="0" dirty="0" smtClean="0">
                <a:ln>
                  <a:noFill/>
                </a:ln>
                <a:solidFill>
                  <a:srgbClr val="CC0066"/>
                </a:solidFill>
                <a:effectLst/>
                <a:uLnTx/>
                <a:uFillTx/>
                <a:latin typeface="+mn-lt"/>
                <a:ea typeface="+mn-ea"/>
                <a:cs typeface="+mn-cs"/>
              </a:rPr>
              <a:t>) Jointly led with CGMS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accent6">
                    <a:lumMod val="50000"/>
                  </a:schemeClr>
                </a:solidFill>
                <a:effectLst/>
                <a:uLnTx/>
                <a:uFillTx/>
                <a:latin typeface="+mn-lt"/>
              </a:rPr>
              <a:t>To facilitate the use of Essential Climate Variable (ECV) time-series through coordination Member Agencies’ initiatives and activities</a:t>
            </a:r>
          </a:p>
          <a:p>
            <a:pPr marL="227013" lvl="0" indent="-227013">
              <a:lnSpc>
                <a:spcPct val="90000"/>
              </a:lnSpc>
              <a:spcBef>
                <a:spcPct val="20000"/>
              </a:spcBef>
              <a:buFontTx/>
              <a:buChar char="•"/>
              <a:defRPr/>
            </a:pPr>
            <a:r>
              <a:rPr lang="en-US" b="1" kern="0" dirty="0">
                <a:solidFill>
                  <a:schemeClr val="accent6">
                    <a:lumMod val="50000"/>
                  </a:schemeClr>
                </a:solidFill>
              </a:rPr>
              <a:t>Working Group on </a:t>
            </a:r>
            <a:r>
              <a:rPr lang="en-US" b="1" kern="0" dirty="0" smtClean="0">
                <a:solidFill>
                  <a:schemeClr val="accent6">
                    <a:lumMod val="50000"/>
                  </a:schemeClr>
                </a:solidFill>
              </a:rPr>
              <a:t>Disasters (</a:t>
            </a:r>
            <a:r>
              <a:rPr lang="en-US" b="1" kern="0" dirty="0" err="1" smtClean="0">
                <a:solidFill>
                  <a:schemeClr val="accent6">
                    <a:lumMod val="50000"/>
                  </a:schemeClr>
                </a:solidFill>
              </a:rPr>
              <a:t>WGDisasters</a:t>
            </a:r>
            <a:r>
              <a:rPr lang="en-US" b="1" kern="0" dirty="0" smtClean="0">
                <a:solidFill>
                  <a:schemeClr val="accent6">
                    <a:lumMod val="50000"/>
                  </a:schemeClr>
                </a:solidFill>
              </a:rPr>
              <a:t>)  </a:t>
            </a:r>
            <a:r>
              <a:rPr lang="en-US" b="1" kern="0" dirty="0" smtClean="0">
                <a:solidFill>
                  <a:schemeClr val="accent1">
                    <a:lumMod val="25000"/>
                  </a:schemeClr>
                </a:solidFill>
              </a:rPr>
              <a:t>NEW</a:t>
            </a:r>
            <a:endParaRPr lang="en-US" b="1" kern="0" dirty="0">
              <a:solidFill>
                <a:schemeClr val="accent1">
                  <a:lumMod val="25000"/>
                </a:schemeClr>
              </a:solidFill>
            </a:endParaRPr>
          </a:p>
          <a:p>
            <a:pPr marL="742950" lvl="1" indent="-285750">
              <a:lnSpc>
                <a:spcPct val="90000"/>
              </a:lnSpc>
              <a:spcBef>
                <a:spcPct val="20000"/>
              </a:spcBef>
              <a:buFontTx/>
              <a:buChar char="–"/>
              <a:defRPr/>
            </a:pPr>
            <a:r>
              <a:rPr lang="en-US" kern="0" dirty="0">
                <a:solidFill>
                  <a:schemeClr val="accent6">
                    <a:lumMod val="50000"/>
                  </a:schemeClr>
                </a:solidFill>
              </a:rPr>
              <a:t>Increase and strengthen the contribution of Earth Observation satellite to the various disaster risk management phases and raise the awareness </a:t>
            </a:r>
            <a:r>
              <a:rPr lang="en-US" kern="0" dirty="0" smtClean="0">
                <a:solidFill>
                  <a:schemeClr val="accent6">
                    <a:lumMod val="50000"/>
                  </a:schemeClr>
                </a:solidFill>
              </a:rPr>
              <a:t>on </a:t>
            </a:r>
            <a:r>
              <a:rPr lang="en-US" kern="0" dirty="0">
                <a:solidFill>
                  <a:schemeClr val="accent6">
                    <a:lumMod val="50000"/>
                  </a:schemeClr>
                </a:solidFill>
              </a:rPr>
              <a:t>the benefits of using satellite Earth Observation in all phases of </a:t>
            </a:r>
            <a:r>
              <a:rPr lang="en-US" kern="0" dirty="0" smtClean="0">
                <a:solidFill>
                  <a:schemeClr val="accent6">
                    <a:lumMod val="50000"/>
                  </a:schemeClr>
                </a:solidFill>
              </a:rPr>
              <a:t>disasters.</a:t>
            </a:r>
            <a:endParaRPr lang="en-GB" kern="0" dirty="0">
              <a:solidFill>
                <a:schemeClr val="accent6">
                  <a:lumMod val="50000"/>
                </a:schemeClr>
              </a:solidFill>
            </a:endParaRPr>
          </a:p>
        </p:txBody>
      </p:sp>
      <p:grpSp>
        <p:nvGrpSpPr>
          <p:cNvPr id="4" name="Group 55"/>
          <p:cNvGrpSpPr/>
          <p:nvPr/>
        </p:nvGrpSpPr>
        <p:grpSpPr>
          <a:xfrm>
            <a:off x="76200" y="76200"/>
            <a:ext cx="2438400" cy="871980"/>
            <a:chOff x="5334000" y="31698"/>
            <a:chExt cx="3746396" cy="1353312"/>
          </a:xfrm>
        </p:grpSpPr>
        <p:pic>
          <p:nvPicPr>
            <p:cNvPr id="5" name="Picture 2"/>
            <p:cNvPicPr>
              <a:picLocks noChangeAspect="1" noChangeArrowheads="1"/>
            </p:cNvPicPr>
            <p:nvPr/>
          </p:nvPicPr>
          <p:blipFill>
            <a:blip r:embed="rId3" cstate="print"/>
            <a:srcRect/>
            <a:stretch>
              <a:fillRect/>
            </a:stretch>
          </p:blipFill>
          <p:spPr bwMode="auto">
            <a:xfrm>
              <a:off x="5486400" y="796721"/>
              <a:ext cx="534328" cy="574879"/>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6096000" y="808939"/>
              <a:ext cx="525475" cy="562661"/>
            </a:xfrm>
            <a:prstGeom prst="rect">
              <a:avLst/>
            </a:prstGeom>
            <a:noFill/>
            <a:ln w="9525">
              <a:noFill/>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6705600" y="808500"/>
              <a:ext cx="548640" cy="563100"/>
            </a:xfrm>
            <a:prstGeom prst="rect">
              <a:avLst/>
            </a:prstGeom>
            <a:noFill/>
            <a:ln w="9525">
              <a:noFill/>
              <a:miter lim="800000"/>
              <a:headEnd/>
              <a:tailEnd/>
            </a:ln>
            <a:effectLst/>
          </p:spPr>
        </p:pic>
        <p:pic>
          <p:nvPicPr>
            <p:cNvPr id="9" name="Picture 5"/>
            <p:cNvPicPr>
              <a:picLocks noChangeAspect="1" noChangeArrowheads="1"/>
            </p:cNvPicPr>
            <p:nvPr/>
          </p:nvPicPr>
          <p:blipFill>
            <a:blip r:embed="rId6" cstate="print"/>
            <a:srcRect/>
            <a:stretch>
              <a:fillRect/>
            </a:stretch>
          </p:blipFill>
          <p:spPr bwMode="auto">
            <a:xfrm>
              <a:off x="7315200" y="796877"/>
              <a:ext cx="542830" cy="574723"/>
            </a:xfrm>
            <a:prstGeom prst="rect">
              <a:avLst/>
            </a:prstGeom>
            <a:noFill/>
            <a:ln w="9525">
              <a:noFill/>
              <a:miter lim="800000"/>
              <a:headEnd/>
              <a:tailEnd/>
            </a:ln>
            <a:effectLst/>
          </p:spPr>
        </p:pic>
        <p:pic>
          <p:nvPicPr>
            <p:cNvPr id="10" name="Picture 6"/>
            <p:cNvPicPr>
              <a:picLocks noChangeAspect="1" noChangeArrowheads="1"/>
            </p:cNvPicPr>
            <p:nvPr/>
          </p:nvPicPr>
          <p:blipFill>
            <a:blip r:embed="rId7" cstate="print"/>
            <a:srcRect/>
            <a:stretch>
              <a:fillRect/>
            </a:stretch>
          </p:blipFill>
          <p:spPr bwMode="auto">
            <a:xfrm>
              <a:off x="7924799" y="800369"/>
              <a:ext cx="539496" cy="571231"/>
            </a:xfrm>
            <a:prstGeom prst="rect">
              <a:avLst/>
            </a:prstGeom>
            <a:noFill/>
            <a:ln w="9525">
              <a:noFill/>
              <a:miter lim="800000"/>
              <a:headEnd/>
              <a:tailEnd/>
            </a:ln>
            <a:effectLst/>
          </p:spPr>
        </p:pic>
        <p:pic>
          <p:nvPicPr>
            <p:cNvPr id="11" name="Picture 7"/>
            <p:cNvPicPr>
              <a:picLocks noChangeAspect="1" noChangeArrowheads="1"/>
            </p:cNvPicPr>
            <p:nvPr/>
          </p:nvPicPr>
          <p:blipFill>
            <a:blip r:embed="rId8" cstate="print"/>
            <a:srcRect/>
            <a:stretch>
              <a:fillRect/>
            </a:stretch>
          </p:blipFill>
          <p:spPr bwMode="auto">
            <a:xfrm>
              <a:off x="8539276" y="808938"/>
              <a:ext cx="541120" cy="576072"/>
            </a:xfrm>
            <a:prstGeom prst="rect">
              <a:avLst/>
            </a:prstGeom>
            <a:noFill/>
            <a:ln w="9525">
              <a:noFill/>
              <a:miter lim="800000"/>
              <a:headEnd/>
              <a:tailEnd/>
            </a:ln>
            <a:effectLst/>
          </p:spPr>
        </p:pic>
        <p:pic>
          <p:nvPicPr>
            <p:cNvPr id="12" name="Picture 11"/>
            <p:cNvPicPr/>
            <p:nvPr/>
          </p:nvPicPr>
          <p:blipFill>
            <a:blip r:embed="rId9" cstate="print"/>
            <a:srcRect t="8196" b="9848"/>
            <a:stretch>
              <a:fillRect/>
            </a:stretch>
          </p:blipFill>
          <p:spPr bwMode="auto">
            <a:xfrm>
              <a:off x="5334000" y="31698"/>
              <a:ext cx="1552175" cy="762000"/>
            </a:xfrm>
            <a:prstGeom prst="rect">
              <a:avLst/>
            </a:prstGeom>
            <a:noFill/>
            <a:ln w="9525">
              <a:noFill/>
              <a:miter lim="800000"/>
              <a:headEnd/>
              <a:tailEnd/>
            </a:ln>
          </p:spPr>
        </p:pic>
      </p:grpSp>
      <p:sp>
        <p:nvSpPr>
          <p:cNvPr id="13" name="Slide Number Placeholder 1"/>
          <p:cNvSpPr>
            <a:spLocks noGrp="1"/>
          </p:cNvSpPr>
          <p:nvPr>
            <p:ph type="sldNum" sz="quarter" idx="10"/>
          </p:nvPr>
        </p:nvSpPr>
        <p:spPr>
          <a:xfrm>
            <a:off x="6959082" y="6248400"/>
            <a:ext cx="2133600" cy="476250"/>
          </a:xfrm>
        </p:spPr>
        <p:txBody>
          <a:bodyPr/>
          <a:lstStyle/>
          <a:p>
            <a:fld id="{AF40B6DE-C9C5-4833-B1A5-208327D20362}" type="slidenum">
              <a:rPr lang="en-US"/>
              <a:pPr/>
              <a:t>6</a:t>
            </a:fld>
            <a:endParaRPr lang="en-US" dirty="0"/>
          </a:p>
        </p:txBody>
      </p:sp>
      <p:sp>
        <p:nvSpPr>
          <p:cNvPr id="14" name="TextBox 13"/>
          <p:cNvSpPr txBox="1"/>
          <p:nvPr/>
        </p:nvSpPr>
        <p:spPr>
          <a:xfrm>
            <a:off x="54429" y="6172200"/>
            <a:ext cx="9067800" cy="523220"/>
          </a:xfrm>
          <a:prstGeom prst="rect">
            <a:avLst/>
          </a:prstGeom>
          <a:solidFill>
            <a:schemeClr val="accent6">
              <a:lumMod val="40000"/>
              <a:lumOff val="60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smtClean="0">
                <a:solidFill>
                  <a:schemeClr val="accent6">
                    <a:lumMod val="50000"/>
                  </a:schemeClr>
                </a:solidFill>
                <a:latin typeface="Arial Black" pitchFamily="34" charset="0"/>
              </a:rPr>
              <a:t>Working Groups enhance technical cooperation among CEOS Agencies in specific topical areas with broad international benefit.</a:t>
            </a:r>
            <a:endParaRPr lang="en-US" sz="1400" dirty="0">
              <a:solidFill>
                <a:schemeClr val="accent6">
                  <a:lumMod val="50000"/>
                </a:schemeClr>
              </a:solidFill>
              <a:latin typeface="Arial Black" pitchFamily="34" charset="0"/>
            </a:endParaRPr>
          </a:p>
        </p:txBody>
      </p:sp>
    </p:spTree>
    <p:extLst>
      <p:ext uri="{BB962C8B-B14F-4D97-AF65-F5344CB8AC3E}">
        <p14:creationId xmlns:p14="http://schemas.microsoft.com/office/powerpoint/2010/main" xmlns="" val="32710668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53" y="3767388"/>
            <a:ext cx="5678487" cy="1885400"/>
          </a:xfrm>
        </p:spPr>
        <p:txBody>
          <a:bodyPr/>
          <a:lstStyle/>
          <a:p>
            <a:r>
              <a:rPr lang="en-US" dirty="0" smtClean="0">
                <a:solidFill>
                  <a:schemeClr val="tx2">
                    <a:lumMod val="50000"/>
                  </a:schemeClr>
                </a:solidFill>
              </a:rPr>
              <a:t>2013 CEOS </a:t>
            </a:r>
            <a:r>
              <a:rPr lang="en-US" dirty="0">
                <a:solidFill>
                  <a:schemeClr val="tx2">
                    <a:lumMod val="50000"/>
                  </a:schemeClr>
                </a:solidFill>
              </a:rPr>
              <a:t>Plenary </a:t>
            </a:r>
            <a:r>
              <a:rPr lang="en-US" dirty="0" smtClean="0">
                <a:solidFill>
                  <a:schemeClr val="tx2">
                    <a:lumMod val="50000"/>
                  </a:schemeClr>
                </a:solidFill>
              </a:rPr>
              <a:t>Outcomes and 2014 Priorities</a:t>
            </a:r>
            <a:endParaRPr lang="en-US" dirty="0">
              <a:solidFill>
                <a:schemeClr val="tx2">
                  <a:lumMod val="50000"/>
                </a:schemeClr>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17920" y="1732492"/>
            <a:ext cx="2743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267093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jpg"/>
          <p:cNvPicPr>
            <a:picLocks noChangeAspect="1"/>
          </p:cNvPicPr>
          <p:nvPr/>
        </p:nvPicPr>
        <p:blipFill>
          <a:blip r:embed="rId2" cstate="print"/>
          <a:srcRect b="80000"/>
          <a:stretch>
            <a:fillRect/>
          </a:stretch>
        </p:blipFill>
        <p:spPr>
          <a:xfrm>
            <a:off x="0" y="0"/>
            <a:ext cx="9144000" cy="1371600"/>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0" y="0"/>
            <a:ext cx="1295400" cy="844596"/>
          </a:xfrm>
          <a:prstGeom prst="rect">
            <a:avLst/>
          </a:prstGeom>
          <a:noFill/>
          <a:ln w="12700">
            <a:noFill/>
            <a:miter lim="800000"/>
            <a:headEnd/>
            <a:tailEnd/>
          </a:ln>
        </p:spPr>
      </p:pic>
      <p:sp>
        <p:nvSpPr>
          <p:cNvPr id="13" name="Title 1"/>
          <p:cNvSpPr txBox="1">
            <a:spLocks/>
          </p:cNvSpPr>
          <p:nvPr/>
        </p:nvSpPr>
        <p:spPr bwMode="auto">
          <a:xfrm>
            <a:off x="1371600" y="152400"/>
            <a:ext cx="7620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defTabSz="914400">
              <a:defRPr/>
            </a:pPr>
            <a:r>
              <a:rPr lang="en-US" sz="3200" b="1" kern="0" dirty="0" smtClean="0">
                <a:solidFill>
                  <a:srgbClr val="FFFFFF"/>
                </a:solidFill>
                <a:latin typeface="Tahoma" pitchFamily="-106" charset="0"/>
                <a:cs typeface="Tahoma" pitchFamily="-106" charset="0"/>
              </a:rPr>
              <a:t>Outcomes from 27</a:t>
            </a:r>
            <a:r>
              <a:rPr lang="en-US" sz="3200" b="1" kern="0" baseline="30000" dirty="0" smtClean="0">
                <a:solidFill>
                  <a:srgbClr val="FFFFFF"/>
                </a:solidFill>
                <a:latin typeface="Tahoma" pitchFamily="-106" charset="0"/>
                <a:cs typeface="Tahoma" pitchFamily="-106" charset="0"/>
              </a:rPr>
              <a:t>th</a:t>
            </a:r>
            <a:r>
              <a:rPr lang="en-US" sz="3200" b="1" kern="0" dirty="0" smtClean="0">
                <a:solidFill>
                  <a:srgbClr val="FFFFFF"/>
                </a:solidFill>
                <a:latin typeface="Tahoma" pitchFamily="-106" charset="0"/>
                <a:cs typeface="Tahoma" pitchFamily="-106" charset="0"/>
              </a:rPr>
              <a:t> CEOS Plenary</a:t>
            </a:r>
          </a:p>
        </p:txBody>
      </p:sp>
      <p:sp>
        <p:nvSpPr>
          <p:cNvPr id="8" name="Rectangle 3"/>
          <p:cNvSpPr txBox="1">
            <a:spLocks noChangeArrowheads="1"/>
          </p:cNvSpPr>
          <p:nvPr/>
        </p:nvSpPr>
        <p:spPr bwMode="auto">
          <a:xfrm>
            <a:off x="0" y="1295400"/>
            <a:ext cx="91440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defTabSz="914400" fontAlgn="auto">
              <a:spcBef>
                <a:spcPts val="300"/>
              </a:spcBef>
              <a:spcAft>
                <a:spcPts val="300"/>
              </a:spcAft>
              <a:buFont typeface="Wingdings" panose="05000000000000000000" pitchFamily="2" charset="2"/>
              <a:buChar char="§"/>
            </a:pPr>
            <a:r>
              <a:rPr lang="en-CA" dirty="0">
                <a:solidFill>
                  <a:schemeClr val="tx2">
                    <a:lumMod val="50000"/>
                  </a:schemeClr>
                </a:solidFill>
                <a:latin typeface="Calibri"/>
              </a:rPr>
              <a:t>Endorsed the membership of the </a:t>
            </a:r>
            <a:r>
              <a:rPr lang="en-CA" b="1" dirty="0">
                <a:solidFill>
                  <a:schemeClr val="tx2">
                    <a:lumMod val="50000"/>
                  </a:schemeClr>
                </a:solidFill>
                <a:latin typeface="Calibri"/>
              </a:rPr>
              <a:t>Vietnam Academy of Science and Technology (VAST, Member)</a:t>
            </a:r>
            <a:r>
              <a:rPr lang="en-CA" dirty="0">
                <a:solidFill>
                  <a:schemeClr val="tx2">
                    <a:lumMod val="50000"/>
                  </a:schemeClr>
                </a:solidFill>
                <a:latin typeface="Calibri"/>
              </a:rPr>
              <a:t> and </a:t>
            </a:r>
            <a:r>
              <a:rPr lang="en-CA" b="1" dirty="0">
                <a:solidFill>
                  <a:schemeClr val="tx2">
                    <a:lumMod val="50000"/>
                  </a:schemeClr>
                </a:solidFill>
                <a:latin typeface="Calibri"/>
              </a:rPr>
              <a:t>Geoscience Australia (GA, Associate</a:t>
            </a:r>
            <a:r>
              <a:rPr lang="en-CA" b="1" dirty="0" smtClean="0">
                <a:solidFill>
                  <a:schemeClr val="tx2">
                    <a:lumMod val="50000"/>
                  </a:schemeClr>
                </a:solidFill>
                <a:latin typeface="Calibri"/>
              </a:rPr>
              <a:t>)</a:t>
            </a:r>
            <a:endParaRPr lang="en-US" dirty="0">
              <a:solidFill>
                <a:schemeClr val="tx2">
                  <a:lumMod val="50000"/>
                </a:schemeClr>
              </a:solidFill>
              <a:latin typeface="Calibri"/>
            </a:endParaRPr>
          </a:p>
          <a:p>
            <a:pPr marL="285750" indent="-285750" defTabSz="914400" fontAlgn="auto">
              <a:spcBef>
                <a:spcPts val="300"/>
              </a:spcBef>
              <a:spcAft>
                <a:spcPts val="300"/>
              </a:spcAft>
              <a:buFont typeface="Wingdings" panose="05000000000000000000" pitchFamily="2" charset="2"/>
              <a:buChar char="§"/>
            </a:pPr>
            <a:r>
              <a:rPr lang="en-CA" dirty="0">
                <a:solidFill>
                  <a:srgbClr val="CC0066"/>
                </a:solidFill>
                <a:latin typeface="Calibri"/>
              </a:rPr>
              <a:t>Endorsed the proposed </a:t>
            </a:r>
            <a:r>
              <a:rPr lang="en-CA" b="1" dirty="0">
                <a:solidFill>
                  <a:srgbClr val="CC0066"/>
                </a:solidFill>
                <a:latin typeface="Calibri"/>
              </a:rPr>
              <a:t>CEOS Self Study</a:t>
            </a:r>
            <a:r>
              <a:rPr lang="en-CA" dirty="0">
                <a:solidFill>
                  <a:srgbClr val="CC0066"/>
                </a:solidFill>
                <a:latin typeface="Calibri"/>
              </a:rPr>
              <a:t> documents, including the </a:t>
            </a:r>
            <a:r>
              <a:rPr lang="en-CA" b="1" dirty="0">
                <a:solidFill>
                  <a:srgbClr val="CC0066"/>
                </a:solidFill>
                <a:latin typeface="Calibri"/>
              </a:rPr>
              <a:t>CEOS Terms of Reference</a:t>
            </a:r>
            <a:r>
              <a:rPr lang="en-CA" dirty="0">
                <a:solidFill>
                  <a:srgbClr val="CC0066"/>
                </a:solidFill>
                <a:latin typeface="Calibri"/>
              </a:rPr>
              <a:t>, </a:t>
            </a:r>
            <a:r>
              <a:rPr lang="en-CA" b="1" dirty="0">
                <a:solidFill>
                  <a:srgbClr val="CC0066"/>
                </a:solidFill>
                <a:latin typeface="Calibri"/>
              </a:rPr>
              <a:t>Strategic Guidance</a:t>
            </a:r>
            <a:r>
              <a:rPr lang="en-CA" dirty="0">
                <a:solidFill>
                  <a:srgbClr val="CC0066"/>
                </a:solidFill>
                <a:latin typeface="Calibri"/>
              </a:rPr>
              <a:t>, </a:t>
            </a:r>
            <a:r>
              <a:rPr lang="en-CA" b="1" dirty="0">
                <a:solidFill>
                  <a:srgbClr val="CC0066"/>
                </a:solidFill>
                <a:latin typeface="Calibri"/>
              </a:rPr>
              <a:t>Governance and Processes</a:t>
            </a:r>
            <a:r>
              <a:rPr lang="en-CA" dirty="0">
                <a:solidFill>
                  <a:srgbClr val="CC0066"/>
                </a:solidFill>
                <a:latin typeface="Calibri"/>
              </a:rPr>
              <a:t>, and the Terms of Reference of several </a:t>
            </a:r>
            <a:r>
              <a:rPr lang="en-CA" b="1" dirty="0">
                <a:solidFill>
                  <a:srgbClr val="CC0066"/>
                </a:solidFill>
                <a:latin typeface="Calibri"/>
              </a:rPr>
              <a:t>core CEOS </a:t>
            </a:r>
            <a:r>
              <a:rPr lang="en-CA" b="1" dirty="0" smtClean="0">
                <a:solidFill>
                  <a:srgbClr val="CC0066"/>
                </a:solidFill>
                <a:latin typeface="Calibri"/>
              </a:rPr>
              <a:t>functions</a:t>
            </a:r>
            <a:endParaRPr lang="en-US" dirty="0">
              <a:solidFill>
                <a:srgbClr val="CC0066"/>
              </a:solidFill>
              <a:latin typeface="Calibri"/>
            </a:endParaRPr>
          </a:p>
          <a:p>
            <a:pPr marL="285750" indent="-285750" defTabSz="914400" fontAlgn="auto">
              <a:spcBef>
                <a:spcPts val="300"/>
              </a:spcBef>
              <a:spcAft>
                <a:spcPts val="300"/>
              </a:spcAft>
              <a:buFont typeface="Wingdings" panose="05000000000000000000" pitchFamily="2" charset="2"/>
              <a:buChar char="§"/>
            </a:pPr>
            <a:r>
              <a:rPr lang="en-CA" dirty="0">
                <a:solidFill>
                  <a:schemeClr val="tx2">
                    <a:lumMod val="50000"/>
                  </a:schemeClr>
                </a:solidFill>
                <a:latin typeface="Calibri"/>
              </a:rPr>
              <a:t>Endorsed the</a:t>
            </a:r>
            <a:r>
              <a:rPr lang="en-CA" b="1" dirty="0">
                <a:solidFill>
                  <a:schemeClr val="tx2">
                    <a:lumMod val="50000"/>
                  </a:schemeClr>
                </a:solidFill>
                <a:latin typeface="Calibri"/>
              </a:rPr>
              <a:t> updated Virtual Constellation Process</a:t>
            </a:r>
            <a:r>
              <a:rPr lang="en-CA" dirty="0">
                <a:solidFill>
                  <a:schemeClr val="tx2">
                    <a:lumMod val="50000"/>
                  </a:schemeClr>
                </a:solidFill>
                <a:latin typeface="Calibri"/>
              </a:rPr>
              <a:t> </a:t>
            </a:r>
            <a:r>
              <a:rPr lang="en-CA" dirty="0" smtClean="0">
                <a:solidFill>
                  <a:schemeClr val="tx2">
                    <a:lumMod val="50000"/>
                  </a:schemeClr>
                </a:solidFill>
                <a:latin typeface="Calibri"/>
              </a:rPr>
              <a:t>Paper</a:t>
            </a:r>
            <a:endParaRPr lang="en-US" dirty="0">
              <a:solidFill>
                <a:schemeClr val="tx2">
                  <a:lumMod val="50000"/>
                </a:schemeClr>
              </a:solidFill>
              <a:latin typeface="Calibri"/>
            </a:endParaRPr>
          </a:p>
          <a:p>
            <a:pPr marL="285750" indent="-285750" defTabSz="914400" fontAlgn="auto">
              <a:spcBef>
                <a:spcPts val="300"/>
              </a:spcBef>
              <a:spcAft>
                <a:spcPts val="300"/>
              </a:spcAft>
              <a:buFont typeface="Wingdings" panose="05000000000000000000" pitchFamily="2" charset="2"/>
              <a:buChar char="§"/>
            </a:pPr>
            <a:r>
              <a:rPr lang="en-CA" dirty="0" smtClean="0">
                <a:solidFill>
                  <a:schemeClr val="tx2">
                    <a:lumMod val="50000"/>
                  </a:schemeClr>
                </a:solidFill>
                <a:latin typeface="Calibri"/>
              </a:rPr>
              <a:t>Agreed </a:t>
            </a:r>
            <a:r>
              <a:rPr lang="en-CA" dirty="0">
                <a:solidFill>
                  <a:schemeClr val="tx2">
                    <a:lumMod val="50000"/>
                  </a:schemeClr>
                </a:solidFill>
                <a:latin typeface="Calibri"/>
              </a:rPr>
              <a:t>that CEOS would by 15</a:t>
            </a:r>
            <a:r>
              <a:rPr lang="en-CA" baseline="30000" dirty="0">
                <a:solidFill>
                  <a:schemeClr val="tx2">
                    <a:lumMod val="50000"/>
                  </a:schemeClr>
                </a:solidFill>
                <a:latin typeface="Calibri"/>
              </a:rPr>
              <a:t>th</a:t>
            </a:r>
            <a:r>
              <a:rPr lang="en-CA" dirty="0">
                <a:solidFill>
                  <a:schemeClr val="tx2">
                    <a:lumMod val="50000"/>
                  </a:schemeClr>
                </a:solidFill>
                <a:latin typeface="Calibri"/>
              </a:rPr>
              <a:t> November provide its inputs on the draft GEO Ministerial Declaration and</a:t>
            </a:r>
            <a:r>
              <a:rPr lang="en-CA" b="1" dirty="0">
                <a:solidFill>
                  <a:schemeClr val="tx2">
                    <a:lumMod val="50000"/>
                  </a:schemeClr>
                </a:solidFill>
                <a:latin typeface="Calibri"/>
              </a:rPr>
              <a:t> </a:t>
            </a:r>
            <a:r>
              <a:rPr lang="en-CA" dirty="0">
                <a:solidFill>
                  <a:schemeClr val="tx2">
                    <a:lumMod val="50000"/>
                  </a:schemeClr>
                </a:solidFill>
                <a:latin typeface="Calibri"/>
              </a:rPr>
              <a:t>draft Vision for GEO 2015, and that it would </a:t>
            </a:r>
            <a:r>
              <a:rPr lang="en-CA" b="1" dirty="0">
                <a:solidFill>
                  <a:schemeClr val="tx2">
                    <a:lumMod val="50000"/>
                  </a:schemeClr>
                </a:solidFill>
                <a:latin typeface="Calibri"/>
              </a:rPr>
              <a:t>formulate a response to the outcomes of the GEO Ministerial at </a:t>
            </a:r>
            <a:r>
              <a:rPr lang="en-CA" b="1" dirty="0" smtClean="0">
                <a:solidFill>
                  <a:schemeClr val="tx2">
                    <a:lumMod val="50000"/>
                  </a:schemeClr>
                </a:solidFill>
                <a:latin typeface="Calibri"/>
              </a:rPr>
              <a:t>SIT-29</a:t>
            </a:r>
            <a:endParaRPr lang="en-US" dirty="0">
              <a:solidFill>
                <a:schemeClr val="tx2">
                  <a:lumMod val="50000"/>
                </a:schemeClr>
              </a:solidFill>
              <a:latin typeface="Calibri"/>
            </a:endParaRPr>
          </a:p>
          <a:p>
            <a:pPr marL="285750" indent="-285750" defTabSz="914400" fontAlgn="auto">
              <a:spcBef>
                <a:spcPts val="300"/>
              </a:spcBef>
              <a:spcAft>
                <a:spcPts val="300"/>
              </a:spcAft>
              <a:buFont typeface="Wingdings" panose="05000000000000000000" pitchFamily="2" charset="2"/>
              <a:buChar char="§"/>
            </a:pPr>
            <a:r>
              <a:rPr lang="en-CA" dirty="0">
                <a:solidFill>
                  <a:schemeClr val="tx2">
                    <a:lumMod val="50000"/>
                  </a:schemeClr>
                </a:solidFill>
                <a:latin typeface="Calibri"/>
              </a:rPr>
              <a:t>Received updates on the </a:t>
            </a:r>
            <a:r>
              <a:rPr lang="en-CA" b="1" dirty="0">
                <a:solidFill>
                  <a:schemeClr val="tx2">
                    <a:lumMod val="50000"/>
                  </a:schemeClr>
                </a:solidFill>
                <a:latin typeface="Calibri"/>
              </a:rPr>
              <a:t>GEO Water Cycle Report</a:t>
            </a:r>
            <a:r>
              <a:rPr lang="en-CA" dirty="0">
                <a:solidFill>
                  <a:schemeClr val="tx2">
                    <a:lumMod val="50000"/>
                  </a:schemeClr>
                </a:solidFill>
                <a:latin typeface="Calibri"/>
              </a:rPr>
              <a:t>, the </a:t>
            </a:r>
            <a:r>
              <a:rPr lang="en-CA" b="1" dirty="0">
                <a:solidFill>
                  <a:schemeClr val="tx2">
                    <a:lumMod val="50000"/>
                  </a:schemeClr>
                </a:solidFill>
                <a:latin typeface="Calibri"/>
              </a:rPr>
              <a:t>Blue Planet</a:t>
            </a:r>
            <a:r>
              <a:rPr lang="en-CA" dirty="0">
                <a:solidFill>
                  <a:schemeClr val="tx2">
                    <a:lumMod val="50000"/>
                  </a:schemeClr>
                </a:solidFill>
                <a:latin typeface="Calibri"/>
              </a:rPr>
              <a:t> task, the </a:t>
            </a:r>
            <a:r>
              <a:rPr lang="en-CA" b="1" dirty="0">
                <a:solidFill>
                  <a:schemeClr val="tx2">
                    <a:lumMod val="50000"/>
                  </a:schemeClr>
                </a:solidFill>
                <a:latin typeface="Calibri"/>
              </a:rPr>
              <a:t>GEO Biodiversity SBA</a:t>
            </a:r>
            <a:r>
              <a:rPr lang="en-CA" dirty="0">
                <a:solidFill>
                  <a:schemeClr val="tx2">
                    <a:lumMod val="50000"/>
                  </a:schemeClr>
                </a:solidFill>
                <a:latin typeface="Calibri"/>
              </a:rPr>
              <a:t>, and the </a:t>
            </a:r>
            <a:r>
              <a:rPr lang="en-CA" b="1" dirty="0">
                <a:solidFill>
                  <a:schemeClr val="tx2">
                    <a:lumMod val="50000"/>
                  </a:schemeClr>
                </a:solidFill>
                <a:latin typeface="Calibri"/>
              </a:rPr>
              <a:t>Carbon Task Force</a:t>
            </a:r>
            <a:r>
              <a:rPr lang="en-CA" dirty="0">
                <a:solidFill>
                  <a:schemeClr val="tx2">
                    <a:lumMod val="50000"/>
                  </a:schemeClr>
                </a:solidFill>
                <a:latin typeface="Calibri"/>
              </a:rPr>
              <a:t>, anticipating possible future </a:t>
            </a:r>
            <a:r>
              <a:rPr lang="en-CA" dirty="0" smtClean="0">
                <a:solidFill>
                  <a:schemeClr val="tx2">
                    <a:lumMod val="50000"/>
                  </a:schemeClr>
                </a:solidFill>
                <a:latin typeface="Calibri"/>
              </a:rPr>
              <a:t>engagement</a:t>
            </a:r>
            <a:endParaRPr lang="en-US" dirty="0">
              <a:solidFill>
                <a:schemeClr val="tx2">
                  <a:lumMod val="50000"/>
                </a:schemeClr>
              </a:solidFill>
              <a:latin typeface="Calibri"/>
            </a:endParaRPr>
          </a:p>
          <a:p>
            <a:pPr marL="285750" indent="-285750" defTabSz="914400" fontAlgn="auto">
              <a:spcBef>
                <a:spcPts val="300"/>
              </a:spcBef>
              <a:spcAft>
                <a:spcPts val="300"/>
              </a:spcAft>
              <a:buFont typeface="Wingdings" panose="05000000000000000000" pitchFamily="2" charset="2"/>
              <a:buChar char="§"/>
            </a:pPr>
            <a:r>
              <a:rPr lang="en-CA" b="1" dirty="0">
                <a:solidFill>
                  <a:schemeClr val="tx2">
                    <a:lumMod val="50000"/>
                  </a:schemeClr>
                </a:solidFill>
                <a:latin typeface="Calibri"/>
              </a:rPr>
              <a:t>Approved Iceland</a:t>
            </a:r>
            <a:r>
              <a:rPr lang="en-CA" dirty="0">
                <a:solidFill>
                  <a:schemeClr val="tx2">
                    <a:lumMod val="50000"/>
                  </a:schemeClr>
                </a:solidFill>
                <a:latin typeface="Calibri"/>
              </a:rPr>
              <a:t> as a new </a:t>
            </a:r>
            <a:r>
              <a:rPr lang="en-CA" b="1" dirty="0">
                <a:solidFill>
                  <a:schemeClr val="tx2">
                    <a:lumMod val="50000"/>
                  </a:schemeClr>
                </a:solidFill>
                <a:latin typeface="Calibri"/>
              </a:rPr>
              <a:t>Permanent </a:t>
            </a:r>
            <a:r>
              <a:rPr lang="en-CA" b="1" dirty="0" err="1">
                <a:solidFill>
                  <a:schemeClr val="tx2">
                    <a:lumMod val="50000"/>
                  </a:schemeClr>
                </a:solidFill>
                <a:latin typeface="Calibri"/>
              </a:rPr>
              <a:t>Geohazard</a:t>
            </a:r>
            <a:r>
              <a:rPr lang="en-CA" b="1" dirty="0">
                <a:solidFill>
                  <a:schemeClr val="tx2">
                    <a:lumMod val="50000"/>
                  </a:schemeClr>
                </a:solidFill>
                <a:latin typeface="Calibri"/>
              </a:rPr>
              <a:t> Supersite</a:t>
            </a:r>
            <a:r>
              <a:rPr lang="en-CA" dirty="0">
                <a:solidFill>
                  <a:schemeClr val="tx2">
                    <a:lumMod val="50000"/>
                  </a:schemeClr>
                </a:solidFill>
                <a:latin typeface="Calibri"/>
              </a:rPr>
              <a:t>, and requested a recommendation to SIT-29 on the process for endorsing future </a:t>
            </a:r>
            <a:r>
              <a:rPr lang="en-CA" dirty="0" smtClean="0">
                <a:solidFill>
                  <a:schemeClr val="tx2">
                    <a:lumMod val="50000"/>
                  </a:schemeClr>
                </a:solidFill>
                <a:latin typeface="Calibri"/>
              </a:rPr>
              <a:t>Supersites</a:t>
            </a:r>
          </a:p>
          <a:p>
            <a:pPr marL="342900" lvl="1" indent="-342900" defTabSz="914400">
              <a:spcBef>
                <a:spcPts val="300"/>
              </a:spcBef>
              <a:spcAft>
                <a:spcPts val="0"/>
              </a:spcAft>
              <a:buClr>
                <a:srgbClr val="1F497D">
                  <a:lumMod val="75000"/>
                </a:srgbClr>
              </a:buClr>
              <a:buSzPct val="100000"/>
              <a:buFont typeface="Wingdings" panose="05000000000000000000" pitchFamily="2" charset="2"/>
              <a:buChar char="§"/>
              <a:defRPr/>
            </a:pPr>
            <a:r>
              <a:rPr lang="en-AU" b="1" kern="0" dirty="0">
                <a:solidFill>
                  <a:schemeClr val="tx2">
                    <a:lumMod val="50000"/>
                  </a:schemeClr>
                </a:solidFill>
                <a:latin typeface="Calibri"/>
              </a:rPr>
              <a:t>The following CEOS </a:t>
            </a:r>
            <a:r>
              <a:rPr lang="en-AU" b="1" i="1" kern="0" dirty="0">
                <a:solidFill>
                  <a:schemeClr val="tx2">
                    <a:lumMod val="50000"/>
                  </a:schemeClr>
                </a:solidFill>
                <a:latin typeface="Calibri"/>
              </a:rPr>
              <a:t>Ad hoc</a:t>
            </a:r>
            <a:r>
              <a:rPr lang="en-AU" b="1" kern="0" dirty="0">
                <a:solidFill>
                  <a:schemeClr val="tx2">
                    <a:lumMod val="50000"/>
                  </a:schemeClr>
                </a:solidFill>
                <a:latin typeface="Calibri"/>
              </a:rPr>
              <a:t> Working Groups were approved by Plenary to continue activities:</a:t>
            </a:r>
          </a:p>
          <a:p>
            <a:pPr marL="800100" lvl="2" indent="-342900" defTabSz="914400">
              <a:spcBef>
                <a:spcPts val="0"/>
              </a:spcBef>
              <a:spcAft>
                <a:spcPts val="0"/>
              </a:spcAft>
              <a:buClr>
                <a:srgbClr val="1F497D">
                  <a:lumMod val="75000"/>
                </a:srgbClr>
              </a:buClr>
              <a:buSzPct val="100000"/>
              <a:buFont typeface="Wingdings" pitchFamily="2" charset="2"/>
              <a:buChar char="§"/>
              <a:defRPr/>
            </a:pPr>
            <a:r>
              <a:rPr lang="en-AU" sz="1600" b="1" i="1" kern="0" dirty="0">
                <a:solidFill>
                  <a:schemeClr val="tx2">
                    <a:lumMod val="50000"/>
                  </a:schemeClr>
                </a:solidFill>
                <a:latin typeface="Calibri"/>
              </a:rPr>
              <a:t>Ad hoc </a:t>
            </a:r>
            <a:r>
              <a:rPr lang="en-AU" sz="1600" b="1" kern="0" dirty="0">
                <a:solidFill>
                  <a:schemeClr val="tx2">
                    <a:lumMod val="50000"/>
                  </a:schemeClr>
                </a:solidFill>
                <a:latin typeface="Calibri"/>
              </a:rPr>
              <a:t>Space Data Coordination Group for GFOI (SDCG)</a:t>
            </a:r>
          </a:p>
          <a:p>
            <a:pPr marL="800100" lvl="2" indent="-342900" defTabSz="914400">
              <a:spcBef>
                <a:spcPts val="0"/>
              </a:spcBef>
              <a:spcAft>
                <a:spcPts val="0"/>
              </a:spcAft>
              <a:buClr>
                <a:srgbClr val="1F497D">
                  <a:lumMod val="75000"/>
                </a:srgbClr>
              </a:buClr>
              <a:buSzPct val="100000"/>
              <a:buFont typeface="Wingdings" pitchFamily="2" charset="2"/>
              <a:buChar char="§"/>
              <a:defRPr/>
            </a:pPr>
            <a:r>
              <a:rPr lang="en-AU" sz="1600" b="1" i="1" kern="0" dirty="0" smtClean="0">
                <a:solidFill>
                  <a:schemeClr val="tx2">
                    <a:lumMod val="50000"/>
                  </a:schemeClr>
                </a:solidFill>
                <a:latin typeface="Calibri"/>
              </a:rPr>
              <a:t>Ad </a:t>
            </a:r>
            <a:r>
              <a:rPr lang="en-AU" sz="1600" b="1" i="1" kern="0" dirty="0">
                <a:solidFill>
                  <a:schemeClr val="tx2">
                    <a:lumMod val="50000"/>
                  </a:schemeClr>
                </a:solidFill>
                <a:latin typeface="Calibri"/>
              </a:rPr>
              <a:t>hoc</a:t>
            </a:r>
            <a:r>
              <a:rPr lang="en-AU" sz="1600" b="1" kern="0" dirty="0">
                <a:solidFill>
                  <a:schemeClr val="tx2">
                    <a:lumMod val="50000"/>
                  </a:schemeClr>
                </a:solidFill>
                <a:latin typeface="Calibri"/>
              </a:rPr>
              <a:t> Working Group on GEOGLAM</a:t>
            </a:r>
          </a:p>
          <a:p>
            <a:pPr marL="800100" lvl="2" indent="-342900" defTabSz="914400">
              <a:spcBef>
                <a:spcPts val="0"/>
              </a:spcBef>
              <a:spcAft>
                <a:spcPts val="0"/>
              </a:spcAft>
              <a:buClr>
                <a:srgbClr val="1F497D">
                  <a:lumMod val="75000"/>
                </a:srgbClr>
              </a:buClr>
              <a:buSzPct val="100000"/>
              <a:buFont typeface="Wingdings" pitchFamily="2" charset="2"/>
              <a:buChar char="§"/>
              <a:defRPr/>
            </a:pPr>
            <a:r>
              <a:rPr lang="en-AU" sz="1600" b="1" kern="0" dirty="0" smtClean="0">
                <a:solidFill>
                  <a:schemeClr val="tx2">
                    <a:lumMod val="50000"/>
                  </a:schemeClr>
                </a:solidFill>
                <a:latin typeface="Calibri"/>
              </a:rPr>
              <a:t>CEOS Carbon </a:t>
            </a:r>
            <a:r>
              <a:rPr lang="en-AU" sz="1600" b="1" kern="0" dirty="0">
                <a:solidFill>
                  <a:schemeClr val="tx2">
                    <a:lumMod val="50000"/>
                  </a:schemeClr>
                </a:solidFill>
                <a:latin typeface="Calibri"/>
              </a:rPr>
              <a:t>Task </a:t>
            </a:r>
            <a:r>
              <a:rPr lang="en-AU" sz="1600" b="1" kern="0" dirty="0" smtClean="0">
                <a:solidFill>
                  <a:schemeClr val="tx2">
                    <a:lumMod val="50000"/>
                  </a:schemeClr>
                </a:solidFill>
                <a:latin typeface="Calibri"/>
              </a:rPr>
              <a:t>Force (continued through milestone of adoption of report at SIT-29)</a:t>
            </a:r>
            <a:endParaRPr lang="en-AU" b="1" kern="0" dirty="0">
              <a:solidFill>
                <a:schemeClr val="tx2">
                  <a:lumMod val="50000"/>
                </a:schemeClr>
              </a:solidFill>
              <a:latin typeface="Calibri"/>
            </a:endParaRPr>
          </a:p>
        </p:txBody>
      </p:sp>
      <p:sp>
        <p:nvSpPr>
          <p:cNvPr id="9"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692557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jpg"/>
          <p:cNvPicPr>
            <a:picLocks noChangeAspect="1"/>
          </p:cNvPicPr>
          <p:nvPr/>
        </p:nvPicPr>
        <p:blipFill>
          <a:blip r:embed="rId2" cstate="print"/>
          <a:srcRect b="80000"/>
          <a:stretch>
            <a:fillRect/>
          </a:stretch>
        </p:blipFill>
        <p:spPr>
          <a:xfrm>
            <a:off x="0" y="0"/>
            <a:ext cx="9144000" cy="1371600"/>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0" y="0"/>
            <a:ext cx="1295400" cy="844596"/>
          </a:xfrm>
          <a:prstGeom prst="rect">
            <a:avLst/>
          </a:prstGeom>
          <a:noFill/>
          <a:ln w="12700">
            <a:noFill/>
            <a:miter lim="800000"/>
            <a:headEnd/>
            <a:tailEnd/>
          </a:ln>
        </p:spPr>
      </p:pic>
      <p:sp>
        <p:nvSpPr>
          <p:cNvPr id="13" name="Title 1"/>
          <p:cNvSpPr txBox="1">
            <a:spLocks/>
          </p:cNvSpPr>
          <p:nvPr/>
        </p:nvSpPr>
        <p:spPr bwMode="auto">
          <a:xfrm>
            <a:off x="1371600" y="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defTabSz="914400">
              <a:defRPr/>
            </a:pPr>
            <a:r>
              <a:rPr lang="en-US" sz="2800" b="1" kern="0" dirty="0" smtClean="0">
                <a:solidFill>
                  <a:srgbClr val="FFFFFF"/>
                </a:solidFill>
                <a:latin typeface="Tahoma" pitchFamily="-106" charset="0"/>
                <a:cs typeface="Tahoma" pitchFamily="-106" charset="0"/>
              </a:rPr>
              <a:t>Outcomes from 27</a:t>
            </a:r>
            <a:r>
              <a:rPr lang="en-US" sz="2800" b="1" kern="0" baseline="30000" dirty="0" smtClean="0">
                <a:solidFill>
                  <a:srgbClr val="FFFFFF"/>
                </a:solidFill>
                <a:latin typeface="Tahoma" pitchFamily="-106" charset="0"/>
                <a:cs typeface="Tahoma" pitchFamily="-106" charset="0"/>
              </a:rPr>
              <a:t>th</a:t>
            </a:r>
            <a:r>
              <a:rPr lang="en-US" sz="2800" b="1" kern="0" dirty="0" smtClean="0">
                <a:solidFill>
                  <a:srgbClr val="FFFFFF"/>
                </a:solidFill>
                <a:latin typeface="Tahoma" pitchFamily="-106" charset="0"/>
                <a:cs typeface="Tahoma" pitchFamily="-106" charset="0"/>
              </a:rPr>
              <a:t> CEOS Plenary – </a:t>
            </a:r>
            <a:r>
              <a:rPr lang="en-US" sz="2800" b="1" kern="0" dirty="0" err="1" smtClean="0">
                <a:solidFill>
                  <a:srgbClr val="FFFFFF"/>
                </a:solidFill>
                <a:latin typeface="Tahoma" pitchFamily="-106" charset="0"/>
                <a:cs typeface="Tahoma" pitchFamily="-106" charset="0"/>
              </a:rPr>
              <a:t>con’t</a:t>
            </a:r>
            <a:endParaRPr lang="en-US" sz="2800" b="1" kern="0" dirty="0" smtClean="0">
              <a:solidFill>
                <a:srgbClr val="FFFFFF"/>
              </a:solidFill>
              <a:latin typeface="Tahoma" pitchFamily="-106" charset="0"/>
              <a:cs typeface="Tahoma" pitchFamily="-106" charset="0"/>
            </a:endParaRPr>
          </a:p>
        </p:txBody>
      </p:sp>
      <p:sp>
        <p:nvSpPr>
          <p:cNvPr id="8" name="Rectangle 3"/>
          <p:cNvSpPr txBox="1">
            <a:spLocks noChangeArrowheads="1"/>
          </p:cNvSpPr>
          <p:nvPr/>
        </p:nvSpPr>
        <p:spPr bwMode="auto">
          <a:xfrm>
            <a:off x="76200" y="1377043"/>
            <a:ext cx="90678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defTabSz="914400" fontAlgn="auto">
              <a:spcBef>
                <a:spcPts val="600"/>
              </a:spcBef>
              <a:spcAft>
                <a:spcPts val="600"/>
              </a:spcAft>
              <a:buFont typeface="Wingdings" panose="05000000000000000000" pitchFamily="2" charset="2"/>
              <a:buChar char="§"/>
            </a:pPr>
            <a:r>
              <a:rPr lang="en-CA" sz="2000" dirty="0">
                <a:solidFill>
                  <a:schemeClr val="tx2">
                    <a:lumMod val="50000"/>
                  </a:schemeClr>
                </a:solidFill>
                <a:latin typeface="Calibri"/>
              </a:rPr>
              <a:t>Endorsed the </a:t>
            </a:r>
            <a:r>
              <a:rPr lang="en-CA" sz="2000" b="1" dirty="0">
                <a:solidFill>
                  <a:schemeClr val="tx2">
                    <a:lumMod val="50000"/>
                  </a:schemeClr>
                </a:solidFill>
                <a:latin typeface="Calibri"/>
              </a:rPr>
              <a:t>CEOS Disaster Risk Management Earth observation requirements</a:t>
            </a:r>
            <a:r>
              <a:rPr lang="en-CA" sz="2000" dirty="0">
                <a:solidFill>
                  <a:schemeClr val="tx2">
                    <a:lumMod val="50000"/>
                  </a:schemeClr>
                </a:solidFill>
                <a:latin typeface="Calibri"/>
              </a:rPr>
              <a:t>, and agreed to consolidate CEOS Agencies’ response for its three pilots (floods, seismic risks and volcanoes</a:t>
            </a:r>
            <a:r>
              <a:rPr lang="en-CA" sz="2000" dirty="0" smtClean="0">
                <a:solidFill>
                  <a:schemeClr val="tx2">
                    <a:lumMod val="50000"/>
                  </a:schemeClr>
                </a:solidFill>
                <a:latin typeface="Calibri"/>
              </a:rPr>
              <a:t>)</a:t>
            </a:r>
            <a:endParaRPr lang="en-US" sz="2000" dirty="0">
              <a:solidFill>
                <a:schemeClr val="tx2">
                  <a:lumMod val="50000"/>
                </a:schemeClr>
              </a:solidFill>
              <a:latin typeface="Calibri"/>
            </a:endParaRPr>
          </a:p>
          <a:p>
            <a:pPr marL="285750" indent="-285750" defTabSz="914400" fontAlgn="auto">
              <a:spcBef>
                <a:spcPts val="600"/>
              </a:spcBef>
              <a:spcAft>
                <a:spcPts val="600"/>
              </a:spcAft>
              <a:buFont typeface="Wingdings" panose="05000000000000000000" pitchFamily="2" charset="2"/>
              <a:buChar char="§"/>
            </a:pPr>
            <a:r>
              <a:rPr lang="en-CA" sz="2000" dirty="0">
                <a:solidFill>
                  <a:schemeClr val="tx2">
                    <a:lumMod val="50000"/>
                  </a:schemeClr>
                </a:solidFill>
                <a:latin typeface="Calibri"/>
              </a:rPr>
              <a:t>Endorsed the creation of a </a:t>
            </a:r>
            <a:r>
              <a:rPr lang="en-CA" sz="2000" b="1" dirty="0">
                <a:solidFill>
                  <a:schemeClr val="tx2">
                    <a:lumMod val="50000"/>
                  </a:schemeClr>
                </a:solidFill>
                <a:latin typeface="Calibri"/>
              </a:rPr>
              <a:t>new standing Working Group on Disasters</a:t>
            </a:r>
            <a:r>
              <a:rPr lang="en-CA" sz="2000" dirty="0">
                <a:solidFill>
                  <a:schemeClr val="tx2">
                    <a:lumMod val="50000"/>
                  </a:schemeClr>
                </a:solidFill>
                <a:latin typeface="Calibri"/>
              </a:rPr>
              <a:t>, with ESA and CSA as its initial Chair and Vice Chair </a:t>
            </a:r>
            <a:r>
              <a:rPr lang="en-CA" sz="2000" dirty="0" smtClean="0">
                <a:solidFill>
                  <a:schemeClr val="tx2">
                    <a:lumMod val="50000"/>
                  </a:schemeClr>
                </a:solidFill>
                <a:latin typeface="Calibri"/>
              </a:rPr>
              <a:t>respectively</a:t>
            </a:r>
            <a:endParaRPr lang="en-US" sz="2000" dirty="0">
              <a:solidFill>
                <a:schemeClr val="tx2">
                  <a:lumMod val="50000"/>
                </a:schemeClr>
              </a:solidFill>
              <a:latin typeface="Calibri"/>
            </a:endParaRPr>
          </a:p>
          <a:p>
            <a:pPr marL="285750" indent="-285750" defTabSz="914400" fontAlgn="auto">
              <a:spcBef>
                <a:spcPts val="600"/>
              </a:spcBef>
              <a:spcAft>
                <a:spcPts val="600"/>
              </a:spcAft>
              <a:buFont typeface="Wingdings" panose="05000000000000000000" pitchFamily="2" charset="2"/>
              <a:buChar char="§"/>
            </a:pPr>
            <a:r>
              <a:rPr lang="en-CA" sz="2000" dirty="0">
                <a:solidFill>
                  <a:schemeClr val="tx2">
                    <a:lumMod val="50000"/>
                  </a:schemeClr>
                </a:solidFill>
                <a:latin typeface="Calibri"/>
              </a:rPr>
              <a:t>Received an update from the </a:t>
            </a:r>
            <a:r>
              <a:rPr lang="en-CA" sz="2000" b="1" dirty="0">
                <a:solidFill>
                  <a:schemeClr val="tx2">
                    <a:lumMod val="50000"/>
                  </a:schemeClr>
                </a:solidFill>
                <a:latin typeface="Calibri"/>
              </a:rPr>
              <a:t>Space Data Coordination Group for GFOI</a:t>
            </a:r>
            <a:r>
              <a:rPr lang="en-CA" sz="2000" dirty="0">
                <a:solidFill>
                  <a:schemeClr val="tx2">
                    <a:lumMod val="50000"/>
                  </a:schemeClr>
                </a:solidFill>
                <a:latin typeface="Calibri"/>
              </a:rPr>
              <a:t> on the status of the Global Baseline Strategy, and the formulation of new Space Data </a:t>
            </a:r>
            <a:r>
              <a:rPr lang="en-CA" sz="2000" dirty="0" smtClean="0">
                <a:solidFill>
                  <a:schemeClr val="tx2">
                    <a:lumMod val="50000"/>
                  </a:schemeClr>
                </a:solidFill>
                <a:latin typeface="Calibri"/>
              </a:rPr>
              <a:t>Services</a:t>
            </a:r>
            <a:endParaRPr lang="en-US" sz="2000" dirty="0">
              <a:solidFill>
                <a:schemeClr val="tx2">
                  <a:lumMod val="50000"/>
                </a:schemeClr>
              </a:solidFill>
              <a:latin typeface="Calibri"/>
            </a:endParaRPr>
          </a:p>
          <a:p>
            <a:pPr marL="285750" indent="-285750" defTabSz="914400" fontAlgn="auto">
              <a:spcBef>
                <a:spcPts val="600"/>
              </a:spcBef>
              <a:spcAft>
                <a:spcPts val="600"/>
              </a:spcAft>
              <a:buFont typeface="Wingdings" panose="05000000000000000000" pitchFamily="2" charset="2"/>
              <a:buChar char="§"/>
            </a:pPr>
            <a:r>
              <a:rPr lang="en-CA" sz="2000" dirty="0">
                <a:solidFill>
                  <a:schemeClr val="tx2">
                    <a:lumMod val="50000"/>
                  </a:schemeClr>
                </a:solidFill>
                <a:latin typeface="Calibri"/>
              </a:rPr>
              <a:t>Endorsed the </a:t>
            </a:r>
            <a:r>
              <a:rPr lang="en-CA" sz="2000" b="1" dirty="0">
                <a:solidFill>
                  <a:schemeClr val="tx2">
                    <a:lumMod val="50000"/>
                  </a:schemeClr>
                </a:solidFill>
                <a:latin typeface="Calibri"/>
              </a:rPr>
              <a:t>CEOS Acquisition Strategy for GEOGLAM Phase </a:t>
            </a:r>
            <a:r>
              <a:rPr lang="en-CA" sz="2000" b="1" dirty="0" smtClean="0">
                <a:solidFill>
                  <a:schemeClr val="tx2">
                    <a:lumMod val="50000"/>
                  </a:schemeClr>
                </a:solidFill>
                <a:latin typeface="Calibri"/>
              </a:rPr>
              <a:t>1</a:t>
            </a:r>
            <a:endParaRPr lang="en-US" sz="2000" dirty="0">
              <a:solidFill>
                <a:schemeClr val="tx2">
                  <a:lumMod val="50000"/>
                </a:schemeClr>
              </a:solidFill>
              <a:latin typeface="Calibri"/>
            </a:endParaRPr>
          </a:p>
          <a:p>
            <a:pPr marL="285750" indent="-285750" defTabSz="914400" fontAlgn="auto">
              <a:spcBef>
                <a:spcPts val="600"/>
              </a:spcBef>
              <a:spcAft>
                <a:spcPts val="600"/>
              </a:spcAft>
              <a:buFont typeface="Wingdings" panose="05000000000000000000" pitchFamily="2" charset="2"/>
              <a:buChar char="§"/>
            </a:pPr>
            <a:r>
              <a:rPr lang="en-CA" sz="2000" dirty="0">
                <a:solidFill>
                  <a:srgbClr val="CC0066"/>
                </a:solidFill>
                <a:latin typeface="Calibri"/>
              </a:rPr>
              <a:t>Endorsed the creation of a </a:t>
            </a:r>
            <a:r>
              <a:rPr lang="en-CA" sz="2000" b="1" dirty="0">
                <a:solidFill>
                  <a:srgbClr val="CC0066"/>
                </a:solidFill>
                <a:latin typeface="Calibri"/>
              </a:rPr>
              <a:t>joint CEOS-CGMS Working Group on Climate</a:t>
            </a:r>
            <a:r>
              <a:rPr lang="en-CA" sz="2000" dirty="0">
                <a:solidFill>
                  <a:srgbClr val="CC0066"/>
                </a:solidFill>
                <a:latin typeface="Calibri"/>
              </a:rPr>
              <a:t>, adopting un-amended the Terms of Reference endorsed by the CGMS Plenary (CGMS-41</a:t>
            </a:r>
            <a:r>
              <a:rPr lang="en-CA" sz="2000" dirty="0" smtClean="0">
                <a:solidFill>
                  <a:srgbClr val="CC0066"/>
                </a:solidFill>
                <a:latin typeface="Calibri"/>
              </a:rPr>
              <a:t>)</a:t>
            </a:r>
            <a:endParaRPr lang="en-US" sz="2000" dirty="0">
              <a:solidFill>
                <a:srgbClr val="CC0066"/>
              </a:solidFill>
              <a:latin typeface="Calibri"/>
            </a:endParaRPr>
          </a:p>
          <a:p>
            <a:pPr marL="285750" indent="-285750" defTabSz="914400" fontAlgn="auto">
              <a:spcBef>
                <a:spcPts val="600"/>
              </a:spcBef>
              <a:spcAft>
                <a:spcPts val="600"/>
              </a:spcAft>
              <a:buFont typeface="Wingdings" panose="05000000000000000000" pitchFamily="2" charset="2"/>
              <a:buChar char="§"/>
            </a:pPr>
            <a:r>
              <a:rPr lang="en-CA" sz="2000" dirty="0">
                <a:solidFill>
                  <a:schemeClr val="tx2">
                    <a:lumMod val="50000"/>
                  </a:schemeClr>
                </a:solidFill>
                <a:latin typeface="Calibri"/>
              </a:rPr>
              <a:t>Adopted the </a:t>
            </a:r>
            <a:r>
              <a:rPr lang="en-CA" sz="2000" b="1" dirty="0">
                <a:solidFill>
                  <a:schemeClr val="tx2">
                    <a:lumMod val="50000"/>
                  </a:schemeClr>
                </a:solidFill>
                <a:latin typeface="Calibri"/>
              </a:rPr>
              <a:t>Montreal </a:t>
            </a:r>
            <a:r>
              <a:rPr lang="en-CA" sz="2000" b="1" dirty="0" smtClean="0">
                <a:solidFill>
                  <a:schemeClr val="tx2">
                    <a:lumMod val="50000"/>
                  </a:schemeClr>
                </a:solidFill>
                <a:latin typeface="Calibri"/>
              </a:rPr>
              <a:t>Statement</a:t>
            </a:r>
            <a:r>
              <a:rPr lang="en-CA" sz="2000" dirty="0">
                <a:solidFill>
                  <a:schemeClr val="tx2">
                    <a:lumMod val="50000"/>
                  </a:schemeClr>
                </a:solidFill>
                <a:latin typeface="Calibri"/>
              </a:rPr>
              <a:t> </a:t>
            </a:r>
            <a:r>
              <a:rPr lang="en-CA" sz="2000" dirty="0" smtClean="0">
                <a:solidFill>
                  <a:schemeClr val="tx2">
                    <a:lumMod val="50000"/>
                  </a:schemeClr>
                </a:solidFill>
                <a:latin typeface="Calibri"/>
              </a:rPr>
              <a:t>(next slide)</a:t>
            </a:r>
            <a:endParaRPr lang="en-AU" sz="2000" b="1" kern="0" dirty="0">
              <a:solidFill>
                <a:schemeClr val="tx2">
                  <a:lumMod val="50000"/>
                </a:schemeClr>
              </a:solidFill>
              <a:latin typeface="Calibri"/>
            </a:endParaRPr>
          </a:p>
        </p:txBody>
      </p:sp>
      <p:sp>
        <p:nvSpPr>
          <p:cNvPr id="11" name="Footer Placeholder 9"/>
          <p:cNvSpPr txBox="1">
            <a:spLocks/>
          </p:cNvSpPr>
          <p:nvPr/>
        </p:nvSpPr>
        <p:spPr>
          <a:xfrm>
            <a:off x="5334000" y="6646460"/>
            <a:ext cx="3810000" cy="159110"/>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algn="r">
              <a:defRPr/>
            </a:pPr>
            <a:r>
              <a:rPr lang="en-US" sz="1000" b="1" dirty="0" smtClean="0">
                <a:solidFill>
                  <a:schemeClr val="tx2">
                    <a:lumMod val="75000"/>
                  </a:schemeClr>
                </a:solidFill>
                <a:latin typeface="Arial Narrow" pitchFamily="34" charset="0"/>
              </a:rPr>
              <a:t>CEOS-CGMS </a:t>
            </a:r>
            <a:r>
              <a:rPr lang="en-US" sz="1000" b="1" dirty="0" smtClean="0">
                <a:solidFill>
                  <a:schemeClr val="tx2">
                    <a:lumMod val="75000"/>
                  </a:schemeClr>
                </a:solidFill>
                <a:latin typeface="Arial Narrow" pitchFamily="34" charset="0"/>
              </a:rPr>
              <a:t>WGClimate-4 Meeting, Mar 5-7, 2014</a:t>
            </a:r>
            <a:endParaRPr lang="en-US" sz="1000" b="1" dirty="0">
              <a:solidFill>
                <a:schemeClr val="tx2">
                  <a:lumMod val="75000"/>
                </a:schemeClr>
              </a:solidFill>
              <a:latin typeface="Arial Narrow" pitchFamily="34" charset="0"/>
            </a:endParaRPr>
          </a:p>
        </p:txBody>
      </p:sp>
    </p:spTree>
    <p:extLst>
      <p:ext uri="{BB962C8B-B14F-4D97-AF65-F5344CB8AC3E}">
        <p14:creationId xmlns:p14="http://schemas.microsoft.com/office/powerpoint/2010/main" xmlns="" val="2439974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3555</Words>
  <Application>Microsoft Office PowerPoint</Application>
  <PresentationFormat>On-screen Show (4:3)</PresentationFormat>
  <Paragraphs>302</Paragraphs>
  <Slides>31</Slides>
  <Notes>15</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4_EUM_template_v03</vt:lpstr>
      <vt:lpstr>Office Theme</vt:lpstr>
      <vt:lpstr>Default Design</vt:lpstr>
      <vt:lpstr>CEOS 2014 and Beyond</vt:lpstr>
      <vt:lpstr>Overview</vt:lpstr>
      <vt:lpstr>Mission, Objectives, and Organization</vt:lpstr>
      <vt:lpstr>CEOS Mission and Objectives</vt:lpstr>
      <vt:lpstr>Slide 5</vt:lpstr>
      <vt:lpstr>CEOS Working Groups</vt:lpstr>
      <vt:lpstr>2013 CEOS Plenary Outcomes and 2014 Priorities</vt:lpstr>
      <vt:lpstr>Slide 8</vt:lpstr>
      <vt:lpstr>Slide 9</vt:lpstr>
      <vt:lpstr>Montreal Statement – 2013 27th CEOS Plenary</vt:lpstr>
      <vt:lpstr>Montreal Statement – 2013 27th CEOS Plenary</vt:lpstr>
      <vt:lpstr>Overview of new CEOS strategic documents</vt:lpstr>
      <vt:lpstr>Slide 13</vt:lpstr>
      <vt:lpstr>Slide 14</vt:lpstr>
      <vt:lpstr>Slide 15</vt:lpstr>
      <vt:lpstr>Slide 16</vt:lpstr>
      <vt:lpstr>Slide 17</vt:lpstr>
      <vt:lpstr>Slide 18</vt:lpstr>
      <vt:lpstr>Slide 19</vt:lpstr>
      <vt:lpstr>Slide 20</vt:lpstr>
      <vt:lpstr>Slide 21</vt:lpstr>
      <vt:lpstr>Slide 22</vt:lpstr>
      <vt:lpstr>Draft CEOS 2014-2016 work plan review/discussion</vt:lpstr>
      <vt:lpstr>CEOS 2014-2016 Work Plan</vt:lpstr>
      <vt:lpstr>Three-Year CEOS Work Plan</vt:lpstr>
      <vt:lpstr>Nine Thematic Areas in the 2014-2016 CEOS Work Plan - DRAFT</vt:lpstr>
      <vt:lpstr>Climate Monitoring, Research, and Services </vt:lpstr>
      <vt:lpstr>Climate Monitoring, Research, and Services </vt:lpstr>
      <vt:lpstr>Carbon Observations, Including Forested Regions</vt:lpstr>
      <vt:lpstr>Three-Year CEOS Work Plan Timeline</vt:lpstr>
      <vt:lpstr>Danke schön  merci beaucoup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MeetingRoom Visitor</cp:lastModifiedBy>
  <cp:revision>342</cp:revision>
  <dcterms:created xsi:type="dcterms:W3CDTF">2012-08-31T01:11:17Z</dcterms:created>
  <dcterms:modified xsi:type="dcterms:W3CDTF">2014-03-07T07:55:36Z</dcterms:modified>
</cp:coreProperties>
</file>