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421" r:id="rId2"/>
    <p:sldMasterId id="2147484433" r:id="rId3"/>
    <p:sldMasterId id="2147484447" r:id="rId4"/>
  </p:sldMasterIdLst>
  <p:notesMasterIdLst>
    <p:notesMasterId r:id="rId17"/>
  </p:notesMasterIdLst>
  <p:handoutMasterIdLst>
    <p:handoutMasterId r:id="rId18"/>
  </p:handoutMasterIdLst>
  <p:sldIdLst>
    <p:sldId id="389" r:id="rId5"/>
    <p:sldId id="390" r:id="rId6"/>
    <p:sldId id="391" r:id="rId7"/>
    <p:sldId id="392" r:id="rId8"/>
    <p:sldId id="393" r:id="rId9"/>
    <p:sldId id="387" r:id="rId10"/>
    <p:sldId id="359" r:id="rId11"/>
    <p:sldId id="366" r:id="rId12"/>
    <p:sldId id="375" r:id="rId13"/>
    <p:sldId id="368" r:id="rId14"/>
    <p:sldId id="353" r:id="rId15"/>
    <p:sldId id="394" r:id="rId1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FF99"/>
    <a:srgbClr val="E8BC02"/>
    <a:srgbClr val="FFFFFF"/>
    <a:srgbClr val="ECE8E9"/>
    <a:srgbClr val="EBF9FC"/>
    <a:srgbClr val="1E768C"/>
    <a:srgbClr val="FF66FF"/>
    <a:srgbClr val="B2B2B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0" autoAdjust="0"/>
    <p:restoredTop sz="91774" autoAdjust="0"/>
  </p:normalViewPr>
  <p:slideViewPr>
    <p:cSldViewPr snapToGrid="0">
      <p:cViewPr>
        <p:scale>
          <a:sx n="78" d="100"/>
          <a:sy n="78" d="100"/>
        </p:scale>
        <p:origin x="-2862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3570" y="-10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885" cy="46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0"/>
            <a:ext cx="3025885" cy="46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258"/>
            <a:ext cx="3025885" cy="46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18258"/>
            <a:ext cx="3025885" cy="46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D861EBB-76C1-48D0-A3B2-2581850D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69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1" rIns="92945" bIns="46471" numCol="1" anchor="t" anchorCtr="0" compatLnSpc="1">
            <a:prstTxWarp prst="textNoShape">
              <a:avLst/>
            </a:prstTxWarp>
          </a:bodyPr>
          <a:lstStyle>
            <a:lvl1pPr defTabSz="930184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1" rIns="92945" bIns="46471" numCol="1" anchor="t" anchorCtr="0" compatLnSpc="1">
            <a:prstTxWarp prst="textNoShape">
              <a:avLst/>
            </a:prstTxWarp>
          </a:bodyPr>
          <a:lstStyle>
            <a:lvl1pPr algn="r" defTabSz="930184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09129"/>
            <a:ext cx="5586735" cy="417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1" rIns="92945" bIns="464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258"/>
            <a:ext cx="3027466" cy="46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1" rIns="92945" bIns="46471" numCol="1" anchor="b" anchorCtr="0" compatLnSpc="1">
            <a:prstTxWarp prst="textNoShape">
              <a:avLst/>
            </a:prstTxWarp>
          </a:bodyPr>
          <a:lstStyle>
            <a:lvl1pPr defTabSz="930184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8258"/>
            <a:ext cx="3027466" cy="46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1" rIns="92945" bIns="46471" numCol="1" anchor="b" anchorCtr="0" compatLnSpc="1">
            <a:prstTxWarp prst="textNoShape">
              <a:avLst/>
            </a:prstTxWarp>
          </a:bodyPr>
          <a:lstStyle>
            <a:lvl1pPr algn="r" defTabSz="930184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AF489FD-3F39-4C9C-9177-6BA995941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composite</a:t>
            </a:r>
            <a:r>
              <a:rPr lang="en-US" baseline="0" dirty="0" smtClean="0"/>
              <a:t> image contains “city lights at night” in east, terminator, and RGB in west.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Define Operational:  sustained and reliable (greater redundancy, including on-orbit and “callable” backups).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6F4D1-7319-4DD8-9209-92265FF0E41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A4B070-1CD9-476C-9184-928BE959FF22}" type="datetimeFigureOut">
              <a:rPr lang="en-US"/>
              <a:pPr>
                <a:defRPr/>
              </a:pPr>
              <a:t>2/18/2014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8DB2AF3-62CB-4F5B-9EF4-9BE36566C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B543-B4FC-48FA-BDE5-2E74E9D216D9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50C7-E07C-4B8F-8BD2-47ABBE85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BC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248A92-8807-4F0D-A9D6-1649FEFFB41C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189317-E093-410F-A518-22B2F7DEC90E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8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A4605D-EA98-4D85-858C-547FAC67A347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B6C02B-6348-4445-AE08-CDB573DA3478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9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F50289-FBF1-4A55-8E82-908992A49CD3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7426AE-5ED5-4933-BD02-FDFEA0594CBE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39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40DF02-EA58-465D-8A40-67EBC038C214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7F94B2-9BF9-4B1C-AE43-23EC29406CA8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2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3EAACB-0411-46D8-8A80-94457DB23949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3A2B06-F604-4087-9DCB-3B216A49526A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0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55F0A4-396E-4AF1-A827-3B52C73F8EEF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7FFC61-AED8-4D0F-8275-0B2DFD9A1C91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36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EA1E34-EEDF-4F1E-8AC1-B30D4AA6813E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E9B960-71B9-45E3-A809-A43A0B8C08CF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18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3521DE-23DE-44A9-B24D-170DA7CD995B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9F36AA-91C1-4F1B-9019-42BDABF65F5C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2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2B61-7233-4BE8-AEFD-9F181D3DC185}" type="datetimeFigureOut">
              <a:rPr lang="en-US"/>
              <a:pPr>
                <a:defRPr/>
              </a:pPr>
              <a:t>2/18/2014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2B7A-9E05-497A-AFD0-17788D2EA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3CC418-8567-4590-A04B-7F78314BE0E1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77EED4-CEF3-4FAF-B5AD-7741D1F32C53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41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C4581F-DC27-45D8-ADB0-5E0B7389F73B}" type="datetimeFigureOut">
              <a:rPr lang="en-US" b="0">
                <a:solidFill>
                  <a:prstClr val="black"/>
                </a:solidFill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D23B72-3AE6-4940-8D17-94ABDFD9069A}" type="slidenum">
              <a:rPr lang="en-US" b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79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162800" y="5499100"/>
            <a:ext cx="990600" cy="974725"/>
          </a:xfrm>
          <a:prstGeom prst="ellipse">
            <a:avLst/>
          </a:prstGeom>
          <a:solidFill>
            <a:srgbClr val="003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Oval 4"/>
          <p:cNvSpPr/>
          <p:nvPr userDrawn="1"/>
        </p:nvSpPr>
        <p:spPr>
          <a:xfrm>
            <a:off x="990600" y="5499100"/>
            <a:ext cx="990600" cy="974725"/>
          </a:xfrm>
          <a:prstGeom prst="ellipse">
            <a:avLst/>
          </a:prstGeom>
          <a:solidFill>
            <a:srgbClr val="0032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 Box 23"/>
          <p:cNvSpPr txBox="1">
            <a:spLocks noChangeArrowheads="1"/>
          </p:cNvSpPr>
          <p:nvPr userDrawn="1"/>
        </p:nvSpPr>
        <p:spPr bwMode="auto">
          <a:xfrm>
            <a:off x="1447800" y="4876800"/>
            <a:ext cx="6248400" cy="1600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36572" tIns="73144" rIns="36572" bIns="36572" anchor="ctr"/>
          <a:lstStyle/>
          <a:p>
            <a:pPr algn="r">
              <a:defRPr/>
            </a:pPr>
            <a:endParaRPr lang="en-US" b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990600" y="4343400"/>
            <a:ext cx="7162800" cy="1600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36572" tIns="73144" rIns="36572" bIns="36572" anchor="ctr"/>
          <a:lstStyle/>
          <a:p>
            <a:pPr algn="r">
              <a:defRPr/>
            </a:pPr>
            <a:endParaRPr lang="en-US" b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990600" y="1400175"/>
            <a:ext cx="7162800" cy="2860675"/>
          </a:xfrm>
          <a:prstGeom prst="rect">
            <a:avLst/>
          </a:prstGeom>
          <a:solidFill>
            <a:srgbClr val="215A9F"/>
          </a:solidFill>
          <a:ln w="9525">
            <a:noFill/>
            <a:miter lim="800000"/>
            <a:headEnd/>
            <a:tailEnd/>
          </a:ln>
        </p:spPr>
        <p:txBody>
          <a:bodyPr lIns="36572" tIns="73144" rIns="36572" bIns="36572" anchor="ctr"/>
          <a:lstStyle/>
          <a:p>
            <a:pPr algn="r">
              <a:defRPr/>
            </a:pPr>
            <a:endParaRPr lang="en-US" b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762000" y="95250"/>
            <a:ext cx="7696200" cy="1231900"/>
          </a:xfrm>
          <a:prstGeom prst="rect">
            <a:avLst/>
          </a:prstGeom>
          <a:solidFill>
            <a:srgbClr val="6C9BC6"/>
          </a:solidFill>
          <a:ln w="9525">
            <a:noFill/>
            <a:miter lim="800000"/>
            <a:headEnd/>
            <a:tailEnd/>
          </a:ln>
        </p:spPr>
        <p:txBody>
          <a:bodyPr lIns="91430" tIns="91430" rIns="182860" bIns="91430" anchor="ctr"/>
          <a:lstStyle/>
          <a:p>
            <a:pPr algn="ctr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400" b="0">
                <a:solidFill>
                  <a:srgbClr val="215A9F"/>
                </a:solidFill>
                <a:latin typeface="Trebuchet MS" charset="0"/>
                <a:ea typeface="ＭＳ Ｐゴシック" charset="-128"/>
              </a:rPr>
              <a:t>U N I T E D   S T A T E S    D E P A R T M E N T   O F   C O M M E R C E</a:t>
            </a:r>
            <a:endParaRPr lang="en-US" sz="1200" b="0">
              <a:solidFill>
                <a:srgbClr val="215A9F"/>
              </a:solidFill>
              <a:latin typeface="Trebuchet MS" charset="0"/>
              <a:ea typeface="ＭＳ Ｐゴシック" charset="-128"/>
            </a:endParaRPr>
          </a:p>
          <a:p>
            <a:pPr algn="ctr">
              <a:defRPr/>
            </a:pPr>
            <a:r>
              <a:rPr lang="en-US" sz="2000">
                <a:solidFill>
                  <a:srgbClr val="215A9F"/>
                </a:solidFill>
                <a:latin typeface="Trebuchet MS" charset="0"/>
                <a:ea typeface="ＭＳ Ｐゴシック" charset="-128"/>
              </a:rPr>
              <a:t>N A T I O N A L   O C E A N I C   A N D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2000">
                <a:solidFill>
                  <a:srgbClr val="215A9F"/>
                </a:solidFill>
                <a:latin typeface="Trebuchet MS" charset="0"/>
                <a:ea typeface="ＭＳ Ｐゴシック" charset="-128"/>
              </a:rPr>
              <a:t>A T M O S P H E R I C   A D M I N I S T R A T I O N</a:t>
            </a:r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7786688" y="76200"/>
            <a:ext cx="1314450" cy="1314450"/>
            <a:chOff x="72" y="816"/>
            <a:chExt cx="828" cy="828"/>
          </a:xfrm>
        </p:grpSpPr>
        <p:sp>
          <p:nvSpPr>
            <p:cNvPr id="11" name="Oval 5"/>
            <p:cNvSpPr>
              <a:spLocks noChangeAspect="1" noChangeArrowheads="1"/>
            </p:cNvSpPr>
            <p:nvPr userDrawn="1"/>
          </p:nvSpPr>
          <p:spPr bwMode="auto">
            <a:xfrm>
              <a:off x="72" y="816"/>
              <a:ext cx="828" cy="8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>
                <a:defRPr/>
              </a:pPr>
              <a:endParaRPr lang="en-US" b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pic>
          <p:nvPicPr>
            <p:cNvPr id="12" name="Picture 6" descr="NOAA seal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" y="816"/>
              <a:ext cx="828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7"/>
          <p:cNvGrpSpPr>
            <a:grpSpLocks/>
          </p:cNvGrpSpPr>
          <p:nvPr userDrawn="1"/>
        </p:nvGrpSpPr>
        <p:grpSpPr bwMode="auto">
          <a:xfrm>
            <a:off x="71438" y="82550"/>
            <a:ext cx="1295400" cy="1298575"/>
            <a:chOff x="4560" y="3448"/>
            <a:chExt cx="541" cy="536"/>
          </a:xfrm>
        </p:grpSpPr>
        <p:sp>
          <p:nvSpPr>
            <p:cNvPr id="14" name="Oval 11"/>
            <p:cNvSpPr>
              <a:spLocks noChangeArrowheads="1"/>
            </p:cNvSpPr>
            <p:nvPr userDrawn="1"/>
          </p:nvSpPr>
          <p:spPr bwMode="auto">
            <a:xfrm>
              <a:off x="4560" y="3448"/>
              <a:ext cx="541" cy="5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pic>
          <p:nvPicPr>
            <p:cNvPr id="15" name="Picture 1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8" y="3460"/>
              <a:ext cx="52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66800" y="1476375"/>
            <a:ext cx="7010400" cy="2667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7010400" cy="2057400"/>
          </a:xfrm>
        </p:spPr>
        <p:txBody>
          <a:bodyPr anchor="ctr"/>
          <a:lstStyle>
            <a:lvl1pPr marL="0" indent="0" algn="ctr">
              <a:buFontTx/>
              <a:buNone/>
              <a:defRPr sz="3200">
                <a:solidFill>
                  <a:srgbClr val="6C9BC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42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771525" y="76200"/>
            <a:ext cx="7610475" cy="347663"/>
          </a:xfrm>
          <a:prstGeom prst="rect">
            <a:avLst/>
          </a:prstGeom>
          <a:solidFill>
            <a:srgbClr val="6C9BC6"/>
          </a:solidFill>
          <a:ln w="9525">
            <a:noFill/>
            <a:miter lim="800000"/>
            <a:headEnd/>
            <a:tailEnd/>
          </a:ln>
        </p:spPr>
        <p:txBody>
          <a:bodyPr lIns="91430" tIns="91430" rIns="91430" bIns="91430" anchor="ctr"/>
          <a:lstStyle/>
          <a:p>
            <a:pPr algn="ctr">
              <a:defRPr/>
            </a:pPr>
            <a:r>
              <a:rPr lang="en-US" sz="1200" b="0">
                <a:solidFill>
                  <a:srgbClr val="215A9F"/>
                </a:solidFill>
                <a:latin typeface="Trebuchet MS" pitchFamily="34" charset="0"/>
                <a:ea typeface="ＭＳ Ｐゴシック"/>
                <a:cs typeface="ＭＳ Ｐゴシック"/>
              </a:rPr>
              <a:t>N A T I O N A L   O C E A N I C   A N D   A T M O S P H E R I C   A D M I N I S T R A T I O N</a:t>
            </a: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771525" y="457200"/>
            <a:ext cx="7686675" cy="914400"/>
          </a:xfrm>
          <a:prstGeom prst="rect">
            <a:avLst/>
          </a:prstGeom>
          <a:solidFill>
            <a:srgbClr val="215A9F"/>
          </a:solidFill>
          <a:ln w="9525">
            <a:noFill/>
            <a:miter lim="800000"/>
            <a:headEnd/>
            <a:tailEnd/>
          </a:ln>
        </p:spPr>
        <p:txBody>
          <a:bodyPr lIns="36572" tIns="73144" rIns="36572" bIns="36572"/>
          <a:lstStyle/>
          <a:p>
            <a:pPr algn="r">
              <a:defRPr/>
            </a:pPr>
            <a:endParaRPr lang="en-US" b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6" name="Group 16"/>
          <p:cNvGrpSpPr>
            <a:grpSpLocks/>
          </p:cNvGrpSpPr>
          <p:nvPr userDrawn="1"/>
        </p:nvGrpSpPr>
        <p:grpSpPr bwMode="auto">
          <a:xfrm>
            <a:off x="7758113" y="76200"/>
            <a:ext cx="1314450" cy="1314450"/>
            <a:chOff x="72" y="84"/>
            <a:chExt cx="828" cy="828"/>
          </a:xfrm>
        </p:grpSpPr>
        <p:sp>
          <p:nvSpPr>
            <p:cNvPr id="7" name="Oval 10"/>
            <p:cNvSpPr>
              <a:spLocks noChangeAspect="1" noChangeArrowheads="1"/>
            </p:cNvSpPr>
            <p:nvPr userDrawn="1"/>
          </p:nvSpPr>
          <p:spPr bwMode="auto">
            <a:xfrm>
              <a:off x="72" y="84"/>
              <a:ext cx="828" cy="8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>
                <a:defRPr/>
              </a:pPr>
              <a:endParaRPr lang="en-US" b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pic>
          <p:nvPicPr>
            <p:cNvPr id="8" name="Picture 11" descr="NOAA seal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" y="84"/>
              <a:ext cx="828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87313" y="82550"/>
            <a:ext cx="1295400" cy="1298575"/>
            <a:chOff x="4560" y="3448"/>
            <a:chExt cx="541" cy="536"/>
          </a:xfrm>
        </p:grpSpPr>
        <p:sp>
          <p:nvSpPr>
            <p:cNvPr id="10" name="Oval 11"/>
            <p:cNvSpPr>
              <a:spLocks noChangeArrowheads="1"/>
            </p:cNvSpPr>
            <p:nvPr userDrawn="1"/>
          </p:nvSpPr>
          <p:spPr bwMode="auto">
            <a:xfrm>
              <a:off x="4560" y="3448"/>
              <a:ext cx="541" cy="5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8" y="3460"/>
              <a:ext cx="52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8/20/2010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Predecisional: not for distribution or attribution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1654-9FC1-467F-8815-2A5FD7AFA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99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 userDrawn="1"/>
        </p:nvSpPr>
        <p:spPr bwMode="auto">
          <a:xfrm>
            <a:off x="71438" y="76200"/>
            <a:ext cx="1295400" cy="1308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71525" y="76200"/>
            <a:ext cx="7610475" cy="347663"/>
          </a:xfrm>
          <a:prstGeom prst="rect">
            <a:avLst/>
          </a:prstGeom>
          <a:solidFill>
            <a:srgbClr val="6C9BC6"/>
          </a:solidFill>
          <a:ln w="9525">
            <a:noFill/>
            <a:miter lim="800000"/>
            <a:headEnd/>
            <a:tailEnd/>
          </a:ln>
        </p:spPr>
        <p:txBody>
          <a:bodyPr lIns="91430" tIns="91430" rIns="91430" bIns="91430" anchor="ctr"/>
          <a:lstStyle/>
          <a:p>
            <a:pPr algn="ctr">
              <a:defRPr/>
            </a:pPr>
            <a:r>
              <a:rPr lang="en-US" sz="1200" b="0">
                <a:solidFill>
                  <a:srgbClr val="215A9F"/>
                </a:solidFill>
                <a:latin typeface="Trebuchet MS" pitchFamily="34" charset="0"/>
                <a:ea typeface="ＭＳ Ｐゴシック"/>
                <a:cs typeface="ＭＳ Ｐゴシック"/>
              </a:rPr>
              <a:t>N A T I O N A L   O C E A N I C   A N D   A T M O S P H E R I C   A D M I N I S T R A T I O N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771525" y="457200"/>
            <a:ext cx="7686675" cy="914400"/>
          </a:xfrm>
          <a:prstGeom prst="rect">
            <a:avLst/>
          </a:prstGeom>
          <a:solidFill>
            <a:srgbClr val="215A9F"/>
          </a:solidFill>
          <a:ln w="9525">
            <a:noFill/>
            <a:miter lim="800000"/>
            <a:headEnd/>
            <a:tailEnd/>
          </a:ln>
        </p:spPr>
        <p:txBody>
          <a:bodyPr lIns="36572" tIns="73144" rIns="36572" bIns="36572"/>
          <a:lstStyle/>
          <a:p>
            <a:pPr algn="r">
              <a:defRPr/>
            </a:pPr>
            <a:endParaRPr lang="en-US" b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758113" y="76200"/>
            <a:ext cx="1314450" cy="1314450"/>
            <a:chOff x="72" y="84"/>
            <a:chExt cx="828" cy="828"/>
          </a:xfrm>
        </p:grpSpPr>
        <p:sp>
          <p:nvSpPr>
            <p:cNvPr id="8" name="Oval 7"/>
            <p:cNvSpPr>
              <a:spLocks noChangeAspect="1" noChangeArrowheads="1"/>
            </p:cNvSpPr>
            <p:nvPr userDrawn="1"/>
          </p:nvSpPr>
          <p:spPr bwMode="auto">
            <a:xfrm>
              <a:off x="72" y="84"/>
              <a:ext cx="828" cy="8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>
                <a:defRPr/>
              </a:pPr>
              <a:endParaRPr lang="en-US" b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pic>
          <p:nvPicPr>
            <p:cNvPr id="9" name="Picture 11" descr="NOAA seal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" y="84"/>
              <a:ext cx="828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7"/>
          <p:cNvGrpSpPr>
            <a:grpSpLocks/>
          </p:cNvGrpSpPr>
          <p:nvPr userDrawn="1"/>
        </p:nvGrpSpPr>
        <p:grpSpPr bwMode="auto">
          <a:xfrm>
            <a:off x="87313" y="82550"/>
            <a:ext cx="1295400" cy="1298575"/>
            <a:chOff x="4560" y="3448"/>
            <a:chExt cx="541" cy="536"/>
          </a:xfrm>
        </p:grpSpPr>
        <p:sp>
          <p:nvSpPr>
            <p:cNvPr id="11" name="Oval 11"/>
            <p:cNvSpPr>
              <a:spLocks noChangeArrowheads="1"/>
            </p:cNvSpPr>
            <p:nvPr userDrawn="1"/>
          </p:nvSpPr>
          <p:spPr bwMode="auto">
            <a:xfrm>
              <a:off x="4560" y="3448"/>
              <a:ext cx="541" cy="5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8" y="3460"/>
              <a:ext cx="52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06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 userDrawn="1"/>
        </p:nvSpPr>
        <p:spPr bwMode="auto">
          <a:xfrm>
            <a:off x="71438" y="76200"/>
            <a:ext cx="1295400" cy="1308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71525" y="76200"/>
            <a:ext cx="7610475" cy="347663"/>
          </a:xfrm>
          <a:prstGeom prst="rect">
            <a:avLst/>
          </a:prstGeom>
          <a:solidFill>
            <a:srgbClr val="6C9BC6"/>
          </a:solidFill>
          <a:ln w="9525">
            <a:noFill/>
            <a:miter lim="800000"/>
            <a:headEnd/>
            <a:tailEnd/>
          </a:ln>
        </p:spPr>
        <p:txBody>
          <a:bodyPr lIns="91430" tIns="91430" rIns="91430" bIns="91430" anchor="ctr"/>
          <a:lstStyle/>
          <a:p>
            <a:pPr algn="ctr">
              <a:defRPr/>
            </a:pPr>
            <a:r>
              <a:rPr lang="en-US" sz="1200" b="0">
                <a:solidFill>
                  <a:srgbClr val="215A9F"/>
                </a:solidFill>
                <a:latin typeface="Trebuchet MS" pitchFamily="34" charset="0"/>
                <a:ea typeface="ＭＳ Ｐゴシック"/>
                <a:cs typeface="ＭＳ Ｐゴシック"/>
              </a:rPr>
              <a:t>N A T I O N A L   O C E A N I C   A N D   A T M O S P H E R I C   A D M I N I S T R A T I O N</a:t>
            </a: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771525" y="457200"/>
            <a:ext cx="7686675" cy="914400"/>
          </a:xfrm>
          <a:prstGeom prst="rect">
            <a:avLst/>
          </a:prstGeom>
          <a:solidFill>
            <a:srgbClr val="215A9F"/>
          </a:solidFill>
          <a:ln w="9525">
            <a:noFill/>
            <a:miter lim="800000"/>
            <a:headEnd/>
            <a:tailEnd/>
          </a:ln>
        </p:spPr>
        <p:txBody>
          <a:bodyPr lIns="36572" tIns="73144" rIns="36572" bIns="36572"/>
          <a:lstStyle/>
          <a:p>
            <a:pPr algn="r">
              <a:defRPr/>
            </a:pPr>
            <a:endParaRPr lang="en-US" b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6" name="Group 16"/>
          <p:cNvGrpSpPr>
            <a:grpSpLocks/>
          </p:cNvGrpSpPr>
          <p:nvPr userDrawn="1"/>
        </p:nvGrpSpPr>
        <p:grpSpPr bwMode="auto">
          <a:xfrm>
            <a:off x="7758113" y="76200"/>
            <a:ext cx="1314450" cy="1314450"/>
            <a:chOff x="72" y="84"/>
            <a:chExt cx="828" cy="828"/>
          </a:xfrm>
        </p:grpSpPr>
        <p:sp>
          <p:nvSpPr>
            <p:cNvPr id="7" name="Oval 6"/>
            <p:cNvSpPr>
              <a:spLocks noChangeAspect="1" noChangeArrowheads="1"/>
            </p:cNvSpPr>
            <p:nvPr userDrawn="1"/>
          </p:nvSpPr>
          <p:spPr bwMode="auto">
            <a:xfrm>
              <a:off x="72" y="84"/>
              <a:ext cx="828" cy="8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pPr>
                <a:defRPr/>
              </a:pPr>
              <a:endParaRPr lang="en-US" b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pic>
          <p:nvPicPr>
            <p:cNvPr id="8" name="Picture 11" descr="NOAA seal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" y="84"/>
              <a:ext cx="828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87313" y="82550"/>
            <a:ext cx="1295400" cy="1298575"/>
            <a:chOff x="4560" y="3448"/>
            <a:chExt cx="541" cy="536"/>
          </a:xfrm>
        </p:grpSpPr>
        <p:sp>
          <p:nvSpPr>
            <p:cNvPr id="10" name="Oval 11"/>
            <p:cNvSpPr>
              <a:spLocks noChangeArrowheads="1"/>
            </p:cNvSpPr>
            <p:nvPr userDrawn="1"/>
          </p:nvSpPr>
          <p:spPr bwMode="auto">
            <a:xfrm>
              <a:off x="4560" y="3448"/>
              <a:ext cx="541" cy="5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8" y="3460"/>
              <a:ext cx="52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3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Predecisional: not for distribution or attribution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E3B4B-658C-4B31-8306-2767EAB55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56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Predecisional: not for distribution or attribution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BA91-F088-4904-8FC1-476EB5641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65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8/20/2010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Predecisional: not for distribution or attribution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F3B5-2242-4FB9-A9C5-5CA9FA725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96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8/20/2010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Predecisional: not for distribution or attribution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81FC-A1E0-439C-9E28-53825705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5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EC10CC-57A0-4393-AB56-502832B99A9D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1DFC49-CD93-4CFD-A36A-8157D4089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8/20/2010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Predecisional: not for distribution or attribution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00136-9C52-4E6F-A363-E32AE6921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50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Predecisional: not for distribution or attribution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CD4D-E1FA-4ACD-A96E-EA22260C3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53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Predecisional: not for distribution or attribution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6307-BFA1-4A42-B5AC-DA371AE28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62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Predecisional: not for distribution or attribution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5D72-0D53-4936-B142-66D5599CE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10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8/20/2010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Predecisional: not for distribution or attribution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9238-BF8E-4759-B62C-92F286C30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0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8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BC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EC507B-C108-4FD5-88F4-C6E3DAE1CC58}" type="datetimeFigureOut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548189-192F-4559-BB9F-75881CEBAB2E}" type="slidenum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974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0E5830-AC2D-446E-9B28-FA1FE2D505B3}" type="datetimeFigureOut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65F0B5-2577-422F-9FB7-FFC8DB3E0691}" type="slidenum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041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64DA73-539C-427A-99E1-37D6AC2760A9}" type="datetimeFigureOut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24E8E8-B64A-4062-89BE-73D9E559C4E7}" type="slidenum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431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3F251B-C59F-402D-90FE-AD680E5728E1}" type="datetimeFigureOut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923AB5-DF86-4F6A-9A34-C97FDB7F1F4E}" type="slidenum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6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7422C1-E1A0-4A0F-9ABE-02A0068174E6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D6D3F3-4730-479D-ADCA-DA0396C4A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22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79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567530-6CD5-4E23-BD7D-544F76625EE0}" type="datetimeFigureOut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DA04C0-D88B-480A-AF26-455394A237E9}" type="slidenum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695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B2EA13-BE52-4617-820E-B10FAB36BD0F}" type="datetimeFigureOut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AC5AE1-70CE-46F2-8727-EF63F52607D8}" type="slidenum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324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70E4A1-6229-4139-95BB-5BB36F00E8C0}" type="datetimeFigureOut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23D89A-5FE2-4BA3-A83A-10F89BB69203}" type="slidenum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0770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98B23D-20D9-4593-ABE4-2E34064DA83E}" type="datetimeFigureOut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2/18/2014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98D872-9493-410B-AB84-890605232B8A}" type="slidenum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091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C36C14-F66A-479D-83C4-1D8E6F3993BF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417FE8-2E03-4A40-B40E-CF591A526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BABE-BED5-46E5-808B-64B738A8F560}" type="datetimeFigureOut">
              <a:rPr lang="en-US"/>
              <a:pPr>
                <a:defRPr/>
              </a:pPr>
              <a:t>2/18/2014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3586B-8D35-430E-9F21-206B27144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B78D-C087-480E-B3ED-EBE926FDE80D}" type="datetimeFigureOut">
              <a:rPr lang="en-US"/>
              <a:pPr>
                <a:defRPr/>
              </a:pPr>
              <a:t>2/18/2014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A59D3-5C4E-49E6-9E0B-087908EBF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branding-ppt-background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1144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1E7FEF3-5DAF-46E0-89AA-C16BF87BABB7}" type="datetimeFigureOut">
              <a:rPr lang="en-US"/>
              <a:pPr>
                <a:defRPr/>
              </a:pPr>
              <a:t>2/18/2014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2921F87E-333D-4784-AB12-80AA27801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449388" y="6392863"/>
            <a:ext cx="571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2D25CF51-2835-4C79-BEA3-6B280B969755}" type="slidenum">
              <a:rPr lang="en-US" sz="12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86" r:id="rId2"/>
    <p:sldLayoutId id="2147484390" r:id="rId3"/>
    <p:sldLayoutId id="2147484391" r:id="rId4"/>
    <p:sldLayoutId id="2147484392" r:id="rId5"/>
    <p:sldLayoutId id="2147484393" r:id="rId6"/>
    <p:sldLayoutId id="2147484387" r:id="rId7"/>
    <p:sldLayoutId id="2147484388" r:id="rId8"/>
    <p:sldLayoutId id="2147484395" r:id="rId9"/>
    <p:sldLayoutId id="2147484396" r:id="rId10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Lucida San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5A9A"/>
            </a:gs>
            <a:gs pos="100000">
              <a:schemeClr val="accent1">
                <a:lumMod val="50000"/>
              </a:schemeClr>
            </a:gs>
            <a:gs pos="88000">
              <a:srgbClr val="00005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1027" name="Picture 8" descr="hump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6650"/>
            <a:ext cx="4111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6" descr="gull 30 percen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0" t="48196"/>
          <a:stretch>
            <a:fillRect/>
          </a:stretch>
        </p:blipFill>
        <p:spPr bwMode="auto">
          <a:xfrm>
            <a:off x="0" y="0"/>
            <a:ext cx="23574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2C4191-EBC4-4BE0-9751-E96C6015D2FD}" type="slidenum">
              <a:rPr lang="en-US" sz="1200" b="0">
                <a:solidFill>
                  <a:srgbClr val="FFFFFF"/>
                </a:solidFill>
                <a:latin typeface="Calibri" pitchFamily="34" charset="0"/>
                <a:ea typeface="ＭＳ Ｐゴシック" pitchFamily="58" charset="-128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dirty="0">
              <a:solidFill>
                <a:srgbClr val="FFFFFF"/>
              </a:solidFill>
              <a:latin typeface="Calibri" pitchFamily="34" charset="0"/>
              <a:ea typeface="ＭＳ Ｐゴシック" pitchFamily="58" charset="-128"/>
            </a:endParaRPr>
          </a:p>
        </p:txBody>
      </p:sp>
      <p:pic>
        <p:nvPicPr>
          <p:cNvPr id="12" name="Picture 11" descr="new doc logo for ppt.gif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400800"/>
            <a:ext cx="438150" cy="436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NOAA-logo-for-PPT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54088" y="6415088"/>
            <a:ext cx="409575" cy="40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54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8BC0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DBEEF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DEAD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 b="0"/>
              <a:t>8/20/2010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b="0"/>
              <a:t>Predecisional: not for distribution or attribution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AF2CDDA-E854-4078-9216-C23BAFE74A58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25693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  <p:sldLayoutId id="2147484446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6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6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6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06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5A9A"/>
            </a:gs>
            <a:gs pos="100000">
              <a:schemeClr val="accent1">
                <a:lumMod val="50000"/>
              </a:schemeClr>
            </a:gs>
            <a:gs pos="88000">
              <a:srgbClr val="00005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1027" name="Picture 8" descr="hump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16650"/>
            <a:ext cx="411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6" descr="gull 30 percent.png"/>
          <p:cNvPicPr>
            <a:picLocks noChangeAspect="1"/>
          </p:cNvPicPr>
          <p:nvPr userDrawn="1"/>
        </p:nvPicPr>
        <p:blipFill>
          <a:blip r:embed="rId14" cstate="print"/>
          <a:srcRect l="25560" t="48196"/>
          <a:stretch>
            <a:fillRect/>
          </a:stretch>
        </p:blipFill>
        <p:spPr bwMode="auto">
          <a:xfrm>
            <a:off x="0" y="0"/>
            <a:ext cx="235743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ew doc logo for ppt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57200" y="6400800"/>
            <a:ext cx="438150" cy="436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NOAA-logo-for-PPT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954088" y="6415088"/>
            <a:ext cx="409575" cy="40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75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8BC0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8BC0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DBEEF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DEAD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cc_bluemarble_west_lr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9090" b="44545"/>
          <a:stretch>
            <a:fillRect/>
          </a:stretch>
        </p:blipFill>
        <p:spPr bwMode="auto">
          <a:xfrm>
            <a:off x="2362200" y="2209800"/>
            <a:ext cx="6781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59" y="866272"/>
            <a:ext cx="9011653" cy="14700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NOAA’s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Records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(CDRs)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096" y="4243160"/>
            <a:ext cx="2971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FFC000"/>
                </a:solidFill>
              </a:rPr>
              <a:t>Walter Glance </a:t>
            </a:r>
            <a:endParaRPr lang="en-US" sz="1600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FFC000"/>
                </a:solidFill>
              </a:rPr>
              <a:t>(CDR Program Manger)</a:t>
            </a:r>
            <a:endParaRPr lang="en-US" sz="1600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FFC000"/>
                </a:solidFill>
              </a:rPr>
              <a:t>&amp;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FFC000"/>
                </a:solidFill>
              </a:rPr>
              <a:t>Tom Zhao</a:t>
            </a:r>
            <a:endParaRPr lang="en-US" sz="1600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FFC000"/>
                </a:solidFill>
              </a:rPr>
              <a:t>(</a:t>
            </a:r>
            <a:r>
              <a:rPr lang="en-US" sz="1600" dirty="0" smtClean="0">
                <a:solidFill>
                  <a:srgbClr val="FFC000"/>
                </a:solidFill>
              </a:rPr>
              <a:t>CDR Program Scientist</a:t>
            </a:r>
            <a:r>
              <a:rPr lang="en-US" sz="1600" dirty="0" smtClean="0">
                <a:solidFill>
                  <a:srgbClr val="FFC000"/>
                </a:solidFill>
              </a:rPr>
              <a:t>)</a:t>
            </a:r>
            <a:endParaRPr lang="en-US" sz="1600" dirty="0" smtClean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8475" y="2200275"/>
            <a:ext cx="1862138" cy="963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Raw Observations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0650" y="2200275"/>
            <a:ext cx="1865313" cy="963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Fundamental CDRs</a:t>
            </a:r>
          </a:p>
          <a:p>
            <a:pPr algn="ctr">
              <a:defRPr/>
            </a:pPr>
            <a:r>
              <a:rPr lang="en-US" sz="14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(Calibrate Data)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6950" y="2200275"/>
            <a:ext cx="1862138" cy="963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Thematic CDRs</a:t>
            </a:r>
          </a:p>
          <a:p>
            <a:pPr algn="ctr">
              <a:defRPr/>
            </a:pPr>
            <a:r>
              <a:rPr lang="en-US" sz="14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(Geophysical Data)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10400" y="2200275"/>
            <a:ext cx="1862138" cy="963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Climate Information</a:t>
            </a:r>
            <a:br>
              <a:rPr lang="en-US" sz="14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(Derived Goods &amp; Services)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759575" y="2665413"/>
            <a:ext cx="147638" cy="4921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4313" y="3352800"/>
            <a:ext cx="18796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0" dirty="0">
                <a:solidFill>
                  <a:srgbClr val="4BACC6">
                    <a:lumMod val="20000"/>
                    <a:lumOff val="80000"/>
                  </a:srgbClr>
                </a:solidFill>
              </a:rPr>
              <a:t>Merged and corrected</a:t>
            </a:r>
            <a:br>
              <a:rPr lang="en-US" sz="1200" b="0" dirty="0">
                <a:solidFill>
                  <a:srgbClr val="4BACC6">
                    <a:lumMod val="20000"/>
                    <a:lumOff val="80000"/>
                  </a:srgbClr>
                </a:solidFill>
              </a:rPr>
            </a:br>
            <a:r>
              <a:rPr lang="en-US" sz="1200" b="0" dirty="0">
                <a:solidFill>
                  <a:srgbClr val="4BACC6">
                    <a:lumMod val="20000"/>
                    <a:lumOff val="80000"/>
                  </a:srgbClr>
                </a:solidFill>
              </a:rPr>
              <a:t>NOAA &amp; NASA </a:t>
            </a:r>
          </a:p>
          <a:p>
            <a:pPr algn="ctr">
              <a:defRPr/>
            </a:pPr>
            <a:r>
              <a:rPr lang="en-US" sz="1200" b="0" dirty="0">
                <a:solidFill>
                  <a:srgbClr val="4BACC6">
                    <a:lumMod val="20000"/>
                    <a:lumOff val="80000"/>
                  </a:srgbClr>
                </a:solidFill>
              </a:rPr>
              <a:t>data provide trustworthy</a:t>
            </a:r>
            <a:br>
              <a:rPr lang="en-US" sz="1200" b="0" dirty="0">
                <a:solidFill>
                  <a:srgbClr val="4BACC6">
                    <a:lumMod val="20000"/>
                    <a:lumOff val="80000"/>
                  </a:srgbClr>
                </a:solidFill>
              </a:rPr>
            </a:br>
            <a:r>
              <a:rPr lang="en-US" sz="1200" b="0" dirty="0">
                <a:solidFill>
                  <a:srgbClr val="4BACC6">
                    <a:lumMod val="20000"/>
                    <a:lumOff val="80000"/>
                  </a:srgbClr>
                </a:solidFill>
              </a:rPr>
              <a:t>multi-decadal time series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2913" y="3352800"/>
            <a:ext cx="20780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0" dirty="0">
                <a:solidFill>
                  <a:srgbClr val="4BACC6">
                    <a:lumMod val="20000"/>
                    <a:lumOff val="80000"/>
                  </a:srgbClr>
                </a:solidFill>
              </a:rPr>
              <a:t>NOAA &amp; NASA</a:t>
            </a:r>
            <a:br>
              <a:rPr lang="en-US" sz="1200" b="0" dirty="0">
                <a:solidFill>
                  <a:srgbClr val="4BACC6">
                    <a:lumMod val="20000"/>
                    <a:lumOff val="80000"/>
                  </a:srgbClr>
                </a:solidFill>
              </a:rPr>
            </a:br>
            <a:r>
              <a:rPr lang="en-US" sz="1200" b="0" dirty="0">
                <a:solidFill>
                  <a:srgbClr val="4BACC6">
                    <a:lumMod val="20000"/>
                    <a:lumOff val="80000"/>
                  </a:srgbClr>
                </a:solidFill>
              </a:rPr>
              <a:t>raw satellite 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0288" y="3352800"/>
            <a:ext cx="1873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0" dirty="0">
                <a:solidFill>
                  <a:srgbClr val="4BACC6">
                    <a:lumMod val="20000"/>
                    <a:lumOff val="80000"/>
                  </a:srgbClr>
                </a:solidFill>
              </a:rPr>
              <a:t>Standards of the renewable</a:t>
            </a:r>
          </a:p>
          <a:p>
            <a:pPr algn="ctr">
              <a:defRPr/>
            </a:pPr>
            <a:r>
              <a:rPr lang="en-US" sz="1200" b="0" dirty="0">
                <a:solidFill>
                  <a:srgbClr val="4BACC6">
                    <a:lumMod val="20000"/>
                    <a:lumOff val="80000"/>
                  </a:srgbClr>
                </a:solidFill>
              </a:rPr>
              <a:t>energy community applied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0400" y="3352800"/>
            <a:ext cx="20018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0" dirty="0" err="1">
                <a:solidFill>
                  <a:srgbClr val="4BACC6">
                    <a:lumMod val="20000"/>
                    <a:lumOff val="80000"/>
                  </a:srgbClr>
                </a:solidFill>
              </a:rPr>
              <a:t>Siting</a:t>
            </a:r>
            <a:r>
              <a:rPr lang="en-US" sz="1200" b="0" dirty="0">
                <a:solidFill>
                  <a:srgbClr val="4BACC6">
                    <a:lumMod val="20000"/>
                    <a:lumOff val="80000"/>
                  </a:srgbClr>
                </a:solidFill>
              </a:rPr>
              <a:t> information for major solar energy farms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1163049"/>
            <a:ext cx="79248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0" dirty="0">
                <a:solidFill>
                  <a:srgbClr val="E8BC02"/>
                </a:solidFill>
              </a:rPr>
              <a:t>Example</a:t>
            </a:r>
            <a:r>
              <a:rPr lang="en-US" sz="2400" b="0" dirty="0" smtClean="0">
                <a:solidFill>
                  <a:srgbClr val="E8BC02"/>
                </a:solidFill>
              </a:rPr>
              <a:t>:  Solar farm siting</a:t>
            </a:r>
          </a:p>
          <a:p>
            <a:pPr>
              <a:defRPr/>
            </a:pPr>
            <a:r>
              <a:rPr lang="en-US" sz="1400" b="0" dirty="0" smtClean="0">
                <a:solidFill>
                  <a:srgbClr val="4BACC6">
                    <a:lumMod val="20000"/>
                    <a:lumOff val="80000"/>
                  </a:srgbClr>
                </a:solidFill>
              </a:rPr>
              <a:t/>
            </a:r>
            <a:br>
              <a:rPr lang="en-US" sz="1400" b="0" dirty="0" smtClean="0">
                <a:solidFill>
                  <a:srgbClr val="4BACC6">
                    <a:lumMod val="20000"/>
                    <a:lumOff val="80000"/>
                  </a:srgbClr>
                </a:solidFill>
              </a:rPr>
            </a:br>
            <a:r>
              <a:rPr lang="en-US" sz="1400" b="0" dirty="0" smtClean="0">
                <a:solidFill>
                  <a:srgbClr val="4BACC6">
                    <a:lumMod val="20000"/>
                    <a:lumOff val="80000"/>
                  </a:srgbClr>
                </a:solidFill>
              </a:rPr>
              <a:t>A collaboration </a:t>
            </a:r>
            <a:r>
              <a:rPr lang="en-US" sz="1400" b="0" dirty="0">
                <a:solidFill>
                  <a:srgbClr val="4BACC6">
                    <a:lumMod val="20000"/>
                    <a:lumOff val="80000"/>
                  </a:srgbClr>
                </a:solidFill>
              </a:rPr>
              <a:t>between NOAA, NASA, Academia, Private Sector and NREL</a:t>
            </a:r>
          </a:p>
        </p:txBody>
      </p:sp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203700"/>
            <a:ext cx="1701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489450"/>
            <a:ext cx="214947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479925"/>
            <a:ext cx="226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2446338" y="2665413"/>
            <a:ext cx="149225" cy="4921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597400" y="2665413"/>
            <a:ext cx="147638" cy="4921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762750" y="3554413"/>
            <a:ext cx="149225" cy="4921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451100" y="3554413"/>
            <a:ext cx="147638" cy="492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600575" y="3554413"/>
            <a:ext cx="149225" cy="4921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5380" name="Title 1"/>
          <p:cNvSpPr>
            <a:spLocks noGrp="1"/>
          </p:cNvSpPr>
          <p:nvPr>
            <p:ph type="title"/>
          </p:nvPr>
        </p:nvSpPr>
        <p:spPr>
          <a:xfrm>
            <a:off x="230188" y="168440"/>
            <a:ext cx="8913812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CDRs Supporting Energy Sector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91200" y="6596063"/>
            <a:ext cx="3146425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0" dirty="0">
                <a:solidFill>
                  <a:srgbClr val="4BACC6">
                    <a:lumMod val="20000"/>
                    <a:lumOff val="80000"/>
                  </a:srgbClr>
                </a:solidFill>
              </a:rPr>
              <a:t>NREL= National Renewable Energy Laboratory</a:t>
            </a:r>
            <a:endParaRPr lang="en-US" sz="11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75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329" y="376509"/>
            <a:ext cx="9144000" cy="10826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CDRs Supporting Insurance/Reinsurance</a:t>
            </a:r>
            <a:b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Example:  Hurricane Trends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3166409"/>
            <a:ext cx="1719262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3049" y="1727491"/>
            <a:ext cx="20938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Government provision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of data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7" name="AutoShape 7"/>
          <p:cNvSpPr>
            <a:spLocks noChangeArrowheads="1"/>
          </p:cNvSpPr>
          <p:nvPr/>
        </p:nvSpPr>
        <p:spPr bwMode="auto">
          <a:xfrm>
            <a:off x="2215979" y="3795617"/>
            <a:ext cx="763760" cy="460847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1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2 w 21600"/>
              <a:gd name="T13" fmla="*/ 5386 h 21600"/>
              <a:gd name="T14" fmla="*/ 18886 w 21600"/>
              <a:gd name="T15" fmla="*/ 162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8" name="Picture 8"/>
          <p:cNvPicPr>
            <a:picLocks noChangeAspect="1" noChangeArrowheads="1"/>
          </p:cNvPicPr>
          <p:nvPr/>
        </p:nvPicPr>
        <p:blipFill>
          <a:blip r:embed="rId3" cstate="print"/>
          <a:srcRect b="20140"/>
          <a:stretch>
            <a:fillRect/>
          </a:stretch>
        </p:blipFill>
        <p:spPr bwMode="auto">
          <a:xfrm>
            <a:off x="3276600" y="2940190"/>
            <a:ext cx="20923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5619879" y="3795617"/>
            <a:ext cx="763760" cy="460847"/>
          </a:xfrm>
          <a:custGeom>
            <a:avLst/>
            <a:gdLst>
              <a:gd name="T0" fmla="*/ 1 w 21600"/>
              <a:gd name="T1" fmla="*/ 0 h 21600"/>
              <a:gd name="T2" fmla="*/ 0 w 21600"/>
              <a:gd name="T3" fmla="*/ 0 h 21600"/>
              <a:gd name="T4" fmla="*/ 1 w 21600"/>
              <a:gd name="T5" fmla="*/ 0 h 21600"/>
              <a:gd name="T6" fmla="*/ 1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2 w 21600"/>
              <a:gd name="T13" fmla="*/ 5386 h 21600"/>
              <a:gd name="T14" fmla="*/ 18886 w 21600"/>
              <a:gd name="T15" fmla="*/ 162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7462547" y="2207753"/>
            <a:ext cx="1847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6715003" y="2209384"/>
            <a:ext cx="2210644" cy="3633312"/>
            <a:chOff x="6705600" y="2234088"/>
            <a:chExt cx="2210644" cy="3633312"/>
          </a:xfrm>
        </p:grpSpPr>
        <p:pic>
          <p:nvPicPr>
            <p:cNvPr id="10254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 l="8905" t="27257" r="5009" b="4599"/>
            <a:stretch>
              <a:fillRect/>
            </a:stretch>
          </p:blipFill>
          <p:spPr bwMode="auto">
            <a:xfrm>
              <a:off x="6705600" y="3963949"/>
              <a:ext cx="2209800" cy="190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l="8249" t="24684" r="10942" b="9494"/>
            <a:stretch>
              <a:fillRect/>
            </a:stretch>
          </p:blipFill>
          <p:spPr bwMode="auto">
            <a:xfrm>
              <a:off x="6705600" y="2234088"/>
              <a:ext cx="2210644" cy="1915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703540" y="5868610"/>
            <a:ext cx="266382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sz="1100" dirty="0" smtClean="0">
                <a:latin typeface="Arial" pitchFamily="34" charset="0"/>
                <a:cs typeface="Arial" pitchFamily="34" charset="0"/>
              </a:rPr>
              <a:t>Hurricane intensity trends</a:t>
            </a:r>
          </a:p>
          <a:p>
            <a:pPr marL="228600" indent="-228600"/>
            <a:r>
              <a:rPr lang="en-US" sz="10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b="0" dirty="0" err="1" smtClean="0">
                <a:latin typeface="Arial" pitchFamily="34" charset="0"/>
                <a:cs typeface="Arial" pitchFamily="34" charset="0"/>
              </a:rPr>
              <a:t>Kossin</a:t>
            </a:r>
            <a:r>
              <a:rPr lang="en-US" sz="1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dirty="0">
                <a:latin typeface="Arial" pitchFamily="34" charset="0"/>
                <a:cs typeface="Arial" pitchFamily="34" charset="0"/>
              </a:rPr>
              <a:t>et al. 2007)</a:t>
            </a:r>
          </a:p>
          <a:p>
            <a:pPr marL="228600" indent="-228600"/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marL="228600" indent="-228600"/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3417887" y="1619769"/>
            <a:ext cx="18097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Transition from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government to industry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Text Box 20"/>
          <p:cNvSpPr txBox="1">
            <a:spLocks noChangeArrowheads="1"/>
          </p:cNvSpPr>
          <p:nvPr/>
        </p:nvSpPr>
        <p:spPr bwMode="auto">
          <a:xfrm>
            <a:off x="6626226" y="1727491"/>
            <a:ext cx="2371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Decision support information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Current NOAA CDR Products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4672" y="1365504"/>
            <a:ext cx="7754112" cy="4840224"/>
            <a:chOff x="573024" y="1572768"/>
            <a:chExt cx="7754112" cy="484022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24" y="1572768"/>
              <a:ext cx="7754112" cy="4840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93016" y="3895266"/>
              <a:ext cx="646311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Notes</a:t>
              </a:r>
              <a:r>
                <a:rPr lang="en-US" sz="1400" dirty="0" smtClean="0"/>
                <a:t>: FCDR: Fundamental CDR; OLR: Outgoing Long-wave Radiation</a:t>
              </a:r>
            </a:p>
            <a:p>
              <a:r>
                <a:rPr lang="en-US" sz="1400" dirty="0" smtClean="0"/>
                <a:t>            AOT: Aerosol Optical Thickness; SST: Sea Surface Temperature</a:t>
              </a:r>
            </a:p>
            <a:p>
              <a:r>
                <a:rPr lang="en-US" sz="1400" dirty="0" smtClean="0"/>
                <a:t>            NDVI: Normalized Difference Vegetation Index; LAI: Leaf Area Index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746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384366"/>
            <a:ext cx="8229600" cy="9811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What Are Climate Data Records and Why Are They Important?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318" y="1743455"/>
            <a:ext cx="88587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j-lt"/>
              </a:rPr>
              <a:t>Climate Data Records  (CDRs) are time </a:t>
            </a:r>
            <a:r>
              <a:rPr lang="en-US" sz="2000" dirty="0">
                <a:latin typeface="+mj-lt"/>
              </a:rPr>
              <a:t>series of measurements of 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sufficient </a:t>
            </a:r>
            <a:r>
              <a:rPr lang="en-US" sz="2000" dirty="0">
                <a:latin typeface="+mj-lt"/>
              </a:rPr>
              <a:t>length, consistency, and continuity to determine climate 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variability </a:t>
            </a:r>
            <a:r>
              <a:rPr lang="en-US" sz="2000" dirty="0">
                <a:latin typeface="+mj-lt"/>
              </a:rPr>
              <a:t>and change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000" dirty="0">
                <a:solidFill>
                  <a:srgbClr val="0033CC"/>
                </a:solidFill>
                <a:latin typeface="+mj-lt"/>
              </a:rPr>
              <a:t>National Research Council, 2004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  <a:p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j-lt"/>
              </a:rPr>
              <a:t>NOAA’s CDRs comprise the longest record of global operational </a:t>
            </a:r>
          </a:p>
          <a:p>
            <a:r>
              <a:rPr lang="en-US" sz="2000" dirty="0">
                <a:latin typeface="+mj-lt"/>
              </a:rPr>
              <a:t>s</a:t>
            </a:r>
            <a:r>
              <a:rPr lang="en-US" sz="2000" dirty="0" smtClean="0">
                <a:latin typeface="+mj-lt"/>
              </a:rPr>
              <a:t>atellite measurements in the world. By applying knowledge gathered over time about instruments’ performance and sensor characteristics, the data are reprocessed to create consistent long-term records with climate quality.</a:t>
            </a:r>
          </a:p>
          <a:p>
            <a:endParaRPr lang="en-US" sz="20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information </a:t>
            </a:r>
            <a:r>
              <a:rPr lang="en-US" sz="2000" dirty="0" smtClean="0">
                <a:latin typeface="+mj-lt"/>
              </a:rPr>
              <a:t>revealed in the NOAA CDRs are </a:t>
            </a:r>
            <a:r>
              <a:rPr lang="en-US" sz="2000" dirty="0">
                <a:latin typeface="+mj-lt"/>
              </a:rPr>
              <a:t>critical for improving science understanding of </a:t>
            </a:r>
            <a:r>
              <a:rPr lang="en-US" sz="2000" dirty="0" smtClean="0">
                <a:latin typeface="+mj-lt"/>
              </a:rPr>
              <a:t>climate </a:t>
            </a:r>
            <a:r>
              <a:rPr lang="en-US" sz="2000" dirty="0">
                <a:latin typeface="+mj-lt"/>
              </a:rPr>
              <a:t>changes and the Nation’s resilience to climate changes and </a:t>
            </a:r>
            <a:r>
              <a:rPr lang="en-US" sz="2000" dirty="0" smtClean="0">
                <a:latin typeface="+mj-lt"/>
              </a:rPr>
              <a:t>variability</a:t>
            </a:r>
            <a:r>
              <a:rPr lang="en-US" sz="2000" dirty="0">
                <a:latin typeface="+mj-lt"/>
              </a:rPr>
              <a:t>.</a:t>
            </a:r>
          </a:p>
          <a:p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476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2083" y="353413"/>
            <a:ext cx="8605172" cy="5974235"/>
            <a:chOff x="312083" y="353413"/>
            <a:chExt cx="8605172" cy="5974235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" y="1918943"/>
              <a:ext cx="8132063" cy="4408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" y="1121664"/>
              <a:ext cx="8368616" cy="736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12083" y="353413"/>
              <a:ext cx="86051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800" dirty="0">
                  <a:solidFill>
                    <a:srgbClr val="C00000"/>
                  </a:solidFill>
                </a:rPr>
                <a:t>NOAA CDRs Cover Three Major Satellite Epochs</a:t>
              </a:r>
              <a:endParaRPr lang="en-US" alt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73313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14935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Production of NOAA CDRs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1" y="1292351"/>
            <a:ext cx="7611445" cy="477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0992" y="6071617"/>
            <a:ext cx="691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Notes: </a:t>
            </a:r>
            <a:r>
              <a:rPr lang="en-US" sz="1400" dirty="0" smtClean="0"/>
              <a:t>CDRP: CDR Program; IOC: Initial Operation Capability; FOC: Final Operation Capability; CIR: Climate information Record (derived from CDR)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57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3" y="201486"/>
            <a:ext cx="858316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CDR Data Processing Flow Diagram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1243584"/>
            <a:ext cx="8168639" cy="51090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2888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 l="4857" t="2080"/>
          <a:stretch>
            <a:fillRect/>
          </a:stretch>
        </p:blipFill>
        <p:spPr bwMode="auto">
          <a:xfrm>
            <a:off x="644037" y="2420365"/>
            <a:ext cx="4271875" cy="3422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50580" y="2812396"/>
            <a:ext cx="36535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tabLst>
                <a:tab pos="625475" algn="l"/>
              </a:tabLst>
            </a:pPr>
            <a:r>
              <a:rPr lang="en-US" sz="1200" u="sng" dirty="0" smtClean="0"/>
              <a:t>Operational weather and hazard products</a:t>
            </a:r>
            <a:br>
              <a:rPr lang="en-US" sz="1200" u="sng" dirty="0" smtClean="0"/>
            </a:br>
            <a:r>
              <a:rPr lang="en-US" sz="1200" dirty="0" smtClean="0"/>
              <a:t>are produced rapidly to potentially save life and property</a:t>
            </a:r>
            <a:endParaRPr lang="en-US" sz="11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195089" y="4730464"/>
            <a:ext cx="379246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tabLst>
                <a:tab pos="625475" algn="l"/>
              </a:tabLst>
            </a:pPr>
            <a:r>
              <a:rPr lang="en-US" sz="1200" u="sng" dirty="0" smtClean="0"/>
              <a:t>Climate Data Records (CDRs)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provide long term product consistency through rigorous reprocessing with advanced algorithms, ancillary data and evolved instrument understanding.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tabLst>
                <a:tab pos="625475" algn="l"/>
              </a:tabLst>
            </a:pPr>
            <a:endParaRPr lang="en-US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752559" y="4046865"/>
            <a:ext cx="4070294" cy="6635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661500" y="4044478"/>
            <a:ext cx="2120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Vegetation Greenness Index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0" y="39788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ctr" eaLnBrk="1" hangingPunct="1">
              <a:lnSpc>
                <a:spcPct val="150000"/>
              </a:lnSpc>
              <a:buFont typeface="Wingdings" pitchFamily="2" charset="2"/>
              <a:buNone/>
              <a:tabLst>
                <a:tab pos="625475" algn="l"/>
              </a:tabLst>
            </a:pPr>
            <a:r>
              <a:rPr lang="en-US" sz="3200" dirty="0" smtClean="0"/>
              <a:t>Why Recommend CDRs to Customers?</a:t>
            </a:r>
          </a:p>
          <a:p>
            <a:pPr marL="381000" indent="-381000" algn="ctr" eaLnBrk="1" hangingPunct="1">
              <a:lnSpc>
                <a:spcPct val="150000"/>
              </a:lnSpc>
              <a:buFont typeface="Wingdings" pitchFamily="2" charset="2"/>
              <a:buNone/>
              <a:tabLst>
                <a:tab pos="625475" algn="l"/>
              </a:tabLst>
            </a:pPr>
            <a:r>
              <a:rPr lang="en-US" sz="2000" dirty="0" smtClean="0"/>
              <a:t>Homogenization reduces artifacts imparted by observing systems,</a:t>
            </a:r>
          </a:p>
          <a:p>
            <a:pPr marL="381000" indent="-381000" algn="ctr" eaLnBrk="1" hangingPunct="1">
              <a:lnSpc>
                <a:spcPct val="150000"/>
              </a:lnSpc>
              <a:buFont typeface="Wingdings" pitchFamily="2" charset="2"/>
              <a:buNone/>
              <a:tabLst>
                <a:tab pos="625475" algn="l"/>
              </a:tabLst>
            </a:pPr>
            <a:r>
              <a:rPr lang="en-US" sz="2000" dirty="0" smtClean="0"/>
              <a:t>facilitating meaningful comparisons in space and time </a:t>
            </a:r>
            <a:endParaRPr lang="en-US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976605" y="3067730"/>
            <a:ext cx="21848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3580729" y="3589669"/>
            <a:ext cx="331770" cy="1456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23326" y="3814460"/>
            <a:ext cx="11059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algn="ctr" eaLnBrk="1" hangingPunct="1">
              <a:lnSpc>
                <a:spcPct val="80000"/>
              </a:lnSpc>
              <a:buFont typeface="Wingdings" pitchFamily="2" charset="2"/>
              <a:buNone/>
              <a:tabLst>
                <a:tab pos="625475" algn="l"/>
              </a:tabLst>
            </a:pPr>
            <a:r>
              <a:rPr lang="en-US" sz="900" dirty="0" smtClean="0"/>
              <a:t>New satellite launched</a:t>
            </a:r>
            <a:endParaRPr lang="en-US" sz="8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061477" y="5873520"/>
            <a:ext cx="964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(year)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4976606" y="5121186"/>
            <a:ext cx="21848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7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mail-attachment.googleusercontent.com/attachment/u/0/?ui=2&amp;ik=5e69eca013&amp;view=att&amp;th=13a227984987b66d&amp;attid=0.1&amp;disp=inline&amp;realattid=f_h7t9pvee0&amp;safe=1&amp;zw&amp;saduie=AG9B_P-nMtBcNYq8mXgcHD6JWCJt&amp;sadet=1352256170747&amp;sads=qFiAKw-jPtR9Ophc4oz45WNuLaE"/>
          <p:cNvSpPr>
            <a:spLocks noChangeAspect="1" noChangeArrowheads="1"/>
          </p:cNvSpPr>
          <p:nvPr/>
        </p:nvSpPr>
        <p:spPr bwMode="auto">
          <a:xfrm>
            <a:off x="0" y="372972"/>
            <a:ext cx="3160260" cy="27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/>
              <a:t>CDRs Supporting Farming and Agribusiness</a:t>
            </a:r>
          </a:p>
          <a:p>
            <a:endParaRPr lang="en-US" b="0" dirty="0" smtClean="0"/>
          </a:p>
          <a:p>
            <a:r>
              <a:rPr lang="en-US" dirty="0"/>
              <a:t>Example: historical context</a:t>
            </a:r>
          </a:p>
          <a:p>
            <a:endParaRPr lang="en-US" b="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5 km resolution,</a:t>
            </a:r>
            <a:br>
              <a:rPr lang="en-US" b="0" dirty="0" smtClean="0"/>
            </a:br>
            <a:r>
              <a:rPr lang="en-US" b="0" dirty="0" smtClean="0"/>
              <a:t>“wall-to-wall” (globally)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Historical record from 1981- to current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err="1" smtClean="0"/>
              <a:t>Collatoral</a:t>
            </a:r>
            <a:r>
              <a:rPr lang="en-US" b="0" dirty="0" smtClean="0"/>
              <a:t> products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0" dirty="0" smtClean="0"/>
              <a:t>Surface Reflectance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0" dirty="0" smtClean="0"/>
              <a:t>Leaf Area Index (LAI)</a:t>
            </a:r>
            <a:endParaRPr lang="en-US" sz="1600" b="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0" dirty="0" smtClean="0"/>
              <a:t>FPAR (</a:t>
            </a:r>
            <a:r>
              <a:rPr lang="en-US" sz="1600" b="0" dirty="0" err="1" smtClean="0"/>
              <a:t>photosynthetically</a:t>
            </a:r>
            <a:r>
              <a:rPr lang="en-US" sz="1600" b="0" dirty="0" smtClean="0"/>
              <a:t> active radiation)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98" y="437406"/>
            <a:ext cx="5692842" cy="611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https://mail-attachment.googleusercontent.com/attachment/u/0/?ui=2&amp;ik=5e69eca013&amp;view=att&amp;th=13a227984987b66d&amp;attid=0.1&amp;disp=inline&amp;realattid=f_h7t9pvee0&amp;safe=1&amp;zw&amp;saduie=AG9B_P-nMtBcNYq8mXgcHD6JWCJt&amp;sadet=1352256170747&amp;sads=qFiAKw-jPtR9Ophc4oz45WNuLaE"/>
          <p:cNvSpPr>
            <a:spLocks noChangeAspect="1" noChangeArrowheads="1"/>
          </p:cNvSpPr>
          <p:nvPr/>
        </p:nvSpPr>
        <p:spPr bwMode="auto">
          <a:xfrm>
            <a:off x="3761860" y="156416"/>
            <a:ext cx="5177620" cy="40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/>
              <a:t>2012 drought </a:t>
            </a:r>
            <a:r>
              <a:rPr lang="en-US" sz="1400" dirty="0" smtClean="0"/>
              <a:t>depicted by </a:t>
            </a:r>
            <a:r>
              <a:rPr lang="en-US" sz="1400" dirty="0"/>
              <a:t>Vegetation Index </a:t>
            </a:r>
            <a:r>
              <a:rPr lang="en-US" sz="1400" dirty="0" smtClean="0"/>
              <a:t>CDR (July 17)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82253" y="2719140"/>
            <a:ext cx="2947735" cy="2888115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" descr="https://mail-attachment.googleusercontent.com/attachment/u/0/?ui=2&amp;ik=5e69eca013&amp;view=att&amp;th=13a227984987b66d&amp;attid=0.1&amp;disp=inline&amp;realattid=f_h7t9pvee0&amp;safe=1&amp;zw&amp;saduie=AG9B_P-nMtBcNYq8mXgcHD6JWCJt&amp;sadet=1352256170747&amp;sads=qFiAKw-jPtR9Ophc4oz45WNuLaE"/>
          <p:cNvSpPr>
            <a:spLocks noChangeAspect="1" noChangeArrowheads="1"/>
          </p:cNvSpPr>
          <p:nvPr/>
        </p:nvSpPr>
        <p:spPr bwMode="auto">
          <a:xfrm>
            <a:off x="344891" y="5607255"/>
            <a:ext cx="2470478" cy="6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Primary U.S. corn and soybean region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281113"/>
            <a:ext cx="4240212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1295400"/>
            <a:ext cx="3810000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/>
              <a:t>Project Goals</a:t>
            </a:r>
          </a:p>
          <a:p>
            <a:pPr>
              <a:defRPr/>
            </a:pPr>
            <a:endParaRPr lang="en-US" sz="1000" i="1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400" b="0" dirty="0"/>
              <a:t>  USDA and NASA are developing a capability to assess forest health using a satellite-derived Vegetation Index</a:t>
            </a:r>
            <a:endParaRPr lang="en-US" b="0" dirty="0"/>
          </a:p>
        </p:txBody>
      </p:sp>
      <p:sp>
        <p:nvSpPr>
          <p:cNvPr id="11" name="Rectangle 10"/>
          <p:cNvSpPr/>
          <p:nvPr/>
        </p:nvSpPr>
        <p:spPr>
          <a:xfrm>
            <a:off x="4572000" y="5662165"/>
            <a:ext cx="4473575" cy="738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/>
              <a:t>Partners</a:t>
            </a:r>
          </a:p>
          <a:p>
            <a:pPr>
              <a:defRPr/>
            </a:pPr>
            <a:endParaRPr lang="en-US" sz="1000" i="1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400" b="0" dirty="0"/>
              <a:t> USDA Southern Research Station, NASA and NOAA</a:t>
            </a:r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0" y="272717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/>
              <a:t>CDRs Supporting Resource Management</a:t>
            </a:r>
          </a:p>
          <a:p>
            <a:pPr algn="ctr" eaLnBrk="1" hangingPunct="1"/>
            <a:r>
              <a:rPr lang="en-US" sz="2400" dirty="0" smtClean="0"/>
              <a:t>Example:  Forest Change Detection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249738"/>
            <a:ext cx="46482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/>
              <a:t>Output and Impact</a:t>
            </a:r>
            <a:endParaRPr lang="en-US" b="0" dirty="0"/>
          </a:p>
          <a:p>
            <a:pPr>
              <a:defRPr/>
            </a:pPr>
            <a:endParaRPr lang="en-US" sz="1000" b="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400" b="0" dirty="0" smtClean="0"/>
              <a:t> CDR  Program </a:t>
            </a:r>
            <a:r>
              <a:rPr lang="en-US" sz="1400" b="0" dirty="0" smtClean="0"/>
              <a:t> produces </a:t>
            </a:r>
            <a:r>
              <a:rPr lang="en-US" sz="1400" b="0" dirty="0"/>
              <a:t>a 30 year times series of Vegetation Index suitable for identifying forest health trends, leading to better forest and resource management.</a:t>
            </a:r>
            <a:endParaRPr lang="en-US" b="0" dirty="0"/>
          </a:p>
        </p:txBody>
      </p:sp>
      <p:sp>
        <p:nvSpPr>
          <p:cNvPr id="18" name="Rectangle 17"/>
          <p:cNvSpPr/>
          <p:nvPr/>
        </p:nvSpPr>
        <p:spPr>
          <a:xfrm>
            <a:off x="304800" y="2743200"/>
            <a:ext cx="3733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/>
              <a:t>Opportunity</a:t>
            </a:r>
          </a:p>
          <a:p>
            <a:pPr>
              <a:defRPr/>
            </a:pPr>
            <a:endParaRPr lang="en-US" sz="1000" b="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400" b="0" dirty="0"/>
              <a:t> The CDR Program will leverage NASA and USDA research and transition to operations.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" y="117108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" y="6002338"/>
            <a:ext cx="1295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0" dirty="0"/>
              <a:t>Gypsy moth larvae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6002338"/>
            <a:ext cx="9906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0" dirty="0"/>
              <a:t>Pine Beetles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4249738"/>
            <a:ext cx="38862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0" dirty="0"/>
              <a:t>Expanding ranges of forest scavengers linked to climate trends</a:t>
            </a:r>
          </a:p>
        </p:txBody>
      </p:sp>
      <p:pic>
        <p:nvPicPr>
          <p:cNvPr id="21516" name="Picture 2" descr="http://www.for.gov.bc.ca/hfp/mountain_pine_beetle/images/MPBatt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006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4" descr="Gypsy Moth caterpillar (Photo: Haruta Ovidiu, University of Oradea; Source: bugwood.org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8529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10800000">
            <a:off x="2321169" y="2011363"/>
            <a:ext cx="682283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2321169" y="1554163"/>
            <a:ext cx="682283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2321169" y="2452688"/>
            <a:ext cx="682283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2321169" y="2925763"/>
            <a:ext cx="682283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2321169" y="3384550"/>
            <a:ext cx="682283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2321169" y="3841750"/>
            <a:ext cx="682283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2321169" y="4297363"/>
            <a:ext cx="682283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2321169" y="4754563"/>
            <a:ext cx="682283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321169" y="5287963"/>
            <a:ext cx="682283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2321169" y="5911850"/>
            <a:ext cx="682283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2321169" y="6354763"/>
            <a:ext cx="682283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908431" y="3232150"/>
            <a:ext cx="2672862" cy="338138"/>
            <a:chOff x="3200400" y="3200400"/>
            <a:chExt cx="3200400" cy="338554"/>
          </a:xfrm>
        </p:grpSpPr>
        <p:sp>
          <p:nvSpPr>
            <p:cNvPr id="40" name="Rounded Rectangle 39"/>
            <p:cNvSpPr/>
            <p:nvPr/>
          </p:nvSpPr>
          <p:spPr>
            <a:xfrm>
              <a:off x="3200400" y="3256031"/>
              <a:ext cx="3200400" cy="227291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>
                <a:solidFill>
                  <a:prstClr val="white"/>
                </a:solidFill>
              </a:endParaRPr>
            </a:p>
          </p:txBody>
        </p:sp>
        <p:sp>
          <p:nvSpPr>
            <p:cNvPr id="2089" name="TextBox 40"/>
            <p:cNvSpPr txBox="1">
              <a:spLocks noChangeArrowheads="1"/>
            </p:cNvSpPr>
            <p:nvPr/>
          </p:nvSpPr>
          <p:spPr bwMode="auto">
            <a:xfrm>
              <a:off x="3322820" y="3200400"/>
              <a:ext cx="2971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prstClr val="white"/>
                  </a:solidFill>
                  <a:latin typeface="Arial" pitchFamily="34" charset="0"/>
                  <a:ea typeface="ＭＳ Ｐゴシック" pitchFamily="34" charset="-128"/>
                </a:rPr>
                <a:t>Development Aid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rot="5400000" flipH="1" flipV="1">
            <a:off x="3127131" y="4062413"/>
            <a:ext cx="55626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1227992" y="4076700"/>
            <a:ext cx="55626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TextBox 264"/>
          <p:cNvSpPr txBox="1">
            <a:spLocks noChangeArrowheads="1"/>
          </p:cNvSpPr>
          <p:nvPr/>
        </p:nvSpPr>
        <p:spPr bwMode="auto">
          <a:xfrm>
            <a:off x="-140677" y="1371600"/>
            <a:ext cx="2461846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Farmer</a:t>
            </a:r>
          </a:p>
          <a:p>
            <a:pPr algn="r"/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Consumer</a:t>
            </a:r>
          </a:p>
          <a:p>
            <a:pPr algn="r"/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Crop Breeder</a:t>
            </a:r>
          </a:p>
          <a:p>
            <a:pPr algn="r"/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Reservoir Construction</a:t>
            </a:r>
          </a:p>
          <a:p>
            <a:pPr algn="r"/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Aid Agency</a:t>
            </a:r>
          </a:p>
          <a:p>
            <a:pPr algn="r"/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Emissions Policymaker</a:t>
            </a:r>
          </a:p>
          <a:p>
            <a:pPr algn="r"/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Regulatory Agency</a:t>
            </a:r>
          </a:p>
          <a:p>
            <a:pPr algn="r"/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Commodities Trader</a:t>
            </a:r>
          </a:p>
          <a:p>
            <a:pPr algn="r"/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Biofuel or Processing Plant Construction</a:t>
            </a:r>
          </a:p>
          <a:p>
            <a:pPr algn="r"/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Elected Official</a:t>
            </a:r>
          </a:p>
          <a:p>
            <a:pPr algn="r"/>
            <a:endParaRPr lang="en-US" sz="1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(Re-)Insurance Companies</a:t>
            </a:r>
          </a:p>
        </p:txBody>
      </p:sp>
      <p:sp>
        <p:nvSpPr>
          <p:cNvPr id="2065" name="TextBox 60"/>
          <p:cNvSpPr txBox="1">
            <a:spLocks noChangeArrowheads="1"/>
          </p:cNvSpPr>
          <p:nvPr/>
        </p:nvSpPr>
        <p:spPr bwMode="auto">
          <a:xfrm>
            <a:off x="0" y="7620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Temporal Scale of Agricultural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Stakeholder Interests</a:t>
            </a:r>
            <a:endParaRPr lang="en-US" sz="2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21169" y="1295400"/>
            <a:ext cx="66821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TextBox 264"/>
          <p:cNvSpPr txBox="1">
            <a:spLocks noChangeArrowheads="1"/>
          </p:cNvSpPr>
          <p:nvPr/>
        </p:nvSpPr>
        <p:spPr bwMode="auto">
          <a:xfrm>
            <a:off x="2321169" y="685800"/>
            <a:ext cx="168812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Days</a:t>
            </a:r>
          </a:p>
        </p:txBody>
      </p:sp>
      <p:sp>
        <p:nvSpPr>
          <p:cNvPr id="2068" name="TextBox 264"/>
          <p:cNvSpPr txBox="1">
            <a:spLocks noChangeArrowheads="1"/>
          </p:cNvSpPr>
          <p:nvPr/>
        </p:nvSpPr>
        <p:spPr bwMode="auto">
          <a:xfrm>
            <a:off x="4009293" y="685800"/>
            <a:ext cx="1899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Months</a:t>
            </a:r>
          </a:p>
        </p:txBody>
      </p:sp>
      <p:sp>
        <p:nvSpPr>
          <p:cNvPr id="2069" name="TextBox 264"/>
          <p:cNvSpPr txBox="1">
            <a:spLocks noChangeArrowheads="1"/>
          </p:cNvSpPr>
          <p:nvPr/>
        </p:nvSpPr>
        <p:spPr bwMode="auto">
          <a:xfrm>
            <a:off x="5908431" y="685800"/>
            <a:ext cx="302455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Years</a:t>
            </a:r>
          </a:p>
        </p:txBody>
      </p:sp>
      <p:sp>
        <p:nvSpPr>
          <p:cNvPr id="2070" name="TextBox 264"/>
          <p:cNvSpPr txBox="1">
            <a:spLocks noChangeArrowheads="1"/>
          </p:cNvSpPr>
          <p:nvPr/>
        </p:nvSpPr>
        <p:spPr bwMode="auto">
          <a:xfrm>
            <a:off x="2250831" y="957264"/>
            <a:ext cx="68931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&lt;1         10         20      1        3       6       9      1       3       5      10      50       100&lt;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3742592" y="10287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641731" y="10287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21169" y="960438"/>
            <a:ext cx="66821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321169" y="1447800"/>
            <a:ext cx="4431323" cy="228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54215" y="1905000"/>
            <a:ext cx="2532185" cy="228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49108" y="2362200"/>
            <a:ext cx="1688123" cy="228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41477" y="2819400"/>
            <a:ext cx="2250831" cy="228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55877" y="3733800"/>
            <a:ext cx="1688123" cy="228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27077" y="4191000"/>
            <a:ext cx="2180492" cy="228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01661" y="4648200"/>
            <a:ext cx="2250831" cy="228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71138" y="5181600"/>
            <a:ext cx="2532185" cy="228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189784" y="5805488"/>
            <a:ext cx="1477108" cy="228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12677" y="6248400"/>
            <a:ext cx="3376246" cy="228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009293" y="3228975"/>
            <a:ext cx="1899138" cy="338138"/>
            <a:chOff x="3200400" y="3200400"/>
            <a:chExt cx="3200400" cy="338554"/>
          </a:xfrm>
        </p:grpSpPr>
        <p:sp>
          <p:nvSpPr>
            <p:cNvPr id="23" name="Rounded Rectangle 22"/>
            <p:cNvSpPr/>
            <p:nvPr/>
          </p:nvSpPr>
          <p:spPr>
            <a:xfrm>
              <a:off x="3200400" y="3256031"/>
              <a:ext cx="3200400" cy="227291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>
                <a:solidFill>
                  <a:prstClr val="white"/>
                </a:solidFill>
              </a:endParaRPr>
            </a:p>
          </p:txBody>
        </p:sp>
        <p:sp>
          <p:nvSpPr>
            <p:cNvPr id="2087" name="TextBox 34"/>
            <p:cNvSpPr txBox="1">
              <a:spLocks noChangeArrowheads="1"/>
            </p:cNvSpPr>
            <p:nvPr/>
          </p:nvSpPr>
          <p:spPr bwMode="auto">
            <a:xfrm>
              <a:off x="3322820" y="3200400"/>
              <a:ext cx="2971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prstClr val="white"/>
                  </a:solidFill>
                  <a:latin typeface="Arial" pitchFamily="34" charset="0"/>
                  <a:ea typeface="ＭＳ Ｐゴシック" pitchFamily="34" charset="-128"/>
                </a:rPr>
                <a:t>Disaster Relief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10338</TotalTime>
  <Words>554</Words>
  <Application>Microsoft Office PowerPoint</Application>
  <PresentationFormat>On-screen Show (4:3)</PresentationFormat>
  <Paragraphs>116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Concourse</vt:lpstr>
      <vt:lpstr>2_Office Theme</vt:lpstr>
      <vt:lpstr>3_Office Theme</vt:lpstr>
      <vt:lpstr>4_Office Theme</vt:lpstr>
      <vt:lpstr>NOAA’s Climate Data Records (CDRs)</vt:lpstr>
      <vt:lpstr>What Are Climate Data Records and Why Are They Important?</vt:lpstr>
      <vt:lpstr>PowerPoint Presentation</vt:lpstr>
      <vt:lpstr>Production of NOAA CDRs</vt:lpstr>
      <vt:lpstr>CDR Data Processing Flow Diagram</vt:lpstr>
      <vt:lpstr>PowerPoint Presentation</vt:lpstr>
      <vt:lpstr>PowerPoint Presentation</vt:lpstr>
      <vt:lpstr>PowerPoint Presentation</vt:lpstr>
      <vt:lpstr>PowerPoint Presentation</vt:lpstr>
      <vt:lpstr>CDRs Supporting Energy Sector</vt:lpstr>
      <vt:lpstr>CDRs Supporting Insurance/Reinsurance Example:  Hurricane Trends</vt:lpstr>
      <vt:lpstr>Current NOAA CDR Products</vt:lpstr>
    </vt:vector>
  </TitlesOfParts>
  <Company>NCDC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NCDC General Briefing</dc:title>
  <dc:subject>Overview of NCDC</dc:subject>
  <dc:creator>Christian Zamarra</dc:creator>
  <dc:description>Updated February 5, 2009</dc:description>
  <cp:lastModifiedBy>Xuepeng Zhao</cp:lastModifiedBy>
  <cp:revision>774</cp:revision>
  <dcterms:created xsi:type="dcterms:W3CDTF">2005-11-29T13:22:32Z</dcterms:created>
  <dcterms:modified xsi:type="dcterms:W3CDTF">2014-02-18T20:09:46Z</dcterms:modified>
</cp:coreProperties>
</file>