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7" r:id="rId3"/>
    <p:sldMasterId id="2147483674" r:id="rId4"/>
  </p:sldMasterIdLst>
  <p:notesMasterIdLst>
    <p:notesMasterId r:id="rId19"/>
  </p:notesMasterIdLst>
  <p:handoutMasterIdLst>
    <p:handoutMasterId r:id="rId20"/>
  </p:handoutMasterIdLst>
  <p:sldIdLst>
    <p:sldId id="284" r:id="rId5"/>
    <p:sldId id="285" r:id="rId6"/>
    <p:sldId id="287" r:id="rId7"/>
    <p:sldId id="288" r:id="rId8"/>
    <p:sldId id="289" r:id="rId9"/>
    <p:sldId id="294" r:id="rId10"/>
    <p:sldId id="295" r:id="rId11"/>
    <p:sldId id="296" r:id="rId12"/>
    <p:sldId id="297" r:id="rId13"/>
    <p:sldId id="298" r:id="rId14"/>
    <p:sldId id="290" r:id="rId15"/>
    <p:sldId id="291" r:id="rId16"/>
    <p:sldId id="293" r:id="rId17"/>
    <p:sldId id="299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05.03.2014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Die erste (!) Simulation, die den beobachteten millennium</a:t>
            </a:r>
            <a:r>
              <a:rPr lang="en-GB" baseline="0" smtClean="0"/>
              <a:t> drop reproduziert hat. Offenbarer Auslöser war ein starkes Temperatursignal in der tropischen bodennahen Schicht.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91DA1-1B78-4017-827F-2F7E261FCCD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54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91DA1-1B78-4017-827F-2F7E261FCCD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60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91DA1-1B78-4017-827F-2F7E261FCCD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60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D156A4-483E-4E7E-95BE-7D148FA01FF9}" type="slidenum">
              <a:rPr lang="de-DE" altLang="de-DE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6C7624-8078-4001-A5DF-AD82C6E509CA}" type="slidenum">
              <a:rPr lang="de-DE" altLang="de-DE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de-DE" alt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pic>
        <p:nvPicPr>
          <p:cNvPr id="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0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1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22111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06952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1" y="1884363"/>
            <a:ext cx="37692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65200" y="1882800"/>
            <a:ext cx="37692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8668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1144800" y="1871439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49454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94671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88725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08400" y="6581775"/>
            <a:ext cx="489585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Rainer.hollmann@dwd.de</a:t>
            </a:r>
          </a:p>
        </p:txBody>
      </p:sp>
    </p:spTree>
    <p:extLst>
      <p:ext uri="{BB962C8B-B14F-4D97-AF65-F5344CB8AC3E}">
        <p14:creationId xmlns:p14="http://schemas.microsoft.com/office/powerpoint/2010/main" val="1450272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043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18391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7374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9327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9168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82761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271945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46298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1945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4033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3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271578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2400" b="1" kern="1200" noProof="0" dirty="0" smtClean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Line 6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Line 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1" name="Picture 9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C:\Users\rhollman\Desktop\NeuLogo_WortbildmarkeClaim_tif.t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53988"/>
            <a:ext cx="2697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8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af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hyperlink" Target="http://dx.doi.org/10.5676/EUM_SAF_CM/FCDR_SSMI/V001" TargetMode="External"/><Relationship Id="rId4" Type="http://schemas.openxmlformats.org/officeDocument/2006/relationships/hyperlink" Target="http://dx.doi.org/10.5676/EUM_SAF_CM/HOAPS/V00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sdc.gfz-potsdam.de/index.php" TargetMode="External"/><Relationship Id="rId2" Type="http://schemas.openxmlformats.org/officeDocument/2006/relationships/hyperlink" Target="http://wdc.dlr.de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dc.gfz-potsdam.de/index.php" TargetMode="External"/><Relationship Id="rId2" Type="http://schemas.openxmlformats.org/officeDocument/2006/relationships/hyperlink" Target="http://sss.terrasar-x.dlr.de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German National Report</a:t>
            </a:r>
            <a:br>
              <a:rPr lang="en-GB" dirty="0" smtClean="0"/>
            </a:br>
            <a:r>
              <a:rPr lang="en-GB" dirty="0" smtClean="0"/>
              <a:t>CGMS / CEOS Working Group Climate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Albrecht von Bargen</a:t>
            </a:r>
          </a:p>
          <a:p>
            <a:r>
              <a:rPr lang="en-GB" sz="1800" dirty="0" smtClean="0"/>
              <a:t>German Aerospace </a:t>
            </a:r>
            <a:r>
              <a:rPr lang="en-GB" sz="1800" dirty="0" err="1" smtClean="0"/>
              <a:t>Center</a:t>
            </a:r>
            <a:r>
              <a:rPr lang="en-GB" sz="1800" dirty="0" smtClean="0"/>
              <a:t>, Space Administration</a:t>
            </a:r>
          </a:p>
          <a:p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43000" y="311136"/>
            <a:ext cx="7342188" cy="741600"/>
          </a:xfrm>
        </p:spPr>
        <p:txBody>
          <a:bodyPr/>
          <a:lstStyle/>
          <a:p>
            <a:pPr algn="ctr"/>
            <a:r>
              <a:rPr lang="en-GB" dirty="0" smtClean="0"/>
              <a:t>Statistical significance and causes of trends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0" y="980727"/>
            <a:ext cx="4392488" cy="516289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mtClean="0"/>
              <a:t>The brightness temperatures in both channels, T</a:t>
            </a:r>
            <a:r>
              <a:rPr lang="de-DE" baseline="-25000" smtClean="0"/>
              <a:t>6</a:t>
            </a:r>
            <a:r>
              <a:rPr lang="de-DE" smtClean="0"/>
              <a:t> and T</a:t>
            </a:r>
            <a:r>
              <a:rPr lang="de-DE" baseline="-25000" smtClean="0"/>
              <a:t>12</a:t>
            </a:r>
            <a:r>
              <a:rPr lang="de-DE" smtClean="0"/>
              <a:t>, have changed as well, but less significantly. (top panel)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/>
              <a:t>It turns out that the significance of the change (mainly increase) in UTHi is caused by an increase mainly in the variance of </a:t>
            </a:r>
            <a:r>
              <a:rPr lang="de-DE" smtClean="0"/>
              <a:t>T</a:t>
            </a:r>
            <a:r>
              <a:rPr lang="de-DE" baseline="-25000" smtClean="0"/>
              <a:t>12</a:t>
            </a:r>
            <a:r>
              <a:rPr lang="de-DE" smtClean="0"/>
              <a:t>. (middle panel)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/>
              <a:t>Because of the nonlinear relation between </a:t>
            </a:r>
            <a:r>
              <a:rPr lang="de-DE" smtClean="0"/>
              <a:t>T</a:t>
            </a:r>
            <a:r>
              <a:rPr lang="de-DE" baseline="-25000" smtClean="0"/>
              <a:t>12</a:t>
            </a:r>
            <a:r>
              <a:rPr lang="de-DE" smtClean="0"/>
              <a:t> and UTHi (Soden and Bretherton, 1993; Jackson and Bates, 2001) a change of T</a:t>
            </a:r>
            <a:r>
              <a:rPr lang="de-DE" baseline="-25000" smtClean="0"/>
              <a:t>12</a:t>
            </a:r>
            <a:r>
              <a:rPr lang="de-DE" smtClean="0"/>
              <a:t>-variance changes the mean of UTHi even when the mean T</a:t>
            </a:r>
            <a:r>
              <a:rPr lang="de-DE" baseline="-25000" smtClean="0"/>
              <a:t>12</a:t>
            </a:r>
            <a:r>
              <a:rPr lang="de-DE" smtClean="0"/>
              <a:t> would stay constant. (bottom panel)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mtClean="0"/>
              <a:t>Further analyses of UTHi and supersaturation trens will follow.</a:t>
            </a:r>
          </a:p>
          <a:p>
            <a:pPr>
              <a:spcAft>
                <a:spcPts val="1200"/>
              </a:spcAft>
            </a:pPr>
            <a:r>
              <a:rPr lang="de-DE"/>
              <a:t> </a:t>
            </a:r>
            <a:r>
              <a:rPr lang="de-DE" smtClean="0"/>
              <a:t>   (</a:t>
            </a:r>
            <a:r>
              <a:rPr lang="de-DE"/>
              <a:t>Gierens, Eleftheratos, Lei, </a:t>
            </a:r>
            <a:r>
              <a:rPr lang="de-DE" smtClean="0"/>
              <a:t>submitted</a:t>
            </a:r>
            <a:r>
              <a:rPr lang="de-DE"/>
              <a:t>)</a:t>
            </a:r>
          </a:p>
          <a:p>
            <a:pPr>
              <a:spcAft>
                <a:spcPts val="1200"/>
              </a:spcAft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63232"/>
            <a:ext cx="3913800" cy="18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564904"/>
            <a:ext cx="3913800" cy="18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365104"/>
            <a:ext cx="3931591" cy="177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8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Climate</a:t>
            </a:r>
            <a:r>
              <a:rPr lang="de-DE" dirty="0" smtClean="0"/>
              <a:t> Data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DWD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Provided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Rainer Hollmann, DWD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47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07950" y="1196975"/>
            <a:ext cx="8928100" cy="720725"/>
          </a:xfrm>
          <a:noFill/>
        </p:spPr>
        <p:txBody>
          <a:bodyPr/>
          <a:lstStyle/>
          <a:p>
            <a:pPr eaLnBrk="1" hangingPunct="1"/>
            <a:r>
              <a:rPr lang="de-DE" altLang="de-DE" sz="2000" dirty="0" err="1" smtClean="0"/>
              <a:t>Available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Climate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data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records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from</a:t>
            </a:r>
            <a:r>
              <a:rPr lang="de-DE" altLang="de-DE" sz="2000" dirty="0" smtClean="0"/>
              <a:t> CM SAF </a:t>
            </a:r>
            <a:br>
              <a:rPr lang="de-DE" altLang="de-DE" sz="2000" dirty="0" smtClean="0"/>
            </a:br>
            <a:r>
              <a:rPr lang="de-DE" altLang="de-DE" sz="1800" dirty="0" smtClean="0"/>
              <a:t>(</a:t>
            </a:r>
            <a:r>
              <a:rPr lang="de-DE" altLang="de-DE" sz="1800" dirty="0" smtClean="0">
                <a:hlinkClick r:id="rId3"/>
              </a:rPr>
              <a:t>www.cmsaf.eu</a:t>
            </a:r>
            <a:r>
              <a:rPr lang="de-DE" altLang="de-DE" sz="1800" dirty="0" smtClean="0"/>
              <a:t>, </a:t>
            </a:r>
            <a:r>
              <a:rPr lang="de-DE" altLang="de-DE" sz="1800" dirty="0" err="1" smtClean="0"/>
              <a:t>funded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jointly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EUMETSAT, Germany, S, CH, NL, B, FI, UK)</a:t>
            </a:r>
          </a:p>
        </p:txBody>
      </p:sp>
      <p:sp>
        <p:nvSpPr>
          <p:cNvPr id="3075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133600"/>
            <a:ext cx="9036050" cy="4391025"/>
          </a:xfrm>
          <a:noFill/>
        </p:spPr>
        <p:txBody>
          <a:bodyPr/>
          <a:lstStyle/>
          <a:p>
            <a:pPr algn="l" eaLnBrk="1" hangingPunct="1"/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Ocean Atmosphere Parameters and Fluxes from Satellite Data 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http://dx.doi.org/10.5676/EUM_SAF_CM/HOAPS/V001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l" eaLnBrk="1" hangingPunct="1"/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Vertically Integrated Water Vapour from SSM/I (1987-2005) 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(http://dx.doi.org/10.5676/EUM_SAF_CM/HTW_SSMI/V001)</a:t>
            </a:r>
          </a:p>
          <a:p>
            <a:pPr algn="l" eaLnBrk="1" hangingPunct="1"/>
            <a:r>
              <a:rPr lang="en-GB" altLang="de-DE" sz="1200" b="1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Geost</a:t>
            </a:r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Surface Radiation (1982-2005) 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(http://dx.doi.org/10.5676/EUM_SAF_CM/RAD_MVIRI/V001)</a:t>
            </a:r>
          </a:p>
          <a:p>
            <a:pPr algn="l" eaLnBrk="1" hangingPunct="1"/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Clouds, Albedo and Radiation dataset from global AVHRR (1982-2009) 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http://dx.doi.org/10.5676/EUM_SAF_CM/CLARA_AVHRR/V001</a:t>
            </a:r>
          </a:p>
          <a:p>
            <a:pPr algn="l" eaLnBrk="1" hangingPunct="1"/>
            <a:r>
              <a:rPr lang="en-GB" altLang="de-DE" sz="1200" b="1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Geost</a:t>
            </a:r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TOA Radiation (2004-2010) 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(http://dx.doi.org/10.5676/EUM_SAF_CM/TOA_GERB/V001)</a:t>
            </a:r>
          </a:p>
          <a:p>
            <a:pPr algn="l" eaLnBrk="1" hangingPunct="1"/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FCDR of SSM/I Brightness Temperatures (1987-2008) 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http://dx.doi.org/10.5676/EUM_SAF_CM/FCDR_SSMI/V001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l" eaLnBrk="1" hangingPunct="1"/>
            <a:r>
              <a:rPr lang="en-GB" altLang="de-DE" sz="1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Free Tropospheric Humidity from METEOSAT (1983-2009)</a:t>
            </a:r>
          </a:p>
          <a:p>
            <a:pPr algn="l" eaLnBrk="1" hangingPunct="1"/>
            <a:r>
              <a:rPr lang="en-GB" altLang="de-DE" sz="12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http://dx.doi.org/10.5676/EUM_SAF_CM/FTH_METEOSAT/V001</a:t>
            </a:r>
          </a:p>
          <a:p>
            <a:pPr algn="l" eaLnBrk="1" hangingPunct="1"/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Vertically </a:t>
            </a:r>
            <a:r>
              <a:rPr lang="en-GB" altLang="de-DE" sz="1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integrated water vapour, humidity and temperature from ATOVS (1999-2011)</a:t>
            </a:r>
          </a:p>
          <a:p>
            <a:pPr algn="l" eaLnBrk="1" hangingPunct="1"/>
            <a:r>
              <a:rPr lang="en-GB" altLang="de-DE" sz="12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http://dx.doi.org/10.5676/EUM_SAF_CM/WVT_ATOVS/V001</a:t>
            </a:r>
          </a:p>
          <a:p>
            <a:pPr algn="l" eaLnBrk="1" hangingPunct="1"/>
            <a:r>
              <a:rPr lang="en-GB" altLang="de-DE" sz="1200" b="1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CLoud</a:t>
            </a:r>
            <a:r>
              <a:rPr lang="en-GB" altLang="de-DE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de-DE" sz="1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property and surface albedo (2004-2011) </a:t>
            </a:r>
            <a:r>
              <a:rPr lang="en-GB" altLang="de-DE" sz="12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</a:t>
            </a:r>
            <a:r>
              <a:rPr lang="en-GB" altLang="de-DE" sz="1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dx.doi.org/10.5676/EUM_SAF_CM/CLAAS/V001</a:t>
            </a:r>
            <a:endParaRPr lang="en-GB" altLang="de-DE" sz="12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r>
              <a:rPr lang="en-GB" altLang="de-DE" sz="1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Surface Radiation Daylight Data Set (1982-2011)</a:t>
            </a:r>
          </a:p>
          <a:p>
            <a:pPr algn="l" eaLnBrk="1" hangingPunct="1"/>
            <a:r>
              <a:rPr lang="en-GB" altLang="de-DE" sz="12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http://dx.doi.org/10.5676/EUM_SAF_CM/DAL_MVIRI_SEVIRI/V001</a:t>
            </a:r>
          </a:p>
          <a:p>
            <a:pPr algn="l" eaLnBrk="1" hangingPunct="1"/>
            <a:endParaRPr lang="en-GB" altLang="de-DE" sz="1200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GB" altLang="de-DE" sz="1200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31" descr="CMSAFLogo_gradient_CMY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9" t="24756" r="3357" b="36113"/>
          <a:stretch>
            <a:fillRect/>
          </a:stretch>
        </p:blipFill>
        <p:spPr bwMode="auto">
          <a:xfrm>
            <a:off x="107950" y="260350"/>
            <a:ext cx="201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67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773238"/>
            <a:ext cx="8640763" cy="453548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altLang="de-DE" sz="1600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Precipation</a:t>
            </a:r>
            <a:r>
              <a:rPr lang="en-GB" altLang="de-DE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(GPCC, gpcc.dwd.de):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Monthly Land Surface Precipitation</a:t>
            </a:r>
          </a:p>
          <a:p>
            <a:pPr marL="742950" lvl="1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Centennial data set 1901-2010, resolutions 0.5, 1.0 and 2.5 degrees</a:t>
            </a:r>
          </a:p>
          <a:p>
            <a:pPr marL="742950" lvl="1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Qualitative error information through station density field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Monthly Land Surface Precipitation Watch Product</a:t>
            </a:r>
          </a:p>
          <a:p>
            <a:pPr marL="742950" lvl="1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Multi-decadal product from 1986 until present, updated monthly</a:t>
            </a:r>
          </a:p>
          <a:p>
            <a:pPr marL="742950" lvl="1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Qualitative error information and systematic error (under-catch) on same grid 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Daily Land Surface Precipitation (to be released by end of 2014)</a:t>
            </a:r>
          </a:p>
          <a:p>
            <a:pPr marL="742950" lvl="1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Bi-Decadal global data set 1988-2008, resolutions, 0.5, 1.0</a:t>
            </a:r>
          </a:p>
          <a:p>
            <a:pPr marL="742950" lvl="1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Sub-Section data set for Europe on CORDEX grid topology at 0.22 degrees</a:t>
            </a:r>
          </a:p>
          <a:p>
            <a:pPr marL="742950" lvl="1" indent="-285750" algn="l" eaLnBrk="1" hangingPunct="1">
              <a:buFont typeface="Arial" pitchFamily="34" charset="0"/>
              <a:buChar char="•"/>
              <a:defRPr/>
            </a:pPr>
            <a:r>
              <a:rPr lang="en-GB" altLang="de-DE" sz="1400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Krigging</a:t>
            </a:r>
            <a:r>
              <a:rPr lang="en-GB" altLang="de-DE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error, standard deviation and station density on same grids</a:t>
            </a:r>
          </a:p>
          <a:p>
            <a:pPr algn="l" eaLnBrk="1" hangingPunct="1">
              <a:defRPr/>
            </a:pPr>
            <a:endParaRPr lang="en-GB" altLang="de-DE" sz="140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r>
              <a:rPr lang="en-GB" altLang="de-DE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CDRs based on surface (station) </a:t>
            </a:r>
            <a:r>
              <a:rPr lang="en-GB" altLang="de-DE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 </a:t>
            </a:r>
          </a:p>
          <a:p>
            <a:pPr algn="l" eaLnBrk="1" hangingPunct="1">
              <a:defRPr/>
            </a:pPr>
            <a:r>
              <a:rPr lang="en-GB" altLang="de-DE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Gridded products for Germany (Climate Data Centre, www.dwd.de/cdc)</a:t>
            </a:r>
          </a:p>
          <a:p>
            <a:pPr algn="l" eaLnBrk="1" hangingPunct="1">
              <a:defRPr/>
            </a:pPr>
            <a:r>
              <a:rPr lang="en-GB" altLang="de-DE" sz="1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(1881 – 2013 and other periods); All ECV’s</a:t>
            </a: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92075" y="1125538"/>
            <a:ext cx="78851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kern="0" dirty="0" err="1" smtClean="0">
                <a:solidFill>
                  <a:srgbClr val="2D4B9B"/>
                </a:solidFill>
              </a:rPr>
              <a:t>Available</a:t>
            </a:r>
            <a:r>
              <a:rPr lang="de-DE" altLang="de-DE" sz="2400" kern="0" dirty="0" smtClean="0">
                <a:solidFill>
                  <a:srgbClr val="2D4B9B"/>
                </a:solidFill>
              </a:rPr>
              <a:t> </a:t>
            </a:r>
            <a:r>
              <a:rPr lang="de-DE" altLang="de-DE" sz="2400" kern="0" dirty="0" err="1" smtClean="0">
                <a:solidFill>
                  <a:srgbClr val="2D4B9B"/>
                </a:solidFill>
              </a:rPr>
              <a:t>Climate</a:t>
            </a:r>
            <a:r>
              <a:rPr lang="de-DE" altLang="de-DE" sz="2400" kern="0" dirty="0" smtClean="0">
                <a:solidFill>
                  <a:srgbClr val="2D4B9B"/>
                </a:solidFill>
              </a:rPr>
              <a:t> </a:t>
            </a:r>
            <a:r>
              <a:rPr lang="de-DE" altLang="de-DE" sz="2400" kern="0" dirty="0" err="1" smtClean="0">
                <a:solidFill>
                  <a:srgbClr val="2D4B9B"/>
                </a:solidFill>
              </a:rPr>
              <a:t>data</a:t>
            </a:r>
            <a:r>
              <a:rPr lang="de-DE" altLang="de-DE" sz="2400" kern="0" dirty="0" smtClean="0">
                <a:solidFill>
                  <a:srgbClr val="2D4B9B"/>
                </a:solidFill>
              </a:rPr>
              <a:t> </a:t>
            </a:r>
            <a:r>
              <a:rPr lang="de-DE" altLang="de-DE" sz="2400" kern="0" dirty="0" err="1" smtClean="0">
                <a:solidFill>
                  <a:srgbClr val="2D4B9B"/>
                </a:solidFill>
              </a:rPr>
              <a:t>records</a:t>
            </a:r>
            <a:r>
              <a:rPr lang="de-DE" altLang="de-DE" sz="2400" kern="0" dirty="0" smtClean="0">
                <a:solidFill>
                  <a:srgbClr val="2D4B9B"/>
                </a:solidFill>
              </a:rPr>
              <a:t> </a:t>
            </a:r>
            <a:r>
              <a:rPr lang="de-DE" altLang="de-DE" sz="2400" kern="0" dirty="0" err="1" smtClean="0">
                <a:solidFill>
                  <a:srgbClr val="2D4B9B"/>
                </a:solidFill>
              </a:rPr>
              <a:t>from</a:t>
            </a:r>
            <a:r>
              <a:rPr lang="de-DE" altLang="de-DE" sz="2400" kern="0" dirty="0" smtClean="0">
                <a:solidFill>
                  <a:srgbClr val="2D4B9B"/>
                </a:solidFill>
              </a:rPr>
              <a:t> DWD</a:t>
            </a:r>
          </a:p>
        </p:txBody>
      </p:sp>
    </p:spTree>
    <p:extLst>
      <p:ext uri="{BB962C8B-B14F-4D97-AF65-F5344CB8AC3E}">
        <p14:creationId xmlns:p14="http://schemas.microsoft.com/office/powerpoint/2010/main" val="284616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sz="3200" dirty="0" err="1" smtClean="0"/>
              <a:t>Thank</a:t>
            </a:r>
            <a:r>
              <a:rPr lang="de-DE" sz="3200" dirty="0" smtClean="0"/>
              <a:t> </a:t>
            </a:r>
            <a:r>
              <a:rPr lang="de-DE" sz="3200" dirty="0" err="1" smtClean="0"/>
              <a:t>you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your</a:t>
            </a:r>
            <a:r>
              <a:rPr lang="de-DE" sz="3200" dirty="0" smtClean="0"/>
              <a:t> </a:t>
            </a:r>
            <a:r>
              <a:rPr lang="de-DE" sz="3200" dirty="0" err="1" smtClean="0"/>
              <a:t>attention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7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1529999" y="188640"/>
            <a:ext cx="7128000" cy="144000"/>
          </a:xfrm>
        </p:spPr>
        <p:txBody>
          <a:bodyPr/>
          <a:lstStyle/>
          <a:p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486000" y="188640"/>
            <a:ext cx="1044000" cy="144000"/>
          </a:xfrm>
        </p:spPr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30213" y="332656"/>
            <a:ext cx="74549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altLang="en-US" dirty="0" smtClean="0"/>
              <a:t>German Earth Observation Programme</a:t>
            </a:r>
            <a:endParaRPr lang="en-US" altLang="en-US" dirty="0" smtClean="0"/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184310"/>
            <a:ext cx="1158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371850" y="3419385"/>
            <a:ext cx="2565400" cy="1152525"/>
            <a:chOff x="-520" y="2476"/>
            <a:chExt cx="1749" cy="726"/>
          </a:xfrm>
        </p:grpSpPr>
        <p:pic>
          <p:nvPicPr>
            <p:cNvPr id="11" name="Picture 4" descr="germany"/>
            <p:cNvPicPr>
              <a:picLocks noChangeAspect="1" noChangeArrowheads="1"/>
            </p:cNvPicPr>
            <p:nvPr/>
          </p:nvPicPr>
          <p:blipFill>
            <a:blip r:embed="rId3">
              <a:lum bright="70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" y="2476"/>
              <a:ext cx="1678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-520" y="2605"/>
              <a:ext cx="174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5000"/>
                </a:spcBef>
                <a:buSzPct val="90000"/>
              </a:pPr>
              <a:endParaRPr lang="en-GB" altLang="en-US" sz="1000" b="1"/>
            </a:p>
            <a:p>
              <a:pPr algn="ctr" eaLnBrk="1" hangingPunct="1">
                <a:buSzPct val="90000"/>
              </a:pPr>
              <a:r>
                <a:rPr lang="en-GB" altLang="en-US" b="1"/>
                <a:t>National Programme</a:t>
              </a:r>
              <a:br>
                <a:rPr lang="en-GB" altLang="en-US" b="1"/>
              </a:br>
              <a:r>
                <a:rPr lang="en-GB" altLang="en-US" b="1"/>
                <a:t>BMWi </a:t>
              </a:r>
              <a:br>
                <a:rPr lang="en-GB" altLang="en-US" b="1"/>
              </a:br>
              <a:r>
                <a:rPr lang="en-GB" altLang="en-US" sz="800" b="1"/>
                <a:t>(Federal Ministry of Economics and Technology)</a:t>
              </a:r>
              <a:endParaRPr lang="en-GB" altLang="en-US" sz="800"/>
            </a:p>
          </p:txBody>
        </p:sp>
      </p:grpSp>
      <p:grpSp>
        <p:nvGrpSpPr>
          <p:cNvPr id="13" name="Gruppieren 10"/>
          <p:cNvGrpSpPr>
            <a:grpSpLocks/>
          </p:cNvGrpSpPr>
          <p:nvPr/>
        </p:nvGrpSpPr>
        <p:grpSpPr bwMode="auto">
          <a:xfrm>
            <a:off x="6156325" y="2195423"/>
            <a:ext cx="2493963" cy="4105275"/>
            <a:chOff x="6156931" y="2697163"/>
            <a:chExt cx="2492877" cy="4105275"/>
          </a:xfrm>
        </p:grpSpPr>
        <p:pic>
          <p:nvPicPr>
            <p:cNvPr id="14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763" y="2697163"/>
              <a:ext cx="1158875" cy="410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6156931" y="3930652"/>
              <a:ext cx="2492877" cy="1198563"/>
              <a:chOff x="6773" y="2642"/>
              <a:chExt cx="1701" cy="755"/>
            </a:xfrm>
          </p:grpSpPr>
          <p:pic>
            <p:nvPicPr>
              <p:cNvPr id="16" name="Picture 7" descr="esa_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" y="2642"/>
                <a:ext cx="1399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6773" y="2869"/>
                <a:ext cx="1701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5000"/>
                  </a:spcBef>
                  <a:buSzPct val="90000"/>
                </a:pPr>
                <a:r>
                  <a:rPr lang="de-DE" altLang="en-US" b="1" dirty="0"/>
                  <a:t>	 </a:t>
                </a:r>
                <a:br>
                  <a:rPr lang="de-DE" altLang="en-US" b="1" dirty="0"/>
                </a:br>
                <a:r>
                  <a:rPr lang="de-DE" altLang="en-US" b="1" dirty="0"/>
                  <a:t>               Programme</a:t>
                </a:r>
                <a:r>
                  <a:rPr lang="de-DE" altLang="en-US" dirty="0"/>
                  <a:t> 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25000"/>
                  </a:spcBef>
                  <a:buSzPct val="90000"/>
                  <a:buFontTx/>
                  <a:buChar char="•"/>
                </a:pPr>
                <a:endParaRPr lang="de-DE" altLang="en-US" sz="1400" dirty="0"/>
              </a:p>
            </p:txBody>
          </p:sp>
        </p:grpSp>
      </p:grpSp>
      <p:grpSp>
        <p:nvGrpSpPr>
          <p:cNvPr id="18" name="Gruppieren 15"/>
          <p:cNvGrpSpPr>
            <a:grpSpLocks/>
          </p:cNvGrpSpPr>
          <p:nvPr/>
        </p:nvGrpSpPr>
        <p:grpSpPr bwMode="auto">
          <a:xfrm>
            <a:off x="3190875" y="352335"/>
            <a:ext cx="3973513" cy="2635250"/>
            <a:chOff x="3190875" y="836613"/>
            <a:chExt cx="3973513" cy="2635250"/>
          </a:xfrm>
        </p:grpSpPr>
        <p:pic>
          <p:nvPicPr>
            <p:cNvPr id="19" name="Picture 15" descr="UN-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0" y="836613"/>
              <a:ext cx="2432050" cy="263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uppieren 3"/>
            <p:cNvGrpSpPr>
              <a:grpSpLocks/>
            </p:cNvGrpSpPr>
            <p:nvPr/>
          </p:nvGrpSpPr>
          <p:grpSpPr bwMode="auto">
            <a:xfrm>
              <a:off x="3190875" y="1379538"/>
              <a:ext cx="3973513" cy="1545038"/>
              <a:chOff x="3190875" y="1379538"/>
              <a:chExt cx="3973513" cy="1545038"/>
            </a:xfrm>
          </p:grpSpPr>
          <p:pic>
            <p:nvPicPr>
              <p:cNvPr id="21" name="Picture 17" descr="usa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6525" y="1743075"/>
                <a:ext cx="198438" cy="150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8" descr="ita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438" y="1957388"/>
                <a:ext cx="20320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9" descr="spai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1963" y="1885950"/>
                <a:ext cx="176212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0" descr="ceos_logo_reconstructi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0513" y="2027238"/>
                <a:ext cx="584200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988" y="2614613"/>
                <a:ext cx="26670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3190875" y="1379538"/>
                <a:ext cx="3973513" cy="1545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5000"/>
                  </a:spcBef>
                  <a:buSzPct val="90000"/>
                </a:pPr>
                <a:r>
                  <a:rPr lang="de-DE" altLang="en-US" b="1"/>
                  <a:t>International Co-operation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25000"/>
                  </a:spcBef>
                  <a:buSzPct val="90000"/>
                  <a:buFontTx/>
                  <a:buChar char="•"/>
                </a:pPr>
                <a:r>
                  <a:rPr lang="de-DE" altLang="en-US" sz="1600"/>
                  <a:t> bi-/multilateral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25000"/>
                  </a:spcBef>
                  <a:buSzPct val="90000"/>
                  <a:buFontTx/>
                  <a:buChar char="•"/>
                </a:pPr>
                <a:r>
                  <a:rPr lang="de-DE" altLang="en-US" sz="1600"/>
                  <a:t> CEOS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25000"/>
                  </a:spcBef>
                  <a:buSzPct val="90000"/>
                  <a:buFontTx/>
                  <a:buChar char="•"/>
                </a:pPr>
                <a:r>
                  <a:rPr lang="de-DE" altLang="en-US" sz="1600"/>
                  <a:t> GEO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25000"/>
                  </a:spcBef>
                  <a:buSzPct val="90000"/>
                  <a:buFontTx/>
                  <a:buChar char="•"/>
                </a:pPr>
                <a:r>
                  <a:rPr lang="de-DE" altLang="en-US" sz="1600"/>
                  <a:t> Int. Charter </a:t>
                </a:r>
                <a:br>
                  <a:rPr lang="de-DE" altLang="en-US" sz="1600"/>
                </a:br>
                <a:r>
                  <a:rPr lang="de-DE" altLang="en-US" sz="1600"/>
                  <a:t>„Space and Major Disasters“</a:t>
                </a:r>
                <a:endParaRPr lang="de-DE" altLang="en-US" b="1"/>
              </a:p>
            </p:txBody>
          </p:sp>
          <p:pic>
            <p:nvPicPr>
              <p:cNvPr id="27" name="Grafik 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5500" y="2266950"/>
                <a:ext cx="210978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uppieren 25"/>
          <p:cNvGrpSpPr>
            <a:grpSpLocks/>
          </p:cNvGrpSpPr>
          <p:nvPr/>
        </p:nvGrpSpPr>
        <p:grpSpPr bwMode="auto">
          <a:xfrm>
            <a:off x="539750" y="2160498"/>
            <a:ext cx="1957388" cy="4105275"/>
            <a:chOff x="539750" y="2673350"/>
            <a:chExt cx="1957388" cy="4105275"/>
          </a:xfrm>
        </p:grpSpPr>
        <p:pic>
          <p:nvPicPr>
            <p:cNvPr id="29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2673350"/>
              <a:ext cx="1158875" cy="410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Group 9"/>
            <p:cNvGrpSpPr>
              <a:grpSpLocks/>
            </p:cNvGrpSpPr>
            <p:nvPr/>
          </p:nvGrpSpPr>
          <p:grpSpPr bwMode="auto">
            <a:xfrm>
              <a:off x="539750" y="3572909"/>
              <a:ext cx="1957388" cy="1939925"/>
              <a:chOff x="103" y="1171"/>
              <a:chExt cx="1951" cy="1944"/>
            </a:xfrm>
          </p:grpSpPr>
          <p:pic>
            <p:nvPicPr>
              <p:cNvPr id="33" name="Picture 10" descr="eu-logo-77153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" y="1171"/>
                <a:ext cx="1951" cy="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284" y="1316"/>
                <a:ext cx="1590" cy="1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5000"/>
                  </a:spcBef>
                  <a:buSzPct val="90000"/>
                </a:pPr>
                <a:r>
                  <a:rPr lang="de-DE" altLang="en-US" b="1"/>
                  <a:t>Operational</a:t>
                </a:r>
              </a:p>
              <a:p>
                <a:pPr algn="ctr" eaLnBrk="1" hangingPunct="1">
                  <a:spcBef>
                    <a:spcPct val="25000"/>
                  </a:spcBef>
                  <a:buSzPct val="90000"/>
                </a:pPr>
                <a:r>
                  <a:rPr lang="de-DE" altLang="en-US" b="1"/>
                  <a:t>European </a:t>
                </a:r>
                <a:br>
                  <a:rPr lang="de-DE" altLang="en-US" b="1"/>
                </a:br>
                <a:r>
                  <a:rPr lang="de-DE" altLang="en-US" b="1"/>
                  <a:t>Programmes</a:t>
                </a:r>
              </a:p>
            </p:txBody>
          </p:sp>
        </p:grpSp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14" y="4908128"/>
              <a:ext cx="99695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6" descr="http://www.ifw-dresden.de/offers/technology-transfer/forschungsfoerderung/eu-projektburo/offers/technology-transfer/forschungsfoerderung/eu-projektburo/flagge_eu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4797326"/>
              <a:ext cx="63817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41600"/>
          </a:xfrm>
        </p:spPr>
        <p:txBody>
          <a:bodyPr/>
          <a:lstStyle/>
          <a:p>
            <a:r>
              <a:rPr lang="de-DE" dirty="0" smtClean="0"/>
              <a:t>Earth Observation </a:t>
            </a:r>
            <a:r>
              <a:rPr lang="de-DE" dirty="0" err="1" smtClean="0"/>
              <a:t>Missions</a:t>
            </a:r>
            <a:r>
              <a:rPr lang="de-DE" dirty="0" smtClean="0"/>
              <a:t>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196752"/>
            <a:ext cx="7694613" cy="489654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CH" b="1" u="sng" dirty="0" err="1" smtClean="0"/>
              <a:t>Atmosphere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SCIAMACHY </a:t>
            </a:r>
            <a:r>
              <a:rPr lang="fr-CH" dirty="0"/>
              <a:t>(ENVISAT) </a:t>
            </a:r>
            <a:r>
              <a:rPr lang="fr-CH" dirty="0" smtClean="0"/>
              <a:t>(2002 – 2012)</a:t>
            </a:r>
            <a:br>
              <a:rPr lang="fr-CH" dirty="0" smtClean="0"/>
            </a:br>
            <a:r>
              <a:rPr lang="fr-CH" sz="1600" dirty="0" smtClean="0"/>
              <a:t>(</a:t>
            </a:r>
            <a:r>
              <a:rPr lang="fr-CH" sz="1600" dirty="0"/>
              <a:t>AO contribution by DLR/NSO/</a:t>
            </a:r>
            <a:r>
              <a:rPr lang="fr-CH" sz="1600" dirty="0" err="1"/>
              <a:t>BelSpo</a:t>
            </a:r>
            <a:r>
              <a:rPr lang="fr-CH" sz="1600" dirty="0" smtClean="0"/>
              <a:t>)</a:t>
            </a:r>
            <a:endParaRPr lang="fr-CH" sz="1600" dirty="0">
              <a:solidFill>
                <a:srgbClr val="002060"/>
              </a:solidFill>
            </a:endParaRPr>
          </a:p>
          <a:p>
            <a:pPr marL="446400" lvl="1" indent="0">
              <a:buNone/>
              <a:defRPr/>
            </a:pPr>
            <a:r>
              <a:rPr lang="fr-CH" sz="1600" dirty="0"/>
              <a:t>Data </a:t>
            </a:r>
            <a:r>
              <a:rPr lang="fr-CH" sz="1600" dirty="0" err="1"/>
              <a:t>access</a:t>
            </a:r>
            <a:r>
              <a:rPr lang="fr-CH" sz="1600" dirty="0"/>
              <a:t>:</a:t>
            </a:r>
          </a:p>
          <a:p>
            <a:pPr lvl="1">
              <a:defRPr/>
            </a:pPr>
            <a:r>
              <a:rPr lang="fr-CH" sz="1600" dirty="0">
                <a:solidFill>
                  <a:srgbClr val="7030A0"/>
                </a:solidFill>
              </a:rPr>
              <a:t>ESA / EO-Portal</a:t>
            </a:r>
            <a:br>
              <a:rPr lang="fr-CH" sz="1600" dirty="0">
                <a:solidFill>
                  <a:srgbClr val="7030A0"/>
                </a:solidFill>
              </a:rPr>
            </a:br>
            <a:r>
              <a:rPr lang="fr-CH" sz="1400" dirty="0"/>
              <a:t>https://earth.esa.int/web/guest/data-access</a:t>
            </a:r>
            <a:br>
              <a:rPr lang="fr-CH" sz="1400" dirty="0"/>
            </a:br>
            <a:r>
              <a:rPr lang="fr-CH" sz="1400" dirty="0"/>
              <a:t>https://earth.esa.int/web/guest/pi-community</a:t>
            </a:r>
            <a:br>
              <a:rPr lang="fr-CH" sz="1400" dirty="0"/>
            </a:br>
            <a:r>
              <a:rPr lang="fr-CH" sz="1400" dirty="0"/>
              <a:t>http://www.eoportal.org/</a:t>
            </a:r>
          </a:p>
          <a:p>
            <a:pPr lvl="1">
              <a:defRPr/>
            </a:pPr>
            <a:r>
              <a:rPr lang="fr-CH" sz="1600" dirty="0" smtClean="0">
                <a:solidFill>
                  <a:srgbClr val="7030A0"/>
                </a:solidFill>
              </a:rPr>
              <a:t>EUMETSAT</a:t>
            </a:r>
            <a:r>
              <a:rPr lang="fr-CH" sz="1600" dirty="0">
                <a:solidFill>
                  <a:srgbClr val="7030A0"/>
                </a:solidFill>
              </a:rPr>
              <a:t/>
            </a:r>
            <a:br>
              <a:rPr lang="fr-CH" sz="1600" dirty="0">
                <a:solidFill>
                  <a:srgbClr val="7030A0"/>
                </a:solidFill>
              </a:rPr>
            </a:br>
            <a:r>
              <a:rPr lang="fr-CH" sz="1400" dirty="0"/>
              <a:t>http://www.eumetsat.int/Home/Main/DataAccess/EOPortal/index.htm?l=en</a:t>
            </a:r>
          </a:p>
          <a:p>
            <a:pPr lvl="1">
              <a:defRPr/>
            </a:pPr>
            <a:r>
              <a:rPr lang="fr-CH" sz="1600" dirty="0">
                <a:solidFill>
                  <a:srgbClr val="7030A0"/>
                </a:solidFill>
              </a:rPr>
              <a:t>World Data Center for </a:t>
            </a:r>
            <a:r>
              <a:rPr lang="fr-CH" sz="1600" dirty="0" err="1">
                <a:solidFill>
                  <a:srgbClr val="7030A0"/>
                </a:solidFill>
              </a:rPr>
              <a:t>Remote</a:t>
            </a:r>
            <a:r>
              <a:rPr lang="fr-CH" sz="1600" dirty="0">
                <a:solidFill>
                  <a:srgbClr val="7030A0"/>
                </a:solidFill>
              </a:rPr>
              <a:t> </a:t>
            </a:r>
            <a:r>
              <a:rPr lang="fr-CH" sz="1600" dirty="0" err="1">
                <a:solidFill>
                  <a:srgbClr val="7030A0"/>
                </a:solidFill>
              </a:rPr>
              <a:t>Sensing</a:t>
            </a:r>
            <a:r>
              <a:rPr lang="fr-CH" sz="1600" dirty="0">
                <a:solidFill>
                  <a:srgbClr val="7030A0"/>
                </a:solidFill>
              </a:rPr>
              <a:t> of the </a:t>
            </a:r>
            <a:r>
              <a:rPr lang="fr-CH" sz="1600" dirty="0" err="1">
                <a:solidFill>
                  <a:srgbClr val="7030A0"/>
                </a:solidFill>
              </a:rPr>
              <a:t>Atmosphere</a:t>
            </a:r>
            <a:r>
              <a:rPr lang="fr-CH" sz="1600" dirty="0">
                <a:solidFill>
                  <a:srgbClr val="7030A0"/>
                </a:solidFill>
              </a:rPr>
              <a:t/>
            </a:r>
            <a:br>
              <a:rPr lang="fr-CH" sz="1600" dirty="0">
                <a:solidFill>
                  <a:srgbClr val="7030A0"/>
                </a:solidFill>
              </a:rPr>
            </a:br>
            <a:r>
              <a:rPr lang="fr-CH" sz="1400" dirty="0">
                <a:solidFill>
                  <a:srgbClr val="7030A0"/>
                </a:solidFill>
                <a:hlinkClick r:id="rId2"/>
              </a:rPr>
              <a:t>http://wdc.dlr.de</a:t>
            </a:r>
            <a:r>
              <a:rPr lang="fr-CH" sz="1400" dirty="0" smtClean="0">
                <a:solidFill>
                  <a:srgbClr val="7030A0"/>
                </a:solidFill>
                <a:hlinkClick r:id="rId2"/>
              </a:rPr>
              <a:t>/</a:t>
            </a:r>
            <a:endParaRPr lang="fr-CH" sz="14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fr-CH" sz="1600" dirty="0"/>
          </a:p>
          <a:p>
            <a:pPr marL="0" indent="0">
              <a:buNone/>
              <a:defRPr/>
            </a:pPr>
            <a:r>
              <a:rPr lang="en-US" b="1" u="sng" dirty="0" smtClean="0"/>
              <a:t>Gravity</a:t>
            </a:r>
          </a:p>
          <a:p>
            <a:pPr marL="0" indent="0">
              <a:buNone/>
              <a:defRPr/>
            </a:pPr>
            <a:r>
              <a:rPr lang="en-US" sz="1600" dirty="0" smtClean="0"/>
              <a:t>CHAMP </a:t>
            </a:r>
            <a:br>
              <a:rPr lang="en-US" sz="1600" dirty="0" smtClean="0"/>
            </a:br>
            <a:r>
              <a:rPr lang="en-US" sz="1600" dirty="0" smtClean="0"/>
              <a:t>GRACE </a:t>
            </a:r>
            <a:r>
              <a:rPr lang="en-US" sz="1600" dirty="0"/>
              <a:t>/ GRACE-FO (GFZ/DLR) in cooperation with NASA</a:t>
            </a:r>
          </a:p>
          <a:p>
            <a:pPr lvl="1">
              <a:defRPr/>
            </a:pPr>
            <a:r>
              <a:rPr lang="en-US" sz="1600" dirty="0"/>
              <a:t>Radio occultation products </a:t>
            </a:r>
            <a:r>
              <a:rPr lang="en-US" sz="1600" dirty="0" smtClean="0"/>
              <a:t>(</a:t>
            </a:r>
            <a:r>
              <a:rPr lang="en-US" sz="1600" dirty="0"/>
              <a:t>humidity / temperature profile</a:t>
            </a:r>
            <a:r>
              <a:rPr lang="en-US" sz="1600" dirty="0" smtClean="0"/>
              <a:t>)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Data </a:t>
            </a:r>
            <a:r>
              <a:rPr lang="en-US" sz="1600" dirty="0" smtClean="0"/>
              <a:t>access: </a:t>
            </a:r>
            <a:r>
              <a:rPr lang="fr-CH" sz="1600" dirty="0" smtClean="0">
                <a:hlinkClick r:id="rId3"/>
              </a:rPr>
              <a:t>http</a:t>
            </a:r>
            <a:r>
              <a:rPr lang="fr-CH" sz="1600" dirty="0">
                <a:hlinkClick r:id="rId3"/>
              </a:rPr>
              <a:t>://</a:t>
            </a:r>
            <a:r>
              <a:rPr lang="fr-CH" sz="1600" dirty="0" smtClean="0">
                <a:hlinkClick r:id="rId3"/>
              </a:rPr>
              <a:t>isdc.gfz-potsdam.de/index.php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760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Earth Observation </a:t>
            </a:r>
            <a:r>
              <a:rPr lang="de-DE" dirty="0" err="1" smtClean="0"/>
              <a:t>Missions</a:t>
            </a:r>
            <a:r>
              <a:rPr lang="de-DE" dirty="0" smtClean="0"/>
              <a:t>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TerraSAR</a:t>
            </a:r>
            <a:r>
              <a:rPr lang="de-DE" dirty="0" smtClean="0"/>
              <a:t>-X / </a:t>
            </a:r>
            <a:r>
              <a:rPr lang="de-DE" dirty="0" err="1" smtClean="0"/>
              <a:t>TanDEM</a:t>
            </a:r>
            <a:r>
              <a:rPr lang="de-DE" dirty="0" smtClean="0"/>
              <a:t>-X</a:t>
            </a:r>
          </a:p>
          <a:p>
            <a:pPr lvl="1"/>
            <a:r>
              <a:rPr lang="en-US" sz="1600" dirty="0" smtClean="0"/>
              <a:t>First </a:t>
            </a:r>
            <a:r>
              <a:rPr lang="en-US" sz="1600" dirty="0"/>
              <a:t>&amp; second global (&amp; first Antarctica) acquisition completed,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third </a:t>
            </a:r>
            <a:r>
              <a:rPr lang="en-US" sz="1600" dirty="0"/>
              <a:t>&amp; </a:t>
            </a:r>
            <a:r>
              <a:rPr lang="en-US" sz="1600" dirty="0" smtClean="0"/>
              <a:t>fourth coverage </a:t>
            </a:r>
            <a:r>
              <a:rPr lang="en-US" sz="1600" dirty="0"/>
              <a:t>in </a:t>
            </a:r>
            <a:r>
              <a:rPr lang="en-US" sz="1600" dirty="0" smtClean="0"/>
              <a:t>progress</a:t>
            </a:r>
            <a:endParaRPr lang="en-US" sz="1600" dirty="0"/>
          </a:p>
          <a:p>
            <a:pPr lvl="1"/>
            <a:r>
              <a:rPr lang="en-US" sz="1600" dirty="0" smtClean="0"/>
              <a:t>Data </a:t>
            </a:r>
            <a:r>
              <a:rPr lang="en-US" sz="1600" dirty="0"/>
              <a:t>acquisition for the global DEM to finish by the end of </a:t>
            </a:r>
            <a:r>
              <a:rPr lang="en-US" sz="1600" dirty="0" smtClean="0"/>
              <a:t>2014</a:t>
            </a:r>
            <a:endParaRPr lang="de-DE" sz="1600" dirty="0"/>
          </a:p>
          <a:p>
            <a:pPr lvl="1"/>
            <a:r>
              <a:rPr lang="de-DE" sz="1600" dirty="0" err="1"/>
              <a:t>Delivery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Global DEM </a:t>
            </a:r>
            <a:r>
              <a:rPr lang="de-DE" sz="1600" dirty="0" err="1"/>
              <a:t>commenced</a:t>
            </a:r>
            <a:r>
              <a:rPr lang="de-DE" sz="1600" dirty="0"/>
              <a:t> in </a:t>
            </a:r>
            <a:r>
              <a:rPr lang="de-DE" sz="1600" dirty="0" err="1"/>
              <a:t>January</a:t>
            </a:r>
            <a:r>
              <a:rPr lang="de-DE" sz="1600" dirty="0"/>
              <a:t> </a:t>
            </a:r>
            <a:r>
              <a:rPr lang="de-DE" sz="1600" dirty="0" smtClean="0"/>
              <a:t>2014</a:t>
            </a:r>
            <a:br>
              <a:rPr lang="de-DE" sz="1600" dirty="0" smtClean="0"/>
            </a:br>
            <a:r>
              <a:rPr lang="fr-CH" sz="1400" dirty="0" smtClean="0">
                <a:hlinkClick r:id="rId2"/>
              </a:rPr>
              <a:t>http</a:t>
            </a:r>
            <a:r>
              <a:rPr lang="fr-CH" sz="1400" dirty="0">
                <a:hlinkClick r:id="rId2"/>
              </a:rPr>
              <a:t>://</a:t>
            </a:r>
            <a:r>
              <a:rPr lang="fr-CH" sz="1400" dirty="0" smtClean="0">
                <a:hlinkClick r:id="rId2"/>
              </a:rPr>
              <a:t>sss.terrasar-x.dlr.de/</a:t>
            </a:r>
            <a:endParaRPr lang="fr-CH" dirty="0" smtClean="0"/>
          </a:p>
          <a:p>
            <a:pPr lvl="1"/>
            <a:r>
              <a:rPr lang="fr-CH" sz="1600" b="1" u="sng" dirty="0" smtClean="0"/>
              <a:t>IGOR</a:t>
            </a:r>
            <a:r>
              <a:rPr lang="fr-CH" sz="1600" dirty="0" smtClean="0"/>
              <a:t> </a:t>
            </a:r>
            <a:r>
              <a:rPr lang="fr-CH" sz="1600" dirty="0"/>
              <a:t>=&gt; </a:t>
            </a:r>
            <a:r>
              <a:rPr lang="fr-CH" sz="1600" dirty="0">
                <a:hlinkClick r:id="rId3"/>
              </a:rPr>
              <a:t>http://</a:t>
            </a:r>
            <a:r>
              <a:rPr lang="fr-CH" sz="1600" dirty="0" smtClean="0">
                <a:hlinkClick r:id="rId3"/>
              </a:rPr>
              <a:t>isdc.gfz-potsdam.de/index.php</a:t>
            </a:r>
            <a:endParaRPr lang="fr-CH" sz="1600" dirty="0"/>
          </a:p>
          <a:p>
            <a:pPr lvl="1"/>
            <a:endParaRPr lang="fr-CH" sz="1600" dirty="0" smtClean="0"/>
          </a:p>
          <a:p>
            <a:pPr lvl="1"/>
            <a:endParaRPr lang="fr-CH" sz="1600" dirty="0"/>
          </a:p>
          <a:p>
            <a:r>
              <a:rPr lang="en-US" dirty="0" smtClean="0"/>
              <a:t>Future Missions</a:t>
            </a:r>
          </a:p>
          <a:p>
            <a:pPr lvl="1">
              <a:defRPr/>
            </a:pPr>
            <a:r>
              <a:rPr lang="en-US" sz="1600" dirty="0"/>
              <a:t>Hyper-spectral imaging mission: </a:t>
            </a:r>
            <a:r>
              <a:rPr lang="en-US" sz="1600" dirty="0" err="1" smtClean="0"/>
              <a:t>EnMAP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In-kind contribution to </a:t>
            </a:r>
            <a:r>
              <a:rPr lang="en-US" sz="1600" dirty="0" err="1"/>
              <a:t>MetOp</a:t>
            </a:r>
            <a:r>
              <a:rPr lang="en-US" sz="1600" dirty="0"/>
              <a:t> 2</a:t>
            </a:r>
            <a:r>
              <a:rPr lang="en-US" sz="1600" baseline="30000" dirty="0"/>
              <a:t>nd</a:t>
            </a:r>
            <a:r>
              <a:rPr lang="en-US" sz="1600" dirty="0"/>
              <a:t> Generation: </a:t>
            </a:r>
            <a:r>
              <a:rPr lang="en-US" sz="1600" dirty="0" err="1" smtClean="0"/>
              <a:t>MetImage</a:t>
            </a:r>
            <a:endParaRPr lang="en-US" sz="1600" dirty="0"/>
          </a:p>
          <a:p>
            <a:pPr lvl="1">
              <a:defRPr/>
            </a:pPr>
            <a:r>
              <a:rPr lang="en-US" sz="1600" dirty="0" smtClean="0"/>
              <a:t>French </a:t>
            </a:r>
            <a:r>
              <a:rPr lang="en-US" sz="1600" dirty="0"/>
              <a:t>/ </a:t>
            </a:r>
            <a:r>
              <a:rPr lang="en-US" sz="1600" dirty="0" smtClean="0"/>
              <a:t>German </a:t>
            </a:r>
            <a:r>
              <a:rPr lang="en-US" sz="1600" dirty="0"/>
              <a:t>CH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  <a:r>
              <a:rPr lang="en-US" sz="1600" dirty="0" err="1"/>
              <a:t>Lidar</a:t>
            </a:r>
            <a:r>
              <a:rPr lang="en-US" sz="1600" dirty="0"/>
              <a:t>: </a:t>
            </a:r>
            <a:r>
              <a:rPr lang="en-US" sz="1600" dirty="0" smtClean="0"/>
              <a:t>MERLIN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1953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556792"/>
            <a:ext cx="7694613" cy="4320133"/>
          </a:xfrm>
        </p:spPr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 National </a:t>
            </a:r>
            <a:r>
              <a:rPr lang="de-DE" dirty="0" err="1" smtClean="0"/>
              <a:t>contributions</a:t>
            </a:r>
            <a:endParaRPr lang="de-DE" dirty="0" smtClean="0"/>
          </a:p>
          <a:p>
            <a:pPr lvl="1"/>
            <a:r>
              <a:rPr lang="de-DE" dirty="0" smtClean="0"/>
              <a:t>German </a:t>
            </a:r>
            <a:r>
              <a:rPr lang="de-DE" dirty="0" err="1" smtClean="0"/>
              <a:t>Weather</a:t>
            </a:r>
            <a:r>
              <a:rPr lang="de-DE" dirty="0" smtClean="0"/>
              <a:t> Service (DWD)</a:t>
            </a:r>
          </a:p>
          <a:p>
            <a:pPr lvl="1"/>
            <a:r>
              <a:rPr lang="de-DE" dirty="0" smtClean="0"/>
              <a:t>R&amp;D initiative </a:t>
            </a:r>
            <a:r>
              <a:rPr lang="de-DE" dirty="0" err="1" smtClean="0"/>
              <a:t>by</a:t>
            </a:r>
            <a:r>
              <a:rPr lang="de-DE" dirty="0" smtClean="0"/>
              <a:t> different National </a:t>
            </a:r>
            <a:r>
              <a:rPr lang="de-DE" dirty="0" err="1" smtClean="0"/>
              <a:t>Ministries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1400" dirty="0" err="1" smtClean="0"/>
              <a:t>see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example</a:t>
            </a:r>
            <a:r>
              <a:rPr lang="de-DE" sz="1600" dirty="0" smtClean="0"/>
              <a:t>: </a:t>
            </a:r>
            <a:r>
              <a:rPr lang="fr-CH" altLang="en-US" sz="1400" b="1" dirty="0" smtClean="0">
                <a:solidFill>
                  <a:schemeClr val="tx2"/>
                </a:solidFill>
              </a:rPr>
              <a:t>World </a:t>
            </a:r>
            <a:r>
              <a:rPr lang="fr-CH" altLang="en-US" sz="1400" b="1" dirty="0">
                <a:solidFill>
                  <a:schemeClr val="tx2"/>
                </a:solidFill>
              </a:rPr>
              <a:t>Data Center for </a:t>
            </a:r>
            <a:r>
              <a:rPr lang="fr-CH" altLang="en-US" sz="1400" b="1" dirty="0" err="1" smtClean="0">
                <a:solidFill>
                  <a:schemeClr val="tx2"/>
                </a:solidFill>
              </a:rPr>
              <a:t>Climate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 (http</a:t>
            </a:r>
            <a:r>
              <a:rPr lang="en-US" altLang="en-US" sz="1400" b="1" dirty="0">
                <a:solidFill>
                  <a:schemeClr val="tx2"/>
                </a:solidFill>
              </a:rPr>
              <a:t>://www.dkrz.de/daten/wdcc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/)</a:t>
            </a:r>
            <a:endParaRPr lang="en-US" altLang="en-US" sz="1400" b="1" dirty="0">
              <a:solidFill>
                <a:schemeClr val="tx2"/>
              </a:solidFill>
            </a:endParaRPr>
          </a:p>
          <a:p>
            <a:pPr lvl="1"/>
            <a:r>
              <a:rPr lang="de-DE" dirty="0" smtClean="0"/>
              <a:t>DLR </a:t>
            </a:r>
            <a:r>
              <a:rPr lang="de-DE" dirty="0" err="1" smtClean="0"/>
              <a:t>internal</a:t>
            </a:r>
            <a:r>
              <a:rPr lang="de-DE" dirty="0" smtClean="0"/>
              <a:t> R&amp;D</a:t>
            </a:r>
          </a:p>
          <a:p>
            <a:pPr lvl="1"/>
            <a:r>
              <a:rPr lang="de-DE" dirty="0" err="1" smtClean="0"/>
              <a:t>Universities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Research Institutes</a:t>
            </a:r>
          </a:p>
          <a:p>
            <a:endParaRPr lang="de-DE" dirty="0" smtClean="0"/>
          </a:p>
          <a:p>
            <a:r>
              <a:rPr lang="de-DE" dirty="0" smtClean="0"/>
              <a:t>EUMETSAT SAF (</a:t>
            </a:r>
            <a:r>
              <a:rPr lang="de-DE" dirty="0" err="1" smtClean="0"/>
              <a:t>includes</a:t>
            </a:r>
            <a:r>
              <a:rPr lang="de-DE" dirty="0" smtClean="0"/>
              <a:t> additional national </a:t>
            </a:r>
            <a:r>
              <a:rPr lang="de-DE" dirty="0" err="1" smtClean="0"/>
              <a:t>co-funding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Climate</a:t>
            </a:r>
            <a:r>
              <a:rPr lang="de-DE" dirty="0" smtClean="0"/>
              <a:t> Monitoring SAF (CM-SAF) </a:t>
            </a:r>
            <a:r>
              <a:rPr lang="de-DE" dirty="0" err="1" smtClean="0"/>
              <a:t>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DWD</a:t>
            </a:r>
          </a:p>
          <a:p>
            <a:pPr lvl="1"/>
            <a:r>
              <a:rPr lang="de-DE" dirty="0" err="1" smtClean="0"/>
              <a:t>Ozone</a:t>
            </a:r>
            <a:r>
              <a:rPr lang="de-DE" dirty="0" smtClean="0"/>
              <a:t> Monitoring SAR (O3-SAF)</a:t>
            </a:r>
          </a:p>
          <a:p>
            <a:pPr lvl="1"/>
            <a:endParaRPr lang="de-DE" dirty="0"/>
          </a:p>
          <a:p>
            <a:r>
              <a:rPr lang="de-DE" dirty="0" smtClean="0"/>
              <a:t>ESA CCI 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endParaRPr lang="de-DE" dirty="0" smtClean="0"/>
          </a:p>
          <a:p>
            <a:pPr lvl="1"/>
            <a:r>
              <a:rPr lang="de-DE" dirty="0" smtClean="0"/>
              <a:t>Lead in Aerosols </a:t>
            </a:r>
            <a:r>
              <a:rPr lang="de-DE" dirty="0" err="1" smtClean="0"/>
              <a:t>and</a:t>
            </a:r>
            <a:r>
              <a:rPr lang="de-DE" dirty="0" smtClean="0"/>
              <a:t> Cloud ECV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 lvl="1"/>
            <a:r>
              <a:rPr lang="de-DE" dirty="0" smtClean="0"/>
              <a:t>Strong </a:t>
            </a:r>
            <a:r>
              <a:rPr lang="de-DE" dirty="0" err="1" smtClean="0"/>
              <a:t>contributors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Germany in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ECV </a:t>
            </a:r>
            <a:r>
              <a:rPr lang="de-DE" dirty="0" err="1" smtClean="0"/>
              <a:t>projects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  <p:cxnSp>
        <p:nvCxnSpPr>
          <p:cNvPr id="17" name="Gekrümmte Verbindung 16"/>
          <p:cNvCxnSpPr/>
          <p:nvPr/>
        </p:nvCxnSpPr>
        <p:spPr>
          <a:xfrm rot="5400000">
            <a:off x="647564" y="2744924"/>
            <a:ext cx="1656184" cy="127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R&amp;D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Provided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Markus Rapp, DLR, Institute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Atmospheric</a:t>
            </a:r>
            <a:r>
              <a:rPr lang="de-DE" sz="2000" dirty="0" smtClean="0"/>
              <a:t> </a:t>
            </a:r>
            <a:r>
              <a:rPr lang="de-DE" sz="2000" dirty="0" err="1" smtClean="0"/>
              <a:t>Physics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037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/>
          <a:p>
            <a:r>
              <a:rPr lang="en-GB" sz="2800" dirty="0" smtClean="0"/>
              <a:t>The evolution of stratospheric ozone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372200" y="1340768"/>
            <a:ext cx="2448272" cy="4097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Numerical model simulations: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Reproduction of observations – evaluation studies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Understanding of changes and trends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Investigation of climate-ozone connections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Prediction of future ozone layer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33753" r="4859" b="24309"/>
          <a:stretch/>
        </p:blipFill>
        <p:spPr>
          <a:xfrm>
            <a:off x="251380" y="1556792"/>
            <a:ext cx="5853155" cy="38164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3608" y="5517232"/>
            <a:ext cx="45910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Strong relation to the ESA-CCI ozone project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0" y="4427820"/>
            <a:ext cx="13110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Dameris (DLR-IPA)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Loyola (DLR-IMF)</a:t>
            </a:r>
          </a:p>
        </p:txBody>
      </p:sp>
    </p:spTree>
    <p:extLst>
      <p:ext uri="{BB962C8B-B14F-4D97-AF65-F5344CB8AC3E}">
        <p14:creationId xmlns:p14="http://schemas.microsoft.com/office/powerpoint/2010/main" val="1023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/>
          <a:p>
            <a:r>
              <a:rPr lang="en-GB" sz="2800" dirty="0" smtClean="0"/>
              <a:t>The role of stratospheric water vapour</a:t>
            </a:r>
            <a:endParaRPr lang="en-GB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5017" r="6869" b="3351"/>
          <a:stretch/>
        </p:blipFill>
        <p:spPr>
          <a:xfrm>
            <a:off x="107504" y="1537074"/>
            <a:ext cx="5885755" cy="405216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72200" y="1340768"/>
            <a:ext cx="2448272" cy="441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Numerical model simulations: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Reproduction of observations – evaluation studies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Understanding of changes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Investigation of stratospheric water vapour on climate changes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Assessment of future evolution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5589240"/>
            <a:ext cx="38856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near global mean, lower stratosphere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347864" y="1772816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419872" y="1844824"/>
            <a:ext cx="22442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“The millennium drop”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662330" y="4509120"/>
            <a:ext cx="32058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Eichinger, Jöckel, Brinkop, Dameris (DLR-IPA)</a:t>
            </a:r>
          </a:p>
        </p:txBody>
      </p:sp>
    </p:spTree>
    <p:extLst>
      <p:ext uri="{BB962C8B-B14F-4D97-AF65-F5344CB8AC3E}">
        <p14:creationId xmlns:p14="http://schemas.microsoft.com/office/powerpoint/2010/main" val="18887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43000" y="188640"/>
            <a:ext cx="7342188" cy="741600"/>
          </a:xfrm>
        </p:spPr>
        <p:txBody>
          <a:bodyPr/>
          <a:lstStyle/>
          <a:p>
            <a:pPr algn="ctr"/>
            <a:r>
              <a:rPr lang="en-GB" dirty="0" smtClean="0"/>
              <a:t>Trends in upper tropospheric humidity from </a:t>
            </a:r>
            <a:br>
              <a:rPr lang="en-GB" dirty="0" smtClean="0"/>
            </a:br>
            <a:r>
              <a:rPr lang="en-GB" dirty="0" smtClean="0"/>
              <a:t>30 years of HIRS data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0" y="980727"/>
            <a:ext cx="4392488" cy="516289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mtClean="0"/>
              <a:t>Several versions of the High-Resolution Infrared Radiation Sounder have flown on NOAA satellites since 1979. The most recent HIRS flies on METOP-A.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mtClean="0"/>
              <a:t>Data have been intercalibrated in recent years, such that about 30 years of a nearly homogeneous data time series can be analysed.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mtClean="0"/>
              <a:t>Using channels 12 and 6 we have produced a 30 yr dataset of upper tropospheric humidity with respect to ice (UTHi), sofar only for the latitude range 30</a:t>
            </a:r>
            <a:r>
              <a:rPr lang="de-DE">
                <a:sym typeface="Symbol"/>
              </a:rPr>
              <a:t></a:t>
            </a:r>
            <a:r>
              <a:rPr lang="de-DE" smtClean="0"/>
              <a:t>-60</a:t>
            </a:r>
            <a:r>
              <a:rPr lang="de-DE" smtClean="0">
                <a:sym typeface="Symbol"/>
              </a:rPr>
              <a:t></a:t>
            </a:r>
            <a:r>
              <a:rPr lang="de-DE" smtClean="0"/>
              <a:t>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mtClean="0"/>
              <a:t>A first analysis shows that UTHi increased in many regions significantly from the 1980s to the 2000s.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40000"/>
            <a:ext cx="3931591" cy="18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71544"/>
            <a:ext cx="3931591" cy="18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4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Standarddesign">
  <a:themeElements>
    <a:clrScheme name="2_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84F15573-F1C9-4F86-B645-9414221BA1F2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843</Words>
  <Application>Microsoft Office PowerPoint</Application>
  <PresentationFormat>Bildschirmpräsentation (4:3)</PresentationFormat>
  <Paragraphs>139</Paragraphs>
  <Slides>14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DLR-Präsentation 4:3 Englisch</vt:lpstr>
      <vt:lpstr>1_DLR-Präsentation 4:3 Englisch</vt:lpstr>
      <vt:lpstr>2_Standarddesign</vt:lpstr>
      <vt:lpstr>German National Report CGMS / CEOS Working Group Climate</vt:lpstr>
      <vt:lpstr>PowerPoint-Präsentation</vt:lpstr>
      <vt:lpstr>Earth Observation Missions (I)</vt:lpstr>
      <vt:lpstr>Earth Observation Missions (II)</vt:lpstr>
      <vt:lpstr>Climate related activities</vt:lpstr>
      <vt:lpstr>Example from R&amp;D</vt:lpstr>
      <vt:lpstr>The evolution of stratospheric ozone</vt:lpstr>
      <vt:lpstr>The role of stratospheric water vapour</vt:lpstr>
      <vt:lpstr>Trends in upper tropospheric humidity from  30 years of HIRS data</vt:lpstr>
      <vt:lpstr>Statistical significance and causes of trends</vt:lpstr>
      <vt:lpstr>Climate Data Contributions by the DWD</vt:lpstr>
      <vt:lpstr>Available Climate data records from CM SAF  (www.cmsaf.eu, funded jointly from EUMETSAT, Germany, S, CH, NL, B, FI, UK)</vt:lpstr>
      <vt:lpstr>PowerPoint-Präsentation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4:3 Englisch</dc:title>
  <dc:creator>Bargen, Albrecht von</dc:creator>
  <cp:lastModifiedBy>Bargen, Albrecht von</cp:lastModifiedBy>
  <cp:revision>73</cp:revision>
  <dcterms:created xsi:type="dcterms:W3CDTF">2012-06-19T06:51:55Z</dcterms:created>
  <dcterms:modified xsi:type="dcterms:W3CDTF">2014-03-05T08:18:45Z</dcterms:modified>
</cp:coreProperties>
</file>