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Lobster"/>
      <p:regular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Average"/>
      <p:regular r:id="rId23"/>
    </p:embeddedFont>
    <p:embeddedFont>
      <p:font typeface="Barlow Medium"/>
      <p:regular r:id="rId24"/>
      <p:bold r:id="rId25"/>
      <p:italic r:id="rId26"/>
      <p:boldItalic r:id="rId27"/>
    </p:embeddedFont>
    <p:embeddedFont>
      <p:font typeface="Barlow SemiBold"/>
      <p:regular r:id="rId28"/>
      <p:bold r:id="rId29"/>
      <p:italic r:id="rId30"/>
      <p:boldItalic r:id="rId31"/>
    </p:embeddedFont>
    <p:embeddedFont>
      <p:font typeface="Barl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Rc3fvNAq8uGdEXnMHwDDLSZoK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BarlowMedium-regular.fntdata"/><Relationship Id="rId23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Medium-italic.fntdata"/><Relationship Id="rId25" Type="http://schemas.openxmlformats.org/officeDocument/2006/relationships/font" Target="fonts/BarlowMedium-bold.fntdata"/><Relationship Id="rId28" Type="http://schemas.openxmlformats.org/officeDocument/2006/relationships/font" Target="fonts/BarlowSemiBold-regular.fntdata"/><Relationship Id="rId27" Type="http://schemas.openxmlformats.org/officeDocument/2006/relationships/font" Target="fonts/Barlow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SemiBold-boldItalic.fntdata"/><Relationship Id="rId30" Type="http://schemas.openxmlformats.org/officeDocument/2006/relationships/font" Target="fonts/BarlowSemiBold-italic.fntdata"/><Relationship Id="rId11" Type="http://schemas.openxmlformats.org/officeDocument/2006/relationships/font" Target="fonts/MontserratSemiBold-bold.fntdata"/><Relationship Id="rId33" Type="http://schemas.openxmlformats.org/officeDocument/2006/relationships/font" Target="fonts/Barlow-bold.fntdata"/><Relationship Id="rId10" Type="http://schemas.openxmlformats.org/officeDocument/2006/relationships/font" Target="fonts/MontserratSemiBold-regular.fntdata"/><Relationship Id="rId32" Type="http://schemas.openxmlformats.org/officeDocument/2006/relationships/font" Target="fonts/Barlow-regular.fntdata"/><Relationship Id="rId13" Type="http://schemas.openxmlformats.org/officeDocument/2006/relationships/font" Target="fonts/MontserratSemiBold-boldItalic.fntdata"/><Relationship Id="rId35" Type="http://schemas.openxmlformats.org/officeDocument/2006/relationships/font" Target="fonts/Barlow-boldItalic.fntdata"/><Relationship Id="rId12" Type="http://schemas.openxmlformats.org/officeDocument/2006/relationships/font" Target="fonts/MontserratSemiBold-italic.fntdata"/><Relationship Id="rId34" Type="http://schemas.openxmlformats.org/officeDocument/2006/relationships/font" Target="fonts/Barlow-italic.fntdata"/><Relationship Id="rId15" Type="http://schemas.openxmlformats.org/officeDocument/2006/relationships/font" Target="fonts/Montserrat-regular.fntdata"/><Relationship Id="rId14" Type="http://schemas.openxmlformats.org/officeDocument/2006/relationships/font" Target="fonts/Lobster-regular.fntdata"/><Relationship Id="rId36" Type="http://customschemas.google.com/relationships/presentationmetadata" Target="meta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1.jpg"/><Relationship Id="rId4" Type="http://schemas.openxmlformats.org/officeDocument/2006/relationships/image" Target="../media/image9.jp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7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7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7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7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7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14" name="Google Shape;14;p7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" name="Google Shape;15;p7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7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8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1" name="Google Shape;2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8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" name="Google Shape;24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9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5" name="Google Shape;3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9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Google Shape;3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8" name="Google Shape;38;p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9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47" name="Google Shape;4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51" name="Google Shape;51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5" name="Google Shape;55;p10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/>
              <a:t>WGClimate-22 &amp; GHG-TT-5</a:t>
            </a:r>
            <a:endParaRPr sz="7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Roadmaps Combined: comprehensive monitoring of the carbon budget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6223225" y="5534125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Presenter, Organization</a:t>
            </a:r>
            <a:endParaRPr b="0" i="0" sz="14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#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3 Roadmaps… 1 Carbon budget</a:t>
            </a:r>
            <a:endParaRPr/>
          </a:p>
        </p:txBody>
      </p:sp>
      <p:pic>
        <p:nvPicPr>
          <p:cNvPr descr="A blue and white cover with text&#10;&#10;AI-generated content may be incorrect."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3985" y="3100138"/>
            <a:ext cx="2275262" cy="294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leaf with images of trees&#10;&#10;AI-generated content may be incorrect."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088" y="3100102"/>
            <a:ext cx="2275262" cy="29472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>
            <a:off x="6115882" y="3100102"/>
            <a:ext cx="2244792" cy="294729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ToC and lead authors settled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Draft to be completed by Q3 2025</a:t>
            </a:r>
            <a:endParaRPr/>
          </a:p>
        </p:txBody>
      </p:sp>
      <p:pic>
        <p:nvPicPr>
          <p:cNvPr descr="CEOS Logo | CEOS | Committee on Earth Observation Satellites" id="70" name="Google Shape;70;p2"/>
          <p:cNvPicPr preferRelativeResize="0"/>
          <p:nvPr/>
        </p:nvPicPr>
        <p:blipFill rotWithShape="1">
          <a:blip r:embed="rId5">
            <a:alphaModFix/>
          </a:blip>
          <a:srcRect b="-9349" l="0" r="41227" t="0"/>
          <a:stretch/>
        </p:blipFill>
        <p:spPr>
          <a:xfrm>
            <a:off x="7568887" y="3130310"/>
            <a:ext cx="698935" cy="2986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6058051" y="3880410"/>
            <a:ext cx="2302623" cy="47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Aquatic Carbon From Space Roadmap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road with a crossroad in the middle of grass&#10;&#10;AI-generated content may be incorrect." id="72" name="Google Shape;7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1364" y="1335258"/>
            <a:ext cx="4871456" cy="157021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3720617" y="6088147"/>
            <a:ext cx="14125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October 2024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972413" y="6088146"/>
            <a:ext cx="14125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October 2023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6288753" y="6092305"/>
            <a:ext cx="18277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Early 2026 (target)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8547227" y="1471497"/>
            <a:ext cx="347304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 SIT initiated an effort to coordinate activities.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good reasons and enough specificities to this state-of-play but some degree of convergence is needed: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activities of similar nature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interface activities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of modelling / inverse modelling as an integrative tool and to identify key uncertainties &amp; sensitivities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idx="1" type="body"/>
          </p:nvPr>
        </p:nvSpPr>
        <p:spPr>
          <a:xfrm>
            <a:off x="302172" y="1680045"/>
            <a:ext cx="5294475" cy="349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Thematic activities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Fostering Stakeholder Engagement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Sensor development and Constellation Architecture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Calibration and Level 1 Products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Level 2 Products and Validation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Flux inversion Modelling and Validation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Best Practices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System Development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 sz="1600"/>
              <a:t>Capacity Building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000"/>
              <a:t>Coordination of Aquatic, AFOLU and GHG Carbon Roadmap</a:t>
            </a:r>
            <a:endParaRPr sz="2000"/>
          </a:p>
        </p:txBody>
      </p:sp>
      <p:sp>
        <p:nvSpPr>
          <p:cNvPr id="82" name="Google Shape;82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Built-in coordination already</a:t>
            </a:r>
            <a:endParaRPr sz="4000"/>
          </a:p>
        </p:txBody>
      </p:sp>
      <p:sp>
        <p:nvSpPr>
          <p:cNvPr id="83" name="Google Shape;83;p3"/>
          <p:cNvSpPr txBox="1"/>
          <p:nvPr/>
        </p:nvSpPr>
        <p:spPr>
          <a:xfrm>
            <a:off x="862027" y="1218380"/>
            <a:ext cx="37257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GHG Carbon Roadmap</a:t>
            </a: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6763585" y="1218379"/>
            <a:ext cx="28857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AFOLU Roadmap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6595353" y="1680045"/>
            <a:ext cx="5294475" cy="349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Montserrat"/>
              <a:buChar char="❖"/>
            </a:pPr>
            <a:r>
              <a:rPr b="0" i="0" lang="en-GB" sz="20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Approaches to AFOLU-related emissions/removals</a:t>
            </a:r>
            <a:endParaRPr/>
          </a:p>
          <a:p>
            <a:pPr indent="-4064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IPCC approach</a:t>
            </a:r>
            <a:endParaRPr/>
          </a:p>
          <a:p>
            <a:pPr indent="-4064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Hybrid IPCC/EO approach</a:t>
            </a:r>
            <a:endParaRPr/>
          </a:p>
          <a:p>
            <a:pPr indent="-4064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Dynamic Global Vegetation Models</a:t>
            </a:r>
            <a:endParaRPr/>
          </a:p>
          <a:p>
            <a:pPr indent="-4064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Bookkeeping approaches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Noto Sans Symbols"/>
              <a:buChar char="❖"/>
            </a:pPr>
            <a:r>
              <a:rPr b="0" i="0" lang="en-GB" sz="20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Perspective on GHG Roadmap</a:t>
            </a:r>
            <a:endParaRPr/>
          </a:p>
          <a:p>
            <a:pPr indent="-3810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Top-Down / Bottom-up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Noto Sans Symbols"/>
              <a:buChar char="❖"/>
            </a:pPr>
            <a:r>
              <a:rPr b="0" i="0" lang="en-GB" sz="20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Capacity building and User Engagement</a:t>
            </a:r>
            <a:endParaRPr/>
          </a:p>
        </p:txBody>
      </p:sp>
      <p:cxnSp>
        <p:nvCxnSpPr>
          <p:cNvPr id="86" name="Google Shape;86;p3"/>
          <p:cNvCxnSpPr/>
          <p:nvPr/>
        </p:nvCxnSpPr>
        <p:spPr>
          <a:xfrm flipH="1">
            <a:off x="5286703" y="4267199"/>
            <a:ext cx="1308650" cy="714704"/>
          </a:xfrm>
          <a:prstGeom prst="straightConnector1">
            <a:avLst/>
          </a:prstGeom>
          <a:noFill/>
          <a:ln cap="flat" cmpd="sng" w="76200">
            <a:solidFill>
              <a:srgbClr val="2F415D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600"/>
              <a:t>Top-Down, Bottom-Up and in-between</a:t>
            </a:r>
            <a:endParaRPr/>
          </a:p>
        </p:txBody>
      </p:sp>
      <p:pic>
        <p:nvPicPr>
          <p:cNvPr descr="A diagram of a farm&#10;&#10;AI-generated content may be incorrect."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454" y="1460131"/>
            <a:ext cx="3978767" cy="22402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262758" y="1152354"/>
            <a:ext cx="25394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by Kevin (6.1)</a:t>
            </a:r>
            <a:endParaRPr/>
          </a:p>
        </p:txBody>
      </p:sp>
      <p:pic>
        <p:nvPicPr>
          <p:cNvPr descr="A diagram of a graph&#10;&#10;AI-generated content may be incorrect." id="94" name="Google Shape;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7408" y="1341262"/>
            <a:ext cx="4237296" cy="23590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4477408" y="1152353"/>
            <a:ext cx="2818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by Philippe (6.3)</a:t>
            </a:r>
            <a:endParaRPr/>
          </a:p>
        </p:txBody>
      </p:sp>
      <p:pic>
        <p:nvPicPr>
          <p:cNvPr descr="A close-up of a graph&#10;&#10;AI-generated content may be incorrect." id="96" name="Google Shape;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454" y="4164673"/>
            <a:ext cx="3978767" cy="22348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262758" y="3856896"/>
            <a:ext cx="24384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by Ben (6.2)</a:t>
            </a:r>
            <a:endParaRPr/>
          </a:p>
        </p:txBody>
      </p:sp>
      <p:pic>
        <p:nvPicPr>
          <p:cNvPr descr="A diagram of a plan&#10;&#10;AI-generated content may be incorrect." id="98" name="Google Shape;9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7408" y="4010783"/>
            <a:ext cx="4439785" cy="24951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/>
        </p:nvSpPr>
        <p:spPr>
          <a:xfrm>
            <a:off x="4477408" y="3856895"/>
            <a:ext cx="29883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 by Gianpaolo (5.1)</a:t>
            </a:r>
            <a:endParaRPr/>
          </a:p>
        </p:txBody>
      </p:sp>
      <p:sp>
        <p:nvSpPr>
          <p:cNvPr id="100" name="Google Shape;100;p4"/>
          <p:cNvSpPr txBox="1"/>
          <p:nvPr/>
        </p:nvSpPr>
        <p:spPr>
          <a:xfrm>
            <a:off x="9217572" y="4519678"/>
            <a:ext cx="19464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Incl. Task Team Modelling led by Lesley 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Use cases approach</a:t>
            </a:r>
            <a:endParaRPr/>
          </a:p>
        </p:txBody>
      </p:sp>
      <p:pic>
        <p:nvPicPr>
          <p:cNvPr descr="A white text on a white background&#10;&#10;AI-generated content may be incorrect."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2130925"/>
            <a:ext cx="6203731" cy="340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368041" y="1523180"/>
            <a:ext cx="51267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Examples (from GHG Roadmap)</a:t>
            </a:r>
            <a:endParaRPr/>
          </a:p>
        </p:txBody>
      </p:sp>
      <p:sp>
        <p:nvSpPr>
          <p:cNvPr id="108" name="Google Shape;108;p5"/>
          <p:cNvSpPr txBox="1"/>
          <p:nvPr/>
        </p:nvSpPr>
        <p:spPr>
          <a:xfrm>
            <a:off x="7186448" y="2489736"/>
            <a:ext cx="4829504" cy="349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useful new activities could WG Climate initiate or sponsor in coordination with G3W?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