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Montserrat SemiBold"/>
      <p:regular r:id="rId31"/>
      <p:bold r:id="rId32"/>
      <p:italic r:id="rId33"/>
      <p:boldItalic r:id="rId34"/>
    </p:embeddedFont>
    <p:embeddedFont>
      <p:font typeface="Lobster"/>
      <p:regular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  <p:embeddedFont>
      <p:font typeface="Average"/>
      <p:regular r:id="rId44"/>
    </p:embeddedFont>
    <p:embeddedFont>
      <p:font typeface="Barlow Medium"/>
      <p:regular r:id="rId45"/>
      <p:bold r:id="rId46"/>
      <p:italic r:id="rId47"/>
      <p:boldItalic r:id="rId48"/>
    </p:embeddedFont>
    <p:embeddedFont>
      <p:font typeface="Barlow SemiBold"/>
      <p:regular r:id="rId49"/>
      <p:bold r:id="rId50"/>
      <p:italic r:id="rId51"/>
      <p:boldItalic r:id="rId52"/>
    </p:embeddedFont>
    <p:embeddedFont>
      <p:font typeface="Barlow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7" roundtripDataSignature="AMtx7miDEPtDkmwQ0yd3GkXmvzRpXsLM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44" Type="http://schemas.openxmlformats.org/officeDocument/2006/relationships/font" Target="fonts/Average-regular.fntdata"/><Relationship Id="rId43" Type="http://schemas.openxmlformats.org/officeDocument/2006/relationships/font" Target="fonts/MontserratMedium-boldItalic.fntdata"/><Relationship Id="rId46" Type="http://schemas.openxmlformats.org/officeDocument/2006/relationships/font" Target="fonts/BarlowMedium-bold.fntdata"/><Relationship Id="rId45" Type="http://schemas.openxmlformats.org/officeDocument/2006/relationships/font" Target="fonts/BarlowMedium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BarlowMedium-boldItalic.fntdata"/><Relationship Id="rId47" Type="http://schemas.openxmlformats.org/officeDocument/2006/relationships/font" Target="fonts/BarlowMedium-italic.fntdata"/><Relationship Id="rId49" Type="http://schemas.openxmlformats.org/officeDocument/2006/relationships/font" Target="fonts/Barlow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SemiBold-regular.fntdata"/><Relationship Id="rId30" Type="http://schemas.openxmlformats.org/officeDocument/2006/relationships/slide" Target="slides/slide26.xml"/><Relationship Id="rId33" Type="http://schemas.openxmlformats.org/officeDocument/2006/relationships/font" Target="fonts/MontserratSemiBold-italic.fntdata"/><Relationship Id="rId32" Type="http://schemas.openxmlformats.org/officeDocument/2006/relationships/font" Target="fonts/MontserratSemiBold-bold.fntdata"/><Relationship Id="rId35" Type="http://schemas.openxmlformats.org/officeDocument/2006/relationships/font" Target="fonts/Lobster-regular.fntdata"/><Relationship Id="rId34" Type="http://schemas.openxmlformats.org/officeDocument/2006/relationships/font" Target="fonts/MontserratSemiBold-boldItalic.fntdata"/><Relationship Id="rId37" Type="http://schemas.openxmlformats.org/officeDocument/2006/relationships/font" Target="fonts/Montserrat-bold.fntdata"/><Relationship Id="rId36" Type="http://schemas.openxmlformats.org/officeDocument/2006/relationships/font" Target="fonts/Montserrat-regular.fntdata"/><Relationship Id="rId39" Type="http://schemas.openxmlformats.org/officeDocument/2006/relationships/font" Target="fonts/Montserrat-boldItalic.fntdata"/><Relationship Id="rId38" Type="http://schemas.openxmlformats.org/officeDocument/2006/relationships/font" Target="fonts/Montserrat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BarlowSemiBold-italic.fntdata"/><Relationship Id="rId50" Type="http://schemas.openxmlformats.org/officeDocument/2006/relationships/font" Target="fonts/BarlowSemiBold-bold.fntdata"/><Relationship Id="rId53" Type="http://schemas.openxmlformats.org/officeDocument/2006/relationships/font" Target="fonts/Barlow-regular.fntdata"/><Relationship Id="rId52" Type="http://schemas.openxmlformats.org/officeDocument/2006/relationships/font" Target="fonts/BarlowSemiBold-boldItalic.fntdata"/><Relationship Id="rId11" Type="http://schemas.openxmlformats.org/officeDocument/2006/relationships/slide" Target="slides/slide7.xml"/><Relationship Id="rId55" Type="http://schemas.openxmlformats.org/officeDocument/2006/relationships/font" Target="fonts/Barlow-italic.fntdata"/><Relationship Id="rId10" Type="http://schemas.openxmlformats.org/officeDocument/2006/relationships/slide" Target="slides/slide6.xml"/><Relationship Id="rId54" Type="http://schemas.openxmlformats.org/officeDocument/2006/relationships/font" Target="fonts/Barlow-bold.fntdata"/><Relationship Id="rId13" Type="http://schemas.openxmlformats.org/officeDocument/2006/relationships/slide" Target="slides/slide9.xml"/><Relationship Id="rId57" Type="http://customschemas.google.com/relationships/presentationmetadata" Target="metadata"/><Relationship Id="rId12" Type="http://schemas.openxmlformats.org/officeDocument/2006/relationships/slide" Target="slides/slide8.xml"/><Relationship Id="rId56" Type="http://schemas.openxmlformats.org/officeDocument/2006/relationships/font" Target="fonts/Barlow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6.jpg"/><Relationship Id="rId4" Type="http://schemas.openxmlformats.org/officeDocument/2006/relationships/image" Target="../media/image3.jp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WGClimate)">
  <p:cSld name="Title Slide_1">
    <p:bg>
      <p:bgPr>
        <a:solidFill>
          <a:schemeClr val="dk2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8"/>
          <p:cNvSpPr/>
          <p:nvPr/>
        </p:nvSpPr>
        <p:spPr>
          <a:xfrm flipH="1">
            <a:off x="7882594" y="57065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28"/>
          <p:cNvSpPr/>
          <p:nvPr/>
        </p:nvSpPr>
        <p:spPr>
          <a:xfrm flipH="1">
            <a:off x="-10031326" y="-4219917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0" name="Google Shape;10;p28"/>
          <p:cNvPicPr preferRelativeResize="0"/>
          <p:nvPr/>
        </p:nvPicPr>
        <p:blipFill rotWithShape="1">
          <a:blip r:embed="rId3">
            <a:alphaModFix amt="58999"/>
          </a:blip>
          <a:srcRect b="-20377" l="11054" r="40715" t="37272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8"/>
          <p:cNvSpPr txBox="1"/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grpSp>
        <p:nvGrpSpPr>
          <p:cNvPr id="12" name="Google Shape;12;p28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13" name="Google Shape;13;p28"/>
            <p:cNvPicPr preferRelativeResize="0"/>
            <p:nvPr/>
          </p:nvPicPr>
          <p:blipFill rotWithShape="1">
            <a:blip r:embed="rId4">
              <a:alphaModFix/>
            </a:blip>
            <a:srcRect b="23006" l="10790" r="65874" t="22772"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  <p:pic>
          <p:nvPicPr>
            <p:cNvPr id="14" name="Google Shape;14;p28"/>
            <p:cNvPicPr preferRelativeResize="0"/>
            <p:nvPr/>
          </p:nvPicPr>
          <p:blipFill rotWithShape="1">
            <a:blip r:embed="rId5">
              <a:alphaModFix/>
            </a:blip>
            <a:srcRect b="28523" l="34127" r="11634" t="31914"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15" name="Google Shape;15;p28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b="1" i="0" sz="2100" u="none" cap="none" strike="noStrike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i="0" sz="14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" name="Google Shape;16;p28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WGClimate-22 &amp; GHG-TT-5</a:t>
            </a:r>
            <a:endParaRPr b="1" i="0" sz="21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11 - 13 February, 2025</a:t>
            </a:r>
            <a:endParaRPr b="0" i="0" sz="18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b="0" i="0" sz="18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9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21" name="Google Shape;21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9"/>
            <p:cNvPicPr preferRelativeResize="0"/>
            <p:nvPr/>
          </p:nvPicPr>
          <p:blipFill rotWithShape="1">
            <a:blip r:embed="rId4">
              <a:alphaModFix/>
            </a:blip>
            <a:srcRect b="0" l="34128" r="0" t="0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4" name="Google Shape;24;p2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b="0" i="0" lang="en-US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b="0" i="0" sz="1400" u="none" cap="none" strike="noStrik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 b="0" i="0" sz="1400" u="none" cap="none" strike="noStrik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" name="Google Shape;28;p29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2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9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b="1" i="0" sz="1300" u="none" cap="none" strike="noStrike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i="0" sz="900" u="none" cap="none" strike="noStrike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CEOS)">
  <p:cSld name="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34" name="Google Shape;3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8" name="Google Shape;38;p3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9" name="Google Shape;39;p3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40" name="Google Shape;40;p3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7">
            <a:alphaModFix/>
          </a:blip>
          <a:srcRect b="0" l="0" r="65873" t="0"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2" name="Google Shape;42;p30"/>
          <p:cNvPicPr preferRelativeResize="0"/>
          <p:nvPr/>
        </p:nvPicPr>
        <p:blipFill rotWithShape="1">
          <a:blip r:embed="rId8">
            <a:alphaModFix/>
          </a:blip>
          <a:srcRect b="0" l="34128" r="0" t="0"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and Content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31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31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31"/>
            <p:cNvPicPr preferRelativeResize="0"/>
            <p:nvPr/>
          </p:nvPicPr>
          <p:blipFill rotWithShape="1">
            <a:blip r:embed="rId4">
              <a:alphaModFix/>
            </a:blip>
            <a:srcRect b="0" l="34128" r="0" t="0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3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b="0" i="0" lang="en-US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b="0" i="0" sz="1400" u="none" cap="none" strike="noStrik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31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 b="0" i="0" sz="1400" u="none" cap="none" strike="noStrik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3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31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b="1" i="0" sz="1300" u="none" cap="none" strike="noStrike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i="0" sz="900" u="none" cap="none" strike="noStrike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52.png"/><Relationship Id="rId6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6.png"/><Relationship Id="rId6" Type="http://schemas.openxmlformats.org/officeDocument/2006/relationships/image" Target="../media/image50.png"/><Relationship Id="rId7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4" Type="http://schemas.openxmlformats.org/officeDocument/2006/relationships/image" Target="../media/image56.jpg"/><Relationship Id="rId5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3.jpg"/><Relationship Id="rId5" Type="http://schemas.openxmlformats.org/officeDocument/2006/relationships/image" Target="../media/image5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6.jpg"/><Relationship Id="rId5" Type="http://schemas.openxmlformats.org/officeDocument/2006/relationships/image" Target="../media/image29.png"/><Relationship Id="rId6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title"/>
          </p:nvPr>
        </p:nvSpPr>
        <p:spPr>
          <a:xfrm>
            <a:off x="640565" y="1734206"/>
            <a:ext cx="10308600" cy="3076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100"/>
              <a:t>GHG Budgets: results from RECCAP-2</a:t>
            </a:r>
            <a:endParaRPr i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6202205" y="5313408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6.2</a:t>
            </a:r>
            <a:endParaRPr b="0" i="0" sz="22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Lateral flux assessment: rivers </a:t>
            </a:r>
            <a:endParaRPr/>
          </a:p>
        </p:txBody>
      </p:sp>
      <p:pic>
        <p:nvPicPr>
          <p:cNvPr descr="Diagram&#10;&#10;AI-generated content may be incorrect." id="140" name="Google Shape;14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72" y="1126748"/>
            <a:ext cx="12157528" cy="573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AI-generated content may be incorrect." id="145" name="Google Shape;1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43038"/>
            <a:ext cx="4647801" cy="581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Lateral flux assessments: inland</a:t>
            </a:r>
            <a:endParaRPr/>
          </a:p>
        </p:txBody>
      </p:sp>
      <p:pic>
        <p:nvPicPr>
          <p:cNvPr descr="Chart, scatter chart&#10;&#10;AI-generated content may be incorrect." id="147" name="Google Shape;147;p11"/>
          <p:cNvPicPr preferRelativeResize="0"/>
          <p:nvPr/>
        </p:nvPicPr>
        <p:blipFill rotWithShape="1">
          <a:blip r:embed="rId4">
            <a:alphaModFix/>
          </a:blip>
          <a:srcRect b="0" l="0" r="0" t="5586"/>
          <a:stretch/>
        </p:blipFill>
        <p:spPr>
          <a:xfrm>
            <a:off x="4713002" y="1096001"/>
            <a:ext cx="7478997" cy="233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AI-generated content may be incorrect." id="148" name="Google Shape;14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9097" y="2350500"/>
            <a:ext cx="7562902" cy="233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catter chart&#10;&#10;AI-generated content may be incorrect." id="149" name="Google Shape;14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3002" y="3569963"/>
            <a:ext cx="7478998" cy="23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/>
          <p:nvPr/>
        </p:nvSpPr>
        <p:spPr>
          <a:xfrm>
            <a:off x="4647801" y="6188743"/>
            <a:ext cx="19447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Lauerwald et al., 2023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Lateral flux assessments: coastal</a:t>
            </a:r>
            <a:endParaRPr/>
          </a:p>
        </p:txBody>
      </p:sp>
      <p:pic>
        <p:nvPicPr>
          <p:cNvPr descr="Diagram&#10;&#10;AI-generated content may be incorrect." id="156" name="Google Shape;1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476" y="1146821"/>
            <a:ext cx="9563048" cy="58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"/>
          <p:cNvSpPr txBox="1"/>
          <p:nvPr/>
        </p:nvSpPr>
        <p:spPr>
          <a:xfrm>
            <a:off x="1494087" y="6682061"/>
            <a:ext cx="20537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Rosentreter et al., 2023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CO</a:t>
            </a:r>
            <a:r>
              <a:rPr baseline="-25000" lang="en-US"/>
              <a:t>2</a:t>
            </a:r>
            <a:endParaRPr baseline="-25000"/>
          </a:p>
        </p:txBody>
      </p:sp>
      <p:pic>
        <p:nvPicPr>
          <p:cNvPr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20200"/>
            <a:ext cx="12192000" cy="5208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3"/>
          <p:cNvSpPr txBox="1"/>
          <p:nvPr/>
        </p:nvSpPr>
        <p:spPr>
          <a:xfrm>
            <a:off x="0" y="6146700"/>
            <a:ext cx="17111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Ciais et al., 2021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CH</a:t>
            </a:r>
            <a:r>
              <a:rPr baseline="-25000" lang="en-US"/>
              <a:t>4</a:t>
            </a:r>
            <a:endParaRPr/>
          </a:p>
        </p:txBody>
      </p:sp>
      <p:pic>
        <p:nvPicPr>
          <p:cNvPr id="170" name="Google Shape;1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081" y="1106108"/>
            <a:ext cx="10036510" cy="539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4"/>
          <p:cNvSpPr txBox="1"/>
          <p:nvPr/>
        </p:nvSpPr>
        <p:spPr>
          <a:xfrm>
            <a:off x="8794268" y="6127938"/>
            <a:ext cx="20060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Saunois et al., 2021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N</a:t>
            </a:r>
            <a:r>
              <a:rPr baseline="-25000" lang="en-US"/>
              <a:t>2</a:t>
            </a:r>
            <a:r>
              <a:rPr lang="en-US"/>
              <a:t>O</a:t>
            </a:r>
            <a:endParaRPr/>
          </a:p>
        </p:txBody>
      </p:sp>
      <p:sp>
        <p:nvSpPr>
          <p:cNvPr id="177" name="Google Shape;177;p15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78" name="Google Shape;178;p15"/>
          <p:cNvSpPr txBox="1"/>
          <p:nvPr/>
        </p:nvSpPr>
        <p:spPr>
          <a:xfrm>
            <a:off x="9875249" y="6571124"/>
            <a:ext cx="16790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Tian et al., 2021</a:t>
            </a:r>
            <a:endParaRPr/>
          </a:p>
        </p:txBody>
      </p:sp>
      <p:pic>
        <p:nvPicPr>
          <p:cNvPr id="179" name="Google Shape;1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97505"/>
            <a:ext cx="12187122" cy="546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Africa</a:t>
            </a:r>
            <a:endParaRPr/>
          </a:p>
        </p:txBody>
      </p:sp>
      <p:pic>
        <p:nvPicPr>
          <p:cNvPr descr="Chart, line chart&#10;&#10;AI-generated content may be incorrect." id="185" name="Google Shape;18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249" y="1139278"/>
            <a:ext cx="51562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AI-generated content may be incorrect." id="186" name="Google Shape;18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2070" y="3598231"/>
            <a:ext cx="2768259" cy="2877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AI-generated content may be incorrect." id="187" name="Google Shape;18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049" y="3396446"/>
            <a:ext cx="3500602" cy="307923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6"/>
          <p:cNvSpPr txBox="1"/>
          <p:nvPr/>
        </p:nvSpPr>
        <p:spPr>
          <a:xfrm>
            <a:off x="3852700" y="3360573"/>
            <a:ext cx="24032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Termite Methane Emissions</a:t>
            </a:r>
            <a:endParaRPr/>
          </a:p>
        </p:txBody>
      </p:sp>
      <p:pic>
        <p:nvPicPr>
          <p:cNvPr descr="Table&#10;&#10;AI-generated content may be incorrect." id="189" name="Google Shape;18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6552" y="2304934"/>
            <a:ext cx="5714807" cy="341088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 txBox="1"/>
          <p:nvPr/>
        </p:nvSpPr>
        <p:spPr>
          <a:xfrm>
            <a:off x="4798952" y="6235083"/>
            <a:ext cx="1537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Ernst et al., 2024</a:t>
            </a:r>
            <a:endParaRPr/>
          </a:p>
        </p:txBody>
      </p:sp>
      <p:sp>
        <p:nvSpPr>
          <p:cNvPr id="191" name="Google Shape;191;p16"/>
          <p:cNvSpPr txBox="1"/>
          <p:nvPr/>
        </p:nvSpPr>
        <p:spPr>
          <a:xfrm>
            <a:off x="6255922" y="1529411"/>
            <a:ext cx="53444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Declining carbon uptake over past decade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Approx. neutral sink at present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Australasia</a:t>
            </a:r>
            <a:endParaRPr/>
          </a:p>
        </p:txBody>
      </p:sp>
      <p:pic>
        <p:nvPicPr>
          <p:cNvPr descr="Diagram, schematic&#10;&#10;AI-generated content may be incorrect." id="197" name="Google Shape;19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00" y="1079205"/>
            <a:ext cx="11543599" cy="5778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 txBox="1"/>
          <p:nvPr/>
        </p:nvSpPr>
        <p:spPr>
          <a:xfrm>
            <a:off x="324200" y="6550223"/>
            <a:ext cx="1887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Villalobos et al., 2024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type="title"/>
          </p:nvPr>
        </p:nvSpPr>
        <p:spPr>
          <a:xfrm>
            <a:off x="176047" y="175939"/>
            <a:ext cx="9799225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North America</a:t>
            </a:r>
            <a:endParaRPr/>
          </a:p>
        </p:txBody>
      </p:sp>
      <p:sp>
        <p:nvSpPr>
          <p:cNvPr id="204" name="Google Shape;204;p18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pic>
        <p:nvPicPr>
          <p:cNvPr id="205" name="Google Shape;2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592" y="974242"/>
            <a:ext cx="10644191" cy="599645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8"/>
          <p:cNvSpPr txBox="1"/>
          <p:nvPr/>
        </p:nvSpPr>
        <p:spPr>
          <a:xfrm>
            <a:off x="420592" y="5483253"/>
            <a:ext cx="22140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(Poulter et al., in revision)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 txBox="1"/>
          <p:nvPr>
            <p:ph type="title"/>
          </p:nvPr>
        </p:nvSpPr>
        <p:spPr>
          <a:xfrm>
            <a:off x="176048" y="175939"/>
            <a:ext cx="1010477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Land Assessment: North America</a:t>
            </a:r>
            <a:endParaRPr/>
          </a:p>
        </p:txBody>
      </p:sp>
      <p:pic>
        <p:nvPicPr>
          <p:cNvPr descr="Diagram&#10;&#10;Description automatically generated"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62" y="1203773"/>
            <a:ext cx="2985884" cy="3643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13" name="Google Shape;2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608" y="1070304"/>
            <a:ext cx="2782875" cy="3825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application&#10;&#10;Description automatically generated" id="214" name="Google Shape;21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5671" y="1023810"/>
            <a:ext cx="4490339" cy="5246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grass, vegetable&#10;&#10;Description automatically generated" id="215" name="Google Shape;21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144564"/>
            <a:ext cx="6637903" cy="1361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box and whisker chart&#10;&#10;Description automatically generated" id="216" name="Google Shape;21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85889" y="1054806"/>
            <a:ext cx="6206915" cy="453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 txBox="1"/>
          <p:nvPr/>
        </p:nvSpPr>
        <p:spPr>
          <a:xfrm>
            <a:off x="7295671" y="6194598"/>
            <a:ext cx="21582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(Poulter et al., in rev)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Take Home Message: RECCAP-2</a:t>
            </a:r>
            <a:endParaRPr/>
          </a:p>
        </p:txBody>
      </p:sp>
      <p:sp>
        <p:nvSpPr>
          <p:cNvPr id="67" name="Google Shape;67;p2"/>
          <p:cNvSpPr txBox="1"/>
          <p:nvPr/>
        </p:nvSpPr>
        <p:spPr>
          <a:xfrm>
            <a:off x="0" y="1187669"/>
            <a:ext cx="10846676" cy="5298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By design, National Greenhouse Gas Inventories assess anthropogenic/managed emissions and removals and thus do not explain atmospheric GHG growth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Reconciling emissions and removals estimated by IPCC and other assessments is thus necessary for integrated understanding of GHG budgets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Climate-carbon feedbacks appear to have begun and the time to avoid exceeding remaining carbon budget is shrinking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RECCAP-2 aims to provide comprehensive, process-based attribution of GHG emissions and removals in a timely way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CEOS/CGMS can play a key role in identifying and sustaining key satellite products, algorithms, and strengthening partnerships at national and international (WMO G3W) scales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 txBox="1"/>
          <p:nvPr>
            <p:ph type="title"/>
          </p:nvPr>
        </p:nvSpPr>
        <p:spPr>
          <a:xfrm>
            <a:off x="176047" y="175939"/>
            <a:ext cx="9799225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Europe</a:t>
            </a:r>
            <a:endParaRPr/>
          </a:p>
        </p:txBody>
      </p:sp>
      <p:sp>
        <p:nvSpPr>
          <p:cNvPr id="223" name="Google Shape;223;p20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pic>
        <p:nvPicPr>
          <p:cNvPr descr="Diagram&#10;&#10;AI-generated content may be incorrect." id="224" name="Google Shape;22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008" y="1073096"/>
            <a:ext cx="10879366" cy="545324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0"/>
          <p:cNvSpPr txBox="1"/>
          <p:nvPr/>
        </p:nvSpPr>
        <p:spPr>
          <a:xfrm>
            <a:off x="8760940" y="6119713"/>
            <a:ext cx="19447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Lauerwald et al., 2024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/>
          <p:nvPr>
            <p:ph type="title"/>
          </p:nvPr>
        </p:nvSpPr>
        <p:spPr>
          <a:xfrm>
            <a:off x="176047" y="175939"/>
            <a:ext cx="9799225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Land Assessment: East Asia</a:t>
            </a:r>
            <a:endParaRPr/>
          </a:p>
        </p:txBody>
      </p:sp>
      <p:sp>
        <p:nvSpPr>
          <p:cNvPr id="231" name="Google Shape;231;p21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pic>
        <p:nvPicPr>
          <p:cNvPr descr="Diagram&#10;&#10;AI-generated content may be incorrect." id="232" name="Google Shape;23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8442" y="1130978"/>
            <a:ext cx="5052930" cy="542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177" y="1130978"/>
            <a:ext cx="5286983" cy="5461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5364371" y="6244287"/>
            <a:ext cx="17059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(Wang et al., 2024)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240" name="Google Shape;240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Land Assessment: Future</a:t>
            </a:r>
            <a:endParaRPr/>
          </a:p>
        </p:txBody>
      </p:sp>
      <p:pic>
        <p:nvPicPr>
          <p:cNvPr descr="Chart, line chart&#10;&#10;AI-generated content may be incorrect." id="241" name="Google Shape;2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0380"/>
            <a:ext cx="6886416" cy="533141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2"/>
          <p:cNvSpPr txBox="1"/>
          <p:nvPr/>
        </p:nvSpPr>
        <p:spPr>
          <a:xfrm>
            <a:off x="4869480" y="5883758"/>
            <a:ext cx="15969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Jones et al., 2023</a:t>
            </a:r>
            <a:endParaRPr/>
          </a:p>
        </p:txBody>
      </p:sp>
      <p:pic>
        <p:nvPicPr>
          <p:cNvPr descr="Graphical user interface, application&#10;&#10;AI-generated content may be incorrect." id="243" name="Google Shape;24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0425" y="1386420"/>
            <a:ext cx="5076991" cy="50453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/>
          <p:nvPr/>
        </p:nvSpPr>
        <p:spPr>
          <a:xfrm>
            <a:off x="7005234" y="4664990"/>
            <a:ext cx="5186766" cy="176680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>
            <p:ph idx="1" type="body"/>
          </p:nvPr>
        </p:nvSpPr>
        <p:spPr>
          <a:xfrm>
            <a:off x="276008" y="1054608"/>
            <a:ext cx="11495400" cy="5037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400"/>
              <a:t>Satellite remote sensing is deeply integrated within RECCAP-2 and provides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activity data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emissions factors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top-down constraints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data-driven estimates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400"/>
              <a:t>However, traceability to precise L1-L4 satellite missions &amp; products is obscured through ‘added value’ from modeling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400"/>
              <a:t>Reconciling land-use change emissions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400"/>
              <a:t>Opportunities to explore direct linkages will take place in RECCAP-3 (AI models, latency, sub-regional, etc.)</a:t>
            </a:r>
            <a:endParaRPr/>
          </a:p>
        </p:txBody>
      </p:sp>
      <p:sp>
        <p:nvSpPr>
          <p:cNvPr id="250" name="Google Shape;250;p23"/>
          <p:cNvSpPr txBox="1"/>
          <p:nvPr>
            <p:ph type="title"/>
          </p:nvPr>
        </p:nvSpPr>
        <p:spPr>
          <a:xfrm>
            <a:off x="176047" y="175939"/>
            <a:ext cx="10452369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Synergies with RECCAP-2 and CEOS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200"/>
              <a:t>Key areas of interest in RECCAP3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Closing the gap between NGHGI’s and global GHG budgets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Going from regional to national budgets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Moving from research toward operational budgets to reduce latency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Need updated information on trade flows of embodied carbon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Expanding special topics and focus areas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Increasing the use of expanding monitoring networks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Supporting national and global GHG observing systems (i.e., WMO G3W)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200"/>
              <a:t>Involving Early Career Scientists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200"/>
              <a:t>NASA Earth Science Directorate and European Space Agency providing support for RECCAP-3 post-doctoral scientists and training workshops</a:t>
            </a:r>
            <a:endParaRPr/>
          </a:p>
        </p:txBody>
      </p:sp>
      <p:sp>
        <p:nvSpPr>
          <p:cNvPr id="256" name="Google Shape;256;p2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Lessons Learned &amp; RECCAP-3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.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.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.</a:t>
            </a:r>
            <a:endParaRPr/>
          </a:p>
        </p:txBody>
      </p:sp>
      <p:sp>
        <p:nvSpPr>
          <p:cNvPr id="262" name="Google Shape;262;p2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Lessons Learned &amp; RECCAP-3</a:t>
            </a:r>
            <a:endParaRPr/>
          </a:p>
        </p:txBody>
      </p:sp>
      <p:pic>
        <p:nvPicPr>
          <p:cNvPr descr="Text, letter&#10;&#10;AI-generated content may be incorrect." id="263" name="Google Shape;2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47" y="1220857"/>
            <a:ext cx="9158661" cy="4977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AI-generated content may be incorrect." id="264" name="Google Shape;26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4708" y="2669072"/>
            <a:ext cx="2681243" cy="2696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AI-generated content may be incorrect." id="269" name="Google Shape;26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881" y="1027211"/>
            <a:ext cx="10579925" cy="551222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Thank you !</a:t>
            </a:r>
            <a:endParaRPr/>
          </a:p>
        </p:txBody>
      </p:sp>
      <p:pic>
        <p:nvPicPr>
          <p:cNvPr id="271" name="Google Shape;271;p26"/>
          <p:cNvPicPr preferRelativeResize="0"/>
          <p:nvPr/>
        </p:nvPicPr>
        <p:blipFill rotWithShape="1">
          <a:blip r:embed="rId4">
            <a:alphaModFix/>
          </a:blip>
          <a:srcRect b="31014" l="0" r="0" t="37963"/>
          <a:stretch/>
        </p:blipFill>
        <p:spPr>
          <a:xfrm>
            <a:off x="0" y="4411914"/>
            <a:ext cx="12192000" cy="2127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bal Carbon Project" id="272" name="Google Shape;27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12165" y="2987565"/>
            <a:ext cx="1945641" cy="1945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Key activities of GCP</a:t>
            </a:r>
            <a:endParaRPr/>
          </a:p>
        </p:txBody>
      </p:sp>
      <p:grpSp>
        <p:nvGrpSpPr>
          <p:cNvPr id="73" name="Google Shape;73;p3"/>
          <p:cNvGrpSpPr/>
          <p:nvPr/>
        </p:nvGrpSpPr>
        <p:grpSpPr>
          <a:xfrm>
            <a:off x="5486399" y="1084511"/>
            <a:ext cx="4811544" cy="3054766"/>
            <a:chOff x="7848600" y="1796800"/>
            <a:chExt cx="7974109" cy="4837828"/>
          </a:xfrm>
        </p:grpSpPr>
        <p:pic>
          <p:nvPicPr>
            <p:cNvPr descr="Timeline&#10;&#10;Description automatically generated" id="74" name="Google Shape;7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848600" y="1796800"/>
              <a:ext cx="7886700" cy="48256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3"/>
            <p:cNvSpPr txBox="1"/>
            <p:nvPr/>
          </p:nvSpPr>
          <p:spPr>
            <a:xfrm>
              <a:off x="13276691" y="6265296"/>
              <a:ext cx="25460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Friedlingstein et al., 2024</a:t>
              </a:r>
              <a:endParaRPr/>
            </a:p>
          </p:txBody>
        </p:sp>
      </p:grpSp>
      <p:sp>
        <p:nvSpPr>
          <p:cNvPr id="76" name="Google Shape;76;p3"/>
          <p:cNvSpPr txBox="1"/>
          <p:nvPr/>
        </p:nvSpPr>
        <p:spPr>
          <a:xfrm>
            <a:off x="0" y="955039"/>
            <a:ext cx="5486399" cy="5531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Annual assessment of global carbon budget, trends in sources, remaining carbon budget to exceed 1.5-degrees warming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Five-year assessment of the global methane budget, deep dive into sources, sinks, uncertainties (role of wetlands)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Semi-annual nitrous oxide budget, now considered in recent super-pollutant assessments coordinated by UNEP &amp; COP29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Montserrat"/>
              <a:buChar char="❖"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Reports are fundamental to annual WMO Bulletins, IPCC Assessment Reports, SOCCR-2</a:t>
            </a: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5990656" y="1892524"/>
            <a:ext cx="5838946" cy="3072951"/>
            <a:chOff x="7039942" y="3196362"/>
            <a:chExt cx="8438022" cy="4927105"/>
          </a:xfrm>
        </p:grpSpPr>
        <p:pic>
          <p:nvPicPr>
            <p:cNvPr id="78" name="Google Shape;78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39942" y="3196362"/>
              <a:ext cx="7467600" cy="44805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79;p3"/>
            <p:cNvSpPr txBox="1"/>
            <p:nvPr/>
          </p:nvSpPr>
          <p:spPr>
            <a:xfrm>
              <a:off x="12753244" y="7629984"/>
              <a:ext cx="2724720" cy="493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(Saunois et al., 2025)</a:t>
              </a: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7025477" y="2733156"/>
            <a:ext cx="4963985" cy="3752968"/>
            <a:chOff x="10814920" y="5573712"/>
            <a:chExt cx="6901133" cy="4788781"/>
          </a:xfrm>
        </p:grpSpPr>
        <p:pic>
          <p:nvPicPr>
            <p:cNvPr id="81" name="Google Shape;8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77362" y="5573712"/>
              <a:ext cx="6838691" cy="4470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3"/>
            <p:cNvSpPr txBox="1"/>
            <p:nvPr/>
          </p:nvSpPr>
          <p:spPr>
            <a:xfrm>
              <a:off x="10814920" y="9993193"/>
              <a:ext cx="182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(Tian et al., 2024)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/>
          <p:nvPr>
            <p:ph type="title"/>
          </p:nvPr>
        </p:nvSpPr>
        <p:spPr>
          <a:xfrm>
            <a:off x="176046" y="175939"/>
            <a:ext cx="11296817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RECCAP-1 (1990-2009): key results</a:t>
            </a:r>
            <a:endParaRPr/>
          </a:p>
        </p:txBody>
      </p:sp>
      <p:pic>
        <p:nvPicPr>
          <p:cNvPr descr="Diagram&#10;&#10;Description automatically generated" id="88" name="Google Shape;8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8691" y="1126017"/>
            <a:ext cx="7916687" cy="53101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"/>
          <p:cNvSpPr txBox="1"/>
          <p:nvPr/>
        </p:nvSpPr>
        <p:spPr>
          <a:xfrm>
            <a:off x="10550511" y="6178471"/>
            <a:ext cx="17944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(Ciais et al, 2021)</a:t>
            </a:r>
            <a:endParaRPr/>
          </a:p>
        </p:txBody>
      </p:sp>
      <p:sp>
        <p:nvSpPr>
          <p:cNvPr id="90" name="Google Shape;90;p4"/>
          <p:cNvSpPr txBox="1"/>
          <p:nvPr/>
        </p:nvSpPr>
        <p:spPr>
          <a:xfrm>
            <a:off x="46621" y="1228725"/>
            <a:ext cx="4290601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Reconciling TD and BU carbon budgets: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aquatic and trade lateral flows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impacts on heterotrophic respiration (smaller)</a:t>
            </a:r>
            <a:endParaRPr/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&amp; climate-carbon feedbacks</a:t>
            </a: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092778" y="1791730"/>
            <a:ext cx="481914" cy="81554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5169243" y="4460789"/>
            <a:ext cx="481914" cy="1173892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/>
          <p:nvPr>
            <p:ph type="title"/>
          </p:nvPr>
        </p:nvSpPr>
        <p:spPr>
          <a:xfrm>
            <a:off x="-1" y="0"/>
            <a:ext cx="10387014" cy="12208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/>
              <a:t>2nd REgional Carbon Cycle Assessment and Processes study (RECCAP2)</a:t>
            </a:r>
            <a:endParaRPr sz="4000"/>
          </a:p>
        </p:txBody>
      </p:sp>
      <p:sp>
        <p:nvSpPr>
          <p:cNvPr id="98" name="Google Shape;98;p5"/>
          <p:cNvSpPr txBox="1"/>
          <p:nvPr/>
        </p:nvSpPr>
        <p:spPr>
          <a:xfrm>
            <a:off x="1" y="966787"/>
            <a:ext cx="7515224" cy="5491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Proposed at the 10</a:t>
            </a:r>
            <a:r>
              <a:rPr b="0" baseline="3000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International Carbon Dioxide Conference (ICDC) in fall of 2017, kick off in Gotemba, Japan (spring 2019)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Follow-up to RECCAP (1990-2009) CO</a:t>
            </a:r>
            <a:r>
              <a:rPr b="0" baseline="-2500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budgets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3 major greenhouse gases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Time period: 2010-2019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land regions &amp; 5 ocean basins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Emphasis on lateral fluxes (inland waters, lateral transport, estuarine/coastal, continental shelf)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Special topics -&gt; polar regions, permafrost, future GHGs</a:t>
            </a:r>
            <a:endParaRPr/>
          </a:p>
          <a:p>
            <a: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Flexibility in approach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Inventories, process-models, satellite-based data-driven models, atmospheric inversions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Involvement of ~200 people</a:t>
            </a:r>
            <a:endParaRPr/>
          </a:p>
        </p:txBody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 b="0" l="11289" r="12809" t="0"/>
          <a:stretch/>
        </p:blipFill>
        <p:spPr>
          <a:xfrm>
            <a:off x="7353577" y="3933669"/>
            <a:ext cx="4949096" cy="25747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king regional to global greenhouse gas budgets in RECCAP2" id="100" name="Google Shape;100;p5"/>
          <p:cNvPicPr preferRelativeResize="0"/>
          <p:nvPr/>
        </p:nvPicPr>
        <p:blipFill rotWithShape="1">
          <a:blip r:embed="rId4">
            <a:alphaModFix/>
          </a:blip>
          <a:srcRect b="10914" l="13344" r="10109" t="5731"/>
          <a:stretch/>
        </p:blipFill>
        <p:spPr>
          <a:xfrm>
            <a:off x="7782235" y="1315123"/>
            <a:ext cx="1831641" cy="244651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 txBox="1"/>
          <p:nvPr/>
        </p:nvSpPr>
        <p:spPr>
          <a:xfrm>
            <a:off x="10796927" y="6273284"/>
            <a:ext cx="14895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(Poulter et al 2020)</a:t>
            </a:r>
            <a:endParaRPr/>
          </a:p>
        </p:txBody>
      </p:sp>
      <p:pic>
        <p:nvPicPr>
          <p:cNvPr descr="A picture containing graphical user interface&#10;&#10;Description automatically generated" id="102" name="Google Shape;102;p5"/>
          <p:cNvPicPr preferRelativeResize="0"/>
          <p:nvPr/>
        </p:nvPicPr>
        <p:blipFill rotWithShape="1">
          <a:blip r:embed="rId5">
            <a:alphaModFix/>
          </a:blip>
          <a:srcRect b="0" l="0" r="0" t="9401"/>
          <a:stretch/>
        </p:blipFill>
        <p:spPr>
          <a:xfrm>
            <a:off x="9880887" y="1087278"/>
            <a:ext cx="2197499" cy="2846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AI-generated content may be incorrect." id="103" name="Google Shape;10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02815" y="3256504"/>
            <a:ext cx="1734277" cy="5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.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.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.</a:t>
            </a:r>
            <a:endParaRPr/>
          </a:p>
        </p:txBody>
      </p:sp>
      <p:sp>
        <p:nvSpPr>
          <p:cNvPr id="109" name="Google Shape;109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Current status for RECCAP-2</a:t>
            </a:r>
            <a:endParaRPr/>
          </a:p>
        </p:txBody>
      </p:sp>
      <p:pic>
        <p:nvPicPr>
          <p:cNvPr descr="Graphical user interface, text&#10;&#10;AI-generated content may be incorrect." id="110" name="Google Shape;1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4242"/>
            <a:ext cx="12192000" cy="579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4415" y="1581665"/>
            <a:ext cx="6638925" cy="4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Ocean Assessments (12 papers)</a:t>
            </a:r>
            <a:endParaRPr/>
          </a:p>
        </p:txBody>
      </p:sp>
      <p:pic>
        <p:nvPicPr>
          <p:cNvPr descr="Chart, histogram&#10;&#10;AI-generated content may be incorrect." id="117" name="Google Shape;11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277" y="1051672"/>
            <a:ext cx="9861277" cy="547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"/>
          <p:cNvSpPr txBox="1"/>
          <p:nvPr/>
        </p:nvSpPr>
        <p:spPr>
          <a:xfrm>
            <a:off x="0" y="1051672"/>
            <a:ext cx="135806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J Hauck)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Ocean Assessments</a:t>
            </a:r>
            <a:endParaRPr/>
          </a:p>
        </p:txBody>
      </p:sp>
      <p:sp>
        <p:nvSpPr>
          <p:cNvPr id="124" name="Google Shape;124;p8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pic>
        <p:nvPicPr>
          <p:cNvPr descr="Graphical user interface&#10;&#10;AI-generated content may be incorrect." id="125" name="Google Shape;1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4242"/>
            <a:ext cx="12192000" cy="5802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&#10;&#10;AI-generated content may be incorrect." id="126" name="Google Shape;12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048" y="2529811"/>
            <a:ext cx="6353340" cy="3800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>
            <p:ph type="title"/>
          </p:nvPr>
        </p:nvSpPr>
        <p:spPr>
          <a:xfrm>
            <a:off x="0" y="0"/>
            <a:ext cx="10836876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Ocean Assessments: biological pump</a:t>
            </a:r>
            <a:endParaRPr/>
          </a:p>
        </p:txBody>
      </p:sp>
      <p:pic>
        <p:nvPicPr>
          <p:cNvPr descr="Graphical user interface&#10;&#10;AI-generated content may be incorrect."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48" y="1106918"/>
            <a:ext cx="6230425" cy="52214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AI-generated content may be incorrect." id="133" name="Google Shape;13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1244" y="1106918"/>
            <a:ext cx="6214290" cy="486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 txBox="1"/>
          <p:nvPr/>
        </p:nvSpPr>
        <p:spPr>
          <a:xfrm>
            <a:off x="4294257" y="6200659"/>
            <a:ext cx="17556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(Doney et al., 2024)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