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8"/>
  </p:notesMasterIdLst>
  <p:sldIdLst>
    <p:sldId id="256" r:id="rId2"/>
    <p:sldId id="258" r:id="rId3"/>
    <p:sldId id="259" r:id="rId4"/>
    <p:sldId id="260" r:id="rId5"/>
    <p:sldId id="261" r:id="rId6"/>
    <p:sldId id="257" r:id="rId7"/>
  </p:sldIdLst>
  <p:sldSz cx="12192000" cy="6858000"/>
  <p:notesSz cx="6858000" cy="9144000"/>
  <p:embeddedFontLst>
    <p:embeddedFont>
      <p:font typeface="Avenir Next LT Pro" panose="020B0504020202020204" pitchFamily="34" charset="77"/>
      <p:regular r:id="rId9"/>
      <p:bold r:id="rId10"/>
      <p:italic r:id="rId11"/>
      <p:boldItalic r:id="rId12"/>
    </p:embeddedFont>
    <p:embeddedFont>
      <p:font typeface="Average" pitchFamily="2" charset="77"/>
      <p:regular r:id="rId13"/>
    </p:embeddedFont>
    <p:embeddedFont>
      <p:font typeface="Barlow" pitchFamily="2" charset="77"/>
      <p:regular r:id="rId14"/>
      <p:bold r:id="rId15"/>
      <p:italic r:id="rId16"/>
      <p:boldItalic r:id="rId17"/>
    </p:embeddedFont>
    <p:embeddedFont>
      <p:font typeface="Barlow Medium" panose="020F0502020204030204" pitchFamily="34" charset="0"/>
      <p:regular r:id="rId18"/>
      <p:bold r:id="rId19"/>
      <p:italic r:id="rId20"/>
      <p:boldItalic r:id="rId21"/>
    </p:embeddedFont>
    <p:embeddedFont>
      <p:font typeface="Barlow SemiBold" panose="020F0502020204030204" pitchFamily="34" charset="0"/>
      <p:regular r:id="rId22"/>
      <p:bold r:id="rId23"/>
      <p:italic r:id="rId24"/>
      <p:boldItalic r:id="rId25"/>
    </p:embeddedFont>
    <p:embeddedFont>
      <p:font typeface="Lobster" pitchFamily="2" charset="77"/>
      <p:regular r:id="rId26"/>
    </p:embeddedFont>
    <p:embeddedFont>
      <p:font typeface="Montserrat" pitchFamily="2" charset="77"/>
      <p:regular r:id="rId27"/>
      <p:bold r:id="rId28"/>
      <p:italic r:id="rId29"/>
      <p:boldItalic r:id="rId30"/>
    </p:embeddedFont>
    <p:embeddedFont>
      <p:font typeface="Montserrat Medium" panose="020F0502020204030204" pitchFamily="34" charset="0"/>
      <p:regular r:id="rId31"/>
      <p:bold r:id="rId32"/>
      <p:italic r:id="rId33"/>
      <p:boldItalic r:id="rId34"/>
    </p:embeddedFont>
    <p:embeddedFont>
      <p:font typeface="Montserrat SemiBold" panose="020F0502020204030204" pitchFamily="34"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254B5-5332-4D61-A09D-88256FFC61ED}" v="5" dt="2025-02-05T10:39:44.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6"/>
  </p:normalViewPr>
  <p:slideViewPr>
    <p:cSldViewPr snapToGrid="0">
      <p:cViewPr varScale="1">
        <p:scale>
          <a:sx n="121" d="100"/>
          <a:sy n="121" d="100"/>
        </p:scale>
        <p:origin x="7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9" Type="http://schemas.openxmlformats.org/officeDocument/2006/relationships/font" Target="fonts/font31.fntdata"/><Relationship Id="rId21" Type="http://schemas.openxmlformats.org/officeDocument/2006/relationships/font" Target="fonts/font13.fntdata"/><Relationship Id="rId34" Type="http://schemas.openxmlformats.org/officeDocument/2006/relationships/font" Target="fonts/font26.fntdata"/><Relationship Id="rId42" Type="http://schemas.openxmlformats.org/officeDocument/2006/relationships/font" Target="fonts/font34.fntdata"/><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8.fntdata"/><Relationship Id="rId29"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font" Target="fonts/font24.fntdata"/><Relationship Id="rId37" Type="http://schemas.openxmlformats.org/officeDocument/2006/relationships/font" Target="fonts/font29.fntdata"/><Relationship Id="rId40" Type="http://schemas.openxmlformats.org/officeDocument/2006/relationships/font" Target="fonts/font3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36" Type="http://schemas.openxmlformats.org/officeDocument/2006/relationships/font" Target="fonts/font28.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font" Target="fonts/font2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 Id="rId35" Type="http://schemas.openxmlformats.org/officeDocument/2006/relationships/font" Target="fonts/font27.fntdata"/><Relationship Id="rId43" Type="http://schemas.openxmlformats.org/officeDocument/2006/relationships/presProps" Target="presProps.xml"/><Relationship Id="rId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font" Target="fonts/font25.fntdata"/><Relationship Id="rId38" Type="http://schemas.openxmlformats.org/officeDocument/2006/relationships/font" Target="fonts/font30.fntdata"/><Relationship Id="rId46" Type="http://schemas.openxmlformats.org/officeDocument/2006/relationships/tableStyles" Target="tableStyles.xml"/><Relationship Id="rId20" Type="http://schemas.openxmlformats.org/officeDocument/2006/relationships/font" Target="fonts/font12.fntdata"/><Relationship Id="rId41" Type="http://schemas.openxmlformats.org/officeDocument/2006/relationships/font" Target="fonts/font3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bb727f0b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bb727f0b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EOS)">
  <p:cSld name="Title Slide">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8" name="Google Shape;8;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9" name="Google Shape;9;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0" name="Google Shape;10;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 name="Google Shape;12;p2"/>
          <p:cNvPicPr preferRelativeResize="0"/>
          <p:nvPr/>
        </p:nvPicPr>
        <p:blipFill rotWithShape="1">
          <a:blip r:embed="rId5">
            <a:alphaModFix/>
          </a:blip>
          <a:srcRect/>
          <a:stretch/>
        </p:blipFill>
        <p:spPr>
          <a:xfrm>
            <a:off x="56845" y="5532418"/>
            <a:ext cx="2337760" cy="1287582"/>
          </a:xfrm>
          <a:prstGeom prst="rect">
            <a:avLst/>
          </a:prstGeom>
          <a:noFill/>
          <a:ln>
            <a:noFill/>
          </a:ln>
          <a:effectLst>
            <a:outerShdw blurRad="50800" dist="38100" dir="2700000" algn="tl" rotWithShape="0">
              <a:srgbClr val="000000">
                <a:alpha val="40000"/>
              </a:srgbClr>
            </a:outerShdw>
          </a:effectLst>
        </p:spPr>
      </p:pic>
      <p:pic>
        <p:nvPicPr>
          <p:cNvPr id="13" name="Google Shape;13;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4" name="Google Shape;14;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15" name="Google Shape;15;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6" name="Google Shape;16;p2"/>
          <p:cNvPicPr preferRelativeResize="0"/>
          <p:nvPr/>
        </p:nvPicPr>
        <p:blipFill rotWithShape="1">
          <a:blip r:embed="rId7">
            <a:alphaModFix/>
          </a:blip>
          <a:srcRect r="65873"/>
          <a:stretch/>
        </p:blipFill>
        <p:spPr>
          <a:xfrm>
            <a:off x="-418625" y="3902750"/>
            <a:ext cx="1554175" cy="2038775"/>
          </a:xfrm>
          <a:prstGeom prst="rect">
            <a:avLst/>
          </a:prstGeom>
          <a:noFill/>
          <a:ln>
            <a:noFill/>
          </a:ln>
          <a:effectLst>
            <a:outerShdw blurRad="57150" dist="19050" dir="5400000" algn="bl" rotWithShape="0">
              <a:srgbClr val="000000">
                <a:alpha val="50000"/>
              </a:srgbClr>
            </a:outerShdw>
          </a:effectLst>
        </p:spPr>
      </p:pic>
      <p:pic>
        <p:nvPicPr>
          <p:cNvPr id="17" name="Google Shape;17;p2"/>
          <p:cNvPicPr preferRelativeResize="0"/>
          <p:nvPr/>
        </p:nvPicPr>
        <p:blipFill rotWithShape="1">
          <a:blip r:embed="rId8">
            <a:alphaModFix/>
          </a:blip>
          <a:srcRect l="34128"/>
          <a:stretch/>
        </p:blipFill>
        <p:spPr>
          <a:xfrm>
            <a:off x="1135555" y="3902750"/>
            <a:ext cx="2999990" cy="20387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GClimate)">
  <p:cSld name="Title Slide_1">
    <p:bg>
      <p:bgPr>
        <a:solidFill>
          <a:schemeClr val="dk2"/>
        </a:solidFill>
        <a:effectLst/>
      </p:bgPr>
    </p:bg>
    <p:spTree>
      <p:nvGrpSpPr>
        <p:cNvPr id="1" name="Shape 18"/>
        <p:cNvGrpSpPr/>
        <p:nvPr/>
      </p:nvGrpSpPr>
      <p:grpSpPr>
        <a:xfrm>
          <a:off x="0" y="0"/>
          <a:ext cx="0" cy="0"/>
          <a:chOff x="0" y="0"/>
          <a:chExt cx="0" cy="0"/>
        </a:xfrm>
      </p:grpSpPr>
      <p:sp>
        <p:nvSpPr>
          <p:cNvPr id="19" name="Google Shape;19;p3"/>
          <p:cNvSpPr/>
          <p:nvPr/>
        </p:nvSpPr>
        <p:spPr>
          <a:xfrm flipH="1">
            <a:off x="7882594" y="57065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3"/>
          <p:cNvSpPr/>
          <p:nvPr/>
        </p:nvSpPr>
        <p:spPr>
          <a:xfrm flipH="1">
            <a:off x="-10031326" y="-4219917"/>
            <a:ext cx="12215481" cy="6870483"/>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 name="Google Shape;21;p3"/>
          <p:cNvPicPr preferRelativeResize="0"/>
          <p:nvPr/>
        </p:nvPicPr>
        <p:blipFill rotWithShape="1">
          <a:blip r:embed="rId2">
            <a:alphaModFix/>
          </a:blip>
          <a:srcRect/>
          <a:stretch/>
        </p:blipFill>
        <p:spPr>
          <a:xfrm>
            <a:off x="334474" y="198875"/>
            <a:ext cx="2217500" cy="1221350"/>
          </a:xfrm>
          <a:prstGeom prst="rect">
            <a:avLst/>
          </a:prstGeom>
          <a:noFill/>
          <a:ln>
            <a:noFill/>
          </a:ln>
          <a:effectLst>
            <a:outerShdw blurRad="50800" dist="38100" dir="2700000" algn="tl" rotWithShape="0">
              <a:srgbClr val="000000">
                <a:alpha val="40000"/>
              </a:srgbClr>
            </a:outerShdw>
          </a:effectLst>
        </p:spPr>
      </p:pic>
      <p:pic>
        <p:nvPicPr>
          <p:cNvPr id="22" name="Google Shape;22;p3"/>
          <p:cNvPicPr preferRelativeResize="0"/>
          <p:nvPr/>
        </p:nvPicPr>
        <p:blipFill rotWithShape="1">
          <a:blip r:embed="rId3">
            <a:alphaModFix amt="58999"/>
          </a:blip>
          <a:srcRect l="11054" t="37272" r="40715" b="-20377"/>
          <a:stretch/>
        </p:blipFill>
        <p:spPr>
          <a:xfrm rot="5400000">
            <a:off x="8967750" y="3607650"/>
            <a:ext cx="2826600" cy="3617100"/>
          </a:xfrm>
          <a:prstGeom prst="rect">
            <a:avLst/>
          </a:prstGeom>
          <a:noFill/>
          <a:ln>
            <a:noFill/>
          </a:ln>
        </p:spPr>
      </p:pic>
      <p:sp>
        <p:nvSpPr>
          <p:cNvPr id="23" name="Google Shape;23;p3"/>
          <p:cNvSpPr txBox="1">
            <a:spLocks noGrp="1"/>
          </p:cNvSpPr>
          <p:nvPr>
            <p:ph type="title"/>
          </p:nvPr>
        </p:nvSpPr>
        <p:spPr>
          <a:xfrm>
            <a:off x="2072700" y="1886575"/>
            <a:ext cx="8046600" cy="23550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2pPr>
            <a:lvl3pPr lvl="2"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3pPr>
            <a:lvl4pPr lvl="3"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4pPr>
            <a:lvl5pPr lvl="4"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5pPr>
            <a:lvl6pPr lvl="5"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6pPr>
            <a:lvl7pPr lvl="6"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7pPr>
            <a:lvl8pPr lvl="7"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8pPr>
            <a:lvl9pPr lvl="8"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9pPr>
          </a:lstStyle>
          <a:p>
            <a:endParaRPr/>
          </a:p>
        </p:txBody>
      </p:sp>
      <p:grpSp>
        <p:nvGrpSpPr>
          <p:cNvPr id="24" name="Google Shape;24;p3"/>
          <p:cNvGrpSpPr/>
          <p:nvPr/>
        </p:nvGrpSpPr>
        <p:grpSpPr>
          <a:xfrm>
            <a:off x="8662376" y="198875"/>
            <a:ext cx="3384923" cy="1059125"/>
            <a:chOff x="-7013547" y="6156743"/>
            <a:chExt cx="4139060" cy="1295091"/>
          </a:xfrm>
        </p:grpSpPr>
        <p:pic>
          <p:nvPicPr>
            <p:cNvPr id="25" name="Google Shape;25;p3"/>
            <p:cNvPicPr preferRelativeResize="0"/>
            <p:nvPr/>
          </p:nvPicPr>
          <p:blipFill rotWithShape="1">
            <a:blip r:embed="rId4">
              <a:alphaModFix/>
            </a:blip>
            <a:srcRect l="10790" t="22772" r="65874" b="23006"/>
            <a:stretch/>
          </p:blipFill>
          <p:spPr>
            <a:xfrm>
              <a:off x="-7013547" y="6156743"/>
              <a:ext cx="1245077" cy="1295091"/>
            </a:xfrm>
            <a:prstGeom prst="rect">
              <a:avLst/>
            </a:prstGeom>
            <a:noFill/>
            <a:ln>
              <a:noFill/>
            </a:ln>
            <a:effectLst>
              <a:outerShdw blurRad="57150" dist="19050" dir="5400000" algn="bl" rotWithShape="0">
                <a:srgbClr val="000000">
                  <a:alpha val="50000"/>
                </a:srgbClr>
              </a:outerShdw>
            </a:effectLst>
          </p:spPr>
        </p:pic>
        <p:pic>
          <p:nvPicPr>
            <p:cNvPr id="26" name="Google Shape;26;p3"/>
            <p:cNvPicPr preferRelativeResize="0"/>
            <p:nvPr/>
          </p:nvPicPr>
          <p:blipFill rotWithShape="1">
            <a:blip r:embed="rId5">
              <a:alphaModFix/>
            </a:blip>
            <a:srcRect l="34127" t="31914" r="11634" b="28523"/>
            <a:stretch/>
          </p:blipFill>
          <p:spPr>
            <a:xfrm>
              <a:off x="-5768470" y="6375042"/>
              <a:ext cx="2893983" cy="944944"/>
            </a:xfrm>
            <a:prstGeom prst="rect">
              <a:avLst/>
            </a:prstGeom>
            <a:noFill/>
            <a:ln>
              <a:noFill/>
            </a:ln>
            <a:effectLst>
              <a:outerShdw blurRad="57150" dist="19050" dir="5400000" algn="bl" rotWithShape="0">
                <a:srgbClr val="000000">
                  <a:alpha val="50000"/>
                </a:srgbClr>
              </a:outerShdw>
            </a:effectLst>
          </p:spPr>
        </p:pic>
      </p:grpSp>
      <p:sp>
        <p:nvSpPr>
          <p:cNvPr id="27" name="Google Shape;27;p3"/>
          <p:cNvSpPr txBox="1"/>
          <p:nvPr/>
        </p:nvSpPr>
        <p:spPr>
          <a:xfrm>
            <a:off x="0" y="5919000"/>
            <a:ext cx="24441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b="1">
                <a:solidFill>
                  <a:schemeClr val="lt1"/>
                </a:solidFill>
                <a:latin typeface="Lobster"/>
                <a:ea typeface="Lobster"/>
                <a:cs typeface="Lobster"/>
                <a:sym typeface="Lobster"/>
              </a:rPr>
              <a:t>WGClimate</a:t>
            </a:r>
            <a:endParaRPr sz="2100" b="1">
              <a:solidFill>
                <a:schemeClr val="lt1"/>
              </a:solidFill>
              <a:latin typeface="Lobster"/>
              <a:ea typeface="Lobster"/>
              <a:cs typeface="Lobster"/>
              <a:sym typeface="Lobster"/>
            </a:endParaRPr>
          </a:p>
          <a:p>
            <a:pPr marL="0" lvl="0" indent="0" algn="l" rtl="0">
              <a:spcBef>
                <a:spcPts val="0"/>
              </a:spcBef>
              <a:spcAft>
                <a:spcPts val="0"/>
              </a:spcAft>
              <a:buNone/>
            </a:pPr>
            <a:r>
              <a:rPr lang="en-GB" b="1">
                <a:solidFill>
                  <a:schemeClr val="lt1"/>
                </a:solidFill>
                <a:latin typeface="Barlow"/>
                <a:ea typeface="Barlow"/>
                <a:cs typeface="Barlow"/>
                <a:sym typeface="Barlow"/>
              </a:rPr>
              <a:t>The Joint CEOS-CGMS Working Group on Climate</a:t>
            </a:r>
            <a:endParaRPr b="1">
              <a:solidFill>
                <a:schemeClr val="lt1"/>
              </a:solidFill>
              <a:latin typeface="Barlow"/>
              <a:ea typeface="Barlow"/>
              <a:cs typeface="Barlow"/>
              <a:sym typeface="Barlow"/>
            </a:endParaRPr>
          </a:p>
        </p:txBody>
      </p:sp>
      <p:sp>
        <p:nvSpPr>
          <p:cNvPr id="28" name="Google Shape;28;p3"/>
          <p:cNvSpPr txBox="1"/>
          <p:nvPr/>
        </p:nvSpPr>
        <p:spPr>
          <a:xfrm>
            <a:off x="3158400" y="5706550"/>
            <a:ext cx="5875200" cy="11313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100" b="1">
                <a:solidFill>
                  <a:schemeClr val="lt1"/>
                </a:solidFill>
                <a:latin typeface="Barlow"/>
                <a:ea typeface="Barlow"/>
                <a:cs typeface="Barlow"/>
                <a:sym typeface="Barlow"/>
              </a:rPr>
              <a:t>WGClimate-22 &amp; GHG-TT-5</a:t>
            </a:r>
            <a:endParaRPr sz="2100" b="1">
              <a:solidFill>
                <a:schemeClr val="lt1"/>
              </a:solidFill>
              <a:latin typeface="Barlow"/>
              <a:ea typeface="Barlow"/>
              <a:cs typeface="Barlow"/>
              <a:sym typeface="Barlow"/>
            </a:endParaRPr>
          </a:p>
          <a:p>
            <a:pPr marL="0" marR="0" lvl="0" indent="0" algn="ctr" rtl="0">
              <a:lnSpc>
                <a:spcPct val="100000"/>
              </a:lnSpc>
              <a:spcBef>
                <a:spcPts val="0"/>
              </a:spcBef>
              <a:spcAft>
                <a:spcPts val="0"/>
              </a:spcAft>
              <a:buNone/>
            </a:pPr>
            <a:r>
              <a:rPr lang="en-GB" sz="1800">
                <a:solidFill>
                  <a:schemeClr val="lt1"/>
                </a:solidFill>
                <a:latin typeface="Barlow"/>
                <a:ea typeface="Barlow"/>
                <a:cs typeface="Barlow"/>
                <a:sym typeface="Barlow"/>
              </a:rPr>
              <a:t>11 - 13 February, 2025</a:t>
            </a:r>
            <a:endParaRPr sz="1800">
              <a:solidFill>
                <a:schemeClr val="lt1"/>
              </a:solidFill>
              <a:latin typeface="Barlow"/>
              <a:ea typeface="Barlow"/>
              <a:cs typeface="Barlow"/>
              <a:sym typeface="Barlow"/>
            </a:endParaRPr>
          </a:p>
          <a:p>
            <a:pPr marL="0" marR="0" lvl="0" indent="0" algn="ctr" rtl="0">
              <a:lnSpc>
                <a:spcPct val="100000"/>
              </a:lnSpc>
              <a:spcBef>
                <a:spcPts val="0"/>
              </a:spcBef>
              <a:spcAft>
                <a:spcPts val="0"/>
              </a:spcAft>
              <a:buNone/>
            </a:pPr>
            <a:r>
              <a:rPr lang="en-GB" sz="1800">
                <a:solidFill>
                  <a:schemeClr val="lt1"/>
                </a:solidFill>
                <a:latin typeface="Barlow"/>
                <a:ea typeface="Barlow"/>
                <a:cs typeface="Barlow"/>
                <a:sym typeface="Barlow"/>
              </a:rPr>
              <a:t>ESA ECSAT, Harwell, UK</a:t>
            </a:r>
            <a:endParaRPr sz="1800">
              <a:solidFill>
                <a:schemeClr val="lt1"/>
              </a:solidFill>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31" name="Google Shape;31;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grpSp>
        <p:nvGrpSpPr>
          <p:cNvPr id="32" name="Google Shape;32;p4"/>
          <p:cNvGrpSpPr/>
          <p:nvPr/>
        </p:nvGrpSpPr>
        <p:grpSpPr>
          <a:xfrm>
            <a:off x="10113330" y="274853"/>
            <a:ext cx="2154863" cy="964667"/>
            <a:chOff x="7336150" y="-5375"/>
            <a:chExt cx="2317556" cy="1037500"/>
          </a:xfrm>
        </p:grpSpPr>
        <p:pic>
          <p:nvPicPr>
            <p:cNvPr id="33" name="Google Shape;33;p4"/>
            <p:cNvPicPr preferRelativeResize="0"/>
            <p:nvPr/>
          </p:nvPicPr>
          <p:blipFill>
            <a:blip r:embed="rId3">
              <a:alphaModFix/>
            </a:blip>
            <a:stretch>
              <a:fillRect/>
            </a:stretch>
          </p:blipFill>
          <p:spPr>
            <a:xfrm>
              <a:off x="7336150" y="-5375"/>
              <a:ext cx="2317556" cy="1037500"/>
            </a:xfrm>
            <a:prstGeom prst="rect">
              <a:avLst/>
            </a:prstGeom>
            <a:noFill/>
            <a:ln>
              <a:noFill/>
            </a:ln>
          </p:spPr>
        </p:pic>
        <p:pic>
          <p:nvPicPr>
            <p:cNvPr id="34" name="Google Shape;34;p4"/>
            <p:cNvPicPr preferRelativeResize="0"/>
            <p:nvPr/>
          </p:nvPicPr>
          <p:blipFill rotWithShape="1">
            <a:blip r:embed="rId4">
              <a:alphaModFix/>
            </a:blip>
            <a:srcRect l="34128"/>
            <a:stretch/>
          </p:blipFill>
          <p:spPr>
            <a:xfrm>
              <a:off x="8127051" y="-5375"/>
              <a:ext cx="1526655" cy="1037500"/>
            </a:xfrm>
            <a:prstGeom prst="rect">
              <a:avLst/>
            </a:prstGeom>
            <a:noFill/>
            <a:ln>
              <a:noFill/>
            </a:ln>
          </p:spPr>
        </p:pic>
      </p:grpSp>
      <p:pic>
        <p:nvPicPr>
          <p:cNvPr id="35" name="Google Shape;35;p4"/>
          <p:cNvPicPr preferRelativeResize="0"/>
          <p:nvPr/>
        </p:nvPicPr>
        <p:blipFill rotWithShape="1">
          <a:blip r:embed="rId5">
            <a:alphaModFix/>
          </a:blip>
          <a:srcRect/>
          <a:stretch/>
        </p:blipFill>
        <p:spPr>
          <a:xfrm>
            <a:off x="10786300" y="92175"/>
            <a:ext cx="1191325" cy="472000"/>
          </a:xfrm>
          <a:prstGeom prst="rect">
            <a:avLst/>
          </a:prstGeom>
          <a:noFill/>
          <a:ln>
            <a:noFill/>
          </a:ln>
          <a:effectLst>
            <a:outerShdw blurRad="50800" dist="38100" dir="2700000" algn="tl" rotWithShape="0">
              <a:srgbClr val="000000">
                <a:alpha val="40000"/>
              </a:srgbClr>
            </a:outerShdw>
          </a:effectLst>
        </p:spPr>
      </p:pic>
      <p:sp>
        <p:nvSpPr>
          <p:cNvPr id="36" name="Google Shape;36;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37" name="Google Shape;37;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38" name="Google Shape;38;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0" u="none" strike="noStrike" cap="none">
                <a:solidFill>
                  <a:schemeClr val="accent1"/>
                </a:solidFill>
                <a:latin typeface="Barlow SemiBold"/>
                <a:ea typeface="Barlow SemiBold"/>
                <a:cs typeface="Barlow SemiBold"/>
                <a:sym typeface="Barlow SemiBold"/>
              </a:rPr>
              <a:t>Slide </a:t>
            </a:r>
            <a:fld id="{00000000-1234-1234-1234-123412341234}" type="slidenum">
              <a:rPr lang="en-GB" sz="1400" i="0" u="none" strike="noStrike" cap="none">
                <a:solidFill>
                  <a:schemeClr val="accent1"/>
                </a:solidFill>
                <a:latin typeface="Barlow SemiBold"/>
                <a:ea typeface="Barlow SemiBold"/>
                <a:cs typeface="Barlow SemiBold"/>
                <a:sym typeface="Barlow SemiBold"/>
              </a:rPr>
              <a:t>‹#›</a:t>
            </a:fld>
            <a:endParaRPr sz="1400" i="0" u="none" strike="noStrike" cap="none">
              <a:solidFill>
                <a:schemeClr val="accent1"/>
              </a:solidFill>
              <a:latin typeface="Barlow SemiBold"/>
              <a:ea typeface="Barlow SemiBold"/>
              <a:cs typeface="Barlow SemiBold"/>
              <a:sym typeface="Barlow SemiBold"/>
            </a:endParaRPr>
          </a:p>
        </p:txBody>
      </p:sp>
      <p:sp>
        <p:nvSpPr>
          <p:cNvPr id="39" name="Google Shape;39;p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accent1"/>
                </a:solidFill>
                <a:latin typeface="Montserrat SemiBold"/>
                <a:ea typeface="Montserrat SemiBold"/>
                <a:cs typeface="Montserrat SemiBold"/>
                <a:sym typeface="Montserrat SemiBold"/>
              </a:rPr>
              <a:t>WGClimate-22 &amp; GHG-TT-5 | 11 - 13 February, 2025</a:t>
            </a:r>
            <a:endParaRPr>
              <a:solidFill>
                <a:schemeClr val="accent1"/>
              </a:solidFill>
              <a:latin typeface="Montserrat SemiBold"/>
              <a:ea typeface="Montserrat SemiBold"/>
              <a:cs typeface="Montserrat SemiBold"/>
              <a:sym typeface="Montserrat SemiBold"/>
            </a:endParaRPr>
          </a:p>
        </p:txBody>
      </p:sp>
      <p:sp>
        <p:nvSpPr>
          <p:cNvPr id="40" name="Google Shape;40;p4"/>
          <p:cNvSpPr txBox="1">
            <a:spLocks noGrp="1"/>
          </p:cNvSpPr>
          <p:nvPr>
            <p:ph type="body" idx="1"/>
          </p:nvPr>
        </p:nvSpPr>
        <p:spPr>
          <a:xfrm>
            <a:off x="276008" y="1220858"/>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41" name="Google Shape;41;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4"/>
          <p:cNvSpPr txBox="1"/>
          <p:nvPr/>
        </p:nvSpPr>
        <p:spPr>
          <a:xfrm>
            <a:off x="10547800" y="5883750"/>
            <a:ext cx="1668300" cy="6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b="1">
                <a:solidFill>
                  <a:schemeClr val="dk2"/>
                </a:solidFill>
                <a:latin typeface="Lobster"/>
                <a:ea typeface="Lobster"/>
                <a:cs typeface="Lobster"/>
                <a:sym typeface="Lobster"/>
              </a:rPr>
              <a:t>WGClimate</a:t>
            </a:r>
            <a:endParaRPr sz="1300" b="1">
              <a:solidFill>
                <a:schemeClr val="dk2"/>
              </a:solidFill>
              <a:latin typeface="Lobster"/>
              <a:ea typeface="Lobster"/>
              <a:cs typeface="Lobster"/>
              <a:sym typeface="Lobster"/>
            </a:endParaRPr>
          </a:p>
          <a:p>
            <a:pPr marL="0" lvl="0" indent="0" algn="r" rtl="0">
              <a:spcBef>
                <a:spcPts val="0"/>
              </a:spcBef>
              <a:spcAft>
                <a:spcPts val="0"/>
              </a:spcAft>
              <a:buNone/>
            </a:pPr>
            <a:r>
              <a:rPr lang="en-GB" sz="900" b="1">
                <a:solidFill>
                  <a:schemeClr val="dk2"/>
                </a:solidFill>
                <a:latin typeface="Barlow"/>
                <a:ea typeface="Barlow"/>
                <a:cs typeface="Barlow"/>
                <a:sym typeface="Barlow"/>
              </a:rPr>
              <a:t>The Joint CEOS-CGMS Working Group on Climate</a:t>
            </a:r>
            <a:endParaRPr sz="900" b="1">
              <a:solidFill>
                <a:schemeClr val="dk2"/>
              </a:solidFill>
              <a:latin typeface="Barlow"/>
              <a:ea typeface="Barlow"/>
              <a:cs typeface="Barlow"/>
              <a:sym typeface="Barl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and Content_1">
    <p:spTree>
      <p:nvGrpSpPr>
        <p:cNvPr id="1" name="Shape 43"/>
        <p:cNvGrpSpPr/>
        <p:nvPr/>
      </p:nvGrpSpPr>
      <p:grpSpPr>
        <a:xfrm>
          <a:off x="0" y="0"/>
          <a:ext cx="0" cy="0"/>
          <a:chOff x="0" y="0"/>
          <a:chExt cx="0" cy="0"/>
        </a:xfrm>
      </p:grpSpPr>
      <p:sp>
        <p:nvSpPr>
          <p:cNvPr id="44" name="Google Shape;44;p5"/>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45" name="Google Shape;45;p5"/>
          <p:cNvPicPr preferRelativeResize="0"/>
          <p:nvPr/>
        </p:nvPicPr>
        <p:blipFill rotWithShape="1">
          <a:blip r:embed="rId2">
            <a:alphaModFix amt="34000"/>
          </a:blip>
          <a:srcRect l="51341" t="39268" r="-2842" b="35419"/>
          <a:stretch/>
        </p:blipFill>
        <p:spPr>
          <a:xfrm flipH="1">
            <a:off x="9304423" y="0"/>
            <a:ext cx="2887577" cy="1037492"/>
          </a:xfrm>
          <a:prstGeom prst="rect">
            <a:avLst/>
          </a:prstGeom>
          <a:noFill/>
          <a:ln>
            <a:noFill/>
          </a:ln>
        </p:spPr>
      </p:pic>
      <p:grpSp>
        <p:nvGrpSpPr>
          <p:cNvPr id="46" name="Google Shape;46;p5"/>
          <p:cNvGrpSpPr/>
          <p:nvPr/>
        </p:nvGrpSpPr>
        <p:grpSpPr>
          <a:xfrm>
            <a:off x="10113330" y="274853"/>
            <a:ext cx="2154863" cy="964667"/>
            <a:chOff x="7336150" y="-5375"/>
            <a:chExt cx="2317556" cy="1037500"/>
          </a:xfrm>
        </p:grpSpPr>
        <p:pic>
          <p:nvPicPr>
            <p:cNvPr id="47" name="Google Shape;47;p5"/>
            <p:cNvPicPr preferRelativeResize="0"/>
            <p:nvPr/>
          </p:nvPicPr>
          <p:blipFill>
            <a:blip r:embed="rId3">
              <a:alphaModFix/>
            </a:blip>
            <a:stretch>
              <a:fillRect/>
            </a:stretch>
          </p:blipFill>
          <p:spPr>
            <a:xfrm>
              <a:off x="7336150" y="-5375"/>
              <a:ext cx="2317556" cy="1037500"/>
            </a:xfrm>
            <a:prstGeom prst="rect">
              <a:avLst/>
            </a:prstGeom>
            <a:noFill/>
            <a:ln>
              <a:noFill/>
            </a:ln>
          </p:spPr>
        </p:pic>
        <p:pic>
          <p:nvPicPr>
            <p:cNvPr id="48" name="Google Shape;48;p5"/>
            <p:cNvPicPr preferRelativeResize="0"/>
            <p:nvPr/>
          </p:nvPicPr>
          <p:blipFill rotWithShape="1">
            <a:blip r:embed="rId4">
              <a:alphaModFix/>
            </a:blip>
            <a:srcRect l="34128"/>
            <a:stretch/>
          </p:blipFill>
          <p:spPr>
            <a:xfrm>
              <a:off x="8127051" y="-5375"/>
              <a:ext cx="1526655" cy="1037500"/>
            </a:xfrm>
            <a:prstGeom prst="rect">
              <a:avLst/>
            </a:prstGeom>
            <a:noFill/>
            <a:ln>
              <a:noFill/>
            </a:ln>
          </p:spPr>
        </p:pic>
      </p:grpSp>
      <p:pic>
        <p:nvPicPr>
          <p:cNvPr id="49" name="Google Shape;49;p5"/>
          <p:cNvPicPr preferRelativeResize="0"/>
          <p:nvPr/>
        </p:nvPicPr>
        <p:blipFill rotWithShape="1">
          <a:blip r:embed="rId5">
            <a:alphaModFix/>
          </a:blip>
          <a:srcRect/>
          <a:stretch/>
        </p:blipFill>
        <p:spPr>
          <a:xfrm>
            <a:off x="10786300" y="92175"/>
            <a:ext cx="1191325" cy="472000"/>
          </a:xfrm>
          <a:prstGeom prst="rect">
            <a:avLst/>
          </a:prstGeom>
          <a:noFill/>
          <a:ln>
            <a:noFill/>
          </a:ln>
          <a:effectLst>
            <a:outerShdw blurRad="50800" dist="38100" dir="2700000" algn="tl" rotWithShape="0">
              <a:srgbClr val="000000">
                <a:alpha val="40000"/>
              </a:srgbClr>
            </a:outerShdw>
          </a:effectLst>
        </p:spPr>
      </p:pic>
      <p:sp>
        <p:nvSpPr>
          <p:cNvPr id="50" name="Google Shape;50;p5"/>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51" name="Google Shape;51;p5"/>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52" name="Google Shape;52;p5"/>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0" u="none" strike="noStrike" cap="none">
                <a:solidFill>
                  <a:schemeClr val="accent1"/>
                </a:solidFill>
                <a:latin typeface="Barlow SemiBold"/>
                <a:ea typeface="Barlow SemiBold"/>
                <a:cs typeface="Barlow SemiBold"/>
                <a:sym typeface="Barlow SemiBold"/>
              </a:rPr>
              <a:t>Slide </a:t>
            </a:r>
            <a:fld id="{00000000-1234-1234-1234-123412341234}" type="slidenum">
              <a:rPr lang="en-GB" sz="1400" i="0" u="none" strike="noStrike" cap="none">
                <a:solidFill>
                  <a:schemeClr val="accent1"/>
                </a:solidFill>
                <a:latin typeface="Barlow SemiBold"/>
                <a:ea typeface="Barlow SemiBold"/>
                <a:cs typeface="Barlow SemiBold"/>
                <a:sym typeface="Barlow SemiBold"/>
              </a:rPr>
              <a:t>‹#›</a:t>
            </a:fld>
            <a:endParaRPr sz="1400" i="0" u="none" strike="noStrike" cap="none">
              <a:solidFill>
                <a:schemeClr val="accent1"/>
              </a:solidFill>
              <a:latin typeface="Barlow SemiBold"/>
              <a:ea typeface="Barlow SemiBold"/>
              <a:cs typeface="Barlow SemiBold"/>
              <a:sym typeface="Barlow SemiBold"/>
            </a:endParaRPr>
          </a:p>
        </p:txBody>
      </p:sp>
      <p:sp>
        <p:nvSpPr>
          <p:cNvPr id="53" name="Google Shape;53;p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accent1"/>
                </a:solidFill>
                <a:latin typeface="Montserrat SemiBold"/>
                <a:ea typeface="Montserrat SemiBold"/>
                <a:cs typeface="Montserrat SemiBold"/>
                <a:sym typeface="Montserrat SemiBold"/>
              </a:rPr>
              <a:t>WGClimate-22 &amp; GHG-TT-5 | 11 - 13 February, 2025</a:t>
            </a:r>
            <a:endParaRPr>
              <a:solidFill>
                <a:schemeClr val="accent1"/>
              </a:solidFill>
              <a:latin typeface="Montserrat SemiBold"/>
              <a:ea typeface="Montserrat SemiBold"/>
              <a:cs typeface="Montserrat SemiBold"/>
              <a:sym typeface="Montserrat SemiBold"/>
            </a:endParaRPr>
          </a:p>
        </p:txBody>
      </p:sp>
      <p:sp>
        <p:nvSpPr>
          <p:cNvPr id="54" name="Google Shape;54;p5"/>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5"/>
          <p:cNvSpPr txBox="1"/>
          <p:nvPr/>
        </p:nvSpPr>
        <p:spPr>
          <a:xfrm>
            <a:off x="10547800" y="5883750"/>
            <a:ext cx="1668300" cy="6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b="1">
                <a:solidFill>
                  <a:schemeClr val="dk2"/>
                </a:solidFill>
                <a:latin typeface="Lobster"/>
                <a:ea typeface="Lobster"/>
                <a:cs typeface="Lobster"/>
                <a:sym typeface="Lobster"/>
              </a:rPr>
              <a:t>WGClimate</a:t>
            </a:r>
            <a:endParaRPr sz="1300" b="1">
              <a:solidFill>
                <a:schemeClr val="dk2"/>
              </a:solidFill>
              <a:latin typeface="Lobster"/>
              <a:ea typeface="Lobster"/>
              <a:cs typeface="Lobster"/>
              <a:sym typeface="Lobster"/>
            </a:endParaRPr>
          </a:p>
          <a:p>
            <a:pPr marL="0" lvl="0" indent="0" algn="r" rtl="0">
              <a:spcBef>
                <a:spcPts val="0"/>
              </a:spcBef>
              <a:spcAft>
                <a:spcPts val="0"/>
              </a:spcAft>
              <a:buNone/>
            </a:pPr>
            <a:r>
              <a:rPr lang="en-GB" sz="900" b="1">
                <a:solidFill>
                  <a:schemeClr val="dk2"/>
                </a:solidFill>
                <a:latin typeface="Barlow"/>
                <a:ea typeface="Barlow"/>
                <a:cs typeface="Barlow"/>
                <a:sym typeface="Barlow"/>
              </a:rPr>
              <a:t>The Joint CEOS-CGMS Working Group on Climate</a:t>
            </a:r>
            <a:endParaRPr sz="900" b="1">
              <a:solidFill>
                <a:schemeClr val="dk2"/>
              </a:solidFill>
              <a:latin typeface="Barlow"/>
              <a:ea typeface="Barlow"/>
              <a:cs typeface="Barlow"/>
              <a:sym typeface="Barlow"/>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drive/folders/1U-qXWFWJ65IR5SYbheK6593f5JPSnoSA?usp=drive_lin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ceos.org/meetings/wgclimate-22/" TargetMode="External"/><Relationship Id="rId5" Type="http://schemas.openxmlformats.org/officeDocument/2006/relationships/hyperlink" Target="mailto:wenying.su-1@nasa.gov" TargetMode="External"/><Relationship Id="rId4" Type="http://schemas.openxmlformats.org/officeDocument/2006/relationships/hyperlink" Target="mailto:libby@symbioscomm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651075" y="1440475"/>
            <a:ext cx="10308600" cy="3044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lt1"/>
              </a:buClr>
              <a:buSzPts val="8000"/>
              <a:buFont typeface="Arial"/>
              <a:buNone/>
            </a:pPr>
            <a:r>
              <a:rPr lang="en-US" sz="7100" dirty="0"/>
              <a:t>Global Goal on Adaptation</a:t>
            </a:r>
            <a:endParaRPr sz="7100" dirty="0">
              <a:latin typeface="Montserrat"/>
              <a:ea typeface="Montserrat"/>
              <a:cs typeface="Montserrat"/>
              <a:sym typeface="Montserrat"/>
            </a:endParaRPr>
          </a:p>
          <a:p>
            <a:pPr marL="0" lvl="0" indent="0" algn="ctr" rtl="0">
              <a:lnSpc>
                <a:spcPct val="115000"/>
              </a:lnSpc>
              <a:spcBef>
                <a:spcPts val="0"/>
              </a:spcBef>
              <a:spcAft>
                <a:spcPts val="0"/>
              </a:spcAft>
              <a:buClr>
                <a:schemeClr val="lt1"/>
              </a:buClr>
              <a:buSzPts val="8000"/>
              <a:buFont typeface="Arial"/>
              <a:buNone/>
            </a:pPr>
            <a:r>
              <a:rPr lang="en-GB" sz="3000" i="1" dirty="0">
                <a:latin typeface="Montserrat"/>
                <a:ea typeface="Montserrat"/>
                <a:cs typeface="Montserrat"/>
                <a:sym typeface="Montserrat"/>
              </a:rPr>
              <a:t>Maryam Navi</a:t>
            </a:r>
            <a:endParaRPr sz="3000" i="1" dirty="0">
              <a:latin typeface="Montserrat"/>
              <a:ea typeface="Montserrat"/>
              <a:cs typeface="Montserrat"/>
              <a:sym typeface="Montserrat"/>
            </a:endParaRPr>
          </a:p>
        </p:txBody>
      </p:sp>
      <p:sp>
        <p:nvSpPr>
          <p:cNvPr id="61" name="Google Shape;61;p6"/>
          <p:cNvSpPr/>
          <p:nvPr/>
        </p:nvSpPr>
        <p:spPr>
          <a:xfrm>
            <a:off x="6223225" y="5534125"/>
            <a:ext cx="5908500" cy="1275600"/>
          </a:xfrm>
          <a:prstGeom prst="rect">
            <a:avLst/>
          </a:prstGeom>
          <a:noFill/>
          <a:ln>
            <a:noFill/>
          </a:ln>
        </p:spPr>
        <p:txBody>
          <a:bodyPr spcFirstLastPara="1" wrap="square" lIns="0" tIns="0" rIns="0" bIns="0" anchor="t" anchorCtr="0">
            <a:noAutofit/>
          </a:bodyPr>
          <a:lstStyle/>
          <a:p>
            <a:pPr marL="0" marR="0" lvl="0" indent="0" algn="r" rtl="0">
              <a:lnSpc>
                <a:spcPct val="115000"/>
              </a:lnSpc>
              <a:spcBef>
                <a:spcPts val="0"/>
              </a:spcBef>
              <a:spcAft>
                <a:spcPts val="0"/>
              </a:spcAft>
              <a:buNone/>
            </a:pPr>
            <a:endParaRPr sz="2200">
              <a:solidFill>
                <a:schemeClr val="lt1"/>
              </a:solidFill>
              <a:latin typeface="Barlow Medium"/>
              <a:ea typeface="Barlow Medium"/>
              <a:cs typeface="Barlow Medium"/>
              <a:sym typeface="Barlow Medium"/>
            </a:endParaRPr>
          </a:p>
          <a:p>
            <a:pPr marL="0" marR="0" lvl="0" indent="0" algn="r" rtl="0">
              <a:lnSpc>
                <a:spcPct val="115000"/>
              </a:lnSpc>
              <a:spcBef>
                <a:spcPts val="0"/>
              </a:spcBef>
              <a:spcAft>
                <a:spcPts val="0"/>
              </a:spcAft>
              <a:buNone/>
            </a:pPr>
            <a:r>
              <a:rPr lang="en-GB" sz="2200" i="0" u="none" strike="noStrike" cap="none">
                <a:solidFill>
                  <a:schemeClr val="lt1"/>
                </a:solidFill>
                <a:latin typeface="Barlow Medium"/>
                <a:ea typeface="Barlow Medium"/>
                <a:cs typeface="Barlow Medium"/>
                <a:sym typeface="Barlow Medium"/>
              </a:rPr>
              <a:t>Presenter, Organization</a:t>
            </a:r>
            <a:endParaRPr>
              <a:solidFill>
                <a:schemeClr val="lt1"/>
              </a:solidFill>
              <a:latin typeface="Barlow Medium"/>
              <a:ea typeface="Barlow Medium"/>
              <a:cs typeface="Barlow Medium"/>
              <a:sym typeface="Barlow Medium"/>
            </a:endParaRPr>
          </a:p>
          <a:p>
            <a:pPr marL="0" marR="0" lvl="0" indent="0" algn="r" rtl="0">
              <a:lnSpc>
                <a:spcPct val="115000"/>
              </a:lnSpc>
              <a:spcBef>
                <a:spcPts val="0"/>
              </a:spcBef>
              <a:spcAft>
                <a:spcPts val="0"/>
              </a:spcAft>
              <a:buNone/>
            </a:pPr>
            <a:r>
              <a:rPr lang="en-GB" sz="2200" i="0" u="none" strike="noStrike" cap="none">
                <a:solidFill>
                  <a:schemeClr val="lt1"/>
                </a:solidFill>
                <a:latin typeface="Barlow Medium"/>
                <a:ea typeface="Barlow Medium"/>
                <a:cs typeface="Barlow Medium"/>
                <a:sym typeface="Barlow Medium"/>
              </a:rPr>
              <a:t>Agenda Item #</a:t>
            </a:r>
            <a:endParaRPr sz="2200" i="0" u="none" strike="noStrike" cap="none">
              <a:solidFill>
                <a:schemeClr val="lt1"/>
              </a:solidFill>
              <a:latin typeface="Barlow Medium"/>
              <a:ea typeface="Barlow Medium"/>
              <a:cs typeface="Barlow Medium"/>
              <a:sym typeface="Barlow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a:spLocks noGrp="1"/>
          </p:cNvSpPr>
          <p:nvPr>
            <p:ph type="body" idx="1"/>
          </p:nvPr>
        </p:nvSpPr>
        <p:spPr>
          <a:xfrm>
            <a:off x="276008" y="1220858"/>
            <a:ext cx="11495400" cy="46629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dirty="0"/>
              <a:t>Understanding the global goal on adaptation and its evolution </a:t>
            </a:r>
          </a:p>
          <a:p>
            <a:endParaRPr lang="en-US" dirty="0"/>
          </a:p>
          <a:p>
            <a:r>
              <a:rPr lang="en-US" dirty="0"/>
              <a:t>Mandated Activities and Outputs for 2025</a:t>
            </a:r>
          </a:p>
          <a:p>
            <a:endParaRPr lang="en-US" dirty="0"/>
          </a:p>
          <a:p>
            <a:pPr marL="50800" lvl="0" indent="0" algn="l" rtl="0">
              <a:spcBef>
                <a:spcPts val="0"/>
              </a:spcBef>
              <a:spcAft>
                <a:spcPts val="0"/>
              </a:spcAft>
              <a:buSzPts val="2800"/>
              <a:buNone/>
            </a:pPr>
            <a:endParaRPr dirty="0"/>
          </a:p>
          <a:p>
            <a:pPr marL="50800" lvl="0" indent="0" algn="l" rtl="0">
              <a:spcBef>
                <a:spcPts val="0"/>
              </a:spcBef>
              <a:spcAft>
                <a:spcPts val="0"/>
              </a:spcAft>
              <a:buSzPts val="2800"/>
              <a:buNone/>
            </a:pPr>
            <a:endParaRPr dirty="0"/>
          </a:p>
        </p:txBody>
      </p:sp>
      <p:sp>
        <p:nvSpPr>
          <p:cNvPr id="73" name="Google Shape;73;p8"/>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Outline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924FFF-4922-7A55-815E-B07D09FB896D}"/>
              </a:ext>
            </a:extLst>
          </p:cNvPr>
          <p:cNvSpPr>
            <a:spLocks noGrp="1"/>
          </p:cNvSpPr>
          <p:nvPr>
            <p:ph type="body" idx="1"/>
          </p:nvPr>
        </p:nvSpPr>
        <p:spPr/>
        <p:txBody>
          <a:bodyPr/>
          <a:lstStyle/>
          <a:p>
            <a:pPr marL="50800" indent="0">
              <a:buNone/>
            </a:pPr>
            <a:endParaRPr lang="en-US" dirty="0"/>
          </a:p>
        </p:txBody>
      </p:sp>
      <p:sp>
        <p:nvSpPr>
          <p:cNvPr id="3" name="Title 2">
            <a:extLst>
              <a:ext uri="{FF2B5EF4-FFF2-40B4-BE49-F238E27FC236}">
                <a16:creationId xmlns:a16="http://schemas.microsoft.com/office/drawing/2014/main" id="{04DCE43A-8E2A-60D6-3B35-5C0D02507742}"/>
              </a:ext>
            </a:extLst>
          </p:cNvPr>
          <p:cNvSpPr>
            <a:spLocks noGrp="1"/>
          </p:cNvSpPr>
          <p:nvPr>
            <p:ph type="title"/>
          </p:nvPr>
        </p:nvSpPr>
        <p:spPr/>
        <p:txBody>
          <a:bodyPr/>
          <a:lstStyle/>
          <a:p>
            <a:r>
              <a:rPr lang="en-US" dirty="0"/>
              <a:t>Evolution </a:t>
            </a:r>
          </a:p>
        </p:txBody>
      </p:sp>
      <p:cxnSp>
        <p:nvCxnSpPr>
          <p:cNvPr id="5" name="Straight Connector 4">
            <a:extLst>
              <a:ext uri="{FF2B5EF4-FFF2-40B4-BE49-F238E27FC236}">
                <a16:creationId xmlns:a16="http://schemas.microsoft.com/office/drawing/2014/main" id="{B565EFC7-CB7F-EC08-1F68-C6B4ECEC841E}"/>
              </a:ext>
            </a:extLst>
          </p:cNvPr>
          <p:cNvCxnSpPr/>
          <p:nvPr/>
        </p:nvCxnSpPr>
        <p:spPr>
          <a:xfrm flipV="1">
            <a:off x="8716130" y="3664586"/>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CF9E210-ADA4-1879-46AC-FEE3A075BDAD}"/>
              </a:ext>
            </a:extLst>
          </p:cNvPr>
          <p:cNvCxnSpPr/>
          <p:nvPr/>
        </p:nvCxnSpPr>
        <p:spPr>
          <a:xfrm flipV="1">
            <a:off x="8716130" y="3146371"/>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8D68EBB-1F10-DB5E-C309-78E1F56DE71F}"/>
              </a:ext>
            </a:extLst>
          </p:cNvPr>
          <p:cNvSpPr txBox="1"/>
          <p:nvPr/>
        </p:nvSpPr>
        <p:spPr>
          <a:xfrm>
            <a:off x="1111239" y="2562964"/>
            <a:ext cx="2340875" cy="553978"/>
          </a:xfrm>
          <a:prstGeom prst="rect">
            <a:avLst/>
          </a:prstGeom>
          <a:noFill/>
        </p:spPr>
        <p:txBody>
          <a:bodyPr wrap="square" lIns="121899" tIns="60950" rIns="121899" bIns="60950" rtlCol="0">
            <a:spAutoFit/>
          </a:bodyPr>
          <a:lstStyle/>
          <a:p>
            <a:pPr defTabSz="914217"/>
            <a:r>
              <a:rPr lang="en-GB" sz="1400" b="1" dirty="0"/>
              <a:t>PA established the Global Goal on Adaptation</a:t>
            </a:r>
            <a:endParaRPr lang="en-US" sz="1400" b="1" dirty="0"/>
          </a:p>
        </p:txBody>
      </p:sp>
      <p:cxnSp>
        <p:nvCxnSpPr>
          <p:cNvPr id="8" name="Straight Connector 7">
            <a:extLst>
              <a:ext uri="{FF2B5EF4-FFF2-40B4-BE49-F238E27FC236}">
                <a16:creationId xmlns:a16="http://schemas.microsoft.com/office/drawing/2014/main" id="{8A755938-59F9-E6EC-6078-1F49F1A01417}"/>
              </a:ext>
            </a:extLst>
          </p:cNvPr>
          <p:cNvCxnSpPr/>
          <p:nvPr/>
        </p:nvCxnSpPr>
        <p:spPr>
          <a:xfrm flipV="1">
            <a:off x="7796362" y="3667935"/>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233F332-B314-C8FB-EA7A-0493CBB7E70B}"/>
              </a:ext>
            </a:extLst>
          </p:cNvPr>
          <p:cNvCxnSpPr/>
          <p:nvPr/>
        </p:nvCxnSpPr>
        <p:spPr>
          <a:xfrm flipV="1">
            <a:off x="7797572" y="3162818"/>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95FBAB26-8895-BBA3-4D7F-71B14E7C1192}"/>
              </a:ext>
            </a:extLst>
          </p:cNvPr>
          <p:cNvSpPr/>
          <p:nvPr/>
        </p:nvSpPr>
        <p:spPr>
          <a:xfrm>
            <a:off x="6282490" y="1444176"/>
            <a:ext cx="2065809" cy="738664"/>
          </a:xfrm>
          <a:prstGeom prst="rect">
            <a:avLst/>
          </a:prstGeom>
        </p:spPr>
        <p:txBody>
          <a:bodyPr wrap="square">
            <a:spAutoFit/>
          </a:bodyPr>
          <a:lstStyle/>
          <a:p>
            <a:r>
              <a:rPr lang="en-GB" sz="1400" b="1" dirty="0"/>
              <a:t>Establishment of the two-year work programme on GGA</a:t>
            </a:r>
            <a:endParaRPr lang="en-US" sz="1400" b="1" dirty="0"/>
          </a:p>
        </p:txBody>
      </p:sp>
      <p:sp>
        <p:nvSpPr>
          <p:cNvPr id="11" name="Rectangle 10">
            <a:extLst>
              <a:ext uri="{FF2B5EF4-FFF2-40B4-BE49-F238E27FC236}">
                <a16:creationId xmlns:a16="http://schemas.microsoft.com/office/drawing/2014/main" id="{7172AB10-A7E4-AF78-FB24-B02C2CE9427C}"/>
              </a:ext>
            </a:extLst>
          </p:cNvPr>
          <p:cNvSpPr/>
          <p:nvPr/>
        </p:nvSpPr>
        <p:spPr>
          <a:xfrm>
            <a:off x="1095252" y="4786069"/>
            <a:ext cx="10521619" cy="767133"/>
          </a:xfrm>
          <a:prstGeom prst="rect">
            <a:avLst/>
          </a:prstGeom>
          <a:solidFill>
            <a:schemeClr val="accent1">
              <a:lumMod val="20000"/>
              <a:lumOff val="80000"/>
            </a:schemeClr>
          </a:solidFill>
        </p:spPr>
        <p:txBody>
          <a:bodyPr wrap="square">
            <a:spAutoFit/>
          </a:bodyPr>
          <a:lstStyle/>
          <a:p>
            <a:pPr>
              <a:lnSpc>
                <a:spcPct val="107000"/>
              </a:lnSpc>
              <a:spcAft>
                <a:spcPts val="800"/>
              </a:spcAft>
            </a:pPr>
            <a:r>
              <a:rPr lang="en-GB" dirty="0">
                <a:solidFill>
                  <a:srgbClr val="000000"/>
                </a:solidFill>
                <a:latin typeface="+mj-lt"/>
                <a:ea typeface="Calibri" panose="020F0502020204030204" pitchFamily="34" charset="0"/>
                <a:cs typeface="Times New Roman" panose="02020603050405020304" pitchFamily="18" charset="0"/>
              </a:rPr>
              <a:t>The Paris Agreement, in its Article 7.1, established the global goal on adaptation (GGA) of enhancing adaptive capacity, strengthening resilience and reducing vulnerability to climate change, with a view to contributing to sustainable development and ensuring an adequate adaptation response in the context of the temperature goal referred to in Article 2 of the Agreement.</a:t>
            </a:r>
            <a:r>
              <a:rPr lang="en-US" dirty="0">
                <a:solidFill>
                  <a:srgbClr val="000000"/>
                </a:solidFill>
                <a:latin typeface="+mj-lt"/>
                <a:ea typeface="Calibri" panose="020F0502020204030204" pitchFamily="34" charset="0"/>
                <a:cs typeface="Times New Roman" panose="02020603050405020304" pitchFamily="18" charset="0"/>
              </a:rPr>
              <a:t> </a:t>
            </a:r>
            <a:endParaRPr lang="en-US" sz="1600" dirty="0">
              <a:effectLst/>
              <a:latin typeface="+mj-lt"/>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DA66A03C-AD0B-DFFC-3949-49D74C1ECFDF}"/>
              </a:ext>
            </a:extLst>
          </p:cNvPr>
          <p:cNvCxnSpPr/>
          <p:nvPr/>
        </p:nvCxnSpPr>
        <p:spPr>
          <a:xfrm flipV="1">
            <a:off x="11622003" y="3632054"/>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0657452-2F72-1BA8-5E05-51C64835F1D7}"/>
              </a:ext>
            </a:extLst>
          </p:cNvPr>
          <p:cNvCxnSpPr/>
          <p:nvPr/>
        </p:nvCxnSpPr>
        <p:spPr>
          <a:xfrm flipV="1">
            <a:off x="11622003" y="3113839"/>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D8E742D-66BF-78E8-757B-92083212FE8E}"/>
              </a:ext>
            </a:extLst>
          </p:cNvPr>
          <p:cNvCxnSpPr/>
          <p:nvPr/>
        </p:nvCxnSpPr>
        <p:spPr>
          <a:xfrm flipV="1">
            <a:off x="2235037" y="3693089"/>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EB8103B-3B00-7CD7-1AE1-283F441538E0}"/>
              </a:ext>
            </a:extLst>
          </p:cNvPr>
          <p:cNvCxnSpPr/>
          <p:nvPr/>
        </p:nvCxnSpPr>
        <p:spPr>
          <a:xfrm flipV="1">
            <a:off x="2233655" y="3176438"/>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Arrow: Pentagon 15">
            <a:extLst>
              <a:ext uri="{FF2B5EF4-FFF2-40B4-BE49-F238E27FC236}">
                <a16:creationId xmlns:a16="http://schemas.microsoft.com/office/drawing/2014/main" id="{ABB8AEB7-2076-44C0-B959-7D83A2456F96}"/>
              </a:ext>
            </a:extLst>
          </p:cNvPr>
          <p:cNvSpPr/>
          <p:nvPr/>
        </p:nvSpPr>
        <p:spPr>
          <a:xfrm>
            <a:off x="942905" y="4161527"/>
            <a:ext cx="11062368" cy="430887"/>
          </a:xfrm>
          <a:prstGeom prst="homePlate">
            <a:avLst>
              <a:gd name="adj" fmla="val 52210"/>
            </a:avLst>
          </a:prstGeom>
          <a:gradFill>
            <a:gsLst>
              <a:gs pos="54100">
                <a:schemeClr val="accent2"/>
              </a:gs>
              <a:gs pos="100000">
                <a:srgbClr val="1A436F"/>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cxnSp>
        <p:nvCxnSpPr>
          <p:cNvPr id="17" name="Straight Connector 16">
            <a:extLst>
              <a:ext uri="{FF2B5EF4-FFF2-40B4-BE49-F238E27FC236}">
                <a16:creationId xmlns:a16="http://schemas.microsoft.com/office/drawing/2014/main" id="{3715CE4E-8C3E-0CDB-50BE-CD8FD38D26C9}"/>
              </a:ext>
            </a:extLst>
          </p:cNvPr>
          <p:cNvCxnSpPr>
            <a:cxnSpLocks/>
          </p:cNvCxnSpPr>
          <p:nvPr/>
        </p:nvCxnSpPr>
        <p:spPr>
          <a:xfrm>
            <a:off x="734285" y="4653009"/>
            <a:ext cx="11032671" cy="0"/>
          </a:xfrm>
          <a:prstGeom prst="line">
            <a:avLst/>
          </a:prstGeom>
          <a:ln w="19050" cap="rnd">
            <a:solidFill>
              <a:schemeClr val="accent3"/>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18" name="Table 42">
            <a:extLst>
              <a:ext uri="{FF2B5EF4-FFF2-40B4-BE49-F238E27FC236}">
                <a16:creationId xmlns:a16="http://schemas.microsoft.com/office/drawing/2014/main" id="{9F1F7158-025F-80F5-8E9D-D55049B62623}"/>
              </a:ext>
            </a:extLst>
          </p:cNvPr>
          <p:cNvGraphicFramePr>
            <a:graphicFrameLocks noGrp="1"/>
          </p:cNvGraphicFramePr>
          <p:nvPr>
            <p:extLst>
              <p:ext uri="{D42A27DB-BD31-4B8C-83A1-F6EECF244321}">
                <p14:modId xmlns:p14="http://schemas.microsoft.com/office/powerpoint/2010/main" val="2081854788"/>
              </p:ext>
            </p:extLst>
          </p:nvPr>
        </p:nvGraphicFramePr>
        <p:xfrm>
          <a:off x="785182" y="4204874"/>
          <a:ext cx="10981776" cy="370840"/>
        </p:xfrm>
        <a:graphic>
          <a:graphicData uri="http://schemas.openxmlformats.org/drawingml/2006/table">
            <a:tbl>
              <a:tblPr firstRow="1" bandRow="1">
                <a:tableStyleId>{5C22544A-7EE6-4342-B048-85BDC9FD1C3A}</a:tableStyleId>
              </a:tblPr>
              <a:tblGrid>
                <a:gridCol w="915148">
                  <a:extLst>
                    <a:ext uri="{9D8B030D-6E8A-4147-A177-3AD203B41FA5}">
                      <a16:colId xmlns:a16="http://schemas.microsoft.com/office/drawing/2014/main" val="2306040407"/>
                    </a:ext>
                  </a:extLst>
                </a:gridCol>
                <a:gridCol w="915148">
                  <a:extLst>
                    <a:ext uri="{9D8B030D-6E8A-4147-A177-3AD203B41FA5}">
                      <a16:colId xmlns:a16="http://schemas.microsoft.com/office/drawing/2014/main" val="1486696321"/>
                    </a:ext>
                  </a:extLst>
                </a:gridCol>
                <a:gridCol w="915148">
                  <a:extLst>
                    <a:ext uri="{9D8B030D-6E8A-4147-A177-3AD203B41FA5}">
                      <a16:colId xmlns:a16="http://schemas.microsoft.com/office/drawing/2014/main" val="1374602459"/>
                    </a:ext>
                  </a:extLst>
                </a:gridCol>
                <a:gridCol w="915148">
                  <a:extLst>
                    <a:ext uri="{9D8B030D-6E8A-4147-A177-3AD203B41FA5}">
                      <a16:colId xmlns:a16="http://schemas.microsoft.com/office/drawing/2014/main" val="2199753415"/>
                    </a:ext>
                  </a:extLst>
                </a:gridCol>
                <a:gridCol w="915148">
                  <a:extLst>
                    <a:ext uri="{9D8B030D-6E8A-4147-A177-3AD203B41FA5}">
                      <a16:colId xmlns:a16="http://schemas.microsoft.com/office/drawing/2014/main" val="2098259595"/>
                    </a:ext>
                  </a:extLst>
                </a:gridCol>
                <a:gridCol w="915148">
                  <a:extLst>
                    <a:ext uri="{9D8B030D-6E8A-4147-A177-3AD203B41FA5}">
                      <a16:colId xmlns:a16="http://schemas.microsoft.com/office/drawing/2014/main" val="2651529279"/>
                    </a:ext>
                  </a:extLst>
                </a:gridCol>
                <a:gridCol w="915148">
                  <a:extLst>
                    <a:ext uri="{9D8B030D-6E8A-4147-A177-3AD203B41FA5}">
                      <a16:colId xmlns:a16="http://schemas.microsoft.com/office/drawing/2014/main" val="1165757449"/>
                    </a:ext>
                  </a:extLst>
                </a:gridCol>
                <a:gridCol w="915148">
                  <a:extLst>
                    <a:ext uri="{9D8B030D-6E8A-4147-A177-3AD203B41FA5}">
                      <a16:colId xmlns:a16="http://schemas.microsoft.com/office/drawing/2014/main" val="3122972408"/>
                    </a:ext>
                  </a:extLst>
                </a:gridCol>
                <a:gridCol w="915148">
                  <a:extLst>
                    <a:ext uri="{9D8B030D-6E8A-4147-A177-3AD203B41FA5}">
                      <a16:colId xmlns:a16="http://schemas.microsoft.com/office/drawing/2014/main" val="3823334286"/>
                    </a:ext>
                  </a:extLst>
                </a:gridCol>
                <a:gridCol w="915148">
                  <a:extLst>
                    <a:ext uri="{9D8B030D-6E8A-4147-A177-3AD203B41FA5}">
                      <a16:colId xmlns:a16="http://schemas.microsoft.com/office/drawing/2014/main" val="2614860940"/>
                    </a:ext>
                  </a:extLst>
                </a:gridCol>
                <a:gridCol w="915148">
                  <a:extLst>
                    <a:ext uri="{9D8B030D-6E8A-4147-A177-3AD203B41FA5}">
                      <a16:colId xmlns:a16="http://schemas.microsoft.com/office/drawing/2014/main" val="2421441983"/>
                    </a:ext>
                  </a:extLst>
                </a:gridCol>
                <a:gridCol w="915148">
                  <a:extLst>
                    <a:ext uri="{9D8B030D-6E8A-4147-A177-3AD203B41FA5}">
                      <a16:colId xmlns:a16="http://schemas.microsoft.com/office/drawing/2014/main" val="2698693314"/>
                    </a:ext>
                  </a:extLst>
                </a:gridCol>
              </a:tblGrid>
              <a:tr h="370840">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2015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2025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168653"/>
                  </a:ext>
                </a:extLst>
              </a:tr>
            </a:tbl>
          </a:graphicData>
        </a:graphic>
      </p:graphicFrame>
      <p:sp>
        <p:nvSpPr>
          <p:cNvPr id="19" name="Rectangle 18">
            <a:extLst>
              <a:ext uri="{FF2B5EF4-FFF2-40B4-BE49-F238E27FC236}">
                <a16:creationId xmlns:a16="http://schemas.microsoft.com/office/drawing/2014/main" id="{B386FEF3-675D-B7B1-3390-BC3CE252597A}"/>
              </a:ext>
            </a:extLst>
          </p:cNvPr>
          <p:cNvSpPr/>
          <p:nvPr/>
        </p:nvSpPr>
        <p:spPr>
          <a:xfrm>
            <a:off x="8475694" y="1011252"/>
            <a:ext cx="2065809" cy="1169551"/>
          </a:xfrm>
          <a:prstGeom prst="rect">
            <a:avLst/>
          </a:prstGeom>
        </p:spPr>
        <p:txBody>
          <a:bodyPr wrap="square">
            <a:spAutoFit/>
          </a:bodyPr>
          <a:lstStyle/>
          <a:p>
            <a:pPr marL="285750" indent="-285750">
              <a:buFont typeface="Arial" panose="020B0604020202020204" pitchFamily="34" charset="0"/>
              <a:buChar char="•"/>
            </a:pPr>
            <a:r>
              <a:rPr lang="en-GB" sz="1400" b="1" dirty="0"/>
              <a:t>Adoption of the GGA framework</a:t>
            </a:r>
          </a:p>
          <a:p>
            <a:pPr marL="285750" indent="-285750">
              <a:buFont typeface="Arial" panose="020B0604020202020204" pitchFamily="34" charset="0"/>
              <a:buChar char="•"/>
            </a:pPr>
            <a:r>
              <a:rPr lang="en-GB" sz="1400" b="1" dirty="0"/>
              <a:t>Launch of two-year work programme on indicators </a:t>
            </a:r>
            <a:endParaRPr lang="en-US" sz="1400" b="1" dirty="0"/>
          </a:p>
        </p:txBody>
      </p:sp>
      <p:sp>
        <p:nvSpPr>
          <p:cNvPr id="20" name="Rectangle 19">
            <a:extLst>
              <a:ext uri="{FF2B5EF4-FFF2-40B4-BE49-F238E27FC236}">
                <a16:creationId xmlns:a16="http://schemas.microsoft.com/office/drawing/2014/main" id="{4D7F7993-8FB5-41EE-630B-4ACDEA1BBDCA}"/>
              </a:ext>
            </a:extLst>
          </p:cNvPr>
          <p:cNvSpPr/>
          <p:nvPr/>
        </p:nvSpPr>
        <p:spPr>
          <a:xfrm>
            <a:off x="7741350" y="2606932"/>
            <a:ext cx="2065809" cy="523220"/>
          </a:xfrm>
          <a:prstGeom prst="rect">
            <a:avLst/>
          </a:prstGeom>
        </p:spPr>
        <p:txBody>
          <a:bodyPr wrap="square">
            <a:spAutoFit/>
          </a:bodyPr>
          <a:lstStyle/>
          <a:p>
            <a:r>
              <a:rPr lang="en-GB" sz="1400" b="1" dirty="0"/>
              <a:t>Initiation of discussion on the GGA framework</a:t>
            </a:r>
            <a:endParaRPr lang="en-US" sz="1400" b="1" dirty="0"/>
          </a:p>
        </p:txBody>
      </p:sp>
      <p:cxnSp>
        <p:nvCxnSpPr>
          <p:cNvPr id="21" name="Straight Connector 20">
            <a:extLst>
              <a:ext uri="{FF2B5EF4-FFF2-40B4-BE49-F238E27FC236}">
                <a16:creationId xmlns:a16="http://schemas.microsoft.com/office/drawing/2014/main" id="{BA71FA6B-59CB-5A9B-0D6D-353D1B615B9B}"/>
              </a:ext>
            </a:extLst>
          </p:cNvPr>
          <p:cNvCxnSpPr/>
          <p:nvPr/>
        </p:nvCxnSpPr>
        <p:spPr>
          <a:xfrm flipV="1">
            <a:off x="9546624" y="3683424"/>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9D14C40-8D95-2D81-87B1-89B44241E721}"/>
              </a:ext>
            </a:extLst>
          </p:cNvPr>
          <p:cNvCxnSpPr/>
          <p:nvPr/>
        </p:nvCxnSpPr>
        <p:spPr>
          <a:xfrm flipV="1">
            <a:off x="9546624" y="3165209"/>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53F47CA-7C71-2527-C65B-C067C75E1C71}"/>
              </a:ext>
            </a:extLst>
          </p:cNvPr>
          <p:cNvCxnSpPr/>
          <p:nvPr/>
        </p:nvCxnSpPr>
        <p:spPr>
          <a:xfrm flipV="1">
            <a:off x="10541503" y="3733084"/>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A1F70D4-705A-0D2A-8C27-5AD667862D81}"/>
              </a:ext>
            </a:extLst>
          </p:cNvPr>
          <p:cNvCxnSpPr/>
          <p:nvPr/>
        </p:nvCxnSpPr>
        <p:spPr>
          <a:xfrm flipV="1">
            <a:off x="10541503" y="3163499"/>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97BD229-B56F-F5CD-C9C7-BBB8F55B1D80}"/>
              </a:ext>
            </a:extLst>
          </p:cNvPr>
          <p:cNvCxnSpPr/>
          <p:nvPr/>
        </p:nvCxnSpPr>
        <p:spPr>
          <a:xfrm flipV="1">
            <a:off x="7800020" y="2641225"/>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905B331-62E4-B25A-C8AB-CE6EE67B94AC}"/>
              </a:ext>
            </a:extLst>
          </p:cNvPr>
          <p:cNvCxnSpPr/>
          <p:nvPr/>
        </p:nvCxnSpPr>
        <p:spPr>
          <a:xfrm flipV="1">
            <a:off x="9544910" y="2680611"/>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AE5399B-CD35-F15F-5553-B444B86DEB36}"/>
              </a:ext>
            </a:extLst>
          </p:cNvPr>
          <p:cNvCxnSpPr/>
          <p:nvPr/>
        </p:nvCxnSpPr>
        <p:spPr>
          <a:xfrm flipV="1">
            <a:off x="11620508" y="2611265"/>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764D793-2E71-D8F0-EA28-9A9429F4E801}"/>
              </a:ext>
            </a:extLst>
          </p:cNvPr>
          <p:cNvCxnSpPr/>
          <p:nvPr/>
        </p:nvCxnSpPr>
        <p:spPr>
          <a:xfrm flipV="1">
            <a:off x="9543200" y="2165192"/>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FB176AB-C2F6-20C1-AFDE-D561F0F9EEF9}"/>
              </a:ext>
            </a:extLst>
          </p:cNvPr>
          <p:cNvCxnSpPr/>
          <p:nvPr/>
        </p:nvCxnSpPr>
        <p:spPr>
          <a:xfrm flipV="1">
            <a:off x="7788036" y="2115530"/>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5ED851E2-8D9A-4C8E-FB77-4A93A3BEBC7E}"/>
              </a:ext>
            </a:extLst>
          </p:cNvPr>
          <p:cNvSpPr/>
          <p:nvPr/>
        </p:nvSpPr>
        <p:spPr>
          <a:xfrm>
            <a:off x="10682374" y="1399589"/>
            <a:ext cx="1592862" cy="523220"/>
          </a:xfrm>
          <a:prstGeom prst="rect">
            <a:avLst/>
          </a:prstGeom>
        </p:spPr>
        <p:txBody>
          <a:bodyPr wrap="square">
            <a:spAutoFit/>
          </a:bodyPr>
          <a:lstStyle/>
          <a:p>
            <a:r>
              <a:rPr lang="en-GB" sz="1400" b="1" dirty="0"/>
              <a:t>Adoption of the list of indicators </a:t>
            </a:r>
            <a:endParaRPr lang="en-US" sz="1400" b="1" dirty="0"/>
          </a:p>
        </p:txBody>
      </p:sp>
      <p:cxnSp>
        <p:nvCxnSpPr>
          <p:cNvPr id="31" name="Straight Connector 30">
            <a:extLst>
              <a:ext uri="{FF2B5EF4-FFF2-40B4-BE49-F238E27FC236}">
                <a16:creationId xmlns:a16="http://schemas.microsoft.com/office/drawing/2014/main" id="{997D749F-279B-7BD3-A1ED-A6A28469555F}"/>
              </a:ext>
            </a:extLst>
          </p:cNvPr>
          <p:cNvCxnSpPr/>
          <p:nvPr/>
        </p:nvCxnSpPr>
        <p:spPr>
          <a:xfrm flipV="1">
            <a:off x="11616872" y="2060736"/>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DC5E9547-A885-C488-83D5-5AD3CD809483}"/>
              </a:ext>
            </a:extLst>
          </p:cNvPr>
          <p:cNvSpPr/>
          <p:nvPr/>
        </p:nvSpPr>
        <p:spPr>
          <a:xfrm>
            <a:off x="9889145" y="2508534"/>
            <a:ext cx="1592862" cy="738664"/>
          </a:xfrm>
          <a:prstGeom prst="rect">
            <a:avLst/>
          </a:prstGeom>
        </p:spPr>
        <p:txBody>
          <a:bodyPr wrap="square">
            <a:spAutoFit/>
          </a:bodyPr>
          <a:lstStyle/>
          <a:p>
            <a:r>
              <a:rPr lang="en-GB" sz="1400" b="1" dirty="0"/>
              <a:t>Launch of Baku Adaptation Road Map</a:t>
            </a:r>
            <a:endParaRPr lang="en-US" sz="1400" b="1" dirty="0"/>
          </a:p>
        </p:txBody>
      </p:sp>
    </p:spTree>
    <p:extLst>
      <p:ext uri="{BB962C8B-B14F-4D97-AF65-F5344CB8AC3E}">
        <p14:creationId xmlns:p14="http://schemas.microsoft.com/office/powerpoint/2010/main" val="46066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EE0C36-E992-A45B-B7A8-AEF57AEF609E}"/>
              </a:ext>
            </a:extLst>
          </p:cNvPr>
          <p:cNvSpPr>
            <a:spLocks noGrp="1"/>
          </p:cNvSpPr>
          <p:nvPr>
            <p:ph type="title"/>
          </p:nvPr>
        </p:nvSpPr>
        <p:spPr/>
        <p:txBody>
          <a:bodyPr/>
          <a:lstStyle/>
          <a:p>
            <a:r>
              <a:rPr lang="en-US" dirty="0"/>
              <a:t>Understanding GGA</a:t>
            </a:r>
            <a:br>
              <a:rPr lang="en-US" dirty="0"/>
            </a:br>
            <a:endParaRPr lang="en-US" dirty="0"/>
          </a:p>
        </p:txBody>
      </p:sp>
      <p:sp>
        <p:nvSpPr>
          <p:cNvPr id="4" name="Rectangle: Rounded Corners 3">
            <a:extLst>
              <a:ext uri="{FF2B5EF4-FFF2-40B4-BE49-F238E27FC236}">
                <a16:creationId xmlns:a16="http://schemas.microsoft.com/office/drawing/2014/main" id="{B81C3DD6-F104-659C-6400-CF0EB65AFA83}"/>
              </a:ext>
            </a:extLst>
          </p:cNvPr>
          <p:cNvSpPr/>
          <p:nvPr/>
        </p:nvSpPr>
        <p:spPr>
          <a:xfrm>
            <a:off x="208881" y="3984932"/>
            <a:ext cx="10909301" cy="1465975"/>
          </a:xfrm>
          <a:prstGeom prst="roundRect">
            <a:avLst>
              <a:gd name="adj" fmla="val 12769"/>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7E1FD620-3E30-EA34-AD45-E7ADA8214F29}"/>
              </a:ext>
            </a:extLst>
          </p:cNvPr>
          <p:cNvSpPr txBox="1"/>
          <p:nvPr/>
        </p:nvSpPr>
        <p:spPr>
          <a:xfrm>
            <a:off x="3506383" y="4170454"/>
            <a:ext cx="1080000" cy="276999"/>
          </a:xfrm>
          <a:prstGeom prst="rect">
            <a:avLst/>
          </a:prstGeom>
          <a:noFill/>
          <a:effectLst/>
        </p:spPr>
        <p:txBody>
          <a:bodyPr wrap="square" lIns="0" tIns="0" rIns="0" bIns="0" rtlCol="0">
            <a:spAutoFit/>
          </a:bodyPr>
          <a:lstStyle/>
          <a:p>
            <a:r>
              <a:rPr lang="en-NP" sz="900" b="1" dirty="0">
                <a:solidFill>
                  <a:schemeClr val="accent1"/>
                </a:solidFill>
                <a:latin typeface="Avenir Next LT Pro" panose="020B0504020202020204" pitchFamily="34" charset="77"/>
              </a:rPr>
              <a:t>FOOD &amp; AGRICULTURE</a:t>
            </a:r>
          </a:p>
        </p:txBody>
      </p:sp>
      <p:sp>
        <p:nvSpPr>
          <p:cNvPr id="6" name="TextBox 5">
            <a:extLst>
              <a:ext uri="{FF2B5EF4-FFF2-40B4-BE49-F238E27FC236}">
                <a16:creationId xmlns:a16="http://schemas.microsoft.com/office/drawing/2014/main" id="{D9BEFFD5-952E-E8E7-771E-5AD8DC12A1EB}"/>
              </a:ext>
            </a:extLst>
          </p:cNvPr>
          <p:cNvSpPr txBox="1"/>
          <p:nvPr/>
        </p:nvSpPr>
        <p:spPr>
          <a:xfrm>
            <a:off x="4767805" y="4308954"/>
            <a:ext cx="1080000" cy="138499"/>
          </a:xfrm>
          <a:prstGeom prst="rect">
            <a:avLst/>
          </a:prstGeom>
          <a:noFill/>
          <a:effectLst/>
        </p:spPr>
        <p:txBody>
          <a:bodyPr wrap="square" lIns="0" tIns="0" rIns="0" bIns="0" rtlCol="0">
            <a:spAutoFit/>
          </a:bodyPr>
          <a:lstStyle/>
          <a:p>
            <a:r>
              <a:rPr lang="en-NP" sz="900" b="1" dirty="0">
                <a:solidFill>
                  <a:schemeClr val="accent1"/>
                </a:solidFill>
                <a:latin typeface="Avenir Next LT Pro" panose="020B0504020202020204" pitchFamily="34" charset="77"/>
              </a:rPr>
              <a:t>HEALTH</a:t>
            </a:r>
          </a:p>
        </p:txBody>
      </p:sp>
      <p:sp>
        <p:nvSpPr>
          <p:cNvPr id="7" name="TextBox 6">
            <a:extLst>
              <a:ext uri="{FF2B5EF4-FFF2-40B4-BE49-F238E27FC236}">
                <a16:creationId xmlns:a16="http://schemas.microsoft.com/office/drawing/2014/main" id="{DB41DE01-0631-4430-39D0-E440BA48FE9A}"/>
              </a:ext>
            </a:extLst>
          </p:cNvPr>
          <p:cNvSpPr txBox="1"/>
          <p:nvPr/>
        </p:nvSpPr>
        <p:spPr>
          <a:xfrm>
            <a:off x="2244961" y="4170454"/>
            <a:ext cx="1080000" cy="276999"/>
          </a:xfrm>
          <a:prstGeom prst="rect">
            <a:avLst/>
          </a:prstGeom>
          <a:noFill/>
          <a:effectLst/>
        </p:spPr>
        <p:txBody>
          <a:bodyPr wrap="square" lIns="0" tIns="0" rIns="0" bIns="0" rtlCol="0">
            <a:spAutoFit/>
          </a:bodyPr>
          <a:lstStyle/>
          <a:p>
            <a:r>
              <a:rPr lang="en-NP" sz="900" b="1" dirty="0">
                <a:solidFill>
                  <a:schemeClr val="accent1"/>
                </a:solidFill>
                <a:latin typeface="Avenir Next LT Pro" panose="020B0504020202020204" pitchFamily="34" charset="77"/>
              </a:rPr>
              <a:t>WATER &amp; SANITATION</a:t>
            </a:r>
          </a:p>
        </p:txBody>
      </p:sp>
      <p:sp>
        <p:nvSpPr>
          <p:cNvPr id="8" name="TextBox 7">
            <a:extLst>
              <a:ext uri="{FF2B5EF4-FFF2-40B4-BE49-F238E27FC236}">
                <a16:creationId xmlns:a16="http://schemas.microsoft.com/office/drawing/2014/main" id="{80C6DB77-BE01-51EF-BBA3-95452F9B9609}"/>
              </a:ext>
            </a:extLst>
          </p:cNvPr>
          <p:cNvSpPr txBox="1"/>
          <p:nvPr/>
        </p:nvSpPr>
        <p:spPr>
          <a:xfrm>
            <a:off x="6029227" y="4308954"/>
            <a:ext cx="1080000" cy="138499"/>
          </a:xfrm>
          <a:prstGeom prst="rect">
            <a:avLst/>
          </a:prstGeom>
          <a:noFill/>
          <a:effectLst/>
        </p:spPr>
        <p:txBody>
          <a:bodyPr wrap="square" lIns="0" tIns="0" rIns="0" bIns="0" rtlCol="0">
            <a:spAutoFit/>
          </a:bodyPr>
          <a:lstStyle/>
          <a:p>
            <a:r>
              <a:rPr lang="en-NP" sz="900" b="1" dirty="0">
                <a:solidFill>
                  <a:schemeClr val="accent1"/>
                </a:solidFill>
                <a:latin typeface="Avenir Next LT Pro" panose="020B0504020202020204" pitchFamily="34" charset="77"/>
              </a:rPr>
              <a:t>ECOSYSTEMS</a:t>
            </a:r>
          </a:p>
        </p:txBody>
      </p:sp>
      <p:sp>
        <p:nvSpPr>
          <p:cNvPr id="9" name="TextBox 8">
            <a:extLst>
              <a:ext uri="{FF2B5EF4-FFF2-40B4-BE49-F238E27FC236}">
                <a16:creationId xmlns:a16="http://schemas.microsoft.com/office/drawing/2014/main" id="{AE6C7F7C-A49C-07D3-5D7A-5A65386EE825}"/>
              </a:ext>
            </a:extLst>
          </p:cNvPr>
          <p:cNvSpPr txBox="1"/>
          <p:nvPr/>
        </p:nvSpPr>
        <p:spPr>
          <a:xfrm>
            <a:off x="7290649" y="4170454"/>
            <a:ext cx="1080000" cy="276999"/>
          </a:xfrm>
          <a:prstGeom prst="rect">
            <a:avLst/>
          </a:prstGeom>
          <a:noFill/>
          <a:effectLst/>
        </p:spPr>
        <p:txBody>
          <a:bodyPr wrap="square" lIns="0" tIns="0" rIns="0" bIns="0" rtlCol="0">
            <a:spAutoFit/>
          </a:bodyPr>
          <a:lstStyle/>
          <a:p>
            <a:r>
              <a:rPr lang="en-NP" sz="900" b="1" dirty="0">
                <a:solidFill>
                  <a:schemeClr val="accent1"/>
                </a:solidFill>
                <a:latin typeface="Avenir Next LT Pro" panose="020B0504020202020204" pitchFamily="34" charset="77"/>
              </a:rPr>
              <a:t>INFRA</a:t>
            </a:r>
            <a:r>
              <a:rPr lang="en-US" sz="900" b="1" dirty="0">
                <a:solidFill>
                  <a:schemeClr val="accent1"/>
                </a:solidFill>
                <a:latin typeface="Avenir Next LT Pro" panose="020B0504020202020204" pitchFamily="34" charset="77"/>
              </a:rPr>
              <a:t>-</a:t>
            </a:r>
            <a:r>
              <a:rPr lang="en-NP" sz="900" b="1" dirty="0">
                <a:solidFill>
                  <a:schemeClr val="accent1"/>
                </a:solidFill>
                <a:latin typeface="Avenir Next LT Pro" panose="020B0504020202020204" pitchFamily="34" charset="77"/>
              </a:rPr>
              <a:t>STRUCTURES</a:t>
            </a:r>
          </a:p>
        </p:txBody>
      </p:sp>
      <p:sp>
        <p:nvSpPr>
          <p:cNvPr id="10" name="TextBox 9">
            <a:extLst>
              <a:ext uri="{FF2B5EF4-FFF2-40B4-BE49-F238E27FC236}">
                <a16:creationId xmlns:a16="http://schemas.microsoft.com/office/drawing/2014/main" id="{4499041B-146D-2550-C9F8-F0D652595214}"/>
              </a:ext>
            </a:extLst>
          </p:cNvPr>
          <p:cNvSpPr txBox="1"/>
          <p:nvPr/>
        </p:nvSpPr>
        <p:spPr>
          <a:xfrm>
            <a:off x="8552071" y="4308954"/>
            <a:ext cx="1080000" cy="138499"/>
          </a:xfrm>
          <a:prstGeom prst="rect">
            <a:avLst/>
          </a:prstGeom>
          <a:noFill/>
          <a:effectLst/>
        </p:spPr>
        <p:txBody>
          <a:bodyPr wrap="square" lIns="0" tIns="0" rIns="0" bIns="0" rtlCol="0">
            <a:spAutoFit/>
          </a:bodyPr>
          <a:lstStyle/>
          <a:p>
            <a:r>
              <a:rPr lang="en-NP" sz="900" b="1" dirty="0">
                <a:solidFill>
                  <a:schemeClr val="accent1"/>
                </a:solidFill>
                <a:latin typeface="Avenir Next LT Pro" panose="020B0504020202020204" pitchFamily="34" charset="77"/>
              </a:rPr>
              <a:t>LIVELIHOODS</a:t>
            </a:r>
          </a:p>
        </p:txBody>
      </p:sp>
      <p:sp>
        <p:nvSpPr>
          <p:cNvPr id="11" name="TextBox 10">
            <a:extLst>
              <a:ext uri="{FF2B5EF4-FFF2-40B4-BE49-F238E27FC236}">
                <a16:creationId xmlns:a16="http://schemas.microsoft.com/office/drawing/2014/main" id="{223411A6-8513-B42C-45D7-E1FA07AF4D76}"/>
              </a:ext>
            </a:extLst>
          </p:cNvPr>
          <p:cNvSpPr txBox="1"/>
          <p:nvPr/>
        </p:nvSpPr>
        <p:spPr>
          <a:xfrm>
            <a:off x="9813494" y="4170454"/>
            <a:ext cx="1080000" cy="276999"/>
          </a:xfrm>
          <a:prstGeom prst="rect">
            <a:avLst/>
          </a:prstGeom>
          <a:noFill/>
          <a:effectLst/>
        </p:spPr>
        <p:txBody>
          <a:bodyPr wrap="square" lIns="0" tIns="0" rIns="0" bIns="0" rtlCol="0">
            <a:spAutoFit/>
          </a:bodyPr>
          <a:lstStyle/>
          <a:p>
            <a:r>
              <a:rPr lang="en-NP" sz="900" b="1" dirty="0">
                <a:solidFill>
                  <a:schemeClr val="accent1"/>
                </a:solidFill>
                <a:latin typeface="Avenir Next LT Pro" panose="020B0504020202020204" pitchFamily="34" charset="77"/>
              </a:rPr>
              <a:t>CULTURAL</a:t>
            </a:r>
            <a:r>
              <a:rPr lang="en-US" sz="900" b="1" dirty="0">
                <a:solidFill>
                  <a:schemeClr val="accent1"/>
                </a:solidFill>
                <a:latin typeface="Avenir Next LT Pro" panose="020B0504020202020204" pitchFamily="34" charset="77"/>
              </a:rPr>
              <a:t> </a:t>
            </a:r>
            <a:r>
              <a:rPr lang="en-NP" sz="900" b="1" dirty="0">
                <a:solidFill>
                  <a:schemeClr val="accent1"/>
                </a:solidFill>
                <a:latin typeface="Avenir Next LT Pro" panose="020B0504020202020204" pitchFamily="34" charset="77"/>
              </a:rPr>
              <a:t>HERITAGE</a:t>
            </a:r>
          </a:p>
        </p:txBody>
      </p:sp>
      <p:sp>
        <p:nvSpPr>
          <p:cNvPr id="12" name="Rectangle: Rounded Corners 11">
            <a:extLst>
              <a:ext uri="{FF2B5EF4-FFF2-40B4-BE49-F238E27FC236}">
                <a16:creationId xmlns:a16="http://schemas.microsoft.com/office/drawing/2014/main" id="{8C423C44-C21B-E121-003C-3482356D23E1}"/>
              </a:ext>
            </a:extLst>
          </p:cNvPr>
          <p:cNvSpPr/>
          <p:nvPr/>
        </p:nvSpPr>
        <p:spPr>
          <a:xfrm>
            <a:off x="180307" y="3984932"/>
            <a:ext cx="1868542" cy="1465975"/>
          </a:xfrm>
          <a:prstGeom prst="roundRect">
            <a:avLst>
              <a:gd name="adj" fmla="val 1276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TextBox 12">
            <a:extLst>
              <a:ext uri="{FF2B5EF4-FFF2-40B4-BE49-F238E27FC236}">
                <a16:creationId xmlns:a16="http://schemas.microsoft.com/office/drawing/2014/main" id="{0D813CB0-9E2A-8EA9-36BD-7F5FF3A7A148}"/>
              </a:ext>
            </a:extLst>
          </p:cNvPr>
          <p:cNvSpPr txBox="1"/>
          <p:nvPr/>
        </p:nvSpPr>
        <p:spPr>
          <a:xfrm>
            <a:off x="487728" y="4532921"/>
            <a:ext cx="1368000" cy="276999"/>
          </a:xfrm>
          <a:prstGeom prst="rect">
            <a:avLst/>
          </a:prstGeom>
          <a:noFill/>
        </p:spPr>
        <p:txBody>
          <a:bodyPr wrap="square" lIns="0" tIns="0" rIns="0" bIns="0">
            <a:spAutoFit/>
          </a:bodyPr>
          <a:lstStyle/>
          <a:p>
            <a:pPr defTabSz="725759"/>
            <a:r>
              <a:rPr lang="en-US" b="1" dirty="0">
                <a:solidFill>
                  <a:schemeClr val="bg1"/>
                </a:solidFill>
                <a:latin typeface="+mj-lt"/>
              </a:rPr>
              <a:t>TARGETS</a:t>
            </a:r>
            <a:endParaRPr lang="en-NP" b="1" dirty="0">
              <a:solidFill>
                <a:schemeClr val="bg1"/>
              </a:solidFill>
              <a:latin typeface="+mj-lt"/>
            </a:endParaRPr>
          </a:p>
        </p:txBody>
      </p:sp>
      <p:cxnSp>
        <p:nvCxnSpPr>
          <p:cNvPr id="14" name="Straight Connector 13">
            <a:extLst>
              <a:ext uri="{FF2B5EF4-FFF2-40B4-BE49-F238E27FC236}">
                <a16:creationId xmlns:a16="http://schemas.microsoft.com/office/drawing/2014/main" id="{F272E864-CAFD-1DC9-C9E6-1EACAD8C2D3A}"/>
              </a:ext>
            </a:extLst>
          </p:cNvPr>
          <p:cNvCxnSpPr>
            <a:cxnSpLocks/>
          </p:cNvCxnSpPr>
          <p:nvPr/>
        </p:nvCxnSpPr>
        <p:spPr>
          <a:xfrm>
            <a:off x="2244961" y="4511331"/>
            <a:ext cx="10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326B7A-A99A-E4D8-F121-ECC44BF4F965}"/>
              </a:ext>
            </a:extLst>
          </p:cNvPr>
          <p:cNvCxnSpPr>
            <a:cxnSpLocks/>
          </p:cNvCxnSpPr>
          <p:nvPr/>
        </p:nvCxnSpPr>
        <p:spPr>
          <a:xfrm>
            <a:off x="3506383" y="4511331"/>
            <a:ext cx="10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F5BC34-E225-09D0-EBA6-D85FDDD1B25F}"/>
              </a:ext>
            </a:extLst>
          </p:cNvPr>
          <p:cNvCxnSpPr>
            <a:cxnSpLocks/>
          </p:cNvCxnSpPr>
          <p:nvPr/>
        </p:nvCxnSpPr>
        <p:spPr>
          <a:xfrm>
            <a:off x="4767805" y="4511331"/>
            <a:ext cx="10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9B055D8-6254-F935-3EBB-77D87D1D6348}"/>
              </a:ext>
            </a:extLst>
          </p:cNvPr>
          <p:cNvCxnSpPr>
            <a:cxnSpLocks/>
          </p:cNvCxnSpPr>
          <p:nvPr/>
        </p:nvCxnSpPr>
        <p:spPr>
          <a:xfrm>
            <a:off x="6029227" y="4511331"/>
            <a:ext cx="10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6E8221-2423-8380-63D6-92AE7D0AB5D9}"/>
              </a:ext>
            </a:extLst>
          </p:cNvPr>
          <p:cNvCxnSpPr>
            <a:cxnSpLocks/>
          </p:cNvCxnSpPr>
          <p:nvPr/>
        </p:nvCxnSpPr>
        <p:spPr>
          <a:xfrm>
            <a:off x="7290649" y="4511331"/>
            <a:ext cx="10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A391014-4DF6-6589-FB27-BD4C25E82FB8}"/>
              </a:ext>
            </a:extLst>
          </p:cNvPr>
          <p:cNvCxnSpPr>
            <a:cxnSpLocks/>
          </p:cNvCxnSpPr>
          <p:nvPr/>
        </p:nvCxnSpPr>
        <p:spPr>
          <a:xfrm>
            <a:off x="8552071" y="4511331"/>
            <a:ext cx="10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AF48BB-1D57-0A2F-FACF-BBA3E47845A0}"/>
              </a:ext>
            </a:extLst>
          </p:cNvPr>
          <p:cNvCxnSpPr>
            <a:cxnSpLocks/>
          </p:cNvCxnSpPr>
          <p:nvPr/>
        </p:nvCxnSpPr>
        <p:spPr>
          <a:xfrm>
            <a:off x="9813494" y="4511331"/>
            <a:ext cx="10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7D48A7-B02F-9C6E-C3A6-2DEB8F9F739B}"/>
              </a:ext>
            </a:extLst>
          </p:cNvPr>
          <p:cNvSpPr txBox="1"/>
          <p:nvPr/>
        </p:nvSpPr>
        <p:spPr>
          <a:xfrm>
            <a:off x="569723" y="2087474"/>
            <a:ext cx="1368000" cy="170944"/>
          </a:xfrm>
          <a:prstGeom prst="rect">
            <a:avLst/>
          </a:prstGeom>
          <a:noFill/>
        </p:spPr>
        <p:txBody>
          <a:bodyPr wrap="square" lIns="0" tIns="0" rIns="0" bIns="0">
            <a:spAutoFit/>
          </a:bodyPr>
          <a:lstStyle/>
          <a:p>
            <a:pPr defTabSz="725759"/>
            <a:r>
              <a:rPr lang="en-US" sz="1111" b="1" dirty="0">
                <a:solidFill>
                  <a:schemeClr val="bg1"/>
                </a:solidFill>
                <a:latin typeface="+mj-lt"/>
              </a:rPr>
              <a:t>GOAL</a:t>
            </a:r>
            <a:endParaRPr lang="en-NP" sz="1111" b="1" dirty="0">
              <a:solidFill>
                <a:schemeClr val="bg1"/>
              </a:solidFill>
              <a:latin typeface="+mj-lt"/>
            </a:endParaRPr>
          </a:p>
        </p:txBody>
      </p:sp>
      <p:sp>
        <p:nvSpPr>
          <p:cNvPr id="22" name="Rectangle: Rounded Corners 21">
            <a:extLst>
              <a:ext uri="{FF2B5EF4-FFF2-40B4-BE49-F238E27FC236}">
                <a16:creationId xmlns:a16="http://schemas.microsoft.com/office/drawing/2014/main" id="{D632C8B1-77A7-D1D1-89CE-0C32A63BD1C5}"/>
              </a:ext>
            </a:extLst>
          </p:cNvPr>
          <p:cNvSpPr/>
          <p:nvPr/>
        </p:nvSpPr>
        <p:spPr>
          <a:xfrm>
            <a:off x="157907" y="1193414"/>
            <a:ext cx="10909301" cy="976787"/>
          </a:xfrm>
          <a:prstGeom prst="roundRect">
            <a:avLst>
              <a:gd name="adj" fmla="val 12769"/>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a:endParaRPr>
          </a:p>
        </p:txBody>
      </p:sp>
      <p:sp>
        <p:nvSpPr>
          <p:cNvPr id="23" name="Rectangle: Rounded Corners 22">
            <a:extLst>
              <a:ext uri="{FF2B5EF4-FFF2-40B4-BE49-F238E27FC236}">
                <a16:creationId xmlns:a16="http://schemas.microsoft.com/office/drawing/2014/main" id="{0B1B9758-DAB1-695D-F5A7-48DC4C5C5862}"/>
              </a:ext>
            </a:extLst>
          </p:cNvPr>
          <p:cNvSpPr/>
          <p:nvPr/>
        </p:nvSpPr>
        <p:spPr>
          <a:xfrm>
            <a:off x="157907" y="1195836"/>
            <a:ext cx="1868542" cy="976787"/>
          </a:xfrm>
          <a:prstGeom prst="roundRect">
            <a:avLst>
              <a:gd name="adj" fmla="val 1276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TextBox 23">
            <a:extLst>
              <a:ext uri="{FF2B5EF4-FFF2-40B4-BE49-F238E27FC236}">
                <a16:creationId xmlns:a16="http://schemas.microsoft.com/office/drawing/2014/main" id="{D6E0AE25-7EDE-74DE-9773-548164F50FD5}"/>
              </a:ext>
            </a:extLst>
          </p:cNvPr>
          <p:cNvSpPr txBox="1"/>
          <p:nvPr/>
        </p:nvSpPr>
        <p:spPr>
          <a:xfrm>
            <a:off x="608203" y="1539196"/>
            <a:ext cx="1368000" cy="307777"/>
          </a:xfrm>
          <a:prstGeom prst="rect">
            <a:avLst/>
          </a:prstGeom>
          <a:noFill/>
        </p:spPr>
        <p:txBody>
          <a:bodyPr wrap="square" lIns="0" tIns="0" rIns="0" bIns="0">
            <a:spAutoFit/>
          </a:bodyPr>
          <a:lstStyle/>
          <a:p>
            <a:pPr defTabSz="725759"/>
            <a:r>
              <a:rPr lang="en-US" sz="2000" b="1" dirty="0">
                <a:solidFill>
                  <a:schemeClr val="bg1"/>
                </a:solidFill>
                <a:latin typeface="+mj-lt"/>
              </a:rPr>
              <a:t>GOAL</a:t>
            </a:r>
            <a:endParaRPr lang="en-NP" sz="2000" b="1" dirty="0">
              <a:solidFill>
                <a:schemeClr val="bg1"/>
              </a:solidFill>
              <a:latin typeface="+mj-lt"/>
            </a:endParaRPr>
          </a:p>
        </p:txBody>
      </p:sp>
      <p:sp>
        <p:nvSpPr>
          <p:cNvPr id="25" name="Rectangle: Rounded Corners 24">
            <a:extLst>
              <a:ext uri="{FF2B5EF4-FFF2-40B4-BE49-F238E27FC236}">
                <a16:creationId xmlns:a16="http://schemas.microsoft.com/office/drawing/2014/main" id="{3E44BBEE-EBF8-61D6-58AF-5C16C5B0BE54}"/>
              </a:ext>
            </a:extLst>
          </p:cNvPr>
          <p:cNvSpPr/>
          <p:nvPr/>
        </p:nvSpPr>
        <p:spPr>
          <a:xfrm>
            <a:off x="157907" y="2320063"/>
            <a:ext cx="10909301" cy="1461962"/>
          </a:xfrm>
          <a:prstGeom prst="roundRect">
            <a:avLst>
              <a:gd name="adj" fmla="val 12769"/>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Calibri" panose="020F0502020204030204"/>
            </a:endParaRPr>
          </a:p>
        </p:txBody>
      </p:sp>
      <p:sp>
        <p:nvSpPr>
          <p:cNvPr id="26" name="Rectangle: Rounded Corners 25">
            <a:extLst>
              <a:ext uri="{FF2B5EF4-FFF2-40B4-BE49-F238E27FC236}">
                <a16:creationId xmlns:a16="http://schemas.microsoft.com/office/drawing/2014/main" id="{1A2EF8DE-58BA-6F71-75B8-B5EBB6012BA2}"/>
              </a:ext>
            </a:extLst>
          </p:cNvPr>
          <p:cNvSpPr/>
          <p:nvPr/>
        </p:nvSpPr>
        <p:spPr>
          <a:xfrm>
            <a:off x="157907" y="2297900"/>
            <a:ext cx="1868542" cy="1506288"/>
          </a:xfrm>
          <a:prstGeom prst="roundRect">
            <a:avLst>
              <a:gd name="adj" fmla="val 1276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TextBox 26">
            <a:extLst>
              <a:ext uri="{FF2B5EF4-FFF2-40B4-BE49-F238E27FC236}">
                <a16:creationId xmlns:a16="http://schemas.microsoft.com/office/drawing/2014/main" id="{78BFA3D2-EEE3-AA2C-3938-486B0C79E097}"/>
              </a:ext>
            </a:extLst>
          </p:cNvPr>
          <p:cNvSpPr txBox="1"/>
          <p:nvPr/>
        </p:nvSpPr>
        <p:spPr>
          <a:xfrm>
            <a:off x="2262141" y="4887634"/>
            <a:ext cx="3011930" cy="138499"/>
          </a:xfrm>
          <a:prstGeom prst="rect">
            <a:avLst/>
          </a:prstGeom>
          <a:noFill/>
          <a:effectLst/>
        </p:spPr>
        <p:txBody>
          <a:bodyPr wrap="square" lIns="0" tIns="0" rIns="0" bIns="0" rtlCol="0">
            <a:spAutoFit/>
          </a:bodyPr>
          <a:lstStyle/>
          <a:p>
            <a:r>
              <a:rPr lang="en-US" sz="900" b="1" dirty="0">
                <a:solidFill>
                  <a:schemeClr val="accent1"/>
                </a:solidFill>
                <a:latin typeface="Avenir Next LT Pro" panose="020B0504020202020204" pitchFamily="34" charset="77"/>
              </a:rPr>
              <a:t>IMPACT, VULNERABILITY and RISK ASSESSMENT</a:t>
            </a:r>
            <a:endParaRPr lang="en-NP" sz="900" b="1" dirty="0">
              <a:solidFill>
                <a:schemeClr val="accent1"/>
              </a:solidFill>
              <a:latin typeface="Avenir Next LT Pro" panose="020B0504020202020204" pitchFamily="34" charset="77"/>
            </a:endParaRPr>
          </a:p>
        </p:txBody>
      </p:sp>
      <p:cxnSp>
        <p:nvCxnSpPr>
          <p:cNvPr id="28" name="Straight Connector 27">
            <a:extLst>
              <a:ext uri="{FF2B5EF4-FFF2-40B4-BE49-F238E27FC236}">
                <a16:creationId xmlns:a16="http://schemas.microsoft.com/office/drawing/2014/main" id="{98937A53-6D87-3E74-EF4B-5DF037097856}"/>
              </a:ext>
            </a:extLst>
          </p:cNvPr>
          <p:cNvCxnSpPr>
            <a:cxnSpLocks/>
          </p:cNvCxnSpPr>
          <p:nvPr/>
        </p:nvCxnSpPr>
        <p:spPr>
          <a:xfrm>
            <a:off x="2244961" y="5120210"/>
            <a:ext cx="2752885"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F04C8A3-1485-5443-68FE-ED7E95CAD5D1}"/>
              </a:ext>
            </a:extLst>
          </p:cNvPr>
          <p:cNvSpPr txBox="1"/>
          <p:nvPr/>
        </p:nvSpPr>
        <p:spPr>
          <a:xfrm>
            <a:off x="2080768" y="2403412"/>
            <a:ext cx="9004546" cy="1431161"/>
          </a:xfrm>
          <a:prstGeom prst="rect">
            <a:avLst/>
          </a:prstGeom>
          <a:noFill/>
          <a:effectLst/>
        </p:spPr>
        <p:txBody>
          <a:bodyPr wrap="square" lIns="0" tIns="0" rIns="0" bIns="0" rtlCol="0">
            <a:spAutoFit/>
          </a:bodyPr>
          <a:lstStyle/>
          <a:p>
            <a:r>
              <a:rPr lang="en-US" sz="1200" b="1" dirty="0">
                <a:solidFill>
                  <a:schemeClr val="accent1"/>
                </a:solidFill>
                <a:latin typeface="Avenir Next LT Pro" panose="020B0504020202020204" pitchFamily="34" charset="77"/>
              </a:rPr>
              <a:t>The UAE Framework for Global Climate Resilience should guide and strengthen efforts, including long-term transformational and incremental adaptation, towards reducing vulnerability and enhancing adaptive capacity and resilience, as well as the collective well-being of all people, the protection of livelihoods and economies, and the preservation and regeneration of nature, for current and future generations, in the context of the temperature goal referred to in Article 2 of the Paris Agreement; should be inclusive in terms of adaptation approaches; and should take into account the best available science and the worldviews and values of Indigenous Peoples, to support the achievement of the GGA</a:t>
            </a:r>
          </a:p>
          <a:p>
            <a:endParaRPr lang="en-NP" sz="900" b="1" dirty="0">
              <a:solidFill>
                <a:schemeClr val="accent1"/>
              </a:solidFill>
              <a:latin typeface="Avenir Next LT Pro" panose="020B0504020202020204" pitchFamily="34" charset="77"/>
            </a:endParaRPr>
          </a:p>
        </p:txBody>
      </p:sp>
      <p:sp>
        <p:nvSpPr>
          <p:cNvPr id="30" name="TextBox 29">
            <a:extLst>
              <a:ext uri="{FF2B5EF4-FFF2-40B4-BE49-F238E27FC236}">
                <a16:creationId xmlns:a16="http://schemas.microsoft.com/office/drawing/2014/main" id="{90B9AA04-671C-8417-450D-03C8C97D2AC4}"/>
              </a:ext>
            </a:extLst>
          </p:cNvPr>
          <p:cNvSpPr txBox="1"/>
          <p:nvPr/>
        </p:nvSpPr>
        <p:spPr>
          <a:xfrm>
            <a:off x="398273" y="2879643"/>
            <a:ext cx="1368000" cy="276999"/>
          </a:xfrm>
          <a:prstGeom prst="rect">
            <a:avLst/>
          </a:prstGeom>
          <a:noFill/>
        </p:spPr>
        <p:txBody>
          <a:bodyPr wrap="square" lIns="0" tIns="0" rIns="0" bIns="0">
            <a:spAutoFit/>
          </a:bodyPr>
          <a:lstStyle/>
          <a:p>
            <a:pPr defTabSz="725759"/>
            <a:r>
              <a:rPr lang="en-US" b="1" dirty="0">
                <a:solidFill>
                  <a:schemeClr val="bg1"/>
                </a:solidFill>
                <a:latin typeface="+mj-lt"/>
              </a:rPr>
              <a:t>OBJECTIVES</a:t>
            </a:r>
            <a:endParaRPr lang="en-NP" b="1" dirty="0">
              <a:solidFill>
                <a:schemeClr val="bg1"/>
              </a:solidFill>
              <a:latin typeface="+mj-lt"/>
            </a:endParaRPr>
          </a:p>
        </p:txBody>
      </p:sp>
      <p:sp>
        <p:nvSpPr>
          <p:cNvPr id="31" name="Rectangle: Rounded Corners 30">
            <a:extLst>
              <a:ext uri="{FF2B5EF4-FFF2-40B4-BE49-F238E27FC236}">
                <a16:creationId xmlns:a16="http://schemas.microsoft.com/office/drawing/2014/main" id="{FED7BE03-E9A8-CC20-0C54-8DABA40FFBB0}"/>
              </a:ext>
            </a:extLst>
          </p:cNvPr>
          <p:cNvSpPr/>
          <p:nvPr/>
        </p:nvSpPr>
        <p:spPr>
          <a:xfrm>
            <a:off x="188723" y="5653814"/>
            <a:ext cx="10909301" cy="813662"/>
          </a:xfrm>
          <a:prstGeom prst="roundRect">
            <a:avLst>
              <a:gd name="adj" fmla="val 12769"/>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Calibri" panose="020F0502020204030204"/>
            </a:endParaRPr>
          </a:p>
        </p:txBody>
      </p:sp>
      <p:sp>
        <p:nvSpPr>
          <p:cNvPr id="32" name="Rectangle: Rounded Corners 31">
            <a:extLst>
              <a:ext uri="{FF2B5EF4-FFF2-40B4-BE49-F238E27FC236}">
                <a16:creationId xmlns:a16="http://schemas.microsoft.com/office/drawing/2014/main" id="{50EEC3E8-98EA-F34A-BA08-024D263F6801}"/>
              </a:ext>
            </a:extLst>
          </p:cNvPr>
          <p:cNvSpPr/>
          <p:nvPr/>
        </p:nvSpPr>
        <p:spPr>
          <a:xfrm>
            <a:off x="186482" y="5631651"/>
            <a:ext cx="1868542" cy="835826"/>
          </a:xfrm>
          <a:prstGeom prst="roundRect">
            <a:avLst>
              <a:gd name="adj" fmla="val 1276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TextBox 32">
            <a:extLst>
              <a:ext uri="{FF2B5EF4-FFF2-40B4-BE49-F238E27FC236}">
                <a16:creationId xmlns:a16="http://schemas.microsoft.com/office/drawing/2014/main" id="{51029272-40EA-FA6D-1282-4B4C823E2DF2}"/>
              </a:ext>
            </a:extLst>
          </p:cNvPr>
          <p:cNvSpPr txBox="1"/>
          <p:nvPr/>
        </p:nvSpPr>
        <p:spPr>
          <a:xfrm>
            <a:off x="2113636" y="5823985"/>
            <a:ext cx="9004546" cy="522835"/>
          </a:xfrm>
          <a:prstGeom prst="rect">
            <a:avLst/>
          </a:prstGeom>
          <a:noFill/>
          <a:effectLst/>
        </p:spPr>
        <p:txBody>
          <a:bodyPr wrap="square" lIns="0" tIns="0" rIns="0" bIns="0" rtlCol="0">
            <a:spAutoFit/>
          </a:bodyPr>
          <a:lstStyle/>
          <a:p>
            <a:pPr>
              <a:lnSpc>
                <a:spcPct val="150000"/>
              </a:lnSpc>
            </a:pPr>
            <a:r>
              <a:rPr lang="en-US" sz="1200" b="1" dirty="0">
                <a:solidFill>
                  <a:schemeClr val="accent1"/>
                </a:solidFill>
                <a:latin typeface="Avenir Next LT Pro" panose="020B0504020202020204" pitchFamily="34" charset="77"/>
              </a:rPr>
              <a:t>A two-year UAE–</a:t>
            </a:r>
            <a:r>
              <a:rPr lang="en-US" sz="1200" b="1" dirty="0" err="1">
                <a:solidFill>
                  <a:schemeClr val="accent1"/>
                </a:solidFill>
                <a:latin typeface="Avenir Next LT Pro" panose="020B0504020202020204" pitchFamily="34" charset="77"/>
              </a:rPr>
              <a:t>Belém</a:t>
            </a:r>
            <a:r>
              <a:rPr lang="en-US" sz="1200" b="1" dirty="0">
                <a:solidFill>
                  <a:schemeClr val="accent1"/>
                </a:solidFill>
                <a:latin typeface="Avenir Next LT Pro" panose="020B0504020202020204" pitchFamily="34" charset="77"/>
              </a:rPr>
              <a:t> work programme on indicators for measuring progress achieved towards the targets above with a view to identifying and, as needed, developing indicators and potential quantified elements for those targets</a:t>
            </a:r>
            <a:endParaRPr lang="en-NP" sz="1200" b="1" dirty="0">
              <a:solidFill>
                <a:schemeClr val="accent1"/>
              </a:solidFill>
              <a:latin typeface="Avenir Next LT Pro" panose="020B0504020202020204" pitchFamily="34" charset="77"/>
            </a:endParaRPr>
          </a:p>
        </p:txBody>
      </p:sp>
      <p:sp>
        <p:nvSpPr>
          <p:cNvPr id="34" name="TextBox 33">
            <a:extLst>
              <a:ext uri="{FF2B5EF4-FFF2-40B4-BE49-F238E27FC236}">
                <a16:creationId xmlns:a16="http://schemas.microsoft.com/office/drawing/2014/main" id="{A91770F3-187F-8BA2-4850-30D324CDF2A9}"/>
              </a:ext>
            </a:extLst>
          </p:cNvPr>
          <p:cNvSpPr txBox="1"/>
          <p:nvPr/>
        </p:nvSpPr>
        <p:spPr>
          <a:xfrm>
            <a:off x="369698" y="5884167"/>
            <a:ext cx="1368000" cy="276999"/>
          </a:xfrm>
          <a:prstGeom prst="rect">
            <a:avLst/>
          </a:prstGeom>
          <a:noFill/>
        </p:spPr>
        <p:txBody>
          <a:bodyPr wrap="square" lIns="0" tIns="0" rIns="0" bIns="0">
            <a:spAutoFit/>
          </a:bodyPr>
          <a:lstStyle/>
          <a:p>
            <a:pPr defTabSz="725759"/>
            <a:r>
              <a:rPr lang="en-US" b="1" dirty="0">
                <a:solidFill>
                  <a:schemeClr val="bg1"/>
                </a:solidFill>
                <a:latin typeface="+mj-lt"/>
              </a:rPr>
              <a:t>INDICATORS</a:t>
            </a:r>
            <a:endParaRPr lang="en-NP" b="1" dirty="0">
              <a:solidFill>
                <a:schemeClr val="bg1"/>
              </a:solidFill>
              <a:latin typeface="+mj-lt"/>
            </a:endParaRPr>
          </a:p>
        </p:txBody>
      </p:sp>
      <p:sp>
        <p:nvSpPr>
          <p:cNvPr id="35" name="TextBox 34">
            <a:extLst>
              <a:ext uri="{FF2B5EF4-FFF2-40B4-BE49-F238E27FC236}">
                <a16:creationId xmlns:a16="http://schemas.microsoft.com/office/drawing/2014/main" id="{8DC76DEC-50E7-0797-87AF-716957567DFF}"/>
              </a:ext>
            </a:extLst>
          </p:cNvPr>
          <p:cNvSpPr txBox="1"/>
          <p:nvPr/>
        </p:nvSpPr>
        <p:spPr>
          <a:xfrm>
            <a:off x="2062662" y="1356077"/>
            <a:ext cx="9004546" cy="969496"/>
          </a:xfrm>
          <a:prstGeom prst="rect">
            <a:avLst/>
          </a:prstGeom>
          <a:noFill/>
          <a:effectLst/>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dirty="0">
                <a:solidFill>
                  <a:schemeClr val="accent1"/>
                </a:solidFill>
                <a:latin typeface="Avenir Next LT Pro" panose="020B0504020202020204" pitchFamily="34" charset="77"/>
              </a:rPr>
              <a:t>Enhancing adaptive capacity, strengthening resilience and reducing vulnerability to climate change, with a view to contributing to sustainable development and ensuring an adequate adaptation response in the context of the temperature goal referred to in Article 2. </a:t>
            </a:r>
          </a:p>
          <a:p>
            <a:endParaRPr lang="en-NP" sz="900" b="1" dirty="0">
              <a:solidFill>
                <a:schemeClr val="accent1"/>
              </a:solidFill>
              <a:latin typeface="Avenir Next LT Pro" panose="020B0504020202020204" pitchFamily="34" charset="77"/>
            </a:endParaRPr>
          </a:p>
        </p:txBody>
      </p:sp>
      <p:cxnSp>
        <p:nvCxnSpPr>
          <p:cNvPr id="36" name="Straight Connector 35">
            <a:extLst>
              <a:ext uri="{FF2B5EF4-FFF2-40B4-BE49-F238E27FC236}">
                <a16:creationId xmlns:a16="http://schemas.microsoft.com/office/drawing/2014/main" id="{E2663FA7-0A21-4CD4-0A76-C00A45A9B5BD}"/>
              </a:ext>
            </a:extLst>
          </p:cNvPr>
          <p:cNvCxnSpPr>
            <a:cxnSpLocks/>
          </p:cNvCxnSpPr>
          <p:nvPr/>
        </p:nvCxnSpPr>
        <p:spPr>
          <a:xfrm>
            <a:off x="5274071" y="5129735"/>
            <a:ext cx="10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27B8093-4B3B-F455-78A7-FFD4834F2273}"/>
              </a:ext>
            </a:extLst>
          </p:cNvPr>
          <p:cNvCxnSpPr>
            <a:cxnSpLocks/>
          </p:cNvCxnSpPr>
          <p:nvPr/>
        </p:nvCxnSpPr>
        <p:spPr>
          <a:xfrm>
            <a:off x="6705055" y="5130973"/>
            <a:ext cx="10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2620D3A-9C44-2913-DCD6-467B7F9C40DC}"/>
              </a:ext>
            </a:extLst>
          </p:cNvPr>
          <p:cNvCxnSpPr>
            <a:cxnSpLocks/>
          </p:cNvCxnSpPr>
          <p:nvPr/>
        </p:nvCxnSpPr>
        <p:spPr>
          <a:xfrm>
            <a:off x="8176456" y="5148129"/>
            <a:ext cx="2559664" cy="4757"/>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DC74ED0-DCAB-A619-9B5B-1103A1F4074E}"/>
              </a:ext>
            </a:extLst>
          </p:cNvPr>
          <p:cNvSpPr txBox="1"/>
          <p:nvPr/>
        </p:nvSpPr>
        <p:spPr>
          <a:xfrm>
            <a:off x="5329780" y="4909029"/>
            <a:ext cx="1080000" cy="138499"/>
          </a:xfrm>
          <a:prstGeom prst="rect">
            <a:avLst/>
          </a:prstGeom>
          <a:noFill/>
          <a:effectLst/>
        </p:spPr>
        <p:txBody>
          <a:bodyPr wrap="square" lIns="0" tIns="0" rIns="0" bIns="0" rtlCol="0">
            <a:spAutoFit/>
          </a:bodyPr>
          <a:lstStyle/>
          <a:p>
            <a:r>
              <a:rPr lang="en-US" sz="900" b="1" dirty="0">
                <a:solidFill>
                  <a:schemeClr val="accent1"/>
                </a:solidFill>
                <a:latin typeface="Avenir Next LT Pro" panose="020B0504020202020204" pitchFamily="34" charset="77"/>
              </a:rPr>
              <a:t>PLANNING</a:t>
            </a:r>
            <a:endParaRPr lang="en-NP" sz="900" b="1" dirty="0">
              <a:solidFill>
                <a:schemeClr val="accent1"/>
              </a:solidFill>
              <a:latin typeface="Avenir Next LT Pro" panose="020B0504020202020204" pitchFamily="34" charset="77"/>
            </a:endParaRPr>
          </a:p>
        </p:txBody>
      </p:sp>
      <p:sp>
        <p:nvSpPr>
          <p:cNvPr id="40" name="TextBox 39">
            <a:extLst>
              <a:ext uri="{FF2B5EF4-FFF2-40B4-BE49-F238E27FC236}">
                <a16:creationId xmlns:a16="http://schemas.microsoft.com/office/drawing/2014/main" id="{91795CC6-C02E-0491-8CBF-2CA89E5E0108}"/>
              </a:ext>
            </a:extLst>
          </p:cNvPr>
          <p:cNvSpPr txBox="1"/>
          <p:nvPr/>
        </p:nvSpPr>
        <p:spPr>
          <a:xfrm>
            <a:off x="6701380" y="4918554"/>
            <a:ext cx="1080000" cy="138499"/>
          </a:xfrm>
          <a:prstGeom prst="rect">
            <a:avLst/>
          </a:prstGeom>
          <a:noFill/>
          <a:effectLst/>
        </p:spPr>
        <p:txBody>
          <a:bodyPr wrap="square" lIns="0" tIns="0" rIns="0" bIns="0" rtlCol="0">
            <a:spAutoFit/>
          </a:bodyPr>
          <a:lstStyle/>
          <a:p>
            <a:r>
              <a:rPr lang="en-US" sz="900" b="1" dirty="0">
                <a:solidFill>
                  <a:schemeClr val="accent1"/>
                </a:solidFill>
                <a:latin typeface="Avenir Next LT Pro" panose="020B0504020202020204" pitchFamily="34" charset="77"/>
              </a:rPr>
              <a:t>IMPLEMENTATION</a:t>
            </a:r>
            <a:endParaRPr lang="en-NP" sz="900" b="1" dirty="0">
              <a:solidFill>
                <a:schemeClr val="accent1"/>
              </a:solidFill>
              <a:latin typeface="Avenir Next LT Pro" panose="020B0504020202020204" pitchFamily="34" charset="77"/>
            </a:endParaRPr>
          </a:p>
        </p:txBody>
      </p:sp>
      <p:sp>
        <p:nvSpPr>
          <p:cNvPr id="41" name="TextBox 40">
            <a:extLst>
              <a:ext uri="{FF2B5EF4-FFF2-40B4-BE49-F238E27FC236}">
                <a16:creationId xmlns:a16="http://schemas.microsoft.com/office/drawing/2014/main" id="{CB5BAA0E-BD0C-1ADC-B9A6-0B5BC46FB3BC}"/>
              </a:ext>
            </a:extLst>
          </p:cNvPr>
          <p:cNvSpPr txBox="1"/>
          <p:nvPr/>
        </p:nvSpPr>
        <p:spPr>
          <a:xfrm>
            <a:off x="8185981" y="4905119"/>
            <a:ext cx="2631640" cy="138499"/>
          </a:xfrm>
          <a:prstGeom prst="rect">
            <a:avLst/>
          </a:prstGeom>
          <a:noFill/>
          <a:effectLst/>
        </p:spPr>
        <p:txBody>
          <a:bodyPr wrap="square" lIns="0" tIns="0" rIns="0" bIns="0" rtlCol="0">
            <a:spAutoFit/>
          </a:bodyPr>
          <a:lstStyle/>
          <a:p>
            <a:r>
              <a:rPr lang="en-US" sz="900" b="1" dirty="0">
                <a:solidFill>
                  <a:schemeClr val="accent1"/>
                </a:solidFill>
                <a:latin typeface="Avenir Next LT Pro" panose="020B0504020202020204" pitchFamily="34" charset="77"/>
              </a:rPr>
              <a:t>MONITORING, EVALUATION and LEARNING</a:t>
            </a:r>
            <a:endParaRPr lang="en-NP" sz="900" b="1" dirty="0">
              <a:solidFill>
                <a:schemeClr val="accent1"/>
              </a:solidFill>
              <a:latin typeface="Avenir Next LT Pro" panose="020B0504020202020204" pitchFamily="34" charset="77"/>
            </a:endParaRPr>
          </a:p>
        </p:txBody>
      </p:sp>
    </p:spTree>
    <p:extLst>
      <p:ext uri="{BB962C8B-B14F-4D97-AF65-F5344CB8AC3E}">
        <p14:creationId xmlns:p14="http://schemas.microsoft.com/office/powerpoint/2010/main" val="426971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18AE08-F2A8-66E0-8496-85B87579D10B}"/>
              </a:ext>
            </a:extLst>
          </p:cNvPr>
          <p:cNvSpPr>
            <a:spLocks noGrp="1"/>
          </p:cNvSpPr>
          <p:nvPr>
            <p:ph type="title"/>
          </p:nvPr>
        </p:nvSpPr>
        <p:spPr>
          <a:xfrm>
            <a:off x="176047" y="175939"/>
            <a:ext cx="10131301" cy="779002"/>
          </a:xfrm>
        </p:spPr>
        <p:txBody>
          <a:bodyPr/>
          <a:lstStyle/>
          <a:p>
            <a:r>
              <a:rPr lang="en-US" dirty="0"/>
              <a:t>Mandated Activities and Outputs</a:t>
            </a:r>
          </a:p>
        </p:txBody>
      </p:sp>
      <p:sp>
        <p:nvSpPr>
          <p:cNvPr id="4" name="Rectangle 3">
            <a:extLst>
              <a:ext uri="{FF2B5EF4-FFF2-40B4-BE49-F238E27FC236}">
                <a16:creationId xmlns:a16="http://schemas.microsoft.com/office/drawing/2014/main" id="{824F6FE4-D36D-DBE6-5445-351EC5006908}"/>
              </a:ext>
            </a:extLst>
          </p:cNvPr>
          <p:cNvSpPr/>
          <p:nvPr/>
        </p:nvSpPr>
        <p:spPr>
          <a:xfrm>
            <a:off x="1756153" y="4374636"/>
            <a:ext cx="1704718" cy="209943"/>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5" name="Group 4">
            <a:extLst>
              <a:ext uri="{FF2B5EF4-FFF2-40B4-BE49-F238E27FC236}">
                <a16:creationId xmlns:a16="http://schemas.microsoft.com/office/drawing/2014/main" id="{AB8EED2A-1077-E7FD-A47B-6811F8BD86C5}"/>
              </a:ext>
            </a:extLst>
          </p:cNvPr>
          <p:cNvGrpSpPr/>
          <p:nvPr/>
        </p:nvGrpSpPr>
        <p:grpSpPr>
          <a:xfrm>
            <a:off x="3419474" y="5351298"/>
            <a:ext cx="1192922" cy="253897"/>
            <a:chOff x="3425796" y="4164027"/>
            <a:chExt cx="1001605" cy="253902"/>
          </a:xfrm>
        </p:grpSpPr>
        <p:sp>
          <p:nvSpPr>
            <p:cNvPr id="6" name="Rectangle 5">
              <a:extLst>
                <a:ext uri="{FF2B5EF4-FFF2-40B4-BE49-F238E27FC236}">
                  <a16:creationId xmlns:a16="http://schemas.microsoft.com/office/drawing/2014/main" id="{04374DAE-9B7E-83AF-6D07-109D8F02B1E2}"/>
                </a:ext>
              </a:extLst>
            </p:cNvPr>
            <p:cNvSpPr/>
            <p:nvPr/>
          </p:nvSpPr>
          <p:spPr>
            <a:xfrm>
              <a:off x="3464449" y="4198881"/>
              <a:ext cx="924300" cy="208922"/>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7" name="TextBox 6">
              <a:extLst>
                <a:ext uri="{FF2B5EF4-FFF2-40B4-BE49-F238E27FC236}">
                  <a16:creationId xmlns:a16="http://schemas.microsoft.com/office/drawing/2014/main" id="{34EA1A62-8814-57AE-2AE1-E6297620CAE3}"/>
                </a:ext>
              </a:extLst>
            </p:cNvPr>
            <p:cNvSpPr txBox="1"/>
            <p:nvPr/>
          </p:nvSpPr>
          <p:spPr>
            <a:xfrm>
              <a:off x="3425796" y="4164027"/>
              <a:ext cx="1001605" cy="253902"/>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7030A0"/>
                  </a:solidFill>
                  <a:effectLst/>
                  <a:uLnTx/>
                  <a:uFillTx/>
                  <a:latin typeface="Roboto"/>
                  <a:ea typeface="+mn-ea"/>
                  <a:cs typeface="+mn-cs"/>
                </a:rPr>
                <a:t>Document</a:t>
              </a:r>
            </a:p>
          </p:txBody>
        </p:sp>
      </p:grpSp>
      <p:cxnSp>
        <p:nvCxnSpPr>
          <p:cNvPr id="8" name="Straight Connector 7">
            <a:extLst>
              <a:ext uri="{FF2B5EF4-FFF2-40B4-BE49-F238E27FC236}">
                <a16:creationId xmlns:a16="http://schemas.microsoft.com/office/drawing/2014/main" id="{C5792EB7-BD0D-76BD-2BC4-74AC139ED0D2}"/>
              </a:ext>
            </a:extLst>
          </p:cNvPr>
          <p:cNvCxnSpPr>
            <a:cxnSpLocks/>
          </p:cNvCxnSpPr>
          <p:nvPr/>
        </p:nvCxnSpPr>
        <p:spPr>
          <a:xfrm flipV="1">
            <a:off x="5777791" y="1163864"/>
            <a:ext cx="0" cy="2216832"/>
          </a:xfrm>
          <a:prstGeom prst="line">
            <a:avLst/>
          </a:prstGeom>
          <a:ln w="9525">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19DB1DA-17AF-D2AA-F351-D3148B235EB0}"/>
              </a:ext>
            </a:extLst>
          </p:cNvPr>
          <p:cNvSpPr txBox="1"/>
          <p:nvPr/>
        </p:nvSpPr>
        <p:spPr>
          <a:xfrm>
            <a:off x="4061340" y="2603313"/>
            <a:ext cx="1854725" cy="400095"/>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Taking stock of the progress of work by the experts</a:t>
            </a:r>
          </a:p>
        </p:txBody>
      </p:sp>
      <p:cxnSp>
        <p:nvCxnSpPr>
          <p:cNvPr id="10" name="Straight Connector 9">
            <a:extLst>
              <a:ext uri="{FF2B5EF4-FFF2-40B4-BE49-F238E27FC236}">
                <a16:creationId xmlns:a16="http://schemas.microsoft.com/office/drawing/2014/main" id="{2F6C3A62-194C-6BF9-4364-443AC1BD5CBA}"/>
              </a:ext>
            </a:extLst>
          </p:cNvPr>
          <p:cNvCxnSpPr>
            <a:cxnSpLocks/>
          </p:cNvCxnSpPr>
          <p:nvPr/>
        </p:nvCxnSpPr>
        <p:spPr>
          <a:xfrm flipV="1">
            <a:off x="3026547" y="2895360"/>
            <a:ext cx="0" cy="498386"/>
          </a:xfrm>
          <a:prstGeom prst="line">
            <a:avLst/>
          </a:prstGeom>
          <a:ln w="9525">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F98DE7-DA6C-5DE3-01B4-780E73B65E68}"/>
              </a:ext>
            </a:extLst>
          </p:cNvPr>
          <p:cNvSpPr txBox="1"/>
          <p:nvPr/>
        </p:nvSpPr>
        <p:spPr>
          <a:xfrm>
            <a:off x="4265348" y="4769351"/>
            <a:ext cx="1048790" cy="553984"/>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Summary Report of Workshop 3 </a:t>
            </a:r>
          </a:p>
        </p:txBody>
      </p:sp>
      <p:sp>
        <p:nvSpPr>
          <p:cNvPr id="12" name="TextBox 11">
            <a:extLst>
              <a:ext uri="{FF2B5EF4-FFF2-40B4-BE49-F238E27FC236}">
                <a16:creationId xmlns:a16="http://schemas.microsoft.com/office/drawing/2014/main" id="{04718DB5-0645-0479-E4C8-613BBF529AF3}"/>
              </a:ext>
            </a:extLst>
          </p:cNvPr>
          <p:cNvSpPr txBox="1"/>
          <p:nvPr/>
        </p:nvSpPr>
        <p:spPr>
          <a:xfrm>
            <a:off x="2086831" y="2638730"/>
            <a:ext cx="1884068" cy="246207"/>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Facilitate the work of experts</a:t>
            </a:r>
          </a:p>
        </p:txBody>
      </p:sp>
      <p:sp>
        <p:nvSpPr>
          <p:cNvPr id="13" name="TextBox 12">
            <a:extLst>
              <a:ext uri="{FF2B5EF4-FFF2-40B4-BE49-F238E27FC236}">
                <a16:creationId xmlns:a16="http://schemas.microsoft.com/office/drawing/2014/main" id="{781D9AD2-FB87-CFFD-6784-27DCFD862A69}"/>
              </a:ext>
            </a:extLst>
          </p:cNvPr>
          <p:cNvSpPr txBox="1"/>
          <p:nvPr/>
        </p:nvSpPr>
        <p:spPr>
          <a:xfrm>
            <a:off x="9403098" y="4826534"/>
            <a:ext cx="2148248" cy="1400369"/>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M</a:t>
            </a:r>
            <a:r>
              <a:rPr kumimoji="0" lang="en-US" sz="1000" b="0" i="1" u="none" strike="noStrike" kern="1200" cap="none" spc="0" normalizeH="0" baseline="0" noProof="0" err="1">
                <a:ln>
                  <a:noFill/>
                </a:ln>
                <a:solidFill>
                  <a:prstClr val="black"/>
                </a:solidFill>
                <a:effectLst/>
                <a:uLnTx/>
                <a:uFillTx/>
                <a:latin typeface="Roboto"/>
                <a:ea typeface="+mn-ea"/>
                <a:cs typeface="+mn-cs"/>
              </a:rPr>
              <a:t>anageable</a:t>
            </a:r>
            <a:r>
              <a:rPr kumimoji="0" lang="en-US" sz="1000" b="0" i="1" u="none" strike="noStrike" kern="1200" cap="none" spc="0" normalizeH="0" baseline="0" noProof="0">
                <a:ln>
                  <a:noFill/>
                </a:ln>
                <a:solidFill>
                  <a:prstClr val="black"/>
                </a:solidFill>
                <a:effectLst/>
                <a:uLnTx/>
                <a:uFillTx/>
                <a:latin typeface="Roboto"/>
                <a:ea typeface="+mn-ea"/>
                <a:cs typeface="+mn-cs"/>
              </a:rPr>
              <a:t> set of no more than 100 indicators</a:t>
            </a:r>
          </a:p>
          <a:p>
            <a:pPr marL="171450" marR="0" lvl="0" indent="-171450" algn="l" defTabSz="685663"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Globally applicable</a:t>
            </a:r>
          </a:p>
          <a:p>
            <a:pPr marL="171450" marR="0" lvl="0" indent="-171450" algn="l" defTabSz="685663"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A menu capturing different adaptation contexts</a:t>
            </a:r>
          </a:p>
          <a:p>
            <a:pPr marL="171450" marR="0" lvl="0" indent="-171450" algn="l" defTabSz="685663"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Enable assessment of progress towards the framework targets</a:t>
            </a:r>
          </a:p>
        </p:txBody>
      </p:sp>
      <p:cxnSp>
        <p:nvCxnSpPr>
          <p:cNvPr id="14" name="Straight Connector 13">
            <a:extLst>
              <a:ext uri="{FF2B5EF4-FFF2-40B4-BE49-F238E27FC236}">
                <a16:creationId xmlns:a16="http://schemas.microsoft.com/office/drawing/2014/main" id="{76480A00-9E97-7993-1928-116326223162}"/>
              </a:ext>
            </a:extLst>
          </p:cNvPr>
          <p:cNvCxnSpPr>
            <a:cxnSpLocks/>
          </p:cNvCxnSpPr>
          <p:nvPr/>
        </p:nvCxnSpPr>
        <p:spPr>
          <a:xfrm flipV="1">
            <a:off x="10390778" y="1156736"/>
            <a:ext cx="0" cy="2223183"/>
          </a:xfrm>
          <a:prstGeom prst="line">
            <a:avLst/>
          </a:prstGeom>
          <a:ln w="9525">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AAD02BC-93ED-ABD2-E34E-0D612BD86DE5}"/>
              </a:ext>
            </a:extLst>
          </p:cNvPr>
          <p:cNvSpPr txBox="1"/>
          <p:nvPr/>
        </p:nvSpPr>
        <p:spPr>
          <a:xfrm>
            <a:off x="2034325" y="1877004"/>
            <a:ext cx="3727845" cy="400095"/>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further refining the indicators, addressing gaps and developing new indicators</a:t>
            </a:r>
          </a:p>
        </p:txBody>
      </p:sp>
      <p:cxnSp>
        <p:nvCxnSpPr>
          <p:cNvPr id="16" name="Straight Connector 15">
            <a:extLst>
              <a:ext uri="{FF2B5EF4-FFF2-40B4-BE49-F238E27FC236}">
                <a16:creationId xmlns:a16="http://schemas.microsoft.com/office/drawing/2014/main" id="{719A4A88-1CE2-3986-2495-FC5887BB5693}"/>
              </a:ext>
            </a:extLst>
          </p:cNvPr>
          <p:cNvCxnSpPr>
            <a:cxnSpLocks/>
          </p:cNvCxnSpPr>
          <p:nvPr/>
        </p:nvCxnSpPr>
        <p:spPr>
          <a:xfrm flipH="1" flipV="1">
            <a:off x="2056979" y="1813194"/>
            <a:ext cx="617" cy="1565948"/>
          </a:xfrm>
          <a:prstGeom prst="line">
            <a:avLst/>
          </a:prstGeom>
          <a:ln w="9525">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D0D0FF0-5257-4CFE-8CB3-F01DDB78BE1A}"/>
              </a:ext>
            </a:extLst>
          </p:cNvPr>
          <p:cNvSpPr txBox="1"/>
          <p:nvPr/>
        </p:nvSpPr>
        <p:spPr>
          <a:xfrm>
            <a:off x="7837151" y="2644169"/>
            <a:ext cx="1464596" cy="400095"/>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reflect on the final list of potential indicators</a:t>
            </a:r>
          </a:p>
        </p:txBody>
      </p:sp>
      <p:cxnSp>
        <p:nvCxnSpPr>
          <p:cNvPr id="18" name="Straight Connector 17">
            <a:extLst>
              <a:ext uri="{FF2B5EF4-FFF2-40B4-BE49-F238E27FC236}">
                <a16:creationId xmlns:a16="http://schemas.microsoft.com/office/drawing/2014/main" id="{E4BEF516-92B2-E329-29F5-BAD34E1A7109}"/>
              </a:ext>
            </a:extLst>
          </p:cNvPr>
          <p:cNvCxnSpPr>
            <a:cxnSpLocks/>
          </p:cNvCxnSpPr>
          <p:nvPr/>
        </p:nvCxnSpPr>
        <p:spPr>
          <a:xfrm flipV="1">
            <a:off x="8799819" y="3044264"/>
            <a:ext cx="0" cy="310674"/>
          </a:xfrm>
          <a:prstGeom prst="line">
            <a:avLst/>
          </a:prstGeom>
          <a:ln w="9525">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16CC38F-0D43-FBBB-3246-517C06808F0A}"/>
              </a:ext>
            </a:extLst>
          </p:cNvPr>
          <p:cNvSpPr txBox="1"/>
          <p:nvPr/>
        </p:nvSpPr>
        <p:spPr>
          <a:xfrm>
            <a:off x="4694191" y="5670341"/>
            <a:ext cx="1492005" cy="400095"/>
          </a:xfrm>
          <a:prstGeom prst="rect">
            <a:avLst/>
          </a:prstGeom>
          <a:noFill/>
        </p:spPr>
        <p:txBody>
          <a:bodyPr wrap="square" lIns="91424" tIns="45713" rIns="91424" bIns="45713" rtlCol="0">
            <a:spAutoFit/>
          </a:bodyPr>
          <a:lstStyle/>
          <a:p>
            <a:pPr marL="0" marR="0" lvl="0" indent="0" algn="l" defTabSz="685663" rtl="0" eaLnBrk="1" fontAlgn="base" latinLnBrk="0" hangingPunct="1">
              <a:lnSpc>
                <a:spcPct val="100000"/>
              </a:lnSpc>
              <a:spcBef>
                <a:spcPts val="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C</a:t>
            </a:r>
            <a:r>
              <a:rPr kumimoji="0" lang="en-US" sz="1000" b="0" i="1" u="none" strike="noStrike" kern="1200" cap="none" spc="0" normalizeH="0" baseline="0" noProof="0" err="1">
                <a:ln>
                  <a:noFill/>
                </a:ln>
                <a:solidFill>
                  <a:prstClr val="black"/>
                </a:solidFill>
                <a:effectLst/>
                <a:uLnTx/>
                <a:uFillTx/>
                <a:latin typeface="Roboto"/>
                <a:ea typeface="+mn-ea"/>
                <a:cs typeface="+mn-cs"/>
              </a:rPr>
              <a:t>onsolidated</a:t>
            </a:r>
            <a:r>
              <a:rPr kumimoji="0" lang="en-US" sz="1000" b="0" i="1" u="none" strike="noStrike" kern="1200" cap="none" spc="0" normalizeH="0" baseline="0" noProof="0">
                <a:ln>
                  <a:noFill/>
                </a:ln>
                <a:solidFill>
                  <a:prstClr val="black"/>
                </a:solidFill>
                <a:effectLst/>
                <a:uLnTx/>
                <a:uFillTx/>
                <a:latin typeface="Roboto"/>
                <a:ea typeface="+mn-ea"/>
                <a:cs typeface="+mn-cs"/>
              </a:rPr>
              <a:t> list of indicator options </a:t>
            </a:r>
          </a:p>
        </p:txBody>
      </p:sp>
      <p:cxnSp>
        <p:nvCxnSpPr>
          <p:cNvPr id="20" name="Straight Connector 19">
            <a:extLst>
              <a:ext uri="{FF2B5EF4-FFF2-40B4-BE49-F238E27FC236}">
                <a16:creationId xmlns:a16="http://schemas.microsoft.com/office/drawing/2014/main" id="{E7DBE762-7A1E-04D5-4411-148E6D69D612}"/>
              </a:ext>
            </a:extLst>
          </p:cNvPr>
          <p:cNvCxnSpPr>
            <a:cxnSpLocks/>
          </p:cNvCxnSpPr>
          <p:nvPr/>
        </p:nvCxnSpPr>
        <p:spPr>
          <a:xfrm flipV="1">
            <a:off x="5277054" y="3804025"/>
            <a:ext cx="0" cy="1630856"/>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1826638-B77D-5A7F-FFB4-BE862EDA0DE1}"/>
              </a:ext>
            </a:extLst>
          </p:cNvPr>
          <p:cNvSpPr txBox="1"/>
          <p:nvPr/>
        </p:nvSpPr>
        <p:spPr>
          <a:xfrm>
            <a:off x="10387585" y="2190070"/>
            <a:ext cx="1692362" cy="415484"/>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Roboto"/>
                <a:ea typeface="+mn-ea"/>
                <a:cs typeface="+mn-cs"/>
              </a:rPr>
              <a:t>Baku high-level dialogue on adaptation</a:t>
            </a:r>
          </a:p>
        </p:txBody>
      </p:sp>
      <p:cxnSp>
        <p:nvCxnSpPr>
          <p:cNvPr id="22" name="Straight Connector 21">
            <a:extLst>
              <a:ext uri="{FF2B5EF4-FFF2-40B4-BE49-F238E27FC236}">
                <a16:creationId xmlns:a16="http://schemas.microsoft.com/office/drawing/2014/main" id="{7EBC471B-B1AD-1207-049A-F74F15BE52EE}"/>
              </a:ext>
            </a:extLst>
          </p:cNvPr>
          <p:cNvCxnSpPr>
            <a:cxnSpLocks/>
          </p:cNvCxnSpPr>
          <p:nvPr/>
        </p:nvCxnSpPr>
        <p:spPr>
          <a:xfrm flipV="1">
            <a:off x="10390431" y="3793791"/>
            <a:ext cx="0" cy="74405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E487359-38C1-FC56-B013-F0E965032D46}"/>
              </a:ext>
            </a:extLst>
          </p:cNvPr>
          <p:cNvCxnSpPr>
            <a:cxnSpLocks/>
          </p:cNvCxnSpPr>
          <p:nvPr/>
        </p:nvCxnSpPr>
        <p:spPr>
          <a:xfrm flipV="1">
            <a:off x="3967735" y="3804492"/>
            <a:ext cx="15558" cy="1546806"/>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2733CE-9822-119E-3887-5130DFD3A1EF}"/>
              </a:ext>
            </a:extLst>
          </p:cNvPr>
          <p:cNvCxnSpPr>
            <a:cxnSpLocks/>
          </p:cNvCxnSpPr>
          <p:nvPr/>
        </p:nvCxnSpPr>
        <p:spPr>
          <a:xfrm flipV="1">
            <a:off x="3129575" y="3808201"/>
            <a:ext cx="0" cy="566435"/>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802D2CE-52D1-795D-AB4B-311131511C9B}"/>
              </a:ext>
            </a:extLst>
          </p:cNvPr>
          <p:cNvSpPr txBox="1"/>
          <p:nvPr/>
        </p:nvSpPr>
        <p:spPr>
          <a:xfrm>
            <a:off x="1711056" y="4362954"/>
            <a:ext cx="1771022" cy="946399"/>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FF6600"/>
                </a:solidFill>
                <a:effectLst/>
                <a:uLnTx/>
                <a:uFillTx/>
                <a:latin typeface="Roboto"/>
                <a:ea typeface="+mn-ea"/>
                <a:cs typeface="+mn-cs"/>
              </a:rPr>
              <a:t>Submission</a:t>
            </a:r>
          </a:p>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Parties to submit views on the modalities for work under the </a:t>
            </a:r>
            <a:r>
              <a:rPr kumimoji="0" lang="en-US" sz="1000" b="0" i="1" u="none" strike="noStrike" kern="1200" cap="none" spc="0" normalizeH="0" baseline="0" noProof="0">
                <a:ln>
                  <a:noFill/>
                </a:ln>
                <a:solidFill>
                  <a:srgbClr val="066C7A"/>
                </a:solidFill>
                <a:effectLst/>
                <a:uLnTx/>
                <a:uFillTx/>
                <a:latin typeface="Roboto"/>
                <a:ea typeface="+mn-ea"/>
                <a:cs typeface="+mn-cs"/>
              </a:rPr>
              <a:t>Baku Adaptation Road Map</a:t>
            </a:r>
          </a:p>
        </p:txBody>
      </p:sp>
      <p:sp>
        <p:nvSpPr>
          <p:cNvPr id="26" name="TextBox 25">
            <a:extLst>
              <a:ext uri="{FF2B5EF4-FFF2-40B4-BE49-F238E27FC236}">
                <a16:creationId xmlns:a16="http://schemas.microsoft.com/office/drawing/2014/main" id="{5F82176B-6C78-FB99-ADDE-B6B3EE343E3D}"/>
              </a:ext>
            </a:extLst>
          </p:cNvPr>
          <p:cNvSpPr txBox="1"/>
          <p:nvPr/>
        </p:nvSpPr>
        <p:spPr>
          <a:xfrm>
            <a:off x="4099155" y="1749348"/>
            <a:ext cx="800953" cy="215429"/>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800" b="0" i="1" u="none" strike="noStrike" kern="1200" cap="none" spc="0" normalizeH="0" baseline="0" noProof="0">
                <a:ln>
                  <a:noFill/>
                </a:ln>
                <a:solidFill>
                  <a:srgbClr val="FFC000">
                    <a:lumMod val="75000"/>
                  </a:srgbClr>
                </a:solidFill>
                <a:effectLst/>
                <a:uLnTx/>
                <a:uFillTx/>
                <a:latin typeface="Roboto"/>
                <a:ea typeface="+mn-ea"/>
                <a:cs typeface="+mn-cs"/>
              </a:rPr>
              <a:t>*</a:t>
            </a:r>
            <a:r>
              <a:rPr kumimoji="0" lang="en-US" sz="800" b="0" i="1" u="none" strike="noStrike" kern="1200" cap="none" spc="0" normalizeH="0" baseline="0" noProof="0">
                <a:ln>
                  <a:noFill/>
                </a:ln>
                <a:solidFill>
                  <a:prstClr val="black"/>
                </a:solidFill>
                <a:effectLst/>
                <a:uLnTx/>
                <a:uFillTx/>
                <a:latin typeface="Roboto"/>
                <a:ea typeface="+mn-ea"/>
                <a:cs typeface="+mn-cs"/>
              </a:rPr>
              <a:t>Internal</a:t>
            </a:r>
          </a:p>
        </p:txBody>
      </p:sp>
      <p:sp>
        <p:nvSpPr>
          <p:cNvPr id="27" name="TextBox 26">
            <a:extLst>
              <a:ext uri="{FF2B5EF4-FFF2-40B4-BE49-F238E27FC236}">
                <a16:creationId xmlns:a16="http://schemas.microsoft.com/office/drawing/2014/main" id="{050AA85C-4A55-A3F1-E3F2-AB618930955A}"/>
              </a:ext>
            </a:extLst>
          </p:cNvPr>
          <p:cNvSpPr txBox="1"/>
          <p:nvPr/>
        </p:nvSpPr>
        <p:spPr>
          <a:xfrm rot="16200000">
            <a:off x="2693174" y="3980435"/>
            <a:ext cx="637400" cy="261596"/>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445468"/>
                </a:solidFill>
                <a:effectLst/>
                <a:uLnTx/>
                <a:uFillTx/>
                <a:latin typeface="Roboto"/>
                <a:ea typeface="+mn-ea"/>
                <a:cs typeface="+mn-cs"/>
              </a:rPr>
              <a:t>31 Mar</a:t>
            </a:r>
            <a:endParaRPr kumimoji="0" lang="en-US" sz="1050" b="1" i="0" u="none" strike="noStrike" kern="1200" cap="none" spc="0" normalizeH="0" baseline="0" noProof="0">
              <a:ln>
                <a:noFill/>
              </a:ln>
              <a:solidFill>
                <a:srgbClr val="445468"/>
              </a:solidFill>
              <a:effectLst/>
              <a:uLnTx/>
              <a:uFillTx/>
              <a:latin typeface="Roboto"/>
              <a:ea typeface="+mn-ea"/>
              <a:cs typeface="+mn-cs"/>
            </a:endParaRPr>
          </a:p>
        </p:txBody>
      </p:sp>
      <p:sp>
        <p:nvSpPr>
          <p:cNvPr id="28" name="TextBox 27">
            <a:extLst>
              <a:ext uri="{FF2B5EF4-FFF2-40B4-BE49-F238E27FC236}">
                <a16:creationId xmlns:a16="http://schemas.microsoft.com/office/drawing/2014/main" id="{44653658-DD54-A55F-681A-0A3E26CBBFDF}"/>
              </a:ext>
            </a:extLst>
          </p:cNvPr>
          <p:cNvSpPr txBox="1"/>
          <p:nvPr/>
        </p:nvSpPr>
        <p:spPr>
          <a:xfrm>
            <a:off x="3367574" y="5586770"/>
            <a:ext cx="1246077" cy="861760"/>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Reader-friendly summary of the transformational adaptation paper in all 6 UN languages </a:t>
            </a:r>
          </a:p>
        </p:txBody>
      </p:sp>
      <p:cxnSp>
        <p:nvCxnSpPr>
          <p:cNvPr id="29" name="Straight Connector 28">
            <a:extLst>
              <a:ext uri="{FF2B5EF4-FFF2-40B4-BE49-F238E27FC236}">
                <a16:creationId xmlns:a16="http://schemas.microsoft.com/office/drawing/2014/main" id="{E328E973-EC2A-367E-4569-D701F4FC9681}"/>
              </a:ext>
            </a:extLst>
          </p:cNvPr>
          <p:cNvCxnSpPr>
            <a:cxnSpLocks/>
          </p:cNvCxnSpPr>
          <p:nvPr/>
        </p:nvCxnSpPr>
        <p:spPr>
          <a:xfrm flipV="1">
            <a:off x="4712708" y="3804025"/>
            <a:ext cx="0" cy="759979"/>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5ACCB96C-03A5-D9F1-A6DE-E16639C54347}"/>
              </a:ext>
            </a:extLst>
          </p:cNvPr>
          <p:cNvGrpSpPr/>
          <p:nvPr/>
        </p:nvGrpSpPr>
        <p:grpSpPr>
          <a:xfrm>
            <a:off x="4351426" y="4538531"/>
            <a:ext cx="928143" cy="253903"/>
            <a:chOff x="3376632" y="4164027"/>
            <a:chExt cx="1222546" cy="192138"/>
          </a:xfrm>
        </p:grpSpPr>
        <p:sp>
          <p:nvSpPr>
            <p:cNvPr id="31" name="Rectangle 30">
              <a:extLst>
                <a:ext uri="{FF2B5EF4-FFF2-40B4-BE49-F238E27FC236}">
                  <a16:creationId xmlns:a16="http://schemas.microsoft.com/office/drawing/2014/main" id="{38A86F74-A732-6D0F-6767-8CE2E02B6B45}"/>
                </a:ext>
              </a:extLst>
            </p:cNvPr>
            <p:cNvSpPr/>
            <p:nvPr/>
          </p:nvSpPr>
          <p:spPr>
            <a:xfrm>
              <a:off x="3464449" y="4198881"/>
              <a:ext cx="1053728" cy="137731"/>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32" name="TextBox 31">
              <a:extLst>
                <a:ext uri="{FF2B5EF4-FFF2-40B4-BE49-F238E27FC236}">
                  <a16:creationId xmlns:a16="http://schemas.microsoft.com/office/drawing/2014/main" id="{CA54D470-3883-1075-17F6-01BAD2F15123}"/>
                </a:ext>
              </a:extLst>
            </p:cNvPr>
            <p:cNvSpPr txBox="1"/>
            <p:nvPr/>
          </p:nvSpPr>
          <p:spPr>
            <a:xfrm>
              <a:off x="3376632" y="4164027"/>
              <a:ext cx="1222546" cy="192138"/>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7030A0"/>
                  </a:solidFill>
                  <a:effectLst/>
                  <a:uLnTx/>
                  <a:uFillTx/>
                  <a:latin typeface="Roboto"/>
                  <a:ea typeface="+mn-ea"/>
                  <a:cs typeface="+mn-cs"/>
                </a:rPr>
                <a:t>Document</a:t>
              </a:r>
            </a:p>
          </p:txBody>
        </p:sp>
      </p:grpSp>
      <p:sp>
        <p:nvSpPr>
          <p:cNvPr id="33" name="TextBox 32">
            <a:extLst>
              <a:ext uri="{FF2B5EF4-FFF2-40B4-BE49-F238E27FC236}">
                <a16:creationId xmlns:a16="http://schemas.microsoft.com/office/drawing/2014/main" id="{54ABE2E5-62C2-6C93-7ACC-FB85301E571A}"/>
              </a:ext>
            </a:extLst>
          </p:cNvPr>
          <p:cNvSpPr txBox="1"/>
          <p:nvPr/>
        </p:nvSpPr>
        <p:spPr>
          <a:xfrm rot="16200000">
            <a:off x="4158435" y="4106785"/>
            <a:ext cx="915580" cy="261596"/>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445468"/>
                </a:solidFill>
                <a:effectLst/>
                <a:uLnTx/>
                <a:uFillTx/>
                <a:latin typeface="Roboto"/>
                <a:ea typeface="+mn-ea"/>
                <a:cs typeface="+mn-cs"/>
              </a:rPr>
              <a:t>04 May</a:t>
            </a:r>
            <a:endParaRPr kumimoji="0" lang="en-US" sz="1050" b="1" i="0" u="none" strike="noStrike" kern="1200" cap="none" spc="0" normalizeH="0" baseline="0" noProof="0">
              <a:ln>
                <a:noFill/>
              </a:ln>
              <a:solidFill>
                <a:srgbClr val="445468"/>
              </a:solidFill>
              <a:effectLst/>
              <a:uLnTx/>
              <a:uFillTx/>
              <a:latin typeface="Roboto"/>
              <a:ea typeface="+mn-ea"/>
              <a:cs typeface="+mn-cs"/>
            </a:endParaRPr>
          </a:p>
        </p:txBody>
      </p:sp>
      <p:sp>
        <p:nvSpPr>
          <p:cNvPr id="34" name="TextBox 33">
            <a:extLst>
              <a:ext uri="{FF2B5EF4-FFF2-40B4-BE49-F238E27FC236}">
                <a16:creationId xmlns:a16="http://schemas.microsoft.com/office/drawing/2014/main" id="{E3762326-B294-EE21-857C-79BB7A5AEB58}"/>
              </a:ext>
            </a:extLst>
          </p:cNvPr>
          <p:cNvSpPr txBox="1"/>
          <p:nvPr/>
        </p:nvSpPr>
        <p:spPr>
          <a:xfrm rot="16200000">
            <a:off x="4728786" y="4125941"/>
            <a:ext cx="915580" cy="261596"/>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445468"/>
                </a:solidFill>
                <a:effectLst/>
                <a:uLnTx/>
                <a:uFillTx/>
                <a:latin typeface="Roboto"/>
                <a:ea typeface="+mn-ea"/>
                <a:cs typeface="+mn-cs"/>
              </a:rPr>
              <a:t>18 May</a:t>
            </a:r>
            <a:endParaRPr kumimoji="0" lang="en-US" sz="1050" b="1" i="0" u="none" strike="noStrike" kern="1200" cap="none" spc="0" normalizeH="0" baseline="0" noProof="0">
              <a:ln>
                <a:noFill/>
              </a:ln>
              <a:solidFill>
                <a:srgbClr val="445468"/>
              </a:solidFill>
              <a:effectLst/>
              <a:uLnTx/>
              <a:uFillTx/>
              <a:latin typeface="Roboto"/>
              <a:ea typeface="+mn-ea"/>
              <a:cs typeface="+mn-cs"/>
            </a:endParaRPr>
          </a:p>
        </p:txBody>
      </p:sp>
      <p:grpSp>
        <p:nvGrpSpPr>
          <p:cNvPr id="35" name="Group 34">
            <a:extLst>
              <a:ext uri="{FF2B5EF4-FFF2-40B4-BE49-F238E27FC236}">
                <a16:creationId xmlns:a16="http://schemas.microsoft.com/office/drawing/2014/main" id="{4529DE60-3A1E-0477-301F-E9A8041AA739}"/>
              </a:ext>
            </a:extLst>
          </p:cNvPr>
          <p:cNvGrpSpPr/>
          <p:nvPr/>
        </p:nvGrpSpPr>
        <p:grpSpPr>
          <a:xfrm>
            <a:off x="4751090" y="5400027"/>
            <a:ext cx="1344910" cy="253902"/>
            <a:chOff x="3425796" y="4164027"/>
            <a:chExt cx="1001605" cy="253902"/>
          </a:xfrm>
        </p:grpSpPr>
        <p:sp>
          <p:nvSpPr>
            <p:cNvPr id="36" name="Rectangle 35">
              <a:extLst>
                <a:ext uri="{FF2B5EF4-FFF2-40B4-BE49-F238E27FC236}">
                  <a16:creationId xmlns:a16="http://schemas.microsoft.com/office/drawing/2014/main" id="{E97151EA-9007-B61E-3D45-361D2035980B}"/>
                </a:ext>
              </a:extLst>
            </p:cNvPr>
            <p:cNvSpPr/>
            <p:nvPr/>
          </p:nvSpPr>
          <p:spPr>
            <a:xfrm>
              <a:off x="3464449" y="4198881"/>
              <a:ext cx="924300" cy="208922"/>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37" name="TextBox 36">
              <a:extLst>
                <a:ext uri="{FF2B5EF4-FFF2-40B4-BE49-F238E27FC236}">
                  <a16:creationId xmlns:a16="http://schemas.microsoft.com/office/drawing/2014/main" id="{E3C21729-4F7C-CADA-B2DD-925648DBCD7A}"/>
                </a:ext>
              </a:extLst>
            </p:cNvPr>
            <p:cNvSpPr txBox="1"/>
            <p:nvPr/>
          </p:nvSpPr>
          <p:spPr>
            <a:xfrm>
              <a:off x="3425796" y="4164027"/>
              <a:ext cx="1001605" cy="253902"/>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7030A0"/>
                  </a:solidFill>
                  <a:effectLst/>
                  <a:uLnTx/>
                  <a:uFillTx/>
                  <a:latin typeface="Roboto"/>
                  <a:ea typeface="+mn-ea"/>
                  <a:cs typeface="+mn-cs"/>
                </a:rPr>
                <a:t>Document</a:t>
              </a:r>
            </a:p>
          </p:txBody>
        </p:sp>
      </p:grpSp>
      <p:grpSp>
        <p:nvGrpSpPr>
          <p:cNvPr id="38" name="Group 37">
            <a:extLst>
              <a:ext uri="{FF2B5EF4-FFF2-40B4-BE49-F238E27FC236}">
                <a16:creationId xmlns:a16="http://schemas.microsoft.com/office/drawing/2014/main" id="{03C64199-98D5-3AE1-B04C-E28D2B265CC5}"/>
              </a:ext>
            </a:extLst>
          </p:cNvPr>
          <p:cNvGrpSpPr/>
          <p:nvPr/>
        </p:nvGrpSpPr>
        <p:grpSpPr>
          <a:xfrm>
            <a:off x="9395727" y="4589408"/>
            <a:ext cx="2270435" cy="258968"/>
            <a:chOff x="3440728" y="4187970"/>
            <a:chExt cx="1001605" cy="219833"/>
          </a:xfrm>
        </p:grpSpPr>
        <p:sp>
          <p:nvSpPr>
            <p:cNvPr id="39" name="Rectangle 38">
              <a:extLst>
                <a:ext uri="{FF2B5EF4-FFF2-40B4-BE49-F238E27FC236}">
                  <a16:creationId xmlns:a16="http://schemas.microsoft.com/office/drawing/2014/main" id="{69EB1F34-71A4-5F97-7A3F-5FC3BF0DFB2E}"/>
                </a:ext>
              </a:extLst>
            </p:cNvPr>
            <p:cNvSpPr/>
            <p:nvPr/>
          </p:nvSpPr>
          <p:spPr>
            <a:xfrm>
              <a:off x="3464449" y="4198881"/>
              <a:ext cx="924300" cy="208922"/>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40" name="TextBox 39">
              <a:extLst>
                <a:ext uri="{FF2B5EF4-FFF2-40B4-BE49-F238E27FC236}">
                  <a16:creationId xmlns:a16="http://schemas.microsoft.com/office/drawing/2014/main" id="{97D411EF-A381-AABD-3A83-61D554F50904}"/>
                </a:ext>
              </a:extLst>
            </p:cNvPr>
            <p:cNvSpPr txBox="1"/>
            <p:nvPr/>
          </p:nvSpPr>
          <p:spPr>
            <a:xfrm>
              <a:off x="3440728" y="4187970"/>
              <a:ext cx="1001605" cy="215533"/>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7030A0"/>
                  </a:solidFill>
                  <a:effectLst/>
                  <a:uLnTx/>
                  <a:uFillTx/>
                  <a:latin typeface="Roboto"/>
                  <a:ea typeface="+mn-ea"/>
                  <a:cs typeface="+mn-cs"/>
                </a:rPr>
                <a:t>Document</a:t>
              </a:r>
            </a:p>
          </p:txBody>
        </p:sp>
      </p:grpSp>
      <p:sp>
        <p:nvSpPr>
          <p:cNvPr id="41" name="TextBox 40">
            <a:extLst>
              <a:ext uri="{FF2B5EF4-FFF2-40B4-BE49-F238E27FC236}">
                <a16:creationId xmlns:a16="http://schemas.microsoft.com/office/drawing/2014/main" id="{8EC6824C-4887-B9F8-1ED2-B2C8C839C396}"/>
              </a:ext>
            </a:extLst>
          </p:cNvPr>
          <p:cNvSpPr txBox="1"/>
          <p:nvPr/>
        </p:nvSpPr>
        <p:spPr>
          <a:xfrm rot="16200000">
            <a:off x="5407101" y="3025704"/>
            <a:ext cx="551746" cy="261596"/>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445468"/>
                </a:solidFill>
                <a:effectLst/>
                <a:uLnTx/>
                <a:uFillTx/>
                <a:latin typeface="Roboto"/>
                <a:ea typeface="+mn-ea"/>
                <a:cs typeface="+mn-cs"/>
              </a:rPr>
              <a:t>SB 62</a:t>
            </a:r>
            <a:endParaRPr kumimoji="0" lang="en-US" sz="1050" b="1" i="0" u="none" strike="noStrike" kern="1200" cap="none" spc="0" normalizeH="0" baseline="0" noProof="0">
              <a:ln>
                <a:noFill/>
              </a:ln>
              <a:solidFill>
                <a:srgbClr val="445468"/>
              </a:solidFill>
              <a:effectLst/>
              <a:uLnTx/>
              <a:uFillTx/>
              <a:latin typeface="Roboto"/>
              <a:ea typeface="+mn-ea"/>
              <a:cs typeface="+mn-cs"/>
            </a:endParaRPr>
          </a:p>
        </p:txBody>
      </p:sp>
      <p:sp>
        <p:nvSpPr>
          <p:cNvPr id="42" name="TextBox 41">
            <a:extLst>
              <a:ext uri="{FF2B5EF4-FFF2-40B4-BE49-F238E27FC236}">
                <a16:creationId xmlns:a16="http://schemas.microsoft.com/office/drawing/2014/main" id="{D0F4342B-3C21-FDD7-E3BB-3BDF27036D2F}"/>
              </a:ext>
            </a:extLst>
          </p:cNvPr>
          <p:cNvSpPr txBox="1"/>
          <p:nvPr/>
        </p:nvSpPr>
        <p:spPr>
          <a:xfrm rot="16200000">
            <a:off x="5423523" y="2858026"/>
            <a:ext cx="930254" cy="261596"/>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445468"/>
                </a:solidFill>
                <a:effectLst/>
                <a:uLnTx/>
                <a:uFillTx/>
                <a:latin typeface="Roboto"/>
                <a:ea typeface="+mn-ea"/>
                <a:cs typeface="+mn-cs"/>
              </a:rPr>
              <a:t>16-26 June</a:t>
            </a:r>
            <a:endParaRPr kumimoji="0" lang="en-US" sz="1050" b="1" i="0" u="none" strike="noStrike" kern="1200" cap="none" spc="0" normalizeH="0" baseline="0" noProof="0">
              <a:ln>
                <a:noFill/>
              </a:ln>
              <a:solidFill>
                <a:srgbClr val="445468"/>
              </a:solidFill>
              <a:effectLst/>
              <a:uLnTx/>
              <a:uFillTx/>
              <a:latin typeface="Roboto"/>
              <a:ea typeface="+mn-ea"/>
              <a:cs typeface="+mn-cs"/>
            </a:endParaRPr>
          </a:p>
        </p:txBody>
      </p:sp>
      <p:grpSp>
        <p:nvGrpSpPr>
          <p:cNvPr id="43" name="Group 42">
            <a:extLst>
              <a:ext uri="{FF2B5EF4-FFF2-40B4-BE49-F238E27FC236}">
                <a16:creationId xmlns:a16="http://schemas.microsoft.com/office/drawing/2014/main" id="{C2788121-565B-EAB7-F378-590C8D3A3073}"/>
              </a:ext>
            </a:extLst>
          </p:cNvPr>
          <p:cNvGrpSpPr/>
          <p:nvPr/>
        </p:nvGrpSpPr>
        <p:grpSpPr>
          <a:xfrm>
            <a:off x="7915728" y="2425898"/>
            <a:ext cx="1237860" cy="253902"/>
            <a:chOff x="7431915" y="2037240"/>
            <a:chExt cx="1237860" cy="253902"/>
          </a:xfrm>
        </p:grpSpPr>
        <p:sp>
          <p:nvSpPr>
            <p:cNvPr id="44" name="Rectangle 43">
              <a:extLst>
                <a:ext uri="{FF2B5EF4-FFF2-40B4-BE49-F238E27FC236}">
                  <a16:creationId xmlns:a16="http://schemas.microsoft.com/office/drawing/2014/main" id="{518A916B-CF38-FB52-74F6-AB0A184F7860}"/>
                </a:ext>
              </a:extLst>
            </p:cNvPr>
            <p:cNvSpPr/>
            <p:nvPr/>
          </p:nvSpPr>
          <p:spPr>
            <a:xfrm>
              <a:off x="7481686" y="2054043"/>
              <a:ext cx="1118964" cy="208922"/>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45" name="TextBox 44">
              <a:extLst>
                <a:ext uri="{FF2B5EF4-FFF2-40B4-BE49-F238E27FC236}">
                  <a16:creationId xmlns:a16="http://schemas.microsoft.com/office/drawing/2014/main" id="{7B7D6603-8A48-9FD2-9E50-ACC6B73186F9}"/>
                </a:ext>
              </a:extLst>
            </p:cNvPr>
            <p:cNvSpPr txBox="1"/>
            <p:nvPr/>
          </p:nvSpPr>
          <p:spPr>
            <a:xfrm>
              <a:off x="7431915" y="2037240"/>
              <a:ext cx="1237860" cy="253902"/>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00B0F0"/>
                  </a:solidFill>
                  <a:effectLst/>
                  <a:uLnTx/>
                  <a:uFillTx/>
                  <a:latin typeface="Roboto"/>
                  <a:ea typeface="+mn-ea"/>
                  <a:cs typeface="+mn-cs"/>
                </a:rPr>
                <a:t>Workshop 5</a:t>
              </a:r>
              <a:endParaRPr kumimoji="0" lang="en-US" sz="1050" b="1" i="0" u="none" strike="noStrike" kern="1200" cap="none" spc="0" normalizeH="0" baseline="0" noProof="0">
                <a:ln>
                  <a:noFill/>
                </a:ln>
                <a:solidFill>
                  <a:srgbClr val="7030A0"/>
                </a:solidFill>
                <a:effectLst/>
                <a:uLnTx/>
                <a:uFillTx/>
                <a:latin typeface="Roboto"/>
                <a:ea typeface="+mn-ea"/>
                <a:cs typeface="+mn-cs"/>
              </a:endParaRPr>
            </a:p>
          </p:txBody>
        </p:sp>
      </p:grpSp>
      <p:grpSp>
        <p:nvGrpSpPr>
          <p:cNvPr id="46" name="Group 45">
            <a:extLst>
              <a:ext uri="{FF2B5EF4-FFF2-40B4-BE49-F238E27FC236}">
                <a16:creationId xmlns:a16="http://schemas.microsoft.com/office/drawing/2014/main" id="{E442EFF6-919B-AAED-15E2-CC7C593C87C3}"/>
              </a:ext>
            </a:extLst>
          </p:cNvPr>
          <p:cNvGrpSpPr/>
          <p:nvPr/>
        </p:nvGrpSpPr>
        <p:grpSpPr>
          <a:xfrm>
            <a:off x="5700551" y="1915320"/>
            <a:ext cx="1720535" cy="253902"/>
            <a:chOff x="4593839" y="2210939"/>
            <a:chExt cx="1237860" cy="253902"/>
          </a:xfrm>
        </p:grpSpPr>
        <p:sp>
          <p:nvSpPr>
            <p:cNvPr id="47" name="Rectangle 46">
              <a:extLst>
                <a:ext uri="{FF2B5EF4-FFF2-40B4-BE49-F238E27FC236}">
                  <a16:creationId xmlns:a16="http://schemas.microsoft.com/office/drawing/2014/main" id="{F641C072-7D89-3B38-5E3B-D0726AC45A70}"/>
                </a:ext>
              </a:extLst>
            </p:cNvPr>
            <p:cNvSpPr/>
            <p:nvPr/>
          </p:nvSpPr>
          <p:spPr>
            <a:xfrm>
              <a:off x="4653287" y="2240557"/>
              <a:ext cx="1118964" cy="208922"/>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48" name="TextBox 47">
              <a:extLst>
                <a:ext uri="{FF2B5EF4-FFF2-40B4-BE49-F238E27FC236}">
                  <a16:creationId xmlns:a16="http://schemas.microsoft.com/office/drawing/2014/main" id="{CBCFF8F7-D0E1-2267-0167-E816CB9F22E3}"/>
                </a:ext>
              </a:extLst>
            </p:cNvPr>
            <p:cNvSpPr txBox="1"/>
            <p:nvPr/>
          </p:nvSpPr>
          <p:spPr>
            <a:xfrm>
              <a:off x="4593839" y="2210939"/>
              <a:ext cx="1237860" cy="253902"/>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00B050"/>
                  </a:solidFill>
                  <a:effectLst/>
                  <a:uLnTx/>
                  <a:uFillTx/>
                  <a:latin typeface="Roboto"/>
                  <a:ea typeface="+mn-ea"/>
                  <a:cs typeface="+mn-cs"/>
                </a:rPr>
                <a:t>Event</a:t>
              </a:r>
            </a:p>
          </p:txBody>
        </p:sp>
      </p:grpSp>
      <p:sp>
        <p:nvSpPr>
          <p:cNvPr id="49" name="TextBox 48">
            <a:extLst>
              <a:ext uri="{FF2B5EF4-FFF2-40B4-BE49-F238E27FC236}">
                <a16:creationId xmlns:a16="http://schemas.microsoft.com/office/drawing/2014/main" id="{ACE26AA9-D348-E3A1-1D6F-AC713E01F555}"/>
              </a:ext>
            </a:extLst>
          </p:cNvPr>
          <p:cNvSpPr txBox="1"/>
          <p:nvPr/>
        </p:nvSpPr>
        <p:spPr>
          <a:xfrm>
            <a:off x="5782132" y="2143928"/>
            <a:ext cx="1652911" cy="246207"/>
          </a:xfrm>
          <a:prstGeom prst="rect">
            <a:avLst/>
          </a:prstGeom>
          <a:noFill/>
        </p:spPr>
        <p:txBody>
          <a:bodyPr wrap="square" lIns="91424" tIns="45713" rIns="91424" bIns="45713" rtlCol="0">
            <a:spAutoFit/>
          </a:bodyPr>
          <a:lstStyle/>
          <a:p>
            <a:pPr marL="0" marR="0" lvl="0" indent="0" algn="l" defTabSz="685663" rtl="0" eaLnBrk="1" fontAlgn="base" latinLnBrk="0" hangingPunct="1">
              <a:lnSpc>
                <a:spcPct val="100000"/>
              </a:lnSpc>
              <a:spcBef>
                <a:spcPct val="5000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Special SBSTA IPCC event</a:t>
            </a:r>
          </a:p>
        </p:txBody>
      </p:sp>
      <p:grpSp>
        <p:nvGrpSpPr>
          <p:cNvPr id="50" name="Group 49">
            <a:extLst>
              <a:ext uri="{FF2B5EF4-FFF2-40B4-BE49-F238E27FC236}">
                <a16:creationId xmlns:a16="http://schemas.microsoft.com/office/drawing/2014/main" id="{8D1E32EE-230A-D217-E7A3-D1E8793FD041}"/>
              </a:ext>
            </a:extLst>
          </p:cNvPr>
          <p:cNvGrpSpPr/>
          <p:nvPr/>
        </p:nvGrpSpPr>
        <p:grpSpPr>
          <a:xfrm>
            <a:off x="5704488" y="1018817"/>
            <a:ext cx="1721040" cy="288207"/>
            <a:chOff x="4586995" y="2227263"/>
            <a:chExt cx="1237860" cy="253902"/>
          </a:xfrm>
        </p:grpSpPr>
        <p:sp>
          <p:nvSpPr>
            <p:cNvPr id="51" name="Rectangle 50">
              <a:extLst>
                <a:ext uri="{FF2B5EF4-FFF2-40B4-BE49-F238E27FC236}">
                  <a16:creationId xmlns:a16="http://schemas.microsoft.com/office/drawing/2014/main" id="{40FFD29F-BEB4-88A3-8190-801A60709455}"/>
                </a:ext>
              </a:extLst>
            </p:cNvPr>
            <p:cNvSpPr/>
            <p:nvPr/>
          </p:nvSpPr>
          <p:spPr>
            <a:xfrm>
              <a:off x="4653287" y="2240557"/>
              <a:ext cx="1118964" cy="208922"/>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52" name="TextBox 51">
              <a:extLst>
                <a:ext uri="{FF2B5EF4-FFF2-40B4-BE49-F238E27FC236}">
                  <a16:creationId xmlns:a16="http://schemas.microsoft.com/office/drawing/2014/main" id="{B4221682-BC67-DF99-D6E3-986F463EDB32}"/>
                </a:ext>
              </a:extLst>
            </p:cNvPr>
            <p:cNvSpPr txBox="1"/>
            <p:nvPr/>
          </p:nvSpPr>
          <p:spPr>
            <a:xfrm>
              <a:off x="4586995" y="2227263"/>
              <a:ext cx="1237860" cy="253902"/>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C00000"/>
                  </a:solidFill>
                  <a:effectLst/>
                  <a:uLnTx/>
                  <a:uFillTx/>
                  <a:latin typeface="Roboto"/>
                  <a:ea typeface="+mn-ea"/>
                  <a:cs typeface="+mn-cs"/>
                </a:rPr>
                <a:t>Negotiations</a:t>
              </a:r>
            </a:p>
          </p:txBody>
        </p:sp>
      </p:grpSp>
      <p:sp>
        <p:nvSpPr>
          <p:cNvPr id="53" name="TextBox 52">
            <a:extLst>
              <a:ext uri="{FF2B5EF4-FFF2-40B4-BE49-F238E27FC236}">
                <a16:creationId xmlns:a16="http://schemas.microsoft.com/office/drawing/2014/main" id="{B9D74C25-817B-359E-C020-1FBF38342967}"/>
              </a:ext>
            </a:extLst>
          </p:cNvPr>
          <p:cNvSpPr txBox="1"/>
          <p:nvPr/>
        </p:nvSpPr>
        <p:spPr>
          <a:xfrm>
            <a:off x="5738653" y="1239034"/>
            <a:ext cx="2006671" cy="553984"/>
          </a:xfrm>
          <a:prstGeom prst="rect">
            <a:avLst/>
          </a:prstGeom>
          <a:noFill/>
        </p:spPr>
        <p:txBody>
          <a:bodyPr wrap="square" lIns="91424" tIns="45713" rIns="91424" bIns="45713" rtlCol="0">
            <a:spAutoFit/>
          </a:bodyPr>
          <a:lstStyle/>
          <a:p>
            <a:pPr marL="171450" marR="0" lvl="0" indent="-171450" algn="l" defTabSz="685663"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Indicators</a:t>
            </a:r>
          </a:p>
          <a:p>
            <a:pPr marL="171450" marR="0" lvl="0" indent="-171450" algn="l" defTabSz="685663"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000" b="0" i="1" u="none" strike="noStrike" kern="1200" cap="none" spc="0" normalizeH="0" baseline="0" noProof="0">
                <a:ln>
                  <a:noFill/>
                </a:ln>
                <a:solidFill>
                  <a:srgbClr val="066C7A"/>
                </a:solidFill>
                <a:effectLst/>
                <a:uLnTx/>
                <a:uFillTx/>
                <a:latin typeface="Roboto"/>
                <a:ea typeface="+mn-ea"/>
                <a:cs typeface="+mn-cs"/>
              </a:rPr>
              <a:t>Baku Adaptation Road Map</a:t>
            </a:r>
          </a:p>
          <a:p>
            <a:pPr marL="171450" marR="0" lvl="0" indent="-171450" algn="l" defTabSz="685663"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T</a:t>
            </a:r>
            <a:r>
              <a:rPr kumimoji="0" lang="en-US" sz="1000" b="0" i="1" u="none" strike="noStrike" kern="1200" cap="none" spc="0" normalizeH="0" baseline="0" noProof="0" err="1">
                <a:ln>
                  <a:noFill/>
                </a:ln>
                <a:solidFill>
                  <a:prstClr val="black"/>
                </a:solidFill>
                <a:effectLst/>
                <a:uLnTx/>
                <a:uFillTx/>
                <a:latin typeface="Roboto"/>
                <a:ea typeface="+mn-ea"/>
                <a:cs typeface="+mn-cs"/>
              </a:rPr>
              <a:t>ransformational</a:t>
            </a:r>
            <a:r>
              <a:rPr kumimoji="0" lang="en-US" sz="1000" b="0" i="1" u="none" strike="noStrike" kern="1200" cap="none" spc="0" normalizeH="0" baseline="0" noProof="0">
                <a:ln>
                  <a:noFill/>
                </a:ln>
                <a:solidFill>
                  <a:prstClr val="black"/>
                </a:solidFill>
                <a:effectLst/>
                <a:uLnTx/>
                <a:uFillTx/>
                <a:latin typeface="Roboto"/>
                <a:ea typeface="+mn-ea"/>
                <a:cs typeface="+mn-cs"/>
              </a:rPr>
              <a:t> adaptation</a:t>
            </a:r>
          </a:p>
        </p:txBody>
      </p:sp>
      <p:grpSp>
        <p:nvGrpSpPr>
          <p:cNvPr id="54" name="Group 53">
            <a:extLst>
              <a:ext uri="{FF2B5EF4-FFF2-40B4-BE49-F238E27FC236}">
                <a16:creationId xmlns:a16="http://schemas.microsoft.com/office/drawing/2014/main" id="{C18DDC19-049C-9C2D-573D-900046E08150}"/>
              </a:ext>
            </a:extLst>
          </p:cNvPr>
          <p:cNvGrpSpPr/>
          <p:nvPr/>
        </p:nvGrpSpPr>
        <p:grpSpPr>
          <a:xfrm>
            <a:off x="2414122" y="2406490"/>
            <a:ext cx="1237860" cy="253902"/>
            <a:chOff x="2406659" y="2011524"/>
            <a:chExt cx="1237860" cy="253902"/>
          </a:xfrm>
        </p:grpSpPr>
        <p:sp>
          <p:nvSpPr>
            <p:cNvPr id="55" name="Rectangle 54">
              <a:extLst>
                <a:ext uri="{FF2B5EF4-FFF2-40B4-BE49-F238E27FC236}">
                  <a16:creationId xmlns:a16="http://schemas.microsoft.com/office/drawing/2014/main" id="{9548ED13-E413-A14E-C9DE-1A9C94DA6A1F}"/>
                </a:ext>
              </a:extLst>
            </p:cNvPr>
            <p:cNvSpPr/>
            <p:nvPr/>
          </p:nvSpPr>
          <p:spPr>
            <a:xfrm>
              <a:off x="2478628" y="2041944"/>
              <a:ext cx="1118964" cy="208922"/>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56" name="TextBox 55">
              <a:extLst>
                <a:ext uri="{FF2B5EF4-FFF2-40B4-BE49-F238E27FC236}">
                  <a16:creationId xmlns:a16="http://schemas.microsoft.com/office/drawing/2014/main" id="{7668C858-370C-4409-90D7-CC8F1DDA4A3F}"/>
                </a:ext>
              </a:extLst>
            </p:cNvPr>
            <p:cNvSpPr txBox="1"/>
            <p:nvPr/>
          </p:nvSpPr>
          <p:spPr>
            <a:xfrm>
              <a:off x="2406659" y="2011524"/>
              <a:ext cx="1237860" cy="253902"/>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00B0F0"/>
                  </a:solidFill>
                  <a:effectLst/>
                  <a:uLnTx/>
                  <a:uFillTx/>
                  <a:latin typeface="Roboto"/>
                  <a:ea typeface="+mn-ea"/>
                  <a:cs typeface="+mn-cs"/>
                </a:rPr>
                <a:t>Workshop 3</a:t>
              </a:r>
              <a:endParaRPr kumimoji="0" lang="en-US" sz="1050" b="1" i="0" u="none" strike="noStrike" kern="1200" cap="none" spc="0" normalizeH="0" baseline="0" noProof="0">
                <a:ln>
                  <a:noFill/>
                </a:ln>
                <a:solidFill>
                  <a:srgbClr val="7030A0"/>
                </a:solidFill>
                <a:effectLst/>
                <a:uLnTx/>
                <a:uFillTx/>
                <a:latin typeface="Roboto"/>
                <a:ea typeface="+mn-ea"/>
                <a:cs typeface="+mn-cs"/>
              </a:endParaRPr>
            </a:p>
          </p:txBody>
        </p:sp>
      </p:grpSp>
      <p:sp>
        <p:nvSpPr>
          <p:cNvPr id="57" name="TextBox 56">
            <a:extLst>
              <a:ext uri="{FF2B5EF4-FFF2-40B4-BE49-F238E27FC236}">
                <a16:creationId xmlns:a16="http://schemas.microsoft.com/office/drawing/2014/main" id="{70528B77-0AF1-D014-A2CA-D92B7F80ED51}"/>
              </a:ext>
            </a:extLst>
          </p:cNvPr>
          <p:cNvSpPr txBox="1"/>
          <p:nvPr/>
        </p:nvSpPr>
        <p:spPr>
          <a:xfrm rot="16200000">
            <a:off x="2487451" y="2908671"/>
            <a:ext cx="697415" cy="430873"/>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ts val="0"/>
              </a:spcBef>
              <a:spcAft>
                <a:spcPct val="0"/>
              </a:spcAft>
              <a:buClrTx/>
              <a:buSzTx/>
              <a:buFontTx/>
              <a:buNone/>
              <a:tabLst/>
              <a:defRPr/>
            </a:pPr>
            <a:r>
              <a:rPr kumimoji="0" lang="en-US" sz="1100" b="1" i="0" u="none" strike="noStrike" kern="1200" cap="none" spc="0" normalizeH="0" baseline="0" noProof="0">
                <a:ln>
                  <a:noFill/>
                </a:ln>
                <a:solidFill>
                  <a:srgbClr val="445468"/>
                </a:solidFill>
                <a:effectLst/>
                <a:uLnTx/>
                <a:uFillTx/>
                <a:latin typeface="Roboto"/>
                <a:ea typeface="+mn-ea"/>
                <a:cs typeface="+mn-cs"/>
              </a:rPr>
              <a:t>late</a:t>
            </a:r>
          </a:p>
          <a:p>
            <a:pPr marL="0" marR="0" lvl="0" indent="0" algn="ctr" defTabSz="685663" rtl="0" eaLnBrk="1" fontAlgn="base" latinLnBrk="0" hangingPunct="1">
              <a:lnSpc>
                <a:spcPct val="100000"/>
              </a:lnSpc>
              <a:spcBef>
                <a:spcPts val="0"/>
              </a:spcBef>
              <a:spcAft>
                <a:spcPct val="0"/>
              </a:spcAft>
              <a:buClrTx/>
              <a:buSzTx/>
              <a:buFontTx/>
              <a:buNone/>
              <a:tabLst/>
              <a:defRPr/>
            </a:pPr>
            <a:r>
              <a:rPr kumimoji="0" lang="en-US" sz="1100" b="1" i="0" u="none" strike="noStrike" kern="1200" cap="none" spc="0" normalizeH="0" baseline="0" noProof="0">
                <a:ln>
                  <a:noFill/>
                </a:ln>
                <a:solidFill>
                  <a:srgbClr val="445468"/>
                </a:solidFill>
                <a:effectLst/>
                <a:uLnTx/>
                <a:uFillTx/>
                <a:latin typeface="Roboto"/>
                <a:ea typeface="+mn-ea"/>
                <a:cs typeface="+mn-cs"/>
              </a:rPr>
              <a:t> March</a:t>
            </a:r>
            <a:endParaRPr kumimoji="0" lang="en-US" sz="1050" b="1" i="0" u="none" strike="noStrike" kern="1200" cap="none" spc="0" normalizeH="0" baseline="0" noProof="0">
              <a:ln>
                <a:noFill/>
              </a:ln>
              <a:solidFill>
                <a:srgbClr val="445468"/>
              </a:solidFill>
              <a:effectLst/>
              <a:uLnTx/>
              <a:uFillTx/>
              <a:latin typeface="Roboto"/>
              <a:ea typeface="+mn-ea"/>
              <a:cs typeface="+mn-cs"/>
            </a:endParaRPr>
          </a:p>
        </p:txBody>
      </p:sp>
      <p:sp>
        <p:nvSpPr>
          <p:cNvPr id="58" name="TextBox 57">
            <a:extLst>
              <a:ext uri="{FF2B5EF4-FFF2-40B4-BE49-F238E27FC236}">
                <a16:creationId xmlns:a16="http://schemas.microsoft.com/office/drawing/2014/main" id="{B8C538A7-ECB7-97A8-11D2-8AA2B099AE33}"/>
              </a:ext>
            </a:extLst>
          </p:cNvPr>
          <p:cNvSpPr txBox="1"/>
          <p:nvPr/>
        </p:nvSpPr>
        <p:spPr>
          <a:xfrm rot="16200000">
            <a:off x="9969636" y="2980255"/>
            <a:ext cx="697414" cy="261596"/>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445468"/>
                </a:solidFill>
                <a:effectLst/>
                <a:uLnTx/>
                <a:uFillTx/>
                <a:latin typeface="Roboto"/>
                <a:ea typeface="+mn-ea"/>
                <a:cs typeface="+mn-cs"/>
              </a:rPr>
              <a:t>COP 30</a:t>
            </a:r>
            <a:endParaRPr kumimoji="0" lang="en-US" sz="1050" b="1" i="0" u="none" strike="noStrike" kern="1200" cap="none" spc="0" normalizeH="0" baseline="0" noProof="0">
              <a:ln>
                <a:noFill/>
              </a:ln>
              <a:solidFill>
                <a:srgbClr val="445468"/>
              </a:solidFill>
              <a:effectLst/>
              <a:uLnTx/>
              <a:uFillTx/>
              <a:latin typeface="Roboto"/>
              <a:ea typeface="+mn-ea"/>
              <a:cs typeface="+mn-cs"/>
            </a:endParaRPr>
          </a:p>
        </p:txBody>
      </p:sp>
      <p:sp>
        <p:nvSpPr>
          <p:cNvPr id="59" name="TextBox 58">
            <a:extLst>
              <a:ext uri="{FF2B5EF4-FFF2-40B4-BE49-F238E27FC236}">
                <a16:creationId xmlns:a16="http://schemas.microsoft.com/office/drawing/2014/main" id="{C0CE2040-E5FF-A933-927A-273EDB441815}"/>
              </a:ext>
            </a:extLst>
          </p:cNvPr>
          <p:cNvSpPr txBox="1"/>
          <p:nvPr/>
        </p:nvSpPr>
        <p:spPr>
          <a:xfrm rot="16200000">
            <a:off x="9996818" y="2907789"/>
            <a:ext cx="1029336" cy="261596"/>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445468"/>
                </a:solidFill>
                <a:effectLst/>
                <a:uLnTx/>
                <a:uFillTx/>
                <a:latin typeface="Roboto"/>
                <a:ea typeface="+mn-ea"/>
                <a:cs typeface="+mn-cs"/>
              </a:rPr>
              <a:t>10-21 Nov</a:t>
            </a:r>
            <a:endParaRPr kumimoji="0" lang="en-US" sz="1050" b="1" i="0" u="none" strike="noStrike" kern="1200" cap="none" spc="0" normalizeH="0" baseline="0" noProof="0">
              <a:ln>
                <a:noFill/>
              </a:ln>
              <a:solidFill>
                <a:srgbClr val="445468"/>
              </a:solidFill>
              <a:effectLst/>
              <a:uLnTx/>
              <a:uFillTx/>
              <a:latin typeface="Roboto"/>
              <a:ea typeface="+mn-ea"/>
              <a:cs typeface="+mn-cs"/>
            </a:endParaRPr>
          </a:p>
        </p:txBody>
      </p:sp>
      <p:sp>
        <p:nvSpPr>
          <p:cNvPr id="60" name="TextBox 59">
            <a:extLst>
              <a:ext uri="{FF2B5EF4-FFF2-40B4-BE49-F238E27FC236}">
                <a16:creationId xmlns:a16="http://schemas.microsoft.com/office/drawing/2014/main" id="{2ED78CDA-7AE9-BF58-F2D5-7C9732DBF332}"/>
              </a:ext>
            </a:extLst>
          </p:cNvPr>
          <p:cNvSpPr txBox="1"/>
          <p:nvPr/>
        </p:nvSpPr>
        <p:spPr>
          <a:xfrm rot="16200000">
            <a:off x="9958645" y="4045484"/>
            <a:ext cx="697414" cy="261596"/>
          </a:xfrm>
          <a:prstGeom prst="rect">
            <a:avLst/>
          </a:prstGeom>
          <a:noFill/>
        </p:spPr>
        <p:txBody>
          <a:bodyPr wrap="square" lIns="91424" tIns="45713" rIns="91424" bIns="45713" rtlCol="0">
            <a:spAutoFit/>
          </a:bodyPr>
          <a:lstStyle/>
          <a:p>
            <a:pPr marL="0" marR="0" lvl="0" indent="0" algn="r" defTabSz="685663"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445468"/>
                </a:solidFill>
                <a:effectLst/>
                <a:uLnTx/>
                <a:uFillTx/>
                <a:latin typeface="Roboto"/>
                <a:ea typeface="+mn-ea"/>
                <a:cs typeface="+mn-cs"/>
              </a:rPr>
              <a:t>COP 30</a:t>
            </a:r>
            <a:endParaRPr kumimoji="0" lang="en-US" sz="1050" b="1" i="0" u="none" strike="noStrike" kern="1200" cap="none" spc="0" normalizeH="0" baseline="0" noProof="0">
              <a:ln>
                <a:noFill/>
              </a:ln>
              <a:solidFill>
                <a:srgbClr val="445468"/>
              </a:solidFill>
              <a:effectLst/>
              <a:uLnTx/>
              <a:uFillTx/>
              <a:latin typeface="Roboto"/>
              <a:ea typeface="+mn-ea"/>
              <a:cs typeface="+mn-cs"/>
            </a:endParaRPr>
          </a:p>
        </p:txBody>
      </p:sp>
      <p:sp>
        <p:nvSpPr>
          <p:cNvPr id="61" name="TextBox 60">
            <a:extLst>
              <a:ext uri="{FF2B5EF4-FFF2-40B4-BE49-F238E27FC236}">
                <a16:creationId xmlns:a16="http://schemas.microsoft.com/office/drawing/2014/main" id="{E8960BD5-3927-65EF-D366-C0334414AFF8}"/>
              </a:ext>
            </a:extLst>
          </p:cNvPr>
          <p:cNvSpPr txBox="1"/>
          <p:nvPr/>
        </p:nvSpPr>
        <p:spPr>
          <a:xfrm rot="16200000">
            <a:off x="9982429" y="4199989"/>
            <a:ext cx="1029336" cy="261596"/>
          </a:xfrm>
          <a:prstGeom prst="rect">
            <a:avLst/>
          </a:prstGeom>
          <a:noFill/>
        </p:spPr>
        <p:txBody>
          <a:bodyPr wrap="square" lIns="91424" tIns="45713" rIns="91424" bIns="45713" rtlCol="0">
            <a:spAutoFit/>
          </a:bodyPr>
          <a:lstStyle/>
          <a:p>
            <a:pPr marL="0" marR="0" lvl="0" indent="0" algn="r" defTabSz="685663"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445468"/>
                </a:solidFill>
                <a:effectLst/>
                <a:uLnTx/>
                <a:uFillTx/>
                <a:latin typeface="Roboto"/>
                <a:ea typeface="+mn-ea"/>
                <a:cs typeface="+mn-cs"/>
              </a:rPr>
              <a:t>10-21 Nov</a:t>
            </a:r>
            <a:endParaRPr kumimoji="0" lang="en-US" sz="1050" b="1" i="0" u="none" strike="noStrike" kern="1200" cap="none" spc="0" normalizeH="0" baseline="0" noProof="0">
              <a:ln>
                <a:noFill/>
              </a:ln>
              <a:solidFill>
                <a:srgbClr val="445468"/>
              </a:solidFill>
              <a:effectLst/>
              <a:uLnTx/>
              <a:uFillTx/>
              <a:latin typeface="Roboto"/>
              <a:ea typeface="+mn-ea"/>
              <a:cs typeface="+mn-cs"/>
            </a:endParaRPr>
          </a:p>
        </p:txBody>
      </p:sp>
      <p:grpSp>
        <p:nvGrpSpPr>
          <p:cNvPr id="62" name="Group 61">
            <a:extLst>
              <a:ext uri="{FF2B5EF4-FFF2-40B4-BE49-F238E27FC236}">
                <a16:creationId xmlns:a16="http://schemas.microsoft.com/office/drawing/2014/main" id="{88B84F83-8680-5234-7EFB-40E585091D6B}"/>
              </a:ext>
            </a:extLst>
          </p:cNvPr>
          <p:cNvGrpSpPr/>
          <p:nvPr/>
        </p:nvGrpSpPr>
        <p:grpSpPr>
          <a:xfrm>
            <a:off x="3128957" y="1678790"/>
            <a:ext cx="1237860" cy="253902"/>
            <a:chOff x="4593839" y="2210939"/>
            <a:chExt cx="1237860" cy="253902"/>
          </a:xfrm>
        </p:grpSpPr>
        <p:sp>
          <p:nvSpPr>
            <p:cNvPr id="63" name="Rectangle 62">
              <a:extLst>
                <a:ext uri="{FF2B5EF4-FFF2-40B4-BE49-F238E27FC236}">
                  <a16:creationId xmlns:a16="http://schemas.microsoft.com/office/drawing/2014/main" id="{F489406A-1318-CCA4-3514-1AB4CD852D42}"/>
                </a:ext>
              </a:extLst>
            </p:cNvPr>
            <p:cNvSpPr/>
            <p:nvPr/>
          </p:nvSpPr>
          <p:spPr>
            <a:xfrm>
              <a:off x="4653287" y="2240557"/>
              <a:ext cx="1118964" cy="208922"/>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64" name="TextBox 63">
              <a:extLst>
                <a:ext uri="{FF2B5EF4-FFF2-40B4-BE49-F238E27FC236}">
                  <a16:creationId xmlns:a16="http://schemas.microsoft.com/office/drawing/2014/main" id="{E4E3233B-F018-4954-DD12-32AC78FECC31}"/>
                </a:ext>
              </a:extLst>
            </p:cNvPr>
            <p:cNvSpPr txBox="1"/>
            <p:nvPr/>
          </p:nvSpPr>
          <p:spPr>
            <a:xfrm>
              <a:off x="4593839" y="2210939"/>
              <a:ext cx="1237860" cy="253902"/>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1" u="none" strike="noStrike" kern="1200" cap="none" spc="0" normalizeH="0" baseline="0" noProof="0">
                  <a:ln>
                    <a:noFill/>
                  </a:ln>
                  <a:solidFill>
                    <a:srgbClr val="FFC000">
                      <a:lumMod val="75000"/>
                    </a:srgbClr>
                  </a:solidFill>
                  <a:effectLst/>
                  <a:uLnTx/>
                  <a:uFillTx/>
                  <a:latin typeface="Roboto"/>
                  <a:ea typeface="+mn-ea"/>
                  <a:cs typeface="+mn-cs"/>
                </a:rPr>
                <a:t>Expert meetings*</a:t>
              </a:r>
            </a:p>
          </p:txBody>
        </p:sp>
      </p:grpSp>
      <p:sp>
        <p:nvSpPr>
          <p:cNvPr id="65" name="TextBox 64">
            <a:extLst>
              <a:ext uri="{FF2B5EF4-FFF2-40B4-BE49-F238E27FC236}">
                <a16:creationId xmlns:a16="http://schemas.microsoft.com/office/drawing/2014/main" id="{D50D075E-F66E-37CF-56FD-75F52A534506}"/>
              </a:ext>
            </a:extLst>
          </p:cNvPr>
          <p:cNvSpPr txBox="1"/>
          <p:nvPr/>
        </p:nvSpPr>
        <p:spPr>
          <a:xfrm>
            <a:off x="5939937" y="4739013"/>
            <a:ext cx="1048790" cy="553984"/>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Summary Report of Workshop 4 </a:t>
            </a:r>
          </a:p>
        </p:txBody>
      </p:sp>
      <p:sp>
        <p:nvSpPr>
          <p:cNvPr id="66" name="TextBox 65">
            <a:extLst>
              <a:ext uri="{FF2B5EF4-FFF2-40B4-BE49-F238E27FC236}">
                <a16:creationId xmlns:a16="http://schemas.microsoft.com/office/drawing/2014/main" id="{70BE244D-11A7-D9F5-1CBC-1D3D77BA33EE}"/>
              </a:ext>
            </a:extLst>
          </p:cNvPr>
          <p:cNvSpPr txBox="1"/>
          <p:nvPr/>
        </p:nvSpPr>
        <p:spPr>
          <a:xfrm>
            <a:off x="8300938" y="4739013"/>
            <a:ext cx="1048790" cy="553984"/>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Roboto"/>
                <a:ea typeface="+mn-ea"/>
                <a:cs typeface="+mn-cs"/>
              </a:rPr>
              <a:t>Summary Report of Workshop 5 </a:t>
            </a:r>
          </a:p>
        </p:txBody>
      </p:sp>
      <p:grpSp>
        <p:nvGrpSpPr>
          <p:cNvPr id="67" name="Group 66">
            <a:extLst>
              <a:ext uri="{FF2B5EF4-FFF2-40B4-BE49-F238E27FC236}">
                <a16:creationId xmlns:a16="http://schemas.microsoft.com/office/drawing/2014/main" id="{5829E9A7-9A6F-7698-05FD-B519E6C00822}"/>
              </a:ext>
            </a:extLst>
          </p:cNvPr>
          <p:cNvGrpSpPr/>
          <p:nvPr/>
        </p:nvGrpSpPr>
        <p:grpSpPr>
          <a:xfrm>
            <a:off x="5996892" y="4529380"/>
            <a:ext cx="928143" cy="253903"/>
            <a:chOff x="3376632" y="4164027"/>
            <a:chExt cx="1222546" cy="192138"/>
          </a:xfrm>
        </p:grpSpPr>
        <p:sp>
          <p:nvSpPr>
            <p:cNvPr id="68" name="Rectangle 67">
              <a:extLst>
                <a:ext uri="{FF2B5EF4-FFF2-40B4-BE49-F238E27FC236}">
                  <a16:creationId xmlns:a16="http://schemas.microsoft.com/office/drawing/2014/main" id="{1BE16646-6E64-83B9-5CBB-29EEC95CC586}"/>
                </a:ext>
              </a:extLst>
            </p:cNvPr>
            <p:cNvSpPr/>
            <p:nvPr/>
          </p:nvSpPr>
          <p:spPr>
            <a:xfrm>
              <a:off x="3464449" y="4198881"/>
              <a:ext cx="1053728" cy="137731"/>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69" name="TextBox 68">
              <a:extLst>
                <a:ext uri="{FF2B5EF4-FFF2-40B4-BE49-F238E27FC236}">
                  <a16:creationId xmlns:a16="http://schemas.microsoft.com/office/drawing/2014/main" id="{2343EF26-DE72-3899-243D-00F429B9EF94}"/>
                </a:ext>
              </a:extLst>
            </p:cNvPr>
            <p:cNvSpPr txBox="1"/>
            <p:nvPr/>
          </p:nvSpPr>
          <p:spPr>
            <a:xfrm>
              <a:off x="3376632" y="4164027"/>
              <a:ext cx="1222546" cy="192138"/>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7030A0"/>
                  </a:solidFill>
                  <a:effectLst/>
                  <a:uLnTx/>
                  <a:uFillTx/>
                  <a:latin typeface="Roboto"/>
                  <a:ea typeface="+mn-ea"/>
                  <a:cs typeface="+mn-cs"/>
                </a:rPr>
                <a:t>Document</a:t>
              </a:r>
            </a:p>
          </p:txBody>
        </p:sp>
      </p:grpSp>
      <p:grpSp>
        <p:nvGrpSpPr>
          <p:cNvPr id="70" name="Group 69">
            <a:extLst>
              <a:ext uri="{FF2B5EF4-FFF2-40B4-BE49-F238E27FC236}">
                <a16:creationId xmlns:a16="http://schemas.microsoft.com/office/drawing/2014/main" id="{A45CFBA1-C74E-9859-BD94-214BBEDFA4DA}"/>
              </a:ext>
            </a:extLst>
          </p:cNvPr>
          <p:cNvGrpSpPr/>
          <p:nvPr/>
        </p:nvGrpSpPr>
        <p:grpSpPr>
          <a:xfrm>
            <a:off x="8392601" y="4524989"/>
            <a:ext cx="928143" cy="253903"/>
            <a:chOff x="3376632" y="4164027"/>
            <a:chExt cx="1222546" cy="192138"/>
          </a:xfrm>
        </p:grpSpPr>
        <p:sp>
          <p:nvSpPr>
            <p:cNvPr id="71" name="Rectangle 70">
              <a:extLst>
                <a:ext uri="{FF2B5EF4-FFF2-40B4-BE49-F238E27FC236}">
                  <a16:creationId xmlns:a16="http://schemas.microsoft.com/office/drawing/2014/main" id="{BC2518BE-1E7E-C039-BFA7-F84BEC0A33BD}"/>
                </a:ext>
              </a:extLst>
            </p:cNvPr>
            <p:cNvSpPr/>
            <p:nvPr/>
          </p:nvSpPr>
          <p:spPr>
            <a:xfrm>
              <a:off x="3464449" y="4198881"/>
              <a:ext cx="1053728" cy="137731"/>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72" name="TextBox 71">
              <a:extLst>
                <a:ext uri="{FF2B5EF4-FFF2-40B4-BE49-F238E27FC236}">
                  <a16:creationId xmlns:a16="http://schemas.microsoft.com/office/drawing/2014/main" id="{1EC2D003-39E2-4FC5-F45B-87ED7212A25E}"/>
                </a:ext>
              </a:extLst>
            </p:cNvPr>
            <p:cNvSpPr txBox="1"/>
            <p:nvPr/>
          </p:nvSpPr>
          <p:spPr>
            <a:xfrm>
              <a:off x="3376632" y="4164027"/>
              <a:ext cx="1222546" cy="192138"/>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7030A0"/>
                  </a:solidFill>
                  <a:effectLst/>
                  <a:uLnTx/>
                  <a:uFillTx/>
                  <a:latin typeface="Roboto"/>
                  <a:ea typeface="+mn-ea"/>
                  <a:cs typeface="+mn-cs"/>
                </a:rPr>
                <a:t>Document</a:t>
              </a:r>
            </a:p>
          </p:txBody>
        </p:sp>
      </p:grpSp>
      <p:sp>
        <p:nvSpPr>
          <p:cNvPr id="73" name="TextBox 72">
            <a:extLst>
              <a:ext uri="{FF2B5EF4-FFF2-40B4-BE49-F238E27FC236}">
                <a16:creationId xmlns:a16="http://schemas.microsoft.com/office/drawing/2014/main" id="{9FFB15DC-828F-E832-38F7-E6D996E64A05}"/>
              </a:ext>
            </a:extLst>
          </p:cNvPr>
          <p:cNvSpPr txBox="1"/>
          <p:nvPr/>
        </p:nvSpPr>
        <p:spPr>
          <a:xfrm>
            <a:off x="6044100" y="6138205"/>
            <a:ext cx="1738690" cy="400095"/>
          </a:xfrm>
          <a:prstGeom prst="rect">
            <a:avLst/>
          </a:prstGeom>
          <a:noFill/>
        </p:spPr>
        <p:txBody>
          <a:bodyPr wrap="square" lIns="91424" tIns="45713" rIns="91424" bIns="45713" rtlCol="0">
            <a:spAutoFit/>
          </a:bodyPr>
          <a:lstStyle/>
          <a:p>
            <a:pPr marL="0" marR="0" lvl="0" indent="0" algn="l" defTabSz="685663" rtl="0" eaLnBrk="1" fontAlgn="base" latinLnBrk="0" hangingPunct="1">
              <a:lnSpc>
                <a:spcPct val="100000"/>
              </a:lnSpc>
              <a:spcBef>
                <a:spcPts val="0"/>
              </a:spcBef>
              <a:spcAft>
                <a:spcPct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Roboto"/>
                <a:ea typeface="+mn-ea"/>
                <a:cs typeface="+mn-cs"/>
              </a:rPr>
              <a:t>Progress report/technical reports</a:t>
            </a:r>
          </a:p>
        </p:txBody>
      </p:sp>
      <p:grpSp>
        <p:nvGrpSpPr>
          <p:cNvPr id="74" name="Group 73">
            <a:extLst>
              <a:ext uri="{FF2B5EF4-FFF2-40B4-BE49-F238E27FC236}">
                <a16:creationId xmlns:a16="http://schemas.microsoft.com/office/drawing/2014/main" id="{712D1806-598A-673B-9E94-8E10CFF2ADFC}"/>
              </a:ext>
            </a:extLst>
          </p:cNvPr>
          <p:cNvGrpSpPr/>
          <p:nvPr/>
        </p:nvGrpSpPr>
        <p:grpSpPr>
          <a:xfrm>
            <a:off x="4770567" y="6111505"/>
            <a:ext cx="1344910" cy="253902"/>
            <a:chOff x="3425796" y="4164027"/>
            <a:chExt cx="1001605" cy="253902"/>
          </a:xfrm>
        </p:grpSpPr>
        <p:sp>
          <p:nvSpPr>
            <p:cNvPr id="75" name="Rectangle 74">
              <a:extLst>
                <a:ext uri="{FF2B5EF4-FFF2-40B4-BE49-F238E27FC236}">
                  <a16:creationId xmlns:a16="http://schemas.microsoft.com/office/drawing/2014/main" id="{D41078DD-18BD-51DF-B9C3-E5DEF23F0E15}"/>
                </a:ext>
              </a:extLst>
            </p:cNvPr>
            <p:cNvSpPr/>
            <p:nvPr/>
          </p:nvSpPr>
          <p:spPr>
            <a:xfrm>
              <a:off x="3464449" y="4198881"/>
              <a:ext cx="924300" cy="208922"/>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76" name="TextBox 75">
              <a:extLst>
                <a:ext uri="{FF2B5EF4-FFF2-40B4-BE49-F238E27FC236}">
                  <a16:creationId xmlns:a16="http://schemas.microsoft.com/office/drawing/2014/main" id="{DDC07C63-A214-3D8B-33CC-B10FC37DF89F}"/>
                </a:ext>
              </a:extLst>
            </p:cNvPr>
            <p:cNvSpPr txBox="1"/>
            <p:nvPr/>
          </p:nvSpPr>
          <p:spPr>
            <a:xfrm>
              <a:off x="3425796" y="4164027"/>
              <a:ext cx="1001605" cy="253902"/>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7030A0"/>
                  </a:solidFill>
                  <a:effectLst/>
                  <a:uLnTx/>
                  <a:uFillTx/>
                  <a:latin typeface="Roboto"/>
                  <a:ea typeface="+mn-ea"/>
                  <a:cs typeface="+mn-cs"/>
                </a:rPr>
                <a:t>Document</a:t>
              </a:r>
            </a:p>
          </p:txBody>
        </p:sp>
      </p:grpSp>
      <p:cxnSp>
        <p:nvCxnSpPr>
          <p:cNvPr id="77" name="Straight Connector 76">
            <a:extLst>
              <a:ext uri="{FF2B5EF4-FFF2-40B4-BE49-F238E27FC236}">
                <a16:creationId xmlns:a16="http://schemas.microsoft.com/office/drawing/2014/main" id="{C5C56776-73B3-0B6D-F9C8-32CAD2A45BC3}"/>
              </a:ext>
            </a:extLst>
          </p:cNvPr>
          <p:cNvCxnSpPr>
            <a:cxnSpLocks/>
          </p:cNvCxnSpPr>
          <p:nvPr/>
        </p:nvCxnSpPr>
        <p:spPr>
          <a:xfrm flipV="1">
            <a:off x="3597592" y="2539713"/>
            <a:ext cx="1065536" cy="2441"/>
          </a:xfrm>
          <a:prstGeom prst="line">
            <a:avLst/>
          </a:prstGeom>
          <a:ln w="12700">
            <a:solidFill>
              <a:srgbClr val="00B0F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2AA5E85-2F6C-F1D7-2A2A-5DE345DBA8FC}"/>
              </a:ext>
            </a:extLst>
          </p:cNvPr>
          <p:cNvGrpSpPr/>
          <p:nvPr/>
        </p:nvGrpSpPr>
        <p:grpSpPr>
          <a:xfrm>
            <a:off x="4593928" y="2404827"/>
            <a:ext cx="1237860" cy="253902"/>
            <a:chOff x="2406659" y="2011524"/>
            <a:chExt cx="1237860" cy="253902"/>
          </a:xfrm>
        </p:grpSpPr>
        <p:sp>
          <p:nvSpPr>
            <p:cNvPr id="79" name="Rectangle 78">
              <a:extLst>
                <a:ext uri="{FF2B5EF4-FFF2-40B4-BE49-F238E27FC236}">
                  <a16:creationId xmlns:a16="http://schemas.microsoft.com/office/drawing/2014/main" id="{E37CEC22-E0A2-0403-0693-88E47C191F9C}"/>
                </a:ext>
              </a:extLst>
            </p:cNvPr>
            <p:cNvSpPr/>
            <p:nvPr/>
          </p:nvSpPr>
          <p:spPr>
            <a:xfrm>
              <a:off x="2478628" y="2041944"/>
              <a:ext cx="1118964" cy="208922"/>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80" name="TextBox 79">
              <a:extLst>
                <a:ext uri="{FF2B5EF4-FFF2-40B4-BE49-F238E27FC236}">
                  <a16:creationId xmlns:a16="http://schemas.microsoft.com/office/drawing/2014/main" id="{999AD60A-B674-894A-B43D-696D47F1BFED}"/>
                </a:ext>
              </a:extLst>
            </p:cNvPr>
            <p:cNvSpPr txBox="1"/>
            <p:nvPr/>
          </p:nvSpPr>
          <p:spPr>
            <a:xfrm>
              <a:off x="2406659" y="2011524"/>
              <a:ext cx="1237860" cy="253902"/>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00B0F0"/>
                  </a:solidFill>
                  <a:effectLst/>
                  <a:uLnTx/>
                  <a:uFillTx/>
                  <a:latin typeface="Roboto"/>
                  <a:ea typeface="+mn-ea"/>
                  <a:cs typeface="+mn-cs"/>
                </a:rPr>
                <a:t>Workshop 4</a:t>
              </a:r>
              <a:endParaRPr kumimoji="0" lang="en-US" sz="1050" b="1" i="0" u="none" strike="noStrike" kern="1200" cap="none" spc="0" normalizeH="0" baseline="0" noProof="0">
                <a:ln>
                  <a:noFill/>
                </a:ln>
                <a:solidFill>
                  <a:srgbClr val="7030A0"/>
                </a:solidFill>
                <a:effectLst/>
                <a:uLnTx/>
                <a:uFillTx/>
                <a:latin typeface="Roboto"/>
                <a:ea typeface="+mn-ea"/>
                <a:cs typeface="+mn-cs"/>
              </a:endParaRPr>
            </a:p>
          </p:txBody>
        </p:sp>
      </p:grpSp>
      <p:cxnSp>
        <p:nvCxnSpPr>
          <p:cNvPr id="81" name="Straight Connector 80">
            <a:extLst>
              <a:ext uri="{FF2B5EF4-FFF2-40B4-BE49-F238E27FC236}">
                <a16:creationId xmlns:a16="http://schemas.microsoft.com/office/drawing/2014/main" id="{A675853E-2B6B-093C-EA23-987A888B05AB}"/>
              </a:ext>
            </a:extLst>
          </p:cNvPr>
          <p:cNvCxnSpPr>
            <a:cxnSpLocks/>
            <a:endCxn id="45" idx="1"/>
          </p:cNvCxnSpPr>
          <p:nvPr/>
        </p:nvCxnSpPr>
        <p:spPr>
          <a:xfrm>
            <a:off x="5784037" y="2550939"/>
            <a:ext cx="2131691" cy="1910"/>
          </a:xfrm>
          <a:prstGeom prst="line">
            <a:avLst/>
          </a:prstGeom>
          <a:ln w="12700">
            <a:solidFill>
              <a:srgbClr val="00B0F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4FCEE85-3E31-4110-4B45-9E85E0944BF1}"/>
              </a:ext>
            </a:extLst>
          </p:cNvPr>
          <p:cNvCxnSpPr>
            <a:cxnSpLocks/>
          </p:cNvCxnSpPr>
          <p:nvPr/>
        </p:nvCxnSpPr>
        <p:spPr>
          <a:xfrm>
            <a:off x="4284501" y="1796380"/>
            <a:ext cx="1508951" cy="0"/>
          </a:xfrm>
          <a:prstGeom prst="line">
            <a:avLst/>
          </a:prstGeom>
          <a:ln w="12700">
            <a:solidFill>
              <a:schemeClr val="accent3">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60EE50B-95D9-C084-9E09-DD626CEF2B53}"/>
              </a:ext>
            </a:extLst>
          </p:cNvPr>
          <p:cNvCxnSpPr>
            <a:cxnSpLocks/>
          </p:cNvCxnSpPr>
          <p:nvPr/>
        </p:nvCxnSpPr>
        <p:spPr>
          <a:xfrm flipH="1">
            <a:off x="2056979" y="1802137"/>
            <a:ext cx="1131682" cy="11057"/>
          </a:xfrm>
          <a:prstGeom prst="line">
            <a:avLst/>
          </a:prstGeom>
          <a:ln w="12700">
            <a:solidFill>
              <a:schemeClr val="accent3">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416D901C-F2B7-9A73-E417-6F30EBD2AE1B}"/>
              </a:ext>
            </a:extLst>
          </p:cNvPr>
          <p:cNvGrpSpPr/>
          <p:nvPr/>
        </p:nvGrpSpPr>
        <p:grpSpPr>
          <a:xfrm>
            <a:off x="10307352" y="1913885"/>
            <a:ext cx="1670652" cy="253902"/>
            <a:chOff x="4593839" y="2210939"/>
            <a:chExt cx="1237860" cy="253902"/>
          </a:xfrm>
        </p:grpSpPr>
        <p:sp>
          <p:nvSpPr>
            <p:cNvPr id="85" name="Rectangle 84">
              <a:extLst>
                <a:ext uri="{FF2B5EF4-FFF2-40B4-BE49-F238E27FC236}">
                  <a16:creationId xmlns:a16="http://schemas.microsoft.com/office/drawing/2014/main" id="{FDA0F174-E839-128E-F9DE-6A9DFDF8AFE6}"/>
                </a:ext>
              </a:extLst>
            </p:cNvPr>
            <p:cNvSpPr/>
            <p:nvPr/>
          </p:nvSpPr>
          <p:spPr>
            <a:xfrm>
              <a:off x="4653287" y="2240557"/>
              <a:ext cx="1118964" cy="208922"/>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86" name="TextBox 85">
              <a:extLst>
                <a:ext uri="{FF2B5EF4-FFF2-40B4-BE49-F238E27FC236}">
                  <a16:creationId xmlns:a16="http://schemas.microsoft.com/office/drawing/2014/main" id="{1E876901-46B0-8CAE-FE04-50CEA22BD601}"/>
                </a:ext>
              </a:extLst>
            </p:cNvPr>
            <p:cNvSpPr txBox="1"/>
            <p:nvPr/>
          </p:nvSpPr>
          <p:spPr>
            <a:xfrm>
              <a:off x="4593839" y="2210939"/>
              <a:ext cx="1237860" cy="253902"/>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00B050"/>
                  </a:solidFill>
                  <a:effectLst/>
                  <a:uLnTx/>
                  <a:uFillTx/>
                  <a:latin typeface="Roboto"/>
                  <a:ea typeface="+mn-ea"/>
                  <a:cs typeface="+mn-cs"/>
                </a:rPr>
                <a:t>Event</a:t>
              </a:r>
            </a:p>
          </p:txBody>
        </p:sp>
      </p:grpSp>
      <p:sp>
        <p:nvSpPr>
          <p:cNvPr id="87" name="Oval 86">
            <a:extLst>
              <a:ext uri="{FF2B5EF4-FFF2-40B4-BE49-F238E27FC236}">
                <a16:creationId xmlns:a16="http://schemas.microsoft.com/office/drawing/2014/main" id="{55591FAC-AC63-BFEF-F652-D70184E8F807}"/>
              </a:ext>
            </a:extLst>
          </p:cNvPr>
          <p:cNvSpPr/>
          <p:nvPr/>
        </p:nvSpPr>
        <p:spPr>
          <a:xfrm>
            <a:off x="5747338" y="2515726"/>
            <a:ext cx="52226" cy="52226"/>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88" name="Oval 87">
            <a:extLst>
              <a:ext uri="{FF2B5EF4-FFF2-40B4-BE49-F238E27FC236}">
                <a16:creationId xmlns:a16="http://schemas.microsoft.com/office/drawing/2014/main" id="{2DD2DC85-5C70-6148-0DDE-59913723967C}"/>
              </a:ext>
            </a:extLst>
          </p:cNvPr>
          <p:cNvSpPr/>
          <p:nvPr/>
        </p:nvSpPr>
        <p:spPr>
          <a:xfrm>
            <a:off x="5743036" y="2018280"/>
            <a:ext cx="52226" cy="52226"/>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89" name="Oval 88">
            <a:extLst>
              <a:ext uri="{FF2B5EF4-FFF2-40B4-BE49-F238E27FC236}">
                <a16:creationId xmlns:a16="http://schemas.microsoft.com/office/drawing/2014/main" id="{036747EC-F2AE-C567-EA1F-9C1C7DCD4C92}"/>
              </a:ext>
            </a:extLst>
          </p:cNvPr>
          <p:cNvSpPr/>
          <p:nvPr/>
        </p:nvSpPr>
        <p:spPr>
          <a:xfrm>
            <a:off x="10371170" y="2004023"/>
            <a:ext cx="52226" cy="52226"/>
          </a:xfrm>
          <a:prstGeom prst="ellipse">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cxnSp>
        <p:nvCxnSpPr>
          <p:cNvPr id="90" name="Straight Arrow Connector 89">
            <a:extLst>
              <a:ext uri="{FF2B5EF4-FFF2-40B4-BE49-F238E27FC236}">
                <a16:creationId xmlns:a16="http://schemas.microsoft.com/office/drawing/2014/main" id="{7551E241-8E42-5FA9-AB45-DEB79BF48DC4}"/>
              </a:ext>
            </a:extLst>
          </p:cNvPr>
          <p:cNvCxnSpPr/>
          <p:nvPr/>
        </p:nvCxnSpPr>
        <p:spPr>
          <a:xfrm flipV="1">
            <a:off x="1753850" y="1534160"/>
            <a:ext cx="0" cy="3050429"/>
          </a:xfrm>
          <a:prstGeom prst="straightConnector1">
            <a:avLst/>
          </a:prstGeom>
          <a:ln>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CF16AE04-E383-E732-1101-F6BB99CCCB85}"/>
              </a:ext>
            </a:extLst>
          </p:cNvPr>
          <p:cNvCxnSpPr>
            <a:cxnSpLocks/>
          </p:cNvCxnSpPr>
          <p:nvPr/>
        </p:nvCxnSpPr>
        <p:spPr>
          <a:xfrm flipV="1">
            <a:off x="1753269" y="1516026"/>
            <a:ext cx="4056504" cy="18132"/>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8445DFD-9651-C4EA-788D-9F24AA713815}"/>
              </a:ext>
            </a:extLst>
          </p:cNvPr>
          <p:cNvCxnSpPr>
            <a:cxnSpLocks/>
          </p:cNvCxnSpPr>
          <p:nvPr/>
        </p:nvCxnSpPr>
        <p:spPr>
          <a:xfrm flipV="1">
            <a:off x="6428891" y="3816119"/>
            <a:ext cx="0" cy="759979"/>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1B2715E6-29B6-AA14-188E-9393AEA1946C}"/>
              </a:ext>
            </a:extLst>
          </p:cNvPr>
          <p:cNvCxnSpPr>
            <a:cxnSpLocks/>
          </p:cNvCxnSpPr>
          <p:nvPr/>
        </p:nvCxnSpPr>
        <p:spPr>
          <a:xfrm flipV="1">
            <a:off x="8976072" y="3798948"/>
            <a:ext cx="0" cy="759979"/>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94" name="Group 93">
            <a:extLst>
              <a:ext uri="{FF2B5EF4-FFF2-40B4-BE49-F238E27FC236}">
                <a16:creationId xmlns:a16="http://schemas.microsoft.com/office/drawing/2014/main" id="{CCA0942A-5CAE-B7EF-EC30-E0EEEBB7C52B}"/>
              </a:ext>
            </a:extLst>
          </p:cNvPr>
          <p:cNvGrpSpPr/>
          <p:nvPr/>
        </p:nvGrpSpPr>
        <p:grpSpPr>
          <a:xfrm>
            <a:off x="10318343" y="1014678"/>
            <a:ext cx="1721040" cy="288207"/>
            <a:chOff x="4586995" y="2227263"/>
            <a:chExt cx="1237860" cy="253902"/>
          </a:xfrm>
        </p:grpSpPr>
        <p:sp>
          <p:nvSpPr>
            <p:cNvPr id="95" name="Rectangle 94">
              <a:extLst>
                <a:ext uri="{FF2B5EF4-FFF2-40B4-BE49-F238E27FC236}">
                  <a16:creationId xmlns:a16="http://schemas.microsoft.com/office/drawing/2014/main" id="{1320B840-C9D1-ECD4-8EA7-0D94F96FBFF3}"/>
                </a:ext>
              </a:extLst>
            </p:cNvPr>
            <p:cNvSpPr/>
            <p:nvPr/>
          </p:nvSpPr>
          <p:spPr>
            <a:xfrm>
              <a:off x="4653287" y="2240557"/>
              <a:ext cx="1118964" cy="208922"/>
            </a:xfrm>
            <a:prstGeom prst="rect">
              <a:avLst/>
            </a:prstGeom>
            <a:solidFill>
              <a:schemeClr val="accent1">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96" name="TextBox 95">
              <a:extLst>
                <a:ext uri="{FF2B5EF4-FFF2-40B4-BE49-F238E27FC236}">
                  <a16:creationId xmlns:a16="http://schemas.microsoft.com/office/drawing/2014/main" id="{0056CD95-3C23-19D5-8BEA-5A40EACD5B53}"/>
                </a:ext>
              </a:extLst>
            </p:cNvPr>
            <p:cNvSpPr txBox="1"/>
            <p:nvPr/>
          </p:nvSpPr>
          <p:spPr>
            <a:xfrm>
              <a:off x="4586995" y="2227263"/>
              <a:ext cx="1237860" cy="253902"/>
            </a:xfrm>
            <a:prstGeom prst="rect">
              <a:avLst/>
            </a:prstGeom>
            <a:noFill/>
          </p:spPr>
          <p:txBody>
            <a:bodyPr wrap="square" lIns="91424" tIns="45713" rIns="91424" bIns="45713" rtlCol="0">
              <a:spAutoFit/>
            </a:bodyPr>
            <a:lstStyle/>
            <a:p>
              <a:pPr marL="0" marR="0" lvl="0" indent="0" algn="ctr" defTabSz="685663" rtl="0" eaLnBrk="1" fontAlgn="base"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a:ln>
                    <a:noFill/>
                  </a:ln>
                  <a:solidFill>
                    <a:srgbClr val="C00000"/>
                  </a:solidFill>
                  <a:effectLst/>
                  <a:uLnTx/>
                  <a:uFillTx/>
                  <a:latin typeface="Roboto"/>
                  <a:ea typeface="+mn-ea"/>
                  <a:cs typeface="+mn-cs"/>
                </a:rPr>
                <a:t>Negotiations</a:t>
              </a:r>
            </a:p>
          </p:txBody>
        </p:sp>
      </p:grpSp>
      <p:sp>
        <p:nvSpPr>
          <p:cNvPr id="97" name="Arrow: Pentagon 96">
            <a:extLst>
              <a:ext uri="{FF2B5EF4-FFF2-40B4-BE49-F238E27FC236}">
                <a16:creationId xmlns:a16="http://schemas.microsoft.com/office/drawing/2014/main" id="{B17072F3-582B-342F-452B-FEA9DA61DC83}"/>
              </a:ext>
            </a:extLst>
          </p:cNvPr>
          <p:cNvSpPr/>
          <p:nvPr/>
        </p:nvSpPr>
        <p:spPr>
          <a:xfrm>
            <a:off x="942905" y="3380696"/>
            <a:ext cx="11062368" cy="430887"/>
          </a:xfrm>
          <a:prstGeom prst="homePlate">
            <a:avLst>
              <a:gd name="adj" fmla="val 52210"/>
            </a:avLst>
          </a:prstGeom>
          <a:gradFill>
            <a:gsLst>
              <a:gs pos="54100">
                <a:schemeClr val="accent2"/>
              </a:gs>
              <a:gs pos="100000">
                <a:srgbClr val="1A436F"/>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cxnSp>
        <p:nvCxnSpPr>
          <p:cNvPr id="98" name="Straight Connector 97">
            <a:extLst>
              <a:ext uri="{FF2B5EF4-FFF2-40B4-BE49-F238E27FC236}">
                <a16:creationId xmlns:a16="http://schemas.microsoft.com/office/drawing/2014/main" id="{201A43F3-B25B-D124-6D22-98ABFCDB8C57}"/>
              </a:ext>
            </a:extLst>
          </p:cNvPr>
          <p:cNvCxnSpPr>
            <a:cxnSpLocks/>
          </p:cNvCxnSpPr>
          <p:nvPr/>
        </p:nvCxnSpPr>
        <p:spPr>
          <a:xfrm>
            <a:off x="734285" y="3872178"/>
            <a:ext cx="11032671" cy="0"/>
          </a:xfrm>
          <a:prstGeom prst="line">
            <a:avLst/>
          </a:prstGeom>
          <a:ln w="19050" cap="rnd">
            <a:solidFill>
              <a:schemeClr val="accent3"/>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99" name="Table 42">
            <a:extLst>
              <a:ext uri="{FF2B5EF4-FFF2-40B4-BE49-F238E27FC236}">
                <a16:creationId xmlns:a16="http://schemas.microsoft.com/office/drawing/2014/main" id="{F701B49C-9FEF-756A-DFC0-AAC9DF13A2FA}"/>
              </a:ext>
            </a:extLst>
          </p:cNvPr>
          <p:cNvGraphicFramePr>
            <a:graphicFrameLocks noGrp="1"/>
          </p:cNvGraphicFramePr>
          <p:nvPr/>
        </p:nvGraphicFramePr>
        <p:xfrm>
          <a:off x="785182" y="3424043"/>
          <a:ext cx="10981776" cy="370840"/>
        </p:xfrm>
        <a:graphic>
          <a:graphicData uri="http://schemas.openxmlformats.org/drawingml/2006/table">
            <a:tbl>
              <a:tblPr firstRow="1" bandRow="1">
                <a:tableStyleId>{5C22544A-7EE6-4342-B048-85BDC9FD1C3A}</a:tableStyleId>
              </a:tblPr>
              <a:tblGrid>
                <a:gridCol w="915148">
                  <a:extLst>
                    <a:ext uri="{9D8B030D-6E8A-4147-A177-3AD203B41FA5}">
                      <a16:colId xmlns:a16="http://schemas.microsoft.com/office/drawing/2014/main" val="2306040407"/>
                    </a:ext>
                  </a:extLst>
                </a:gridCol>
                <a:gridCol w="915148">
                  <a:extLst>
                    <a:ext uri="{9D8B030D-6E8A-4147-A177-3AD203B41FA5}">
                      <a16:colId xmlns:a16="http://schemas.microsoft.com/office/drawing/2014/main" val="1486696321"/>
                    </a:ext>
                  </a:extLst>
                </a:gridCol>
                <a:gridCol w="915148">
                  <a:extLst>
                    <a:ext uri="{9D8B030D-6E8A-4147-A177-3AD203B41FA5}">
                      <a16:colId xmlns:a16="http://schemas.microsoft.com/office/drawing/2014/main" val="1374602459"/>
                    </a:ext>
                  </a:extLst>
                </a:gridCol>
                <a:gridCol w="915148">
                  <a:extLst>
                    <a:ext uri="{9D8B030D-6E8A-4147-A177-3AD203B41FA5}">
                      <a16:colId xmlns:a16="http://schemas.microsoft.com/office/drawing/2014/main" val="2199753415"/>
                    </a:ext>
                  </a:extLst>
                </a:gridCol>
                <a:gridCol w="915148">
                  <a:extLst>
                    <a:ext uri="{9D8B030D-6E8A-4147-A177-3AD203B41FA5}">
                      <a16:colId xmlns:a16="http://schemas.microsoft.com/office/drawing/2014/main" val="2098259595"/>
                    </a:ext>
                  </a:extLst>
                </a:gridCol>
                <a:gridCol w="915148">
                  <a:extLst>
                    <a:ext uri="{9D8B030D-6E8A-4147-A177-3AD203B41FA5}">
                      <a16:colId xmlns:a16="http://schemas.microsoft.com/office/drawing/2014/main" val="2651529279"/>
                    </a:ext>
                  </a:extLst>
                </a:gridCol>
                <a:gridCol w="915148">
                  <a:extLst>
                    <a:ext uri="{9D8B030D-6E8A-4147-A177-3AD203B41FA5}">
                      <a16:colId xmlns:a16="http://schemas.microsoft.com/office/drawing/2014/main" val="1165757449"/>
                    </a:ext>
                  </a:extLst>
                </a:gridCol>
                <a:gridCol w="915148">
                  <a:extLst>
                    <a:ext uri="{9D8B030D-6E8A-4147-A177-3AD203B41FA5}">
                      <a16:colId xmlns:a16="http://schemas.microsoft.com/office/drawing/2014/main" val="3122972408"/>
                    </a:ext>
                  </a:extLst>
                </a:gridCol>
                <a:gridCol w="915148">
                  <a:extLst>
                    <a:ext uri="{9D8B030D-6E8A-4147-A177-3AD203B41FA5}">
                      <a16:colId xmlns:a16="http://schemas.microsoft.com/office/drawing/2014/main" val="3823334286"/>
                    </a:ext>
                  </a:extLst>
                </a:gridCol>
                <a:gridCol w="915148">
                  <a:extLst>
                    <a:ext uri="{9D8B030D-6E8A-4147-A177-3AD203B41FA5}">
                      <a16:colId xmlns:a16="http://schemas.microsoft.com/office/drawing/2014/main" val="2614860940"/>
                    </a:ext>
                  </a:extLst>
                </a:gridCol>
                <a:gridCol w="915148">
                  <a:extLst>
                    <a:ext uri="{9D8B030D-6E8A-4147-A177-3AD203B41FA5}">
                      <a16:colId xmlns:a16="http://schemas.microsoft.com/office/drawing/2014/main" val="2421441983"/>
                    </a:ext>
                  </a:extLst>
                </a:gridCol>
                <a:gridCol w="915148">
                  <a:extLst>
                    <a:ext uri="{9D8B030D-6E8A-4147-A177-3AD203B41FA5}">
                      <a16:colId xmlns:a16="http://schemas.microsoft.com/office/drawing/2014/main" val="2698693314"/>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Feb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March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April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May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June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Aug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Sep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Nov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168653"/>
                  </a:ext>
                </a:extLst>
              </a:tr>
            </a:tbl>
          </a:graphicData>
        </a:graphic>
      </p:graphicFrame>
    </p:spTree>
    <p:extLst>
      <p:ext uri="{BB962C8B-B14F-4D97-AF65-F5344CB8AC3E}">
        <p14:creationId xmlns:p14="http://schemas.microsoft.com/office/powerpoint/2010/main" val="324647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p:nvPr/>
        </p:nvSpPr>
        <p:spPr>
          <a:xfrm>
            <a:off x="357105" y="1290957"/>
            <a:ext cx="11112000" cy="3016800"/>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1800"/>
              </a:spcBef>
              <a:spcAft>
                <a:spcPts val="0"/>
              </a:spcAft>
              <a:buClr>
                <a:schemeClr val="dk1"/>
              </a:buClr>
              <a:buSzPts val="1600"/>
              <a:buFont typeface="Montserrat"/>
              <a:buChar char="❖"/>
            </a:pPr>
            <a:r>
              <a:rPr lang="en-GB" sz="1600" b="1">
                <a:solidFill>
                  <a:schemeClr val="dk1"/>
                </a:solidFill>
                <a:latin typeface="Montserrat"/>
                <a:ea typeface="Montserrat"/>
                <a:cs typeface="Montserrat"/>
                <a:sym typeface="Montserrat"/>
              </a:rPr>
              <a:t>Presenters should name their file using the following convention:</a:t>
            </a:r>
            <a:endParaRPr>
              <a:latin typeface="Montserrat"/>
              <a:ea typeface="Montserrat"/>
              <a:cs typeface="Montserrat"/>
              <a:sym typeface="Montserrat"/>
            </a:endParaRPr>
          </a:p>
          <a:p>
            <a:pPr marL="671512" marR="0" lvl="1" indent="-214312" algn="l" rtl="0">
              <a:lnSpc>
                <a:spcPct val="150000"/>
              </a:lnSpc>
              <a:spcBef>
                <a:spcPts val="0"/>
              </a:spcBef>
              <a:spcAft>
                <a:spcPts val="0"/>
              </a:spcAft>
              <a:buClr>
                <a:schemeClr val="dk1"/>
              </a:buClr>
              <a:buSzPts val="1600"/>
              <a:buFont typeface="Montserrat"/>
              <a:buChar char="❖"/>
            </a:pPr>
            <a:r>
              <a:rPr lang="en-GB" sz="1600" i="0" u="none" strike="noStrike" cap="none">
                <a:solidFill>
                  <a:schemeClr val="dk1"/>
                </a:solidFill>
                <a:latin typeface="Montserrat"/>
                <a:ea typeface="Montserrat"/>
                <a:cs typeface="Montserrat"/>
                <a:sym typeface="Montserrat"/>
              </a:rPr>
              <a:t>AgendaItemNumber_LastName_Subject_Version </a:t>
            </a:r>
            <a:r>
              <a:rPr lang="en-GB" sz="1600" i="1" u="none" strike="noStrike" cap="none">
                <a:solidFill>
                  <a:schemeClr val="dk1"/>
                </a:solidFill>
                <a:latin typeface="Montserrat"/>
                <a:ea typeface="Montserrat"/>
                <a:cs typeface="Montserrat"/>
                <a:sym typeface="Montserrat"/>
              </a:rPr>
              <a:t>(e.g., </a:t>
            </a:r>
            <a:r>
              <a:rPr lang="en-GB" sz="1600" i="1">
                <a:solidFill>
                  <a:schemeClr val="dk1"/>
                </a:solidFill>
                <a:latin typeface="Montserrat"/>
                <a:ea typeface="Montserrat"/>
                <a:cs typeface="Montserrat"/>
                <a:sym typeface="Montserrat"/>
              </a:rPr>
              <a:t>1.1_Su_Welcome_v1</a:t>
            </a:r>
            <a:r>
              <a:rPr lang="en-GB" sz="1600" i="1" u="none" strike="noStrike" cap="none">
                <a:solidFill>
                  <a:schemeClr val="dk1"/>
                </a:solidFill>
                <a:latin typeface="Montserrat"/>
                <a:ea typeface="Montserrat"/>
                <a:cs typeface="Montserrat"/>
                <a:sym typeface="Montserrat"/>
              </a:rPr>
              <a:t>)</a:t>
            </a:r>
            <a:endParaRPr sz="1600" i="1" u="none" strike="noStrike" cap="none">
              <a:solidFill>
                <a:schemeClr val="dk1"/>
              </a:solidFill>
              <a:latin typeface="Montserrat"/>
              <a:ea typeface="Montserrat"/>
              <a:cs typeface="Montserrat"/>
              <a:sym typeface="Montserrat"/>
            </a:endParaRPr>
          </a:p>
          <a:p>
            <a:pPr marL="214312" marR="0" lvl="0" indent="-214312" algn="l" rtl="0">
              <a:lnSpc>
                <a:spcPct val="150000"/>
              </a:lnSpc>
              <a:spcBef>
                <a:spcPts val="1800"/>
              </a:spcBef>
              <a:spcAft>
                <a:spcPts val="0"/>
              </a:spcAft>
              <a:buClr>
                <a:schemeClr val="dk1"/>
              </a:buClr>
              <a:buSzPts val="1600"/>
              <a:buFont typeface="Montserrat"/>
              <a:buChar char="❖"/>
            </a:pPr>
            <a:r>
              <a:rPr lang="en-GB" sz="1600" b="1" i="1">
                <a:solidFill>
                  <a:schemeClr val="dk1"/>
                </a:solidFill>
                <a:latin typeface="Montserrat"/>
                <a:ea typeface="Montserrat"/>
                <a:cs typeface="Montserrat"/>
                <a:sym typeface="Montserrat"/>
              </a:rPr>
              <a:t>Documents and presentations should be uploaded to the shared folder to allow for streamlined self service</a:t>
            </a:r>
            <a:endParaRPr sz="1600" b="1" i="1">
              <a:solidFill>
                <a:schemeClr val="dk1"/>
              </a:solidFill>
              <a:latin typeface="Montserrat"/>
              <a:ea typeface="Montserrat"/>
              <a:cs typeface="Montserrat"/>
              <a:sym typeface="Montserrat"/>
            </a:endParaRPr>
          </a:p>
          <a:p>
            <a:pPr marL="671512" marR="0" lvl="1" indent="-214312" algn="l" rtl="0">
              <a:lnSpc>
                <a:spcPct val="150000"/>
              </a:lnSpc>
              <a:spcBef>
                <a:spcPts val="0"/>
              </a:spcBef>
              <a:spcAft>
                <a:spcPts val="0"/>
              </a:spcAft>
              <a:buClr>
                <a:schemeClr val="dk1"/>
              </a:buClr>
              <a:buSzPts val="1600"/>
              <a:buFont typeface="Montserrat"/>
              <a:buChar char="❖"/>
            </a:pPr>
            <a:r>
              <a:rPr lang="en-GB" sz="1600" b="1" u="sng">
                <a:solidFill>
                  <a:schemeClr val="hlink"/>
                </a:solidFill>
                <a:latin typeface="Montserrat"/>
                <a:ea typeface="Montserrat"/>
                <a:cs typeface="Montserrat"/>
                <a:sym typeface="Montserrat"/>
                <a:hlinkClick r:id="rId3"/>
              </a:rPr>
              <a:t>Shared Presentation Folder</a:t>
            </a:r>
            <a:r>
              <a:rPr lang="en-GB" sz="1600" b="1">
                <a:solidFill>
                  <a:schemeClr val="dk1"/>
                </a:solidFill>
                <a:latin typeface="Montserrat"/>
                <a:ea typeface="Montserrat"/>
                <a:cs typeface="Montserrat"/>
                <a:sym typeface="Montserrat"/>
              </a:rPr>
              <a:t> (default view only, ask for upload/edit permission as required)</a:t>
            </a:r>
            <a:endParaRPr sz="1600" b="1">
              <a:solidFill>
                <a:schemeClr val="dk1"/>
              </a:solidFill>
              <a:latin typeface="Montserrat"/>
              <a:ea typeface="Montserrat"/>
              <a:cs typeface="Montserrat"/>
              <a:sym typeface="Montserrat"/>
            </a:endParaRPr>
          </a:p>
          <a:p>
            <a:pPr marL="671512" marR="0" lvl="1" indent="-214312" algn="l" rtl="0">
              <a:lnSpc>
                <a:spcPct val="150000"/>
              </a:lnSpc>
              <a:spcBef>
                <a:spcPts val="0"/>
              </a:spcBef>
              <a:spcAft>
                <a:spcPts val="0"/>
              </a:spcAft>
              <a:buClr>
                <a:schemeClr val="dk1"/>
              </a:buClr>
              <a:buSzPts val="1600"/>
              <a:buFont typeface="Noto Sans Symbols"/>
              <a:buChar char="❖"/>
            </a:pPr>
            <a:r>
              <a:rPr lang="en-GB" sz="1600" b="1">
                <a:solidFill>
                  <a:schemeClr val="dk1"/>
                </a:solidFill>
                <a:latin typeface="Montserrat"/>
                <a:ea typeface="Montserrat"/>
                <a:cs typeface="Montserrat"/>
                <a:sym typeface="Montserrat"/>
              </a:rPr>
              <a:t>For support</a:t>
            </a:r>
            <a:r>
              <a:rPr lang="en-GB" sz="1600">
                <a:solidFill>
                  <a:schemeClr val="dk1"/>
                </a:solidFill>
                <a:latin typeface="Montserrat"/>
                <a:ea typeface="Montserrat"/>
                <a:cs typeface="Montserrat"/>
                <a:sym typeface="Montserrat"/>
              </a:rPr>
              <a:t> contact Libby/Wenying: </a:t>
            </a:r>
            <a:r>
              <a:rPr lang="en-GB" sz="1600" u="sng">
                <a:solidFill>
                  <a:schemeClr val="hlink"/>
                </a:solidFill>
                <a:latin typeface="Montserrat"/>
                <a:ea typeface="Montserrat"/>
                <a:cs typeface="Montserrat"/>
                <a:sym typeface="Montserrat"/>
                <a:hlinkClick r:id="rId4"/>
              </a:rPr>
              <a:t>libby@symbioscomms.com</a:t>
            </a:r>
            <a:r>
              <a:rPr lang="en-GB" sz="1600">
                <a:solidFill>
                  <a:schemeClr val="dk1"/>
                </a:solidFill>
                <a:latin typeface="Montserrat"/>
                <a:ea typeface="Montserrat"/>
                <a:cs typeface="Montserrat"/>
                <a:sym typeface="Montserrat"/>
              </a:rPr>
              <a:t> / </a:t>
            </a:r>
            <a:r>
              <a:rPr lang="en-GB" sz="1600" u="sng">
                <a:solidFill>
                  <a:schemeClr val="hlink"/>
                </a:solidFill>
                <a:latin typeface="Montserrat"/>
                <a:ea typeface="Montserrat"/>
                <a:cs typeface="Montserrat"/>
                <a:sym typeface="Montserrat"/>
                <a:hlinkClick r:id="rId5"/>
              </a:rPr>
              <a:t>wenying.su-1@nasa.gov</a:t>
            </a:r>
            <a:r>
              <a:rPr lang="en-GB" sz="1600">
                <a:solidFill>
                  <a:schemeClr val="dk1"/>
                </a:solidFill>
                <a:latin typeface="Montserrat"/>
                <a:ea typeface="Montserrat"/>
                <a:cs typeface="Montserrat"/>
                <a:sym typeface="Montserrat"/>
              </a:rPr>
              <a:t>  </a:t>
            </a:r>
            <a:endParaRPr sz="1600">
              <a:solidFill>
                <a:schemeClr val="dk1"/>
              </a:solidFill>
              <a:latin typeface="Montserrat"/>
              <a:ea typeface="Montserrat"/>
              <a:cs typeface="Montserrat"/>
              <a:sym typeface="Montserrat"/>
            </a:endParaRPr>
          </a:p>
          <a:p>
            <a:pPr marL="214312" marR="0" lvl="0" indent="-214312" algn="l" rtl="0">
              <a:lnSpc>
                <a:spcPct val="150000"/>
              </a:lnSpc>
              <a:spcBef>
                <a:spcPts val="1800"/>
              </a:spcBef>
              <a:spcAft>
                <a:spcPts val="0"/>
              </a:spcAft>
              <a:buClr>
                <a:schemeClr val="dk1"/>
              </a:buClr>
              <a:buSzPts val="1600"/>
              <a:buFont typeface="Montserrat"/>
              <a:buChar char="❖"/>
            </a:pPr>
            <a:r>
              <a:rPr lang="en-GB" sz="1600">
                <a:solidFill>
                  <a:schemeClr val="dk1"/>
                </a:solidFill>
                <a:latin typeface="Montserrat"/>
                <a:ea typeface="Montserrat"/>
                <a:cs typeface="Montserrat"/>
                <a:sym typeface="Montserrat"/>
              </a:rPr>
              <a:t>Meeting website: </a:t>
            </a:r>
            <a:r>
              <a:rPr lang="en-GB" sz="1600" u="sng">
                <a:solidFill>
                  <a:schemeClr val="hlink"/>
                </a:solidFill>
                <a:latin typeface="Montserrat"/>
                <a:ea typeface="Montserrat"/>
                <a:cs typeface="Montserrat"/>
                <a:sym typeface="Montserrat"/>
                <a:hlinkClick r:id="rId6"/>
              </a:rPr>
              <a:t>https://ceos.org/meetings/wgclimate-22/</a:t>
            </a:r>
            <a:r>
              <a:rPr lang="en-GB" sz="1600">
                <a:solidFill>
                  <a:schemeClr val="dk1"/>
                </a:solidFill>
                <a:latin typeface="Montserrat"/>
                <a:ea typeface="Montserrat"/>
                <a:cs typeface="Montserrat"/>
                <a:sym typeface="Montserrat"/>
              </a:rPr>
              <a:t> </a:t>
            </a:r>
            <a:endParaRPr sz="1600">
              <a:solidFill>
                <a:schemeClr val="dk1"/>
              </a:solidFill>
              <a:latin typeface="Montserrat"/>
              <a:ea typeface="Montserrat"/>
              <a:cs typeface="Montserrat"/>
              <a:sym typeface="Montserrat"/>
            </a:endParaRPr>
          </a:p>
        </p:txBody>
      </p:sp>
      <p:sp>
        <p:nvSpPr>
          <p:cNvPr id="67" name="Google Shape;67;p7"/>
          <p:cNvSpPr txBox="1"/>
          <p:nvPr/>
        </p:nvSpPr>
        <p:spPr>
          <a:xfrm>
            <a:off x="94020" y="103248"/>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a:solidFill>
                  <a:schemeClr val="lt1"/>
                </a:solidFill>
                <a:latin typeface="Montserrat"/>
                <a:ea typeface="Montserrat"/>
                <a:cs typeface="Montserrat"/>
                <a:sym typeface="Montserrat"/>
              </a:rPr>
              <a:t>Presenter Guidelines 1</a:t>
            </a: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647</Words>
  <Application>Microsoft Macintosh PowerPoint</Application>
  <PresentationFormat>Widescreen</PresentationFormat>
  <Paragraphs>109</Paragraphs>
  <Slides>6</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vt:i4>
      </vt:variant>
    </vt:vector>
  </HeadingPairs>
  <TitlesOfParts>
    <vt:vector size="20" baseType="lpstr">
      <vt:lpstr>Barlow SemiBold</vt:lpstr>
      <vt:lpstr>Calibri</vt:lpstr>
      <vt:lpstr>Roboto</vt:lpstr>
      <vt:lpstr>Barlow</vt:lpstr>
      <vt:lpstr>Lobster</vt:lpstr>
      <vt:lpstr>Montserrat SemiBold</vt:lpstr>
      <vt:lpstr>Arial</vt:lpstr>
      <vt:lpstr>Average</vt:lpstr>
      <vt:lpstr>Avenir Next LT Pro</vt:lpstr>
      <vt:lpstr>Noto Sans Symbols</vt:lpstr>
      <vt:lpstr>Montserrat Medium</vt:lpstr>
      <vt:lpstr>Barlow Medium</vt:lpstr>
      <vt:lpstr>Montserrat</vt:lpstr>
      <vt:lpstr>ceos</vt:lpstr>
      <vt:lpstr>Global Goal on Adaptation Maryam Navi</vt:lpstr>
      <vt:lpstr>Outline</vt:lpstr>
      <vt:lpstr>Evolution </vt:lpstr>
      <vt:lpstr>Understanding GGA </vt:lpstr>
      <vt:lpstr>Mandated Activities and Outputs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WGClimate-22 &amp; GHG-TT-5 Presentation Template and Guidance</dc:title>
  <dc:creator>Maryam Navi</dc:creator>
  <cp:lastModifiedBy>Su, Wenying (LARC-E302)</cp:lastModifiedBy>
  <cp:revision>2</cp:revision>
  <dcterms:modified xsi:type="dcterms:W3CDTF">2025-02-05T12:45:05Z</dcterms:modified>
</cp:coreProperties>
</file>