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1"/>
  </p:notesMasterIdLst>
  <p:sldIdLst>
    <p:sldId id="256" r:id="rId2"/>
    <p:sldId id="284" r:id="rId3"/>
    <p:sldId id="285" r:id="rId4"/>
    <p:sldId id="286" r:id="rId5"/>
    <p:sldId id="266" r:id="rId6"/>
    <p:sldId id="414" r:id="rId7"/>
    <p:sldId id="413" r:id="rId8"/>
    <p:sldId id="287" r:id="rId9"/>
    <p:sldId id="289" r:id="rId10"/>
    <p:sldId id="260" r:id="rId11"/>
    <p:sldId id="408" r:id="rId12"/>
    <p:sldId id="409" r:id="rId13"/>
    <p:sldId id="288" r:id="rId14"/>
    <p:sldId id="410" r:id="rId15"/>
    <p:sldId id="411" r:id="rId16"/>
    <p:sldId id="271" r:id="rId17"/>
    <p:sldId id="283" r:id="rId18"/>
    <p:sldId id="274" r:id="rId19"/>
    <p:sldId id="415" r:id="rId20"/>
  </p:sldIdLst>
  <p:sldSz cx="12192000" cy="6858000"/>
  <p:notesSz cx="6858000" cy="9144000"/>
  <p:embeddedFontLst>
    <p:embeddedFont>
      <p:font typeface="Average" panose="020B0604020202020204" charset="0"/>
      <p:regular r:id="rId22"/>
    </p:embeddedFont>
    <p:embeddedFont>
      <p:font typeface="Barlow" panose="00000500000000000000" pitchFamily="2" charset="0"/>
      <p:regular r:id="rId23"/>
      <p:bold r:id="rId24"/>
      <p:italic r:id="rId25"/>
      <p:boldItalic r:id="rId26"/>
    </p:embeddedFont>
    <p:embeddedFont>
      <p:font typeface="Barlow Medium" panose="00000600000000000000" pitchFamily="2" charset="0"/>
      <p:regular r:id="rId27"/>
      <p:italic r:id="rId28"/>
    </p:embeddedFont>
    <p:embeddedFont>
      <p:font typeface="Barlow SemiBold" panose="00000700000000000000" pitchFamily="2" charset="0"/>
      <p:regular r:id="rId29"/>
      <p:bold r:id="rId30"/>
      <p:italic r:id="rId31"/>
      <p:boldItalic r:id="rId32"/>
    </p:embeddedFont>
    <p:embeddedFont>
      <p:font typeface="Candara" panose="020E050203030302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Lobster" panose="00000500000000000000" pitchFamily="2" charset="0"/>
      <p:regular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Montserrat Medium" panose="00000600000000000000" pitchFamily="2" charset="0"/>
      <p:regular r:id="rId46"/>
      <p:italic r:id="rId47"/>
    </p:embeddedFont>
    <p:embeddedFont>
      <p:font typeface="Montserrat SemiBold" panose="000007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71" d="100"/>
          <a:sy n="71" d="100"/>
        </p:scale>
        <p:origin x="33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5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4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and Content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5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5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0" name="Google Shape;50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5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DCAF424-9431-2147-8BF0-4B72F6464CC2}" type="datetime1">
              <a:rPr lang="en-US" smtClean="0"/>
              <a:t>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GGGW Sept 2023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14867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58B64-A049-E1D5-AFB4-97510D9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F479D-DD11-303A-2E89-60CA80C1D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7CAED-EDFF-4A4F-EE53-DF55D5CA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88C40-4B06-CD4E-9760-D83609AAA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2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WGClimate)">
  <p:cSld name="Title Slide (WGClimate)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 cstate="email">
            <a:alphaModFix amt="5899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54" t="37272" r="40715" b="-20377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7" name="Google Shape;27;p3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2100" b="1" dirty="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WGClimate-22 &amp; GHG-TT-5</a:t>
            </a:r>
            <a:endParaRPr sz="21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11 - 13 February, 2025</a:t>
            </a:r>
            <a:endParaRPr sz="18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sz="18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71905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Presentation to the UNFCCC, 14 February 2025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130879"/>
            <a:ext cx="11495400" cy="509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32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63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651075" y="1440475"/>
            <a:ext cx="103086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400" dirty="0"/>
              <a:t>3.6 Flux Inversion Modelling:</a:t>
            </a:r>
            <a:br>
              <a:rPr lang="en-US" sz="4400" dirty="0"/>
            </a:br>
            <a:r>
              <a:rPr lang="en-US" sz="4400" dirty="0"/>
              <a:t>Assess adaptation of current</a:t>
            </a:r>
            <a:br>
              <a:rPr lang="en-US" sz="4400" dirty="0"/>
            </a:br>
            <a:r>
              <a:rPr lang="en-US" sz="4400" dirty="0"/>
              <a:t>CEOS practices for G3W</a:t>
            </a:r>
            <a:br>
              <a:rPr lang="en-US" sz="4400" dirty="0"/>
            </a:br>
            <a:r>
              <a:rPr lang="en-US" sz="4400" dirty="0"/>
              <a:t>applications (INV-01)</a:t>
            </a:r>
            <a:endParaRPr lang="en-US" sz="44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7675276" y="5079063"/>
            <a:ext cx="4307478" cy="1879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David Crisp (SIT Chair Team)</a:t>
            </a: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for AC-VC GHG Flux Team</a:t>
            </a:r>
            <a:endParaRPr lang="en-US" sz="2200" i="0" u="none" strike="noStrike" cap="none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3.6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CF32-5780-3547-12EC-303999EB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bad/good is the OCO-2 forward stream?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E2D1C-4FA9-3D41-F13A-F4271C4E2C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4764" y="3662569"/>
            <a:ext cx="11009312" cy="2745797"/>
          </a:xfrm>
        </p:spPr>
        <p:txBody>
          <a:bodyPr>
            <a:normAutofit/>
          </a:bodyPr>
          <a:lstStyle/>
          <a:p>
            <a:r>
              <a:rPr lang="en-US" sz="1600" b="1" dirty="0"/>
              <a:t>Ice accumulation </a:t>
            </a:r>
            <a:r>
              <a:rPr lang="en-US" sz="1600" dirty="0"/>
              <a:t>from outgassing of water necessitates periodic actions</a:t>
            </a:r>
          </a:p>
          <a:p>
            <a:pPr lvl="1"/>
            <a:r>
              <a:rPr lang="en-US" sz="1600" b="1" dirty="0"/>
              <a:t>Decontamination cycles</a:t>
            </a:r>
            <a:r>
              <a:rPr lang="en-US" sz="1600" dirty="0"/>
              <a:t>: Instrument warmed to near room temperature for few days (gray vertical lines on figure)</a:t>
            </a:r>
          </a:p>
          <a:p>
            <a:pPr lvl="1"/>
            <a:r>
              <a:rPr lang="en-US" sz="1600" dirty="0"/>
              <a:t>Temp. of focal plane array maintained by </a:t>
            </a:r>
            <a:r>
              <a:rPr lang="en-US" sz="1600" b="1" dirty="0"/>
              <a:t>adjustments to cryocooler cold head </a:t>
            </a:r>
            <a:r>
              <a:rPr lang="en-US" sz="1600" dirty="0"/>
              <a:t>temp. (horizontal gray lines on figure)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Early in the OCO-2 mission: “Forward stream bad”</a:t>
            </a:r>
          </a:p>
          <a:p>
            <a:pPr lvl="1"/>
            <a:r>
              <a:rPr lang="en-US" sz="1600" dirty="0"/>
              <a:t>Frequent adjustments needed, forward stream radiances show issues with calibration across time boundaries</a:t>
            </a:r>
          </a:p>
          <a:p>
            <a:r>
              <a:rPr lang="en-US" sz="1600" b="1" dirty="0"/>
              <a:t>Retrospective processing allows thermal adjustments to be properly accounted for in L1B calibration</a:t>
            </a:r>
          </a:p>
          <a:p>
            <a:r>
              <a:rPr lang="en-US" sz="1600" dirty="0"/>
              <a:t>Ice accumulation has slowed over time</a:t>
            </a:r>
          </a:p>
          <a:p>
            <a:pPr lvl="1"/>
            <a:r>
              <a:rPr lang="en-US" sz="1600" dirty="0"/>
              <a:t>10+ years in, calibration is far more stable</a:t>
            </a:r>
          </a:p>
          <a:p>
            <a:pPr lvl="1"/>
            <a:r>
              <a:rPr lang="en-US" sz="1600" dirty="0"/>
              <a:t>Cal and ops teams recently implemented updated processes to avoid boundary issues in forward stream L1B calibration</a:t>
            </a:r>
          </a:p>
          <a:p>
            <a:r>
              <a:rPr lang="en-US" sz="1600" dirty="0">
                <a:solidFill>
                  <a:srgbClr val="00B050"/>
                </a:solidFill>
              </a:rPr>
              <a:t>Current day in OCO-2 mission: “Forward stream good!”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FDED90-38E3-71C0-C150-17E3FD27553F}"/>
              </a:ext>
            </a:extLst>
          </p:cNvPr>
          <p:cNvGrpSpPr>
            <a:grpSpLocks noChangeAspect="1"/>
          </p:cNvGrpSpPr>
          <p:nvPr/>
        </p:nvGrpSpPr>
        <p:grpSpPr>
          <a:xfrm>
            <a:off x="717933" y="1321323"/>
            <a:ext cx="10080273" cy="2301174"/>
            <a:chOff x="546538" y="1375377"/>
            <a:chExt cx="10430289" cy="2381077"/>
          </a:xfrm>
        </p:grpSpPr>
        <p:pic>
          <p:nvPicPr>
            <p:cNvPr id="5" name="Picture 4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6CDCB525-8B6B-363E-3517-612C56918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175" y="1375377"/>
              <a:ext cx="10269652" cy="19685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59E66E-D25F-340E-C492-5F14AB93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175" y="3262265"/>
              <a:ext cx="10269652" cy="4941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374C9F-505E-937B-0794-2DB01BE8E302}"/>
                </a:ext>
              </a:extLst>
            </p:cNvPr>
            <p:cNvSpPr/>
            <p:nvPr/>
          </p:nvSpPr>
          <p:spPr>
            <a:xfrm>
              <a:off x="546538" y="3101546"/>
              <a:ext cx="540857" cy="446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0CDCB2-9D79-3C94-C5BC-F61DEA249061}"/>
                </a:ext>
              </a:extLst>
            </p:cNvPr>
            <p:cNvSpPr/>
            <p:nvPr/>
          </p:nvSpPr>
          <p:spPr>
            <a:xfrm>
              <a:off x="1272746" y="3203992"/>
              <a:ext cx="333633" cy="139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B97033-2E32-6F1F-EAF0-3750B03E4990}"/>
                </a:ext>
              </a:extLst>
            </p:cNvPr>
            <p:cNvSpPr/>
            <p:nvPr/>
          </p:nvSpPr>
          <p:spPr>
            <a:xfrm>
              <a:off x="10396151" y="3220802"/>
              <a:ext cx="333633" cy="327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511229-A31E-C068-5202-40D8F001714E}"/>
              </a:ext>
            </a:extLst>
          </p:cNvPr>
          <p:cNvSpPr txBox="1"/>
          <p:nvPr/>
        </p:nvSpPr>
        <p:spPr>
          <a:xfrm>
            <a:off x="1149934" y="1110365"/>
            <a:ext cx="9803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from Crisp et al. (2017), showing thermal  performance of the OCO-2 instrument focal plane arrays early in the mission</a:t>
            </a:r>
          </a:p>
        </p:txBody>
      </p:sp>
    </p:spTree>
    <p:extLst>
      <p:ext uri="{BB962C8B-B14F-4D97-AF65-F5344CB8AC3E}">
        <p14:creationId xmlns:p14="http://schemas.microsoft.com/office/powerpoint/2010/main" val="349961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F518-B9CF-4F88-997C-E25D0B24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u="sng" dirty="0">
                <a:latin typeface="+mn-lt"/>
                <a:cs typeface="Times New Roman" panose="02020603050405020304" pitchFamily="18" charset="0"/>
              </a:rPr>
              <a:t>OCO-2</a:t>
            </a:r>
            <a:r>
              <a:rPr lang="en-US" sz="2400" b="1" dirty="0">
                <a:latin typeface="+mn-lt"/>
                <a:cs typeface="Times New Roman" panose="02020603050405020304" pitchFamily="18" charset="0"/>
              </a:rPr>
              <a:t> vs TCCON: Forward and retrospective now comparable in accuracy, precision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27E90B-DA0A-4674-B23C-7584DCAB70F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BF2C4E-FE3D-C844-85DD-F248E1CA60A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6BB3-CF81-4BBB-8965-AD714EC6F5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049C3-9D90-4004-924E-A90AD6C7CBB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45181-1439-4AB5-AB79-D7855673E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13" y="1054308"/>
            <a:ext cx="5511661" cy="3397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5AF17-90E5-4E00-A8E0-64C2DD87B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599" y="1022100"/>
            <a:ext cx="4877936" cy="34237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55B3B5-373E-4A3C-861E-99F30206F79C}"/>
              </a:ext>
            </a:extLst>
          </p:cNvPr>
          <p:cNvSpPr txBox="1"/>
          <p:nvPr/>
        </p:nvSpPr>
        <p:spPr>
          <a:xfrm>
            <a:off x="914160" y="4918926"/>
            <a:ext cx="1036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u="sng" dirty="0">
                <a:solidFill>
                  <a:schemeClr val="accent5">
                    <a:lumMod val="50000"/>
                  </a:schemeClr>
                </a:solidFill>
              </a:rPr>
              <a:t>Ocean Glint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091131-6286-48B5-9C01-3C3A68CA2496}"/>
              </a:ext>
            </a:extLst>
          </p:cNvPr>
          <p:cNvSpPr txBox="1"/>
          <p:nvPr/>
        </p:nvSpPr>
        <p:spPr>
          <a:xfrm>
            <a:off x="914160" y="1104963"/>
            <a:ext cx="16697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u="sng" dirty="0">
                <a:solidFill>
                  <a:schemeClr val="accent6">
                    <a:lumMod val="50000"/>
                  </a:schemeClr>
                </a:solidFill>
              </a:rPr>
              <a:t>Land Nadir/Glint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C443CE-61DD-4F40-84C8-529B72D2939F}"/>
              </a:ext>
            </a:extLst>
          </p:cNvPr>
          <p:cNvSpPr txBox="1"/>
          <p:nvPr/>
        </p:nvSpPr>
        <p:spPr>
          <a:xfrm>
            <a:off x="6711862" y="995186"/>
            <a:ext cx="9299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u="sng" dirty="0">
                <a:solidFill>
                  <a:srgbClr val="C00000"/>
                </a:solidFill>
              </a:rPr>
              <a:t>Target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85704-2512-48DB-A608-318C0A3BE1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434" y="4346479"/>
            <a:ext cx="1946247" cy="216852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8C0A5E-07A6-8808-E64D-2BCAC2816D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29805" y="4296345"/>
            <a:ext cx="6672262" cy="2189162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Figures from S. Das (JPL) OCO-2 v11.1</a:t>
            </a:r>
          </a:p>
          <a:p>
            <a:r>
              <a:rPr lang="en-US" sz="2200" dirty="0"/>
              <a:t>Retrospective stream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Publicly available “Lite” L2 product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Date range: 09/2014 – 12/2022</a:t>
            </a:r>
          </a:p>
          <a:p>
            <a:r>
              <a:rPr lang="en-US" sz="2200" dirty="0"/>
              <a:t>Forward stream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Bias-corrected and filtered L2 files generated by C. O’Dell (CSU)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Date range: 03/2022 – 03/2022</a:t>
            </a:r>
          </a:p>
          <a:p>
            <a:pPr lvl="2"/>
            <a:endParaRPr lang="en-US" sz="14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51976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E894-2EE8-B673-3DC7-75F554BE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9"/>
            <a:ext cx="10807904" cy="779100"/>
          </a:xfrm>
        </p:spPr>
        <p:txBody>
          <a:bodyPr/>
          <a:lstStyle/>
          <a:p>
            <a:r>
              <a:rPr lang="en-US" sz="2000" b="1" u="sng" dirty="0">
                <a:latin typeface="+mn-lt"/>
                <a:cs typeface="Times New Roman" panose="02020603050405020304" pitchFamily="18" charset="0"/>
              </a:rPr>
              <a:t>OCO-3</a:t>
            </a:r>
            <a:r>
              <a:rPr lang="en-US" sz="2000" b="1" dirty="0">
                <a:latin typeface="+mn-lt"/>
                <a:cs typeface="Times New Roman" panose="02020603050405020304" pitchFamily="18" charset="0"/>
              </a:rPr>
              <a:t> vs TCCON: Forward and retrospective also comparable in accuracy, precision</a:t>
            </a:r>
            <a:br>
              <a:rPr lang="en-US" sz="2000" b="1" dirty="0">
                <a:latin typeface="+mn-lt"/>
                <a:cs typeface="Times New Roman" panose="02020603050405020304" pitchFamily="18" charset="0"/>
              </a:rPr>
            </a:br>
            <a:endParaRPr lang="en-US" sz="2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27E90B-DA0A-4674-B23C-7584DCAB70F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BF2C4E-FE3D-C844-85DD-F248E1CA60A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6BB3-CF81-4BBB-8965-AD714EC6F5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049C3-9D90-4004-924E-A90AD6C7CBBA}" type="slidenum">
              <a:rPr lang="en-US" smtClean="0"/>
              <a:t>12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CBA3BC-4631-32EA-8E00-E061849377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19738" y="4377460"/>
            <a:ext cx="6672262" cy="2185987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Figures from S. Das (JPL) OCO-3 v10.4</a:t>
            </a:r>
          </a:p>
          <a:p>
            <a:r>
              <a:rPr lang="en-US" sz="2200" dirty="0"/>
              <a:t>Retrospective stream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Publicly available “Lite” L2 product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Date range: 08/2019 – 02/2023</a:t>
            </a:r>
          </a:p>
          <a:p>
            <a:r>
              <a:rPr lang="en-US" sz="2200" dirty="0"/>
              <a:t>Forward stream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Bias-corrected and filtered L2 files generated by C. O’Dell (CSU)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Date range: 07/2021 – 02/2023</a:t>
            </a:r>
          </a:p>
          <a:p>
            <a:pPr lvl="2"/>
            <a:endParaRPr lang="en-US" sz="1400" dirty="0"/>
          </a:p>
          <a:p>
            <a:pPr lvl="1"/>
            <a:endParaRPr lang="en-US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D7794A-38E2-4F86-8A47-4BF39DF845B1}"/>
              </a:ext>
            </a:extLst>
          </p:cNvPr>
          <p:cNvGrpSpPr/>
          <p:nvPr/>
        </p:nvGrpSpPr>
        <p:grpSpPr>
          <a:xfrm>
            <a:off x="448316" y="688327"/>
            <a:ext cx="5918093" cy="3655686"/>
            <a:chOff x="73956" y="660064"/>
            <a:chExt cx="6122658" cy="39828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8624B2-613A-4E64-8FB5-054AB201D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56" y="660064"/>
              <a:ext cx="6122658" cy="398286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CEDA26-5551-4774-BD3F-9615772D815D}"/>
                </a:ext>
              </a:extLst>
            </p:cNvPr>
            <p:cNvSpPr txBox="1"/>
            <p:nvPr/>
          </p:nvSpPr>
          <p:spPr>
            <a:xfrm>
              <a:off x="2692023" y="788371"/>
              <a:ext cx="116164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u="sng" dirty="0">
                  <a:solidFill>
                    <a:schemeClr val="accent6">
                      <a:lumMod val="50000"/>
                    </a:schemeClr>
                  </a:solidFill>
                </a:rPr>
                <a:t>Land Nadir/Glint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F7F49D-813D-41B5-BF48-16CAF2F4725F}"/>
              </a:ext>
            </a:extLst>
          </p:cNvPr>
          <p:cNvGrpSpPr/>
          <p:nvPr/>
        </p:nvGrpSpPr>
        <p:grpSpPr>
          <a:xfrm>
            <a:off x="6715218" y="714219"/>
            <a:ext cx="4987391" cy="3474573"/>
            <a:chOff x="6715218" y="777831"/>
            <a:chExt cx="4987391" cy="36930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1C9D88-CB01-45B3-8043-975EA7BFB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5218" y="777831"/>
              <a:ext cx="4987391" cy="36930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62D825-4A8D-4296-8E1C-C211962063D1}"/>
                </a:ext>
              </a:extLst>
            </p:cNvPr>
            <p:cNvSpPr txBox="1"/>
            <p:nvPr/>
          </p:nvSpPr>
          <p:spPr>
            <a:xfrm>
              <a:off x="9208913" y="863401"/>
              <a:ext cx="5889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u="sng" dirty="0">
                  <a:solidFill>
                    <a:srgbClr val="C00000"/>
                  </a:solidFill>
                </a:rPr>
                <a:t>Target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6FB2E2-211E-4D5A-9507-83B7CE14878F}"/>
              </a:ext>
            </a:extLst>
          </p:cNvPr>
          <p:cNvGrpSpPr/>
          <p:nvPr/>
        </p:nvGrpSpPr>
        <p:grpSpPr>
          <a:xfrm>
            <a:off x="2166269" y="4168698"/>
            <a:ext cx="2482186" cy="2284902"/>
            <a:chOff x="2166269" y="4434168"/>
            <a:chExt cx="2482186" cy="22849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FDE05D-35C5-429D-83C9-C20E6C891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6269" y="4434168"/>
              <a:ext cx="2482186" cy="228490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3D9A-082C-4194-919A-8B2346E9E8E1}"/>
                </a:ext>
              </a:extLst>
            </p:cNvPr>
            <p:cNvSpPr txBox="1"/>
            <p:nvPr/>
          </p:nvSpPr>
          <p:spPr>
            <a:xfrm>
              <a:off x="2604566" y="4515972"/>
              <a:ext cx="10360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u="sng" dirty="0">
                  <a:solidFill>
                    <a:schemeClr val="accent5">
                      <a:lumMod val="50000"/>
                    </a:schemeClr>
                  </a:solidFill>
                </a:rPr>
                <a:t>Ocean Glint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7D99E24-D76F-0AFE-BB37-7056DC16AA49}"/>
              </a:ext>
            </a:extLst>
          </p:cNvPr>
          <p:cNvSpPr txBox="1">
            <a:spLocks/>
          </p:cNvSpPr>
          <p:nvPr/>
        </p:nvSpPr>
        <p:spPr>
          <a:xfrm>
            <a:off x="0" y="63025"/>
            <a:ext cx="12016153" cy="735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7AA766-DE0D-87B0-9F99-B6035C718417}"/>
              </a:ext>
            </a:extLst>
          </p:cNvPr>
          <p:cNvSpPr/>
          <p:nvPr/>
        </p:nvSpPr>
        <p:spPr>
          <a:xfrm>
            <a:off x="2166269" y="4611330"/>
            <a:ext cx="1327208" cy="1186473"/>
          </a:xfrm>
          <a:prstGeom prst="ellipse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69F12E-E5F7-F09D-BED3-1C809481BD27}"/>
              </a:ext>
            </a:extLst>
          </p:cNvPr>
          <p:cNvSpPr txBox="1"/>
          <p:nvPr/>
        </p:nvSpPr>
        <p:spPr>
          <a:xfrm>
            <a:off x="1840523" y="50450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74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872F-385B-B76A-8BAC-CAD66F2E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Low-latency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FAD64-0CD7-4DB0-8C63-19584001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329" y="1603989"/>
            <a:ext cx="7772400" cy="3650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36782-DCBD-140E-028F-88DC63ADED6F}"/>
              </a:ext>
            </a:extLst>
          </p:cNvPr>
          <p:cNvSpPr txBox="1"/>
          <p:nvPr/>
        </p:nvSpPr>
        <p:spPr>
          <a:xfrm>
            <a:off x="294968" y="1858297"/>
            <a:ext cx="33921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TROPOMI can provide xCH4 with about a 2-day latency.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EA761-72BE-DD1F-4663-BC4ED09E302D}"/>
              </a:ext>
            </a:extLst>
          </p:cNvPr>
          <p:cNvSpPr txBox="1"/>
          <p:nvPr/>
        </p:nvSpPr>
        <p:spPr>
          <a:xfrm>
            <a:off x="4513006" y="5254011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Nesser et al, 2019</a:t>
            </a:r>
          </a:p>
        </p:txBody>
      </p:sp>
    </p:spTree>
    <p:extLst>
      <p:ext uri="{BB962C8B-B14F-4D97-AF65-F5344CB8AC3E}">
        <p14:creationId xmlns:p14="http://schemas.microsoft.com/office/powerpoint/2010/main" val="2510830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27496-78B3-5801-BC15-FF525C285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missions-GOSAT-GW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268DC-E88C-4C78-95A6-98D1E604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290" y="1453262"/>
            <a:ext cx="5615255" cy="3951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57B61-3293-FCD3-382B-004D30D9671E}"/>
              </a:ext>
            </a:extLst>
          </p:cNvPr>
          <p:cNvSpPr txBox="1"/>
          <p:nvPr/>
        </p:nvSpPr>
        <p:spPr>
          <a:xfrm>
            <a:off x="6533535" y="5692877"/>
            <a:ext cx="3876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Tanimoto et al, </a:t>
            </a:r>
            <a:r>
              <a:rPr lang="en-US" i="1" dirty="0"/>
              <a:t>Prog Earth Planetary Sci. </a:t>
            </a:r>
            <a:r>
              <a:rPr lang="en-US" dirty="0"/>
              <a:t>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B4CFF-F580-DE87-3B29-0641E71F2161}"/>
              </a:ext>
            </a:extLst>
          </p:cNvPr>
          <p:cNvSpPr txBox="1"/>
          <p:nvPr/>
        </p:nvSpPr>
        <p:spPr>
          <a:xfrm>
            <a:off x="176049" y="1453262"/>
            <a:ext cx="5919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GOSAT GW will have two</a:t>
            </a:r>
          </a:p>
          <a:p>
            <a:r>
              <a:rPr lang="en-US" sz="3200" dirty="0"/>
              <a:t>Modes: Focus and Wide.</a:t>
            </a:r>
          </a:p>
          <a:p>
            <a:r>
              <a:rPr lang="en-US" sz="3200" dirty="0"/>
              <a:t>The latency will differ:</a:t>
            </a:r>
          </a:p>
          <a:p>
            <a:pPr algn="l"/>
            <a:endParaRPr lang="en-US" sz="1800" b="0" i="0" u="none" strike="noStrike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2800" b="0" i="0" u="none" strike="noStrike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Wide Mode – 1-1.5 month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Focus Mode – 2-3 days to week </a:t>
            </a:r>
          </a:p>
          <a:p>
            <a:pPr algn="l"/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(at most)</a:t>
            </a:r>
          </a:p>
        </p:txBody>
      </p:sp>
    </p:spTree>
    <p:extLst>
      <p:ext uri="{BB962C8B-B14F-4D97-AF65-F5344CB8AC3E}">
        <p14:creationId xmlns:p14="http://schemas.microsoft.com/office/powerpoint/2010/main" val="2333963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2E7C-A8DC-5752-4680-AA0E4161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CO2M</a:t>
            </a:r>
          </a:p>
        </p:txBody>
      </p:sp>
      <p:pic>
        <p:nvPicPr>
          <p:cNvPr id="4" name="Picture 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3D8F6A4D-5E22-08FB-5B14-301D5A945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243584"/>
            <a:ext cx="5973507" cy="3359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9A8308-9B78-A71F-5F86-F413255CE876}"/>
              </a:ext>
            </a:extLst>
          </p:cNvPr>
          <p:cNvSpPr txBox="1"/>
          <p:nvPr/>
        </p:nvSpPr>
        <p:spPr>
          <a:xfrm>
            <a:off x="176047" y="1367099"/>
            <a:ext cx="5919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CO2M will use: </a:t>
            </a:r>
          </a:p>
          <a:p>
            <a:r>
              <a:rPr lang="en-US" sz="2400" dirty="0">
                <a:solidFill>
                  <a:srgbClr val="212121"/>
                </a:solidFill>
                <a:latin typeface="Aptos" panose="020B0004020202020204" pitchFamily="34" charset="0"/>
              </a:rPr>
              <a:t>3</a:t>
            </a: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full-physics based algorithms and will fuse data from three satellites: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RemoTAP</a:t>
            </a: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(SRON)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Fusional-P (IUP Bremen)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FOCAL (IUP Bremen)</a:t>
            </a:r>
          </a:p>
          <a:p>
            <a:endParaRPr lang="en-US" sz="24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 time for the retrievals is expected to be </a:t>
            </a:r>
          </a:p>
          <a:p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60 seconds for Fusional-P (4-6 seconds for FOCAL and 23 seconds for </a:t>
            </a:r>
            <a:r>
              <a:rPr lang="en-US" sz="24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RemoTAP</a:t>
            </a: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).</a:t>
            </a:r>
          </a:p>
          <a:p>
            <a:endParaRPr lang="en-US" sz="24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r>
              <a:rPr lang="en-US" sz="2400" dirty="0">
                <a:solidFill>
                  <a:srgbClr val="212121"/>
                </a:solidFill>
                <a:latin typeface="Aptos" panose="020B0004020202020204" pitchFamily="34" charset="0"/>
              </a:rPr>
              <a:t>All data will be delivered within 24 hours. 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69228-B2A9-E887-D2EF-5C556C9C4339}"/>
              </a:ext>
            </a:extLst>
          </p:cNvPr>
          <p:cNvSpPr txBox="1"/>
          <p:nvPr/>
        </p:nvSpPr>
        <p:spPr>
          <a:xfrm>
            <a:off x="6477565" y="4762051"/>
            <a:ext cx="5048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Fusing the data from the three CO2M satellites to produce a harmonized L2 product that can be used for flux inversions is a large challenge</a:t>
            </a:r>
          </a:p>
        </p:txBody>
      </p:sp>
    </p:spTree>
    <p:extLst>
      <p:ext uri="{BB962C8B-B14F-4D97-AF65-F5344CB8AC3E}">
        <p14:creationId xmlns:p14="http://schemas.microsoft.com/office/powerpoint/2010/main" val="381566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B8D9-A21D-1841-9C8A-8AB70976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02" y="100524"/>
            <a:ext cx="9882352" cy="779002"/>
          </a:xfrm>
        </p:spPr>
        <p:txBody>
          <a:bodyPr/>
          <a:lstStyle/>
          <a:p>
            <a:r>
              <a:rPr lang="en-US" sz="3200" dirty="0"/>
              <a:t>Estimating CO</a:t>
            </a:r>
            <a:r>
              <a:rPr lang="en-US" sz="3200" baseline="-25000" dirty="0"/>
              <a:t>2</a:t>
            </a:r>
            <a:r>
              <a:rPr lang="en-US" sz="3200" dirty="0"/>
              <a:t> and CH</a:t>
            </a:r>
            <a:r>
              <a:rPr lang="en-US" sz="3200" baseline="-25000" dirty="0"/>
              <a:t>4</a:t>
            </a:r>
            <a:r>
              <a:rPr lang="en-US" sz="3200" dirty="0"/>
              <a:t> emissions and removals from atmospheric measurements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F37B207E-0DE6-9876-285C-AF9E242FA81F}"/>
              </a:ext>
            </a:extLst>
          </p:cNvPr>
          <p:cNvSpPr txBox="1">
            <a:spLocks/>
          </p:cNvSpPr>
          <p:nvPr/>
        </p:nvSpPr>
        <p:spPr>
          <a:xfrm>
            <a:off x="685096" y="1056828"/>
            <a:ext cx="11321592" cy="184884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Century Gothic" panose="020B0502020202020204" pitchFamily="34" charset="0"/>
              </a:rPr>
              <a:t>As CO</a:t>
            </a:r>
            <a:r>
              <a:rPr lang="en-US" sz="2000" baseline="-25000" dirty="0">
                <a:latin typeface="Century Gothic" panose="020B0502020202020204" pitchFamily="34" charset="0"/>
              </a:rPr>
              <a:t>2</a:t>
            </a:r>
            <a:r>
              <a:rPr lang="en-US" sz="2000" dirty="0">
                <a:latin typeface="Century Gothic" panose="020B0502020202020204" pitchFamily="34" charset="0"/>
              </a:rPr>
              <a:t>, CH</a:t>
            </a:r>
            <a:r>
              <a:rPr lang="en-US" sz="2000" baseline="-25000" dirty="0">
                <a:latin typeface="Century Gothic" panose="020B0502020202020204" pitchFamily="34" charset="0"/>
              </a:rPr>
              <a:t>4</a:t>
            </a:r>
            <a:r>
              <a:rPr lang="en-US" sz="2000" dirty="0">
                <a:latin typeface="Century Gothic" panose="020B0502020202020204" pitchFamily="34" charset="0"/>
              </a:rPr>
              <a:t>, and other GHGs are </a:t>
            </a:r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added</a:t>
            </a:r>
            <a:r>
              <a:rPr lang="en-US" sz="2000" dirty="0">
                <a:latin typeface="Century Gothic" panose="020B0502020202020204" pitchFamily="34" charset="0"/>
              </a:rPr>
              <a:t> or </a:t>
            </a:r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removed</a:t>
            </a:r>
            <a:r>
              <a:rPr lang="en-US" sz="2000" dirty="0">
                <a:latin typeface="Century Gothic" panose="020B0502020202020204" pitchFamily="34" charset="0"/>
              </a:rPr>
              <a:t> from the atmosphere by surface sources and sinks, the modified air masses are transported away by the </a:t>
            </a:r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winds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</a:t>
            </a:r>
            <a:r>
              <a:rPr lang="en-US" sz="2000" b="1" dirty="0">
                <a:solidFill>
                  <a:srgbClr val="136C9A"/>
                </a:solidFill>
                <a:latin typeface="Century Gothic" panose="020B0502020202020204" pitchFamily="34" charset="0"/>
              </a:rPr>
              <a:t>tmospheric inverse models</a:t>
            </a:r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assimilate GHG concentration measurements to estimate net GHG additions and removals (</a:t>
            </a:r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fluxes</a:t>
            </a:r>
            <a:r>
              <a:rPr lang="en-US" sz="2000" dirty="0">
                <a:latin typeface="Century Gothic" panose="020B0502020202020204" pitchFamily="34" charset="0"/>
              </a:rPr>
              <a:t>) in the presence of these winds.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E72C6C-E7DB-040E-250D-A52FA11E9DF7}"/>
              </a:ext>
            </a:extLst>
          </p:cNvPr>
          <p:cNvGrpSpPr/>
          <p:nvPr/>
        </p:nvGrpSpPr>
        <p:grpSpPr>
          <a:xfrm>
            <a:off x="4789505" y="3879132"/>
            <a:ext cx="2496607" cy="1497720"/>
            <a:chOff x="9729421" y="4041191"/>
            <a:chExt cx="1799882" cy="107975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386B86D-FE09-2431-E191-B11C0984428A}"/>
                </a:ext>
              </a:extLst>
            </p:cNvPr>
            <p:cNvSpPr/>
            <p:nvPr/>
          </p:nvSpPr>
          <p:spPr>
            <a:xfrm>
              <a:off x="9729421" y="4041191"/>
              <a:ext cx="1799882" cy="8185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26B6DD-0B65-1CF8-B99E-0B79902F4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1854" b="8487"/>
            <a:stretch/>
          </p:blipFill>
          <p:spPr>
            <a:xfrm>
              <a:off x="9822442" y="4086943"/>
              <a:ext cx="1613839" cy="381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873FBE-9C25-2B66-01F2-34E9F1F19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779" b="14969"/>
            <a:stretch/>
          </p:blipFill>
          <p:spPr>
            <a:xfrm>
              <a:off x="10308968" y="4431015"/>
              <a:ext cx="1144084" cy="354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4D9246-9CEB-6BDC-F6E3-71FC6E3F19D6}"/>
                </a:ext>
              </a:extLst>
            </p:cNvPr>
            <p:cNvSpPr txBox="1"/>
            <p:nvPr/>
          </p:nvSpPr>
          <p:spPr>
            <a:xfrm>
              <a:off x="9963284" y="4899057"/>
              <a:ext cx="1344314" cy="221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Inverse Algorithm</a:t>
              </a:r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73A125C-E079-E59D-D2F6-3192AA770FB5}"/>
              </a:ext>
            </a:extLst>
          </p:cNvPr>
          <p:cNvSpPr/>
          <p:nvPr/>
        </p:nvSpPr>
        <p:spPr>
          <a:xfrm>
            <a:off x="4343888" y="4396817"/>
            <a:ext cx="307899" cy="15251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86556C-E596-A6A9-BCDC-9189EE29E0E3}"/>
              </a:ext>
            </a:extLst>
          </p:cNvPr>
          <p:cNvGrpSpPr/>
          <p:nvPr/>
        </p:nvGrpSpPr>
        <p:grpSpPr>
          <a:xfrm>
            <a:off x="146720" y="2688447"/>
            <a:ext cx="4029161" cy="2875563"/>
            <a:chOff x="140082" y="2808247"/>
            <a:chExt cx="4029161" cy="28755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4ADF5E-1A14-4260-46C9-6C74B33C2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5708" y="2808247"/>
              <a:ext cx="2883535" cy="17461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5CCFF0-0A43-990F-AF43-3BB2B4FE8D32}"/>
                </a:ext>
              </a:extLst>
            </p:cNvPr>
            <p:cNvSpPr txBox="1"/>
            <p:nvPr/>
          </p:nvSpPr>
          <p:spPr>
            <a:xfrm>
              <a:off x="246874" y="3345529"/>
              <a:ext cx="1112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entury Gothic" panose="020B0502020202020204" pitchFamily="34" charset="0"/>
                </a:rPr>
                <a:t>GHG Data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BA9875-29FC-4DA6-E83B-D143F8081822}"/>
                </a:ext>
              </a:extLst>
            </p:cNvPr>
            <p:cNvSpPr txBox="1"/>
            <p:nvPr/>
          </p:nvSpPr>
          <p:spPr>
            <a:xfrm>
              <a:off x="140082" y="5376033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entury Gothic" panose="020B0502020202020204" pitchFamily="34" charset="0"/>
                </a:rPr>
                <a:t>Transport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3BE96E-9B5B-D903-7E4E-953C00C40653}"/>
              </a:ext>
            </a:extLst>
          </p:cNvPr>
          <p:cNvGrpSpPr/>
          <p:nvPr/>
        </p:nvGrpSpPr>
        <p:grpSpPr>
          <a:xfrm>
            <a:off x="7385871" y="2625291"/>
            <a:ext cx="4279311" cy="3923141"/>
            <a:chOff x="7630969" y="2625291"/>
            <a:chExt cx="4279311" cy="39231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51ECAB-EAF0-9D89-2AB4-055E9CD03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4188" y="2625291"/>
              <a:ext cx="3066317" cy="19835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6B6B51-A959-88D1-46A4-51C32C204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33"/>
            <a:stretch/>
          </p:blipFill>
          <p:spPr>
            <a:xfrm>
              <a:off x="7991046" y="4564852"/>
              <a:ext cx="3066317" cy="1983580"/>
            </a:xfrm>
            <a:prstGeom prst="rect">
              <a:avLst/>
            </a:prstGeom>
          </p:spPr>
        </p:pic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E13A5555-C46B-C97C-1718-A674DF43C813}"/>
                </a:ext>
              </a:extLst>
            </p:cNvPr>
            <p:cNvSpPr/>
            <p:nvPr/>
          </p:nvSpPr>
          <p:spPr>
            <a:xfrm>
              <a:off x="7630969" y="4377963"/>
              <a:ext cx="307899" cy="157803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79FBA7-3739-CB58-ECDA-BDF2EB815D7E}"/>
                </a:ext>
              </a:extLst>
            </p:cNvPr>
            <p:cNvSpPr txBox="1"/>
            <p:nvPr/>
          </p:nvSpPr>
          <p:spPr>
            <a:xfrm>
              <a:off x="10741370" y="3582995"/>
              <a:ext cx="107951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Net Carbon Exchange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BFEC9D-4C69-6667-61BE-237C975C980E}"/>
                </a:ext>
              </a:extLst>
            </p:cNvPr>
            <p:cNvSpPr txBox="1"/>
            <p:nvPr/>
          </p:nvSpPr>
          <p:spPr>
            <a:xfrm>
              <a:off x="10741370" y="5960272"/>
              <a:ext cx="1168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Uncertainty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1261138-378A-440C-DC62-940FCCCDC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872" y="4535766"/>
            <a:ext cx="296900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30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5FA8474-5B1D-47C9-5C09-3DE7C2DB811B}"/>
              </a:ext>
            </a:extLst>
          </p:cNvPr>
          <p:cNvSpPr/>
          <p:nvPr/>
        </p:nvSpPr>
        <p:spPr>
          <a:xfrm>
            <a:off x="641023" y="4340370"/>
            <a:ext cx="11224181" cy="1064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67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898995-CD90-0AD2-5696-010FD41A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9" y="248041"/>
            <a:ext cx="9387000" cy="779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ndara"/>
              </a:rPr>
              <a:t>Fluxes: The Art of inverse modeling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716BC-3BE8-5AE2-8D35-AD31229FFC1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625FF-37E0-D0C8-8860-8CDE64BB9B6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5A0FE-87D1-F8A8-FD9B-9581347C3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E95A3-47D8-F80B-DA35-D30F4EA4ECAD}"/>
              </a:ext>
            </a:extLst>
          </p:cNvPr>
          <p:cNvSpPr txBox="1"/>
          <p:nvPr/>
        </p:nvSpPr>
        <p:spPr>
          <a:xfrm>
            <a:off x="215153" y="1123189"/>
            <a:ext cx="11747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ndara"/>
              </a:rPr>
              <a:t>Modern GHG inversion systems estimate the conditional distribution function.</a:t>
            </a:r>
          </a:p>
          <a:p>
            <a:r>
              <a:rPr lang="en-US" sz="2400" dirty="0">
                <a:solidFill>
                  <a:srgbClr val="000000"/>
                </a:solidFill>
                <a:latin typeface="Candara"/>
              </a:rPr>
              <a:t>Under certain assumptions, the optimal estimate is calculated by optimizing cost function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79A42E4A-100A-3470-F008-269CB7F2CA64}"/>
              </a:ext>
            </a:extLst>
          </p:cNvPr>
          <p:cNvSpPr/>
          <p:nvPr/>
        </p:nvSpPr>
        <p:spPr>
          <a:xfrm>
            <a:off x="1801163" y="2312960"/>
            <a:ext cx="8814828" cy="176741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60959" rIns="60959" anchor="ctr"/>
          <a:lstStyle/>
          <a:p>
            <a:pPr defTabSz="812780"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endParaRPr sz="3200" dirty="0"/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32090D67-7DBA-B88D-6BFA-FE4D4ADAB0E2}"/>
              </a:ext>
            </a:extLst>
          </p:cNvPr>
          <p:cNvGrpSpPr/>
          <p:nvPr/>
        </p:nvGrpSpPr>
        <p:grpSpPr>
          <a:xfrm>
            <a:off x="1801163" y="2450709"/>
            <a:ext cx="8801167" cy="3054543"/>
            <a:chOff x="0" y="0"/>
            <a:chExt cx="6600874" cy="2156481"/>
          </a:xfrm>
        </p:grpSpPr>
        <p:grpSp>
          <p:nvGrpSpPr>
            <p:cNvPr id="13" name="Picture 48">
              <a:extLst>
                <a:ext uri="{FF2B5EF4-FFF2-40B4-BE49-F238E27FC236}">
                  <a16:creationId xmlns:a16="http://schemas.microsoft.com/office/drawing/2014/main" id="{D223B33F-A0BF-D193-6AE6-DBECBEC8CF32}"/>
                </a:ext>
              </a:extLst>
            </p:cNvPr>
            <p:cNvGrpSpPr/>
            <p:nvPr/>
          </p:nvGrpSpPr>
          <p:grpSpPr>
            <a:xfrm>
              <a:off x="0" y="0"/>
              <a:ext cx="6600874" cy="638085"/>
              <a:chOff x="0" y="0"/>
              <a:chExt cx="6600873" cy="638084"/>
            </a:xfrm>
          </p:grpSpPr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2BA9DA99-4958-8FBE-885B-354456E20D83}"/>
                  </a:ext>
                </a:extLst>
              </p:cNvPr>
              <p:cNvSpPr/>
              <p:nvPr/>
            </p:nvSpPr>
            <p:spPr>
              <a:xfrm>
                <a:off x="0" y="0"/>
                <a:ext cx="6600874" cy="638085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ctr">
                <a:noAutofit/>
              </a:bodyPr>
              <a:lstStyle/>
              <a:p>
                <a:pPr defTabSz="812780">
                  <a:defRPr sz="24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200"/>
              </a:p>
            </p:txBody>
          </p:sp>
          <p:pic>
            <p:nvPicPr>
              <p:cNvPr id="27" name="image17.tif" descr="image17.tif">
                <a:extLst>
                  <a:ext uri="{FF2B5EF4-FFF2-40B4-BE49-F238E27FC236}">
                    <a16:creationId xmlns:a16="http://schemas.microsoft.com/office/drawing/2014/main" id="{1446F86A-F790-FBA8-71EC-0EF231340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600874" cy="638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" name="Rectangle 49">
              <a:extLst>
                <a:ext uri="{FF2B5EF4-FFF2-40B4-BE49-F238E27FC236}">
                  <a16:creationId xmlns:a16="http://schemas.microsoft.com/office/drawing/2014/main" id="{32102AB3-FB6C-41DF-0BDD-734197ABB409}"/>
                </a:ext>
              </a:extLst>
            </p:cNvPr>
            <p:cNvSpPr/>
            <p:nvPr/>
          </p:nvSpPr>
          <p:spPr>
            <a:xfrm>
              <a:off x="1153435" y="155831"/>
              <a:ext cx="288851" cy="384013"/>
            </a:xfrm>
            <a:prstGeom prst="rect">
              <a:avLst/>
            </a:prstGeom>
            <a:noFill/>
            <a:ln w="3175" cap="flat">
              <a:solidFill>
                <a:srgbClr val="0000FF"/>
              </a:solidFill>
              <a:prstDash val="dash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812780">
                <a:defRPr sz="1600">
                  <a:solidFill>
                    <a:srgbClr val="0000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133"/>
            </a:p>
          </p:txBody>
        </p:sp>
        <p:sp>
          <p:nvSpPr>
            <p:cNvPr id="15" name="TextBox 50">
              <a:extLst>
                <a:ext uri="{FF2B5EF4-FFF2-40B4-BE49-F238E27FC236}">
                  <a16:creationId xmlns:a16="http://schemas.microsoft.com/office/drawing/2014/main" id="{BAF56DDD-313F-5EC7-3CCB-2233A2938A11}"/>
                </a:ext>
              </a:extLst>
            </p:cNvPr>
            <p:cNvSpPr/>
            <p:nvPr/>
          </p:nvSpPr>
          <p:spPr>
            <a:xfrm>
              <a:off x="784559" y="580642"/>
              <a:ext cx="1628959" cy="31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DCE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t">
              <a:spAutoFit/>
            </a:bodyPr>
            <a:lstStyle>
              <a:lvl1pPr defTabSz="609600">
                <a:defRPr sz="1600">
                  <a:solidFill>
                    <a:srgbClr val="0000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2133" dirty="0"/>
                <a:t>forward model</a:t>
              </a:r>
            </a:p>
          </p:txBody>
        </p:sp>
        <p:sp>
          <p:nvSpPr>
            <p:cNvPr id="16" name="Rectangle 51">
              <a:extLst>
                <a:ext uri="{FF2B5EF4-FFF2-40B4-BE49-F238E27FC236}">
                  <a16:creationId xmlns:a16="http://schemas.microsoft.com/office/drawing/2014/main" id="{93FE2FB5-A246-2709-C2AC-E6CAF28C08B4}"/>
                </a:ext>
              </a:extLst>
            </p:cNvPr>
            <p:cNvSpPr/>
            <p:nvPr/>
          </p:nvSpPr>
          <p:spPr>
            <a:xfrm>
              <a:off x="4653455" y="167651"/>
              <a:ext cx="327985" cy="384013"/>
            </a:xfrm>
            <a:prstGeom prst="rect">
              <a:avLst/>
            </a:prstGeom>
            <a:noFill/>
            <a:ln w="3175" cap="flat">
              <a:solidFill>
                <a:srgbClr val="00B050"/>
              </a:solidFill>
              <a:prstDash val="dash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812780">
                <a:defRPr sz="1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133"/>
            </a:p>
          </p:txBody>
        </p:sp>
        <p:sp>
          <p:nvSpPr>
            <p:cNvPr id="17" name="Rectangle 52">
              <a:extLst>
                <a:ext uri="{FF2B5EF4-FFF2-40B4-BE49-F238E27FC236}">
                  <a16:creationId xmlns:a16="http://schemas.microsoft.com/office/drawing/2014/main" id="{1F6EF9AB-8AE4-5B6A-8761-817ECADC49D3}"/>
                </a:ext>
              </a:extLst>
            </p:cNvPr>
            <p:cNvSpPr/>
            <p:nvPr/>
          </p:nvSpPr>
          <p:spPr>
            <a:xfrm>
              <a:off x="3393243" y="177347"/>
              <a:ext cx="288851" cy="384013"/>
            </a:xfrm>
            <a:prstGeom prst="rect">
              <a:avLst/>
            </a:prstGeom>
            <a:noFill/>
            <a:ln w="3175" cap="flat">
              <a:solidFill>
                <a:srgbClr val="0000FF"/>
              </a:solidFill>
              <a:prstDash val="dash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812780">
                <a:defRPr sz="1600">
                  <a:solidFill>
                    <a:srgbClr val="0000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133"/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5000A3CA-86DC-EA44-37F2-A4B872754E47}"/>
                </a:ext>
              </a:extLst>
            </p:cNvPr>
            <p:cNvSpPr/>
            <p:nvPr/>
          </p:nvSpPr>
          <p:spPr>
            <a:xfrm>
              <a:off x="3343591" y="569534"/>
              <a:ext cx="1270001" cy="1270001"/>
            </a:xfrm>
            <a:prstGeom prst="line">
              <a:avLst/>
            </a:prstGeom>
            <a:solidFill>
              <a:srgbClr val="D4DCE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t">
              <a:spAutoFit/>
            </a:bodyPr>
            <a:lstStyle>
              <a:lvl1pPr defTabSz="609600">
                <a:defRPr sz="1600">
                  <a:solidFill>
                    <a:srgbClr val="0000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2133" dirty="0"/>
                <a:t>data</a:t>
              </a:r>
            </a:p>
          </p:txBody>
        </p:sp>
        <p:sp>
          <p:nvSpPr>
            <p:cNvPr id="19" name="TextBox 54">
              <a:extLst>
                <a:ext uri="{FF2B5EF4-FFF2-40B4-BE49-F238E27FC236}">
                  <a16:creationId xmlns:a16="http://schemas.microsoft.com/office/drawing/2014/main" id="{18A676F6-3976-953F-CBD9-37660741D285}"/>
                </a:ext>
              </a:extLst>
            </p:cNvPr>
            <p:cNvSpPr/>
            <p:nvPr/>
          </p:nvSpPr>
          <p:spPr>
            <a:xfrm>
              <a:off x="4508775" y="558861"/>
              <a:ext cx="1270001" cy="1270001"/>
            </a:xfrm>
            <a:prstGeom prst="line">
              <a:avLst/>
            </a:prstGeom>
            <a:solidFill>
              <a:srgbClr val="D4DCE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t">
              <a:spAutoFit/>
            </a:bodyPr>
            <a:lstStyle>
              <a:lvl1pPr defTabSz="609600">
                <a:defRPr sz="1600">
                  <a:solidFill>
                    <a:srgbClr val="00B05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2133" dirty="0"/>
                <a:t>prior</a:t>
              </a:r>
            </a:p>
          </p:txBody>
        </p:sp>
        <p:sp>
          <p:nvSpPr>
            <p:cNvPr id="20" name="Rectangle 55">
              <a:extLst>
                <a:ext uri="{FF2B5EF4-FFF2-40B4-BE49-F238E27FC236}">
                  <a16:creationId xmlns:a16="http://schemas.microsoft.com/office/drawing/2014/main" id="{1E033A74-95E2-5AED-2D3F-46487AEE7522}"/>
                </a:ext>
              </a:extLst>
            </p:cNvPr>
            <p:cNvSpPr/>
            <p:nvPr/>
          </p:nvSpPr>
          <p:spPr>
            <a:xfrm>
              <a:off x="5165329" y="167536"/>
              <a:ext cx="276995" cy="411190"/>
            </a:xfrm>
            <a:prstGeom prst="rect">
              <a:avLst/>
            </a:prstGeom>
            <a:noFill/>
            <a:ln w="3175" cap="flat">
              <a:solidFill>
                <a:srgbClr val="00B050"/>
              </a:solidFill>
              <a:prstDash val="dash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812780">
                <a:defRPr sz="1600">
                  <a:solidFill>
                    <a:srgbClr val="00B05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133"/>
            </a:p>
          </p:txBody>
        </p:sp>
        <p:sp>
          <p:nvSpPr>
            <p:cNvPr id="21" name="Rectangle 56">
              <a:extLst>
                <a:ext uri="{FF2B5EF4-FFF2-40B4-BE49-F238E27FC236}">
                  <a16:creationId xmlns:a16="http://schemas.microsoft.com/office/drawing/2014/main" id="{77501651-E30D-03A3-D672-38BBD1510E7B}"/>
                </a:ext>
              </a:extLst>
            </p:cNvPr>
            <p:cNvSpPr/>
            <p:nvPr/>
          </p:nvSpPr>
          <p:spPr>
            <a:xfrm>
              <a:off x="2241306" y="163250"/>
              <a:ext cx="247886" cy="384013"/>
            </a:xfrm>
            <a:prstGeom prst="rect">
              <a:avLst/>
            </a:prstGeom>
            <a:noFill/>
            <a:ln w="3175" cap="flat">
              <a:solidFill>
                <a:srgbClr val="0000FF"/>
              </a:solidFill>
              <a:prstDash val="dash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812780">
                <a:defRPr sz="1600">
                  <a:solidFill>
                    <a:srgbClr val="0000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133"/>
            </a:p>
          </p:txBody>
        </p:sp>
        <p:sp>
          <p:nvSpPr>
            <p:cNvPr id="22" name="TextBox 57">
              <a:extLst>
                <a:ext uri="{FF2B5EF4-FFF2-40B4-BE49-F238E27FC236}">
                  <a16:creationId xmlns:a16="http://schemas.microsoft.com/office/drawing/2014/main" id="{8A1306D3-9263-A44D-198F-6699F8BC1B92}"/>
                </a:ext>
              </a:extLst>
            </p:cNvPr>
            <p:cNvSpPr/>
            <p:nvPr/>
          </p:nvSpPr>
          <p:spPr>
            <a:xfrm>
              <a:off x="1453823" y="886480"/>
              <a:ext cx="1270001" cy="1270001"/>
            </a:xfrm>
            <a:prstGeom prst="line">
              <a:avLst/>
            </a:prstGeom>
            <a:solidFill>
              <a:srgbClr val="D4DCE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t">
              <a:spAutoFit/>
            </a:bodyPr>
            <a:lstStyle>
              <a:lvl1pPr defTabSz="609600">
                <a:defRPr sz="1600">
                  <a:solidFill>
                    <a:srgbClr val="0000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2133" dirty="0"/>
                <a:t>model-data error covariance</a:t>
              </a:r>
            </a:p>
          </p:txBody>
        </p:sp>
        <p:sp>
          <p:nvSpPr>
            <p:cNvPr id="23" name="TextBox 58">
              <a:extLst>
                <a:ext uri="{FF2B5EF4-FFF2-40B4-BE49-F238E27FC236}">
                  <a16:creationId xmlns:a16="http://schemas.microsoft.com/office/drawing/2014/main" id="{96816F39-CB7B-87F9-F6F9-95FAF93DFA5E}"/>
                </a:ext>
              </a:extLst>
            </p:cNvPr>
            <p:cNvSpPr/>
            <p:nvPr/>
          </p:nvSpPr>
          <p:spPr>
            <a:xfrm>
              <a:off x="4681950" y="816610"/>
              <a:ext cx="1270001" cy="1270001"/>
            </a:xfrm>
            <a:prstGeom prst="line">
              <a:avLst/>
            </a:prstGeom>
            <a:solidFill>
              <a:srgbClr val="D4DCE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9" tIns="60959" rIns="60959" bIns="60959" numCol="1" anchor="t">
              <a:spAutoFit/>
            </a:bodyPr>
            <a:lstStyle>
              <a:lvl1pPr defTabSz="609600">
                <a:defRPr sz="1600">
                  <a:solidFill>
                    <a:srgbClr val="00B05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2133" dirty="0"/>
                <a:t>prior error covariance</a:t>
              </a:r>
            </a:p>
          </p:txBody>
        </p:sp>
        <p:sp>
          <p:nvSpPr>
            <p:cNvPr id="24" name="Straight Arrow Connector 59">
              <a:extLst>
                <a:ext uri="{FF2B5EF4-FFF2-40B4-BE49-F238E27FC236}">
                  <a16:creationId xmlns:a16="http://schemas.microsoft.com/office/drawing/2014/main" id="{433F4936-2BF9-F005-75C6-A68ED7767F38}"/>
                </a:ext>
              </a:extLst>
            </p:cNvPr>
            <p:cNvSpPr/>
            <p:nvPr/>
          </p:nvSpPr>
          <p:spPr>
            <a:xfrm>
              <a:off x="2350763" y="526201"/>
              <a:ext cx="1" cy="235047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812780">
                <a:defRPr sz="24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3200"/>
            </a:p>
          </p:txBody>
        </p:sp>
        <p:sp>
          <p:nvSpPr>
            <p:cNvPr id="25" name="Straight Arrow Connector 60">
              <a:extLst>
                <a:ext uri="{FF2B5EF4-FFF2-40B4-BE49-F238E27FC236}">
                  <a16:creationId xmlns:a16="http://schemas.microsoft.com/office/drawing/2014/main" id="{3743523D-1FF4-0098-0FE2-EF148E47B6E7}"/>
                </a:ext>
              </a:extLst>
            </p:cNvPr>
            <p:cNvSpPr/>
            <p:nvPr/>
          </p:nvSpPr>
          <p:spPr>
            <a:xfrm>
              <a:off x="5321117" y="529504"/>
              <a:ext cx="1" cy="235047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812780">
                <a:defRPr sz="24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32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0DB81CA-E7ED-9A91-2E7E-0BF5805D7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371" y="270288"/>
            <a:ext cx="1659467" cy="6265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066C2E6-0D84-E1E9-8544-0A18A768A978}"/>
              </a:ext>
            </a:extLst>
          </p:cNvPr>
          <p:cNvSpPr txBox="1"/>
          <p:nvPr/>
        </p:nvSpPr>
        <p:spPr>
          <a:xfrm>
            <a:off x="1787503" y="3177355"/>
            <a:ext cx="128551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000000"/>
                </a:solidFill>
                <a:latin typeface="Candara" panose="020B0502020104020203" pitchFamily="34" charset="77"/>
              </a:rPr>
              <a:t>control/</a:t>
            </a:r>
          </a:p>
          <a:p>
            <a:r>
              <a:rPr lang="en-US" sz="2133" dirty="0">
                <a:solidFill>
                  <a:srgbClr val="000000"/>
                </a:solidFill>
                <a:latin typeface="Candara" panose="020B0502020104020203" pitchFamily="34" charset="77"/>
              </a:rPr>
              <a:t>state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EAC504-CBDD-B5BA-1339-7F5A8309DF43}"/>
              </a:ext>
            </a:extLst>
          </p:cNvPr>
          <p:cNvSpPr txBox="1"/>
          <p:nvPr/>
        </p:nvSpPr>
        <p:spPr>
          <a:xfrm>
            <a:off x="-46973" y="5463709"/>
            <a:ext cx="11396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dara"/>
              </a:rPr>
              <a:t>Choices and approximation made for each component distinguishes inverse models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dara"/>
              </a:rPr>
              <a:t>R&amp;D prioritizes one or more of these elements.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09857C-1B6B-B071-1F82-600BB224B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43" y="4523183"/>
            <a:ext cx="2392072" cy="4059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2F17AE-9FC9-31B6-242D-05DB09023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040" y="4450409"/>
            <a:ext cx="4507265" cy="5678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417E202-EFE1-94AA-5129-2CD343ABD5A6}"/>
              </a:ext>
            </a:extLst>
          </p:cNvPr>
          <p:cNvSpPr txBox="1"/>
          <p:nvPr/>
        </p:nvSpPr>
        <p:spPr>
          <a:xfrm>
            <a:off x="817354" y="4931166"/>
            <a:ext cx="270308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000000"/>
                </a:solidFill>
                <a:latin typeface="Candara" panose="020B0502020104020203" pitchFamily="34" charset="77"/>
              </a:rPr>
              <a:t>Posterior estimate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E8259E-504E-AD37-340D-9ACAB3D40D17}"/>
              </a:ext>
            </a:extLst>
          </p:cNvPr>
          <p:cNvSpPr txBox="1"/>
          <p:nvPr/>
        </p:nvSpPr>
        <p:spPr>
          <a:xfrm>
            <a:off x="3749669" y="4945738"/>
            <a:ext cx="270308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000000"/>
                </a:solidFill>
                <a:latin typeface="Candara" panose="020B0502020104020203" pitchFamily="34" charset="77"/>
              </a:rPr>
              <a:t>Posterior covariance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8162C14-2168-2BA3-4449-534FD58B6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586" y="4369650"/>
            <a:ext cx="2730167" cy="75385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88F3093-3FD7-8456-B9C7-522FEEA0E1DF}"/>
              </a:ext>
            </a:extLst>
          </p:cNvPr>
          <p:cNvSpPr txBox="1"/>
          <p:nvPr/>
        </p:nvSpPr>
        <p:spPr>
          <a:xfrm>
            <a:off x="8701883" y="4958308"/>
            <a:ext cx="270308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rgbClr val="000000"/>
                </a:solidFill>
                <a:latin typeface="Candara" panose="020B0502020104020203" pitchFamily="34" charset="77"/>
              </a:rPr>
              <a:t>Information content</a:t>
            </a:r>
          </a:p>
        </p:txBody>
      </p:sp>
    </p:spTree>
    <p:extLst>
      <p:ext uri="{BB962C8B-B14F-4D97-AF65-F5344CB8AC3E}">
        <p14:creationId xmlns:p14="http://schemas.microsoft.com/office/powerpoint/2010/main" val="2348061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CBB8B-9232-F372-8C4D-BA477AE14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68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Century Gothic"/>
                <a:ea typeface="Century Gothic"/>
                <a:cs typeface="Century Gothic"/>
                <a:sym typeface="Century Gothic"/>
              </a:rPr>
              <a:t>Bottom-Up Inventories of Greenhouse Gas Emissions and Removals </a:t>
            </a:r>
            <a:endParaRPr lang="en-US" dirty="0"/>
          </a:p>
          <a:p>
            <a:pPr marL="91440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Provide the best method for tracking emissions and removals by </a:t>
            </a:r>
            <a:r>
              <a:rPr lang="en-US" sz="2000" b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known sources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with well-characterized </a:t>
            </a:r>
            <a:r>
              <a:rPr lang="en-US" sz="2000" b="1" i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data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US" sz="2000" b="1" i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emission factors</a:t>
            </a:r>
            <a:endParaRPr lang="en-US" dirty="0"/>
          </a:p>
          <a:p>
            <a:pPr marL="91440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Can yield direct insight into the </a:t>
            </a:r>
            <a:r>
              <a:rPr lang="en-US" sz="2000" b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effectiveness of emissions reduction policies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for specific categories of specific sectors included in the inventory</a:t>
            </a:r>
            <a:endParaRPr lang="en-US" dirty="0"/>
          </a:p>
          <a:p>
            <a:pPr marL="91440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Provide </a:t>
            </a:r>
            <a:r>
              <a:rPr lang="en-US" sz="2000" b="1" i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prior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information needed for top-down atmospheric inversions</a:t>
            </a:r>
            <a:endParaRPr lang="en-US" dirty="0"/>
          </a:p>
          <a:p>
            <a:pPr marL="457200" lvl="0" indent="-368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anose="05000000000000000000" pitchFamily="2" charset="2"/>
              <a:buChar char="v"/>
            </a:pPr>
            <a:r>
              <a:rPr lang="en-US" sz="2400" b="1" dirty="0">
                <a:latin typeface="Century Gothic"/>
                <a:ea typeface="Century Gothic"/>
                <a:cs typeface="Century Gothic"/>
                <a:sym typeface="Century Gothic"/>
              </a:rPr>
              <a:t>Top-Down Estimates of Net Greenhouse Gas Emissions and Removals</a:t>
            </a:r>
            <a:endParaRPr lang="en-US" dirty="0"/>
          </a:p>
          <a:p>
            <a:pPr marL="91440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Exploit the </a:t>
            </a:r>
            <a:r>
              <a:rPr lang="en-US" sz="2000" b="1" i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available science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for assessing </a:t>
            </a:r>
            <a:r>
              <a:rPr lang="en-US" sz="2000" b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collective progress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toward the greenhouse gas emissions reduction targets</a:t>
            </a:r>
            <a:endParaRPr lang="en-US" sz="2000" b="1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Offer a </a:t>
            </a:r>
            <a:r>
              <a:rPr lang="en-US" sz="2000" b="1" i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partially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independent approach for assessing completeness of standard inventory methods based on activity data and emission factors</a:t>
            </a:r>
            <a:endParaRPr lang="en-US" dirty="0"/>
          </a:p>
          <a:p>
            <a:pPr marL="91440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Can track emissions changes on </a:t>
            </a:r>
            <a:r>
              <a:rPr lang="en-US" sz="2000" b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unmanaged lands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associated with human activities or climate change, which are </a:t>
            </a:r>
            <a:r>
              <a:rPr lang="en-US" sz="2000" b="1" i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included in inventories</a:t>
            </a:r>
            <a:endParaRPr lang="en-US" dirty="0"/>
          </a:p>
          <a:p>
            <a:pPr marL="91440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–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Improve traceability of emissions</a:t>
            </a:r>
            <a:r>
              <a:rPr lang="en-US" sz="2000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b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policies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, to greenhouse gas </a:t>
            </a:r>
            <a:r>
              <a:rPr lang="en-US" sz="2000" b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abundances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lang="en-US" sz="2000" b="1" dirty="0">
                <a:solidFill>
                  <a:srgbClr val="136C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climate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US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87133-0BB9-C935-2639-B3BF0CBD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28804"/>
            <a:ext cx="9386864" cy="779002"/>
          </a:xfrm>
        </p:spPr>
        <p:txBody>
          <a:bodyPr/>
          <a:lstStyle/>
          <a:p>
            <a:r>
              <a:rPr lang="en-US" dirty="0"/>
              <a:t>Bottom-up and Top-Down methods are complementary</a:t>
            </a:r>
          </a:p>
        </p:txBody>
      </p:sp>
    </p:spTree>
    <p:extLst>
      <p:ext uri="{BB962C8B-B14F-4D97-AF65-F5344CB8AC3E}">
        <p14:creationId xmlns:p14="http://schemas.microsoft.com/office/powerpoint/2010/main" val="2963980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914E6-D95A-0B61-46D9-EA883CCCA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Harmonized, validated, interoperable L2 datasets are critical, but not sufficient</a:t>
            </a:r>
          </a:p>
          <a:p>
            <a:r>
              <a:rPr lang="en-US" dirty="0"/>
              <a:t>Reliable, timely estimates of atmospheric transport, at the appropriate spatial resolution are also needed</a:t>
            </a:r>
          </a:p>
          <a:p>
            <a:r>
              <a:rPr lang="en-US" dirty="0"/>
              <a:t>Advances in computational capacity, and methodological approaches are needed to meet the G3W objectives</a:t>
            </a:r>
          </a:p>
          <a:p>
            <a:r>
              <a:rPr lang="en-US" dirty="0"/>
              <a:t>Strong coordination among CEOS/CGMS agencies, national laboratories and university communities is needed to meet these needs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1154D3-79EC-577C-42F1-AED600E6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1" y="25329"/>
            <a:ext cx="9731746" cy="996642"/>
          </a:xfrm>
        </p:spPr>
        <p:txBody>
          <a:bodyPr/>
          <a:lstStyle/>
          <a:p>
            <a:r>
              <a:rPr lang="en-US" sz="3600" dirty="0"/>
              <a:t>Challenges for Flux inversion to meet growing scientific and operational needs</a:t>
            </a:r>
          </a:p>
        </p:txBody>
      </p:sp>
    </p:spTree>
    <p:extLst>
      <p:ext uri="{BB962C8B-B14F-4D97-AF65-F5344CB8AC3E}">
        <p14:creationId xmlns:p14="http://schemas.microsoft.com/office/powerpoint/2010/main" val="307382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82F0-D567-5AD7-B059-27D11771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GGGW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2BA055-9BC1-0FDA-F397-73EA4E4DBA71}"/>
              </a:ext>
            </a:extLst>
          </p:cNvPr>
          <p:cNvSpPr txBox="1"/>
          <p:nvPr/>
        </p:nvSpPr>
        <p:spPr>
          <a:xfrm>
            <a:off x="294290" y="1650124"/>
            <a:ext cx="1178209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Many of the existing international and national activities dealing with greenhouse gases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72A"/>
                </a:solidFill>
                <a:latin typeface="Candara" panose="020E0502030303020204" pitchFamily="34" charset="0"/>
              </a:rPr>
              <a:t>S</a:t>
            </a:r>
            <a:r>
              <a:rPr lang="en-US" sz="24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upported mainly by the research community, relying on availability of research funds.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G3W provides a platform for timely international exchange of surface and space-based greenhouse gas observations and modelling products.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b="0" i="0" u="none" strike="noStrike" dirty="0">
              <a:solidFill>
                <a:srgbClr val="0F172A"/>
              </a:solidFill>
              <a:effectLst/>
              <a:latin typeface="Candara" panose="020E0502030303020204" pitchFamily="34" charset="0"/>
            </a:endParaRPr>
          </a:p>
          <a:p>
            <a:pPr algn="l"/>
            <a:r>
              <a:rPr lang="en-US" sz="24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In its initial set-up the Global Greenhouse Gas Watch will deliver the following products:</a:t>
            </a:r>
            <a:endParaRPr lang="en-US" sz="2000" b="0" i="0" u="none" strike="noStrike" dirty="0">
              <a:solidFill>
                <a:srgbClr val="0F172A"/>
              </a:solidFill>
              <a:effectLst/>
              <a:latin typeface="Candara" panose="020E05020303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Monthly CO</a:t>
            </a:r>
            <a:r>
              <a:rPr lang="en-US" sz="2000" b="0" u="none" strike="noStrike" baseline="-25000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2</a:t>
            </a:r>
            <a:r>
              <a:rPr lang="en-US" sz="2000" b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 net fluxes between the Earth surface and the atmosphere with 1° x 1° horizontal resolution delivered with maximum a delay of one month,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Monthly CH</a:t>
            </a:r>
            <a:r>
              <a:rPr lang="en-US" sz="2000" b="0" i="0" u="none" strike="noStrike" baseline="-25000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4</a:t>
            </a:r>
            <a:r>
              <a:rPr lang="en-US" sz="20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 net fluxes between the Earth surface and the atmosphere with 1° x 1° horizontal resolution delivered with a delay of one month,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3-Dimensional fields of CO</a:t>
            </a:r>
            <a:r>
              <a:rPr lang="en-US" sz="2000" b="0" i="0" u="none" strike="noStrike" baseline="-25000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2</a:t>
            </a:r>
            <a:r>
              <a:rPr lang="en-US" sz="20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 and CH</a:t>
            </a:r>
            <a:r>
              <a:rPr lang="en-US" sz="2000" b="0" i="0" u="none" strike="noStrike" baseline="-25000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4</a:t>
            </a:r>
            <a:r>
              <a:rPr lang="en-US" sz="20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 abundance with hourly resolution and data latency to be defined (tentatively on the order of a few days), 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N</a:t>
            </a:r>
            <a:r>
              <a:rPr lang="en-US" sz="2000" b="0" i="0" u="none" strike="noStrike" baseline="-25000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2</a:t>
            </a:r>
            <a:r>
              <a:rPr lang="en-US" sz="2000" b="0" i="0" u="none" strike="noStrike" dirty="0">
                <a:solidFill>
                  <a:srgbClr val="0F172A"/>
                </a:solidFill>
                <a:effectLst/>
                <a:latin typeface="Candara" panose="020E0502030303020204" pitchFamily="34" charset="0"/>
              </a:rPr>
              <a:t>O abundances and net fluxes with resolution and latency still to be defined.</a:t>
            </a:r>
          </a:p>
        </p:txBody>
      </p:sp>
    </p:spTree>
    <p:extLst>
      <p:ext uri="{BB962C8B-B14F-4D97-AF65-F5344CB8AC3E}">
        <p14:creationId xmlns:p14="http://schemas.microsoft.com/office/powerpoint/2010/main" val="354750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A1EB-1A89-EB22-AE43-3B5BC64E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CEOS impacts on G3W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910E507D-12BA-60A0-54AD-44148F6411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75" y="1296455"/>
            <a:ext cx="4458666" cy="5172661"/>
          </a:xfrm>
          <a:prstGeom prst="rect">
            <a:avLst/>
          </a:prstGeom>
        </p:spPr>
      </p:pic>
      <p:pic>
        <p:nvPicPr>
          <p:cNvPr id="6" name="Picture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4F7C004B-AE64-B93E-BA83-072831971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347" y="1080754"/>
            <a:ext cx="2363836" cy="1326541"/>
          </a:xfrm>
          <a:prstGeom prst="rect">
            <a:avLst/>
          </a:prstGeom>
        </p:spPr>
      </p:pic>
      <p:pic>
        <p:nvPicPr>
          <p:cNvPr id="8" name="Google Shape;12;p2">
            <a:extLst>
              <a:ext uri="{FF2B5EF4-FFF2-40B4-BE49-F238E27FC236}">
                <a16:creationId xmlns:a16="http://schemas.microsoft.com/office/drawing/2014/main" id="{BA0E52CD-8842-BE38-94AA-233E7B382785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689" y="1539526"/>
            <a:ext cx="1632606" cy="9328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F16B64-8ECB-D2D8-FDEF-9F12DE7D649A}"/>
              </a:ext>
            </a:extLst>
          </p:cNvPr>
          <p:cNvCxnSpPr>
            <a:cxnSpLocks/>
          </p:cNvCxnSpPr>
          <p:nvPr/>
        </p:nvCxnSpPr>
        <p:spPr>
          <a:xfrm flipH="1">
            <a:off x="4352925" y="2472384"/>
            <a:ext cx="1012428" cy="64188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74E0D3-FC4F-C904-8810-D9CCDC1F8826}"/>
              </a:ext>
            </a:extLst>
          </p:cNvPr>
          <p:cNvCxnSpPr>
            <a:cxnSpLocks/>
          </p:cNvCxnSpPr>
          <p:nvPr/>
        </p:nvCxnSpPr>
        <p:spPr>
          <a:xfrm flipH="1">
            <a:off x="2838450" y="1938338"/>
            <a:ext cx="2393339" cy="208121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3A9F91-3F04-3133-BDCA-DB808E979A5B}"/>
              </a:ext>
            </a:extLst>
          </p:cNvPr>
          <p:cNvSpPr txBox="1"/>
          <p:nvPr/>
        </p:nvSpPr>
        <p:spPr>
          <a:xfrm>
            <a:off x="5094865" y="2546975"/>
            <a:ext cx="68542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CEOS members will provide the bulk of satellite data for CO2 and CH4 at global scales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CEOS is also helping to integrate private GHG suppliers within the broader observing system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To meet G3W satellite data will need to be:</a:t>
            </a:r>
          </a:p>
          <a:p>
            <a:pPr marL="285750" lvl="7" indent="-285750">
              <a:buFont typeface="Arial" panose="020B0604020202020204" pitchFamily="34" charset="0"/>
              <a:buChar char="•"/>
            </a:pPr>
            <a:r>
              <a:rPr lang="en-US" sz="1800" dirty="0"/>
              <a:t>Low-latency</a:t>
            </a:r>
          </a:p>
          <a:p>
            <a:pPr marL="285750" lvl="7" indent="-285750">
              <a:buFont typeface="Arial" panose="020B0604020202020204" pitchFamily="34" charset="0"/>
              <a:buChar char="•"/>
            </a:pPr>
            <a:r>
              <a:rPr lang="en-US" sz="1800" dirty="0"/>
              <a:t>Consistent calibration</a:t>
            </a:r>
          </a:p>
          <a:p>
            <a:pPr marL="285750" lvl="7" indent="-285750">
              <a:buFont typeface="Arial" panose="020B0604020202020204" pitchFamily="34" charset="0"/>
              <a:buChar char="•"/>
            </a:pPr>
            <a:r>
              <a:rPr lang="en-US" sz="1800" dirty="0"/>
              <a:t>Well-characterized sampling</a:t>
            </a:r>
          </a:p>
          <a:p>
            <a:pPr marL="285750" lvl="7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3B4C8F-6A90-FEA4-D7FA-D1632609778B}"/>
              </a:ext>
            </a:extLst>
          </p:cNvPr>
          <p:cNvSpPr txBox="1"/>
          <p:nvPr/>
        </p:nvSpPr>
        <p:spPr>
          <a:xfrm>
            <a:off x="5094865" y="5002849"/>
            <a:ext cx="6864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CEOS has led development of modeling and assimilation methods to integrate satellite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impacts of latency, retrieval consistency, and </a:t>
            </a:r>
            <a:r>
              <a:rPr lang="en-US" sz="1800" dirty="0" err="1"/>
              <a:t>spatio</a:t>
            </a:r>
            <a:r>
              <a:rPr lang="en-US" sz="1800" dirty="0"/>
              <a:t>-temporal sampling of these satellite data will need to be assessed.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349A5D-61D0-8AAA-242C-2CF7BC5BE3A9}"/>
              </a:ext>
            </a:extLst>
          </p:cNvPr>
          <p:cNvSpPr/>
          <p:nvPr/>
        </p:nvSpPr>
        <p:spPr>
          <a:xfrm>
            <a:off x="771704" y="2857500"/>
            <a:ext cx="944479" cy="860258"/>
          </a:xfrm>
          <a:prstGeom prst="rect">
            <a:avLst/>
          </a:prstGeom>
          <a:noFill/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9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8F1ED-4B8F-B9A5-6BA1-F67828E9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10623"/>
            <a:ext cx="9387000" cy="779100"/>
          </a:xfrm>
        </p:spPr>
        <p:txBody>
          <a:bodyPr/>
          <a:lstStyle/>
          <a:p>
            <a:r>
              <a:rPr lang="en-US" sz="3200" dirty="0"/>
              <a:t>How consistent are CEOS L2 products and how do they impact flux estimates?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E0339-7394-F03F-311F-2F0075D7D513}"/>
              </a:ext>
            </a:extLst>
          </p:cNvPr>
          <p:cNvSpPr txBox="1"/>
          <p:nvPr/>
        </p:nvSpPr>
        <p:spPr>
          <a:xfrm>
            <a:off x="489857" y="1578429"/>
            <a:ext cx="10352514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Consistent, interoperable global products are essential for meeting the G3W objectives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This requires consistent, harmonized L2 products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It also requires consistent, traceable, interoperable flux inversion modeling systems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Consistency between CEOS L2 products can be evaluated in a number of different ways.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Application of a common algorithm to multiple sensors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Data fusion between sensors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Progress toward these objectives is summarized here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8031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55A48-315B-112F-08F9-BE98E30C1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logo with a white background&#10;&#10;Description automatically generated">
            <a:extLst>
              <a:ext uri="{FF2B5EF4-FFF2-40B4-BE49-F238E27FC236}">
                <a16:creationId xmlns:a16="http://schemas.microsoft.com/office/drawing/2014/main" id="{9A6A3F59-2A9D-CBD0-2BEE-570983D92D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41" y="1211280"/>
            <a:ext cx="1318204" cy="859488"/>
          </a:xfrm>
          <a:prstGeom prst="rect">
            <a:avLst/>
          </a:prstGeom>
        </p:spPr>
      </p:pic>
      <p:pic>
        <p:nvPicPr>
          <p:cNvPr id="9" name="Picture 8" descr="A satellite in the earth&#10;&#10;Description automatically generated with medium confidence">
            <a:extLst>
              <a:ext uri="{FF2B5EF4-FFF2-40B4-BE49-F238E27FC236}">
                <a16:creationId xmlns:a16="http://schemas.microsoft.com/office/drawing/2014/main" id="{45F16700-D405-B8EC-CF15-A5DD799B02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64" y="1223177"/>
            <a:ext cx="1063522" cy="850818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C4536EEA-942C-EA96-0A76-A029B40C9F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089" y="1297831"/>
            <a:ext cx="1456871" cy="578888"/>
          </a:xfrm>
          <a:prstGeom prst="rect">
            <a:avLst/>
          </a:prstGeom>
        </p:spPr>
      </p:pic>
      <p:pic>
        <p:nvPicPr>
          <p:cNvPr id="13" name="Picture 12" descr="A logo of a university&#10;&#10;Description automatically generated">
            <a:extLst>
              <a:ext uri="{FF2B5EF4-FFF2-40B4-BE49-F238E27FC236}">
                <a16:creationId xmlns:a16="http://schemas.microsoft.com/office/drawing/2014/main" id="{52FA68BE-27D5-3415-FD50-4CDA77C34C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985" y="1154415"/>
            <a:ext cx="1691728" cy="989719"/>
          </a:xfrm>
          <a:prstGeom prst="rect">
            <a:avLst/>
          </a:prstGeom>
        </p:spPr>
      </p:pic>
      <p:pic>
        <p:nvPicPr>
          <p:cNvPr id="12" name="Picture 11" descr="A graph of data density&#10;&#10;Description automatically generated with medium confidence">
            <a:extLst>
              <a:ext uri="{FF2B5EF4-FFF2-40B4-BE49-F238E27FC236}">
                <a16:creationId xmlns:a16="http://schemas.microsoft.com/office/drawing/2014/main" id="{D38A2134-16C3-5563-723A-3DCB1D22C4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35" y="4199096"/>
            <a:ext cx="5737865" cy="2045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9DEE63-5B68-92CB-83FE-01AA52245A0F}"/>
              </a:ext>
            </a:extLst>
          </p:cNvPr>
          <p:cNvSpPr txBox="1"/>
          <p:nvPr/>
        </p:nvSpPr>
        <p:spPr>
          <a:xfrm>
            <a:off x="3562485" y="5501240"/>
            <a:ext cx="1453182" cy="184666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rgbClr val="FF00F9"/>
                </a:solidFill>
              </a:rPr>
              <a:t> Start of OCO-2 record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586ECD-5F15-CA14-8E30-AD747EA7C923}"/>
              </a:ext>
            </a:extLst>
          </p:cNvPr>
          <p:cNvCxnSpPr>
            <a:cxnSpLocks/>
          </p:cNvCxnSpPr>
          <p:nvPr/>
        </p:nvCxnSpPr>
        <p:spPr>
          <a:xfrm>
            <a:off x="3333693" y="4435103"/>
            <a:ext cx="0" cy="1393708"/>
          </a:xfrm>
          <a:prstGeom prst="line">
            <a:avLst/>
          </a:prstGeom>
          <a:ln w="38100">
            <a:solidFill>
              <a:srgbClr val="FF85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2138AB3-732A-0FC3-F541-0615F69F2123}"/>
              </a:ext>
            </a:extLst>
          </p:cNvPr>
          <p:cNvSpPr txBox="1"/>
          <p:nvPr/>
        </p:nvSpPr>
        <p:spPr>
          <a:xfrm>
            <a:off x="92087" y="1876497"/>
            <a:ext cx="119398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u="sng" dirty="0"/>
              <a:t>Background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OCO-2 XCO</a:t>
            </a:r>
            <a:r>
              <a:rPr lang="en-US" sz="2000" baseline="-25000" dirty="0"/>
              <a:t>2</a:t>
            </a:r>
            <a:r>
              <a:rPr lang="en-US" sz="2000" dirty="0"/>
              <a:t> version 11 data product (2014-present) is the gold standard for satellite CO</a:t>
            </a:r>
            <a:r>
              <a:rPr lang="en-US" sz="2000" baseline="-25000" dirty="0"/>
              <a:t>2</a:t>
            </a:r>
            <a:r>
              <a:rPr lang="en-US" sz="2000" dirty="0"/>
              <a:t> retrievals.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GOSAT is a similar, high-quality instrument that begins in 2009, but currently has no similarly high-quality XCO</a:t>
            </a:r>
            <a:r>
              <a:rPr lang="en-US" sz="2000" baseline="-25000" dirty="0"/>
              <a:t>2</a:t>
            </a:r>
            <a:r>
              <a:rPr lang="en-US" sz="2000" dirty="0"/>
              <a:t> product.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CSU is processing the entire GOSAT record through the ACOS version 11 full-physics retrieval.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0533F-5F9A-DA7F-C9C7-45A7EE3D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417"/>
            <a:ext cx="9907793" cy="779100"/>
          </a:xfrm>
        </p:spPr>
        <p:txBody>
          <a:bodyPr>
            <a:normAutofit fontScale="90000"/>
          </a:bodyPr>
          <a:lstStyle/>
          <a:p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multi-satellite XCO</a:t>
            </a:r>
            <a:r>
              <a:rPr lang="en-US" sz="35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era: </a:t>
            </a:r>
            <a:b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the ACOS/GOSAT version 11 product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2AC9E-4128-C579-5FE9-E386F544AA3A}"/>
              </a:ext>
            </a:extLst>
          </p:cNvPr>
          <p:cNvSpPr txBox="1"/>
          <p:nvPr/>
        </p:nvSpPr>
        <p:spPr>
          <a:xfrm>
            <a:off x="1815006" y="4264889"/>
            <a:ext cx="3636579" cy="221599"/>
          </a:xfrm>
          <a:prstGeom prst="rect">
            <a:avLst/>
          </a:prstGeom>
          <a:solidFill>
            <a:schemeClr val="bg1"/>
          </a:solidFill>
        </p:spPr>
        <p:txBody>
          <a:bodyPr wrap="square" tIns="18288" bIns="18288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ACOS/GOSAT v9 product, 2009-2020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E9AFEA-9267-461A-D35F-58CCE8F76736}"/>
              </a:ext>
            </a:extLst>
          </p:cNvPr>
          <p:cNvSpPr txBox="1"/>
          <p:nvPr/>
        </p:nvSpPr>
        <p:spPr>
          <a:xfrm>
            <a:off x="6062011" y="4676376"/>
            <a:ext cx="5161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ACOS/GOSAT product supplements the OCO-2 product by adding 5 years to the record, and provides global coverage.</a:t>
            </a:r>
          </a:p>
          <a:p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logo of a nasa company&#10;&#10;Description automatically generated">
            <a:extLst>
              <a:ext uri="{FF2B5EF4-FFF2-40B4-BE49-F238E27FC236}">
                <a16:creationId xmlns:a16="http://schemas.microsoft.com/office/drawing/2014/main" id="{864831A2-A89C-36E8-5103-43FC10BB53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244" y="1246443"/>
            <a:ext cx="1156970" cy="7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1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353A3-1BA1-A19C-45CE-D5B9A399C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logo with a white background&#10;&#10;Description automatically generated">
            <a:extLst>
              <a:ext uri="{FF2B5EF4-FFF2-40B4-BE49-F238E27FC236}">
                <a16:creationId xmlns:a16="http://schemas.microsoft.com/office/drawing/2014/main" id="{5192D719-2993-8396-0EBA-D43F00B455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41" y="1211280"/>
            <a:ext cx="1318204" cy="859488"/>
          </a:xfrm>
          <a:prstGeom prst="rect">
            <a:avLst/>
          </a:prstGeom>
        </p:spPr>
      </p:pic>
      <p:pic>
        <p:nvPicPr>
          <p:cNvPr id="9" name="Picture 8" descr="A satellite in the earth&#10;&#10;Description automatically generated with medium confidence">
            <a:extLst>
              <a:ext uri="{FF2B5EF4-FFF2-40B4-BE49-F238E27FC236}">
                <a16:creationId xmlns:a16="http://schemas.microsoft.com/office/drawing/2014/main" id="{F541144E-F5A0-7A58-937F-B8189B14B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64" y="1223177"/>
            <a:ext cx="1063522" cy="850818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54299394-CA1E-D79E-DFA3-B648F789F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089" y="1297831"/>
            <a:ext cx="1456871" cy="578888"/>
          </a:xfrm>
          <a:prstGeom prst="rect">
            <a:avLst/>
          </a:prstGeom>
        </p:spPr>
      </p:pic>
      <p:pic>
        <p:nvPicPr>
          <p:cNvPr id="13" name="Picture 12" descr="A logo of a university&#10;&#10;Description automatically generated">
            <a:extLst>
              <a:ext uri="{FF2B5EF4-FFF2-40B4-BE49-F238E27FC236}">
                <a16:creationId xmlns:a16="http://schemas.microsoft.com/office/drawing/2014/main" id="{9022E44C-5F13-632D-7A0E-D5BAD7DDC0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985" y="1154415"/>
            <a:ext cx="1691728" cy="989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D27DF5-A52E-2FE0-E430-A93DB2236808}"/>
              </a:ext>
            </a:extLst>
          </p:cNvPr>
          <p:cNvSpPr txBox="1"/>
          <p:nvPr/>
        </p:nvSpPr>
        <p:spPr>
          <a:xfrm>
            <a:off x="92087" y="2070768"/>
            <a:ext cx="83419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ACOS/GOSAT v11 XCO</a:t>
            </a:r>
            <a:r>
              <a:rPr lang="en-US" sz="2000" baseline="-25000" dirty="0"/>
              <a:t>2</a:t>
            </a:r>
            <a:r>
              <a:rPr lang="en-US" sz="2000" dirty="0"/>
              <a:t> product will be delivered to the GES-DISC; NRT processing of it will enable assimilation into GMAO’s carbon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will both extend the satellite record back to 2009, and enable testing of a multi-satellite CO</a:t>
            </a:r>
            <a:r>
              <a:rPr lang="en-US" sz="2000" baseline="-25000" dirty="0"/>
              <a:t>2</a:t>
            </a:r>
            <a:r>
              <a:rPr lang="en-US" sz="2000" dirty="0"/>
              <a:t> assimilation system for the first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Knowledge gained in this process will be critical as we enter an era of multiple CO</a:t>
            </a:r>
            <a:r>
              <a:rPr lang="en-US" sz="2000" baseline="-25000" dirty="0"/>
              <a:t>2</a:t>
            </a:r>
            <a:r>
              <a:rPr lang="en-US" sz="2000" dirty="0"/>
              <a:t> monitoring satellites: GOSAT-GW, CO2M, Carbon-I,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Fosters collaboration between NASA and JAXA.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02AC8-7345-9998-95E7-ED2B13E7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417"/>
            <a:ext cx="9907793" cy="779100"/>
          </a:xfrm>
        </p:spPr>
        <p:txBody>
          <a:bodyPr>
            <a:normAutofit fontScale="90000"/>
          </a:bodyPr>
          <a:lstStyle/>
          <a:p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multi-satellite XCO</a:t>
            </a:r>
            <a:r>
              <a:rPr lang="en-US" sz="35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era: </a:t>
            </a:r>
            <a:b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the ACOS/GOSAT version 11 product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A4BFB-2001-65A7-B8B9-8783E64642A1}"/>
              </a:ext>
            </a:extLst>
          </p:cNvPr>
          <p:cNvGrpSpPr/>
          <p:nvPr/>
        </p:nvGrpSpPr>
        <p:grpSpPr>
          <a:xfrm>
            <a:off x="8797396" y="1154415"/>
            <a:ext cx="3302517" cy="2539223"/>
            <a:chOff x="6087324" y="4010482"/>
            <a:chExt cx="3302517" cy="2539223"/>
          </a:xfrm>
        </p:grpSpPr>
        <p:pic>
          <p:nvPicPr>
            <p:cNvPr id="20" name="Picture 19" descr="A graph of green and yellow bars&#10;&#10;Description automatically generated">
              <a:extLst>
                <a:ext uri="{FF2B5EF4-FFF2-40B4-BE49-F238E27FC236}">
                  <a16:creationId xmlns:a16="http://schemas.microsoft.com/office/drawing/2014/main" id="{0447248C-F78A-5CDA-53A9-838685A63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7324" y="4010482"/>
              <a:ext cx="3302517" cy="253922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157961-30B6-3D92-DCDD-EBEBBF46A250}"/>
                </a:ext>
              </a:extLst>
            </p:cNvPr>
            <p:cNvSpPr txBox="1"/>
            <p:nvPr/>
          </p:nvSpPr>
          <p:spPr>
            <a:xfrm>
              <a:off x="6413868" y="4045580"/>
              <a:ext cx="290195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GOSAT XCO</a:t>
              </a:r>
              <a:r>
                <a:rPr lang="en-US" sz="1200" b="1" baseline="-25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errors from 3 retrievals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AD1763-1418-1539-B6DA-1C1B630BACC0}"/>
              </a:ext>
            </a:extLst>
          </p:cNvPr>
          <p:cNvSpPr txBox="1"/>
          <p:nvPr/>
        </p:nvSpPr>
        <p:spPr>
          <a:xfrm>
            <a:off x="8797396" y="3830845"/>
            <a:ext cx="33038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ACOS XCO</a:t>
            </a:r>
            <a:r>
              <a:rPr lang="en-US" sz="16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 has superior error statistics as compared to two other algorithms: FOCAL v3 (Univ of Bremen), and the operational NIES v2.9.7 retrieval.  Here, errors are determined either by colocations with TCCON or a multi-model median (MMM).</a:t>
            </a:r>
          </a:p>
        </p:txBody>
      </p:sp>
      <p:pic>
        <p:nvPicPr>
          <p:cNvPr id="29" name="Picture 28" descr="A logo of a nasa company&#10;&#10;Description automatically generated">
            <a:extLst>
              <a:ext uri="{FF2B5EF4-FFF2-40B4-BE49-F238E27FC236}">
                <a16:creationId xmlns:a16="http://schemas.microsoft.com/office/drawing/2014/main" id="{2A773AA6-B75F-26E4-9435-AACE12CAC8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244" y="1246443"/>
            <a:ext cx="1156970" cy="7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0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9094-12E3-1C54-F5E6-F5BE8DE5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0"/>
            <a:ext cx="10339552" cy="779100"/>
          </a:xfrm>
        </p:spPr>
        <p:txBody>
          <a:bodyPr/>
          <a:lstStyle/>
          <a:p>
            <a:r>
              <a:rPr lang="en-US" sz="3600" dirty="0"/>
              <a:t>Multi-instrument calibration through 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F440C-5D88-5D4B-4D2D-6AC2C839B2B6}"/>
              </a:ext>
            </a:extLst>
          </p:cNvPr>
          <p:cNvSpPr txBox="1"/>
          <p:nvPr/>
        </p:nvSpPr>
        <p:spPr>
          <a:xfrm>
            <a:off x="176048" y="1209481"/>
            <a:ext cx="57945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Machine learning approaches are being used to harmonize OCO-2 and GOSAT data.  </a:t>
            </a:r>
          </a:p>
          <a:p>
            <a:br>
              <a:rPr sz="2400" dirty="0"/>
            </a:br>
            <a:r>
              <a:rPr sz="2400" dirty="0"/>
              <a:t>• Machine learning reduced GOSAT-OCO-2 XCO₂ bias by 71.5%.</a:t>
            </a:r>
            <a:br>
              <a:rPr sz="2400" dirty="0"/>
            </a:br>
            <a:r>
              <a:rPr sz="2400" dirty="0"/>
              <a:t>• Annual observation coverage increased by 53.6% (84.7K new observations).</a:t>
            </a:r>
            <a:br>
              <a:rPr sz="2400" dirty="0"/>
            </a:br>
            <a:r>
              <a:rPr sz="2400" dirty="0"/>
              <a:t>• Adjusted dataset closely matches TCCON ground-based observations (bias: 0.06 ppm).</a:t>
            </a:r>
            <a:br>
              <a:rPr sz="2400" dirty="0"/>
            </a:br>
            <a:r>
              <a:rPr sz="2400" dirty="0"/>
              <a:t>• The method can be applied to future satellite missions for carbon flux monitoring.</a:t>
            </a:r>
          </a:p>
        </p:txBody>
      </p:sp>
      <p:pic>
        <p:nvPicPr>
          <p:cNvPr id="4" name="Picture 3" descr="figure1_screenshot.png">
            <a:extLst>
              <a:ext uri="{FF2B5EF4-FFF2-40B4-BE49-F238E27FC236}">
                <a16:creationId xmlns:a16="http://schemas.microsoft.com/office/drawing/2014/main" id="{C3EE9D9A-D5C5-D22D-02E1-729E183A40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2283" y="1447922"/>
            <a:ext cx="6269617" cy="4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8B7B-546F-843A-A4EA-CE65A630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754" y="3429000"/>
            <a:ext cx="9387000" cy="7791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Low-Latency L2 products</a:t>
            </a:r>
          </a:p>
        </p:txBody>
      </p:sp>
    </p:spTree>
    <p:extLst>
      <p:ext uri="{BB962C8B-B14F-4D97-AF65-F5344CB8AC3E}">
        <p14:creationId xmlns:p14="http://schemas.microsoft.com/office/powerpoint/2010/main" val="32148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E7AC-F022-8DE2-07D7-2739A012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0"/>
            <a:ext cx="10147823" cy="95503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OCO-2 &amp; OCO-3 forward, retrospective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4E910-F48E-1D7B-337D-9740A4D109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Forward stream:</a:t>
            </a:r>
          </a:p>
          <a:p>
            <a:pPr lvl="1"/>
            <a:r>
              <a:rPr lang="en-US" dirty="0"/>
              <a:t>Typically delivered within one week of acquisition</a:t>
            </a:r>
          </a:p>
          <a:p>
            <a:pPr lvl="1"/>
            <a:r>
              <a:rPr lang="en-US" dirty="0"/>
              <a:t>Processes around 6% of soundings through L2</a:t>
            </a:r>
          </a:p>
          <a:p>
            <a:pPr lvl="1"/>
            <a:r>
              <a:rPr lang="en-US" dirty="0" err="1"/>
              <a:t>å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29BA4-EC86-4909-09AA-46B118126E7C}"/>
              </a:ext>
            </a:extLst>
          </p:cNvPr>
          <p:cNvSpPr txBox="1">
            <a:spLocks/>
          </p:cNvSpPr>
          <p:nvPr/>
        </p:nvSpPr>
        <p:spPr>
          <a:xfrm>
            <a:off x="392151" y="1247887"/>
            <a:ext cx="11344441" cy="52497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b="1" dirty="0">
                <a:latin typeface="Candara" panose="020E0502030303020204" pitchFamily="34" charset="0"/>
              </a:rPr>
              <a:t>The OCO satellites deliver two data streams: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andara" panose="020E0502030303020204" pitchFamily="34" charset="0"/>
              </a:rPr>
              <a:t>Forward stream:</a:t>
            </a:r>
          </a:p>
          <a:p>
            <a:pPr marL="3429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Relies on extrapolated calibration data</a:t>
            </a:r>
          </a:p>
          <a:p>
            <a:pPr marL="3429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Processes around 6% of soundings through L2</a:t>
            </a:r>
          </a:p>
          <a:p>
            <a:pPr marL="3429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Current time: No bias correction, filtering applied to forward stream L2</a:t>
            </a:r>
          </a:p>
          <a:p>
            <a:pPr marL="3429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Typically delivered within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one week </a:t>
            </a:r>
            <a:r>
              <a:rPr lang="en-US" sz="2400" dirty="0">
                <a:latin typeface="Candara" panose="020E0502030303020204" pitchFamily="34" charset="0"/>
              </a:rPr>
              <a:t>of acquisition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andara" panose="020E0502030303020204" pitchFamily="34" charset="0"/>
              </a:rPr>
              <a:t>Retrospective stream: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Uses </a:t>
            </a:r>
            <a:r>
              <a:rPr lang="en-US" sz="2400" b="1" dirty="0">
                <a:latin typeface="Candara" panose="020E0502030303020204" pitchFamily="34" charset="0"/>
              </a:rPr>
              <a:t>refined calibration coefficients </a:t>
            </a:r>
            <a:r>
              <a:rPr lang="en-US" sz="2400" dirty="0">
                <a:latin typeface="Candara" panose="020E0502030303020204" pitchFamily="34" charset="0"/>
              </a:rPr>
              <a:t>(informed by analysis of forward stream)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Processes </a:t>
            </a:r>
            <a:r>
              <a:rPr lang="en-US" sz="2400" b="1" dirty="0">
                <a:latin typeface="Candara" panose="020E0502030303020204" pitchFamily="34" charset="0"/>
              </a:rPr>
              <a:t>all cloud-free soundings </a:t>
            </a:r>
            <a:r>
              <a:rPr lang="en-US" sz="2400" dirty="0">
                <a:latin typeface="Candara" panose="020E0502030303020204" pitchFamily="34" charset="0"/>
              </a:rPr>
              <a:t>through L2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Used to generate </a:t>
            </a:r>
            <a:r>
              <a:rPr lang="en-US" sz="2400" b="1" dirty="0">
                <a:latin typeface="Candara" panose="020E0502030303020204" pitchFamily="34" charset="0"/>
              </a:rPr>
              <a:t>bias corrected and quality filtered </a:t>
            </a:r>
            <a:r>
              <a:rPr lang="en-US" sz="2400" dirty="0">
                <a:latin typeface="Candara" panose="020E0502030303020204" pitchFamily="34" charset="0"/>
              </a:rPr>
              <a:t>“Lite” products that we recommend for science use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Typically delivered at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monthly intervals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Work is underway to release bias corrected and filtered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forward stream </a:t>
            </a:r>
            <a:r>
              <a:rPr lang="en-US" sz="2400" dirty="0">
                <a:solidFill>
                  <a:srgbClr val="FF0000"/>
                </a:solidFill>
                <a:latin typeface="Candara" panose="020E0502030303020204" pitchFamily="34" charset="0"/>
              </a:rPr>
              <a:t>products for OCO-2 and OCO-3 to reduce data latency</a:t>
            </a:r>
          </a:p>
        </p:txBody>
      </p:sp>
    </p:spTree>
    <p:extLst>
      <p:ext uri="{BB962C8B-B14F-4D97-AF65-F5344CB8AC3E}">
        <p14:creationId xmlns:p14="http://schemas.microsoft.com/office/powerpoint/2010/main" val="2057478867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8254</TotalTime>
  <Words>1638</Words>
  <Application>Microsoft Office PowerPoint</Application>
  <PresentationFormat>Widescreen</PresentationFormat>
  <Paragraphs>179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Montserrat Medium</vt:lpstr>
      <vt:lpstr>Montserrat SemiBold</vt:lpstr>
      <vt:lpstr>Aptos</vt:lpstr>
      <vt:lpstr>Lobster</vt:lpstr>
      <vt:lpstr>Average</vt:lpstr>
      <vt:lpstr>Times New Roman</vt:lpstr>
      <vt:lpstr>Arial</vt:lpstr>
      <vt:lpstr>Century Gothic</vt:lpstr>
      <vt:lpstr>Candara</vt:lpstr>
      <vt:lpstr>Montserrat</vt:lpstr>
      <vt:lpstr>Wingdings</vt:lpstr>
      <vt:lpstr>Barlow</vt:lpstr>
      <vt:lpstr>Barlow SemiBold</vt:lpstr>
      <vt:lpstr>Barlow Medium</vt:lpstr>
      <vt:lpstr>ceos</vt:lpstr>
      <vt:lpstr>3.6 Flux Inversion Modelling: Assess adaptation of current CEOS practices for G3W applications (INV-01)</vt:lpstr>
      <vt:lpstr>GGGW</vt:lpstr>
      <vt:lpstr>CEOS impacts on G3W</vt:lpstr>
      <vt:lpstr>How consistent are CEOS L2 products and how do they impact flux estimates?</vt:lpstr>
      <vt:lpstr>Into the multi-satellite XCO2 era:  Creating the ACOS/GOSAT version 11 product</vt:lpstr>
      <vt:lpstr>Into the multi-satellite XCO2 era:  Creating the ACOS/GOSAT version 11 product</vt:lpstr>
      <vt:lpstr>Multi-instrument calibration through Machine Learning</vt:lpstr>
      <vt:lpstr>Low-Latency L2 products</vt:lpstr>
      <vt:lpstr>OCO-2 &amp; OCO-3 forward, retrospective streams</vt:lpstr>
      <vt:lpstr>How bad/good is the OCO-2 forward stream?</vt:lpstr>
      <vt:lpstr>OCO-2 vs TCCON: Forward and retrospective now comparable in accuracy, precision</vt:lpstr>
      <vt:lpstr>OCO-3 vs TCCON: Forward and retrospective also comparable in accuracy, precision </vt:lpstr>
      <vt:lpstr>Low-latency products</vt:lpstr>
      <vt:lpstr>Future missions-GOSAT-GW</vt:lpstr>
      <vt:lpstr>CO2M</vt:lpstr>
      <vt:lpstr>Estimating CO2 and CH4 emissions and removals from atmospheric measurements</vt:lpstr>
      <vt:lpstr>Fluxes: The Art of inverse modeling</vt:lpstr>
      <vt:lpstr>Bottom-up and Top-Down methods are complementary</vt:lpstr>
      <vt:lpstr>Challenges for Flux inversion to meet growing scientific and operational needs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Crisp</dc:creator>
  <cp:lastModifiedBy>David Crisp</cp:lastModifiedBy>
  <cp:revision>6</cp:revision>
  <dcterms:modified xsi:type="dcterms:W3CDTF">2025-02-11T12:49:44Z</dcterms:modified>
</cp:coreProperties>
</file>