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2" r:id="rId1"/>
  </p:sldMasterIdLst>
  <p:notesMasterIdLst>
    <p:notesMasterId r:id="rId13"/>
  </p:notesMasterIdLst>
  <p:sldIdLst>
    <p:sldId id="256" r:id="rId2"/>
    <p:sldId id="3447" r:id="rId3"/>
    <p:sldId id="3471" r:id="rId4"/>
    <p:sldId id="3369" r:id="rId5"/>
    <p:sldId id="3468" r:id="rId6"/>
    <p:sldId id="3466" r:id="rId7"/>
    <p:sldId id="3467" r:id="rId8"/>
    <p:sldId id="3469" r:id="rId9"/>
    <p:sldId id="3470" r:id="rId10"/>
    <p:sldId id="3426" r:id="rId11"/>
    <p:sldId id="3454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8"/>
    <p:restoredTop sz="94626"/>
  </p:normalViewPr>
  <p:slideViewPr>
    <p:cSldViewPr snapToGrid="0">
      <p:cViewPr varScale="1">
        <p:scale>
          <a:sx n="116" d="100"/>
          <a:sy n="116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974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212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D8FEC-45BF-82FE-113B-55B53CAE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839EDC-F8CC-E129-84A6-1AA5A0AB3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77C498-678D-363E-D381-10586B520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8458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D8FEC-45BF-82FE-113B-55B53CAE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839EDC-F8CC-E129-84A6-1AA5A0AB3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77C498-678D-363E-D381-10586B520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4091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D8FEC-45BF-82FE-113B-55B53CAE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839EDC-F8CC-E129-84A6-1AA5A0AB3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77C498-678D-363E-D381-10586B520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1530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71925" y="460375"/>
            <a:ext cx="4027488" cy="22653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378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CEOS)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5" y="5532418"/>
            <a:ext cx="2337760" cy="12875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7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8625" y="3902750"/>
            <a:ext cx="1554175" cy="2038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555" y="3902750"/>
            <a:ext cx="2999990" cy="2038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WGClimate)">
  <p:cSld name="Title Slide_1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74" y="198875"/>
            <a:ext cx="2217500" cy="1221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 cstate="screen">
            <a:alphaModFix amt="58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485"/>
          <a:stretch/>
        </p:blipFill>
        <p:spPr>
          <a:xfrm rot="5400000">
            <a:off x="8967750" y="3607650"/>
            <a:ext cx="2826600" cy="3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072700" y="1886575"/>
            <a:ext cx="80466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60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662376" y="198875"/>
            <a:ext cx="3384923" cy="1059125"/>
            <a:chOff x="-7013547" y="6156743"/>
            <a:chExt cx="4139060" cy="1295091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013547" y="6156743"/>
              <a:ext cx="1245077" cy="12950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6" name="Google Shape;26;p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768470" y="6375042"/>
              <a:ext cx="2893983" cy="94494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27" name="Google Shape;27;p3"/>
          <p:cNvSpPr txBox="1"/>
          <p:nvPr/>
        </p:nvSpPr>
        <p:spPr>
          <a:xfrm>
            <a:off x="0" y="5919000"/>
            <a:ext cx="2444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2100" b="1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3158400" y="5706550"/>
            <a:ext cx="58752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WGClimate-22 &amp; GHG-TT-5</a:t>
            </a:r>
            <a:endParaRPr sz="21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11 - 13 February, 2025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ESA ECSAT, Harwell, UK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4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33" name="Google Shape;33;p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Google Shape;35;p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" name="Google Shape;36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39" name="Google Shape;39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WGClimate-22 &amp; GHG-TT-5 | 11 - 13 February, 2025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4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and Content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41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5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47" name="Google Shape;47;p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5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0" name="Google Shape;50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53" name="Google Shape;53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WGClimate-22 &amp; GHG-TT-5 | 11 - 13 February, 2025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5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A65BFF63-D65C-454B-A1A9-5F8AFA2053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13380" y="6256983"/>
            <a:ext cx="1196563" cy="60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>
              <a:defRPr/>
            </a:pPr>
            <a:fld id="{3C0EE749-78E6-456F-9601-430E83FB75E6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2402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651075" y="1440475"/>
            <a:ext cx="10308600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  <a:buSzPts val="8000"/>
            </a:pPr>
            <a:r>
              <a:rPr lang="en-US" sz="4800" i="1" dirty="0">
                <a:latin typeface="Montserrat"/>
                <a:ea typeface="Montserrat"/>
                <a:cs typeface="Montserrat"/>
                <a:sym typeface="Montserrat"/>
              </a:rPr>
              <a:t>3.2 Calibration and Level 1 </a:t>
            </a:r>
            <a:br>
              <a:rPr lang="en-US" sz="4800" i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800" i="1" dirty="0">
                <a:latin typeface="Montserrat"/>
                <a:ea typeface="Montserrat"/>
                <a:cs typeface="Montserrat"/>
                <a:sym typeface="Montserrat"/>
              </a:rPr>
              <a:t>Products: </a:t>
            </a:r>
            <a:br>
              <a:rPr lang="en-US" sz="2800" i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3000" i="1" dirty="0">
                <a:latin typeface="Montserrat"/>
                <a:ea typeface="Montserrat"/>
                <a:cs typeface="Montserrat"/>
                <a:sym typeface="Montserrat"/>
              </a:rPr>
              <a:t>Annual vicarious calibration campaigns </a:t>
            </a:r>
            <a:endParaRPr sz="3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6"/>
          <p:cNvSpPr/>
          <p:nvPr/>
        </p:nvSpPr>
        <p:spPr>
          <a:xfrm>
            <a:off x="6223225" y="5534125"/>
            <a:ext cx="59085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Hiroshi </a:t>
            </a:r>
            <a:r>
              <a:rPr lang="en-GB" sz="2200" dirty="0" err="1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Suto</a:t>
            </a: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JAXA</a:t>
            </a:r>
            <a:endParaRPr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Agenda Item 3.2</a:t>
            </a:r>
            <a:endParaRPr sz="2200" i="0" u="none" strike="noStrike" cap="none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7D34C97B-0612-8AAE-62F3-6F263215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9"/>
            <a:ext cx="10245209" cy="779100"/>
          </a:xfrm>
        </p:spPr>
        <p:txBody>
          <a:bodyPr/>
          <a:lstStyle/>
          <a:p>
            <a:r>
              <a:rPr lang="en-US" altLang="ja-JP" dirty="0"/>
              <a:t>GHG Vicarious calibration portal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D71F45D-1B82-7A09-A4C3-6C58486C2C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6613" y="6256338"/>
            <a:ext cx="1195387" cy="6016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0EE749-78E6-456F-9601-430E83FB75E6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6E68-100B-B66C-9533-25E5E1BCFF57}"/>
              </a:ext>
            </a:extLst>
          </p:cNvPr>
          <p:cNvSpPr txBox="1"/>
          <p:nvPr/>
        </p:nvSpPr>
        <p:spPr>
          <a:xfrm>
            <a:off x="171240" y="1020156"/>
            <a:ext cx="118495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Links: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https://www.eorc.jaxa.jp/GOSAT/GHGs_Vical/index.test.2.html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https://www.eorc.jaxa.jp/GOSAT/GHGs_Vical/weather_station/rrv_calendar_report.html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JPL does not require clearance to make weather station data public as they are geophysical measurement.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8ED9915-7B1C-E79A-73BA-185E4BA02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79" y="2179029"/>
            <a:ext cx="6598970" cy="3807098"/>
          </a:xfrm>
          <a:prstGeom prst="rect">
            <a:avLst/>
          </a:prstGeom>
        </p:spPr>
      </p:pic>
      <p:sp>
        <p:nvSpPr>
          <p:cNvPr id="8" name="矢印: 左 7">
            <a:extLst>
              <a:ext uri="{FF2B5EF4-FFF2-40B4-BE49-F238E27FC236}">
                <a16:creationId xmlns:a16="http://schemas.microsoft.com/office/drawing/2014/main" id="{F8DBE613-3D06-7B80-2913-D32DB12E0E01}"/>
              </a:ext>
            </a:extLst>
          </p:cNvPr>
          <p:cNvSpPr/>
          <p:nvPr/>
        </p:nvSpPr>
        <p:spPr bwMode="auto">
          <a:xfrm>
            <a:off x="2442468" y="5539257"/>
            <a:ext cx="1614525" cy="673511"/>
          </a:xfrm>
          <a:prstGeom prst="leftArrow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96" charset="-128"/>
              </a:rPr>
              <a:t>New</a:t>
            </a: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0ADC3CF-C255-6A54-CC85-0D555ED0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04" r="12439" b="6114"/>
          <a:stretch/>
        </p:blipFill>
        <p:spPr>
          <a:xfrm>
            <a:off x="7145488" y="2600634"/>
            <a:ext cx="4077923" cy="3501815"/>
          </a:xfrm>
          <a:prstGeom prst="rect">
            <a:avLst/>
          </a:prstGeom>
        </p:spPr>
      </p:pic>
      <p:sp>
        <p:nvSpPr>
          <p:cNvPr id="5" name="矢印: 左 4">
            <a:extLst>
              <a:ext uri="{FF2B5EF4-FFF2-40B4-BE49-F238E27FC236}">
                <a16:creationId xmlns:a16="http://schemas.microsoft.com/office/drawing/2014/main" id="{E82C6D35-2836-DE17-F02D-63D145E47C14}"/>
              </a:ext>
            </a:extLst>
          </p:cNvPr>
          <p:cNvSpPr/>
          <p:nvPr/>
        </p:nvSpPr>
        <p:spPr bwMode="auto">
          <a:xfrm>
            <a:off x="2689123" y="3256485"/>
            <a:ext cx="1614525" cy="673511"/>
          </a:xfrm>
          <a:prstGeom prst="leftArrow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96" charset="-128"/>
              </a:rPr>
              <a:t>Updated </a:t>
            </a: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0C449BE-3498-C47C-F416-7588DB7A81B7}"/>
              </a:ext>
            </a:extLst>
          </p:cNvPr>
          <p:cNvSpPr txBox="1"/>
          <p:nvPr/>
        </p:nvSpPr>
        <p:spPr>
          <a:xfrm>
            <a:off x="1051949" y="6102449"/>
            <a:ext cx="5905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Added JPL Weather Station data + Surface reflectance data (reprocessed) 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1ABB11-77DA-777B-B10E-5068CE5D8FC5}"/>
              </a:ext>
            </a:extLst>
          </p:cNvPr>
          <p:cNvSpPr txBox="1"/>
          <p:nvPr/>
        </p:nvSpPr>
        <p:spPr>
          <a:xfrm>
            <a:off x="7227427" y="2209324"/>
            <a:ext cx="39842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MONTHLY REPORT CHOOSE A MONTH IN A GIVEN YEAR</a:t>
            </a:r>
          </a:p>
        </p:txBody>
      </p:sp>
    </p:spTree>
    <p:extLst>
      <p:ext uri="{BB962C8B-B14F-4D97-AF65-F5344CB8AC3E}">
        <p14:creationId xmlns:p14="http://schemas.microsoft.com/office/powerpoint/2010/main" val="415704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8B498118-2D5A-4CA7-226B-3B78144ABE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972" y="1037258"/>
            <a:ext cx="5741806" cy="31292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91A5A90F-56ED-A724-6642-9BCF32FB5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Match up </a:t>
            </a:r>
            <a:r>
              <a:rPr lang="en-US" altLang="ja-JP" dirty="0">
                <a:solidFill>
                  <a:schemeClr val="bg1"/>
                </a:solidFill>
              </a:rPr>
              <a:t>dataset released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B9E7AA-68BD-3165-D0EC-1EFE5311FDE0}"/>
              </a:ext>
            </a:extLst>
          </p:cNvPr>
          <p:cNvSpPr txBox="1"/>
          <p:nvPr/>
        </p:nvSpPr>
        <p:spPr>
          <a:xfrm>
            <a:off x="4781755" y="4166542"/>
            <a:ext cx="811017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https://www.eorc.jaxa.jp/GOSAT/Matchup_forCal/top_matchup_viewer.html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E83419DE-935E-F88F-78EF-E09004D0B7A1}"/>
              </a:ext>
            </a:extLst>
          </p:cNvPr>
          <p:cNvSpPr/>
          <p:nvPr/>
        </p:nvSpPr>
        <p:spPr>
          <a:xfrm rot="12083753">
            <a:off x="7888511" y="3053192"/>
            <a:ext cx="247847" cy="7882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2B2E35B0-F286-B2DC-5237-FA50490274A9}"/>
              </a:ext>
            </a:extLst>
          </p:cNvPr>
          <p:cNvSpPr/>
          <p:nvPr/>
        </p:nvSpPr>
        <p:spPr>
          <a:xfrm rot="1438616">
            <a:off x="7402729" y="2255253"/>
            <a:ext cx="202392" cy="7720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A0D33B-CC0B-06C4-175E-75FC8DB2A3DB}"/>
              </a:ext>
            </a:extLst>
          </p:cNvPr>
          <p:cNvSpPr txBox="1"/>
          <p:nvPr/>
        </p:nvSpPr>
        <p:spPr>
          <a:xfrm>
            <a:off x="-90035" y="4627871"/>
            <a:ext cx="118742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Including following parameters </a:t>
            </a:r>
            <a:r>
              <a:rPr lang="en-US" altLang="ja-JP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data viewer</a:t>
            </a:r>
            <a:endParaRPr lang="en-US" altLang="ja-JP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SWIR 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Calibrated radiance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 XCO2, XCH4, SIF, AOT</a:t>
            </a:r>
            <a:endParaRPr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88A269-B778-0017-5B07-9E5421260766}"/>
              </a:ext>
            </a:extLst>
          </p:cNvPr>
          <p:cNvSpPr txBox="1"/>
          <p:nvPr/>
        </p:nvSpPr>
        <p:spPr>
          <a:xfrm>
            <a:off x="3733213" y="5051380"/>
            <a:ext cx="472557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Calibrated radiance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Brightness temperature</a:t>
            </a:r>
            <a:endParaRPr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6297639-9ECD-D65F-624A-1A5B98054C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4" y="1088155"/>
            <a:ext cx="6009906" cy="302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B3A30-FCA1-4D86-F792-CF63D6426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>
            <a:extLst>
              <a:ext uri="{FF2B5EF4-FFF2-40B4-BE49-F238E27FC236}">
                <a16:creationId xmlns:a16="http://schemas.microsoft.com/office/drawing/2014/main" id="{00B6462C-121F-4F27-1C7B-087B8924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RRV2024 and plan for RRV2025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EE599C-FFD5-FEF8-1774-E47C8ACA02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6613" y="6256338"/>
            <a:ext cx="1195387" cy="6016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0EE749-78E6-456F-9601-430E83FB75E6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7F0D72-6F2A-59CA-520B-333E77D0DC12}"/>
              </a:ext>
            </a:extLst>
          </p:cNvPr>
          <p:cNvSpPr txBox="1"/>
          <p:nvPr/>
        </p:nvSpPr>
        <p:spPr>
          <a:xfrm>
            <a:off x="-4959" y="1031905"/>
            <a:ext cx="897714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In 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 2024 Railroad </a:t>
            </a:r>
            <a:r>
              <a:rPr kumimoji="1" lang="en-US" altLang="ja-JP" sz="2200" kern="1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Valley (RRV) 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campaign, 5 instruments </a:t>
            </a:r>
            <a:r>
              <a:rPr kumimoji="1" lang="en-US" altLang="ja-JP" sz="2200" kern="1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joined 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GOSAT/OCO-2/TROPOMI/GOSAT-2/TEMPO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). (OCO-3 started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its second in-orbit check-out during that campaign period)</a:t>
            </a: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1" lang="en-US" altLang="ja-JP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15 years of campaign data (mainly surface reflectance) were reprocessed with an </a:t>
            </a:r>
            <a:r>
              <a:rPr kumimoji="1" lang="en-US" altLang="ja-JP" sz="2200" kern="1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improved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processing algorithm</a:t>
            </a: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1" lang="en-US" altLang="ja-JP" sz="2200" kern="1200" dirty="0">
              <a:solidFill>
                <a:prstClr val="black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 spectral radiance for each </a:t>
            </a:r>
            <a:r>
              <a:rPr kumimoji="1" lang="en-US" altLang="ja-JP" sz="2200" kern="1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sensor was evaluated </a:t>
            </a:r>
            <a:r>
              <a:rPr kumimoji="1" lang="en-US" altLang="ja-JP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using the common campaign data and forward model (LIDORT) </a:t>
            </a: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1" lang="en-US" altLang="ja-JP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200" kern="1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Coordination of the 2025 campaign initiated </a:t>
            </a:r>
            <a:r>
              <a:rPr kumimoji="1" lang="en-US" altLang="ja-JP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with JPL team</a:t>
            </a: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1" lang="en-US" altLang="ja-JP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Summer and Fall 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campaigns are being considered</a:t>
            </a:r>
            <a:r>
              <a:rPr kumimoji="1" lang="en-US" altLang="ja-JP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F063F11-8AE9-7332-357D-72B66449D542}"/>
              </a:ext>
            </a:extLst>
          </p:cNvPr>
          <p:cNvGrpSpPr>
            <a:grpSpLocks noChangeAspect="1"/>
          </p:cNvGrpSpPr>
          <p:nvPr/>
        </p:nvGrpSpPr>
        <p:grpSpPr>
          <a:xfrm>
            <a:off x="6268416" y="2820207"/>
            <a:ext cx="6021856" cy="3655004"/>
            <a:chOff x="9906002" y="4993648"/>
            <a:chExt cx="24347063" cy="13394527"/>
          </a:xfrm>
        </p:grpSpPr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70D51AC3-D3E5-D156-0447-74A2C3A455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2" y="6246951"/>
              <a:ext cx="19481303" cy="9678849"/>
            </a:xfrm>
            <a:prstGeom prst="straightConnector1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1386BF9B-32CE-4C1C-5FE0-F279B2602F7D}"/>
                </a:ext>
              </a:extLst>
            </p:cNvPr>
            <p:cNvSpPr/>
            <p:nvPr/>
          </p:nvSpPr>
          <p:spPr>
            <a:xfrm>
              <a:off x="10896600" y="15115200"/>
              <a:ext cx="360000" cy="360000"/>
            </a:xfrm>
            <a:prstGeom prst="ellipse">
              <a:avLst/>
            </a:prstGeom>
            <a:solidFill>
              <a:srgbClr val="31FD00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67C14F7C-0C2D-9F3D-9FDD-B990AC9616AD}"/>
                </a:ext>
              </a:extLst>
            </p:cNvPr>
            <p:cNvSpPr/>
            <p:nvPr/>
          </p:nvSpPr>
          <p:spPr>
            <a:xfrm>
              <a:off x="14350460" y="13466505"/>
              <a:ext cx="360000" cy="360000"/>
            </a:xfrm>
            <a:prstGeom prst="ellipse">
              <a:avLst/>
            </a:prstGeom>
            <a:solidFill>
              <a:srgbClr val="E98244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C5B4BA63-EBF4-3412-F44F-CF55F196D951}"/>
                </a:ext>
              </a:extLst>
            </p:cNvPr>
            <p:cNvSpPr/>
            <p:nvPr/>
          </p:nvSpPr>
          <p:spPr>
            <a:xfrm>
              <a:off x="17414057" y="11942162"/>
              <a:ext cx="360000" cy="360000"/>
            </a:xfrm>
            <a:prstGeom prst="ellipse">
              <a:avLst/>
            </a:prstGeom>
            <a:solidFill>
              <a:srgbClr val="01ACE4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1CD4DDA7-099C-241F-B99A-196AEDB27EB3}"/>
                </a:ext>
              </a:extLst>
            </p:cNvPr>
            <p:cNvSpPr/>
            <p:nvPr/>
          </p:nvSpPr>
          <p:spPr>
            <a:xfrm>
              <a:off x="27162068" y="7105182"/>
              <a:ext cx="360000" cy="360000"/>
            </a:xfrm>
            <a:prstGeom prst="ellipse">
              <a:avLst/>
            </a:prstGeom>
            <a:solidFill>
              <a:srgbClr val="002684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/>
            </a:p>
          </p:txBody>
        </p:sp>
        <p:pic>
          <p:nvPicPr>
            <p:cNvPr id="12" name="図 11" descr="ダイアグラム&#10;&#10;自動的に生成された説明">
              <a:extLst>
                <a:ext uri="{FF2B5EF4-FFF2-40B4-BE49-F238E27FC236}">
                  <a16:creationId xmlns:a16="http://schemas.microsoft.com/office/drawing/2014/main" id="{37F56CCC-C669-8ACC-6BBC-4222F1322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9045" y="12894276"/>
              <a:ext cx="2247805" cy="1800001"/>
            </a:xfrm>
            <a:prstGeom prst="rect">
              <a:avLst/>
            </a:prstGeom>
          </p:spPr>
        </p:pic>
        <p:pic>
          <p:nvPicPr>
            <p:cNvPr id="13" name="図 12" descr="ロゴ&#10;&#10;自動的に生成された説明">
              <a:extLst>
                <a:ext uri="{FF2B5EF4-FFF2-40B4-BE49-F238E27FC236}">
                  <a16:creationId xmlns:a16="http://schemas.microsoft.com/office/drawing/2014/main" id="{33A1C682-A0E9-ADD5-A979-C19B0981A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97103" y="11064447"/>
              <a:ext cx="2104800" cy="2104800"/>
            </a:xfrm>
            <a:prstGeom prst="rect">
              <a:avLst/>
            </a:prstGeom>
          </p:spPr>
        </p:pic>
        <p:pic>
          <p:nvPicPr>
            <p:cNvPr id="14" name="図 13" descr="ロゴ&#10;&#10;自動的に生成された説明">
              <a:extLst>
                <a:ext uri="{FF2B5EF4-FFF2-40B4-BE49-F238E27FC236}">
                  <a16:creationId xmlns:a16="http://schemas.microsoft.com/office/drawing/2014/main" id="{51D391D9-5082-9BD1-DEC0-3454CCD6F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81068" y="9466577"/>
              <a:ext cx="1856264" cy="2104799"/>
            </a:xfrm>
            <a:prstGeom prst="rect">
              <a:avLst/>
            </a:prstGeom>
          </p:spPr>
        </p:pic>
        <p:pic>
          <p:nvPicPr>
            <p:cNvPr id="15" name="図 14" descr="ロゴ&#10;&#10;自動的に生成された説明">
              <a:extLst>
                <a:ext uri="{FF2B5EF4-FFF2-40B4-BE49-F238E27FC236}">
                  <a16:creationId xmlns:a16="http://schemas.microsoft.com/office/drawing/2014/main" id="{E5C2A7B3-BD0E-38FE-2CDE-C690CD088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84502" y="6750554"/>
              <a:ext cx="2064864" cy="1853136"/>
            </a:xfrm>
            <a:prstGeom prst="rect">
              <a:avLst/>
            </a:prstGeom>
          </p:spPr>
        </p:pic>
        <p:pic>
          <p:nvPicPr>
            <p:cNvPr id="16" name="図 15" descr="ロゴ&#10;&#10;自動的に生成された説明">
              <a:extLst>
                <a:ext uri="{FF2B5EF4-FFF2-40B4-BE49-F238E27FC236}">
                  <a16:creationId xmlns:a16="http://schemas.microsoft.com/office/drawing/2014/main" id="{6B9CADBE-5500-4C5E-08CD-EA9AF1728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207" y="4993648"/>
              <a:ext cx="1891718" cy="1800001"/>
            </a:xfrm>
            <a:prstGeom prst="rect">
              <a:avLst/>
            </a:prstGeom>
          </p:spPr>
        </p:pic>
        <p:pic>
          <p:nvPicPr>
            <p:cNvPr id="17" name="図 16" descr="傘 が含まれている画像&#10;&#10;自動的に生成された説明">
              <a:extLst>
                <a:ext uri="{FF2B5EF4-FFF2-40B4-BE49-F238E27FC236}">
                  <a16:creationId xmlns:a16="http://schemas.microsoft.com/office/drawing/2014/main" id="{C4AB54DC-E1CF-1ADA-FDFF-E40566940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56315" y="8159199"/>
              <a:ext cx="2546128" cy="1800001"/>
            </a:xfrm>
            <a:prstGeom prst="rect">
              <a:avLst/>
            </a:prstGeom>
          </p:spPr>
        </p:pic>
        <p:sp>
          <p:nvSpPr>
            <p:cNvPr id="18" name="Text Box 180">
              <a:extLst>
                <a:ext uri="{FF2B5EF4-FFF2-40B4-BE49-F238E27FC236}">
                  <a16:creationId xmlns:a16="http://schemas.microsoft.com/office/drawing/2014/main" id="{37277852-C2A7-7F02-04EF-4D6C8662FF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59186" y="14511531"/>
              <a:ext cx="5528673" cy="255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57" tIns="26930" rIns="53857" bIns="26930">
              <a:spAutoFit/>
            </a:bodyPr>
            <a:lstStyle>
              <a:lvl1pPr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50" b="1" dirty="0">
                  <a:latin typeface="Calibri" pitchFamily="34" charset="0"/>
                </a:rPr>
                <a:t>OCO-2</a:t>
              </a:r>
            </a:p>
            <a:p>
              <a:pPr eaLnBrk="1" hangingPunct="1"/>
              <a:r>
                <a:rPr lang="en-US" sz="1050" b="1" dirty="0">
                  <a:latin typeface="Calibri" pitchFamily="34" charset="0"/>
                </a:rPr>
                <a:t>2 Jul 2014</a:t>
              </a:r>
            </a:p>
            <a:p>
              <a:pPr eaLnBrk="1" hangingPunct="1"/>
              <a:r>
                <a:rPr lang="en-US" altLang="ja-JP" sz="800" dirty="0">
                  <a:latin typeface="Calibri" pitchFamily="34" charset="0"/>
                </a:rPr>
                <a:t>Spectrometer</a:t>
              </a:r>
              <a:r>
                <a:rPr lang="en-US" sz="800" dirty="0">
                  <a:latin typeface="Calibri" pitchFamily="34" charset="0"/>
                </a:rPr>
                <a:t> : Grating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Target Gas : CO2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Resolution : 3km x 2.25km rectangle</a:t>
              </a:r>
            </a:p>
          </p:txBody>
        </p:sp>
        <p:sp>
          <p:nvSpPr>
            <p:cNvPr id="19" name="Text Box 180">
              <a:extLst>
                <a:ext uri="{FF2B5EF4-FFF2-40B4-BE49-F238E27FC236}">
                  <a16:creationId xmlns:a16="http://schemas.microsoft.com/office/drawing/2014/main" id="{311CC83B-D4EB-D9F9-8C69-697D103118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39619" y="15837344"/>
              <a:ext cx="4313280" cy="255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57" tIns="26930" rIns="53857" bIns="26930">
              <a:spAutoFit/>
            </a:bodyPr>
            <a:lstStyle>
              <a:lvl1pPr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50" b="1" dirty="0">
                  <a:latin typeface="Calibri" pitchFamily="34" charset="0"/>
                </a:rPr>
                <a:t>GOSAT/FTS</a:t>
              </a:r>
            </a:p>
            <a:p>
              <a:pPr eaLnBrk="1" hangingPunct="1"/>
              <a:r>
                <a:rPr lang="en-US" sz="1050" b="1" dirty="0">
                  <a:latin typeface="Calibri" pitchFamily="34" charset="0"/>
                </a:rPr>
                <a:t>23 Jan 2009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Spectrometer : FTS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Target Gas : CO2, CH4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Resolution : 10km diameter</a:t>
              </a:r>
            </a:p>
          </p:txBody>
        </p:sp>
        <p:sp>
          <p:nvSpPr>
            <p:cNvPr id="20" name="Text Box 180">
              <a:extLst>
                <a:ext uri="{FF2B5EF4-FFF2-40B4-BE49-F238E27FC236}">
                  <a16:creationId xmlns:a16="http://schemas.microsoft.com/office/drawing/2014/main" id="{A9CA748A-CBED-7EA5-0D2B-7F0A792CF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5816" y="12966288"/>
              <a:ext cx="5386330" cy="255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57" tIns="26930" rIns="53857" bIns="26930">
              <a:spAutoFit/>
            </a:bodyPr>
            <a:lstStyle>
              <a:lvl1pPr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50" b="1" dirty="0">
                  <a:latin typeface="Calibri" pitchFamily="34" charset="0"/>
                </a:rPr>
                <a:t>Sentinel-5P/TROPOMI</a:t>
              </a:r>
            </a:p>
            <a:p>
              <a:pPr eaLnBrk="1" hangingPunct="1"/>
              <a:r>
                <a:rPr lang="en-US" sz="1050" b="1" dirty="0">
                  <a:latin typeface="Calibri" pitchFamily="34" charset="0"/>
                </a:rPr>
                <a:t>13 Oct 2017</a:t>
              </a:r>
            </a:p>
            <a:p>
              <a:pPr eaLnBrk="1" hangingPunct="1"/>
              <a:r>
                <a:rPr lang="en-US" altLang="ja-JP" sz="800" dirty="0">
                  <a:latin typeface="Calibri" pitchFamily="34" charset="0"/>
                </a:rPr>
                <a:t>Spectrometer</a:t>
              </a:r>
              <a:r>
                <a:rPr lang="en-US" sz="800" dirty="0">
                  <a:latin typeface="Calibri" pitchFamily="34" charset="0"/>
                </a:rPr>
                <a:t> : Grating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Target Gas : CH4, CO, NO2, O3, SO2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Resolution : 7km x 3.5km rectangle</a:t>
              </a:r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15F9D214-99F9-CF81-E84B-3B603F375FA8}"/>
                </a:ext>
              </a:extLst>
            </p:cNvPr>
            <p:cNvSpPr/>
            <p:nvPr/>
          </p:nvSpPr>
          <p:spPr>
            <a:xfrm>
              <a:off x="20349379" y="10521311"/>
              <a:ext cx="360000" cy="360000"/>
            </a:xfrm>
            <a:prstGeom prst="ellipse">
              <a:avLst/>
            </a:prstGeom>
            <a:solidFill>
              <a:srgbClr val="005E4A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/>
            </a:p>
          </p:txBody>
        </p:sp>
        <p:sp>
          <p:nvSpPr>
            <p:cNvPr id="22" name="Text Box 180">
              <a:extLst>
                <a:ext uri="{FF2B5EF4-FFF2-40B4-BE49-F238E27FC236}">
                  <a16:creationId xmlns:a16="http://schemas.microsoft.com/office/drawing/2014/main" id="{AF720C08-0AE9-5F40-7F26-6683B9DC5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26435" y="10544897"/>
              <a:ext cx="4313280" cy="255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57" tIns="26930" rIns="53857" bIns="26930">
              <a:spAutoFit/>
            </a:bodyPr>
            <a:lstStyle>
              <a:lvl1pPr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50" b="1" dirty="0">
                  <a:solidFill>
                    <a:srgbClr val="005E4A"/>
                  </a:solidFill>
                  <a:latin typeface="Calibri" pitchFamily="34" charset="0"/>
                </a:rPr>
                <a:t>GOSAT-2</a:t>
              </a:r>
              <a:r>
                <a:rPr lang="en-US" sz="1050" b="1" dirty="0">
                  <a:latin typeface="Calibri" pitchFamily="34" charset="0"/>
                </a:rPr>
                <a:t>/FTS-2</a:t>
              </a:r>
            </a:p>
            <a:p>
              <a:pPr eaLnBrk="1" hangingPunct="1"/>
              <a:r>
                <a:rPr lang="en-US" sz="1050" b="1" dirty="0">
                  <a:latin typeface="Calibri" pitchFamily="34" charset="0"/>
                </a:rPr>
                <a:t>29 Oct 2018</a:t>
              </a:r>
            </a:p>
            <a:p>
              <a:pPr eaLnBrk="1" hangingPunct="1"/>
              <a:r>
                <a:rPr lang="en-US" altLang="ja-JP" sz="800" dirty="0">
                  <a:latin typeface="Calibri" pitchFamily="34" charset="0"/>
                </a:rPr>
                <a:t>Spectrometer</a:t>
              </a:r>
              <a:r>
                <a:rPr lang="en-US" sz="800" dirty="0">
                  <a:latin typeface="Calibri" pitchFamily="34" charset="0"/>
                </a:rPr>
                <a:t> : FTS-2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Target Gas : CO2, CH4, CO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Resolution : 10km diameter</a:t>
              </a:r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8A036AEB-F8D0-5B84-202F-3AD18B240CF7}"/>
                </a:ext>
              </a:extLst>
            </p:cNvPr>
            <p:cNvSpPr/>
            <p:nvPr/>
          </p:nvSpPr>
          <p:spPr>
            <a:xfrm>
              <a:off x="23436934" y="8965917"/>
              <a:ext cx="360000" cy="360000"/>
            </a:xfrm>
            <a:prstGeom prst="ellipse">
              <a:avLst/>
            </a:prstGeom>
            <a:solidFill>
              <a:srgbClr val="C05A4C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0"/>
            </a:p>
          </p:txBody>
        </p:sp>
        <p:sp>
          <p:nvSpPr>
            <p:cNvPr id="24" name="Text Box 180">
              <a:extLst>
                <a:ext uri="{FF2B5EF4-FFF2-40B4-BE49-F238E27FC236}">
                  <a16:creationId xmlns:a16="http://schemas.microsoft.com/office/drawing/2014/main" id="{C155263D-EC18-673A-E8D2-6E7A5331F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7935" y="9137745"/>
              <a:ext cx="5534147" cy="2550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57" tIns="26930" rIns="53857" bIns="26930">
              <a:spAutoFit/>
            </a:bodyPr>
            <a:lstStyle>
              <a:lvl1pPr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50" b="1" dirty="0">
                  <a:latin typeface="Calibri" pitchFamily="34" charset="0"/>
                </a:rPr>
                <a:t>OCO-3</a:t>
              </a:r>
            </a:p>
            <a:p>
              <a:pPr eaLnBrk="1" hangingPunct="1"/>
              <a:r>
                <a:rPr lang="en-US" sz="1050" b="1" dirty="0">
                  <a:latin typeface="Calibri" pitchFamily="34" charset="0"/>
                </a:rPr>
                <a:t>4 May 2019</a:t>
              </a:r>
            </a:p>
            <a:p>
              <a:pPr eaLnBrk="1" hangingPunct="1"/>
              <a:r>
                <a:rPr lang="en-US" altLang="ja-JP" sz="800" dirty="0">
                  <a:latin typeface="Calibri" pitchFamily="34" charset="0"/>
                </a:rPr>
                <a:t>Spectrometer</a:t>
              </a:r>
              <a:r>
                <a:rPr lang="en-US" sz="800" dirty="0">
                  <a:latin typeface="Calibri" pitchFamily="34" charset="0"/>
                </a:rPr>
                <a:t> : Grating (ISS payload)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Target Gas : CO2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Resolution : 1km x 2.25km rectangle</a:t>
              </a:r>
            </a:p>
          </p:txBody>
        </p:sp>
        <p:sp>
          <p:nvSpPr>
            <p:cNvPr id="25" name="Text Box 180">
              <a:extLst>
                <a:ext uri="{FF2B5EF4-FFF2-40B4-BE49-F238E27FC236}">
                  <a16:creationId xmlns:a16="http://schemas.microsoft.com/office/drawing/2014/main" id="{F7C45FFF-AD1B-6FC0-DE50-2E47848149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11092" y="6956397"/>
              <a:ext cx="6241973" cy="363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3857" tIns="26930" rIns="53857" bIns="26930">
              <a:spAutoFit/>
            </a:bodyPr>
            <a:lstStyle>
              <a:lvl1pPr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389438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38943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50" b="1" dirty="0">
                  <a:latin typeface="Calibri" pitchFamily="34" charset="0"/>
                </a:rPr>
                <a:t>TEMPO</a:t>
              </a:r>
            </a:p>
            <a:p>
              <a:pPr eaLnBrk="1" hangingPunct="1"/>
              <a:r>
                <a:rPr lang="en-US" sz="1050" b="1" dirty="0">
                  <a:latin typeface="Calibri" pitchFamily="34" charset="0"/>
                </a:rPr>
                <a:t>7 Apr 2023</a:t>
              </a:r>
            </a:p>
            <a:p>
              <a:pPr eaLnBrk="1" hangingPunct="1"/>
              <a:r>
                <a:rPr lang="en-US" altLang="ja-JP" sz="800" dirty="0">
                  <a:latin typeface="Calibri" pitchFamily="34" charset="0"/>
                </a:rPr>
                <a:t>Spectrometer</a:t>
              </a:r>
              <a:r>
                <a:rPr lang="en-US" sz="800" dirty="0">
                  <a:latin typeface="Calibri" pitchFamily="34" charset="0"/>
                </a:rPr>
                <a:t> : Grating (Geostationary)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Target Gas : NO2, O3, HCHO, SO2</a:t>
              </a:r>
            </a:p>
            <a:p>
              <a:pPr eaLnBrk="1" hangingPunct="1"/>
              <a:r>
                <a:rPr lang="en-US" sz="800" dirty="0">
                  <a:latin typeface="Calibri" pitchFamily="34" charset="0"/>
                </a:rPr>
                <a:t>Resolution : 2.1km(NS) x 4.7km (EW) rectangle@36.5N, 100W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440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07582B-8212-05DF-A64F-D13F054D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0" y="1072327"/>
            <a:ext cx="8945918" cy="5424992"/>
          </a:xfrm>
          <a:prstGeom prst="rect">
            <a:avLst/>
          </a:prstGeom>
        </p:spPr>
      </p:pic>
      <p:sp>
        <p:nvSpPr>
          <p:cNvPr id="4" name="タイトル 25">
            <a:extLst>
              <a:ext uri="{FF2B5EF4-FFF2-40B4-BE49-F238E27FC236}">
                <a16:creationId xmlns:a16="http://schemas.microsoft.com/office/drawing/2014/main" id="{049B430E-B134-E00D-9031-E6C7DAD2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2024 Campaign Summary</a:t>
            </a:r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F35C90-75FE-E367-2527-D0D846C3F4F2}"/>
              </a:ext>
            </a:extLst>
          </p:cNvPr>
          <p:cNvSpPr txBox="1"/>
          <p:nvPr/>
        </p:nvSpPr>
        <p:spPr>
          <a:xfrm>
            <a:off x="9044848" y="1120676"/>
            <a:ext cx="314715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days of clear sky data were acquired during 2024 campaign period.</a:t>
            </a:r>
          </a:p>
          <a:p>
            <a:pPr marL="285750" indent="-285750">
              <a:buFontTx/>
              <a:buChar char="-"/>
            </a:pPr>
            <a:endParaRPr lang="en-US" altLang="ja-JP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these co-incident observation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spectral radiance for each sensors 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evaluated.</a:t>
            </a:r>
          </a:p>
        </p:txBody>
      </p:sp>
    </p:spTree>
    <p:extLst>
      <p:ext uri="{BB962C8B-B14F-4D97-AF65-F5344CB8AC3E}">
        <p14:creationId xmlns:p14="http://schemas.microsoft.com/office/powerpoint/2010/main" val="123627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421CA43-B88B-ADD4-D7A0-D872EDC1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0684"/>
            <a:ext cx="10187152" cy="7791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Evaluation of Multiple Sensors Using Common Processing and Ground Data for 2024 Campaign</a:t>
            </a:r>
            <a:endParaRPr lang="ja-JP" altLang="en-US" sz="32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D5A896A-6ADF-14F5-F98A-A689C8A990F7}"/>
              </a:ext>
            </a:extLst>
          </p:cNvPr>
          <p:cNvSpPr txBox="1"/>
          <p:nvPr/>
        </p:nvSpPr>
        <p:spPr>
          <a:xfrm>
            <a:off x="7827526" y="1186451"/>
            <a:ext cx="43644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Radiance spectra measured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space that were degradation-corrected by individual sensor teams were compared using a </a:t>
            </a:r>
            <a:r>
              <a:rPr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forward processing algorithm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common surface reflectance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BRDF model at the overpass time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ja-JP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7F2AD0-EB85-5976-E2F3-DE01FBF2E4B3}"/>
              </a:ext>
            </a:extLst>
          </p:cNvPr>
          <p:cNvSpPr txBox="1"/>
          <p:nvPr/>
        </p:nvSpPr>
        <p:spPr>
          <a:xfrm>
            <a:off x="7995204" y="3468242"/>
            <a:ext cx="40291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the common forward model, LIDORT 3.6.</a:t>
            </a:r>
          </a:p>
          <a:p>
            <a:pPr marL="285750" indent="-285750">
              <a:buFontTx/>
              <a:buChar char="-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MODIS BRDF model (MCD43A1) for observation geometry and IFOV corrections.</a:t>
            </a:r>
          </a:p>
          <a:p>
            <a:pPr marL="285750" indent="-285750">
              <a:buFontTx/>
              <a:buChar char="-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with large off-nadir observation angles (TROPOMI, TEMPO) is challenging.</a:t>
            </a:r>
            <a:endParaRPr lang="ja-JP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F25430-BD8C-FE7D-044D-CC3BF8B6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784"/>
            <a:ext cx="7772400" cy="517560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8392A05-74BD-CA37-D9EE-4D6CF488F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50" y="3740862"/>
            <a:ext cx="1115450" cy="9001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60F6826-879B-BEE6-9C23-B7D0D33ED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816" y="3726388"/>
            <a:ext cx="1185042" cy="83705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2118845-55D3-7E3C-04D1-ED526B9FA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863" y="3561549"/>
            <a:ext cx="1079500" cy="10795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1D0C2B8-1D7F-D61D-3B60-48CB7295C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327" y="3678073"/>
            <a:ext cx="712536" cy="80474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D2AD3F9-23D1-3FFE-FFDE-52978ACA6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347" y="4449356"/>
            <a:ext cx="795720" cy="748356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340C900-D19B-C52B-C2F0-76F328A47CBB}"/>
              </a:ext>
            </a:extLst>
          </p:cNvPr>
          <p:cNvSpPr/>
          <p:nvPr/>
        </p:nvSpPr>
        <p:spPr>
          <a:xfrm>
            <a:off x="557561" y="2910468"/>
            <a:ext cx="7103327" cy="51060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B7796E-1470-3332-DD76-8C26754A76B7}"/>
              </a:ext>
            </a:extLst>
          </p:cNvPr>
          <p:cNvSpPr txBox="1"/>
          <p:nvPr/>
        </p:nvSpPr>
        <p:spPr>
          <a:xfrm>
            <a:off x="6233971" y="319124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+/-5% variation</a:t>
            </a:r>
            <a:endParaRPr kumimoji="1" lang="ja-JP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1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3F57-058E-B357-2F76-46A694C7F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16466E8-4FD1-82DC-D480-D222E7175C63}"/>
              </a:ext>
            </a:extLst>
          </p:cNvPr>
          <p:cNvGrpSpPr/>
          <p:nvPr/>
        </p:nvGrpSpPr>
        <p:grpSpPr>
          <a:xfrm>
            <a:off x="0" y="1062807"/>
            <a:ext cx="7772400" cy="5175609"/>
            <a:chOff x="0" y="1062807"/>
            <a:chExt cx="7772400" cy="5175609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C4932B5D-4F4F-3B60-35E7-943EAB1A0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2807"/>
              <a:ext cx="7772400" cy="5175609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F921BA3-92E8-C7A7-78D1-5835D12CAFBB}"/>
                </a:ext>
              </a:extLst>
            </p:cNvPr>
            <p:cNvSpPr/>
            <p:nvPr/>
          </p:nvSpPr>
          <p:spPr>
            <a:xfrm>
              <a:off x="3980985" y="1085109"/>
              <a:ext cx="3458165" cy="2178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FD2949-BAD3-E5FC-5780-F5CD5BF7FB07}"/>
              </a:ext>
            </a:extLst>
          </p:cNvPr>
          <p:cNvSpPr txBox="1"/>
          <p:nvPr/>
        </p:nvSpPr>
        <p:spPr>
          <a:xfrm>
            <a:off x="7881077" y="1225825"/>
            <a:ext cx="42457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periods: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GOSAT: 2019 – 2024 (except 2020) 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OCO-2: 2019 – 2024 (except 2020)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GOSAT-2: 2019 - 2024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TROPOMI: 2021 -2024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OCO-3: 2021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TEMPO: 2024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DD96D5-DCE4-07C2-84CA-13E34DB9B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01" y="1773044"/>
            <a:ext cx="935544" cy="84314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02F30F2-36D4-0983-68E0-CC8A3DAC1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61" y="3650611"/>
            <a:ext cx="927310" cy="74835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BE0CEA6-1EA4-ABB0-88E8-53D5D96A4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155" y="3616868"/>
            <a:ext cx="1185042" cy="83705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C53A11B-E5CB-E2D5-F9B7-D67E88738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694" y="3639674"/>
            <a:ext cx="843145" cy="8431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E255289-91F1-3210-280E-A9B859351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3832" y="3654960"/>
            <a:ext cx="712536" cy="80474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ECF4F6C-3A8A-FA1C-8FE8-B2485642FB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9150" y="4398967"/>
            <a:ext cx="795720" cy="748356"/>
          </a:xfrm>
          <a:prstGeom prst="rect">
            <a:avLst/>
          </a:prstGeom>
        </p:spPr>
      </p:pic>
      <p:sp>
        <p:nvSpPr>
          <p:cNvPr id="16" name="タイトル 4">
            <a:extLst>
              <a:ext uri="{FF2B5EF4-FFF2-40B4-BE49-F238E27FC236}">
                <a16:creationId xmlns:a16="http://schemas.microsoft.com/office/drawing/2014/main" id="{73CB873B-08E3-7620-C59C-F1BFC8F4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0684"/>
            <a:ext cx="10187152" cy="7791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Evaluation of Multiple Sensors Using Common Processing and Ground Data for past year mean</a:t>
            </a:r>
            <a:endParaRPr lang="ja-JP" altLang="en-US" sz="320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DE51AD6-2F71-3592-0A68-F41A0E3366DD}"/>
              </a:ext>
            </a:extLst>
          </p:cNvPr>
          <p:cNvSpPr/>
          <p:nvPr/>
        </p:nvSpPr>
        <p:spPr>
          <a:xfrm>
            <a:off x="579863" y="2889212"/>
            <a:ext cx="7081025" cy="48837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0BBA71-7050-73AD-DC65-55FB80688242}"/>
              </a:ext>
            </a:extLst>
          </p:cNvPr>
          <p:cNvSpPr txBox="1"/>
          <p:nvPr/>
        </p:nvSpPr>
        <p:spPr>
          <a:xfrm>
            <a:off x="6233971" y="319124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+/-5% variation</a:t>
            </a:r>
            <a:endParaRPr kumimoji="1" lang="ja-JP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656586-0B66-9F0E-27E5-229DAEB32A89}"/>
              </a:ext>
            </a:extLst>
          </p:cNvPr>
          <p:cNvSpPr txBox="1"/>
          <p:nvPr/>
        </p:nvSpPr>
        <p:spPr>
          <a:xfrm>
            <a:off x="8283897" y="3650611"/>
            <a:ext cx="35592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Re-qualification for ground observation data will be required.</a:t>
            </a:r>
          </a:p>
          <a:p>
            <a:pPr marL="285750" indent="-285750">
              <a:buFontTx/>
              <a:buChar char="-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ground datasets (surface reflectance data) might be removed for processing.</a:t>
            </a:r>
          </a:p>
          <a:p>
            <a:pPr marL="285750" indent="-285750">
              <a:buFontTx/>
              <a:buChar char="-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Re-evaluation of all the campaign data is ongoing.</a:t>
            </a:r>
          </a:p>
        </p:txBody>
      </p:sp>
    </p:spTree>
    <p:extLst>
      <p:ext uri="{BB962C8B-B14F-4D97-AF65-F5344CB8AC3E}">
        <p14:creationId xmlns:p14="http://schemas.microsoft.com/office/powerpoint/2010/main" val="122004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3F57-058E-B357-2F76-46A694C7F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3EA2667-805A-4EC7-8CBB-6FB7E671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21701"/>
            <a:ext cx="10216181" cy="779100"/>
          </a:xfrm>
        </p:spPr>
        <p:txBody>
          <a:bodyPr/>
          <a:lstStyle/>
          <a:p>
            <a:r>
              <a:rPr lang="en-US" altLang="ja-JP" sz="3200" dirty="0"/>
              <a:t>Error Budget of the change in radiance degradation factor (RDF)</a:t>
            </a:r>
            <a:endParaRPr lang="ja-JP" altLang="en-US" sz="3200"/>
          </a:p>
        </p:txBody>
      </p:sp>
      <p:pic>
        <p:nvPicPr>
          <p:cNvPr id="77" name="図 76">
            <a:extLst>
              <a:ext uri="{FF2B5EF4-FFF2-40B4-BE49-F238E27FC236}">
                <a16:creationId xmlns:a16="http://schemas.microsoft.com/office/drawing/2014/main" id="{79549A98-E7CB-3E77-3606-BB639A76EF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1845" y="3045751"/>
            <a:ext cx="4679439" cy="33569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6D0E795-30CA-C4A9-1186-52D5A24730E1}"/>
              </a:ext>
            </a:extLst>
          </p:cNvPr>
          <p:cNvSpPr txBox="1"/>
          <p:nvPr/>
        </p:nvSpPr>
        <p:spPr>
          <a:xfrm>
            <a:off x="0" y="1342625"/>
            <a:ext cx="10885505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goal: </a:t>
            </a:r>
            <a:r>
              <a:rPr lang="en-US" altLang="ja-JP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  <a:r>
              <a:rPr lang="en-US" altLang="ja-JP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minimize the radiometric error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budget for VCAL: </a:t>
            </a:r>
            <a:r>
              <a:rPr lang="en-US" altLang="ja-JP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</a:t>
            </a: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(at the beginning of the campaign: 2009)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Estimation after RRV2019: </a:t>
            </a:r>
            <a:r>
              <a:rPr lang="en-US" altLang="ja-JP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7.3 % (O</a:t>
            </a:r>
            <a:r>
              <a:rPr lang="en-US" altLang="ja-JP" sz="1800" b="1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A), 6.2% (WCO2) 5.5% (SCO2) (Maximum)  </a:t>
            </a: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GOSAT high sun (solar zenith angle &lt; 25 deg ) and small off nadir observation angles (&lt; 25 deg)                 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present best estimation  : </a:t>
            </a:r>
            <a:r>
              <a:rPr lang="en-US" altLang="ja-JP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2.6 % (O</a:t>
            </a:r>
            <a:r>
              <a:rPr lang="en-US" altLang="ja-JP" sz="1800" b="1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A), 0.3% (WCO2), 1.2% (SCO2)</a:t>
            </a:r>
            <a:r>
              <a:rPr lang="en-US" altLang="ja-JP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altLang="ja-JP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RRV2022@MODIS site</a:t>
            </a:r>
          </a:p>
          <a:p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716B80-10BB-26BA-0A43-1AA5F7268F99}"/>
              </a:ext>
            </a:extLst>
          </p:cNvPr>
          <p:cNvSpPr txBox="1"/>
          <p:nvPr/>
        </p:nvSpPr>
        <p:spPr>
          <a:xfrm>
            <a:off x="-31343" y="3812249"/>
            <a:ext cx="727023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use the MODIS BRDF product to calculate the surface reflectance  for footprints and observing geometry of multiple sensors.  </a:t>
            </a:r>
          </a:p>
          <a:p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10BF38-4E99-844F-7F70-DFE1A5A4530A}"/>
              </a:ext>
            </a:extLst>
          </p:cNvPr>
          <p:cNvSpPr txBox="1"/>
          <p:nvPr/>
        </p:nvSpPr>
        <p:spPr>
          <a:xfrm>
            <a:off x="0" y="107128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reduce largest error sources and </a:t>
            </a:r>
            <a:r>
              <a:rPr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the </a:t>
            </a:r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BRDF correction </a:t>
            </a:r>
          </a:p>
        </p:txBody>
      </p:sp>
    </p:spTree>
    <p:extLst>
      <p:ext uri="{BB962C8B-B14F-4D97-AF65-F5344CB8AC3E}">
        <p14:creationId xmlns:p14="http://schemas.microsoft.com/office/powerpoint/2010/main" val="1224433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3F57-058E-B357-2F76-46A694C7F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 20">
            <a:extLst>
              <a:ext uri="{FF2B5EF4-FFF2-40B4-BE49-F238E27FC236}">
                <a16:creationId xmlns:a16="http://schemas.microsoft.com/office/drawing/2014/main" id="{1ABDED53-84D9-BD0E-D276-2C9C5C7B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21701"/>
            <a:ext cx="10223875" cy="779100"/>
          </a:xfrm>
        </p:spPr>
        <p:txBody>
          <a:bodyPr/>
          <a:lstStyle/>
          <a:p>
            <a:r>
              <a:rPr lang="en-US" altLang="ja-JP" sz="3200" dirty="0"/>
              <a:t>Improvement of Spectral Fitting by Applying Footprint Expansion Technique</a:t>
            </a:r>
            <a:endParaRPr lang="ja-JP" altLang="en-US" sz="32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6D0E795-30CA-C4A9-1186-52D5A24730E1}"/>
              </a:ext>
            </a:extLst>
          </p:cNvPr>
          <p:cNvSpPr txBox="1"/>
          <p:nvPr/>
        </p:nvSpPr>
        <p:spPr>
          <a:xfrm>
            <a:off x="-22034" y="1010788"/>
            <a:ext cx="121232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numbers for MODIS products (500m grid) available to correct BRDF for small footprint sensor (OCO-2).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increase the amount of data, the footprints were slightly expanded  (+200m) and used for BRDF processing.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agreement between OCO-2 observed spectra and forward calculation is much better.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BE158F3E-4CC1-DD99-C48B-B9D680827D1D}"/>
              </a:ext>
            </a:extLst>
          </p:cNvPr>
          <p:cNvGrpSpPr/>
          <p:nvPr/>
        </p:nvGrpSpPr>
        <p:grpSpPr>
          <a:xfrm>
            <a:off x="110190" y="2130763"/>
            <a:ext cx="9065172" cy="4089163"/>
            <a:chOff x="341612" y="2525039"/>
            <a:chExt cx="9065172" cy="4089163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9403FDB8-2DD5-1208-F6C5-1DFBF802E9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612" y="2525039"/>
              <a:ext cx="9065172" cy="4089163"/>
              <a:chOff x="11998784" y="19794973"/>
              <a:chExt cx="16628144" cy="7491878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B5F6D20A-6D24-CDDE-C7C2-C9FBA14579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740286" y="19794973"/>
                <a:ext cx="15886642" cy="7491878"/>
                <a:chOff x="12132149" y="19616428"/>
                <a:chExt cx="16613118" cy="7834472"/>
              </a:xfrm>
            </p:grpSpPr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1BD5844C-B353-DAB1-0E99-BE8AE869575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1036691" y="19649954"/>
                  <a:ext cx="7708576" cy="7767421"/>
                  <a:chOff x="-5684007" y="13651253"/>
                  <a:chExt cx="16334544" cy="16459234"/>
                </a:xfrm>
              </p:grpSpPr>
              <p:pic>
                <p:nvPicPr>
                  <p:cNvPr id="17" name="図 16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35F590CA-108C-6242-B30F-61E98379FB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-5684007" y="13651253"/>
                    <a:ext cx="7197688" cy="16459232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図 17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AE7DAADD-4492-A7CC-0793-76A63EE3D4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52849" y="13651253"/>
                    <a:ext cx="7197688" cy="16459234"/>
                  </a:xfrm>
                  <a:prstGeom prst="rect">
                    <a:avLst/>
                  </a:prstGeom>
                </p:spPr>
              </p:pic>
              <p:sp>
                <p:nvSpPr>
                  <p:cNvPr id="19" name="矢印: 右 18">
                    <a:extLst>
                      <a:ext uri="{FF2B5EF4-FFF2-40B4-BE49-F238E27FC236}">
                        <a16:creationId xmlns:a16="http://schemas.microsoft.com/office/drawing/2014/main" id="{E82E87E2-D38A-04AC-31F1-D62D3B65289E}"/>
                      </a:ext>
                    </a:extLst>
                  </p:cNvPr>
                  <p:cNvSpPr/>
                  <p:nvPr/>
                </p:nvSpPr>
                <p:spPr>
                  <a:xfrm>
                    <a:off x="1530765" y="21151213"/>
                    <a:ext cx="1905000" cy="1447799"/>
                  </a:xfrm>
                  <a:prstGeom prst="rightArrow">
                    <a:avLst/>
                  </a:prstGeom>
                  <a:solidFill>
                    <a:srgbClr val="1482A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" name="グループ化 11">
                  <a:extLst>
                    <a:ext uri="{FF2B5EF4-FFF2-40B4-BE49-F238E27FC236}">
                      <a16:creationId xmlns:a16="http://schemas.microsoft.com/office/drawing/2014/main" id="{E14AD4A2-543E-9873-132F-D5B011B9D29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2132149" y="19616428"/>
                  <a:ext cx="8885947" cy="7834472"/>
                  <a:chOff x="12170893" y="19765058"/>
                  <a:chExt cx="8595819" cy="7578675"/>
                </a:xfrm>
              </p:grpSpPr>
              <p:grpSp>
                <p:nvGrpSpPr>
                  <p:cNvPr id="13" name="グループ化 12">
                    <a:extLst>
                      <a:ext uri="{FF2B5EF4-FFF2-40B4-BE49-F238E27FC236}">
                        <a16:creationId xmlns:a16="http://schemas.microsoft.com/office/drawing/2014/main" id="{242EBF51-4101-659B-B9EB-A0CD26AAD2D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2170893" y="19765058"/>
                    <a:ext cx="8595819" cy="7578675"/>
                    <a:chOff x="1414902" y="7822406"/>
                    <a:chExt cx="12445474" cy="10972800"/>
                  </a:xfrm>
                </p:grpSpPr>
                <p:pic>
                  <p:nvPicPr>
                    <p:cNvPr id="15" name="図 14" descr="カレンダー&#10;&#10;中程度の精度で自動的に生成された説明">
                      <a:extLst>
                        <a:ext uri="{FF2B5EF4-FFF2-40B4-BE49-F238E27FC236}">
                          <a16:creationId xmlns:a16="http://schemas.microsoft.com/office/drawing/2014/main" id="{85103E8B-32CB-5AD1-008B-B00C5A4FE1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414902" y="7822406"/>
                      <a:ext cx="5612409" cy="10972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図 15" descr="カレンダー が含まれている画像&#10;&#10;自動的に生成された説明">
                      <a:extLst>
                        <a:ext uri="{FF2B5EF4-FFF2-40B4-BE49-F238E27FC236}">
                          <a16:creationId xmlns:a16="http://schemas.microsoft.com/office/drawing/2014/main" id="{6BC15AF2-2778-928B-28C9-423604E74D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8155971" y="7822406"/>
                      <a:ext cx="5704405" cy="109728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4" name="矢印: 右 13">
                    <a:extLst>
                      <a:ext uri="{FF2B5EF4-FFF2-40B4-BE49-F238E27FC236}">
                        <a16:creationId xmlns:a16="http://schemas.microsoft.com/office/drawing/2014/main" id="{AEFCB1CF-AD7E-467F-84D2-A1F17E7B1531}"/>
                      </a:ext>
                    </a:extLst>
                  </p:cNvPr>
                  <p:cNvSpPr/>
                  <p:nvPr/>
                </p:nvSpPr>
                <p:spPr>
                  <a:xfrm>
                    <a:off x="16031334" y="23144500"/>
                    <a:ext cx="866315" cy="658399"/>
                  </a:xfrm>
                  <a:prstGeom prst="rightArrow">
                    <a:avLst/>
                  </a:prstGeom>
                  <a:solidFill>
                    <a:srgbClr val="1482A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F5158D6D-C3C2-210B-E3A2-22CB0D60EA93}"/>
                  </a:ext>
                </a:extLst>
              </p:cNvPr>
              <p:cNvGrpSpPr/>
              <p:nvPr/>
            </p:nvGrpSpPr>
            <p:grpSpPr>
              <a:xfrm>
                <a:off x="11998784" y="20262603"/>
                <a:ext cx="723940" cy="6240120"/>
                <a:chOff x="11998784" y="20262603"/>
                <a:chExt cx="723940" cy="6240120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E7C17F4A-254E-210D-D5D0-94D700E8F278}"/>
                    </a:ext>
                  </a:extLst>
                </p:cNvPr>
                <p:cNvSpPr txBox="1"/>
                <p:nvPr/>
              </p:nvSpPr>
              <p:spPr>
                <a:xfrm rot="16200000">
                  <a:off x="11697423" y="20622493"/>
                  <a:ext cx="1379252" cy="659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  <a:r>
                    <a:rPr kumimoji="1" lang="en-US" altLang="ja-JP" sz="1800" baseline="-25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  <a:r>
                    <a:rPr kumimoji="1" lang="en-US" altLang="ja-JP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  <a:endParaRPr kumimoji="1" lang="ja-JP" alt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6620EBFC-670D-E875-8D6E-2F28374AF6E3}"/>
                    </a:ext>
                  </a:extLst>
                </p:cNvPr>
                <p:cNvSpPr txBox="1"/>
                <p:nvPr/>
              </p:nvSpPr>
              <p:spPr>
                <a:xfrm rot="16200000">
                  <a:off x="11361053" y="23052925"/>
                  <a:ext cx="1934934" cy="6594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WCO</a:t>
                  </a:r>
                  <a:r>
                    <a:rPr kumimoji="1" lang="en-US" altLang="ja-JP" sz="1800" baseline="-25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  <a:endParaRPr kumimoji="1" lang="ja-JP" alt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2BAE90C0-0E1B-E94B-CDFF-10809F1FCA35}"/>
                    </a:ext>
                  </a:extLst>
                </p:cNvPr>
                <p:cNvSpPr txBox="1"/>
                <p:nvPr/>
              </p:nvSpPr>
              <p:spPr>
                <a:xfrm rot="16200000">
                  <a:off x="11703361" y="25483360"/>
                  <a:ext cx="1379256" cy="659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SCO</a:t>
                  </a:r>
                  <a:r>
                    <a:rPr kumimoji="1" lang="en-US" altLang="ja-JP" sz="1800" baseline="-25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  <a:endParaRPr kumimoji="1" lang="ja-JP" alt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EFEBAAF1-2143-9B80-3320-EFE5029E56D8}"/>
                </a:ext>
              </a:extLst>
            </p:cNvPr>
            <p:cNvSpPr txBox="1"/>
            <p:nvPr/>
          </p:nvSpPr>
          <p:spPr>
            <a:xfrm>
              <a:off x="2642331" y="3917570"/>
              <a:ext cx="8622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Expanded by 200m</a:t>
              </a:r>
              <a:endParaRPr kumimoji="1" lang="ja-JP" alt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F43CC2F1-488F-16C2-3CF5-64CBFFD4CBD0}"/>
                </a:ext>
              </a:extLst>
            </p:cNvPr>
            <p:cNvSpPr txBox="1"/>
            <p:nvPr/>
          </p:nvSpPr>
          <p:spPr>
            <a:xfrm>
              <a:off x="6966277" y="3989333"/>
              <a:ext cx="8622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Expanded by 200m</a:t>
              </a:r>
              <a:endParaRPr kumimoji="1" lang="ja-JP" alt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D1A3015-D282-76B6-2925-16A1975F0740}"/>
              </a:ext>
            </a:extLst>
          </p:cNvPr>
          <p:cNvSpPr txBox="1"/>
          <p:nvPr/>
        </p:nvSpPr>
        <p:spPr>
          <a:xfrm>
            <a:off x="403024" y="6178779"/>
            <a:ext cx="4809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OCO-2 on Jun 16</a:t>
            </a:r>
            <a:r>
              <a:rPr lang="en-US" altLang="ja-JP" sz="160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ja-JP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2024, at 20:43:27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pic>
        <p:nvPicPr>
          <p:cNvPr id="30" name="図 29" descr="カレンダー&#10;&#10;自動的に生成された説明">
            <a:extLst>
              <a:ext uri="{FF2B5EF4-FFF2-40B4-BE49-F238E27FC236}">
                <a16:creationId xmlns:a16="http://schemas.microsoft.com/office/drawing/2014/main" id="{7CB45558-5FD2-CCF3-E3AE-82C8DCD219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0093" y="2130763"/>
            <a:ext cx="2030227" cy="408916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E06C85-9881-F412-4852-973AD231C986}"/>
              </a:ext>
            </a:extLst>
          </p:cNvPr>
          <p:cNvSpPr txBox="1"/>
          <p:nvPr/>
        </p:nvSpPr>
        <p:spPr>
          <a:xfrm>
            <a:off x="6147411" y="3109054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9.09%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5D79F1-A9B1-4C72-0232-9FEBD55EDAE8}"/>
              </a:ext>
            </a:extLst>
          </p:cNvPr>
          <p:cNvSpPr txBox="1"/>
          <p:nvPr/>
        </p:nvSpPr>
        <p:spPr>
          <a:xfrm>
            <a:off x="6172787" y="446313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6.34%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48396F1-37A1-378C-5358-8AB0526349CE}"/>
              </a:ext>
            </a:extLst>
          </p:cNvPr>
          <p:cNvSpPr txBox="1"/>
          <p:nvPr/>
        </p:nvSpPr>
        <p:spPr>
          <a:xfrm>
            <a:off x="6196997" y="578364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9.26%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C73794E-0B07-C7B9-2D9F-1BB31DCA6CC1}"/>
              </a:ext>
            </a:extLst>
          </p:cNvPr>
          <p:cNvSpPr txBox="1"/>
          <p:nvPr/>
        </p:nvSpPr>
        <p:spPr>
          <a:xfrm>
            <a:off x="8393501" y="3109053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5.26%</a:t>
            </a:r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A591894-0D87-6F80-6FF2-223423FA1704}"/>
              </a:ext>
            </a:extLst>
          </p:cNvPr>
          <p:cNvSpPr txBox="1"/>
          <p:nvPr/>
        </p:nvSpPr>
        <p:spPr>
          <a:xfrm>
            <a:off x="8475553" y="4454843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4.88%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C8C9705-D1AF-9F94-A442-0FF0B71D3C82}"/>
              </a:ext>
            </a:extLst>
          </p:cNvPr>
          <p:cNvSpPr txBox="1"/>
          <p:nvPr/>
        </p:nvSpPr>
        <p:spPr>
          <a:xfrm>
            <a:off x="8574939" y="579297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7.6%</a:t>
            </a:r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0616423-9801-745D-67BA-D4BD8F75D7BF}"/>
              </a:ext>
            </a:extLst>
          </p:cNvPr>
          <p:cNvSpPr txBox="1"/>
          <p:nvPr/>
        </p:nvSpPr>
        <p:spPr>
          <a:xfrm>
            <a:off x="6096634" y="2900684"/>
            <a:ext cx="179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Ratio of mean residuals</a:t>
            </a:r>
            <a:endParaRPr kumimoji="1" lang="ja-JP" altLang="en-US" sz="12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E2B4639-0DA2-221B-655E-2816E49C7108}"/>
              </a:ext>
            </a:extLst>
          </p:cNvPr>
          <p:cNvSpPr txBox="1"/>
          <p:nvPr/>
        </p:nvSpPr>
        <p:spPr>
          <a:xfrm>
            <a:off x="10825691" y="3246011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BRDF for GOSAT</a:t>
            </a:r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875122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003AA59-E223-65BE-6D6A-D9254649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9"/>
            <a:ext cx="10179807" cy="779002"/>
          </a:xfrm>
        </p:spPr>
        <p:txBody>
          <a:bodyPr/>
          <a:lstStyle/>
          <a:p>
            <a:r>
              <a:rPr kumimoji="1" lang="en-US" altLang="ja-JP" dirty="0"/>
              <a:t>Plan for 2025 Summer campaign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462642-8474-9069-5318-197CB94580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52" y="1613653"/>
            <a:ext cx="7772400" cy="456111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BD67E2B-9B2E-6363-3CB3-48B79F46C330}"/>
              </a:ext>
            </a:extLst>
          </p:cNvPr>
          <p:cNvSpPr txBox="1"/>
          <p:nvPr/>
        </p:nvSpPr>
        <p:spPr>
          <a:xfrm>
            <a:off x="0" y="107128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Latest </a:t>
            </a:r>
            <a:r>
              <a:rPr lang="en-US" altLang="ja-JP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coordination plan (TBC)</a:t>
            </a:r>
            <a:endParaRPr lang="en-US" altLang="ja-JP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366684-EA8C-E123-13E4-F08DBBCB3F90}"/>
              </a:ext>
            </a:extLst>
          </p:cNvPr>
          <p:cNvSpPr txBox="1"/>
          <p:nvPr/>
        </p:nvSpPr>
        <p:spPr>
          <a:xfrm>
            <a:off x="7960752" y="1613653"/>
            <a:ext cx="42015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and Japanese team members will visit the RRV playa and conduct surface measurements</a:t>
            </a:r>
          </a:p>
          <a:p>
            <a:pPr marL="342900" indent="-342900">
              <a:buFontTx/>
              <a:buChar char="-"/>
            </a:pPr>
            <a:endParaRPr lang="en-US" altLang="ja-JP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EM27SUN will be used to take simultaneous GHG concentration measurements over playa.</a:t>
            </a:r>
          </a:p>
          <a:p>
            <a:pPr marL="342900" indent="-342900">
              <a:buFontTx/>
              <a:buChar char="-"/>
            </a:pPr>
            <a:endParaRPr lang="en-US" altLang="ja-JP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Improved, spectrally dependent polarization observations will be collected with new optics added to the ASD </a:t>
            </a:r>
            <a:r>
              <a:rPr lang="en-US" altLang="ja-JP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FieldSpec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spectrometers.</a:t>
            </a:r>
          </a:p>
        </p:txBody>
      </p:sp>
    </p:spTree>
    <p:extLst>
      <p:ext uri="{BB962C8B-B14F-4D97-AF65-F5344CB8AC3E}">
        <p14:creationId xmlns:p14="http://schemas.microsoft.com/office/powerpoint/2010/main" val="3187859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0C6396A-A72D-1CCF-A5D9-AC390803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9"/>
            <a:ext cx="10143609" cy="779002"/>
          </a:xfrm>
        </p:spPr>
        <p:txBody>
          <a:bodyPr/>
          <a:lstStyle/>
          <a:p>
            <a:r>
              <a:rPr kumimoji="1" lang="en-US" altLang="ja-JP" dirty="0"/>
              <a:t>Plan for 2025 Fall Campaign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E665DF-C61C-AD7F-9C60-BE70E3EB11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7" y="2382950"/>
            <a:ext cx="7772400" cy="20574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66B93E-EBCF-20BF-BC1A-BAA325E56DA2}"/>
              </a:ext>
            </a:extLst>
          </p:cNvPr>
          <p:cNvSpPr txBox="1"/>
          <p:nvPr/>
        </p:nvSpPr>
        <p:spPr>
          <a:xfrm>
            <a:off x="0" y="105951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Fall-campaign candidate (still under discussion)</a:t>
            </a:r>
          </a:p>
          <a:p>
            <a:endParaRPr kumimoji="1"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GOSAT-GW/TANSO-3 will be launched in the first half of JFY2025 (April to October time frame)</a:t>
            </a:r>
          </a:p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47102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949</Words>
  <Application>Microsoft Macintosh PowerPoint</Application>
  <PresentationFormat>ワイド画面</PresentationFormat>
  <Paragraphs>123</Paragraphs>
  <Slides>11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3" baseType="lpstr">
      <vt:lpstr>Arial</vt:lpstr>
      <vt:lpstr>Average</vt:lpstr>
      <vt:lpstr>Barlow</vt:lpstr>
      <vt:lpstr>Barlow Medium</vt:lpstr>
      <vt:lpstr>Barlow SemiBold</vt:lpstr>
      <vt:lpstr>Calibri</vt:lpstr>
      <vt:lpstr>Lobster</vt:lpstr>
      <vt:lpstr>Montserrat</vt:lpstr>
      <vt:lpstr>Montserrat Medium</vt:lpstr>
      <vt:lpstr>Montserrat SemiBold</vt:lpstr>
      <vt:lpstr>Times New Roman</vt:lpstr>
      <vt:lpstr>ceos</vt:lpstr>
      <vt:lpstr>3.2 Calibration and Level 1  Products:  Annual vicarious calibration campaigns </vt:lpstr>
      <vt:lpstr>RRV2024 and plan for RRV2025</vt:lpstr>
      <vt:lpstr>2024 Campaign Summary</vt:lpstr>
      <vt:lpstr>Evaluation of Multiple Sensors Using Common Processing and Ground Data for 2024 Campaign</vt:lpstr>
      <vt:lpstr>Evaluation of Multiple Sensors Using Common Processing and Ground Data for past year mean</vt:lpstr>
      <vt:lpstr>Error Budget of the change in radiance degradation factor (RDF)</vt:lpstr>
      <vt:lpstr>Improvement of Spectral Fitting by Applying Footprint Expansion Technique</vt:lpstr>
      <vt:lpstr>Plan for 2025 Summer campaign</vt:lpstr>
      <vt:lpstr>Plan for 2025 Fall Campaign</vt:lpstr>
      <vt:lpstr>GHG Vicarious calibration portal</vt:lpstr>
      <vt:lpstr>Match up dataset released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David Crisp</dc:creator>
  <cp:lastModifiedBy>洋志 須藤</cp:lastModifiedBy>
  <cp:revision>48</cp:revision>
  <dcterms:modified xsi:type="dcterms:W3CDTF">2025-02-05T06:39:17Z</dcterms:modified>
</cp:coreProperties>
</file>