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17"/>
  </p:notesMasterIdLst>
  <p:sldIdLst>
    <p:sldId id="270" r:id="rId3"/>
    <p:sldId id="257" r:id="rId4"/>
    <p:sldId id="258" r:id="rId5"/>
    <p:sldId id="259" r:id="rId6"/>
    <p:sldId id="260" r:id="rId7"/>
    <p:sldId id="261" r:id="rId8"/>
    <p:sldId id="262" r:id="rId9"/>
    <p:sldId id="263" r:id="rId10"/>
    <p:sldId id="264" r:id="rId11"/>
    <p:sldId id="271" r:id="rId12"/>
    <p:sldId id="265" r:id="rId13"/>
    <p:sldId id="266" r:id="rId14"/>
    <p:sldId id="267" r:id="rId15"/>
    <p:sldId id="268" r:id="rId16"/>
  </p:sldIdLst>
  <p:sldSz cx="12192000" cy="6858000"/>
  <p:notesSz cx="6858000" cy="9144000"/>
  <p:embeddedFontLst>
    <p:embeddedFont>
      <p:font typeface="Average" panose="020B0604020202020204" charset="0"/>
      <p:regular r:id="rId18"/>
    </p:embeddedFont>
    <p:embeddedFont>
      <p:font typeface="Barlow" panose="00000500000000000000" pitchFamily="2" charset="0"/>
      <p:regular r:id="rId19"/>
      <p:bold r:id="rId20"/>
      <p:italic r:id="rId21"/>
      <p:boldItalic r:id="rId22"/>
    </p:embeddedFont>
    <p:embeddedFont>
      <p:font typeface="Barlow Medium" panose="00000600000000000000" pitchFamily="2" charset="0"/>
      <p:regular r:id="rId23"/>
      <p:italic r:id="rId24"/>
    </p:embeddedFont>
    <p:embeddedFont>
      <p:font typeface="Barlow SemiBold" panose="00000700000000000000" pitchFamily="2" charset="0"/>
      <p:bold r:id="rId25"/>
      <p:boldItalic r:id="rId26"/>
    </p:embeddedFont>
    <p:embeddedFont>
      <p:font typeface="Lobster" panose="00000500000000000000" pitchFamily="2" charset="0"/>
      <p:regular r:id="rId27"/>
    </p:embeddedFont>
    <p:embeddedFont>
      <p:font typeface="Montserrat" panose="00000500000000000000" pitchFamily="2" charset="0"/>
      <p:regular r:id="rId28"/>
      <p:bold r:id="rId29"/>
      <p:italic r:id="rId30"/>
      <p:boldItalic r:id="rId31"/>
    </p:embeddedFont>
    <p:embeddedFont>
      <p:font typeface="Montserrat Medium" panose="00000600000000000000" pitchFamily="2" charset="0"/>
      <p:regular r:id="rId32"/>
      <p:italic r:id="rId33"/>
    </p:embeddedFont>
    <p:embeddedFont>
      <p:font typeface="Montserrat SemiBold" panose="00000700000000000000" pitchFamily="2" charset="0"/>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hj2EmWy1PlF4+TzlPXecDCuLo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DF3F0-575E-4567-A778-95A41046A119}" v="9" dt="2025-02-10T21:50:08.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9" d="100"/>
          <a:sy n="79" d="100"/>
        </p:scale>
        <p:origin x="821"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rden, John R (US 3290)" userId="1412346f-547b-4dab-8e17-547eb646f6ee" providerId="ADAL" clId="{EBB6522C-7685-9544-9CD8-247BDE405BE8}"/>
    <pc:docChg chg="custSel modSld">
      <pc:chgData name="Worden, John R (US 3290)" userId="1412346f-547b-4dab-8e17-547eb646f6ee" providerId="ADAL" clId="{EBB6522C-7685-9544-9CD8-247BDE405BE8}" dt="2025-02-08T03:36:59.066" v="87" actId="478"/>
      <pc:docMkLst>
        <pc:docMk/>
      </pc:docMkLst>
      <pc:sldChg chg="delSp modSp mod">
        <pc:chgData name="Worden, John R (US 3290)" userId="1412346f-547b-4dab-8e17-547eb646f6ee" providerId="ADAL" clId="{EBB6522C-7685-9544-9CD8-247BDE405BE8}" dt="2025-02-08T03:36:38.753" v="86" actId="478"/>
        <pc:sldMkLst>
          <pc:docMk/>
          <pc:sldMk cId="0" sldId="256"/>
        </pc:sldMkLst>
        <pc:spChg chg="del mod">
          <ac:chgData name="Worden, John R (US 3290)" userId="1412346f-547b-4dab-8e17-547eb646f6ee" providerId="ADAL" clId="{EBB6522C-7685-9544-9CD8-247BDE405BE8}" dt="2025-02-08T03:36:38.753" v="86" actId="478"/>
          <ac:spMkLst>
            <pc:docMk/>
            <pc:sldMk cId="0" sldId="256"/>
            <ac:spMk id="67" creationId="{00000000-0000-0000-0000-000000000000}"/>
          </ac:spMkLst>
        </pc:spChg>
      </pc:sldChg>
      <pc:sldChg chg="modSp mod">
        <pc:chgData name="Worden, John R (US 3290)" userId="1412346f-547b-4dab-8e17-547eb646f6ee" providerId="ADAL" clId="{EBB6522C-7685-9544-9CD8-247BDE405BE8}" dt="2025-02-02T21:28:04.742" v="85" actId="20577"/>
        <pc:sldMkLst>
          <pc:docMk/>
          <pc:sldMk cId="0" sldId="257"/>
        </pc:sldMkLst>
        <pc:spChg chg="mod">
          <ac:chgData name="Worden, John R (US 3290)" userId="1412346f-547b-4dab-8e17-547eb646f6ee" providerId="ADAL" clId="{EBB6522C-7685-9544-9CD8-247BDE405BE8}" dt="2025-02-02T21:28:04.742" v="85" actId="20577"/>
          <ac:spMkLst>
            <pc:docMk/>
            <pc:sldMk cId="0" sldId="257"/>
            <ac:spMk id="74" creationId="{00000000-0000-0000-0000-000000000000}"/>
          </ac:spMkLst>
        </pc:spChg>
      </pc:sldChg>
      <pc:sldChg chg="delSp mod">
        <pc:chgData name="Worden, John R (US 3290)" userId="1412346f-547b-4dab-8e17-547eb646f6ee" providerId="ADAL" clId="{EBB6522C-7685-9544-9CD8-247BDE405BE8}" dt="2025-02-08T03:36:59.066" v="87" actId="478"/>
        <pc:sldMkLst>
          <pc:docMk/>
          <pc:sldMk cId="0" sldId="262"/>
        </pc:sldMkLst>
        <pc:picChg chg="del">
          <ac:chgData name="Worden, John R (US 3290)" userId="1412346f-547b-4dab-8e17-547eb646f6ee" providerId="ADAL" clId="{EBB6522C-7685-9544-9CD8-247BDE405BE8}" dt="2025-02-08T03:36:59.066" v="87" actId="478"/>
          <ac:picMkLst>
            <pc:docMk/>
            <pc:sldMk cId="0" sldId="262"/>
            <ac:picMk id="121" creationId="{00000000-0000-0000-0000-000000000000}"/>
          </ac:picMkLst>
        </pc:picChg>
      </pc:sldChg>
    </pc:docChg>
  </pc:docChgLst>
  <pc:docChgLst>
    <pc:chgData name="Paul Green" userId="caf6c794-dca9-4727-97b5-ac03ca56c508" providerId="ADAL" clId="{DAEDF3F0-575E-4567-A778-95A41046A119}"/>
    <pc:docChg chg="undo custSel addSld delSld modSld modMainMaster">
      <pc:chgData name="Paul Green" userId="caf6c794-dca9-4727-97b5-ac03ca56c508" providerId="ADAL" clId="{DAEDF3F0-575E-4567-A778-95A41046A119}" dt="2025-02-10T21:50:08.882" v="577"/>
      <pc:docMkLst>
        <pc:docMk/>
      </pc:docMkLst>
      <pc:sldChg chg="modSp del mod">
        <pc:chgData name="Paul Green" userId="caf6c794-dca9-4727-97b5-ac03ca56c508" providerId="ADAL" clId="{DAEDF3F0-575E-4567-A778-95A41046A119}" dt="2025-02-10T19:57:21.977" v="101" actId="2696"/>
        <pc:sldMkLst>
          <pc:docMk/>
          <pc:sldMk cId="0" sldId="256"/>
        </pc:sldMkLst>
        <pc:spChg chg="mod">
          <ac:chgData name="Paul Green" userId="caf6c794-dca9-4727-97b5-ac03ca56c508" providerId="ADAL" clId="{DAEDF3F0-575E-4567-A778-95A41046A119}" dt="2025-02-10T19:47:55.661" v="0" actId="255"/>
          <ac:spMkLst>
            <pc:docMk/>
            <pc:sldMk cId="0" sldId="256"/>
            <ac:spMk id="66" creationId="{00000000-0000-0000-0000-000000000000}"/>
          </ac:spMkLst>
        </pc:spChg>
      </pc:sldChg>
      <pc:sldChg chg="addSp modSp mod">
        <pc:chgData name="Paul Green" userId="caf6c794-dca9-4727-97b5-ac03ca56c508" providerId="ADAL" clId="{DAEDF3F0-575E-4567-A778-95A41046A119}" dt="2025-02-10T20:07:37.287" v="111" actId="1076"/>
        <pc:sldMkLst>
          <pc:docMk/>
          <pc:sldMk cId="0" sldId="262"/>
        </pc:sldMkLst>
        <pc:picChg chg="add mod">
          <ac:chgData name="Paul Green" userId="caf6c794-dca9-4727-97b5-ac03ca56c508" providerId="ADAL" clId="{DAEDF3F0-575E-4567-A778-95A41046A119}" dt="2025-02-10T20:07:37.287" v="111" actId="1076"/>
          <ac:picMkLst>
            <pc:docMk/>
            <pc:sldMk cId="0" sldId="262"/>
            <ac:picMk id="3" creationId="{821587B2-8691-1F84-87F0-8125E39CE0E6}"/>
          </ac:picMkLst>
        </pc:picChg>
      </pc:sldChg>
      <pc:sldChg chg="addSp delSp modSp mod">
        <pc:chgData name="Paul Green" userId="caf6c794-dca9-4727-97b5-ac03ca56c508" providerId="ADAL" clId="{DAEDF3F0-575E-4567-A778-95A41046A119}" dt="2025-02-10T21:50:08.882" v="577"/>
        <pc:sldMkLst>
          <pc:docMk/>
          <pc:sldMk cId="0" sldId="263"/>
        </pc:sldMkLst>
        <pc:spChg chg="mod">
          <ac:chgData name="Paul Green" userId="caf6c794-dca9-4727-97b5-ac03ca56c508" providerId="ADAL" clId="{DAEDF3F0-575E-4567-A778-95A41046A119}" dt="2025-02-10T20:24:42.316" v="112" actId="1076"/>
          <ac:spMkLst>
            <pc:docMk/>
            <pc:sldMk cId="0" sldId="263"/>
            <ac:spMk id="127" creationId="{00000000-0000-0000-0000-000000000000}"/>
          </ac:spMkLst>
        </pc:spChg>
        <pc:picChg chg="add mod">
          <ac:chgData name="Paul Green" userId="caf6c794-dca9-4727-97b5-ac03ca56c508" providerId="ADAL" clId="{DAEDF3F0-575E-4567-A778-95A41046A119}" dt="2025-02-10T21:50:08.882" v="577"/>
          <ac:picMkLst>
            <pc:docMk/>
            <pc:sldMk cId="0" sldId="263"/>
            <ac:picMk id="2" creationId="{54F4700F-AD22-8C5F-1D13-1E3A5F7CED9F}"/>
          </ac:picMkLst>
        </pc:picChg>
        <pc:picChg chg="del">
          <ac:chgData name="Paul Green" userId="caf6c794-dca9-4727-97b5-ac03ca56c508" providerId="ADAL" clId="{DAEDF3F0-575E-4567-A778-95A41046A119}" dt="2025-02-10T21:50:08.121" v="576" actId="478"/>
          <ac:picMkLst>
            <pc:docMk/>
            <pc:sldMk cId="0" sldId="263"/>
            <ac:picMk id="128" creationId="{00000000-0000-0000-0000-000000000000}"/>
          </ac:picMkLst>
        </pc:picChg>
      </pc:sldChg>
      <pc:sldChg chg="addSp delSp modSp mod">
        <pc:chgData name="Paul Green" userId="caf6c794-dca9-4727-97b5-ac03ca56c508" providerId="ADAL" clId="{DAEDF3F0-575E-4567-A778-95A41046A119}" dt="2025-02-10T20:52:13.283" v="252" actId="1076"/>
        <pc:sldMkLst>
          <pc:docMk/>
          <pc:sldMk cId="0" sldId="266"/>
        </pc:sldMkLst>
        <pc:spChg chg="mod">
          <ac:chgData name="Paul Green" userId="caf6c794-dca9-4727-97b5-ac03ca56c508" providerId="ADAL" clId="{DAEDF3F0-575E-4567-A778-95A41046A119}" dt="2025-02-10T20:52:13.283" v="252" actId="1076"/>
          <ac:spMkLst>
            <pc:docMk/>
            <pc:sldMk cId="0" sldId="266"/>
            <ac:spMk id="162" creationId="{00000000-0000-0000-0000-000000000000}"/>
          </ac:spMkLst>
        </pc:spChg>
        <pc:picChg chg="add del mod ord">
          <ac:chgData name="Paul Green" userId="caf6c794-dca9-4727-97b5-ac03ca56c508" providerId="ADAL" clId="{DAEDF3F0-575E-4567-A778-95A41046A119}" dt="2025-02-10T20:52:03.509" v="248" actId="478"/>
          <ac:picMkLst>
            <pc:docMk/>
            <pc:sldMk cId="0" sldId="266"/>
            <ac:picMk id="3" creationId="{4547F044-6C2C-675E-DF10-AE53A4FC1A0C}"/>
          </ac:picMkLst>
        </pc:picChg>
        <pc:picChg chg="add mod ord">
          <ac:chgData name="Paul Green" userId="caf6c794-dca9-4727-97b5-ac03ca56c508" providerId="ADAL" clId="{DAEDF3F0-575E-4567-A778-95A41046A119}" dt="2025-02-10T20:52:10.511" v="251" actId="167"/>
          <ac:picMkLst>
            <pc:docMk/>
            <pc:sldMk cId="0" sldId="266"/>
            <ac:picMk id="5" creationId="{129B38E0-1C5D-6DA7-2E4F-74D54FC42692}"/>
          </ac:picMkLst>
        </pc:picChg>
        <pc:picChg chg="del mod">
          <ac:chgData name="Paul Green" userId="caf6c794-dca9-4727-97b5-ac03ca56c508" providerId="ADAL" clId="{DAEDF3F0-575E-4567-A778-95A41046A119}" dt="2025-02-10T20:45:44.107" v="229" actId="478"/>
          <ac:picMkLst>
            <pc:docMk/>
            <pc:sldMk cId="0" sldId="266"/>
            <ac:picMk id="161" creationId="{00000000-0000-0000-0000-000000000000}"/>
          </ac:picMkLst>
        </pc:picChg>
      </pc:sldChg>
      <pc:sldChg chg="modSp mod">
        <pc:chgData name="Paul Green" userId="caf6c794-dca9-4727-97b5-ac03ca56c508" providerId="ADAL" clId="{DAEDF3F0-575E-4567-A778-95A41046A119}" dt="2025-02-10T20:25:08.958" v="114" actId="20577"/>
        <pc:sldMkLst>
          <pc:docMk/>
          <pc:sldMk cId="0" sldId="267"/>
        </pc:sldMkLst>
        <pc:spChg chg="mod">
          <ac:chgData name="Paul Green" userId="caf6c794-dca9-4727-97b5-ac03ca56c508" providerId="ADAL" clId="{DAEDF3F0-575E-4567-A778-95A41046A119}" dt="2025-02-10T20:25:08.958" v="114" actId="20577"/>
          <ac:spMkLst>
            <pc:docMk/>
            <pc:sldMk cId="0" sldId="267"/>
            <ac:spMk id="169" creationId="{00000000-0000-0000-0000-000000000000}"/>
          </ac:spMkLst>
        </pc:spChg>
      </pc:sldChg>
      <pc:sldChg chg="modSp mod">
        <pc:chgData name="Paul Green" userId="caf6c794-dca9-4727-97b5-ac03ca56c508" providerId="ADAL" clId="{DAEDF3F0-575E-4567-A778-95A41046A119}" dt="2025-02-10T20:48:56.604" v="247" actId="20577"/>
        <pc:sldMkLst>
          <pc:docMk/>
          <pc:sldMk cId="0" sldId="268"/>
        </pc:sldMkLst>
        <pc:spChg chg="mod">
          <ac:chgData name="Paul Green" userId="caf6c794-dca9-4727-97b5-ac03ca56c508" providerId="ADAL" clId="{DAEDF3F0-575E-4567-A778-95A41046A119}" dt="2025-02-10T20:48:56.604" v="247" actId="20577"/>
          <ac:spMkLst>
            <pc:docMk/>
            <pc:sldMk cId="0" sldId="268"/>
            <ac:spMk id="176" creationId="{00000000-0000-0000-0000-000000000000}"/>
          </ac:spMkLst>
        </pc:spChg>
      </pc:sldChg>
      <pc:sldChg chg="modSp add del mod">
        <pc:chgData name="Paul Green" userId="caf6c794-dca9-4727-97b5-ac03ca56c508" providerId="ADAL" clId="{DAEDF3F0-575E-4567-A778-95A41046A119}" dt="2025-02-10T19:57:37.801" v="102" actId="2696"/>
        <pc:sldMkLst>
          <pc:docMk/>
          <pc:sldMk cId="0" sldId="269"/>
        </pc:sldMkLst>
        <pc:spChg chg="mod">
          <ac:chgData name="Paul Green" userId="caf6c794-dca9-4727-97b5-ac03ca56c508" providerId="ADAL" clId="{DAEDF3F0-575E-4567-A778-95A41046A119}" dt="2025-02-10T19:54:48.929" v="14" actId="20577"/>
          <ac:spMkLst>
            <pc:docMk/>
            <pc:sldMk cId="0" sldId="269"/>
            <ac:spMk id="60" creationId="{00000000-0000-0000-0000-000000000000}"/>
          </ac:spMkLst>
        </pc:spChg>
      </pc:sldChg>
      <pc:sldChg chg="modSp mod">
        <pc:chgData name="Paul Green" userId="caf6c794-dca9-4727-97b5-ac03ca56c508" providerId="ADAL" clId="{DAEDF3F0-575E-4567-A778-95A41046A119}" dt="2025-02-10T19:57:13.274" v="100" actId="20577"/>
        <pc:sldMkLst>
          <pc:docMk/>
          <pc:sldMk cId="0" sldId="270"/>
        </pc:sldMkLst>
        <pc:spChg chg="mod">
          <ac:chgData name="Paul Green" userId="caf6c794-dca9-4727-97b5-ac03ca56c508" providerId="ADAL" clId="{DAEDF3F0-575E-4567-A778-95A41046A119}" dt="2025-02-10T19:56:18.983" v="51" actId="1076"/>
          <ac:spMkLst>
            <pc:docMk/>
            <pc:sldMk cId="0" sldId="270"/>
            <ac:spMk id="60" creationId="{00000000-0000-0000-0000-000000000000}"/>
          </ac:spMkLst>
        </pc:spChg>
        <pc:spChg chg="mod">
          <ac:chgData name="Paul Green" userId="caf6c794-dca9-4727-97b5-ac03ca56c508" providerId="ADAL" clId="{DAEDF3F0-575E-4567-A778-95A41046A119}" dt="2025-02-10T19:57:13.274" v="100" actId="20577"/>
          <ac:spMkLst>
            <pc:docMk/>
            <pc:sldMk cId="0" sldId="270"/>
            <ac:spMk id="61" creationId="{00000000-0000-0000-0000-000000000000}"/>
          </ac:spMkLst>
        </pc:spChg>
      </pc:sldChg>
      <pc:sldChg chg="addSp delSp modSp add mod">
        <pc:chgData name="Paul Green" userId="caf6c794-dca9-4727-97b5-ac03ca56c508" providerId="ADAL" clId="{DAEDF3F0-575E-4567-A778-95A41046A119}" dt="2025-02-10T21:49:14.176" v="575" actId="14100"/>
        <pc:sldMkLst>
          <pc:docMk/>
          <pc:sldMk cId="2609238616" sldId="271"/>
        </pc:sldMkLst>
        <pc:spChg chg="add mod">
          <ac:chgData name="Paul Green" userId="caf6c794-dca9-4727-97b5-ac03ca56c508" providerId="ADAL" clId="{DAEDF3F0-575E-4567-A778-95A41046A119}" dt="2025-02-10T21:44:22.845" v="354" actId="1076"/>
          <ac:spMkLst>
            <pc:docMk/>
            <pc:sldMk cId="2609238616" sldId="271"/>
            <ac:spMk id="3" creationId="{9EFA01A8-08F3-723C-8E26-84B6935EFD88}"/>
          </ac:spMkLst>
        </pc:spChg>
        <pc:spChg chg="mod">
          <ac:chgData name="Paul Green" userId="caf6c794-dca9-4727-97b5-ac03ca56c508" providerId="ADAL" clId="{DAEDF3F0-575E-4567-A778-95A41046A119}" dt="2025-02-10T21:49:14.176" v="575" actId="14100"/>
          <ac:spMkLst>
            <pc:docMk/>
            <pc:sldMk cId="2609238616" sldId="271"/>
            <ac:spMk id="133" creationId="{00000000-0000-0000-0000-000000000000}"/>
          </ac:spMkLst>
        </pc:spChg>
        <pc:spChg chg="mod">
          <ac:chgData name="Paul Green" userId="caf6c794-dca9-4727-97b5-ac03ca56c508" providerId="ADAL" clId="{DAEDF3F0-575E-4567-A778-95A41046A119}" dt="2025-02-10T21:48:55.264" v="572" actId="1076"/>
          <ac:spMkLst>
            <pc:docMk/>
            <pc:sldMk cId="2609238616" sldId="271"/>
            <ac:spMk id="134" creationId="{00000000-0000-0000-0000-000000000000}"/>
          </ac:spMkLst>
        </pc:spChg>
        <pc:spChg chg="del">
          <ac:chgData name="Paul Green" userId="caf6c794-dca9-4727-97b5-ac03ca56c508" providerId="ADAL" clId="{DAEDF3F0-575E-4567-A778-95A41046A119}" dt="2025-02-10T21:42:46.390" v="325" actId="478"/>
          <ac:spMkLst>
            <pc:docMk/>
            <pc:sldMk cId="2609238616" sldId="271"/>
            <ac:spMk id="139" creationId="{00000000-0000-0000-0000-000000000000}"/>
          </ac:spMkLst>
        </pc:spChg>
        <pc:spChg chg="del">
          <ac:chgData name="Paul Green" userId="caf6c794-dca9-4727-97b5-ac03ca56c508" providerId="ADAL" clId="{DAEDF3F0-575E-4567-A778-95A41046A119}" dt="2025-02-10T21:42:46.390" v="325" actId="478"/>
          <ac:spMkLst>
            <pc:docMk/>
            <pc:sldMk cId="2609238616" sldId="271"/>
            <ac:spMk id="140" creationId="{00000000-0000-0000-0000-000000000000}"/>
          </ac:spMkLst>
        </pc:spChg>
        <pc:spChg chg="del">
          <ac:chgData name="Paul Green" userId="caf6c794-dca9-4727-97b5-ac03ca56c508" providerId="ADAL" clId="{DAEDF3F0-575E-4567-A778-95A41046A119}" dt="2025-02-10T21:42:46.390" v="325" actId="478"/>
          <ac:spMkLst>
            <pc:docMk/>
            <pc:sldMk cId="2609238616" sldId="271"/>
            <ac:spMk id="141" creationId="{00000000-0000-0000-0000-000000000000}"/>
          </ac:spMkLst>
        </pc:spChg>
        <pc:spChg chg="del">
          <ac:chgData name="Paul Green" userId="caf6c794-dca9-4727-97b5-ac03ca56c508" providerId="ADAL" clId="{DAEDF3F0-575E-4567-A778-95A41046A119}" dt="2025-02-10T21:42:46.390" v="325" actId="478"/>
          <ac:spMkLst>
            <pc:docMk/>
            <pc:sldMk cId="2609238616" sldId="271"/>
            <ac:spMk id="142" creationId="{00000000-0000-0000-0000-000000000000}"/>
          </ac:spMkLst>
        </pc:spChg>
        <pc:spChg chg="del">
          <ac:chgData name="Paul Green" userId="caf6c794-dca9-4727-97b5-ac03ca56c508" providerId="ADAL" clId="{DAEDF3F0-575E-4567-A778-95A41046A119}" dt="2025-02-10T21:42:46.390" v="325" actId="478"/>
          <ac:spMkLst>
            <pc:docMk/>
            <pc:sldMk cId="2609238616" sldId="271"/>
            <ac:spMk id="144" creationId="{00000000-0000-0000-0000-000000000000}"/>
          </ac:spMkLst>
        </pc:spChg>
        <pc:grpChg chg="del">
          <ac:chgData name="Paul Green" userId="caf6c794-dca9-4727-97b5-ac03ca56c508" providerId="ADAL" clId="{DAEDF3F0-575E-4567-A778-95A41046A119}" dt="2025-02-10T21:42:40.728" v="324" actId="478"/>
          <ac:grpSpMkLst>
            <pc:docMk/>
            <pc:sldMk cId="2609238616" sldId="271"/>
            <ac:grpSpMk id="135" creationId="{00000000-0000-0000-0000-000000000000}"/>
          </ac:grpSpMkLst>
        </pc:grpChg>
        <pc:picChg chg="add mod">
          <ac:chgData name="Paul Green" userId="caf6c794-dca9-4727-97b5-ac03ca56c508" providerId="ADAL" clId="{DAEDF3F0-575E-4567-A778-95A41046A119}" dt="2025-02-10T21:43:26.181" v="334" actId="1076"/>
          <ac:picMkLst>
            <pc:docMk/>
            <pc:sldMk cId="2609238616" sldId="271"/>
            <ac:picMk id="2" creationId="{1271CC3F-BA94-530B-8684-DC5946AEA47E}"/>
          </ac:picMkLst>
        </pc:picChg>
        <pc:picChg chg="del">
          <ac:chgData name="Paul Green" userId="caf6c794-dca9-4727-97b5-ac03ca56c508" providerId="ADAL" clId="{DAEDF3F0-575E-4567-A778-95A41046A119}" dt="2025-02-10T21:42:39.260" v="323" actId="478"/>
          <ac:picMkLst>
            <pc:docMk/>
            <pc:sldMk cId="2609238616" sldId="271"/>
            <ac:picMk id="143" creationId="{00000000-0000-0000-0000-000000000000}"/>
          </ac:picMkLst>
        </pc:picChg>
        <pc:cxnChg chg="del">
          <ac:chgData name="Paul Green" userId="caf6c794-dca9-4727-97b5-ac03ca56c508" providerId="ADAL" clId="{DAEDF3F0-575E-4567-A778-95A41046A119}" dt="2025-02-10T21:42:46.390" v="325" actId="478"/>
          <ac:cxnSpMkLst>
            <pc:docMk/>
            <pc:sldMk cId="2609238616" sldId="271"/>
            <ac:cxnSpMk id="138" creationId="{00000000-0000-0000-0000-000000000000}"/>
          </ac:cxnSpMkLst>
        </pc:cxnChg>
      </pc:sldChg>
      <pc:sldMasterChg chg="delSldLayout modSldLayout">
        <pc:chgData name="Paul Green" userId="caf6c794-dca9-4727-97b5-ac03ca56c508" providerId="ADAL" clId="{DAEDF3F0-575E-4567-A778-95A41046A119}" dt="2025-02-10T19:58:42.854" v="105"/>
        <pc:sldMasterMkLst>
          <pc:docMk/>
          <pc:sldMasterMk cId="0" sldId="2147483648"/>
        </pc:sldMasterMkLst>
        <pc:sldLayoutChg chg="del">
          <pc:chgData name="Paul Green" userId="caf6c794-dca9-4727-97b5-ac03ca56c508" providerId="ADAL" clId="{DAEDF3F0-575E-4567-A778-95A41046A119}" dt="2025-02-10T19:57:21.977" v="101" actId="2696"/>
          <pc:sldLayoutMkLst>
            <pc:docMk/>
            <pc:sldMasterMk cId="0" sldId="2147483648"/>
            <pc:sldLayoutMk cId="0" sldId="2147483649"/>
          </pc:sldLayoutMkLst>
        </pc:sldLayoutChg>
        <pc:sldLayoutChg chg="addSp modSp mod">
          <pc:chgData name="Paul Green" userId="caf6c794-dca9-4727-97b5-ac03ca56c508" providerId="ADAL" clId="{DAEDF3F0-575E-4567-A778-95A41046A119}" dt="2025-02-10T19:58:42.854" v="105"/>
          <pc:sldLayoutMkLst>
            <pc:docMk/>
            <pc:sldMasterMk cId="0" sldId="2147483648"/>
            <pc:sldLayoutMk cId="0" sldId="2147483650"/>
          </pc:sldLayoutMkLst>
          <pc:spChg chg="add mod">
            <ac:chgData name="Paul Green" userId="caf6c794-dca9-4727-97b5-ac03ca56c508" providerId="ADAL" clId="{DAEDF3F0-575E-4567-A778-95A41046A119}" dt="2025-02-10T19:58:42.854" v="105"/>
            <ac:spMkLst>
              <pc:docMk/>
              <pc:sldMasterMk cId="0" sldId="2147483648"/>
              <pc:sldLayoutMk cId="0" sldId="2147483650"/>
              <ac:spMk id="2" creationId="{ECB298B2-3F81-8CD2-7D9D-4BC88AE23EFB}"/>
            </ac:spMkLst>
          </pc:spChg>
          <pc:spChg chg="mod">
            <ac:chgData name="Paul Green" userId="caf6c794-dca9-4727-97b5-ac03ca56c508" providerId="ADAL" clId="{DAEDF3F0-575E-4567-A778-95A41046A119}" dt="2025-02-10T19:58:29.557" v="104" actId="20577"/>
            <ac:spMkLst>
              <pc:docMk/>
              <pc:sldMasterMk cId="0" sldId="2147483648"/>
              <pc:sldLayoutMk cId="0" sldId="2147483650"/>
              <ac:spMk id="28" creationId="{00000000-0000-0000-0000-000000000000}"/>
            </ac:spMkLst>
          </pc:spChg>
        </pc:sldLayoutChg>
        <pc:sldLayoutChg chg="del">
          <pc:chgData name="Paul Green" userId="caf6c794-dca9-4727-97b5-ac03ca56c508" providerId="ADAL" clId="{DAEDF3F0-575E-4567-A778-95A41046A119}" dt="2025-02-10T19:57:37.801" v="102" actId="2696"/>
          <pc:sldLayoutMkLst>
            <pc:docMk/>
            <pc:sldMasterMk cId="0" sldId="2147483648"/>
            <pc:sldLayoutMk cId="316408175"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3239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1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1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1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1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1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16"/>
          <p:cNvSpPr txBox="1"/>
          <p:nvPr/>
        </p:nvSpPr>
        <p:spPr>
          <a:xfrm>
            <a:off x="-24384" y="6562799"/>
            <a:ext cx="49257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dirty="0">
                <a:solidFill>
                  <a:schemeClr val="accent1"/>
                </a:solidFill>
                <a:latin typeface="Montserrat SemiBold"/>
                <a:ea typeface="Montserrat SemiBold"/>
                <a:cs typeface="Montserrat SemiBold"/>
                <a:sym typeface="Montserrat SemiBold"/>
              </a:rPr>
              <a:t>WGClimate-22 &amp; GHG-TT-5 | 11 - 13 February, 2025</a:t>
            </a:r>
            <a:endParaRPr sz="1400" b="1" i="0" u="none" strike="noStrike" cap="none" dirty="0">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accent1"/>
              </a:solidFill>
              <a:latin typeface="Montserrat"/>
              <a:ea typeface="Montserrat"/>
              <a:cs typeface="Montserrat"/>
              <a:sym typeface="Montserrat"/>
            </a:endParaRPr>
          </a:p>
        </p:txBody>
      </p:sp>
      <p:sp>
        <p:nvSpPr>
          <p:cNvPr id="29" name="Google Shape;29;p16"/>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dirty="0"/>
          </a:p>
        </p:txBody>
      </p:sp>
      <p:sp>
        <p:nvSpPr>
          <p:cNvPr id="30" name="Google Shape;30;p1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 name="Google Shape;42;p4">
            <a:extLst>
              <a:ext uri="{FF2B5EF4-FFF2-40B4-BE49-F238E27FC236}">
                <a16:creationId xmlns:a16="http://schemas.microsoft.com/office/drawing/2014/main" id="{ECB298B2-3F81-8CD2-7D9D-4BC88AE23EFB}"/>
              </a:ext>
            </a:extLst>
          </p:cNvPr>
          <p:cNvSpPr txBox="1"/>
          <p:nvPr userDrawn="1"/>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dirty="0" err="1">
                <a:solidFill>
                  <a:schemeClr val="dk2"/>
                </a:solidFill>
                <a:latin typeface="Lobster"/>
                <a:ea typeface="Lobster"/>
                <a:cs typeface="Lobster"/>
                <a:sym typeface="Lobster"/>
              </a:rPr>
              <a:t>WGClimate</a:t>
            </a:r>
            <a:endParaRPr sz="1300" b="1" dirty="0">
              <a:solidFill>
                <a:schemeClr val="dk2"/>
              </a:solidFill>
              <a:latin typeface="Lobster"/>
              <a:ea typeface="Lobster"/>
              <a:cs typeface="Lobster"/>
              <a:sym typeface="Lobster"/>
            </a:endParaRPr>
          </a:p>
          <a:p>
            <a:pPr marL="0" lvl="0" indent="0" algn="r" rtl="0">
              <a:spcBef>
                <a:spcPts val="0"/>
              </a:spcBef>
              <a:spcAft>
                <a:spcPts val="0"/>
              </a:spcAft>
              <a:buNone/>
            </a:pPr>
            <a:r>
              <a:rPr lang="en-GB" sz="900" b="1" dirty="0">
                <a:solidFill>
                  <a:schemeClr val="dk2"/>
                </a:solidFill>
                <a:latin typeface="Barlow"/>
                <a:ea typeface="Barlow"/>
                <a:cs typeface="Barlow"/>
                <a:sym typeface="Barlow"/>
              </a:rPr>
              <a:t>The Joint CEOS-CGMS Working Group on Climate</a:t>
            </a:r>
            <a:endParaRPr sz="900" b="1" dirty="0">
              <a:solidFill>
                <a:schemeClr val="dk2"/>
              </a:solidFill>
              <a:latin typeface="Barlow"/>
              <a:ea typeface="Barlow"/>
              <a:cs typeface="Barlow"/>
              <a:sym typeface="Barl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17"/>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17"/>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17"/>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17"/>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17"/>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17"/>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8" name="Google Shape;38;p17"/>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9" name="Google Shape;39;p17"/>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0" name="Google Shape;40;p1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41" name="Google Shape;41;p17"/>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SIT Technical Workshop, 18-19 October 2023</a:t>
            </a: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1"/>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1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1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1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1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1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1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9" name="Google Shape;49;p1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50" name="Google Shape;50;p18"/>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SIT Technical Workshop, 18-19 October 2023</a:t>
            </a: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1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1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1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1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1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19"/>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b="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b="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58" name="Google Shape;58;p19"/>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b="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9pPr>
          </a:lstStyle>
          <a:p>
            <a:endParaRPr/>
          </a:p>
        </p:txBody>
      </p:sp>
      <p:sp>
        <p:nvSpPr>
          <p:cNvPr id="59" name="Google Shape;59;p1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60" name="Google Shape;60;p1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61" name="Google Shape;61;p19"/>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SIT Technical Workshop, 18-19 October 2023</a:t>
            </a: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CEOS)">
  <p:cSld name="Title Slide (CEOS)">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8" name="Google Shape;8;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9" name="Google Shape;9;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0" name="Google Shape;10;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12;p2"/>
          <p:cNvPicPr preferRelativeResize="0"/>
          <p:nvPr/>
        </p:nvPicPr>
        <p:blipFill rotWithShape="1">
          <a:blip r:embed="rId5">
            <a:alphaModFix/>
          </a:blip>
          <a:srcRect/>
          <a:stretch/>
        </p:blipFill>
        <p:spPr>
          <a:xfrm>
            <a:off x="56845" y="5532418"/>
            <a:ext cx="2337760" cy="1287582"/>
          </a:xfrm>
          <a:prstGeom prst="rect">
            <a:avLst/>
          </a:prstGeom>
          <a:noFill/>
          <a:ln>
            <a:noFill/>
          </a:ln>
          <a:effectLst>
            <a:outerShdw blurRad="50800" dist="38100" dir="2700000" algn="tl" rotWithShape="0">
              <a:srgbClr val="000000">
                <a:alpha val="40000"/>
              </a:srgbClr>
            </a:outerShdw>
          </a:effectLst>
        </p:spPr>
      </p:pic>
      <p:pic>
        <p:nvPicPr>
          <p:cNvPr id="13" name="Google Shape;13;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4" name="Google Shape;14;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15" name="Google Shape;15;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 name="Google Shape;16;p2"/>
          <p:cNvPicPr preferRelativeResize="0"/>
          <p:nvPr/>
        </p:nvPicPr>
        <p:blipFill rotWithShape="1">
          <a:blip r:embed="rId7">
            <a:alphaModFix/>
          </a:blip>
          <a:srcRect r="65873"/>
          <a:stretch/>
        </p:blipFill>
        <p:spPr>
          <a:xfrm>
            <a:off x="-418625" y="3902750"/>
            <a:ext cx="1554175" cy="2038775"/>
          </a:xfrm>
          <a:prstGeom prst="rect">
            <a:avLst/>
          </a:prstGeom>
          <a:noFill/>
          <a:ln>
            <a:noFill/>
          </a:ln>
          <a:effectLst>
            <a:outerShdw blurRad="57150" dist="19050" dir="5400000" algn="bl" rotWithShape="0">
              <a:srgbClr val="000000">
                <a:alpha val="50000"/>
              </a:srgbClr>
            </a:outerShdw>
          </a:effectLst>
        </p:spPr>
      </p:pic>
      <p:pic>
        <p:nvPicPr>
          <p:cNvPr id="17" name="Google Shape;17;p2"/>
          <p:cNvPicPr preferRelativeResize="0"/>
          <p:nvPr/>
        </p:nvPicPr>
        <p:blipFill rotWithShape="1">
          <a:blip r:embed="rId8">
            <a:alphaModFix/>
          </a:blip>
          <a:srcRect l="34128"/>
          <a:stretch/>
        </p:blipFill>
        <p:spPr>
          <a:xfrm>
            <a:off x="1135555" y="3902750"/>
            <a:ext cx="2999990" cy="2038774"/>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80368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WGClimate)">
  <p:cSld name="Title Slide (WGClimate)">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p:nvPr/>
        </p:nvSpPr>
        <p:spPr>
          <a:xfrm flipH="1">
            <a:off x="7882594" y="57065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flipH="1">
            <a:off x="-10031326" y="-4219917"/>
            <a:ext cx="12215481" cy="6870483"/>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 name="Google Shape;21;p3"/>
          <p:cNvPicPr preferRelativeResize="0"/>
          <p:nvPr/>
        </p:nvPicPr>
        <p:blipFill rotWithShape="1">
          <a:blip r:embed="rId2">
            <a:alphaModFix/>
          </a:blip>
          <a:srcRect/>
          <a:stretch/>
        </p:blipFill>
        <p:spPr>
          <a:xfrm>
            <a:off x="334474" y="198875"/>
            <a:ext cx="2217500" cy="1221350"/>
          </a:xfrm>
          <a:prstGeom prst="rect">
            <a:avLst/>
          </a:prstGeom>
          <a:noFill/>
          <a:ln>
            <a:noFill/>
          </a:ln>
          <a:effectLst>
            <a:outerShdw blurRad="50800" dist="38100" dir="2700000" algn="tl" rotWithShape="0">
              <a:srgbClr val="000000">
                <a:alpha val="40000"/>
              </a:srgbClr>
            </a:outerShdw>
          </a:effectLst>
        </p:spPr>
      </p:pic>
      <p:pic>
        <p:nvPicPr>
          <p:cNvPr id="22" name="Google Shape;22;p3"/>
          <p:cNvPicPr preferRelativeResize="0"/>
          <p:nvPr/>
        </p:nvPicPr>
        <p:blipFill rotWithShape="1">
          <a:blip r:embed="rId3">
            <a:alphaModFix amt="58999"/>
          </a:blip>
          <a:srcRect l="11054" t="37272" r="40715" b="-20377"/>
          <a:stretch/>
        </p:blipFill>
        <p:spPr>
          <a:xfrm rot="5400000">
            <a:off x="8967750" y="3607650"/>
            <a:ext cx="2826600" cy="3617100"/>
          </a:xfrm>
          <a:prstGeom prst="rect">
            <a:avLst/>
          </a:prstGeom>
          <a:noFill/>
          <a:ln>
            <a:noFill/>
          </a:ln>
        </p:spPr>
      </p:pic>
      <p:sp>
        <p:nvSpPr>
          <p:cNvPr id="23" name="Google Shape;23;p3"/>
          <p:cNvSpPr txBox="1">
            <a:spLocks noGrp="1"/>
          </p:cNvSpPr>
          <p:nvPr>
            <p:ph type="title"/>
          </p:nvPr>
        </p:nvSpPr>
        <p:spPr>
          <a:xfrm>
            <a:off x="2072700" y="1886575"/>
            <a:ext cx="8046600" cy="23550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chemeClr val="lt1"/>
              </a:buClr>
              <a:buSzPts val="6000"/>
              <a:buFont typeface="Montserrat Medium"/>
              <a:buNone/>
              <a:defRPr sz="6000" i="0" u="none" strike="noStrike" cap="none">
                <a:solidFill>
                  <a:schemeClr val="lt1"/>
                </a:solidFill>
                <a:latin typeface="Montserrat Medium"/>
                <a:ea typeface="Montserrat Medium"/>
                <a:cs typeface="Montserrat Medium"/>
                <a:sym typeface="Montserrat Medium"/>
              </a:defRPr>
            </a:lvl1pPr>
            <a:lvl2pPr lvl="1"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2pPr>
            <a:lvl3pPr lvl="2"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3pPr>
            <a:lvl4pPr lvl="3"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4pPr>
            <a:lvl5pPr lvl="4"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5pPr>
            <a:lvl6pPr lvl="5"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6pPr>
            <a:lvl7pPr lvl="6"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7pPr>
            <a:lvl8pPr lvl="7"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8pPr>
            <a:lvl9pPr lvl="8"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9pPr>
          </a:lstStyle>
          <a:p>
            <a:endParaRPr/>
          </a:p>
        </p:txBody>
      </p:sp>
      <p:grpSp>
        <p:nvGrpSpPr>
          <p:cNvPr id="24" name="Google Shape;24;p3"/>
          <p:cNvGrpSpPr/>
          <p:nvPr/>
        </p:nvGrpSpPr>
        <p:grpSpPr>
          <a:xfrm>
            <a:off x="8662376" y="198875"/>
            <a:ext cx="3384923" cy="1059125"/>
            <a:chOff x="-7013547" y="6156743"/>
            <a:chExt cx="4139060" cy="1295091"/>
          </a:xfrm>
        </p:grpSpPr>
        <p:pic>
          <p:nvPicPr>
            <p:cNvPr id="25" name="Google Shape;25;p3"/>
            <p:cNvPicPr preferRelativeResize="0"/>
            <p:nvPr/>
          </p:nvPicPr>
          <p:blipFill rotWithShape="1">
            <a:blip r:embed="rId4">
              <a:alphaModFix/>
            </a:blip>
            <a:srcRect l="10790" t="22772" r="65874" b="23006"/>
            <a:stretch/>
          </p:blipFill>
          <p:spPr>
            <a:xfrm>
              <a:off x="-7013547" y="6156743"/>
              <a:ext cx="1245077" cy="1295091"/>
            </a:xfrm>
            <a:prstGeom prst="rect">
              <a:avLst/>
            </a:prstGeom>
            <a:noFill/>
            <a:ln>
              <a:noFill/>
            </a:ln>
            <a:effectLst>
              <a:outerShdw blurRad="57150" dist="19050" dir="5400000" algn="bl" rotWithShape="0">
                <a:srgbClr val="000000">
                  <a:alpha val="50000"/>
                </a:srgbClr>
              </a:outerShdw>
            </a:effectLst>
          </p:spPr>
        </p:pic>
        <p:pic>
          <p:nvPicPr>
            <p:cNvPr id="26" name="Google Shape;26;p3"/>
            <p:cNvPicPr preferRelativeResize="0"/>
            <p:nvPr/>
          </p:nvPicPr>
          <p:blipFill rotWithShape="1">
            <a:blip r:embed="rId5">
              <a:alphaModFix/>
            </a:blip>
            <a:srcRect l="34127" t="31914" r="11634" b="28523"/>
            <a:stretch/>
          </p:blipFill>
          <p:spPr>
            <a:xfrm>
              <a:off x="-5768470" y="6375042"/>
              <a:ext cx="2893983" cy="944944"/>
            </a:xfrm>
            <a:prstGeom prst="rect">
              <a:avLst/>
            </a:prstGeom>
            <a:noFill/>
            <a:ln>
              <a:noFill/>
            </a:ln>
            <a:effectLst>
              <a:outerShdw blurRad="57150" dist="19050" dir="5400000" algn="bl" rotWithShape="0">
                <a:srgbClr val="000000">
                  <a:alpha val="50000"/>
                </a:srgbClr>
              </a:outerShdw>
            </a:effectLst>
          </p:spPr>
        </p:pic>
      </p:grpSp>
      <p:sp>
        <p:nvSpPr>
          <p:cNvPr id="27" name="Google Shape;27;p3"/>
          <p:cNvSpPr txBox="1"/>
          <p:nvPr/>
        </p:nvSpPr>
        <p:spPr>
          <a:xfrm>
            <a:off x="0" y="5919000"/>
            <a:ext cx="24441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b="1">
                <a:solidFill>
                  <a:schemeClr val="lt1"/>
                </a:solidFill>
                <a:latin typeface="Lobster"/>
                <a:ea typeface="Lobster"/>
                <a:cs typeface="Lobster"/>
                <a:sym typeface="Lobster"/>
              </a:rPr>
              <a:t>WGClimate</a:t>
            </a:r>
            <a:endParaRPr sz="2100" b="1">
              <a:solidFill>
                <a:schemeClr val="lt1"/>
              </a:solidFill>
              <a:latin typeface="Lobster"/>
              <a:ea typeface="Lobster"/>
              <a:cs typeface="Lobster"/>
              <a:sym typeface="Lobster"/>
            </a:endParaRPr>
          </a:p>
          <a:p>
            <a:pPr marL="0" lvl="0" indent="0" algn="l" rtl="0">
              <a:spcBef>
                <a:spcPts val="0"/>
              </a:spcBef>
              <a:spcAft>
                <a:spcPts val="0"/>
              </a:spcAft>
              <a:buNone/>
            </a:pPr>
            <a:r>
              <a:rPr lang="en-GB" b="1">
                <a:solidFill>
                  <a:schemeClr val="lt1"/>
                </a:solidFill>
                <a:latin typeface="Barlow"/>
                <a:ea typeface="Barlow"/>
                <a:cs typeface="Barlow"/>
                <a:sym typeface="Barlow"/>
              </a:rPr>
              <a:t>The Joint CEOS-CGMS Working Group on Climate</a:t>
            </a:r>
            <a:endParaRPr b="1">
              <a:solidFill>
                <a:schemeClr val="lt1"/>
              </a:solidFill>
              <a:latin typeface="Barlow"/>
              <a:ea typeface="Barlow"/>
              <a:cs typeface="Barlow"/>
              <a:sym typeface="Barlow"/>
            </a:endParaRPr>
          </a:p>
        </p:txBody>
      </p:sp>
      <p:sp>
        <p:nvSpPr>
          <p:cNvPr id="28" name="Google Shape;28;p3"/>
          <p:cNvSpPr txBox="1"/>
          <p:nvPr/>
        </p:nvSpPr>
        <p:spPr>
          <a:xfrm>
            <a:off x="3158400" y="5706550"/>
            <a:ext cx="5875200" cy="1131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100" b="1">
                <a:solidFill>
                  <a:schemeClr val="lt1"/>
                </a:solidFill>
                <a:latin typeface="Barlow"/>
                <a:ea typeface="Barlow"/>
                <a:cs typeface="Barlow"/>
                <a:sym typeface="Barlow"/>
              </a:rPr>
              <a:t>WGClimate-22 &amp; GHG-TT-5</a:t>
            </a:r>
            <a:endParaRPr sz="2100" b="1">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11 - 13 February, 2025</a:t>
            </a:r>
            <a:endParaRPr sz="1800">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ESA ECSAT, Harwell, UK</a:t>
            </a:r>
            <a:endParaRPr sz="1800">
              <a:solidFill>
                <a:schemeClr val="lt1"/>
              </a:solidFill>
              <a:latin typeface="Barlow"/>
              <a:ea typeface="Barlow"/>
              <a:cs typeface="Barlow"/>
              <a:sym typeface="Barlow"/>
            </a:endParaRPr>
          </a:p>
        </p:txBody>
      </p:sp>
    </p:spTree>
    <p:extLst>
      <p:ext uri="{BB962C8B-B14F-4D97-AF65-F5344CB8AC3E}">
        <p14:creationId xmlns:p14="http://schemas.microsoft.com/office/powerpoint/2010/main" val="263298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31" name="Google Shape;31;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grpSp>
        <p:nvGrpSpPr>
          <p:cNvPr id="32" name="Google Shape;32;p4"/>
          <p:cNvGrpSpPr/>
          <p:nvPr/>
        </p:nvGrpSpPr>
        <p:grpSpPr>
          <a:xfrm>
            <a:off x="10113330" y="274853"/>
            <a:ext cx="2154863" cy="964667"/>
            <a:chOff x="7336150" y="-5375"/>
            <a:chExt cx="2317556" cy="1037500"/>
          </a:xfrm>
        </p:grpSpPr>
        <p:pic>
          <p:nvPicPr>
            <p:cNvPr id="33" name="Google Shape;33;p4"/>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34" name="Google Shape;34;p4"/>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35" name="Google Shape;35;p4"/>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36" name="Google Shape;36;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7" name="Google Shape;37;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8" name="Google Shape;38;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39" name="Google Shape;39;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WGClimate-22 &amp; GHG-TT-5 | 11 - 13 February, 2025</a:t>
            </a:r>
            <a:endParaRPr>
              <a:solidFill>
                <a:schemeClr val="accent1"/>
              </a:solidFill>
              <a:latin typeface="Montserrat SemiBold"/>
              <a:ea typeface="Montserrat SemiBold"/>
              <a:cs typeface="Montserrat SemiBold"/>
              <a:sym typeface="Montserrat SemiBold"/>
            </a:endParaRPr>
          </a:p>
        </p:txBody>
      </p:sp>
      <p:sp>
        <p:nvSpPr>
          <p:cNvPr id="40" name="Google Shape;40;p4"/>
          <p:cNvSpPr txBox="1">
            <a:spLocks noGrp="1"/>
          </p:cNvSpPr>
          <p:nvPr>
            <p:ph type="body" idx="1"/>
          </p:nvPr>
        </p:nvSpPr>
        <p:spPr>
          <a:xfrm>
            <a:off x="276008" y="1220858"/>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41" name="Google Shape;41;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4"/>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extLst>
      <p:ext uri="{BB962C8B-B14F-4D97-AF65-F5344CB8AC3E}">
        <p14:creationId xmlns:p14="http://schemas.microsoft.com/office/powerpoint/2010/main" val="422407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
        <p:cNvGrpSpPr/>
        <p:nvPr/>
      </p:nvGrpSpPr>
      <p:grpSpPr>
        <a:xfrm>
          <a:off x="0" y="0"/>
          <a:ext cx="0" cy="0"/>
          <a:chOff x="0" y="0"/>
          <a:chExt cx="0" cy="0"/>
        </a:xfrm>
      </p:grpSpPr>
      <p:sp>
        <p:nvSpPr>
          <p:cNvPr id="44" name="Google Shape;44;p5"/>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45" name="Google Shape;45;p5"/>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grpSp>
        <p:nvGrpSpPr>
          <p:cNvPr id="46" name="Google Shape;46;p5"/>
          <p:cNvGrpSpPr/>
          <p:nvPr/>
        </p:nvGrpSpPr>
        <p:grpSpPr>
          <a:xfrm>
            <a:off x="10113330" y="274853"/>
            <a:ext cx="2154863" cy="964667"/>
            <a:chOff x="7336150" y="-5375"/>
            <a:chExt cx="2317556" cy="1037500"/>
          </a:xfrm>
        </p:grpSpPr>
        <p:pic>
          <p:nvPicPr>
            <p:cNvPr id="47" name="Google Shape;47;p5"/>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48" name="Google Shape;48;p5"/>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49" name="Google Shape;49;p5"/>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50" name="Google Shape;50;p5"/>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1" name="Google Shape;51;p5"/>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2" name="Google Shape;52;p5"/>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53" name="Google Shape;53;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WGClimate-22 &amp; GHG-TT-5 | 11 - 13 February, 2025</a:t>
            </a:r>
            <a:endParaRPr>
              <a:solidFill>
                <a:schemeClr val="accent1"/>
              </a:solidFill>
              <a:latin typeface="Montserrat SemiBold"/>
              <a:ea typeface="Montserrat SemiBold"/>
              <a:cs typeface="Montserrat SemiBold"/>
              <a:sym typeface="Montserrat SemiBold"/>
            </a:endParaRPr>
          </a:p>
        </p:txBody>
      </p:sp>
      <p:sp>
        <p:nvSpPr>
          <p:cNvPr id="54" name="Google Shape;54;p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5"/>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extLst>
      <p:ext uri="{BB962C8B-B14F-4D97-AF65-F5344CB8AC3E}">
        <p14:creationId xmlns:p14="http://schemas.microsoft.com/office/powerpoint/2010/main" val="885537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14"/>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4"/>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1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31499612"/>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Px-4-1ha50mDkixoEy761VsWFRb7noIIJ1zxHfW0zDw/edit?tab=t.0"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oeil.secure.europarl.europa.eu/oeil/popups/ficheprocedure.do?reference=2021/0423(COD)&amp;l=en" TargetMode="External"/><Relationship Id="rId5" Type="http://schemas.openxmlformats.org/officeDocument/2006/relationships/image" Target="../media/image12.png"/><Relationship Id="rId4" Type="http://schemas.openxmlformats.org/officeDocument/2006/relationships/hyperlink" Target="https://www.epa.gov/controlling-air-pollution-oil-and-natural-gas-operations/epas-final-rule-oil-and-natural-ga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1031805/CCS0821102722-006_Green_Finance_Paper_2021_v6_Web_Accessible.pdf"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707059" y="1683071"/>
            <a:ext cx="10308600" cy="3044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lt1"/>
              </a:buClr>
              <a:buSzPts val="8000"/>
              <a:buFont typeface="Arial"/>
              <a:buNone/>
            </a:pPr>
            <a:r>
              <a:rPr lang="en-GB" sz="4000" dirty="0"/>
              <a:t>Common Practices for Reporting Satellite-derived Facility Scale Methane Emissions</a:t>
            </a:r>
            <a:endParaRPr sz="3000" i="1" dirty="0">
              <a:latin typeface="Montserrat"/>
              <a:ea typeface="Montserrat"/>
              <a:cs typeface="Montserrat"/>
              <a:sym typeface="Montserrat"/>
            </a:endParaRPr>
          </a:p>
        </p:txBody>
      </p:sp>
      <p:sp>
        <p:nvSpPr>
          <p:cNvPr id="61" name="Google Shape;61;p6"/>
          <p:cNvSpPr/>
          <p:nvPr/>
        </p:nvSpPr>
        <p:spPr>
          <a:xfrm>
            <a:off x="6195234" y="5174929"/>
            <a:ext cx="5908500" cy="12756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rPr>
              <a:t>Paul Green, NPL</a:t>
            </a: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lang="en-GB" sz="2200" dirty="0">
                <a:solidFill>
                  <a:srgbClr val="FFFFFF"/>
                </a:solidFill>
                <a:latin typeface="Barlow Medium"/>
                <a:ea typeface="Barlow Medium"/>
                <a:cs typeface="Barlow Medium"/>
                <a:sym typeface="Barlow Medium"/>
              </a:rPr>
              <a:t>&amp; the wider GHG team</a:t>
            </a:r>
            <a:endParaRPr kumimoji="0" sz="14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rPr>
              <a:t>#3.1</a:t>
            </a:r>
            <a:endParaRPr kumimoji="0" sz="2200" b="0" i="0" u="none" strike="noStrike" kern="0" cap="none" spc="0" normalizeH="0" baseline="0" noProof="0" dirty="0">
              <a:ln>
                <a:noFill/>
              </a:ln>
              <a:solidFill>
                <a:srgbClr val="FFFFFF"/>
              </a:solidFill>
              <a:effectLst/>
              <a:uLnTx/>
              <a:uFillTx/>
              <a:latin typeface="Barlow Medium"/>
              <a:ea typeface="Barlow Medium"/>
              <a:cs typeface="Barlow Medium"/>
              <a:sym typeface="Barlow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176048" y="81795"/>
            <a:ext cx="10047722"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GB" sz="2900" dirty="0"/>
              <a:t>Large scale controlled methane release </a:t>
            </a:r>
            <a:br>
              <a:rPr lang="en-GB" sz="2900" dirty="0"/>
            </a:br>
            <a:r>
              <a:rPr lang="en-GB" sz="2900" dirty="0"/>
              <a:t>2024 -2025</a:t>
            </a:r>
            <a:endParaRPr sz="3300" dirty="0"/>
          </a:p>
        </p:txBody>
      </p:sp>
      <p:sp>
        <p:nvSpPr>
          <p:cNvPr id="134" name="Google Shape;134;p9"/>
          <p:cNvSpPr txBox="1"/>
          <p:nvPr/>
        </p:nvSpPr>
        <p:spPr>
          <a:xfrm>
            <a:off x="176048" y="1118129"/>
            <a:ext cx="8481570" cy="5931840"/>
          </a:xfrm>
          <a:prstGeom prst="rect">
            <a:avLst/>
          </a:prstGeom>
          <a:noFill/>
          <a:ln>
            <a:noFill/>
          </a:ln>
        </p:spPr>
        <p:txBody>
          <a:bodyPr spcFirstLastPara="1" wrap="square" lIns="91425" tIns="45700" rIns="91425" bIns="45700" anchor="t" anchorCtr="0">
            <a:spAutoFit/>
          </a:bodyPr>
          <a:lstStyle/>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Independent testing of space-based methane detection needed, including several new satellite programs launched last year</a:t>
            </a:r>
          </a:p>
          <a:p>
            <a:pPr marL="457200" marR="0" lvl="1" indent="-406400" algn="l" rtl="0">
              <a:lnSpc>
                <a:spcPct val="115000"/>
              </a:lnSpc>
              <a:spcBef>
                <a:spcPts val="100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Cooperative and single-blind controlled release tests, building on 5+ years of satellite, airplane and ground sensor tests</a:t>
            </a:r>
          </a:p>
          <a:p>
            <a:pPr marL="457200" marR="0" lvl="1" indent="-406400" algn="l" rtl="0">
              <a:lnSpc>
                <a:spcPct val="115000"/>
              </a:lnSpc>
              <a:spcBef>
                <a:spcPts val="100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Expanded participation to 12+ methane satellite platforms and 15 analysis teams</a:t>
            </a:r>
          </a:p>
          <a:p>
            <a:pPr marL="457200" lvl="1" indent="-406400">
              <a:lnSpc>
                <a:spcPct val="115000"/>
              </a:lnSpc>
              <a:spcBef>
                <a:spcPts val="1000"/>
              </a:spcBef>
              <a:buClr>
                <a:schemeClr val="dk1"/>
              </a:buClr>
              <a:buSzPts val="2800"/>
              <a:buFont typeface="Montserrat"/>
              <a:buChar char="❖"/>
            </a:pPr>
            <a:r>
              <a:rPr lang="en-GB" sz="1800" dirty="0">
                <a:solidFill>
                  <a:schemeClr val="dk1"/>
                </a:solidFill>
                <a:latin typeface="Montserrat"/>
                <a:sym typeface="Calibri"/>
              </a:rPr>
              <a:t>Remotely controlled gas flow enables higher sample sizes and better characterization of methane detection and quantification performance plus improved local meteorological measurements</a:t>
            </a:r>
          </a:p>
          <a:p>
            <a:pPr marL="457200" lvl="1" indent="-406400">
              <a:lnSpc>
                <a:spcPct val="115000"/>
              </a:lnSpc>
              <a:spcBef>
                <a:spcPts val="1000"/>
              </a:spcBef>
              <a:buClr>
                <a:schemeClr val="dk1"/>
              </a:buClr>
              <a:buSzPts val="2800"/>
              <a:buFont typeface="Montserrat"/>
              <a:buChar char="❖"/>
            </a:pPr>
            <a:r>
              <a:rPr lang="en-GB" sz="1800" dirty="0">
                <a:solidFill>
                  <a:schemeClr val="dk1"/>
                </a:solidFill>
                <a:latin typeface="Montserrat"/>
                <a:sym typeface="Calibri"/>
              </a:rPr>
              <a:t>Current activity</a:t>
            </a:r>
          </a:p>
          <a:p>
            <a:pPr marL="457200" lvl="3" indent="-406400">
              <a:lnSpc>
                <a:spcPct val="115000"/>
              </a:lnSpc>
              <a:spcBef>
                <a:spcPts val="1000"/>
              </a:spcBef>
              <a:buClr>
                <a:schemeClr val="dk1"/>
              </a:buClr>
              <a:buSzPts val="2800"/>
              <a:buFont typeface="Arial" panose="020B0604020202020204" pitchFamily="34" charset="0"/>
              <a:buChar char="•"/>
            </a:pPr>
            <a:r>
              <a:rPr lang="en-GB" sz="1800" dirty="0">
                <a:solidFill>
                  <a:schemeClr val="dk1"/>
                </a:solidFill>
                <a:latin typeface="Montserrat"/>
                <a:sym typeface="Calibri"/>
              </a:rPr>
              <a:t>~150 release (10-1500 kg/h) cooperative stage being analysed</a:t>
            </a:r>
          </a:p>
          <a:p>
            <a:pPr marL="457200" lvl="3" indent="-406400">
              <a:lnSpc>
                <a:spcPct val="115000"/>
              </a:lnSpc>
              <a:spcBef>
                <a:spcPts val="1000"/>
              </a:spcBef>
              <a:buClr>
                <a:schemeClr val="dk1"/>
              </a:buClr>
              <a:buSzPts val="2800"/>
              <a:buFont typeface="Arial" panose="020B0604020202020204" pitchFamily="34" charset="0"/>
              <a:buChar char="•"/>
            </a:pPr>
            <a:r>
              <a:rPr lang="en-GB" sz="1800" dirty="0">
                <a:solidFill>
                  <a:schemeClr val="dk1"/>
                </a:solidFill>
                <a:latin typeface="Montserrat"/>
                <a:sym typeface="Calibri"/>
              </a:rPr>
              <a:t>First single-blind stage “Phase 1” is ongoing in Q1 2025, data to be unblinded on May 1</a:t>
            </a:r>
          </a:p>
          <a:p>
            <a:pPr marL="457200" lvl="3" indent="-406400">
              <a:lnSpc>
                <a:spcPct val="115000"/>
              </a:lnSpc>
              <a:spcBef>
                <a:spcPts val="1000"/>
              </a:spcBef>
              <a:buClr>
                <a:schemeClr val="dk1"/>
              </a:buClr>
              <a:buSzPts val="2800"/>
              <a:buFont typeface="Arial" panose="020B0604020202020204" pitchFamily="34" charset="0"/>
              <a:buChar char="•"/>
            </a:pPr>
            <a:r>
              <a:rPr lang="en-GB" sz="1800" dirty="0">
                <a:solidFill>
                  <a:schemeClr val="dk1"/>
                </a:solidFill>
                <a:latin typeface="Montserrat"/>
                <a:sym typeface="Calibri"/>
              </a:rPr>
              <a:t>Subsequent phases to follow with alternate testing configurations</a:t>
            </a:r>
          </a:p>
          <a:p>
            <a:pPr marL="457200" marR="0" lvl="1" indent="-406400" algn="l" rtl="0">
              <a:lnSpc>
                <a:spcPct val="115000"/>
              </a:lnSpc>
              <a:spcBef>
                <a:spcPts val="1000"/>
              </a:spcBef>
              <a:spcAft>
                <a:spcPts val="0"/>
              </a:spcAft>
              <a:buClr>
                <a:schemeClr val="dk1"/>
              </a:buClr>
              <a:buSzPts val="2800"/>
              <a:buFont typeface="Montserrat"/>
              <a:buChar char="❖"/>
            </a:pPr>
            <a:endParaRPr lang="en-GB" sz="2000" b="0" i="0" u="none" strike="noStrike" cap="none" dirty="0">
              <a:solidFill>
                <a:schemeClr val="dk1"/>
              </a:solidFill>
              <a:latin typeface="Montserrat"/>
              <a:ea typeface="Montserrat"/>
              <a:cs typeface="Montserrat"/>
              <a:sym typeface="Montserrat"/>
            </a:endParaRPr>
          </a:p>
        </p:txBody>
      </p:sp>
      <p:pic>
        <p:nvPicPr>
          <p:cNvPr id="2" name="Google Shape;63;g2f9ed1ecbac_0_274">
            <a:extLst>
              <a:ext uri="{FF2B5EF4-FFF2-40B4-BE49-F238E27FC236}">
                <a16:creationId xmlns:a16="http://schemas.microsoft.com/office/drawing/2014/main" id="{1271CC3F-BA94-530B-8684-DC5946AEA47E}"/>
              </a:ext>
            </a:extLst>
          </p:cNvPr>
          <p:cNvPicPr preferRelativeResize="0"/>
          <p:nvPr/>
        </p:nvPicPr>
        <p:blipFill rotWithShape="1">
          <a:blip r:embed="rId3">
            <a:alphaModFix/>
          </a:blip>
          <a:srcRect b="4643"/>
          <a:stretch/>
        </p:blipFill>
        <p:spPr>
          <a:xfrm>
            <a:off x="8531158" y="1484975"/>
            <a:ext cx="3106944" cy="4166795"/>
          </a:xfrm>
          <a:prstGeom prst="rect">
            <a:avLst/>
          </a:prstGeom>
          <a:noFill/>
          <a:ln>
            <a:noFill/>
          </a:ln>
        </p:spPr>
      </p:pic>
      <p:sp>
        <p:nvSpPr>
          <p:cNvPr id="3" name="Google Shape;144;p9">
            <a:extLst>
              <a:ext uri="{FF2B5EF4-FFF2-40B4-BE49-F238E27FC236}">
                <a16:creationId xmlns:a16="http://schemas.microsoft.com/office/drawing/2014/main" id="{9EFA01A8-08F3-723C-8E26-84B6935EFD88}"/>
              </a:ext>
            </a:extLst>
          </p:cNvPr>
          <p:cNvSpPr txBox="1"/>
          <p:nvPr/>
        </p:nvSpPr>
        <p:spPr>
          <a:xfrm>
            <a:off x="8531158" y="5752670"/>
            <a:ext cx="250955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1"/>
                </a:solidFill>
                <a:latin typeface="Montserrat"/>
                <a:ea typeface="Montserrat"/>
                <a:cs typeface="Montserrat"/>
                <a:sym typeface="Montserrat"/>
              </a:rPr>
              <a:t>Credit: A Brandt Stanford </a:t>
            </a:r>
            <a:r>
              <a:rPr lang="en-GB" sz="1400" b="0" i="0" u="none" strike="noStrike" cap="none" dirty="0">
                <a:solidFill>
                  <a:schemeClr val="dk1"/>
                </a:solidFill>
                <a:latin typeface="Montserrat"/>
                <a:ea typeface="Montserrat"/>
                <a:cs typeface="Montserrat"/>
                <a:sym typeface="Montserrat"/>
              </a:rPr>
              <a:t>&amp; E Sherwin LBL</a:t>
            </a:r>
            <a:endParaRPr dirty="0"/>
          </a:p>
        </p:txBody>
      </p:sp>
    </p:spTree>
    <p:extLst>
      <p:ext uri="{BB962C8B-B14F-4D97-AF65-F5344CB8AC3E}">
        <p14:creationId xmlns:p14="http://schemas.microsoft.com/office/powerpoint/2010/main" val="260923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Quality Assessment framework</a:t>
            </a:r>
            <a:endParaRPr/>
          </a:p>
        </p:txBody>
      </p:sp>
      <p:pic>
        <p:nvPicPr>
          <p:cNvPr id="150" name="Google Shape;150;p10"/>
          <p:cNvPicPr preferRelativeResize="0"/>
          <p:nvPr/>
        </p:nvPicPr>
        <p:blipFill rotWithShape="1">
          <a:blip r:embed="rId3">
            <a:alphaModFix/>
          </a:blip>
          <a:srcRect/>
          <a:stretch/>
        </p:blipFill>
        <p:spPr>
          <a:xfrm>
            <a:off x="197765" y="2289556"/>
            <a:ext cx="5782574" cy="3831179"/>
          </a:xfrm>
          <a:prstGeom prst="rect">
            <a:avLst/>
          </a:prstGeom>
          <a:noFill/>
          <a:ln>
            <a:noFill/>
          </a:ln>
        </p:spPr>
      </p:pic>
      <p:sp>
        <p:nvSpPr>
          <p:cNvPr id="151" name="Google Shape;151;p10"/>
          <p:cNvSpPr txBox="1"/>
          <p:nvPr/>
        </p:nvSpPr>
        <p:spPr>
          <a:xfrm>
            <a:off x="1709313" y="6142391"/>
            <a:ext cx="3249186" cy="365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ontserrat"/>
                <a:ea typeface="Montserrat"/>
                <a:cs typeface="Montserrat"/>
                <a:sym typeface="Montserrat"/>
              </a:rPr>
              <a:t>Column Enhancement</a:t>
            </a:r>
            <a:endParaRPr/>
          </a:p>
        </p:txBody>
      </p:sp>
      <p:pic>
        <p:nvPicPr>
          <p:cNvPr id="152" name="Google Shape;152;p10"/>
          <p:cNvPicPr preferRelativeResize="0"/>
          <p:nvPr/>
        </p:nvPicPr>
        <p:blipFill rotWithShape="1">
          <a:blip r:embed="rId4">
            <a:alphaModFix/>
          </a:blip>
          <a:srcRect b="18942"/>
          <a:stretch/>
        </p:blipFill>
        <p:spPr>
          <a:xfrm>
            <a:off x="5980339" y="2267900"/>
            <a:ext cx="5839069" cy="3619935"/>
          </a:xfrm>
          <a:prstGeom prst="rect">
            <a:avLst/>
          </a:prstGeom>
          <a:noFill/>
          <a:ln>
            <a:noFill/>
          </a:ln>
        </p:spPr>
      </p:pic>
      <p:sp>
        <p:nvSpPr>
          <p:cNvPr id="153" name="Google Shape;153;p10"/>
          <p:cNvSpPr txBox="1"/>
          <p:nvPr/>
        </p:nvSpPr>
        <p:spPr>
          <a:xfrm>
            <a:off x="8292149" y="6092371"/>
            <a:ext cx="16342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ontserrat"/>
                <a:ea typeface="Montserrat"/>
                <a:cs typeface="Montserrat"/>
                <a:sym typeface="Montserrat"/>
              </a:rPr>
              <a:t>Emissions</a:t>
            </a:r>
            <a:endParaRPr/>
          </a:p>
        </p:txBody>
      </p:sp>
      <p:sp>
        <p:nvSpPr>
          <p:cNvPr id="154" name="Google Shape;154;p10"/>
          <p:cNvSpPr txBox="1"/>
          <p:nvPr/>
        </p:nvSpPr>
        <p:spPr>
          <a:xfrm>
            <a:off x="176048" y="1225133"/>
            <a:ext cx="11643360" cy="775084"/>
          </a:xfrm>
          <a:prstGeom prst="rect">
            <a:avLst/>
          </a:prstGeom>
          <a:noFill/>
          <a:ln>
            <a:noFill/>
          </a:ln>
        </p:spPr>
        <p:txBody>
          <a:bodyPr spcFirstLastPara="1" wrap="square" lIns="91425" tIns="45700" rIns="91425" bIns="45700" anchor="t" anchorCtr="0">
            <a:spAutoFit/>
          </a:bodyPr>
          <a:lstStyle/>
          <a:p>
            <a:pPr marL="457200" marR="0" lvl="0" indent="-406400" algn="l" rtl="0">
              <a:lnSpc>
                <a:spcPct val="115000"/>
              </a:lnSpc>
              <a:spcBef>
                <a:spcPts val="0"/>
              </a:spcBef>
              <a:spcAft>
                <a:spcPts val="0"/>
              </a:spcAft>
              <a:buClr>
                <a:schemeClr val="dk1"/>
              </a:buClr>
              <a:buSzPts val="2800"/>
              <a:buFont typeface="Montserrat"/>
              <a:buChar char="❖"/>
            </a:pPr>
            <a:r>
              <a:rPr lang="en-US" sz="2000" b="0" i="0" u="none" strike="noStrike" cap="none">
                <a:solidFill>
                  <a:schemeClr val="dk1"/>
                </a:solidFill>
                <a:latin typeface="Montserrat"/>
                <a:ea typeface="Montserrat"/>
                <a:cs typeface="Montserrat"/>
                <a:sym typeface="Montserrat"/>
              </a:rPr>
              <a:t>Quality Assessment framework aligned with that developed within EDAP / CSDA for consistency across GHGs and other ECVs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5" name="Picture 4">
            <a:extLst>
              <a:ext uri="{FF2B5EF4-FFF2-40B4-BE49-F238E27FC236}">
                <a16:creationId xmlns:a16="http://schemas.microsoft.com/office/drawing/2014/main" id="{129B38E0-1C5D-6DA7-2E4F-74D54FC42692}"/>
              </a:ext>
            </a:extLst>
          </p:cNvPr>
          <p:cNvPicPr>
            <a:picLocks noChangeAspect="1"/>
          </p:cNvPicPr>
          <p:nvPr/>
        </p:nvPicPr>
        <p:blipFill>
          <a:blip r:embed="rId3"/>
          <a:stretch>
            <a:fillRect/>
          </a:stretch>
        </p:blipFill>
        <p:spPr>
          <a:xfrm>
            <a:off x="672694" y="3106398"/>
            <a:ext cx="10798476" cy="2606266"/>
          </a:xfrm>
          <a:prstGeom prst="rect">
            <a:avLst/>
          </a:prstGeom>
        </p:spPr>
      </p:pic>
      <p:sp>
        <p:nvSpPr>
          <p:cNvPr id="159" name="Google Shape;159;p11"/>
          <p:cNvSpPr txBox="1">
            <a:spLocks noGrp="1"/>
          </p:cNvSpPr>
          <p:nvPr>
            <p:ph type="body" idx="1"/>
          </p:nvPr>
        </p:nvSpPr>
        <p:spPr>
          <a:xfrm>
            <a:off x="324232" y="1228595"/>
            <a:ext cx="11495400" cy="211792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1000"/>
              </a:spcBef>
              <a:spcAft>
                <a:spcPts val="0"/>
              </a:spcAft>
              <a:buSzPts val="2800"/>
              <a:buChar char="❖"/>
            </a:pPr>
            <a:r>
              <a:rPr lang="en-US" sz="2000" dirty="0"/>
              <a:t>Commercial mission drivers demand a relatively short timescale for a working first version of documentary standards.</a:t>
            </a:r>
            <a:endParaRPr dirty="0"/>
          </a:p>
          <a:p>
            <a:pPr marL="457200" lvl="0" indent="-406400" algn="l" rtl="0">
              <a:lnSpc>
                <a:spcPct val="115000"/>
              </a:lnSpc>
              <a:spcBef>
                <a:spcPts val="1000"/>
              </a:spcBef>
              <a:spcAft>
                <a:spcPts val="0"/>
              </a:spcAft>
              <a:buSzPts val="2800"/>
              <a:buChar char="❖"/>
            </a:pPr>
            <a:r>
              <a:rPr lang="en-US" sz="2000" dirty="0"/>
              <a:t>2024 – outline development &amp; peer review</a:t>
            </a:r>
            <a:endParaRPr dirty="0"/>
          </a:p>
          <a:p>
            <a:pPr marL="457200" lvl="0" indent="-406400" algn="l" rtl="0">
              <a:lnSpc>
                <a:spcPct val="115000"/>
              </a:lnSpc>
              <a:spcBef>
                <a:spcPts val="1000"/>
              </a:spcBef>
              <a:spcAft>
                <a:spcPts val="0"/>
              </a:spcAft>
              <a:buSzPts val="2800"/>
              <a:buChar char="❖"/>
            </a:pPr>
            <a:r>
              <a:rPr lang="en-US" sz="2000" dirty="0"/>
              <a:t>2025 – detailed development, peer review &amp; v1 </a:t>
            </a:r>
            <a:r>
              <a:rPr lang="en-US" sz="2000" dirty="0" err="1"/>
              <a:t>finalisation</a:t>
            </a:r>
            <a:r>
              <a:rPr lang="en-US" sz="2000" dirty="0"/>
              <a:t> for end 2025</a:t>
            </a:r>
            <a:endParaRPr dirty="0"/>
          </a:p>
        </p:txBody>
      </p:sp>
      <p:sp>
        <p:nvSpPr>
          <p:cNvPr id="160" name="Google Shape;160;p11"/>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Progress and timeline</a:t>
            </a:r>
            <a:endParaRPr/>
          </a:p>
        </p:txBody>
      </p:sp>
      <p:sp>
        <p:nvSpPr>
          <p:cNvPr id="162" name="Google Shape;162;p11"/>
          <p:cNvSpPr/>
          <p:nvPr/>
        </p:nvSpPr>
        <p:spPr>
          <a:xfrm rot="10800000">
            <a:off x="7683343" y="4906728"/>
            <a:ext cx="367646" cy="635180"/>
          </a:xfrm>
          <a:prstGeom prst="downArrow">
            <a:avLst>
              <a:gd name="adj1" fmla="val 50000"/>
              <a:gd name="adj2" fmla="val 50000"/>
            </a:avLst>
          </a:prstGeom>
          <a:solidFill>
            <a:schemeClr val="accent6"/>
          </a:solidFill>
          <a:ln w="25400" cap="flat" cmpd="sng">
            <a:solidFill>
              <a:srgbClr val="581D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2"/>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700"/>
              <a:buFont typeface="Arial"/>
              <a:buNone/>
            </a:pPr>
            <a:endParaRPr sz="1700" b="1" i="1" u="none" strike="noStrike" cap="none">
              <a:solidFill>
                <a:schemeClr val="accent2"/>
              </a:solidFill>
              <a:latin typeface="Montserrat"/>
              <a:ea typeface="Montserrat"/>
              <a:cs typeface="Montserrat"/>
              <a:sym typeface="Montserrat"/>
            </a:endParaRPr>
          </a:p>
        </p:txBody>
      </p:sp>
      <p:sp>
        <p:nvSpPr>
          <p:cNvPr id="168" name="Google Shape;168;p12"/>
          <p:cNvSpPr txBox="1"/>
          <p:nvPr/>
        </p:nvSpPr>
        <p:spPr>
          <a:xfrm>
            <a:off x="206271" y="211738"/>
            <a:ext cx="108050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Montserrat"/>
                <a:ea typeface="Montserrat"/>
                <a:cs typeface="Montserrat"/>
                <a:sym typeface="Montserrat"/>
              </a:rPr>
              <a:t>Summary</a:t>
            </a:r>
            <a:endParaRPr/>
          </a:p>
        </p:txBody>
      </p:sp>
      <p:sp>
        <p:nvSpPr>
          <p:cNvPr id="169" name="Google Shape;169;p12"/>
          <p:cNvSpPr txBox="1"/>
          <p:nvPr/>
        </p:nvSpPr>
        <p:spPr>
          <a:xfrm>
            <a:off x="48900" y="1290950"/>
            <a:ext cx="11786100" cy="369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Public and New Space observations of CO</a:t>
            </a:r>
            <a:r>
              <a:rPr lang="en-US" sz="1800" b="0" i="0" u="none" strike="noStrike" cap="none" baseline="-25000" dirty="0">
                <a:solidFill>
                  <a:srgbClr val="000000"/>
                </a:solidFill>
                <a:latin typeface="Montserrat"/>
                <a:ea typeface="Montserrat"/>
                <a:cs typeface="Montserrat"/>
                <a:sym typeface="Montserrat"/>
              </a:rPr>
              <a:t>2</a:t>
            </a:r>
            <a:r>
              <a:rPr lang="en-US" sz="1800" b="0" i="0" u="none" strike="noStrike" cap="none" dirty="0">
                <a:solidFill>
                  <a:srgbClr val="000000"/>
                </a:solidFill>
                <a:latin typeface="Montserrat"/>
                <a:ea typeface="Montserrat"/>
                <a:cs typeface="Montserrat"/>
                <a:sym typeface="Montserrat"/>
              </a:rPr>
              <a:t> and CH</a:t>
            </a:r>
            <a:r>
              <a:rPr lang="en-US" sz="1800" b="0" i="0" u="none" strike="noStrike" cap="none" baseline="-25000" dirty="0">
                <a:solidFill>
                  <a:srgbClr val="000000"/>
                </a:solidFill>
                <a:latin typeface="Montserrat"/>
                <a:ea typeface="Montserrat"/>
                <a:cs typeface="Montserrat"/>
                <a:sym typeface="Montserrat"/>
              </a:rPr>
              <a:t>4</a:t>
            </a:r>
            <a:r>
              <a:rPr lang="en-US" sz="1800" b="0" i="0" u="none" strike="noStrike" cap="none" dirty="0">
                <a:solidFill>
                  <a:srgbClr val="000000"/>
                </a:solidFill>
                <a:latin typeface="Montserrat"/>
                <a:ea typeface="Montserrat"/>
                <a:cs typeface="Montserrat"/>
                <a:sym typeface="Montserrat"/>
              </a:rPr>
              <a:t> are increasingly being used to identify high emitters for regulation (in addition to science) and are likely needed for a functioning reporting obligations and carbon market</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Currently there are 3 dedicated to facility scale emissions monitoring, with another 10 expected in few years – in addition to the products generated from public data. </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We need </a:t>
            </a:r>
            <a:r>
              <a:rPr lang="en-US" sz="1800" dirty="0">
                <a:latin typeface="Montserrat"/>
                <a:ea typeface="Montserrat"/>
                <a:cs typeface="Montserrat"/>
                <a:sym typeface="Montserrat"/>
              </a:rPr>
              <a:t>define the</a:t>
            </a:r>
            <a:r>
              <a:rPr lang="en-US" sz="1800" b="0" i="0" u="none" strike="noStrike" cap="none" dirty="0">
                <a:solidFill>
                  <a:srgbClr val="000000"/>
                </a:solidFill>
                <a:latin typeface="Montserrat"/>
                <a:ea typeface="Montserrat"/>
                <a:cs typeface="Montserrat"/>
                <a:sym typeface="Montserrat"/>
              </a:rPr>
              <a:t> </a:t>
            </a:r>
            <a:r>
              <a:rPr lang="en-US" sz="1800" dirty="0">
                <a:latin typeface="Montserrat"/>
                <a:ea typeface="Montserrat"/>
                <a:cs typeface="Montserrat"/>
                <a:sym typeface="Montserrat"/>
              </a:rPr>
              <a:t>common </a:t>
            </a:r>
            <a:r>
              <a:rPr lang="en-US" sz="1800" b="0" i="0" u="none" strike="noStrike" cap="none" dirty="0">
                <a:solidFill>
                  <a:srgbClr val="000000"/>
                </a:solidFill>
                <a:latin typeface="Montserrat"/>
                <a:ea typeface="Montserrat"/>
                <a:cs typeface="Montserrat"/>
                <a:sym typeface="Montserrat"/>
              </a:rPr>
              <a:t>practices for reporting VVUQ and QA for facility scale emissions so that producers of these data know what is expected by the community and (new) users know how the data should be generated and reported so that it can be trusted</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700"/>
              <a:buFont typeface="Arial"/>
              <a:buNone/>
            </a:pPr>
            <a:endParaRPr sz="1700" b="1" i="1" u="none" strike="noStrike" cap="none">
              <a:solidFill>
                <a:schemeClr val="accent2"/>
              </a:solidFill>
              <a:latin typeface="Montserrat"/>
              <a:ea typeface="Montserrat"/>
              <a:cs typeface="Montserrat"/>
              <a:sym typeface="Montserrat"/>
            </a:endParaRPr>
          </a:p>
        </p:txBody>
      </p:sp>
      <p:sp>
        <p:nvSpPr>
          <p:cNvPr id="175" name="Google Shape;175;p13"/>
          <p:cNvSpPr txBox="1"/>
          <p:nvPr/>
        </p:nvSpPr>
        <p:spPr>
          <a:xfrm>
            <a:off x="48900" y="113016"/>
            <a:ext cx="108050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Montserrat"/>
                <a:ea typeface="Montserrat"/>
                <a:cs typeface="Montserrat"/>
                <a:sym typeface="Montserrat"/>
              </a:rPr>
              <a:t>Requests &amp; Next Steps</a:t>
            </a:r>
            <a:endParaRPr dirty="0"/>
          </a:p>
        </p:txBody>
      </p:sp>
      <p:sp>
        <p:nvSpPr>
          <p:cNvPr id="176" name="Google Shape;176;p13"/>
          <p:cNvSpPr txBox="1"/>
          <p:nvPr/>
        </p:nvSpPr>
        <p:spPr>
          <a:xfrm>
            <a:off x="48900" y="1290950"/>
            <a:ext cx="11786000" cy="53244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Please comment on the document – by end of February</a:t>
            </a:r>
          </a:p>
          <a:p>
            <a:pPr marR="0" lvl="0" algn="l" rtl="0">
              <a:lnSpc>
                <a:spcPct val="100000"/>
              </a:lnSpc>
              <a:spcBef>
                <a:spcPts val="0"/>
              </a:spcBef>
              <a:spcAft>
                <a:spcPts val="0"/>
              </a:spcAft>
              <a:buClr>
                <a:srgbClr val="000000"/>
              </a:buClr>
              <a:buSzPts val="1800"/>
            </a:pPr>
            <a:endParaRPr lang="en-US" sz="1800" b="0" i="0" u="none" strike="noStrike" cap="none" dirty="0">
              <a:solidFill>
                <a:srgbClr val="000000"/>
              </a:solidFill>
              <a:latin typeface="Montserrat"/>
              <a:ea typeface="Montserrat"/>
              <a:cs typeface="Montserrat"/>
              <a:sym typeface="Montserrat"/>
            </a:endParaRPr>
          </a:p>
          <a:p>
            <a:pPr marR="0" lvl="0" algn="l" rtl="0">
              <a:lnSpc>
                <a:spcPct val="100000"/>
              </a:lnSpc>
              <a:spcBef>
                <a:spcPts val="0"/>
              </a:spcBef>
              <a:spcAft>
                <a:spcPts val="0"/>
              </a:spcAft>
              <a:buClr>
                <a:srgbClr val="000000"/>
              </a:buClr>
              <a:buSzPts val="1800"/>
            </a:pPr>
            <a:r>
              <a:rPr lang="en-GB" sz="2400" dirty="0" err="1">
                <a:hlinkClick r:id="rId3"/>
              </a:rPr>
              <a:t>CEOS_CommunityPractices_FacilityScaleEmissions</a:t>
            </a:r>
            <a:r>
              <a:rPr lang="en-GB" sz="2400" dirty="0">
                <a:hlinkClick r:id="rId3"/>
              </a:rPr>
              <a:t> v0.2 - Google Docs</a:t>
            </a:r>
            <a:endParaRPr lang="en-US" sz="1800" dirty="0">
              <a:latin typeface="Montserrat"/>
              <a:ea typeface="Montserrat"/>
              <a:cs typeface="Montserrat"/>
              <a:sym typeface="Montserrat"/>
            </a:endParaRPr>
          </a:p>
          <a:p>
            <a:pPr marR="0" lvl="0" algn="l" rtl="0">
              <a:lnSpc>
                <a:spcPct val="100000"/>
              </a:lnSpc>
              <a:spcBef>
                <a:spcPts val="0"/>
              </a:spcBef>
              <a:spcAft>
                <a:spcPts val="0"/>
              </a:spcAft>
              <a:buClr>
                <a:srgbClr val="000000"/>
              </a:buClr>
              <a:buSzPts val="1800"/>
            </a:pPr>
            <a:endParaRPr lang="en-US"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Continued support of effort to define best practices for quantifying and reporting emissions -  in time this effort is handed off to an appropriate  ”operational” focused organization after agreement between vested parties</a:t>
            </a:r>
          </a:p>
          <a:p>
            <a:pPr marR="0" lvl="0" algn="l" rtl="0">
              <a:lnSpc>
                <a:spcPct val="100000"/>
              </a:lnSpc>
              <a:spcBef>
                <a:spcPts val="0"/>
              </a:spcBef>
              <a:spcAft>
                <a:spcPts val="0"/>
              </a:spcAft>
              <a:buClr>
                <a:srgbClr val="000000"/>
              </a:buClr>
              <a:buSzPts val="1800"/>
            </a:pP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Identified need to extend a Best Practices to Area Flux Mappers to better support the Global Stock Take and Global Methane Pledge as well as diffuse point sources and other sectors. </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Producer engagement is good but need to increase user engagement beyond IMEO to ensure uptake. </a:t>
            </a:r>
          </a:p>
          <a:p>
            <a:pPr marL="285750" marR="0" lvl="0" indent="-285750" algn="l" rtl="0">
              <a:lnSpc>
                <a:spcPct val="100000"/>
              </a:lnSpc>
              <a:spcBef>
                <a:spcPts val="0"/>
              </a:spcBef>
              <a:spcAft>
                <a:spcPts val="0"/>
              </a:spcAft>
              <a:buClr>
                <a:srgbClr val="000000"/>
              </a:buClr>
              <a:buSzPts val="1800"/>
              <a:buFont typeface="Noto Sans Symbols"/>
              <a:buChar char="❖"/>
            </a:pP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US" sz="1800" dirty="0">
                <a:latin typeface="Montserrat"/>
                <a:ea typeface="Montserrat"/>
                <a:cs typeface="Montserrat"/>
                <a:sym typeface="Montserrat"/>
              </a:rPr>
              <a:t>B</a:t>
            </a:r>
            <a:r>
              <a:rPr lang="en-US" sz="1800" b="0" i="0" u="none" strike="noStrike" cap="none" dirty="0">
                <a:solidFill>
                  <a:srgbClr val="000000"/>
                </a:solidFill>
                <a:latin typeface="Montserrat"/>
                <a:ea typeface="Montserrat"/>
                <a:cs typeface="Montserrat"/>
                <a:sym typeface="Montserrat"/>
              </a:rPr>
              <a:t>est practices actions added into the wider GHG TT roadmap</a:t>
            </a:r>
            <a:endParaRPr sz="1800" b="0" i="0" u="none" strike="noStrike" cap="none" dirty="0">
              <a:solidFill>
                <a:srgbClr val="000000"/>
              </a:solidFill>
              <a:latin typeface="Montserrat"/>
              <a:ea typeface="Montserrat"/>
              <a:cs typeface="Montserrat"/>
              <a:sym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700"/>
              <a:buFont typeface="Arial"/>
              <a:buNone/>
            </a:pPr>
            <a:endParaRPr sz="1700" b="1" i="1" u="none" strike="noStrike" cap="none">
              <a:solidFill>
                <a:schemeClr val="accent2"/>
              </a:solidFill>
              <a:latin typeface="Montserrat"/>
              <a:ea typeface="Montserrat"/>
              <a:cs typeface="Montserrat"/>
              <a:sym typeface="Montserrat"/>
            </a:endParaRPr>
          </a:p>
        </p:txBody>
      </p:sp>
      <p:sp>
        <p:nvSpPr>
          <p:cNvPr id="73" name="Google Shape;73;p2"/>
          <p:cNvSpPr txBox="1"/>
          <p:nvPr/>
        </p:nvSpPr>
        <p:spPr>
          <a:xfrm>
            <a:off x="206271" y="211738"/>
            <a:ext cx="108050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Montserrat"/>
                <a:ea typeface="Montserrat"/>
                <a:cs typeface="Montserrat"/>
                <a:sym typeface="Montserrat"/>
              </a:rPr>
              <a:t>Motivation</a:t>
            </a:r>
            <a:endParaRPr/>
          </a:p>
        </p:txBody>
      </p:sp>
      <p:sp>
        <p:nvSpPr>
          <p:cNvPr id="74" name="Google Shape;74;p2"/>
          <p:cNvSpPr txBox="1"/>
          <p:nvPr/>
        </p:nvSpPr>
        <p:spPr>
          <a:xfrm>
            <a:off x="203000" y="1290950"/>
            <a:ext cx="11786100" cy="535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The Global Methane Pledge (now signed by 155 countries) seeks to reduce methane emissions by 30% between 2020 and 2030</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Fugitive emissions / high emitters (emissions t&gt; 100 kg / </a:t>
            </a:r>
            <a:r>
              <a:rPr lang="en-US" sz="1800" b="0" i="0" u="none" strike="noStrike" cap="none" dirty="0" err="1">
                <a:solidFill>
                  <a:srgbClr val="000000"/>
                </a:solidFill>
                <a:latin typeface="Montserrat"/>
                <a:ea typeface="Montserrat"/>
                <a:cs typeface="Montserrat"/>
                <a:sym typeface="Montserrat"/>
              </a:rPr>
              <a:t>hr</a:t>
            </a:r>
            <a:r>
              <a:rPr lang="en-US" sz="1800" b="0" i="0" u="none" strike="noStrike" cap="none" dirty="0">
                <a:solidFill>
                  <a:srgbClr val="000000"/>
                </a:solidFill>
                <a:latin typeface="Montserrat"/>
                <a:ea typeface="Montserrat"/>
                <a:cs typeface="Montserrat"/>
                <a:sym typeface="Montserrat"/>
              </a:rPr>
              <a:t>) represent a substantial fraction of fossil and waste emissions</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Public and New Space observations of CO</a:t>
            </a:r>
            <a:r>
              <a:rPr lang="en-US" sz="1800" b="0" i="0" u="none" strike="noStrike" cap="none" baseline="-25000" dirty="0">
                <a:solidFill>
                  <a:srgbClr val="000000"/>
                </a:solidFill>
                <a:latin typeface="Montserrat"/>
                <a:ea typeface="Montserrat"/>
                <a:cs typeface="Montserrat"/>
                <a:sym typeface="Montserrat"/>
              </a:rPr>
              <a:t>2</a:t>
            </a:r>
            <a:r>
              <a:rPr lang="en-US" sz="1800" b="0" i="0" u="none" strike="noStrike" cap="none" dirty="0">
                <a:solidFill>
                  <a:srgbClr val="000000"/>
                </a:solidFill>
                <a:latin typeface="Montserrat"/>
                <a:ea typeface="Montserrat"/>
                <a:cs typeface="Montserrat"/>
                <a:sym typeface="Montserrat"/>
              </a:rPr>
              <a:t> and CH</a:t>
            </a:r>
            <a:r>
              <a:rPr lang="en-US" sz="1800" b="0" i="0" u="none" strike="noStrike" cap="none" baseline="-25000" dirty="0">
                <a:solidFill>
                  <a:srgbClr val="000000"/>
                </a:solidFill>
                <a:latin typeface="Montserrat"/>
                <a:ea typeface="Montserrat"/>
                <a:cs typeface="Montserrat"/>
                <a:sym typeface="Montserrat"/>
              </a:rPr>
              <a:t>4</a:t>
            </a:r>
            <a:r>
              <a:rPr lang="en-US" sz="1800" b="0" i="0" u="none" strike="noStrike" cap="none" dirty="0">
                <a:solidFill>
                  <a:srgbClr val="000000"/>
                </a:solidFill>
                <a:latin typeface="Montserrat"/>
                <a:ea typeface="Montserrat"/>
                <a:cs typeface="Montserrat"/>
                <a:sym typeface="Montserrat"/>
              </a:rPr>
              <a:t> are increasingly being used to identify high emitters to improve production efficiency of drilling, support regulation, and are likely needed for a functioning reporting obligations and carbon market</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Currently there are </a:t>
            </a:r>
            <a:r>
              <a:rPr lang="en-US" sz="1800" b="0" i="0" u="none" strike="noStrike" cap="none">
                <a:solidFill>
                  <a:srgbClr val="000000"/>
                </a:solidFill>
                <a:latin typeface="Montserrat"/>
                <a:ea typeface="Montserrat"/>
                <a:cs typeface="Montserrat"/>
                <a:sym typeface="Montserrat"/>
              </a:rPr>
              <a:t>3 missions dedicated </a:t>
            </a:r>
            <a:r>
              <a:rPr lang="en-US" sz="1800" b="0" i="0" u="none" strike="noStrike" cap="none" dirty="0">
                <a:solidFill>
                  <a:srgbClr val="000000"/>
                </a:solidFill>
                <a:latin typeface="Montserrat"/>
                <a:ea typeface="Montserrat"/>
                <a:cs typeface="Montserrat"/>
                <a:sym typeface="Montserrat"/>
              </a:rPr>
              <a:t>to facility scale emissions monitoring, with another 10 expected in few years – in addition to the products generated from public data. </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We need a set of </a:t>
            </a:r>
            <a:r>
              <a:rPr lang="en-US" sz="1800" dirty="0">
                <a:latin typeface="Montserrat"/>
                <a:ea typeface="Montserrat"/>
                <a:cs typeface="Montserrat"/>
                <a:sym typeface="Montserrat"/>
              </a:rPr>
              <a:t>“common”</a:t>
            </a:r>
            <a:r>
              <a:rPr lang="en-US" sz="1800" b="0" i="0" u="none" strike="noStrike" cap="none" dirty="0">
                <a:solidFill>
                  <a:srgbClr val="000000"/>
                </a:solidFill>
                <a:latin typeface="Montserrat"/>
                <a:ea typeface="Montserrat"/>
                <a:cs typeface="Montserrat"/>
                <a:sym typeface="Montserrat"/>
              </a:rPr>
              <a:t> practices for reporting VVUQ and QA for facility scale emissions so that producers of these data know what is expected by the community and (new) users know how the data should be generated and reported so that it can be trusted</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p:nvPr/>
        </p:nvSpPr>
        <p:spPr>
          <a:xfrm>
            <a:off x="84592" y="0"/>
            <a:ext cx="1014348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a:ea typeface="Montserrat"/>
                <a:cs typeface="Montserrat"/>
                <a:sym typeface="Montserrat"/>
              </a:rPr>
              <a:t>Growing constellation of GHG concentrations observations from the global to the facility scale </a:t>
            </a:r>
            <a:endParaRPr sz="2800" b="0" i="0" u="none" strike="noStrike" cap="none">
              <a:solidFill>
                <a:srgbClr val="000000"/>
              </a:solidFill>
              <a:latin typeface="Montserrat"/>
              <a:ea typeface="Montserrat"/>
              <a:cs typeface="Montserrat"/>
              <a:sym typeface="Montserrat"/>
            </a:endParaRPr>
          </a:p>
        </p:txBody>
      </p:sp>
      <p:pic>
        <p:nvPicPr>
          <p:cNvPr id="80" name="Google Shape;80;p3"/>
          <p:cNvPicPr preferRelativeResize="0"/>
          <p:nvPr/>
        </p:nvPicPr>
        <p:blipFill rotWithShape="1">
          <a:blip r:embed="rId3">
            <a:alphaModFix/>
          </a:blip>
          <a:srcRect/>
          <a:stretch/>
        </p:blipFill>
        <p:spPr>
          <a:xfrm>
            <a:off x="773642" y="1798864"/>
            <a:ext cx="4939862" cy="3704897"/>
          </a:xfrm>
          <a:prstGeom prst="rect">
            <a:avLst/>
          </a:prstGeom>
          <a:noFill/>
          <a:ln>
            <a:noFill/>
          </a:ln>
        </p:spPr>
      </p:pic>
      <p:pic>
        <p:nvPicPr>
          <p:cNvPr id="81" name="Google Shape;81;p3"/>
          <p:cNvPicPr preferRelativeResize="0"/>
          <p:nvPr/>
        </p:nvPicPr>
        <p:blipFill rotWithShape="1">
          <a:blip r:embed="rId4">
            <a:alphaModFix/>
          </a:blip>
          <a:srcRect/>
          <a:stretch/>
        </p:blipFill>
        <p:spPr>
          <a:xfrm>
            <a:off x="6099864" y="1798864"/>
            <a:ext cx="4939863" cy="3704897"/>
          </a:xfrm>
          <a:prstGeom prst="rect">
            <a:avLst/>
          </a:prstGeom>
          <a:noFill/>
          <a:ln>
            <a:noFill/>
          </a:ln>
        </p:spPr>
      </p:pic>
      <p:sp>
        <p:nvSpPr>
          <p:cNvPr id="82" name="Google Shape;82;p3"/>
          <p:cNvSpPr txBox="1"/>
          <p:nvPr/>
        </p:nvSpPr>
        <p:spPr>
          <a:xfrm>
            <a:off x="773642" y="5765278"/>
            <a:ext cx="110723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Montserrat"/>
                <a:ea typeface="Montserrat"/>
                <a:cs typeface="Montserrat"/>
                <a:sym typeface="Montserrat"/>
              </a:rPr>
              <a:t>These are now being used to derive carbon dioxide and methane emission (flux) estimates on a range of spatial and temporal scales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New rules on Energy sector</a:t>
            </a:r>
            <a:endParaRPr/>
          </a:p>
        </p:txBody>
      </p:sp>
      <p:pic>
        <p:nvPicPr>
          <p:cNvPr id="88" name="Google Shape;88;p4"/>
          <p:cNvPicPr preferRelativeResize="0"/>
          <p:nvPr/>
        </p:nvPicPr>
        <p:blipFill rotWithShape="1">
          <a:blip r:embed="rId3">
            <a:alphaModFix/>
          </a:blip>
          <a:srcRect/>
          <a:stretch/>
        </p:blipFill>
        <p:spPr>
          <a:xfrm>
            <a:off x="6299351" y="1163907"/>
            <a:ext cx="4885569" cy="4550142"/>
          </a:xfrm>
          <a:prstGeom prst="rect">
            <a:avLst/>
          </a:prstGeom>
          <a:noFill/>
          <a:ln>
            <a:noFill/>
          </a:ln>
        </p:spPr>
      </p:pic>
      <p:sp>
        <p:nvSpPr>
          <p:cNvPr id="89" name="Google Shape;89;p4"/>
          <p:cNvSpPr txBox="1"/>
          <p:nvPr/>
        </p:nvSpPr>
        <p:spPr>
          <a:xfrm>
            <a:off x="7624120" y="5916107"/>
            <a:ext cx="3139796" cy="553998"/>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https://www.epa.gov/controlling-air-pollution-oil-and-natural-gas-operations/epas-final-rule-oil-and-natural-gas</a:t>
            </a:r>
            <a:r>
              <a:rPr lang="en-US" sz="1000" b="0" i="0" u="none" strike="noStrike" cap="none">
                <a:solidFill>
                  <a:srgbClr val="000000"/>
                </a:solidFill>
                <a:latin typeface="Arial"/>
                <a:ea typeface="Arial"/>
                <a:cs typeface="Arial"/>
                <a:sym typeface="Arial"/>
              </a:rPr>
              <a:t> </a:t>
            </a:r>
            <a:endParaRPr/>
          </a:p>
        </p:txBody>
      </p:sp>
      <p:pic>
        <p:nvPicPr>
          <p:cNvPr id="90" name="Google Shape;90;p4"/>
          <p:cNvPicPr preferRelativeResize="0"/>
          <p:nvPr/>
        </p:nvPicPr>
        <p:blipFill rotWithShape="1">
          <a:blip r:embed="rId5">
            <a:alphaModFix/>
          </a:blip>
          <a:srcRect/>
          <a:stretch/>
        </p:blipFill>
        <p:spPr>
          <a:xfrm>
            <a:off x="613401" y="1163907"/>
            <a:ext cx="5396782" cy="4820027"/>
          </a:xfrm>
          <a:prstGeom prst="rect">
            <a:avLst/>
          </a:prstGeom>
          <a:noFill/>
          <a:ln>
            <a:noFill/>
          </a:ln>
        </p:spPr>
      </p:pic>
      <p:sp>
        <p:nvSpPr>
          <p:cNvPr id="91" name="Google Shape;91;p4"/>
          <p:cNvSpPr txBox="1"/>
          <p:nvPr/>
        </p:nvSpPr>
        <p:spPr>
          <a:xfrm>
            <a:off x="1755471" y="6069995"/>
            <a:ext cx="3114009" cy="400110"/>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https://oeil.secure.europarl.europa.eu/oeil/popups/ficheprocedure.do?reference=2021/0423(COD)&amp;l=en</a:t>
            </a:r>
            <a:r>
              <a:rPr lang="en-US" sz="10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176048" y="64676"/>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3200"/>
              <a:t>Corporate emissions and climate risk reporting </a:t>
            </a:r>
            <a:endParaRPr/>
          </a:p>
        </p:txBody>
      </p:sp>
      <p:pic>
        <p:nvPicPr>
          <p:cNvPr id="97" name="Google Shape;97;p5"/>
          <p:cNvPicPr preferRelativeResize="0"/>
          <p:nvPr/>
        </p:nvPicPr>
        <p:blipFill rotWithShape="1">
          <a:blip r:embed="rId3">
            <a:alphaModFix/>
          </a:blip>
          <a:srcRect/>
          <a:stretch/>
        </p:blipFill>
        <p:spPr>
          <a:xfrm>
            <a:off x="2183346" y="1989632"/>
            <a:ext cx="2223734" cy="1886872"/>
          </a:xfrm>
          <a:prstGeom prst="rect">
            <a:avLst/>
          </a:prstGeom>
          <a:noFill/>
          <a:ln>
            <a:noFill/>
          </a:ln>
        </p:spPr>
      </p:pic>
      <p:sp>
        <p:nvSpPr>
          <p:cNvPr id="98" name="Google Shape;98;p5"/>
          <p:cNvSpPr txBox="1"/>
          <p:nvPr/>
        </p:nvSpPr>
        <p:spPr>
          <a:xfrm>
            <a:off x="5720450" y="5229545"/>
            <a:ext cx="85205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venir"/>
                <a:ea typeface="Avenir"/>
                <a:cs typeface="Avenir"/>
                <a:sym typeface="Avenir"/>
              </a:rPr>
              <a:t>TCFD</a:t>
            </a:r>
            <a:endParaRPr/>
          </a:p>
        </p:txBody>
      </p:sp>
      <p:pic>
        <p:nvPicPr>
          <p:cNvPr id="99" name="Google Shape;99;p5"/>
          <p:cNvPicPr preferRelativeResize="0"/>
          <p:nvPr/>
        </p:nvPicPr>
        <p:blipFill rotWithShape="1">
          <a:blip r:embed="rId4">
            <a:alphaModFix/>
          </a:blip>
          <a:srcRect/>
          <a:stretch/>
        </p:blipFill>
        <p:spPr>
          <a:xfrm>
            <a:off x="581723" y="2371501"/>
            <a:ext cx="1968823" cy="2291218"/>
          </a:xfrm>
          <a:prstGeom prst="rect">
            <a:avLst/>
          </a:prstGeom>
          <a:noFill/>
          <a:ln>
            <a:noFill/>
          </a:ln>
          <a:effectLst>
            <a:outerShdw blurRad="50800" dist="38100" dir="2700000" algn="tl" rotWithShape="0">
              <a:srgbClr val="000000">
                <a:alpha val="40000"/>
              </a:srgbClr>
            </a:outerShdw>
          </a:effectLst>
        </p:spPr>
      </p:pic>
      <p:pic>
        <p:nvPicPr>
          <p:cNvPr id="100" name="Google Shape;100;p5"/>
          <p:cNvPicPr preferRelativeResize="0"/>
          <p:nvPr/>
        </p:nvPicPr>
        <p:blipFill rotWithShape="1">
          <a:blip r:embed="rId5">
            <a:alphaModFix/>
          </a:blip>
          <a:srcRect/>
          <a:stretch/>
        </p:blipFill>
        <p:spPr>
          <a:xfrm>
            <a:off x="8946385" y="1743301"/>
            <a:ext cx="2552700" cy="3571875"/>
          </a:xfrm>
          <a:prstGeom prst="rect">
            <a:avLst/>
          </a:prstGeom>
          <a:noFill/>
          <a:ln>
            <a:noFill/>
          </a:ln>
        </p:spPr>
      </p:pic>
      <p:pic>
        <p:nvPicPr>
          <p:cNvPr id="101" name="Google Shape;101;p5"/>
          <p:cNvPicPr preferRelativeResize="0"/>
          <p:nvPr/>
        </p:nvPicPr>
        <p:blipFill rotWithShape="1">
          <a:blip r:embed="rId6">
            <a:alphaModFix/>
          </a:blip>
          <a:srcRect/>
          <a:stretch/>
        </p:blipFill>
        <p:spPr>
          <a:xfrm>
            <a:off x="1334650" y="3303507"/>
            <a:ext cx="2165445" cy="2109132"/>
          </a:xfrm>
          <a:prstGeom prst="rect">
            <a:avLst/>
          </a:prstGeom>
          <a:noFill/>
          <a:ln>
            <a:noFill/>
          </a:ln>
          <a:effectLst>
            <a:outerShdw blurRad="50800" dist="38100" dir="2700000" algn="tl" rotWithShape="0">
              <a:srgbClr val="000000">
                <a:alpha val="40000"/>
              </a:srgbClr>
            </a:outerShdw>
          </a:effectLst>
        </p:spPr>
      </p:pic>
      <p:pic>
        <p:nvPicPr>
          <p:cNvPr id="102" name="Google Shape;102;p5"/>
          <p:cNvPicPr preferRelativeResize="0"/>
          <p:nvPr/>
        </p:nvPicPr>
        <p:blipFill rotWithShape="1">
          <a:blip r:embed="rId7">
            <a:alphaModFix/>
          </a:blip>
          <a:srcRect/>
          <a:stretch/>
        </p:blipFill>
        <p:spPr>
          <a:xfrm>
            <a:off x="5756756" y="1794682"/>
            <a:ext cx="2184402" cy="2618891"/>
          </a:xfrm>
          <a:prstGeom prst="rect">
            <a:avLst/>
          </a:prstGeom>
          <a:noFill/>
          <a:ln>
            <a:noFill/>
          </a:ln>
        </p:spPr>
      </p:pic>
      <p:pic>
        <p:nvPicPr>
          <p:cNvPr id="103" name="Google Shape;103;p5">
            <a:hlinkClick r:id="rId8"/>
          </p:cNvPr>
          <p:cNvPicPr preferRelativeResize="0"/>
          <p:nvPr/>
        </p:nvPicPr>
        <p:blipFill rotWithShape="1">
          <a:blip r:embed="rId9">
            <a:alphaModFix/>
          </a:blip>
          <a:srcRect/>
          <a:stretch/>
        </p:blipFill>
        <p:spPr>
          <a:xfrm>
            <a:off x="4797153" y="2616840"/>
            <a:ext cx="1903360" cy="2687974"/>
          </a:xfrm>
          <a:prstGeom prst="rect">
            <a:avLst/>
          </a:prstGeom>
          <a:noFill/>
          <a:ln>
            <a:noFill/>
          </a:ln>
          <a:effectLst>
            <a:outerShdw blurRad="50800" dist="38100" dir="2700000" algn="tl" rotWithShape="0">
              <a:srgbClr val="000000">
                <a:alpha val="40000"/>
              </a:srgbClr>
            </a:outerShdw>
          </a:effectLst>
        </p:spPr>
      </p:pic>
      <p:pic>
        <p:nvPicPr>
          <p:cNvPr id="104" name="Google Shape;104;p5"/>
          <p:cNvPicPr preferRelativeResize="0"/>
          <p:nvPr/>
        </p:nvPicPr>
        <p:blipFill rotWithShape="1">
          <a:blip r:embed="rId10">
            <a:alphaModFix/>
          </a:blip>
          <a:srcRect/>
          <a:stretch/>
        </p:blipFill>
        <p:spPr>
          <a:xfrm>
            <a:off x="6410072" y="3304173"/>
            <a:ext cx="1713871" cy="2211229"/>
          </a:xfrm>
          <a:prstGeom prst="rect">
            <a:avLst/>
          </a:prstGeom>
          <a:noFill/>
          <a:ln>
            <a:noFill/>
          </a:ln>
        </p:spPr>
      </p:pic>
      <p:sp>
        <p:nvSpPr>
          <p:cNvPr id="105" name="Google Shape;105;p5"/>
          <p:cNvSpPr txBox="1"/>
          <p:nvPr/>
        </p:nvSpPr>
        <p:spPr>
          <a:xfrm>
            <a:off x="610322" y="5742960"/>
            <a:ext cx="110723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Montserrat"/>
                <a:ea typeface="Montserrat"/>
                <a:cs typeface="Montserrat"/>
                <a:sym typeface="Montserrat"/>
              </a:rPr>
              <a:t>Compulsory emissions &amp; climate risk reporting for listed companies in US and UK, together with voluntary schemes to maintain market competitiveness aligned with customer climate expectations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100633" y="56387"/>
            <a:ext cx="10579936"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3200"/>
              <a:t>Identified community appetite</a:t>
            </a:r>
            <a:br>
              <a:rPr lang="en-US" sz="3200"/>
            </a:br>
            <a:r>
              <a:rPr lang="en-US" sz="3200"/>
              <a:t>with international buy-in</a:t>
            </a:r>
            <a:endParaRPr/>
          </a:p>
        </p:txBody>
      </p:sp>
      <p:sp>
        <p:nvSpPr>
          <p:cNvPr id="111" name="Google Shape;111;p6"/>
          <p:cNvSpPr txBox="1"/>
          <p:nvPr/>
        </p:nvSpPr>
        <p:spPr>
          <a:xfrm>
            <a:off x="218354" y="1020482"/>
            <a:ext cx="4789751" cy="4641627"/>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5000"/>
              </a:lnSpc>
              <a:spcBef>
                <a:spcPts val="1000"/>
              </a:spcBef>
              <a:spcAft>
                <a:spcPts val="0"/>
              </a:spcAft>
              <a:buClr>
                <a:schemeClr val="dk1"/>
              </a:buClr>
              <a:buSzPts val="2800"/>
              <a:buFont typeface="Montserrat"/>
              <a:buChar char="❖"/>
            </a:pPr>
            <a:r>
              <a:rPr lang="en-US" sz="1800" b="0" i="0" u="none" strike="noStrike" cap="none">
                <a:solidFill>
                  <a:schemeClr val="dk1"/>
                </a:solidFill>
                <a:latin typeface="Montserrat"/>
                <a:ea typeface="Montserrat"/>
                <a:cs typeface="Montserrat"/>
                <a:sym typeface="Montserrat"/>
              </a:rPr>
              <a:t>COP28 -  UKSA-hosted event on the UAE-Space Agency Space Sustainability stand within the first ever COP ‘Space Pavilion’</a:t>
            </a:r>
            <a:endParaRPr/>
          </a:p>
          <a:p>
            <a:pPr marL="457200" marR="0" lvl="0" indent="-406400" algn="l" rtl="0">
              <a:lnSpc>
                <a:spcPct val="115000"/>
              </a:lnSpc>
              <a:spcBef>
                <a:spcPts val="1000"/>
              </a:spcBef>
              <a:spcAft>
                <a:spcPts val="0"/>
              </a:spcAft>
              <a:buClr>
                <a:schemeClr val="dk1"/>
              </a:buClr>
              <a:buSzPts val="2800"/>
              <a:buFont typeface="Montserrat"/>
              <a:buChar char="❖"/>
            </a:pPr>
            <a:r>
              <a:rPr lang="en-US" sz="1800" b="0" i="0" u="none" strike="noStrike" cap="none">
                <a:solidFill>
                  <a:schemeClr val="dk1"/>
                </a:solidFill>
                <a:latin typeface="Montserrat"/>
                <a:ea typeface="Montserrat"/>
                <a:cs typeface="Montserrat"/>
                <a:sym typeface="Montserrat"/>
              </a:rPr>
              <a:t>Monitoring Methane from Space: Towards an Internationally Recognised Standard </a:t>
            </a:r>
            <a:endParaRPr/>
          </a:p>
          <a:p>
            <a:pPr marL="457200" marR="0" lvl="0" indent="-406400" algn="l" rtl="0">
              <a:lnSpc>
                <a:spcPct val="115000"/>
              </a:lnSpc>
              <a:spcBef>
                <a:spcPts val="1000"/>
              </a:spcBef>
              <a:spcAft>
                <a:spcPts val="0"/>
              </a:spcAft>
              <a:buClr>
                <a:schemeClr val="dk1"/>
              </a:buClr>
              <a:buSzPts val="2800"/>
              <a:buFont typeface="Montserrat"/>
              <a:buChar char="❖"/>
            </a:pPr>
            <a:r>
              <a:rPr lang="en-US" sz="1800" b="0" i="0" u="none" strike="noStrike" cap="none">
                <a:solidFill>
                  <a:schemeClr val="dk1"/>
                </a:solidFill>
                <a:latin typeface="Montserrat"/>
                <a:ea typeface="Montserrat"/>
                <a:cs typeface="Montserrat"/>
                <a:sym typeface="Montserrat"/>
              </a:rPr>
              <a:t>NPL hosted a UKSA-sponsored methane reporting standards workshop Feb 2024</a:t>
            </a:r>
            <a:endParaRPr/>
          </a:p>
          <a:p>
            <a:pPr marL="457200" marR="0" lvl="0" indent="-406400" algn="l" rtl="0">
              <a:lnSpc>
                <a:spcPct val="115000"/>
              </a:lnSpc>
              <a:spcBef>
                <a:spcPts val="1000"/>
              </a:spcBef>
              <a:spcAft>
                <a:spcPts val="0"/>
              </a:spcAft>
              <a:buClr>
                <a:schemeClr val="dk1"/>
              </a:buClr>
              <a:buSzPts val="2800"/>
              <a:buFont typeface="Montserrat"/>
              <a:buChar char="❖"/>
            </a:pPr>
            <a:r>
              <a:rPr lang="en-US" sz="1800" b="0" i="0" u="none" strike="noStrike" cap="none">
                <a:solidFill>
                  <a:schemeClr val="dk1"/>
                </a:solidFill>
                <a:latin typeface="Montserrat"/>
                <a:ea typeface="Montserrat"/>
                <a:cs typeface="Montserrat"/>
                <a:sym typeface="Montserrat"/>
              </a:rPr>
              <a:t>Representation from CEOS member, commercial suppliers and academia </a:t>
            </a:r>
            <a:endParaRPr/>
          </a:p>
          <a:p>
            <a:pPr marL="457200" marR="0" lvl="0" indent="-406400" algn="l" rtl="0">
              <a:lnSpc>
                <a:spcPct val="115000"/>
              </a:lnSpc>
              <a:spcBef>
                <a:spcPts val="1000"/>
              </a:spcBef>
              <a:spcAft>
                <a:spcPts val="0"/>
              </a:spcAft>
              <a:buClr>
                <a:schemeClr val="dk1"/>
              </a:buClr>
              <a:buSzPts val="2800"/>
              <a:buFont typeface="Montserrat"/>
              <a:buChar char="❖"/>
            </a:pPr>
            <a:r>
              <a:rPr lang="en-US" sz="1800" b="0" i="0" u="none" strike="noStrike" cap="none">
                <a:solidFill>
                  <a:schemeClr val="dk1"/>
                </a:solidFill>
                <a:latin typeface="Montserrat"/>
                <a:ea typeface="Montserrat"/>
                <a:cs typeface="Montserrat"/>
                <a:sym typeface="Montserrat"/>
              </a:rPr>
              <a:t>NIST-sponsored workshop for L0-L4 common practise – Jan 2024</a:t>
            </a:r>
            <a:endParaRPr/>
          </a:p>
        </p:txBody>
      </p:sp>
      <p:pic>
        <p:nvPicPr>
          <p:cNvPr id="112" name="Google Shape;112;p6" descr="Image"/>
          <p:cNvPicPr preferRelativeResize="0"/>
          <p:nvPr/>
        </p:nvPicPr>
        <p:blipFill rotWithShape="1">
          <a:blip r:embed="rId3">
            <a:alphaModFix/>
          </a:blip>
          <a:srcRect/>
          <a:stretch/>
        </p:blipFill>
        <p:spPr>
          <a:xfrm>
            <a:off x="5767570" y="1145670"/>
            <a:ext cx="3845351" cy="2613271"/>
          </a:xfrm>
          <a:prstGeom prst="rect">
            <a:avLst/>
          </a:prstGeom>
          <a:noFill/>
          <a:ln>
            <a:noFill/>
          </a:ln>
        </p:spPr>
      </p:pic>
      <p:pic>
        <p:nvPicPr>
          <p:cNvPr id="113" name="Google Shape;113;p6"/>
          <p:cNvPicPr preferRelativeResize="0"/>
          <p:nvPr/>
        </p:nvPicPr>
        <p:blipFill rotWithShape="1">
          <a:blip r:embed="rId4">
            <a:alphaModFix/>
          </a:blip>
          <a:srcRect/>
          <a:stretch/>
        </p:blipFill>
        <p:spPr>
          <a:xfrm>
            <a:off x="5120448" y="3819261"/>
            <a:ext cx="6893851" cy="2400288"/>
          </a:xfrm>
          <a:prstGeom prst="rect">
            <a:avLst/>
          </a:prstGeom>
          <a:noFill/>
          <a:ln>
            <a:noFill/>
          </a:ln>
        </p:spPr>
      </p:pic>
      <p:pic>
        <p:nvPicPr>
          <p:cNvPr id="114" name="Google Shape;114;p6"/>
          <p:cNvPicPr preferRelativeResize="0"/>
          <p:nvPr/>
        </p:nvPicPr>
        <p:blipFill rotWithShape="1">
          <a:blip r:embed="rId5">
            <a:alphaModFix/>
          </a:blip>
          <a:srcRect/>
          <a:stretch/>
        </p:blipFill>
        <p:spPr>
          <a:xfrm>
            <a:off x="9837606" y="1714500"/>
            <a:ext cx="1685925" cy="171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body" idx="1"/>
          </p:nvPr>
        </p:nvSpPr>
        <p:spPr>
          <a:xfrm>
            <a:off x="313076" y="1390358"/>
            <a:ext cx="5996700" cy="46629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1000"/>
              </a:spcBef>
              <a:spcAft>
                <a:spcPts val="0"/>
              </a:spcAft>
              <a:buClr>
                <a:schemeClr val="dk1"/>
              </a:buClr>
              <a:buSzPts val="1600"/>
              <a:buFont typeface="Montserrat"/>
              <a:buChar char="❖"/>
            </a:pPr>
            <a:r>
              <a:rPr lang="en-US" sz="1800"/>
              <a:t>Common</a:t>
            </a:r>
            <a:r>
              <a:rPr lang="en-US" sz="1800">
                <a:latin typeface="Montserrat"/>
                <a:ea typeface="Montserrat"/>
                <a:cs typeface="Montserrat"/>
                <a:sym typeface="Montserrat"/>
              </a:rPr>
              <a:t> practices intended users are </a:t>
            </a:r>
            <a:endParaRPr/>
          </a:p>
          <a:p>
            <a:pPr marL="914400" lvl="1" indent="-349250" algn="l" rtl="0">
              <a:lnSpc>
                <a:spcPct val="115000"/>
              </a:lnSpc>
              <a:spcBef>
                <a:spcPts val="500"/>
              </a:spcBef>
              <a:spcAft>
                <a:spcPts val="0"/>
              </a:spcAft>
              <a:buSzPts val="1900"/>
              <a:buChar char="▪"/>
            </a:pPr>
            <a:r>
              <a:rPr lang="en-US" sz="1800">
                <a:latin typeface="Montserrat"/>
                <a:ea typeface="Montserrat"/>
                <a:cs typeface="Montserrat"/>
                <a:sym typeface="Montserrat"/>
              </a:rPr>
              <a:t>producers of these data (to know what is expected by the community)</a:t>
            </a:r>
            <a:endParaRPr/>
          </a:p>
          <a:p>
            <a:pPr marL="914400" lvl="1" indent="-349250" algn="l" rtl="0">
              <a:lnSpc>
                <a:spcPct val="115000"/>
              </a:lnSpc>
              <a:spcBef>
                <a:spcPts val="500"/>
              </a:spcBef>
              <a:spcAft>
                <a:spcPts val="0"/>
              </a:spcAft>
              <a:buSzPts val="1900"/>
              <a:buChar char="▪"/>
            </a:pPr>
            <a:r>
              <a:rPr lang="en-US" sz="1800">
                <a:latin typeface="Montserrat"/>
                <a:ea typeface="Montserrat"/>
                <a:cs typeface="Montserrat"/>
                <a:sym typeface="Montserrat"/>
              </a:rPr>
              <a:t>users of these data  (to understand how it should be generated and know how to use)</a:t>
            </a:r>
            <a:endParaRPr/>
          </a:p>
          <a:p>
            <a:pPr marL="457200" marR="0" lvl="0" indent="-330200" algn="l" rtl="0">
              <a:lnSpc>
                <a:spcPct val="115000"/>
              </a:lnSpc>
              <a:spcBef>
                <a:spcPts val="1000"/>
              </a:spcBef>
              <a:spcAft>
                <a:spcPts val="0"/>
              </a:spcAft>
              <a:buClr>
                <a:schemeClr val="dk1"/>
              </a:buClr>
              <a:buSzPts val="1600"/>
              <a:buFont typeface="Montserrat"/>
              <a:buChar char="❖"/>
            </a:pPr>
            <a:r>
              <a:rPr lang="en-US" sz="1800"/>
              <a:t>Overall structure</a:t>
            </a:r>
            <a:endParaRPr/>
          </a:p>
          <a:p>
            <a:pPr marL="914400" lvl="1" indent="-349250" algn="l" rtl="0">
              <a:lnSpc>
                <a:spcPct val="115000"/>
              </a:lnSpc>
              <a:spcBef>
                <a:spcPts val="500"/>
              </a:spcBef>
              <a:spcAft>
                <a:spcPts val="0"/>
              </a:spcAft>
              <a:buSzPts val="1900"/>
              <a:buChar char="▪"/>
            </a:pPr>
            <a:r>
              <a:rPr lang="en-US" sz="1400"/>
              <a:t>Motivation, remit and timeliness</a:t>
            </a:r>
            <a:endParaRPr/>
          </a:p>
          <a:p>
            <a:pPr marL="914400" lvl="1" indent="-349250" algn="l" rtl="0">
              <a:lnSpc>
                <a:spcPct val="115000"/>
              </a:lnSpc>
              <a:spcBef>
                <a:spcPts val="500"/>
              </a:spcBef>
              <a:spcAft>
                <a:spcPts val="0"/>
              </a:spcAft>
              <a:buSzPts val="1900"/>
              <a:buChar char="▪"/>
            </a:pPr>
            <a:r>
              <a:rPr lang="en-US" sz="1400"/>
              <a:t>Common practise for L0 to L4</a:t>
            </a:r>
            <a:endParaRPr/>
          </a:p>
          <a:p>
            <a:pPr marL="914400" lvl="1" indent="-349250" algn="l" rtl="0">
              <a:lnSpc>
                <a:spcPct val="115000"/>
              </a:lnSpc>
              <a:spcBef>
                <a:spcPts val="500"/>
              </a:spcBef>
              <a:spcAft>
                <a:spcPts val="0"/>
              </a:spcAft>
              <a:buSzPts val="1900"/>
              <a:buChar char="▪"/>
            </a:pPr>
            <a:r>
              <a:rPr lang="en-US" sz="1400"/>
              <a:t>Validation current art</a:t>
            </a:r>
            <a:endParaRPr/>
          </a:p>
          <a:p>
            <a:pPr marL="914400" lvl="1" indent="-349250" algn="l" rtl="0">
              <a:lnSpc>
                <a:spcPct val="115000"/>
              </a:lnSpc>
              <a:spcBef>
                <a:spcPts val="500"/>
              </a:spcBef>
              <a:spcAft>
                <a:spcPts val="0"/>
              </a:spcAft>
              <a:buSzPts val="1900"/>
              <a:buChar char="▪"/>
            </a:pPr>
            <a:r>
              <a:rPr lang="en-US" sz="1400"/>
              <a:t>Quality assessment framework</a:t>
            </a:r>
            <a:endParaRPr/>
          </a:p>
          <a:p>
            <a:pPr marL="457200" marR="0" lvl="0" indent="-330200" algn="l" rtl="0">
              <a:lnSpc>
                <a:spcPct val="115000"/>
              </a:lnSpc>
              <a:spcBef>
                <a:spcPts val="1000"/>
              </a:spcBef>
              <a:spcAft>
                <a:spcPts val="0"/>
              </a:spcAft>
              <a:buClr>
                <a:schemeClr val="dk1"/>
              </a:buClr>
              <a:buSzPts val="1600"/>
              <a:buFont typeface="Montserrat"/>
              <a:buChar char="❖"/>
            </a:pPr>
            <a:r>
              <a:rPr lang="en-US" sz="1800"/>
              <a:t>Integrates efforts across multiple agencies</a:t>
            </a:r>
            <a:endParaRPr/>
          </a:p>
        </p:txBody>
      </p:sp>
      <p:sp>
        <p:nvSpPr>
          <p:cNvPr id="120" name="Google Shape;120;p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2800"/>
              <a:t>Common practise structure &amp; contributors</a:t>
            </a:r>
            <a:endParaRPr/>
          </a:p>
        </p:txBody>
      </p:sp>
      <p:pic>
        <p:nvPicPr>
          <p:cNvPr id="3" name="Picture 2">
            <a:extLst>
              <a:ext uri="{FF2B5EF4-FFF2-40B4-BE49-F238E27FC236}">
                <a16:creationId xmlns:a16="http://schemas.microsoft.com/office/drawing/2014/main" id="{821587B2-8691-1F84-87F0-8125E39CE0E6}"/>
              </a:ext>
            </a:extLst>
          </p:cNvPr>
          <p:cNvPicPr>
            <a:picLocks noChangeAspect="1"/>
          </p:cNvPicPr>
          <p:nvPr/>
        </p:nvPicPr>
        <p:blipFill>
          <a:blip r:embed="rId3"/>
          <a:stretch>
            <a:fillRect/>
          </a:stretch>
        </p:blipFill>
        <p:spPr>
          <a:xfrm>
            <a:off x="7016436" y="1193594"/>
            <a:ext cx="3612333" cy="50871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176048" y="64676"/>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Workflow Common Practise </a:t>
            </a:r>
            <a:endParaRPr/>
          </a:p>
        </p:txBody>
      </p:sp>
      <p:sp>
        <p:nvSpPr>
          <p:cNvPr id="127" name="Google Shape;127;p8"/>
          <p:cNvSpPr txBox="1"/>
          <p:nvPr/>
        </p:nvSpPr>
        <p:spPr>
          <a:xfrm>
            <a:off x="0" y="1128872"/>
            <a:ext cx="4440600" cy="54714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15000"/>
              </a:lnSpc>
              <a:spcBef>
                <a:spcPts val="0"/>
              </a:spcBef>
              <a:spcAft>
                <a:spcPts val="0"/>
              </a:spcAft>
              <a:buClr>
                <a:schemeClr val="dk1"/>
              </a:buClr>
              <a:buSzPts val="2400"/>
              <a:buFont typeface="Montserrat"/>
              <a:buChar char="❖"/>
            </a:pPr>
            <a:r>
              <a:rPr lang="en-US" sz="2000" b="0" i="0" u="none" strike="noStrike" cap="none" dirty="0">
                <a:solidFill>
                  <a:schemeClr val="dk1"/>
                </a:solidFill>
                <a:latin typeface="Montserrat"/>
                <a:ea typeface="Montserrat"/>
                <a:cs typeface="Montserrat"/>
                <a:sym typeface="Montserrat"/>
              </a:rPr>
              <a:t>At a high level, all practitioners use the same sequence of steps in their workflows</a:t>
            </a:r>
            <a:endParaRPr dirty="0"/>
          </a:p>
          <a:p>
            <a:pPr marL="457200" marR="0" lvl="0" indent="-381000" algn="l" rtl="0">
              <a:lnSpc>
                <a:spcPct val="115000"/>
              </a:lnSpc>
              <a:spcBef>
                <a:spcPts val="1000"/>
              </a:spcBef>
              <a:spcAft>
                <a:spcPts val="0"/>
              </a:spcAft>
              <a:buClr>
                <a:schemeClr val="dk1"/>
              </a:buClr>
              <a:buSzPts val="2400"/>
              <a:buFont typeface="Montserrat"/>
              <a:buChar char="❖"/>
            </a:pPr>
            <a:r>
              <a:rPr lang="en-US" sz="2000" b="0" i="0" u="none" strike="noStrike" cap="none" dirty="0">
                <a:solidFill>
                  <a:schemeClr val="dk1"/>
                </a:solidFill>
                <a:latin typeface="Montserrat"/>
                <a:ea typeface="Montserrat"/>
                <a:cs typeface="Montserrat"/>
                <a:sym typeface="Montserrat"/>
              </a:rPr>
              <a:t>The details of implementation vary, increasingly later in the process (from concentration/enhancement to emissions estimates)</a:t>
            </a:r>
            <a:endParaRPr dirty="0"/>
          </a:p>
          <a:p>
            <a:pPr marL="457200" marR="0" lvl="0" indent="-381000" algn="l" rtl="0">
              <a:lnSpc>
                <a:spcPct val="115000"/>
              </a:lnSpc>
              <a:spcBef>
                <a:spcPts val="1000"/>
              </a:spcBef>
              <a:spcAft>
                <a:spcPts val="0"/>
              </a:spcAft>
              <a:buClr>
                <a:schemeClr val="dk1"/>
              </a:buClr>
              <a:buSzPts val="2400"/>
              <a:buFont typeface="Montserrat"/>
              <a:buChar char="❖"/>
            </a:pPr>
            <a:r>
              <a:rPr lang="en-US" sz="2000" b="0" i="0" u="none" strike="noStrike" cap="none" dirty="0">
                <a:solidFill>
                  <a:schemeClr val="dk1"/>
                </a:solidFill>
                <a:latin typeface="Montserrat"/>
                <a:ea typeface="Montserrat"/>
                <a:cs typeface="Montserrat"/>
                <a:sym typeface="Montserrat"/>
              </a:rPr>
              <a:t>Later plume detection, delineation and emission quantification steps require a human in the loop</a:t>
            </a:r>
            <a:endParaRPr dirty="0"/>
          </a:p>
        </p:txBody>
      </p:sp>
      <p:pic>
        <p:nvPicPr>
          <p:cNvPr id="2" name="Picture 2">
            <a:extLst>
              <a:ext uri="{FF2B5EF4-FFF2-40B4-BE49-F238E27FC236}">
                <a16:creationId xmlns:a16="http://schemas.microsoft.com/office/drawing/2014/main" id="{54F4700F-AD22-8C5F-1D13-1E3A5F7CE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209" y="1667180"/>
            <a:ext cx="7146446" cy="3858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176048" y="81795"/>
            <a:ext cx="9387000"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2900"/>
              <a:t>State of Practice for Validation – </a:t>
            </a:r>
            <a:endParaRPr sz="2900"/>
          </a:p>
          <a:p>
            <a:pPr marL="0" marR="0" lvl="0" indent="0" algn="l" rtl="0">
              <a:lnSpc>
                <a:spcPct val="90000"/>
              </a:lnSpc>
              <a:spcBef>
                <a:spcPts val="0"/>
              </a:spcBef>
              <a:spcAft>
                <a:spcPts val="0"/>
              </a:spcAft>
              <a:buClr>
                <a:schemeClr val="lt1"/>
              </a:buClr>
              <a:buSzPts val="4400"/>
              <a:buFont typeface="Montserrat"/>
              <a:buNone/>
            </a:pPr>
            <a:r>
              <a:rPr lang="en-US" sz="2900"/>
              <a:t>controlled release </a:t>
            </a:r>
            <a:endParaRPr sz="3300"/>
          </a:p>
        </p:txBody>
      </p:sp>
      <p:sp>
        <p:nvSpPr>
          <p:cNvPr id="134" name="Google Shape;134;p9"/>
          <p:cNvSpPr txBox="1"/>
          <p:nvPr/>
        </p:nvSpPr>
        <p:spPr>
          <a:xfrm>
            <a:off x="176048" y="1225133"/>
            <a:ext cx="5847680" cy="1965153"/>
          </a:xfrm>
          <a:prstGeom prst="rect">
            <a:avLst/>
          </a:prstGeom>
          <a:noFill/>
          <a:ln>
            <a:noFill/>
          </a:ln>
        </p:spPr>
        <p:txBody>
          <a:bodyPr spcFirstLastPara="1" wrap="square" lIns="91425" tIns="45700" rIns="91425" bIns="45700" anchor="t" anchorCtr="0">
            <a:spAutoFit/>
          </a:bodyPr>
          <a:lstStyle/>
          <a:p>
            <a:pPr marL="457200" marR="0" lvl="0" indent="-406400" algn="l" rtl="0">
              <a:lnSpc>
                <a:spcPct val="115000"/>
              </a:lnSpc>
              <a:spcBef>
                <a:spcPts val="0"/>
              </a:spcBef>
              <a:spcAft>
                <a:spcPts val="0"/>
              </a:spcAft>
              <a:buClr>
                <a:schemeClr val="dk1"/>
              </a:buClr>
              <a:buSzPts val="2800"/>
              <a:buFont typeface="Montserrat"/>
              <a:buChar char="❖"/>
            </a:pPr>
            <a:r>
              <a:rPr lang="en-US" sz="2000" b="0" i="0" u="none" strike="noStrike" cap="none">
                <a:solidFill>
                  <a:schemeClr val="dk1"/>
                </a:solidFill>
                <a:latin typeface="Montserrat"/>
                <a:ea typeface="Montserrat"/>
                <a:cs typeface="Montserrat"/>
                <a:sym typeface="Montserrat"/>
              </a:rPr>
              <a:t>First-of-a-kind controlled and blind* testing of super emitter quantification and satellite detection</a:t>
            </a:r>
            <a:endParaRPr/>
          </a:p>
          <a:p>
            <a:pPr marL="457200" marR="0" lvl="1" indent="-406400" algn="l" rtl="0">
              <a:lnSpc>
                <a:spcPct val="115000"/>
              </a:lnSpc>
              <a:spcBef>
                <a:spcPts val="1000"/>
              </a:spcBef>
              <a:spcAft>
                <a:spcPts val="0"/>
              </a:spcAft>
              <a:buClr>
                <a:schemeClr val="dk1"/>
              </a:buClr>
              <a:buSzPts val="2800"/>
              <a:buFont typeface="Montserrat"/>
              <a:buChar char="❖"/>
            </a:pPr>
            <a:r>
              <a:rPr lang="en-US" sz="2000" b="0" i="0" u="none" strike="noStrike" cap="none">
                <a:solidFill>
                  <a:schemeClr val="dk1"/>
                </a:solidFill>
                <a:latin typeface="Montserrat"/>
                <a:ea typeface="Montserrat"/>
                <a:cs typeface="Montserrat"/>
                <a:sym typeface="Montserrat"/>
              </a:rPr>
              <a:t>Tests teams’ detection and quantification ability</a:t>
            </a:r>
            <a:endParaRPr/>
          </a:p>
        </p:txBody>
      </p:sp>
      <p:grpSp>
        <p:nvGrpSpPr>
          <p:cNvPr id="135" name="Google Shape;135;p9"/>
          <p:cNvGrpSpPr/>
          <p:nvPr/>
        </p:nvGrpSpPr>
        <p:grpSpPr>
          <a:xfrm>
            <a:off x="6248664" y="1852862"/>
            <a:ext cx="4820464" cy="3531604"/>
            <a:chOff x="2726738" y="2156264"/>
            <a:chExt cx="6113397" cy="4479667"/>
          </a:xfrm>
        </p:grpSpPr>
        <p:pic>
          <p:nvPicPr>
            <p:cNvPr id="136" name="Google Shape;136;p9" descr="Map&#10;&#10;Description automatically generated"/>
            <p:cNvPicPr preferRelativeResize="0"/>
            <p:nvPr/>
          </p:nvPicPr>
          <p:blipFill rotWithShape="1">
            <a:blip r:embed="rId3">
              <a:alphaModFix/>
            </a:blip>
            <a:srcRect t="2298"/>
            <a:stretch/>
          </p:blipFill>
          <p:spPr>
            <a:xfrm>
              <a:off x="2726738" y="2156264"/>
              <a:ext cx="6113397" cy="4479667"/>
            </a:xfrm>
            <a:prstGeom prst="rect">
              <a:avLst/>
            </a:prstGeom>
            <a:noFill/>
            <a:ln w="19050" cap="flat" cmpd="sng">
              <a:solidFill>
                <a:schemeClr val="dk1"/>
              </a:solidFill>
              <a:prstDash val="solid"/>
              <a:round/>
              <a:headEnd type="none" w="sm" len="sm"/>
              <a:tailEnd type="none" w="sm" len="sm"/>
            </a:ln>
          </p:spPr>
        </p:pic>
        <p:sp>
          <p:nvSpPr>
            <p:cNvPr id="137" name="Google Shape;137;p9"/>
            <p:cNvSpPr/>
            <p:nvPr/>
          </p:nvSpPr>
          <p:spPr>
            <a:xfrm>
              <a:off x="5102087" y="3311561"/>
              <a:ext cx="1036629" cy="310393"/>
            </a:xfrm>
            <a:prstGeom prst="cloud">
              <a:avLst/>
            </a:prstGeom>
            <a:solidFill>
              <a:srgbClr val="D8D8D8"/>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a:t>
              </a:r>
              <a:endParaRPr/>
            </a:p>
          </p:txBody>
        </p:sp>
      </p:grpSp>
      <p:cxnSp>
        <p:nvCxnSpPr>
          <p:cNvPr id="138" name="Google Shape;138;p9"/>
          <p:cNvCxnSpPr/>
          <p:nvPr/>
        </p:nvCxnSpPr>
        <p:spPr>
          <a:xfrm>
            <a:off x="6647017" y="1715049"/>
            <a:ext cx="516047" cy="719012"/>
          </a:xfrm>
          <a:prstGeom prst="straightConnector1">
            <a:avLst/>
          </a:prstGeom>
          <a:noFill/>
          <a:ln w="38100" cap="flat" cmpd="sng">
            <a:solidFill>
              <a:srgbClr val="8C1515"/>
            </a:solidFill>
            <a:prstDash val="solid"/>
            <a:round/>
            <a:headEnd type="none" w="sm" len="sm"/>
            <a:tailEnd type="triangle" w="med" len="med"/>
          </a:ln>
        </p:spPr>
      </p:cxnSp>
      <p:sp>
        <p:nvSpPr>
          <p:cNvPr id="139" name="Google Shape;139;p9"/>
          <p:cNvSpPr txBox="1"/>
          <p:nvPr/>
        </p:nvSpPr>
        <p:spPr>
          <a:xfrm>
            <a:off x="8503999" y="2916570"/>
            <a:ext cx="12795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Metering and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release point</a:t>
            </a:r>
            <a:endParaRPr/>
          </a:p>
        </p:txBody>
      </p:sp>
      <p:sp>
        <p:nvSpPr>
          <p:cNvPr id="140" name="Google Shape;140;p9"/>
          <p:cNvSpPr txBox="1"/>
          <p:nvPr/>
        </p:nvSpPr>
        <p:spPr>
          <a:xfrm>
            <a:off x="9170099" y="4051366"/>
            <a:ext cx="14478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Gas trailers and</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pressure reg</a:t>
            </a:r>
            <a:endParaRPr/>
          </a:p>
        </p:txBody>
      </p:sp>
      <p:sp>
        <p:nvSpPr>
          <p:cNvPr id="141" name="Google Shape;141;p9"/>
          <p:cNvSpPr txBox="1"/>
          <p:nvPr/>
        </p:nvSpPr>
        <p:spPr>
          <a:xfrm>
            <a:off x="9618155" y="1943959"/>
            <a:ext cx="1180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Work station</a:t>
            </a:r>
            <a:endParaRPr/>
          </a:p>
        </p:txBody>
      </p:sp>
      <p:sp>
        <p:nvSpPr>
          <p:cNvPr id="142" name="Google Shape;142;p9"/>
          <p:cNvSpPr txBox="1"/>
          <p:nvPr/>
        </p:nvSpPr>
        <p:spPr>
          <a:xfrm>
            <a:off x="6248664" y="1195029"/>
            <a:ext cx="227337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10 m ultrasonic winds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and meteorological station</a:t>
            </a:r>
            <a:endParaRPr/>
          </a:p>
        </p:txBody>
      </p:sp>
      <p:pic>
        <p:nvPicPr>
          <p:cNvPr id="143" name="Google Shape;143;p9"/>
          <p:cNvPicPr preferRelativeResize="0"/>
          <p:nvPr/>
        </p:nvPicPr>
        <p:blipFill rotWithShape="1">
          <a:blip r:embed="rId4">
            <a:alphaModFix/>
          </a:blip>
          <a:srcRect/>
          <a:stretch/>
        </p:blipFill>
        <p:spPr>
          <a:xfrm>
            <a:off x="1220576" y="3554606"/>
            <a:ext cx="3758624" cy="2523459"/>
          </a:xfrm>
          <a:prstGeom prst="rect">
            <a:avLst/>
          </a:prstGeom>
          <a:noFill/>
          <a:ln>
            <a:noFill/>
          </a:ln>
        </p:spPr>
      </p:pic>
      <p:sp>
        <p:nvSpPr>
          <p:cNvPr id="144" name="Google Shape;144;p9"/>
          <p:cNvSpPr txBox="1"/>
          <p:nvPr/>
        </p:nvSpPr>
        <p:spPr>
          <a:xfrm>
            <a:off x="6117668" y="5519079"/>
            <a:ext cx="532084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1"/>
                </a:solidFill>
                <a:latin typeface="Montserrat"/>
                <a:ea typeface="Montserrat"/>
                <a:cs typeface="Montserrat"/>
                <a:sym typeface="Montserrat"/>
              </a:rPr>
              <a:t>Credit: A Brandt Stanford tinyurl.com/</a:t>
            </a:r>
            <a:r>
              <a:rPr lang="en-US" sz="1400" b="0" i="0" u="none" strike="noStrike" cap="none" dirty="0" err="1">
                <a:solidFill>
                  <a:schemeClr val="dk1"/>
                </a:solidFill>
                <a:latin typeface="Montserrat"/>
                <a:ea typeface="Montserrat"/>
                <a:cs typeface="Montserrat"/>
                <a:sym typeface="Montserrat"/>
              </a:rPr>
              <a:t>stanford</a:t>
            </a:r>
            <a:r>
              <a:rPr lang="en-US" sz="1400" b="0" i="0" u="none" strike="noStrike" cap="none" dirty="0">
                <a:solidFill>
                  <a:schemeClr val="dk1"/>
                </a:solidFill>
                <a:latin typeface="Montserrat"/>
                <a:ea typeface="Montserrat"/>
                <a:cs typeface="Montserrat"/>
                <a:sym typeface="Montserrat"/>
              </a:rPr>
              <a:t>-methane </a:t>
            </a:r>
            <a:endParaRPr sz="14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400" b="0" i="0" u="none" strike="noStrike" cap="none" dirty="0">
                <a:solidFill>
                  <a:schemeClr val="dk1"/>
                </a:solidFill>
                <a:latin typeface="Montserrat"/>
                <a:ea typeface="Montserrat"/>
                <a:cs typeface="Montserrat"/>
                <a:sym typeface="Montserrat"/>
              </a:rPr>
              <a:t>*Participants know location but not [on/off] or volume flow rate. Coriolis flow metering for leaks between 3 kg/h and 1500 kg/h</a:t>
            </a:r>
            <a:endParaRPr dirty="0"/>
          </a:p>
        </p:txBody>
      </p:sp>
    </p:spTree>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1004</Words>
  <Application>Microsoft Office PowerPoint</Application>
  <PresentationFormat>Widescreen</PresentationFormat>
  <Paragraphs>100</Paragraphs>
  <Slides>14</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Barlow Medium</vt:lpstr>
      <vt:lpstr>Noto Sans Symbols</vt:lpstr>
      <vt:lpstr>Avenir</vt:lpstr>
      <vt:lpstr>Montserrat Medium</vt:lpstr>
      <vt:lpstr>Lobster</vt:lpstr>
      <vt:lpstr>Average</vt:lpstr>
      <vt:lpstr>Arial</vt:lpstr>
      <vt:lpstr>Barlow SemiBold</vt:lpstr>
      <vt:lpstr>Barlow</vt:lpstr>
      <vt:lpstr>Montserrat</vt:lpstr>
      <vt:lpstr>Montserrat SemiBold</vt:lpstr>
      <vt:lpstr>ceos</vt:lpstr>
      <vt:lpstr>1_ceos</vt:lpstr>
      <vt:lpstr>Common Practices for Reporting Satellite-derived Facility Scale Methane Emissions</vt:lpstr>
      <vt:lpstr>PowerPoint Presentation</vt:lpstr>
      <vt:lpstr>PowerPoint Presentation</vt:lpstr>
      <vt:lpstr>New rules on Energy sector</vt:lpstr>
      <vt:lpstr>Corporate emissions and climate risk reporting </vt:lpstr>
      <vt:lpstr>Identified community appetite with international buy-in</vt:lpstr>
      <vt:lpstr>Common practise structure &amp; contributors</vt:lpstr>
      <vt:lpstr>Workflow Common Practise </vt:lpstr>
      <vt:lpstr>State of Practice for Validation –  controlled release </vt:lpstr>
      <vt:lpstr>Large scale controlled methane release  2024 -2025</vt:lpstr>
      <vt:lpstr>Quality Assessment framework</vt:lpstr>
      <vt:lpstr>Progress and timeline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Paul Green</cp:lastModifiedBy>
  <cp:revision>1</cp:revision>
  <dcterms:modified xsi:type="dcterms:W3CDTF">2025-02-10T21:50:14Z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42e5d-23ae-44dc-94b5-8d31af46c61e_Enabled">
    <vt:lpwstr>true</vt:lpwstr>
  </property>
  <property fmtid="{D5CDD505-2E9C-101B-9397-08002B2CF9AE}" pid="3" name="MSIP_Label_e7f42e5d-23ae-44dc-94b5-8d31af46c61e_SetDate">
    <vt:lpwstr>2024-09-05T02:40:44Z</vt:lpwstr>
  </property>
  <property fmtid="{D5CDD505-2E9C-101B-9397-08002B2CF9AE}" pid="4" name="MSIP_Label_e7f42e5d-23ae-44dc-94b5-8d31af46c61e_Method">
    <vt:lpwstr>Privileged</vt:lpwstr>
  </property>
  <property fmtid="{D5CDD505-2E9C-101B-9397-08002B2CF9AE}" pid="5" name="MSIP_Label_e7f42e5d-23ae-44dc-94b5-8d31af46c61e_Name">
    <vt:lpwstr>Reviewed - not CUI - Export Controlled</vt:lpwstr>
  </property>
  <property fmtid="{D5CDD505-2E9C-101B-9397-08002B2CF9AE}" pid="6" name="MSIP_Label_e7f42e5d-23ae-44dc-94b5-8d31af46c61e_SiteId">
    <vt:lpwstr>545921e0-10ef-4398-8713-9832ac563dad</vt:lpwstr>
  </property>
  <property fmtid="{D5CDD505-2E9C-101B-9397-08002B2CF9AE}" pid="7" name="MSIP_Label_e7f42e5d-23ae-44dc-94b5-8d31af46c61e_ActionId">
    <vt:lpwstr>c82aa656-2847-4338-8dac-22e344726f1d</vt:lpwstr>
  </property>
  <property fmtid="{D5CDD505-2E9C-101B-9397-08002B2CF9AE}" pid="8" name="MSIP_Label_e7f42e5d-23ae-44dc-94b5-8d31af46c61e_ContentBits">
    <vt:lpwstr>0</vt:lpwstr>
  </property>
  <property fmtid="{D5CDD505-2E9C-101B-9397-08002B2CF9AE}" pid="9" name="MSIP_Label_9df4b5af-ab42-45d5-91e7-45583bed1b2a_Enabled">
    <vt:lpwstr>true</vt:lpwstr>
  </property>
  <property fmtid="{D5CDD505-2E9C-101B-9397-08002B2CF9AE}" pid="10" name="MSIP_Label_9df4b5af-ab42-45d5-91e7-45583bed1b2a_SetDate">
    <vt:lpwstr>2024-09-11T17:41:01Z</vt:lpwstr>
  </property>
  <property fmtid="{D5CDD505-2E9C-101B-9397-08002B2CF9AE}" pid="11" name="MSIP_Label_9df4b5af-ab42-45d5-91e7-45583bed1b2a_Method">
    <vt:lpwstr>Standard</vt:lpwstr>
  </property>
  <property fmtid="{D5CDD505-2E9C-101B-9397-08002B2CF9AE}" pid="12" name="MSIP_Label_9df4b5af-ab42-45d5-91e7-45583bed1b2a_Name">
    <vt:lpwstr>9df4b5af-ab42-45d5-91e7-45583bed1b2a</vt:lpwstr>
  </property>
  <property fmtid="{D5CDD505-2E9C-101B-9397-08002B2CF9AE}" pid="13" name="MSIP_Label_9df4b5af-ab42-45d5-91e7-45583bed1b2a_SiteId">
    <vt:lpwstr>601e5460-b1bf-49c0-bd2d-e76ffc186a8d</vt:lpwstr>
  </property>
  <property fmtid="{D5CDD505-2E9C-101B-9397-08002B2CF9AE}" pid="14" name="MSIP_Label_9df4b5af-ab42-45d5-91e7-45583bed1b2a_ActionId">
    <vt:lpwstr>772ba227-1d20-4830-ae04-787f9fcb99ea</vt:lpwstr>
  </property>
  <property fmtid="{D5CDD505-2E9C-101B-9397-08002B2CF9AE}" pid="15" name="MSIP_Label_9df4b5af-ab42-45d5-91e7-45583bed1b2a_ContentBits">
    <vt:lpwstr>0</vt:lpwstr>
  </property>
</Properties>
</file>