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Lobster"/>
      <p:regular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Average"/>
      <p:regular r:id="rId25"/>
    </p:embeddedFont>
    <p:embeddedFont>
      <p:font typeface="Barlow Medium"/>
      <p:regular r:id="rId26"/>
      <p:bold r:id="rId27"/>
      <p:italic r:id="rId28"/>
      <p:boldItalic r:id="rId29"/>
    </p:embeddedFont>
    <p:embeddedFont>
      <p:font typeface="Barlow SemiBold"/>
      <p:regular r:id="rId30"/>
      <p:bold r:id="rId31"/>
      <p:italic r:id="rId32"/>
      <p:boldItalic r:id="rId33"/>
    </p:embeddedFont>
    <p:embeddedFont>
      <p:font typeface="Barlow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gVpCgFvUJqRuuBA445N+OfGxbZ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Medium-regular.fntdata"/><Relationship Id="rId25" Type="http://schemas.openxmlformats.org/officeDocument/2006/relationships/font" Target="fonts/Average-regular.fntdata"/><Relationship Id="rId28" Type="http://schemas.openxmlformats.org/officeDocument/2006/relationships/font" Target="fonts/BarlowMedium-italic.fntdata"/><Relationship Id="rId27" Type="http://schemas.openxmlformats.org/officeDocument/2006/relationships/font" Target="fonts/Barlow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SemiBold-bold.fntdata"/><Relationship Id="rId30" Type="http://schemas.openxmlformats.org/officeDocument/2006/relationships/font" Target="fonts/BarlowSemiBold-regular.fntdata"/><Relationship Id="rId11" Type="http://schemas.openxmlformats.org/officeDocument/2006/relationships/slide" Target="slides/slide7.xml"/><Relationship Id="rId33" Type="http://schemas.openxmlformats.org/officeDocument/2006/relationships/font" Target="fonts/BarlowSemiBold-boldItalic.fntdata"/><Relationship Id="rId10" Type="http://schemas.openxmlformats.org/officeDocument/2006/relationships/slide" Target="slides/slide6.xml"/><Relationship Id="rId32" Type="http://schemas.openxmlformats.org/officeDocument/2006/relationships/font" Target="fonts/BarlowSemiBold-italic.fntdata"/><Relationship Id="rId13" Type="http://schemas.openxmlformats.org/officeDocument/2006/relationships/font" Target="fonts/MontserratSemiBold-bold.fntdata"/><Relationship Id="rId35" Type="http://schemas.openxmlformats.org/officeDocument/2006/relationships/font" Target="fonts/Barlow-bold.fntdata"/><Relationship Id="rId12" Type="http://schemas.openxmlformats.org/officeDocument/2006/relationships/font" Target="fonts/MontserratSemiBold-regular.fntdata"/><Relationship Id="rId34" Type="http://schemas.openxmlformats.org/officeDocument/2006/relationships/font" Target="fonts/Barlow-regular.fntdata"/><Relationship Id="rId15" Type="http://schemas.openxmlformats.org/officeDocument/2006/relationships/font" Target="fonts/MontserratSemiBold-boldItalic.fntdata"/><Relationship Id="rId37" Type="http://schemas.openxmlformats.org/officeDocument/2006/relationships/font" Target="fonts/Barlow-boldItalic.fntdata"/><Relationship Id="rId14" Type="http://schemas.openxmlformats.org/officeDocument/2006/relationships/font" Target="fonts/MontserratSemiBold-italic.fntdata"/><Relationship Id="rId36" Type="http://schemas.openxmlformats.org/officeDocument/2006/relationships/font" Target="fonts/Barlow-italic.fntdata"/><Relationship Id="rId17" Type="http://schemas.openxmlformats.org/officeDocument/2006/relationships/font" Target="fonts/Montserrat-regular.fntdata"/><Relationship Id="rId16" Type="http://schemas.openxmlformats.org/officeDocument/2006/relationships/font" Target="fonts/Lobster-regular.fntdata"/><Relationship Id="rId38" Type="http://customschemas.google.com/relationships/presentationmetadata" Target="meta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E" sz="1800">
                <a:latin typeface="Arial"/>
                <a:ea typeface="Arial"/>
                <a:cs typeface="Arial"/>
                <a:sym typeface="Arial"/>
              </a:rPr>
              <a:t>Along the lines of: “A CDR is a time series of Earth environmental data of sufficient length, quality and characteristic (description) to be useful in a climate-related application.”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9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9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" name="Google Shape;10;p9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12" name="Google Shape;12;p9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13" name="Google Shape;13;p9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14" name="Google Shape;14;p9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5" name="Google Shape;15;p9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IE" sz="21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21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E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Google Shape;16;p9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IE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WGClimate-22 &amp; GHG-TT-5</a:t>
            </a:r>
            <a:endParaRPr b="1" i="0" sz="2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E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11 - 13 February, 2025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E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10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21" name="Google Shape;21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0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" name="Google Shape;24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IE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" name="Google Shape;27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0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IE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IE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1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34" name="Google Shape;3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1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1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8" name="Google Shape;38;p11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39" name="Google Shape;39;p11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40" name="Google Shape;40;p1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" name="Google Shape;41;p11"/>
          <p:cNvPicPr preferRelativeResize="0"/>
          <p:nvPr/>
        </p:nvPicPr>
        <p:blipFill rotWithShape="1">
          <a:blip r:embed="rId7">
            <a:alphaModFix/>
          </a:blip>
          <a:srcRect b="0" l="0" r="65873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42" name="Google Shape;42;p11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2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2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12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2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2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IE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1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IE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IE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eos.org/document_management/Working_Groups/WGClimate/Documents/gcos-143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651075" y="1440475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IE" sz="7100"/>
              <a:t>GCOS guideline for generating climate data records: review?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6261466" y="4939214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IE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Stephan Bojinski, GCOS AOPC and  EUMETSAT</a:t>
            </a:r>
            <a:endParaRPr b="0" i="0" sz="14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IE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2.7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IE" u="sng">
                <a:solidFill>
                  <a:schemeClr val="hlink"/>
                </a:solidFill>
                <a:hlinkClick r:id="rId3"/>
              </a:rPr>
              <a:t>Guideline for the Generation of Datasets and Products Meeting GCOS Requirements (GCOS-143)</a:t>
            </a:r>
            <a:r>
              <a:rPr lang="en-IE"/>
              <a:t>  (10 pages)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IE"/>
              <a:t>Quoted in the WGClimate Terms of Reference: “WGClimate will… assess the compliance of satellite missions and products with the GCOS Climate Monitoring Principles and with the “</a:t>
            </a:r>
            <a:r>
              <a:rPr lang="en-IE">
                <a:highlight>
                  <a:srgbClr val="FFFF00"/>
                </a:highlight>
              </a:rPr>
              <a:t>Guideline for the Generation of Datasets and Products</a:t>
            </a:r>
            <a:r>
              <a:rPr lang="en-IE"/>
              <a:t>…””.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IE"/>
              <a:t>GCOS 2010 Guideline on CDRs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idx="1" type="body"/>
          </p:nvPr>
        </p:nvSpPr>
        <p:spPr>
          <a:xfrm>
            <a:off x="348300" y="1142228"/>
            <a:ext cx="11495400" cy="3540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-IE" sz="2000"/>
              <a:t>Written to guide producers of climate data records from all observing systems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-IE" sz="1800"/>
              <a:t>Satellites 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lang="en-IE" sz="1800"/>
              <a:t>In-situ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IE" sz="2000"/>
              <a:t>To make producers of data records aware of GCOS principles for generating climate data records, and 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IE" sz="2000"/>
              <a:t>Give producers a way to self-certify their activity – rather than GCOS awarding approvals (there were numerous such requests at the time)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IE" sz="2000"/>
              <a:t>Enable users to judge the quality and fitness for purpose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IE" sz="2000"/>
              <a:t>Follow-up to “GCOS Implementation Plan 2010”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IE" sz="2000"/>
              <a:t>Recognised WMO guidance and QA material (e.g., GAW, WIGOS), QA4EO</a:t>
            </a:r>
            <a:endParaRPr sz="2400"/>
          </a:p>
          <a:p>
            <a:pPr indent="-228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E"/>
              <a:t>GCOS 2010 Guideline on CDRs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IE"/>
              <a:t>Terminology: “FCDR”, “Product”, “Accuracy”, “Stability”, “Calibration”, “Validation”, “Repeat Cycle”, …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IE"/>
              <a:t>12 “needs”:</a:t>
            </a:r>
            <a:endParaRPr/>
          </a:p>
        </p:txBody>
      </p:sp>
      <p:sp>
        <p:nvSpPr>
          <p:cNvPr id="79" name="Google Shape;79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E"/>
              <a:t>GCOS 2010 Guideline on CDRs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IE"/>
              <a:t>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E"/>
              <a:t>GCOS 2010 Guideline on CDRs</a:t>
            </a:r>
            <a:endParaRPr/>
          </a:p>
        </p:txBody>
      </p:sp>
      <p:pic>
        <p:nvPicPr>
          <p:cNvPr descr="A screenshot of a document&#10;&#10;Description automatically generated" id="86" name="Google Shape;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7372" y="1116093"/>
            <a:ext cx="7411484" cy="534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IE"/>
              <a:t>Missing: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IE"/>
              <a:t>concepts such as ICDRs,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ontserrat"/>
              <a:buChar char="❖"/>
            </a:pPr>
            <a:r>
              <a:rPr lang="en-IE"/>
              <a:t>new definition of CDR by WGClimate  - broadly applicable?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IE"/>
              <a:t>regard to broader range of climate data applications,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IE"/>
              <a:t>findings from science and peer-reviewed literature,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IE"/>
              <a:t>ECV inventory documentation practice,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IE"/>
              <a:t>results from uncertainty characterisation projects, lessons from applying the maturity model, C3S EQC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IE"/>
              <a:t>other documentation?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E"/>
              <a:t>GCOS 2010 Guideline on CDRs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IE"/>
              <a:t>GCOS guidance has had significant impact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IE"/>
              <a:t>WGClimate as major “user” of GCOS guidance to advise on way forward with Guideline: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IE"/>
              <a:t>Obsolete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IE"/>
              <a:t>Covered elsewhere (as part of next GCOS IP?)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IE"/>
              <a:t>Outdated and needs Review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IE"/>
              <a:t>...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98" name="Google Shape;98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IE"/>
              <a:t>Summary of content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