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0"/>
  </p:notesMasterIdLst>
  <p:sldIdLst>
    <p:sldId id="256" r:id="rId2"/>
    <p:sldId id="259" r:id="rId3"/>
    <p:sldId id="263" r:id="rId4"/>
    <p:sldId id="260" r:id="rId5"/>
    <p:sldId id="264" r:id="rId6"/>
    <p:sldId id="261" r:id="rId7"/>
    <p:sldId id="265" r:id="rId8"/>
    <p:sldId id="266" r:id="rId9"/>
  </p:sldIdLst>
  <p:sldSz cx="12192000" cy="6858000"/>
  <p:notesSz cx="6858000" cy="9144000"/>
  <p:embeddedFontLst>
    <p:embeddedFont>
      <p:font typeface="Average" pitchFamily="2" charset="77"/>
      <p:regular r:id="rId11"/>
    </p:embeddedFont>
    <p:embeddedFont>
      <p:font typeface="Barlow" pitchFamily="2" charset="77"/>
      <p:regular r:id="rId12"/>
      <p:bold r:id="rId13"/>
      <p:italic r:id="rId14"/>
      <p:boldItalic r:id="rId15"/>
    </p:embeddedFont>
    <p:embeddedFont>
      <p:font typeface="Barlow Medium" pitchFamily="2" charset="77"/>
      <p:regular r:id="rId16"/>
      <p:bold r:id="rId17"/>
      <p:italic r:id="rId18"/>
      <p:boldItalic r:id="rId19"/>
    </p:embeddedFont>
    <p:embeddedFont>
      <p:font typeface="Barlow SemiBold" panose="020F0502020204030204" pitchFamily="34" charset="0"/>
      <p:regular r:id="rId20"/>
      <p:bold r:id="rId21"/>
      <p:italic r:id="rId22"/>
      <p:boldItalic r:id="rId23"/>
    </p:embeddedFont>
    <p:embeddedFont>
      <p:font typeface="Lobster" pitchFamily="2" charset="77"/>
      <p:regular r:id="rId24"/>
    </p:embeddedFon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Montserrat Medium" pitchFamily="2" charset="77"/>
      <p:regular r:id="rId29"/>
      <p:bold r:id="rId30"/>
      <p:italic r:id="rId31"/>
      <p:boldItalic r:id="rId32"/>
    </p:embeddedFont>
    <p:embeddedFont>
      <p:font typeface="Montserrat SemiBold" pitchFamily="2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heme" Target="theme/theme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fb4b169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fb4b169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fb4b169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fb4b169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fb4b169d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fb4b169d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CEOS)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r="65873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l="34128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GClimate)">
  <p:cSld name="Title Slide_1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7882594" y="57065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-10031326" y="-4219917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58999"/>
          </a:blip>
          <a:srcRect l="11054" t="37272" r="40715" b="-20377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 l="10790" t="22772" r="65874" b="23006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 l="34127" t="31914" r="11634" b="28523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7" name="Google Shape;27;p3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21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WGClimate-22 &amp; GHG-TT-5</a:t>
            </a:r>
            <a:endParaRPr sz="21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11 - 13 February, 2025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and Content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651075" y="1440475"/>
            <a:ext cx="10308600" cy="3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de-DE" sz="7100" dirty="0">
                <a:latin typeface="Montserrat"/>
                <a:ea typeface="Montserrat"/>
                <a:cs typeface="Montserrat"/>
                <a:sym typeface="Montserrat"/>
              </a:rPr>
              <a:t>CDR Definition</a:t>
            </a:r>
            <a:endParaRPr sz="7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endParaRPr sz="3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6223225" y="5534125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WG Climate</a:t>
            </a:r>
            <a:endParaRPr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2.5 </a:t>
            </a:r>
            <a:endParaRPr sz="2200" i="0" u="none" strike="noStrike" cap="none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48300" y="1097550"/>
            <a:ext cx="11495400" cy="466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indent="-38776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8400" dirty="0"/>
              <a:t>Uses</a:t>
            </a:r>
          </a:p>
          <a:p>
            <a:pPr lvl="1" indent="-38776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8000" dirty="0"/>
              <a:t>is very wide and widening: Climate monitoring/research/modelling, social science, any science, any application, training AI/ML LLMs</a:t>
            </a:r>
            <a:endParaRPr lang="en" sz="8000" dirty="0"/>
          </a:p>
          <a:p>
            <a:pPr indent="-38776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8400" dirty="0"/>
              <a:t>Data source</a:t>
            </a:r>
            <a:endParaRPr sz="8400" dirty="0"/>
          </a:p>
          <a:p>
            <a:pPr lvl="1" indent="-38776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8000" dirty="0"/>
              <a:t>Satellites, </a:t>
            </a:r>
            <a:r>
              <a:rPr lang="en" sz="8000" i="1" dirty="0"/>
              <a:t>in situ</a:t>
            </a:r>
            <a:r>
              <a:rPr lang="en" sz="8000" dirty="0"/>
              <a:t>, combinations (threshold amount from satellite), model-generated or -dependent (e.g., reanalyses)</a:t>
            </a:r>
            <a:endParaRPr sz="8000" dirty="0"/>
          </a:p>
          <a:p>
            <a:pPr lvl="1" indent="-38776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8000" dirty="0"/>
              <a:t>Satellite vs. mission vs. complete period-of-record</a:t>
            </a:r>
            <a:endParaRPr sz="8000" dirty="0"/>
          </a:p>
          <a:p>
            <a:pPr indent="-41147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8000" dirty="0"/>
              <a:t>Content</a:t>
            </a:r>
            <a:endParaRPr sz="8000" dirty="0"/>
          </a:p>
          <a:p>
            <a:pPr lvl="1" indent="-38776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8000" dirty="0"/>
              <a:t>Observations, radiances, derived products such as geophysical variables, climate indices, other climate information, e.g., event based (storms)</a:t>
            </a:r>
            <a:endParaRPr sz="8000" dirty="0"/>
          </a:p>
          <a:p>
            <a:pPr indent="-41147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8000" dirty="0"/>
              <a:t>Characteristics</a:t>
            </a:r>
            <a:endParaRPr sz="8000" dirty="0"/>
          </a:p>
          <a:p>
            <a:pPr lvl="1" indent="-41147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7600" dirty="0"/>
              <a:t>“Homogeneous”, seamless, consistent, length, quality, </a:t>
            </a:r>
            <a:r>
              <a:rPr lang="en-GB" sz="7600" dirty="0"/>
              <a:t>long-term stable, </a:t>
            </a:r>
            <a:r>
              <a:rPr lang="en" sz="7600" dirty="0"/>
              <a:t>validated, uncertainty characterized, calibrated, geolocated, reproducible, etc.</a:t>
            </a:r>
          </a:p>
          <a:p>
            <a:pPr indent="-41147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8400" dirty="0"/>
              <a:t>Standards</a:t>
            </a:r>
          </a:p>
          <a:p>
            <a:pPr lvl="1" indent="-41147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8000" dirty="0"/>
              <a:t>use of standards for characteristics (metadata,, iso, best scientific practice, etc.)</a:t>
            </a:r>
            <a:endParaRPr sz="8000" dirty="0"/>
          </a:p>
          <a:p>
            <a:pPr marL="121917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76047" y="175939"/>
            <a:ext cx="10350703" cy="7790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" sz="4000" dirty="0"/>
              <a:t>Some prior considerations in defining CDRs</a:t>
            </a:r>
            <a:endParaRPr sz="4000" dirty="0"/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1DD7DA-F34D-A546-4BA9-07671A694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1147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Montserrat"/>
              <a:buChar char="❖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Production system</a:t>
            </a:r>
          </a:p>
          <a:p>
            <a:pPr marL="914400" marR="0" lvl="1" indent="-387764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Montserrat"/>
              <a:buChar char="▪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sym typeface="Montserrat"/>
              </a:rPr>
              <a:t>Reprocessed, physics-based algorithms, data assimilation, FCDR-derived, system documentation, configuration-controlled</a:t>
            </a:r>
            <a:endParaRPr lang="en-GB" sz="2000" u="sng" dirty="0"/>
          </a:p>
          <a:p>
            <a:pPr indent="-411470">
              <a:buSzPct val="100000"/>
            </a:pPr>
            <a:r>
              <a:rPr lang="en-GB" sz="2000" u="sng" dirty="0"/>
              <a:t>Conclusions</a:t>
            </a:r>
          </a:p>
          <a:p>
            <a:pPr lvl="1" indent="-387764">
              <a:buSzPct val="100000"/>
            </a:pPr>
            <a:r>
              <a:rPr lang="en-GB" sz="2000" dirty="0"/>
              <a:t>Increasingly blurrier distinctions as CDR development, production and uses evolve in more creative and technology-enhanced ways</a:t>
            </a:r>
          </a:p>
          <a:p>
            <a:pPr lvl="1" indent="-387764">
              <a:buSzPct val="100000"/>
            </a:pPr>
            <a:r>
              <a:rPr lang="en-GB" sz="2000" dirty="0"/>
              <a:t>CDR evolution is fluid and will never stop… definition should anticipate that</a:t>
            </a:r>
          </a:p>
          <a:p>
            <a:pPr lvl="1" indent="-387764">
              <a:buSzPct val="100000"/>
            </a:pPr>
            <a:r>
              <a:rPr lang="en-GB" sz="2000" dirty="0"/>
              <a:t>Caveats and litmus tests in definitions can be traps, often come from biased viewpoints (developer vs. producer vs. user)</a:t>
            </a:r>
          </a:p>
          <a:p>
            <a:pPr lvl="1" indent="-387764">
              <a:buSzPct val="100000"/>
            </a:pPr>
            <a:r>
              <a:rPr lang="en-GB" sz="2000" dirty="0"/>
              <a:t>CDR definition should be </a:t>
            </a:r>
            <a:r>
              <a:rPr lang="en-GB" sz="2000" u="sng" dirty="0"/>
              <a:t>general</a:t>
            </a:r>
            <a:r>
              <a:rPr lang="en-GB" sz="2000" dirty="0"/>
              <a:t>, </a:t>
            </a:r>
            <a:r>
              <a:rPr lang="en-GB" sz="2000" u="sng" dirty="0"/>
              <a:t>short </a:t>
            </a:r>
            <a:r>
              <a:rPr lang="en-GB" sz="2000" dirty="0"/>
              <a:t>and </a:t>
            </a:r>
            <a:r>
              <a:rPr lang="en-GB" sz="2000" u="sng" dirty="0"/>
              <a:t>inclusive</a:t>
            </a:r>
            <a:r>
              <a:rPr lang="en-GB" sz="2000" dirty="0"/>
              <a:t>:  less is more</a:t>
            </a:r>
          </a:p>
          <a:p>
            <a:pPr lvl="1" indent="-387764">
              <a:buSzPct val="100000"/>
              <a:tabLst>
                <a:tab pos="1795463" algn="l"/>
              </a:tabLst>
            </a:pPr>
            <a:r>
              <a:rPr lang="en-GB" sz="2000" dirty="0"/>
              <a:t>Individual communities may apply more limiting standards for their unique needs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1CC013-4052-3377-0FFC-725DF486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10228040" cy="779002"/>
          </a:xfrm>
        </p:spPr>
        <p:txBody>
          <a:bodyPr/>
          <a:lstStyle/>
          <a:p>
            <a:r>
              <a:rPr lang="en" sz="3600" dirty="0"/>
              <a:t>Some prior considerations in defining CDRs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4240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48300" y="1211419"/>
            <a:ext cx="11495400" cy="466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3432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000" dirty="0"/>
              <a:t>A CDR is a time series of Earth environmental data of sufficient length, quality and characterization to be useful in a climate-related application.</a:t>
            </a:r>
            <a:endParaRPr sz="2000" dirty="0"/>
          </a:p>
          <a:p>
            <a:pPr lvl="1" indent="-4055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000" dirty="0"/>
              <a:t>Problem: very short (e.g., 5-year) time series but accurate may be deemed “useful” despite not containing climate variability information</a:t>
            </a:r>
            <a:endParaRPr sz="2000" dirty="0"/>
          </a:p>
          <a:p>
            <a:pPr lvl="1" indent="-4055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000" dirty="0"/>
              <a:t>ECV Inventory now contains some short time-series perhaps useful to study a climate-related process; intuitively not really CDRs</a:t>
            </a:r>
          </a:p>
          <a:p>
            <a:pPr marL="508857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sz="2000" dirty="0"/>
          </a:p>
          <a:p>
            <a:pPr indent="-43432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000" dirty="0"/>
              <a:t>A CDR is a time series of Earth environmental data of sufficient length, quality and characterization to convey time-variant climate information to an application.</a:t>
            </a:r>
            <a:endParaRPr sz="2000" dirty="0"/>
          </a:p>
          <a:p>
            <a:pPr lvl="1" indent="-4055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000" dirty="0"/>
              <a:t>This shifts the </a:t>
            </a:r>
            <a:r>
              <a:rPr lang="en" sz="2000" u="sng" dirty="0"/>
              <a:t>climate relevance from the </a:t>
            </a:r>
            <a:r>
              <a:rPr lang="en" sz="2000" i="1" u="sng" dirty="0"/>
              <a:t>use </a:t>
            </a:r>
            <a:r>
              <a:rPr lang="en" sz="2000" u="sng" dirty="0"/>
              <a:t>to </a:t>
            </a:r>
            <a:r>
              <a:rPr lang="en" sz="2000" i="1" u="sng" dirty="0"/>
              <a:t>data content</a:t>
            </a:r>
            <a:r>
              <a:rPr lang="en" sz="2000" dirty="0"/>
              <a:t>, probably in line with our intuitive understanding, i.e., a CDR is something that captures and provides climate time variability signal to some application (vs. only spatial variability)</a:t>
            </a:r>
            <a:endParaRPr sz="2000"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10083074" cy="7790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" sz="4000" dirty="0"/>
              <a:t>Towards less specification, fewer caveats</a:t>
            </a:r>
            <a:r>
              <a:rPr lang="en" dirty="0"/>
              <a:t>…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A4DF0D-C1CA-9664-706D-C7BEACD80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3432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A CDR is a time series of Earth environmental data that contains time-variant climate information useful to an application.</a:t>
            </a:r>
          </a:p>
          <a:p>
            <a:pPr lvl="1" indent="-4055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“Useful” captures “of sufficient length, quality and characterization” in one word</a:t>
            </a:r>
            <a:br>
              <a:rPr lang="en-GB" sz="2000" dirty="0"/>
            </a:br>
            <a:endParaRPr lang="en-GB" sz="2000" dirty="0"/>
          </a:p>
          <a:p>
            <a:pPr indent="-43432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Or… A CDR is a time series of Earth environmental data that contains time-variant climate information. </a:t>
            </a:r>
          </a:p>
          <a:p>
            <a:pPr lvl="1" indent="-4055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? Is “useful to an application” needed, or is it enough to just contain time-variant climate information?</a:t>
            </a:r>
          </a:p>
          <a:p>
            <a:pPr marL="508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94EA1F-BFC9-11DF-1AC5-C7D3D8FF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882352" cy="779002"/>
          </a:xfrm>
        </p:spPr>
        <p:txBody>
          <a:bodyPr/>
          <a:lstStyle/>
          <a:p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Towards less specification, fewer caveats</a:t>
            </a: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2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3432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000" b="1" dirty="0"/>
              <a:t>Definition: A CDR is a time series of Earth environmental data that contains time-variant climate information</a:t>
            </a:r>
          </a:p>
          <a:p>
            <a:pPr marL="2287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" sz="2000" b="1" dirty="0"/>
          </a:p>
          <a:p>
            <a:pPr marL="2287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" sz="2000" b="1" dirty="0"/>
              <a:t>Does it work?</a:t>
            </a:r>
            <a:endParaRPr sz="2000" b="1" dirty="0"/>
          </a:p>
          <a:p>
            <a:pPr indent="-4055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Uses - (</a:t>
            </a:r>
            <a:r>
              <a:rPr lang="en-GB" sz="2000" dirty="0">
                <a:sym typeface="Wingdings" panose="05000000000000000000" pitchFamily="2" charset="2"/>
              </a:rPr>
              <a:t></a:t>
            </a:r>
            <a:r>
              <a:rPr lang="en-GB" sz="2000" dirty="0"/>
              <a:t>definition is agnostic on how CDR is used)</a:t>
            </a:r>
          </a:p>
          <a:p>
            <a:pPr lvl="1" indent="-39776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Climate research/modelling/monitoring, social science, any science, any application, training AI/ML LLMs?</a:t>
            </a:r>
            <a:endParaRPr lang="en" sz="2000" dirty="0"/>
          </a:p>
          <a:p>
            <a:pPr indent="-4055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000" dirty="0"/>
              <a:t>Data source -  </a:t>
            </a:r>
            <a:r>
              <a:rPr lang="en" sz="2000" dirty="0">
                <a:sym typeface="Wingdings" panose="05000000000000000000" pitchFamily="2" charset="2"/>
              </a:rPr>
              <a:t></a:t>
            </a:r>
            <a:r>
              <a:rPr lang="en" sz="2000" dirty="0"/>
              <a:t> definition is agnostic on data source(s), as long as environmental time series)</a:t>
            </a:r>
            <a:endParaRPr sz="2000" dirty="0"/>
          </a:p>
          <a:p>
            <a:pPr lvl="1" indent="-39776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000" dirty="0"/>
              <a:t>Satellites, in situ, combinations (threshold amount from satellite), model-generated or -dependent (e.g., reanalyses)?</a:t>
            </a:r>
            <a:endParaRPr sz="2000" dirty="0"/>
          </a:p>
          <a:p>
            <a:pPr lvl="1" indent="-39776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000" dirty="0"/>
              <a:t>Satellite vs. mission vs. complete period-of-record</a:t>
            </a:r>
            <a:endParaRPr sz="2000" dirty="0"/>
          </a:p>
          <a:p>
            <a:pPr indent="-4055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Content - ( </a:t>
            </a:r>
            <a:r>
              <a:rPr lang="en-GB" sz="2000" dirty="0">
                <a:sym typeface="Wingdings" panose="05000000000000000000" pitchFamily="2" charset="2"/>
              </a:rPr>
              <a:t></a:t>
            </a:r>
            <a:r>
              <a:rPr lang="en-GB" sz="2000" dirty="0"/>
              <a:t> definition only limits to “environmental data” containing “time-variant climate information”)</a:t>
            </a:r>
            <a:br>
              <a:rPr lang="en" sz="2000" dirty="0"/>
            </a:br>
            <a:endParaRPr sz="2000"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General and Inclusive?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CAA660-0D69-49F1-1891-80993B576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055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Characteristics - (</a:t>
            </a:r>
            <a:r>
              <a:rPr lang="en-GB" sz="2000" dirty="0">
                <a:sym typeface="Wingdings" panose="05000000000000000000" pitchFamily="2" charset="2"/>
              </a:rPr>
              <a:t> </a:t>
            </a:r>
            <a:r>
              <a:rPr lang="en-GB" sz="2000" dirty="0"/>
              <a:t>definition only requires time-variant climate information -- key to a CDRs)</a:t>
            </a:r>
          </a:p>
          <a:p>
            <a:pPr lvl="1" indent="-40554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8368"/>
            </a:pPr>
            <a:r>
              <a:rPr lang="en-GB" sz="2000" dirty="0"/>
              <a:t>“Homogeneous”, seamless, consistent, length, quality, validated/uncertainty, calibrated, geolocated, metadata, reproducible?</a:t>
            </a:r>
          </a:p>
          <a:p>
            <a:pPr lvl="1" indent="-39776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Observations, radiances, brightness temperatures, reflectance, indices, derived products, geophysical variables?</a:t>
            </a:r>
          </a:p>
          <a:p>
            <a:pPr indent="-4114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Standards – (</a:t>
            </a:r>
            <a:r>
              <a:rPr lang="en-GB" sz="2000" dirty="0">
                <a:sym typeface="Wingdings" panose="05000000000000000000" pitchFamily="2" charset="2"/>
              </a:rPr>
              <a:t> definition is agnostic on the usage of standards</a:t>
            </a:r>
            <a:r>
              <a:rPr lang="en-GB" sz="2000" dirty="0"/>
              <a:t>)</a:t>
            </a:r>
          </a:p>
          <a:p>
            <a:pPr lvl="1" indent="-4114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use of standards for characteristics (metadata, iso, best scientific practice, etc.)</a:t>
            </a:r>
          </a:p>
          <a:p>
            <a:pPr indent="-4055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Production system - (</a:t>
            </a:r>
            <a:r>
              <a:rPr lang="en-GB" sz="2000" dirty="0">
                <a:sym typeface="Wingdings" panose="05000000000000000000" pitchFamily="2" charset="2"/>
              </a:rPr>
              <a:t> </a:t>
            </a:r>
            <a:r>
              <a:rPr lang="en-GB" sz="2000" dirty="0"/>
              <a:t>definition is agnostic on how a data set is produced)</a:t>
            </a:r>
          </a:p>
          <a:p>
            <a:pPr lvl="1" indent="-39776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GB" sz="2000" dirty="0"/>
              <a:t>Reprocessed, physics-based, data assimilation, FCDR-derived, system specification, configuration-controlled?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4CC901-1A69-2F90-8EFE-668AF594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General and Inclusive?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28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D7003-9DB0-AB3A-9F27-41DC55C6C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097550"/>
            <a:ext cx="11495400" cy="4662900"/>
          </a:xfrm>
        </p:spPr>
        <p:txBody>
          <a:bodyPr/>
          <a:lstStyle/>
          <a:p>
            <a:pPr marL="5651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Move Deliverable CMRS-24-04 down by one year and may change description</a:t>
            </a:r>
          </a:p>
          <a:p>
            <a:pPr marL="5651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Establish a small study team to make progress on this task (volunteer… or be volunteered). Potential tasks: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Confirm that the definition presented here can be used universally (for satellite and in situ data as well as reanalyses)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Think about the characteristics of a climate data record derived from satellite data reflecting on the application typology (connect to item 8.2)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Think about standards to be applied to implement characteristics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Use the findings of the 2 bullets above to prepare guidance for producers, e.g., on what characteristics are required for what application typology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Think about what application typology and what data source should be covered in the CDR Inventory and what not, e.g. may limit to CDRs based primarily on satellite observations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Summarise in a peer reviewed article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50800" indent="0">
              <a:buNone/>
            </a:pPr>
            <a:r>
              <a:rPr lang="en-GB" dirty="0"/>
              <a:t>  </a:t>
            </a:r>
          </a:p>
          <a:p>
            <a:pPr marL="5651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8B32F0-A4A1-C27C-ACCF-29BB8F5F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Requests</a:t>
            </a:r>
          </a:p>
        </p:txBody>
      </p:sp>
    </p:spTree>
    <p:extLst>
      <p:ext uri="{BB962C8B-B14F-4D97-AF65-F5344CB8AC3E}">
        <p14:creationId xmlns:p14="http://schemas.microsoft.com/office/powerpoint/2010/main" val="2013923854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885</Words>
  <Application>Microsoft Macintosh PowerPoint</Application>
  <PresentationFormat>Widescreen</PresentationFormat>
  <Paragraphs>68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Average</vt:lpstr>
      <vt:lpstr>Arial</vt:lpstr>
      <vt:lpstr>Montserrat Medium</vt:lpstr>
      <vt:lpstr>Montserrat</vt:lpstr>
      <vt:lpstr>Montserrat SemiBold</vt:lpstr>
      <vt:lpstr>Barlow SemiBold</vt:lpstr>
      <vt:lpstr>Barlow Medium</vt:lpstr>
      <vt:lpstr>Barlow</vt:lpstr>
      <vt:lpstr>Lobster</vt:lpstr>
      <vt:lpstr>Wingdings</vt:lpstr>
      <vt:lpstr>ceos</vt:lpstr>
      <vt:lpstr>CDR Definition </vt:lpstr>
      <vt:lpstr>Some prior considerations in defining CDRs </vt:lpstr>
      <vt:lpstr>Some prior considerations in defining CDRs</vt:lpstr>
      <vt:lpstr>Towards less specification, fewer caveats…</vt:lpstr>
      <vt:lpstr>Towards less specification, fewer caveats…</vt:lpstr>
      <vt:lpstr>General and Inclusive?</vt:lpstr>
      <vt:lpstr>General and Inclusive?</vt:lpstr>
      <vt:lpstr>Requests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Joerg Schulz</dc:creator>
  <cp:lastModifiedBy>Su, Wenying (LARC-E302)</cp:lastModifiedBy>
  <cp:revision>11</cp:revision>
  <dcterms:modified xsi:type="dcterms:W3CDTF">2025-02-11T02:07:46Z</dcterms:modified>
</cp:coreProperties>
</file>