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53" r:id="rId2"/>
    <p:sldMasterId id="2147483661" r:id="rId3"/>
    <p:sldMasterId id="2147483671" r:id="rId4"/>
    <p:sldMasterId id="2147483682" r:id="rId5"/>
    <p:sldMasterId id="2147483685" r:id="rId6"/>
    <p:sldMasterId id="2147483697" r:id="rId7"/>
  </p:sldMasterIdLst>
  <p:notesMasterIdLst>
    <p:notesMasterId r:id="rId32"/>
  </p:notesMasterIdLst>
  <p:sldIdLst>
    <p:sldId id="11232" r:id="rId8"/>
    <p:sldId id="258" r:id="rId9"/>
    <p:sldId id="259" r:id="rId10"/>
    <p:sldId id="1614" r:id="rId11"/>
    <p:sldId id="1615" r:id="rId12"/>
    <p:sldId id="1616" r:id="rId13"/>
    <p:sldId id="1540" r:id="rId14"/>
    <p:sldId id="1617" r:id="rId15"/>
    <p:sldId id="1618" r:id="rId16"/>
    <p:sldId id="11190" r:id="rId17"/>
    <p:sldId id="1669" r:id="rId18"/>
    <p:sldId id="11191" r:id="rId19"/>
    <p:sldId id="11223" r:id="rId20"/>
    <p:sldId id="549" r:id="rId21"/>
    <p:sldId id="11193" r:id="rId22"/>
    <p:sldId id="11224" r:id="rId23"/>
    <p:sldId id="11225" r:id="rId24"/>
    <p:sldId id="11226" r:id="rId25"/>
    <p:sldId id="11227" r:id="rId26"/>
    <p:sldId id="1263" r:id="rId27"/>
    <p:sldId id="11228" r:id="rId28"/>
    <p:sldId id="11229" r:id="rId29"/>
    <p:sldId id="11230" r:id="rId30"/>
    <p:sldId id="11231" r:id="rId31"/>
  </p:sldIdLst>
  <p:sldSz cx="12192000" cy="6858000"/>
  <p:notesSz cx="6858000" cy="9144000"/>
  <p:embeddedFontLst>
    <p:embeddedFont>
      <p:font typeface="Average" panose="020B0604020202020204" charset="0"/>
      <p:regular r:id="rId33"/>
    </p:embeddedFont>
    <p:embeddedFont>
      <p:font typeface="Barlow" panose="00000500000000000000" pitchFamily="2" charset="0"/>
      <p:regular r:id="rId34"/>
      <p:bold r:id="rId35"/>
      <p:italic r:id="rId36"/>
      <p:boldItalic r:id="rId37"/>
    </p:embeddedFont>
    <p:embeddedFont>
      <p:font typeface="Barlow Medium" panose="00000600000000000000" pitchFamily="2" charset="0"/>
      <p:regular r:id="rId38"/>
      <p:bold r:id="rId39"/>
      <p:italic r:id="rId40"/>
      <p:boldItalic r:id="rId41"/>
    </p:embeddedFont>
    <p:embeddedFont>
      <p:font typeface="Barlow SemiBold" panose="00000700000000000000" pitchFamily="2" charset="0"/>
      <p:regular r:id="rId42"/>
      <p:bold r:id="rId43"/>
      <p:italic r:id="rId44"/>
      <p:boldItalic r:id="rId45"/>
    </p:embeddedFont>
    <p:embeddedFont>
      <p:font typeface="Helvetica" panose="020B0604020202020204" pitchFamily="34" charset="0"/>
      <p:regular r:id="rId46"/>
      <p:bold r:id="rId47"/>
      <p:italic r:id="rId48"/>
      <p:boldItalic r:id="rId49"/>
    </p:embeddedFont>
    <p:embeddedFont>
      <p:font typeface="Lobster" panose="00000500000000000000" pitchFamily="2" charset="0"/>
      <p:regular r:id="rId50"/>
    </p:embeddedFont>
    <p:embeddedFont>
      <p:font typeface="Montserrat" panose="00000500000000000000" pitchFamily="2" charset="0"/>
      <p:regular r:id="rId51"/>
      <p:bold r:id="rId52"/>
      <p:italic r:id="rId53"/>
      <p:boldItalic r:id="rId54"/>
    </p:embeddedFont>
    <p:embeddedFont>
      <p:font typeface="Montserrat Medium" panose="00000600000000000000" pitchFamily="2" charset="0"/>
      <p:regular r:id="rId55"/>
      <p:bold r:id="rId56"/>
      <p:italic r:id="rId57"/>
      <p:boldItalic r:id="rId58"/>
    </p:embeddedFont>
    <p:embeddedFont>
      <p:font typeface="Montserrat SemiBold" panose="00000700000000000000" pitchFamily="2" charset="0"/>
      <p:regular r:id="rId59"/>
      <p:bold r:id="rId60"/>
      <p:italic r:id="rId61"/>
      <p:boldItalic r:id="rId62"/>
    </p:embeddedFont>
    <p:embeddedFont>
      <p:font typeface="Verdana" panose="020B0604030504040204" pitchFamily="34" charset="0"/>
      <p:regular r:id="rId63"/>
      <p:bold r:id="rId64"/>
      <p:italic r:id="rId65"/>
      <p:boldItalic r:id="rId66"/>
    </p:embeddedFont>
    <p:embeddedFont>
      <p:font typeface="Verdana Pro" panose="020B0604030504040204" pitchFamily="34" charset="0"/>
      <p:regular r:id="rId67"/>
      <p:bold r:id="rId68"/>
      <p:italic r:id="rId69"/>
      <p:boldItalic r:id="rId70"/>
    </p:embeddedFont>
    <p:embeddedFont>
      <p:font typeface="Verdana Pro SemiBold" panose="020B0704030504040204" pitchFamily="34" charset="0"/>
      <p:bold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A65DB-B2D9-4786-AD48-F1ACEFAA2828}" v="1" dt="2025-02-11T11:37:52.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p:scale>
          <a:sx n="60" d="100"/>
          <a:sy n="60" d="100"/>
        </p:scale>
        <p:origin x="884" y="32"/>
      </p:cViewPr>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font" Target="fonts/font10.fntdata"/><Relationship Id="rId47" Type="http://schemas.openxmlformats.org/officeDocument/2006/relationships/font" Target="fonts/font15.fntdata"/><Relationship Id="rId63" Type="http://schemas.openxmlformats.org/officeDocument/2006/relationships/font" Target="fonts/font31.fntdata"/><Relationship Id="rId68" Type="http://schemas.openxmlformats.org/officeDocument/2006/relationships/font" Target="fonts/font36.fntdata"/><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66" Type="http://schemas.openxmlformats.org/officeDocument/2006/relationships/font" Target="fonts/font34.fntdata"/><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29.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font" Target="fonts/font32.fntdata"/><Relationship Id="rId69" Type="http://schemas.openxmlformats.org/officeDocument/2006/relationships/font" Target="fonts/font37.fntdata"/><Relationship Id="rId77"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font" Target="fonts/font19.fntdata"/><Relationship Id="rId72" Type="http://schemas.openxmlformats.org/officeDocument/2006/relationships/font" Target="fonts/font40.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67" Type="http://schemas.openxmlformats.org/officeDocument/2006/relationships/font" Target="fonts/font35.fntdata"/><Relationship Id="rId20" Type="http://schemas.openxmlformats.org/officeDocument/2006/relationships/slide" Target="slides/slide13.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font" Target="fonts/font30.fntdata"/><Relationship Id="rId70" Type="http://schemas.openxmlformats.org/officeDocument/2006/relationships/font" Target="fonts/font3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font" Target="fonts/font33.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font" Target="fonts/font7.fntdata"/><Relationship Id="rId34" Type="http://schemas.openxmlformats.org/officeDocument/2006/relationships/font" Target="fonts/font2.fntdata"/><Relationship Id="rId50" Type="http://schemas.openxmlformats.org/officeDocument/2006/relationships/font" Target="fonts/font18.fntdata"/><Relationship Id="rId55" Type="http://schemas.openxmlformats.org/officeDocument/2006/relationships/font" Target="fonts/font23.fntdata"/><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font" Target="fonts/font39.fntdata"/><Relationship Id="rId2" Type="http://schemas.openxmlformats.org/officeDocument/2006/relationships/slideMaster" Target="slideMasters/slideMaster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rina Tassone" userId="238a1d37-0f07-4932-8208-de329c4d35bf" providerId="ADAL" clId="{E29A65DB-B2D9-4786-AD48-F1ACEFAA2828}"/>
    <pc:docChg chg="addSld delSld modSld">
      <pc:chgData name="Caterina Tassone" userId="238a1d37-0f07-4932-8208-de329c4d35bf" providerId="ADAL" clId="{E29A65DB-B2D9-4786-AD48-F1ACEFAA2828}" dt="2025-02-11T11:38:00.068" v="22" actId="2696"/>
      <pc:docMkLst>
        <pc:docMk/>
      </pc:docMkLst>
      <pc:sldChg chg="del">
        <pc:chgData name="Caterina Tassone" userId="238a1d37-0f07-4932-8208-de329c4d35bf" providerId="ADAL" clId="{E29A65DB-B2D9-4786-AD48-F1ACEFAA2828}" dt="2025-02-11T11:38:00.068" v="22" actId="2696"/>
        <pc:sldMkLst>
          <pc:docMk/>
          <pc:sldMk cId="0" sldId="256"/>
        </pc:sldMkLst>
      </pc:sldChg>
      <pc:sldChg chg="del">
        <pc:chgData name="Caterina Tassone" userId="238a1d37-0f07-4932-8208-de329c4d35bf" providerId="ADAL" clId="{E29A65DB-B2D9-4786-AD48-F1ACEFAA2828}" dt="2025-02-11T09:54:03.556" v="0" actId="2696"/>
        <pc:sldMkLst>
          <pc:docMk/>
          <pc:sldMk cId="0" sldId="257"/>
        </pc:sldMkLst>
      </pc:sldChg>
      <pc:sldChg chg="modSp mod">
        <pc:chgData name="Caterina Tassone" userId="238a1d37-0f07-4932-8208-de329c4d35bf" providerId="ADAL" clId="{E29A65DB-B2D9-4786-AD48-F1ACEFAA2828}" dt="2025-02-11T10:01:31.693" v="7" actId="1076"/>
        <pc:sldMkLst>
          <pc:docMk/>
          <pc:sldMk cId="395293852" sldId="1615"/>
        </pc:sldMkLst>
        <pc:spChg chg="mod">
          <ac:chgData name="Caterina Tassone" userId="238a1d37-0f07-4932-8208-de329c4d35bf" providerId="ADAL" clId="{E29A65DB-B2D9-4786-AD48-F1ACEFAA2828}" dt="2025-02-11T10:01:18.887" v="4" actId="20577"/>
          <ac:spMkLst>
            <pc:docMk/>
            <pc:sldMk cId="395293852" sldId="1615"/>
            <ac:spMk id="4" creationId="{6F8F2D00-0B8B-0862-185D-3134D202865D}"/>
          </ac:spMkLst>
        </pc:spChg>
        <pc:spChg chg="mod">
          <ac:chgData name="Caterina Tassone" userId="238a1d37-0f07-4932-8208-de329c4d35bf" providerId="ADAL" clId="{E29A65DB-B2D9-4786-AD48-F1ACEFAA2828}" dt="2025-02-11T10:01:25.300" v="5" actId="1076"/>
          <ac:spMkLst>
            <pc:docMk/>
            <pc:sldMk cId="395293852" sldId="1615"/>
            <ac:spMk id="5" creationId="{93369957-97A2-B919-9A69-F98F02120DC4}"/>
          </ac:spMkLst>
        </pc:spChg>
        <pc:spChg chg="mod">
          <ac:chgData name="Caterina Tassone" userId="238a1d37-0f07-4932-8208-de329c4d35bf" providerId="ADAL" clId="{E29A65DB-B2D9-4786-AD48-F1ACEFAA2828}" dt="2025-02-11T10:01:28.069" v="6" actId="1076"/>
          <ac:spMkLst>
            <pc:docMk/>
            <pc:sldMk cId="395293852" sldId="1615"/>
            <ac:spMk id="6" creationId="{DE533400-5491-F7ED-B490-F1349D918927}"/>
          </ac:spMkLst>
        </pc:spChg>
        <pc:spChg chg="mod">
          <ac:chgData name="Caterina Tassone" userId="238a1d37-0f07-4932-8208-de329c4d35bf" providerId="ADAL" clId="{E29A65DB-B2D9-4786-AD48-F1ACEFAA2828}" dt="2025-02-11T10:01:31.693" v="7" actId="1076"/>
          <ac:spMkLst>
            <pc:docMk/>
            <pc:sldMk cId="395293852" sldId="1615"/>
            <ac:spMk id="8" creationId="{62DBA3B5-8AE3-7528-3BA3-3E679BECE5E2}"/>
          </ac:spMkLst>
        </pc:spChg>
      </pc:sldChg>
      <pc:sldChg chg="modSp mod">
        <pc:chgData name="Caterina Tassone" userId="238a1d37-0f07-4932-8208-de329c4d35bf" providerId="ADAL" clId="{E29A65DB-B2D9-4786-AD48-F1ACEFAA2828}" dt="2025-02-11T10:02:03.193" v="10" actId="20577"/>
        <pc:sldMkLst>
          <pc:docMk/>
          <pc:sldMk cId="1428713522" sldId="1618"/>
        </pc:sldMkLst>
        <pc:spChg chg="mod">
          <ac:chgData name="Caterina Tassone" userId="238a1d37-0f07-4932-8208-de329c4d35bf" providerId="ADAL" clId="{E29A65DB-B2D9-4786-AD48-F1ACEFAA2828}" dt="2025-02-11T10:01:59.761" v="9" actId="14100"/>
          <ac:spMkLst>
            <pc:docMk/>
            <pc:sldMk cId="1428713522" sldId="1618"/>
            <ac:spMk id="2" creationId="{9B5D6D73-D95B-9863-2849-967EE83351A2}"/>
          </ac:spMkLst>
        </pc:spChg>
        <pc:spChg chg="mod">
          <ac:chgData name="Caterina Tassone" userId="238a1d37-0f07-4932-8208-de329c4d35bf" providerId="ADAL" clId="{E29A65DB-B2D9-4786-AD48-F1ACEFAA2828}" dt="2025-02-11T10:02:03.193" v="10" actId="20577"/>
          <ac:spMkLst>
            <pc:docMk/>
            <pc:sldMk cId="1428713522" sldId="1618"/>
            <ac:spMk id="3" creationId="{C07AD6C2-5ACD-0097-2904-E0F22B040F5E}"/>
          </ac:spMkLst>
        </pc:spChg>
      </pc:sldChg>
      <pc:sldChg chg="modSp new mod">
        <pc:chgData name="Caterina Tassone" userId="238a1d37-0f07-4932-8208-de329c4d35bf" providerId="ADAL" clId="{E29A65DB-B2D9-4786-AD48-F1ACEFAA2828}" dt="2025-02-11T11:34:50.731" v="20" actId="20577"/>
        <pc:sldMkLst>
          <pc:docMk/>
          <pc:sldMk cId="1931374687" sldId="11231"/>
        </pc:sldMkLst>
        <pc:spChg chg="mod">
          <ac:chgData name="Caterina Tassone" userId="238a1d37-0f07-4932-8208-de329c4d35bf" providerId="ADAL" clId="{E29A65DB-B2D9-4786-AD48-F1ACEFAA2828}" dt="2025-02-11T11:34:50.731" v="20" actId="20577"/>
          <ac:spMkLst>
            <pc:docMk/>
            <pc:sldMk cId="1931374687" sldId="11231"/>
            <ac:spMk id="2" creationId="{13AB90AD-1C48-65BB-7EC8-E2CF2E3F6CB3}"/>
          </ac:spMkLst>
        </pc:spChg>
      </pc:sldChg>
      <pc:sldChg chg="add">
        <pc:chgData name="Caterina Tassone" userId="238a1d37-0f07-4932-8208-de329c4d35bf" providerId="ADAL" clId="{E29A65DB-B2D9-4786-AD48-F1ACEFAA2828}" dt="2025-02-11T11:37:52.607" v="21"/>
        <pc:sldMkLst>
          <pc:docMk/>
          <pc:sldMk cId="0" sldId="112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bb727f0b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bb727f0b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Satellite actions have been addressed by </a:t>
            </a:r>
            <a:r>
              <a:rPr lang="en-CH" dirty="0" err="1"/>
              <a:t>WGClimate</a:t>
            </a:r>
            <a:r>
              <a:rPr lang="en-CH" dirty="0"/>
              <a:t> – expected comments from panels by 14th February. A subset of the non –satellite actions are being addressed by the individual pan</a:t>
            </a:r>
            <a:r>
              <a:rPr lang="fr-CH" dirty="0"/>
              <a:t>el</a:t>
            </a:r>
            <a:r>
              <a:rPr lang="en-CH" dirty="0"/>
              <a:t>s or by cross-cutting groups. At this point, there is some progress on all actions and only a few have not been started, It will be most likely impossible to address all actions and a possibility is that the ones not started or for which we did not have the time will be repeated in the next IP.  So, all actions are started a part of 1. I will be showing some of these actions in the next few slides. Progress has been made also for theme E, with new TOR for National Coordinators and work done to update the list. No regional workshop were held as requested by the </a:t>
            </a:r>
            <a:r>
              <a:rPr lang="en-CH" dirty="0" err="1"/>
              <a:t>actipons</a:t>
            </a:r>
            <a:r>
              <a:rPr lang="en-CH" dirty="0"/>
              <a:t> for a ques</a:t>
            </a:r>
            <a:r>
              <a:rPr lang="fr-CH" dirty="0"/>
              <a:t>t</a:t>
            </a:r>
            <a:r>
              <a:rPr lang="en-CH" dirty="0"/>
              <a:t>ion of money.</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EE9E50-7335-584D-8EE6-E3E6FF9273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2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875EA6-2466-4DE7-A388-CF49C70CC6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400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H" sz="1000" dirty="0"/>
              <a:t>W</a:t>
            </a:r>
            <a:r>
              <a:rPr lang="en-CH" sz="1000" dirty="0" err="1"/>
              <a:t>orking</a:t>
            </a:r>
            <a:r>
              <a:rPr lang="en-CH" sz="1000" dirty="0"/>
              <a:t> on </a:t>
            </a:r>
            <a:r>
              <a:rPr lang="en-CH" sz="1000" dirty="0" err="1"/>
              <a:t>atmospehric</a:t>
            </a:r>
            <a:r>
              <a:rPr lang="en-CH" sz="1000" dirty="0"/>
              <a:t> observations for now and extending it later</a:t>
            </a:r>
          </a:p>
        </p:txBody>
      </p:sp>
    </p:spTree>
    <p:extLst>
      <p:ext uri="{BB962C8B-B14F-4D97-AF65-F5344CB8AC3E}">
        <p14:creationId xmlns:p14="http://schemas.microsoft.com/office/powerpoint/2010/main" val="307721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EE9E50-7335-584D-8EE6-E3E6FF9273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16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tiers, “Reference”, “Baseline”, “Additional” supplemented by a 4th tier “Ancillary” for networks not belonging to the first 3 tiers (useful observations that do not fulfil the requirements of the first three tiers, i.e. poor metadata, unknown/heterogeneous ownership etc.) or which could not be assessed, called Ancillary / Unclassified. </a:t>
            </a: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08370-1F78-4F13-982A-2BC277364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38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GSRN yearly (starting)</a:t>
            </a:r>
          </a:p>
          <a:p>
            <a:r>
              <a:rPr lang="en-US" dirty="0">
                <a:cs typeface="Calibri"/>
              </a:rPr>
              <a:t>Panels every 18 months</a:t>
            </a:r>
          </a:p>
          <a:p>
            <a:r>
              <a:rPr lang="en-US" dirty="0">
                <a:cs typeface="Calibri"/>
              </a:rPr>
              <a:t>Status Report and GCOS IP (proposal clear from our side)</a:t>
            </a:r>
          </a:p>
          <a:p>
            <a:r>
              <a:rPr lang="en-US" dirty="0">
                <a:cs typeface="Calibri"/>
              </a:rPr>
              <a:t>Climate Conference: a bit more open, we think it would be good to do it as input for GCOS Implementation Plan</a:t>
            </a:r>
          </a:p>
          <a:p>
            <a:r>
              <a:rPr lang="en-US" dirty="0">
                <a:cs typeface="Calibri"/>
              </a:rPr>
              <a:t>Things are missing for readiblity like IOC Assembly </a:t>
            </a:r>
            <a:r>
              <a:rPr lang="en-US" dirty="0" err="1">
                <a:cs typeface="Calibri"/>
              </a:rPr>
              <a:t>etc</a:t>
            </a:r>
            <a:r>
              <a:rPr lang="en-US" dirty="0">
                <a:cs typeface="Calibri"/>
              </a:rPr>
              <a:t>, </a:t>
            </a:r>
            <a:r>
              <a:rPr lang="en-US" dirty="0" err="1">
                <a:cs typeface="Calibri"/>
              </a:rPr>
              <a:t>WGClimate</a:t>
            </a:r>
            <a:r>
              <a:rPr lang="en-US" dirty="0">
                <a:cs typeface="Calibri"/>
              </a:rPr>
              <a:t>.....</a:t>
            </a:r>
          </a:p>
          <a:p>
            <a:r>
              <a:rPr lang="en-CH" dirty="0">
                <a:cs typeface="Calibri"/>
              </a:rPr>
              <a:t>Next SC in Brazil: starting </a:t>
            </a:r>
            <a:r>
              <a:rPr lang="en-CH" dirty="0" err="1">
                <a:cs typeface="Calibri"/>
              </a:rPr>
              <a:t>thonking</a:t>
            </a:r>
            <a:r>
              <a:rPr lang="en-CH" dirty="0">
                <a:cs typeface="Calibri"/>
              </a:rPr>
              <a:t> at the SR, how do we want it? </a:t>
            </a:r>
            <a:r>
              <a:rPr lang="fr-CH" dirty="0">
                <a:cs typeface="Calibri"/>
              </a:rPr>
              <a:t>M</a:t>
            </a:r>
            <a:r>
              <a:rPr lang="en-CH" dirty="0">
                <a:cs typeface="Calibri"/>
              </a:rPr>
              <a:t>ore </a:t>
            </a:r>
            <a:r>
              <a:rPr lang="en-CH" dirty="0" err="1">
                <a:cs typeface="Calibri"/>
              </a:rPr>
              <a:t>interative</a:t>
            </a:r>
            <a:r>
              <a:rPr lang="en-CH" dirty="0">
                <a:cs typeface="Calibri"/>
              </a:rPr>
              <a:t>, etc</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EE9E50-7335-584D-8EE6-E3E6FF92739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1837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tif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1.tif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Master" Target="../slideMasters/slideMaster4.xml"/><Relationship Id="rId4" Type="http://schemas.openxmlformats.org/officeDocument/2006/relationships/image" Target="../media/image13.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tiff"/><Relationship Id="rId1" Type="http://schemas.openxmlformats.org/officeDocument/2006/relationships/slideMaster" Target="../slideMasters/slideMaster5.xml"/><Relationship Id="rId4" Type="http://schemas.openxmlformats.org/officeDocument/2006/relationships/image" Target="../media/image1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Master" Target="../slideMasters/slideMaster7.xml"/><Relationship Id="rId4" Type="http://schemas.openxmlformats.org/officeDocument/2006/relationships/image" Target="../media/image13.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11.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EOS)">
  <p:cSld name="Title Slid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8" name="Google Shape;8;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9" name="Google Shape;9;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0" name="Google Shape;10;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 name="Google Shape;12;p2"/>
          <p:cNvPicPr preferRelativeResize="0"/>
          <p:nvPr/>
        </p:nvPicPr>
        <p:blipFill rotWithShape="1">
          <a:blip r:embed="rId5">
            <a:alphaModFix/>
          </a:blip>
          <a:srcRect/>
          <a:stretch/>
        </p:blipFill>
        <p:spPr>
          <a:xfrm>
            <a:off x="56845" y="5532418"/>
            <a:ext cx="2337760" cy="1287582"/>
          </a:xfrm>
          <a:prstGeom prst="rect">
            <a:avLst/>
          </a:prstGeom>
          <a:noFill/>
          <a:ln>
            <a:noFill/>
          </a:ln>
          <a:effectLst>
            <a:outerShdw blurRad="50800" dist="38100" dir="2700000" algn="tl" rotWithShape="0">
              <a:srgbClr val="000000">
                <a:alpha val="40000"/>
              </a:srgbClr>
            </a:outerShdw>
          </a:effectLst>
        </p:spPr>
      </p:pic>
      <p:pic>
        <p:nvPicPr>
          <p:cNvPr id="13" name="Google Shape;13;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4" name="Google Shape;14;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15" name="Google Shape;15;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 name="Google Shape;16;p2"/>
          <p:cNvPicPr preferRelativeResize="0"/>
          <p:nvPr/>
        </p:nvPicPr>
        <p:blipFill rotWithShape="1">
          <a:blip r:embed="rId7">
            <a:alphaModFix/>
          </a:blip>
          <a:srcRect r="65873"/>
          <a:stretch/>
        </p:blipFill>
        <p:spPr>
          <a:xfrm>
            <a:off x="-418625" y="3902750"/>
            <a:ext cx="1554175" cy="2038775"/>
          </a:xfrm>
          <a:prstGeom prst="rect">
            <a:avLst/>
          </a:prstGeom>
          <a:noFill/>
          <a:ln>
            <a:noFill/>
          </a:ln>
          <a:effectLst>
            <a:outerShdw blurRad="57150" dist="19050" dir="5400000" algn="bl" rotWithShape="0">
              <a:srgbClr val="000000">
                <a:alpha val="50000"/>
              </a:srgbClr>
            </a:outerShdw>
          </a:effectLst>
        </p:spPr>
      </p:pic>
      <p:pic>
        <p:nvPicPr>
          <p:cNvPr id="17" name="Google Shape;17;p2"/>
          <p:cNvPicPr preferRelativeResize="0"/>
          <p:nvPr/>
        </p:nvPicPr>
        <p:blipFill rotWithShape="1">
          <a:blip r:embed="rId8">
            <a:alphaModFix/>
          </a:blip>
          <a:srcRect l="34128"/>
          <a:stretch/>
        </p:blipFill>
        <p:spPr>
          <a:xfrm>
            <a:off x="1135555" y="3902750"/>
            <a:ext cx="2999990" cy="20387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5EFC75F-A91D-4A2D-8FD3-3052E44CC5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7665" y="6238875"/>
            <a:ext cx="3810000" cy="600075"/>
          </a:xfrm>
          <a:prstGeom prst="rect">
            <a:avLst/>
          </a:prstGeom>
        </p:spPr>
      </p:pic>
    </p:spTree>
    <p:extLst>
      <p:ext uri="{BB962C8B-B14F-4D97-AF65-F5344CB8AC3E}">
        <p14:creationId xmlns:p14="http://schemas.microsoft.com/office/powerpoint/2010/main" val="2888030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5BA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F2862-1332-1196-F088-744D502F0D17}"/>
              </a:ext>
            </a:extLst>
          </p:cNvPr>
          <p:cNvSpPr/>
          <p:nvPr userDrawn="1"/>
        </p:nvSpPr>
        <p:spPr>
          <a:xfrm>
            <a:off x="9601200" y="6050070"/>
            <a:ext cx="2590800" cy="8041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 name="Graphic 1">
            <a:extLst>
              <a:ext uri="{FF2B5EF4-FFF2-40B4-BE49-F238E27FC236}">
                <a16:creationId xmlns:a16="http://schemas.microsoft.com/office/drawing/2014/main" id="{91DBC4E3-788B-499B-4F1B-793A58104C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3017" t="13086" b="17451"/>
          <a:stretch/>
        </p:blipFill>
        <p:spPr>
          <a:xfrm>
            <a:off x="32707" y="4785359"/>
            <a:ext cx="6120000" cy="2068875"/>
          </a:xfrm>
          <a:prstGeom prst="rect">
            <a:avLst/>
          </a:prstGeom>
        </p:spPr>
      </p:pic>
      <p:pic>
        <p:nvPicPr>
          <p:cNvPr id="3" name="Picture 2">
            <a:extLst>
              <a:ext uri="{FF2B5EF4-FFF2-40B4-BE49-F238E27FC236}">
                <a16:creationId xmlns:a16="http://schemas.microsoft.com/office/drawing/2014/main" id="{08A2FA53-F92B-ED1B-6900-51B5C8454C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1000" y="6129214"/>
            <a:ext cx="2396250" cy="648000"/>
          </a:xfrm>
          <a:prstGeom prst="rect">
            <a:avLst/>
          </a:prstGeom>
        </p:spPr>
      </p:pic>
    </p:spTree>
    <p:extLst>
      <p:ext uri="{BB962C8B-B14F-4D97-AF65-F5344CB8AC3E}">
        <p14:creationId xmlns:p14="http://schemas.microsoft.com/office/powerpoint/2010/main" val="1032991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15AA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1967" y="660857"/>
            <a:ext cx="10363200" cy="1470025"/>
          </a:xfrm>
          <a:noFill/>
        </p:spPr>
        <p:txBody>
          <a:bodyPr/>
          <a:lstStyle>
            <a:lvl1pPr algn="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0767" y="2476500"/>
            <a:ext cx="8534400" cy="1752600"/>
          </a:xfrm>
        </p:spPr>
        <p:txBody>
          <a:bodyPr>
            <a:normAutofit/>
          </a:bodyPr>
          <a:lstStyle>
            <a:lvl1pPr marL="0" indent="0" algn="r">
              <a:buNone/>
              <a:defRPr sz="18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9" name="Picture 8">
            <a:extLst>
              <a:ext uri="{FF2B5EF4-FFF2-40B4-BE49-F238E27FC236}">
                <a16:creationId xmlns:a16="http://schemas.microsoft.com/office/drawing/2014/main" id="{17CC3920-73F5-7F46-B9C8-6F0C7FF6BB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229100"/>
            <a:ext cx="6197600" cy="2628900"/>
          </a:xfrm>
          <a:prstGeom prst="rect">
            <a:avLst/>
          </a:prstGeom>
          <a:solidFill>
            <a:srgbClr val="005BA9"/>
          </a:solidFill>
        </p:spPr>
      </p:pic>
      <p:sp>
        <p:nvSpPr>
          <p:cNvPr id="5" name="Rectangle 4">
            <a:extLst>
              <a:ext uri="{FF2B5EF4-FFF2-40B4-BE49-F238E27FC236}">
                <a16:creationId xmlns:a16="http://schemas.microsoft.com/office/drawing/2014/main" id="{E4A2FAAD-3A68-D44C-A205-6AB954EAB8B1}"/>
              </a:ext>
            </a:extLst>
          </p:cNvPr>
          <p:cNvSpPr/>
          <p:nvPr userDrawn="1"/>
        </p:nvSpPr>
        <p:spPr>
          <a:xfrm>
            <a:off x="9268289" y="5965794"/>
            <a:ext cx="2923713" cy="89220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4" name="Picture 3">
            <a:extLst>
              <a:ext uri="{FF2B5EF4-FFF2-40B4-BE49-F238E27FC236}">
                <a16:creationId xmlns:a16="http://schemas.microsoft.com/office/drawing/2014/main" id="{AE2E4646-4EDC-A341-9369-728A69F041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447" y="6055961"/>
            <a:ext cx="2685619" cy="726252"/>
          </a:xfrm>
          <a:prstGeom prst="rect">
            <a:avLst/>
          </a:prstGeom>
        </p:spPr>
      </p:pic>
    </p:spTree>
    <p:extLst>
      <p:ext uri="{BB962C8B-B14F-4D97-AF65-F5344CB8AC3E}">
        <p14:creationId xmlns:p14="http://schemas.microsoft.com/office/powerpoint/2010/main" val="5247065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14000"/>
              </a:lnSpc>
              <a:spcAft>
                <a:spcPts val="450"/>
              </a:spcAft>
              <a:defRPr/>
            </a:lvl1pPr>
            <a:lvl2pPr>
              <a:lnSpc>
                <a:spcPct val="114000"/>
              </a:lnSpc>
              <a:spcAft>
                <a:spcPts val="450"/>
              </a:spcAft>
              <a:defRPr/>
            </a:lvl2pPr>
            <a:lvl3pPr>
              <a:lnSpc>
                <a:spcPct val="114000"/>
              </a:lnSpc>
              <a:spcAft>
                <a:spcPts val="450"/>
              </a:spcAft>
              <a:defRPr/>
            </a:lvl3pPr>
            <a:lvl4pPr>
              <a:lnSpc>
                <a:spcPct val="114000"/>
              </a:lnSpc>
              <a:spcAft>
                <a:spcPts val="450"/>
              </a:spcAft>
              <a:defRPr/>
            </a:lvl4pPr>
            <a:lvl5pPr>
              <a:lnSpc>
                <a:spcPct val="114000"/>
              </a:lnSpc>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42151156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09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1150941"/>
            <a:ext cx="10363200" cy="1362075"/>
          </a:xfrm>
          <a:solidFill>
            <a:srgbClr val="005094"/>
          </a:solidFill>
        </p:spPr>
        <p:txBody>
          <a:bodyPr anchor="ctr"/>
          <a:lstStyle>
            <a:lvl1pPr algn="r">
              <a:defRPr sz="3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pic>
        <p:nvPicPr>
          <p:cNvPr id="8" name="Picture 7">
            <a:extLst>
              <a:ext uri="{FF2B5EF4-FFF2-40B4-BE49-F238E27FC236}">
                <a16:creationId xmlns:a16="http://schemas.microsoft.com/office/drawing/2014/main" id="{0BF43CB6-82DC-7C42-B198-729BF91D72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26" t="36874" r="21226" b="33125"/>
          <a:stretch/>
        </p:blipFill>
        <p:spPr>
          <a:xfrm>
            <a:off x="0" y="4800601"/>
            <a:ext cx="5526741" cy="2057401"/>
          </a:xfrm>
          <a:prstGeom prst="rect">
            <a:avLst/>
          </a:prstGeom>
        </p:spPr>
      </p:pic>
    </p:spTree>
    <p:extLst>
      <p:ext uri="{BB962C8B-B14F-4D97-AF65-F5344CB8AC3E}">
        <p14:creationId xmlns:p14="http://schemas.microsoft.com/office/powerpoint/2010/main" val="423654871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2006476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1828414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17893573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6A3F72-B270-0949-91B9-4A8CB9EADBEB}" type="slidenum">
              <a:rPr lang="en-GB" smtClean="0"/>
              <a:t>‹#›</a:t>
            </a:fld>
            <a:endParaRPr lang="en-GB"/>
          </a:p>
        </p:txBody>
      </p:sp>
    </p:spTree>
    <p:extLst>
      <p:ext uri="{BB962C8B-B14F-4D97-AF65-F5344CB8AC3E}">
        <p14:creationId xmlns:p14="http://schemas.microsoft.com/office/powerpoint/2010/main" val="6820985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26A3F72-B270-0949-91B9-4A8CB9EADBEB}" type="slidenum">
              <a:rPr lang="en-GB" smtClean="0"/>
              <a:t>‹#›</a:t>
            </a:fld>
            <a:endParaRPr lang="en-GB"/>
          </a:p>
        </p:txBody>
      </p:sp>
    </p:spTree>
    <p:extLst>
      <p:ext uri="{BB962C8B-B14F-4D97-AF65-F5344CB8AC3E}">
        <p14:creationId xmlns:p14="http://schemas.microsoft.com/office/powerpoint/2010/main" val="19754551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GClimate)">
  <p:cSld name="Title Slide_1">
    <p:bg>
      <p:bgPr>
        <a:solidFill>
          <a:schemeClr val="dk2"/>
        </a:solidFill>
        <a:effectLst/>
      </p:bgPr>
    </p:bg>
    <p:spTree>
      <p:nvGrpSpPr>
        <p:cNvPr id="1" name="Shape 18"/>
        <p:cNvGrpSpPr/>
        <p:nvPr/>
      </p:nvGrpSpPr>
      <p:grpSpPr>
        <a:xfrm>
          <a:off x="0" y="0"/>
          <a:ext cx="0" cy="0"/>
          <a:chOff x="0" y="0"/>
          <a:chExt cx="0" cy="0"/>
        </a:xfrm>
      </p:grpSpPr>
      <p:sp>
        <p:nvSpPr>
          <p:cNvPr id="19" name="Google Shape;19;p3"/>
          <p:cNvSpPr/>
          <p:nvPr/>
        </p:nvSpPr>
        <p:spPr>
          <a:xfrm flipH="1">
            <a:off x="7882594" y="57065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3"/>
          <p:cNvSpPr/>
          <p:nvPr/>
        </p:nvSpPr>
        <p:spPr>
          <a:xfrm flipH="1">
            <a:off x="-10031326" y="-4219917"/>
            <a:ext cx="12215481" cy="6870483"/>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 name="Google Shape;21;p3"/>
          <p:cNvPicPr preferRelativeResize="0"/>
          <p:nvPr/>
        </p:nvPicPr>
        <p:blipFill rotWithShape="1">
          <a:blip r:embed="rId2">
            <a:alphaModFix/>
          </a:blip>
          <a:srcRect/>
          <a:stretch/>
        </p:blipFill>
        <p:spPr>
          <a:xfrm>
            <a:off x="334474" y="198875"/>
            <a:ext cx="2217500" cy="1221350"/>
          </a:xfrm>
          <a:prstGeom prst="rect">
            <a:avLst/>
          </a:prstGeom>
          <a:noFill/>
          <a:ln>
            <a:noFill/>
          </a:ln>
          <a:effectLst>
            <a:outerShdw blurRad="50800" dist="38100" dir="2700000" algn="tl" rotWithShape="0">
              <a:srgbClr val="000000">
                <a:alpha val="40000"/>
              </a:srgbClr>
            </a:outerShdw>
          </a:effectLst>
        </p:spPr>
      </p:pic>
      <p:pic>
        <p:nvPicPr>
          <p:cNvPr id="22" name="Google Shape;22;p3"/>
          <p:cNvPicPr preferRelativeResize="0"/>
          <p:nvPr/>
        </p:nvPicPr>
        <p:blipFill rotWithShape="1">
          <a:blip r:embed="rId3">
            <a:alphaModFix amt="58999"/>
          </a:blip>
          <a:srcRect l="11054" t="37272" r="40715" b="-20377"/>
          <a:stretch/>
        </p:blipFill>
        <p:spPr>
          <a:xfrm rot="5400000">
            <a:off x="8967750" y="3607650"/>
            <a:ext cx="2826600" cy="3617100"/>
          </a:xfrm>
          <a:prstGeom prst="rect">
            <a:avLst/>
          </a:prstGeom>
          <a:noFill/>
          <a:ln>
            <a:noFill/>
          </a:ln>
        </p:spPr>
      </p:pic>
      <p:sp>
        <p:nvSpPr>
          <p:cNvPr id="23" name="Google Shape;23;p3"/>
          <p:cNvSpPr txBox="1">
            <a:spLocks noGrp="1"/>
          </p:cNvSpPr>
          <p:nvPr>
            <p:ph type="title"/>
          </p:nvPr>
        </p:nvSpPr>
        <p:spPr>
          <a:xfrm>
            <a:off x="2072700" y="1886575"/>
            <a:ext cx="8046600" cy="23550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2pPr>
            <a:lvl3pPr lvl="2"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3pPr>
            <a:lvl4pPr lvl="3"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4pPr>
            <a:lvl5pPr lvl="4"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5pPr>
            <a:lvl6pPr lvl="5"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6pPr>
            <a:lvl7pPr lvl="6"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7pPr>
            <a:lvl8pPr lvl="7"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8pPr>
            <a:lvl9pPr lvl="8"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9pPr>
          </a:lstStyle>
          <a:p>
            <a:endParaRPr/>
          </a:p>
        </p:txBody>
      </p:sp>
      <p:grpSp>
        <p:nvGrpSpPr>
          <p:cNvPr id="24" name="Google Shape;24;p3"/>
          <p:cNvGrpSpPr/>
          <p:nvPr/>
        </p:nvGrpSpPr>
        <p:grpSpPr>
          <a:xfrm>
            <a:off x="8662376" y="198875"/>
            <a:ext cx="3384923" cy="1059125"/>
            <a:chOff x="-7013547" y="6156743"/>
            <a:chExt cx="4139060" cy="1295091"/>
          </a:xfrm>
        </p:grpSpPr>
        <p:pic>
          <p:nvPicPr>
            <p:cNvPr id="25" name="Google Shape;25;p3"/>
            <p:cNvPicPr preferRelativeResize="0"/>
            <p:nvPr/>
          </p:nvPicPr>
          <p:blipFill rotWithShape="1">
            <a:blip r:embed="rId4">
              <a:alphaModFix/>
            </a:blip>
            <a:srcRect l="10790" t="22772" r="65874" b="23006"/>
            <a:stretch/>
          </p:blipFill>
          <p:spPr>
            <a:xfrm>
              <a:off x="-7013547" y="6156743"/>
              <a:ext cx="1245077" cy="1295091"/>
            </a:xfrm>
            <a:prstGeom prst="rect">
              <a:avLst/>
            </a:prstGeom>
            <a:noFill/>
            <a:ln>
              <a:noFill/>
            </a:ln>
            <a:effectLst>
              <a:outerShdw blurRad="57150" dist="19050" dir="5400000" algn="bl" rotWithShape="0">
                <a:srgbClr val="000000">
                  <a:alpha val="50000"/>
                </a:srgbClr>
              </a:outerShdw>
            </a:effectLst>
          </p:spPr>
        </p:pic>
        <p:pic>
          <p:nvPicPr>
            <p:cNvPr id="26" name="Google Shape;26;p3"/>
            <p:cNvPicPr preferRelativeResize="0"/>
            <p:nvPr/>
          </p:nvPicPr>
          <p:blipFill rotWithShape="1">
            <a:blip r:embed="rId5">
              <a:alphaModFix/>
            </a:blip>
            <a:srcRect l="34127" t="31914" r="11634" b="28523"/>
            <a:stretch/>
          </p:blipFill>
          <p:spPr>
            <a:xfrm>
              <a:off x="-5768470" y="6375042"/>
              <a:ext cx="2893983" cy="944944"/>
            </a:xfrm>
            <a:prstGeom prst="rect">
              <a:avLst/>
            </a:prstGeom>
            <a:noFill/>
            <a:ln>
              <a:noFill/>
            </a:ln>
            <a:effectLst>
              <a:outerShdw blurRad="57150" dist="19050" dir="5400000" algn="bl" rotWithShape="0">
                <a:srgbClr val="000000">
                  <a:alpha val="50000"/>
                </a:srgbClr>
              </a:outerShdw>
            </a:effectLst>
          </p:spPr>
        </p:pic>
      </p:grpSp>
      <p:sp>
        <p:nvSpPr>
          <p:cNvPr id="27" name="Google Shape;27;p3"/>
          <p:cNvSpPr txBox="1"/>
          <p:nvPr/>
        </p:nvSpPr>
        <p:spPr>
          <a:xfrm>
            <a:off x="0" y="5919000"/>
            <a:ext cx="24441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b="1">
                <a:solidFill>
                  <a:schemeClr val="lt1"/>
                </a:solidFill>
                <a:latin typeface="Lobster"/>
                <a:ea typeface="Lobster"/>
                <a:cs typeface="Lobster"/>
                <a:sym typeface="Lobster"/>
              </a:rPr>
              <a:t>WGClimate</a:t>
            </a:r>
            <a:endParaRPr sz="2100" b="1">
              <a:solidFill>
                <a:schemeClr val="lt1"/>
              </a:solidFill>
              <a:latin typeface="Lobster"/>
              <a:ea typeface="Lobster"/>
              <a:cs typeface="Lobster"/>
              <a:sym typeface="Lobster"/>
            </a:endParaRPr>
          </a:p>
          <a:p>
            <a:pPr marL="0" lvl="0" indent="0" algn="l" rtl="0">
              <a:spcBef>
                <a:spcPts val="0"/>
              </a:spcBef>
              <a:spcAft>
                <a:spcPts val="0"/>
              </a:spcAft>
              <a:buNone/>
            </a:pPr>
            <a:r>
              <a:rPr lang="en-GB" b="1">
                <a:solidFill>
                  <a:schemeClr val="lt1"/>
                </a:solidFill>
                <a:latin typeface="Barlow"/>
                <a:ea typeface="Barlow"/>
                <a:cs typeface="Barlow"/>
                <a:sym typeface="Barlow"/>
              </a:rPr>
              <a:t>The Joint CEOS-CGMS Working Group on Climate</a:t>
            </a:r>
            <a:endParaRPr b="1">
              <a:solidFill>
                <a:schemeClr val="lt1"/>
              </a:solidFill>
              <a:latin typeface="Barlow"/>
              <a:ea typeface="Barlow"/>
              <a:cs typeface="Barlow"/>
              <a:sym typeface="Barlow"/>
            </a:endParaRPr>
          </a:p>
        </p:txBody>
      </p:sp>
      <p:sp>
        <p:nvSpPr>
          <p:cNvPr id="28" name="Google Shape;28;p3"/>
          <p:cNvSpPr txBox="1"/>
          <p:nvPr/>
        </p:nvSpPr>
        <p:spPr>
          <a:xfrm>
            <a:off x="3158400" y="5706550"/>
            <a:ext cx="5875200" cy="11313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100" b="1">
                <a:solidFill>
                  <a:schemeClr val="lt1"/>
                </a:solidFill>
                <a:latin typeface="Barlow"/>
                <a:ea typeface="Barlow"/>
                <a:cs typeface="Barlow"/>
                <a:sym typeface="Barlow"/>
              </a:rPr>
              <a:t>WGClimate-22 &amp; GHG-TT-5</a:t>
            </a:r>
            <a:endParaRPr sz="2100" b="1">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11 - 13 February, 2025</a:t>
            </a:r>
            <a:endParaRPr sz="1800">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ESA ECSAT, Harwell, UK</a:t>
            </a:r>
            <a:endParaRPr sz="1800">
              <a:solidFill>
                <a:schemeClr val="lt1"/>
              </a:solidFill>
              <a:latin typeface="Barlow"/>
              <a:ea typeface="Barlow"/>
              <a:cs typeface="Barlow"/>
              <a:sym typeface="Barlow"/>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26A3F72-B270-0949-91B9-4A8CB9EADBEB}" type="slidenum">
              <a:rPr lang="en-GB" smtClean="0"/>
              <a:t>‹#›</a:t>
            </a:fld>
            <a:endParaRPr lang="en-GB"/>
          </a:p>
        </p:txBody>
      </p:sp>
    </p:spTree>
    <p:extLst>
      <p:ext uri="{BB962C8B-B14F-4D97-AF65-F5344CB8AC3E}">
        <p14:creationId xmlns:p14="http://schemas.microsoft.com/office/powerpoint/2010/main" val="187999286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15AA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1966" y="660855"/>
            <a:ext cx="10363200" cy="1470025"/>
          </a:xfrm>
          <a:noFill/>
        </p:spPr>
        <p:txBody>
          <a:bodyPr/>
          <a:lstStyle>
            <a:lvl1pPr algn="r">
              <a:defRPr b="1">
                <a:solidFill>
                  <a:schemeClr val="bg1"/>
                </a:solidFill>
              </a:defRPr>
            </a:lvl1pPr>
          </a:lstStyle>
          <a:p>
            <a:r>
              <a:rPr lang="en-US"/>
              <a:t>Click to edit Master title style</a:t>
            </a:r>
          </a:p>
        </p:txBody>
      </p:sp>
      <p:sp>
        <p:nvSpPr>
          <p:cNvPr id="3" name="Subtitle 2"/>
          <p:cNvSpPr>
            <a:spLocks noGrp="1"/>
          </p:cNvSpPr>
          <p:nvPr>
            <p:ph type="subTitle" idx="1"/>
          </p:nvPr>
        </p:nvSpPr>
        <p:spPr>
          <a:xfrm>
            <a:off x="3450766" y="2476500"/>
            <a:ext cx="8534400" cy="1752600"/>
          </a:xfrm>
        </p:spPr>
        <p:txBody>
          <a:bodyPr>
            <a:normAutofit/>
          </a:bodyPr>
          <a:lstStyle>
            <a:lvl1pPr marL="0" indent="0" algn="r">
              <a:buNone/>
              <a:defRPr sz="2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Graphic 6">
            <a:extLst>
              <a:ext uri="{FF2B5EF4-FFF2-40B4-BE49-F238E27FC236}">
                <a16:creationId xmlns:a16="http://schemas.microsoft.com/office/drawing/2014/main" id="{481B29B4-05ED-DBA6-44C4-1CE89B0E9D8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017" t="13086" b="17451"/>
          <a:stretch/>
        </p:blipFill>
        <p:spPr>
          <a:xfrm>
            <a:off x="32707" y="4785359"/>
            <a:ext cx="6120000" cy="2068875"/>
          </a:xfrm>
          <a:prstGeom prst="rect">
            <a:avLst/>
          </a:prstGeom>
        </p:spPr>
      </p:pic>
      <p:sp>
        <p:nvSpPr>
          <p:cNvPr id="8" name="Rectangle 7">
            <a:extLst>
              <a:ext uri="{FF2B5EF4-FFF2-40B4-BE49-F238E27FC236}">
                <a16:creationId xmlns:a16="http://schemas.microsoft.com/office/drawing/2014/main" id="{9CDC0100-5EEC-C2C7-6057-64BAD528D82F}"/>
              </a:ext>
            </a:extLst>
          </p:cNvPr>
          <p:cNvSpPr/>
          <p:nvPr userDrawn="1"/>
        </p:nvSpPr>
        <p:spPr>
          <a:xfrm>
            <a:off x="9601200" y="6052195"/>
            <a:ext cx="2590800" cy="8020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id="{2CF9102D-BF9E-8675-D66B-4157B37CB9E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1000" y="6129214"/>
            <a:ext cx="2396250" cy="648000"/>
          </a:xfrm>
          <a:prstGeom prst="rect">
            <a:avLst/>
          </a:prstGeom>
        </p:spPr>
      </p:pic>
    </p:spTree>
    <p:extLst>
      <p:ext uri="{BB962C8B-B14F-4D97-AF65-F5344CB8AC3E}">
        <p14:creationId xmlns:p14="http://schemas.microsoft.com/office/powerpoint/2010/main" val="24298326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14000"/>
              </a:lnSpc>
              <a:spcAft>
                <a:spcPts val="600"/>
              </a:spcAft>
              <a:defRPr/>
            </a:lvl1pPr>
            <a:lvl2pPr>
              <a:lnSpc>
                <a:spcPct val="114000"/>
              </a:lnSpc>
              <a:spcAft>
                <a:spcPts val="600"/>
              </a:spcAft>
              <a:defRPr/>
            </a:lvl2pPr>
            <a:lvl3pPr>
              <a:lnSpc>
                <a:spcPct val="114000"/>
              </a:lnSpc>
              <a:spcAft>
                <a:spcPts val="600"/>
              </a:spcAft>
              <a:defRPr/>
            </a:lvl3pPr>
            <a:lvl4pPr>
              <a:lnSpc>
                <a:spcPct val="114000"/>
              </a:lnSpc>
              <a:spcAft>
                <a:spcPts val="600"/>
              </a:spcAft>
              <a:defRPr/>
            </a:lvl4pPr>
            <a:lvl5pPr>
              <a:lnSpc>
                <a:spcPct val="114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5230246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09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1150939"/>
            <a:ext cx="10363200" cy="1362075"/>
          </a:xfrm>
          <a:solidFill>
            <a:srgbClr val="005094"/>
          </a:solidFill>
        </p:spPr>
        <p:txBody>
          <a:bodyPr anchor="ctr"/>
          <a:lstStyle>
            <a:lvl1pPr algn="r">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
        <p:nvSpPr>
          <p:cNvPr id="4" name="Rectangle 3">
            <a:extLst>
              <a:ext uri="{FF2B5EF4-FFF2-40B4-BE49-F238E27FC236}">
                <a16:creationId xmlns:a16="http://schemas.microsoft.com/office/drawing/2014/main" id="{0B6AD1E4-FD3A-443D-CF91-555CC6CD8AB3}"/>
              </a:ext>
            </a:extLst>
          </p:cNvPr>
          <p:cNvSpPr/>
          <p:nvPr userDrawn="1"/>
        </p:nvSpPr>
        <p:spPr>
          <a:xfrm>
            <a:off x="9601200" y="6052195"/>
            <a:ext cx="2590800" cy="8020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5" name="Picture 4">
            <a:extLst>
              <a:ext uri="{FF2B5EF4-FFF2-40B4-BE49-F238E27FC236}">
                <a16:creationId xmlns:a16="http://schemas.microsoft.com/office/drawing/2014/main" id="{237BC33D-C18D-0554-F959-E5AD8BA3CC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11000" y="6129214"/>
            <a:ext cx="2396250" cy="648000"/>
          </a:xfrm>
          <a:prstGeom prst="rect">
            <a:avLst/>
          </a:prstGeom>
        </p:spPr>
      </p:pic>
      <p:pic>
        <p:nvPicPr>
          <p:cNvPr id="7" name="Graphic 6">
            <a:extLst>
              <a:ext uri="{FF2B5EF4-FFF2-40B4-BE49-F238E27FC236}">
                <a16:creationId xmlns:a16="http://schemas.microsoft.com/office/drawing/2014/main" id="{2EA26F07-02CA-8B1D-625B-0D5493A28DC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017" t="13086" b="17451"/>
          <a:stretch/>
        </p:blipFill>
        <p:spPr>
          <a:xfrm>
            <a:off x="32707" y="4785359"/>
            <a:ext cx="6120000" cy="2068875"/>
          </a:xfrm>
          <a:prstGeom prst="rect">
            <a:avLst/>
          </a:prstGeom>
        </p:spPr>
      </p:pic>
    </p:spTree>
    <p:extLst>
      <p:ext uri="{BB962C8B-B14F-4D97-AF65-F5344CB8AC3E}">
        <p14:creationId xmlns:p14="http://schemas.microsoft.com/office/powerpoint/2010/main" val="23444876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88975517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5154524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11372576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6A3F72-B270-0949-91B9-4A8CB9EADBEB}" type="slidenum">
              <a:rPr lang="en-GB" smtClean="0"/>
              <a:t>‹#›</a:t>
            </a:fld>
            <a:endParaRPr lang="en-GB"/>
          </a:p>
        </p:txBody>
      </p:sp>
    </p:spTree>
    <p:extLst>
      <p:ext uri="{BB962C8B-B14F-4D97-AF65-F5344CB8AC3E}">
        <p14:creationId xmlns:p14="http://schemas.microsoft.com/office/powerpoint/2010/main" val="34883784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26A3F72-B270-0949-91B9-4A8CB9EADBEB}" type="slidenum">
              <a:rPr lang="en-GB" smtClean="0"/>
              <a:t>‹#›</a:t>
            </a:fld>
            <a:endParaRPr lang="en-GB"/>
          </a:p>
        </p:txBody>
      </p:sp>
    </p:spTree>
    <p:extLst>
      <p:ext uri="{BB962C8B-B14F-4D97-AF65-F5344CB8AC3E}">
        <p14:creationId xmlns:p14="http://schemas.microsoft.com/office/powerpoint/2010/main" val="17277887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26A3F72-B270-0949-91B9-4A8CB9EADBEB}" type="slidenum">
              <a:rPr lang="en-GB" smtClean="0"/>
              <a:t>‹#›</a:t>
            </a:fld>
            <a:endParaRPr lang="en-GB"/>
          </a:p>
        </p:txBody>
      </p:sp>
    </p:spTree>
    <p:extLst>
      <p:ext uri="{BB962C8B-B14F-4D97-AF65-F5344CB8AC3E}">
        <p14:creationId xmlns:p14="http://schemas.microsoft.com/office/powerpoint/2010/main" val="9908301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31" name="Google Shape;31;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grpSp>
        <p:nvGrpSpPr>
          <p:cNvPr id="32" name="Google Shape;32;p4"/>
          <p:cNvGrpSpPr/>
          <p:nvPr/>
        </p:nvGrpSpPr>
        <p:grpSpPr>
          <a:xfrm>
            <a:off x="10113330" y="274853"/>
            <a:ext cx="2154863" cy="964667"/>
            <a:chOff x="7336150" y="-5375"/>
            <a:chExt cx="2317556" cy="1037500"/>
          </a:xfrm>
        </p:grpSpPr>
        <p:pic>
          <p:nvPicPr>
            <p:cNvPr id="33" name="Google Shape;33;p4"/>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34" name="Google Shape;34;p4"/>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35" name="Google Shape;35;p4"/>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36" name="Google Shape;36;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7" name="Google Shape;37;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8" name="Google Shape;38;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39" name="Google Shape;39;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WGClimate-22 &amp; GHG-TT-5 | 11 - 13 February, 2025</a:t>
            </a:r>
            <a:endParaRPr>
              <a:solidFill>
                <a:schemeClr val="accent1"/>
              </a:solidFill>
              <a:latin typeface="Montserrat SemiBold"/>
              <a:ea typeface="Montserrat SemiBold"/>
              <a:cs typeface="Montserrat SemiBold"/>
              <a:sym typeface="Montserrat SemiBold"/>
            </a:endParaRPr>
          </a:p>
        </p:txBody>
      </p:sp>
      <p:sp>
        <p:nvSpPr>
          <p:cNvPr id="40" name="Google Shape;40;p4"/>
          <p:cNvSpPr txBox="1">
            <a:spLocks noGrp="1"/>
          </p:cNvSpPr>
          <p:nvPr>
            <p:ph type="body" idx="1"/>
          </p:nvPr>
        </p:nvSpPr>
        <p:spPr>
          <a:xfrm>
            <a:off x="276008" y="1220858"/>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41" name="Google Shape;41;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4"/>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5EFC75F-A91D-4A2D-8FD3-3052E44CC5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7665" y="6238875"/>
            <a:ext cx="3810000" cy="600075"/>
          </a:xfrm>
          <a:prstGeom prst="rect">
            <a:avLst/>
          </a:prstGeom>
        </p:spPr>
      </p:pic>
    </p:spTree>
    <p:extLst>
      <p:ext uri="{BB962C8B-B14F-4D97-AF65-F5344CB8AC3E}">
        <p14:creationId xmlns:p14="http://schemas.microsoft.com/office/powerpoint/2010/main" val="42445458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15AA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1967" y="660857"/>
            <a:ext cx="10363200" cy="1470025"/>
          </a:xfrm>
          <a:prstGeom prst="rect">
            <a:avLst/>
          </a:prstGeom>
          <a:noFill/>
        </p:spPr>
        <p:txBody>
          <a:bodyPr/>
          <a:lstStyle>
            <a:lvl1pPr algn="r">
              <a:defRPr b="1">
                <a:solidFill>
                  <a:schemeClr val="bg1"/>
                </a:solidFill>
              </a:defRPr>
            </a:lvl1pPr>
          </a:lstStyle>
          <a:p>
            <a:r>
              <a:rPr lang="en-US"/>
              <a:t>Click to edit Master title style</a:t>
            </a:r>
          </a:p>
        </p:txBody>
      </p:sp>
      <p:sp>
        <p:nvSpPr>
          <p:cNvPr id="3" name="Subtitle 2"/>
          <p:cNvSpPr>
            <a:spLocks noGrp="1"/>
          </p:cNvSpPr>
          <p:nvPr>
            <p:ph type="subTitle" idx="1"/>
          </p:nvPr>
        </p:nvSpPr>
        <p:spPr>
          <a:xfrm>
            <a:off x="3450767" y="2476500"/>
            <a:ext cx="8534400" cy="1752600"/>
          </a:xfrm>
          <a:prstGeom prst="rect">
            <a:avLst/>
          </a:prstGeom>
        </p:spPr>
        <p:txBody>
          <a:bodyPr>
            <a:normAutofit/>
          </a:bodyPr>
          <a:lstStyle>
            <a:lvl1pPr marL="0" indent="0" algn="r">
              <a:buNone/>
              <a:defRPr sz="18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Rectangle 4">
            <a:extLst>
              <a:ext uri="{FF2B5EF4-FFF2-40B4-BE49-F238E27FC236}">
                <a16:creationId xmlns:a16="http://schemas.microsoft.com/office/drawing/2014/main" id="{E4A2FAAD-3A68-D44C-A205-6AB954EAB8B1}"/>
              </a:ext>
            </a:extLst>
          </p:cNvPr>
          <p:cNvSpPr/>
          <p:nvPr userDrawn="1"/>
        </p:nvSpPr>
        <p:spPr>
          <a:xfrm>
            <a:off x="9268289" y="5965794"/>
            <a:ext cx="2923713" cy="8922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4" name="Picture 3">
            <a:extLst>
              <a:ext uri="{FF2B5EF4-FFF2-40B4-BE49-F238E27FC236}">
                <a16:creationId xmlns:a16="http://schemas.microsoft.com/office/drawing/2014/main" id="{AE2E4646-4EDC-A341-9369-728A69F041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447" y="6055961"/>
            <a:ext cx="2685619" cy="726252"/>
          </a:xfrm>
          <a:prstGeom prst="rect">
            <a:avLst/>
          </a:prstGeom>
        </p:spPr>
      </p:pic>
      <p:pic>
        <p:nvPicPr>
          <p:cNvPr id="6" name="Graphic 5">
            <a:extLst>
              <a:ext uri="{FF2B5EF4-FFF2-40B4-BE49-F238E27FC236}">
                <a16:creationId xmlns:a16="http://schemas.microsoft.com/office/drawing/2014/main" id="{FCB17BE4-20E6-A01F-75B1-3B8A5A5AD03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3017" t="13086" b="17451"/>
          <a:stretch/>
        </p:blipFill>
        <p:spPr>
          <a:xfrm>
            <a:off x="32707" y="4785359"/>
            <a:ext cx="6120000" cy="2068875"/>
          </a:xfrm>
          <a:prstGeom prst="rect">
            <a:avLst/>
          </a:prstGeom>
        </p:spPr>
      </p:pic>
    </p:spTree>
    <p:extLst>
      <p:ext uri="{BB962C8B-B14F-4D97-AF65-F5344CB8AC3E}">
        <p14:creationId xmlns:p14="http://schemas.microsoft.com/office/powerpoint/2010/main" val="2775675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6463"/>
            <a:ext cx="10972800" cy="5129702"/>
          </a:xfrm>
          <a:prstGeom prst="rect">
            <a:avLst/>
          </a:prstGeom>
        </p:spPr>
        <p:txBody>
          <a:bodyPr/>
          <a:lstStyle>
            <a:lvl1pPr>
              <a:lnSpc>
                <a:spcPct val="114000"/>
              </a:lnSpc>
              <a:spcAft>
                <a:spcPts val="450"/>
              </a:spcAft>
              <a:defRPr/>
            </a:lvl1pPr>
            <a:lvl2pPr>
              <a:lnSpc>
                <a:spcPct val="114000"/>
              </a:lnSpc>
              <a:spcAft>
                <a:spcPts val="450"/>
              </a:spcAft>
              <a:defRPr/>
            </a:lvl2pPr>
            <a:lvl3pPr>
              <a:lnSpc>
                <a:spcPct val="114000"/>
              </a:lnSpc>
              <a:spcAft>
                <a:spcPts val="450"/>
              </a:spcAft>
              <a:defRPr/>
            </a:lvl3pPr>
            <a:lvl4pPr>
              <a:lnSpc>
                <a:spcPct val="114000"/>
              </a:lnSpc>
              <a:spcAft>
                <a:spcPts val="450"/>
              </a:spcAft>
              <a:defRPr/>
            </a:lvl4pPr>
            <a:lvl5pPr>
              <a:lnSpc>
                <a:spcPct val="114000"/>
              </a:lnSpc>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4069018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35AA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31805" y="808038"/>
            <a:ext cx="9144000" cy="2387600"/>
          </a:xfrm>
          <a:noFill/>
        </p:spPr>
        <p:txBody>
          <a:bodyPr anchor="ctr">
            <a:normAutofit/>
          </a:bodyPr>
          <a:lstStyle>
            <a:lvl1pPr algn="ctr">
              <a:defRPr sz="4000" b="0" i="0">
                <a:latin typeface="Verdana Pro SemiBold" panose="020B0604030504040204" pitchFamily="34" charset="0"/>
                <a:cs typeface="Verdana Pro SemiBold" panose="020B0604030504040204"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2831805" y="3294038"/>
            <a:ext cx="9144000" cy="1655762"/>
          </a:xfrm>
        </p:spPr>
        <p:txBody>
          <a:bodyPr anchor="ctr"/>
          <a:lstStyle>
            <a:lvl1pPr marL="0" indent="0" algn="ctr">
              <a:buNone/>
              <a:defRPr sz="2400" b="0" i="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12" name="Picture 11">
            <a:extLst>
              <a:ext uri="{FF2B5EF4-FFF2-40B4-BE49-F238E27FC236}">
                <a16:creationId xmlns:a16="http://schemas.microsoft.com/office/drawing/2014/main" id="{4DF51277-8181-9F41-BC40-70F1526742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229100"/>
            <a:ext cx="6197600" cy="2628900"/>
          </a:xfrm>
          <a:prstGeom prst="rect">
            <a:avLst/>
          </a:prstGeom>
          <a:solidFill>
            <a:srgbClr val="005BA9"/>
          </a:solidFill>
        </p:spPr>
      </p:pic>
      <p:sp>
        <p:nvSpPr>
          <p:cNvPr id="13" name="Rectangle 12">
            <a:extLst>
              <a:ext uri="{FF2B5EF4-FFF2-40B4-BE49-F238E27FC236}">
                <a16:creationId xmlns:a16="http://schemas.microsoft.com/office/drawing/2014/main" id="{6C8D9CA3-BEA7-4D47-AB58-C382F4DE48B1}"/>
              </a:ext>
            </a:extLst>
          </p:cNvPr>
          <p:cNvSpPr/>
          <p:nvPr/>
        </p:nvSpPr>
        <p:spPr>
          <a:xfrm>
            <a:off x="9268287" y="5965794"/>
            <a:ext cx="2923713" cy="89220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5EFED967-3FFA-B44B-B544-FD8EA36284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9447" y="6055961"/>
            <a:ext cx="2685618" cy="726252"/>
          </a:xfrm>
          <a:prstGeom prst="rect">
            <a:avLst/>
          </a:prstGeom>
        </p:spPr>
      </p:pic>
    </p:spTree>
    <p:extLst>
      <p:ext uri="{BB962C8B-B14F-4D97-AF65-F5344CB8AC3E}">
        <p14:creationId xmlns:p14="http://schemas.microsoft.com/office/powerpoint/2010/main" val="319413997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641116" y="1058092"/>
            <a:ext cx="10515600" cy="56039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84899194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A8F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solidFill>
            <a:srgbClr val="0CADEA"/>
          </a:solidFill>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a:solidFill>
            <a:srgbClr val="F5911E"/>
          </a:solidFill>
        </p:spPr>
        <p:txBody>
          <a:bodyPr/>
          <a:lstStyle>
            <a:lvl1pPr marL="0" indent="0" algn="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108849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966651"/>
            <a:ext cx="5181600" cy="5656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966651"/>
            <a:ext cx="5181600" cy="5656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53001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975769"/>
            <a:ext cx="5157787" cy="823912"/>
          </a:xfrm>
          <a:solidFill>
            <a:srgbClr val="F5911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1799680"/>
            <a:ext cx="5157787" cy="4810125"/>
          </a:xfrm>
          <a:solidFill>
            <a:srgbClr val="0CADE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975769"/>
            <a:ext cx="5183188" cy="823912"/>
          </a:xfrm>
          <a:solidFill>
            <a:srgbClr val="F5911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1799680"/>
            <a:ext cx="5183188" cy="4810125"/>
          </a:xfrm>
          <a:solidFill>
            <a:srgbClr val="0CADE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a:extLst>
              <a:ext uri="{FF2B5EF4-FFF2-40B4-BE49-F238E27FC236}">
                <a16:creationId xmlns:a16="http://schemas.microsoft.com/office/drawing/2014/main" id="{2BBC1895-2C0B-3D39-385A-B368EA076A9D}"/>
              </a:ext>
            </a:extLst>
          </p:cNvPr>
          <p:cNvSpPr>
            <a:spLocks noGrp="1"/>
          </p:cNvSpPr>
          <p:nvPr>
            <p:ph type="title"/>
          </p:nvPr>
        </p:nvSpPr>
        <p:spPr>
          <a:xfrm>
            <a:off x="522514" y="0"/>
            <a:ext cx="11669486" cy="862149"/>
          </a:xfrm>
        </p:spPr>
        <p:txBody>
          <a:bodyPr/>
          <a:lstStyle/>
          <a:p>
            <a:r>
              <a:rPr lang="en-GB" dirty="0"/>
              <a:t>Click to edit Master title style</a:t>
            </a:r>
            <a:endParaRPr lang="en-US" dirty="0"/>
          </a:p>
        </p:txBody>
      </p:sp>
    </p:spTree>
    <p:extLst>
      <p:ext uri="{BB962C8B-B14F-4D97-AF65-F5344CB8AC3E}">
        <p14:creationId xmlns:p14="http://schemas.microsoft.com/office/powerpoint/2010/main" val="402160615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2514" y="0"/>
            <a:ext cx="11669486" cy="862149"/>
          </a:xfrm>
        </p:spPr>
        <p:txBody>
          <a:bodyPr/>
          <a:lstStyle/>
          <a:p>
            <a:r>
              <a:rPr lang="en-GB"/>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11/02/2025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279084411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11/02/2025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125680255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and Content_1">
    <p:spTree>
      <p:nvGrpSpPr>
        <p:cNvPr id="1" name="Shape 43"/>
        <p:cNvGrpSpPr/>
        <p:nvPr/>
      </p:nvGrpSpPr>
      <p:grpSpPr>
        <a:xfrm>
          <a:off x="0" y="0"/>
          <a:ext cx="0" cy="0"/>
          <a:chOff x="0" y="0"/>
          <a:chExt cx="0" cy="0"/>
        </a:xfrm>
      </p:grpSpPr>
      <p:sp>
        <p:nvSpPr>
          <p:cNvPr id="44" name="Google Shape;44;p5"/>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45" name="Google Shape;45;p5"/>
          <p:cNvPicPr preferRelativeResize="0"/>
          <p:nvPr/>
        </p:nvPicPr>
        <p:blipFill rotWithShape="1">
          <a:blip r:embed="rId2">
            <a:alphaModFix amt="34000"/>
          </a:blip>
          <a:srcRect l="51341" t="39268" r="-2842" b="35419"/>
          <a:stretch/>
        </p:blipFill>
        <p:spPr>
          <a:xfrm flipH="1">
            <a:off x="9304423" y="0"/>
            <a:ext cx="2887577" cy="1037492"/>
          </a:xfrm>
          <a:prstGeom prst="rect">
            <a:avLst/>
          </a:prstGeom>
          <a:noFill/>
          <a:ln>
            <a:noFill/>
          </a:ln>
        </p:spPr>
      </p:pic>
      <p:grpSp>
        <p:nvGrpSpPr>
          <p:cNvPr id="46" name="Google Shape;46;p5"/>
          <p:cNvGrpSpPr/>
          <p:nvPr/>
        </p:nvGrpSpPr>
        <p:grpSpPr>
          <a:xfrm>
            <a:off x="10113330" y="274853"/>
            <a:ext cx="2154863" cy="964667"/>
            <a:chOff x="7336150" y="-5375"/>
            <a:chExt cx="2317556" cy="1037500"/>
          </a:xfrm>
        </p:grpSpPr>
        <p:pic>
          <p:nvPicPr>
            <p:cNvPr id="47" name="Google Shape;47;p5"/>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48" name="Google Shape;48;p5"/>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49" name="Google Shape;49;p5"/>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50" name="Google Shape;50;p5"/>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1" name="Google Shape;51;p5"/>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2" name="Google Shape;52;p5"/>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53" name="Google Shape;53;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WGClimate-22 &amp; GHG-TT-5 | 11 - 13 February, 2025</a:t>
            </a:r>
            <a:endParaRPr>
              <a:solidFill>
                <a:schemeClr val="accent1"/>
              </a:solidFill>
              <a:latin typeface="Montserrat SemiBold"/>
              <a:ea typeface="Montserrat SemiBold"/>
              <a:cs typeface="Montserrat SemiBold"/>
              <a:sym typeface="Montserrat SemiBold"/>
            </a:endParaRPr>
          </a:p>
        </p:txBody>
      </p:sp>
      <p:sp>
        <p:nvSpPr>
          <p:cNvPr id="54" name="Google Shape;54;p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5"/>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11/02/2025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375109978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11/02/2025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32693914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11/02/2025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206839319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11/02/2025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295910006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15AA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1967" y="660857"/>
            <a:ext cx="10363200" cy="1470025"/>
          </a:xfrm>
          <a:prstGeom prst="rect">
            <a:avLst/>
          </a:prstGeom>
          <a:noFill/>
        </p:spPr>
        <p:txBody>
          <a:bodyPr/>
          <a:lstStyle>
            <a:lvl1pPr algn="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0767" y="2476500"/>
            <a:ext cx="8534400" cy="1752600"/>
          </a:xfrm>
          <a:prstGeom prst="rect">
            <a:avLst/>
          </a:prstGeom>
        </p:spPr>
        <p:txBody>
          <a:bodyPr>
            <a:normAutofit/>
          </a:bodyPr>
          <a:lstStyle>
            <a:lvl1pPr marL="0" indent="0" algn="r">
              <a:buNone/>
              <a:defRPr sz="18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a:extLst>
              <a:ext uri="{FF2B5EF4-FFF2-40B4-BE49-F238E27FC236}">
                <a16:creationId xmlns:a16="http://schemas.microsoft.com/office/drawing/2014/main" id="{E4A2FAAD-3A68-D44C-A205-6AB954EAB8B1}"/>
              </a:ext>
            </a:extLst>
          </p:cNvPr>
          <p:cNvSpPr/>
          <p:nvPr userDrawn="1"/>
        </p:nvSpPr>
        <p:spPr>
          <a:xfrm>
            <a:off x="9601200" y="6052195"/>
            <a:ext cx="2590800" cy="8020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4" name="Picture 3">
            <a:extLst>
              <a:ext uri="{FF2B5EF4-FFF2-40B4-BE49-F238E27FC236}">
                <a16:creationId xmlns:a16="http://schemas.microsoft.com/office/drawing/2014/main" id="{AE2E4646-4EDC-A341-9369-728A69F041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11000" y="6129214"/>
            <a:ext cx="2396250" cy="648000"/>
          </a:xfrm>
          <a:prstGeom prst="rect">
            <a:avLst/>
          </a:prstGeom>
        </p:spPr>
      </p:pic>
      <p:pic>
        <p:nvPicPr>
          <p:cNvPr id="6" name="Graphic 5">
            <a:extLst>
              <a:ext uri="{FF2B5EF4-FFF2-40B4-BE49-F238E27FC236}">
                <a16:creationId xmlns:a16="http://schemas.microsoft.com/office/drawing/2014/main" id="{FCB17BE4-20E6-A01F-75B1-3B8A5A5AD03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017" t="13086" b="17451"/>
          <a:stretch/>
        </p:blipFill>
        <p:spPr>
          <a:xfrm>
            <a:off x="32707" y="4785359"/>
            <a:ext cx="6120000" cy="2068875"/>
          </a:xfrm>
          <a:prstGeom prst="rect">
            <a:avLst/>
          </a:prstGeom>
        </p:spPr>
      </p:pic>
    </p:spTree>
    <p:extLst>
      <p:ext uri="{BB962C8B-B14F-4D97-AF65-F5344CB8AC3E}">
        <p14:creationId xmlns:p14="http://schemas.microsoft.com/office/powerpoint/2010/main" val="2612255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6463"/>
            <a:ext cx="10972800" cy="5129702"/>
          </a:xfrm>
          <a:prstGeom prst="rect">
            <a:avLst/>
          </a:prstGeom>
        </p:spPr>
        <p:txBody>
          <a:bodyPr/>
          <a:lstStyle>
            <a:lvl1pPr>
              <a:lnSpc>
                <a:spcPct val="114000"/>
              </a:lnSpc>
              <a:spcAft>
                <a:spcPts val="450"/>
              </a:spcAft>
              <a:defRPr/>
            </a:lvl1pPr>
            <a:lvl2pPr>
              <a:lnSpc>
                <a:spcPct val="114000"/>
              </a:lnSpc>
              <a:spcAft>
                <a:spcPts val="450"/>
              </a:spcAft>
              <a:defRPr/>
            </a:lvl2pPr>
            <a:lvl3pPr>
              <a:lnSpc>
                <a:spcPct val="114000"/>
              </a:lnSpc>
              <a:spcAft>
                <a:spcPts val="450"/>
              </a:spcAft>
              <a:defRPr/>
            </a:lvl3pPr>
            <a:lvl4pPr>
              <a:lnSpc>
                <a:spcPct val="114000"/>
              </a:lnSpc>
              <a:spcAft>
                <a:spcPts val="450"/>
              </a:spcAft>
              <a:defRPr/>
            </a:lvl4pPr>
            <a:lvl5pPr>
              <a:lnSpc>
                <a:spcPct val="114000"/>
              </a:lnSpc>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D64F6CFE-7C75-94CE-0D69-DD90F3031B76}"/>
              </a:ext>
            </a:extLst>
          </p:cNvPr>
          <p:cNvSpPr txBox="1">
            <a:spLocks/>
          </p:cNvSpPr>
          <p:nvPr userDrawn="1"/>
        </p:nvSpPr>
        <p:spPr>
          <a:xfrm>
            <a:off x="5789142" y="6480349"/>
            <a:ext cx="6396596" cy="365125"/>
          </a:xfrm>
          <a:prstGeom prst="rect">
            <a:avLst/>
          </a:prstGeom>
        </p:spPr>
        <p:txBody>
          <a:bodyPr vert="horz" lIns="91440" tIns="90000" rIns="91440" bIns="90000" rtlCol="0">
            <a:noAutofit/>
          </a:bodyPr>
          <a:lstStyle>
            <a:lvl1pPr marL="257175" indent="-257175" algn="l" defTabSz="342900" rtl="0" eaLnBrk="1" latinLnBrk="0" hangingPunct="1">
              <a:lnSpc>
                <a:spcPct val="114000"/>
              </a:lnSpc>
              <a:spcBef>
                <a:spcPts val="0"/>
              </a:spcBef>
              <a:spcAft>
                <a:spcPts val="450"/>
              </a:spcAft>
              <a:buFont typeface="Arial"/>
              <a:buChar char="•"/>
              <a:defRPr sz="2400" kern="1200">
                <a:solidFill>
                  <a:schemeClr val="tx1"/>
                </a:solidFill>
                <a:latin typeface="Geneva" panose="020B0503030404040204" pitchFamily="34" charset="0"/>
                <a:ea typeface="Geneva" panose="020B0503030404040204" pitchFamily="34" charset="0"/>
                <a:cs typeface="+mn-cs"/>
              </a:defRPr>
            </a:lvl1pPr>
            <a:lvl2pPr marL="557213" indent="-214313" algn="l" defTabSz="342900" rtl="0" eaLnBrk="1" latinLnBrk="0" hangingPunct="1">
              <a:lnSpc>
                <a:spcPct val="114000"/>
              </a:lnSpc>
              <a:spcBef>
                <a:spcPts val="0"/>
              </a:spcBef>
              <a:spcAft>
                <a:spcPts val="450"/>
              </a:spcAft>
              <a:buFont typeface="Arial"/>
              <a:buChar char="–"/>
              <a:defRPr sz="2100" kern="1200">
                <a:solidFill>
                  <a:schemeClr val="tx1"/>
                </a:solidFill>
                <a:latin typeface="Geneva" panose="020B0503030404040204" pitchFamily="34" charset="0"/>
                <a:ea typeface="Geneva" panose="020B0503030404040204" pitchFamily="34" charset="0"/>
                <a:cs typeface="+mn-cs"/>
              </a:defRPr>
            </a:lvl2pPr>
            <a:lvl3pPr marL="857250" indent="-171450" algn="l" defTabSz="342900" rtl="0" eaLnBrk="1" latinLnBrk="0" hangingPunct="1">
              <a:lnSpc>
                <a:spcPct val="114000"/>
              </a:lnSpc>
              <a:spcBef>
                <a:spcPts val="0"/>
              </a:spcBef>
              <a:spcAft>
                <a:spcPts val="450"/>
              </a:spcAft>
              <a:buFont typeface="Arial"/>
              <a:buChar char="•"/>
              <a:defRPr sz="1800" kern="1200">
                <a:solidFill>
                  <a:schemeClr val="tx1"/>
                </a:solidFill>
                <a:latin typeface="Geneva" panose="020B0503030404040204" pitchFamily="34" charset="0"/>
                <a:ea typeface="Geneva" panose="020B0503030404040204" pitchFamily="34" charset="0"/>
                <a:cs typeface="+mn-cs"/>
              </a:defRPr>
            </a:lvl3pPr>
            <a:lvl4pPr marL="1200150" indent="-171450" algn="l" defTabSz="342900" rtl="0" eaLnBrk="1" latinLnBrk="0" hangingPunct="1">
              <a:lnSpc>
                <a:spcPct val="114000"/>
              </a:lnSpc>
              <a:spcBef>
                <a:spcPts val="0"/>
              </a:spcBef>
              <a:spcAft>
                <a:spcPts val="450"/>
              </a:spcAft>
              <a:buFont typeface="Arial"/>
              <a:buChar char="–"/>
              <a:defRPr sz="1500" kern="1200">
                <a:solidFill>
                  <a:schemeClr val="tx1"/>
                </a:solidFill>
                <a:latin typeface="Geneva" panose="020B0503030404040204" pitchFamily="34" charset="0"/>
                <a:ea typeface="Geneva" panose="020B0503030404040204" pitchFamily="34" charset="0"/>
                <a:cs typeface="+mn-cs"/>
              </a:defRPr>
            </a:lvl4pPr>
            <a:lvl5pPr marL="1543050" indent="-171450" algn="l" defTabSz="342900" rtl="0" eaLnBrk="1" latinLnBrk="0" hangingPunct="1">
              <a:lnSpc>
                <a:spcPct val="114000"/>
              </a:lnSpc>
              <a:spcBef>
                <a:spcPts val="0"/>
              </a:spcBef>
              <a:spcAft>
                <a:spcPts val="450"/>
              </a:spcAft>
              <a:buFont typeface="Arial"/>
              <a:buChar char="»"/>
              <a:defRPr sz="1500" kern="1200">
                <a:solidFill>
                  <a:schemeClr val="tx1"/>
                </a:solidFill>
                <a:latin typeface="Geneva" panose="020B0503030404040204" pitchFamily="34" charset="0"/>
                <a:ea typeface="Geneva" panose="020B0503030404040204" pitchFamily="34"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r">
              <a:lnSpc>
                <a:spcPct val="100000"/>
              </a:lnSpc>
              <a:spcAft>
                <a:spcPts val="600"/>
              </a:spcAft>
              <a:buFont typeface="Arial"/>
              <a:buNone/>
            </a:pPr>
            <a:endParaRPr lang="en-US"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86969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14000"/>
              </a:lnSpc>
              <a:spcAft>
                <a:spcPts val="600"/>
              </a:spcAft>
              <a:defRPr/>
            </a:lvl1pPr>
            <a:lvl2pPr>
              <a:lnSpc>
                <a:spcPct val="114000"/>
              </a:lnSpc>
              <a:spcAft>
                <a:spcPts val="600"/>
              </a:spcAft>
              <a:defRPr/>
            </a:lvl2pPr>
            <a:lvl3pPr>
              <a:lnSpc>
                <a:spcPct val="114000"/>
              </a:lnSpc>
              <a:spcAft>
                <a:spcPts val="600"/>
              </a:spcAft>
              <a:defRPr/>
            </a:lvl3pPr>
            <a:lvl4pPr>
              <a:lnSpc>
                <a:spcPct val="114000"/>
              </a:lnSpc>
              <a:spcAft>
                <a:spcPts val="600"/>
              </a:spcAft>
              <a:defRPr/>
            </a:lvl4pPr>
            <a:lvl5pPr>
              <a:lnSpc>
                <a:spcPct val="114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25EFC75F-A91D-4A2D-8FD3-3052E44CC5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7665" y="6238875"/>
            <a:ext cx="3810000" cy="600075"/>
          </a:xfrm>
          <a:prstGeom prst="rect">
            <a:avLst/>
          </a:prstGeom>
        </p:spPr>
      </p:pic>
    </p:spTree>
    <p:extLst>
      <p:ext uri="{BB962C8B-B14F-4D97-AF65-F5344CB8AC3E}">
        <p14:creationId xmlns:p14="http://schemas.microsoft.com/office/powerpoint/2010/main" val="4016095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4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2514" y="0"/>
            <a:ext cx="11669486" cy="862149"/>
          </a:xfrm>
        </p:spPr>
        <p:txBody>
          <a:bodyPr/>
          <a:lstStyle/>
          <a:p>
            <a:r>
              <a:rPr lang="en-GB"/>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11/02/2025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399781467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27A3947-686D-6189-A638-A46541677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6350" y="6352397"/>
            <a:ext cx="3168000" cy="498960"/>
          </a:xfrm>
          <a:prstGeom prst="rect">
            <a:avLst/>
          </a:prstGeom>
        </p:spPr>
      </p:pic>
    </p:spTree>
    <p:extLst>
      <p:ext uri="{BB962C8B-B14F-4D97-AF65-F5344CB8AC3E}">
        <p14:creationId xmlns:p14="http://schemas.microsoft.com/office/powerpoint/2010/main" val="274399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15AA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1967" y="660857"/>
            <a:ext cx="10363200" cy="1470025"/>
          </a:xfrm>
          <a:prstGeom prst="rect">
            <a:avLst/>
          </a:prstGeom>
          <a:noFill/>
        </p:spPr>
        <p:txBody>
          <a:bodyPr/>
          <a:lstStyle>
            <a:lvl1pPr algn="r">
              <a:defRPr b="1">
                <a:solidFill>
                  <a:schemeClr val="bg1"/>
                </a:solidFill>
              </a:defRPr>
            </a:lvl1pPr>
          </a:lstStyle>
          <a:p>
            <a:r>
              <a:rPr lang="en-US"/>
              <a:t>Click to edit Master title style</a:t>
            </a:r>
          </a:p>
        </p:txBody>
      </p:sp>
      <p:sp>
        <p:nvSpPr>
          <p:cNvPr id="3" name="Subtitle 2"/>
          <p:cNvSpPr>
            <a:spLocks noGrp="1"/>
          </p:cNvSpPr>
          <p:nvPr>
            <p:ph type="subTitle" idx="1"/>
          </p:nvPr>
        </p:nvSpPr>
        <p:spPr>
          <a:xfrm>
            <a:off x="3450767" y="2476500"/>
            <a:ext cx="8534400" cy="1752600"/>
          </a:xfrm>
          <a:prstGeom prst="rect">
            <a:avLst/>
          </a:prstGeom>
        </p:spPr>
        <p:txBody>
          <a:bodyPr>
            <a:normAutofit/>
          </a:bodyPr>
          <a:lstStyle>
            <a:lvl1pPr marL="0" indent="0" algn="r">
              <a:buNone/>
              <a:defRPr sz="18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Rectangle 4">
            <a:extLst>
              <a:ext uri="{FF2B5EF4-FFF2-40B4-BE49-F238E27FC236}">
                <a16:creationId xmlns:a16="http://schemas.microsoft.com/office/drawing/2014/main" id="{E4A2FAAD-3A68-D44C-A205-6AB954EAB8B1}"/>
              </a:ext>
            </a:extLst>
          </p:cNvPr>
          <p:cNvSpPr/>
          <p:nvPr userDrawn="1"/>
        </p:nvSpPr>
        <p:spPr>
          <a:xfrm>
            <a:off x="9601200" y="6052195"/>
            <a:ext cx="2590800" cy="8020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4" name="Picture 3">
            <a:extLst>
              <a:ext uri="{FF2B5EF4-FFF2-40B4-BE49-F238E27FC236}">
                <a16:creationId xmlns:a16="http://schemas.microsoft.com/office/drawing/2014/main" id="{AE2E4646-4EDC-A341-9369-728A69F041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11000" y="6129214"/>
            <a:ext cx="2396250" cy="648000"/>
          </a:xfrm>
          <a:prstGeom prst="rect">
            <a:avLst/>
          </a:prstGeom>
        </p:spPr>
      </p:pic>
      <p:pic>
        <p:nvPicPr>
          <p:cNvPr id="6" name="Graphic 5">
            <a:extLst>
              <a:ext uri="{FF2B5EF4-FFF2-40B4-BE49-F238E27FC236}">
                <a16:creationId xmlns:a16="http://schemas.microsoft.com/office/drawing/2014/main" id="{FCB17BE4-20E6-A01F-75B1-3B8A5A5AD03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017" t="13086" b="17451"/>
          <a:stretch/>
        </p:blipFill>
        <p:spPr>
          <a:xfrm>
            <a:off x="32707" y="4785359"/>
            <a:ext cx="6120000" cy="2068875"/>
          </a:xfrm>
          <a:prstGeom prst="rect">
            <a:avLst/>
          </a:prstGeom>
        </p:spPr>
      </p:pic>
    </p:spTree>
    <p:extLst>
      <p:ext uri="{BB962C8B-B14F-4D97-AF65-F5344CB8AC3E}">
        <p14:creationId xmlns:p14="http://schemas.microsoft.com/office/powerpoint/2010/main" val="3922773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975769"/>
            <a:ext cx="5157787" cy="823912"/>
          </a:xfrm>
          <a:solidFill>
            <a:srgbClr val="F5911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1799680"/>
            <a:ext cx="5157787" cy="4810125"/>
          </a:xfrm>
          <a:solidFill>
            <a:srgbClr val="0CADE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975769"/>
            <a:ext cx="5183188" cy="823912"/>
          </a:xfrm>
          <a:solidFill>
            <a:srgbClr val="F5911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1799680"/>
            <a:ext cx="5183188" cy="4810125"/>
          </a:xfrm>
          <a:solidFill>
            <a:srgbClr val="0CADE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a:extLst>
              <a:ext uri="{FF2B5EF4-FFF2-40B4-BE49-F238E27FC236}">
                <a16:creationId xmlns:a16="http://schemas.microsoft.com/office/drawing/2014/main" id="{2BBC1895-2C0B-3D39-385A-B368EA076A9D}"/>
              </a:ext>
            </a:extLst>
          </p:cNvPr>
          <p:cNvSpPr>
            <a:spLocks noGrp="1"/>
          </p:cNvSpPr>
          <p:nvPr>
            <p:ph type="title"/>
          </p:nvPr>
        </p:nvSpPr>
        <p:spPr>
          <a:xfrm>
            <a:off x="522514" y="0"/>
            <a:ext cx="11669486" cy="862149"/>
          </a:xfrm>
          <a:prstGeom prst="rect">
            <a:avLst/>
          </a:prstGeom>
        </p:spPr>
        <p:txBody>
          <a:bodyPr/>
          <a:lstStyle/>
          <a:p>
            <a:r>
              <a:rPr lang="en-GB" dirty="0"/>
              <a:t>Click to edit Master title style</a:t>
            </a:r>
            <a:endParaRPr lang="en-US" dirty="0"/>
          </a:p>
        </p:txBody>
      </p:sp>
    </p:spTree>
    <p:extLst>
      <p:ext uri="{BB962C8B-B14F-4D97-AF65-F5344CB8AC3E}">
        <p14:creationId xmlns:p14="http://schemas.microsoft.com/office/powerpoint/2010/main" val="4187483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6463"/>
            <a:ext cx="10972800" cy="5129702"/>
          </a:xfrm>
          <a:prstGeom prst="rect">
            <a:avLst/>
          </a:prstGeom>
        </p:spPr>
        <p:txBody>
          <a:bodyPr/>
          <a:lstStyle>
            <a:lvl1pPr>
              <a:lnSpc>
                <a:spcPct val="114000"/>
              </a:lnSpc>
              <a:spcAft>
                <a:spcPts val="450"/>
              </a:spcAft>
              <a:defRPr/>
            </a:lvl1pPr>
            <a:lvl2pPr>
              <a:lnSpc>
                <a:spcPct val="114000"/>
              </a:lnSpc>
              <a:spcAft>
                <a:spcPts val="450"/>
              </a:spcAft>
              <a:defRPr/>
            </a:lvl2pPr>
            <a:lvl3pPr>
              <a:lnSpc>
                <a:spcPct val="114000"/>
              </a:lnSpc>
              <a:spcAft>
                <a:spcPts val="450"/>
              </a:spcAft>
              <a:defRPr/>
            </a:lvl3pPr>
            <a:lvl4pPr>
              <a:lnSpc>
                <a:spcPct val="114000"/>
              </a:lnSpc>
              <a:spcAft>
                <a:spcPts val="450"/>
              </a:spcAft>
              <a:defRPr/>
            </a:lvl4pPr>
            <a:lvl5pPr>
              <a:lnSpc>
                <a:spcPct val="114000"/>
              </a:lnSpc>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611114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5EFC75F-A91D-4A2D-8FD3-3052E44CC5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7665" y="6238875"/>
            <a:ext cx="3810000" cy="600075"/>
          </a:xfrm>
          <a:prstGeom prst="rect">
            <a:avLst/>
          </a:prstGeom>
        </p:spPr>
      </p:pic>
    </p:spTree>
    <p:extLst>
      <p:ext uri="{BB962C8B-B14F-4D97-AF65-F5344CB8AC3E}">
        <p14:creationId xmlns:p14="http://schemas.microsoft.com/office/powerpoint/2010/main" val="3380095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5BA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F2862-1332-1196-F088-744D502F0D17}"/>
              </a:ext>
            </a:extLst>
          </p:cNvPr>
          <p:cNvSpPr/>
          <p:nvPr userDrawn="1"/>
        </p:nvSpPr>
        <p:spPr>
          <a:xfrm>
            <a:off x="9601200" y="6050070"/>
            <a:ext cx="2590800" cy="8041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 name="Graphic 1">
            <a:extLst>
              <a:ext uri="{FF2B5EF4-FFF2-40B4-BE49-F238E27FC236}">
                <a16:creationId xmlns:a16="http://schemas.microsoft.com/office/drawing/2014/main" id="{91DBC4E3-788B-499B-4F1B-793A58104C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3017" t="13086" b="17451"/>
          <a:stretch/>
        </p:blipFill>
        <p:spPr>
          <a:xfrm>
            <a:off x="32707" y="4785359"/>
            <a:ext cx="6120000" cy="2068875"/>
          </a:xfrm>
          <a:prstGeom prst="rect">
            <a:avLst/>
          </a:prstGeom>
        </p:spPr>
      </p:pic>
      <p:pic>
        <p:nvPicPr>
          <p:cNvPr id="3" name="Picture 2">
            <a:extLst>
              <a:ext uri="{FF2B5EF4-FFF2-40B4-BE49-F238E27FC236}">
                <a16:creationId xmlns:a16="http://schemas.microsoft.com/office/drawing/2014/main" id="{08A2FA53-F92B-ED1B-6900-51B5C8454C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1000" y="6129214"/>
            <a:ext cx="2396250" cy="648000"/>
          </a:xfrm>
          <a:prstGeom prst="rect">
            <a:avLst/>
          </a:prstGeom>
        </p:spPr>
      </p:pic>
    </p:spTree>
    <p:extLst>
      <p:ext uri="{BB962C8B-B14F-4D97-AF65-F5344CB8AC3E}">
        <p14:creationId xmlns:p14="http://schemas.microsoft.com/office/powerpoint/2010/main" val="1363287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6463"/>
            <a:ext cx="10972800" cy="5129702"/>
          </a:xfrm>
          <a:prstGeom prst="rect">
            <a:avLst/>
          </a:prstGeom>
        </p:spPr>
        <p:txBody>
          <a:bodyPr/>
          <a:lstStyle>
            <a:lvl1pPr>
              <a:lnSpc>
                <a:spcPct val="114000"/>
              </a:lnSpc>
              <a:spcAft>
                <a:spcPts val="450"/>
              </a:spcAft>
              <a:defRPr/>
            </a:lvl1pPr>
            <a:lvl2pPr>
              <a:lnSpc>
                <a:spcPct val="114000"/>
              </a:lnSpc>
              <a:spcAft>
                <a:spcPts val="450"/>
              </a:spcAft>
              <a:defRPr/>
            </a:lvl2pPr>
            <a:lvl3pPr>
              <a:lnSpc>
                <a:spcPct val="114000"/>
              </a:lnSpc>
              <a:spcAft>
                <a:spcPts val="450"/>
              </a:spcAft>
              <a:defRPr/>
            </a:lvl3pPr>
            <a:lvl4pPr>
              <a:lnSpc>
                <a:spcPct val="114000"/>
              </a:lnSpc>
              <a:spcAft>
                <a:spcPts val="450"/>
              </a:spcAft>
              <a:defRPr/>
            </a:lvl4pPr>
            <a:lvl5pPr>
              <a:lnSpc>
                <a:spcPct val="114000"/>
              </a:lnSpc>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D64F6CFE-7C75-94CE-0D69-DD90F3031B76}"/>
              </a:ext>
            </a:extLst>
          </p:cNvPr>
          <p:cNvSpPr txBox="1">
            <a:spLocks/>
          </p:cNvSpPr>
          <p:nvPr userDrawn="1"/>
        </p:nvSpPr>
        <p:spPr>
          <a:xfrm>
            <a:off x="5789142" y="6480349"/>
            <a:ext cx="6396596" cy="365125"/>
          </a:xfrm>
          <a:prstGeom prst="rect">
            <a:avLst/>
          </a:prstGeom>
        </p:spPr>
        <p:txBody>
          <a:bodyPr vert="horz" lIns="91440" tIns="90000" rIns="91440" bIns="90000" rtlCol="0">
            <a:noAutofit/>
          </a:bodyPr>
          <a:lstStyle>
            <a:lvl1pPr marL="257175" indent="-257175" algn="l" defTabSz="342900" rtl="0" eaLnBrk="1" latinLnBrk="0" hangingPunct="1">
              <a:lnSpc>
                <a:spcPct val="114000"/>
              </a:lnSpc>
              <a:spcBef>
                <a:spcPts val="0"/>
              </a:spcBef>
              <a:spcAft>
                <a:spcPts val="450"/>
              </a:spcAft>
              <a:buFont typeface="Arial"/>
              <a:buChar char="•"/>
              <a:defRPr sz="2400" kern="1200">
                <a:solidFill>
                  <a:schemeClr val="tx1"/>
                </a:solidFill>
                <a:latin typeface="Geneva" panose="020B0503030404040204" pitchFamily="34" charset="0"/>
                <a:ea typeface="Geneva" panose="020B0503030404040204" pitchFamily="34" charset="0"/>
                <a:cs typeface="+mn-cs"/>
              </a:defRPr>
            </a:lvl1pPr>
            <a:lvl2pPr marL="557213" indent="-214313" algn="l" defTabSz="342900" rtl="0" eaLnBrk="1" latinLnBrk="0" hangingPunct="1">
              <a:lnSpc>
                <a:spcPct val="114000"/>
              </a:lnSpc>
              <a:spcBef>
                <a:spcPts val="0"/>
              </a:spcBef>
              <a:spcAft>
                <a:spcPts val="450"/>
              </a:spcAft>
              <a:buFont typeface="Arial"/>
              <a:buChar char="–"/>
              <a:defRPr sz="2100" kern="1200">
                <a:solidFill>
                  <a:schemeClr val="tx1"/>
                </a:solidFill>
                <a:latin typeface="Geneva" panose="020B0503030404040204" pitchFamily="34" charset="0"/>
                <a:ea typeface="Geneva" panose="020B0503030404040204" pitchFamily="34" charset="0"/>
                <a:cs typeface="+mn-cs"/>
              </a:defRPr>
            </a:lvl2pPr>
            <a:lvl3pPr marL="857250" indent="-171450" algn="l" defTabSz="342900" rtl="0" eaLnBrk="1" latinLnBrk="0" hangingPunct="1">
              <a:lnSpc>
                <a:spcPct val="114000"/>
              </a:lnSpc>
              <a:spcBef>
                <a:spcPts val="0"/>
              </a:spcBef>
              <a:spcAft>
                <a:spcPts val="450"/>
              </a:spcAft>
              <a:buFont typeface="Arial"/>
              <a:buChar char="•"/>
              <a:defRPr sz="1800" kern="1200">
                <a:solidFill>
                  <a:schemeClr val="tx1"/>
                </a:solidFill>
                <a:latin typeface="Geneva" panose="020B0503030404040204" pitchFamily="34" charset="0"/>
                <a:ea typeface="Geneva" panose="020B0503030404040204" pitchFamily="34" charset="0"/>
                <a:cs typeface="+mn-cs"/>
              </a:defRPr>
            </a:lvl3pPr>
            <a:lvl4pPr marL="1200150" indent="-171450" algn="l" defTabSz="342900" rtl="0" eaLnBrk="1" latinLnBrk="0" hangingPunct="1">
              <a:lnSpc>
                <a:spcPct val="114000"/>
              </a:lnSpc>
              <a:spcBef>
                <a:spcPts val="0"/>
              </a:spcBef>
              <a:spcAft>
                <a:spcPts val="450"/>
              </a:spcAft>
              <a:buFont typeface="Arial"/>
              <a:buChar char="–"/>
              <a:defRPr sz="1500" kern="1200">
                <a:solidFill>
                  <a:schemeClr val="tx1"/>
                </a:solidFill>
                <a:latin typeface="Geneva" panose="020B0503030404040204" pitchFamily="34" charset="0"/>
                <a:ea typeface="Geneva" panose="020B0503030404040204" pitchFamily="34" charset="0"/>
                <a:cs typeface="+mn-cs"/>
              </a:defRPr>
            </a:lvl4pPr>
            <a:lvl5pPr marL="1543050" indent="-171450" algn="l" defTabSz="342900" rtl="0" eaLnBrk="1" latinLnBrk="0" hangingPunct="1">
              <a:lnSpc>
                <a:spcPct val="114000"/>
              </a:lnSpc>
              <a:spcBef>
                <a:spcPts val="0"/>
              </a:spcBef>
              <a:spcAft>
                <a:spcPts val="450"/>
              </a:spcAft>
              <a:buFont typeface="Arial"/>
              <a:buChar char="»"/>
              <a:defRPr sz="1500" kern="1200">
                <a:solidFill>
                  <a:schemeClr val="tx1"/>
                </a:solidFill>
                <a:latin typeface="Geneva" panose="020B0503030404040204" pitchFamily="34" charset="0"/>
                <a:ea typeface="Geneva" panose="020B0503030404040204" pitchFamily="34"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r">
              <a:lnSpc>
                <a:spcPct val="100000"/>
              </a:lnSpc>
              <a:spcAft>
                <a:spcPts val="600"/>
              </a:spcAft>
              <a:buFont typeface="Arial"/>
              <a:buNone/>
            </a:pPr>
            <a:endParaRPr lang="en-US" sz="14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2609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14000"/>
              </a:lnSpc>
              <a:spcAft>
                <a:spcPts val="600"/>
              </a:spcAft>
              <a:defRPr/>
            </a:lvl1pPr>
            <a:lvl2pPr>
              <a:lnSpc>
                <a:spcPct val="114000"/>
              </a:lnSpc>
              <a:spcAft>
                <a:spcPts val="600"/>
              </a:spcAft>
              <a:defRPr/>
            </a:lvl2pPr>
            <a:lvl3pPr>
              <a:lnSpc>
                <a:spcPct val="114000"/>
              </a:lnSpc>
              <a:spcAft>
                <a:spcPts val="600"/>
              </a:spcAft>
              <a:defRPr/>
            </a:lvl3pPr>
            <a:lvl4pPr>
              <a:lnSpc>
                <a:spcPct val="114000"/>
              </a:lnSpc>
              <a:spcAft>
                <a:spcPts val="600"/>
              </a:spcAft>
              <a:defRPr/>
            </a:lvl4pPr>
            <a:lvl5pPr>
              <a:lnSpc>
                <a:spcPct val="114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25EFC75F-A91D-4A2D-8FD3-3052E44CC5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7665" y="6238875"/>
            <a:ext cx="3810000" cy="600075"/>
          </a:xfrm>
          <a:prstGeom prst="rect">
            <a:avLst/>
          </a:prstGeom>
        </p:spPr>
      </p:pic>
    </p:spTree>
    <p:extLst>
      <p:ext uri="{BB962C8B-B14F-4D97-AF65-F5344CB8AC3E}">
        <p14:creationId xmlns:p14="http://schemas.microsoft.com/office/powerpoint/2010/main" val="332573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975769"/>
            <a:ext cx="5157787" cy="823912"/>
          </a:xfrm>
          <a:solidFill>
            <a:srgbClr val="F5911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1799680"/>
            <a:ext cx="5157787" cy="4810125"/>
          </a:xfrm>
          <a:solidFill>
            <a:srgbClr val="0CADE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975769"/>
            <a:ext cx="5183188" cy="823912"/>
          </a:xfrm>
          <a:solidFill>
            <a:srgbClr val="F5911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1799680"/>
            <a:ext cx="5183188" cy="4810125"/>
          </a:xfrm>
          <a:solidFill>
            <a:srgbClr val="0CADE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2BBC1895-2C0B-3D39-385A-B368EA076A9D}"/>
              </a:ext>
            </a:extLst>
          </p:cNvPr>
          <p:cNvSpPr>
            <a:spLocks noGrp="1"/>
          </p:cNvSpPr>
          <p:nvPr>
            <p:ph type="title"/>
          </p:nvPr>
        </p:nvSpPr>
        <p:spPr>
          <a:xfrm>
            <a:off x="522514" y="0"/>
            <a:ext cx="11669486" cy="862149"/>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2023962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6463"/>
            <a:ext cx="10972800" cy="5129702"/>
          </a:xfrm>
          <a:prstGeom prst="rect">
            <a:avLst/>
          </a:prstGeom>
        </p:spPr>
        <p:txBody>
          <a:bodyPr/>
          <a:lstStyle>
            <a:lvl1pPr>
              <a:lnSpc>
                <a:spcPct val="114000"/>
              </a:lnSpc>
              <a:spcAft>
                <a:spcPts val="450"/>
              </a:spcAft>
              <a:defRPr/>
            </a:lvl1pPr>
            <a:lvl2pPr>
              <a:lnSpc>
                <a:spcPct val="114000"/>
              </a:lnSpc>
              <a:spcAft>
                <a:spcPts val="450"/>
              </a:spcAft>
              <a:defRPr/>
            </a:lvl2pPr>
            <a:lvl3pPr>
              <a:lnSpc>
                <a:spcPct val="114000"/>
              </a:lnSpc>
              <a:spcAft>
                <a:spcPts val="450"/>
              </a:spcAft>
              <a:defRPr/>
            </a:lvl3pPr>
            <a:lvl4pPr>
              <a:lnSpc>
                <a:spcPct val="114000"/>
              </a:lnSpc>
              <a:spcAft>
                <a:spcPts val="450"/>
              </a:spcAft>
              <a:defRPr/>
            </a:lvl4pPr>
            <a:lvl5pPr>
              <a:lnSpc>
                <a:spcPct val="114000"/>
              </a:lnSpc>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169252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0.svg"/><Relationship Id="rId4" Type="http://schemas.openxmlformats.org/officeDocument/2006/relationships/slideLayout" Target="../slideLayouts/slideLayout8.xml"/><Relationship Id="rId9"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4.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0.sv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9.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4.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0.svg"/><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0.sv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9.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7.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0563D26-C7DF-32A4-EB49-45BA4E7165D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66350" y="6352397"/>
            <a:ext cx="3168000" cy="498960"/>
          </a:xfrm>
          <a:prstGeom prst="rect">
            <a:avLst/>
          </a:prstGeom>
        </p:spPr>
      </p:pic>
      <p:sp>
        <p:nvSpPr>
          <p:cNvPr id="3" name="Text Placeholder 2"/>
          <p:cNvSpPr>
            <a:spLocks noGrp="1"/>
          </p:cNvSpPr>
          <p:nvPr>
            <p:ph type="body" idx="1"/>
          </p:nvPr>
        </p:nvSpPr>
        <p:spPr>
          <a:xfrm>
            <a:off x="609600" y="996463"/>
            <a:ext cx="10972800" cy="5129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94280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r" defTabSz="342900" rtl="0" eaLnBrk="1" latinLnBrk="0" hangingPunct="1">
        <a:spcBef>
          <a:spcPct val="0"/>
        </a:spcBef>
        <a:buNone/>
        <a:defRPr sz="2700" b="1" kern="1200">
          <a:solidFill>
            <a:schemeClr val="bg1"/>
          </a:solidFill>
          <a:latin typeface="Geneva" panose="020B0503030404040204" pitchFamily="34" charset="0"/>
          <a:ea typeface="Geneva" panose="020B0503030404040204" pitchFamily="34" charset="0"/>
          <a:cs typeface="+mj-cs"/>
        </a:defRPr>
      </a:lvl1pPr>
    </p:titleStyle>
    <p:bodyStyle>
      <a:lvl1pPr marL="257175" indent="-257175" algn="l" defTabSz="342900" rtl="0" eaLnBrk="1" latinLnBrk="0" hangingPunct="1">
        <a:lnSpc>
          <a:spcPct val="114000"/>
        </a:lnSpc>
        <a:spcBef>
          <a:spcPts val="0"/>
        </a:spcBef>
        <a:buFont typeface="Arial"/>
        <a:buChar char="•"/>
        <a:defRPr sz="2400" kern="1200">
          <a:solidFill>
            <a:schemeClr val="tx1"/>
          </a:solidFill>
          <a:latin typeface="Geneva" panose="020B0503030404040204" pitchFamily="34" charset="0"/>
          <a:ea typeface="Geneva" panose="020B0503030404040204" pitchFamily="34" charset="0"/>
          <a:cs typeface="+mn-cs"/>
        </a:defRPr>
      </a:lvl1pPr>
      <a:lvl2pPr marL="557213" indent="-214313" algn="l" defTabSz="342900" rtl="0" eaLnBrk="1" latinLnBrk="0" hangingPunct="1">
        <a:lnSpc>
          <a:spcPct val="114000"/>
        </a:lnSpc>
        <a:spcBef>
          <a:spcPts val="0"/>
        </a:spcBef>
        <a:buFont typeface="Arial"/>
        <a:buChar char="–"/>
        <a:defRPr sz="2100" kern="1200">
          <a:solidFill>
            <a:schemeClr val="tx1"/>
          </a:solidFill>
          <a:latin typeface="Geneva" panose="020B0503030404040204" pitchFamily="34" charset="0"/>
          <a:ea typeface="Geneva" panose="020B0503030404040204" pitchFamily="34" charset="0"/>
          <a:cs typeface="+mn-cs"/>
        </a:defRPr>
      </a:lvl2pPr>
      <a:lvl3pPr marL="857250" indent="-171450" algn="l" defTabSz="342900" rtl="0" eaLnBrk="1" latinLnBrk="0" hangingPunct="1">
        <a:lnSpc>
          <a:spcPct val="114000"/>
        </a:lnSpc>
        <a:spcBef>
          <a:spcPts val="0"/>
        </a:spcBef>
        <a:buFont typeface="Arial"/>
        <a:buChar char="•"/>
        <a:defRPr sz="1800" kern="1200">
          <a:solidFill>
            <a:schemeClr val="tx1"/>
          </a:solidFill>
          <a:latin typeface="Geneva" panose="020B0503030404040204" pitchFamily="34" charset="0"/>
          <a:ea typeface="Geneva" panose="020B0503030404040204" pitchFamily="34" charset="0"/>
          <a:cs typeface="+mn-cs"/>
        </a:defRPr>
      </a:lvl3pPr>
      <a:lvl4pPr marL="1200150" indent="-171450" algn="l" defTabSz="342900" rtl="0" eaLnBrk="1" latinLnBrk="0" hangingPunct="1">
        <a:lnSpc>
          <a:spcPct val="114000"/>
        </a:lnSpc>
        <a:spcBef>
          <a:spcPts val="0"/>
        </a:spcBef>
        <a:buFont typeface="Arial"/>
        <a:buChar char="–"/>
        <a:defRPr sz="1500" kern="1200">
          <a:solidFill>
            <a:schemeClr val="tx1"/>
          </a:solidFill>
          <a:latin typeface="Geneva" panose="020B0503030404040204" pitchFamily="34" charset="0"/>
          <a:ea typeface="Geneva" panose="020B0503030404040204" pitchFamily="34" charset="0"/>
          <a:cs typeface="+mn-cs"/>
        </a:defRPr>
      </a:lvl4pPr>
      <a:lvl5pPr marL="1543050" indent="-171450" algn="l" defTabSz="342900" rtl="0" eaLnBrk="1" latinLnBrk="0" hangingPunct="1">
        <a:lnSpc>
          <a:spcPct val="114000"/>
        </a:lnSpc>
        <a:spcBef>
          <a:spcPts val="0"/>
        </a:spcBef>
        <a:buFont typeface="Arial"/>
        <a:buChar char="»"/>
        <a:defRPr sz="1500" kern="1200">
          <a:solidFill>
            <a:schemeClr val="tx1"/>
          </a:solidFill>
          <a:latin typeface="Geneva" panose="020B0503030404040204" pitchFamily="34" charset="0"/>
          <a:ea typeface="Geneva" panose="020B0503030404040204" pitchFamily="34"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009"/>
            <a:ext cx="12192000" cy="726829"/>
          </a:xfrm>
          <a:prstGeom prst="rect">
            <a:avLst/>
          </a:prstGeom>
          <a:solidFill>
            <a:srgbClr val="08909D"/>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996463"/>
            <a:ext cx="10972800" cy="5129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6A3F72-B270-0949-91B9-4A8CB9EADBEB}" type="slidenum">
              <a:rPr lang="en-GB" smtClean="0"/>
              <a:t>‹#›</a:t>
            </a:fld>
            <a:endParaRPr lang="en-GB"/>
          </a:p>
        </p:txBody>
      </p:sp>
      <p:pic>
        <p:nvPicPr>
          <p:cNvPr id="5" name="Picture 4">
            <a:extLst>
              <a:ext uri="{FF2B5EF4-FFF2-40B4-BE49-F238E27FC236}">
                <a16:creationId xmlns:a16="http://schemas.microsoft.com/office/drawing/2014/main" id="{3CF1FD78-B1E0-9643-936A-76ED323B1F4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60565" y="6351504"/>
            <a:ext cx="3159579" cy="506497"/>
          </a:xfrm>
          <a:prstGeom prst="rect">
            <a:avLst/>
          </a:prstGeom>
        </p:spPr>
      </p:pic>
    </p:spTree>
    <p:extLst>
      <p:ext uri="{BB962C8B-B14F-4D97-AF65-F5344CB8AC3E}">
        <p14:creationId xmlns:p14="http://schemas.microsoft.com/office/powerpoint/2010/main" val="6784323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ransition>
    <p:fade/>
  </p:transition>
  <p:txStyles>
    <p:titleStyle>
      <a:lvl1pPr algn="r" defTabSz="342900" rtl="0" eaLnBrk="1" latinLnBrk="0" hangingPunct="1">
        <a:spcBef>
          <a:spcPct val="0"/>
        </a:spcBef>
        <a:buNone/>
        <a:defRPr sz="2700" b="1" kern="1200">
          <a:solidFill>
            <a:schemeClr val="bg1"/>
          </a:solidFill>
          <a:latin typeface="Geneva" panose="020B0503030404040204" pitchFamily="34" charset="0"/>
          <a:ea typeface="Geneva" panose="020B0503030404040204" pitchFamily="34" charset="0"/>
          <a:cs typeface="+mj-cs"/>
        </a:defRPr>
      </a:lvl1pPr>
    </p:titleStyle>
    <p:bodyStyle>
      <a:lvl1pPr marL="257175" indent="-257175" algn="l" defTabSz="342900" rtl="0" eaLnBrk="1" latinLnBrk="0" hangingPunct="1">
        <a:lnSpc>
          <a:spcPct val="114000"/>
        </a:lnSpc>
        <a:spcBef>
          <a:spcPts val="0"/>
        </a:spcBef>
        <a:buFont typeface="Arial"/>
        <a:buChar char="•"/>
        <a:defRPr sz="2400" kern="1200">
          <a:solidFill>
            <a:schemeClr val="tx1"/>
          </a:solidFill>
          <a:latin typeface="Geneva" panose="020B0503030404040204" pitchFamily="34" charset="0"/>
          <a:ea typeface="Geneva" panose="020B0503030404040204" pitchFamily="34" charset="0"/>
          <a:cs typeface="+mn-cs"/>
        </a:defRPr>
      </a:lvl1pPr>
      <a:lvl2pPr marL="557213" indent="-214313" algn="l" defTabSz="342900" rtl="0" eaLnBrk="1" latinLnBrk="0" hangingPunct="1">
        <a:lnSpc>
          <a:spcPct val="114000"/>
        </a:lnSpc>
        <a:spcBef>
          <a:spcPts val="0"/>
        </a:spcBef>
        <a:buFont typeface="Arial"/>
        <a:buChar char="–"/>
        <a:defRPr sz="2100" kern="1200">
          <a:solidFill>
            <a:schemeClr val="tx1"/>
          </a:solidFill>
          <a:latin typeface="Geneva" panose="020B0503030404040204" pitchFamily="34" charset="0"/>
          <a:ea typeface="Geneva" panose="020B0503030404040204" pitchFamily="34" charset="0"/>
          <a:cs typeface="+mn-cs"/>
        </a:defRPr>
      </a:lvl2pPr>
      <a:lvl3pPr marL="857250" indent="-171450" algn="l" defTabSz="342900" rtl="0" eaLnBrk="1" latinLnBrk="0" hangingPunct="1">
        <a:lnSpc>
          <a:spcPct val="114000"/>
        </a:lnSpc>
        <a:spcBef>
          <a:spcPts val="0"/>
        </a:spcBef>
        <a:buFont typeface="Arial"/>
        <a:buChar char="•"/>
        <a:defRPr sz="1800" kern="1200">
          <a:solidFill>
            <a:schemeClr val="tx1"/>
          </a:solidFill>
          <a:latin typeface="Geneva" panose="020B0503030404040204" pitchFamily="34" charset="0"/>
          <a:ea typeface="Geneva" panose="020B0503030404040204" pitchFamily="34" charset="0"/>
          <a:cs typeface="+mn-cs"/>
        </a:defRPr>
      </a:lvl3pPr>
      <a:lvl4pPr marL="1200150" indent="-171450" algn="l" defTabSz="342900" rtl="0" eaLnBrk="1" latinLnBrk="0" hangingPunct="1">
        <a:lnSpc>
          <a:spcPct val="114000"/>
        </a:lnSpc>
        <a:spcBef>
          <a:spcPts val="0"/>
        </a:spcBef>
        <a:buFont typeface="Arial"/>
        <a:buChar char="–"/>
        <a:defRPr sz="1500" kern="1200">
          <a:solidFill>
            <a:schemeClr val="tx1"/>
          </a:solidFill>
          <a:latin typeface="Geneva" panose="020B0503030404040204" pitchFamily="34" charset="0"/>
          <a:ea typeface="Geneva" panose="020B0503030404040204" pitchFamily="34" charset="0"/>
          <a:cs typeface="+mn-cs"/>
        </a:defRPr>
      </a:lvl4pPr>
      <a:lvl5pPr marL="1543050" indent="-171450" algn="l" defTabSz="342900" rtl="0" eaLnBrk="1" latinLnBrk="0" hangingPunct="1">
        <a:lnSpc>
          <a:spcPct val="114000"/>
        </a:lnSpc>
        <a:spcBef>
          <a:spcPts val="0"/>
        </a:spcBef>
        <a:buFont typeface="Arial"/>
        <a:buChar char="»"/>
        <a:defRPr sz="1500" kern="1200">
          <a:solidFill>
            <a:schemeClr val="tx1"/>
          </a:solidFill>
          <a:latin typeface="Geneva" panose="020B0503030404040204" pitchFamily="34" charset="0"/>
          <a:ea typeface="Geneva" panose="020B0503030404040204" pitchFamily="34"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007"/>
            <a:ext cx="12192000" cy="726829"/>
          </a:xfrm>
          <a:prstGeom prst="rect">
            <a:avLst/>
          </a:prstGeom>
          <a:solidFill>
            <a:srgbClr val="08909D"/>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996463"/>
            <a:ext cx="10972800" cy="5129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A3F72-B270-0949-91B9-4A8CB9EADBEB}" type="slidenum">
              <a:rPr lang="en-GB" smtClean="0"/>
              <a:t>‹#›</a:t>
            </a:fld>
            <a:endParaRPr lang="en-GB"/>
          </a:p>
        </p:txBody>
      </p:sp>
      <p:pic>
        <p:nvPicPr>
          <p:cNvPr id="4" name="Graphic 3">
            <a:extLst>
              <a:ext uri="{FF2B5EF4-FFF2-40B4-BE49-F238E27FC236}">
                <a16:creationId xmlns:a16="http://schemas.microsoft.com/office/drawing/2014/main" id="{975B8688-5481-B7BF-FF79-BC1362E62CC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97665" y="6238875"/>
            <a:ext cx="3810000" cy="600075"/>
          </a:xfrm>
          <a:prstGeom prst="rect">
            <a:avLst/>
          </a:prstGeom>
        </p:spPr>
      </p:pic>
    </p:spTree>
    <p:extLst>
      <p:ext uri="{BB962C8B-B14F-4D97-AF65-F5344CB8AC3E}">
        <p14:creationId xmlns:p14="http://schemas.microsoft.com/office/powerpoint/2010/main" val="41874614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p:fade/>
  </p:transition>
  <p:txStyles>
    <p:titleStyle>
      <a:lvl1pPr algn="r" defTabSz="457200" rtl="0" eaLnBrk="1" latinLnBrk="0" hangingPunct="1">
        <a:spcBef>
          <a:spcPct val="0"/>
        </a:spcBef>
        <a:buNone/>
        <a:defRPr sz="3600" b="1" kern="1200">
          <a:solidFill>
            <a:schemeClr val="bg1"/>
          </a:solidFill>
          <a:latin typeface="Geneva" panose="020B0503030404040204" pitchFamily="34" charset="0"/>
          <a:ea typeface="Geneva" panose="020B0503030404040204" pitchFamily="34" charset="0"/>
          <a:cs typeface="+mj-cs"/>
        </a:defRPr>
      </a:lvl1pPr>
    </p:titleStyle>
    <p:bodyStyle>
      <a:lvl1pPr marL="342900" indent="-342900" algn="l" defTabSz="457200" rtl="0" eaLnBrk="1" latinLnBrk="0" hangingPunct="1">
        <a:lnSpc>
          <a:spcPct val="114000"/>
        </a:lnSpc>
        <a:spcBef>
          <a:spcPts val="0"/>
        </a:spcBef>
        <a:buFont typeface="Arial"/>
        <a:buChar char="•"/>
        <a:defRPr sz="3200" kern="1200">
          <a:solidFill>
            <a:schemeClr val="tx1"/>
          </a:solidFill>
          <a:latin typeface="Geneva" panose="020B0503030404040204" pitchFamily="34" charset="0"/>
          <a:ea typeface="Geneva" panose="020B0503030404040204" pitchFamily="34" charset="0"/>
          <a:cs typeface="+mn-cs"/>
        </a:defRPr>
      </a:lvl1pPr>
      <a:lvl2pPr marL="742950" indent="-285750" algn="l" defTabSz="457200" rtl="0" eaLnBrk="1" latinLnBrk="0" hangingPunct="1">
        <a:lnSpc>
          <a:spcPct val="114000"/>
        </a:lnSpc>
        <a:spcBef>
          <a:spcPts val="0"/>
        </a:spcBef>
        <a:buFont typeface="Arial"/>
        <a:buChar char="–"/>
        <a:defRPr sz="2800" kern="1200">
          <a:solidFill>
            <a:schemeClr val="tx1"/>
          </a:solidFill>
          <a:latin typeface="Geneva" panose="020B0503030404040204" pitchFamily="34" charset="0"/>
          <a:ea typeface="Geneva" panose="020B0503030404040204" pitchFamily="34" charset="0"/>
          <a:cs typeface="+mn-cs"/>
        </a:defRPr>
      </a:lvl2pPr>
      <a:lvl3pPr marL="1143000" indent="-228600" algn="l" defTabSz="457200" rtl="0" eaLnBrk="1" latinLnBrk="0" hangingPunct="1">
        <a:lnSpc>
          <a:spcPct val="114000"/>
        </a:lnSpc>
        <a:spcBef>
          <a:spcPts val="0"/>
        </a:spcBef>
        <a:buFont typeface="Arial"/>
        <a:buChar char="•"/>
        <a:defRPr sz="2400" kern="1200">
          <a:solidFill>
            <a:schemeClr val="tx1"/>
          </a:solidFill>
          <a:latin typeface="Geneva" panose="020B0503030404040204" pitchFamily="34" charset="0"/>
          <a:ea typeface="Geneva" panose="020B0503030404040204" pitchFamily="34" charset="0"/>
          <a:cs typeface="+mn-cs"/>
        </a:defRPr>
      </a:lvl3pPr>
      <a:lvl4pPr marL="1600200" indent="-228600" algn="l" defTabSz="457200" rtl="0" eaLnBrk="1" latinLnBrk="0" hangingPunct="1">
        <a:lnSpc>
          <a:spcPct val="114000"/>
        </a:lnSpc>
        <a:spcBef>
          <a:spcPts val="0"/>
        </a:spcBef>
        <a:buFont typeface="Arial"/>
        <a:buChar char="–"/>
        <a:defRPr sz="2000" kern="1200">
          <a:solidFill>
            <a:schemeClr val="tx1"/>
          </a:solidFill>
          <a:latin typeface="Geneva" panose="020B0503030404040204" pitchFamily="34" charset="0"/>
          <a:ea typeface="Geneva" panose="020B0503030404040204" pitchFamily="34" charset="0"/>
          <a:cs typeface="+mn-cs"/>
        </a:defRPr>
      </a:lvl4pPr>
      <a:lvl5pPr marL="2057400" indent="-228600" algn="l" defTabSz="457200" rtl="0" eaLnBrk="1" latinLnBrk="0" hangingPunct="1">
        <a:lnSpc>
          <a:spcPct val="114000"/>
        </a:lnSpc>
        <a:spcBef>
          <a:spcPts val="0"/>
        </a:spcBef>
        <a:buFont typeface="Arial"/>
        <a:buChar char="»"/>
        <a:defRPr sz="2000" kern="1200">
          <a:solidFill>
            <a:schemeClr val="tx1"/>
          </a:solidFill>
          <a:latin typeface="Geneva" panose="020B0503030404040204" pitchFamily="34" charset="0"/>
          <a:ea typeface="Geneva" panose="020B0503030404040204" pitchFamily="34"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0563D26-C7DF-32A4-EB49-45BA4E7165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6350" y="6352397"/>
            <a:ext cx="3168000" cy="498960"/>
          </a:xfrm>
          <a:prstGeom prst="rect">
            <a:avLst/>
          </a:prstGeom>
        </p:spPr>
      </p:pic>
      <p:sp>
        <p:nvSpPr>
          <p:cNvPr id="3" name="Text Placeholder 2"/>
          <p:cNvSpPr>
            <a:spLocks noGrp="1"/>
          </p:cNvSpPr>
          <p:nvPr>
            <p:ph type="body" idx="1"/>
          </p:nvPr>
        </p:nvSpPr>
        <p:spPr>
          <a:xfrm>
            <a:off x="609600" y="996463"/>
            <a:ext cx="10972800" cy="5129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6A3F72-B270-0949-91B9-4A8CB9EADBEB}" type="slidenum">
              <a:rPr lang="en-GB" smtClean="0"/>
              <a:t>‹#›</a:t>
            </a:fld>
            <a:endParaRPr lang="en-GB"/>
          </a:p>
        </p:txBody>
      </p:sp>
    </p:spTree>
    <p:extLst>
      <p:ext uri="{BB962C8B-B14F-4D97-AF65-F5344CB8AC3E}">
        <p14:creationId xmlns:p14="http://schemas.microsoft.com/office/powerpoint/2010/main" val="2997970254"/>
      </p:ext>
    </p:extLst>
  </p:cSld>
  <p:clrMap bg1="lt1" tx1="dk1" bg2="lt2" tx2="dk2" accent1="accent1" accent2="accent2" accent3="accent3" accent4="accent4" accent5="accent5" accent6="accent6" hlink="hlink" folHlink="folHlink"/>
  <p:sldLayoutIdLst>
    <p:sldLayoutId id="2147483683" r:id="rId1"/>
    <p:sldLayoutId id="2147483684"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r" defTabSz="342900" rtl="0" eaLnBrk="1" latinLnBrk="0" hangingPunct="1">
        <a:spcBef>
          <a:spcPct val="0"/>
        </a:spcBef>
        <a:buNone/>
        <a:defRPr sz="2700" b="1" kern="1200">
          <a:solidFill>
            <a:schemeClr val="bg1"/>
          </a:solidFill>
          <a:latin typeface="Geneva" panose="020B0503030404040204" pitchFamily="34" charset="0"/>
          <a:ea typeface="Geneva" panose="020B0503030404040204" pitchFamily="34" charset="0"/>
          <a:cs typeface="+mj-cs"/>
        </a:defRPr>
      </a:lvl1pPr>
    </p:titleStyle>
    <p:bodyStyle>
      <a:lvl1pPr marL="257175" indent="-257175" algn="l" defTabSz="342900" rtl="0" eaLnBrk="1" latinLnBrk="0" hangingPunct="1">
        <a:lnSpc>
          <a:spcPct val="114000"/>
        </a:lnSpc>
        <a:spcBef>
          <a:spcPts val="0"/>
        </a:spcBef>
        <a:buFont typeface="Arial"/>
        <a:buChar char="•"/>
        <a:defRPr sz="2400" kern="1200">
          <a:solidFill>
            <a:schemeClr val="tx1"/>
          </a:solidFill>
          <a:latin typeface="Geneva" panose="020B0503030404040204" pitchFamily="34" charset="0"/>
          <a:ea typeface="Geneva" panose="020B0503030404040204" pitchFamily="34" charset="0"/>
          <a:cs typeface="+mn-cs"/>
        </a:defRPr>
      </a:lvl1pPr>
      <a:lvl2pPr marL="557213" indent="-214313" algn="l" defTabSz="342900" rtl="0" eaLnBrk="1" latinLnBrk="0" hangingPunct="1">
        <a:lnSpc>
          <a:spcPct val="114000"/>
        </a:lnSpc>
        <a:spcBef>
          <a:spcPts val="0"/>
        </a:spcBef>
        <a:buFont typeface="Arial"/>
        <a:buChar char="–"/>
        <a:defRPr sz="2100" kern="1200">
          <a:solidFill>
            <a:schemeClr val="tx1"/>
          </a:solidFill>
          <a:latin typeface="Geneva" panose="020B0503030404040204" pitchFamily="34" charset="0"/>
          <a:ea typeface="Geneva" panose="020B0503030404040204" pitchFamily="34" charset="0"/>
          <a:cs typeface="+mn-cs"/>
        </a:defRPr>
      </a:lvl2pPr>
      <a:lvl3pPr marL="857250" indent="-171450" algn="l" defTabSz="342900" rtl="0" eaLnBrk="1" latinLnBrk="0" hangingPunct="1">
        <a:lnSpc>
          <a:spcPct val="114000"/>
        </a:lnSpc>
        <a:spcBef>
          <a:spcPts val="0"/>
        </a:spcBef>
        <a:buFont typeface="Arial"/>
        <a:buChar char="•"/>
        <a:defRPr sz="1800" kern="1200">
          <a:solidFill>
            <a:schemeClr val="tx1"/>
          </a:solidFill>
          <a:latin typeface="Geneva" panose="020B0503030404040204" pitchFamily="34" charset="0"/>
          <a:ea typeface="Geneva" panose="020B0503030404040204" pitchFamily="34" charset="0"/>
          <a:cs typeface="+mn-cs"/>
        </a:defRPr>
      </a:lvl3pPr>
      <a:lvl4pPr marL="1200150" indent="-171450" algn="l" defTabSz="342900" rtl="0" eaLnBrk="1" latinLnBrk="0" hangingPunct="1">
        <a:lnSpc>
          <a:spcPct val="114000"/>
        </a:lnSpc>
        <a:spcBef>
          <a:spcPts val="0"/>
        </a:spcBef>
        <a:buFont typeface="Arial"/>
        <a:buChar char="–"/>
        <a:defRPr sz="1500" kern="1200">
          <a:solidFill>
            <a:schemeClr val="tx1"/>
          </a:solidFill>
          <a:latin typeface="Geneva" panose="020B0503030404040204" pitchFamily="34" charset="0"/>
          <a:ea typeface="Geneva" panose="020B0503030404040204" pitchFamily="34" charset="0"/>
          <a:cs typeface="+mn-cs"/>
        </a:defRPr>
      </a:lvl4pPr>
      <a:lvl5pPr marL="1543050" indent="-171450" algn="l" defTabSz="342900" rtl="0" eaLnBrk="1" latinLnBrk="0" hangingPunct="1">
        <a:lnSpc>
          <a:spcPct val="114000"/>
        </a:lnSpc>
        <a:spcBef>
          <a:spcPts val="0"/>
        </a:spcBef>
        <a:buFont typeface="Arial"/>
        <a:buChar char="»"/>
        <a:defRPr sz="1500" kern="1200">
          <a:solidFill>
            <a:schemeClr val="tx1"/>
          </a:solidFill>
          <a:latin typeface="Geneva" panose="020B0503030404040204" pitchFamily="34" charset="0"/>
          <a:ea typeface="Geneva" panose="020B0503030404040204" pitchFamily="34"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514" y="0"/>
            <a:ext cx="11669486" cy="862149"/>
          </a:xfrm>
          <a:prstGeom prst="rect">
            <a:avLst/>
          </a:prstGeom>
          <a:solidFill>
            <a:srgbClr val="0A8F9D"/>
          </a:solidFill>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045028"/>
            <a:ext cx="10515600" cy="560396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930496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xStyles>
    <p:title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0563D26-C7DF-32A4-EB49-45BA4E7165D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66350" y="6352397"/>
            <a:ext cx="3168000" cy="498960"/>
          </a:xfrm>
          <a:prstGeom prst="rect">
            <a:avLst/>
          </a:prstGeom>
        </p:spPr>
      </p:pic>
      <p:sp>
        <p:nvSpPr>
          <p:cNvPr id="3" name="Text Placeholder 2"/>
          <p:cNvSpPr>
            <a:spLocks noGrp="1"/>
          </p:cNvSpPr>
          <p:nvPr>
            <p:ph type="body" idx="1"/>
          </p:nvPr>
        </p:nvSpPr>
        <p:spPr>
          <a:xfrm>
            <a:off x="609600" y="996463"/>
            <a:ext cx="10972800" cy="5129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597354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r" defTabSz="342900" rtl="0" eaLnBrk="1" latinLnBrk="0" hangingPunct="1">
        <a:spcBef>
          <a:spcPct val="0"/>
        </a:spcBef>
        <a:buNone/>
        <a:defRPr sz="2700" b="1" kern="1200">
          <a:solidFill>
            <a:schemeClr val="bg1"/>
          </a:solidFill>
          <a:latin typeface="Geneva" panose="020B0503030404040204" pitchFamily="34" charset="0"/>
          <a:ea typeface="Geneva" panose="020B0503030404040204" pitchFamily="34" charset="0"/>
          <a:cs typeface="+mj-cs"/>
        </a:defRPr>
      </a:lvl1pPr>
    </p:titleStyle>
    <p:bodyStyle>
      <a:lvl1pPr marL="257175" indent="-257175" algn="l" defTabSz="342900" rtl="0" eaLnBrk="1" latinLnBrk="0" hangingPunct="1">
        <a:lnSpc>
          <a:spcPct val="114000"/>
        </a:lnSpc>
        <a:spcBef>
          <a:spcPts val="0"/>
        </a:spcBef>
        <a:buFont typeface="Arial"/>
        <a:buChar char="•"/>
        <a:defRPr sz="2400" kern="1200">
          <a:solidFill>
            <a:schemeClr val="tx1"/>
          </a:solidFill>
          <a:latin typeface="Geneva" panose="020B0503030404040204" pitchFamily="34" charset="0"/>
          <a:ea typeface="Geneva" panose="020B0503030404040204" pitchFamily="34" charset="0"/>
          <a:cs typeface="+mn-cs"/>
        </a:defRPr>
      </a:lvl1pPr>
      <a:lvl2pPr marL="557213" indent="-214313" algn="l" defTabSz="342900" rtl="0" eaLnBrk="1" latinLnBrk="0" hangingPunct="1">
        <a:lnSpc>
          <a:spcPct val="114000"/>
        </a:lnSpc>
        <a:spcBef>
          <a:spcPts val="0"/>
        </a:spcBef>
        <a:buFont typeface="Arial"/>
        <a:buChar char="–"/>
        <a:defRPr sz="2100" kern="1200">
          <a:solidFill>
            <a:schemeClr val="tx1"/>
          </a:solidFill>
          <a:latin typeface="Geneva" panose="020B0503030404040204" pitchFamily="34" charset="0"/>
          <a:ea typeface="Geneva" panose="020B0503030404040204" pitchFamily="34" charset="0"/>
          <a:cs typeface="+mn-cs"/>
        </a:defRPr>
      </a:lvl2pPr>
      <a:lvl3pPr marL="857250" indent="-171450" algn="l" defTabSz="342900" rtl="0" eaLnBrk="1" latinLnBrk="0" hangingPunct="1">
        <a:lnSpc>
          <a:spcPct val="114000"/>
        </a:lnSpc>
        <a:spcBef>
          <a:spcPts val="0"/>
        </a:spcBef>
        <a:buFont typeface="Arial"/>
        <a:buChar char="•"/>
        <a:defRPr sz="1800" kern="1200">
          <a:solidFill>
            <a:schemeClr val="tx1"/>
          </a:solidFill>
          <a:latin typeface="Geneva" panose="020B0503030404040204" pitchFamily="34" charset="0"/>
          <a:ea typeface="Geneva" panose="020B0503030404040204" pitchFamily="34" charset="0"/>
          <a:cs typeface="+mn-cs"/>
        </a:defRPr>
      </a:lvl3pPr>
      <a:lvl4pPr marL="1200150" indent="-171450" algn="l" defTabSz="342900" rtl="0" eaLnBrk="1" latinLnBrk="0" hangingPunct="1">
        <a:lnSpc>
          <a:spcPct val="114000"/>
        </a:lnSpc>
        <a:spcBef>
          <a:spcPts val="0"/>
        </a:spcBef>
        <a:buFont typeface="Arial"/>
        <a:buChar char="–"/>
        <a:defRPr sz="1500" kern="1200">
          <a:solidFill>
            <a:schemeClr val="tx1"/>
          </a:solidFill>
          <a:latin typeface="Geneva" panose="020B0503030404040204" pitchFamily="34" charset="0"/>
          <a:ea typeface="Geneva" panose="020B0503030404040204" pitchFamily="34" charset="0"/>
          <a:cs typeface="+mn-cs"/>
        </a:defRPr>
      </a:lvl4pPr>
      <a:lvl5pPr marL="1543050" indent="-171450" algn="l" defTabSz="342900" rtl="0" eaLnBrk="1" latinLnBrk="0" hangingPunct="1">
        <a:lnSpc>
          <a:spcPct val="114000"/>
        </a:lnSpc>
        <a:spcBef>
          <a:spcPts val="0"/>
        </a:spcBef>
        <a:buFont typeface="Arial"/>
        <a:buChar char="»"/>
        <a:defRPr sz="1500" kern="1200">
          <a:solidFill>
            <a:schemeClr val="tx1"/>
          </a:solidFill>
          <a:latin typeface="Geneva" panose="020B0503030404040204" pitchFamily="34" charset="0"/>
          <a:ea typeface="Geneva" panose="020B0503030404040204" pitchFamily="34"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library.wmo.int/index.php?lvl=notice_display&amp;id=22134#.Y_3e0nbMKbg" TargetMode="Externa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s://library.wmo.int/index.php?lvl=notice_display&amp;id=22135#.Y_3eS3bMKb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651075" y="1440475"/>
            <a:ext cx="10308600" cy="3044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lt1"/>
              </a:buClr>
              <a:buSzPts val="8000"/>
              <a:buFont typeface="Arial"/>
              <a:buNone/>
            </a:pPr>
            <a:r>
              <a:rPr lang="en-GB" sz="7100" dirty="0"/>
              <a:t>WGClimate-22 &amp; GHG-TT-5</a:t>
            </a:r>
            <a:endParaRPr sz="7100" dirty="0">
              <a:latin typeface="Montserrat"/>
              <a:ea typeface="Montserrat"/>
              <a:cs typeface="Montserrat"/>
              <a:sym typeface="Montserrat"/>
            </a:endParaRPr>
          </a:p>
        </p:txBody>
      </p:sp>
      <p:sp>
        <p:nvSpPr>
          <p:cNvPr id="61" name="Google Shape;61;p6"/>
          <p:cNvSpPr/>
          <p:nvPr/>
        </p:nvSpPr>
        <p:spPr>
          <a:xfrm>
            <a:off x="6223225" y="5534125"/>
            <a:ext cx="5908500" cy="12756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endParaRPr kumimoji="0" sz="2200" b="0" i="0" u="none" strike="noStrike" kern="0" cap="none" spc="0" normalizeH="0" baseline="0" noProof="0" dirty="0">
              <a:ln>
                <a:noFill/>
              </a:ln>
              <a:solidFill>
                <a:srgbClr val="FFFFFF"/>
              </a:solidFill>
              <a:effectLst/>
              <a:uLnTx/>
              <a:uFillTx/>
              <a:latin typeface="Barlow Medium"/>
              <a:ea typeface="Barlow Medium"/>
              <a:cs typeface="Barlow Medium"/>
              <a:sym typeface="Barlow Medium"/>
            </a:endParaRPr>
          </a:p>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en-CH" sz="2200" b="0" i="0" u="none" strike="noStrike" kern="0" cap="none" spc="0" normalizeH="0" baseline="0" noProof="0" dirty="0">
                <a:ln>
                  <a:noFill/>
                </a:ln>
                <a:solidFill>
                  <a:srgbClr val="FFFFFF"/>
                </a:solidFill>
                <a:effectLst/>
                <a:uLnTx/>
                <a:uFillTx/>
                <a:latin typeface="Barlow Medium"/>
                <a:ea typeface="Barlow Medium"/>
                <a:cs typeface="Barlow Medium"/>
                <a:sym typeface="Barlow Medium"/>
              </a:rPr>
              <a:t>Caterina Tassone - GCOS</a:t>
            </a:r>
            <a:endParaRPr kumimoji="0" sz="1400" b="0" i="0" u="none" strike="noStrike" kern="0" cap="none" spc="0" normalizeH="0" baseline="0" noProof="0" dirty="0">
              <a:ln>
                <a:noFill/>
              </a:ln>
              <a:solidFill>
                <a:srgbClr val="FFFFFF"/>
              </a:solidFill>
              <a:effectLst/>
              <a:uLnTx/>
              <a:uFillTx/>
              <a:latin typeface="Barlow Medium"/>
              <a:ea typeface="Barlow Medium"/>
              <a:cs typeface="Barlow Medium"/>
              <a:sym typeface="Barlow Medium"/>
            </a:endParaRPr>
          </a:p>
          <a:p>
            <a:pPr marL="0" marR="0" lvl="0" indent="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FFFFFF"/>
                </a:solidFill>
                <a:effectLst/>
                <a:uLnTx/>
                <a:uFillTx/>
                <a:latin typeface="Barlow Medium"/>
                <a:ea typeface="Barlow Medium"/>
                <a:cs typeface="Barlow Medium"/>
                <a:sym typeface="Barlow Medium"/>
              </a:rPr>
              <a:t>Agenda Item </a:t>
            </a:r>
            <a:r>
              <a:rPr kumimoji="0" lang="en-CH" sz="2200" b="0" i="0" u="none" strike="noStrike" kern="0" cap="none" spc="0" normalizeH="0" baseline="0" noProof="0" dirty="0">
                <a:ln>
                  <a:noFill/>
                </a:ln>
                <a:solidFill>
                  <a:srgbClr val="FFFFFF"/>
                </a:solidFill>
                <a:effectLst/>
                <a:uLnTx/>
                <a:uFillTx/>
                <a:latin typeface="Barlow Medium"/>
                <a:ea typeface="Barlow Medium"/>
                <a:cs typeface="Barlow Medium"/>
                <a:sym typeface="Barlow Medium"/>
              </a:rPr>
              <a:t>2.3</a:t>
            </a:r>
            <a:endParaRPr kumimoji="0" sz="2200" b="0" i="0" u="none" strike="noStrike" kern="0" cap="none" spc="0" normalizeH="0" baseline="0" noProof="0" dirty="0">
              <a:ln>
                <a:noFill/>
              </a:ln>
              <a:solidFill>
                <a:srgbClr val="FFFFFF"/>
              </a:solidFill>
              <a:effectLst/>
              <a:uLnTx/>
              <a:uFillTx/>
              <a:latin typeface="Barlow Medium"/>
              <a:ea typeface="Barlow Medium"/>
              <a:cs typeface="Barlow Medium"/>
              <a:sym typeface="Barlow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C5F9D6-319F-0D22-B494-6206B65A61C7}"/>
              </a:ext>
            </a:extLst>
          </p:cNvPr>
          <p:cNvSpPr/>
          <p:nvPr/>
        </p:nvSpPr>
        <p:spPr>
          <a:xfrm>
            <a:off x="0" y="5630599"/>
            <a:ext cx="12192000" cy="1200329"/>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F6A7096-C3A4-2FEF-3AE8-2DB48EA0AB66}"/>
              </a:ext>
            </a:extLst>
          </p:cNvPr>
          <p:cNvSpPr txBox="1"/>
          <p:nvPr/>
        </p:nvSpPr>
        <p:spPr>
          <a:xfrm>
            <a:off x="44450" y="5630599"/>
            <a:ext cx="1197302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Plans for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Q2 2025 – Public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Q4 2025: Draft 0 of an ECV paper describing the process and introducing new procedures</a:t>
            </a:r>
          </a:p>
        </p:txBody>
      </p:sp>
      <p:sp>
        <p:nvSpPr>
          <p:cNvPr id="2" name="Title 1">
            <a:extLst>
              <a:ext uri="{FF2B5EF4-FFF2-40B4-BE49-F238E27FC236}">
                <a16:creationId xmlns:a16="http://schemas.microsoft.com/office/drawing/2014/main" id="{5609BDF6-2A27-45E3-7420-C9D46090B71D}"/>
              </a:ext>
            </a:extLst>
          </p:cNvPr>
          <p:cNvSpPr>
            <a:spLocks noGrp="1"/>
          </p:cNvSpPr>
          <p:nvPr>
            <p:ph type="title"/>
          </p:nvPr>
        </p:nvSpPr>
        <p:spPr/>
        <p:txBody>
          <a:bodyPr/>
          <a:lstStyle/>
          <a:p>
            <a:r>
              <a:rPr lang="en-US" dirty="0"/>
              <a:t>ECV Rationalization</a:t>
            </a:r>
            <a:endParaRPr lang="en-CH" dirty="0"/>
          </a:p>
        </p:txBody>
      </p:sp>
      <p:sp>
        <p:nvSpPr>
          <p:cNvPr id="4" name="TextBox 3">
            <a:extLst>
              <a:ext uri="{FF2B5EF4-FFF2-40B4-BE49-F238E27FC236}">
                <a16:creationId xmlns:a16="http://schemas.microsoft.com/office/drawing/2014/main" id="{EBF06792-1EC6-3E86-2A22-F5C2C4A858BC}"/>
              </a:ext>
            </a:extLst>
          </p:cNvPr>
          <p:cNvSpPr txBox="1"/>
          <p:nvPr/>
        </p:nvSpPr>
        <p:spPr>
          <a:xfrm>
            <a:off x="0" y="719568"/>
            <a:ext cx="12192000" cy="1631216"/>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000000"/>
                </a:solidFill>
                <a:effectLst/>
                <a:uLnTx/>
                <a:uFillTx/>
                <a:latin typeface="Calibri" panose="020F0502020204030204"/>
                <a:ea typeface="+mn-ea"/>
                <a:cs typeface="+mn-cs"/>
              </a:rPr>
              <a:t>Scope</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rPr>
              <a:t>Are all the 55 Essential Climate Variables </a:t>
            </a:r>
            <a:r>
              <a:rPr kumimoji="0" lang="en-IE" sz="2000" b="1" i="0" u="none" strike="noStrike" kern="1200" cap="none" spc="0" normalizeH="0" baseline="0" noProof="0" dirty="0">
                <a:ln>
                  <a:noFill/>
                </a:ln>
                <a:solidFill>
                  <a:srgbClr val="000000"/>
                </a:solidFill>
                <a:effectLst/>
                <a:uLnTx/>
                <a:uFillTx/>
                <a:latin typeface="Calibri" panose="020F0502020204030204"/>
                <a:ea typeface="+mn-ea"/>
                <a:cs typeface="+mn-cs"/>
              </a:rPr>
              <a:t>still essential</a:t>
            </a:r>
            <a:r>
              <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rPr>
              <a:t>? Are we </a:t>
            </a:r>
            <a:r>
              <a:rPr kumimoji="0" lang="en-IE" sz="2000" b="1" i="0" u="none" strike="noStrike" kern="1200" cap="none" spc="0" normalizeH="0" baseline="0" noProof="0" dirty="0">
                <a:ln>
                  <a:noFill/>
                </a:ln>
                <a:solidFill>
                  <a:srgbClr val="000000"/>
                </a:solidFill>
                <a:effectLst/>
                <a:uLnTx/>
                <a:uFillTx/>
                <a:latin typeface="Calibri" panose="020F0502020204030204"/>
                <a:ea typeface="+mn-ea"/>
                <a:cs typeface="+mn-cs"/>
              </a:rPr>
              <a:t>missing anything</a:t>
            </a:r>
            <a:r>
              <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rPr>
              <a:t>Is the </a:t>
            </a:r>
            <a:r>
              <a:rPr kumimoji="0" lang="en-IE" sz="2000" b="1" i="0" u="none" strike="noStrike" kern="1200" cap="none" spc="0" normalizeH="0" baseline="0" noProof="0" dirty="0">
                <a:ln>
                  <a:noFill/>
                </a:ln>
                <a:solidFill>
                  <a:srgbClr val="000000"/>
                </a:solidFill>
                <a:effectLst/>
                <a:uLnTx/>
                <a:uFillTx/>
                <a:latin typeface="Calibri" panose="020F0502020204030204"/>
                <a:ea typeface="+mn-ea"/>
                <a:cs typeface="+mn-cs"/>
              </a:rPr>
              <a:t>current grouping the best possible</a:t>
            </a:r>
            <a:r>
              <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rPr>
              <a:t> one? Is it </a:t>
            </a:r>
            <a:r>
              <a:rPr kumimoji="0" lang="en-IE" sz="2000" b="1" i="0" u="none" strike="noStrike" kern="1200" cap="none" spc="0" normalizeH="0" baseline="0" noProof="0" dirty="0">
                <a:ln>
                  <a:noFill/>
                </a:ln>
                <a:solidFill>
                  <a:srgbClr val="000000"/>
                </a:solidFill>
                <a:effectLst/>
                <a:uLnTx/>
                <a:uFillTx/>
                <a:latin typeface="Calibri" panose="020F0502020204030204"/>
                <a:ea typeface="+mn-ea"/>
                <a:cs typeface="+mn-cs"/>
              </a:rPr>
              <a:t>balanced</a:t>
            </a:r>
            <a:r>
              <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rPr>
              <a:t>? Is it </a:t>
            </a:r>
            <a:r>
              <a:rPr kumimoji="0" lang="en-IE" sz="2000" b="1" i="0" u="none" strike="noStrike" kern="1200" cap="none" spc="0" normalizeH="0" baseline="0" noProof="0" dirty="0">
                <a:ln>
                  <a:noFill/>
                </a:ln>
                <a:solidFill>
                  <a:srgbClr val="000000"/>
                </a:solidFill>
                <a:effectLst/>
                <a:uLnTx/>
                <a:uFillTx/>
                <a:latin typeface="Calibri" panose="020F0502020204030204"/>
                <a:ea typeface="+mn-ea"/>
                <a:cs typeface="+mn-cs"/>
              </a:rPr>
              <a:t>consistent </a:t>
            </a:r>
            <a:r>
              <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rPr>
              <a:t>across domains and across earth cycles?</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rPr>
              <a:t>Is there </a:t>
            </a:r>
            <a:r>
              <a:rPr kumimoji="0" lang="en-IE" sz="2000" b="1" i="0" u="none" strike="noStrike" kern="1200" cap="none" spc="0" normalizeH="0" baseline="0" noProof="0" dirty="0">
                <a:ln>
                  <a:noFill/>
                </a:ln>
                <a:solidFill>
                  <a:srgbClr val="000000"/>
                </a:solidFill>
                <a:effectLst/>
                <a:uLnTx/>
                <a:uFillTx/>
                <a:latin typeface="Calibri" panose="020F0502020204030204"/>
                <a:ea typeface="+mn-ea"/>
                <a:cs typeface="+mn-cs"/>
              </a:rPr>
              <a:t>enough transparency</a:t>
            </a:r>
            <a:r>
              <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rPr>
              <a:t> and </a:t>
            </a:r>
            <a:r>
              <a:rPr kumimoji="0" lang="en-IE" sz="2000" b="1" i="0" u="none" strike="noStrike" kern="1200" cap="none" spc="0" normalizeH="0" baseline="0" noProof="0" dirty="0">
                <a:ln>
                  <a:noFill/>
                </a:ln>
                <a:solidFill>
                  <a:srgbClr val="000000"/>
                </a:solidFill>
                <a:effectLst/>
                <a:uLnTx/>
                <a:uFillTx/>
                <a:latin typeface="Calibri" panose="020F0502020204030204"/>
                <a:ea typeface="+mn-ea"/>
                <a:cs typeface="+mn-cs"/>
              </a:rPr>
              <a:t>coherence </a:t>
            </a:r>
            <a:r>
              <a:rPr kumimoji="0" lang="en-IE" sz="2000" b="0" i="0" u="none" strike="noStrike" kern="1200" cap="none" spc="0" normalizeH="0" baseline="0" noProof="0" dirty="0">
                <a:ln>
                  <a:noFill/>
                </a:ln>
                <a:solidFill>
                  <a:srgbClr val="000000"/>
                </a:solidFill>
                <a:effectLst/>
                <a:uLnTx/>
                <a:uFillTx/>
                <a:latin typeface="Calibri" panose="020F0502020204030204"/>
                <a:ea typeface="+mn-ea"/>
                <a:cs typeface="+mn-cs"/>
              </a:rPr>
              <a:t>in the process that leads to including a new ECV in the list?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5" name="Content Placeholder 2">
            <a:extLst>
              <a:ext uri="{FF2B5EF4-FFF2-40B4-BE49-F238E27FC236}">
                <a16:creationId xmlns:a16="http://schemas.microsoft.com/office/drawing/2014/main" id="{EBB29857-EF64-851B-A072-3B119C3A21A2}"/>
              </a:ext>
            </a:extLst>
          </p:cNvPr>
          <p:cNvSpPr>
            <a:spLocks noGrp="1"/>
          </p:cNvSpPr>
          <p:nvPr/>
        </p:nvSpPr>
        <p:spPr>
          <a:xfrm>
            <a:off x="0" y="2498543"/>
            <a:ext cx="11381344" cy="1410733"/>
          </a:xfrm>
          <a:prstGeom prst="rect">
            <a:avLst/>
          </a:prstGeom>
          <a:noFill/>
        </p:spPr>
        <p:txBody>
          <a:bodyPr vert="horz" lIns="91440" tIns="90000" rIns="91440" bIns="90000" rtlCol="0" anchor="t">
            <a:noAutofit/>
          </a:bodyPr>
          <a:lstStyle>
            <a:lvl1pPr marL="257175" indent="-257175" algn="l" defTabSz="342900" rtl="0" eaLnBrk="1" latinLnBrk="0" hangingPunct="1">
              <a:lnSpc>
                <a:spcPct val="114000"/>
              </a:lnSpc>
              <a:spcBef>
                <a:spcPts val="0"/>
              </a:spcBef>
              <a:spcAft>
                <a:spcPts val="450"/>
              </a:spcAft>
              <a:buFont typeface="Arial"/>
              <a:buChar char="•"/>
              <a:defRPr sz="2400" kern="1200">
                <a:solidFill>
                  <a:sysClr val="windowText" lastClr="000000"/>
                </a:solidFill>
                <a:latin typeface="Geneva" panose="020B0503030404040204" pitchFamily="34" charset="0"/>
                <a:ea typeface="Geneva" panose="020B0503030404040204" pitchFamily="34" charset="0"/>
              </a:defRPr>
            </a:lvl1pPr>
            <a:lvl2pPr marL="557213" indent="-214313" algn="l" defTabSz="342900" rtl="0" eaLnBrk="1" latinLnBrk="0" hangingPunct="1">
              <a:lnSpc>
                <a:spcPct val="114000"/>
              </a:lnSpc>
              <a:spcBef>
                <a:spcPts val="0"/>
              </a:spcBef>
              <a:spcAft>
                <a:spcPts val="450"/>
              </a:spcAft>
              <a:buFont typeface="Arial"/>
              <a:buChar char="–"/>
              <a:defRPr sz="2100" kern="1200">
                <a:solidFill>
                  <a:sysClr val="windowText" lastClr="000000"/>
                </a:solidFill>
                <a:latin typeface="Geneva" panose="020B0503030404040204" pitchFamily="34" charset="0"/>
                <a:ea typeface="Geneva" panose="020B0503030404040204" pitchFamily="34" charset="0"/>
              </a:defRPr>
            </a:lvl2pPr>
            <a:lvl3pPr marL="857250" indent="-171450" algn="l" defTabSz="342900" rtl="0" eaLnBrk="1" latinLnBrk="0" hangingPunct="1">
              <a:lnSpc>
                <a:spcPct val="114000"/>
              </a:lnSpc>
              <a:spcBef>
                <a:spcPts val="0"/>
              </a:spcBef>
              <a:spcAft>
                <a:spcPts val="450"/>
              </a:spcAft>
              <a:buFont typeface="Arial"/>
              <a:buChar char="•"/>
              <a:defRPr sz="1800" kern="1200">
                <a:solidFill>
                  <a:sysClr val="windowText" lastClr="000000"/>
                </a:solidFill>
                <a:latin typeface="Geneva" panose="020B0503030404040204" pitchFamily="34" charset="0"/>
                <a:ea typeface="Geneva" panose="020B0503030404040204" pitchFamily="34" charset="0"/>
              </a:defRPr>
            </a:lvl3pPr>
            <a:lvl4pPr marL="1200150" indent="-171450" algn="l" defTabSz="342900" rtl="0" eaLnBrk="1" latinLnBrk="0" hangingPunct="1">
              <a:lnSpc>
                <a:spcPct val="114000"/>
              </a:lnSpc>
              <a:spcBef>
                <a:spcPts val="0"/>
              </a:spcBef>
              <a:spcAft>
                <a:spcPts val="450"/>
              </a:spcAft>
              <a:buFont typeface="Arial"/>
              <a:buChar char="–"/>
              <a:defRPr sz="1500" kern="1200">
                <a:solidFill>
                  <a:sysClr val="windowText" lastClr="000000"/>
                </a:solidFill>
                <a:latin typeface="Geneva" panose="020B0503030404040204" pitchFamily="34" charset="0"/>
                <a:ea typeface="Geneva" panose="020B0503030404040204" pitchFamily="34" charset="0"/>
              </a:defRPr>
            </a:lvl4pPr>
            <a:lvl5pPr marL="1543050" indent="-171450" algn="l" defTabSz="342900" rtl="0" eaLnBrk="1" latinLnBrk="0" hangingPunct="1">
              <a:lnSpc>
                <a:spcPct val="114000"/>
              </a:lnSpc>
              <a:spcBef>
                <a:spcPts val="0"/>
              </a:spcBef>
              <a:spcAft>
                <a:spcPts val="450"/>
              </a:spcAft>
              <a:buFont typeface="Arial"/>
              <a:buChar char="»"/>
              <a:defRPr sz="1500" kern="1200">
                <a:solidFill>
                  <a:sysClr val="windowText" lastClr="000000"/>
                </a:solidFill>
                <a:latin typeface="Geneva" panose="020B0503030404040204" pitchFamily="34" charset="0"/>
                <a:ea typeface="Geneva" panose="020B0503030404040204" pitchFamily="34" charset="0"/>
              </a:defRPr>
            </a:lvl5pPr>
            <a:lvl6pPr marL="1885950" indent="-171450" algn="l" defTabSz="342900" rtl="0" eaLnBrk="1" latinLnBrk="0" hangingPunct="1">
              <a:spcBef>
                <a:spcPct val="20000"/>
              </a:spcBef>
              <a:buFont typeface="Arial"/>
              <a:buChar char="•"/>
              <a:defRPr sz="1500" kern="1200">
                <a:solidFill>
                  <a:sysClr val="windowText" lastClr="000000"/>
                </a:solidFill>
                <a:latin typeface="Calibri"/>
              </a:defRPr>
            </a:lvl6pPr>
            <a:lvl7pPr marL="2228850" indent="-171450" algn="l" defTabSz="342900" rtl="0" eaLnBrk="1" latinLnBrk="0" hangingPunct="1">
              <a:spcBef>
                <a:spcPct val="20000"/>
              </a:spcBef>
              <a:buFont typeface="Arial"/>
              <a:buChar char="•"/>
              <a:defRPr sz="1500" kern="1200">
                <a:solidFill>
                  <a:sysClr val="windowText" lastClr="000000"/>
                </a:solidFill>
                <a:latin typeface="Calibri"/>
              </a:defRPr>
            </a:lvl7pPr>
            <a:lvl8pPr marL="2571750" indent="-171450" algn="l" defTabSz="342900" rtl="0" eaLnBrk="1" latinLnBrk="0" hangingPunct="1">
              <a:spcBef>
                <a:spcPct val="20000"/>
              </a:spcBef>
              <a:buFont typeface="Arial"/>
              <a:buChar char="•"/>
              <a:defRPr sz="1500" kern="1200">
                <a:solidFill>
                  <a:sysClr val="windowText" lastClr="000000"/>
                </a:solidFill>
                <a:latin typeface="Calibri"/>
              </a:defRPr>
            </a:lvl8pPr>
            <a:lvl9pPr marL="2914650" indent="-171450" algn="l" defTabSz="342900" rtl="0" eaLnBrk="1" latinLnBrk="0" hangingPunct="1">
              <a:spcBef>
                <a:spcPct val="20000"/>
              </a:spcBef>
              <a:buFont typeface="Arial"/>
              <a:buChar char="•"/>
              <a:defRPr sz="1500" kern="1200">
                <a:solidFill>
                  <a:sysClr val="windowText" lastClr="000000"/>
                </a:solidFill>
                <a:latin typeface="Calibri"/>
              </a:defRPr>
            </a:lvl9pPr>
          </a:lstStyle>
          <a:p>
            <a:pPr marL="0" marR="0" lvl="0" indent="0" algn="l" defTabSz="342900" rtl="0" eaLnBrk="1" fontAlgn="auto" latinLnBrk="0" hangingPunct="1">
              <a:lnSpc>
                <a:spcPct val="100000"/>
              </a:lnSpc>
              <a:spcBef>
                <a:spcPts val="0"/>
              </a:spcBef>
              <a:spcAft>
                <a:spcPts val="1200"/>
              </a:spcAft>
              <a:buClrTx/>
              <a:buSzTx/>
              <a:buFont typeface="Arial"/>
              <a:buNone/>
              <a:tabLst/>
              <a:defRPr/>
            </a:pPr>
            <a:r>
              <a:rPr kumimoji="0" lang="en-IE" sz="2000" b="1" i="0" u="none" strike="noStrike" kern="1200" cap="none" spc="0" normalizeH="0" baseline="0" noProof="0" dirty="0">
                <a:ln>
                  <a:noFill/>
                </a:ln>
                <a:solidFill>
                  <a:sysClr val="windowText" lastClr="000000"/>
                </a:solidFill>
                <a:effectLst/>
                <a:uLnTx/>
                <a:uFillTx/>
                <a:latin typeface="Calibri" panose="020F0502020204030204"/>
                <a:ea typeface="Calibri"/>
                <a:cs typeface="Calibri"/>
              </a:rPr>
              <a:t>Approach</a:t>
            </a:r>
          </a:p>
          <a:p>
            <a:pPr marL="0" marR="0" lvl="0" indent="0" algn="l" defTabSz="342900" rtl="0" eaLnBrk="1" fontAlgn="auto" latinLnBrk="0" hangingPunct="1">
              <a:lnSpc>
                <a:spcPct val="100000"/>
              </a:lnSpc>
              <a:spcBef>
                <a:spcPts val="0"/>
              </a:spcBef>
              <a:spcAft>
                <a:spcPts val="1200"/>
              </a:spcAft>
              <a:buClrTx/>
              <a:buSzTx/>
              <a:buFont typeface="Arial"/>
              <a:buNone/>
              <a:tabLst/>
              <a:defRPr/>
            </a:pPr>
            <a:r>
              <a:rPr kumimoji="0" lang="en-IE" sz="2000" b="0" i="0" u="none" strike="noStrike" kern="1200" cap="none" spc="0" normalizeH="0" baseline="0" noProof="0" dirty="0">
                <a:ln>
                  <a:noFill/>
                </a:ln>
                <a:solidFill>
                  <a:sysClr val="windowText" lastClr="000000"/>
                </a:solidFill>
                <a:effectLst/>
                <a:uLnTx/>
                <a:uFillTx/>
                <a:latin typeface="Calibri" panose="020F0502020204030204"/>
                <a:ea typeface="Calibri"/>
                <a:cs typeface="Calibri"/>
              </a:rPr>
              <a:t>GCOS experts working across panels for 9 months have come up with a revised list of ECVs. Consultation with selected stakeholders and public review before finalization </a:t>
            </a:r>
            <a:endParaRPr kumimoji="0" lang="en-IE" sz="2000" b="0" i="0" u="none" strike="noStrike" kern="1200" cap="none" spc="0" normalizeH="0" baseline="0" noProof="0" dirty="0">
              <a:ln>
                <a:noFill/>
              </a:ln>
              <a:solidFill>
                <a:sysClr val="windowText" lastClr="000000"/>
              </a:solidFill>
              <a:effectLst/>
              <a:uLnTx/>
              <a:uFillTx/>
              <a:latin typeface="Calibri" panose="020F0502020204030204"/>
              <a:cs typeface="+mn-cs"/>
            </a:endParaRPr>
          </a:p>
        </p:txBody>
      </p:sp>
      <p:sp>
        <p:nvSpPr>
          <p:cNvPr id="6" name="TextBox 5">
            <a:extLst>
              <a:ext uri="{FF2B5EF4-FFF2-40B4-BE49-F238E27FC236}">
                <a16:creationId xmlns:a16="http://schemas.microsoft.com/office/drawing/2014/main" id="{D4CECA1D-AD02-1455-0B8F-6A3DE2A2030D}"/>
              </a:ext>
            </a:extLst>
          </p:cNvPr>
          <p:cNvSpPr txBox="1"/>
          <p:nvPr/>
        </p:nvSpPr>
        <p:spPr>
          <a:xfrm>
            <a:off x="0" y="3845497"/>
            <a:ext cx="11963784" cy="1785104"/>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Calibri"/>
                <a:cs typeface="Calibri"/>
              </a:rPr>
              <a:t>The ECV Rationalization process comprises: </a:t>
            </a:r>
            <a:endParaRPr kumimoji="0" lang="en-CH"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342900" rtl="0" eaLnBrk="1" fontAlgn="auto" latinLnBrk="0" hangingPunct="1">
              <a:lnSpc>
                <a:spcPct val="100000"/>
              </a:lnSpc>
              <a:spcBef>
                <a:spcPts val="0"/>
              </a:spcBef>
              <a:spcAft>
                <a:spcPts val="120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a:cs typeface="Calibri"/>
              </a:rPr>
              <a:t>revising the governance (formalising how ECVs are selected); </a:t>
            </a:r>
            <a:endParaRPr kumimoji="0" lang="en-CH"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457200" marR="0" lvl="0" indent="-457200" algn="l" defTabSz="342900" rtl="0" eaLnBrk="1" fontAlgn="auto" latinLnBrk="0" hangingPunct="1">
              <a:lnSpc>
                <a:spcPct val="100000"/>
              </a:lnSpc>
              <a:spcBef>
                <a:spcPts val="0"/>
              </a:spcBef>
              <a:spcAft>
                <a:spcPts val="120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a:cs typeface="Calibri"/>
              </a:rPr>
              <a:t>the definitions (ECVs and ECV quantities); </a:t>
            </a:r>
            <a:endParaRPr kumimoji="0" lang="en-CH"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457200" marR="0" lvl="0" indent="-457200" algn="l" defTabSz="342900" rtl="0" eaLnBrk="1" fontAlgn="auto" latinLnBrk="0" hangingPunct="1">
              <a:lnSpc>
                <a:spcPct val="100000"/>
              </a:lnSpc>
              <a:spcBef>
                <a:spcPts val="0"/>
              </a:spcBef>
              <a:spcAft>
                <a:spcPts val="120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a:cs typeface="Calibri"/>
              </a:rPr>
              <a:t>the list of ECV (and ECV quantities) </a:t>
            </a:r>
            <a:r>
              <a:rPr kumimoji="0" lang="en-GB" sz="2000" b="0" i="0" u="none" strike="noStrike" kern="1200" cap="none" spc="0" normalizeH="0" baseline="0" noProof="0" dirty="0" err="1">
                <a:ln>
                  <a:noFill/>
                </a:ln>
                <a:solidFill>
                  <a:prstClr val="black"/>
                </a:solidFill>
                <a:effectLst/>
                <a:uLnTx/>
                <a:uFillTx/>
                <a:latin typeface="Calibri" panose="020F0502020204030204"/>
                <a:ea typeface="Calibri"/>
                <a:cs typeface="Calibri"/>
              </a:rPr>
              <a:t>itsel</a:t>
            </a:r>
            <a:r>
              <a:rPr kumimoji="0" lang="en-CH" sz="2000" b="0" i="0" u="none" strike="noStrike" kern="1200" cap="none" spc="0" normalizeH="0" baseline="0" noProof="0" dirty="0">
                <a:ln>
                  <a:noFill/>
                </a:ln>
                <a:solidFill>
                  <a:prstClr val="black"/>
                </a:solidFill>
                <a:effectLst/>
                <a:uLnTx/>
                <a:uFillTx/>
                <a:latin typeface="Calibri" panose="020F0502020204030204"/>
                <a:ea typeface="Calibri"/>
                <a:cs typeface="Calibri"/>
              </a:rPr>
              <a:t>f</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0204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1C2B7AB4-B171-C370-0645-FB1EAE4B205D}"/>
              </a:ext>
            </a:extLst>
          </p:cNvPr>
          <p:cNvGraphicFramePr>
            <a:graphicFrameLocks noGrp="1"/>
          </p:cNvGraphicFramePr>
          <p:nvPr>
            <p:ph idx="1"/>
          </p:nvPr>
        </p:nvGraphicFramePr>
        <p:xfrm>
          <a:off x="0" y="714372"/>
          <a:ext cx="12192000" cy="6143627"/>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699826565"/>
                    </a:ext>
                  </a:extLst>
                </a:gridCol>
                <a:gridCol w="6096000">
                  <a:extLst>
                    <a:ext uri="{9D8B030D-6E8A-4147-A177-3AD203B41FA5}">
                      <a16:colId xmlns:a16="http://schemas.microsoft.com/office/drawing/2014/main" val="629325708"/>
                    </a:ext>
                  </a:extLst>
                </a:gridCol>
              </a:tblGrid>
              <a:tr h="564549">
                <a:tc>
                  <a:txBody>
                    <a:bodyPr/>
                    <a:lstStyle/>
                    <a:p>
                      <a:pPr marL="0" algn="ctr" defTabSz="342900" rtl="0" eaLnBrk="1" latinLnBrk="0" hangingPunct="1"/>
                      <a:r>
                        <a:rPr lang="es-ES" sz="2800" b="1" kern="1200">
                          <a:solidFill>
                            <a:schemeClr val="lt1"/>
                          </a:solidFill>
                          <a:latin typeface="+mn-lt"/>
                          <a:ea typeface="+mn-ea"/>
                          <a:cs typeface="+mn-cs"/>
                        </a:rPr>
                        <a:t>CURRENT</a:t>
                      </a:r>
                      <a:endParaRPr lang="en-US" sz="2800" b="1" kern="1200">
                        <a:solidFill>
                          <a:schemeClr val="lt1"/>
                        </a:solidFill>
                        <a:latin typeface="+mn-lt"/>
                        <a:ea typeface="+mn-ea"/>
                        <a:cs typeface="+mn-cs"/>
                      </a:endParaRPr>
                    </a:p>
                  </a:txBody>
                  <a:tcPr/>
                </a:tc>
                <a:tc>
                  <a:txBody>
                    <a:bodyPr/>
                    <a:lstStyle/>
                    <a:p>
                      <a:pPr algn="ctr"/>
                      <a:r>
                        <a:rPr lang="es-ES" sz="2800"/>
                        <a:t>FUTURE</a:t>
                      </a:r>
                      <a:endParaRPr lang="en-US" sz="2800"/>
                    </a:p>
                  </a:txBody>
                  <a:tcPr>
                    <a:solidFill>
                      <a:srgbClr val="08909D"/>
                    </a:solidFill>
                  </a:tcPr>
                </a:tc>
                <a:extLst>
                  <a:ext uri="{0D108BD9-81ED-4DB2-BD59-A6C34878D82A}">
                    <a16:rowId xmlns:a16="http://schemas.microsoft.com/office/drawing/2014/main" val="538330772"/>
                  </a:ext>
                </a:extLst>
              </a:tr>
              <a:tr h="5579078">
                <a:tc>
                  <a:txBody>
                    <a:bodyPr/>
                    <a:lstStyle/>
                    <a:p>
                      <a:pPr marL="0" indent="0">
                        <a:spcBef>
                          <a:spcPts val="1200"/>
                        </a:spcBef>
                        <a:spcAft>
                          <a:spcPts val="1200"/>
                        </a:spcAft>
                        <a:buFont typeface="Arial" panose="020B0604020202020204" pitchFamily="34" charset="0"/>
                        <a:buNone/>
                      </a:pPr>
                      <a:endParaRPr lang="en-US" sz="1600"/>
                    </a:p>
                  </a:txBody>
                  <a:tcPr/>
                </a:tc>
                <a:tc>
                  <a:txBody>
                    <a:bodyPr/>
                    <a:lstStyle/>
                    <a:p>
                      <a:pPr marL="0" indent="0">
                        <a:buFont typeface="Arial" panose="020B0604020202020204" pitchFamily="34" charset="0"/>
                        <a:buNone/>
                      </a:pPr>
                      <a:endParaRPr lang="en-US" sz="1800"/>
                    </a:p>
                  </a:txBody>
                  <a:tcPr>
                    <a:gradFill flip="none" rotWithShape="1">
                      <a:gsLst>
                        <a:gs pos="0">
                          <a:srgbClr val="08909D">
                            <a:tint val="66000"/>
                            <a:satMod val="160000"/>
                          </a:srgbClr>
                        </a:gs>
                        <a:gs pos="50000">
                          <a:srgbClr val="08909D">
                            <a:tint val="44500"/>
                            <a:satMod val="160000"/>
                          </a:srgbClr>
                        </a:gs>
                        <a:gs pos="100000">
                          <a:srgbClr val="08909D">
                            <a:tint val="23500"/>
                            <a:satMod val="160000"/>
                          </a:srgbClr>
                        </a:gs>
                      </a:gsLst>
                      <a:lin ang="2700000" scaled="1"/>
                      <a:tileRect/>
                    </a:gradFill>
                  </a:tcPr>
                </a:tc>
                <a:extLst>
                  <a:ext uri="{0D108BD9-81ED-4DB2-BD59-A6C34878D82A}">
                    <a16:rowId xmlns:a16="http://schemas.microsoft.com/office/drawing/2014/main" val="92376596"/>
                  </a:ext>
                </a:extLst>
              </a:tr>
            </a:tbl>
          </a:graphicData>
        </a:graphic>
      </p:graphicFrame>
      <p:graphicFrame>
        <p:nvGraphicFramePr>
          <p:cNvPr id="3" name="Table 2">
            <a:extLst>
              <a:ext uri="{FF2B5EF4-FFF2-40B4-BE49-F238E27FC236}">
                <a16:creationId xmlns:a16="http://schemas.microsoft.com/office/drawing/2014/main" id="{F146A152-9506-9F94-05E0-8999821E2840}"/>
              </a:ext>
            </a:extLst>
          </p:cNvPr>
          <p:cNvGraphicFramePr>
            <a:graphicFrameLocks noGrp="1"/>
          </p:cNvGraphicFramePr>
          <p:nvPr/>
        </p:nvGraphicFramePr>
        <p:xfrm>
          <a:off x="924686" y="1774372"/>
          <a:ext cx="3995657" cy="1573310"/>
        </p:xfrm>
        <a:graphic>
          <a:graphicData uri="http://schemas.openxmlformats.org/drawingml/2006/table">
            <a:tbl>
              <a:tblPr firstRow="1" firstCol="1" bandRow="1">
                <a:tableStyleId>{5C22544A-7EE6-4342-B048-85BDC9FD1C3A}</a:tableStyleId>
              </a:tblPr>
              <a:tblGrid>
                <a:gridCol w="1320512">
                  <a:extLst>
                    <a:ext uri="{9D8B030D-6E8A-4147-A177-3AD203B41FA5}">
                      <a16:colId xmlns:a16="http://schemas.microsoft.com/office/drawing/2014/main" val="92286517"/>
                    </a:ext>
                  </a:extLst>
                </a:gridCol>
                <a:gridCol w="1351963">
                  <a:extLst>
                    <a:ext uri="{9D8B030D-6E8A-4147-A177-3AD203B41FA5}">
                      <a16:colId xmlns:a16="http://schemas.microsoft.com/office/drawing/2014/main" val="500725933"/>
                    </a:ext>
                  </a:extLst>
                </a:gridCol>
                <a:gridCol w="1323182">
                  <a:extLst>
                    <a:ext uri="{9D8B030D-6E8A-4147-A177-3AD203B41FA5}">
                      <a16:colId xmlns:a16="http://schemas.microsoft.com/office/drawing/2014/main" val="3761661151"/>
                    </a:ext>
                  </a:extLst>
                </a:gridCol>
              </a:tblGrid>
              <a:tr h="695262">
                <a:tc gridSpan="3">
                  <a:txBody>
                    <a:bodyPr/>
                    <a:lstStyle/>
                    <a:p>
                      <a:pPr algn="ctr">
                        <a:lnSpc>
                          <a:spcPct val="107000"/>
                        </a:lnSpc>
                        <a:spcBef>
                          <a:spcPts val="600"/>
                        </a:spcBef>
                        <a:spcAft>
                          <a:spcPts val="800"/>
                        </a:spcAft>
                      </a:pPr>
                      <a:r>
                        <a:rPr lang="es-ES" sz="2400" b="0" err="1">
                          <a:solidFill>
                            <a:schemeClr val="tx1"/>
                          </a:solidFill>
                          <a:effectLst/>
                          <a:latin typeface="Calibri"/>
                          <a:ea typeface="Calibri"/>
                          <a:cs typeface="Times New Roman"/>
                        </a:rPr>
                        <a:t>Number</a:t>
                      </a:r>
                      <a:r>
                        <a:rPr lang="es-ES" sz="2400" b="0">
                          <a:solidFill>
                            <a:schemeClr val="tx1"/>
                          </a:solidFill>
                          <a:effectLst/>
                          <a:latin typeface="Calibri"/>
                          <a:ea typeface="Calibri"/>
                          <a:cs typeface="Times New Roman"/>
                        </a:rPr>
                        <a:t> ECV (Total = </a:t>
                      </a:r>
                      <a:r>
                        <a:rPr lang="es-ES" sz="2400" b="1">
                          <a:solidFill>
                            <a:schemeClr val="tx1"/>
                          </a:solidFill>
                          <a:effectLst/>
                          <a:latin typeface="Calibri"/>
                          <a:ea typeface="Calibri"/>
                          <a:cs typeface="Times New Roman"/>
                        </a:rPr>
                        <a:t>55</a:t>
                      </a:r>
                      <a:r>
                        <a:rPr lang="es-ES" sz="2400" b="0">
                          <a:solidFill>
                            <a:schemeClr val="tx1"/>
                          </a:solidFill>
                          <a:effectLst/>
                          <a:latin typeface="Calibri"/>
                          <a:ea typeface="Calibri"/>
                          <a:cs typeface="Times New Roman"/>
                        </a:rPr>
                        <a:t>)</a:t>
                      </a:r>
                      <a:endParaRPr lang="en-US" sz="2400" b="0">
                        <a:solidFill>
                          <a:schemeClr val="tx1"/>
                        </a:solidFill>
                        <a:effectLst/>
                        <a:latin typeface="Calibri"/>
                        <a:ea typeface="Calibri"/>
                        <a:cs typeface="Times New Roman"/>
                      </a:endParaRPr>
                    </a:p>
                  </a:txBody>
                  <a:tcPr marL="68580" marR="68580" marT="0" marB="0">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1035148"/>
                  </a:ext>
                </a:extLst>
              </a:tr>
              <a:tr h="87804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bg1"/>
                          </a:solidFill>
                        </a:rPr>
                        <a:t>AOPC =16</a:t>
                      </a:r>
                      <a:endParaRPr lang="en-US" sz="2000" b="1" i="1">
                        <a:solidFill>
                          <a:schemeClr val="bg1"/>
                        </a:solidFill>
                      </a:endParaRPr>
                    </a:p>
                  </a:txBody>
                  <a:tcPr>
                    <a:solidFill>
                      <a:srgbClr val="0070C0"/>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bg1"/>
                          </a:solidFill>
                        </a:rPr>
                        <a:t>OOPC = 19</a:t>
                      </a:r>
                      <a:endParaRPr lang="en-US" sz="2000" b="1" i="1">
                        <a:solidFill>
                          <a:schemeClr val="bg1"/>
                        </a:solidFill>
                      </a:endParaRPr>
                    </a:p>
                  </a:txBody>
                  <a:tcPr>
                    <a:solidFill>
                      <a:srgbClr val="08909D"/>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bg1"/>
                          </a:solidFill>
                        </a:rPr>
                        <a:t>TOPC = 20</a:t>
                      </a:r>
                      <a:endParaRPr lang="en-US" sz="2000" b="1" i="1">
                        <a:solidFill>
                          <a:schemeClr val="bg1"/>
                        </a:solidFill>
                      </a:endParaRPr>
                    </a:p>
                  </a:txBody>
                  <a:tcPr>
                    <a:solidFill>
                      <a:srgbClr val="F0975B"/>
                    </a:solidFill>
                  </a:tcPr>
                </a:tc>
                <a:extLst>
                  <a:ext uri="{0D108BD9-81ED-4DB2-BD59-A6C34878D82A}">
                    <a16:rowId xmlns:a16="http://schemas.microsoft.com/office/drawing/2014/main" val="2066961262"/>
                  </a:ext>
                </a:extLst>
              </a:tr>
            </a:tbl>
          </a:graphicData>
        </a:graphic>
      </p:graphicFrame>
      <p:graphicFrame>
        <p:nvGraphicFramePr>
          <p:cNvPr id="4" name="Table 3">
            <a:extLst>
              <a:ext uri="{FF2B5EF4-FFF2-40B4-BE49-F238E27FC236}">
                <a16:creationId xmlns:a16="http://schemas.microsoft.com/office/drawing/2014/main" id="{210B8FE3-76F9-019C-CF1F-1653DE70772C}"/>
              </a:ext>
            </a:extLst>
          </p:cNvPr>
          <p:cNvGraphicFramePr>
            <a:graphicFrameLocks noGrp="1"/>
          </p:cNvGraphicFramePr>
          <p:nvPr/>
        </p:nvGraphicFramePr>
        <p:xfrm>
          <a:off x="6531429" y="1774372"/>
          <a:ext cx="5210027" cy="1573310"/>
        </p:xfrm>
        <a:graphic>
          <a:graphicData uri="http://schemas.openxmlformats.org/drawingml/2006/table">
            <a:tbl>
              <a:tblPr firstRow="1" firstCol="1" bandRow="1">
                <a:tableStyleId>{5C22544A-7EE6-4342-B048-85BDC9FD1C3A}</a:tableStyleId>
              </a:tblPr>
              <a:tblGrid>
                <a:gridCol w="1401444">
                  <a:extLst>
                    <a:ext uri="{9D8B030D-6E8A-4147-A177-3AD203B41FA5}">
                      <a16:colId xmlns:a16="http://schemas.microsoft.com/office/drawing/2014/main" val="92286517"/>
                    </a:ext>
                  </a:extLst>
                </a:gridCol>
                <a:gridCol w="1287805">
                  <a:extLst>
                    <a:ext uri="{9D8B030D-6E8A-4147-A177-3AD203B41FA5}">
                      <a16:colId xmlns:a16="http://schemas.microsoft.com/office/drawing/2014/main" val="500725933"/>
                    </a:ext>
                  </a:extLst>
                </a:gridCol>
                <a:gridCol w="1260389">
                  <a:extLst>
                    <a:ext uri="{9D8B030D-6E8A-4147-A177-3AD203B41FA5}">
                      <a16:colId xmlns:a16="http://schemas.microsoft.com/office/drawing/2014/main" val="3761661151"/>
                    </a:ext>
                  </a:extLst>
                </a:gridCol>
                <a:gridCol w="1260389">
                  <a:extLst>
                    <a:ext uri="{9D8B030D-6E8A-4147-A177-3AD203B41FA5}">
                      <a16:colId xmlns:a16="http://schemas.microsoft.com/office/drawing/2014/main" val="1916176633"/>
                    </a:ext>
                  </a:extLst>
                </a:gridCol>
              </a:tblGrid>
              <a:tr h="695262">
                <a:tc gridSpan="4">
                  <a:txBody>
                    <a:bodyPr/>
                    <a:lstStyle/>
                    <a:p>
                      <a:pPr algn="ctr">
                        <a:lnSpc>
                          <a:spcPct val="107000"/>
                        </a:lnSpc>
                        <a:spcBef>
                          <a:spcPts val="600"/>
                        </a:spcBef>
                        <a:spcAft>
                          <a:spcPts val="800"/>
                        </a:spcAft>
                      </a:pPr>
                      <a:r>
                        <a:rPr lang="es-ES" sz="2400" b="0" err="1">
                          <a:solidFill>
                            <a:schemeClr val="tx1"/>
                          </a:solidFill>
                          <a:effectLst/>
                          <a:latin typeface="Calibri"/>
                          <a:ea typeface="Calibri"/>
                          <a:cs typeface="Times New Roman"/>
                        </a:rPr>
                        <a:t>Number</a:t>
                      </a:r>
                      <a:r>
                        <a:rPr lang="es-ES" sz="2400" b="0">
                          <a:solidFill>
                            <a:schemeClr val="tx1"/>
                          </a:solidFill>
                          <a:effectLst/>
                          <a:latin typeface="Calibri"/>
                          <a:ea typeface="Calibri"/>
                          <a:cs typeface="Times New Roman"/>
                        </a:rPr>
                        <a:t> ECV (Total </a:t>
                      </a:r>
                      <a:r>
                        <a:rPr lang="es-ES" sz="2400" b="1">
                          <a:solidFill>
                            <a:schemeClr val="tx1"/>
                          </a:solidFill>
                          <a:effectLst/>
                          <a:latin typeface="Calibri"/>
                          <a:ea typeface="Calibri"/>
                          <a:cs typeface="Times New Roman"/>
                        </a:rPr>
                        <a:t>42</a:t>
                      </a:r>
                      <a:r>
                        <a:rPr lang="es-ES" sz="2400" b="0">
                          <a:solidFill>
                            <a:schemeClr val="tx1"/>
                          </a:solidFill>
                          <a:effectLst/>
                          <a:latin typeface="Calibri"/>
                          <a:ea typeface="Calibri"/>
                          <a:cs typeface="Times New Roman"/>
                        </a:rPr>
                        <a:t>)</a:t>
                      </a:r>
                      <a:endParaRPr lang="en-US" sz="2400" b="0">
                        <a:solidFill>
                          <a:schemeClr val="tx1"/>
                        </a:solidFill>
                        <a:effectLst/>
                        <a:latin typeface="Calibri"/>
                        <a:ea typeface="Calibri"/>
                        <a:cs typeface="Times New Roman"/>
                      </a:endParaRPr>
                    </a:p>
                  </a:txBody>
                  <a:tcPr marL="68580" marR="68580" marT="0" marB="0">
                    <a:solidFill>
                      <a:schemeClr val="bg1"/>
                    </a:solidFill>
                  </a:tcPr>
                </a:tc>
                <a:tc hMerge="1">
                  <a:txBody>
                    <a:bodyPr/>
                    <a:lstStyle/>
                    <a:p>
                      <a:endParaRPr lang="en-US"/>
                    </a:p>
                  </a:txBody>
                  <a:tcPr/>
                </a:tc>
                <a:tc hMerge="1">
                  <a:txBody>
                    <a:bodyPr/>
                    <a:lstStyle/>
                    <a:p>
                      <a:endParaRPr lang="en-US"/>
                    </a:p>
                  </a:txBody>
                  <a:tcPr/>
                </a:tc>
                <a:tc hMerge="1">
                  <a:txBody>
                    <a:bodyPr/>
                    <a:lstStyle/>
                    <a:p>
                      <a:pPr algn="ctr">
                        <a:lnSpc>
                          <a:spcPct val="107000"/>
                        </a:lnSpc>
                        <a:spcBef>
                          <a:spcPts val="600"/>
                        </a:spcBef>
                        <a:spcAft>
                          <a:spcPts val="800"/>
                        </a:spcAft>
                      </a:pPr>
                      <a:endParaRPr lang="en-US"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691035148"/>
                  </a:ext>
                </a:extLst>
              </a:tr>
              <a:tr h="87804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bg1"/>
                          </a:solidFill>
                        </a:rPr>
                        <a:t>AOPC =11</a:t>
                      </a:r>
                      <a:endParaRPr lang="en-US" sz="2000" b="1" i="1">
                        <a:solidFill>
                          <a:schemeClr val="bg1"/>
                        </a:solidFill>
                      </a:endParaRPr>
                    </a:p>
                  </a:txBody>
                  <a:tcPr>
                    <a:solidFill>
                      <a:srgbClr val="0070C0"/>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bg1"/>
                          </a:solidFill>
                        </a:rPr>
                        <a:t>OOPC = 12</a:t>
                      </a:r>
                      <a:endParaRPr lang="en-US" sz="2000" b="1" i="1">
                        <a:solidFill>
                          <a:schemeClr val="bg1"/>
                        </a:solidFill>
                      </a:endParaRPr>
                    </a:p>
                  </a:txBody>
                  <a:tcPr>
                    <a:solidFill>
                      <a:srgbClr val="08909D"/>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bg1"/>
                          </a:solidFill>
                        </a:rPr>
                        <a:t>TOPC = 15</a:t>
                      </a:r>
                      <a:endParaRPr lang="en-US" sz="2000" b="1" i="1">
                        <a:solidFill>
                          <a:schemeClr val="bg1"/>
                        </a:solidFill>
                      </a:endParaRPr>
                    </a:p>
                  </a:txBody>
                  <a:tcPr>
                    <a:solidFill>
                      <a:srgbClr val="F0975B"/>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bg1"/>
                          </a:solidFill>
                        </a:rPr>
                        <a:t>CP = 4</a:t>
                      </a:r>
                      <a:endParaRPr lang="en-US" sz="2000" b="1" i="1">
                        <a:solidFill>
                          <a:schemeClr val="bg1"/>
                        </a:solidFill>
                      </a:endParaRPr>
                    </a:p>
                  </a:txBody>
                  <a:tcPr>
                    <a:solidFill>
                      <a:schemeClr val="bg1">
                        <a:lumMod val="50000"/>
                      </a:schemeClr>
                    </a:solidFill>
                  </a:tcPr>
                </a:tc>
                <a:extLst>
                  <a:ext uri="{0D108BD9-81ED-4DB2-BD59-A6C34878D82A}">
                    <a16:rowId xmlns:a16="http://schemas.microsoft.com/office/drawing/2014/main" val="2066961262"/>
                  </a:ext>
                </a:extLst>
              </a:tr>
            </a:tbl>
          </a:graphicData>
        </a:graphic>
      </p:graphicFrame>
      <p:graphicFrame>
        <p:nvGraphicFramePr>
          <p:cNvPr id="5" name="Table 4">
            <a:extLst>
              <a:ext uri="{FF2B5EF4-FFF2-40B4-BE49-F238E27FC236}">
                <a16:creationId xmlns:a16="http://schemas.microsoft.com/office/drawing/2014/main" id="{75253543-EE82-2F0F-7CEE-A8F3AEC434A6}"/>
              </a:ext>
            </a:extLst>
          </p:cNvPr>
          <p:cNvGraphicFramePr>
            <a:graphicFrameLocks noGrp="1"/>
          </p:cNvGraphicFramePr>
          <p:nvPr/>
        </p:nvGraphicFramePr>
        <p:xfrm>
          <a:off x="979114" y="3847962"/>
          <a:ext cx="3995655" cy="1821428"/>
        </p:xfrm>
        <a:graphic>
          <a:graphicData uri="http://schemas.openxmlformats.org/drawingml/2006/table">
            <a:tbl>
              <a:tblPr firstRow="1" firstCol="1" bandRow="1">
                <a:tableStyleId>{5C22544A-7EE6-4342-B048-85BDC9FD1C3A}</a:tableStyleId>
              </a:tblPr>
              <a:tblGrid>
                <a:gridCol w="1320512">
                  <a:extLst>
                    <a:ext uri="{9D8B030D-6E8A-4147-A177-3AD203B41FA5}">
                      <a16:colId xmlns:a16="http://schemas.microsoft.com/office/drawing/2014/main" val="92286517"/>
                    </a:ext>
                  </a:extLst>
                </a:gridCol>
                <a:gridCol w="1351963">
                  <a:extLst>
                    <a:ext uri="{9D8B030D-6E8A-4147-A177-3AD203B41FA5}">
                      <a16:colId xmlns:a16="http://schemas.microsoft.com/office/drawing/2014/main" val="500725933"/>
                    </a:ext>
                  </a:extLst>
                </a:gridCol>
                <a:gridCol w="1323180">
                  <a:extLst>
                    <a:ext uri="{9D8B030D-6E8A-4147-A177-3AD203B41FA5}">
                      <a16:colId xmlns:a16="http://schemas.microsoft.com/office/drawing/2014/main" val="3761661151"/>
                    </a:ext>
                  </a:extLst>
                </a:gridCol>
              </a:tblGrid>
              <a:tr h="899251">
                <a:tc gridSpan="3">
                  <a:txBody>
                    <a:bodyPr/>
                    <a:lstStyle/>
                    <a:p>
                      <a:pPr marL="0" algn="ctr" defTabSz="342900" rtl="0" eaLnBrk="1" latinLnBrk="0" hangingPunct="1">
                        <a:lnSpc>
                          <a:spcPct val="107000"/>
                        </a:lnSpc>
                        <a:spcBef>
                          <a:spcPts val="600"/>
                        </a:spcBef>
                        <a:spcAft>
                          <a:spcPts val="800"/>
                        </a:spcAft>
                      </a:pPr>
                      <a:r>
                        <a:rPr lang="es-ES" sz="2400" b="0" kern="1200">
                          <a:solidFill>
                            <a:schemeClr val="tx1"/>
                          </a:solidFill>
                          <a:effectLst/>
                          <a:latin typeface="Calibri"/>
                          <a:ea typeface="Calibri"/>
                          <a:cs typeface="Times New Roman"/>
                        </a:rPr>
                        <a:t>ECV </a:t>
                      </a:r>
                      <a:r>
                        <a:rPr lang="es-ES" sz="2400" b="0" kern="1200" err="1">
                          <a:solidFill>
                            <a:schemeClr val="tx1"/>
                          </a:solidFill>
                          <a:effectLst/>
                          <a:latin typeface="Calibri"/>
                          <a:ea typeface="Calibri"/>
                          <a:cs typeface="Times New Roman"/>
                        </a:rPr>
                        <a:t>quantities</a:t>
                      </a:r>
                      <a:r>
                        <a:rPr lang="es-ES" sz="2400" b="0" kern="1200">
                          <a:solidFill>
                            <a:schemeClr val="tx1"/>
                          </a:solidFill>
                          <a:effectLst/>
                          <a:latin typeface="Calibri"/>
                          <a:ea typeface="Calibri"/>
                          <a:cs typeface="Times New Roman"/>
                        </a:rPr>
                        <a:t> (Total = </a:t>
                      </a:r>
                      <a:r>
                        <a:rPr lang="es-ES" sz="2400" b="1" kern="1200">
                          <a:solidFill>
                            <a:schemeClr val="tx1"/>
                          </a:solidFill>
                          <a:effectLst/>
                          <a:latin typeface="Calibri"/>
                          <a:ea typeface="Calibri"/>
                          <a:cs typeface="Times New Roman"/>
                        </a:rPr>
                        <a:t>177</a:t>
                      </a:r>
                      <a:r>
                        <a:rPr lang="es-ES" sz="2400" b="0" kern="1200">
                          <a:solidFill>
                            <a:schemeClr val="tx1"/>
                          </a:solidFill>
                          <a:effectLst/>
                          <a:latin typeface="Calibri"/>
                          <a:ea typeface="Calibri"/>
                          <a:cs typeface="Times New Roman"/>
                        </a:rPr>
                        <a:t>)</a:t>
                      </a:r>
                      <a:endParaRPr lang="en-US" sz="2400" b="0" kern="1200">
                        <a:solidFill>
                          <a:schemeClr val="tx1"/>
                        </a:solidFill>
                        <a:effectLst/>
                        <a:latin typeface="Calibri"/>
                        <a:ea typeface="Calibri"/>
                        <a:cs typeface="Times New Roman"/>
                      </a:endParaRPr>
                    </a:p>
                  </a:txBody>
                  <a:tcP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1890648"/>
                  </a:ext>
                </a:extLst>
              </a:tr>
              <a:tr h="922177">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tx1"/>
                          </a:solidFill>
                        </a:rPr>
                        <a:t>AOPC = 76</a:t>
                      </a:r>
                      <a:endParaRPr lang="en-US" sz="2000" b="1" i="1">
                        <a:solidFill>
                          <a:schemeClr val="tx1"/>
                        </a:solidFill>
                      </a:endParaRPr>
                    </a:p>
                  </a:txBody>
                  <a:tcPr>
                    <a:solidFill>
                      <a:srgbClr val="8CD1F0"/>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tx1"/>
                          </a:solidFill>
                        </a:rPr>
                        <a:t>OOPC = 44</a:t>
                      </a:r>
                      <a:endParaRPr lang="en-US" sz="2000" b="1" i="1">
                        <a:solidFill>
                          <a:schemeClr val="tx1"/>
                        </a:solidFill>
                      </a:endParaRPr>
                    </a:p>
                  </a:txBody>
                  <a:tcPr>
                    <a:solidFill>
                      <a:srgbClr val="70DFE0"/>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tx1"/>
                          </a:solidFill>
                        </a:rPr>
                        <a:t>TOPC = 57</a:t>
                      </a:r>
                      <a:endParaRPr lang="en-US" sz="2000" b="1" i="1">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3447131718"/>
                  </a:ext>
                </a:extLst>
              </a:tr>
            </a:tbl>
          </a:graphicData>
        </a:graphic>
      </p:graphicFrame>
      <p:graphicFrame>
        <p:nvGraphicFramePr>
          <p:cNvPr id="7" name="Table 6">
            <a:extLst>
              <a:ext uri="{FF2B5EF4-FFF2-40B4-BE49-F238E27FC236}">
                <a16:creationId xmlns:a16="http://schemas.microsoft.com/office/drawing/2014/main" id="{03673579-43C0-5C31-25E2-55D8994AEA72}"/>
              </a:ext>
            </a:extLst>
          </p:cNvPr>
          <p:cNvGraphicFramePr>
            <a:graphicFrameLocks noGrp="1"/>
          </p:cNvGraphicFramePr>
          <p:nvPr/>
        </p:nvGraphicFramePr>
        <p:xfrm>
          <a:off x="6542314" y="3724962"/>
          <a:ext cx="5220911" cy="1821428"/>
        </p:xfrm>
        <a:graphic>
          <a:graphicData uri="http://schemas.openxmlformats.org/drawingml/2006/table">
            <a:tbl>
              <a:tblPr firstRow="1" firstCol="1" bandRow="1">
                <a:tableStyleId>{5C22544A-7EE6-4342-B048-85BDC9FD1C3A}</a:tableStyleId>
              </a:tblPr>
              <a:tblGrid>
                <a:gridCol w="1296199">
                  <a:extLst>
                    <a:ext uri="{9D8B030D-6E8A-4147-A177-3AD203B41FA5}">
                      <a16:colId xmlns:a16="http://schemas.microsoft.com/office/drawing/2014/main" val="92286517"/>
                    </a:ext>
                  </a:extLst>
                </a:gridCol>
                <a:gridCol w="1327072">
                  <a:extLst>
                    <a:ext uri="{9D8B030D-6E8A-4147-A177-3AD203B41FA5}">
                      <a16:colId xmlns:a16="http://schemas.microsoft.com/office/drawing/2014/main" val="500725933"/>
                    </a:ext>
                  </a:extLst>
                </a:gridCol>
                <a:gridCol w="1298820">
                  <a:extLst>
                    <a:ext uri="{9D8B030D-6E8A-4147-A177-3AD203B41FA5}">
                      <a16:colId xmlns:a16="http://schemas.microsoft.com/office/drawing/2014/main" val="3761661151"/>
                    </a:ext>
                  </a:extLst>
                </a:gridCol>
                <a:gridCol w="1298820">
                  <a:extLst>
                    <a:ext uri="{9D8B030D-6E8A-4147-A177-3AD203B41FA5}">
                      <a16:colId xmlns:a16="http://schemas.microsoft.com/office/drawing/2014/main" val="3713772485"/>
                    </a:ext>
                  </a:extLst>
                </a:gridCol>
              </a:tblGrid>
              <a:tr h="899251">
                <a:tc gridSpan="4">
                  <a:txBody>
                    <a:bodyPr/>
                    <a:lstStyle/>
                    <a:p>
                      <a:pPr marL="0" algn="ctr" defTabSz="342900" rtl="0" eaLnBrk="1" latinLnBrk="0" hangingPunct="1">
                        <a:lnSpc>
                          <a:spcPct val="107000"/>
                        </a:lnSpc>
                        <a:spcBef>
                          <a:spcPts val="600"/>
                        </a:spcBef>
                        <a:spcAft>
                          <a:spcPts val="800"/>
                        </a:spcAft>
                      </a:pPr>
                      <a:r>
                        <a:rPr lang="es-ES" sz="2400" b="0" kern="1200">
                          <a:solidFill>
                            <a:schemeClr val="tx1"/>
                          </a:solidFill>
                          <a:effectLst/>
                          <a:latin typeface="Calibri"/>
                          <a:ea typeface="Calibri"/>
                          <a:cs typeface="Times New Roman"/>
                        </a:rPr>
                        <a:t>ECV </a:t>
                      </a:r>
                      <a:r>
                        <a:rPr lang="es-ES" sz="2400" b="0" kern="1200" err="1">
                          <a:solidFill>
                            <a:schemeClr val="tx1"/>
                          </a:solidFill>
                          <a:effectLst/>
                          <a:latin typeface="Calibri"/>
                          <a:ea typeface="Calibri"/>
                          <a:cs typeface="Times New Roman"/>
                        </a:rPr>
                        <a:t>quantities</a:t>
                      </a:r>
                      <a:r>
                        <a:rPr lang="es-ES" sz="2400" b="0" kern="1200">
                          <a:solidFill>
                            <a:schemeClr val="tx1"/>
                          </a:solidFill>
                          <a:effectLst/>
                          <a:latin typeface="Calibri"/>
                          <a:ea typeface="Calibri"/>
                          <a:cs typeface="Times New Roman"/>
                        </a:rPr>
                        <a:t> (Total =</a:t>
                      </a:r>
                      <a:r>
                        <a:rPr lang="es-ES" sz="2400" b="1" kern="1200">
                          <a:solidFill>
                            <a:schemeClr val="tx1"/>
                          </a:solidFill>
                          <a:effectLst/>
                          <a:latin typeface="Calibri"/>
                          <a:ea typeface="Calibri"/>
                          <a:cs typeface="Times New Roman"/>
                        </a:rPr>
                        <a:t>170</a:t>
                      </a:r>
                      <a:r>
                        <a:rPr lang="es-ES" sz="2400" b="0" kern="1200">
                          <a:solidFill>
                            <a:schemeClr val="tx1"/>
                          </a:solidFill>
                          <a:effectLst/>
                          <a:latin typeface="Calibri"/>
                          <a:ea typeface="Calibri"/>
                          <a:cs typeface="Times New Roman"/>
                        </a:rPr>
                        <a:t>)</a:t>
                      </a:r>
                      <a:endParaRPr lang="en-US" sz="24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pPr marL="0" algn="ctr" defTabSz="342900" rtl="0" eaLnBrk="1" latinLnBrk="0" hangingPunct="1">
                        <a:lnSpc>
                          <a:spcPct val="107000"/>
                        </a:lnSpc>
                        <a:spcBef>
                          <a:spcPts val="600"/>
                        </a:spcBef>
                        <a:spcAft>
                          <a:spcPts val="800"/>
                        </a:spcAft>
                      </a:pPr>
                      <a:endParaRPr lang="en-US" sz="2000" b="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161890648"/>
                  </a:ext>
                </a:extLst>
              </a:tr>
              <a:tr h="922177">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tx1"/>
                          </a:solidFill>
                        </a:rPr>
                        <a:t>AOPC = 70</a:t>
                      </a:r>
                      <a:endParaRPr lang="en-US" sz="2000" b="1" i="1">
                        <a:solidFill>
                          <a:schemeClr val="tx1"/>
                        </a:solidFill>
                      </a:endParaRPr>
                    </a:p>
                  </a:txBody>
                  <a:tcPr>
                    <a:solidFill>
                      <a:srgbClr val="8CD1F0"/>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tx1"/>
                          </a:solidFill>
                        </a:rPr>
                        <a:t>OOPC = 39</a:t>
                      </a:r>
                      <a:endParaRPr lang="en-US" sz="2000" b="1" i="1">
                        <a:solidFill>
                          <a:schemeClr val="tx1"/>
                        </a:solidFill>
                      </a:endParaRPr>
                    </a:p>
                  </a:txBody>
                  <a:tcPr>
                    <a:solidFill>
                      <a:srgbClr val="70DFE0"/>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tx1"/>
                          </a:solidFill>
                        </a:rPr>
                        <a:t>TOPC = 45</a:t>
                      </a:r>
                      <a:endParaRPr lang="en-US" sz="2000" b="1" i="1">
                        <a:solidFill>
                          <a:schemeClr val="tx1"/>
                        </a:solidFill>
                      </a:endParaRPr>
                    </a:p>
                  </a:txBody>
                  <a:tcPr>
                    <a:solidFill>
                      <a:schemeClr val="accent6">
                        <a:lumMod val="60000"/>
                        <a:lumOff val="4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s-ES" sz="2000" b="1" i="1">
                          <a:solidFill>
                            <a:schemeClr val="tx1"/>
                          </a:solidFill>
                        </a:rPr>
                        <a:t>CP = 16</a:t>
                      </a:r>
                      <a:endParaRPr lang="en-US" sz="2000" b="1" i="1">
                        <a:solidFill>
                          <a:schemeClr val="tx1"/>
                        </a:solidFill>
                      </a:endParaRPr>
                    </a:p>
                  </a:txBody>
                  <a:tcPr>
                    <a:solidFill>
                      <a:schemeClr val="bg1">
                        <a:lumMod val="85000"/>
                      </a:schemeClr>
                    </a:solidFill>
                  </a:tcPr>
                </a:tc>
                <a:extLst>
                  <a:ext uri="{0D108BD9-81ED-4DB2-BD59-A6C34878D82A}">
                    <a16:rowId xmlns:a16="http://schemas.microsoft.com/office/drawing/2014/main" val="3447131718"/>
                  </a:ext>
                </a:extLst>
              </a:tr>
            </a:tbl>
          </a:graphicData>
        </a:graphic>
      </p:graphicFrame>
      <p:sp>
        <p:nvSpPr>
          <p:cNvPr id="6" name="Title 1">
            <a:extLst>
              <a:ext uri="{FF2B5EF4-FFF2-40B4-BE49-F238E27FC236}">
                <a16:creationId xmlns:a16="http://schemas.microsoft.com/office/drawing/2014/main" id="{AC1D2D46-15D1-435C-9CD3-BE0FA05155E2}"/>
              </a:ext>
            </a:extLst>
          </p:cNvPr>
          <p:cNvSpPr txBox="1">
            <a:spLocks/>
          </p:cNvSpPr>
          <p:nvPr/>
        </p:nvSpPr>
        <p:spPr>
          <a:xfrm>
            <a:off x="0" y="0"/>
            <a:ext cx="12192000" cy="720000"/>
          </a:xfrm>
          <a:prstGeom prst="rect">
            <a:avLst/>
          </a:prstGeom>
          <a:solidFill>
            <a:srgbClr val="005BAA"/>
          </a:solidFill>
        </p:spPr>
        <p:txBody>
          <a:bodyPr rIns="288000" anchor="ctr" anchorCtr="0"/>
          <a:lstStyle>
            <a:lvl1pPr algn="r" defTabSz="342900" rtl="0" eaLnBrk="1" latinLnBrk="0" hangingPunct="1">
              <a:spcBef>
                <a:spcPct val="0"/>
              </a:spcBef>
              <a:buNone/>
              <a:defRPr sz="2700" b="1" kern="1200">
                <a:solidFill>
                  <a:schemeClr val="bg1"/>
                </a:solidFill>
                <a:latin typeface="Geneva" panose="020B0503030404040204" pitchFamily="34" charset="0"/>
                <a:ea typeface="Geneva" panose="020B0503030404040204" pitchFamily="34" charset="0"/>
                <a:cs typeface="+mj-cs"/>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Calibri"/>
                <a:cs typeface="+mj-cs"/>
              </a:rPr>
              <a:t>OVERVIEW</a:t>
            </a:r>
            <a:endParaRPr kumimoji="0" lang="en-CH" sz="3600" b="1" i="1" u="none" strike="noStrike" kern="1200" cap="none" spc="0" normalizeH="0" baseline="0" noProof="0">
              <a:ln>
                <a:noFill/>
              </a:ln>
              <a:solidFill>
                <a:prstClr val="white"/>
              </a:solidFill>
              <a:effectLst/>
              <a:uLnTx/>
              <a:uFillTx/>
              <a:latin typeface="Calibri"/>
              <a:cs typeface="+mj-cs"/>
            </a:endParaRPr>
          </a:p>
        </p:txBody>
      </p:sp>
      <p:sp>
        <p:nvSpPr>
          <p:cNvPr id="2" name="Title 1">
            <a:extLst>
              <a:ext uri="{FF2B5EF4-FFF2-40B4-BE49-F238E27FC236}">
                <a16:creationId xmlns:a16="http://schemas.microsoft.com/office/drawing/2014/main" id="{75556F1E-5327-F6E8-C8A9-0100C76671BA}"/>
              </a:ext>
            </a:extLst>
          </p:cNvPr>
          <p:cNvSpPr txBox="1">
            <a:spLocks/>
          </p:cNvSpPr>
          <p:nvPr/>
        </p:nvSpPr>
        <p:spPr>
          <a:xfrm>
            <a:off x="453957" y="5903694"/>
            <a:ext cx="5265907" cy="720000"/>
          </a:xfrm>
          <a:prstGeom prst="rect">
            <a:avLst/>
          </a:prstGeom>
          <a:noFill/>
        </p:spPr>
        <p:txBody>
          <a:bodyPr lIns="91440" tIns="45720" rIns="288000" bIns="45720" anchor="ctr" anchorCtr="0"/>
          <a:lstStyle>
            <a:lvl1pPr algn="r" defTabSz="342900" rtl="0" eaLnBrk="1" latinLnBrk="0" hangingPunct="1">
              <a:spcBef>
                <a:spcPct val="0"/>
              </a:spcBef>
              <a:buNone/>
              <a:defRPr sz="2700" b="1" kern="1200">
                <a:solidFill>
                  <a:schemeClr val="bg1"/>
                </a:solidFill>
                <a:latin typeface="Geneva" panose="020B0503030404040204" pitchFamily="34" charset="0"/>
                <a:ea typeface="Geneva" panose="020B0503030404040204" pitchFamily="34" charset="0"/>
                <a:cs typeface="+mj-cs"/>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a:cs typeface="+mj-cs"/>
              </a:rPr>
              <a:t>23 out of 55 ECVs remain</a:t>
            </a:r>
            <a:endParaRPr kumimoji="0" lang="en-CH" sz="2400" b="1" i="0" u="none" strike="noStrike" kern="1200" cap="none" spc="0" normalizeH="0" baseline="0" noProof="0">
              <a:ln>
                <a:noFill/>
              </a:ln>
              <a:solidFill>
                <a:prstClr val="black"/>
              </a:solidFill>
              <a:effectLst/>
              <a:uLnTx/>
              <a:uFillTx/>
              <a:latin typeface="Calibri"/>
              <a:cs typeface="+mj-cs"/>
            </a:endParaRPr>
          </a:p>
        </p:txBody>
      </p:sp>
      <p:sp>
        <p:nvSpPr>
          <p:cNvPr id="9" name="Title 1">
            <a:extLst>
              <a:ext uri="{FF2B5EF4-FFF2-40B4-BE49-F238E27FC236}">
                <a16:creationId xmlns:a16="http://schemas.microsoft.com/office/drawing/2014/main" id="{713728A9-EC97-DEDF-F304-C11D9949CA2D}"/>
              </a:ext>
            </a:extLst>
          </p:cNvPr>
          <p:cNvSpPr txBox="1">
            <a:spLocks/>
          </p:cNvSpPr>
          <p:nvPr/>
        </p:nvSpPr>
        <p:spPr>
          <a:xfrm>
            <a:off x="6542314" y="5842194"/>
            <a:ext cx="5265907" cy="720000"/>
          </a:xfrm>
          <a:prstGeom prst="rect">
            <a:avLst/>
          </a:prstGeom>
          <a:noFill/>
        </p:spPr>
        <p:txBody>
          <a:bodyPr lIns="91440" tIns="45720" rIns="288000" bIns="45720" anchor="ctr" anchorCtr="0"/>
          <a:lstStyle>
            <a:lvl1pPr algn="r" defTabSz="342900" rtl="0" eaLnBrk="1" latinLnBrk="0" hangingPunct="1">
              <a:spcBef>
                <a:spcPct val="0"/>
              </a:spcBef>
              <a:buNone/>
              <a:defRPr sz="2700" b="1" kern="1200">
                <a:solidFill>
                  <a:schemeClr val="bg1"/>
                </a:solidFill>
                <a:latin typeface="Geneva" panose="020B0503030404040204" pitchFamily="34" charset="0"/>
                <a:ea typeface="Geneva" panose="020B0503030404040204" pitchFamily="34" charset="0"/>
                <a:cs typeface="+mj-cs"/>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a:cs typeface="+mj-cs"/>
              </a:rPr>
              <a:t>All new ECVs are the result of combining/moving previous ECVs</a:t>
            </a:r>
            <a:endParaRPr kumimoji="0" lang="en-CH" sz="2400" b="1" i="0" u="none" strike="noStrike" kern="1200" cap="none" spc="0" normalizeH="0" baseline="0" noProof="0">
              <a:ln>
                <a:noFill/>
              </a:ln>
              <a:solidFill>
                <a:prstClr val="black"/>
              </a:solidFill>
              <a:effectLst/>
              <a:uLnTx/>
              <a:uFillTx/>
              <a:latin typeface="Calibri"/>
              <a:cs typeface="+mj-cs"/>
            </a:endParaRPr>
          </a:p>
        </p:txBody>
      </p:sp>
    </p:spTree>
    <p:extLst>
      <p:ext uri="{BB962C8B-B14F-4D97-AF65-F5344CB8AC3E}">
        <p14:creationId xmlns:p14="http://schemas.microsoft.com/office/powerpoint/2010/main" val="3157901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20F3-467A-1A39-382A-445D1CBCEF13}"/>
              </a:ext>
            </a:extLst>
          </p:cNvPr>
          <p:cNvSpPr>
            <a:spLocks noGrp="1"/>
          </p:cNvSpPr>
          <p:nvPr>
            <p:ph type="title"/>
          </p:nvPr>
        </p:nvSpPr>
        <p:spPr/>
        <p:txBody>
          <a:bodyPr/>
          <a:lstStyle/>
          <a:p>
            <a:r>
              <a:rPr lang="en-US" dirty="0"/>
              <a:t>Updates on ECV Rationalization</a:t>
            </a:r>
            <a:endParaRPr lang="en-CH" dirty="0"/>
          </a:p>
        </p:txBody>
      </p:sp>
      <p:sp>
        <p:nvSpPr>
          <p:cNvPr id="3" name="TextBox 2">
            <a:extLst>
              <a:ext uri="{FF2B5EF4-FFF2-40B4-BE49-F238E27FC236}">
                <a16:creationId xmlns:a16="http://schemas.microsoft.com/office/drawing/2014/main" id="{95E545D1-811E-B359-E8DA-4E08D8507AD6}"/>
              </a:ext>
            </a:extLst>
          </p:cNvPr>
          <p:cNvSpPr txBox="1"/>
          <p:nvPr/>
        </p:nvSpPr>
        <p:spPr>
          <a:xfrm>
            <a:off x="375804" y="1254035"/>
            <a:ext cx="11440391" cy="4708981"/>
          </a:xfrm>
          <a:prstGeom prst="rect">
            <a:avLst/>
          </a:prstGeom>
          <a:noFill/>
        </p:spPr>
        <p:txBody>
          <a:bodyPr wrap="square" rtlCol="0">
            <a:spAutoFit/>
          </a:bodyPr>
          <a:lstStyle/>
          <a:p>
            <a:pPr marL="285750" indent="-285750">
              <a:buClrTx/>
              <a:buFont typeface="Arial" panose="020B0604020202020204" pitchFamily="34" charset="0"/>
              <a:buChar char="•"/>
              <a:defRPr/>
            </a:pPr>
            <a:r>
              <a:rPr lang="en-US" sz="2000" kern="1200" dirty="0">
                <a:latin typeface="Calibri" panose="020F0502020204030204"/>
                <a:ea typeface="+mn-ea"/>
              </a:rPr>
              <a:t>Consultations have completed with about 10 key stakeholders (NMHSs, WMO, ESA, Copernicus, WCRP etc.)</a:t>
            </a:r>
          </a:p>
          <a:p>
            <a:pPr marL="285750" indent="-285750">
              <a:buClrTx/>
              <a:buFont typeface="Arial" panose="020B0604020202020204" pitchFamily="34" charset="0"/>
              <a:buChar char="•"/>
              <a:defRPr/>
            </a:pPr>
            <a:r>
              <a:rPr lang="en-US" sz="2000" kern="1200" dirty="0">
                <a:latin typeface="Calibri" panose="020F0502020204030204"/>
                <a:ea typeface="+mn-ea"/>
              </a:rPr>
              <a:t>Feedback from these consultations is being </a:t>
            </a:r>
            <a:r>
              <a:rPr lang="en-US" sz="2000" kern="1200" dirty="0" err="1">
                <a:latin typeface="Calibri" panose="020F0502020204030204"/>
                <a:ea typeface="+mn-ea"/>
              </a:rPr>
              <a:t>analysed</a:t>
            </a:r>
            <a:endParaRPr lang="en-US" sz="2000" kern="1200" dirty="0">
              <a:latin typeface="Calibri" panose="020F0502020204030204"/>
              <a:ea typeface="+mn-ea"/>
            </a:endParaRPr>
          </a:p>
          <a:p>
            <a:pPr marL="285750" indent="-285750">
              <a:buClrTx/>
              <a:buFont typeface="Arial" panose="020B0604020202020204" pitchFamily="34" charset="0"/>
              <a:buChar char="•"/>
              <a:defRPr/>
            </a:pPr>
            <a:r>
              <a:rPr lang="en-US" sz="2000" b="1" kern="1200" dirty="0">
                <a:latin typeface="Calibri" panose="020F0502020204030204"/>
                <a:ea typeface="+mn-ea"/>
              </a:rPr>
              <a:t>The biggest potential suggestion with implications for AOPC would be to move surface temperatures to be a x-panel ECV and include temperatures of the true surface plus reasonable distance either side of that surface </a:t>
            </a:r>
          </a:p>
          <a:p>
            <a:pPr marL="742950" lvl="1" indent="-285750">
              <a:buClrTx/>
              <a:buFont typeface="Arial" panose="020B0604020202020204" pitchFamily="34" charset="0"/>
              <a:buChar char="•"/>
              <a:defRPr/>
            </a:pPr>
            <a:r>
              <a:rPr lang="en-US" sz="2000" b="1" kern="1200" dirty="0">
                <a:latin typeface="Calibri" panose="020F0502020204030204"/>
                <a:ea typeface="+mn-ea"/>
              </a:rPr>
              <a:t>LSAT, SST, MAT, ocean skin temperature, land surface temperature, soil temperature, ice surface temperature, lake surface temperature</a:t>
            </a:r>
          </a:p>
          <a:p>
            <a:pPr marL="285750" indent="-285750">
              <a:buClrTx/>
              <a:buFont typeface="Arial" panose="020B0604020202020204" pitchFamily="34" charset="0"/>
              <a:buChar char="•"/>
              <a:defRPr/>
            </a:pPr>
            <a:r>
              <a:rPr lang="en-CH" sz="2000" kern="1200" dirty="0">
                <a:latin typeface="Calibri" panose="020F0502020204030204"/>
                <a:ea typeface="+mn-ea"/>
              </a:rPr>
              <a:t>For </a:t>
            </a:r>
            <a:r>
              <a:rPr lang="en-US" sz="2000" kern="1200" dirty="0">
                <a:latin typeface="Calibri" panose="020F0502020204030204"/>
                <a:ea typeface="+mn-ea"/>
              </a:rPr>
              <a:t>atmospheric temperatures </a:t>
            </a:r>
            <a:r>
              <a:rPr lang="en-CH" sz="2000" kern="1200" dirty="0">
                <a:latin typeface="Calibri" panose="020F0502020204030204"/>
                <a:ea typeface="+mn-ea"/>
              </a:rPr>
              <a:t>this proposition means </a:t>
            </a:r>
            <a:r>
              <a:rPr lang="en-US" sz="2000" kern="1200" dirty="0">
                <a:latin typeface="Calibri" panose="020F0502020204030204"/>
                <a:ea typeface="+mn-ea"/>
              </a:rPr>
              <a:t>ECV losing near-surface temperature to the new ECV</a:t>
            </a:r>
          </a:p>
          <a:p>
            <a:pPr>
              <a:buClrTx/>
              <a:buFontTx/>
              <a:buNone/>
              <a:defRPr/>
            </a:pPr>
            <a:endParaRPr lang="en-US" sz="2000" kern="1200" dirty="0">
              <a:latin typeface="Calibri" panose="020F0502020204030204"/>
              <a:ea typeface="+mn-ea"/>
            </a:endParaRPr>
          </a:p>
          <a:p>
            <a:pPr marL="285750" indent="-285750">
              <a:buClrTx/>
              <a:buFont typeface="Arial" panose="020B0604020202020204" pitchFamily="34" charset="0"/>
              <a:buChar char="•"/>
              <a:defRPr/>
            </a:pPr>
            <a:r>
              <a:rPr lang="en-US" sz="2000" kern="1200" dirty="0">
                <a:latin typeface="Calibri" panose="020F0502020204030204"/>
                <a:ea typeface="+mn-ea"/>
              </a:rPr>
              <a:t>Once all documents agreed by the Task Team we will go to a public consultation. We will alert you to this and would appreciate your efforts to ensure broad community engagement</a:t>
            </a:r>
          </a:p>
          <a:p>
            <a:pPr marL="285750" indent="-285750">
              <a:buClrTx/>
              <a:buFont typeface="Arial" panose="020B0604020202020204" pitchFamily="34" charset="0"/>
              <a:buChar char="•"/>
              <a:defRPr/>
            </a:pPr>
            <a:endParaRPr lang="en-US" sz="2000" kern="1200" dirty="0">
              <a:latin typeface="Calibri" panose="020F0502020204030204"/>
              <a:ea typeface="+mn-ea"/>
            </a:endParaRPr>
          </a:p>
          <a:p>
            <a:pPr marL="285750" indent="-285750">
              <a:buClrTx/>
              <a:buFont typeface="Arial" panose="020B0604020202020204" pitchFamily="34" charset="0"/>
              <a:buChar char="•"/>
              <a:defRPr/>
            </a:pPr>
            <a:r>
              <a:rPr lang="en-US" sz="2000" kern="1200" dirty="0">
                <a:latin typeface="Calibri" panose="020F0502020204030204"/>
                <a:ea typeface="+mn-ea"/>
              </a:rPr>
              <a:t>The TT will meet a final time at the end of the year to </a:t>
            </a:r>
            <a:r>
              <a:rPr lang="en-US" sz="2000" kern="1200" dirty="0" err="1">
                <a:latin typeface="Calibri" panose="020F0502020204030204"/>
                <a:ea typeface="+mn-ea"/>
              </a:rPr>
              <a:t>finalise</a:t>
            </a:r>
            <a:r>
              <a:rPr lang="en-US" sz="2000" kern="1200" dirty="0">
                <a:latin typeface="Calibri" panose="020F0502020204030204"/>
                <a:ea typeface="+mn-ea"/>
              </a:rPr>
              <a:t> all aspects.</a:t>
            </a:r>
          </a:p>
        </p:txBody>
      </p:sp>
    </p:spTree>
    <p:extLst>
      <p:ext uri="{BB962C8B-B14F-4D97-AF65-F5344CB8AC3E}">
        <p14:creationId xmlns:p14="http://schemas.microsoft.com/office/powerpoint/2010/main" val="386010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4312-BB70-989B-9F2F-51D041A327F2}"/>
              </a:ext>
            </a:extLst>
          </p:cNvPr>
          <p:cNvSpPr>
            <a:spLocks noGrp="1"/>
          </p:cNvSpPr>
          <p:nvPr>
            <p:ph type="title"/>
          </p:nvPr>
        </p:nvSpPr>
        <p:spPr/>
        <p:txBody>
          <a:bodyPr/>
          <a:lstStyle/>
          <a:p>
            <a:r>
              <a:rPr lang="en-US" dirty="0"/>
              <a:t>Reference Networks</a:t>
            </a:r>
            <a:endParaRPr lang="en-CH" dirty="0"/>
          </a:p>
        </p:txBody>
      </p:sp>
      <p:pic>
        <p:nvPicPr>
          <p:cNvPr id="4" name="image2.jpg">
            <a:extLst>
              <a:ext uri="{FF2B5EF4-FFF2-40B4-BE49-F238E27FC236}">
                <a16:creationId xmlns:a16="http://schemas.microsoft.com/office/drawing/2014/main" id="{5CACBF76-D734-3620-46E6-26F3017C4FC8}"/>
              </a:ext>
            </a:extLst>
          </p:cNvPr>
          <p:cNvPicPr preferRelativeResize="0">
            <a:picLocks noChangeAspect="1"/>
          </p:cNvPicPr>
          <p:nvPr/>
        </p:nvPicPr>
        <p:blipFill>
          <a:blip r:embed="rId3"/>
          <a:srcRect/>
          <a:stretch>
            <a:fillRect/>
          </a:stretch>
        </p:blipFill>
        <p:spPr>
          <a:xfrm>
            <a:off x="73891" y="1172949"/>
            <a:ext cx="4853050" cy="2857503"/>
          </a:xfrm>
          <a:prstGeom prst="rect">
            <a:avLst/>
          </a:prstGeom>
        </p:spPr>
      </p:pic>
      <p:sp>
        <p:nvSpPr>
          <p:cNvPr id="5" name="TextBox 4">
            <a:extLst>
              <a:ext uri="{FF2B5EF4-FFF2-40B4-BE49-F238E27FC236}">
                <a16:creationId xmlns:a16="http://schemas.microsoft.com/office/drawing/2014/main" id="{515B46F9-9D56-B919-8F99-758C546AE4EE}"/>
              </a:ext>
            </a:extLst>
          </p:cNvPr>
          <p:cNvSpPr txBox="1"/>
          <p:nvPr/>
        </p:nvSpPr>
        <p:spPr>
          <a:xfrm>
            <a:off x="137991" y="4399784"/>
            <a:ext cx="421227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reference network provides metrologically traceable observations, with quantified uncertainty, at a limited number of locations, or for a limited number of observing platforms.</a:t>
            </a:r>
          </a:p>
        </p:txBody>
      </p:sp>
      <p:sp>
        <p:nvSpPr>
          <p:cNvPr id="6" name="TextBox 5">
            <a:extLst>
              <a:ext uri="{FF2B5EF4-FFF2-40B4-BE49-F238E27FC236}">
                <a16:creationId xmlns:a16="http://schemas.microsoft.com/office/drawing/2014/main" id="{3C456873-9FEA-F0B0-AA63-3078A016DBB6}"/>
              </a:ext>
            </a:extLst>
          </p:cNvPr>
          <p:cNvSpPr txBox="1"/>
          <p:nvPr/>
        </p:nvSpPr>
        <p:spPr>
          <a:xfrm>
            <a:off x="2650837" y="1400964"/>
            <a:ext cx="12490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GRUAN (30 stations)</a:t>
            </a:r>
            <a:endParaRPr kumimoji="0" lang="en-CH"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AA5B88B-267B-8666-85C1-71083F810869}"/>
              </a:ext>
            </a:extLst>
          </p:cNvPr>
          <p:cNvSpPr txBox="1"/>
          <p:nvPr/>
        </p:nvSpPr>
        <p:spPr>
          <a:xfrm>
            <a:off x="2984147" y="1887527"/>
            <a:ext cx="124585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GUAN (161 stations)</a:t>
            </a:r>
            <a:endParaRPr kumimoji="0" lang="en-CH"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240FD01-6890-D5D4-E584-2864F6AE7F15}"/>
              </a:ext>
            </a:extLst>
          </p:cNvPr>
          <p:cNvSpPr txBox="1"/>
          <p:nvPr/>
        </p:nvSpPr>
        <p:spPr>
          <a:xfrm>
            <a:off x="4926941" y="4030452"/>
            <a:ext cx="7191168" cy="2585323"/>
          </a:xfrm>
          <a:prstGeom prst="rect">
            <a:avLst/>
          </a:prstGeom>
          <a:noFill/>
          <a:ln w="38100">
            <a:solidFill>
              <a:schemeClr val="accent1">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GRUAN: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Ground based network for reference upper air observations for climate under GCOS and integrated into WIGOS -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Priority 1: Water vapor, temperature; Currently 33 sites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Maintain consistent reference observations over decades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Standardization and traceability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Deliberate measurement redundancy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Quality management and change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Validation of satellite systems</a:t>
            </a:r>
          </a:p>
        </p:txBody>
      </p:sp>
      <p:sp>
        <p:nvSpPr>
          <p:cNvPr id="9" name="TextBox 8">
            <a:extLst>
              <a:ext uri="{FF2B5EF4-FFF2-40B4-BE49-F238E27FC236}">
                <a16:creationId xmlns:a16="http://schemas.microsoft.com/office/drawing/2014/main" id="{744A964F-B7FB-6EED-1740-DC7D504E98E7}"/>
              </a:ext>
            </a:extLst>
          </p:cNvPr>
          <p:cNvSpPr txBox="1"/>
          <p:nvPr/>
        </p:nvSpPr>
        <p:spPr>
          <a:xfrm>
            <a:off x="1145310" y="803617"/>
            <a:ext cx="25775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Tiered Network approach</a:t>
            </a: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Map&#10;&#10;Description automatically generated">
            <a:extLst>
              <a:ext uri="{FF2B5EF4-FFF2-40B4-BE49-F238E27FC236}">
                <a16:creationId xmlns:a16="http://schemas.microsoft.com/office/drawing/2014/main" id="{9BA876BF-A1CC-8EFB-F525-595B88BFC619}"/>
              </a:ext>
            </a:extLst>
          </p:cNvPr>
          <p:cNvPicPr>
            <a:picLocks noChangeAspect="1"/>
          </p:cNvPicPr>
          <p:nvPr/>
        </p:nvPicPr>
        <p:blipFill>
          <a:blip r:embed="rId4"/>
          <a:stretch>
            <a:fillRect/>
          </a:stretch>
        </p:blipFill>
        <p:spPr>
          <a:xfrm>
            <a:off x="6096000" y="803617"/>
            <a:ext cx="5310814" cy="3120683"/>
          </a:xfrm>
          <a:prstGeom prst="rect">
            <a:avLst/>
          </a:prstGeom>
        </p:spPr>
      </p:pic>
    </p:spTree>
    <p:extLst>
      <p:ext uri="{BB962C8B-B14F-4D97-AF65-F5344CB8AC3E}">
        <p14:creationId xmlns:p14="http://schemas.microsoft.com/office/powerpoint/2010/main" val="101033754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97E8-9DA7-F8B5-488B-AAE338A64C23}"/>
              </a:ext>
            </a:extLst>
          </p:cNvPr>
          <p:cNvSpPr>
            <a:spLocks noGrp="1"/>
          </p:cNvSpPr>
          <p:nvPr>
            <p:ph type="title"/>
          </p:nvPr>
        </p:nvSpPr>
        <p:spPr>
          <a:xfrm>
            <a:off x="0" y="0"/>
            <a:ext cx="12192000" cy="862149"/>
          </a:xfrm>
        </p:spPr>
        <p:txBody>
          <a:bodyPr/>
          <a:lstStyle/>
          <a:p>
            <a:r>
              <a:rPr lang="en-GB" dirty="0"/>
              <a:t>GSRN (Pilot) </a:t>
            </a:r>
            <a:endParaRPr lang="en-US" dirty="0"/>
          </a:p>
        </p:txBody>
      </p:sp>
      <p:graphicFrame>
        <p:nvGraphicFramePr>
          <p:cNvPr id="5" name="Table 4">
            <a:extLst>
              <a:ext uri="{FF2B5EF4-FFF2-40B4-BE49-F238E27FC236}">
                <a16:creationId xmlns:a16="http://schemas.microsoft.com/office/drawing/2014/main" id="{F8559B4E-6968-3055-0DE5-4B4BAA6BC4CD}"/>
              </a:ext>
            </a:extLst>
          </p:cNvPr>
          <p:cNvGraphicFramePr>
            <a:graphicFrameLocks noGrp="1"/>
          </p:cNvGraphicFramePr>
          <p:nvPr/>
        </p:nvGraphicFramePr>
        <p:xfrm>
          <a:off x="8021603" y="1029345"/>
          <a:ext cx="4029355" cy="4155631"/>
        </p:xfrm>
        <a:graphic>
          <a:graphicData uri="http://schemas.openxmlformats.org/drawingml/2006/table">
            <a:tbl>
              <a:tblPr firstRow="1" firstCol="1" bandRow="1">
                <a:tableStyleId>{5C22544A-7EE6-4342-B048-85BDC9FD1C3A}</a:tableStyleId>
              </a:tblPr>
              <a:tblGrid>
                <a:gridCol w="598956">
                  <a:extLst>
                    <a:ext uri="{9D8B030D-6E8A-4147-A177-3AD203B41FA5}">
                      <a16:colId xmlns:a16="http://schemas.microsoft.com/office/drawing/2014/main" val="4039216632"/>
                    </a:ext>
                  </a:extLst>
                </a:gridCol>
                <a:gridCol w="1894346">
                  <a:extLst>
                    <a:ext uri="{9D8B030D-6E8A-4147-A177-3AD203B41FA5}">
                      <a16:colId xmlns:a16="http://schemas.microsoft.com/office/drawing/2014/main" val="4113207149"/>
                    </a:ext>
                  </a:extLst>
                </a:gridCol>
                <a:gridCol w="1536053">
                  <a:extLst>
                    <a:ext uri="{9D8B030D-6E8A-4147-A177-3AD203B41FA5}">
                      <a16:colId xmlns:a16="http://schemas.microsoft.com/office/drawing/2014/main" val="1658530957"/>
                    </a:ext>
                  </a:extLst>
                </a:gridCol>
              </a:tblGrid>
              <a:tr h="190500">
                <a:tc>
                  <a:txBody>
                    <a:bodyPr/>
                    <a:lstStyle/>
                    <a:p>
                      <a:pPr algn="ctr" fontAlgn="base">
                        <a:lnSpc>
                          <a:spcPct val="107000"/>
                        </a:lnSpc>
                        <a:spcAft>
                          <a:spcPts val="800"/>
                        </a:spcAft>
                      </a:pPr>
                      <a:r>
                        <a:rPr lang="en-US" sz="1400">
                          <a:effectLst/>
                        </a:rPr>
                        <a:t>GSRN Ref No.</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dirty="0">
                          <a:effectLst/>
                        </a:rPr>
                        <a:t>Station Name</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Country</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92471634"/>
                  </a:ext>
                </a:extLst>
              </a:tr>
              <a:tr h="190500">
                <a:tc>
                  <a:txBody>
                    <a:bodyPr/>
                    <a:lstStyle/>
                    <a:p>
                      <a:pPr algn="ctr" fontAlgn="base">
                        <a:lnSpc>
                          <a:spcPct val="107000"/>
                        </a:lnSpc>
                        <a:spcAft>
                          <a:spcPts val="800"/>
                        </a:spcAft>
                      </a:pPr>
                      <a:r>
                        <a:rPr lang="en-US" sz="1400">
                          <a:effectLst/>
                        </a:rPr>
                        <a:t>01</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Egbert CARE</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CANADA</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03918809"/>
                  </a:ext>
                </a:extLst>
              </a:tr>
              <a:tr h="190500">
                <a:tc>
                  <a:txBody>
                    <a:bodyPr/>
                    <a:lstStyle/>
                    <a:p>
                      <a:pPr algn="ctr" fontAlgn="base">
                        <a:lnSpc>
                          <a:spcPct val="107000"/>
                        </a:lnSpc>
                        <a:spcAft>
                          <a:spcPts val="800"/>
                        </a:spcAft>
                      </a:pPr>
                      <a:r>
                        <a:rPr lang="en-US" sz="1400">
                          <a:effectLst/>
                        </a:rPr>
                        <a:t>02</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TN, Crossville 7NW</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USA</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55268237"/>
                  </a:ext>
                </a:extLst>
              </a:tr>
              <a:tr h="190500">
                <a:tc>
                  <a:txBody>
                    <a:bodyPr/>
                    <a:lstStyle/>
                    <a:p>
                      <a:pPr algn="ctr" fontAlgn="base">
                        <a:lnSpc>
                          <a:spcPct val="107000"/>
                        </a:lnSpc>
                        <a:spcAft>
                          <a:spcPts val="800"/>
                        </a:spcAft>
                      </a:pPr>
                      <a:r>
                        <a:rPr lang="en-US" sz="1400">
                          <a:effectLst/>
                        </a:rPr>
                        <a:t>03</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AL, Gadsden 19N</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USA</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67097848"/>
                  </a:ext>
                </a:extLst>
              </a:tr>
              <a:tr h="190500">
                <a:tc>
                  <a:txBody>
                    <a:bodyPr/>
                    <a:lstStyle/>
                    <a:p>
                      <a:pPr algn="ctr" fontAlgn="base">
                        <a:lnSpc>
                          <a:spcPct val="107000"/>
                        </a:lnSpc>
                        <a:spcAft>
                          <a:spcPts val="800"/>
                        </a:spcAft>
                      </a:pPr>
                      <a:r>
                        <a:rPr lang="en-US" sz="1400">
                          <a:effectLst/>
                        </a:rPr>
                        <a:t>04</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dirty="0" err="1">
                          <a:effectLst/>
                        </a:rPr>
                        <a:t>Cabauw</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THE NETHERLANDS</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71286023"/>
                  </a:ext>
                </a:extLst>
              </a:tr>
              <a:tr h="190500">
                <a:tc>
                  <a:txBody>
                    <a:bodyPr/>
                    <a:lstStyle/>
                    <a:p>
                      <a:pPr algn="ctr" fontAlgn="base">
                        <a:lnSpc>
                          <a:spcPct val="107000"/>
                        </a:lnSpc>
                        <a:spcAft>
                          <a:spcPts val="800"/>
                        </a:spcAft>
                      </a:pPr>
                      <a:r>
                        <a:rPr lang="en-US" sz="1400">
                          <a:effectLst/>
                        </a:rPr>
                        <a:t>05</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Chisinau</a:t>
                      </a:r>
                      <a:r>
                        <a:rPr lang="en-US" sz="1000">
                          <a:effectLst/>
                        </a:rPr>
                        <a:t> </a:t>
                      </a:r>
                      <a:r>
                        <a:rPr lang="en-CH" sz="10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Republic of Moldova</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35130473"/>
                  </a:ext>
                </a:extLst>
              </a:tr>
              <a:tr h="190500">
                <a:tc>
                  <a:txBody>
                    <a:bodyPr/>
                    <a:lstStyle/>
                    <a:p>
                      <a:pPr algn="ctr" fontAlgn="base">
                        <a:lnSpc>
                          <a:spcPct val="107000"/>
                        </a:lnSpc>
                        <a:spcAft>
                          <a:spcPts val="800"/>
                        </a:spcAft>
                      </a:pPr>
                      <a:r>
                        <a:rPr lang="en-US" sz="1400">
                          <a:effectLst/>
                        </a:rPr>
                        <a:t>06</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As</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NORWAY</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95832724"/>
                  </a:ext>
                </a:extLst>
              </a:tr>
              <a:tr h="190500">
                <a:tc>
                  <a:txBody>
                    <a:bodyPr/>
                    <a:lstStyle/>
                    <a:p>
                      <a:pPr algn="ctr" fontAlgn="base">
                        <a:lnSpc>
                          <a:spcPct val="107000"/>
                        </a:lnSpc>
                        <a:spcAft>
                          <a:spcPts val="800"/>
                        </a:spcAft>
                      </a:pPr>
                      <a:r>
                        <a:rPr lang="en-US" sz="1400">
                          <a:effectLst/>
                        </a:rPr>
                        <a:t>07</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Aachen</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Germany</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92610217"/>
                  </a:ext>
                </a:extLst>
              </a:tr>
              <a:tr h="190500">
                <a:tc>
                  <a:txBody>
                    <a:bodyPr/>
                    <a:lstStyle/>
                    <a:p>
                      <a:pPr algn="ctr" fontAlgn="base">
                        <a:lnSpc>
                          <a:spcPct val="107000"/>
                        </a:lnSpc>
                        <a:spcAft>
                          <a:spcPts val="800"/>
                        </a:spcAft>
                      </a:pPr>
                      <a:r>
                        <a:rPr lang="en-US" sz="1400">
                          <a:effectLst/>
                        </a:rPr>
                        <a:t>08</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Lindenberg</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Germany</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99772951"/>
                  </a:ext>
                </a:extLst>
              </a:tr>
              <a:tr h="190500">
                <a:tc>
                  <a:txBody>
                    <a:bodyPr/>
                    <a:lstStyle/>
                    <a:p>
                      <a:pPr algn="ctr" fontAlgn="base">
                        <a:lnSpc>
                          <a:spcPct val="107000"/>
                        </a:lnSpc>
                        <a:spcAft>
                          <a:spcPts val="800"/>
                        </a:spcAft>
                      </a:pPr>
                      <a:r>
                        <a:rPr lang="en-US" sz="1400" dirty="0">
                          <a:effectLst/>
                        </a:rPr>
                        <a:t>09</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Camborne</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UK</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22031330"/>
                  </a:ext>
                </a:extLst>
              </a:tr>
              <a:tr h="190500">
                <a:tc>
                  <a:txBody>
                    <a:bodyPr/>
                    <a:lstStyle/>
                    <a:p>
                      <a:pPr algn="ctr" fontAlgn="base">
                        <a:lnSpc>
                          <a:spcPct val="107000"/>
                        </a:lnSpc>
                        <a:spcAft>
                          <a:spcPts val="800"/>
                        </a:spcAft>
                      </a:pPr>
                      <a:r>
                        <a:rPr lang="en-US" sz="1400" dirty="0">
                          <a:effectLst/>
                        </a:rPr>
                        <a:t>10</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Rothamsted</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UK</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58556556"/>
                  </a:ext>
                </a:extLst>
              </a:tr>
              <a:tr h="190500">
                <a:tc>
                  <a:txBody>
                    <a:bodyPr/>
                    <a:lstStyle/>
                    <a:p>
                      <a:pPr algn="ctr" fontAlgn="base">
                        <a:lnSpc>
                          <a:spcPct val="107000"/>
                        </a:lnSpc>
                        <a:spcAft>
                          <a:spcPts val="800"/>
                        </a:spcAft>
                      </a:pPr>
                      <a:r>
                        <a:rPr lang="en-US" sz="1400" dirty="0">
                          <a:effectLst/>
                        </a:rPr>
                        <a:t>11</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Qumahe</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China</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59413585"/>
                  </a:ext>
                </a:extLst>
              </a:tr>
              <a:tr h="190500">
                <a:tc>
                  <a:txBody>
                    <a:bodyPr/>
                    <a:lstStyle/>
                    <a:p>
                      <a:pPr algn="ctr" fontAlgn="base">
                        <a:lnSpc>
                          <a:spcPct val="107000"/>
                        </a:lnSpc>
                        <a:spcAft>
                          <a:spcPts val="800"/>
                        </a:spcAft>
                      </a:pPr>
                      <a:r>
                        <a:rPr lang="en-US" sz="1400" dirty="0">
                          <a:effectLst/>
                        </a:rPr>
                        <a:t>12</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Xilinhot</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China</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44925280"/>
                  </a:ext>
                </a:extLst>
              </a:tr>
              <a:tr h="190500">
                <a:tc>
                  <a:txBody>
                    <a:bodyPr/>
                    <a:lstStyle/>
                    <a:p>
                      <a:pPr algn="ctr" fontAlgn="base">
                        <a:lnSpc>
                          <a:spcPct val="107000"/>
                        </a:lnSpc>
                        <a:spcAft>
                          <a:spcPts val="800"/>
                        </a:spcAft>
                      </a:pPr>
                      <a:r>
                        <a:rPr lang="en-US" sz="1400" dirty="0">
                          <a:effectLst/>
                        </a:rPr>
                        <a:t>13</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Payerne</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Switzerland</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28669146"/>
                  </a:ext>
                </a:extLst>
              </a:tr>
              <a:tr h="190500">
                <a:tc>
                  <a:txBody>
                    <a:bodyPr/>
                    <a:lstStyle/>
                    <a:p>
                      <a:pPr algn="ctr" fontAlgn="base">
                        <a:lnSpc>
                          <a:spcPct val="107000"/>
                        </a:lnSpc>
                        <a:spcAft>
                          <a:spcPts val="800"/>
                        </a:spcAft>
                      </a:pPr>
                      <a:r>
                        <a:rPr lang="en-US" sz="1400" dirty="0">
                          <a:effectLst/>
                        </a:rPr>
                        <a:t>14</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Scott Base</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New Zealand</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56217080"/>
                  </a:ext>
                </a:extLst>
              </a:tr>
              <a:tr h="190500">
                <a:tc>
                  <a:txBody>
                    <a:bodyPr/>
                    <a:lstStyle/>
                    <a:p>
                      <a:pPr algn="ctr" fontAlgn="base">
                        <a:lnSpc>
                          <a:spcPct val="107000"/>
                        </a:lnSpc>
                        <a:spcAft>
                          <a:spcPts val="800"/>
                        </a:spcAft>
                      </a:pPr>
                      <a:r>
                        <a:rPr lang="en-US" sz="1400" dirty="0">
                          <a:effectLst/>
                        </a:rPr>
                        <a:t>15</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Lauder</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New Zealand</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01631003"/>
                  </a:ext>
                </a:extLst>
              </a:tr>
              <a:tr h="190500">
                <a:tc>
                  <a:txBody>
                    <a:bodyPr/>
                    <a:lstStyle/>
                    <a:p>
                      <a:pPr algn="ctr" fontAlgn="base">
                        <a:lnSpc>
                          <a:spcPct val="107000"/>
                        </a:lnSpc>
                        <a:spcAft>
                          <a:spcPts val="800"/>
                        </a:spcAft>
                      </a:pPr>
                      <a:r>
                        <a:rPr lang="en-US" sz="1400" dirty="0">
                          <a:effectLst/>
                        </a:rPr>
                        <a:t>16</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Nuuk</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Denmark</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52983446"/>
                  </a:ext>
                </a:extLst>
              </a:tr>
              <a:tr h="190500">
                <a:tc>
                  <a:txBody>
                    <a:bodyPr/>
                    <a:lstStyle/>
                    <a:p>
                      <a:pPr algn="ctr" fontAlgn="base">
                        <a:lnSpc>
                          <a:spcPct val="107000"/>
                        </a:lnSpc>
                        <a:spcAft>
                          <a:spcPts val="800"/>
                        </a:spcAft>
                      </a:pPr>
                      <a:r>
                        <a:rPr lang="en-US" sz="1400" dirty="0">
                          <a:effectLst/>
                        </a:rPr>
                        <a:t>17</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a:effectLst/>
                        </a:rPr>
                        <a:t>Tasiilag</a:t>
                      </a:r>
                      <a:r>
                        <a:rPr lang="en-CH" sz="1400">
                          <a:effectLst/>
                        </a:rPr>
                        <a:t> </a:t>
                      </a:r>
                      <a:endParaRPr lang="en-CH"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spcAft>
                          <a:spcPts val="800"/>
                        </a:spcAft>
                      </a:pPr>
                      <a:r>
                        <a:rPr lang="en-US" sz="1400" dirty="0">
                          <a:effectLst/>
                        </a:rPr>
                        <a:t>Denmark</a:t>
                      </a:r>
                      <a:r>
                        <a:rPr lang="en-CH" sz="1400" dirty="0">
                          <a:effectLst/>
                        </a:rPr>
                        <a:t> </a:t>
                      </a:r>
                      <a:endParaRPr lang="en-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58474240"/>
                  </a:ext>
                </a:extLst>
              </a:tr>
            </a:tbl>
          </a:graphicData>
        </a:graphic>
      </p:graphicFrame>
      <p:pic>
        <p:nvPicPr>
          <p:cNvPr id="7" name="Picture 3" descr="A picture containing text, font, logo, graphics&#10;&#10;Description automatically generated">
            <a:extLst>
              <a:ext uri="{FF2B5EF4-FFF2-40B4-BE49-F238E27FC236}">
                <a16:creationId xmlns:a16="http://schemas.microsoft.com/office/drawing/2014/main" id="{3D97091D-343C-ADB8-F7FF-0F65454A37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100"/>
            <a:ext cx="911211" cy="850635"/>
          </a:xfrm>
          <a:prstGeom prst="rect">
            <a:avLst/>
          </a:prstGeom>
        </p:spPr>
      </p:pic>
      <p:pic>
        <p:nvPicPr>
          <p:cNvPr id="8" name="图片 2" descr="图示&#10;&#10;中度可信度描述已自动生成">
            <a:extLst>
              <a:ext uri="{FF2B5EF4-FFF2-40B4-BE49-F238E27FC236}">
                <a16:creationId xmlns:a16="http://schemas.microsoft.com/office/drawing/2014/main" id="{890F6D10-FDA7-448F-A8BE-C25AC013D0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2304" y="1105896"/>
            <a:ext cx="5248656" cy="2593539"/>
          </a:xfrm>
          <a:prstGeom prst="rect">
            <a:avLst/>
          </a:prstGeom>
        </p:spPr>
      </p:pic>
      <p:sp>
        <p:nvSpPr>
          <p:cNvPr id="3" name="TextBox 2">
            <a:extLst>
              <a:ext uri="{FF2B5EF4-FFF2-40B4-BE49-F238E27FC236}">
                <a16:creationId xmlns:a16="http://schemas.microsoft.com/office/drawing/2014/main" id="{5CA3BD26-E3EF-76F3-29F4-1C52C5D5B814}"/>
              </a:ext>
            </a:extLst>
          </p:cNvPr>
          <p:cNvSpPr txBox="1"/>
          <p:nvPr/>
        </p:nvSpPr>
        <p:spPr>
          <a:xfrm>
            <a:off x="101466" y="3663056"/>
            <a:ext cx="8137864" cy="2308324"/>
          </a:xfrm>
          <a:prstGeom prst="rect">
            <a:avLst/>
          </a:prstGeom>
          <a:noFill/>
          <a:ln w="38100">
            <a:solidFill>
              <a:srgbClr val="F4941D"/>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Implementation of Pilot (GSRN)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Mandatory variables: Temperature and Precipitation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17 pilot GSRN station across 11 countries: Canada, China, Denmark, Germany, Moldova, Netherlands, New Zealand, Switzerland, UK, USA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LC/TT-GSRN working with station contact to ensure: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Station and measurement level metadata and data transfer (CSV, BUFR, WIS2.0)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Working together with SC-MINT ET-MU to calculate uncertainties for temperature </a:t>
            </a:r>
          </a:p>
        </p:txBody>
      </p:sp>
    </p:spTree>
    <p:extLst>
      <p:ext uri="{BB962C8B-B14F-4D97-AF65-F5344CB8AC3E}">
        <p14:creationId xmlns:p14="http://schemas.microsoft.com/office/powerpoint/2010/main" val="37423260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6893-6F0F-3858-94D9-C216490FDF50}"/>
              </a:ext>
            </a:extLst>
          </p:cNvPr>
          <p:cNvSpPr>
            <a:spLocks noGrp="1"/>
          </p:cNvSpPr>
          <p:nvPr>
            <p:ph type="title"/>
          </p:nvPr>
        </p:nvSpPr>
        <p:spPr/>
        <p:txBody>
          <a:bodyPr/>
          <a:lstStyle/>
          <a:p>
            <a:r>
              <a:rPr lang="en-US" dirty="0"/>
              <a:t>EU Project - </a:t>
            </a:r>
            <a:r>
              <a:rPr lang="en-US" dirty="0" err="1"/>
              <a:t>iClimate</a:t>
            </a:r>
            <a:r>
              <a:rPr lang="en-US" dirty="0"/>
              <a:t> Action</a:t>
            </a:r>
            <a:endParaRPr lang="en-CH" dirty="0"/>
          </a:p>
        </p:txBody>
      </p:sp>
      <p:sp>
        <p:nvSpPr>
          <p:cNvPr id="3" name="TextBox 2">
            <a:extLst>
              <a:ext uri="{FF2B5EF4-FFF2-40B4-BE49-F238E27FC236}">
                <a16:creationId xmlns:a16="http://schemas.microsoft.com/office/drawing/2014/main" id="{1AD8568B-DAF1-4D74-A5E5-BE5734BED249}"/>
              </a:ext>
            </a:extLst>
          </p:cNvPr>
          <p:cNvSpPr txBox="1"/>
          <p:nvPr/>
        </p:nvSpPr>
        <p:spPr>
          <a:xfrm>
            <a:off x="69273" y="886692"/>
            <a:ext cx="1205345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iClimateAction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project addresses the need of increased coordination and synergies among the GCOS), GEO and WMO to improve the international alignment across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organisations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regarding creation, management and utilization of climate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C6E2D966-9DEE-6086-941C-4623566B6500}"/>
              </a:ext>
            </a:extLst>
          </p:cNvPr>
          <p:cNvGraphicFramePr>
            <a:graphicFrameLocks noGrp="1"/>
          </p:cNvGraphicFramePr>
          <p:nvPr/>
        </p:nvGraphicFramePr>
        <p:xfrm>
          <a:off x="69273" y="1735666"/>
          <a:ext cx="8127999" cy="3972560"/>
        </p:xfrm>
        <a:graphic>
          <a:graphicData uri="http://schemas.openxmlformats.org/drawingml/2006/table">
            <a:tbl>
              <a:tblPr firstRow="1" bandRow="1">
                <a:tableStyleId>{5C22544A-7EE6-4342-B048-85BDC9FD1C3A}</a:tableStyleId>
              </a:tblPr>
              <a:tblGrid>
                <a:gridCol w="635577">
                  <a:extLst>
                    <a:ext uri="{9D8B030D-6E8A-4147-A177-3AD203B41FA5}">
                      <a16:colId xmlns:a16="http://schemas.microsoft.com/office/drawing/2014/main" val="394223328"/>
                    </a:ext>
                  </a:extLst>
                </a:gridCol>
                <a:gridCol w="6134100">
                  <a:extLst>
                    <a:ext uri="{9D8B030D-6E8A-4147-A177-3AD203B41FA5}">
                      <a16:colId xmlns:a16="http://schemas.microsoft.com/office/drawing/2014/main" val="3942447875"/>
                    </a:ext>
                  </a:extLst>
                </a:gridCol>
                <a:gridCol w="1358322">
                  <a:extLst>
                    <a:ext uri="{9D8B030D-6E8A-4147-A177-3AD203B41FA5}">
                      <a16:colId xmlns:a16="http://schemas.microsoft.com/office/drawing/2014/main" val="2071596180"/>
                    </a:ext>
                  </a:extLst>
                </a:gridCol>
              </a:tblGrid>
              <a:tr h="370840">
                <a:tc>
                  <a:txBody>
                    <a:bodyPr/>
                    <a:lstStyle/>
                    <a:p>
                      <a:r>
                        <a:rPr lang="en-US" sz="1600" dirty="0"/>
                        <a:t>WP no</a:t>
                      </a:r>
                      <a:endParaRPr lang="en-CH" sz="1600" dirty="0"/>
                    </a:p>
                  </a:txBody>
                  <a:tcPr/>
                </a:tc>
                <a:tc>
                  <a:txBody>
                    <a:bodyPr/>
                    <a:lstStyle/>
                    <a:p>
                      <a:r>
                        <a:rPr lang="en-US" sz="1600" dirty="0"/>
                        <a:t>Work Package Title</a:t>
                      </a:r>
                      <a:endParaRPr lang="en-CH" sz="1600" dirty="0"/>
                    </a:p>
                  </a:txBody>
                  <a:tcPr/>
                </a:tc>
                <a:tc>
                  <a:txBody>
                    <a:bodyPr/>
                    <a:lstStyle/>
                    <a:p>
                      <a:r>
                        <a:rPr lang="en-US" sz="1600" dirty="0"/>
                        <a:t>Lead Participants</a:t>
                      </a:r>
                      <a:endParaRPr lang="en-CH" sz="1600" dirty="0"/>
                    </a:p>
                  </a:txBody>
                  <a:tcPr/>
                </a:tc>
                <a:extLst>
                  <a:ext uri="{0D108BD9-81ED-4DB2-BD59-A6C34878D82A}">
                    <a16:rowId xmlns:a16="http://schemas.microsoft.com/office/drawing/2014/main" val="3252873487"/>
                  </a:ext>
                </a:extLst>
              </a:tr>
              <a:tr h="370840">
                <a:tc>
                  <a:txBody>
                    <a:bodyPr/>
                    <a:lstStyle/>
                    <a:p>
                      <a:r>
                        <a:rPr lang="en-US" sz="1400" dirty="0"/>
                        <a:t>1</a:t>
                      </a:r>
                      <a:endParaRPr lang="en-CH" sz="1400" dirty="0"/>
                    </a:p>
                  </a:txBody>
                  <a:tcPr/>
                </a:tc>
                <a:tc>
                  <a:txBody>
                    <a:bodyPr/>
                    <a:lstStyle/>
                    <a:p>
                      <a:r>
                        <a:rPr lang="en-US" sz="1400" dirty="0"/>
                        <a:t>Analysis of WMO, GCOS and GEO strategies and work </a:t>
                      </a:r>
                      <a:r>
                        <a:rPr lang="en-US" sz="1400" dirty="0" err="1"/>
                        <a:t>programmes</a:t>
                      </a:r>
                      <a:r>
                        <a:rPr lang="en-US" sz="1400" dirty="0"/>
                        <a:t> for climate data in support of international convention and EU green deal</a:t>
                      </a:r>
                      <a:endParaRPr lang="en-CH" sz="1400" dirty="0"/>
                    </a:p>
                  </a:txBody>
                  <a:tcPr/>
                </a:tc>
                <a:tc>
                  <a:txBody>
                    <a:bodyPr/>
                    <a:lstStyle/>
                    <a:p>
                      <a:r>
                        <a:rPr lang="en-US" sz="1400" dirty="0"/>
                        <a:t>WMO</a:t>
                      </a:r>
                      <a:endParaRPr lang="en-CH" sz="1400" dirty="0"/>
                    </a:p>
                  </a:txBody>
                  <a:tcPr/>
                </a:tc>
                <a:extLst>
                  <a:ext uri="{0D108BD9-81ED-4DB2-BD59-A6C34878D82A}">
                    <a16:rowId xmlns:a16="http://schemas.microsoft.com/office/drawing/2014/main" val="564310893"/>
                  </a:ext>
                </a:extLst>
              </a:tr>
              <a:tr h="370840">
                <a:tc>
                  <a:txBody>
                    <a:bodyPr/>
                    <a:lstStyle/>
                    <a:p>
                      <a:r>
                        <a:rPr lang="en-US" sz="1400" dirty="0"/>
                        <a:t>2</a:t>
                      </a:r>
                      <a:endParaRPr lang="en-CH" sz="1400" dirty="0"/>
                    </a:p>
                  </a:txBody>
                  <a:tcPr/>
                </a:tc>
                <a:tc>
                  <a:txBody>
                    <a:bodyPr/>
                    <a:lstStyle/>
                    <a:p>
                      <a:r>
                        <a:rPr lang="en-US" sz="1400" dirty="0"/>
                        <a:t>Streamlining the surface-based and space-based </a:t>
                      </a:r>
                      <a:r>
                        <a:rPr lang="en-US" sz="1400" dirty="0" err="1"/>
                        <a:t>ecv</a:t>
                      </a:r>
                      <a:r>
                        <a:rPr lang="en-US" sz="1400" dirty="0"/>
                        <a:t> data</a:t>
                      </a:r>
                      <a:endParaRPr lang="en-CH" sz="1400" dirty="0"/>
                    </a:p>
                  </a:txBody>
                  <a:tcPr/>
                </a:tc>
                <a:tc>
                  <a:txBody>
                    <a:bodyPr/>
                    <a:lstStyle/>
                    <a:p>
                      <a:r>
                        <a:rPr lang="en-US" sz="1400" dirty="0"/>
                        <a:t>GCOS</a:t>
                      </a:r>
                      <a:endParaRPr lang="en-CH" sz="1400" dirty="0"/>
                    </a:p>
                  </a:txBody>
                  <a:tcPr/>
                </a:tc>
                <a:extLst>
                  <a:ext uri="{0D108BD9-81ED-4DB2-BD59-A6C34878D82A}">
                    <a16:rowId xmlns:a16="http://schemas.microsoft.com/office/drawing/2014/main" val="199284189"/>
                  </a:ext>
                </a:extLst>
              </a:tr>
              <a:tr h="370840">
                <a:tc>
                  <a:txBody>
                    <a:bodyPr/>
                    <a:lstStyle/>
                    <a:p>
                      <a:r>
                        <a:rPr lang="en-US" sz="1400" dirty="0"/>
                        <a:t>3</a:t>
                      </a:r>
                      <a:endParaRPr lang="en-CH" sz="1400" dirty="0"/>
                    </a:p>
                  </a:txBody>
                  <a:tcPr/>
                </a:tc>
                <a:tc>
                  <a:txBody>
                    <a:bodyPr/>
                    <a:lstStyle/>
                    <a:p>
                      <a:r>
                        <a:rPr lang="en-US" sz="1400" dirty="0"/>
                        <a:t>Demonstrators for establishing the science-to-services across WMO-GCOS-GEO </a:t>
                      </a:r>
                    </a:p>
                    <a:p>
                      <a:r>
                        <a:rPr lang="en-US" sz="1400" dirty="0"/>
                        <a:t>interfaces</a:t>
                      </a:r>
                      <a:endParaRPr lang="en-CH" sz="1400" dirty="0"/>
                    </a:p>
                  </a:txBody>
                  <a:tcPr/>
                </a:tc>
                <a:tc>
                  <a:txBody>
                    <a:bodyPr/>
                    <a:lstStyle/>
                    <a:p>
                      <a:r>
                        <a:rPr lang="en-US" sz="1400" dirty="0"/>
                        <a:t>GEO</a:t>
                      </a:r>
                      <a:endParaRPr lang="en-CH" sz="1400" dirty="0"/>
                    </a:p>
                  </a:txBody>
                  <a:tcPr/>
                </a:tc>
                <a:extLst>
                  <a:ext uri="{0D108BD9-81ED-4DB2-BD59-A6C34878D82A}">
                    <a16:rowId xmlns:a16="http://schemas.microsoft.com/office/drawing/2014/main" val="2388731406"/>
                  </a:ext>
                </a:extLst>
              </a:tr>
              <a:tr h="370840">
                <a:tc>
                  <a:txBody>
                    <a:bodyPr/>
                    <a:lstStyle/>
                    <a:p>
                      <a:r>
                        <a:rPr lang="en-US" sz="1400" dirty="0"/>
                        <a:t>4</a:t>
                      </a:r>
                      <a:endParaRPr lang="en-CH" sz="1400" dirty="0"/>
                    </a:p>
                  </a:txBody>
                  <a:tcPr/>
                </a:tc>
                <a:tc>
                  <a:txBody>
                    <a:bodyPr/>
                    <a:lstStyle/>
                    <a:p>
                      <a:r>
                        <a:rPr lang="en-US" sz="1400" dirty="0"/>
                        <a:t>Enhancing and facilitating the exploitation of climate data and delivery of information services</a:t>
                      </a:r>
                      <a:endParaRPr lang="en-CH" sz="1400" dirty="0"/>
                    </a:p>
                  </a:txBody>
                  <a:tcPr/>
                </a:tc>
                <a:tc>
                  <a:txBody>
                    <a:bodyPr/>
                    <a:lstStyle/>
                    <a:p>
                      <a:r>
                        <a:rPr lang="en-US" sz="1400" dirty="0"/>
                        <a:t>WMO, GCOS, GEO</a:t>
                      </a:r>
                      <a:endParaRPr lang="en-CH" sz="1400" dirty="0"/>
                    </a:p>
                  </a:txBody>
                  <a:tcPr/>
                </a:tc>
                <a:extLst>
                  <a:ext uri="{0D108BD9-81ED-4DB2-BD59-A6C34878D82A}">
                    <a16:rowId xmlns:a16="http://schemas.microsoft.com/office/drawing/2014/main" val="3300361812"/>
                  </a:ext>
                </a:extLst>
              </a:tr>
              <a:tr h="370840">
                <a:tc>
                  <a:txBody>
                    <a:bodyPr/>
                    <a:lstStyle/>
                    <a:p>
                      <a:r>
                        <a:rPr lang="en-US" sz="1400" dirty="0"/>
                        <a:t>5</a:t>
                      </a:r>
                      <a:endParaRPr lang="en-CH" sz="1400" dirty="0"/>
                    </a:p>
                  </a:txBody>
                  <a:tcPr/>
                </a:tc>
                <a:tc>
                  <a:txBody>
                    <a:bodyPr/>
                    <a:lstStyle/>
                    <a:p>
                      <a:r>
                        <a:rPr lang="en-US" sz="1400" dirty="0"/>
                        <a:t>Strategic guidance for enhancing coordination across the </a:t>
                      </a:r>
                      <a:r>
                        <a:rPr lang="en-US" sz="1400" dirty="0" err="1"/>
                        <a:t>organisations</a:t>
                      </a:r>
                      <a:endParaRPr lang="en-CH"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WMO</a:t>
                      </a:r>
                      <a:endParaRPr kumimoji="0" lang="en-CH" sz="1400" b="0" i="0" u="none" strike="noStrike" kern="1200" cap="none" spc="0" normalizeH="0" baseline="0" noProof="0" dirty="0">
                        <a:ln>
                          <a:noFill/>
                        </a:ln>
                        <a:solidFill>
                          <a:prstClr val="black"/>
                        </a:solidFill>
                        <a:effectLst/>
                        <a:uLnTx/>
                        <a:uFillTx/>
                        <a:latin typeface="+mn-lt"/>
                        <a:ea typeface="+mn-ea"/>
                        <a:cs typeface="+mn-cs"/>
                      </a:endParaRPr>
                    </a:p>
                    <a:p>
                      <a:endParaRPr lang="en-CH" dirty="0"/>
                    </a:p>
                  </a:txBody>
                  <a:tcPr/>
                </a:tc>
                <a:extLst>
                  <a:ext uri="{0D108BD9-81ED-4DB2-BD59-A6C34878D82A}">
                    <a16:rowId xmlns:a16="http://schemas.microsoft.com/office/drawing/2014/main" val="3961370288"/>
                  </a:ext>
                </a:extLst>
              </a:tr>
              <a:tr h="370840">
                <a:tc>
                  <a:txBody>
                    <a:bodyPr/>
                    <a:lstStyle/>
                    <a:p>
                      <a:endParaRPr lang="en-CH" sz="1400" dirty="0"/>
                    </a:p>
                  </a:txBody>
                  <a:tcPr/>
                </a:tc>
                <a:tc>
                  <a:txBody>
                    <a:bodyPr/>
                    <a:lstStyle/>
                    <a:p>
                      <a:r>
                        <a:rPr lang="en-US" sz="1400" dirty="0"/>
                        <a:t>Communication and outreach</a:t>
                      </a:r>
                    </a:p>
                  </a:txBody>
                  <a:tcPr/>
                </a:tc>
                <a:tc>
                  <a:txBody>
                    <a:bodyPr/>
                    <a:lstStyle/>
                    <a:p>
                      <a:r>
                        <a:rPr lang="en-US" sz="1400" dirty="0"/>
                        <a:t>WMO, GCOS, GEO</a:t>
                      </a:r>
                    </a:p>
                  </a:txBody>
                  <a:tcPr/>
                </a:tc>
                <a:extLst>
                  <a:ext uri="{0D108BD9-81ED-4DB2-BD59-A6C34878D82A}">
                    <a16:rowId xmlns:a16="http://schemas.microsoft.com/office/drawing/2014/main" val="1118984796"/>
                  </a:ext>
                </a:extLst>
              </a:tr>
              <a:tr h="370840">
                <a:tc>
                  <a:txBody>
                    <a:bodyPr/>
                    <a:lstStyle/>
                    <a:p>
                      <a:r>
                        <a:rPr lang="en-US" sz="1400" dirty="0"/>
                        <a:t>7</a:t>
                      </a:r>
                      <a:endParaRPr lang="en-CH" sz="1400" dirty="0"/>
                    </a:p>
                  </a:txBody>
                  <a:tcPr/>
                </a:tc>
                <a:tc>
                  <a:txBody>
                    <a:bodyPr/>
                    <a:lstStyle/>
                    <a:p>
                      <a:r>
                        <a:rPr lang="en-US" sz="1400" dirty="0"/>
                        <a:t>Project coordination and management</a:t>
                      </a:r>
                      <a:endParaRPr lang="en-CH" sz="1400" dirty="0"/>
                    </a:p>
                  </a:txBody>
                  <a:tcPr/>
                </a:tc>
                <a:tc>
                  <a:txBody>
                    <a:bodyPr/>
                    <a:lstStyle/>
                    <a:p>
                      <a:r>
                        <a:rPr lang="en-US" dirty="0"/>
                        <a:t>WMO</a:t>
                      </a:r>
                      <a:endParaRPr lang="en-CH" dirty="0"/>
                    </a:p>
                  </a:txBody>
                  <a:tcPr/>
                </a:tc>
                <a:extLst>
                  <a:ext uri="{0D108BD9-81ED-4DB2-BD59-A6C34878D82A}">
                    <a16:rowId xmlns:a16="http://schemas.microsoft.com/office/drawing/2014/main" val="3500488609"/>
                  </a:ext>
                </a:extLst>
              </a:tr>
            </a:tbl>
          </a:graphicData>
        </a:graphic>
      </p:graphicFrame>
      <p:sp>
        <p:nvSpPr>
          <p:cNvPr id="5" name="TextBox 4">
            <a:extLst>
              <a:ext uri="{FF2B5EF4-FFF2-40B4-BE49-F238E27FC236}">
                <a16:creationId xmlns:a16="http://schemas.microsoft.com/office/drawing/2014/main" id="{5E911CEE-1F84-E91F-005E-F3DC4A83F7E9}"/>
              </a:ext>
            </a:extLst>
          </p:cNvPr>
          <p:cNvSpPr txBox="1"/>
          <p:nvPr/>
        </p:nvSpPr>
        <p:spPr>
          <a:xfrm>
            <a:off x="8445500" y="1543133"/>
            <a:ext cx="3190294" cy="1569660"/>
          </a:xfrm>
          <a:prstGeom prst="rect">
            <a:avLst/>
          </a:prstGeom>
          <a:noFill/>
          <a:ln w="28575">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Assessment of the current in-situ ECV observation data chains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Assessment of space-based ECV observation data availability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Systemic analysis of current ECV observation system (GAP Analysis)</a:t>
            </a:r>
            <a:endParaRPr kumimoji="0" lang="en-CH"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DBC1228-2AD2-267D-A374-089405530C00}"/>
              </a:ext>
            </a:extLst>
          </p:cNvPr>
          <p:cNvSpPr txBox="1"/>
          <p:nvPr/>
        </p:nvSpPr>
        <p:spPr>
          <a:xfrm>
            <a:off x="8445500" y="3229670"/>
            <a:ext cx="3627148" cy="3539430"/>
          </a:xfrm>
          <a:prstGeom prst="rect">
            <a:avLst/>
          </a:prstGeom>
          <a:noFill/>
          <a:ln w="285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Fostering exploitation of EO data and data products.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Fostering exploitation of EO data and data products through a joint GCOS-WMO-GEO strategy on AI.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Guidance for the governance and coordination of climate data center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climate data hubs.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Key findings on the data journey from ECVs to Services demonstrators for adaptation and mitigation.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Roadmap for more integrated EO exploitation strategy supporting WMO, GEO and EU priorities</a:t>
            </a:r>
            <a:endParaRPr kumimoji="0" lang="en-CH"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2A488EDB-B0A2-92D0-721D-70E00A90E5D9}"/>
              </a:ext>
            </a:extLst>
          </p:cNvPr>
          <p:cNvCxnSpPr/>
          <p:nvPr/>
        </p:nvCxnSpPr>
        <p:spPr>
          <a:xfrm flipV="1">
            <a:off x="8197272" y="2571067"/>
            <a:ext cx="248228" cy="4832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307EA72E-694A-A7D7-B8C1-1B673CD8C1B6}"/>
              </a:ext>
            </a:extLst>
          </p:cNvPr>
          <p:cNvCxnSpPr>
            <a:cxnSpLocks/>
          </p:cNvCxnSpPr>
          <p:nvPr/>
        </p:nvCxnSpPr>
        <p:spPr>
          <a:xfrm>
            <a:off x="8178222" y="3903324"/>
            <a:ext cx="267278" cy="3117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48412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9F64-E16F-EAE2-408C-3406E2122FB1}"/>
              </a:ext>
            </a:extLst>
          </p:cNvPr>
          <p:cNvSpPr>
            <a:spLocks noGrp="1"/>
          </p:cNvSpPr>
          <p:nvPr>
            <p:ph type="title"/>
          </p:nvPr>
        </p:nvSpPr>
        <p:spPr>
          <a:xfrm>
            <a:off x="176047" y="175939"/>
            <a:ext cx="10306895" cy="779100"/>
          </a:xfrm>
        </p:spPr>
        <p:txBody>
          <a:bodyPr/>
          <a:lstStyle/>
          <a:p>
            <a:r>
              <a:rPr lang="en-CH" dirty="0"/>
              <a:t>Calibration and Validation Stations</a:t>
            </a:r>
          </a:p>
        </p:txBody>
      </p:sp>
      <p:sp>
        <p:nvSpPr>
          <p:cNvPr id="3" name="TextBox 2">
            <a:extLst>
              <a:ext uri="{FF2B5EF4-FFF2-40B4-BE49-F238E27FC236}">
                <a16:creationId xmlns:a16="http://schemas.microsoft.com/office/drawing/2014/main" id="{7D86EB2E-4504-5BEB-17CA-E0A450151D6B}"/>
              </a:ext>
            </a:extLst>
          </p:cNvPr>
          <p:cNvSpPr txBox="1"/>
          <p:nvPr/>
        </p:nvSpPr>
        <p:spPr>
          <a:xfrm>
            <a:off x="272294" y="1069077"/>
            <a:ext cx="5278112" cy="461665"/>
          </a:xfrm>
          <a:prstGeom prst="rect">
            <a:avLst/>
          </a:prstGeom>
          <a:noFill/>
        </p:spPr>
        <p:txBody>
          <a:bodyPr wrap="none" rtlCol="0">
            <a:spAutoFit/>
          </a:bodyPr>
          <a:lstStyle/>
          <a:p>
            <a:pPr>
              <a:buClrTx/>
              <a:buFontTx/>
              <a:buNone/>
            </a:pPr>
            <a:r>
              <a:rPr lang="en-CH" sz="2400" kern="1200" dirty="0">
                <a:solidFill>
                  <a:prstClr val="black"/>
                </a:solidFill>
                <a:latin typeface="Calibri" panose="020F0502020204030204"/>
                <a:ea typeface="+mn-ea"/>
                <a:cs typeface="+mn-cs"/>
              </a:rPr>
              <a:t>GCOS Steering Committee 31 – July 2024</a:t>
            </a:r>
          </a:p>
        </p:txBody>
      </p:sp>
      <p:graphicFrame>
        <p:nvGraphicFramePr>
          <p:cNvPr id="4" name="Table 3">
            <a:extLst>
              <a:ext uri="{FF2B5EF4-FFF2-40B4-BE49-F238E27FC236}">
                <a16:creationId xmlns:a16="http://schemas.microsoft.com/office/drawing/2014/main" id="{C407A43C-CC86-68BD-611C-B5188D09B8F7}"/>
              </a:ext>
            </a:extLst>
          </p:cNvPr>
          <p:cNvGraphicFramePr>
            <a:graphicFrameLocks noGrp="1"/>
          </p:cNvGraphicFramePr>
          <p:nvPr>
            <p:extLst>
              <p:ext uri="{D42A27DB-BD31-4B8C-83A1-F6EECF244321}">
                <p14:modId xmlns:p14="http://schemas.microsoft.com/office/powerpoint/2010/main" val="238327016"/>
              </p:ext>
            </p:extLst>
          </p:nvPr>
        </p:nvGraphicFramePr>
        <p:xfrm>
          <a:off x="272294" y="1683152"/>
          <a:ext cx="11449878" cy="2002537"/>
        </p:xfrm>
        <a:graphic>
          <a:graphicData uri="http://schemas.openxmlformats.org/drawingml/2006/table">
            <a:tbl>
              <a:tblPr firstRow="1" firstCol="1" bandRow="1"/>
              <a:tblGrid>
                <a:gridCol w="2672622">
                  <a:extLst>
                    <a:ext uri="{9D8B030D-6E8A-4147-A177-3AD203B41FA5}">
                      <a16:colId xmlns:a16="http://schemas.microsoft.com/office/drawing/2014/main" val="2480938872"/>
                    </a:ext>
                  </a:extLst>
                </a:gridCol>
                <a:gridCol w="8777256">
                  <a:extLst>
                    <a:ext uri="{9D8B030D-6E8A-4147-A177-3AD203B41FA5}">
                      <a16:colId xmlns:a16="http://schemas.microsoft.com/office/drawing/2014/main" val="3808516486"/>
                    </a:ext>
                  </a:extLst>
                </a:gridCol>
              </a:tblGrid>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a:lnSpc>
                          <a:spcPct val="107000"/>
                        </a:lnSpc>
                        <a:spcAft>
                          <a:spcPts val="800"/>
                        </a:spcAft>
                      </a:pPr>
                      <a:r>
                        <a:rPr lang="en-US" sz="1800" b="1" dirty="0">
                          <a:solidFill>
                            <a:srgbClr val="F2F2F2"/>
                          </a:solidFill>
                          <a:effectLst/>
                          <a:latin typeface="Verdana" panose="020B0604030504040204" pitchFamily="34" charset="0"/>
                          <a:ea typeface="MS Mincho" panose="02020609040205080304" pitchFamily="49" charset="-128"/>
                          <a:cs typeface="Times New Roman" panose="02020603050405020304" pitchFamily="18" charset="0"/>
                        </a:rPr>
                        <a:t>Action Number</a:t>
                      </a:r>
                      <a:endParaRPr lang="en-CH" sz="18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1849B"/>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l">
                        <a:lnSpc>
                          <a:spcPct val="107000"/>
                        </a:lnSpc>
                        <a:spcAft>
                          <a:spcPts val="800"/>
                        </a:spcAft>
                      </a:pPr>
                      <a:r>
                        <a:rPr lang="en-US" sz="1800" b="1">
                          <a:solidFill>
                            <a:srgbClr val="F2F2F2"/>
                          </a:solidFill>
                          <a:effectLst/>
                          <a:latin typeface="Verdana" panose="020B0604030504040204" pitchFamily="34" charset="0"/>
                          <a:ea typeface="MS Mincho" panose="02020609040205080304" pitchFamily="49" charset="-128"/>
                          <a:cs typeface="Times New Roman" panose="02020603050405020304" pitchFamily="18" charset="0"/>
                        </a:rPr>
                        <a:t>Description</a:t>
                      </a:r>
                      <a:endParaRPr lang="en-CH" sz="180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1849B"/>
                    </a:solidFill>
                  </a:tcPr>
                </a:tc>
                <a:extLst>
                  <a:ext uri="{0D108BD9-81ED-4DB2-BD59-A6C34878D82A}">
                    <a16:rowId xmlns:a16="http://schemas.microsoft.com/office/drawing/2014/main" val="3065216286"/>
                  </a:ext>
                </a:extLst>
              </a:tr>
              <a:tr h="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just">
                        <a:lnSpc>
                          <a:spcPct val="107000"/>
                        </a:lnSpc>
                        <a:spcAft>
                          <a:spcPts val="800"/>
                        </a:spcAft>
                      </a:pPr>
                      <a:r>
                        <a:rPr lang="en-US" sz="1800" dirty="0">
                          <a:effectLst/>
                          <a:latin typeface="Verdana" panose="020B0604030504040204" pitchFamily="34" charset="0"/>
                          <a:ea typeface="MS Mincho" panose="02020609040205080304" pitchFamily="49" charset="-128"/>
                          <a:cs typeface="Times New Roman" panose="02020603050405020304" pitchFamily="18" charset="0"/>
                        </a:rPr>
                        <a:t>A31/1</a:t>
                      </a:r>
                      <a:endParaRPr lang="en-CH" sz="18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just">
                        <a:lnSpc>
                          <a:spcPct val="107000"/>
                        </a:lnSpc>
                        <a:spcAft>
                          <a:spcPts val="800"/>
                        </a:spcAft>
                      </a:pPr>
                      <a:r>
                        <a:rPr lang="en-US" sz="1800" dirty="0">
                          <a:effectLst/>
                          <a:latin typeface="Verdana" panose="020B0604030504040204" pitchFamily="34" charset="0"/>
                          <a:ea typeface="MS Mincho" panose="02020609040205080304" pitchFamily="49" charset="-128"/>
                          <a:cs typeface="Times New Roman" panose="02020603050405020304" pitchFamily="18" charset="0"/>
                        </a:rPr>
                        <a:t>GCOS to invite Space Agencies to enter a dialogue to establish permanent calibration/validation stations to make sure that the increasing amount of data that is being generated can be validated. Participate/do a presentation on GCOS (reference) networks in WGCV - </a:t>
                      </a:r>
                      <a:r>
                        <a:rPr lang="en-US" sz="1800" dirty="0" err="1">
                          <a:effectLst/>
                          <a:latin typeface="Verdana" panose="020B0604030504040204" pitchFamily="34" charset="0"/>
                          <a:ea typeface="MS Mincho" panose="02020609040205080304" pitchFamily="49" charset="-128"/>
                          <a:cs typeface="Times New Roman" panose="02020603050405020304" pitchFamily="18" charset="0"/>
                        </a:rPr>
                        <a:t>WGClimate</a:t>
                      </a:r>
                      <a:r>
                        <a:rPr lang="en-US" sz="1800" dirty="0">
                          <a:effectLst/>
                          <a:latin typeface="Verdana" panose="020B0604030504040204" pitchFamily="34" charset="0"/>
                          <a:ea typeface="MS Mincho" panose="02020609040205080304" pitchFamily="49" charset="-128"/>
                          <a:cs typeface="Times New Roman" panose="02020603050405020304" pitchFamily="18" charset="0"/>
                        </a:rPr>
                        <a:t>/CEOS Working Group on Cal/Val. GCOS Secretariat – Next </a:t>
                      </a:r>
                      <a:r>
                        <a:rPr lang="en-US" sz="1800" dirty="0" err="1">
                          <a:effectLst/>
                          <a:latin typeface="Verdana" panose="020B0604030504040204" pitchFamily="34" charset="0"/>
                          <a:ea typeface="MS Mincho" panose="02020609040205080304" pitchFamily="49" charset="-128"/>
                          <a:cs typeface="Times New Roman" panose="02020603050405020304" pitchFamily="18" charset="0"/>
                        </a:rPr>
                        <a:t>WGClimate</a:t>
                      </a:r>
                      <a:r>
                        <a:rPr lang="en-US" sz="1800" dirty="0">
                          <a:effectLst/>
                          <a:latin typeface="Verdana" panose="020B0604030504040204" pitchFamily="34" charset="0"/>
                          <a:ea typeface="MS Mincho" panose="02020609040205080304" pitchFamily="49" charset="-128"/>
                          <a:cs typeface="Times New Roman" panose="02020603050405020304" pitchFamily="18" charset="0"/>
                        </a:rPr>
                        <a:t> Meeting (February 2025).</a:t>
                      </a:r>
                      <a:endParaRPr lang="en-CH" sz="18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2396107"/>
                  </a:ext>
                </a:extLst>
              </a:tr>
            </a:tbl>
          </a:graphicData>
        </a:graphic>
      </p:graphicFrame>
      <p:sp>
        <p:nvSpPr>
          <p:cNvPr id="5" name="TextBox 4">
            <a:extLst>
              <a:ext uri="{FF2B5EF4-FFF2-40B4-BE49-F238E27FC236}">
                <a16:creationId xmlns:a16="http://schemas.microsoft.com/office/drawing/2014/main" id="{FCABFFD8-0EB7-3E12-996B-219D2932ECBD}"/>
              </a:ext>
            </a:extLst>
          </p:cNvPr>
          <p:cNvSpPr txBox="1"/>
          <p:nvPr/>
        </p:nvSpPr>
        <p:spPr>
          <a:xfrm>
            <a:off x="272294" y="3670646"/>
            <a:ext cx="11042373" cy="2554545"/>
          </a:xfrm>
          <a:prstGeom prst="rect">
            <a:avLst/>
          </a:prstGeom>
          <a:noFill/>
        </p:spPr>
        <p:txBody>
          <a:bodyPr wrap="square" rtlCol="0">
            <a:spAutoFit/>
          </a:bodyPr>
          <a:lstStyle/>
          <a:p>
            <a:pPr marL="285750" indent="-285750">
              <a:buClrTx/>
              <a:buFont typeface="Arial" panose="020B0604020202020204" pitchFamily="34" charset="0"/>
              <a:buChar char="•"/>
            </a:pPr>
            <a:r>
              <a:rPr lang="en-US" sz="2000" kern="1200" dirty="0">
                <a:solidFill>
                  <a:prstClr val="black"/>
                </a:solidFill>
                <a:latin typeface="Calibri" panose="020F0502020204030204" pitchFamily="34" charset="0"/>
                <a:ea typeface="MS Mincho" panose="02020609040205080304" pitchFamily="49" charset="-128"/>
                <a:cs typeface="Calibri" panose="020F0502020204030204" pitchFamily="34" charset="0"/>
              </a:rPr>
              <a:t>Permanent calibration/validation stations could be established, providing </a:t>
            </a:r>
            <a:r>
              <a:rPr lang="en-CH" sz="2000" kern="1200" dirty="0">
                <a:solidFill>
                  <a:prstClr val="black"/>
                </a:solidFill>
                <a:latin typeface="Calibri" panose="020F0502020204030204" pitchFamily="34" charset="0"/>
                <a:ea typeface="MS Mincho" panose="02020609040205080304" pitchFamily="49" charset="-128"/>
                <a:cs typeface="Calibri" panose="020F0502020204030204" pitchFamily="34" charset="0"/>
              </a:rPr>
              <a:t>the needed </a:t>
            </a:r>
            <a:r>
              <a:rPr lang="en-US" sz="2000" kern="1200" dirty="0">
                <a:solidFill>
                  <a:prstClr val="black"/>
                </a:solidFill>
                <a:latin typeface="Calibri" panose="020F0502020204030204" pitchFamily="34" charset="0"/>
                <a:ea typeface="MS Mincho" panose="02020609040205080304" pitchFamily="49" charset="-128"/>
                <a:cs typeface="Calibri" panose="020F0502020204030204" pitchFamily="34" charset="0"/>
              </a:rPr>
              <a:t>long-term series.</a:t>
            </a:r>
            <a:endParaRPr lang="en-CH" sz="2000" kern="1200" dirty="0">
              <a:solidFill>
                <a:prstClr val="black"/>
              </a:solidFill>
              <a:latin typeface="Calibri" panose="020F0502020204030204" pitchFamily="34" charset="0"/>
              <a:ea typeface="MS Mincho" panose="02020609040205080304" pitchFamily="49" charset="-128"/>
              <a:cs typeface="Calibri" panose="020F0502020204030204" pitchFamily="34" charset="0"/>
            </a:endParaRPr>
          </a:p>
          <a:p>
            <a:pPr marL="285750" indent="-285750">
              <a:buClrTx/>
              <a:buFont typeface="Arial" panose="020B0604020202020204" pitchFamily="34" charset="0"/>
              <a:buChar char="•"/>
            </a:pPr>
            <a:endParaRPr lang="en-CH" sz="2000" kern="1200" dirty="0">
              <a:solidFill>
                <a:prstClr val="black"/>
              </a:solidFill>
              <a:latin typeface="Calibri" panose="020F0502020204030204" pitchFamily="34" charset="0"/>
              <a:ea typeface="MS Mincho" panose="02020609040205080304" pitchFamily="49" charset="-128"/>
              <a:cs typeface="Calibri" panose="020F0502020204030204" pitchFamily="34" charset="0"/>
            </a:endParaRPr>
          </a:p>
          <a:p>
            <a:pPr marL="285750" indent="-285750">
              <a:buClrTx/>
              <a:buFont typeface="Arial" panose="020B0604020202020204" pitchFamily="34" charset="0"/>
              <a:buChar char="•"/>
            </a:pPr>
            <a:r>
              <a:rPr lang="en-US" sz="2000" kern="1200" dirty="0">
                <a:solidFill>
                  <a:prstClr val="black"/>
                </a:solidFill>
                <a:latin typeface="Calibri" panose="020F0502020204030204" pitchFamily="34" charset="0"/>
                <a:ea typeface="MS Mincho" panose="02020609040205080304" pitchFamily="49" charset="-128"/>
                <a:cs typeface="Calibri" panose="020F0502020204030204" pitchFamily="34" charset="0"/>
              </a:rPr>
              <a:t>There are working groups within </a:t>
            </a:r>
            <a:r>
              <a:rPr lang="en-US" sz="2000" kern="1200" dirty="0" err="1">
                <a:solidFill>
                  <a:prstClr val="black"/>
                </a:solidFill>
                <a:latin typeface="Calibri" panose="020F0502020204030204" pitchFamily="34" charset="0"/>
                <a:ea typeface="MS Mincho" panose="02020609040205080304" pitchFamily="49" charset="-128"/>
                <a:cs typeface="Calibri" panose="020F0502020204030204" pitchFamily="34" charset="0"/>
              </a:rPr>
              <a:t>WGClimate</a:t>
            </a:r>
            <a:r>
              <a:rPr lang="en-US" sz="2000" kern="1200" dirty="0">
                <a:solidFill>
                  <a:prstClr val="black"/>
                </a:solidFill>
                <a:latin typeface="Calibri" panose="020F0502020204030204" pitchFamily="34" charset="0"/>
                <a:ea typeface="MS Mincho" panose="02020609040205080304" pitchFamily="49" charset="-128"/>
                <a:cs typeface="Calibri" panose="020F0502020204030204" pitchFamily="34" charset="0"/>
              </a:rPr>
              <a:t> and CEO already working on that but collaboration on network design should be enhanced so that this validation can be undertaken. </a:t>
            </a:r>
            <a:endParaRPr lang="en-CH" sz="2000" kern="1200" dirty="0">
              <a:solidFill>
                <a:prstClr val="black"/>
              </a:solidFill>
              <a:latin typeface="Calibri" panose="020F0502020204030204" pitchFamily="34" charset="0"/>
              <a:ea typeface="MS Mincho" panose="02020609040205080304" pitchFamily="49" charset="-128"/>
              <a:cs typeface="Calibri" panose="020F0502020204030204" pitchFamily="34" charset="0"/>
            </a:endParaRPr>
          </a:p>
          <a:p>
            <a:pPr marL="285750" indent="-285750">
              <a:buClrTx/>
              <a:buFont typeface="Arial" panose="020B0604020202020204" pitchFamily="34" charset="0"/>
              <a:buChar char="•"/>
            </a:pPr>
            <a:endParaRPr lang="en-CH" sz="2000" kern="1200" dirty="0">
              <a:solidFill>
                <a:prstClr val="black"/>
              </a:solidFill>
              <a:latin typeface="Calibri" panose="020F0502020204030204" pitchFamily="34" charset="0"/>
              <a:ea typeface="MS Mincho" panose="02020609040205080304" pitchFamily="49" charset="-128"/>
              <a:cs typeface="Calibri" panose="020F0502020204030204" pitchFamily="34" charset="0"/>
            </a:endParaRPr>
          </a:p>
          <a:p>
            <a:pPr marL="285750" indent="-285750">
              <a:buClrTx/>
              <a:buFont typeface="Arial" panose="020B0604020202020204" pitchFamily="34" charset="0"/>
              <a:buChar char="•"/>
            </a:pPr>
            <a:r>
              <a:rPr lang="en-US" sz="2000" kern="1200" dirty="0">
                <a:solidFill>
                  <a:prstClr val="black"/>
                </a:solidFill>
                <a:latin typeface="Calibri" panose="020F0502020204030204" pitchFamily="34" charset="0"/>
                <a:ea typeface="MS Mincho" panose="02020609040205080304" pitchFamily="49" charset="-128"/>
                <a:cs typeface="Calibri" panose="020F0502020204030204" pitchFamily="34" charset="0"/>
              </a:rPr>
              <a:t>The issue has different implications including proper training to staff working at the validation/calibration sites. </a:t>
            </a:r>
            <a:endParaRPr lang="en-CH" sz="20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08962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F0D7-8337-9943-0FB1-D12FD8B99DCA}"/>
              </a:ext>
            </a:extLst>
          </p:cNvPr>
          <p:cNvSpPr>
            <a:spLocks noGrp="1"/>
          </p:cNvSpPr>
          <p:nvPr>
            <p:ph type="title"/>
          </p:nvPr>
        </p:nvSpPr>
        <p:spPr/>
        <p:txBody>
          <a:bodyPr/>
          <a:lstStyle/>
          <a:p>
            <a:r>
              <a:rPr lang="it-IT" sz="2800" b="1" dirty="0"/>
              <a:t>EUMETSAT Proposal for radiosonde validation campaign</a:t>
            </a:r>
            <a:endParaRPr lang="en-CH" sz="2800" dirty="0"/>
          </a:p>
        </p:txBody>
      </p:sp>
      <p:sp>
        <p:nvSpPr>
          <p:cNvPr id="3" name="Segnaposto contenuto 2">
            <a:extLst>
              <a:ext uri="{FF2B5EF4-FFF2-40B4-BE49-F238E27FC236}">
                <a16:creationId xmlns:a16="http://schemas.microsoft.com/office/drawing/2014/main" id="{B761139B-9B0A-EB70-9C42-93409DB998F2}"/>
              </a:ext>
            </a:extLst>
          </p:cNvPr>
          <p:cNvSpPr txBox="1">
            <a:spLocks/>
          </p:cNvSpPr>
          <p:nvPr/>
        </p:nvSpPr>
        <p:spPr>
          <a:xfrm>
            <a:off x="618744" y="143906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6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The EUMETSAT Polar System-Second Generation (EPS-SG) B satellite instruments MWI/ICI identify a need for a dedicated radiosonde campaign, to support their Cal/Val activities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6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Several other EPS-SG instruments plan to use radiosondes within their Cal/Val activities, as do other EUMETSAT satellite instruments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6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Radiosondes are also highly beneficial for instrument long term monitoring</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6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=&gt; </a:t>
            </a:r>
            <a:r>
              <a:rPr kumimoji="0" lang="it-IT" sz="26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EUMETSAT started to look into options for radiosonde provision (high quality, including uncertainties)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6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=&gt; started to have regular discussions with GRUAN/WMO/GCOS / NOAA and others regarding a possible setup</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21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A0D7-8B7A-B084-664B-D4AE7470D88A}"/>
              </a:ext>
            </a:extLst>
          </p:cNvPr>
          <p:cNvSpPr>
            <a:spLocks noGrp="1"/>
          </p:cNvSpPr>
          <p:nvPr>
            <p:ph type="title"/>
          </p:nvPr>
        </p:nvSpPr>
        <p:spPr/>
        <p:txBody>
          <a:bodyPr/>
          <a:lstStyle/>
          <a:p>
            <a:endParaRPr lang="en-CH"/>
          </a:p>
        </p:txBody>
      </p:sp>
      <p:sp>
        <p:nvSpPr>
          <p:cNvPr id="3" name="Segnaposto contenuto 2">
            <a:extLst>
              <a:ext uri="{FF2B5EF4-FFF2-40B4-BE49-F238E27FC236}">
                <a16:creationId xmlns:a16="http://schemas.microsoft.com/office/drawing/2014/main" id="{5FFDEFE3-9D29-49B5-E407-4DD204ED1243}"/>
              </a:ext>
            </a:extLst>
          </p:cNvPr>
          <p:cNvSpPr txBox="1">
            <a:spLocks/>
          </p:cNvSpPr>
          <p:nvPr/>
        </p:nvSpPr>
        <p:spPr>
          <a:xfrm>
            <a:off x="176048" y="1344402"/>
            <a:ext cx="11209421"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CNR, running the Potenza GRUAN station, will be the single Service Provider/Point of Contact for EUMETSAT; CNR has approached GRUAN and non-GRUAN stations and will ask for dedicated measurements, paying on a per launch basis.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H" sz="2800" b="0" i="0" u="none" strike="noStrike" kern="1200" cap="none" spc="0" normalizeH="0" baseline="0" noProof="0" dirty="0">
              <a:ln>
                <a:noFill/>
              </a:ln>
              <a:solidFill>
                <a:sysClr val="windowText" lastClr="000000"/>
              </a:solidFill>
              <a:effectLst/>
              <a:uLnTx/>
              <a:uFillTx/>
              <a:latin typeface="Helvetica" pitchFamily="2"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Planned activities: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Activity 1: Service Setup and first Proof of Concept (2025Q3)</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Activity</a:t>
            </a:r>
            <a:r>
              <a:rPr kumimoji="0" lang="en-CH"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 Monitoring activities, support to Cal/Val</a:t>
            </a:r>
            <a:r>
              <a:rPr kumimoji="0" lang="en-CH"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 </a:t>
            </a:r>
            <a:r>
              <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2025Q4-2026Q3</a:t>
            </a:r>
            <a:r>
              <a:rPr kumimoji="0" lang="en-CH"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a:t>
            </a:r>
            <a:r>
              <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2026Q4-2027Q4</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Activity </a:t>
            </a:r>
            <a:r>
              <a:rPr kumimoji="0" lang="en-CH"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a:t>
            </a:r>
            <a:r>
              <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Monitoring activities and support to EUMETSAT missions (~2028)</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36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CB1B-5C4D-5479-BEA0-C3A57CBC7E3E}"/>
              </a:ext>
            </a:extLst>
          </p:cNvPr>
          <p:cNvSpPr>
            <a:spLocks noGrp="1"/>
          </p:cNvSpPr>
          <p:nvPr>
            <p:ph type="title"/>
          </p:nvPr>
        </p:nvSpPr>
        <p:spPr/>
        <p:txBody>
          <a:bodyPr/>
          <a:lstStyle/>
          <a:p>
            <a:endParaRPr lang="en-CH"/>
          </a:p>
        </p:txBody>
      </p:sp>
      <p:pic>
        <p:nvPicPr>
          <p:cNvPr id="3" name="Immagine 4" descr="Immagine che contiene testo, schermata, diagramma, mappa&#10;&#10;Descrizione generata automaticamente">
            <a:extLst>
              <a:ext uri="{FF2B5EF4-FFF2-40B4-BE49-F238E27FC236}">
                <a16:creationId xmlns:a16="http://schemas.microsoft.com/office/drawing/2014/main" id="{08FB0622-12EC-8BD6-45A3-FA275552A569}"/>
              </a:ext>
            </a:extLst>
          </p:cNvPr>
          <p:cNvPicPr>
            <a:picLocks noChangeAspect="1"/>
          </p:cNvPicPr>
          <p:nvPr/>
        </p:nvPicPr>
        <p:blipFill>
          <a:blip r:embed="rId2"/>
          <a:stretch>
            <a:fillRect/>
          </a:stretch>
        </p:blipFill>
        <p:spPr>
          <a:xfrm>
            <a:off x="946583" y="1180100"/>
            <a:ext cx="9694985" cy="5170659"/>
          </a:xfrm>
          <a:prstGeom prst="rect">
            <a:avLst/>
          </a:prstGeom>
        </p:spPr>
      </p:pic>
    </p:spTree>
    <p:extLst>
      <p:ext uri="{BB962C8B-B14F-4D97-AF65-F5344CB8AC3E}">
        <p14:creationId xmlns:p14="http://schemas.microsoft.com/office/powerpoint/2010/main" val="119491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a:spLocks noGrp="1"/>
          </p:cNvSpPr>
          <p:nvPr>
            <p:ph type="body" idx="1"/>
          </p:nvPr>
        </p:nvSpPr>
        <p:spPr>
          <a:xfrm>
            <a:off x="0" y="1097549"/>
            <a:ext cx="12004158" cy="7068255"/>
          </a:xfrm>
          <a:prstGeom prst="rect">
            <a:avLst/>
          </a:prstGeom>
        </p:spPr>
        <p:txBody>
          <a:bodyPr spcFirstLastPara="1" wrap="square" lIns="91425" tIns="45700" rIns="91425" bIns="45700" anchor="t" anchorCtr="0">
            <a:noAutofit/>
          </a:bodyPr>
          <a:lstStyle/>
          <a:p>
            <a:r>
              <a:rPr lang="en-CH" sz="2400" b="1" dirty="0"/>
              <a:t>GCOS Activities 2025</a:t>
            </a:r>
          </a:p>
          <a:p>
            <a:pPr marL="742950" lvl="1" indent="-285750">
              <a:buFont typeface="Arial" panose="020B0604020202020204" pitchFamily="34" charset="0"/>
              <a:buChar char="•"/>
            </a:pPr>
            <a:r>
              <a:rPr lang="en-CH" sz="2000" dirty="0"/>
              <a:t>Address IP actions</a:t>
            </a:r>
          </a:p>
          <a:p>
            <a:pPr marL="742950" lvl="1" indent="-285750">
              <a:buFont typeface="Arial" panose="020B0604020202020204" pitchFamily="34" charset="0"/>
              <a:buChar char="•"/>
            </a:pPr>
            <a:r>
              <a:rPr lang="en-CH" sz="2000" dirty="0"/>
              <a:t>WMO related activities</a:t>
            </a:r>
          </a:p>
          <a:p>
            <a:pPr marL="742950" lvl="1" indent="-285750">
              <a:buFont typeface="Arial" panose="020B0604020202020204" pitchFamily="34" charset="0"/>
              <a:buChar char="•"/>
            </a:pPr>
            <a:r>
              <a:rPr lang="en-CH" sz="2000" dirty="0"/>
              <a:t>ECV rationalization</a:t>
            </a:r>
          </a:p>
          <a:p>
            <a:pPr marL="742950" lvl="1" indent="-285750">
              <a:buFont typeface="Arial" panose="020B0604020202020204" pitchFamily="34" charset="0"/>
              <a:buChar char="•"/>
            </a:pPr>
            <a:r>
              <a:rPr lang="en-CH" sz="2000" dirty="0"/>
              <a:t>Reference Networks</a:t>
            </a:r>
          </a:p>
          <a:p>
            <a:pPr marL="742950" lvl="1" indent="-285750">
              <a:buFont typeface="Arial" panose="020B0604020202020204" pitchFamily="34" charset="0"/>
              <a:buChar char="•"/>
            </a:pPr>
            <a:r>
              <a:rPr lang="en-CH" sz="2000" dirty="0"/>
              <a:t>EU Project</a:t>
            </a:r>
          </a:p>
          <a:p>
            <a:r>
              <a:rPr lang="en-CH" sz="2400" b="1" dirty="0"/>
              <a:t>Stations for </a:t>
            </a:r>
            <a:r>
              <a:rPr lang="en-CH" sz="2400" b="1" dirty="0" err="1"/>
              <a:t>cal</a:t>
            </a:r>
            <a:r>
              <a:rPr lang="en-CH" sz="2400" b="1" dirty="0"/>
              <a:t>/</a:t>
            </a:r>
            <a:r>
              <a:rPr lang="en-CH" sz="2400" b="1" dirty="0" err="1"/>
              <a:t>val</a:t>
            </a:r>
            <a:endParaRPr lang="en-CH" sz="2400" b="1" dirty="0"/>
          </a:p>
          <a:p>
            <a:pPr marL="342900" indent="-342900">
              <a:buFont typeface="Arial" panose="020B0604020202020204" pitchFamily="34" charset="0"/>
              <a:buChar char="•"/>
            </a:pPr>
            <a:r>
              <a:rPr lang="en-CH" sz="2400" dirty="0" err="1"/>
              <a:t>Eumetsat</a:t>
            </a:r>
            <a:r>
              <a:rPr lang="en-CH" sz="2400" dirty="0"/>
              <a:t>-GRUAN project</a:t>
            </a:r>
          </a:p>
          <a:p>
            <a:r>
              <a:rPr lang="en-CH" sz="2400" b="1" dirty="0"/>
              <a:t>Next meetings: SC32 and JPM</a:t>
            </a:r>
          </a:p>
        </p:txBody>
      </p:sp>
      <p:sp>
        <p:nvSpPr>
          <p:cNvPr id="73" name="Google Shape;73;p8"/>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H" dirty="0"/>
              <a:t>Outline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6D33-6729-3AB8-CF05-1FD74DA83F3F}"/>
              </a:ext>
            </a:extLst>
          </p:cNvPr>
          <p:cNvSpPr>
            <a:spLocks noGrp="1"/>
          </p:cNvSpPr>
          <p:nvPr>
            <p:ph type="title"/>
          </p:nvPr>
        </p:nvSpPr>
        <p:spPr>
          <a:xfrm>
            <a:off x="0" y="5010"/>
            <a:ext cx="12192000" cy="380970"/>
          </a:xfrm>
        </p:spPr>
        <p:txBody>
          <a:bodyPr>
            <a:normAutofit fontScale="90000"/>
          </a:bodyPr>
          <a:lstStyle/>
          <a:p>
            <a:r>
              <a:rPr lang="en-US" dirty="0"/>
              <a:t>GCOS Timeline</a:t>
            </a:r>
            <a:endParaRPr lang="en-CH" dirty="0"/>
          </a:p>
        </p:txBody>
      </p:sp>
      <p:sp>
        <p:nvSpPr>
          <p:cNvPr id="38" name="Rectangle 37">
            <a:extLst>
              <a:ext uri="{FF2B5EF4-FFF2-40B4-BE49-F238E27FC236}">
                <a16:creationId xmlns:a16="http://schemas.microsoft.com/office/drawing/2014/main" id="{96257A6C-C4D7-1469-D7C3-EA5F3196055A}"/>
              </a:ext>
            </a:extLst>
          </p:cNvPr>
          <p:cNvSpPr/>
          <p:nvPr/>
        </p:nvSpPr>
        <p:spPr>
          <a:xfrm>
            <a:off x="0" y="3299944"/>
            <a:ext cx="622169" cy="9144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AOPC 29</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Rectangle 57">
            <a:extLst>
              <a:ext uri="{FF2B5EF4-FFF2-40B4-BE49-F238E27FC236}">
                <a16:creationId xmlns:a16="http://schemas.microsoft.com/office/drawing/2014/main" id="{FDAB51F0-08C3-2F19-EE55-63E2A0AC0D89}"/>
              </a:ext>
            </a:extLst>
          </p:cNvPr>
          <p:cNvSpPr/>
          <p:nvPr/>
        </p:nvSpPr>
        <p:spPr>
          <a:xfrm>
            <a:off x="6028242" y="5928657"/>
            <a:ext cx="630039" cy="67738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INFCOM IV</a:t>
            </a:r>
          </a:p>
        </p:txBody>
      </p:sp>
      <p:sp>
        <p:nvSpPr>
          <p:cNvPr id="59" name="Rectangle 58">
            <a:extLst>
              <a:ext uri="{FF2B5EF4-FFF2-40B4-BE49-F238E27FC236}">
                <a16:creationId xmlns:a16="http://schemas.microsoft.com/office/drawing/2014/main" id="{88F8CB82-0F39-922F-EE06-96253A7168FB}"/>
              </a:ext>
            </a:extLst>
          </p:cNvPr>
          <p:cNvSpPr/>
          <p:nvPr/>
        </p:nvSpPr>
        <p:spPr>
          <a:xfrm>
            <a:off x="7077289" y="6095005"/>
            <a:ext cx="1683199" cy="36745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Cg-20</a:t>
            </a:r>
          </a:p>
        </p:txBody>
      </p:sp>
      <p:sp>
        <p:nvSpPr>
          <p:cNvPr id="71" name="Arrow: Right 70">
            <a:extLst>
              <a:ext uri="{FF2B5EF4-FFF2-40B4-BE49-F238E27FC236}">
                <a16:creationId xmlns:a16="http://schemas.microsoft.com/office/drawing/2014/main" id="{9F149809-5FB8-BEE9-5B65-EFBDD044E689}"/>
              </a:ext>
            </a:extLst>
          </p:cNvPr>
          <p:cNvSpPr/>
          <p:nvPr/>
        </p:nvSpPr>
        <p:spPr>
          <a:xfrm>
            <a:off x="7334737" y="4121851"/>
            <a:ext cx="3609783" cy="504200"/>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Drafting IP</a:t>
            </a:r>
            <a:endParaRPr kumimoji="0" lang="en-CH"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Rectangle 71">
            <a:extLst>
              <a:ext uri="{FF2B5EF4-FFF2-40B4-BE49-F238E27FC236}">
                <a16:creationId xmlns:a16="http://schemas.microsoft.com/office/drawing/2014/main" id="{0DED961F-F19A-E838-2B23-0E28EAC6F3F6}"/>
              </a:ext>
            </a:extLst>
          </p:cNvPr>
          <p:cNvSpPr/>
          <p:nvPr/>
        </p:nvSpPr>
        <p:spPr>
          <a:xfrm>
            <a:off x="8380576" y="5745879"/>
            <a:ext cx="1683199" cy="366801"/>
          </a:xfrm>
          <a:prstGeom prst="rect">
            <a:avLst/>
          </a:prstGeom>
          <a:solidFill>
            <a:srgbClr val="F59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SR to COP</a:t>
            </a:r>
          </a:p>
        </p:txBody>
      </p:sp>
      <p:sp>
        <p:nvSpPr>
          <p:cNvPr id="73" name="Rectangle 72">
            <a:extLst>
              <a:ext uri="{FF2B5EF4-FFF2-40B4-BE49-F238E27FC236}">
                <a16:creationId xmlns:a16="http://schemas.microsoft.com/office/drawing/2014/main" id="{56AF0CEA-8C29-56E9-32B2-40B5A15F648B}"/>
              </a:ext>
            </a:extLst>
          </p:cNvPr>
          <p:cNvSpPr/>
          <p:nvPr/>
        </p:nvSpPr>
        <p:spPr>
          <a:xfrm>
            <a:off x="10525462" y="5732613"/>
            <a:ext cx="1683199" cy="366801"/>
          </a:xfrm>
          <a:prstGeom prst="rect">
            <a:avLst/>
          </a:prstGeom>
          <a:solidFill>
            <a:srgbClr val="F59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IP to COP</a:t>
            </a:r>
          </a:p>
        </p:txBody>
      </p:sp>
      <p:sp>
        <p:nvSpPr>
          <p:cNvPr id="5" name="Oval 4">
            <a:extLst>
              <a:ext uri="{FF2B5EF4-FFF2-40B4-BE49-F238E27FC236}">
                <a16:creationId xmlns:a16="http://schemas.microsoft.com/office/drawing/2014/main" id="{08EC0E2B-6485-5C2C-50C8-B4FCEDF7A06C}"/>
              </a:ext>
            </a:extLst>
          </p:cNvPr>
          <p:cNvSpPr/>
          <p:nvPr/>
        </p:nvSpPr>
        <p:spPr>
          <a:xfrm>
            <a:off x="6610379" y="1780611"/>
            <a:ext cx="1625107" cy="914400"/>
          </a:xfrm>
          <a:prstGeom prst="ellipse">
            <a:avLst/>
          </a:prstGeom>
          <a:solidFill>
            <a:schemeClr val="accent4"/>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Febr</a:t>
            </a:r>
            <a:r>
              <a:rPr kumimoji="0" lang="en-US" sz="1800" b="0" i="0" u="none" strike="noStrike" kern="1200" cap="none" spc="0" normalizeH="0" baseline="0" noProof="0" dirty="0">
                <a:ln>
                  <a:noFill/>
                </a:ln>
                <a:solidFill>
                  <a:prstClr val="white"/>
                </a:solidFill>
                <a:effectLst/>
                <a:uLnTx/>
                <a:uFillTx/>
                <a:latin typeface="Calibri"/>
                <a:ea typeface="+mn-ea"/>
                <a:cs typeface="+mn-cs"/>
              </a:rPr>
              <a:t>. 27: Status Report</a:t>
            </a:r>
            <a:endParaRPr kumimoji="0" lang="en-CH"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C629D55E-E9F4-C6B3-C03C-C8F453FA1075}"/>
              </a:ext>
            </a:extLst>
          </p:cNvPr>
          <p:cNvSpPr/>
          <p:nvPr/>
        </p:nvSpPr>
        <p:spPr>
          <a:xfrm>
            <a:off x="9853064" y="1746954"/>
            <a:ext cx="1749927" cy="92220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Aug 2028: GCOS IP </a:t>
            </a:r>
            <a:endParaRPr kumimoji="0" lang="en-CH"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66F44C1-C880-45C4-3628-8E2122ECEE70}"/>
              </a:ext>
            </a:extLst>
          </p:cNvPr>
          <p:cNvSpPr/>
          <p:nvPr/>
        </p:nvSpPr>
        <p:spPr>
          <a:xfrm>
            <a:off x="756549" y="3285864"/>
            <a:ext cx="622170" cy="9144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TOPC25</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27B07357-FBB0-6D90-1D8F-FC50D717FA5C}"/>
              </a:ext>
            </a:extLst>
          </p:cNvPr>
          <p:cNvSpPr/>
          <p:nvPr/>
        </p:nvSpPr>
        <p:spPr>
          <a:xfrm>
            <a:off x="756549" y="2167393"/>
            <a:ext cx="622170" cy="9144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GSRN-TT-3</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0" name="Table 10">
            <a:extLst>
              <a:ext uri="{FF2B5EF4-FFF2-40B4-BE49-F238E27FC236}">
                <a16:creationId xmlns:a16="http://schemas.microsoft.com/office/drawing/2014/main" id="{00B0D318-3CC1-9BB2-F33D-133512D8219F}"/>
              </a:ext>
            </a:extLst>
          </p:cNvPr>
          <p:cNvGraphicFramePr>
            <a:graphicFrameLocks noGrp="1"/>
          </p:cNvGraphicFramePr>
          <p:nvPr/>
        </p:nvGraphicFramePr>
        <p:xfrm>
          <a:off x="56364" y="4726675"/>
          <a:ext cx="11943756" cy="502920"/>
        </p:xfrm>
        <a:graphic>
          <a:graphicData uri="http://schemas.openxmlformats.org/drawingml/2006/table">
            <a:tbl>
              <a:tblPr firstRow="1" bandRow="1">
                <a:tableStyleId>{5C22544A-7EE6-4342-B048-85BDC9FD1C3A}</a:tableStyleId>
              </a:tblPr>
              <a:tblGrid>
                <a:gridCol w="663542">
                  <a:extLst>
                    <a:ext uri="{9D8B030D-6E8A-4147-A177-3AD203B41FA5}">
                      <a16:colId xmlns:a16="http://schemas.microsoft.com/office/drawing/2014/main" val="1386947290"/>
                    </a:ext>
                  </a:extLst>
                </a:gridCol>
                <a:gridCol w="663542">
                  <a:extLst>
                    <a:ext uri="{9D8B030D-6E8A-4147-A177-3AD203B41FA5}">
                      <a16:colId xmlns:a16="http://schemas.microsoft.com/office/drawing/2014/main" val="393870311"/>
                    </a:ext>
                  </a:extLst>
                </a:gridCol>
                <a:gridCol w="663542">
                  <a:extLst>
                    <a:ext uri="{9D8B030D-6E8A-4147-A177-3AD203B41FA5}">
                      <a16:colId xmlns:a16="http://schemas.microsoft.com/office/drawing/2014/main" val="401054385"/>
                    </a:ext>
                  </a:extLst>
                </a:gridCol>
                <a:gridCol w="663542">
                  <a:extLst>
                    <a:ext uri="{9D8B030D-6E8A-4147-A177-3AD203B41FA5}">
                      <a16:colId xmlns:a16="http://schemas.microsoft.com/office/drawing/2014/main" val="371976813"/>
                    </a:ext>
                  </a:extLst>
                </a:gridCol>
                <a:gridCol w="663542">
                  <a:extLst>
                    <a:ext uri="{9D8B030D-6E8A-4147-A177-3AD203B41FA5}">
                      <a16:colId xmlns:a16="http://schemas.microsoft.com/office/drawing/2014/main" val="3002794992"/>
                    </a:ext>
                  </a:extLst>
                </a:gridCol>
                <a:gridCol w="663542">
                  <a:extLst>
                    <a:ext uri="{9D8B030D-6E8A-4147-A177-3AD203B41FA5}">
                      <a16:colId xmlns:a16="http://schemas.microsoft.com/office/drawing/2014/main" val="2810272049"/>
                    </a:ext>
                  </a:extLst>
                </a:gridCol>
                <a:gridCol w="663542">
                  <a:extLst>
                    <a:ext uri="{9D8B030D-6E8A-4147-A177-3AD203B41FA5}">
                      <a16:colId xmlns:a16="http://schemas.microsoft.com/office/drawing/2014/main" val="2428895728"/>
                    </a:ext>
                  </a:extLst>
                </a:gridCol>
                <a:gridCol w="663542">
                  <a:extLst>
                    <a:ext uri="{9D8B030D-6E8A-4147-A177-3AD203B41FA5}">
                      <a16:colId xmlns:a16="http://schemas.microsoft.com/office/drawing/2014/main" val="4052431320"/>
                    </a:ext>
                  </a:extLst>
                </a:gridCol>
                <a:gridCol w="663542">
                  <a:extLst>
                    <a:ext uri="{9D8B030D-6E8A-4147-A177-3AD203B41FA5}">
                      <a16:colId xmlns:a16="http://schemas.microsoft.com/office/drawing/2014/main" val="508108983"/>
                    </a:ext>
                  </a:extLst>
                </a:gridCol>
                <a:gridCol w="663542">
                  <a:extLst>
                    <a:ext uri="{9D8B030D-6E8A-4147-A177-3AD203B41FA5}">
                      <a16:colId xmlns:a16="http://schemas.microsoft.com/office/drawing/2014/main" val="3113826217"/>
                    </a:ext>
                  </a:extLst>
                </a:gridCol>
                <a:gridCol w="663542">
                  <a:extLst>
                    <a:ext uri="{9D8B030D-6E8A-4147-A177-3AD203B41FA5}">
                      <a16:colId xmlns:a16="http://schemas.microsoft.com/office/drawing/2014/main" val="2246309548"/>
                    </a:ext>
                  </a:extLst>
                </a:gridCol>
                <a:gridCol w="663542">
                  <a:extLst>
                    <a:ext uri="{9D8B030D-6E8A-4147-A177-3AD203B41FA5}">
                      <a16:colId xmlns:a16="http://schemas.microsoft.com/office/drawing/2014/main" val="4185974550"/>
                    </a:ext>
                  </a:extLst>
                </a:gridCol>
                <a:gridCol w="663542">
                  <a:extLst>
                    <a:ext uri="{9D8B030D-6E8A-4147-A177-3AD203B41FA5}">
                      <a16:colId xmlns:a16="http://schemas.microsoft.com/office/drawing/2014/main" val="2070924078"/>
                    </a:ext>
                  </a:extLst>
                </a:gridCol>
                <a:gridCol w="663542">
                  <a:extLst>
                    <a:ext uri="{9D8B030D-6E8A-4147-A177-3AD203B41FA5}">
                      <a16:colId xmlns:a16="http://schemas.microsoft.com/office/drawing/2014/main" val="1862194331"/>
                    </a:ext>
                  </a:extLst>
                </a:gridCol>
                <a:gridCol w="663542">
                  <a:extLst>
                    <a:ext uri="{9D8B030D-6E8A-4147-A177-3AD203B41FA5}">
                      <a16:colId xmlns:a16="http://schemas.microsoft.com/office/drawing/2014/main" val="4256458158"/>
                    </a:ext>
                  </a:extLst>
                </a:gridCol>
                <a:gridCol w="663542">
                  <a:extLst>
                    <a:ext uri="{9D8B030D-6E8A-4147-A177-3AD203B41FA5}">
                      <a16:colId xmlns:a16="http://schemas.microsoft.com/office/drawing/2014/main" val="1689839839"/>
                    </a:ext>
                  </a:extLst>
                </a:gridCol>
                <a:gridCol w="663542">
                  <a:extLst>
                    <a:ext uri="{9D8B030D-6E8A-4147-A177-3AD203B41FA5}">
                      <a16:colId xmlns:a16="http://schemas.microsoft.com/office/drawing/2014/main" val="4181448855"/>
                    </a:ext>
                  </a:extLst>
                </a:gridCol>
                <a:gridCol w="663542">
                  <a:extLst>
                    <a:ext uri="{9D8B030D-6E8A-4147-A177-3AD203B41FA5}">
                      <a16:colId xmlns:a16="http://schemas.microsoft.com/office/drawing/2014/main" val="1184562928"/>
                    </a:ext>
                  </a:extLst>
                </a:gridCol>
              </a:tblGrid>
              <a:tr h="0">
                <a:tc>
                  <a:txBody>
                    <a:bodyPr/>
                    <a:lstStyle/>
                    <a:p>
                      <a:r>
                        <a:rPr lang="en-US" dirty="0"/>
                        <a:t>Q3 2024</a:t>
                      </a:r>
                      <a:endParaRPr lang="en-CH" dirty="0"/>
                    </a:p>
                  </a:txBody>
                  <a:tcPr/>
                </a:tc>
                <a:tc>
                  <a:txBody>
                    <a:bodyPr/>
                    <a:lstStyle/>
                    <a:p>
                      <a:r>
                        <a:rPr lang="en-US" dirty="0"/>
                        <a:t>Q4 2024</a:t>
                      </a:r>
                      <a:endParaRPr lang="en-CH" dirty="0"/>
                    </a:p>
                  </a:txBody>
                  <a:tcPr/>
                </a:tc>
                <a:tc>
                  <a:txBody>
                    <a:bodyPr/>
                    <a:lstStyle/>
                    <a:p>
                      <a:r>
                        <a:rPr lang="en-US" dirty="0"/>
                        <a:t>Q1 2025</a:t>
                      </a:r>
                      <a:endParaRPr lang="en-CH" dirty="0"/>
                    </a:p>
                  </a:txBody>
                  <a:tcPr/>
                </a:tc>
                <a:tc>
                  <a:txBody>
                    <a:bodyPr/>
                    <a:lstStyle/>
                    <a:p>
                      <a:r>
                        <a:rPr lang="en-US" dirty="0"/>
                        <a:t>Q2 2025</a:t>
                      </a:r>
                      <a:endParaRPr lang="en-CH" dirty="0"/>
                    </a:p>
                  </a:txBody>
                  <a:tcPr/>
                </a:tc>
                <a:tc>
                  <a:txBody>
                    <a:bodyPr/>
                    <a:lstStyle/>
                    <a:p>
                      <a:r>
                        <a:rPr lang="en-US" dirty="0"/>
                        <a:t>Q3 2025</a:t>
                      </a:r>
                      <a:endParaRPr lang="en-CH" dirty="0"/>
                    </a:p>
                  </a:txBody>
                  <a:tcPr/>
                </a:tc>
                <a:tc>
                  <a:txBody>
                    <a:bodyPr/>
                    <a:lstStyle/>
                    <a:p>
                      <a:r>
                        <a:rPr lang="en-US" dirty="0"/>
                        <a:t>Q4 2025</a:t>
                      </a:r>
                      <a:endParaRPr lang="en-CH" dirty="0"/>
                    </a:p>
                  </a:txBody>
                  <a:tcPr/>
                </a:tc>
                <a:tc>
                  <a:txBody>
                    <a:bodyPr/>
                    <a:lstStyle/>
                    <a:p>
                      <a:r>
                        <a:rPr lang="en-US" dirty="0"/>
                        <a:t>Q1 2026</a:t>
                      </a:r>
                      <a:endParaRPr lang="en-CH" dirty="0"/>
                    </a:p>
                  </a:txBody>
                  <a:tcPr/>
                </a:tc>
                <a:tc>
                  <a:txBody>
                    <a:bodyPr/>
                    <a:lstStyle/>
                    <a:p>
                      <a:r>
                        <a:rPr lang="en-US" dirty="0"/>
                        <a:t>Q2 2026</a:t>
                      </a:r>
                      <a:endParaRPr lang="en-CH" dirty="0"/>
                    </a:p>
                  </a:txBody>
                  <a:tcPr/>
                </a:tc>
                <a:tc>
                  <a:txBody>
                    <a:bodyPr/>
                    <a:lstStyle/>
                    <a:p>
                      <a:r>
                        <a:rPr lang="en-US" dirty="0"/>
                        <a:t>Q3 2026</a:t>
                      </a:r>
                      <a:endParaRPr lang="en-CH" dirty="0"/>
                    </a:p>
                  </a:txBody>
                  <a:tcPr/>
                </a:tc>
                <a:tc>
                  <a:txBody>
                    <a:bodyPr/>
                    <a:lstStyle/>
                    <a:p>
                      <a:r>
                        <a:rPr lang="en-US" dirty="0"/>
                        <a:t>Q4 2026</a:t>
                      </a:r>
                      <a:endParaRPr lang="en-CH" dirty="0"/>
                    </a:p>
                  </a:txBody>
                  <a:tcPr/>
                </a:tc>
                <a:tc>
                  <a:txBody>
                    <a:bodyPr/>
                    <a:lstStyle/>
                    <a:p>
                      <a:r>
                        <a:rPr lang="en-US" dirty="0"/>
                        <a:t>Q1 2027</a:t>
                      </a:r>
                      <a:endParaRPr lang="en-CH" dirty="0"/>
                    </a:p>
                  </a:txBody>
                  <a:tcPr/>
                </a:tc>
                <a:tc>
                  <a:txBody>
                    <a:bodyPr/>
                    <a:lstStyle/>
                    <a:p>
                      <a:r>
                        <a:rPr lang="en-US" dirty="0"/>
                        <a:t>Q2 2027</a:t>
                      </a:r>
                      <a:endParaRPr lang="en-CH" dirty="0"/>
                    </a:p>
                  </a:txBody>
                  <a:tcPr/>
                </a:tc>
                <a:tc>
                  <a:txBody>
                    <a:bodyPr/>
                    <a:lstStyle/>
                    <a:p>
                      <a:r>
                        <a:rPr lang="en-US" dirty="0"/>
                        <a:t>Q3 2027</a:t>
                      </a:r>
                      <a:endParaRPr lang="en-CH" dirty="0"/>
                    </a:p>
                  </a:txBody>
                  <a:tcPr/>
                </a:tc>
                <a:tc>
                  <a:txBody>
                    <a:bodyPr/>
                    <a:lstStyle/>
                    <a:p>
                      <a:r>
                        <a:rPr lang="en-US" dirty="0"/>
                        <a:t>Q4 2027</a:t>
                      </a:r>
                      <a:endParaRPr lang="en-CH" dirty="0"/>
                    </a:p>
                  </a:txBody>
                  <a:tcPr/>
                </a:tc>
                <a:tc>
                  <a:txBody>
                    <a:bodyPr/>
                    <a:lstStyle/>
                    <a:p>
                      <a:r>
                        <a:rPr lang="en-US" dirty="0"/>
                        <a:t>Q1 2028</a:t>
                      </a:r>
                      <a:endParaRPr lang="en-CH" dirty="0"/>
                    </a:p>
                  </a:txBody>
                  <a:tcPr/>
                </a:tc>
                <a:tc>
                  <a:txBody>
                    <a:bodyPr/>
                    <a:lstStyle/>
                    <a:p>
                      <a:r>
                        <a:rPr lang="en-US" dirty="0"/>
                        <a:t>Q2 2028</a:t>
                      </a:r>
                      <a:endParaRPr lang="en-CH" dirty="0"/>
                    </a:p>
                  </a:txBody>
                  <a:tcPr/>
                </a:tc>
                <a:tc>
                  <a:txBody>
                    <a:bodyPr/>
                    <a:lstStyle/>
                    <a:p>
                      <a:r>
                        <a:rPr lang="en-US" dirty="0"/>
                        <a:t>Q3 2028</a:t>
                      </a:r>
                      <a:endParaRPr lang="en-CH" dirty="0"/>
                    </a:p>
                  </a:txBody>
                  <a:tcPr/>
                </a:tc>
                <a:tc>
                  <a:txBody>
                    <a:bodyPr/>
                    <a:lstStyle/>
                    <a:p>
                      <a:r>
                        <a:rPr lang="en-US" dirty="0"/>
                        <a:t>Q4 2028</a:t>
                      </a:r>
                      <a:endParaRPr lang="en-CH" dirty="0"/>
                    </a:p>
                  </a:txBody>
                  <a:tcPr/>
                </a:tc>
                <a:extLst>
                  <a:ext uri="{0D108BD9-81ED-4DB2-BD59-A6C34878D82A}">
                    <a16:rowId xmlns:a16="http://schemas.microsoft.com/office/drawing/2014/main" val="1682593806"/>
                  </a:ext>
                </a:extLst>
              </a:tr>
            </a:tbl>
          </a:graphicData>
        </a:graphic>
      </p:graphicFrame>
      <p:sp>
        <p:nvSpPr>
          <p:cNvPr id="11" name="Rectangle 10">
            <a:extLst>
              <a:ext uri="{FF2B5EF4-FFF2-40B4-BE49-F238E27FC236}">
                <a16:creationId xmlns:a16="http://schemas.microsoft.com/office/drawing/2014/main" id="{BCCF5E5D-C7D4-DB68-EC0F-9329B17C5459}"/>
              </a:ext>
            </a:extLst>
          </p:cNvPr>
          <p:cNvSpPr/>
          <p:nvPr/>
        </p:nvSpPr>
        <p:spPr>
          <a:xfrm>
            <a:off x="1975539" y="3259855"/>
            <a:ext cx="622170" cy="9144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OOPC27</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E48BECE7-EE32-1AB2-0591-FB2994ECC7C7}"/>
              </a:ext>
            </a:extLst>
          </p:cNvPr>
          <p:cNvSpPr/>
          <p:nvPr/>
        </p:nvSpPr>
        <p:spPr>
          <a:xfrm>
            <a:off x="1966947" y="2177893"/>
            <a:ext cx="622170" cy="91697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GSRN-TT-FP</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0D44ADD4-8B21-DBF9-C574-CF5572B231C5}"/>
              </a:ext>
            </a:extLst>
          </p:cNvPr>
          <p:cNvSpPr/>
          <p:nvPr/>
        </p:nvSpPr>
        <p:spPr>
          <a:xfrm>
            <a:off x="1973119" y="5342743"/>
            <a:ext cx="765216" cy="43365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SBSTA</a:t>
            </a:r>
          </a:p>
        </p:txBody>
      </p:sp>
      <p:sp>
        <p:nvSpPr>
          <p:cNvPr id="16" name="Rectangle 15">
            <a:extLst>
              <a:ext uri="{FF2B5EF4-FFF2-40B4-BE49-F238E27FC236}">
                <a16:creationId xmlns:a16="http://schemas.microsoft.com/office/drawing/2014/main" id="{17C386D1-82E6-73BE-E181-929B97818EDE}"/>
              </a:ext>
            </a:extLst>
          </p:cNvPr>
          <p:cNvSpPr/>
          <p:nvPr/>
        </p:nvSpPr>
        <p:spPr>
          <a:xfrm>
            <a:off x="2642823" y="2797700"/>
            <a:ext cx="622169" cy="914400"/>
          </a:xfrm>
          <a:prstGeom prst="rect">
            <a:avLst/>
          </a:prstGeom>
          <a:solidFill>
            <a:srgbClr val="08909D"/>
          </a:solidFill>
          <a:ln>
            <a:solidFill>
              <a:srgbClr val="F4913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SC-32 </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AEAC2823-6025-6535-2FAB-E694666CD6FE}"/>
              </a:ext>
            </a:extLst>
          </p:cNvPr>
          <p:cNvSpPr/>
          <p:nvPr/>
        </p:nvSpPr>
        <p:spPr>
          <a:xfrm>
            <a:off x="3334346" y="1832560"/>
            <a:ext cx="622170" cy="9144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ECV Rat.</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3EE7396D-835E-AB2B-3E54-2D4D50F04D06}"/>
              </a:ext>
            </a:extLst>
          </p:cNvPr>
          <p:cNvSpPr/>
          <p:nvPr/>
        </p:nvSpPr>
        <p:spPr>
          <a:xfrm>
            <a:off x="4050585" y="3237752"/>
            <a:ext cx="622169" cy="914400"/>
          </a:xfrm>
          <a:prstGeom prst="rect">
            <a:avLst/>
          </a:prstGeom>
          <a:solidFill>
            <a:srgbClr val="F49135"/>
          </a:solidFill>
          <a:ln>
            <a:solidFill>
              <a:srgbClr val="F4913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JPM </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0" name="Arrow: Right 69">
            <a:extLst>
              <a:ext uri="{FF2B5EF4-FFF2-40B4-BE49-F238E27FC236}">
                <a16:creationId xmlns:a16="http://schemas.microsoft.com/office/drawing/2014/main" id="{1AD3801E-F0DF-4AD3-7CE9-98A8753E2F09}"/>
              </a:ext>
            </a:extLst>
          </p:cNvPr>
          <p:cNvSpPr/>
          <p:nvPr/>
        </p:nvSpPr>
        <p:spPr>
          <a:xfrm>
            <a:off x="4048728" y="4244921"/>
            <a:ext cx="3286009" cy="50420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Drafting SR</a:t>
            </a:r>
            <a:endParaRPr kumimoji="0" lang="en-CH"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A39F70FF-694F-2AF9-C07D-2774DB5E410C}"/>
              </a:ext>
            </a:extLst>
          </p:cNvPr>
          <p:cNvSpPr/>
          <p:nvPr/>
        </p:nvSpPr>
        <p:spPr>
          <a:xfrm>
            <a:off x="6559028" y="2837135"/>
            <a:ext cx="622169" cy="914400"/>
          </a:xfrm>
          <a:prstGeom prst="rect">
            <a:avLst/>
          </a:prstGeom>
          <a:solidFill>
            <a:srgbClr val="08909D"/>
          </a:solidFill>
          <a:ln>
            <a:solidFill>
              <a:srgbClr val="F4913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SC-33 </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BD7F4B24-5885-AEEC-7177-BE8A71FA6FE9}"/>
              </a:ext>
            </a:extLst>
          </p:cNvPr>
          <p:cNvSpPr/>
          <p:nvPr/>
        </p:nvSpPr>
        <p:spPr>
          <a:xfrm>
            <a:off x="9853064" y="2945367"/>
            <a:ext cx="622169" cy="914400"/>
          </a:xfrm>
          <a:prstGeom prst="rect">
            <a:avLst/>
          </a:prstGeom>
          <a:solidFill>
            <a:srgbClr val="08909D"/>
          </a:solidFill>
          <a:ln>
            <a:solidFill>
              <a:srgbClr val="F4913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SC-34 </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528E35AD-593F-9EDB-D146-EC7A40B8D585}"/>
              </a:ext>
            </a:extLst>
          </p:cNvPr>
          <p:cNvSpPr/>
          <p:nvPr/>
        </p:nvSpPr>
        <p:spPr>
          <a:xfrm>
            <a:off x="4048728" y="2188177"/>
            <a:ext cx="622170" cy="90338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GSRN-TT-5</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A847C4CD-B6E0-7734-0BC2-9F009AC11F23}"/>
              </a:ext>
            </a:extLst>
          </p:cNvPr>
          <p:cNvSpPr/>
          <p:nvPr/>
        </p:nvSpPr>
        <p:spPr>
          <a:xfrm>
            <a:off x="650277" y="5349032"/>
            <a:ext cx="834713" cy="43365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COP 29</a:t>
            </a:r>
          </a:p>
        </p:txBody>
      </p:sp>
      <p:sp>
        <p:nvSpPr>
          <p:cNvPr id="27" name="Rectangle 26">
            <a:extLst>
              <a:ext uri="{FF2B5EF4-FFF2-40B4-BE49-F238E27FC236}">
                <a16:creationId xmlns:a16="http://schemas.microsoft.com/office/drawing/2014/main" id="{1E9233C6-0AE7-37CC-3143-B4CB026B14BF}"/>
              </a:ext>
            </a:extLst>
          </p:cNvPr>
          <p:cNvSpPr/>
          <p:nvPr/>
        </p:nvSpPr>
        <p:spPr>
          <a:xfrm>
            <a:off x="3318212" y="5342743"/>
            <a:ext cx="834713" cy="43365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COP 30</a:t>
            </a:r>
          </a:p>
        </p:txBody>
      </p:sp>
      <p:sp>
        <p:nvSpPr>
          <p:cNvPr id="28" name="Rectangle 27">
            <a:extLst>
              <a:ext uri="{FF2B5EF4-FFF2-40B4-BE49-F238E27FC236}">
                <a16:creationId xmlns:a16="http://schemas.microsoft.com/office/drawing/2014/main" id="{D0527E96-63E0-5CB8-3900-25254A519C39}"/>
              </a:ext>
            </a:extLst>
          </p:cNvPr>
          <p:cNvSpPr/>
          <p:nvPr/>
        </p:nvSpPr>
        <p:spPr>
          <a:xfrm>
            <a:off x="4712097" y="5326207"/>
            <a:ext cx="765216" cy="43365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SBSTA</a:t>
            </a:r>
          </a:p>
        </p:txBody>
      </p:sp>
      <p:sp>
        <p:nvSpPr>
          <p:cNvPr id="29" name="Rectangle 28">
            <a:extLst>
              <a:ext uri="{FF2B5EF4-FFF2-40B4-BE49-F238E27FC236}">
                <a16:creationId xmlns:a16="http://schemas.microsoft.com/office/drawing/2014/main" id="{5CD50412-8521-294E-0BAA-BD3C6D853B3A}"/>
              </a:ext>
            </a:extLst>
          </p:cNvPr>
          <p:cNvSpPr/>
          <p:nvPr/>
        </p:nvSpPr>
        <p:spPr>
          <a:xfrm>
            <a:off x="5991983" y="5330046"/>
            <a:ext cx="834713" cy="43365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COP 31</a:t>
            </a:r>
          </a:p>
        </p:txBody>
      </p:sp>
      <p:sp>
        <p:nvSpPr>
          <p:cNvPr id="30" name="Rectangle 29">
            <a:extLst>
              <a:ext uri="{FF2B5EF4-FFF2-40B4-BE49-F238E27FC236}">
                <a16:creationId xmlns:a16="http://schemas.microsoft.com/office/drawing/2014/main" id="{8B0F1B0C-851E-80B1-6F73-6BA77FBB9325}"/>
              </a:ext>
            </a:extLst>
          </p:cNvPr>
          <p:cNvSpPr/>
          <p:nvPr/>
        </p:nvSpPr>
        <p:spPr>
          <a:xfrm>
            <a:off x="7364752" y="5352241"/>
            <a:ext cx="765216" cy="424152"/>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SBSTA</a:t>
            </a:r>
          </a:p>
        </p:txBody>
      </p:sp>
      <p:sp>
        <p:nvSpPr>
          <p:cNvPr id="31" name="Rectangle 30">
            <a:extLst>
              <a:ext uri="{FF2B5EF4-FFF2-40B4-BE49-F238E27FC236}">
                <a16:creationId xmlns:a16="http://schemas.microsoft.com/office/drawing/2014/main" id="{2287EC20-DEE4-E6AF-0DEA-7ABE8801F71B}"/>
              </a:ext>
            </a:extLst>
          </p:cNvPr>
          <p:cNvSpPr/>
          <p:nvPr/>
        </p:nvSpPr>
        <p:spPr>
          <a:xfrm>
            <a:off x="8721015" y="5352241"/>
            <a:ext cx="834713" cy="43365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COP 32</a:t>
            </a:r>
          </a:p>
        </p:txBody>
      </p:sp>
      <p:sp>
        <p:nvSpPr>
          <p:cNvPr id="32" name="Rectangle 31">
            <a:extLst>
              <a:ext uri="{FF2B5EF4-FFF2-40B4-BE49-F238E27FC236}">
                <a16:creationId xmlns:a16="http://schemas.microsoft.com/office/drawing/2014/main" id="{893003C8-A2EA-79BD-70E3-E804BC276B11}"/>
              </a:ext>
            </a:extLst>
          </p:cNvPr>
          <p:cNvSpPr/>
          <p:nvPr/>
        </p:nvSpPr>
        <p:spPr>
          <a:xfrm>
            <a:off x="10015461" y="5375785"/>
            <a:ext cx="765216" cy="424152"/>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SBSTA</a:t>
            </a:r>
          </a:p>
        </p:txBody>
      </p:sp>
      <p:sp>
        <p:nvSpPr>
          <p:cNvPr id="33" name="Rectangle 32">
            <a:extLst>
              <a:ext uri="{FF2B5EF4-FFF2-40B4-BE49-F238E27FC236}">
                <a16:creationId xmlns:a16="http://schemas.microsoft.com/office/drawing/2014/main" id="{2907DB86-9121-91A8-7921-F8F96BA07797}"/>
              </a:ext>
            </a:extLst>
          </p:cNvPr>
          <p:cNvSpPr/>
          <p:nvPr/>
        </p:nvSpPr>
        <p:spPr>
          <a:xfrm>
            <a:off x="11258026" y="5361739"/>
            <a:ext cx="834713" cy="43365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COP 33</a:t>
            </a:r>
          </a:p>
        </p:txBody>
      </p:sp>
      <p:sp>
        <p:nvSpPr>
          <p:cNvPr id="36" name="Rectangle 35">
            <a:extLst>
              <a:ext uri="{FF2B5EF4-FFF2-40B4-BE49-F238E27FC236}">
                <a16:creationId xmlns:a16="http://schemas.microsoft.com/office/drawing/2014/main" id="{590A4511-16F5-67D2-BC8E-C21952226C7F}"/>
              </a:ext>
            </a:extLst>
          </p:cNvPr>
          <p:cNvSpPr/>
          <p:nvPr/>
        </p:nvSpPr>
        <p:spPr>
          <a:xfrm>
            <a:off x="7997494" y="2791656"/>
            <a:ext cx="622170" cy="9144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AOPC-31</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163357DF-E60D-C525-1130-8948A59D44CD}"/>
              </a:ext>
            </a:extLst>
          </p:cNvPr>
          <p:cNvSpPr/>
          <p:nvPr/>
        </p:nvSpPr>
        <p:spPr>
          <a:xfrm>
            <a:off x="8103512" y="3336647"/>
            <a:ext cx="622170" cy="9144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TOPC-27</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BE4A76D7-3C7D-3B81-2589-DA92BE280B80}"/>
              </a:ext>
            </a:extLst>
          </p:cNvPr>
          <p:cNvSpPr/>
          <p:nvPr/>
        </p:nvSpPr>
        <p:spPr>
          <a:xfrm>
            <a:off x="8262522" y="2762124"/>
            <a:ext cx="622170" cy="9144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OOPC-29</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Title 1">
            <a:extLst>
              <a:ext uri="{FF2B5EF4-FFF2-40B4-BE49-F238E27FC236}">
                <a16:creationId xmlns:a16="http://schemas.microsoft.com/office/drawing/2014/main" id="{AD2A8E94-A07D-2CA4-862B-428395B75DDF}"/>
              </a:ext>
            </a:extLst>
          </p:cNvPr>
          <p:cNvSpPr txBox="1">
            <a:spLocks/>
          </p:cNvSpPr>
          <p:nvPr/>
        </p:nvSpPr>
        <p:spPr>
          <a:xfrm>
            <a:off x="0" y="-28280"/>
            <a:ext cx="12192000" cy="720000"/>
          </a:xfrm>
          <a:prstGeom prst="rect">
            <a:avLst/>
          </a:prstGeom>
          <a:solidFill>
            <a:srgbClr val="005BAA"/>
          </a:solidFill>
        </p:spPr>
        <p:txBody>
          <a:bodyPr lIns="91440" tIns="45720" rIns="288000" bIns="45720" anchor="ctr" anchorCtr="0"/>
          <a:lstStyle>
            <a:lvl1pPr algn="r" defTabSz="342900" rtl="0" eaLnBrk="1" latinLnBrk="0" hangingPunct="1">
              <a:spcBef>
                <a:spcPct val="0"/>
              </a:spcBef>
              <a:buNone/>
              <a:defRPr sz="2700" b="1" kern="1200">
                <a:solidFill>
                  <a:schemeClr val="bg1"/>
                </a:solidFill>
                <a:latin typeface="Geneva" panose="020B0503030404040204" pitchFamily="34" charset="0"/>
                <a:ea typeface="Geneva" panose="020B0503030404040204" pitchFamily="34" charset="0"/>
                <a:cs typeface="+mj-cs"/>
              </a:defRPr>
            </a:lvl1p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a:cs typeface="Calibri"/>
              </a:rPr>
              <a:t>GCOS 5-year timeline</a:t>
            </a:r>
            <a:endParaRPr kumimoji="0" lang="en-CH" sz="4000" b="1" i="0" u="none" strike="noStrike" kern="1200" cap="none" spc="0" normalizeH="0" baseline="0" noProof="0" dirty="0">
              <a:ln>
                <a:noFill/>
              </a:ln>
              <a:solidFill>
                <a:prstClr val="white"/>
              </a:solidFill>
              <a:effectLst/>
              <a:uLnTx/>
              <a:uFillTx/>
              <a:latin typeface="Calibri"/>
              <a:cs typeface="+mj-cs"/>
            </a:endParaRPr>
          </a:p>
        </p:txBody>
      </p:sp>
      <p:sp>
        <p:nvSpPr>
          <p:cNvPr id="40" name="Isosceles Triangle 39">
            <a:extLst>
              <a:ext uri="{FF2B5EF4-FFF2-40B4-BE49-F238E27FC236}">
                <a16:creationId xmlns:a16="http://schemas.microsoft.com/office/drawing/2014/main" id="{F083B9F4-F74C-6AF8-C00A-A59596624F28}"/>
              </a:ext>
            </a:extLst>
          </p:cNvPr>
          <p:cNvSpPr/>
          <p:nvPr/>
        </p:nvSpPr>
        <p:spPr>
          <a:xfrm>
            <a:off x="8042212" y="398058"/>
            <a:ext cx="1493187" cy="1317406"/>
          </a:xfrm>
          <a:prstGeom prst="triangle">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6C3ABEB5-A8FD-747F-6D64-FC25E7896CCE}"/>
              </a:ext>
            </a:extLst>
          </p:cNvPr>
          <p:cNvSpPr txBox="1"/>
          <p:nvPr/>
        </p:nvSpPr>
        <p:spPr>
          <a:xfrm>
            <a:off x="8279824" y="1059353"/>
            <a:ext cx="1352819" cy="73866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GCOS Clim Conf-3 </a:t>
            </a:r>
            <a:r>
              <a:rPr kumimoji="0" lang="en-US" sz="2400" b="1" i="0" u="none" strike="noStrike" kern="1200" cap="none" spc="0" normalizeH="0" baseline="0" noProof="0" dirty="0">
                <a:ln>
                  <a:noFill/>
                </a:ln>
                <a:solidFill>
                  <a:prstClr val="black"/>
                </a:solidFill>
                <a:effectLst/>
                <a:uLnTx/>
                <a:uFillTx/>
                <a:latin typeface="Calibri"/>
                <a:ea typeface="+mn-ea"/>
                <a:cs typeface="+mn-cs"/>
              </a:rPr>
              <a:t>?</a:t>
            </a:r>
            <a:endParaRPr kumimoji="0" lang="en-US" sz="2400" b="1" i="0" u="none" strike="noStrike" kern="1200" cap="none" spc="0" normalizeH="0" baseline="0" noProof="0">
              <a:ln>
                <a:noFill/>
              </a:ln>
              <a:solidFill>
                <a:prstClr val="black"/>
              </a:solidFill>
              <a:effectLst/>
              <a:uLnTx/>
              <a:uFillTx/>
              <a:latin typeface="Calibri"/>
              <a:ea typeface="+mn-ea"/>
              <a:cs typeface="Calibri"/>
            </a:endParaRPr>
          </a:p>
        </p:txBody>
      </p:sp>
      <p:sp>
        <p:nvSpPr>
          <p:cNvPr id="3" name="Rectangle 2">
            <a:extLst>
              <a:ext uri="{FF2B5EF4-FFF2-40B4-BE49-F238E27FC236}">
                <a16:creationId xmlns:a16="http://schemas.microsoft.com/office/drawing/2014/main" id="{3F9AE6FB-4D6D-5E2C-9035-D95C9DDABDE9}"/>
              </a:ext>
            </a:extLst>
          </p:cNvPr>
          <p:cNvSpPr/>
          <p:nvPr/>
        </p:nvSpPr>
        <p:spPr>
          <a:xfrm>
            <a:off x="9123902" y="2395541"/>
            <a:ext cx="1023221" cy="503322"/>
          </a:xfrm>
          <a:prstGeom prst="rect">
            <a:avLst/>
          </a:prstGeom>
          <a:solidFill>
            <a:srgbClr val="F49135"/>
          </a:solidFill>
          <a:ln>
            <a:solidFill>
              <a:srgbClr val="F49135"/>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Writing team IP</a:t>
            </a:r>
            <a:endParaRPr kumimoji="0" lang="en-CH"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584FA990-1847-2717-C62D-EB4D760DFBE3}"/>
              </a:ext>
            </a:extLst>
          </p:cNvPr>
          <p:cNvSpPr/>
          <p:nvPr/>
        </p:nvSpPr>
        <p:spPr>
          <a:xfrm>
            <a:off x="2415051" y="6175215"/>
            <a:ext cx="1232016" cy="3273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Cg-</a:t>
            </a:r>
            <a:r>
              <a:rPr kumimoji="0" lang="en-US" sz="1800" b="0" i="0" u="none" strike="noStrike" kern="1200" cap="none" spc="0" normalizeH="0" baseline="0" noProof="0" dirty="0" err="1">
                <a:ln>
                  <a:noFill/>
                </a:ln>
                <a:solidFill>
                  <a:prstClr val="white"/>
                </a:solidFill>
                <a:effectLst/>
                <a:uLnTx/>
                <a:uFillTx/>
                <a:latin typeface="Calibri"/>
                <a:ea typeface="+mn-ea"/>
                <a:cs typeface="+mn-cs"/>
              </a:rPr>
              <a:t>extr</a:t>
            </a:r>
          </a:p>
        </p:txBody>
      </p:sp>
      <p:sp>
        <p:nvSpPr>
          <p:cNvPr id="9" name="TextBox 8">
            <a:extLst>
              <a:ext uri="{FF2B5EF4-FFF2-40B4-BE49-F238E27FC236}">
                <a16:creationId xmlns:a16="http://schemas.microsoft.com/office/drawing/2014/main" id="{2734FD11-F858-E9E0-90FE-F0F728621C18}"/>
              </a:ext>
            </a:extLst>
          </p:cNvPr>
          <p:cNvSpPr txBox="1"/>
          <p:nvPr/>
        </p:nvSpPr>
        <p:spPr>
          <a:xfrm>
            <a:off x="2636309" y="3781055"/>
            <a:ext cx="1324465" cy="646331"/>
          </a:xfrm>
          <a:prstGeom prst="rect">
            <a:avLst/>
          </a:prstGeom>
          <a:noFill/>
          <a:ln w="1905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dirty="0">
                <a:ln>
                  <a:noFill/>
                </a:ln>
                <a:solidFill>
                  <a:prstClr val="black"/>
                </a:solidFill>
                <a:effectLst/>
                <a:uLnTx/>
                <a:uFillTx/>
                <a:latin typeface="Calibri"/>
                <a:ea typeface="+mn-ea"/>
                <a:cs typeface="+mn-cs"/>
              </a:rPr>
              <a:t>Brazil (INPE)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0" i="0" u="none" strike="noStrike" kern="1200" cap="none" spc="0" normalizeH="0" baseline="0" noProof="0" dirty="0">
                <a:ln>
                  <a:noFill/>
                </a:ln>
                <a:solidFill>
                  <a:prstClr val="black"/>
                </a:solidFill>
                <a:effectLst/>
                <a:uLnTx/>
                <a:uFillTx/>
                <a:latin typeface="Calibri"/>
                <a:ea typeface="+mn-ea"/>
                <a:cs typeface="+mn-cs"/>
              </a:rPr>
              <a:t> 7-10 July)</a:t>
            </a:r>
          </a:p>
        </p:txBody>
      </p:sp>
    </p:spTree>
    <p:extLst>
      <p:ext uri="{BB962C8B-B14F-4D97-AF65-F5344CB8AC3E}">
        <p14:creationId xmlns:p14="http://schemas.microsoft.com/office/powerpoint/2010/main" val="56482330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AFF8-822E-32F2-D15C-AE0BED79D112}"/>
              </a:ext>
            </a:extLst>
          </p:cNvPr>
          <p:cNvSpPr>
            <a:spLocks noGrp="1"/>
          </p:cNvSpPr>
          <p:nvPr>
            <p:ph type="title"/>
          </p:nvPr>
        </p:nvSpPr>
        <p:spPr/>
        <p:txBody>
          <a:bodyPr/>
          <a:lstStyle/>
          <a:p>
            <a:r>
              <a:rPr lang="en-CH" dirty="0"/>
              <a:t>Joint Panel Meeting 2026</a:t>
            </a:r>
          </a:p>
        </p:txBody>
      </p:sp>
      <p:sp>
        <p:nvSpPr>
          <p:cNvPr id="3" name="TextBox 2">
            <a:extLst>
              <a:ext uri="{FF2B5EF4-FFF2-40B4-BE49-F238E27FC236}">
                <a16:creationId xmlns:a16="http://schemas.microsoft.com/office/drawing/2014/main" id="{373D9392-9F42-4B8D-183D-E5122C4C626F}"/>
              </a:ext>
            </a:extLst>
          </p:cNvPr>
          <p:cNvSpPr txBox="1"/>
          <p:nvPr/>
        </p:nvSpPr>
        <p:spPr>
          <a:xfrm>
            <a:off x="103703" y="1058784"/>
            <a:ext cx="12088297" cy="5502853"/>
          </a:xfrm>
          <a:prstGeom prst="rect">
            <a:avLst/>
          </a:prstGeom>
          <a:noFill/>
        </p:spPr>
        <p:txBody>
          <a:bodyPr wrap="square" rtlCol="0">
            <a:spAutoFit/>
          </a:bodyPr>
          <a:lstStyle/>
          <a:p>
            <a:pPr>
              <a:buClrTx/>
              <a:buFontTx/>
              <a:buNone/>
              <a:defRPr/>
            </a:pPr>
            <a:r>
              <a:rPr lang="en-US" sz="1800" kern="1200" dirty="0">
                <a:latin typeface="Calibri" panose="020F0502020204030204"/>
                <a:ea typeface="+mn-ea"/>
                <a:cs typeface="+mn-cs"/>
              </a:rPr>
              <a:t>Next Joint Panel Meeting: 3 panels + </a:t>
            </a:r>
            <a:r>
              <a:rPr lang="en-US" sz="1800" kern="1200" dirty="0" err="1">
                <a:latin typeface="Calibri" panose="020F0502020204030204"/>
                <a:ea typeface="+mn-ea"/>
                <a:cs typeface="+mn-cs"/>
              </a:rPr>
              <a:t>WGClimate</a:t>
            </a:r>
            <a:endParaRPr lang="en-US" sz="1800" kern="1200" dirty="0">
              <a:latin typeface="Calibri" panose="020F0502020204030204"/>
              <a:ea typeface="+mn-ea"/>
              <a:cs typeface="+mn-cs"/>
            </a:endParaRPr>
          </a:p>
          <a:p>
            <a:pPr>
              <a:buClrTx/>
              <a:buFontTx/>
              <a:buNone/>
              <a:defRPr/>
            </a:pPr>
            <a:r>
              <a:rPr lang="en-US" sz="1800" kern="1200" dirty="0">
                <a:highlight>
                  <a:srgbClr val="FFFF00"/>
                </a:highlight>
                <a:latin typeface="Calibri" panose="020F0502020204030204"/>
                <a:ea typeface="+mn-ea"/>
                <a:cs typeface="+mn-cs"/>
              </a:rPr>
              <a:t>Location: TBD – Any suggestions?</a:t>
            </a:r>
          </a:p>
          <a:p>
            <a:pPr>
              <a:buClrTx/>
              <a:buFontTx/>
              <a:buNone/>
              <a:defRPr/>
            </a:pPr>
            <a:endParaRPr lang="en-US" sz="1800" kern="1200" dirty="0">
              <a:latin typeface="Calibri" panose="020F0502020204030204"/>
              <a:ea typeface="+mn-ea"/>
              <a:cs typeface="+mn-cs"/>
            </a:endParaRPr>
          </a:p>
          <a:p>
            <a:pPr>
              <a:buClrTx/>
              <a:buFontTx/>
              <a:buNone/>
              <a:defRPr/>
            </a:pPr>
            <a:r>
              <a:rPr lang="en-US" sz="1800" b="1" kern="1200" dirty="0">
                <a:latin typeface="Calibri" panose="020F0502020204030204"/>
                <a:ea typeface="+mn-ea"/>
                <a:cs typeface="+mn-cs"/>
              </a:rPr>
              <a:t>One of the first two weeks of February 2026 – </a:t>
            </a:r>
            <a:endParaRPr lang="en-US" sz="1800" kern="1200" dirty="0">
              <a:latin typeface="Calibri" panose="020F0502020204030204"/>
              <a:ea typeface="+mn-ea"/>
              <a:cs typeface="+mn-cs"/>
            </a:endParaRPr>
          </a:p>
          <a:p>
            <a:pPr>
              <a:buClrTx/>
              <a:buFontTx/>
              <a:buNone/>
              <a:defRPr/>
            </a:pPr>
            <a:r>
              <a:rPr lang="en-US" sz="1800" b="1" kern="1200" dirty="0">
                <a:latin typeface="Calibri" panose="020F0502020204030204"/>
                <a:ea typeface="+mn-ea"/>
                <a:cs typeface="+mn-cs"/>
              </a:rPr>
              <a:t>Kick-off meeting for the Status Report and the Implementation Plan</a:t>
            </a:r>
          </a:p>
          <a:p>
            <a:pPr>
              <a:buClrTx/>
              <a:buFontTx/>
              <a:buNone/>
              <a:defRPr/>
            </a:pPr>
            <a:endParaRPr lang="en-US" sz="1800" kern="1200" dirty="0">
              <a:latin typeface="Calibri" panose="020F0502020204030204"/>
              <a:ea typeface="+mn-ea"/>
              <a:cs typeface="+mn-cs"/>
            </a:endParaRPr>
          </a:p>
          <a:p>
            <a:pPr>
              <a:buClrTx/>
              <a:buFontTx/>
              <a:buNone/>
              <a:defRPr/>
            </a:pPr>
            <a:r>
              <a:rPr lang="en-US" sz="1800" b="1" kern="1200" dirty="0">
                <a:latin typeface="Calibri" panose="020F0502020204030204"/>
                <a:ea typeface="+mn-ea"/>
                <a:cs typeface="+mn-cs"/>
              </a:rPr>
              <a:t>Initial thoughts:</a:t>
            </a:r>
          </a:p>
          <a:p>
            <a:pPr>
              <a:buClrTx/>
              <a:buFontTx/>
              <a:buNone/>
              <a:defRPr/>
            </a:pPr>
            <a:r>
              <a:rPr lang="en-US" sz="1800" kern="1200" dirty="0">
                <a:latin typeface="Calibri" panose="020F0502020204030204"/>
                <a:ea typeface="+mn-ea"/>
                <a:cs typeface="+mn-cs"/>
              </a:rPr>
              <a:t>1 day: Plenary and topics of interest for GCOS and </a:t>
            </a:r>
            <a:r>
              <a:rPr lang="en-US" sz="1800" kern="1200" dirty="0" err="1">
                <a:latin typeface="Calibri" panose="020F0502020204030204"/>
                <a:ea typeface="+mn-ea"/>
                <a:cs typeface="+mn-cs"/>
              </a:rPr>
              <a:t>WGClimate</a:t>
            </a:r>
            <a:r>
              <a:rPr lang="en-US" sz="1800" kern="1200" dirty="0">
                <a:latin typeface="Calibri" panose="020F0502020204030204"/>
                <a:ea typeface="+mn-ea"/>
                <a:cs typeface="+mn-cs"/>
              </a:rPr>
              <a:t> (e.g. Cal/</a:t>
            </a:r>
            <a:r>
              <a:rPr lang="en-US" sz="1800" kern="1200" dirty="0" err="1">
                <a:latin typeface="Calibri" panose="020F0502020204030204"/>
                <a:ea typeface="+mn-ea"/>
                <a:cs typeface="+mn-cs"/>
              </a:rPr>
              <a:t>val</a:t>
            </a:r>
            <a:r>
              <a:rPr lang="en-US" sz="1800" kern="1200" dirty="0">
                <a:latin typeface="Calibri" panose="020F0502020204030204"/>
                <a:ea typeface="+mn-ea"/>
                <a:cs typeface="+mn-cs"/>
              </a:rPr>
              <a:t>; ECV data repository, gaps in remote sensing) </a:t>
            </a:r>
          </a:p>
          <a:p>
            <a:pPr>
              <a:buClrTx/>
              <a:buFontTx/>
              <a:buNone/>
              <a:defRPr/>
            </a:pPr>
            <a:r>
              <a:rPr lang="en-US" sz="1800" kern="1200" dirty="0">
                <a:latin typeface="Calibri" panose="020F0502020204030204"/>
                <a:ea typeface="+mn-ea"/>
                <a:cs typeface="+mn-cs"/>
              </a:rPr>
              <a:t>3 days for individual panel meetings – Status Report: Assessment of IP actions; gap analysis; brainstorming for IP</a:t>
            </a:r>
          </a:p>
          <a:p>
            <a:pPr>
              <a:buClrTx/>
              <a:buFontTx/>
              <a:buNone/>
              <a:defRPr/>
            </a:pPr>
            <a:r>
              <a:rPr lang="en-US" sz="1800" kern="1200" dirty="0">
                <a:latin typeface="Calibri" panose="020F0502020204030204"/>
                <a:ea typeface="+mn-ea"/>
                <a:cs typeface="+mn-cs"/>
              </a:rPr>
              <a:t>1 day of cross-panel groups</a:t>
            </a:r>
          </a:p>
          <a:p>
            <a:pPr>
              <a:buClrTx/>
              <a:buFontTx/>
              <a:buNone/>
              <a:defRPr/>
            </a:pPr>
            <a:endParaRPr lang="en-US" sz="1800" kern="1200" dirty="0">
              <a:latin typeface="Calibri" panose="020F0502020204030204"/>
              <a:ea typeface="+mn-ea"/>
              <a:cs typeface="+mn-cs"/>
            </a:endParaRPr>
          </a:p>
          <a:p>
            <a:pPr>
              <a:buClrTx/>
              <a:buFontTx/>
              <a:buNone/>
              <a:defRPr/>
            </a:pPr>
            <a:r>
              <a:rPr lang="en-US" sz="1800" b="1" kern="1200" dirty="0">
                <a:latin typeface="Calibri" panose="020F0502020204030204"/>
                <a:ea typeface="+mn-ea"/>
                <a:cs typeface="+mn-cs"/>
              </a:rPr>
              <a:t>Expected outcomes:</a:t>
            </a:r>
          </a:p>
          <a:p>
            <a:pPr>
              <a:buClrTx/>
              <a:buFontTx/>
              <a:buNone/>
              <a:defRPr/>
            </a:pPr>
            <a:r>
              <a:rPr lang="en-US" sz="1800" u="sng" kern="1200" dirty="0" err="1">
                <a:latin typeface="Calibri" panose="020F0502020204030204"/>
                <a:ea typeface="+mn-ea"/>
                <a:cs typeface="+mn-cs"/>
              </a:rPr>
              <a:t>WGClimate</a:t>
            </a:r>
            <a:r>
              <a:rPr lang="en-US" sz="1800" u="sng" kern="1200" dirty="0">
                <a:latin typeface="Calibri" panose="020F0502020204030204"/>
                <a:ea typeface="+mn-ea"/>
                <a:cs typeface="+mn-cs"/>
              </a:rPr>
              <a:t>/GCOS Joint sessions</a:t>
            </a:r>
          </a:p>
          <a:p>
            <a:pPr>
              <a:buClrTx/>
              <a:buFontTx/>
              <a:buNone/>
              <a:defRPr/>
            </a:pPr>
            <a:r>
              <a:rPr lang="en-US" sz="1800" kern="1200" dirty="0">
                <a:latin typeface="Calibri" panose="020F0502020204030204"/>
                <a:ea typeface="+mn-ea"/>
                <a:cs typeface="+mn-cs"/>
              </a:rPr>
              <a:t>Draft gap analysis for each of the ECVs (satellite observations) ; </a:t>
            </a:r>
          </a:p>
          <a:p>
            <a:pPr>
              <a:buClrTx/>
              <a:buFontTx/>
              <a:buNone/>
              <a:defRPr/>
            </a:pPr>
            <a:r>
              <a:rPr lang="en-US" sz="1800" kern="1200" dirty="0">
                <a:latin typeface="Calibri" panose="020F0502020204030204"/>
                <a:ea typeface="+mn-ea"/>
                <a:cs typeface="+mn-cs"/>
              </a:rPr>
              <a:t>Identification of some common activity </a:t>
            </a:r>
            <a:r>
              <a:rPr lang="en-US" sz="1800" kern="1200" dirty="0" err="1">
                <a:latin typeface="Calibri" panose="020F0502020204030204"/>
                <a:ea typeface="+mn-ea"/>
                <a:cs typeface="+mn-cs"/>
              </a:rPr>
              <a:t>WGClimate</a:t>
            </a:r>
            <a:r>
              <a:rPr lang="en-US" sz="1800" kern="1200" dirty="0">
                <a:latin typeface="Calibri" panose="020F0502020204030204"/>
                <a:ea typeface="+mn-ea"/>
                <a:cs typeface="+mn-cs"/>
              </a:rPr>
              <a:t>/GCOS in the area of </a:t>
            </a:r>
            <a:r>
              <a:rPr lang="en-US" sz="1800" kern="1200" dirty="0" err="1">
                <a:latin typeface="Calibri" panose="020F0502020204030204"/>
                <a:ea typeface="+mn-ea"/>
                <a:cs typeface="+mn-cs"/>
              </a:rPr>
              <a:t>cal</a:t>
            </a:r>
            <a:r>
              <a:rPr lang="en-US" sz="1800" kern="1200" dirty="0">
                <a:latin typeface="Calibri" panose="020F0502020204030204"/>
                <a:ea typeface="+mn-ea"/>
                <a:cs typeface="+mn-cs"/>
              </a:rPr>
              <a:t>/</a:t>
            </a:r>
            <a:r>
              <a:rPr lang="en-US" sz="1800" kern="1200" dirty="0" err="1">
                <a:latin typeface="Calibri" panose="020F0502020204030204"/>
                <a:ea typeface="+mn-ea"/>
                <a:cs typeface="+mn-cs"/>
              </a:rPr>
              <a:t>val</a:t>
            </a:r>
            <a:endParaRPr lang="en-US" sz="1800" kern="1200" dirty="0">
              <a:latin typeface="Calibri" panose="020F0502020204030204"/>
              <a:ea typeface="+mn-ea"/>
              <a:cs typeface="+mn-cs"/>
            </a:endParaRPr>
          </a:p>
          <a:p>
            <a:pPr>
              <a:buClrTx/>
              <a:buFontTx/>
              <a:buNone/>
              <a:defRPr/>
            </a:pPr>
            <a:r>
              <a:rPr lang="en-CH" sz="1800" kern="1200" dirty="0">
                <a:highlight>
                  <a:srgbClr val="FFFF00"/>
                </a:highlight>
                <a:latin typeface="Calibri" panose="020F0502020204030204"/>
                <a:ea typeface="+mn-ea"/>
                <a:cs typeface="+mn-cs"/>
              </a:rPr>
              <a:t>.......</a:t>
            </a:r>
            <a:endParaRPr lang="en-US" sz="1800" kern="1200" dirty="0">
              <a:highlight>
                <a:srgbClr val="FFFF00"/>
              </a:highlight>
              <a:latin typeface="Calibri" panose="020F0502020204030204"/>
              <a:ea typeface="+mn-ea"/>
              <a:cs typeface="+mn-cs"/>
            </a:endParaRPr>
          </a:p>
          <a:p>
            <a:pPr>
              <a:lnSpc>
                <a:spcPct val="107000"/>
              </a:lnSpc>
              <a:spcAft>
                <a:spcPts val="800"/>
              </a:spcAft>
              <a:buClrTx/>
              <a:buFontTx/>
              <a:buNone/>
              <a:defRPr/>
            </a:pPr>
            <a:r>
              <a:rPr lang="en-US" sz="1800" u="sng" dirty="0">
                <a:latin typeface="Calibri" panose="020F0502020204030204" pitchFamily="34" charset="0"/>
                <a:ea typeface="Times New Roman" panose="02020603050405020304" pitchFamily="18" charset="0"/>
                <a:cs typeface="Calibri" panose="020F0502020204030204" pitchFamily="34" charset="0"/>
              </a:rPr>
              <a:t>GCOS cross panel sessions</a:t>
            </a:r>
            <a:endParaRPr lang="en-CH" sz="1800" u="sng"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buClrTx/>
              <a:buFontTx/>
              <a:buNone/>
              <a:defRPr/>
            </a:pPr>
            <a:r>
              <a:rPr lang="en-US" sz="1800" dirty="0">
                <a:latin typeface="Calibri" panose="020F0502020204030204" pitchFamily="34" charset="0"/>
                <a:ea typeface="Times New Roman" panose="02020603050405020304" pitchFamily="18" charset="0"/>
                <a:cs typeface="Calibri" panose="020F0502020204030204" pitchFamily="34" charset="0"/>
              </a:rPr>
              <a:t>Assessment of 2022 GCOS IP Action where GCOS is implementer or that are cross-domain finished and agreed between the panels</a:t>
            </a:r>
            <a:r>
              <a:rPr lang="en-CH" sz="1800" dirty="0">
                <a:latin typeface="Calibri" panose="020F0502020204030204" pitchFamily="34" charset="0"/>
                <a:ea typeface="Times New Roman" panose="02020603050405020304" pitchFamily="18" charset="0"/>
                <a:cs typeface="Calibri" panose="020F0502020204030204" pitchFamily="34" charset="0"/>
              </a:rPr>
              <a:t>; </a:t>
            </a:r>
            <a:r>
              <a:rPr lang="en-US" sz="1800" dirty="0">
                <a:latin typeface="Calibri" panose="020F0502020204030204" pitchFamily="34" charset="0"/>
                <a:ea typeface="Times New Roman" panose="02020603050405020304" pitchFamily="18" charset="0"/>
                <a:cs typeface="Calibri" panose="020F0502020204030204" pitchFamily="34" charset="0"/>
              </a:rPr>
              <a:t>First draft for the 4 cross-panel ECVs factsheets</a:t>
            </a:r>
            <a:endParaRPr lang="en-CH" sz="1800" kern="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4951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AF76-48EF-6EBC-553E-3F861855D011}"/>
              </a:ext>
            </a:extLst>
          </p:cNvPr>
          <p:cNvSpPr>
            <a:spLocks noGrp="1"/>
          </p:cNvSpPr>
          <p:nvPr>
            <p:ph type="title"/>
          </p:nvPr>
        </p:nvSpPr>
        <p:spPr/>
        <p:txBody>
          <a:bodyPr/>
          <a:lstStyle/>
          <a:p>
            <a:r>
              <a:rPr lang="en-CH" dirty="0"/>
              <a:t>However</a:t>
            </a:r>
          </a:p>
        </p:txBody>
      </p:sp>
      <p:sp>
        <p:nvSpPr>
          <p:cNvPr id="3" name="TextBox 2">
            <a:extLst>
              <a:ext uri="{FF2B5EF4-FFF2-40B4-BE49-F238E27FC236}">
                <a16:creationId xmlns:a16="http://schemas.microsoft.com/office/drawing/2014/main" id="{C85E00D8-0562-AD8E-CFCF-C703D4FD62B5}"/>
              </a:ext>
            </a:extLst>
          </p:cNvPr>
          <p:cNvSpPr txBox="1"/>
          <p:nvPr/>
        </p:nvSpPr>
        <p:spPr>
          <a:xfrm>
            <a:off x="377371" y="1353458"/>
            <a:ext cx="11538858" cy="4154984"/>
          </a:xfrm>
          <a:prstGeom prst="rect">
            <a:avLst/>
          </a:prstGeom>
          <a:noFill/>
        </p:spPr>
        <p:txBody>
          <a:bodyPr wrap="square" rtlCol="0">
            <a:spAutoFit/>
          </a:bodyPr>
          <a:lstStyle/>
          <a:p>
            <a:pPr marL="342900" indent="-342900">
              <a:buClrTx/>
              <a:buFont typeface="Arial" panose="020B0604020202020204" pitchFamily="34" charset="0"/>
              <a:buChar char="•"/>
            </a:pPr>
            <a:r>
              <a:rPr lang="en-CH" sz="2400" kern="1200" dirty="0">
                <a:solidFill>
                  <a:prstClr val="black"/>
                </a:solidFill>
                <a:latin typeface="Calibri" panose="020F0502020204030204"/>
                <a:ea typeface="+mn-ea"/>
                <a:cs typeface="+mn-cs"/>
              </a:rPr>
              <a:t>Financial contribution of US represented over 50% of GCOS revenue</a:t>
            </a:r>
          </a:p>
          <a:p>
            <a:pPr marL="342900" indent="-342900">
              <a:buClrTx/>
              <a:buFont typeface="Arial" panose="020B0604020202020204" pitchFamily="34" charset="0"/>
              <a:buChar char="•"/>
            </a:pPr>
            <a:endParaRPr lang="en-CH" sz="24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r>
              <a:rPr lang="en-CH" sz="2400" kern="1200" dirty="0">
                <a:solidFill>
                  <a:prstClr val="black"/>
                </a:solidFill>
                <a:latin typeface="Calibri" panose="020F0502020204030204"/>
                <a:ea typeface="+mn-ea"/>
                <a:cs typeface="+mn-cs"/>
              </a:rPr>
              <a:t>Given the political situation there is a lot of uncertainty – In the worst case scenario, GCOS would not have funds to continue beyond the beginning of 2028.</a:t>
            </a:r>
          </a:p>
          <a:p>
            <a:pPr marL="342900" indent="-342900">
              <a:buClrTx/>
              <a:buFont typeface="Arial" panose="020B0604020202020204" pitchFamily="34" charset="0"/>
              <a:buChar char="•"/>
            </a:pPr>
            <a:endParaRPr lang="en-CH" sz="24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r>
              <a:rPr lang="en-CH" sz="2400" kern="1200" dirty="0">
                <a:solidFill>
                  <a:prstClr val="black"/>
                </a:solidFill>
                <a:latin typeface="Calibri" panose="020F0502020204030204"/>
                <a:ea typeface="+mn-ea"/>
                <a:cs typeface="+mn-cs"/>
              </a:rPr>
              <a:t>Thelma (GCOS SC Chair) and Nir (GCOS Director) are going to seek funds from other sources.</a:t>
            </a:r>
          </a:p>
          <a:p>
            <a:pPr marL="342900" indent="-342900">
              <a:buClrTx/>
              <a:buFont typeface="Arial" panose="020B0604020202020204" pitchFamily="34" charset="0"/>
              <a:buChar char="•"/>
            </a:pPr>
            <a:endParaRPr lang="en-CH" sz="24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r>
              <a:rPr lang="en-CH" sz="2400" kern="1200" dirty="0">
                <a:solidFill>
                  <a:prstClr val="black"/>
                </a:solidFill>
                <a:latin typeface="Calibri" panose="020F0502020204030204"/>
                <a:ea typeface="+mn-ea"/>
                <a:cs typeface="+mn-cs"/>
              </a:rPr>
              <a:t>Depending on their success, and on the consequences of the actual political situation in the US, GCOS will need to reduce the  in person meetings in order to be able to go t</a:t>
            </a:r>
            <a:r>
              <a:rPr lang="fr-CH" sz="2400" kern="1200" dirty="0" err="1">
                <a:solidFill>
                  <a:prstClr val="black"/>
                </a:solidFill>
                <a:latin typeface="Calibri" panose="020F0502020204030204"/>
                <a:ea typeface="+mn-ea"/>
                <a:cs typeface="+mn-cs"/>
              </a:rPr>
              <a:t>hr</a:t>
            </a:r>
            <a:r>
              <a:rPr lang="en-CH" sz="2400" kern="1200" dirty="0" err="1">
                <a:solidFill>
                  <a:prstClr val="black"/>
                </a:solidFill>
                <a:latin typeface="Calibri" panose="020F0502020204030204"/>
                <a:ea typeface="+mn-ea"/>
                <a:cs typeface="+mn-cs"/>
              </a:rPr>
              <a:t>ough</a:t>
            </a:r>
            <a:r>
              <a:rPr lang="en-CH" sz="2400" kern="1200" dirty="0">
                <a:solidFill>
                  <a:prstClr val="black"/>
                </a:solidFill>
                <a:latin typeface="Calibri" panose="020F0502020204030204"/>
                <a:ea typeface="+mn-ea"/>
                <a:cs typeface="+mn-cs"/>
              </a:rPr>
              <a:t> with the next Status Report and I</a:t>
            </a:r>
            <a:r>
              <a:rPr lang="fr-CH" sz="2400" kern="1200" dirty="0">
                <a:solidFill>
                  <a:prstClr val="black"/>
                </a:solidFill>
                <a:latin typeface="Calibri" panose="020F0502020204030204"/>
                <a:ea typeface="+mn-ea"/>
                <a:cs typeface="+mn-cs"/>
              </a:rPr>
              <a:t>m</a:t>
            </a:r>
            <a:r>
              <a:rPr lang="en-CH" sz="2400" kern="1200" dirty="0" err="1">
                <a:solidFill>
                  <a:prstClr val="black"/>
                </a:solidFill>
                <a:latin typeface="Calibri" panose="020F0502020204030204"/>
                <a:ea typeface="+mn-ea"/>
                <a:cs typeface="+mn-cs"/>
              </a:rPr>
              <a:t>plementation</a:t>
            </a:r>
            <a:r>
              <a:rPr lang="en-CH" sz="2400" kern="1200" dirty="0">
                <a:solidFill>
                  <a:prstClr val="black"/>
                </a:solidFill>
                <a:latin typeface="Calibri" panose="020F0502020204030204"/>
                <a:ea typeface="+mn-ea"/>
                <a:cs typeface="+mn-cs"/>
              </a:rPr>
              <a:t> Plan</a:t>
            </a:r>
          </a:p>
        </p:txBody>
      </p:sp>
    </p:spTree>
    <p:extLst>
      <p:ext uri="{BB962C8B-B14F-4D97-AF65-F5344CB8AC3E}">
        <p14:creationId xmlns:p14="http://schemas.microsoft.com/office/powerpoint/2010/main" val="442261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D4BD-524B-ED6B-BEEA-DEC45801682C}"/>
              </a:ext>
            </a:extLst>
          </p:cNvPr>
          <p:cNvSpPr>
            <a:spLocks noGrp="1"/>
          </p:cNvSpPr>
          <p:nvPr>
            <p:ph type="title"/>
          </p:nvPr>
        </p:nvSpPr>
        <p:spPr/>
        <p:txBody>
          <a:bodyPr/>
          <a:lstStyle/>
          <a:p>
            <a:r>
              <a:rPr lang="en-CH" dirty="0"/>
              <a:t>GCOS and </a:t>
            </a:r>
            <a:r>
              <a:rPr lang="en-CH" dirty="0" err="1"/>
              <a:t>WGClimate</a:t>
            </a:r>
            <a:endParaRPr lang="en-CH" dirty="0"/>
          </a:p>
        </p:txBody>
      </p:sp>
      <p:sp>
        <p:nvSpPr>
          <p:cNvPr id="3" name="TextBox 2">
            <a:extLst>
              <a:ext uri="{FF2B5EF4-FFF2-40B4-BE49-F238E27FC236}">
                <a16:creationId xmlns:a16="http://schemas.microsoft.com/office/drawing/2014/main" id="{C7FFDB29-083A-F318-34AD-D8CE9DD6FA03}"/>
              </a:ext>
            </a:extLst>
          </p:cNvPr>
          <p:cNvSpPr txBox="1"/>
          <p:nvPr/>
        </p:nvSpPr>
        <p:spPr>
          <a:xfrm>
            <a:off x="455523" y="1052901"/>
            <a:ext cx="11557000" cy="5078313"/>
          </a:xfrm>
          <a:prstGeom prst="rect">
            <a:avLst/>
          </a:prstGeom>
          <a:noFill/>
        </p:spPr>
        <p:txBody>
          <a:bodyPr wrap="square" rtlCol="0">
            <a:spAutoFit/>
          </a:bodyPr>
          <a:lstStyle/>
          <a:p>
            <a:pPr>
              <a:buClrTx/>
              <a:buFontTx/>
              <a:buNone/>
            </a:pPr>
            <a:r>
              <a:rPr lang="en-CH" sz="2400" kern="1200" dirty="0">
                <a:solidFill>
                  <a:prstClr val="black"/>
                </a:solidFill>
                <a:latin typeface="Calibri" panose="020F0502020204030204"/>
                <a:ea typeface="+mn-ea"/>
                <a:cs typeface="+mn-cs"/>
              </a:rPr>
              <a:t>GCOS and </a:t>
            </a:r>
            <a:r>
              <a:rPr lang="en-CH" sz="2400" kern="1200" dirty="0" err="1">
                <a:solidFill>
                  <a:prstClr val="black"/>
                </a:solidFill>
                <a:latin typeface="Calibri" panose="020F0502020204030204"/>
                <a:ea typeface="+mn-ea"/>
                <a:cs typeface="+mn-cs"/>
              </a:rPr>
              <a:t>WGClimate</a:t>
            </a:r>
            <a:r>
              <a:rPr lang="en-CH" sz="2400" kern="1200" dirty="0">
                <a:solidFill>
                  <a:prstClr val="black"/>
                </a:solidFill>
                <a:latin typeface="Calibri" panose="020F0502020204030204"/>
                <a:ea typeface="+mn-ea"/>
                <a:cs typeface="+mn-cs"/>
              </a:rPr>
              <a:t> work closely together:</a:t>
            </a:r>
          </a:p>
          <a:p>
            <a:pPr marL="342900" indent="-342900">
              <a:buClrTx/>
              <a:buFont typeface="Arial" panose="020B0604020202020204" pitchFamily="34" charset="0"/>
              <a:buChar char="•"/>
            </a:pPr>
            <a:r>
              <a:rPr lang="fr-CH" sz="2400" kern="1200" dirty="0">
                <a:solidFill>
                  <a:prstClr val="black"/>
                </a:solidFill>
                <a:latin typeface="Calibri" panose="020F0502020204030204"/>
                <a:ea typeface="+mn-ea"/>
                <a:cs typeface="+mn-cs"/>
              </a:rPr>
              <a:t>M</a:t>
            </a:r>
            <a:r>
              <a:rPr lang="en-CH" sz="2400" kern="1200" dirty="0" err="1">
                <a:solidFill>
                  <a:prstClr val="black"/>
                </a:solidFill>
                <a:latin typeface="Calibri" panose="020F0502020204030204"/>
                <a:ea typeface="+mn-ea"/>
                <a:cs typeface="+mn-cs"/>
              </a:rPr>
              <a:t>onthly</a:t>
            </a:r>
            <a:r>
              <a:rPr lang="en-CH" sz="2400" kern="1200" dirty="0">
                <a:solidFill>
                  <a:prstClr val="black"/>
                </a:solidFill>
                <a:latin typeface="Calibri" panose="020F0502020204030204"/>
                <a:ea typeface="+mn-ea"/>
                <a:cs typeface="+mn-cs"/>
              </a:rPr>
              <a:t> meetings between </a:t>
            </a:r>
            <a:r>
              <a:rPr lang="en-CH" sz="2400" kern="1200" dirty="0" err="1">
                <a:solidFill>
                  <a:prstClr val="black"/>
                </a:solidFill>
                <a:latin typeface="Calibri" panose="020F0502020204030204"/>
                <a:ea typeface="+mn-ea"/>
                <a:cs typeface="+mn-cs"/>
              </a:rPr>
              <a:t>WGClimate</a:t>
            </a:r>
            <a:r>
              <a:rPr lang="en-CH" sz="2400" kern="1200" dirty="0">
                <a:solidFill>
                  <a:prstClr val="black"/>
                </a:solidFill>
                <a:latin typeface="Calibri" panose="020F0502020204030204"/>
                <a:ea typeface="+mn-ea"/>
                <a:cs typeface="+mn-cs"/>
              </a:rPr>
              <a:t> C</a:t>
            </a:r>
            <a:r>
              <a:rPr lang="fr-CH" sz="2400" kern="1200" dirty="0">
                <a:solidFill>
                  <a:prstClr val="black"/>
                </a:solidFill>
                <a:latin typeface="Calibri" panose="020F0502020204030204"/>
                <a:ea typeface="+mn-ea"/>
                <a:cs typeface="+mn-cs"/>
              </a:rPr>
              <a:t>h</a:t>
            </a:r>
            <a:r>
              <a:rPr lang="en-CH" sz="2400" kern="1200" dirty="0">
                <a:solidFill>
                  <a:prstClr val="black"/>
                </a:solidFill>
                <a:latin typeface="Calibri" panose="020F0502020204030204"/>
                <a:ea typeface="+mn-ea"/>
                <a:cs typeface="+mn-cs"/>
              </a:rPr>
              <a:t>airs and GCOS Secretariat</a:t>
            </a:r>
          </a:p>
          <a:p>
            <a:pPr marL="342900" indent="-342900">
              <a:buClrTx/>
              <a:buFont typeface="Arial" panose="020B0604020202020204" pitchFamily="34" charset="0"/>
              <a:buChar char="•"/>
            </a:pPr>
            <a:r>
              <a:rPr lang="en-CH" sz="2400" kern="1200" dirty="0">
                <a:solidFill>
                  <a:prstClr val="black"/>
                </a:solidFill>
                <a:latin typeface="Calibri" panose="020F0502020204030204"/>
                <a:ea typeface="+mn-ea"/>
                <a:cs typeface="+mn-cs"/>
              </a:rPr>
              <a:t>AOPC and TOPC: ex-officio members from </a:t>
            </a:r>
            <a:r>
              <a:rPr lang="en-CH" sz="2400" kern="1200" dirty="0" err="1">
                <a:solidFill>
                  <a:prstClr val="black"/>
                </a:solidFill>
                <a:latin typeface="Calibri" panose="020F0502020204030204"/>
                <a:ea typeface="+mn-ea"/>
                <a:cs typeface="+mn-cs"/>
              </a:rPr>
              <a:t>WGClimate</a:t>
            </a:r>
            <a:endParaRPr lang="en-CH" sz="24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r>
              <a:rPr lang="en-CH" sz="2400" kern="1200" dirty="0" err="1">
                <a:solidFill>
                  <a:prstClr val="black"/>
                </a:solidFill>
                <a:latin typeface="Calibri" panose="020F0502020204030204"/>
                <a:ea typeface="+mn-ea"/>
                <a:cs typeface="+mn-cs"/>
              </a:rPr>
              <a:t>WGClimate</a:t>
            </a:r>
            <a:r>
              <a:rPr lang="en-CH" sz="2400" kern="1200" dirty="0">
                <a:solidFill>
                  <a:prstClr val="black"/>
                </a:solidFill>
                <a:latin typeface="Calibri" panose="020F0502020204030204"/>
                <a:ea typeface="+mn-ea"/>
                <a:cs typeface="+mn-cs"/>
              </a:rPr>
              <a:t> invited to participate to GCOS Steering C</a:t>
            </a:r>
            <a:r>
              <a:rPr lang="fr-CH" sz="2400" kern="1200" dirty="0">
                <a:solidFill>
                  <a:prstClr val="black"/>
                </a:solidFill>
                <a:latin typeface="Calibri" panose="020F0502020204030204"/>
                <a:ea typeface="+mn-ea"/>
                <a:cs typeface="+mn-cs"/>
              </a:rPr>
              <a:t>o</a:t>
            </a:r>
            <a:r>
              <a:rPr lang="en-CH" sz="2400" kern="1200" dirty="0" err="1">
                <a:solidFill>
                  <a:prstClr val="black"/>
                </a:solidFill>
                <a:latin typeface="Calibri" panose="020F0502020204030204"/>
                <a:ea typeface="+mn-ea"/>
                <a:cs typeface="+mn-cs"/>
              </a:rPr>
              <a:t>mmittee</a:t>
            </a:r>
            <a:endParaRPr lang="en-CH" sz="2400" kern="1200" dirty="0">
              <a:solidFill>
                <a:prstClr val="black"/>
              </a:solidFill>
              <a:latin typeface="Calibri" panose="020F0502020204030204"/>
              <a:ea typeface="+mn-ea"/>
              <a:cs typeface="+mn-cs"/>
            </a:endParaRPr>
          </a:p>
          <a:p>
            <a:pPr>
              <a:buClrTx/>
              <a:buFontTx/>
              <a:buNone/>
            </a:pPr>
            <a:endParaRPr lang="en-CH" sz="2400" kern="1200" dirty="0">
              <a:solidFill>
                <a:prstClr val="black"/>
              </a:solidFill>
              <a:latin typeface="Calibri" panose="020F0502020204030204"/>
              <a:ea typeface="+mn-ea"/>
              <a:cs typeface="+mn-cs"/>
            </a:endParaRPr>
          </a:p>
          <a:p>
            <a:pPr>
              <a:buClrTx/>
              <a:buFontTx/>
              <a:buNone/>
            </a:pPr>
            <a:r>
              <a:rPr lang="en-CH" sz="2400" kern="1200" dirty="0">
                <a:solidFill>
                  <a:prstClr val="black"/>
                </a:solidFill>
                <a:latin typeface="Calibri" panose="020F0502020204030204"/>
                <a:ea typeface="+mn-ea"/>
                <a:cs typeface="+mn-cs"/>
              </a:rPr>
              <a:t>Where to do better:</a:t>
            </a:r>
          </a:p>
          <a:p>
            <a:pPr marL="342900" indent="-342900">
              <a:buClrTx/>
              <a:buFont typeface="Arial" panose="020B0604020202020204" pitchFamily="34" charset="0"/>
              <a:buChar char="•"/>
            </a:pPr>
            <a:r>
              <a:rPr lang="en-CH" sz="2400" kern="1200" dirty="0">
                <a:solidFill>
                  <a:prstClr val="black"/>
                </a:solidFill>
                <a:latin typeface="Calibri" panose="020F0502020204030204"/>
                <a:ea typeface="+mn-ea"/>
                <a:cs typeface="+mn-cs"/>
              </a:rPr>
              <a:t>From </a:t>
            </a:r>
            <a:r>
              <a:rPr lang="en-CH" sz="2400" kern="1200" dirty="0" err="1">
                <a:solidFill>
                  <a:prstClr val="black"/>
                </a:solidFill>
                <a:latin typeface="Calibri" panose="020F0502020204030204"/>
                <a:ea typeface="+mn-ea"/>
                <a:cs typeface="+mn-cs"/>
              </a:rPr>
              <a:t>WGClimate</a:t>
            </a:r>
            <a:r>
              <a:rPr lang="en-CH" sz="2400" kern="1200" dirty="0">
                <a:solidFill>
                  <a:prstClr val="black"/>
                </a:solidFill>
                <a:latin typeface="Calibri" panose="020F0502020204030204"/>
                <a:ea typeface="+mn-ea"/>
                <a:cs typeface="+mn-cs"/>
              </a:rPr>
              <a:t>: better involvement in the production of the GCOS Implementation Plan (and SR). We need to discuss how to achieve – last time </a:t>
            </a:r>
            <a:r>
              <a:rPr lang="en-CH" sz="2400" kern="1200" dirty="0" err="1">
                <a:solidFill>
                  <a:prstClr val="black"/>
                </a:solidFill>
                <a:latin typeface="Calibri" panose="020F0502020204030204"/>
                <a:ea typeface="+mn-ea"/>
                <a:cs typeface="+mn-cs"/>
              </a:rPr>
              <a:t>WGclimate</a:t>
            </a:r>
            <a:r>
              <a:rPr lang="en-CH" sz="2400" kern="1200" dirty="0">
                <a:solidFill>
                  <a:prstClr val="black"/>
                </a:solidFill>
                <a:latin typeface="Calibri" panose="020F0502020204030204"/>
                <a:ea typeface="+mn-ea"/>
                <a:cs typeface="+mn-cs"/>
              </a:rPr>
              <a:t> was given a longer period for the review, not sufficient?</a:t>
            </a:r>
          </a:p>
          <a:p>
            <a:pPr marL="285750" indent="-285750">
              <a:buClrTx/>
              <a:buFont typeface="Arial" panose="020B0604020202020204" pitchFamily="34" charset="0"/>
              <a:buChar char="•"/>
            </a:pPr>
            <a:endParaRPr lang="en-CH" sz="2400" kern="1200" dirty="0">
              <a:solidFill>
                <a:prstClr val="black"/>
              </a:solidFill>
              <a:latin typeface="Calibri" panose="020F0502020204030204"/>
              <a:ea typeface="+mn-ea"/>
              <a:cs typeface="+mn-cs"/>
            </a:endParaRPr>
          </a:p>
          <a:p>
            <a:pPr marL="342900" indent="-342900">
              <a:buClrTx/>
              <a:buFont typeface="Arial" panose="020B0604020202020204" pitchFamily="34" charset="0"/>
              <a:buChar char="•"/>
            </a:pPr>
            <a:r>
              <a:rPr lang="en-CH" sz="2400" kern="1200" dirty="0">
                <a:solidFill>
                  <a:prstClr val="black"/>
                </a:solidFill>
                <a:latin typeface="Calibri" panose="020F0502020204030204"/>
                <a:ea typeface="+mn-ea"/>
                <a:cs typeface="+mn-cs"/>
              </a:rPr>
              <a:t>GCOS: how to work towards a better solution for </a:t>
            </a:r>
            <a:r>
              <a:rPr lang="en-CH" sz="2400" kern="1200" dirty="0" err="1">
                <a:solidFill>
                  <a:prstClr val="black"/>
                </a:solidFill>
                <a:latin typeface="Calibri" panose="020F0502020204030204"/>
                <a:ea typeface="+mn-ea"/>
                <a:cs typeface="+mn-cs"/>
              </a:rPr>
              <a:t>cal</a:t>
            </a:r>
            <a:r>
              <a:rPr lang="en-CH" sz="2400" kern="1200" dirty="0">
                <a:solidFill>
                  <a:prstClr val="black"/>
                </a:solidFill>
                <a:latin typeface="Calibri" panose="020F0502020204030204"/>
                <a:ea typeface="+mn-ea"/>
                <a:cs typeface="+mn-cs"/>
              </a:rPr>
              <a:t>/</a:t>
            </a:r>
            <a:r>
              <a:rPr lang="en-CH" sz="2400" kern="1200" dirty="0" err="1">
                <a:solidFill>
                  <a:prstClr val="black"/>
                </a:solidFill>
                <a:latin typeface="Calibri" panose="020F0502020204030204"/>
                <a:ea typeface="+mn-ea"/>
                <a:cs typeface="+mn-cs"/>
              </a:rPr>
              <a:t>val</a:t>
            </a:r>
            <a:r>
              <a:rPr lang="en-CH" sz="2400" kern="1200" dirty="0">
                <a:solidFill>
                  <a:prstClr val="black"/>
                </a:solidFill>
                <a:latin typeface="Calibri" panose="020F0502020204030204"/>
                <a:ea typeface="+mn-ea"/>
                <a:cs typeface="+mn-cs"/>
              </a:rPr>
              <a:t> stations?</a:t>
            </a:r>
          </a:p>
          <a:p>
            <a:pPr marL="342900" indent="-342900">
              <a:buClrTx/>
              <a:buFont typeface="Arial" panose="020B0604020202020204" pitchFamily="34" charset="0"/>
              <a:buChar char="•"/>
            </a:pPr>
            <a:r>
              <a:rPr lang="en-CH" sz="2400" kern="1200" dirty="0">
                <a:solidFill>
                  <a:prstClr val="black"/>
                </a:solidFill>
                <a:latin typeface="Calibri" panose="020F0502020204030204"/>
                <a:ea typeface="+mn-ea"/>
                <a:cs typeface="+mn-cs"/>
              </a:rPr>
              <a:t>Planning of JPM – This is OUR meeting</a:t>
            </a:r>
          </a:p>
          <a:p>
            <a:pPr>
              <a:buClrTx/>
              <a:buFontTx/>
              <a:buNone/>
            </a:pPr>
            <a:endParaRPr lang="en-CH" sz="1800" kern="1200" dirty="0">
              <a:solidFill>
                <a:prstClr val="black"/>
              </a:solidFill>
              <a:latin typeface="Calibri" panose="020F0502020204030204"/>
              <a:ea typeface="+mn-ea"/>
              <a:cs typeface="+mn-cs"/>
            </a:endParaRPr>
          </a:p>
          <a:p>
            <a:pPr>
              <a:buClrTx/>
              <a:buFontTx/>
              <a:buNone/>
            </a:pPr>
            <a:endParaRPr lang="en-CH"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715077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90AD-1C48-65BB-7EC8-E2CF2E3F6CB3}"/>
              </a:ext>
            </a:extLst>
          </p:cNvPr>
          <p:cNvSpPr>
            <a:spLocks noGrp="1"/>
          </p:cNvSpPr>
          <p:nvPr>
            <p:ph type="title"/>
          </p:nvPr>
        </p:nvSpPr>
        <p:spPr/>
        <p:txBody>
          <a:bodyPr/>
          <a:lstStyle/>
          <a:p>
            <a:r>
              <a:rPr lang="en-CH" dirty="0"/>
              <a:t>Thank you</a:t>
            </a:r>
          </a:p>
        </p:txBody>
      </p:sp>
    </p:spTree>
    <p:extLst>
      <p:ext uri="{BB962C8B-B14F-4D97-AF65-F5344CB8AC3E}">
        <p14:creationId xmlns:p14="http://schemas.microsoft.com/office/powerpoint/2010/main" val="193137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3AA6-3680-CBA6-8F04-2BF0517D9265}"/>
              </a:ext>
            </a:extLst>
          </p:cNvPr>
          <p:cNvSpPr>
            <a:spLocks noGrp="1"/>
          </p:cNvSpPr>
          <p:nvPr>
            <p:ph type="title"/>
          </p:nvPr>
        </p:nvSpPr>
        <p:spPr/>
        <p:txBody>
          <a:bodyPr/>
          <a:lstStyle/>
          <a:p>
            <a:r>
              <a:rPr lang="fr-CH" dirty="0" err="1"/>
              <a:t>Address</a:t>
            </a:r>
            <a:r>
              <a:rPr lang="fr-CH" dirty="0"/>
              <a:t> IP actions</a:t>
            </a:r>
            <a:br>
              <a:rPr lang="fr-CH" dirty="0"/>
            </a:br>
            <a:endParaRPr lang="en-CH" dirty="0"/>
          </a:p>
        </p:txBody>
      </p:sp>
      <p:pic>
        <p:nvPicPr>
          <p:cNvPr id="3" name="Picture 2" descr="Diagram&#10;&#10;Description automatically generated">
            <a:hlinkClick r:id="rId2"/>
            <a:extLst>
              <a:ext uri="{FF2B5EF4-FFF2-40B4-BE49-F238E27FC236}">
                <a16:creationId xmlns:a16="http://schemas.microsoft.com/office/drawing/2014/main" id="{5F060243-ABB2-35DE-CAD3-725253B1EE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891" y="1006925"/>
            <a:ext cx="3602328" cy="5076000"/>
          </a:xfrm>
          <a:prstGeom prst="rect">
            <a:avLst/>
          </a:prstGeom>
          <a:ln w="6350">
            <a:solidFill>
              <a:sysClr val="windowText" lastClr="000000"/>
            </a:solidFill>
          </a:ln>
          <a:effectLst>
            <a:outerShdw blurRad="50800" dist="38100" dir="2700000" algn="tl" rotWithShape="0">
              <a:prstClr val="black">
                <a:alpha val="40000"/>
              </a:prstClr>
            </a:outerShdw>
          </a:effectLst>
        </p:spPr>
      </p:pic>
      <p:pic>
        <p:nvPicPr>
          <p:cNvPr id="4" name="Picture 3" descr="Diagram&#10;&#10;Description automatically generated">
            <a:hlinkClick r:id="rId4"/>
            <a:extLst>
              <a:ext uri="{FF2B5EF4-FFF2-40B4-BE49-F238E27FC236}">
                <a16:creationId xmlns:a16="http://schemas.microsoft.com/office/drawing/2014/main" id="{164D9024-FEDB-9052-13E4-304763F040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7788" y="1027246"/>
            <a:ext cx="3600000" cy="5073550"/>
          </a:xfrm>
          <a:prstGeom prst="rect">
            <a:avLst/>
          </a:prstGeom>
          <a:ln w="6350">
            <a:solidFill>
              <a:sysClr val="windowText" lastClr="000000"/>
            </a:solidFill>
          </a:ln>
          <a:effectLst>
            <a:outerShdw blurRad="50800" dist="38100" dir="2700000" algn="tl" rotWithShape="0">
              <a:prstClr val="black">
                <a:alpha val="40000"/>
              </a:prstClr>
            </a:outerShdw>
          </a:effectLst>
        </p:spPr>
      </p:pic>
      <p:sp>
        <p:nvSpPr>
          <p:cNvPr id="5" name="Content Placeholder 2">
            <a:extLst>
              <a:ext uri="{FF2B5EF4-FFF2-40B4-BE49-F238E27FC236}">
                <a16:creationId xmlns:a16="http://schemas.microsoft.com/office/drawing/2014/main" id="{00DD2F7C-C48A-1264-A645-DABD22186DDA}"/>
              </a:ext>
            </a:extLst>
          </p:cNvPr>
          <p:cNvSpPr txBox="1">
            <a:spLocks/>
          </p:cNvSpPr>
          <p:nvPr/>
        </p:nvSpPr>
        <p:spPr>
          <a:xfrm>
            <a:off x="4000998" y="1067885"/>
            <a:ext cx="4208282" cy="1649102"/>
          </a:xfrm>
          <a:prstGeom prst="rect">
            <a:avLst/>
          </a:prstGeom>
        </p:spPr>
        <p:txBody>
          <a:bodyPr vert="horz" lIns="91440" tIns="45720" rIns="91440" bIns="45720" rtlCol="0">
            <a:noAutofit/>
          </a:bodyPr>
          <a:lstStyle>
            <a:lvl1pPr marL="257175" indent="-257175" algn="l" defTabSz="342900" rtl="0" eaLnBrk="1" latinLnBrk="0" hangingPunct="1">
              <a:lnSpc>
                <a:spcPct val="114000"/>
              </a:lnSpc>
              <a:spcBef>
                <a:spcPts val="0"/>
              </a:spcBef>
              <a:spcAft>
                <a:spcPts val="600"/>
              </a:spcAft>
              <a:buFont typeface="Arial"/>
              <a:buChar char="•"/>
              <a:defRPr sz="2400" kern="1200">
                <a:solidFill>
                  <a:schemeClr val="tx1"/>
                </a:solidFill>
                <a:latin typeface="Geneva" panose="020B0503030404040204" pitchFamily="34" charset="0"/>
                <a:ea typeface="Geneva" panose="020B0503030404040204" pitchFamily="34" charset="0"/>
                <a:cs typeface="+mn-cs"/>
              </a:defRPr>
            </a:lvl1pPr>
            <a:lvl2pPr marL="557213" indent="-214313" algn="l" defTabSz="342900" rtl="0" eaLnBrk="1" latinLnBrk="0" hangingPunct="1">
              <a:lnSpc>
                <a:spcPct val="114000"/>
              </a:lnSpc>
              <a:spcBef>
                <a:spcPts val="0"/>
              </a:spcBef>
              <a:spcAft>
                <a:spcPts val="600"/>
              </a:spcAft>
              <a:buFont typeface="Arial"/>
              <a:buChar char="–"/>
              <a:defRPr sz="2100" kern="1200">
                <a:solidFill>
                  <a:schemeClr val="tx1"/>
                </a:solidFill>
                <a:latin typeface="Geneva" panose="020B0503030404040204" pitchFamily="34" charset="0"/>
                <a:ea typeface="Geneva" panose="020B0503030404040204" pitchFamily="34" charset="0"/>
                <a:cs typeface="+mn-cs"/>
              </a:defRPr>
            </a:lvl2pPr>
            <a:lvl3pPr marL="857250" indent="-171450" algn="l" defTabSz="342900" rtl="0" eaLnBrk="1" latinLnBrk="0" hangingPunct="1">
              <a:lnSpc>
                <a:spcPct val="114000"/>
              </a:lnSpc>
              <a:spcBef>
                <a:spcPts val="0"/>
              </a:spcBef>
              <a:spcAft>
                <a:spcPts val="600"/>
              </a:spcAft>
              <a:buFont typeface="Arial"/>
              <a:buChar char="•"/>
              <a:defRPr sz="1800" kern="1200">
                <a:solidFill>
                  <a:schemeClr val="tx1"/>
                </a:solidFill>
                <a:latin typeface="Geneva" panose="020B0503030404040204" pitchFamily="34" charset="0"/>
                <a:ea typeface="Geneva" panose="020B0503030404040204" pitchFamily="34" charset="0"/>
                <a:cs typeface="+mn-cs"/>
              </a:defRPr>
            </a:lvl3pPr>
            <a:lvl4pPr marL="1200150" indent="-171450" algn="l" defTabSz="342900" rtl="0" eaLnBrk="1" latinLnBrk="0" hangingPunct="1">
              <a:lnSpc>
                <a:spcPct val="114000"/>
              </a:lnSpc>
              <a:spcBef>
                <a:spcPts val="0"/>
              </a:spcBef>
              <a:spcAft>
                <a:spcPts val="600"/>
              </a:spcAft>
              <a:buFont typeface="Arial"/>
              <a:buChar char="–"/>
              <a:defRPr sz="1500" kern="1200">
                <a:solidFill>
                  <a:schemeClr val="tx1"/>
                </a:solidFill>
                <a:latin typeface="Geneva" panose="020B0503030404040204" pitchFamily="34" charset="0"/>
                <a:ea typeface="Geneva" panose="020B0503030404040204" pitchFamily="34" charset="0"/>
                <a:cs typeface="+mn-cs"/>
              </a:defRPr>
            </a:lvl4pPr>
            <a:lvl5pPr marL="1543050" indent="-171450" algn="l" defTabSz="342900" rtl="0" eaLnBrk="1" latinLnBrk="0" hangingPunct="1">
              <a:lnSpc>
                <a:spcPct val="114000"/>
              </a:lnSpc>
              <a:spcBef>
                <a:spcPts val="0"/>
              </a:spcBef>
              <a:spcAft>
                <a:spcPts val="600"/>
              </a:spcAft>
              <a:buFont typeface="Arial"/>
              <a:buChar char="»"/>
              <a:defRPr sz="1500" kern="1200">
                <a:solidFill>
                  <a:schemeClr val="tx1"/>
                </a:solidFill>
                <a:latin typeface="Geneva" panose="020B0503030404040204" pitchFamily="34" charset="0"/>
                <a:ea typeface="Geneva" panose="020B0503030404040204" pitchFamily="34"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57188" indent="-271463">
              <a:lnSpc>
                <a:spcPct val="100000"/>
              </a:lnSpc>
              <a:spcAft>
                <a:spcPts val="300"/>
              </a:spcAft>
              <a:buClrTx/>
            </a:pPr>
            <a:r>
              <a:rPr lang="en-GB" sz="1800" b="1" dirty="0">
                <a:latin typeface="Montserrat" panose="00000500000000000000" pitchFamily="2" charset="0"/>
              </a:rPr>
              <a:t>Last Implementation Plan was published in 2022</a:t>
            </a:r>
            <a:r>
              <a:rPr lang="en-CH" sz="1800" b="1" dirty="0">
                <a:latin typeface="Montserrat" panose="00000500000000000000" pitchFamily="2" charset="0"/>
              </a:rPr>
              <a:t>, last Status Report in 2021</a:t>
            </a:r>
            <a:endParaRPr lang="en-GB" sz="1800" b="1" dirty="0">
              <a:latin typeface="Montserrat" panose="00000500000000000000" pitchFamily="2" charset="0"/>
            </a:endParaRPr>
          </a:p>
          <a:p>
            <a:pPr marL="85725" indent="0">
              <a:lnSpc>
                <a:spcPct val="100000"/>
              </a:lnSpc>
              <a:spcAft>
                <a:spcPts val="300"/>
              </a:spcAft>
              <a:buClrTx/>
              <a:buFont typeface="Arial"/>
              <a:buNone/>
            </a:pPr>
            <a:endParaRPr lang="en-CH" sz="1800" b="1" dirty="0">
              <a:latin typeface="Montserrat" panose="00000500000000000000" pitchFamily="2" charset="0"/>
            </a:endParaRPr>
          </a:p>
          <a:p>
            <a:pPr marL="357188" indent="-271463">
              <a:lnSpc>
                <a:spcPct val="100000"/>
              </a:lnSpc>
              <a:spcAft>
                <a:spcPts val="300"/>
              </a:spcAft>
              <a:buClrTx/>
            </a:pPr>
            <a:r>
              <a:rPr lang="en-CH" sz="1800" b="1" dirty="0">
                <a:latin typeface="Montserrat" panose="00000500000000000000" pitchFamily="2" charset="0"/>
              </a:rPr>
              <a:t>Actions for addressing gaps and improvements of a</a:t>
            </a:r>
            <a:r>
              <a:rPr lang="en-GB" sz="1800" b="1" dirty="0">
                <a:latin typeface="Montserrat" panose="00000500000000000000" pitchFamily="2" charset="0"/>
              </a:rPr>
              <a:t> fit for purpose global observing system for climate</a:t>
            </a:r>
            <a:endParaRPr lang="en-CH" sz="1800" b="1" dirty="0">
              <a:latin typeface="Montserrat" panose="00000500000000000000" pitchFamily="2" charset="0"/>
            </a:endParaRPr>
          </a:p>
          <a:p>
            <a:pPr marL="357188" indent="-271463">
              <a:lnSpc>
                <a:spcPct val="100000"/>
              </a:lnSpc>
              <a:spcAft>
                <a:spcPts val="300"/>
              </a:spcAft>
              <a:buClrTx/>
            </a:pPr>
            <a:endParaRPr lang="en-CH" sz="1800" b="1" dirty="0">
              <a:latin typeface="Montserrat" panose="00000500000000000000" pitchFamily="2" charset="0"/>
            </a:endParaRPr>
          </a:p>
          <a:p>
            <a:pPr marL="357188" indent="-271463">
              <a:lnSpc>
                <a:spcPct val="100000"/>
              </a:lnSpc>
              <a:spcAft>
                <a:spcPts val="300"/>
              </a:spcAft>
              <a:buClrTx/>
            </a:pPr>
            <a:r>
              <a:rPr lang="en-US" sz="1800" b="1" dirty="0">
                <a:latin typeface="Montserrat" panose="00000500000000000000" pitchFamily="2" charset="0"/>
              </a:rPr>
              <a:t>Published jointly with the 2022 GCOS ECV Requirements</a:t>
            </a:r>
          </a:p>
          <a:p>
            <a:pPr marL="357188" indent="-271463">
              <a:lnSpc>
                <a:spcPct val="100000"/>
              </a:lnSpc>
              <a:spcAft>
                <a:spcPts val="300"/>
              </a:spcAft>
              <a:buClrTx/>
            </a:pPr>
            <a:r>
              <a:rPr lang="en-US" sz="1800" b="1" dirty="0">
                <a:latin typeface="Montserrat" panose="00000500000000000000" pitchFamily="2" charset="0"/>
              </a:rPr>
              <a:t>Provides the observational requirements for 55 ECVs (and more ECV products)</a:t>
            </a:r>
          </a:p>
          <a:p>
            <a:pPr marL="357188" indent="-271463">
              <a:lnSpc>
                <a:spcPct val="100000"/>
              </a:lnSpc>
              <a:spcAft>
                <a:spcPts val="300"/>
              </a:spcAft>
              <a:buClrTx/>
            </a:pPr>
            <a:endParaRPr lang="en-GB" sz="1800" b="1" dirty="0">
              <a:latin typeface="Montserrat" panose="00000500000000000000" pitchFamily="2" charset="0"/>
            </a:endParaRPr>
          </a:p>
        </p:txBody>
      </p:sp>
      <p:sp>
        <p:nvSpPr>
          <p:cNvPr id="6" name="TextBox 5">
            <a:extLst>
              <a:ext uri="{FF2B5EF4-FFF2-40B4-BE49-F238E27FC236}">
                <a16:creationId xmlns:a16="http://schemas.microsoft.com/office/drawing/2014/main" id="{84B4E101-BC25-8442-0649-1D4D747FF253}"/>
              </a:ext>
            </a:extLst>
          </p:cNvPr>
          <p:cNvSpPr txBox="1"/>
          <p:nvPr/>
        </p:nvSpPr>
        <p:spPr>
          <a:xfrm>
            <a:off x="4869548" y="5399281"/>
            <a:ext cx="3452099" cy="830997"/>
          </a:xfrm>
          <a:prstGeom prst="rect">
            <a:avLst/>
          </a:prstGeom>
          <a:noFill/>
          <a:ln>
            <a:solidFill>
              <a:srgbClr val="C0504D">
                <a:lumMod val="60000"/>
                <a:lumOff val="4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H" sz="1600" b="0" i="0" u="none" strike="noStrike" kern="1200" cap="none" spc="0" normalizeH="0" baseline="0" noProof="0" dirty="0">
                <a:ln>
                  <a:noFill/>
                </a:ln>
                <a:solidFill>
                  <a:prstClr val="black"/>
                </a:solidFill>
                <a:effectLst/>
                <a:uLnTx/>
                <a:uFillTx/>
                <a:latin typeface="Calibri"/>
                <a:ea typeface="+mn-ea"/>
              </a:rPr>
              <a:t>2025 - Being updated:</a:t>
            </a:r>
          </a:p>
          <a:p>
            <a:pPr marL="0" marR="0" lvl="0" indent="0" defTabSz="914400" eaLnBrk="1" fontAlgn="auto" latinLnBrk="0" hangingPunct="1">
              <a:lnSpc>
                <a:spcPct val="100000"/>
              </a:lnSpc>
              <a:spcBef>
                <a:spcPts val="0"/>
              </a:spcBef>
              <a:spcAft>
                <a:spcPts val="0"/>
              </a:spcAft>
              <a:buClrTx/>
              <a:buSzTx/>
              <a:buFontTx/>
              <a:buNone/>
              <a:tabLst/>
              <a:defRPr/>
            </a:pPr>
            <a:r>
              <a:rPr kumimoji="0" lang="fr-CH" sz="1600" b="0" i="0" u="none" strike="noStrike" kern="1200" cap="none" spc="0" normalizeH="0" baseline="0" noProof="0" dirty="0">
                <a:ln>
                  <a:noFill/>
                </a:ln>
                <a:solidFill>
                  <a:prstClr val="black"/>
                </a:solidFill>
                <a:effectLst/>
                <a:uLnTx/>
                <a:uFillTx/>
                <a:latin typeface="Calibri"/>
                <a:ea typeface="+mn-ea"/>
              </a:rPr>
              <a:t>A</a:t>
            </a:r>
            <a:r>
              <a:rPr kumimoji="0" lang="en-CH" sz="1600" b="0" i="0" u="none" strike="noStrike" kern="1200" cap="none" spc="0" normalizeH="0" baseline="0" noProof="0" dirty="0">
                <a:ln>
                  <a:noFill/>
                </a:ln>
                <a:solidFill>
                  <a:prstClr val="black"/>
                </a:solidFill>
                <a:effectLst/>
                <a:uLnTx/>
                <a:uFillTx/>
                <a:latin typeface="Calibri"/>
                <a:ea typeface="+mn-ea"/>
              </a:rPr>
              <a:t>dditional explanation of requirements</a:t>
            </a:r>
          </a:p>
          <a:p>
            <a:pPr marL="0" marR="0" lvl="0" indent="0" defTabSz="914400" eaLnBrk="1" fontAlgn="auto" latinLnBrk="0" hangingPunct="1">
              <a:lnSpc>
                <a:spcPct val="100000"/>
              </a:lnSpc>
              <a:spcBef>
                <a:spcPts val="0"/>
              </a:spcBef>
              <a:spcAft>
                <a:spcPts val="0"/>
              </a:spcAft>
              <a:buClrTx/>
              <a:buSzTx/>
              <a:buFontTx/>
              <a:buNone/>
              <a:tabLst/>
              <a:defRPr/>
            </a:pPr>
            <a:r>
              <a:rPr kumimoji="0" lang="en-CH" sz="1600" b="0" i="0" u="none" strike="noStrike" kern="1200" cap="none" spc="0" normalizeH="0" baseline="0" noProof="0" dirty="0">
                <a:ln>
                  <a:noFill/>
                </a:ln>
                <a:solidFill>
                  <a:prstClr val="black"/>
                </a:solidFill>
                <a:effectLst/>
                <a:uLnTx/>
                <a:uFillTx/>
                <a:latin typeface="Calibri"/>
                <a:ea typeface="+mn-ea"/>
              </a:rPr>
              <a:t>Revised requ</a:t>
            </a:r>
            <a:r>
              <a:rPr kumimoji="0" lang="fr-CH" sz="1600" b="0" i="0" u="none" strike="noStrike" kern="1200" cap="none" spc="0" normalizeH="0" baseline="0" noProof="0" dirty="0" err="1">
                <a:ln>
                  <a:noFill/>
                </a:ln>
                <a:solidFill>
                  <a:prstClr val="black"/>
                </a:solidFill>
                <a:effectLst/>
                <a:uLnTx/>
                <a:uFillTx/>
                <a:latin typeface="Calibri"/>
                <a:ea typeface="+mn-ea"/>
              </a:rPr>
              <a:t>ir</a:t>
            </a:r>
            <a:r>
              <a:rPr kumimoji="0" lang="en-CH" sz="1600" b="0" i="0" u="none" strike="noStrike" kern="1200" cap="none" spc="0" normalizeH="0" baseline="0" noProof="0" dirty="0">
                <a:ln>
                  <a:noFill/>
                </a:ln>
                <a:solidFill>
                  <a:prstClr val="black"/>
                </a:solidFill>
                <a:effectLst/>
                <a:uLnTx/>
                <a:uFillTx/>
                <a:latin typeface="Calibri"/>
                <a:ea typeface="+mn-ea"/>
              </a:rPr>
              <a:t>ements for snow</a:t>
            </a:r>
          </a:p>
        </p:txBody>
      </p:sp>
    </p:spTree>
    <p:extLst>
      <p:ext uri="{BB962C8B-B14F-4D97-AF65-F5344CB8AC3E}">
        <p14:creationId xmlns:p14="http://schemas.microsoft.com/office/powerpoint/2010/main" val="423824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A1FA-3C95-4166-956B-CE61D271DCA8}"/>
              </a:ext>
            </a:extLst>
          </p:cNvPr>
          <p:cNvSpPr>
            <a:spLocks noGrp="1"/>
          </p:cNvSpPr>
          <p:nvPr>
            <p:ph type="title" idx="4294967295"/>
          </p:nvPr>
        </p:nvSpPr>
        <p:spPr>
          <a:xfrm>
            <a:off x="0" y="0"/>
            <a:ext cx="12192000" cy="720000"/>
          </a:xfrm>
          <a:prstGeom prst="rect">
            <a:avLst/>
          </a:prstGeom>
          <a:solidFill>
            <a:srgbClr val="005BAA"/>
          </a:solidFill>
        </p:spPr>
        <p:txBody>
          <a:bodyPr rIns="288000" anchor="ctr" anchorCtr="0"/>
          <a:lstStyle/>
          <a:p>
            <a:pPr algn="ctr"/>
            <a:r>
              <a:rPr lang="en-US" sz="3600" dirty="0">
                <a:latin typeface="+mj-lt"/>
              </a:rPr>
              <a:t>GCOS IP</a:t>
            </a:r>
          </a:p>
        </p:txBody>
      </p:sp>
      <p:sp>
        <p:nvSpPr>
          <p:cNvPr id="5" name="Rectangle 4">
            <a:extLst>
              <a:ext uri="{FF2B5EF4-FFF2-40B4-BE49-F238E27FC236}">
                <a16:creationId xmlns:a16="http://schemas.microsoft.com/office/drawing/2014/main" id="{757D6110-5433-732C-B8A2-E0A5FB76FEE3}"/>
              </a:ext>
            </a:extLst>
          </p:cNvPr>
          <p:cNvSpPr/>
          <p:nvPr/>
        </p:nvSpPr>
        <p:spPr>
          <a:xfrm>
            <a:off x="1483360" y="726858"/>
            <a:ext cx="9162288" cy="6131143"/>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magine 8">
            <a:extLst>
              <a:ext uri="{FF2B5EF4-FFF2-40B4-BE49-F238E27FC236}">
                <a16:creationId xmlns:a16="http://schemas.microsoft.com/office/drawing/2014/main" id="{42E71A56-06D1-FCA3-7BC3-3A98B716730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51613" y="726858"/>
            <a:ext cx="10535953" cy="6099394"/>
          </a:xfrm>
          <a:prstGeom prst="rect">
            <a:avLst/>
          </a:prstGeom>
        </p:spPr>
      </p:pic>
      <p:sp>
        <p:nvSpPr>
          <p:cNvPr id="8" name="CasellaDiTesto 11">
            <a:extLst>
              <a:ext uri="{FF2B5EF4-FFF2-40B4-BE49-F238E27FC236}">
                <a16:creationId xmlns:a16="http://schemas.microsoft.com/office/drawing/2014/main" id="{43E2CBFE-687B-E17A-E998-E867F848E6A6}"/>
              </a:ext>
            </a:extLst>
          </p:cNvPr>
          <p:cNvSpPr txBox="1"/>
          <p:nvPr/>
        </p:nvSpPr>
        <p:spPr>
          <a:xfrm>
            <a:off x="1483359" y="722676"/>
            <a:ext cx="101714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Theme           Actions                                                                                       Implementing Bodies</a:t>
            </a:r>
          </a:p>
        </p:txBody>
      </p:sp>
      <p:sp>
        <p:nvSpPr>
          <p:cNvPr id="10" name="CasellaDiTesto 13">
            <a:extLst>
              <a:ext uri="{FF2B5EF4-FFF2-40B4-BE49-F238E27FC236}">
                <a16:creationId xmlns:a16="http://schemas.microsoft.com/office/drawing/2014/main" id="{FA69FE94-AD40-5B15-929F-A2CCD0C34857}"/>
              </a:ext>
            </a:extLst>
          </p:cNvPr>
          <p:cNvSpPr txBox="1"/>
          <p:nvPr/>
        </p:nvSpPr>
        <p:spPr>
          <a:xfrm>
            <a:off x="2734514" y="1335221"/>
            <a:ext cx="58029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srgbClr val="FFFF00"/>
                </a:solidFill>
                <a:effectLst/>
                <a:uLnTx/>
                <a:uFillTx/>
                <a:latin typeface="Calibri"/>
                <a:ea typeface="+mn-ea"/>
                <a:cs typeface="+mn-cs"/>
              </a:rPr>
              <a:t>All actions started and showing good progress – F4 not started – A1 completed</a:t>
            </a:r>
            <a:endParaRPr kumimoji="0" lang="en-US" sz="2400" b="1" i="0" u="none" strike="noStrike" kern="1200" cap="none" spc="0" normalizeH="0" baseline="0" noProof="0" dirty="0">
              <a:ln>
                <a:noFill/>
              </a:ln>
              <a:solidFill>
                <a:srgbClr val="FFFF00"/>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249689AD-108E-E30D-251C-06017916F487}"/>
              </a:ext>
            </a:extLst>
          </p:cNvPr>
          <p:cNvSpPr/>
          <p:nvPr/>
        </p:nvSpPr>
        <p:spPr>
          <a:xfrm>
            <a:off x="11787565" y="6522721"/>
            <a:ext cx="360000" cy="28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0F6337FF-2ABF-988B-25C7-DCD635E64398}"/>
              </a:ext>
            </a:extLst>
          </p:cNvPr>
          <p:cNvSpPr txBox="1"/>
          <p:nvPr/>
        </p:nvSpPr>
        <p:spPr>
          <a:xfrm>
            <a:off x="4147518" y="753656"/>
            <a:ext cx="39824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srgbClr val="F29220"/>
                </a:solidFill>
                <a:effectLst/>
                <a:uLnTx/>
                <a:uFillTx/>
                <a:latin typeface="Calibri"/>
                <a:ea typeface="+mn-ea"/>
                <a:cs typeface="+mn-cs"/>
              </a:rPr>
              <a:t>GCOS workplan is defined by the IP actions</a:t>
            </a:r>
          </a:p>
        </p:txBody>
      </p:sp>
    </p:spTree>
    <p:extLst>
      <p:ext uri="{BB962C8B-B14F-4D97-AF65-F5344CB8AC3E}">
        <p14:creationId xmlns:p14="http://schemas.microsoft.com/office/powerpoint/2010/main" val="534454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5FE05-AAB6-DBAF-3B9F-3C331BD1960F}"/>
              </a:ext>
            </a:extLst>
          </p:cNvPr>
          <p:cNvSpPr>
            <a:spLocks noGrp="1"/>
          </p:cNvSpPr>
          <p:nvPr>
            <p:ph type="title"/>
          </p:nvPr>
        </p:nvSpPr>
        <p:spPr/>
        <p:txBody>
          <a:bodyPr/>
          <a:lstStyle/>
          <a:p>
            <a:r>
              <a:rPr kumimoji="0" lang="en-CH" sz="2000" b="1" i="0" u="none" strike="noStrike" kern="1200" cap="none" spc="0" normalizeH="0" baseline="0" noProof="0" dirty="0">
                <a:ln>
                  <a:noFill/>
                </a:ln>
                <a:solidFill>
                  <a:prstClr val="white"/>
                </a:solidFill>
                <a:effectLst/>
                <a:uLnTx/>
                <a:uFillTx/>
                <a:latin typeface="Geneva" panose="020B0503030404040204" pitchFamily="34" charset="0"/>
                <a:cs typeface="+mj-cs"/>
              </a:rPr>
              <a:t>Action D1: </a:t>
            </a:r>
            <a:r>
              <a:rPr kumimoji="0" lang="en-US" sz="2000" b="1" i="0" u="none" strike="noStrike" kern="1200" cap="none" spc="0" normalizeH="0" baseline="0" noProof="0" dirty="0">
                <a:ln>
                  <a:noFill/>
                </a:ln>
                <a:solidFill>
                  <a:prstClr val="white"/>
                </a:solidFill>
                <a:effectLst/>
                <a:uLnTx/>
                <a:uFillTx/>
                <a:latin typeface="Geneva" panose="020B0503030404040204" pitchFamily="34" charset="0"/>
                <a:cs typeface="+mj-cs"/>
              </a:rPr>
              <a:t>. Define governance and requirements for Global Climate Data </a:t>
            </a:r>
            <a:r>
              <a:rPr kumimoji="0" lang="en-US" sz="2000" b="1" i="0" u="none" strike="noStrike" kern="1200" cap="none" spc="0" normalizeH="0" baseline="0" noProof="0" dirty="0" err="1">
                <a:ln>
                  <a:noFill/>
                </a:ln>
                <a:solidFill>
                  <a:prstClr val="white"/>
                </a:solidFill>
                <a:effectLst/>
                <a:uLnTx/>
                <a:uFillTx/>
                <a:latin typeface="Geneva" panose="020B0503030404040204" pitchFamily="34" charset="0"/>
                <a:cs typeface="+mj-cs"/>
              </a:rPr>
              <a:t>Centres</a:t>
            </a:r>
            <a:br>
              <a:rPr kumimoji="0" lang="en-CH" sz="3200" b="1" i="0" u="none" strike="noStrike" kern="1200" cap="none" spc="0" normalizeH="0" baseline="0" noProof="0" dirty="0">
                <a:ln>
                  <a:noFill/>
                </a:ln>
                <a:solidFill>
                  <a:prstClr val="white"/>
                </a:solidFill>
                <a:effectLst/>
                <a:uLnTx/>
                <a:uFillTx/>
                <a:latin typeface="Geneva" panose="020B0503030404040204" pitchFamily="34" charset="0"/>
                <a:cs typeface="+mj-cs"/>
              </a:rPr>
            </a:br>
            <a:endParaRPr lang="en-CH" dirty="0"/>
          </a:p>
        </p:txBody>
      </p:sp>
      <p:sp>
        <p:nvSpPr>
          <p:cNvPr id="4" name="TextBox 3">
            <a:extLst>
              <a:ext uri="{FF2B5EF4-FFF2-40B4-BE49-F238E27FC236}">
                <a16:creationId xmlns:a16="http://schemas.microsoft.com/office/drawing/2014/main" id="{6F8F2D00-0B8B-0862-185D-3134D202865D}"/>
              </a:ext>
            </a:extLst>
          </p:cNvPr>
          <p:cNvSpPr txBox="1"/>
          <p:nvPr/>
        </p:nvSpPr>
        <p:spPr>
          <a:xfrm>
            <a:off x="95694" y="1075216"/>
            <a:ext cx="12096306" cy="1414554"/>
          </a:xfrm>
          <a:prstGeom prst="rect">
            <a:avLst/>
          </a:prstGeom>
          <a:noFill/>
          <a:ln>
            <a:noFill/>
          </a:ln>
        </p:spPr>
        <p:txBody>
          <a:bodyPr wrap="square">
            <a:spAutoFit/>
          </a:bodyPr>
          <a:lstStyle/>
          <a:p>
            <a:pPr algn="just" fontAlgn="base">
              <a:spcAft>
                <a:spcPts val="600"/>
              </a:spcAft>
              <a:buClrTx/>
              <a:buFontTx/>
              <a:buNone/>
              <a:defRPr/>
            </a:pPr>
            <a:r>
              <a:rPr lang="en-CH" sz="2400" b="1" kern="1200" dirty="0">
                <a:latin typeface="Calibri" panose="020F0502020204030204"/>
                <a:ea typeface="Times New Roman" panose="02020603050405020304" pitchFamily="18" charset="0"/>
                <a:cs typeface="Calibri" panose="020F0502020204030204" pitchFamily="34" charset="0"/>
              </a:rPr>
              <a:t>Cross-Pan</a:t>
            </a:r>
            <a:r>
              <a:rPr lang="fr-CH" sz="2400" b="1" kern="1200" dirty="0">
                <a:latin typeface="Calibri" panose="020F0502020204030204"/>
                <a:ea typeface="Times New Roman" panose="02020603050405020304" pitchFamily="18" charset="0"/>
                <a:cs typeface="Calibri" panose="020F0502020204030204" pitchFamily="34" charset="0"/>
              </a:rPr>
              <a:t>el</a:t>
            </a:r>
            <a:r>
              <a:rPr lang="en-CH" sz="2400" b="1" kern="1200" dirty="0">
                <a:latin typeface="Calibri" panose="020F0502020204030204"/>
                <a:ea typeface="Times New Roman" panose="02020603050405020304" pitchFamily="18" charset="0"/>
                <a:cs typeface="Calibri" panose="020F0502020204030204" pitchFamily="34" charset="0"/>
              </a:rPr>
              <a:t> Group at the </a:t>
            </a:r>
            <a:r>
              <a:rPr lang="en-GB" sz="2400" b="1" kern="1200" dirty="0">
                <a:latin typeface="Calibri" panose="020F0502020204030204"/>
                <a:ea typeface="Times New Roman" panose="02020603050405020304" pitchFamily="18" charset="0"/>
                <a:cs typeface="Calibri" panose="020F0502020204030204" pitchFamily="34" charset="0"/>
              </a:rPr>
              <a:t>GCOS Joint Panels Meeting, Bonn, 26-30 June 2023</a:t>
            </a:r>
          </a:p>
          <a:p>
            <a:pPr algn="just" defTabSz="457200">
              <a:lnSpc>
                <a:spcPct val="107000"/>
              </a:lnSpc>
              <a:spcAft>
                <a:spcPts val="800"/>
              </a:spcAft>
              <a:buClrTx/>
              <a:buFontTx/>
              <a:buNone/>
              <a:defRPr/>
            </a:pPr>
            <a:r>
              <a:rPr lang="en-GB" sz="1800" kern="1200" dirty="0">
                <a:solidFill>
                  <a:prstClr val="black"/>
                </a:solidFill>
                <a:latin typeface="Calibri" panose="020F0502020204030204"/>
                <a:ea typeface="Calibri" panose="020F0502020204030204" pitchFamily="34" charset="0"/>
                <a:cs typeface="Times New Roman" panose="02020603050405020304" pitchFamily="18" charset="0"/>
              </a:rPr>
              <a:t>Participants were representatives of:</a:t>
            </a:r>
            <a:r>
              <a:rPr lang="en-CH" sz="1800" kern="1200" dirty="0">
                <a:solidFill>
                  <a:prstClr val="black"/>
                </a:solidFill>
                <a:latin typeface="Calibri" panose="020F0502020204030204"/>
                <a:ea typeface="Calibri" panose="020F0502020204030204" pitchFamily="34" charset="0"/>
                <a:cs typeface="Times New Roman" panose="02020603050405020304" pitchFamily="18" charset="0"/>
              </a:rPr>
              <a:t> </a:t>
            </a:r>
            <a:r>
              <a:rPr lang="en-GB" sz="1800" kern="1200" dirty="0">
                <a:solidFill>
                  <a:prstClr val="black"/>
                </a:solidFill>
                <a:latin typeface="Calibri" panose="020F0502020204030204"/>
                <a:ea typeface="+mn-ea"/>
                <a:cs typeface="Times New Roman" panose="02020603050405020304" pitchFamily="18" charset="0"/>
              </a:rPr>
              <a:t>AOPC, OOPC and TOPC</a:t>
            </a:r>
            <a:r>
              <a:rPr lang="en-CH" sz="1800" kern="1200" dirty="0">
                <a:solidFill>
                  <a:prstClr val="black"/>
                </a:solidFill>
                <a:latin typeface="Calibri" panose="020F0502020204030204"/>
                <a:ea typeface="+mn-ea"/>
                <a:cs typeface="Times New Roman" panose="02020603050405020304" pitchFamily="18" charset="0"/>
              </a:rPr>
              <a:t>, </a:t>
            </a:r>
            <a:r>
              <a:rPr lang="en-GB" sz="1800" kern="1200" dirty="0">
                <a:solidFill>
                  <a:prstClr val="black"/>
                </a:solidFill>
                <a:latin typeface="Calibri" panose="020F0502020204030204"/>
                <a:ea typeface="+mn-ea"/>
                <a:cs typeface="Times New Roman" panose="02020603050405020304" pitchFamily="18" charset="0"/>
              </a:rPr>
              <a:t>WMO Data and Information Management Division</a:t>
            </a:r>
            <a:r>
              <a:rPr lang="en-CH" sz="1800" kern="1200" dirty="0">
                <a:solidFill>
                  <a:prstClr val="black"/>
                </a:solidFill>
                <a:latin typeface="Calibri" panose="020F0502020204030204"/>
                <a:ea typeface="+mn-ea"/>
                <a:cs typeface="Times New Roman" panose="02020603050405020304" pitchFamily="18" charset="0"/>
              </a:rPr>
              <a:t> and </a:t>
            </a:r>
            <a:r>
              <a:rPr lang="en-GB" sz="1800" kern="1200" dirty="0">
                <a:solidFill>
                  <a:prstClr val="black"/>
                </a:solidFill>
                <a:latin typeface="Calibri" panose="020F0502020204030204"/>
                <a:ea typeface="+mn-ea"/>
                <a:cs typeface="Times New Roman" panose="02020603050405020304" pitchFamily="18" charset="0"/>
              </a:rPr>
              <a:t>various data centers and specialised climate archives: GTN-H; GTN-P; EUMETSAT; C3S; NCEI; IQUOD; GRDC; Global Ocean database; RCC; </a:t>
            </a:r>
            <a:r>
              <a:rPr lang="en-GB" sz="1800" kern="1200" dirty="0">
                <a:solidFill>
                  <a:prstClr val="black"/>
                </a:solidFill>
                <a:latin typeface="Calibri" panose="020F0502020204030204"/>
                <a:ea typeface="Calibri" panose="020F0502020204030204" pitchFamily="34" charset="0"/>
                <a:cs typeface="Times New Roman" panose="02020603050405020304" pitchFamily="18" charset="0"/>
              </a:rPr>
              <a:t>NMHS. </a:t>
            </a:r>
          </a:p>
        </p:txBody>
      </p:sp>
      <p:sp>
        <p:nvSpPr>
          <p:cNvPr id="5" name="TextBox 4">
            <a:extLst>
              <a:ext uri="{FF2B5EF4-FFF2-40B4-BE49-F238E27FC236}">
                <a16:creationId xmlns:a16="http://schemas.microsoft.com/office/drawing/2014/main" id="{93369957-97A2-B919-9A69-F98F02120DC4}"/>
              </a:ext>
            </a:extLst>
          </p:cNvPr>
          <p:cNvSpPr txBox="1"/>
          <p:nvPr/>
        </p:nvSpPr>
        <p:spPr>
          <a:xfrm>
            <a:off x="0" y="2489770"/>
            <a:ext cx="12096306" cy="2036904"/>
          </a:xfrm>
          <a:prstGeom prst="rect">
            <a:avLst/>
          </a:prstGeom>
          <a:noFill/>
          <a:ln>
            <a:solidFill>
              <a:schemeClr val="bg1"/>
            </a:solidFill>
          </a:ln>
        </p:spPr>
        <p:txBody>
          <a:bodyPr wrap="square">
            <a:spAutoFit/>
          </a:bodyPr>
          <a:lstStyle/>
          <a:p>
            <a:pPr algn="just" defTabSz="457200">
              <a:lnSpc>
                <a:spcPct val="107000"/>
              </a:lnSpc>
              <a:spcAft>
                <a:spcPts val="800"/>
              </a:spcAft>
              <a:buClrTx/>
              <a:buFontTx/>
              <a:buNone/>
              <a:defRPr/>
            </a:pPr>
            <a:r>
              <a:rPr lang="en-GB" sz="1800" b="1" kern="1200" dirty="0">
                <a:solidFill>
                  <a:prstClr val="black"/>
                </a:solidFill>
                <a:latin typeface="Calibri" panose="020F0502020204030204"/>
                <a:ea typeface="Calibri" panose="020F0502020204030204" pitchFamily="34" charset="0"/>
                <a:cs typeface="Times New Roman" panose="02020603050405020304" pitchFamily="18" charset="0"/>
              </a:rPr>
              <a:t>The group decided: </a:t>
            </a:r>
          </a:p>
          <a:p>
            <a:pPr marL="342900" indent="-342900" algn="just" defTabSz="457200">
              <a:lnSpc>
                <a:spcPct val="107000"/>
              </a:lnSpc>
              <a:spcAft>
                <a:spcPts val="300"/>
              </a:spcAft>
              <a:buClrTx/>
              <a:buFont typeface="Symbol" panose="05050102010706020507" pitchFamily="18" charset="2"/>
              <a:buChar char=""/>
              <a:defRPr/>
            </a:pPr>
            <a:r>
              <a:rPr lang="en-GB" sz="1800" kern="1200" dirty="0">
                <a:solidFill>
                  <a:prstClr val="black"/>
                </a:solidFill>
                <a:latin typeface="Calibri" panose="020F0502020204030204"/>
                <a:ea typeface="Calibri" panose="020F0502020204030204" pitchFamily="34" charset="0"/>
                <a:cs typeface="Times New Roman" panose="02020603050405020304" pitchFamily="18" charset="0"/>
              </a:rPr>
              <a:t>T</a:t>
            </a:r>
            <a:r>
              <a:rPr lang="en-CH" sz="1800" kern="1200" dirty="0">
                <a:solidFill>
                  <a:prstClr val="black"/>
                </a:solidFill>
                <a:latin typeface="Calibri" panose="020F0502020204030204"/>
                <a:ea typeface="Calibri" panose="020F0502020204030204" pitchFamily="34" charset="0"/>
                <a:cs typeface="Times New Roman" panose="02020603050405020304" pitchFamily="18" charset="0"/>
              </a:rPr>
              <a:t>o </a:t>
            </a:r>
            <a:r>
              <a:rPr lang="en-GB" sz="1800" kern="1200" dirty="0">
                <a:solidFill>
                  <a:prstClr val="black"/>
                </a:solidFill>
                <a:latin typeface="Calibri" panose="020F0502020204030204"/>
                <a:ea typeface="Calibri" panose="020F0502020204030204" pitchFamily="34" charset="0"/>
                <a:cs typeface="Times New Roman" panose="02020603050405020304" pitchFamily="18" charset="0"/>
              </a:rPr>
              <a:t>use the term </a:t>
            </a:r>
            <a:r>
              <a:rPr lang="en-CH" sz="1800" kern="1200" dirty="0">
                <a:solidFill>
                  <a:prstClr val="black"/>
                </a:solidFill>
                <a:latin typeface="Calibri" panose="020F0502020204030204"/>
                <a:ea typeface="Calibri" panose="020F0502020204030204" pitchFamily="34" charset="0"/>
                <a:cs typeface="Times New Roman" panose="02020603050405020304" pitchFamily="18" charset="0"/>
              </a:rPr>
              <a:t>‘</a:t>
            </a:r>
            <a:r>
              <a:rPr lang="en-GB" sz="1800" kern="1200" dirty="0">
                <a:solidFill>
                  <a:prstClr val="black"/>
                </a:solidFill>
                <a:latin typeface="Calibri" panose="020F0502020204030204"/>
                <a:ea typeface="Calibri" panose="020F0502020204030204" pitchFamily="34" charset="0"/>
                <a:cs typeface="Times New Roman" panose="02020603050405020304" pitchFamily="18" charset="0"/>
              </a:rPr>
              <a:t>data-repository</a:t>
            </a:r>
            <a:r>
              <a:rPr lang="en-CH" sz="1800" kern="1200" dirty="0">
                <a:solidFill>
                  <a:prstClr val="black"/>
                </a:solidFill>
                <a:latin typeface="Calibri" panose="020F0502020204030204"/>
                <a:ea typeface="Calibri" panose="020F0502020204030204" pitchFamily="34" charset="0"/>
                <a:cs typeface="Times New Roman" panose="02020603050405020304" pitchFamily="18" charset="0"/>
              </a:rPr>
              <a:t>’</a:t>
            </a:r>
            <a:r>
              <a:rPr lang="en-GB" sz="1800" kern="1200" dirty="0">
                <a:solidFill>
                  <a:prstClr val="black"/>
                </a:solidFill>
                <a:latin typeface="Calibri" panose="020F0502020204030204"/>
                <a:ea typeface="Calibri" panose="020F0502020204030204" pitchFamily="34" charset="0"/>
                <a:cs typeface="Times New Roman" panose="02020603050405020304" pitchFamily="18" charset="0"/>
              </a:rPr>
              <a:t> rather than data-center; </a:t>
            </a:r>
          </a:p>
          <a:p>
            <a:pPr marL="342900" indent="-342900" algn="just" defTabSz="457200">
              <a:lnSpc>
                <a:spcPct val="107000"/>
              </a:lnSpc>
              <a:spcAft>
                <a:spcPts val="300"/>
              </a:spcAft>
              <a:buClrTx/>
              <a:buFont typeface="Symbol" panose="05050102010706020507" pitchFamily="18" charset="2"/>
              <a:buChar char=""/>
              <a:defRPr/>
            </a:pPr>
            <a:r>
              <a:rPr lang="en-GB" sz="1800" kern="1200" dirty="0">
                <a:solidFill>
                  <a:prstClr val="black"/>
                </a:solidFill>
                <a:latin typeface="Calibri" panose="020F0502020204030204"/>
                <a:ea typeface="Calibri" panose="020F0502020204030204" pitchFamily="34" charset="0"/>
                <a:cs typeface="Times New Roman" panose="02020603050405020304" pitchFamily="18" charset="0"/>
              </a:rPr>
              <a:t>T</a:t>
            </a:r>
            <a:r>
              <a:rPr lang="en-CH" sz="1800" kern="1200" dirty="0">
                <a:solidFill>
                  <a:prstClr val="black"/>
                </a:solidFill>
                <a:latin typeface="Calibri" panose="020F0502020204030204"/>
                <a:ea typeface="Calibri" panose="020F0502020204030204" pitchFamily="34" charset="0"/>
                <a:cs typeface="Times New Roman" panose="02020603050405020304" pitchFamily="18" charset="0"/>
              </a:rPr>
              <a:t>o </a:t>
            </a:r>
            <a:r>
              <a:rPr lang="en-GB" sz="1800" kern="1200" dirty="0">
                <a:solidFill>
                  <a:prstClr val="black"/>
                </a:solidFill>
                <a:latin typeface="Calibri" panose="020F0502020204030204"/>
                <a:ea typeface="Calibri" panose="020F0502020204030204" pitchFamily="34" charset="0"/>
                <a:cs typeface="Times New Roman" panose="02020603050405020304" pitchFamily="18" charset="0"/>
              </a:rPr>
              <a:t>use the existing </a:t>
            </a:r>
            <a:r>
              <a:rPr lang="en-GB" sz="1800" kern="1200" dirty="0" err="1">
                <a:solidFill>
                  <a:prstClr val="black"/>
                </a:solidFill>
                <a:latin typeface="Calibri" panose="020F0502020204030204"/>
                <a:ea typeface="Calibri" panose="020F0502020204030204" pitchFamily="34" charset="0"/>
                <a:cs typeface="Times New Roman" panose="02020603050405020304" pitchFamily="18" charset="0"/>
              </a:rPr>
              <a:t>CoreTrustSeal</a:t>
            </a:r>
            <a:r>
              <a:rPr lang="en-GB" sz="1800" kern="1200" dirty="0">
                <a:solidFill>
                  <a:prstClr val="black"/>
                </a:solidFill>
                <a:latin typeface="Calibri" panose="020F0502020204030204"/>
                <a:ea typeface="Calibri" panose="020F0502020204030204" pitchFamily="34" charset="0"/>
                <a:cs typeface="Times New Roman" panose="02020603050405020304" pitchFamily="18" charset="0"/>
              </a:rPr>
              <a:t> requirements as a reference process for certification (needed for the WDS – World Data System – membership);</a:t>
            </a:r>
          </a:p>
          <a:p>
            <a:pPr marL="342900" indent="-342900" algn="just" defTabSz="457200">
              <a:lnSpc>
                <a:spcPct val="107000"/>
              </a:lnSpc>
              <a:spcAft>
                <a:spcPts val="300"/>
              </a:spcAft>
              <a:buClrTx/>
              <a:buFont typeface="Symbol" panose="05050102010706020507" pitchFamily="18" charset="2"/>
              <a:buChar char=""/>
              <a:defRPr/>
            </a:pPr>
            <a:r>
              <a:rPr lang="en-CH" sz="1800" kern="1200" dirty="0">
                <a:solidFill>
                  <a:prstClr val="black"/>
                </a:solidFill>
                <a:latin typeface="Calibri" panose="020F0502020204030204"/>
                <a:ea typeface="Calibri" panose="020F0502020204030204" pitchFamily="34" charset="0"/>
                <a:cs typeface="Times New Roman" panose="02020603050405020304" pitchFamily="18" charset="0"/>
              </a:rPr>
              <a:t>That </a:t>
            </a:r>
            <a:r>
              <a:rPr lang="en-GB" sz="1800" kern="1200" dirty="0">
                <a:solidFill>
                  <a:prstClr val="black"/>
                </a:solidFill>
                <a:latin typeface="Calibri" panose="020F0502020204030204"/>
                <a:ea typeface="Calibri" panose="020F0502020204030204" pitchFamily="34" charset="0"/>
                <a:cs typeface="Times New Roman" panose="02020603050405020304" pitchFamily="18" charset="0"/>
              </a:rPr>
              <a:t>the data repositories represented at that meeting will undergo a self-assessment using the </a:t>
            </a:r>
            <a:r>
              <a:rPr lang="en-GB" sz="1800" kern="1200" dirty="0" err="1">
                <a:solidFill>
                  <a:prstClr val="black"/>
                </a:solidFill>
                <a:latin typeface="Calibri" panose="020F0502020204030204"/>
                <a:ea typeface="Calibri" panose="020F0502020204030204" pitchFamily="34" charset="0"/>
                <a:cs typeface="Times New Roman" panose="02020603050405020304" pitchFamily="18" charset="0"/>
              </a:rPr>
              <a:t>CoreTrustSeal</a:t>
            </a:r>
            <a:r>
              <a:rPr lang="en-GB" sz="1800" kern="1200" dirty="0">
                <a:solidFill>
                  <a:prstClr val="black"/>
                </a:solidFill>
                <a:latin typeface="Calibri" panose="020F0502020204030204"/>
                <a:ea typeface="Calibri" panose="020F0502020204030204" pitchFamily="34" charset="0"/>
                <a:cs typeface="Times New Roman" panose="02020603050405020304" pitchFamily="18" charset="0"/>
              </a:rPr>
              <a:t> requirements process</a:t>
            </a:r>
            <a:r>
              <a:rPr lang="en-CH" sz="1800" kern="1200" dirty="0">
                <a:solidFill>
                  <a:prstClr val="black"/>
                </a:solidFill>
                <a:latin typeface="Calibri" panose="020F0502020204030204"/>
                <a:ea typeface="Calibri" panose="020F0502020204030204" pitchFamily="34" charset="0"/>
                <a:cs typeface="Times New Roman" panose="02020603050405020304" pitchFamily="18" charset="0"/>
              </a:rPr>
              <a:t>.</a:t>
            </a:r>
            <a:endParaRPr lang="en-GB" sz="1800" kern="1200" dirty="0">
              <a:solidFill>
                <a:prstClr val="black"/>
              </a:solidFill>
              <a:latin typeface="Calibri" panose="020F0502020204030204"/>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E533400-5491-F7ED-B490-F1349D918927}"/>
              </a:ext>
            </a:extLst>
          </p:cNvPr>
          <p:cNvSpPr txBox="1"/>
          <p:nvPr/>
        </p:nvSpPr>
        <p:spPr>
          <a:xfrm>
            <a:off x="171396" y="4622217"/>
            <a:ext cx="11753513" cy="1070871"/>
          </a:xfrm>
          <a:prstGeom prst="rect">
            <a:avLst/>
          </a:prstGeom>
          <a:noFill/>
          <a:ln w="28575">
            <a:solidFill>
              <a:srgbClr val="4F81BD"/>
            </a:solidFill>
          </a:ln>
        </p:spPr>
        <p:txBody>
          <a:bodyPr wrap="square">
            <a:spAutoFit/>
          </a:bodyPr>
          <a:lstStyle/>
          <a:p>
            <a:pPr marL="0" marR="0" lvl="0" indent="0" algn="just" defTabSz="45720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Main conclusions</a:t>
            </a:r>
            <a:r>
              <a:rPr kumimoji="0" lang="en-CH"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from a preliminary assessment of the </a:t>
            </a:r>
            <a:r>
              <a:rPr kumimoji="0" lang="en-CH" sz="1800" b="1" i="0" u="none" strike="noStrike" kern="120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CoreTrust</a:t>
            </a:r>
            <a:r>
              <a:rPr kumimoji="0" lang="en-CH"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Seal Requirement</a:t>
            </a:r>
            <a:r>
              <a:rPr kumimoji="0" lang="en-GB" sz="18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t>
            </a:r>
          </a:p>
          <a:p>
            <a:pPr marL="285750" marR="0" lvl="0" indent="-285750" algn="just" defTabSz="45720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en-CH" sz="1800" kern="1200" dirty="0">
                <a:solidFill>
                  <a:prstClr val="black"/>
                </a:solidFill>
                <a:latin typeface="Calibri"/>
                <a:ea typeface="Calibri" panose="020F0502020204030204" pitchFamily="34" charset="0"/>
                <a:cs typeface="Times New Roman" panose="02020603050405020304" pitchFamily="18" charset="0"/>
              </a:rPr>
              <a:t>It</a:t>
            </a:r>
            <a:r>
              <a:rPr kumimoji="0" lang="en-GB"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is not easy to fulfil all the 16 CTS requirements and obtain the related certification</a:t>
            </a:r>
            <a:r>
              <a:rPr kumimoji="0" lang="en-CH"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and </a:t>
            </a:r>
            <a:r>
              <a:rPr kumimoji="0" lang="en-GB"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support would be required for the application process, especially for small data centers</a:t>
            </a:r>
          </a:p>
        </p:txBody>
      </p:sp>
      <p:sp>
        <p:nvSpPr>
          <p:cNvPr id="8" name="TextBox 7">
            <a:extLst>
              <a:ext uri="{FF2B5EF4-FFF2-40B4-BE49-F238E27FC236}">
                <a16:creationId xmlns:a16="http://schemas.microsoft.com/office/drawing/2014/main" id="{62DBA3B5-8AE3-7528-3BA3-3E679BECE5E2}"/>
              </a:ext>
            </a:extLst>
          </p:cNvPr>
          <p:cNvSpPr txBox="1"/>
          <p:nvPr/>
        </p:nvSpPr>
        <p:spPr>
          <a:xfrm>
            <a:off x="171395" y="5782784"/>
            <a:ext cx="11753513" cy="646331"/>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600"/>
              </a:spcAft>
              <a:buClrTx/>
              <a:buSzTx/>
              <a:buFontTx/>
              <a:buNone/>
              <a:tabLst/>
              <a:defRPr/>
            </a:pPr>
            <a:r>
              <a:rPr kumimoji="0" lang="en-CH"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Define different “tiers”</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CH"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few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(e.g. 3) categories of requirements. The highest category </a:t>
            </a:r>
            <a:r>
              <a:rPr kumimoji="0" lang="en-CH"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could</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CH"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match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the requirements needed for the CTS certification. Lower categories will have a reduced number of easier requirements. </a:t>
            </a:r>
          </a:p>
        </p:txBody>
      </p:sp>
    </p:spTree>
    <p:extLst>
      <p:ext uri="{BB962C8B-B14F-4D97-AF65-F5344CB8AC3E}">
        <p14:creationId xmlns:p14="http://schemas.microsoft.com/office/powerpoint/2010/main" val="39529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96BB-A4DF-8C0C-139D-A359962098F5}"/>
              </a:ext>
            </a:extLst>
          </p:cNvPr>
          <p:cNvSpPr>
            <a:spLocks noGrp="1"/>
          </p:cNvSpPr>
          <p:nvPr>
            <p:ph type="title"/>
          </p:nvPr>
        </p:nvSpPr>
        <p:spPr/>
        <p:txBody>
          <a:bodyPr/>
          <a:lstStyle/>
          <a:p>
            <a:r>
              <a:rPr lang="fr-CH" dirty="0"/>
              <a:t>WMO </a:t>
            </a:r>
            <a:r>
              <a:rPr lang="fr-CH" dirty="0" err="1"/>
              <a:t>Related</a:t>
            </a:r>
            <a:r>
              <a:rPr lang="fr-CH" dirty="0"/>
              <a:t> </a:t>
            </a:r>
            <a:r>
              <a:rPr lang="fr-CH" dirty="0" err="1"/>
              <a:t>Activities</a:t>
            </a:r>
            <a:endParaRPr lang="en-CH" dirty="0"/>
          </a:p>
        </p:txBody>
      </p:sp>
      <p:sp>
        <p:nvSpPr>
          <p:cNvPr id="4" name="TextBox 3">
            <a:extLst>
              <a:ext uri="{FF2B5EF4-FFF2-40B4-BE49-F238E27FC236}">
                <a16:creationId xmlns:a16="http://schemas.microsoft.com/office/drawing/2014/main" id="{A0E7811B-1388-DCCD-D636-F25FEF6CB448}"/>
              </a:ext>
            </a:extLst>
          </p:cNvPr>
          <p:cNvSpPr txBox="1"/>
          <p:nvPr/>
        </p:nvSpPr>
        <p:spPr>
          <a:xfrm>
            <a:off x="176047" y="1291602"/>
            <a:ext cx="11683443" cy="461665"/>
          </a:xfrm>
          <a:prstGeom prst="rect">
            <a:avLst/>
          </a:prstGeom>
          <a:noFill/>
        </p:spPr>
        <p:txBody>
          <a:bodyPr wrap="square">
            <a:spAutoFit/>
          </a:bodyPr>
          <a:lstStyle/>
          <a:p>
            <a:r>
              <a:rPr lang="en-US" sz="2400" b="1" dirty="0"/>
              <a:t>GCOS and INFCOM: many joint activities and functional connections</a:t>
            </a:r>
          </a:p>
        </p:txBody>
      </p:sp>
      <p:sp>
        <p:nvSpPr>
          <p:cNvPr id="5" name="Shape 103">
            <a:extLst>
              <a:ext uri="{FF2B5EF4-FFF2-40B4-BE49-F238E27FC236}">
                <a16:creationId xmlns:a16="http://schemas.microsoft.com/office/drawing/2014/main" id="{702437BD-825C-4CFC-0C06-A17CFE817195}"/>
              </a:ext>
            </a:extLst>
          </p:cNvPr>
          <p:cNvSpPr/>
          <p:nvPr/>
        </p:nvSpPr>
        <p:spPr>
          <a:xfrm>
            <a:off x="264494" y="1753267"/>
            <a:ext cx="11375828" cy="47384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60960" anchor="t">
            <a:spAutoFit/>
          </a:bodyPr>
          <a:lstStyle/>
          <a:p>
            <a:pPr marL="342900" indent="-342900">
              <a:lnSpc>
                <a:spcPct val="107000"/>
              </a:lnSpc>
              <a:spcAft>
                <a:spcPts val="800"/>
              </a:spcAft>
              <a:buClrTx/>
              <a:buFont typeface="Arial" panose="020B0604020202020204" pitchFamily="34" charset="0"/>
              <a:buChar char="•"/>
              <a:defRPr/>
            </a:pPr>
            <a:r>
              <a:rPr lang="en-US" sz="2200" b="1" kern="1200" dirty="0">
                <a:solidFill>
                  <a:srgbClr val="00B0F0"/>
                </a:solidFill>
                <a:ea typeface="Verdana"/>
              </a:rPr>
              <a:t>GCOS networks embedded in WIGOS</a:t>
            </a:r>
            <a:endParaRPr lang="en-US" sz="2200" b="1" kern="1200" dirty="0">
              <a:solidFill>
                <a:srgbClr val="00B0F0"/>
              </a:solidFill>
              <a:latin typeface="Arial" panose="020B0604020202020204" pitchFamily="34" charset="0"/>
              <a:ea typeface="Verdana" panose="020B0604030504040204" pitchFamily="34" charset="0"/>
              <a:cs typeface="Arial" panose="020B0604020202020204" pitchFamily="34" charset="0"/>
            </a:endParaRPr>
          </a:p>
          <a:p>
            <a:pPr marL="342900" indent="-342900">
              <a:lnSpc>
                <a:spcPct val="107000"/>
              </a:lnSpc>
              <a:spcAft>
                <a:spcPts val="800"/>
              </a:spcAft>
              <a:buClrTx/>
              <a:buFont typeface="Arial" panose="020B0604020202020204" pitchFamily="34" charset="0"/>
              <a:buChar char="•"/>
              <a:defRPr/>
            </a:pPr>
            <a:r>
              <a:rPr lang="en-US" sz="2200" kern="1200" dirty="0">
                <a:solidFill>
                  <a:srgbClr val="1F497D">
                    <a:lumMod val="60000"/>
                    <a:lumOff val="40000"/>
                  </a:srgbClr>
                </a:solidFill>
                <a:latin typeface="Arial" panose="020B0604020202020204" pitchFamily="34" charset="0"/>
                <a:ea typeface="Verdana" panose="020B0604030504040204" pitchFamily="34" charset="0"/>
                <a:cs typeface="Arial" panose="020B0604020202020204" pitchFamily="34" charset="0"/>
              </a:rPr>
              <a:t>GCOS promoting the concept of </a:t>
            </a:r>
            <a:r>
              <a:rPr lang="en-US" sz="2200" b="1" kern="1200" dirty="0">
                <a:solidFill>
                  <a:srgbClr val="1F497D">
                    <a:lumMod val="60000"/>
                    <a:lumOff val="40000"/>
                  </a:srgbClr>
                </a:solidFill>
                <a:latin typeface="Arial" panose="020B0604020202020204" pitchFamily="34" charset="0"/>
                <a:ea typeface="Verdana" panose="020B0604030504040204" pitchFamily="34" charset="0"/>
                <a:cs typeface="Arial" panose="020B0604020202020204" pitchFamily="34" charset="0"/>
              </a:rPr>
              <a:t>Tiered Networks</a:t>
            </a:r>
            <a:endParaRPr lang="en-CH" sz="2200" b="1" kern="1200" dirty="0">
              <a:solidFill>
                <a:srgbClr val="1F497D">
                  <a:lumMod val="60000"/>
                  <a:lumOff val="40000"/>
                </a:srgbClr>
              </a:solidFill>
              <a:latin typeface="Arial" panose="020B0604020202020204" pitchFamily="34" charset="0"/>
              <a:ea typeface="Verdana" panose="020B0604030504040204" pitchFamily="34" charset="0"/>
              <a:cs typeface="Arial" panose="020B0604020202020204" pitchFamily="34" charset="0"/>
            </a:endParaRPr>
          </a:p>
          <a:p>
            <a:pPr marL="342900" indent="-342900">
              <a:lnSpc>
                <a:spcPct val="107000"/>
              </a:lnSpc>
              <a:spcAft>
                <a:spcPts val="800"/>
              </a:spcAft>
              <a:buClrTx/>
              <a:buFont typeface="Arial" panose="020B0604020202020204" pitchFamily="34" charset="0"/>
              <a:buChar char="•"/>
              <a:defRPr/>
            </a:pPr>
            <a:r>
              <a:rPr lang="en-CH" sz="2200" b="1" kern="1200" dirty="0">
                <a:solidFill>
                  <a:srgbClr val="1F497D">
                    <a:lumMod val="60000"/>
                    <a:lumOff val="40000"/>
                  </a:srgbClr>
                </a:solidFill>
                <a:latin typeface="Arial" panose="020B0604020202020204" pitchFamily="34" charset="0"/>
                <a:ea typeface="Verdana" panose="020B0604030504040204" pitchFamily="34" charset="0"/>
                <a:cs typeface="Arial" panose="020B0604020202020204" pitchFamily="34" charset="0"/>
              </a:rPr>
              <a:t>GCOS developing and maintaining Ref</a:t>
            </a:r>
            <a:r>
              <a:rPr lang="fr-CH" sz="2200" b="1" kern="1200" dirty="0">
                <a:solidFill>
                  <a:srgbClr val="1F497D">
                    <a:lumMod val="60000"/>
                    <a:lumOff val="40000"/>
                  </a:srgbClr>
                </a:solidFill>
                <a:latin typeface="Arial" panose="020B0604020202020204" pitchFamily="34" charset="0"/>
                <a:ea typeface="Verdana" panose="020B0604030504040204" pitchFamily="34" charset="0"/>
                <a:cs typeface="Arial" panose="020B0604020202020204" pitchFamily="34" charset="0"/>
              </a:rPr>
              <a:t>e</a:t>
            </a:r>
            <a:r>
              <a:rPr lang="en-CH" sz="2200" b="1" kern="1200" dirty="0" err="1">
                <a:solidFill>
                  <a:srgbClr val="1F497D">
                    <a:lumMod val="60000"/>
                    <a:lumOff val="40000"/>
                  </a:srgbClr>
                </a:solidFill>
                <a:latin typeface="Arial" panose="020B0604020202020204" pitchFamily="34" charset="0"/>
                <a:ea typeface="Verdana" panose="020B0604030504040204" pitchFamily="34" charset="0"/>
                <a:cs typeface="Arial" panose="020B0604020202020204" pitchFamily="34" charset="0"/>
              </a:rPr>
              <a:t>rence</a:t>
            </a:r>
            <a:r>
              <a:rPr lang="en-CH" sz="2200" b="1" kern="1200" dirty="0">
                <a:solidFill>
                  <a:srgbClr val="1F497D">
                    <a:lumMod val="60000"/>
                    <a:lumOff val="40000"/>
                  </a:srgbClr>
                </a:solidFill>
                <a:latin typeface="Arial" panose="020B0604020202020204" pitchFamily="34" charset="0"/>
                <a:ea typeface="Verdana" panose="020B0604030504040204" pitchFamily="34" charset="0"/>
                <a:cs typeface="Arial" panose="020B0604020202020204" pitchFamily="34" charset="0"/>
              </a:rPr>
              <a:t> Networks</a:t>
            </a:r>
            <a:endParaRPr lang="en-US" sz="2200" b="1" kern="1200" dirty="0">
              <a:solidFill>
                <a:srgbClr val="1F497D">
                  <a:lumMod val="60000"/>
                  <a:lumOff val="40000"/>
                </a:srgbClr>
              </a:solidFill>
              <a:latin typeface="Arial" panose="020B0604020202020204" pitchFamily="34" charset="0"/>
              <a:ea typeface="Verdana" panose="020B0604030504040204" pitchFamily="34" charset="0"/>
              <a:cs typeface="Arial" panose="020B0604020202020204" pitchFamily="34" charset="0"/>
            </a:endParaRPr>
          </a:p>
          <a:p>
            <a:pPr marL="342900" indent="-342900">
              <a:lnSpc>
                <a:spcPct val="107000"/>
              </a:lnSpc>
              <a:spcAft>
                <a:spcPts val="800"/>
              </a:spcAft>
              <a:buClrTx/>
              <a:buFont typeface="Arial" panose="020B0604020202020204" pitchFamily="34" charset="0"/>
              <a:buChar char="•"/>
              <a:defRPr/>
            </a:pPr>
            <a:r>
              <a:rPr lang="en-US" sz="2200" kern="1200" dirty="0">
                <a:solidFill>
                  <a:srgbClr val="005BAA"/>
                </a:solidFill>
                <a:latin typeface="Arial" panose="020B0604020202020204" pitchFamily="34" charset="0"/>
                <a:ea typeface="Verdana" panose="020B0604030504040204" pitchFamily="34" charset="0"/>
                <a:cs typeface="Arial" panose="020B0604020202020204" pitchFamily="34" charset="0"/>
              </a:rPr>
              <a:t>GCOS involved in the </a:t>
            </a:r>
            <a:r>
              <a:rPr lang="en-US" sz="2200" b="1" kern="1200" dirty="0">
                <a:solidFill>
                  <a:srgbClr val="005BAA"/>
                </a:solidFill>
                <a:latin typeface="Arial" panose="020B0604020202020204" pitchFamily="34" charset="0"/>
                <a:ea typeface="Verdana" panose="020B0604030504040204" pitchFamily="34" charset="0"/>
                <a:cs typeface="Arial" panose="020B0604020202020204" pitchFamily="34" charset="0"/>
              </a:rPr>
              <a:t>expansion of GBON</a:t>
            </a:r>
          </a:p>
          <a:p>
            <a:pPr marL="342900" indent="-342900">
              <a:lnSpc>
                <a:spcPct val="107000"/>
              </a:lnSpc>
              <a:spcAft>
                <a:spcPts val="800"/>
              </a:spcAft>
              <a:buClrTx/>
              <a:buFont typeface="Arial" panose="020B0604020202020204" pitchFamily="34" charset="0"/>
              <a:buChar char="•"/>
              <a:defRPr/>
            </a:pPr>
            <a:r>
              <a:rPr lang="en-US" sz="2200" kern="1200" dirty="0">
                <a:solidFill>
                  <a:srgbClr val="005BAA"/>
                </a:solidFill>
                <a:latin typeface="Arial" panose="020B0604020202020204" pitchFamily="34" charset="0"/>
                <a:ea typeface="Verdana" panose="020B0604030504040204" pitchFamily="34" charset="0"/>
                <a:cs typeface="Arial" panose="020B0604020202020204" pitchFamily="34" charset="0"/>
              </a:rPr>
              <a:t>GCOS in charge of </a:t>
            </a:r>
            <a:r>
              <a:rPr lang="en-US" sz="2200" b="1" kern="1200" dirty="0">
                <a:solidFill>
                  <a:srgbClr val="005BAA"/>
                </a:solidFill>
                <a:latin typeface="Arial" panose="020B0604020202020204" pitchFamily="34" charset="0"/>
                <a:ea typeface="Verdana" panose="020B0604030504040204" pitchFamily="34" charset="0"/>
                <a:cs typeface="Arial" panose="020B0604020202020204" pitchFamily="34" charset="0"/>
              </a:rPr>
              <a:t>Climate monitoring requirements </a:t>
            </a:r>
            <a:r>
              <a:rPr lang="en-US" sz="2200" kern="1200" dirty="0">
                <a:solidFill>
                  <a:srgbClr val="005BAA"/>
                </a:solidFill>
                <a:latin typeface="Arial" panose="020B0604020202020204" pitchFamily="34" charset="0"/>
                <a:ea typeface="Verdana" panose="020B0604030504040204" pitchFamily="34" charset="0"/>
                <a:cs typeface="Arial" panose="020B0604020202020204" pitchFamily="34" charset="0"/>
              </a:rPr>
              <a:t>in RRR (collaboration with GOOS and GCW)</a:t>
            </a:r>
            <a:endParaRPr lang="en-CH" sz="2200" kern="120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342900" indent="-342900">
              <a:lnSpc>
                <a:spcPct val="107000"/>
              </a:lnSpc>
              <a:spcAft>
                <a:spcPts val="800"/>
              </a:spcAft>
              <a:buClrTx/>
              <a:buFont typeface="Arial" panose="020B0604020202020204" pitchFamily="34" charset="0"/>
              <a:buChar char="•"/>
              <a:defRPr/>
            </a:pPr>
            <a:r>
              <a:rPr lang="en-US" sz="2200" kern="1200" dirty="0">
                <a:solidFill>
                  <a:srgbClr val="005BAA"/>
                </a:solidFill>
                <a:latin typeface="Arial" panose="020B0604020202020204" pitchFamily="34" charset="0"/>
                <a:ea typeface="Verdana" panose="020B0604030504040204" pitchFamily="34" charset="0"/>
                <a:cs typeface="Arial" panose="020B0604020202020204" pitchFamily="34" charset="0"/>
              </a:rPr>
              <a:t>GCOS involved in the development and implementation of WMO Data Policy (climate data)</a:t>
            </a:r>
          </a:p>
          <a:p>
            <a:pPr marL="342900" indent="-342900">
              <a:lnSpc>
                <a:spcPct val="107000"/>
              </a:lnSpc>
              <a:spcAft>
                <a:spcPts val="800"/>
              </a:spcAft>
              <a:buClrTx/>
              <a:buFont typeface="Arial" panose="020B0604020202020204" pitchFamily="34" charset="0"/>
              <a:buChar char="•"/>
              <a:defRPr/>
            </a:pPr>
            <a:r>
              <a:rPr lang="en-US" sz="2200" kern="1200" dirty="0">
                <a:solidFill>
                  <a:srgbClr val="005BAA"/>
                </a:solidFill>
                <a:latin typeface="Arial" panose="020B0604020202020204" pitchFamily="34" charset="0"/>
                <a:ea typeface="Verdana" panose="020B0604030504040204" pitchFamily="34" charset="0"/>
                <a:cs typeface="Arial" panose="020B0604020202020204" pitchFamily="34" charset="0"/>
              </a:rPr>
              <a:t>GCOS in charge of sections of WIGOS manual concerning climate monitoring </a:t>
            </a:r>
            <a:endParaRPr lang="en-CH" sz="2200" kern="120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marL="342900" indent="-342900">
              <a:lnSpc>
                <a:spcPct val="107000"/>
              </a:lnSpc>
              <a:spcAft>
                <a:spcPts val="800"/>
              </a:spcAft>
              <a:buClrTx/>
              <a:buFont typeface="Arial" panose="020B0604020202020204" pitchFamily="34" charset="0"/>
              <a:buChar char="•"/>
              <a:defRPr/>
            </a:pPr>
            <a:r>
              <a:rPr lang="en-CH" sz="2200" b="1" kern="1200" dirty="0">
                <a:solidFill>
                  <a:srgbClr val="00B0F0"/>
                </a:solidFill>
                <a:latin typeface="Arial" panose="020B0604020202020204" pitchFamily="34" charset="0"/>
                <a:ea typeface="Verdana" panose="020B0604030504040204" pitchFamily="34" charset="0"/>
                <a:cs typeface="Arial" panose="020B0604020202020204" pitchFamily="34" charset="0"/>
              </a:rPr>
              <a:t>GCOS Deputy Chair involved on the newly formed Climate Infrastructure Task Team</a:t>
            </a:r>
            <a:endParaRPr lang="en-US" sz="2200" b="1" kern="1200" dirty="0">
              <a:solidFill>
                <a:srgbClr val="00B0F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9963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1BB0-F019-76F9-5D1F-23531DCFBF6E}"/>
              </a:ext>
            </a:extLst>
          </p:cNvPr>
          <p:cNvSpPr>
            <a:spLocks noGrp="1"/>
          </p:cNvSpPr>
          <p:nvPr>
            <p:ph type="title"/>
          </p:nvPr>
        </p:nvSpPr>
        <p:spPr/>
        <p:txBody>
          <a:bodyPr/>
          <a:lstStyle/>
          <a:p>
            <a:r>
              <a:rPr lang="en-GB" dirty="0"/>
              <a:t>GCOS Atmospheric Networks working with WIGOS(INFCOM)</a:t>
            </a:r>
          </a:p>
        </p:txBody>
      </p:sp>
      <p:pic>
        <p:nvPicPr>
          <p:cNvPr id="5" name="Picture 4">
            <a:extLst>
              <a:ext uri="{FF2B5EF4-FFF2-40B4-BE49-F238E27FC236}">
                <a16:creationId xmlns:a16="http://schemas.microsoft.com/office/drawing/2014/main" id="{67E47D66-9573-AAF3-D3C8-4FE3EDECC636}"/>
              </a:ext>
            </a:extLst>
          </p:cNvPr>
          <p:cNvPicPr>
            <a:picLocks noChangeAspect="1"/>
          </p:cNvPicPr>
          <p:nvPr/>
        </p:nvPicPr>
        <p:blipFill>
          <a:blip r:embed="rId3"/>
          <a:stretch>
            <a:fillRect/>
          </a:stretch>
        </p:blipFill>
        <p:spPr>
          <a:xfrm>
            <a:off x="247387" y="779809"/>
            <a:ext cx="2779096" cy="1699504"/>
          </a:xfrm>
          <a:prstGeom prst="rect">
            <a:avLst/>
          </a:prstGeom>
          <a:ln w="38100">
            <a:solidFill>
              <a:schemeClr val="tx1"/>
            </a:solidFill>
          </a:ln>
        </p:spPr>
      </p:pic>
      <p:pic>
        <p:nvPicPr>
          <p:cNvPr id="7" name="Picture 6">
            <a:extLst>
              <a:ext uri="{FF2B5EF4-FFF2-40B4-BE49-F238E27FC236}">
                <a16:creationId xmlns:a16="http://schemas.microsoft.com/office/drawing/2014/main" id="{6F87384D-D0AF-70AD-59A9-2E5B58D5BF5F}"/>
              </a:ext>
            </a:extLst>
          </p:cNvPr>
          <p:cNvPicPr>
            <a:picLocks noChangeAspect="1"/>
          </p:cNvPicPr>
          <p:nvPr/>
        </p:nvPicPr>
        <p:blipFill>
          <a:blip r:embed="rId4"/>
          <a:stretch>
            <a:fillRect/>
          </a:stretch>
        </p:blipFill>
        <p:spPr>
          <a:xfrm>
            <a:off x="247388" y="2629037"/>
            <a:ext cx="2779096" cy="1641836"/>
          </a:xfrm>
          <a:prstGeom prst="rect">
            <a:avLst/>
          </a:prstGeom>
          <a:ln w="38100">
            <a:solidFill>
              <a:schemeClr val="tx1"/>
            </a:solidFill>
          </a:ln>
        </p:spPr>
      </p:pic>
      <p:sp>
        <p:nvSpPr>
          <p:cNvPr id="8" name="TextBox 7">
            <a:extLst>
              <a:ext uri="{FF2B5EF4-FFF2-40B4-BE49-F238E27FC236}">
                <a16:creationId xmlns:a16="http://schemas.microsoft.com/office/drawing/2014/main" id="{7165F025-849C-B74B-7971-E7C78517E38F}"/>
              </a:ext>
            </a:extLst>
          </p:cNvPr>
          <p:cNvSpPr txBox="1"/>
          <p:nvPr/>
        </p:nvSpPr>
        <p:spPr>
          <a:xfrm>
            <a:off x="247387" y="2217819"/>
            <a:ext cx="2779096" cy="246221"/>
          </a:xfrm>
          <a:prstGeom prst="rect">
            <a:avLst/>
          </a:prstGeom>
          <a:solidFill>
            <a:schemeClr val="bg1"/>
          </a:solidFill>
          <a:ln w="381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GCOS Surface Network (GSN) : 1024 stations</a:t>
            </a:r>
          </a:p>
        </p:txBody>
      </p:sp>
      <p:sp>
        <p:nvSpPr>
          <p:cNvPr id="9" name="TextBox 8">
            <a:extLst>
              <a:ext uri="{FF2B5EF4-FFF2-40B4-BE49-F238E27FC236}">
                <a16:creationId xmlns:a16="http://schemas.microsoft.com/office/drawing/2014/main" id="{DC872A4B-E125-A309-27B1-F563211E4887}"/>
              </a:ext>
            </a:extLst>
          </p:cNvPr>
          <p:cNvSpPr txBox="1"/>
          <p:nvPr/>
        </p:nvSpPr>
        <p:spPr>
          <a:xfrm>
            <a:off x="247387" y="4024651"/>
            <a:ext cx="2779097" cy="246221"/>
          </a:xfrm>
          <a:prstGeom prst="rect">
            <a:avLst/>
          </a:prstGeom>
          <a:solidFill>
            <a:schemeClr val="bg1"/>
          </a:solidFill>
          <a:ln w="381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GCOS Upper-Air Network (GUAN) : 178 stations</a:t>
            </a:r>
          </a:p>
        </p:txBody>
      </p:sp>
      <p:pic>
        <p:nvPicPr>
          <p:cNvPr id="4" name="Picture 3">
            <a:extLst>
              <a:ext uri="{FF2B5EF4-FFF2-40B4-BE49-F238E27FC236}">
                <a16:creationId xmlns:a16="http://schemas.microsoft.com/office/drawing/2014/main" id="{877B4889-1081-8DE3-4040-53415F8BF1AE}"/>
              </a:ext>
            </a:extLst>
          </p:cNvPr>
          <p:cNvPicPr>
            <a:picLocks noChangeAspect="1"/>
          </p:cNvPicPr>
          <p:nvPr/>
        </p:nvPicPr>
        <p:blipFill>
          <a:blip r:embed="rId5"/>
          <a:srcRect t="11191" r="17819" b="8796"/>
          <a:stretch/>
        </p:blipFill>
        <p:spPr>
          <a:xfrm>
            <a:off x="5243209" y="1146103"/>
            <a:ext cx="3310079" cy="1699504"/>
          </a:xfrm>
          <a:prstGeom prst="rect">
            <a:avLst/>
          </a:prstGeom>
          <a:ln w="38100">
            <a:solidFill>
              <a:schemeClr val="tx1"/>
            </a:solidFill>
          </a:ln>
        </p:spPr>
      </p:pic>
      <p:sp>
        <p:nvSpPr>
          <p:cNvPr id="6" name="TextBox 5">
            <a:extLst>
              <a:ext uri="{FF2B5EF4-FFF2-40B4-BE49-F238E27FC236}">
                <a16:creationId xmlns:a16="http://schemas.microsoft.com/office/drawing/2014/main" id="{56205FCF-0B7D-96EE-2BC2-57DBF7923AA4}"/>
              </a:ext>
            </a:extLst>
          </p:cNvPr>
          <p:cNvSpPr txBox="1"/>
          <p:nvPr/>
        </p:nvSpPr>
        <p:spPr>
          <a:xfrm>
            <a:off x="5343330" y="2197520"/>
            <a:ext cx="2779096" cy="246221"/>
          </a:xfrm>
          <a:prstGeom prst="rect">
            <a:avLst/>
          </a:prstGeom>
          <a:solidFill>
            <a:schemeClr val="bg1"/>
          </a:solidFill>
          <a:ln w="381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Global Basic Observing Network</a:t>
            </a:r>
          </a:p>
        </p:txBody>
      </p:sp>
      <p:pic>
        <p:nvPicPr>
          <p:cNvPr id="13" name="Picture 12">
            <a:extLst>
              <a:ext uri="{FF2B5EF4-FFF2-40B4-BE49-F238E27FC236}">
                <a16:creationId xmlns:a16="http://schemas.microsoft.com/office/drawing/2014/main" id="{0AB4D66D-3443-A5B2-CDE2-E94A42802F81}"/>
              </a:ext>
            </a:extLst>
          </p:cNvPr>
          <p:cNvPicPr>
            <a:picLocks noChangeAspect="1"/>
          </p:cNvPicPr>
          <p:nvPr/>
        </p:nvPicPr>
        <p:blipFill>
          <a:blip r:embed="rId6"/>
          <a:srcRect l="17633" t="50000" r="43830" b="17092"/>
          <a:stretch/>
        </p:blipFill>
        <p:spPr>
          <a:xfrm>
            <a:off x="8807200" y="979738"/>
            <a:ext cx="2991427" cy="1347071"/>
          </a:xfrm>
          <a:prstGeom prst="rect">
            <a:avLst/>
          </a:prstGeom>
          <a:ln w="38100">
            <a:solidFill>
              <a:schemeClr val="tx1"/>
            </a:solidFill>
          </a:ln>
        </p:spPr>
      </p:pic>
      <p:pic>
        <p:nvPicPr>
          <p:cNvPr id="15" name="Picture 14">
            <a:extLst>
              <a:ext uri="{FF2B5EF4-FFF2-40B4-BE49-F238E27FC236}">
                <a16:creationId xmlns:a16="http://schemas.microsoft.com/office/drawing/2014/main" id="{C847BB27-F7CF-B87C-B0A5-1172615F3158}"/>
              </a:ext>
            </a:extLst>
          </p:cNvPr>
          <p:cNvPicPr>
            <a:picLocks noChangeAspect="1"/>
          </p:cNvPicPr>
          <p:nvPr/>
        </p:nvPicPr>
        <p:blipFill>
          <a:blip r:embed="rId7"/>
          <a:srcRect l="719" t="19363" r="50000" b="8795"/>
          <a:stretch/>
        </p:blipFill>
        <p:spPr>
          <a:xfrm>
            <a:off x="247389" y="4453027"/>
            <a:ext cx="2779094" cy="1807317"/>
          </a:xfrm>
          <a:prstGeom prst="rect">
            <a:avLst/>
          </a:prstGeom>
          <a:ln w="38100">
            <a:solidFill>
              <a:schemeClr val="tx1"/>
            </a:solidFill>
          </a:ln>
        </p:spPr>
      </p:pic>
      <p:sp>
        <p:nvSpPr>
          <p:cNvPr id="16" name="TextBox 15">
            <a:extLst>
              <a:ext uri="{FF2B5EF4-FFF2-40B4-BE49-F238E27FC236}">
                <a16:creationId xmlns:a16="http://schemas.microsoft.com/office/drawing/2014/main" id="{5628B115-D02D-0AD6-4653-84B2A394E5E3}"/>
              </a:ext>
            </a:extLst>
          </p:cNvPr>
          <p:cNvSpPr txBox="1"/>
          <p:nvPr/>
        </p:nvSpPr>
        <p:spPr>
          <a:xfrm>
            <a:off x="425642" y="5955080"/>
            <a:ext cx="2422585" cy="246221"/>
          </a:xfrm>
          <a:prstGeom prst="rect">
            <a:avLst/>
          </a:prstGeom>
          <a:solidFill>
            <a:schemeClr val="bg1"/>
          </a:solidFill>
          <a:ln w="381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Lead Centres for GCOS</a:t>
            </a:r>
          </a:p>
        </p:txBody>
      </p:sp>
      <p:sp>
        <p:nvSpPr>
          <p:cNvPr id="17" name="Arrow: Right 16">
            <a:extLst>
              <a:ext uri="{FF2B5EF4-FFF2-40B4-BE49-F238E27FC236}">
                <a16:creationId xmlns:a16="http://schemas.microsoft.com/office/drawing/2014/main" id="{1D19FFDB-BBE8-8124-0287-F469641A0FAE}"/>
              </a:ext>
            </a:extLst>
          </p:cNvPr>
          <p:cNvSpPr/>
          <p:nvPr/>
        </p:nvSpPr>
        <p:spPr>
          <a:xfrm>
            <a:off x="3566561" y="1338834"/>
            <a:ext cx="1206230" cy="22809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8BA17782-CB1B-C54D-8CE6-060FA1E68618}"/>
              </a:ext>
            </a:extLst>
          </p:cNvPr>
          <p:cNvSpPr txBox="1"/>
          <p:nvPr/>
        </p:nvSpPr>
        <p:spPr>
          <a:xfrm>
            <a:off x="5457219" y="3963095"/>
            <a:ext cx="2003898" cy="369332"/>
          </a:xfrm>
          <a:prstGeom prst="rect">
            <a:avLst/>
          </a:prstGeom>
          <a:noFill/>
          <a:ln w="381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CLIMAT &amp; DAYCLI</a:t>
            </a:r>
          </a:p>
        </p:txBody>
      </p:sp>
      <p:sp>
        <p:nvSpPr>
          <p:cNvPr id="19" name="Arrow: Right 18">
            <a:extLst>
              <a:ext uri="{FF2B5EF4-FFF2-40B4-BE49-F238E27FC236}">
                <a16:creationId xmlns:a16="http://schemas.microsoft.com/office/drawing/2014/main" id="{A63AB74E-3B67-6722-4C94-03BBFB827C4B}"/>
              </a:ext>
            </a:extLst>
          </p:cNvPr>
          <p:cNvSpPr/>
          <p:nvPr/>
        </p:nvSpPr>
        <p:spPr>
          <a:xfrm>
            <a:off x="3684131" y="3816186"/>
            <a:ext cx="771137" cy="6631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Arrow: Right 19">
            <a:extLst>
              <a:ext uri="{FF2B5EF4-FFF2-40B4-BE49-F238E27FC236}">
                <a16:creationId xmlns:a16="http://schemas.microsoft.com/office/drawing/2014/main" id="{619D5386-75CE-AA0E-C938-4F2FBE11181F}"/>
              </a:ext>
            </a:extLst>
          </p:cNvPr>
          <p:cNvSpPr/>
          <p:nvPr/>
        </p:nvSpPr>
        <p:spPr>
          <a:xfrm rot="9029467">
            <a:off x="7727056" y="3484610"/>
            <a:ext cx="790739" cy="6631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6950DBEA-C136-F106-2818-CE3511A6D9A4}"/>
              </a:ext>
            </a:extLst>
          </p:cNvPr>
          <p:cNvPicPr>
            <a:picLocks noChangeAspect="1"/>
          </p:cNvPicPr>
          <p:nvPr/>
        </p:nvPicPr>
        <p:blipFill>
          <a:blip r:embed="rId8"/>
          <a:srcRect l="43005" t="36525" r="26197" b="27998"/>
          <a:stretch/>
        </p:blipFill>
        <p:spPr>
          <a:xfrm>
            <a:off x="5499399" y="4596896"/>
            <a:ext cx="2797697" cy="1699504"/>
          </a:xfrm>
          <a:prstGeom prst="rect">
            <a:avLst/>
          </a:prstGeom>
          <a:ln w="38100">
            <a:solidFill>
              <a:schemeClr val="tx1"/>
            </a:solidFill>
          </a:ln>
        </p:spPr>
      </p:pic>
      <p:sp>
        <p:nvSpPr>
          <p:cNvPr id="23" name="Arrow: Left-Right 22">
            <a:extLst>
              <a:ext uri="{FF2B5EF4-FFF2-40B4-BE49-F238E27FC236}">
                <a16:creationId xmlns:a16="http://schemas.microsoft.com/office/drawing/2014/main" id="{593E0EA0-6A79-C48D-6FD8-E78F53568B08}"/>
              </a:ext>
            </a:extLst>
          </p:cNvPr>
          <p:cNvSpPr/>
          <p:nvPr/>
        </p:nvSpPr>
        <p:spPr>
          <a:xfrm>
            <a:off x="3433492" y="4941650"/>
            <a:ext cx="1472367" cy="105234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3FE290E6-CD4F-A774-527B-D96401D7E056}"/>
              </a:ext>
            </a:extLst>
          </p:cNvPr>
          <p:cNvSpPr txBox="1"/>
          <p:nvPr/>
        </p:nvSpPr>
        <p:spPr>
          <a:xfrm>
            <a:off x="8658333" y="3037611"/>
            <a:ext cx="3391323" cy="3293209"/>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SOFF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(1) Working with SOFF and WMO ensure that gaps in the GUAN are addressed by SOFF capital investment. (Target 2 ‘silent’ GUAN per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 Working with SOFF and WMO encourage the reporting of CLIMAT and DAYCLI for relevant surface stations (GSN &amp; former RBCN).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(3) Develop a strategy with SOFF to support climate reference stations (GRUAN and GSRN)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(4) Data rescue? </a:t>
            </a:r>
            <a:endParaRPr kumimoji="0" lang="en-CH"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5915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D78F-FC4A-498A-1019-F904D23C9A61}"/>
              </a:ext>
            </a:extLst>
          </p:cNvPr>
          <p:cNvSpPr>
            <a:spLocks noGrp="1"/>
          </p:cNvSpPr>
          <p:nvPr>
            <p:ph type="title"/>
          </p:nvPr>
        </p:nvSpPr>
        <p:spPr>
          <a:xfrm>
            <a:off x="176047" y="175939"/>
            <a:ext cx="9845407" cy="779100"/>
          </a:xfrm>
        </p:spPr>
        <p:txBody>
          <a:bodyPr/>
          <a:lstStyle/>
          <a:p>
            <a:r>
              <a:rPr lang="en-US" sz="3200" dirty="0"/>
              <a:t>WMO Climate Infrastructure Task Team </a:t>
            </a:r>
            <a:endParaRPr lang="en-CH" sz="3200" dirty="0"/>
          </a:p>
        </p:txBody>
      </p:sp>
      <p:sp>
        <p:nvSpPr>
          <p:cNvPr id="3" name="TextBox 2">
            <a:extLst>
              <a:ext uri="{FF2B5EF4-FFF2-40B4-BE49-F238E27FC236}">
                <a16:creationId xmlns:a16="http://schemas.microsoft.com/office/drawing/2014/main" id="{B3CB624B-5AED-6D11-E338-D3044FBABF73}"/>
              </a:ext>
            </a:extLst>
          </p:cNvPr>
          <p:cNvSpPr txBox="1"/>
          <p:nvPr/>
        </p:nvSpPr>
        <p:spPr>
          <a:xfrm>
            <a:off x="400743" y="1111531"/>
            <a:ext cx="11390514" cy="4062651"/>
          </a:xfrm>
          <a:prstGeom prst="rect">
            <a:avLst/>
          </a:prstGeom>
          <a:noFill/>
        </p:spPr>
        <p:txBody>
          <a:bodyPr wrap="square" rtlCol="0">
            <a:spAutoFit/>
          </a:bodyPr>
          <a:lstStyle/>
          <a:p>
            <a:pPr>
              <a:buClrTx/>
              <a:buFontTx/>
              <a:buNone/>
              <a:defRPr/>
            </a:pPr>
            <a:r>
              <a:rPr lang="en-US" sz="2000" b="1" kern="1200" dirty="0">
                <a:latin typeface="Calibri" panose="020F0502020204030204"/>
                <a:ea typeface="+mn-ea"/>
                <a:cs typeface="+mn-cs"/>
              </a:rPr>
              <a:t>Established at the INFCOM Management Group Meeting in October 2024</a:t>
            </a:r>
            <a:r>
              <a:rPr lang="en-CH" sz="2000" b="1" kern="1200" dirty="0">
                <a:latin typeface="Calibri" panose="020F0502020204030204"/>
                <a:ea typeface="+mn-ea"/>
                <a:cs typeface="+mn-cs"/>
              </a:rPr>
              <a:t> – 1st Meeting January 2025</a:t>
            </a:r>
            <a:endParaRPr lang="en-US" sz="2000" b="1" kern="1200" dirty="0">
              <a:latin typeface="Calibri" panose="020F0502020204030204"/>
              <a:ea typeface="+mn-ea"/>
              <a:cs typeface="+mn-cs"/>
            </a:endParaRPr>
          </a:p>
          <a:p>
            <a:pPr>
              <a:buClrTx/>
              <a:buFontTx/>
              <a:buNone/>
              <a:defRPr/>
            </a:pPr>
            <a:endParaRPr lang="en-US" sz="2000" kern="1200" dirty="0">
              <a:latin typeface="Calibri" panose="020F0502020204030204"/>
              <a:ea typeface="+mn-ea"/>
              <a:cs typeface="+mn-cs"/>
            </a:endParaRPr>
          </a:p>
          <a:p>
            <a:pPr marL="285750" indent="-285750">
              <a:buClrTx/>
              <a:buFont typeface="Arial" panose="020B0604020202020204" pitchFamily="34" charset="0"/>
              <a:buChar char="•"/>
              <a:defRPr/>
            </a:pPr>
            <a:r>
              <a:rPr lang="en-US" sz="2000" kern="1200" dirty="0">
                <a:latin typeface="Calibri" panose="020F0502020204030204"/>
                <a:ea typeface="+mn-ea"/>
                <a:cs typeface="+mn-cs"/>
              </a:rPr>
              <a:t>Identify </a:t>
            </a:r>
            <a:r>
              <a:rPr lang="en-US" sz="2000" b="1" kern="1200" dirty="0">
                <a:latin typeface="Calibri" panose="020F0502020204030204"/>
                <a:ea typeface="+mn-ea"/>
                <a:cs typeface="+mn-cs"/>
              </a:rPr>
              <a:t>gaps and overlaps in the existing infrastructure, regulations and guidance materials </a:t>
            </a:r>
            <a:r>
              <a:rPr lang="en-US" sz="2000" kern="1200" dirty="0">
                <a:latin typeface="Calibri" panose="020F0502020204030204"/>
                <a:ea typeface="+mn-ea"/>
                <a:cs typeface="+mn-cs"/>
              </a:rPr>
              <a:t>related to the production, exchange and archiving of Climate observation at the global, regional and national levels - the WIGOS, WIS and WIPPS components needed for Climate monitoring, including reanalysis needs.</a:t>
            </a:r>
            <a:endParaRPr lang="en-CH" sz="2000" kern="1200" dirty="0">
              <a:latin typeface="Calibri" panose="020F0502020204030204"/>
              <a:ea typeface="+mn-ea"/>
              <a:cs typeface="+mn-cs"/>
            </a:endParaRPr>
          </a:p>
          <a:p>
            <a:pPr>
              <a:buClrTx/>
              <a:buFontTx/>
              <a:buNone/>
              <a:defRPr/>
            </a:pPr>
            <a:endParaRPr lang="en-US" sz="2000" kern="1200" dirty="0">
              <a:latin typeface="Calibri" panose="020F0502020204030204"/>
              <a:ea typeface="+mn-ea"/>
              <a:cs typeface="+mn-cs"/>
            </a:endParaRPr>
          </a:p>
          <a:p>
            <a:pPr marL="285750" indent="-285750">
              <a:buClrTx/>
              <a:buFont typeface="Arial" panose="020B0604020202020204" pitchFamily="34" charset="0"/>
              <a:buChar char="•"/>
              <a:defRPr/>
            </a:pPr>
            <a:r>
              <a:rPr lang="en-CA" sz="2000" kern="1200" dirty="0">
                <a:latin typeface="Calibri" panose="020F0502020204030204" pitchFamily="34" charset="0"/>
                <a:ea typeface="Yu Mincho" panose="02020400000000000000" pitchFamily="18" charset="-128"/>
                <a:cs typeface="Arial" panose="020B0604020202020204" pitchFamily="34" charset="0"/>
              </a:rPr>
              <a:t>Identify needed actions of INFCOM to close the identified gaps in the Climate Infrastructure, regulations and guidance materials and resolve overlaps and conflicts</a:t>
            </a:r>
            <a:endParaRPr lang="en-US" sz="2000" kern="1200" dirty="0">
              <a:latin typeface="Calibri" panose="020F0502020204030204" pitchFamily="34" charset="0"/>
              <a:ea typeface="Yu Mincho" panose="02020400000000000000" pitchFamily="18" charset="-128"/>
              <a:cs typeface="Arial" panose="020B0604020202020204" pitchFamily="34" charset="0"/>
            </a:endParaRPr>
          </a:p>
          <a:p>
            <a:pPr>
              <a:buClrTx/>
              <a:buFontTx/>
              <a:buNone/>
              <a:defRPr/>
            </a:pPr>
            <a:endParaRPr lang="en-US" sz="2000" kern="1200" dirty="0">
              <a:latin typeface="Calibri" panose="020F0502020204030204" pitchFamily="34" charset="0"/>
              <a:ea typeface="Yu Mincho" panose="02020400000000000000" pitchFamily="18" charset="-128"/>
              <a:cs typeface="Arial" panose="020B0604020202020204" pitchFamily="34" charset="0"/>
            </a:endParaRPr>
          </a:p>
          <a:p>
            <a:pPr marL="285750" indent="-285750">
              <a:buClrTx/>
              <a:buFont typeface="Arial" panose="020B0604020202020204" pitchFamily="34" charset="0"/>
              <a:buChar char="•"/>
              <a:defRPr/>
            </a:pPr>
            <a:r>
              <a:rPr lang="en-CA" sz="2000" kern="1200" dirty="0">
                <a:latin typeface="Calibri" panose="020F0502020204030204" pitchFamily="34" charset="0"/>
                <a:ea typeface="Yu Mincho" panose="02020400000000000000" pitchFamily="18" charset="-128"/>
                <a:cs typeface="Arial" panose="020B0604020202020204" pitchFamily="34" charset="0"/>
              </a:rPr>
              <a:t>Propose to INFCOM management group prioritization of the identified needed actions and appropriate working mechanisms (INFCOM subsidiary bodies and other working bodies and mechanisms) to take forward the required activities.</a:t>
            </a:r>
            <a:endParaRPr lang="en-CH" sz="2000" kern="1200" dirty="0">
              <a:latin typeface="Calibri" panose="020F0502020204030204" pitchFamily="34" charset="0"/>
              <a:ea typeface="Calibri" panose="020F0502020204030204" pitchFamily="34" charset="0"/>
              <a:cs typeface="Arial" panose="020B0604020202020204" pitchFamily="34" charset="0"/>
            </a:endParaRPr>
          </a:p>
          <a:p>
            <a:pPr>
              <a:buClrTx/>
              <a:buFontTx/>
              <a:buNone/>
              <a:defRPr/>
            </a:pPr>
            <a:endParaRPr lang="en-CH" sz="1800" kern="1200" dirty="0">
              <a:latin typeface="Calibri" panose="020F0502020204030204"/>
              <a:ea typeface="+mn-ea"/>
              <a:cs typeface="+mn-cs"/>
            </a:endParaRPr>
          </a:p>
        </p:txBody>
      </p:sp>
      <p:sp>
        <p:nvSpPr>
          <p:cNvPr id="4" name="TextBox 3">
            <a:extLst>
              <a:ext uri="{FF2B5EF4-FFF2-40B4-BE49-F238E27FC236}">
                <a16:creationId xmlns:a16="http://schemas.microsoft.com/office/drawing/2014/main" id="{C407B7AF-9FB5-9228-3054-3A3D0207A308}"/>
              </a:ext>
            </a:extLst>
          </p:cNvPr>
          <p:cNvSpPr txBox="1"/>
          <p:nvPr/>
        </p:nvSpPr>
        <p:spPr>
          <a:xfrm>
            <a:off x="447964" y="5174182"/>
            <a:ext cx="11296072" cy="1015663"/>
          </a:xfrm>
          <a:prstGeom prst="rect">
            <a:avLst/>
          </a:prstGeom>
          <a:noFill/>
        </p:spPr>
        <p:txBody>
          <a:bodyPr wrap="square" rtlCol="0">
            <a:spAutoFit/>
          </a:bodyPr>
          <a:lstStyle/>
          <a:p>
            <a:pPr>
              <a:buClrTx/>
              <a:buFontTx/>
              <a:buNone/>
              <a:defRPr/>
            </a:pPr>
            <a:r>
              <a:rPr lang="en-US" sz="2000" kern="100" dirty="0">
                <a:latin typeface="Calibri" panose="020F0502020204030204" pitchFamily="34" charset="0"/>
                <a:ea typeface="Calibri" panose="020F0502020204030204" pitchFamily="34" charset="0"/>
                <a:cs typeface="Arial" panose="020B0604020202020204" pitchFamily="34" charset="0"/>
              </a:rPr>
              <a:t>The Task Team will report to the INFCOM Management Group and will provide a report identifying gaps and overlaps within the WMO infrastructure components supporting climate applications and services, including identification and prioritization of required actions to address the gaps identified, by </a:t>
            </a:r>
            <a:r>
              <a:rPr lang="en-US" sz="2000" b="1" kern="100" dirty="0">
                <a:latin typeface="Calibri" panose="020F0502020204030204" pitchFamily="34" charset="0"/>
                <a:ea typeface="Calibri" panose="020F0502020204030204" pitchFamily="34" charset="0"/>
                <a:cs typeface="Arial" panose="020B0604020202020204" pitchFamily="34" charset="0"/>
              </a:rPr>
              <a:t>Q3 2025</a:t>
            </a:r>
            <a:r>
              <a:rPr lang="en-US" sz="2000" kern="100" dirty="0">
                <a:latin typeface="Calibri" panose="020F0502020204030204" pitchFamily="34" charset="0"/>
                <a:ea typeface="Calibri" panose="020F0502020204030204" pitchFamily="34" charset="0"/>
                <a:cs typeface="Arial" panose="020B0604020202020204" pitchFamily="34" charset="0"/>
              </a:rPr>
              <a:t>.</a:t>
            </a:r>
            <a:endParaRPr lang="en-CH" sz="2000" kern="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216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6D73-D95B-9863-2849-967EE83351A2}"/>
              </a:ext>
            </a:extLst>
          </p:cNvPr>
          <p:cNvSpPr>
            <a:spLocks noGrp="1"/>
          </p:cNvSpPr>
          <p:nvPr>
            <p:ph type="title"/>
          </p:nvPr>
        </p:nvSpPr>
        <p:spPr>
          <a:xfrm>
            <a:off x="176047" y="175939"/>
            <a:ext cx="10849915" cy="779100"/>
          </a:xfrm>
        </p:spPr>
        <p:txBody>
          <a:bodyPr/>
          <a:lstStyle/>
          <a:p>
            <a:r>
              <a:rPr lang="fr-CH" dirty="0" err="1"/>
              <a:t>Definition</a:t>
            </a:r>
            <a:r>
              <a:rPr lang="fr-CH" dirty="0"/>
              <a:t> of </a:t>
            </a:r>
            <a:r>
              <a:rPr lang="fr-CH" dirty="0" err="1"/>
              <a:t>Climate</a:t>
            </a:r>
            <a:r>
              <a:rPr lang="fr-CH" dirty="0"/>
              <a:t> Infrastructure</a:t>
            </a:r>
            <a:endParaRPr lang="en-CH" dirty="0"/>
          </a:p>
        </p:txBody>
      </p:sp>
      <p:sp>
        <p:nvSpPr>
          <p:cNvPr id="3" name="Content Placeholder 2">
            <a:extLst>
              <a:ext uri="{FF2B5EF4-FFF2-40B4-BE49-F238E27FC236}">
                <a16:creationId xmlns:a16="http://schemas.microsoft.com/office/drawing/2014/main" id="{C07AD6C2-5ACD-0097-2904-E0F22B040F5E}"/>
              </a:ext>
            </a:extLst>
          </p:cNvPr>
          <p:cNvSpPr txBox="1">
            <a:spLocks/>
          </p:cNvSpPr>
          <p:nvPr/>
        </p:nvSpPr>
        <p:spPr>
          <a:xfrm>
            <a:off x="101600" y="1078096"/>
            <a:ext cx="11988799" cy="560396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H" sz="3600" b="1" i="0" u="none" strike="noStrike" kern="100" cap="none" spc="0" normalizeH="0" baseline="0" noProof="0" dirty="0">
                <a:ln>
                  <a:noFill/>
                </a:ln>
                <a:solidFill>
                  <a:srgbClr val="000000"/>
                </a:solidFill>
                <a:effectLst/>
                <a:uLnTx/>
                <a:uFillTx/>
                <a:latin typeface="Calibri" panose="020F0502020204030204"/>
                <a:ea typeface="Aptos" panose="020B0004020202020204" pitchFamily="34" charset="0"/>
                <a:cs typeface="Times New Roman" panose="02020603050405020304" pitchFamily="18" charset="0"/>
              </a:rPr>
              <a:t>Climate </a:t>
            </a:r>
            <a:r>
              <a:rPr kumimoji="0" lang="en-CH" sz="3600" b="1" i="0" u="none" strike="noStrike" kern="100" cap="none" spc="0" normalizeH="0" baseline="0" noProof="0" dirty="0" err="1">
                <a:ln>
                  <a:noFill/>
                </a:ln>
                <a:solidFill>
                  <a:srgbClr val="000000"/>
                </a:solidFill>
                <a:effectLst/>
                <a:uLnTx/>
                <a:uFillTx/>
                <a:latin typeface="Calibri" panose="020F0502020204030204"/>
                <a:ea typeface="Aptos" panose="020B0004020202020204" pitchFamily="34" charset="0"/>
                <a:cs typeface="Times New Roman" panose="02020603050405020304" pitchFamily="18" charset="0"/>
              </a:rPr>
              <a:t>Infrastruc</a:t>
            </a:r>
            <a:r>
              <a:rPr kumimoji="0" lang="fr-CH" sz="3600" b="1" i="0" u="none" strike="noStrike" kern="100" cap="none" spc="0" normalizeH="0" baseline="0" noProof="0" dirty="0">
                <a:ln>
                  <a:noFill/>
                </a:ln>
                <a:solidFill>
                  <a:srgbClr val="000000"/>
                </a:solidFill>
                <a:effectLst/>
                <a:uLnTx/>
                <a:uFillTx/>
                <a:latin typeface="Calibri" panose="020F0502020204030204"/>
                <a:ea typeface="Aptos" panose="020B0004020202020204" pitchFamily="34" charset="0"/>
                <a:cs typeface="Times New Roman" panose="02020603050405020304" pitchFamily="18" charset="0"/>
              </a:rPr>
              <a:t>tu</a:t>
            </a:r>
            <a:r>
              <a:rPr kumimoji="0" lang="en-CH" sz="3600" b="1" i="0" u="none" strike="noStrike" kern="100" cap="none" spc="0" normalizeH="0" baseline="0" noProof="0" dirty="0">
                <a:ln>
                  <a:noFill/>
                </a:ln>
                <a:solidFill>
                  <a:srgbClr val="000000"/>
                </a:solidFill>
                <a:effectLst/>
                <a:uLnTx/>
                <a:uFillTx/>
                <a:latin typeface="Calibri" panose="020F0502020204030204"/>
                <a:ea typeface="Aptos" panose="020B0004020202020204" pitchFamily="34" charset="0"/>
                <a:cs typeface="Times New Roman" panose="02020603050405020304" pitchFamily="18" charset="0"/>
              </a:rPr>
              <a:t>re encompasses all processes and systems involved in the collection, preservation, curation, and dissemination of fundamental raw </a:t>
            </a:r>
            <a:r>
              <a:rPr kumimoji="0" lang="en-US" sz="3600" b="1" i="0" u="none" strike="noStrike" kern="100" cap="none" spc="0" normalizeH="0" baseline="0" noProof="0" dirty="0">
                <a:ln>
                  <a:noFill/>
                </a:ln>
                <a:solidFill>
                  <a:srgbClr val="000000"/>
                </a:solidFill>
                <a:effectLst/>
                <a:uLnTx/>
                <a:uFillTx/>
                <a:latin typeface="Calibri" panose="020F0502020204030204"/>
                <a:ea typeface="Aptos" panose="020B0004020202020204" pitchFamily="34" charset="0"/>
                <a:cs typeface="Times New Roman" panose="02020603050405020304" pitchFamily="18" charset="0"/>
              </a:rPr>
              <a:t>climate observations along with all associated metadata. </a:t>
            </a:r>
            <a:r>
              <a:rPr kumimoji="0" lang="en-US" sz="3600" b="0" i="0" u="none" strike="noStrike" kern="100" cap="none" spc="0" normalizeH="0" baseline="0" noProof="0" dirty="0">
                <a:ln>
                  <a:noFill/>
                </a:ln>
                <a:solidFill>
                  <a:srgbClr val="000000"/>
                </a:solidFill>
                <a:effectLst/>
                <a:uLnTx/>
                <a:uFillTx/>
                <a:latin typeface="Calibri" panose="020F0502020204030204"/>
                <a:ea typeface="Aptos" panose="020B0004020202020204" pitchFamily="34" charset="0"/>
                <a:cs typeface="Times New Roman" panose="02020603050405020304" pitchFamily="18" charset="0"/>
              </a:rPr>
              <a:t>This infrastructure should ensure the availability and exchange of climate data in support of the creation of derived data products</a:t>
            </a:r>
            <a:r>
              <a:rPr kumimoji="0" lang="en-CH" sz="3600" b="0" i="0" u="none" strike="noStrike" kern="100" cap="none" spc="0" normalizeH="0" baseline="0" noProof="0" dirty="0">
                <a:ln>
                  <a:noFill/>
                </a:ln>
                <a:solidFill>
                  <a:srgbClr val="000000"/>
                </a:solidFill>
                <a:effectLst/>
                <a:uLnTx/>
                <a:uFillTx/>
                <a:latin typeface="Calibri" panose="020F0502020204030204"/>
                <a:ea typeface="Aptos" panose="020B0004020202020204" pitchFamily="34" charset="0"/>
                <a:cs typeface="Times New Roman" panose="02020603050405020304" pitchFamily="18" charset="0"/>
              </a:rPr>
              <a:t>...</a:t>
            </a:r>
            <a:r>
              <a:rPr kumimoji="0" lang="en-US" sz="3600" b="0" i="0" u="none" strike="noStrike" kern="100" cap="none" spc="0" normalizeH="0" baseline="0" noProof="0" dirty="0">
                <a:ln>
                  <a:noFill/>
                </a:ln>
                <a:solidFill>
                  <a:srgbClr val="000000"/>
                </a:solidFill>
                <a:effectLst/>
                <a:uLnTx/>
                <a:uFillTx/>
                <a:latin typeface="Calibri" panose="020F0502020204030204"/>
                <a:ea typeface="Aptos" panose="020B0004020202020204" pitchFamily="34" charset="0"/>
                <a:cs typeface="Times New Roman" panose="02020603050405020304" pitchFamily="18" charset="0"/>
              </a:rPr>
              <a:t> which facilitate the development of value-added climate products such as reanalysis and services for diverse user communities. </a:t>
            </a:r>
            <a:endParaRPr kumimoji="0" lang="en-CH" sz="3600" b="0" i="0" u="none" strike="noStrike" kern="100" cap="none" spc="0" normalizeH="0" baseline="0" noProof="0" dirty="0">
              <a:ln>
                <a:noFill/>
              </a:ln>
              <a:solidFill>
                <a:srgbClr val="000000"/>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H" sz="3300" b="1" i="0" u="none" strike="noStrike" kern="100" cap="none" spc="0" normalizeH="0" baseline="0" noProof="0" dirty="0">
                <a:ln>
                  <a:noFill/>
                </a:ln>
                <a:solidFill>
                  <a:srgbClr val="000000"/>
                </a:solidFill>
                <a:effectLst/>
                <a:uLnTx/>
                <a:uFillTx/>
                <a:latin typeface="Calibri" panose="020F0502020204030204"/>
                <a:ea typeface="Aptos" panose="020B0004020202020204" pitchFamily="34" charset="0"/>
                <a:cs typeface="Times New Roman" panose="02020603050405020304" pitchFamily="18" charset="0"/>
              </a:rPr>
              <a:t>Practically, Climate Infrastructure would cover:</a:t>
            </a: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rPr>
              <a:t>Data rescue</a:t>
            </a:r>
            <a:endParaRPr kumimoji="0" lang="en-CH"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rPr>
              <a:t>Climate specific requirements for existing observing networks</a:t>
            </a:r>
            <a:endParaRPr kumimoji="0" lang="en-CH"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rPr>
              <a:t>Specialized climate networks (generally reference networks)</a:t>
            </a:r>
            <a:endParaRPr kumimoji="0" lang="en-CH"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rPr>
              <a:t>National database creation, curation and management</a:t>
            </a:r>
            <a:endParaRPr kumimoji="0" lang="en-CH"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rPr>
              <a:t>Exchange of historical or delayed mode observations </a:t>
            </a:r>
            <a:endParaRPr kumimoji="0" lang="en-CH"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FF0000"/>
                </a:solidFill>
                <a:effectLst/>
                <a:uLnTx/>
                <a:uFillTx/>
                <a:latin typeface="Calibri" panose="020F0502020204030204"/>
                <a:ea typeface="Arial" panose="020B0604020202020204" pitchFamily="34" charset="0"/>
                <a:cs typeface="+mn-cs"/>
              </a:rPr>
              <a:t>Global and regional data repositories</a:t>
            </a:r>
            <a:endParaRPr kumimoji="0" lang="en-CH" sz="3300" b="0" i="0" u="none" strike="noStrike" kern="1200" cap="none" spc="0" normalizeH="0" baseline="0" noProof="0" dirty="0">
              <a:ln>
                <a:noFill/>
              </a:ln>
              <a:solidFill>
                <a:srgbClr val="FF0000"/>
              </a:solidFill>
              <a:effectLst/>
              <a:uLnTx/>
              <a:uFillTx/>
              <a:latin typeface="Calibri" panose="020F0502020204030204"/>
              <a:ea typeface="Arial" panose="020B0604020202020204" pitchFamily="34" charset="0"/>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rPr>
              <a:t>Data policy for historical observations</a:t>
            </a:r>
            <a:endParaRPr kumimoji="0" lang="en-CH"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endParaRPr>
          </a:p>
          <a:p>
            <a:pPr marL="228600" marR="0" lvl="0" indent="-228600" algn="l"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rPr>
              <a:t>Integration of all of the above into regulatory materials</a:t>
            </a:r>
            <a:endParaRPr kumimoji="0" lang="en-CH" sz="3300" b="0" i="0" u="none" strike="noStrike" kern="1200" cap="none" spc="0" normalizeH="0" baseline="0" noProof="0" dirty="0">
              <a:ln>
                <a:noFill/>
              </a:ln>
              <a:solidFill>
                <a:srgbClr val="000000"/>
              </a:solidFill>
              <a:effectLst/>
              <a:uLnTx/>
              <a:uFillTx/>
              <a:latin typeface="Calibri" panose="020F0502020204030204"/>
              <a:ea typeface="Arial" panose="020B060402020202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H" sz="1900" b="0" i="0" u="none" strike="noStrike" kern="100" cap="none" spc="0" normalizeH="0" baseline="0" noProof="0" dirty="0">
              <a:ln>
                <a:noFill/>
              </a:ln>
              <a:solidFill>
                <a:srgbClr val="000000"/>
              </a:solidFill>
              <a:effectLs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713522"/>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WMO_WHITE_Powerpoint_en_fr">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GCOS1">
  <a:themeElements>
    <a:clrScheme name="Custom 4">
      <a:dk1>
        <a:srgbClr val="000000"/>
      </a:dk1>
      <a:lt1>
        <a:srgbClr val="FFFFFF"/>
      </a:lt1>
      <a:dk2>
        <a:srgbClr val="44546A"/>
      </a:dk2>
      <a:lt2>
        <a:srgbClr val="E7E6E6"/>
      </a:lt2>
      <a:accent1>
        <a:srgbClr val="F5911E"/>
      </a:accent1>
      <a:accent2>
        <a:srgbClr val="09ADE9"/>
      </a:accent2>
      <a:accent3>
        <a:srgbClr val="0D8D9C"/>
      </a:accent3>
      <a:accent4>
        <a:srgbClr val="283173"/>
      </a:accent4>
      <a:accent5>
        <a:srgbClr val="FED6A4"/>
      </a:accent5>
      <a:accent6>
        <a:srgbClr val="AEDDF7"/>
      </a:accent6>
      <a:hlink>
        <a:srgbClr val="AAD2DA"/>
      </a:hlink>
      <a:folHlink>
        <a:srgbClr val="4E81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OS1" id="{9C0F5B45-C5A2-4545-809C-3DC7BB1D5789}" vid="{52FA6C3D-9951-654E-AFAA-7E887419A595}"/>
    </a:ext>
  </a:extLst>
</a:theme>
</file>

<file path=ppt/theme/theme7.xml><?xml version="1.0" encoding="utf-8"?>
<a:theme xmlns:a="http://schemas.openxmlformats.org/drawingml/2006/main" name="7_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2906</Words>
  <Application>Microsoft Office PowerPoint</Application>
  <PresentationFormat>Widescreen</PresentationFormat>
  <Paragraphs>367</Paragraphs>
  <Slides>24</Slides>
  <Notes>8</Notes>
  <HiddenSlides>0</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24</vt:i4>
      </vt:variant>
    </vt:vector>
  </HeadingPairs>
  <TitlesOfParts>
    <vt:vector size="49" baseType="lpstr">
      <vt:lpstr>Montserrat</vt:lpstr>
      <vt:lpstr>Symbol</vt:lpstr>
      <vt:lpstr>Helvetica</vt:lpstr>
      <vt:lpstr>Verdana</vt:lpstr>
      <vt:lpstr>Geneva</vt:lpstr>
      <vt:lpstr>Calibri</vt:lpstr>
      <vt:lpstr>Arial</vt:lpstr>
      <vt:lpstr>Montserrat Medium</vt:lpstr>
      <vt:lpstr>Average</vt:lpstr>
      <vt:lpstr>Montserrat SemiBold</vt:lpstr>
      <vt:lpstr>Barlow Medium</vt:lpstr>
      <vt:lpstr>Verdana Pro</vt:lpstr>
      <vt:lpstr>Wingdings</vt:lpstr>
      <vt:lpstr>Lobster</vt:lpstr>
      <vt:lpstr>Barlow SemiBold</vt:lpstr>
      <vt:lpstr>Barlow</vt:lpstr>
      <vt:lpstr>Calibri Light</vt:lpstr>
      <vt:lpstr>Verdana Pro SemiBold</vt:lpstr>
      <vt:lpstr>ceos</vt:lpstr>
      <vt:lpstr>5_WMO_WHITE_Powerpoint_en_fr</vt:lpstr>
      <vt:lpstr>2_WMO_WHITE_Powerpoint_en_fr</vt:lpstr>
      <vt:lpstr>1_WMO_WHITE_Powerpoint_en_fr</vt:lpstr>
      <vt:lpstr>6_WMO_WHITE_Powerpoint_en_fr</vt:lpstr>
      <vt:lpstr>1_GCOS1</vt:lpstr>
      <vt:lpstr>7_WMO_WHITE_Powerpoint_en_fr</vt:lpstr>
      <vt:lpstr>WGClimate-22 &amp; GHG-TT-5</vt:lpstr>
      <vt:lpstr>Outline</vt:lpstr>
      <vt:lpstr>Address IP actions </vt:lpstr>
      <vt:lpstr>GCOS IP</vt:lpstr>
      <vt:lpstr>Action D1: . Define governance and requirements for Global Climate Data Centres </vt:lpstr>
      <vt:lpstr>WMO Related Activities</vt:lpstr>
      <vt:lpstr>GCOS Atmospheric Networks working with WIGOS(INFCOM)</vt:lpstr>
      <vt:lpstr>WMO Climate Infrastructure Task Team </vt:lpstr>
      <vt:lpstr>Definition of Climate Infrastructure</vt:lpstr>
      <vt:lpstr>ECV Rationalization</vt:lpstr>
      <vt:lpstr>PowerPoint Presentation</vt:lpstr>
      <vt:lpstr>Updates on ECV Rationalization</vt:lpstr>
      <vt:lpstr>Reference Networks</vt:lpstr>
      <vt:lpstr>GSRN (Pilot) </vt:lpstr>
      <vt:lpstr>EU Project - iClimate Action</vt:lpstr>
      <vt:lpstr>Calibration and Validation Stations</vt:lpstr>
      <vt:lpstr>EUMETSAT Proposal for radiosonde validation campaign</vt:lpstr>
      <vt:lpstr>PowerPoint Presentation</vt:lpstr>
      <vt:lpstr>PowerPoint Presentation</vt:lpstr>
      <vt:lpstr>GCOS Timeline</vt:lpstr>
      <vt:lpstr>Joint Panel Meeting 2026</vt:lpstr>
      <vt:lpstr>However</vt:lpstr>
      <vt:lpstr>GCOS and WGClimate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Caterina Tassone</cp:lastModifiedBy>
  <cp:revision>2</cp:revision>
  <dcterms:modified xsi:type="dcterms:W3CDTF">2025-02-11T11:38:03Z</dcterms:modified>
</cp:coreProperties>
</file>