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Montserrat SemiBold"/>
      <p:regular r:id="rId25"/>
      <p:bold r:id="rId26"/>
      <p:italic r:id="rId27"/>
      <p:boldItalic r:id="rId28"/>
    </p:embeddedFont>
    <p:embeddedFont>
      <p:font typeface="Lobster"/>
      <p:regular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
      <p:font typeface="Average"/>
      <p:regular r:id="rId38"/>
    </p:embeddedFont>
    <p:embeddedFont>
      <p:font typeface="Barlow Medium"/>
      <p:regular r:id="rId39"/>
      <p:bold r:id="rId40"/>
      <p:italic r:id="rId41"/>
      <p:boldItalic r:id="rId42"/>
    </p:embeddedFont>
    <p:embeddedFont>
      <p:font typeface="Barlow SemiBold"/>
      <p:regular r:id="rId43"/>
      <p:bold r:id="rId44"/>
      <p:italic r:id="rId45"/>
      <p:boldItalic r:id="rId46"/>
    </p:embeddedFont>
    <p:embeddedFont>
      <p:font typeface="Barlow"/>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h6v4m5OZR17UA+6uZDXqb6SSVm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Medium-bold.fntdata"/><Relationship Id="rId42" Type="http://schemas.openxmlformats.org/officeDocument/2006/relationships/font" Target="fonts/BarlowMedium-boldItalic.fntdata"/><Relationship Id="rId41" Type="http://schemas.openxmlformats.org/officeDocument/2006/relationships/font" Target="fonts/BarlowMedium-italic.fntdata"/><Relationship Id="rId44" Type="http://schemas.openxmlformats.org/officeDocument/2006/relationships/font" Target="fonts/BarlowSemiBold-bold.fntdata"/><Relationship Id="rId43" Type="http://schemas.openxmlformats.org/officeDocument/2006/relationships/font" Target="fonts/BarlowSemiBold-regular.fntdata"/><Relationship Id="rId46" Type="http://schemas.openxmlformats.org/officeDocument/2006/relationships/font" Target="fonts/BarlowSemiBold-boldItalic.fntdata"/><Relationship Id="rId45" Type="http://schemas.openxmlformats.org/officeDocument/2006/relationships/font" Target="fonts/Barlow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Barlow-bold.fntdata"/><Relationship Id="rId47" Type="http://schemas.openxmlformats.org/officeDocument/2006/relationships/font" Target="fonts/Barlow-regular.fntdata"/><Relationship Id="rId49" Type="http://schemas.openxmlformats.org/officeDocument/2006/relationships/font" Target="fonts/Barlow-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MontserratMedium-bold.fntdata"/><Relationship Id="rId34" Type="http://schemas.openxmlformats.org/officeDocument/2006/relationships/font" Target="fonts/MontserratMedium-regular.fntdata"/><Relationship Id="rId37" Type="http://schemas.openxmlformats.org/officeDocument/2006/relationships/font" Target="fonts/MontserratMedium-boldItalic.fntdata"/><Relationship Id="rId36" Type="http://schemas.openxmlformats.org/officeDocument/2006/relationships/font" Target="fonts/MontserratMedium-italic.fntdata"/><Relationship Id="rId39" Type="http://schemas.openxmlformats.org/officeDocument/2006/relationships/font" Target="fonts/BarlowMedium-regular.fntdata"/><Relationship Id="rId38" Type="http://schemas.openxmlformats.org/officeDocument/2006/relationships/font" Target="fonts/Average-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29" Type="http://schemas.openxmlformats.org/officeDocument/2006/relationships/font" Target="fonts/Lobster-regular.fntdata"/><Relationship Id="rId51" Type="http://customschemas.google.com/relationships/presentationmetadata" Target="metadata"/><Relationship Id="rId50" Type="http://schemas.openxmlformats.org/officeDocument/2006/relationships/font" Target="fonts/Barlow-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25</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GClimate)">
  <p:cSld name="Title Slide_1">
    <p:bg>
      <p:bgPr>
        <a:solidFill>
          <a:schemeClr val="dk2"/>
        </a:solidFill>
      </p:bgPr>
    </p:bg>
    <p:spTree>
      <p:nvGrpSpPr>
        <p:cNvPr id="6" name="Shape 6"/>
        <p:cNvGrpSpPr/>
        <p:nvPr/>
      </p:nvGrpSpPr>
      <p:grpSpPr>
        <a:xfrm>
          <a:off x="0" y="0"/>
          <a:ext cx="0" cy="0"/>
          <a:chOff x="0" y="0"/>
          <a:chExt cx="0" cy="0"/>
        </a:xfrm>
      </p:grpSpPr>
      <p:sp>
        <p:nvSpPr>
          <p:cNvPr id="7" name="Google Shape;7;p22"/>
          <p:cNvSpPr/>
          <p:nvPr/>
        </p:nvSpPr>
        <p:spPr>
          <a:xfrm flipH="1">
            <a:off x="7882594" y="57065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p22"/>
          <p:cNvSpPr/>
          <p:nvPr/>
        </p:nvSpPr>
        <p:spPr>
          <a:xfrm flipH="1">
            <a:off x="-10031326" y="-4219917"/>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 name="Google Shape;9;p22"/>
          <p:cNvPicPr preferRelativeResize="0"/>
          <p:nvPr/>
        </p:nvPicPr>
        <p:blipFill rotWithShape="1">
          <a:blip r:embed="rId2">
            <a:alphaModFix/>
          </a:blip>
          <a:srcRect b="0" l="0" r="0" t="0"/>
          <a:stretch/>
        </p:blipFill>
        <p:spPr>
          <a:xfrm>
            <a:off x="334474" y="198875"/>
            <a:ext cx="2217500" cy="1221350"/>
          </a:xfrm>
          <a:prstGeom prst="rect">
            <a:avLst/>
          </a:prstGeom>
          <a:noFill/>
          <a:ln>
            <a:noFill/>
          </a:ln>
          <a:effectLst>
            <a:outerShdw blurRad="50800" rotWithShape="0" algn="tl" dir="2700000" dist="38100">
              <a:srgbClr val="000000">
                <a:alpha val="40000"/>
              </a:srgbClr>
            </a:outerShdw>
          </a:effectLst>
        </p:spPr>
      </p:pic>
      <p:pic>
        <p:nvPicPr>
          <p:cNvPr id="10" name="Google Shape;10;p22"/>
          <p:cNvPicPr preferRelativeResize="0"/>
          <p:nvPr/>
        </p:nvPicPr>
        <p:blipFill rotWithShape="1">
          <a:blip r:embed="rId3">
            <a:alphaModFix amt="58999"/>
          </a:blip>
          <a:srcRect b="-20377" l="11054" r="40715" t="37272"/>
          <a:stretch/>
        </p:blipFill>
        <p:spPr>
          <a:xfrm rot="5400000">
            <a:off x="8967750" y="3607650"/>
            <a:ext cx="2826600" cy="3617100"/>
          </a:xfrm>
          <a:prstGeom prst="rect">
            <a:avLst/>
          </a:prstGeom>
          <a:noFill/>
          <a:ln>
            <a:noFill/>
          </a:ln>
        </p:spPr>
      </p:pic>
      <p:sp>
        <p:nvSpPr>
          <p:cNvPr id="11" name="Google Shape;11;p22"/>
          <p:cNvSpPr txBox="1"/>
          <p:nvPr>
            <p:ph type="title"/>
          </p:nvPr>
        </p:nvSpPr>
        <p:spPr>
          <a:xfrm>
            <a:off x="2072700" y="1886575"/>
            <a:ext cx="8046600" cy="2355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2pPr>
            <a:lvl3pPr lvl="2"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3pPr>
            <a:lvl4pPr lvl="3"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4pPr>
            <a:lvl5pPr lvl="4"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5pPr>
            <a:lvl6pPr lvl="5"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6pPr>
            <a:lvl7pPr lvl="6"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7pPr>
            <a:lvl8pPr lvl="7"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8pPr>
            <a:lvl9pPr lvl="8"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9pPr>
          </a:lstStyle>
          <a:p/>
        </p:txBody>
      </p:sp>
      <p:grpSp>
        <p:nvGrpSpPr>
          <p:cNvPr id="12" name="Google Shape;12;p22"/>
          <p:cNvGrpSpPr/>
          <p:nvPr/>
        </p:nvGrpSpPr>
        <p:grpSpPr>
          <a:xfrm>
            <a:off x="8662376" y="198875"/>
            <a:ext cx="3384923" cy="1059125"/>
            <a:chOff x="-7013547" y="6156743"/>
            <a:chExt cx="4139060" cy="1295091"/>
          </a:xfrm>
        </p:grpSpPr>
        <p:pic>
          <p:nvPicPr>
            <p:cNvPr id="13" name="Google Shape;13;p22"/>
            <p:cNvPicPr preferRelativeResize="0"/>
            <p:nvPr/>
          </p:nvPicPr>
          <p:blipFill rotWithShape="1">
            <a:blip r:embed="rId4">
              <a:alphaModFix/>
            </a:blip>
            <a:srcRect b="23006" l="10790" r="65874" t="22772"/>
            <a:stretch/>
          </p:blipFill>
          <p:spPr>
            <a:xfrm>
              <a:off x="-7013547" y="6156743"/>
              <a:ext cx="1245077" cy="1295091"/>
            </a:xfrm>
            <a:prstGeom prst="rect">
              <a:avLst/>
            </a:prstGeom>
            <a:noFill/>
            <a:ln>
              <a:noFill/>
            </a:ln>
            <a:effectLst>
              <a:outerShdw blurRad="57150" rotWithShape="0" algn="bl" dir="5400000" dist="19050">
                <a:srgbClr val="000000">
                  <a:alpha val="49803"/>
                </a:srgbClr>
              </a:outerShdw>
            </a:effectLst>
          </p:spPr>
        </p:pic>
        <p:pic>
          <p:nvPicPr>
            <p:cNvPr id="14" name="Google Shape;14;p22"/>
            <p:cNvPicPr preferRelativeResize="0"/>
            <p:nvPr/>
          </p:nvPicPr>
          <p:blipFill rotWithShape="1">
            <a:blip r:embed="rId5">
              <a:alphaModFix/>
            </a:blip>
            <a:srcRect b="28523" l="34127" r="11634" t="31914"/>
            <a:stretch/>
          </p:blipFill>
          <p:spPr>
            <a:xfrm>
              <a:off x="-5768470" y="6375042"/>
              <a:ext cx="2893983" cy="944944"/>
            </a:xfrm>
            <a:prstGeom prst="rect">
              <a:avLst/>
            </a:prstGeom>
            <a:noFill/>
            <a:ln>
              <a:noFill/>
            </a:ln>
            <a:effectLst>
              <a:outerShdw blurRad="57150" rotWithShape="0" algn="bl" dir="5400000" dist="19050">
                <a:srgbClr val="000000">
                  <a:alpha val="49803"/>
                </a:srgbClr>
              </a:outerShdw>
            </a:effectLst>
          </p:spPr>
        </p:pic>
      </p:grpSp>
      <p:sp>
        <p:nvSpPr>
          <p:cNvPr id="15" name="Google Shape;15;p22"/>
          <p:cNvSpPr txBox="1"/>
          <p:nvPr/>
        </p:nvSpPr>
        <p:spPr>
          <a:xfrm>
            <a:off x="0" y="5919000"/>
            <a:ext cx="244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lt1"/>
                </a:solidFill>
                <a:latin typeface="Lobster"/>
                <a:ea typeface="Lobster"/>
                <a:cs typeface="Lobster"/>
                <a:sym typeface="Lobster"/>
              </a:rPr>
              <a:t>WGClimate</a:t>
            </a:r>
            <a:endParaRPr b="1" i="0" sz="21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Barlow"/>
                <a:ea typeface="Barlow"/>
                <a:cs typeface="Barlow"/>
                <a:sym typeface="Barlow"/>
              </a:rPr>
              <a:t>The Joint CEOS-CGMS Working Group on Climate</a:t>
            </a:r>
            <a:endParaRPr b="1" i="0" sz="1400" u="none" cap="none" strike="noStrike">
              <a:solidFill>
                <a:schemeClr val="lt1"/>
              </a:solidFill>
              <a:latin typeface="Barlow"/>
              <a:ea typeface="Barlow"/>
              <a:cs typeface="Barlow"/>
              <a:sym typeface="Barlow"/>
            </a:endParaRPr>
          </a:p>
        </p:txBody>
      </p:sp>
      <p:sp>
        <p:nvSpPr>
          <p:cNvPr id="16" name="Google Shape;16;p22"/>
          <p:cNvSpPr txBox="1"/>
          <p:nvPr/>
        </p:nvSpPr>
        <p:spPr>
          <a:xfrm>
            <a:off x="3158400" y="5706550"/>
            <a:ext cx="5875200" cy="1131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100"/>
              <a:buFont typeface="Arial"/>
              <a:buNone/>
            </a:pPr>
            <a:r>
              <a:rPr b="1" i="0" lang="en-US" sz="2100" u="none" cap="none" strike="noStrike">
                <a:solidFill>
                  <a:schemeClr val="lt1"/>
                </a:solidFill>
                <a:latin typeface="Barlow"/>
                <a:ea typeface="Barlow"/>
                <a:cs typeface="Barlow"/>
                <a:sym typeface="Barlow"/>
              </a:rPr>
              <a:t>WGClimate-22 &amp; GHG-TT-5</a:t>
            </a:r>
            <a:endParaRPr b="1" i="0" sz="21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arlow"/>
                <a:ea typeface="Barlow"/>
                <a:cs typeface="Barlow"/>
                <a:sym typeface="Barlow"/>
              </a:rPr>
              <a:t>11 - 13 February, 2025</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arlow"/>
                <a:ea typeface="Barlow"/>
                <a:cs typeface="Barlow"/>
                <a:sym typeface="Barlow"/>
              </a:rPr>
              <a:t>ESA ECSAT, Harwell, UK</a:t>
            </a:r>
            <a:endParaRPr b="0" i="0" sz="18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 name="Google Shape;19;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grpSp>
        <p:nvGrpSpPr>
          <p:cNvPr id="20" name="Google Shape;20;p23"/>
          <p:cNvGrpSpPr/>
          <p:nvPr/>
        </p:nvGrpSpPr>
        <p:grpSpPr>
          <a:xfrm>
            <a:off x="10113330" y="274853"/>
            <a:ext cx="2154863" cy="964667"/>
            <a:chOff x="7336150" y="-5375"/>
            <a:chExt cx="2317556" cy="1037500"/>
          </a:xfrm>
        </p:grpSpPr>
        <p:pic>
          <p:nvPicPr>
            <p:cNvPr id="21" name="Google Shape;21;p23"/>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2" name="Google Shape;22;p23"/>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3" name="Google Shape;23;p23"/>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4" name="Google Shape;24;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US"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7" name="Google Shape;27;p2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SemiBold"/>
                <a:ea typeface="Montserrat SemiBold"/>
                <a:cs typeface="Montserrat SemiBold"/>
                <a:sym typeface="Montserrat SemiBold"/>
              </a:rPr>
              <a:t>WGClimate-22 &amp; GHG-TT-5 | 11 - 13 February,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8" name="Google Shape;28;p23"/>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4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23"/>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US"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33" name="Google Shape;33;p2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34" name="Google Shape;34;p2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35" name="Google Shape;35;p2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7" name="Google Shape;37;p24"/>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38" name="Google Shape;38;p2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39" name="Google Shape;39;p2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40" name="Google Shape;40;p2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 name="Google Shape;41;p24"/>
          <p:cNvPicPr preferRelativeResize="0"/>
          <p:nvPr/>
        </p:nvPicPr>
        <p:blipFill rotWithShape="1">
          <a:blip r:embed="rId7">
            <a:alphaModFix/>
          </a:blip>
          <a:srcRect b="0" l="0" r="65873" t="0"/>
          <a:stretch/>
        </p:blipFill>
        <p:spPr>
          <a:xfrm>
            <a:off x="-418625" y="3902750"/>
            <a:ext cx="1554175" cy="2038775"/>
          </a:xfrm>
          <a:prstGeom prst="rect">
            <a:avLst/>
          </a:prstGeom>
          <a:noFill/>
          <a:ln>
            <a:noFill/>
          </a:ln>
          <a:effectLst>
            <a:outerShdw blurRad="57150" rotWithShape="0" algn="bl" dir="5400000" dist="19050">
              <a:srgbClr val="000000">
                <a:alpha val="49803"/>
              </a:srgbClr>
            </a:outerShdw>
          </a:effectLst>
        </p:spPr>
      </p:pic>
      <p:pic>
        <p:nvPicPr>
          <p:cNvPr id="42" name="Google Shape;42;p24"/>
          <p:cNvPicPr preferRelativeResize="0"/>
          <p:nvPr/>
        </p:nvPicPr>
        <p:blipFill rotWithShape="1">
          <a:blip r:embed="rId8">
            <a:alphaModFix/>
          </a:blip>
          <a:srcRect b="0" l="34128" r="0" t="0"/>
          <a:stretch/>
        </p:blipFill>
        <p:spPr>
          <a:xfrm>
            <a:off x="1135555" y="3902750"/>
            <a:ext cx="2999990" cy="203877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43" name="Shape 43"/>
        <p:cNvGrpSpPr/>
        <p:nvPr/>
      </p:nvGrpSpPr>
      <p:grpSpPr>
        <a:xfrm>
          <a:off x="0" y="0"/>
          <a:ext cx="0" cy="0"/>
          <a:chOff x="0" y="0"/>
          <a:chExt cx="0" cy="0"/>
        </a:xfrm>
      </p:grpSpPr>
      <p:sp>
        <p:nvSpPr>
          <p:cNvPr id="44" name="Google Shape;44;p2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5" name="Google Shape;45;p25"/>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46" name="Google Shape;46;p25"/>
          <p:cNvGrpSpPr/>
          <p:nvPr/>
        </p:nvGrpSpPr>
        <p:grpSpPr>
          <a:xfrm>
            <a:off x="10113330" y="274853"/>
            <a:ext cx="2154863" cy="964667"/>
            <a:chOff x="7336150" y="-5375"/>
            <a:chExt cx="2317556" cy="1037500"/>
          </a:xfrm>
        </p:grpSpPr>
        <p:pic>
          <p:nvPicPr>
            <p:cNvPr id="47" name="Google Shape;47;p25"/>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48" name="Google Shape;48;p25"/>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49" name="Google Shape;49;p25"/>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50" name="Google Shape;50;p2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2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2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US"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53" name="Google Shape;53;p2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SemiBold"/>
                <a:ea typeface="Montserrat SemiBold"/>
                <a:cs typeface="Montserrat SemiBold"/>
                <a:sym typeface="Montserrat SemiBold"/>
              </a:rPr>
              <a:t>WGClimate-22 &amp; GHG-TT-5 | 11 - 13 February,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54" name="Google Shape;54;p2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25"/>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US"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ne4bf-datap1.s3.eu-west-1.amazonaws.com/wmod8_gcos/s3fs-public/gcos-245_2022_gcos_ecvs_requirements_low-res.pdf?V0btEylKZXkkYTypj2VrnZV0Q.4b3XZL"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941700" y="1997523"/>
            <a:ext cx="10308600" cy="304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US" sz="4400"/>
              <a:t>Space Agencies’ Response to the 2022 GCOS Implementation Plan </a:t>
            </a:r>
            <a:endParaRPr sz="4400">
              <a:latin typeface="Montserrat"/>
              <a:ea typeface="Montserrat"/>
              <a:cs typeface="Montserrat"/>
              <a:sym typeface="Montserrat"/>
            </a:endParaRPr>
          </a:p>
        </p:txBody>
      </p:sp>
      <p:sp>
        <p:nvSpPr>
          <p:cNvPr id="61" name="Google Shape;61;p1"/>
          <p:cNvSpPr/>
          <p:nvPr/>
        </p:nvSpPr>
        <p:spPr>
          <a:xfrm>
            <a:off x="6223225" y="5534125"/>
            <a:ext cx="5908500" cy="12756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lang="en-US" sz="2200">
                <a:solidFill>
                  <a:schemeClr val="lt1"/>
                </a:solidFill>
                <a:latin typeface="Barlow Medium"/>
                <a:ea typeface="Barlow Medium"/>
                <a:cs typeface="Barlow Medium"/>
                <a:sym typeface="Barlow Medium"/>
              </a:rPr>
              <a:t>WGClimate</a:t>
            </a:r>
            <a:endParaRPr b="0" i="0" sz="14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US" sz="2200" u="none" cap="none" strike="noStrike">
                <a:solidFill>
                  <a:schemeClr val="lt1"/>
                </a:solidFill>
                <a:latin typeface="Barlow Medium"/>
                <a:ea typeface="Barlow Medium"/>
                <a:cs typeface="Barlow Medium"/>
                <a:sym typeface="Barlow Medium"/>
              </a:rPr>
              <a:t>Agenda Item 2.2</a:t>
            </a:r>
            <a:endParaRPr b="0" i="0" sz="2200" u="none" cap="none" strike="noStrike">
              <a:solidFill>
                <a:schemeClr val="lt1"/>
              </a:solidFill>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0"/>
          <p:cNvSpPr txBox="1"/>
          <p:nvPr>
            <p:ph idx="1" type="body"/>
          </p:nvPr>
        </p:nvSpPr>
        <p:spPr>
          <a:xfrm>
            <a:off x="0" y="1097550"/>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400">
                <a:solidFill>
                  <a:schemeClr val="dk1"/>
                </a:solidFill>
                <a:latin typeface="Montserrat"/>
                <a:ea typeface="Montserrat"/>
                <a:cs typeface="Montserrat"/>
                <a:sym typeface="Montserrat"/>
              </a:rPr>
              <a:t>Improve biomass, land cover, land surface temperature, and fire data with sub-annual observations and improved local detail and quality.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solidFill>
                <a:schemeClr val="dk1"/>
              </a:solidFill>
              <a:latin typeface="Montserrat"/>
              <a:ea typeface="Montserrat"/>
              <a:cs typeface="Montserrat"/>
              <a:sym typeface="Montserrat"/>
            </a:endParaRPr>
          </a:p>
        </p:txBody>
      </p:sp>
      <p:sp>
        <p:nvSpPr>
          <p:cNvPr id="118" name="Google Shape;118;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F1: Responding to user needs for higher resolution, near real time data</a:t>
            </a:r>
            <a:br>
              <a:rPr lang="en-US" sz="2800"/>
            </a:b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idx="1" type="body"/>
          </p:nvPr>
        </p:nvSpPr>
        <p:spPr>
          <a:xfrm>
            <a:off x="0" y="1097550"/>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6666"/>
              </a:lnSpc>
              <a:spcBef>
                <a:spcPts val="600"/>
              </a:spcBef>
              <a:spcAft>
                <a:spcPts val="0"/>
              </a:spcAft>
              <a:buSzPts val="2800"/>
              <a:buChar char="❖"/>
            </a:pPr>
            <a:r>
              <a:rPr lang="en-US" sz="2400">
                <a:solidFill>
                  <a:schemeClr val="dk1"/>
                </a:solidFill>
                <a:latin typeface="Montserrat"/>
                <a:ea typeface="Montserrat"/>
                <a:cs typeface="Montserrat"/>
                <a:sym typeface="Montserrat"/>
              </a:rPr>
              <a:t>Sea surface salinity of polar oceans</a:t>
            </a:r>
            <a:endParaRPr/>
          </a:p>
          <a:p>
            <a:pPr indent="-406400" lvl="0" marL="457200" rtl="0" algn="l">
              <a:lnSpc>
                <a:spcPct val="116666"/>
              </a:lnSpc>
              <a:spcBef>
                <a:spcPts val="600"/>
              </a:spcBef>
              <a:spcAft>
                <a:spcPts val="0"/>
              </a:spcAft>
              <a:buSzPts val="2800"/>
              <a:buChar char="❖"/>
            </a:pPr>
            <a:r>
              <a:rPr lang="en-US" sz="2400">
                <a:solidFill>
                  <a:schemeClr val="dk1"/>
                </a:solidFill>
                <a:latin typeface="Montserrat"/>
                <a:ea typeface="Montserrat"/>
                <a:cs typeface="Montserrat"/>
                <a:sym typeface="Montserrat"/>
              </a:rPr>
              <a:t>GHG at high latitudes with a focus on the permafrost regions in wintertime</a:t>
            </a:r>
            <a:endParaRPr/>
          </a:p>
          <a:p>
            <a:pPr indent="-406400" lvl="0" marL="457200" rtl="0" algn="l">
              <a:lnSpc>
                <a:spcPct val="116666"/>
              </a:lnSpc>
              <a:spcBef>
                <a:spcPts val="600"/>
              </a:spcBef>
              <a:spcAft>
                <a:spcPts val="0"/>
              </a:spcAft>
              <a:buSzPts val="2800"/>
              <a:buChar char="❖"/>
            </a:pPr>
            <a:r>
              <a:rPr lang="en-US" sz="2400">
                <a:solidFill>
                  <a:schemeClr val="dk1"/>
                </a:solidFill>
                <a:latin typeface="Montserrat"/>
                <a:ea typeface="Montserrat"/>
                <a:cs typeface="Montserrat"/>
                <a:sym typeface="Montserrat"/>
              </a:rPr>
              <a:t>Sea-ice thickness</a:t>
            </a:r>
            <a:endParaRPr/>
          </a:p>
          <a:p>
            <a:pPr indent="-406400" lvl="0" marL="457200" rtl="0" algn="l">
              <a:lnSpc>
                <a:spcPct val="116666"/>
              </a:lnSpc>
              <a:spcBef>
                <a:spcPts val="600"/>
              </a:spcBef>
              <a:spcAft>
                <a:spcPts val="0"/>
              </a:spcAft>
              <a:buSzPts val="2800"/>
              <a:buChar char="❖"/>
            </a:pPr>
            <a:r>
              <a:rPr lang="en-US" sz="2400">
                <a:solidFill>
                  <a:schemeClr val="dk1"/>
                </a:solidFill>
                <a:latin typeface="Montserrat"/>
                <a:ea typeface="Montserrat"/>
                <a:cs typeface="Montserrat"/>
                <a:sym typeface="Montserrat"/>
              </a:rPr>
              <a:t>Surface temperatures of all surfaces (sea, ice, land)</a:t>
            </a:r>
            <a:endParaRPr/>
          </a:p>
          <a:p>
            <a:pPr indent="-406400" lvl="0" marL="457200" rtl="0" algn="l">
              <a:lnSpc>
                <a:spcPct val="116666"/>
              </a:lnSpc>
              <a:spcBef>
                <a:spcPts val="600"/>
              </a:spcBef>
              <a:spcAft>
                <a:spcPts val="0"/>
              </a:spcAft>
              <a:buSzPts val="2800"/>
              <a:buChar char="❖"/>
            </a:pPr>
            <a:r>
              <a:rPr lang="en-US" sz="2400" strike="sngStrike">
                <a:solidFill>
                  <a:schemeClr val="dk1"/>
                </a:solidFill>
                <a:latin typeface="Montserrat"/>
                <a:ea typeface="Montserrat"/>
                <a:cs typeface="Montserrat"/>
                <a:sym typeface="Montserrat"/>
              </a:rPr>
              <a:t>Atmospheric ECVs at the very highest latitudes (describing climate change including forcing and feedback effects)</a:t>
            </a:r>
            <a:endParaRPr/>
          </a:p>
          <a:p>
            <a:pPr indent="-406400" lvl="0" marL="457200" rtl="0" algn="l">
              <a:lnSpc>
                <a:spcPct val="116666"/>
              </a:lnSpc>
              <a:spcBef>
                <a:spcPts val="600"/>
              </a:spcBef>
              <a:spcAft>
                <a:spcPts val="0"/>
              </a:spcAft>
              <a:buSzPts val="2800"/>
              <a:buChar char="❖"/>
            </a:pPr>
            <a:r>
              <a:rPr lang="en-US" sz="2400">
                <a:solidFill>
                  <a:schemeClr val="dk1"/>
                </a:solidFill>
                <a:latin typeface="Montserrat"/>
                <a:ea typeface="Montserrat"/>
                <a:cs typeface="Montserrat"/>
                <a:sym typeface="Montserrat"/>
              </a:rPr>
              <a:t>Albedo for all surfaces (land and sea-ice)</a:t>
            </a:r>
            <a:endParaRPr/>
          </a:p>
          <a:p>
            <a:pPr indent="-228600" lvl="0" marL="457200" marR="0" rtl="0" algn="l">
              <a:lnSpc>
                <a:spcPct val="115000"/>
              </a:lnSpc>
              <a:spcBef>
                <a:spcPts val="1000"/>
              </a:spcBef>
              <a:spcAft>
                <a:spcPts val="0"/>
              </a:spcAft>
              <a:buClr>
                <a:schemeClr val="dk1"/>
              </a:buClr>
              <a:buSzPts val="2800"/>
              <a:buFont typeface="Montserrat"/>
              <a:buNone/>
            </a:pPr>
            <a:r>
              <a:t/>
            </a:r>
            <a:endParaRPr>
              <a:solidFill>
                <a:schemeClr val="dk1"/>
              </a:solidFill>
              <a:latin typeface="Montserrat"/>
              <a:ea typeface="Montserrat"/>
              <a:cs typeface="Montserrat"/>
              <a:sym typeface="Montserrat"/>
            </a:endParaRPr>
          </a:p>
        </p:txBody>
      </p:sp>
      <p:sp>
        <p:nvSpPr>
          <p:cNvPr id="124" name="Google Shape;124;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F2: Improved ECV satellite observations in polar regions</a:t>
            </a:r>
            <a:br>
              <a:rPr lang="en-US" sz="2800"/>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Design a constellation of operational satellites to provide near-real time global coverage of CO2 and CH4 column observations (and profiles to the extent possible)</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Improve and coordinate measurements of relevant ECVs at anthropogenic emission hotspots (large cities, powerplants) to support emission monitoring and the validation of tropospheric measurements by satellites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solidFill>
                <a:schemeClr val="dk1"/>
              </a:solidFill>
              <a:latin typeface="Montserrat"/>
              <a:ea typeface="Montserrat"/>
              <a:cs typeface="Montserrat"/>
              <a:sym typeface="Montserrat"/>
            </a:endParaRPr>
          </a:p>
        </p:txBody>
      </p:sp>
      <p:sp>
        <p:nvSpPr>
          <p:cNvPr id="130" name="Google Shape;13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F5: Develop an integrated operational global GHG monitoring system</a:t>
            </a:r>
            <a:br>
              <a:rPr lang="en-US" sz="2800"/>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Report was shared with GCOS panels in mid-January. Feedbacks are expected by Feb. 14.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WGClimate will </a:t>
            </a:r>
            <a:r>
              <a:rPr lang="en-US" u="none" strike="noStrike">
                <a:latin typeface="Montserrat"/>
                <a:ea typeface="Montserrat"/>
                <a:cs typeface="Montserrat"/>
                <a:sym typeface="Montserrat"/>
              </a:rPr>
              <a:t>incorporate feedback from the GCOS panels and share the revised “</a:t>
            </a:r>
            <a:r>
              <a:rPr i="1" lang="en-US" u="none" strike="noStrike">
                <a:latin typeface="Montserrat"/>
                <a:ea typeface="Montserrat"/>
                <a:cs typeface="Montserrat"/>
                <a:sym typeface="Montserrat"/>
              </a:rPr>
              <a:t>Space Agencies’ Response to the 2022 GCOS IP</a:t>
            </a:r>
            <a:r>
              <a:rPr lang="en-US" u="none" strike="noStrike">
                <a:latin typeface="Montserrat"/>
                <a:ea typeface="Montserrat"/>
                <a:cs typeface="Montserrat"/>
                <a:sym typeface="Montserrat"/>
              </a:rPr>
              <a:t>” with the CEOS and CGMS communities for review by early March 2025.</a:t>
            </a:r>
            <a:endParaRPr>
              <a:latin typeface="Montserrat"/>
              <a:ea typeface="Montserrat"/>
              <a:cs typeface="Montserrat"/>
              <a:sym typeface="Montserrat"/>
            </a:endParaRPr>
          </a:p>
          <a:p>
            <a:pPr indent="-406400" lvl="0" marL="457200" marR="0" rtl="0" algn="l">
              <a:lnSpc>
                <a:spcPct val="115000"/>
              </a:lnSpc>
              <a:spcBef>
                <a:spcPts val="1000"/>
              </a:spcBef>
              <a:spcAft>
                <a:spcPts val="0"/>
              </a:spcAft>
              <a:buClr>
                <a:schemeClr val="dk1"/>
              </a:buClr>
              <a:buSzPts val="2800"/>
              <a:buFont typeface="Montserrat"/>
              <a:buChar char="❖"/>
            </a:pPr>
            <a:r>
              <a:rPr lang="en-US" u="none" strike="noStrike">
                <a:latin typeface="Montserrat"/>
                <a:ea typeface="Montserrat"/>
                <a:cs typeface="Montserrat"/>
                <a:sym typeface="Montserrat"/>
              </a:rPr>
              <a:t>WGClimate will seek endorsement of the Space Agency Response to the GCOS IP at SIT-40 in April 2025.</a:t>
            </a:r>
            <a:endParaRPr/>
          </a:p>
          <a:p>
            <a:pPr indent="-228600" lvl="0" marL="457200" marR="0" rtl="0" algn="l">
              <a:lnSpc>
                <a:spcPct val="115000"/>
              </a:lnSpc>
              <a:spcBef>
                <a:spcPts val="1000"/>
              </a:spcBef>
              <a:spcAft>
                <a:spcPts val="0"/>
              </a:spcAft>
              <a:buClr>
                <a:schemeClr val="dk1"/>
              </a:buClr>
              <a:buSzPts val="2800"/>
              <a:buFont typeface="Montserrat"/>
              <a:buNone/>
            </a:pPr>
            <a:r>
              <a:t/>
            </a:r>
            <a:endParaRPr>
              <a:latin typeface="Montserrat"/>
              <a:ea typeface="Montserrat"/>
              <a:cs typeface="Montserrat"/>
              <a:sym typeface="Montserrat"/>
            </a:endParaRPr>
          </a:p>
        </p:txBody>
      </p:sp>
      <p:sp>
        <p:nvSpPr>
          <p:cNvPr id="136" name="Google Shape;136;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Next steps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idx="1" type="body"/>
          </p:nvPr>
        </p:nvSpPr>
        <p:spPr>
          <a:xfrm>
            <a:off x="88900" y="1168400"/>
            <a:ext cx="11771408" cy="471535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Update the “</a:t>
            </a:r>
            <a:r>
              <a:rPr lang="en-US" u="none" strike="noStrike">
                <a:latin typeface="Montserrat"/>
                <a:ea typeface="Montserrat"/>
                <a:cs typeface="Montserrat"/>
                <a:sym typeface="Montserrat"/>
              </a:rPr>
              <a:t>“</a:t>
            </a:r>
            <a:r>
              <a:rPr i="1" lang="en-US" u="none" strike="noStrike">
                <a:latin typeface="Montserrat"/>
                <a:ea typeface="Montserrat"/>
                <a:cs typeface="Montserrat"/>
                <a:sym typeface="Montserrat"/>
              </a:rPr>
              <a:t>Space Agencies’ Response to the 2022 GCOS IP</a:t>
            </a:r>
            <a:r>
              <a:rPr lang="en-US" u="none" strike="noStrike">
                <a:latin typeface="Montserrat"/>
                <a:ea typeface="Montserrat"/>
                <a:cs typeface="Montserrat"/>
                <a:sym typeface="Montserrat"/>
              </a:rPr>
              <a:t>” before our joint meeting with GCOS panels in Feb. 2026.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Ensure that we provide the most up-to-date information for the 2027 GCOS Status Report.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The goal of the joint meeting with GCOS panels is to collaboratively develop the GCOS Status Report and Implementation Plan.</a:t>
            </a:r>
            <a:endParaRPr/>
          </a:p>
        </p:txBody>
      </p:sp>
      <p:sp>
        <p:nvSpPr>
          <p:cNvPr id="142" name="Google Shape;142;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Inputs to the 2027 GCOS Status Report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48" name="Google Shape;148;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Additional Slides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idx="1" type="body"/>
          </p:nvPr>
        </p:nvSpPr>
        <p:spPr>
          <a:xfrm>
            <a:off x="176048" y="1102081"/>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0000"/>
              </a:lnSpc>
              <a:spcBef>
                <a:spcPts val="0"/>
              </a:spcBef>
              <a:spcAft>
                <a:spcPts val="0"/>
              </a:spcAft>
              <a:buSzPts val="2800"/>
              <a:buChar char="❖"/>
            </a:pPr>
            <a:r>
              <a:rPr lang="en-US" sz="2000">
                <a:solidFill>
                  <a:schemeClr val="dk1"/>
                </a:solidFill>
                <a:latin typeface="Montserrat"/>
                <a:ea typeface="Montserrat"/>
                <a:cs typeface="Montserrat"/>
                <a:sym typeface="Montserrat"/>
              </a:rPr>
              <a:t>Develop new approaches and improved methods to better exploit relevant ECV measurements to estimate ocean surface heat, moisture and momentum flux including </a:t>
            </a:r>
            <a:endParaRPr/>
          </a:p>
          <a:p>
            <a:pPr indent="-349250" lvl="1" marL="914400" rtl="0" algn="l">
              <a:lnSpc>
                <a:spcPct val="110000"/>
              </a:lnSpc>
              <a:spcBef>
                <a:spcPts val="600"/>
              </a:spcBef>
              <a:spcAft>
                <a:spcPts val="0"/>
              </a:spcAft>
              <a:buSzPts val="1900"/>
              <a:buChar char="▪"/>
            </a:pPr>
            <a:r>
              <a:rPr lang="en-US" sz="1800">
                <a:solidFill>
                  <a:schemeClr val="dk1"/>
                </a:solidFill>
                <a:latin typeface="Montserrat"/>
                <a:ea typeface="Montserrat"/>
                <a:cs typeface="Montserrat"/>
                <a:sym typeface="Montserrat"/>
              </a:rPr>
              <a:t>Better integration of in situ and satellite measurements, data assimilation, fusion techniques, ensuring consistency between different types of measurements and their harmonization</a:t>
            </a:r>
            <a:endParaRPr/>
          </a:p>
          <a:p>
            <a:pPr indent="-349250" lvl="1" marL="914400" rtl="0" algn="l">
              <a:lnSpc>
                <a:spcPct val="110000"/>
              </a:lnSpc>
              <a:spcBef>
                <a:spcPts val="600"/>
              </a:spcBef>
              <a:spcAft>
                <a:spcPts val="0"/>
              </a:spcAft>
              <a:buSzPts val="1900"/>
              <a:buChar char="▪"/>
            </a:pPr>
            <a:r>
              <a:rPr lang="en-US" sz="1800">
                <a:solidFill>
                  <a:schemeClr val="dk1"/>
                </a:solidFill>
                <a:latin typeface="Montserrat"/>
                <a:ea typeface="Montserrat"/>
                <a:cs typeface="Montserrat"/>
                <a:sym typeface="Montserrat"/>
              </a:rPr>
              <a:t>Development and deployment of new satellite missions that are tuned to maximize the sensitivity to the state variables needed to estimate heat flux over the ocean and land</a:t>
            </a:r>
            <a:endParaRPr/>
          </a:p>
          <a:p>
            <a:pPr indent="-349250" lvl="1" marL="914400" rtl="0" algn="l">
              <a:lnSpc>
                <a:spcPct val="110000"/>
              </a:lnSpc>
              <a:spcBef>
                <a:spcPts val="600"/>
              </a:spcBef>
              <a:spcAft>
                <a:spcPts val="0"/>
              </a:spcAft>
              <a:buSzPts val="1900"/>
              <a:buChar char="▪"/>
            </a:pPr>
            <a:r>
              <a:rPr lang="en-US" sz="1800">
                <a:solidFill>
                  <a:schemeClr val="dk1"/>
                </a:solidFill>
                <a:latin typeface="Montserrat"/>
                <a:ea typeface="Montserrat"/>
                <a:cs typeface="Montserrat"/>
                <a:sym typeface="Montserrat"/>
              </a:rPr>
              <a:t>Increase and improvements in satellite observations that target both the surface parameters and the near-surface air-parameters</a:t>
            </a:r>
            <a:endParaRPr/>
          </a:p>
          <a:p>
            <a:pPr indent="-349250" lvl="1" marL="914400" rtl="0" algn="l">
              <a:lnSpc>
                <a:spcPct val="110000"/>
              </a:lnSpc>
              <a:spcBef>
                <a:spcPts val="600"/>
              </a:spcBef>
              <a:spcAft>
                <a:spcPts val="0"/>
              </a:spcAft>
              <a:buSzPts val="1900"/>
              <a:buChar char="▪"/>
            </a:pPr>
            <a:r>
              <a:rPr lang="en-US" sz="1800">
                <a:solidFill>
                  <a:schemeClr val="dk1"/>
                </a:solidFill>
                <a:latin typeface="Montserrat"/>
                <a:ea typeface="Montserrat"/>
                <a:cs typeface="Montserrat"/>
                <a:sym typeface="Montserrat"/>
              </a:rPr>
              <a:t>Simultaneously use of an approach based on high resolution numerical models (LES) to augment satellite product validations</a:t>
            </a:r>
            <a:endParaRPr/>
          </a:p>
          <a:p>
            <a:pPr indent="-349250" lvl="1" marL="914400" rtl="0" algn="l">
              <a:lnSpc>
                <a:spcPct val="110000"/>
              </a:lnSpc>
              <a:spcBef>
                <a:spcPts val="600"/>
              </a:spcBef>
              <a:spcAft>
                <a:spcPts val="0"/>
              </a:spcAft>
              <a:buSzPts val="1900"/>
              <a:buChar char="▪"/>
            </a:pPr>
            <a:r>
              <a:rPr lang="en-US" sz="1800">
                <a:solidFill>
                  <a:schemeClr val="dk1"/>
                </a:solidFill>
                <a:latin typeface="Montserrat"/>
                <a:ea typeface="Montserrat"/>
                <a:cs typeface="Montserrat"/>
                <a:sym typeface="Montserrat"/>
              </a:rPr>
              <a:t>Include in future intercomparison campaigns of latent and sensible heat fluxes measurements inferred from simultaneous observations with a water vapor differential absorption lidar, a doppler wind lidar and temperature from rotational Raman lidar. </a:t>
            </a:r>
            <a:endParaRPr/>
          </a:p>
          <a:p>
            <a:pPr indent="-228600" lvl="0" marL="457200" marR="0" rtl="0" algn="l">
              <a:lnSpc>
                <a:spcPct val="115000"/>
              </a:lnSpc>
              <a:spcBef>
                <a:spcPts val="1600"/>
              </a:spcBef>
              <a:spcAft>
                <a:spcPts val="0"/>
              </a:spcAft>
              <a:buClr>
                <a:schemeClr val="dk1"/>
              </a:buClr>
              <a:buSzPts val="2800"/>
              <a:buFont typeface="Montserrat"/>
              <a:buNone/>
            </a:pPr>
            <a:r>
              <a:t/>
            </a:r>
            <a:endParaRPr sz="2000">
              <a:solidFill>
                <a:schemeClr val="dk1"/>
              </a:solidFill>
              <a:latin typeface="Montserrat"/>
              <a:ea typeface="Montserrat"/>
              <a:cs typeface="Montserrat"/>
              <a:sym typeface="Montserrat"/>
            </a:endParaRPr>
          </a:p>
        </p:txBody>
      </p:sp>
      <p:sp>
        <p:nvSpPr>
          <p:cNvPr id="154" name="Google Shape;154;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B9: Improve estimates of latent and sensible heat fluxes and wind stress</a:t>
            </a:r>
            <a:br>
              <a:rPr lang="en-US" sz="2800"/>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Improve radiance measurement records and Radiative Transfer models for simulating them. </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Improve uncertainty quantification of satellite retrievals.</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Periodically reprocess full satellite data records whenever an update of underlying methods occurs, especially when those risks introducing discontinuities into the time series. </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Consolidate satellite observations into instrument-independent space-time grids for easy intercomparisons and fusion. </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Ensure harmonization and quality of ancillary data used to generate satellite products such as solar irradiance and meteorological data.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solidFill>
                <a:schemeClr val="dk1"/>
              </a:solidFill>
              <a:latin typeface="Montserrat"/>
              <a:ea typeface="Montserrat"/>
              <a:cs typeface="Montserrat"/>
              <a:sym typeface="Montserrat"/>
            </a:endParaRPr>
          </a:p>
        </p:txBody>
      </p:sp>
      <p:sp>
        <p:nvSpPr>
          <p:cNvPr id="160" name="Google Shape;16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C2: General improvements to satellite data processing methods</a:t>
            </a:r>
            <a:br>
              <a:rPr lang="en-US" sz="2800"/>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idx="1" type="body"/>
          </p:nvPr>
        </p:nvSpPr>
        <p:spPr>
          <a:xfrm>
            <a:off x="276008" y="1220858"/>
            <a:ext cx="11495400" cy="4875142"/>
          </a:xfrm>
          <a:prstGeom prst="rect">
            <a:avLst/>
          </a:prstGeom>
          <a:noFill/>
          <a:ln>
            <a:noFill/>
          </a:ln>
        </p:spPr>
        <p:txBody>
          <a:bodyPr anchorCtr="0" anchor="t" bIns="45700" lIns="91425" spcFirstLastPara="1" rIns="91425" wrap="square" tIns="45700">
            <a:noAutofit/>
          </a:bodyPr>
          <a:lstStyle/>
          <a:p>
            <a:pPr indent="-361950" lvl="0" marL="457200" rtl="0" algn="l">
              <a:lnSpc>
                <a:spcPct val="125000"/>
              </a:lnSpc>
              <a:spcBef>
                <a:spcPts val="0"/>
              </a:spcBef>
              <a:spcAft>
                <a:spcPts val="0"/>
              </a:spcAft>
              <a:buSzPts val="2100"/>
              <a:buChar char="❖"/>
            </a:pPr>
            <a:r>
              <a:rPr lang="en-US" sz="2000">
                <a:solidFill>
                  <a:schemeClr val="dk1"/>
                </a:solidFill>
                <a:latin typeface="Montserrat"/>
                <a:ea typeface="Montserrat"/>
                <a:cs typeface="Montserrat"/>
                <a:sym typeface="Montserrat"/>
              </a:rPr>
              <a:t>Implement new production streams using improved data assimilation systems and better collections of observations, particularly aiming at:</a:t>
            </a:r>
            <a:endParaRPr/>
          </a:p>
          <a:p>
            <a:pPr indent="-381000" lvl="1" marL="914400" rtl="0" algn="l">
              <a:lnSpc>
                <a:spcPct val="125000"/>
              </a:lnSpc>
              <a:spcBef>
                <a:spcPts val="600"/>
              </a:spcBef>
              <a:spcAft>
                <a:spcPts val="0"/>
              </a:spcAft>
              <a:buSzPts val="2400"/>
              <a:buChar char="▪"/>
            </a:pPr>
            <a:r>
              <a:rPr lang="en-US" sz="1800">
                <a:solidFill>
                  <a:schemeClr val="dk1"/>
                </a:solidFill>
                <a:latin typeface="Montserrat"/>
                <a:ea typeface="Montserrat"/>
                <a:cs typeface="Montserrat"/>
                <a:sym typeface="Montserrat"/>
              </a:rPr>
              <a:t>Further increasing resolution;</a:t>
            </a:r>
            <a:endParaRPr/>
          </a:p>
          <a:p>
            <a:pPr indent="-381000" lvl="1" marL="914400" rtl="0" algn="l">
              <a:lnSpc>
                <a:spcPct val="125000"/>
              </a:lnSpc>
              <a:spcBef>
                <a:spcPts val="600"/>
              </a:spcBef>
              <a:spcAft>
                <a:spcPts val="0"/>
              </a:spcAft>
              <a:buSzPts val="2400"/>
              <a:buChar char="▪"/>
            </a:pPr>
            <a:r>
              <a:rPr lang="en-US" sz="1800">
                <a:solidFill>
                  <a:schemeClr val="dk1"/>
                </a:solidFill>
                <a:latin typeface="Montserrat"/>
                <a:ea typeface="Montserrat"/>
                <a:cs typeface="Montserrat"/>
                <a:sym typeface="Montserrat"/>
              </a:rPr>
              <a:t>Improving handling of systematic observational and model biases;</a:t>
            </a:r>
            <a:endParaRPr/>
          </a:p>
          <a:p>
            <a:pPr indent="-381000" lvl="1" marL="914400" rtl="0" algn="l">
              <a:lnSpc>
                <a:spcPct val="125000"/>
              </a:lnSpc>
              <a:spcBef>
                <a:spcPts val="600"/>
              </a:spcBef>
              <a:spcAft>
                <a:spcPts val="0"/>
              </a:spcAft>
              <a:buSzPts val="2400"/>
              <a:buChar char="▪"/>
            </a:pPr>
            <a:r>
              <a:rPr lang="en-US" sz="1800">
                <a:solidFill>
                  <a:schemeClr val="dk1"/>
                </a:solidFill>
                <a:latin typeface="Montserrat"/>
                <a:ea typeface="Montserrat"/>
                <a:cs typeface="Montserrat"/>
                <a:sym typeface="Montserrat"/>
              </a:rPr>
              <a:t>Providing (improved) estimates for the uncertainty in the mean state;</a:t>
            </a:r>
            <a:endParaRPr/>
          </a:p>
          <a:p>
            <a:pPr indent="-381000" lvl="1" marL="914400" rtl="0" algn="l">
              <a:lnSpc>
                <a:spcPct val="125000"/>
              </a:lnSpc>
              <a:spcBef>
                <a:spcPts val="600"/>
              </a:spcBef>
              <a:spcAft>
                <a:spcPts val="0"/>
              </a:spcAft>
              <a:buSzPts val="2400"/>
              <a:buChar char="▪"/>
            </a:pPr>
            <a:r>
              <a:rPr lang="en-US" sz="1800">
                <a:solidFill>
                  <a:schemeClr val="dk1"/>
                </a:solidFill>
                <a:latin typeface="Montserrat"/>
                <a:ea typeface="Montserrat"/>
                <a:cs typeface="Montserrat"/>
                <a:sym typeface="Montserrat"/>
              </a:rPr>
              <a:t>Improve quality control in data sparse areas.</a:t>
            </a:r>
            <a:endParaRPr/>
          </a:p>
          <a:p>
            <a:pPr indent="-361950" lvl="0" marL="457200" rtl="0" algn="l">
              <a:lnSpc>
                <a:spcPct val="125000"/>
              </a:lnSpc>
              <a:spcBef>
                <a:spcPts val="600"/>
              </a:spcBef>
              <a:spcAft>
                <a:spcPts val="0"/>
              </a:spcAft>
              <a:buSzPts val="2100"/>
              <a:buChar char="❖"/>
            </a:pPr>
            <a:r>
              <a:rPr lang="en-US" sz="2000">
                <a:solidFill>
                  <a:schemeClr val="dk1"/>
                </a:solidFill>
                <a:latin typeface="Montserrat"/>
                <a:ea typeface="Montserrat"/>
                <a:cs typeface="Montserrat"/>
                <a:sym typeface="Montserrat"/>
              </a:rPr>
              <a:t>Develop coupled reanalysis (ocean, land, sea-ice)</a:t>
            </a:r>
            <a:endParaRPr/>
          </a:p>
          <a:p>
            <a:pPr indent="-361950" lvl="0" marL="457200" rtl="0" algn="l">
              <a:lnSpc>
                <a:spcPct val="125000"/>
              </a:lnSpc>
              <a:spcBef>
                <a:spcPts val="600"/>
              </a:spcBef>
              <a:spcAft>
                <a:spcPts val="0"/>
              </a:spcAft>
              <a:buSzPts val="2100"/>
              <a:buChar char="❖"/>
            </a:pPr>
            <a:r>
              <a:rPr lang="en-US" sz="2000">
                <a:solidFill>
                  <a:schemeClr val="dk1"/>
                </a:solidFill>
                <a:latin typeface="Montserrat"/>
                <a:ea typeface="Montserrat"/>
                <a:cs typeface="Montserrat"/>
                <a:sym typeface="Montserrat"/>
              </a:rPr>
              <a:t>Improve the capability of sparse-input reanalysis that covers the entire 20</a:t>
            </a:r>
            <a:r>
              <a:rPr baseline="30000" lang="en-US" sz="2000">
                <a:solidFill>
                  <a:schemeClr val="dk1"/>
                </a:solidFill>
                <a:latin typeface="Montserrat"/>
                <a:ea typeface="Montserrat"/>
                <a:cs typeface="Montserrat"/>
                <a:sym typeface="Montserrat"/>
              </a:rPr>
              <a:t>th</a:t>
            </a:r>
            <a:r>
              <a:rPr lang="en-US" sz="2000">
                <a:solidFill>
                  <a:schemeClr val="dk1"/>
                </a:solidFill>
                <a:latin typeface="Montserrat"/>
                <a:ea typeface="Montserrat"/>
                <a:cs typeface="Montserrat"/>
                <a:sym typeface="Montserrat"/>
              </a:rPr>
              <a:t> century and beyond</a:t>
            </a:r>
            <a:endParaRPr/>
          </a:p>
          <a:p>
            <a:pPr indent="-361950" lvl="0" marL="457200" rtl="0" algn="l">
              <a:lnSpc>
                <a:spcPct val="125000"/>
              </a:lnSpc>
              <a:spcBef>
                <a:spcPts val="600"/>
              </a:spcBef>
              <a:spcAft>
                <a:spcPts val="0"/>
              </a:spcAft>
              <a:buSzPts val="2100"/>
              <a:buChar char="❖"/>
            </a:pPr>
            <a:r>
              <a:rPr lang="en-US" sz="2000">
                <a:solidFill>
                  <a:schemeClr val="dk1"/>
                </a:solidFill>
                <a:latin typeface="Montserrat"/>
                <a:ea typeface="Montserrat"/>
                <a:cs typeface="Montserrat"/>
                <a:sym typeface="Montserrat"/>
              </a:rPr>
              <a:t>Develop and implement regional reanalysis and other approaches to regionalization</a:t>
            </a:r>
            <a:endParaRPr/>
          </a:p>
          <a:p>
            <a:pPr indent="-361950" lvl="0" marL="457200" rtl="0" algn="l">
              <a:lnSpc>
                <a:spcPct val="125000"/>
              </a:lnSpc>
              <a:spcBef>
                <a:spcPts val="600"/>
              </a:spcBef>
              <a:spcAft>
                <a:spcPts val="0"/>
              </a:spcAft>
              <a:buSzPts val="2100"/>
              <a:buChar char="❖"/>
            </a:pPr>
            <a:r>
              <a:rPr lang="en-US" sz="2000">
                <a:solidFill>
                  <a:schemeClr val="dk1"/>
                </a:solidFill>
                <a:latin typeface="Montserrat"/>
                <a:ea typeface="Montserrat"/>
                <a:cs typeface="Montserrat"/>
                <a:sym typeface="Montserrat"/>
              </a:rPr>
              <a:t>Reduce data latency</a:t>
            </a:r>
            <a:endParaRPr/>
          </a:p>
          <a:p>
            <a:pPr indent="-228600" lvl="0" marL="457200" marR="0" rtl="0" algn="l">
              <a:lnSpc>
                <a:spcPct val="115000"/>
              </a:lnSpc>
              <a:spcBef>
                <a:spcPts val="1600"/>
              </a:spcBef>
              <a:spcAft>
                <a:spcPts val="0"/>
              </a:spcAft>
              <a:buClr>
                <a:schemeClr val="dk1"/>
              </a:buClr>
              <a:buSzPts val="2800"/>
              <a:buFont typeface="Montserrat"/>
              <a:buNone/>
            </a:pPr>
            <a:r>
              <a:t/>
            </a:r>
            <a:endParaRPr>
              <a:solidFill>
                <a:schemeClr val="dk1"/>
              </a:solidFill>
              <a:latin typeface="Montserrat"/>
              <a:ea typeface="Montserrat"/>
              <a:cs typeface="Montserrat"/>
              <a:sym typeface="Montserrat"/>
            </a:endParaRPr>
          </a:p>
        </p:txBody>
      </p:sp>
      <p:sp>
        <p:nvSpPr>
          <p:cNvPr id="166" name="Google Shape;166;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C4: New and improved reanalysis products (mainly for reanalysis centers)</a:t>
            </a:r>
            <a:br>
              <a:rPr lang="en-US" sz="2800"/>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6666"/>
              </a:lnSpc>
              <a:spcBef>
                <a:spcPts val="600"/>
              </a:spcBef>
              <a:spcAft>
                <a:spcPts val="0"/>
              </a:spcAft>
              <a:buSzPts val="2800"/>
              <a:buChar char="❖"/>
            </a:pPr>
            <a:r>
              <a:rPr lang="en-US" sz="2400">
                <a:solidFill>
                  <a:schemeClr val="dk1"/>
                </a:solidFill>
                <a:latin typeface="Montserrat"/>
                <a:ea typeface="Montserrat"/>
                <a:cs typeface="Montserrat"/>
                <a:sym typeface="Montserrat"/>
              </a:rPr>
              <a:t>Improve access to co-located satellite and reference quality in situ observations, as well as tools for evaluation purposes. This facility will use data from reference networks and FRM programs for a broad range of ECVs for cal/val of satellite programs </a:t>
            </a:r>
            <a:endParaRPr/>
          </a:p>
          <a:p>
            <a:pPr indent="-406400" lvl="0" marL="457200" rtl="0" algn="l">
              <a:lnSpc>
                <a:spcPct val="116666"/>
              </a:lnSpc>
              <a:spcBef>
                <a:spcPts val="600"/>
              </a:spcBef>
              <a:spcAft>
                <a:spcPts val="0"/>
              </a:spcAft>
              <a:buSzPts val="2800"/>
              <a:buChar char="❖"/>
            </a:pPr>
            <a:r>
              <a:rPr lang="en-US" sz="2400" strike="sngStrike">
                <a:solidFill>
                  <a:schemeClr val="dk1"/>
                </a:solidFill>
                <a:latin typeface="Montserrat"/>
                <a:ea typeface="Montserrat"/>
                <a:cs typeface="Montserrat"/>
                <a:sym typeface="Montserrat"/>
              </a:rPr>
              <a:t>Develop tools to use the co-located data collection developed under activity 1 to undertake various analyses of satellite-based measurements.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solidFill>
                <a:schemeClr val="dk1"/>
              </a:solidFill>
              <a:latin typeface="Montserrat"/>
              <a:ea typeface="Montserrat"/>
              <a:cs typeface="Montserrat"/>
              <a:sym typeface="Montserrat"/>
            </a:endParaRPr>
          </a:p>
        </p:txBody>
      </p:sp>
      <p:sp>
        <p:nvSpPr>
          <p:cNvPr id="172" name="Google Shape;172;p19"/>
          <p:cNvSpPr txBox="1"/>
          <p:nvPr>
            <p:ph type="title"/>
          </p:nvPr>
        </p:nvSpPr>
        <p:spPr>
          <a:xfrm>
            <a:off x="176048" y="175939"/>
            <a:ext cx="104030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400"/>
              <a:t>D4: Create a facility to access co-located in situ cal/val observations and satellite data for quality assurance of satellite products</a:t>
            </a:r>
            <a:br>
              <a:rPr lang="en-US" sz="2400"/>
            </a:b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body"/>
          </p:nvPr>
        </p:nvSpPr>
        <p:spPr>
          <a:xfrm>
            <a:off x="20375" y="1112706"/>
            <a:ext cx="8027641"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800"/>
              <a:buFont typeface="Noto Sans Symbols"/>
              <a:buChar char="❖"/>
            </a:pPr>
            <a:r>
              <a:rPr lang="en-US" sz="2200">
                <a:solidFill>
                  <a:schemeClr val="dk1"/>
                </a:solidFill>
                <a:latin typeface="Montserrat"/>
                <a:ea typeface="Montserrat"/>
                <a:cs typeface="Montserrat"/>
                <a:sym typeface="Montserrat"/>
              </a:rPr>
              <a:t>Produced every 5-6 years, GCOS Implementation Plans:</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Are submitted to UNFCCC and the GCOS sponsors.</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Provide recommendations for a sustained and fit for purpose Global Climate Observing System. </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Cover climate monitoring needs over the entire Earth system from the atmosphere to the oceans, from the cryosphere to the biosphere.</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Encompass the water, energy and carbon cycles. </a:t>
            </a:r>
            <a:endParaRPr/>
          </a:p>
          <a:p>
            <a:pPr indent="-342900" lvl="0" marL="342900" rtl="0" algn="l">
              <a:lnSpc>
                <a:spcPct val="90000"/>
              </a:lnSpc>
              <a:spcBef>
                <a:spcPts val="1000"/>
              </a:spcBef>
              <a:spcAft>
                <a:spcPts val="0"/>
              </a:spcAft>
              <a:buClr>
                <a:schemeClr val="dk1"/>
              </a:buClr>
              <a:buSzPts val="1800"/>
              <a:buFont typeface="Noto Sans Symbols"/>
              <a:buChar char="❖"/>
            </a:pPr>
            <a:r>
              <a:rPr lang="en-US" sz="2200">
                <a:solidFill>
                  <a:schemeClr val="dk1"/>
                </a:solidFill>
                <a:latin typeface="Montserrat"/>
                <a:ea typeface="Montserrat"/>
                <a:cs typeface="Montserrat"/>
                <a:sym typeface="Montserrat"/>
              </a:rPr>
              <a:t>This 2022 GCOS Implementation Plan has a different form to earlier plans, it has: </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Fewer, more focused, and integrated actions.</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Clearer means of assessment.</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Clearer identification of the stakeholders who need to respond to the actions. </a:t>
            </a:r>
            <a:endParaRPr/>
          </a:p>
          <a:p>
            <a:pPr indent="-285750" lvl="1" marL="742950" rtl="0" algn="l">
              <a:lnSpc>
                <a:spcPct val="90000"/>
              </a:lnSpc>
              <a:spcBef>
                <a:spcPts val="500"/>
              </a:spcBef>
              <a:spcAft>
                <a:spcPts val="0"/>
              </a:spcAft>
              <a:buClr>
                <a:schemeClr val="dk1"/>
              </a:buClr>
              <a:buSzPts val="1400"/>
              <a:buFont typeface="Noto Sans Symbols"/>
              <a:buChar char="❖"/>
            </a:pPr>
            <a:r>
              <a:rPr lang="en-US" sz="1800">
                <a:solidFill>
                  <a:schemeClr val="dk1"/>
                </a:solidFill>
                <a:latin typeface="Montserrat"/>
                <a:ea typeface="Montserrat"/>
                <a:cs typeface="Montserrat"/>
                <a:sym typeface="Montserrat"/>
              </a:rPr>
              <a:t>The updated ECVs requirements are presented in a separate document - </a:t>
            </a:r>
            <a:r>
              <a:rPr i="1" lang="en-US" sz="1800">
                <a:solidFill>
                  <a:schemeClr val="dk1"/>
                </a:solidFill>
                <a:latin typeface="Montserrat"/>
                <a:ea typeface="Montserrat"/>
                <a:cs typeface="Montserrat"/>
                <a:sym typeface="Montserrat"/>
              </a:rPr>
              <a:t>The 2022 GCOS ECVs Requirements </a:t>
            </a:r>
            <a:r>
              <a:rPr lang="en-US" sz="1800">
                <a:solidFill>
                  <a:schemeClr val="dk1"/>
                </a:solidFill>
                <a:latin typeface="Montserrat"/>
                <a:ea typeface="Montserrat"/>
                <a:cs typeface="Montserrat"/>
                <a:sym typeface="Montserrat"/>
              </a:rPr>
              <a:t>(</a:t>
            </a:r>
            <a:r>
              <a:rPr lang="en-US" sz="1800" u="sng">
                <a:solidFill>
                  <a:schemeClr val="dk1"/>
                </a:solidFill>
                <a:latin typeface="Montserrat"/>
                <a:ea typeface="Montserrat"/>
                <a:cs typeface="Montserrat"/>
                <a:sym typeface="Montserrat"/>
                <a:hlinkClick r:id="rId3">
                  <a:extLst>
                    <a:ext uri="{A12FA001-AC4F-418D-AE19-62706E023703}">
                      <ahyp:hlinkClr val="tx"/>
                    </a:ext>
                  </a:extLst>
                </a:hlinkClick>
              </a:rPr>
              <a:t>GCOS 245</a:t>
            </a:r>
            <a:r>
              <a:rPr lang="en-US" sz="1800" u="sng">
                <a:solidFill>
                  <a:schemeClr val="dk1"/>
                </a:solidFill>
                <a:latin typeface="Montserrat"/>
                <a:ea typeface="Montserrat"/>
                <a:cs typeface="Montserrat"/>
                <a:sym typeface="Montserrat"/>
              </a:rPr>
              <a:t>)</a:t>
            </a:r>
            <a:r>
              <a:rPr lang="en-US" sz="1800">
                <a:solidFill>
                  <a:schemeClr val="dk1"/>
                </a:solidFill>
                <a:latin typeface="Montserrat"/>
                <a:ea typeface="Montserrat"/>
                <a:cs typeface="Montserrat"/>
                <a:sym typeface="Montserrat"/>
              </a:rPr>
              <a:t>.</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67" name="Google Shape;67;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GCOS Implementation Plan</a:t>
            </a:r>
            <a:endParaRPr/>
          </a:p>
        </p:txBody>
      </p:sp>
      <p:pic>
        <p:nvPicPr>
          <p:cNvPr descr="Diagram&#10;&#10;Description automatically generated" id="68" name="Google Shape;68;p2"/>
          <p:cNvPicPr preferRelativeResize="0"/>
          <p:nvPr/>
        </p:nvPicPr>
        <p:blipFill rotWithShape="1">
          <a:blip r:embed="rId4">
            <a:alphaModFix/>
          </a:blip>
          <a:srcRect b="15566" l="0" r="-1" t="8840"/>
          <a:stretch/>
        </p:blipFill>
        <p:spPr>
          <a:xfrm>
            <a:off x="8077513" y="1220858"/>
            <a:ext cx="4048069" cy="43327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idx="1" type="body"/>
          </p:nvPr>
        </p:nvSpPr>
        <p:spPr>
          <a:xfrm>
            <a:off x="0" y="1097550"/>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Expand global ocean climate in situ observations and satellite products into exclusive Economic Zones (EEZs) and coastal zones </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Develop new satellite-based products for coastal biogeochemistry </a:t>
            </a:r>
            <a:endParaRPr/>
          </a:p>
          <a:p>
            <a:pPr indent="-406400" lvl="0" marL="45720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Produce land cover datasets in coastal areas without land surface masks and in near real time, including uncertainties</a:t>
            </a:r>
            <a:endParaRPr/>
          </a:p>
        </p:txBody>
      </p:sp>
      <p:sp>
        <p:nvSpPr>
          <p:cNvPr id="178" name="Google Shape;178;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F3: Improve monitoring of coastal and exclusive economic zones</a:t>
            </a:r>
            <a:br>
              <a:rPr lang="en-US" sz="2800"/>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idx="1" type="body"/>
          </p:nvPr>
        </p:nvSpPr>
        <p:spPr>
          <a:xfrm>
            <a:off x="176048" y="5762707"/>
            <a:ext cx="11260131" cy="642354"/>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400"/>
              <a:t>A total of 16 actions, each may contain multiple activities </a:t>
            </a:r>
            <a:endParaRPr/>
          </a:p>
        </p:txBody>
      </p:sp>
      <p:sp>
        <p:nvSpPr>
          <p:cNvPr id="74" name="Google Shape;74;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Actions in the GCOS IP space agency supplement</a:t>
            </a:r>
            <a:endParaRPr/>
          </a:p>
        </p:txBody>
      </p:sp>
      <p:pic>
        <p:nvPicPr>
          <p:cNvPr descr="Text&#10;&#10;Description automatically generated with low confidence" id="75" name="Google Shape;75;p3"/>
          <p:cNvPicPr preferRelativeResize="0"/>
          <p:nvPr/>
        </p:nvPicPr>
        <p:blipFill rotWithShape="1">
          <a:blip r:embed="rId3">
            <a:alphaModFix/>
          </a:blip>
          <a:srcRect b="0" l="0" r="0" t="0"/>
          <a:stretch/>
        </p:blipFill>
        <p:spPr>
          <a:xfrm>
            <a:off x="0" y="1254725"/>
            <a:ext cx="12112978" cy="45079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idx="1" type="body"/>
          </p:nvPr>
        </p:nvSpPr>
        <p:spPr>
          <a:xfrm>
            <a:off x="176048" y="1018778"/>
            <a:ext cx="7928192"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Provided responses to 21 activities in 2023.</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Provided responses to 27 activities in 2024.</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These responses represents collective efforts from major space agencies, with the goal to provide a comprehensive response to each of those activities.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Appreciate the comments and clarification that we have received so far from the GCOS panels.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81" name="Google Shape;81;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Status </a:t>
            </a:r>
            <a:endParaRPr/>
          </a:p>
        </p:txBody>
      </p:sp>
      <p:pic>
        <p:nvPicPr>
          <p:cNvPr id="82" name="Google Shape;82;p4"/>
          <p:cNvPicPr preferRelativeResize="0"/>
          <p:nvPr/>
        </p:nvPicPr>
        <p:blipFill rotWithShape="1">
          <a:blip r:embed="rId3">
            <a:alphaModFix/>
          </a:blip>
          <a:srcRect b="0" l="0" r="0" t="0"/>
          <a:stretch/>
        </p:blipFill>
        <p:spPr>
          <a:xfrm>
            <a:off x="8342475" y="1144120"/>
            <a:ext cx="3761022" cy="4662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285750" lvl="0" marL="28575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Altimetry in the polar regions</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Gravimetry missions</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Biomass measurements</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Limb-sounding missions capable of measuring several ECVs in the UTLS and stratosphere</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Sea surface salinity measurements</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Wind lidar</a:t>
            </a:r>
            <a:endParaRPr/>
          </a:p>
          <a:p>
            <a:pPr indent="-285750" lvl="0" marL="285750" rtl="0" algn="l">
              <a:lnSpc>
                <a:spcPct val="125000"/>
              </a:lnSpc>
              <a:spcBef>
                <a:spcPts val="500"/>
              </a:spcBef>
              <a:spcAft>
                <a:spcPts val="500"/>
              </a:spcAft>
              <a:buSzPts val="2800"/>
              <a:buChar char="❖"/>
            </a:pPr>
            <a:r>
              <a:rPr lang="en-US" sz="2400">
                <a:solidFill>
                  <a:schemeClr val="dk1"/>
                </a:solidFill>
                <a:latin typeface="Montserrat"/>
                <a:ea typeface="Montserrat"/>
                <a:cs typeface="Montserrat"/>
                <a:sym typeface="Montserrat"/>
              </a:rPr>
              <a:t>Global scale ice surface elevation</a:t>
            </a:r>
            <a:endParaRPr/>
          </a:p>
        </p:txBody>
      </p:sp>
      <p:sp>
        <p:nvSpPr>
          <p:cNvPr id="88" name="Google Shape;88;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Action A2: Address gaps in satellite observations likely to occur in the near future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285750" lvl="0" marL="285750" rtl="0" algn="l">
              <a:lnSpc>
                <a:spcPct val="125000"/>
              </a:lnSpc>
              <a:spcBef>
                <a:spcPts val="0"/>
              </a:spcBef>
              <a:spcAft>
                <a:spcPts val="0"/>
              </a:spcAft>
              <a:buSzPts val="2800"/>
              <a:buChar char="❖"/>
            </a:pPr>
            <a:r>
              <a:rPr lang="en-US" sz="2400">
                <a:solidFill>
                  <a:schemeClr val="dk1"/>
                </a:solidFill>
                <a:latin typeface="Montserrat"/>
                <a:ea typeface="Montserrat"/>
                <a:cs typeface="Montserrat"/>
                <a:sym typeface="Montserrat"/>
              </a:rPr>
              <a:t>Earth Radiation Budget measurements</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Cloud profiling</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Cloud lidar</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Global precipitation measurement consisting of a dual-frequency precipitation radar and passive microwave measurements to provide sufficient temporal and spatial sampling of rain areas</a:t>
            </a:r>
            <a:endParaRPr/>
          </a:p>
          <a:p>
            <a:pPr indent="-285750" lvl="0" marL="285750" rtl="0" algn="l">
              <a:lnSpc>
                <a:spcPct val="125000"/>
              </a:lnSpc>
              <a:spcBef>
                <a:spcPts val="500"/>
              </a:spcBef>
              <a:spcAft>
                <a:spcPts val="0"/>
              </a:spcAft>
              <a:buSzPts val="2800"/>
              <a:buChar char="❖"/>
            </a:pPr>
            <a:r>
              <a:rPr lang="en-US" sz="2400">
                <a:solidFill>
                  <a:schemeClr val="dk1"/>
                </a:solidFill>
                <a:latin typeface="Montserrat"/>
                <a:ea typeface="Montserrat"/>
                <a:cs typeface="Montserrat"/>
                <a:sym typeface="Montserrat"/>
              </a:rPr>
              <a:t>Sea ice and icebergs (or floating ice)</a:t>
            </a:r>
            <a:endParaRPr/>
          </a:p>
          <a:p>
            <a:pPr indent="-228600" lvl="0" marL="457200" marR="0" rtl="0" algn="l">
              <a:lnSpc>
                <a:spcPct val="115000"/>
              </a:lnSpc>
              <a:spcBef>
                <a:spcPts val="1500"/>
              </a:spcBef>
              <a:spcAft>
                <a:spcPts val="0"/>
              </a:spcAft>
              <a:buClr>
                <a:schemeClr val="dk1"/>
              </a:buClr>
              <a:buSzPts val="2800"/>
              <a:buFont typeface="Montserrat"/>
              <a:buNone/>
            </a:pPr>
            <a:r>
              <a:t/>
            </a:r>
            <a:endParaRPr/>
          </a:p>
        </p:txBody>
      </p:sp>
      <p:sp>
        <p:nvSpPr>
          <p:cNvPr id="94" name="Google Shape;94;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Action A3: Prepare follow-on plans for critical satellite missions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6666"/>
              </a:lnSpc>
              <a:spcBef>
                <a:spcPts val="1080"/>
              </a:spcBef>
              <a:spcAft>
                <a:spcPts val="0"/>
              </a:spcAft>
              <a:buSzPts val="2800"/>
              <a:buChar char="❖"/>
            </a:pPr>
            <a:r>
              <a:rPr lang="en-US" sz="2400">
                <a:solidFill>
                  <a:schemeClr val="dk1"/>
                </a:solidFill>
                <a:latin typeface="Montserrat"/>
                <a:ea typeface="Montserrat"/>
                <a:cs typeface="Montserrat"/>
                <a:sym typeface="Montserrat"/>
              </a:rPr>
              <a:t>Better align the satellite FRM program to the reference tier of tiered networks and enhance/expand FRM to fill gaps in satellite cal/val </a:t>
            </a:r>
            <a:endParaRPr/>
          </a:p>
          <a:p>
            <a:pPr indent="-406400" lvl="0" marL="457200" rtl="0" algn="l">
              <a:lnSpc>
                <a:spcPct val="116666"/>
              </a:lnSpc>
              <a:spcBef>
                <a:spcPts val="1080"/>
              </a:spcBef>
              <a:spcAft>
                <a:spcPts val="0"/>
              </a:spcAft>
              <a:buSzPts val="2800"/>
              <a:buChar char="❖"/>
            </a:pPr>
            <a:r>
              <a:rPr lang="en-US" sz="2400">
                <a:solidFill>
                  <a:schemeClr val="dk1"/>
                </a:solidFill>
                <a:latin typeface="Montserrat"/>
                <a:ea typeface="Montserrat"/>
                <a:cs typeface="Montserrat"/>
                <a:sym typeface="Montserrat"/>
              </a:rPr>
              <a:t>Establish a long-term space-based reference calibration system to enhance the quality and traceability of earth observations. The following measurables are to be considered: high-resolution spectral radiances in the reflected solar and infrared wave bands, as well as GNSS radio occultations.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00" name="Google Shape;10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400"/>
              <a:t>Action B1: Development of reference networks (in situ and satellite Fiducial Reference Measurement (FRM) programs)</a:t>
            </a:r>
            <a:br>
              <a:rPr lang="en-US" sz="2400"/>
            </a:b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idx="1" type="body"/>
          </p:nvPr>
        </p:nvSpPr>
        <p:spPr>
          <a:xfrm>
            <a:off x="176048" y="1097550"/>
            <a:ext cx="11495400" cy="4662900"/>
          </a:xfrm>
          <a:prstGeom prst="rect">
            <a:avLst/>
          </a:prstGeom>
          <a:noFill/>
          <a:ln>
            <a:noFill/>
          </a:ln>
        </p:spPr>
        <p:txBody>
          <a:bodyPr anchorCtr="0" anchor="t" bIns="45700" lIns="91425" spcFirstLastPara="1" rIns="91425" wrap="square" tIns="45700">
            <a:noAutofit/>
          </a:bodyPr>
          <a:lstStyle/>
          <a:p>
            <a:pPr indent="-342900" lvl="0" marL="457200" rtl="0" algn="l">
              <a:lnSpc>
                <a:spcPct val="116666"/>
              </a:lnSpc>
              <a:spcBef>
                <a:spcPts val="1080"/>
              </a:spcBef>
              <a:spcAft>
                <a:spcPts val="0"/>
              </a:spcAft>
              <a:buSzPts val="1800"/>
              <a:buChar char="❖"/>
            </a:pPr>
            <a:r>
              <a:rPr lang="en-US" sz="2200">
                <a:solidFill>
                  <a:schemeClr val="dk1"/>
                </a:solidFill>
                <a:latin typeface="Montserrat"/>
                <a:ea typeface="Montserrat"/>
                <a:cs typeface="Montserrat"/>
                <a:sym typeface="Montserrat"/>
              </a:rPr>
              <a:t>Improve diurnal sampling of observations and coverage of GHGs, precursor aerosols, and solar-induced fluorescence (SIF) to improve estimation of emissions and vegetation carbon update </a:t>
            </a:r>
            <a:endParaRPr sz="2200"/>
          </a:p>
          <a:p>
            <a:pPr indent="-342900" lvl="0" marL="457200" rtl="0" algn="l">
              <a:lnSpc>
                <a:spcPct val="116666"/>
              </a:lnSpc>
              <a:spcBef>
                <a:spcPts val="1080"/>
              </a:spcBef>
              <a:spcAft>
                <a:spcPts val="0"/>
              </a:spcAft>
              <a:buSzPts val="1800"/>
              <a:buChar char="❖"/>
            </a:pPr>
            <a:r>
              <a:rPr lang="en-US" sz="2200">
                <a:solidFill>
                  <a:schemeClr val="dk1"/>
                </a:solidFill>
                <a:latin typeface="Montserrat"/>
                <a:ea typeface="Montserrat"/>
                <a:cs typeface="Montserrat"/>
                <a:sym typeface="Montserrat"/>
              </a:rPr>
              <a:t>Explore new ways to improve estimates of Earth’s energy imbalance (EEI) with novel remote sensing techniques and with very well calibrated hyperspectral measurements over the full spectrum of the outgoing longwave and shortwave radiations</a:t>
            </a:r>
            <a:endParaRPr sz="2200"/>
          </a:p>
          <a:p>
            <a:pPr indent="-342900" lvl="0" marL="457200" rtl="0" algn="l">
              <a:lnSpc>
                <a:spcPct val="116666"/>
              </a:lnSpc>
              <a:spcBef>
                <a:spcPts val="1080"/>
              </a:spcBef>
              <a:spcAft>
                <a:spcPts val="0"/>
              </a:spcAft>
              <a:buSzPts val="1800"/>
              <a:buChar char="❖"/>
            </a:pPr>
            <a:r>
              <a:rPr lang="en-US" sz="2200">
                <a:solidFill>
                  <a:schemeClr val="dk1"/>
                </a:solidFill>
                <a:latin typeface="Montserrat"/>
                <a:ea typeface="Montserrat"/>
                <a:cs typeface="Montserrat"/>
                <a:sym typeface="Montserrat"/>
              </a:rPr>
              <a:t>Provide direct measurements of ocean surface currents from space</a:t>
            </a:r>
            <a:endParaRPr sz="2200"/>
          </a:p>
          <a:p>
            <a:pPr indent="-342900" lvl="0" marL="457200" rtl="0" algn="l">
              <a:lnSpc>
                <a:spcPct val="116666"/>
              </a:lnSpc>
              <a:spcBef>
                <a:spcPts val="1080"/>
              </a:spcBef>
              <a:spcAft>
                <a:spcPts val="0"/>
              </a:spcAft>
              <a:buSzPts val="1800"/>
              <a:buChar char="❖"/>
            </a:pPr>
            <a:r>
              <a:rPr lang="en-US" sz="2200">
                <a:solidFill>
                  <a:schemeClr val="dk1"/>
                </a:solidFill>
                <a:latin typeface="Montserrat"/>
                <a:ea typeface="Montserrat"/>
                <a:cs typeface="Montserrat"/>
                <a:sym typeface="Montserrat"/>
              </a:rPr>
              <a:t>Explore and demonstrate the feasibility of satellite missions based on new satellite technologies for climate monitoring.</a:t>
            </a:r>
            <a:endParaRPr sz="2200"/>
          </a:p>
          <a:p>
            <a:pPr indent="-342900" lvl="0" marL="457200" rtl="0" algn="l">
              <a:lnSpc>
                <a:spcPct val="116666"/>
              </a:lnSpc>
              <a:spcBef>
                <a:spcPts val="1080"/>
              </a:spcBef>
              <a:spcAft>
                <a:spcPts val="0"/>
              </a:spcAft>
              <a:buSzPts val="1800"/>
              <a:buChar char="❖"/>
            </a:pPr>
            <a:r>
              <a:rPr lang="en-US" sz="2200">
                <a:solidFill>
                  <a:schemeClr val="dk1"/>
                </a:solidFill>
                <a:latin typeface="Montserrat"/>
                <a:ea typeface="Montserrat"/>
                <a:cs typeface="Montserrat"/>
                <a:sym typeface="Montserrat"/>
              </a:rPr>
              <a:t>Develop operational techniques to estimate permafrost extent: significant amount of feedback</a:t>
            </a:r>
            <a:endParaRPr sz="2200"/>
          </a:p>
          <a:p>
            <a:pPr indent="-228600" lvl="0" marL="457200" marR="0" rtl="0" algn="l">
              <a:lnSpc>
                <a:spcPct val="115000"/>
              </a:lnSpc>
              <a:spcBef>
                <a:spcPts val="1000"/>
              </a:spcBef>
              <a:spcAft>
                <a:spcPts val="0"/>
              </a:spcAft>
              <a:buClr>
                <a:schemeClr val="dk1"/>
              </a:buClr>
              <a:buSzPts val="2800"/>
              <a:buFont typeface="Montserrat"/>
              <a:buNone/>
            </a:pPr>
            <a:r>
              <a:t/>
            </a:r>
            <a:endParaRPr sz="2200">
              <a:solidFill>
                <a:schemeClr val="dk1"/>
              </a:solidFill>
              <a:latin typeface="Montserrat"/>
              <a:ea typeface="Montserrat"/>
              <a:cs typeface="Montserrat"/>
              <a:sym typeface="Montserrat"/>
            </a:endParaRPr>
          </a:p>
        </p:txBody>
      </p:sp>
      <p:sp>
        <p:nvSpPr>
          <p:cNvPr id="106" name="Google Shape;106;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B3: New Earth observing satellite missions to fill gaps in the observing systems</a:t>
            </a:r>
            <a:br>
              <a:rPr lang="en-US" sz="2800"/>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idx="1" type="body"/>
          </p:nvPr>
        </p:nvSpPr>
        <p:spPr>
          <a:xfrm>
            <a:off x="49927" y="1066020"/>
            <a:ext cx="11942375" cy="5135084"/>
          </a:xfrm>
          <a:prstGeom prst="rect">
            <a:avLst/>
          </a:prstGeom>
          <a:noFill/>
          <a:ln>
            <a:noFill/>
          </a:ln>
        </p:spPr>
        <p:txBody>
          <a:bodyPr anchorCtr="0" anchor="t" bIns="45700" lIns="91425" spcFirstLastPara="1" rIns="91425" wrap="square" tIns="45700">
            <a:noAutofit/>
          </a:bodyPr>
          <a:lstStyle/>
          <a:p>
            <a:pPr indent="-368300" lvl="0" marL="457200" rtl="0" algn="l">
              <a:lnSpc>
                <a:spcPct val="125000"/>
              </a:lnSpc>
              <a:spcBef>
                <a:spcPts val="0"/>
              </a:spcBef>
              <a:spcAft>
                <a:spcPts val="0"/>
              </a:spcAft>
              <a:buSzPts val="2200"/>
              <a:buChar char="❖"/>
            </a:pPr>
            <a:r>
              <a:rPr lang="en-US" sz="2000">
                <a:solidFill>
                  <a:schemeClr val="dk1"/>
                </a:solidFill>
                <a:latin typeface="Montserrat"/>
                <a:ea typeface="Montserrat"/>
                <a:cs typeface="Montserrat"/>
                <a:sym typeface="Montserrat"/>
              </a:rPr>
              <a:t>Generate timely permafrost, land cover change, burnt area, and fire severity/burning efficiency products from high resolution satellite observations (e.g., Sentinel-1 /-2 and LandSat). </a:t>
            </a:r>
            <a:endParaRPr/>
          </a:p>
          <a:p>
            <a:pPr indent="-368300" lvl="0" marL="457200" rtl="0" algn="l">
              <a:lnSpc>
                <a:spcPct val="125000"/>
              </a:lnSpc>
              <a:spcBef>
                <a:spcPts val="0"/>
              </a:spcBef>
              <a:spcAft>
                <a:spcPts val="0"/>
              </a:spcAft>
              <a:buSzPts val="2200"/>
              <a:buChar char="❖"/>
            </a:pPr>
            <a:r>
              <a:rPr lang="en-US" sz="2000">
                <a:solidFill>
                  <a:schemeClr val="dk1"/>
                </a:solidFill>
                <a:latin typeface="Montserrat"/>
                <a:ea typeface="Montserrat"/>
                <a:cs typeface="Montserrat"/>
                <a:sym typeface="Montserrat"/>
              </a:rPr>
              <a:t>Produce harmonized and validated AGB and change datasets from different satellite data streams, for enhancing AGB estimation at global and sub-national level. </a:t>
            </a:r>
            <a:endParaRPr/>
          </a:p>
          <a:p>
            <a:pPr indent="-368300" lvl="0" marL="457200" rtl="0" algn="l">
              <a:lnSpc>
                <a:spcPct val="125000"/>
              </a:lnSpc>
              <a:spcBef>
                <a:spcPts val="0"/>
              </a:spcBef>
              <a:spcAft>
                <a:spcPts val="0"/>
              </a:spcAft>
              <a:buSzPts val="2200"/>
              <a:buChar char="❖"/>
            </a:pPr>
            <a:r>
              <a:rPr lang="en-US" sz="2000">
                <a:solidFill>
                  <a:schemeClr val="dk1"/>
                </a:solidFill>
                <a:latin typeface="Montserrat"/>
                <a:ea typeface="Montserrat"/>
                <a:cs typeface="Montserrat"/>
                <a:sym typeface="Montserrat"/>
              </a:rPr>
              <a:t>Ensure that the Bidirectional Reflectance Distribution Function (BRDF) parameters are provided together with surface albedo.</a:t>
            </a:r>
            <a:endParaRPr/>
          </a:p>
          <a:p>
            <a:pPr indent="-368300" lvl="0" marL="457200" rtl="0" algn="l">
              <a:lnSpc>
                <a:spcPct val="125000"/>
              </a:lnSpc>
              <a:spcBef>
                <a:spcPts val="0"/>
              </a:spcBef>
              <a:spcAft>
                <a:spcPts val="0"/>
              </a:spcAft>
              <a:buSzPts val="2200"/>
              <a:buChar char="❖"/>
            </a:pPr>
            <a:r>
              <a:rPr lang="en-US" sz="2000">
                <a:solidFill>
                  <a:schemeClr val="dk1"/>
                </a:solidFill>
                <a:latin typeface="Montserrat"/>
                <a:ea typeface="Montserrat"/>
                <a:cs typeface="Montserrat"/>
                <a:sym typeface="Montserrat"/>
              </a:rPr>
              <a:t>Reprocess the NASA LEO 25+ year Lightning Imaging Sensor (LIS) dataset from the Optical Transient Detector (OTD, 1995-2000), LIS on TRMM (1997-2015) and ISS (2017-present).</a:t>
            </a:r>
            <a:endParaRPr/>
          </a:p>
          <a:p>
            <a:pPr indent="-368300" lvl="0" marL="457200" rtl="0" algn="l">
              <a:lnSpc>
                <a:spcPct val="125000"/>
              </a:lnSpc>
              <a:spcBef>
                <a:spcPts val="0"/>
              </a:spcBef>
              <a:spcAft>
                <a:spcPts val="0"/>
              </a:spcAft>
              <a:buSzPts val="2200"/>
              <a:buChar char="❖"/>
            </a:pPr>
            <a:r>
              <a:rPr lang="en-US" sz="2000">
                <a:solidFill>
                  <a:schemeClr val="dk1"/>
                </a:solidFill>
                <a:latin typeface="Montserrat"/>
                <a:ea typeface="Montserrat"/>
                <a:cs typeface="Montserrat"/>
                <a:sym typeface="Montserrat"/>
              </a:rPr>
              <a:t>Reprocess the GEO Geostationary Lightning Mapper (GLM) on GOES-16/17/18 (2017-present).</a:t>
            </a:r>
            <a:endParaRPr/>
          </a:p>
          <a:p>
            <a:pPr indent="-368300" lvl="0" marL="457200" rtl="0" algn="l">
              <a:lnSpc>
                <a:spcPct val="125000"/>
              </a:lnSpc>
              <a:spcBef>
                <a:spcPts val="0"/>
              </a:spcBef>
              <a:spcAft>
                <a:spcPts val="0"/>
              </a:spcAft>
              <a:buSzPts val="2200"/>
              <a:buChar char="❖"/>
            </a:pPr>
            <a:r>
              <a:rPr lang="en-US" sz="2000">
                <a:solidFill>
                  <a:schemeClr val="dk1"/>
                </a:solidFill>
                <a:latin typeface="Montserrat"/>
                <a:ea typeface="Montserrat"/>
                <a:cs typeface="Montserrat"/>
                <a:sym typeface="Montserrat"/>
              </a:rPr>
              <a:t>Improve consistency of the inter-dependent land products.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12" name="Google Shape;112;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C5: ECV-specific satellite data processing method improvements</a:t>
            </a:r>
            <a:br>
              <a:rPr lang="en-US" sz="2800"/>
            </a:b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