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Montserrat SemiBold"/>
      <p:regular r:id="rId19"/>
      <p:bold r:id="rId20"/>
      <p:italic r:id="rId21"/>
      <p:boldItalic r:id="rId22"/>
    </p:embeddedFont>
    <p:embeddedFont>
      <p:font typeface="Roboto"/>
      <p:regular r:id="rId23"/>
      <p:bold r:id="rId24"/>
      <p:italic r:id="rId25"/>
      <p:boldItalic r:id="rId26"/>
    </p:embeddedFont>
    <p:embeddedFont>
      <p:font typeface="Lobster"/>
      <p:regular r:id="rId27"/>
    </p:embeddedFont>
    <p:embeddedFont>
      <p:font typeface="Montserrat"/>
      <p:regular r:id="rId28"/>
      <p:bold r:id="rId29"/>
      <p:italic r:id="rId30"/>
      <p:boldItalic r:id="rId31"/>
    </p:embeddedFont>
    <p:embeddedFont>
      <p:font typeface="Montserrat Medium"/>
      <p:regular r:id="rId32"/>
      <p:bold r:id="rId33"/>
      <p:italic r:id="rId34"/>
      <p:boldItalic r:id="rId35"/>
    </p:embeddedFont>
    <p:embeddedFont>
      <p:font typeface="Tahoma"/>
      <p:regular r:id="rId36"/>
      <p:bold r:id="rId37"/>
    </p:embeddedFont>
    <p:embeddedFont>
      <p:font typeface="Average"/>
      <p:regular r:id="rId38"/>
    </p:embeddedFont>
    <p:embeddedFont>
      <p:font typeface="Barlow Medium"/>
      <p:regular r:id="rId39"/>
      <p:bold r:id="rId40"/>
      <p:italic r:id="rId41"/>
      <p:boldItalic r:id="rId42"/>
    </p:embeddedFont>
    <p:embeddedFont>
      <p:font typeface="Barlow SemiBold"/>
      <p:regular r:id="rId43"/>
      <p:bold r:id="rId44"/>
      <p:italic r:id="rId45"/>
      <p:boldItalic r:id="rId46"/>
    </p:embeddedFont>
    <p:embeddedFont>
      <p:font typeface="Barlow"/>
      <p:regular r:id="rId47"/>
      <p:bold r:id="rId48"/>
      <p:italic r:id="rId49"/>
      <p:boldItalic r:id="rId50"/>
    </p:embeddedFon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iGrO15F9aUF6GP72xHP0/YTo1J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Medium-bold.fntdata"/><Relationship Id="rId42" Type="http://schemas.openxmlformats.org/officeDocument/2006/relationships/font" Target="fonts/BarlowMedium-boldItalic.fntdata"/><Relationship Id="rId41" Type="http://schemas.openxmlformats.org/officeDocument/2006/relationships/font" Target="fonts/BarlowMedium-italic.fntdata"/><Relationship Id="rId44" Type="http://schemas.openxmlformats.org/officeDocument/2006/relationships/font" Target="fonts/BarlowSemiBold-bold.fntdata"/><Relationship Id="rId43" Type="http://schemas.openxmlformats.org/officeDocument/2006/relationships/font" Target="fonts/BarlowSemiBold-regular.fntdata"/><Relationship Id="rId46" Type="http://schemas.openxmlformats.org/officeDocument/2006/relationships/font" Target="fonts/BarlowSemiBold-boldItalic.fntdata"/><Relationship Id="rId45" Type="http://schemas.openxmlformats.org/officeDocument/2006/relationships/font" Target="fonts/BarlowSemi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Barlow-bold.fntdata"/><Relationship Id="rId47" Type="http://schemas.openxmlformats.org/officeDocument/2006/relationships/font" Target="fonts/Barlow-regular.fntdata"/><Relationship Id="rId49" Type="http://schemas.openxmlformats.org/officeDocument/2006/relationships/font" Target="fonts/Barlow-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33" Type="http://schemas.openxmlformats.org/officeDocument/2006/relationships/font" Target="fonts/MontserratMedium-bold.fntdata"/><Relationship Id="rId32" Type="http://schemas.openxmlformats.org/officeDocument/2006/relationships/font" Target="fonts/MontserratMedium-regular.fntdata"/><Relationship Id="rId35" Type="http://schemas.openxmlformats.org/officeDocument/2006/relationships/font" Target="fonts/MontserratMedium-boldItalic.fntdata"/><Relationship Id="rId34" Type="http://schemas.openxmlformats.org/officeDocument/2006/relationships/font" Target="fonts/MontserratMedium-italic.fntdata"/><Relationship Id="rId37" Type="http://schemas.openxmlformats.org/officeDocument/2006/relationships/font" Target="fonts/Tahoma-bold.fntdata"/><Relationship Id="rId36" Type="http://schemas.openxmlformats.org/officeDocument/2006/relationships/font" Target="fonts/Tahoma-regular.fntdata"/><Relationship Id="rId39" Type="http://schemas.openxmlformats.org/officeDocument/2006/relationships/font" Target="fonts/BarlowMedium-regular.fntdata"/><Relationship Id="rId38" Type="http://schemas.openxmlformats.org/officeDocument/2006/relationships/font" Target="fonts/Average-regular.fntdata"/><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Roboto-bold.fntdata"/><Relationship Id="rId23" Type="http://schemas.openxmlformats.org/officeDocument/2006/relationships/font" Target="fonts/Roboto-regular.fntdata"/><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regular.fntdata"/><Relationship Id="rId27" Type="http://schemas.openxmlformats.org/officeDocument/2006/relationships/font" Target="fonts/Lobster-regular.fntdata"/><Relationship Id="rId29" Type="http://schemas.openxmlformats.org/officeDocument/2006/relationships/font" Target="fonts/Montserrat-bold.fntdata"/><Relationship Id="rId51" Type="http://schemas.openxmlformats.org/officeDocument/2006/relationships/font" Target="fonts/CenturyGothic-regular.fntdata"/><Relationship Id="rId50" Type="http://schemas.openxmlformats.org/officeDocument/2006/relationships/font" Target="fonts/Barlow-boldItalic.fntdata"/><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06" name="Google Shape;306;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sz="2000"/>
              <a:t>CSA provided a brief for WGClimate signalling support to open actions (5 existing and 4 new actions) to which CSA may contribute and sees value for national discussions.</a:t>
            </a:r>
            <a:endParaRPr/>
          </a:p>
          <a:p>
            <a:pPr indent="-298450" lvl="0" marL="457200" rtl="0" algn="l">
              <a:lnSpc>
                <a:spcPct val="100000"/>
              </a:lnSpc>
              <a:spcBef>
                <a:spcPts val="0"/>
              </a:spcBef>
              <a:spcAft>
                <a:spcPts val="0"/>
              </a:spcAft>
              <a:buSzPts val="1100"/>
              <a:buChar char="●"/>
            </a:pPr>
            <a:r>
              <a:rPr lang="en-GB" sz="2000"/>
              <a:t>Old actions:</a:t>
            </a:r>
            <a:endParaRPr/>
          </a:p>
          <a:p>
            <a:pPr indent="-298450" lvl="1" marL="914400" rtl="0" algn="l">
              <a:lnSpc>
                <a:spcPct val="100000"/>
              </a:lnSpc>
              <a:spcBef>
                <a:spcPts val="0"/>
              </a:spcBef>
              <a:spcAft>
                <a:spcPts val="0"/>
              </a:spcAft>
              <a:buSzPts val="1100"/>
              <a:buChar char="○"/>
            </a:pPr>
            <a:r>
              <a:rPr lang="en-GB" sz="1600"/>
              <a:t>F(C)DR Inventory</a:t>
            </a:r>
            <a:endParaRPr/>
          </a:p>
          <a:p>
            <a:pPr indent="-298450" lvl="1" marL="914400" rtl="0" algn="l">
              <a:lnSpc>
                <a:spcPct val="100000"/>
              </a:lnSpc>
              <a:spcBef>
                <a:spcPts val="0"/>
              </a:spcBef>
              <a:spcAft>
                <a:spcPts val="0"/>
              </a:spcAft>
              <a:buSzPts val="1100"/>
              <a:buChar char="○"/>
            </a:pPr>
            <a:r>
              <a:rPr lang="en-GB" sz="1600"/>
              <a:t>better link ECV user requirements to climate applications,</a:t>
            </a:r>
            <a:endParaRPr/>
          </a:p>
          <a:p>
            <a:pPr indent="-298450" lvl="1" marL="914400" rtl="0" algn="l">
              <a:lnSpc>
                <a:spcPct val="100000"/>
              </a:lnSpc>
              <a:spcBef>
                <a:spcPts val="0"/>
              </a:spcBef>
              <a:spcAft>
                <a:spcPts val="0"/>
              </a:spcAft>
              <a:buSzPts val="1100"/>
              <a:buChar char="○"/>
            </a:pPr>
            <a:r>
              <a:rPr lang="en-GB" sz="1600"/>
              <a:t>FCDR generation as programmatic activity of an agency,</a:t>
            </a:r>
            <a:endParaRPr/>
          </a:p>
          <a:p>
            <a:pPr indent="-298450" lvl="1" marL="914400" rtl="0" algn="l">
              <a:lnSpc>
                <a:spcPct val="100000"/>
              </a:lnSpc>
              <a:spcBef>
                <a:spcPts val="0"/>
              </a:spcBef>
              <a:spcAft>
                <a:spcPts val="0"/>
              </a:spcAft>
              <a:buSzPts val="1100"/>
              <a:buChar char="○"/>
            </a:pPr>
            <a:r>
              <a:rPr lang="en-GB" sz="1600"/>
              <a:t>addressing measurement gap for stratospheric CH4 profiles,</a:t>
            </a:r>
            <a:endParaRPr/>
          </a:p>
          <a:p>
            <a:pPr indent="-298450" lvl="1" marL="914400" rtl="0" algn="l">
              <a:lnSpc>
                <a:spcPct val="100000"/>
              </a:lnSpc>
              <a:spcBef>
                <a:spcPts val="0"/>
              </a:spcBef>
              <a:spcAft>
                <a:spcPts val="0"/>
              </a:spcAft>
              <a:buSzPts val="1100"/>
              <a:buChar char="○"/>
            </a:pPr>
            <a:r>
              <a:rPr lang="en-GB" sz="1600"/>
              <a:t>further assessment of C-band and L-band SAR data availability</a:t>
            </a:r>
            <a:endParaRPr/>
          </a:p>
          <a:p>
            <a:pPr indent="-298450" lvl="0" marL="457200" rtl="0" algn="l">
              <a:lnSpc>
                <a:spcPct val="100000"/>
              </a:lnSpc>
              <a:spcBef>
                <a:spcPts val="0"/>
              </a:spcBef>
              <a:spcAft>
                <a:spcPts val="0"/>
              </a:spcAft>
              <a:buSzPts val="1100"/>
              <a:buChar char="●"/>
            </a:pPr>
            <a:r>
              <a:rPr lang="en-GB" sz="2000"/>
              <a:t>New actions:</a:t>
            </a:r>
            <a:endParaRPr/>
          </a:p>
          <a:p>
            <a:pPr indent="-298450" lvl="1" marL="914400" rtl="0" algn="l">
              <a:lnSpc>
                <a:spcPct val="100000"/>
              </a:lnSpc>
              <a:spcBef>
                <a:spcPts val="0"/>
              </a:spcBef>
              <a:spcAft>
                <a:spcPts val="0"/>
              </a:spcAft>
              <a:buSzPts val="1100"/>
              <a:buChar char="○"/>
            </a:pPr>
            <a:r>
              <a:rPr lang="en-GB" sz="1600"/>
              <a:t>GCOS ECV consolidation process aiming to turn GCOS ECV Products into physical quantities that match WMO definitions.</a:t>
            </a:r>
            <a:endParaRPr sz="1600"/>
          </a:p>
          <a:p>
            <a:pPr indent="-298450" lvl="1" marL="914400" rtl="0" algn="l">
              <a:lnSpc>
                <a:spcPct val="100000"/>
              </a:lnSpc>
              <a:spcBef>
                <a:spcPts val="0"/>
              </a:spcBef>
              <a:spcAft>
                <a:spcPts val="0"/>
              </a:spcAft>
              <a:buSzPts val="1100"/>
              <a:buChar char="○"/>
            </a:pPr>
            <a:r>
              <a:rPr lang="en-GB" sz="1600"/>
              <a:t>keeping  GHG fluxes between Earth’s surface and atmosphere containing both natural and anthropogenic sources, </a:t>
            </a:r>
            <a:endParaRPr/>
          </a:p>
          <a:p>
            <a:pPr indent="-298450" lvl="1" marL="914400" rtl="0" algn="l">
              <a:lnSpc>
                <a:spcPct val="100000"/>
              </a:lnSpc>
              <a:spcBef>
                <a:spcPts val="0"/>
              </a:spcBef>
              <a:spcAft>
                <a:spcPts val="0"/>
              </a:spcAft>
              <a:buSzPts val="1100"/>
              <a:buChar char="○"/>
            </a:pPr>
            <a:r>
              <a:rPr lang="en-GB" sz="1600"/>
              <a:t>ECV gap analysis if transitions to more operational production of globally consistent AGB data records appear, </a:t>
            </a:r>
            <a:endParaRPr/>
          </a:p>
          <a:p>
            <a:pPr indent="-298450" lvl="1" marL="914400" rtl="0" algn="l">
              <a:lnSpc>
                <a:spcPct val="100000"/>
              </a:lnSpc>
              <a:spcBef>
                <a:spcPts val="0"/>
              </a:spcBef>
              <a:spcAft>
                <a:spcPts val="0"/>
              </a:spcAft>
              <a:buSzPts val="1100"/>
              <a:buChar char="○"/>
            </a:pPr>
            <a:r>
              <a:rPr lang="en-GB" sz="1600"/>
              <a:t>leverage community expertise for future GCOS Implementation Plans and WGClimate gap analysis on the GCOS ECVs.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Laurie Rokke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Andrew Heidinger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 Id="rId3"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21.png"/><Relationship Id="rId4" Type="http://schemas.openxmlformats.org/officeDocument/2006/relationships/image" Target="../media/image3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6.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16.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6.pn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 Id="rId3" Type="http://schemas.openxmlformats.org/officeDocument/2006/relationships/image" Target="../media/image21.pn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GClimate)">
  <p:cSld name="Title Slide_1">
    <p:bg>
      <p:bgPr>
        <a:solidFill>
          <a:schemeClr val="dk2"/>
        </a:solidFill>
      </p:bgPr>
    </p:bg>
    <p:spTree>
      <p:nvGrpSpPr>
        <p:cNvPr id="6" name="Shape 6"/>
        <p:cNvGrpSpPr/>
        <p:nvPr/>
      </p:nvGrpSpPr>
      <p:grpSpPr>
        <a:xfrm>
          <a:off x="0" y="0"/>
          <a:ext cx="0" cy="0"/>
          <a:chOff x="0" y="0"/>
          <a:chExt cx="0" cy="0"/>
        </a:xfrm>
      </p:grpSpPr>
      <p:sp>
        <p:nvSpPr>
          <p:cNvPr id="7" name="Google Shape;7;p15"/>
          <p:cNvSpPr/>
          <p:nvPr/>
        </p:nvSpPr>
        <p:spPr>
          <a:xfrm flipH="1">
            <a:off x="7882594" y="57065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p15"/>
          <p:cNvSpPr/>
          <p:nvPr/>
        </p:nvSpPr>
        <p:spPr>
          <a:xfrm flipH="1">
            <a:off x="-10031326" y="-4219917"/>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 name="Google Shape;9;p15"/>
          <p:cNvPicPr preferRelativeResize="0"/>
          <p:nvPr/>
        </p:nvPicPr>
        <p:blipFill rotWithShape="1">
          <a:blip r:embed="rId2">
            <a:alphaModFix/>
          </a:blip>
          <a:srcRect b="0" l="0" r="0" t="0"/>
          <a:stretch/>
        </p:blipFill>
        <p:spPr>
          <a:xfrm>
            <a:off x="334474" y="198875"/>
            <a:ext cx="2217500" cy="1221350"/>
          </a:xfrm>
          <a:prstGeom prst="rect">
            <a:avLst/>
          </a:prstGeom>
          <a:noFill/>
          <a:ln>
            <a:noFill/>
          </a:ln>
          <a:effectLst>
            <a:outerShdw blurRad="50800" rotWithShape="0" algn="tl" dir="2700000" dist="38100">
              <a:srgbClr val="000000">
                <a:alpha val="40000"/>
              </a:srgbClr>
            </a:outerShdw>
          </a:effectLst>
        </p:spPr>
      </p:pic>
      <p:pic>
        <p:nvPicPr>
          <p:cNvPr id="10" name="Google Shape;10;p15"/>
          <p:cNvPicPr preferRelativeResize="0"/>
          <p:nvPr/>
        </p:nvPicPr>
        <p:blipFill rotWithShape="1">
          <a:blip r:embed="rId3">
            <a:alphaModFix amt="58999"/>
          </a:blip>
          <a:srcRect b="-20377" l="11054" r="40715" t="37272"/>
          <a:stretch/>
        </p:blipFill>
        <p:spPr>
          <a:xfrm rot="5400000">
            <a:off x="8967750" y="3607650"/>
            <a:ext cx="2826600" cy="3617100"/>
          </a:xfrm>
          <a:prstGeom prst="rect">
            <a:avLst/>
          </a:prstGeom>
          <a:noFill/>
          <a:ln>
            <a:noFill/>
          </a:ln>
        </p:spPr>
      </p:pic>
      <p:sp>
        <p:nvSpPr>
          <p:cNvPr id="11" name="Google Shape;11;p15"/>
          <p:cNvSpPr txBox="1"/>
          <p:nvPr>
            <p:ph type="title"/>
          </p:nvPr>
        </p:nvSpPr>
        <p:spPr>
          <a:xfrm>
            <a:off x="2072700" y="1886575"/>
            <a:ext cx="8046600" cy="23550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2pPr>
            <a:lvl3pPr lvl="2"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3pPr>
            <a:lvl4pPr lvl="3"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4pPr>
            <a:lvl5pPr lvl="4"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5pPr>
            <a:lvl6pPr lvl="5"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6pPr>
            <a:lvl7pPr lvl="6"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7pPr>
            <a:lvl8pPr lvl="7"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8pPr>
            <a:lvl9pPr lvl="8"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9pPr>
          </a:lstStyle>
          <a:p/>
        </p:txBody>
      </p:sp>
      <p:grpSp>
        <p:nvGrpSpPr>
          <p:cNvPr id="12" name="Google Shape;12;p15"/>
          <p:cNvGrpSpPr/>
          <p:nvPr/>
        </p:nvGrpSpPr>
        <p:grpSpPr>
          <a:xfrm>
            <a:off x="8662376" y="198875"/>
            <a:ext cx="3384923" cy="1059125"/>
            <a:chOff x="-7013547" y="6156743"/>
            <a:chExt cx="4139060" cy="1295091"/>
          </a:xfrm>
        </p:grpSpPr>
        <p:pic>
          <p:nvPicPr>
            <p:cNvPr id="13" name="Google Shape;13;p15"/>
            <p:cNvPicPr preferRelativeResize="0"/>
            <p:nvPr/>
          </p:nvPicPr>
          <p:blipFill rotWithShape="1">
            <a:blip r:embed="rId4">
              <a:alphaModFix/>
            </a:blip>
            <a:srcRect b="23006" l="10790" r="65874" t="22772"/>
            <a:stretch/>
          </p:blipFill>
          <p:spPr>
            <a:xfrm>
              <a:off x="-7013547" y="6156743"/>
              <a:ext cx="1245077" cy="1295091"/>
            </a:xfrm>
            <a:prstGeom prst="rect">
              <a:avLst/>
            </a:prstGeom>
            <a:noFill/>
            <a:ln>
              <a:noFill/>
            </a:ln>
            <a:effectLst>
              <a:outerShdw blurRad="57150" rotWithShape="0" algn="bl" dir="5400000" dist="19050">
                <a:srgbClr val="000000">
                  <a:alpha val="49803"/>
                </a:srgbClr>
              </a:outerShdw>
            </a:effectLst>
          </p:spPr>
        </p:pic>
        <p:pic>
          <p:nvPicPr>
            <p:cNvPr id="14" name="Google Shape;14;p15"/>
            <p:cNvPicPr preferRelativeResize="0"/>
            <p:nvPr/>
          </p:nvPicPr>
          <p:blipFill rotWithShape="1">
            <a:blip r:embed="rId5">
              <a:alphaModFix/>
            </a:blip>
            <a:srcRect b="28523" l="34127" r="11634" t="31914"/>
            <a:stretch/>
          </p:blipFill>
          <p:spPr>
            <a:xfrm>
              <a:off x="-5768470" y="6375042"/>
              <a:ext cx="2893983" cy="944944"/>
            </a:xfrm>
            <a:prstGeom prst="rect">
              <a:avLst/>
            </a:prstGeom>
            <a:noFill/>
            <a:ln>
              <a:noFill/>
            </a:ln>
            <a:effectLst>
              <a:outerShdw blurRad="57150" rotWithShape="0" algn="bl" dir="5400000" dist="19050">
                <a:srgbClr val="000000">
                  <a:alpha val="49803"/>
                </a:srgbClr>
              </a:outerShdw>
            </a:effectLst>
          </p:spPr>
        </p:pic>
      </p:grpSp>
      <p:sp>
        <p:nvSpPr>
          <p:cNvPr id="15" name="Google Shape;15;p15"/>
          <p:cNvSpPr txBox="1"/>
          <p:nvPr/>
        </p:nvSpPr>
        <p:spPr>
          <a:xfrm>
            <a:off x="0" y="5919000"/>
            <a:ext cx="244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chemeClr val="lt1"/>
                </a:solidFill>
                <a:latin typeface="Lobster"/>
                <a:ea typeface="Lobster"/>
                <a:cs typeface="Lobster"/>
                <a:sym typeface="Lobster"/>
              </a:rPr>
              <a:t>WGClimate</a:t>
            </a:r>
            <a:endParaRPr b="1" i="0" sz="21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Barlow"/>
                <a:ea typeface="Barlow"/>
                <a:cs typeface="Barlow"/>
                <a:sym typeface="Barlow"/>
              </a:rPr>
              <a:t>The Joint CEOS-CGMS Working Group on Climate</a:t>
            </a:r>
            <a:endParaRPr b="1" i="0" sz="1400" u="none" cap="none" strike="noStrike">
              <a:solidFill>
                <a:schemeClr val="lt1"/>
              </a:solidFill>
              <a:latin typeface="Barlow"/>
              <a:ea typeface="Barlow"/>
              <a:cs typeface="Barlow"/>
              <a:sym typeface="Barlow"/>
            </a:endParaRPr>
          </a:p>
        </p:txBody>
      </p:sp>
      <p:sp>
        <p:nvSpPr>
          <p:cNvPr id="16" name="Google Shape;16;p15"/>
          <p:cNvSpPr txBox="1"/>
          <p:nvPr/>
        </p:nvSpPr>
        <p:spPr>
          <a:xfrm>
            <a:off x="3158400" y="5706550"/>
            <a:ext cx="5875200" cy="11313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100"/>
              <a:buFont typeface="Arial"/>
              <a:buNone/>
            </a:pPr>
            <a:r>
              <a:rPr b="1" i="0" lang="en-GB" sz="2100" u="none" cap="none" strike="noStrike">
                <a:solidFill>
                  <a:schemeClr val="lt1"/>
                </a:solidFill>
                <a:latin typeface="Barlow"/>
                <a:ea typeface="Barlow"/>
                <a:cs typeface="Barlow"/>
                <a:sym typeface="Barlow"/>
              </a:rPr>
              <a:t>WGClimate-22 &amp; GHG-TT-5</a:t>
            </a:r>
            <a:endParaRPr b="1" i="0" sz="21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11 - 13 February, 2025</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ESA ECSAT, Harwell, UK</a:t>
            </a:r>
            <a:endParaRPr b="0" i="0" sz="18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1"/>
        </a:solidFill>
      </p:bgPr>
    </p:bg>
    <p:spTree>
      <p:nvGrpSpPr>
        <p:cNvPr id="99" name="Shape 99"/>
        <p:cNvGrpSpPr/>
        <p:nvPr/>
      </p:nvGrpSpPr>
      <p:grpSpPr>
        <a:xfrm>
          <a:off x="0" y="0"/>
          <a:ext cx="0" cy="0"/>
          <a:chOff x="0" y="0"/>
          <a:chExt cx="0" cy="0"/>
        </a:xfrm>
      </p:grpSpPr>
      <p:sp>
        <p:nvSpPr>
          <p:cNvPr id="100" name="Google Shape;100;p25"/>
          <p:cNvSpPr/>
          <p:nvPr/>
        </p:nvSpPr>
        <p:spPr>
          <a:xfrm>
            <a:off x="145053" y="-8719"/>
            <a:ext cx="11901894" cy="647425"/>
          </a:xfrm>
          <a:prstGeom prst="rect">
            <a:avLst/>
          </a:prstGeom>
          <a:solidFill>
            <a:srgbClr val="D6D2C4">
              <a:alpha val="40000"/>
            </a:srgbClr>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101" name="Google Shape;101;p25"/>
          <p:cNvSpPr/>
          <p:nvPr/>
        </p:nvSpPr>
        <p:spPr>
          <a:xfrm>
            <a:off x="145054" y="-8719"/>
            <a:ext cx="647425" cy="647425"/>
          </a:xfrm>
          <a:prstGeom prst="rect">
            <a:avLst/>
          </a:pr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102" name="Google Shape;102;p25"/>
          <p:cNvSpPr txBox="1"/>
          <p:nvPr>
            <p:ph type="title"/>
          </p:nvPr>
        </p:nvSpPr>
        <p:spPr>
          <a:xfrm>
            <a:off x="792480" y="1"/>
            <a:ext cx="11254467" cy="640079"/>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5"/>
          <p:cNvSpPr txBox="1"/>
          <p:nvPr>
            <p:ph idx="1" type="body"/>
          </p:nvPr>
        </p:nvSpPr>
        <p:spPr>
          <a:xfrm>
            <a:off x="145053" y="1139429"/>
            <a:ext cx="11627339" cy="526267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2"/>
              </a:buClr>
              <a:buSzPts val="3200"/>
              <a:buChar char="•"/>
              <a:defRPr sz="3200"/>
            </a:lvl1pPr>
            <a:lvl2pPr indent="-406400" lvl="1" marL="914400" algn="l">
              <a:spcBef>
                <a:spcPts val="560"/>
              </a:spcBef>
              <a:spcAft>
                <a:spcPts val="0"/>
              </a:spcAft>
              <a:buClr>
                <a:schemeClr val="dk2"/>
              </a:buClr>
              <a:buSzPts val="2800"/>
              <a:buChar char="•"/>
              <a:defRPr sz="2800"/>
            </a:lvl2pPr>
            <a:lvl3pPr indent="-381000" lvl="2" marL="1371600" algn="l">
              <a:spcBef>
                <a:spcPts val="480"/>
              </a:spcBef>
              <a:spcAft>
                <a:spcPts val="0"/>
              </a:spcAft>
              <a:buClr>
                <a:schemeClr val="dk2"/>
              </a:buClr>
              <a:buSzPts val="2400"/>
              <a:buChar char="•"/>
              <a:defRPr sz="2400"/>
            </a:lvl3pPr>
            <a:lvl4pPr indent="-355600" lvl="3" marL="1828800" algn="l">
              <a:spcBef>
                <a:spcPts val="400"/>
              </a:spcBef>
              <a:spcAft>
                <a:spcPts val="0"/>
              </a:spcAft>
              <a:buClr>
                <a:schemeClr val="dk2"/>
              </a:buClr>
              <a:buSzPts val="2000"/>
              <a:buChar char="•"/>
              <a:defRPr sz="2000"/>
            </a:lvl4pPr>
            <a:lvl5pPr indent="-342900" lvl="4" marL="2286000" algn="l">
              <a:spcBef>
                <a:spcPts val="360"/>
              </a:spcBef>
              <a:spcAft>
                <a:spcPts val="0"/>
              </a:spcAft>
              <a:buClr>
                <a:schemeClr val="dk2"/>
              </a:buClr>
              <a:buSzPts val="1800"/>
              <a:buChar char="•"/>
              <a:defRPr sz="1800"/>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pic>
        <p:nvPicPr>
          <p:cNvPr id="104" name="Google Shape;104;p25"/>
          <p:cNvPicPr preferRelativeResize="0"/>
          <p:nvPr/>
        </p:nvPicPr>
        <p:blipFill rotWithShape="1">
          <a:blip r:embed="rId2">
            <a:alphaModFix/>
          </a:blip>
          <a:srcRect b="0" l="0" r="74091" t="0"/>
          <a:stretch/>
        </p:blipFill>
        <p:spPr>
          <a:xfrm>
            <a:off x="207400" y="83805"/>
            <a:ext cx="485747" cy="4826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dk1"/>
        </a:solidFill>
      </p:bgPr>
    </p:bg>
    <p:spTree>
      <p:nvGrpSpPr>
        <p:cNvPr id="105" name="Shape 105"/>
        <p:cNvGrpSpPr/>
        <p:nvPr/>
      </p:nvGrpSpPr>
      <p:grpSpPr>
        <a:xfrm>
          <a:off x="0" y="0"/>
          <a:ext cx="0" cy="0"/>
          <a:chOff x="0" y="0"/>
          <a:chExt cx="0" cy="0"/>
        </a:xfrm>
      </p:grpSpPr>
      <p:sp>
        <p:nvSpPr>
          <p:cNvPr id="106" name="Google Shape;106;p26"/>
          <p:cNvSpPr/>
          <p:nvPr/>
        </p:nvSpPr>
        <p:spPr>
          <a:xfrm>
            <a:off x="145053" y="-8719"/>
            <a:ext cx="11901894" cy="647425"/>
          </a:xfrm>
          <a:prstGeom prst="rect">
            <a:avLst/>
          </a:prstGeom>
          <a:solidFill>
            <a:srgbClr val="D6D2C4">
              <a:alpha val="40000"/>
            </a:srgbClr>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107" name="Google Shape;107;p26"/>
          <p:cNvPicPr preferRelativeResize="0"/>
          <p:nvPr/>
        </p:nvPicPr>
        <p:blipFill rotWithShape="1">
          <a:blip r:embed="rId2">
            <a:alphaModFix/>
          </a:blip>
          <a:srcRect b="35710" l="6413" r="31087" t="28964"/>
          <a:stretch/>
        </p:blipFill>
        <p:spPr>
          <a:xfrm>
            <a:off x="-42530" y="-42530"/>
            <a:ext cx="12227442" cy="6911163"/>
          </a:xfrm>
          <a:prstGeom prst="rect">
            <a:avLst/>
          </a:prstGeom>
          <a:noFill/>
          <a:ln>
            <a:noFill/>
          </a:ln>
        </p:spPr>
      </p:pic>
      <p:sp>
        <p:nvSpPr>
          <p:cNvPr id="108" name="Google Shape;108;p26"/>
          <p:cNvSpPr txBox="1"/>
          <p:nvPr>
            <p:ph type="title"/>
          </p:nvPr>
        </p:nvSpPr>
        <p:spPr>
          <a:xfrm>
            <a:off x="792480" y="1"/>
            <a:ext cx="11399520" cy="640079"/>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6"/>
          <p:cNvSpPr txBox="1"/>
          <p:nvPr>
            <p:ph idx="1" type="body"/>
          </p:nvPr>
        </p:nvSpPr>
        <p:spPr>
          <a:xfrm>
            <a:off x="145053" y="1139429"/>
            <a:ext cx="11627339" cy="526267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2"/>
              </a:buClr>
              <a:buSzPts val="3200"/>
              <a:buChar char="•"/>
              <a:defRPr sz="3200"/>
            </a:lvl1pPr>
            <a:lvl2pPr indent="-406400" lvl="1" marL="914400" algn="l">
              <a:spcBef>
                <a:spcPts val="560"/>
              </a:spcBef>
              <a:spcAft>
                <a:spcPts val="0"/>
              </a:spcAft>
              <a:buClr>
                <a:schemeClr val="dk2"/>
              </a:buClr>
              <a:buSzPts val="2800"/>
              <a:buChar char="•"/>
              <a:defRPr sz="2800"/>
            </a:lvl2pPr>
            <a:lvl3pPr indent="-381000" lvl="2" marL="1371600" algn="l">
              <a:spcBef>
                <a:spcPts val="480"/>
              </a:spcBef>
              <a:spcAft>
                <a:spcPts val="0"/>
              </a:spcAft>
              <a:buClr>
                <a:schemeClr val="dk2"/>
              </a:buClr>
              <a:buSzPts val="2400"/>
              <a:buChar char="•"/>
              <a:defRPr sz="2400"/>
            </a:lvl3pPr>
            <a:lvl4pPr indent="-355600" lvl="3" marL="1828800" algn="l">
              <a:spcBef>
                <a:spcPts val="400"/>
              </a:spcBef>
              <a:spcAft>
                <a:spcPts val="0"/>
              </a:spcAft>
              <a:buClr>
                <a:schemeClr val="dk2"/>
              </a:buClr>
              <a:buSzPts val="2000"/>
              <a:buChar char="•"/>
              <a:defRPr sz="2000"/>
            </a:lvl4pPr>
            <a:lvl5pPr indent="-342900" lvl="4" marL="2286000" algn="l">
              <a:spcBef>
                <a:spcPts val="360"/>
              </a:spcBef>
              <a:spcAft>
                <a:spcPts val="0"/>
              </a:spcAft>
              <a:buClr>
                <a:schemeClr val="dk2"/>
              </a:buClr>
              <a:buSzPts val="1800"/>
              <a:buChar char="•"/>
              <a:defRPr sz="1800"/>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110" name="Google Shape;110;p26"/>
          <p:cNvSpPr/>
          <p:nvPr/>
        </p:nvSpPr>
        <p:spPr>
          <a:xfrm>
            <a:off x="145054" y="-8719"/>
            <a:ext cx="647425" cy="647425"/>
          </a:xfrm>
          <a:prstGeom prst="rect">
            <a:avLst/>
          </a:pr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111" name="Google Shape;111;p26"/>
          <p:cNvPicPr preferRelativeResize="0"/>
          <p:nvPr/>
        </p:nvPicPr>
        <p:blipFill rotWithShape="1">
          <a:blip r:embed="rId3">
            <a:alphaModFix/>
          </a:blip>
          <a:srcRect b="0" l="0" r="74091" t="0"/>
          <a:stretch/>
        </p:blipFill>
        <p:spPr>
          <a:xfrm>
            <a:off x="207400" y="83805"/>
            <a:ext cx="485747" cy="48263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dk1"/>
        </a:solidFill>
      </p:bgPr>
    </p:bg>
    <p:spTree>
      <p:nvGrpSpPr>
        <p:cNvPr id="112" name="Shape 112"/>
        <p:cNvGrpSpPr/>
        <p:nvPr/>
      </p:nvGrpSpPr>
      <p:grpSpPr>
        <a:xfrm>
          <a:off x="0" y="0"/>
          <a:ext cx="0" cy="0"/>
          <a:chOff x="0" y="0"/>
          <a:chExt cx="0" cy="0"/>
        </a:xfrm>
      </p:grpSpPr>
      <p:sp>
        <p:nvSpPr>
          <p:cNvPr id="113" name="Google Shape;113;p27"/>
          <p:cNvSpPr/>
          <p:nvPr/>
        </p:nvSpPr>
        <p:spPr>
          <a:xfrm>
            <a:off x="314311" y="-1679944"/>
            <a:ext cx="11288822" cy="11288822"/>
          </a:xfrm>
          <a:prstGeom prst="rect">
            <a:avLst/>
          </a:prstGeom>
          <a:blipFill rotWithShape="1">
            <a:blip r:embed="rId2">
              <a:alphaModFix amt="30000"/>
            </a:blip>
            <a:stretch>
              <a:fillRect b="0" l="0" r="0" t="0"/>
            </a:stretch>
          </a:blip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114" name="Google Shape;114;p27"/>
          <p:cNvSpPr/>
          <p:nvPr/>
        </p:nvSpPr>
        <p:spPr>
          <a:xfrm>
            <a:off x="145053" y="-8719"/>
            <a:ext cx="11901894" cy="647425"/>
          </a:xfrm>
          <a:prstGeom prst="rect">
            <a:avLst/>
          </a:prstGeom>
          <a:solidFill>
            <a:schemeClr val="lt1"/>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115" name="Google Shape;115;p27"/>
          <p:cNvSpPr txBox="1"/>
          <p:nvPr>
            <p:ph type="title"/>
          </p:nvPr>
        </p:nvSpPr>
        <p:spPr>
          <a:xfrm>
            <a:off x="792480" y="1"/>
            <a:ext cx="11399520" cy="640079"/>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7"/>
          <p:cNvSpPr txBox="1"/>
          <p:nvPr>
            <p:ph idx="1" type="body"/>
          </p:nvPr>
        </p:nvSpPr>
        <p:spPr>
          <a:xfrm>
            <a:off x="145053" y="1139429"/>
            <a:ext cx="11627339" cy="526267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2"/>
              </a:buClr>
              <a:buSzPts val="3200"/>
              <a:buChar char="•"/>
              <a:defRPr sz="3200"/>
            </a:lvl1pPr>
            <a:lvl2pPr indent="-406400" lvl="1" marL="914400" algn="l">
              <a:spcBef>
                <a:spcPts val="560"/>
              </a:spcBef>
              <a:spcAft>
                <a:spcPts val="0"/>
              </a:spcAft>
              <a:buClr>
                <a:schemeClr val="dk2"/>
              </a:buClr>
              <a:buSzPts val="2800"/>
              <a:buChar char="•"/>
              <a:defRPr sz="2800"/>
            </a:lvl2pPr>
            <a:lvl3pPr indent="-381000" lvl="2" marL="1371600" algn="l">
              <a:spcBef>
                <a:spcPts val="480"/>
              </a:spcBef>
              <a:spcAft>
                <a:spcPts val="0"/>
              </a:spcAft>
              <a:buClr>
                <a:schemeClr val="dk2"/>
              </a:buClr>
              <a:buSzPts val="2400"/>
              <a:buChar char="•"/>
              <a:defRPr sz="2400"/>
            </a:lvl3pPr>
            <a:lvl4pPr indent="-355600" lvl="3" marL="1828800" algn="l">
              <a:spcBef>
                <a:spcPts val="400"/>
              </a:spcBef>
              <a:spcAft>
                <a:spcPts val="0"/>
              </a:spcAft>
              <a:buClr>
                <a:schemeClr val="dk2"/>
              </a:buClr>
              <a:buSzPts val="2000"/>
              <a:buChar char="•"/>
              <a:defRPr sz="2000"/>
            </a:lvl4pPr>
            <a:lvl5pPr indent="-342900" lvl="4" marL="2286000" algn="l">
              <a:spcBef>
                <a:spcPts val="360"/>
              </a:spcBef>
              <a:spcAft>
                <a:spcPts val="0"/>
              </a:spcAft>
              <a:buClr>
                <a:schemeClr val="dk2"/>
              </a:buClr>
              <a:buSzPts val="1800"/>
              <a:buChar char="•"/>
              <a:defRPr sz="1800"/>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117" name="Google Shape;117;p27"/>
          <p:cNvSpPr/>
          <p:nvPr/>
        </p:nvSpPr>
        <p:spPr>
          <a:xfrm>
            <a:off x="145054" y="-8719"/>
            <a:ext cx="647425" cy="647425"/>
          </a:xfrm>
          <a:prstGeom prst="rect">
            <a:avLst/>
          </a:pr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118" name="Google Shape;118;p27"/>
          <p:cNvPicPr preferRelativeResize="0"/>
          <p:nvPr/>
        </p:nvPicPr>
        <p:blipFill rotWithShape="1">
          <a:blip r:embed="rId3">
            <a:alphaModFix/>
          </a:blip>
          <a:srcRect b="0" l="0" r="74091" t="0"/>
          <a:stretch/>
        </p:blipFill>
        <p:spPr>
          <a:xfrm>
            <a:off x="207400" y="83805"/>
            <a:ext cx="485747" cy="48263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Q&amp;A">
    <p:bg>
      <p:bgPr>
        <a:solidFill>
          <a:schemeClr val="dk1"/>
        </a:solidFill>
      </p:bgPr>
    </p:bg>
    <p:spTree>
      <p:nvGrpSpPr>
        <p:cNvPr id="119" name="Shape 119"/>
        <p:cNvGrpSpPr/>
        <p:nvPr/>
      </p:nvGrpSpPr>
      <p:grpSpPr>
        <a:xfrm>
          <a:off x="0" y="0"/>
          <a:ext cx="0" cy="0"/>
          <a:chOff x="0" y="0"/>
          <a:chExt cx="0" cy="0"/>
        </a:xfrm>
      </p:grpSpPr>
      <p:sp>
        <p:nvSpPr>
          <p:cNvPr id="120" name="Google Shape;120;p28"/>
          <p:cNvSpPr/>
          <p:nvPr/>
        </p:nvSpPr>
        <p:spPr>
          <a:xfrm>
            <a:off x="0" y="1139429"/>
            <a:ext cx="8183418" cy="5447472"/>
          </a:xfrm>
          <a:prstGeom prst="rect">
            <a:avLst/>
          </a:pr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121" name="Google Shape;121;p28"/>
          <p:cNvPicPr preferRelativeResize="0"/>
          <p:nvPr/>
        </p:nvPicPr>
        <p:blipFill rotWithShape="1">
          <a:blip r:embed="rId2">
            <a:alphaModFix/>
          </a:blip>
          <a:srcRect b="3434" l="0" r="0" t="12525"/>
          <a:stretch/>
        </p:blipFill>
        <p:spPr>
          <a:xfrm>
            <a:off x="0" y="858982"/>
            <a:ext cx="12192000" cy="5763491"/>
          </a:xfrm>
          <a:prstGeom prst="rect">
            <a:avLst/>
          </a:prstGeom>
          <a:noFill/>
          <a:ln>
            <a:noFill/>
          </a:ln>
        </p:spPr>
      </p:pic>
      <p:sp>
        <p:nvSpPr>
          <p:cNvPr id="122" name="Google Shape;122;p28"/>
          <p:cNvSpPr/>
          <p:nvPr/>
        </p:nvSpPr>
        <p:spPr>
          <a:xfrm>
            <a:off x="145054" y="-8719"/>
            <a:ext cx="647425" cy="647425"/>
          </a:xfrm>
          <a:prstGeom prst="rect">
            <a:avLst/>
          </a:prstGeom>
          <a:solidFill>
            <a:schemeClr val="lt1"/>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123" name="Google Shape;123;p28"/>
          <p:cNvSpPr txBox="1"/>
          <p:nvPr>
            <p:ph idx="1" type="body"/>
          </p:nvPr>
        </p:nvSpPr>
        <p:spPr>
          <a:xfrm>
            <a:off x="6308436" y="1237673"/>
            <a:ext cx="5463956" cy="5164431"/>
          </a:xfrm>
          <a:prstGeom prst="rect">
            <a:avLst/>
          </a:prstGeom>
          <a:noFill/>
          <a:ln>
            <a:noFill/>
          </a:ln>
        </p:spPr>
        <p:txBody>
          <a:bodyPr anchorCtr="0" anchor="ctr" bIns="45700" lIns="91425" spcFirstLastPara="1" rIns="91425" wrap="square" tIns="45700">
            <a:normAutofit/>
          </a:bodyPr>
          <a:lstStyle>
            <a:lvl1pPr indent="-228600" lvl="0" marL="457200" algn="l">
              <a:spcBef>
                <a:spcPts val="640"/>
              </a:spcBef>
              <a:spcAft>
                <a:spcPts val="0"/>
              </a:spcAft>
              <a:buClr>
                <a:schemeClr val="dk2"/>
              </a:buClr>
              <a:buSzPts val="3200"/>
              <a:buNone/>
              <a:defRPr sz="3200"/>
            </a:lvl1pPr>
            <a:lvl2pPr indent="-228600" lvl="1" marL="914400" algn="l">
              <a:spcBef>
                <a:spcPts val="560"/>
              </a:spcBef>
              <a:spcAft>
                <a:spcPts val="0"/>
              </a:spcAft>
              <a:buClr>
                <a:schemeClr val="dk2"/>
              </a:buClr>
              <a:buSzPts val="2800"/>
              <a:buNone/>
              <a:defRPr sz="2800"/>
            </a:lvl2pPr>
            <a:lvl3pPr indent="-228600" lvl="2" marL="1371600" algn="l">
              <a:spcBef>
                <a:spcPts val="480"/>
              </a:spcBef>
              <a:spcAft>
                <a:spcPts val="0"/>
              </a:spcAft>
              <a:buClr>
                <a:schemeClr val="dk2"/>
              </a:buClr>
              <a:buSzPts val="2400"/>
              <a:buNone/>
              <a:defRPr sz="2400"/>
            </a:lvl3pPr>
            <a:lvl4pPr indent="-228600" lvl="3" marL="1828800" algn="l">
              <a:spcBef>
                <a:spcPts val="400"/>
              </a:spcBef>
              <a:spcAft>
                <a:spcPts val="0"/>
              </a:spcAft>
              <a:buClr>
                <a:schemeClr val="dk2"/>
              </a:buClr>
              <a:buSzPts val="2000"/>
              <a:buNone/>
              <a:defRPr sz="2000"/>
            </a:lvl4pPr>
            <a:lvl5pPr indent="-228600" lvl="4" marL="2286000" algn="l">
              <a:spcBef>
                <a:spcPts val="360"/>
              </a:spcBef>
              <a:spcAft>
                <a:spcPts val="0"/>
              </a:spcAft>
              <a:buClr>
                <a:schemeClr val="dk2"/>
              </a:buClr>
              <a:buSzPts val="1800"/>
              <a:buNone/>
              <a:defRPr sz="1800"/>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pic>
        <p:nvPicPr>
          <p:cNvPr id="124" name="Google Shape;124;p28"/>
          <p:cNvPicPr preferRelativeResize="0"/>
          <p:nvPr/>
        </p:nvPicPr>
        <p:blipFill rotWithShape="1">
          <a:blip r:embed="rId3">
            <a:alphaModFix/>
          </a:blip>
          <a:srcRect b="0" l="0" r="74091" t="0"/>
          <a:stretch/>
        </p:blipFill>
        <p:spPr>
          <a:xfrm>
            <a:off x="207400" y="83805"/>
            <a:ext cx="485747" cy="482634"/>
          </a:xfrm>
          <a:prstGeom prst="rect">
            <a:avLst/>
          </a:prstGeom>
          <a:noFill/>
          <a:ln>
            <a:noFill/>
          </a:ln>
        </p:spPr>
      </p:pic>
      <p:pic>
        <p:nvPicPr>
          <p:cNvPr id="125" name="Google Shape;125;p28"/>
          <p:cNvPicPr preferRelativeResize="0"/>
          <p:nvPr/>
        </p:nvPicPr>
        <p:blipFill rotWithShape="1">
          <a:blip r:embed="rId4">
            <a:alphaModFix/>
          </a:blip>
          <a:srcRect b="0" l="0" r="0" t="0"/>
          <a:stretch/>
        </p:blipFill>
        <p:spPr>
          <a:xfrm>
            <a:off x="693147" y="2427580"/>
            <a:ext cx="2640047" cy="26359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29"/>
          <p:cNvSpPr txBox="1"/>
          <p:nvPr>
            <p:ph type="title"/>
          </p:nvPr>
        </p:nvSpPr>
        <p:spPr>
          <a:xfrm>
            <a:off x="792479" y="4"/>
            <a:ext cx="11399521" cy="600764"/>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8" name="Shape 128"/>
        <p:cNvGrpSpPr/>
        <p:nvPr/>
      </p:nvGrpSpPr>
      <p:grpSpPr>
        <a:xfrm>
          <a:off x="0" y="0"/>
          <a:ext cx="0" cy="0"/>
          <a:chOff x="0" y="0"/>
          <a:chExt cx="0" cy="0"/>
        </a:xfrm>
      </p:grpSpPr>
      <p:pic>
        <p:nvPicPr>
          <p:cNvPr descr="Graphical user interface, application&#10;&#10;Description automatically generated" id="129" name="Google Shape;129;p30"/>
          <p:cNvPicPr preferRelativeResize="0"/>
          <p:nvPr/>
        </p:nvPicPr>
        <p:blipFill rotWithShape="1">
          <a:blip r:embed="rId2">
            <a:alphaModFix/>
          </a:blip>
          <a:srcRect b="0" l="0" r="0" t="0"/>
          <a:stretch/>
        </p:blipFill>
        <p:spPr>
          <a:xfrm>
            <a:off x="-103121" y="4874899"/>
            <a:ext cx="3153923" cy="2083350"/>
          </a:xfrm>
          <a:prstGeom prst="rect">
            <a:avLst/>
          </a:prstGeom>
          <a:noFill/>
          <a:ln>
            <a:noFill/>
          </a:ln>
        </p:spPr>
      </p:pic>
      <p:sp>
        <p:nvSpPr>
          <p:cNvPr id="130" name="Google Shape;130;p30"/>
          <p:cNvSpPr txBox="1"/>
          <p:nvPr>
            <p:ph type="title"/>
          </p:nvPr>
        </p:nvSpPr>
        <p:spPr>
          <a:xfrm>
            <a:off x="838200" y="365125"/>
            <a:ext cx="10515600" cy="1325563"/>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0"/>
          <p:cNvSpPr txBox="1"/>
          <p:nvPr>
            <p:ph idx="1" type="body"/>
          </p:nvPr>
        </p:nvSpPr>
        <p:spPr>
          <a:xfrm>
            <a:off x="838200" y="1854200"/>
            <a:ext cx="10515600" cy="432752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31"/>
          <p:cNvSpPr txBox="1"/>
          <p:nvPr>
            <p:ph type="title"/>
          </p:nvPr>
        </p:nvSpPr>
        <p:spPr>
          <a:xfrm>
            <a:off x="0" y="1"/>
            <a:ext cx="12192000" cy="1019907"/>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txBox="1"/>
          <p:nvPr>
            <p:ph idx="1" type="body"/>
          </p:nvPr>
        </p:nvSpPr>
        <p:spPr>
          <a:xfrm>
            <a:off x="328249" y="1237127"/>
            <a:ext cx="8714152" cy="5262675"/>
          </a:xfrm>
          <a:prstGeom prst="rect">
            <a:avLst/>
          </a:prstGeom>
          <a:noFill/>
          <a:ln>
            <a:noFill/>
          </a:ln>
        </p:spPr>
        <p:txBody>
          <a:bodyPr anchorCtr="0" anchor="t" bIns="45700" lIns="91425" spcFirstLastPara="1" rIns="91425" wrap="square" tIns="45700">
            <a:normAutofit/>
          </a:bodyPr>
          <a:lstStyle>
            <a:lvl1pPr indent="-509968" lvl="0" marL="457200" algn="l">
              <a:spcBef>
                <a:spcPts val="0"/>
              </a:spcBef>
              <a:spcAft>
                <a:spcPts val="0"/>
              </a:spcAft>
              <a:buClr>
                <a:schemeClr val="dk2"/>
              </a:buClr>
              <a:buSzPts val="4431"/>
              <a:buChar char="•"/>
              <a:defRPr/>
            </a:lvl1pPr>
            <a:lvl2pPr indent="-478726" lvl="1" marL="914400" algn="l">
              <a:spcBef>
                <a:spcPts val="788"/>
              </a:spcBef>
              <a:spcAft>
                <a:spcPts val="0"/>
              </a:spcAft>
              <a:buClr>
                <a:schemeClr val="dk2"/>
              </a:buClr>
              <a:buSzPts val="3939"/>
              <a:buChar char="•"/>
              <a:defRPr/>
            </a:lvl2pPr>
            <a:lvl3pPr indent="-447420" lvl="2" marL="1371600" algn="l">
              <a:spcBef>
                <a:spcPts val="689"/>
              </a:spcBef>
              <a:spcAft>
                <a:spcPts val="0"/>
              </a:spcAft>
              <a:buClr>
                <a:schemeClr val="dk2"/>
              </a:buClr>
              <a:buSzPts val="3446"/>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p:cSld name="White Background">
    <p:bg>
      <p:bgPr>
        <a:solidFill>
          <a:schemeClr val="dk1"/>
        </a:solidFill>
      </p:bgPr>
    </p:bg>
    <p:spTree>
      <p:nvGrpSpPr>
        <p:cNvPr id="135" name="Shape 135"/>
        <p:cNvGrpSpPr/>
        <p:nvPr/>
      </p:nvGrpSpPr>
      <p:grpSpPr>
        <a:xfrm>
          <a:off x="0" y="0"/>
          <a:ext cx="0" cy="0"/>
          <a:chOff x="0" y="0"/>
          <a:chExt cx="0" cy="0"/>
        </a:xfrm>
      </p:grpSpPr>
      <p:sp>
        <p:nvSpPr>
          <p:cNvPr id="136" name="Google Shape;136;p32"/>
          <p:cNvSpPr/>
          <p:nvPr/>
        </p:nvSpPr>
        <p:spPr>
          <a:xfrm>
            <a:off x="147782" y="-8719"/>
            <a:ext cx="11896436" cy="647425"/>
          </a:xfrm>
          <a:prstGeom prst="rect">
            <a:avLst/>
          </a:prstGeom>
          <a:solidFill>
            <a:srgbClr val="00205B"/>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137" name="Google Shape;137;p32"/>
          <p:cNvSpPr/>
          <p:nvPr/>
        </p:nvSpPr>
        <p:spPr>
          <a:xfrm>
            <a:off x="145054" y="-8719"/>
            <a:ext cx="647425" cy="647425"/>
          </a:xfrm>
          <a:prstGeom prst="rect">
            <a:avLst/>
          </a:prstGeom>
          <a:solidFill>
            <a:schemeClr val="accent1"/>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138" name="Google Shape;138;p32"/>
          <p:cNvSpPr txBox="1"/>
          <p:nvPr>
            <p:ph type="title"/>
          </p:nvPr>
        </p:nvSpPr>
        <p:spPr>
          <a:xfrm>
            <a:off x="792480" y="1"/>
            <a:ext cx="11399520" cy="640079"/>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2"/>
          <p:cNvSpPr txBox="1"/>
          <p:nvPr>
            <p:ph idx="1" type="body"/>
          </p:nvPr>
        </p:nvSpPr>
        <p:spPr>
          <a:xfrm>
            <a:off x="145053" y="1139429"/>
            <a:ext cx="11627339" cy="526267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2"/>
              </a:buClr>
              <a:buSzPts val="3200"/>
              <a:buChar char="•"/>
              <a:defRPr sz="3200">
                <a:latin typeface="Calibri"/>
                <a:ea typeface="Calibri"/>
                <a:cs typeface="Calibri"/>
                <a:sym typeface="Calibri"/>
              </a:defRPr>
            </a:lvl1pPr>
            <a:lvl2pPr indent="-406400" lvl="1" marL="914400" algn="l">
              <a:spcBef>
                <a:spcPts val="560"/>
              </a:spcBef>
              <a:spcAft>
                <a:spcPts val="0"/>
              </a:spcAft>
              <a:buClr>
                <a:schemeClr val="dk2"/>
              </a:buClr>
              <a:buSzPts val="2800"/>
              <a:buChar char="•"/>
              <a:defRPr sz="2800">
                <a:latin typeface="Calibri"/>
                <a:ea typeface="Calibri"/>
                <a:cs typeface="Calibri"/>
                <a:sym typeface="Calibri"/>
              </a:defRPr>
            </a:lvl2pPr>
            <a:lvl3pPr indent="-381000" lvl="2" marL="1371600" algn="l">
              <a:spcBef>
                <a:spcPts val="480"/>
              </a:spcBef>
              <a:spcAft>
                <a:spcPts val="0"/>
              </a:spcAft>
              <a:buClr>
                <a:schemeClr val="dk2"/>
              </a:buClr>
              <a:buSzPts val="2400"/>
              <a:buChar char="•"/>
              <a:defRPr sz="2400">
                <a:latin typeface="Calibri"/>
                <a:ea typeface="Calibri"/>
                <a:cs typeface="Calibri"/>
                <a:sym typeface="Calibri"/>
              </a:defRPr>
            </a:lvl3pPr>
            <a:lvl4pPr indent="-355600" lvl="3" marL="1828800" algn="l">
              <a:spcBef>
                <a:spcPts val="400"/>
              </a:spcBef>
              <a:spcAft>
                <a:spcPts val="0"/>
              </a:spcAft>
              <a:buClr>
                <a:schemeClr val="dk2"/>
              </a:buClr>
              <a:buSzPts val="2000"/>
              <a:buChar char="•"/>
              <a:defRPr sz="2000">
                <a:latin typeface="Calibri"/>
                <a:ea typeface="Calibri"/>
                <a:cs typeface="Calibri"/>
                <a:sym typeface="Calibri"/>
              </a:defRPr>
            </a:lvl4pPr>
            <a:lvl5pPr indent="-342900" lvl="4" marL="2286000" algn="l">
              <a:spcBef>
                <a:spcPts val="360"/>
              </a:spcBef>
              <a:spcAft>
                <a:spcPts val="0"/>
              </a:spcAft>
              <a:buClr>
                <a:schemeClr val="dk2"/>
              </a:buClr>
              <a:buSzPts val="1800"/>
              <a:buChar char="•"/>
              <a:defRPr sz="1800">
                <a:latin typeface="Calibri"/>
                <a:ea typeface="Calibri"/>
                <a:cs typeface="Calibri"/>
                <a:sym typeface="Calibri"/>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pic>
        <p:nvPicPr>
          <p:cNvPr id="140" name="Google Shape;140;p32"/>
          <p:cNvPicPr preferRelativeResize="0"/>
          <p:nvPr/>
        </p:nvPicPr>
        <p:blipFill rotWithShape="1">
          <a:blip r:embed="rId2">
            <a:alphaModFix/>
          </a:blip>
          <a:srcRect b="0" l="0" r="74091" t="0"/>
          <a:stretch/>
        </p:blipFill>
        <p:spPr>
          <a:xfrm>
            <a:off x="207400" y="83805"/>
            <a:ext cx="485747" cy="4826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sp>
        <p:nvSpPr>
          <p:cNvPr id="18" name="Google Shape;18;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 name="Google Shape;19;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grpSp>
        <p:nvGrpSpPr>
          <p:cNvPr id="20" name="Google Shape;20;p16"/>
          <p:cNvGrpSpPr/>
          <p:nvPr/>
        </p:nvGrpSpPr>
        <p:grpSpPr>
          <a:xfrm>
            <a:off x="10113330" y="274853"/>
            <a:ext cx="2154863" cy="964667"/>
            <a:chOff x="7336150" y="-5375"/>
            <a:chExt cx="2317556" cy="1037500"/>
          </a:xfrm>
        </p:grpSpPr>
        <p:pic>
          <p:nvPicPr>
            <p:cNvPr id="21" name="Google Shape;21;p16"/>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22" name="Google Shape;22;p16"/>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23" name="Google Shape;23;p16"/>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24" name="Google Shape;24;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27" name="Google Shape;27;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WGClimate-22 &amp; GHG-TT-5 | 11 - 13 February,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28" name="Google Shape;28;p16"/>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16"/>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and Content_1">
    <p:spTree>
      <p:nvGrpSpPr>
        <p:cNvPr id="31" name="Shape 31"/>
        <p:cNvGrpSpPr/>
        <p:nvPr/>
      </p:nvGrpSpPr>
      <p:grpSpPr>
        <a:xfrm>
          <a:off x="0" y="0"/>
          <a:ext cx="0" cy="0"/>
          <a:chOff x="0" y="0"/>
          <a:chExt cx="0" cy="0"/>
        </a:xfrm>
      </p:grpSpPr>
      <p:sp>
        <p:nvSpPr>
          <p:cNvPr id="32" name="Google Shape;32;p17"/>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7"/>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grpSp>
        <p:nvGrpSpPr>
          <p:cNvPr id="34" name="Google Shape;34;p17"/>
          <p:cNvGrpSpPr/>
          <p:nvPr/>
        </p:nvGrpSpPr>
        <p:grpSpPr>
          <a:xfrm>
            <a:off x="10113330" y="274853"/>
            <a:ext cx="2154863" cy="964667"/>
            <a:chOff x="7336150" y="-5375"/>
            <a:chExt cx="2317556" cy="1037500"/>
          </a:xfrm>
        </p:grpSpPr>
        <p:pic>
          <p:nvPicPr>
            <p:cNvPr id="35" name="Google Shape;35;p17"/>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36" name="Google Shape;36;p17"/>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37" name="Google Shape;37;p17"/>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38" name="Google Shape;38;p17"/>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17"/>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 name="Google Shape;40;p1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41" name="Google Shape;41;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WGClimate-22 &amp; GHG-TT-5 | 11 - 13 February,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42" name="Google Shape;42;p1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7"/>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OS)">
  <p:cSld name="Title Slide">
    <p:spTree>
      <p:nvGrpSpPr>
        <p:cNvPr id="44" name="Shape 44"/>
        <p:cNvGrpSpPr/>
        <p:nvPr/>
      </p:nvGrpSpPr>
      <p:grpSpPr>
        <a:xfrm>
          <a:off x="0" y="0"/>
          <a:ext cx="0" cy="0"/>
          <a:chOff x="0" y="0"/>
          <a:chExt cx="0" cy="0"/>
        </a:xfrm>
      </p:grpSpPr>
      <p:pic>
        <p:nvPicPr>
          <p:cNvPr id="45" name="Google Shape;45;p1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46" name="Google Shape;46;p1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47" name="Google Shape;47;p1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48" name="Google Shape;48;p1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 name="Google Shape;49;p1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0" name="Google Shape;50;p18"/>
          <p:cNvPicPr preferRelativeResize="0"/>
          <p:nvPr/>
        </p:nvPicPr>
        <p:blipFill rotWithShape="1">
          <a:blip r:embed="rId5">
            <a:alphaModFix/>
          </a:blip>
          <a:srcRect b="0" l="0" r="0" t="0"/>
          <a:stretch/>
        </p:blipFill>
        <p:spPr>
          <a:xfrm>
            <a:off x="56845" y="5532418"/>
            <a:ext cx="2337760" cy="1287582"/>
          </a:xfrm>
          <a:prstGeom prst="rect">
            <a:avLst/>
          </a:prstGeom>
          <a:noFill/>
          <a:ln>
            <a:noFill/>
          </a:ln>
          <a:effectLst>
            <a:outerShdw blurRad="50800" rotWithShape="0" algn="tl" dir="2700000" dist="38100">
              <a:srgbClr val="000000">
                <a:alpha val="40000"/>
              </a:srgbClr>
            </a:outerShdw>
          </a:effectLst>
        </p:spPr>
      </p:pic>
      <p:pic>
        <p:nvPicPr>
          <p:cNvPr id="51" name="Google Shape;51;p1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52" name="Google Shape;52;p18"/>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53" name="Google Shape;53;p1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4" name="Google Shape;54;p18"/>
          <p:cNvPicPr preferRelativeResize="0"/>
          <p:nvPr/>
        </p:nvPicPr>
        <p:blipFill rotWithShape="1">
          <a:blip r:embed="rId7">
            <a:alphaModFix/>
          </a:blip>
          <a:srcRect b="0" l="0" r="65873" t="0"/>
          <a:stretch/>
        </p:blipFill>
        <p:spPr>
          <a:xfrm>
            <a:off x="-418625" y="3902750"/>
            <a:ext cx="1554175" cy="2038775"/>
          </a:xfrm>
          <a:prstGeom prst="rect">
            <a:avLst/>
          </a:prstGeom>
          <a:noFill/>
          <a:ln>
            <a:noFill/>
          </a:ln>
          <a:effectLst>
            <a:outerShdw blurRad="57150" rotWithShape="0" algn="bl" dir="5400000" dist="19050">
              <a:srgbClr val="000000">
                <a:alpha val="49803"/>
              </a:srgbClr>
            </a:outerShdw>
          </a:effectLst>
        </p:spPr>
      </p:pic>
      <p:pic>
        <p:nvPicPr>
          <p:cNvPr id="55" name="Google Shape;55;p18"/>
          <p:cNvPicPr preferRelativeResize="0"/>
          <p:nvPr/>
        </p:nvPicPr>
        <p:blipFill rotWithShape="1">
          <a:blip r:embed="rId8">
            <a:alphaModFix/>
          </a:blip>
          <a:srcRect b="0" l="34128" r="0" t="0"/>
          <a:stretch/>
        </p:blipFill>
        <p:spPr>
          <a:xfrm>
            <a:off x="1135555" y="3902750"/>
            <a:ext cx="2999990" cy="203877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GEO MCC">
  <p:cSld name="Title - GEO MCC">
    <p:bg>
      <p:bgPr>
        <a:solidFill>
          <a:schemeClr val="dk1"/>
        </a:solidFill>
      </p:bgPr>
    </p:bg>
    <p:spTree>
      <p:nvGrpSpPr>
        <p:cNvPr id="64" name="Shape 64"/>
        <p:cNvGrpSpPr/>
        <p:nvPr/>
      </p:nvGrpSpPr>
      <p:grpSpPr>
        <a:xfrm>
          <a:off x="0" y="0"/>
          <a:ext cx="0" cy="0"/>
          <a:chOff x="0" y="0"/>
          <a:chExt cx="0" cy="0"/>
        </a:xfrm>
      </p:grpSpPr>
      <p:pic>
        <p:nvPicPr>
          <p:cNvPr id="65" name="Google Shape;65;p20"/>
          <p:cNvPicPr preferRelativeResize="0"/>
          <p:nvPr/>
        </p:nvPicPr>
        <p:blipFill rotWithShape="1">
          <a:blip r:embed="rId2">
            <a:alphaModFix/>
          </a:blip>
          <a:srcRect b="0" l="0" r="0" t="0"/>
          <a:stretch/>
        </p:blipFill>
        <p:spPr>
          <a:xfrm>
            <a:off x="2668913" y="1199921"/>
            <a:ext cx="9463265" cy="5362516"/>
          </a:xfrm>
          <a:prstGeom prst="rect">
            <a:avLst/>
          </a:prstGeom>
          <a:noFill/>
          <a:ln>
            <a:noFill/>
          </a:ln>
        </p:spPr>
      </p:pic>
      <p:sp>
        <p:nvSpPr>
          <p:cNvPr id="66" name="Google Shape;66;p20"/>
          <p:cNvSpPr/>
          <p:nvPr/>
        </p:nvSpPr>
        <p:spPr>
          <a:xfrm>
            <a:off x="36945" y="1154545"/>
            <a:ext cx="3306619" cy="5375564"/>
          </a:xfrm>
          <a:custGeom>
            <a:rect b="b" l="l" r="r" t="t"/>
            <a:pathLst>
              <a:path extrusionOk="0" h="5375564" w="3306619">
                <a:moveTo>
                  <a:pt x="46182" y="0"/>
                </a:moveTo>
                <a:lnTo>
                  <a:pt x="3306619" y="0"/>
                </a:lnTo>
                <a:lnTo>
                  <a:pt x="2050473" y="5375564"/>
                </a:lnTo>
                <a:lnTo>
                  <a:pt x="0" y="5375564"/>
                </a:lnTo>
                <a:lnTo>
                  <a:pt x="46182" y="0"/>
                </a:lnTo>
                <a:close/>
              </a:path>
            </a:pathLst>
          </a:cu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67" name="Google Shape;67;p20"/>
          <p:cNvPicPr preferRelativeResize="0"/>
          <p:nvPr/>
        </p:nvPicPr>
        <p:blipFill rotWithShape="1">
          <a:blip r:embed="rId3">
            <a:alphaModFix/>
          </a:blip>
          <a:srcRect b="3838" l="0" r="0" t="0"/>
          <a:stretch/>
        </p:blipFill>
        <p:spPr>
          <a:xfrm>
            <a:off x="-1" y="-1"/>
            <a:ext cx="12192001" cy="6594765"/>
          </a:xfrm>
          <a:prstGeom prst="rect">
            <a:avLst/>
          </a:prstGeom>
          <a:noFill/>
          <a:ln>
            <a:noFill/>
          </a:ln>
        </p:spPr>
      </p:pic>
      <p:sp>
        <p:nvSpPr>
          <p:cNvPr id="68" name="Google Shape;68;p20"/>
          <p:cNvSpPr/>
          <p:nvPr/>
        </p:nvSpPr>
        <p:spPr>
          <a:xfrm>
            <a:off x="145054" y="-8719"/>
            <a:ext cx="2107258" cy="647425"/>
          </a:xfrm>
          <a:prstGeom prst="rect">
            <a:avLst/>
          </a:prstGeom>
          <a:solidFill>
            <a:schemeClr val="lt1"/>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cxnSp>
        <p:nvCxnSpPr>
          <p:cNvPr id="69" name="Google Shape;69;p20"/>
          <p:cNvCxnSpPr/>
          <p:nvPr/>
        </p:nvCxnSpPr>
        <p:spPr>
          <a:xfrm>
            <a:off x="145054" y="638706"/>
            <a:ext cx="12046946" cy="0"/>
          </a:xfrm>
          <a:prstGeom prst="straightConnector1">
            <a:avLst/>
          </a:prstGeom>
          <a:solidFill>
            <a:schemeClr val="lt2"/>
          </a:solidFill>
          <a:ln cap="flat" cmpd="sng" w="9525">
            <a:solidFill>
              <a:schemeClr val="dk2">
                <a:alpha val="20000"/>
              </a:schemeClr>
            </a:solidFill>
            <a:prstDash val="solid"/>
            <a:round/>
            <a:headEnd len="sm" w="sm" type="none"/>
            <a:tailEnd len="sm" w="sm" type="none"/>
          </a:ln>
        </p:spPr>
      </p:cxnSp>
      <p:pic>
        <p:nvPicPr>
          <p:cNvPr id="70" name="Google Shape;70;p20"/>
          <p:cNvPicPr preferRelativeResize="0"/>
          <p:nvPr/>
        </p:nvPicPr>
        <p:blipFill rotWithShape="1">
          <a:blip r:embed="rId4">
            <a:alphaModFix/>
          </a:blip>
          <a:srcRect b="0" l="0" r="-88" t="0"/>
          <a:stretch/>
        </p:blipFill>
        <p:spPr>
          <a:xfrm>
            <a:off x="371032" y="114424"/>
            <a:ext cx="1703214" cy="4380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Archive">
  <p:cSld name="Title - Archive">
    <p:bg>
      <p:bgPr>
        <a:solidFill>
          <a:schemeClr val="dk1"/>
        </a:solidFill>
      </p:bgPr>
    </p:bg>
    <p:spTree>
      <p:nvGrpSpPr>
        <p:cNvPr id="71" name="Shape 71"/>
        <p:cNvGrpSpPr/>
        <p:nvPr/>
      </p:nvGrpSpPr>
      <p:grpSpPr>
        <a:xfrm>
          <a:off x="0" y="0"/>
          <a:ext cx="0" cy="0"/>
          <a:chOff x="0" y="0"/>
          <a:chExt cx="0" cy="0"/>
        </a:xfrm>
      </p:grpSpPr>
      <p:pic>
        <p:nvPicPr>
          <p:cNvPr id="72" name="Google Shape;72;p21"/>
          <p:cNvPicPr preferRelativeResize="0"/>
          <p:nvPr/>
        </p:nvPicPr>
        <p:blipFill rotWithShape="1">
          <a:blip r:embed="rId2">
            <a:alphaModFix/>
          </a:blip>
          <a:srcRect b="0" l="0" r="0" t="0"/>
          <a:stretch/>
        </p:blipFill>
        <p:spPr>
          <a:xfrm>
            <a:off x="32003" y="1215158"/>
            <a:ext cx="9409964" cy="5332312"/>
          </a:xfrm>
          <a:prstGeom prst="rect">
            <a:avLst/>
          </a:prstGeom>
          <a:noFill/>
          <a:ln>
            <a:noFill/>
          </a:ln>
        </p:spPr>
      </p:pic>
      <p:sp>
        <p:nvSpPr>
          <p:cNvPr id="73" name="Google Shape;73;p21"/>
          <p:cNvSpPr/>
          <p:nvPr/>
        </p:nvSpPr>
        <p:spPr>
          <a:xfrm flipH="1">
            <a:off x="8871770" y="1154545"/>
            <a:ext cx="3306619" cy="5375564"/>
          </a:xfrm>
          <a:custGeom>
            <a:rect b="b" l="l" r="r" t="t"/>
            <a:pathLst>
              <a:path extrusionOk="0" h="5375564" w="3306619">
                <a:moveTo>
                  <a:pt x="46182" y="0"/>
                </a:moveTo>
                <a:lnTo>
                  <a:pt x="3306619" y="0"/>
                </a:lnTo>
                <a:lnTo>
                  <a:pt x="2050473" y="5375564"/>
                </a:lnTo>
                <a:lnTo>
                  <a:pt x="0" y="5375564"/>
                </a:lnTo>
                <a:lnTo>
                  <a:pt x="46182" y="0"/>
                </a:lnTo>
                <a:close/>
              </a:path>
            </a:pathLst>
          </a:cu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74" name="Google Shape;74;p21"/>
          <p:cNvPicPr preferRelativeResize="0"/>
          <p:nvPr/>
        </p:nvPicPr>
        <p:blipFill rotWithShape="1">
          <a:blip r:embed="rId3">
            <a:alphaModFix/>
          </a:blip>
          <a:srcRect b="3838" l="0" r="0" t="0"/>
          <a:stretch/>
        </p:blipFill>
        <p:spPr>
          <a:xfrm flipH="1">
            <a:off x="0" y="0"/>
            <a:ext cx="12192000" cy="6594765"/>
          </a:xfrm>
          <a:prstGeom prst="rect">
            <a:avLst/>
          </a:prstGeom>
          <a:noFill/>
          <a:ln>
            <a:noFill/>
          </a:ln>
        </p:spPr>
      </p:pic>
      <p:sp>
        <p:nvSpPr>
          <p:cNvPr id="75" name="Google Shape;75;p21"/>
          <p:cNvSpPr/>
          <p:nvPr/>
        </p:nvSpPr>
        <p:spPr>
          <a:xfrm>
            <a:off x="145054" y="-8719"/>
            <a:ext cx="2107258" cy="647425"/>
          </a:xfrm>
          <a:prstGeom prst="rect">
            <a:avLst/>
          </a:prstGeom>
          <a:solidFill>
            <a:schemeClr val="lt1"/>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cxnSp>
        <p:nvCxnSpPr>
          <p:cNvPr id="76" name="Google Shape;76;p21"/>
          <p:cNvCxnSpPr/>
          <p:nvPr/>
        </p:nvCxnSpPr>
        <p:spPr>
          <a:xfrm>
            <a:off x="145054" y="638706"/>
            <a:ext cx="12046946" cy="0"/>
          </a:xfrm>
          <a:prstGeom prst="straightConnector1">
            <a:avLst/>
          </a:prstGeom>
          <a:solidFill>
            <a:schemeClr val="lt2"/>
          </a:solidFill>
          <a:ln cap="flat" cmpd="sng" w="9525">
            <a:solidFill>
              <a:schemeClr val="dk2">
                <a:alpha val="20000"/>
              </a:schemeClr>
            </a:solidFill>
            <a:prstDash val="solid"/>
            <a:round/>
            <a:headEnd len="sm" w="sm" type="none"/>
            <a:tailEnd len="sm" w="sm" type="none"/>
          </a:ln>
        </p:spPr>
      </p:cxnSp>
      <p:pic>
        <p:nvPicPr>
          <p:cNvPr id="77" name="Google Shape;77;p21"/>
          <p:cNvPicPr preferRelativeResize="0"/>
          <p:nvPr/>
        </p:nvPicPr>
        <p:blipFill rotWithShape="1">
          <a:blip r:embed="rId4">
            <a:alphaModFix/>
          </a:blip>
          <a:srcRect b="0" l="0" r="-88" t="0"/>
          <a:stretch/>
        </p:blipFill>
        <p:spPr>
          <a:xfrm>
            <a:off x="371032" y="114424"/>
            <a:ext cx="1703214" cy="438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EO MCC">
  <p:cSld name="Title - LEO MCC">
    <p:bg>
      <p:bgPr>
        <a:solidFill>
          <a:schemeClr val="dk1"/>
        </a:solidFill>
      </p:bgPr>
    </p:bg>
    <p:spTree>
      <p:nvGrpSpPr>
        <p:cNvPr id="78"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b="0" l="0" r="0" t="0"/>
          <a:stretch/>
        </p:blipFill>
        <p:spPr>
          <a:xfrm>
            <a:off x="2615878" y="1178260"/>
            <a:ext cx="9505713" cy="5386570"/>
          </a:xfrm>
          <a:prstGeom prst="rect">
            <a:avLst/>
          </a:prstGeom>
          <a:noFill/>
          <a:ln>
            <a:noFill/>
          </a:ln>
        </p:spPr>
      </p:pic>
      <p:sp>
        <p:nvSpPr>
          <p:cNvPr id="80" name="Google Shape;80;p22"/>
          <p:cNvSpPr/>
          <p:nvPr/>
        </p:nvSpPr>
        <p:spPr>
          <a:xfrm>
            <a:off x="36945" y="1154545"/>
            <a:ext cx="3306619" cy="5375564"/>
          </a:xfrm>
          <a:custGeom>
            <a:rect b="b" l="l" r="r" t="t"/>
            <a:pathLst>
              <a:path extrusionOk="0" h="5375564" w="3306619">
                <a:moveTo>
                  <a:pt x="46182" y="0"/>
                </a:moveTo>
                <a:lnTo>
                  <a:pt x="3306619" y="0"/>
                </a:lnTo>
                <a:lnTo>
                  <a:pt x="2050473" y="5375564"/>
                </a:lnTo>
                <a:lnTo>
                  <a:pt x="0" y="5375564"/>
                </a:lnTo>
                <a:lnTo>
                  <a:pt x="46182" y="0"/>
                </a:lnTo>
                <a:close/>
              </a:path>
            </a:pathLst>
          </a:cu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81" name="Google Shape;81;p22"/>
          <p:cNvPicPr preferRelativeResize="0"/>
          <p:nvPr/>
        </p:nvPicPr>
        <p:blipFill rotWithShape="1">
          <a:blip r:embed="rId3">
            <a:alphaModFix/>
          </a:blip>
          <a:srcRect b="3838" l="0" r="0" t="0"/>
          <a:stretch/>
        </p:blipFill>
        <p:spPr>
          <a:xfrm>
            <a:off x="-1" y="-8718"/>
            <a:ext cx="12192001" cy="6594765"/>
          </a:xfrm>
          <a:prstGeom prst="rect">
            <a:avLst/>
          </a:prstGeom>
          <a:noFill/>
          <a:ln>
            <a:noFill/>
          </a:ln>
        </p:spPr>
      </p:pic>
      <p:sp>
        <p:nvSpPr>
          <p:cNvPr id="82" name="Google Shape;82;p22"/>
          <p:cNvSpPr/>
          <p:nvPr/>
        </p:nvSpPr>
        <p:spPr>
          <a:xfrm>
            <a:off x="145054" y="-8719"/>
            <a:ext cx="2107258" cy="647425"/>
          </a:xfrm>
          <a:prstGeom prst="rect">
            <a:avLst/>
          </a:prstGeom>
          <a:solidFill>
            <a:schemeClr val="lt1"/>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cxnSp>
        <p:nvCxnSpPr>
          <p:cNvPr id="83" name="Google Shape;83;p22"/>
          <p:cNvCxnSpPr/>
          <p:nvPr/>
        </p:nvCxnSpPr>
        <p:spPr>
          <a:xfrm>
            <a:off x="145054" y="638706"/>
            <a:ext cx="12046946" cy="0"/>
          </a:xfrm>
          <a:prstGeom prst="straightConnector1">
            <a:avLst/>
          </a:prstGeom>
          <a:solidFill>
            <a:schemeClr val="lt2"/>
          </a:solidFill>
          <a:ln cap="flat" cmpd="sng" w="9525">
            <a:solidFill>
              <a:schemeClr val="dk2">
                <a:alpha val="20000"/>
              </a:schemeClr>
            </a:solidFill>
            <a:prstDash val="solid"/>
            <a:round/>
            <a:headEnd len="sm" w="sm" type="none"/>
            <a:tailEnd len="sm" w="sm" type="none"/>
          </a:ln>
        </p:spPr>
      </p:cxnSp>
      <p:pic>
        <p:nvPicPr>
          <p:cNvPr id="84" name="Google Shape;84;p22"/>
          <p:cNvPicPr preferRelativeResize="0"/>
          <p:nvPr/>
        </p:nvPicPr>
        <p:blipFill rotWithShape="1">
          <a:blip r:embed="rId4">
            <a:alphaModFix/>
          </a:blip>
          <a:srcRect b="0" l="0" r="-88" t="0"/>
          <a:stretch/>
        </p:blipFill>
        <p:spPr>
          <a:xfrm>
            <a:off x="371032" y="114424"/>
            <a:ext cx="1703214" cy="438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dk1"/>
        </a:solidFill>
      </p:bgPr>
    </p:bg>
    <p:spTree>
      <p:nvGrpSpPr>
        <p:cNvPr id="85" name="Shape 85"/>
        <p:cNvGrpSpPr/>
        <p:nvPr/>
      </p:nvGrpSpPr>
      <p:grpSpPr>
        <a:xfrm>
          <a:off x="0" y="0"/>
          <a:ext cx="0" cy="0"/>
          <a:chOff x="0" y="0"/>
          <a:chExt cx="0" cy="0"/>
        </a:xfrm>
      </p:grpSpPr>
      <p:sp>
        <p:nvSpPr>
          <p:cNvPr id="86" name="Google Shape;86;p23"/>
          <p:cNvSpPr/>
          <p:nvPr/>
        </p:nvSpPr>
        <p:spPr>
          <a:xfrm>
            <a:off x="0" y="1139429"/>
            <a:ext cx="8183418" cy="5447472"/>
          </a:xfrm>
          <a:prstGeom prst="rect">
            <a:avLst/>
          </a:pr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pic>
        <p:nvPicPr>
          <p:cNvPr id="87" name="Google Shape;87;p23"/>
          <p:cNvPicPr preferRelativeResize="0"/>
          <p:nvPr/>
        </p:nvPicPr>
        <p:blipFill rotWithShape="1">
          <a:blip r:embed="rId2">
            <a:alphaModFix/>
          </a:blip>
          <a:srcRect b="3164" l="0" r="0" t="12794"/>
          <a:stretch/>
        </p:blipFill>
        <p:spPr>
          <a:xfrm>
            <a:off x="0" y="877455"/>
            <a:ext cx="12192000" cy="5763490"/>
          </a:xfrm>
          <a:prstGeom prst="rect">
            <a:avLst/>
          </a:prstGeom>
          <a:noFill/>
          <a:ln>
            <a:noFill/>
          </a:ln>
        </p:spPr>
      </p:pic>
      <p:sp>
        <p:nvSpPr>
          <p:cNvPr id="88" name="Google Shape;88;p23"/>
          <p:cNvSpPr/>
          <p:nvPr/>
        </p:nvSpPr>
        <p:spPr>
          <a:xfrm>
            <a:off x="145054" y="-8719"/>
            <a:ext cx="647425" cy="647425"/>
          </a:xfrm>
          <a:prstGeom prst="rect">
            <a:avLst/>
          </a:prstGeom>
          <a:solidFill>
            <a:schemeClr val="lt1"/>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89" name="Google Shape;89;p23"/>
          <p:cNvSpPr txBox="1"/>
          <p:nvPr>
            <p:ph type="title"/>
          </p:nvPr>
        </p:nvSpPr>
        <p:spPr>
          <a:xfrm>
            <a:off x="792480" y="1"/>
            <a:ext cx="11254467" cy="640079"/>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 type="body"/>
          </p:nvPr>
        </p:nvSpPr>
        <p:spPr>
          <a:xfrm>
            <a:off x="6308436" y="1237673"/>
            <a:ext cx="5463956" cy="516443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2"/>
              </a:buClr>
              <a:buSzPts val="3200"/>
              <a:buChar char="•"/>
              <a:defRPr sz="3200"/>
            </a:lvl1pPr>
            <a:lvl2pPr indent="-406400" lvl="1" marL="914400" algn="l">
              <a:spcBef>
                <a:spcPts val="560"/>
              </a:spcBef>
              <a:spcAft>
                <a:spcPts val="0"/>
              </a:spcAft>
              <a:buClr>
                <a:schemeClr val="dk2"/>
              </a:buClr>
              <a:buSzPts val="2800"/>
              <a:buChar char="•"/>
              <a:defRPr sz="2800"/>
            </a:lvl2pPr>
            <a:lvl3pPr indent="-381000" lvl="2" marL="1371600" algn="l">
              <a:spcBef>
                <a:spcPts val="480"/>
              </a:spcBef>
              <a:spcAft>
                <a:spcPts val="0"/>
              </a:spcAft>
              <a:buClr>
                <a:schemeClr val="dk2"/>
              </a:buClr>
              <a:buSzPts val="2400"/>
              <a:buChar char="•"/>
              <a:defRPr sz="2400"/>
            </a:lvl3pPr>
            <a:lvl4pPr indent="-355600" lvl="3" marL="1828800" algn="l">
              <a:spcBef>
                <a:spcPts val="400"/>
              </a:spcBef>
              <a:spcAft>
                <a:spcPts val="0"/>
              </a:spcAft>
              <a:buClr>
                <a:schemeClr val="dk2"/>
              </a:buClr>
              <a:buSzPts val="2000"/>
              <a:buChar char="•"/>
              <a:defRPr sz="2000"/>
            </a:lvl4pPr>
            <a:lvl5pPr indent="-342900" lvl="4" marL="2286000" algn="l">
              <a:spcBef>
                <a:spcPts val="360"/>
              </a:spcBef>
              <a:spcAft>
                <a:spcPts val="0"/>
              </a:spcAft>
              <a:buClr>
                <a:schemeClr val="dk2"/>
              </a:buClr>
              <a:buSzPts val="1800"/>
              <a:buChar char="•"/>
              <a:defRPr sz="1800"/>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pic>
        <p:nvPicPr>
          <p:cNvPr id="91" name="Google Shape;91;p23"/>
          <p:cNvPicPr preferRelativeResize="0"/>
          <p:nvPr/>
        </p:nvPicPr>
        <p:blipFill rotWithShape="1">
          <a:blip r:embed="rId3">
            <a:alphaModFix/>
          </a:blip>
          <a:srcRect b="0" l="0" r="74091" t="0"/>
          <a:stretch/>
        </p:blipFill>
        <p:spPr>
          <a:xfrm>
            <a:off x="207400" y="83805"/>
            <a:ext cx="485747" cy="482634"/>
          </a:xfrm>
          <a:prstGeom prst="rect">
            <a:avLst/>
          </a:prstGeom>
          <a:noFill/>
          <a:ln>
            <a:noFill/>
          </a:ln>
        </p:spPr>
      </p:pic>
      <p:pic>
        <p:nvPicPr>
          <p:cNvPr id="92" name="Google Shape;92;p23"/>
          <p:cNvPicPr preferRelativeResize="0"/>
          <p:nvPr/>
        </p:nvPicPr>
        <p:blipFill rotWithShape="1">
          <a:blip r:embed="rId4">
            <a:alphaModFix/>
          </a:blip>
          <a:srcRect b="0" l="0" r="0" t="0"/>
          <a:stretch/>
        </p:blipFill>
        <p:spPr>
          <a:xfrm>
            <a:off x="638778" y="3061592"/>
            <a:ext cx="1245440" cy="124349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dk1"/>
        </a:solidFill>
      </p:bgPr>
    </p:bg>
    <p:spTree>
      <p:nvGrpSpPr>
        <p:cNvPr id="93" name="Shape 93"/>
        <p:cNvGrpSpPr/>
        <p:nvPr/>
      </p:nvGrpSpPr>
      <p:grpSpPr>
        <a:xfrm>
          <a:off x="0" y="0"/>
          <a:ext cx="0" cy="0"/>
          <a:chOff x="0" y="0"/>
          <a:chExt cx="0" cy="0"/>
        </a:xfrm>
      </p:grpSpPr>
      <p:sp>
        <p:nvSpPr>
          <p:cNvPr id="94" name="Google Shape;94;p24"/>
          <p:cNvSpPr/>
          <p:nvPr/>
        </p:nvSpPr>
        <p:spPr>
          <a:xfrm>
            <a:off x="147782" y="-8719"/>
            <a:ext cx="11896436" cy="647425"/>
          </a:xfrm>
          <a:prstGeom prst="rect">
            <a:avLst/>
          </a:prstGeom>
          <a:solidFill>
            <a:srgbClr val="00205B"/>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95" name="Google Shape;95;p24"/>
          <p:cNvSpPr/>
          <p:nvPr/>
        </p:nvSpPr>
        <p:spPr>
          <a:xfrm>
            <a:off x="145054" y="-8719"/>
            <a:ext cx="647425" cy="647425"/>
          </a:xfrm>
          <a:prstGeom prst="rect">
            <a:avLst/>
          </a:prstGeom>
          <a:solidFill>
            <a:schemeClr val="accent4"/>
          </a:solid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96" name="Google Shape;96;p24"/>
          <p:cNvSpPr txBox="1"/>
          <p:nvPr>
            <p:ph type="title"/>
          </p:nvPr>
        </p:nvSpPr>
        <p:spPr>
          <a:xfrm>
            <a:off x="792480" y="1"/>
            <a:ext cx="11399520" cy="640079"/>
          </a:xfrm>
          <a:prstGeom prst="rect">
            <a:avLst/>
          </a:prstGeom>
          <a:noFill/>
          <a:ln>
            <a:noFill/>
          </a:ln>
        </p:spPr>
        <p:txBody>
          <a:bodyPr anchorCtr="0" anchor="ctr" bIns="36000" lIns="0" spcFirstLastPara="1" rIns="36000" wrap="square" tIns="3600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4"/>
          <p:cNvSpPr txBox="1"/>
          <p:nvPr>
            <p:ph idx="1" type="body"/>
          </p:nvPr>
        </p:nvSpPr>
        <p:spPr>
          <a:xfrm>
            <a:off x="145053" y="1139429"/>
            <a:ext cx="11627339" cy="526267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2"/>
              </a:buClr>
              <a:buSzPts val="3200"/>
              <a:buChar char="•"/>
              <a:defRPr sz="3200"/>
            </a:lvl1pPr>
            <a:lvl2pPr indent="-406400" lvl="1" marL="914400" algn="l">
              <a:spcBef>
                <a:spcPts val="560"/>
              </a:spcBef>
              <a:spcAft>
                <a:spcPts val="0"/>
              </a:spcAft>
              <a:buClr>
                <a:schemeClr val="dk2"/>
              </a:buClr>
              <a:buSzPts val="2800"/>
              <a:buChar char="•"/>
              <a:defRPr sz="2800"/>
            </a:lvl2pPr>
            <a:lvl3pPr indent="-381000" lvl="2" marL="1371600" algn="l">
              <a:spcBef>
                <a:spcPts val="480"/>
              </a:spcBef>
              <a:spcAft>
                <a:spcPts val="0"/>
              </a:spcAft>
              <a:buClr>
                <a:schemeClr val="dk2"/>
              </a:buClr>
              <a:buSzPts val="2400"/>
              <a:buChar char="•"/>
              <a:defRPr sz="2400"/>
            </a:lvl3pPr>
            <a:lvl4pPr indent="-355600" lvl="3" marL="1828800" algn="l">
              <a:spcBef>
                <a:spcPts val="400"/>
              </a:spcBef>
              <a:spcAft>
                <a:spcPts val="0"/>
              </a:spcAft>
              <a:buClr>
                <a:schemeClr val="dk2"/>
              </a:buClr>
              <a:buSzPts val="2000"/>
              <a:buChar char="•"/>
              <a:defRPr sz="2000"/>
            </a:lvl4pPr>
            <a:lvl5pPr indent="-342900" lvl="4" marL="2286000" algn="l">
              <a:spcBef>
                <a:spcPts val="360"/>
              </a:spcBef>
              <a:spcAft>
                <a:spcPts val="0"/>
              </a:spcAft>
              <a:buClr>
                <a:schemeClr val="dk2"/>
              </a:buClr>
              <a:buSzPts val="1800"/>
              <a:buChar char="•"/>
              <a:defRPr sz="1800"/>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pic>
        <p:nvPicPr>
          <p:cNvPr id="98" name="Google Shape;98;p24"/>
          <p:cNvPicPr preferRelativeResize="0"/>
          <p:nvPr/>
        </p:nvPicPr>
        <p:blipFill rotWithShape="1">
          <a:blip r:embed="rId2">
            <a:alphaModFix/>
          </a:blip>
          <a:srcRect b="0" l="0" r="74091" t="0"/>
          <a:stretch/>
        </p:blipFill>
        <p:spPr>
          <a:xfrm>
            <a:off x="207400" y="83805"/>
            <a:ext cx="485747" cy="4826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 name="Shape 56"/>
        <p:cNvGrpSpPr/>
        <p:nvPr/>
      </p:nvGrpSpPr>
      <p:grpSpPr>
        <a:xfrm>
          <a:off x="0" y="0"/>
          <a:ext cx="0" cy="0"/>
          <a:chOff x="0" y="0"/>
          <a:chExt cx="0" cy="0"/>
        </a:xfrm>
      </p:grpSpPr>
      <p:sp>
        <p:nvSpPr>
          <p:cNvPr id="57" name="Google Shape;57;p19"/>
          <p:cNvSpPr txBox="1"/>
          <p:nvPr>
            <p:ph type="title"/>
          </p:nvPr>
        </p:nvSpPr>
        <p:spPr>
          <a:xfrm>
            <a:off x="792479" y="4"/>
            <a:ext cx="11399521" cy="600764"/>
          </a:xfrm>
          <a:prstGeom prst="rect">
            <a:avLst/>
          </a:prstGeom>
          <a:noFill/>
          <a:ln>
            <a:noFill/>
          </a:ln>
        </p:spPr>
        <p:txBody>
          <a:bodyPr anchorCtr="0" anchor="ctr" bIns="36000" lIns="0" spcFirstLastPara="1" rIns="36000" wrap="square" tIns="36000">
            <a:normAutofit/>
          </a:bodyPr>
          <a:lstStyle>
            <a:lvl1pPr lvl="0" marR="0" rtl="0" algn="l">
              <a:spcBef>
                <a:spcPts val="0"/>
              </a:spcBef>
              <a:spcAft>
                <a:spcPts val="0"/>
              </a:spcAft>
              <a:buSzPts val="1400"/>
              <a:buNone/>
              <a:defRPr b="0" i="0" sz="3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3446"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1" i="0" sz="3446"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1" i="0" sz="3446"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1" i="0" sz="3446"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1" i="0" sz="3446"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1" i="0" sz="3446"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1" i="0" sz="3446"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1" i="0" sz="3446" u="none" cap="none" strike="noStrike">
                <a:solidFill>
                  <a:schemeClr val="lt1"/>
                </a:solidFill>
                <a:latin typeface="Century Gothic"/>
                <a:ea typeface="Century Gothic"/>
                <a:cs typeface="Century Gothic"/>
                <a:sym typeface="Century Gothic"/>
              </a:defRPr>
            </a:lvl9pPr>
          </a:lstStyle>
          <a:p/>
        </p:txBody>
      </p:sp>
      <p:sp>
        <p:nvSpPr>
          <p:cNvPr id="58" name="Google Shape;58;p19"/>
          <p:cNvSpPr txBox="1"/>
          <p:nvPr>
            <p:ph idx="1" type="body"/>
          </p:nvPr>
        </p:nvSpPr>
        <p:spPr>
          <a:xfrm>
            <a:off x="145054" y="1139429"/>
            <a:ext cx="11627339" cy="5262675"/>
          </a:xfrm>
          <a:prstGeom prst="rect">
            <a:avLst/>
          </a:prstGeom>
          <a:noFill/>
          <a:ln>
            <a:noFill/>
          </a:ln>
        </p:spPr>
        <p:txBody>
          <a:bodyPr anchorCtr="0" anchor="t" bIns="45700" lIns="91425" spcFirstLastPara="1" rIns="91425" wrap="square" tIns="45700">
            <a:normAutofit/>
          </a:bodyPr>
          <a:lstStyle>
            <a:lvl1pPr indent="-509968" lvl="0" marL="457200" marR="0" rtl="0" algn="l">
              <a:spcBef>
                <a:spcPts val="886"/>
              </a:spcBef>
              <a:spcAft>
                <a:spcPts val="0"/>
              </a:spcAft>
              <a:buClr>
                <a:schemeClr val="dk2"/>
              </a:buClr>
              <a:buSzPts val="4431"/>
              <a:buFont typeface="Arial"/>
              <a:buChar char="•"/>
              <a:defRPr b="0" i="0" sz="4431" u="none" cap="none" strike="noStrike">
                <a:solidFill>
                  <a:schemeClr val="dk2"/>
                </a:solidFill>
                <a:latin typeface="Roboto"/>
                <a:ea typeface="Roboto"/>
                <a:cs typeface="Roboto"/>
                <a:sym typeface="Roboto"/>
              </a:defRPr>
            </a:lvl1pPr>
            <a:lvl2pPr indent="-478726" lvl="1" marL="914400" marR="0" rtl="0" algn="l">
              <a:spcBef>
                <a:spcPts val="788"/>
              </a:spcBef>
              <a:spcAft>
                <a:spcPts val="0"/>
              </a:spcAft>
              <a:buClr>
                <a:schemeClr val="dk2"/>
              </a:buClr>
              <a:buSzPts val="3939"/>
              <a:buFont typeface="Arial"/>
              <a:buChar char="•"/>
              <a:defRPr b="0" i="0" sz="3939" u="none" cap="none" strike="noStrike">
                <a:solidFill>
                  <a:schemeClr val="dk2"/>
                </a:solidFill>
                <a:latin typeface="Roboto"/>
                <a:ea typeface="Roboto"/>
                <a:cs typeface="Roboto"/>
                <a:sym typeface="Roboto"/>
              </a:defRPr>
            </a:lvl2pPr>
            <a:lvl3pPr indent="-447420" lvl="2" marL="1371600" marR="0" rtl="0" algn="l">
              <a:spcBef>
                <a:spcPts val="689"/>
              </a:spcBef>
              <a:spcAft>
                <a:spcPts val="0"/>
              </a:spcAft>
              <a:buClr>
                <a:schemeClr val="dk2"/>
              </a:buClr>
              <a:buSzPts val="3446"/>
              <a:buFont typeface="Arial"/>
              <a:buChar char="•"/>
              <a:defRPr b="0" i="0" sz="3446" u="none" cap="none" strike="noStrike">
                <a:solidFill>
                  <a:schemeClr val="dk2"/>
                </a:solidFill>
                <a:latin typeface="Roboto"/>
                <a:ea typeface="Roboto"/>
                <a:cs typeface="Roboto"/>
                <a:sym typeface="Roboto"/>
              </a:defRPr>
            </a:lvl3pPr>
            <a:lvl4pPr indent="-416179" lvl="3" marL="1828800" marR="0" rtl="0" algn="l">
              <a:spcBef>
                <a:spcPts val="591"/>
              </a:spcBef>
              <a:spcAft>
                <a:spcPts val="0"/>
              </a:spcAft>
              <a:buClr>
                <a:schemeClr val="dk2"/>
              </a:buClr>
              <a:buSzPts val="2954"/>
              <a:buFont typeface="Arial"/>
              <a:buChar char="•"/>
              <a:defRPr b="0" i="0" sz="2954" u="none" cap="none" strike="noStrike">
                <a:solidFill>
                  <a:schemeClr val="dk2"/>
                </a:solidFill>
                <a:latin typeface="Roboto"/>
                <a:ea typeface="Roboto"/>
                <a:cs typeface="Roboto"/>
                <a:sym typeface="Roboto"/>
              </a:defRPr>
            </a:lvl4pPr>
            <a:lvl5pPr indent="-384936" lvl="4" marL="2286000" marR="0" rtl="0" algn="l">
              <a:spcBef>
                <a:spcPts val="492"/>
              </a:spcBef>
              <a:spcAft>
                <a:spcPts val="0"/>
              </a:spcAft>
              <a:buClr>
                <a:schemeClr val="dk2"/>
              </a:buClr>
              <a:buSzPts val="2462"/>
              <a:buFont typeface="Arial"/>
              <a:buChar char="•"/>
              <a:defRPr b="0" i="0" sz="2462" u="none" cap="none" strike="noStrike">
                <a:solidFill>
                  <a:schemeClr val="dk2"/>
                </a:solidFill>
                <a:latin typeface="Roboto"/>
                <a:ea typeface="Roboto"/>
                <a:cs typeface="Roboto"/>
                <a:sym typeface="Roboto"/>
              </a:defRPr>
            </a:lvl5pPr>
            <a:lvl6pPr indent="-228600" lvl="5" marL="2743200" marR="0" rtl="0" algn="l">
              <a:spcBef>
                <a:spcPts val="591"/>
              </a:spcBef>
              <a:spcAft>
                <a:spcPts val="0"/>
              </a:spcAft>
              <a:buSzPts val="1400"/>
              <a:buNone/>
              <a:defRPr b="0" i="0" sz="2954" u="none" cap="none" strike="noStrike">
                <a:solidFill>
                  <a:schemeClr val="dk2"/>
                </a:solidFill>
                <a:latin typeface="Arial"/>
                <a:ea typeface="Arial"/>
                <a:cs typeface="Arial"/>
                <a:sym typeface="Arial"/>
              </a:defRPr>
            </a:lvl6pPr>
            <a:lvl7pPr indent="-228600" lvl="6" marL="3200400" marR="0" rtl="0" algn="l">
              <a:spcBef>
                <a:spcPts val="591"/>
              </a:spcBef>
              <a:spcAft>
                <a:spcPts val="0"/>
              </a:spcAft>
              <a:buSzPts val="1400"/>
              <a:buNone/>
              <a:defRPr b="0" i="0" sz="2954" u="none" cap="none" strike="noStrike">
                <a:solidFill>
                  <a:schemeClr val="dk2"/>
                </a:solidFill>
                <a:latin typeface="Arial"/>
                <a:ea typeface="Arial"/>
                <a:cs typeface="Arial"/>
                <a:sym typeface="Arial"/>
              </a:defRPr>
            </a:lvl7pPr>
            <a:lvl8pPr indent="-228600" lvl="7" marL="3657600" marR="0" rtl="0" algn="l">
              <a:spcBef>
                <a:spcPts val="591"/>
              </a:spcBef>
              <a:spcAft>
                <a:spcPts val="0"/>
              </a:spcAft>
              <a:buSzPts val="1400"/>
              <a:buNone/>
              <a:defRPr b="0" i="0" sz="2954" u="none" cap="none" strike="noStrike">
                <a:solidFill>
                  <a:schemeClr val="dk2"/>
                </a:solidFill>
                <a:latin typeface="Arial"/>
                <a:ea typeface="Arial"/>
                <a:cs typeface="Arial"/>
                <a:sym typeface="Arial"/>
              </a:defRPr>
            </a:lvl8pPr>
            <a:lvl9pPr indent="-228600" lvl="8" marL="4114800" marR="0" rtl="0" algn="l">
              <a:spcBef>
                <a:spcPts val="591"/>
              </a:spcBef>
              <a:spcAft>
                <a:spcPts val="0"/>
              </a:spcAft>
              <a:buSzPts val="1400"/>
              <a:buNone/>
              <a:defRPr b="0" i="0" sz="2954" u="none" cap="none" strike="noStrike">
                <a:solidFill>
                  <a:schemeClr val="dk2"/>
                </a:solidFill>
                <a:latin typeface="Arial"/>
                <a:ea typeface="Arial"/>
                <a:cs typeface="Arial"/>
                <a:sym typeface="Arial"/>
              </a:defRPr>
            </a:lvl9pPr>
          </a:lstStyle>
          <a:p/>
        </p:txBody>
      </p:sp>
      <p:cxnSp>
        <p:nvCxnSpPr>
          <p:cNvPr id="59" name="Google Shape;59;p19"/>
          <p:cNvCxnSpPr/>
          <p:nvPr/>
        </p:nvCxnSpPr>
        <p:spPr>
          <a:xfrm>
            <a:off x="145054" y="638706"/>
            <a:ext cx="12046946" cy="0"/>
          </a:xfrm>
          <a:prstGeom prst="straightConnector1">
            <a:avLst/>
          </a:prstGeom>
          <a:solidFill>
            <a:schemeClr val="lt2"/>
          </a:solidFill>
          <a:ln cap="flat" cmpd="sng" w="9525">
            <a:solidFill>
              <a:schemeClr val="dk2">
                <a:alpha val="20000"/>
              </a:schemeClr>
            </a:solidFill>
            <a:prstDash val="solid"/>
            <a:round/>
            <a:headEnd len="sm" w="sm" type="none"/>
            <a:tailEnd len="sm" w="sm" type="none"/>
          </a:ln>
        </p:spPr>
      </p:cxnSp>
      <p:sp>
        <p:nvSpPr>
          <p:cNvPr id="60" name="Google Shape;60;p19"/>
          <p:cNvSpPr txBox="1"/>
          <p:nvPr/>
        </p:nvSpPr>
        <p:spPr>
          <a:xfrm>
            <a:off x="10901866" y="641568"/>
            <a:ext cx="1226619"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www.eumetsat.int</a:t>
            </a:r>
            <a:endParaRPr/>
          </a:p>
        </p:txBody>
      </p:sp>
      <p:sp>
        <p:nvSpPr>
          <p:cNvPr id="61" name="Google Shape;61;p19" title="[DM_E_CONFID]"/>
          <p:cNvSpPr/>
          <p:nvPr/>
        </p:nvSpPr>
        <p:spPr>
          <a:xfrm>
            <a:off x="4576120" y="6649210"/>
            <a:ext cx="3113648" cy="1538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t/>
            </a:r>
            <a:endParaRPr b="0" i="0" sz="1000" u="none" cap="none" strike="noStrike">
              <a:solidFill>
                <a:srgbClr val="00B5E2"/>
              </a:solidFill>
              <a:latin typeface="Roboto"/>
              <a:ea typeface="Roboto"/>
              <a:cs typeface="Roboto"/>
              <a:sym typeface="Roboto"/>
            </a:endParaRPr>
          </a:p>
        </p:txBody>
      </p:sp>
      <p:sp>
        <p:nvSpPr>
          <p:cNvPr id="62" name="Google Shape;62;p19" title="[DM_E_DOC_NO], v[DM_E_VER_NO], [DM_E_ISS_DATE]"/>
          <p:cNvSpPr/>
          <p:nvPr/>
        </p:nvSpPr>
        <p:spPr>
          <a:xfrm>
            <a:off x="161047" y="6648056"/>
            <a:ext cx="4628617"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GB" sz="1000" u="none" cap="none" strike="noStrike">
                <a:solidFill>
                  <a:schemeClr val="accent4"/>
                </a:solidFill>
                <a:latin typeface="Arial"/>
                <a:ea typeface="Arial"/>
                <a:cs typeface="Arial"/>
                <a:sym typeface="Arial"/>
              </a:rPr>
              <a:t>EUM/OPS/VWG/23/1387617, v1A Draft, 17 November 2023</a:t>
            </a:r>
            <a:endParaRPr b="0" i="0" sz="1000" u="none" cap="none" strike="noStrike">
              <a:solidFill>
                <a:schemeClr val="accent4"/>
              </a:solidFill>
              <a:latin typeface="Arial"/>
              <a:ea typeface="Arial"/>
              <a:cs typeface="Arial"/>
              <a:sym typeface="Arial"/>
            </a:endParaRPr>
          </a:p>
        </p:txBody>
      </p:sp>
      <p:sp>
        <p:nvSpPr>
          <p:cNvPr id="63" name="Google Shape;63;p19"/>
          <p:cNvSpPr/>
          <p:nvPr/>
        </p:nvSpPr>
        <p:spPr>
          <a:xfrm>
            <a:off x="11519350" y="6593586"/>
            <a:ext cx="609135" cy="26282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fld id="{00000000-1234-1234-1234-123412341234}" type="slidenum">
              <a:rPr b="0" i="0" lang="en-GB" sz="1050" u="none" cap="none" strike="noStrike">
                <a:solidFill>
                  <a:schemeClr val="accent4"/>
                </a:solidFill>
                <a:latin typeface="Arial"/>
                <a:ea typeface="Arial"/>
                <a:cs typeface="Arial"/>
                <a:sym typeface="Arial"/>
              </a:rPr>
              <a:t>‹#›</a:t>
            </a:fld>
            <a:endParaRPr b="0" i="0" sz="1050" u="none" cap="none" strike="noStrike">
              <a:solidFill>
                <a:schemeClr val="accent4"/>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type="title"/>
          </p:nvPr>
        </p:nvSpPr>
        <p:spPr>
          <a:xfrm>
            <a:off x="651075" y="1440475"/>
            <a:ext cx="10308600" cy="3044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GB" sz="4000"/>
              <a:t>Future plan for ECV inventory and support for gap analysis and coordinated action plan</a:t>
            </a:r>
            <a:endParaRPr i="1" sz="3000">
              <a:latin typeface="Montserrat"/>
              <a:ea typeface="Montserrat"/>
              <a:cs typeface="Montserrat"/>
              <a:sym typeface="Montserrat"/>
            </a:endParaRPr>
          </a:p>
        </p:txBody>
      </p:sp>
      <p:sp>
        <p:nvSpPr>
          <p:cNvPr id="146" name="Google Shape;146;p1"/>
          <p:cNvSpPr/>
          <p:nvPr/>
        </p:nvSpPr>
        <p:spPr>
          <a:xfrm>
            <a:off x="5915792" y="4141925"/>
            <a:ext cx="5908500" cy="12756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Jörg Schulz, EUMETSAT</a:t>
            </a:r>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Alexandra Nunes, Innoflair</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G. Scardapane, Innoflair </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M. Grant, EUMETSAT  </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Agenda Item 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0"/>
          <p:cNvSpPr txBox="1"/>
          <p:nvPr>
            <p:ph type="title"/>
          </p:nvPr>
        </p:nvSpPr>
        <p:spPr>
          <a:xfrm>
            <a:off x="185775" y="90853"/>
            <a:ext cx="9872624" cy="77900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4400"/>
              <a:buNone/>
            </a:pPr>
            <a:r>
              <a:rPr lang="en-GB" sz="3600"/>
              <a:t>GEO-Ring Fundamental Radiance Record</a:t>
            </a:r>
            <a:endParaRPr sz="3600"/>
          </a:p>
        </p:txBody>
      </p:sp>
      <p:sp>
        <p:nvSpPr>
          <p:cNvPr id="309" name="Google Shape;309;p10"/>
          <p:cNvSpPr txBox="1"/>
          <p:nvPr>
            <p:ph idx="12" type="sldNum"/>
          </p:nvPr>
        </p:nvSpPr>
        <p:spPr>
          <a:xfrm>
            <a:off x="11898313" y="6565900"/>
            <a:ext cx="293687" cy="1873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FFFFFF"/>
                </a:solidFill>
                <a:latin typeface="Calibri"/>
                <a:ea typeface="Calibri"/>
                <a:cs typeface="Calibri"/>
                <a:sym typeface="Calibri"/>
              </a:rPr>
              <a:t>‹#›</a:t>
            </a:fld>
            <a:endParaRPr b="0" i="0" sz="900" u="none" cap="none" strike="noStrike">
              <a:solidFill>
                <a:srgbClr val="FFFFFF"/>
              </a:solidFill>
              <a:latin typeface="Calibri"/>
              <a:ea typeface="Calibri"/>
              <a:cs typeface="Calibri"/>
              <a:sym typeface="Calibri"/>
            </a:endParaRPr>
          </a:p>
        </p:txBody>
      </p:sp>
      <p:sp>
        <p:nvSpPr>
          <p:cNvPr id="310" name="Google Shape;310;p10"/>
          <p:cNvSpPr txBox="1"/>
          <p:nvPr/>
        </p:nvSpPr>
        <p:spPr>
          <a:xfrm>
            <a:off x="11024375" y="1495350"/>
            <a:ext cx="116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1" name="Google Shape;311;p10"/>
          <p:cNvSpPr txBox="1"/>
          <p:nvPr/>
        </p:nvSpPr>
        <p:spPr>
          <a:xfrm>
            <a:off x="0" y="5339661"/>
            <a:ext cx="6625235" cy="10156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38484E"/>
              </a:buClr>
              <a:buSzPts val="2000"/>
              <a:buFont typeface="Arial"/>
              <a:buChar char="•"/>
            </a:pPr>
            <a:r>
              <a:rPr b="0" i="0" lang="en-GB" sz="2000" u="none" cap="none" strike="noStrike">
                <a:solidFill>
                  <a:srgbClr val="38484E"/>
                </a:solidFill>
                <a:latin typeface="Arial"/>
                <a:ea typeface="Arial"/>
                <a:cs typeface="Arial"/>
                <a:sym typeface="Arial"/>
              </a:rPr>
              <a:t>~1980-2025 and beyond, 30 minutes, ~4-5 km</a:t>
            </a:r>
            <a:r>
              <a:rPr b="0" baseline="30000" i="0" lang="en-GB" sz="2000" u="none" cap="none" strike="noStrike">
                <a:solidFill>
                  <a:srgbClr val="38484E"/>
                </a:solidFill>
                <a:latin typeface="Arial"/>
                <a:ea typeface="Arial"/>
                <a:cs typeface="Arial"/>
                <a:sym typeface="Arial"/>
              </a:rPr>
              <a:t>2</a:t>
            </a:r>
            <a:r>
              <a:rPr b="0" i="0" lang="en-GB" sz="2000" u="none" cap="none" strike="noStrike">
                <a:solidFill>
                  <a:srgbClr val="38484E"/>
                </a:solidFill>
                <a:latin typeface="Arial"/>
                <a:ea typeface="Arial"/>
                <a:cs typeface="Arial"/>
                <a:sym typeface="Arial"/>
              </a:rPr>
              <a:t> resolution</a:t>
            </a:r>
            <a:endParaRPr/>
          </a:p>
          <a:p>
            <a:pPr indent="-342900" lvl="0" marL="342900" marR="0" rtl="0" algn="l">
              <a:lnSpc>
                <a:spcPct val="100000"/>
              </a:lnSpc>
              <a:spcBef>
                <a:spcPts val="0"/>
              </a:spcBef>
              <a:spcAft>
                <a:spcPts val="0"/>
              </a:spcAft>
              <a:buClr>
                <a:srgbClr val="38484E"/>
              </a:buClr>
              <a:buSzPts val="2000"/>
              <a:buFont typeface="Arial"/>
              <a:buChar char="•"/>
            </a:pPr>
            <a:r>
              <a:rPr b="0" i="0" lang="en-GB" sz="2000" u="none" cap="none" strike="noStrike">
                <a:solidFill>
                  <a:srgbClr val="38484E"/>
                </a:solidFill>
                <a:latin typeface="Arial"/>
                <a:ea typeface="Arial"/>
                <a:cs typeface="Arial"/>
                <a:sym typeface="Arial"/>
              </a:rPr>
              <a:t>6 years (2019-2024) of test data available in 2025</a:t>
            </a:r>
            <a:endParaRPr/>
          </a:p>
          <a:p>
            <a:pPr indent="-342900" lvl="0" marL="342900" marR="0" rtl="0" algn="l">
              <a:lnSpc>
                <a:spcPct val="100000"/>
              </a:lnSpc>
              <a:spcBef>
                <a:spcPts val="0"/>
              </a:spcBef>
              <a:spcAft>
                <a:spcPts val="0"/>
              </a:spcAft>
              <a:buClr>
                <a:srgbClr val="38484E"/>
              </a:buClr>
              <a:buSzPts val="2000"/>
              <a:buFont typeface="Arial"/>
              <a:buChar char="•"/>
            </a:pPr>
            <a:r>
              <a:rPr b="0" i="0" lang="en-GB" sz="2000" u="none" cap="none" strike="noStrike">
                <a:solidFill>
                  <a:srgbClr val="38484E"/>
                </a:solidFill>
                <a:latin typeface="Arial"/>
                <a:ea typeface="Arial"/>
                <a:cs typeface="Arial"/>
                <a:sym typeface="Arial"/>
              </a:rPr>
              <a:t>Plan to amend with polar orbiting data towards the poles</a:t>
            </a:r>
            <a:endParaRPr/>
          </a:p>
        </p:txBody>
      </p:sp>
      <p:pic>
        <p:nvPicPr>
          <p:cNvPr id="312" name="Google Shape;312;p10"/>
          <p:cNvPicPr preferRelativeResize="0"/>
          <p:nvPr/>
        </p:nvPicPr>
        <p:blipFill rotWithShape="1">
          <a:blip r:embed="rId3">
            <a:alphaModFix/>
          </a:blip>
          <a:srcRect b="0" l="0" r="0" t="0"/>
          <a:stretch/>
        </p:blipFill>
        <p:spPr>
          <a:xfrm>
            <a:off x="6625235" y="1063512"/>
            <a:ext cx="3461491" cy="4907475"/>
          </a:xfrm>
          <a:prstGeom prst="rect">
            <a:avLst/>
          </a:prstGeom>
          <a:noFill/>
          <a:ln>
            <a:noFill/>
          </a:ln>
        </p:spPr>
      </p:pic>
      <p:grpSp>
        <p:nvGrpSpPr>
          <p:cNvPr id="313" name="Google Shape;313;p10"/>
          <p:cNvGrpSpPr/>
          <p:nvPr/>
        </p:nvGrpSpPr>
        <p:grpSpPr>
          <a:xfrm>
            <a:off x="112015" y="1257289"/>
            <a:ext cx="5983985" cy="3949459"/>
            <a:chOff x="1013444" y="1225657"/>
            <a:chExt cx="5630547" cy="3669609"/>
          </a:xfrm>
        </p:grpSpPr>
        <p:pic>
          <p:nvPicPr>
            <p:cNvPr id="314" name="Google Shape;314;p10"/>
            <p:cNvPicPr preferRelativeResize="0"/>
            <p:nvPr/>
          </p:nvPicPr>
          <p:blipFill rotWithShape="1">
            <a:blip r:embed="rId4">
              <a:alphaModFix/>
            </a:blip>
            <a:srcRect b="58719" l="0" r="0" t="0"/>
            <a:stretch/>
          </p:blipFill>
          <p:spPr>
            <a:xfrm>
              <a:off x="1013444" y="1225657"/>
              <a:ext cx="5630547" cy="1819100"/>
            </a:xfrm>
            <a:prstGeom prst="rect">
              <a:avLst/>
            </a:prstGeom>
            <a:noFill/>
            <a:ln>
              <a:noFill/>
            </a:ln>
          </p:spPr>
        </p:pic>
        <p:pic>
          <p:nvPicPr>
            <p:cNvPr id="315" name="Google Shape;315;p10"/>
            <p:cNvPicPr preferRelativeResize="0"/>
            <p:nvPr/>
          </p:nvPicPr>
          <p:blipFill rotWithShape="1">
            <a:blip r:embed="rId4">
              <a:alphaModFix/>
            </a:blip>
            <a:srcRect b="0" l="0" r="0" t="60656"/>
            <a:stretch/>
          </p:blipFill>
          <p:spPr>
            <a:xfrm>
              <a:off x="1013444" y="3161489"/>
              <a:ext cx="5630547" cy="1733777"/>
            </a:xfrm>
            <a:prstGeom prst="rect">
              <a:avLst/>
            </a:prstGeom>
            <a:noFill/>
            <a:ln>
              <a:noFill/>
            </a:ln>
          </p:spPr>
        </p:pic>
      </p:grpSp>
      <p:pic>
        <p:nvPicPr>
          <p:cNvPr id="316" name="Google Shape;316;p10"/>
          <p:cNvPicPr preferRelativeResize="0"/>
          <p:nvPr/>
        </p:nvPicPr>
        <p:blipFill rotWithShape="1">
          <a:blip r:embed="rId5">
            <a:alphaModFix/>
          </a:blip>
          <a:srcRect b="0" l="11602" r="12941" t="0"/>
          <a:stretch/>
        </p:blipFill>
        <p:spPr>
          <a:xfrm>
            <a:off x="9870298" y="2330926"/>
            <a:ext cx="2321702" cy="1186323"/>
          </a:xfrm>
          <a:prstGeom prst="rect">
            <a:avLst/>
          </a:prstGeom>
          <a:noFill/>
          <a:ln>
            <a:noFill/>
          </a:ln>
        </p:spPr>
      </p:pic>
      <p:pic>
        <p:nvPicPr>
          <p:cNvPr id="317" name="Google Shape;317;p10"/>
          <p:cNvPicPr preferRelativeResize="0"/>
          <p:nvPr/>
        </p:nvPicPr>
        <p:blipFill rotWithShape="1">
          <a:blip r:embed="rId6">
            <a:alphaModFix/>
          </a:blip>
          <a:srcRect b="0" l="0" r="0" t="0"/>
          <a:stretch/>
        </p:blipFill>
        <p:spPr>
          <a:xfrm>
            <a:off x="10615961" y="3668814"/>
            <a:ext cx="1106009" cy="11060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1"/>
          <p:cNvSpPr txBox="1"/>
          <p:nvPr>
            <p:ph idx="1" type="body"/>
          </p:nvPr>
        </p:nvSpPr>
        <p:spPr>
          <a:xfrm>
            <a:off x="257786" y="1282901"/>
            <a:ext cx="11676428" cy="4817113"/>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lang="en-GB" sz="2200"/>
              <a:t>Need to systematically implement open actions into the CEOS workplan</a:t>
            </a:r>
            <a:endParaRPr/>
          </a:p>
          <a:p>
            <a:pPr indent="-406400" lvl="0" marL="457200" rtl="0" algn="l">
              <a:lnSpc>
                <a:spcPct val="100000"/>
              </a:lnSpc>
              <a:spcBef>
                <a:spcPts val="600"/>
              </a:spcBef>
              <a:spcAft>
                <a:spcPts val="0"/>
              </a:spcAft>
              <a:buSzPts val="2800"/>
              <a:buChar char="❖"/>
            </a:pPr>
            <a:r>
              <a:rPr lang="en-GB" sz="2200"/>
              <a:t>Gap Analysis is listed as routine task in CEOS work plan and CGMS High Priority Plan. Given the issues experienced we may bring it back to specific actions</a:t>
            </a:r>
            <a:endParaRPr/>
          </a:p>
          <a:p>
            <a:pPr indent="-406400" lvl="0" marL="457200" rtl="0" algn="l">
              <a:lnSpc>
                <a:spcPct val="100000"/>
              </a:lnSpc>
              <a:spcBef>
                <a:spcPts val="600"/>
              </a:spcBef>
              <a:spcAft>
                <a:spcPts val="0"/>
              </a:spcAft>
              <a:buSzPts val="2800"/>
              <a:buChar char="❖"/>
            </a:pPr>
            <a:r>
              <a:rPr lang="en-GB" sz="2200"/>
              <a:t>It is proposed to exercise gap analysis together with GCOS based on their IP Actions. We provided answers, mostly on space segment but not ECV data records. </a:t>
            </a:r>
            <a:r>
              <a:rPr b="1" lang="en-GB" sz="2200"/>
              <a:t>Next good stop point is to reassess in 2026 for GCOS Status Report in 2027 prior to next IP. Use the next joint meeting with GCOS to facilitate that</a:t>
            </a:r>
            <a:r>
              <a:rPr lang="en-GB" sz="2200"/>
              <a:t>.</a:t>
            </a:r>
            <a:endParaRPr/>
          </a:p>
          <a:p>
            <a:pPr indent="-406400" lvl="0" marL="457200" rtl="0" algn="l">
              <a:lnSpc>
                <a:spcPct val="100000"/>
              </a:lnSpc>
              <a:spcBef>
                <a:spcPts val="600"/>
              </a:spcBef>
              <a:spcAft>
                <a:spcPts val="0"/>
              </a:spcAft>
              <a:buSzPts val="2800"/>
              <a:buChar char="❖"/>
            </a:pPr>
            <a:r>
              <a:rPr lang="en-GB" sz="2200"/>
              <a:t>Shall encourage people to do their own analysis based on the new CDR Inventory. Discussion on item 8.2 may also lead to such analysis in a sense of fitness for purpose.</a:t>
            </a:r>
            <a:endParaRPr/>
          </a:p>
          <a:p>
            <a:pPr indent="-406400" lvl="0" marL="457200" rtl="0" algn="l">
              <a:lnSpc>
                <a:spcPct val="100000"/>
              </a:lnSpc>
              <a:spcBef>
                <a:spcPts val="600"/>
              </a:spcBef>
              <a:spcAft>
                <a:spcPts val="0"/>
              </a:spcAft>
              <a:buSzPts val="2800"/>
              <a:buChar char="❖"/>
            </a:pPr>
            <a:r>
              <a:rPr b="1" lang="en-GB" sz="2200"/>
              <a:t>Concrete plan should be discussed in 23</a:t>
            </a:r>
            <a:r>
              <a:rPr b="1" baseline="30000" lang="en-GB" sz="2200"/>
              <a:t>rd</a:t>
            </a:r>
            <a:r>
              <a:rPr b="1" lang="en-GB" sz="2200"/>
              <a:t> WGClimate session</a:t>
            </a:r>
            <a:endParaRPr/>
          </a:p>
          <a:p>
            <a:pPr indent="-228600" lvl="0" marL="457200" marR="0" rtl="0" algn="l">
              <a:lnSpc>
                <a:spcPct val="115000"/>
              </a:lnSpc>
              <a:spcBef>
                <a:spcPts val="1600"/>
              </a:spcBef>
              <a:spcAft>
                <a:spcPts val="0"/>
              </a:spcAft>
              <a:buClr>
                <a:schemeClr val="dk1"/>
              </a:buClr>
              <a:buSzPts val="2800"/>
              <a:buFont typeface="Montserrat"/>
              <a:buNone/>
            </a:pPr>
            <a:r>
              <a:t/>
            </a:r>
            <a:endParaRPr sz="2200"/>
          </a:p>
        </p:txBody>
      </p:sp>
      <p:sp>
        <p:nvSpPr>
          <p:cNvPr id="323" name="Google Shape;323;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Future of Gap Analysis - Request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2"/>
          <p:cNvSpPr txBox="1"/>
          <p:nvPr>
            <p:ph idx="1" type="body"/>
          </p:nvPr>
        </p:nvSpPr>
        <p:spPr>
          <a:xfrm>
            <a:off x="276008" y="2640330"/>
            <a:ext cx="11495400" cy="3243428"/>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b="1" lang="en-GB" sz="4800"/>
              <a:t>SPARE</a:t>
            </a:r>
            <a:endParaRPr b="1" sz="4800"/>
          </a:p>
        </p:txBody>
      </p:sp>
      <p:sp>
        <p:nvSpPr>
          <p:cNvPr id="329" name="Google Shape;329;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3"/>
          <p:cNvSpPr txBox="1"/>
          <p:nvPr>
            <p:ph type="title"/>
          </p:nvPr>
        </p:nvSpPr>
        <p:spPr>
          <a:xfrm>
            <a:off x="176047" y="175939"/>
            <a:ext cx="10307225"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ECV Inventory: </a:t>
            </a:r>
            <a:r>
              <a:rPr lang="en-GB" sz="3600"/>
              <a:t>Acting on lessons learnt</a:t>
            </a:r>
            <a:endParaRPr/>
          </a:p>
        </p:txBody>
      </p:sp>
      <p:sp>
        <p:nvSpPr>
          <p:cNvPr id="335" name="Google Shape;335;p13"/>
          <p:cNvSpPr txBox="1"/>
          <p:nvPr/>
        </p:nvSpPr>
        <p:spPr>
          <a:xfrm>
            <a:off x="104726" y="1110956"/>
            <a:ext cx="4568873" cy="56784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dk1"/>
                </a:solidFill>
                <a:latin typeface="Montserrat"/>
                <a:ea typeface="Montserrat"/>
                <a:cs typeface="Montserrat"/>
                <a:sym typeface="Montserrat"/>
              </a:rPr>
              <a:t>Workflow</a:t>
            </a:r>
            <a:endParaRPr/>
          </a:p>
          <a:p>
            <a:pPr indent="0" lvl="0" marL="0" marR="0" rtl="0" algn="l">
              <a:lnSpc>
                <a:spcPct val="100000"/>
              </a:lnSpc>
              <a:spcBef>
                <a:spcPts val="600"/>
              </a:spcBef>
              <a:spcAft>
                <a:spcPts val="0"/>
              </a:spcAft>
              <a:buNone/>
            </a:pPr>
            <a:r>
              <a:rPr b="0" i="0" lang="en-GB" sz="1400" u="sng" cap="none" strike="noStrike">
                <a:solidFill>
                  <a:schemeClr val="dk1"/>
                </a:solidFill>
                <a:latin typeface="Montserrat"/>
                <a:ea typeface="Montserrat"/>
                <a:cs typeface="Montserrat"/>
                <a:sym typeface="Montserrat"/>
              </a:rPr>
              <a:t>Input</a:t>
            </a:r>
            <a:r>
              <a:rPr b="0" i="0" lang="en-GB" sz="1400" u="none" cap="none" strike="noStrike">
                <a:solidFill>
                  <a:schemeClr val="dk1"/>
                </a:solidFill>
                <a:latin typeface="Montserrat"/>
                <a:ea typeface="Montserrat"/>
                <a:cs typeface="Montserrat"/>
                <a:sym typeface="Montserrat"/>
              </a:rPr>
              <a:t>:</a:t>
            </a:r>
            <a:r>
              <a:rPr b="0" i="1" lang="en-GB" sz="1400" u="none" cap="none" strike="noStrike">
                <a:solidFill>
                  <a:schemeClr val="dk1"/>
                </a:solidFill>
                <a:latin typeface="Montserrat"/>
                <a:ea typeface="Montserrat"/>
                <a:cs typeface="Montserrat"/>
                <a:sym typeface="Montserrat"/>
              </a:rPr>
              <a:t> external (data producers and curators).</a:t>
            </a:r>
            <a:endParaRPr/>
          </a:p>
          <a:p>
            <a:pPr indent="0" lvl="0" marL="0" marR="0" rtl="0" algn="l">
              <a:lnSpc>
                <a:spcPct val="100000"/>
              </a:lnSpc>
              <a:spcBef>
                <a:spcPts val="600"/>
              </a:spcBef>
              <a:spcAft>
                <a:spcPts val="0"/>
              </a:spcAft>
              <a:buNone/>
            </a:pPr>
            <a:r>
              <a:rPr b="0" i="0" lang="en-GB" sz="1400" u="sng" cap="none" strike="noStrike">
                <a:solidFill>
                  <a:schemeClr val="dk1"/>
                </a:solidFill>
                <a:latin typeface="Montserrat"/>
                <a:ea typeface="Montserrat"/>
                <a:cs typeface="Montserrat"/>
                <a:sym typeface="Montserrat"/>
              </a:rPr>
              <a:t>Verification</a:t>
            </a:r>
            <a:r>
              <a:rPr b="0" i="0" lang="en-GB" sz="1400" u="none" cap="none" strike="noStrike">
                <a:solidFill>
                  <a:schemeClr val="dk1"/>
                </a:solidFill>
                <a:latin typeface="Montserrat"/>
                <a:ea typeface="Montserrat"/>
                <a:cs typeface="Montserrat"/>
                <a:sym typeface="Montserrat"/>
              </a:rPr>
              <a:t>:</a:t>
            </a:r>
            <a:r>
              <a:rPr b="0" i="1" lang="en-GB" sz="1400" u="none" cap="none" strike="noStrike">
                <a:solidFill>
                  <a:schemeClr val="dk1"/>
                </a:solidFill>
                <a:latin typeface="Montserrat"/>
                <a:ea typeface="Montserrat"/>
                <a:cs typeface="Montserrat"/>
                <a:sym typeface="Montserrat"/>
              </a:rPr>
              <a:t> EUM Support Team + external, via a long iterative process.</a:t>
            </a:r>
            <a:endParaRPr/>
          </a:p>
          <a:p>
            <a:pPr indent="0" lvl="0" marL="0" marR="0" rtl="0" algn="l">
              <a:lnSpc>
                <a:spcPct val="100000"/>
              </a:lnSpc>
              <a:spcBef>
                <a:spcPts val="600"/>
              </a:spcBef>
              <a:spcAft>
                <a:spcPts val="0"/>
              </a:spcAft>
              <a:buNone/>
            </a:pPr>
            <a:r>
              <a:rPr b="0" i="0" lang="en-GB" sz="1400" u="sng" cap="none" strike="noStrike">
                <a:solidFill>
                  <a:schemeClr val="dk1"/>
                </a:solidFill>
                <a:latin typeface="Montserrat"/>
                <a:ea typeface="Montserrat"/>
                <a:cs typeface="Montserrat"/>
                <a:sym typeface="Montserrat"/>
              </a:rPr>
              <a:t>Publication</a:t>
            </a:r>
            <a:r>
              <a:rPr b="0" i="0" lang="en-GB" sz="1400" u="none" cap="none" strike="noStrike">
                <a:solidFill>
                  <a:schemeClr val="dk1"/>
                </a:solidFill>
                <a:latin typeface="Montserrat"/>
                <a:ea typeface="Montserrat"/>
                <a:cs typeface="Montserrat"/>
                <a:sym typeface="Montserrat"/>
              </a:rPr>
              <a:t>:</a:t>
            </a:r>
            <a:r>
              <a:rPr b="0" i="1" lang="en-GB" sz="1400" u="none" cap="none" strike="noStrike">
                <a:solidFill>
                  <a:schemeClr val="dk1"/>
                </a:solidFill>
                <a:latin typeface="Montserrat"/>
                <a:ea typeface="Montserrat"/>
                <a:cs typeface="Montserrat"/>
                <a:sym typeface="Montserrat"/>
              </a:rPr>
              <a:t> bulk, on a yearly basis at best.</a:t>
            </a:r>
            <a:endParaRPr b="0" i="1" sz="14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Noto Sans Symbols"/>
              <a:buChar char="🡪"/>
            </a:pPr>
            <a:r>
              <a:rPr b="0" i="0" lang="en-GB" sz="1400" u="none" cap="none" strike="noStrike">
                <a:solidFill>
                  <a:srgbClr val="FF0000"/>
                </a:solidFill>
                <a:latin typeface="Montserrat"/>
                <a:ea typeface="Montserrat"/>
                <a:cs typeface="Montserrat"/>
                <a:sym typeface="Montserrat"/>
              </a:rPr>
              <a:t>Heavy workload for internal and external actors; lack of control of process (timelines, progress, updates) and increased backlog; long hauls between public versions of DB.</a:t>
            </a:r>
            <a:endParaRPr b="0" i="0" sz="1400" u="none" cap="none" strike="noStrike">
              <a:solidFill>
                <a:srgbClr val="0070C0"/>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1" i="0" lang="en-GB" sz="1400" u="none" cap="none" strike="noStrike">
                <a:solidFill>
                  <a:schemeClr val="dk1"/>
                </a:solidFill>
                <a:latin typeface="Montserrat"/>
                <a:ea typeface="Montserrat"/>
                <a:cs typeface="Montserrat"/>
                <a:sym typeface="Montserrat"/>
              </a:rPr>
              <a:t>Database / questionnaire</a:t>
            </a:r>
            <a:endParaRPr/>
          </a:p>
          <a:p>
            <a:pPr indent="0" lvl="0" marL="0" marR="0" rtl="0" algn="l">
              <a:lnSpc>
                <a:spcPct val="100000"/>
              </a:lnSpc>
              <a:spcBef>
                <a:spcPts val="600"/>
              </a:spcBef>
              <a:spcAft>
                <a:spcPts val="0"/>
              </a:spcAft>
              <a:buNone/>
            </a:pPr>
            <a:r>
              <a:rPr b="0" i="1" lang="en-GB" sz="1400" u="none" cap="none" strike="noStrike">
                <a:solidFill>
                  <a:schemeClr val="dk1"/>
                </a:solidFill>
                <a:latin typeface="Montserrat"/>
                <a:ea typeface="Montserrat"/>
                <a:cs typeface="Montserrat"/>
                <a:sym typeface="Montserrat"/>
              </a:rPr>
              <a:t>Complex questions; inhomogeneous input; unformatted information. </a:t>
            </a:r>
            <a:endParaRPr b="0" i="1" sz="1400" u="none" cap="none" strike="noStrike">
              <a:solidFill>
                <a:srgbClr val="666666"/>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Noto Sans Symbols"/>
              <a:buChar char="🡪"/>
            </a:pPr>
            <a:r>
              <a:rPr b="0" i="0" lang="en-GB" sz="1400" u="none" cap="none" strike="noStrike">
                <a:solidFill>
                  <a:srgbClr val="FF0000"/>
                </a:solidFill>
                <a:latin typeface="Montserrat"/>
                <a:ea typeface="Montserrat"/>
                <a:cs typeface="Montserrat"/>
                <a:sym typeface="Montserrat"/>
              </a:rPr>
              <a:t>Low turn-out for some questions; inhomogeneous input; information not readily accessible for analysis.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1" i="0" lang="en-GB" sz="1400" u="none" cap="none" strike="noStrike">
                <a:solidFill>
                  <a:schemeClr val="dk1"/>
                </a:solidFill>
                <a:latin typeface="Montserrat"/>
                <a:ea typeface="Montserrat"/>
                <a:cs typeface="Montserrat"/>
                <a:sym typeface="Montserrat"/>
              </a:rPr>
              <a:t>System and UI</a:t>
            </a:r>
            <a:endParaRPr b="0" i="1" sz="14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0" i="1" lang="en-GB" sz="1400" u="none" cap="none" strike="noStrike">
                <a:solidFill>
                  <a:schemeClr val="dk1"/>
                </a:solidFill>
                <a:latin typeface="Montserrat"/>
                <a:ea typeface="Montserrat"/>
                <a:cs typeface="Montserrat"/>
                <a:sym typeface="Montserrat"/>
              </a:rPr>
              <a:t>Complex system difficult to maintain and evolve; UI unappealing for public end-users.</a:t>
            </a:r>
            <a:endParaRPr b="0" i="1" sz="1400" u="none" cap="none" strike="noStrike">
              <a:solidFill>
                <a:srgbClr val="666666"/>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Noto Sans Symbols"/>
              <a:buChar char="🡪"/>
            </a:pPr>
            <a:r>
              <a:rPr b="0" i="0" lang="en-GB" sz="1400" u="none" cap="none" strike="noStrike">
                <a:solidFill>
                  <a:srgbClr val="FF0000"/>
                </a:solidFill>
                <a:latin typeface="Montserrat"/>
                <a:ea typeface="Montserrat"/>
                <a:cs typeface="Montserrat"/>
                <a:sym typeface="Montserrat"/>
              </a:rPr>
              <a:t>Hindrance of usage of resource to its full potential; low uptake from end-users.</a:t>
            </a:r>
            <a:endParaRPr/>
          </a:p>
          <a:p>
            <a:pPr indent="0" lvl="0" marL="0" marR="0" rtl="0" algn="l">
              <a:lnSpc>
                <a:spcPct val="100000"/>
              </a:lnSpc>
              <a:spcBef>
                <a:spcPts val="60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p:txBody>
      </p:sp>
      <p:sp>
        <p:nvSpPr>
          <p:cNvPr id="336" name="Google Shape;336;p13"/>
          <p:cNvSpPr txBox="1"/>
          <p:nvPr/>
        </p:nvSpPr>
        <p:spPr>
          <a:xfrm>
            <a:off x="4932224" y="1106344"/>
            <a:ext cx="7259776" cy="53091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sng" cap="none" strike="noStrike">
                <a:solidFill>
                  <a:schemeClr val="dk1"/>
                </a:solidFill>
                <a:latin typeface="Montserrat"/>
                <a:ea typeface="Montserrat"/>
                <a:cs typeface="Montserrat"/>
                <a:sym typeface="Montserrat"/>
              </a:rPr>
              <a:t>Input</a:t>
            </a:r>
            <a:r>
              <a:rPr b="0" i="0" lang="en-GB" sz="1600" u="none" cap="none" strike="noStrike">
                <a:solidFill>
                  <a:schemeClr val="dk1"/>
                </a:solidFill>
                <a:latin typeface="Montserrat"/>
                <a:ea typeface="Montserrat"/>
                <a:cs typeface="Montserrat"/>
                <a:sym typeface="Montserrat"/>
              </a:rPr>
              <a:t>:</a:t>
            </a:r>
            <a:r>
              <a:rPr b="0" i="1" lang="en-GB" sz="1600" u="none" cap="none" strike="noStrike">
                <a:solidFill>
                  <a:schemeClr val="dk1"/>
                </a:solidFill>
                <a:latin typeface="Montserrat"/>
                <a:ea typeface="Montserrat"/>
                <a:cs typeface="Montserrat"/>
                <a:sym typeface="Montserrat"/>
              </a:rPr>
              <a:t> EUM Support Team, mostly based on publicly available information.</a:t>
            </a:r>
            <a:endParaRPr/>
          </a:p>
          <a:p>
            <a:pPr indent="0" lvl="0" marL="0" marR="0" rtl="0" algn="l">
              <a:lnSpc>
                <a:spcPct val="100000"/>
              </a:lnSpc>
              <a:spcBef>
                <a:spcPts val="600"/>
              </a:spcBef>
              <a:spcAft>
                <a:spcPts val="0"/>
              </a:spcAft>
              <a:buNone/>
            </a:pPr>
            <a:r>
              <a:rPr b="0" i="0" lang="en-GB" sz="1600" u="sng" cap="none" strike="noStrike">
                <a:solidFill>
                  <a:schemeClr val="dk1"/>
                </a:solidFill>
                <a:latin typeface="Montserrat"/>
                <a:ea typeface="Montserrat"/>
                <a:cs typeface="Montserrat"/>
                <a:sym typeface="Montserrat"/>
              </a:rPr>
              <a:t>Verification</a:t>
            </a:r>
            <a:r>
              <a:rPr b="0" i="0" lang="en-GB" sz="1600" u="none" cap="none" strike="noStrike">
                <a:solidFill>
                  <a:schemeClr val="dk1"/>
                </a:solidFill>
                <a:latin typeface="Montserrat"/>
                <a:ea typeface="Montserrat"/>
                <a:cs typeface="Montserrat"/>
                <a:sym typeface="Montserrat"/>
              </a:rPr>
              <a:t>:</a:t>
            </a:r>
            <a:r>
              <a:rPr b="0" i="1" lang="en-GB" sz="1600" u="none" cap="none" strike="noStrike">
                <a:solidFill>
                  <a:schemeClr val="dk1"/>
                </a:solidFill>
                <a:latin typeface="Montserrat"/>
                <a:ea typeface="Montserrat"/>
                <a:cs typeface="Montserrat"/>
                <a:sym typeface="Montserrat"/>
              </a:rPr>
              <a:t> External (via agencies focal points), as needed (completion, correction) and feasible -- should not prevent publication.</a:t>
            </a:r>
            <a:endParaRPr b="1" i="1" sz="16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0" i="0" lang="en-GB" sz="1600" u="sng" cap="none" strike="noStrike">
                <a:solidFill>
                  <a:schemeClr val="dk1"/>
                </a:solidFill>
                <a:latin typeface="Montserrat"/>
                <a:ea typeface="Montserrat"/>
                <a:cs typeface="Montserrat"/>
                <a:sym typeface="Montserrat"/>
              </a:rPr>
              <a:t>Publication</a:t>
            </a:r>
            <a:r>
              <a:rPr b="0" i="0" lang="en-GB" sz="1600" u="none" cap="none" strike="noStrike">
                <a:solidFill>
                  <a:schemeClr val="dk1"/>
                </a:solidFill>
                <a:latin typeface="Montserrat"/>
                <a:ea typeface="Montserrat"/>
                <a:cs typeface="Montserrat"/>
                <a:sym typeface="Montserrat"/>
              </a:rPr>
              <a:t>:</a:t>
            </a:r>
            <a:r>
              <a:rPr b="0" i="1" lang="en-GB" sz="1600" u="none" cap="none" strike="noStrike">
                <a:solidFill>
                  <a:schemeClr val="dk1"/>
                </a:solidFill>
                <a:latin typeface="Montserrat"/>
                <a:ea typeface="Montserrat"/>
                <a:cs typeface="Montserrat"/>
                <a:sym typeface="Montserrat"/>
              </a:rPr>
              <a:t> Continuous, individual update time tags for records.</a:t>
            </a:r>
            <a:endParaRPr b="0" i="1" sz="16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600"/>
              <a:buFont typeface="Noto Sans Symbols"/>
              <a:buChar char="🡪"/>
            </a:pPr>
            <a:r>
              <a:rPr b="0" i="0" lang="en-GB" sz="1600" u="none" cap="none" strike="noStrike">
                <a:solidFill>
                  <a:srgbClr val="00B050"/>
                </a:solidFill>
                <a:latin typeface="Montserrat"/>
                <a:ea typeface="Montserrat"/>
                <a:cs typeface="Montserrat"/>
                <a:sym typeface="Montserrat"/>
              </a:rPr>
              <a:t>Low workload for external actors; EUM Support Team controls process and manages backlog and content; public version of database more up to date questionnaire</a:t>
            </a:r>
            <a:r>
              <a:rPr b="0" i="0" lang="en-GB" sz="1600" u="none" cap="none" strike="noStrike">
                <a:solidFill>
                  <a:schemeClr val="lt1"/>
                </a:solidFill>
                <a:latin typeface="Montserrat"/>
                <a:ea typeface="Montserrat"/>
                <a:cs typeface="Montserrat"/>
                <a:sym typeface="Montserrat"/>
              </a:rPr>
              <a:t>]</a:t>
            </a:r>
            <a:endParaRPr b="0" i="0" sz="1600" u="none" cap="none" strike="noStrike">
              <a:solidFill>
                <a:srgbClr val="0070C0"/>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0" i="1" lang="en-GB" sz="1600" u="none" cap="none" strike="noStrike">
                <a:solidFill>
                  <a:schemeClr val="dk1"/>
                </a:solidFill>
                <a:latin typeface="Montserrat"/>
                <a:ea typeface="Montserrat"/>
                <a:cs typeface="Montserrat"/>
                <a:sym typeface="Montserrat"/>
              </a:rPr>
              <a:t>Simplified set of questions; focus on actionable information (WGClimate needs, public end-users); streamlined database; formatted information.</a:t>
            </a:r>
            <a:endParaRPr/>
          </a:p>
          <a:p>
            <a:pPr indent="-285750" lvl="0" marL="285750" marR="0" rtl="0" algn="l">
              <a:lnSpc>
                <a:spcPct val="100000"/>
              </a:lnSpc>
              <a:spcBef>
                <a:spcPts val="600"/>
              </a:spcBef>
              <a:spcAft>
                <a:spcPts val="0"/>
              </a:spcAft>
              <a:buClr>
                <a:srgbClr val="000000"/>
              </a:buClr>
              <a:buSzPts val="1600"/>
              <a:buFont typeface="Noto Sans Symbols"/>
              <a:buChar char="🡪"/>
            </a:pPr>
            <a:r>
              <a:rPr b="0" i="0" lang="en-GB" sz="1600" u="none" cap="none" strike="noStrike">
                <a:solidFill>
                  <a:srgbClr val="00B050"/>
                </a:solidFill>
                <a:latin typeface="Montserrat"/>
                <a:ea typeface="Montserrat"/>
                <a:cs typeface="Montserrat"/>
                <a:sym typeface="Montserrat"/>
              </a:rPr>
              <a:t>More h</a:t>
            </a:r>
            <a:r>
              <a:rPr b="0" i="0" lang="en-GB" sz="1600" u="none" cap="none" strike="noStrike">
                <a:solidFill>
                  <a:srgbClr val="00B050"/>
                </a:solidFill>
                <a:latin typeface="Montserrat"/>
                <a:ea typeface="Montserrat"/>
                <a:cs typeface="Montserrat"/>
                <a:sym typeface="Montserrat"/>
              </a:rPr>
              <a:t>omogeneous content; workable information; database easier to evolve and expand.</a:t>
            </a:r>
            <a:endParaRPr b="0" i="1" sz="1600" u="none" cap="none" strike="noStrike">
              <a:solidFill>
                <a:srgbClr val="00B050"/>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0" i="1" lang="en-GB" sz="1600" u="none" cap="none" strike="noStrike">
                <a:solidFill>
                  <a:schemeClr val="dk1"/>
                </a:solidFill>
                <a:latin typeface="Montserrat"/>
                <a:ea typeface="Montserrat"/>
                <a:cs typeface="Montserrat"/>
                <a:sym typeface="Montserrat"/>
              </a:rPr>
              <a:t>Modular system, mostly based on off-the-shelf tools -- flexible and easily expandable; new UI with improved appearance and tools.</a:t>
            </a:r>
            <a:endParaRPr/>
          </a:p>
          <a:p>
            <a:pPr indent="-285750" lvl="0" marL="285750" marR="0" rtl="0" algn="l">
              <a:lnSpc>
                <a:spcPct val="100000"/>
              </a:lnSpc>
              <a:spcBef>
                <a:spcPts val="600"/>
              </a:spcBef>
              <a:spcAft>
                <a:spcPts val="0"/>
              </a:spcAft>
              <a:buClr>
                <a:srgbClr val="000000"/>
              </a:buClr>
              <a:buSzPts val="1600"/>
              <a:buFont typeface="Noto Sans Symbols"/>
              <a:buChar char="🡪"/>
            </a:pPr>
            <a:r>
              <a:rPr b="0" i="0" lang="en-GB" sz="1600" u="none" cap="none" strike="noStrike">
                <a:solidFill>
                  <a:srgbClr val="00B050"/>
                </a:solidFill>
                <a:latin typeface="Montserrat"/>
                <a:ea typeface="Montserrat"/>
                <a:cs typeface="Montserrat"/>
                <a:sym typeface="Montserrat"/>
              </a:rPr>
              <a:t>Improved analysis and reporting capabilities; Improved user experience also for end-users; easier adaptability to emerging needs.  </a:t>
            </a:r>
            <a:endParaRPr/>
          </a:p>
        </p:txBody>
      </p:sp>
      <p:sp>
        <p:nvSpPr>
          <p:cNvPr id="337" name="Google Shape;337;p13"/>
          <p:cNvSpPr/>
          <p:nvPr/>
        </p:nvSpPr>
        <p:spPr>
          <a:xfrm>
            <a:off x="4396515" y="3297379"/>
            <a:ext cx="397169" cy="484632"/>
          </a:xfrm>
          <a:prstGeom prst="rightArrow">
            <a:avLst>
              <a:gd fmla="val 50000" name="adj1"/>
              <a:gd fmla="val 50000" name="adj2"/>
            </a:avLst>
          </a:prstGeom>
          <a:solidFill>
            <a:schemeClr val="accent5"/>
          </a:solidFill>
          <a:ln cap="flat" cmpd="sng" w="25400">
            <a:solidFill>
              <a:srgbClr val="3351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Context &amp; History</a:t>
            </a:r>
            <a:endParaRPr/>
          </a:p>
        </p:txBody>
      </p:sp>
      <p:grpSp>
        <p:nvGrpSpPr>
          <p:cNvPr id="152" name="Google Shape;152;p2"/>
          <p:cNvGrpSpPr/>
          <p:nvPr/>
        </p:nvGrpSpPr>
        <p:grpSpPr>
          <a:xfrm>
            <a:off x="4625769" y="2900302"/>
            <a:ext cx="5014455" cy="3491032"/>
            <a:chOff x="221703" y="1164"/>
            <a:chExt cx="5014455" cy="3490882"/>
          </a:xfrm>
        </p:grpSpPr>
        <p:grpSp>
          <p:nvGrpSpPr>
            <p:cNvPr id="153" name="Google Shape;153;p2"/>
            <p:cNvGrpSpPr/>
            <p:nvPr/>
          </p:nvGrpSpPr>
          <p:grpSpPr>
            <a:xfrm>
              <a:off x="919514" y="1164"/>
              <a:ext cx="3647371" cy="3152707"/>
              <a:chOff x="919514" y="1164"/>
              <a:chExt cx="3647371" cy="3152707"/>
            </a:xfrm>
          </p:grpSpPr>
          <p:sp>
            <p:nvSpPr>
              <p:cNvPr id="154" name="Google Shape;154;p2"/>
              <p:cNvSpPr/>
              <p:nvPr/>
            </p:nvSpPr>
            <p:spPr>
              <a:xfrm>
                <a:off x="2218134" y="1164"/>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txBox="1"/>
              <p:nvPr/>
            </p:nvSpPr>
            <p:spPr>
              <a:xfrm>
                <a:off x="2251455" y="34485"/>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ECV Inventory</a:t>
                </a:r>
                <a:endParaRPr/>
              </a:p>
            </p:txBody>
          </p:sp>
          <p:sp>
            <p:nvSpPr>
              <p:cNvPr id="156" name="Google Shape;156;p2"/>
              <p:cNvSpPr/>
              <p:nvPr/>
            </p:nvSpPr>
            <p:spPr>
              <a:xfrm>
                <a:off x="1377749" y="342456"/>
                <a:ext cx="2730900" cy="2730900"/>
              </a:xfrm>
              <a:custGeom>
                <a:rect b="b" l="l" r="r" t="t"/>
                <a:pathLst>
                  <a:path extrusionOk="0" h="120000" w="120000">
                    <a:moveTo>
                      <a:pt x="89269" y="7625"/>
                    </a:moveTo>
                    <a:lnTo>
                      <a:pt x="89269" y="7625"/>
                    </a:lnTo>
                    <a:cubicBezTo>
                      <a:pt x="95448" y="11079"/>
                      <a:pt x="100967" y="15599"/>
                      <a:pt x="105571" y="20976"/>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3516754" y="944666"/>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txBox="1"/>
              <p:nvPr/>
            </p:nvSpPr>
            <p:spPr>
              <a:xfrm>
                <a:off x="3550075" y="977987"/>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Gap Analysis</a:t>
                </a:r>
                <a:endParaRPr/>
              </a:p>
            </p:txBody>
          </p:sp>
          <p:sp>
            <p:nvSpPr>
              <p:cNvPr id="159" name="Google Shape;159;p2"/>
              <p:cNvSpPr/>
              <p:nvPr/>
            </p:nvSpPr>
            <p:spPr>
              <a:xfrm>
                <a:off x="1377749" y="342456"/>
                <a:ext cx="2730900" cy="2730900"/>
              </a:xfrm>
              <a:custGeom>
                <a:rect b="b" l="l" r="r" t="t"/>
                <a:pathLst>
                  <a:path extrusionOk="0" h="120000" w="120000">
                    <a:moveTo>
                      <a:pt x="119852" y="64138"/>
                    </a:moveTo>
                    <a:lnTo>
                      <a:pt x="119852" y="64138"/>
                    </a:lnTo>
                    <a:cubicBezTo>
                      <a:pt x="119304" y="72065"/>
                      <a:pt x="117186" y="79804"/>
                      <a:pt x="113622" y="8690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3020725" y="2471286"/>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txBox="1"/>
              <p:nvPr/>
            </p:nvSpPr>
            <p:spPr>
              <a:xfrm>
                <a:off x="3054046" y="2504607"/>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Coordinated Action Plan</a:t>
                </a:r>
                <a:endParaRPr/>
              </a:p>
            </p:txBody>
          </p:sp>
          <p:sp>
            <p:nvSpPr>
              <p:cNvPr id="162" name="Google Shape;162;p2"/>
              <p:cNvSpPr/>
              <p:nvPr/>
            </p:nvSpPr>
            <p:spPr>
              <a:xfrm>
                <a:off x="1377749" y="342456"/>
                <a:ext cx="2730900" cy="2730900"/>
              </a:xfrm>
              <a:custGeom>
                <a:rect b="b" l="l" r="r" t="t"/>
                <a:pathLst>
                  <a:path extrusionOk="0" h="120000" w="120000">
                    <a:moveTo>
                      <a:pt x="67380" y="119539"/>
                    </a:moveTo>
                    <a:cubicBezTo>
                      <a:pt x="62477" y="120147"/>
                      <a:pt x="57518" y="120147"/>
                      <a:pt x="52614" y="1195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1415542" y="2471286"/>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txBox="1"/>
              <p:nvPr/>
            </p:nvSpPr>
            <p:spPr>
              <a:xfrm>
                <a:off x="1448863" y="2504607"/>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Improved observing system</a:t>
                </a:r>
                <a:endParaRPr/>
              </a:p>
            </p:txBody>
          </p:sp>
          <p:sp>
            <p:nvSpPr>
              <p:cNvPr id="165" name="Google Shape;165;p2"/>
              <p:cNvSpPr/>
              <p:nvPr/>
            </p:nvSpPr>
            <p:spPr>
              <a:xfrm>
                <a:off x="1377749" y="342456"/>
                <a:ext cx="2730900" cy="2730900"/>
              </a:xfrm>
              <a:custGeom>
                <a:rect b="b" l="l" r="r" t="t"/>
                <a:pathLst>
                  <a:path extrusionOk="0" h="120000" w="120000">
                    <a:moveTo>
                      <a:pt x="6373" y="86906"/>
                    </a:moveTo>
                    <a:lnTo>
                      <a:pt x="6373" y="86906"/>
                    </a:lnTo>
                    <a:cubicBezTo>
                      <a:pt x="2809" y="79804"/>
                      <a:pt x="692" y="72065"/>
                      <a:pt x="143" y="641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919514" y="944666"/>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txBox="1"/>
              <p:nvPr/>
            </p:nvSpPr>
            <p:spPr>
              <a:xfrm>
                <a:off x="952835" y="977987"/>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Improved CDRs</a:t>
                </a:r>
                <a:endParaRPr/>
              </a:p>
            </p:txBody>
          </p:sp>
          <p:sp>
            <p:nvSpPr>
              <p:cNvPr id="168" name="Google Shape;168;p2"/>
              <p:cNvSpPr/>
              <p:nvPr/>
            </p:nvSpPr>
            <p:spPr>
              <a:xfrm>
                <a:off x="1377749" y="342456"/>
                <a:ext cx="2730900" cy="2730900"/>
              </a:xfrm>
              <a:custGeom>
                <a:rect b="b" l="l" r="r" t="t"/>
                <a:pathLst>
                  <a:path extrusionOk="0" h="120000" w="120000">
                    <a:moveTo>
                      <a:pt x="14423" y="20976"/>
                    </a:moveTo>
                    <a:cubicBezTo>
                      <a:pt x="19027" y="15599"/>
                      <a:pt x="24546" y="11079"/>
                      <a:pt x="30725" y="762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C:\Users\Nunes\AppData\Local\Microsoft\Windows\INetCache\Content.MSO\B54F599A.tmp" id="169" name="Google Shape;169;p2"/>
            <p:cNvPicPr preferRelativeResize="0"/>
            <p:nvPr/>
          </p:nvPicPr>
          <p:blipFill rotWithShape="1">
            <a:blip r:embed="rId3">
              <a:alphaModFix/>
            </a:blip>
            <a:srcRect b="0" l="0" r="0" t="0"/>
            <a:stretch/>
          </p:blipFill>
          <p:spPr>
            <a:xfrm>
              <a:off x="545342" y="1704751"/>
              <a:ext cx="485775" cy="485775"/>
            </a:xfrm>
            <a:prstGeom prst="rect">
              <a:avLst/>
            </a:prstGeom>
            <a:noFill/>
            <a:ln>
              <a:noFill/>
            </a:ln>
          </p:spPr>
        </p:pic>
        <p:pic>
          <p:nvPicPr>
            <p:cNvPr descr="C:\Users\Nunes\AppData\Local\Microsoft\Windows\INetCache\Content.MSO\B54F599A.tmp" id="170" name="Google Shape;170;p2"/>
            <p:cNvPicPr preferRelativeResize="0"/>
            <p:nvPr/>
          </p:nvPicPr>
          <p:blipFill rotWithShape="1">
            <a:blip r:embed="rId3">
              <a:alphaModFix/>
            </a:blip>
            <a:srcRect b="0" l="0" r="0" t="0"/>
            <a:stretch/>
          </p:blipFill>
          <p:spPr>
            <a:xfrm>
              <a:off x="1141171" y="80467"/>
              <a:ext cx="485775" cy="485775"/>
            </a:xfrm>
            <a:prstGeom prst="rect">
              <a:avLst/>
            </a:prstGeom>
            <a:noFill/>
            <a:ln>
              <a:noFill/>
            </a:ln>
          </p:spPr>
        </p:pic>
        <p:pic>
          <p:nvPicPr>
            <p:cNvPr descr="C:\Users\Nunes\AppData\Local\Microsoft\Windows\INetCache\Content.MSO\B54F599A.tmp" id="171" name="Google Shape;171;p2"/>
            <p:cNvPicPr preferRelativeResize="0"/>
            <p:nvPr/>
          </p:nvPicPr>
          <p:blipFill rotWithShape="1">
            <a:blip r:embed="rId3">
              <a:alphaModFix/>
            </a:blip>
            <a:srcRect b="0" l="0" r="0" t="0"/>
            <a:stretch/>
          </p:blipFill>
          <p:spPr>
            <a:xfrm>
              <a:off x="4403750" y="1887321"/>
              <a:ext cx="485775" cy="485775"/>
            </a:xfrm>
            <a:prstGeom prst="rect">
              <a:avLst/>
            </a:prstGeom>
            <a:noFill/>
            <a:ln>
              <a:noFill/>
            </a:ln>
          </p:spPr>
        </p:pic>
        <p:pic>
          <p:nvPicPr>
            <p:cNvPr descr="C:\Users\Nunes\AppData\Local\Microsoft\Windows\INetCache\Content.MSO\B54F599A.tmp" id="172" name="Google Shape;172;p2"/>
            <p:cNvPicPr preferRelativeResize="0"/>
            <p:nvPr/>
          </p:nvPicPr>
          <p:blipFill rotWithShape="1">
            <a:blip r:embed="rId3">
              <a:alphaModFix/>
            </a:blip>
            <a:srcRect b="0" l="0" r="0" t="0"/>
            <a:stretch/>
          </p:blipFill>
          <p:spPr>
            <a:xfrm>
              <a:off x="3869741" y="58521"/>
              <a:ext cx="485775" cy="485775"/>
            </a:xfrm>
            <a:prstGeom prst="rect">
              <a:avLst/>
            </a:prstGeom>
            <a:noFill/>
            <a:ln>
              <a:noFill/>
            </a:ln>
          </p:spPr>
        </p:pic>
        <p:sp>
          <p:nvSpPr>
            <p:cNvPr id="173" name="Google Shape;173;p2"/>
            <p:cNvSpPr txBox="1"/>
            <p:nvPr/>
          </p:nvSpPr>
          <p:spPr>
            <a:xfrm>
              <a:off x="240175" y="2210845"/>
              <a:ext cx="1076324" cy="23082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Data producers</a:t>
              </a:r>
              <a:endParaRPr b="0" i="0" sz="1100" u="none" cap="none" strike="noStrike">
                <a:solidFill>
                  <a:srgbClr val="000000"/>
                </a:solidFill>
                <a:latin typeface="Times New Roman"/>
                <a:ea typeface="Times New Roman"/>
                <a:cs typeface="Times New Roman"/>
                <a:sym typeface="Times New Roman"/>
              </a:endParaRPr>
            </a:p>
          </p:txBody>
        </p:sp>
        <p:sp>
          <p:nvSpPr>
            <p:cNvPr id="174" name="Google Shape;174;p2"/>
            <p:cNvSpPr txBox="1"/>
            <p:nvPr/>
          </p:nvSpPr>
          <p:spPr>
            <a:xfrm>
              <a:off x="221703" y="546112"/>
              <a:ext cx="1360329" cy="36931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WGClimate &amp; Data Producers </a:t>
              </a:r>
              <a:endParaRPr b="0" i="0" sz="900" u="none" cap="none" strike="noStrike">
                <a:solidFill>
                  <a:srgbClr val="000000"/>
                </a:solidFill>
                <a:latin typeface="Times New Roman"/>
                <a:ea typeface="Times New Roman"/>
                <a:cs typeface="Times New Roman"/>
                <a:sym typeface="Times New Roman"/>
              </a:endParaRPr>
            </a:p>
          </p:txBody>
        </p:sp>
        <p:sp>
          <p:nvSpPr>
            <p:cNvPr id="175" name="Google Shape;175;p2"/>
            <p:cNvSpPr txBox="1"/>
            <p:nvPr/>
          </p:nvSpPr>
          <p:spPr>
            <a:xfrm>
              <a:off x="3935578" y="570355"/>
              <a:ext cx="1114424" cy="23082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Climate Experts</a:t>
              </a:r>
              <a:endParaRPr b="0" i="0" sz="1100" u="none" cap="none" strike="noStrike">
                <a:solidFill>
                  <a:srgbClr val="000000"/>
                </a:solidFill>
                <a:latin typeface="Times New Roman"/>
                <a:ea typeface="Times New Roman"/>
                <a:cs typeface="Times New Roman"/>
                <a:sym typeface="Times New Roman"/>
              </a:endParaRPr>
            </a:p>
          </p:txBody>
        </p:sp>
        <p:sp>
          <p:nvSpPr>
            <p:cNvPr id="176" name="Google Shape;176;p2"/>
            <p:cNvSpPr txBox="1"/>
            <p:nvPr/>
          </p:nvSpPr>
          <p:spPr>
            <a:xfrm>
              <a:off x="4359859" y="2413041"/>
              <a:ext cx="876299" cy="23082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WGClimate</a:t>
              </a:r>
              <a:endParaRPr b="0" i="0" sz="1100" u="none" cap="none" strike="noStrike">
                <a:solidFill>
                  <a:srgbClr val="000000"/>
                </a:solidFill>
                <a:latin typeface="Times New Roman"/>
                <a:ea typeface="Times New Roman"/>
                <a:cs typeface="Times New Roman"/>
                <a:sym typeface="Times New Roman"/>
              </a:endParaRPr>
            </a:p>
          </p:txBody>
        </p:sp>
        <p:sp>
          <p:nvSpPr>
            <p:cNvPr id="177" name="Google Shape;177;p2"/>
            <p:cNvSpPr txBox="1"/>
            <p:nvPr/>
          </p:nvSpPr>
          <p:spPr>
            <a:xfrm>
              <a:off x="2225850" y="3261224"/>
              <a:ext cx="1057274" cy="23082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CEOS / CGMS</a:t>
              </a:r>
              <a:endParaRPr b="0" i="0" sz="1100" u="none" cap="none" strike="noStrike">
                <a:solidFill>
                  <a:srgbClr val="000000"/>
                </a:solidFill>
                <a:latin typeface="Times New Roman"/>
                <a:ea typeface="Times New Roman"/>
                <a:cs typeface="Times New Roman"/>
                <a:sym typeface="Times New Roman"/>
              </a:endParaRPr>
            </a:p>
          </p:txBody>
        </p:sp>
      </p:grpSp>
      <p:sp>
        <p:nvSpPr>
          <p:cNvPr id="178" name="Google Shape;178;p2"/>
          <p:cNvSpPr txBox="1"/>
          <p:nvPr/>
        </p:nvSpPr>
        <p:spPr>
          <a:xfrm>
            <a:off x="4971523" y="1212252"/>
            <a:ext cx="4741271"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70C0"/>
                </a:solidFill>
                <a:latin typeface="Montserrat"/>
                <a:ea typeface="Montserrat"/>
                <a:cs typeface="Montserrat"/>
                <a:sym typeface="Montserrat"/>
              </a:rPr>
              <a:t>ECV Inventory (reference versions)</a:t>
            </a:r>
            <a:endParaRPr/>
          </a:p>
          <a:p>
            <a:pPr indent="0" lvl="0" marL="0" marR="0" rtl="0" algn="l">
              <a:lnSpc>
                <a:spcPct val="100000"/>
              </a:lnSpc>
              <a:spcBef>
                <a:spcPts val="0"/>
              </a:spcBef>
              <a:spcAft>
                <a:spcPts val="0"/>
              </a:spcAft>
              <a:buNone/>
            </a:pPr>
            <a:r>
              <a:t/>
            </a:r>
            <a:endParaRPr b="0" i="0" sz="1400" u="none" cap="none" strike="noStrike">
              <a:solidFill>
                <a:srgbClr val="7F7F7F"/>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en-GB" sz="1400" u="none" cap="none" strike="noStrike">
                <a:solidFill>
                  <a:srgbClr val="7A9826"/>
                </a:solidFill>
                <a:latin typeface="Montserrat"/>
                <a:ea typeface="Montserrat"/>
                <a:cs typeface="Montserrat"/>
                <a:sym typeface="Montserrat"/>
              </a:rPr>
              <a:t>v2.0, October 2017 </a:t>
            </a:r>
            <a:r>
              <a:rPr b="0" i="0" lang="en-GB" sz="1400" u="none" cap="none" strike="noStrike">
                <a:solidFill>
                  <a:srgbClr val="7F7F7F"/>
                </a:solidFill>
                <a:latin typeface="Montserrat"/>
                <a:ea typeface="Montserrat"/>
                <a:cs typeface="Montserrat"/>
                <a:sym typeface="Montserrat"/>
              </a:rPr>
              <a:t>(917 records, 31 ECVs)</a:t>
            </a:r>
            <a:endParaRPr/>
          </a:p>
          <a:p>
            <a:pPr indent="0" lvl="0" marL="0" marR="0" rtl="0" algn="l">
              <a:lnSpc>
                <a:spcPct val="100000"/>
              </a:lnSpc>
              <a:spcBef>
                <a:spcPts val="0"/>
              </a:spcBef>
              <a:spcAft>
                <a:spcPts val="0"/>
              </a:spcAft>
              <a:buNone/>
            </a:pPr>
            <a:r>
              <a:rPr b="1" i="0" lang="en-GB" sz="1400" u="none" cap="none" strike="noStrike">
                <a:solidFill>
                  <a:srgbClr val="0070C0"/>
                </a:solidFill>
                <a:latin typeface="Montserrat"/>
                <a:ea typeface="Montserrat"/>
                <a:cs typeface="Montserrat"/>
                <a:sym typeface="Montserrat"/>
              </a:rPr>
              <a:t>…</a:t>
            </a:r>
            <a:endParaRPr/>
          </a:p>
          <a:p>
            <a:pPr indent="0" lvl="0" marL="0" marR="0" rtl="0" algn="l">
              <a:lnSpc>
                <a:spcPct val="100000"/>
              </a:lnSpc>
              <a:spcBef>
                <a:spcPts val="0"/>
              </a:spcBef>
              <a:spcAft>
                <a:spcPts val="0"/>
              </a:spcAft>
              <a:buNone/>
            </a:pPr>
            <a:r>
              <a:rPr b="1" i="0" lang="en-GB" sz="1400" u="none" cap="none" strike="noStrike">
                <a:solidFill>
                  <a:srgbClr val="0070C0"/>
                </a:solidFill>
                <a:latin typeface="Montserrat"/>
                <a:ea typeface="Montserrat"/>
                <a:cs typeface="Montserrat"/>
                <a:sym typeface="Montserrat"/>
              </a:rPr>
              <a:t>v5.0, October 2024 (1289 records, 36 ECVs)</a:t>
            </a:r>
            <a:endParaRPr b="1" i="1" sz="1400" u="none" cap="none" strike="noStrike">
              <a:solidFill>
                <a:srgbClr val="00B050"/>
              </a:solidFill>
              <a:latin typeface="Montserrat"/>
              <a:ea typeface="Montserrat"/>
              <a:cs typeface="Montserrat"/>
              <a:sym typeface="Montserrat"/>
            </a:endParaRPr>
          </a:p>
        </p:txBody>
      </p:sp>
      <p:sp>
        <p:nvSpPr>
          <p:cNvPr id="179" name="Google Shape;179;p2"/>
          <p:cNvSpPr txBox="1"/>
          <p:nvPr/>
        </p:nvSpPr>
        <p:spPr>
          <a:xfrm>
            <a:off x="9621105" y="4314207"/>
            <a:ext cx="2453095"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70C0"/>
                </a:solidFill>
                <a:latin typeface="Montserrat"/>
                <a:ea typeface="Montserrat"/>
                <a:cs typeface="Montserrat"/>
                <a:sym typeface="Montserrat"/>
              </a:rPr>
              <a:t>Gap Analysis &amp; </a:t>
            </a:r>
            <a:endParaRPr/>
          </a:p>
          <a:p>
            <a:pPr indent="0" lvl="0" marL="0" marR="0" rtl="0" algn="l">
              <a:lnSpc>
                <a:spcPct val="100000"/>
              </a:lnSpc>
              <a:spcBef>
                <a:spcPts val="0"/>
              </a:spcBef>
              <a:spcAft>
                <a:spcPts val="0"/>
              </a:spcAft>
              <a:buNone/>
            </a:pPr>
            <a:r>
              <a:rPr b="1" i="0" lang="en-GB" sz="1400" u="none" cap="none" strike="noStrike">
                <a:solidFill>
                  <a:srgbClr val="0070C0"/>
                </a:solidFill>
                <a:latin typeface="Montserrat"/>
                <a:ea typeface="Montserrat"/>
                <a:cs typeface="Montserrat"/>
                <a:sym typeface="Montserrat"/>
              </a:rPr>
              <a:t>Coordinated Action Plan</a:t>
            </a:r>
            <a:endParaRPr/>
          </a:p>
          <a:p>
            <a:pPr indent="0" lvl="0" marL="0" marR="0" rtl="0" algn="l">
              <a:lnSpc>
                <a:spcPct val="100000"/>
              </a:lnSpc>
              <a:spcBef>
                <a:spcPts val="0"/>
              </a:spcBef>
              <a:spcAft>
                <a:spcPts val="0"/>
              </a:spcAft>
              <a:buNone/>
            </a:pPr>
            <a:r>
              <a:t/>
            </a:r>
            <a:endParaRPr b="0" i="0" sz="1400" u="none" cap="none" strike="noStrike">
              <a:solidFill>
                <a:srgbClr val="7F7F7F"/>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en-GB" sz="1400" u="none" cap="none" strike="noStrike">
                <a:solidFill>
                  <a:srgbClr val="7A9826"/>
                </a:solidFill>
                <a:latin typeface="Montserrat"/>
                <a:ea typeface="Montserrat"/>
                <a:cs typeface="Montserrat"/>
                <a:sym typeface="Montserrat"/>
              </a:rPr>
              <a:t>2018, based on ECV Inv v2.0</a:t>
            </a:r>
            <a:endParaRPr/>
          </a:p>
          <a:p>
            <a:pPr indent="0" lvl="0" marL="0" marR="0" rtl="0" algn="l">
              <a:lnSpc>
                <a:spcPct val="100000"/>
              </a:lnSpc>
              <a:spcBef>
                <a:spcPts val="0"/>
              </a:spcBef>
              <a:spcAft>
                <a:spcPts val="0"/>
              </a:spcAft>
              <a:buNone/>
            </a:pPr>
            <a:r>
              <a:rPr b="1" i="0" lang="en-GB" sz="1400" u="none" cap="none" strike="noStrike">
                <a:solidFill>
                  <a:schemeClr val="accent6"/>
                </a:solidFill>
                <a:latin typeface="Montserrat"/>
                <a:ea typeface="Montserrat"/>
                <a:cs typeface="Montserrat"/>
                <a:sym typeface="Montserrat"/>
              </a:rPr>
              <a:t>2024, based on ECV Inv v3.0 + v4.1</a:t>
            </a:r>
            <a:endParaRPr/>
          </a:p>
        </p:txBody>
      </p:sp>
      <p:pic>
        <p:nvPicPr>
          <p:cNvPr id="180" name="Google Shape;180;p2"/>
          <p:cNvPicPr preferRelativeResize="0"/>
          <p:nvPr/>
        </p:nvPicPr>
        <p:blipFill rotWithShape="1">
          <a:blip r:embed="rId4">
            <a:alphaModFix/>
          </a:blip>
          <a:srcRect b="0" l="0" r="0" t="0"/>
          <a:stretch/>
        </p:blipFill>
        <p:spPr>
          <a:xfrm>
            <a:off x="10751989" y="1405136"/>
            <a:ext cx="1299210" cy="1817370"/>
          </a:xfrm>
          <a:prstGeom prst="rect">
            <a:avLst/>
          </a:prstGeom>
          <a:noFill/>
          <a:ln>
            <a:noFill/>
          </a:ln>
        </p:spPr>
      </p:pic>
      <p:pic>
        <p:nvPicPr>
          <p:cNvPr id="181" name="Google Shape;181;p2"/>
          <p:cNvPicPr preferRelativeResize="0"/>
          <p:nvPr/>
        </p:nvPicPr>
        <p:blipFill rotWithShape="1">
          <a:blip r:embed="rId5">
            <a:alphaModFix/>
          </a:blip>
          <a:srcRect b="0" l="0" r="0" t="0"/>
          <a:stretch/>
        </p:blipFill>
        <p:spPr>
          <a:xfrm>
            <a:off x="9621105" y="2420141"/>
            <a:ext cx="1303020" cy="1836420"/>
          </a:xfrm>
          <a:prstGeom prst="rect">
            <a:avLst/>
          </a:prstGeom>
          <a:noFill/>
          <a:ln>
            <a:noFill/>
          </a:ln>
        </p:spPr>
      </p:pic>
      <p:sp>
        <p:nvSpPr>
          <p:cNvPr id="182" name="Google Shape;182;p2"/>
          <p:cNvSpPr txBox="1"/>
          <p:nvPr/>
        </p:nvSpPr>
        <p:spPr>
          <a:xfrm>
            <a:off x="182972" y="1192026"/>
            <a:ext cx="4416356" cy="51398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chemeClr val="dk2"/>
                </a:solidFill>
                <a:latin typeface="Montserrat"/>
                <a:ea typeface="Montserrat"/>
                <a:cs typeface="Montserrat"/>
                <a:sym typeface="Montserrat"/>
              </a:rPr>
              <a:t>ECV Inventory and Process is baseline for WGClimate to:</a:t>
            </a:r>
            <a:endParaRPr/>
          </a:p>
          <a:p>
            <a:pPr indent="-285750" lvl="0" marL="285750" marR="0" rtl="0" algn="l">
              <a:lnSpc>
                <a:spcPct val="100000"/>
              </a:lnSpc>
              <a:spcBef>
                <a:spcPts val="600"/>
              </a:spcBef>
              <a:spcAft>
                <a:spcPts val="0"/>
              </a:spcAft>
              <a:buClr>
                <a:srgbClr val="000000"/>
              </a:buClr>
              <a:buSzPts val="1600"/>
              <a:buFont typeface="Arial"/>
              <a:buChar char="•"/>
            </a:pPr>
            <a:r>
              <a:rPr b="0" i="0" lang="en-GB" sz="1600" u="none" cap="none" strike="noStrike">
                <a:solidFill>
                  <a:schemeClr val="dk2"/>
                </a:solidFill>
                <a:latin typeface="Montserrat"/>
                <a:ea typeface="Montserrat"/>
                <a:cs typeface="Montserrat"/>
                <a:sym typeface="Montserrat"/>
              </a:rPr>
              <a:t>provide a comprehensive and accessible view of existing and planned Climate Data Records</a:t>
            </a:r>
            <a:endParaRPr/>
          </a:p>
          <a:p>
            <a:pPr indent="-285750" lvl="0" marL="285750" marR="0" rtl="0" algn="l">
              <a:lnSpc>
                <a:spcPct val="100000"/>
              </a:lnSpc>
              <a:spcBef>
                <a:spcPts val="600"/>
              </a:spcBef>
              <a:spcAft>
                <a:spcPts val="0"/>
              </a:spcAft>
              <a:buClr>
                <a:srgbClr val="000000"/>
              </a:buClr>
              <a:buSzPts val="1600"/>
              <a:buFont typeface="Arial"/>
              <a:buChar char="•"/>
            </a:pPr>
            <a:r>
              <a:rPr b="0" i="0" lang="en-GB" sz="1600" u="none" cap="none" strike="noStrike">
                <a:solidFill>
                  <a:schemeClr val="dk2"/>
                </a:solidFill>
                <a:latin typeface="Montserrat"/>
                <a:ea typeface="Montserrat"/>
                <a:cs typeface="Montserrat"/>
                <a:sym typeface="Montserrat"/>
              </a:rPr>
              <a:t>deliver further climate data records through best use of available data</a:t>
            </a:r>
            <a:endParaRPr/>
          </a:p>
          <a:p>
            <a:pPr indent="-285750" lvl="0" marL="285750" marR="0" rtl="0" algn="l">
              <a:lnSpc>
                <a:spcPct val="100000"/>
              </a:lnSpc>
              <a:spcBef>
                <a:spcPts val="600"/>
              </a:spcBef>
              <a:spcAft>
                <a:spcPts val="0"/>
              </a:spcAft>
              <a:buClr>
                <a:srgbClr val="000000"/>
              </a:buClr>
              <a:buSzPts val="1600"/>
              <a:buFont typeface="Arial"/>
              <a:buChar char="•"/>
            </a:pPr>
            <a:r>
              <a:rPr b="0" i="0" lang="en-GB" sz="1600" u="none" cap="none" strike="noStrike">
                <a:solidFill>
                  <a:schemeClr val="dk2"/>
                </a:solidFill>
                <a:latin typeface="Montserrat"/>
                <a:ea typeface="Montserrat"/>
                <a:cs typeface="Montserrat"/>
                <a:sym typeface="Montserrat"/>
              </a:rPr>
              <a:t>optimise the planning satellite missions</a:t>
            </a:r>
            <a:endParaRPr/>
          </a:p>
          <a:p>
            <a:pPr indent="0" lvl="0" marL="0" marR="0" rtl="0" algn="l">
              <a:lnSpc>
                <a:spcPct val="100000"/>
              </a:lnSpc>
              <a:spcBef>
                <a:spcPts val="600"/>
              </a:spcBef>
              <a:spcAft>
                <a:spcPts val="0"/>
              </a:spcAft>
              <a:buNone/>
            </a:pPr>
            <a:r>
              <a:rPr b="1" i="0" lang="en-GB" sz="1600" u="none" cap="none" strike="noStrike">
                <a:solidFill>
                  <a:schemeClr val="dk2"/>
                </a:solidFill>
                <a:latin typeface="Montserrat"/>
                <a:ea typeface="Montserrat"/>
                <a:cs typeface="Montserrat"/>
                <a:sym typeface="Montserrat"/>
              </a:rPr>
              <a:t>WGClimate decided to transition the ECV Inventory into a CDR Inventory:</a:t>
            </a:r>
            <a:endParaRPr/>
          </a:p>
          <a:p>
            <a:pPr indent="-285750" lvl="0" marL="285750" marR="0" rtl="0" algn="l">
              <a:lnSpc>
                <a:spcPct val="100000"/>
              </a:lnSpc>
              <a:spcBef>
                <a:spcPts val="600"/>
              </a:spcBef>
              <a:spcAft>
                <a:spcPts val="0"/>
              </a:spcAft>
              <a:buClr>
                <a:srgbClr val="000000"/>
              </a:buClr>
              <a:buSzPts val="1600"/>
              <a:buFont typeface="Arial"/>
              <a:buChar char="•"/>
            </a:pPr>
            <a:r>
              <a:rPr b="0" i="0" lang="en-GB" sz="1600" u="none" cap="none" strike="noStrike">
                <a:solidFill>
                  <a:schemeClr val="dk2"/>
                </a:solidFill>
                <a:latin typeface="Montserrat"/>
                <a:ea typeface="Montserrat"/>
                <a:cs typeface="Montserrat"/>
                <a:sym typeface="Montserrat"/>
              </a:rPr>
              <a:t>new technical baseline</a:t>
            </a:r>
            <a:endParaRPr/>
          </a:p>
          <a:p>
            <a:pPr indent="-285750" lvl="0" marL="285750" marR="0" rtl="0" algn="l">
              <a:lnSpc>
                <a:spcPct val="100000"/>
              </a:lnSpc>
              <a:spcBef>
                <a:spcPts val="600"/>
              </a:spcBef>
              <a:spcAft>
                <a:spcPts val="0"/>
              </a:spcAft>
              <a:buClr>
                <a:srgbClr val="000000"/>
              </a:buClr>
              <a:buSzPts val="1600"/>
              <a:buFont typeface="Arial"/>
              <a:buChar char="•"/>
            </a:pPr>
            <a:r>
              <a:rPr b="0" i="0" lang="en-GB" sz="1600" u="none" cap="none" strike="noStrike">
                <a:solidFill>
                  <a:schemeClr val="dk2"/>
                </a:solidFill>
                <a:latin typeface="Montserrat"/>
                <a:ea typeface="Montserrat"/>
                <a:cs typeface="Montserrat"/>
                <a:sym typeface="Montserrat"/>
              </a:rPr>
              <a:t>simplified process to populate and verify it</a:t>
            </a:r>
            <a:endParaRPr/>
          </a:p>
          <a:p>
            <a:pPr indent="-285750" lvl="0" marL="285750" marR="0" rtl="0" algn="l">
              <a:lnSpc>
                <a:spcPct val="100000"/>
              </a:lnSpc>
              <a:spcBef>
                <a:spcPts val="600"/>
              </a:spcBef>
              <a:spcAft>
                <a:spcPts val="0"/>
              </a:spcAft>
              <a:buClr>
                <a:srgbClr val="000000"/>
              </a:buClr>
              <a:buSzPts val="1600"/>
              <a:buFont typeface="Arial"/>
              <a:buChar char="•"/>
            </a:pPr>
            <a:r>
              <a:rPr b="0" i="0" lang="en-GB" sz="1600" u="none" cap="none" strike="noStrike">
                <a:solidFill>
                  <a:schemeClr val="dk2"/>
                </a:solidFill>
                <a:latin typeface="Montserrat"/>
                <a:ea typeface="Montserrat"/>
                <a:cs typeface="Montserrat"/>
                <a:sym typeface="Montserrat"/>
              </a:rPr>
              <a:t>continuous publication, individual time tags used for record updates.</a:t>
            </a:r>
            <a:endParaRPr/>
          </a:p>
          <a:p>
            <a:pPr indent="0" lvl="0" marL="0" marR="0" rtl="0" algn="l">
              <a:lnSpc>
                <a:spcPct val="100000"/>
              </a:lnSpc>
              <a:spcBef>
                <a:spcPts val="600"/>
              </a:spcBef>
              <a:spcAft>
                <a:spcPts val="0"/>
              </a:spcAft>
              <a:buNone/>
            </a:pPr>
            <a:r>
              <a:rPr b="1" i="0" lang="en-GB" sz="1600" u="none" cap="none" strike="noStrike">
                <a:solidFill>
                  <a:schemeClr val="dk2"/>
                </a:solidFill>
                <a:latin typeface="Montserrat"/>
                <a:ea typeface="Montserrat"/>
                <a:cs typeface="Montserrat"/>
                <a:sym typeface="Montserrat"/>
              </a:rPr>
              <a:t>EUM and EC continue to fund activities until mid-2029.</a:t>
            </a:r>
            <a:endParaRPr b="0" i="0" sz="16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cxnSp>
        <p:nvCxnSpPr>
          <p:cNvPr id="187" name="Google Shape;187;p3"/>
          <p:cNvCxnSpPr/>
          <p:nvPr/>
        </p:nvCxnSpPr>
        <p:spPr>
          <a:xfrm>
            <a:off x="8680520" y="1422883"/>
            <a:ext cx="0" cy="3940228"/>
          </a:xfrm>
          <a:prstGeom prst="straightConnector1">
            <a:avLst/>
          </a:prstGeom>
          <a:noFill/>
          <a:ln cap="flat" cmpd="sng" w="9525">
            <a:solidFill>
              <a:srgbClr val="009999"/>
            </a:solidFill>
            <a:prstDash val="dash"/>
            <a:round/>
            <a:headEnd len="sm" w="sm" type="none"/>
            <a:tailEnd len="sm" w="sm" type="none"/>
          </a:ln>
        </p:spPr>
      </p:cxnSp>
      <p:cxnSp>
        <p:nvCxnSpPr>
          <p:cNvPr id="188" name="Google Shape;188;p3"/>
          <p:cNvCxnSpPr/>
          <p:nvPr/>
        </p:nvCxnSpPr>
        <p:spPr>
          <a:xfrm>
            <a:off x="8529676" y="1422883"/>
            <a:ext cx="0" cy="3940228"/>
          </a:xfrm>
          <a:prstGeom prst="straightConnector1">
            <a:avLst/>
          </a:prstGeom>
          <a:noFill/>
          <a:ln cap="flat" cmpd="sng" w="9525">
            <a:solidFill>
              <a:srgbClr val="00B050"/>
            </a:solidFill>
            <a:prstDash val="dash"/>
            <a:round/>
            <a:headEnd len="sm" w="sm" type="none"/>
            <a:tailEnd len="sm" w="sm" type="none"/>
          </a:ln>
        </p:spPr>
      </p:cxnSp>
      <p:cxnSp>
        <p:nvCxnSpPr>
          <p:cNvPr id="189" name="Google Shape;189;p3"/>
          <p:cNvCxnSpPr/>
          <p:nvPr/>
        </p:nvCxnSpPr>
        <p:spPr>
          <a:xfrm>
            <a:off x="6464474" y="1424914"/>
            <a:ext cx="0" cy="3940228"/>
          </a:xfrm>
          <a:prstGeom prst="straightConnector1">
            <a:avLst/>
          </a:prstGeom>
          <a:noFill/>
          <a:ln cap="flat" cmpd="sng" w="9525">
            <a:solidFill>
              <a:srgbClr val="00B050"/>
            </a:solidFill>
            <a:prstDash val="dash"/>
            <a:round/>
            <a:headEnd len="sm" w="sm" type="none"/>
            <a:tailEnd len="sm" w="sm" type="none"/>
          </a:ln>
        </p:spPr>
      </p:cxnSp>
      <p:cxnSp>
        <p:nvCxnSpPr>
          <p:cNvPr id="190" name="Google Shape;190;p3"/>
          <p:cNvCxnSpPr/>
          <p:nvPr/>
        </p:nvCxnSpPr>
        <p:spPr>
          <a:xfrm>
            <a:off x="4379840" y="1413647"/>
            <a:ext cx="0" cy="3940228"/>
          </a:xfrm>
          <a:prstGeom prst="straightConnector1">
            <a:avLst/>
          </a:prstGeom>
          <a:noFill/>
          <a:ln cap="flat" cmpd="sng" w="9525">
            <a:solidFill>
              <a:srgbClr val="0070C0"/>
            </a:solidFill>
            <a:prstDash val="dash"/>
            <a:round/>
            <a:headEnd len="sm" w="sm" type="none"/>
            <a:tailEnd len="sm" w="sm" type="none"/>
          </a:ln>
        </p:spPr>
      </p:cxnSp>
      <p:cxnSp>
        <p:nvCxnSpPr>
          <p:cNvPr id="191" name="Google Shape;191;p3"/>
          <p:cNvCxnSpPr/>
          <p:nvPr/>
        </p:nvCxnSpPr>
        <p:spPr>
          <a:xfrm>
            <a:off x="5594546" y="1422883"/>
            <a:ext cx="0" cy="3940228"/>
          </a:xfrm>
          <a:prstGeom prst="straightConnector1">
            <a:avLst/>
          </a:prstGeom>
          <a:noFill/>
          <a:ln cap="flat" cmpd="sng" w="19050">
            <a:solidFill>
              <a:schemeClr val="accent6"/>
            </a:solidFill>
            <a:prstDash val="dash"/>
            <a:round/>
            <a:headEnd len="sm" w="sm" type="none"/>
            <a:tailEnd len="sm" w="sm" type="none"/>
          </a:ln>
        </p:spPr>
      </p:cxnSp>
      <p:sp>
        <p:nvSpPr>
          <p:cNvPr id="192" name="Google Shape;192;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600"/>
              <a:t>Transition to CDR  Inventory</a:t>
            </a:r>
            <a:endParaRPr>
              <a:solidFill>
                <a:srgbClr val="7F7F7F"/>
              </a:solidFill>
            </a:endParaRPr>
          </a:p>
        </p:txBody>
      </p:sp>
      <p:sp>
        <p:nvSpPr>
          <p:cNvPr id="193" name="Google Shape;193;p3"/>
          <p:cNvSpPr/>
          <p:nvPr/>
        </p:nvSpPr>
        <p:spPr>
          <a:xfrm>
            <a:off x="48701" y="2434907"/>
            <a:ext cx="3267772" cy="1123407"/>
          </a:xfrm>
          <a:prstGeom prst="roundRect">
            <a:avLst>
              <a:gd fmla="val 16667" name="adj"/>
            </a:avLst>
          </a:prstGeom>
          <a:solidFill>
            <a:srgbClr val="9FB0CC"/>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3"/>
          <p:cNvSpPr txBox="1"/>
          <p:nvPr/>
        </p:nvSpPr>
        <p:spPr>
          <a:xfrm>
            <a:off x="92947" y="1223975"/>
            <a:ext cx="3837865"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70C0"/>
                </a:solidFill>
                <a:latin typeface="Montserrat"/>
                <a:ea typeface="Montserrat"/>
                <a:cs typeface="Montserrat"/>
                <a:sym typeface="Montserrat"/>
              </a:rPr>
              <a:t>Publication timeline:</a:t>
            </a:r>
            <a:endParaRPr/>
          </a:p>
          <a:p>
            <a:pPr indent="0" lvl="0" marL="0" marR="0" rtl="0" algn="l">
              <a:lnSpc>
                <a:spcPct val="100000"/>
              </a:lnSpc>
              <a:spcBef>
                <a:spcPts val="0"/>
              </a:spcBef>
              <a:spcAft>
                <a:spcPts val="0"/>
              </a:spcAft>
              <a:buNone/>
            </a:pPr>
            <a:r>
              <a:t/>
            </a:r>
            <a:endParaRPr b="0" i="0" sz="600" u="none" cap="none" strike="noStrike">
              <a:solidFill>
                <a:srgbClr val="7F7F7F"/>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GB" sz="1200" u="none" cap="none" strike="noStrike">
                <a:solidFill>
                  <a:srgbClr val="7F7F7F"/>
                </a:solidFill>
                <a:latin typeface="Montserrat"/>
                <a:ea typeface="Montserrat"/>
                <a:cs typeface="Montserrat"/>
                <a:sym typeface="Montserrat"/>
              </a:rPr>
              <a:t>v2.0: October 2017</a:t>
            </a:r>
            <a:endParaRPr/>
          </a:p>
          <a:p>
            <a:pPr indent="0" lvl="0" marL="0" marR="0" rtl="0" algn="l">
              <a:lnSpc>
                <a:spcPct val="100000"/>
              </a:lnSpc>
              <a:spcBef>
                <a:spcPts val="0"/>
              </a:spcBef>
              <a:spcAft>
                <a:spcPts val="0"/>
              </a:spcAft>
              <a:buNone/>
            </a:pPr>
            <a:r>
              <a:rPr b="0" i="0" lang="en-GB" sz="1200" u="none" cap="none" strike="noStrike">
                <a:solidFill>
                  <a:srgbClr val="7F7F7F"/>
                </a:solidFill>
                <a:latin typeface="Montserrat"/>
                <a:ea typeface="Montserrat"/>
                <a:cs typeface="Montserrat"/>
                <a:sym typeface="Montserrat"/>
              </a:rPr>
              <a:t>v3.0: August 2020</a:t>
            </a:r>
            <a:endParaRPr/>
          </a:p>
          <a:p>
            <a:pPr indent="0" lvl="0" marL="0" marR="0" rtl="0" algn="l">
              <a:lnSpc>
                <a:spcPct val="100000"/>
              </a:lnSpc>
              <a:spcBef>
                <a:spcPts val="0"/>
              </a:spcBef>
              <a:spcAft>
                <a:spcPts val="0"/>
              </a:spcAft>
              <a:buNone/>
            </a:pPr>
            <a:r>
              <a:rPr b="0" i="0" lang="en-GB" sz="1200" u="none" cap="none" strike="noStrike">
                <a:solidFill>
                  <a:srgbClr val="7F7F7F"/>
                </a:solidFill>
                <a:latin typeface="Montserrat"/>
                <a:ea typeface="Montserrat"/>
                <a:cs typeface="Montserrat"/>
                <a:sym typeface="Montserrat"/>
              </a:rPr>
              <a:t>v4.0: October 2021</a:t>
            </a:r>
            <a:endParaRPr/>
          </a:p>
          <a:p>
            <a:pPr indent="0" lvl="0" marL="0" marR="0" rtl="0" algn="l">
              <a:lnSpc>
                <a:spcPct val="100000"/>
              </a:lnSpc>
              <a:spcBef>
                <a:spcPts val="0"/>
              </a:spcBef>
              <a:spcAft>
                <a:spcPts val="0"/>
              </a:spcAft>
              <a:buNone/>
            </a:pPr>
            <a:r>
              <a:rPr b="0" i="0" lang="en-GB" sz="1200" u="none" cap="none" strike="noStrike">
                <a:solidFill>
                  <a:srgbClr val="7F7F7F"/>
                </a:solidFill>
                <a:latin typeface="Montserrat"/>
                <a:ea typeface="Montserrat"/>
                <a:cs typeface="Montserrat"/>
                <a:sym typeface="Montserrat"/>
              </a:rPr>
              <a:t>v4.1: November 2022</a:t>
            </a:r>
            <a:endParaRPr/>
          </a:p>
          <a:p>
            <a:pPr indent="0" lvl="0" marL="0" marR="0" rtl="0" algn="l">
              <a:lnSpc>
                <a:spcPct val="100000"/>
              </a:lnSpc>
              <a:spcBef>
                <a:spcPts val="0"/>
              </a:spcBef>
              <a:spcAft>
                <a:spcPts val="0"/>
              </a:spcAft>
              <a:buNone/>
            </a:pPr>
            <a:r>
              <a:t/>
            </a:r>
            <a:endParaRPr b="0" i="0" sz="1200" u="none" cap="none" strike="noStrike">
              <a:solidFill>
                <a:srgbClr val="7F7F7F"/>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GB" sz="1400" u="none" cap="none" strike="noStrike">
                <a:solidFill>
                  <a:srgbClr val="0070C0"/>
                </a:solidFill>
                <a:latin typeface="Montserrat"/>
                <a:ea typeface="Montserrat"/>
                <a:cs typeface="Montserrat"/>
                <a:sym typeface="Montserrat"/>
              </a:rPr>
              <a:t>v5.0: 31.10.2024 </a:t>
            </a:r>
            <a:r>
              <a:rPr b="0" i="1" lang="en-GB" sz="1100" u="none" cap="none" strike="noStrike">
                <a:solidFill>
                  <a:srgbClr val="262626"/>
                </a:solidFill>
                <a:latin typeface="Montserrat"/>
                <a:ea typeface="Montserrat"/>
                <a:cs typeface="Montserrat"/>
                <a:sym typeface="Montserrat"/>
              </a:rPr>
              <a:t>(backlog since V4.1)</a:t>
            </a:r>
            <a:endParaRPr/>
          </a:p>
          <a:p>
            <a:pPr indent="-285750" lvl="0" marL="2857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70C0"/>
                </a:solidFill>
                <a:latin typeface="Montserrat"/>
                <a:ea typeface="Montserrat"/>
                <a:cs typeface="Montserrat"/>
                <a:sym typeface="Montserrat"/>
              </a:rPr>
              <a:t>1289</a:t>
            </a:r>
            <a:r>
              <a:rPr b="0" i="1" lang="en-GB" sz="1200" u="none" cap="none" strike="noStrike">
                <a:solidFill>
                  <a:srgbClr val="262626"/>
                </a:solidFill>
                <a:latin typeface="Montserrat"/>
                <a:ea typeface="Montserrat"/>
                <a:cs typeface="Montserrat"/>
                <a:sym typeface="Montserrat"/>
              </a:rPr>
              <a:t> </a:t>
            </a:r>
            <a:r>
              <a:rPr b="0" i="1" lang="en-GB" sz="1100" u="none" cap="none" strike="noStrike">
                <a:solidFill>
                  <a:srgbClr val="262626"/>
                </a:solidFill>
                <a:latin typeface="Montserrat"/>
                <a:ea typeface="Montserrat"/>
                <a:cs typeface="Montserrat"/>
                <a:sym typeface="Montserrat"/>
              </a:rPr>
              <a:t>entries (918 existing + 371 planned)</a:t>
            </a:r>
            <a:endParaRPr/>
          </a:p>
          <a:p>
            <a:pPr indent="-285750" lvl="0" marL="2857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70C0"/>
                </a:solidFill>
                <a:latin typeface="Montserrat"/>
                <a:ea typeface="Montserrat"/>
                <a:cs typeface="Montserrat"/>
                <a:sym typeface="Montserrat"/>
              </a:rPr>
              <a:t>119</a:t>
            </a:r>
            <a:r>
              <a:rPr b="0" i="1" lang="en-GB" sz="1100" u="none" cap="none" strike="noStrike">
                <a:solidFill>
                  <a:srgbClr val="262626"/>
                </a:solidFill>
                <a:latin typeface="Montserrat"/>
                <a:ea typeface="Montserrat"/>
                <a:cs typeface="Montserrat"/>
                <a:sym typeface="Montserrat"/>
              </a:rPr>
              <a:t> entries added / updated</a:t>
            </a:r>
            <a:endParaRPr/>
          </a:p>
          <a:p>
            <a:pPr indent="-285750" lvl="0" marL="285750" marR="0" rtl="0" algn="l">
              <a:lnSpc>
                <a:spcPct val="100000"/>
              </a:lnSpc>
              <a:spcBef>
                <a:spcPts val="0"/>
              </a:spcBef>
              <a:spcAft>
                <a:spcPts val="0"/>
              </a:spcAft>
              <a:buClr>
                <a:srgbClr val="000000"/>
              </a:buClr>
              <a:buSzPts val="1100"/>
              <a:buFont typeface="Arial"/>
              <a:buChar char="•"/>
            </a:pPr>
            <a:r>
              <a:rPr b="0" i="1" lang="en-GB" sz="1100" u="none" cap="none" strike="noStrike">
                <a:solidFill>
                  <a:srgbClr val="262626"/>
                </a:solidFill>
                <a:latin typeface="Montserrat"/>
                <a:ea typeface="Montserrat"/>
                <a:cs typeface="Montserrat"/>
                <a:sym typeface="Montserrat"/>
              </a:rPr>
              <a:t>minimal adaptation to GCOS-244</a:t>
            </a:r>
            <a:endParaRPr/>
          </a:p>
          <a:p>
            <a:pPr indent="-285750" lvl="0" marL="285750" marR="0" rtl="0" algn="l">
              <a:lnSpc>
                <a:spcPct val="100000"/>
              </a:lnSpc>
              <a:spcBef>
                <a:spcPts val="0"/>
              </a:spcBef>
              <a:spcAft>
                <a:spcPts val="0"/>
              </a:spcAft>
              <a:buClr>
                <a:srgbClr val="000000"/>
              </a:buClr>
              <a:buSzPts val="1100"/>
              <a:buFont typeface="Arial"/>
              <a:buChar char="•"/>
            </a:pPr>
            <a:r>
              <a:rPr b="0" i="1" lang="en-GB" sz="1100" u="none" cap="none" strike="noStrike">
                <a:solidFill>
                  <a:srgbClr val="262626"/>
                </a:solidFill>
                <a:latin typeface="Montserrat"/>
                <a:ea typeface="Montserrat"/>
                <a:cs typeface="Montserrat"/>
                <a:sym typeface="Montserrat"/>
              </a:rPr>
              <a:t>hybrid approach to “verification”</a:t>
            </a:r>
            <a:endParaRPr/>
          </a:p>
          <a:p>
            <a:pPr indent="0" lvl="0" marL="0" marR="0" rtl="0" algn="l">
              <a:lnSpc>
                <a:spcPct val="100000"/>
              </a:lnSpc>
              <a:spcBef>
                <a:spcPts val="0"/>
              </a:spcBef>
              <a:spcAft>
                <a:spcPts val="0"/>
              </a:spcAft>
              <a:buNone/>
            </a:pPr>
            <a:r>
              <a:t/>
            </a:r>
            <a:endParaRPr b="0" i="1" sz="1400" u="none" cap="none" strike="noStrike">
              <a:solidFill>
                <a:srgbClr val="00B05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00B050"/>
                </a:solidFill>
                <a:latin typeface="Montserrat"/>
                <a:ea typeface="Montserrat"/>
                <a:cs typeface="Montserrat"/>
                <a:sym typeface="Montserrat"/>
              </a:rPr>
              <a:t>[v5.i] 🡪 </a:t>
            </a:r>
            <a:r>
              <a:rPr b="1" i="1" lang="en-GB" sz="1400" u="none" cap="none" strike="noStrike">
                <a:solidFill>
                  <a:srgbClr val="00B050"/>
                </a:solidFill>
                <a:latin typeface="Montserrat"/>
                <a:ea typeface="Montserrat"/>
                <a:cs typeface="Montserrat"/>
                <a:sym typeface="Montserrat"/>
              </a:rPr>
              <a:t>v6.0</a:t>
            </a:r>
            <a:r>
              <a:rPr b="0" i="1" lang="en-GB" sz="1400" u="none" cap="none" strike="noStrike">
                <a:solidFill>
                  <a:srgbClr val="00B050"/>
                </a:solidFill>
                <a:latin typeface="Montserrat"/>
                <a:ea typeface="Montserrat"/>
                <a:cs typeface="Montserrat"/>
                <a:sym typeface="Montserrat"/>
              </a:rPr>
              <a:t>: Q2.2025 </a:t>
            </a:r>
            <a:endParaRPr b="0" i="1" sz="1200" u="none" cap="none" strike="noStrike">
              <a:solidFill>
                <a:srgbClr val="262626"/>
              </a:solidFill>
              <a:latin typeface="Montserrat"/>
              <a:ea typeface="Montserrat"/>
              <a:cs typeface="Montserrat"/>
              <a:sym typeface="Montserrat"/>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B050"/>
                </a:solidFill>
                <a:latin typeface="Montserrat"/>
                <a:ea typeface="Montserrat"/>
                <a:cs typeface="Montserrat"/>
                <a:sym typeface="Montserrat"/>
              </a:rPr>
              <a:t>integration of backlog and clean-up</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B050"/>
                </a:solidFill>
                <a:latin typeface="Montserrat"/>
                <a:ea typeface="Montserrat"/>
                <a:cs typeface="Montserrat"/>
                <a:sym typeface="Montserrat"/>
              </a:rPr>
              <a:t>complete update with respect to GCOS-244</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B050"/>
                </a:solidFill>
                <a:latin typeface="Montserrat"/>
                <a:ea typeface="Montserrat"/>
                <a:cs typeface="Montserrat"/>
                <a:sym typeface="Montserrat"/>
              </a:rPr>
              <a:t>small updates to registered entries (eg URLs)</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B050"/>
                </a:solidFill>
                <a:latin typeface="Montserrat"/>
                <a:ea typeface="Montserrat"/>
                <a:cs typeface="Montserrat"/>
                <a:sym typeface="Montserrat"/>
              </a:rPr>
              <a:t>[incremental] publication with </a:t>
            </a:r>
            <a:r>
              <a:rPr b="1" i="1" lang="en-GB" sz="1200" u="none" cap="none" strike="noStrike">
                <a:solidFill>
                  <a:srgbClr val="00B050"/>
                </a:solidFill>
                <a:latin typeface="Montserrat"/>
                <a:ea typeface="Montserrat"/>
                <a:cs typeface="Montserrat"/>
                <a:sym typeface="Montserrat"/>
              </a:rPr>
              <a:t>frozen v6.0</a:t>
            </a:r>
            <a:endParaRPr/>
          </a:p>
        </p:txBody>
      </p:sp>
      <p:sp>
        <p:nvSpPr>
          <p:cNvPr id="195" name="Google Shape;195;p3"/>
          <p:cNvSpPr txBox="1"/>
          <p:nvPr/>
        </p:nvSpPr>
        <p:spPr>
          <a:xfrm>
            <a:off x="112050" y="4853202"/>
            <a:ext cx="374654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GB" sz="1400" u="none" cap="none" strike="noStrike">
                <a:solidFill>
                  <a:srgbClr val="009999"/>
                </a:solidFill>
                <a:latin typeface="Montserrat"/>
                <a:ea typeface="Montserrat"/>
                <a:cs typeface="Montserrat"/>
                <a:sym typeface="Montserrat"/>
              </a:rPr>
              <a:t>vX.#</a:t>
            </a:r>
            <a:r>
              <a:rPr b="0" i="1" lang="en-GB" sz="1400" u="none" cap="none" strike="noStrike">
                <a:solidFill>
                  <a:srgbClr val="009999"/>
                </a:solidFill>
                <a:latin typeface="Montserrat"/>
                <a:ea typeface="Montserrat"/>
                <a:cs typeface="Montserrat"/>
                <a:sym typeface="Montserrat"/>
              </a:rPr>
              <a:t>:</a:t>
            </a:r>
            <a:r>
              <a:rPr b="1" i="1" lang="en-GB" sz="1400" u="none" cap="none" strike="noStrike">
                <a:solidFill>
                  <a:srgbClr val="009999"/>
                </a:solidFill>
                <a:latin typeface="Montserrat"/>
                <a:ea typeface="Montserrat"/>
                <a:cs typeface="Montserrat"/>
                <a:sym typeface="Montserrat"/>
              </a:rPr>
              <a:t> </a:t>
            </a:r>
            <a:r>
              <a:rPr b="0" i="1" lang="en-GB" sz="1400" u="none" cap="none" strike="noStrike">
                <a:solidFill>
                  <a:srgbClr val="009999"/>
                </a:solidFill>
                <a:latin typeface="Montserrat"/>
                <a:ea typeface="Montserrat"/>
                <a:cs typeface="Montserrat"/>
                <a:sym typeface="Montserrat"/>
              </a:rPr>
              <a:t>&gt; Q2.2025 </a:t>
            </a:r>
            <a:endParaRPr b="0" i="1" sz="1400" u="none" cap="none" strike="noStrike">
              <a:solidFill>
                <a:srgbClr val="009999"/>
              </a:solidFill>
              <a:latin typeface="Montserrat"/>
              <a:ea typeface="Montserrat"/>
              <a:cs typeface="Montserrat"/>
              <a:sym typeface="Montserrat"/>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9999"/>
                </a:solidFill>
                <a:latin typeface="Montserrat"/>
                <a:ea typeface="Montserrat"/>
                <a:cs typeface="Montserrat"/>
                <a:sym typeface="Montserrat"/>
              </a:rPr>
              <a:t>new database structure, system, UI </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9999"/>
                </a:solidFill>
                <a:latin typeface="Montserrat"/>
                <a:ea typeface="Montserrat"/>
                <a:cs typeface="Montserrat"/>
                <a:sym typeface="Montserrat"/>
              </a:rPr>
              <a:t>enhanced user experience and reporting capabilities</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9999"/>
                </a:solidFill>
                <a:latin typeface="Montserrat"/>
                <a:ea typeface="Montserrat"/>
                <a:cs typeface="Montserrat"/>
                <a:sym typeface="Montserrat"/>
              </a:rPr>
              <a:t>new workflow (input and verification)</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9999"/>
                </a:solidFill>
                <a:latin typeface="Montserrat"/>
                <a:ea typeface="Montserrat"/>
                <a:cs typeface="Montserrat"/>
                <a:sym typeface="Montserrat"/>
              </a:rPr>
              <a:t>continuous update and publication</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9999"/>
                </a:solidFill>
                <a:latin typeface="Montserrat"/>
                <a:ea typeface="Montserrat"/>
                <a:cs typeface="Montserrat"/>
                <a:sym typeface="Montserrat"/>
              </a:rPr>
              <a:t>focussed harvesting as needed (GA</a:t>
            </a:r>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9999"/>
                </a:solidFill>
                <a:latin typeface="Montserrat"/>
                <a:ea typeface="Montserrat"/>
                <a:cs typeface="Montserrat"/>
                <a:sym typeface="Montserrat"/>
              </a:rPr>
              <a:t>adaptation to emerging priorities</a:t>
            </a:r>
            <a:endParaRPr/>
          </a:p>
        </p:txBody>
      </p:sp>
      <p:sp>
        <p:nvSpPr>
          <p:cNvPr id="196" name="Google Shape;196;p3"/>
          <p:cNvSpPr/>
          <p:nvPr/>
        </p:nvSpPr>
        <p:spPr>
          <a:xfrm>
            <a:off x="4871046" y="5885221"/>
            <a:ext cx="7126952" cy="484632"/>
          </a:xfrm>
          <a:prstGeom prst="rightArrow">
            <a:avLst>
              <a:gd fmla="val 50000" name="adj1"/>
              <a:gd fmla="val 50000" name="adj2"/>
            </a:avLst>
          </a:prstGeom>
          <a:gradFill>
            <a:gsLst>
              <a:gs pos="0">
                <a:srgbClr val="FFBB82"/>
              </a:gs>
              <a:gs pos="35000">
                <a:srgbClr val="FFCFA8"/>
              </a:gs>
              <a:gs pos="100000">
                <a:srgbClr val="FFEBD9"/>
              </a:gs>
            </a:gsLst>
            <a:lin ang="16200000" scaled="0"/>
          </a:gra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7" name="Google Shape;197;p3"/>
          <p:cNvGrpSpPr/>
          <p:nvPr/>
        </p:nvGrpSpPr>
        <p:grpSpPr>
          <a:xfrm>
            <a:off x="3250564" y="1415672"/>
            <a:ext cx="8860642" cy="3721846"/>
            <a:chOff x="614" y="0"/>
            <a:chExt cx="8860642" cy="3721846"/>
          </a:xfrm>
        </p:grpSpPr>
        <p:sp>
          <p:nvSpPr>
            <p:cNvPr id="198" name="Google Shape;198;p3"/>
            <p:cNvSpPr/>
            <p:nvPr/>
          </p:nvSpPr>
          <p:spPr>
            <a:xfrm>
              <a:off x="614" y="0"/>
              <a:ext cx="5427966" cy="678246"/>
            </a:xfrm>
            <a:prstGeom prst="roundRect">
              <a:avLst>
                <a:gd fmla="val 10000"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txBox="1"/>
            <p:nvPr/>
          </p:nvSpPr>
          <p:spPr>
            <a:xfrm>
              <a:off x="20479" y="19865"/>
              <a:ext cx="4774488" cy="638516"/>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n-GB" sz="1300" u="none" cap="none" strike="noStrike">
                  <a:solidFill>
                    <a:srgbClr val="FFFFFF"/>
                  </a:solidFill>
                  <a:latin typeface="Montserrat"/>
                  <a:ea typeface="Montserrat"/>
                  <a:cs typeface="Montserrat"/>
                  <a:sym typeface="Montserrat"/>
                </a:rPr>
                <a:t>Maintenance and critical updates of current system + database</a:t>
              </a:r>
              <a:endParaRPr b="0" i="0" sz="1300" u="none" cap="none" strike="noStrike">
                <a:solidFill>
                  <a:srgbClr val="FFFFFF"/>
                </a:solidFill>
                <a:latin typeface="Montserrat"/>
                <a:ea typeface="Montserrat"/>
                <a:cs typeface="Montserrat"/>
                <a:sym typeface="Montserrat"/>
              </a:endParaRPr>
            </a:p>
          </p:txBody>
        </p:sp>
        <p:sp>
          <p:nvSpPr>
            <p:cNvPr id="200" name="Google Shape;200;p3"/>
            <p:cNvSpPr/>
            <p:nvPr/>
          </p:nvSpPr>
          <p:spPr>
            <a:xfrm>
              <a:off x="539510" y="772447"/>
              <a:ext cx="4887639" cy="678246"/>
            </a:xfrm>
            <a:prstGeom prst="roundRect">
              <a:avLst>
                <a:gd fmla="val 10000" name="adj"/>
              </a:avLst>
            </a:prstGeom>
            <a:gradFill>
              <a:gsLst>
                <a:gs pos="0">
                  <a:srgbClr val="443A85"/>
                </a:gs>
                <a:gs pos="80000">
                  <a:srgbClr val="594DAF"/>
                </a:gs>
                <a:gs pos="100000">
                  <a:srgbClr val="594BB2"/>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txBox="1"/>
            <p:nvPr/>
          </p:nvSpPr>
          <p:spPr>
            <a:xfrm>
              <a:off x="559375" y="792312"/>
              <a:ext cx="4167122" cy="638516"/>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n-GB" sz="1300" u="none" cap="none" strike="noStrike">
                  <a:solidFill>
                    <a:srgbClr val="FFFFFF"/>
                  </a:solidFill>
                  <a:latin typeface="Montserrat"/>
                  <a:ea typeface="Montserrat"/>
                  <a:cs typeface="Montserrat"/>
                  <a:sym typeface="Montserrat"/>
                </a:rPr>
                <a:t>Ingestion and review* of backlog input into current database (*hybrid approach)</a:t>
              </a:r>
              <a:r>
                <a:rPr b="0" i="0" lang="en-GB" sz="1400" u="none" cap="none" strike="noStrike">
                  <a:solidFill>
                    <a:srgbClr val="FFFFFF"/>
                  </a:solidFill>
                  <a:latin typeface="Montserrat"/>
                  <a:ea typeface="Montserrat"/>
                  <a:cs typeface="Montserrat"/>
                  <a:sym typeface="Montserrat"/>
                </a:rPr>
                <a:t> </a:t>
              </a:r>
              <a:endParaRPr b="0" i="0" sz="1400" u="none" cap="none" strike="noStrike">
                <a:solidFill>
                  <a:srgbClr val="FFFFFF"/>
                </a:solidFill>
                <a:latin typeface="Montserrat"/>
                <a:ea typeface="Montserrat"/>
                <a:cs typeface="Montserrat"/>
                <a:sym typeface="Montserrat"/>
              </a:endParaRPr>
            </a:p>
          </p:txBody>
        </p:sp>
        <p:sp>
          <p:nvSpPr>
            <p:cNvPr id="202" name="Google Shape;202;p3"/>
            <p:cNvSpPr/>
            <p:nvPr/>
          </p:nvSpPr>
          <p:spPr>
            <a:xfrm>
              <a:off x="971214" y="1528731"/>
              <a:ext cx="7700354" cy="678246"/>
            </a:xfrm>
            <a:prstGeom prst="roundRect">
              <a:avLst>
                <a:gd fmla="val 10000" name="adj"/>
              </a:avLst>
            </a:prstGeom>
            <a:gradFill>
              <a:gsLst>
                <a:gs pos="0">
                  <a:srgbClr val="34438D"/>
                </a:gs>
                <a:gs pos="80000">
                  <a:srgbClr val="4557BA"/>
                </a:gs>
                <a:gs pos="100000">
                  <a:srgbClr val="4357BD"/>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txBox="1"/>
            <p:nvPr/>
          </p:nvSpPr>
          <p:spPr>
            <a:xfrm>
              <a:off x="991079" y="1548596"/>
              <a:ext cx="6588060" cy="638516"/>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n-GB" sz="1300" u="none" cap="none" strike="noStrike">
                  <a:solidFill>
                    <a:srgbClr val="FFFFFF"/>
                  </a:solidFill>
                  <a:latin typeface="Montserrat"/>
                  <a:ea typeface="Montserrat"/>
                  <a:cs typeface="Montserrat"/>
                  <a:sym typeface="Montserrat"/>
                </a:rPr>
                <a:t>Development and evolution of new system and database (new and enhanced support functionalities, wider scope, …) </a:t>
              </a:r>
              <a:endParaRPr b="0" i="0" sz="1300" u="none" cap="none" strike="noStrike">
                <a:solidFill>
                  <a:srgbClr val="FFFFFF"/>
                </a:solidFill>
                <a:latin typeface="Montserrat"/>
                <a:ea typeface="Montserrat"/>
                <a:cs typeface="Montserrat"/>
                <a:sym typeface="Montserrat"/>
              </a:endParaRPr>
            </a:p>
          </p:txBody>
        </p:sp>
        <p:sp>
          <p:nvSpPr>
            <p:cNvPr id="204" name="Google Shape;204;p3"/>
            <p:cNvSpPr/>
            <p:nvPr/>
          </p:nvSpPr>
          <p:spPr>
            <a:xfrm>
              <a:off x="1788768" y="2305309"/>
              <a:ext cx="3635997" cy="678246"/>
            </a:xfrm>
            <a:prstGeom prst="roundRect">
              <a:avLst>
                <a:gd fmla="val 10000" name="adj"/>
              </a:avLst>
            </a:prstGeom>
            <a:gradFill>
              <a:gsLst>
                <a:gs pos="0">
                  <a:srgbClr val="2D5F97"/>
                </a:gs>
                <a:gs pos="80000">
                  <a:srgbClr val="3C7DC5"/>
                </a:gs>
                <a:gs pos="100000">
                  <a:srgbClr val="397E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txBox="1"/>
            <p:nvPr/>
          </p:nvSpPr>
          <p:spPr>
            <a:xfrm>
              <a:off x="1808633" y="2325174"/>
              <a:ext cx="3089818" cy="638516"/>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n-GB" sz="1300" u="none" cap="none" strike="noStrike">
                  <a:solidFill>
                    <a:srgbClr val="FFFFFF"/>
                  </a:solidFill>
                  <a:latin typeface="Montserrat"/>
                  <a:ea typeface="Montserrat"/>
                  <a:cs typeface="Montserrat"/>
                  <a:sym typeface="Montserrat"/>
                </a:rPr>
                <a:t>Current database clean-up, data sanitization, data migration, …</a:t>
              </a:r>
              <a:endParaRPr b="0" i="0" sz="1300" u="none" cap="none" strike="noStrike">
                <a:solidFill>
                  <a:srgbClr val="FFFFFF"/>
                </a:solidFill>
                <a:latin typeface="Montserrat"/>
                <a:ea typeface="Montserrat"/>
                <a:cs typeface="Montserrat"/>
                <a:sym typeface="Montserrat"/>
              </a:endParaRPr>
            </a:p>
          </p:txBody>
        </p:sp>
        <p:sp>
          <p:nvSpPr>
            <p:cNvPr id="206" name="Google Shape;206;p3"/>
            <p:cNvSpPr/>
            <p:nvPr/>
          </p:nvSpPr>
          <p:spPr>
            <a:xfrm>
              <a:off x="5446125" y="3043600"/>
              <a:ext cx="3216304" cy="678246"/>
            </a:xfrm>
            <a:prstGeom prst="roundRect">
              <a:avLst>
                <a:gd fmla="val 10000" name="adj"/>
              </a:avLst>
            </a:prstGeom>
            <a:gradFill>
              <a:gsLst>
                <a:gs pos="0">
                  <a:srgbClr val="28839E"/>
                </a:gs>
                <a:gs pos="80000">
                  <a:srgbClr val="35ACCF"/>
                </a:gs>
                <a:gs pos="100000">
                  <a:srgbClr val="31AFD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txBox="1"/>
            <p:nvPr/>
          </p:nvSpPr>
          <p:spPr>
            <a:xfrm>
              <a:off x="5465990" y="3063465"/>
              <a:ext cx="2728583" cy="638516"/>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300"/>
                <a:buFont typeface="Arial"/>
                <a:buNone/>
              </a:pPr>
              <a:r>
                <a:rPr b="0" i="0" lang="en-GB" sz="1300" u="none" cap="none" strike="noStrike">
                  <a:solidFill>
                    <a:srgbClr val="FFFFFF"/>
                  </a:solidFill>
                  <a:latin typeface="Montserrat"/>
                  <a:ea typeface="Montserrat"/>
                  <a:cs typeface="Montserrat"/>
                  <a:sym typeface="Montserrat"/>
                </a:rPr>
                <a:t>Continuous update and publication of new database, refinement of workflow </a:t>
              </a:r>
              <a:endParaRPr b="0" i="0" sz="1300" u="none" cap="none" strike="noStrike">
                <a:solidFill>
                  <a:srgbClr val="FFFFFF"/>
                </a:solidFill>
                <a:latin typeface="Montserrat"/>
                <a:ea typeface="Montserrat"/>
                <a:cs typeface="Montserrat"/>
                <a:sym typeface="Montserrat"/>
              </a:endParaRPr>
            </a:p>
          </p:txBody>
        </p:sp>
        <p:sp>
          <p:nvSpPr>
            <p:cNvPr id="208" name="Google Shape;208;p3"/>
            <p:cNvSpPr/>
            <p:nvPr/>
          </p:nvSpPr>
          <p:spPr>
            <a:xfrm rot="5400000">
              <a:off x="4919926" y="129071"/>
              <a:ext cx="440860" cy="440860"/>
            </a:xfrm>
            <a:prstGeom prst="downArrow">
              <a:avLst>
                <a:gd fmla="val 55000" name="adj1"/>
                <a:gd fmla="val 45000" name="adj2"/>
              </a:avLst>
            </a:prstGeom>
            <a:solidFill>
              <a:srgbClr val="D7D1DF">
                <a:alpha val="89803"/>
              </a:srgbClr>
            </a:solidFill>
            <a:ln cap="flat" cmpd="sng" w="9525">
              <a:solidFill>
                <a:srgbClr val="D7D1D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txBox="1"/>
            <p:nvPr/>
          </p:nvSpPr>
          <p:spPr>
            <a:xfrm rot="5400000">
              <a:off x="5073676" y="183628"/>
              <a:ext cx="242474" cy="33174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p:txBody>
        </p:sp>
        <p:sp>
          <p:nvSpPr>
            <p:cNvPr id="210" name="Google Shape;210;p3"/>
            <p:cNvSpPr/>
            <p:nvPr/>
          </p:nvSpPr>
          <p:spPr>
            <a:xfrm rot="5400000">
              <a:off x="4919329" y="883465"/>
              <a:ext cx="440860" cy="440860"/>
            </a:xfrm>
            <a:prstGeom prst="downArrow">
              <a:avLst>
                <a:gd fmla="val 55000" name="adj1"/>
                <a:gd fmla="val 45000" name="adj2"/>
              </a:avLst>
            </a:prstGeom>
            <a:solidFill>
              <a:srgbClr val="D0CFE1">
                <a:alpha val="89803"/>
              </a:srgbClr>
            </a:solidFill>
            <a:ln cap="flat" cmpd="sng" w="9525">
              <a:solidFill>
                <a:srgbClr val="D0CFE1">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txBox="1"/>
            <p:nvPr/>
          </p:nvSpPr>
          <p:spPr>
            <a:xfrm rot="5400000">
              <a:off x="5073079" y="938022"/>
              <a:ext cx="242474" cy="33174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p:txBody>
        </p:sp>
        <p:sp>
          <p:nvSpPr>
            <p:cNvPr id="212" name="Google Shape;212;p3"/>
            <p:cNvSpPr/>
            <p:nvPr/>
          </p:nvSpPr>
          <p:spPr>
            <a:xfrm rot="-5400000">
              <a:off x="8420396" y="1650467"/>
              <a:ext cx="440860" cy="440860"/>
            </a:xfrm>
            <a:prstGeom prst="downArrow">
              <a:avLst>
                <a:gd fmla="val 55000" name="adj1"/>
                <a:gd fmla="val 45000" name="adj2"/>
              </a:avLst>
            </a:prstGeom>
            <a:solidFill>
              <a:srgbClr val="CED6E5">
                <a:alpha val="89803"/>
              </a:srgbClr>
            </a:solidFill>
            <a:ln cap="flat" cmpd="sng" w="9525">
              <a:solidFill>
                <a:srgbClr val="CED6E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txBox="1"/>
            <p:nvPr/>
          </p:nvSpPr>
          <p:spPr>
            <a:xfrm rot="-5400000">
              <a:off x="8465033" y="1705024"/>
              <a:ext cx="242474" cy="33174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p:txBody>
        </p:sp>
        <p:sp>
          <p:nvSpPr>
            <p:cNvPr id="214" name="Google Shape;214;p3"/>
            <p:cNvSpPr/>
            <p:nvPr/>
          </p:nvSpPr>
          <p:spPr>
            <a:xfrm rot="5400000">
              <a:off x="4920335" y="2424591"/>
              <a:ext cx="440860" cy="440860"/>
            </a:xfrm>
            <a:prstGeom prst="downArrow">
              <a:avLst>
                <a:gd fmla="val 55000" name="adj1"/>
                <a:gd fmla="val 45000" name="adj2"/>
              </a:avLst>
            </a:prstGeom>
            <a:solidFill>
              <a:srgbClr val="CCE0E9">
                <a:alpha val="89803"/>
              </a:srgbClr>
            </a:solidFill>
            <a:ln cap="flat" cmpd="sng" w="9525">
              <a:solidFill>
                <a:srgbClr val="CCE0E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txBox="1"/>
            <p:nvPr/>
          </p:nvSpPr>
          <p:spPr>
            <a:xfrm rot="5400000">
              <a:off x="5074085" y="2479148"/>
              <a:ext cx="242474" cy="33174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p:txBody>
        </p:sp>
      </p:grpSp>
      <p:sp>
        <p:nvSpPr>
          <p:cNvPr id="216" name="Google Shape;216;p3"/>
          <p:cNvSpPr txBox="1"/>
          <p:nvPr/>
        </p:nvSpPr>
        <p:spPr>
          <a:xfrm>
            <a:off x="3975676" y="5156389"/>
            <a:ext cx="46923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1050"/>
              <a:buFont typeface="Arial"/>
              <a:buNone/>
            </a:pPr>
            <a:r>
              <a:rPr b="0" i="0" lang="en-GB" sz="1050" u="none" cap="none" strike="noStrike">
                <a:solidFill>
                  <a:srgbClr val="0070C0"/>
                </a:solidFill>
                <a:latin typeface="Montserrat"/>
                <a:ea typeface="Montserrat"/>
                <a:cs typeface="Montserrat"/>
                <a:sym typeface="Montserrat"/>
              </a:rPr>
              <a:t>v5.0</a:t>
            </a:r>
            <a:endParaRPr b="0" i="0" sz="1050" u="none" cap="none" strike="noStrike">
              <a:solidFill>
                <a:srgbClr val="0070C0"/>
              </a:solidFill>
              <a:latin typeface="Montserrat"/>
              <a:ea typeface="Montserrat"/>
              <a:cs typeface="Montserrat"/>
              <a:sym typeface="Montserrat"/>
            </a:endParaRPr>
          </a:p>
        </p:txBody>
      </p:sp>
      <p:sp>
        <p:nvSpPr>
          <p:cNvPr id="217" name="Google Shape;217;p3"/>
          <p:cNvSpPr txBox="1"/>
          <p:nvPr/>
        </p:nvSpPr>
        <p:spPr>
          <a:xfrm>
            <a:off x="4839562" y="5530981"/>
            <a:ext cx="1516651"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6"/>
              </a:buClr>
              <a:buSzPts val="1100"/>
              <a:buFont typeface="Arial"/>
              <a:buNone/>
            </a:pPr>
            <a:r>
              <a:rPr b="0" i="0" lang="en-GB" sz="1100" u="none" cap="none" strike="noStrike">
                <a:solidFill>
                  <a:schemeClr val="accent6"/>
                </a:solidFill>
                <a:latin typeface="Montserrat"/>
                <a:ea typeface="Montserrat"/>
                <a:cs typeface="Montserrat"/>
                <a:sym typeface="Montserrat"/>
              </a:rPr>
              <a:t>Preview of new UI</a:t>
            </a:r>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C0504D"/>
              </a:buClr>
              <a:buSzPts val="1200"/>
              <a:buFont typeface="Arial"/>
              <a:buNone/>
            </a:pPr>
            <a:r>
              <a:rPr b="1" i="1" lang="en-GB" sz="1200" u="none" cap="none" strike="noStrike">
                <a:solidFill>
                  <a:srgbClr val="C0504D"/>
                </a:solidFill>
                <a:latin typeface="Montserrat"/>
                <a:ea typeface="Montserrat"/>
                <a:cs typeface="Montserrat"/>
                <a:sym typeface="Montserrat"/>
              </a:rPr>
              <a:t>WGC-22</a:t>
            </a:r>
            <a:endParaRPr/>
          </a:p>
          <a:p>
            <a:pPr indent="0" lvl="0" marL="0" marR="0" rtl="0" algn="ctr">
              <a:lnSpc>
                <a:spcPct val="100000"/>
              </a:lnSpc>
              <a:spcBef>
                <a:spcPts val="0"/>
              </a:spcBef>
              <a:spcAft>
                <a:spcPts val="0"/>
              </a:spcAft>
              <a:buClr>
                <a:srgbClr val="000000"/>
              </a:buClr>
              <a:buSzPts val="400"/>
              <a:buFont typeface="Arial"/>
              <a:buNone/>
            </a:pPr>
            <a:r>
              <a:t/>
            </a:r>
            <a:endParaRPr b="1" i="1" sz="400" u="none" cap="none" strike="noStrike">
              <a:solidFill>
                <a:srgbClr val="C0504D"/>
              </a:solidFill>
              <a:latin typeface="Montserrat"/>
              <a:ea typeface="Montserrat"/>
              <a:cs typeface="Montserrat"/>
              <a:sym typeface="Montserrat"/>
            </a:endParaRPr>
          </a:p>
          <a:p>
            <a:pPr indent="0" lvl="0" marL="0" marR="0" rtl="0" algn="ctr">
              <a:lnSpc>
                <a:spcPct val="100000"/>
              </a:lnSpc>
              <a:spcBef>
                <a:spcPts val="0"/>
              </a:spcBef>
              <a:spcAft>
                <a:spcPts val="0"/>
              </a:spcAft>
              <a:buClr>
                <a:srgbClr val="C0504D"/>
              </a:buClr>
              <a:buSzPts val="1200"/>
              <a:buFont typeface="Arial"/>
              <a:buNone/>
            </a:pPr>
            <a:r>
              <a:rPr b="1" i="1" lang="en-GB" sz="1200" u="none" cap="none" strike="noStrike">
                <a:solidFill>
                  <a:srgbClr val="C0504D"/>
                </a:solidFill>
                <a:latin typeface="Montserrat"/>
                <a:ea typeface="Montserrat"/>
                <a:cs typeface="Montserrat"/>
                <a:sym typeface="Montserrat"/>
              </a:rPr>
              <a:t>11-13 Feb 2025</a:t>
            </a:r>
            <a:endParaRPr b="1" i="1" sz="1200" u="none" cap="none" strike="noStrike">
              <a:solidFill>
                <a:srgbClr val="C0504D"/>
              </a:solidFill>
              <a:latin typeface="Montserrat"/>
              <a:ea typeface="Montserrat"/>
              <a:cs typeface="Montserrat"/>
              <a:sym typeface="Montserrat"/>
            </a:endParaRPr>
          </a:p>
        </p:txBody>
      </p:sp>
      <p:sp>
        <p:nvSpPr>
          <p:cNvPr id="218" name="Google Shape;218;p3"/>
          <p:cNvSpPr txBox="1"/>
          <p:nvPr/>
        </p:nvSpPr>
        <p:spPr>
          <a:xfrm>
            <a:off x="7906808" y="5519191"/>
            <a:ext cx="1516651" cy="7925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1050"/>
              <a:buFont typeface="Arial"/>
              <a:buNone/>
            </a:pPr>
            <a:r>
              <a:rPr b="0" i="0" lang="en-GB" sz="1050" u="none" cap="none" strike="noStrike">
                <a:solidFill>
                  <a:srgbClr val="0070C0"/>
                </a:solidFill>
                <a:latin typeface="Montserrat"/>
                <a:ea typeface="Montserrat"/>
                <a:cs typeface="Montserrat"/>
                <a:sym typeface="Montserrat"/>
              </a:rPr>
              <a:t>Public release of new UI and database</a:t>
            </a:r>
            <a:endParaRPr b="0" i="0" sz="1050" u="none" cap="none" strike="noStrike">
              <a:solidFill>
                <a:srgbClr val="0070C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
              <a:buFont typeface="Arial"/>
              <a:buNone/>
            </a:pPr>
            <a:r>
              <a:t/>
            </a:r>
            <a:endParaRPr b="0" i="0" sz="300" u="none" cap="none" strike="noStrike">
              <a:solidFill>
                <a:srgbClr val="0070C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70C0"/>
              </a:buClr>
              <a:buSzPts val="1050"/>
              <a:buFont typeface="Arial"/>
              <a:buNone/>
            </a:pPr>
            <a:r>
              <a:rPr b="0" i="0" lang="en-GB" sz="1050" u="none" cap="none" strike="noStrike">
                <a:solidFill>
                  <a:srgbClr val="0070C0"/>
                </a:solidFill>
                <a:latin typeface="Montserrat"/>
                <a:ea typeface="Montserrat"/>
                <a:cs typeface="Montserrat"/>
                <a:sym typeface="Montserrat"/>
              </a:rPr>
              <a:t> </a:t>
            </a:r>
            <a:r>
              <a:rPr b="0" i="1" lang="en-GB" sz="1050" u="none" cap="none" strike="noStrike">
                <a:solidFill>
                  <a:srgbClr val="0070C0"/>
                </a:solidFill>
                <a:latin typeface="Montserrat"/>
                <a:ea typeface="Montserrat"/>
                <a:cs typeface="Montserrat"/>
                <a:sym typeface="Montserrat"/>
              </a:rPr>
              <a:t>Late</a:t>
            </a:r>
            <a:r>
              <a:rPr b="0" i="0" lang="en-GB" sz="1050" u="none" cap="none" strike="noStrike">
                <a:solidFill>
                  <a:srgbClr val="0070C0"/>
                </a:solidFill>
                <a:latin typeface="Montserrat"/>
                <a:ea typeface="Montserrat"/>
                <a:cs typeface="Montserrat"/>
                <a:sym typeface="Montserrat"/>
              </a:rPr>
              <a:t> </a:t>
            </a:r>
            <a:r>
              <a:rPr b="0" i="1" lang="en-GB" sz="1100" u="none" cap="none" strike="noStrike">
                <a:solidFill>
                  <a:srgbClr val="0070C0"/>
                </a:solidFill>
                <a:latin typeface="Montserrat"/>
                <a:ea typeface="Montserrat"/>
                <a:cs typeface="Montserrat"/>
                <a:sym typeface="Montserrat"/>
              </a:rPr>
              <a:t>Q2.2025</a:t>
            </a:r>
            <a:endParaRPr b="0" i="0" sz="1050" u="none" cap="none" strike="noStrike">
              <a:solidFill>
                <a:srgbClr val="0070C0"/>
              </a:solidFill>
              <a:latin typeface="Montserrat"/>
              <a:ea typeface="Montserrat"/>
              <a:cs typeface="Montserrat"/>
              <a:sym typeface="Montserrat"/>
            </a:endParaRPr>
          </a:p>
        </p:txBody>
      </p:sp>
      <p:sp>
        <p:nvSpPr>
          <p:cNvPr id="219" name="Google Shape;219;p3"/>
          <p:cNvSpPr txBox="1"/>
          <p:nvPr/>
        </p:nvSpPr>
        <p:spPr>
          <a:xfrm>
            <a:off x="9343993" y="5520643"/>
            <a:ext cx="2780322" cy="7771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1000"/>
              <a:buFont typeface="Arial"/>
              <a:buNone/>
            </a:pPr>
            <a:r>
              <a:rPr b="0" i="0" lang="en-GB" sz="1000" u="none" cap="none" strike="noStrike">
                <a:solidFill>
                  <a:srgbClr val="0070C0"/>
                </a:solidFill>
                <a:latin typeface="Montserrat"/>
                <a:ea typeface="Montserrat"/>
                <a:cs typeface="Montserrat"/>
                <a:sym typeface="Montserrat"/>
              </a:rPr>
              <a:t>(Focussed harvesting as needed (GA) and preparation for support to emerging priorities)</a:t>
            </a:r>
            <a:endParaRPr/>
          </a:p>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rgbClr val="0070C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70C0"/>
              </a:buClr>
              <a:buSzPts val="1050"/>
              <a:buFont typeface="Arial"/>
              <a:buNone/>
            </a:pPr>
            <a:r>
              <a:rPr b="0" i="1" lang="en-GB" sz="1050" u="none" cap="none" strike="noStrike">
                <a:solidFill>
                  <a:srgbClr val="0070C0"/>
                </a:solidFill>
                <a:latin typeface="Montserrat"/>
                <a:ea typeface="Montserrat"/>
                <a:cs typeface="Montserrat"/>
                <a:sym typeface="Montserrat"/>
              </a:rPr>
              <a:t>Q3-Q4.2025</a:t>
            </a:r>
            <a:endParaRPr b="0" i="1" sz="1050" u="none" cap="none" strike="noStrike">
              <a:solidFill>
                <a:srgbClr val="0070C0"/>
              </a:solidFill>
              <a:latin typeface="Montserrat"/>
              <a:ea typeface="Montserrat"/>
              <a:cs typeface="Montserrat"/>
              <a:sym typeface="Montserrat"/>
            </a:endParaRPr>
          </a:p>
        </p:txBody>
      </p:sp>
      <p:sp>
        <p:nvSpPr>
          <p:cNvPr id="220" name="Google Shape;220;p3"/>
          <p:cNvSpPr txBox="1"/>
          <p:nvPr/>
        </p:nvSpPr>
        <p:spPr>
          <a:xfrm>
            <a:off x="6486752" y="5153367"/>
            <a:ext cx="63165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1050"/>
              <a:buFont typeface="Arial"/>
              <a:buNone/>
            </a:pPr>
            <a:r>
              <a:rPr b="0" i="0" lang="en-GB" sz="1050" u="none" cap="none" strike="noStrike">
                <a:solidFill>
                  <a:srgbClr val="00B050"/>
                </a:solidFill>
                <a:latin typeface="Montserrat"/>
                <a:ea typeface="Montserrat"/>
                <a:cs typeface="Montserrat"/>
                <a:sym typeface="Montserrat"/>
              </a:rPr>
              <a:t>[v5.i] </a:t>
            </a:r>
            <a:r>
              <a:rPr b="0" i="0" lang="en-GB" sz="700" u="none" cap="none" strike="noStrike">
                <a:solidFill>
                  <a:srgbClr val="00B050"/>
                </a:solidFill>
                <a:latin typeface="Montserrat"/>
                <a:ea typeface="Montserrat"/>
                <a:cs typeface="Montserrat"/>
                <a:sym typeface="Montserrat"/>
              </a:rPr>
              <a:t>🡪</a:t>
            </a:r>
            <a:endParaRPr b="0" i="0" sz="1050" u="none" cap="none" strike="noStrike">
              <a:solidFill>
                <a:srgbClr val="00B050"/>
              </a:solidFill>
              <a:latin typeface="Montserrat"/>
              <a:ea typeface="Montserrat"/>
              <a:cs typeface="Montserrat"/>
              <a:sym typeface="Montserrat"/>
            </a:endParaRPr>
          </a:p>
        </p:txBody>
      </p:sp>
      <p:sp>
        <p:nvSpPr>
          <p:cNvPr id="221" name="Google Shape;221;p3"/>
          <p:cNvSpPr txBox="1"/>
          <p:nvPr/>
        </p:nvSpPr>
        <p:spPr>
          <a:xfrm>
            <a:off x="7989413" y="5159725"/>
            <a:ext cx="64058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700"/>
              <a:buFont typeface="Arial"/>
              <a:buNone/>
            </a:pPr>
            <a:r>
              <a:rPr b="0" i="0" lang="en-GB" sz="700" u="none" cap="none" strike="noStrike">
                <a:solidFill>
                  <a:srgbClr val="00B050"/>
                </a:solidFill>
                <a:latin typeface="Montserrat"/>
                <a:ea typeface="Montserrat"/>
                <a:cs typeface="Montserrat"/>
                <a:sym typeface="Montserrat"/>
              </a:rPr>
              <a:t>🡨</a:t>
            </a:r>
            <a:r>
              <a:rPr b="0" i="0" lang="en-GB" sz="1050" u="none" cap="none" strike="noStrike">
                <a:solidFill>
                  <a:srgbClr val="00B050"/>
                </a:solidFill>
                <a:latin typeface="Montserrat"/>
                <a:ea typeface="Montserrat"/>
                <a:cs typeface="Montserrat"/>
                <a:sym typeface="Montserrat"/>
              </a:rPr>
              <a:t> </a:t>
            </a:r>
            <a:r>
              <a:rPr b="1" i="0" lang="en-GB" sz="1050" u="none" cap="none" strike="noStrike">
                <a:solidFill>
                  <a:srgbClr val="00B050"/>
                </a:solidFill>
                <a:latin typeface="Montserrat"/>
                <a:ea typeface="Montserrat"/>
                <a:cs typeface="Montserrat"/>
                <a:sym typeface="Montserrat"/>
              </a:rPr>
              <a:t>v6.0</a:t>
            </a:r>
            <a:endParaRPr b="1" i="0" sz="1050" u="none" cap="none" strike="noStrike">
              <a:solidFill>
                <a:srgbClr val="00B050"/>
              </a:solidFill>
              <a:latin typeface="Montserrat"/>
              <a:ea typeface="Montserrat"/>
              <a:cs typeface="Montserrat"/>
              <a:sym typeface="Montserrat"/>
            </a:endParaRPr>
          </a:p>
        </p:txBody>
      </p:sp>
      <p:sp>
        <p:nvSpPr>
          <p:cNvPr id="222" name="Google Shape;222;p3"/>
          <p:cNvSpPr txBox="1"/>
          <p:nvPr/>
        </p:nvSpPr>
        <p:spPr>
          <a:xfrm>
            <a:off x="8703412" y="5167519"/>
            <a:ext cx="64058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9999"/>
              </a:buClr>
              <a:buSzPts val="1050"/>
              <a:buFont typeface="Arial"/>
              <a:buNone/>
            </a:pPr>
            <a:r>
              <a:rPr b="1" i="0" lang="en-GB" sz="1050" u="none" cap="none" strike="noStrike">
                <a:solidFill>
                  <a:srgbClr val="009999"/>
                </a:solidFill>
                <a:latin typeface="Montserrat"/>
                <a:ea typeface="Montserrat"/>
                <a:cs typeface="Montserrat"/>
                <a:sym typeface="Montserrat"/>
              </a:rPr>
              <a:t>vX.# </a:t>
            </a:r>
            <a:r>
              <a:rPr b="0" i="0" lang="en-GB" sz="800" u="none" cap="none" strike="noStrike">
                <a:solidFill>
                  <a:srgbClr val="009999"/>
                </a:solidFill>
                <a:latin typeface="Montserrat"/>
                <a:ea typeface="Montserrat"/>
                <a:cs typeface="Montserrat"/>
                <a:sym typeface="Montserrat"/>
              </a:rPr>
              <a:t>🡪</a:t>
            </a:r>
            <a:r>
              <a:rPr b="0" i="0" lang="en-GB" sz="1050" u="none" cap="none" strike="noStrike">
                <a:solidFill>
                  <a:srgbClr val="009999"/>
                </a:solidFill>
                <a:latin typeface="Montserrat"/>
                <a:ea typeface="Montserrat"/>
                <a:cs typeface="Montserrat"/>
                <a:sym typeface="Montserrat"/>
              </a:rPr>
              <a:t> </a:t>
            </a:r>
            <a:endParaRPr b="0" i="0" sz="1050" u="none" cap="none" strike="noStrike">
              <a:solidFill>
                <a:srgbClr val="009999"/>
              </a:solidFill>
              <a:latin typeface="Montserrat"/>
              <a:ea typeface="Montserrat"/>
              <a:cs typeface="Montserrat"/>
              <a:sym typeface="Montserrat"/>
            </a:endParaRPr>
          </a:p>
        </p:txBody>
      </p:sp>
      <p:sp>
        <p:nvSpPr>
          <p:cNvPr id="223" name="Google Shape;223;p3"/>
          <p:cNvSpPr/>
          <p:nvPr/>
        </p:nvSpPr>
        <p:spPr>
          <a:xfrm rot="5400000">
            <a:off x="11700302" y="4622670"/>
            <a:ext cx="540458" cy="336229"/>
          </a:xfrm>
          <a:prstGeom prst="upArrow">
            <a:avLst>
              <a:gd fmla="val 50000" name="adj1"/>
              <a:gd fmla="val 71067" name="adj2"/>
            </a:avLst>
          </a:prstGeom>
          <a:solidFill>
            <a:srgbClr val="9FB0CC"/>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3"/>
          <p:cNvSpPr/>
          <p:nvPr/>
        </p:nvSpPr>
        <p:spPr>
          <a:xfrm rot="5400000">
            <a:off x="1671165" y="4377808"/>
            <a:ext cx="219970" cy="751033"/>
          </a:xfrm>
          <a:prstGeom prst="stripedRightArrow">
            <a:avLst>
              <a:gd fmla="val 50000" name="adj1"/>
              <a:gd fmla="val 50000" name="adj2"/>
            </a:avLst>
          </a:prstGeom>
          <a:solidFill>
            <a:srgbClr val="00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3"/>
          <p:cNvSpPr/>
          <p:nvPr/>
        </p:nvSpPr>
        <p:spPr>
          <a:xfrm>
            <a:off x="8539459" y="4541733"/>
            <a:ext cx="135795" cy="517836"/>
          </a:xfrm>
          <a:prstGeom prst="stripedRightArrow">
            <a:avLst>
              <a:gd fmla="val 50000" name="adj1"/>
              <a:gd fmla="val 50000" name="adj2"/>
            </a:avLst>
          </a:prstGeom>
          <a:solidFill>
            <a:srgbClr val="0099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CDR Inventory: </a:t>
            </a:r>
            <a:r>
              <a:rPr lang="en-GB" sz="3600"/>
              <a:t>New UI and DB</a:t>
            </a:r>
            <a:r>
              <a:rPr lang="en-GB"/>
              <a:t> </a:t>
            </a:r>
            <a:endParaRPr/>
          </a:p>
        </p:txBody>
      </p:sp>
      <p:sp>
        <p:nvSpPr>
          <p:cNvPr id="231" name="Google Shape;231;p4"/>
          <p:cNvSpPr txBox="1"/>
          <p:nvPr/>
        </p:nvSpPr>
        <p:spPr>
          <a:xfrm>
            <a:off x="4188685" y="1363111"/>
            <a:ext cx="1990442" cy="307777"/>
          </a:xfrm>
          <a:prstGeom prst="rect">
            <a:avLst/>
          </a:prstGeom>
          <a:noFill/>
          <a:ln cap="flat" cmpd="sng" w="28575">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100" u="none" cap="none" strike="noStrike">
                <a:solidFill>
                  <a:srgbClr val="0070C0"/>
                </a:solidFill>
                <a:latin typeface="Montserrat"/>
                <a:ea typeface="Montserrat"/>
                <a:cs typeface="Montserrat"/>
                <a:sym typeface="Montserrat"/>
              </a:rPr>
              <a:t>Bulk expand / collapse</a:t>
            </a:r>
            <a:endParaRPr/>
          </a:p>
          <a:p>
            <a:pPr indent="0" lvl="0" marL="0" marR="0" rtl="0" algn="l">
              <a:lnSpc>
                <a:spcPct val="100000"/>
              </a:lnSpc>
              <a:spcBef>
                <a:spcPts val="0"/>
              </a:spcBef>
              <a:spcAft>
                <a:spcPts val="0"/>
              </a:spcAft>
              <a:buNone/>
            </a:pPr>
            <a:r>
              <a:t/>
            </a:r>
            <a:endParaRPr b="0" i="0" sz="300" u="none" cap="none" strike="noStrike">
              <a:solidFill>
                <a:srgbClr val="7F7F7F"/>
              </a:solidFill>
              <a:latin typeface="Montserrat"/>
              <a:ea typeface="Montserrat"/>
              <a:cs typeface="Montserrat"/>
              <a:sym typeface="Montserrat"/>
            </a:endParaRPr>
          </a:p>
        </p:txBody>
      </p:sp>
      <p:sp>
        <p:nvSpPr>
          <p:cNvPr id="232" name="Google Shape;232;p4"/>
          <p:cNvSpPr txBox="1"/>
          <p:nvPr/>
        </p:nvSpPr>
        <p:spPr>
          <a:xfrm>
            <a:off x="2710860" y="3937513"/>
            <a:ext cx="660405" cy="307777"/>
          </a:xfrm>
          <a:prstGeom prst="rect">
            <a:avLst/>
          </a:prstGeom>
          <a:noFill/>
          <a:ln cap="flat" cmpd="sng" w="28575">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100" u="none" cap="none" strike="noStrike">
                <a:solidFill>
                  <a:srgbClr val="0070C0"/>
                </a:solidFill>
                <a:latin typeface="Montserrat"/>
                <a:ea typeface="Montserrat"/>
                <a:cs typeface="Montserrat"/>
                <a:sym typeface="Montserrat"/>
              </a:rPr>
              <a:t>Select</a:t>
            </a:r>
            <a:endParaRPr/>
          </a:p>
          <a:p>
            <a:pPr indent="0" lvl="0" marL="0" marR="0" rtl="0" algn="l">
              <a:lnSpc>
                <a:spcPct val="100000"/>
              </a:lnSpc>
              <a:spcBef>
                <a:spcPts val="0"/>
              </a:spcBef>
              <a:spcAft>
                <a:spcPts val="0"/>
              </a:spcAft>
              <a:buNone/>
            </a:pPr>
            <a:r>
              <a:t/>
            </a:r>
            <a:endParaRPr b="0" i="0" sz="300" u="none" cap="none" strike="noStrike">
              <a:solidFill>
                <a:srgbClr val="7F7F7F"/>
              </a:solidFill>
              <a:latin typeface="Montserrat"/>
              <a:ea typeface="Montserrat"/>
              <a:cs typeface="Montserrat"/>
              <a:sym typeface="Montserrat"/>
            </a:endParaRPr>
          </a:p>
        </p:txBody>
      </p:sp>
      <p:sp>
        <p:nvSpPr>
          <p:cNvPr id="233" name="Google Shape;233;p4"/>
          <p:cNvSpPr txBox="1"/>
          <p:nvPr/>
        </p:nvSpPr>
        <p:spPr>
          <a:xfrm>
            <a:off x="2821708" y="4711333"/>
            <a:ext cx="840510" cy="4770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100" u="none" cap="none" strike="noStrike">
                <a:solidFill>
                  <a:srgbClr val="0070C0"/>
                </a:solidFill>
                <a:latin typeface="Montserrat"/>
                <a:ea typeface="Montserrat"/>
                <a:cs typeface="Montserrat"/>
                <a:sym typeface="Montserrat"/>
              </a:rPr>
              <a:t>Detailed view</a:t>
            </a:r>
            <a:endParaRPr/>
          </a:p>
          <a:p>
            <a:pPr indent="0" lvl="0" marL="0" marR="0" rtl="0" algn="ctr">
              <a:lnSpc>
                <a:spcPct val="100000"/>
              </a:lnSpc>
              <a:spcBef>
                <a:spcPts val="0"/>
              </a:spcBef>
              <a:spcAft>
                <a:spcPts val="0"/>
              </a:spcAft>
              <a:buNone/>
            </a:pPr>
            <a:r>
              <a:t/>
            </a:r>
            <a:endParaRPr b="0" i="0" sz="300" u="none" cap="none" strike="noStrike">
              <a:solidFill>
                <a:srgbClr val="7F7F7F"/>
              </a:solidFill>
              <a:latin typeface="Montserrat"/>
              <a:ea typeface="Montserrat"/>
              <a:cs typeface="Montserrat"/>
              <a:sym typeface="Montserrat"/>
            </a:endParaRPr>
          </a:p>
        </p:txBody>
      </p:sp>
      <p:sp>
        <p:nvSpPr>
          <p:cNvPr id="234" name="Google Shape;234;p4"/>
          <p:cNvSpPr/>
          <p:nvPr/>
        </p:nvSpPr>
        <p:spPr>
          <a:xfrm>
            <a:off x="2521516" y="4777320"/>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5" name="Google Shape;235;p4"/>
          <p:cNvSpPr/>
          <p:nvPr/>
        </p:nvSpPr>
        <p:spPr>
          <a:xfrm>
            <a:off x="2332173" y="4006089"/>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6" name="Google Shape;236;p4"/>
          <p:cNvSpPr/>
          <p:nvPr/>
        </p:nvSpPr>
        <p:spPr>
          <a:xfrm>
            <a:off x="2295224" y="1447621"/>
            <a:ext cx="1366994"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 name="Google Shape;237;p4"/>
          <p:cNvSpPr/>
          <p:nvPr/>
        </p:nvSpPr>
        <p:spPr>
          <a:xfrm>
            <a:off x="5938982" y="3225128"/>
            <a:ext cx="1076032" cy="307777"/>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8" name="Google Shape;238;p4"/>
          <p:cNvSpPr/>
          <p:nvPr/>
        </p:nvSpPr>
        <p:spPr>
          <a:xfrm>
            <a:off x="4715166" y="2888005"/>
            <a:ext cx="1076032" cy="307777"/>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9" name="Google Shape;239;p4"/>
          <p:cNvSpPr txBox="1"/>
          <p:nvPr/>
        </p:nvSpPr>
        <p:spPr>
          <a:xfrm>
            <a:off x="4715166" y="3265618"/>
            <a:ext cx="1126836" cy="4770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100" u="none" cap="none" strike="noStrike">
                <a:solidFill>
                  <a:srgbClr val="0070C0"/>
                </a:solidFill>
                <a:latin typeface="Montserrat"/>
                <a:ea typeface="Montserrat"/>
                <a:cs typeface="Montserrat"/>
                <a:sym typeface="Montserrat"/>
              </a:rPr>
              <a:t>Formatted data</a:t>
            </a:r>
            <a:endParaRPr/>
          </a:p>
          <a:p>
            <a:pPr indent="0" lvl="0" marL="0" marR="0" rtl="0" algn="ctr">
              <a:lnSpc>
                <a:spcPct val="100000"/>
              </a:lnSpc>
              <a:spcBef>
                <a:spcPts val="0"/>
              </a:spcBef>
              <a:spcAft>
                <a:spcPts val="0"/>
              </a:spcAft>
              <a:buNone/>
            </a:pPr>
            <a:r>
              <a:t/>
            </a:r>
            <a:endParaRPr b="0" i="0" sz="300" u="none" cap="none" strike="noStrike">
              <a:solidFill>
                <a:srgbClr val="7F7F7F"/>
              </a:solidFill>
              <a:latin typeface="Montserrat"/>
              <a:ea typeface="Montserrat"/>
              <a:cs typeface="Montserrat"/>
              <a:sym typeface="Montserrat"/>
            </a:endParaRPr>
          </a:p>
        </p:txBody>
      </p:sp>
      <p:sp>
        <p:nvSpPr>
          <p:cNvPr id="240" name="Google Shape;240;p4"/>
          <p:cNvSpPr/>
          <p:nvPr/>
        </p:nvSpPr>
        <p:spPr>
          <a:xfrm>
            <a:off x="10594109" y="1840165"/>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1" name="Google Shape;241;p4"/>
          <p:cNvSpPr/>
          <p:nvPr/>
        </p:nvSpPr>
        <p:spPr>
          <a:xfrm>
            <a:off x="10598729" y="2140341"/>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 name="Google Shape;242;p4"/>
          <p:cNvSpPr/>
          <p:nvPr/>
        </p:nvSpPr>
        <p:spPr>
          <a:xfrm>
            <a:off x="9836727" y="1443002"/>
            <a:ext cx="1145311"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3" name="Google Shape;243;p4"/>
          <p:cNvSpPr/>
          <p:nvPr/>
        </p:nvSpPr>
        <p:spPr>
          <a:xfrm>
            <a:off x="8183426" y="1655436"/>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p4"/>
          <p:cNvSpPr txBox="1"/>
          <p:nvPr/>
        </p:nvSpPr>
        <p:spPr>
          <a:xfrm>
            <a:off x="7767770" y="1403502"/>
            <a:ext cx="11268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70C0"/>
                </a:solidFill>
                <a:latin typeface="Montserrat"/>
                <a:ea typeface="Montserrat"/>
                <a:cs typeface="Montserrat"/>
                <a:sym typeface="Montserrat"/>
              </a:rPr>
              <a:t>Sort</a:t>
            </a:r>
            <a:endParaRPr/>
          </a:p>
          <a:p>
            <a:pPr indent="0" lvl="0" marL="0" marR="0" rtl="0" algn="l">
              <a:lnSpc>
                <a:spcPct val="100000"/>
              </a:lnSpc>
              <a:spcBef>
                <a:spcPts val="0"/>
              </a:spcBef>
              <a:spcAft>
                <a:spcPts val="0"/>
              </a:spcAft>
              <a:buNone/>
            </a:pPr>
            <a:r>
              <a:t/>
            </a:r>
            <a:endParaRPr b="0" i="0" sz="300" u="none" cap="none" strike="noStrike">
              <a:solidFill>
                <a:srgbClr val="7F7F7F"/>
              </a:solidFill>
              <a:latin typeface="Montserrat"/>
              <a:ea typeface="Montserrat"/>
              <a:cs typeface="Montserrat"/>
              <a:sym typeface="Montserrat"/>
            </a:endParaRPr>
          </a:p>
        </p:txBody>
      </p:sp>
      <p:grpSp>
        <p:nvGrpSpPr>
          <p:cNvPr id="245" name="Google Shape;245;p4"/>
          <p:cNvGrpSpPr/>
          <p:nvPr/>
        </p:nvGrpSpPr>
        <p:grpSpPr>
          <a:xfrm>
            <a:off x="65988" y="1059915"/>
            <a:ext cx="10951465" cy="5501141"/>
            <a:chOff x="65988" y="1059915"/>
            <a:chExt cx="10951465" cy="5501141"/>
          </a:xfrm>
        </p:grpSpPr>
        <p:pic>
          <p:nvPicPr>
            <p:cNvPr id="246" name="Google Shape;246;p4"/>
            <p:cNvPicPr preferRelativeResize="0"/>
            <p:nvPr/>
          </p:nvPicPr>
          <p:blipFill rotWithShape="1">
            <a:blip r:embed="rId3">
              <a:alphaModFix/>
            </a:blip>
            <a:srcRect b="0" l="0" r="0" t="0"/>
            <a:stretch/>
          </p:blipFill>
          <p:spPr>
            <a:xfrm>
              <a:off x="65988" y="1059915"/>
              <a:ext cx="10951465" cy="5501141"/>
            </a:xfrm>
            <a:prstGeom prst="rect">
              <a:avLst/>
            </a:prstGeom>
            <a:noFill/>
            <a:ln cap="flat" cmpd="sng" w="12700">
              <a:solidFill>
                <a:srgbClr val="00B0F0"/>
              </a:solidFill>
              <a:prstDash val="solid"/>
              <a:round/>
              <a:headEnd len="sm" w="sm" type="none"/>
              <a:tailEnd len="sm" w="sm" type="none"/>
            </a:ln>
          </p:spPr>
        </p:pic>
        <p:pic>
          <p:nvPicPr>
            <p:cNvPr id="247" name="Google Shape;247;p4"/>
            <p:cNvPicPr preferRelativeResize="0"/>
            <p:nvPr/>
          </p:nvPicPr>
          <p:blipFill rotWithShape="1">
            <a:blip r:embed="rId4">
              <a:alphaModFix/>
            </a:blip>
            <a:srcRect b="0" l="0" r="0" t="0"/>
            <a:stretch/>
          </p:blipFill>
          <p:spPr>
            <a:xfrm>
              <a:off x="67796" y="1445901"/>
              <a:ext cx="2172003" cy="5115155"/>
            </a:xfrm>
            <a:prstGeom prst="rect">
              <a:avLst/>
            </a:prstGeom>
            <a:noFill/>
            <a:ln cap="flat" cmpd="sng" w="12700">
              <a:solidFill>
                <a:srgbClr val="00B0F0"/>
              </a:solidFill>
              <a:prstDash val="solid"/>
              <a:round/>
              <a:headEnd len="sm" w="sm" type="none"/>
              <a:tailEnd len="sm" w="sm" type="none"/>
            </a:ln>
          </p:spPr>
        </p:pic>
      </p:grpSp>
      <p:sp>
        <p:nvSpPr>
          <p:cNvPr id="248" name="Google Shape;248;p4"/>
          <p:cNvSpPr txBox="1"/>
          <p:nvPr/>
        </p:nvSpPr>
        <p:spPr>
          <a:xfrm>
            <a:off x="11074783" y="2213346"/>
            <a:ext cx="974436" cy="415498"/>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050" u="none" cap="none" strike="noStrike">
                <a:solidFill>
                  <a:srgbClr val="0070C0"/>
                </a:solidFill>
                <a:latin typeface="Montserrat"/>
                <a:ea typeface="Montserrat"/>
                <a:cs typeface="Montserrat"/>
                <a:sym typeface="Montserrat"/>
              </a:rPr>
              <a:t>Expanded view</a:t>
            </a:r>
            <a:endParaRPr/>
          </a:p>
        </p:txBody>
      </p:sp>
      <p:sp>
        <p:nvSpPr>
          <p:cNvPr id="249" name="Google Shape;249;p4"/>
          <p:cNvSpPr txBox="1"/>
          <p:nvPr/>
        </p:nvSpPr>
        <p:spPr>
          <a:xfrm>
            <a:off x="3874327" y="1462048"/>
            <a:ext cx="1990442" cy="307777"/>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100" u="none" cap="none" strike="noStrike">
                <a:solidFill>
                  <a:srgbClr val="00B0F0"/>
                </a:solidFill>
                <a:latin typeface="Montserrat"/>
                <a:ea typeface="Montserrat"/>
                <a:cs typeface="Montserrat"/>
                <a:sym typeface="Montserrat"/>
              </a:rPr>
              <a:t>Bulk expand / collapse</a:t>
            </a:r>
            <a:endParaRPr/>
          </a:p>
          <a:p>
            <a:pPr indent="0" lvl="0" marL="0" marR="0" rtl="0" algn="l">
              <a:lnSpc>
                <a:spcPct val="100000"/>
              </a:lnSpc>
              <a:spcBef>
                <a:spcPts val="0"/>
              </a:spcBef>
              <a:spcAft>
                <a:spcPts val="0"/>
              </a:spcAft>
              <a:buNone/>
            </a:pPr>
            <a:r>
              <a:t/>
            </a:r>
            <a:endParaRPr b="0" i="0" sz="300" u="none" cap="none" strike="noStrike">
              <a:solidFill>
                <a:srgbClr val="00B0F0"/>
              </a:solidFill>
              <a:latin typeface="Montserrat"/>
              <a:ea typeface="Montserrat"/>
              <a:cs typeface="Montserrat"/>
              <a:sym typeface="Montserrat"/>
            </a:endParaRPr>
          </a:p>
        </p:txBody>
      </p:sp>
      <p:sp>
        <p:nvSpPr>
          <p:cNvPr id="250" name="Google Shape;250;p4"/>
          <p:cNvSpPr txBox="1"/>
          <p:nvPr/>
        </p:nvSpPr>
        <p:spPr>
          <a:xfrm>
            <a:off x="2307072" y="3995643"/>
            <a:ext cx="660405" cy="253916"/>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050" u="none" cap="none" strike="noStrike">
                <a:solidFill>
                  <a:srgbClr val="0070C0"/>
                </a:solidFill>
                <a:latin typeface="Montserrat"/>
                <a:ea typeface="Montserrat"/>
                <a:cs typeface="Montserrat"/>
                <a:sym typeface="Montserrat"/>
              </a:rPr>
              <a:t>Select</a:t>
            </a:r>
            <a:endParaRPr/>
          </a:p>
        </p:txBody>
      </p:sp>
      <p:sp>
        <p:nvSpPr>
          <p:cNvPr id="251" name="Google Shape;251;p4"/>
          <p:cNvSpPr txBox="1"/>
          <p:nvPr/>
        </p:nvSpPr>
        <p:spPr>
          <a:xfrm>
            <a:off x="2795001" y="4910868"/>
            <a:ext cx="2172003" cy="253916"/>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050" u="none" cap="none" strike="noStrike">
                <a:solidFill>
                  <a:srgbClr val="0070C0"/>
                </a:solidFill>
                <a:latin typeface="Montserrat"/>
                <a:ea typeface="Montserrat"/>
                <a:cs typeface="Montserrat"/>
                <a:sym typeface="Montserrat"/>
              </a:rPr>
              <a:t>Detailed view ( &gt; new page)</a:t>
            </a:r>
            <a:endParaRPr/>
          </a:p>
        </p:txBody>
      </p:sp>
      <p:sp>
        <p:nvSpPr>
          <p:cNvPr id="252" name="Google Shape;252;p4"/>
          <p:cNvSpPr/>
          <p:nvPr/>
        </p:nvSpPr>
        <p:spPr>
          <a:xfrm>
            <a:off x="10539116" y="1879443"/>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3" name="Google Shape;253;p4"/>
          <p:cNvSpPr/>
          <p:nvPr/>
        </p:nvSpPr>
        <p:spPr>
          <a:xfrm>
            <a:off x="10553162" y="2179619"/>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4" name="Google Shape;254;p4"/>
          <p:cNvSpPr/>
          <p:nvPr/>
        </p:nvSpPr>
        <p:spPr>
          <a:xfrm>
            <a:off x="2541940" y="5071125"/>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4"/>
          <p:cNvSpPr/>
          <p:nvPr/>
        </p:nvSpPr>
        <p:spPr>
          <a:xfrm>
            <a:off x="2305460" y="4290463"/>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4"/>
          <p:cNvSpPr/>
          <p:nvPr/>
        </p:nvSpPr>
        <p:spPr>
          <a:xfrm>
            <a:off x="9725174" y="1472851"/>
            <a:ext cx="1145311"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4"/>
          <p:cNvSpPr/>
          <p:nvPr/>
        </p:nvSpPr>
        <p:spPr>
          <a:xfrm>
            <a:off x="2329848" y="1470487"/>
            <a:ext cx="1366994"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4"/>
          <p:cNvSpPr/>
          <p:nvPr/>
        </p:nvSpPr>
        <p:spPr>
          <a:xfrm>
            <a:off x="8750605" y="1685285"/>
            <a:ext cx="23090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4"/>
          <p:cNvSpPr txBox="1"/>
          <p:nvPr/>
        </p:nvSpPr>
        <p:spPr>
          <a:xfrm>
            <a:off x="8212400" y="1461632"/>
            <a:ext cx="494165" cy="307777"/>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B0F0"/>
                </a:solidFill>
                <a:latin typeface="Montserrat"/>
                <a:ea typeface="Montserrat"/>
                <a:cs typeface="Montserrat"/>
                <a:sym typeface="Montserrat"/>
              </a:rPr>
              <a:t>Sort</a:t>
            </a:r>
            <a:endParaRPr/>
          </a:p>
          <a:p>
            <a:pPr indent="0" lvl="0" marL="0" marR="0" rtl="0" algn="l">
              <a:lnSpc>
                <a:spcPct val="100000"/>
              </a:lnSpc>
              <a:spcBef>
                <a:spcPts val="0"/>
              </a:spcBef>
              <a:spcAft>
                <a:spcPts val="0"/>
              </a:spcAft>
              <a:buNone/>
            </a:pPr>
            <a:r>
              <a:t/>
            </a:r>
            <a:endParaRPr b="0" i="0" sz="300" u="none" cap="none" strike="noStrike">
              <a:solidFill>
                <a:srgbClr val="00B0F0"/>
              </a:solidFill>
              <a:latin typeface="Montserrat"/>
              <a:ea typeface="Montserrat"/>
              <a:cs typeface="Montserrat"/>
              <a:sym typeface="Montserrat"/>
            </a:endParaRPr>
          </a:p>
        </p:txBody>
      </p:sp>
      <p:sp>
        <p:nvSpPr>
          <p:cNvPr id="260" name="Google Shape;260;p4"/>
          <p:cNvSpPr/>
          <p:nvPr/>
        </p:nvSpPr>
        <p:spPr>
          <a:xfrm>
            <a:off x="5921696" y="3245550"/>
            <a:ext cx="1076032" cy="307777"/>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1" name="Google Shape;261;p4"/>
          <p:cNvSpPr/>
          <p:nvPr/>
        </p:nvSpPr>
        <p:spPr>
          <a:xfrm>
            <a:off x="4688453" y="2917854"/>
            <a:ext cx="1076032" cy="307777"/>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2" name="Google Shape;262;p4"/>
          <p:cNvSpPr txBox="1"/>
          <p:nvPr/>
        </p:nvSpPr>
        <p:spPr>
          <a:xfrm>
            <a:off x="4468305" y="3289029"/>
            <a:ext cx="1381596" cy="284693"/>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050" u="none" cap="none" strike="noStrike">
                <a:solidFill>
                  <a:srgbClr val="0070C0"/>
                </a:solidFill>
                <a:latin typeface="Montserrat"/>
                <a:ea typeface="Montserrat"/>
                <a:cs typeface="Montserrat"/>
                <a:sym typeface="Montserrat"/>
              </a:rPr>
              <a:t>Formatted data</a:t>
            </a:r>
            <a:endParaRPr/>
          </a:p>
          <a:p>
            <a:pPr indent="0" lvl="0" marL="0" marR="0" rtl="0" algn="ctr">
              <a:lnSpc>
                <a:spcPct val="100000"/>
              </a:lnSpc>
              <a:spcBef>
                <a:spcPts val="0"/>
              </a:spcBef>
              <a:spcAft>
                <a:spcPts val="0"/>
              </a:spcAft>
              <a:buNone/>
            </a:pPr>
            <a:r>
              <a:t/>
            </a:r>
            <a:endParaRPr b="0" i="0" sz="200" u="none" cap="none" strike="noStrike">
              <a:solidFill>
                <a:srgbClr val="7F7F7F"/>
              </a:solidFill>
              <a:latin typeface="Montserrat"/>
              <a:ea typeface="Montserrat"/>
              <a:cs typeface="Montserrat"/>
              <a:sym typeface="Montserrat"/>
            </a:endParaRPr>
          </a:p>
        </p:txBody>
      </p:sp>
      <p:sp>
        <p:nvSpPr>
          <p:cNvPr id="263" name="Google Shape;263;p4"/>
          <p:cNvSpPr txBox="1"/>
          <p:nvPr/>
        </p:nvSpPr>
        <p:spPr>
          <a:xfrm>
            <a:off x="11067066" y="1868174"/>
            <a:ext cx="899640" cy="253916"/>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050" u="none" cap="none" strike="noStrike">
                <a:solidFill>
                  <a:srgbClr val="0070C0"/>
                </a:solidFill>
                <a:latin typeface="Montserrat"/>
                <a:ea typeface="Montserrat"/>
                <a:cs typeface="Montserrat"/>
                <a:sym typeface="Montserrat"/>
              </a:rPr>
              <a:t>Row view</a:t>
            </a:r>
            <a:endParaRPr/>
          </a:p>
        </p:txBody>
      </p:sp>
      <p:sp>
        <p:nvSpPr>
          <p:cNvPr id="264" name="Google Shape;264;p4"/>
          <p:cNvSpPr txBox="1"/>
          <p:nvPr/>
        </p:nvSpPr>
        <p:spPr>
          <a:xfrm>
            <a:off x="11067860" y="1287695"/>
            <a:ext cx="814006" cy="415498"/>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050" u="none" cap="none" strike="noStrike">
                <a:solidFill>
                  <a:srgbClr val="0070C0"/>
                </a:solidFill>
                <a:latin typeface="Montserrat"/>
                <a:ea typeface="Montserrat"/>
                <a:cs typeface="Montserrat"/>
                <a:sym typeface="Montserrat"/>
              </a:rPr>
              <a:t>General search</a:t>
            </a:r>
            <a:endParaRPr/>
          </a:p>
        </p:txBody>
      </p:sp>
      <p:sp>
        <p:nvSpPr>
          <p:cNvPr id="265" name="Google Shape;265;p4"/>
          <p:cNvSpPr txBox="1"/>
          <p:nvPr/>
        </p:nvSpPr>
        <p:spPr>
          <a:xfrm>
            <a:off x="8617671" y="3017220"/>
            <a:ext cx="1858337" cy="446276"/>
          </a:xfrm>
          <a:prstGeom prst="rect">
            <a:avLst/>
          </a:prstGeom>
          <a:noFill/>
          <a:ln cap="flat" cmpd="sng" w="127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050" u="none" cap="none" strike="noStrike">
                <a:solidFill>
                  <a:srgbClr val="0070C0"/>
                </a:solidFill>
                <a:latin typeface="Montserrat"/>
                <a:ea typeface="Montserrat"/>
                <a:cs typeface="Montserrat"/>
                <a:sym typeface="Montserrat"/>
              </a:rPr>
              <a:t>Active links to WMO OSCAR / Space</a:t>
            </a:r>
            <a:endParaRPr/>
          </a:p>
          <a:p>
            <a:pPr indent="0" lvl="0" marL="0" marR="0" rtl="0" algn="ctr">
              <a:lnSpc>
                <a:spcPct val="100000"/>
              </a:lnSpc>
              <a:spcBef>
                <a:spcPts val="0"/>
              </a:spcBef>
              <a:spcAft>
                <a:spcPts val="0"/>
              </a:spcAft>
              <a:buNone/>
            </a:pPr>
            <a:r>
              <a:t/>
            </a:r>
            <a:endParaRPr b="0" i="0" sz="200" u="none" cap="none" strike="noStrike">
              <a:solidFill>
                <a:srgbClr val="7F7F7F"/>
              </a:solidFill>
              <a:latin typeface="Montserrat"/>
              <a:ea typeface="Montserrat"/>
              <a:cs typeface="Montserrat"/>
              <a:sym typeface="Montserrat"/>
            </a:endParaRPr>
          </a:p>
        </p:txBody>
      </p:sp>
      <p:sp>
        <p:nvSpPr>
          <p:cNvPr id="266" name="Google Shape;266;p4"/>
          <p:cNvSpPr/>
          <p:nvPr/>
        </p:nvSpPr>
        <p:spPr>
          <a:xfrm>
            <a:off x="7230359" y="2789798"/>
            <a:ext cx="38649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7" name="Google Shape;267;p4"/>
          <p:cNvSpPr/>
          <p:nvPr/>
        </p:nvSpPr>
        <p:spPr>
          <a:xfrm>
            <a:off x="8212320" y="2649964"/>
            <a:ext cx="386499" cy="228779"/>
          </a:xfrm>
          <a:prstGeom prst="ellipse">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CDR Inventory: Evolution</a:t>
            </a:r>
            <a:endParaRPr/>
          </a:p>
        </p:txBody>
      </p:sp>
      <p:sp>
        <p:nvSpPr>
          <p:cNvPr id="273" name="Google Shape;273;p5"/>
          <p:cNvSpPr txBox="1"/>
          <p:nvPr/>
        </p:nvSpPr>
        <p:spPr>
          <a:xfrm>
            <a:off x="110842" y="1152525"/>
            <a:ext cx="5488680" cy="4893647"/>
          </a:xfrm>
          <a:prstGeom prst="rect">
            <a:avLst/>
          </a:prstGeom>
          <a:solidFill>
            <a:schemeClr val="lt1"/>
          </a:solidFill>
          <a:ln cap="flat" cmpd="sng" w="254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chemeClr val="dk2"/>
                </a:solidFill>
                <a:latin typeface="Montserrat"/>
                <a:ea typeface="Montserrat"/>
                <a:cs typeface="Montserrat"/>
                <a:sym typeface="Montserrat"/>
              </a:rPr>
              <a:t>System, UI, DB </a:t>
            </a:r>
            <a:r>
              <a:rPr b="0" i="0" lang="en-GB" sz="1600" u="none" cap="none" strike="noStrike">
                <a:solidFill>
                  <a:schemeClr val="dk2"/>
                </a:solidFill>
                <a:latin typeface="Montserrat"/>
                <a:ea typeface="Montserrat"/>
                <a:cs typeface="Montserrat"/>
                <a:sym typeface="Montserrat"/>
              </a:rPr>
              <a:t>[+]</a:t>
            </a:r>
            <a:endParaRPr b="0"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Modular system, mostly based on off-the-shelf tools -- </a:t>
            </a:r>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flexible and easily expandable; </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Flexible GCOS ECV Tree (nodes, edges, layers), easily adaptable to changes in framework;</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Connection between related datasets (“families”, but also* TCDR –FCDR);</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WMO OSCAR data retrieval via API, updated frequently; Inventory data open and publicly exposed through standard REST API;</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Content focus on actionable information (WGClimate and external users); improved analysis and reporting capabilities*; improved user experience; </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Entry points for users: domains, cycles*, applications* (TBC)</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 work in development</a:t>
            </a:r>
            <a:endParaRPr/>
          </a:p>
        </p:txBody>
      </p:sp>
      <p:sp>
        <p:nvSpPr>
          <p:cNvPr id="274" name="Google Shape;274;p5"/>
          <p:cNvSpPr txBox="1"/>
          <p:nvPr/>
        </p:nvSpPr>
        <p:spPr>
          <a:xfrm>
            <a:off x="6020693" y="1152525"/>
            <a:ext cx="5813088" cy="3816429"/>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chemeClr val="dk2"/>
                </a:solidFill>
                <a:latin typeface="Montserrat"/>
                <a:ea typeface="Montserrat"/>
                <a:cs typeface="Montserrat"/>
                <a:sym typeface="Montserrat"/>
              </a:rPr>
              <a:t>Expansion in support of emerging priorities</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Can Support FCDR (or better best possible radiance records) inventory (Coordinated Action #5);</a:t>
            </a:r>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Want to enhance discoverability and uptake of ECV Inventory by external users / stakeholders of EO data – a decision / selection tree for space-based CDRs;</a:t>
            </a:r>
            <a:endParaRPr b="0" i="1" sz="1400" u="none" cap="none" strike="noStrike">
              <a:solidFill>
                <a:srgbClr val="666666"/>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1" sz="1400" u="none" cap="none" strike="noStrike">
              <a:solidFill>
                <a:srgbClr val="666666"/>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Noto Sans Symbols"/>
              <a:buChar char="🡪"/>
            </a:pPr>
            <a:r>
              <a:rPr b="0" i="1" lang="en-GB" sz="1400" u="none" cap="none" strike="noStrike">
                <a:solidFill>
                  <a:srgbClr val="666666"/>
                </a:solidFill>
                <a:latin typeface="Montserrat"/>
                <a:ea typeface="Montserrat"/>
                <a:cs typeface="Montserrat"/>
                <a:sym typeface="Montserrat"/>
              </a:rPr>
              <a:t>Stepwise approach:</a:t>
            </a:r>
            <a:endParaRPr/>
          </a:p>
          <a:p>
            <a:pPr indent="0" lvl="0" marL="0" marR="0" rtl="0" algn="l">
              <a:lnSpc>
                <a:spcPct val="100000"/>
              </a:lnSpc>
              <a:spcBef>
                <a:spcPts val="0"/>
              </a:spcBef>
              <a:spcAft>
                <a:spcPts val="0"/>
              </a:spcAft>
              <a:buNone/>
            </a:pPr>
            <a:r>
              <a:t/>
            </a:r>
            <a:endParaRPr b="0" i="1" sz="800" u="none" cap="none" strike="noStrike">
              <a:solidFill>
                <a:srgbClr val="666666"/>
              </a:solidFill>
              <a:latin typeface="Montserrat"/>
              <a:ea typeface="Montserrat"/>
              <a:cs typeface="Montserrat"/>
              <a:sym typeface="Montserrat"/>
            </a:endParaRPr>
          </a:p>
          <a:p>
            <a:pPr indent="0" lvl="8"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(simpler): Identify different Application/Stakeholder ”groupings” and then map relevant ECV Inventory products onto these;</a:t>
            </a:r>
            <a:endParaRPr/>
          </a:p>
          <a:p>
            <a:pPr indent="0" lvl="8" marL="0" marR="0" rtl="0" algn="l">
              <a:lnSpc>
                <a:spcPct val="100000"/>
              </a:lnSpc>
              <a:spcBef>
                <a:spcPts val="0"/>
              </a:spcBef>
              <a:spcAft>
                <a:spcPts val="0"/>
              </a:spcAft>
              <a:buNone/>
            </a:pPr>
            <a:r>
              <a:t/>
            </a:r>
            <a:endParaRPr b="0" i="1" sz="800" u="none" cap="none" strike="noStrike">
              <a:solidFill>
                <a:srgbClr val="666666"/>
              </a:solidFill>
              <a:latin typeface="Montserrat"/>
              <a:ea typeface="Montserrat"/>
              <a:cs typeface="Montserrat"/>
              <a:sym typeface="Montserrat"/>
            </a:endParaRPr>
          </a:p>
          <a:p>
            <a:pPr indent="0" lvl="8" marL="0" marR="0" rtl="0" algn="l">
              <a:lnSpc>
                <a:spcPct val="100000"/>
              </a:lnSpc>
              <a:spcBef>
                <a:spcPts val="0"/>
              </a:spcBef>
              <a:spcAft>
                <a:spcPts val="0"/>
              </a:spcAft>
              <a:buNone/>
            </a:pPr>
            <a:r>
              <a:rPr b="0" i="1" lang="en-GB" sz="1400" u="none" cap="none" strike="noStrike">
                <a:solidFill>
                  <a:srgbClr val="666666"/>
                </a:solidFill>
                <a:latin typeface="Montserrat"/>
                <a:ea typeface="Montserrat"/>
                <a:cs typeface="Montserrat"/>
                <a:sym typeface="Montserrat"/>
              </a:rPr>
              <a:t>(less simple): Develop targeted user interface (decision/selection tree, LLM, etc.) to provide an interface to users to identify relevant CDR product in the ECV Inventory. </a:t>
            </a:r>
            <a:endParaRPr b="0" i="1" sz="1400" u="none" cap="none" strike="noStrike">
              <a:solidFill>
                <a:srgbClr val="666666"/>
              </a:solidFill>
              <a:latin typeface="Montserrat"/>
              <a:ea typeface="Montserrat"/>
              <a:cs typeface="Montserrat"/>
              <a:sym typeface="Montserrat"/>
            </a:endParaRPr>
          </a:p>
        </p:txBody>
      </p:sp>
      <p:sp>
        <p:nvSpPr>
          <p:cNvPr id="275" name="Google Shape;275;p5"/>
          <p:cNvSpPr/>
          <p:nvPr/>
        </p:nvSpPr>
        <p:spPr>
          <a:xfrm>
            <a:off x="7418893" y="5129652"/>
            <a:ext cx="3942362" cy="960067"/>
          </a:xfrm>
          <a:prstGeom prst="roundRect">
            <a:avLst>
              <a:gd fmla="val 16667" name="adj"/>
            </a:avLst>
          </a:prstGeom>
          <a:solidFill>
            <a:srgbClr val="C7DF8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6" name="Google Shape;276;p5"/>
          <p:cNvSpPr txBox="1"/>
          <p:nvPr/>
        </p:nvSpPr>
        <p:spPr>
          <a:xfrm>
            <a:off x="7560297" y="5167732"/>
            <a:ext cx="385752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9999"/>
              </a:buClr>
              <a:buSzPts val="1400"/>
              <a:buFont typeface="Arial"/>
              <a:buNone/>
            </a:pPr>
            <a:r>
              <a:rPr b="1" i="0" lang="en-GB" sz="1400" u="sng" cap="none" strike="noStrike">
                <a:solidFill>
                  <a:srgbClr val="009999"/>
                </a:solidFill>
                <a:latin typeface="Montserrat"/>
                <a:ea typeface="Montserrat"/>
                <a:cs typeface="Montserrat"/>
                <a:sym typeface="Montserrat"/>
              </a:rPr>
              <a:t>Discussion topic for Thursday!</a:t>
            </a:r>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9999"/>
              </a:solidFill>
              <a:latin typeface="Montserrat"/>
              <a:ea typeface="Montserrat"/>
              <a:cs typeface="Montserrat"/>
              <a:sym typeface="Montserrat"/>
            </a:endParaRPr>
          </a:p>
          <a:p>
            <a:pPr indent="0" lvl="0" marL="0" marR="0" rtl="0" algn="l">
              <a:lnSpc>
                <a:spcPct val="100000"/>
              </a:lnSpc>
              <a:spcBef>
                <a:spcPts val="0"/>
              </a:spcBef>
              <a:spcAft>
                <a:spcPts val="0"/>
              </a:spcAft>
              <a:buClr>
                <a:srgbClr val="009999"/>
              </a:buClr>
              <a:buSzPts val="1400"/>
              <a:buFont typeface="Arial"/>
              <a:buNone/>
            </a:pPr>
            <a:r>
              <a:rPr b="1" i="1" lang="en-GB" sz="1400" u="none" cap="none" strike="noStrike">
                <a:solidFill>
                  <a:srgbClr val="009999"/>
                </a:solidFill>
                <a:latin typeface="Montserrat"/>
                <a:ea typeface="Montserrat"/>
                <a:cs typeface="Montserrat"/>
                <a:sym typeface="Montserrat"/>
              </a:rPr>
              <a:t>8.2 – Expanding the Utility of the ECV                   Inventory (M. Dowell &amp; J. Schulz)</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6"/>
          <p:cNvSpPr txBox="1"/>
          <p:nvPr>
            <p:ph idx="1" type="body"/>
          </p:nvPr>
        </p:nvSpPr>
        <p:spPr>
          <a:xfrm>
            <a:off x="201190" y="1097550"/>
            <a:ext cx="7331180" cy="5314680"/>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0"/>
              </a:spcBef>
              <a:spcAft>
                <a:spcPts val="0"/>
              </a:spcAft>
              <a:buSzPts val="2800"/>
              <a:buNone/>
            </a:pPr>
            <a:r>
              <a:rPr b="1" lang="en-GB" sz="2400"/>
              <a:t>Gap Analysis Report</a:t>
            </a:r>
            <a:endParaRPr/>
          </a:p>
          <a:p>
            <a:pPr indent="-406400" lvl="0" marL="457200" rtl="0" algn="l">
              <a:lnSpc>
                <a:spcPct val="100000"/>
              </a:lnSpc>
              <a:spcBef>
                <a:spcPts val="600"/>
              </a:spcBef>
              <a:spcAft>
                <a:spcPts val="0"/>
              </a:spcAft>
              <a:buSzPts val="2800"/>
              <a:buChar char="❖"/>
            </a:pPr>
            <a:r>
              <a:rPr lang="en-GB" sz="2400"/>
              <a:t>Report summarises all analyses done during the pandemic</a:t>
            </a:r>
            <a:endParaRPr/>
          </a:p>
          <a:p>
            <a:pPr indent="-406400" lvl="0" marL="457200" rtl="0" algn="l">
              <a:lnSpc>
                <a:spcPct val="100000"/>
              </a:lnSpc>
              <a:spcBef>
                <a:spcPts val="600"/>
              </a:spcBef>
              <a:spcAft>
                <a:spcPts val="0"/>
              </a:spcAft>
              <a:buSzPts val="2800"/>
              <a:buChar char="❖"/>
            </a:pPr>
            <a:r>
              <a:rPr lang="en-GB" sz="2400"/>
              <a:t>Received 11 comments from NOAA on GA (mostly editorial)</a:t>
            </a:r>
            <a:endParaRPr/>
          </a:p>
          <a:p>
            <a:pPr indent="-406400" lvl="0" marL="457200" rtl="0" algn="l">
              <a:lnSpc>
                <a:spcPct val="100000"/>
              </a:lnSpc>
              <a:spcBef>
                <a:spcPts val="600"/>
              </a:spcBef>
              <a:spcAft>
                <a:spcPts val="0"/>
              </a:spcAft>
              <a:buSzPts val="2800"/>
              <a:buChar char="❖"/>
            </a:pPr>
            <a:r>
              <a:rPr b="1" lang="en-GB" sz="2400"/>
              <a:t>Text of GA is updated, can publish and send reviewers a thank you e-mail</a:t>
            </a:r>
            <a:endParaRPr/>
          </a:p>
          <a:p>
            <a:pPr indent="0" lvl="0" marL="50800" rtl="0" algn="l">
              <a:lnSpc>
                <a:spcPct val="100000"/>
              </a:lnSpc>
              <a:spcBef>
                <a:spcPts val="600"/>
              </a:spcBef>
              <a:spcAft>
                <a:spcPts val="0"/>
              </a:spcAft>
              <a:buSzPts val="2800"/>
              <a:buNone/>
            </a:pPr>
            <a:r>
              <a:rPr b="1" lang="en-GB" sz="2400"/>
              <a:t>Coordinated Action Plan</a:t>
            </a:r>
            <a:endParaRPr/>
          </a:p>
          <a:p>
            <a:pPr indent="-406400" lvl="0" marL="457200" rtl="0" algn="l">
              <a:lnSpc>
                <a:spcPct val="100000"/>
              </a:lnSpc>
              <a:spcBef>
                <a:spcPts val="600"/>
              </a:spcBef>
              <a:spcAft>
                <a:spcPts val="0"/>
              </a:spcAft>
              <a:buSzPts val="2800"/>
              <a:buChar char="❖"/>
            </a:pPr>
            <a:r>
              <a:rPr lang="en-GB" sz="2400"/>
              <a:t>9/28 Actions from 2018, 6 Actions from 2024</a:t>
            </a:r>
            <a:endParaRPr/>
          </a:p>
          <a:p>
            <a:pPr indent="-406400" lvl="0" marL="457200" rtl="0" algn="l">
              <a:lnSpc>
                <a:spcPct val="100000"/>
              </a:lnSpc>
              <a:spcBef>
                <a:spcPts val="600"/>
              </a:spcBef>
              <a:spcAft>
                <a:spcPts val="0"/>
              </a:spcAft>
              <a:buSzPts val="2800"/>
              <a:buChar char="❖"/>
            </a:pPr>
            <a:r>
              <a:rPr lang="en-GB" sz="2400"/>
              <a:t>Received comments from CSA and NOAA on the CAP </a:t>
            </a:r>
            <a:endParaRPr/>
          </a:p>
          <a:p>
            <a:pPr indent="-406400" lvl="0" marL="457200" rtl="0" algn="l">
              <a:lnSpc>
                <a:spcPct val="100000"/>
              </a:lnSpc>
              <a:spcBef>
                <a:spcPts val="600"/>
              </a:spcBef>
              <a:spcAft>
                <a:spcPts val="600"/>
              </a:spcAft>
              <a:buSzPts val="2800"/>
              <a:buChar char="❖"/>
            </a:pPr>
            <a:r>
              <a:rPr b="1" lang="en-GB" sz="2400"/>
              <a:t>Decision on way forward for 2  comments</a:t>
            </a:r>
            <a:endParaRPr/>
          </a:p>
        </p:txBody>
      </p:sp>
      <p:sp>
        <p:nvSpPr>
          <p:cNvPr id="282" name="Google Shape;282;p6"/>
          <p:cNvSpPr txBox="1"/>
          <p:nvPr>
            <p:ph type="title"/>
          </p:nvPr>
        </p:nvSpPr>
        <p:spPr>
          <a:xfrm>
            <a:off x="176047" y="175939"/>
            <a:ext cx="10102271"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Comments on the GA Report and CAP</a:t>
            </a:r>
            <a:endParaRPr/>
          </a:p>
        </p:txBody>
      </p:sp>
      <p:pic>
        <p:nvPicPr>
          <p:cNvPr id="283" name="Google Shape;283;p6"/>
          <p:cNvPicPr preferRelativeResize="0"/>
          <p:nvPr/>
        </p:nvPicPr>
        <p:blipFill rotWithShape="1">
          <a:blip r:embed="rId3">
            <a:alphaModFix/>
          </a:blip>
          <a:srcRect b="0" l="0" r="0" t="0"/>
          <a:stretch/>
        </p:blipFill>
        <p:spPr>
          <a:xfrm>
            <a:off x="7532370" y="1788188"/>
            <a:ext cx="2215134" cy="3121914"/>
          </a:xfrm>
          <a:prstGeom prst="rect">
            <a:avLst/>
          </a:prstGeom>
          <a:noFill/>
          <a:ln>
            <a:noFill/>
          </a:ln>
        </p:spPr>
      </p:pic>
      <p:pic>
        <p:nvPicPr>
          <p:cNvPr id="284" name="Google Shape;284;p6"/>
          <p:cNvPicPr preferRelativeResize="0"/>
          <p:nvPr/>
        </p:nvPicPr>
        <p:blipFill rotWithShape="1">
          <a:blip r:embed="rId4">
            <a:alphaModFix/>
          </a:blip>
          <a:srcRect b="0" l="0" r="0" t="0"/>
          <a:stretch/>
        </p:blipFill>
        <p:spPr>
          <a:xfrm>
            <a:off x="9754598" y="1788188"/>
            <a:ext cx="2208657" cy="3089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7"/>
          <p:cNvSpPr txBox="1"/>
          <p:nvPr>
            <p:ph idx="1" type="body"/>
          </p:nvPr>
        </p:nvSpPr>
        <p:spPr>
          <a:xfrm>
            <a:off x="176048" y="1099226"/>
            <a:ext cx="11495400" cy="5256936"/>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0"/>
              </a:spcBef>
              <a:spcAft>
                <a:spcPts val="0"/>
              </a:spcAft>
              <a:buSzPts val="2200"/>
              <a:buFont typeface="Noto Sans Symbols"/>
              <a:buChar char="❖"/>
            </a:pPr>
            <a:r>
              <a:rPr i="1" lang="en-GB" sz="2200">
                <a:latin typeface="Montserrat"/>
                <a:ea typeface="Montserrat"/>
                <a:cs typeface="Montserrat"/>
                <a:sym typeface="Montserrat"/>
              </a:rPr>
              <a:t>Recommendation #12: The AC-VC to develop a plan to address the measurement of stratospheric CH</a:t>
            </a:r>
            <a:r>
              <a:rPr baseline="-25000" i="1" lang="en-GB" sz="2200">
                <a:latin typeface="Montserrat"/>
                <a:ea typeface="Montserrat"/>
                <a:cs typeface="Montserrat"/>
                <a:sym typeface="Montserrat"/>
              </a:rPr>
              <a:t>4</a:t>
            </a:r>
            <a:r>
              <a:rPr i="1" lang="en-GB" sz="2200">
                <a:latin typeface="Montserrat"/>
                <a:ea typeface="Montserrat"/>
                <a:cs typeface="Montserrat"/>
                <a:sym typeface="Montserrat"/>
              </a:rPr>
              <a:t> profiles in order to fill the gap for the related FCDR/CDRs.</a:t>
            </a:r>
            <a:endParaRPr sz="2200">
              <a:latin typeface="Montserrat"/>
              <a:ea typeface="Montserrat"/>
              <a:cs typeface="Montserrat"/>
              <a:sym typeface="Montserrat"/>
            </a:endParaRPr>
          </a:p>
          <a:p>
            <a:pPr indent="-406400" lvl="0" marL="457200" rtl="0" algn="just">
              <a:lnSpc>
                <a:spcPct val="100000"/>
              </a:lnSpc>
              <a:spcBef>
                <a:spcPts val="600"/>
              </a:spcBef>
              <a:spcAft>
                <a:spcPts val="0"/>
              </a:spcAft>
              <a:buSzPts val="2200"/>
              <a:buFont typeface="Noto Sans Symbols"/>
              <a:buChar char="❖"/>
            </a:pPr>
            <a:r>
              <a:rPr b="1" lang="en-GB" sz="2200">
                <a:solidFill>
                  <a:srgbClr val="000000"/>
                </a:solidFill>
                <a:latin typeface="Montserrat"/>
                <a:ea typeface="Montserrat"/>
                <a:cs typeface="Montserrat"/>
                <a:sym typeface="Montserrat"/>
              </a:rPr>
              <a:t>Action #2018-13: The AC-VC, in collaboration with WGClimate, to develop a plan to address the measurement gap for stratospheric CH</a:t>
            </a:r>
            <a:r>
              <a:rPr b="1" baseline="-25000" lang="en-GB" sz="2200">
                <a:solidFill>
                  <a:srgbClr val="000000"/>
                </a:solidFill>
                <a:latin typeface="Montserrat"/>
                <a:ea typeface="Montserrat"/>
                <a:cs typeface="Montserrat"/>
                <a:sym typeface="Montserrat"/>
              </a:rPr>
              <a:t>4</a:t>
            </a:r>
            <a:r>
              <a:rPr b="1" lang="en-GB" sz="2200">
                <a:solidFill>
                  <a:srgbClr val="000000"/>
                </a:solidFill>
                <a:latin typeface="Montserrat"/>
                <a:ea typeface="Montserrat"/>
                <a:cs typeface="Montserrat"/>
                <a:sym typeface="Montserrat"/>
              </a:rPr>
              <a:t> profiles in order to provide FCDR/CDR in the future. This plan shall be subject to endorsement by WGClimate.</a:t>
            </a:r>
            <a:endParaRPr sz="2200">
              <a:latin typeface="Montserrat"/>
              <a:ea typeface="Montserrat"/>
              <a:cs typeface="Montserrat"/>
              <a:sym typeface="Montserrat"/>
            </a:endParaRPr>
          </a:p>
          <a:p>
            <a:pPr indent="-406400" lvl="0" marL="457200" rtl="0" algn="just">
              <a:lnSpc>
                <a:spcPct val="100000"/>
              </a:lnSpc>
              <a:spcBef>
                <a:spcPts val="600"/>
              </a:spcBef>
              <a:spcAft>
                <a:spcPts val="0"/>
              </a:spcAft>
              <a:buSzPts val="2200"/>
              <a:buFont typeface="Noto Sans Symbols"/>
              <a:buChar char="❖"/>
            </a:pPr>
            <a:r>
              <a:rPr b="1" i="1" lang="en-GB" sz="2200">
                <a:solidFill>
                  <a:srgbClr val="000000"/>
                </a:solidFill>
                <a:latin typeface="Montserrat"/>
                <a:ea typeface="Montserrat"/>
                <a:cs typeface="Montserrat"/>
                <a:sym typeface="Montserrat"/>
              </a:rPr>
              <a:t>Status: Open</a:t>
            </a:r>
            <a:endParaRPr sz="2200">
              <a:latin typeface="Montserrat"/>
              <a:ea typeface="Montserrat"/>
              <a:cs typeface="Montserrat"/>
              <a:sym typeface="Montserrat"/>
            </a:endParaRPr>
          </a:p>
          <a:p>
            <a:pPr indent="-406400" lvl="0" marL="457200" rtl="0" algn="just">
              <a:lnSpc>
                <a:spcPct val="100000"/>
              </a:lnSpc>
              <a:spcBef>
                <a:spcPts val="600"/>
              </a:spcBef>
              <a:spcAft>
                <a:spcPts val="0"/>
              </a:spcAft>
              <a:buSzPts val="2200"/>
              <a:buFont typeface="Noto Sans Symbols"/>
              <a:buChar char="❖"/>
            </a:pPr>
            <a:r>
              <a:rPr lang="en-GB" sz="2200">
                <a:solidFill>
                  <a:srgbClr val="000000"/>
                </a:solidFill>
                <a:latin typeface="Montserrat"/>
                <a:ea typeface="Montserrat"/>
                <a:cs typeface="Montserrat"/>
                <a:sym typeface="Montserrat"/>
              </a:rPr>
              <a:t>WGClimate #20 decided to keep the action open as no specific consideration of CH</a:t>
            </a:r>
            <a:r>
              <a:rPr baseline="-25000" lang="en-GB" sz="2200">
                <a:solidFill>
                  <a:srgbClr val="000000"/>
                </a:solidFill>
                <a:latin typeface="Montserrat"/>
                <a:ea typeface="Montserrat"/>
                <a:cs typeface="Montserrat"/>
                <a:sym typeface="Montserrat"/>
              </a:rPr>
              <a:t>4</a:t>
            </a:r>
            <a:r>
              <a:rPr lang="en-GB" sz="2200">
                <a:solidFill>
                  <a:srgbClr val="000000"/>
                </a:solidFill>
                <a:latin typeface="Montserrat"/>
                <a:ea typeface="Montserrat"/>
                <a:cs typeface="Montserrat"/>
                <a:sym typeface="Montserrat"/>
              </a:rPr>
              <a:t> profiling has been undertaken. This is because the focus was on surface emissions to which such measurements are not contributing. Nonetheless several measurement systems exist that could deliver parts of the CH</a:t>
            </a:r>
            <a:r>
              <a:rPr baseline="-25000" lang="en-GB" sz="2200">
                <a:solidFill>
                  <a:srgbClr val="000000"/>
                </a:solidFill>
                <a:latin typeface="Montserrat"/>
                <a:ea typeface="Montserrat"/>
                <a:cs typeface="Montserrat"/>
                <a:sym typeface="Montserrat"/>
              </a:rPr>
              <a:t>4 </a:t>
            </a:r>
            <a:r>
              <a:rPr lang="en-GB" sz="2200">
                <a:solidFill>
                  <a:srgbClr val="000000"/>
                </a:solidFill>
                <a:latin typeface="Montserrat"/>
                <a:ea typeface="Montserrat"/>
                <a:cs typeface="Montserrat"/>
                <a:sym typeface="Montserrat"/>
              </a:rPr>
              <a:t>profile [RD-10] but no plan how this could be turned into a long-term data record has been considered yet.</a:t>
            </a:r>
            <a:endParaRPr sz="2200">
              <a:solidFill>
                <a:srgbClr val="000000"/>
              </a:solidFill>
              <a:latin typeface="Montserrat"/>
              <a:ea typeface="Montserrat"/>
              <a:cs typeface="Montserrat"/>
              <a:sym typeface="Montserrat"/>
            </a:endParaRPr>
          </a:p>
          <a:p>
            <a:pPr indent="-254000" lvl="0" marL="457200" rtl="0" algn="just">
              <a:lnSpc>
                <a:spcPct val="115000"/>
              </a:lnSpc>
              <a:spcBef>
                <a:spcPts val="1200"/>
              </a:spcBef>
              <a:spcAft>
                <a:spcPts val="0"/>
              </a:spcAft>
              <a:buSzPts val="2400"/>
              <a:buFont typeface="Noto Sans Symbols"/>
              <a:buNone/>
            </a:pPr>
            <a:r>
              <a:t/>
            </a:r>
            <a:endParaRPr sz="2400">
              <a:latin typeface="Arial"/>
              <a:ea typeface="Arial"/>
              <a:cs typeface="Arial"/>
              <a:sym typeface="Arial"/>
            </a:endParaRPr>
          </a:p>
          <a:p>
            <a:pPr indent="-228600" lvl="0" marL="457200" marR="0" rtl="0" algn="l">
              <a:lnSpc>
                <a:spcPct val="115000"/>
              </a:lnSpc>
              <a:spcBef>
                <a:spcPts val="1600"/>
              </a:spcBef>
              <a:spcAft>
                <a:spcPts val="0"/>
              </a:spcAft>
              <a:buClr>
                <a:schemeClr val="dk1"/>
              </a:buClr>
              <a:buSzPts val="2800"/>
              <a:buFont typeface="Montserrat"/>
              <a:buNone/>
            </a:pPr>
            <a:r>
              <a:t/>
            </a:r>
            <a:endParaRPr/>
          </a:p>
        </p:txBody>
      </p:sp>
      <p:sp>
        <p:nvSpPr>
          <p:cNvPr id="290" name="Google Shape;290;p7"/>
          <p:cNvSpPr txBox="1"/>
          <p:nvPr>
            <p:ph type="title"/>
          </p:nvPr>
        </p:nvSpPr>
        <p:spPr>
          <a:xfrm>
            <a:off x="176048" y="175939"/>
            <a:ext cx="1000967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Comments on CAP from NOAA – CH</a:t>
            </a:r>
            <a:r>
              <a:rPr baseline="-25000" lang="en-GB" sz="4000"/>
              <a:t>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8"/>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SzPts val="2400"/>
              <a:buFont typeface="Noto Sans Symbols"/>
              <a:buChar char="❖"/>
            </a:pPr>
            <a:r>
              <a:rPr lang="en-GB" sz="2400">
                <a:solidFill>
                  <a:srgbClr val="CC6600"/>
                </a:solidFill>
                <a:latin typeface="Montserrat"/>
                <a:ea typeface="Montserrat"/>
                <a:cs typeface="Montserrat"/>
                <a:sym typeface="Montserrat"/>
              </a:rPr>
              <a:t>Comment NOAA: The lack of progress in developing a plan for stratospheric CH</a:t>
            </a:r>
            <a:r>
              <a:rPr baseline="-25000" lang="en-GB" sz="2400">
                <a:solidFill>
                  <a:srgbClr val="CC6600"/>
                </a:solidFill>
                <a:latin typeface="Montserrat"/>
                <a:ea typeface="Montserrat"/>
                <a:cs typeface="Montserrat"/>
                <a:sym typeface="Montserrat"/>
              </a:rPr>
              <a:t>4</a:t>
            </a:r>
            <a:r>
              <a:rPr lang="en-GB" sz="2400">
                <a:solidFill>
                  <a:srgbClr val="CC6600"/>
                </a:solidFill>
                <a:latin typeface="Montserrat"/>
                <a:ea typeface="Montserrat"/>
                <a:cs typeface="Montserrat"/>
                <a:sym typeface="Montserrat"/>
              </a:rPr>
              <a:t> profiles is concerning, as these profiles provide critical insights into upper-atmosphere methane dynamics, transport, and long-term climate impacts. Recommendations: Consider a workshop or task force involving agencies with relevant measurement systems to evaluate the feasibility of leveraging existing sensors to initiate a pilot study for long-term FCDRs/CDRs.</a:t>
            </a:r>
            <a:endParaRPr sz="2400">
              <a:solidFill>
                <a:srgbClr val="CC6600"/>
              </a:solidFill>
              <a:latin typeface="Montserrat"/>
              <a:ea typeface="Montserrat"/>
              <a:cs typeface="Montserrat"/>
              <a:sym typeface="Montserrat"/>
            </a:endParaRPr>
          </a:p>
          <a:p>
            <a:pPr indent="-285750" lvl="0" marL="285750" rtl="0" algn="just">
              <a:lnSpc>
                <a:spcPct val="100000"/>
              </a:lnSpc>
              <a:spcBef>
                <a:spcPts val="600"/>
              </a:spcBef>
              <a:spcAft>
                <a:spcPts val="0"/>
              </a:spcAft>
              <a:buSzPts val="2400"/>
              <a:buFont typeface="Noto Sans Symbols"/>
              <a:buChar char="❖"/>
            </a:pPr>
            <a:r>
              <a:rPr lang="en-GB" sz="2400">
                <a:latin typeface="Montserrat"/>
                <a:ea typeface="Montserrat"/>
                <a:cs typeface="Montserrat"/>
                <a:sym typeface="Montserrat"/>
              </a:rPr>
              <a:t>Connected to GCOS Action F5: Develop an integrated operational global GHG monitoring system: </a:t>
            </a:r>
            <a:r>
              <a:rPr lang="en-GB" sz="2400">
                <a:solidFill>
                  <a:schemeClr val="dk1"/>
                </a:solidFill>
                <a:latin typeface="Montserrat"/>
                <a:ea typeface="Montserrat"/>
                <a:cs typeface="Montserrat"/>
                <a:sym typeface="Montserrat"/>
              </a:rPr>
              <a:t>Design a constellation of operational satellites to provide near-real time global coverage of CO</a:t>
            </a:r>
            <a:r>
              <a:rPr baseline="-25000" lang="en-GB" sz="2400">
                <a:solidFill>
                  <a:schemeClr val="dk1"/>
                </a:solidFill>
                <a:latin typeface="Montserrat"/>
                <a:ea typeface="Montserrat"/>
                <a:cs typeface="Montserrat"/>
                <a:sym typeface="Montserrat"/>
              </a:rPr>
              <a:t>2</a:t>
            </a:r>
            <a:r>
              <a:rPr lang="en-GB" sz="2400">
                <a:solidFill>
                  <a:schemeClr val="dk1"/>
                </a:solidFill>
                <a:latin typeface="Montserrat"/>
                <a:ea typeface="Montserrat"/>
                <a:cs typeface="Montserrat"/>
                <a:sym typeface="Montserrat"/>
              </a:rPr>
              <a:t> and CH</a:t>
            </a:r>
            <a:r>
              <a:rPr baseline="-25000" lang="en-GB" sz="2400">
                <a:solidFill>
                  <a:schemeClr val="dk1"/>
                </a:solidFill>
                <a:latin typeface="Montserrat"/>
                <a:ea typeface="Montserrat"/>
                <a:cs typeface="Montserrat"/>
                <a:sym typeface="Montserrat"/>
              </a:rPr>
              <a:t>4</a:t>
            </a:r>
            <a:r>
              <a:rPr lang="en-GB" sz="2400">
                <a:solidFill>
                  <a:schemeClr val="dk1"/>
                </a:solidFill>
                <a:latin typeface="Montserrat"/>
                <a:ea typeface="Montserrat"/>
                <a:cs typeface="Montserrat"/>
                <a:sym typeface="Montserrat"/>
              </a:rPr>
              <a:t> column observations (and profiles to the extent possible)</a:t>
            </a:r>
            <a:endParaRPr b="1" sz="2400">
              <a:solidFill>
                <a:srgbClr val="0070C0"/>
              </a:solidFill>
              <a:latin typeface="Montserrat"/>
              <a:ea typeface="Montserrat"/>
              <a:cs typeface="Montserrat"/>
              <a:sym typeface="Montserrat"/>
            </a:endParaRPr>
          </a:p>
          <a:p>
            <a:pPr indent="-285750" lvl="0" marL="285750" rtl="0" algn="just">
              <a:lnSpc>
                <a:spcPct val="100000"/>
              </a:lnSpc>
              <a:spcBef>
                <a:spcPts val="600"/>
              </a:spcBef>
              <a:spcAft>
                <a:spcPts val="0"/>
              </a:spcAft>
              <a:buSzPts val="2400"/>
              <a:buFont typeface="Noto Sans Symbols"/>
              <a:buChar char="❖"/>
            </a:pPr>
            <a:r>
              <a:rPr b="1" lang="en-GB" sz="2400">
                <a:solidFill>
                  <a:srgbClr val="0070C0"/>
                </a:solidFill>
                <a:latin typeface="Montserrat"/>
                <a:ea typeface="Montserrat"/>
                <a:cs typeface="Montserrat"/>
                <a:sym typeface="Montserrat"/>
              </a:rPr>
              <a:t>Suggestion: Chairs to ask AC/VC for evaluation of the comment and potential action on a WS in 2025/26.</a:t>
            </a:r>
            <a:endParaRPr b="1" sz="2400">
              <a:solidFill>
                <a:srgbClr val="0070C0"/>
              </a:solidFill>
              <a:latin typeface="Montserrat"/>
              <a:ea typeface="Montserrat"/>
              <a:cs typeface="Montserrat"/>
              <a:sym typeface="Montserrat"/>
            </a:endParaRPr>
          </a:p>
          <a:p>
            <a:pPr indent="-228600" lvl="0" marL="457200" marR="0" rtl="0" algn="l">
              <a:lnSpc>
                <a:spcPct val="115000"/>
              </a:lnSpc>
              <a:spcBef>
                <a:spcPts val="1600"/>
              </a:spcBef>
              <a:spcAft>
                <a:spcPts val="0"/>
              </a:spcAft>
              <a:buClr>
                <a:schemeClr val="dk1"/>
              </a:buClr>
              <a:buSzPts val="2800"/>
              <a:buFont typeface="Montserrat"/>
              <a:buNone/>
            </a:pPr>
            <a:r>
              <a:t/>
            </a:r>
            <a:endParaRPr/>
          </a:p>
        </p:txBody>
      </p:sp>
      <p:sp>
        <p:nvSpPr>
          <p:cNvPr id="296" name="Google Shape;296;p8"/>
          <p:cNvSpPr txBox="1"/>
          <p:nvPr>
            <p:ph type="title"/>
          </p:nvPr>
        </p:nvSpPr>
        <p:spPr>
          <a:xfrm>
            <a:off x="176047" y="175939"/>
            <a:ext cx="989392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Comments on CAP from NOAA – CH</a:t>
            </a:r>
            <a:r>
              <a:rPr baseline="-25000" lang="en-GB" sz="4000"/>
              <a:t>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9"/>
          <p:cNvSpPr txBox="1"/>
          <p:nvPr>
            <p:ph idx="1" type="body"/>
          </p:nvPr>
        </p:nvSpPr>
        <p:spPr>
          <a:xfrm>
            <a:off x="176048" y="1087822"/>
            <a:ext cx="11837611" cy="5401221"/>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0"/>
              </a:spcBef>
              <a:spcAft>
                <a:spcPts val="0"/>
              </a:spcAft>
              <a:buSzPts val="1800"/>
              <a:buChar char="❖"/>
            </a:pPr>
            <a:r>
              <a:rPr i="1" lang="en-GB" sz="1800">
                <a:latin typeface="Montserrat"/>
                <a:ea typeface="Montserrat"/>
                <a:cs typeface="Montserrat"/>
                <a:sym typeface="Montserrat"/>
              </a:rPr>
              <a:t>Recommendation #8: CEOS and CGMS agencies to add the delivery of FCDRs for each individual satellite instrument (linked to relevant precursor instrument series) to their agency remit.</a:t>
            </a:r>
            <a:endParaRPr sz="1800">
              <a:latin typeface="Montserrat"/>
              <a:ea typeface="Montserrat"/>
              <a:cs typeface="Montserrat"/>
              <a:sym typeface="Montserrat"/>
            </a:endParaRPr>
          </a:p>
          <a:p>
            <a:pPr indent="-406400" lvl="0" marL="457200" rtl="0" algn="just">
              <a:lnSpc>
                <a:spcPct val="100000"/>
              </a:lnSpc>
              <a:spcBef>
                <a:spcPts val="600"/>
              </a:spcBef>
              <a:spcAft>
                <a:spcPts val="0"/>
              </a:spcAft>
              <a:buSzPts val="1800"/>
              <a:buChar char="❖"/>
            </a:pPr>
            <a:r>
              <a:rPr b="1" lang="en-GB" sz="1800">
                <a:solidFill>
                  <a:srgbClr val="000000"/>
                </a:solidFill>
                <a:latin typeface="Montserrat"/>
                <a:ea typeface="Montserrat"/>
                <a:cs typeface="Montserrat"/>
                <a:sym typeface="Montserrat"/>
              </a:rPr>
              <a:t>Action #2018-09: CEOS and CGMS agencies with interest in and/or mandate for the development of climate data records are requested to include FCDR generation into their agency remit to ensure future availability of consistent Level-1 data for climate data records.</a:t>
            </a:r>
            <a:endParaRPr sz="1800">
              <a:latin typeface="Montserrat"/>
              <a:ea typeface="Montserrat"/>
              <a:cs typeface="Montserrat"/>
              <a:sym typeface="Montserrat"/>
            </a:endParaRPr>
          </a:p>
          <a:p>
            <a:pPr indent="-406400" lvl="0" marL="457200" rtl="0" algn="just">
              <a:lnSpc>
                <a:spcPct val="100000"/>
              </a:lnSpc>
              <a:spcBef>
                <a:spcPts val="600"/>
              </a:spcBef>
              <a:spcAft>
                <a:spcPts val="0"/>
              </a:spcAft>
              <a:buSzPts val="1800"/>
              <a:buChar char="❖"/>
            </a:pPr>
            <a:r>
              <a:rPr b="1" i="1" lang="en-GB" sz="1800">
                <a:solidFill>
                  <a:srgbClr val="000000"/>
                </a:solidFill>
                <a:latin typeface="Montserrat"/>
                <a:ea typeface="Montserrat"/>
                <a:cs typeface="Montserrat"/>
                <a:sym typeface="Montserrat"/>
              </a:rPr>
              <a:t>Status: Open</a:t>
            </a:r>
            <a:endParaRPr sz="1800">
              <a:latin typeface="Montserrat"/>
              <a:ea typeface="Montserrat"/>
              <a:cs typeface="Montserrat"/>
              <a:sym typeface="Montserrat"/>
            </a:endParaRPr>
          </a:p>
          <a:p>
            <a:pPr indent="-406400" lvl="0" marL="457200" rtl="0" algn="l">
              <a:lnSpc>
                <a:spcPct val="100000"/>
              </a:lnSpc>
              <a:spcBef>
                <a:spcPts val="600"/>
              </a:spcBef>
              <a:spcAft>
                <a:spcPts val="0"/>
              </a:spcAft>
              <a:buSzPts val="1800"/>
              <a:buChar char="❖"/>
            </a:pPr>
            <a:r>
              <a:rPr lang="en-GB" sz="1800">
                <a:solidFill>
                  <a:srgbClr val="000000"/>
                </a:solidFill>
                <a:latin typeface="Montserrat"/>
                <a:ea typeface="Montserrat"/>
                <a:cs typeface="Montserrat"/>
                <a:sym typeface="Montserrat"/>
              </a:rPr>
              <a:t>WGClimate #20 decided to keep this action open with the understanding it describes a long-term goal for the community. Recent years saw some progress on this item, but it is still a long way to a sustained production of FCDRs for every mission. Before this can be successfully addressed the FCDR definition needs to be acknowledged and largely followed by agencies. In addition, the inventory of FCDR and FDR production by agencies (see Action #2018-05) may help to foster generation of FCDRs also in international collaborations such as the recent EUMETSAT and NOAA project on FCDR for observations from the geostationary ring of satellites that is also supported by JMA and IMD</a:t>
            </a:r>
            <a:endParaRPr b="1" sz="1800">
              <a:solidFill>
                <a:schemeClr val="dk1"/>
              </a:solidFill>
              <a:latin typeface="Montserrat"/>
              <a:ea typeface="Montserrat"/>
              <a:cs typeface="Montserrat"/>
              <a:sym typeface="Montserrat"/>
            </a:endParaRPr>
          </a:p>
          <a:p>
            <a:pPr indent="-285750" lvl="0" marL="285750" rtl="0" algn="just">
              <a:lnSpc>
                <a:spcPct val="100000"/>
              </a:lnSpc>
              <a:spcBef>
                <a:spcPts val="600"/>
              </a:spcBef>
              <a:spcAft>
                <a:spcPts val="0"/>
              </a:spcAft>
              <a:buSzPts val="2000"/>
              <a:buFont typeface="Noto Sans Symbols"/>
              <a:buChar char="❖"/>
            </a:pPr>
            <a:r>
              <a:rPr lang="en-GB" sz="2000">
                <a:solidFill>
                  <a:srgbClr val="CC6600"/>
                </a:solidFill>
                <a:latin typeface="Montserrat"/>
                <a:ea typeface="Montserrat"/>
                <a:cs typeface="Montserrat"/>
                <a:sym typeface="Montserrat"/>
              </a:rPr>
              <a:t>Comment NOAA: Given the required international coordination, I would recommend an action for all agencies with geostationary imagers to support the GEO-Ring efforts.</a:t>
            </a:r>
            <a:endParaRPr/>
          </a:p>
          <a:p>
            <a:pPr indent="-285750" lvl="0" marL="285750" rtl="0" algn="just">
              <a:lnSpc>
                <a:spcPct val="100000"/>
              </a:lnSpc>
              <a:spcBef>
                <a:spcPts val="600"/>
              </a:spcBef>
              <a:spcAft>
                <a:spcPts val="0"/>
              </a:spcAft>
              <a:buSzPts val="2000"/>
              <a:buFont typeface="Noto Sans Symbols"/>
              <a:buChar char="❖"/>
            </a:pPr>
            <a:r>
              <a:rPr b="1" lang="en-GB" sz="2000">
                <a:solidFill>
                  <a:srgbClr val="0070C0"/>
                </a:solidFill>
                <a:latin typeface="Montserrat"/>
                <a:ea typeface="Montserrat"/>
                <a:cs typeface="Montserrat"/>
                <a:sym typeface="Montserrat"/>
              </a:rPr>
              <a:t>Suggestion: In principle it is covered by the existing action, but we could add this as a second action to the recommendation.</a:t>
            </a:r>
            <a:endParaRPr b="1" sz="2000">
              <a:solidFill>
                <a:srgbClr val="0070C0"/>
              </a:solidFill>
              <a:latin typeface="Montserrat"/>
              <a:ea typeface="Montserrat"/>
              <a:cs typeface="Montserrat"/>
              <a:sym typeface="Montserrat"/>
            </a:endParaRPr>
          </a:p>
          <a:p>
            <a:pPr indent="-304800" lvl="0" marL="457200" rtl="0" algn="just">
              <a:lnSpc>
                <a:spcPct val="115000"/>
              </a:lnSpc>
              <a:spcBef>
                <a:spcPts val="1200"/>
              </a:spcBef>
              <a:spcAft>
                <a:spcPts val="0"/>
              </a:spcAft>
              <a:buSzPts val="1600"/>
              <a:buFont typeface="Noto Sans Symbols"/>
              <a:buNone/>
            </a:pPr>
            <a:r>
              <a:t/>
            </a:r>
            <a:endParaRPr sz="1600">
              <a:latin typeface="Arial"/>
              <a:ea typeface="Arial"/>
              <a:cs typeface="Arial"/>
              <a:sym typeface="Arial"/>
            </a:endParaRPr>
          </a:p>
          <a:p>
            <a:pPr indent="-228600" lvl="0" marL="457200" marR="0" rtl="0" algn="l">
              <a:lnSpc>
                <a:spcPct val="115000"/>
              </a:lnSpc>
              <a:spcBef>
                <a:spcPts val="1600"/>
              </a:spcBef>
              <a:spcAft>
                <a:spcPts val="0"/>
              </a:spcAft>
              <a:buClr>
                <a:schemeClr val="dk1"/>
              </a:buClr>
              <a:buSzPts val="2800"/>
              <a:buFont typeface="Montserrat"/>
              <a:buNone/>
            </a:pPr>
            <a:r>
              <a:t/>
            </a:r>
            <a:endParaRPr/>
          </a:p>
        </p:txBody>
      </p:sp>
      <p:sp>
        <p:nvSpPr>
          <p:cNvPr id="302" name="Google Shape;302;p9"/>
          <p:cNvSpPr txBox="1"/>
          <p:nvPr>
            <p:ph type="title"/>
          </p:nvPr>
        </p:nvSpPr>
        <p:spPr>
          <a:xfrm>
            <a:off x="176048" y="175939"/>
            <a:ext cx="1019486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Comments on CAP from NOAA - FCDRs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perations Template">
  <a:themeElements>
    <a:clrScheme name="Custom 18">
      <a:dk1>
        <a:srgbClr val="FFFFFF"/>
      </a:dk1>
      <a:lt1>
        <a:srgbClr val="00205B"/>
      </a:lt1>
      <a:dk2>
        <a:srgbClr val="38484E"/>
      </a:dk2>
      <a:lt2>
        <a:srgbClr val="5B7F95"/>
      </a:lt2>
      <a:accent1>
        <a:srgbClr val="00B5E2"/>
      </a:accent1>
      <a:accent2>
        <a:srgbClr val="EAAA00"/>
      </a:accent2>
      <a:accent3>
        <a:srgbClr val="00B2A9"/>
      </a:accent3>
      <a:accent4>
        <a:srgbClr val="FE5000"/>
      </a:accent4>
      <a:accent5>
        <a:srgbClr val="7C7FAB"/>
      </a:accent5>
      <a:accent6>
        <a:srgbClr val="D6D2C4"/>
      </a:accent6>
      <a:hlink>
        <a:srgbClr val="2D77FF"/>
      </a:hlink>
      <a:folHlink>
        <a:srgbClr val="968C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Joerg Schulz</dc:creator>
</cp:coreProperties>
</file>