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4"/>
  </p:notesMasterIdLst>
  <p:sldIdLst>
    <p:sldId id="256" r:id="rId2"/>
    <p:sldId id="2147473720" r:id="rId3"/>
    <p:sldId id="258" r:id="rId4"/>
    <p:sldId id="2147473721" r:id="rId5"/>
    <p:sldId id="2147473722" r:id="rId6"/>
    <p:sldId id="2147473723" r:id="rId7"/>
    <p:sldId id="2147473725" r:id="rId8"/>
    <p:sldId id="2147473742" r:id="rId9"/>
    <p:sldId id="2147473724" r:id="rId10"/>
    <p:sldId id="2147473726" r:id="rId11"/>
    <p:sldId id="2147473727" r:id="rId12"/>
    <p:sldId id="2147473728" r:id="rId13"/>
    <p:sldId id="2147473730" r:id="rId14"/>
    <p:sldId id="2147473729" r:id="rId15"/>
    <p:sldId id="2147473731" r:id="rId16"/>
    <p:sldId id="2147473732" r:id="rId17"/>
    <p:sldId id="2147473733" r:id="rId18"/>
    <p:sldId id="2147473734" r:id="rId19"/>
    <p:sldId id="2147473735" r:id="rId20"/>
    <p:sldId id="2147473736" r:id="rId21"/>
    <p:sldId id="2147473738" r:id="rId22"/>
    <p:sldId id="2147473737" r:id="rId23"/>
  </p:sldIdLst>
  <p:sldSz cx="12192000" cy="6858000"/>
  <p:notesSz cx="6858000" cy="9144000"/>
  <p:embeddedFontLst>
    <p:embeddedFont>
      <p:font typeface="Average" panose="020B0604020202020204" charset="0"/>
      <p:regular r:id="rId25"/>
    </p:embeddedFon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Barlow Medium" panose="00000600000000000000" pitchFamily="2" charset="0"/>
      <p:regular r:id="rId30"/>
      <p:bold r:id="rId31"/>
      <p:italic r:id="rId32"/>
      <p:boldItalic r:id="rId33"/>
    </p:embeddedFont>
    <p:embeddedFont>
      <p:font typeface="Barlow SemiBold" panose="00000700000000000000" pitchFamily="2" charset="0"/>
      <p:regular r:id="rId34"/>
      <p:bold r:id="rId35"/>
      <p:italic r:id="rId36"/>
      <p:boldItalic r:id="rId37"/>
    </p:embeddedFont>
    <p:embeddedFont>
      <p:font typeface="Lobster" panose="00000500000000000000" pitchFamily="2" charset="0"/>
      <p:regular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Medium" panose="00000600000000000000" pitchFamily="2" charset="0"/>
      <p:regular r:id="rId43"/>
      <p:bold r:id="rId44"/>
      <p:italic r:id="rId45"/>
      <p:boldItalic r:id="rId46"/>
    </p:embeddedFont>
    <p:embeddedFont>
      <p:font typeface="Montserrat SemiBold" panose="00000700000000000000" pitchFamily="2" charset="0"/>
      <p:regular r:id="rId47"/>
      <p:bold r:id="rId48"/>
      <p:italic r:id="rId49"/>
      <p:boldItalic r:id="rId50"/>
    </p:embeddedFont>
    <p:embeddedFont>
      <p:font typeface="Outfit" pitchFamily="2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06" d="100"/>
          <a:sy n="106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341ECD20-14E5-999F-1A56-D10EA3E8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A6399DCD-E77D-4DE0-1040-635DDD0EC3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E9F5746C-3967-1DB8-B83D-254504D73F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949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1D1C417-EB5A-2B2C-216C-0D7FF2357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ABB97B67-9E20-9986-3216-ED8DE8A31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146AEE7D-DE81-7670-DE3F-7956642A17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457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88428211-31A0-A45A-566E-4107402D1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21350496-2EAD-928A-880A-A6D945BB08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75CD9F66-9DB0-D18B-20DF-B4524B0C65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91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A623AB97-18FB-0BDA-D692-0A241EF6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E4772CB4-1B53-BA73-F3A3-278DE60E1C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8BDC2049-F9BD-E107-2065-3A22731AC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036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1D07C38-5E8E-D6C4-04C0-A950295B5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D3BAA4CC-BF32-D859-9EF4-22DA7B3775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93B31EFC-64C9-75C5-C833-77941879B5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092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3D031299-C480-2CB1-9A86-B1812F7AD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047FA720-7122-E5E8-ADB5-53778625B3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EA27DD76-FAE6-865A-6E86-FA2EC4C897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330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5BD1BAD-EF9D-98F8-1E06-646F7DD0B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A5318DF1-07CD-1CE6-EA69-DCC3EBA8F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8A775F00-E8DD-7E36-C96A-11FE283BC2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72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49F681E-E5AC-40E1-AB6C-711B371D7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9D043A81-D911-2129-C8C6-46117688A5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D041F064-688C-EE8F-AA41-25F186C27C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286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6E34A8C5-E671-5048-335F-AD14381E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B4E86E45-6F6B-13C4-0F49-9C8E47C8B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D8866369-351D-B51A-ECE9-697653661E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376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53428369-FA44-3EA7-A4F4-BCB8F8E4E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23F3B951-C3F3-DCDE-C8B2-BEDC813A20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A4204970-36E5-687F-91AB-9934698CE6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09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DAFC67BC-AD55-8B62-0183-9E5F5ED4E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>
            <a:extLst>
              <a:ext uri="{FF2B5EF4-FFF2-40B4-BE49-F238E27FC236}">
                <a16:creationId xmlns:a16="http://schemas.microsoft.com/office/drawing/2014/main" id="{6A637CB3-EF5C-4BF8-66EF-A8893DDBA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8717573F-308D-C256-8D89-288450F8BA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1904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B389AA30-5C7D-ED11-1BFF-929D811C5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>
            <a:extLst>
              <a:ext uri="{FF2B5EF4-FFF2-40B4-BE49-F238E27FC236}">
                <a16:creationId xmlns:a16="http://schemas.microsoft.com/office/drawing/2014/main" id="{A472D964-C6C1-83B2-A97E-5001800E6B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1D4E233C-CC02-CE46-E341-CCA5A8E0C8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53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E6D7B6A-A16A-0BD0-A410-C4768369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2D7C0ED1-DCB2-BC14-19EB-102B57E886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0E70FF58-2AF6-B21F-17BD-5E8BBFE536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3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23206C5A-FB66-06A1-2141-276C993D1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A9782902-C4A1-3B86-3547-7892C036F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2A9B67CD-440E-6054-CF32-3F88496622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688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FDA1818D-80BC-FEEF-2A59-EEE8AAB4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01800562-FBC1-DD00-7DD0-32995D8182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99F532A7-0224-9ECA-EA82-A45031008A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50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76DB5E2F-BDFA-C112-008B-5C56EA167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>
            <a:extLst>
              <a:ext uri="{FF2B5EF4-FFF2-40B4-BE49-F238E27FC236}">
                <a16:creationId xmlns:a16="http://schemas.microsoft.com/office/drawing/2014/main" id="{50739646-8F7E-50FF-9F49-10090EA2AE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>
            <a:extLst>
              <a:ext uri="{FF2B5EF4-FFF2-40B4-BE49-F238E27FC236}">
                <a16:creationId xmlns:a16="http://schemas.microsoft.com/office/drawing/2014/main" id="{725ECF1F-62D6-CBA1-7348-BD88C7610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76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CEOS)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7">
            <a:alphaModFix/>
          </a:blip>
          <a:srcRect r="65873"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8">
            <a:alphaModFix/>
          </a:blip>
          <a:srcRect l="34128"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WGClimate)">
  <p:cSld name="Title Slide_1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7882594" y="57065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-10031326" y="-4219917"/>
            <a:ext cx="12215481" cy="6870483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 amt="58999"/>
          </a:blip>
          <a:srcRect l="11054" t="37272" r="40715" b="-20377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4">
              <a:alphaModFix/>
            </a:blip>
            <a:srcRect l="10790" t="22772" r="65874" b="23006"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>
              <a:alphaModFix/>
            </a:blip>
            <a:srcRect l="34127" t="31914" r="11634" b="28523"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7" name="Google Shape;27;p3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2100" b="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WGClimate-22 &amp; GHG-TT-5</a:t>
            </a:r>
            <a:endParaRPr sz="21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11 - 13 February, 2025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4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33" name="Google Shape;3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4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Google Shape;36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4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5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5400" dirty="0"/>
              <a:t>The skill of Earth Observation for Tipping Points research</a:t>
            </a:r>
            <a:endParaRPr sz="5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000" i="1" u="sng" dirty="0">
                <a:latin typeface="Montserrat"/>
                <a:ea typeface="Montserrat"/>
                <a:cs typeface="Montserrat"/>
                <a:sym typeface="Montserrat"/>
              </a:rPr>
              <a:t>Tim Lenton</a:t>
            </a:r>
            <a:br>
              <a:rPr lang="en-GB" sz="2000" i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2000" i="1" dirty="0">
                <a:latin typeface="Montserrat"/>
                <a:ea typeface="Montserrat"/>
                <a:cs typeface="Montserrat"/>
                <a:sym typeface="Montserrat"/>
              </a:rPr>
              <a:t>University of Exeter</a:t>
            </a:r>
            <a:endParaRPr sz="2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Lenton, U of Exeter</a:t>
            </a:r>
            <a:endParaRPr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1.6</a:t>
            </a:r>
            <a:endParaRPr sz="2200" i="0" u="none" strike="noStrike" cap="none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Monitor relevant feedback processes to improve process understanding.</a:t>
            </a:r>
            <a:endParaRPr dirty="0"/>
          </a:p>
          <a:p>
            <a:pPr>
              <a:spcBef>
                <a:spcPts val="0"/>
              </a:spcBef>
            </a:pPr>
            <a:r>
              <a:rPr lang="en-GB" dirty="0"/>
              <a:t>Detect alternative stable states and abrupt changes.</a:t>
            </a:r>
          </a:p>
          <a:p>
            <a:pPr>
              <a:spcBef>
                <a:spcPts val="0"/>
              </a:spcBef>
            </a:pPr>
            <a:r>
              <a:rPr lang="en-GB" dirty="0"/>
              <a:t>Establish how alternative stable states and their stability depend on climate variables.</a:t>
            </a:r>
          </a:p>
          <a:p>
            <a:pPr>
              <a:spcBef>
                <a:spcPts val="0"/>
              </a:spcBef>
            </a:pPr>
            <a:r>
              <a:rPr lang="en-GB" dirty="0"/>
              <a:t>Observe system dynamics over time, including changes in resilience and associated early warning signals.</a:t>
            </a:r>
          </a:p>
          <a:p>
            <a:pPr>
              <a:spcBef>
                <a:spcPts val="0"/>
              </a:spcBef>
            </a:pPr>
            <a:r>
              <a:rPr lang="en-GB" dirty="0"/>
              <a:t>Calibrate, constrain and evaluate models of tipping systems to improve predictions.</a:t>
            </a:r>
            <a:endParaRPr dirty="0"/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EO targets for tipping points</a:t>
            </a:r>
            <a:endParaRPr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257F0B4C-B0C2-3387-E41D-6BAD54426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695" y="6563998"/>
            <a:ext cx="4224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(2024)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Communications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5A25E2D9-B005-26F3-956C-9BEDF35CB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903F533B-6600-2BED-1122-FD67CC68E1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10428452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Capacity to monitor tipping systems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3FC9F-A206-2204-A38E-398BFBDF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54" y="1404470"/>
            <a:ext cx="10169691" cy="4703482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880AAD38-0F8F-C3CD-ADE7-513E86F0D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695" y="6563998"/>
            <a:ext cx="4224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(2024)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Communications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1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/>
              <a:t>Salient variables correlated with key processes underlying tipping 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Accurate analysis-ready data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Spatial coverage of the tipping systems of interest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Spatial resolution sufficient to resolve key feedbacks involved in tipping 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Temporal resolution sufficient to resolve timescales of tipping or recovery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Temporal duration sufficient to estimate system resilience, and ideally changes thereof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Low data latency to support timely detection and/or early warning of tipping points</a:t>
            </a:r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10199852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Criteria for EO datasets to be useful</a:t>
            </a:r>
            <a:endParaRPr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5310CE77-1D26-568A-2F3A-483BD9E7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695" y="6563998"/>
            <a:ext cx="4224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(2024)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Communications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2F42C804-59AB-B90B-34A7-859706EBD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>
            <a:extLst>
              <a:ext uri="{FF2B5EF4-FFF2-40B4-BE49-F238E27FC236}">
                <a16:creationId xmlns:a16="http://schemas.microsoft.com/office/drawing/2014/main" id="{A3A87CD6-4B35-7712-8A9E-143D3C1010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6008" y="3439192"/>
            <a:ext cx="11495400" cy="24445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000" dirty="0"/>
              <a:t>Macro tipping</a:t>
            </a:r>
          </a:p>
          <a:p>
            <a:pPr lvl="1"/>
            <a:r>
              <a:rPr lang="en-GB" sz="1800" dirty="0"/>
              <a:t>Where key reinforcing feedback mechanisms operate across large spatial scales</a:t>
            </a:r>
          </a:p>
          <a:p>
            <a:pPr lvl="1"/>
            <a:r>
              <a:rPr lang="en-GB" sz="1800" dirty="0"/>
              <a:t>E.g. monsoons; ocean circulation; ice sheets</a:t>
            </a:r>
          </a:p>
          <a:p>
            <a:r>
              <a:rPr lang="en-GB" sz="2000" dirty="0"/>
              <a:t>Clustered tipping</a:t>
            </a:r>
          </a:p>
          <a:p>
            <a:pPr lvl="1"/>
            <a:r>
              <a:rPr lang="en-GB" sz="1800" dirty="0"/>
              <a:t>Where localised tipping occurs in clusters near-synchronously across a large area due to spatially coherent forcing reaching a common threshold</a:t>
            </a:r>
          </a:p>
          <a:p>
            <a:pPr lvl="1"/>
            <a:r>
              <a:rPr lang="en-GB" sz="1800" dirty="0"/>
              <a:t>E.g. coral bleaching (Great Barrier Reef); </a:t>
            </a:r>
            <a:r>
              <a:rPr lang="en-GB" sz="1800" dirty="0" err="1"/>
              <a:t>thermokarst</a:t>
            </a:r>
            <a:r>
              <a:rPr lang="en-GB" sz="1800" dirty="0"/>
              <a:t> and lake formation</a:t>
            </a:r>
          </a:p>
        </p:txBody>
      </p:sp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45BE3808-5670-6002-19A0-69361F61D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Types of tipping</a:t>
            </a:r>
            <a:endParaRPr dirty="0"/>
          </a:p>
        </p:txBody>
      </p:sp>
      <p:pic>
        <p:nvPicPr>
          <p:cNvPr id="2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id="{D20330CD-2539-7486-CC00-F942FADF1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06" y="1189964"/>
            <a:ext cx="8606004" cy="2014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0AE13941-A584-45DF-5F37-58506DA8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695" y="6563998"/>
            <a:ext cx="4224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(2024)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Communications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276008" y="3439192"/>
            <a:ext cx="11495400" cy="24445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000" dirty="0"/>
              <a:t>Propagating tipping</a:t>
            </a:r>
          </a:p>
          <a:p>
            <a:pPr lvl="1"/>
            <a:r>
              <a:rPr lang="en-GB" sz="1800" dirty="0"/>
              <a:t>Where tipping starts at small spatial scales but cascades causally to larger scales</a:t>
            </a:r>
          </a:p>
          <a:p>
            <a:pPr lvl="1"/>
            <a:r>
              <a:rPr lang="en-GB" sz="1800" dirty="0"/>
              <a:t>E.g. Pine Island Glacier =&gt; Amundsen Basin =&gt; WAIS</a:t>
            </a:r>
          </a:p>
          <a:p>
            <a:r>
              <a:rPr lang="en-GB" sz="2000" dirty="0"/>
              <a:t>Societal impact tipping</a:t>
            </a:r>
          </a:p>
          <a:p>
            <a:pPr lvl="1"/>
            <a:r>
              <a:rPr lang="en-GB" sz="1800" dirty="0"/>
              <a:t>Where localised tipping has unusually large societal impacts</a:t>
            </a:r>
          </a:p>
          <a:p>
            <a:pPr lvl="1"/>
            <a:r>
              <a:rPr lang="en-GB" sz="1800" dirty="0"/>
              <a:t>E.g. loss of Himalayan glaciers</a:t>
            </a:r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Types of tipping</a:t>
            </a:r>
            <a:endParaRPr dirty="0"/>
          </a:p>
        </p:txBody>
      </p:sp>
      <p:pic>
        <p:nvPicPr>
          <p:cNvPr id="2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id="{DAD24038-57D0-E830-DAC3-346D236FE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06" y="1189964"/>
            <a:ext cx="8606004" cy="201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4190751-9882-5704-9715-A3B52E6F6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695" y="6563998"/>
            <a:ext cx="4224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(2024)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Communications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B215BCC5-7CCF-9F78-7FE4-44B40DC72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A2ED353F-985C-9272-395E-352F42CF0E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Remotely sensing resilience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25F4-A604-CAF4-B007-2DBDAC96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89" y="1111250"/>
            <a:ext cx="5377222" cy="5377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79A40-243E-D7BE-0DCE-F8B2A7B3CD5A}"/>
              </a:ext>
            </a:extLst>
          </p:cNvPr>
          <p:cNvSpPr txBox="1"/>
          <p:nvPr/>
        </p:nvSpPr>
        <p:spPr>
          <a:xfrm>
            <a:off x="8929319" y="2418541"/>
            <a:ext cx="2367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3B3B"/>
                </a:solidFill>
                <a:latin typeface="Outfit" pitchFamily="2" charset="0"/>
              </a:rPr>
              <a:t>Key:</a:t>
            </a:r>
          </a:p>
          <a:p>
            <a:r>
              <a:rPr lang="en-GB" dirty="0">
                <a:solidFill>
                  <a:srgbClr val="00B050"/>
                </a:solidFill>
                <a:latin typeface="Outfit" pitchFamily="2" charset="0"/>
              </a:rPr>
              <a:t>Paler = more resilient</a:t>
            </a:r>
          </a:p>
          <a:p>
            <a:r>
              <a:rPr lang="en-GB" dirty="0">
                <a:solidFill>
                  <a:srgbClr val="003B3B"/>
                </a:solidFill>
                <a:latin typeface="Outfit" pitchFamily="2" charset="0"/>
              </a:rPr>
              <a:t>Darker = less resilient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5DFCD-9303-964A-E76B-0EBADCA37D73}"/>
              </a:ext>
            </a:extLst>
          </p:cNvPr>
          <p:cNvSpPr txBox="1"/>
          <p:nvPr/>
        </p:nvSpPr>
        <p:spPr>
          <a:xfrm>
            <a:off x="256214" y="1425180"/>
            <a:ext cx="3006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3B3B"/>
                </a:solidFill>
                <a:latin typeface="Outfit" pitchFamily="2" charset="0"/>
              </a:rPr>
              <a:t>AR(1) of Vegetation Optical Depth (VOD)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CE5B3947-35EE-C5F4-6167-DE8045F89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471" y="6569661"/>
            <a:ext cx="5128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Boulton,  Lenton, Boers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Climate Change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1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BD68CD8F-A4AB-D899-A294-5E7084F5E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E841D529-358B-9708-D064-42D2769642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710902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Losee of resilience of the Amazon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3C21E-3264-DCF3-ED42-D21D7C69E7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34" y="1066800"/>
            <a:ext cx="5127531" cy="5448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775E76DD-5C12-DA36-7386-07226693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6" y="3013501"/>
            <a:ext cx="3216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3B3B"/>
                </a:solidFill>
                <a:latin typeface="Outfit" pitchFamily="2" charset="0"/>
              </a:rPr>
              <a:t>Trend in AR(1) of VOD </a:t>
            </a:r>
          </a:p>
          <a:p>
            <a:pPr>
              <a:defRPr/>
            </a:pPr>
            <a:r>
              <a:rPr lang="en-GB" sz="2400" dirty="0">
                <a:solidFill>
                  <a:srgbClr val="003B3B"/>
                </a:solidFill>
                <a:latin typeface="Outfit" pitchFamily="2" charset="0"/>
              </a:rPr>
              <a:t>since the early 2000s </a:t>
            </a:r>
            <a:endParaRPr lang="en-US" sz="2400" dirty="0">
              <a:solidFill>
                <a:srgbClr val="003B3B"/>
              </a:solidFill>
              <a:latin typeface="Outfit" pitchFamily="2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63B4165D-EDC5-3CEB-1F6A-62FB9BF1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471" y="6569661"/>
            <a:ext cx="5128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Boulton,  Lenton, Boers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Climate Change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1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F7125CEF-F6B1-D61C-F789-1D82D206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1EE37FF6-39C6-0188-717A-921098088A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Dependence on precipitation</a:t>
            </a:r>
            <a:endParaRPr dirty="0"/>
          </a:p>
        </p:txBody>
      </p:sp>
      <p:pic>
        <p:nvPicPr>
          <p:cNvPr id="3" name="Picture 2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080F37B3-99A7-2F37-0B78-5A5419B299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3" y="1401705"/>
            <a:ext cx="10135353" cy="4054590"/>
          </a:xfrm>
          <a:prstGeom prst="rect">
            <a:avLst/>
          </a:prstGeom>
        </p:spPr>
      </p:pic>
      <p:sp>
        <p:nvSpPr>
          <p:cNvPr id="4" name="Text Box 19">
            <a:extLst>
              <a:ext uri="{FF2B5EF4-FFF2-40B4-BE49-F238E27FC236}">
                <a16:creationId xmlns:a16="http://schemas.microsoft.com/office/drawing/2014/main" id="{4CD363AF-125E-C837-1DDC-18DFC84FB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471" y="6569661"/>
            <a:ext cx="5128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Boulton,  Lenton, Boers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Climate Change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67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40344FE4-F5A3-13D1-1A49-A8A706F8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27D040CA-CD43-D8F7-1AD5-7625B7E830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983952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Dependence on human proximity</a:t>
            </a:r>
            <a:endParaRPr dirty="0"/>
          </a:p>
        </p:txBody>
      </p:sp>
      <p:pic>
        <p:nvPicPr>
          <p:cNvPr id="2" name="Picture 1" descr="Chart, line chart, histogram&#10;&#10;Description automatically generated">
            <a:extLst>
              <a:ext uri="{FF2B5EF4-FFF2-40B4-BE49-F238E27FC236}">
                <a16:creationId xmlns:a16="http://schemas.microsoft.com/office/drawing/2014/main" id="{B5D716B5-BDE8-1C2A-B5E1-B7500374E4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8" y="1469445"/>
            <a:ext cx="10258824" cy="4103984"/>
          </a:xfrm>
          <a:prstGeom prst="rect">
            <a:avLst/>
          </a:prstGeom>
        </p:spPr>
      </p:pic>
      <p:sp>
        <p:nvSpPr>
          <p:cNvPr id="3" name="Text Box 19">
            <a:extLst>
              <a:ext uri="{FF2B5EF4-FFF2-40B4-BE49-F238E27FC236}">
                <a16:creationId xmlns:a16="http://schemas.microsoft.com/office/drawing/2014/main" id="{A6CE5483-A7D6-731F-4A9A-E72D413C9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471" y="6569661"/>
            <a:ext cx="5128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Boulton,  Lenton, Boers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Climate Change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4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653B14C3-903A-91BC-181B-1363A3C2B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0FB949EB-17D8-5F58-CE66-2D6E20C883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 positive tipping point</a:t>
            </a:r>
            <a:endParaRPr dirty="0"/>
          </a:p>
        </p:txBody>
      </p:sp>
      <p:pic>
        <p:nvPicPr>
          <p:cNvPr id="2" name="TIST Program Growth Around uganda">
            <a:hlinkClick r:id="" action="ppaction://media"/>
            <a:extLst>
              <a:ext uri="{FF2B5EF4-FFF2-40B4-BE49-F238E27FC236}">
                <a16:creationId xmlns:a16="http://schemas.microsoft.com/office/drawing/2014/main" id="{1968814A-E29A-2D37-E3B4-0DDC2CB4DD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6861" b="11247"/>
          <a:stretch/>
        </p:blipFill>
        <p:spPr>
          <a:xfrm>
            <a:off x="5650887" y="1591983"/>
            <a:ext cx="6022281" cy="433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EDE90-B5F1-A537-B4D7-055BDC5DE1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358"/>
          <a:stretch/>
        </p:blipFill>
        <p:spPr>
          <a:xfrm>
            <a:off x="446941" y="2244418"/>
            <a:ext cx="4818318" cy="2986448"/>
          </a:xfrm>
          <a:prstGeom prst="rect">
            <a:avLst/>
          </a:prstGeom>
        </p:spPr>
      </p:pic>
      <p:pic>
        <p:nvPicPr>
          <p:cNvPr id="4" name="Picture 3" descr="A green and grey logo with leaves&#10;&#10;Description automatically generated">
            <a:extLst>
              <a:ext uri="{FF2B5EF4-FFF2-40B4-BE49-F238E27FC236}">
                <a16:creationId xmlns:a16="http://schemas.microsoft.com/office/drawing/2014/main" id="{82D9CA1B-A3E1-A782-B99B-48DA84BEE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42" y="5591706"/>
            <a:ext cx="987094" cy="6514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2CC12F9-2815-4673-5958-4A4041D4B4EB}"/>
              </a:ext>
            </a:extLst>
          </p:cNvPr>
          <p:cNvSpPr txBox="1">
            <a:spLocks/>
          </p:cNvSpPr>
          <p:nvPr/>
        </p:nvSpPr>
        <p:spPr>
          <a:xfrm>
            <a:off x="482886" y="1113479"/>
            <a:ext cx="11226227" cy="54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>
                <a:solidFill>
                  <a:srgbClr val="003B3B"/>
                </a:solidFill>
                <a:latin typeface="Outfit" pitchFamily="2" charset="0"/>
              </a:rPr>
              <a:t>The International Small-group Tree planting initiative (TIST)</a:t>
            </a:r>
            <a:endParaRPr lang="en-GB" sz="3200" dirty="0">
              <a:solidFill>
                <a:srgbClr val="003B3B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B07B362E-735B-10FF-CFF1-D63399A3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735D3635-F022-5BC1-D618-61FBA2866E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Passing a tipping point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78778-514B-5AF6-D0DE-C1A967DD9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387475"/>
            <a:ext cx="857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443AF8A9-2567-B564-466F-809469238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68095284-CC99-3C49-54CC-044DE8DCD6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10244302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TIST greens surrounding landscape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E211D-AE64-A9EB-7EA8-B6B43CC70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09" y="2229970"/>
            <a:ext cx="3177769" cy="280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6568FF-C3D9-5497-5398-6D859D1AB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86" b="48933"/>
          <a:stretch/>
        </p:blipFill>
        <p:spPr>
          <a:xfrm>
            <a:off x="3826031" y="1460500"/>
            <a:ext cx="4744738" cy="4572000"/>
          </a:xfrm>
          <a:prstGeom prst="rect">
            <a:avLst/>
          </a:prstGeom>
        </p:spPr>
      </p:pic>
      <p:pic>
        <p:nvPicPr>
          <p:cNvPr id="5" name="Picture 2" descr="Figure 3">
            <a:extLst>
              <a:ext uri="{FF2B5EF4-FFF2-40B4-BE49-F238E27FC236}">
                <a16:creationId xmlns:a16="http://schemas.microsoft.com/office/drawing/2014/main" id="{A9FE70BC-DDAD-5EB5-F318-22FDBE14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0" r="70656"/>
          <a:stretch/>
        </p:blipFill>
        <p:spPr bwMode="auto">
          <a:xfrm>
            <a:off x="8579245" y="5036050"/>
            <a:ext cx="1952812" cy="10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47AC00-E560-F66B-95AD-CE9A63FB2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086" y="1460500"/>
            <a:ext cx="2118425" cy="3446929"/>
          </a:xfrm>
          <a:prstGeom prst="rect">
            <a:avLst/>
          </a:prstGeom>
        </p:spPr>
      </p:pic>
      <p:pic>
        <p:nvPicPr>
          <p:cNvPr id="7" name="Picture 6" descr="A green and grey logo with leaves&#10;&#10;Description automatically generated">
            <a:extLst>
              <a:ext uri="{FF2B5EF4-FFF2-40B4-BE49-F238E27FC236}">
                <a16:creationId xmlns:a16="http://schemas.microsoft.com/office/drawing/2014/main" id="{B8CE79E3-EC8A-7A72-0C90-4E47202EE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42" y="5464706"/>
            <a:ext cx="987094" cy="651482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D17F247-90C8-E170-6B5C-C95AA85A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855" y="6537961"/>
            <a:ext cx="35621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Buxton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 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(2021)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Scientific Reports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GB" altLang="en-US" dirty="0"/>
              <a:t>EO can advance the understanding, detection and anticipation of tipping points, and their interactions, across scales</a:t>
            </a:r>
          </a:p>
          <a:p>
            <a:pPr>
              <a:spcAft>
                <a:spcPts val="600"/>
              </a:spcAft>
            </a:pPr>
            <a:r>
              <a:rPr lang="en-GB" altLang="en-US" dirty="0"/>
              <a:t>A tipping point sensing system could be established bringing together the Earth system and Earth observation communities</a:t>
            </a:r>
          </a:p>
          <a:p>
            <a:pPr>
              <a:spcAft>
                <a:spcPts val="600"/>
              </a:spcAft>
            </a:pPr>
            <a:r>
              <a:rPr lang="en-GB" altLang="en-US" dirty="0"/>
              <a:t>This can provide vital information to support policy-making and risk management at regional, national, and international scales</a:t>
            </a:r>
          </a:p>
          <a:p>
            <a:pPr marL="5080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Summary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92D07366-9CDA-C736-8BD5-ED06B77CF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6EE67775-3572-4CBA-0F89-69627CDF16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cs typeface="Calibri"/>
              </a:rPr>
              <a:t>global-tipping-points.org</a:t>
            </a:r>
            <a:endParaRPr dirty="0"/>
          </a:p>
        </p:txBody>
      </p:sp>
      <p:pic>
        <p:nvPicPr>
          <p:cNvPr id="2" name="Picture 1" descr="Solar panels in a field&#10;&#10;Description automatically generated">
            <a:extLst>
              <a:ext uri="{FF2B5EF4-FFF2-40B4-BE49-F238E27FC236}">
                <a16:creationId xmlns:a16="http://schemas.microsoft.com/office/drawing/2014/main" id="{19B32934-E71B-4260-ACB9-F26B45DC0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67" y="1233448"/>
            <a:ext cx="9093665" cy="51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5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Early warning signals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9B2FA-81DC-B038-BDD5-26433B139277}"/>
              </a:ext>
            </a:extLst>
          </p:cNvPr>
          <p:cNvPicPr/>
          <p:nvPr/>
        </p:nvPicPr>
        <p:blipFill rotWithShape="1">
          <a:blip r:embed="rId3"/>
          <a:srcRect b="26976"/>
          <a:stretch/>
        </p:blipFill>
        <p:spPr>
          <a:xfrm>
            <a:off x="1426129" y="2003719"/>
            <a:ext cx="9144000" cy="3700795"/>
          </a:xfrm>
          <a:prstGeom prst="rect">
            <a:avLst/>
          </a:prstGeom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A228AF15-E8CC-8292-D60E-6A7FAE13D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65" y="1366537"/>
            <a:ext cx="20393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B3B"/>
                </a:solidFill>
                <a:latin typeface="Outfit" pitchFamily="2" charset="0"/>
              </a:rPr>
              <a:t>Arctic sea-ice</a:t>
            </a:r>
          </a:p>
          <a:p>
            <a:pPr>
              <a:defRPr/>
            </a:pPr>
            <a:r>
              <a:rPr lang="en-GB" dirty="0">
                <a:solidFill>
                  <a:srgbClr val="003B3B"/>
                </a:solidFill>
                <a:latin typeface="Outfit" pitchFamily="2" charset="0"/>
              </a:rPr>
              <a:t>September extent</a:t>
            </a:r>
            <a:endParaRPr lang="en-US" sz="1800" dirty="0">
              <a:solidFill>
                <a:srgbClr val="003B3B"/>
              </a:solidFill>
              <a:latin typeface="Outfit" pitchFamily="2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C4E9DF0B-3B49-B6B4-FAEF-9962FE148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934" y="1366537"/>
            <a:ext cx="2257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B3B"/>
                </a:solidFill>
                <a:latin typeface="Outfit" pitchFamily="2" charset="0"/>
              </a:rPr>
              <a:t>Central western</a:t>
            </a:r>
          </a:p>
          <a:p>
            <a:pPr>
              <a:defRPr/>
            </a:pPr>
            <a:r>
              <a:rPr lang="en-GB" dirty="0">
                <a:solidFill>
                  <a:srgbClr val="003B3B"/>
                </a:solidFill>
                <a:latin typeface="Outfit" pitchFamily="2" charset="0"/>
              </a:rPr>
              <a:t>Greenland Ice Sheet</a:t>
            </a:r>
            <a:endParaRPr lang="en-US" sz="1800" dirty="0">
              <a:solidFill>
                <a:srgbClr val="003B3B"/>
              </a:solidFill>
              <a:latin typeface="Outfit" pitchFamily="2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0D36596-421E-241F-8E21-5DA34F36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070" y="1357388"/>
            <a:ext cx="2608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B3B"/>
                </a:solidFill>
                <a:latin typeface="Outfit" pitchFamily="2" charset="0"/>
              </a:rPr>
              <a:t>Atlantic Meridional </a:t>
            </a:r>
          </a:p>
          <a:p>
            <a:pPr>
              <a:defRPr/>
            </a:pPr>
            <a:r>
              <a:rPr lang="en-GB" dirty="0">
                <a:solidFill>
                  <a:srgbClr val="003B3B"/>
                </a:solidFill>
                <a:latin typeface="Outfit" pitchFamily="2" charset="0"/>
              </a:rPr>
              <a:t>Overturning Circulation</a:t>
            </a:r>
            <a:endParaRPr lang="en-US" sz="1800" dirty="0">
              <a:solidFill>
                <a:srgbClr val="003B3B"/>
              </a:solidFill>
              <a:latin typeface="Outfit" pitchFamily="2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F81F42C8-57CC-1774-B8A5-2EC76115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73" y="3673974"/>
            <a:ext cx="1122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B3B"/>
                </a:solidFill>
                <a:latin typeface="Outfit" pitchFamily="2" charset="0"/>
              </a:rPr>
              <a:t>Variance</a:t>
            </a:r>
            <a:endParaRPr lang="en-US" sz="1800" dirty="0">
              <a:solidFill>
                <a:srgbClr val="003B3B"/>
              </a:solidFill>
              <a:latin typeface="Outfit" pitchFamily="2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59CB6DA-E6ED-DF1B-EBF2-2F53FCC7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7" y="4717327"/>
            <a:ext cx="1423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B3B"/>
                </a:solidFill>
                <a:latin typeface="Outfit" pitchFamily="2" charset="0"/>
              </a:rPr>
              <a:t>AR(1) auto-correlation</a:t>
            </a:r>
            <a:endParaRPr lang="en-US" sz="1800" dirty="0">
              <a:solidFill>
                <a:srgbClr val="003B3B"/>
              </a:solidFill>
              <a:latin typeface="Outfit" pitchFamily="2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CF030FB-5BCD-FCA3-EFAC-B90D868D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144" y="6196956"/>
            <a:ext cx="7285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accent1"/>
                </a:solidFill>
                <a:latin typeface="Outfit" pitchFamily="2" charset="0"/>
              </a:rPr>
              <a:t>Boers et al. (in revision); Boers &amp; Rypdal (2021) </a:t>
            </a:r>
            <a:r>
              <a:rPr lang="en-GB" sz="1400" i="1" dirty="0">
                <a:solidFill>
                  <a:schemeClr val="accent1"/>
                </a:solidFill>
                <a:latin typeface="Outfit" pitchFamily="2" charset="0"/>
              </a:rPr>
              <a:t>PNAS</a:t>
            </a:r>
            <a:r>
              <a:rPr lang="en-GB" sz="1400" dirty="0">
                <a:solidFill>
                  <a:schemeClr val="accent1"/>
                </a:solidFill>
                <a:latin typeface="Outfit" pitchFamily="2" charset="0"/>
              </a:rPr>
              <a:t>; Boers (2021) </a:t>
            </a:r>
            <a:r>
              <a:rPr lang="en-GB" sz="1400" i="1" dirty="0">
                <a:solidFill>
                  <a:schemeClr val="accent1"/>
                </a:solidFill>
                <a:latin typeface="Outfit" pitchFamily="2" charset="0"/>
              </a:rPr>
              <a:t>Nature Climate Change</a:t>
            </a:r>
            <a:endParaRPr lang="en-GB" sz="14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828962B4-AC02-8D22-16FB-113F31951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8684576B-57A7-CA95-DBE9-34AEBD6DFCC1}"/>
              </a:ext>
            </a:extLst>
          </p:cNvPr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Global core tipping elements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C2C895F9-DC66-CEA6-0E37-8019CB3AF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08" y="1143622"/>
            <a:ext cx="10513086" cy="5300295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D8DD55D-4B78-CD1E-7C70-02762BA2A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45" y="6545573"/>
            <a:ext cx="3786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Armstrong McKay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Science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6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7A22919-9000-0BCD-5768-B308E56F6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1CBF8E06-6CE2-E106-3399-2D0BC41C7DEC}"/>
              </a:ext>
            </a:extLst>
          </p:cNvPr>
          <p:cNvSpPr txBox="1"/>
          <p:nvPr/>
        </p:nvSpPr>
        <p:spPr>
          <a:xfrm>
            <a:off x="94020" y="103248"/>
            <a:ext cx="1021203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Regional impact tipping elements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389B306-738B-E221-FB75-DEEEE5386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24" y="1141382"/>
            <a:ext cx="10585351" cy="5361902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B4A51110-F2EE-69DD-8F26-B2E7D0227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45" y="6545573"/>
            <a:ext cx="3786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Armstrong McKay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Science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0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3673A018-F861-D0BC-9FD4-6099360EF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55470E54-33A2-3B57-01EA-A1605548E5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Estimates of tipping points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3E96E-6D99-3CDB-8744-0253D9BAC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" r="37689" b="47415"/>
          <a:stretch/>
        </p:blipFill>
        <p:spPr>
          <a:xfrm>
            <a:off x="1616834" y="1050550"/>
            <a:ext cx="8868399" cy="4851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AF5B4-C143-FBB8-EE13-C128E11BC5F2}"/>
              </a:ext>
            </a:extLst>
          </p:cNvPr>
          <p:cNvSpPr txBox="1"/>
          <p:nvPr/>
        </p:nvSpPr>
        <p:spPr>
          <a:xfrm rot="16200000">
            <a:off x="-133075" y="3466233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Outfit" pitchFamily="2" charset="0"/>
              </a:rPr>
              <a:t>Global warming (C)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D7702-7B6F-6F67-6E69-CBD00D8A5C87}"/>
              </a:ext>
            </a:extLst>
          </p:cNvPr>
          <p:cNvSpPr txBox="1"/>
          <p:nvPr/>
        </p:nvSpPr>
        <p:spPr>
          <a:xfrm rot="16200000">
            <a:off x="1715842" y="5711913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Greenland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20E6A-E1B7-7809-5F9B-C7A6E17AA7DC}"/>
              </a:ext>
            </a:extLst>
          </p:cNvPr>
          <p:cNvSpPr txBox="1"/>
          <p:nvPr/>
        </p:nvSpPr>
        <p:spPr>
          <a:xfrm rot="16200000">
            <a:off x="2102074" y="563737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W Antarctic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0E45C-3ED8-7990-0DF3-ED178D490ECB}"/>
              </a:ext>
            </a:extLst>
          </p:cNvPr>
          <p:cNvSpPr txBox="1"/>
          <p:nvPr/>
        </p:nvSpPr>
        <p:spPr>
          <a:xfrm rot="16200000">
            <a:off x="2691622" y="5711913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Coral reefs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CB572-BEC9-ED88-18A9-886824E27DEB}"/>
              </a:ext>
            </a:extLst>
          </p:cNvPr>
          <p:cNvSpPr txBox="1"/>
          <p:nvPr/>
        </p:nvSpPr>
        <p:spPr>
          <a:xfrm rot="16200000">
            <a:off x="3173954" y="568386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Permafrost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47162-0F36-F208-8E7A-1A8B0060361A}"/>
              </a:ext>
            </a:extLst>
          </p:cNvPr>
          <p:cNvSpPr txBox="1"/>
          <p:nvPr/>
        </p:nvSpPr>
        <p:spPr>
          <a:xfrm rot="16200000">
            <a:off x="3674332" y="5679824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Barents Sea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E01CC8-5CB0-1525-7A58-A6988598EE29}"/>
              </a:ext>
            </a:extLst>
          </p:cNvPr>
          <p:cNvSpPr txBox="1"/>
          <p:nvPr/>
        </p:nvSpPr>
        <p:spPr>
          <a:xfrm rot="16200000">
            <a:off x="4001128" y="553077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Subpolar gyre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DC1A1-D763-5A75-3759-5E924015365A}"/>
              </a:ext>
            </a:extLst>
          </p:cNvPr>
          <p:cNvSpPr txBox="1"/>
          <p:nvPr/>
        </p:nvSpPr>
        <p:spPr>
          <a:xfrm rot="16200000">
            <a:off x="4531413" y="5554050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Alpine glaciers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C10A8-3F0E-ABCC-8401-2595658B88A4}"/>
              </a:ext>
            </a:extLst>
          </p:cNvPr>
          <p:cNvSpPr txBox="1"/>
          <p:nvPr/>
        </p:nvSpPr>
        <p:spPr>
          <a:xfrm rot="16200000">
            <a:off x="5022095" y="5518431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Sahel monsoon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EAFEC-667B-74BD-0DB1-701AA750CAD4}"/>
              </a:ext>
            </a:extLst>
          </p:cNvPr>
          <p:cNvSpPr txBox="1"/>
          <p:nvPr/>
        </p:nvSpPr>
        <p:spPr>
          <a:xfrm rot="16200000">
            <a:off x="5350475" y="5366620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E Antarctic basins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E470ED-4C20-8663-BFAE-8CE239030FC7}"/>
              </a:ext>
            </a:extLst>
          </p:cNvPr>
          <p:cNvSpPr txBox="1"/>
          <p:nvPr/>
        </p:nvSpPr>
        <p:spPr>
          <a:xfrm rot="16200000">
            <a:off x="6231350" y="522058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Permafrost collapse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38CAC1-87A8-1052-4A9A-AAD0889EE1D9}"/>
              </a:ext>
            </a:extLst>
          </p:cNvPr>
          <p:cNvSpPr txBox="1"/>
          <p:nvPr/>
        </p:nvSpPr>
        <p:spPr>
          <a:xfrm rot="16200000">
            <a:off x="6962343" y="5424475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Atlantic (AMOC)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CA1AB-D849-13B9-F6C4-4D0B65046722}"/>
              </a:ext>
            </a:extLst>
          </p:cNvPr>
          <p:cNvSpPr txBox="1"/>
          <p:nvPr/>
        </p:nvSpPr>
        <p:spPr>
          <a:xfrm rot="16200000">
            <a:off x="6362231" y="583855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Amazon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FA8608-CFB4-8918-2024-F50656001989}"/>
              </a:ext>
            </a:extLst>
          </p:cNvPr>
          <p:cNvSpPr txBox="1"/>
          <p:nvPr/>
        </p:nvSpPr>
        <p:spPr>
          <a:xfrm rot="16200000">
            <a:off x="7599561" y="5538785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Boreal forest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95205-1405-693C-3F34-7A7EC91D3698}"/>
              </a:ext>
            </a:extLst>
          </p:cNvPr>
          <p:cNvSpPr txBox="1"/>
          <p:nvPr/>
        </p:nvSpPr>
        <p:spPr>
          <a:xfrm rot="16200000">
            <a:off x="8282800" y="5217315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Arctic winter sea 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7E46A2-A850-2432-C2F2-B66FB6833C30}"/>
              </a:ext>
            </a:extLst>
          </p:cNvPr>
          <p:cNvSpPr txBox="1"/>
          <p:nvPr/>
        </p:nvSpPr>
        <p:spPr>
          <a:xfrm rot="16200000">
            <a:off x="8084894" y="5530769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Boreal forest 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A7A323-0E69-5687-3D91-E7F3EFDF4D03}"/>
              </a:ext>
            </a:extLst>
          </p:cNvPr>
          <p:cNvSpPr txBox="1"/>
          <p:nvPr/>
        </p:nvSpPr>
        <p:spPr>
          <a:xfrm rot="16200000">
            <a:off x="8797387" y="5204563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E Antarctic ice sheet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406EB4FF-444F-34B4-151F-F38995B36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45" y="6545573"/>
            <a:ext cx="3786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Armstrong McKay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(2022)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Science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1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29C1194F-DFBE-5788-51BC-F784A7A8D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2B0CFA60-D45F-05BF-881D-3DFFBA7C26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Tipping cascade risk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339B8-90E5-2392-099A-1950E4A0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479" y="1155700"/>
            <a:ext cx="7373042" cy="5303643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829142AD-6ED4-2279-603C-71BEAF34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600" y="6563956"/>
            <a:ext cx="26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 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(2019)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6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DF384E73-C744-121B-4D20-8851ED81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08AC8689-CCDF-C8C6-9209-917FAC2B9B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Impacts of AMOC tipping point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3D251-6F16-84AB-751D-7D665C4288CD}"/>
              </a:ext>
            </a:extLst>
          </p:cNvPr>
          <p:cNvSpPr txBox="1"/>
          <p:nvPr/>
        </p:nvSpPr>
        <p:spPr>
          <a:xfrm>
            <a:off x="6015865" y="6569615"/>
            <a:ext cx="327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Ritchie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et al.</a:t>
            </a: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 (2020) </a:t>
            </a:r>
            <a:r>
              <a:rPr lang="en-GB" sz="1600" i="1" dirty="0">
                <a:solidFill>
                  <a:schemeClr val="accent1"/>
                </a:solidFill>
                <a:latin typeface="Outfit" pitchFamily="2" charset="0"/>
              </a:rPr>
              <a:t>Nature Food</a:t>
            </a:r>
            <a:endParaRPr lang="en-GB" sz="160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0D41D-EF7A-D185-E2BA-1C3D71BE5F4F}"/>
              </a:ext>
            </a:extLst>
          </p:cNvPr>
          <p:cNvSpPr txBox="1"/>
          <p:nvPr/>
        </p:nvSpPr>
        <p:spPr>
          <a:xfrm>
            <a:off x="2192939" y="1316758"/>
            <a:ext cx="7850706" cy="44395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645396BA-E908-FDDD-538A-B36F88ED1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9" y="1717572"/>
            <a:ext cx="8028145" cy="421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92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A3F730AF-2E1B-4437-DA62-6B5520FF1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>
            <a:extLst>
              <a:ext uri="{FF2B5EF4-FFF2-40B4-BE49-F238E27FC236}">
                <a16:creationId xmlns:a16="http://schemas.microsoft.com/office/drawing/2014/main" id="{51D3F0BC-775E-09E8-A4EF-DD19865A1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10022052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Effect on suitability for staple crops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A34372-8DC9-E97A-28A7-314C8F550E67}"/>
              </a:ext>
            </a:extLst>
          </p:cNvPr>
          <p:cNvSpPr txBox="1">
            <a:spLocks/>
          </p:cNvSpPr>
          <p:nvPr/>
        </p:nvSpPr>
        <p:spPr>
          <a:xfrm>
            <a:off x="328595" y="1200551"/>
            <a:ext cx="11534809" cy="61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dirty="0">
                <a:solidFill>
                  <a:srgbClr val="003B3B"/>
                </a:solidFill>
                <a:latin typeface="Outfit" pitchFamily="2" charset="0"/>
              </a:rPr>
              <a:t>2.5C global warming + AMOC tipping point</a:t>
            </a:r>
            <a:endParaRPr lang="en-GB" dirty="0">
              <a:solidFill>
                <a:srgbClr val="003B3B"/>
              </a:solidFill>
              <a:latin typeface="Outfit" pitchFamily="2" charset="0"/>
            </a:endParaRPr>
          </a:p>
        </p:txBody>
      </p:sp>
      <p:pic>
        <p:nvPicPr>
          <p:cNvPr id="4" name="Picture 2" descr="https://lh3.googleusercontent.com/P-MVeEFMG3GHjVb5O-m_lxUiElbLhhUXsUR0VdpWXxidhs5alonTFkMV6KeePUSzRgWvTlCLOdhLgHBo-CcTUTRus4_zWqhh9YDaSjc7wh2hRkt7M8KCumk8ywx-Sv3YKiFb7yxW=s0">
            <a:extLst>
              <a:ext uri="{FF2B5EF4-FFF2-40B4-BE49-F238E27FC236}">
                <a16:creationId xmlns:a16="http://schemas.microsoft.com/office/drawing/2014/main" id="{F82240E9-B5EE-402A-8B0B-662480F47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8" r="32260" b="18528"/>
          <a:stretch/>
        </p:blipFill>
        <p:spPr bwMode="auto">
          <a:xfrm>
            <a:off x="629251" y="2312100"/>
            <a:ext cx="10757527" cy="27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4B10E-E412-B7F7-9B60-347BBBC010AC}"/>
              </a:ext>
            </a:extLst>
          </p:cNvPr>
          <p:cNvSpPr txBox="1"/>
          <p:nvPr/>
        </p:nvSpPr>
        <p:spPr>
          <a:xfrm>
            <a:off x="3093234" y="182160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Outfit" pitchFamily="2" charset="0"/>
              </a:rPr>
              <a:t>Wheat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9F158-E07B-B185-8576-414A3C534D12}"/>
              </a:ext>
            </a:extLst>
          </p:cNvPr>
          <p:cNvSpPr txBox="1"/>
          <p:nvPr/>
        </p:nvSpPr>
        <p:spPr>
          <a:xfrm>
            <a:off x="8306703" y="1818089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Outfit" pitchFamily="2" charset="0"/>
              </a:rPr>
              <a:t>Maize</a:t>
            </a:r>
          </a:p>
        </p:txBody>
      </p:sp>
      <p:pic>
        <p:nvPicPr>
          <p:cNvPr id="7" name="Picture 2" descr="https://lh3.googleusercontent.com/P-MVeEFMG3GHjVb5O-m_lxUiElbLhhUXsUR0VdpWXxidhs5alonTFkMV6KeePUSzRgWvTlCLOdhLgHBo-CcTUTRus4_zWqhh9YDaSjc7wh2hRkt7M8KCumk8ywx-Sv3YKiFb7yxW=s0">
            <a:extLst>
              <a:ext uri="{FF2B5EF4-FFF2-40B4-BE49-F238E27FC236}">
                <a16:creationId xmlns:a16="http://schemas.microsoft.com/office/drawing/2014/main" id="{6E633345-9A52-083F-E9F6-A4FE8206D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t="81414" r="19836"/>
          <a:stretch/>
        </p:blipFill>
        <p:spPr bwMode="auto">
          <a:xfrm>
            <a:off x="2676132" y="5137187"/>
            <a:ext cx="6663764" cy="9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49ED5D66-A247-1624-A5A7-800B6BC39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841" y="6571064"/>
            <a:ext cx="4600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latin typeface="Outfit" pitchFamily="2" charset="0"/>
              </a:rPr>
              <a:t>Lenton et al. (contribution to OECD report 2022)</a:t>
            </a:r>
          </a:p>
        </p:txBody>
      </p:sp>
    </p:spTree>
    <p:extLst>
      <p:ext uri="{BB962C8B-B14F-4D97-AF65-F5344CB8AC3E}">
        <p14:creationId xmlns:p14="http://schemas.microsoft.com/office/powerpoint/2010/main" val="87087435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684</Words>
  <Application>Microsoft Office PowerPoint</Application>
  <PresentationFormat>Widescreen</PresentationFormat>
  <Paragraphs>105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Barlow</vt:lpstr>
      <vt:lpstr>Montserrat SemiBold</vt:lpstr>
      <vt:lpstr>Average</vt:lpstr>
      <vt:lpstr>Lobster</vt:lpstr>
      <vt:lpstr>Arial</vt:lpstr>
      <vt:lpstr>Montserrat Medium</vt:lpstr>
      <vt:lpstr>Outfit</vt:lpstr>
      <vt:lpstr>Barlow Medium</vt:lpstr>
      <vt:lpstr>Barlow SemiBold</vt:lpstr>
      <vt:lpstr>Montserrat</vt:lpstr>
      <vt:lpstr>ceos</vt:lpstr>
      <vt:lpstr>The skill of Earth Observation for Tipping Points research Tim Lenton University of Exeter</vt:lpstr>
      <vt:lpstr>Passing a tipping point</vt:lpstr>
      <vt:lpstr>Early warning signals</vt:lpstr>
      <vt:lpstr>PowerPoint Presentation</vt:lpstr>
      <vt:lpstr>PowerPoint Presentation</vt:lpstr>
      <vt:lpstr>Estimates of tipping points</vt:lpstr>
      <vt:lpstr>Tipping cascade risk</vt:lpstr>
      <vt:lpstr>Impacts of AMOC tipping point</vt:lpstr>
      <vt:lpstr>Effect on suitability for staple crops</vt:lpstr>
      <vt:lpstr>EO targets for tipping points</vt:lpstr>
      <vt:lpstr>Capacity to monitor tipping systems</vt:lpstr>
      <vt:lpstr>Criteria for EO datasets to be useful</vt:lpstr>
      <vt:lpstr>Types of tipping</vt:lpstr>
      <vt:lpstr>Types of tipping</vt:lpstr>
      <vt:lpstr>Remotely sensing resilience</vt:lpstr>
      <vt:lpstr>Losee of resilience of the Amazon</vt:lpstr>
      <vt:lpstr>Dependence on precipitation</vt:lpstr>
      <vt:lpstr>Dependence on human proximity</vt:lpstr>
      <vt:lpstr>A positive tipping point</vt:lpstr>
      <vt:lpstr>TIST greens surrounding landscape</vt:lpstr>
      <vt:lpstr>Summary</vt:lpstr>
      <vt:lpstr>global-tipping-points.org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Lenton, Tim</dc:creator>
  <cp:lastModifiedBy>Lenton, Tim</cp:lastModifiedBy>
  <cp:revision>6</cp:revision>
  <dcterms:modified xsi:type="dcterms:W3CDTF">2025-02-10T19:33:29Z</dcterms:modified>
</cp:coreProperties>
</file>