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Lobster"/>
      <p:regular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Average"/>
      <p:regular r:id="rId28"/>
    </p:embeddedFont>
    <p:embeddedFont>
      <p:font typeface="Barlow Medium"/>
      <p:regular r:id="rId29"/>
      <p:bold r:id="rId30"/>
      <p:italic r:id="rId31"/>
      <p:boldItalic r:id="rId32"/>
    </p:embeddedFont>
    <p:embeddedFont>
      <p:font typeface="Helvetica Neue"/>
      <p:regular r:id="rId33"/>
      <p:bold r:id="rId34"/>
      <p:italic r:id="rId35"/>
      <p:boldItalic r:id="rId36"/>
    </p:embeddedFont>
    <p:embeddedFont>
      <p:font typeface="Barlow SemiBold"/>
      <p:regular r:id="rId37"/>
      <p:bold r:id="rId38"/>
      <p:italic r:id="rId39"/>
      <p:boldItalic r:id="rId40"/>
    </p:embeddedFont>
    <p:embeddedFont>
      <p:font typeface="Barlow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5" roundtripDataSignature="AMtx7mijCs/gMb3sAgxDrinXb/BS2Fjb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SemiBold-boldItalic.fntdata"/><Relationship Id="rId20" Type="http://schemas.openxmlformats.org/officeDocument/2006/relationships/font" Target="fonts/Montserrat-regular.fntdata"/><Relationship Id="rId42" Type="http://schemas.openxmlformats.org/officeDocument/2006/relationships/font" Target="fonts/Barlow-bold.fntdata"/><Relationship Id="rId41" Type="http://schemas.openxmlformats.org/officeDocument/2006/relationships/font" Target="fonts/Barlow-regular.fntdata"/><Relationship Id="rId22" Type="http://schemas.openxmlformats.org/officeDocument/2006/relationships/font" Target="fonts/Montserrat-italic.fntdata"/><Relationship Id="rId44" Type="http://schemas.openxmlformats.org/officeDocument/2006/relationships/font" Target="fonts/Barlow-boldItalic.fntdata"/><Relationship Id="rId21" Type="http://schemas.openxmlformats.org/officeDocument/2006/relationships/font" Target="fonts/Montserrat-bold.fntdata"/><Relationship Id="rId43" Type="http://schemas.openxmlformats.org/officeDocument/2006/relationships/font" Target="fonts/Barlow-italic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Average-regular.fntdata"/><Relationship Id="rId27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arlow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arlowMedium-italic.fntdata"/><Relationship Id="rId30" Type="http://schemas.openxmlformats.org/officeDocument/2006/relationships/font" Target="fonts/BarlowMedium-bold.fntdata"/><Relationship Id="rId11" Type="http://schemas.openxmlformats.org/officeDocument/2006/relationships/slide" Target="slides/slide7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6.xml"/><Relationship Id="rId32" Type="http://schemas.openxmlformats.org/officeDocument/2006/relationships/font" Target="fonts/BarlowMedium-boldItalic.fntdata"/><Relationship Id="rId13" Type="http://schemas.openxmlformats.org/officeDocument/2006/relationships/slide" Target="slides/slide9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8.xml"/><Relationship Id="rId34" Type="http://schemas.openxmlformats.org/officeDocument/2006/relationships/font" Target="fonts/HelveticaNeue-bold.fntdata"/><Relationship Id="rId15" Type="http://schemas.openxmlformats.org/officeDocument/2006/relationships/font" Target="fonts/MontserratSemiBold-regular.fntdata"/><Relationship Id="rId37" Type="http://schemas.openxmlformats.org/officeDocument/2006/relationships/font" Target="fonts/BarlowSemiBold-regular.fntdata"/><Relationship Id="rId14" Type="http://schemas.openxmlformats.org/officeDocument/2006/relationships/slide" Target="slides/slide10.xml"/><Relationship Id="rId36" Type="http://schemas.openxmlformats.org/officeDocument/2006/relationships/font" Target="fonts/HelveticaNeue-boldItalic.fntdata"/><Relationship Id="rId17" Type="http://schemas.openxmlformats.org/officeDocument/2006/relationships/font" Target="fonts/MontserratSemiBold-italic.fntdata"/><Relationship Id="rId39" Type="http://schemas.openxmlformats.org/officeDocument/2006/relationships/font" Target="fonts/BarlowSemiBold-italic.fntdata"/><Relationship Id="rId16" Type="http://schemas.openxmlformats.org/officeDocument/2006/relationships/font" Target="fonts/MontserratSemiBold-bold.fntdata"/><Relationship Id="rId38" Type="http://schemas.openxmlformats.org/officeDocument/2006/relationships/font" Target="fonts/BarlowSemiBold-bold.fntdata"/><Relationship Id="rId19" Type="http://schemas.openxmlformats.org/officeDocument/2006/relationships/font" Target="fonts/Lobster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WGClimate)">
  <p:cSld name="Title Slide_1">
    <p:bg>
      <p:bgPr>
        <a:solidFill>
          <a:schemeClr val="dk2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2"/>
          <p:cNvSpPr/>
          <p:nvPr/>
        </p:nvSpPr>
        <p:spPr>
          <a:xfrm flipH="1">
            <a:off x="7882594" y="57065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2"/>
          <p:cNvSpPr/>
          <p:nvPr/>
        </p:nvSpPr>
        <p:spPr>
          <a:xfrm flipH="1">
            <a:off x="-10031326" y="-4219917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0" name="Google Shape;10;p12"/>
          <p:cNvPicPr preferRelativeResize="0"/>
          <p:nvPr/>
        </p:nvPicPr>
        <p:blipFill rotWithShape="1">
          <a:blip r:embed="rId3">
            <a:alphaModFix amt="58999"/>
          </a:blip>
          <a:srcRect b="-20377" l="11054" r="40715" t="37272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/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4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grpSp>
        <p:nvGrpSpPr>
          <p:cNvPr id="12" name="Google Shape;12;p12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13" name="Google Shape;13;p12"/>
            <p:cNvPicPr preferRelativeResize="0"/>
            <p:nvPr/>
          </p:nvPicPr>
          <p:blipFill rotWithShape="1">
            <a:blip r:embed="rId4">
              <a:alphaModFix/>
            </a:blip>
            <a:srcRect b="23006" l="10790" r="65874" t="22772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14" name="Google Shape;14;p12"/>
            <p:cNvPicPr preferRelativeResize="0"/>
            <p:nvPr/>
          </p:nvPicPr>
          <p:blipFill rotWithShape="1">
            <a:blip r:embed="rId5">
              <a:alphaModFix/>
            </a:blip>
            <a:srcRect b="28523" l="34127" r="11634" t="31914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sp>
        <p:nvSpPr>
          <p:cNvPr id="15" name="Google Shape;15;p12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2100" u="none" cap="none" strike="noStrike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" name="Google Shape;16;p12"/>
          <p:cNvSpPr txBox="1"/>
          <p:nvPr/>
        </p:nvSpPr>
        <p:spPr>
          <a:xfrm>
            <a:off x="3158400" y="5706550"/>
            <a:ext cx="58752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WGClimate-22 &amp; GHG-TT-5</a:t>
            </a:r>
            <a:endParaRPr b="1" i="0" sz="21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11 - 13 February, 2025</a:t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ESA ECSAT, Harwell, UK</a:t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13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21" name="Google Shape;21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13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2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4" name="Google Shape;24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b="0"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7" name="Google Shape;27;p1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 b="0" i="0" sz="1400" u="none" cap="none" strike="noStrike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3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1300" u="none" cap="none" strike="noStrike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9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CEOS)">
  <p:cSld name="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34" name="Google Shape;3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38" name="Google Shape;38;p1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39" name="Google Shape;39;p1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40" name="Google Shape;40;p1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1" name="Google Shape;41;p14"/>
          <p:cNvPicPr preferRelativeResize="0"/>
          <p:nvPr/>
        </p:nvPicPr>
        <p:blipFill rotWithShape="1">
          <a:blip r:embed="rId7">
            <a:alphaModFix/>
          </a:blip>
          <a:srcRect b="0" l="0" r="65873" t="0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42" name="Google Shape;42;p14"/>
          <p:cNvPicPr preferRelativeResize="0"/>
          <p:nvPr/>
        </p:nvPicPr>
        <p:blipFill rotWithShape="1">
          <a:blip r:embed="rId8">
            <a:alphaModFix/>
          </a:blip>
          <a:srcRect b="0" l="34128" r="0" t="0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and Content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 amt="34000"/>
          </a:blip>
          <a:srcRect b="35419" l="51340" r="-2841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15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47" name="Google Shape;47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15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0" name="Google Shape;50;p1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5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b="0"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3" name="Google Shape;53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 b="0" i="0" sz="1400" u="none" cap="none" strike="noStrike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5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1300" u="none" cap="none" strike="noStrike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9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x.com/spacegovuk/status/1856391486029402141?mx=2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651075" y="2030819"/>
            <a:ext cx="10308600" cy="2454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400"/>
              <a:t>Review of UNFCCC COP-29 and Earth Information Day</a:t>
            </a:r>
            <a:endParaRPr i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6223225" y="5534125"/>
            <a:ext cx="5908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WGClimate</a:t>
            </a:r>
            <a:endParaRPr b="0" i="0" sz="14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Agenda Item 1.4</a:t>
            </a:r>
            <a:endParaRPr b="0" i="0" sz="2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Next step</a:t>
            </a:r>
            <a:endParaRPr/>
          </a:p>
        </p:txBody>
      </p:sp>
      <p:pic>
        <p:nvPicPr>
          <p:cNvPr id="124" name="Google Shape;1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48" y="1319823"/>
            <a:ext cx="11727960" cy="2537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idx="1" type="body"/>
          </p:nvPr>
        </p:nvSpPr>
        <p:spPr>
          <a:xfrm>
            <a:off x="12542" y="1092029"/>
            <a:ext cx="7734211" cy="4627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GB"/>
              <a:t>COP-29 was held in Baku, Azerbaijan from Nov. 11-22, 2024.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GB"/>
              <a:t>Earth Information Day (afternoon) was held on Nov. 11. </a:t>
            </a:r>
            <a:endParaRPr/>
          </a:p>
        </p:txBody>
      </p:sp>
      <p:sp>
        <p:nvSpPr>
          <p:cNvPr id="67" name="Google Shape;67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COP-29 </a:t>
            </a:r>
            <a:endParaRPr/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6754" y="3486900"/>
            <a:ext cx="4338919" cy="23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6755" y="1062476"/>
            <a:ext cx="4338919" cy="251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2403" y="2951158"/>
            <a:ext cx="4254468" cy="3471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idx="1" type="body"/>
          </p:nvPr>
        </p:nvSpPr>
        <p:spPr>
          <a:xfrm>
            <a:off x="176048" y="1097550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Sustained and systematic space observations have been providing long-term climate data records for many Essential Climate Variables defined by GCOS.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Space observations have been transformative in our ability to monitor and understand climate change and inform sound policy.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The Global Greenhouse Gas Watch (G3W) initiative of WMO provides a framework for the establishment of operational monitoring and information services about the atmospheric concentrations of the main greenhouse gases and their surface fluxes.</a:t>
            </a:r>
            <a:endParaRPr/>
          </a:p>
          <a:p>
            <a:pPr indent="-279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76" name="Google Shape;76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2800"/>
              <a:t>WGClimate Submission on Possible Themes for EID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idx="1" type="body"/>
          </p:nvPr>
        </p:nvSpPr>
        <p:spPr>
          <a:xfrm>
            <a:off x="34434" y="1097550"/>
            <a:ext cx="12157565" cy="5124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Opening remarks were given by SBSTA chair (Harry Vreuls), WMO Secretary General (Celeste Saulo), IPCC chair (Jim Skea), and UNFCCC Intergovernmental Support and Collective Progress Division Direction (Cecilia Kinuthia-Njenga).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Updates </a:t>
            </a:r>
            <a:r>
              <a:rPr lang="en-GB" sz="2000"/>
              <a:t>on the state of the climate highlighted: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1600"/>
              <a:t>WMO 2024 State of the Climate Update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1600"/>
              <a:t>Global Climate Observing System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1600"/>
              <a:t>Global Greenhouse Gases Monitoring and Research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1600"/>
              <a:t>Early Warning for All initiative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1600"/>
              <a:t>Bridging Observation gaps, role of SOFF and innovative financing models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1600"/>
              <a:t>Role of AI and ML in Earth observation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WGClimate work was referenced in GCOS and G3W presentations. 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2000"/>
              <a:buChar char="❖"/>
            </a:pPr>
            <a:r>
              <a:rPr lang="en-GB"/>
              <a:t>M</a:t>
            </a:r>
            <a:r>
              <a:rPr lang="en-GB" sz="2000" u="none" strike="noStrike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oderated the breakout session on “Observations for climate change mitigation</a:t>
            </a:r>
            <a:r>
              <a:rPr lang="en-GB" sz="2400" u="none" strike="noStrike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”. </a:t>
            </a:r>
            <a:endParaRPr/>
          </a:p>
        </p:txBody>
      </p:sp>
      <p:sp>
        <p:nvSpPr>
          <p:cNvPr id="82" name="Google Shape;82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Overview of EID</a:t>
            </a:r>
            <a:endParaRPr/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4005" y="1796042"/>
            <a:ext cx="2377440" cy="178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04005" y="3579121"/>
            <a:ext cx="2377440" cy="1783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>
            <p:ph idx="1" type="body"/>
          </p:nvPr>
        </p:nvSpPr>
        <p:spPr>
          <a:xfrm>
            <a:off x="0" y="1083894"/>
            <a:ext cx="12192000" cy="4883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To ensure long-term satellite and in-situ greenhouse gas observations to support the vision of Global greenhouse gas monitoring, </a:t>
            </a:r>
            <a:r>
              <a:rPr lang="en-GB" sz="1800"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sustained investment is needed to fill critical gaps in greenhouse gas monitoring, and to enhance both in-situ and satellite observations for comprehensive coverage.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We also need to focus on moving from research-driven to operational GHG monitoring systems to provide near-real-time, high-quality data that directly supports climate policy and international climate commitments.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❖"/>
            </a:pPr>
            <a:r>
              <a:rPr lang="en-GB" sz="1800"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To maximize the utility of Earth observation for climate monitoring and mitigation, strong collaborations among international, regional, and national agencies to ensure interoperability and consistency of observational data are critical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. Activities and progresses of the coordination organizations of systematic observation should be regularly reported at the UNFCCC event to keep Parties informed.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❖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To support wider use of in-site and space-based GHG data across sectors, enabling effective policy and regulatory application at all levels, </a:t>
            </a:r>
            <a:r>
              <a:rPr lang="en-GB" sz="1800"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capacity-building with user communities is vitally important. Sustained efforts to support capacity-building is encouraged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90" name="Google Shape;90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M</a:t>
            </a:r>
            <a:r>
              <a:rPr lang="en-GB" sz="2800" u="none" strike="noStrike"/>
              <a:t>oderated the breakout session on “Observations for climate change mitigation”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>
            <p:ph idx="1" type="body"/>
          </p:nvPr>
        </p:nvSpPr>
        <p:spPr>
          <a:xfrm>
            <a:off x="0" y="986337"/>
            <a:ext cx="12183722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b="0" i="0" lang="en-GB" u="none" strike="noStrike">
                <a:solidFill>
                  <a:srgbClr val="0B0C0C"/>
                </a:solidFill>
                <a:latin typeface="Montserrat"/>
                <a:ea typeface="Montserrat"/>
                <a:cs typeface="Montserrat"/>
                <a:sym typeface="Montserrat"/>
              </a:rPr>
              <a:t>The statement highlights the vital role that systematic satellite data plays in observing and understanding Earth’s Climate.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GB">
                <a:solidFill>
                  <a:srgbClr val="0B0C0C"/>
                </a:solidFill>
                <a:latin typeface="Montserrat"/>
                <a:ea typeface="Montserrat"/>
                <a:cs typeface="Montserrat"/>
                <a:sym typeface="Montserrat"/>
              </a:rPr>
              <a:t>Six key areas where satellites have significantly advanced climate knowledge were highlighted: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>
                <a:solidFill>
                  <a:srgbClr val="0B0C0C"/>
                </a:solidFill>
                <a:latin typeface="Montserrat"/>
                <a:ea typeface="Montserrat"/>
                <a:cs typeface="Montserrat"/>
                <a:sym typeface="Montserrat"/>
              </a:rPr>
              <a:t>Greenhouse gas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0" i="0" lang="en-GB" sz="2000" u="none" strike="noStrike">
                <a:solidFill>
                  <a:srgbClr val="0B0C0C"/>
                </a:solidFill>
                <a:latin typeface="Montserrat"/>
                <a:ea typeface="Montserrat"/>
                <a:cs typeface="Montserrat"/>
                <a:sym typeface="Montserrat"/>
              </a:rPr>
              <a:t>Changes in land cover and use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>
                <a:solidFill>
                  <a:srgbClr val="0B0C0C"/>
                </a:solidFill>
                <a:latin typeface="Montserrat"/>
                <a:ea typeface="Montserrat"/>
                <a:cs typeface="Montserrat"/>
                <a:sym typeface="Montserrat"/>
              </a:rPr>
              <a:t>Global </a:t>
            </a:r>
            <a:r>
              <a:rPr b="0" i="0" lang="en-GB" sz="2000" u="none" strike="noStrike">
                <a:solidFill>
                  <a:srgbClr val="0B0C0C"/>
                </a:solidFill>
                <a:latin typeface="Montserrat"/>
                <a:ea typeface="Montserrat"/>
                <a:cs typeface="Montserrat"/>
                <a:sym typeface="Montserrat"/>
              </a:rPr>
              <a:t>temperature trends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>
                <a:solidFill>
                  <a:srgbClr val="0B0C0C"/>
                </a:solidFill>
                <a:latin typeface="Montserrat"/>
                <a:ea typeface="Montserrat"/>
                <a:cs typeface="Montserrat"/>
                <a:sym typeface="Montserrat"/>
              </a:rPr>
              <a:t>Melting polar ice and </a:t>
            </a:r>
            <a:r>
              <a:rPr b="0" i="0" lang="en-GB" sz="2000" u="none" strike="noStrike">
                <a:solidFill>
                  <a:srgbClr val="0B0C0C"/>
                </a:solidFill>
                <a:latin typeface="Montserrat"/>
                <a:ea typeface="Montserrat"/>
                <a:cs typeface="Montserrat"/>
                <a:sym typeface="Montserrat"/>
              </a:rPr>
              <a:t>sea level rise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>
                <a:solidFill>
                  <a:srgbClr val="0B0C0C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0" i="0" lang="en-GB" sz="2000" u="none" strike="noStrike">
                <a:solidFill>
                  <a:srgbClr val="0B0C0C"/>
                </a:solidFill>
                <a:latin typeface="Montserrat"/>
                <a:ea typeface="Montserrat"/>
                <a:cs typeface="Montserrat"/>
                <a:sym typeface="Montserrat"/>
              </a:rPr>
              <a:t>xtreme weather events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>
                <a:solidFill>
                  <a:srgbClr val="0B0C0C"/>
                </a:solidFill>
                <a:latin typeface="Montserrat"/>
                <a:ea typeface="Montserrat"/>
                <a:cs typeface="Montserrat"/>
                <a:sym typeface="Montserrat"/>
              </a:rPr>
              <a:t>Ocean health and acidification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2800"/>
              <a:t>Statement by CEOS-CGMS on Progress in Supporting UNFCCC Needs for Global Observations</a:t>
            </a:r>
            <a:endParaRPr/>
          </a:p>
        </p:txBody>
      </p:sp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3548" y="2995375"/>
            <a:ext cx="6125714" cy="18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>
            <p:ph idx="1" type="body"/>
          </p:nvPr>
        </p:nvSpPr>
        <p:spPr>
          <a:xfrm>
            <a:off x="0" y="1097550"/>
            <a:ext cx="6854947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8333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The UK Space Agency (UKSA) delivered the CEOS-CGMS Statement at the opening of SBSTA 61. </a:t>
            </a:r>
            <a:endParaRPr/>
          </a:p>
          <a:p>
            <a:pPr indent="-406400" lvl="0" marL="4572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000"/>
              <a:buChar char="❖"/>
            </a:pPr>
            <a:r>
              <a:rPr lang="en-GB"/>
              <a:t>UKSA also released a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-GB"/>
              <a:t> on social media highlighting the vital role of Earth observation in supporting climate monitoring and decision-making. </a:t>
            </a:r>
            <a:endParaRPr/>
          </a:p>
          <a:p>
            <a:pPr indent="-406400" lvl="0" marL="4572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000"/>
              <a:buChar char="❖"/>
            </a:pPr>
            <a:r>
              <a:rPr lang="en-GB"/>
              <a:t>A short news story about the CEOS statement was published.</a:t>
            </a:r>
            <a:endParaRPr/>
          </a:p>
          <a:p>
            <a:pPr indent="-2794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03" name="Google Shape;103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t/>
            </a:r>
            <a:endParaRPr/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0475" y="3248214"/>
            <a:ext cx="4842305" cy="321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4947" y="1137184"/>
            <a:ext cx="5173362" cy="2220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SBSTA-61 Conclusions on RSO</a:t>
            </a:r>
            <a:endParaRPr/>
          </a:p>
        </p:txBody>
      </p:sp>
      <p:pic>
        <p:nvPicPr>
          <p:cNvPr id="111" name="Google Shape;1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48" y="1171818"/>
            <a:ext cx="11823702" cy="404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Gaps identified in SBSTA-61 Conclusions on RSO</a:t>
            </a:r>
            <a:endParaRPr/>
          </a:p>
        </p:txBody>
      </p:sp>
      <p:pic>
        <p:nvPicPr>
          <p:cNvPr id="117" name="Google Shape;1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566" y="3292586"/>
            <a:ext cx="7680960" cy="315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566" y="1055565"/>
            <a:ext cx="7680960" cy="223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