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1"/>
  </p:notesMasterIdLst>
  <p:sldIdLst>
    <p:sldId id="256" r:id="rId2"/>
    <p:sldId id="261" r:id="rId3"/>
    <p:sldId id="259" r:id="rId4"/>
    <p:sldId id="260" r:id="rId5"/>
    <p:sldId id="263" r:id="rId6"/>
    <p:sldId id="262" r:id="rId7"/>
    <p:sldId id="266" r:id="rId8"/>
    <p:sldId id="267" r:id="rId9"/>
    <p:sldId id="264" r:id="rId10"/>
  </p:sldIdLst>
  <p:sldSz cx="12192000" cy="6858000"/>
  <p:notesSz cx="6858000" cy="9144000"/>
  <p:embeddedFontLst>
    <p:embeddedFont>
      <p:font typeface="Average" pitchFamily="2" charset="77"/>
      <p:regular r:id="rId12"/>
    </p:embeddedFont>
    <p:embeddedFont>
      <p:font typeface="Barlow" pitchFamily="2" charset="77"/>
      <p:regular r:id="rId13"/>
      <p:bold r:id="rId14"/>
      <p:italic r:id="rId15"/>
      <p:boldItalic r:id="rId16"/>
    </p:embeddedFont>
    <p:embeddedFont>
      <p:font typeface="Barlow Medium" panose="020F0502020204030204" pitchFamily="34" charset="0"/>
      <p:regular r:id="rId17"/>
      <p:bold r:id="rId18"/>
      <p:italic r:id="rId19"/>
      <p:boldItalic r:id="rId20"/>
    </p:embeddedFont>
    <p:embeddedFont>
      <p:font typeface="Barlow SemiBold" panose="020F0502020204030204" pitchFamily="34" charset="0"/>
      <p:regular r:id="rId21"/>
      <p:bold r:id="rId22"/>
      <p:italic r:id="rId23"/>
      <p:boldItalic r:id="rId24"/>
    </p:embeddedFont>
    <p:embeddedFont>
      <p:font typeface="Cambria" panose="02040503050406030204" pitchFamily="18" charset="0"/>
      <p:regular r:id="rId25"/>
      <p:bold r:id="rId26"/>
      <p:italic r:id="rId27"/>
      <p:boldItalic r:id="rId28"/>
    </p:embeddedFont>
    <p:embeddedFont>
      <p:font typeface="Lobster" pitchFamily="2" charset="77"/>
      <p:regular r:id="rId29"/>
    </p:embeddedFont>
    <p:embeddedFont>
      <p:font typeface="Montserrat" pitchFamily="2" charset="77"/>
      <p:regular r:id="rId30"/>
      <p:bold r:id="rId31"/>
      <p:italic r:id="rId32"/>
      <p:boldItalic r:id="rId33"/>
    </p:embeddedFont>
    <p:embeddedFont>
      <p:font typeface="Montserrat Medium" panose="020F0502020204030204" pitchFamily="34" charset="0"/>
      <p:regular r:id="rId34"/>
      <p:bold r:id="rId35"/>
      <p:italic r:id="rId36"/>
      <p:boldItalic r:id="rId37"/>
    </p:embeddedFont>
    <p:embeddedFont>
      <p:font typeface="Montserrat SemiBold"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EA9D1E-2E9B-6E4D-9CEA-BD8D1CD86DE6}" v="2" dt="2025-02-10T18:12:14.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2"/>
    <p:restoredTop sz="94615"/>
  </p:normalViewPr>
  <p:slideViewPr>
    <p:cSldViewPr snapToGrid="0">
      <p:cViewPr varScale="1">
        <p:scale>
          <a:sx n="122" d="100"/>
          <a:sy n="122" d="100"/>
        </p:scale>
        <p:origin x="1416"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font" Target="fonts/font28.fntdata"/><Relationship Id="rId21" Type="http://schemas.openxmlformats.org/officeDocument/2006/relationships/font" Target="fonts/font10.fntdata"/><Relationship Id="rId34" Type="http://schemas.openxmlformats.org/officeDocument/2006/relationships/font" Target="fonts/font23.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5.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font" Target="fonts/font26.fntdata"/><Relationship Id="rId40" Type="http://schemas.openxmlformats.org/officeDocument/2006/relationships/font" Target="fonts/font2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font" Target="fonts/font25.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font" Target="fonts/font2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font" Target="fonts/font27.fntdata"/><Relationship Id="rId46" Type="http://schemas.microsoft.com/office/2016/11/relationships/changesInfo" Target="changesInfos/changesInfo1.xml"/><Relationship Id="rId20" Type="http://schemas.openxmlformats.org/officeDocument/2006/relationships/font" Target="fonts/font9.fntdata"/><Relationship Id="rId41" Type="http://schemas.openxmlformats.org/officeDocument/2006/relationships/font" Target="fonts/font3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jka Meijer" userId="4c464e55-2aef-498b-a56d-12bebce7c03a" providerId="ADAL" clId="{33EA9D1E-2E9B-6E4D-9CEA-BD8D1CD86DE6}"/>
    <pc:docChg chg="undo custSel delSld modSld">
      <pc:chgData name="Yasjka Meijer" userId="4c464e55-2aef-498b-a56d-12bebce7c03a" providerId="ADAL" clId="{33EA9D1E-2E9B-6E4D-9CEA-BD8D1CD86DE6}" dt="2025-02-11T10:28:54.135" v="63" actId="20577"/>
      <pc:docMkLst>
        <pc:docMk/>
      </pc:docMkLst>
      <pc:sldChg chg="del">
        <pc:chgData name="Yasjka Meijer" userId="4c464e55-2aef-498b-a56d-12bebce7c03a" providerId="ADAL" clId="{33EA9D1E-2E9B-6E4D-9CEA-BD8D1CD86DE6}" dt="2025-02-11T09:28:55.049" v="60" actId="2696"/>
        <pc:sldMkLst>
          <pc:docMk/>
          <pc:sldMk cId="0" sldId="257"/>
        </pc:sldMkLst>
      </pc:sldChg>
      <pc:sldChg chg="modSp mod">
        <pc:chgData name="Yasjka Meijer" userId="4c464e55-2aef-498b-a56d-12bebce7c03a" providerId="ADAL" clId="{33EA9D1E-2E9B-6E4D-9CEA-BD8D1CD86DE6}" dt="2025-02-11T10:28:54.135" v="63" actId="20577"/>
        <pc:sldMkLst>
          <pc:docMk/>
          <pc:sldMk cId="1920520818" sldId="266"/>
        </pc:sldMkLst>
        <pc:spChg chg="mod">
          <ac:chgData name="Yasjka Meijer" userId="4c464e55-2aef-498b-a56d-12bebce7c03a" providerId="ADAL" clId="{33EA9D1E-2E9B-6E4D-9CEA-BD8D1CD86DE6}" dt="2025-02-11T10:28:54.135" v="63" actId="20577"/>
          <ac:spMkLst>
            <pc:docMk/>
            <pc:sldMk cId="1920520818" sldId="266"/>
            <ac:spMk id="2" creationId="{8216980A-3760-EDFC-1266-C9E2EBA5F11E}"/>
          </ac:spMkLst>
        </pc:spChg>
      </pc:sldChg>
      <pc:sldChg chg="modSp mod">
        <pc:chgData name="Yasjka Meijer" userId="4c464e55-2aef-498b-a56d-12bebce7c03a" providerId="ADAL" clId="{33EA9D1E-2E9B-6E4D-9CEA-BD8D1CD86DE6}" dt="2025-02-10T22:40:09.857" v="59" actId="1076"/>
        <pc:sldMkLst>
          <pc:docMk/>
          <pc:sldMk cId="2496987334" sldId="267"/>
        </pc:sldMkLst>
        <pc:spChg chg="mod">
          <ac:chgData name="Yasjka Meijer" userId="4c464e55-2aef-498b-a56d-12bebce7c03a" providerId="ADAL" clId="{33EA9D1E-2E9B-6E4D-9CEA-BD8D1CD86DE6}" dt="2025-02-10T22:39:32.608" v="51" actId="20577"/>
          <ac:spMkLst>
            <pc:docMk/>
            <pc:sldMk cId="2496987334" sldId="267"/>
            <ac:spMk id="2" creationId="{A2777BEE-8344-8BAE-64A4-32B460BB7FE8}"/>
          </ac:spMkLst>
        </pc:spChg>
        <pc:picChg chg="mod">
          <ac:chgData name="Yasjka Meijer" userId="4c464e55-2aef-498b-a56d-12bebce7c03a" providerId="ADAL" clId="{33EA9D1E-2E9B-6E4D-9CEA-BD8D1CD86DE6}" dt="2025-02-10T22:40:09.857" v="59" actId="1076"/>
          <ac:picMkLst>
            <pc:docMk/>
            <pc:sldMk cId="2496987334" sldId="267"/>
            <ac:picMk id="4" creationId="{46B247B9-FA1C-8608-47CF-58BDBF2FA82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BA9B5777-D703-5C30-EC01-73EA8B04EC12}"/>
            </a:ext>
          </a:extLst>
        </p:cNvPr>
        <p:cNvGrpSpPr/>
        <p:nvPr/>
      </p:nvGrpSpPr>
      <p:grpSpPr>
        <a:xfrm>
          <a:off x="0" y="0"/>
          <a:ext cx="0" cy="0"/>
          <a:chOff x="0" y="0"/>
          <a:chExt cx="0" cy="0"/>
        </a:xfrm>
      </p:grpSpPr>
      <p:sp>
        <p:nvSpPr>
          <p:cNvPr id="81" name="Google Shape;81;g2bb727f0b64_0_1:notes">
            <a:extLst>
              <a:ext uri="{FF2B5EF4-FFF2-40B4-BE49-F238E27FC236}">
                <a16:creationId xmlns:a16="http://schemas.microsoft.com/office/drawing/2014/main" id="{684894DB-0C8D-5033-48B0-F53356FFD9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bb727f0b64_0_1:notes">
            <a:extLst>
              <a:ext uri="{FF2B5EF4-FFF2-40B4-BE49-F238E27FC236}">
                <a16:creationId xmlns:a16="http://schemas.microsoft.com/office/drawing/2014/main" id="{CE104640-791A-0B76-BAD7-C77828D7D4F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194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bb727f0b6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bb727f0b6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8623AE50-CA78-3C05-6F3D-D220878347D4}"/>
            </a:ext>
          </a:extLst>
        </p:cNvPr>
        <p:cNvGrpSpPr/>
        <p:nvPr/>
      </p:nvGrpSpPr>
      <p:grpSpPr>
        <a:xfrm>
          <a:off x="0" y="0"/>
          <a:ext cx="0" cy="0"/>
          <a:chOff x="0" y="0"/>
          <a:chExt cx="0" cy="0"/>
        </a:xfrm>
      </p:grpSpPr>
      <p:sp>
        <p:nvSpPr>
          <p:cNvPr id="81" name="Google Shape;81;g2bb727f0b64_0_1:notes">
            <a:extLst>
              <a:ext uri="{FF2B5EF4-FFF2-40B4-BE49-F238E27FC236}">
                <a16:creationId xmlns:a16="http://schemas.microsoft.com/office/drawing/2014/main" id="{CC4961F5-CE01-77D8-A649-5B249BC009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bb727f0b64_0_1:notes">
            <a:extLst>
              <a:ext uri="{FF2B5EF4-FFF2-40B4-BE49-F238E27FC236}">
                <a16:creationId xmlns:a16="http://schemas.microsoft.com/office/drawing/2014/main" id="{A660001D-6BAA-E43F-FF03-759FC5AE86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5942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524A257-94AC-769D-015F-DF18C32E6919}"/>
            </a:ext>
          </a:extLst>
        </p:cNvPr>
        <p:cNvGrpSpPr/>
        <p:nvPr/>
      </p:nvGrpSpPr>
      <p:grpSpPr>
        <a:xfrm>
          <a:off x="0" y="0"/>
          <a:ext cx="0" cy="0"/>
          <a:chOff x="0" y="0"/>
          <a:chExt cx="0" cy="0"/>
        </a:xfrm>
      </p:grpSpPr>
      <p:sp>
        <p:nvSpPr>
          <p:cNvPr id="81" name="Google Shape;81;g2bb727f0b64_0_1:notes">
            <a:extLst>
              <a:ext uri="{FF2B5EF4-FFF2-40B4-BE49-F238E27FC236}">
                <a16:creationId xmlns:a16="http://schemas.microsoft.com/office/drawing/2014/main" id="{349017A0-BC7D-867F-EE6F-8A5C6A9313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bb727f0b64_0_1:notes">
            <a:extLst>
              <a:ext uri="{FF2B5EF4-FFF2-40B4-BE49-F238E27FC236}">
                <a16:creationId xmlns:a16="http://schemas.microsoft.com/office/drawing/2014/main" id="{74A6A379-EF90-E1BB-9ADA-7847F1E7040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52858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491FD285-D6C5-A544-76A5-D8B64AD58E06}"/>
            </a:ext>
          </a:extLst>
        </p:cNvPr>
        <p:cNvGrpSpPr/>
        <p:nvPr/>
      </p:nvGrpSpPr>
      <p:grpSpPr>
        <a:xfrm>
          <a:off x="0" y="0"/>
          <a:ext cx="0" cy="0"/>
          <a:chOff x="0" y="0"/>
          <a:chExt cx="0" cy="0"/>
        </a:xfrm>
      </p:grpSpPr>
      <p:sp>
        <p:nvSpPr>
          <p:cNvPr id="81" name="Google Shape;81;g2bb727f0b64_0_1:notes">
            <a:extLst>
              <a:ext uri="{FF2B5EF4-FFF2-40B4-BE49-F238E27FC236}">
                <a16:creationId xmlns:a16="http://schemas.microsoft.com/office/drawing/2014/main" id="{068319F7-8320-95FF-4B29-9334DF01EA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bb727f0b64_0_1:notes">
            <a:extLst>
              <a:ext uri="{FF2B5EF4-FFF2-40B4-BE49-F238E27FC236}">
                <a16:creationId xmlns:a16="http://schemas.microsoft.com/office/drawing/2014/main" id="{E5D37443-CBB6-7F36-396B-5957E632E75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507017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CEOS)">
  <p:cSld name="Title Slide">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8" name="Google Shape;8;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9" name="Google Shape;9;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0" name="Google Shape;10;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 name="Google Shape;12;p2"/>
          <p:cNvPicPr preferRelativeResize="0"/>
          <p:nvPr/>
        </p:nvPicPr>
        <p:blipFill rotWithShape="1">
          <a:blip r:embed="rId5">
            <a:alphaModFix/>
          </a:blip>
          <a:srcRect/>
          <a:stretch/>
        </p:blipFill>
        <p:spPr>
          <a:xfrm>
            <a:off x="56845" y="5532418"/>
            <a:ext cx="2337760" cy="1287582"/>
          </a:xfrm>
          <a:prstGeom prst="rect">
            <a:avLst/>
          </a:prstGeom>
          <a:noFill/>
          <a:ln>
            <a:noFill/>
          </a:ln>
          <a:effectLst>
            <a:outerShdw blurRad="50800" dist="38100" dir="2700000" algn="tl" rotWithShape="0">
              <a:srgbClr val="000000">
                <a:alpha val="40000"/>
              </a:srgbClr>
            </a:outerShdw>
          </a:effectLst>
        </p:spPr>
      </p:pic>
      <p:pic>
        <p:nvPicPr>
          <p:cNvPr id="13" name="Google Shape;13;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4" name="Google Shape;14;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15" name="Google Shape;15;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6" name="Google Shape;16;p2"/>
          <p:cNvPicPr preferRelativeResize="0"/>
          <p:nvPr/>
        </p:nvPicPr>
        <p:blipFill rotWithShape="1">
          <a:blip r:embed="rId7">
            <a:alphaModFix/>
          </a:blip>
          <a:srcRect r="65873"/>
          <a:stretch/>
        </p:blipFill>
        <p:spPr>
          <a:xfrm>
            <a:off x="-418625" y="3902750"/>
            <a:ext cx="1554175" cy="2038775"/>
          </a:xfrm>
          <a:prstGeom prst="rect">
            <a:avLst/>
          </a:prstGeom>
          <a:noFill/>
          <a:ln>
            <a:noFill/>
          </a:ln>
          <a:effectLst>
            <a:outerShdw blurRad="57150" dist="19050" dir="5400000" algn="bl" rotWithShape="0">
              <a:srgbClr val="000000">
                <a:alpha val="50000"/>
              </a:srgbClr>
            </a:outerShdw>
          </a:effectLst>
        </p:spPr>
      </p:pic>
      <p:pic>
        <p:nvPicPr>
          <p:cNvPr id="17" name="Google Shape;17;p2"/>
          <p:cNvPicPr preferRelativeResize="0"/>
          <p:nvPr/>
        </p:nvPicPr>
        <p:blipFill rotWithShape="1">
          <a:blip r:embed="rId8">
            <a:alphaModFix/>
          </a:blip>
          <a:srcRect l="34128"/>
          <a:stretch/>
        </p:blipFill>
        <p:spPr>
          <a:xfrm>
            <a:off x="1135555" y="3902750"/>
            <a:ext cx="2999990" cy="203877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WGClimate)">
  <p:cSld name="Title Slide_1">
    <p:bg>
      <p:bgPr>
        <a:solidFill>
          <a:schemeClr val="dk2"/>
        </a:solidFill>
        <a:effectLst/>
      </p:bgPr>
    </p:bg>
    <p:spTree>
      <p:nvGrpSpPr>
        <p:cNvPr id="1" name="Shape 18"/>
        <p:cNvGrpSpPr/>
        <p:nvPr/>
      </p:nvGrpSpPr>
      <p:grpSpPr>
        <a:xfrm>
          <a:off x="0" y="0"/>
          <a:ext cx="0" cy="0"/>
          <a:chOff x="0" y="0"/>
          <a:chExt cx="0" cy="0"/>
        </a:xfrm>
      </p:grpSpPr>
      <p:sp>
        <p:nvSpPr>
          <p:cNvPr id="19" name="Google Shape;19;p3"/>
          <p:cNvSpPr/>
          <p:nvPr/>
        </p:nvSpPr>
        <p:spPr>
          <a:xfrm flipH="1">
            <a:off x="7882594" y="57065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3"/>
          <p:cNvSpPr/>
          <p:nvPr/>
        </p:nvSpPr>
        <p:spPr>
          <a:xfrm flipH="1">
            <a:off x="-10031326" y="-4219917"/>
            <a:ext cx="12215481" cy="6870483"/>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1" name="Google Shape;21;p3"/>
          <p:cNvPicPr preferRelativeResize="0"/>
          <p:nvPr/>
        </p:nvPicPr>
        <p:blipFill rotWithShape="1">
          <a:blip r:embed="rId2">
            <a:alphaModFix/>
          </a:blip>
          <a:srcRect/>
          <a:stretch/>
        </p:blipFill>
        <p:spPr>
          <a:xfrm>
            <a:off x="334474" y="198875"/>
            <a:ext cx="2217500" cy="1221350"/>
          </a:xfrm>
          <a:prstGeom prst="rect">
            <a:avLst/>
          </a:prstGeom>
          <a:noFill/>
          <a:ln>
            <a:noFill/>
          </a:ln>
          <a:effectLst>
            <a:outerShdw blurRad="50800" dist="38100" dir="2700000" algn="tl" rotWithShape="0">
              <a:srgbClr val="000000">
                <a:alpha val="40000"/>
              </a:srgbClr>
            </a:outerShdw>
          </a:effectLst>
        </p:spPr>
      </p:pic>
      <p:pic>
        <p:nvPicPr>
          <p:cNvPr id="22" name="Google Shape;22;p3"/>
          <p:cNvPicPr preferRelativeResize="0"/>
          <p:nvPr/>
        </p:nvPicPr>
        <p:blipFill rotWithShape="1">
          <a:blip r:embed="rId3">
            <a:alphaModFix amt="58999"/>
          </a:blip>
          <a:srcRect l="11054" t="37272" r="40715" b="-20377"/>
          <a:stretch/>
        </p:blipFill>
        <p:spPr>
          <a:xfrm rot="5400000">
            <a:off x="8967750" y="3607650"/>
            <a:ext cx="2826600" cy="3617100"/>
          </a:xfrm>
          <a:prstGeom prst="rect">
            <a:avLst/>
          </a:prstGeom>
          <a:noFill/>
          <a:ln>
            <a:noFill/>
          </a:ln>
        </p:spPr>
      </p:pic>
      <p:sp>
        <p:nvSpPr>
          <p:cNvPr id="23" name="Google Shape;23;p3"/>
          <p:cNvSpPr txBox="1">
            <a:spLocks noGrp="1"/>
          </p:cNvSpPr>
          <p:nvPr>
            <p:ph type="title"/>
          </p:nvPr>
        </p:nvSpPr>
        <p:spPr>
          <a:xfrm>
            <a:off x="2072700" y="1886575"/>
            <a:ext cx="8046600" cy="23550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0"/>
              </a:spcBef>
              <a:spcAft>
                <a:spcPts val="0"/>
              </a:spcAft>
              <a:buClr>
                <a:schemeClr val="lt1"/>
              </a:buClr>
              <a:buSzPts val="6000"/>
              <a:buFont typeface="Montserrat Medium"/>
              <a:buNone/>
              <a:defRPr sz="6000" i="0" u="none" strike="noStrike" cap="none">
                <a:solidFill>
                  <a:schemeClr val="lt1"/>
                </a:solidFill>
                <a:latin typeface="Montserrat Medium"/>
                <a:ea typeface="Montserrat Medium"/>
                <a:cs typeface="Montserrat Medium"/>
                <a:sym typeface="Montserrat Medium"/>
              </a:defRPr>
            </a:lvl1pPr>
            <a:lvl2pPr lvl="1"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2pPr>
            <a:lvl3pPr lvl="2"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3pPr>
            <a:lvl4pPr lvl="3"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4pPr>
            <a:lvl5pPr lvl="4"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5pPr>
            <a:lvl6pPr lvl="5"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6pPr>
            <a:lvl7pPr lvl="6"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7pPr>
            <a:lvl8pPr lvl="7"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8pPr>
            <a:lvl9pPr lvl="8"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9pPr>
          </a:lstStyle>
          <a:p>
            <a:endParaRPr/>
          </a:p>
        </p:txBody>
      </p:sp>
      <p:grpSp>
        <p:nvGrpSpPr>
          <p:cNvPr id="24" name="Google Shape;24;p3"/>
          <p:cNvGrpSpPr/>
          <p:nvPr/>
        </p:nvGrpSpPr>
        <p:grpSpPr>
          <a:xfrm>
            <a:off x="8662376" y="198875"/>
            <a:ext cx="3384923" cy="1059125"/>
            <a:chOff x="-7013547" y="6156743"/>
            <a:chExt cx="4139060" cy="1295091"/>
          </a:xfrm>
        </p:grpSpPr>
        <p:pic>
          <p:nvPicPr>
            <p:cNvPr id="25" name="Google Shape;25;p3"/>
            <p:cNvPicPr preferRelativeResize="0"/>
            <p:nvPr/>
          </p:nvPicPr>
          <p:blipFill rotWithShape="1">
            <a:blip r:embed="rId4">
              <a:alphaModFix/>
            </a:blip>
            <a:srcRect l="10790" t="22772" r="65874" b="23006"/>
            <a:stretch/>
          </p:blipFill>
          <p:spPr>
            <a:xfrm>
              <a:off x="-7013547" y="6156743"/>
              <a:ext cx="1245077" cy="1295091"/>
            </a:xfrm>
            <a:prstGeom prst="rect">
              <a:avLst/>
            </a:prstGeom>
            <a:noFill/>
            <a:ln>
              <a:noFill/>
            </a:ln>
            <a:effectLst>
              <a:outerShdw blurRad="57150" dist="19050" dir="5400000" algn="bl" rotWithShape="0">
                <a:srgbClr val="000000">
                  <a:alpha val="50000"/>
                </a:srgbClr>
              </a:outerShdw>
            </a:effectLst>
          </p:spPr>
        </p:pic>
        <p:pic>
          <p:nvPicPr>
            <p:cNvPr id="26" name="Google Shape;26;p3"/>
            <p:cNvPicPr preferRelativeResize="0"/>
            <p:nvPr/>
          </p:nvPicPr>
          <p:blipFill rotWithShape="1">
            <a:blip r:embed="rId5">
              <a:alphaModFix/>
            </a:blip>
            <a:srcRect l="34127" t="31914" r="11634" b="28523"/>
            <a:stretch/>
          </p:blipFill>
          <p:spPr>
            <a:xfrm>
              <a:off x="-5768470" y="6375042"/>
              <a:ext cx="2893983" cy="944944"/>
            </a:xfrm>
            <a:prstGeom prst="rect">
              <a:avLst/>
            </a:prstGeom>
            <a:noFill/>
            <a:ln>
              <a:noFill/>
            </a:ln>
            <a:effectLst>
              <a:outerShdw blurRad="57150" dist="19050" dir="5400000" algn="bl" rotWithShape="0">
                <a:srgbClr val="000000">
                  <a:alpha val="50000"/>
                </a:srgbClr>
              </a:outerShdw>
            </a:effectLst>
          </p:spPr>
        </p:pic>
      </p:grpSp>
      <p:sp>
        <p:nvSpPr>
          <p:cNvPr id="27" name="Google Shape;27;p3"/>
          <p:cNvSpPr txBox="1"/>
          <p:nvPr/>
        </p:nvSpPr>
        <p:spPr>
          <a:xfrm>
            <a:off x="0" y="5919000"/>
            <a:ext cx="2444100" cy="93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b="1">
                <a:solidFill>
                  <a:schemeClr val="lt1"/>
                </a:solidFill>
                <a:latin typeface="Lobster"/>
                <a:ea typeface="Lobster"/>
                <a:cs typeface="Lobster"/>
                <a:sym typeface="Lobster"/>
              </a:rPr>
              <a:t>WGClimate</a:t>
            </a:r>
            <a:endParaRPr sz="2100" b="1">
              <a:solidFill>
                <a:schemeClr val="lt1"/>
              </a:solidFill>
              <a:latin typeface="Lobster"/>
              <a:ea typeface="Lobster"/>
              <a:cs typeface="Lobster"/>
              <a:sym typeface="Lobster"/>
            </a:endParaRPr>
          </a:p>
          <a:p>
            <a:pPr marL="0" lvl="0" indent="0" algn="l" rtl="0">
              <a:spcBef>
                <a:spcPts val="0"/>
              </a:spcBef>
              <a:spcAft>
                <a:spcPts val="0"/>
              </a:spcAft>
              <a:buNone/>
            </a:pPr>
            <a:r>
              <a:rPr lang="en-GB" b="1">
                <a:solidFill>
                  <a:schemeClr val="lt1"/>
                </a:solidFill>
                <a:latin typeface="Barlow"/>
                <a:ea typeface="Barlow"/>
                <a:cs typeface="Barlow"/>
                <a:sym typeface="Barlow"/>
              </a:rPr>
              <a:t>The Joint CEOS-CGMS Working Group on Climate</a:t>
            </a:r>
            <a:endParaRPr b="1">
              <a:solidFill>
                <a:schemeClr val="lt1"/>
              </a:solidFill>
              <a:latin typeface="Barlow"/>
              <a:ea typeface="Barlow"/>
              <a:cs typeface="Barlow"/>
              <a:sym typeface="Barlow"/>
            </a:endParaRPr>
          </a:p>
        </p:txBody>
      </p:sp>
      <p:sp>
        <p:nvSpPr>
          <p:cNvPr id="28" name="Google Shape;28;p3"/>
          <p:cNvSpPr txBox="1"/>
          <p:nvPr/>
        </p:nvSpPr>
        <p:spPr>
          <a:xfrm>
            <a:off x="3158400" y="5706550"/>
            <a:ext cx="5875200" cy="11313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100" b="1">
                <a:solidFill>
                  <a:schemeClr val="lt1"/>
                </a:solidFill>
                <a:latin typeface="Barlow"/>
                <a:ea typeface="Barlow"/>
                <a:cs typeface="Barlow"/>
                <a:sym typeface="Barlow"/>
              </a:rPr>
              <a:t>WGClimate-22 &amp; GHG-TT-5</a:t>
            </a:r>
            <a:endParaRPr sz="2100" b="1">
              <a:solidFill>
                <a:schemeClr val="lt1"/>
              </a:solidFill>
              <a:latin typeface="Barlow"/>
              <a:ea typeface="Barlow"/>
              <a:cs typeface="Barlow"/>
              <a:sym typeface="Barlow"/>
            </a:endParaRPr>
          </a:p>
          <a:p>
            <a:pPr marL="0" marR="0" lvl="0" indent="0" algn="ctr" rtl="0">
              <a:lnSpc>
                <a:spcPct val="100000"/>
              </a:lnSpc>
              <a:spcBef>
                <a:spcPts val="0"/>
              </a:spcBef>
              <a:spcAft>
                <a:spcPts val="0"/>
              </a:spcAft>
              <a:buNone/>
            </a:pPr>
            <a:r>
              <a:rPr lang="en-GB" sz="1800">
                <a:solidFill>
                  <a:schemeClr val="lt1"/>
                </a:solidFill>
                <a:latin typeface="Barlow"/>
                <a:ea typeface="Barlow"/>
                <a:cs typeface="Barlow"/>
                <a:sym typeface="Barlow"/>
              </a:rPr>
              <a:t>11 - 13 February, 2025</a:t>
            </a:r>
            <a:endParaRPr sz="1800">
              <a:solidFill>
                <a:schemeClr val="lt1"/>
              </a:solidFill>
              <a:latin typeface="Barlow"/>
              <a:ea typeface="Barlow"/>
              <a:cs typeface="Barlow"/>
              <a:sym typeface="Barlow"/>
            </a:endParaRPr>
          </a:p>
          <a:p>
            <a:pPr marL="0" marR="0" lvl="0" indent="0" algn="ctr" rtl="0">
              <a:lnSpc>
                <a:spcPct val="100000"/>
              </a:lnSpc>
              <a:spcBef>
                <a:spcPts val="0"/>
              </a:spcBef>
              <a:spcAft>
                <a:spcPts val="0"/>
              </a:spcAft>
              <a:buNone/>
            </a:pPr>
            <a:r>
              <a:rPr lang="en-GB" sz="1800">
                <a:solidFill>
                  <a:schemeClr val="lt1"/>
                </a:solidFill>
                <a:latin typeface="Barlow"/>
                <a:ea typeface="Barlow"/>
                <a:cs typeface="Barlow"/>
                <a:sym typeface="Barlow"/>
              </a:rPr>
              <a:t>ESA ECSAT, Harwell, UK</a:t>
            </a:r>
            <a:endParaRPr sz="1800">
              <a:solidFill>
                <a:schemeClr val="lt1"/>
              </a:solidFill>
              <a:latin typeface="Barlow"/>
              <a:ea typeface="Barlow"/>
              <a:cs typeface="Barlow"/>
              <a:sym typeface="Barl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31" name="Google Shape;31;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grpSp>
        <p:nvGrpSpPr>
          <p:cNvPr id="32" name="Google Shape;32;p4"/>
          <p:cNvGrpSpPr/>
          <p:nvPr/>
        </p:nvGrpSpPr>
        <p:grpSpPr>
          <a:xfrm>
            <a:off x="10113330" y="274853"/>
            <a:ext cx="2154863" cy="964667"/>
            <a:chOff x="7336150" y="-5375"/>
            <a:chExt cx="2317556" cy="1037500"/>
          </a:xfrm>
        </p:grpSpPr>
        <p:pic>
          <p:nvPicPr>
            <p:cNvPr id="33" name="Google Shape;33;p4"/>
            <p:cNvPicPr preferRelativeResize="0"/>
            <p:nvPr/>
          </p:nvPicPr>
          <p:blipFill>
            <a:blip r:embed="rId3">
              <a:alphaModFix/>
            </a:blip>
            <a:stretch>
              <a:fillRect/>
            </a:stretch>
          </p:blipFill>
          <p:spPr>
            <a:xfrm>
              <a:off x="7336150" y="-5375"/>
              <a:ext cx="2317556" cy="1037500"/>
            </a:xfrm>
            <a:prstGeom prst="rect">
              <a:avLst/>
            </a:prstGeom>
            <a:noFill/>
            <a:ln>
              <a:noFill/>
            </a:ln>
          </p:spPr>
        </p:pic>
        <p:pic>
          <p:nvPicPr>
            <p:cNvPr id="34" name="Google Shape;34;p4"/>
            <p:cNvPicPr preferRelativeResize="0"/>
            <p:nvPr/>
          </p:nvPicPr>
          <p:blipFill rotWithShape="1">
            <a:blip r:embed="rId4">
              <a:alphaModFix/>
            </a:blip>
            <a:srcRect l="34128"/>
            <a:stretch/>
          </p:blipFill>
          <p:spPr>
            <a:xfrm>
              <a:off x="8127051" y="-5375"/>
              <a:ext cx="1526655" cy="1037500"/>
            </a:xfrm>
            <a:prstGeom prst="rect">
              <a:avLst/>
            </a:prstGeom>
            <a:noFill/>
            <a:ln>
              <a:noFill/>
            </a:ln>
          </p:spPr>
        </p:pic>
      </p:grpSp>
      <p:pic>
        <p:nvPicPr>
          <p:cNvPr id="35" name="Google Shape;35;p4"/>
          <p:cNvPicPr preferRelativeResize="0"/>
          <p:nvPr/>
        </p:nvPicPr>
        <p:blipFill rotWithShape="1">
          <a:blip r:embed="rId5">
            <a:alphaModFix/>
          </a:blip>
          <a:srcRect/>
          <a:stretch/>
        </p:blipFill>
        <p:spPr>
          <a:xfrm>
            <a:off x="10786300" y="92175"/>
            <a:ext cx="1191325" cy="472000"/>
          </a:xfrm>
          <a:prstGeom prst="rect">
            <a:avLst/>
          </a:prstGeom>
          <a:noFill/>
          <a:ln>
            <a:noFill/>
          </a:ln>
          <a:effectLst>
            <a:outerShdw blurRad="50800" dist="38100" dir="2700000" algn="tl" rotWithShape="0">
              <a:srgbClr val="000000">
                <a:alpha val="40000"/>
              </a:srgbClr>
            </a:outerShdw>
          </a:effectLst>
        </p:spPr>
      </p:pic>
      <p:sp>
        <p:nvSpPr>
          <p:cNvPr id="36" name="Google Shape;36;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37" name="Google Shape;37;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38" name="Google Shape;38;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i="0" u="none" strike="noStrike" cap="none">
                <a:solidFill>
                  <a:schemeClr val="accent1"/>
                </a:solidFill>
                <a:latin typeface="Barlow SemiBold"/>
                <a:ea typeface="Barlow SemiBold"/>
                <a:cs typeface="Barlow SemiBold"/>
                <a:sym typeface="Barlow SemiBold"/>
              </a:rPr>
              <a:t>Slide </a:t>
            </a:r>
            <a:fld id="{00000000-1234-1234-1234-123412341234}" type="slidenum">
              <a:rPr lang="en-GB" sz="1400" i="0" u="none" strike="noStrike" cap="none">
                <a:solidFill>
                  <a:schemeClr val="accent1"/>
                </a:solidFill>
                <a:latin typeface="Barlow SemiBold"/>
                <a:ea typeface="Barlow SemiBold"/>
                <a:cs typeface="Barlow SemiBold"/>
                <a:sym typeface="Barlow SemiBold"/>
              </a:rPr>
              <a:t>‹#›</a:t>
            </a:fld>
            <a:endParaRPr sz="1400" i="0" u="none" strike="noStrike" cap="none">
              <a:solidFill>
                <a:schemeClr val="accent1"/>
              </a:solidFill>
              <a:latin typeface="Barlow SemiBold"/>
              <a:ea typeface="Barlow SemiBold"/>
              <a:cs typeface="Barlow SemiBold"/>
              <a:sym typeface="Barlow SemiBold"/>
            </a:endParaRPr>
          </a:p>
        </p:txBody>
      </p:sp>
      <p:sp>
        <p:nvSpPr>
          <p:cNvPr id="39" name="Google Shape;39;p4"/>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accent1"/>
                </a:solidFill>
                <a:latin typeface="Montserrat SemiBold"/>
                <a:ea typeface="Montserrat SemiBold"/>
                <a:cs typeface="Montserrat SemiBold"/>
                <a:sym typeface="Montserrat SemiBold"/>
              </a:rPr>
              <a:t>WGClimate-22 &amp; GHG-TT-5 | 11 - 13 February, 2025</a:t>
            </a:r>
            <a:endParaRPr>
              <a:solidFill>
                <a:schemeClr val="accent1"/>
              </a:solidFill>
              <a:latin typeface="Montserrat SemiBold"/>
              <a:ea typeface="Montserrat SemiBold"/>
              <a:cs typeface="Montserrat SemiBold"/>
              <a:sym typeface="Montserrat SemiBold"/>
            </a:endParaRPr>
          </a:p>
        </p:txBody>
      </p:sp>
      <p:sp>
        <p:nvSpPr>
          <p:cNvPr id="40" name="Google Shape;40;p4"/>
          <p:cNvSpPr txBox="1">
            <a:spLocks noGrp="1"/>
          </p:cNvSpPr>
          <p:nvPr>
            <p:ph type="body" idx="1"/>
          </p:nvPr>
        </p:nvSpPr>
        <p:spPr>
          <a:xfrm>
            <a:off x="276008" y="1220858"/>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41" name="Google Shape;41;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4"/>
          <p:cNvSpPr txBox="1"/>
          <p:nvPr/>
        </p:nvSpPr>
        <p:spPr>
          <a:xfrm>
            <a:off x="10547800" y="5883750"/>
            <a:ext cx="1668300" cy="661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300" b="1">
                <a:solidFill>
                  <a:schemeClr val="dk2"/>
                </a:solidFill>
                <a:latin typeface="Lobster"/>
                <a:ea typeface="Lobster"/>
                <a:cs typeface="Lobster"/>
                <a:sym typeface="Lobster"/>
              </a:rPr>
              <a:t>WGClimate</a:t>
            </a:r>
            <a:endParaRPr sz="1300" b="1">
              <a:solidFill>
                <a:schemeClr val="dk2"/>
              </a:solidFill>
              <a:latin typeface="Lobster"/>
              <a:ea typeface="Lobster"/>
              <a:cs typeface="Lobster"/>
              <a:sym typeface="Lobster"/>
            </a:endParaRPr>
          </a:p>
          <a:p>
            <a:pPr marL="0" lvl="0" indent="0" algn="r" rtl="0">
              <a:spcBef>
                <a:spcPts val="0"/>
              </a:spcBef>
              <a:spcAft>
                <a:spcPts val="0"/>
              </a:spcAft>
              <a:buNone/>
            </a:pPr>
            <a:r>
              <a:rPr lang="en-GB" sz="900" b="1">
                <a:solidFill>
                  <a:schemeClr val="dk2"/>
                </a:solidFill>
                <a:latin typeface="Barlow"/>
                <a:ea typeface="Barlow"/>
                <a:cs typeface="Barlow"/>
                <a:sym typeface="Barlow"/>
              </a:rPr>
              <a:t>The Joint CEOS-CGMS Working Group on Climate</a:t>
            </a:r>
            <a:endParaRPr sz="900" b="1">
              <a:solidFill>
                <a:schemeClr val="dk2"/>
              </a:solidFill>
              <a:latin typeface="Barlow"/>
              <a:ea typeface="Barlow"/>
              <a:cs typeface="Barlow"/>
              <a:sym typeface="Barl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and Content_1">
    <p:spTree>
      <p:nvGrpSpPr>
        <p:cNvPr id="1" name="Shape 43"/>
        <p:cNvGrpSpPr/>
        <p:nvPr/>
      </p:nvGrpSpPr>
      <p:grpSpPr>
        <a:xfrm>
          <a:off x="0" y="0"/>
          <a:ext cx="0" cy="0"/>
          <a:chOff x="0" y="0"/>
          <a:chExt cx="0" cy="0"/>
        </a:xfrm>
      </p:grpSpPr>
      <p:sp>
        <p:nvSpPr>
          <p:cNvPr id="44" name="Google Shape;44;p5"/>
          <p:cNvSpPr/>
          <p:nvPr/>
        </p:nvSpPr>
        <p:spPr>
          <a:xfrm>
            <a:off x="0" y="1"/>
            <a:ext cx="12192000" cy="10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45" name="Google Shape;45;p5"/>
          <p:cNvPicPr preferRelativeResize="0"/>
          <p:nvPr/>
        </p:nvPicPr>
        <p:blipFill rotWithShape="1">
          <a:blip r:embed="rId2">
            <a:alphaModFix amt="34000"/>
          </a:blip>
          <a:srcRect l="51341" t="39268" r="-2842" b="35419"/>
          <a:stretch/>
        </p:blipFill>
        <p:spPr>
          <a:xfrm flipH="1">
            <a:off x="9304423" y="0"/>
            <a:ext cx="2887577" cy="1037492"/>
          </a:xfrm>
          <a:prstGeom prst="rect">
            <a:avLst/>
          </a:prstGeom>
          <a:noFill/>
          <a:ln>
            <a:noFill/>
          </a:ln>
        </p:spPr>
      </p:pic>
      <p:grpSp>
        <p:nvGrpSpPr>
          <p:cNvPr id="46" name="Google Shape;46;p5"/>
          <p:cNvGrpSpPr/>
          <p:nvPr/>
        </p:nvGrpSpPr>
        <p:grpSpPr>
          <a:xfrm>
            <a:off x="10113330" y="274853"/>
            <a:ext cx="2154863" cy="964667"/>
            <a:chOff x="7336150" y="-5375"/>
            <a:chExt cx="2317556" cy="1037500"/>
          </a:xfrm>
        </p:grpSpPr>
        <p:pic>
          <p:nvPicPr>
            <p:cNvPr id="47" name="Google Shape;47;p5"/>
            <p:cNvPicPr preferRelativeResize="0"/>
            <p:nvPr/>
          </p:nvPicPr>
          <p:blipFill>
            <a:blip r:embed="rId3">
              <a:alphaModFix/>
            </a:blip>
            <a:stretch>
              <a:fillRect/>
            </a:stretch>
          </p:blipFill>
          <p:spPr>
            <a:xfrm>
              <a:off x="7336150" y="-5375"/>
              <a:ext cx="2317556" cy="1037500"/>
            </a:xfrm>
            <a:prstGeom prst="rect">
              <a:avLst/>
            </a:prstGeom>
            <a:noFill/>
            <a:ln>
              <a:noFill/>
            </a:ln>
          </p:spPr>
        </p:pic>
        <p:pic>
          <p:nvPicPr>
            <p:cNvPr id="48" name="Google Shape;48;p5"/>
            <p:cNvPicPr preferRelativeResize="0"/>
            <p:nvPr/>
          </p:nvPicPr>
          <p:blipFill rotWithShape="1">
            <a:blip r:embed="rId4">
              <a:alphaModFix/>
            </a:blip>
            <a:srcRect l="34128"/>
            <a:stretch/>
          </p:blipFill>
          <p:spPr>
            <a:xfrm>
              <a:off x="8127051" y="-5375"/>
              <a:ext cx="1526655" cy="1037500"/>
            </a:xfrm>
            <a:prstGeom prst="rect">
              <a:avLst/>
            </a:prstGeom>
            <a:noFill/>
            <a:ln>
              <a:noFill/>
            </a:ln>
          </p:spPr>
        </p:pic>
      </p:grpSp>
      <p:pic>
        <p:nvPicPr>
          <p:cNvPr id="49" name="Google Shape;49;p5"/>
          <p:cNvPicPr preferRelativeResize="0"/>
          <p:nvPr/>
        </p:nvPicPr>
        <p:blipFill rotWithShape="1">
          <a:blip r:embed="rId5">
            <a:alphaModFix/>
          </a:blip>
          <a:srcRect/>
          <a:stretch/>
        </p:blipFill>
        <p:spPr>
          <a:xfrm>
            <a:off x="10786300" y="92175"/>
            <a:ext cx="1191325" cy="472000"/>
          </a:xfrm>
          <a:prstGeom prst="rect">
            <a:avLst/>
          </a:prstGeom>
          <a:noFill/>
          <a:ln>
            <a:noFill/>
          </a:ln>
          <a:effectLst>
            <a:outerShdw blurRad="50800" dist="38100" dir="2700000" algn="tl" rotWithShape="0">
              <a:srgbClr val="000000">
                <a:alpha val="40000"/>
              </a:srgbClr>
            </a:outerShdw>
          </a:effectLst>
        </p:spPr>
      </p:pic>
      <p:sp>
        <p:nvSpPr>
          <p:cNvPr id="50" name="Google Shape;50;p5"/>
          <p:cNvSpPr/>
          <p:nvPr/>
        </p:nvSpPr>
        <p:spPr>
          <a:xfrm>
            <a:off x="-1778" y="6574604"/>
            <a:ext cx="12193800" cy="28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51" name="Google Shape;51;p5"/>
          <p:cNvSpPr/>
          <p:nvPr/>
        </p:nvSpPr>
        <p:spPr>
          <a:xfrm rot="10800000" flipH="1">
            <a:off x="-4504" y="6540563"/>
            <a:ext cx="12196500" cy="5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52" name="Google Shape;52;p5"/>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i="0" u="none" strike="noStrike" cap="none">
                <a:solidFill>
                  <a:schemeClr val="accent1"/>
                </a:solidFill>
                <a:latin typeface="Barlow SemiBold"/>
                <a:ea typeface="Barlow SemiBold"/>
                <a:cs typeface="Barlow SemiBold"/>
                <a:sym typeface="Barlow SemiBold"/>
              </a:rPr>
              <a:t>Slide </a:t>
            </a:r>
            <a:fld id="{00000000-1234-1234-1234-123412341234}" type="slidenum">
              <a:rPr lang="en-GB" sz="1400" i="0" u="none" strike="noStrike" cap="none">
                <a:solidFill>
                  <a:schemeClr val="accent1"/>
                </a:solidFill>
                <a:latin typeface="Barlow SemiBold"/>
                <a:ea typeface="Barlow SemiBold"/>
                <a:cs typeface="Barlow SemiBold"/>
                <a:sym typeface="Barlow SemiBold"/>
              </a:rPr>
              <a:t>‹#›</a:t>
            </a:fld>
            <a:endParaRPr sz="1400" i="0" u="none" strike="noStrike" cap="none">
              <a:solidFill>
                <a:schemeClr val="accent1"/>
              </a:solidFill>
              <a:latin typeface="Barlow SemiBold"/>
              <a:ea typeface="Barlow SemiBold"/>
              <a:cs typeface="Barlow SemiBold"/>
              <a:sym typeface="Barlow SemiBold"/>
            </a:endParaRPr>
          </a:p>
        </p:txBody>
      </p:sp>
      <p:sp>
        <p:nvSpPr>
          <p:cNvPr id="53" name="Google Shape;53;p5"/>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accent1"/>
                </a:solidFill>
                <a:latin typeface="Montserrat SemiBold"/>
                <a:ea typeface="Montserrat SemiBold"/>
                <a:cs typeface="Montserrat SemiBold"/>
                <a:sym typeface="Montserrat SemiBold"/>
              </a:rPr>
              <a:t>WGClimate-22 &amp; GHG-TT-5 | 11 - 13 February, 2025</a:t>
            </a:r>
            <a:endParaRPr>
              <a:solidFill>
                <a:schemeClr val="accent1"/>
              </a:solidFill>
              <a:latin typeface="Montserrat SemiBold"/>
              <a:ea typeface="Montserrat SemiBold"/>
              <a:cs typeface="Montserrat SemiBold"/>
              <a:sym typeface="Montserrat SemiBold"/>
            </a:endParaRPr>
          </a:p>
        </p:txBody>
      </p:sp>
      <p:sp>
        <p:nvSpPr>
          <p:cNvPr id="54" name="Google Shape;54;p5"/>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5"/>
          <p:cNvSpPr txBox="1"/>
          <p:nvPr/>
        </p:nvSpPr>
        <p:spPr>
          <a:xfrm>
            <a:off x="10547800" y="5883750"/>
            <a:ext cx="1668300" cy="661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300" b="1">
                <a:solidFill>
                  <a:schemeClr val="dk2"/>
                </a:solidFill>
                <a:latin typeface="Lobster"/>
                <a:ea typeface="Lobster"/>
                <a:cs typeface="Lobster"/>
                <a:sym typeface="Lobster"/>
              </a:rPr>
              <a:t>WGClimate</a:t>
            </a:r>
            <a:endParaRPr sz="1300" b="1">
              <a:solidFill>
                <a:schemeClr val="dk2"/>
              </a:solidFill>
              <a:latin typeface="Lobster"/>
              <a:ea typeface="Lobster"/>
              <a:cs typeface="Lobster"/>
              <a:sym typeface="Lobster"/>
            </a:endParaRPr>
          </a:p>
          <a:p>
            <a:pPr marL="0" lvl="0" indent="0" algn="r" rtl="0">
              <a:spcBef>
                <a:spcPts val="0"/>
              </a:spcBef>
              <a:spcAft>
                <a:spcPts val="0"/>
              </a:spcAft>
              <a:buNone/>
            </a:pPr>
            <a:r>
              <a:rPr lang="en-GB" sz="900" b="1">
                <a:solidFill>
                  <a:schemeClr val="dk2"/>
                </a:solidFill>
                <a:latin typeface="Barlow"/>
                <a:ea typeface="Barlow"/>
                <a:cs typeface="Barlow"/>
                <a:sym typeface="Barlow"/>
              </a:rPr>
              <a:t>The Joint CEOS-CGMS Working Group on Climate</a:t>
            </a:r>
            <a:endParaRPr sz="900" b="1">
              <a:solidFill>
                <a:schemeClr val="dk2"/>
              </a:solidFill>
              <a:latin typeface="Barlow"/>
              <a:ea typeface="Barlow"/>
              <a:cs typeface="Barlow"/>
              <a:sym typeface="Barlow"/>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ocs.google.com/spreadsheets/d/1XrgantsJm5wXfIXyFcdqbziM-NRqedMJ3qejl94mreU/edit?gid=0#gid=0"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651075" y="1440474"/>
            <a:ext cx="10308600" cy="3832983"/>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lt1"/>
              </a:buClr>
              <a:buSzPts val="8000"/>
              <a:buFont typeface="Arial"/>
              <a:buNone/>
            </a:pPr>
            <a:r>
              <a:rPr lang="en-GB" sz="7200" i="1" dirty="0">
                <a:latin typeface="Montserrat"/>
                <a:ea typeface="Montserrat"/>
                <a:cs typeface="Montserrat"/>
                <a:sym typeface="Montserrat"/>
              </a:rPr>
              <a:t>GHG Roadmap and Activities</a:t>
            </a:r>
            <a:endParaRPr sz="7100" dirty="0">
              <a:latin typeface="Montserrat"/>
              <a:ea typeface="Montserrat"/>
              <a:cs typeface="Montserrat"/>
              <a:sym typeface="Montserrat"/>
            </a:endParaRPr>
          </a:p>
        </p:txBody>
      </p:sp>
      <p:sp>
        <p:nvSpPr>
          <p:cNvPr id="61" name="Google Shape;61;p6"/>
          <p:cNvSpPr/>
          <p:nvPr/>
        </p:nvSpPr>
        <p:spPr>
          <a:xfrm>
            <a:off x="5910074" y="5417526"/>
            <a:ext cx="5908500" cy="1275600"/>
          </a:xfrm>
          <a:prstGeom prst="rect">
            <a:avLst/>
          </a:prstGeom>
          <a:noFill/>
          <a:ln>
            <a:noFill/>
          </a:ln>
        </p:spPr>
        <p:txBody>
          <a:bodyPr spcFirstLastPara="1" wrap="square" lIns="0" tIns="0" rIns="0" bIns="0" anchor="t" anchorCtr="0">
            <a:noAutofit/>
          </a:bodyPr>
          <a:lstStyle/>
          <a:p>
            <a:pPr marL="0" marR="0" lvl="0" indent="0" algn="r" rtl="0">
              <a:lnSpc>
                <a:spcPct val="115000"/>
              </a:lnSpc>
              <a:spcBef>
                <a:spcPts val="0"/>
              </a:spcBef>
              <a:spcAft>
                <a:spcPts val="0"/>
              </a:spcAft>
              <a:buNone/>
            </a:pPr>
            <a:endParaRPr sz="2200" dirty="0">
              <a:solidFill>
                <a:schemeClr val="lt1"/>
              </a:solidFill>
              <a:latin typeface="Barlow Medium"/>
              <a:ea typeface="Barlow Medium"/>
              <a:cs typeface="Barlow Medium"/>
              <a:sym typeface="Barlow Medium"/>
            </a:endParaRPr>
          </a:p>
          <a:p>
            <a:pPr marL="0" marR="0" lvl="0" indent="0" algn="r" rtl="0">
              <a:lnSpc>
                <a:spcPct val="115000"/>
              </a:lnSpc>
              <a:spcBef>
                <a:spcPts val="0"/>
              </a:spcBef>
              <a:spcAft>
                <a:spcPts val="0"/>
              </a:spcAft>
              <a:buNone/>
            </a:pPr>
            <a:r>
              <a:rPr lang="en-GB" sz="2200" i="0" u="none" strike="noStrike" cap="none" dirty="0">
                <a:solidFill>
                  <a:schemeClr val="lt1"/>
                </a:solidFill>
                <a:latin typeface="Barlow Medium"/>
                <a:ea typeface="Barlow Medium"/>
                <a:cs typeface="Barlow Medium"/>
                <a:sym typeface="Barlow Medium"/>
              </a:rPr>
              <a:t>Yasjka Meijer, ESA</a:t>
            </a:r>
            <a:endParaRPr dirty="0">
              <a:solidFill>
                <a:schemeClr val="lt1"/>
              </a:solidFill>
              <a:latin typeface="Barlow Medium"/>
              <a:ea typeface="Barlow Medium"/>
              <a:cs typeface="Barlow Medium"/>
              <a:sym typeface="Barlow Medium"/>
            </a:endParaRPr>
          </a:p>
          <a:p>
            <a:pPr marL="0" marR="0" lvl="0" indent="0" algn="r" rtl="0">
              <a:lnSpc>
                <a:spcPct val="115000"/>
              </a:lnSpc>
              <a:spcBef>
                <a:spcPts val="0"/>
              </a:spcBef>
              <a:spcAft>
                <a:spcPts val="0"/>
              </a:spcAft>
              <a:buNone/>
            </a:pPr>
            <a:r>
              <a:rPr lang="en-GB" sz="2200" i="0" u="none" strike="noStrike" cap="none" dirty="0">
                <a:solidFill>
                  <a:schemeClr val="lt1"/>
                </a:solidFill>
                <a:latin typeface="Barlow Medium"/>
                <a:ea typeface="Barlow Medium"/>
                <a:cs typeface="Barlow Medium"/>
                <a:sym typeface="Barlow Medium"/>
              </a:rPr>
              <a:t>Agenda Item 1.3</a:t>
            </a:r>
            <a:endParaRPr sz="2200" i="0" u="none" strike="noStrike" cap="none" dirty="0">
              <a:solidFill>
                <a:schemeClr val="lt1"/>
              </a:solidFill>
              <a:latin typeface="Barlow Medium"/>
              <a:ea typeface="Barlow Medium"/>
              <a:cs typeface="Barlow Medium"/>
              <a:sym typeface="Barlow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3374003E-1CFC-EFEB-6CE4-3B7575725053}"/>
            </a:ext>
          </a:extLst>
        </p:cNvPr>
        <p:cNvGrpSpPr/>
        <p:nvPr/>
      </p:nvGrpSpPr>
      <p:grpSpPr>
        <a:xfrm>
          <a:off x="0" y="0"/>
          <a:ext cx="0" cy="0"/>
          <a:chOff x="0" y="0"/>
          <a:chExt cx="0" cy="0"/>
        </a:xfrm>
      </p:grpSpPr>
      <p:sp>
        <p:nvSpPr>
          <p:cNvPr id="84" name="Google Shape;84;p10">
            <a:extLst>
              <a:ext uri="{FF2B5EF4-FFF2-40B4-BE49-F238E27FC236}">
                <a16:creationId xmlns:a16="http://schemas.microsoft.com/office/drawing/2014/main" id="{E2B4CEAD-5873-8D76-B60D-2F145CAC7EA2}"/>
              </a:ext>
            </a:extLst>
          </p:cNvPr>
          <p:cNvSpPr txBox="1">
            <a:spLocks noGrp="1"/>
          </p:cNvSpPr>
          <p:nvPr>
            <p:ph type="body" idx="1"/>
          </p:nvPr>
        </p:nvSpPr>
        <p:spPr>
          <a:xfrm>
            <a:off x="178225" y="1033130"/>
            <a:ext cx="11046984" cy="4959703"/>
          </a:xfrm>
          <a:prstGeom prst="rect">
            <a:avLst/>
          </a:prstGeom>
        </p:spPr>
        <p:txBody>
          <a:bodyPr spcFirstLastPara="1" wrap="square" lIns="91425" tIns="45700" rIns="91425" bIns="45700" anchor="t" anchorCtr="0">
            <a:noAutofit/>
          </a:bodyPr>
          <a:lstStyle/>
          <a:p>
            <a:pPr marL="457200" lvl="0" indent="-406400" algn="l" rtl="0">
              <a:lnSpc>
                <a:spcPct val="150000"/>
              </a:lnSpc>
              <a:spcBef>
                <a:spcPts val="0"/>
              </a:spcBef>
              <a:spcAft>
                <a:spcPts val="0"/>
              </a:spcAft>
              <a:buSzPts val="2800"/>
              <a:buChar char="❖"/>
            </a:pPr>
            <a:r>
              <a:rPr lang="en-US" sz="2000" dirty="0"/>
              <a:t>Greenhouse Gas Task Team (GHG TT) is part of joint CEOS-CGMS </a:t>
            </a:r>
            <a:r>
              <a:rPr lang="en-US" sz="2000" dirty="0" err="1"/>
              <a:t>WGClimate</a:t>
            </a:r>
            <a:endParaRPr lang="en-US" sz="2000" dirty="0"/>
          </a:p>
          <a:p>
            <a:pPr marL="457200" lvl="0" indent="-406400" algn="l" rtl="0">
              <a:lnSpc>
                <a:spcPct val="150000"/>
              </a:lnSpc>
              <a:spcBef>
                <a:spcPts val="0"/>
              </a:spcBef>
              <a:spcAft>
                <a:spcPts val="0"/>
              </a:spcAft>
              <a:buSzPts val="2800"/>
              <a:buChar char="❖"/>
            </a:pPr>
            <a:r>
              <a:rPr lang="en-GB" sz="2000" dirty="0"/>
              <a:t>Responsible for maintaining and implementation of the GHG Roadmap</a:t>
            </a:r>
          </a:p>
          <a:p>
            <a:pPr marL="457200" lvl="0" indent="-406400" algn="l" rtl="0">
              <a:lnSpc>
                <a:spcPct val="150000"/>
              </a:lnSpc>
              <a:spcBef>
                <a:spcPts val="0"/>
              </a:spcBef>
              <a:spcAft>
                <a:spcPts val="0"/>
              </a:spcAft>
              <a:buSzPts val="2800"/>
              <a:buChar char="❖"/>
            </a:pPr>
            <a:r>
              <a:rPr lang="en-GB" sz="2000" dirty="0"/>
              <a:t>Coordinates GHG related activities across various CEOS &amp; CGMS WGs</a:t>
            </a:r>
          </a:p>
          <a:p>
            <a:pPr>
              <a:lnSpc>
                <a:spcPct val="150000"/>
              </a:lnSpc>
              <a:spcBef>
                <a:spcPts val="0"/>
              </a:spcBef>
            </a:pPr>
            <a:r>
              <a:rPr lang="en-GB" sz="2000" dirty="0"/>
              <a:t>GHG </a:t>
            </a:r>
            <a:r>
              <a:rPr lang="en-GB" sz="2000" b="1" dirty="0"/>
              <a:t>Roadmap issue </a:t>
            </a:r>
            <a:r>
              <a:rPr lang="en-GB" sz="2000" dirty="0"/>
              <a:t>1 is from Mar. 2020 </a:t>
            </a:r>
            <a:br>
              <a:rPr lang="en-GB" sz="2000" dirty="0"/>
            </a:br>
            <a:r>
              <a:rPr lang="en-GB" sz="2000" dirty="0"/>
              <a:t>and followed from recommendations in</a:t>
            </a:r>
            <a:br>
              <a:rPr lang="en-GB" sz="2000" dirty="0"/>
            </a:br>
            <a:r>
              <a:rPr lang="en-GB" sz="2000" dirty="0"/>
              <a:t>GHG White Paper</a:t>
            </a:r>
          </a:p>
          <a:p>
            <a:pPr>
              <a:lnSpc>
                <a:spcPct val="150000"/>
              </a:lnSpc>
              <a:spcBef>
                <a:spcPts val="0"/>
              </a:spcBef>
            </a:pPr>
            <a:r>
              <a:rPr lang="en-GB" sz="2000" dirty="0"/>
              <a:t>Decision to update GHG Roadmap</a:t>
            </a:r>
          </a:p>
          <a:p>
            <a:pPr>
              <a:lnSpc>
                <a:spcPct val="150000"/>
              </a:lnSpc>
              <a:spcBef>
                <a:spcPts val="0"/>
              </a:spcBef>
            </a:pPr>
            <a:endParaRPr lang="en-GB" sz="2000" dirty="0"/>
          </a:p>
          <a:p>
            <a:pPr marL="457200" lvl="0" indent="-406400" algn="l" rtl="0">
              <a:lnSpc>
                <a:spcPct val="150000"/>
              </a:lnSpc>
              <a:spcBef>
                <a:spcPts val="0"/>
              </a:spcBef>
              <a:spcAft>
                <a:spcPts val="0"/>
              </a:spcAft>
              <a:buSzPts val="2800"/>
              <a:buChar char="❖"/>
            </a:pPr>
            <a:endParaRPr lang="en-GB" sz="2000" dirty="0"/>
          </a:p>
          <a:p>
            <a:pPr marL="50800" lvl="0" indent="0" algn="l" rtl="0">
              <a:lnSpc>
                <a:spcPct val="150000"/>
              </a:lnSpc>
              <a:spcBef>
                <a:spcPts val="0"/>
              </a:spcBef>
              <a:spcAft>
                <a:spcPts val="0"/>
              </a:spcAft>
              <a:buSzPts val="2800"/>
              <a:buNone/>
            </a:pPr>
            <a:endParaRPr sz="2000" dirty="0"/>
          </a:p>
        </p:txBody>
      </p:sp>
      <p:sp>
        <p:nvSpPr>
          <p:cNvPr id="85" name="Google Shape;85;p10">
            <a:extLst>
              <a:ext uri="{FF2B5EF4-FFF2-40B4-BE49-F238E27FC236}">
                <a16:creationId xmlns:a16="http://schemas.microsoft.com/office/drawing/2014/main" id="{AA5B8669-978A-83B3-D53B-6082C90FF14A}"/>
              </a:ext>
            </a:extLst>
          </p:cNvPr>
          <p:cNvSpPr txBox="1">
            <a:spLocks noGrp="1"/>
          </p:cNvSpPr>
          <p:nvPr>
            <p:ph type="title"/>
          </p:nvPr>
        </p:nvSpPr>
        <p:spPr>
          <a:xfrm>
            <a:off x="176048" y="175939"/>
            <a:ext cx="9387000" cy="77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GHG Task Team - Recall</a:t>
            </a:r>
            <a:endParaRPr dirty="0"/>
          </a:p>
        </p:txBody>
      </p:sp>
      <p:pic>
        <p:nvPicPr>
          <p:cNvPr id="2" name="image1.png">
            <a:extLst>
              <a:ext uri="{FF2B5EF4-FFF2-40B4-BE49-F238E27FC236}">
                <a16:creationId xmlns:a16="http://schemas.microsoft.com/office/drawing/2014/main" id="{695371B0-40AB-7DEC-A00D-9B96E438BA80}"/>
              </a:ext>
            </a:extLst>
          </p:cNvPr>
          <p:cNvPicPr/>
          <p:nvPr/>
        </p:nvPicPr>
        <p:blipFill>
          <a:blip r:embed="rId3"/>
          <a:srcRect l="88" r="88"/>
          <a:stretch>
            <a:fillRect/>
          </a:stretch>
        </p:blipFill>
        <p:spPr>
          <a:xfrm>
            <a:off x="6096000" y="2561279"/>
            <a:ext cx="6021705" cy="3509645"/>
          </a:xfrm>
          <a:prstGeom prst="rect">
            <a:avLst/>
          </a:prstGeom>
          <a:ln w="12700">
            <a:solidFill>
              <a:srgbClr val="000000"/>
            </a:solidFill>
            <a:prstDash val="solid"/>
          </a:ln>
        </p:spPr>
      </p:pic>
      <p:pic>
        <p:nvPicPr>
          <p:cNvPr id="5" name="Picture 4">
            <a:extLst>
              <a:ext uri="{FF2B5EF4-FFF2-40B4-BE49-F238E27FC236}">
                <a16:creationId xmlns:a16="http://schemas.microsoft.com/office/drawing/2014/main" id="{F0A0D196-2020-C781-772B-AD2CB90139D3}"/>
              </a:ext>
            </a:extLst>
          </p:cNvPr>
          <p:cNvPicPr>
            <a:picLocks noChangeAspect="1"/>
          </p:cNvPicPr>
          <p:nvPr/>
        </p:nvPicPr>
        <p:blipFill>
          <a:blip r:embed="rId4"/>
          <a:stretch>
            <a:fillRect/>
          </a:stretch>
        </p:blipFill>
        <p:spPr>
          <a:xfrm>
            <a:off x="176048" y="4515898"/>
            <a:ext cx="5676900" cy="977900"/>
          </a:xfrm>
          <a:prstGeom prst="rect">
            <a:avLst/>
          </a:prstGeom>
        </p:spPr>
      </p:pic>
    </p:spTree>
    <p:extLst>
      <p:ext uri="{BB962C8B-B14F-4D97-AF65-F5344CB8AC3E}">
        <p14:creationId xmlns:p14="http://schemas.microsoft.com/office/powerpoint/2010/main" val="226732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0"/>
          <p:cNvSpPr txBox="1">
            <a:spLocks noGrp="1"/>
          </p:cNvSpPr>
          <p:nvPr>
            <p:ph type="body" idx="1"/>
          </p:nvPr>
        </p:nvSpPr>
        <p:spPr>
          <a:xfrm>
            <a:off x="103670" y="1119486"/>
            <a:ext cx="6845769" cy="5101947"/>
          </a:xfrm>
          <a:prstGeom prst="rect">
            <a:avLst/>
          </a:prstGeom>
        </p:spPr>
        <p:txBody>
          <a:bodyPr spcFirstLastPara="1" wrap="square" lIns="91425" tIns="45700" rIns="91425" bIns="45700" anchor="t" anchorCtr="0">
            <a:noAutofit/>
          </a:bodyPr>
          <a:lstStyle/>
          <a:p>
            <a:pPr marL="457200" lvl="0" indent="-406400" algn="l" rtl="0">
              <a:spcBef>
                <a:spcPts val="0"/>
              </a:spcBef>
              <a:spcAft>
                <a:spcPts val="0"/>
              </a:spcAft>
              <a:buSzPts val="2800"/>
              <a:buChar char="❖"/>
            </a:pPr>
            <a:r>
              <a:rPr lang="en-GB" sz="2000" dirty="0"/>
              <a:t>Since SIT-39 in Tokyo, an outline was drafted and </a:t>
            </a:r>
            <a:br>
              <a:rPr lang="en-GB" sz="2000" dirty="0"/>
            </a:br>
            <a:r>
              <a:rPr lang="en-GB" sz="2000" dirty="0"/>
              <a:t>followed by biweekly GHG TT meetings</a:t>
            </a:r>
          </a:p>
          <a:p>
            <a:pPr marL="50800" lvl="0" indent="0" algn="l" rtl="0">
              <a:spcBef>
                <a:spcPts val="0"/>
              </a:spcBef>
              <a:spcAft>
                <a:spcPts val="0"/>
              </a:spcAft>
              <a:buSzPts val="2800"/>
              <a:buNone/>
            </a:pPr>
            <a:endParaRPr lang="en-GB" sz="2000" dirty="0"/>
          </a:p>
          <a:p>
            <a:pPr marL="457200" lvl="0" indent="-406400" algn="l" rtl="0">
              <a:spcBef>
                <a:spcPts val="0"/>
              </a:spcBef>
              <a:spcAft>
                <a:spcPts val="0"/>
              </a:spcAft>
              <a:buSzPts val="2800"/>
              <a:buChar char="❖"/>
            </a:pPr>
            <a:r>
              <a:rPr lang="en-GB" sz="2000" dirty="0"/>
              <a:t>Coordinating with </a:t>
            </a:r>
            <a:r>
              <a:rPr lang="en-GB" sz="2000" b="1" dirty="0"/>
              <a:t>CGMS WGs </a:t>
            </a:r>
            <a:r>
              <a:rPr lang="en-GB" sz="2000" dirty="0"/>
              <a:t>in June</a:t>
            </a:r>
          </a:p>
          <a:p>
            <a:pPr marL="457200" lvl="0" indent="-406400" algn="l" rtl="0">
              <a:spcBef>
                <a:spcPts val="0"/>
              </a:spcBef>
              <a:spcAft>
                <a:spcPts val="0"/>
              </a:spcAft>
              <a:buSzPts val="2800"/>
              <a:buChar char="❖"/>
            </a:pPr>
            <a:r>
              <a:rPr lang="en-GB" sz="2000" dirty="0"/>
              <a:t>CGMS-52 appointed </a:t>
            </a:r>
            <a:r>
              <a:rPr lang="en-GB" sz="2000" b="1" dirty="0"/>
              <a:t>Simon Elliott </a:t>
            </a:r>
            <a:br>
              <a:rPr lang="en-GB" sz="2000" dirty="0"/>
            </a:br>
            <a:r>
              <a:rPr lang="en-GB" sz="2000" dirty="0"/>
              <a:t>as PoC to coordinate CGMS’ input </a:t>
            </a:r>
          </a:p>
          <a:p>
            <a:pPr>
              <a:spcBef>
                <a:spcPts val="0"/>
              </a:spcBef>
            </a:pPr>
            <a:r>
              <a:rPr lang="en-US" sz="2000" dirty="0"/>
              <a:t>Issue 2 has been established In </a:t>
            </a:r>
            <a:br>
              <a:rPr lang="en-US" sz="2000" dirty="0"/>
            </a:br>
            <a:r>
              <a:rPr lang="en-US" sz="2000" dirty="0"/>
              <a:t>coordination </a:t>
            </a:r>
            <a:r>
              <a:rPr lang="en-US" sz="2000" b="1" dirty="0"/>
              <a:t>with G3W and IMEO</a:t>
            </a:r>
          </a:p>
          <a:p>
            <a:pPr marL="50800" indent="0">
              <a:spcBef>
                <a:spcPts val="0"/>
              </a:spcBef>
              <a:buNone/>
            </a:pPr>
            <a:endParaRPr lang="en-US" sz="2000" b="1" dirty="0"/>
          </a:p>
          <a:p>
            <a:pPr>
              <a:spcBef>
                <a:spcPts val="0"/>
              </a:spcBef>
            </a:pPr>
            <a:r>
              <a:rPr lang="en-GB" sz="2000" dirty="0"/>
              <a:t>A real team effort and until the </a:t>
            </a:r>
            <a:br>
              <a:rPr lang="en-GB" sz="2000" dirty="0"/>
            </a:br>
            <a:r>
              <a:rPr lang="en-GB" sz="2000" dirty="0"/>
              <a:t>last telecon well attended </a:t>
            </a:r>
            <a:r>
              <a:rPr lang="en-GB" sz="2000" dirty="0">
                <a:sym typeface="Wingdings" pitchFamily="2" charset="2"/>
              </a:rPr>
              <a:t></a:t>
            </a:r>
          </a:p>
          <a:p>
            <a:pPr marL="457200" lvl="0" indent="-406400" algn="l" rtl="0">
              <a:spcBef>
                <a:spcPts val="0"/>
              </a:spcBef>
              <a:spcAft>
                <a:spcPts val="0"/>
              </a:spcAft>
              <a:buSzPts val="2800"/>
              <a:buChar char="❖"/>
            </a:pPr>
            <a:r>
              <a:rPr lang="en-GB" sz="2000" dirty="0">
                <a:sym typeface="Wingdings" pitchFamily="2" charset="2"/>
              </a:rPr>
              <a:t>Special thanks to Dave Crisp &amp;</a:t>
            </a:r>
            <a:br>
              <a:rPr lang="en-GB" sz="2000" dirty="0">
                <a:sym typeface="Wingdings" pitchFamily="2" charset="2"/>
              </a:rPr>
            </a:br>
            <a:r>
              <a:rPr lang="en-GB" sz="2000" dirty="0">
                <a:sym typeface="Wingdings" pitchFamily="2" charset="2"/>
              </a:rPr>
              <a:t>Libby Rose for drafting issue 2</a:t>
            </a:r>
            <a:endParaRPr lang="en-GB" sz="2000" dirty="0"/>
          </a:p>
          <a:p>
            <a:pPr marL="457200" lvl="0" indent="-406400" algn="l" rtl="0">
              <a:spcBef>
                <a:spcPts val="0"/>
              </a:spcBef>
              <a:spcAft>
                <a:spcPts val="0"/>
              </a:spcAft>
              <a:buSzPts val="2800"/>
              <a:buChar char="❖"/>
            </a:pPr>
            <a:endParaRPr sz="2000" dirty="0"/>
          </a:p>
        </p:txBody>
      </p:sp>
      <p:sp>
        <p:nvSpPr>
          <p:cNvPr id="85" name="Google Shape;85;p10"/>
          <p:cNvSpPr txBox="1">
            <a:spLocks noGrp="1"/>
          </p:cNvSpPr>
          <p:nvPr>
            <p:ph type="title"/>
          </p:nvPr>
        </p:nvSpPr>
        <p:spPr>
          <a:xfrm>
            <a:off x="13488" y="175939"/>
            <a:ext cx="9758255" cy="77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GHG Roadmap – Issue 2 – drafting</a:t>
            </a:r>
            <a:endParaRPr dirty="0"/>
          </a:p>
        </p:txBody>
      </p:sp>
      <p:pic>
        <p:nvPicPr>
          <p:cNvPr id="4" name="Picture 3">
            <a:extLst>
              <a:ext uri="{FF2B5EF4-FFF2-40B4-BE49-F238E27FC236}">
                <a16:creationId xmlns:a16="http://schemas.microsoft.com/office/drawing/2014/main" id="{1AC65D9B-260A-E7FD-ABC9-E23527758086}"/>
              </a:ext>
            </a:extLst>
          </p:cNvPr>
          <p:cNvPicPr>
            <a:picLocks noChangeAspect="1"/>
          </p:cNvPicPr>
          <p:nvPr/>
        </p:nvPicPr>
        <p:blipFill>
          <a:blip r:embed="rId3"/>
          <a:stretch>
            <a:fillRect/>
          </a:stretch>
        </p:blipFill>
        <p:spPr>
          <a:xfrm>
            <a:off x="5448045" y="3336598"/>
            <a:ext cx="6640285" cy="2779653"/>
          </a:xfrm>
          <a:prstGeom prst="rect">
            <a:avLst/>
          </a:prstGeom>
        </p:spPr>
      </p:pic>
      <p:sp>
        <p:nvSpPr>
          <p:cNvPr id="6" name="Rectangle 3">
            <a:extLst>
              <a:ext uri="{FF2B5EF4-FFF2-40B4-BE49-F238E27FC236}">
                <a16:creationId xmlns:a16="http://schemas.microsoft.com/office/drawing/2014/main" id="{DA86CAFE-C9F3-FD75-A712-8BD1E4CFAECC}"/>
              </a:ext>
            </a:extLst>
          </p:cNvPr>
          <p:cNvSpPr>
            <a:spLocks noChangeArrowheads="1"/>
          </p:cNvSpPr>
          <p:nvPr/>
        </p:nvSpPr>
        <p:spPr bwMode="auto">
          <a:xfrm>
            <a:off x="6298573" y="12617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NL" altLang="en-NL"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L" altLang="en-NL"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CA021669-DC37-68B3-D2B7-6F256581CCE2}"/>
            </a:ext>
          </a:extLst>
        </p:cNvPr>
        <p:cNvGrpSpPr/>
        <p:nvPr/>
      </p:nvGrpSpPr>
      <p:grpSpPr>
        <a:xfrm>
          <a:off x="0" y="0"/>
          <a:ext cx="0" cy="0"/>
          <a:chOff x="0" y="0"/>
          <a:chExt cx="0" cy="0"/>
        </a:xfrm>
      </p:grpSpPr>
      <p:sp>
        <p:nvSpPr>
          <p:cNvPr id="84" name="Google Shape;84;p10">
            <a:extLst>
              <a:ext uri="{FF2B5EF4-FFF2-40B4-BE49-F238E27FC236}">
                <a16:creationId xmlns:a16="http://schemas.microsoft.com/office/drawing/2014/main" id="{90108B05-3900-5251-F29D-E81DA36EB00F}"/>
              </a:ext>
            </a:extLst>
          </p:cNvPr>
          <p:cNvSpPr txBox="1">
            <a:spLocks noGrp="1"/>
          </p:cNvSpPr>
          <p:nvPr>
            <p:ph type="body" idx="1"/>
          </p:nvPr>
        </p:nvSpPr>
        <p:spPr>
          <a:xfrm>
            <a:off x="-1" y="1164320"/>
            <a:ext cx="7230291" cy="5057113"/>
          </a:xfrm>
          <a:prstGeom prst="rect">
            <a:avLst/>
          </a:prstGeom>
        </p:spPr>
        <p:txBody>
          <a:bodyPr spcFirstLastPara="1" wrap="square" lIns="91425" tIns="45700" rIns="91425" bIns="45700" anchor="t" anchorCtr="0">
            <a:noAutofit/>
          </a:bodyPr>
          <a:lstStyle/>
          <a:p>
            <a:pPr marL="457200" lvl="0" indent="-406400" algn="l" rtl="0">
              <a:lnSpc>
                <a:spcPct val="150000"/>
              </a:lnSpc>
              <a:spcBef>
                <a:spcPts val="1000"/>
              </a:spcBef>
              <a:spcAft>
                <a:spcPts val="0"/>
              </a:spcAft>
              <a:buSzPts val="2800"/>
              <a:buChar char="❖"/>
            </a:pPr>
            <a:r>
              <a:rPr lang="en-GB" sz="2000" dirty="0"/>
              <a:t>Draft issue 2 circulated on 9 Sep (CEOS &amp; CGMS)</a:t>
            </a:r>
            <a:endParaRPr sz="2000" dirty="0"/>
          </a:p>
          <a:p>
            <a:pPr marL="457200" lvl="0" indent="-406400" algn="l" rtl="0">
              <a:lnSpc>
                <a:spcPct val="150000"/>
              </a:lnSpc>
              <a:spcBef>
                <a:spcPts val="0"/>
              </a:spcBef>
              <a:spcAft>
                <a:spcPts val="0"/>
              </a:spcAft>
              <a:buSzPts val="2800"/>
              <a:buChar char="❖"/>
            </a:pPr>
            <a:r>
              <a:rPr lang="en-GB" sz="2000" dirty="0">
                <a:sym typeface="Wingdings" pitchFamily="2" charset="2"/>
              </a:rPr>
              <a:t>Feedback received at SIT-TW, Sydney</a:t>
            </a:r>
          </a:p>
          <a:p>
            <a:pPr>
              <a:lnSpc>
                <a:spcPct val="150000"/>
              </a:lnSpc>
              <a:spcBef>
                <a:spcPts val="0"/>
              </a:spcBef>
            </a:pPr>
            <a:r>
              <a:rPr lang="en-US" sz="2000" dirty="0"/>
              <a:t>Final issue 2 delivered on 8</a:t>
            </a:r>
            <a:r>
              <a:rPr lang="en-US" sz="2000" baseline="30000" dirty="0"/>
              <a:t>th</a:t>
            </a:r>
            <a:r>
              <a:rPr lang="en-US" sz="2000" dirty="0"/>
              <a:t> October</a:t>
            </a:r>
          </a:p>
          <a:p>
            <a:pPr marL="457200" lvl="0" indent="-406400" algn="l" rtl="0">
              <a:lnSpc>
                <a:spcPct val="150000"/>
              </a:lnSpc>
              <a:spcBef>
                <a:spcPts val="0"/>
              </a:spcBef>
              <a:spcAft>
                <a:spcPts val="0"/>
              </a:spcAft>
              <a:buSzPts val="2800"/>
              <a:buChar char="❖"/>
            </a:pPr>
            <a:r>
              <a:rPr lang="en-US" sz="2000" dirty="0"/>
              <a:t>Endorsement of issue 2 decision at </a:t>
            </a:r>
            <a:r>
              <a:rPr lang="en-US" sz="2000" b="1" dirty="0"/>
              <a:t>CEOS Plenary</a:t>
            </a:r>
          </a:p>
          <a:p>
            <a:pPr>
              <a:lnSpc>
                <a:spcPct val="150000"/>
              </a:lnSpc>
              <a:spcBef>
                <a:spcPts val="0"/>
              </a:spcBef>
            </a:pPr>
            <a:r>
              <a:rPr lang="en-US" sz="2000" dirty="0"/>
              <a:t>Endorsement of issue 2 requested to </a:t>
            </a:r>
            <a:r>
              <a:rPr lang="en-US" sz="2000" b="1" dirty="0"/>
              <a:t>CGMS</a:t>
            </a:r>
          </a:p>
        </p:txBody>
      </p:sp>
      <p:sp>
        <p:nvSpPr>
          <p:cNvPr id="85" name="Google Shape;85;p10">
            <a:extLst>
              <a:ext uri="{FF2B5EF4-FFF2-40B4-BE49-F238E27FC236}">
                <a16:creationId xmlns:a16="http://schemas.microsoft.com/office/drawing/2014/main" id="{7F025330-9E42-CE3F-491A-693C556C19BD}"/>
              </a:ext>
            </a:extLst>
          </p:cNvPr>
          <p:cNvSpPr txBox="1">
            <a:spLocks noGrp="1"/>
          </p:cNvSpPr>
          <p:nvPr>
            <p:ph type="title"/>
          </p:nvPr>
        </p:nvSpPr>
        <p:spPr>
          <a:xfrm>
            <a:off x="176048" y="175939"/>
            <a:ext cx="9387000" cy="77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GHG Roadmap – Issue 2 – final</a:t>
            </a:r>
            <a:endParaRPr dirty="0"/>
          </a:p>
        </p:txBody>
      </p:sp>
      <p:pic>
        <p:nvPicPr>
          <p:cNvPr id="5" name="Picture 4">
            <a:extLst>
              <a:ext uri="{FF2B5EF4-FFF2-40B4-BE49-F238E27FC236}">
                <a16:creationId xmlns:a16="http://schemas.microsoft.com/office/drawing/2014/main" id="{90B51FAA-B0CB-B0D2-3724-E2F936CE8CA6}"/>
              </a:ext>
            </a:extLst>
          </p:cNvPr>
          <p:cNvPicPr>
            <a:picLocks noChangeAspect="1"/>
          </p:cNvPicPr>
          <p:nvPr/>
        </p:nvPicPr>
        <p:blipFill>
          <a:blip r:embed="rId3"/>
          <a:srcRect/>
          <a:stretch/>
        </p:blipFill>
        <p:spPr>
          <a:xfrm>
            <a:off x="7230291" y="1179034"/>
            <a:ext cx="3542797" cy="4995813"/>
          </a:xfrm>
          <a:prstGeom prst="rect">
            <a:avLst/>
          </a:prstGeom>
        </p:spPr>
      </p:pic>
    </p:spTree>
    <p:extLst>
      <p:ext uri="{BB962C8B-B14F-4D97-AF65-F5344CB8AC3E}">
        <p14:creationId xmlns:p14="http://schemas.microsoft.com/office/powerpoint/2010/main" val="60217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CB26F7D0-545C-488B-2481-FA5038E647C5}"/>
            </a:ext>
          </a:extLst>
        </p:cNvPr>
        <p:cNvGrpSpPr/>
        <p:nvPr/>
      </p:nvGrpSpPr>
      <p:grpSpPr>
        <a:xfrm>
          <a:off x="0" y="0"/>
          <a:ext cx="0" cy="0"/>
          <a:chOff x="0" y="0"/>
          <a:chExt cx="0" cy="0"/>
        </a:xfrm>
      </p:grpSpPr>
      <p:sp>
        <p:nvSpPr>
          <p:cNvPr id="84" name="Google Shape;84;p10">
            <a:extLst>
              <a:ext uri="{FF2B5EF4-FFF2-40B4-BE49-F238E27FC236}">
                <a16:creationId xmlns:a16="http://schemas.microsoft.com/office/drawing/2014/main" id="{2105770B-D399-F167-73FA-A8A35FBA7A0A}"/>
              </a:ext>
            </a:extLst>
          </p:cNvPr>
          <p:cNvSpPr txBox="1">
            <a:spLocks noGrp="1"/>
          </p:cNvSpPr>
          <p:nvPr>
            <p:ph type="body" idx="1"/>
          </p:nvPr>
        </p:nvSpPr>
        <p:spPr>
          <a:xfrm>
            <a:off x="0" y="1140846"/>
            <a:ext cx="6414977" cy="5080587"/>
          </a:xfrm>
          <a:prstGeom prst="rect">
            <a:avLst/>
          </a:prstGeom>
        </p:spPr>
        <p:txBody>
          <a:bodyPr spcFirstLastPara="1" wrap="square" lIns="91425" tIns="45700" rIns="91425" bIns="45700" anchor="t" anchorCtr="0">
            <a:noAutofit/>
          </a:bodyPr>
          <a:lstStyle/>
          <a:p>
            <a:pPr marL="457200" lvl="0" indent="-406400" algn="l" rtl="0">
              <a:spcBef>
                <a:spcPts val="0"/>
              </a:spcBef>
              <a:spcAft>
                <a:spcPts val="0"/>
              </a:spcAft>
              <a:buSzPts val="2800"/>
              <a:buChar char="❖"/>
            </a:pPr>
            <a:r>
              <a:rPr lang="en-GB" sz="2000" dirty="0">
                <a:sym typeface="Wingdings" pitchFamily="2" charset="2"/>
              </a:rPr>
              <a:t>Includes (1-page) executive summary</a:t>
            </a:r>
          </a:p>
          <a:p>
            <a:pPr>
              <a:spcBef>
                <a:spcPts val="0"/>
              </a:spcBef>
            </a:pPr>
            <a:endParaRPr lang="en-GB" sz="1100" b="0" i="0" u="none" strike="noStrike" dirty="0">
              <a:solidFill>
                <a:srgbClr val="000000"/>
              </a:solidFill>
              <a:effectLst/>
              <a:latin typeface="Cambria" panose="02040503050406030204" pitchFamily="18" charset="0"/>
            </a:endParaRPr>
          </a:p>
          <a:p>
            <a:pPr>
              <a:spcBef>
                <a:spcPts val="0"/>
              </a:spcBef>
            </a:pPr>
            <a:r>
              <a:rPr lang="en-GB" sz="1600" b="0" i="0" u="none" strike="noStrike" dirty="0">
                <a:solidFill>
                  <a:srgbClr val="000000"/>
                </a:solidFill>
                <a:effectLst/>
                <a:latin typeface="Cambria" panose="02040503050406030204" pitchFamily="18" charset="0"/>
              </a:rPr>
              <a:t>This version has been expanded in its scope to support the rapid evolution of the international GHG science, policy and regulatory communities. The updated Roadmap describes specific thematic areas where CEOS and CGMS are working with (new) stakeholders and partners to develop improved, fit-for-purpose space-based GHG products. As in issue 1, detailed activities and action items which are continuously evolving, are described in an Annex. </a:t>
            </a:r>
            <a:br>
              <a:rPr lang="en-GB" sz="1600" b="0" i="0" u="none" strike="noStrike" dirty="0">
                <a:solidFill>
                  <a:srgbClr val="000000"/>
                </a:solidFill>
                <a:effectLst/>
                <a:latin typeface="Cambria" panose="02040503050406030204" pitchFamily="18" charset="0"/>
              </a:rPr>
            </a:br>
            <a:r>
              <a:rPr lang="en-GB" sz="1600" b="0" i="0" u="none" strike="noStrike" dirty="0">
                <a:solidFill>
                  <a:srgbClr val="000000"/>
                </a:solidFill>
                <a:effectLst/>
                <a:latin typeface="Cambria" panose="02040503050406030204" pitchFamily="18" charset="0"/>
              </a:rPr>
              <a:t>With these changes, the GHG Roadmap should foster the coordination of space-based GHG products that better address the needs of an increasingly diverse stakeholder community and be more resilient to the future evolution of this rapidly evolving field.</a:t>
            </a:r>
          </a:p>
          <a:p>
            <a:pPr>
              <a:spcBef>
                <a:spcPts val="0"/>
              </a:spcBef>
            </a:pPr>
            <a:endParaRPr lang="en-GB" sz="1100" dirty="0"/>
          </a:p>
          <a:p>
            <a:pPr>
              <a:spcBef>
                <a:spcPts val="0"/>
              </a:spcBef>
            </a:pPr>
            <a:r>
              <a:rPr lang="en-GB" sz="2000" dirty="0"/>
              <a:t>Table of contents </a:t>
            </a:r>
            <a:r>
              <a:rPr lang="en-GB" sz="2000" dirty="0">
                <a:sym typeface="Wingdings" pitchFamily="2" charset="2"/>
              </a:rPr>
              <a:t></a:t>
            </a:r>
          </a:p>
          <a:p>
            <a:pPr>
              <a:spcBef>
                <a:spcPts val="0"/>
              </a:spcBef>
            </a:pPr>
            <a:endParaRPr lang="en-GB" sz="1050" dirty="0">
              <a:sym typeface="Wingdings" pitchFamily="2" charset="2"/>
            </a:endParaRPr>
          </a:p>
          <a:p>
            <a:pPr>
              <a:spcBef>
                <a:spcPts val="0"/>
              </a:spcBef>
            </a:pPr>
            <a:r>
              <a:rPr lang="en-GB" sz="2000" dirty="0">
                <a:sym typeface="Wingdings" pitchFamily="2" charset="2"/>
              </a:rPr>
              <a:t>Specific detailed actions tracked in Annex C and maintained online (living document)</a:t>
            </a:r>
          </a:p>
          <a:p>
            <a:pPr>
              <a:spcBef>
                <a:spcPts val="0"/>
              </a:spcBef>
            </a:pPr>
            <a:endParaRPr sz="1800" dirty="0"/>
          </a:p>
        </p:txBody>
      </p:sp>
      <p:sp>
        <p:nvSpPr>
          <p:cNvPr id="85" name="Google Shape;85;p10">
            <a:extLst>
              <a:ext uri="{FF2B5EF4-FFF2-40B4-BE49-F238E27FC236}">
                <a16:creationId xmlns:a16="http://schemas.microsoft.com/office/drawing/2014/main" id="{B6E1660B-C4CA-E534-550D-84ED8B72FFD8}"/>
              </a:ext>
            </a:extLst>
          </p:cNvPr>
          <p:cNvSpPr txBox="1">
            <a:spLocks noGrp="1"/>
          </p:cNvSpPr>
          <p:nvPr>
            <p:ph type="title"/>
          </p:nvPr>
        </p:nvSpPr>
        <p:spPr>
          <a:xfrm>
            <a:off x="176048" y="175939"/>
            <a:ext cx="9387000" cy="77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GHG Roadmap – Issue 2</a:t>
            </a:r>
            <a:endParaRPr dirty="0"/>
          </a:p>
        </p:txBody>
      </p:sp>
      <p:pic>
        <p:nvPicPr>
          <p:cNvPr id="4" name="Picture 3">
            <a:extLst>
              <a:ext uri="{FF2B5EF4-FFF2-40B4-BE49-F238E27FC236}">
                <a16:creationId xmlns:a16="http://schemas.microsoft.com/office/drawing/2014/main" id="{0290B726-3EF5-D22C-434B-6DF8EE4336E0}"/>
              </a:ext>
            </a:extLst>
          </p:cNvPr>
          <p:cNvPicPr>
            <a:picLocks noChangeAspect="1"/>
          </p:cNvPicPr>
          <p:nvPr/>
        </p:nvPicPr>
        <p:blipFill>
          <a:blip r:embed="rId3"/>
          <a:srcRect/>
          <a:stretch/>
        </p:blipFill>
        <p:spPr>
          <a:xfrm>
            <a:off x="6699613" y="1140846"/>
            <a:ext cx="5154811" cy="5231334"/>
          </a:xfrm>
          <a:prstGeom prst="rect">
            <a:avLst/>
          </a:prstGeom>
          <a:ln w="31750">
            <a:solidFill>
              <a:schemeClr val="accent2"/>
            </a:solidFill>
          </a:ln>
        </p:spPr>
      </p:pic>
    </p:spTree>
    <p:extLst>
      <p:ext uri="{BB962C8B-B14F-4D97-AF65-F5344CB8AC3E}">
        <p14:creationId xmlns:p14="http://schemas.microsoft.com/office/powerpoint/2010/main" val="3511396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8977F74B-2282-8798-E5CA-6FC0A5975889}"/>
            </a:ext>
          </a:extLst>
        </p:cNvPr>
        <p:cNvGrpSpPr/>
        <p:nvPr/>
      </p:nvGrpSpPr>
      <p:grpSpPr>
        <a:xfrm>
          <a:off x="0" y="0"/>
          <a:ext cx="0" cy="0"/>
          <a:chOff x="0" y="0"/>
          <a:chExt cx="0" cy="0"/>
        </a:xfrm>
      </p:grpSpPr>
      <p:sp>
        <p:nvSpPr>
          <p:cNvPr id="84" name="Google Shape;84;p10">
            <a:extLst>
              <a:ext uri="{FF2B5EF4-FFF2-40B4-BE49-F238E27FC236}">
                <a16:creationId xmlns:a16="http://schemas.microsoft.com/office/drawing/2014/main" id="{BF4D92FE-9453-9E0C-6CC0-EF177A0C966B}"/>
              </a:ext>
            </a:extLst>
          </p:cNvPr>
          <p:cNvSpPr txBox="1">
            <a:spLocks noGrp="1"/>
          </p:cNvSpPr>
          <p:nvPr>
            <p:ph type="body" idx="1"/>
          </p:nvPr>
        </p:nvSpPr>
        <p:spPr>
          <a:xfrm>
            <a:off x="0" y="955039"/>
            <a:ext cx="7074226" cy="5346907"/>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sz="1600" dirty="0">
                <a:latin typeface="Montserrat" pitchFamily="2" charset="77"/>
              </a:rPr>
              <a:t>Issue 2 has specific focus on co-developing activities with stakeholders</a:t>
            </a:r>
          </a:p>
          <a:p>
            <a:r>
              <a:rPr lang="en-US" sz="1600" dirty="0">
                <a:latin typeface="Montserrat" pitchFamily="2" charset="77"/>
              </a:rPr>
              <a:t>Section 3 covers “</a:t>
            </a:r>
            <a:r>
              <a:rPr lang="en-US" sz="1600" b="1" dirty="0">
                <a:latin typeface="Montserrat" pitchFamily="2" charset="77"/>
              </a:rPr>
              <a:t>Stakeholders and their Requirements</a:t>
            </a:r>
            <a:r>
              <a:rPr lang="en-US" sz="1600" dirty="0">
                <a:latin typeface="Montserrat" pitchFamily="2" charset="77"/>
              </a:rPr>
              <a:t>”, which explicitly includes WMO G3W and UNEP’s IMEO</a:t>
            </a:r>
          </a:p>
          <a:p>
            <a:r>
              <a:rPr lang="en-US" sz="1600" dirty="0">
                <a:latin typeface="Montserrat" pitchFamily="2" charset="77"/>
              </a:rPr>
              <a:t>Section 5a describes the thematic activity for “</a:t>
            </a:r>
            <a:r>
              <a:rPr lang="en-US" sz="1600" b="1" dirty="0">
                <a:latin typeface="Montserrat" pitchFamily="2" charset="77"/>
              </a:rPr>
              <a:t>Fostering Stakeholder Engagement</a:t>
            </a:r>
            <a:r>
              <a:rPr lang="en-US" sz="1600" dirty="0">
                <a:latin typeface="Montserrat" pitchFamily="2" charset="77"/>
              </a:rPr>
              <a:t>”</a:t>
            </a:r>
          </a:p>
          <a:p>
            <a:r>
              <a:rPr lang="en-US" sz="1600" dirty="0">
                <a:latin typeface="Montserrat" pitchFamily="2" charset="77"/>
              </a:rPr>
              <a:t>John Worden (NASA) is the GHG TT PoC vis-à-vis IMEO</a:t>
            </a:r>
          </a:p>
          <a:p>
            <a:r>
              <a:rPr lang="en-US" sz="1600" dirty="0">
                <a:latin typeface="Montserrat" pitchFamily="2" charset="77"/>
              </a:rPr>
              <a:t>Vincent-Henri Peuch (ECMWF) is the GHG TT PoC vis-à-vis G3W</a:t>
            </a:r>
          </a:p>
          <a:p>
            <a:r>
              <a:rPr lang="en-US" sz="1600" dirty="0">
                <a:latin typeface="Montserrat" pitchFamily="2" charset="77"/>
              </a:rPr>
              <a:t>Collaboration with IMEO is part of planned activities</a:t>
            </a:r>
          </a:p>
          <a:p>
            <a:r>
              <a:rPr lang="en-NL" sz="1600" dirty="0">
                <a:latin typeface="Montserrat" pitchFamily="2" charset="77"/>
              </a:rPr>
              <a:t>Intention to have a follow-up meeting of the joint CEOS-IMEO Harvard meeting “</a:t>
            </a:r>
            <a:r>
              <a:rPr lang="en-US" sz="1600" dirty="0">
                <a:solidFill>
                  <a:srgbClr val="149FEC"/>
                </a:solidFill>
                <a:effectLst/>
                <a:latin typeface="Montserrat" pitchFamily="2" charset="77"/>
                <a:ea typeface="MS Mincho" panose="02020609040205080304" pitchFamily="49" charset="-128"/>
                <a:cs typeface="Helvetica" pitchFamily="2" charset="0"/>
              </a:rPr>
              <a:t>International Coordination Workshop on Detection of Anthropogenic Methane Emissions from High-resolution Satellites</a:t>
            </a:r>
            <a:r>
              <a:rPr lang="en-NL" sz="1600" dirty="0">
                <a:latin typeface="Montserrat" pitchFamily="2" charset="77"/>
              </a:rPr>
              <a:t>”, which was held in June 2023</a:t>
            </a:r>
          </a:p>
        </p:txBody>
      </p:sp>
      <p:sp>
        <p:nvSpPr>
          <p:cNvPr id="85" name="Google Shape;85;p10">
            <a:extLst>
              <a:ext uri="{FF2B5EF4-FFF2-40B4-BE49-F238E27FC236}">
                <a16:creationId xmlns:a16="http://schemas.microsoft.com/office/drawing/2014/main" id="{0CD59C9B-096B-520B-6757-C233CD1AA8E4}"/>
              </a:ext>
            </a:extLst>
          </p:cNvPr>
          <p:cNvSpPr txBox="1">
            <a:spLocks noGrp="1"/>
          </p:cNvSpPr>
          <p:nvPr>
            <p:ph type="title"/>
          </p:nvPr>
        </p:nvSpPr>
        <p:spPr>
          <a:xfrm>
            <a:off x="176048" y="175939"/>
            <a:ext cx="9387000" cy="77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GHG Roadmap – Stakeholder</a:t>
            </a:r>
            <a:endParaRPr dirty="0"/>
          </a:p>
        </p:txBody>
      </p:sp>
      <p:pic>
        <p:nvPicPr>
          <p:cNvPr id="3" name="Picture 2">
            <a:extLst>
              <a:ext uri="{FF2B5EF4-FFF2-40B4-BE49-F238E27FC236}">
                <a16:creationId xmlns:a16="http://schemas.microsoft.com/office/drawing/2014/main" id="{64B9A067-FE02-8377-5702-1F09C413F5CE}"/>
              </a:ext>
            </a:extLst>
          </p:cNvPr>
          <p:cNvPicPr>
            <a:picLocks noChangeAspect="1"/>
          </p:cNvPicPr>
          <p:nvPr/>
        </p:nvPicPr>
        <p:blipFill>
          <a:blip r:embed="rId3"/>
          <a:stretch>
            <a:fillRect/>
          </a:stretch>
        </p:blipFill>
        <p:spPr>
          <a:xfrm>
            <a:off x="6913007" y="1973220"/>
            <a:ext cx="5278993" cy="2911560"/>
          </a:xfrm>
          <a:prstGeom prst="rect">
            <a:avLst/>
          </a:prstGeom>
        </p:spPr>
      </p:pic>
    </p:spTree>
    <p:extLst>
      <p:ext uri="{BB962C8B-B14F-4D97-AF65-F5344CB8AC3E}">
        <p14:creationId xmlns:p14="http://schemas.microsoft.com/office/powerpoint/2010/main" val="2125090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2B8A3-3731-3569-9055-8075128D260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216980A-3760-EDFC-1266-C9E2EBA5F11E}"/>
              </a:ext>
            </a:extLst>
          </p:cNvPr>
          <p:cNvSpPr>
            <a:spLocks noGrp="1"/>
          </p:cNvSpPr>
          <p:nvPr>
            <p:ph type="body" idx="1"/>
          </p:nvPr>
        </p:nvSpPr>
        <p:spPr>
          <a:xfrm>
            <a:off x="245651" y="1045028"/>
            <a:ext cx="11834430" cy="5362915"/>
          </a:xfrm>
        </p:spPr>
        <p:txBody>
          <a:bodyPr/>
          <a:lstStyle/>
          <a:p>
            <a:pPr>
              <a:spcBef>
                <a:spcPts val="400"/>
              </a:spcBef>
            </a:pPr>
            <a:r>
              <a:rPr lang="en-GB" sz="1800" b="1" dirty="0">
                <a:solidFill>
                  <a:srgbClr val="000000"/>
                </a:solidFill>
              </a:rPr>
              <a:t>T</a:t>
            </a:r>
            <a:r>
              <a:rPr kumimoji="0" lang="en-GB" sz="1800" b="1" i="0" u="none" strike="noStrike" kern="0" cap="none" spc="0" normalizeH="0" baseline="0" noProof="0" dirty="0">
                <a:ln>
                  <a:noFill/>
                </a:ln>
                <a:solidFill>
                  <a:srgbClr val="000000"/>
                </a:solidFill>
                <a:effectLst/>
                <a:uLnTx/>
                <a:uFillTx/>
                <a:latin typeface="Montserrat"/>
                <a:ea typeface="Montserrat"/>
                <a:cs typeface="Montserrat"/>
                <a:sym typeface="Montserrat"/>
              </a:rPr>
              <a:t>hematic activities </a:t>
            </a:r>
            <a:r>
              <a:rPr kumimoji="0" lang="en-GB" sz="1800" b="0" i="0" u="none" strike="noStrike" kern="0" cap="none" spc="0" normalizeH="0" baseline="0" noProof="0" dirty="0">
                <a:ln>
                  <a:noFill/>
                </a:ln>
                <a:solidFill>
                  <a:srgbClr val="000000"/>
                </a:solidFill>
                <a:effectLst/>
                <a:uLnTx/>
                <a:uFillTx/>
                <a:latin typeface="Montserrat"/>
                <a:ea typeface="Montserrat"/>
                <a:cs typeface="Montserrat"/>
                <a:sym typeface="Montserrat"/>
              </a:rPr>
              <a:t>(</a:t>
            </a:r>
            <a:r>
              <a:rPr kumimoji="0" lang="en-GB" sz="1800" b="0" i="0" u="sng" strike="noStrike" kern="0" cap="none" spc="0" normalizeH="0" baseline="0" noProof="0" dirty="0">
                <a:ln>
                  <a:noFill/>
                </a:ln>
                <a:solidFill>
                  <a:srgbClr val="000000"/>
                </a:solidFill>
                <a:effectLst/>
                <a:uLnTx/>
                <a:uFillTx/>
                <a:latin typeface="Montserrat"/>
                <a:ea typeface="Montserrat"/>
                <a:cs typeface="Montserrat"/>
                <a:sym typeface="Montserrat"/>
              </a:rPr>
              <a:t>long-term </a:t>
            </a:r>
            <a:r>
              <a:rPr kumimoji="0" lang="en-GB" sz="1800" b="0" i="0" u="none" strike="noStrike" kern="0" cap="none" spc="0" normalizeH="0" baseline="0" noProof="0" dirty="0">
                <a:ln>
                  <a:noFill/>
                </a:ln>
                <a:solidFill>
                  <a:srgbClr val="000000"/>
                </a:solidFill>
                <a:effectLst/>
                <a:uLnTx/>
                <a:uFillTx/>
                <a:latin typeface="Montserrat"/>
                <a:ea typeface="Montserrat"/>
                <a:cs typeface="Montserrat"/>
                <a:sym typeface="Montserrat"/>
              </a:rPr>
              <a:t>goals) described in section 5 with </a:t>
            </a:r>
            <a:r>
              <a:rPr kumimoji="0" lang="en-GB" sz="1800" b="1" i="0" u="none" strike="noStrike" kern="0" cap="none" spc="0" normalizeH="0" baseline="0" noProof="0" dirty="0">
                <a:ln>
                  <a:noFill/>
                </a:ln>
                <a:solidFill>
                  <a:srgbClr val="000000"/>
                </a:solidFill>
                <a:effectLst/>
                <a:uLnTx/>
                <a:uFillTx/>
                <a:latin typeface="Montserrat"/>
                <a:ea typeface="Montserrat"/>
                <a:cs typeface="Montserrat"/>
                <a:sym typeface="Montserrat"/>
              </a:rPr>
              <a:t>leads</a:t>
            </a:r>
            <a:r>
              <a:rPr kumimoji="0" lang="en-GB" sz="1800" b="0" i="0" u="none" strike="noStrike" kern="0" cap="none" spc="0" normalizeH="0" baseline="0" noProof="0" dirty="0">
                <a:ln>
                  <a:noFill/>
                </a:ln>
                <a:solidFill>
                  <a:srgbClr val="000000"/>
                </a:solidFill>
                <a:effectLst/>
                <a:uLnTx/>
                <a:uFillTx/>
                <a:latin typeface="Montserrat"/>
                <a:ea typeface="Montserrat"/>
                <a:cs typeface="Montserrat"/>
                <a:sym typeface="Montserrat"/>
              </a:rPr>
              <a:t> (plus deputies):</a:t>
            </a:r>
          </a:p>
          <a:p>
            <a:pPr marL="1428750" marR="0" lvl="0" indent="-342900" algn="l" defTabSz="914400" rtl="0" eaLnBrk="1" fontAlgn="auto" latinLnBrk="0" hangingPunct="1">
              <a:lnSpc>
                <a:spcPct val="130000"/>
              </a:lnSpc>
              <a:spcBef>
                <a:spcPts val="0"/>
              </a:spcBef>
              <a:spcAft>
                <a:spcPts val="0"/>
              </a:spcAft>
              <a:buClr>
                <a:srgbClr val="000000"/>
              </a:buClr>
              <a:buSzTx/>
              <a:buFont typeface="+mj-lt"/>
              <a:buAutoNum type="alphaLcPeriod"/>
              <a:tabLst/>
              <a:defRPr/>
            </a:pPr>
            <a:r>
              <a:rPr kumimoji="0" lang="en-GB" sz="1600" b="0" i="0" u="none" strike="noStrike" kern="0" cap="none" spc="0" normalizeH="0" baseline="0" noProof="0" dirty="0">
                <a:ln>
                  <a:noFill/>
                </a:ln>
                <a:solidFill>
                  <a:srgbClr val="44546A"/>
                </a:solidFill>
                <a:effectLst/>
                <a:uLnTx/>
                <a:uFillTx/>
                <a:latin typeface="Montserrat" pitchFamily="2" charset="77"/>
                <a:cs typeface="Arial"/>
                <a:sym typeface="Arial"/>
              </a:rPr>
              <a:t>Fostering Stakeholder Engagement  - </a:t>
            </a:r>
            <a:r>
              <a:rPr kumimoji="0" lang="en-GB" sz="1600" b="1" i="0" u="none" strike="noStrike" kern="0" cap="none" spc="0" normalizeH="0" baseline="0" noProof="0" dirty="0">
                <a:ln>
                  <a:noFill/>
                </a:ln>
                <a:solidFill>
                  <a:srgbClr val="44546A"/>
                </a:solidFill>
                <a:effectLst/>
                <a:uLnTx/>
                <a:uFillTx/>
                <a:latin typeface="Montserrat" pitchFamily="2" charset="77"/>
                <a:cs typeface="Arial"/>
                <a:sym typeface="Arial"/>
              </a:rPr>
              <a:t>Mark Dowell (John, Wenying)</a:t>
            </a:r>
          </a:p>
          <a:p>
            <a:pPr marL="1428750" indent="-342900">
              <a:lnSpc>
                <a:spcPct val="130000"/>
              </a:lnSpc>
              <a:spcBef>
                <a:spcPts val="0"/>
              </a:spcBef>
              <a:buClr>
                <a:srgbClr val="000000"/>
              </a:buClr>
              <a:buSzTx/>
              <a:buFont typeface="+mj-lt"/>
              <a:buAutoNum type="alphaLcPeriod"/>
              <a:defRPr/>
            </a:pPr>
            <a:r>
              <a:rPr kumimoji="0" lang="en-GB" sz="1600" b="0" i="0" u="none" strike="noStrike" kern="0" cap="none" spc="0" normalizeH="0" baseline="0" noProof="0" dirty="0">
                <a:ln>
                  <a:noFill/>
                </a:ln>
                <a:solidFill>
                  <a:srgbClr val="44546A"/>
                </a:solidFill>
                <a:effectLst/>
                <a:uLnTx/>
                <a:uFillTx/>
                <a:latin typeface="Montserrat" pitchFamily="2" charset="77"/>
                <a:cs typeface="Arial"/>
                <a:sym typeface="Arial"/>
              </a:rPr>
              <a:t>Sensor Development  and Constellation Architectures – </a:t>
            </a:r>
            <a:r>
              <a:rPr kumimoji="0" lang="en-GB" sz="1600" b="1" i="0" u="none" strike="noStrike" kern="0" cap="none" spc="0" normalizeH="0" baseline="0" noProof="0" dirty="0">
                <a:ln>
                  <a:noFill/>
                </a:ln>
                <a:solidFill>
                  <a:srgbClr val="44546A"/>
                </a:solidFill>
                <a:effectLst/>
                <a:uLnTx/>
                <a:uFillTx/>
                <a:latin typeface="Montserrat" pitchFamily="2" charset="77"/>
                <a:cs typeface="Arial"/>
                <a:sym typeface="Arial"/>
              </a:rPr>
              <a:t>John (AC-VC) (Yasjka)</a:t>
            </a:r>
          </a:p>
          <a:p>
            <a:pPr marL="1428750" indent="-342900">
              <a:lnSpc>
                <a:spcPct val="130000"/>
              </a:lnSpc>
              <a:spcBef>
                <a:spcPts val="0"/>
              </a:spcBef>
              <a:buClr>
                <a:srgbClr val="000000"/>
              </a:buClr>
              <a:buSzTx/>
              <a:buFont typeface="+mj-lt"/>
              <a:buAutoNum type="alphaLcPeriod"/>
              <a:defRPr/>
            </a:pPr>
            <a:r>
              <a:rPr kumimoji="0" lang="en-GB" sz="1600" b="0" i="0" u="none" strike="noStrike" kern="0" cap="none" spc="0" normalizeH="0" baseline="0" noProof="0" dirty="0">
                <a:ln>
                  <a:noFill/>
                </a:ln>
                <a:solidFill>
                  <a:srgbClr val="44546A"/>
                </a:solidFill>
                <a:effectLst/>
                <a:uLnTx/>
                <a:uFillTx/>
                <a:latin typeface="Montserrat" pitchFamily="2" charset="77"/>
                <a:cs typeface="Arial"/>
                <a:sym typeface="Arial"/>
              </a:rPr>
              <a:t>Calibration and Level 1 Products –</a:t>
            </a:r>
            <a:r>
              <a:rPr kumimoji="0" lang="en-GB" sz="1600" b="1" i="0" u="none" strike="noStrike" kern="0" cap="none" spc="0" normalizeH="0" baseline="0" noProof="0" dirty="0">
                <a:ln>
                  <a:noFill/>
                </a:ln>
                <a:solidFill>
                  <a:srgbClr val="44546A"/>
                </a:solidFill>
                <a:effectLst/>
                <a:uLnTx/>
                <a:uFillTx/>
                <a:latin typeface="Montserrat" pitchFamily="2" charset="77"/>
                <a:cs typeface="Arial"/>
                <a:sym typeface="Arial"/>
              </a:rPr>
              <a:t> Hiroshi (</a:t>
            </a:r>
            <a:r>
              <a:rPr kumimoji="0" lang="en-GB" sz="1600" b="1" i="0" u="none" strike="noStrike" kern="0" cap="none" spc="0" normalizeH="0" baseline="0" noProof="0" dirty="0" err="1">
                <a:ln>
                  <a:noFill/>
                </a:ln>
                <a:solidFill>
                  <a:srgbClr val="44546A"/>
                </a:solidFill>
                <a:effectLst/>
                <a:uLnTx/>
                <a:uFillTx/>
                <a:latin typeface="Montserrat" pitchFamily="2" charset="77"/>
                <a:cs typeface="Arial"/>
                <a:sym typeface="Arial"/>
              </a:rPr>
              <a:t>Kuze</a:t>
            </a:r>
            <a:r>
              <a:rPr kumimoji="0" lang="en-GB" sz="1600" b="1" i="0" u="none" strike="noStrike" kern="0" cap="none" spc="0" normalizeH="0" baseline="0" noProof="0" dirty="0">
                <a:ln>
                  <a:noFill/>
                </a:ln>
                <a:solidFill>
                  <a:srgbClr val="44546A"/>
                </a:solidFill>
                <a:effectLst/>
                <a:uLnTx/>
                <a:uFillTx/>
                <a:latin typeface="Montserrat" pitchFamily="2" charset="77"/>
                <a:cs typeface="Arial"/>
                <a:sym typeface="Arial"/>
              </a:rPr>
              <a:t>)</a:t>
            </a:r>
            <a:endParaRPr kumimoji="0" lang="en-GB" sz="16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1428750" indent="-342900">
              <a:lnSpc>
                <a:spcPct val="130000"/>
              </a:lnSpc>
              <a:spcBef>
                <a:spcPts val="0"/>
              </a:spcBef>
              <a:buClr>
                <a:srgbClr val="000000"/>
              </a:buClr>
              <a:buSzTx/>
              <a:buFont typeface="+mj-lt"/>
              <a:buAutoNum type="alphaLcPeriod"/>
              <a:defRPr/>
            </a:pPr>
            <a:r>
              <a:rPr kumimoji="0" lang="en-GB" sz="1600" b="0" i="0" u="none" strike="noStrike" kern="0" cap="none" spc="0" normalizeH="0" baseline="0" noProof="0" dirty="0">
                <a:ln>
                  <a:noFill/>
                </a:ln>
                <a:solidFill>
                  <a:srgbClr val="44546A"/>
                </a:solidFill>
                <a:effectLst/>
                <a:uLnTx/>
                <a:uFillTx/>
                <a:latin typeface="Montserrat" pitchFamily="2" charset="77"/>
                <a:cs typeface="Arial"/>
                <a:sym typeface="Arial"/>
              </a:rPr>
              <a:t>Level 2 Products and Validation </a:t>
            </a:r>
            <a:r>
              <a:rPr kumimoji="0" lang="en-GB" sz="1600" b="1" i="0" u="none" strike="noStrike" kern="0" cap="none" spc="0" normalizeH="0" baseline="0" noProof="0" dirty="0">
                <a:ln>
                  <a:noFill/>
                </a:ln>
                <a:solidFill>
                  <a:srgbClr val="44546A"/>
                </a:solidFill>
                <a:effectLst/>
                <a:uLnTx/>
                <a:uFillTx/>
                <a:latin typeface="Montserrat" pitchFamily="2" charset="77"/>
                <a:cs typeface="Arial"/>
                <a:sym typeface="Arial"/>
              </a:rPr>
              <a:t>– Ruediger &amp; Dave</a:t>
            </a:r>
            <a:endParaRPr kumimoji="0" lang="en-GB" sz="1600" b="0" i="0" u="none" strike="noStrike" kern="0" cap="none" spc="0" normalizeH="0" baseline="0" noProof="0" dirty="0">
              <a:ln>
                <a:noFill/>
              </a:ln>
              <a:solidFill>
                <a:srgbClr val="44546A"/>
              </a:solidFill>
              <a:effectLst/>
              <a:uLnTx/>
              <a:uFillTx/>
              <a:latin typeface="Montserrat" pitchFamily="2" charset="77"/>
              <a:cs typeface="Arial"/>
              <a:sym typeface="Arial"/>
            </a:endParaRPr>
          </a:p>
          <a:p>
            <a:pPr marL="1428750" indent="-342900">
              <a:lnSpc>
                <a:spcPct val="130000"/>
              </a:lnSpc>
              <a:spcBef>
                <a:spcPts val="0"/>
              </a:spcBef>
              <a:buClr>
                <a:srgbClr val="000000"/>
              </a:buClr>
              <a:buSzTx/>
              <a:buFont typeface="+mj-lt"/>
              <a:buAutoNum type="alphaLcPeriod"/>
              <a:defRPr/>
            </a:pPr>
            <a:r>
              <a:rPr kumimoji="0" lang="en-GB" sz="1600" b="0" i="0" u="none" strike="noStrike" kern="0" cap="none" spc="0" normalizeH="0" baseline="0" noProof="0" dirty="0">
                <a:ln>
                  <a:noFill/>
                </a:ln>
                <a:solidFill>
                  <a:srgbClr val="44546A"/>
                </a:solidFill>
                <a:effectLst/>
                <a:uLnTx/>
                <a:uFillTx/>
                <a:latin typeface="Montserrat" pitchFamily="2" charset="77"/>
                <a:cs typeface="Arial"/>
                <a:sym typeface="Arial"/>
              </a:rPr>
              <a:t>Flux Inversion Modelling and Validation – </a:t>
            </a:r>
            <a:r>
              <a:rPr kumimoji="0" lang="en-GB" sz="1600" b="1" i="0" u="none" strike="noStrike" kern="0" cap="none" spc="0" normalizeH="0" baseline="0" noProof="0" dirty="0">
                <a:ln>
                  <a:noFill/>
                </a:ln>
                <a:solidFill>
                  <a:srgbClr val="44546A"/>
                </a:solidFill>
                <a:effectLst/>
                <a:uLnTx/>
                <a:uFillTx/>
                <a:latin typeface="Montserrat" pitchFamily="2" charset="77"/>
                <a:cs typeface="Arial"/>
                <a:sym typeface="Arial"/>
              </a:rPr>
              <a:t>Kevin (Frederic)</a:t>
            </a:r>
          </a:p>
          <a:p>
            <a:pPr marL="1428750" indent="-342900">
              <a:lnSpc>
                <a:spcPct val="130000"/>
              </a:lnSpc>
              <a:spcBef>
                <a:spcPts val="0"/>
              </a:spcBef>
              <a:buClr>
                <a:srgbClr val="000000"/>
              </a:buClr>
              <a:buSzTx/>
              <a:buFont typeface="+mj-lt"/>
              <a:buAutoNum type="alphaLcPeriod"/>
              <a:defRPr/>
            </a:pPr>
            <a:r>
              <a:rPr lang="en-GB" sz="1600">
                <a:solidFill>
                  <a:srgbClr val="44546A"/>
                </a:solidFill>
                <a:latin typeface="Montserrat" pitchFamily="2" charset="77"/>
                <a:cs typeface="Arial"/>
                <a:sym typeface="Arial"/>
              </a:rPr>
              <a:t>Best Practices </a:t>
            </a:r>
            <a:r>
              <a:rPr lang="en-GB" sz="1600" dirty="0">
                <a:solidFill>
                  <a:srgbClr val="44546A"/>
                </a:solidFill>
                <a:latin typeface="Montserrat" pitchFamily="2" charset="77"/>
                <a:cs typeface="Arial"/>
                <a:sym typeface="Arial"/>
              </a:rPr>
              <a:t>– </a:t>
            </a:r>
            <a:r>
              <a:rPr lang="en-GB" sz="1600" b="1" dirty="0">
                <a:solidFill>
                  <a:srgbClr val="44546A"/>
                </a:solidFill>
                <a:latin typeface="Montserrat" pitchFamily="2" charset="77"/>
                <a:cs typeface="Arial"/>
                <a:sym typeface="Arial"/>
              </a:rPr>
              <a:t>John (Paul Green)</a:t>
            </a:r>
            <a:endParaRPr kumimoji="0" lang="en-GB" sz="1600" b="1" i="0" u="none" strike="noStrike" kern="0" cap="none" spc="0" normalizeH="0" baseline="0" noProof="0" dirty="0">
              <a:ln>
                <a:noFill/>
              </a:ln>
              <a:solidFill>
                <a:srgbClr val="44546A"/>
              </a:solidFill>
              <a:effectLst/>
              <a:uLnTx/>
              <a:uFillTx/>
              <a:latin typeface="Montserrat" pitchFamily="2" charset="77"/>
              <a:cs typeface="Arial"/>
              <a:sym typeface="Arial"/>
            </a:endParaRPr>
          </a:p>
          <a:p>
            <a:pPr marL="1428750" marR="0" lvl="0" indent="-342900" algn="l" defTabSz="914400" rtl="0" eaLnBrk="1" fontAlgn="auto" latinLnBrk="0" hangingPunct="1">
              <a:lnSpc>
                <a:spcPct val="130000"/>
              </a:lnSpc>
              <a:spcBef>
                <a:spcPts val="0"/>
              </a:spcBef>
              <a:spcAft>
                <a:spcPts val="0"/>
              </a:spcAft>
              <a:buClr>
                <a:srgbClr val="000000"/>
              </a:buClr>
              <a:buSzTx/>
              <a:buFont typeface="+mj-lt"/>
              <a:buAutoNum type="alphaLcPeriod"/>
              <a:tabLst/>
              <a:defRPr/>
            </a:pPr>
            <a:r>
              <a:rPr kumimoji="0" lang="en-GB" sz="1600" b="0" i="0" u="none" strike="noStrike" kern="0" cap="none" spc="0" normalizeH="0" baseline="0" noProof="0" dirty="0">
                <a:ln>
                  <a:noFill/>
                </a:ln>
                <a:solidFill>
                  <a:srgbClr val="44546A"/>
                </a:solidFill>
                <a:effectLst/>
                <a:uLnTx/>
                <a:uFillTx/>
                <a:latin typeface="Montserrat" pitchFamily="2" charset="77"/>
                <a:cs typeface="Arial"/>
                <a:sym typeface="Arial"/>
              </a:rPr>
              <a:t>System Development – </a:t>
            </a:r>
            <a:r>
              <a:rPr kumimoji="0" lang="en-GB" sz="1600" b="1" i="0" u="none" strike="noStrike" kern="0" cap="none" spc="0" normalizeH="0" baseline="0" noProof="0" dirty="0">
                <a:ln>
                  <a:noFill/>
                </a:ln>
                <a:solidFill>
                  <a:srgbClr val="44546A"/>
                </a:solidFill>
                <a:effectLst/>
                <a:uLnTx/>
                <a:uFillTx/>
                <a:latin typeface="Montserrat" pitchFamily="2" charset="77"/>
                <a:cs typeface="Arial"/>
                <a:sym typeface="Arial"/>
              </a:rPr>
              <a:t>Richard (John, Kevin) </a:t>
            </a:r>
          </a:p>
          <a:p>
            <a:pPr marL="1428750" marR="0" lvl="0" indent="-342900" algn="l" defTabSz="914400" rtl="0" eaLnBrk="1" fontAlgn="auto" latinLnBrk="0" hangingPunct="1">
              <a:lnSpc>
                <a:spcPct val="130000"/>
              </a:lnSpc>
              <a:spcBef>
                <a:spcPts val="0"/>
              </a:spcBef>
              <a:spcAft>
                <a:spcPts val="1200"/>
              </a:spcAft>
              <a:buClr>
                <a:srgbClr val="000000"/>
              </a:buClr>
              <a:buSzTx/>
              <a:buFont typeface="+mj-lt"/>
              <a:buAutoNum type="alphaLcPeriod"/>
              <a:tabLst/>
              <a:defRPr/>
            </a:pPr>
            <a:r>
              <a:rPr kumimoji="0" lang="en-GB" sz="1600" b="0" i="0" u="none" strike="noStrike" kern="0" cap="none" spc="0" normalizeH="0" baseline="0" noProof="0" dirty="0">
                <a:ln>
                  <a:noFill/>
                </a:ln>
                <a:solidFill>
                  <a:srgbClr val="44546A"/>
                </a:solidFill>
                <a:effectLst/>
                <a:uLnTx/>
                <a:uFillTx/>
                <a:latin typeface="Montserrat" pitchFamily="2" charset="77"/>
                <a:cs typeface="Arial"/>
                <a:sym typeface="Arial"/>
              </a:rPr>
              <a:t>Capacity Building – </a:t>
            </a:r>
            <a:r>
              <a:rPr kumimoji="0" lang="en-GB" sz="1600" b="1" i="0" u="none" strike="noStrike" kern="0" cap="none" spc="0" normalizeH="0" baseline="0" noProof="0" dirty="0">
                <a:ln>
                  <a:noFill/>
                </a:ln>
                <a:solidFill>
                  <a:srgbClr val="44546A"/>
                </a:solidFill>
                <a:effectLst/>
                <a:uLnTx/>
                <a:uFillTx/>
                <a:latin typeface="Montserrat" pitchFamily="2" charset="77"/>
                <a:cs typeface="Arial"/>
                <a:sym typeface="Arial"/>
              </a:rPr>
              <a:t>TT</a:t>
            </a:r>
            <a:endParaRPr kumimoji="0" lang="en-GB" sz="16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a:spcBef>
                <a:spcPts val="400"/>
              </a:spcBef>
              <a:spcAft>
                <a:spcPts val="600"/>
              </a:spcAft>
            </a:pPr>
            <a:r>
              <a:rPr kumimoji="0" lang="en-GB" sz="1800" b="0" i="0" u="none" strike="noStrike" kern="0" cap="none" spc="0" normalizeH="0" baseline="0" noProof="0" dirty="0">
                <a:ln>
                  <a:noFill/>
                </a:ln>
                <a:solidFill>
                  <a:srgbClr val="000000"/>
                </a:solidFill>
                <a:effectLst/>
                <a:uLnTx/>
                <a:uFillTx/>
                <a:latin typeface="Montserrat"/>
                <a:ea typeface="Montserrat"/>
                <a:cs typeface="Montserrat"/>
                <a:sym typeface="Montserrat"/>
              </a:rPr>
              <a:t>Focus is now on updating </a:t>
            </a:r>
            <a:r>
              <a:rPr kumimoji="0" lang="en-GB" sz="1800" i="0" u="sng" strike="noStrike" kern="0" cap="none" spc="0" normalizeH="0" baseline="0" noProof="0" dirty="0">
                <a:ln>
                  <a:noFill/>
                </a:ln>
                <a:solidFill>
                  <a:srgbClr val="000000"/>
                </a:solidFill>
                <a:effectLst/>
                <a:uLnTx/>
                <a:uFillTx/>
                <a:latin typeface="Montserrat"/>
                <a:ea typeface="Montserrat"/>
                <a:cs typeface="Montserrat"/>
                <a:sym typeface="Montserrat"/>
              </a:rPr>
              <a:t>short-term</a:t>
            </a:r>
            <a:r>
              <a:rPr kumimoji="0" lang="en-GB" sz="1800" b="0" i="0" u="none" strike="noStrike" kern="0" cap="none" spc="0" normalizeH="0" baseline="0" noProof="0" dirty="0">
                <a:ln>
                  <a:noFill/>
                </a:ln>
                <a:solidFill>
                  <a:srgbClr val="000000"/>
                </a:solidFill>
                <a:effectLst/>
                <a:uLnTx/>
                <a:uFillTx/>
                <a:latin typeface="Montserrat"/>
                <a:ea typeface="Montserrat"/>
                <a:cs typeface="Montserrat"/>
                <a:sym typeface="Montserrat"/>
              </a:rPr>
              <a:t> actions (to be) described in online GHG Roadmap Annex C</a:t>
            </a:r>
            <a:endParaRPr kumimoji="0" lang="en-US" sz="1800" kern="0" cap="none" spc="0" normalizeH="0" baseline="0" noProof="0" dirty="0">
              <a:ln>
                <a:noFill/>
              </a:ln>
              <a:uLnTx/>
              <a:uFillTx/>
              <a:ea typeface="Montserrat"/>
              <a:cs typeface="Montserrat"/>
              <a:sym typeface="Montserrat"/>
            </a:endParaRPr>
          </a:p>
          <a:p>
            <a:pPr>
              <a:spcBef>
                <a:spcPts val="400"/>
              </a:spcBef>
              <a:spcAft>
                <a:spcPts val="600"/>
              </a:spcAft>
            </a:pPr>
            <a:r>
              <a:rPr lang="en-US" sz="1800" b="0" i="0" u="none" strike="noStrike" dirty="0">
                <a:solidFill>
                  <a:srgbClr val="000000"/>
                </a:solidFill>
                <a:effectLst/>
                <a:latin typeface="Montserrat" pitchFamily="2" charset="77"/>
              </a:rPr>
              <a:t>Required resources are similar to current level (current activities)</a:t>
            </a:r>
            <a:endParaRPr lang="en-US" sz="1800" dirty="0">
              <a:solidFill>
                <a:srgbClr val="000000"/>
              </a:solidFill>
              <a:latin typeface="Montserrat" pitchFamily="2" charset="77"/>
            </a:endParaRPr>
          </a:p>
          <a:p>
            <a:pPr>
              <a:spcBef>
                <a:spcPts val="400"/>
              </a:spcBef>
              <a:spcAft>
                <a:spcPts val="600"/>
              </a:spcAft>
            </a:pPr>
            <a:r>
              <a:rPr lang="en-US" sz="1800" b="0" i="0" u="none" strike="noStrike" dirty="0">
                <a:solidFill>
                  <a:srgbClr val="000000"/>
                </a:solidFill>
                <a:effectLst/>
                <a:latin typeface="Montserrat" pitchFamily="2" charset="77"/>
              </a:rPr>
              <a:t>Additional resources for specific new/larger activities will be reflected in CEOS Work Plan and/or CGMS HLPP</a:t>
            </a:r>
            <a:endParaRPr lang="en-GB" sz="1800" dirty="0">
              <a:solidFill>
                <a:srgbClr val="000000"/>
              </a:solidFill>
              <a:latin typeface="Montserrat" pitchFamily="2" charset="77"/>
            </a:endParaRPr>
          </a:p>
        </p:txBody>
      </p:sp>
      <p:sp>
        <p:nvSpPr>
          <p:cNvPr id="3" name="Title 2">
            <a:extLst>
              <a:ext uri="{FF2B5EF4-FFF2-40B4-BE49-F238E27FC236}">
                <a16:creationId xmlns:a16="http://schemas.microsoft.com/office/drawing/2014/main" id="{9E22C1E5-F7F1-5250-5DFE-34FBF59FC5AC}"/>
              </a:ext>
            </a:extLst>
          </p:cNvPr>
          <p:cNvSpPr>
            <a:spLocks noGrp="1"/>
          </p:cNvSpPr>
          <p:nvPr>
            <p:ph type="title"/>
          </p:nvPr>
        </p:nvSpPr>
        <p:spPr/>
        <p:txBody>
          <a:bodyPr/>
          <a:lstStyle/>
          <a:p>
            <a:r>
              <a:rPr lang="en-NL" dirty="0"/>
              <a:t>GHG TT – Next steps</a:t>
            </a:r>
          </a:p>
        </p:txBody>
      </p:sp>
    </p:spTree>
    <p:extLst>
      <p:ext uri="{BB962C8B-B14F-4D97-AF65-F5344CB8AC3E}">
        <p14:creationId xmlns:p14="http://schemas.microsoft.com/office/powerpoint/2010/main" val="1920520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777BEE-8344-8BAE-64A4-32B460BB7FE8}"/>
              </a:ext>
            </a:extLst>
          </p:cNvPr>
          <p:cNvSpPr>
            <a:spLocks noGrp="1"/>
          </p:cNvSpPr>
          <p:nvPr>
            <p:ph type="body" idx="1"/>
          </p:nvPr>
        </p:nvSpPr>
        <p:spPr>
          <a:xfrm>
            <a:off x="276008" y="954941"/>
            <a:ext cx="11495400" cy="4928817"/>
          </a:xfrm>
        </p:spPr>
        <p:txBody>
          <a:bodyPr/>
          <a:lstStyle/>
          <a:p>
            <a:r>
              <a:rPr lang="en-NL" dirty="0"/>
              <a:t>For the meeting in the next days, thematic leaders were tasked to define short-term actions with a specific ask for support. Focus on fit-for-purpose serving stakeholders</a:t>
            </a:r>
          </a:p>
          <a:p>
            <a:r>
              <a:rPr lang="en-NL" dirty="0"/>
              <a:t>With support of Libby (and Harvey), we will capture all actions and make them as specific as possible</a:t>
            </a:r>
          </a:p>
          <a:p>
            <a:r>
              <a:rPr lang="en-NL" dirty="0"/>
              <a:t>New Annex C of the Roadmap issue 2 is online </a:t>
            </a:r>
            <a:r>
              <a:rPr lang="en-NL" dirty="0">
                <a:hlinkClick r:id="rId2"/>
              </a:rPr>
              <a:t>here</a:t>
            </a:r>
            <a:endParaRPr lang="en-NL" dirty="0"/>
          </a:p>
        </p:txBody>
      </p:sp>
      <p:sp>
        <p:nvSpPr>
          <p:cNvPr id="3" name="Title 2">
            <a:extLst>
              <a:ext uri="{FF2B5EF4-FFF2-40B4-BE49-F238E27FC236}">
                <a16:creationId xmlns:a16="http://schemas.microsoft.com/office/drawing/2014/main" id="{4F3C1C95-E8FC-9ED1-728B-3C5979C1EE07}"/>
              </a:ext>
            </a:extLst>
          </p:cNvPr>
          <p:cNvSpPr>
            <a:spLocks noGrp="1"/>
          </p:cNvSpPr>
          <p:nvPr>
            <p:ph type="title"/>
          </p:nvPr>
        </p:nvSpPr>
        <p:spPr/>
        <p:txBody>
          <a:bodyPr/>
          <a:lstStyle/>
          <a:p>
            <a:r>
              <a:rPr lang="en-NL" dirty="0"/>
              <a:t>Objectives of this meeting</a:t>
            </a:r>
          </a:p>
        </p:txBody>
      </p:sp>
      <p:pic>
        <p:nvPicPr>
          <p:cNvPr id="4" name="Picture 3">
            <a:extLst>
              <a:ext uri="{FF2B5EF4-FFF2-40B4-BE49-F238E27FC236}">
                <a16:creationId xmlns:a16="http://schemas.microsoft.com/office/drawing/2014/main" id="{46B247B9-FA1C-8608-47CF-58BDBF2FA826}"/>
              </a:ext>
            </a:extLst>
          </p:cNvPr>
          <p:cNvPicPr>
            <a:picLocks noChangeAspect="1"/>
          </p:cNvPicPr>
          <p:nvPr/>
        </p:nvPicPr>
        <p:blipFill>
          <a:blip r:embed="rId3"/>
          <a:stretch>
            <a:fillRect/>
          </a:stretch>
        </p:blipFill>
        <p:spPr>
          <a:xfrm>
            <a:off x="2329840" y="4316149"/>
            <a:ext cx="4471793" cy="2169745"/>
          </a:xfrm>
          <a:prstGeom prst="rect">
            <a:avLst/>
          </a:prstGeom>
        </p:spPr>
      </p:pic>
    </p:spTree>
    <p:extLst>
      <p:ext uri="{BB962C8B-B14F-4D97-AF65-F5344CB8AC3E}">
        <p14:creationId xmlns:p14="http://schemas.microsoft.com/office/powerpoint/2010/main" val="2496987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DC0271-F962-6AF4-4563-E078D387E316}"/>
              </a:ext>
            </a:extLst>
          </p:cNvPr>
          <p:cNvSpPr>
            <a:spLocks noGrp="1"/>
          </p:cNvSpPr>
          <p:nvPr>
            <p:ph type="body" idx="1"/>
          </p:nvPr>
        </p:nvSpPr>
        <p:spPr>
          <a:xfrm>
            <a:off x="1234953" y="1944458"/>
            <a:ext cx="8817934" cy="2871382"/>
          </a:xfrm>
        </p:spPr>
        <p:txBody>
          <a:bodyPr/>
          <a:lstStyle/>
          <a:p>
            <a:pPr marL="50800" indent="0" algn="ctr">
              <a:buNone/>
            </a:pPr>
            <a:r>
              <a:rPr lang="en-NL" sz="3200" dirty="0"/>
              <a:t>Time for questions,</a:t>
            </a:r>
          </a:p>
          <a:p>
            <a:pPr marL="50800" indent="0" algn="ctr">
              <a:buNone/>
            </a:pPr>
            <a:r>
              <a:rPr lang="en-NL" sz="3200" dirty="0"/>
              <a:t>discussion and actions</a:t>
            </a:r>
          </a:p>
          <a:p>
            <a:pPr marL="50800" indent="0" algn="ctr">
              <a:buNone/>
            </a:pPr>
            <a:endParaRPr lang="en-NL" sz="3200" dirty="0"/>
          </a:p>
          <a:p>
            <a:pPr marL="50800" indent="0" algn="ctr">
              <a:buNone/>
            </a:pPr>
            <a:r>
              <a:rPr lang="en-NL" sz="3200" dirty="0"/>
              <a:t>THANKS!</a:t>
            </a:r>
          </a:p>
        </p:txBody>
      </p:sp>
    </p:spTree>
    <p:extLst>
      <p:ext uri="{BB962C8B-B14F-4D97-AF65-F5344CB8AC3E}">
        <p14:creationId xmlns:p14="http://schemas.microsoft.com/office/powerpoint/2010/main" val="1647182964"/>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85</TotalTime>
  <Words>667</Words>
  <Application>Microsoft Macintosh PowerPoint</Application>
  <PresentationFormat>Widescreen</PresentationFormat>
  <Paragraphs>63</Paragraphs>
  <Slides>9</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Montserrat</vt:lpstr>
      <vt:lpstr>Wingdings</vt:lpstr>
      <vt:lpstr>Montserrat Medium</vt:lpstr>
      <vt:lpstr>Average</vt:lpstr>
      <vt:lpstr>Barlow SemiBold</vt:lpstr>
      <vt:lpstr>Lobster</vt:lpstr>
      <vt:lpstr>Arial</vt:lpstr>
      <vt:lpstr>Barlow</vt:lpstr>
      <vt:lpstr>Cambria</vt:lpstr>
      <vt:lpstr>Montserrat SemiBold</vt:lpstr>
      <vt:lpstr>Barlow Medium</vt:lpstr>
      <vt:lpstr>ceos</vt:lpstr>
      <vt:lpstr>GHG Roadmap and Activities</vt:lpstr>
      <vt:lpstr>GHG Task Team - Recall</vt:lpstr>
      <vt:lpstr>GHG Roadmap – Issue 2 – drafting</vt:lpstr>
      <vt:lpstr>GHG Roadmap – Issue 2 – final</vt:lpstr>
      <vt:lpstr>GHG Roadmap – Issue 2</vt:lpstr>
      <vt:lpstr>GHG Roadmap – Stakeholder</vt:lpstr>
      <vt:lpstr>GHG TT – Next steps</vt:lpstr>
      <vt:lpstr>Objectives of this meeting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Yasjka Meijer</cp:lastModifiedBy>
  <cp:revision>2</cp:revision>
  <dcterms:modified xsi:type="dcterms:W3CDTF">2025-02-11T10:29:04Z</dcterms:modified>
</cp:coreProperties>
</file>