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Lobster"/>
      <p:regular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Medium"/>
      <p:regular r:id="rId25"/>
      <p:bold r:id="rId26"/>
      <p:italic r:id="rId27"/>
      <p:boldItalic r:id="rId28"/>
    </p:embeddedFont>
    <p:embeddedFont>
      <p:font typeface="Average"/>
      <p:regular r:id="rId29"/>
    </p:embeddedFont>
    <p:embeddedFont>
      <p:font typeface="Barlow Medium"/>
      <p:regular r:id="rId30"/>
      <p:bold r:id="rId31"/>
      <p:italic r:id="rId32"/>
      <p:boldItalic r:id="rId33"/>
    </p:embeddedFont>
    <p:embeddedFont>
      <p:font typeface="Barlow SemiBold"/>
      <p:regular r:id="rId34"/>
      <p:bold r:id="rId35"/>
      <p:italic r:id="rId36"/>
      <p:boldItalic r:id="rId37"/>
    </p:embeddedFont>
    <p:embeddedFont>
      <p:font typeface="Barlow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2" roundtripDataSignature="AMtx7mgO7YXmyZHZ+6zRbJA7dJfbLde4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9F80A72-73A8-413D-963B-2E206B3BCEB5}">
  <a:tblStyle styleId="{49F80A72-73A8-413D-963B-2E206B3BCEB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rlow-italic.fntdata"/><Relationship Id="rId20" Type="http://schemas.openxmlformats.org/officeDocument/2006/relationships/font" Target="fonts/Lobster-regular.fntdata"/><Relationship Id="rId42" Type="http://customschemas.google.com/relationships/presentationmetadata" Target="metadata"/><Relationship Id="rId41" Type="http://schemas.openxmlformats.org/officeDocument/2006/relationships/font" Target="fonts/Barlow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.fntdata"/><Relationship Id="rId25" Type="http://schemas.openxmlformats.org/officeDocument/2006/relationships/font" Target="fonts/MontserratMedium-regular.fntdata"/><Relationship Id="rId28" Type="http://schemas.openxmlformats.org/officeDocument/2006/relationships/font" Target="fonts/MontserratMedium-boldItalic.fntdata"/><Relationship Id="rId27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verag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rlowMedium-bold.fntdata"/><Relationship Id="rId30" Type="http://schemas.openxmlformats.org/officeDocument/2006/relationships/font" Target="fonts/BarlowMedium-regular.fntdata"/><Relationship Id="rId11" Type="http://schemas.openxmlformats.org/officeDocument/2006/relationships/slide" Target="slides/slide6.xml"/><Relationship Id="rId33" Type="http://schemas.openxmlformats.org/officeDocument/2006/relationships/font" Target="fonts/BarlowMedium-boldItalic.fntdata"/><Relationship Id="rId10" Type="http://schemas.openxmlformats.org/officeDocument/2006/relationships/slide" Target="slides/slide5.xml"/><Relationship Id="rId32" Type="http://schemas.openxmlformats.org/officeDocument/2006/relationships/font" Target="fonts/BarlowMedium-italic.fntdata"/><Relationship Id="rId13" Type="http://schemas.openxmlformats.org/officeDocument/2006/relationships/slide" Target="slides/slide8.xml"/><Relationship Id="rId35" Type="http://schemas.openxmlformats.org/officeDocument/2006/relationships/font" Target="fonts/BarlowSemiBold-bold.fntdata"/><Relationship Id="rId12" Type="http://schemas.openxmlformats.org/officeDocument/2006/relationships/slide" Target="slides/slide7.xml"/><Relationship Id="rId34" Type="http://schemas.openxmlformats.org/officeDocument/2006/relationships/font" Target="fonts/BarlowSemiBold-regular.fntdata"/><Relationship Id="rId15" Type="http://schemas.openxmlformats.org/officeDocument/2006/relationships/slide" Target="slides/slide10.xml"/><Relationship Id="rId37" Type="http://schemas.openxmlformats.org/officeDocument/2006/relationships/font" Target="fonts/BarlowSemiBold-boldItalic.fntdata"/><Relationship Id="rId14" Type="http://schemas.openxmlformats.org/officeDocument/2006/relationships/slide" Target="slides/slide9.xml"/><Relationship Id="rId36" Type="http://schemas.openxmlformats.org/officeDocument/2006/relationships/font" Target="fonts/BarlowSemiBold-italic.fntdata"/><Relationship Id="rId17" Type="http://schemas.openxmlformats.org/officeDocument/2006/relationships/font" Target="fonts/MontserratSemiBold-bold.fntdata"/><Relationship Id="rId39" Type="http://schemas.openxmlformats.org/officeDocument/2006/relationships/font" Target="fonts/Barlow-bold.fntdata"/><Relationship Id="rId16" Type="http://schemas.openxmlformats.org/officeDocument/2006/relationships/font" Target="fonts/MontserratSemiBold-regular.fntdata"/><Relationship Id="rId38" Type="http://schemas.openxmlformats.org/officeDocument/2006/relationships/font" Target="fonts/Barlow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4.jpg"/><Relationship Id="rId4" Type="http://schemas.openxmlformats.org/officeDocument/2006/relationships/image" Target="../media/image8.jpg"/><Relationship Id="rId5" Type="http://schemas.openxmlformats.org/officeDocument/2006/relationships/image" Target="../media/image2.png"/><Relationship Id="rId6" Type="http://schemas.openxmlformats.org/officeDocument/2006/relationships/image" Target="../media/image10.png"/><Relationship Id="rId7" Type="http://schemas.openxmlformats.org/officeDocument/2006/relationships/image" Target="../media/image7.png"/><Relationship Id="rId8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WGClimate)">
  <p:cSld name="Title Slide_1">
    <p:bg>
      <p:bgPr>
        <a:solidFill>
          <a:schemeClr val="dk2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2"/>
          <p:cNvSpPr/>
          <p:nvPr/>
        </p:nvSpPr>
        <p:spPr>
          <a:xfrm flipH="1">
            <a:off x="7882594" y="57065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2"/>
          <p:cNvSpPr/>
          <p:nvPr/>
        </p:nvSpPr>
        <p:spPr>
          <a:xfrm flipH="1">
            <a:off x="-10031326" y="-4219917"/>
            <a:ext cx="12215481" cy="6870483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4474" y="198875"/>
            <a:ext cx="2217500" cy="122135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0" name="Google Shape;10;p12"/>
          <p:cNvPicPr preferRelativeResize="0"/>
          <p:nvPr/>
        </p:nvPicPr>
        <p:blipFill rotWithShape="1">
          <a:blip r:embed="rId3">
            <a:alphaModFix amt="58999"/>
          </a:blip>
          <a:srcRect b="-20377" l="11054" r="40715" t="37272"/>
          <a:stretch/>
        </p:blipFill>
        <p:spPr>
          <a:xfrm rot="5400000">
            <a:off x="8967750" y="3607650"/>
            <a:ext cx="2826600" cy="36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2"/>
          <p:cNvSpPr txBox="1"/>
          <p:nvPr>
            <p:ph type="title"/>
          </p:nvPr>
        </p:nvSpPr>
        <p:spPr>
          <a:xfrm>
            <a:off x="2072700" y="1886575"/>
            <a:ext cx="8046600" cy="23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b="0"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b="0" i="0" sz="15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grpSp>
        <p:nvGrpSpPr>
          <p:cNvPr id="12" name="Google Shape;12;p12"/>
          <p:cNvGrpSpPr/>
          <p:nvPr/>
        </p:nvGrpSpPr>
        <p:grpSpPr>
          <a:xfrm>
            <a:off x="8662376" y="198875"/>
            <a:ext cx="3384923" cy="1059125"/>
            <a:chOff x="-7013547" y="6156743"/>
            <a:chExt cx="4139060" cy="1295091"/>
          </a:xfrm>
        </p:grpSpPr>
        <p:pic>
          <p:nvPicPr>
            <p:cNvPr id="13" name="Google Shape;13;p12"/>
            <p:cNvPicPr preferRelativeResize="0"/>
            <p:nvPr/>
          </p:nvPicPr>
          <p:blipFill rotWithShape="1">
            <a:blip r:embed="rId4">
              <a:alphaModFix/>
            </a:blip>
            <a:srcRect b="23006" l="10790" r="65874" t="22772"/>
            <a:stretch/>
          </p:blipFill>
          <p:spPr>
            <a:xfrm>
              <a:off x="-7013547" y="6156743"/>
              <a:ext cx="1245077" cy="129509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  <p:pic>
          <p:nvPicPr>
            <p:cNvPr id="14" name="Google Shape;14;p12"/>
            <p:cNvPicPr preferRelativeResize="0"/>
            <p:nvPr/>
          </p:nvPicPr>
          <p:blipFill rotWithShape="1">
            <a:blip r:embed="rId5">
              <a:alphaModFix/>
            </a:blip>
            <a:srcRect b="28523" l="34127" r="11634" t="31914"/>
            <a:stretch/>
          </p:blipFill>
          <p:spPr>
            <a:xfrm>
              <a:off x="-5768470" y="6375042"/>
              <a:ext cx="2893983" cy="9449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</p:grpSp>
      <p:sp>
        <p:nvSpPr>
          <p:cNvPr id="15" name="Google Shape;15;p12"/>
          <p:cNvSpPr txBox="1"/>
          <p:nvPr/>
        </p:nvSpPr>
        <p:spPr>
          <a:xfrm>
            <a:off x="0" y="5919000"/>
            <a:ext cx="24441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b="1" i="0" sz="2100" u="none" cap="none" strike="noStrike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 i="0" sz="14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" name="Google Shape;16;p12"/>
          <p:cNvSpPr txBox="1"/>
          <p:nvPr/>
        </p:nvSpPr>
        <p:spPr>
          <a:xfrm>
            <a:off x="3158400" y="5706550"/>
            <a:ext cx="5875200" cy="11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WGClimate-22 &amp; GHG-TT-5</a:t>
            </a:r>
            <a:endParaRPr b="1" i="0" sz="21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11 - 13 February, 2025</a:t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ESA ECSAT, Harwell, UK</a:t>
            </a:r>
            <a:endParaRPr b="0" i="0" sz="1800" u="none" cap="none" strike="noStrik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1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20;p13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21" name="Google Shape;21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13"/>
            <p:cNvPicPr preferRelativeResize="0"/>
            <p:nvPr/>
          </p:nvPicPr>
          <p:blipFill rotWithShape="1">
            <a:blip r:embed="rId4">
              <a:alphaModFix/>
            </a:blip>
            <a:srcRect b="0" l="34128" r="0" t="0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Google Shape;2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4" name="Google Shape;24;p1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b="0" i="0" lang="en-GB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b="0" i="0" sz="1400" u="none" cap="none" strike="noStrik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27" name="Google Shape;27;p1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WGClimate-22 &amp; GHG-TT-5 | 11 - 13 February, 2025</a:t>
            </a:r>
            <a:endParaRPr b="0" i="0" sz="1400" u="none" cap="none" strike="noStrike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8" name="Google Shape;28;p13"/>
          <p:cNvSpPr txBox="1"/>
          <p:nvPr>
            <p:ph idx="1" type="body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1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3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b="1" i="0" sz="1300" u="none" cap="none" strike="noStrike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 i="0" sz="900" u="none" cap="none" strike="noStrike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CEOS)">
  <p:cSld name="Title Slid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4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34" name="Google Shape;3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4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4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845" y="5532418"/>
            <a:ext cx="2337760" cy="1287582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38" name="Google Shape;38;p14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39" name="Google Shape;39;p14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40" name="Google Shape;40;p14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1" name="Google Shape;41;p14"/>
          <p:cNvPicPr preferRelativeResize="0"/>
          <p:nvPr/>
        </p:nvPicPr>
        <p:blipFill rotWithShape="1">
          <a:blip r:embed="rId7">
            <a:alphaModFix/>
          </a:blip>
          <a:srcRect b="0" l="0" r="65873" t="0"/>
          <a:stretch/>
        </p:blipFill>
        <p:spPr>
          <a:xfrm>
            <a:off x="-418625" y="3902750"/>
            <a:ext cx="1554175" cy="2038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42" name="Google Shape;42;p14"/>
          <p:cNvPicPr preferRelativeResize="0"/>
          <p:nvPr/>
        </p:nvPicPr>
        <p:blipFill rotWithShape="1">
          <a:blip r:embed="rId8">
            <a:alphaModFix/>
          </a:blip>
          <a:srcRect b="0" l="34128" r="0" t="0"/>
          <a:stretch/>
        </p:blipFill>
        <p:spPr>
          <a:xfrm>
            <a:off x="1135555" y="3902750"/>
            <a:ext cx="2999990" cy="20387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and Content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 amt="34000"/>
          </a:blip>
          <a:srcRect b="35419" l="51340" r="-2841" t="39268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oogle Shape;46;p15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47" name="Google Shape;47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15"/>
            <p:cNvPicPr preferRelativeResize="0"/>
            <p:nvPr/>
          </p:nvPicPr>
          <p:blipFill rotWithShape="1">
            <a:blip r:embed="rId4">
              <a:alphaModFix/>
            </a:blip>
            <a:srcRect b="0" l="34128" r="0" t="0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" name="Google Shape;4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0" name="Google Shape;50;p15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5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5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b="0" i="0" lang="en-GB" sz="1400" u="none" cap="none" strike="noStrik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b="0" i="0" sz="1400" u="none" cap="none" strike="noStrik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53" name="Google Shape;53;p1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WGClimate-22 &amp; GHG-TT-5 | 11 - 13 February, 2025</a:t>
            </a:r>
            <a:endParaRPr b="0" i="0" sz="1400" u="none" cap="none" strike="noStrike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4" name="Google Shape;54;p1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5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b="1" i="0" sz="1300" u="none" cap="none" strike="noStrike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 i="0" sz="900" u="none" cap="none" strike="noStrike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5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type="title"/>
          </p:nvPr>
        </p:nvSpPr>
        <p:spPr>
          <a:xfrm>
            <a:off x="651075" y="1440475"/>
            <a:ext cx="10325700" cy="30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100"/>
              <a:t>WGClimate </a:t>
            </a:r>
            <a:endParaRPr sz="71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100"/>
              <a:t>Work Plan</a:t>
            </a:r>
            <a:endParaRPr sz="7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3000">
                <a:latin typeface="Montserrat"/>
                <a:ea typeface="Montserrat"/>
                <a:cs typeface="Montserrat"/>
                <a:sym typeface="Montserrat"/>
              </a:rPr>
              <a:t>Activities and Deliverables for 2025-2027</a:t>
            </a:r>
            <a:endParaRPr i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"/>
          <p:cNvSpPr/>
          <p:nvPr/>
        </p:nvSpPr>
        <p:spPr>
          <a:xfrm>
            <a:off x="6223225" y="5221050"/>
            <a:ext cx="5908500" cy="12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WGClimate Chair</a:t>
            </a:r>
            <a:endParaRPr b="0" i="0" sz="1400" u="none" cap="none" strike="noStrike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Agenda Item 1.2</a:t>
            </a:r>
            <a:endParaRPr b="0" i="0" sz="2200" u="none" cap="none" strike="noStrike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 txBox="1"/>
          <p:nvPr>
            <p:ph idx="1" type="body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2025-2027 CEOS Work Plan currently under development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-GB"/>
              <a:t>Inputs due by 20 February (next Thursday)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Longer-term deliverables for the 2026-2027 timeframe should also be proposed</a:t>
            </a:r>
            <a:endParaRPr/>
          </a:p>
        </p:txBody>
      </p:sp>
      <p:sp>
        <p:nvSpPr>
          <p:cNvPr id="208" name="Google Shape;208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CEOS Work Plan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/>
          <p:nvPr/>
        </p:nvSpPr>
        <p:spPr>
          <a:xfrm>
            <a:off x="195975" y="1065938"/>
            <a:ext cx="11617500" cy="1938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❖"/>
            </a:pPr>
            <a:r>
              <a:rPr b="0" i="0" lang="en-GB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Established in 2010 (right here in Harwell!)</a:t>
            </a:r>
            <a:endParaRPr b="0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❖"/>
            </a:pPr>
            <a:r>
              <a:rPr b="0" i="0" lang="en-GB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Joint Working Group of both CEOS &amp; CGMS</a:t>
            </a:r>
            <a:endParaRPr b="0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❖"/>
            </a:pPr>
            <a:r>
              <a:rPr b="0" i="0" lang="en-GB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Initial focus: Essential Climate Variables &amp; Climate Data Records</a:t>
            </a:r>
            <a:endParaRPr b="0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❖"/>
            </a:pPr>
            <a:r>
              <a:rPr b="0" i="0" lang="en-GB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Focus has expanded over time to include policy support &amp; other topics</a:t>
            </a:r>
            <a:endParaRPr b="0" i="0" sz="2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2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WGClimate Background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8" name="Google Shape;6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" y="3298800"/>
            <a:ext cx="2411660" cy="31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61776" y="3298799"/>
            <a:ext cx="2349920" cy="31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79200" y="3273346"/>
            <a:ext cx="2108600" cy="3189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Google Shape;75;p3"/>
          <p:cNvCxnSpPr/>
          <p:nvPr/>
        </p:nvCxnSpPr>
        <p:spPr>
          <a:xfrm>
            <a:off x="8680520" y="1422883"/>
            <a:ext cx="0" cy="3940228"/>
          </a:xfrm>
          <a:prstGeom prst="straightConnector1">
            <a:avLst/>
          </a:prstGeom>
          <a:noFill/>
          <a:ln cap="flat" cmpd="sng" w="9525">
            <a:solidFill>
              <a:srgbClr val="009999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76" name="Google Shape;76;p3"/>
          <p:cNvCxnSpPr/>
          <p:nvPr/>
        </p:nvCxnSpPr>
        <p:spPr>
          <a:xfrm>
            <a:off x="8529676" y="1422883"/>
            <a:ext cx="0" cy="3940228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77" name="Google Shape;77;p3"/>
          <p:cNvCxnSpPr/>
          <p:nvPr/>
        </p:nvCxnSpPr>
        <p:spPr>
          <a:xfrm>
            <a:off x="6464474" y="1424914"/>
            <a:ext cx="0" cy="3940228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78" name="Google Shape;78;p3"/>
          <p:cNvCxnSpPr/>
          <p:nvPr/>
        </p:nvCxnSpPr>
        <p:spPr>
          <a:xfrm>
            <a:off x="4379840" y="1413647"/>
            <a:ext cx="0" cy="3940228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79" name="Google Shape;79;p3"/>
          <p:cNvCxnSpPr/>
          <p:nvPr/>
        </p:nvCxnSpPr>
        <p:spPr>
          <a:xfrm>
            <a:off x="5594546" y="1422883"/>
            <a:ext cx="0" cy="3940228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80" name="Google Shape;80;p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ECV Inventory </a:t>
            </a:r>
            <a:r>
              <a:rPr lang="en-GB">
                <a:solidFill>
                  <a:srgbClr val="7F7F7F"/>
                </a:solidFill>
              </a:rPr>
              <a:t>*</a:t>
            </a:r>
            <a:endParaRPr>
              <a:solidFill>
                <a:srgbClr val="7F7F7F"/>
              </a:solidFill>
            </a:endParaRPr>
          </a:p>
        </p:txBody>
      </p:sp>
      <p:sp>
        <p:nvSpPr>
          <p:cNvPr id="81" name="Google Shape;81;p3"/>
          <p:cNvSpPr/>
          <p:nvPr/>
        </p:nvSpPr>
        <p:spPr>
          <a:xfrm>
            <a:off x="48701" y="2434907"/>
            <a:ext cx="3267772" cy="1123407"/>
          </a:xfrm>
          <a:prstGeom prst="roundRect">
            <a:avLst>
              <a:gd fmla="val 16667" name="adj"/>
            </a:avLst>
          </a:prstGeom>
          <a:solidFill>
            <a:srgbClr val="9FB0CC"/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"/>
          <p:cNvSpPr txBox="1"/>
          <p:nvPr/>
        </p:nvSpPr>
        <p:spPr>
          <a:xfrm>
            <a:off x="92947" y="1223975"/>
            <a:ext cx="3837865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Publication timeline: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" u="none" cap="none" strike="noStrik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v2.0: October 2017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v3.0: August 2020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v4.0: October 2021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v4.1: November 2022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v5.0: 31.10.2024 </a:t>
            </a:r>
            <a:r>
              <a:rPr b="0" i="1" lang="en-GB" sz="1100" u="none" cap="none" strike="noStrike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(backlog since V4.1)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1" lang="en-GB" sz="12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1289</a:t>
            </a:r>
            <a:r>
              <a:rPr b="0" i="1" lang="en-GB" sz="1200" u="none" cap="none" strike="noStrike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1" lang="en-GB" sz="1100" u="none" cap="none" strike="noStrike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entries (918 existing + 371 planned)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1" lang="en-GB" sz="120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119</a:t>
            </a:r>
            <a:r>
              <a:rPr b="0" i="1" lang="en-GB" sz="1100" u="none" cap="none" strike="noStrike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 entries added / updated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1" lang="en-GB" sz="1100" u="none" cap="none" strike="noStrike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minimal adaptation to GCOS-244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1" lang="en-GB" sz="1100" u="none" cap="none" strike="noStrike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hybrid approach to “verification”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400" u="none" cap="none" strike="noStrike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40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[v5.i] 🡪 </a:t>
            </a:r>
            <a:r>
              <a:rPr b="1" i="1" lang="en-GB" sz="140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v6.0</a:t>
            </a:r>
            <a:r>
              <a:rPr b="0" i="1" lang="en-GB" sz="140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: Q2.2025 </a:t>
            </a:r>
            <a:endParaRPr b="0" i="1" sz="1200" u="none" cap="none" strike="noStrike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1" lang="en-GB" sz="120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integration of backlog and clean-up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1" lang="en-GB" sz="120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complete update with respect to GCOS-244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1" lang="en-GB" sz="120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small updates to registered entries (eg URLs)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1" lang="en-GB" sz="120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[incremental] publication with </a:t>
            </a:r>
            <a:r>
              <a:rPr b="1" i="1" lang="en-GB" sz="120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frozen v6.0</a:t>
            </a:r>
            <a:endParaRPr/>
          </a:p>
        </p:txBody>
      </p:sp>
      <p:sp>
        <p:nvSpPr>
          <p:cNvPr id="83" name="Google Shape;83;p3"/>
          <p:cNvSpPr txBox="1"/>
          <p:nvPr/>
        </p:nvSpPr>
        <p:spPr>
          <a:xfrm>
            <a:off x="112050" y="4853202"/>
            <a:ext cx="3746544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400" u="none" cap="none" strike="noStrike">
                <a:solidFill>
                  <a:srgbClr val="009999"/>
                </a:solidFill>
                <a:latin typeface="Montserrat"/>
                <a:ea typeface="Montserrat"/>
                <a:cs typeface="Montserrat"/>
                <a:sym typeface="Montserrat"/>
              </a:rPr>
              <a:t>vX.#</a:t>
            </a:r>
            <a:r>
              <a:rPr b="0" i="1" lang="en-GB" sz="1400" u="none" cap="none" strike="noStrike">
                <a:solidFill>
                  <a:srgbClr val="009999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b="1" i="1" lang="en-GB" sz="1400" u="none" cap="none" strike="noStrike">
                <a:solidFill>
                  <a:srgbClr val="0099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1" lang="en-GB" sz="1400" u="none" cap="none" strike="noStrike">
                <a:solidFill>
                  <a:srgbClr val="009999"/>
                </a:solidFill>
                <a:latin typeface="Montserrat"/>
                <a:ea typeface="Montserrat"/>
                <a:cs typeface="Montserrat"/>
                <a:sym typeface="Montserrat"/>
              </a:rPr>
              <a:t>&gt; Q2.2025 </a:t>
            </a:r>
            <a:endParaRPr b="0" i="1" sz="1400" u="none" cap="none" strike="noStrike">
              <a:solidFill>
                <a:srgbClr val="00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1" lang="en-GB" sz="1200" u="none" cap="none" strike="noStrike">
                <a:solidFill>
                  <a:srgbClr val="009999"/>
                </a:solidFill>
                <a:latin typeface="Montserrat"/>
                <a:ea typeface="Montserrat"/>
                <a:cs typeface="Montserrat"/>
                <a:sym typeface="Montserrat"/>
              </a:rPr>
              <a:t>new database structure, system, UI 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1" lang="en-GB" sz="1200" u="none" cap="none" strike="noStrike">
                <a:solidFill>
                  <a:srgbClr val="009999"/>
                </a:solidFill>
                <a:latin typeface="Montserrat"/>
                <a:ea typeface="Montserrat"/>
                <a:cs typeface="Montserrat"/>
                <a:sym typeface="Montserrat"/>
              </a:rPr>
              <a:t>enhanced user experience and reporting capabilities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1" lang="en-GB" sz="1200" u="none" cap="none" strike="noStrike">
                <a:solidFill>
                  <a:srgbClr val="009999"/>
                </a:solidFill>
                <a:latin typeface="Montserrat"/>
                <a:ea typeface="Montserrat"/>
                <a:cs typeface="Montserrat"/>
                <a:sym typeface="Montserrat"/>
              </a:rPr>
              <a:t>new workflow (input and verification)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1" lang="en-GB" sz="1200" u="none" cap="none" strike="noStrike">
                <a:solidFill>
                  <a:srgbClr val="009999"/>
                </a:solidFill>
                <a:latin typeface="Montserrat"/>
                <a:ea typeface="Montserrat"/>
                <a:cs typeface="Montserrat"/>
                <a:sym typeface="Montserrat"/>
              </a:rPr>
              <a:t>continuous update and publication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1" lang="en-GB" sz="1200" u="none" cap="none" strike="noStrike">
                <a:solidFill>
                  <a:srgbClr val="009999"/>
                </a:solidFill>
                <a:latin typeface="Montserrat"/>
                <a:ea typeface="Montserrat"/>
                <a:cs typeface="Montserrat"/>
                <a:sym typeface="Montserrat"/>
              </a:rPr>
              <a:t>focussed harvesting as needed (GA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1" lang="en-GB" sz="1200" u="none" cap="none" strike="noStrike">
                <a:solidFill>
                  <a:srgbClr val="009999"/>
                </a:solidFill>
                <a:latin typeface="Montserrat"/>
                <a:ea typeface="Montserrat"/>
                <a:cs typeface="Montserrat"/>
                <a:sym typeface="Montserrat"/>
              </a:rPr>
              <a:t>adaptation to emerging priorities</a:t>
            </a:r>
            <a:endParaRPr/>
          </a:p>
        </p:txBody>
      </p:sp>
      <p:sp>
        <p:nvSpPr>
          <p:cNvPr id="84" name="Google Shape;84;p3"/>
          <p:cNvSpPr/>
          <p:nvPr/>
        </p:nvSpPr>
        <p:spPr>
          <a:xfrm>
            <a:off x="4871046" y="5885221"/>
            <a:ext cx="7126952" cy="484632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" name="Google Shape;85;p3"/>
          <p:cNvGrpSpPr/>
          <p:nvPr/>
        </p:nvGrpSpPr>
        <p:grpSpPr>
          <a:xfrm>
            <a:off x="3250564" y="1415672"/>
            <a:ext cx="8860642" cy="3721846"/>
            <a:chOff x="614" y="0"/>
            <a:chExt cx="8860642" cy="3721846"/>
          </a:xfrm>
        </p:grpSpPr>
        <p:sp>
          <p:nvSpPr>
            <p:cNvPr id="86" name="Google Shape;86;p3"/>
            <p:cNvSpPr/>
            <p:nvPr/>
          </p:nvSpPr>
          <p:spPr>
            <a:xfrm>
              <a:off x="614" y="0"/>
              <a:ext cx="5427966" cy="678246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5D427D"/>
                </a:gs>
                <a:gs pos="80000">
                  <a:srgbClr val="7A57A5"/>
                </a:gs>
                <a:gs pos="100000">
                  <a:srgbClr val="7A56A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3"/>
            <p:cNvSpPr txBox="1"/>
            <p:nvPr/>
          </p:nvSpPr>
          <p:spPr>
            <a:xfrm>
              <a:off x="20479" y="19865"/>
              <a:ext cx="4774488" cy="638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GB" sz="13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Maintenance and critical updates of current system + database</a:t>
              </a:r>
              <a:endPara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39510" y="772447"/>
              <a:ext cx="4887639" cy="678246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443A85"/>
                </a:gs>
                <a:gs pos="80000">
                  <a:srgbClr val="594DAF"/>
                </a:gs>
                <a:gs pos="100000">
                  <a:srgbClr val="594BB2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3"/>
            <p:cNvSpPr txBox="1"/>
            <p:nvPr/>
          </p:nvSpPr>
          <p:spPr>
            <a:xfrm>
              <a:off x="559375" y="792312"/>
              <a:ext cx="4167122" cy="638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GB" sz="13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Ingestion and review* of backlog input into current database (*hybrid approach)</a:t>
              </a:r>
              <a:r>
                <a:rPr b="0" i="0" lang="en-GB" sz="14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 b="0" i="0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971214" y="1528731"/>
              <a:ext cx="7700354" cy="678246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34438D"/>
                </a:gs>
                <a:gs pos="80000">
                  <a:srgbClr val="4557BA"/>
                </a:gs>
                <a:gs pos="100000">
                  <a:srgbClr val="4357BD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3"/>
            <p:cNvSpPr txBox="1"/>
            <p:nvPr/>
          </p:nvSpPr>
          <p:spPr>
            <a:xfrm>
              <a:off x="991079" y="1548596"/>
              <a:ext cx="6588060" cy="638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GB" sz="13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Development and evolution of new system and database (new and enhanced support functionalities, wider scope, …) </a:t>
              </a:r>
              <a:endPara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788768" y="2305309"/>
              <a:ext cx="3635997" cy="678246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F97"/>
                </a:gs>
                <a:gs pos="80000">
                  <a:srgbClr val="3C7DC5"/>
                </a:gs>
                <a:gs pos="100000">
                  <a:srgbClr val="397E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3"/>
            <p:cNvSpPr txBox="1"/>
            <p:nvPr/>
          </p:nvSpPr>
          <p:spPr>
            <a:xfrm>
              <a:off x="1808633" y="2325174"/>
              <a:ext cx="3089818" cy="638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GB" sz="13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Current database clean-up, data sanitization, data migration, …</a:t>
              </a:r>
              <a:endPara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446125" y="3043600"/>
              <a:ext cx="3216304" cy="678246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8839E"/>
                </a:gs>
                <a:gs pos="80000">
                  <a:srgbClr val="35ACCF"/>
                </a:gs>
                <a:gs pos="100000">
                  <a:srgbClr val="31AFD4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"/>
            <p:cNvSpPr txBox="1"/>
            <p:nvPr/>
          </p:nvSpPr>
          <p:spPr>
            <a:xfrm>
              <a:off x="5465990" y="3063465"/>
              <a:ext cx="2728583" cy="638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GB" sz="13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Continuous update and publication of new database, refinement of workflow </a:t>
              </a:r>
              <a:endPara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 rot="5400000">
              <a:off x="4919926" y="129071"/>
              <a:ext cx="440860" cy="440860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D7D1DF">
                <a:alpha val="89803"/>
              </a:srgbClr>
            </a:solidFill>
            <a:ln cap="flat" cmpd="sng" w="9525">
              <a:solidFill>
                <a:srgbClr val="D7D1DF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3"/>
            <p:cNvSpPr txBox="1"/>
            <p:nvPr/>
          </p:nvSpPr>
          <p:spPr>
            <a:xfrm rot="5400000">
              <a:off x="5073676" y="183628"/>
              <a:ext cx="242474" cy="3317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 rot="5400000">
              <a:off x="4919329" y="883465"/>
              <a:ext cx="440860" cy="440860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D0CFE1">
                <a:alpha val="89803"/>
              </a:srgbClr>
            </a:solidFill>
            <a:ln cap="flat" cmpd="sng" w="9525">
              <a:solidFill>
                <a:srgbClr val="D0CFE1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"/>
            <p:cNvSpPr txBox="1"/>
            <p:nvPr/>
          </p:nvSpPr>
          <p:spPr>
            <a:xfrm rot="5400000">
              <a:off x="5073079" y="938022"/>
              <a:ext cx="242474" cy="3317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 rot="-5400000">
              <a:off x="8420396" y="1650467"/>
              <a:ext cx="440860" cy="440860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ED6E5">
                <a:alpha val="89803"/>
              </a:srgbClr>
            </a:solidFill>
            <a:ln cap="flat" cmpd="sng" w="9525">
              <a:solidFill>
                <a:srgbClr val="CED6E5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3"/>
            <p:cNvSpPr txBox="1"/>
            <p:nvPr/>
          </p:nvSpPr>
          <p:spPr>
            <a:xfrm rot="-5400000">
              <a:off x="8465033" y="1705024"/>
              <a:ext cx="242474" cy="3317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 rot="5400000">
              <a:off x="4920335" y="2424591"/>
              <a:ext cx="440860" cy="440860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CE0E9">
                <a:alpha val="89803"/>
              </a:srgbClr>
            </a:solidFill>
            <a:ln cap="flat" cmpd="sng" w="9525">
              <a:solidFill>
                <a:srgbClr val="CCE0E9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3"/>
            <p:cNvSpPr txBox="1"/>
            <p:nvPr/>
          </p:nvSpPr>
          <p:spPr>
            <a:xfrm rot="5400000">
              <a:off x="5074085" y="2479148"/>
              <a:ext cx="242474" cy="3317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04" name="Google Shape;104;p3"/>
          <p:cNvSpPr txBox="1"/>
          <p:nvPr/>
        </p:nvSpPr>
        <p:spPr>
          <a:xfrm>
            <a:off x="3975676" y="5156389"/>
            <a:ext cx="46923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v5.0</a:t>
            </a:r>
            <a:endParaRPr b="0" i="0" sz="1050" u="none" cap="none" strike="noStrike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4839562" y="5530981"/>
            <a:ext cx="151665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Preview of new UI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ts val="1200"/>
              <a:buFont typeface="Arial"/>
              <a:buNone/>
            </a:pPr>
            <a:r>
              <a:rPr b="1" i="1" lang="en-GB" sz="1200" u="none" cap="none" strike="noStrike">
                <a:solidFill>
                  <a:srgbClr val="C0504D"/>
                </a:solidFill>
                <a:latin typeface="Montserrat"/>
                <a:ea typeface="Montserrat"/>
                <a:cs typeface="Montserrat"/>
                <a:sym typeface="Montserrat"/>
              </a:rPr>
              <a:t>WGC-22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1" i="1" sz="400" u="none" cap="none" strike="noStrike">
              <a:solidFill>
                <a:srgbClr val="C0504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ts val="1200"/>
              <a:buFont typeface="Arial"/>
              <a:buNone/>
            </a:pPr>
            <a:r>
              <a:rPr b="1" i="1" lang="en-GB" sz="1200" u="none" cap="none" strike="noStrike">
                <a:solidFill>
                  <a:srgbClr val="C0504D"/>
                </a:solidFill>
                <a:latin typeface="Montserrat"/>
                <a:ea typeface="Montserrat"/>
                <a:cs typeface="Montserrat"/>
                <a:sym typeface="Montserrat"/>
              </a:rPr>
              <a:t>11-13 Feb 2025</a:t>
            </a:r>
            <a:endParaRPr b="1" i="1" sz="1200" u="none" cap="none" strike="noStrike">
              <a:solidFill>
                <a:srgbClr val="C050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7906808" y="5519191"/>
            <a:ext cx="1516651" cy="792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009999"/>
                </a:solidFill>
                <a:latin typeface="Montserrat"/>
                <a:ea typeface="Montserrat"/>
                <a:cs typeface="Montserrat"/>
                <a:sym typeface="Montserrat"/>
              </a:rPr>
              <a:t>Public release of new UI and database</a:t>
            </a:r>
            <a:endParaRPr b="0" i="0" sz="105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t/>
            </a:r>
            <a:endParaRPr b="0" i="0" sz="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C0504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1" lang="en-GB" sz="1050" u="none" cap="none" strike="noStrike">
                <a:solidFill>
                  <a:srgbClr val="009999"/>
                </a:solidFill>
                <a:latin typeface="Montserrat"/>
                <a:ea typeface="Montserrat"/>
                <a:cs typeface="Montserrat"/>
                <a:sym typeface="Montserrat"/>
              </a:rPr>
              <a:t>Late</a:t>
            </a:r>
            <a:r>
              <a:rPr b="0" i="0" lang="en-GB" sz="1050" u="none" cap="none" strike="noStrike">
                <a:solidFill>
                  <a:srgbClr val="0099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1" lang="en-GB" sz="1100" u="none" cap="none" strike="noStrike">
                <a:solidFill>
                  <a:srgbClr val="009999"/>
                </a:solidFill>
                <a:latin typeface="Montserrat"/>
                <a:ea typeface="Montserrat"/>
                <a:cs typeface="Montserrat"/>
                <a:sym typeface="Montserrat"/>
              </a:rPr>
              <a:t>Q2.2025</a:t>
            </a:r>
            <a:endParaRPr b="0" i="0" sz="1050" u="none" cap="none" strike="noStrike">
              <a:solidFill>
                <a:srgbClr val="00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9343993" y="5520643"/>
            <a:ext cx="2780322" cy="777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009999"/>
                </a:solidFill>
                <a:latin typeface="Montserrat"/>
                <a:ea typeface="Montserrat"/>
                <a:cs typeface="Montserrat"/>
                <a:sym typeface="Montserrat"/>
              </a:rPr>
              <a:t>(Focussed harvesting as needed (GA) and preparation for support to emerging priorities)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050"/>
              <a:buFont typeface="Arial"/>
              <a:buNone/>
            </a:pPr>
            <a:r>
              <a:rPr b="0" i="1" lang="en-GB" sz="1050" u="none" cap="none" strike="noStrike">
                <a:solidFill>
                  <a:srgbClr val="009999"/>
                </a:solidFill>
                <a:latin typeface="Montserrat"/>
                <a:ea typeface="Montserrat"/>
                <a:cs typeface="Montserrat"/>
                <a:sym typeface="Montserrat"/>
              </a:rPr>
              <a:t>Q3-Q4.2025</a:t>
            </a:r>
            <a:endParaRPr b="0" i="1" sz="1050" u="none" cap="none" strike="noStrike">
              <a:solidFill>
                <a:srgbClr val="00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6486752" y="5153367"/>
            <a:ext cx="63165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[v5.i] </a:t>
            </a:r>
            <a:r>
              <a:rPr b="0" i="0" lang="en-GB" sz="70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🡪</a:t>
            </a:r>
            <a:endParaRPr b="0" i="0" sz="1050" u="none" cap="none" strike="noStrike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7989413" y="5159725"/>
            <a:ext cx="64058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00"/>
              <a:buFont typeface="Arial"/>
              <a:buNone/>
            </a:pPr>
            <a:r>
              <a:rPr b="0" i="0" lang="en-GB" sz="70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🡨</a:t>
            </a:r>
            <a:r>
              <a:rPr b="0" i="0" lang="en-GB" sz="105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GB" sz="105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v6.0</a:t>
            </a:r>
            <a:endParaRPr b="1" i="0" sz="1050" u="none" cap="none" strike="noStrike">
              <a:solidFill>
                <a:srgbClr val="00B05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8703412" y="5167519"/>
            <a:ext cx="64058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050"/>
              <a:buFont typeface="Arial"/>
              <a:buNone/>
            </a:pPr>
            <a:r>
              <a:rPr b="1" i="0" lang="en-GB" sz="1050" u="none" cap="none" strike="noStrike">
                <a:solidFill>
                  <a:srgbClr val="009999"/>
                </a:solidFill>
                <a:latin typeface="Montserrat"/>
                <a:ea typeface="Montserrat"/>
                <a:cs typeface="Montserrat"/>
                <a:sym typeface="Montserrat"/>
              </a:rPr>
              <a:t>vX.# </a:t>
            </a:r>
            <a:r>
              <a:rPr b="0" i="0" lang="en-GB" sz="800" u="none" cap="none" strike="noStrike">
                <a:solidFill>
                  <a:srgbClr val="009999"/>
                </a:solidFill>
                <a:latin typeface="Montserrat"/>
                <a:ea typeface="Montserrat"/>
                <a:cs typeface="Montserrat"/>
                <a:sym typeface="Montserrat"/>
              </a:rPr>
              <a:t>🡪</a:t>
            </a:r>
            <a:r>
              <a:rPr b="0" i="0" lang="en-GB" sz="1050" u="none" cap="none" strike="noStrike">
                <a:solidFill>
                  <a:srgbClr val="0099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050" u="none" cap="none" strike="noStrike">
              <a:solidFill>
                <a:srgbClr val="00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8800386" y="1424914"/>
            <a:ext cx="3117052" cy="1179057"/>
          </a:xfrm>
          <a:prstGeom prst="roundRect">
            <a:avLst>
              <a:gd fmla="val 16667" name="adj"/>
            </a:avLst>
          </a:prstGeom>
          <a:solidFill>
            <a:srgbClr val="C7DF84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8826589" y="1491275"/>
            <a:ext cx="309085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200"/>
              <a:buFont typeface="Arial"/>
              <a:buNone/>
            </a:pPr>
            <a:r>
              <a:rPr b="1" i="0" lang="en-GB" sz="1200" u="sng" cap="none" strike="noStrike">
                <a:solidFill>
                  <a:srgbClr val="009999"/>
                </a:solidFill>
                <a:latin typeface="Montserrat"/>
                <a:ea typeface="Montserrat"/>
                <a:cs typeface="Montserrat"/>
                <a:sym typeface="Montserrat"/>
              </a:rPr>
              <a:t>More details on this topic: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sng" cap="none" strike="noStrike">
              <a:solidFill>
                <a:srgbClr val="00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100"/>
              <a:buFont typeface="Arial"/>
              <a:buNone/>
            </a:pPr>
            <a:r>
              <a:rPr b="1" i="1" lang="en-GB" sz="1100" u="none" cap="none" strike="noStrike">
                <a:solidFill>
                  <a:srgbClr val="009999"/>
                </a:solidFill>
                <a:latin typeface="Montserrat"/>
                <a:ea typeface="Montserrat"/>
                <a:cs typeface="Montserrat"/>
                <a:sym typeface="Montserrat"/>
              </a:rPr>
              <a:t>2.1  – Future Plan for the ECV Inventory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1100"/>
              <a:buFont typeface="Arial"/>
              <a:buNone/>
            </a:pPr>
            <a:r>
              <a:rPr b="1" i="1" lang="en-GB" sz="1100" u="none" cap="none" strike="noStrike">
                <a:solidFill>
                  <a:srgbClr val="009999"/>
                </a:solidFill>
                <a:latin typeface="Montserrat"/>
                <a:ea typeface="Montserrat"/>
                <a:cs typeface="Montserrat"/>
                <a:sym typeface="Montserrat"/>
              </a:rPr>
              <a:t>8.2 – Expanding the Utility of the ECV                   Inventory</a:t>
            </a:r>
            <a:endParaRPr/>
          </a:p>
        </p:txBody>
      </p:sp>
      <p:sp>
        <p:nvSpPr>
          <p:cNvPr id="113" name="Google Shape;113;p3"/>
          <p:cNvSpPr txBox="1"/>
          <p:nvPr/>
        </p:nvSpPr>
        <p:spPr>
          <a:xfrm>
            <a:off x="4643383" y="6266167"/>
            <a:ext cx="6304136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</a:pPr>
            <a:r>
              <a:rPr b="0" i="1" lang="en-GB" sz="16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*</a:t>
            </a:r>
            <a:r>
              <a:rPr b="0" i="1" lang="en-GB" sz="105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Support contract of 1.5 FTE until mid-2029 (funded by EUMETSAT and EC Copernicus)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t/>
            </a:r>
            <a:endParaRPr b="0" i="1" sz="300" u="none" cap="none" strike="noStrike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3"/>
          <p:cNvSpPr/>
          <p:nvPr/>
        </p:nvSpPr>
        <p:spPr>
          <a:xfrm rot="5400000">
            <a:off x="11700302" y="4622670"/>
            <a:ext cx="540458" cy="336229"/>
          </a:xfrm>
          <a:prstGeom prst="upArrow">
            <a:avLst>
              <a:gd fmla="val 50000" name="adj1"/>
              <a:gd fmla="val 71067" name="adj2"/>
            </a:avLst>
          </a:prstGeom>
          <a:solidFill>
            <a:srgbClr val="9FB0CC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"/>
          <p:cNvSpPr/>
          <p:nvPr/>
        </p:nvSpPr>
        <p:spPr>
          <a:xfrm rot="5400000">
            <a:off x="1671165" y="4377808"/>
            <a:ext cx="219970" cy="751033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009999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8539459" y="4541733"/>
            <a:ext cx="135795" cy="517836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009999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Overarching Workflow</a:t>
            </a:r>
            <a:endParaRPr/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90101" y="1429494"/>
            <a:ext cx="2217877" cy="292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90101" y="3244516"/>
            <a:ext cx="2217877" cy="2926080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grpSp>
        <p:nvGrpSpPr>
          <p:cNvPr id="124" name="Google Shape;124;p4"/>
          <p:cNvGrpSpPr/>
          <p:nvPr/>
        </p:nvGrpSpPr>
        <p:grpSpPr>
          <a:xfrm>
            <a:off x="176048" y="1212215"/>
            <a:ext cx="6058393" cy="4726129"/>
            <a:chOff x="240175" y="1164"/>
            <a:chExt cx="4995984" cy="3510860"/>
          </a:xfrm>
        </p:grpSpPr>
        <p:grpSp>
          <p:nvGrpSpPr>
            <p:cNvPr id="125" name="Google Shape;125;p4"/>
            <p:cNvGrpSpPr/>
            <p:nvPr/>
          </p:nvGrpSpPr>
          <p:grpSpPr>
            <a:xfrm>
              <a:off x="919513" y="1164"/>
              <a:ext cx="3647373" cy="3152708"/>
              <a:chOff x="919513" y="1164"/>
              <a:chExt cx="3647373" cy="3152708"/>
            </a:xfrm>
          </p:grpSpPr>
          <p:sp>
            <p:nvSpPr>
              <p:cNvPr id="126" name="Google Shape;126;p4"/>
              <p:cNvSpPr/>
              <p:nvPr/>
            </p:nvSpPr>
            <p:spPr>
              <a:xfrm>
                <a:off x="2218134" y="1164"/>
                <a:ext cx="1050131" cy="682585"/>
              </a:xfrm>
              <a:prstGeom prst="roundRect">
                <a:avLst>
                  <a:gd fmla="val 16667" name="adj"/>
                </a:avLst>
              </a:prstGeom>
              <a:solidFill>
                <a:srgbClr val="00B0F0"/>
              </a:solidFill>
              <a:ln cap="flat" cmpd="sng" w="1270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4"/>
              <p:cNvSpPr txBox="1"/>
              <p:nvPr/>
            </p:nvSpPr>
            <p:spPr>
              <a:xfrm>
                <a:off x="2251455" y="34485"/>
                <a:ext cx="983489" cy="6159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GB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ECV Inventory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1377749" y="342456"/>
                <a:ext cx="2730901" cy="2730901"/>
              </a:xfrm>
              <a:custGeom>
                <a:rect b="b" l="l" r="r" t="t"/>
                <a:pathLst>
                  <a:path extrusionOk="0" h="120000" w="120000">
                    <a:moveTo>
                      <a:pt x="89269" y="7625"/>
                    </a:moveTo>
                    <a:lnTo>
                      <a:pt x="89269" y="7625"/>
                    </a:lnTo>
                    <a:cubicBezTo>
                      <a:pt x="95448" y="11079"/>
                      <a:pt x="100967" y="15599"/>
                      <a:pt x="105571" y="20976"/>
                    </a:cubicBezTo>
                  </a:path>
                </a:pathLst>
              </a:custGeom>
              <a:noFill/>
              <a:ln cap="flat" cmpd="sng" w="9525">
                <a:solidFill>
                  <a:srgbClr val="599BD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3516755" y="944667"/>
                <a:ext cx="1050131" cy="682585"/>
              </a:xfrm>
              <a:prstGeom prst="roundRect">
                <a:avLst>
                  <a:gd fmla="val 16667" name="adj"/>
                </a:avLst>
              </a:prstGeom>
              <a:solidFill>
                <a:srgbClr val="00B0F0"/>
              </a:solidFill>
              <a:ln cap="flat" cmpd="sng" w="1270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4"/>
              <p:cNvSpPr txBox="1"/>
              <p:nvPr/>
            </p:nvSpPr>
            <p:spPr>
              <a:xfrm>
                <a:off x="3550076" y="977988"/>
                <a:ext cx="983489" cy="6159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GB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Gap Analysis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1377749" y="342456"/>
                <a:ext cx="2730901" cy="2730901"/>
              </a:xfrm>
              <a:custGeom>
                <a:rect b="b" l="l" r="r" t="t"/>
                <a:pathLst>
                  <a:path extrusionOk="0" h="120000" w="120000">
                    <a:moveTo>
                      <a:pt x="119852" y="64138"/>
                    </a:moveTo>
                    <a:lnTo>
                      <a:pt x="119852" y="64138"/>
                    </a:lnTo>
                    <a:cubicBezTo>
                      <a:pt x="119304" y="72065"/>
                      <a:pt x="117186" y="79804"/>
                      <a:pt x="113622" y="86905"/>
                    </a:cubicBezTo>
                  </a:path>
                </a:pathLst>
              </a:custGeom>
              <a:noFill/>
              <a:ln cap="flat" cmpd="sng" w="9525">
                <a:solidFill>
                  <a:srgbClr val="599BD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3020726" y="2471287"/>
                <a:ext cx="1050131" cy="682585"/>
              </a:xfrm>
              <a:prstGeom prst="roundRect">
                <a:avLst>
                  <a:gd fmla="val 16667" name="adj"/>
                </a:avLst>
              </a:prstGeom>
              <a:solidFill>
                <a:srgbClr val="599BD5"/>
              </a:solidFill>
              <a:ln cap="flat" cmpd="sng" w="1270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4"/>
              <p:cNvSpPr txBox="1"/>
              <p:nvPr/>
            </p:nvSpPr>
            <p:spPr>
              <a:xfrm>
                <a:off x="3054047" y="2504608"/>
                <a:ext cx="983489" cy="6159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GB" sz="14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Coordinated Action Plan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1377749" y="342456"/>
                <a:ext cx="2730901" cy="2730901"/>
              </a:xfrm>
              <a:custGeom>
                <a:rect b="b" l="l" r="r" t="t"/>
                <a:pathLst>
                  <a:path extrusionOk="0" h="120000" w="120000">
                    <a:moveTo>
                      <a:pt x="67380" y="119539"/>
                    </a:moveTo>
                    <a:cubicBezTo>
                      <a:pt x="62477" y="120147"/>
                      <a:pt x="57518" y="120147"/>
                      <a:pt x="52614" y="119539"/>
                    </a:cubicBezTo>
                  </a:path>
                </a:pathLst>
              </a:custGeom>
              <a:noFill/>
              <a:ln cap="flat" cmpd="sng" w="9525">
                <a:solidFill>
                  <a:srgbClr val="599BD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1415542" y="2471287"/>
                <a:ext cx="1050131" cy="682585"/>
              </a:xfrm>
              <a:prstGeom prst="roundRect">
                <a:avLst>
                  <a:gd fmla="val 16667" name="adj"/>
                </a:avLst>
              </a:prstGeom>
              <a:solidFill>
                <a:srgbClr val="599BD5"/>
              </a:solidFill>
              <a:ln cap="flat" cmpd="sng" w="1270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4"/>
              <p:cNvSpPr txBox="1"/>
              <p:nvPr/>
            </p:nvSpPr>
            <p:spPr>
              <a:xfrm>
                <a:off x="1448863" y="2504608"/>
                <a:ext cx="983489" cy="6159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GB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Improved observing system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1377749" y="342456"/>
                <a:ext cx="2730901" cy="2730901"/>
              </a:xfrm>
              <a:custGeom>
                <a:rect b="b" l="l" r="r" t="t"/>
                <a:pathLst>
                  <a:path extrusionOk="0" h="120000" w="120000">
                    <a:moveTo>
                      <a:pt x="6373" y="86906"/>
                    </a:moveTo>
                    <a:lnTo>
                      <a:pt x="6373" y="86906"/>
                    </a:lnTo>
                    <a:cubicBezTo>
                      <a:pt x="2809" y="79804"/>
                      <a:pt x="692" y="72065"/>
                      <a:pt x="143" y="64139"/>
                    </a:cubicBezTo>
                  </a:path>
                </a:pathLst>
              </a:custGeom>
              <a:noFill/>
              <a:ln cap="flat" cmpd="sng" w="9525">
                <a:solidFill>
                  <a:srgbClr val="599BD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919513" y="944667"/>
                <a:ext cx="1050131" cy="682585"/>
              </a:xfrm>
              <a:prstGeom prst="roundRect">
                <a:avLst>
                  <a:gd fmla="val 16667" name="adj"/>
                </a:avLst>
              </a:prstGeom>
              <a:solidFill>
                <a:srgbClr val="599BD5"/>
              </a:solidFill>
              <a:ln cap="flat" cmpd="sng" w="1270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4"/>
              <p:cNvSpPr txBox="1"/>
              <p:nvPr/>
            </p:nvSpPr>
            <p:spPr>
              <a:xfrm>
                <a:off x="952834" y="977988"/>
                <a:ext cx="983489" cy="6159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-GB" sz="14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Improved CDRs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1377749" y="342456"/>
                <a:ext cx="2730901" cy="2730901"/>
              </a:xfrm>
              <a:custGeom>
                <a:rect b="b" l="l" r="r" t="t"/>
                <a:pathLst>
                  <a:path extrusionOk="0" h="120000" w="120000">
                    <a:moveTo>
                      <a:pt x="14423" y="20976"/>
                    </a:moveTo>
                    <a:cubicBezTo>
                      <a:pt x="19027" y="15599"/>
                      <a:pt x="24546" y="11079"/>
                      <a:pt x="30725" y="7625"/>
                    </a:cubicBezTo>
                  </a:path>
                </a:pathLst>
              </a:custGeom>
              <a:noFill/>
              <a:ln cap="flat" cmpd="sng" w="9525">
                <a:solidFill>
                  <a:srgbClr val="599BD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descr="C:\Users\Nunes\AppData\Local\Microsoft\Windows\INetCache\Content.MSO\B54F599A.tmp" id="141" name="Google Shape;141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45342" y="1704751"/>
              <a:ext cx="485775" cy="48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Nunes\AppData\Local\Microsoft\Windows\INetCache\Content.MSO\B54F599A.tmp" id="142" name="Google Shape;142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1171" y="80467"/>
              <a:ext cx="485775" cy="48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Nunes\AppData\Local\Microsoft\Windows\INetCache\Content.MSO\B54F599A.tmp" id="143" name="Google Shape;143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03750" y="1887321"/>
              <a:ext cx="485775" cy="48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Nunes\AppData\Local\Microsoft\Windows\INetCache\Content.MSO\B54F599A.tmp" id="144" name="Google Shape;144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69741" y="58521"/>
              <a:ext cx="485775" cy="485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Google Shape;145;p4"/>
            <p:cNvSpPr txBox="1"/>
            <p:nvPr/>
          </p:nvSpPr>
          <p:spPr>
            <a:xfrm>
              <a:off x="240175" y="2210845"/>
              <a:ext cx="1076400" cy="2508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Data producers</a:t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6" name="Google Shape;146;p4"/>
            <p:cNvSpPr txBox="1"/>
            <p:nvPr/>
          </p:nvSpPr>
          <p:spPr>
            <a:xfrm>
              <a:off x="724205" y="592290"/>
              <a:ext cx="876300" cy="2508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WGClimate</a:t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7" name="Google Shape;147;p4"/>
            <p:cNvSpPr txBox="1"/>
            <p:nvPr/>
          </p:nvSpPr>
          <p:spPr>
            <a:xfrm>
              <a:off x="3935578" y="570355"/>
              <a:ext cx="1114500" cy="2508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Climate Experts</a:t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8" name="Google Shape;148;p4"/>
            <p:cNvSpPr txBox="1"/>
            <p:nvPr/>
          </p:nvSpPr>
          <p:spPr>
            <a:xfrm>
              <a:off x="4359859" y="2413041"/>
              <a:ext cx="876300" cy="2508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WGClimate</a:t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9" name="Google Shape;149;p4"/>
            <p:cNvSpPr txBox="1"/>
            <p:nvPr/>
          </p:nvSpPr>
          <p:spPr>
            <a:xfrm>
              <a:off x="2225850" y="3261224"/>
              <a:ext cx="1057200" cy="2508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CEOS / CGMS</a:t>
              </a:r>
              <a:endPara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50" name="Google Shape;150;p4"/>
          <p:cNvSpPr/>
          <p:nvPr/>
        </p:nvSpPr>
        <p:spPr>
          <a:xfrm rot="3703990">
            <a:off x="2891307" y="3036272"/>
            <a:ext cx="640080" cy="640080"/>
          </a:xfrm>
          <a:custGeom>
            <a:rect b="b" l="l" r="r" t="t"/>
            <a:pathLst>
              <a:path extrusionOk="0" h="120000" w="120000">
                <a:moveTo>
                  <a:pt x="62762" y="112427"/>
                </a:moveTo>
                <a:lnTo>
                  <a:pt x="62762" y="112427"/>
                </a:lnTo>
                <a:cubicBezTo>
                  <a:pt x="35370" y="113871"/>
                  <a:pt x="11484" y="93983"/>
                  <a:pt x="7940" y="66783"/>
                </a:cubicBezTo>
                <a:cubicBezTo>
                  <a:pt x="4396" y="39582"/>
                  <a:pt x="22390" y="14238"/>
                  <a:pt x="49237" y="8615"/>
                </a:cubicBezTo>
                <a:cubicBezTo>
                  <a:pt x="76085" y="2992"/>
                  <a:pt x="102736" y="18985"/>
                  <a:pt x="110406" y="45321"/>
                </a:cubicBezTo>
                <a:lnTo>
                  <a:pt x="117538" y="45321"/>
                </a:lnTo>
                <a:lnTo>
                  <a:pt x="105000" y="60000"/>
                </a:lnTo>
                <a:lnTo>
                  <a:pt x="87538" y="45321"/>
                </a:lnTo>
                <a:lnTo>
                  <a:pt x="94508" y="45321"/>
                </a:lnTo>
                <a:lnTo>
                  <a:pt x="94508" y="45321"/>
                </a:lnTo>
                <a:cubicBezTo>
                  <a:pt x="87061" y="27815"/>
                  <a:pt x="67685" y="18659"/>
                  <a:pt x="49432" y="24020"/>
                </a:cubicBezTo>
                <a:cubicBezTo>
                  <a:pt x="31179" y="29381"/>
                  <a:pt x="19832" y="47561"/>
                  <a:pt x="23035" y="66313"/>
                </a:cubicBezTo>
                <a:cubicBezTo>
                  <a:pt x="26238" y="85066"/>
                  <a:pt x="42975" y="98449"/>
                  <a:pt x="61973" y="97448"/>
                </a:cubicBezTo>
                <a:close/>
              </a:path>
            </a:pathLst>
          </a:custGeom>
          <a:solidFill>
            <a:srgbClr val="757070"/>
          </a:solidFill>
          <a:ln cap="flat" cmpd="sng" w="57150">
            <a:solidFill>
              <a:srgbClr val="7570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63893" y="1068950"/>
            <a:ext cx="2422098" cy="310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25499" y="3275647"/>
            <a:ext cx="2384949" cy="3108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 txBox="1"/>
          <p:nvPr>
            <p:ph idx="1" type="body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en-GB" sz="2400"/>
              <a:t>Identify shortcomings for climate monitoring in the current and future space architecture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en-GB" sz="2400"/>
              <a:t>Identify opportunities to improve CDR production supporting GCOS ECVs and Fundamental CDRs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en-GB" sz="2400"/>
              <a:t>Informs WGClimate’s Coordinated Action Plan designed to address gaps and weaknesses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158" name="Google Shape;158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Gap Analysis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 txBox="1"/>
          <p:nvPr>
            <p:ph idx="1" type="body"/>
          </p:nvPr>
        </p:nvSpPr>
        <p:spPr>
          <a:xfrm>
            <a:off x="227100" y="1097550"/>
            <a:ext cx="11776800" cy="5142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CMRS-24-01: Update and align WGClimate website instances (CEOS, CGMS, climatemonitoring.info)</a:t>
            </a:r>
            <a:endParaRPr sz="1900"/>
          </a:p>
          <a:p>
            <a:pPr indent="-349250" lvl="1" marL="914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Expected completion: end of 2025</a:t>
            </a:r>
            <a:endParaRPr sz="1900"/>
          </a:p>
          <a:p>
            <a:pPr indent="-3492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CMRS-24-02: Update ECV Inventory content with previously-submitted records (~50)</a:t>
            </a:r>
            <a:endParaRPr sz="1900"/>
          </a:p>
          <a:p>
            <a:pPr indent="-349250" lvl="1" marL="914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Closed end of last year</a:t>
            </a:r>
            <a:endParaRPr sz="1900"/>
          </a:p>
          <a:p>
            <a:pPr indent="-3492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CMRS-24-03: Restructure ECV Inventory architecture and processes for population, review, gap analysis	</a:t>
            </a:r>
            <a:endParaRPr sz="1900"/>
          </a:p>
          <a:p>
            <a:pPr indent="-349250" lvl="1" marL="914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See item 2.1 (In progress)</a:t>
            </a:r>
            <a:endParaRPr sz="1900"/>
          </a:p>
          <a:p>
            <a:pPr indent="-349250" lvl="1" marL="914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Expected completion: mid-2025</a:t>
            </a:r>
            <a:endParaRPr sz="1900"/>
          </a:p>
          <a:p>
            <a:pPr indent="-3492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CMRS-24-04: Submit manuscript with updated definitions of FCDR; CDR; ICDR</a:t>
            </a:r>
            <a:endParaRPr sz="1900"/>
          </a:p>
          <a:p>
            <a:pPr indent="-349250" lvl="1" marL="914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See item 2.5 (next steps TBD)</a:t>
            </a:r>
            <a:endParaRPr sz="1900"/>
          </a:p>
          <a:p>
            <a:pPr indent="-3492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CMRS-24-05: Submit Merged Gap Analysis Report to CGMS and CEOS Principals for approval</a:t>
            </a:r>
            <a:endParaRPr sz="1900"/>
          </a:p>
          <a:p>
            <a:pPr indent="-349250" lvl="1" marL="914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Closed - endorsed by CEOS &amp; CGMS end of last year</a:t>
            </a:r>
            <a:endParaRPr sz="1900"/>
          </a:p>
        </p:txBody>
      </p:sp>
      <p:sp>
        <p:nvSpPr>
          <p:cNvPr id="164" name="Google Shape;164;p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2024-2026 Deliverables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 txBox="1"/>
          <p:nvPr>
            <p:ph idx="1" type="body"/>
          </p:nvPr>
        </p:nvSpPr>
        <p:spPr>
          <a:xfrm>
            <a:off x="107625" y="1097549"/>
            <a:ext cx="11984400" cy="52167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CMRS-24-06: Submit 2024 Coordinated Action Plan to CGMS and CEOS Principals for approval</a:t>
            </a:r>
            <a:endParaRPr sz="1900"/>
          </a:p>
          <a:p>
            <a:pPr indent="-349250" lvl="1" marL="914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Closed - endorsed by CEOS &amp; CGMS end of last year</a:t>
            </a:r>
            <a:endParaRPr sz="2000"/>
          </a:p>
          <a:p>
            <a:pPr indent="-3492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CMRS-24-07: Document GST1 lessons learned and GST2 recommendations</a:t>
            </a:r>
            <a:endParaRPr sz="1900"/>
          </a:p>
          <a:p>
            <a:pPr indent="-349250" lvl="1" marL="914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See item 4.3</a:t>
            </a:r>
            <a:endParaRPr sz="1900"/>
          </a:p>
          <a:p>
            <a:pPr indent="-349250" lvl="1" marL="914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Draft circulated for comment</a:t>
            </a:r>
            <a:endParaRPr sz="1900"/>
          </a:p>
          <a:p>
            <a:pPr indent="-349250" lvl="1" marL="914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Expected completion: SIT-40 (April 2025)</a:t>
            </a:r>
            <a:endParaRPr sz="1900"/>
          </a:p>
          <a:p>
            <a:pPr indent="-3492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CMRS-19-06: Implement Coordinated Actions 5 on FCDR Inventory; 6 on nomenclature document for CDRs; 10 on metadata standards</a:t>
            </a:r>
            <a:endParaRPr sz="1900"/>
          </a:p>
          <a:p>
            <a:pPr indent="-349250" lvl="1" marL="914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Status TBD </a:t>
            </a:r>
            <a:endParaRPr sz="1900"/>
          </a:p>
          <a:p>
            <a:pPr indent="-3492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CMRS-23-04: Provide Agency Response to 2022 GCOP IP</a:t>
            </a:r>
            <a:endParaRPr sz="1900"/>
          </a:p>
          <a:p>
            <a:pPr indent="-349250" lvl="1" marL="914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See item 2.2</a:t>
            </a:r>
            <a:endParaRPr sz="1900"/>
          </a:p>
          <a:p>
            <a:pPr indent="-349250" lvl="1" marL="914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Almost complete - endorsement by CEOS anticipated for SIT-40 (April 2025), by CGMS via virtual endorsement around the same time</a:t>
            </a:r>
            <a:endParaRPr sz="1900"/>
          </a:p>
        </p:txBody>
      </p:sp>
      <p:sp>
        <p:nvSpPr>
          <p:cNvPr id="170" name="Google Shape;170;p7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2024-2026 Deliverables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 txBox="1"/>
          <p:nvPr>
            <p:ph idx="1" type="body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Expanding the utility of the ECV Inventory</a:t>
            </a:r>
            <a:endParaRPr sz="1900"/>
          </a:p>
          <a:p>
            <a:pPr indent="-349250" lvl="1" marL="914400" rtl="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Specifics TBD - to be discussed during item 8.2</a:t>
            </a:r>
            <a:endParaRPr sz="1900"/>
          </a:p>
          <a:p>
            <a:pPr indent="-349250" lvl="0" marL="457200" rtl="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Supporting SIT Chair Team on delivering Issue 2 of the GST Strategy</a:t>
            </a:r>
            <a:endParaRPr sz="1900"/>
          </a:p>
          <a:p>
            <a:pPr indent="-349250" lvl="1" marL="914400" rtl="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Following GST1 Lessons Learned</a:t>
            </a:r>
            <a:endParaRPr sz="1900"/>
          </a:p>
          <a:p>
            <a:pPr indent="-349250" lvl="1" marL="914400" rtl="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Expected completion: CEOS Plenary 2025 (November 2025)</a:t>
            </a:r>
            <a:endParaRPr sz="1900"/>
          </a:p>
          <a:p>
            <a:pPr indent="-349250" lvl="0" marL="457200" rtl="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 Country Engagement</a:t>
            </a:r>
            <a:endParaRPr sz="1900"/>
          </a:p>
          <a:p>
            <a:pPr indent="-349250" lvl="1" marL="914400" rtl="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900"/>
              <a:buChar char="▪"/>
            </a:pPr>
            <a:r>
              <a:rPr lang="en-GB" sz="1900"/>
              <a:t>See session 6</a:t>
            </a:r>
            <a:endParaRPr sz="1900"/>
          </a:p>
          <a:p>
            <a:pPr indent="-349250" lvl="0" marL="457200" rtl="0" algn="l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900"/>
              <a:buChar char="❖"/>
            </a:pPr>
            <a:r>
              <a:rPr lang="en-GB" sz="1900"/>
              <a:t>+ more to be discussed this week</a:t>
            </a:r>
            <a:endParaRPr sz="19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76" name="Google Shape;176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New Deliverables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Timeline of activities</a:t>
            </a:r>
            <a:endParaRPr/>
          </a:p>
        </p:txBody>
      </p:sp>
      <p:graphicFrame>
        <p:nvGraphicFramePr>
          <p:cNvPr id="182" name="Google Shape;182;p9"/>
          <p:cNvGraphicFramePr/>
          <p:nvPr/>
        </p:nvGraphicFramePr>
        <p:xfrm>
          <a:off x="176038" y="1440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{49F80A72-73A8-413D-963B-2E206B3BCEB5}</a:tableStyleId>
              </a:tblPr>
              <a:tblGrid>
                <a:gridCol w="1537825"/>
                <a:gridCol w="680175"/>
                <a:gridCol w="885925"/>
                <a:gridCol w="885925"/>
                <a:gridCol w="758725"/>
                <a:gridCol w="965750"/>
                <a:gridCol w="967150"/>
                <a:gridCol w="887475"/>
                <a:gridCol w="926100"/>
                <a:gridCol w="1002400"/>
                <a:gridCol w="1123300"/>
                <a:gridCol w="758900"/>
                <a:gridCol w="583550"/>
              </a:tblGrid>
              <a:tr h="430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Jan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8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Feb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8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8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Apr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8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May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8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Jun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8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Jul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8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Aug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8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Sept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8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Oct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8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Nov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8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Dec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8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894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Space Agency Response to GCOS IP</a:t>
                      </a:r>
                      <a:endParaRPr b="1"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GCOS for review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CEOS &amp; CGMS for review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Endorse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44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ECV Inventory</a:t>
                      </a:r>
                      <a:endParaRPr b="1"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New system preview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Release of new system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CDR Term Definition</a:t>
                      </a:r>
                      <a:endParaRPr b="1"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61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GST </a:t>
                      </a:r>
                      <a:endParaRPr b="1"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1st Draft of LL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Endorse LL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GST coordination call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GST coordination call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GST Strategy draft complete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GST coordination call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Endorse GST Strategy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UNFCCC </a:t>
                      </a:r>
                      <a:endParaRPr b="1"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Preparation for Bonn Conference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First draft of SBSTA statement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COP EID Theme Due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SBSTA Statement endorsed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642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ToR &amp; Website</a:t>
                      </a:r>
                      <a:endParaRPr b="1"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Draft ToR update shared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Update Webpage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Endorse ToR Update</a:t>
                      </a:r>
                      <a:endParaRPr b="1"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54000" marB="54000" marR="54000" marL="5400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3" name="Google Shape;183;p9"/>
          <p:cNvSpPr/>
          <p:nvPr/>
        </p:nvSpPr>
        <p:spPr>
          <a:xfrm>
            <a:off x="2465350" y="1385625"/>
            <a:ext cx="303300" cy="259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9"/>
          <p:cNvSpPr/>
          <p:nvPr/>
        </p:nvSpPr>
        <p:spPr>
          <a:xfrm>
            <a:off x="4114575" y="1385625"/>
            <a:ext cx="303300" cy="259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9"/>
          <p:cNvSpPr/>
          <p:nvPr/>
        </p:nvSpPr>
        <p:spPr>
          <a:xfrm>
            <a:off x="5989938" y="1385625"/>
            <a:ext cx="303300" cy="259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9"/>
          <p:cNvSpPr/>
          <p:nvPr/>
        </p:nvSpPr>
        <p:spPr>
          <a:xfrm>
            <a:off x="6507325" y="1385625"/>
            <a:ext cx="303300" cy="259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9"/>
          <p:cNvSpPr/>
          <p:nvPr/>
        </p:nvSpPr>
        <p:spPr>
          <a:xfrm>
            <a:off x="7499075" y="1385625"/>
            <a:ext cx="303300" cy="259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9"/>
          <p:cNvSpPr/>
          <p:nvPr/>
        </p:nvSpPr>
        <p:spPr>
          <a:xfrm>
            <a:off x="8727650" y="1385625"/>
            <a:ext cx="303300" cy="259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9"/>
          <p:cNvSpPr/>
          <p:nvPr/>
        </p:nvSpPr>
        <p:spPr>
          <a:xfrm>
            <a:off x="10323850" y="1385625"/>
            <a:ext cx="303300" cy="259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10796800" y="1385625"/>
            <a:ext cx="303300" cy="259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9"/>
          <p:cNvSpPr/>
          <p:nvPr/>
        </p:nvSpPr>
        <p:spPr>
          <a:xfrm>
            <a:off x="11327350" y="1385625"/>
            <a:ext cx="303300" cy="259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9"/>
          <p:cNvSpPr txBox="1"/>
          <p:nvPr/>
        </p:nvSpPr>
        <p:spPr>
          <a:xfrm>
            <a:off x="1962850" y="1086050"/>
            <a:ext cx="1308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WGClimate-22</a:t>
            </a:r>
            <a:endParaRPr b="1" i="0" sz="11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9"/>
          <p:cNvSpPr txBox="1"/>
          <p:nvPr/>
        </p:nvSpPr>
        <p:spPr>
          <a:xfrm>
            <a:off x="8490825" y="1086050"/>
            <a:ext cx="74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SIT TW</a:t>
            </a:r>
            <a:endParaRPr b="1" i="0" sz="11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9"/>
          <p:cNvSpPr txBox="1"/>
          <p:nvPr/>
        </p:nvSpPr>
        <p:spPr>
          <a:xfrm>
            <a:off x="7238675" y="987550"/>
            <a:ext cx="824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GCOS SC</a:t>
            </a:r>
            <a:endParaRPr b="1" i="0" sz="11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9"/>
          <p:cNvSpPr txBox="1"/>
          <p:nvPr/>
        </p:nvSpPr>
        <p:spPr>
          <a:xfrm>
            <a:off x="6395138" y="987550"/>
            <a:ext cx="741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Bonn CC</a:t>
            </a:r>
            <a:endParaRPr b="1" i="0" sz="11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9"/>
          <p:cNvSpPr txBox="1"/>
          <p:nvPr/>
        </p:nvSpPr>
        <p:spPr>
          <a:xfrm>
            <a:off x="5667360" y="987550"/>
            <a:ext cx="987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CGMS Plenary</a:t>
            </a:r>
            <a:endParaRPr b="1" i="0" sz="11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9"/>
          <p:cNvSpPr txBox="1"/>
          <p:nvPr/>
        </p:nvSpPr>
        <p:spPr>
          <a:xfrm>
            <a:off x="3775050" y="1086050"/>
            <a:ext cx="1308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SIT-40</a:t>
            </a:r>
            <a:endParaRPr b="1" i="0" sz="11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9"/>
          <p:cNvSpPr txBox="1"/>
          <p:nvPr/>
        </p:nvSpPr>
        <p:spPr>
          <a:xfrm>
            <a:off x="11243525" y="1086050"/>
            <a:ext cx="824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COP-30</a:t>
            </a:r>
            <a:endParaRPr b="1" i="0" sz="11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9"/>
          <p:cNvSpPr txBox="1"/>
          <p:nvPr/>
        </p:nvSpPr>
        <p:spPr>
          <a:xfrm>
            <a:off x="10559775" y="987550"/>
            <a:ext cx="824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CEOS Plenary</a:t>
            </a:r>
            <a:endParaRPr b="1" i="0" sz="11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9"/>
          <p:cNvSpPr txBox="1"/>
          <p:nvPr/>
        </p:nvSpPr>
        <p:spPr>
          <a:xfrm>
            <a:off x="9345075" y="1086050"/>
            <a:ext cx="1308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WGClimate-23</a:t>
            </a:r>
            <a:endParaRPr b="1" i="0" sz="11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3775050" y="1385625"/>
            <a:ext cx="303300" cy="259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9"/>
          <p:cNvSpPr txBox="1"/>
          <p:nvPr/>
        </p:nvSpPr>
        <p:spPr>
          <a:xfrm>
            <a:off x="3555900" y="987550"/>
            <a:ext cx="741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CGMS WG</a:t>
            </a:r>
            <a:endParaRPr b="1" i="0" sz="11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