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Lobster"/>
      <p:regular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Average"/>
      <p:regular r:id="rId25"/>
    </p:embeddedFont>
    <p:embeddedFont>
      <p:font typeface="Barlow Medium"/>
      <p:regular r:id="rId26"/>
      <p:bold r:id="rId27"/>
      <p:italic r:id="rId28"/>
      <p:boldItalic r:id="rId29"/>
    </p:embeddedFont>
    <p:embeddedFont>
      <p:font typeface="Barlow SemiBold"/>
      <p:regular r:id="rId30"/>
      <p:bold r:id="rId31"/>
      <p:italic r:id="rId32"/>
      <p:boldItalic r:id="rId33"/>
    </p:embeddedFont>
    <p:embeddedFont>
      <p:font typeface="Barl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iaj7gxANWGQ2gvhvJfbjp26zo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Medium-regular.fntdata"/><Relationship Id="rId25" Type="http://schemas.openxmlformats.org/officeDocument/2006/relationships/font" Target="fonts/Average-regular.fntdata"/><Relationship Id="rId28" Type="http://schemas.openxmlformats.org/officeDocument/2006/relationships/font" Target="fonts/BarlowMedium-italic.fntdata"/><Relationship Id="rId27" Type="http://schemas.openxmlformats.org/officeDocument/2006/relationships/font" Target="fonts/Barlow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SemiBold-bold.fntdata"/><Relationship Id="rId30" Type="http://schemas.openxmlformats.org/officeDocument/2006/relationships/font" Target="fonts/BarlowSemiBold-regular.fntdata"/><Relationship Id="rId11" Type="http://schemas.openxmlformats.org/officeDocument/2006/relationships/slide" Target="slides/slide7.xml"/><Relationship Id="rId33" Type="http://schemas.openxmlformats.org/officeDocument/2006/relationships/font" Target="fonts/BarlowSemiBold-boldItalic.fntdata"/><Relationship Id="rId10" Type="http://schemas.openxmlformats.org/officeDocument/2006/relationships/slide" Target="slides/slide6.xml"/><Relationship Id="rId32" Type="http://schemas.openxmlformats.org/officeDocument/2006/relationships/font" Target="fonts/BarlowSemiBold-italic.fntdata"/><Relationship Id="rId13" Type="http://schemas.openxmlformats.org/officeDocument/2006/relationships/font" Target="fonts/MontserratSemiBold-bold.fntdata"/><Relationship Id="rId35" Type="http://schemas.openxmlformats.org/officeDocument/2006/relationships/font" Target="fonts/Barlow-bold.fntdata"/><Relationship Id="rId12" Type="http://schemas.openxmlformats.org/officeDocument/2006/relationships/font" Target="fonts/MontserratSemiBold-regular.fntdata"/><Relationship Id="rId34" Type="http://schemas.openxmlformats.org/officeDocument/2006/relationships/font" Target="fonts/Barlow-regular.fntdata"/><Relationship Id="rId15" Type="http://schemas.openxmlformats.org/officeDocument/2006/relationships/font" Target="fonts/MontserratSemiBold-boldItalic.fntdata"/><Relationship Id="rId37" Type="http://schemas.openxmlformats.org/officeDocument/2006/relationships/font" Target="fonts/Barlow-boldItalic.fntdata"/><Relationship Id="rId14" Type="http://schemas.openxmlformats.org/officeDocument/2006/relationships/font" Target="fonts/MontserratSemiBold-italic.fntdata"/><Relationship Id="rId36" Type="http://schemas.openxmlformats.org/officeDocument/2006/relationships/font" Target="fonts/Barlow-italic.fntdata"/><Relationship Id="rId17" Type="http://schemas.openxmlformats.org/officeDocument/2006/relationships/font" Target="fonts/Montserrat-regular.fntdata"/><Relationship Id="rId16" Type="http://schemas.openxmlformats.org/officeDocument/2006/relationships/font" Target="fonts/Lobster-regular.fntdata"/><Relationship Id="rId38" Type="http://customschemas.google.com/relationships/presentationmetadata" Target="meta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f895ea88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f895ea8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8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8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8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8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8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14" name="Google Shape;14;p8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" name="Google Shape;15;p8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8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9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9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34" name="Google Shape;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" name="Google Shape;3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40" name="Google Shape;4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42" name="Google Shape;42;p10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1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1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5" y="1440475"/>
            <a:ext cx="103257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WGClimate-22 &amp; GHG-TT-5</a:t>
            </a:r>
            <a:endParaRPr sz="7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Welcome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223225" y="5221050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1.1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280692" y="1079839"/>
            <a:ext cx="569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Birthplace of WGClimate!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to ESA for hosting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Welcome to ECSAT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017" y="2593350"/>
            <a:ext cx="4847660" cy="36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9125" y="1164175"/>
            <a:ext cx="3892275" cy="50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f895ea888_0_0"/>
          <p:cNvSpPr txBox="1"/>
          <p:nvPr>
            <p:ph type="title"/>
          </p:nvPr>
        </p:nvSpPr>
        <p:spPr>
          <a:xfrm>
            <a:off x="2072700" y="1886575"/>
            <a:ext cx="7850100" cy="235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 remarks from UKSA </a:t>
            </a:r>
            <a:endParaRPr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4800"/>
              <a:t>2025 CEOS Chair</a:t>
            </a:r>
            <a:endParaRPr i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176048" y="1223850"/>
            <a:ext cx="11776800" cy="4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All participants to introduce themselves: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Name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Organisation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Role</a:t>
            </a:r>
            <a:endParaRPr sz="2500"/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Tour de table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Please be mindful to adhere to the allotted time on the agenda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Please use the microphones in the room when speaking to ensure that online attendees can hear clearly</a:t>
            </a:r>
            <a:endParaRPr/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Logistics: meeting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idx="1" type="body"/>
          </p:nvPr>
        </p:nvSpPr>
        <p:spPr>
          <a:xfrm>
            <a:off x="107625" y="1097550"/>
            <a:ext cx="11984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Bus will depart on Wednesday and Thursday from Oxford at </a:t>
            </a:r>
            <a:r>
              <a:rPr b="1" lang="en-GB" sz="2400"/>
              <a:t>8am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Bus will return this evening after the cocktail reception (Time TBC)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Bus will take participants tomorrow directly to the dinner venue. Make your own way home after dinner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On Thursday: no return bus has been arranged. Show of hands for who is: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Going to the airport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Going back to Oxford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Has made their own arrangements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Taxis will be booked accordingly</a:t>
            </a:r>
            <a:endParaRPr/>
          </a:p>
        </p:txBody>
      </p:sp>
      <p:sp>
        <p:nvSpPr>
          <p:cNvPr id="92" name="Google Shape;92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Logistics: transport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Bring your ID </a:t>
            </a:r>
            <a:r>
              <a:rPr b="1" lang="en-GB" sz="2700"/>
              <a:t>every day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Breakout sessions: GHG TT will stay here, WGClimate will go to the Mars Room (upstairs)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Presentations: presenters should join the webex line, and share their own screen to present. </a:t>
            </a:r>
            <a:endParaRPr sz="2700"/>
          </a:p>
          <a:p>
            <a:pPr indent="-4000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▪"/>
            </a:pPr>
            <a:r>
              <a:rPr lang="en-GB" sz="2700"/>
              <a:t>If this isn’t possible, let </a:t>
            </a:r>
            <a:r>
              <a:rPr lang="en-GB" sz="2700"/>
              <a:t>Libby</a:t>
            </a:r>
            <a:r>
              <a:rPr lang="en-GB" sz="2700"/>
              <a:t> know in advance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</p:txBody>
      </p:sp>
      <p:sp>
        <p:nvSpPr>
          <p:cNvPr id="98" name="Google Shape;98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Logistics: Venue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