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338" r:id="rId2"/>
    <p:sldId id="408" r:id="rId3"/>
    <p:sldId id="400" r:id="rId4"/>
    <p:sldId id="401" r:id="rId5"/>
    <p:sldId id="374" r:id="rId6"/>
    <p:sldId id="376" r:id="rId7"/>
    <p:sldId id="381" r:id="rId8"/>
    <p:sldId id="386" r:id="rId9"/>
    <p:sldId id="388" r:id="rId10"/>
    <p:sldId id="385" r:id="rId11"/>
    <p:sldId id="389" r:id="rId12"/>
    <p:sldId id="393" r:id="rId13"/>
    <p:sldId id="396" r:id="rId14"/>
    <p:sldId id="398" r:id="rId15"/>
    <p:sldId id="399" r:id="rId16"/>
    <p:sldId id="403" r:id="rId17"/>
    <p:sldId id="404" r:id="rId18"/>
    <p:sldId id="390" r:id="rId19"/>
    <p:sldId id="391" r:id="rId20"/>
    <p:sldId id="392" r:id="rId21"/>
    <p:sldId id="405" r:id="rId22"/>
    <p:sldId id="394" r:id="rId23"/>
    <p:sldId id="395" r:id="rId24"/>
    <p:sldId id="406" r:id="rId25"/>
    <p:sldId id="397" r:id="rId26"/>
    <p:sldId id="402" r:id="rId27"/>
    <p:sldId id="407"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 Dolman" initials="HD" lastIdx="7" clrIdx="0">
    <p:extLst>
      <p:ext uri="{19B8F6BF-5375-455C-9EA6-DF929625EA0E}">
        <p15:presenceInfo xmlns:p15="http://schemas.microsoft.com/office/powerpoint/2012/main" userId="943221aaefa4b79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9933"/>
    <a:srgbClr val="FFFFCC"/>
    <a:srgbClr val="CCCCFF"/>
    <a:srgbClr val="99FFCC"/>
    <a:srgbClr val="CCFFCC"/>
    <a:srgbClr val="000000"/>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03" autoAdjust="0"/>
    <p:restoredTop sz="93883" autoAdjust="0"/>
  </p:normalViewPr>
  <p:slideViewPr>
    <p:cSldViewPr snapToGrid="0">
      <p:cViewPr varScale="1">
        <p:scale>
          <a:sx n="68" d="100"/>
          <a:sy n="68" d="100"/>
        </p:scale>
        <p:origin x="776" y="48"/>
      </p:cViewPr>
      <p:guideLst/>
    </p:cSldViewPr>
  </p:slideViewPr>
  <p:outlineViewPr>
    <p:cViewPr>
      <p:scale>
        <a:sx n="33" d="100"/>
        <a:sy n="33" d="100"/>
      </p:scale>
      <p:origin x="0" y="-20456"/>
    </p:cViewPr>
  </p:outlineViewPr>
  <p:notesTextViewPr>
    <p:cViewPr>
      <p:scale>
        <a:sx n="1" d="1"/>
        <a:sy n="1" d="1"/>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7BE86E-1F7C-4B78-8575-52A85DAECF2A}" type="datetimeFigureOut">
              <a:rPr lang="en-GB" smtClean="0"/>
              <a:t>26/03/2024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C2BCD1-BFF4-4B49-A33B-7DCC62265A36}" type="slidenum">
              <a:rPr lang="en-GB" smtClean="0"/>
              <a:t>‹#›</a:t>
            </a:fld>
            <a:endParaRPr lang="en-GB"/>
          </a:p>
        </p:txBody>
      </p:sp>
    </p:spTree>
    <p:extLst>
      <p:ext uri="{BB962C8B-B14F-4D97-AF65-F5344CB8AC3E}">
        <p14:creationId xmlns:p14="http://schemas.microsoft.com/office/powerpoint/2010/main" val="323317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6C2BCD1-BFF4-4B49-A33B-7DCC62265A36}" type="slidenum">
              <a:rPr lang="en-GB" smtClean="0"/>
              <a:t>1</a:t>
            </a:fld>
            <a:endParaRPr lang="en-GB"/>
          </a:p>
        </p:txBody>
      </p:sp>
    </p:spTree>
    <p:extLst>
      <p:ext uri="{BB962C8B-B14F-4D97-AF65-F5344CB8AC3E}">
        <p14:creationId xmlns:p14="http://schemas.microsoft.com/office/powerpoint/2010/main" val="30632580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C2BCD1-BFF4-4B49-A33B-7DCC62265A36}" type="slidenum">
              <a:rPr lang="en-GB" smtClean="0"/>
              <a:t>16</a:t>
            </a:fld>
            <a:endParaRPr lang="en-GB"/>
          </a:p>
        </p:txBody>
      </p:sp>
    </p:spTree>
    <p:extLst>
      <p:ext uri="{BB962C8B-B14F-4D97-AF65-F5344CB8AC3E}">
        <p14:creationId xmlns:p14="http://schemas.microsoft.com/office/powerpoint/2010/main" val="22285715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we need to address this</a:t>
            </a:r>
            <a:r>
              <a:rPr lang="en-US" dirty="0">
                <a:sym typeface="Wingdings" pitchFamily="2" charset="2"/>
              </a:rPr>
              <a:t> GCOS</a:t>
            </a:r>
            <a:endParaRPr lang="en-US" dirty="0"/>
          </a:p>
        </p:txBody>
      </p:sp>
      <p:sp>
        <p:nvSpPr>
          <p:cNvPr id="4" name="Slide Number Placeholder 3"/>
          <p:cNvSpPr>
            <a:spLocks noGrp="1"/>
          </p:cNvSpPr>
          <p:nvPr>
            <p:ph type="sldNum" sz="quarter" idx="5"/>
          </p:nvPr>
        </p:nvSpPr>
        <p:spPr/>
        <p:txBody>
          <a:bodyPr/>
          <a:lstStyle/>
          <a:p>
            <a:fld id="{76C2BCD1-BFF4-4B49-A33B-7DCC62265A36}" type="slidenum">
              <a:rPr lang="en-GB" smtClean="0"/>
              <a:t>18</a:t>
            </a:fld>
            <a:endParaRPr lang="en-GB"/>
          </a:p>
        </p:txBody>
      </p:sp>
    </p:spTree>
    <p:extLst>
      <p:ext uri="{BB962C8B-B14F-4D97-AF65-F5344CB8AC3E}">
        <p14:creationId xmlns:p14="http://schemas.microsoft.com/office/powerpoint/2010/main" val="32156990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ffectLst/>
                <a:latin typeface="Verdana" panose="020B0604030504040204" pitchFamily="34" charset="0"/>
              </a:rPr>
              <a:t>Radiance measurement records need to be carefully assessed, </a:t>
            </a:r>
            <a:r>
              <a:rPr lang="en-US" dirty="0" err="1">
                <a:effectLst/>
                <a:latin typeface="Verdana" panose="020B0604030504040204" pitchFamily="34" charset="0"/>
              </a:rPr>
              <a:t>characterised</a:t>
            </a:r>
            <a:r>
              <a:rPr lang="en-US" dirty="0">
                <a:effectLst/>
                <a:latin typeface="Verdana" panose="020B0604030504040204" pitchFamily="34" charset="0"/>
              </a:rPr>
              <a:t>, and calibrated. This is related to B1.5: </a:t>
            </a:r>
            <a:r>
              <a:rPr lang="en-US" sz="1800" dirty="0">
                <a:solidFill>
                  <a:srgbClr val="000000"/>
                </a:solidFill>
                <a:effectLst/>
                <a:latin typeface="Calibri" panose="020F0502020204030204" pitchFamily="34" charset="0"/>
                <a:ea typeface="Calibri" panose="020F0502020204030204" pitchFamily="34" charset="0"/>
              </a:rPr>
              <a:t>Establish a long-term space-based reference calibration system to enhance the quality and traceability of earth observations. </a:t>
            </a:r>
            <a:r>
              <a:rPr lang="en-US" dirty="0">
                <a:effectLst/>
                <a:latin typeface="Verdana" panose="020B0604030504040204" pitchFamily="34" charset="0"/>
              </a:rPr>
              <a:t>Radiative Transfer (RT) schemes for simulating them also need to be improved, as this is a key component of processing radiance measurements and quality evaluation/assessment. Line-by-line radiative transfer models are critical and need to be available as reference for faster RT schemes. </a:t>
            </a:r>
          </a:p>
          <a:p>
            <a:endParaRPr lang="en-US" dirty="0">
              <a:effectLst/>
              <a:latin typeface="Verdana" panose="020B0604030504040204" pitchFamily="34" charset="0"/>
            </a:endParaRPr>
          </a:p>
          <a:p>
            <a:r>
              <a:rPr lang="en-US" dirty="0">
                <a:effectLst/>
                <a:latin typeface="Verdana" panose="020B0604030504040204" pitchFamily="34" charset="0"/>
              </a:rPr>
              <a:t>Improve uncertainty quantification of satellite retrievals on all processing levels. Specifically (</a:t>
            </a:r>
            <a:r>
              <a:rPr lang="en-US" dirty="0" err="1">
                <a:effectLst/>
                <a:latin typeface="Verdana" panose="020B0604030504040204" pitchFamily="34" charset="0"/>
              </a:rPr>
              <a:t>i</a:t>
            </a:r>
            <a:r>
              <a:rPr lang="en-US" dirty="0">
                <a:effectLst/>
                <a:latin typeface="Verdana" panose="020B0604030504040204" pitchFamily="34" charset="0"/>
              </a:rPr>
              <a:t>) consider more carefully non-linearities and non-Gaussian uncertainties in the retrievals and (ii) consider and report spatially correlated uncertainties. Presently these are not properly considered in the satellite retrievals. Proper characterization of the uncertainties is key when data are further used e.g., in assimilation (e.g., in inverse modelling for emission estimation). </a:t>
            </a:r>
          </a:p>
          <a:p>
            <a:endParaRPr lang="en-US" dirty="0">
              <a:effectLst/>
              <a:latin typeface="Verdana" panose="020B0604030504040204" pitchFamily="34" charset="0"/>
            </a:endParaRPr>
          </a:p>
          <a:p>
            <a:r>
              <a:rPr lang="en-US" dirty="0">
                <a:effectLst/>
                <a:latin typeface="Verdana" panose="020B0604030504040204" pitchFamily="34" charset="0"/>
              </a:rPr>
              <a:t>The quality of retrieved quantities also depends critically on the methods, ancillary, and auxiliary data used in the retrieval algorithm. As all these dependencies improve or ECV requirements changes, the satellite observations can (and should) regularly be reprocessed to ensure that the satellite data record is as useful as it can be (i.e., information content is fully exploited). </a:t>
            </a:r>
            <a:br>
              <a:rPr lang="en-US" dirty="0">
                <a:effectLst/>
                <a:latin typeface="Verdana" panose="020B0604030504040204" pitchFamily="34" charset="0"/>
              </a:rPr>
            </a:br>
            <a:endParaRPr lang="en-US" dirty="0">
              <a:effectLst/>
              <a:latin typeface="Verdana" panose="020B0604030504040204" pitchFamily="34" charset="0"/>
            </a:endParaRPr>
          </a:p>
          <a:p>
            <a:r>
              <a:rPr lang="en-US" dirty="0">
                <a:effectLst/>
                <a:latin typeface="Verdana" panose="020B0604030504040204" pitchFamily="34" charset="0"/>
              </a:rPr>
              <a:t>The typical lifetime of individual satellite instruments is shorter than the time scale required for climate applications. Therefore, satellite observations need to be consolidated across multiple instruments and satellites into high-quality estimates with long-term continuity in order to </a:t>
            </a:r>
            <a:r>
              <a:rPr lang="en-US" dirty="0" err="1">
                <a:effectLst/>
                <a:latin typeface="Verdana" panose="020B0604030504040204" pitchFamily="34" charset="0"/>
              </a:rPr>
              <a:t>maximise</a:t>
            </a:r>
            <a:r>
              <a:rPr lang="en-US" dirty="0">
                <a:effectLst/>
                <a:latin typeface="Verdana" panose="020B0604030504040204" pitchFamily="34" charset="0"/>
              </a:rPr>
              <a:t> their value for the climate community. This consolidation must be done in an optimal and </a:t>
            </a:r>
            <a:r>
              <a:rPr lang="en-US" dirty="0" err="1">
                <a:effectLst/>
                <a:latin typeface="Verdana" panose="020B0604030504040204" pitchFamily="34" charset="0"/>
              </a:rPr>
              <a:t>standardised</a:t>
            </a:r>
            <a:r>
              <a:rPr lang="en-US" dirty="0">
                <a:effectLst/>
                <a:latin typeface="Verdana" panose="020B0604030504040204" pitchFamily="34" charset="0"/>
              </a:rPr>
              <a:t> way, ensuring consistency across multiple instruments and satellites. </a:t>
            </a:r>
            <a:br>
              <a:rPr lang="en-US" dirty="0">
                <a:effectLst/>
                <a:latin typeface="Verdana" panose="020B0604030504040204" pitchFamily="34" charset="0"/>
              </a:rPr>
            </a:br>
            <a:endParaRPr lang="en-US" dirty="0">
              <a:effectLst/>
              <a:latin typeface="Verdana" panose="020B0604030504040204" pitchFamily="34" charset="0"/>
            </a:endParaRPr>
          </a:p>
          <a:p>
            <a:r>
              <a:rPr lang="en-US" dirty="0">
                <a:effectLst/>
                <a:latin typeface="Verdana" panose="020B0604030504040204" pitchFamily="34" charset="0"/>
              </a:rPr>
              <a:t>Products with consistent traceability to ancillary data and associated quality assessment. </a:t>
            </a:r>
            <a:r>
              <a:rPr lang="en-US" dirty="0">
                <a:effectLst/>
                <a:latin typeface="Verdana" panose="020B0604030504040204" pitchFamily="34" charset="0"/>
                <a:sym typeface="Wingdings" pitchFamily="2" charset="2"/>
              </a:rPr>
              <a:t> Need clarification, not sure that does it mean exactly. No further elaboration in “additional details”.</a:t>
            </a:r>
            <a:endParaRPr lang="en-US" dirty="0">
              <a:effectLst/>
              <a:latin typeface="Verdana" panose="020B0604030504040204" pitchFamily="34" charset="0"/>
            </a:endParaRPr>
          </a:p>
          <a:p>
            <a:br>
              <a:rPr lang="en-US" dirty="0">
                <a:effectLst/>
                <a:latin typeface="Verdana" panose="020B0604030504040204" pitchFamily="34" charset="0"/>
              </a:rPr>
            </a:br>
            <a:endParaRPr lang="en-US" dirty="0">
              <a:effectLst/>
              <a:latin typeface="Verdana" panose="020B0604030504040204" pitchFamily="34" charset="0"/>
            </a:endParaRPr>
          </a:p>
          <a:p>
            <a:endParaRPr lang="en-US" dirty="0">
              <a:effectLst/>
              <a:latin typeface="Verdana" panose="020B0604030504040204" pitchFamily="34" charset="0"/>
            </a:endParaRPr>
          </a:p>
          <a:p>
            <a:br>
              <a:rPr lang="en-US" dirty="0">
                <a:effectLst/>
                <a:latin typeface="Verdana" panose="020B0604030504040204" pitchFamily="34" charset="0"/>
              </a:rPr>
            </a:br>
            <a:endParaRPr lang="en-US" dirty="0">
              <a:effectLst/>
              <a:latin typeface="Verdana" panose="020B0604030504040204" pitchFamily="34" charset="0"/>
            </a:endParaRPr>
          </a:p>
          <a:p>
            <a:endParaRPr lang="en-US" dirty="0">
              <a:effectLst/>
              <a:latin typeface="Verdana" panose="020B0604030504040204" pitchFamily="34" charset="0"/>
            </a:endParaRPr>
          </a:p>
          <a:p>
            <a:endParaRPr lang="en-US" dirty="0"/>
          </a:p>
        </p:txBody>
      </p:sp>
      <p:sp>
        <p:nvSpPr>
          <p:cNvPr id="4" name="Slide Number Placeholder 3"/>
          <p:cNvSpPr>
            <a:spLocks noGrp="1"/>
          </p:cNvSpPr>
          <p:nvPr>
            <p:ph type="sldNum" sz="quarter" idx="5"/>
          </p:nvPr>
        </p:nvSpPr>
        <p:spPr/>
        <p:txBody>
          <a:bodyPr/>
          <a:lstStyle/>
          <a:p>
            <a:fld id="{76C2BCD1-BFF4-4B49-A33B-7DCC62265A36}" type="slidenum">
              <a:rPr lang="en-GB" smtClean="0"/>
              <a:t>19</a:t>
            </a:fld>
            <a:endParaRPr lang="en-GB"/>
          </a:p>
        </p:txBody>
      </p:sp>
    </p:spTree>
    <p:extLst>
      <p:ext uri="{BB962C8B-B14F-4D97-AF65-F5344CB8AC3E}">
        <p14:creationId xmlns:p14="http://schemas.microsoft.com/office/powerpoint/2010/main" val="26520717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ffectLst/>
                <a:latin typeface="Verdana" panose="020B0604030504040204" pitchFamily="34" charset="0"/>
              </a:rPr>
              <a:t>1. Reanalysis </a:t>
            </a:r>
            <a:r>
              <a:rPr lang="en-US" dirty="0" err="1">
                <a:effectLst/>
                <a:latin typeface="Verdana" panose="020B0604030504040204" pitchFamily="34" charset="0"/>
              </a:rPr>
              <a:t>centres</a:t>
            </a:r>
            <a:r>
              <a:rPr lang="en-US" dirty="0">
                <a:effectLst/>
                <a:latin typeface="Verdana" panose="020B0604030504040204" pitchFamily="34" charset="0"/>
              </a:rPr>
              <a:t> should regularly upgrade their products by introducing improved data assimilation techniques and better collections of observations (including reprocessed and data rescued data). Use of ensemble approaches will help to provide users with information on the uncertainty of products. Increased computational capacity will enable production at a higher spatial resolution and greater complexity (e.g., coupled systems, interactive chemistry). Use of </a:t>
            </a:r>
            <a:r>
              <a:rPr lang="en-US" dirty="0" err="1">
                <a:effectLst/>
                <a:latin typeface="Verdana" panose="020B0604030504040204" pitchFamily="34" charset="0"/>
              </a:rPr>
              <a:t>homogenised</a:t>
            </a:r>
            <a:r>
              <a:rPr lang="en-US" dirty="0">
                <a:effectLst/>
                <a:latin typeface="Verdana" panose="020B0604030504040204" pitchFamily="34" charset="0"/>
              </a:rPr>
              <a:t>, recalibrated or reprocessed observations is important in order to mitigate the impact of disruptions in instrument technology or processing algorithms. Use of advanced methods for dealing with data discontinuities will help improve the reliability of historical </a:t>
            </a:r>
            <a:r>
              <a:rPr lang="en-US" dirty="0" err="1">
                <a:effectLst/>
                <a:latin typeface="Verdana" panose="020B0604030504040204" pitchFamily="34" charset="0"/>
              </a:rPr>
              <a:t>reanalyses</a:t>
            </a:r>
            <a:r>
              <a:rPr lang="en-US" dirty="0">
                <a:effectLst/>
                <a:latin typeface="Verdana" panose="020B0604030504040204" pitchFamily="34" charset="0"/>
              </a:rPr>
              <a:t>. </a:t>
            </a:r>
          </a:p>
          <a:p>
            <a:r>
              <a:rPr lang="en-US" dirty="0">
                <a:effectLst/>
                <a:latin typeface="Verdana" panose="020B0604030504040204" pitchFamily="34" charset="0"/>
              </a:rPr>
              <a:t>2. A coupled data assimilation technique has a potential advantage over separate data assimilation in terms of consistency across the Earth system components. A proven benefit so far is that it can improve the SST field in a sparse observing system setting such as in the mid-20th century and earlier, but clear benefits in the current dense observing system setting have yet to be demonstrated. </a:t>
            </a:r>
          </a:p>
          <a:p>
            <a:r>
              <a:rPr lang="en-US" dirty="0">
                <a:effectLst/>
                <a:latin typeface="Verdana" panose="020B0604030504040204" pitchFamily="34" charset="0"/>
              </a:rPr>
              <a:t>3. Another type of reanalysis is a sparse-input reanalysis that only assimilates surface observations and covers a significant portion of the instrumental record, extending back into the 19th century. For this type of reanalysis, further improvement can be expected through data rescue for early instrumental meteorological observations and refinement of data assimilation systems. </a:t>
            </a:r>
          </a:p>
          <a:p>
            <a:r>
              <a:rPr lang="en-US" dirty="0">
                <a:effectLst/>
                <a:latin typeface="Verdana" panose="020B0604030504040204" pitchFamily="34" charset="0"/>
              </a:rPr>
              <a:t>4. There is a growing demand for datasets with higher resolution and accuracy, particularly for surface variables, for local and regional applications such as adaptation and monitoring of climate extremes. This demand should be met through regional reanalysis and other approaches for </a:t>
            </a:r>
            <a:r>
              <a:rPr lang="en-US" dirty="0" err="1">
                <a:effectLst/>
                <a:latin typeface="Verdana" panose="020B0604030504040204" pitchFamily="34" charset="0"/>
              </a:rPr>
              <a:t>regionalising</a:t>
            </a:r>
            <a:r>
              <a:rPr lang="en-US" dirty="0">
                <a:effectLst/>
                <a:latin typeface="Verdana" panose="020B0604030504040204" pitchFamily="34" charset="0"/>
              </a:rPr>
              <a:t> global data products. </a:t>
            </a:r>
          </a:p>
          <a:p>
            <a:r>
              <a:rPr lang="en-US" dirty="0">
                <a:effectLst/>
                <a:latin typeface="Verdana" panose="020B0604030504040204" pitchFamily="34" charset="0"/>
              </a:rPr>
              <a:t>5. Reduced latency of reanalysis data products should be aimed for, since it increases </a:t>
            </a:r>
            <a:r>
              <a:rPr lang="en-US" dirty="0" err="1">
                <a:effectLst/>
                <a:latin typeface="Verdana" panose="020B0604030504040204" pitchFamily="34" charset="0"/>
              </a:rPr>
              <a:t>reanalyses’</a:t>
            </a:r>
            <a:r>
              <a:rPr lang="en-US" dirty="0">
                <a:effectLst/>
                <a:latin typeface="Verdana" panose="020B0604030504040204" pitchFamily="34" charset="0"/>
              </a:rPr>
              <a:t> potential for applications. It also helps to reduce latency of other climate products that rely on reanalysis as input data, e.g. satellite retrievals. </a:t>
            </a:r>
          </a:p>
          <a:p>
            <a:br>
              <a:rPr lang="en-US" dirty="0">
                <a:effectLst/>
                <a:latin typeface="Verdana" panose="020B0604030504040204" pitchFamily="34" charset="0"/>
              </a:rPr>
            </a:br>
            <a:endParaRPr lang="en-US" dirty="0">
              <a:effectLst/>
              <a:latin typeface="Verdana" panose="020B0604030504040204" pitchFamily="34" charset="0"/>
            </a:endParaRPr>
          </a:p>
          <a:p>
            <a:endParaRPr lang="en-US" dirty="0">
              <a:effectLst/>
              <a:latin typeface="Verdana" panose="020B0604030504040204" pitchFamily="34" charset="0"/>
            </a:endParaRPr>
          </a:p>
          <a:p>
            <a:br>
              <a:rPr lang="en-US" dirty="0">
                <a:effectLst/>
                <a:latin typeface="Verdana" panose="020B0604030504040204" pitchFamily="34" charset="0"/>
              </a:rPr>
            </a:br>
            <a:endParaRPr lang="en-US" dirty="0">
              <a:effectLst/>
              <a:latin typeface="Verdana" panose="020B0604030504040204" pitchFamily="34" charset="0"/>
            </a:endParaRPr>
          </a:p>
          <a:p>
            <a:endParaRPr lang="en-US" dirty="0"/>
          </a:p>
        </p:txBody>
      </p:sp>
      <p:sp>
        <p:nvSpPr>
          <p:cNvPr id="4" name="Slide Number Placeholder 3"/>
          <p:cNvSpPr>
            <a:spLocks noGrp="1"/>
          </p:cNvSpPr>
          <p:nvPr>
            <p:ph type="sldNum" sz="quarter" idx="5"/>
          </p:nvPr>
        </p:nvSpPr>
        <p:spPr/>
        <p:txBody>
          <a:bodyPr/>
          <a:lstStyle/>
          <a:p>
            <a:fld id="{76C2BCD1-BFF4-4B49-A33B-7DCC62265A36}" type="slidenum">
              <a:rPr lang="en-GB" smtClean="0"/>
              <a:t>20</a:t>
            </a:fld>
            <a:endParaRPr lang="en-GB"/>
          </a:p>
        </p:txBody>
      </p:sp>
    </p:spTree>
    <p:extLst>
      <p:ext uri="{BB962C8B-B14F-4D97-AF65-F5344CB8AC3E}">
        <p14:creationId xmlns:p14="http://schemas.microsoft.com/office/powerpoint/2010/main" val="1866031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b="0" i="0" u="none" strike="noStrike" dirty="0">
                <a:solidFill>
                  <a:srgbClr val="000000"/>
                </a:solidFill>
                <a:effectLst/>
                <a:latin typeface="Optima" panose="02000503060000020004" pitchFamily="2" charset="0"/>
              </a:rPr>
              <a:t>This activity focuses on generating improved permafrost, land cover and burnt area products that can be used for adaptation and mitigation. Rapid updating and delivery of data is important to serve such applications. Consistency between existing/historical and new products should be considered, and existing products might be updated based on new methods where possible. Monitoring programs (i.e. from Copernicus, NASA, ESA etc.), respective expert communities and reference networks should focus on generating timely, high-resolution and validated land cover change, permafrost, burnt area, and fire severity/burning efficiency products from medium resolution data satellite observations (e.g. Sentinel1/-2 and Landsat). Have discussed with LSIVC, and encourage our USGS colleagues to take the lead on this one. </a:t>
            </a:r>
          </a:p>
          <a:p>
            <a:pPr marL="228600" indent="-228600">
              <a:buAutoNum type="arabicPeriod"/>
            </a:pPr>
            <a:endParaRPr lang="en-US" b="0" i="0" u="none" strike="noStrike" dirty="0">
              <a:solidFill>
                <a:srgbClr val="000000"/>
              </a:solidFill>
              <a:effectLst/>
              <a:latin typeface="Optima" panose="02000503060000020004" pitchFamily="2" charset="0"/>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b="0" i="0" u="none" strike="noStrike" dirty="0">
                <a:effectLst/>
                <a:latin typeface="Optima" panose="02000503060000020004" pitchFamily="2" charset="0"/>
              </a:rPr>
              <a:t>Provision of the isotropic BRDF spectral parameters used in surface albedo retrieval at the same spatial and temporal scale of the products and the uncertainties error budget associated to the surface albedo products. </a:t>
            </a:r>
            <a:r>
              <a:rPr lang="en-US" b="0" i="0" u="none" strike="noStrike" dirty="0">
                <a:solidFill>
                  <a:srgbClr val="000000"/>
                </a:solidFill>
                <a:effectLst/>
                <a:latin typeface="Optima" panose="02000503060000020004" pitchFamily="2" charset="0"/>
              </a:rPr>
              <a:t>Have discussed with LSIVC, and encourage our USGS colleagues to take the lead on this one. </a:t>
            </a:r>
          </a:p>
          <a:p>
            <a:pPr marL="228600" indent="-228600">
              <a:buAutoNum type="arabicPeriod"/>
            </a:pPr>
            <a:endParaRPr lang="en-US" b="0" i="0" u="none" strike="noStrike" dirty="0">
              <a:solidFill>
                <a:srgbClr val="000000"/>
              </a:solidFill>
              <a:effectLst/>
              <a:latin typeface="Optima" panose="02000503060000020004" pitchFamily="2" charset="0"/>
            </a:endParaRPr>
          </a:p>
          <a:p>
            <a:pPr marL="228600" indent="-228600">
              <a:buAutoNum type="arabicPeriod"/>
            </a:pPr>
            <a:r>
              <a:rPr lang="en-US" b="0" i="0" u="none" strike="noStrike" dirty="0">
                <a:solidFill>
                  <a:srgbClr val="000000"/>
                </a:solidFill>
                <a:effectLst/>
                <a:latin typeface="Optima" panose="02000503060000020004" pitchFamily="2" charset="0"/>
              </a:rPr>
              <a:t>Jeff</a:t>
            </a:r>
          </a:p>
          <a:p>
            <a:pPr marL="228600" indent="-228600">
              <a:buAutoNum type="arabicPeriod"/>
            </a:pPr>
            <a:r>
              <a:rPr lang="en-US" b="0" i="0" u="none" strike="noStrike" dirty="0">
                <a:solidFill>
                  <a:srgbClr val="000000"/>
                </a:solidFill>
                <a:effectLst/>
                <a:latin typeface="Optima" panose="02000503060000020004" pitchFamily="2" charset="0"/>
              </a:rPr>
              <a:t>Jeff</a:t>
            </a:r>
          </a:p>
          <a:p>
            <a:pPr marL="228600" indent="-228600">
              <a:buAutoNum type="arabicPeriod"/>
            </a:pPr>
            <a:r>
              <a:rPr lang="en-US" dirty="0">
                <a:effectLst/>
                <a:latin typeface="Verdana" panose="020B0604030504040204" pitchFamily="34" charset="0"/>
              </a:rPr>
              <a:t>The issue is that currently some satellite-based products are developed separately with different data sets and processing streams despite several ECVs being closely inter-related (e.g. surface albedo, Fire, FAPAR and LAI). Consistency between these products needs to be ensured so that data from multiple sources can be used together. This will improve the interoperability and the stability of long-term satellite data and has an impact in the reanalysis when they are assimilated together.  The end results are </a:t>
            </a:r>
            <a:r>
              <a:rPr lang="en-US" b="0" i="0" u="none" strike="noStrike" dirty="0">
                <a:effectLst/>
                <a:latin typeface="Optima" panose="02000503060000020004" pitchFamily="2" charset="0"/>
              </a:rPr>
              <a:t>maps of all </a:t>
            </a:r>
            <a:r>
              <a:rPr lang="en-US" b="0" i="0" u="none" strike="noStrike" dirty="0" err="1">
                <a:effectLst/>
                <a:latin typeface="Optima" panose="02000503060000020004" pitchFamily="2" charset="0"/>
              </a:rPr>
              <a:t>biospheric</a:t>
            </a:r>
            <a:r>
              <a:rPr lang="en-US" b="0" i="0" u="none" strike="noStrike" dirty="0">
                <a:effectLst/>
                <a:latin typeface="Optima" panose="02000503060000020004" pitchFamily="2" charset="0"/>
              </a:rPr>
              <a:t> ECVs using a common geographic definition, at the same temporal/spatial scale as climate models with plant functional types. This  can also be part of the gap analysis report. </a:t>
            </a:r>
            <a:r>
              <a:rPr lang="en-US" b="0" i="0" u="none" strike="noStrike" dirty="0">
                <a:effectLst/>
                <a:latin typeface="Optima" panose="02000503060000020004" pitchFamily="2" charset="0"/>
                <a:sym typeface="Wingdings" pitchFamily="2" charset="2"/>
              </a:rPr>
              <a:t> USGS</a:t>
            </a:r>
            <a:endParaRPr lang="en-US" dirty="0"/>
          </a:p>
        </p:txBody>
      </p:sp>
      <p:sp>
        <p:nvSpPr>
          <p:cNvPr id="4" name="Slide Number Placeholder 3"/>
          <p:cNvSpPr>
            <a:spLocks noGrp="1"/>
          </p:cNvSpPr>
          <p:nvPr>
            <p:ph type="sldNum" sz="quarter" idx="5"/>
          </p:nvPr>
        </p:nvSpPr>
        <p:spPr/>
        <p:txBody>
          <a:bodyPr/>
          <a:lstStyle/>
          <a:p>
            <a:fld id="{76C2BCD1-BFF4-4B49-A33B-7DCC62265A36}" type="slidenum">
              <a:rPr lang="en-GB" smtClean="0"/>
              <a:t>21</a:t>
            </a:fld>
            <a:endParaRPr lang="en-GB"/>
          </a:p>
        </p:txBody>
      </p:sp>
    </p:spTree>
    <p:extLst>
      <p:ext uri="{BB962C8B-B14F-4D97-AF65-F5344CB8AC3E}">
        <p14:creationId xmlns:p14="http://schemas.microsoft.com/office/powerpoint/2010/main" val="31392864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ffectLst/>
                <a:latin typeface="Verdana" panose="020B0604030504040204" pitchFamily="34" charset="0"/>
              </a:rPr>
              <a:t>This activity addresses the need to improve the exploitation of the high-quality data needed to calibrate and validate satellite observations by making these data easily available: access is currently a major barrier to their use. A more coordinated, </a:t>
            </a:r>
            <a:r>
              <a:rPr lang="en-US" dirty="0" err="1">
                <a:effectLst/>
                <a:latin typeface="Verdana" panose="020B0604030504040204" pitchFamily="34" charset="0"/>
              </a:rPr>
              <a:t>centralised</a:t>
            </a:r>
            <a:r>
              <a:rPr lang="en-US" dirty="0">
                <a:effectLst/>
                <a:latin typeface="Verdana" panose="020B0604030504040204" pitchFamily="34" charset="0"/>
              </a:rPr>
              <a:t> approach to the storage and provision of data for satellite </a:t>
            </a:r>
            <a:r>
              <a:rPr lang="en-US" dirty="0" err="1">
                <a:effectLst/>
                <a:latin typeface="Verdana" panose="020B0604030504040204" pitchFamily="34" charset="0"/>
              </a:rPr>
              <a:t>cal</a:t>
            </a:r>
            <a:r>
              <a:rPr lang="en-US" dirty="0">
                <a:effectLst/>
                <a:latin typeface="Verdana" panose="020B0604030504040204" pitchFamily="34" charset="0"/>
              </a:rPr>
              <a:t>/</a:t>
            </a:r>
            <a:r>
              <a:rPr lang="en-US" dirty="0" err="1">
                <a:effectLst/>
                <a:latin typeface="Verdana" panose="020B0604030504040204" pitchFamily="34" charset="0"/>
              </a:rPr>
              <a:t>val</a:t>
            </a:r>
            <a:r>
              <a:rPr lang="en-US" dirty="0">
                <a:effectLst/>
                <a:latin typeface="Verdana" panose="020B0604030504040204" pitchFamily="34" charset="0"/>
              </a:rPr>
              <a:t>, with greater involvement of and partnership with reference networks (Action B1), along with the development of associated tools would yield cost efficiencies as well as scientific benefits. Users could come to </a:t>
            </a:r>
            <a:r>
              <a:rPr lang="en-US" dirty="0" err="1">
                <a:effectLst/>
                <a:latin typeface="Verdana" panose="020B0604030504040204" pitchFamily="34" charset="0"/>
              </a:rPr>
              <a:t>centralised</a:t>
            </a:r>
            <a:r>
              <a:rPr lang="en-US" dirty="0">
                <a:effectLst/>
                <a:latin typeface="Verdana" panose="020B0604030504040204" pitchFamily="34" charset="0"/>
              </a:rPr>
              <a:t> repositories which serve data for multiple satellite missions, enabling their usage in a more seamless manner. Tools could be shared between similar missions and made available to users. </a:t>
            </a:r>
          </a:p>
          <a:p>
            <a:r>
              <a:rPr lang="en-US" dirty="0">
                <a:effectLst/>
                <a:latin typeface="Verdana" panose="020B0604030504040204" pitchFamily="34" charset="0"/>
              </a:rPr>
              <a:t>The </a:t>
            </a:r>
            <a:r>
              <a:rPr lang="en-US" dirty="0" err="1">
                <a:effectLst/>
                <a:latin typeface="Verdana" panose="020B0604030504040204" pitchFamily="34" charset="0"/>
              </a:rPr>
              <a:t>centralised</a:t>
            </a:r>
            <a:r>
              <a:rPr lang="en-US" dirty="0">
                <a:effectLst/>
                <a:latin typeface="Verdana" panose="020B0604030504040204" pitchFamily="34" charset="0"/>
              </a:rPr>
              <a:t> repository would serve to highlight the presence of critical gaps in provision of high-quality in situ data to inform the quality of ECVs measured from space. This, in turn, would help inform the strategic further investment in new reference networks and FRM programs to fill these gaps. </a:t>
            </a:r>
          </a:p>
          <a:p>
            <a:r>
              <a:rPr lang="en-US" dirty="0">
                <a:effectLst/>
                <a:latin typeface="Verdana" panose="020B0604030504040204" pitchFamily="34" charset="0"/>
              </a:rPr>
              <a:t>Further details are given in </a:t>
            </a:r>
            <a:r>
              <a:rPr lang="en-US" dirty="0" err="1">
                <a:effectLst/>
                <a:latin typeface="Verdana" panose="020B0604030504040204" pitchFamily="34" charset="0"/>
              </a:rPr>
              <a:t>Sterckx</a:t>
            </a:r>
            <a:r>
              <a:rPr lang="en-US" dirty="0">
                <a:effectLst/>
                <a:latin typeface="Verdana" panose="020B0604030504040204" pitchFamily="34" charset="0"/>
              </a:rPr>
              <a:t> et al. (2020)15. </a:t>
            </a:r>
          </a:p>
          <a:p>
            <a:endParaRPr lang="en-US" dirty="0">
              <a:effectLst/>
              <a:latin typeface="Verdana" panose="020B0604030504040204" pitchFamily="34" charset="0"/>
            </a:endParaRPr>
          </a:p>
          <a:p>
            <a:endParaRPr lang="en-US" dirty="0"/>
          </a:p>
        </p:txBody>
      </p:sp>
      <p:sp>
        <p:nvSpPr>
          <p:cNvPr id="4" name="Slide Number Placeholder 3"/>
          <p:cNvSpPr>
            <a:spLocks noGrp="1"/>
          </p:cNvSpPr>
          <p:nvPr>
            <p:ph type="sldNum" sz="quarter" idx="5"/>
          </p:nvPr>
        </p:nvSpPr>
        <p:spPr/>
        <p:txBody>
          <a:bodyPr/>
          <a:lstStyle/>
          <a:p>
            <a:fld id="{76C2BCD1-BFF4-4B49-A33B-7DCC62265A36}" type="slidenum">
              <a:rPr lang="en-GB" smtClean="0"/>
              <a:t>22</a:t>
            </a:fld>
            <a:endParaRPr lang="en-GB"/>
          </a:p>
        </p:txBody>
      </p:sp>
    </p:spTree>
    <p:extLst>
      <p:ext uri="{BB962C8B-B14F-4D97-AF65-F5344CB8AC3E}">
        <p14:creationId xmlns:p14="http://schemas.microsoft.com/office/powerpoint/2010/main" val="11099801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ffectLst/>
                <a:latin typeface="Verdana" panose="020B0604030504040204" pitchFamily="34" charset="0"/>
              </a:rPr>
              <a:t>High-resolution and near-real time information of ECV-based climate information at global, regional and local scales allows planning to consider the full range of possible impacts. </a:t>
            </a:r>
          </a:p>
          <a:p>
            <a:r>
              <a:rPr lang="en-US" dirty="0">
                <a:effectLst/>
                <a:latin typeface="Verdana" panose="020B0604030504040204" pitchFamily="34" charset="0"/>
              </a:rPr>
              <a:t>High-resolution data (in space and time), which, for many ECVs are currently not available, will allow rapid monitoring of changes in the climate system. This will allow the tracking of sustainable mitigation and adaptation measures. Improved high-resolution and near-real-time ECV data will allow improved understanding of CIDs (Climate impact-Drivers).</a:t>
            </a:r>
          </a:p>
          <a:p>
            <a:endParaRPr lang="en-US" dirty="0">
              <a:effectLst/>
              <a:latin typeface="Verdana" panose="020B0604030504040204" pitchFamily="34" charset="0"/>
            </a:endParaRPr>
          </a:p>
          <a:p>
            <a:r>
              <a:rPr lang="en-US" b="0" i="0" u="none" strike="noStrike" dirty="0">
                <a:solidFill>
                  <a:srgbClr val="000000"/>
                </a:solidFill>
                <a:effectLst/>
                <a:latin typeface="Optima" panose="02000503060000020004" pitchFamily="2" charset="0"/>
              </a:rPr>
              <a:t>Addressing availability of key terrestrial ECVs at resolutions of 10-30 m stored in long term archives; b) Availability of Near Real Time (NRT) sub-annual data for critical land changes and to identify extremes stored in long term archives. </a:t>
            </a:r>
            <a:r>
              <a:rPr lang="en-US" dirty="0">
                <a:effectLst/>
                <a:latin typeface="Verdana" panose="020B0604030504040204" pitchFamily="34" charset="0"/>
              </a:rPr>
              <a:t> </a:t>
            </a:r>
            <a:endParaRPr lang="en-US" dirty="0"/>
          </a:p>
          <a:p>
            <a:br>
              <a:rPr lang="en-US" dirty="0">
                <a:effectLst/>
                <a:latin typeface="Verdana" panose="020B0604030504040204" pitchFamily="34" charset="0"/>
              </a:rPr>
            </a:br>
            <a:r>
              <a:rPr lang="en-US" dirty="0">
                <a:effectLst/>
                <a:latin typeface="Verdana" panose="020B0604030504040204" pitchFamily="34" charset="0"/>
              </a:rPr>
              <a:t>Have started the conversation with LSIVC, USGS colleagues please consider take the lead on this. </a:t>
            </a:r>
          </a:p>
          <a:p>
            <a:endParaRPr lang="en-US" dirty="0">
              <a:effectLst/>
              <a:latin typeface="Verdana" panose="020B0604030504040204" pitchFamily="34" charset="0"/>
            </a:endParaRPr>
          </a:p>
          <a:p>
            <a:r>
              <a:rPr lang="en-US" dirty="0">
                <a:effectLst/>
                <a:latin typeface="Verdana" panose="020B0604030504040204" pitchFamily="34" charset="0"/>
              </a:rPr>
              <a:t>IP indicated that “The GCOS expert panels have already identified some specific high-resolution, near real time datasets that have been requested by users and that the existing monitoring systems are able to support within the next 5 years. ” We need to ask for the list of datasets. </a:t>
            </a:r>
          </a:p>
          <a:p>
            <a:br>
              <a:rPr lang="en-US" dirty="0">
                <a:effectLst/>
                <a:latin typeface="Verdana" panose="020B0604030504040204" pitchFamily="34" charset="0"/>
              </a:rPr>
            </a:br>
            <a:endParaRPr lang="en-US" dirty="0">
              <a:effectLst/>
              <a:latin typeface="Verdana" panose="020B0604030504040204" pitchFamily="34" charset="0"/>
            </a:endParaRPr>
          </a:p>
          <a:p>
            <a:endParaRPr lang="en-US" dirty="0"/>
          </a:p>
        </p:txBody>
      </p:sp>
      <p:sp>
        <p:nvSpPr>
          <p:cNvPr id="4" name="Slide Number Placeholder 3"/>
          <p:cNvSpPr>
            <a:spLocks noGrp="1"/>
          </p:cNvSpPr>
          <p:nvPr>
            <p:ph type="sldNum" sz="quarter" idx="5"/>
          </p:nvPr>
        </p:nvSpPr>
        <p:spPr/>
        <p:txBody>
          <a:bodyPr/>
          <a:lstStyle/>
          <a:p>
            <a:fld id="{76C2BCD1-BFF4-4B49-A33B-7DCC62265A36}" type="slidenum">
              <a:rPr lang="en-GB" smtClean="0"/>
              <a:t>23</a:t>
            </a:fld>
            <a:endParaRPr lang="en-GB"/>
          </a:p>
        </p:txBody>
      </p:sp>
    </p:spTree>
    <p:extLst>
      <p:ext uri="{BB962C8B-B14F-4D97-AF65-F5344CB8AC3E}">
        <p14:creationId xmlns:p14="http://schemas.microsoft.com/office/powerpoint/2010/main" val="13099382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br>
              <a:rPr lang="en-US" dirty="0">
                <a:effectLst/>
                <a:latin typeface="Verdana" panose="020B0604030504040204" pitchFamily="34" charset="0"/>
              </a:rPr>
            </a:br>
            <a:r>
              <a:rPr lang="en-US" dirty="0">
                <a:effectLst/>
                <a:latin typeface="Verdana" panose="020B0604030504040204" pitchFamily="34" charset="0"/>
              </a:rPr>
              <a:t>Sea-ice thickness is a highly spatially variable parameter. Its derivation at hemispheric scale requires composition and averaging of multiple satellite overpasses when using currently employed altimetry. For thin ice (&lt; 0.5 m thickness) alternative satellite sensors must be used. These are imaging sensors supporting finer temporal sampling at hemispheric scale. Combination of both types of sensors can add value. Currently, sea-ice thickness retrieval is considerably more mature for the Arctic than the Antarctic. This fact is due to, on the one hand, a larger amount of data used for evaluation in the Arctic than Antarctic. On the other hand, sea-ice thickness retrieval in the Antarctic is complicated by ice and snow conditions being different from the Arctic. Improving sea-ice thickness retrieval also requires improving observing snow-depth and sea-ice age (proxy for sea-ice thickness and density), among others </a:t>
            </a:r>
            <a:br>
              <a:rPr lang="en-US" dirty="0">
                <a:effectLst/>
                <a:latin typeface="Verdana" panose="020B0604030504040204" pitchFamily="34" charset="0"/>
              </a:rPr>
            </a:br>
            <a:endParaRPr lang="en-US" dirty="0">
              <a:effectLst/>
              <a:latin typeface="Verdana" panose="020B0604030504040204" pitchFamily="34" charset="0"/>
            </a:endParaRPr>
          </a:p>
          <a:p>
            <a:r>
              <a:rPr lang="en-US" dirty="0">
                <a:effectLst/>
                <a:latin typeface="Verdana" panose="020B0604030504040204" pitchFamily="34" charset="0"/>
              </a:rPr>
              <a:t>There is a need to improve sensing of temperatures of the surface for all surface types across the polar regions. This can inform assessments of warming of the polar regions for which in situ measures of near-surface air temperature are sparse and hard to maintain. </a:t>
            </a:r>
          </a:p>
          <a:p>
            <a:endParaRPr lang="en-US" dirty="0">
              <a:effectLst/>
              <a:latin typeface="Verdana" panose="020B0604030504040204" pitchFamily="34" charset="0"/>
            </a:endParaRPr>
          </a:p>
          <a:p>
            <a:r>
              <a:rPr lang="en-US" dirty="0">
                <a:effectLst/>
                <a:latin typeface="Verdana" panose="020B0604030504040204" pitchFamily="34" charset="0"/>
              </a:rPr>
              <a:t>Knowledge gaps exists at highest latitudes for atmospheric ECVs describing climate change including forcing and feedback effects and there is a need for further analyses to address these gaps with satellite observations (e.g. monitoring solid precipitation). True polar orbiters would improve coverage at the highest latitudes. True polar orbiters like TRUTHS enable simultaneous Nadir Overpass (SNO) type observations at all latitudes with sun-synchronous polar orbiter-payloads thus improving and supporting atmospheric ECV observations from current and future satellite constellations and/or instrument combinations. </a:t>
            </a:r>
          </a:p>
          <a:p>
            <a:endParaRPr lang="en-US" dirty="0">
              <a:effectLst/>
              <a:latin typeface="Verdana" panose="020B0604030504040204" pitchFamily="34" charset="0"/>
            </a:endParaRPr>
          </a:p>
          <a:p>
            <a:r>
              <a:rPr lang="en-US" dirty="0">
                <a:effectLst/>
                <a:latin typeface="Verdana" panose="020B0604030504040204" pitchFamily="34" charset="0"/>
              </a:rPr>
              <a:t>There is a need to improve the accuracy and consistency of observations of albedo for ice and snowy surfaces across domains (terrestrial snow, land ice, sea-ice and its snow cover) to improve the characterization of the Earth Energy cycle. Ask USGS to take the lead on this. </a:t>
            </a:r>
          </a:p>
          <a:p>
            <a:br>
              <a:rPr lang="en-US" dirty="0">
                <a:effectLst/>
                <a:latin typeface="Verdana" panose="020B0604030504040204" pitchFamily="34" charset="0"/>
              </a:rPr>
            </a:br>
            <a:r>
              <a:rPr lang="en-US" dirty="0">
                <a:effectLst/>
                <a:latin typeface="Verdana" panose="020B0604030504040204" pitchFamily="34" charset="0"/>
              </a:rPr>
              <a:t>The albedo of iced and snowy surfaces varies rapidly and drastically in the event of melting. This requires frequent observations and the attribution of albedo changes to the melt processes.</a:t>
            </a:r>
          </a:p>
          <a:p>
            <a:br>
              <a:rPr lang="en-US" dirty="0">
                <a:effectLst/>
                <a:latin typeface="Verdana" panose="020B0604030504040204" pitchFamily="34" charset="0"/>
              </a:rPr>
            </a:br>
            <a:endParaRPr lang="en-US" dirty="0">
              <a:effectLst/>
              <a:latin typeface="Verdana" panose="020B0604030504040204" pitchFamily="34" charset="0"/>
            </a:endParaRPr>
          </a:p>
          <a:p>
            <a:endParaRPr lang="en-US" dirty="0">
              <a:effectLst/>
              <a:latin typeface="Verdana" panose="020B0604030504040204" pitchFamily="34" charset="0"/>
            </a:endParaRPr>
          </a:p>
          <a:p>
            <a:br>
              <a:rPr lang="en-US" dirty="0">
                <a:effectLst/>
                <a:latin typeface="Verdana" panose="020B0604030504040204" pitchFamily="34" charset="0"/>
              </a:rPr>
            </a:br>
            <a:endParaRPr lang="en-US" dirty="0">
              <a:effectLst/>
              <a:latin typeface="Verdana" panose="020B0604030504040204" pitchFamily="34" charset="0"/>
            </a:endParaRPr>
          </a:p>
          <a:p>
            <a:endParaRPr lang="en-US" dirty="0">
              <a:effectLst/>
              <a:latin typeface="Verdana" panose="020B0604030504040204" pitchFamily="34" charset="0"/>
            </a:endParaRPr>
          </a:p>
          <a:p>
            <a:endParaRPr lang="en-US" dirty="0">
              <a:effectLst/>
              <a:latin typeface="Verdana" panose="020B0604030504040204" pitchFamily="34" charset="0"/>
            </a:endParaRPr>
          </a:p>
          <a:p>
            <a:br>
              <a:rPr lang="en-US" dirty="0">
                <a:effectLst/>
                <a:latin typeface="Verdana" panose="020B0604030504040204" pitchFamily="34" charset="0"/>
              </a:rPr>
            </a:br>
            <a:endParaRPr lang="en-US" dirty="0">
              <a:effectLst/>
              <a:latin typeface="Verdana" panose="020B0604030504040204" pitchFamily="34" charset="0"/>
            </a:endParaRPr>
          </a:p>
          <a:p>
            <a:endParaRPr lang="en-US" dirty="0">
              <a:effectLst/>
              <a:latin typeface="Verdana" panose="020B0604030504040204" pitchFamily="34" charset="0"/>
            </a:endParaRPr>
          </a:p>
          <a:p>
            <a:endParaRPr lang="en-US" dirty="0"/>
          </a:p>
        </p:txBody>
      </p:sp>
      <p:sp>
        <p:nvSpPr>
          <p:cNvPr id="4" name="Slide Number Placeholder 3"/>
          <p:cNvSpPr>
            <a:spLocks noGrp="1"/>
          </p:cNvSpPr>
          <p:nvPr>
            <p:ph type="sldNum" sz="quarter" idx="5"/>
          </p:nvPr>
        </p:nvSpPr>
        <p:spPr/>
        <p:txBody>
          <a:bodyPr/>
          <a:lstStyle/>
          <a:p>
            <a:fld id="{76C2BCD1-BFF4-4B49-A33B-7DCC62265A36}" type="slidenum">
              <a:rPr lang="en-GB" smtClean="0"/>
              <a:t>24</a:t>
            </a:fld>
            <a:endParaRPr lang="en-GB"/>
          </a:p>
        </p:txBody>
      </p:sp>
    </p:spTree>
    <p:extLst>
      <p:ext uri="{BB962C8B-B14F-4D97-AF65-F5344CB8AC3E}">
        <p14:creationId xmlns:p14="http://schemas.microsoft.com/office/powerpoint/2010/main" val="36026649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sz="1200" b="0" i="0" u="none" strike="noStrike" dirty="0">
                <a:solidFill>
                  <a:srgbClr val="000000"/>
                </a:solidFill>
                <a:effectLst/>
                <a:latin typeface="Times New Roman" panose="02020603050405020304" pitchFamily="18" charset="0"/>
                <a:cs typeface="Times New Roman" panose="02020603050405020304" pitchFamily="18" charset="0"/>
              </a:rPr>
              <a:t>Many national programs (e.g., Ocean Networks Canada, US Ocean Observatories Initiative, UK and Australia’s IMOS) deliver near real time sensor data and quality controlled archived datasets for coastal regions &lt;2000m in depth. T</a:t>
            </a:r>
            <a:r>
              <a:rPr lang="en-US" sz="1200" b="0" i="0" u="none" dirty="0">
                <a:solidFill>
                  <a:srgbClr val="000000"/>
                </a:solidFill>
                <a:effectLst/>
                <a:latin typeface="Times New Roman" panose="02020603050405020304" pitchFamily="18" charset="0"/>
                <a:cs typeface="Times New Roman" panose="02020603050405020304" pitchFamily="18" charset="0"/>
              </a:rPr>
              <a:t>hese networks provide automated data from in-water fixed buoys and mobile assets (gliders, wire-following profilers and </a:t>
            </a:r>
            <a:r>
              <a:rPr lang="en-US" sz="1200" b="0" i="0" u="none" dirty="0" err="1">
                <a:solidFill>
                  <a:srgbClr val="000000"/>
                </a:solidFill>
                <a:effectLst/>
                <a:latin typeface="Times New Roman" panose="02020603050405020304" pitchFamily="18" charset="0"/>
                <a:cs typeface="Times New Roman" panose="02020603050405020304" pitchFamily="18" charset="0"/>
              </a:rPr>
              <a:t>auvs</a:t>
            </a:r>
            <a:r>
              <a:rPr lang="en-US" sz="1200" b="0" i="0" u="none" dirty="0">
                <a:solidFill>
                  <a:srgbClr val="000000"/>
                </a:solidFill>
                <a:effectLst/>
                <a:latin typeface="Times New Roman" panose="02020603050405020304" pitchFamily="18" charset="0"/>
                <a:cs typeface="Times New Roman" panose="02020603050405020304" pitchFamily="18" charset="0"/>
              </a:rPr>
              <a:t>).  The near-real-time observations made vary by program and location, but generally include atmospheric gases and meteorological data, as well as surface/subsurface sensor-based geolocated and depth corrected physical (temperature, currents and flow rates, wave height, and chemical data (fluorometric chlorophyll, CDOM, and backscattering; spectral irradiance; spectral total absorption, at(</a:t>
            </a:r>
            <a:r>
              <a:rPr lang="el-GR" sz="1200" b="0" i="0" u="none" dirty="0">
                <a:solidFill>
                  <a:srgbClr val="000000"/>
                </a:solidFill>
                <a:effectLst/>
                <a:latin typeface="Times New Roman" panose="02020603050405020304" pitchFamily="18" charset="0"/>
                <a:cs typeface="Times New Roman" panose="02020603050405020304" pitchFamily="18" charset="0"/>
              </a:rPr>
              <a:t>λ), </a:t>
            </a:r>
            <a:r>
              <a:rPr lang="en-US" sz="1200" b="0" i="0" u="none" dirty="0">
                <a:solidFill>
                  <a:srgbClr val="000000"/>
                </a:solidFill>
                <a:effectLst/>
                <a:latin typeface="Times New Roman" panose="02020603050405020304" pitchFamily="18" charset="0"/>
                <a:cs typeface="Times New Roman" panose="02020603050405020304" pitchFamily="18" charset="0"/>
              </a:rPr>
              <a:t>and spectral absorption of dissolved materials, ag(</a:t>
            </a:r>
            <a:r>
              <a:rPr lang="el-GR" sz="1200" b="0" i="0" u="none" dirty="0">
                <a:solidFill>
                  <a:srgbClr val="000000"/>
                </a:solidFill>
                <a:effectLst/>
                <a:latin typeface="Times New Roman" panose="02020603050405020304" pitchFamily="18" charset="0"/>
                <a:cs typeface="Times New Roman" panose="02020603050405020304" pitchFamily="18" charset="0"/>
              </a:rPr>
              <a:t>λ); </a:t>
            </a:r>
            <a:r>
              <a:rPr lang="en-US" sz="1200" b="0" i="0" u="none" dirty="0">
                <a:solidFill>
                  <a:srgbClr val="000000"/>
                </a:solidFill>
                <a:effectLst/>
                <a:latin typeface="Times New Roman" panose="02020603050405020304" pitchFamily="18" charset="0"/>
                <a:cs typeface="Times New Roman" panose="02020603050405020304" pitchFamily="18" charset="0"/>
              </a:rPr>
              <a:t>UV-sensor nitrate/nitrite; dissolved oxygen; pH and climate-quality air/subsurface pCO2) .  Biological and some chemical analysis data (eDNA, extracted chlorophylls, and hydrophone files) are available after unpredictable and long latencies. COAST does not know if </a:t>
            </a:r>
            <a:r>
              <a:rPr lang="en-US" sz="1200" b="0" i="0" u="none" strike="noStrike" dirty="0">
                <a:solidFill>
                  <a:srgbClr val="4E95D9"/>
                </a:solidFill>
                <a:effectLst/>
                <a:latin typeface="Times New Roman" panose="02020603050405020304" pitchFamily="18" charset="0"/>
                <a:cs typeface="Times New Roman" panose="02020603050405020304" pitchFamily="18" charset="0"/>
              </a:rPr>
              <a:t>there are any data and/or any plans to reprocess existing satellite records in coastal regions to generate global products which include the coastal regions (e.g., altimetry and wind data records), and suggested to check with other VCs.</a:t>
            </a:r>
          </a:p>
          <a:p>
            <a:pPr marL="228600" indent="-228600">
              <a:buAutoNum type="arabicPeriod"/>
            </a:pPr>
            <a:endParaRPr lang="en-US" sz="1200" b="0" i="0" u="none" strike="noStrike" dirty="0">
              <a:solidFill>
                <a:srgbClr val="4E95D9"/>
              </a:solidFill>
              <a:effectLst/>
              <a:latin typeface="Times New Roman" panose="02020603050405020304" pitchFamily="18" charset="0"/>
              <a:cs typeface="Times New Roman" panose="02020603050405020304" pitchFamily="18" charset="0"/>
            </a:endParaRPr>
          </a:p>
          <a:p>
            <a:pPr marL="228600" indent="-228600">
              <a:buAutoNum type="arabicPeriod"/>
            </a:pPr>
            <a:r>
              <a:rPr lang="en-US" b="1" i="1" u="none" strike="noStrike" dirty="0">
                <a:solidFill>
                  <a:srgbClr val="4E95D9"/>
                </a:solidFill>
                <a:effectLst/>
                <a:latin typeface="Arial" panose="020B0604020202020204" pitchFamily="34" charset="0"/>
              </a:rPr>
              <a:t>“There are currently no biogeochemical operational products from high resolution satellites (e.g., Sentinel 2AB, Landsat 8) in coastal areas. Satellite observations need to be reprocessed to provide products for variables such as the temperature, turbidity, chlorophyll, and </a:t>
            </a:r>
            <a:r>
              <a:rPr lang="en-US" b="1" i="1" u="none" strike="noStrike" dirty="0" err="1">
                <a:solidFill>
                  <a:srgbClr val="4E95D9"/>
                </a:solidFill>
                <a:effectLst/>
                <a:latin typeface="Arial" panose="020B0604020202020204" pitchFamily="34" charset="0"/>
              </a:rPr>
              <a:t>chromophoric</a:t>
            </a:r>
            <a:r>
              <a:rPr lang="en-US" b="1" i="1" u="none" strike="noStrike" dirty="0">
                <a:solidFill>
                  <a:srgbClr val="4E95D9"/>
                </a:solidFill>
                <a:effectLst/>
                <a:latin typeface="Arial" panose="020B0604020202020204" pitchFamily="34" charset="0"/>
              </a:rPr>
              <a:t> dissolved organic matter (</a:t>
            </a:r>
            <a:r>
              <a:rPr lang="en-US" b="1" i="1" u="none" strike="noStrike">
                <a:solidFill>
                  <a:srgbClr val="4E95D9"/>
                </a:solidFill>
                <a:effectLst/>
                <a:latin typeface="Arial" panose="020B0604020202020204" pitchFamily="34" charset="0"/>
              </a:rPr>
              <a:t>CDOM).  </a:t>
            </a:r>
            <a:r>
              <a:rPr lang="en-US" sz="1200" b="0" i="0" u="none" strike="noStrike">
                <a:solidFill>
                  <a:srgbClr val="000000"/>
                </a:solidFill>
                <a:effectLst/>
                <a:latin typeface="Times New Roman" panose="02020603050405020304" pitchFamily="18" charset="0"/>
                <a:cs typeface="Times New Roman" panose="02020603050405020304" pitchFamily="18" charset="0"/>
              </a:rPr>
              <a:t>Experimental </a:t>
            </a:r>
            <a:r>
              <a:rPr lang="en-US" sz="1200" b="0" i="0" u="none" strike="noStrike" dirty="0">
                <a:solidFill>
                  <a:srgbClr val="000000"/>
                </a:solidFill>
                <a:effectLst/>
                <a:latin typeface="Times New Roman" panose="02020603050405020304" pitchFamily="18" charset="0"/>
                <a:cs typeface="Times New Roman" panose="02020603050405020304" pitchFamily="18" charset="0"/>
              </a:rPr>
              <a:t>Products for some biogeochemical parameters listed (SPM, CDOM) are advancing but still require improvements, and the same can be said for chlorophyll products within 1km of the coastline.  The launch of several new missions (SWOT, PACE) and commercial data might lead to improvements in land use cover, water quantity/quality (e.g., chlorophyll, turbidity, CDOM), and SST. CEOS COAST is also building capacity and co-designing coastal products, including those mentioned here, in key pilot regions around the world (Bay of Bengal, Chesapeake Bay, Rio de La Plata estuary, west coast of continental Africa, and small island nations in the Pacific and Caribbean). </a:t>
            </a:r>
            <a:r>
              <a:rPr lang="en-US" sz="1200" b="0" i="0" u="none" dirty="0">
                <a:solidFill>
                  <a:srgbClr val="000000"/>
                </a:solidFill>
                <a:effectLst/>
                <a:latin typeface="Times New Roman" panose="02020603050405020304" pitchFamily="18" charset="0"/>
                <a:cs typeface="Times New Roman" panose="02020603050405020304" pitchFamily="18" charset="0"/>
              </a:rPr>
              <a:t>Sentinel 2 </a:t>
            </a:r>
            <a:r>
              <a:rPr lang="en-US" sz="1200" b="0" i="0" u="none" dirty="0" err="1">
                <a:solidFill>
                  <a:srgbClr val="000000"/>
                </a:solidFill>
                <a:effectLst/>
                <a:latin typeface="Times New Roman" panose="02020603050405020304" pitchFamily="18" charset="0"/>
                <a:cs typeface="Times New Roman" panose="02020603050405020304" pitchFamily="18" charset="0"/>
              </a:rPr>
              <a:t>chla</a:t>
            </a:r>
            <a:r>
              <a:rPr lang="en-US" sz="1200" b="0" i="0" u="none" dirty="0">
                <a:solidFill>
                  <a:srgbClr val="000000"/>
                </a:solidFill>
                <a:effectLst/>
                <a:latin typeface="Times New Roman" panose="02020603050405020304" pitchFamily="18" charset="0"/>
                <a:cs typeface="Times New Roman" panose="02020603050405020304" pitchFamily="18" charset="0"/>
              </a:rPr>
              <a:t> products are in development at NOAA, but are not yet operational.  Applications of these data products are in development and are expected to be operational within the foreseeable future.  We will reach out to OCR-VC and others for status.  Currently, NOAA is working in collaboration with other United States federal areas to develop large-scale, operational products of coastal biogeochemical processes for all United States’ coastal areas, with a particular emphasis on chlorophyll-a and turbidity, using data from Sentinel-2A and -2B. Additionally, efforts are underway to assess the utility of the Landsat legacy of satellites for water temperature following successful demonstration in inland waters. </a:t>
            </a:r>
          </a:p>
          <a:p>
            <a:pPr marL="228600" indent="-228600">
              <a:buAutoNum type="arabicPeriod"/>
            </a:pPr>
            <a:endParaRPr lang="en-US" sz="1200" b="0" i="0" u="none" dirty="0">
              <a:solidFill>
                <a:srgbClr val="000000"/>
              </a:solidFill>
              <a:effectLst/>
              <a:latin typeface="Times New Roman" panose="02020603050405020304" pitchFamily="18" charset="0"/>
              <a:cs typeface="Times New Roman" panose="02020603050405020304" pitchFamily="18" charset="0"/>
            </a:endParaRPr>
          </a:p>
          <a:p>
            <a:pPr marL="228600" indent="-228600">
              <a:buAutoNum type="arabicPeriod"/>
            </a:pPr>
            <a:r>
              <a:rPr lang="en-US" sz="1200" b="0" i="1" u="none" strike="noStrike" dirty="0">
                <a:solidFill>
                  <a:srgbClr val="4E95D9"/>
                </a:solidFill>
                <a:effectLst/>
                <a:latin typeface="Times New Roman" panose="02020603050405020304" pitchFamily="18" charset="0"/>
                <a:cs typeface="Times New Roman" panose="02020603050405020304" pitchFamily="18" charset="0"/>
              </a:rPr>
              <a:t>This is what in the GCOS IP explaining what they want space agencies to address: “Land cover datasets should be reprocessed without masking to allow the detection of changes at the coastline. This activity will allow extremes and long-term trends such as sea-level rise to be captured (e.g. changes in the coastline and neighboring land areas). Currently, impacts of changes in the sea level at the coast are not monitored because the way satellite observations are processed obscures these details.”   Are there any updates to the process?</a:t>
            </a:r>
            <a:r>
              <a:rPr lang="en-US" sz="1200" b="0" i="1" u="sng" dirty="0">
                <a:solidFill>
                  <a:srgbClr val="000000"/>
                </a:solidFill>
                <a:effectLst/>
                <a:latin typeface="Times New Roman" panose="02020603050405020304" pitchFamily="18" charset="0"/>
                <a:cs typeface="Times New Roman" panose="02020603050405020304" pitchFamily="18" charset="0"/>
              </a:rPr>
              <a:t> </a:t>
            </a:r>
            <a:endParaRPr lang="en-US" sz="1200" b="0" i="0" u="none"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76C2BCD1-BFF4-4B49-A33B-7DCC62265A36}" type="slidenum">
              <a:rPr lang="en-GB" smtClean="0"/>
              <a:t>25</a:t>
            </a:fld>
            <a:endParaRPr lang="en-GB"/>
          </a:p>
        </p:txBody>
      </p:sp>
    </p:spTree>
    <p:extLst>
      <p:ext uri="{BB962C8B-B14F-4D97-AF65-F5344CB8AC3E}">
        <p14:creationId xmlns:p14="http://schemas.microsoft.com/office/powerpoint/2010/main" val="5081954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C2BCD1-BFF4-4B49-A33B-7DCC62265A36}" type="slidenum">
              <a:rPr lang="en-GB" smtClean="0"/>
              <a:t>27</a:t>
            </a:fld>
            <a:endParaRPr lang="en-GB"/>
          </a:p>
        </p:txBody>
      </p:sp>
    </p:spTree>
    <p:extLst>
      <p:ext uri="{BB962C8B-B14F-4D97-AF65-F5344CB8AC3E}">
        <p14:creationId xmlns:p14="http://schemas.microsoft.com/office/powerpoint/2010/main" val="29468463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C2BCD1-BFF4-4B49-A33B-7DCC62265A36}" type="slidenum">
              <a:rPr lang="en-GB" smtClean="0"/>
              <a:t>2</a:t>
            </a:fld>
            <a:endParaRPr lang="en-GB"/>
          </a:p>
        </p:txBody>
      </p:sp>
    </p:spTree>
    <p:extLst>
      <p:ext uri="{BB962C8B-B14F-4D97-AF65-F5344CB8AC3E}">
        <p14:creationId xmlns:p14="http://schemas.microsoft.com/office/powerpoint/2010/main" val="18155333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C2BCD1-BFF4-4B49-A33B-7DCC62265A36}" type="slidenum">
              <a:rPr lang="en-GB" smtClean="0"/>
              <a:t>5</a:t>
            </a:fld>
            <a:endParaRPr lang="en-GB"/>
          </a:p>
        </p:txBody>
      </p:sp>
    </p:spTree>
    <p:extLst>
      <p:ext uri="{BB962C8B-B14F-4D97-AF65-F5344CB8AC3E}">
        <p14:creationId xmlns:p14="http://schemas.microsoft.com/office/powerpoint/2010/main" val="25894036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C2BCD1-BFF4-4B49-A33B-7DCC62265A36}" type="slidenum">
              <a:rPr lang="en-GB" smtClean="0"/>
              <a:t>6</a:t>
            </a:fld>
            <a:endParaRPr lang="en-GB"/>
          </a:p>
        </p:txBody>
      </p:sp>
    </p:spTree>
    <p:extLst>
      <p:ext uri="{BB962C8B-B14F-4D97-AF65-F5344CB8AC3E}">
        <p14:creationId xmlns:p14="http://schemas.microsoft.com/office/powerpoint/2010/main" val="3404989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C2BCD1-BFF4-4B49-A33B-7DCC62265A36}" type="slidenum">
              <a:rPr lang="en-GB" smtClean="0"/>
              <a:t>7</a:t>
            </a:fld>
            <a:endParaRPr lang="en-GB"/>
          </a:p>
        </p:txBody>
      </p:sp>
    </p:spTree>
    <p:extLst>
      <p:ext uri="{BB962C8B-B14F-4D97-AF65-F5344CB8AC3E}">
        <p14:creationId xmlns:p14="http://schemas.microsoft.com/office/powerpoint/2010/main" val="39716979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C2BCD1-BFF4-4B49-A33B-7DCC62265A36}" type="slidenum">
              <a:rPr lang="en-GB" smtClean="0"/>
              <a:t>8</a:t>
            </a:fld>
            <a:endParaRPr lang="en-GB"/>
          </a:p>
        </p:txBody>
      </p:sp>
    </p:spTree>
    <p:extLst>
      <p:ext uri="{BB962C8B-B14F-4D97-AF65-F5344CB8AC3E}">
        <p14:creationId xmlns:p14="http://schemas.microsoft.com/office/powerpoint/2010/main" val="28286263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C2BCD1-BFF4-4B49-A33B-7DCC62265A36}" type="slidenum">
              <a:rPr lang="en-GB" smtClean="0"/>
              <a:t>9</a:t>
            </a:fld>
            <a:endParaRPr lang="en-GB"/>
          </a:p>
        </p:txBody>
      </p:sp>
    </p:spTree>
    <p:extLst>
      <p:ext uri="{BB962C8B-B14F-4D97-AF65-F5344CB8AC3E}">
        <p14:creationId xmlns:p14="http://schemas.microsoft.com/office/powerpoint/2010/main" val="17553742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C2BCD1-BFF4-4B49-A33B-7DCC62265A36}" type="slidenum">
              <a:rPr lang="en-GB" smtClean="0"/>
              <a:t>12</a:t>
            </a:fld>
            <a:endParaRPr lang="en-GB"/>
          </a:p>
        </p:txBody>
      </p:sp>
    </p:spTree>
    <p:extLst>
      <p:ext uri="{BB962C8B-B14F-4D97-AF65-F5344CB8AC3E}">
        <p14:creationId xmlns:p14="http://schemas.microsoft.com/office/powerpoint/2010/main" val="21926990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C2BCD1-BFF4-4B49-A33B-7DCC62265A36}" type="slidenum">
              <a:rPr lang="en-GB" smtClean="0"/>
              <a:t>15</a:t>
            </a:fld>
            <a:endParaRPr lang="en-GB"/>
          </a:p>
        </p:txBody>
      </p:sp>
    </p:spTree>
    <p:extLst>
      <p:ext uri="{BB962C8B-B14F-4D97-AF65-F5344CB8AC3E}">
        <p14:creationId xmlns:p14="http://schemas.microsoft.com/office/powerpoint/2010/main" val="231223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GB" dirty="0"/>
              <a:t>Click to edit Master subtitle style</a:t>
            </a:r>
            <a:endParaRPr lang="en-US" dirty="0"/>
          </a:p>
        </p:txBody>
      </p:sp>
    </p:spTree>
    <p:extLst>
      <p:ext uri="{BB962C8B-B14F-4D97-AF65-F5344CB8AC3E}">
        <p14:creationId xmlns:p14="http://schemas.microsoft.com/office/powerpoint/2010/main" val="1310464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761554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7432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274640"/>
            <a:ext cx="80264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3897064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Blank">
    <p:spTree>
      <p:nvGrpSpPr>
        <p:cNvPr id="1" name=""/>
        <p:cNvGrpSpPr/>
        <p:nvPr/>
      </p:nvGrpSpPr>
      <p:grpSpPr>
        <a:xfrm>
          <a:off x="0" y="0"/>
          <a:ext cx="0" cy="0"/>
          <a:chOff x="0" y="0"/>
          <a:chExt cx="0" cy="0"/>
        </a:xfrm>
      </p:grpSpPr>
      <p:sp>
        <p:nvSpPr>
          <p:cNvPr id="3" name="Content Placeholder 2"/>
          <p:cNvSpPr>
            <a:spLocks noGrp="1"/>
          </p:cNvSpPr>
          <p:nvPr>
            <p:ph sz="quarter" idx="10"/>
          </p:nvPr>
        </p:nvSpPr>
        <p:spPr>
          <a:xfrm>
            <a:off x="609600" y="1600200"/>
            <a:ext cx="108712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p:cNvSpPr>
            <a:spLocks noGrp="1"/>
          </p:cNvSpPr>
          <p:nvPr>
            <p:ph sz="quarter" idx="11" hasCustomPrompt="1"/>
          </p:nvPr>
        </p:nvSpPr>
        <p:spPr>
          <a:xfrm>
            <a:off x="2743200" y="304800"/>
            <a:ext cx="6604000" cy="533400"/>
          </a:xfrm>
          <a:prstGeom prst="rect">
            <a:avLst/>
          </a:prstGeom>
        </p:spPr>
        <p:txBody>
          <a:bodyPr/>
          <a:lstStyle>
            <a:lvl1pPr marL="0" indent="0">
              <a:buNone/>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a:t>Title TBA</a:t>
            </a:r>
          </a:p>
        </p:txBody>
      </p:sp>
      <p:sp>
        <p:nvSpPr>
          <p:cNvPr id="8" name="Google Shape;11;p3"/>
          <p:cNvSpPr/>
          <p:nvPr userDrawn="1"/>
        </p:nvSpPr>
        <p:spPr>
          <a:xfrm>
            <a:off x="101600" y="6629401"/>
            <a:ext cx="7703931" cy="187285"/>
          </a:xfrm>
          <a:prstGeom prst="roundRect">
            <a:avLst>
              <a:gd name="adj" fmla="val 16667"/>
            </a:avLst>
          </a:prstGeom>
          <a:solidFill>
            <a:schemeClr val="lt1">
              <a:alpha val="48627"/>
            </a:schemeClr>
          </a:solidFill>
          <a:ln w="25400" cap="flat" cmpd="sng">
            <a:solidFill>
              <a:schemeClr val="dk2">
                <a:alpha val="60000"/>
              </a:schemeClr>
            </a:solidFill>
            <a:prstDash val="solid"/>
            <a:round/>
            <a:headEnd type="none" w="sm" len="sm"/>
            <a:tailEnd type="none" w="sm" len="sm"/>
          </a:ln>
        </p:spPr>
        <p:txBody>
          <a:bodyPr spcFirstLastPara="1" wrap="square" lIns="0" tIns="0" rIns="0" bIns="0" anchor="t" anchorCtr="0">
            <a:noAutofit/>
          </a:bodyPr>
          <a:lstStyle/>
          <a:p>
            <a:pPr marL="0" marR="0" lvl="0" indent="0" algn="ctr" rtl="0">
              <a:spcBef>
                <a:spcPts val="0"/>
              </a:spcBef>
              <a:spcAft>
                <a:spcPts val="0"/>
              </a:spcAft>
              <a:buNone/>
            </a:pPr>
            <a:r>
              <a:rPr lang="en-US" sz="1100" b="0" i="1" u="none" strike="noStrike" cap="none" dirty="0">
                <a:solidFill>
                  <a:schemeClr val="dk2"/>
                </a:solidFill>
                <a:latin typeface="Helvetica Neue" panose="020B0604020202020204" charset="0"/>
                <a:ea typeface="Helvetica Neue"/>
                <a:cs typeface="Helvetica Neue"/>
                <a:sym typeface="Helvetica Neue"/>
              </a:rPr>
              <a:t>SIT-3</a:t>
            </a:r>
            <a:r>
              <a:rPr lang="en-US" sz="1100" i="1" dirty="0">
                <a:solidFill>
                  <a:schemeClr val="dk2"/>
                </a:solidFill>
                <a:latin typeface="Helvetica Neue" panose="020B0604020202020204" charset="0"/>
                <a:ea typeface="Helvetica Neue"/>
                <a:cs typeface="Helvetica Neue"/>
                <a:sym typeface="Helvetica Neue"/>
              </a:rPr>
              <a:t>5</a:t>
            </a:r>
            <a:r>
              <a:rPr lang="en-US" sz="1100" b="0" i="1" u="none" strike="noStrike" cap="none" dirty="0">
                <a:solidFill>
                  <a:schemeClr val="dk2"/>
                </a:solidFill>
                <a:latin typeface="Helvetica Neue" panose="020B0604020202020204" charset="0"/>
                <a:ea typeface="Helvetica Neue"/>
                <a:cs typeface="Helvetica Neue"/>
                <a:sym typeface="Helvetica Neue"/>
              </a:rPr>
              <a:t>, </a:t>
            </a:r>
            <a:r>
              <a:rPr lang="en-US" sz="1100" i="1" dirty="0">
                <a:solidFill>
                  <a:schemeClr val="dk2"/>
                </a:solidFill>
                <a:latin typeface="Helvetica Neue" panose="020B0604020202020204" charset="0"/>
                <a:ea typeface="Helvetica Neue"/>
                <a:cs typeface="Helvetica Neue"/>
                <a:sym typeface="Helvetica Neue"/>
              </a:rPr>
              <a:t>25</a:t>
            </a:r>
            <a:r>
              <a:rPr lang="en-US" sz="1100" b="0" i="1" u="none" strike="noStrike" cap="none" dirty="0">
                <a:solidFill>
                  <a:schemeClr val="dk2"/>
                </a:solidFill>
                <a:latin typeface="Helvetica Neue" panose="020B0604020202020204" charset="0"/>
                <a:ea typeface="Helvetica Neue"/>
                <a:cs typeface="Helvetica Neue"/>
                <a:sym typeface="Helvetica Neue"/>
              </a:rPr>
              <a:t>-</a:t>
            </a:r>
            <a:r>
              <a:rPr lang="en-US" sz="1100" i="1" dirty="0">
                <a:solidFill>
                  <a:schemeClr val="dk2"/>
                </a:solidFill>
                <a:latin typeface="Helvetica Neue" panose="020B0604020202020204" charset="0"/>
                <a:ea typeface="Helvetica Neue"/>
                <a:cs typeface="Helvetica Neue"/>
                <a:sym typeface="Helvetica Neue"/>
              </a:rPr>
              <a:t>26</a:t>
            </a:r>
            <a:r>
              <a:rPr lang="en-US" sz="1100" b="0" i="1" u="none" strike="noStrike" cap="none" dirty="0">
                <a:solidFill>
                  <a:schemeClr val="dk2"/>
                </a:solidFill>
                <a:latin typeface="Helvetica Neue" panose="020B0604020202020204" charset="0"/>
                <a:ea typeface="Helvetica Neue"/>
                <a:cs typeface="Helvetica Neue"/>
                <a:sym typeface="Helvetica Neue"/>
              </a:rPr>
              <a:t> </a:t>
            </a:r>
            <a:r>
              <a:rPr lang="en-US" sz="1100" i="1" dirty="0">
                <a:solidFill>
                  <a:schemeClr val="dk2"/>
                </a:solidFill>
                <a:latin typeface="Helvetica Neue" panose="020B0604020202020204" charset="0"/>
                <a:ea typeface="Helvetica Neue"/>
                <a:cs typeface="Helvetica Neue"/>
                <a:sym typeface="Helvetica Neue"/>
              </a:rPr>
              <a:t>March</a:t>
            </a:r>
            <a:r>
              <a:rPr lang="en-US" sz="1100" b="0" i="1" u="none" strike="noStrike" cap="none" dirty="0">
                <a:solidFill>
                  <a:schemeClr val="dk2"/>
                </a:solidFill>
                <a:latin typeface="Helvetica Neue" panose="020B0604020202020204" charset="0"/>
                <a:ea typeface="Helvetica Neue"/>
                <a:cs typeface="Helvetica Neue"/>
                <a:sym typeface="Helvetica Neue"/>
              </a:rPr>
              <a:t> 2020	Join at </a:t>
            </a:r>
            <a:r>
              <a:rPr lang="en-US" sz="1100" b="0" i="1" u="none" strike="noStrike" cap="none" dirty="0" err="1">
                <a:solidFill>
                  <a:schemeClr val="dk2"/>
                </a:solidFill>
                <a:latin typeface="Helvetica Neue" panose="020B0604020202020204" charset="0"/>
                <a:ea typeface="Helvetica Neue"/>
                <a:cs typeface="Helvetica Neue"/>
                <a:sym typeface="Helvetica Neue"/>
              </a:rPr>
              <a:t>www.slido.com</a:t>
            </a:r>
            <a:r>
              <a:rPr lang="en-US" sz="1100" b="0" i="1" u="none" strike="noStrike" cap="none" dirty="0">
                <a:solidFill>
                  <a:schemeClr val="dk2"/>
                </a:solidFill>
                <a:latin typeface="Helvetica Neue" panose="020B0604020202020204" charset="0"/>
                <a:ea typeface="Helvetica Neue"/>
                <a:cs typeface="Helvetica Neue"/>
                <a:sym typeface="Helvetica Neue"/>
              </a:rPr>
              <a:t> with the event code: #ceos-sit-35</a:t>
            </a:r>
            <a:endParaRPr sz="1100" b="0" i="1" u="none" strike="noStrike" cap="none" dirty="0">
              <a:solidFill>
                <a:schemeClr val="dk2"/>
              </a:solidFill>
              <a:latin typeface="Helvetica Neue" panose="020B0604020202020204" charset="0"/>
              <a:ea typeface="Helvetica Neue"/>
              <a:cs typeface="Helvetica Neue"/>
              <a:sym typeface="Helvetica Neue"/>
            </a:endParaRPr>
          </a:p>
        </p:txBody>
      </p:sp>
      <p:sp>
        <p:nvSpPr>
          <p:cNvPr id="10" name="Google Shape;9;p3"/>
          <p:cNvSpPr>
            <a:spLocks noGrp="1"/>
          </p:cNvSpPr>
          <p:nvPr>
            <p:ph type="sldNum" idx="12"/>
          </p:nvPr>
        </p:nvSpPr>
        <p:spPr>
          <a:xfrm>
            <a:off x="11684000" y="6629401"/>
            <a:ext cx="406400" cy="187285"/>
          </a:xfrm>
          <a:prstGeom prst="roundRect">
            <a:avLst>
              <a:gd name="adj" fmla="val 16667"/>
            </a:avLst>
          </a:prstGeom>
          <a:solidFill>
            <a:schemeClr val="lt1">
              <a:alpha val="48627"/>
            </a:schemeClr>
          </a:solidFill>
          <a:ln w="25400" cap="flat" cmpd="sng">
            <a:solidFill>
              <a:schemeClr val="dk2">
                <a:alpha val="60000"/>
              </a:schemeClr>
            </a:solidFill>
            <a:prstDash val="solid"/>
            <a:round/>
            <a:headEnd type="none" w="sm" len="sm"/>
            <a:tailEnd type="none" w="sm" len="sm"/>
          </a:ln>
        </p:spPr>
        <p:txBody>
          <a:bodyPr spcFirstLastPara="1" wrap="square" lIns="0" tIns="0" rIns="0" bIns="0" anchor="t" anchorCtr="0">
            <a:noAutofit/>
          </a:bodyPr>
          <a:lstStyle>
            <a:lvl1pPr marL="0" marR="0" lvl="0" indent="0" algn="ctr">
              <a:spcBef>
                <a:spcPts val="0"/>
              </a:spcBef>
              <a:buNone/>
              <a:defRPr sz="1100" b="0" i="1" u="none" strike="noStrike" cap="none">
                <a:solidFill>
                  <a:schemeClr val="dk2"/>
                </a:solidFill>
                <a:latin typeface="Helvetica Neue"/>
                <a:ea typeface="Helvetica Neue"/>
                <a:cs typeface="Helvetica Neue"/>
                <a:sym typeface="Helvetica Neue"/>
              </a:defRPr>
            </a:lvl1pPr>
            <a:lvl2pPr marL="0" marR="0" lvl="1" indent="0" algn="ctr">
              <a:spcBef>
                <a:spcPts val="0"/>
              </a:spcBef>
              <a:buNone/>
              <a:defRPr sz="1100" b="0" i="1" u="none" strike="noStrike" cap="none">
                <a:solidFill>
                  <a:schemeClr val="dk2"/>
                </a:solidFill>
                <a:latin typeface="Helvetica Neue"/>
                <a:ea typeface="Helvetica Neue"/>
                <a:cs typeface="Helvetica Neue"/>
                <a:sym typeface="Helvetica Neue"/>
              </a:defRPr>
            </a:lvl2pPr>
            <a:lvl3pPr marL="0" marR="0" lvl="2" indent="0" algn="ctr">
              <a:spcBef>
                <a:spcPts val="0"/>
              </a:spcBef>
              <a:buNone/>
              <a:defRPr sz="1100" b="0" i="1" u="none" strike="noStrike" cap="none">
                <a:solidFill>
                  <a:schemeClr val="dk2"/>
                </a:solidFill>
                <a:latin typeface="Helvetica Neue"/>
                <a:ea typeface="Helvetica Neue"/>
                <a:cs typeface="Helvetica Neue"/>
                <a:sym typeface="Helvetica Neue"/>
              </a:defRPr>
            </a:lvl3pPr>
            <a:lvl4pPr marL="0" marR="0" lvl="3" indent="0" algn="ctr">
              <a:spcBef>
                <a:spcPts val="0"/>
              </a:spcBef>
              <a:buNone/>
              <a:defRPr sz="1100" b="0" i="1" u="none" strike="noStrike" cap="none">
                <a:solidFill>
                  <a:schemeClr val="dk2"/>
                </a:solidFill>
                <a:latin typeface="Helvetica Neue"/>
                <a:ea typeface="Helvetica Neue"/>
                <a:cs typeface="Helvetica Neue"/>
                <a:sym typeface="Helvetica Neue"/>
              </a:defRPr>
            </a:lvl4pPr>
            <a:lvl5pPr marL="0" marR="0" lvl="4" indent="0" algn="ctr">
              <a:spcBef>
                <a:spcPts val="0"/>
              </a:spcBef>
              <a:buNone/>
              <a:defRPr sz="1100" b="0" i="1" u="none" strike="noStrike" cap="none">
                <a:solidFill>
                  <a:schemeClr val="dk2"/>
                </a:solidFill>
                <a:latin typeface="Helvetica Neue"/>
                <a:ea typeface="Helvetica Neue"/>
                <a:cs typeface="Helvetica Neue"/>
                <a:sym typeface="Helvetica Neue"/>
              </a:defRPr>
            </a:lvl5pPr>
            <a:lvl6pPr marL="0" marR="0" lvl="5" indent="0" algn="ctr">
              <a:spcBef>
                <a:spcPts val="0"/>
              </a:spcBef>
              <a:buNone/>
              <a:defRPr sz="1100" b="0" i="1" u="none" strike="noStrike" cap="none">
                <a:solidFill>
                  <a:schemeClr val="dk2"/>
                </a:solidFill>
                <a:latin typeface="Helvetica Neue"/>
                <a:ea typeface="Helvetica Neue"/>
                <a:cs typeface="Helvetica Neue"/>
                <a:sym typeface="Helvetica Neue"/>
              </a:defRPr>
            </a:lvl6pPr>
            <a:lvl7pPr marL="0" marR="0" lvl="6" indent="0" algn="ctr">
              <a:spcBef>
                <a:spcPts val="0"/>
              </a:spcBef>
              <a:buNone/>
              <a:defRPr sz="1100" b="0" i="1" u="none" strike="noStrike" cap="none">
                <a:solidFill>
                  <a:schemeClr val="dk2"/>
                </a:solidFill>
                <a:latin typeface="Helvetica Neue"/>
                <a:ea typeface="Helvetica Neue"/>
                <a:cs typeface="Helvetica Neue"/>
                <a:sym typeface="Helvetica Neue"/>
              </a:defRPr>
            </a:lvl7pPr>
            <a:lvl8pPr marL="0" marR="0" lvl="7" indent="0" algn="ctr">
              <a:spcBef>
                <a:spcPts val="0"/>
              </a:spcBef>
              <a:buNone/>
              <a:defRPr sz="1100" b="0" i="1" u="none" strike="noStrike" cap="none">
                <a:solidFill>
                  <a:schemeClr val="dk2"/>
                </a:solidFill>
                <a:latin typeface="Helvetica Neue"/>
                <a:ea typeface="Helvetica Neue"/>
                <a:cs typeface="Helvetica Neue"/>
                <a:sym typeface="Helvetica Neue"/>
              </a:defRPr>
            </a:lvl8pPr>
            <a:lvl9pPr marL="0" marR="0" lvl="8" indent="0" algn="ctr">
              <a:spcBef>
                <a:spcPts val="0"/>
              </a:spcBef>
              <a:buNone/>
              <a:defRPr sz="1100" b="0" i="1" u="none" strike="noStrike" cap="none">
                <a:solidFill>
                  <a:schemeClr val="dk2"/>
                </a:solidFill>
                <a:latin typeface="Helvetica Neue"/>
                <a:ea typeface="Helvetica Neue"/>
                <a:cs typeface="Helvetica Neue"/>
                <a:sym typeface="Helvetica Neu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1828505253"/>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Blank">
  <p:cSld name="2_Blank">
    <p:spTree>
      <p:nvGrpSpPr>
        <p:cNvPr id="1" name="Shape 8"/>
        <p:cNvGrpSpPr/>
        <p:nvPr/>
      </p:nvGrpSpPr>
      <p:grpSpPr>
        <a:xfrm>
          <a:off x="0" y="0"/>
          <a:ext cx="0" cy="0"/>
          <a:chOff x="0" y="0"/>
          <a:chExt cx="0" cy="0"/>
        </a:xfrm>
      </p:grpSpPr>
      <p:sp>
        <p:nvSpPr>
          <p:cNvPr id="9" name="Google Shape;9;p3"/>
          <p:cNvSpPr>
            <a:spLocks noGrp="1"/>
          </p:cNvSpPr>
          <p:nvPr>
            <p:ph type="sldNum" idx="12"/>
          </p:nvPr>
        </p:nvSpPr>
        <p:spPr>
          <a:xfrm>
            <a:off x="11684000" y="6629401"/>
            <a:ext cx="406400" cy="187285"/>
          </a:xfrm>
          <a:prstGeom prst="roundRect">
            <a:avLst>
              <a:gd name="adj" fmla="val 16667"/>
            </a:avLst>
          </a:prstGeom>
          <a:solidFill>
            <a:schemeClr val="lt1">
              <a:alpha val="48627"/>
            </a:schemeClr>
          </a:solidFill>
          <a:ln w="25400" cap="flat" cmpd="sng">
            <a:solidFill>
              <a:schemeClr val="dk2">
                <a:alpha val="60000"/>
              </a:schemeClr>
            </a:solidFill>
            <a:prstDash val="solid"/>
            <a:round/>
            <a:headEnd type="none" w="sm" len="sm"/>
            <a:tailEnd type="none" w="sm" len="sm"/>
          </a:ln>
        </p:spPr>
        <p:txBody>
          <a:bodyPr spcFirstLastPara="1" wrap="square" lIns="0" tIns="0" rIns="0" bIns="0" anchor="t" anchorCtr="0">
            <a:noAutofit/>
          </a:bodyPr>
          <a:lstStyle>
            <a:lvl1pPr marL="0" marR="0" lvl="0" indent="0" algn="ctr">
              <a:spcBef>
                <a:spcPts val="0"/>
              </a:spcBef>
              <a:buNone/>
              <a:defRPr sz="1100" b="0" i="1" u="none" strike="noStrike" cap="none">
                <a:solidFill>
                  <a:schemeClr val="dk2"/>
                </a:solidFill>
                <a:latin typeface="Helvetica Neue"/>
                <a:ea typeface="Helvetica Neue"/>
                <a:cs typeface="Helvetica Neue"/>
                <a:sym typeface="Helvetica Neue"/>
              </a:defRPr>
            </a:lvl1pPr>
            <a:lvl2pPr marL="0" marR="0" lvl="1" indent="0" algn="ctr">
              <a:spcBef>
                <a:spcPts val="0"/>
              </a:spcBef>
              <a:buNone/>
              <a:defRPr sz="1100" b="0" i="1" u="none" strike="noStrike" cap="none">
                <a:solidFill>
                  <a:schemeClr val="dk2"/>
                </a:solidFill>
                <a:latin typeface="Helvetica Neue"/>
                <a:ea typeface="Helvetica Neue"/>
                <a:cs typeface="Helvetica Neue"/>
                <a:sym typeface="Helvetica Neue"/>
              </a:defRPr>
            </a:lvl2pPr>
            <a:lvl3pPr marL="0" marR="0" lvl="2" indent="0" algn="ctr">
              <a:spcBef>
                <a:spcPts val="0"/>
              </a:spcBef>
              <a:buNone/>
              <a:defRPr sz="1100" b="0" i="1" u="none" strike="noStrike" cap="none">
                <a:solidFill>
                  <a:schemeClr val="dk2"/>
                </a:solidFill>
                <a:latin typeface="Helvetica Neue"/>
                <a:ea typeface="Helvetica Neue"/>
                <a:cs typeface="Helvetica Neue"/>
                <a:sym typeface="Helvetica Neue"/>
              </a:defRPr>
            </a:lvl3pPr>
            <a:lvl4pPr marL="0" marR="0" lvl="3" indent="0" algn="ctr">
              <a:spcBef>
                <a:spcPts val="0"/>
              </a:spcBef>
              <a:buNone/>
              <a:defRPr sz="1100" b="0" i="1" u="none" strike="noStrike" cap="none">
                <a:solidFill>
                  <a:schemeClr val="dk2"/>
                </a:solidFill>
                <a:latin typeface="Helvetica Neue"/>
                <a:ea typeface="Helvetica Neue"/>
                <a:cs typeface="Helvetica Neue"/>
                <a:sym typeface="Helvetica Neue"/>
              </a:defRPr>
            </a:lvl4pPr>
            <a:lvl5pPr marL="0" marR="0" lvl="4" indent="0" algn="ctr">
              <a:spcBef>
                <a:spcPts val="0"/>
              </a:spcBef>
              <a:buNone/>
              <a:defRPr sz="1100" b="0" i="1" u="none" strike="noStrike" cap="none">
                <a:solidFill>
                  <a:schemeClr val="dk2"/>
                </a:solidFill>
                <a:latin typeface="Helvetica Neue"/>
                <a:ea typeface="Helvetica Neue"/>
                <a:cs typeface="Helvetica Neue"/>
                <a:sym typeface="Helvetica Neue"/>
              </a:defRPr>
            </a:lvl5pPr>
            <a:lvl6pPr marL="0" marR="0" lvl="5" indent="0" algn="ctr">
              <a:spcBef>
                <a:spcPts val="0"/>
              </a:spcBef>
              <a:buNone/>
              <a:defRPr sz="1100" b="0" i="1" u="none" strike="noStrike" cap="none">
                <a:solidFill>
                  <a:schemeClr val="dk2"/>
                </a:solidFill>
                <a:latin typeface="Helvetica Neue"/>
                <a:ea typeface="Helvetica Neue"/>
                <a:cs typeface="Helvetica Neue"/>
                <a:sym typeface="Helvetica Neue"/>
              </a:defRPr>
            </a:lvl6pPr>
            <a:lvl7pPr marL="0" marR="0" lvl="6" indent="0" algn="ctr">
              <a:spcBef>
                <a:spcPts val="0"/>
              </a:spcBef>
              <a:buNone/>
              <a:defRPr sz="1100" b="0" i="1" u="none" strike="noStrike" cap="none">
                <a:solidFill>
                  <a:schemeClr val="dk2"/>
                </a:solidFill>
                <a:latin typeface="Helvetica Neue"/>
                <a:ea typeface="Helvetica Neue"/>
                <a:cs typeface="Helvetica Neue"/>
                <a:sym typeface="Helvetica Neue"/>
              </a:defRPr>
            </a:lvl7pPr>
            <a:lvl8pPr marL="0" marR="0" lvl="7" indent="0" algn="ctr">
              <a:spcBef>
                <a:spcPts val="0"/>
              </a:spcBef>
              <a:buNone/>
              <a:defRPr sz="1100" b="0" i="1" u="none" strike="noStrike" cap="none">
                <a:solidFill>
                  <a:schemeClr val="dk2"/>
                </a:solidFill>
                <a:latin typeface="Helvetica Neue"/>
                <a:ea typeface="Helvetica Neue"/>
                <a:cs typeface="Helvetica Neue"/>
                <a:sym typeface="Helvetica Neue"/>
              </a:defRPr>
            </a:lvl8pPr>
            <a:lvl9pPr marL="0" marR="0" lvl="8" indent="0" algn="ctr">
              <a:spcBef>
                <a:spcPts val="0"/>
              </a:spcBef>
              <a:buNone/>
              <a:defRPr sz="1100" b="0" i="1" u="none" strike="noStrike" cap="none">
                <a:solidFill>
                  <a:schemeClr val="dk2"/>
                </a:solidFill>
                <a:latin typeface="Helvetica Neue"/>
                <a:ea typeface="Helvetica Neue"/>
                <a:cs typeface="Helvetica Neue"/>
                <a:sym typeface="Helvetica Neue"/>
              </a:defRPr>
            </a:lvl9pPr>
          </a:lstStyle>
          <a:p>
            <a:fld id="{00000000-1234-1234-1234-123412341234}" type="slidenum">
              <a:rPr lang="en-US" smtClean="0"/>
              <a:pPr/>
              <a:t>‹#›</a:t>
            </a:fld>
            <a:endParaRPr lang="en-US"/>
          </a:p>
        </p:txBody>
      </p:sp>
      <p:sp>
        <p:nvSpPr>
          <p:cNvPr id="10" name="Google Shape;10;p3"/>
          <p:cNvSpPr txBox="1">
            <a:spLocks noGrp="1"/>
          </p:cNvSpPr>
          <p:nvPr>
            <p:ph type="body" idx="1"/>
          </p:nvPr>
        </p:nvSpPr>
        <p:spPr>
          <a:xfrm>
            <a:off x="101600" y="1219200"/>
            <a:ext cx="11988800" cy="5257800"/>
          </a:xfrm>
          <a:prstGeom prst="rect">
            <a:avLst/>
          </a:prstGeom>
          <a:noFill/>
          <a:ln>
            <a:noFill/>
          </a:ln>
        </p:spPr>
        <p:txBody>
          <a:bodyPr spcFirstLastPara="1" wrap="square" lIns="91425" tIns="45700" rIns="91425" bIns="45700" anchor="t" anchorCtr="0">
            <a:noAutofit/>
          </a:bodyPr>
          <a:lstStyle>
            <a:lvl1pPr marL="457200" marR="0" lvl="0" indent="-355600" algn="l" rtl="0">
              <a:spcBef>
                <a:spcPts val="500"/>
              </a:spcBef>
              <a:spcAft>
                <a:spcPts val="0"/>
              </a:spcAft>
              <a:buClr>
                <a:srgbClr val="002569"/>
              </a:buClr>
              <a:buSzPts val="2000"/>
              <a:buFont typeface="Arial"/>
              <a:buChar char="•"/>
              <a:defRPr sz="2000" b="1" i="0" u="none" strike="noStrike" cap="none">
                <a:solidFill>
                  <a:srgbClr val="002569"/>
                </a:solidFill>
                <a:latin typeface="Helvetica Neue"/>
                <a:ea typeface="Helvetica Neue"/>
                <a:cs typeface="Helvetica Neue"/>
                <a:sym typeface="Helvetica Neue"/>
              </a:defRPr>
            </a:lvl1pPr>
            <a:lvl2pPr marL="914400" marR="0" lvl="1" indent="-355600" algn="l" rtl="0">
              <a:spcBef>
                <a:spcPts val="500"/>
              </a:spcBef>
              <a:spcAft>
                <a:spcPts val="0"/>
              </a:spcAft>
              <a:buClr>
                <a:srgbClr val="002569"/>
              </a:buClr>
              <a:buSzPts val="2000"/>
              <a:buFont typeface="Courier New"/>
              <a:buChar char="o"/>
              <a:defRPr sz="2000" b="0" i="0" u="none" strike="noStrike" cap="none">
                <a:solidFill>
                  <a:srgbClr val="002569"/>
                </a:solidFill>
                <a:latin typeface="Helvetica Neue"/>
                <a:ea typeface="Helvetica Neue"/>
                <a:cs typeface="Helvetica Neue"/>
                <a:sym typeface="Helvetica Neue"/>
              </a:defRPr>
            </a:lvl2pPr>
            <a:lvl3pPr marL="1371600" marR="0" lvl="2" indent="-355600" algn="l" rtl="0">
              <a:spcBef>
                <a:spcPts val="500"/>
              </a:spcBef>
              <a:spcAft>
                <a:spcPts val="0"/>
              </a:spcAft>
              <a:buClr>
                <a:srgbClr val="002569"/>
              </a:buClr>
              <a:buSzPts val="2000"/>
              <a:buFont typeface="Noto Sans Symbols"/>
              <a:buChar char="▪"/>
              <a:defRPr sz="2000" b="0" i="0" u="none" strike="noStrike" cap="none">
                <a:solidFill>
                  <a:srgbClr val="002569"/>
                </a:solidFill>
                <a:latin typeface="Helvetica Neue"/>
                <a:ea typeface="Helvetica Neue"/>
                <a:cs typeface="Helvetica Neue"/>
                <a:sym typeface="Helvetica Neue"/>
              </a:defRPr>
            </a:lvl3pPr>
            <a:lvl4pPr marL="1828800" marR="0" lvl="3" indent="-355600" algn="l" rtl="0">
              <a:spcBef>
                <a:spcPts val="500"/>
              </a:spcBef>
              <a:spcAft>
                <a:spcPts val="0"/>
              </a:spcAft>
              <a:buClr>
                <a:srgbClr val="002569"/>
              </a:buClr>
              <a:buSzPts val="2000"/>
              <a:buFont typeface="Arial"/>
              <a:buChar char="▪"/>
              <a:defRPr sz="2000" b="0" i="0" u="none" strike="noStrike" cap="none">
                <a:solidFill>
                  <a:srgbClr val="002569"/>
                </a:solidFill>
                <a:latin typeface="Helvetica Neue"/>
                <a:ea typeface="Helvetica Neue"/>
                <a:cs typeface="Helvetica Neue"/>
                <a:sym typeface="Helvetica Neue"/>
              </a:defRPr>
            </a:lvl4pPr>
            <a:lvl5pPr marL="2286000" marR="0" lvl="4" indent="-355600" algn="l" rtl="0">
              <a:spcBef>
                <a:spcPts val="500"/>
              </a:spcBef>
              <a:spcAft>
                <a:spcPts val="0"/>
              </a:spcAft>
              <a:buClr>
                <a:srgbClr val="002569"/>
              </a:buClr>
              <a:buSzPts val="2000"/>
              <a:buFont typeface="Arial"/>
              <a:buChar char="•"/>
              <a:defRPr sz="2000" b="0" i="0" u="none" strike="noStrike" cap="none">
                <a:solidFill>
                  <a:srgbClr val="002569"/>
                </a:solidFill>
                <a:latin typeface="Helvetica Neue"/>
                <a:ea typeface="Helvetica Neue"/>
                <a:cs typeface="Helvetica Neue"/>
                <a:sym typeface="Helvetica Neue"/>
              </a:defRPr>
            </a:lvl5pPr>
            <a:lvl6pPr marL="2743200" marR="0" lvl="5"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6pPr>
            <a:lvl7pPr marL="3200400" marR="0" lvl="6"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7pPr>
            <a:lvl8pPr marL="3657600" marR="0" lvl="7"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8pPr>
            <a:lvl9pPr marL="4114800" marR="0" lvl="8"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9pPr>
          </a:lstStyle>
          <a:p>
            <a:endParaRPr/>
          </a:p>
        </p:txBody>
      </p:sp>
      <p:sp>
        <p:nvSpPr>
          <p:cNvPr id="11" name="Google Shape;11;p3"/>
          <p:cNvSpPr/>
          <p:nvPr/>
        </p:nvSpPr>
        <p:spPr>
          <a:xfrm>
            <a:off x="101600" y="6629400"/>
            <a:ext cx="9042400" cy="187200"/>
          </a:xfrm>
          <a:prstGeom prst="roundRect">
            <a:avLst>
              <a:gd name="adj" fmla="val 16667"/>
            </a:avLst>
          </a:prstGeom>
          <a:solidFill>
            <a:schemeClr val="lt1">
              <a:alpha val="48627"/>
            </a:schemeClr>
          </a:solidFill>
          <a:ln w="25400" cap="flat" cmpd="sng">
            <a:solidFill>
              <a:schemeClr val="dk2">
                <a:alpha val="60000"/>
              </a:schemeClr>
            </a:solidFill>
            <a:prstDash val="solid"/>
            <a:round/>
            <a:headEnd type="none" w="sm" len="sm"/>
            <a:tailEnd type="none" w="sm" len="sm"/>
          </a:ln>
        </p:spPr>
        <p:txBody>
          <a:bodyPr spcFirstLastPara="1" wrap="square" lIns="0" tIns="0" rIns="0" bIns="0" anchor="t" anchorCtr="0">
            <a:noAutofit/>
          </a:bodyPr>
          <a:lstStyle/>
          <a:p>
            <a:pPr marL="0" marR="0" lvl="0" indent="0" algn="ctr" rtl="0">
              <a:spcBef>
                <a:spcPts val="0"/>
              </a:spcBef>
              <a:spcAft>
                <a:spcPts val="0"/>
              </a:spcAft>
              <a:buNone/>
            </a:pPr>
            <a:r>
              <a:rPr lang="en-US" sz="1100" b="0" i="1" u="none" strike="noStrike" cap="none">
                <a:solidFill>
                  <a:schemeClr val="dk2"/>
                </a:solidFill>
                <a:latin typeface="Helvetica Neue"/>
                <a:ea typeface="Helvetica Neue"/>
                <a:cs typeface="Helvetica Neue"/>
                <a:sym typeface="Helvetica Neue"/>
              </a:rPr>
              <a:t>SIT TW 2020 7-</a:t>
            </a:r>
            <a:r>
              <a:rPr lang="en-US" sz="1100" i="1">
                <a:solidFill>
                  <a:schemeClr val="dk2"/>
                </a:solidFill>
                <a:latin typeface="Helvetica Neue"/>
                <a:ea typeface="Helvetica Neue"/>
                <a:cs typeface="Helvetica Neue"/>
                <a:sym typeface="Helvetica Neue"/>
              </a:rPr>
              <a:t>11/14-18</a:t>
            </a:r>
            <a:r>
              <a:rPr lang="en-US" sz="1100" b="0" i="1" u="none" strike="noStrike" cap="none">
                <a:solidFill>
                  <a:schemeClr val="dk2"/>
                </a:solidFill>
                <a:latin typeface="Helvetica Neue"/>
                <a:ea typeface="Helvetica Neue"/>
                <a:cs typeface="Helvetica Neue"/>
                <a:sym typeface="Helvetica Neue"/>
              </a:rPr>
              <a:t> </a:t>
            </a:r>
            <a:r>
              <a:rPr lang="en-US" sz="1100" i="1">
                <a:solidFill>
                  <a:schemeClr val="dk2"/>
                </a:solidFill>
                <a:latin typeface="Helvetica Neue"/>
                <a:ea typeface="Helvetica Neue"/>
                <a:cs typeface="Helvetica Neue"/>
                <a:sym typeface="Helvetica Neue"/>
              </a:rPr>
              <a:t>Sept</a:t>
            </a:r>
            <a:r>
              <a:rPr lang="en-US" sz="1100" b="0" i="1" u="none" strike="noStrike" cap="none">
                <a:solidFill>
                  <a:schemeClr val="dk2"/>
                </a:solidFill>
                <a:latin typeface="Helvetica Neue"/>
                <a:ea typeface="Helvetica Neue"/>
                <a:cs typeface="Helvetica Neue"/>
                <a:sym typeface="Helvetica Neue"/>
              </a:rPr>
              <a:t> 2020	, </a:t>
            </a:r>
            <a:r>
              <a:rPr lang="en-US" sz="1100" i="1">
                <a:solidFill>
                  <a:schemeClr val="dk2"/>
                </a:solidFill>
                <a:latin typeface="Helvetica Neue"/>
                <a:ea typeface="Helvetica Neue"/>
                <a:cs typeface="Helvetica Neue"/>
                <a:sym typeface="Helvetica Neue"/>
              </a:rPr>
              <a:t>j</a:t>
            </a:r>
            <a:r>
              <a:rPr lang="en-US" sz="1100" b="0" i="1" u="none" strike="noStrike" cap="none">
                <a:solidFill>
                  <a:schemeClr val="dk2"/>
                </a:solidFill>
                <a:latin typeface="Helvetica Neue"/>
                <a:ea typeface="Helvetica Neue"/>
                <a:cs typeface="Helvetica Neue"/>
                <a:sym typeface="Helvetica Neue"/>
              </a:rPr>
              <a:t>oin at slido.com with the event code: #</a:t>
            </a:r>
            <a:r>
              <a:rPr lang="en-US" sz="1100" i="1">
                <a:solidFill>
                  <a:schemeClr val="dk2"/>
                </a:solidFill>
                <a:latin typeface="Helvetica Neue"/>
                <a:ea typeface="Helvetica Neue"/>
                <a:cs typeface="Helvetica Neue"/>
                <a:sym typeface="Helvetica Neue"/>
              </a:rPr>
              <a:t>ceos-sit-tw-2020</a:t>
            </a:r>
            <a:endParaRPr sz="1100" b="0" i="1" u="none" strike="noStrike" cap="none">
              <a:solidFill>
                <a:schemeClr val="dk2"/>
              </a:solidFill>
              <a:latin typeface="Helvetica Neue"/>
              <a:ea typeface="Helvetica Neue"/>
              <a:cs typeface="Helvetica Neue"/>
              <a:sym typeface="Helvetica Neue"/>
            </a:endParaRPr>
          </a:p>
        </p:txBody>
      </p:sp>
      <p:sp>
        <p:nvSpPr>
          <p:cNvPr id="12" name="Google Shape;12;p3"/>
          <p:cNvSpPr txBox="1">
            <a:spLocks noGrp="1"/>
          </p:cNvSpPr>
          <p:nvPr>
            <p:ph type="body" idx="2"/>
          </p:nvPr>
        </p:nvSpPr>
        <p:spPr>
          <a:xfrm>
            <a:off x="2641600" y="76200"/>
            <a:ext cx="6604000" cy="914400"/>
          </a:xfrm>
          <a:prstGeom prst="rect">
            <a:avLst/>
          </a:prstGeom>
          <a:noFill/>
          <a:ln>
            <a:noFill/>
          </a:ln>
        </p:spPr>
        <p:txBody>
          <a:bodyPr spcFirstLastPara="1" wrap="square" lIns="91425" tIns="45700" rIns="91425" bIns="45700" anchor="t" anchorCtr="0">
            <a:noAutofit/>
          </a:bodyPr>
          <a:lstStyle>
            <a:lvl1pPr marL="457200" marR="0" lvl="0" indent="-228600" algn="ctr" rtl="0">
              <a:spcBef>
                <a:spcPts val="500"/>
              </a:spcBef>
              <a:spcAft>
                <a:spcPts val="0"/>
              </a:spcAft>
              <a:buClr>
                <a:schemeClr val="lt1"/>
              </a:buClr>
              <a:buSzPts val="2800"/>
              <a:buFont typeface="Arial"/>
              <a:buNone/>
              <a:defRPr sz="2800" b="1" i="0" u="none" strike="noStrike" cap="none">
                <a:solidFill>
                  <a:schemeClr val="lt1"/>
                </a:solidFill>
                <a:latin typeface="Helvetica Neue"/>
                <a:ea typeface="Helvetica Neue"/>
                <a:cs typeface="Helvetica Neue"/>
                <a:sym typeface="Helvetica Neue"/>
              </a:defRPr>
            </a:lvl1pPr>
            <a:lvl2pPr marL="914400" marR="0" lvl="1" indent="-381000" algn="l" rtl="0">
              <a:spcBef>
                <a:spcPts val="500"/>
              </a:spcBef>
              <a:spcAft>
                <a:spcPts val="0"/>
              </a:spcAft>
              <a:buClr>
                <a:srgbClr val="002569"/>
              </a:buClr>
              <a:buSzPts val="2400"/>
              <a:buFont typeface="Arial"/>
              <a:buChar char="•"/>
              <a:defRPr sz="2400" b="0" i="0" u="none" strike="noStrike" cap="none">
                <a:solidFill>
                  <a:srgbClr val="002569"/>
                </a:solidFill>
                <a:latin typeface="Arial"/>
                <a:ea typeface="Arial"/>
                <a:cs typeface="Arial"/>
                <a:sym typeface="Arial"/>
              </a:defRPr>
            </a:lvl2pPr>
            <a:lvl3pPr marL="1371600" marR="0" lvl="2" indent="-381000" algn="l" rtl="0">
              <a:spcBef>
                <a:spcPts val="500"/>
              </a:spcBef>
              <a:spcAft>
                <a:spcPts val="0"/>
              </a:spcAft>
              <a:buClr>
                <a:srgbClr val="002569"/>
              </a:buClr>
              <a:buSzPts val="2400"/>
              <a:buFont typeface="Arial"/>
              <a:buChar char="o"/>
              <a:defRPr sz="2400" b="0" i="0" u="none" strike="noStrike" cap="none">
                <a:solidFill>
                  <a:srgbClr val="002569"/>
                </a:solidFill>
                <a:latin typeface="Arial"/>
                <a:ea typeface="Arial"/>
                <a:cs typeface="Arial"/>
                <a:sym typeface="Arial"/>
              </a:defRPr>
            </a:lvl3pPr>
            <a:lvl4pPr marL="1828800" marR="0" lvl="3" indent="-381000" algn="l" rtl="0">
              <a:spcBef>
                <a:spcPts val="500"/>
              </a:spcBef>
              <a:spcAft>
                <a:spcPts val="0"/>
              </a:spcAft>
              <a:buClr>
                <a:srgbClr val="002569"/>
              </a:buClr>
              <a:buSzPts val="2400"/>
              <a:buFont typeface="Arial"/>
              <a:buChar char="▪"/>
              <a:defRPr sz="2400" b="0" i="0" u="none" strike="noStrike" cap="none">
                <a:solidFill>
                  <a:srgbClr val="002569"/>
                </a:solidFill>
                <a:latin typeface="Arial"/>
                <a:ea typeface="Arial"/>
                <a:cs typeface="Arial"/>
                <a:sym typeface="Arial"/>
              </a:defRPr>
            </a:lvl4pPr>
            <a:lvl5pPr marL="2286000" marR="0" lvl="4" indent="-381000" algn="l" rtl="0">
              <a:spcBef>
                <a:spcPts val="500"/>
              </a:spcBef>
              <a:spcAft>
                <a:spcPts val="0"/>
              </a:spcAft>
              <a:buClr>
                <a:srgbClr val="002569"/>
              </a:buClr>
              <a:buSzPts val="2400"/>
              <a:buFont typeface="Arial"/>
              <a:buChar char="•"/>
              <a:defRPr sz="2400" b="0" i="0" u="none" strike="noStrike" cap="none">
                <a:solidFill>
                  <a:srgbClr val="002569"/>
                </a:solidFill>
                <a:latin typeface="Arial"/>
                <a:ea typeface="Arial"/>
                <a:cs typeface="Arial"/>
                <a:sym typeface="Arial"/>
              </a:defRPr>
            </a:lvl5pPr>
            <a:lvl6pPr marL="2743200" marR="0" lvl="5"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6pPr>
            <a:lvl7pPr marL="3200400" marR="0" lvl="6"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7pPr>
            <a:lvl8pPr marL="3657600" marR="0" lvl="7"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8pPr>
            <a:lvl9pPr marL="4114800" marR="0" lvl="8"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9pPr>
          </a:lstStyle>
          <a:p>
            <a:endParaRPr/>
          </a:p>
        </p:txBody>
      </p:sp>
    </p:spTree>
    <p:extLst>
      <p:ext uri="{BB962C8B-B14F-4D97-AF65-F5344CB8AC3E}">
        <p14:creationId xmlns:p14="http://schemas.microsoft.com/office/powerpoint/2010/main" val="34489633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matchingName="1_Blank">
  <p:cSld name="2_Blank">
    <p:spTree>
      <p:nvGrpSpPr>
        <p:cNvPr id="1" name="Shape 78"/>
        <p:cNvGrpSpPr/>
        <p:nvPr/>
      </p:nvGrpSpPr>
      <p:grpSpPr>
        <a:xfrm>
          <a:off x="0" y="0"/>
          <a:ext cx="0" cy="0"/>
          <a:chOff x="0" y="0"/>
          <a:chExt cx="0" cy="0"/>
        </a:xfrm>
      </p:grpSpPr>
      <p:sp>
        <p:nvSpPr>
          <p:cNvPr id="79" name="Google Shape;79;ged6a1771aa_1_9"/>
          <p:cNvSpPr>
            <a:spLocks noGrp="1"/>
          </p:cNvSpPr>
          <p:nvPr>
            <p:ph type="sldNum" idx="12"/>
          </p:nvPr>
        </p:nvSpPr>
        <p:spPr>
          <a:xfrm>
            <a:off x="11684000" y="6629400"/>
            <a:ext cx="406400" cy="187200"/>
          </a:xfrm>
          <a:prstGeom prst="roundRect">
            <a:avLst>
              <a:gd name="adj" fmla="val 16667"/>
            </a:avLst>
          </a:prstGeom>
          <a:solidFill>
            <a:schemeClr val="lt1">
              <a:alpha val="44313"/>
            </a:schemeClr>
          </a:solidFill>
          <a:ln w="25400" cap="flat" cmpd="sng">
            <a:solidFill>
              <a:schemeClr val="lt2">
                <a:alpha val="60000"/>
              </a:schemeClr>
            </a:solidFill>
            <a:prstDash val="solid"/>
            <a:round/>
            <a:headEnd type="none" w="sm" len="sm"/>
            <a:tailEnd type="none" w="sm" len="sm"/>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100"/>
              <a:buFont typeface="Arial"/>
              <a:buNone/>
              <a:defRPr sz="1100" b="0" i="1" u="none" strike="noStrike" cap="none">
                <a:solidFill>
                  <a:schemeClr val="lt2"/>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100"/>
              <a:buFont typeface="Arial"/>
              <a:buNone/>
              <a:defRPr sz="1100" b="0" i="1" u="none" strike="noStrike" cap="none">
                <a:solidFill>
                  <a:schemeClr val="lt2"/>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100"/>
              <a:buFont typeface="Arial"/>
              <a:buNone/>
              <a:defRPr sz="1100" b="0" i="1" u="none" strike="noStrike" cap="none">
                <a:solidFill>
                  <a:schemeClr val="lt2"/>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100"/>
              <a:buFont typeface="Arial"/>
              <a:buNone/>
              <a:defRPr sz="1100" b="0" i="1" u="none" strike="noStrike" cap="none">
                <a:solidFill>
                  <a:schemeClr val="lt2"/>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100"/>
              <a:buFont typeface="Arial"/>
              <a:buNone/>
              <a:defRPr sz="1100" b="0" i="1" u="none" strike="noStrike" cap="none">
                <a:solidFill>
                  <a:schemeClr val="lt2"/>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100"/>
              <a:buFont typeface="Arial"/>
              <a:buNone/>
              <a:defRPr sz="1100" b="0" i="1" u="none" strike="noStrike" cap="none">
                <a:solidFill>
                  <a:schemeClr val="lt2"/>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100"/>
              <a:buFont typeface="Arial"/>
              <a:buNone/>
              <a:defRPr sz="1100" b="0" i="1" u="none" strike="noStrike" cap="none">
                <a:solidFill>
                  <a:schemeClr val="lt2"/>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100"/>
              <a:buFont typeface="Arial"/>
              <a:buNone/>
              <a:defRPr sz="1100" b="0" i="1" u="none" strike="noStrike" cap="none">
                <a:solidFill>
                  <a:schemeClr val="lt2"/>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100"/>
              <a:buFont typeface="Arial"/>
              <a:buNone/>
              <a:defRPr sz="1100" b="0" i="1" u="none" strike="noStrike" cap="none">
                <a:solidFill>
                  <a:schemeClr val="lt2"/>
                </a:solidFill>
                <a:latin typeface="Arial"/>
                <a:ea typeface="Arial"/>
                <a:cs typeface="Arial"/>
                <a:sym typeface="Arial"/>
              </a:defRPr>
            </a:lvl9pPr>
          </a:lstStyle>
          <a:p>
            <a:fld id="{00000000-1234-1234-1234-123412341234}" type="slidenum">
              <a:rPr lang="en-AU" smtClean="0"/>
              <a:pPr/>
              <a:t>‹#›</a:t>
            </a:fld>
            <a:endParaRPr lang="en-AU"/>
          </a:p>
        </p:txBody>
      </p:sp>
      <p:sp>
        <p:nvSpPr>
          <p:cNvPr id="80" name="Google Shape;80;ged6a1771aa_1_9"/>
          <p:cNvSpPr txBox="1">
            <a:spLocks noGrp="1"/>
          </p:cNvSpPr>
          <p:nvPr>
            <p:ph type="body" idx="1"/>
          </p:nvPr>
        </p:nvSpPr>
        <p:spPr>
          <a:xfrm>
            <a:off x="609600" y="1600200"/>
            <a:ext cx="10871200" cy="47244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2000" b="0" i="0" u="none" strike="noStrike" cap="none">
                <a:solidFill>
                  <a:srgbClr val="000000"/>
                </a:solidFill>
                <a:latin typeface="Arial"/>
                <a:ea typeface="Arial"/>
                <a:cs typeface="Arial"/>
                <a:sym typeface="Arial"/>
              </a:defRPr>
            </a:lvl1pPr>
            <a:lvl2pPr marL="914400" marR="0" lvl="1" indent="-355600" algn="l" rtl="0">
              <a:lnSpc>
                <a:spcPct val="100000"/>
              </a:lnSpc>
              <a:spcBef>
                <a:spcPts val="0"/>
              </a:spcBef>
              <a:spcAft>
                <a:spcPts val="0"/>
              </a:spcAft>
              <a:buClr>
                <a:srgbClr val="000000"/>
              </a:buClr>
              <a:buSzPts val="2000"/>
              <a:buFont typeface="Courier New"/>
              <a:buChar char="o"/>
              <a:defRPr sz="2000" b="0" i="0" u="none" strike="noStrike" cap="none">
                <a:solidFill>
                  <a:srgbClr val="000000"/>
                </a:solidFill>
                <a:latin typeface="Arial"/>
                <a:ea typeface="Arial"/>
                <a:cs typeface="Arial"/>
                <a:sym typeface="Arial"/>
              </a:defRPr>
            </a:lvl2pPr>
            <a:lvl3pPr marL="1371600" marR="0" lvl="2" indent="-355600" algn="l" rtl="0">
              <a:lnSpc>
                <a:spcPct val="100000"/>
              </a:lnSpc>
              <a:spcBef>
                <a:spcPts val="0"/>
              </a:spcBef>
              <a:spcAft>
                <a:spcPts val="0"/>
              </a:spcAft>
              <a:buClr>
                <a:srgbClr val="000000"/>
              </a:buClr>
              <a:buSzPts val="2000"/>
              <a:buFont typeface="Noto Sans Symbols"/>
              <a:buChar char="▪"/>
              <a:defRPr sz="20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20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20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81" name="Google Shape;81;ged6a1771aa_1_9"/>
          <p:cNvSpPr txBox="1">
            <a:spLocks noGrp="1"/>
          </p:cNvSpPr>
          <p:nvPr>
            <p:ph type="body" idx="2"/>
          </p:nvPr>
        </p:nvSpPr>
        <p:spPr>
          <a:xfrm>
            <a:off x="2743200" y="304800"/>
            <a:ext cx="6604000" cy="5336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400" b="0" i="0" u="none" strike="noStrike" cap="none">
                <a:solidFill>
                  <a:schemeClr val="lt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1106599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3607744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GB"/>
              <a:t>Click to edit Master text styles</a:t>
            </a:r>
          </a:p>
        </p:txBody>
      </p:sp>
    </p:spTree>
    <p:extLst>
      <p:ext uri="{BB962C8B-B14F-4D97-AF65-F5344CB8AC3E}">
        <p14:creationId xmlns:p14="http://schemas.microsoft.com/office/powerpoint/2010/main" val="3129686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787264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3"/>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9" y="1535113"/>
            <a:ext cx="5389033" cy="639763"/>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2231856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Tree>
    <p:extLst>
      <p:ext uri="{BB962C8B-B14F-4D97-AF65-F5344CB8AC3E}">
        <p14:creationId xmlns:p14="http://schemas.microsoft.com/office/powerpoint/2010/main" val="3109071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2282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49"/>
            <a:ext cx="4011084" cy="1162051"/>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766735"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1" y="1435102"/>
            <a:ext cx="4011084"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GB"/>
              <a:t>Click to edit Master text styles</a:t>
            </a:r>
          </a:p>
        </p:txBody>
      </p:sp>
    </p:spTree>
    <p:extLst>
      <p:ext uri="{BB962C8B-B14F-4D97-AF65-F5344CB8AC3E}">
        <p14:creationId xmlns:p14="http://schemas.microsoft.com/office/powerpoint/2010/main" val="4241996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GB"/>
              <a:t>Drag picture to placeholder or click icon to add</a:t>
            </a:r>
            <a:endParaRPr lang="en-US"/>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GB"/>
              <a:t>Click to edit Master text styles</a:t>
            </a:r>
          </a:p>
        </p:txBody>
      </p:sp>
    </p:spTree>
    <p:extLst>
      <p:ext uri="{BB962C8B-B14F-4D97-AF65-F5344CB8AC3E}">
        <p14:creationId xmlns:p14="http://schemas.microsoft.com/office/powerpoint/2010/main" val="3932640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6210189"/>
            <a:ext cx="12192000" cy="647812"/>
          </a:xfrm>
          <a:prstGeom prst="rect">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914377"/>
            <a:endParaRPr lang="en-GB">
              <a:solidFill>
                <a:prstClr val="white"/>
              </a:solidFill>
            </a:endParaRPr>
          </a:p>
        </p:txBody>
      </p:sp>
      <p:sp>
        <p:nvSpPr>
          <p:cNvPr id="8" name="Rectangle 7"/>
          <p:cNvSpPr/>
          <p:nvPr/>
        </p:nvSpPr>
        <p:spPr>
          <a:xfrm>
            <a:off x="0" y="0"/>
            <a:ext cx="12192000" cy="1447800"/>
          </a:xfrm>
          <a:prstGeom prst="rect">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914377"/>
            <a:endParaRPr lang="en-GB">
              <a:solidFill>
                <a:prstClr val="white"/>
              </a:solidFill>
            </a:endParaRPr>
          </a:p>
        </p:txBody>
      </p:sp>
      <p:sp>
        <p:nvSpPr>
          <p:cNvPr id="2" name="Title Placeholder 1"/>
          <p:cNvSpPr>
            <a:spLocks noGrp="1"/>
          </p:cNvSpPr>
          <p:nvPr>
            <p:ph type="title"/>
          </p:nvPr>
        </p:nvSpPr>
        <p:spPr>
          <a:xfrm>
            <a:off x="1930400" y="148819"/>
            <a:ext cx="8331200" cy="114300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7" name="Picture 6"/>
          <p:cNvPicPr>
            <a:picLocks noChangeArrowheads="1"/>
          </p:cNvPicPr>
          <p:nvPr/>
        </p:nvPicPr>
        <p:blipFill>
          <a:blip r:embed="rId16" cstate="print"/>
          <a:srcRect/>
          <a:stretch>
            <a:fillRect/>
          </a:stretch>
        </p:blipFill>
        <p:spPr bwMode="auto">
          <a:xfrm>
            <a:off x="9797" y="202136"/>
            <a:ext cx="1723588" cy="1036369"/>
          </a:xfrm>
          <a:prstGeom prst="rect">
            <a:avLst/>
          </a:prstGeom>
          <a:noFill/>
          <a:ln w="12700">
            <a:noFill/>
            <a:miter lim="800000"/>
            <a:headEnd/>
            <a:tailEnd/>
          </a:ln>
        </p:spPr>
      </p:pic>
      <p:pic>
        <p:nvPicPr>
          <p:cNvPr id="9" name="Picture 8"/>
          <p:cNvPicPr>
            <a:picLocks/>
          </p:cNvPicPr>
          <p:nvPr/>
        </p:nvPicPr>
        <p:blipFill>
          <a:blip r:embed="rId17" cstate="print"/>
          <a:stretch>
            <a:fillRect/>
          </a:stretch>
        </p:blipFill>
        <p:spPr>
          <a:xfrm>
            <a:off x="10677789" y="48319"/>
            <a:ext cx="1344000" cy="1344000"/>
          </a:xfrm>
          <a:prstGeom prst="rect">
            <a:avLst/>
          </a:prstGeom>
        </p:spPr>
      </p:pic>
      <p:sp>
        <p:nvSpPr>
          <p:cNvPr id="12" name="TextBox 11"/>
          <p:cNvSpPr txBox="1"/>
          <p:nvPr userDrawn="1"/>
        </p:nvSpPr>
        <p:spPr>
          <a:xfrm>
            <a:off x="95907" y="6355262"/>
            <a:ext cx="9730730" cy="246221"/>
          </a:xfrm>
          <a:prstGeom prst="rect">
            <a:avLst/>
          </a:prstGeom>
          <a:noFill/>
        </p:spPr>
        <p:txBody>
          <a:bodyPr wrap="square" rtlCol="0">
            <a:spAutoFit/>
          </a:bodyPr>
          <a:lstStyle/>
          <a:p>
            <a:pPr defTabSz="914377" fontAlgn="base">
              <a:spcBef>
                <a:spcPct val="0"/>
              </a:spcBef>
              <a:spcAft>
                <a:spcPct val="0"/>
              </a:spcAft>
            </a:pPr>
            <a:r>
              <a:rPr lang="en-GB" sz="1000" b="1" dirty="0">
                <a:solidFill>
                  <a:srgbClr val="676A55"/>
                </a:solidFill>
                <a:latin typeface="Tahoma" pitchFamily="34" charset="0"/>
              </a:rPr>
              <a:t>16</a:t>
            </a:r>
            <a:r>
              <a:rPr lang="en-GB" sz="1000" b="1" baseline="30000" dirty="0">
                <a:solidFill>
                  <a:srgbClr val="676A55"/>
                </a:solidFill>
                <a:latin typeface="Tahoma" pitchFamily="34" charset="0"/>
              </a:rPr>
              <a:t>th</a:t>
            </a:r>
            <a:r>
              <a:rPr lang="en-GB" sz="1000" b="1" baseline="0" dirty="0">
                <a:solidFill>
                  <a:srgbClr val="676A55"/>
                </a:solidFill>
                <a:latin typeface="Tahoma" pitchFamily="34" charset="0"/>
              </a:rPr>
              <a:t> </a:t>
            </a:r>
            <a:r>
              <a:rPr lang="en-GB" sz="1000" b="1" dirty="0">
                <a:solidFill>
                  <a:srgbClr val="676A55"/>
                </a:solidFill>
                <a:latin typeface="Tahoma" pitchFamily="34" charset="0"/>
              </a:rPr>
              <a:t>Session of Joint CEOS/CGMS </a:t>
            </a:r>
            <a:r>
              <a:rPr lang="en-GB" sz="1000" b="1" dirty="0" err="1">
                <a:solidFill>
                  <a:srgbClr val="676A55"/>
                </a:solidFill>
                <a:latin typeface="Tahoma" pitchFamily="34" charset="0"/>
              </a:rPr>
              <a:t>WGClimate</a:t>
            </a:r>
            <a:r>
              <a:rPr lang="en-GB" sz="1000" b="1" dirty="0">
                <a:solidFill>
                  <a:srgbClr val="676A55"/>
                </a:solidFill>
                <a:latin typeface="Tahoma" pitchFamily="34" charset="0"/>
              </a:rPr>
              <a:t>,  22&amp;24 March 2022, Virtual Meeting</a:t>
            </a:r>
          </a:p>
        </p:txBody>
      </p:sp>
      <p:pic>
        <p:nvPicPr>
          <p:cNvPr id="13" name="Picture 12"/>
          <p:cNvPicPr>
            <a:picLocks/>
          </p:cNvPicPr>
          <p:nvPr userDrawn="1"/>
        </p:nvPicPr>
        <p:blipFill>
          <a:blip r:embed="rId18" cstate="print"/>
          <a:stretch>
            <a:fillRect/>
          </a:stretch>
        </p:blipFill>
        <p:spPr>
          <a:xfrm>
            <a:off x="9829439" y="6252633"/>
            <a:ext cx="2365363" cy="605369"/>
          </a:xfrm>
          <a:prstGeom prst="rect">
            <a:avLst/>
          </a:prstGeom>
        </p:spPr>
      </p:pic>
    </p:spTree>
    <p:extLst>
      <p:ext uri="{BB962C8B-B14F-4D97-AF65-F5344CB8AC3E}">
        <p14:creationId xmlns:p14="http://schemas.microsoft.com/office/powerpoint/2010/main" val="1800655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84" r:id="rId13"/>
    <p:sldLayoutId id="2147483685" r:id="rId14"/>
  </p:sldLayoutIdLst>
  <p:hf sldNum="0" hdr="0" dt="0"/>
  <p:txStyles>
    <p:titleStyle>
      <a:lvl1pPr algn="ctr" defTabSz="914377" rtl="0" eaLnBrk="1" latinLnBrk="0" hangingPunct="1">
        <a:spcBef>
          <a:spcPct val="0"/>
        </a:spcBef>
        <a:buNone/>
        <a:defRPr sz="4400" kern="1200">
          <a:solidFill>
            <a:schemeClr val="tx1"/>
          </a:solidFill>
          <a:latin typeface="+mj-lt"/>
          <a:ea typeface="+mj-ea"/>
          <a:cs typeface="+mj-cs"/>
        </a:defRPr>
      </a:lvl1pPr>
    </p:titleStyle>
    <p:bodyStyle>
      <a:lvl1pPr marL="342891" indent="-342891" algn="l" defTabSz="914377"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ane4bf-datap1.s3.eu-west-1.amazonaws.com/wmod8_gcos/s3fs-public/gcos-245_2022_gcos_ecvs_requirements_low-res.pdf?V0btEylKZXkkYTypj2VrnZV0Q.4b3XZL"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4" name="Title 3"/>
          <p:cNvSpPr txBox="1">
            <a:spLocks/>
          </p:cNvSpPr>
          <p:nvPr/>
        </p:nvSpPr>
        <p:spPr>
          <a:xfrm>
            <a:off x="394139" y="1433046"/>
            <a:ext cx="11524592" cy="1470025"/>
          </a:xfrm>
          <a:prstGeom prst="rect">
            <a:avLst/>
          </a:prstGeom>
        </p:spPr>
        <p:txBody>
          <a:bodyPr vert="horz" lIns="91440" tIns="45720" rIns="91440" bIns="45720" rtlCol="0" anchor="ctr">
            <a:noAutofit/>
          </a:bodyPr>
          <a:lstStyle>
            <a:lvl1pPr algn="ctr" defTabSz="914377" rtl="0" eaLnBrk="1" latinLnBrk="0" hangingPunct="1">
              <a:spcBef>
                <a:spcPct val="0"/>
              </a:spcBef>
              <a:buNone/>
              <a:defRPr sz="4400" kern="1200">
                <a:solidFill>
                  <a:schemeClr val="tx1"/>
                </a:solidFill>
                <a:latin typeface="+mj-lt"/>
                <a:ea typeface="+mj-ea"/>
                <a:cs typeface="+mj-cs"/>
              </a:defRPr>
            </a:lvl1pPr>
          </a:lstStyle>
          <a:p>
            <a:r>
              <a:rPr lang="en-GB" sz="4000" b="1" dirty="0">
                <a:solidFill>
                  <a:schemeClr val="bg1"/>
                </a:solidFill>
              </a:rPr>
              <a:t>Space Agency Response to GCOS IP 2022</a:t>
            </a:r>
            <a:endParaRPr lang="en-GB" sz="4000" b="1" cap="all" dirty="0">
              <a:solidFill>
                <a:schemeClr val="bg1"/>
              </a:solidFill>
            </a:endParaRPr>
          </a:p>
        </p:txBody>
      </p:sp>
      <p:sp>
        <p:nvSpPr>
          <p:cNvPr id="5" name="Shape 11"/>
          <p:cNvSpPr/>
          <p:nvPr/>
        </p:nvSpPr>
        <p:spPr>
          <a:xfrm>
            <a:off x="2821459" y="2939321"/>
            <a:ext cx="6912846" cy="2139696"/>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lstStyle/>
          <a:p>
            <a:pPr algn="ctr">
              <a:lnSpc>
                <a:spcPct val="150000"/>
              </a:lnSpc>
              <a:defRPr>
                <a:solidFill>
                  <a:srgbClr val="000000"/>
                </a:solidFill>
              </a:defRPr>
            </a:pPr>
            <a:r>
              <a:rPr lang="en-GB" sz="2400" dirty="0" err="1">
                <a:solidFill>
                  <a:srgbClr val="FFFF00"/>
                </a:solidFill>
                <a:ea typeface="Arial Bold"/>
                <a:cs typeface="Arial Bold"/>
                <a:sym typeface="Arial Bold"/>
              </a:rPr>
              <a:t>Wenying</a:t>
            </a:r>
            <a:r>
              <a:rPr lang="en-GB" sz="2400" dirty="0">
                <a:solidFill>
                  <a:srgbClr val="FFFF00"/>
                </a:solidFill>
                <a:ea typeface="Arial Bold"/>
                <a:cs typeface="Arial Bold"/>
                <a:sym typeface="Arial Bold"/>
              </a:rPr>
              <a:t> </a:t>
            </a:r>
            <a:r>
              <a:rPr lang="en-GB" sz="2400" dirty="0" err="1">
                <a:solidFill>
                  <a:srgbClr val="FFFF00"/>
                </a:solidFill>
                <a:ea typeface="Arial Bold"/>
                <a:cs typeface="Arial Bold"/>
                <a:sym typeface="Arial Bold"/>
              </a:rPr>
              <a:t>Su</a:t>
            </a:r>
            <a:endParaRPr lang="en-GB" sz="2400" baseline="30000" dirty="0">
              <a:solidFill>
                <a:srgbClr val="FFFF00"/>
              </a:solidFill>
              <a:ea typeface="Arial Bold"/>
              <a:cs typeface="Arial Bold"/>
              <a:sym typeface="Arial Bold"/>
            </a:endParaRPr>
          </a:p>
          <a:p>
            <a:pPr algn="ctr">
              <a:lnSpc>
                <a:spcPct val="150000"/>
              </a:lnSpc>
              <a:defRPr>
                <a:solidFill>
                  <a:srgbClr val="000000"/>
                </a:solidFill>
              </a:defRPr>
            </a:pPr>
            <a:r>
              <a:rPr lang="en-GB" dirty="0">
                <a:solidFill>
                  <a:srgbClr val="FFFF00"/>
                </a:solidFill>
                <a:ea typeface="Arial Bold"/>
                <a:cs typeface="Arial Bold"/>
                <a:sym typeface="Arial Bold"/>
              </a:rPr>
              <a:t>NASA</a:t>
            </a:r>
            <a:endParaRPr lang="en-GB" sz="2000" dirty="0">
              <a:solidFill>
                <a:srgbClr val="FFFF00"/>
              </a:solidFill>
              <a:ea typeface="Arial Bold"/>
              <a:cs typeface="Arial Bold"/>
              <a:sym typeface="Arial Bold"/>
            </a:endParaRPr>
          </a:p>
        </p:txBody>
      </p:sp>
      <p:pic>
        <p:nvPicPr>
          <p:cNvPr id="6" name="Picture 5" descr="cgms_logo.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76018" y="4498964"/>
            <a:ext cx="1218245" cy="1318645"/>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630751" y="4828836"/>
            <a:ext cx="2105589" cy="988773"/>
          </a:xfrm>
          <a:prstGeom prst="rect">
            <a:avLst/>
          </a:prstGeom>
        </p:spPr>
      </p:pic>
      <p:sp>
        <p:nvSpPr>
          <p:cNvPr id="2" name="TextBox 1">
            <a:extLst>
              <a:ext uri="{FF2B5EF4-FFF2-40B4-BE49-F238E27FC236}">
                <a16:creationId xmlns:a16="http://schemas.microsoft.com/office/drawing/2014/main" id="{BC635808-B065-92CB-8D31-01FD2AA625A6}"/>
              </a:ext>
            </a:extLst>
          </p:cNvPr>
          <p:cNvSpPr txBox="1"/>
          <p:nvPr/>
        </p:nvSpPr>
        <p:spPr>
          <a:xfrm>
            <a:off x="123568" y="6326659"/>
            <a:ext cx="5395783" cy="307777"/>
          </a:xfrm>
          <a:prstGeom prst="rect">
            <a:avLst/>
          </a:prstGeom>
          <a:solidFill>
            <a:schemeClr val="accent1">
              <a:lumMod val="20000"/>
              <a:lumOff val="80000"/>
            </a:schemeClr>
          </a:solidFill>
        </p:spPr>
        <p:txBody>
          <a:bodyPr wrap="square" rtlCol="0">
            <a:spAutoFit/>
          </a:bodyPr>
          <a:lstStyle/>
          <a:p>
            <a:r>
              <a:rPr lang="en-US" sz="1400" dirty="0"/>
              <a:t>20</a:t>
            </a:r>
            <a:r>
              <a:rPr lang="en-US" sz="1400" baseline="30000" dirty="0"/>
              <a:t>th</a:t>
            </a:r>
            <a:r>
              <a:rPr lang="en-US" sz="1400" dirty="0"/>
              <a:t> Joint CEOS/CGMS </a:t>
            </a:r>
            <a:r>
              <a:rPr lang="en-US" sz="1400" dirty="0" err="1"/>
              <a:t>WGClimate</a:t>
            </a:r>
            <a:r>
              <a:rPr lang="en-US" sz="1400" dirty="0"/>
              <a:t>, 26-28, Mar. 2024, Boulder </a:t>
            </a:r>
          </a:p>
        </p:txBody>
      </p:sp>
    </p:spTree>
    <p:extLst>
      <p:ext uri="{BB962C8B-B14F-4D97-AF65-F5344CB8AC3E}">
        <p14:creationId xmlns:p14="http://schemas.microsoft.com/office/powerpoint/2010/main" val="25769332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3D452-F88D-334B-A7FF-AF774F614D7E}"/>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01A71D0C-8EB8-9345-865A-B1875DF12342}"/>
              </a:ext>
            </a:extLst>
          </p:cNvPr>
          <p:cNvSpPr>
            <a:spLocks noGrp="1"/>
          </p:cNvSpPr>
          <p:nvPr>
            <p:ph idx="1"/>
          </p:nvPr>
        </p:nvSpPr>
        <p:spPr>
          <a:xfrm>
            <a:off x="66730" y="1496291"/>
            <a:ext cx="11774171" cy="4677968"/>
          </a:xfrm>
        </p:spPr>
        <p:txBody>
          <a:bodyPr>
            <a:normAutofit/>
          </a:bodyPr>
          <a:lstStyle/>
          <a:p>
            <a:pPr>
              <a:lnSpc>
                <a:spcPts val="2800"/>
              </a:lnSpc>
              <a:spcBef>
                <a:spcPts val="1080"/>
              </a:spcBef>
            </a:pPr>
            <a:r>
              <a:rPr lang="en-US" sz="2200" dirty="0">
                <a:solidFill>
                  <a:schemeClr val="tx2">
                    <a:lumMod val="60000"/>
                    <a:lumOff val="40000"/>
                  </a:schemeClr>
                </a:solidFill>
                <a:latin typeface="Optima" panose="02000503060000020004" pitchFamily="2" charset="0"/>
              </a:rPr>
              <a:t>Better align the satellite FRM program to the reference tier of tiered networks and enhance/expand FRM to fill gaps in satellite </a:t>
            </a:r>
            <a:r>
              <a:rPr lang="en-US" sz="2200" dirty="0" err="1">
                <a:solidFill>
                  <a:schemeClr val="tx2">
                    <a:lumMod val="60000"/>
                    <a:lumOff val="40000"/>
                  </a:schemeClr>
                </a:solidFill>
                <a:latin typeface="Optima" panose="02000503060000020004" pitchFamily="2" charset="0"/>
              </a:rPr>
              <a:t>cal</a:t>
            </a:r>
            <a:r>
              <a:rPr lang="en-US" sz="2200" dirty="0">
                <a:solidFill>
                  <a:schemeClr val="tx2">
                    <a:lumMod val="60000"/>
                    <a:lumOff val="40000"/>
                  </a:schemeClr>
                </a:solidFill>
                <a:latin typeface="Optima" panose="02000503060000020004" pitchFamily="2" charset="0"/>
              </a:rPr>
              <a:t>/</a:t>
            </a:r>
            <a:r>
              <a:rPr lang="en-US" sz="2200" dirty="0" err="1">
                <a:solidFill>
                  <a:schemeClr val="tx2">
                    <a:lumMod val="60000"/>
                    <a:lumOff val="40000"/>
                  </a:schemeClr>
                </a:solidFill>
                <a:latin typeface="Optima" panose="02000503060000020004" pitchFamily="2" charset="0"/>
              </a:rPr>
              <a:t>val</a:t>
            </a:r>
            <a:r>
              <a:rPr lang="en-US" sz="2200" dirty="0">
                <a:solidFill>
                  <a:schemeClr val="tx2">
                    <a:lumMod val="60000"/>
                    <a:lumOff val="40000"/>
                  </a:schemeClr>
                </a:solidFill>
                <a:latin typeface="Optima" panose="02000503060000020004" pitchFamily="2" charset="0"/>
              </a:rPr>
              <a:t> </a:t>
            </a:r>
          </a:p>
          <a:p>
            <a:pPr>
              <a:lnSpc>
                <a:spcPts val="2800"/>
              </a:lnSpc>
              <a:spcBef>
                <a:spcPts val="1080"/>
              </a:spcBef>
            </a:pPr>
            <a:r>
              <a:rPr lang="en-US" sz="2200" dirty="0">
                <a:solidFill>
                  <a:srgbClr val="00B050"/>
                </a:solidFill>
                <a:latin typeface="Optima" panose="02000503060000020004" pitchFamily="2" charset="0"/>
              </a:rPr>
              <a:t>Establish a long-term space-based reference calibration system to enhance the quality and traceability of earth observations. The following measurables are to be considered: high-resolution spectral radiances in the reflected solar and infrared wave bands, as well as GNSS radio occultations.</a:t>
            </a:r>
          </a:p>
        </p:txBody>
      </p:sp>
      <p:sp>
        <p:nvSpPr>
          <p:cNvPr id="7" name="Title 1">
            <a:extLst>
              <a:ext uri="{FF2B5EF4-FFF2-40B4-BE49-F238E27FC236}">
                <a16:creationId xmlns:a16="http://schemas.microsoft.com/office/drawing/2014/main" id="{19EDD1FB-D595-2FE1-9D61-CC6DCBD87E46}"/>
              </a:ext>
            </a:extLst>
          </p:cNvPr>
          <p:cNvSpPr txBox="1">
            <a:spLocks/>
          </p:cNvSpPr>
          <p:nvPr/>
        </p:nvSpPr>
        <p:spPr>
          <a:xfrm>
            <a:off x="2082800" y="301219"/>
            <a:ext cx="8331200" cy="1143000"/>
          </a:xfrm>
          <a:prstGeom prst="rect">
            <a:avLst/>
          </a:prstGeom>
        </p:spPr>
        <p:txBody>
          <a:bodyPr vert="horz" lIns="91440" tIns="45720" rIns="91440" bIns="45720" rtlCol="0" anchor="ctr">
            <a:normAutofit/>
          </a:bodyPr>
          <a:lstStyle>
            <a:lvl1pPr algn="ctr" defTabSz="914377" rtl="0" eaLnBrk="1" latinLnBrk="0" hangingPunct="1">
              <a:spcBef>
                <a:spcPct val="0"/>
              </a:spcBef>
              <a:buNone/>
              <a:defRPr sz="4400" kern="1200">
                <a:solidFill>
                  <a:schemeClr val="tx1"/>
                </a:solidFill>
                <a:latin typeface="+mj-lt"/>
                <a:ea typeface="+mj-ea"/>
                <a:cs typeface="+mj-cs"/>
              </a:defRPr>
            </a:lvl1pPr>
          </a:lstStyle>
          <a:p>
            <a:r>
              <a:rPr lang="en-US" sz="2400" dirty="0"/>
              <a:t>Action B1: Development of reference networks (in situ and satellite Fiducial Reference Measurement (FRM) programs)</a:t>
            </a:r>
          </a:p>
        </p:txBody>
      </p:sp>
      <p:sp>
        <p:nvSpPr>
          <p:cNvPr id="4" name="TextBox 3">
            <a:extLst>
              <a:ext uri="{FF2B5EF4-FFF2-40B4-BE49-F238E27FC236}">
                <a16:creationId xmlns:a16="http://schemas.microsoft.com/office/drawing/2014/main" id="{987F0BD8-9597-5FCA-A835-B03D156BBC39}"/>
              </a:ext>
            </a:extLst>
          </p:cNvPr>
          <p:cNvSpPr txBox="1"/>
          <p:nvPr/>
        </p:nvSpPr>
        <p:spPr>
          <a:xfrm>
            <a:off x="123568" y="6326659"/>
            <a:ext cx="5395783" cy="307777"/>
          </a:xfrm>
          <a:prstGeom prst="rect">
            <a:avLst/>
          </a:prstGeom>
          <a:solidFill>
            <a:schemeClr val="accent1">
              <a:lumMod val="20000"/>
              <a:lumOff val="80000"/>
            </a:schemeClr>
          </a:solidFill>
        </p:spPr>
        <p:txBody>
          <a:bodyPr wrap="square" rtlCol="0">
            <a:spAutoFit/>
          </a:bodyPr>
          <a:lstStyle/>
          <a:p>
            <a:r>
              <a:rPr lang="en-US" sz="1400" dirty="0"/>
              <a:t>18</a:t>
            </a:r>
            <a:r>
              <a:rPr lang="en-US" sz="1400" baseline="30000" dirty="0"/>
              <a:t>th</a:t>
            </a:r>
            <a:r>
              <a:rPr lang="en-US" sz="1400" dirty="0"/>
              <a:t> Joint CEOS/CGMS </a:t>
            </a:r>
            <a:r>
              <a:rPr lang="en-US" sz="1400" dirty="0" err="1"/>
              <a:t>WGClimate</a:t>
            </a:r>
            <a:r>
              <a:rPr lang="en-US" sz="1400" dirty="0"/>
              <a:t>, Feb. 28 -- Mar. 2, 2023, Tokyo</a:t>
            </a:r>
          </a:p>
        </p:txBody>
      </p:sp>
      <p:sp>
        <p:nvSpPr>
          <p:cNvPr id="5" name="TextBox 4">
            <a:extLst>
              <a:ext uri="{FF2B5EF4-FFF2-40B4-BE49-F238E27FC236}">
                <a16:creationId xmlns:a16="http://schemas.microsoft.com/office/drawing/2014/main" id="{2FF54F29-8B0B-3547-6245-6220AEE704A5}"/>
              </a:ext>
            </a:extLst>
          </p:cNvPr>
          <p:cNvSpPr txBox="1"/>
          <p:nvPr/>
        </p:nvSpPr>
        <p:spPr>
          <a:xfrm>
            <a:off x="102547" y="6380292"/>
            <a:ext cx="5395783" cy="307777"/>
          </a:xfrm>
          <a:prstGeom prst="rect">
            <a:avLst/>
          </a:prstGeom>
          <a:solidFill>
            <a:schemeClr val="accent1">
              <a:lumMod val="20000"/>
              <a:lumOff val="80000"/>
            </a:schemeClr>
          </a:solidFill>
        </p:spPr>
        <p:txBody>
          <a:bodyPr wrap="square" rtlCol="0">
            <a:spAutoFit/>
          </a:bodyPr>
          <a:lstStyle/>
          <a:p>
            <a:r>
              <a:rPr lang="en-US" sz="1400" dirty="0"/>
              <a:t>19</a:t>
            </a:r>
            <a:r>
              <a:rPr lang="en-US" sz="1400" baseline="30000" dirty="0"/>
              <a:t>th</a:t>
            </a:r>
            <a:r>
              <a:rPr lang="en-US" sz="1400" dirty="0"/>
              <a:t> Joint CEOS/CGMS </a:t>
            </a:r>
            <a:r>
              <a:rPr lang="en-US" sz="1400" dirty="0" err="1"/>
              <a:t>WGClimate</a:t>
            </a:r>
            <a:r>
              <a:rPr lang="en-US" sz="1400" dirty="0"/>
              <a:t>, 16-17, Oct. 2023, Frascati </a:t>
            </a:r>
          </a:p>
        </p:txBody>
      </p:sp>
      <p:sp>
        <p:nvSpPr>
          <p:cNvPr id="6" name="TextBox 5">
            <a:extLst>
              <a:ext uri="{FF2B5EF4-FFF2-40B4-BE49-F238E27FC236}">
                <a16:creationId xmlns:a16="http://schemas.microsoft.com/office/drawing/2014/main" id="{CE9A7D91-9547-C3AD-72F6-30609721EA28}"/>
              </a:ext>
            </a:extLst>
          </p:cNvPr>
          <p:cNvSpPr txBox="1"/>
          <p:nvPr/>
        </p:nvSpPr>
        <p:spPr>
          <a:xfrm>
            <a:off x="81526" y="6401404"/>
            <a:ext cx="5395783" cy="307777"/>
          </a:xfrm>
          <a:prstGeom prst="rect">
            <a:avLst/>
          </a:prstGeom>
          <a:solidFill>
            <a:schemeClr val="accent1">
              <a:lumMod val="20000"/>
              <a:lumOff val="80000"/>
            </a:schemeClr>
          </a:solidFill>
        </p:spPr>
        <p:txBody>
          <a:bodyPr wrap="square" rtlCol="0">
            <a:spAutoFit/>
          </a:bodyPr>
          <a:lstStyle/>
          <a:p>
            <a:r>
              <a:rPr lang="en-US" sz="1400" dirty="0"/>
              <a:t>20</a:t>
            </a:r>
            <a:r>
              <a:rPr lang="en-US" sz="1400" baseline="30000" dirty="0"/>
              <a:t>th</a:t>
            </a:r>
            <a:r>
              <a:rPr lang="en-US" sz="1400" dirty="0"/>
              <a:t> Joint CEOS/CGMS </a:t>
            </a:r>
            <a:r>
              <a:rPr lang="en-US" sz="1400" dirty="0" err="1"/>
              <a:t>WGClimate</a:t>
            </a:r>
            <a:r>
              <a:rPr lang="en-US" sz="1400" dirty="0"/>
              <a:t>, 26-28, Mar. 2024, Boulder </a:t>
            </a:r>
          </a:p>
        </p:txBody>
      </p:sp>
    </p:spTree>
    <p:extLst>
      <p:ext uri="{BB962C8B-B14F-4D97-AF65-F5344CB8AC3E}">
        <p14:creationId xmlns:p14="http://schemas.microsoft.com/office/powerpoint/2010/main" val="18552860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3D452-F88D-334B-A7FF-AF774F614D7E}"/>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01A71D0C-8EB8-9345-865A-B1875DF12342}"/>
              </a:ext>
            </a:extLst>
          </p:cNvPr>
          <p:cNvSpPr>
            <a:spLocks noGrp="1"/>
          </p:cNvSpPr>
          <p:nvPr>
            <p:ph idx="1"/>
          </p:nvPr>
        </p:nvSpPr>
        <p:spPr>
          <a:xfrm>
            <a:off x="66730" y="1496291"/>
            <a:ext cx="11774171" cy="4677968"/>
          </a:xfrm>
        </p:spPr>
        <p:txBody>
          <a:bodyPr>
            <a:normAutofit/>
          </a:bodyPr>
          <a:lstStyle/>
          <a:p>
            <a:pPr>
              <a:lnSpc>
                <a:spcPts val="2800"/>
              </a:lnSpc>
              <a:spcBef>
                <a:spcPts val="1080"/>
              </a:spcBef>
            </a:pPr>
            <a:r>
              <a:rPr lang="en-US" sz="2000" dirty="0">
                <a:solidFill>
                  <a:srgbClr val="00B050"/>
                </a:solidFill>
                <a:latin typeface="Optima" panose="02000503060000020004" pitchFamily="2" charset="0"/>
              </a:rPr>
              <a:t>Improve diurnal sampling of observations and coverage of GHGs, precursor aerosols, and solar-induced fluorescence (SIF) to improve estimation of emissions and vegetation carbon update </a:t>
            </a:r>
          </a:p>
          <a:p>
            <a:pPr>
              <a:lnSpc>
                <a:spcPts val="2800"/>
              </a:lnSpc>
              <a:spcBef>
                <a:spcPts val="1080"/>
              </a:spcBef>
            </a:pPr>
            <a:r>
              <a:rPr lang="en-US" sz="2000" dirty="0">
                <a:solidFill>
                  <a:srgbClr val="00B050"/>
                </a:solidFill>
                <a:latin typeface="Optima" panose="02000503060000020004" pitchFamily="2" charset="0"/>
              </a:rPr>
              <a:t>Explore new ways to improve estimates of Earth’s energy imbalance (EEI) with novel remote sensing techniques and with very well calibrated hyperspectral measurements over the full spectrum of the outgoing longwave and shortwave radiations</a:t>
            </a:r>
            <a:endParaRPr lang="en-US" sz="2000" dirty="0">
              <a:solidFill>
                <a:schemeClr val="bg1"/>
              </a:solidFill>
              <a:latin typeface="Optima" panose="02000503060000020004" pitchFamily="2" charset="0"/>
            </a:endParaRPr>
          </a:p>
          <a:p>
            <a:pPr>
              <a:lnSpc>
                <a:spcPts val="2800"/>
              </a:lnSpc>
              <a:spcBef>
                <a:spcPts val="1080"/>
              </a:spcBef>
            </a:pPr>
            <a:r>
              <a:rPr lang="en-US" sz="2000" dirty="0">
                <a:solidFill>
                  <a:schemeClr val="tx2">
                    <a:lumMod val="60000"/>
                    <a:lumOff val="40000"/>
                  </a:schemeClr>
                </a:solidFill>
                <a:latin typeface="Optima" panose="02000503060000020004" pitchFamily="2" charset="0"/>
              </a:rPr>
              <a:t>Provide direct measurements of ocean surface currents from space</a:t>
            </a:r>
          </a:p>
          <a:p>
            <a:pPr>
              <a:lnSpc>
                <a:spcPts val="2800"/>
              </a:lnSpc>
              <a:spcBef>
                <a:spcPts val="1080"/>
              </a:spcBef>
            </a:pPr>
            <a:r>
              <a:rPr lang="en-US" sz="2000" dirty="0">
                <a:solidFill>
                  <a:schemeClr val="tx2">
                    <a:lumMod val="60000"/>
                    <a:lumOff val="40000"/>
                  </a:schemeClr>
                </a:solidFill>
                <a:latin typeface="Optima" panose="02000503060000020004" pitchFamily="2" charset="0"/>
              </a:rPr>
              <a:t>Explore and demonstrate the feasibility of satellite missions based on new satellite technologies for climate monitoring.</a:t>
            </a:r>
          </a:p>
          <a:p>
            <a:pPr>
              <a:lnSpc>
                <a:spcPts val="2800"/>
              </a:lnSpc>
              <a:spcBef>
                <a:spcPts val="1080"/>
              </a:spcBef>
            </a:pPr>
            <a:r>
              <a:rPr lang="en-US" sz="2000" dirty="0">
                <a:solidFill>
                  <a:schemeClr val="bg1"/>
                </a:solidFill>
                <a:latin typeface="Optima" panose="02000503060000020004" pitchFamily="2" charset="0"/>
              </a:rPr>
              <a:t>Develop operational techniques to estimate permafrost extent: significant amount of feedback</a:t>
            </a:r>
          </a:p>
        </p:txBody>
      </p:sp>
      <p:sp>
        <p:nvSpPr>
          <p:cNvPr id="7" name="Title 1">
            <a:extLst>
              <a:ext uri="{FF2B5EF4-FFF2-40B4-BE49-F238E27FC236}">
                <a16:creationId xmlns:a16="http://schemas.microsoft.com/office/drawing/2014/main" id="{19EDD1FB-D595-2FE1-9D61-CC6DCBD87E46}"/>
              </a:ext>
            </a:extLst>
          </p:cNvPr>
          <p:cNvSpPr txBox="1">
            <a:spLocks/>
          </p:cNvSpPr>
          <p:nvPr/>
        </p:nvSpPr>
        <p:spPr>
          <a:xfrm>
            <a:off x="2082800" y="301219"/>
            <a:ext cx="8331200" cy="1143000"/>
          </a:xfrm>
          <a:prstGeom prst="rect">
            <a:avLst/>
          </a:prstGeom>
        </p:spPr>
        <p:txBody>
          <a:bodyPr vert="horz" lIns="91440" tIns="45720" rIns="91440" bIns="45720" rtlCol="0" anchor="ctr">
            <a:normAutofit/>
          </a:bodyPr>
          <a:lstStyle>
            <a:lvl1pPr algn="ctr" defTabSz="914377" rtl="0" eaLnBrk="1" latinLnBrk="0" hangingPunct="1">
              <a:spcBef>
                <a:spcPct val="0"/>
              </a:spcBef>
              <a:buNone/>
              <a:defRPr sz="4400" kern="1200">
                <a:solidFill>
                  <a:schemeClr val="tx1"/>
                </a:solidFill>
                <a:latin typeface="+mj-lt"/>
                <a:ea typeface="+mj-ea"/>
                <a:cs typeface="+mj-cs"/>
              </a:defRPr>
            </a:lvl1pPr>
          </a:lstStyle>
          <a:p>
            <a:r>
              <a:rPr lang="en-US" sz="2400" dirty="0"/>
              <a:t>B3: New Earth observing satellite missions to fill gaps in the observing systems</a:t>
            </a:r>
          </a:p>
        </p:txBody>
      </p:sp>
      <p:sp>
        <p:nvSpPr>
          <p:cNvPr id="4" name="TextBox 3">
            <a:extLst>
              <a:ext uri="{FF2B5EF4-FFF2-40B4-BE49-F238E27FC236}">
                <a16:creationId xmlns:a16="http://schemas.microsoft.com/office/drawing/2014/main" id="{987F0BD8-9597-5FCA-A835-B03D156BBC39}"/>
              </a:ext>
            </a:extLst>
          </p:cNvPr>
          <p:cNvSpPr txBox="1"/>
          <p:nvPr/>
        </p:nvSpPr>
        <p:spPr>
          <a:xfrm>
            <a:off x="123568" y="6326659"/>
            <a:ext cx="5395783" cy="307777"/>
          </a:xfrm>
          <a:prstGeom prst="rect">
            <a:avLst/>
          </a:prstGeom>
          <a:solidFill>
            <a:schemeClr val="accent1">
              <a:lumMod val="20000"/>
              <a:lumOff val="80000"/>
            </a:schemeClr>
          </a:solidFill>
        </p:spPr>
        <p:txBody>
          <a:bodyPr wrap="square" rtlCol="0">
            <a:spAutoFit/>
          </a:bodyPr>
          <a:lstStyle/>
          <a:p>
            <a:r>
              <a:rPr lang="en-US" sz="1400" dirty="0"/>
              <a:t>18</a:t>
            </a:r>
            <a:r>
              <a:rPr lang="en-US" sz="1400" baseline="30000" dirty="0"/>
              <a:t>th</a:t>
            </a:r>
            <a:r>
              <a:rPr lang="en-US" sz="1400" dirty="0"/>
              <a:t> Joint CEOS/CGMS </a:t>
            </a:r>
            <a:r>
              <a:rPr lang="en-US" sz="1400" dirty="0" err="1"/>
              <a:t>WGClimate</a:t>
            </a:r>
            <a:r>
              <a:rPr lang="en-US" sz="1400" dirty="0"/>
              <a:t>, Feb. 28 -- Mar. 2, 2023, Tokyo</a:t>
            </a:r>
          </a:p>
        </p:txBody>
      </p:sp>
      <p:sp>
        <p:nvSpPr>
          <p:cNvPr id="5" name="TextBox 4">
            <a:extLst>
              <a:ext uri="{FF2B5EF4-FFF2-40B4-BE49-F238E27FC236}">
                <a16:creationId xmlns:a16="http://schemas.microsoft.com/office/drawing/2014/main" id="{079510ED-8570-9394-EC45-034CBF85C215}"/>
              </a:ext>
            </a:extLst>
          </p:cNvPr>
          <p:cNvSpPr txBox="1"/>
          <p:nvPr/>
        </p:nvSpPr>
        <p:spPr>
          <a:xfrm>
            <a:off x="102547" y="6380292"/>
            <a:ext cx="5395783" cy="307777"/>
          </a:xfrm>
          <a:prstGeom prst="rect">
            <a:avLst/>
          </a:prstGeom>
          <a:solidFill>
            <a:schemeClr val="accent1">
              <a:lumMod val="20000"/>
              <a:lumOff val="80000"/>
            </a:schemeClr>
          </a:solidFill>
        </p:spPr>
        <p:txBody>
          <a:bodyPr wrap="square" rtlCol="0">
            <a:spAutoFit/>
          </a:bodyPr>
          <a:lstStyle/>
          <a:p>
            <a:r>
              <a:rPr lang="en-US" sz="1400" dirty="0"/>
              <a:t>19</a:t>
            </a:r>
            <a:r>
              <a:rPr lang="en-US" sz="1400" baseline="30000" dirty="0"/>
              <a:t>th</a:t>
            </a:r>
            <a:r>
              <a:rPr lang="en-US" sz="1400" dirty="0"/>
              <a:t> Joint CEOS/CGMS </a:t>
            </a:r>
            <a:r>
              <a:rPr lang="en-US" sz="1400" dirty="0" err="1"/>
              <a:t>WGClimate</a:t>
            </a:r>
            <a:r>
              <a:rPr lang="en-US" sz="1400" dirty="0"/>
              <a:t>, 16-17, Oct. 2023, Frascati </a:t>
            </a:r>
          </a:p>
        </p:txBody>
      </p:sp>
      <p:sp>
        <p:nvSpPr>
          <p:cNvPr id="6" name="TextBox 5">
            <a:extLst>
              <a:ext uri="{FF2B5EF4-FFF2-40B4-BE49-F238E27FC236}">
                <a16:creationId xmlns:a16="http://schemas.microsoft.com/office/drawing/2014/main" id="{4865347B-6F9B-BCA3-89B0-0BB7AE4C8BFE}"/>
              </a:ext>
            </a:extLst>
          </p:cNvPr>
          <p:cNvSpPr txBox="1"/>
          <p:nvPr/>
        </p:nvSpPr>
        <p:spPr>
          <a:xfrm>
            <a:off x="81526" y="6401404"/>
            <a:ext cx="5395783" cy="307777"/>
          </a:xfrm>
          <a:prstGeom prst="rect">
            <a:avLst/>
          </a:prstGeom>
          <a:solidFill>
            <a:schemeClr val="accent1">
              <a:lumMod val="20000"/>
              <a:lumOff val="80000"/>
            </a:schemeClr>
          </a:solidFill>
        </p:spPr>
        <p:txBody>
          <a:bodyPr wrap="square" rtlCol="0">
            <a:spAutoFit/>
          </a:bodyPr>
          <a:lstStyle/>
          <a:p>
            <a:r>
              <a:rPr lang="en-US" sz="1400" dirty="0"/>
              <a:t>20</a:t>
            </a:r>
            <a:r>
              <a:rPr lang="en-US" sz="1400" baseline="30000" dirty="0"/>
              <a:t>th</a:t>
            </a:r>
            <a:r>
              <a:rPr lang="en-US" sz="1400" dirty="0"/>
              <a:t> Joint CEOS/CGMS </a:t>
            </a:r>
            <a:r>
              <a:rPr lang="en-US" sz="1400" dirty="0" err="1"/>
              <a:t>WGClimate</a:t>
            </a:r>
            <a:r>
              <a:rPr lang="en-US" sz="1400" dirty="0"/>
              <a:t>, 26-28, Mar. 2024, Boulder </a:t>
            </a:r>
          </a:p>
        </p:txBody>
      </p:sp>
    </p:spTree>
    <p:extLst>
      <p:ext uri="{BB962C8B-B14F-4D97-AF65-F5344CB8AC3E}">
        <p14:creationId xmlns:p14="http://schemas.microsoft.com/office/powerpoint/2010/main" val="2891682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3D452-F88D-334B-A7FF-AF774F614D7E}"/>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01A71D0C-8EB8-9345-865A-B1875DF12342}"/>
              </a:ext>
            </a:extLst>
          </p:cNvPr>
          <p:cNvSpPr>
            <a:spLocks noGrp="1"/>
          </p:cNvSpPr>
          <p:nvPr>
            <p:ph idx="1"/>
          </p:nvPr>
        </p:nvSpPr>
        <p:spPr>
          <a:xfrm>
            <a:off x="66730" y="1496291"/>
            <a:ext cx="11774171" cy="4677968"/>
          </a:xfrm>
        </p:spPr>
        <p:txBody>
          <a:bodyPr>
            <a:normAutofit/>
          </a:bodyPr>
          <a:lstStyle/>
          <a:p>
            <a:pPr>
              <a:lnSpc>
                <a:spcPts val="2800"/>
              </a:lnSpc>
              <a:spcBef>
                <a:spcPts val="600"/>
              </a:spcBef>
            </a:pPr>
            <a:r>
              <a:rPr lang="en-US" sz="2000" dirty="0">
                <a:solidFill>
                  <a:schemeClr val="tx2">
                    <a:lumMod val="60000"/>
                    <a:lumOff val="40000"/>
                  </a:schemeClr>
                </a:solidFill>
                <a:latin typeface="Optima" panose="02000503060000020004" pitchFamily="2" charset="0"/>
              </a:rPr>
              <a:t>Generate timely permafrost, land cover change, burnt area, and fire severity/burning efficiency products from high resolution satellite observations (e.g., Sentinel-1 /-2 and </a:t>
            </a:r>
            <a:r>
              <a:rPr lang="en-US" sz="2000" dirty="0" err="1">
                <a:solidFill>
                  <a:schemeClr val="tx2">
                    <a:lumMod val="60000"/>
                    <a:lumOff val="40000"/>
                  </a:schemeClr>
                </a:solidFill>
                <a:latin typeface="Optima" panose="02000503060000020004" pitchFamily="2" charset="0"/>
              </a:rPr>
              <a:t>LandSat</a:t>
            </a:r>
            <a:r>
              <a:rPr lang="en-US" sz="2000" dirty="0">
                <a:solidFill>
                  <a:schemeClr val="tx2">
                    <a:lumMod val="60000"/>
                    <a:lumOff val="40000"/>
                  </a:schemeClr>
                </a:solidFill>
                <a:latin typeface="Optima" panose="02000503060000020004" pitchFamily="2" charset="0"/>
              </a:rPr>
              <a:t>). </a:t>
            </a:r>
          </a:p>
          <a:p>
            <a:pPr>
              <a:lnSpc>
                <a:spcPts val="2800"/>
              </a:lnSpc>
              <a:spcBef>
                <a:spcPts val="600"/>
              </a:spcBef>
            </a:pPr>
            <a:r>
              <a:rPr lang="en-US" sz="2000" dirty="0">
                <a:solidFill>
                  <a:srgbClr val="00B050"/>
                </a:solidFill>
                <a:latin typeface="Optima" panose="02000503060000020004" pitchFamily="2" charset="0"/>
              </a:rPr>
              <a:t>Produce harmonized and validated AGB and change datasets from different satellite data streams, for enhancing AGB estimation at global and sub-national level. </a:t>
            </a:r>
          </a:p>
          <a:p>
            <a:pPr>
              <a:lnSpc>
                <a:spcPts val="2800"/>
              </a:lnSpc>
              <a:spcBef>
                <a:spcPts val="600"/>
              </a:spcBef>
            </a:pPr>
            <a:r>
              <a:rPr lang="en-US" sz="2000" dirty="0">
                <a:solidFill>
                  <a:schemeClr val="tx2">
                    <a:lumMod val="60000"/>
                    <a:lumOff val="40000"/>
                  </a:schemeClr>
                </a:solidFill>
                <a:latin typeface="Optima" panose="02000503060000020004" pitchFamily="2" charset="0"/>
              </a:rPr>
              <a:t>Ensure that the Bidirectional Reflectance Distribution Function (BRDF) parameters are provided together with surface albedo.</a:t>
            </a:r>
          </a:p>
          <a:p>
            <a:pPr>
              <a:lnSpc>
                <a:spcPts val="2800"/>
              </a:lnSpc>
              <a:spcBef>
                <a:spcPts val="600"/>
              </a:spcBef>
            </a:pPr>
            <a:r>
              <a:rPr lang="en-US" sz="2000" dirty="0">
                <a:solidFill>
                  <a:schemeClr val="tx2">
                    <a:lumMod val="60000"/>
                    <a:lumOff val="40000"/>
                  </a:schemeClr>
                </a:solidFill>
                <a:latin typeface="Optima" panose="02000503060000020004" pitchFamily="2" charset="0"/>
              </a:rPr>
              <a:t>Reprocess the NASA LEO 25+ year Lightning Imaging Sensor (LIS) dataset from the Optical Transient Detector (OTD, 1995-2000), LIS on TRMM (1997-2015) and ISS (2017-present).</a:t>
            </a:r>
          </a:p>
          <a:p>
            <a:pPr>
              <a:lnSpc>
                <a:spcPts val="2800"/>
              </a:lnSpc>
              <a:spcBef>
                <a:spcPts val="600"/>
              </a:spcBef>
            </a:pPr>
            <a:r>
              <a:rPr lang="en-US" sz="2000" dirty="0">
                <a:solidFill>
                  <a:schemeClr val="tx2">
                    <a:lumMod val="60000"/>
                    <a:lumOff val="40000"/>
                  </a:schemeClr>
                </a:solidFill>
                <a:latin typeface="Optima" panose="02000503060000020004" pitchFamily="2" charset="0"/>
              </a:rPr>
              <a:t>Reprocess the GEO Geostationary Lightning Mapper (GLM) on GOES-16/17/18 (2017-present).</a:t>
            </a:r>
          </a:p>
          <a:p>
            <a:pPr>
              <a:lnSpc>
                <a:spcPts val="2800"/>
              </a:lnSpc>
              <a:spcBef>
                <a:spcPts val="1080"/>
              </a:spcBef>
            </a:pPr>
            <a:r>
              <a:rPr lang="en-US" sz="2000" dirty="0">
                <a:solidFill>
                  <a:schemeClr val="tx2">
                    <a:lumMod val="60000"/>
                    <a:lumOff val="40000"/>
                  </a:schemeClr>
                </a:solidFill>
                <a:latin typeface="Optima" panose="02000503060000020004" pitchFamily="2" charset="0"/>
              </a:rPr>
              <a:t>Improve consistency of the inter-dependent land products.</a:t>
            </a:r>
          </a:p>
        </p:txBody>
      </p:sp>
      <p:sp>
        <p:nvSpPr>
          <p:cNvPr id="7" name="Title 1">
            <a:extLst>
              <a:ext uri="{FF2B5EF4-FFF2-40B4-BE49-F238E27FC236}">
                <a16:creationId xmlns:a16="http://schemas.microsoft.com/office/drawing/2014/main" id="{19EDD1FB-D595-2FE1-9D61-CC6DCBD87E46}"/>
              </a:ext>
            </a:extLst>
          </p:cNvPr>
          <p:cNvSpPr txBox="1">
            <a:spLocks/>
          </p:cNvSpPr>
          <p:nvPr/>
        </p:nvSpPr>
        <p:spPr>
          <a:xfrm>
            <a:off x="1574155" y="181783"/>
            <a:ext cx="9294471" cy="1143000"/>
          </a:xfrm>
          <a:prstGeom prst="rect">
            <a:avLst/>
          </a:prstGeom>
        </p:spPr>
        <p:txBody>
          <a:bodyPr vert="horz" lIns="91440" tIns="45720" rIns="91440" bIns="45720" rtlCol="0" anchor="ctr">
            <a:normAutofit/>
          </a:bodyPr>
          <a:lstStyle>
            <a:lvl1pPr algn="ctr" defTabSz="914377" rtl="0" eaLnBrk="1" latinLnBrk="0" hangingPunct="1">
              <a:spcBef>
                <a:spcPct val="0"/>
              </a:spcBef>
              <a:buNone/>
              <a:defRPr sz="4400" kern="1200">
                <a:solidFill>
                  <a:schemeClr val="tx1"/>
                </a:solidFill>
                <a:latin typeface="+mj-lt"/>
                <a:ea typeface="+mj-ea"/>
                <a:cs typeface="+mj-cs"/>
              </a:defRPr>
            </a:lvl1pPr>
          </a:lstStyle>
          <a:p>
            <a:r>
              <a:rPr lang="en-US" sz="2400" dirty="0"/>
              <a:t>C5: ECV-specific satellite data processing method improvements</a:t>
            </a:r>
          </a:p>
        </p:txBody>
      </p:sp>
      <p:sp>
        <p:nvSpPr>
          <p:cNvPr id="4" name="TextBox 3">
            <a:extLst>
              <a:ext uri="{FF2B5EF4-FFF2-40B4-BE49-F238E27FC236}">
                <a16:creationId xmlns:a16="http://schemas.microsoft.com/office/drawing/2014/main" id="{987F0BD8-9597-5FCA-A835-B03D156BBC39}"/>
              </a:ext>
            </a:extLst>
          </p:cNvPr>
          <p:cNvSpPr txBox="1"/>
          <p:nvPr/>
        </p:nvSpPr>
        <p:spPr>
          <a:xfrm>
            <a:off x="123568" y="6326659"/>
            <a:ext cx="5395783" cy="307777"/>
          </a:xfrm>
          <a:prstGeom prst="rect">
            <a:avLst/>
          </a:prstGeom>
          <a:solidFill>
            <a:schemeClr val="accent1">
              <a:lumMod val="20000"/>
              <a:lumOff val="80000"/>
            </a:schemeClr>
          </a:solidFill>
        </p:spPr>
        <p:txBody>
          <a:bodyPr wrap="square" rtlCol="0">
            <a:spAutoFit/>
          </a:bodyPr>
          <a:lstStyle/>
          <a:p>
            <a:r>
              <a:rPr lang="en-US" sz="1400" dirty="0"/>
              <a:t>18</a:t>
            </a:r>
            <a:r>
              <a:rPr lang="en-US" sz="1400" baseline="30000" dirty="0"/>
              <a:t>th</a:t>
            </a:r>
            <a:r>
              <a:rPr lang="en-US" sz="1400" dirty="0"/>
              <a:t> Joint CEOS/CGMS </a:t>
            </a:r>
            <a:r>
              <a:rPr lang="en-US" sz="1400" dirty="0" err="1"/>
              <a:t>WGClimate</a:t>
            </a:r>
            <a:r>
              <a:rPr lang="en-US" sz="1400" dirty="0"/>
              <a:t>, Feb. 28 -- Mar. 2, 2023, Tokyo</a:t>
            </a:r>
          </a:p>
        </p:txBody>
      </p:sp>
      <p:sp>
        <p:nvSpPr>
          <p:cNvPr id="5" name="TextBox 4">
            <a:extLst>
              <a:ext uri="{FF2B5EF4-FFF2-40B4-BE49-F238E27FC236}">
                <a16:creationId xmlns:a16="http://schemas.microsoft.com/office/drawing/2014/main" id="{079510ED-8570-9394-EC45-034CBF85C215}"/>
              </a:ext>
            </a:extLst>
          </p:cNvPr>
          <p:cNvSpPr txBox="1"/>
          <p:nvPr/>
        </p:nvSpPr>
        <p:spPr>
          <a:xfrm>
            <a:off x="102547" y="6380292"/>
            <a:ext cx="5395783" cy="307777"/>
          </a:xfrm>
          <a:prstGeom prst="rect">
            <a:avLst/>
          </a:prstGeom>
          <a:solidFill>
            <a:schemeClr val="accent1">
              <a:lumMod val="20000"/>
              <a:lumOff val="80000"/>
            </a:schemeClr>
          </a:solidFill>
        </p:spPr>
        <p:txBody>
          <a:bodyPr wrap="square" rtlCol="0">
            <a:spAutoFit/>
          </a:bodyPr>
          <a:lstStyle/>
          <a:p>
            <a:r>
              <a:rPr lang="en-US" sz="1400" dirty="0"/>
              <a:t>19</a:t>
            </a:r>
            <a:r>
              <a:rPr lang="en-US" sz="1400" baseline="30000" dirty="0"/>
              <a:t>th</a:t>
            </a:r>
            <a:r>
              <a:rPr lang="en-US" sz="1400" dirty="0"/>
              <a:t> Joint CEOS/CGMS </a:t>
            </a:r>
            <a:r>
              <a:rPr lang="en-US" sz="1400" dirty="0" err="1"/>
              <a:t>WGClimate</a:t>
            </a:r>
            <a:r>
              <a:rPr lang="en-US" sz="1400" dirty="0"/>
              <a:t>, 16-17, Oct. 2023, Frascati </a:t>
            </a:r>
          </a:p>
        </p:txBody>
      </p:sp>
      <p:sp>
        <p:nvSpPr>
          <p:cNvPr id="6" name="TextBox 5">
            <a:extLst>
              <a:ext uri="{FF2B5EF4-FFF2-40B4-BE49-F238E27FC236}">
                <a16:creationId xmlns:a16="http://schemas.microsoft.com/office/drawing/2014/main" id="{8CFEFACE-9639-DA13-F1C3-D3A426BF9B19}"/>
              </a:ext>
            </a:extLst>
          </p:cNvPr>
          <p:cNvSpPr txBox="1"/>
          <p:nvPr/>
        </p:nvSpPr>
        <p:spPr>
          <a:xfrm>
            <a:off x="81526" y="6401404"/>
            <a:ext cx="5395783" cy="307777"/>
          </a:xfrm>
          <a:prstGeom prst="rect">
            <a:avLst/>
          </a:prstGeom>
          <a:solidFill>
            <a:schemeClr val="accent1">
              <a:lumMod val="20000"/>
              <a:lumOff val="80000"/>
            </a:schemeClr>
          </a:solidFill>
        </p:spPr>
        <p:txBody>
          <a:bodyPr wrap="square" rtlCol="0">
            <a:spAutoFit/>
          </a:bodyPr>
          <a:lstStyle/>
          <a:p>
            <a:r>
              <a:rPr lang="en-US" sz="1400" dirty="0"/>
              <a:t>20</a:t>
            </a:r>
            <a:r>
              <a:rPr lang="en-US" sz="1400" baseline="30000" dirty="0"/>
              <a:t>th</a:t>
            </a:r>
            <a:r>
              <a:rPr lang="en-US" sz="1400" dirty="0"/>
              <a:t> Joint CEOS/CGMS </a:t>
            </a:r>
            <a:r>
              <a:rPr lang="en-US" sz="1400" dirty="0" err="1"/>
              <a:t>WGClimate</a:t>
            </a:r>
            <a:r>
              <a:rPr lang="en-US" sz="1400" dirty="0"/>
              <a:t>, 26-28, Mar. 2024, Boulder </a:t>
            </a:r>
          </a:p>
        </p:txBody>
      </p:sp>
    </p:spTree>
    <p:extLst>
      <p:ext uri="{BB962C8B-B14F-4D97-AF65-F5344CB8AC3E}">
        <p14:creationId xmlns:p14="http://schemas.microsoft.com/office/powerpoint/2010/main" val="12525635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3D452-F88D-334B-A7FF-AF774F614D7E}"/>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01A71D0C-8EB8-9345-865A-B1875DF12342}"/>
              </a:ext>
            </a:extLst>
          </p:cNvPr>
          <p:cNvSpPr>
            <a:spLocks noGrp="1"/>
          </p:cNvSpPr>
          <p:nvPr>
            <p:ph idx="1"/>
          </p:nvPr>
        </p:nvSpPr>
        <p:spPr>
          <a:xfrm>
            <a:off x="66730" y="1496291"/>
            <a:ext cx="11774171" cy="4677968"/>
          </a:xfrm>
        </p:spPr>
        <p:txBody>
          <a:bodyPr>
            <a:normAutofit/>
          </a:bodyPr>
          <a:lstStyle/>
          <a:p>
            <a:pPr>
              <a:lnSpc>
                <a:spcPts val="2800"/>
              </a:lnSpc>
              <a:spcBef>
                <a:spcPts val="600"/>
              </a:spcBef>
            </a:pPr>
            <a:r>
              <a:rPr lang="en-US" sz="2200" dirty="0">
                <a:solidFill>
                  <a:srgbClr val="00B050"/>
                </a:solidFill>
                <a:latin typeface="Optima" panose="02000503060000020004" pitchFamily="2" charset="0"/>
              </a:rPr>
              <a:t>Sea surface salinity of polar oceans</a:t>
            </a:r>
          </a:p>
          <a:p>
            <a:pPr>
              <a:lnSpc>
                <a:spcPts val="2800"/>
              </a:lnSpc>
              <a:spcBef>
                <a:spcPts val="600"/>
              </a:spcBef>
            </a:pPr>
            <a:r>
              <a:rPr lang="en-US" sz="2200" dirty="0">
                <a:solidFill>
                  <a:srgbClr val="00B050"/>
                </a:solidFill>
                <a:latin typeface="Optima" panose="02000503060000020004" pitchFamily="2" charset="0"/>
              </a:rPr>
              <a:t>GHG at high latitudes with a focus on the permafrost regions in wintertime</a:t>
            </a:r>
          </a:p>
          <a:p>
            <a:pPr>
              <a:lnSpc>
                <a:spcPts val="2800"/>
              </a:lnSpc>
              <a:spcBef>
                <a:spcPts val="600"/>
              </a:spcBef>
            </a:pPr>
            <a:r>
              <a:rPr lang="en-US" sz="2200" dirty="0">
                <a:solidFill>
                  <a:schemeClr val="tx2">
                    <a:lumMod val="60000"/>
                    <a:lumOff val="40000"/>
                  </a:schemeClr>
                </a:solidFill>
                <a:latin typeface="Optima" panose="02000503060000020004" pitchFamily="2" charset="0"/>
              </a:rPr>
              <a:t>Sea-ice thickness</a:t>
            </a:r>
          </a:p>
          <a:p>
            <a:pPr>
              <a:lnSpc>
                <a:spcPts val="2800"/>
              </a:lnSpc>
              <a:spcBef>
                <a:spcPts val="600"/>
              </a:spcBef>
            </a:pPr>
            <a:r>
              <a:rPr lang="en-US" sz="2200" dirty="0">
                <a:solidFill>
                  <a:schemeClr val="tx2">
                    <a:lumMod val="60000"/>
                    <a:lumOff val="40000"/>
                  </a:schemeClr>
                </a:solidFill>
                <a:latin typeface="Optima" panose="02000503060000020004" pitchFamily="2" charset="0"/>
              </a:rPr>
              <a:t>Surface temperatures of all surfaces (sea, ice, land)</a:t>
            </a:r>
          </a:p>
          <a:p>
            <a:pPr>
              <a:lnSpc>
                <a:spcPts val="2800"/>
              </a:lnSpc>
              <a:spcBef>
                <a:spcPts val="600"/>
              </a:spcBef>
            </a:pPr>
            <a:r>
              <a:rPr lang="en-US" sz="2200" dirty="0">
                <a:solidFill>
                  <a:schemeClr val="tx2">
                    <a:lumMod val="60000"/>
                    <a:lumOff val="40000"/>
                  </a:schemeClr>
                </a:solidFill>
                <a:latin typeface="Optima" panose="02000503060000020004" pitchFamily="2" charset="0"/>
              </a:rPr>
              <a:t>Atmospheric ECVs at the very highest latitudes (describing climate change including forcing and feedback effects)</a:t>
            </a:r>
          </a:p>
          <a:p>
            <a:pPr>
              <a:lnSpc>
                <a:spcPts val="2800"/>
              </a:lnSpc>
              <a:spcBef>
                <a:spcPts val="600"/>
              </a:spcBef>
            </a:pPr>
            <a:r>
              <a:rPr lang="en-US" sz="2200" dirty="0">
                <a:solidFill>
                  <a:schemeClr val="tx2">
                    <a:lumMod val="60000"/>
                    <a:lumOff val="40000"/>
                  </a:schemeClr>
                </a:solidFill>
                <a:latin typeface="Optima" panose="02000503060000020004" pitchFamily="2" charset="0"/>
              </a:rPr>
              <a:t>Albedo for all surfaces (land and sea-ice)</a:t>
            </a:r>
          </a:p>
        </p:txBody>
      </p:sp>
      <p:sp>
        <p:nvSpPr>
          <p:cNvPr id="7" name="Title 1">
            <a:extLst>
              <a:ext uri="{FF2B5EF4-FFF2-40B4-BE49-F238E27FC236}">
                <a16:creationId xmlns:a16="http://schemas.microsoft.com/office/drawing/2014/main" id="{19EDD1FB-D595-2FE1-9D61-CC6DCBD87E46}"/>
              </a:ext>
            </a:extLst>
          </p:cNvPr>
          <p:cNvSpPr txBox="1">
            <a:spLocks/>
          </p:cNvSpPr>
          <p:nvPr/>
        </p:nvSpPr>
        <p:spPr>
          <a:xfrm>
            <a:off x="1574155" y="181783"/>
            <a:ext cx="9294471" cy="1143000"/>
          </a:xfrm>
          <a:prstGeom prst="rect">
            <a:avLst/>
          </a:prstGeom>
        </p:spPr>
        <p:txBody>
          <a:bodyPr vert="horz" lIns="91440" tIns="45720" rIns="91440" bIns="45720" rtlCol="0" anchor="ctr">
            <a:normAutofit/>
          </a:bodyPr>
          <a:lstStyle>
            <a:lvl1pPr algn="ctr" defTabSz="914377" rtl="0" eaLnBrk="1" latinLnBrk="0" hangingPunct="1">
              <a:spcBef>
                <a:spcPct val="0"/>
              </a:spcBef>
              <a:buNone/>
              <a:defRPr sz="4400" kern="1200">
                <a:solidFill>
                  <a:schemeClr val="tx1"/>
                </a:solidFill>
                <a:latin typeface="+mj-lt"/>
                <a:ea typeface="+mj-ea"/>
                <a:cs typeface="+mj-cs"/>
              </a:defRPr>
            </a:lvl1pPr>
          </a:lstStyle>
          <a:p>
            <a:r>
              <a:rPr lang="en-US" sz="2400" dirty="0"/>
              <a:t>F2: Improved ECV satellite observations in polar regions</a:t>
            </a:r>
          </a:p>
        </p:txBody>
      </p:sp>
      <p:sp>
        <p:nvSpPr>
          <p:cNvPr id="4" name="TextBox 3">
            <a:extLst>
              <a:ext uri="{FF2B5EF4-FFF2-40B4-BE49-F238E27FC236}">
                <a16:creationId xmlns:a16="http://schemas.microsoft.com/office/drawing/2014/main" id="{987F0BD8-9597-5FCA-A835-B03D156BBC39}"/>
              </a:ext>
            </a:extLst>
          </p:cNvPr>
          <p:cNvSpPr txBox="1"/>
          <p:nvPr/>
        </p:nvSpPr>
        <p:spPr>
          <a:xfrm>
            <a:off x="123568" y="6326659"/>
            <a:ext cx="5395783" cy="307777"/>
          </a:xfrm>
          <a:prstGeom prst="rect">
            <a:avLst/>
          </a:prstGeom>
          <a:solidFill>
            <a:schemeClr val="accent1">
              <a:lumMod val="20000"/>
              <a:lumOff val="80000"/>
            </a:schemeClr>
          </a:solidFill>
        </p:spPr>
        <p:txBody>
          <a:bodyPr wrap="square" rtlCol="0">
            <a:spAutoFit/>
          </a:bodyPr>
          <a:lstStyle/>
          <a:p>
            <a:r>
              <a:rPr lang="en-US" sz="1400" dirty="0"/>
              <a:t>18</a:t>
            </a:r>
            <a:r>
              <a:rPr lang="en-US" sz="1400" baseline="30000" dirty="0"/>
              <a:t>th</a:t>
            </a:r>
            <a:r>
              <a:rPr lang="en-US" sz="1400" dirty="0"/>
              <a:t> Joint CEOS/CGMS </a:t>
            </a:r>
            <a:r>
              <a:rPr lang="en-US" sz="1400" dirty="0" err="1"/>
              <a:t>WGClimate</a:t>
            </a:r>
            <a:r>
              <a:rPr lang="en-US" sz="1400" dirty="0"/>
              <a:t>, Feb. 28 -- Mar. 2, 2023, Tokyo</a:t>
            </a:r>
          </a:p>
        </p:txBody>
      </p:sp>
      <p:sp>
        <p:nvSpPr>
          <p:cNvPr id="5" name="TextBox 4">
            <a:extLst>
              <a:ext uri="{FF2B5EF4-FFF2-40B4-BE49-F238E27FC236}">
                <a16:creationId xmlns:a16="http://schemas.microsoft.com/office/drawing/2014/main" id="{079510ED-8570-9394-EC45-034CBF85C215}"/>
              </a:ext>
            </a:extLst>
          </p:cNvPr>
          <p:cNvSpPr txBox="1"/>
          <p:nvPr/>
        </p:nvSpPr>
        <p:spPr>
          <a:xfrm>
            <a:off x="102547" y="6380292"/>
            <a:ext cx="5395783" cy="307777"/>
          </a:xfrm>
          <a:prstGeom prst="rect">
            <a:avLst/>
          </a:prstGeom>
          <a:solidFill>
            <a:schemeClr val="accent1">
              <a:lumMod val="20000"/>
              <a:lumOff val="80000"/>
            </a:schemeClr>
          </a:solidFill>
        </p:spPr>
        <p:txBody>
          <a:bodyPr wrap="square" rtlCol="0">
            <a:spAutoFit/>
          </a:bodyPr>
          <a:lstStyle/>
          <a:p>
            <a:r>
              <a:rPr lang="en-US" sz="1400" dirty="0"/>
              <a:t>19</a:t>
            </a:r>
            <a:r>
              <a:rPr lang="en-US" sz="1400" baseline="30000" dirty="0"/>
              <a:t>th</a:t>
            </a:r>
            <a:r>
              <a:rPr lang="en-US" sz="1400" dirty="0"/>
              <a:t> Joint CEOS/CGMS </a:t>
            </a:r>
            <a:r>
              <a:rPr lang="en-US" sz="1400" dirty="0" err="1"/>
              <a:t>WGClimate</a:t>
            </a:r>
            <a:r>
              <a:rPr lang="en-US" sz="1400" dirty="0"/>
              <a:t>, 16-17, Oct. 2023, Frascati </a:t>
            </a:r>
          </a:p>
        </p:txBody>
      </p:sp>
      <p:sp>
        <p:nvSpPr>
          <p:cNvPr id="6" name="TextBox 5">
            <a:extLst>
              <a:ext uri="{FF2B5EF4-FFF2-40B4-BE49-F238E27FC236}">
                <a16:creationId xmlns:a16="http://schemas.microsoft.com/office/drawing/2014/main" id="{72777795-8B67-6F56-A926-EA7D48B589B8}"/>
              </a:ext>
            </a:extLst>
          </p:cNvPr>
          <p:cNvSpPr txBox="1"/>
          <p:nvPr/>
        </p:nvSpPr>
        <p:spPr>
          <a:xfrm>
            <a:off x="81526" y="6401404"/>
            <a:ext cx="5395783" cy="307777"/>
          </a:xfrm>
          <a:prstGeom prst="rect">
            <a:avLst/>
          </a:prstGeom>
          <a:solidFill>
            <a:schemeClr val="accent1">
              <a:lumMod val="20000"/>
              <a:lumOff val="80000"/>
            </a:schemeClr>
          </a:solidFill>
        </p:spPr>
        <p:txBody>
          <a:bodyPr wrap="square" rtlCol="0">
            <a:spAutoFit/>
          </a:bodyPr>
          <a:lstStyle/>
          <a:p>
            <a:r>
              <a:rPr lang="en-US" sz="1400" dirty="0"/>
              <a:t>20</a:t>
            </a:r>
            <a:r>
              <a:rPr lang="en-US" sz="1400" baseline="30000" dirty="0"/>
              <a:t>th</a:t>
            </a:r>
            <a:r>
              <a:rPr lang="en-US" sz="1400" dirty="0"/>
              <a:t> Joint CEOS/CGMS </a:t>
            </a:r>
            <a:r>
              <a:rPr lang="en-US" sz="1400" dirty="0" err="1"/>
              <a:t>WGClimate</a:t>
            </a:r>
            <a:r>
              <a:rPr lang="en-US" sz="1400" dirty="0"/>
              <a:t>, 26-28, Mar. 2024, Boulder </a:t>
            </a:r>
          </a:p>
        </p:txBody>
      </p:sp>
    </p:spTree>
    <p:extLst>
      <p:ext uri="{BB962C8B-B14F-4D97-AF65-F5344CB8AC3E}">
        <p14:creationId xmlns:p14="http://schemas.microsoft.com/office/powerpoint/2010/main" val="12244772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3D452-F88D-334B-A7FF-AF774F614D7E}"/>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01A71D0C-8EB8-9345-865A-B1875DF12342}"/>
              </a:ext>
            </a:extLst>
          </p:cNvPr>
          <p:cNvSpPr>
            <a:spLocks noGrp="1"/>
          </p:cNvSpPr>
          <p:nvPr>
            <p:ph idx="1"/>
          </p:nvPr>
        </p:nvSpPr>
        <p:spPr>
          <a:xfrm>
            <a:off x="66730" y="1496291"/>
            <a:ext cx="11774171" cy="4677968"/>
          </a:xfrm>
        </p:spPr>
        <p:txBody>
          <a:bodyPr>
            <a:normAutofit/>
          </a:bodyPr>
          <a:lstStyle/>
          <a:p>
            <a:pPr>
              <a:lnSpc>
                <a:spcPts val="2800"/>
              </a:lnSpc>
              <a:spcBef>
                <a:spcPts val="600"/>
              </a:spcBef>
            </a:pPr>
            <a:r>
              <a:rPr lang="en-US" sz="2200" dirty="0">
                <a:solidFill>
                  <a:srgbClr val="00B050"/>
                </a:solidFill>
                <a:latin typeface="Optima" panose="02000503060000020004" pitchFamily="2" charset="0"/>
              </a:rPr>
              <a:t>Design a constellation of operational satellites to provide near-real time global coverage of CO2 and CH4 column observations (and profiles to the extent possible)</a:t>
            </a:r>
          </a:p>
          <a:p>
            <a:pPr>
              <a:lnSpc>
                <a:spcPts val="2800"/>
              </a:lnSpc>
              <a:spcBef>
                <a:spcPts val="600"/>
              </a:spcBef>
            </a:pPr>
            <a:r>
              <a:rPr lang="en-US" sz="2200" dirty="0">
                <a:solidFill>
                  <a:srgbClr val="00B050"/>
                </a:solidFill>
                <a:latin typeface="Optima" panose="02000503060000020004" pitchFamily="2" charset="0"/>
              </a:rPr>
              <a:t>Improve and coordinate measurements of relevant ECVs at anthropogenic emission hotspots (large cities, powerplants) to support emission monitoring and the validation of tropospheric measurements by satellites</a:t>
            </a:r>
          </a:p>
        </p:txBody>
      </p:sp>
      <p:sp>
        <p:nvSpPr>
          <p:cNvPr id="7" name="Title 1">
            <a:extLst>
              <a:ext uri="{FF2B5EF4-FFF2-40B4-BE49-F238E27FC236}">
                <a16:creationId xmlns:a16="http://schemas.microsoft.com/office/drawing/2014/main" id="{19EDD1FB-D595-2FE1-9D61-CC6DCBD87E46}"/>
              </a:ext>
            </a:extLst>
          </p:cNvPr>
          <p:cNvSpPr txBox="1">
            <a:spLocks/>
          </p:cNvSpPr>
          <p:nvPr/>
        </p:nvSpPr>
        <p:spPr>
          <a:xfrm>
            <a:off x="1574155" y="181783"/>
            <a:ext cx="9294471" cy="1143000"/>
          </a:xfrm>
          <a:prstGeom prst="rect">
            <a:avLst/>
          </a:prstGeom>
        </p:spPr>
        <p:txBody>
          <a:bodyPr vert="horz" lIns="91440" tIns="45720" rIns="91440" bIns="45720" rtlCol="0" anchor="ctr">
            <a:normAutofit/>
          </a:bodyPr>
          <a:lstStyle>
            <a:lvl1pPr algn="ctr" defTabSz="914377" rtl="0" eaLnBrk="1" latinLnBrk="0" hangingPunct="1">
              <a:spcBef>
                <a:spcPct val="0"/>
              </a:spcBef>
              <a:buNone/>
              <a:defRPr sz="4400" kern="1200">
                <a:solidFill>
                  <a:schemeClr val="tx1"/>
                </a:solidFill>
                <a:latin typeface="+mj-lt"/>
                <a:ea typeface="+mj-ea"/>
                <a:cs typeface="+mj-cs"/>
              </a:defRPr>
            </a:lvl1pPr>
          </a:lstStyle>
          <a:p>
            <a:r>
              <a:rPr lang="en-US" sz="2400" dirty="0"/>
              <a:t>F5: Develop an integrated operational global GHG monitoring system</a:t>
            </a:r>
          </a:p>
        </p:txBody>
      </p:sp>
      <p:sp>
        <p:nvSpPr>
          <p:cNvPr id="4" name="TextBox 3">
            <a:extLst>
              <a:ext uri="{FF2B5EF4-FFF2-40B4-BE49-F238E27FC236}">
                <a16:creationId xmlns:a16="http://schemas.microsoft.com/office/drawing/2014/main" id="{987F0BD8-9597-5FCA-A835-B03D156BBC39}"/>
              </a:ext>
            </a:extLst>
          </p:cNvPr>
          <p:cNvSpPr txBox="1"/>
          <p:nvPr/>
        </p:nvSpPr>
        <p:spPr>
          <a:xfrm>
            <a:off x="123568" y="6326659"/>
            <a:ext cx="5395783" cy="307777"/>
          </a:xfrm>
          <a:prstGeom prst="rect">
            <a:avLst/>
          </a:prstGeom>
          <a:solidFill>
            <a:schemeClr val="accent1">
              <a:lumMod val="20000"/>
              <a:lumOff val="80000"/>
            </a:schemeClr>
          </a:solidFill>
        </p:spPr>
        <p:txBody>
          <a:bodyPr wrap="square" rtlCol="0">
            <a:spAutoFit/>
          </a:bodyPr>
          <a:lstStyle/>
          <a:p>
            <a:r>
              <a:rPr lang="en-US" sz="1400" dirty="0"/>
              <a:t>18</a:t>
            </a:r>
            <a:r>
              <a:rPr lang="en-US" sz="1400" baseline="30000" dirty="0"/>
              <a:t>th</a:t>
            </a:r>
            <a:r>
              <a:rPr lang="en-US" sz="1400" dirty="0"/>
              <a:t> Joint CEOS/CGMS </a:t>
            </a:r>
            <a:r>
              <a:rPr lang="en-US" sz="1400" dirty="0" err="1"/>
              <a:t>WGClimate</a:t>
            </a:r>
            <a:r>
              <a:rPr lang="en-US" sz="1400" dirty="0"/>
              <a:t>, Feb. 28 -- Mar. 2, 2023, Tokyo</a:t>
            </a:r>
          </a:p>
        </p:txBody>
      </p:sp>
      <p:sp>
        <p:nvSpPr>
          <p:cNvPr id="5" name="TextBox 4">
            <a:extLst>
              <a:ext uri="{FF2B5EF4-FFF2-40B4-BE49-F238E27FC236}">
                <a16:creationId xmlns:a16="http://schemas.microsoft.com/office/drawing/2014/main" id="{079510ED-8570-9394-EC45-034CBF85C215}"/>
              </a:ext>
            </a:extLst>
          </p:cNvPr>
          <p:cNvSpPr txBox="1"/>
          <p:nvPr/>
        </p:nvSpPr>
        <p:spPr>
          <a:xfrm>
            <a:off x="102547" y="6380292"/>
            <a:ext cx="5395783" cy="307777"/>
          </a:xfrm>
          <a:prstGeom prst="rect">
            <a:avLst/>
          </a:prstGeom>
          <a:solidFill>
            <a:schemeClr val="accent1">
              <a:lumMod val="20000"/>
              <a:lumOff val="80000"/>
            </a:schemeClr>
          </a:solidFill>
        </p:spPr>
        <p:txBody>
          <a:bodyPr wrap="square" rtlCol="0">
            <a:spAutoFit/>
          </a:bodyPr>
          <a:lstStyle/>
          <a:p>
            <a:r>
              <a:rPr lang="en-US" sz="1400" dirty="0"/>
              <a:t>19</a:t>
            </a:r>
            <a:r>
              <a:rPr lang="en-US" sz="1400" baseline="30000" dirty="0"/>
              <a:t>th</a:t>
            </a:r>
            <a:r>
              <a:rPr lang="en-US" sz="1400" dirty="0"/>
              <a:t> Joint CEOS/CGMS </a:t>
            </a:r>
            <a:r>
              <a:rPr lang="en-US" sz="1400" dirty="0" err="1"/>
              <a:t>WGClimate</a:t>
            </a:r>
            <a:r>
              <a:rPr lang="en-US" sz="1400" dirty="0"/>
              <a:t>, 16-17, Oct. 2023, Frascati </a:t>
            </a:r>
          </a:p>
        </p:txBody>
      </p:sp>
      <p:sp>
        <p:nvSpPr>
          <p:cNvPr id="6" name="TextBox 5">
            <a:extLst>
              <a:ext uri="{FF2B5EF4-FFF2-40B4-BE49-F238E27FC236}">
                <a16:creationId xmlns:a16="http://schemas.microsoft.com/office/drawing/2014/main" id="{E95C4D7B-1B1F-88BA-E4A1-96A2393DDE67}"/>
              </a:ext>
            </a:extLst>
          </p:cNvPr>
          <p:cNvSpPr txBox="1"/>
          <p:nvPr/>
        </p:nvSpPr>
        <p:spPr>
          <a:xfrm>
            <a:off x="81526" y="6401404"/>
            <a:ext cx="5395783" cy="307777"/>
          </a:xfrm>
          <a:prstGeom prst="rect">
            <a:avLst/>
          </a:prstGeom>
          <a:solidFill>
            <a:schemeClr val="accent1">
              <a:lumMod val="20000"/>
              <a:lumOff val="80000"/>
            </a:schemeClr>
          </a:solidFill>
        </p:spPr>
        <p:txBody>
          <a:bodyPr wrap="square" rtlCol="0">
            <a:spAutoFit/>
          </a:bodyPr>
          <a:lstStyle/>
          <a:p>
            <a:r>
              <a:rPr lang="en-US" sz="1400" dirty="0"/>
              <a:t>20</a:t>
            </a:r>
            <a:r>
              <a:rPr lang="en-US" sz="1400" baseline="30000" dirty="0"/>
              <a:t>th</a:t>
            </a:r>
            <a:r>
              <a:rPr lang="en-US" sz="1400" dirty="0"/>
              <a:t> Joint CEOS/CGMS </a:t>
            </a:r>
            <a:r>
              <a:rPr lang="en-US" sz="1400" dirty="0" err="1"/>
              <a:t>WGClimate</a:t>
            </a:r>
            <a:r>
              <a:rPr lang="en-US" sz="1400" dirty="0"/>
              <a:t>, 26-28, Mar. 2024, Boulder </a:t>
            </a:r>
          </a:p>
        </p:txBody>
      </p:sp>
    </p:spTree>
    <p:extLst>
      <p:ext uri="{BB962C8B-B14F-4D97-AF65-F5344CB8AC3E}">
        <p14:creationId xmlns:p14="http://schemas.microsoft.com/office/powerpoint/2010/main" val="38917064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46ED4-0386-BC44-16FF-905B3E3866E2}"/>
              </a:ext>
            </a:extLst>
          </p:cNvPr>
          <p:cNvSpPr>
            <a:spLocks noGrp="1"/>
          </p:cNvSpPr>
          <p:nvPr>
            <p:ph type="title"/>
          </p:nvPr>
        </p:nvSpPr>
        <p:spPr/>
        <p:txBody>
          <a:bodyPr>
            <a:normAutofit fontScale="90000"/>
          </a:bodyPr>
          <a:lstStyle/>
          <a:p>
            <a:r>
              <a:rPr lang="en-US" dirty="0"/>
              <a:t>On track to finish 21 activities in 2023</a:t>
            </a:r>
          </a:p>
        </p:txBody>
      </p:sp>
      <p:sp>
        <p:nvSpPr>
          <p:cNvPr id="4" name="TextBox 3">
            <a:extLst>
              <a:ext uri="{FF2B5EF4-FFF2-40B4-BE49-F238E27FC236}">
                <a16:creationId xmlns:a16="http://schemas.microsoft.com/office/drawing/2014/main" id="{C633481F-9BE1-A7BA-1EC7-61891AAE92CA}"/>
              </a:ext>
            </a:extLst>
          </p:cNvPr>
          <p:cNvSpPr txBox="1"/>
          <p:nvPr/>
        </p:nvSpPr>
        <p:spPr>
          <a:xfrm>
            <a:off x="102547" y="6380292"/>
            <a:ext cx="5395783" cy="307777"/>
          </a:xfrm>
          <a:prstGeom prst="rect">
            <a:avLst/>
          </a:prstGeom>
          <a:solidFill>
            <a:schemeClr val="accent1">
              <a:lumMod val="20000"/>
              <a:lumOff val="80000"/>
            </a:schemeClr>
          </a:solidFill>
        </p:spPr>
        <p:txBody>
          <a:bodyPr wrap="square" rtlCol="0">
            <a:spAutoFit/>
          </a:bodyPr>
          <a:lstStyle/>
          <a:p>
            <a:r>
              <a:rPr lang="en-US" sz="1400" dirty="0"/>
              <a:t>19</a:t>
            </a:r>
            <a:r>
              <a:rPr lang="en-US" sz="1400" baseline="30000" dirty="0"/>
              <a:t>th</a:t>
            </a:r>
            <a:r>
              <a:rPr lang="en-US" sz="1400" dirty="0"/>
              <a:t> Joint CEOS/CGMS </a:t>
            </a:r>
            <a:r>
              <a:rPr lang="en-US" sz="1400" dirty="0" err="1"/>
              <a:t>WGClimate</a:t>
            </a:r>
            <a:r>
              <a:rPr lang="en-US" sz="1400" dirty="0"/>
              <a:t>, 16-17, Oct. 2023, Frascati </a:t>
            </a:r>
          </a:p>
        </p:txBody>
      </p:sp>
      <p:pic>
        <p:nvPicPr>
          <p:cNvPr id="8" name="Picture 7" descr="A table of names with green text&#10;&#10;Description automatically generated">
            <a:extLst>
              <a:ext uri="{FF2B5EF4-FFF2-40B4-BE49-F238E27FC236}">
                <a16:creationId xmlns:a16="http://schemas.microsoft.com/office/drawing/2014/main" id="{2E93B6E3-AF8C-F8E4-30CB-FFFD6135E0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95058" y="1895173"/>
            <a:ext cx="4572000" cy="3857445"/>
          </a:xfrm>
          <a:prstGeom prst="rect">
            <a:avLst/>
          </a:prstGeom>
        </p:spPr>
      </p:pic>
      <p:pic>
        <p:nvPicPr>
          <p:cNvPr id="11" name="Picture 10" descr="A table with green text&#10;&#10;Description automatically generated">
            <a:extLst>
              <a:ext uri="{FF2B5EF4-FFF2-40B4-BE49-F238E27FC236}">
                <a16:creationId xmlns:a16="http://schemas.microsoft.com/office/drawing/2014/main" id="{56B8D015-7D3A-B448-A812-ECC23F93F5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95058" y="2296880"/>
            <a:ext cx="4572000" cy="3409438"/>
          </a:xfrm>
          <a:prstGeom prst="rect">
            <a:avLst/>
          </a:prstGeom>
        </p:spPr>
      </p:pic>
      <p:pic>
        <p:nvPicPr>
          <p:cNvPr id="13" name="Picture 12" descr="A table of names&#10;&#10;Description automatically generated with medium confidence">
            <a:extLst>
              <a:ext uri="{FF2B5EF4-FFF2-40B4-BE49-F238E27FC236}">
                <a16:creationId xmlns:a16="http://schemas.microsoft.com/office/drawing/2014/main" id="{8D864D3D-A6FA-BDD4-91C3-BB9B498818D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95078" y="1492250"/>
            <a:ext cx="4407543" cy="4652407"/>
          </a:xfrm>
          <a:prstGeom prst="rect">
            <a:avLst/>
          </a:prstGeom>
        </p:spPr>
      </p:pic>
      <p:sp>
        <p:nvSpPr>
          <p:cNvPr id="3" name="TextBox 2">
            <a:extLst>
              <a:ext uri="{FF2B5EF4-FFF2-40B4-BE49-F238E27FC236}">
                <a16:creationId xmlns:a16="http://schemas.microsoft.com/office/drawing/2014/main" id="{E4F48B38-9BFD-5BC0-56E7-8BFA08AE0E16}"/>
              </a:ext>
            </a:extLst>
          </p:cNvPr>
          <p:cNvSpPr txBox="1"/>
          <p:nvPr/>
        </p:nvSpPr>
        <p:spPr>
          <a:xfrm>
            <a:off x="81526" y="6401404"/>
            <a:ext cx="5395783" cy="307777"/>
          </a:xfrm>
          <a:prstGeom prst="rect">
            <a:avLst/>
          </a:prstGeom>
          <a:solidFill>
            <a:schemeClr val="accent1">
              <a:lumMod val="20000"/>
              <a:lumOff val="80000"/>
            </a:schemeClr>
          </a:solidFill>
        </p:spPr>
        <p:txBody>
          <a:bodyPr wrap="square" rtlCol="0">
            <a:spAutoFit/>
          </a:bodyPr>
          <a:lstStyle/>
          <a:p>
            <a:r>
              <a:rPr lang="en-US" sz="1400" dirty="0"/>
              <a:t>20</a:t>
            </a:r>
            <a:r>
              <a:rPr lang="en-US" sz="1400" baseline="30000" dirty="0"/>
              <a:t>th</a:t>
            </a:r>
            <a:r>
              <a:rPr lang="en-US" sz="1400" dirty="0"/>
              <a:t> Joint CEOS/CGMS </a:t>
            </a:r>
            <a:r>
              <a:rPr lang="en-US" sz="1400" dirty="0" err="1"/>
              <a:t>WGClimate</a:t>
            </a:r>
            <a:r>
              <a:rPr lang="en-US" sz="1400" dirty="0"/>
              <a:t>, 26-28, Mar. 2024, Boulder </a:t>
            </a:r>
          </a:p>
        </p:txBody>
      </p:sp>
    </p:spTree>
    <p:extLst>
      <p:ext uri="{BB962C8B-B14F-4D97-AF65-F5344CB8AC3E}">
        <p14:creationId xmlns:p14="http://schemas.microsoft.com/office/powerpoint/2010/main" val="3971313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9DD76-99D2-E1AB-7DC8-EE8302E368DC}"/>
              </a:ext>
            </a:extLst>
          </p:cNvPr>
          <p:cNvSpPr>
            <a:spLocks noGrp="1"/>
          </p:cNvSpPr>
          <p:nvPr>
            <p:ph type="title"/>
          </p:nvPr>
        </p:nvSpPr>
        <p:spPr/>
        <p:txBody>
          <a:bodyPr/>
          <a:lstStyle/>
          <a:p>
            <a:r>
              <a:rPr lang="en-US" dirty="0"/>
              <a:t>Remaining activities</a:t>
            </a:r>
          </a:p>
        </p:txBody>
      </p:sp>
      <p:sp>
        <p:nvSpPr>
          <p:cNvPr id="3" name="Content Placeholder 2">
            <a:extLst>
              <a:ext uri="{FF2B5EF4-FFF2-40B4-BE49-F238E27FC236}">
                <a16:creationId xmlns:a16="http://schemas.microsoft.com/office/drawing/2014/main" id="{E5C8CB10-8BD7-C670-B89E-8571CC60CF33}"/>
              </a:ext>
            </a:extLst>
          </p:cNvPr>
          <p:cNvSpPr>
            <a:spLocks noGrp="1"/>
          </p:cNvSpPr>
          <p:nvPr>
            <p:ph idx="1"/>
          </p:nvPr>
        </p:nvSpPr>
        <p:spPr/>
        <p:txBody>
          <a:bodyPr/>
          <a:lstStyle/>
          <a:p>
            <a:endParaRPr lang="en-US"/>
          </a:p>
        </p:txBody>
      </p:sp>
      <p:sp>
        <p:nvSpPr>
          <p:cNvPr id="4" name="TextBox 3">
            <a:extLst>
              <a:ext uri="{FF2B5EF4-FFF2-40B4-BE49-F238E27FC236}">
                <a16:creationId xmlns:a16="http://schemas.microsoft.com/office/drawing/2014/main" id="{B1F5E937-831C-B657-68A6-1D6DA6DF470C}"/>
              </a:ext>
            </a:extLst>
          </p:cNvPr>
          <p:cNvSpPr txBox="1"/>
          <p:nvPr/>
        </p:nvSpPr>
        <p:spPr>
          <a:xfrm>
            <a:off x="81526" y="6401404"/>
            <a:ext cx="5395783" cy="307777"/>
          </a:xfrm>
          <a:prstGeom prst="rect">
            <a:avLst/>
          </a:prstGeom>
          <a:solidFill>
            <a:schemeClr val="accent1">
              <a:lumMod val="20000"/>
              <a:lumOff val="80000"/>
            </a:schemeClr>
          </a:solidFill>
        </p:spPr>
        <p:txBody>
          <a:bodyPr wrap="square" rtlCol="0">
            <a:spAutoFit/>
          </a:bodyPr>
          <a:lstStyle/>
          <a:p>
            <a:r>
              <a:rPr lang="en-US" sz="1400" dirty="0"/>
              <a:t>20</a:t>
            </a:r>
            <a:r>
              <a:rPr lang="en-US" sz="1400" baseline="30000" dirty="0"/>
              <a:t>th</a:t>
            </a:r>
            <a:r>
              <a:rPr lang="en-US" sz="1400" dirty="0"/>
              <a:t> Joint CEOS/CGMS </a:t>
            </a:r>
            <a:r>
              <a:rPr lang="en-US" sz="1400" dirty="0" err="1"/>
              <a:t>WGClimate</a:t>
            </a:r>
            <a:r>
              <a:rPr lang="en-US" sz="1400" dirty="0"/>
              <a:t>, 26-28, Mar. 2024, Boulder </a:t>
            </a:r>
          </a:p>
        </p:txBody>
      </p:sp>
    </p:spTree>
    <p:extLst>
      <p:ext uri="{BB962C8B-B14F-4D97-AF65-F5344CB8AC3E}">
        <p14:creationId xmlns:p14="http://schemas.microsoft.com/office/powerpoint/2010/main" val="6588719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3D452-F88D-334B-A7FF-AF774F614D7E}"/>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01A71D0C-8EB8-9345-865A-B1875DF12342}"/>
              </a:ext>
            </a:extLst>
          </p:cNvPr>
          <p:cNvSpPr>
            <a:spLocks noGrp="1"/>
          </p:cNvSpPr>
          <p:nvPr>
            <p:ph idx="1"/>
          </p:nvPr>
        </p:nvSpPr>
        <p:spPr>
          <a:xfrm>
            <a:off x="66730" y="1496291"/>
            <a:ext cx="11967615" cy="4677968"/>
          </a:xfrm>
        </p:spPr>
        <p:txBody>
          <a:bodyPr>
            <a:normAutofit/>
          </a:bodyPr>
          <a:lstStyle/>
          <a:p>
            <a:pPr>
              <a:lnSpc>
                <a:spcPts val="2800"/>
              </a:lnSpc>
              <a:spcBef>
                <a:spcPts val="1080"/>
              </a:spcBef>
            </a:pPr>
            <a:r>
              <a:rPr lang="en-US" sz="2000" dirty="0">
                <a:solidFill>
                  <a:schemeClr val="tx2">
                    <a:lumMod val="60000"/>
                    <a:lumOff val="40000"/>
                  </a:schemeClr>
                </a:solidFill>
                <a:latin typeface="Optima" panose="02000503060000020004" pitchFamily="2" charset="0"/>
              </a:rPr>
              <a:t>Provide direct measurements of ocean surface currents from space</a:t>
            </a:r>
          </a:p>
          <a:p>
            <a:pPr marL="0" indent="0">
              <a:lnSpc>
                <a:spcPts val="2800"/>
              </a:lnSpc>
              <a:spcBef>
                <a:spcPts val="1080"/>
              </a:spcBef>
              <a:buNone/>
            </a:pPr>
            <a:r>
              <a:rPr lang="en-US" sz="1800" dirty="0">
                <a:solidFill>
                  <a:schemeClr val="bg1"/>
                </a:solidFill>
                <a:effectLst/>
                <a:latin typeface="Optima" panose="02000503060000020004" pitchFamily="2" charset="0"/>
                <a:ea typeface="DengXian" panose="02010600030101010101" pitchFamily="2" charset="-122"/>
                <a:cs typeface="Verdana" panose="020B0604030504040204" pitchFamily="34" charset="0"/>
              </a:rPr>
              <a:t>Currently, space-based estimates of near-surface currents are produced by combining surface geostrophic currents derived from altimetry and Ekman Current derived from ocean-surface wind stress (e.g., from </a:t>
            </a:r>
            <a:r>
              <a:rPr lang="en-US" sz="1800" dirty="0" err="1">
                <a:solidFill>
                  <a:schemeClr val="bg1"/>
                </a:solidFill>
                <a:effectLst/>
                <a:latin typeface="Optima" panose="02000503060000020004" pitchFamily="2" charset="0"/>
                <a:ea typeface="DengXian" panose="02010600030101010101" pitchFamily="2" charset="-122"/>
                <a:cs typeface="Verdana" panose="020B0604030504040204" pitchFamily="34" charset="0"/>
              </a:rPr>
              <a:t>scatterometers</a:t>
            </a:r>
            <a:r>
              <a:rPr lang="en-US" sz="1800" dirty="0">
                <a:solidFill>
                  <a:schemeClr val="bg1"/>
                </a:solidFill>
                <a:effectLst/>
                <a:latin typeface="Optima" panose="02000503060000020004" pitchFamily="2" charset="0"/>
                <a:ea typeface="DengXian" panose="02010600030101010101" pitchFamily="2" charset="-122"/>
                <a:cs typeface="Verdana" panose="020B0604030504040204" pitchFamily="34" charset="0"/>
              </a:rPr>
              <a:t>). They are more representative of mixed-layer currents than surface currents. Moreover, the geostrophic and Ekman theories break down near the equator, preventing reliable estimates of the currents from altimetry and </a:t>
            </a:r>
            <a:r>
              <a:rPr lang="en-US" sz="1800" dirty="0" err="1">
                <a:solidFill>
                  <a:schemeClr val="bg1"/>
                </a:solidFill>
                <a:effectLst/>
                <a:latin typeface="Optima" panose="02000503060000020004" pitchFamily="2" charset="0"/>
                <a:ea typeface="DengXian" panose="02010600030101010101" pitchFamily="2" charset="-122"/>
                <a:cs typeface="Verdana" panose="020B0604030504040204" pitchFamily="34" charset="0"/>
              </a:rPr>
              <a:t>scatterometry</a:t>
            </a:r>
            <a:r>
              <a:rPr lang="en-US" sz="1800" dirty="0">
                <a:solidFill>
                  <a:schemeClr val="bg1"/>
                </a:solidFill>
                <a:effectLst/>
                <a:latin typeface="Optima" panose="02000503060000020004" pitchFamily="2" charset="0"/>
                <a:ea typeface="DengXian" panose="02010600030101010101" pitchFamily="2" charset="-122"/>
                <a:cs typeface="Verdana" panose="020B0604030504040204" pitchFamily="34" charset="0"/>
              </a:rPr>
              <a:t> measurements. Direct measurements of surface currents from space are thus needed. </a:t>
            </a:r>
            <a:endParaRPr lang="en-US" sz="2000" dirty="0">
              <a:solidFill>
                <a:schemeClr val="bg1"/>
              </a:solidFill>
              <a:latin typeface="Optima" panose="02000503060000020004" pitchFamily="2" charset="0"/>
            </a:endParaRPr>
          </a:p>
          <a:p>
            <a:pPr>
              <a:lnSpc>
                <a:spcPts val="2800"/>
              </a:lnSpc>
              <a:spcBef>
                <a:spcPts val="1080"/>
              </a:spcBef>
            </a:pPr>
            <a:r>
              <a:rPr lang="en-US" sz="2000" dirty="0">
                <a:solidFill>
                  <a:schemeClr val="tx2">
                    <a:lumMod val="60000"/>
                    <a:lumOff val="40000"/>
                  </a:schemeClr>
                </a:solidFill>
                <a:latin typeface="Optima" panose="02000503060000020004" pitchFamily="2" charset="0"/>
              </a:rPr>
              <a:t>Explore and demonstrate the feasibility of satellite missions based on new satellite technologies for climate monitoring.</a:t>
            </a:r>
          </a:p>
          <a:p>
            <a:pPr marL="0" indent="0">
              <a:lnSpc>
                <a:spcPts val="2800"/>
              </a:lnSpc>
              <a:spcBef>
                <a:spcPts val="1080"/>
              </a:spcBef>
              <a:buNone/>
            </a:pPr>
            <a:r>
              <a:rPr lang="en-US" sz="1800" dirty="0">
                <a:solidFill>
                  <a:schemeClr val="bg1"/>
                </a:solidFill>
                <a:effectLst/>
                <a:latin typeface="Optima" panose="02000503060000020004" pitchFamily="2" charset="0"/>
                <a:ea typeface="DengXian" panose="02010600030101010101" pitchFamily="2" charset="-122"/>
                <a:cs typeface="Verdana" panose="020B0604030504040204" pitchFamily="34" charset="0"/>
              </a:rPr>
              <a:t>It is important to take climate related requirements directly into account during the development and implementation of new satellite missions. Therefore, it is necessary to proceed with exploration and demonstration of new satellite missions to be compatible with climate monitoring needs (Stephens et al., 2020). </a:t>
            </a:r>
          </a:p>
        </p:txBody>
      </p:sp>
      <p:sp>
        <p:nvSpPr>
          <p:cNvPr id="7" name="Title 1">
            <a:extLst>
              <a:ext uri="{FF2B5EF4-FFF2-40B4-BE49-F238E27FC236}">
                <a16:creationId xmlns:a16="http://schemas.microsoft.com/office/drawing/2014/main" id="{19EDD1FB-D595-2FE1-9D61-CC6DCBD87E46}"/>
              </a:ext>
            </a:extLst>
          </p:cNvPr>
          <p:cNvSpPr txBox="1">
            <a:spLocks/>
          </p:cNvSpPr>
          <p:nvPr/>
        </p:nvSpPr>
        <p:spPr>
          <a:xfrm>
            <a:off x="2082800" y="301219"/>
            <a:ext cx="8331200" cy="1143000"/>
          </a:xfrm>
          <a:prstGeom prst="rect">
            <a:avLst/>
          </a:prstGeom>
        </p:spPr>
        <p:txBody>
          <a:bodyPr vert="horz" lIns="91440" tIns="45720" rIns="91440" bIns="45720" rtlCol="0" anchor="ctr">
            <a:normAutofit/>
          </a:bodyPr>
          <a:lstStyle>
            <a:lvl1pPr algn="ctr" defTabSz="914377" rtl="0" eaLnBrk="1" latinLnBrk="0" hangingPunct="1">
              <a:spcBef>
                <a:spcPct val="0"/>
              </a:spcBef>
              <a:buNone/>
              <a:defRPr sz="4400" kern="1200">
                <a:solidFill>
                  <a:schemeClr val="tx1"/>
                </a:solidFill>
                <a:latin typeface="+mj-lt"/>
                <a:ea typeface="+mj-ea"/>
                <a:cs typeface="+mj-cs"/>
              </a:defRPr>
            </a:lvl1pPr>
          </a:lstStyle>
          <a:p>
            <a:r>
              <a:rPr lang="en-US" sz="2400" dirty="0"/>
              <a:t>B3: New Earth observing satellite missions to fill gaps in the observing systems</a:t>
            </a:r>
          </a:p>
        </p:txBody>
      </p:sp>
      <p:sp>
        <p:nvSpPr>
          <p:cNvPr id="4" name="TextBox 3">
            <a:extLst>
              <a:ext uri="{FF2B5EF4-FFF2-40B4-BE49-F238E27FC236}">
                <a16:creationId xmlns:a16="http://schemas.microsoft.com/office/drawing/2014/main" id="{987F0BD8-9597-5FCA-A835-B03D156BBC39}"/>
              </a:ext>
            </a:extLst>
          </p:cNvPr>
          <p:cNvSpPr txBox="1"/>
          <p:nvPr/>
        </p:nvSpPr>
        <p:spPr>
          <a:xfrm>
            <a:off x="123568" y="6326659"/>
            <a:ext cx="5395783" cy="307777"/>
          </a:xfrm>
          <a:prstGeom prst="rect">
            <a:avLst/>
          </a:prstGeom>
          <a:solidFill>
            <a:schemeClr val="accent1">
              <a:lumMod val="20000"/>
              <a:lumOff val="80000"/>
            </a:schemeClr>
          </a:solidFill>
        </p:spPr>
        <p:txBody>
          <a:bodyPr wrap="square" rtlCol="0">
            <a:spAutoFit/>
          </a:bodyPr>
          <a:lstStyle/>
          <a:p>
            <a:r>
              <a:rPr lang="en-US" sz="1400" dirty="0"/>
              <a:t>18</a:t>
            </a:r>
            <a:r>
              <a:rPr lang="en-US" sz="1400" baseline="30000" dirty="0"/>
              <a:t>th</a:t>
            </a:r>
            <a:r>
              <a:rPr lang="en-US" sz="1400" dirty="0"/>
              <a:t> Joint CEOS/CGMS </a:t>
            </a:r>
            <a:r>
              <a:rPr lang="en-US" sz="1400" dirty="0" err="1"/>
              <a:t>WGClimate</a:t>
            </a:r>
            <a:r>
              <a:rPr lang="en-US" sz="1400" dirty="0"/>
              <a:t>, Feb. 28 -- Mar. 2, 2023, Tokyo</a:t>
            </a:r>
          </a:p>
        </p:txBody>
      </p:sp>
      <p:sp>
        <p:nvSpPr>
          <p:cNvPr id="5" name="TextBox 4">
            <a:extLst>
              <a:ext uri="{FF2B5EF4-FFF2-40B4-BE49-F238E27FC236}">
                <a16:creationId xmlns:a16="http://schemas.microsoft.com/office/drawing/2014/main" id="{079510ED-8570-9394-EC45-034CBF85C215}"/>
              </a:ext>
            </a:extLst>
          </p:cNvPr>
          <p:cNvSpPr txBox="1"/>
          <p:nvPr/>
        </p:nvSpPr>
        <p:spPr>
          <a:xfrm>
            <a:off x="102547" y="6380292"/>
            <a:ext cx="5395783" cy="307777"/>
          </a:xfrm>
          <a:prstGeom prst="rect">
            <a:avLst/>
          </a:prstGeom>
          <a:solidFill>
            <a:schemeClr val="accent1">
              <a:lumMod val="20000"/>
              <a:lumOff val="80000"/>
            </a:schemeClr>
          </a:solidFill>
        </p:spPr>
        <p:txBody>
          <a:bodyPr wrap="square" rtlCol="0">
            <a:spAutoFit/>
          </a:bodyPr>
          <a:lstStyle/>
          <a:p>
            <a:r>
              <a:rPr lang="en-US" sz="1400" dirty="0"/>
              <a:t>19</a:t>
            </a:r>
            <a:r>
              <a:rPr lang="en-US" sz="1400" baseline="30000" dirty="0"/>
              <a:t>th</a:t>
            </a:r>
            <a:r>
              <a:rPr lang="en-US" sz="1400" dirty="0"/>
              <a:t> Joint CEOS/CGMS </a:t>
            </a:r>
            <a:r>
              <a:rPr lang="en-US" sz="1400" dirty="0" err="1"/>
              <a:t>WGClimate</a:t>
            </a:r>
            <a:r>
              <a:rPr lang="en-US" sz="1400" dirty="0"/>
              <a:t>, 16-17, Oct. 2023, Frascati </a:t>
            </a:r>
          </a:p>
        </p:txBody>
      </p:sp>
      <p:sp>
        <p:nvSpPr>
          <p:cNvPr id="6" name="TextBox 5">
            <a:extLst>
              <a:ext uri="{FF2B5EF4-FFF2-40B4-BE49-F238E27FC236}">
                <a16:creationId xmlns:a16="http://schemas.microsoft.com/office/drawing/2014/main" id="{4865347B-6F9B-BCA3-89B0-0BB7AE4C8BFE}"/>
              </a:ext>
            </a:extLst>
          </p:cNvPr>
          <p:cNvSpPr txBox="1"/>
          <p:nvPr/>
        </p:nvSpPr>
        <p:spPr>
          <a:xfrm>
            <a:off x="81526" y="6401404"/>
            <a:ext cx="5395783" cy="307777"/>
          </a:xfrm>
          <a:prstGeom prst="rect">
            <a:avLst/>
          </a:prstGeom>
          <a:solidFill>
            <a:schemeClr val="accent1">
              <a:lumMod val="20000"/>
              <a:lumOff val="80000"/>
            </a:schemeClr>
          </a:solidFill>
        </p:spPr>
        <p:txBody>
          <a:bodyPr wrap="square" rtlCol="0">
            <a:spAutoFit/>
          </a:bodyPr>
          <a:lstStyle/>
          <a:p>
            <a:r>
              <a:rPr lang="en-US" sz="1400" dirty="0"/>
              <a:t>20</a:t>
            </a:r>
            <a:r>
              <a:rPr lang="en-US" sz="1400" baseline="30000" dirty="0"/>
              <a:t>th</a:t>
            </a:r>
            <a:r>
              <a:rPr lang="en-US" sz="1400" dirty="0"/>
              <a:t> Joint CEOS/CGMS </a:t>
            </a:r>
            <a:r>
              <a:rPr lang="en-US" sz="1400" dirty="0" err="1"/>
              <a:t>WGClimate</a:t>
            </a:r>
            <a:r>
              <a:rPr lang="en-US" sz="1400" dirty="0"/>
              <a:t>, 26-28, Mar. 2024, Boulder </a:t>
            </a:r>
          </a:p>
        </p:txBody>
      </p:sp>
    </p:spTree>
    <p:extLst>
      <p:ext uri="{BB962C8B-B14F-4D97-AF65-F5344CB8AC3E}">
        <p14:creationId xmlns:p14="http://schemas.microsoft.com/office/powerpoint/2010/main" val="21482401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3D452-F88D-334B-A7FF-AF774F614D7E}"/>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01A71D0C-8EB8-9345-865A-B1875DF12342}"/>
              </a:ext>
            </a:extLst>
          </p:cNvPr>
          <p:cNvSpPr>
            <a:spLocks noGrp="1"/>
          </p:cNvSpPr>
          <p:nvPr>
            <p:ph idx="1"/>
          </p:nvPr>
        </p:nvSpPr>
        <p:spPr>
          <a:xfrm>
            <a:off x="66730" y="1496291"/>
            <a:ext cx="11959366" cy="4591993"/>
          </a:xfrm>
        </p:spPr>
        <p:txBody>
          <a:bodyPr>
            <a:normAutofit fontScale="70000" lnSpcReduction="20000"/>
          </a:bodyPr>
          <a:lstStyle/>
          <a:p>
            <a:pPr>
              <a:lnSpc>
                <a:spcPts val="2800"/>
              </a:lnSpc>
              <a:spcBef>
                <a:spcPts val="1080"/>
              </a:spcBef>
            </a:pPr>
            <a:r>
              <a:rPr lang="en-US" sz="2900" dirty="0">
                <a:solidFill>
                  <a:schemeClr val="tx2">
                    <a:lumMod val="60000"/>
                    <a:lumOff val="40000"/>
                  </a:schemeClr>
                </a:solidFill>
                <a:latin typeface="Optima" panose="02000503060000020004" pitchFamily="2" charset="0"/>
              </a:rPr>
              <a:t>Develop new approaches and improved methods to better exploit relevant ECV measurements to estimate ocean surface heat, moisture and momentum flux including </a:t>
            </a:r>
          </a:p>
          <a:p>
            <a:pPr lvl="1">
              <a:lnSpc>
                <a:spcPts val="2800"/>
              </a:lnSpc>
              <a:spcBef>
                <a:spcPts val="0"/>
              </a:spcBef>
            </a:pPr>
            <a:r>
              <a:rPr lang="en-US" sz="2300" dirty="0">
                <a:solidFill>
                  <a:schemeClr val="tx2">
                    <a:lumMod val="60000"/>
                    <a:lumOff val="40000"/>
                  </a:schemeClr>
                </a:solidFill>
                <a:latin typeface="Optima" panose="02000503060000020004" pitchFamily="2" charset="0"/>
              </a:rPr>
              <a:t>Better integration of in situ and satellite measurements, data assimilation, fusion techniques, ensuring consistency between different types of measurements and their harmonization</a:t>
            </a:r>
          </a:p>
          <a:p>
            <a:pPr lvl="1">
              <a:lnSpc>
                <a:spcPts val="2800"/>
              </a:lnSpc>
              <a:spcBef>
                <a:spcPts val="0"/>
              </a:spcBef>
            </a:pPr>
            <a:r>
              <a:rPr lang="en-US" sz="2300" dirty="0">
                <a:solidFill>
                  <a:schemeClr val="tx2">
                    <a:lumMod val="60000"/>
                    <a:lumOff val="40000"/>
                  </a:schemeClr>
                </a:solidFill>
                <a:latin typeface="Optima" panose="02000503060000020004" pitchFamily="2" charset="0"/>
              </a:rPr>
              <a:t>Development and deployment of new satellite missions that are tuned to maximize the sensitivity to the state variables needed to estimate heat flux over the ocean and land</a:t>
            </a:r>
          </a:p>
          <a:p>
            <a:pPr lvl="1">
              <a:lnSpc>
                <a:spcPts val="2800"/>
              </a:lnSpc>
              <a:spcBef>
                <a:spcPts val="0"/>
              </a:spcBef>
            </a:pPr>
            <a:r>
              <a:rPr lang="en-US" sz="2300" dirty="0">
                <a:solidFill>
                  <a:schemeClr val="tx2">
                    <a:lumMod val="60000"/>
                    <a:lumOff val="40000"/>
                  </a:schemeClr>
                </a:solidFill>
                <a:latin typeface="Optima" panose="02000503060000020004" pitchFamily="2" charset="0"/>
              </a:rPr>
              <a:t>Increase and improvements in satellite observations that target both the surface parameters and the near-surface air-parameters</a:t>
            </a:r>
          </a:p>
          <a:p>
            <a:pPr lvl="1">
              <a:lnSpc>
                <a:spcPts val="2800"/>
              </a:lnSpc>
              <a:spcBef>
                <a:spcPts val="0"/>
              </a:spcBef>
            </a:pPr>
            <a:r>
              <a:rPr lang="en-US" sz="2300" dirty="0">
                <a:solidFill>
                  <a:schemeClr val="tx2">
                    <a:lumMod val="60000"/>
                    <a:lumOff val="40000"/>
                  </a:schemeClr>
                </a:solidFill>
                <a:latin typeface="Optima" panose="02000503060000020004" pitchFamily="2" charset="0"/>
              </a:rPr>
              <a:t>Simultaneously use of an approach based on high resolution numerical models (LES) to augment satellite product validations</a:t>
            </a:r>
          </a:p>
          <a:p>
            <a:pPr lvl="1">
              <a:lnSpc>
                <a:spcPts val="2800"/>
              </a:lnSpc>
              <a:spcBef>
                <a:spcPts val="0"/>
              </a:spcBef>
            </a:pPr>
            <a:r>
              <a:rPr lang="en-US" sz="2300" dirty="0">
                <a:solidFill>
                  <a:schemeClr val="tx2">
                    <a:lumMod val="60000"/>
                    <a:lumOff val="40000"/>
                  </a:schemeClr>
                </a:solidFill>
                <a:latin typeface="Optima" panose="02000503060000020004" pitchFamily="2" charset="0"/>
              </a:rPr>
              <a:t>Include in future intercomparison campaigns of latent and sensible heat fluxes measurements inferred from simultaneous observations with a water vapor differential absorption lidar, a doppler wind lidar and temperature from rotational Raman lidar. </a:t>
            </a:r>
          </a:p>
        </p:txBody>
      </p:sp>
      <p:sp>
        <p:nvSpPr>
          <p:cNvPr id="7" name="Title 1">
            <a:extLst>
              <a:ext uri="{FF2B5EF4-FFF2-40B4-BE49-F238E27FC236}">
                <a16:creationId xmlns:a16="http://schemas.microsoft.com/office/drawing/2014/main" id="{19EDD1FB-D595-2FE1-9D61-CC6DCBD87E46}"/>
              </a:ext>
            </a:extLst>
          </p:cNvPr>
          <p:cNvSpPr txBox="1">
            <a:spLocks/>
          </p:cNvSpPr>
          <p:nvPr/>
        </p:nvSpPr>
        <p:spPr>
          <a:xfrm>
            <a:off x="1539433" y="301219"/>
            <a:ext cx="9248172" cy="1143000"/>
          </a:xfrm>
          <a:prstGeom prst="rect">
            <a:avLst/>
          </a:prstGeom>
        </p:spPr>
        <p:txBody>
          <a:bodyPr vert="horz" lIns="91440" tIns="45720" rIns="91440" bIns="45720" rtlCol="0" anchor="ctr">
            <a:normAutofit/>
          </a:bodyPr>
          <a:lstStyle>
            <a:lvl1pPr algn="ctr" defTabSz="914377" rtl="0" eaLnBrk="1" latinLnBrk="0" hangingPunct="1">
              <a:spcBef>
                <a:spcPct val="0"/>
              </a:spcBef>
              <a:buNone/>
              <a:defRPr sz="4400" kern="1200">
                <a:solidFill>
                  <a:schemeClr val="tx1"/>
                </a:solidFill>
                <a:latin typeface="+mj-lt"/>
                <a:ea typeface="+mj-ea"/>
                <a:cs typeface="+mj-cs"/>
              </a:defRPr>
            </a:lvl1pPr>
          </a:lstStyle>
          <a:p>
            <a:r>
              <a:rPr lang="en-US" sz="2400" dirty="0"/>
              <a:t>B9: Improve estimates of latent and sensible heat fluxes and wind stress</a:t>
            </a:r>
          </a:p>
        </p:txBody>
      </p:sp>
      <p:sp>
        <p:nvSpPr>
          <p:cNvPr id="4" name="TextBox 3">
            <a:extLst>
              <a:ext uri="{FF2B5EF4-FFF2-40B4-BE49-F238E27FC236}">
                <a16:creationId xmlns:a16="http://schemas.microsoft.com/office/drawing/2014/main" id="{987F0BD8-9597-5FCA-A835-B03D156BBC39}"/>
              </a:ext>
            </a:extLst>
          </p:cNvPr>
          <p:cNvSpPr txBox="1"/>
          <p:nvPr/>
        </p:nvSpPr>
        <p:spPr>
          <a:xfrm>
            <a:off x="123568" y="6326659"/>
            <a:ext cx="5395783" cy="307777"/>
          </a:xfrm>
          <a:prstGeom prst="rect">
            <a:avLst/>
          </a:prstGeom>
          <a:solidFill>
            <a:schemeClr val="accent1">
              <a:lumMod val="20000"/>
              <a:lumOff val="80000"/>
            </a:schemeClr>
          </a:solidFill>
        </p:spPr>
        <p:txBody>
          <a:bodyPr wrap="square" rtlCol="0">
            <a:spAutoFit/>
          </a:bodyPr>
          <a:lstStyle/>
          <a:p>
            <a:r>
              <a:rPr lang="en-US" sz="1400" dirty="0"/>
              <a:t>18</a:t>
            </a:r>
            <a:r>
              <a:rPr lang="en-US" sz="1400" baseline="30000" dirty="0"/>
              <a:t>th</a:t>
            </a:r>
            <a:r>
              <a:rPr lang="en-US" sz="1400" dirty="0"/>
              <a:t> Joint CEOS/CGMS </a:t>
            </a:r>
            <a:r>
              <a:rPr lang="en-US" sz="1400" dirty="0" err="1"/>
              <a:t>WGClimate</a:t>
            </a:r>
            <a:r>
              <a:rPr lang="en-US" sz="1400" dirty="0"/>
              <a:t>, Feb. 28 -- Mar. 2, 2023, Tokyo</a:t>
            </a:r>
          </a:p>
        </p:txBody>
      </p:sp>
      <p:sp>
        <p:nvSpPr>
          <p:cNvPr id="5" name="TextBox 4">
            <a:extLst>
              <a:ext uri="{FF2B5EF4-FFF2-40B4-BE49-F238E27FC236}">
                <a16:creationId xmlns:a16="http://schemas.microsoft.com/office/drawing/2014/main" id="{079510ED-8570-9394-EC45-034CBF85C215}"/>
              </a:ext>
            </a:extLst>
          </p:cNvPr>
          <p:cNvSpPr txBox="1"/>
          <p:nvPr/>
        </p:nvSpPr>
        <p:spPr>
          <a:xfrm>
            <a:off x="102547" y="6380292"/>
            <a:ext cx="5395783" cy="307777"/>
          </a:xfrm>
          <a:prstGeom prst="rect">
            <a:avLst/>
          </a:prstGeom>
          <a:solidFill>
            <a:schemeClr val="accent1">
              <a:lumMod val="20000"/>
              <a:lumOff val="80000"/>
            </a:schemeClr>
          </a:solidFill>
        </p:spPr>
        <p:txBody>
          <a:bodyPr wrap="square" rtlCol="0">
            <a:spAutoFit/>
          </a:bodyPr>
          <a:lstStyle/>
          <a:p>
            <a:r>
              <a:rPr lang="en-US" sz="1400" dirty="0"/>
              <a:t>19</a:t>
            </a:r>
            <a:r>
              <a:rPr lang="en-US" sz="1400" baseline="30000" dirty="0"/>
              <a:t>th</a:t>
            </a:r>
            <a:r>
              <a:rPr lang="en-US" sz="1400" dirty="0"/>
              <a:t> Joint CEOS/CGMS </a:t>
            </a:r>
            <a:r>
              <a:rPr lang="en-US" sz="1400" dirty="0" err="1"/>
              <a:t>WGClimate</a:t>
            </a:r>
            <a:r>
              <a:rPr lang="en-US" sz="1400" dirty="0"/>
              <a:t>, 16-17, Oct. 2023, Frascati </a:t>
            </a:r>
          </a:p>
        </p:txBody>
      </p:sp>
      <p:sp>
        <p:nvSpPr>
          <p:cNvPr id="6" name="TextBox 5">
            <a:extLst>
              <a:ext uri="{FF2B5EF4-FFF2-40B4-BE49-F238E27FC236}">
                <a16:creationId xmlns:a16="http://schemas.microsoft.com/office/drawing/2014/main" id="{70EE1829-55E6-1703-8EFF-D5826ED52C6D}"/>
              </a:ext>
            </a:extLst>
          </p:cNvPr>
          <p:cNvSpPr txBox="1"/>
          <p:nvPr/>
        </p:nvSpPr>
        <p:spPr>
          <a:xfrm>
            <a:off x="81526" y="6401404"/>
            <a:ext cx="5395783" cy="307777"/>
          </a:xfrm>
          <a:prstGeom prst="rect">
            <a:avLst/>
          </a:prstGeom>
          <a:solidFill>
            <a:schemeClr val="accent1">
              <a:lumMod val="20000"/>
              <a:lumOff val="80000"/>
            </a:schemeClr>
          </a:solidFill>
        </p:spPr>
        <p:txBody>
          <a:bodyPr wrap="square" rtlCol="0">
            <a:spAutoFit/>
          </a:bodyPr>
          <a:lstStyle/>
          <a:p>
            <a:r>
              <a:rPr lang="en-US" sz="1400" dirty="0"/>
              <a:t>20</a:t>
            </a:r>
            <a:r>
              <a:rPr lang="en-US" sz="1400" baseline="30000" dirty="0"/>
              <a:t>th</a:t>
            </a:r>
            <a:r>
              <a:rPr lang="en-US" sz="1400" dirty="0"/>
              <a:t> Joint CEOS/CGMS </a:t>
            </a:r>
            <a:r>
              <a:rPr lang="en-US" sz="1400" dirty="0" err="1"/>
              <a:t>WGClimate</a:t>
            </a:r>
            <a:r>
              <a:rPr lang="en-US" sz="1400" dirty="0"/>
              <a:t>, 26-28, Mar. 2024, Boulder </a:t>
            </a:r>
          </a:p>
        </p:txBody>
      </p:sp>
    </p:spTree>
    <p:extLst>
      <p:ext uri="{BB962C8B-B14F-4D97-AF65-F5344CB8AC3E}">
        <p14:creationId xmlns:p14="http://schemas.microsoft.com/office/powerpoint/2010/main" val="17994687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3D452-F88D-334B-A7FF-AF774F614D7E}"/>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01A71D0C-8EB8-9345-865A-B1875DF12342}"/>
              </a:ext>
            </a:extLst>
          </p:cNvPr>
          <p:cNvSpPr>
            <a:spLocks noGrp="1"/>
          </p:cNvSpPr>
          <p:nvPr>
            <p:ph idx="1"/>
          </p:nvPr>
        </p:nvSpPr>
        <p:spPr>
          <a:xfrm>
            <a:off x="66730" y="1496291"/>
            <a:ext cx="11774171" cy="4677968"/>
          </a:xfrm>
        </p:spPr>
        <p:txBody>
          <a:bodyPr>
            <a:normAutofit/>
          </a:bodyPr>
          <a:lstStyle/>
          <a:p>
            <a:pPr>
              <a:lnSpc>
                <a:spcPts val="2800"/>
              </a:lnSpc>
              <a:spcBef>
                <a:spcPts val="1080"/>
              </a:spcBef>
            </a:pPr>
            <a:r>
              <a:rPr lang="en-US" sz="2000" dirty="0">
                <a:solidFill>
                  <a:schemeClr val="tx2">
                    <a:lumMod val="60000"/>
                    <a:lumOff val="40000"/>
                  </a:schemeClr>
                </a:solidFill>
                <a:latin typeface="Optima" panose="02000503060000020004" pitchFamily="2" charset="0"/>
              </a:rPr>
              <a:t>Improve radiance measurement records and Radiative Transfer models for simulating them. </a:t>
            </a:r>
          </a:p>
          <a:p>
            <a:pPr>
              <a:lnSpc>
                <a:spcPts val="2800"/>
              </a:lnSpc>
              <a:spcBef>
                <a:spcPts val="1080"/>
              </a:spcBef>
            </a:pPr>
            <a:r>
              <a:rPr lang="en-US" sz="2000" dirty="0">
                <a:solidFill>
                  <a:schemeClr val="tx2">
                    <a:lumMod val="60000"/>
                    <a:lumOff val="40000"/>
                  </a:schemeClr>
                </a:solidFill>
                <a:latin typeface="Optima" panose="02000503060000020004" pitchFamily="2" charset="0"/>
              </a:rPr>
              <a:t>Improve uncertainty quantification of satellite retrievals.</a:t>
            </a:r>
          </a:p>
          <a:p>
            <a:pPr>
              <a:lnSpc>
                <a:spcPts val="2800"/>
              </a:lnSpc>
              <a:spcBef>
                <a:spcPts val="1080"/>
              </a:spcBef>
            </a:pPr>
            <a:r>
              <a:rPr lang="en-US" sz="2000" dirty="0">
                <a:solidFill>
                  <a:schemeClr val="tx2">
                    <a:lumMod val="60000"/>
                    <a:lumOff val="40000"/>
                  </a:schemeClr>
                </a:solidFill>
                <a:latin typeface="Optima" panose="02000503060000020004" pitchFamily="2" charset="0"/>
              </a:rPr>
              <a:t>Periodically reprocess full satellite data records whenever an update of underlying methods occurs, especially when those risks introducing discontinuities into the time series. </a:t>
            </a:r>
          </a:p>
          <a:p>
            <a:pPr>
              <a:lnSpc>
                <a:spcPts val="2800"/>
              </a:lnSpc>
              <a:spcBef>
                <a:spcPts val="1080"/>
              </a:spcBef>
            </a:pPr>
            <a:r>
              <a:rPr lang="en-US" sz="2000" dirty="0">
                <a:solidFill>
                  <a:schemeClr val="tx2">
                    <a:lumMod val="60000"/>
                    <a:lumOff val="40000"/>
                  </a:schemeClr>
                </a:solidFill>
                <a:latin typeface="Optima" panose="02000503060000020004" pitchFamily="2" charset="0"/>
              </a:rPr>
              <a:t>Consolidate satellite observations into instrument-independent space-time grids for easy intercomparisons and fusion. </a:t>
            </a:r>
          </a:p>
          <a:p>
            <a:pPr>
              <a:lnSpc>
                <a:spcPts val="2800"/>
              </a:lnSpc>
              <a:spcBef>
                <a:spcPts val="1080"/>
              </a:spcBef>
            </a:pPr>
            <a:r>
              <a:rPr lang="en-US" sz="2000" dirty="0">
                <a:solidFill>
                  <a:schemeClr val="tx2">
                    <a:lumMod val="60000"/>
                    <a:lumOff val="40000"/>
                  </a:schemeClr>
                </a:solidFill>
                <a:latin typeface="Optima" panose="02000503060000020004" pitchFamily="2" charset="0"/>
              </a:rPr>
              <a:t>Ensure harmonization and quality of ancillary data used to generate satellite products such as solar irradiance and meteorological data. </a:t>
            </a:r>
          </a:p>
          <a:p>
            <a:pPr>
              <a:lnSpc>
                <a:spcPts val="2800"/>
              </a:lnSpc>
              <a:spcBef>
                <a:spcPts val="1080"/>
              </a:spcBef>
            </a:pPr>
            <a:endParaRPr lang="en-US" sz="1600" dirty="0">
              <a:solidFill>
                <a:schemeClr val="tx2">
                  <a:lumMod val="60000"/>
                  <a:lumOff val="40000"/>
                </a:schemeClr>
              </a:solidFill>
            </a:endParaRPr>
          </a:p>
        </p:txBody>
      </p:sp>
      <p:sp>
        <p:nvSpPr>
          <p:cNvPr id="7" name="Title 1">
            <a:extLst>
              <a:ext uri="{FF2B5EF4-FFF2-40B4-BE49-F238E27FC236}">
                <a16:creationId xmlns:a16="http://schemas.microsoft.com/office/drawing/2014/main" id="{19EDD1FB-D595-2FE1-9D61-CC6DCBD87E46}"/>
              </a:ext>
            </a:extLst>
          </p:cNvPr>
          <p:cNvSpPr txBox="1">
            <a:spLocks/>
          </p:cNvSpPr>
          <p:nvPr/>
        </p:nvSpPr>
        <p:spPr>
          <a:xfrm>
            <a:off x="2082800" y="301219"/>
            <a:ext cx="8331200" cy="1143000"/>
          </a:xfrm>
          <a:prstGeom prst="rect">
            <a:avLst/>
          </a:prstGeom>
        </p:spPr>
        <p:txBody>
          <a:bodyPr vert="horz" lIns="91440" tIns="45720" rIns="91440" bIns="45720" rtlCol="0" anchor="ctr">
            <a:normAutofit/>
          </a:bodyPr>
          <a:lstStyle>
            <a:lvl1pPr algn="ctr" defTabSz="914377" rtl="0" eaLnBrk="1" latinLnBrk="0" hangingPunct="1">
              <a:spcBef>
                <a:spcPct val="0"/>
              </a:spcBef>
              <a:buNone/>
              <a:defRPr sz="4400" kern="1200">
                <a:solidFill>
                  <a:schemeClr val="tx1"/>
                </a:solidFill>
                <a:latin typeface="+mj-lt"/>
                <a:ea typeface="+mj-ea"/>
                <a:cs typeface="+mj-cs"/>
              </a:defRPr>
            </a:lvl1pPr>
          </a:lstStyle>
          <a:p>
            <a:r>
              <a:rPr lang="en-US" sz="2400" dirty="0"/>
              <a:t>C2: General improvements to satellite data processing methods</a:t>
            </a:r>
          </a:p>
        </p:txBody>
      </p:sp>
      <p:sp>
        <p:nvSpPr>
          <p:cNvPr id="4" name="TextBox 3">
            <a:extLst>
              <a:ext uri="{FF2B5EF4-FFF2-40B4-BE49-F238E27FC236}">
                <a16:creationId xmlns:a16="http://schemas.microsoft.com/office/drawing/2014/main" id="{987F0BD8-9597-5FCA-A835-B03D156BBC39}"/>
              </a:ext>
            </a:extLst>
          </p:cNvPr>
          <p:cNvSpPr txBox="1"/>
          <p:nvPr/>
        </p:nvSpPr>
        <p:spPr>
          <a:xfrm>
            <a:off x="123568" y="6326659"/>
            <a:ext cx="5395783" cy="307777"/>
          </a:xfrm>
          <a:prstGeom prst="rect">
            <a:avLst/>
          </a:prstGeom>
          <a:solidFill>
            <a:schemeClr val="accent1">
              <a:lumMod val="20000"/>
              <a:lumOff val="80000"/>
            </a:schemeClr>
          </a:solidFill>
        </p:spPr>
        <p:txBody>
          <a:bodyPr wrap="square" rtlCol="0">
            <a:spAutoFit/>
          </a:bodyPr>
          <a:lstStyle/>
          <a:p>
            <a:r>
              <a:rPr lang="en-US" sz="1400" dirty="0"/>
              <a:t>18</a:t>
            </a:r>
            <a:r>
              <a:rPr lang="en-US" sz="1400" baseline="30000" dirty="0"/>
              <a:t>th</a:t>
            </a:r>
            <a:r>
              <a:rPr lang="en-US" sz="1400" dirty="0"/>
              <a:t> Joint CEOS/CGMS </a:t>
            </a:r>
            <a:r>
              <a:rPr lang="en-US" sz="1400" dirty="0" err="1"/>
              <a:t>WGClimate</a:t>
            </a:r>
            <a:r>
              <a:rPr lang="en-US" sz="1400" dirty="0"/>
              <a:t>, Feb. 28 -- Mar. 2, 2023, Tokyo</a:t>
            </a:r>
          </a:p>
        </p:txBody>
      </p:sp>
      <p:sp>
        <p:nvSpPr>
          <p:cNvPr id="5" name="TextBox 4">
            <a:extLst>
              <a:ext uri="{FF2B5EF4-FFF2-40B4-BE49-F238E27FC236}">
                <a16:creationId xmlns:a16="http://schemas.microsoft.com/office/drawing/2014/main" id="{079510ED-8570-9394-EC45-034CBF85C215}"/>
              </a:ext>
            </a:extLst>
          </p:cNvPr>
          <p:cNvSpPr txBox="1"/>
          <p:nvPr/>
        </p:nvSpPr>
        <p:spPr>
          <a:xfrm>
            <a:off x="102547" y="6380292"/>
            <a:ext cx="5395783" cy="307777"/>
          </a:xfrm>
          <a:prstGeom prst="rect">
            <a:avLst/>
          </a:prstGeom>
          <a:solidFill>
            <a:schemeClr val="accent1">
              <a:lumMod val="20000"/>
              <a:lumOff val="80000"/>
            </a:schemeClr>
          </a:solidFill>
        </p:spPr>
        <p:txBody>
          <a:bodyPr wrap="square" rtlCol="0">
            <a:spAutoFit/>
          </a:bodyPr>
          <a:lstStyle/>
          <a:p>
            <a:r>
              <a:rPr lang="en-US" sz="1400" dirty="0"/>
              <a:t>19</a:t>
            </a:r>
            <a:r>
              <a:rPr lang="en-US" sz="1400" baseline="30000" dirty="0"/>
              <a:t>th</a:t>
            </a:r>
            <a:r>
              <a:rPr lang="en-US" sz="1400" dirty="0"/>
              <a:t> Joint CEOS/CGMS </a:t>
            </a:r>
            <a:r>
              <a:rPr lang="en-US" sz="1400" dirty="0" err="1"/>
              <a:t>WGClimate</a:t>
            </a:r>
            <a:r>
              <a:rPr lang="en-US" sz="1400" dirty="0"/>
              <a:t>, 16-17, Oct. 2023, Frascati </a:t>
            </a:r>
          </a:p>
        </p:txBody>
      </p:sp>
      <p:sp>
        <p:nvSpPr>
          <p:cNvPr id="6" name="TextBox 5">
            <a:extLst>
              <a:ext uri="{FF2B5EF4-FFF2-40B4-BE49-F238E27FC236}">
                <a16:creationId xmlns:a16="http://schemas.microsoft.com/office/drawing/2014/main" id="{D27BCB1C-F473-1E32-E265-855A11A9415A}"/>
              </a:ext>
            </a:extLst>
          </p:cNvPr>
          <p:cNvSpPr txBox="1"/>
          <p:nvPr/>
        </p:nvSpPr>
        <p:spPr>
          <a:xfrm>
            <a:off x="81526" y="6401404"/>
            <a:ext cx="5395783" cy="307777"/>
          </a:xfrm>
          <a:prstGeom prst="rect">
            <a:avLst/>
          </a:prstGeom>
          <a:solidFill>
            <a:schemeClr val="accent1">
              <a:lumMod val="20000"/>
              <a:lumOff val="80000"/>
            </a:schemeClr>
          </a:solidFill>
        </p:spPr>
        <p:txBody>
          <a:bodyPr wrap="square" rtlCol="0">
            <a:spAutoFit/>
          </a:bodyPr>
          <a:lstStyle/>
          <a:p>
            <a:r>
              <a:rPr lang="en-US" sz="1400" dirty="0"/>
              <a:t>20</a:t>
            </a:r>
            <a:r>
              <a:rPr lang="en-US" sz="1400" baseline="30000" dirty="0"/>
              <a:t>th</a:t>
            </a:r>
            <a:r>
              <a:rPr lang="en-US" sz="1400" dirty="0"/>
              <a:t> Joint CEOS/CGMS </a:t>
            </a:r>
            <a:r>
              <a:rPr lang="en-US" sz="1400" dirty="0" err="1"/>
              <a:t>WGClimate</a:t>
            </a:r>
            <a:r>
              <a:rPr lang="en-US" sz="1400" dirty="0"/>
              <a:t>, 26-28, Mar. 2024, Boulder </a:t>
            </a:r>
          </a:p>
        </p:txBody>
      </p:sp>
    </p:spTree>
    <p:extLst>
      <p:ext uri="{BB962C8B-B14F-4D97-AF65-F5344CB8AC3E}">
        <p14:creationId xmlns:p14="http://schemas.microsoft.com/office/powerpoint/2010/main" val="1869662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1B16C-F16E-B282-4438-3F9BFF310BDF}"/>
              </a:ext>
            </a:extLst>
          </p:cNvPr>
          <p:cNvSpPr>
            <a:spLocks noGrp="1"/>
          </p:cNvSpPr>
          <p:nvPr>
            <p:ph type="title"/>
          </p:nvPr>
        </p:nvSpPr>
        <p:spPr/>
        <p:txBody>
          <a:bodyPr/>
          <a:lstStyle/>
          <a:p>
            <a:r>
              <a:rPr lang="en-US" dirty="0"/>
              <a:t>GCOS session agenda</a:t>
            </a:r>
          </a:p>
        </p:txBody>
      </p:sp>
      <p:graphicFrame>
        <p:nvGraphicFramePr>
          <p:cNvPr id="3" name="Table 2">
            <a:extLst>
              <a:ext uri="{FF2B5EF4-FFF2-40B4-BE49-F238E27FC236}">
                <a16:creationId xmlns:a16="http://schemas.microsoft.com/office/drawing/2014/main" id="{AB891638-06A2-4160-BEAB-DCCE72678C0C}"/>
              </a:ext>
            </a:extLst>
          </p:cNvPr>
          <p:cNvGraphicFramePr>
            <a:graphicFrameLocks noGrp="1"/>
          </p:cNvGraphicFramePr>
          <p:nvPr>
            <p:extLst>
              <p:ext uri="{D42A27DB-BD31-4B8C-83A1-F6EECF244321}">
                <p14:modId xmlns:p14="http://schemas.microsoft.com/office/powerpoint/2010/main" val="2243151684"/>
              </p:ext>
            </p:extLst>
          </p:nvPr>
        </p:nvGraphicFramePr>
        <p:xfrm>
          <a:off x="213508" y="1783830"/>
          <a:ext cx="11793612" cy="4032353"/>
        </p:xfrm>
        <a:graphic>
          <a:graphicData uri="http://schemas.openxmlformats.org/drawingml/2006/table">
            <a:tbl>
              <a:tblPr>
                <a:tableStyleId>{3C2FFA5D-87B4-456A-9821-1D502468CF0F}</a:tableStyleId>
              </a:tblPr>
              <a:tblGrid>
                <a:gridCol w="1883329">
                  <a:extLst>
                    <a:ext uri="{9D8B030D-6E8A-4147-A177-3AD203B41FA5}">
                      <a16:colId xmlns:a16="http://schemas.microsoft.com/office/drawing/2014/main" val="1067336158"/>
                    </a:ext>
                  </a:extLst>
                </a:gridCol>
                <a:gridCol w="1690167">
                  <a:extLst>
                    <a:ext uri="{9D8B030D-6E8A-4147-A177-3AD203B41FA5}">
                      <a16:colId xmlns:a16="http://schemas.microsoft.com/office/drawing/2014/main" val="3329762846"/>
                    </a:ext>
                  </a:extLst>
                </a:gridCol>
                <a:gridCol w="5791710">
                  <a:extLst>
                    <a:ext uri="{9D8B030D-6E8A-4147-A177-3AD203B41FA5}">
                      <a16:colId xmlns:a16="http://schemas.microsoft.com/office/drawing/2014/main" val="1679281402"/>
                    </a:ext>
                  </a:extLst>
                </a:gridCol>
                <a:gridCol w="2428406">
                  <a:extLst>
                    <a:ext uri="{9D8B030D-6E8A-4147-A177-3AD203B41FA5}">
                      <a16:colId xmlns:a16="http://schemas.microsoft.com/office/drawing/2014/main" val="2327890801"/>
                    </a:ext>
                  </a:extLst>
                </a:gridCol>
              </a:tblGrid>
              <a:tr h="856299">
                <a:tc>
                  <a:txBody>
                    <a:bodyPr/>
                    <a:lstStyle/>
                    <a:p>
                      <a:pPr marL="0" marR="0" algn="ctr">
                        <a:spcBef>
                          <a:spcPts val="0"/>
                        </a:spcBef>
                        <a:spcAft>
                          <a:spcPts val="0"/>
                        </a:spcAft>
                      </a:pPr>
                      <a:r>
                        <a:rPr lang="en-US" sz="2000" dirty="0">
                          <a:effectLst/>
                          <a:latin typeface="Aptos" panose="020B0004020202020204" pitchFamily="34" charset="0"/>
                        </a:rPr>
                        <a:t>MDT</a:t>
                      </a:r>
                    </a:p>
                  </a:txBody>
                  <a:tcPr marL="68225" marR="68225" marT="0" marB="0"/>
                </a:tc>
                <a:tc>
                  <a:txBody>
                    <a:bodyPr/>
                    <a:lstStyle/>
                    <a:p>
                      <a:pPr marL="0" marR="0" algn="ctr">
                        <a:spcBef>
                          <a:spcPts val="0"/>
                        </a:spcBef>
                        <a:spcAft>
                          <a:spcPts val="0"/>
                        </a:spcAft>
                      </a:pPr>
                      <a:r>
                        <a:rPr lang="en-US" sz="2000" dirty="0">
                          <a:effectLst/>
                        </a:rPr>
                        <a:t>CET</a:t>
                      </a:r>
                      <a:endParaRPr lang="en-US" sz="2000" dirty="0">
                        <a:effectLst/>
                        <a:latin typeface="Aptos" panose="020B0004020202020204" pitchFamily="34" charset="0"/>
                      </a:endParaRPr>
                    </a:p>
                  </a:txBody>
                  <a:tcPr marL="68225" marR="68225" marT="0" marB="0"/>
                </a:tc>
                <a:tc>
                  <a:txBody>
                    <a:bodyPr/>
                    <a:lstStyle/>
                    <a:p>
                      <a:pPr marL="0" marR="0" algn="ctr">
                        <a:spcBef>
                          <a:spcPts val="0"/>
                        </a:spcBef>
                        <a:spcAft>
                          <a:spcPts val="0"/>
                        </a:spcAft>
                      </a:pPr>
                      <a:r>
                        <a:rPr lang="en-US" sz="2000" dirty="0">
                          <a:effectLst/>
                        </a:rPr>
                        <a:t>Title</a:t>
                      </a:r>
                      <a:endParaRPr lang="en-US" sz="2000" dirty="0">
                        <a:effectLst/>
                        <a:latin typeface="Aptos" panose="020B0004020202020204" pitchFamily="34" charset="0"/>
                      </a:endParaRPr>
                    </a:p>
                  </a:txBody>
                  <a:tcPr marL="68225" marR="68225" marT="0" marB="0"/>
                </a:tc>
                <a:tc>
                  <a:txBody>
                    <a:bodyPr/>
                    <a:lstStyle/>
                    <a:p>
                      <a:pPr algn="ctr"/>
                      <a:r>
                        <a:rPr lang="en-US" sz="2000" dirty="0"/>
                        <a:t>Presenter</a:t>
                      </a:r>
                    </a:p>
                  </a:txBody>
                  <a:tcPr marL="90966" marR="90966" marT="45483" marB="45483"/>
                </a:tc>
                <a:extLst>
                  <a:ext uri="{0D108BD9-81ED-4DB2-BD59-A6C34878D82A}">
                    <a16:rowId xmlns:a16="http://schemas.microsoft.com/office/drawing/2014/main" val="3530178177"/>
                  </a:ext>
                </a:extLst>
              </a:tr>
              <a:tr h="453722">
                <a:tc>
                  <a:txBody>
                    <a:bodyPr/>
                    <a:lstStyle/>
                    <a:p>
                      <a:pPr marL="0" marR="0" algn="ctr">
                        <a:spcBef>
                          <a:spcPts val="0"/>
                        </a:spcBef>
                        <a:spcAft>
                          <a:spcPts val="0"/>
                        </a:spcAft>
                      </a:pPr>
                      <a:r>
                        <a:rPr lang="en-US" sz="2000">
                          <a:effectLst/>
                        </a:rPr>
                        <a:t>10:00-10:20</a:t>
                      </a:r>
                      <a:endParaRPr lang="en-US" sz="2000">
                        <a:effectLst/>
                        <a:latin typeface="Aptos" panose="020B0004020202020204" pitchFamily="34" charset="0"/>
                      </a:endParaRPr>
                    </a:p>
                  </a:txBody>
                  <a:tcPr marL="68225" marR="68225" marT="0" marB="0"/>
                </a:tc>
                <a:tc>
                  <a:txBody>
                    <a:bodyPr/>
                    <a:lstStyle/>
                    <a:p>
                      <a:pPr marL="0" marR="0" algn="ctr">
                        <a:spcBef>
                          <a:spcPts val="0"/>
                        </a:spcBef>
                        <a:spcAft>
                          <a:spcPts val="0"/>
                        </a:spcAft>
                      </a:pPr>
                      <a:r>
                        <a:rPr lang="en-US" sz="2000">
                          <a:effectLst/>
                        </a:rPr>
                        <a:t>17:00-17:20</a:t>
                      </a:r>
                      <a:endParaRPr lang="en-US" sz="2000">
                        <a:effectLst/>
                        <a:latin typeface="Aptos" panose="020B0004020202020204" pitchFamily="34" charset="0"/>
                      </a:endParaRPr>
                    </a:p>
                  </a:txBody>
                  <a:tcPr marL="68225" marR="68225" marT="0" marB="0"/>
                </a:tc>
                <a:tc>
                  <a:txBody>
                    <a:bodyPr/>
                    <a:lstStyle/>
                    <a:p>
                      <a:pPr marL="0" marR="0">
                        <a:spcBef>
                          <a:spcPts val="0"/>
                        </a:spcBef>
                        <a:spcAft>
                          <a:spcPts val="0"/>
                        </a:spcAft>
                      </a:pPr>
                      <a:r>
                        <a:rPr lang="en-US" sz="2000" dirty="0">
                          <a:effectLst/>
                        </a:rPr>
                        <a:t>GCOS overview: current status and future plan</a:t>
                      </a:r>
                      <a:endParaRPr lang="en-US" sz="2000" dirty="0">
                        <a:effectLst/>
                        <a:latin typeface="Aptos" panose="020B0004020202020204" pitchFamily="34" charset="0"/>
                      </a:endParaRPr>
                    </a:p>
                  </a:txBody>
                  <a:tcPr marL="68225" marR="68225" marT="0" marB="0"/>
                </a:tc>
                <a:tc>
                  <a:txBody>
                    <a:bodyPr/>
                    <a:lstStyle/>
                    <a:p>
                      <a:pPr marL="0" marR="0">
                        <a:spcBef>
                          <a:spcPts val="0"/>
                        </a:spcBef>
                        <a:spcAft>
                          <a:spcPts val="0"/>
                        </a:spcAft>
                      </a:pPr>
                      <a:r>
                        <a:rPr lang="en-US" sz="2000" dirty="0">
                          <a:effectLst/>
                        </a:rPr>
                        <a:t>Caterina </a:t>
                      </a:r>
                      <a:r>
                        <a:rPr lang="en-US" sz="2000" dirty="0" err="1">
                          <a:effectLst/>
                        </a:rPr>
                        <a:t>Tassone</a:t>
                      </a:r>
                      <a:endParaRPr lang="en-US" sz="2000" dirty="0">
                        <a:effectLst/>
                        <a:latin typeface="Aptos" panose="020B0004020202020204" pitchFamily="34" charset="0"/>
                      </a:endParaRPr>
                    </a:p>
                  </a:txBody>
                  <a:tcPr marL="68225" marR="68225" marT="0" marB="0"/>
                </a:tc>
                <a:extLst>
                  <a:ext uri="{0D108BD9-81ED-4DB2-BD59-A6C34878D82A}">
                    <a16:rowId xmlns:a16="http://schemas.microsoft.com/office/drawing/2014/main" val="3897818544"/>
                  </a:ext>
                </a:extLst>
              </a:tr>
              <a:tr h="453722">
                <a:tc>
                  <a:txBody>
                    <a:bodyPr/>
                    <a:lstStyle/>
                    <a:p>
                      <a:pPr marL="0" marR="0" algn="ctr">
                        <a:spcBef>
                          <a:spcPts val="0"/>
                        </a:spcBef>
                        <a:spcAft>
                          <a:spcPts val="0"/>
                        </a:spcAft>
                      </a:pPr>
                      <a:r>
                        <a:rPr lang="en-US" sz="2000">
                          <a:effectLst/>
                        </a:rPr>
                        <a:t>10:20-11:00</a:t>
                      </a:r>
                      <a:endParaRPr lang="en-US" sz="2000">
                        <a:effectLst/>
                        <a:latin typeface="Aptos" panose="020B0004020202020204" pitchFamily="34" charset="0"/>
                      </a:endParaRPr>
                    </a:p>
                  </a:txBody>
                  <a:tcPr marL="68225" marR="68225" marT="0" marB="0"/>
                </a:tc>
                <a:tc>
                  <a:txBody>
                    <a:bodyPr/>
                    <a:lstStyle/>
                    <a:p>
                      <a:pPr marL="0" marR="0" algn="ctr">
                        <a:spcBef>
                          <a:spcPts val="0"/>
                        </a:spcBef>
                        <a:spcAft>
                          <a:spcPts val="0"/>
                        </a:spcAft>
                      </a:pPr>
                      <a:r>
                        <a:rPr lang="en-US" sz="2000">
                          <a:effectLst/>
                        </a:rPr>
                        <a:t>17:20-18:00</a:t>
                      </a:r>
                      <a:endParaRPr lang="en-US" sz="2000">
                        <a:effectLst/>
                        <a:latin typeface="Aptos" panose="020B0004020202020204" pitchFamily="34" charset="0"/>
                      </a:endParaRPr>
                    </a:p>
                  </a:txBody>
                  <a:tcPr marL="68225" marR="68225" marT="0" marB="0"/>
                </a:tc>
                <a:tc>
                  <a:txBody>
                    <a:bodyPr/>
                    <a:lstStyle/>
                    <a:p>
                      <a:pPr marL="0" marR="0">
                        <a:spcBef>
                          <a:spcPts val="0"/>
                        </a:spcBef>
                        <a:spcAft>
                          <a:spcPts val="0"/>
                        </a:spcAft>
                      </a:pPr>
                      <a:r>
                        <a:rPr lang="en-US" sz="2000">
                          <a:effectLst/>
                        </a:rPr>
                        <a:t>Status update of space agency response to GCOS IP</a:t>
                      </a:r>
                      <a:endParaRPr lang="en-US" sz="2000">
                        <a:effectLst/>
                        <a:latin typeface="Aptos" panose="020B0004020202020204" pitchFamily="34" charset="0"/>
                      </a:endParaRPr>
                    </a:p>
                  </a:txBody>
                  <a:tcPr marL="68225" marR="68225" marT="0" marB="0"/>
                </a:tc>
                <a:tc>
                  <a:txBody>
                    <a:bodyPr/>
                    <a:lstStyle/>
                    <a:p>
                      <a:pPr marL="0" marR="0">
                        <a:spcBef>
                          <a:spcPts val="0"/>
                        </a:spcBef>
                        <a:spcAft>
                          <a:spcPts val="0"/>
                        </a:spcAft>
                      </a:pPr>
                      <a:r>
                        <a:rPr lang="en-US" sz="2000">
                          <a:effectLst/>
                        </a:rPr>
                        <a:t>Wenying Su</a:t>
                      </a:r>
                      <a:endParaRPr lang="en-US" sz="2000">
                        <a:effectLst/>
                        <a:latin typeface="Aptos" panose="020B0004020202020204" pitchFamily="34" charset="0"/>
                      </a:endParaRPr>
                    </a:p>
                  </a:txBody>
                  <a:tcPr marL="68225" marR="68225" marT="0" marB="0"/>
                </a:tc>
                <a:extLst>
                  <a:ext uri="{0D108BD9-81ED-4DB2-BD59-A6C34878D82A}">
                    <a16:rowId xmlns:a16="http://schemas.microsoft.com/office/drawing/2014/main" val="4045401127"/>
                  </a:ext>
                </a:extLst>
              </a:tr>
              <a:tr h="453722">
                <a:tc>
                  <a:txBody>
                    <a:bodyPr/>
                    <a:lstStyle/>
                    <a:p>
                      <a:pPr marL="0" marR="0" algn="ctr">
                        <a:spcBef>
                          <a:spcPts val="0"/>
                        </a:spcBef>
                        <a:spcAft>
                          <a:spcPts val="0"/>
                        </a:spcAft>
                      </a:pPr>
                      <a:r>
                        <a:rPr lang="en-US" sz="2000">
                          <a:effectLst/>
                        </a:rPr>
                        <a:t>11:00-11:15</a:t>
                      </a:r>
                      <a:endParaRPr lang="en-US" sz="2000">
                        <a:effectLst/>
                        <a:latin typeface="Aptos" panose="020B0004020202020204" pitchFamily="34" charset="0"/>
                      </a:endParaRPr>
                    </a:p>
                  </a:txBody>
                  <a:tcPr marL="68225" marR="68225" marT="0" marB="0"/>
                </a:tc>
                <a:tc>
                  <a:txBody>
                    <a:bodyPr/>
                    <a:lstStyle/>
                    <a:p>
                      <a:pPr marL="0" marR="0" algn="ctr">
                        <a:spcBef>
                          <a:spcPts val="0"/>
                        </a:spcBef>
                        <a:spcAft>
                          <a:spcPts val="0"/>
                        </a:spcAft>
                      </a:pPr>
                      <a:r>
                        <a:rPr lang="en-US" sz="2000">
                          <a:effectLst/>
                        </a:rPr>
                        <a:t>18:00-18:15</a:t>
                      </a:r>
                      <a:endParaRPr lang="en-US" sz="2000">
                        <a:effectLst/>
                        <a:latin typeface="Aptos" panose="020B0004020202020204" pitchFamily="34" charset="0"/>
                      </a:endParaRPr>
                    </a:p>
                  </a:txBody>
                  <a:tcPr marL="68225" marR="68225" marT="0" marB="0"/>
                </a:tc>
                <a:tc>
                  <a:txBody>
                    <a:bodyPr/>
                    <a:lstStyle/>
                    <a:p>
                      <a:pPr marL="0" marR="0">
                        <a:spcBef>
                          <a:spcPts val="0"/>
                        </a:spcBef>
                        <a:spcAft>
                          <a:spcPts val="0"/>
                        </a:spcAft>
                      </a:pPr>
                      <a:r>
                        <a:rPr lang="en-US" sz="2000">
                          <a:effectLst/>
                        </a:rPr>
                        <a:t>Break</a:t>
                      </a:r>
                      <a:endParaRPr lang="en-US" sz="2000">
                        <a:effectLst/>
                        <a:latin typeface="Aptos" panose="020B0004020202020204" pitchFamily="34" charset="0"/>
                      </a:endParaRPr>
                    </a:p>
                  </a:txBody>
                  <a:tcPr marL="68225" marR="68225" marT="0" marB="0"/>
                </a:tc>
                <a:tc>
                  <a:txBody>
                    <a:bodyPr/>
                    <a:lstStyle/>
                    <a:p>
                      <a:pPr marL="0" marR="0">
                        <a:spcBef>
                          <a:spcPts val="0"/>
                        </a:spcBef>
                        <a:spcAft>
                          <a:spcPts val="0"/>
                        </a:spcAft>
                      </a:pPr>
                      <a:r>
                        <a:rPr lang="en-US" sz="2000">
                          <a:effectLst/>
                        </a:rPr>
                        <a:t> </a:t>
                      </a:r>
                      <a:endParaRPr lang="en-US" sz="2000">
                        <a:effectLst/>
                        <a:latin typeface="Aptos" panose="020B0004020202020204" pitchFamily="34" charset="0"/>
                      </a:endParaRPr>
                    </a:p>
                  </a:txBody>
                  <a:tcPr marL="68225" marR="68225" marT="0" marB="0"/>
                </a:tc>
                <a:extLst>
                  <a:ext uri="{0D108BD9-81ED-4DB2-BD59-A6C34878D82A}">
                    <a16:rowId xmlns:a16="http://schemas.microsoft.com/office/drawing/2014/main" val="3274462900"/>
                  </a:ext>
                </a:extLst>
              </a:tr>
              <a:tr h="453722">
                <a:tc>
                  <a:txBody>
                    <a:bodyPr/>
                    <a:lstStyle/>
                    <a:p>
                      <a:pPr marL="0" marR="0" algn="ctr">
                        <a:spcBef>
                          <a:spcPts val="0"/>
                        </a:spcBef>
                        <a:spcAft>
                          <a:spcPts val="0"/>
                        </a:spcAft>
                      </a:pPr>
                      <a:r>
                        <a:rPr lang="en-US" sz="2000">
                          <a:effectLst/>
                        </a:rPr>
                        <a:t>11:15-11:30</a:t>
                      </a:r>
                      <a:endParaRPr lang="en-US" sz="2000">
                        <a:effectLst/>
                        <a:latin typeface="Aptos" panose="020B0004020202020204" pitchFamily="34" charset="0"/>
                      </a:endParaRPr>
                    </a:p>
                  </a:txBody>
                  <a:tcPr marL="68225" marR="68225" marT="0" marB="0"/>
                </a:tc>
                <a:tc>
                  <a:txBody>
                    <a:bodyPr/>
                    <a:lstStyle/>
                    <a:p>
                      <a:pPr marL="0" marR="0" algn="ctr">
                        <a:spcBef>
                          <a:spcPts val="0"/>
                        </a:spcBef>
                        <a:spcAft>
                          <a:spcPts val="0"/>
                        </a:spcAft>
                      </a:pPr>
                      <a:r>
                        <a:rPr lang="en-US" sz="2000">
                          <a:effectLst/>
                        </a:rPr>
                        <a:t>18:15-18:30</a:t>
                      </a:r>
                      <a:endParaRPr lang="en-US" sz="2000">
                        <a:effectLst/>
                        <a:latin typeface="Aptos" panose="020B0004020202020204" pitchFamily="34" charset="0"/>
                      </a:endParaRPr>
                    </a:p>
                  </a:txBody>
                  <a:tcPr marL="68225" marR="68225" marT="0" marB="0"/>
                </a:tc>
                <a:tc>
                  <a:txBody>
                    <a:bodyPr/>
                    <a:lstStyle/>
                    <a:p>
                      <a:pPr marL="0" marR="0">
                        <a:spcBef>
                          <a:spcPts val="0"/>
                        </a:spcBef>
                        <a:spcAft>
                          <a:spcPts val="0"/>
                        </a:spcAft>
                      </a:pPr>
                      <a:r>
                        <a:rPr lang="en-US" sz="2000">
                          <a:effectLst/>
                        </a:rPr>
                        <a:t>Response to cal/val related GCOS IP actions</a:t>
                      </a:r>
                      <a:endParaRPr lang="en-US" sz="2000">
                        <a:effectLst/>
                        <a:latin typeface="Aptos" panose="020B0004020202020204" pitchFamily="34" charset="0"/>
                      </a:endParaRPr>
                    </a:p>
                  </a:txBody>
                  <a:tcPr marL="68225" marR="68225" marT="0" marB="0"/>
                </a:tc>
                <a:tc>
                  <a:txBody>
                    <a:bodyPr/>
                    <a:lstStyle/>
                    <a:p>
                      <a:pPr marL="0" marR="0">
                        <a:spcBef>
                          <a:spcPts val="0"/>
                        </a:spcBef>
                        <a:spcAft>
                          <a:spcPts val="0"/>
                        </a:spcAft>
                      </a:pPr>
                      <a:r>
                        <a:rPr lang="en-US" sz="2000">
                          <a:effectLst/>
                        </a:rPr>
                        <a:t>Philippe Goryl</a:t>
                      </a:r>
                      <a:endParaRPr lang="en-US" sz="2000">
                        <a:effectLst/>
                        <a:latin typeface="Aptos" panose="020B0004020202020204" pitchFamily="34" charset="0"/>
                      </a:endParaRPr>
                    </a:p>
                  </a:txBody>
                  <a:tcPr marL="68225" marR="68225" marT="0" marB="0"/>
                </a:tc>
                <a:extLst>
                  <a:ext uri="{0D108BD9-81ED-4DB2-BD59-A6C34878D82A}">
                    <a16:rowId xmlns:a16="http://schemas.microsoft.com/office/drawing/2014/main" val="2633070269"/>
                  </a:ext>
                </a:extLst>
              </a:tr>
              <a:tr h="453722">
                <a:tc>
                  <a:txBody>
                    <a:bodyPr/>
                    <a:lstStyle/>
                    <a:p>
                      <a:pPr marL="0" marR="0" algn="ctr">
                        <a:spcBef>
                          <a:spcPts val="0"/>
                        </a:spcBef>
                        <a:spcAft>
                          <a:spcPts val="0"/>
                        </a:spcAft>
                      </a:pPr>
                      <a:r>
                        <a:rPr lang="en-US" sz="2000">
                          <a:effectLst/>
                        </a:rPr>
                        <a:t>11:30-11:45</a:t>
                      </a:r>
                      <a:endParaRPr lang="en-US" sz="2000">
                        <a:effectLst/>
                        <a:latin typeface="Aptos" panose="020B0004020202020204" pitchFamily="34" charset="0"/>
                      </a:endParaRPr>
                    </a:p>
                  </a:txBody>
                  <a:tcPr marL="68225" marR="68225" marT="0" marB="0"/>
                </a:tc>
                <a:tc>
                  <a:txBody>
                    <a:bodyPr/>
                    <a:lstStyle/>
                    <a:p>
                      <a:pPr marL="0" marR="0" algn="ctr">
                        <a:spcBef>
                          <a:spcPts val="0"/>
                        </a:spcBef>
                        <a:spcAft>
                          <a:spcPts val="0"/>
                        </a:spcAft>
                      </a:pPr>
                      <a:r>
                        <a:rPr lang="en-US" sz="2000">
                          <a:effectLst/>
                        </a:rPr>
                        <a:t>18:30-18:45</a:t>
                      </a:r>
                      <a:endParaRPr lang="en-US" sz="2000">
                        <a:effectLst/>
                        <a:latin typeface="Aptos" panose="020B0004020202020204" pitchFamily="34" charset="0"/>
                      </a:endParaRPr>
                    </a:p>
                  </a:txBody>
                  <a:tcPr marL="68225" marR="68225" marT="0" marB="0"/>
                </a:tc>
                <a:tc>
                  <a:txBody>
                    <a:bodyPr/>
                    <a:lstStyle/>
                    <a:p>
                      <a:pPr marL="0" marR="0">
                        <a:spcBef>
                          <a:spcPts val="0"/>
                        </a:spcBef>
                        <a:spcAft>
                          <a:spcPts val="0"/>
                        </a:spcAft>
                      </a:pPr>
                      <a:r>
                        <a:rPr lang="en-US" sz="2000">
                          <a:effectLst/>
                        </a:rPr>
                        <a:t>Response to reanalysis related GCOS IP actions</a:t>
                      </a:r>
                      <a:endParaRPr lang="en-US" sz="2000">
                        <a:effectLst/>
                        <a:latin typeface="Aptos" panose="020B0004020202020204" pitchFamily="34" charset="0"/>
                      </a:endParaRPr>
                    </a:p>
                  </a:txBody>
                  <a:tcPr marL="68225" marR="68225" marT="0" marB="0"/>
                </a:tc>
                <a:tc>
                  <a:txBody>
                    <a:bodyPr/>
                    <a:lstStyle/>
                    <a:p>
                      <a:pPr marL="0" marR="0">
                        <a:spcBef>
                          <a:spcPts val="0"/>
                        </a:spcBef>
                        <a:spcAft>
                          <a:spcPts val="0"/>
                        </a:spcAft>
                      </a:pPr>
                      <a:r>
                        <a:rPr lang="en-US" sz="2000">
                          <a:effectLst/>
                        </a:rPr>
                        <a:t>Vincent-Henri Peuch</a:t>
                      </a:r>
                      <a:endParaRPr lang="en-US" sz="2000">
                        <a:effectLst/>
                        <a:latin typeface="Aptos" panose="020B0004020202020204" pitchFamily="34" charset="0"/>
                      </a:endParaRPr>
                    </a:p>
                  </a:txBody>
                  <a:tcPr marL="68225" marR="68225" marT="0" marB="0"/>
                </a:tc>
                <a:extLst>
                  <a:ext uri="{0D108BD9-81ED-4DB2-BD59-A6C34878D82A}">
                    <a16:rowId xmlns:a16="http://schemas.microsoft.com/office/drawing/2014/main" val="217804930"/>
                  </a:ext>
                </a:extLst>
              </a:tr>
              <a:tr h="453722">
                <a:tc>
                  <a:txBody>
                    <a:bodyPr/>
                    <a:lstStyle/>
                    <a:p>
                      <a:pPr marL="0" marR="0" algn="ctr">
                        <a:spcBef>
                          <a:spcPts val="0"/>
                        </a:spcBef>
                        <a:spcAft>
                          <a:spcPts val="0"/>
                        </a:spcAft>
                      </a:pPr>
                      <a:r>
                        <a:rPr lang="en-US" sz="2000">
                          <a:effectLst/>
                        </a:rPr>
                        <a:t>11:45-12:00</a:t>
                      </a:r>
                      <a:endParaRPr lang="en-US" sz="2000">
                        <a:effectLst/>
                        <a:latin typeface="Aptos" panose="020B0004020202020204" pitchFamily="34" charset="0"/>
                      </a:endParaRPr>
                    </a:p>
                  </a:txBody>
                  <a:tcPr marL="68225" marR="68225" marT="0" marB="0"/>
                </a:tc>
                <a:tc>
                  <a:txBody>
                    <a:bodyPr/>
                    <a:lstStyle/>
                    <a:p>
                      <a:pPr marL="0" marR="0" algn="ctr">
                        <a:spcBef>
                          <a:spcPts val="0"/>
                        </a:spcBef>
                        <a:spcAft>
                          <a:spcPts val="0"/>
                        </a:spcAft>
                      </a:pPr>
                      <a:r>
                        <a:rPr lang="en-US" sz="2000">
                          <a:effectLst/>
                        </a:rPr>
                        <a:t>18:45-19:00</a:t>
                      </a:r>
                      <a:endParaRPr lang="en-US" sz="2000">
                        <a:effectLst/>
                        <a:latin typeface="Aptos" panose="020B0004020202020204" pitchFamily="34" charset="0"/>
                      </a:endParaRPr>
                    </a:p>
                  </a:txBody>
                  <a:tcPr marL="68225" marR="68225" marT="0" marB="0"/>
                </a:tc>
                <a:tc>
                  <a:txBody>
                    <a:bodyPr/>
                    <a:lstStyle/>
                    <a:p>
                      <a:pPr marL="0" marR="0">
                        <a:spcBef>
                          <a:spcPts val="0"/>
                        </a:spcBef>
                        <a:spcAft>
                          <a:spcPts val="0"/>
                        </a:spcAft>
                      </a:pPr>
                      <a:r>
                        <a:rPr lang="en-US" sz="2000">
                          <a:effectLst/>
                        </a:rPr>
                        <a:t>Response to latent and sensible heat fluxes actions</a:t>
                      </a:r>
                      <a:endParaRPr lang="en-US" sz="2000">
                        <a:effectLst/>
                        <a:latin typeface="Aptos" panose="020B0004020202020204" pitchFamily="34" charset="0"/>
                      </a:endParaRPr>
                    </a:p>
                  </a:txBody>
                  <a:tcPr marL="68225" marR="68225" marT="0" marB="0"/>
                </a:tc>
                <a:tc>
                  <a:txBody>
                    <a:bodyPr/>
                    <a:lstStyle/>
                    <a:p>
                      <a:pPr marL="0" marR="0">
                        <a:spcBef>
                          <a:spcPts val="0"/>
                        </a:spcBef>
                        <a:spcAft>
                          <a:spcPts val="0"/>
                        </a:spcAft>
                      </a:pPr>
                      <a:r>
                        <a:rPr lang="en-US" sz="2000">
                          <a:effectLst/>
                        </a:rPr>
                        <a:t>Jeff Privette</a:t>
                      </a:r>
                      <a:endParaRPr lang="en-US" sz="2000">
                        <a:effectLst/>
                        <a:latin typeface="Aptos" panose="020B0004020202020204" pitchFamily="34" charset="0"/>
                      </a:endParaRPr>
                    </a:p>
                  </a:txBody>
                  <a:tcPr marL="68225" marR="68225" marT="0" marB="0"/>
                </a:tc>
                <a:extLst>
                  <a:ext uri="{0D108BD9-81ED-4DB2-BD59-A6C34878D82A}">
                    <a16:rowId xmlns:a16="http://schemas.microsoft.com/office/drawing/2014/main" val="2935454255"/>
                  </a:ext>
                </a:extLst>
              </a:tr>
              <a:tr h="453722">
                <a:tc>
                  <a:txBody>
                    <a:bodyPr/>
                    <a:lstStyle/>
                    <a:p>
                      <a:pPr marL="0" marR="0" algn="ctr">
                        <a:spcBef>
                          <a:spcPts val="0"/>
                        </a:spcBef>
                        <a:spcAft>
                          <a:spcPts val="0"/>
                        </a:spcAft>
                      </a:pPr>
                      <a:r>
                        <a:rPr lang="en-US" sz="2000">
                          <a:effectLst/>
                        </a:rPr>
                        <a:t>12:00-12:15</a:t>
                      </a:r>
                      <a:endParaRPr lang="en-US" sz="2000">
                        <a:effectLst/>
                        <a:latin typeface="Aptos" panose="020B0004020202020204" pitchFamily="34" charset="0"/>
                      </a:endParaRPr>
                    </a:p>
                  </a:txBody>
                  <a:tcPr marL="68225" marR="68225" marT="0" marB="0"/>
                </a:tc>
                <a:tc>
                  <a:txBody>
                    <a:bodyPr/>
                    <a:lstStyle/>
                    <a:p>
                      <a:pPr marL="0" marR="0" algn="ctr">
                        <a:spcBef>
                          <a:spcPts val="0"/>
                        </a:spcBef>
                        <a:spcAft>
                          <a:spcPts val="0"/>
                        </a:spcAft>
                      </a:pPr>
                      <a:r>
                        <a:rPr lang="en-US" sz="2000" dirty="0">
                          <a:effectLst/>
                        </a:rPr>
                        <a:t>19:00-19:15</a:t>
                      </a:r>
                      <a:endParaRPr lang="en-US" sz="2000" dirty="0">
                        <a:effectLst/>
                        <a:latin typeface="Aptos" panose="020B0004020202020204" pitchFamily="34" charset="0"/>
                      </a:endParaRPr>
                    </a:p>
                  </a:txBody>
                  <a:tcPr marL="68225" marR="68225" marT="0" marB="0"/>
                </a:tc>
                <a:tc>
                  <a:txBody>
                    <a:bodyPr/>
                    <a:lstStyle/>
                    <a:p>
                      <a:pPr marL="0" marR="0">
                        <a:spcBef>
                          <a:spcPts val="0"/>
                        </a:spcBef>
                        <a:spcAft>
                          <a:spcPts val="0"/>
                        </a:spcAft>
                      </a:pPr>
                      <a:r>
                        <a:rPr lang="en-US" sz="2000">
                          <a:effectLst/>
                        </a:rPr>
                        <a:t>Discussion </a:t>
                      </a:r>
                      <a:endParaRPr lang="en-US" sz="2000">
                        <a:effectLst/>
                        <a:latin typeface="Aptos" panose="020B0004020202020204" pitchFamily="34" charset="0"/>
                      </a:endParaRPr>
                    </a:p>
                  </a:txBody>
                  <a:tcPr marL="68225" marR="68225" marT="0" marB="0"/>
                </a:tc>
                <a:tc>
                  <a:txBody>
                    <a:bodyPr/>
                    <a:lstStyle/>
                    <a:p>
                      <a:pPr marL="0" marR="0">
                        <a:spcBef>
                          <a:spcPts val="0"/>
                        </a:spcBef>
                        <a:spcAft>
                          <a:spcPts val="0"/>
                        </a:spcAft>
                      </a:pPr>
                      <a:r>
                        <a:rPr lang="en-US" sz="2000" dirty="0">
                          <a:effectLst/>
                        </a:rPr>
                        <a:t>All</a:t>
                      </a:r>
                      <a:endParaRPr lang="en-US" sz="2000" dirty="0">
                        <a:effectLst/>
                        <a:latin typeface="Aptos" panose="020B0004020202020204" pitchFamily="34" charset="0"/>
                      </a:endParaRPr>
                    </a:p>
                  </a:txBody>
                  <a:tcPr marL="68225" marR="68225" marT="0" marB="0"/>
                </a:tc>
                <a:extLst>
                  <a:ext uri="{0D108BD9-81ED-4DB2-BD59-A6C34878D82A}">
                    <a16:rowId xmlns:a16="http://schemas.microsoft.com/office/drawing/2014/main" val="825400798"/>
                  </a:ext>
                </a:extLst>
              </a:tr>
            </a:tbl>
          </a:graphicData>
        </a:graphic>
      </p:graphicFrame>
      <p:sp>
        <p:nvSpPr>
          <p:cNvPr id="4" name="TextBox 3">
            <a:extLst>
              <a:ext uri="{FF2B5EF4-FFF2-40B4-BE49-F238E27FC236}">
                <a16:creationId xmlns:a16="http://schemas.microsoft.com/office/drawing/2014/main" id="{A5CE6D26-BB38-11C8-4EDA-5C2557B1E28D}"/>
              </a:ext>
            </a:extLst>
          </p:cNvPr>
          <p:cNvSpPr txBox="1"/>
          <p:nvPr/>
        </p:nvSpPr>
        <p:spPr>
          <a:xfrm>
            <a:off x="123568" y="6326659"/>
            <a:ext cx="5395783" cy="307777"/>
          </a:xfrm>
          <a:prstGeom prst="rect">
            <a:avLst/>
          </a:prstGeom>
          <a:solidFill>
            <a:schemeClr val="accent1">
              <a:lumMod val="20000"/>
              <a:lumOff val="80000"/>
            </a:schemeClr>
          </a:solidFill>
        </p:spPr>
        <p:txBody>
          <a:bodyPr wrap="square" rtlCol="0">
            <a:spAutoFit/>
          </a:bodyPr>
          <a:lstStyle/>
          <a:p>
            <a:r>
              <a:rPr lang="en-US" sz="1400" dirty="0"/>
              <a:t>20</a:t>
            </a:r>
            <a:r>
              <a:rPr lang="en-US" sz="1400" baseline="30000" dirty="0"/>
              <a:t>th</a:t>
            </a:r>
            <a:r>
              <a:rPr lang="en-US" sz="1400" dirty="0"/>
              <a:t> Joint CEOS/CGMS </a:t>
            </a:r>
            <a:r>
              <a:rPr lang="en-US" sz="1400" dirty="0" err="1"/>
              <a:t>WGClimate</a:t>
            </a:r>
            <a:r>
              <a:rPr lang="en-US" sz="1400" dirty="0"/>
              <a:t>, 26-28, Mar. 2024, Boulder </a:t>
            </a:r>
          </a:p>
        </p:txBody>
      </p:sp>
    </p:spTree>
    <p:extLst>
      <p:ext uri="{BB962C8B-B14F-4D97-AF65-F5344CB8AC3E}">
        <p14:creationId xmlns:p14="http://schemas.microsoft.com/office/powerpoint/2010/main" val="30241356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3D452-F88D-334B-A7FF-AF774F614D7E}"/>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01A71D0C-8EB8-9345-865A-B1875DF12342}"/>
              </a:ext>
            </a:extLst>
          </p:cNvPr>
          <p:cNvSpPr>
            <a:spLocks noGrp="1"/>
          </p:cNvSpPr>
          <p:nvPr>
            <p:ph idx="1"/>
          </p:nvPr>
        </p:nvSpPr>
        <p:spPr>
          <a:xfrm>
            <a:off x="66730" y="1496291"/>
            <a:ext cx="11774171" cy="4677968"/>
          </a:xfrm>
        </p:spPr>
        <p:txBody>
          <a:bodyPr>
            <a:normAutofit/>
          </a:bodyPr>
          <a:lstStyle/>
          <a:p>
            <a:pPr>
              <a:lnSpc>
                <a:spcPts val="2800"/>
              </a:lnSpc>
              <a:spcBef>
                <a:spcPts val="600"/>
              </a:spcBef>
            </a:pPr>
            <a:r>
              <a:rPr lang="en-US" sz="2000" dirty="0">
                <a:solidFill>
                  <a:schemeClr val="tx2">
                    <a:lumMod val="60000"/>
                    <a:lumOff val="40000"/>
                  </a:schemeClr>
                </a:solidFill>
                <a:latin typeface="Optima" panose="02000503060000020004" pitchFamily="2" charset="0"/>
              </a:rPr>
              <a:t>Implement new production streams using improved data assimilation systems and better collections of observations, particularly aiming at:</a:t>
            </a:r>
          </a:p>
          <a:p>
            <a:pPr lvl="1">
              <a:lnSpc>
                <a:spcPts val="2800"/>
              </a:lnSpc>
              <a:spcBef>
                <a:spcPts val="600"/>
              </a:spcBef>
            </a:pPr>
            <a:r>
              <a:rPr lang="en-US" sz="1800" dirty="0">
                <a:solidFill>
                  <a:schemeClr val="tx2">
                    <a:lumMod val="60000"/>
                    <a:lumOff val="40000"/>
                  </a:schemeClr>
                </a:solidFill>
                <a:latin typeface="Optima" panose="02000503060000020004" pitchFamily="2" charset="0"/>
              </a:rPr>
              <a:t>Further increasing resolution;</a:t>
            </a:r>
          </a:p>
          <a:p>
            <a:pPr lvl="1">
              <a:lnSpc>
                <a:spcPts val="2800"/>
              </a:lnSpc>
              <a:spcBef>
                <a:spcPts val="600"/>
              </a:spcBef>
            </a:pPr>
            <a:r>
              <a:rPr lang="en-US" sz="1800" dirty="0">
                <a:solidFill>
                  <a:schemeClr val="tx2">
                    <a:lumMod val="60000"/>
                    <a:lumOff val="40000"/>
                  </a:schemeClr>
                </a:solidFill>
                <a:latin typeface="Optima" panose="02000503060000020004" pitchFamily="2" charset="0"/>
              </a:rPr>
              <a:t>Improving handling of systematic observational and model biases;</a:t>
            </a:r>
          </a:p>
          <a:p>
            <a:pPr lvl="1">
              <a:lnSpc>
                <a:spcPts val="2800"/>
              </a:lnSpc>
              <a:spcBef>
                <a:spcPts val="600"/>
              </a:spcBef>
            </a:pPr>
            <a:r>
              <a:rPr lang="en-US" sz="1800" dirty="0">
                <a:solidFill>
                  <a:schemeClr val="tx2">
                    <a:lumMod val="60000"/>
                    <a:lumOff val="40000"/>
                  </a:schemeClr>
                </a:solidFill>
                <a:latin typeface="Optima" panose="02000503060000020004" pitchFamily="2" charset="0"/>
              </a:rPr>
              <a:t>Providing (improved) estimates for the uncertainty in the mean state;</a:t>
            </a:r>
          </a:p>
          <a:p>
            <a:pPr lvl="1">
              <a:lnSpc>
                <a:spcPts val="2800"/>
              </a:lnSpc>
              <a:spcBef>
                <a:spcPts val="600"/>
              </a:spcBef>
            </a:pPr>
            <a:r>
              <a:rPr lang="en-US" sz="1800" dirty="0">
                <a:solidFill>
                  <a:schemeClr val="tx2">
                    <a:lumMod val="60000"/>
                    <a:lumOff val="40000"/>
                  </a:schemeClr>
                </a:solidFill>
                <a:latin typeface="Optima" panose="02000503060000020004" pitchFamily="2" charset="0"/>
              </a:rPr>
              <a:t>Improve quality control in data sparse areas.</a:t>
            </a:r>
          </a:p>
          <a:p>
            <a:pPr>
              <a:lnSpc>
                <a:spcPts val="2800"/>
              </a:lnSpc>
              <a:spcBef>
                <a:spcPts val="600"/>
              </a:spcBef>
            </a:pPr>
            <a:r>
              <a:rPr lang="en-US" sz="2000" dirty="0">
                <a:solidFill>
                  <a:schemeClr val="tx2">
                    <a:lumMod val="60000"/>
                    <a:lumOff val="40000"/>
                  </a:schemeClr>
                </a:solidFill>
                <a:latin typeface="Optima" panose="02000503060000020004" pitchFamily="2" charset="0"/>
              </a:rPr>
              <a:t>Develop coupled reanalysis (ocean, land, sea-ice)</a:t>
            </a:r>
          </a:p>
          <a:p>
            <a:pPr>
              <a:lnSpc>
                <a:spcPts val="2800"/>
              </a:lnSpc>
              <a:spcBef>
                <a:spcPts val="600"/>
              </a:spcBef>
            </a:pPr>
            <a:r>
              <a:rPr lang="en-US" sz="2000" dirty="0">
                <a:solidFill>
                  <a:schemeClr val="tx2">
                    <a:lumMod val="60000"/>
                    <a:lumOff val="40000"/>
                  </a:schemeClr>
                </a:solidFill>
                <a:latin typeface="Optima" panose="02000503060000020004" pitchFamily="2" charset="0"/>
              </a:rPr>
              <a:t>Improve the capability of sparse-input reanalysis that covers the entire 20</a:t>
            </a:r>
            <a:r>
              <a:rPr lang="en-US" sz="2000" baseline="30000" dirty="0">
                <a:solidFill>
                  <a:schemeClr val="tx2">
                    <a:lumMod val="60000"/>
                    <a:lumOff val="40000"/>
                  </a:schemeClr>
                </a:solidFill>
                <a:latin typeface="Optima" panose="02000503060000020004" pitchFamily="2" charset="0"/>
              </a:rPr>
              <a:t>th</a:t>
            </a:r>
            <a:r>
              <a:rPr lang="en-US" sz="2000" dirty="0">
                <a:solidFill>
                  <a:schemeClr val="tx2">
                    <a:lumMod val="60000"/>
                    <a:lumOff val="40000"/>
                  </a:schemeClr>
                </a:solidFill>
                <a:latin typeface="Optima" panose="02000503060000020004" pitchFamily="2" charset="0"/>
              </a:rPr>
              <a:t> century and beyond</a:t>
            </a:r>
          </a:p>
          <a:p>
            <a:pPr>
              <a:lnSpc>
                <a:spcPts val="2800"/>
              </a:lnSpc>
              <a:spcBef>
                <a:spcPts val="600"/>
              </a:spcBef>
            </a:pPr>
            <a:r>
              <a:rPr lang="en-US" sz="2000" dirty="0">
                <a:solidFill>
                  <a:schemeClr val="tx2">
                    <a:lumMod val="60000"/>
                    <a:lumOff val="40000"/>
                  </a:schemeClr>
                </a:solidFill>
                <a:latin typeface="Optima" panose="02000503060000020004" pitchFamily="2" charset="0"/>
              </a:rPr>
              <a:t>Develop and implement regional reanalysis and other approaches to regionalization</a:t>
            </a:r>
          </a:p>
          <a:p>
            <a:pPr>
              <a:lnSpc>
                <a:spcPts val="2800"/>
              </a:lnSpc>
              <a:spcBef>
                <a:spcPts val="600"/>
              </a:spcBef>
            </a:pPr>
            <a:r>
              <a:rPr lang="en-US" sz="2000" dirty="0">
                <a:solidFill>
                  <a:schemeClr val="tx2">
                    <a:lumMod val="60000"/>
                    <a:lumOff val="40000"/>
                  </a:schemeClr>
                </a:solidFill>
                <a:latin typeface="Optima" panose="02000503060000020004" pitchFamily="2" charset="0"/>
              </a:rPr>
              <a:t>Reduce data latency</a:t>
            </a:r>
          </a:p>
          <a:p>
            <a:pPr>
              <a:lnSpc>
                <a:spcPts val="2800"/>
              </a:lnSpc>
              <a:spcBef>
                <a:spcPts val="1080"/>
              </a:spcBef>
            </a:pPr>
            <a:endParaRPr lang="en-US" sz="2000" dirty="0">
              <a:solidFill>
                <a:schemeClr val="tx2">
                  <a:lumMod val="60000"/>
                  <a:lumOff val="40000"/>
                </a:schemeClr>
              </a:solidFill>
              <a:latin typeface="Optima" panose="02000503060000020004" pitchFamily="2" charset="0"/>
            </a:endParaRPr>
          </a:p>
        </p:txBody>
      </p:sp>
      <p:sp>
        <p:nvSpPr>
          <p:cNvPr id="7" name="Title 1">
            <a:extLst>
              <a:ext uri="{FF2B5EF4-FFF2-40B4-BE49-F238E27FC236}">
                <a16:creationId xmlns:a16="http://schemas.microsoft.com/office/drawing/2014/main" id="{19EDD1FB-D595-2FE1-9D61-CC6DCBD87E46}"/>
              </a:ext>
            </a:extLst>
          </p:cNvPr>
          <p:cNvSpPr txBox="1">
            <a:spLocks/>
          </p:cNvSpPr>
          <p:nvPr/>
        </p:nvSpPr>
        <p:spPr>
          <a:xfrm>
            <a:off x="1574155" y="181783"/>
            <a:ext cx="9294471" cy="1143000"/>
          </a:xfrm>
          <a:prstGeom prst="rect">
            <a:avLst/>
          </a:prstGeom>
        </p:spPr>
        <p:txBody>
          <a:bodyPr vert="horz" lIns="91440" tIns="45720" rIns="91440" bIns="45720" rtlCol="0" anchor="ctr">
            <a:normAutofit/>
          </a:bodyPr>
          <a:lstStyle>
            <a:lvl1pPr algn="ctr" defTabSz="914377" rtl="0" eaLnBrk="1" latinLnBrk="0" hangingPunct="1">
              <a:spcBef>
                <a:spcPct val="0"/>
              </a:spcBef>
              <a:buNone/>
              <a:defRPr sz="4400" kern="1200">
                <a:solidFill>
                  <a:schemeClr val="tx1"/>
                </a:solidFill>
                <a:latin typeface="+mj-lt"/>
                <a:ea typeface="+mj-ea"/>
                <a:cs typeface="+mj-cs"/>
              </a:defRPr>
            </a:lvl1pPr>
          </a:lstStyle>
          <a:p>
            <a:r>
              <a:rPr lang="en-US" sz="2400" dirty="0"/>
              <a:t>C4: New and improved reanalysis products (mainly for reanalysis centers)</a:t>
            </a:r>
          </a:p>
        </p:txBody>
      </p:sp>
      <p:sp>
        <p:nvSpPr>
          <p:cNvPr id="4" name="TextBox 3">
            <a:extLst>
              <a:ext uri="{FF2B5EF4-FFF2-40B4-BE49-F238E27FC236}">
                <a16:creationId xmlns:a16="http://schemas.microsoft.com/office/drawing/2014/main" id="{987F0BD8-9597-5FCA-A835-B03D156BBC39}"/>
              </a:ext>
            </a:extLst>
          </p:cNvPr>
          <p:cNvSpPr txBox="1"/>
          <p:nvPr/>
        </p:nvSpPr>
        <p:spPr>
          <a:xfrm>
            <a:off x="123568" y="6326659"/>
            <a:ext cx="5395783" cy="307777"/>
          </a:xfrm>
          <a:prstGeom prst="rect">
            <a:avLst/>
          </a:prstGeom>
          <a:solidFill>
            <a:schemeClr val="accent1">
              <a:lumMod val="20000"/>
              <a:lumOff val="80000"/>
            </a:schemeClr>
          </a:solidFill>
        </p:spPr>
        <p:txBody>
          <a:bodyPr wrap="square" rtlCol="0">
            <a:spAutoFit/>
          </a:bodyPr>
          <a:lstStyle/>
          <a:p>
            <a:r>
              <a:rPr lang="en-US" sz="1400" dirty="0"/>
              <a:t>18</a:t>
            </a:r>
            <a:r>
              <a:rPr lang="en-US" sz="1400" baseline="30000" dirty="0"/>
              <a:t>th</a:t>
            </a:r>
            <a:r>
              <a:rPr lang="en-US" sz="1400" dirty="0"/>
              <a:t> Joint CEOS/CGMS </a:t>
            </a:r>
            <a:r>
              <a:rPr lang="en-US" sz="1400" dirty="0" err="1"/>
              <a:t>WGClimate</a:t>
            </a:r>
            <a:r>
              <a:rPr lang="en-US" sz="1400" dirty="0"/>
              <a:t>, Feb. 28 -- Mar. 2, 2023, Tokyo</a:t>
            </a:r>
          </a:p>
        </p:txBody>
      </p:sp>
      <p:sp>
        <p:nvSpPr>
          <p:cNvPr id="5" name="TextBox 4">
            <a:extLst>
              <a:ext uri="{FF2B5EF4-FFF2-40B4-BE49-F238E27FC236}">
                <a16:creationId xmlns:a16="http://schemas.microsoft.com/office/drawing/2014/main" id="{079510ED-8570-9394-EC45-034CBF85C215}"/>
              </a:ext>
            </a:extLst>
          </p:cNvPr>
          <p:cNvSpPr txBox="1"/>
          <p:nvPr/>
        </p:nvSpPr>
        <p:spPr>
          <a:xfrm>
            <a:off x="102547" y="6380292"/>
            <a:ext cx="5395783" cy="307777"/>
          </a:xfrm>
          <a:prstGeom prst="rect">
            <a:avLst/>
          </a:prstGeom>
          <a:solidFill>
            <a:schemeClr val="accent1">
              <a:lumMod val="20000"/>
              <a:lumOff val="80000"/>
            </a:schemeClr>
          </a:solidFill>
        </p:spPr>
        <p:txBody>
          <a:bodyPr wrap="square" rtlCol="0">
            <a:spAutoFit/>
          </a:bodyPr>
          <a:lstStyle/>
          <a:p>
            <a:r>
              <a:rPr lang="en-US" sz="1400" dirty="0"/>
              <a:t>19</a:t>
            </a:r>
            <a:r>
              <a:rPr lang="en-US" sz="1400" baseline="30000" dirty="0"/>
              <a:t>th</a:t>
            </a:r>
            <a:r>
              <a:rPr lang="en-US" sz="1400" dirty="0"/>
              <a:t> Joint CEOS/CGMS </a:t>
            </a:r>
            <a:r>
              <a:rPr lang="en-US" sz="1400" dirty="0" err="1"/>
              <a:t>WGClimate</a:t>
            </a:r>
            <a:r>
              <a:rPr lang="en-US" sz="1400" dirty="0"/>
              <a:t>, 16-17, Oct. 2023, Frascati </a:t>
            </a:r>
          </a:p>
        </p:txBody>
      </p:sp>
      <p:sp>
        <p:nvSpPr>
          <p:cNvPr id="6" name="TextBox 5">
            <a:extLst>
              <a:ext uri="{FF2B5EF4-FFF2-40B4-BE49-F238E27FC236}">
                <a16:creationId xmlns:a16="http://schemas.microsoft.com/office/drawing/2014/main" id="{03F5C0CF-80EB-A0A3-F13F-82292C355801}"/>
              </a:ext>
            </a:extLst>
          </p:cNvPr>
          <p:cNvSpPr txBox="1"/>
          <p:nvPr/>
        </p:nvSpPr>
        <p:spPr>
          <a:xfrm>
            <a:off x="81526" y="6401404"/>
            <a:ext cx="5395783" cy="307777"/>
          </a:xfrm>
          <a:prstGeom prst="rect">
            <a:avLst/>
          </a:prstGeom>
          <a:solidFill>
            <a:schemeClr val="accent1">
              <a:lumMod val="20000"/>
              <a:lumOff val="80000"/>
            </a:schemeClr>
          </a:solidFill>
        </p:spPr>
        <p:txBody>
          <a:bodyPr wrap="square" rtlCol="0">
            <a:spAutoFit/>
          </a:bodyPr>
          <a:lstStyle/>
          <a:p>
            <a:r>
              <a:rPr lang="en-US" sz="1400" dirty="0"/>
              <a:t>20</a:t>
            </a:r>
            <a:r>
              <a:rPr lang="en-US" sz="1400" baseline="30000" dirty="0"/>
              <a:t>th</a:t>
            </a:r>
            <a:r>
              <a:rPr lang="en-US" sz="1400" dirty="0"/>
              <a:t> Joint CEOS/CGMS </a:t>
            </a:r>
            <a:r>
              <a:rPr lang="en-US" sz="1400" dirty="0" err="1"/>
              <a:t>WGClimate</a:t>
            </a:r>
            <a:r>
              <a:rPr lang="en-US" sz="1400" dirty="0"/>
              <a:t>, 26-28, Mar. 2024, Boulder </a:t>
            </a:r>
          </a:p>
        </p:txBody>
      </p:sp>
    </p:spTree>
    <p:extLst>
      <p:ext uri="{BB962C8B-B14F-4D97-AF65-F5344CB8AC3E}">
        <p14:creationId xmlns:p14="http://schemas.microsoft.com/office/powerpoint/2010/main" val="2431432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3D452-F88D-334B-A7FF-AF774F614D7E}"/>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01A71D0C-8EB8-9345-865A-B1875DF12342}"/>
              </a:ext>
            </a:extLst>
          </p:cNvPr>
          <p:cNvSpPr>
            <a:spLocks noGrp="1"/>
          </p:cNvSpPr>
          <p:nvPr>
            <p:ph idx="1"/>
          </p:nvPr>
        </p:nvSpPr>
        <p:spPr>
          <a:xfrm>
            <a:off x="66730" y="1496291"/>
            <a:ext cx="11774171" cy="4677968"/>
          </a:xfrm>
        </p:spPr>
        <p:txBody>
          <a:bodyPr>
            <a:normAutofit/>
          </a:bodyPr>
          <a:lstStyle/>
          <a:p>
            <a:pPr>
              <a:lnSpc>
                <a:spcPts val="2800"/>
              </a:lnSpc>
              <a:spcBef>
                <a:spcPts val="600"/>
              </a:spcBef>
            </a:pPr>
            <a:r>
              <a:rPr lang="en-US" sz="2000" dirty="0">
                <a:solidFill>
                  <a:schemeClr val="tx2">
                    <a:lumMod val="60000"/>
                    <a:lumOff val="40000"/>
                  </a:schemeClr>
                </a:solidFill>
                <a:latin typeface="Optima" panose="02000503060000020004" pitchFamily="2" charset="0"/>
              </a:rPr>
              <a:t>Generate timely permafrost, land cover change, burnt area, and fire severity/burning efficiency products from high resolution satellite observations (e.g., Sentinel-1 /-2 and </a:t>
            </a:r>
            <a:r>
              <a:rPr lang="en-US" sz="2000" dirty="0" err="1">
                <a:solidFill>
                  <a:schemeClr val="tx2">
                    <a:lumMod val="60000"/>
                    <a:lumOff val="40000"/>
                  </a:schemeClr>
                </a:solidFill>
                <a:latin typeface="Optima" panose="02000503060000020004" pitchFamily="2" charset="0"/>
              </a:rPr>
              <a:t>LandSat</a:t>
            </a:r>
            <a:r>
              <a:rPr lang="en-US" sz="2000" dirty="0">
                <a:solidFill>
                  <a:schemeClr val="tx2">
                    <a:lumMod val="60000"/>
                    <a:lumOff val="40000"/>
                  </a:schemeClr>
                </a:solidFill>
                <a:latin typeface="Optima" panose="02000503060000020004" pitchFamily="2" charset="0"/>
              </a:rPr>
              <a:t>). </a:t>
            </a:r>
          </a:p>
          <a:p>
            <a:pPr>
              <a:lnSpc>
                <a:spcPts val="2800"/>
              </a:lnSpc>
              <a:spcBef>
                <a:spcPts val="600"/>
              </a:spcBef>
            </a:pPr>
            <a:r>
              <a:rPr lang="en-US" sz="2000" dirty="0">
                <a:solidFill>
                  <a:schemeClr val="tx2">
                    <a:lumMod val="60000"/>
                    <a:lumOff val="40000"/>
                  </a:schemeClr>
                </a:solidFill>
                <a:latin typeface="Optima" panose="02000503060000020004" pitchFamily="2" charset="0"/>
              </a:rPr>
              <a:t>Ensure that the Bidirectional Reflectance Distribution Function (BRDF) parameters are provided together with surface albedo. </a:t>
            </a:r>
          </a:p>
          <a:p>
            <a:pPr>
              <a:lnSpc>
                <a:spcPts val="2800"/>
              </a:lnSpc>
              <a:spcBef>
                <a:spcPts val="600"/>
              </a:spcBef>
            </a:pPr>
            <a:r>
              <a:rPr lang="en-US" sz="2000" dirty="0">
                <a:solidFill>
                  <a:schemeClr val="tx2">
                    <a:lumMod val="60000"/>
                    <a:lumOff val="40000"/>
                  </a:schemeClr>
                </a:solidFill>
                <a:latin typeface="Optima" panose="02000503060000020004" pitchFamily="2" charset="0"/>
              </a:rPr>
              <a:t>Reprocess the NASA LEO 25+ year Lightning Imaging Sensor (LIS) dataset from the Optical Transient Detector (OTD, 1995-2000), LIS on TRMM (1997-2015) and ISS (2017-present).</a:t>
            </a:r>
          </a:p>
          <a:p>
            <a:pPr>
              <a:lnSpc>
                <a:spcPts val="2800"/>
              </a:lnSpc>
              <a:spcBef>
                <a:spcPts val="600"/>
              </a:spcBef>
            </a:pPr>
            <a:r>
              <a:rPr lang="en-US" sz="2000" dirty="0">
                <a:solidFill>
                  <a:schemeClr val="tx2">
                    <a:lumMod val="60000"/>
                    <a:lumOff val="40000"/>
                  </a:schemeClr>
                </a:solidFill>
                <a:latin typeface="Optima" panose="02000503060000020004" pitchFamily="2" charset="0"/>
              </a:rPr>
              <a:t>Reprocess the GEO Geostationary Lightning Mapper (GLM) on GOES-16/17/18 (2017-present).</a:t>
            </a:r>
          </a:p>
          <a:p>
            <a:pPr>
              <a:lnSpc>
                <a:spcPts val="2800"/>
              </a:lnSpc>
              <a:spcBef>
                <a:spcPts val="1080"/>
              </a:spcBef>
            </a:pPr>
            <a:r>
              <a:rPr lang="en-US" sz="2000" dirty="0">
                <a:solidFill>
                  <a:schemeClr val="tx2">
                    <a:lumMod val="60000"/>
                    <a:lumOff val="40000"/>
                  </a:schemeClr>
                </a:solidFill>
                <a:latin typeface="Optima" panose="02000503060000020004" pitchFamily="2" charset="0"/>
              </a:rPr>
              <a:t>Improve consistency of the inter-dependent land products. </a:t>
            </a:r>
          </a:p>
        </p:txBody>
      </p:sp>
      <p:sp>
        <p:nvSpPr>
          <p:cNvPr id="7" name="Title 1">
            <a:extLst>
              <a:ext uri="{FF2B5EF4-FFF2-40B4-BE49-F238E27FC236}">
                <a16:creationId xmlns:a16="http://schemas.microsoft.com/office/drawing/2014/main" id="{19EDD1FB-D595-2FE1-9D61-CC6DCBD87E46}"/>
              </a:ext>
            </a:extLst>
          </p:cNvPr>
          <p:cNvSpPr txBox="1">
            <a:spLocks/>
          </p:cNvSpPr>
          <p:nvPr/>
        </p:nvSpPr>
        <p:spPr>
          <a:xfrm>
            <a:off x="1574155" y="181783"/>
            <a:ext cx="9294471" cy="1143000"/>
          </a:xfrm>
          <a:prstGeom prst="rect">
            <a:avLst/>
          </a:prstGeom>
        </p:spPr>
        <p:txBody>
          <a:bodyPr vert="horz" lIns="91440" tIns="45720" rIns="91440" bIns="45720" rtlCol="0" anchor="ctr">
            <a:normAutofit/>
          </a:bodyPr>
          <a:lstStyle>
            <a:lvl1pPr algn="ctr" defTabSz="914377" rtl="0" eaLnBrk="1" latinLnBrk="0" hangingPunct="1">
              <a:spcBef>
                <a:spcPct val="0"/>
              </a:spcBef>
              <a:buNone/>
              <a:defRPr sz="4400" kern="1200">
                <a:solidFill>
                  <a:schemeClr val="tx1"/>
                </a:solidFill>
                <a:latin typeface="+mj-lt"/>
                <a:ea typeface="+mj-ea"/>
                <a:cs typeface="+mj-cs"/>
              </a:defRPr>
            </a:lvl1pPr>
          </a:lstStyle>
          <a:p>
            <a:r>
              <a:rPr lang="en-US" sz="2400" dirty="0"/>
              <a:t>C5: ECV-specific satellite data processing method improvements</a:t>
            </a:r>
          </a:p>
        </p:txBody>
      </p:sp>
      <p:sp>
        <p:nvSpPr>
          <p:cNvPr id="4" name="TextBox 3">
            <a:extLst>
              <a:ext uri="{FF2B5EF4-FFF2-40B4-BE49-F238E27FC236}">
                <a16:creationId xmlns:a16="http://schemas.microsoft.com/office/drawing/2014/main" id="{987F0BD8-9597-5FCA-A835-B03D156BBC39}"/>
              </a:ext>
            </a:extLst>
          </p:cNvPr>
          <p:cNvSpPr txBox="1"/>
          <p:nvPr/>
        </p:nvSpPr>
        <p:spPr>
          <a:xfrm>
            <a:off x="123568" y="6326659"/>
            <a:ext cx="5395783" cy="307777"/>
          </a:xfrm>
          <a:prstGeom prst="rect">
            <a:avLst/>
          </a:prstGeom>
          <a:solidFill>
            <a:schemeClr val="accent1">
              <a:lumMod val="20000"/>
              <a:lumOff val="80000"/>
            </a:schemeClr>
          </a:solidFill>
        </p:spPr>
        <p:txBody>
          <a:bodyPr wrap="square" rtlCol="0">
            <a:spAutoFit/>
          </a:bodyPr>
          <a:lstStyle/>
          <a:p>
            <a:r>
              <a:rPr lang="en-US" sz="1400" dirty="0"/>
              <a:t>18</a:t>
            </a:r>
            <a:r>
              <a:rPr lang="en-US" sz="1400" baseline="30000" dirty="0"/>
              <a:t>th</a:t>
            </a:r>
            <a:r>
              <a:rPr lang="en-US" sz="1400" dirty="0"/>
              <a:t> Joint CEOS/CGMS </a:t>
            </a:r>
            <a:r>
              <a:rPr lang="en-US" sz="1400" dirty="0" err="1"/>
              <a:t>WGClimate</a:t>
            </a:r>
            <a:r>
              <a:rPr lang="en-US" sz="1400" dirty="0"/>
              <a:t>, Feb. 28 -- Mar. 2, 2023, Tokyo</a:t>
            </a:r>
          </a:p>
        </p:txBody>
      </p:sp>
      <p:sp>
        <p:nvSpPr>
          <p:cNvPr id="5" name="TextBox 4">
            <a:extLst>
              <a:ext uri="{FF2B5EF4-FFF2-40B4-BE49-F238E27FC236}">
                <a16:creationId xmlns:a16="http://schemas.microsoft.com/office/drawing/2014/main" id="{079510ED-8570-9394-EC45-034CBF85C215}"/>
              </a:ext>
            </a:extLst>
          </p:cNvPr>
          <p:cNvSpPr txBox="1"/>
          <p:nvPr/>
        </p:nvSpPr>
        <p:spPr>
          <a:xfrm>
            <a:off x="102547" y="6380292"/>
            <a:ext cx="5395783" cy="307777"/>
          </a:xfrm>
          <a:prstGeom prst="rect">
            <a:avLst/>
          </a:prstGeom>
          <a:solidFill>
            <a:schemeClr val="accent1">
              <a:lumMod val="20000"/>
              <a:lumOff val="80000"/>
            </a:schemeClr>
          </a:solidFill>
        </p:spPr>
        <p:txBody>
          <a:bodyPr wrap="square" rtlCol="0">
            <a:spAutoFit/>
          </a:bodyPr>
          <a:lstStyle/>
          <a:p>
            <a:r>
              <a:rPr lang="en-US" sz="1400" dirty="0"/>
              <a:t>19</a:t>
            </a:r>
            <a:r>
              <a:rPr lang="en-US" sz="1400" baseline="30000" dirty="0"/>
              <a:t>th</a:t>
            </a:r>
            <a:r>
              <a:rPr lang="en-US" sz="1400" dirty="0"/>
              <a:t> Joint CEOS/CGMS </a:t>
            </a:r>
            <a:r>
              <a:rPr lang="en-US" sz="1400" dirty="0" err="1"/>
              <a:t>WGClimate</a:t>
            </a:r>
            <a:r>
              <a:rPr lang="en-US" sz="1400" dirty="0"/>
              <a:t>, 16-17, Oct. 2023, Frascati </a:t>
            </a:r>
          </a:p>
        </p:txBody>
      </p:sp>
      <p:sp>
        <p:nvSpPr>
          <p:cNvPr id="6" name="TextBox 5">
            <a:extLst>
              <a:ext uri="{FF2B5EF4-FFF2-40B4-BE49-F238E27FC236}">
                <a16:creationId xmlns:a16="http://schemas.microsoft.com/office/drawing/2014/main" id="{8CFEFACE-9639-DA13-F1C3-D3A426BF9B19}"/>
              </a:ext>
            </a:extLst>
          </p:cNvPr>
          <p:cNvSpPr txBox="1"/>
          <p:nvPr/>
        </p:nvSpPr>
        <p:spPr>
          <a:xfrm>
            <a:off x="81526" y="6401404"/>
            <a:ext cx="5395783" cy="307777"/>
          </a:xfrm>
          <a:prstGeom prst="rect">
            <a:avLst/>
          </a:prstGeom>
          <a:solidFill>
            <a:schemeClr val="accent1">
              <a:lumMod val="20000"/>
              <a:lumOff val="80000"/>
            </a:schemeClr>
          </a:solidFill>
        </p:spPr>
        <p:txBody>
          <a:bodyPr wrap="square" rtlCol="0">
            <a:spAutoFit/>
          </a:bodyPr>
          <a:lstStyle/>
          <a:p>
            <a:r>
              <a:rPr lang="en-US" sz="1400" dirty="0"/>
              <a:t>20</a:t>
            </a:r>
            <a:r>
              <a:rPr lang="en-US" sz="1400" baseline="30000" dirty="0"/>
              <a:t>th</a:t>
            </a:r>
            <a:r>
              <a:rPr lang="en-US" sz="1400" dirty="0"/>
              <a:t> Joint CEOS/CGMS </a:t>
            </a:r>
            <a:r>
              <a:rPr lang="en-US" sz="1400" dirty="0" err="1"/>
              <a:t>WGClimate</a:t>
            </a:r>
            <a:r>
              <a:rPr lang="en-US" sz="1400" dirty="0"/>
              <a:t>, 26-28, Mar. 2024, Boulder </a:t>
            </a:r>
          </a:p>
        </p:txBody>
      </p:sp>
    </p:spTree>
    <p:extLst>
      <p:ext uri="{BB962C8B-B14F-4D97-AF65-F5344CB8AC3E}">
        <p14:creationId xmlns:p14="http://schemas.microsoft.com/office/powerpoint/2010/main" val="11097636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3D452-F88D-334B-A7FF-AF774F614D7E}"/>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01A71D0C-8EB8-9345-865A-B1875DF12342}"/>
              </a:ext>
            </a:extLst>
          </p:cNvPr>
          <p:cNvSpPr>
            <a:spLocks noGrp="1"/>
          </p:cNvSpPr>
          <p:nvPr>
            <p:ph idx="1"/>
          </p:nvPr>
        </p:nvSpPr>
        <p:spPr>
          <a:xfrm>
            <a:off x="66730" y="1496291"/>
            <a:ext cx="11774171" cy="4677968"/>
          </a:xfrm>
        </p:spPr>
        <p:txBody>
          <a:bodyPr>
            <a:normAutofit/>
          </a:bodyPr>
          <a:lstStyle/>
          <a:p>
            <a:pPr>
              <a:lnSpc>
                <a:spcPts val="2800"/>
              </a:lnSpc>
              <a:spcBef>
                <a:spcPts val="600"/>
              </a:spcBef>
            </a:pPr>
            <a:r>
              <a:rPr lang="en-US" sz="2000" dirty="0">
                <a:solidFill>
                  <a:schemeClr val="tx2">
                    <a:lumMod val="60000"/>
                    <a:lumOff val="40000"/>
                  </a:schemeClr>
                </a:solidFill>
                <a:latin typeface="Optima" panose="02000503060000020004" pitchFamily="2" charset="0"/>
              </a:rPr>
              <a:t>Improve access to co-located satellite and reference quality in situ observations, as well as tools for evaluation purposes. This facility will use data from reference networks and FRM programs for a broad range of ECVs for </a:t>
            </a:r>
            <a:r>
              <a:rPr lang="en-US" sz="2000" dirty="0" err="1">
                <a:solidFill>
                  <a:schemeClr val="tx2">
                    <a:lumMod val="60000"/>
                    <a:lumOff val="40000"/>
                  </a:schemeClr>
                </a:solidFill>
                <a:latin typeface="Optima" panose="02000503060000020004" pitchFamily="2" charset="0"/>
              </a:rPr>
              <a:t>cal</a:t>
            </a:r>
            <a:r>
              <a:rPr lang="en-US" sz="2000" dirty="0">
                <a:solidFill>
                  <a:schemeClr val="tx2">
                    <a:lumMod val="60000"/>
                    <a:lumOff val="40000"/>
                  </a:schemeClr>
                </a:solidFill>
                <a:latin typeface="Optima" panose="02000503060000020004" pitchFamily="2" charset="0"/>
              </a:rPr>
              <a:t>/</a:t>
            </a:r>
            <a:r>
              <a:rPr lang="en-US" sz="2000" dirty="0" err="1">
                <a:solidFill>
                  <a:schemeClr val="tx2">
                    <a:lumMod val="60000"/>
                    <a:lumOff val="40000"/>
                  </a:schemeClr>
                </a:solidFill>
                <a:latin typeface="Optima" panose="02000503060000020004" pitchFamily="2" charset="0"/>
              </a:rPr>
              <a:t>val</a:t>
            </a:r>
            <a:r>
              <a:rPr lang="en-US" sz="2000" dirty="0">
                <a:solidFill>
                  <a:schemeClr val="tx2">
                    <a:lumMod val="60000"/>
                    <a:lumOff val="40000"/>
                  </a:schemeClr>
                </a:solidFill>
                <a:latin typeface="Optima" panose="02000503060000020004" pitchFamily="2" charset="0"/>
              </a:rPr>
              <a:t> of satellite programs </a:t>
            </a:r>
          </a:p>
          <a:p>
            <a:pPr>
              <a:lnSpc>
                <a:spcPts val="2800"/>
              </a:lnSpc>
              <a:spcBef>
                <a:spcPts val="600"/>
              </a:spcBef>
            </a:pPr>
            <a:r>
              <a:rPr lang="en-US" sz="2000" dirty="0">
                <a:solidFill>
                  <a:schemeClr val="tx2">
                    <a:lumMod val="60000"/>
                    <a:lumOff val="40000"/>
                  </a:schemeClr>
                </a:solidFill>
                <a:latin typeface="Optima" panose="02000503060000020004" pitchFamily="2" charset="0"/>
              </a:rPr>
              <a:t>Develop tools to use the co-located data collection developed under activity 1 to undertake various analyses of satellite-based measurements.</a:t>
            </a:r>
          </a:p>
        </p:txBody>
      </p:sp>
      <p:sp>
        <p:nvSpPr>
          <p:cNvPr id="7" name="Title 1">
            <a:extLst>
              <a:ext uri="{FF2B5EF4-FFF2-40B4-BE49-F238E27FC236}">
                <a16:creationId xmlns:a16="http://schemas.microsoft.com/office/drawing/2014/main" id="{19EDD1FB-D595-2FE1-9D61-CC6DCBD87E46}"/>
              </a:ext>
            </a:extLst>
          </p:cNvPr>
          <p:cNvSpPr txBox="1">
            <a:spLocks/>
          </p:cNvSpPr>
          <p:nvPr/>
        </p:nvSpPr>
        <p:spPr>
          <a:xfrm>
            <a:off x="1574155" y="181783"/>
            <a:ext cx="9294471" cy="1143000"/>
          </a:xfrm>
          <a:prstGeom prst="rect">
            <a:avLst/>
          </a:prstGeom>
        </p:spPr>
        <p:txBody>
          <a:bodyPr vert="horz" lIns="91440" tIns="45720" rIns="91440" bIns="45720" rtlCol="0" anchor="ctr">
            <a:normAutofit/>
          </a:bodyPr>
          <a:lstStyle>
            <a:lvl1pPr algn="ctr" defTabSz="914377" rtl="0" eaLnBrk="1" latinLnBrk="0" hangingPunct="1">
              <a:spcBef>
                <a:spcPct val="0"/>
              </a:spcBef>
              <a:buNone/>
              <a:defRPr sz="4400" kern="1200">
                <a:solidFill>
                  <a:schemeClr val="tx1"/>
                </a:solidFill>
                <a:latin typeface="+mj-lt"/>
                <a:ea typeface="+mj-ea"/>
                <a:cs typeface="+mj-cs"/>
              </a:defRPr>
            </a:lvl1pPr>
          </a:lstStyle>
          <a:p>
            <a:r>
              <a:rPr lang="en-US" sz="2400" dirty="0"/>
              <a:t>D4: Create a facility to access co-located in situ </a:t>
            </a:r>
            <a:r>
              <a:rPr lang="en-US" sz="2400" dirty="0" err="1"/>
              <a:t>cal</a:t>
            </a:r>
            <a:r>
              <a:rPr lang="en-US" sz="2400" dirty="0"/>
              <a:t>/</a:t>
            </a:r>
            <a:r>
              <a:rPr lang="en-US" sz="2400" dirty="0" err="1"/>
              <a:t>val</a:t>
            </a:r>
            <a:r>
              <a:rPr lang="en-US" sz="2400" dirty="0"/>
              <a:t> observations and satellite data for quality assurance of satellite products</a:t>
            </a:r>
          </a:p>
        </p:txBody>
      </p:sp>
      <p:sp>
        <p:nvSpPr>
          <p:cNvPr id="4" name="TextBox 3">
            <a:extLst>
              <a:ext uri="{FF2B5EF4-FFF2-40B4-BE49-F238E27FC236}">
                <a16:creationId xmlns:a16="http://schemas.microsoft.com/office/drawing/2014/main" id="{987F0BD8-9597-5FCA-A835-B03D156BBC39}"/>
              </a:ext>
            </a:extLst>
          </p:cNvPr>
          <p:cNvSpPr txBox="1"/>
          <p:nvPr/>
        </p:nvSpPr>
        <p:spPr>
          <a:xfrm>
            <a:off x="123568" y="6326659"/>
            <a:ext cx="5395783" cy="307777"/>
          </a:xfrm>
          <a:prstGeom prst="rect">
            <a:avLst/>
          </a:prstGeom>
          <a:solidFill>
            <a:schemeClr val="accent1">
              <a:lumMod val="20000"/>
              <a:lumOff val="80000"/>
            </a:schemeClr>
          </a:solidFill>
        </p:spPr>
        <p:txBody>
          <a:bodyPr wrap="square" rtlCol="0">
            <a:spAutoFit/>
          </a:bodyPr>
          <a:lstStyle/>
          <a:p>
            <a:r>
              <a:rPr lang="en-US" sz="1400" dirty="0"/>
              <a:t>18</a:t>
            </a:r>
            <a:r>
              <a:rPr lang="en-US" sz="1400" baseline="30000" dirty="0"/>
              <a:t>th</a:t>
            </a:r>
            <a:r>
              <a:rPr lang="en-US" sz="1400" dirty="0"/>
              <a:t> Joint CEOS/CGMS </a:t>
            </a:r>
            <a:r>
              <a:rPr lang="en-US" sz="1400" dirty="0" err="1"/>
              <a:t>WGClimate</a:t>
            </a:r>
            <a:r>
              <a:rPr lang="en-US" sz="1400" dirty="0"/>
              <a:t>, Feb. 28 -- Mar. 2, 2023, Tokyo</a:t>
            </a:r>
          </a:p>
        </p:txBody>
      </p:sp>
      <p:sp>
        <p:nvSpPr>
          <p:cNvPr id="5" name="TextBox 4">
            <a:extLst>
              <a:ext uri="{FF2B5EF4-FFF2-40B4-BE49-F238E27FC236}">
                <a16:creationId xmlns:a16="http://schemas.microsoft.com/office/drawing/2014/main" id="{079510ED-8570-9394-EC45-034CBF85C215}"/>
              </a:ext>
            </a:extLst>
          </p:cNvPr>
          <p:cNvSpPr txBox="1"/>
          <p:nvPr/>
        </p:nvSpPr>
        <p:spPr>
          <a:xfrm>
            <a:off x="102547" y="6380292"/>
            <a:ext cx="5395783" cy="307777"/>
          </a:xfrm>
          <a:prstGeom prst="rect">
            <a:avLst/>
          </a:prstGeom>
          <a:solidFill>
            <a:schemeClr val="accent1">
              <a:lumMod val="20000"/>
              <a:lumOff val="80000"/>
            </a:schemeClr>
          </a:solidFill>
        </p:spPr>
        <p:txBody>
          <a:bodyPr wrap="square" rtlCol="0">
            <a:spAutoFit/>
          </a:bodyPr>
          <a:lstStyle/>
          <a:p>
            <a:r>
              <a:rPr lang="en-US" sz="1400" dirty="0"/>
              <a:t>19</a:t>
            </a:r>
            <a:r>
              <a:rPr lang="en-US" sz="1400" baseline="30000" dirty="0"/>
              <a:t>th</a:t>
            </a:r>
            <a:r>
              <a:rPr lang="en-US" sz="1400" dirty="0"/>
              <a:t> Joint CEOS/CGMS </a:t>
            </a:r>
            <a:r>
              <a:rPr lang="en-US" sz="1400" dirty="0" err="1"/>
              <a:t>WGClimate</a:t>
            </a:r>
            <a:r>
              <a:rPr lang="en-US" sz="1400" dirty="0"/>
              <a:t>, 16-17, Oct. 2023, Frascati </a:t>
            </a:r>
          </a:p>
        </p:txBody>
      </p:sp>
      <p:sp>
        <p:nvSpPr>
          <p:cNvPr id="6" name="TextBox 5">
            <a:extLst>
              <a:ext uri="{FF2B5EF4-FFF2-40B4-BE49-F238E27FC236}">
                <a16:creationId xmlns:a16="http://schemas.microsoft.com/office/drawing/2014/main" id="{AB497063-65EF-5DA3-B6D5-F9DCB3E63903}"/>
              </a:ext>
            </a:extLst>
          </p:cNvPr>
          <p:cNvSpPr txBox="1"/>
          <p:nvPr/>
        </p:nvSpPr>
        <p:spPr>
          <a:xfrm>
            <a:off x="81526" y="6401404"/>
            <a:ext cx="5395783" cy="307777"/>
          </a:xfrm>
          <a:prstGeom prst="rect">
            <a:avLst/>
          </a:prstGeom>
          <a:solidFill>
            <a:schemeClr val="accent1">
              <a:lumMod val="20000"/>
              <a:lumOff val="80000"/>
            </a:schemeClr>
          </a:solidFill>
        </p:spPr>
        <p:txBody>
          <a:bodyPr wrap="square" rtlCol="0">
            <a:spAutoFit/>
          </a:bodyPr>
          <a:lstStyle/>
          <a:p>
            <a:r>
              <a:rPr lang="en-US" sz="1400" dirty="0"/>
              <a:t>20</a:t>
            </a:r>
            <a:r>
              <a:rPr lang="en-US" sz="1400" baseline="30000" dirty="0"/>
              <a:t>th</a:t>
            </a:r>
            <a:r>
              <a:rPr lang="en-US" sz="1400" dirty="0"/>
              <a:t> Joint CEOS/CGMS </a:t>
            </a:r>
            <a:r>
              <a:rPr lang="en-US" sz="1400" dirty="0" err="1"/>
              <a:t>WGClimate</a:t>
            </a:r>
            <a:r>
              <a:rPr lang="en-US" sz="1400" dirty="0"/>
              <a:t>, 26-28, Mar. 2024, Boulder </a:t>
            </a:r>
          </a:p>
        </p:txBody>
      </p:sp>
    </p:spTree>
    <p:extLst>
      <p:ext uri="{BB962C8B-B14F-4D97-AF65-F5344CB8AC3E}">
        <p14:creationId xmlns:p14="http://schemas.microsoft.com/office/powerpoint/2010/main" val="32550731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3D452-F88D-334B-A7FF-AF774F614D7E}"/>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01A71D0C-8EB8-9345-865A-B1875DF12342}"/>
              </a:ext>
            </a:extLst>
          </p:cNvPr>
          <p:cNvSpPr>
            <a:spLocks noGrp="1"/>
          </p:cNvSpPr>
          <p:nvPr>
            <p:ph idx="1"/>
          </p:nvPr>
        </p:nvSpPr>
        <p:spPr>
          <a:xfrm>
            <a:off x="66730" y="1496291"/>
            <a:ext cx="11774171" cy="4677968"/>
          </a:xfrm>
        </p:spPr>
        <p:txBody>
          <a:bodyPr>
            <a:normAutofit/>
          </a:bodyPr>
          <a:lstStyle/>
          <a:p>
            <a:pPr>
              <a:lnSpc>
                <a:spcPts val="2800"/>
              </a:lnSpc>
              <a:spcBef>
                <a:spcPts val="600"/>
              </a:spcBef>
            </a:pPr>
            <a:r>
              <a:rPr lang="en-US" sz="2000" dirty="0">
                <a:solidFill>
                  <a:schemeClr val="tx2">
                    <a:lumMod val="60000"/>
                    <a:lumOff val="40000"/>
                  </a:schemeClr>
                </a:solidFill>
                <a:latin typeface="Optima" panose="02000503060000020004" pitchFamily="2" charset="0"/>
              </a:rPr>
              <a:t>Improve biomass, land cover, land surface temperature, and fire data with sub-annual observations and improved local detail and quality. -- USGS</a:t>
            </a:r>
          </a:p>
        </p:txBody>
      </p:sp>
      <p:sp>
        <p:nvSpPr>
          <p:cNvPr id="7" name="Title 1">
            <a:extLst>
              <a:ext uri="{FF2B5EF4-FFF2-40B4-BE49-F238E27FC236}">
                <a16:creationId xmlns:a16="http://schemas.microsoft.com/office/drawing/2014/main" id="{19EDD1FB-D595-2FE1-9D61-CC6DCBD87E46}"/>
              </a:ext>
            </a:extLst>
          </p:cNvPr>
          <p:cNvSpPr txBox="1">
            <a:spLocks/>
          </p:cNvSpPr>
          <p:nvPr/>
        </p:nvSpPr>
        <p:spPr>
          <a:xfrm>
            <a:off x="1574155" y="181783"/>
            <a:ext cx="9294471" cy="1143000"/>
          </a:xfrm>
          <a:prstGeom prst="rect">
            <a:avLst/>
          </a:prstGeom>
        </p:spPr>
        <p:txBody>
          <a:bodyPr vert="horz" lIns="91440" tIns="45720" rIns="91440" bIns="45720" rtlCol="0" anchor="ctr">
            <a:normAutofit/>
          </a:bodyPr>
          <a:lstStyle>
            <a:lvl1pPr algn="ctr" defTabSz="914377" rtl="0" eaLnBrk="1" latinLnBrk="0" hangingPunct="1">
              <a:spcBef>
                <a:spcPct val="0"/>
              </a:spcBef>
              <a:buNone/>
              <a:defRPr sz="4400" kern="1200">
                <a:solidFill>
                  <a:schemeClr val="tx1"/>
                </a:solidFill>
                <a:latin typeface="+mj-lt"/>
                <a:ea typeface="+mj-ea"/>
                <a:cs typeface="+mj-cs"/>
              </a:defRPr>
            </a:lvl1pPr>
          </a:lstStyle>
          <a:p>
            <a:r>
              <a:rPr lang="en-US" sz="2400" dirty="0"/>
              <a:t>F1: Responding to user needs for higher resolution, near real time data</a:t>
            </a:r>
          </a:p>
        </p:txBody>
      </p:sp>
      <p:sp>
        <p:nvSpPr>
          <p:cNvPr id="4" name="TextBox 3">
            <a:extLst>
              <a:ext uri="{FF2B5EF4-FFF2-40B4-BE49-F238E27FC236}">
                <a16:creationId xmlns:a16="http://schemas.microsoft.com/office/drawing/2014/main" id="{987F0BD8-9597-5FCA-A835-B03D156BBC39}"/>
              </a:ext>
            </a:extLst>
          </p:cNvPr>
          <p:cNvSpPr txBox="1"/>
          <p:nvPr/>
        </p:nvSpPr>
        <p:spPr>
          <a:xfrm>
            <a:off x="123568" y="6326659"/>
            <a:ext cx="5395783" cy="307777"/>
          </a:xfrm>
          <a:prstGeom prst="rect">
            <a:avLst/>
          </a:prstGeom>
          <a:solidFill>
            <a:schemeClr val="accent1">
              <a:lumMod val="20000"/>
              <a:lumOff val="80000"/>
            </a:schemeClr>
          </a:solidFill>
        </p:spPr>
        <p:txBody>
          <a:bodyPr wrap="square" rtlCol="0">
            <a:spAutoFit/>
          </a:bodyPr>
          <a:lstStyle/>
          <a:p>
            <a:r>
              <a:rPr lang="en-US" sz="1400" dirty="0"/>
              <a:t>18</a:t>
            </a:r>
            <a:r>
              <a:rPr lang="en-US" sz="1400" baseline="30000" dirty="0"/>
              <a:t>th</a:t>
            </a:r>
            <a:r>
              <a:rPr lang="en-US" sz="1400" dirty="0"/>
              <a:t> Joint CEOS/CGMS </a:t>
            </a:r>
            <a:r>
              <a:rPr lang="en-US" sz="1400" dirty="0" err="1"/>
              <a:t>WGClimate</a:t>
            </a:r>
            <a:r>
              <a:rPr lang="en-US" sz="1400" dirty="0"/>
              <a:t>, Feb. 28 -- Mar. 2, 2023, Tokyo</a:t>
            </a:r>
          </a:p>
        </p:txBody>
      </p:sp>
      <p:sp>
        <p:nvSpPr>
          <p:cNvPr id="5" name="TextBox 4">
            <a:extLst>
              <a:ext uri="{FF2B5EF4-FFF2-40B4-BE49-F238E27FC236}">
                <a16:creationId xmlns:a16="http://schemas.microsoft.com/office/drawing/2014/main" id="{079510ED-8570-9394-EC45-034CBF85C215}"/>
              </a:ext>
            </a:extLst>
          </p:cNvPr>
          <p:cNvSpPr txBox="1"/>
          <p:nvPr/>
        </p:nvSpPr>
        <p:spPr>
          <a:xfrm>
            <a:off x="102547" y="6380292"/>
            <a:ext cx="5395783" cy="307777"/>
          </a:xfrm>
          <a:prstGeom prst="rect">
            <a:avLst/>
          </a:prstGeom>
          <a:solidFill>
            <a:schemeClr val="accent1">
              <a:lumMod val="20000"/>
              <a:lumOff val="80000"/>
            </a:schemeClr>
          </a:solidFill>
        </p:spPr>
        <p:txBody>
          <a:bodyPr wrap="square" rtlCol="0">
            <a:spAutoFit/>
          </a:bodyPr>
          <a:lstStyle/>
          <a:p>
            <a:r>
              <a:rPr lang="en-US" sz="1400" dirty="0"/>
              <a:t>19</a:t>
            </a:r>
            <a:r>
              <a:rPr lang="en-US" sz="1400" baseline="30000" dirty="0"/>
              <a:t>th</a:t>
            </a:r>
            <a:r>
              <a:rPr lang="en-US" sz="1400" dirty="0"/>
              <a:t> Joint CEOS/CGMS </a:t>
            </a:r>
            <a:r>
              <a:rPr lang="en-US" sz="1400" dirty="0" err="1"/>
              <a:t>WGClimate</a:t>
            </a:r>
            <a:r>
              <a:rPr lang="en-US" sz="1400" dirty="0"/>
              <a:t>, 16-17, Oct. 2023, Frascati </a:t>
            </a:r>
          </a:p>
        </p:txBody>
      </p:sp>
      <p:sp>
        <p:nvSpPr>
          <p:cNvPr id="6" name="TextBox 5">
            <a:extLst>
              <a:ext uri="{FF2B5EF4-FFF2-40B4-BE49-F238E27FC236}">
                <a16:creationId xmlns:a16="http://schemas.microsoft.com/office/drawing/2014/main" id="{87B07773-1AAE-03F8-BFAE-11A41AEB88AA}"/>
              </a:ext>
            </a:extLst>
          </p:cNvPr>
          <p:cNvSpPr txBox="1"/>
          <p:nvPr/>
        </p:nvSpPr>
        <p:spPr>
          <a:xfrm>
            <a:off x="81526" y="6401404"/>
            <a:ext cx="5395783" cy="307777"/>
          </a:xfrm>
          <a:prstGeom prst="rect">
            <a:avLst/>
          </a:prstGeom>
          <a:solidFill>
            <a:schemeClr val="accent1">
              <a:lumMod val="20000"/>
              <a:lumOff val="80000"/>
            </a:schemeClr>
          </a:solidFill>
        </p:spPr>
        <p:txBody>
          <a:bodyPr wrap="square" rtlCol="0">
            <a:spAutoFit/>
          </a:bodyPr>
          <a:lstStyle/>
          <a:p>
            <a:r>
              <a:rPr lang="en-US" sz="1400" dirty="0"/>
              <a:t>20</a:t>
            </a:r>
            <a:r>
              <a:rPr lang="en-US" sz="1400" baseline="30000" dirty="0"/>
              <a:t>th</a:t>
            </a:r>
            <a:r>
              <a:rPr lang="en-US" sz="1400" dirty="0"/>
              <a:t> Joint CEOS/CGMS </a:t>
            </a:r>
            <a:r>
              <a:rPr lang="en-US" sz="1400" dirty="0" err="1"/>
              <a:t>WGClimate</a:t>
            </a:r>
            <a:r>
              <a:rPr lang="en-US" sz="1400" dirty="0"/>
              <a:t>, 26-28, Mar. 2024, Boulder </a:t>
            </a:r>
          </a:p>
        </p:txBody>
      </p:sp>
    </p:spTree>
    <p:extLst>
      <p:ext uri="{BB962C8B-B14F-4D97-AF65-F5344CB8AC3E}">
        <p14:creationId xmlns:p14="http://schemas.microsoft.com/office/powerpoint/2010/main" val="34859139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3D452-F88D-334B-A7FF-AF774F614D7E}"/>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01A71D0C-8EB8-9345-865A-B1875DF12342}"/>
              </a:ext>
            </a:extLst>
          </p:cNvPr>
          <p:cNvSpPr>
            <a:spLocks noGrp="1"/>
          </p:cNvSpPr>
          <p:nvPr>
            <p:ph idx="1"/>
          </p:nvPr>
        </p:nvSpPr>
        <p:spPr>
          <a:xfrm>
            <a:off x="66730" y="1496291"/>
            <a:ext cx="11774171" cy="4677968"/>
          </a:xfrm>
        </p:spPr>
        <p:txBody>
          <a:bodyPr>
            <a:normAutofit/>
          </a:bodyPr>
          <a:lstStyle/>
          <a:p>
            <a:pPr>
              <a:lnSpc>
                <a:spcPts val="2800"/>
              </a:lnSpc>
              <a:spcBef>
                <a:spcPts val="600"/>
              </a:spcBef>
            </a:pPr>
            <a:r>
              <a:rPr lang="en-US" sz="2200" dirty="0">
                <a:solidFill>
                  <a:srgbClr val="00B050"/>
                </a:solidFill>
                <a:latin typeface="Optima" panose="02000503060000020004" pitchFamily="2" charset="0"/>
              </a:rPr>
              <a:t>GHG at high latitudes with a focus on the permafrost regions in wintertime</a:t>
            </a:r>
          </a:p>
          <a:p>
            <a:pPr>
              <a:lnSpc>
                <a:spcPts val="2800"/>
              </a:lnSpc>
              <a:spcBef>
                <a:spcPts val="600"/>
              </a:spcBef>
            </a:pPr>
            <a:r>
              <a:rPr lang="en-US" sz="2200" dirty="0">
                <a:solidFill>
                  <a:schemeClr val="tx2">
                    <a:lumMod val="60000"/>
                    <a:lumOff val="40000"/>
                  </a:schemeClr>
                </a:solidFill>
                <a:latin typeface="Optima" panose="02000503060000020004" pitchFamily="2" charset="0"/>
              </a:rPr>
              <a:t>Sea-ice thickness</a:t>
            </a:r>
          </a:p>
          <a:p>
            <a:pPr>
              <a:lnSpc>
                <a:spcPts val="2800"/>
              </a:lnSpc>
              <a:spcBef>
                <a:spcPts val="600"/>
              </a:spcBef>
            </a:pPr>
            <a:r>
              <a:rPr lang="en-US" sz="2200" dirty="0">
                <a:solidFill>
                  <a:schemeClr val="tx2">
                    <a:lumMod val="60000"/>
                    <a:lumOff val="40000"/>
                  </a:schemeClr>
                </a:solidFill>
                <a:latin typeface="Optima" panose="02000503060000020004" pitchFamily="2" charset="0"/>
              </a:rPr>
              <a:t>Surface temperatures of all surfaces (sea, ice, land)</a:t>
            </a:r>
          </a:p>
          <a:p>
            <a:pPr>
              <a:lnSpc>
                <a:spcPts val="2800"/>
              </a:lnSpc>
              <a:spcBef>
                <a:spcPts val="600"/>
              </a:spcBef>
            </a:pPr>
            <a:r>
              <a:rPr lang="en-US" sz="2200" dirty="0">
                <a:solidFill>
                  <a:schemeClr val="tx2">
                    <a:lumMod val="60000"/>
                    <a:lumOff val="40000"/>
                  </a:schemeClr>
                </a:solidFill>
                <a:latin typeface="Optima" panose="02000503060000020004" pitchFamily="2" charset="0"/>
              </a:rPr>
              <a:t>Atmospheric ECVs at the very highest latitudes (describing climate change including forcing and feedback effects)</a:t>
            </a:r>
          </a:p>
          <a:p>
            <a:pPr>
              <a:lnSpc>
                <a:spcPts val="2800"/>
              </a:lnSpc>
              <a:spcBef>
                <a:spcPts val="600"/>
              </a:spcBef>
            </a:pPr>
            <a:r>
              <a:rPr lang="en-US" sz="2200" dirty="0">
                <a:solidFill>
                  <a:schemeClr val="tx2">
                    <a:lumMod val="60000"/>
                    <a:lumOff val="40000"/>
                  </a:schemeClr>
                </a:solidFill>
                <a:latin typeface="Optima" panose="02000503060000020004" pitchFamily="2" charset="0"/>
              </a:rPr>
              <a:t>Albedo for all surfaces (land and sea-ice)</a:t>
            </a:r>
          </a:p>
        </p:txBody>
      </p:sp>
      <p:sp>
        <p:nvSpPr>
          <p:cNvPr id="7" name="Title 1">
            <a:extLst>
              <a:ext uri="{FF2B5EF4-FFF2-40B4-BE49-F238E27FC236}">
                <a16:creationId xmlns:a16="http://schemas.microsoft.com/office/drawing/2014/main" id="{19EDD1FB-D595-2FE1-9D61-CC6DCBD87E46}"/>
              </a:ext>
            </a:extLst>
          </p:cNvPr>
          <p:cNvSpPr txBox="1">
            <a:spLocks/>
          </p:cNvSpPr>
          <p:nvPr/>
        </p:nvSpPr>
        <p:spPr>
          <a:xfrm>
            <a:off x="1574155" y="181783"/>
            <a:ext cx="9294471" cy="1143000"/>
          </a:xfrm>
          <a:prstGeom prst="rect">
            <a:avLst/>
          </a:prstGeom>
        </p:spPr>
        <p:txBody>
          <a:bodyPr vert="horz" lIns="91440" tIns="45720" rIns="91440" bIns="45720" rtlCol="0" anchor="ctr">
            <a:normAutofit/>
          </a:bodyPr>
          <a:lstStyle>
            <a:lvl1pPr algn="ctr" defTabSz="914377" rtl="0" eaLnBrk="1" latinLnBrk="0" hangingPunct="1">
              <a:spcBef>
                <a:spcPct val="0"/>
              </a:spcBef>
              <a:buNone/>
              <a:defRPr sz="4400" kern="1200">
                <a:solidFill>
                  <a:schemeClr val="tx1"/>
                </a:solidFill>
                <a:latin typeface="+mj-lt"/>
                <a:ea typeface="+mj-ea"/>
                <a:cs typeface="+mj-cs"/>
              </a:defRPr>
            </a:lvl1pPr>
          </a:lstStyle>
          <a:p>
            <a:r>
              <a:rPr lang="en-US" sz="2400" dirty="0"/>
              <a:t>F2: Improved ECV satellite observations in polar regions</a:t>
            </a:r>
          </a:p>
        </p:txBody>
      </p:sp>
      <p:sp>
        <p:nvSpPr>
          <p:cNvPr id="4" name="TextBox 3">
            <a:extLst>
              <a:ext uri="{FF2B5EF4-FFF2-40B4-BE49-F238E27FC236}">
                <a16:creationId xmlns:a16="http://schemas.microsoft.com/office/drawing/2014/main" id="{987F0BD8-9597-5FCA-A835-B03D156BBC39}"/>
              </a:ext>
            </a:extLst>
          </p:cNvPr>
          <p:cNvSpPr txBox="1"/>
          <p:nvPr/>
        </p:nvSpPr>
        <p:spPr>
          <a:xfrm>
            <a:off x="123568" y="6326659"/>
            <a:ext cx="5395783" cy="307777"/>
          </a:xfrm>
          <a:prstGeom prst="rect">
            <a:avLst/>
          </a:prstGeom>
          <a:solidFill>
            <a:schemeClr val="accent1">
              <a:lumMod val="20000"/>
              <a:lumOff val="80000"/>
            </a:schemeClr>
          </a:solidFill>
        </p:spPr>
        <p:txBody>
          <a:bodyPr wrap="square" rtlCol="0">
            <a:spAutoFit/>
          </a:bodyPr>
          <a:lstStyle/>
          <a:p>
            <a:r>
              <a:rPr lang="en-US" sz="1400" dirty="0"/>
              <a:t>18</a:t>
            </a:r>
            <a:r>
              <a:rPr lang="en-US" sz="1400" baseline="30000" dirty="0"/>
              <a:t>th</a:t>
            </a:r>
            <a:r>
              <a:rPr lang="en-US" sz="1400" dirty="0"/>
              <a:t> Joint CEOS/CGMS </a:t>
            </a:r>
            <a:r>
              <a:rPr lang="en-US" sz="1400" dirty="0" err="1"/>
              <a:t>WGClimate</a:t>
            </a:r>
            <a:r>
              <a:rPr lang="en-US" sz="1400" dirty="0"/>
              <a:t>, Feb. 28 -- Mar. 2, 2023, Tokyo</a:t>
            </a:r>
          </a:p>
        </p:txBody>
      </p:sp>
      <p:sp>
        <p:nvSpPr>
          <p:cNvPr id="5" name="TextBox 4">
            <a:extLst>
              <a:ext uri="{FF2B5EF4-FFF2-40B4-BE49-F238E27FC236}">
                <a16:creationId xmlns:a16="http://schemas.microsoft.com/office/drawing/2014/main" id="{079510ED-8570-9394-EC45-034CBF85C215}"/>
              </a:ext>
            </a:extLst>
          </p:cNvPr>
          <p:cNvSpPr txBox="1"/>
          <p:nvPr/>
        </p:nvSpPr>
        <p:spPr>
          <a:xfrm>
            <a:off x="102547" y="6380292"/>
            <a:ext cx="5395783" cy="307777"/>
          </a:xfrm>
          <a:prstGeom prst="rect">
            <a:avLst/>
          </a:prstGeom>
          <a:solidFill>
            <a:schemeClr val="accent1">
              <a:lumMod val="20000"/>
              <a:lumOff val="80000"/>
            </a:schemeClr>
          </a:solidFill>
        </p:spPr>
        <p:txBody>
          <a:bodyPr wrap="square" rtlCol="0">
            <a:spAutoFit/>
          </a:bodyPr>
          <a:lstStyle/>
          <a:p>
            <a:r>
              <a:rPr lang="en-US" sz="1400" dirty="0"/>
              <a:t>19</a:t>
            </a:r>
            <a:r>
              <a:rPr lang="en-US" sz="1400" baseline="30000" dirty="0"/>
              <a:t>th</a:t>
            </a:r>
            <a:r>
              <a:rPr lang="en-US" sz="1400" dirty="0"/>
              <a:t> Joint CEOS/CGMS </a:t>
            </a:r>
            <a:r>
              <a:rPr lang="en-US" sz="1400" dirty="0" err="1"/>
              <a:t>WGClimate</a:t>
            </a:r>
            <a:r>
              <a:rPr lang="en-US" sz="1400" dirty="0"/>
              <a:t>, 16-17, Oct. 2023, Frascati </a:t>
            </a:r>
          </a:p>
        </p:txBody>
      </p:sp>
      <p:sp>
        <p:nvSpPr>
          <p:cNvPr id="6" name="TextBox 5">
            <a:extLst>
              <a:ext uri="{FF2B5EF4-FFF2-40B4-BE49-F238E27FC236}">
                <a16:creationId xmlns:a16="http://schemas.microsoft.com/office/drawing/2014/main" id="{72777795-8B67-6F56-A926-EA7D48B589B8}"/>
              </a:ext>
            </a:extLst>
          </p:cNvPr>
          <p:cNvSpPr txBox="1"/>
          <p:nvPr/>
        </p:nvSpPr>
        <p:spPr>
          <a:xfrm>
            <a:off x="81526" y="6401404"/>
            <a:ext cx="5395783" cy="307777"/>
          </a:xfrm>
          <a:prstGeom prst="rect">
            <a:avLst/>
          </a:prstGeom>
          <a:solidFill>
            <a:schemeClr val="accent1">
              <a:lumMod val="20000"/>
              <a:lumOff val="80000"/>
            </a:schemeClr>
          </a:solidFill>
        </p:spPr>
        <p:txBody>
          <a:bodyPr wrap="square" rtlCol="0">
            <a:spAutoFit/>
          </a:bodyPr>
          <a:lstStyle/>
          <a:p>
            <a:r>
              <a:rPr lang="en-US" sz="1400" dirty="0"/>
              <a:t>20</a:t>
            </a:r>
            <a:r>
              <a:rPr lang="en-US" sz="1400" baseline="30000" dirty="0"/>
              <a:t>th</a:t>
            </a:r>
            <a:r>
              <a:rPr lang="en-US" sz="1400" dirty="0"/>
              <a:t> Joint CEOS/CGMS </a:t>
            </a:r>
            <a:r>
              <a:rPr lang="en-US" sz="1400" dirty="0" err="1"/>
              <a:t>WGClimate</a:t>
            </a:r>
            <a:r>
              <a:rPr lang="en-US" sz="1400" dirty="0"/>
              <a:t>, 26-28, Mar. 2024, Boulder </a:t>
            </a:r>
          </a:p>
        </p:txBody>
      </p:sp>
    </p:spTree>
    <p:extLst>
      <p:ext uri="{BB962C8B-B14F-4D97-AF65-F5344CB8AC3E}">
        <p14:creationId xmlns:p14="http://schemas.microsoft.com/office/powerpoint/2010/main" val="21854548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3D452-F88D-334B-A7FF-AF774F614D7E}"/>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01A71D0C-8EB8-9345-865A-B1875DF12342}"/>
              </a:ext>
            </a:extLst>
          </p:cNvPr>
          <p:cNvSpPr>
            <a:spLocks noGrp="1"/>
          </p:cNvSpPr>
          <p:nvPr>
            <p:ph idx="1"/>
          </p:nvPr>
        </p:nvSpPr>
        <p:spPr>
          <a:xfrm>
            <a:off x="66730" y="1496291"/>
            <a:ext cx="11774171" cy="4677968"/>
          </a:xfrm>
        </p:spPr>
        <p:txBody>
          <a:bodyPr>
            <a:normAutofit/>
          </a:bodyPr>
          <a:lstStyle/>
          <a:p>
            <a:pPr>
              <a:lnSpc>
                <a:spcPts val="2800"/>
              </a:lnSpc>
              <a:spcBef>
                <a:spcPts val="600"/>
              </a:spcBef>
            </a:pPr>
            <a:r>
              <a:rPr lang="en-US" sz="2000" dirty="0">
                <a:solidFill>
                  <a:schemeClr val="tx2">
                    <a:lumMod val="60000"/>
                    <a:lumOff val="40000"/>
                  </a:schemeClr>
                </a:solidFill>
                <a:latin typeface="Optima" panose="02000503060000020004" pitchFamily="2" charset="0"/>
              </a:rPr>
              <a:t>Expand global ocean climate in situ observations and satellite products into exclusive Economic Zones (EEZs) and coastal zones </a:t>
            </a:r>
          </a:p>
          <a:p>
            <a:pPr>
              <a:lnSpc>
                <a:spcPts val="2800"/>
              </a:lnSpc>
              <a:spcBef>
                <a:spcPts val="600"/>
              </a:spcBef>
            </a:pPr>
            <a:r>
              <a:rPr lang="en-US" sz="2000" dirty="0">
                <a:solidFill>
                  <a:schemeClr val="tx2">
                    <a:lumMod val="60000"/>
                    <a:lumOff val="40000"/>
                  </a:schemeClr>
                </a:solidFill>
                <a:latin typeface="Optima" panose="02000503060000020004" pitchFamily="2" charset="0"/>
              </a:rPr>
              <a:t>Develop new satellite-based products for coastal biogeochemistry </a:t>
            </a:r>
          </a:p>
          <a:p>
            <a:pPr>
              <a:lnSpc>
                <a:spcPts val="2800"/>
              </a:lnSpc>
              <a:spcBef>
                <a:spcPts val="600"/>
              </a:spcBef>
            </a:pPr>
            <a:r>
              <a:rPr lang="en-US" sz="2000" dirty="0">
                <a:solidFill>
                  <a:schemeClr val="tx2">
                    <a:lumMod val="60000"/>
                    <a:lumOff val="40000"/>
                  </a:schemeClr>
                </a:solidFill>
                <a:latin typeface="Optima" panose="02000503060000020004" pitchFamily="2" charset="0"/>
              </a:rPr>
              <a:t>Produce land cover datasets in coastal areas without land surface masks and in near real time, including uncertainties</a:t>
            </a:r>
          </a:p>
        </p:txBody>
      </p:sp>
      <p:sp>
        <p:nvSpPr>
          <p:cNvPr id="7" name="Title 1">
            <a:extLst>
              <a:ext uri="{FF2B5EF4-FFF2-40B4-BE49-F238E27FC236}">
                <a16:creationId xmlns:a16="http://schemas.microsoft.com/office/drawing/2014/main" id="{19EDD1FB-D595-2FE1-9D61-CC6DCBD87E46}"/>
              </a:ext>
            </a:extLst>
          </p:cNvPr>
          <p:cNvSpPr txBox="1">
            <a:spLocks/>
          </p:cNvSpPr>
          <p:nvPr/>
        </p:nvSpPr>
        <p:spPr>
          <a:xfrm>
            <a:off x="1574155" y="181783"/>
            <a:ext cx="9294471" cy="1143000"/>
          </a:xfrm>
          <a:prstGeom prst="rect">
            <a:avLst/>
          </a:prstGeom>
        </p:spPr>
        <p:txBody>
          <a:bodyPr vert="horz" lIns="91440" tIns="45720" rIns="91440" bIns="45720" rtlCol="0" anchor="ctr">
            <a:normAutofit/>
          </a:bodyPr>
          <a:lstStyle>
            <a:lvl1pPr algn="ctr" defTabSz="914377" rtl="0" eaLnBrk="1" latinLnBrk="0" hangingPunct="1">
              <a:spcBef>
                <a:spcPct val="0"/>
              </a:spcBef>
              <a:buNone/>
              <a:defRPr sz="4400" kern="1200">
                <a:solidFill>
                  <a:schemeClr val="tx1"/>
                </a:solidFill>
                <a:latin typeface="+mj-lt"/>
                <a:ea typeface="+mj-ea"/>
                <a:cs typeface="+mj-cs"/>
              </a:defRPr>
            </a:lvl1pPr>
          </a:lstStyle>
          <a:p>
            <a:r>
              <a:rPr lang="en-US" sz="2400" dirty="0"/>
              <a:t>F3: Improve monitoring of coastal and exclusive economic zones</a:t>
            </a:r>
          </a:p>
        </p:txBody>
      </p:sp>
      <p:sp>
        <p:nvSpPr>
          <p:cNvPr id="4" name="TextBox 3">
            <a:extLst>
              <a:ext uri="{FF2B5EF4-FFF2-40B4-BE49-F238E27FC236}">
                <a16:creationId xmlns:a16="http://schemas.microsoft.com/office/drawing/2014/main" id="{987F0BD8-9597-5FCA-A835-B03D156BBC39}"/>
              </a:ext>
            </a:extLst>
          </p:cNvPr>
          <p:cNvSpPr txBox="1"/>
          <p:nvPr/>
        </p:nvSpPr>
        <p:spPr>
          <a:xfrm>
            <a:off x="123568" y="6326659"/>
            <a:ext cx="5395783" cy="307777"/>
          </a:xfrm>
          <a:prstGeom prst="rect">
            <a:avLst/>
          </a:prstGeom>
          <a:solidFill>
            <a:schemeClr val="accent1">
              <a:lumMod val="20000"/>
              <a:lumOff val="80000"/>
            </a:schemeClr>
          </a:solidFill>
        </p:spPr>
        <p:txBody>
          <a:bodyPr wrap="square" rtlCol="0">
            <a:spAutoFit/>
          </a:bodyPr>
          <a:lstStyle/>
          <a:p>
            <a:r>
              <a:rPr lang="en-US" sz="1400" dirty="0"/>
              <a:t>18</a:t>
            </a:r>
            <a:r>
              <a:rPr lang="en-US" sz="1400" baseline="30000" dirty="0"/>
              <a:t>th</a:t>
            </a:r>
            <a:r>
              <a:rPr lang="en-US" sz="1400" dirty="0"/>
              <a:t> Joint CEOS/CGMS </a:t>
            </a:r>
            <a:r>
              <a:rPr lang="en-US" sz="1400" dirty="0" err="1"/>
              <a:t>WGClimate</a:t>
            </a:r>
            <a:r>
              <a:rPr lang="en-US" sz="1400" dirty="0"/>
              <a:t>, Feb. 28 -- Mar. 2, 2023, Tokyo</a:t>
            </a:r>
          </a:p>
        </p:txBody>
      </p:sp>
      <p:sp>
        <p:nvSpPr>
          <p:cNvPr id="5" name="TextBox 4">
            <a:extLst>
              <a:ext uri="{FF2B5EF4-FFF2-40B4-BE49-F238E27FC236}">
                <a16:creationId xmlns:a16="http://schemas.microsoft.com/office/drawing/2014/main" id="{079510ED-8570-9394-EC45-034CBF85C215}"/>
              </a:ext>
            </a:extLst>
          </p:cNvPr>
          <p:cNvSpPr txBox="1"/>
          <p:nvPr/>
        </p:nvSpPr>
        <p:spPr>
          <a:xfrm>
            <a:off x="102547" y="6380292"/>
            <a:ext cx="5395783" cy="307777"/>
          </a:xfrm>
          <a:prstGeom prst="rect">
            <a:avLst/>
          </a:prstGeom>
          <a:solidFill>
            <a:schemeClr val="accent1">
              <a:lumMod val="20000"/>
              <a:lumOff val="80000"/>
            </a:schemeClr>
          </a:solidFill>
        </p:spPr>
        <p:txBody>
          <a:bodyPr wrap="square" rtlCol="0">
            <a:spAutoFit/>
          </a:bodyPr>
          <a:lstStyle/>
          <a:p>
            <a:r>
              <a:rPr lang="en-US" sz="1400" dirty="0"/>
              <a:t>19</a:t>
            </a:r>
            <a:r>
              <a:rPr lang="en-US" sz="1400" baseline="30000" dirty="0"/>
              <a:t>th</a:t>
            </a:r>
            <a:r>
              <a:rPr lang="en-US" sz="1400" dirty="0"/>
              <a:t> Joint CEOS/CGMS </a:t>
            </a:r>
            <a:r>
              <a:rPr lang="en-US" sz="1400" dirty="0" err="1"/>
              <a:t>WGClimate</a:t>
            </a:r>
            <a:r>
              <a:rPr lang="en-US" sz="1400" dirty="0"/>
              <a:t>, 16-17, Oct. 2023, Frascati </a:t>
            </a:r>
          </a:p>
        </p:txBody>
      </p:sp>
      <p:sp>
        <p:nvSpPr>
          <p:cNvPr id="6" name="TextBox 5">
            <a:extLst>
              <a:ext uri="{FF2B5EF4-FFF2-40B4-BE49-F238E27FC236}">
                <a16:creationId xmlns:a16="http://schemas.microsoft.com/office/drawing/2014/main" id="{B3925C21-BDB4-B493-C238-0A04ACD055F5}"/>
              </a:ext>
            </a:extLst>
          </p:cNvPr>
          <p:cNvSpPr txBox="1"/>
          <p:nvPr/>
        </p:nvSpPr>
        <p:spPr>
          <a:xfrm>
            <a:off x="81526" y="6401404"/>
            <a:ext cx="5395783" cy="307777"/>
          </a:xfrm>
          <a:prstGeom prst="rect">
            <a:avLst/>
          </a:prstGeom>
          <a:solidFill>
            <a:schemeClr val="accent1">
              <a:lumMod val="20000"/>
              <a:lumOff val="80000"/>
            </a:schemeClr>
          </a:solidFill>
        </p:spPr>
        <p:txBody>
          <a:bodyPr wrap="square" rtlCol="0">
            <a:spAutoFit/>
          </a:bodyPr>
          <a:lstStyle/>
          <a:p>
            <a:r>
              <a:rPr lang="en-US" sz="1400" dirty="0"/>
              <a:t>20</a:t>
            </a:r>
            <a:r>
              <a:rPr lang="en-US" sz="1400" baseline="30000" dirty="0"/>
              <a:t>th</a:t>
            </a:r>
            <a:r>
              <a:rPr lang="en-US" sz="1400" dirty="0"/>
              <a:t> Joint CEOS/CGMS </a:t>
            </a:r>
            <a:r>
              <a:rPr lang="en-US" sz="1400" dirty="0" err="1"/>
              <a:t>WGClimate</a:t>
            </a:r>
            <a:r>
              <a:rPr lang="en-US" sz="1400" dirty="0"/>
              <a:t>, 26-28, Mar. 2024, Boulder </a:t>
            </a:r>
          </a:p>
        </p:txBody>
      </p:sp>
    </p:spTree>
    <p:extLst>
      <p:ext uri="{BB962C8B-B14F-4D97-AF65-F5344CB8AC3E}">
        <p14:creationId xmlns:p14="http://schemas.microsoft.com/office/powerpoint/2010/main" val="24609162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3D452-F88D-334B-A7FF-AF774F614D7E}"/>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01A71D0C-8EB8-9345-865A-B1875DF12342}"/>
              </a:ext>
            </a:extLst>
          </p:cNvPr>
          <p:cNvSpPr>
            <a:spLocks noGrp="1"/>
          </p:cNvSpPr>
          <p:nvPr>
            <p:ph idx="1"/>
          </p:nvPr>
        </p:nvSpPr>
        <p:spPr>
          <a:xfrm>
            <a:off x="66730" y="1496291"/>
            <a:ext cx="11774171" cy="4677968"/>
          </a:xfrm>
        </p:spPr>
        <p:txBody>
          <a:bodyPr>
            <a:normAutofit/>
          </a:bodyPr>
          <a:lstStyle/>
          <a:p>
            <a:pPr>
              <a:lnSpc>
                <a:spcPts val="2800"/>
              </a:lnSpc>
              <a:spcBef>
                <a:spcPts val="1080"/>
              </a:spcBef>
            </a:pPr>
            <a:r>
              <a:rPr lang="en-US" sz="2200" dirty="0">
                <a:solidFill>
                  <a:schemeClr val="tx2">
                    <a:lumMod val="60000"/>
                    <a:lumOff val="40000"/>
                  </a:schemeClr>
                </a:solidFill>
                <a:latin typeface="Optima" panose="02000503060000020004" pitchFamily="2" charset="0"/>
              </a:rPr>
              <a:t>B1.3 Better align the satellite FRM program to the reference tier of tiered networks and enhance/expand FRM to fill gaps in satellite </a:t>
            </a:r>
            <a:r>
              <a:rPr lang="en-US" sz="2200" dirty="0" err="1">
                <a:solidFill>
                  <a:schemeClr val="tx2">
                    <a:lumMod val="60000"/>
                    <a:lumOff val="40000"/>
                  </a:schemeClr>
                </a:solidFill>
                <a:latin typeface="Optima" panose="02000503060000020004" pitchFamily="2" charset="0"/>
              </a:rPr>
              <a:t>cal</a:t>
            </a:r>
            <a:r>
              <a:rPr lang="en-US" sz="2200" dirty="0">
                <a:solidFill>
                  <a:schemeClr val="tx2">
                    <a:lumMod val="60000"/>
                    <a:lumOff val="40000"/>
                  </a:schemeClr>
                </a:solidFill>
                <a:latin typeface="Optima" panose="02000503060000020004" pitchFamily="2" charset="0"/>
              </a:rPr>
              <a:t>/</a:t>
            </a:r>
            <a:r>
              <a:rPr lang="en-US" sz="2200" dirty="0" err="1">
                <a:solidFill>
                  <a:schemeClr val="tx2">
                    <a:lumMod val="60000"/>
                    <a:lumOff val="40000"/>
                  </a:schemeClr>
                </a:solidFill>
                <a:latin typeface="Optima" panose="02000503060000020004" pitchFamily="2" charset="0"/>
              </a:rPr>
              <a:t>val</a:t>
            </a:r>
            <a:r>
              <a:rPr lang="en-US" sz="2200" dirty="0">
                <a:solidFill>
                  <a:schemeClr val="tx2">
                    <a:lumMod val="60000"/>
                    <a:lumOff val="40000"/>
                  </a:schemeClr>
                </a:solidFill>
                <a:latin typeface="Optima" panose="02000503060000020004" pitchFamily="2" charset="0"/>
              </a:rPr>
              <a:t> </a:t>
            </a:r>
          </a:p>
          <a:p>
            <a:pPr>
              <a:lnSpc>
                <a:spcPts val="2800"/>
              </a:lnSpc>
              <a:spcBef>
                <a:spcPts val="1080"/>
              </a:spcBef>
            </a:pPr>
            <a:r>
              <a:rPr lang="en-US" sz="2200" dirty="0">
                <a:solidFill>
                  <a:schemeClr val="tx2">
                    <a:lumMod val="60000"/>
                    <a:lumOff val="40000"/>
                  </a:schemeClr>
                </a:solidFill>
                <a:latin typeface="Optima" panose="02000503060000020004" pitchFamily="2" charset="0"/>
              </a:rPr>
              <a:t>B5.1 Increase the number of in situ river level observations that are exchanged internationally and can be used to calibration satellite observations of water levels</a:t>
            </a:r>
          </a:p>
          <a:p>
            <a:pPr>
              <a:lnSpc>
                <a:spcPts val="2800"/>
              </a:lnSpc>
              <a:spcBef>
                <a:spcPts val="1080"/>
              </a:spcBef>
            </a:pPr>
            <a:r>
              <a:rPr lang="en-US" sz="2200" dirty="0">
                <a:solidFill>
                  <a:schemeClr val="tx2">
                    <a:lumMod val="60000"/>
                    <a:lumOff val="40000"/>
                  </a:schemeClr>
                </a:solidFill>
                <a:latin typeface="Optima" panose="02000503060000020004" pitchFamily="2" charset="0"/>
              </a:rPr>
              <a:t>D4. </a:t>
            </a:r>
            <a:r>
              <a:rPr lang="en-US" sz="2200" i="0" u="none" strike="noStrike" dirty="0">
                <a:solidFill>
                  <a:schemeClr val="tx2">
                    <a:lumMod val="60000"/>
                    <a:lumOff val="40000"/>
                  </a:schemeClr>
                </a:solidFill>
                <a:effectLst/>
                <a:latin typeface="Optima" panose="02000503060000020004" pitchFamily="2" charset="0"/>
              </a:rPr>
              <a:t>Create a facility to access co-located in situ </a:t>
            </a:r>
            <a:r>
              <a:rPr lang="en-US" sz="2200" i="0" u="none" strike="noStrike" dirty="0" err="1">
                <a:solidFill>
                  <a:schemeClr val="tx2">
                    <a:lumMod val="60000"/>
                    <a:lumOff val="40000"/>
                  </a:schemeClr>
                </a:solidFill>
                <a:effectLst/>
                <a:latin typeface="Optima" panose="02000503060000020004" pitchFamily="2" charset="0"/>
              </a:rPr>
              <a:t>cal</a:t>
            </a:r>
            <a:r>
              <a:rPr lang="en-US" sz="2200" i="0" u="none" strike="noStrike" dirty="0">
                <a:solidFill>
                  <a:schemeClr val="tx2">
                    <a:lumMod val="60000"/>
                    <a:lumOff val="40000"/>
                  </a:schemeClr>
                </a:solidFill>
                <a:effectLst/>
                <a:latin typeface="Optima" panose="02000503060000020004" pitchFamily="2" charset="0"/>
              </a:rPr>
              <a:t>/</a:t>
            </a:r>
            <a:r>
              <a:rPr lang="en-US" sz="2200" i="0" u="none" strike="noStrike" dirty="0" err="1">
                <a:solidFill>
                  <a:schemeClr val="tx2">
                    <a:lumMod val="60000"/>
                    <a:lumOff val="40000"/>
                  </a:schemeClr>
                </a:solidFill>
                <a:effectLst/>
                <a:latin typeface="Optima" panose="02000503060000020004" pitchFamily="2" charset="0"/>
              </a:rPr>
              <a:t>val</a:t>
            </a:r>
            <a:r>
              <a:rPr lang="en-US" sz="2200" i="0" u="none" strike="noStrike" dirty="0">
                <a:solidFill>
                  <a:schemeClr val="tx2">
                    <a:lumMod val="60000"/>
                    <a:lumOff val="40000"/>
                  </a:schemeClr>
                </a:solidFill>
                <a:effectLst/>
                <a:latin typeface="Optima" panose="02000503060000020004" pitchFamily="2" charset="0"/>
              </a:rPr>
              <a:t> observations and satellite data for quality assurance of satellite products</a:t>
            </a:r>
          </a:p>
          <a:p>
            <a:pPr lvl="1">
              <a:lnSpc>
                <a:spcPts val="2800"/>
              </a:lnSpc>
              <a:spcBef>
                <a:spcPts val="600"/>
              </a:spcBef>
            </a:pPr>
            <a:r>
              <a:rPr lang="en-US" sz="2000" dirty="0">
                <a:solidFill>
                  <a:schemeClr val="tx2">
                    <a:lumMod val="60000"/>
                    <a:lumOff val="40000"/>
                  </a:schemeClr>
                </a:solidFill>
                <a:latin typeface="Optima" panose="02000503060000020004" pitchFamily="2" charset="0"/>
              </a:rPr>
              <a:t>Improve access to co-located satellite and reference quality in situ observations, as well as tools for evaluation purposes. This facility will use data from reference networks and FRM programs for a broad range of ECVs for </a:t>
            </a:r>
            <a:r>
              <a:rPr lang="en-US" sz="2000" dirty="0" err="1">
                <a:solidFill>
                  <a:schemeClr val="tx2">
                    <a:lumMod val="60000"/>
                    <a:lumOff val="40000"/>
                  </a:schemeClr>
                </a:solidFill>
                <a:latin typeface="Optima" panose="02000503060000020004" pitchFamily="2" charset="0"/>
              </a:rPr>
              <a:t>cal</a:t>
            </a:r>
            <a:r>
              <a:rPr lang="en-US" sz="2000" dirty="0">
                <a:solidFill>
                  <a:schemeClr val="tx2">
                    <a:lumMod val="60000"/>
                    <a:lumOff val="40000"/>
                  </a:schemeClr>
                </a:solidFill>
                <a:latin typeface="Optima" panose="02000503060000020004" pitchFamily="2" charset="0"/>
              </a:rPr>
              <a:t>/</a:t>
            </a:r>
            <a:r>
              <a:rPr lang="en-US" sz="2000" dirty="0" err="1">
                <a:solidFill>
                  <a:schemeClr val="tx2">
                    <a:lumMod val="60000"/>
                    <a:lumOff val="40000"/>
                  </a:schemeClr>
                </a:solidFill>
                <a:latin typeface="Optima" panose="02000503060000020004" pitchFamily="2" charset="0"/>
              </a:rPr>
              <a:t>val</a:t>
            </a:r>
            <a:r>
              <a:rPr lang="en-US" sz="2000" dirty="0">
                <a:solidFill>
                  <a:schemeClr val="tx2">
                    <a:lumMod val="60000"/>
                    <a:lumOff val="40000"/>
                  </a:schemeClr>
                </a:solidFill>
                <a:latin typeface="Optima" panose="02000503060000020004" pitchFamily="2" charset="0"/>
              </a:rPr>
              <a:t> of satellite programs </a:t>
            </a:r>
          </a:p>
          <a:p>
            <a:pPr lvl="1">
              <a:lnSpc>
                <a:spcPts val="2800"/>
              </a:lnSpc>
              <a:spcBef>
                <a:spcPts val="600"/>
              </a:spcBef>
            </a:pPr>
            <a:r>
              <a:rPr lang="en-US" sz="2000" dirty="0">
                <a:solidFill>
                  <a:schemeClr val="tx2">
                    <a:lumMod val="60000"/>
                    <a:lumOff val="40000"/>
                  </a:schemeClr>
                </a:solidFill>
                <a:latin typeface="Optima" panose="02000503060000020004" pitchFamily="2" charset="0"/>
              </a:rPr>
              <a:t>Develop tools to use the co-located data collection developed under activity 1 to undertake various analyses of satellite-based measurements.</a:t>
            </a:r>
          </a:p>
          <a:p>
            <a:pPr>
              <a:lnSpc>
                <a:spcPts val="2800"/>
              </a:lnSpc>
              <a:spcBef>
                <a:spcPts val="1080"/>
              </a:spcBef>
            </a:pPr>
            <a:endParaRPr lang="en-US" sz="2200" dirty="0">
              <a:solidFill>
                <a:schemeClr val="tx2">
                  <a:lumMod val="60000"/>
                  <a:lumOff val="40000"/>
                </a:schemeClr>
              </a:solidFill>
              <a:latin typeface="Optima" panose="02000503060000020004" pitchFamily="2" charset="0"/>
            </a:endParaRPr>
          </a:p>
        </p:txBody>
      </p:sp>
      <p:sp>
        <p:nvSpPr>
          <p:cNvPr id="7" name="Title 1">
            <a:extLst>
              <a:ext uri="{FF2B5EF4-FFF2-40B4-BE49-F238E27FC236}">
                <a16:creationId xmlns:a16="http://schemas.microsoft.com/office/drawing/2014/main" id="{19EDD1FB-D595-2FE1-9D61-CC6DCBD87E46}"/>
              </a:ext>
            </a:extLst>
          </p:cNvPr>
          <p:cNvSpPr txBox="1">
            <a:spLocks/>
          </p:cNvSpPr>
          <p:nvPr/>
        </p:nvSpPr>
        <p:spPr>
          <a:xfrm>
            <a:off x="2082800" y="301219"/>
            <a:ext cx="8331200" cy="1143000"/>
          </a:xfrm>
          <a:prstGeom prst="rect">
            <a:avLst/>
          </a:prstGeom>
        </p:spPr>
        <p:txBody>
          <a:bodyPr vert="horz" lIns="91440" tIns="45720" rIns="91440" bIns="45720" rtlCol="0" anchor="ctr">
            <a:normAutofit/>
          </a:bodyPr>
          <a:lstStyle>
            <a:lvl1pPr algn="ctr" defTabSz="914377" rtl="0" eaLnBrk="1" latinLnBrk="0" hangingPunct="1">
              <a:spcBef>
                <a:spcPct val="0"/>
              </a:spcBef>
              <a:buNone/>
              <a:defRPr sz="4400" kern="1200">
                <a:solidFill>
                  <a:schemeClr val="tx1"/>
                </a:solidFill>
                <a:latin typeface="+mj-lt"/>
                <a:ea typeface="+mj-ea"/>
                <a:cs typeface="+mj-cs"/>
              </a:defRPr>
            </a:lvl1pPr>
          </a:lstStyle>
          <a:p>
            <a:r>
              <a:rPr lang="en-US" sz="2400" dirty="0"/>
              <a:t>Cal/Val related actions</a:t>
            </a:r>
          </a:p>
        </p:txBody>
      </p:sp>
      <p:sp>
        <p:nvSpPr>
          <p:cNvPr id="4" name="TextBox 3">
            <a:extLst>
              <a:ext uri="{FF2B5EF4-FFF2-40B4-BE49-F238E27FC236}">
                <a16:creationId xmlns:a16="http://schemas.microsoft.com/office/drawing/2014/main" id="{987F0BD8-9597-5FCA-A835-B03D156BBC39}"/>
              </a:ext>
            </a:extLst>
          </p:cNvPr>
          <p:cNvSpPr txBox="1"/>
          <p:nvPr/>
        </p:nvSpPr>
        <p:spPr>
          <a:xfrm>
            <a:off x="123568" y="6326659"/>
            <a:ext cx="5395783" cy="307777"/>
          </a:xfrm>
          <a:prstGeom prst="rect">
            <a:avLst/>
          </a:prstGeom>
          <a:solidFill>
            <a:schemeClr val="accent1">
              <a:lumMod val="20000"/>
              <a:lumOff val="80000"/>
            </a:schemeClr>
          </a:solidFill>
        </p:spPr>
        <p:txBody>
          <a:bodyPr wrap="square" rtlCol="0">
            <a:spAutoFit/>
          </a:bodyPr>
          <a:lstStyle/>
          <a:p>
            <a:r>
              <a:rPr lang="en-US" sz="1400" dirty="0"/>
              <a:t>18</a:t>
            </a:r>
            <a:r>
              <a:rPr lang="en-US" sz="1400" baseline="30000" dirty="0"/>
              <a:t>th</a:t>
            </a:r>
            <a:r>
              <a:rPr lang="en-US" sz="1400" dirty="0"/>
              <a:t> Joint CEOS/CGMS </a:t>
            </a:r>
            <a:r>
              <a:rPr lang="en-US" sz="1400" dirty="0" err="1"/>
              <a:t>WGClimate</a:t>
            </a:r>
            <a:r>
              <a:rPr lang="en-US" sz="1400" dirty="0"/>
              <a:t>, Feb. 28 -- Mar. 2, 2023, Tokyo</a:t>
            </a:r>
          </a:p>
        </p:txBody>
      </p:sp>
      <p:sp>
        <p:nvSpPr>
          <p:cNvPr id="5" name="TextBox 4">
            <a:extLst>
              <a:ext uri="{FF2B5EF4-FFF2-40B4-BE49-F238E27FC236}">
                <a16:creationId xmlns:a16="http://schemas.microsoft.com/office/drawing/2014/main" id="{2FF54F29-8B0B-3547-6245-6220AEE704A5}"/>
              </a:ext>
            </a:extLst>
          </p:cNvPr>
          <p:cNvSpPr txBox="1"/>
          <p:nvPr/>
        </p:nvSpPr>
        <p:spPr>
          <a:xfrm>
            <a:off x="102547" y="6380292"/>
            <a:ext cx="5395783" cy="307777"/>
          </a:xfrm>
          <a:prstGeom prst="rect">
            <a:avLst/>
          </a:prstGeom>
          <a:solidFill>
            <a:schemeClr val="accent1">
              <a:lumMod val="20000"/>
              <a:lumOff val="80000"/>
            </a:schemeClr>
          </a:solidFill>
        </p:spPr>
        <p:txBody>
          <a:bodyPr wrap="square" rtlCol="0">
            <a:spAutoFit/>
          </a:bodyPr>
          <a:lstStyle/>
          <a:p>
            <a:r>
              <a:rPr lang="en-US" sz="1400" dirty="0"/>
              <a:t>19</a:t>
            </a:r>
            <a:r>
              <a:rPr lang="en-US" sz="1400" baseline="30000" dirty="0"/>
              <a:t>th</a:t>
            </a:r>
            <a:r>
              <a:rPr lang="en-US" sz="1400" dirty="0"/>
              <a:t> Joint CEOS/CGMS </a:t>
            </a:r>
            <a:r>
              <a:rPr lang="en-US" sz="1400" dirty="0" err="1"/>
              <a:t>WGClimate</a:t>
            </a:r>
            <a:r>
              <a:rPr lang="en-US" sz="1400" dirty="0"/>
              <a:t>, 16-17, Oct. 2023, Frascati </a:t>
            </a:r>
          </a:p>
        </p:txBody>
      </p:sp>
      <p:sp>
        <p:nvSpPr>
          <p:cNvPr id="6" name="TextBox 5">
            <a:extLst>
              <a:ext uri="{FF2B5EF4-FFF2-40B4-BE49-F238E27FC236}">
                <a16:creationId xmlns:a16="http://schemas.microsoft.com/office/drawing/2014/main" id="{CE9A7D91-9547-C3AD-72F6-30609721EA28}"/>
              </a:ext>
            </a:extLst>
          </p:cNvPr>
          <p:cNvSpPr txBox="1"/>
          <p:nvPr/>
        </p:nvSpPr>
        <p:spPr>
          <a:xfrm>
            <a:off x="81526" y="6401404"/>
            <a:ext cx="5395783" cy="307777"/>
          </a:xfrm>
          <a:prstGeom prst="rect">
            <a:avLst/>
          </a:prstGeom>
          <a:solidFill>
            <a:schemeClr val="accent1">
              <a:lumMod val="20000"/>
              <a:lumOff val="80000"/>
            </a:schemeClr>
          </a:solidFill>
        </p:spPr>
        <p:txBody>
          <a:bodyPr wrap="square" rtlCol="0">
            <a:spAutoFit/>
          </a:bodyPr>
          <a:lstStyle/>
          <a:p>
            <a:r>
              <a:rPr lang="en-US" sz="1400" dirty="0"/>
              <a:t>20</a:t>
            </a:r>
            <a:r>
              <a:rPr lang="en-US" sz="1400" baseline="30000" dirty="0"/>
              <a:t>th</a:t>
            </a:r>
            <a:r>
              <a:rPr lang="en-US" sz="1400" dirty="0"/>
              <a:t> Joint CEOS/CGMS </a:t>
            </a:r>
            <a:r>
              <a:rPr lang="en-US" sz="1400" dirty="0" err="1"/>
              <a:t>WGClimate</a:t>
            </a:r>
            <a:r>
              <a:rPr lang="en-US" sz="1400" dirty="0"/>
              <a:t>, 26-28, Mar. 2024, Boulder </a:t>
            </a:r>
          </a:p>
        </p:txBody>
      </p:sp>
    </p:spTree>
    <p:extLst>
      <p:ext uri="{BB962C8B-B14F-4D97-AF65-F5344CB8AC3E}">
        <p14:creationId xmlns:p14="http://schemas.microsoft.com/office/powerpoint/2010/main" val="13661515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70B46-72B4-8CFF-3C88-00FCC4659FA9}"/>
              </a:ext>
            </a:extLst>
          </p:cNvPr>
          <p:cNvSpPr>
            <a:spLocks noGrp="1"/>
          </p:cNvSpPr>
          <p:nvPr>
            <p:ph type="title"/>
          </p:nvPr>
        </p:nvSpPr>
        <p:spPr/>
        <p:txBody>
          <a:bodyPr/>
          <a:lstStyle/>
          <a:p>
            <a:endParaRPr lang="en-US"/>
          </a:p>
        </p:txBody>
      </p:sp>
      <p:sp>
        <p:nvSpPr>
          <p:cNvPr id="4" name="TextBox 3">
            <a:extLst>
              <a:ext uri="{FF2B5EF4-FFF2-40B4-BE49-F238E27FC236}">
                <a16:creationId xmlns:a16="http://schemas.microsoft.com/office/drawing/2014/main" id="{1015F106-93F3-3B7C-8B4D-9A709B1E652A}"/>
              </a:ext>
            </a:extLst>
          </p:cNvPr>
          <p:cNvSpPr txBox="1"/>
          <p:nvPr/>
        </p:nvSpPr>
        <p:spPr>
          <a:xfrm>
            <a:off x="81526" y="6401404"/>
            <a:ext cx="5395783" cy="307777"/>
          </a:xfrm>
          <a:prstGeom prst="rect">
            <a:avLst/>
          </a:prstGeom>
          <a:solidFill>
            <a:schemeClr val="accent1">
              <a:lumMod val="20000"/>
              <a:lumOff val="80000"/>
            </a:schemeClr>
          </a:solidFill>
        </p:spPr>
        <p:txBody>
          <a:bodyPr wrap="square" rtlCol="0">
            <a:spAutoFit/>
          </a:bodyPr>
          <a:lstStyle/>
          <a:p>
            <a:r>
              <a:rPr lang="en-US" sz="1400" dirty="0"/>
              <a:t>20</a:t>
            </a:r>
            <a:r>
              <a:rPr lang="en-US" sz="1400" baseline="30000" dirty="0"/>
              <a:t>th</a:t>
            </a:r>
            <a:r>
              <a:rPr lang="en-US" sz="1400" dirty="0"/>
              <a:t> Joint CEOS/CGMS </a:t>
            </a:r>
            <a:r>
              <a:rPr lang="en-US" sz="1400" dirty="0" err="1"/>
              <a:t>WGClimate</a:t>
            </a:r>
            <a:r>
              <a:rPr lang="en-US" sz="1400" dirty="0"/>
              <a:t>, 26-28, Mar. 2024, Boulder </a:t>
            </a:r>
          </a:p>
        </p:txBody>
      </p:sp>
    </p:spTree>
    <p:extLst>
      <p:ext uri="{BB962C8B-B14F-4D97-AF65-F5344CB8AC3E}">
        <p14:creationId xmlns:p14="http://schemas.microsoft.com/office/powerpoint/2010/main" val="3085610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A61CD-DE21-5E84-5EBF-DC2579DDCF43}"/>
              </a:ext>
            </a:extLst>
          </p:cNvPr>
          <p:cNvSpPr>
            <a:spLocks noGrp="1"/>
          </p:cNvSpPr>
          <p:nvPr>
            <p:ph type="title"/>
          </p:nvPr>
        </p:nvSpPr>
        <p:spPr/>
        <p:txBody>
          <a:bodyPr/>
          <a:lstStyle/>
          <a:p>
            <a:r>
              <a:rPr lang="en-US" dirty="0"/>
              <a:t>GCOS Implementation Plan</a:t>
            </a:r>
          </a:p>
        </p:txBody>
      </p:sp>
      <p:sp>
        <p:nvSpPr>
          <p:cNvPr id="4" name="Content Placeholder 2">
            <a:extLst>
              <a:ext uri="{FF2B5EF4-FFF2-40B4-BE49-F238E27FC236}">
                <a16:creationId xmlns:a16="http://schemas.microsoft.com/office/drawing/2014/main" id="{483FB793-AFD6-17BF-87E7-3DA34A34CA8E}"/>
              </a:ext>
            </a:extLst>
          </p:cNvPr>
          <p:cNvSpPr txBox="1">
            <a:spLocks/>
          </p:cNvSpPr>
          <p:nvPr/>
        </p:nvSpPr>
        <p:spPr>
          <a:xfrm>
            <a:off x="66731" y="1496291"/>
            <a:ext cx="8010469" cy="4677968"/>
          </a:xfrm>
          <a:prstGeom prst="rect">
            <a:avLst/>
          </a:prstGeom>
        </p:spPr>
        <p:txBody>
          <a:bodyPr>
            <a:normAutofit/>
          </a:bodyPr>
          <a:lstStyle>
            <a:lvl1pPr marL="342891" indent="-342891" algn="l" defTabSz="914377"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90000"/>
              </a:lnSpc>
              <a:spcBef>
                <a:spcPts val="0"/>
              </a:spcBef>
              <a:buClr>
                <a:schemeClr val="dk1"/>
              </a:buClr>
              <a:buSzPts val="1800"/>
              <a:buNone/>
            </a:pPr>
            <a:r>
              <a:rPr lang="en-GB" sz="2200" dirty="0">
                <a:solidFill>
                  <a:schemeClr val="bg1"/>
                </a:solidFill>
                <a:latin typeface="Optima" panose="02000503060000020004" pitchFamily="2" charset="0"/>
              </a:rPr>
              <a:t>Produced every 5-6 years, GCOS Implementation Plans:</a:t>
            </a:r>
          </a:p>
          <a:p>
            <a:pPr marL="685800" lvl="1" indent="-228600" algn="l" rtl="0">
              <a:lnSpc>
                <a:spcPct val="90000"/>
              </a:lnSpc>
              <a:spcBef>
                <a:spcPts val="500"/>
              </a:spcBef>
              <a:spcAft>
                <a:spcPts val="0"/>
              </a:spcAft>
              <a:buClr>
                <a:schemeClr val="dk1"/>
              </a:buClr>
              <a:buSzPts val="1400"/>
              <a:buChar char="•"/>
            </a:pPr>
            <a:r>
              <a:rPr lang="en-GB" sz="1800" dirty="0">
                <a:solidFill>
                  <a:schemeClr val="bg1"/>
                </a:solidFill>
                <a:latin typeface="Optima" panose="02000503060000020004" pitchFamily="2" charset="0"/>
              </a:rPr>
              <a:t>Are submitted to UNFCCC and the GCOS sponsors.</a:t>
            </a:r>
          </a:p>
          <a:p>
            <a:pPr marL="685800" lvl="1" indent="-228600" algn="l" rtl="0">
              <a:lnSpc>
                <a:spcPct val="90000"/>
              </a:lnSpc>
              <a:spcBef>
                <a:spcPts val="500"/>
              </a:spcBef>
              <a:spcAft>
                <a:spcPts val="0"/>
              </a:spcAft>
              <a:buClr>
                <a:schemeClr val="dk1"/>
              </a:buClr>
              <a:buSzPts val="1400"/>
              <a:buChar char="•"/>
            </a:pPr>
            <a:r>
              <a:rPr lang="en-GB" sz="1800" dirty="0">
                <a:solidFill>
                  <a:schemeClr val="bg1"/>
                </a:solidFill>
                <a:latin typeface="Optima" panose="02000503060000020004" pitchFamily="2" charset="0"/>
              </a:rPr>
              <a:t>Provide recommendations for a sustained and fit for purpose Global Climate Observing System. </a:t>
            </a:r>
          </a:p>
          <a:p>
            <a:pPr marL="685800" lvl="1" indent="-228600" algn="l" rtl="0">
              <a:lnSpc>
                <a:spcPct val="90000"/>
              </a:lnSpc>
              <a:spcBef>
                <a:spcPts val="500"/>
              </a:spcBef>
              <a:spcAft>
                <a:spcPts val="0"/>
              </a:spcAft>
              <a:buClr>
                <a:schemeClr val="dk1"/>
              </a:buClr>
              <a:buSzPts val="1400"/>
              <a:buChar char="•"/>
            </a:pPr>
            <a:r>
              <a:rPr lang="en-GB" sz="1800" dirty="0">
                <a:solidFill>
                  <a:schemeClr val="bg1"/>
                </a:solidFill>
                <a:latin typeface="Optima" panose="02000503060000020004" pitchFamily="2" charset="0"/>
              </a:rPr>
              <a:t>Cover climate monitoring needs over the entire Earth system from the atmosphere to the oceans, from the cryosphere to the biosphere.</a:t>
            </a:r>
          </a:p>
          <a:p>
            <a:pPr marL="685800" lvl="1" indent="-228600" algn="l" rtl="0">
              <a:lnSpc>
                <a:spcPct val="90000"/>
              </a:lnSpc>
              <a:spcBef>
                <a:spcPts val="500"/>
              </a:spcBef>
              <a:spcAft>
                <a:spcPts val="0"/>
              </a:spcAft>
              <a:buClr>
                <a:schemeClr val="dk1"/>
              </a:buClr>
              <a:buSzPts val="1400"/>
              <a:buChar char="•"/>
            </a:pPr>
            <a:r>
              <a:rPr lang="en-GB" sz="1800" dirty="0">
                <a:solidFill>
                  <a:schemeClr val="bg1"/>
                </a:solidFill>
                <a:latin typeface="Optima" panose="02000503060000020004" pitchFamily="2" charset="0"/>
              </a:rPr>
              <a:t>Encompass the water, energy and carbon cycles. </a:t>
            </a:r>
          </a:p>
          <a:p>
            <a:pPr marL="0" lvl="0" indent="0" algn="l" rtl="0">
              <a:lnSpc>
                <a:spcPct val="90000"/>
              </a:lnSpc>
              <a:spcBef>
                <a:spcPts val="1000"/>
              </a:spcBef>
              <a:spcAft>
                <a:spcPts val="0"/>
              </a:spcAft>
              <a:buClr>
                <a:schemeClr val="dk1"/>
              </a:buClr>
              <a:buSzPts val="1800"/>
              <a:buNone/>
            </a:pPr>
            <a:r>
              <a:rPr lang="en-GB" sz="2200" dirty="0">
                <a:solidFill>
                  <a:schemeClr val="bg1"/>
                </a:solidFill>
                <a:latin typeface="Optima" panose="02000503060000020004" pitchFamily="2" charset="0"/>
              </a:rPr>
              <a:t>This 2022 GCOS Implementation Plan has a different form to earlier plans, it has: </a:t>
            </a:r>
          </a:p>
          <a:p>
            <a:pPr marL="685800" lvl="1" indent="-228600" algn="l" rtl="0">
              <a:lnSpc>
                <a:spcPct val="90000"/>
              </a:lnSpc>
              <a:spcBef>
                <a:spcPts val="500"/>
              </a:spcBef>
              <a:spcAft>
                <a:spcPts val="0"/>
              </a:spcAft>
              <a:buClr>
                <a:schemeClr val="dk1"/>
              </a:buClr>
              <a:buSzPts val="1400"/>
              <a:buChar char="•"/>
            </a:pPr>
            <a:r>
              <a:rPr lang="en-GB" sz="1800" dirty="0">
                <a:solidFill>
                  <a:schemeClr val="bg1"/>
                </a:solidFill>
                <a:latin typeface="Optima" panose="02000503060000020004" pitchFamily="2" charset="0"/>
              </a:rPr>
              <a:t>Fewer, more focused, and integrated actions.</a:t>
            </a:r>
          </a:p>
          <a:p>
            <a:pPr marL="685800" lvl="1" indent="-228600" algn="l" rtl="0">
              <a:lnSpc>
                <a:spcPct val="90000"/>
              </a:lnSpc>
              <a:spcBef>
                <a:spcPts val="500"/>
              </a:spcBef>
              <a:spcAft>
                <a:spcPts val="0"/>
              </a:spcAft>
              <a:buClr>
                <a:schemeClr val="dk1"/>
              </a:buClr>
              <a:buSzPts val="1400"/>
              <a:buChar char="•"/>
            </a:pPr>
            <a:r>
              <a:rPr lang="en-GB" sz="1800" dirty="0">
                <a:solidFill>
                  <a:schemeClr val="bg1"/>
                </a:solidFill>
                <a:latin typeface="Optima" panose="02000503060000020004" pitchFamily="2" charset="0"/>
              </a:rPr>
              <a:t>Clearer means of assessment.</a:t>
            </a:r>
          </a:p>
          <a:p>
            <a:pPr marL="685800" lvl="1" indent="-228600" algn="l" rtl="0">
              <a:lnSpc>
                <a:spcPct val="90000"/>
              </a:lnSpc>
              <a:spcBef>
                <a:spcPts val="500"/>
              </a:spcBef>
              <a:spcAft>
                <a:spcPts val="0"/>
              </a:spcAft>
              <a:buClr>
                <a:schemeClr val="dk1"/>
              </a:buClr>
              <a:buSzPts val="1400"/>
              <a:buChar char="•"/>
            </a:pPr>
            <a:r>
              <a:rPr lang="en-GB" sz="1800" dirty="0">
                <a:solidFill>
                  <a:schemeClr val="bg1"/>
                </a:solidFill>
                <a:latin typeface="Optima" panose="02000503060000020004" pitchFamily="2" charset="0"/>
              </a:rPr>
              <a:t>Clearer identification of the stakeholders who need to respond to the actions. </a:t>
            </a:r>
          </a:p>
          <a:p>
            <a:pPr marL="685800" lvl="1" indent="-228600" algn="l" rtl="0">
              <a:lnSpc>
                <a:spcPct val="90000"/>
              </a:lnSpc>
              <a:spcBef>
                <a:spcPts val="500"/>
              </a:spcBef>
              <a:spcAft>
                <a:spcPts val="0"/>
              </a:spcAft>
              <a:buClr>
                <a:schemeClr val="dk1"/>
              </a:buClr>
              <a:buSzPts val="1400"/>
              <a:buChar char="•"/>
            </a:pPr>
            <a:r>
              <a:rPr lang="en-GB" sz="1800" dirty="0">
                <a:solidFill>
                  <a:schemeClr val="bg1"/>
                </a:solidFill>
                <a:latin typeface="Optima" panose="02000503060000020004" pitchFamily="2" charset="0"/>
              </a:rPr>
              <a:t>The updated ECVs requirements are presented in a separate document - </a:t>
            </a:r>
            <a:r>
              <a:rPr lang="en-GB" sz="1800" i="1" dirty="0">
                <a:solidFill>
                  <a:schemeClr val="bg1"/>
                </a:solidFill>
                <a:latin typeface="Optima" panose="02000503060000020004" pitchFamily="2" charset="0"/>
              </a:rPr>
              <a:t>The 2022 GCOS ECVs Requirements </a:t>
            </a:r>
            <a:r>
              <a:rPr lang="en-GB" sz="1800" dirty="0">
                <a:solidFill>
                  <a:schemeClr val="bg1"/>
                </a:solidFill>
                <a:latin typeface="Optima" panose="02000503060000020004" pitchFamily="2" charset="0"/>
              </a:rPr>
              <a:t>(</a:t>
            </a:r>
            <a:r>
              <a:rPr lang="en-GB" sz="1800" u="sng" dirty="0">
                <a:solidFill>
                  <a:schemeClr val="bg1"/>
                </a:solidFill>
                <a:latin typeface="Optima" panose="02000503060000020004" pitchFamily="2" charset="0"/>
                <a:hlinkClick r:id="rId2">
                  <a:extLst>
                    <a:ext uri="{A12FA001-AC4F-418D-AE19-62706E023703}">
                      <ahyp:hlinkClr xmlns:ahyp="http://schemas.microsoft.com/office/drawing/2018/hyperlinkcolor" val="tx"/>
                    </a:ext>
                  </a:extLst>
                </a:hlinkClick>
              </a:rPr>
              <a:t>GCOS 245</a:t>
            </a:r>
            <a:r>
              <a:rPr lang="en-GB" sz="1800" u="sng" dirty="0">
                <a:solidFill>
                  <a:schemeClr val="bg1"/>
                </a:solidFill>
                <a:latin typeface="Optima" panose="02000503060000020004" pitchFamily="2" charset="0"/>
              </a:rPr>
              <a:t>)</a:t>
            </a:r>
            <a:r>
              <a:rPr lang="en-GB" sz="1800" dirty="0">
                <a:solidFill>
                  <a:schemeClr val="bg1"/>
                </a:solidFill>
                <a:latin typeface="Optima" panose="02000503060000020004" pitchFamily="2" charset="0"/>
              </a:rPr>
              <a:t>.</a:t>
            </a:r>
          </a:p>
        </p:txBody>
      </p:sp>
      <p:pic>
        <p:nvPicPr>
          <p:cNvPr id="5" name="Google Shape;81;p2" descr="Diagram&#10;&#10;Description automatically generated">
            <a:extLst>
              <a:ext uri="{FF2B5EF4-FFF2-40B4-BE49-F238E27FC236}">
                <a16:creationId xmlns:a16="http://schemas.microsoft.com/office/drawing/2014/main" id="{E2A324D1-C65B-0DF7-AA57-44D711BF9F4D}"/>
              </a:ext>
            </a:extLst>
          </p:cNvPr>
          <p:cNvPicPr preferRelativeResize="0">
            <a:picLocks/>
          </p:cNvPicPr>
          <p:nvPr/>
        </p:nvPicPr>
        <p:blipFill rotWithShape="1">
          <a:blip r:embed="rId3">
            <a:alphaModFix/>
          </a:blip>
          <a:srcRect t="8840" r="-1" b="15566"/>
          <a:stretch/>
        </p:blipFill>
        <p:spPr>
          <a:xfrm>
            <a:off x="8077200" y="1632857"/>
            <a:ext cx="4048069" cy="4332752"/>
          </a:xfrm>
          <a:prstGeom prst="rect">
            <a:avLst/>
          </a:prstGeom>
          <a:noFill/>
          <a:ln>
            <a:noFill/>
          </a:ln>
        </p:spPr>
      </p:pic>
      <p:sp>
        <p:nvSpPr>
          <p:cNvPr id="3" name="TextBox 2">
            <a:extLst>
              <a:ext uri="{FF2B5EF4-FFF2-40B4-BE49-F238E27FC236}">
                <a16:creationId xmlns:a16="http://schemas.microsoft.com/office/drawing/2014/main" id="{2EB5B662-2C7A-D8AD-91B7-C6F7E164E008}"/>
              </a:ext>
            </a:extLst>
          </p:cNvPr>
          <p:cNvSpPr txBox="1"/>
          <p:nvPr/>
        </p:nvSpPr>
        <p:spPr>
          <a:xfrm>
            <a:off x="123568" y="6326659"/>
            <a:ext cx="5395783" cy="307777"/>
          </a:xfrm>
          <a:prstGeom prst="rect">
            <a:avLst/>
          </a:prstGeom>
          <a:solidFill>
            <a:schemeClr val="accent1">
              <a:lumMod val="20000"/>
              <a:lumOff val="80000"/>
            </a:schemeClr>
          </a:solidFill>
        </p:spPr>
        <p:txBody>
          <a:bodyPr wrap="square" rtlCol="0">
            <a:spAutoFit/>
          </a:bodyPr>
          <a:lstStyle/>
          <a:p>
            <a:r>
              <a:rPr lang="en-US" sz="1400" dirty="0"/>
              <a:t>20</a:t>
            </a:r>
            <a:r>
              <a:rPr lang="en-US" sz="1400" baseline="30000" dirty="0"/>
              <a:t>th</a:t>
            </a:r>
            <a:r>
              <a:rPr lang="en-US" sz="1400" dirty="0"/>
              <a:t> Joint CEOS/CGMS </a:t>
            </a:r>
            <a:r>
              <a:rPr lang="en-US" sz="1400" dirty="0" err="1"/>
              <a:t>WGClimate</a:t>
            </a:r>
            <a:r>
              <a:rPr lang="en-US" sz="1400" dirty="0"/>
              <a:t>, 26-28, Mar. 2024, Boulder </a:t>
            </a:r>
          </a:p>
        </p:txBody>
      </p:sp>
    </p:spTree>
    <p:extLst>
      <p:ext uri="{BB962C8B-B14F-4D97-AF65-F5344CB8AC3E}">
        <p14:creationId xmlns:p14="http://schemas.microsoft.com/office/powerpoint/2010/main" val="2104548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49704-1AF2-58B4-8F1A-799B059B4A9E}"/>
              </a:ext>
            </a:extLst>
          </p:cNvPr>
          <p:cNvSpPr>
            <a:spLocks noGrp="1"/>
          </p:cNvSpPr>
          <p:nvPr>
            <p:ph type="title"/>
          </p:nvPr>
        </p:nvSpPr>
        <p:spPr/>
        <p:txBody>
          <a:bodyPr>
            <a:normAutofit fontScale="90000"/>
          </a:bodyPr>
          <a:lstStyle/>
          <a:p>
            <a:r>
              <a:rPr lang="en-US" dirty="0"/>
              <a:t>The 2022 GCOS Implementation Plan</a:t>
            </a:r>
            <a:br>
              <a:rPr lang="en-US" dirty="0"/>
            </a:br>
            <a:r>
              <a:rPr lang="en-US" dirty="0"/>
              <a:t>Space Agencies Supplement</a:t>
            </a:r>
          </a:p>
        </p:txBody>
      </p:sp>
      <p:pic>
        <p:nvPicPr>
          <p:cNvPr id="3" name="Google Shape;230;p9">
            <a:extLst>
              <a:ext uri="{FF2B5EF4-FFF2-40B4-BE49-F238E27FC236}">
                <a16:creationId xmlns:a16="http://schemas.microsoft.com/office/drawing/2014/main" id="{9F612A52-482A-8386-4A09-8523DE51BFDE}"/>
              </a:ext>
            </a:extLst>
          </p:cNvPr>
          <p:cNvPicPr preferRelativeResize="0"/>
          <p:nvPr/>
        </p:nvPicPr>
        <p:blipFill rotWithShape="1">
          <a:blip r:embed="rId2">
            <a:alphaModFix/>
          </a:blip>
          <a:srcRect/>
          <a:stretch/>
        </p:blipFill>
        <p:spPr>
          <a:xfrm>
            <a:off x="1313678" y="1880316"/>
            <a:ext cx="9564643" cy="3640444"/>
          </a:xfrm>
          <a:prstGeom prst="rect">
            <a:avLst/>
          </a:prstGeom>
          <a:noFill/>
          <a:ln>
            <a:noFill/>
          </a:ln>
        </p:spPr>
      </p:pic>
      <p:sp>
        <p:nvSpPr>
          <p:cNvPr id="4" name="TextBox 3">
            <a:extLst>
              <a:ext uri="{FF2B5EF4-FFF2-40B4-BE49-F238E27FC236}">
                <a16:creationId xmlns:a16="http://schemas.microsoft.com/office/drawing/2014/main" id="{4E5830C8-A822-490A-F2E0-E9B16D1A282F}"/>
              </a:ext>
            </a:extLst>
          </p:cNvPr>
          <p:cNvSpPr txBox="1"/>
          <p:nvPr/>
        </p:nvSpPr>
        <p:spPr>
          <a:xfrm>
            <a:off x="123568" y="6326659"/>
            <a:ext cx="5395783" cy="307777"/>
          </a:xfrm>
          <a:prstGeom prst="rect">
            <a:avLst/>
          </a:prstGeom>
          <a:solidFill>
            <a:schemeClr val="accent1">
              <a:lumMod val="20000"/>
              <a:lumOff val="80000"/>
            </a:schemeClr>
          </a:solidFill>
        </p:spPr>
        <p:txBody>
          <a:bodyPr wrap="square" rtlCol="0">
            <a:spAutoFit/>
          </a:bodyPr>
          <a:lstStyle/>
          <a:p>
            <a:r>
              <a:rPr lang="en-US" sz="1400" dirty="0"/>
              <a:t>20</a:t>
            </a:r>
            <a:r>
              <a:rPr lang="en-US" sz="1400" baseline="30000" dirty="0"/>
              <a:t>th</a:t>
            </a:r>
            <a:r>
              <a:rPr lang="en-US" sz="1400" dirty="0"/>
              <a:t> Joint CEOS/CGMS </a:t>
            </a:r>
            <a:r>
              <a:rPr lang="en-US" sz="1400" dirty="0" err="1"/>
              <a:t>WGClimate</a:t>
            </a:r>
            <a:r>
              <a:rPr lang="en-US" sz="1400" dirty="0"/>
              <a:t>, 26-28, Mar. 2024, Boulder </a:t>
            </a:r>
          </a:p>
        </p:txBody>
      </p:sp>
    </p:spTree>
    <p:extLst>
      <p:ext uri="{BB962C8B-B14F-4D97-AF65-F5344CB8AC3E}">
        <p14:creationId xmlns:p14="http://schemas.microsoft.com/office/powerpoint/2010/main" val="3272683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51FCE-1D82-294E-8ABD-DD228D0961D7}"/>
              </a:ext>
            </a:extLst>
          </p:cNvPr>
          <p:cNvSpPr>
            <a:spLocks noGrp="1"/>
          </p:cNvSpPr>
          <p:nvPr>
            <p:ph type="title"/>
          </p:nvPr>
        </p:nvSpPr>
        <p:spPr>
          <a:xfrm>
            <a:off x="1930400" y="211879"/>
            <a:ext cx="8916276" cy="1143000"/>
          </a:xfrm>
        </p:spPr>
        <p:txBody>
          <a:bodyPr>
            <a:normAutofit/>
          </a:bodyPr>
          <a:lstStyle/>
          <a:p>
            <a:r>
              <a:rPr lang="en-US" sz="3200" dirty="0"/>
              <a:t>Actions in the GCOS IP space agency supplement </a:t>
            </a:r>
          </a:p>
        </p:txBody>
      </p:sp>
      <p:sp>
        <p:nvSpPr>
          <p:cNvPr id="5" name="TextBox 4">
            <a:extLst>
              <a:ext uri="{FF2B5EF4-FFF2-40B4-BE49-F238E27FC236}">
                <a16:creationId xmlns:a16="http://schemas.microsoft.com/office/drawing/2014/main" id="{889F1B3A-453B-876B-DE3A-2C41F1269A43}"/>
              </a:ext>
            </a:extLst>
          </p:cNvPr>
          <p:cNvSpPr txBox="1"/>
          <p:nvPr/>
        </p:nvSpPr>
        <p:spPr>
          <a:xfrm>
            <a:off x="123568" y="6326659"/>
            <a:ext cx="5395783" cy="307777"/>
          </a:xfrm>
          <a:prstGeom prst="rect">
            <a:avLst/>
          </a:prstGeom>
          <a:solidFill>
            <a:schemeClr val="accent1">
              <a:lumMod val="20000"/>
              <a:lumOff val="80000"/>
            </a:schemeClr>
          </a:solidFill>
        </p:spPr>
        <p:txBody>
          <a:bodyPr wrap="square" rtlCol="0">
            <a:spAutoFit/>
          </a:bodyPr>
          <a:lstStyle/>
          <a:p>
            <a:r>
              <a:rPr lang="en-US" sz="1400" dirty="0"/>
              <a:t>20</a:t>
            </a:r>
            <a:r>
              <a:rPr lang="en-US" sz="1400" baseline="30000" dirty="0"/>
              <a:t>th</a:t>
            </a:r>
            <a:r>
              <a:rPr lang="en-US" sz="1400" dirty="0"/>
              <a:t> Joint CEOS/CGMS </a:t>
            </a:r>
            <a:r>
              <a:rPr lang="en-US" sz="1400" dirty="0" err="1"/>
              <a:t>WGClimate</a:t>
            </a:r>
            <a:r>
              <a:rPr lang="en-US" sz="1400" dirty="0"/>
              <a:t>, 26-28, Mar. 2024, Boulder </a:t>
            </a:r>
          </a:p>
        </p:txBody>
      </p:sp>
      <p:pic>
        <p:nvPicPr>
          <p:cNvPr id="7" name="Google Shape;95;p2" descr="Text&#10;&#10;Description automatically generated with low confidence">
            <a:extLst>
              <a:ext uri="{FF2B5EF4-FFF2-40B4-BE49-F238E27FC236}">
                <a16:creationId xmlns:a16="http://schemas.microsoft.com/office/drawing/2014/main" id="{DA55C756-0592-274E-C02E-6E71306F66E8}"/>
              </a:ext>
            </a:extLst>
          </p:cNvPr>
          <p:cNvPicPr preferRelativeResize="0"/>
          <p:nvPr/>
        </p:nvPicPr>
        <p:blipFill rotWithShape="1">
          <a:blip r:embed="rId3">
            <a:alphaModFix/>
          </a:blip>
          <a:srcRect/>
          <a:stretch/>
        </p:blipFill>
        <p:spPr>
          <a:xfrm>
            <a:off x="683172" y="1525309"/>
            <a:ext cx="10613349" cy="3318950"/>
          </a:xfrm>
          <a:prstGeom prst="rect">
            <a:avLst/>
          </a:prstGeom>
          <a:noFill/>
          <a:ln>
            <a:noFill/>
          </a:ln>
        </p:spPr>
      </p:pic>
      <p:sp>
        <p:nvSpPr>
          <p:cNvPr id="8" name="Content Placeholder 2">
            <a:extLst>
              <a:ext uri="{FF2B5EF4-FFF2-40B4-BE49-F238E27FC236}">
                <a16:creationId xmlns:a16="http://schemas.microsoft.com/office/drawing/2014/main" id="{3513884B-B1FD-7754-4DC5-EC26E5D96B44}"/>
              </a:ext>
            </a:extLst>
          </p:cNvPr>
          <p:cNvSpPr txBox="1">
            <a:spLocks/>
          </p:cNvSpPr>
          <p:nvPr/>
        </p:nvSpPr>
        <p:spPr>
          <a:xfrm>
            <a:off x="825612" y="4925375"/>
            <a:ext cx="8738802" cy="3481182"/>
          </a:xfrm>
          <a:prstGeom prst="rect">
            <a:avLst/>
          </a:prstGeom>
        </p:spPr>
        <p:txBody>
          <a:bodyPr vert="horz" lIns="91440" tIns="45720" rIns="91440" bIns="45720" rtlCol="0">
            <a:normAutofit/>
          </a:bodyPr>
          <a:lstStyle>
            <a:lvl1pPr marL="342891" indent="-342891" algn="l" defTabSz="914377"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ts val="2800"/>
              </a:lnSpc>
            </a:pPr>
            <a:r>
              <a:rPr lang="en-US" sz="2000" b="0" i="0" u="none" strike="noStrike" cap="none" dirty="0">
                <a:solidFill>
                  <a:schemeClr val="bg1"/>
                </a:solidFill>
                <a:latin typeface="Optima" panose="02000503060000020004" pitchFamily="2" charset="0"/>
                <a:ea typeface="Calibri"/>
                <a:cs typeface="Calibri"/>
                <a:sym typeface="Calibri"/>
              </a:rPr>
              <a:t>A total of 16 </a:t>
            </a:r>
            <a:r>
              <a:rPr lang="en-US" sz="2000" dirty="0">
                <a:solidFill>
                  <a:schemeClr val="bg1"/>
                </a:solidFill>
                <a:latin typeface="Optima" panose="02000503060000020004" pitchFamily="2" charset="0"/>
                <a:ea typeface="Calibri"/>
                <a:cs typeface="Calibri"/>
                <a:sym typeface="Calibri"/>
              </a:rPr>
              <a:t>actions, each may include multiple </a:t>
            </a:r>
            <a:r>
              <a:rPr lang="en-US" sz="2000" b="0" i="0" u="none" strike="noStrike" cap="none" dirty="0">
                <a:solidFill>
                  <a:schemeClr val="bg1"/>
                </a:solidFill>
                <a:latin typeface="Optima" panose="02000503060000020004" pitchFamily="2" charset="0"/>
                <a:ea typeface="Calibri"/>
                <a:cs typeface="Calibri"/>
                <a:sym typeface="Calibri"/>
              </a:rPr>
              <a:t>activities.</a:t>
            </a:r>
            <a:endParaRPr lang="en-US" sz="2000" dirty="0">
              <a:solidFill>
                <a:schemeClr val="bg1"/>
              </a:solidFill>
              <a:latin typeface="Optima" panose="02000503060000020004" pitchFamily="2" charset="0"/>
            </a:endParaRPr>
          </a:p>
          <a:p>
            <a:pPr>
              <a:lnSpc>
                <a:spcPts val="2800"/>
              </a:lnSpc>
            </a:pPr>
            <a:r>
              <a:rPr lang="en-US" sz="2000" b="0" i="0" u="none" strike="noStrike" cap="none" dirty="0">
                <a:solidFill>
                  <a:schemeClr val="bg1"/>
                </a:solidFill>
                <a:latin typeface="Optima" panose="02000503060000020004" pitchFamily="2" charset="0"/>
                <a:ea typeface="Calibri"/>
                <a:cs typeface="Calibri"/>
                <a:sym typeface="Calibri"/>
              </a:rPr>
              <a:t>Space agencies play minor role in 3 actions (B6/C1/C4). </a:t>
            </a:r>
          </a:p>
          <a:p>
            <a:pPr>
              <a:lnSpc>
                <a:spcPts val="2800"/>
              </a:lnSpc>
            </a:pPr>
            <a:r>
              <a:rPr lang="en-US" sz="2000" b="0" i="0" u="none" strike="noStrike" cap="none" dirty="0">
                <a:solidFill>
                  <a:schemeClr val="bg1"/>
                </a:solidFill>
                <a:latin typeface="Optima" panose="02000503060000020004" pitchFamily="2" charset="0"/>
                <a:ea typeface="Calibri"/>
                <a:cs typeface="Calibri"/>
                <a:sym typeface="Calibri"/>
              </a:rPr>
              <a:t>Space agencies collaborate with other on 2 actions (B5/F2). </a:t>
            </a:r>
          </a:p>
          <a:p>
            <a:pPr marL="0" indent="0">
              <a:lnSpc>
                <a:spcPts val="2800"/>
              </a:lnSpc>
              <a:buNone/>
            </a:pPr>
            <a:endParaRPr lang="en-US" sz="2000" dirty="0">
              <a:solidFill>
                <a:schemeClr val="bg1"/>
              </a:solidFill>
              <a:latin typeface="Optima" panose="02000503060000020004" pitchFamily="2" charset="0"/>
            </a:endParaRPr>
          </a:p>
        </p:txBody>
      </p:sp>
    </p:spTree>
    <p:extLst>
      <p:ext uri="{BB962C8B-B14F-4D97-AF65-F5344CB8AC3E}">
        <p14:creationId xmlns:p14="http://schemas.microsoft.com/office/powerpoint/2010/main" val="1421009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E66B4-7BAD-CE46-B173-22ED285E4066}"/>
              </a:ext>
            </a:extLst>
          </p:cNvPr>
          <p:cNvSpPr>
            <a:spLocks noGrp="1"/>
          </p:cNvSpPr>
          <p:nvPr>
            <p:ph type="title"/>
          </p:nvPr>
        </p:nvSpPr>
        <p:spPr/>
        <p:txBody>
          <a:bodyPr/>
          <a:lstStyle/>
          <a:p>
            <a:r>
              <a:rPr lang="en-US" dirty="0"/>
              <a:t>Approach</a:t>
            </a:r>
          </a:p>
        </p:txBody>
      </p:sp>
      <p:sp>
        <p:nvSpPr>
          <p:cNvPr id="3" name="Content Placeholder 2">
            <a:extLst>
              <a:ext uri="{FF2B5EF4-FFF2-40B4-BE49-F238E27FC236}">
                <a16:creationId xmlns:a16="http://schemas.microsoft.com/office/drawing/2014/main" id="{F143A0B7-5DE2-164E-9CB0-3DD48E8A22FF}"/>
              </a:ext>
            </a:extLst>
          </p:cNvPr>
          <p:cNvSpPr>
            <a:spLocks noGrp="1"/>
          </p:cNvSpPr>
          <p:nvPr>
            <p:ph idx="1"/>
          </p:nvPr>
        </p:nvSpPr>
        <p:spPr>
          <a:xfrm>
            <a:off x="21021" y="1783226"/>
            <a:ext cx="4235670" cy="4259548"/>
          </a:xfrm>
        </p:spPr>
        <p:txBody>
          <a:bodyPr>
            <a:normAutofit/>
          </a:bodyPr>
          <a:lstStyle/>
          <a:p>
            <a:pPr>
              <a:lnSpc>
                <a:spcPts val="2800"/>
              </a:lnSpc>
            </a:pPr>
            <a:r>
              <a:rPr lang="en-US" sz="2000" dirty="0">
                <a:solidFill>
                  <a:schemeClr val="bg1"/>
                </a:solidFill>
                <a:latin typeface="Optima" panose="02000503060000020004" pitchFamily="2" charset="0"/>
              </a:rPr>
              <a:t>Working closely with GCOS secretariat: develop the response template, clarify actions</a:t>
            </a:r>
          </a:p>
          <a:p>
            <a:pPr>
              <a:lnSpc>
                <a:spcPts val="2800"/>
              </a:lnSpc>
            </a:pPr>
            <a:r>
              <a:rPr lang="en-US" sz="2000" dirty="0">
                <a:solidFill>
                  <a:schemeClr val="bg1"/>
                </a:solidFill>
                <a:latin typeface="Optima" panose="02000503060000020004" pitchFamily="2" charset="0"/>
              </a:rPr>
              <a:t>Tiered approach to split the work into 2023/2024</a:t>
            </a:r>
          </a:p>
          <a:p>
            <a:pPr>
              <a:lnSpc>
                <a:spcPts val="2800"/>
              </a:lnSpc>
            </a:pPr>
            <a:r>
              <a:rPr lang="en-US" sz="2000" dirty="0" err="1">
                <a:solidFill>
                  <a:schemeClr val="bg1"/>
                </a:solidFill>
                <a:latin typeface="Optima" panose="02000503060000020004" pitchFamily="2" charset="0"/>
              </a:rPr>
              <a:t>WGClimate</a:t>
            </a:r>
            <a:r>
              <a:rPr lang="en-US" sz="2000" dirty="0">
                <a:solidFill>
                  <a:schemeClr val="bg1"/>
                </a:solidFill>
                <a:latin typeface="Optima" panose="02000503060000020004" pitchFamily="2" charset="0"/>
              </a:rPr>
              <a:t> members collaborate on responses via google doc</a:t>
            </a:r>
          </a:p>
          <a:p>
            <a:pPr>
              <a:lnSpc>
                <a:spcPts val="2800"/>
              </a:lnSpc>
            </a:pPr>
            <a:r>
              <a:rPr lang="en-US" sz="2000" dirty="0">
                <a:solidFill>
                  <a:schemeClr val="bg1"/>
                </a:solidFill>
                <a:latin typeface="Optima" panose="02000503060000020004" pitchFamily="2" charset="0"/>
              </a:rPr>
              <a:t>Delivered 21 activities in 2023</a:t>
            </a:r>
          </a:p>
          <a:p>
            <a:pPr>
              <a:lnSpc>
                <a:spcPts val="2800"/>
              </a:lnSpc>
            </a:pPr>
            <a:endParaRPr lang="en-US" sz="2000" dirty="0">
              <a:solidFill>
                <a:schemeClr val="bg1"/>
              </a:solidFill>
              <a:latin typeface="Optima" panose="02000503060000020004" pitchFamily="2" charset="0"/>
            </a:endParaRPr>
          </a:p>
          <a:p>
            <a:pPr>
              <a:lnSpc>
                <a:spcPts val="2800"/>
              </a:lnSpc>
            </a:pPr>
            <a:endParaRPr lang="en-US" sz="2000" dirty="0">
              <a:solidFill>
                <a:schemeClr val="bg1"/>
              </a:solidFill>
              <a:latin typeface="Optima" panose="02000503060000020004" pitchFamily="2" charset="0"/>
            </a:endParaRPr>
          </a:p>
        </p:txBody>
      </p:sp>
      <p:sp>
        <p:nvSpPr>
          <p:cNvPr id="9" name="TextBox 8">
            <a:extLst>
              <a:ext uri="{FF2B5EF4-FFF2-40B4-BE49-F238E27FC236}">
                <a16:creationId xmlns:a16="http://schemas.microsoft.com/office/drawing/2014/main" id="{8C4F4C5A-230C-F260-E895-92A559B0CD5B}"/>
              </a:ext>
            </a:extLst>
          </p:cNvPr>
          <p:cNvSpPr txBox="1"/>
          <p:nvPr/>
        </p:nvSpPr>
        <p:spPr>
          <a:xfrm>
            <a:off x="102547" y="6380292"/>
            <a:ext cx="5395783" cy="307777"/>
          </a:xfrm>
          <a:prstGeom prst="rect">
            <a:avLst/>
          </a:prstGeom>
          <a:solidFill>
            <a:schemeClr val="accent1">
              <a:lumMod val="20000"/>
              <a:lumOff val="80000"/>
            </a:schemeClr>
          </a:solidFill>
        </p:spPr>
        <p:txBody>
          <a:bodyPr wrap="square" rtlCol="0">
            <a:spAutoFit/>
          </a:bodyPr>
          <a:lstStyle/>
          <a:p>
            <a:r>
              <a:rPr lang="en-US" sz="1400" dirty="0"/>
              <a:t>19</a:t>
            </a:r>
            <a:r>
              <a:rPr lang="en-US" sz="1400" baseline="30000" dirty="0"/>
              <a:t>th</a:t>
            </a:r>
            <a:r>
              <a:rPr lang="en-US" sz="1400" dirty="0"/>
              <a:t> Joint CEOS/CGMS </a:t>
            </a:r>
            <a:r>
              <a:rPr lang="en-US" sz="1400" dirty="0" err="1"/>
              <a:t>WGClimate</a:t>
            </a:r>
            <a:r>
              <a:rPr lang="en-US" sz="1400" dirty="0"/>
              <a:t>, 16-17, Oct. 2023, Frascati </a:t>
            </a:r>
          </a:p>
        </p:txBody>
      </p:sp>
      <p:graphicFrame>
        <p:nvGraphicFramePr>
          <p:cNvPr id="7" name="Table 6">
            <a:extLst>
              <a:ext uri="{FF2B5EF4-FFF2-40B4-BE49-F238E27FC236}">
                <a16:creationId xmlns:a16="http://schemas.microsoft.com/office/drawing/2014/main" id="{E0DB8755-8FC8-EBE3-BB13-B3F6F5004583}"/>
              </a:ext>
            </a:extLst>
          </p:cNvPr>
          <p:cNvGraphicFramePr>
            <a:graphicFrameLocks noGrp="1"/>
          </p:cNvGraphicFramePr>
          <p:nvPr>
            <p:extLst>
              <p:ext uri="{D42A27DB-BD31-4B8C-83A1-F6EECF244321}">
                <p14:modId xmlns:p14="http://schemas.microsoft.com/office/powerpoint/2010/main" val="1681680312"/>
              </p:ext>
            </p:extLst>
          </p:nvPr>
        </p:nvGraphicFramePr>
        <p:xfrm>
          <a:off x="4437495" y="1453041"/>
          <a:ext cx="7654086" cy="4990757"/>
        </p:xfrm>
        <a:graphic>
          <a:graphicData uri="http://schemas.openxmlformats.org/drawingml/2006/table">
            <a:tbl>
              <a:tblPr firstRow="1" firstCol="1" bandRow="1">
                <a:tableStyleId>{8A107856-5554-42FB-B03E-39F5DBC370BA}</a:tableStyleId>
              </a:tblPr>
              <a:tblGrid>
                <a:gridCol w="1530647">
                  <a:extLst>
                    <a:ext uri="{9D8B030D-6E8A-4147-A177-3AD203B41FA5}">
                      <a16:colId xmlns:a16="http://schemas.microsoft.com/office/drawing/2014/main" val="73128016"/>
                    </a:ext>
                  </a:extLst>
                </a:gridCol>
                <a:gridCol w="6123439">
                  <a:extLst>
                    <a:ext uri="{9D8B030D-6E8A-4147-A177-3AD203B41FA5}">
                      <a16:colId xmlns:a16="http://schemas.microsoft.com/office/drawing/2014/main" val="838251736"/>
                    </a:ext>
                  </a:extLst>
                </a:gridCol>
              </a:tblGrid>
              <a:tr h="170105">
                <a:tc>
                  <a:txBody>
                    <a:bodyPr/>
                    <a:lstStyle/>
                    <a:p>
                      <a:pPr marL="0" marR="0">
                        <a:lnSpc>
                          <a:spcPct val="107000"/>
                        </a:lnSpc>
                        <a:spcBef>
                          <a:spcPts val="0"/>
                        </a:spcBef>
                        <a:spcAft>
                          <a:spcPts val="0"/>
                        </a:spcAft>
                      </a:pPr>
                      <a:r>
                        <a:rPr lang="en-US" sz="1400" dirty="0">
                          <a:effectLst/>
                        </a:rPr>
                        <a:t>Action XX: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067" marR="68067"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67" marR="68067" marT="0" marB="0"/>
                </a:tc>
                <a:extLst>
                  <a:ext uri="{0D108BD9-81ED-4DB2-BD59-A6C34878D82A}">
                    <a16:rowId xmlns:a16="http://schemas.microsoft.com/office/drawing/2014/main" val="3207593554"/>
                  </a:ext>
                </a:extLst>
              </a:tr>
              <a:tr h="170105">
                <a:tc>
                  <a:txBody>
                    <a:bodyPr/>
                    <a:lstStyle/>
                    <a:p>
                      <a:pPr marL="0" marR="0">
                        <a:lnSpc>
                          <a:spcPct val="107000"/>
                        </a:lnSpc>
                        <a:spcBef>
                          <a:spcPts val="0"/>
                        </a:spcBef>
                        <a:spcAft>
                          <a:spcPts val="0"/>
                        </a:spcAft>
                      </a:pPr>
                      <a:r>
                        <a:rPr lang="en-US" sz="1400" dirty="0">
                          <a:effectLst/>
                        </a:rPr>
                        <a:t>Activity XX.Y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067" marR="68067"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67" marR="68067" marT="0" marB="0"/>
                </a:tc>
                <a:extLst>
                  <a:ext uri="{0D108BD9-81ED-4DB2-BD59-A6C34878D82A}">
                    <a16:rowId xmlns:a16="http://schemas.microsoft.com/office/drawing/2014/main" val="3575905322"/>
                  </a:ext>
                </a:extLst>
              </a:tr>
              <a:tr h="526197">
                <a:tc>
                  <a:txBody>
                    <a:bodyPr/>
                    <a:lstStyle/>
                    <a:p>
                      <a:pPr marL="0" marR="0">
                        <a:lnSpc>
                          <a:spcPct val="107000"/>
                        </a:lnSpc>
                        <a:spcBef>
                          <a:spcPts val="0"/>
                        </a:spcBef>
                        <a:spcAft>
                          <a:spcPts val="0"/>
                        </a:spcAft>
                      </a:pPr>
                      <a:r>
                        <a:rPr lang="en-US" sz="1400" dirty="0">
                          <a:effectLst/>
                        </a:rPr>
                        <a:t>Means of assessing progress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067" marR="68067"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67" marR="68067" marT="0" marB="0"/>
                </a:tc>
                <a:extLst>
                  <a:ext uri="{0D108BD9-81ED-4DB2-BD59-A6C34878D82A}">
                    <a16:rowId xmlns:a16="http://schemas.microsoft.com/office/drawing/2014/main" val="689308101"/>
                  </a:ext>
                </a:extLst>
              </a:tr>
              <a:tr h="348151">
                <a:tc>
                  <a:txBody>
                    <a:bodyPr/>
                    <a:lstStyle/>
                    <a:p>
                      <a:pPr marL="0" marR="0">
                        <a:lnSpc>
                          <a:spcPct val="107000"/>
                        </a:lnSpc>
                        <a:spcBef>
                          <a:spcPts val="0"/>
                        </a:spcBef>
                        <a:spcAft>
                          <a:spcPts val="0"/>
                        </a:spcAft>
                      </a:pPr>
                      <a:r>
                        <a:rPr lang="en-US" sz="1400" dirty="0">
                          <a:effectLst/>
                        </a:rPr>
                        <a:t>GCOS IP rapporteur(s)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067" marR="68067" marT="0" marB="0"/>
                </a:tc>
                <a:tc>
                  <a:txBody>
                    <a:bodyPr/>
                    <a:lstStyle/>
                    <a:p>
                      <a:pPr marL="0" marR="0">
                        <a:lnSpc>
                          <a:spcPct val="107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067" marR="68067" marT="0" marB="0"/>
                </a:tc>
                <a:extLst>
                  <a:ext uri="{0D108BD9-81ED-4DB2-BD59-A6C34878D82A}">
                    <a16:rowId xmlns:a16="http://schemas.microsoft.com/office/drawing/2014/main" val="1730961577"/>
                  </a:ext>
                </a:extLst>
              </a:tr>
              <a:tr h="348151">
                <a:tc>
                  <a:txBody>
                    <a:bodyPr/>
                    <a:lstStyle/>
                    <a:p>
                      <a:pPr marL="0" marR="0">
                        <a:lnSpc>
                          <a:spcPct val="107000"/>
                        </a:lnSpc>
                        <a:spcBef>
                          <a:spcPts val="0"/>
                        </a:spcBef>
                        <a:spcAft>
                          <a:spcPts val="0"/>
                        </a:spcAft>
                      </a:pPr>
                      <a:r>
                        <a:rPr lang="en-US" sz="1400">
                          <a:effectLst/>
                        </a:rPr>
                        <a:t>Priority for WGClimate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067" marR="68067" marT="0" marB="0"/>
                </a:tc>
                <a:tc>
                  <a:txBody>
                    <a:bodyPr/>
                    <a:lstStyle/>
                    <a:p>
                      <a:pPr marL="0" marR="0">
                        <a:lnSpc>
                          <a:spcPct val="107000"/>
                        </a:lnSpc>
                        <a:spcBef>
                          <a:spcPts val="0"/>
                        </a:spcBef>
                        <a:spcAft>
                          <a:spcPts val="0"/>
                        </a:spcAft>
                      </a:pPr>
                      <a:r>
                        <a:rPr lang="en-US" sz="1400">
                          <a:effectLst/>
                        </a:rPr>
                        <a:t>Level of priority for WGClimate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67" marR="68067" marT="0" marB="0"/>
                </a:tc>
                <a:extLst>
                  <a:ext uri="{0D108BD9-81ED-4DB2-BD59-A6C34878D82A}">
                    <a16:rowId xmlns:a16="http://schemas.microsoft.com/office/drawing/2014/main" val="586423246"/>
                  </a:ext>
                </a:extLst>
              </a:tr>
              <a:tr h="1238381">
                <a:tc>
                  <a:txBody>
                    <a:bodyPr/>
                    <a:lstStyle/>
                    <a:p>
                      <a:pPr marL="0" marR="0">
                        <a:lnSpc>
                          <a:spcPct val="107000"/>
                        </a:lnSpc>
                        <a:spcBef>
                          <a:spcPts val="0"/>
                        </a:spcBef>
                        <a:spcAft>
                          <a:spcPts val="0"/>
                        </a:spcAft>
                      </a:pPr>
                      <a:r>
                        <a:rPr lang="en-US" sz="1400" dirty="0">
                          <a:effectLst/>
                        </a:rPr>
                        <a:t>Feasibility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067" marR="68067" marT="0" marB="0"/>
                </a:tc>
                <a:tc>
                  <a:txBody>
                    <a:bodyPr/>
                    <a:lstStyle/>
                    <a:p>
                      <a:pPr marL="0" marR="0">
                        <a:lnSpc>
                          <a:spcPct val="107000"/>
                        </a:lnSpc>
                        <a:spcBef>
                          <a:spcPts val="0"/>
                        </a:spcBef>
                        <a:spcAft>
                          <a:spcPts val="0"/>
                        </a:spcAft>
                      </a:pPr>
                      <a:r>
                        <a:rPr lang="en-US" sz="1400" dirty="0">
                          <a:effectLst/>
                        </a:rPr>
                        <a:t>Is this activity feasible, will it be successful? </a:t>
                      </a:r>
                    </a:p>
                    <a:p>
                      <a:pPr marL="0" marR="0">
                        <a:lnSpc>
                          <a:spcPct val="107000"/>
                        </a:lnSpc>
                        <a:spcBef>
                          <a:spcPts val="0"/>
                        </a:spcBef>
                        <a:spcAft>
                          <a:spcPts val="0"/>
                        </a:spcAft>
                      </a:pPr>
                      <a:r>
                        <a:rPr lang="en-US" sz="1400" dirty="0">
                          <a:effectLst/>
                        </a:rPr>
                        <a:t>If not, what are the reasons that would make this activity not feasible (technical, budget..). </a:t>
                      </a:r>
                    </a:p>
                    <a:p>
                      <a:pPr marL="0" marR="0">
                        <a:lnSpc>
                          <a:spcPct val="107000"/>
                        </a:lnSpc>
                        <a:spcBef>
                          <a:spcPts val="0"/>
                        </a:spcBef>
                        <a:spcAft>
                          <a:spcPts val="0"/>
                        </a:spcAft>
                      </a:pPr>
                      <a:r>
                        <a:rPr lang="en-US" sz="1400" dirty="0">
                          <a:effectLst/>
                        </a:rPr>
                        <a:t>Is it only partially implementable? If this is the case, reformulate feasible part of activity</a:t>
                      </a:r>
                    </a:p>
                    <a:p>
                      <a:pPr marL="0" marR="0">
                        <a:lnSpc>
                          <a:spcPct val="107000"/>
                        </a:lnSpc>
                        <a:spcBef>
                          <a:spcPts val="0"/>
                        </a:spcBef>
                        <a:spcAft>
                          <a:spcPts val="0"/>
                        </a:spcAft>
                      </a:pPr>
                      <a:r>
                        <a:rPr lang="en-US" sz="1400" dirty="0">
                          <a:effectLst/>
                        </a:rPr>
                        <a:t>If it is totally feasible, by when can the action be accomplished?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067" marR="68067" marT="0" marB="0"/>
                </a:tc>
                <a:extLst>
                  <a:ext uri="{0D108BD9-81ED-4DB2-BD59-A6C34878D82A}">
                    <a16:rowId xmlns:a16="http://schemas.microsoft.com/office/drawing/2014/main" val="2309405178"/>
                  </a:ext>
                </a:extLst>
              </a:tr>
              <a:tr h="348151">
                <a:tc>
                  <a:txBody>
                    <a:bodyPr/>
                    <a:lstStyle/>
                    <a:p>
                      <a:pPr marL="0" marR="0">
                        <a:lnSpc>
                          <a:spcPct val="107000"/>
                        </a:lnSpc>
                        <a:spcBef>
                          <a:spcPts val="0"/>
                        </a:spcBef>
                        <a:spcAft>
                          <a:spcPts val="0"/>
                        </a:spcAft>
                      </a:pPr>
                      <a:r>
                        <a:rPr lang="en-US" sz="1400">
                          <a:effectLst/>
                        </a:rPr>
                        <a:t>Collaboration with GCOS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067" marR="68067" marT="0" marB="0"/>
                </a:tc>
                <a:tc>
                  <a:txBody>
                    <a:bodyPr/>
                    <a:lstStyle/>
                    <a:p>
                      <a:pPr marL="0" marR="0">
                        <a:lnSpc>
                          <a:spcPct val="107000"/>
                        </a:lnSpc>
                        <a:spcBef>
                          <a:spcPts val="0"/>
                        </a:spcBef>
                        <a:spcAft>
                          <a:spcPts val="0"/>
                        </a:spcAft>
                      </a:pPr>
                      <a:r>
                        <a:rPr lang="en-US" sz="1400">
                          <a:effectLst/>
                        </a:rPr>
                        <a:t>Would this activity benefit or require a tight collaboration with GCOS? If yes, how (see above)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67" marR="68067" marT="0" marB="0"/>
                </a:tc>
                <a:extLst>
                  <a:ext uri="{0D108BD9-81ED-4DB2-BD59-A6C34878D82A}">
                    <a16:rowId xmlns:a16="http://schemas.microsoft.com/office/drawing/2014/main" val="4114902062"/>
                  </a:ext>
                </a:extLst>
              </a:tr>
              <a:tr h="348151">
                <a:tc>
                  <a:txBody>
                    <a:bodyPr/>
                    <a:lstStyle/>
                    <a:p>
                      <a:pPr marL="0" marR="0">
                        <a:lnSpc>
                          <a:spcPct val="107000"/>
                        </a:lnSpc>
                        <a:spcBef>
                          <a:spcPts val="0"/>
                        </a:spcBef>
                        <a:spcAft>
                          <a:spcPts val="0"/>
                        </a:spcAft>
                      </a:pPr>
                      <a:r>
                        <a:rPr lang="en-US" sz="1400" dirty="0">
                          <a:effectLst/>
                        </a:rPr>
                        <a:t>Connections with other IP actions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067" marR="68067" marT="0" marB="0"/>
                </a:tc>
                <a:tc>
                  <a:txBody>
                    <a:bodyPr/>
                    <a:lstStyle/>
                    <a:p>
                      <a:pPr marL="0" marR="0">
                        <a:lnSpc>
                          <a:spcPct val="107000"/>
                        </a:lnSpc>
                        <a:spcBef>
                          <a:spcPts val="0"/>
                        </a:spcBef>
                        <a:spcAft>
                          <a:spcPts val="0"/>
                        </a:spcAft>
                      </a:pPr>
                      <a:r>
                        <a:rPr lang="en-US" sz="1400">
                          <a:effectLst/>
                        </a:rPr>
                        <a:t>Are there any connections to other GCOS IP actions and activities? If yes, would it be better to address these activities together? If yes, reformulate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067" marR="68067" marT="0" marB="0"/>
                </a:tc>
                <a:extLst>
                  <a:ext uri="{0D108BD9-81ED-4DB2-BD59-A6C34878D82A}">
                    <a16:rowId xmlns:a16="http://schemas.microsoft.com/office/drawing/2014/main" val="726665829"/>
                  </a:ext>
                </a:extLst>
              </a:tr>
              <a:tr h="348151">
                <a:tc>
                  <a:txBody>
                    <a:bodyPr/>
                    <a:lstStyle/>
                    <a:p>
                      <a:pPr marL="0" marR="0">
                        <a:lnSpc>
                          <a:spcPct val="107000"/>
                        </a:lnSpc>
                        <a:spcBef>
                          <a:spcPts val="0"/>
                        </a:spcBef>
                        <a:spcAft>
                          <a:spcPts val="0"/>
                        </a:spcAft>
                      </a:pPr>
                      <a:r>
                        <a:rPr lang="en-US" sz="1400" dirty="0">
                          <a:effectLst/>
                        </a:rPr>
                        <a:t>Implementers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067" marR="68067" marT="0" marB="0"/>
                </a:tc>
                <a:tc>
                  <a:txBody>
                    <a:bodyPr/>
                    <a:lstStyle/>
                    <a:p>
                      <a:pPr marL="0" marR="0">
                        <a:lnSpc>
                          <a:spcPct val="107000"/>
                        </a:lnSpc>
                        <a:spcBef>
                          <a:spcPts val="0"/>
                        </a:spcBef>
                        <a:spcAft>
                          <a:spcPts val="0"/>
                        </a:spcAft>
                      </a:pPr>
                      <a:r>
                        <a:rPr lang="en-US" sz="1400" dirty="0">
                          <a:effectLst/>
                        </a:rPr>
                        <a:t>Which is/are the space agencies that would better address this action. Identify a responsible person within these space agencies.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067" marR="68067" marT="0" marB="0"/>
                </a:tc>
                <a:extLst>
                  <a:ext uri="{0D108BD9-81ED-4DB2-BD59-A6C34878D82A}">
                    <a16:rowId xmlns:a16="http://schemas.microsoft.com/office/drawing/2014/main" val="3426726391"/>
                  </a:ext>
                </a:extLst>
              </a:tr>
              <a:tr h="170105">
                <a:tc gridSpan="2">
                  <a:txBody>
                    <a:bodyPr/>
                    <a:lstStyle/>
                    <a:p>
                      <a:pPr marL="0" marR="0">
                        <a:lnSpc>
                          <a:spcPct val="107000"/>
                        </a:lnSpc>
                        <a:spcBef>
                          <a:spcPts val="0"/>
                        </a:spcBef>
                        <a:spcAft>
                          <a:spcPts val="0"/>
                        </a:spcAft>
                      </a:pPr>
                      <a:r>
                        <a:rPr lang="en-US" sz="1400" dirty="0">
                          <a:effectLst/>
                        </a:rPr>
                        <a:t>Timeline and milestone for this activity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067" marR="68067" marT="0" marB="0"/>
                </a:tc>
                <a:tc hMerge="1">
                  <a:txBody>
                    <a:bodyPr/>
                    <a:lstStyle/>
                    <a:p>
                      <a:endParaRPr lang="en-US"/>
                    </a:p>
                  </a:txBody>
                  <a:tcPr/>
                </a:tc>
                <a:extLst>
                  <a:ext uri="{0D108BD9-81ED-4DB2-BD59-A6C34878D82A}">
                    <a16:rowId xmlns:a16="http://schemas.microsoft.com/office/drawing/2014/main" val="3284936826"/>
                  </a:ext>
                </a:extLst>
              </a:tr>
              <a:tr h="170105">
                <a:tc>
                  <a:txBody>
                    <a:bodyPr/>
                    <a:lstStyle/>
                    <a:p>
                      <a:pPr marL="0" marR="0">
                        <a:lnSpc>
                          <a:spcPct val="107000"/>
                        </a:lnSpc>
                        <a:spcBef>
                          <a:spcPts val="0"/>
                        </a:spcBef>
                        <a:spcAft>
                          <a:spcPts val="0"/>
                        </a:spcAft>
                      </a:pPr>
                      <a:r>
                        <a:rPr lang="en-US" sz="1400" dirty="0">
                          <a:effectLst/>
                        </a:rPr>
                        <a:t>Date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067" marR="68067" marT="0" marB="0"/>
                </a:tc>
                <a:tc>
                  <a:txBody>
                    <a:bodyPr/>
                    <a:lstStyle/>
                    <a:p>
                      <a:pPr marL="0" marR="0">
                        <a:lnSpc>
                          <a:spcPct val="107000"/>
                        </a:lnSpc>
                        <a:spcBef>
                          <a:spcPts val="0"/>
                        </a:spcBef>
                        <a:spcAft>
                          <a:spcPts val="0"/>
                        </a:spcAft>
                      </a:pPr>
                      <a:r>
                        <a:rPr lang="en-US" sz="1400" dirty="0">
                          <a:effectLst/>
                        </a:rPr>
                        <a:t>Milestone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067" marR="68067" marT="0" marB="0"/>
                </a:tc>
                <a:extLst>
                  <a:ext uri="{0D108BD9-81ED-4DB2-BD59-A6C34878D82A}">
                    <a16:rowId xmlns:a16="http://schemas.microsoft.com/office/drawing/2014/main" val="1805151234"/>
                  </a:ext>
                </a:extLst>
              </a:tr>
            </a:tbl>
          </a:graphicData>
        </a:graphic>
      </p:graphicFrame>
      <p:sp>
        <p:nvSpPr>
          <p:cNvPr id="4" name="TextBox 3">
            <a:extLst>
              <a:ext uri="{FF2B5EF4-FFF2-40B4-BE49-F238E27FC236}">
                <a16:creationId xmlns:a16="http://schemas.microsoft.com/office/drawing/2014/main" id="{BC72CE03-A6C9-46BF-1A91-E599B96D71D5}"/>
              </a:ext>
            </a:extLst>
          </p:cNvPr>
          <p:cNvSpPr txBox="1"/>
          <p:nvPr/>
        </p:nvSpPr>
        <p:spPr>
          <a:xfrm>
            <a:off x="123568" y="6482773"/>
            <a:ext cx="5395783" cy="307777"/>
          </a:xfrm>
          <a:prstGeom prst="rect">
            <a:avLst/>
          </a:prstGeom>
          <a:solidFill>
            <a:schemeClr val="accent1">
              <a:lumMod val="20000"/>
              <a:lumOff val="80000"/>
            </a:schemeClr>
          </a:solidFill>
        </p:spPr>
        <p:txBody>
          <a:bodyPr wrap="square" rtlCol="0">
            <a:spAutoFit/>
          </a:bodyPr>
          <a:lstStyle/>
          <a:p>
            <a:r>
              <a:rPr lang="en-US" sz="1400" dirty="0"/>
              <a:t>20</a:t>
            </a:r>
            <a:r>
              <a:rPr lang="en-US" sz="1400" baseline="30000" dirty="0"/>
              <a:t>th</a:t>
            </a:r>
            <a:r>
              <a:rPr lang="en-US" sz="1400" dirty="0"/>
              <a:t> Joint CEOS/CGMS </a:t>
            </a:r>
            <a:r>
              <a:rPr lang="en-US" sz="1400" dirty="0" err="1"/>
              <a:t>WGClimate</a:t>
            </a:r>
            <a:r>
              <a:rPr lang="en-US" sz="1400" dirty="0"/>
              <a:t>, 26-28, Mar. 2024, Boulder </a:t>
            </a:r>
          </a:p>
        </p:txBody>
      </p:sp>
    </p:spTree>
    <p:extLst>
      <p:ext uri="{BB962C8B-B14F-4D97-AF65-F5344CB8AC3E}">
        <p14:creationId xmlns:p14="http://schemas.microsoft.com/office/powerpoint/2010/main" val="1997970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3D452-F88D-334B-A7FF-AF774F614D7E}"/>
              </a:ext>
            </a:extLst>
          </p:cNvPr>
          <p:cNvSpPr>
            <a:spLocks noGrp="1"/>
          </p:cNvSpPr>
          <p:nvPr>
            <p:ph type="title"/>
          </p:nvPr>
        </p:nvSpPr>
        <p:spPr/>
        <p:txBody>
          <a:bodyPr/>
          <a:lstStyle/>
          <a:p>
            <a:r>
              <a:rPr lang="en-US" dirty="0"/>
              <a:t>Status</a:t>
            </a:r>
          </a:p>
        </p:txBody>
      </p:sp>
      <p:sp>
        <p:nvSpPr>
          <p:cNvPr id="3" name="Content Placeholder 2">
            <a:extLst>
              <a:ext uri="{FF2B5EF4-FFF2-40B4-BE49-F238E27FC236}">
                <a16:creationId xmlns:a16="http://schemas.microsoft.com/office/drawing/2014/main" id="{01A71D0C-8EB8-9345-865A-B1875DF12342}"/>
              </a:ext>
            </a:extLst>
          </p:cNvPr>
          <p:cNvSpPr>
            <a:spLocks noGrp="1"/>
          </p:cNvSpPr>
          <p:nvPr>
            <p:ph idx="1"/>
          </p:nvPr>
        </p:nvSpPr>
        <p:spPr>
          <a:xfrm>
            <a:off x="264160" y="1600201"/>
            <a:ext cx="11318240" cy="4525963"/>
          </a:xfrm>
        </p:spPr>
        <p:txBody>
          <a:bodyPr>
            <a:normAutofit/>
          </a:bodyPr>
          <a:lstStyle/>
          <a:p>
            <a:pPr>
              <a:lnSpc>
                <a:spcPts val="3000"/>
              </a:lnSpc>
            </a:pPr>
            <a:r>
              <a:rPr lang="en-US" sz="2200" dirty="0">
                <a:solidFill>
                  <a:schemeClr val="bg1"/>
                </a:solidFill>
                <a:latin typeface="Optima" panose="02000503060000020004" pitchFamily="2" charset="0"/>
              </a:rPr>
              <a:t>Completed the responses of 21 activities in 2023</a:t>
            </a:r>
          </a:p>
          <a:p>
            <a:pPr>
              <a:lnSpc>
                <a:spcPts val="3000"/>
              </a:lnSpc>
            </a:pPr>
            <a:r>
              <a:rPr lang="en-US" sz="2200" dirty="0">
                <a:solidFill>
                  <a:schemeClr val="bg1"/>
                </a:solidFill>
                <a:latin typeface="Optima" panose="02000503060000020004" pitchFamily="2" charset="0"/>
              </a:rPr>
              <a:t>Sent the draft response to GCOS secretariat for panel review in 2023 </a:t>
            </a:r>
          </a:p>
          <a:p>
            <a:pPr>
              <a:lnSpc>
                <a:spcPts val="3000"/>
              </a:lnSpc>
            </a:pPr>
            <a:r>
              <a:rPr lang="en-US" sz="2200" dirty="0">
                <a:solidFill>
                  <a:schemeClr val="bg1"/>
                </a:solidFill>
                <a:latin typeface="Optima" panose="02000503060000020004" pitchFamily="2" charset="0"/>
              </a:rPr>
              <a:t>Addressed all but one (B3.5 permafrost extent) GCOS panel feedback</a:t>
            </a:r>
          </a:p>
          <a:p>
            <a:pPr>
              <a:lnSpc>
                <a:spcPts val="3000"/>
              </a:lnSpc>
            </a:pPr>
            <a:r>
              <a:rPr lang="en-US" sz="2200" dirty="0">
                <a:solidFill>
                  <a:schemeClr val="bg1"/>
                </a:solidFill>
                <a:latin typeface="Optima" panose="02000503060000020004" pitchFamily="2" charset="0"/>
              </a:rPr>
              <a:t>There are 28 remaining activities, many of them are cross cutting</a:t>
            </a:r>
          </a:p>
          <a:p>
            <a:pPr>
              <a:lnSpc>
                <a:spcPts val="3000"/>
              </a:lnSpc>
            </a:pPr>
            <a:r>
              <a:rPr lang="en-US" sz="2200" dirty="0">
                <a:solidFill>
                  <a:schemeClr val="bg1"/>
                </a:solidFill>
                <a:latin typeface="Optima" panose="02000503060000020004" pitchFamily="2" charset="0"/>
              </a:rPr>
              <a:t> Started collaboration with LSI-VC (C5, F1), Working group on Cal/Val, and COAST (F3) to formulate responses, and close collaboration with GCOS is needed to address some of the activities as well. </a:t>
            </a:r>
          </a:p>
          <a:p>
            <a:pPr marL="0" indent="0">
              <a:lnSpc>
                <a:spcPts val="3000"/>
              </a:lnSpc>
              <a:buNone/>
            </a:pPr>
            <a:endParaRPr lang="en-US" sz="2000" dirty="0">
              <a:solidFill>
                <a:schemeClr val="bg1"/>
              </a:solidFill>
              <a:latin typeface="Optima" panose="02000503060000020004" pitchFamily="2" charset="0"/>
            </a:endParaRPr>
          </a:p>
          <a:p>
            <a:pPr>
              <a:lnSpc>
                <a:spcPts val="3000"/>
              </a:lnSpc>
            </a:pPr>
            <a:endParaRPr lang="en-US" sz="2000" dirty="0">
              <a:solidFill>
                <a:schemeClr val="bg1"/>
              </a:solidFill>
              <a:latin typeface="Optima" panose="02000503060000020004" pitchFamily="2" charset="0"/>
            </a:endParaRPr>
          </a:p>
          <a:p>
            <a:endParaRPr lang="en-US" sz="2000" dirty="0">
              <a:solidFill>
                <a:schemeClr val="bg1"/>
              </a:solidFill>
              <a:latin typeface="Comic Sans MS" panose="030F0902030302020204" pitchFamily="66" charset="0"/>
            </a:endParaRPr>
          </a:p>
        </p:txBody>
      </p:sp>
      <p:sp>
        <p:nvSpPr>
          <p:cNvPr id="6" name="TextBox 5">
            <a:extLst>
              <a:ext uri="{FF2B5EF4-FFF2-40B4-BE49-F238E27FC236}">
                <a16:creationId xmlns:a16="http://schemas.microsoft.com/office/drawing/2014/main" id="{AA5C03A5-0B4F-B27C-D5E0-D43466893348}"/>
              </a:ext>
            </a:extLst>
          </p:cNvPr>
          <p:cNvSpPr txBox="1"/>
          <p:nvPr/>
        </p:nvSpPr>
        <p:spPr>
          <a:xfrm>
            <a:off x="102547" y="6380292"/>
            <a:ext cx="5395783" cy="307777"/>
          </a:xfrm>
          <a:prstGeom prst="rect">
            <a:avLst/>
          </a:prstGeom>
          <a:solidFill>
            <a:schemeClr val="accent1">
              <a:lumMod val="20000"/>
              <a:lumOff val="80000"/>
            </a:schemeClr>
          </a:solidFill>
        </p:spPr>
        <p:txBody>
          <a:bodyPr wrap="square" rtlCol="0">
            <a:spAutoFit/>
          </a:bodyPr>
          <a:lstStyle/>
          <a:p>
            <a:r>
              <a:rPr lang="en-US" sz="1400" dirty="0"/>
              <a:t>19</a:t>
            </a:r>
            <a:r>
              <a:rPr lang="en-US" sz="1400" baseline="30000" dirty="0"/>
              <a:t>th</a:t>
            </a:r>
            <a:r>
              <a:rPr lang="en-US" sz="1400" dirty="0"/>
              <a:t> Joint CEOS/CGMS </a:t>
            </a:r>
            <a:r>
              <a:rPr lang="en-US" sz="1400" dirty="0" err="1"/>
              <a:t>WGClimate</a:t>
            </a:r>
            <a:r>
              <a:rPr lang="en-US" sz="1400" dirty="0"/>
              <a:t>, 16-17, Oct. 2023, Frascati </a:t>
            </a:r>
          </a:p>
        </p:txBody>
      </p:sp>
      <p:sp>
        <p:nvSpPr>
          <p:cNvPr id="4" name="TextBox 3">
            <a:extLst>
              <a:ext uri="{FF2B5EF4-FFF2-40B4-BE49-F238E27FC236}">
                <a16:creationId xmlns:a16="http://schemas.microsoft.com/office/drawing/2014/main" id="{FDA3FC56-DC6B-D9CE-7755-108A8CEC2926}"/>
              </a:ext>
            </a:extLst>
          </p:cNvPr>
          <p:cNvSpPr txBox="1"/>
          <p:nvPr/>
        </p:nvSpPr>
        <p:spPr>
          <a:xfrm>
            <a:off x="81526" y="6401404"/>
            <a:ext cx="5395783" cy="307777"/>
          </a:xfrm>
          <a:prstGeom prst="rect">
            <a:avLst/>
          </a:prstGeom>
          <a:solidFill>
            <a:schemeClr val="accent1">
              <a:lumMod val="20000"/>
              <a:lumOff val="80000"/>
            </a:schemeClr>
          </a:solidFill>
        </p:spPr>
        <p:txBody>
          <a:bodyPr wrap="square" rtlCol="0">
            <a:spAutoFit/>
          </a:bodyPr>
          <a:lstStyle/>
          <a:p>
            <a:r>
              <a:rPr lang="en-US" sz="1400" dirty="0"/>
              <a:t>20</a:t>
            </a:r>
            <a:r>
              <a:rPr lang="en-US" sz="1400" baseline="30000" dirty="0"/>
              <a:t>th</a:t>
            </a:r>
            <a:r>
              <a:rPr lang="en-US" sz="1400" dirty="0"/>
              <a:t> Joint CEOS/CGMS </a:t>
            </a:r>
            <a:r>
              <a:rPr lang="en-US" sz="1400" dirty="0" err="1"/>
              <a:t>WGClimate</a:t>
            </a:r>
            <a:r>
              <a:rPr lang="en-US" sz="1400" dirty="0"/>
              <a:t>, 26-28, Mar. 2024, Boulder </a:t>
            </a:r>
          </a:p>
        </p:txBody>
      </p:sp>
    </p:spTree>
    <p:extLst>
      <p:ext uri="{BB962C8B-B14F-4D97-AF65-F5344CB8AC3E}">
        <p14:creationId xmlns:p14="http://schemas.microsoft.com/office/powerpoint/2010/main" val="3839998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D93E8-1DED-7245-9EE9-18D9E91526C0}"/>
              </a:ext>
            </a:extLst>
          </p:cNvPr>
          <p:cNvSpPr>
            <a:spLocks noGrp="1"/>
          </p:cNvSpPr>
          <p:nvPr>
            <p:ph type="title"/>
          </p:nvPr>
        </p:nvSpPr>
        <p:spPr>
          <a:xfrm>
            <a:off x="2104021" y="223564"/>
            <a:ext cx="8174299" cy="1143000"/>
          </a:xfrm>
        </p:spPr>
        <p:txBody>
          <a:bodyPr>
            <a:normAutofit/>
          </a:bodyPr>
          <a:lstStyle/>
          <a:p>
            <a:r>
              <a:rPr lang="en-US" sz="2400" dirty="0"/>
              <a:t>Action A2: Address gaps in satellite observations likely to occur in the near future </a:t>
            </a:r>
          </a:p>
        </p:txBody>
      </p:sp>
      <p:sp>
        <p:nvSpPr>
          <p:cNvPr id="5" name="TextBox 4">
            <a:extLst>
              <a:ext uri="{FF2B5EF4-FFF2-40B4-BE49-F238E27FC236}">
                <a16:creationId xmlns:a16="http://schemas.microsoft.com/office/drawing/2014/main" id="{FC4E9615-E2FB-8047-CF0C-20CD6D8A87A6}"/>
              </a:ext>
            </a:extLst>
          </p:cNvPr>
          <p:cNvSpPr txBox="1"/>
          <p:nvPr/>
        </p:nvSpPr>
        <p:spPr>
          <a:xfrm>
            <a:off x="123568" y="6326659"/>
            <a:ext cx="5395783" cy="307777"/>
          </a:xfrm>
          <a:prstGeom prst="rect">
            <a:avLst/>
          </a:prstGeom>
          <a:solidFill>
            <a:schemeClr val="accent1">
              <a:lumMod val="20000"/>
              <a:lumOff val="80000"/>
            </a:schemeClr>
          </a:solidFill>
        </p:spPr>
        <p:txBody>
          <a:bodyPr wrap="square" rtlCol="0">
            <a:spAutoFit/>
          </a:bodyPr>
          <a:lstStyle/>
          <a:p>
            <a:r>
              <a:rPr lang="en-US" sz="1400" dirty="0"/>
              <a:t>18</a:t>
            </a:r>
            <a:r>
              <a:rPr lang="en-US" sz="1400" baseline="30000" dirty="0"/>
              <a:t>th</a:t>
            </a:r>
            <a:r>
              <a:rPr lang="en-US" sz="1400" dirty="0"/>
              <a:t> Joint CEOS/CGMS </a:t>
            </a:r>
            <a:r>
              <a:rPr lang="en-US" sz="1400" dirty="0" err="1"/>
              <a:t>WGClimate</a:t>
            </a:r>
            <a:r>
              <a:rPr lang="en-US" sz="1400" dirty="0"/>
              <a:t>, Feb. 28 -- Mar. 2, 2023, Tokyo</a:t>
            </a:r>
          </a:p>
        </p:txBody>
      </p:sp>
      <p:sp>
        <p:nvSpPr>
          <p:cNvPr id="9" name="Content Placeholder 2">
            <a:extLst>
              <a:ext uri="{FF2B5EF4-FFF2-40B4-BE49-F238E27FC236}">
                <a16:creationId xmlns:a16="http://schemas.microsoft.com/office/drawing/2014/main" id="{61C085DC-652B-446D-047F-13A96DE5382A}"/>
              </a:ext>
            </a:extLst>
          </p:cNvPr>
          <p:cNvSpPr>
            <a:spLocks noGrp="1"/>
          </p:cNvSpPr>
          <p:nvPr>
            <p:ph idx="1"/>
          </p:nvPr>
        </p:nvSpPr>
        <p:spPr>
          <a:xfrm>
            <a:off x="123568" y="1611611"/>
            <a:ext cx="11763632" cy="3828490"/>
          </a:xfrm>
        </p:spPr>
        <p:txBody>
          <a:bodyPr>
            <a:noAutofit/>
          </a:bodyPr>
          <a:lstStyle/>
          <a:p>
            <a:pPr marL="285750" indent="-285750">
              <a:lnSpc>
                <a:spcPts val="2700"/>
              </a:lnSpc>
              <a:spcBef>
                <a:spcPts val="0"/>
              </a:spcBef>
              <a:spcAft>
                <a:spcPts val="500"/>
              </a:spcAft>
            </a:pPr>
            <a:r>
              <a:rPr lang="en-US" sz="2200" dirty="0">
                <a:solidFill>
                  <a:srgbClr val="00B050"/>
                </a:solidFill>
                <a:latin typeface="Optima" panose="02000503060000020004" pitchFamily="2" charset="0"/>
                <a:cs typeface="Arial" panose="020B0604020202020204" pitchFamily="34" charset="0"/>
              </a:rPr>
              <a:t>Altimetry in the polar regions: need to address OOPC and TOPC comments </a:t>
            </a:r>
          </a:p>
          <a:p>
            <a:pPr marL="285750" indent="-285750">
              <a:lnSpc>
                <a:spcPts val="2700"/>
              </a:lnSpc>
              <a:spcBef>
                <a:spcPts val="0"/>
              </a:spcBef>
              <a:spcAft>
                <a:spcPts val="500"/>
              </a:spcAft>
            </a:pPr>
            <a:r>
              <a:rPr lang="en-US" sz="2200" dirty="0">
                <a:solidFill>
                  <a:srgbClr val="00B050"/>
                </a:solidFill>
                <a:latin typeface="Optima" panose="02000503060000020004" pitchFamily="2" charset="0"/>
                <a:cs typeface="Arial" panose="020B0604020202020204" pitchFamily="34" charset="0"/>
              </a:rPr>
              <a:t>Gravimetry missions: TOPC comments addressed</a:t>
            </a:r>
          </a:p>
          <a:p>
            <a:pPr marL="285750" indent="-285750">
              <a:lnSpc>
                <a:spcPts val="2700"/>
              </a:lnSpc>
              <a:spcBef>
                <a:spcPts val="0"/>
              </a:spcBef>
              <a:spcAft>
                <a:spcPts val="500"/>
              </a:spcAft>
            </a:pPr>
            <a:r>
              <a:rPr lang="en-US" sz="2200" dirty="0">
                <a:solidFill>
                  <a:srgbClr val="00B050"/>
                </a:solidFill>
                <a:latin typeface="Optima" panose="02000503060000020004" pitchFamily="2" charset="0"/>
                <a:cs typeface="Arial" panose="020B0604020202020204" pitchFamily="34" charset="0"/>
              </a:rPr>
              <a:t>Biomass measurements</a:t>
            </a:r>
          </a:p>
          <a:p>
            <a:pPr marL="285750" indent="-285750">
              <a:lnSpc>
                <a:spcPts val="2700"/>
              </a:lnSpc>
              <a:spcBef>
                <a:spcPts val="0"/>
              </a:spcBef>
              <a:spcAft>
                <a:spcPts val="500"/>
              </a:spcAft>
            </a:pPr>
            <a:r>
              <a:rPr lang="en-US" sz="2200" dirty="0">
                <a:solidFill>
                  <a:srgbClr val="00B050"/>
                </a:solidFill>
                <a:latin typeface="Optima" panose="02000503060000020004" pitchFamily="2" charset="0"/>
                <a:cs typeface="Arial" panose="020B0604020202020204" pitchFamily="34" charset="0"/>
              </a:rPr>
              <a:t>Limb-sounding missions capable of measuring several ECVs in the UTLS and stratosphere</a:t>
            </a:r>
          </a:p>
          <a:p>
            <a:pPr marL="285750" indent="-285750">
              <a:lnSpc>
                <a:spcPts val="2700"/>
              </a:lnSpc>
              <a:spcBef>
                <a:spcPts val="0"/>
              </a:spcBef>
              <a:spcAft>
                <a:spcPts val="500"/>
              </a:spcAft>
            </a:pPr>
            <a:r>
              <a:rPr lang="en-US" sz="2200" dirty="0">
                <a:solidFill>
                  <a:srgbClr val="00B050"/>
                </a:solidFill>
                <a:latin typeface="Optima" panose="02000503060000020004" pitchFamily="2" charset="0"/>
                <a:cs typeface="Arial" panose="020B0604020202020204" pitchFamily="34" charset="0"/>
              </a:rPr>
              <a:t>Sea surface salinity measurements</a:t>
            </a:r>
          </a:p>
          <a:p>
            <a:pPr marL="285750" indent="-285750">
              <a:lnSpc>
                <a:spcPts val="2700"/>
              </a:lnSpc>
              <a:spcBef>
                <a:spcPts val="0"/>
              </a:spcBef>
              <a:spcAft>
                <a:spcPts val="500"/>
              </a:spcAft>
            </a:pPr>
            <a:r>
              <a:rPr lang="en-US" sz="2200" dirty="0">
                <a:solidFill>
                  <a:srgbClr val="00B050"/>
                </a:solidFill>
                <a:latin typeface="Optima" panose="02000503060000020004" pitchFamily="2" charset="0"/>
                <a:cs typeface="Arial" panose="020B0604020202020204" pitchFamily="34" charset="0"/>
              </a:rPr>
              <a:t>Wind lidar</a:t>
            </a:r>
          </a:p>
          <a:p>
            <a:pPr marL="285750" indent="-285750">
              <a:lnSpc>
                <a:spcPts val="2700"/>
              </a:lnSpc>
              <a:spcBef>
                <a:spcPts val="0"/>
              </a:spcBef>
              <a:spcAft>
                <a:spcPts val="500"/>
              </a:spcAft>
            </a:pPr>
            <a:r>
              <a:rPr lang="en-US" sz="2200" dirty="0">
                <a:solidFill>
                  <a:srgbClr val="00B050"/>
                </a:solidFill>
                <a:latin typeface="Optima" panose="02000503060000020004" pitchFamily="2" charset="0"/>
                <a:cs typeface="Arial" panose="020B0604020202020204" pitchFamily="34" charset="0"/>
              </a:rPr>
              <a:t>Global scale ice surface elevation</a:t>
            </a:r>
          </a:p>
        </p:txBody>
      </p:sp>
      <p:sp>
        <p:nvSpPr>
          <p:cNvPr id="10" name="TextBox 9">
            <a:extLst>
              <a:ext uri="{FF2B5EF4-FFF2-40B4-BE49-F238E27FC236}">
                <a16:creationId xmlns:a16="http://schemas.microsoft.com/office/drawing/2014/main" id="{012726A1-6CDE-FF68-F5DC-6080457D9A99}"/>
              </a:ext>
            </a:extLst>
          </p:cNvPr>
          <p:cNvSpPr txBox="1"/>
          <p:nvPr/>
        </p:nvSpPr>
        <p:spPr>
          <a:xfrm>
            <a:off x="102547" y="6380292"/>
            <a:ext cx="5395783" cy="307777"/>
          </a:xfrm>
          <a:prstGeom prst="rect">
            <a:avLst/>
          </a:prstGeom>
          <a:solidFill>
            <a:schemeClr val="accent1">
              <a:lumMod val="20000"/>
              <a:lumOff val="80000"/>
            </a:schemeClr>
          </a:solidFill>
        </p:spPr>
        <p:txBody>
          <a:bodyPr wrap="square" rtlCol="0">
            <a:spAutoFit/>
          </a:bodyPr>
          <a:lstStyle/>
          <a:p>
            <a:r>
              <a:rPr lang="en-US" sz="1400" dirty="0"/>
              <a:t>19</a:t>
            </a:r>
            <a:r>
              <a:rPr lang="en-US" sz="1400" baseline="30000" dirty="0"/>
              <a:t>th</a:t>
            </a:r>
            <a:r>
              <a:rPr lang="en-US" sz="1400" dirty="0"/>
              <a:t> Joint CEOS/CGMS </a:t>
            </a:r>
            <a:r>
              <a:rPr lang="en-US" sz="1400" dirty="0" err="1"/>
              <a:t>WGClimate</a:t>
            </a:r>
            <a:r>
              <a:rPr lang="en-US" sz="1400" dirty="0"/>
              <a:t>, 16-17, Oct. 2023, Frascati </a:t>
            </a:r>
          </a:p>
        </p:txBody>
      </p:sp>
      <p:sp>
        <p:nvSpPr>
          <p:cNvPr id="3" name="TextBox 2">
            <a:extLst>
              <a:ext uri="{FF2B5EF4-FFF2-40B4-BE49-F238E27FC236}">
                <a16:creationId xmlns:a16="http://schemas.microsoft.com/office/drawing/2014/main" id="{E2D38793-4D76-1C0F-A063-30FE3FDAE487}"/>
              </a:ext>
            </a:extLst>
          </p:cNvPr>
          <p:cNvSpPr txBox="1"/>
          <p:nvPr/>
        </p:nvSpPr>
        <p:spPr>
          <a:xfrm>
            <a:off x="197911" y="6401002"/>
            <a:ext cx="5395783" cy="307777"/>
          </a:xfrm>
          <a:prstGeom prst="rect">
            <a:avLst/>
          </a:prstGeom>
          <a:solidFill>
            <a:schemeClr val="accent1">
              <a:lumMod val="20000"/>
              <a:lumOff val="80000"/>
            </a:schemeClr>
          </a:solidFill>
        </p:spPr>
        <p:txBody>
          <a:bodyPr wrap="square" rtlCol="0">
            <a:spAutoFit/>
          </a:bodyPr>
          <a:lstStyle/>
          <a:p>
            <a:r>
              <a:rPr lang="en-US" sz="1400" dirty="0"/>
              <a:t>20</a:t>
            </a:r>
            <a:r>
              <a:rPr lang="en-US" sz="1400" baseline="30000" dirty="0"/>
              <a:t>th</a:t>
            </a:r>
            <a:r>
              <a:rPr lang="en-US" sz="1400" dirty="0"/>
              <a:t> Joint CEOS/CGMS </a:t>
            </a:r>
            <a:r>
              <a:rPr lang="en-US" sz="1400" dirty="0" err="1"/>
              <a:t>WGClimate</a:t>
            </a:r>
            <a:r>
              <a:rPr lang="en-US" sz="1400" dirty="0"/>
              <a:t>, 26-28, Mar. 2024, Boulder </a:t>
            </a:r>
          </a:p>
        </p:txBody>
      </p:sp>
    </p:spTree>
    <p:extLst>
      <p:ext uri="{BB962C8B-B14F-4D97-AF65-F5344CB8AC3E}">
        <p14:creationId xmlns:p14="http://schemas.microsoft.com/office/powerpoint/2010/main" val="31599557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D93E8-1DED-7245-9EE9-18D9E91526C0}"/>
              </a:ext>
            </a:extLst>
          </p:cNvPr>
          <p:cNvSpPr>
            <a:spLocks noGrp="1"/>
          </p:cNvSpPr>
          <p:nvPr>
            <p:ph type="title"/>
          </p:nvPr>
        </p:nvSpPr>
        <p:spPr>
          <a:xfrm>
            <a:off x="1930400" y="148819"/>
            <a:ext cx="8972952" cy="1143000"/>
          </a:xfrm>
        </p:spPr>
        <p:txBody>
          <a:bodyPr>
            <a:normAutofit/>
          </a:bodyPr>
          <a:lstStyle/>
          <a:p>
            <a:r>
              <a:rPr lang="en-US" sz="2400" dirty="0"/>
              <a:t>Action A3: Prepare follow-on plans for critical satellite missions</a:t>
            </a:r>
          </a:p>
        </p:txBody>
      </p:sp>
      <p:sp>
        <p:nvSpPr>
          <p:cNvPr id="5" name="TextBox 4">
            <a:extLst>
              <a:ext uri="{FF2B5EF4-FFF2-40B4-BE49-F238E27FC236}">
                <a16:creationId xmlns:a16="http://schemas.microsoft.com/office/drawing/2014/main" id="{FC4E9615-E2FB-8047-CF0C-20CD6D8A87A6}"/>
              </a:ext>
            </a:extLst>
          </p:cNvPr>
          <p:cNvSpPr txBox="1"/>
          <p:nvPr/>
        </p:nvSpPr>
        <p:spPr>
          <a:xfrm>
            <a:off x="123568" y="6326659"/>
            <a:ext cx="5395783" cy="307777"/>
          </a:xfrm>
          <a:prstGeom prst="rect">
            <a:avLst/>
          </a:prstGeom>
          <a:solidFill>
            <a:schemeClr val="accent1">
              <a:lumMod val="20000"/>
              <a:lumOff val="80000"/>
            </a:schemeClr>
          </a:solidFill>
        </p:spPr>
        <p:txBody>
          <a:bodyPr wrap="square" rtlCol="0">
            <a:spAutoFit/>
          </a:bodyPr>
          <a:lstStyle/>
          <a:p>
            <a:r>
              <a:rPr lang="en-US" sz="1400" dirty="0"/>
              <a:t>18</a:t>
            </a:r>
            <a:r>
              <a:rPr lang="en-US" sz="1400" baseline="30000" dirty="0"/>
              <a:t>th</a:t>
            </a:r>
            <a:r>
              <a:rPr lang="en-US" sz="1400" dirty="0"/>
              <a:t> Joint CEOS/CGMS </a:t>
            </a:r>
            <a:r>
              <a:rPr lang="en-US" sz="1400" dirty="0" err="1"/>
              <a:t>WGClimate</a:t>
            </a:r>
            <a:r>
              <a:rPr lang="en-US" sz="1400" dirty="0"/>
              <a:t>, Feb. 28 -- Mar. 2, 2023, Tokyo</a:t>
            </a:r>
          </a:p>
        </p:txBody>
      </p:sp>
      <p:sp>
        <p:nvSpPr>
          <p:cNvPr id="9" name="Content Placeholder 2">
            <a:extLst>
              <a:ext uri="{FF2B5EF4-FFF2-40B4-BE49-F238E27FC236}">
                <a16:creationId xmlns:a16="http://schemas.microsoft.com/office/drawing/2014/main" id="{61C085DC-652B-446D-047F-13A96DE5382A}"/>
              </a:ext>
            </a:extLst>
          </p:cNvPr>
          <p:cNvSpPr>
            <a:spLocks noGrp="1"/>
          </p:cNvSpPr>
          <p:nvPr>
            <p:ph idx="1"/>
          </p:nvPr>
        </p:nvSpPr>
        <p:spPr>
          <a:xfrm>
            <a:off x="128789" y="1530590"/>
            <a:ext cx="12063211" cy="3828490"/>
          </a:xfrm>
        </p:spPr>
        <p:txBody>
          <a:bodyPr>
            <a:noAutofit/>
          </a:bodyPr>
          <a:lstStyle/>
          <a:p>
            <a:pPr marL="285750" indent="-285750">
              <a:lnSpc>
                <a:spcPts val="2700"/>
              </a:lnSpc>
              <a:spcBef>
                <a:spcPts val="0"/>
              </a:spcBef>
              <a:spcAft>
                <a:spcPts val="500"/>
              </a:spcAft>
            </a:pPr>
            <a:r>
              <a:rPr lang="en-US" sz="2200" dirty="0">
                <a:solidFill>
                  <a:srgbClr val="00B050"/>
                </a:solidFill>
                <a:latin typeface="Optima" panose="02000503060000020004" pitchFamily="2" charset="0"/>
                <a:cs typeface="Arial" panose="020B0604020202020204" pitchFamily="34" charset="0"/>
              </a:rPr>
              <a:t>Earth Radiation Budget measurements</a:t>
            </a:r>
          </a:p>
          <a:p>
            <a:pPr marL="285750" indent="-285750">
              <a:lnSpc>
                <a:spcPts val="2700"/>
              </a:lnSpc>
              <a:spcBef>
                <a:spcPts val="0"/>
              </a:spcBef>
              <a:spcAft>
                <a:spcPts val="500"/>
              </a:spcAft>
            </a:pPr>
            <a:r>
              <a:rPr lang="en-US" sz="2200" dirty="0">
                <a:solidFill>
                  <a:srgbClr val="00B050"/>
                </a:solidFill>
                <a:latin typeface="Optima" panose="02000503060000020004" pitchFamily="2" charset="0"/>
                <a:cs typeface="Arial" panose="020B0604020202020204" pitchFamily="34" charset="0"/>
              </a:rPr>
              <a:t>Cloud profiling</a:t>
            </a:r>
          </a:p>
          <a:p>
            <a:pPr marL="285750" indent="-285750">
              <a:lnSpc>
                <a:spcPts val="2700"/>
              </a:lnSpc>
              <a:spcBef>
                <a:spcPts val="0"/>
              </a:spcBef>
              <a:spcAft>
                <a:spcPts val="500"/>
              </a:spcAft>
            </a:pPr>
            <a:r>
              <a:rPr lang="en-US" sz="2200" dirty="0">
                <a:solidFill>
                  <a:srgbClr val="00B050"/>
                </a:solidFill>
                <a:latin typeface="Optima" panose="02000503060000020004" pitchFamily="2" charset="0"/>
                <a:cs typeface="Arial" panose="020B0604020202020204" pitchFamily="34" charset="0"/>
              </a:rPr>
              <a:t>Cloud lidar</a:t>
            </a:r>
          </a:p>
          <a:p>
            <a:pPr marL="285750" indent="-285750">
              <a:lnSpc>
                <a:spcPts val="2700"/>
              </a:lnSpc>
              <a:spcBef>
                <a:spcPts val="0"/>
              </a:spcBef>
              <a:spcAft>
                <a:spcPts val="500"/>
              </a:spcAft>
            </a:pPr>
            <a:r>
              <a:rPr lang="en-US" sz="2200" dirty="0">
                <a:solidFill>
                  <a:srgbClr val="00B050"/>
                </a:solidFill>
                <a:latin typeface="Optima" panose="02000503060000020004" pitchFamily="2" charset="0"/>
                <a:cs typeface="Arial" panose="020B0604020202020204" pitchFamily="34" charset="0"/>
              </a:rPr>
              <a:t>Global precipitation measurement consisting of a dual-frequency precipitation radar and passive microwave measurements to provide sufficient temporal and spatial sampling of rain areas</a:t>
            </a:r>
          </a:p>
          <a:p>
            <a:pPr marL="285750" indent="-285750">
              <a:lnSpc>
                <a:spcPts val="2700"/>
              </a:lnSpc>
              <a:spcBef>
                <a:spcPts val="0"/>
              </a:spcBef>
              <a:spcAft>
                <a:spcPts val="500"/>
              </a:spcAft>
            </a:pPr>
            <a:r>
              <a:rPr lang="en-US" sz="2200" dirty="0">
                <a:solidFill>
                  <a:srgbClr val="00B050"/>
                </a:solidFill>
                <a:latin typeface="Optima" panose="02000503060000020004" pitchFamily="2" charset="0"/>
                <a:cs typeface="Arial" panose="020B0604020202020204" pitchFamily="34" charset="0"/>
              </a:rPr>
              <a:t>Sea ice and icebergs (or floating ice)</a:t>
            </a:r>
          </a:p>
        </p:txBody>
      </p:sp>
      <p:sp>
        <p:nvSpPr>
          <p:cNvPr id="3" name="TextBox 2">
            <a:extLst>
              <a:ext uri="{FF2B5EF4-FFF2-40B4-BE49-F238E27FC236}">
                <a16:creationId xmlns:a16="http://schemas.microsoft.com/office/drawing/2014/main" id="{99AD7D70-6A9A-D388-649B-D9D9EA598262}"/>
              </a:ext>
            </a:extLst>
          </p:cNvPr>
          <p:cNvSpPr txBox="1"/>
          <p:nvPr/>
        </p:nvSpPr>
        <p:spPr>
          <a:xfrm>
            <a:off x="102547" y="6380292"/>
            <a:ext cx="5395783" cy="307777"/>
          </a:xfrm>
          <a:prstGeom prst="rect">
            <a:avLst/>
          </a:prstGeom>
          <a:solidFill>
            <a:schemeClr val="accent1">
              <a:lumMod val="20000"/>
              <a:lumOff val="80000"/>
            </a:schemeClr>
          </a:solidFill>
        </p:spPr>
        <p:txBody>
          <a:bodyPr wrap="square" rtlCol="0">
            <a:spAutoFit/>
          </a:bodyPr>
          <a:lstStyle/>
          <a:p>
            <a:r>
              <a:rPr lang="en-US" sz="1400" dirty="0"/>
              <a:t>19</a:t>
            </a:r>
            <a:r>
              <a:rPr lang="en-US" sz="1400" baseline="30000" dirty="0"/>
              <a:t>th</a:t>
            </a:r>
            <a:r>
              <a:rPr lang="en-US" sz="1400" dirty="0"/>
              <a:t> Joint CEOS/CGMS </a:t>
            </a:r>
            <a:r>
              <a:rPr lang="en-US" sz="1400" dirty="0" err="1"/>
              <a:t>WGClimate</a:t>
            </a:r>
            <a:r>
              <a:rPr lang="en-US" sz="1400" dirty="0"/>
              <a:t>, 16-17, Oct. 2023, Frascati </a:t>
            </a:r>
          </a:p>
        </p:txBody>
      </p:sp>
      <p:sp>
        <p:nvSpPr>
          <p:cNvPr id="4" name="TextBox 3">
            <a:extLst>
              <a:ext uri="{FF2B5EF4-FFF2-40B4-BE49-F238E27FC236}">
                <a16:creationId xmlns:a16="http://schemas.microsoft.com/office/drawing/2014/main" id="{51302136-2B4E-4859-CA49-B956A9CAB717}"/>
              </a:ext>
            </a:extLst>
          </p:cNvPr>
          <p:cNvSpPr txBox="1"/>
          <p:nvPr/>
        </p:nvSpPr>
        <p:spPr>
          <a:xfrm>
            <a:off x="81526" y="6401404"/>
            <a:ext cx="5395783" cy="307777"/>
          </a:xfrm>
          <a:prstGeom prst="rect">
            <a:avLst/>
          </a:prstGeom>
          <a:solidFill>
            <a:schemeClr val="accent1">
              <a:lumMod val="20000"/>
              <a:lumOff val="80000"/>
            </a:schemeClr>
          </a:solidFill>
        </p:spPr>
        <p:txBody>
          <a:bodyPr wrap="square" rtlCol="0">
            <a:spAutoFit/>
          </a:bodyPr>
          <a:lstStyle/>
          <a:p>
            <a:r>
              <a:rPr lang="en-US" sz="1400" dirty="0"/>
              <a:t>20</a:t>
            </a:r>
            <a:r>
              <a:rPr lang="en-US" sz="1400" baseline="30000" dirty="0"/>
              <a:t>th</a:t>
            </a:r>
            <a:r>
              <a:rPr lang="en-US" sz="1400" dirty="0"/>
              <a:t> Joint CEOS/CGMS </a:t>
            </a:r>
            <a:r>
              <a:rPr lang="en-US" sz="1400" dirty="0" err="1"/>
              <a:t>WGClimate</a:t>
            </a:r>
            <a:r>
              <a:rPr lang="en-US" sz="1400" dirty="0"/>
              <a:t>, 26-28, Mar. 2024, Boulder </a:t>
            </a:r>
          </a:p>
        </p:txBody>
      </p:sp>
    </p:spTree>
    <p:extLst>
      <p:ext uri="{BB962C8B-B14F-4D97-AF65-F5344CB8AC3E}">
        <p14:creationId xmlns:p14="http://schemas.microsoft.com/office/powerpoint/2010/main" val="206252496"/>
      </p:ext>
    </p:extLst>
  </p:cSld>
  <p:clrMapOvr>
    <a:masterClrMapping/>
  </p:clrMapOvr>
</p:sld>
</file>

<file path=ppt/theme/theme1.xml><?xml version="1.0" encoding="utf-8"?>
<a:theme xmlns:a="http://schemas.openxmlformats.org/drawingml/2006/main" name="WGClim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50625</TotalTime>
  <Words>5645</Words>
  <Application>Microsoft Office PowerPoint</Application>
  <PresentationFormat>Widescreen</PresentationFormat>
  <Paragraphs>338</Paragraphs>
  <Slides>27</Slides>
  <Notes>19</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27</vt:i4>
      </vt:variant>
    </vt:vector>
  </HeadingPairs>
  <TitlesOfParts>
    <vt:vector size="42" baseType="lpstr">
      <vt:lpstr>DengXian</vt:lpstr>
      <vt:lpstr>Aptos</vt:lpstr>
      <vt:lpstr>Arial</vt:lpstr>
      <vt:lpstr>Arial Bold</vt:lpstr>
      <vt:lpstr>Calibri</vt:lpstr>
      <vt:lpstr>Comic Sans MS</vt:lpstr>
      <vt:lpstr>Courier New</vt:lpstr>
      <vt:lpstr>Helvetica Neue</vt:lpstr>
      <vt:lpstr>Noto Sans Symbols</vt:lpstr>
      <vt:lpstr>Optima</vt:lpstr>
      <vt:lpstr>Tahoma</vt:lpstr>
      <vt:lpstr>Times New Roman</vt:lpstr>
      <vt:lpstr>Verdana</vt:lpstr>
      <vt:lpstr>Wingdings</vt:lpstr>
      <vt:lpstr>WGClimate</vt:lpstr>
      <vt:lpstr>PowerPoint Presentation</vt:lpstr>
      <vt:lpstr>GCOS session agenda</vt:lpstr>
      <vt:lpstr>GCOS Implementation Plan</vt:lpstr>
      <vt:lpstr>The 2022 GCOS Implementation Plan Space Agencies Supplement</vt:lpstr>
      <vt:lpstr>Actions in the GCOS IP space agency supplement </vt:lpstr>
      <vt:lpstr>Approach</vt:lpstr>
      <vt:lpstr>Status</vt:lpstr>
      <vt:lpstr>Action A2: Address gaps in satellite observations likely to occur in the near future </vt:lpstr>
      <vt:lpstr>Action A3: Prepare follow-on plans for critical satellite missions</vt:lpstr>
      <vt:lpstr> </vt:lpstr>
      <vt:lpstr> </vt:lpstr>
      <vt:lpstr> </vt:lpstr>
      <vt:lpstr> </vt:lpstr>
      <vt:lpstr> </vt:lpstr>
      <vt:lpstr>On track to finish 21 activities in 2023</vt:lpstr>
      <vt:lpstr>Remaining activities</vt:lpstr>
      <vt:lpstr> </vt:lpstr>
      <vt:lpstr> </vt:lpstr>
      <vt:lpstr> </vt:lpstr>
      <vt:lpstr> </vt:lpstr>
      <vt:lpstr> </vt:lpstr>
      <vt:lpstr> </vt:lpstr>
      <vt:lpstr> </vt:lpstr>
      <vt:lpstr> </vt:lpstr>
      <vt:lpstr> </vt:lpstr>
      <vt:lpstr> </vt:lpstr>
      <vt:lpstr>PowerPoint Presentation</vt:lpstr>
    </vt:vector>
  </TitlesOfParts>
  <Company>EUMETSAT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Joerg Schulz</dc:creator>
  <cp:lastModifiedBy>Kyle Wohlwend</cp:lastModifiedBy>
  <cp:revision>358</cp:revision>
  <dcterms:created xsi:type="dcterms:W3CDTF">2018-08-22T09:20:06Z</dcterms:created>
  <dcterms:modified xsi:type="dcterms:W3CDTF">2024-03-26T15:16:26Z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M_DOCNUM">
    <vt:lpwstr>1293265</vt:lpwstr>
  </property>
  <property fmtid="{D5CDD505-2E9C-101B-9397-08002B2CF9AE}" pid="3" name="DM_DOCNAME">
    <vt:lpwstr>WGC#16 - ECVInventory_and_Gap_Analysis</vt:lpwstr>
  </property>
  <property fmtid="{D5CDD505-2E9C-101B-9397-08002B2CF9AE}" pid="4" name="DM_AUTHOR">
    <vt:lpwstr>Alexandra Nunes</vt:lpwstr>
  </property>
  <property fmtid="{D5CDD505-2E9C-101B-9397-08002B2CF9AE}" pid="5" name="DM_E_DOC_NO">
    <vt:lpwstr>EUM/CLIMATE/DOC/22/1293265</vt:lpwstr>
  </property>
  <property fmtid="{D5CDD505-2E9C-101B-9397-08002B2CF9AE}" pid="6" name="DM_E_VER_NO">
    <vt:lpwstr>1A Draft</vt:lpwstr>
  </property>
  <property fmtid="{D5CDD505-2E9C-101B-9397-08002B2CF9AE}" pid="7" name="DM_E_ISS_DATE">
    <vt:lpwstr>22 March 2022</vt:lpwstr>
  </property>
  <property fmtid="{D5CDD505-2E9C-101B-9397-08002B2CF9AE}" pid="8" name="DM_E_FROM_PERS2">
    <vt:lpwstr/>
  </property>
  <property fmtid="{D5CDD505-2E9C-101B-9397-08002B2CF9AE}" pid="9" name="DM_E_CONFID">
    <vt:lpwstr/>
  </property>
  <property fmtid="{D5CDD505-2E9C-101B-9397-08002B2CF9AE}" pid="10" name="DM_E_WBS_CODE">
    <vt:lpwstr/>
  </property>
  <property fmtid="{D5CDD505-2E9C-101B-9397-08002B2CF9AE}" pid="11" name="DM_E_DISTRIB">
    <vt:lpwstr/>
  </property>
  <property fmtid="{D5CDD505-2E9C-101B-9397-08002B2CF9AE}" pid="12" name="DIGITAL_SIGNATURE">
    <vt:lpwstr/>
  </property>
</Properties>
</file>