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4"/>
  </p:notesMasterIdLst>
  <p:sldIdLst>
    <p:sldId id="285" r:id="rId2"/>
    <p:sldId id="289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ahoma" panose="020B0604030504040204" pitchFamily="3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CA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F44517-3139-48EF-B4C5-E24FB7979744}">
  <a:tblStyle styleId="{A0F44517-3139-48EF-B4C5-E24FB79797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DA4872C-42A1-43B6-8C81-53813432FE4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53c6b2b03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3;g53c6b2b03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3"/>
          </p:nvPr>
        </p:nvSpPr>
        <p:spPr>
          <a:xfrm>
            <a:off x="6193372" y="1535117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766737" y="273057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4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6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4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210189"/>
            <a:ext cx="12192000" cy="647812"/>
          </a:xfrm>
          <a:prstGeom prst="rect">
            <a:avLst/>
          </a:prstGeom>
          <a:solidFill>
            <a:srgbClr val="DAE5F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-1654" y="-333"/>
            <a:ext cx="12192000" cy="14478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99" y="202140"/>
            <a:ext cx="1723588" cy="103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677789" y="48319"/>
            <a:ext cx="1344000" cy="13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601237" y="6413946"/>
            <a:ext cx="7906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en-US" sz="750" b="1" i="0" u="none" strike="noStrike" cap="none" dirty="0">
                <a:solidFill>
                  <a:srgbClr val="676A55"/>
                </a:solidFill>
                <a:latin typeface="Tahoma"/>
                <a:ea typeface="Tahoma"/>
                <a:cs typeface="Tahoma"/>
                <a:sym typeface="Tahoma"/>
              </a:rPr>
              <a:t>WGClimate-</a:t>
            </a:r>
            <a:r>
              <a:rPr lang="en-US" sz="750" b="1" dirty="0">
                <a:solidFill>
                  <a:srgbClr val="676A55"/>
                </a:solidFill>
                <a:latin typeface="Tahoma"/>
                <a:ea typeface="Tahoma"/>
                <a:cs typeface="Tahoma"/>
                <a:sym typeface="Tahoma"/>
              </a:rPr>
              <a:t>20</a:t>
            </a:r>
            <a:r>
              <a:rPr lang="en-US" sz="750" b="1" i="0" u="none" strike="noStrike" cap="none" dirty="0">
                <a:solidFill>
                  <a:srgbClr val="676A55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en-US" sz="750" b="1" dirty="0">
                <a:solidFill>
                  <a:srgbClr val="676A55"/>
                </a:solidFill>
                <a:latin typeface="Tahoma"/>
                <a:ea typeface="Tahoma"/>
                <a:cs typeface="Tahoma"/>
                <a:sym typeface="Tahoma"/>
              </a:rPr>
              <a:t> Boulder</a:t>
            </a:r>
            <a:r>
              <a:rPr lang="en-US" sz="750" b="1" i="0" u="none" strike="noStrike" cap="none" dirty="0">
                <a:solidFill>
                  <a:srgbClr val="676A55"/>
                </a:solidFill>
                <a:latin typeface="Tahoma"/>
                <a:ea typeface="Tahoma"/>
                <a:cs typeface="Tahoma"/>
                <a:sym typeface="Tahoma"/>
              </a:rPr>
              <a:t>, 26–28 Mar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803563" y="6252637"/>
            <a:ext cx="2365363" cy="60536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B43C-3ADC-4081-AF80-A74CBE9E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</a:t>
            </a:r>
            <a:r>
              <a:rPr lang="en-US" dirty="0" err="1"/>
              <a:t>WGClimate</a:t>
            </a:r>
            <a:r>
              <a:rPr lang="en-US" dirty="0"/>
              <a:t> Vice-Chair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FE99D4-BA00-4382-AF99-105F85728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77394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Issued Call for Nominations on January 16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Due by March 6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New Vice Chair will assume duties at the CEOS 2024 Plenary. </a:t>
            </a:r>
          </a:p>
          <a:p>
            <a:pPr lvl="1"/>
            <a:r>
              <a:rPr lang="en-US" dirty="0"/>
              <a:t>Current Vice Chair rotates to Chair. </a:t>
            </a:r>
          </a:p>
          <a:p>
            <a:pPr lvl="1"/>
            <a:r>
              <a:rPr lang="en-US" dirty="0"/>
              <a:t>Both serve two-year terms, then Vice Chair is nominated to become next Chair</a:t>
            </a:r>
          </a:p>
          <a:p>
            <a:r>
              <a:rPr lang="en-US" dirty="0"/>
              <a:t>Stipulations from the Working Group's Terms of Reference</a:t>
            </a:r>
          </a:p>
          <a:p>
            <a:pPr lvl="1"/>
            <a:r>
              <a:rPr lang="en-US" dirty="0"/>
              <a:t>Chair alternately drawn from meteorological and non-meteorological space agencies</a:t>
            </a:r>
          </a:p>
          <a:p>
            <a:pPr lvl="1"/>
            <a:r>
              <a:rPr lang="en-US" dirty="0" err="1"/>
              <a:t>Wenying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, the current Vice Chair, is from a non-meteorological agency (NASA).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Next Vice-Chair must be from a </a:t>
            </a:r>
            <a:r>
              <a:rPr lang="en-US" dirty="0"/>
              <a:t>meteorological agency</a:t>
            </a:r>
          </a:p>
          <a:p>
            <a:r>
              <a:rPr lang="en-US" dirty="0"/>
              <a:t>One nomination received: Vincent-Henri </a:t>
            </a:r>
            <a:r>
              <a:rPr lang="en-US" dirty="0" err="1"/>
              <a:t>Peuch</a:t>
            </a:r>
            <a:r>
              <a:rPr lang="en-US" dirty="0"/>
              <a:t> (ECMWF)</a:t>
            </a:r>
          </a:p>
        </p:txBody>
      </p:sp>
    </p:spTree>
    <p:extLst>
      <p:ext uri="{BB962C8B-B14F-4D97-AF65-F5344CB8AC3E}">
        <p14:creationId xmlns:p14="http://schemas.microsoft.com/office/powerpoint/2010/main" val="396895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52400" y="1676400"/>
            <a:ext cx="8524240" cy="463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Clr>
                <a:srgbClr val="002060"/>
              </a:buClr>
            </a:pPr>
            <a:r>
              <a:rPr lang="en-US" sz="1800" dirty="0">
                <a:solidFill>
                  <a:srgbClr val="002060"/>
                </a:solidFill>
              </a:rPr>
              <a:t>Joined ECMWF in 2011. Led initiation and implementation of Copernicus Services at ECMWF. Founding Director of the Copernicus Atmosphere Monitoring Service for 10 years. </a:t>
            </a:r>
          </a:p>
          <a:p>
            <a:pPr marL="342900">
              <a:spcBef>
                <a:spcPts val="0"/>
              </a:spcBef>
              <a:buClr>
                <a:srgbClr val="002060"/>
              </a:buClr>
            </a:pPr>
            <a:r>
              <a:rPr lang="en-US" sz="1800" dirty="0">
                <a:solidFill>
                  <a:srgbClr val="002060"/>
                </a:solidFill>
              </a:rPr>
              <a:t>Current member of ECMWF Directorate as Director for engagement with the European Union and Head of ECMWF Bonn (190 staff) -- the centre of gravity for ECMWF EU activities including Copernicus and Destination Earth. </a:t>
            </a:r>
          </a:p>
          <a:p>
            <a:pPr marL="342900">
              <a:spcBef>
                <a:spcPts val="0"/>
              </a:spcBef>
              <a:buClr>
                <a:srgbClr val="002060"/>
              </a:buClr>
            </a:pPr>
            <a:r>
              <a:rPr lang="en-US" sz="1800" dirty="0">
                <a:solidFill>
                  <a:srgbClr val="002060"/>
                </a:solidFill>
              </a:rPr>
              <a:t>30-years experience in atmospheric composition modelling, composition-climate interactions and data assimilation of observations of atmospheric constituents (&gt;105 publications, h-index: 48).</a:t>
            </a:r>
          </a:p>
          <a:p>
            <a:pPr marL="342900">
              <a:spcBef>
                <a:spcPts val="0"/>
              </a:spcBef>
              <a:buClr>
                <a:srgbClr val="002060"/>
              </a:buClr>
            </a:pPr>
            <a:r>
              <a:rPr lang="en-US" sz="1800" dirty="0">
                <a:solidFill>
                  <a:srgbClr val="002060"/>
                </a:solidFill>
              </a:rPr>
              <a:t>Active in international scientific and steering bodies including WMO’s Global Atmospheric Watch and Global Greenhouse Gas Watch Study Group (co-chair) and ESA’s Advisory Committee for Earth Observation and Climate Science Advisory Board.</a:t>
            </a:r>
            <a:endParaRPr sz="1800" dirty="0">
              <a:solidFill>
                <a:srgbClr val="002060"/>
              </a:solidFill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3003300" y="132080"/>
            <a:ext cx="65505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2400"/>
            </a:pPr>
            <a:r>
              <a:rPr lang="en-US" sz="3600" dirty="0"/>
              <a:t>Official Nomination of</a:t>
            </a:r>
            <a:br>
              <a:rPr lang="en-US" sz="3600" dirty="0"/>
            </a:br>
            <a:r>
              <a:rPr lang="en-US" sz="3600" dirty="0"/>
              <a:t>Vincent-Henri Peuch (ECMWF)</a:t>
            </a:r>
            <a:endParaRPr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6E7AA-DD48-C806-4AFA-3B31C870E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004" y="1637473"/>
            <a:ext cx="2040115" cy="2975167"/>
          </a:xfrm>
          <a:prstGeom prst="rect">
            <a:avLst/>
          </a:prstGeom>
        </p:spPr>
      </p:pic>
      <p:sp>
        <p:nvSpPr>
          <p:cNvPr id="4" name="Google Shape;25;p4">
            <a:extLst>
              <a:ext uri="{FF2B5EF4-FFF2-40B4-BE49-F238E27FC236}">
                <a16:creationId xmlns:a16="http://schemas.microsoft.com/office/drawing/2014/main" id="{84BA846B-B815-9022-85BA-6E1E11BBDBC4}"/>
              </a:ext>
            </a:extLst>
          </p:cNvPr>
          <p:cNvSpPr txBox="1">
            <a:spLocks/>
          </p:cNvSpPr>
          <p:nvPr/>
        </p:nvSpPr>
        <p:spPr>
          <a:xfrm>
            <a:off x="152400" y="4965583"/>
            <a:ext cx="11684000" cy="134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>
              <a:buClr>
                <a:srgbClr val="002060"/>
              </a:buClr>
            </a:pPr>
            <a:r>
              <a:rPr lang="en-US" sz="1800" dirty="0">
                <a:solidFill>
                  <a:srgbClr val="002060"/>
                </a:solidFill>
              </a:rPr>
              <a:t>ECMWF representative to CEOS-CGMS Joint Working Group on Climate and ECMWF’s CEOS contact since 2022. </a:t>
            </a:r>
            <a:r>
              <a:rPr lang="en-US" sz="1800" b="0" dirty="0">
                <a:solidFill>
                  <a:srgbClr val="002060"/>
                </a:solidFill>
              </a:rPr>
              <a:t>Contributes to Greenhouse Gas aspects, Space Agencies response to GCOS IP and provides liaison with relevant ECMWF/C3S/CAMS/</a:t>
            </a:r>
            <a:r>
              <a:rPr lang="en-US" sz="1800" b="0" dirty="0" err="1">
                <a:solidFill>
                  <a:srgbClr val="002060"/>
                </a:solidFill>
              </a:rPr>
              <a:t>DestinE</a:t>
            </a:r>
            <a:r>
              <a:rPr lang="en-US" sz="1800" b="0" dirty="0">
                <a:solidFill>
                  <a:srgbClr val="002060"/>
                </a:solidFill>
              </a:rPr>
              <a:t> activities: </a:t>
            </a:r>
            <a:r>
              <a:rPr lang="en-US" sz="1800" b="0" dirty="0" err="1">
                <a:solidFill>
                  <a:srgbClr val="002060"/>
                </a:solidFill>
              </a:rPr>
              <a:t>reanalyses</a:t>
            </a:r>
            <a:r>
              <a:rPr lang="en-US" sz="1800" b="0" dirty="0">
                <a:solidFill>
                  <a:srgbClr val="002060"/>
                </a:solidFill>
              </a:rPr>
              <a:t>, link to policy stakeholders, data stores, use cases…</a:t>
            </a:r>
          </a:p>
          <a:p>
            <a:pPr marL="342900" indent="-266700">
              <a:spcBef>
                <a:spcPts val="240"/>
              </a:spcBef>
              <a:buSzPts val="1200"/>
              <a:buNone/>
            </a:pPr>
            <a:endParaRPr lang="en-US" sz="1200" dirty="0"/>
          </a:p>
          <a:p>
            <a:pPr marL="342900" indent="-266700">
              <a:spcBef>
                <a:spcPts val="240"/>
              </a:spcBef>
              <a:buSzPts val="1200"/>
              <a:buNone/>
            </a:pPr>
            <a:endParaRPr lang="en-US" sz="1200" dirty="0"/>
          </a:p>
          <a:p>
            <a:pPr marL="342900" indent="-271462" algn="just">
              <a:spcBef>
                <a:spcPts val="225"/>
              </a:spcBef>
              <a:buSzPts val="1125"/>
              <a:buNone/>
            </a:pPr>
            <a:endParaRPr lang="en-US" sz="112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GClim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285</Words>
  <Application>Microsoft Office PowerPoint</Application>
  <PresentationFormat>Widescreen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Wingdings</vt:lpstr>
      <vt:lpstr>Tahoma</vt:lpstr>
      <vt:lpstr>Calibri</vt:lpstr>
      <vt:lpstr>Arial</vt:lpstr>
      <vt:lpstr>WGClimate</vt:lpstr>
      <vt:lpstr>Next WGClimate Vice-Chair</vt:lpstr>
      <vt:lpstr>Official Nomination of Vincent-Henri Peuch (ECMWF)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and Meeting Goals</dc:title>
  <dc:creator>Kyle Wohlwend</dc:creator>
  <cp:lastModifiedBy>Kyle Wohlwend</cp:lastModifiedBy>
  <cp:revision>23</cp:revision>
  <dcterms:modified xsi:type="dcterms:W3CDTF">2024-08-15T17:11:40Z</dcterms:modified>
</cp:coreProperties>
</file>