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14"/>
  </p:notesMasterIdLst>
  <p:sldIdLst>
    <p:sldId id="431" r:id="rId3"/>
    <p:sldId id="464" r:id="rId4"/>
    <p:sldId id="461" r:id="rId5"/>
    <p:sldId id="463" r:id="rId6"/>
    <p:sldId id="471" r:id="rId7"/>
    <p:sldId id="456" r:id="rId8"/>
    <p:sldId id="479" r:id="rId9"/>
    <p:sldId id="480" r:id="rId10"/>
    <p:sldId id="436" r:id="rId11"/>
    <p:sldId id="435" r:id="rId12"/>
    <p:sldId id="4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 Dolman" initials="HD" lastIdx="7" clrIdx="0">
    <p:extLst>
      <p:ext uri="{19B8F6BF-5375-455C-9EA6-DF929625EA0E}">
        <p15:presenceInfo xmlns:p15="http://schemas.microsoft.com/office/powerpoint/2012/main" userId="943221aaefa4b7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9933"/>
    <a:srgbClr val="FFFFCC"/>
    <a:srgbClr val="CCCCFF"/>
    <a:srgbClr val="99FFCC"/>
    <a:srgbClr val="CCFFCC"/>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8" autoAdjust="0"/>
    <p:restoredTop sz="93979" autoAdjust="0"/>
  </p:normalViewPr>
  <p:slideViewPr>
    <p:cSldViewPr snapToGrid="0">
      <p:cViewPr varScale="1">
        <p:scale>
          <a:sx n="68" d="100"/>
          <a:sy n="68" d="100"/>
        </p:scale>
        <p:origin x="656" y="48"/>
      </p:cViewPr>
      <p:guideLst/>
    </p:cSldViewPr>
  </p:slideViewPr>
  <p:notesTextViewPr>
    <p:cViewPr>
      <p:scale>
        <a:sx n="125" d="100"/>
        <a:sy n="125" d="100"/>
      </p:scale>
      <p:origin x="0" y="0"/>
    </p:cViewPr>
  </p:notesTextViewPr>
  <p:sorterViewPr>
    <p:cViewPr>
      <p:scale>
        <a:sx n="75" d="100"/>
        <a:sy n="75" d="100"/>
      </p:scale>
      <p:origin x="0" y="-1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15C0D5-4083-4346-AA2F-F3500033720A}" type="doc">
      <dgm:prSet loTypeId="urn:microsoft.com/office/officeart/2005/8/layout/cycle5#2" loCatId="cycle" qsTypeId="urn:microsoft.com/office/officeart/2005/8/quickstyle/simple1" qsCatId="simple" csTypeId="urn:microsoft.com/office/officeart/2005/8/colors/accent1_2" csCatId="accent1" phldr="1"/>
      <dgm:spPr/>
      <dgm:t>
        <a:bodyPr/>
        <a:lstStyle/>
        <a:p>
          <a:endParaRPr lang="en-US"/>
        </a:p>
      </dgm:t>
    </dgm:pt>
    <dgm:pt modelId="{DD9F1BB4-42C9-4A1E-8A31-F638F5EFD131}">
      <dgm:prSet phldrT="[Text]"/>
      <dgm:spPr>
        <a:xfrm>
          <a:off x="2218134" y="1154"/>
          <a:ext cx="1050131" cy="682585"/>
        </a:xfrm>
        <a:prstGeom prst="roundRect">
          <a:avLst/>
        </a:prstGeom>
        <a:solidFill>
          <a:srgbClr val="00B0F0"/>
        </a:solidFill>
        <a:ln w="12700">
          <a:solidFill>
            <a:sysClr val="window" lastClr="FFFFFF">
              <a:hueOff val="0"/>
              <a:satOff val="0"/>
              <a:lumOff val="0"/>
              <a:alphaOff val="0"/>
            </a:sysClr>
          </a:solidFill>
          <a:miter lim="800000"/>
        </a:ln>
        <a:effectLst/>
      </dgm:spPr>
      <dgm:t>
        <a:bodyPr/>
        <a:lstStyle/>
        <a:p>
          <a:r>
            <a:rPr lang="en-US">
              <a:solidFill>
                <a:sysClr val="window" lastClr="FFFFFF"/>
              </a:solidFill>
              <a:latin typeface="Calibri" panose="020F0502020204030204"/>
              <a:ea typeface="+mn-ea"/>
              <a:cs typeface="+mn-cs"/>
            </a:rPr>
            <a:t>ECV Inventory</a:t>
          </a:r>
        </a:p>
      </dgm:t>
    </dgm:pt>
    <dgm:pt modelId="{E45099D1-35A6-4B35-B2FD-FC1949014073}" type="parTrans" cxnId="{842ED71F-39BF-40FA-9A5E-F47F105FB37C}">
      <dgm:prSet/>
      <dgm:spPr/>
      <dgm:t>
        <a:bodyPr/>
        <a:lstStyle/>
        <a:p>
          <a:endParaRPr lang="en-US"/>
        </a:p>
      </dgm:t>
    </dgm:pt>
    <dgm:pt modelId="{62A9A9D4-3547-417D-8FF5-578AEC299690}" type="sibTrans" cxnId="{842ED71F-39BF-40FA-9A5E-F47F105FB37C}">
      <dgm:prSet/>
      <dgm:spPr>
        <a:xfrm>
          <a:off x="1377808" y="342446"/>
          <a:ext cx="2730783" cy="2730783"/>
        </a:xfrm>
        <a:custGeom>
          <a:avLst/>
          <a:gdLst/>
          <a:ahLst/>
          <a:cxnLst/>
          <a:rect l="0" t="0" r="0" b="0"/>
          <a:pathLst>
            <a:path>
              <a:moveTo>
                <a:pt x="2031544" y="173529"/>
              </a:moveTo>
              <a:arcTo wR="1365391" hR="1365391" stAng="17952097" swAng="1213663"/>
            </a:path>
          </a:pathLst>
        </a:custGeom>
        <a:noFill/>
        <a:ln w="6350">
          <a:solidFill>
            <a:srgbClr val="5B9BD5">
              <a:hueOff val="0"/>
              <a:satOff val="0"/>
              <a:lumOff val="0"/>
              <a:alphaOff val="0"/>
            </a:srgbClr>
          </a:solidFill>
          <a:miter lim="800000"/>
          <a:tailEnd type="arrow"/>
        </a:ln>
        <a:effectLst/>
      </dgm:spPr>
      <dgm:t>
        <a:bodyPr/>
        <a:lstStyle/>
        <a:p>
          <a:endParaRPr lang="en-US"/>
        </a:p>
      </dgm:t>
    </dgm:pt>
    <dgm:pt modelId="{EBB4B434-6105-4224-BDC9-3A9AE9C9C3AD}">
      <dgm:prSet phldrT="[Text]"/>
      <dgm:spPr>
        <a:xfrm>
          <a:off x="3516699" y="944616"/>
          <a:ext cx="1050131" cy="682585"/>
        </a:xfrm>
        <a:prstGeom prst="roundRect">
          <a:avLst/>
        </a:prstGeom>
        <a:solidFill>
          <a:srgbClr val="00B0F0"/>
        </a:solidFill>
        <a:ln w="12700">
          <a:solidFill>
            <a:sysClr val="window" lastClr="FFFFFF">
              <a:hueOff val="0"/>
              <a:satOff val="0"/>
              <a:lumOff val="0"/>
              <a:alphaOff val="0"/>
            </a:sysClr>
          </a:solidFill>
          <a:miter lim="800000"/>
        </a:ln>
        <a:effectLst/>
      </dgm:spPr>
      <dgm:t>
        <a:bodyPr/>
        <a:lstStyle/>
        <a:p>
          <a:r>
            <a:rPr lang="en-US">
              <a:solidFill>
                <a:sysClr val="window" lastClr="FFFFFF"/>
              </a:solidFill>
              <a:latin typeface="Calibri" panose="020F0502020204030204"/>
              <a:ea typeface="+mn-ea"/>
              <a:cs typeface="+mn-cs"/>
            </a:rPr>
            <a:t>Gap Analysis</a:t>
          </a:r>
        </a:p>
      </dgm:t>
    </dgm:pt>
    <dgm:pt modelId="{678CC323-3554-44AC-813A-617ED7A2AB20}" type="parTrans" cxnId="{087F3DB1-542F-491D-B536-F7E47947391A}">
      <dgm:prSet/>
      <dgm:spPr/>
      <dgm:t>
        <a:bodyPr/>
        <a:lstStyle/>
        <a:p>
          <a:endParaRPr lang="en-US"/>
        </a:p>
      </dgm:t>
    </dgm:pt>
    <dgm:pt modelId="{D3617D8D-B9D9-4C82-B533-B23FEA780489}" type="sibTrans" cxnId="{087F3DB1-542F-491D-B536-F7E47947391A}">
      <dgm:prSet/>
      <dgm:spPr>
        <a:xfrm>
          <a:off x="1377808" y="342446"/>
          <a:ext cx="2730783" cy="2730783"/>
        </a:xfrm>
        <a:custGeom>
          <a:avLst/>
          <a:gdLst/>
          <a:ahLst/>
          <a:cxnLst/>
          <a:rect l="0" t="0" r="0" b="0"/>
          <a:pathLst>
            <a:path>
              <a:moveTo>
                <a:pt x="2727527" y="1459631"/>
              </a:moveTo>
              <a:arcTo wR="1365391" hR="1365391" stAng="21837463" swAng="1361370"/>
            </a:path>
          </a:pathLst>
        </a:custGeom>
        <a:noFill/>
        <a:ln w="6350">
          <a:solidFill>
            <a:srgbClr val="5B9BD5">
              <a:hueOff val="0"/>
              <a:satOff val="0"/>
              <a:lumOff val="0"/>
              <a:alphaOff val="0"/>
            </a:srgbClr>
          </a:solidFill>
          <a:miter lim="800000"/>
          <a:tailEnd type="arrow"/>
        </a:ln>
        <a:effectLst/>
      </dgm:spPr>
      <dgm:t>
        <a:bodyPr/>
        <a:lstStyle/>
        <a:p>
          <a:endParaRPr lang="en-US"/>
        </a:p>
      </dgm:t>
    </dgm:pt>
    <dgm:pt modelId="{9332751C-AD6A-415B-A34C-2637D74197BC}">
      <dgm:prSet phldrT="[Text]"/>
      <dgm:spPr>
        <a:xfrm>
          <a:off x="3020691" y="2471170"/>
          <a:ext cx="1050131" cy="682585"/>
        </a:xfrm>
        <a:prstGeom prst="roundRect">
          <a:avLst/>
        </a:prstGeom>
        <a:solidFill>
          <a:srgbClr val="5B9BD5">
            <a:hueOff val="0"/>
            <a:satOff val="0"/>
            <a:lumOff val="0"/>
            <a:alphaOff val="0"/>
          </a:srgbClr>
        </a:solidFill>
        <a:ln w="12700">
          <a:solidFill>
            <a:sysClr val="window" lastClr="FFFFFF">
              <a:hueOff val="0"/>
              <a:satOff val="0"/>
              <a:lumOff val="0"/>
              <a:alphaOff val="0"/>
            </a:sysClr>
          </a:solidFill>
          <a:miter lim="800000"/>
        </a:ln>
        <a:effectLst/>
      </dgm:spPr>
      <dgm:t>
        <a:bodyPr/>
        <a:lstStyle/>
        <a:p>
          <a:r>
            <a:rPr lang="en-US">
              <a:solidFill>
                <a:schemeClr val="bg1"/>
              </a:solidFill>
              <a:latin typeface="Calibri" panose="020F0502020204030204"/>
              <a:ea typeface="+mn-ea"/>
              <a:cs typeface="+mn-cs"/>
            </a:rPr>
            <a:t>Coordinated Action Plan</a:t>
          </a:r>
        </a:p>
      </dgm:t>
    </dgm:pt>
    <dgm:pt modelId="{D18F6D75-7B17-4AB1-9582-85F8C9A3EAAB}" type="parTrans" cxnId="{D7675F84-AA2E-44AF-8963-00A6FCDCFAFC}">
      <dgm:prSet/>
      <dgm:spPr/>
      <dgm:t>
        <a:bodyPr/>
        <a:lstStyle/>
        <a:p>
          <a:endParaRPr lang="en-US"/>
        </a:p>
      </dgm:t>
    </dgm:pt>
    <dgm:pt modelId="{2EA5A4DA-A7B5-43BF-8C22-52828209ABFB}" type="sibTrans" cxnId="{D7675F84-AA2E-44AF-8963-00A6FCDCFAFC}">
      <dgm:prSet/>
      <dgm:spPr>
        <a:xfrm>
          <a:off x="1377808" y="342446"/>
          <a:ext cx="2730783" cy="2730783"/>
        </a:xfrm>
        <a:custGeom>
          <a:avLst/>
          <a:gdLst/>
          <a:ahLst/>
          <a:cxnLst/>
          <a:rect l="0" t="0" r="0" b="0"/>
          <a:pathLst>
            <a:path>
              <a:moveTo>
                <a:pt x="1533406" y="2720406"/>
              </a:moveTo>
              <a:arcTo wR="1365391" hR="1365391" stAng="4975902" swAng="848195"/>
            </a:path>
          </a:pathLst>
        </a:custGeom>
        <a:noFill/>
        <a:ln w="6350">
          <a:solidFill>
            <a:srgbClr val="5B9BD5">
              <a:hueOff val="0"/>
              <a:satOff val="0"/>
              <a:lumOff val="0"/>
              <a:alphaOff val="0"/>
            </a:srgbClr>
          </a:solidFill>
          <a:miter lim="800000"/>
          <a:tailEnd type="arrow"/>
        </a:ln>
        <a:effectLst/>
      </dgm:spPr>
      <dgm:t>
        <a:bodyPr/>
        <a:lstStyle/>
        <a:p>
          <a:endParaRPr lang="en-US"/>
        </a:p>
      </dgm:t>
    </dgm:pt>
    <dgm:pt modelId="{511FE17E-285B-407C-A181-B08A721DE219}">
      <dgm:prSet phldrT="[Text]"/>
      <dgm:spPr>
        <a:xfrm>
          <a:off x="1415577" y="2471170"/>
          <a:ext cx="1050131" cy="682585"/>
        </a:xfrm>
        <a:prstGeom prst="roundRect">
          <a:avLst/>
        </a:prstGeom>
        <a:solidFill>
          <a:srgbClr val="5B9BD5">
            <a:hueOff val="0"/>
            <a:satOff val="0"/>
            <a:lumOff val="0"/>
            <a:alphaOff val="0"/>
          </a:srgbClr>
        </a:solidFill>
        <a:ln w="12700">
          <a:solidFill>
            <a:sysClr val="window" lastClr="FFFFFF">
              <a:hueOff val="0"/>
              <a:satOff val="0"/>
              <a:lumOff val="0"/>
              <a:alphaOff val="0"/>
            </a:sysClr>
          </a:solidFill>
          <a:miter lim="800000"/>
        </a:ln>
        <a:effectLst/>
      </dgm:spPr>
      <dgm:t>
        <a:bodyPr/>
        <a:lstStyle/>
        <a:p>
          <a:r>
            <a:rPr lang="en-US">
              <a:solidFill>
                <a:sysClr val="window" lastClr="FFFFFF"/>
              </a:solidFill>
              <a:latin typeface="Calibri" panose="020F0502020204030204"/>
              <a:ea typeface="+mn-ea"/>
              <a:cs typeface="+mn-cs"/>
            </a:rPr>
            <a:t>Improved observing system</a:t>
          </a:r>
        </a:p>
      </dgm:t>
    </dgm:pt>
    <dgm:pt modelId="{8BAE8016-5FCE-497E-B590-D0CAEA71BC52}" type="parTrans" cxnId="{3A772628-4614-4308-877D-FFF9A4773E36}">
      <dgm:prSet/>
      <dgm:spPr/>
      <dgm:t>
        <a:bodyPr/>
        <a:lstStyle/>
        <a:p>
          <a:endParaRPr lang="en-US"/>
        </a:p>
      </dgm:t>
    </dgm:pt>
    <dgm:pt modelId="{9BE8921F-9234-4F23-8C0D-ADFC75C144C1}" type="sibTrans" cxnId="{3A772628-4614-4308-877D-FFF9A4773E36}">
      <dgm:prSet/>
      <dgm:spPr>
        <a:xfrm>
          <a:off x="1377808" y="342446"/>
          <a:ext cx="2730783" cy="2730783"/>
        </a:xfrm>
        <a:custGeom>
          <a:avLst/>
          <a:gdLst/>
          <a:ahLst/>
          <a:cxnLst/>
          <a:rect l="0" t="0" r="0" b="0"/>
          <a:pathLst>
            <a:path>
              <a:moveTo>
                <a:pt x="145025" y="1977764"/>
              </a:moveTo>
              <a:arcTo wR="1365391" hR="1365391" stAng="9201167" swAng="1361370"/>
            </a:path>
          </a:pathLst>
        </a:custGeom>
        <a:noFill/>
        <a:ln w="6350">
          <a:solidFill>
            <a:srgbClr val="5B9BD5">
              <a:hueOff val="0"/>
              <a:satOff val="0"/>
              <a:lumOff val="0"/>
              <a:alphaOff val="0"/>
            </a:srgbClr>
          </a:solidFill>
          <a:miter lim="800000"/>
          <a:tailEnd type="arrow"/>
        </a:ln>
        <a:effectLst/>
      </dgm:spPr>
      <dgm:t>
        <a:bodyPr/>
        <a:lstStyle/>
        <a:p>
          <a:endParaRPr lang="en-US"/>
        </a:p>
      </dgm:t>
    </dgm:pt>
    <dgm:pt modelId="{2820F435-6AF6-4CCD-B66D-01335463FF07}">
      <dgm:prSet phldrT="[Text]"/>
      <dgm:spPr>
        <a:xfrm>
          <a:off x="919569" y="944616"/>
          <a:ext cx="1050131" cy="682585"/>
        </a:xfrm>
        <a:prstGeom prst="roundRect">
          <a:avLst/>
        </a:prstGeom>
        <a:solidFill>
          <a:srgbClr val="5B9BD5">
            <a:hueOff val="0"/>
            <a:satOff val="0"/>
            <a:lumOff val="0"/>
            <a:alphaOff val="0"/>
          </a:srgbClr>
        </a:solidFill>
        <a:ln w="12700">
          <a:solidFill>
            <a:sysClr val="window" lastClr="FFFFFF">
              <a:hueOff val="0"/>
              <a:satOff val="0"/>
              <a:lumOff val="0"/>
              <a:alphaOff val="0"/>
            </a:sysClr>
          </a:solidFill>
          <a:miter lim="800000"/>
        </a:ln>
        <a:effectLst/>
      </dgm:spPr>
      <dgm:t>
        <a:bodyPr/>
        <a:lstStyle/>
        <a:p>
          <a:r>
            <a:rPr lang="en-US">
              <a:solidFill>
                <a:sysClr val="window" lastClr="FFFFFF"/>
              </a:solidFill>
              <a:latin typeface="Calibri" panose="020F0502020204030204"/>
              <a:ea typeface="+mn-ea"/>
              <a:cs typeface="+mn-cs"/>
            </a:rPr>
            <a:t>Improved CDRs</a:t>
          </a:r>
        </a:p>
      </dgm:t>
    </dgm:pt>
    <dgm:pt modelId="{ABF77195-4045-4B23-AD13-28A8ED3B173D}" type="parTrans" cxnId="{AD1D2096-A126-4F47-A711-0C41202255E4}">
      <dgm:prSet/>
      <dgm:spPr/>
      <dgm:t>
        <a:bodyPr/>
        <a:lstStyle/>
        <a:p>
          <a:endParaRPr lang="en-US"/>
        </a:p>
      </dgm:t>
    </dgm:pt>
    <dgm:pt modelId="{E1D5E07A-606C-4B91-8FD1-4CC7F5B539DC}" type="sibTrans" cxnId="{AD1D2096-A126-4F47-A711-0C41202255E4}">
      <dgm:prSet/>
      <dgm:spPr>
        <a:xfrm>
          <a:off x="1377808" y="342446"/>
          <a:ext cx="2730783" cy="2730783"/>
        </a:xfrm>
        <a:custGeom>
          <a:avLst/>
          <a:gdLst/>
          <a:ahLst/>
          <a:cxnLst/>
          <a:rect l="0" t="0" r="0" b="0"/>
          <a:pathLst>
            <a:path>
              <a:moveTo>
                <a:pt x="328234" y="477360"/>
              </a:moveTo>
              <a:arcTo wR="1365391" hR="1365391" stAng="13234240" swAng="1213663"/>
            </a:path>
          </a:pathLst>
        </a:custGeom>
        <a:noFill/>
        <a:ln w="6350">
          <a:solidFill>
            <a:srgbClr val="5B9BD5">
              <a:hueOff val="0"/>
              <a:satOff val="0"/>
              <a:lumOff val="0"/>
              <a:alphaOff val="0"/>
            </a:srgbClr>
          </a:solidFill>
          <a:miter lim="800000"/>
          <a:tailEnd type="arrow"/>
        </a:ln>
        <a:effectLst/>
      </dgm:spPr>
      <dgm:t>
        <a:bodyPr/>
        <a:lstStyle/>
        <a:p>
          <a:endParaRPr lang="en-US"/>
        </a:p>
      </dgm:t>
    </dgm:pt>
    <dgm:pt modelId="{55850FEB-673C-4F3A-A5F4-A0CD9D536298}" type="pres">
      <dgm:prSet presAssocID="{A415C0D5-4083-4346-AA2F-F3500033720A}" presName="cycle" presStyleCnt="0">
        <dgm:presLayoutVars>
          <dgm:dir/>
          <dgm:resizeHandles val="exact"/>
        </dgm:presLayoutVars>
      </dgm:prSet>
      <dgm:spPr/>
    </dgm:pt>
    <dgm:pt modelId="{72B2A2DF-3D5F-4441-846C-6727E2508812}" type="pres">
      <dgm:prSet presAssocID="{DD9F1BB4-42C9-4A1E-8A31-F638F5EFD131}" presName="node" presStyleLbl="node1" presStyleIdx="0" presStyleCnt="5">
        <dgm:presLayoutVars>
          <dgm:bulletEnabled val="1"/>
        </dgm:presLayoutVars>
      </dgm:prSet>
      <dgm:spPr/>
    </dgm:pt>
    <dgm:pt modelId="{639264E7-2199-45AB-AA2B-6A3ACFD21AAD}" type="pres">
      <dgm:prSet presAssocID="{DD9F1BB4-42C9-4A1E-8A31-F638F5EFD131}" presName="spNode" presStyleCnt="0"/>
      <dgm:spPr/>
    </dgm:pt>
    <dgm:pt modelId="{B8285FDE-A0D4-456E-8AE5-DA42C764B4F1}" type="pres">
      <dgm:prSet presAssocID="{62A9A9D4-3547-417D-8FF5-578AEC299690}" presName="sibTrans" presStyleLbl="sibTrans1D1" presStyleIdx="0" presStyleCnt="5"/>
      <dgm:spPr/>
    </dgm:pt>
    <dgm:pt modelId="{797362EA-CC58-4235-9372-6984FBFCF715}" type="pres">
      <dgm:prSet presAssocID="{EBB4B434-6105-4224-BDC9-3A9AE9C9C3AD}" presName="node" presStyleLbl="node1" presStyleIdx="1" presStyleCnt="5">
        <dgm:presLayoutVars>
          <dgm:bulletEnabled val="1"/>
        </dgm:presLayoutVars>
      </dgm:prSet>
      <dgm:spPr/>
    </dgm:pt>
    <dgm:pt modelId="{F4F31F8A-73DC-401C-A4DE-187C0141A555}" type="pres">
      <dgm:prSet presAssocID="{EBB4B434-6105-4224-BDC9-3A9AE9C9C3AD}" presName="spNode" presStyleCnt="0"/>
      <dgm:spPr/>
    </dgm:pt>
    <dgm:pt modelId="{243243DD-8148-48AC-AFE9-579CB52253A8}" type="pres">
      <dgm:prSet presAssocID="{D3617D8D-B9D9-4C82-B533-B23FEA780489}" presName="sibTrans" presStyleLbl="sibTrans1D1" presStyleIdx="1" presStyleCnt="5"/>
      <dgm:spPr/>
    </dgm:pt>
    <dgm:pt modelId="{04CB7640-4378-4E72-8876-7B11C3870ABB}" type="pres">
      <dgm:prSet presAssocID="{9332751C-AD6A-415B-A34C-2637D74197BC}" presName="node" presStyleLbl="node1" presStyleIdx="2" presStyleCnt="5">
        <dgm:presLayoutVars>
          <dgm:bulletEnabled val="1"/>
        </dgm:presLayoutVars>
      </dgm:prSet>
      <dgm:spPr/>
    </dgm:pt>
    <dgm:pt modelId="{B512760A-9C6A-4DFE-A0E5-8BC2B8519173}" type="pres">
      <dgm:prSet presAssocID="{9332751C-AD6A-415B-A34C-2637D74197BC}" presName="spNode" presStyleCnt="0"/>
      <dgm:spPr/>
    </dgm:pt>
    <dgm:pt modelId="{8746EF45-A6F7-4887-B2E8-6F5CCDA80BC3}" type="pres">
      <dgm:prSet presAssocID="{2EA5A4DA-A7B5-43BF-8C22-52828209ABFB}" presName="sibTrans" presStyleLbl="sibTrans1D1" presStyleIdx="2" presStyleCnt="5"/>
      <dgm:spPr/>
    </dgm:pt>
    <dgm:pt modelId="{7A0993F6-3D86-4502-B674-496348ACA524}" type="pres">
      <dgm:prSet presAssocID="{511FE17E-285B-407C-A181-B08A721DE219}" presName="node" presStyleLbl="node1" presStyleIdx="3" presStyleCnt="5">
        <dgm:presLayoutVars>
          <dgm:bulletEnabled val="1"/>
        </dgm:presLayoutVars>
      </dgm:prSet>
      <dgm:spPr/>
    </dgm:pt>
    <dgm:pt modelId="{5EBB8AB2-2500-40D0-AE8B-78A79A454537}" type="pres">
      <dgm:prSet presAssocID="{511FE17E-285B-407C-A181-B08A721DE219}" presName="spNode" presStyleCnt="0"/>
      <dgm:spPr/>
    </dgm:pt>
    <dgm:pt modelId="{1029AE5F-650B-4110-98AD-DB03252DB65B}" type="pres">
      <dgm:prSet presAssocID="{9BE8921F-9234-4F23-8C0D-ADFC75C144C1}" presName="sibTrans" presStyleLbl="sibTrans1D1" presStyleIdx="3" presStyleCnt="5"/>
      <dgm:spPr/>
    </dgm:pt>
    <dgm:pt modelId="{21908DBD-CC88-4F35-95D0-E30B8B2D5A7B}" type="pres">
      <dgm:prSet presAssocID="{2820F435-6AF6-4CCD-B66D-01335463FF07}" presName="node" presStyleLbl="node1" presStyleIdx="4" presStyleCnt="5">
        <dgm:presLayoutVars>
          <dgm:bulletEnabled val="1"/>
        </dgm:presLayoutVars>
      </dgm:prSet>
      <dgm:spPr/>
    </dgm:pt>
    <dgm:pt modelId="{37EE05D2-81EC-4B86-B311-07674441FCDF}" type="pres">
      <dgm:prSet presAssocID="{2820F435-6AF6-4CCD-B66D-01335463FF07}" presName="spNode" presStyleCnt="0"/>
      <dgm:spPr/>
    </dgm:pt>
    <dgm:pt modelId="{01810664-AD94-4058-B868-A6872AB948C3}" type="pres">
      <dgm:prSet presAssocID="{E1D5E07A-606C-4B91-8FD1-4CC7F5B539DC}" presName="sibTrans" presStyleLbl="sibTrans1D1" presStyleIdx="4" presStyleCnt="5"/>
      <dgm:spPr/>
    </dgm:pt>
  </dgm:ptLst>
  <dgm:cxnLst>
    <dgm:cxn modelId="{842ED71F-39BF-40FA-9A5E-F47F105FB37C}" srcId="{A415C0D5-4083-4346-AA2F-F3500033720A}" destId="{DD9F1BB4-42C9-4A1E-8A31-F638F5EFD131}" srcOrd="0" destOrd="0" parTransId="{E45099D1-35A6-4B35-B2FD-FC1949014073}" sibTransId="{62A9A9D4-3547-417D-8FF5-578AEC299690}"/>
    <dgm:cxn modelId="{48DF9B22-394A-4FD3-83B9-3A874FB2BA8B}" type="presOf" srcId="{511FE17E-285B-407C-A181-B08A721DE219}" destId="{7A0993F6-3D86-4502-B674-496348ACA524}" srcOrd="0" destOrd="0" presId="urn:microsoft.com/office/officeart/2005/8/layout/cycle5#2"/>
    <dgm:cxn modelId="{BC331826-15F5-4AFB-A077-A89D004EA002}" type="presOf" srcId="{D3617D8D-B9D9-4C82-B533-B23FEA780489}" destId="{243243DD-8148-48AC-AFE9-579CB52253A8}" srcOrd="0" destOrd="0" presId="urn:microsoft.com/office/officeart/2005/8/layout/cycle5#2"/>
    <dgm:cxn modelId="{3A772628-4614-4308-877D-FFF9A4773E36}" srcId="{A415C0D5-4083-4346-AA2F-F3500033720A}" destId="{511FE17E-285B-407C-A181-B08A721DE219}" srcOrd="3" destOrd="0" parTransId="{8BAE8016-5FCE-497E-B590-D0CAEA71BC52}" sibTransId="{9BE8921F-9234-4F23-8C0D-ADFC75C144C1}"/>
    <dgm:cxn modelId="{6430885B-C740-4E52-BDF6-2B3EF3194AA8}" type="presOf" srcId="{DD9F1BB4-42C9-4A1E-8A31-F638F5EFD131}" destId="{72B2A2DF-3D5F-4441-846C-6727E2508812}" srcOrd="0" destOrd="0" presId="urn:microsoft.com/office/officeart/2005/8/layout/cycle5#2"/>
    <dgm:cxn modelId="{8236D061-D918-42B8-933D-C29B051F2496}" type="presOf" srcId="{E1D5E07A-606C-4B91-8FD1-4CC7F5B539DC}" destId="{01810664-AD94-4058-B868-A6872AB948C3}" srcOrd="0" destOrd="0" presId="urn:microsoft.com/office/officeart/2005/8/layout/cycle5#2"/>
    <dgm:cxn modelId="{E38FDE48-F2F8-4C2C-B68C-D3FAEF730744}" type="presOf" srcId="{2EA5A4DA-A7B5-43BF-8C22-52828209ABFB}" destId="{8746EF45-A6F7-4887-B2E8-6F5CCDA80BC3}" srcOrd="0" destOrd="0" presId="urn:microsoft.com/office/officeart/2005/8/layout/cycle5#2"/>
    <dgm:cxn modelId="{46B24158-DED1-413C-9E2A-B53A535515B0}" type="presOf" srcId="{9332751C-AD6A-415B-A34C-2637D74197BC}" destId="{04CB7640-4378-4E72-8876-7B11C3870ABB}" srcOrd="0" destOrd="0" presId="urn:microsoft.com/office/officeart/2005/8/layout/cycle5#2"/>
    <dgm:cxn modelId="{E44E6C83-1FF4-4798-AC1B-62300E8E6A5F}" type="presOf" srcId="{9BE8921F-9234-4F23-8C0D-ADFC75C144C1}" destId="{1029AE5F-650B-4110-98AD-DB03252DB65B}" srcOrd="0" destOrd="0" presId="urn:microsoft.com/office/officeart/2005/8/layout/cycle5#2"/>
    <dgm:cxn modelId="{D7675F84-AA2E-44AF-8963-00A6FCDCFAFC}" srcId="{A415C0D5-4083-4346-AA2F-F3500033720A}" destId="{9332751C-AD6A-415B-A34C-2637D74197BC}" srcOrd="2" destOrd="0" parTransId="{D18F6D75-7B17-4AB1-9582-85F8C9A3EAAB}" sibTransId="{2EA5A4DA-A7B5-43BF-8C22-52828209ABFB}"/>
    <dgm:cxn modelId="{AD1D2096-A126-4F47-A711-0C41202255E4}" srcId="{A415C0D5-4083-4346-AA2F-F3500033720A}" destId="{2820F435-6AF6-4CCD-B66D-01335463FF07}" srcOrd="4" destOrd="0" parTransId="{ABF77195-4045-4B23-AD13-28A8ED3B173D}" sibTransId="{E1D5E07A-606C-4B91-8FD1-4CC7F5B539DC}"/>
    <dgm:cxn modelId="{2AC4ABB0-0473-487D-BF56-4A08352F0943}" type="presOf" srcId="{62A9A9D4-3547-417D-8FF5-578AEC299690}" destId="{B8285FDE-A0D4-456E-8AE5-DA42C764B4F1}" srcOrd="0" destOrd="0" presId="urn:microsoft.com/office/officeart/2005/8/layout/cycle5#2"/>
    <dgm:cxn modelId="{087F3DB1-542F-491D-B536-F7E47947391A}" srcId="{A415C0D5-4083-4346-AA2F-F3500033720A}" destId="{EBB4B434-6105-4224-BDC9-3A9AE9C9C3AD}" srcOrd="1" destOrd="0" parTransId="{678CC323-3554-44AC-813A-617ED7A2AB20}" sibTransId="{D3617D8D-B9D9-4C82-B533-B23FEA780489}"/>
    <dgm:cxn modelId="{66E651C6-E880-4EF2-8008-A38B1BAF25A3}" type="presOf" srcId="{A415C0D5-4083-4346-AA2F-F3500033720A}" destId="{55850FEB-673C-4F3A-A5F4-A0CD9D536298}" srcOrd="0" destOrd="0" presId="urn:microsoft.com/office/officeart/2005/8/layout/cycle5#2"/>
    <dgm:cxn modelId="{34DD9AC9-93DE-4E96-AF96-C122764B664E}" type="presOf" srcId="{2820F435-6AF6-4CCD-B66D-01335463FF07}" destId="{21908DBD-CC88-4F35-95D0-E30B8B2D5A7B}" srcOrd="0" destOrd="0" presId="urn:microsoft.com/office/officeart/2005/8/layout/cycle5#2"/>
    <dgm:cxn modelId="{137C65D0-3D0F-47C2-8EC1-A367EBC1D63C}" type="presOf" srcId="{EBB4B434-6105-4224-BDC9-3A9AE9C9C3AD}" destId="{797362EA-CC58-4235-9372-6984FBFCF715}" srcOrd="0" destOrd="0" presId="urn:microsoft.com/office/officeart/2005/8/layout/cycle5#2"/>
    <dgm:cxn modelId="{6387F2D0-E6F2-464B-A586-0527FF5860A4}" type="presParOf" srcId="{55850FEB-673C-4F3A-A5F4-A0CD9D536298}" destId="{72B2A2DF-3D5F-4441-846C-6727E2508812}" srcOrd="0" destOrd="0" presId="urn:microsoft.com/office/officeart/2005/8/layout/cycle5#2"/>
    <dgm:cxn modelId="{159C3B6A-0EB3-4FFA-ACFE-DE65BF5FF3A9}" type="presParOf" srcId="{55850FEB-673C-4F3A-A5F4-A0CD9D536298}" destId="{639264E7-2199-45AB-AA2B-6A3ACFD21AAD}" srcOrd="1" destOrd="0" presId="urn:microsoft.com/office/officeart/2005/8/layout/cycle5#2"/>
    <dgm:cxn modelId="{266D52C1-1BF8-40B7-A00A-53A66C7FDA07}" type="presParOf" srcId="{55850FEB-673C-4F3A-A5F4-A0CD9D536298}" destId="{B8285FDE-A0D4-456E-8AE5-DA42C764B4F1}" srcOrd="2" destOrd="0" presId="urn:microsoft.com/office/officeart/2005/8/layout/cycle5#2"/>
    <dgm:cxn modelId="{431E0582-7EFA-4C5E-B0C8-F522754A17E2}" type="presParOf" srcId="{55850FEB-673C-4F3A-A5F4-A0CD9D536298}" destId="{797362EA-CC58-4235-9372-6984FBFCF715}" srcOrd="3" destOrd="0" presId="urn:microsoft.com/office/officeart/2005/8/layout/cycle5#2"/>
    <dgm:cxn modelId="{6EDCB2F8-A714-4791-A84A-D9D62956033A}" type="presParOf" srcId="{55850FEB-673C-4F3A-A5F4-A0CD9D536298}" destId="{F4F31F8A-73DC-401C-A4DE-187C0141A555}" srcOrd="4" destOrd="0" presId="urn:microsoft.com/office/officeart/2005/8/layout/cycle5#2"/>
    <dgm:cxn modelId="{FB7C82C7-4241-48F4-91FF-903E84DA415C}" type="presParOf" srcId="{55850FEB-673C-4F3A-A5F4-A0CD9D536298}" destId="{243243DD-8148-48AC-AFE9-579CB52253A8}" srcOrd="5" destOrd="0" presId="urn:microsoft.com/office/officeart/2005/8/layout/cycle5#2"/>
    <dgm:cxn modelId="{3F8D4E38-D4A6-4C55-8A40-5A9E39554F9A}" type="presParOf" srcId="{55850FEB-673C-4F3A-A5F4-A0CD9D536298}" destId="{04CB7640-4378-4E72-8876-7B11C3870ABB}" srcOrd="6" destOrd="0" presId="urn:microsoft.com/office/officeart/2005/8/layout/cycle5#2"/>
    <dgm:cxn modelId="{264BD16D-EC4A-460F-A177-41418B6DC7C5}" type="presParOf" srcId="{55850FEB-673C-4F3A-A5F4-A0CD9D536298}" destId="{B512760A-9C6A-4DFE-A0E5-8BC2B8519173}" srcOrd="7" destOrd="0" presId="urn:microsoft.com/office/officeart/2005/8/layout/cycle5#2"/>
    <dgm:cxn modelId="{4472FA1A-A61D-41B5-9BA4-6E0DA994A67B}" type="presParOf" srcId="{55850FEB-673C-4F3A-A5F4-A0CD9D536298}" destId="{8746EF45-A6F7-4887-B2E8-6F5CCDA80BC3}" srcOrd="8" destOrd="0" presId="urn:microsoft.com/office/officeart/2005/8/layout/cycle5#2"/>
    <dgm:cxn modelId="{1B18B928-37EC-4CCB-981A-2A5BE2C4BEEF}" type="presParOf" srcId="{55850FEB-673C-4F3A-A5F4-A0CD9D536298}" destId="{7A0993F6-3D86-4502-B674-496348ACA524}" srcOrd="9" destOrd="0" presId="urn:microsoft.com/office/officeart/2005/8/layout/cycle5#2"/>
    <dgm:cxn modelId="{C4ADAB9E-691C-4CD1-8931-102103B86FD8}" type="presParOf" srcId="{55850FEB-673C-4F3A-A5F4-A0CD9D536298}" destId="{5EBB8AB2-2500-40D0-AE8B-78A79A454537}" srcOrd="10" destOrd="0" presId="urn:microsoft.com/office/officeart/2005/8/layout/cycle5#2"/>
    <dgm:cxn modelId="{2299863E-6DB6-4443-B60C-BAB70A795C8A}" type="presParOf" srcId="{55850FEB-673C-4F3A-A5F4-A0CD9D536298}" destId="{1029AE5F-650B-4110-98AD-DB03252DB65B}" srcOrd="11" destOrd="0" presId="urn:microsoft.com/office/officeart/2005/8/layout/cycle5#2"/>
    <dgm:cxn modelId="{30503840-B076-4730-95E6-2E212E682513}" type="presParOf" srcId="{55850FEB-673C-4F3A-A5F4-A0CD9D536298}" destId="{21908DBD-CC88-4F35-95D0-E30B8B2D5A7B}" srcOrd="12" destOrd="0" presId="urn:microsoft.com/office/officeart/2005/8/layout/cycle5#2"/>
    <dgm:cxn modelId="{945F7DDF-363A-41CB-8EAD-C3243F05A040}" type="presParOf" srcId="{55850FEB-673C-4F3A-A5F4-A0CD9D536298}" destId="{37EE05D2-81EC-4B86-B311-07674441FCDF}" srcOrd="13" destOrd="0" presId="urn:microsoft.com/office/officeart/2005/8/layout/cycle5#2"/>
    <dgm:cxn modelId="{8A0DFD36-B380-4046-936E-A009C753C47E}" type="presParOf" srcId="{55850FEB-673C-4F3A-A5F4-A0CD9D536298}" destId="{01810664-AD94-4058-B868-A6872AB948C3}" srcOrd="14" destOrd="0" presId="urn:microsoft.com/office/officeart/2005/8/layout/cycle5#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2A2DF-3D5F-4441-846C-6727E2508812}">
      <dsp:nvSpPr>
        <dsp:cNvPr id="0" name=""/>
        <dsp:cNvSpPr/>
      </dsp:nvSpPr>
      <dsp:spPr>
        <a:xfrm>
          <a:off x="2218134" y="1164"/>
          <a:ext cx="1050131" cy="682585"/>
        </a:xfrm>
        <a:prstGeom prst="roundRect">
          <a:avLst/>
        </a:prstGeom>
        <a:solidFill>
          <a:srgbClr val="00B0F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 lastClr="FFFFFF"/>
              </a:solidFill>
              <a:latin typeface="Calibri" panose="020F0502020204030204"/>
              <a:ea typeface="+mn-ea"/>
              <a:cs typeface="+mn-cs"/>
            </a:rPr>
            <a:t>ECV Inventory</a:t>
          </a:r>
        </a:p>
      </dsp:txBody>
      <dsp:txXfrm>
        <a:off x="2251455" y="34485"/>
        <a:ext cx="983489" cy="615943"/>
      </dsp:txXfrm>
    </dsp:sp>
    <dsp:sp modelId="{B8285FDE-A0D4-456E-8AE5-DA42C764B4F1}">
      <dsp:nvSpPr>
        <dsp:cNvPr id="0" name=""/>
        <dsp:cNvSpPr/>
      </dsp:nvSpPr>
      <dsp:spPr>
        <a:xfrm>
          <a:off x="1377749" y="342456"/>
          <a:ext cx="2730901" cy="2730901"/>
        </a:xfrm>
        <a:custGeom>
          <a:avLst/>
          <a:gdLst/>
          <a:ahLst/>
          <a:cxnLst/>
          <a:rect l="0" t="0" r="0" b="0"/>
          <a:pathLst>
            <a:path>
              <a:moveTo>
                <a:pt x="2031544" y="173529"/>
              </a:moveTo>
              <a:arcTo wR="1365391" hR="1365391" stAng="17952097" swAng="1213663"/>
            </a:path>
          </a:pathLst>
        </a:custGeom>
        <a:noFill/>
        <a:ln w="6350" cap="flat" cmpd="sng" algn="ctr">
          <a:solidFill>
            <a:srgbClr val="5B9BD5">
              <a:hueOff val="0"/>
              <a:satOff val="0"/>
              <a:lumOff val="0"/>
              <a:alphaOff val="0"/>
            </a:srgbClr>
          </a:solidFill>
          <a:prstDash val="solid"/>
          <a:miter lim="800000"/>
          <a:tailEnd type="arrow"/>
        </a:ln>
        <a:effectLst/>
      </dsp:spPr>
      <dsp:style>
        <a:lnRef idx="1">
          <a:scrgbClr r="0" g="0" b="0"/>
        </a:lnRef>
        <a:fillRef idx="0">
          <a:scrgbClr r="0" g="0" b="0"/>
        </a:fillRef>
        <a:effectRef idx="0">
          <a:scrgbClr r="0" g="0" b="0"/>
        </a:effectRef>
        <a:fontRef idx="minor"/>
      </dsp:style>
    </dsp:sp>
    <dsp:sp modelId="{797362EA-CC58-4235-9372-6984FBFCF715}">
      <dsp:nvSpPr>
        <dsp:cNvPr id="0" name=""/>
        <dsp:cNvSpPr/>
      </dsp:nvSpPr>
      <dsp:spPr>
        <a:xfrm>
          <a:off x="3516755" y="944667"/>
          <a:ext cx="1050131" cy="682585"/>
        </a:xfrm>
        <a:prstGeom prst="roundRect">
          <a:avLst/>
        </a:prstGeom>
        <a:solidFill>
          <a:srgbClr val="00B0F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 lastClr="FFFFFF"/>
              </a:solidFill>
              <a:latin typeface="Calibri" panose="020F0502020204030204"/>
              <a:ea typeface="+mn-ea"/>
              <a:cs typeface="+mn-cs"/>
            </a:rPr>
            <a:t>Gap Analysis</a:t>
          </a:r>
        </a:p>
      </dsp:txBody>
      <dsp:txXfrm>
        <a:off x="3550076" y="977988"/>
        <a:ext cx="983489" cy="615943"/>
      </dsp:txXfrm>
    </dsp:sp>
    <dsp:sp modelId="{243243DD-8148-48AC-AFE9-579CB52253A8}">
      <dsp:nvSpPr>
        <dsp:cNvPr id="0" name=""/>
        <dsp:cNvSpPr/>
      </dsp:nvSpPr>
      <dsp:spPr>
        <a:xfrm>
          <a:off x="1377749" y="342456"/>
          <a:ext cx="2730901" cy="2730901"/>
        </a:xfrm>
        <a:custGeom>
          <a:avLst/>
          <a:gdLst/>
          <a:ahLst/>
          <a:cxnLst/>
          <a:rect l="0" t="0" r="0" b="0"/>
          <a:pathLst>
            <a:path>
              <a:moveTo>
                <a:pt x="2727527" y="1459631"/>
              </a:moveTo>
              <a:arcTo wR="1365391" hR="1365391" stAng="21837463" swAng="1361370"/>
            </a:path>
          </a:pathLst>
        </a:custGeom>
        <a:noFill/>
        <a:ln w="6350" cap="flat" cmpd="sng" algn="ctr">
          <a:solidFill>
            <a:srgbClr val="5B9BD5">
              <a:hueOff val="0"/>
              <a:satOff val="0"/>
              <a:lumOff val="0"/>
              <a:alphaOff val="0"/>
            </a:srgbClr>
          </a:solidFill>
          <a:prstDash val="solid"/>
          <a:miter lim="800000"/>
          <a:tailEnd type="arrow"/>
        </a:ln>
        <a:effectLst/>
      </dsp:spPr>
      <dsp:style>
        <a:lnRef idx="1">
          <a:scrgbClr r="0" g="0" b="0"/>
        </a:lnRef>
        <a:fillRef idx="0">
          <a:scrgbClr r="0" g="0" b="0"/>
        </a:fillRef>
        <a:effectRef idx="0">
          <a:scrgbClr r="0" g="0" b="0"/>
        </a:effectRef>
        <a:fontRef idx="minor"/>
      </dsp:style>
    </dsp:sp>
    <dsp:sp modelId="{04CB7640-4378-4E72-8876-7B11C3870ABB}">
      <dsp:nvSpPr>
        <dsp:cNvPr id="0" name=""/>
        <dsp:cNvSpPr/>
      </dsp:nvSpPr>
      <dsp:spPr>
        <a:xfrm>
          <a:off x="3020726" y="2471287"/>
          <a:ext cx="1050131" cy="682585"/>
        </a:xfrm>
        <a:prstGeom prst="round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bg1"/>
              </a:solidFill>
              <a:latin typeface="Calibri" panose="020F0502020204030204"/>
              <a:ea typeface="+mn-ea"/>
              <a:cs typeface="+mn-cs"/>
            </a:rPr>
            <a:t>Coordinated Action Plan</a:t>
          </a:r>
        </a:p>
      </dsp:txBody>
      <dsp:txXfrm>
        <a:off x="3054047" y="2504608"/>
        <a:ext cx="983489" cy="615943"/>
      </dsp:txXfrm>
    </dsp:sp>
    <dsp:sp modelId="{8746EF45-A6F7-4887-B2E8-6F5CCDA80BC3}">
      <dsp:nvSpPr>
        <dsp:cNvPr id="0" name=""/>
        <dsp:cNvSpPr/>
      </dsp:nvSpPr>
      <dsp:spPr>
        <a:xfrm>
          <a:off x="1377749" y="342456"/>
          <a:ext cx="2730901" cy="2730901"/>
        </a:xfrm>
        <a:custGeom>
          <a:avLst/>
          <a:gdLst/>
          <a:ahLst/>
          <a:cxnLst/>
          <a:rect l="0" t="0" r="0" b="0"/>
          <a:pathLst>
            <a:path>
              <a:moveTo>
                <a:pt x="1533406" y="2720406"/>
              </a:moveTo>
              <a:arcTo wR="1365391" hR="1365391" stAng="4975902" swAng="848195"/>
            </a:path>
          </a:pathLst>
        </a:custGeom>
        <a:noFill/>
        <a:ln w="6350" cap="flat" cmpd="sng" algn="ctr">
          <a:solidFill>
            <a:srgbClr val="5B9BD5">
              <a:hueOff val="0"/>
              <a:satOff val="0"/>
              <a:lumOff val="0"/>
              <a:alphaOff val="0"/>
            </a:srgbClr>
          </a:solidFill>
          <a:prstDash val="solid"/>
          <a:miter lim="800000"/>
          <a:tailEnd type="arrow"/>
        </a:ln>
        <a:effectLst/>
      </dsp:spPr>
      <dsp:style>
        <a:lnRef idx="1">
          <a:scrgbClr r="0" g="0" b="0"/>
        </a:lnRef>
        <a:fillRef idx="0">
          <a:scrgbClr r="0" g="0" b="0"/>
        </a:fillRef>
        <a:effectRef idx="0">
          <a:scrgbClr r="0" g="0" b="0"/>
        </a:effectRef>
        <a:fontRef idx="minor"/>
      </dsp:style>
    </dsp:sp>
    <dsp:sp modelId="{7A0993F6-3D86-4502-B674-496348ACA524}">
      <dsp:nvSpPr>
        <dsp:cNvPr id="0" name=""/>
        <dsp:cNvSpPr/>
      </dsp:nvSpPr>
      <dsp:spPr>
        <a:xfrm>
          <a:off x="1415542" y="2471287"/>
          <a:ext cx="1050131" cy="682585"/>
        </a:xfrm>
        <a:prstGeom prst="round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 lastClr="FFFFFF"/>
              </a:solidFill>
              <a:latin typeface="Calibri" panose="020F0502020204030204"/>
              <a:ea typeface="+mn-ea"/>
              <a:cs typeface="+mn-cs"/>
            </a:rPr>
            <a:t>Improved observing system</a:t>
          </a:r>
        </a:p>
      </dsp:txBody>
      <dsp:txXfrm>
        <a:off x="1448863" y="2504608"/>
        <a:ext cx="983489" cy="615943"/>
      </dsp:txXfrm>
    </dsp:sp>
    <dsp:sp modelId="{1029AE5F-650B-4110-98AD-DB03252DB65B}">
      <dsp:nvSpPr>
        <dsp:cNvPr id="0" name=""/>
        <dsp:cNvSpPr/>
      </dsp:nvSpPr>
      <dsp:spPr>
        <a:xfrm>
          <a:off x="1377749" y="342456"/>
          <a:ext cx="2730901" cy="2730901"/>
        </a:xfrm>
        <a:custGeom>
          <a:avLst/>
          <a:gdLst/>
          <a:ahLst/>
          <a:cxnLst/>
          <a:rect l="0" t="0" r="0" b="0"/>
          <a:pathLst>
            <a:path>
              <a:moveTo>
                <a:pt x="145025" y="1977764"/>
              </a:moveTo>
              <a:arcTo wR="1365391" hR="1365391" stAng="9201167" swAng="1361370"/>
            </a:path>
          </a:pathLst>
        </a:custGeom>
        <a:noFill/>
        <a:ln w="6350" cap="flat" cmpd="sng" algn="ctr">
          <a:solidFill>
            <a:srgbClr val="5B9BD5">
              <a:hueOff val="0"/>
              <a:satOff val="0"/>
              <a:lumOff val="0"/>
              <a:alphaOff val="0"/>
            </a:srgbClr>
          </a:solidFill>
          <a:prstDash val="solid"/>
          <a:miter lim="800000"/>
          <a:tailEnd type="arrow"/>
        </a:ln>
        <a:effectLst/>
      </dsp:spPr>
      <dsp:style>
        <a:lnRef idx="1">
          <a:scrgbClr r="0" g="0" b="0"/>
        </a:lnRef>
        <a:fillRef idx="0">
          <a:scrgbClr r="0" g="0" b="0"/>
        </a:fillRef>
        <a:effectRef idx="0">
          <a:scrgbClr r="0" g="0" b="0"/>
        </a:effectRef>
        <a:fontRef idx="minor"/>
      </dsp:style>
    </dsp:sp>
    <dsp:sp modelId="{21908DBD-CC88-4F35-95D0-E30B8B2D5A7B}">
      <dsp:nvSpPr>
        <dsp:cNvPr id="0" name=""/>
        <dsp:cNvSpPr/>
      </dsp:nvSpPr>
      <dsp:spPr>
        <a:xfrm>
          <a:off x="919513" y="944667"/>
          <a:ext cx="1050131" cy="682585"/>
        </a:xfrm>
        <a:prstGeom prst="round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 lastClr="FFFFFF"/>
              </a:solidFill>
              <a:latin typeface="Calibri" panose="020F0502020204030204"/>
              <a:ea typeface="+mn-ea"/>
              <a:cs typeface="+mn-cs"/>
            </a:rPr>
            <a:t>Improved CDRs</a:t>
          </a:r>
        </a:p>
      </dsp:txBody>
      <dsp:txXfrm>
        <a:off x="952834" y="977988"/>
        <a:ext cx="983489" cy="615943"/>
      </dsp:txXfrm>
    </dsp:sp>
    <dsp:sp modelId="{01810664-AD94-4058-B868-A6872AB948C3}">
      <dsp:nvSpPr>
        <dsp:cNvPr id="0" name=""/>
        <dsp:cNvSpPr/>
      </dsp:nvSpPr>
      <dsp:spPr>
        <a:xfrm>
          <a:off x="1377749" y="342456"/>
          <a:ext cx="2730901" cy="2730901"/>
        </a:xfrm>
        <a:custGeom>
          <a:avLst/>
          <a:gdLst/>
          <a:ahLst/>
          <a:cxnLst/>
          <a:rect l="0" t="0" r="0" b="0"/>
          <a:pathLst>
            <a:path>
              <a:moveTo>
                <a:pt x="328234" y="477360"/>
              </a:moveTo>
              <a:arcTo wR="1365391" hR="1365391" stAng="13234240" swAng="1213663"/>
            </a:path>
          </a:pathLst>
        </a:custGeom>
        <a:noFill/>
        <a:ln w="6350" cap="flat" cmpd="sng" algn="ctr">
          <a:solidFill>
            <a:srgbClr val="5B9BD5">
              <a:hueOff val="0"/>
              <a:satOff val="0"/>
              <a:lumOff val="0"/>
              <a:alphaOff val="0"/>
            </a:srgb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2">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panAng" val="360"/>
              <dgm:param type="stAng" val="0"/>
            </dgm:alg>
          </dgm:if>
          <dgm:else name="Name4">
            <dgm:alg type="cycle">
              <dgm:param type="spanAng" val="360"/>
              <dgm:param type="stAng" val="-90"/>
            </dgm:alg>
          </dgm:else>
        </dgm:choose>
      </dgm:if>
      <dgm:else name="Name5">
        <dgm:choose name="Name6">
          <dgm:if name="Name7" axis="ch" ptType="node" func="cnt" op="gt" val="2">
            <dgm:alg type="cycle">
              <dgm:param type="spanAng" val="-360"/>
              <dgm:param type="stAng" val="0"/>
            </dgm:alg>
          </dgm:if>
          <dgm:else name="Name8">
            <dgm:alg type="cycle">
              <dgm:param type="spanAng" val="-360"/>
              <dgm:param type="stAng" val="9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begPts" val="radial"/>
                <dgm:param type="connRout" val="curve"/>
                <dgm:param type="dim" val="1D"/>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14/08/2024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a:t>
            </a:fld>
            <a:endParaRPr lang="en-GB"/>
          </a:p>
        </p:txBody>
      </p:sp>
    </p:spTree>
    <p:extLst>
      <p:ext uri="{BB962C8B-B14F-4D97-AF65-F5344CB8AC3E}">
        <p14:creationId xmlns:p14="http://schemas.microsoft.com/office/powerpoint/2010/main" val="2762413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Mention that we have no direct involvement in the GCOS activity but should have consultations. It doesn’t help if GCOS constructs something that</a:t>
            </a:r>
            <a:r>
              <a:rPr lang="en-GB" baseline="0" dirty="0"/>
              <a:t> costs us a fortune in addressing in the Inventory and also maybe in WMO OSCAR space and  CEOS MIM.  But also say that it may helps resolving the issue with non GCOS data records.</a:t>
            </a:r>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4</a:t>
            </a:fld>
            <a:endParaRPr lang="en-GB"/>
          </a:p>
        </p:txBody>
      </p:sp>
    </p:spTree>
    <p:extLst>
      <p:ext uri="{BB962C8B-B14F-4D97-AF65-F5344CB8AC3E}">
        <p14:creationId xmlns:p14="http://schemas.microsoft.com/office/powerpoint/2010/main" val="4102256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Caveat I: on numbers</a:t>
            </a:r>
            <a:r>
              <a:rPr lang="en-GB" baseline="0" dirty="0"/>
              <a:t> is that they contain also interim CDRs (mostly for domain atmosphere) and particularly from V3 to V4 some have been redefined by data providers leading to more individual quantities records.</a:t>
            </a:r>
          </a:p>
          <a:p>
            <a:pPr marL="171450" indent="-171450">
              <a:buFont typeface="Arial" panose="020B0604020202020204" pitchFamily="34" charset="0"/>
              <a:buChar char="•"/>
            </a:pPr>
            <a:r>
              <a:rPr lang="en-GB" baseline="0" dirty="0"/>
              <a:t>Caveat II: Some records were still left out from V4.1, e.g., from C3S, because information arrived too late to be verified. Thus a next version will see more records. It also further increases the imbalance of provision of records to Europe</a:t>
            </a:r>
          </a:p>
          <a:p>
            <a:pPr marL="171450" indent="-171450">
              <a:buFont typeface="Arial" panose="020B0604020202020204" pitchFamily="34" charset="0"/>
              <a:buChar char="•"/>
            </a:pPr>
            <a:r>
              <a:rPr lang="en-GB" baseline="0" dirty="0"/>
              <a:t>Caveat III: We were generous in letting data records in applying a rule of thump on 10 year length as a minimum, also opting for taking a record that is not a CDR if there is no other, but certainly some content does not qualify to be in the Inventory </a:t>
            </a:r>
            <a:endParaRPr lang="en-GB" dirty="0"/>
          </a:p>
          <a:p>
            <a:pPr marL="171450" indent="-171450">
              <a:buFont typeface="Arial" panose="020B0604020202020204" pitchFamily="34" charset="0"/>
              <a:buChar char="•"/>
            </a:pPr>
            <a:r>
              <a:rPr lang="en-GB" dirty="0"/>
              <a:t>Number of records has</a:t>
            </a:r>
            <a:r>
              <a:rPr lang="en-GB" baseline="0" dirty="0"/>
              <a:t> increased from version to version mostly indicating more completeness and some competed records (mostly from Europe) and some new planning</a:t>
            </a:r>
          </a:p>
          <a:p>
            <a:pPr marL="171450" indent="-171450">
              <a:buFont typeface="Arial" panose="020B0604020202020204" pitchFamily="34" charset="0"/>
              <a:buChar char="•"/>
            </a:pPr>
            <a:r>
              <a:rPr lang="en-GB" baseline="0" dirty="0"/>
              <a:t>Biggest increase is in domain atmosphere, mostly on provided not on planned, which either points to the periodicity of plans, e.g., ESA and EUMETSAT new programmes or to a lack of responses. One cannot decide what the reason is, maybe both</a:t>
            </a:r>
          </a:p>
          <a:p>
            <a:pPr marL="171450" indent="-171450">
              <a:buFont typeface="Arial" panose="020B0604020202020204" pitchFamily="34" charset="0"/>
              <a:buChar char="•"/>
            </a:pPr>
            <a:r>
              <a:rPr lang="en-GB" baseline="0" dirty="0"/>
              <a:t>For the land domain we see a big increase in the existing, which is mostly due to the fact we covered more. High fluctuation in planned, which is related to the level of response.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5</a:t>
            </a:fld>
            <a:endParaRPr lang="en-GB"/>
          </a:p>
        </p:txBody>
      </p:sp>
    </p:spTree>
    <p:extLst>
      <p:ext uri="{BB962C8B-B14F-4D97-AF65-F5344CB8AC3E}">
        <p14:creationId xmlns:p14="http://schemas.microsoft.com/office/powerpoint/2010/main" val="1422564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Topics for future GA</a:t>
            </a:r>
            <a:r>
              <a:rPr lang="en-GB" baseline="0" dirty="0"/>
              <a:t> exercises: </a:t>
            </a:r>
          </a:p>
          <a:p>
            <a:endParaRPr lang="en-GB" baseline="0" dirty="0"/>
          </a:p>
          <a:p>
            <a:r>
              <a:rPr lang="en-GB" baseline="0" dirty="0"/>
              <a:t>Action A2 points out a few candidates [issues with continuity]: </a:t>
            </a:r>
            <a:r>
              <a:rPr lang="en-US" baseline="0" dirty="0"/>
              <a:t>Altimetry in the polar regions, </a:t>
            </a:r>
            <a:r>
              <a:rPr lang="en-US" baseline="0" dirty="0" err="1"/>
              <a:t>Gravimetry</a:t>
            </a:r>
            <a:r>
              <a:rPr lang="en-US" baseline="0" dirty="0"/>
              <a:t> missions, Biomass measurements, Limb-sounding missions capable of measuring several ECV species in the Upper Troposphere/Lower Stratosphere (UTLS) and stratosphere, Sea Surface Salinity (SSS) measurements, Wind </a:t>
            </a:r>
            <a:r>
              <a:rPr lang="en-US" baseline="0" dirty="0" err="1"/>
              <a:t>lidar</a:t>
            </a:r>
            <a:r>
              <a:rPr lang="en-US" baseline="0" dirty="0"/>
              <a:t>, Global scale ice surface elevation. And Action C1 has a couple of points that could be included in any Gap Analysis exercise: “Review existing monitoring standards, guidance and best practices for each ECV, ensuring these reflect current state-of-the-art. Maintain a repository of this guidance for ECVs.” and “Ensure the development of monitoring standards, guidance and best practices, including </a:t>
            </a:r>
            <a:r>
              <a:rPr lang="en-US" baseline="0" dirty="0" err="1"/>
              <a:t>intercomparison</a:t>
            </a:r>
            <a:r>
              <a:rPr lang="en-US" baseline="0" dirty="0"/>
              <a:t> procedures, for those ECVs where such guidance does not exist.” </a:t>
            </a:r>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10</a:t>
            </a:fld>
            <a:endParaRPr lang="en-GB"/>
          </a:p>
        </p:txBody>
      </p:sp>
    </p:spTree>
    <p:extLst>
      <p:ext uri="{BB962C8B-B14F-4D97-AF65-F5344CB8AC3E}">
        <p14:creationId xmlns:p14="http://schemas.microsoft.com/office/powerpoint/2010/main" val="1274296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lvl="1" indent="0">
              <a:buNone/>
            </a:pPr>
            <a:r>
              <a:rPr lang="en-US" sz="2000" dirty="0">
                <a:solidFill>
                  <a:schemeClr val="accent1">
                    <a:lumMod val="75000"/>
                  </a:schemeClr>
                </a:solidFill>
              </a:rPr>
              <a:t>Simplifications shall not violate needs of gap analysis</a:t>
            </a:r>
          </a:p>
          <a:p>
            <a:pPr marL="274320" lvl="1" indent="0">
              <a:buNone/>
            </a:pPr>
            <a:r>
              <a:rPr lang="en-US" sz="2000" dirty="0">
                <a:solidFill>
                  <a:schemeClr val="accent1">
                    <a:lumMod val="75000"/>
                  </a:schemeClr>
                </a:solidFill>
              </a:rPr>
              <a:t>Targets for simplification: Data base</a:t>
            </a:r>
            <a:endParaRPr lang="en-US" sz="2000" dirty="0">
              <a:solidFill>
                <a:srgbClr val="FF0000"/>
              </a:solidFill>
            </a:endParaRPr>
          </a:p>
          <a:p>
            <a:pPr marL="536575" lvl="2" indent="-169863">
              <a:buFont typeface="Calibri" panose="020F0502020204030204" pitchFamily="34" charset="0"/>
              <a:buChar char="­"/>
            </a:pPr>
            <a:r>
              <a:rPr lang="en-US" dirty="0"/>
              <a:t>GCOS-143 guidelines outdated  and no sign that GCOS would update in near future – not taking it into consideration makes a set of questions irrelevant</a:t>
            </a:r>
          </a:p>
          <a:p>
            <a:pPr marL="536575" lvl="2" indent="-169863">
              <a:buFont typeface="Calibri" panose="020F0502020204030204" pitchFamily="34" charset="0"/>
              <a:buChar char="­"/>
            </a:pPr>
            <a:r>
              <a:rPr lang="en-US" dirty="0"/>
              <a:t>Complex questions (e.g. concerning documentation) should be reformulated</a:t>
            </a:r>
          </a:p>
          <a:p>
            <a:pPr marL="536575" lvl="2" indent="-169863">
              <a:buFont typeface="Calibri" panose="020F0502020204030204" pitchFamily="34" charset="0"/>
              <a:buChar char="­"/>
            </a:pPr>
            <a:r>
              <a:rPr lang="en-US" dirty="0"/>
              <a:t>Information difficult to interpret or verify might be dropped (e.g. numeric values for uncertainty and stability)</a:t>
            </a:r>
          </a:p>
          <a:p>
            <a:pPr marL="536575" lvl="2" indent="-169863">
              <a:buFont typeface="Calibri" panose="020F0502020204030204" pitchFamily="34" charset="0"/>
              <a:buChar char="­"/>
            </a:pPr>
            <a:r>
              <a:rPr lang="en-US" dirty="0"/>
              <a:t>Focus should be on main needs for GA and added value for space agencies and users (e.g. connection between CDRs and space segment, climate applications and higher level usage)</a:t>
            </a:r>
          </a:p>
          <a:p>
            <a:pPr marL="536575" lvl="2" indent="-169863">
              <a:buFont typeface="Calibri" panose="020F0502020204030204" pitchFamily="34" charset="0"/>
              <a:buChar char="­"/>
            </a:pPr>
            <a:r>
              <a:rPr lang="en-US" dirty="0"/>
              <a:t>Possible extensions such as Fundamental Data Records impossible</a:t>
            </a:r>
          </a:p>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11</a:t>
            </a:fld>
            <a:endParaRPr lang="en-GB"/>
          </a:p>
        </p:txBody>
      </p:sp>
    </p:spTree>
    <p:extLst>
      <p:ext uri="{BB962C8B-B14F-4D97-AF65-F5344CB8AC3E}">
        <p14:creationId xmlns:p14="http://schemas.microsoft.com/office/powerpoint/2010/main" val="189447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9706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Google Shape;11;p3"/>
          <p:cNvSpPr/>
          <p:nvPr userDrawn="1"/>
        </p:nvSpPr>
        <p:spPr>
          <a:xfrm>
            <a:off x="101600" y="6629401"/>
            <a:ext cx="7703931"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dirty="0">
                <a:solidFill>
                  <a:schemeClr val="dk2"/>
                </a:solidFill>
                <a:latin typeface="Helvetica Neue" panose="020B0604020202020204" charset="0"/>
                <a:ea typeface="Helvetica Neue"/>
                <a:cs typeface="Helvetica Neue"/>
                <a:sym typeface="Helvetica Neue"/>
              </a:rPr>
              <a:t>SIT-3</a:t>
            </a:r>
            <a:r>
              <a:rPr lang="en-US" sz="1100" i="1" dirty="0">
                <a:solidFill>
                  <a:schemeClr val="dk2"/>
                </a:solidFill>
                <a:latin typeface="Helvetica Neue" panose="020B0604020202020204" charset="0"/>
                <a:ea typeface="Helvetica Neue"/>
                <a:cs typeface="Helvetica Neue"/>
                <a:sym typeface="Helvetica Neue"/>
              </a:rPr>
              <a:t>5</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25</a:t>
            </a:r>
            <a:r>
              <a:rPr lang="en-US" sz="1100" b="0" i="1" u="none" strike="noStrike" cap="none" dirty="0">
                <a:solidFill>
                  <a:schemeClr val="dk2"/>
                </a:solidFill>
                <a:latin typeface="Helvetica Neue" panose="020B0604020202020204" charset="0"/>
                <a:ea typeface="Helvetica Neue"/>
                <a:cs typeface="Helvetica Neue"/>
                <a:sym typeface="Helvetica Neue"/>
              </a:rPr>
              <a:t>-</a:t>
            </a:r>
            <a:r>
              <a:rPr lang="en-US" sz="1100" i="1" dirty="0">
                <a:solidFill>
                  <a:schemeClr val="dk2"/>
                </a:solidFill>
                <a:latin typeface="Helvetica Neue" panose="020B0604020202020204" charset="0"/>
                <a:ea typeface="Helvetica Neue"/>
                <a:cs typeface="Helvetica Neue"/>
                <a:sym typeface="Helvetica Neue"/>
              </a:rPr>
              <a:t>26</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March</a:t>
            </a:r>
            <a:r>
              <a:rPr lang="en-US" sz="1100" b="0" i="1" u="none" strike="noStrike" cap="none" dirty="0">
                <a:solidFill>
                  <a:schemeClr val="dk2"/>
                </a:solidFill>
                <a:latin typeface="Helvetica Neue" panose="020B0604020202020204" charset="0"/>
                <a:ea typeface="Helvetica Neue"/>
                <a:cs typeface="Helvetica Neue"/>
                <a:sym typeface="Helvetica Neue"/>
              </a:rPr>
              <a:t> 2020	Join at </a:t>
            </a:r>
            <a:r>
              <a:rPr lang="en-US" sz="1100" b="0" i="1" u="none" strike="noStrike" cap="none" dirty="0" err="1">
                <a:solidFill>
                  <a:schemeClr val="dk2"/>
                </a:solidFill>
                <a:latin typeface="Helvetica Neue" panose="020B0604020202020204" charset="0"/>
                <a:ea typeface="Helvetica Neue"/>
                <a:cs typeface="Helvetica Neue"/>
                <a:sym typeface="Helvetica Neue"/>
              </a:rPr>
              <a:t>www.slido.com</a:t>
            </a:r>
            <a:r>
              <a:rPr lang="en-US" sz="1100" b="0" i="1" u="none" strike="noStrike" cap="none" dirty="0">
                <a:solidFill>
                  <a:schemeClr val="dk2"/>
                </a:solidFill>
                <a:latin typeface="Helvetica Neue" panose="020B0604020202020204" charset="0"/>
                <a:ea typeface="Helvetica Neue"/>
                <a:cs typeface="Helvetica Neue"/>
                <a:sym typeface="Helvetica Neue"/>
              </a:rPr>
              <a:t> with the event code: #ceos-sit-35</a:t>
            </a:r>
            <a:endParaRPr sz="1100" b="0" i="1" u="none" strike="noStrike" cap="none" dirty="0">
              <a:solidFill>
                <a:schemeClr val="dk2"/>
              </a:solidFill>
              <a:latin typeface="Helvetica Neue" panose="020B0604020202020204" charset="0"/>
              <a:ea typeface="Helvetica Neue"/>
              <a:cs typeface="Helvetica Neue"/>
              <a:sym typeface="Helvetica Neue"/>
            </a:endParaRPr>
          </a:p>
        </p:txBody>
      </p:sp>
      <p:sp>
        <p:nvSpPr>
          <p:cNvPr id="10"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82850525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Blank">
  <p:cSld name="2_Blank">
    <p:spTree>
      <p:nvGrpSpPr>
        <p:cNvPr id="1" name="Shape 8"/>
        <p:cNvGrpSpPr/>
        <p:nvPr/>
      </p:nvGrpSpPr>
      <p:grpSpPr>
        <a:xfrm>
          <a:off x="0" y="0"/>
          <a:ext cx="0" cy="0"/>
          <a:chOff x="0" y="0"/>
          <a:chExt cx="0" cy="0"/>
        </a:xfrm>
      </p:grpSpPr>
      <p:sp>
        <p:nvSpPr>
          <p:cNvPr id="9"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a:t>
            </a:fld>
            <a:endParaRPr lang="en-US"/>
          </a:p>
        </p:txBody>
      </p:sp>
      <p:sp>
        <p:nvSpPr>
          <p:cNvPr id="10" name="Google Shape;10;p3"/>
          <p:cNvSpPr txBox="1">
            <a:spLocks noGrp="1"/>
          </p:cNvSpPr>
          <p:nvPr>
            <p:ph type="body" idx="1"/>
          </p:nvPr>
        </p:nvSpPr>
        <p:spPr>
          <a:xfrm>
            <a:off x="101600" y="1219200"/>
            <a:ext cx="11988800" cy="52578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500"/>
              </a:spcBef>
              <a:spcAft>
                <a:spcPts val="0"/>
              </a:spcAft>
              <a:buClr>
                <a:srgbClr val="002569"/>
              </a:buClr>
              <a:buSzPts val="2000"/>
              <a:buFont typeface="Arial"/>
              <a:buChar char="•"/>
              <a:defRPr sz="2000" b="1"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1" name="Google Shape;11;p3"/>
          <p:cNvSpPr/>
          <p:nvPr/>
        </p:nvSpPr>
        <p:spPr>
          <a:xfrm>
            <a:off x="101600" y="6629400"/>
            <a:ext cx="9042400" cy="187200"/>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a:solidFill>
                  <a:schemeClr val="dk2"/>
                </a:solidFill>
                <a:latin typeface="Helvetica Neue"/>
                <a:ea typeface="Helvetica Neue"/>
                <a:cs typeface="Helvetica Neue"/>
                <a:sym typeface="Helvetica Neue"/>
              </a:rPr>
              <a:t>SIT TW 2020 7-</a:t>
            </a:r>
            <a:r>
              <a:rPr lang="en-US" sz="1100" i="1">
                <a:solidFill>
                  <a:schemeClr val="dk2"/>
                </a:solidFill>
                <a:latin typeface="Helvetica Neue"/>
                <a:ea typeface="Helvetica Neue"/>
                <a:cs typeface="Helvetica Neue"/>
                <a:sym typeface="Helvetica Neue"/>
              </a:rPr>
              <a:t>11/14-18</a:t>
            </a:r>
            <a:r>
              <a:rPr lang="en-US" sz="1100" b="0" i="1" u="none" strike="noStrike" cap="none">
                <a:solidFill>
                  <a:schemeClr val="dk2"/>
                </a:solidFill>
                <a:latin typeface="Helvetica Neue"/>
                <a:ea typeface="Helvetica Neue"/>
                <a:cs typeface="Helvetica Neue"/>
                <a:sym typeface="Helvetica Neue"/>
              </a:rPr>
              <a:t> </a:t>
            </a:r>
            <a:r>
              <a:rPr lang="en-US" sz="1100" i="1">
                <a:solidFill>
                  <a:schemeClr val="dk2"/>
                </a:solidFill>
                <a:latin typeface="Helvetica Neue"/>
                <a:ea typeface="Helvetica Neue"/>
                <a:cs typeface="Helvetica Neue"/>
                <a:sym typeface="Helvetica Neue"/>
              </a:rPr>
              <a:t>Sept</a:t>
            </a:r>
            <a:r>
              <a:rPr lang="en-US" sz="1100" b="0" i="1" u="none" strike="noStrike" cap="none">
                <a:solidFill>
                  <a:schemeClr val="dk2"/>
                </a:solidFill>
                <a:latin typeface="Helvetica Neue"/>
                <a:ea typeface="Helvetica Neue"/>
                <a:cs typeface="Helvetica Neue"/>
                <a:sym typeface="Helvetica Neue"/>
              </a:rPr>
              <a:t> 2020	, </a:t>
            </a:r>
            <a:r>
              <a:rPr lang="en-US" sz="1100" i="1">
                <a:solidFill>
                  <a:schemeClr val="dk2"/>
                </a:solidFill>
                <a:latin typeface="Helvetica Neue"/>
                <a:ea typeface="Helvetica Neue"/>
                <a:cs typeface="Helvetica Neue"/>
                <a:sym typeface="Helvetica Neue"/>
              </a:rPr>
              <a:t>j</a:t>
            </a:r>
            <a:r>
              <a:rPr lang="en-US" sz="1100" b="0" i="1" u="none" strike="noStrike" cap="none">
                <a:solidFill>
                  <a:schemeClr val="dk2"/>
                </a:solidFill>
                <a:latin typeface="Helvetica Neue"/>
                <a:ea typeface="Helvetica Neue"/>
                <a:cs typeface="Helvetica Neue"/>
                <a:sym typeface="Helvetica Neue"/>
              </a:rPr>
              <a:t>oin at slido.com with the event code: #</a:t>
            </a:r>
            <a:r>
              <a:rPr lang="en-US" sz="1100" i="1">
                <a:solidFill>
                  <a:schemeClr val="dk2"/>
                </a:solidFill>
                <a:latin typeface="Helvetica Neue"/>
                <a:ea typeface="Helvetica Neue"/>
                <a:cs typeface="Helvetica Neue"/>
                <a:sym typeface="Helvetica Neue"/>
              </a:rPr>
              <a:t>ceos-sit-tw-2020</a:t>
            </a:r>
            <a:endParaRPr sz="1100" b="0" i="1" u="none" strike="noStrike" cap="none">
              <a:solidFill>
                <a:schemeClr val="dk2"/>
              </a:solidFill>
              <a:latin typeface="Helvetica Neue"/>
              <a:ea typeface="Helvetica Neue"/>
              <a:cs typeface="Helvetica Neue"/>
              <a:sym typeface="Helvetica Neue"/>
            </a:endParaRPr>
          </a:p>
        </p:txBody>
      </p:sp>
      <p:sp>
        <p:nvSpPr>
          <p:cNvPr id="12" name="Google Shape;12;p3"/>
          <p:cNvSpPr txBox="1">
            <a:spLocks noGrp="1"/>
          </p:cNvSpPr>
          <p:nvPr>
            <p:ph type="body" idx="2"/>
          </p:nvPr>
        </p:nvSpPr>
        <p:spPr>
          <a:xfrm>
            <a:off x="2641600" y="76200"/>
            <a:ext cx="6604000" cy="914400"/>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500"/>
              </a:spcBef>
              <a:spcAft>
                <a:spcPts val="0"/>
              </a:spcAft>
              <a:buClr>
                <a:schemeClr val="lt1"/>
              </a:buClr>
              <a:buSzPts val="2800"/>
              <a:buFont typeface="Arial"/>
              <a:buNone/>
              <a:defRPr sz="2800" b="1"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extLst>
      <p:ext uri="{BB962C8B-B14F-4D97-AF65-F5344CB8AC3E}">
        <p14:creationId xmlns:p14="http://schemas.microsoft.com/office/powerpoint/2010/main" val="3448963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1_Blank">
  <p:cSld name="2_Blank">
    <p:spTree>
      <p:nvGrpSpPr>
        <p:cNvPr id="1" name="Shape 78"/>
        <p:cNvGrpSpPr/>
        <p:nvPr/>
      </p:nvGrpSpPr>
      <p:grpSpPr>
        <a:xfrm>
          <a:off x="0" y="0"/>
          <a:ext cx="0" cy="0"/>
          <a:chOff x="0" y="0"/>
          <a:chExt cx="0" cy="0"/>
        </a:xfrm>
      </p:grpSpPr>
      <p:sp>
        <p:nvSpPr>
          <p:cNvPr id="79" name="Google Shape;79;ged6a1771aa_1_9"/>
          <p:cNvSpPr>
            <a:spLocks noGrp="1"/>
          </p:cNvSpPr>
          <p:nvPr>
            <p:ph type="sldNum" idx="12"/>
          </p:nvPr>
        </p:nvSpPr>
        <p:spPr>
          <a:xfrm>
            <a:off x="11684000" y="6629400"/>
            <a:ext cx="406400" cy="187200"/>
          </a:xfrm>
          <a:prstGeom prst="roundRect">
            <a:avLst>
              <a:gd name="adj" fmla="val 16667"/>
            </a:avLst>
          </a:prstGeom>
          <a:solidFill>
            <a:schemeClr val="lt1">
              <a:alpha val="44313"/>
            </a:schemeClr>
          </a:solidFill>
          <a:ln w="25400" cap="flat" cmpd="sng">
            <a:solidFill>
              <a:schemeClr val="lt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100"/>
              <a:buFont typeface="Arial"/>
              <a:buNone/>
              <a:defRPr sz="1100" b="0" i="1" u="none" strike="noStrike" cap="none">
                <a:solidFill>
                  <a:schemeClr val="lt2"/>
                </a:solidFill>
                <a:latin typeface="Arial"/>
                <a:ea typeface="Arial"/>
                <a:cs typeface="Arial"/>
                <a:sym typeface="Arial"/>
              </a:defRPr>
            </a:lvl9pPr>
          </a:lstStyle>
          <a:p>
            <a:fld id="{00000000-1234-1234-1234-123412341234}" type="slidenum">
              <a:rPr lang="en-AU" smtClean="0"/>
              <a:pPr/>
              <a:t>‹#›</a:t>
            </a:fld>
            <a:endParaRPr lang="en-AU"/>
          </a:p>
        </p:txBody>
      </p:sp>
      <p:sp>
        <p:nvSpPr>
          <p:cNvPr id="80" name="Google Shape;80;ged6a1771aa_1_9"/>
          <p:cNvSpPr txBox="1">
            <a:spLocks noGrp="1"/>
          </p:cNvSpPr>
          <p:nvPr>
            <p:ph type="body" idx="1"/>
          </p:nvPr>
        </p:nvSpPr>
        <p:spPr>
          <a:xfrm>
            <a:off x="609600" y="1600200"/>
            <a:ext cx="10871200" cy="4724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1pPr>
            <a:lvl2pPr marL="914400" marR="0" lvl="1" indent="-355600" algn="l" rtl="0">
              <a:lnSpc>
                <a:spcPct val="100000"/>
              </a:lnSpc>
              <a:spcBef>
                <a:spcPts val="0"/>
              </a:spcBef>
              <a:spcAft>
                <a:spcPts val="0"/>
              </a:spcAft>
              <a:buClr>
                <a:srgbClr val="000000"/>
              </a:buClr>
              <a:buSzPts val="2000"/>
              <a:buFont typeface="Courier New"/>
              <a:buChar char="o"/>
              <a:defRPr sz="2000" b="0" i="0" u="none" strike="noStrike" cap="none">
                <a:solidFill>
                  <a:srgbClr val="000000"/>
                </a:solidFill>
                <a:latin typeface="Arial"/>
                <a:ea typeface="Arial"/>
                <a:cs typeface="Arial"/>
                <a:sym typeface="Arial"/>
              </a:defRPr>
            </a:lvl2pPr>
            <a:lvl3pPr marL="1371600" marR="0" lvl="2" indent="-355600" algn="l" rtl="0">
              <a:lnSpc>
                <a:spcPct val="100000"/>
              </a:lnSpc>
              <a:spcBef>
                <a:spcPts val="0"/>
              </a:spcBef>
              <a:spcAft>
                <a:spcPts val="0"/>
              </a:spcAft>
              <a:buClr>
                <a:srgbClr val="000000"/>
              </a:buClr>
              <a:buSzPts val="2000"/>
              <a:buFont typeface="Noto Sans Symbols"/>
              <a:buChar char="▪"/>
              <a:defRPr sz="20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Google Shape;81;ged6a1771aa_1_9"/>
          <p:cNvSpPr txBox="1">
            <a:spLocks noGrp="1"/>
          </p:cNvSpPr>
          <p:nvPr>
            <p:ph type="body" idx="2"/>
          </p:nvPr>
        </p:nvSpPr>
        <p:spPr>
          <a:xfrm>
            <a:off x="2743200" y="304800"/>
            <a:ext cx="6604000" cy="5336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106599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785531F-22A5-466C-B4D6-1DD9DF76CA99}" type="datetimeFigureOut">
              <a:rPr lang="en-GB" smtClean="0"/>
              <a:t>14/08/2024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3600628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85531F-22A5-466C-B4D6-1DD9DF76CA99}" type="datetimeFigureOut">
              <a:rPr lang="en-GB" smtClean="0"/>
              <a:t>14/08/2024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3841307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85531F-22A5-466C-B4D6-1DD9DF76CA99}" type="datetimeFigureOut">
              <a:rPr lang="en-GB" smtClean="0"/>
              <a:t>14/08/2024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2133198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785531F-22A5-466C-B4D6-1DD9DF76CA99}" type="datetimeFigureOut">
              <a:rPr lang="en-GB" smtClean="0"/>
              <a:t>14/08/2024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36226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47607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785531F-22A5-466C-B4D6-1DD9DF76CA99}" type="datetimeFigureOut">
              <a:rPr lang="en-GB" smtClean="0"/>
              <a:t>14/08/2024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1987484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785531F-22A5-466C-B4D6-1DD9DF76CA99}" type="datetimeFigureOut">
              <a:rPr lang="en-GB" smtClean="0"/>
              <a:t>14/08/2024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4071071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5531F-22A5-466C-B4D6-1DD9DF76CA99}" type="datetimeFigureOut">
              <a:rPr lang="en-GB" smtClean="0"/>
              <a:t>14/08/2024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24586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85531F-22A5-466C-B4D6-1DD9DF76CA99}" type="datetimeFigureOut">
              <a:rPr lang="en-GB" smtClean="0"/>
              <a:t>14/08/2024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3402107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85531F-22A5-466C-B4D6-1DD9DF76CA99}" type="datetimeFigureOut">
              <a:rPr lang="en-GB" smtClean="0"/>
              <a:t>14/08/2024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28746660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85531F-22A5-466C-B4D6-1DD9DF76CA99}" type="datetimeFigureOut">
              <a:rPr lang="en-GB" smtClean="0"/>
              <a:t>14/08/2024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26724153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85531F-22A5-466C-B4D6-1DD9DF76CA99}" type="datetimeFigureOut">
              <a:rPr lang="en-GB" smtClean="0"/>
              <a:t>14/08/2024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CB913-E84F-402F-B8BF-9655ECB489A3}" type="slidenum">
              <a:rPr lang="en-GB" smtClean="0"/>
              <a:t>‹#›</a:t>
            </a:fld>
            <a:endParaRPr lang="en-GB"/>
          </a:p>
        </p:txBody>
      </p:sp>
    </p:spTree>
    <p:extLst>
      <p:ext uri="{BB962C8B-B14F-4D97-AF65-F5344CB8AC3E}">
        <p14:creationId xmlns:p14="http://schemas.microsoft.com/office/powerpoint/2010/main" val="156565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60774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109071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34902"/>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p:cNvPicPr>
            <a:picLocks noChangeArrowheads="1"/>
          </p:cNvPicPr>
          <p:nvPr/>
        </p:nvPicPr>
        <p:blipFill>
          <a:blip r:embed="rId17"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8"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baseline="0" dirty="0">
                <a:solidFill>
                  <a:srgbClr val="676A55"/>
                </a:solidFill>
                <a:latin typeface="Tahoma" pitchFamily="34" charset="0"/>
              </a:rPr>
              <a:t>20</a:t>
            </a:r>
            <a:r>
              <a:rPr lang="en-GB" sz="1000" b="1" baseline="30000" dirty="0">
                <a:solidFill>
                  <a:srgbClr val="676A55"/>
                </a:solidFill>
                <a:latin typeface="Tahoma" pitchFamily="34" charset="0"/>
              </a:rPr>
              <a:t>th</a:t>
            </a:r>
            <a:r>
              <a:rPr lang="en-GB" sz="1000" b="1" baseline="0" dirty="0">
                <a:solidFill>
                  <a:srgbClr val="676A55"/>
                </a:solidFill>
                <a:latin typeface="Tahoma" pitchFamily="34" charset="0"/>
              </a:rPr>
              <a:t> </a:t>
            </a:r>
            <a:r>
              <a:rPr lang="en-GB" sz="1000" b="1" noProof="0" dirty="0">
                <a:solidFill>
                  <a:srgbClr val="676A55"/>
                </a:solidFill>
                <a:latin typeface="Tahoma" pitchFamily="34" charset="0"/>
              </a:rPr>
              <a:t>Session of the Joint CEOS/CGMS Working Group on Climate, 26. – 28. March 2024, Boulder, USA</a:t>
            </a:r>
          </a:p>
        </p:txBody>
      </p:sp>
      <p:pic>
        <p:nvPicPr>
          <p:cNvPr id="13" name="Picture 12"/>
          <p:cNvPicPr>
            <a:picLocks/>
          </p:cNvPicPr>
          <p:nvPr userDrawn="1"/>
        </p:nvPicPr>
        <p:blipFill>
          <a:blip r:embed="rId19"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84" r:id="rId14"/>
    <p:sldLayoutId id="2147483685" r:id="rId15"/>
  </p:sldLayoutIdLst>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5531F-22A5-466C-B4D6-1DD9DF76CA99}" type="datetimeFigureOut">
              <a:rPr lang="en-GB" smtClean="0"/>
              <a:t>14/08/2024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5CB913-E84F-402F-B8BF-9655ECB489A3}" type="slidenum">
              <a:rPr lang="en-GB" smtClean="0"/>
              <a:t>‹#›</a:t>
            </a:fld>
            <a:endParaRPr lang="en-GB"/>
          </a:p>
        </p:txBody>
      </p:sp>
    </p:spTree>
    <p:extLst>
      <p:ext uri="{BB962C8B-B14F-4D97-AF65-F5344CB8AC3E}">
        <p14:creationId xmlns:p14="http://schemas.microsoft.com/office/powerpoint/2010/main" val="262488392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spreadsheets/d/16eSb1AboFi_BoNd8GkPtfw9A1LTYnSw9/edit#gid=1760919568"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5.jpeg"/><Relationship Id="rId7" Type="http://schemas.openxmlformats.org/officeDocument/2006/relationships/diagramLayout" Target="../diagrams/layout1.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image" Target="../media/image8.png"/><Relationship Id="rId5" Type="http://schemas.openxmlformats.org/officeDocument/2006/relationships/image" Target="../media/image7.jpeg"/><Relationship Id="rId10" Type="http://schemas.microsoft.com/office/2007/relationships/diagramDrawing" Target="../diagrams/drawing1.xml"/><Relationship Id="rId4" Type="http://schemas.openxmlformats.org/officeDocument/2006/relationships/image" Target="../media/image6.jpe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document/d/13oD-Xr_q5qBYr_1V6DvIMkAJVbAMl3t7h44sPcAB6MY/edit"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docs.google.com/document/d/1tBNlg5bZvv0vHzxtboEJiOjRTcMQRG2lbby42xcuDLo/edit"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Inventory, Gap Analyses &amp; Action Plan</a:t>
            </a:r>
          </a:p>
        </p:txBody>
      </p:sp>
      <p:sp>
        <p:nvSpPr>
          <p:cNvPr id="3" name="Subtitle 2"/>
          <p:cNvSpPr>
            <a:spLocks noGrp="1"/>
          </p:cNvSpPr>
          <p:nvPr>
            <p:ph type="subTitle" idx="1"/>
          </p:nvPr>
        </p:nvSpPr>
        <p:spPr>
          <a:xfrm>
            <a:off x="1828800" y="3774558"/>
            <a:ext cx="8534400" cy="1864242"/>
          </a:xfrm>
        </p:spPr>
        <p:txBody>
          <a:bodyPr>
            <a:normAutofit/>
          </a:bodyPr>
          <a:lstStyle/>
          <a:p>
            <a:r>
              <a:rPr lang="en-GB" dirty="0" err="1"/>
              <a:t>Jörg</a:t>
            </a:r>
            <a:r>
              <a:rPr lang="en-GB" dirty="0"/>
              <a:t> Schulz </a:t>
            </a:r>
            <a:endParaRPr lang="en-GB" baseline="30000" dirty="0"/>
          </a:p>
          <a:p>
            <a:r>
              <a:rPr lang="en-GB" sz="2400" dirty="0"/>
              <a:t>EUMETSAT</a:t>
            </a:r>
          </a:p>
        </p:txBody>
      </p:sp>
    </p:spTree>
    <p:extLst>
      <p:ext uri="{BB962C8B-B14F-4D97-AF65-F5344CB8AC3E}">
        <p14:creationId xmlns:p14="http://schemas.microsoft.com/office/powerpoint/2010/main" val="4029869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In medias res</a:t>
            </a:r>
          </a:p>
        </p:txBody>
      </p:sp>
      <p:sp>
        <p:nvSpPr>
          <p:cNvPr id="3" name="TextBox 2"/>
          <p:cNvSpPr txBox="1"/>
          <p:nvPr/>
        </p:nvSpPr>
        <p:spPr>
          <a:xfrm>
            <a:off x="482009" y="1938265"/>
            <a:ext cx="11227981" cy="284693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2200" dirty="0"/>
              <a:t>Goal is to move the docs to review with agencies at CEOS SIT or shortly after to reach endorsement at CGMS-Plenary 4-6 June (and for CEOS in writing)</a:t>
            </a:r>
          </a:p>
          <a:p>
            <a:pPr marL="285750" indent="-285750">
              <a:spcAft>
                <a:spcPts val="600"/>
              </a:spcAft>
              <a:buFont typeface="Arial" panose="020B0604020202020204" pitchFamily="34" charset="0"/>
              <a:buChar char="•"/>
            </a:pPr>
            <a:r>
              <a:rPr lang="en-GB" sz="2200" dirty="0"/>
              <a:t>Need to identify:</a:t>
            </a:r>
          </a:p>
          <a:p>
            <a:pPr marL="742950" lvl="1" indent="-285750">
              <a:spcAft>
                <a:spcPts val="600"/>
              </a:spcAft>
              <a:buFont typeface="Arial" panose="020B0604020202020204" pitchFamily="34" charset="0"/>
              <a:buChar char="•"/>
            </a:pPr>
            <a:r>
              <a:rPr lang="en-GB" sz="2200" dirty="0"/>
              <a:t>reviewers for macroanalysis</a:t>
            </a:r>
          </a:p>
          <a:p>
            <a:pPr marL="742950" lvl="1" indent="-285750">
              <a:spcAft>
                <a:spcPts val="600"/>
              </a:spcAft>
              <a:buFont typeface="Arial" panose="020B0604020202020204" pitchFamily="34" charset="0"/>
              <a:buChar char="•"/>
            </a:pPr>
            <a:r>
              <a:rPr lang="en-GB" sz="2200" dirty="0"/>
              <a:t>people that fix entries for specific ECVs</a:t>
            </a:r>
          </a:p>
          <a:p>
            <a:pPr marL="285750" indent="-285750">
              <a:spcAft>
                <a:spcPts val="600"/>
              </a:spcAft>
              <a:buFont typeface="Arial" panose="020B0604020202020204" pitchFamily="34" charset="0"/>
              <a:buChar char="•"/>
            </a:pPr>
            <a:r>
              <a:rPr lang="en-GB" sz="2200" dirty="0"/>
              <a:t>Update Coordinated Action Plan:</a:t>
            </a:r>
          </a:p>
          <a:p>
            <a:pPr marL="742950" lvl="1" indent="-285750">
              <a:spcAft>
                <a:spcPts val="600"/>
              </a:spcAft>
              <a:buFont typeface="Arial" panose="020B0604020202020204" pitchFamily="34" charset="0"/>
              <a:buChar char="•"/>
            </a:pPr>
            <a:r>
              <a:rPr lang="en-GB" sz="2200" dirty="0"/>
              <a:t>go through now and look at the actions and decide what to do with it</a:t>
            </a:r>
          </a:p>
        </p:txBody>
      </p:sp>
    </p:spTree>
    <p:extLst>
      <p:ext uri="{BB962C8B-B14F-4D97-AF65-F5344CB8AC3E}">
        <p14:creationId xmlns:p14="http://schemas.microsoft.com/office/powerpoint/2010/main" val="240607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Inventory adaption unfinished </a:t>
            </a:r>
          </a:p>
        </p:txBody>
      </p:sp>
      <p:sp>
        <p:nvSpPr>
          <p:cNvPr id="13" name="Rectangle 12"/>
          <p:cNvSpPr/>
          <p:nvPr/>
        </p:nvSpPr>
        <p:spPr>
          <a:xfrm>
            <a:off x="259990" y="5284322"/>
            <a:ext cx="10454640" cy="369332"/>
          </a:xfrm>
          <a:prstGeom prst="rect">
            <a:avLst/>
          </a:prstGeom>
        </p:spPr>
        <p:txBody>
          <a:bodyPr wrap="square">
            <a:spAutoFit/>
          </a:bodyPr>
          <a:lstStyle/>
          <a:p>
            <a:r>
              <a:rPr lang="en-GB" dirty="0">
                <a:hlinkClick r:id="rId3"/>
              </a:rPr>
              <a:t>https://docs.google.com/spreadsheets/d/16eSb1AboFi_BoNd8GkPtfw9A1LTYnSw9/edit#gid=1760919568</a:t>
            </a:r>
            <a:endParaRPr lang="en-GB" dirty="0"/>
          </a:p>
        </p:txBody>
      </p:sp>
      <p:pic>
        <p:nvPicPr>
          <p:cNvPr id="4" name="Picture 3"/>
          <p:cNvPicPr>
            <a:picLocks noChangeAspect="1"/>
          </p:cNvPicPr>
          <p:nvPr/>
        </p:nvPicPr>
        <p:blipFill>
          <a:blip r:embed="rId4"/>
          <a:stretch>
            <a:fillRect/>
          </a:stretch>
        </p:blipFill>
        <p:spPr>
          <a:xfrm>
            <a:off x="3" y="1827839"/>
            <a:ext cx="12191997" cy="2920463"/>
          </a:xfrm>
          <a:prstGeom prst="rect">
            <a:avLst/>
          </a:prstGeom>
        </p:spPr>
      </p:pic>
    </p:spTree>
    <p:extLst>
      <p:ext uri="{BB962C8B-B14F-4D97-AF65-F5344CB8AC3E}">
        <p14:creationId xmlns:p14="http://schemas.microsoft.com/office/powerpoint/2010/main" val="24151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Context</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260970">
            <a:off x="9646869" y="1778711"/>
            <a:ext cx="2217877" cy="2871632"/>
          </a:xfrm>
          <a:prstGeom prst="rect">
            <a:avLst/>
          </a:prstGeom>
        </p:spPr>
      </p:pic>
      <p:pic>
        <p:nvPicPr>
          <p:cNvPr id="15" name="Picture 14"/>
          <p:cNvPicPr>
            <a:picLocks noChangeAspect="1"/>
          </p:cNvPicPr>
          <p:nvPr/>
        </p:nvPicPr>
        <p:blipFill>
          <a:blip r:embed="rId3" cstate="print">
            <a:duotone>
              <a:prstClr val="black"/>
              <a:srgbClr val="92D050">
                <a:tint val="45000"/>
                <a:satMod val="400000"/>
              </a:srgbClr>
            </a:duotone>
            <a:extLst>
              <a:ext uri="{28A0092B-C50C-407E-A947-70E740481C1C}">
                <a14:useLocalDpi xmlns:a14="http://schemas.microsoft.com/office/drawing/2010/main" val="0"/>
              </a:ext>
            </a:extLst>
          </a:blip>
          <a:stretch>
            <a:fillRect/>
          </a:stretch>
        </p:blipFill>
        <p:spPr>
          <a:xfrm>
            <a:off x="7814825" y="1525824"/>
            <a:ext cx="2217877" cy="2871632"/>
          </a:xfrm>
          <a:prstGeom prst="rect">
            <a:avLst/>
          </a:prstGeom>
        </p:spPr>
      </p:pic>
      <p:pic>
        <p:nvPicPr>
          <p:cNvPr id="16" name="Picture 15"/>
          <p:cNvPicPr>
            <a:picLocks noChangeAspect="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6705887" y="2862835"/>
            <a:ext cx="2217877" cy="2871632"/>
          </a:xfrm>
          <a:prstGeom prst="rect">
            <a:avLst/>
          </a:prstGeom>
          <a:solidFill>
            <a:srgbClr val="FFC000"/>
          </a:solidFill>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b="12046"/>
          <a:stretch/>
        </p:blipFill>
        <p:spPr>
          <a:xfrm rot="20755845">
            <a:off x="8909381" y="3446222"/>
            <a:ext cx="2217877" cy="2525691"/>
          </a:xfrm>
          <a:prstGeom prst="rect">
            <a:avLst/>
          </a:prstGeom>
        </p:spPr>
      </p:pic>
      <p:grpSp>
        <p:nvGrpSpPr>
          <p:cNvPr id="18" name="Group 17"/>
          <p:cNvGrpSpPr/>
          <p:nvPr/>
        </p:nvGrpSpPr>
        <p:grpSpPr>
          <a:xfrm>
            <a:off x="524046" y="2053907"/>
            <a:ext cx="5486400" cy="3512185"/>
            <a:chOff x="0" y="0"/>
            <a:chExt cx="5486400" cy="3512034"/>
          </a:xfrm>
        </p:grpSpPr>
        <p:graphicFrame>
          <p:nvGraphicFramePr>
            <p:cNvPr id="19" name="Diagram 18"/>
            <p:cNvGraphicFramePr/>
            <p:nvPr/>
          </p:nvGraphicFramePr>
          <p:xfrm>
            <a:off x="0" y="0"/>
            <a:ext cx="5486400" cy="32004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20" name="Picture 19" descr="C:\Users\Nunes\AppData\Local\Microsoft\Windows\INetCache\Content.MSO\B54F599A.tmp"/>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auto">
            <a:xfrm>
              <a:off x="545342" y="1704751"/>
              <a:ext cx="485775" cy="485775"/>
            </a:xfrm>
            <a:prstGeom prst="rect">
              <a:avLst/>
            </a:prstGeom>
            <a:noFill/>
            <a:ln>
              <a:noFill/>
            </a:ln>
          </p:spPr>
        </p:pic>
        <p:pic>
          <p:nvPicPr>
            <p:cNvPr id="21" name="Picture 20" descr="C:\Users\Nunes\AppData\Local\Microsoft\Windows\INetCache\Content.MSO\B54F599A.tmp"/>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auto">
            <a:xfrm>
              <a:off x="1141171" y="80467"/>
              <a:ext cx="485775" cy="485775"/>
            </a:xfrm>
            <a:prstGeom prst="rect">
              <a:avLst/>
            </a:prstGeom>
            <a:noFill/>
            <a:ln>
              <a:noFill/>
            </a:ln>
          </p:spPr>
        </p:pic>
        <p:pic>
          <p:nvPicPr>
            <p:cNvPr id="22" name="Picture 21" descr="C:\Users\Nunes\AppData\Local\Microsoft\Windows\INetCache\Content.MSO\B54F599A.tmp"/>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auto">
            <a:xfrm>
              <a:off x="4403750" y="1887321"/>
              <a:ext cx="485775" cy="485775"/>
            </a:xfrm>
            <a:prstGeom prst="rect">
              <a:avLst/>
            </a:prstGeom>
            <a:noFill/>
            <a:ln>
              <a:noFill/>
            </a:ln>
          </p:spPr>
        </p:pic>
        <p:pic>
          <p:nvPicPr>
            <p:cNvPr id="23" name="Picture 22" descr="C:\Users\Nunes\AppData\Local\Microsoft\Windows\INetCache\Content.MSO\B54F599A.tmp"/>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auto">
            <a:xfrm>
              <a:off x="3869741" y="58521"/>
              <a:ext cx="485775" cy="485775"/>
            </a:xfrm>
            <a:prstGeom prst="rect">
              <a:avLst/>
            </a:prstGeom>
            <a:noFill/>
            <a:ln>
              <a:noFill/>
            </a:ln>
          </p:spPr>
        </p:pic>
        <p:sp>
          <p:nvSpPr>
            <p:cNvPr id="24" name="Text Box 2"/>
            <p:cNvSpPr txBox="1">
              <a:spLocks noChangeArrowheads="1"/>
            </p:cNvSpPr>
            <p:nvPr/>
          </p:nvSpPr>
          <p:spPr bwMode="auto">
            <a:xfrm>
              <a:off x="240175" y="2210845"/>
              <a:ext cx="1076324" cy="250810"/>
            </a:xfrm>
            <a:prstGeom prst="rect">
              <a:avLst/>
            </a:prstGeom>
            <a:solidFill>
              <a:srgbClr val="FFFFFF"/>
            </a:solidFill>
            <a:ln w="9525">
              <a:solidFill>
                <a:srgbClr val="000000"/>
              </a:solidFill>
              <a:miter lim="800000"/>
              <a:headEnd/>
              <a:tailEnd/>
            </a:ln>
          </p:spPr>
          <p:txBody>
            <a:bodyPr rot="0" vert="horz" wrap="square" anchor="t" anchorCtr="0">
              <a:spAutoFit/>
            </a:bodyPr>
            <a:lstStyle/>
            <a:p>
              <a:pPr algn="ctr">
                <a:spcAft>
                  <a:spcPts val="0"/>
                </a:spcAft>
              </a:pPr>
              <a:r>
                <a:rPr lang="en-GB" sz="1000">
                  <a:effectLst/>
                  <a:latin typeface="Arial" panose="020B0604020202020204" pitchFamily="34" charset="0"/>
                  <a:ea typeface="Times New Roman" panose="02020603050405020304" pitchFamily="18" charset="0"/>
                </a:rPr>
                <a:t>Data producers</a:t>
              </a:r>
              <a:endParaRPr lang="en-GB" sz="1200">
                <a:effectLst/>
                <a:latin typeface="Times New Roman" panose="02020603050405020304" pitchFamily="18" charset="0"/>
                <a:ea typeface="Times New Roman" panose="02020603050405020304" pitchFamily="18" charset="0"/>
              </a:endParaRPr>
            </a:p>
          </p:txBody>
        </p:sp>
        <p:sp>
          <p:nvSpPr>
            <p:cNvPr id="25" name="Text Box 2"/>
            <p:cNvSpPr txBox="1">
              <a:spLocks noChangeArrowheads="1"/>
            </p:cNvSpPr>
            <p:nvPr/>
          </p:nvSpPr>
          <p:spPr bwMode="auto">
            <a:xfrm>
              <a:off x="724205" y="592290"/>
              <a:ext cx="876299" cy="250810"/>
            </a:xfrm>
            <a:prstGeom prst="rect">
              <a:avLst/>
            </a:prstGeom>
            <a:solidFill>
              <a:srgbClr val="FFFFFF"/>
            </a:solidFill>
            <a:ln w="9525">
              <a:solidFill>
                <a:srgbClr val="000000"/>
              </a:solidFill>
              <a:miter lim="800000"/>
              <a:headEnd/>
              <a:tailEnd/>
            </a:ln>
          </p:spPr>
          <p:txBody>
            <a:bodyPr rot="0" vert="horz" wrap="square" anchor="t" anchorCtr="0">
              <a:spAutoFit/>
            </a:bodyPr>
            <a:lstStyle/>
            <a:p>
              <a:pPr algn="ctr">
                <a:spcAft>
                  <a:spcPts val="0"/>
                </a:spcAft>
              </a:pPr>
              <a:r>
                <a:rPr lang="en-GB" sz="1000">
                  <a:effectLst/>
                  <a:latin typeface="Arial" panose="020B0604020202020204" pitchFamily="34" charset="0"/>
                  <a:ea typeface="Times New Roman" panose="02020603050405020304" pitchFamily="18" charset="0"/>
                </a:rPr>
                <a:t>WGClimate</a:t>
              </a:r>
              <a:endParaRPr lang="en-GB" sz="1200">
                <a:effectLst/>
                <a:latin typeface="Times New Roman" panose="02020603050405020304" pitchFamily="18" charset="0"/>
                <a:ea typeface="Times New Roman" panose="02020603050405020304" pitchFamily="18" charset="0"/>
              </a:endParaRPr>
            </a:p>
          </p:txBody>
        </p:sp>
        <p:sp>
          <p:nvSpPr>
            <p:cNvPr id="26" name="Text Box 2"/>
            <p:cNvSpPr txBox="1">
              <a:spLocks noChangeArrowheads="1"/>
            </p:cNvSpPr>
            <p:nvPr/>
          </p:nvSpPr>
          <p:spPr bwMode="auto">
            <a:xfrm>
              <a:off x="3935578" y="570355"/>
              <a:ext cx="1114424" cy="250810"/>
            </a:xfrm>
            <a:prstGeom prst="rect">
              <a:avLst/>
            </a:prstGeom>
            <a:solidFill>
              <a:srgbClr val="FFFFFF"/>
            </a:solidFill>
            <a:ln w="9525">
              <a:solidFill>
                <a:srgbClr val="000000"/>
              </a:solidFill>
              <a:miter lim="800000"/>
              <a:headEnd/>
              <a:tailEnd/>
            </a:ln>
          </p:spPr>
          <p:txBody>
            <a:bodyPr rot="0" vert="horz" wrap="square" anchor="t" anchorCtr="0">
              <a:spAutoFit/>
            </a:bodyPr>
            <a:lstStyle/>
            <a:p>
              <a:pPr algn="ctr">
                <a:spcAft>
                  <a:spcPts val="0"/>
                </a:spcAft>
              </a:pPr>
              <a:r>
                <a:rPr lang="en-GB" sz="1000">
                  <a:effectLst/>
                  <a:latin typeface="Arial" panose="020B0604020202020204" pitchFamily="34" charset="0"/>
                  <a:ea typeface="Times New Roman" panose="02020603050405020304" pitchFamily="18" charset="0"/>
                </a:rPr>
                <a:t>Climate Experts</a:t>
              </a:r>
              <a:endParaRPr lang="en-GB" sz="1200">
                <a:effectLst/>
                <a:latin typeface="Times New Roman" panose="02020603050405020304" pitchFamily="18" charset="0"/>
                <a:ea typeface="Times New Roman" panose="02020603050405020304" pitchFamily="18" charset="0"/>
              </a:endParaRPr>
            </a:p>
          </p:txBody>
        </p:sp>
        <p:sp>
          <p:nvSpPr>
            <p:cNvPr id="27" name="Text Box 2"/>
            <p:cNvSpPr txBox="1">
              <a:spLocks noChangeArrowheads="1"/>
            </p:cNvSpPr>
            <p:nvPr/>
          </p:nvSpPr>
          <p:spPr bwMode="auto">
            <a:xfrm>
              <a:off x="4359859" y="2413041"/>
              <a:ext cx="876299" cy="250810"/>
            </a:xfrm>
            <a:prstGeom prst="rect">
              <a:avLst/>
            </a:prstGeom>
            <a:solidFill>
              <a:srgbClr val="FFFFFF"/>
            </a:solidFill>
            <a:ln w="9525">
              <a:solidFill>
                <a:srgbClr val="000000"/>
              </a:solidFill>
              <a:miter lim="800000"/>
              <a:headEnd/>
              <a:tailEnd/>
            </a:ln>
          </p:spPr>
          <p:txBody>
            <a:bodyPr rot="0" vert="horz" wrap="square" anchor="t" anchorCtr="0">
              <a:spAutoFit/>
            </a:bodyPr>
            <a:lstStyle/>
            <a:p>
              <a:pPr algn="ctr">
                <a:spcAft>
                  <a:spcPts val="0"/>
                </a:spcAft>
              </a:pPr>
              <a:r>
                <a:rPr lang="en-GB" sz="1000">
                  <a:effectLst/>
                  <a:latin typeface="Arial" panose="020B0604020202020204" pitchFamily="34" charset="0"/>
                  <a:ea typeface="Times New Roman" panose="02020603050405020304" pitchFamily="18" charset="0"/>
                </a:rPr>
                <a:t>WGClimate</a:t>
              </a:r>
              <a:endParaRPr lang="en-GB" sz="1200">
                <a:effectLst/>
                <a:latin typeface="Times New Roman" panose="02020603050405020304" pitchFamily="18" charset="0"/>
                <a:ea typeface="Times New Roman" panose="02020603050405020304" pitchFamily="18" charset="0"/>
              </a:endParaRPr>
            </a:p>
          </p:txBody>
        </p:sp>
        <p:sp>
          <p:nvSpPr>
            <p:cNvPr id="28" name="Text Box 2"/>
            <p:cNvSpPr txBox="1">
              <a:spLocks noChangeArrowheads="1"/>
            </p:cNvSpPr>
            <p:nvPr/>
          </p:nvSpPr>
          <p:spPr bwMode="auto">
            <a:xfrm>
              <a:off x="2225850" y="3261224"/>
              <a:ext cx="1057274" cy="250810"/>
            </a:xfrm>
            <a:prstGeom prst="rect">
              <a:avLst/>
            </a:prstGeom>
            <a:solidFill>
              <a:srgbClr val="FFFFFF"/>
            </a:solidFill>
            <a:ln w="9525">
              <a:solidFill>
                <a:srgbClr val="000000"/>
              </a:solidFill>
              <a:miter lim="800000"/>
              <a:headEnd/>
              <a:tailEnd/>
            </a:ln>
          </p:spPr>
          <p:txBody>
            <a:bodyPr rot="0" vert="horz" wrap="square" anchor="t" anchorCtr="0">
              <a:spAutoFit/>
            </a:bodyPr>
            <a:lstStyle/>
            <a:p>
              <a:pPr algn="ctr">
                <a:spcAft>
                  <a:spcPts val="0"/>
                </a:spcAft>
              </a:pPr>
              <a:r>
                <a:rPr lang="en-GB" sz="1000">
                  <a:effectLst/>
                  <a:latin typeface="Arial" panose="020B0604020202020204" pitchFamily="34" charset="0"/>
                  <a:ea typeface="Times New Roman" panose="02020603050405020304" pitchFamily="18" charset="0"/>
                </a:rPr>
                <a:t>CEOS / CGMS</a:t>
              </a:r>
              <a:endParaRPr lang="en-GB" sz="120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4063201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Inventory continuation (1)</a:t>
            </a:r>
          </a:p>
        </p:txBody>
      </p:sp>
      <p:sp>
        <p:nvSpPr>
          <p:cNvPr id="3" name="Text Placeholder 2"/>
          <p:cNvSpPr txBox="1">
            <a:spLocks/>
          </p:cNvSpPr>
          <p:nvPr/>
        </p:nvSpPr>
        <p:spPr>
          <a:xfrm>
            <a:off x="373228" y="1526800"/>
            <a:ext cx="11627339" cy="4672120"/>
          </a:xfrm>
          <a:prstGeom prst="rect">
            <a:avLst/>
          </a:prstGeom>
        </p:spPr>
        <p:txBody>
          <a:bodyPr>
            <a:noAutofit/>
          </a:bodyPr>
          <a:lst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t>EUMETSAT will establish new contract starting in April 2024</a:t>
            </a:r>
          </a:p>
          <a:p>
            <a:r>
              <a:rPr lang="en-GB" sz="2200" dirty="0"/>
              <a:t>It retains a level of 1.5 FTE with funding by EUMETSAT and the EC Copernicus</a:t>
            </a:r>
          </a:p>
          <a:p>
            <a:r>
              <a:rPr lang="en-US" sz="2200" dirty="0"/>
              <a:t>Will follow the agreed simplified process for the update of the Inventory to reduce the workload needed for publishing an update, namely:</a:t>
            </a:r>
            <a:endParaRPr lang="en-GB" sz="2200" dirty="0"/>
          </a:p>
          <a:p>
            <a:pPr lvl="1"/>
            <a:r>
              <a:rPr lang="en-US" sz="2000" dirty="0"/>
              <a:t>Agency focal points nominated by </a:t>
            </a:r>
            <a:r>
              <a:rPr lang="en-US" sz="2000" dirty="0" err="1"/>
              <a:t>WGClimate</a:t>
            </a:r>
            <a:r>
              <a:rPr lang="en-US" sz="2000" dirty="0"/>
              <a:t> provide access points for information to EUMETSAT, e.g., central hub pages such as the Copernicus Climate Data Store</a:t>
            </a:r>
            <a:endParaRPr lang="en-GB" sz="2000" dirty="0"/>
          </a:p>
          <a:p>
            <a:pPr lvl="1"/>
            <a:r>
              <a:rPr lang="en-US" sz="2000" dirty="0"/>
              <a:t>EUMETSAT derives the actual information and updates the Inventory</a:t>
            </a:r>
            <a:endParaRPr lang="en-GB" sz="2000" dirty="0"/>
          </a:p>
          <a:p>
            <a:pPr lvl="1"/>
            <a:r>
              <a:rPr lang="en-US" sz="2000" dirty="0"/>
              <a:t>EUMETSAT provides the updated information to be published for verification to the Focal Points for review </a:t>
            </a:r>
            <a:endParaRPr lang="en-GB" sz="2000" dirty="0"/>
          </a:p>
          <a:p>
            <a:pPr lvl="1"/>
            <a:r>
              <a:rPr lang="en-US" sz="2000" dirty="0"/>
              <a:t>Agency focal points provide corrections (if any) and may fill gaps</a:t>
            </a:r>
            <a:endParaRPr lang="en-GB" sz="2000" dirty="0"/>
          </a:p>
          <a:p>
            <a:pPr lvl="1"/>
            <a:r>
              <a:rPr lang="en-US" sz="2000" dirty="0"/>
              <a:t>EUMETSAT publishes inventory</a:t>
            </a:r>
          </a:p>
          <a:p>
            <a:r>
              <a:rPr lang="en-US" sz="2200" dirty="0"/>
              <a:t>Propose to rename it to </a:t>
            </a:r>
            <a:r>
              <a:rPr lang="en-US" sz="2200" b="1" i="1" dirty="0"/>
              <a:t>Satellite Agency Climate Data Records Inventory  (SACDRI)</a:t>
            </a:r>
            <a:endParaRPr lang="en-GB" sz="2200" b="1" i="1" dirty="0"/>
          </a:p>
          <a:p>
            <a:endParaRPr lang="en-GB" sz="2400" dirty="0"/>
          </a:p>
        </p:txBody>
      </p:sp>
    </p:spTree>
    <p:extLst>
      <p:ext uri="{BB962C8B-B14F-4D97-AF65-F5344CB8AC3E}">
        <p14:creationId xmlns:p14="http://schemas.microsoft.com/office/powerpoint/2010/main" val="77214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Inventory continuation (2)</a:t>
            </a:r>
          </a:p>
        </p:txBody>
      </p:sp>
      <p:sp>
        <p:nvSpPr>
          <p:cNvPr id="3" name="Text Placeholder 2"/>
          <p:cNvSpPr txBox="1">
            <a:spLocks/>
          </p:cNvSpPr>
          <p:nvPr/>
        </p:nvSpPr>
        <p:spPr>
          <a:xfrm>
            <a:off x="385104" y="1503049"/>
            <a:ext cx="11627339" cy="4458199"/>
          </a:xfrm>
          <a:prstGeom prst="rect">
            <a:avLst/>
          </a:prstGeom>
        </p:spPr>
        <p:txBody>
          <a:bodyPr>
            <a:noAutofit/>
          </a:bodyPr>
          <a:lst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t>Updating/publishing, enhancing and maintaining the ECV Inventory</a:t>
            </a:r>
          </a:p>
          <a:p>
            <a:pPr lvl="1"/>
            <a:r>
              <a:rPr lang="en-GB" sz="2000" dirty="0"/>
              <a:t>Adapting to GCOS IP2022 ECV products and looking forward to GCOS ECV rationalisation activity</a:t>
            </a:r>
          </a:p>
          <a:p>
            <a:pPr lvl="1"/>
            <a:r>
              <a:rPr lang="en-GB" sz="2000" dirty="0"/>
              <a:t>Researching new datasets from contributing agencies, and their insertion into the ECV inventory.</a:t>
            </a:r>
          </a:p>
          <a:p>
            <a:pPr lvl="1"/>
            <a:r>
              <a:rPr lang="en-GB" sz="2000" dirty="0"/>
              <a:t>Quality control, scientific and technical correctness and consistency of the updates to the ECV Inventory</a:t>
            </a:r>
          </a:p>
          <a:p>
            <a:r>
              <a:rPr lang="en-GB" sz="2200" dirty="0"/>
              <a:t>Support of the gap analysis work</a:t>
            </a:r>
          </a:p>
          <a:p>
            <a:pPr lvl="1"/>
            <a:r>
              <a:rPr lang="en-GB" sz="2000" dirty="0"/>
              <a:t>Assessment of the ECV Inventory readiness for the gap analysis process</a:t>
            </a:r>
          </a:p>
          <a:p>
            <a:pPr lvl="1"/>
            <a:r>
              <a:rPr lang="en-GB" sz="2000" dirty="0"/>
              <a:t>Participation in inventory and gap analysis activities of the </a:t>
            </a:r>
            <a:r>
              <a:rPr lang="en-GB" sz="2000" dirty="0" err="1"/>
              <a:t>WGClimate</a:t>
            </a:r>
            <a:r>
              <a:rPr lang="en-GB" sz="2000" dirty="0"/>
              <a:t>, ensuring availability of required documentation per given schedules</a:t>
            </a:r>
          </a:p>
          <a:p>
            <a:pPr lvl="1"/>
            <a:r>
              <a:rPr lang="en-GB" sz="2000" dirty="0"/>
              <a:t>Analysis of results of the gap analysis for specific priority areas and compilation of the gap analysis results</a:t>
            </a:r>
          </a:p>
          <a:p>
            <a:pPr lvl="1"/>
            <a:r>
              <a:rPr lang="en-GB" sz="2000" dirty="0"/>
              <a:t>Provision of support to the generation of a coordinated action plan to address gaps, etc.</a:t>
            </a:r>
          </a:p>
          <a:p>
            <a:pPr lvl="1"/>
            <a:r>
              <a:rPr lang="en-GB" sz="2000" dirty="0"/>
              <a:t>Cross-fertilisation/promotion of gap analysis best practices amongst the expert teams</a:t>
            </a:r>
          </a:p>
          <a:p>
            <a:r>
              <a:rPr lang="en-GB" sz="2200" dirty="0"/>
              <a:t>Simplification and refresh the online database and its interface</a:t>
            </a:r>
          </a:p>
        </p:txBody>
      </p:sp>
    </p:spTree>
    <p:extLst>
      <p:ext uri="{BB962C8B-B14F-4D97-AF65-F5344CB8AC3E}">
        <p14:creationId xmlns:p14="http://schemas.microsoft.com/office/powerpoint/2010/main" val="50772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Inventory evolution since 2018</a:t>
            </a:r>
          </a:p>
        </p:txBody>
      </p:sp>
      <p:graphicFrame>
        <p:nvGraphicFramePr>
          <p:cNvPr id="3" name="Table 2"/>
          <p:cNvGraphicFramePr>
            <a:graphicFrameLocks noGrp="1"/>
          </p:cNvGraphicFramePr>
          <p:nvPr>
            <p:extLst>
              <p:ext uri="{D42A27DB-BD31-4B8C-83A1-F6EECF244321}">
                <p14:modId xmlns:p14="http://schemas.microsoft.com/office/powerpoint/2010/main" val="2047065416"/>
              </p:ext>
            </p:extLst>
          </p:nvPr>
        </p:nvGraphicFramePr>
        <p:xfrm>
          <a:off x="3217817" y="1459894"/>
          <a:ext cx="8856616" cy="4712305"/>
        </p:xfrm>
        <a:graphic>
          <a:graphicData uri="http://schemas.openxmlformats.org/drawingml/2006/table">
            <a:tbl>
              <a:tblPr firstRow="1" bandRow="1">
                <a:tableStyleId>{3C2FFA5D-87B4-456A-9821-1D502468CF0F}</a:tableStyleId>
              </a:tblPr>
              <a:tblGrid>
                <a:gridCol w="1564640">
                  <a:extLst>
                    <a:ext uri="{9D8B030D-6E8A-4147-A177-3AD203B41FA5}">
                      <a16:colId xmlns:a16="http://schemas.microsoft.com/office/drawing/2014/main" val="468612526"/>
                    </a:ext>
                  </a:extLst>
                </a:gridCol>
                <a:gridCol w="1909111">
                  <a:extLst>
                    <a:ext uri="{9D8B030D-6E8A-4147-A177-3AD203B41FA5}">
                      <a16:colId xmlns:a16="http://schemas.microsoft.com/office/drawing/2014/main" val="556686472"/>
                    </a:ext>
                  </a:extLst>
                </a:gridCol>
                <a:gridCol w="1909111">
                  <a:extLst>
                    <a:ext uri="{9D8B030D-6E8A-4147-A177-3AD203B41FA5}">
                      <a16:colId xmlns:a16="http://schemas.microsoft.com/office/drawing/2014/main" val="1327396021"/>
                    </a:ext>
                  </a:extLst>
                </a:gridCol>
                <a:gridCol w="1736877">
                  <a:extLst>
                    <a:ext uri="{9D8B030D-6E8A-4147-A177-3AD203B41FA5}">
                      <a16:colId xmlns:a16="http://schemas.microsoft.com/office/drawing/2014/main" val="3914601702"/>
                    </a:ext>
                  </a:extLst>
                </a:gridCol>
                <a:gridCol w="1736877">
                  <a:extLst>
                    <a:ext uri="{9D8B030D-6E8A-4147-A177-3AD203B41FA5}">
                      <a16:colId xmlns:a16="http://schemas.microsoft.com/office/drawing/2014/main" val="985006818"/>
                    </a:ext>
                  </a:extLst>
                </a:gridCol>
              </a:tblGrid>
              <a:tr h="36248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600" dirty="0">
                          <a:effectLst/>
                        </a:rPr>
                        <a:t>Domain</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r>
                        <a:rPr lang="en-GB" sz="1600" dirty="0"/>
                        <a:t>Version</a:t>
                      </a:r>
                    </a:p>
                  </a:txBody>
                  <a:tcPr/>
                </a:tc>
                <a:tc>
                  <a:txBody>
                    <a:bodyPr/>
                    <a:lstStyle/>
                    <a:p>
                      <a:r>
                        <a:rPr lang="en-GB" sz="1600" dirty="0"/>
                        <a:t>Total</a:t>
                      </a:r>
                    </a:p>
                  </a:txBody>
                  <a:tcPr/>
                </a:tc>
                <a:tc>
                  <a:txBody>
                    <a:bodyPr/>
                    <a:lstStyle/>
                    <a:p>
                      <a:r>
                        <a:rPr lang="en-GB" sz="1600" dirty="0"/>
                        <a:t>Existing</a:t>
                      </a:r>
                    </a:p>
                  </a:txBody>
                  <a:tcPr/>
                </a:tc>
                <a:tc>
                  <a:txBody>
                    <a:bodyPr/>
                    <a:lstStyle/>
                    <a:p>
                      <a:r>
                        <a:rPr lang="en-GB" sz="1600" dirty="0"/>
                        <a:t>Planned</a:t>
                      </a:r>
                    </a:p>
                  </a:txBody>
                  <a:tcPr/>
                </a:tc>
                <a:extLst>
                  <a:ext uri="{0D108BD9-81ED-4DB2-BD59-A6C34878D82A}">
                    <a16:rowId xmlns:a16="http://schemas.microsoft.com/office/drawing/2014/main" val="945095175"/>
                  </a:ext>
                </a:extLst>
              </a:tr>
              <a:tr h="362485">
                <a:tc rowSpan="3">
                  <a:txBody>
                    <a:bodyPr/>
                    <a:lstStyle/>
                    <a:p>
                      <a:pPr algn="just">
                        <a:spcBef>
                          <a:spcPts val="600"/>
                        </a:spcBef>
                        <a:spcAft>
                          <a:spcPts val="600"/>
                        </a:spcAft>
                      </a:pPr>
                      <a:r>
                        <a:rPr lang="en-GB" sz="1600" b="1" dirty="0">
                          <a:effectLst/>
                        </a:rPr>
                        <a:t>All</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GB" sz="1600" b="1" dirty="0"/>
                        <a:t>V2.0</a:t>
                      </a:r>
                    </a:p>
                  </a:txBody>
                  <a:tcPr anchor="ctr"/>
                </a:tc>
                <a:tc>
                  <a:txBody>
                    <a:bodyPr/>
                    <a:lstStyle/>
                    <a:p>
                      <a:pPr marL="0" algn="r" defTabSz="914377" rtl="0" eaLnBrk="1" latinLnBrk="0" hangingPunct="1">
                        <a:spcBef>
                          <a:spcPts val="600"/>
                        </a:spcBef>
                        <a:spcAft>
                          <a:spcPts val="600"/>
                        </a:spcAft>
                      </a:pPr>
                      <a:r>
                        <a:rPr lang="en-GB" sz="1600" b="1" kern="1200" dirty="0">
                          <a:effectLst/>
                        </a:rPr>
                        <a:t> 913</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496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417</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272858177"/>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V3.0</a:t>
                      </a:r>
                    </a:p>
                  </a:txBody>
                  <a:tcPr anchor="ctr"/>
                </a:tc>
                <a:tc>
                  <a:txBody>
                    <a:bodyPr/>
                    <a:lstStyle/>
                    <a:p>
                      <a:pPr marL="0" algn="r" defTabSz="914377" rtl="0" eaLnBrk="1" latinLnBrk="0" hangingPunct="1">
                        <a:spcBef>
                          <a:spcPts val="600"/>
                        </a:spcBef>
                        <a:spcAft>
                          <a:spcPts val="600"/>
                        </a:spcAft>
                      </a:pPr>
                      <a:r>
                        <a:rPr lang="en-GB" sz="1600" b="1" kern="1200" dirty="0">
                          <a:effectLst/>
                        </a:rPr>
                        <a:t>1137</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766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371</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78262652"/>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V4.1 </a:t>
                      </a:r>
                    </a:p>
                  </a:txBody>
                  <a:tcPr anchor="ctr"/>
                </a:tc>
                <a:tc>
                  <a:txBody>
                    <a:bodyPr/>
                    <a:lstStyle/>
                    <a:p>
                      <a:pPr marL="0" algn="r" defTabSz="914377" rtl="0" eaLnBrk="1" fontAlgn="t" latinLnBrk="0" hangingPunct="1">
                        <a:spcBef>
                          <a:spcPts val="600"/>
                        </a:spcBef>
                        <a:spcAft>
                          <a:spcPts val="600"/>
                        </a:spcAft>
                      </a:pPr>
                      <a:r>
                        <a:rPr lang="en-GB" sz="1600" b="1" kern="1200" dirty="0">
                          <a:effectLst/>
                        </a:rPr>
                        <a:t> 1251</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fontAlgn="t"/>
                      <a:r>
                        <a:rPr lang="en-GB" sz="1600" b="1" u="none" strike="noStrike" dirty="0">
                          <a:effectLst/>
                        </a:rPr>
                        <a:t> 870</a:t>
                      </a:r>
                      <a:endParaRPr lang="en-GB" sz="1600" b="1" i="0" u="none" strike="noStrike" dirty="0">
                        <a:solidFill>
                          <a:srgbClr val="000000"/>
                        </a:solidFill>
                        <a:effectLst/>
                        <a:latin typeface="Calibri" panose="020F0502020204030204" pitchFamily="34" charset="0"/>
                      </a:endParaRPr>
                    </a:p>
                  </a:txBody>
                  <a:tcPr anchor="ctr"/>
                </a:tc>
                <a:tc>
                  <a:txBody>
                    <a:bodyPr/>
                    <a:lstStyle/>
                    <a:p>
                      <a:pPr algn="r" fontAlgn="t"/>
                      <a:r>
                        <a:rPr lang="en-GB" sz="1600" b="1" u="none" strike="noStrike" dirty="0">
                          <a:effectLst/>
                        </a:rPr>
                        <a:t> 381</a:t>
                      </a:r>
                      <a:endParaRPr lang="en-GB" sz="1600" b="1"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1110094870"/>
                  </a:ext>
                </a:extLst>
              </a:tr>
              <a:tr h="362485">
                <a:tc rowSpan="3">
                  <a:txBody>
                    <a:bodyPr/>
                    <a:lstStyle/>
                    <a:p>
                      <a:pPr algn="just">
                        <a:spcBef>
                          <a:spcPts val="600"/>
                        </a:spcBef>
                        <a:spcAft>
                          <a:spcPts val="600"/>
                        </a:spcAft>
                      </a:pPr>
                      <a:r>
                        <a:rPr lang="en-GB" sz="1600" b="1" dirty="0">
                          <a:effectLst/>
                        </a:rPr>
                        <a:t>Atmosphere</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GB" sz="1600" b="1" dirty="0"/>
                        <a:t>V2.0</a:t>
                      </a:r>
                    </a:p>
                  </a:txBody>
                  <a:tcPr anchor="ctr"/>
                </a:tc>
                <a:tc>
                  <a:txBody>
                    <a:bodyPr/>
                    <a:lstStyle/>
                    <a:p>
                      <a:pPr marL="0" algn="r" defTabSz="914377" rtl="0" eaLnBrk="1" latinLnBrk="0" hangingPunct="1">
                        <a:spcBef>
                          <a:spcPts val="600"/>
                        </a:spcBef>
                        <a:spcAft>
                          <a:spcPts val="600"/>
                        </a:spcAft>
                      </a:pPr>
                      <a:r>
                        <a:rPr lang="en-GB" sz="1600" b="1" kern="1200" dirty="0">
                          <a:effectLst/>
                        </a:rPr>
                        <a:t>658</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376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282</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98503668"/>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V3.0</a:t>
                      </a:r>
                    </a:p>
                  </a:txBody>
                  <a:tcPr anchor="ctr"/>
                </a:tc>
                <a:tc>
                  <a:txBody>
                    <a:bodyPr/>
                    <a:lstStyle/>
                    <a:p>
                      <a:pPr marL="0" algn="r" defTabSz="914377" rtl="0" eaLnBrk="1" latinLnBrk="0" hangingPunct="1">
                        <a:spcBef>
                          <a:spcPts val="600"/>
                        </a:spcBef>
                        <a:spcAft>
                          <a:spcPts val="600"/>
                        </a:spcAft>
                      </a:pPr>
                      <a:r>
                        <a:rPr lang="en-GB" sz="1600" b="1" kern="1200" dirty="0">
                          <a:effectLst/>
                        </a:rPr>
                        <a:t>801</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535</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266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308098115"/>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V4.1</a:t>
                      </a:r>
                    </a:p>
                  </a:txBody>
                  <a:tcPr anchor="ctr"/>
                </a:tc>
                <a:tc>
                  <a:txBody>
                    <a:bodyPr/>
                    <a:lstStyle/>
                    <a:p>
                      <a:pPr marL="0" algn="r" defTabSz="914377" rtl="0" eaLnBrk="1" fontAlgn="t" latinLnBrk="0" hangingPunct="1">
                        <a:spcBef>
                          <a:spcPts val="600"/>
                        </a:spcBef>
                        <a:spcAft>
                          <a:spcPts val="600"/>
                        </a:spcAft>
                      </a:pPr>
                      <a:r>
                        <a:rPr lang="en-GB" sz="1600" b="1" kern="1200" dirty="0">
                          <a:effectLst/>
                        </a:rPr>
                        <a:t> 851</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fontAlgn="t"/>
                      <a:r>
                        <a:rPr lang="en-GB" sz="1600" b="1" u="none" strike="noStrike" dirty="0">
                          <a:effectLst/>
                        </a:rPr>
                        <a:t> 587</a:t>
                      </a:r>
                      <a:endParaRPr lang="en-GB" sz="1600" b="1" i="0" u="none" strike="noStrike" dirty="0">
                        <a:solidFill>
                          <a:srgbClr val="000000"/>
                        </a:solidFill>
                        <a:effectLst/>
                        <a:latin typeface="Calibri" panose="020F0502020204030204" pitchFamily="34" charset="0"/>
                      </a:endParaRPr>
                    </a:p>
                  </a:txBody>
                  <a:tcPr anchor="ctr"/>
                </a:tc>
                <a:tc>
                  <a:txBody>
                    <a:bodyPr/>
                    <a:lstStyle/>
                    <a:p>
                      <a:pPr algn="r" fontAlgn="t"/>
                      <a:r>
                        <a:rPr lang="en-GB" sz="1600" b="1" u="none" strike="noStrike" dirty="0">
                          <a:effectLst/>
                        </a:rPr>
                        <a:t> 264</a:t>
                      </a:r>
                      <a:endParaRPr lang="en-GB" sz="1600" b="1"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1378564616"/>
                  </a:ext>
                </a:extLst>
              </a:tr>
              <a:tr h="362485">
                <a:tc rowSpan="3">
                  <a:txBody>
                    <a:bodyPr/>
                    <a:lstStyle/>
                    <a:p>
                      <a:pPr algn="just">
                        <a:spcBef>
                          <a:spcPts val="600"/>
                        </a:spcBef>
                        <a:spcAft>
                          <a:spcPts val="600"/>
                        </a:spcAft>
                      </a:pPr>
                      <a:r>
                        <a:rPr lang="en-GB" sz="1600" b="1" dirty="0">
                          <a:effectLst/>
                        </a:rPr>
                        <a:t>Land</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GB" sz="1600" b="1" dirty="0"/>
                        <a:t>V2.0</a:t>
                      </a:r>
                    </a:p>
                  </a:txBody>
                  <a:tcPr anchor="ctr"/>
                </a:tc>
                <a:tc>
                  <a:txBody>
                    <a:bodyPr/>
                    <a:lstStyle/>
                    <a:p>
                      <a:pPr marL="0" algn="r" defTabSz="914377" rtl="0" eaLnBrk="1" latinLnBrk="0" hangingPunct="1">
                        <a:spcBef>
                          <a:spcPts val="600"/>
                        </a:spcBef>
                        <a:spcAft>
                          <a:spcPts val="600"/>
                        </a:spcAft>
                      </a:pPr>
                      <a:r>
                        <a:rPr lang="en-GB" sz="1600" b="1" kern="1200" dirty="0">
                          <a:effectLst/>
                        </a:rPr>
                        <a:t>135</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56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79</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81341784"/>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V3.0</a:t>
                      </a:r>
                    </a:p>
                  </a:txBody>
                  <a:tcPr anchor="ctr"/>
                </a:tc>
                <a:tc>
                  <a:txBody>
                    <a:bodyPr/>
                    <a:lstStyle/>
                    <a:p>
                      <a:pPr marL="0" algn="r" defTabSz="914377" rtl="0" eaLnBrk="1" latinLnBrk="0" hangingPunct="1">
                        <a:spcBef>
                          <a:spcPts val="600"/>
                        </a:spcBef>
                        <a:spcAft>
                          <a:spcPts val="600"/>
                        </a:spcAft>
                      </a:pPr>
                      <a:r>
                        <a:rPr lang="en-GB" sz="1600" b="1" kern="1200" dirty="0">
                          <a:effectLst/>
                        </a:rPr>
                        <a:t>203</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141</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62</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5121697"/>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V4.1</a:t>
                      </a:r>
                    </a:p>
                  </a:txBody>
                  <a:tcPr anchor="ctr"/>
                </a:tc>
                <a:tc>
                  <a:txBody>
                    <a:bodyPr/>
                    <a:lstStyle/>
                    <a:p>
                      <a:pPr marL="0" algn="r" defTabSz="914377" rtl="0" eaLnBrk="1" fontAlgn="t" latinLnBrk="0" hangingPunct="1">
                        <a:spcBef>
                          <a:spcPts val="600"/>
                        </a:spcBef>
                        <a:spcAft>
                          <a:spcPts val="600"/>
                        </a:spcAft>
                      </a:pPr>
                      <a:r>
                        <a:rPr lang="en-GB" sz="1600" b="1" kern="1200" dirty="0">
                          <a:effectLst/>
                        </a:rPr>
                        <a:t> 262</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fontAlgn="t"/>
                      <a:r>
                        <a:rPr lang="en-GB" sz="1600" b="1" u="none" strike="noStrike" dirty="0">
                          <a:effectLst/>
                        </a:rPr>
                        <a:t> 191</a:t>
                      </a:r>
                      <a:endParaRPr lang="en-GB" sz="1600" b="1" i="0" u="none" strike="noStrike" dirty="0">
                        <a:solidFill>
                          <a:srgbClr val="000000"/>
                        </a:solidFill>
                        <a:effectLst/>
                        <a:latin typeface="Calibri" panose="020F0502020204030204" pitchFamily="34" charset="0"/>
                      </a:endParaRPr>
                    </a:p>
                  </a:txBody>
                  <a:tcPr anchor="ctr"/>
                </a:tc>
                <a:tc>
                  <a:txBody>
                    <a:bodyPr/>
                    <a:lstStyle/>
                    <a:p>
                      <a:pPr algn="r" fontAlgn="t"/>
                      <a:r>
                        <a:rPr lang="en-GB" sz="1600" b="1" u="none" strike="noStrike" dirty="0">
                          <a:effectLst/>
                        </a:rPr>
                        <a:t> 71</a:t>
                      </a:r>
                      <a:endParaRPr lang="en-GB" sz="1600" b="1"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1211959435"/>
                  </a:ext>
                </a:extLst>
              </a:tr>
              <a:tr h="362485">
                <a:tc rowSpan="3">
                  <a:txBody>
                    <a:bodyPr/>
                    <a:lstStyle/>
                    <a:p>
                      <a:pPr algn="just">
                        <a:spcBef>
                          <a:spcPts val="600"/>
                        </a:spcBef>
                        <a:spcAft>
                          <a:spcPts val="600"/>
                        </a:spcAft>
                      </a:pPr>
                      <a:r>
                        <a:rPr lang="en-GB" sz="1600" b="1" dirty="0">
                          <a:effectLst/>
                        </a:rPr>
                        <a:t>Ocean</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r>
                        <a:rPr lang="en-GB" sz="1600" b="1" dirty="0"/>
                        <a:t>V2.0</a:t>
                      </a:r>
                    </a:p>
                  </a:txBody>
                  <a:tcPr anchor="ctr"/>
                </a:tc>
                <a:tc>
                  <a:txBody>
                    <a:bodyPr/>
                    <a:lstStyle/>
                    <a:p>
                      <a:pPr marL="0" algn="r" defTabSz="914377" rtl="0" eaLnBrk="1" latinLnBrk="0" hangingPunct="1">
                        <a:spcBef>
                          <a:spcPts val="600"/>
                        </a:spcBef>
                        <a:spcAft>
                          <a:spcPts val="600"/>
                        </a:spcAft>
                      </a:pPr>
                      <a:r>
                        <a:rPr lang="en-GB" sz="1600" b="1" kern="1200" dirty="0">
                          <a:effectLst/>
                        </a:rPr>
                        <a:t>120</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64</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56</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261824933"/>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V3.0</a:t>
                      </a:r>
                    </a:p>
                  </a:txBody>
                  <a:tcPr anchor="ctr"/>
                </a:tc>
                <a:tc>
                  <a:txBody>
                    <a:bodyPr/>
                    <a:lstStyle/>
                    <a:p>
                      <a:pPr marL="0" algn="r" defTabSz="914377" rtl="0" eaLnBrk="1" latinLnBrk="0" hangingPunct="1">
                        <a:spcBef>
                          <a:spcPts val="600"/>
                        </a:spcBef>
                        <a:spcAft>
                          <a:spcPts val="600"/>
                        </a:spcAft>
                      </a:pPr>
                      <a:r>
                        <a:rPr lang="en-GB" sz="1600" b="1" kern="1200" dirty="0">
                          <a:effectLst/>
                        </a:rPr>
                        <a:t>133</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90</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a:spcBef>
                          <a:spcPts val="600"/>
                        </a:spcBef>
                        <a:spcAft>
                          <a:spcPts val="600"/>
                        </a:spcAft>
                      </a:pPr>
                      <a:r>
                        <a:rPr lang="en-GB" sz="1600" b="1" dirty="0">
                          <a:effectLst/>
                        </a:rPr>
                        <a:t>43</a:t>
                      </a:r>
                      <a:endParaRPr lang="en-GB"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48688043"/>
                  </a:ext>
                </a:extLst>
              </a:tr>
              <a:tr h="362485">
                <a:tc vMerge="1">
                  <a:txBody>
                    <a:bodyPr/>
                    <a:lstStyle/>
                    <a:p>
                      <a:pPr algn="just">
                        <a:spcBef>
                          <a:spcPts val="600"/>
                        </a:spcBef>
                        <a:spcAft>
                          <a:spcPts val="600"/>
                        </a:spcAft>
                      </a:pP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en-GB" sz="1600" b="1" dirty="0"/>
                        <a:t>V4.1</a:t>
                      </a:r>
                    </a:p>
                  </a:txBody>
                  <a:tcPr anchor="ctr"/>
                </a:tc>
                <a:tc>
                  <a:txBody>
                    <a:bodyPr/>
                    <a:lstStyle/>
                    <a:p>
                      <a:pPr marL="0" algn="r" defTabSz="914377" rtl="0" eaLnBrk="1" fontAlgn="t" latinLnBrk="0" hangingPunct="1">
                        <a:spcBef>
                          <a:spcPts val="600"/>
                        </a:spcBef>
                        <a:spcAft>
                          <a:spcPts val="600"/>
                        </a:spcAft>
                      </a:pPr>
                      <a:r>
                        <a:rPr lang="en-GB" sz="1600" b="1" kern="1200" dirty="0">
                          <a:effectLst/>
                        </a:rPr>
                        <a:t> 138</a:t>
                      </a:r>
                      <a:endParaRPr lang="en-GB" sz="1600" b="1"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algn="r" fontAlgn="t"/>
                      <a:r>
                        <a:rPr lang="en-GB" sz="1600" b="1" u="none" strike="noStrike" dirty="0">
                          <a:effectLst/>
                        </a:rPr>
                        <a:t> 92</a:t>
                      </a:r>
                      <a:endParaRPr lang="en-GB" sz="1600" b="1" i="0" u="none" strike="noStrike" dirty="0">
                        <a:solidFill>
                          <a:srgbClr val="000000"/>
                        </a:solidFill>
                        <a:effectLst/>
                        <a:latin typeface="Calibri" panose="020F0502020204030204" pitchFamily="34" charset="0"/>
                      </a:endParaRPr>
                    </a:p>
                  </a:txBody>
                  <a:tcPr anchor="ctr"/>
                </a:tc>
                <a:tc>
                  <a:txBody>
                    <a:bodyPr/>
                    <a:lstStyle/>
                    <a:p>
                      <a:pPr algn="r" fontAlgn="t"/>
                      <a:r>
                        <a:rPr lang="en-GB" sz="1600" b="1" u="none" strike="noStrike" dirty="0">
                          <a:effectLst/>
                        </a:rPr>
                        <a:t> 46</a:t>
                      </a:r>
                      <a:endParaRPr lang="en-GB" sz="1600" b="1"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382789319"/>
                  </a:ext>
                </a:extLst>
              </a:tr>
            </a:tbl>
          </a:graphicData>
        </a:graphic>
      </p:graphicFrame>
      <p:sp>
        <p:nvSpPr>
          <p:cNvPr id="4" name="TextBox 3"/>
          <p:cNvSpPr txBox="1"/>
          <p:nvPr/>
        </p:nvSpPr>
        <p:spPr>
          <a:xfrm>
            <a:off x="155864" y="2238894"/>
            <a:ext cx="2947653" cy="3416320"/>
          </a:xfrm>
          <a:prstGeom prst="rect">
            <a:avLst/>
          </a:prstGeom>
          <a:noFill/>
        </p:spPr>
        <p:txBody>
          <a:bodyPr wrap="square" rtlCol="0">
            <a:spAutoFit/>
          </a:bodyPr>
          <a:lstStyle/>
          <a:p>
            <a:r>
              <a:rPr lang="en-GB" dirty="0"/>
              <a:t>V2.0: October 2017</a:t>
            </a:r>
          </a:p>
          <a:p>
            <a:r>
              <a:rPr lang="en-GB" dirty="0"/>
              <a:t>V3.0: August 2020</a:t>
            </a:r>
          </a:p>
          <a:p>
            <a:r>
              <a:rPr lang="en-GB" dirty="0"/>
              <a:t>V4.0: October 2021</a:t>
            </a:r>
          </a:p>
          <a:p>
            <a:r>
              <a:rPr lang="en-GB" dirty="0"/>
              <a:t>V4.1: November 2022</a:t>
            </a:r>
          </a:p>
          <a:p>
            <a:endParaRPr lang="en-GB" dirty="0"/>
          </a:p>
          <a:p>
            <a:endParaRPr lang="en-GB" dirty="0"/>
          </a:p>
          <a:p>
            <a:r>
              <a:rPr lang="en-GB" dirty="0"/>
              <a:t>V4.1 was an incremental update with respect to v4.0 with focus on the ECVS selected for the Gap Analysis workshop in 2022.</a:t>
            </a:r>
          </a:p>
          <a:p>
            <a:endParaRPr lang="en-GB" dirty="0"/>
          </a:p>
        </p:txBody>
      </p:sp>
    </p:spTree>
    <p:extLst>
      <p:ext uri="{BB962C8B-B14F-4D97-AF65-F5344CB8AC3E}">
        <p14:creationId xmlns:p14="http://schemas.microsoft.com/office/powerpoint/2010/main" val="168624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615680" cy="1143000"/>
          </a:xfrm>
        </p:spPr>
        <p:txBody>
          <a:bodyPr>
            <a:normAutofit fontScale="90000"/>
          </a:bodyPr>
          <a:lstStyle/>
          <a:p>
            <a:r>
              <a:rPr lang="en-GB" b="1" dirty="0"/>
              <a:t>ECV Gap Analysis vs. Inventory versions</a:t>
            </a:r>
          </a:p>
        </p:txBody>
      </p:sp>
      <p:sp>
        <p:nvSpPr>
          <p:cNvPr id="3" name="Text Placeholder 2"/>
          <p:cNvSpPr txBox="1">
            <a:spLocks/>
          </p:cNvSpPr>
          <p:nvPr/>
        </p:nvSpPr>
        <p:spPr>
          <a:xfrm>
            <a:off x="373228" y="1574301"/>
            <a:ext cx="11627339" cy="4643619"/>
          </a:xfrm>
          <a:prstGeom prst="rect">
            <a:avLst/>
          </a:prstGeom>
        </p:spPr>
        <p:txBody>
          <a:bodyPr>
            <a:noAutofit/>
          </a:bodyPr>
          <a:lst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891" lvl="1" indent="-342891">
              <a:spcBef>
                <a:spcPts val="0"/>
              </a:spcBef>
              <a:spcAft>
                <a:spcPts val="300"/>
              </a:spcAft>
              <a:buSzPct val="100000"/>
              <a:buFont typeface="Arial" panose="020B0604020202020204" pitchFamily="34" charset="0"/>
              <a:buChar char="•"/>
            </a:pPr>
            <a:r>
              <a:rPr lang="en-GB" sz="2400" dirty="0"/>
              <a:t>Inventory v2.0, </a:t>
            </a:r>
            <a:r>
              <a:rPr lang="en-GB" sz="2400" dirty="0">
                <a:sym typeface="Arial"/>
              </a:rPr>
              <a:t>8 ECVs addressed in 2018 report</a:t>
            </a:r>
          </a:p>
          <a:p>
            <a:pPr marL="742930" lvl="2" indent="-342891">
              <a:spcBef>
                <a:spcPts val="0"/>
              </a:spcBef>
              <a:spcAft>
                <a:spcPts val="300"/>
              </a:spcAft>
              <a:buSzPct val="100000"/>
            </a:pPr>
            <a:r>
              <a:rPr lang="en-GB" sz="2000" dirty="0">
                <a:sym typeface="Arial"/>
              </a:rPr>
              <a:t>Atmosphere: CO2*, CH4*, and other GHG*, Precipitation</a:t>
            </a:r>
          </a:p>
          <a:p>
            <a:pPr marL="742930" lvl="2" indent="-342891">
              <a:spcBef>
                <a:spcPts val="0"/>
              </a:spcBef>
              <a:spcAft>
                <a:spcPts val="300"/>
              </a:spcAft>
              <a:buSzPct val="100000"/>
            </a:pPr>
            <a:r>
              <a:rPr lang="en-GB" sz="2000" dirty="0">
                <a:sym typeface="Arial"/>
              </a:rPr>
              <a:t>Land: LST, LAI*, AGB* </a:t>
            </a:r>
          </a:p>
          <a:p>
            <a:pPr marL="742930" lvl="2" indent="-342891">
              <a:spcBef>
                <a:spcPts val="0"/>
              </a:spcBef>
              <a:spcAft>
                <a:spcPts val="300"/>
              </a:spcAft>
              <a:buSzPct val="100000"/>
            </a:pPr>
            <a:r>
              <a:rPr lang="en-GB" sz="2000" dirty="0">
                <a:sym typeface="Arial"/>
              </a:rPr>
              <a:t>Ocean: SST, SSS</a:t>
            </a:r>
            <a:endParaRPr lang="en-GB" sz="2400" dirty="0">
              <a:sym typeface="Arial"/>
            </a:endParaRPr>
          </a:p>
          <a:p>
            <a:pPr marL="342891" lvl="1" indent="-342891">
              <a:spcBef>
                <a:spcPts val="0"/>
              </a:spcBef>
              <a:spcAft>
                <a:spcPts val="300"/>
              </a:spcAft>
              <a:buSzPct val="100000"/>
              <a:buFont typeface="Arial" panose="020B0604020202020204" pitchFamily="34" charset="0"/>
              <a:buChar char="•"/>
            </a:pPr>
            <a:r>
              <a:rPr lang="en-GB" sz="2400" dirty="0">
                <a:sym typeface="Arial"/>
              </a:rPr>
              <a:t>Inventory v3.0, 10 ECVs addressed: </a:t>
            </a:r>
          </a:p>
          <a:p>
            <a:pPr marL="742930" lvl="2" indent="-342891">
              <a:spcBef>
                <a:spcPts val="0"/>
              </a:spcBef>
              <a:spcAft>
                <a:spcPts val="300"/>
              </a:spcAft>
              <a:buSzPct val="100000"/>
            </a:pPr>
            <a:r>
              <a:rPr lang="en-GB" sz="2000" dirty="0"/>
              <a:t>Atmosphere: </a:t>
            </a:r>
            <a:r>
              <a:rPr lang="en-GB" sz="2000" dirty="0">
                <a:sym typeface="Arial"/>
              </a:rPr>
              <a:t>Aerosols, Surface winds, Upper-Air Winds, Water Vapour</a:t>
            </a:r>
          </a:p>
          <a:p>
            <a:pPr marL="742930" lvl="2" indent="-342891">
              <a:spcBef>
                <a:spcPts val="0"/>
              </a:spcBef>
              <a:spcAft>
                <a:spcPts val="300"/>
              </a:spcAft>
              <a:buSzPct val="100000"/>
            </a:pPr>
            <a:r>
              <a:rPr lang="en-GB" sz="2000" dirty="0">
                <a:sym typeface="Arial"/>
              </a:rPr>
              <a:t>Land: Fire*, Land Cover*, Soil Moisture</a:t>
            </a:r>
          </a:p>
          <a:p>
            <a:pPr marL="742930" lvl="2" indent="-342891">
              <a:spcBef>
                <a:spcPts val="0"/>
              </a:spcBef>
              <a:spcAft>
                <a:spcPts val="300"/>
              </a:spcAft>
              <a:buSzPct val="100000"/>
            </a:pPr>
            <a:r>
              <a:rPr lang="en-GB" sz="2000" dirty="0">
                <a:sym typeface="Arial"/>
              </a:rPr>
              <a:t>Ocean: Sea Level, Sea State, and Ocean Surface Heat Flux</a:t>
            </a:r>
            <a:endParaRPr lang="en-GB" sz="2000" dirty="0"/>
          </a:p>
          <a:p>
            <a:pPr>
              <a:spcBef>
                <a:spcPts val="0"/>
              </a:spcBef>
              <a:spcAft>
                <a:spcPts val="300"/>
              </a:spcAft>
            </a:pPr>
            <a:r>
              <a:rPr lang="en-GB" sz="2400" dirty="0"/>
              <a:t>Inventory v4.1, 9 ECVS:</a:t>
            </a:r>
          </a:p>
          <a:p>
            <a:pPr marL="742930" lvl="2" indent="-342891">
              <a:spcBef>
                <a:spcPts val="0"/>
              </a:spcBef>
              <a:spcAft>
                <a:spcPts val="300"/>
              </a:spcAft>
              <a:buSzPct val="100000"/>
            </a:pPr>
            <a:r>
              <a:rPr lang="en-GB" sz="2000" dirty="0"/>
              <a:t>Atmosphere: Greenhouse Gases (GHGs)</a:t>
            </a:r>
          </a:p>
          <a:p>
            <a:pPr marL="742930" lvl="2" indent="-342891">
              <a:spcBef>
                <a:spcPts val="0"/>
              </a:spcBef>
              <a:spcAft>
                <a:spcPts val="300"/>
              </a:spcAft>
              <a:buSzPct val="100000"/>
            </a:pPr>
            <a:r>
              <a:rPr lang="en-GB" sz="2000" dirty="0"/>
              <a:t>Land: Anthropogenic GHG fluxes, Above ground Biomass (AGB), Land cover, Leaf Area Index (LAI), Fraction of Absorbed </a:t>
            </a:r>
            <a:r>
              <a:rPr lang="en-GB" sz="2000" dirty="0" err="1"/>
              <a:t>Photosynthetically</a:t>
            </a:r>
            <a:r>
              <a:rPr lang="en-GB" sz="2000" dirty="0"/>
              <a:t> Active Radiation (FAPAR), Fire, Permafrost</a:t>
            </a:r>
          </a:p>
          <a:p>
            <a:pPr marL="742930" lvl="2" indent="-342891">
              <a:spcBef>
                <a:spcPts val="0"/>
              </a:spcBef>
              <a:spcAft>
                <a:spcPts val="300"/>
              </a:spcAft>
              <a:buSzPct val="100000"/>
            </a:pPr>
            <a:r>
              <a:rPr lang="en-GB" sz="2000" dirty="0"/>
              <a:t>Ocean: Ocean Colour</a:t>
            </a:r>
          </a:p>
        </p:txBody>
      </p:sp>
      <p:sp>
        <p:nvSpPr>
          <p:cNvPr id="4" name="TextBox 3"/>
          <p:cNvSpPr txBox="1"/>
          <p:nvPr/>
        </p:nvSpPr>
        <p:spPr>
          <a:xfrm>
            <a:off x="7164251" y="2402114"/>
            <a:ext cx="4125809" cy="369332"/>
          </a:xfrm>
          <a:prstGeom prst="rect">
            <a:avLst/>
          </a:prstGeom>
          <a:noFill/>
        </p:spPr>
        <p:txBody>
          <a:bodyPr wrap="none" rtlCol="0">
            <a:spAutoFit/>
          </a:bodyPr>
          <a:lstStyle/>
          <a:p>
            <a:r>
              <a:rPr lang="en-GB" dirty="0"/>
              <a:t>*readdressed in workshop 2022 with V4.1</a:t>
            </a:r>
          </a:p>
        </p:txBody>
      </p:sp>
    </p:spTree>
    <p:extLst>
      <p:ext uri="{BB962C8B-B14F-4D97-AF65-F5344CB8AC3E}">
        <p14:creationId xmlns:p14="http://schemas.microsoft.com/office/powerpoint/2010/main" val="355700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Gap Analysis report</a:t>
            </a:r>
          </a:p>
        </p:txBody>
      </p:sp>
      <p:pic>
        <p:nvPicPr>
          <p:cNvPr id="6" name="Picture 5">
            <a:extLst>
              <a:ext uri="{FF2B5EF4-FFF2-40B4-BE49-F238E27FC236}">
                <a16:creationId xmlns:a16="http://schemas.microsoft.com/office/drawing/2014/main" id="{A738DDDA-031F-EB3E-4D49-0DB254C80FE3}"/>
              </a:ext>
            </a:extLst>
          </p:cNvPr>
          <p:cNvPicPr>
            <a:picLocks noChangeAspect="1"/>
          </p:cNvPicPr>
          <p:nvPr/>
        </p:nvPicPr>
        <p:blipFill rotWithShape="1">
          <a:blip r:embed="rId2"/>
          <a:srcRect b="56718"/>
          <a:stretch/>
        </p:blipFill>
        <p:spPr>
          <a:xfrm>
            <a:off x="1" y="1496694"/>
            <a:ext cx="6725920" cy="4039063"/>
          </a:xfrm>
          <a:prstGeom prst="rect">
            <a:avLst/>
          </a:prstGeom>
        </p:spPr>
      </p:pic>
      <p:pic>
        <p:nvPicPr>
          <p:cNvPr id="7" name="Picture 6">
            <a:extLst>
              <a:ext uri="{FF2B5EF4-FFF2-40B4-BE49-F238E27FC236}">
                <a16:creationId xmlns:a16="http://schemas.microsoft.com/office/drawing/2014/main" id="{057E6075-1AB2-D3EE-029C-A8EBD31504DC}"/>
              </a:ext>
            </a:extLst>
          </p:cNvPr>
          <p:cNvPicPr>
            <a:picLocks noChangeAspect="1"/>
          </p:cNvPicPr>
          <p:nvPr/>
        </p:nvPicPr>
        <p:blipFill rotWithShape="1">
          <a:blip r:embed="rId2"/>
          <a:srcRect t="42981"/>
          <a:stretch/>
        </p:blipFill>
        <p:spPr>
          <a:xfrm>
            <a:off x="6147237" y="1496694"/>
            <a:ext cx="6044764" cy="4782185"/>
          </a:xfrm>
          <a:prstGeom prst="rect">
            <a:avLst/>
          </a:prstGeom>
        </p:spPr>
      </p:pic>
      <p:sp>
        <p:nvSpPr>
          <p:cNvPr id="9" name="TextBox 8">
            <a:extLst>
              <a:ext uri="{FF2B5EF4-FFF2-40B4-BE49-F238E27FC236}">
                <a16:creationId xmlns:a16="http://schemas.microsoft.com/office/drawing/2014/main" id="{E8B556B3-12F0-CEFE-77EA-7C10B6D601EC}"/>
              </a:ext>
            </a:extLst>
          </p:cNvPr>
          <p:cNvSpPr txBox="1"/>
          <p:nvPr/>
        </p:nvSpPr>
        <p:spPr>
          <a:xfrm>
            <a:off x="490220" y="5535757"/>
            <a:ext cx="6101080" cy="646331"/>
          </a:xfrm>
          <a:prstGeom prst="rect">
            <a:avLst/>
          </a:prstGeom>
          <a:noFill/>
        </p:spPr>
        <p:txBody>
          <a:bodyPr wrap="square">
            <a:spAutoFit/>
          </a:bodyPr>
          <a:lstStyle/>
          <a:p>
            <a:r>
              <a:rPr lang="en-GB" dirty="0">
                <a:hlinkClick r:id="rId3"/>
              </a:rPr>
              <a:t>https://docs.google.com/document/d/13oD-Xr_q5qBYr_1V6DvIMkAJVbAMl3t7h44sPcAB6MY/edit</a:t>
            </a:r>
            <a:endParaRPr lang="en-GB" dirty="0"/>
          </a:p>
        </p:txBody>
      </p:sp>
    </p:spTree>
    <p:extLst>
      <p:ext uri="{BB962C8B-B14F-4D97-AF65-F5344CB8AC3E}">
        <p14:creationId xmlns:p14="http://schemas.microsoft.com/office/powerpoint/2010/main" val="250184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20E5-9165-A7F0-5130-D1198D04966E}"/>
              </a:ext>
            </a:extLst>
          </p:cNvPr>
          <p:cNvSpPr>
            <a:spLocks noGrp="1"/>
          </p:cNvSpPr>
          <p:nvPr>
            <p:ph type="title"/>
          </p:nvPr>
        </p:nvSpPr>
        <p:spPr/>
        <p:txBody>
          <a:bodyPr/>
          <a:lstStyle/>
          <a:p>
            <a:r>
              <a:rPr lang="en-GB" b="1" dirty="0"/>
              <a:t>Coordinated Action Plan</a:t>
            </a:r>
          </a:p>
        </p:txBody>
      </p:sp>
      <p:pic>
        <p:nvPicPr>
          <p:cNvPr id="6" name="Picture 5">
            <a:extLst>
              <a:ext uri="{FF2B5EF4-FFF2-40B4-BE49-F238E27FC236}">
                <a16:creationId xmlns:a16="http://schemas.microsoft.com/office/drawing/2014/main" id="{754648D1-BDA9-A4E1-56F0-D9A5A7D22941}"/>
              </a:ext>
            </a:extLst>
          </p:cNvPr>
          <p:cNvPicPr>
            <a:picLocks noChangeAspect="1"/>
          </p:cNvPicPr>
          <p:nvPr/>
        </p:nvPicPr>
        <p:blipFill>
          <a:blip r:embed="rId2"/>
          <a:stretch>
            <a:fillRect/>
          </a:stretch>
        </p:blipFill>
        <p:spPr>
          <a:xfrm>
            <a:off x="462437" y="1581256"/>
            <a:ext cx="7168051" cy="4531867"/>
          </a:xfrm>
          <a:prstGeom prst="rect">
            <a:avLst/>
          </a:prstGeom>
        </p:spPr>
      </p:pic>
      <p:sp>
        <p:nvSpPr>
          <p:cNvPr id="8" name="TextBox 7">
            <a:extLst>
              <a:ext uri="{FF2B5EF4-FFF2-40B4-BE49-F238E27FC236}">
                <a16:creationId xmlns:a16="http://schemas.microsoft.com/office/drawing/2014/main" id="{C858DF5D-F1BE-DA2D-A49F-8EDB2C906DD2}"/>
              </a:ext>
            </a:extLst>
          </p:cNvPr>
          <p:cNvSpPr txBox="1"/>
          <p:nvPr/>
        </p:nvSpPr>
        <p:spPr>
          <a:xfrm>
            <a:off x="6096000" y="5466792"/>
            <a:ext cx="6102848" cy="646331"/>
          </a:xfrm>
          <a:prstGeom prst="rect">
            <a:avLst/>
          </a:prstGeom>
          <a:noFill/>
        </p:spPr>
        <p:txBody>
          <a:bodyPr wrap="square">
            <a:spAutoFit/>
          </a:bodyPr>
          <a:lstStyle/>
          <a:p>
            <a:r>
              <a:rPr lang="en-GB" dirty="0">
                <a:hlinkClick r:id="rId3"/>
              </a:rPr>
              <a:t>https://docs.google.com/document/d/1tBNlg5bZvv0vHzxtboEJiOjRTcMQRG2lbby42xcuDLo/edit</a:t>
            </a:r>
            <a:endParaRPr lang="en-GB" dirty="0"/>
          </a:p>
        </p:txBody>
      </p:sp>
    </p:spTree>
    <p:extLst>
      <p:ext uri="{BB962C8B-B14F-4D97-AF65-F5344CB8AC3E}">
        <p14:creationId xmlns:p14="http://schemas.microsoft.com/office/powerpoint/2010/main" val="269814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t>Steps for the detailed analysis per ECV in 2022</a:t>
            </a:r>
          </a:p>
        </p:txBody>
      </p:sp>
      <p:sp>
        <p:nvSpPr>
          <p:cNvPr id="4" name="Rectangle 3"/>
          <p:cNvSpPr/>
          <p:nvPr/>
        </p:nvSpPr>
        <p:spPr>
          <a:xfrm>
            <a:off x="175098" y="1542155"/>
            <a:ext cx="11838562" cy="4708981"/>
          </a:xfrm>
          <a:prstGeom prst="rect">
            <a:avLst/>
          </a:prstGeom>
        </p:spPr>
        <p:txBody>
          <a:bodyPr wrap="square">
            <a:spAutoFit/>
          </a:bodyPr>
          <a:lstStyle/>
          <a:p>
            <a:pPr marL="971550" lvl="1" indent="-514350">
              <a:spcAft>
                <a:spcPts val="1200"/>
              </a:spcAft>
              <a:buFont typeface="+mj-lt"/>
              <a:buAutoNum type="arabicPeriod"/>
            </a:pPr>
            <a:r>
              <a:rPr lang="en-GB" sz="2000" dirty="0"/>
              <a:t>GCOS ECV definition adequacy (using draft of GCOS-IP 2022 as reference)</a:t>
            </a:r>
          </a:p>
          <a:p>
            <a:pPr marL="971550" lvl="1" indent="-514350">
              <a:spcAft>
                <a:spcPts val="1200"/>
              </a:spcAft>
              <a:buFont typeface="+mj-lt"/>
              <a:buAutoNum type="arabicPeriod"/>
            </a:pPr>
            <a:r>
              <a:rPr lang="en-GB" sz="2000" dirty="0"/>
              <a:t>ECV coverage in ECV Inventory (existing/planned) identifying gaps in the inventory (based on extract of work database pre v4.1)</a:t>
            </a:r>
          </a:p>
          <a:p>
            <a:pPr marL="971550" lvl="1" indent="-514350">
              <a:spcAft>
                <a:spcPts val="1200"/>
              </a:spcAft>
              <a:buFont typeface="+mj-lt"/>
              <a:buAutoNum type="arabicPeriod"/>
            </a:pPr>
            <a:r>
              <a:rPr lang="en-GB" sz="2000" dirty="0"/>
              <a:t>Situation of the space segment for the ECV products </a:t>
            </a:r>
          </a:p>
          <a:p>
            <a:pPr marL="971550" lvl="1" indent="-514350">
              <a:spcAft>
                <a:spcPts val="1200"/>
              </a:spcAft>
              <a:buFont typeface="+mj-lt"/>
              <a:buAutoNum type="arabicPeriod"/>
            </a:pPr>
            <a:r>
              <a:rPr lang="en-GB" sz="2000" dirty="0"/>
              <a:t>Situation of the ground segment for the ECV products </a:t>
            </a:r>
          </a:p>
          <a:p>
            <a:pPr marL="971550" lvl="1" indent="-514350">
              <a:spcAft>
                <a:spcPts val="1200"/>
              </a:spcAft>
              <a:buFont typeface="+mj-lt"/>
              <a:buAutoNum type="arabicPeriod"/>
            </a:pPr>
            <a:r>
              <a:rPr lang="en-GB" sz="2000" dirty="0"/>
              <a:t>Situation of the science to exploit the measurements </a:t>
            </a:r>
          </a:p>
          <a:p>
            <a:pPr marL="971550" lvl="1" indent="-514350">
              <a:spcAft>
                <a:spcPts val="1200"/>
              </a:spcAft>
              <a:buFont typeface="+mj-lt"/>
              <a:buAutoNum type="arabicPeriod"/>
            </a:pPr>
            <a:r>
              <a:rPr lang="en-GB" sz="2000" dirty="0"/>
              <a:t>Everything that is important in addition </a:t>
            </a:r>
          </a:p>
          <a:p>
            <a:pPr marL="971550" lvl="1" indent="-514350">
              <a:spcAft>
                <a:spcPts val="1200"/>
              </a:spcAft>
              <a:buFont typeface="+mj-lt"/>
              <a:buAutoNum type="arabicPeriod"/>
            </a:pPr>
            <a:r>
              <a:rPr lang="en-GB" sz="2000" dirty="0"/>
              <a:t>Recommendations to space agencies if needed</a:t>
            </a:r>
          </a:p>
          <a:p>
            <a:pPr marL="800100" lvl="1" indent="-342900">
              <a:spcAft>
                <a:spcPts val="1200"/>
              </a:spcAft>
              <a:buFont typeface="Arial" panose="020B0604020202020204" pitchFamily="34" charset="0"/>
              <a:buChar char="•"/>
            </a:pPr>
            <a:r>
              <a:rPr lang="en-GB" sz="2000" dirty="0"/>
              <a:t>Was slightly different before and entries for ECVs vary according to this. </a:t>
            </a:r>
          </a:p>
          <a:p>
            <a:pPr marL="800100" lvl="1" indent="-342900">
              <a:spcAft>
                <a:spcPts val="1200"/>
              </a:spcAft>
              <a:buFont typeface="Arial" panose="020B0604020202020204" pitchFamily="34" charset="0"/>
              <a:buChar char="•"/>
            </a:pPr>
            <a:r>
              <a:rPr lang="en-GB" sz="2000" dirty="0"/>
              <a:t>Some overlap with response to GCOS IP 2022 – have used those for some reassessed ECVs such as precipitation.</a:t>
            </a:r>
          </a:p>
        </p:txBody>
      </p:sp>
    </p:spTree>
    <p:extLst>
      <p:ext uri="{BB962C8B-B14F-4D97-AF65-F5344CB8AC3E}">
        <p14:creationId xmlns:p14="http://schemas.microsoft.com/office/powerpoint/2010/main" val="702084218"/>
      </p:ext>
    </p:extLst>
  </p:cSld>
  <p:clrMapOvr>
    <a:masterClrMapping/>
  </p:clrMapOvr>
</p:sld>
</file>

<file path=ppt/theme/theme1.xml><?xml version="1.0" encoding="utf-8"?>
<a:theme xmlns:a="http://schemas.openxmlformats.org/drawingml/2006/main" name="WGClimate">
  <a:themeElements>
    <a:clrScheme name="Custom 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B0F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29270</TotalTime>
  <Words>1397</Words>
  <Application>Microsoft Office PowerPoint</Application>
  <PresentationFormat>Widescreen</PresentationFormat>
  <Paragraphs>160</Paragraphs>
  <Slides>11</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Arial</vt:lpstr>
      <vt:lpstr>Calibri</vt:lpstr>
      <vt:lpstr>Calibri Light</vt:lpstr>
      <vt:lpstr>Courier New</vt:lpstr>
      <vt:lpstr>Helvetica Neue</vt:lpstr>
      <vt:lpstr>Noto Sans Symbols</vt:lpstr>
      <vt:lpstr>Tahoma</vt:lpstr>
      <vt:lpstr>Times New Roman</vt:lpstr>
      <vt:lpstr>Wingdings</vt:lpstr>
      <vt:lpstr>WGClimate</vt:lpstr>
      <vt:lpstr>Custom Design</vt:lpstr>
      <vt:lpstr>Inventory, Gap Analyses &amp; Action Plan</vt:lpstr>
      <vt:lpstr>Context</vt:lpstr>
      <vt:lpstr>Inventory continuation (1)</vt:lpstr>
      <vt:lpstr>Inventory continuation (2)</vt:lpstr>
      <vt:lpstr>Inventory evolution since 2018</vt:lpstr>
      <vt:lpstr>ECV Gap Analysis vs. Inventory versions</vt:lpstr>
      <vt:lpstr>Gap Analysis report</vt:lpstr>
      <vt:lpstr>Coordinated Action Plan</vt:lpstr>
      <vt:lpstr>Steps for the detailed analysis per ECV in 2022</vt:lpstr>
      <vt:lpstr>In medias res</vt:lpstr>
      <vt:lpstr>Inventory adaption unfinished </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Kyle Wohlwend</cp:lastModifiedBy>
  <cp:revision>452</cp:revision>
  <dcterms:created xsi:type="dcterms:W3CDTF">2018-08-22T09:20:06Z</dcterms:created>
  <dcterms:modified xsi:type="dcterms:W3CDTF">2024-08-14T12:52:37Z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M_DOCNUM">
    <vt:lpwstr>1307839</vt:lpwstr>
  </property>
  <property fmtid="{D5CDD505-2E9C-101B-9397-08002B2CF9AE}" pid="3" name="DM_DOCNAME">
    <vt:lpwstr>Gap_Analysis_Workshop_2022_ECV_Discussion</vt:lpwstr>
  </property>
  <property fmtid="{D5CDD505-2E9C-101B-9397-08002B2CF9AE}" pid="4" name="DM_AUTHOR">
    <vt:lpwstr>Joerg Schulz</vt:lpwstr>
  </property>
  <property fmtid="{D5CDD505-2E9C-101B-9397-08002B2CF9AE}" pid="5" name="DM_E_DOC_NO">
    <vt:lpwstr>EUM/OPS/VWG/22/1307839</vt:lpwstr>
  </property>
  <property fmtid="{D5CDD505-2E9C-101B-9397-08002B2CF9AE}" pid="6" name="DM_E_VER_NO">
    <vt:lpwstr>1 Draft</vt:lpwstr>
  </property>
  <property fmtid="{D5CDD505-2E9C-101B-9397-08002B2CF9AE}" pid="7" name="DM_E_ISS_DATE">
    <vt:lpwstr>20 May 2022</vt:lpwstr>
  </property>
  <property fmtid="{D5CDD505-2E9C-101B-9397-08002B2CF9AE}" pid="8" name="DM_E_FROM_PERS2">
    <vt:lpwstr/>
  </property>
  <property fmtid="{D5CDD505-2E9C-101B-9397-08002B2CF9AE}" pid="9" name="DM_E_CONFID">
    <vt:lpwstr/>
  </property>
  <property fmtid="{D5CDD505-2E9C-101B-9397-08002B2CF9AE}" pid="10" name="DM_E_WBS_CODE">
    <vt:lpwstr/>
  </property>
  <property fmtid="{D5CDD505-2E9C-101B-9397-08002B2CF9AE}" pid="11" name="DM_E_DISTRIB">
    <vt:lpwstr/>
  </property>
  <property fmtid="{D5CDD505-2E9C-101B-9397-08002B2CF9AE}" pid="12" name="DIGITAL_SIGNATURE">
    <vt:lpwstr/>
  </property>
</Properties>
</file>