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6" r:id="rId2"/>
    <p:sldId id="292" r:id="rId3"/>
    <p:sldId id="293" r:id="rId4"/>
    <p:sldId id="294" r:id="rId5"/>
    <p:sldId id="285" r:id="rId6"/>
    <p:sldId id="289" r:id="rId7"/>
    <p:sldId id="265" r:id="rId8"/>
    <p:sldId id="266" r:id="rId9"/>
    <p:sldId id="267" r:id="rId10"/>
    <p:sldId id="268" r:id="rId11"/>
    <p:sldId id="269" r:id="rId12"/>
    <p:sldId id="270" r:id="rId13"/>
    <p:sldId id="271" r:id="rId14"/>
    <p:sldId id="272"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8" d="100"/>
          <a:sy n="68" d="100"/>
        </p:scale>
        <p:origin x="61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B44EF1-5529-40CB-B285-5CBD39CAB6F1}" type="datetimeFigureOut">
              <a:rPr lang="en-US" smtClean="0"/>
              <a:t>8/15/2024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BC7D94-0C33-4547-9F72-455E41688F78}" type="slidenum">
              <a:rPr lang="en-US" smtClean="0"/>
              <a:t>‹#›</a:t>
            </a:fld>
            <a:endParaRPr lang="en-US"/>
          </a:p>
        </p:txBody>
      </p:sp>
    </p:spTree>
    <p:extLst>
      <p:ext uri="{BB962C8B-B14F-4D97-AF65-F5344CB8AC3E}">
        <p14:creationId xmlns:p14="http://schemas.microsoft.com/office/powerpoint/2010/main" val="374258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g53c6b2b036_0_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3" name="Google Shape;23;g53c6b2b036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3" name="Google Shape;22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2" name="Google Shape;172;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8" name="Google Shape;188;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3" name="Google Shape;19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3" name="Google Shape;203;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 name="Google Shape;208;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8"/>
        <p:cNvGrpSpPr/>
        <p:nvPr/>
      </p:nvGrpSpPr>
      <p:grpSpPr>
        <a:xfrm>
          <a:off x="0" y="0"/>
          <a:ext cx="0" cy="0"/>
          <a:chOff x="0" y="0"/>
          <a:chExt cx="0" cy="0"/>
        </a:xfrm>
      </p:grpSpPr>
      <p:sp>
        <p:nvSpPr>
          <p:cNvPr id="19" name="Google Shape;19;p2"/>
          <p:cNvSpPr txBox="1">
            <a:spLocks noGrp="1"/>
          </p:cNvSpPr>
          <p:nvPr>
            <p:ph type="ctrTitle"/>
          </p:nvPr>
        </p:nvSpPr>
        <p:spPr>
          <a:xfrm>
            <a:off x="914400" y="2130432"/>
            <a:ext cx="103632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480"/>
              </a:spcBef>
              <a:spcAft>
                <a:spcPts val="0"/>
              </a:spcAft>
              <a:buClr>
                <a:srgbClr val="888888"/>
              </a:buClr>
              <a:buSzPts val="2400"/>
              <a:buNone/>
              <a:defRPr>
                <a:solidFill>
                  <a:srgbClr val="888888"/>
                </a:solidFill>
              </a:defRPr>
            </a:lvl1pPr>
            <a:lvl2pPr lvl="1" algn="ctr">
              <a:lnSpc>
                <a:spcPct val="100000"/>
              </a:lnSpc>
              <a:spcBef>
                <a:spcPts val="420"/>
              </a:spcBef>
              <a:spcAft>
                <a:spcPts val="0"/>
              </a:spcAft>
              <a:buClr>
                <a:srgbClr val="888888"/>
              </a:buClr>
              <a:buSzPts val="2100"/>
              <a:buNone/>
              <a:defRPr>
                <a:solidFill>
                  <a:srgbClr val="888888"/>
                </a:solidFill>
              </a:defRPr>
            </a:lvl2pPr>
            <a:lvl3pPr lvl="2" algn="ctr">
              <a:lnSpc>
                <a:spcPct val="100000"/>
              </a:lnSpc>
              <a:spcBef>
                <a:spcPts val="360"/>
              </a:spcBef>
              <a:spcAft>
                <a:spcPts val="0"/>
              </a:spcAft>
              <a:buClr>
                <a:srgbClr val="888888"/>
              </a:buClr>
              <a:buSzPts val="1800"/>
              <a:buNone/>
              <a:defRPr>
                <a:solidFill>
                  <a:srgbClr val="888888"/>
                </a:solidFill>
              </a:defRPr>
            </a:lvl3pPr>
            <a:lvl4pPr lvl="3" algn="ctr">
              <a:lnSpc>
                <a:spcPct val="100000"/>
              </a:lnSpc>
              <a:spcBef>
                <a:spcPts val="300"/>
              </a:spcBef>
              <a:spcAft>
                <a:spcPts val="0"/>
              </a:spcAft>
              <a:buClr>
                <a:srgbClr val="888888"/>
              </a:buClr>
              <a:buSzPts val="1500"/>
              <a:buNone/>
              <a:defRPr>
                <a:solidFill>
                  <a:srgbClr val="888888"/>
                </a:solidFill>
              </a:defRPr>
            </a:lvl4pPr>
            <a:lvl5pPr lvl="4" algn="ctr">
              <a:lnSpc>
                <a:spcPct val="100000"/>
              </a:lnSpc>
              <a:spcBef>
                <a:spcPts val="300"/>
              </a:spcBef>
              <a:spcAft>
                <a:spcPts val="0"/>
              </a:spcAft>
              <a:buClr>
                <a:srgbClr val="888888"/>
              </a:buClr>
              <a:buSzPts val="1500"/>
              <a:buNone/>
              <a:defRPr>
                <a:solidFill>
                  <a:srgbClr val="888888"/>
                </a:solidFill>
              </a:defRPr>
            </a:lvl5pPr>
            <a:lvl6pPr lvl="5" algn="ctr">
              <a:lnSpc>
                <a:spcPct val="100000"/>
              </a:lnSpc>
              <a:spcBef>
                <a:spcPts val="300"/>
              </a:spcBef>
              <a:spcAft>
                <a:spcPts val="0"/>
              </a:spcAft>
              <a:buClr>
                <a:srgbClr val="888888"/>
              </a:buClr>
              <a:buSzPts val="1500"/>
              <a:buNone/>
              <a:defRPr>
                <a:solidFill>
                  <a:srgbClr val="888888"/>
                </a:solidFill>
              </a:defRPr>
            </a:lvl6pPr>
            <a:lvl7pPr lvl="6" algn="ctr">
              <a:lnSpc>
                <a:spcPct val="100000"/>
              </a:lnSpc>
              <a:spcBef>
                <a:spcPts val="300"/>
              </a:spcBef>
              <a:spcAft>
                <a:spcPts val="0"/>
              </a:spcAft>
              <a:buClr>
                <a:srgbClr val="888888"/>
              </a:buClr>
              <a:buSzPts val="1500"/>
              <a:buNone/>
              <a:defRPr>
                <a:solidFill>
                  <a:srgbClr val="888888"/>
                </a:solidFill>
              </a:defRPr>
            </a:lvl7pPr>
            <a:lvl8pPr lvl="7" algn="ctr">
              <a:lnSpc>
                <a:spcPct val="100000"/>
              </a:lnSpc>
              <a:spcBef>
                <a:spcPts val="300"/>
              </a:spcBef>
              <a:spcAft>
                <a:spcPts val="0"/>
              </a:spcAft>
              <a:buClr>
                <a:srgbClr val="888888"/>
              </a:buClr>
              <a:buSzPts val="1500"/>
              <a:buNone/>
              <a:defRPr>
                <a:solidFill>
                  <a:srgbClr val="888888"/>
                </a:solidFill>
              </a:defRPr>
            </a:lvl8pPr>
            <a:lvl9pPr lvl="8" algn="ctr">
              <a:lnSpc>
                <a:spcPct val="100000"/>
              </a:lnSpc>
              <a:spcBef>
                <a:spcPts val="300"/>
              </a:spcBef>
              <a:spcAft>
                <a:spcPts val="0"/>
              </a:spcAft>
              <a:buClr>
                <a:srgbClr val="888888"/>
              </a:buClr>
              <a:buSzPts val="1500"/>
              <a:buNone/>
              <a:defRPr>
                <a:solidFill>
                  <a:srgbClr val="888888"/>
                </a:solidFill>
              </a:defRPr>
            </a:lvl9pPr>
          </a:lstStyle>
          <a:p>
            <a:endParaRPr/>
          </a:p>
        </p:txBody>
      </p:sp>
    </p:spTree>
    <p:extLst>
      <p:ext uri="{BB962C8B-B14F-4D97-AF65-F5344CB8AC3E}">
        <p14:creationId xmlns:p14="http://schemas.microsoft.com/office/powerpoint/2010/main" val="346525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rot="5400000">
            <a:off x="3833019" y="-1623214"/>
            <a:ext cx="4525963" cy="10972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12484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51"/>
        <p:cNvGrpSpPr/>
        <p:nvPr/>
      </p:nvGrpSpPr>
      <p:grpSpPr>
        <a:xfrm>
          <a:off x="0" y="0"/>
          <a:ext cx="0" cy="0"/>
          <a:chOff x="0" y="0"/>
          <a:chExt cx="0" cy="0"/>
        </a:xfrm>
      </p:grpSpPr>
      <p:sp>
        <p:nvSpPr>
          <p:cNvPr id="52" name="Google Shape;52;p12"/>
          <p:cNvSpPr txBox="1">
            <a:spLocks noGrp="1"/>
          </p:cNvSpPr>
          <p:nvPr>
            <p:ph type="title"/>
          </p:nvPr>
        </p:nvSpPr>
        <p:spPr>
          <a:xfrm rot="5400000">
            <a:off x="7285038" y="1828806"/>
            <a:ext cx="5851525" cy="2743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body" idx="1"/>
          </p:nvPr>
        </p:nvSpPr>
        <p:spPr>
          <a:xfrm rot="5400000">
            <a:off x="1697038" y="-812794"/>
            <a:ext cx="5851525" cy="8026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404387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000"/>
              <a:buFont typeface="Calibri"/>
              <a:buNone/>
              <a:defRPr sz="4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09600" y="1600205"/>
            <a:ext cx="109728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703813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963084" y="4406905"/>
            <a:ext cx="103632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3000"/>
              <a:buFont typeface="Calibri"/>
              <a:buNone/>
              <a:defRPr sz="3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300"/>
              </a:spcBef>
              <a:spcAft>
                <a:spcPts val="0"/>
              </a:spcAft>
              <a:buClr>
                <a:srgbClr val="888888"/>
              </a:buClr>
              <a:buSzPts val="1500"/>
              <a:buNone/>
              <a:defRPr sz="1500">
                <a:solidFill>
                  <a:srgbClr val="888888"/>
                </a:solidFill>
              </a:defRPr>
            </a:lvl1pPr>
            <a:lvl2pPr marL="914400" lvl="1" indent="-228600" algn="l">
              <a:lnSpc>
                <a:spcPct val="100000"/>
              </a:lnSpc>
              <a:spcBef>
                <a:spcPts val="270"/>
              </a:spcBef>
              <a:spcAft>
                <a:spcPts val="0"/>
              </a:spcAft>
              <a:buClr>
                <a:srgbClr val="888888"/>
              </a:buClr>
              <a:buSzPts val="1350"/>
              <a:buNone/>
              <a:defRPr sz="1350">
                <a:solidFill>
                  <a:srgbClr val="888888"/>
                </a:solidFill>
              </a:defRPr>
            </a:lvl2pPr>
            <a:lvl3pPr marL="1371600" lvl="2" indent="-228600" algn="l">
              <a:lnSpc>
                <a:spcPct val="100000"/>
              </a:lnSpc>
              <a:spcBef>
                <a:spcPts val="240"/>
              </a:spcBef>
              <a:spcAft>
                <a:spcPts val="0"/>
              </a:spcAft>
              <a:buClr>
                <a:srgbClr val="888888"/>
              </a:buClr>
              <a:buSzPts val="1200"/>
              <a:buNone/>
              <a:defRPr sz="1200">
                <a:solidFill>
                  <a:srgbClr val="888888"/>
                </a:solidFill>
              </a:defRPr>
            </a:lvl3pPr>
            <a:lvl4pPr marL="1828800" lvl="3" indent="-228600" algn="l">
              <a:lnSpc>
                <a:spcPct val="100000"/>
              </a:lnSpc>
              <a:spcBef>
                <a:spcPts val="210"/>
              </a:spcBef>
              <a:spcAft>
                <a:spcPts val="0"/>
              </a:spcAft>
              <a:buClr>
                <a:srgbClr val="888888"/>
              </a:buClr>
              <a:buSzPts val="1050"/>
              <a:buNone/>
              <a:defRPr sz="1050">
                <a:solidFill>
                  <a:srgbClr val="888888"/>
                </a:solidFill>
              </a:defRPr>
            </a:lvl4pPr>
            <a:lvl5pPr marL="2286000" lvl="4" indent="-228600" algn="l">
              <a:lnSpc>
                <a:spcPct val="100000"/>
              </a:lnSpc>
              <a:spcBef>
                <a:spcPts val="210"/>
              </a:spcBef>
              <a:spcAft>
                <a:spcPts val="0"/>
              </a:spcAft>
              <a:buClr>
                <a:srgbClr val="888888"/>
              </a:buClr>
              <a:buSzPts val="1050"/>
              <a:buNone/>
              <a:defRPr sz="1050">
                <a:solidFill>
                  <a:srgbClr val="888888"/>
                </a:solidFill>
              </a:defRPr>
            </a:lvl5pPr>
            <a:lvl6pPr marL="2743200" lvl="5" indent="-228600" algn="l">
              <a:lnSpc>
                <a:spcPct val="100000"/>
              </a:lnSpc>
              <a:spcBef>
                <a:spcPts val="210"/>
              </a:spcBef>
              <a:spcAft>
                <a:spcPts val="0"/>
              </a:spcAft>
              <a:buClr>
                <a:srgbClr val="888888"/>
              </a:buClr>
              <a:buSzPts val="1050"/>
              <a:buNone/>
              <a:defRPr sz="1050">
                <a:solidFill>
                  <a:srgbClr val="888888"/>
                </a:solidFill>
              </a:defRPr>
            </a:lvl6pPr>
            <a:lvl7pPr marL="3200400" lvl="6" indent="-228600" algn="l">
              <a:lnSpc>
                <a:spcPct val="100000"/>
              </a:lnSpc>
              <a:spcBef>
                <a:spcPts val="210"/>
              </a:spcBef>
              <a:spcAft>
                <a:spcPts val="0"/>
              </a:spcAft>
              <a:buClr>
                <a:srgbClr val="888888"/>
              </a:buClr>
              <a:buSzPts val="1050"/>
              <a:buNone/>
              <a:defRPr sz="1050">
                <a:solidFill>
                  <a:srgbClr val="888888"/>
                </a:solidFill>
              </a:defRPr>
            </a:lvl7pPr>
            <a:lvl8pPr marL="3657600" lvl="7" indent="-228600" algn="l">
              <a:lnSpc>
                <a:spcPct val="100000"/>
              </a:lnSpc>
              <a:spcBef>
                <a:spcPts val="210"/>
              </a:spcBef>
              <a:spcAft>
                <a:spcPts val="0"/>
              </a:spcAft>
              <a:buClr>
                <a:srgbClr val="888888"/>
              </a:buClr>
              <a:buSzPts val="1050"/>
              <a:buNone/>
              <a:defRPr sz="1050">
                <a:solidFill>
                  <a:srgbClr val="888888"/>
                </a:solidFill>
              </a:defRPr>
            </a:lvl8pPr>
            <a:lvl9pPr marL="4114800" lvl="8" indent="-228600" algn="l">
              <a:lnSpc>
                <a:spcPct val="100000"/>
              </a:lnSpc>
              <a:spcBef>
                <a:spcPts val="210"/>
              </a:spcBef>
              <a:spcAft>
                <a:spcPts val="0"/>
              </a:spcAft>
              <a:buClr>
                <a:srgbClr val="888888"/>
              </a:buClr>
              <a:buSzPts val="1050"/>
              <a:buNone/>
              <a:defRPr sz="1050">
                <a:solidFill>
                  <a:srgbClr val="888888"/>
                </a:solidFill>
              </a:defRPr>
            </a:lvl9pPr>
          </a:lstStyle>
          <a:p>
            <a:endParaRPr/>
          </a:p>
        </p:txBody>
      </p:sp>
    </p:spTree>
    <p:extLst>
      <p:ext uri="{BB962C8B-B14F-4D97-AF65-F5344CB8AC3E}">
        <p14:creationId xmlns:p14="http://schemas.microsoft.com/office/powerpoint/2010/main" val="408186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000"/>
              <a:buFont typeface="Calibri"/>
              <a:buNone/>
              <a:defRPr sz="4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609600" y="1600205"/>
            <a:ext cx="5384800" cy="4525963"/>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420"/>
              </a:spcBef>
              <a:spcAft>
                <a:spcPts val="0"/>
              </a:spcAft>
              <a:buClr>
                <a:schemeClr val="dk1"/>
              </a:buClr>
              <a:buSzPts val="2100"/>
              <a:buChar char="•"/>
              <a:defRPr sz="2100"/>
            </a:lvl1pPr>
            <a:lvl2pPr marL="914400" lvl="1" indent="-342900" algn="l">
              <a:lnSpc>
                <a:spcPct val="100000"/>
              </a:lnSpc>
              <a:spcBef>
                <a:spcPts val="360"/>
              </a:spcBef>
              <a:spcAft>
                <a:spcPts val="0"/>
              </a:spcAft>
              <a:buClr>
                <a:schemeClr val="dk1"/>
              </a:buClr>
              <a:buSzPts val="1800"/>
              <a:buChar char="–"/>
              <a:defRPr sz="1800"/>
            </a:lvl2pPr>
            <a:lvl3pPr marL="1371600" lvl="2" indent="-323850" algn="l">
              <a:lnSpc>
                <a:spcPct val="100000"/>
              </a:lnSpc>
              <a:spcBef>
                <a:spcPts val="300"/>
              </a:spcBef>
              <a:spcAft>
                <a:spcPts val="0"/>
              </a:spcAft>
              <a:buClr>
                <a:schemeClr val="dk1"/>
              </a:buClr>
              <a:buSzPts val="1500"/>
              <a:buChar char="•"/>
              <a:defRPr sz="1500"/>
            </a:lvl3pPr>
            <a:lvl4pPr marL="1828800" lvl="3" indent="-314325" algn="l">
              <a:lnSpc>
                <a:spcPct val="100000"/>
              </a:lnSpc>
              <a:spcBef>
                <a:spcPts val="270"/>
              </a:spcBef>
              <a:spcAft>
                <a:spcPts val="0"/>
              </a:spcAft>
              <a:buClr>
                <a:schemeClr val="dk1"/>
              </a:buClr>
              <a:buSzPts val="1350"/>
              <a:buChar char="–"/>
              <a:defRPr sz="1350"/>
            </a:lvl4pPr>
            <a:lvl5pPr marL="2286000" lvl="4" indent="-314325" algn="l">
              <a:lnSpc>
                <a:spcPct val="100000"/>
              </a:lnSpc>
              <a:spcBef>
                <a:spcPts val="270"/>
              </a:spcBef>
              <a:spcAft>
                <a:spcPts val="0"/>
              </a:spcAft>
              <a:buClr>
                <a:schemeClr val="dk1"/>
              </a:buClr>
              <a:buSzPts val="1350"/>
              <a:buChar char="»"/>
              <a:defRPr sz="1350"/>
            </a:lvl5pPr>
            <a:lvl6pPr marL="2743200" lvl="5" indent="-314325" algn="l">
              <a:lnSpc>
                <a:spcPct val="100000"/>
              </a:lnSpc>
              <a:spcBef>
                <a:spcPts val="270"/>
              </a:spcBef>
              <a:spcAft>
                <a:spcPts val="0"/>
              </a:spcAft>
              <a:buClr>
                <a:schemeClr val="dk1"/>
              </a:buClr>
              <a:buSzPts val="1350"/>
              <a:buChar char="•"/>
              <a:defRPr sz="1350"/>
            </a:lvl6pPr>
            <a:lvl7pPr marL="3200400" lvl="6" indent="-314325" algn="l">
              <a:lnSpc>
                <a:spcPct val="100000"/>
              </a:lnSpc>
              <a:spcBef>
                <a:spcPts val="270"/>
              </a:spcBef>
              <a:spcAft>
                <a:spcPts val="0"/>
              </a:spcAft>
              <a:buClr>
                <a:schemeClr val="dk1"/>
              </a:buClr>
              <a:buSzPts val="1350"/>
              <a:buChar char="•"/>
              <a:defRPr sz="1350"/>
            </a:lvl7pPr>
            <a:lvl8pPr marL="3657600" lvl="7" indent="-314325" algn="l">
              <a:lnSpc>
                <a:spcPct val="100000"/>
              </a:lnSpc>
              <a:spcBef>
                <a:spcPts val="270"/>
              </a:spcBef>
              <a:spcAft>
                <a:spcPts val="0"/>
              </a:spcAft>
              <a:buClr>
                <a:schemeClr val="dk1"/>
              </a:buClr>
              <a:buSzPts val="1350"/>
              <a:buChar char="•"/>
              <a:defRPr sz="1350"/>
            </a:lvl8pPr>
            <a:lvl9pPr marL="4114800" lvl="8" indent="-314325" algn="l">
              <a:lnSpc>
                <a:spcPct val="100000"/>
              </a:lnSpc>
              <a:spcBef>
                <a:spcPts val="270"/>
              </a:spcBef>
              <a:spcAft>
                <a:spcPts val="0"/>
              </a:spcAft>
              <a:buClr>
                <a:schemeClr val="dk1"/>
              </a:buClr>
              <a:buSzPts val="1350"/>
              <a:buChar char="•"/>
              <a:defRPr sz="1350"/>
            </a:lvl9pPr>
          </a:lstStyle>
          <a:p>
            <a:endParaRPr/>
          </a:p>
        </p:txBody>
      </p:sp>
      <p:sp>
        <p:nvSpPr>
          <p:cNvPr id="30" name="Google Shape;30;p5"/>
          <p:cNvSpPr txBox="1">
            <a:spLocks noGrp="1"/>
          </p:cNvSpPr>
          <p:nvPr>
            <p:ph type="body" idx="2"/>
          </p:nvPr>
        </p:nvSpPr>
        <p:spPr>
          <a:xfrm>
            <a:off x="6197600" y="1600205"/>
            <a:ext cx="5384800" cy="4525963"/>
          </a:xfrm>
          <a:prstGeom prst="rect">
            <a:avLst/>
          </a:prstGeom>
          <a:noFill/>
          <a:ln>
            <a:noFill/>
          </a:ln>
        </p:spPr>
        <p:txBody>
          <a:bodyPr spcFirstLastPara="1" wrap="square" lIns="91425" tIns="45700" rIns="91425" bIns="45700" anchor="t" anchorCtr="0">
            <a:normAutofit/>
          </a:bodyPr>
          <a:lstStyle>
            <a:lvl1pPr marL="457200" lvl="0" indent="-361950" algn="l">
              <a:lnSpc>
                <a:spcPct val="100000"/>
              </a:lnSpc>
              <a:spcBef>
                <a:spcPts val="420"/>
              </a:spcBef>
              <a:spcAft>
                <a:spcPts val="0"/>
              </a:spcAft>
              <a:buClr>
                <a:schemeClr val="dk1"/>
              </a:buClr>
              <a:buSzPts val="2100"/>
              <a:buChar char="•"/>
              <a:defRPr sz="2100"/>
            </a:lvl1pPr>
            <a:lvl2pPr marL="914400" lvl="1" indent="-342900" algn="l">
              <a:lnSpc>
                <a:spcPct val="100000"/>
              </a:lnSpc>
              <a:spcBef>
                <a:spcPts val="360"/>
              </a:spcBef>
              <a:spcAft>
                <a:spcPts val="0"/>
              </a:spcAft>
              <a:buClr>
                <a:schemeClr val="dk1"/>
              </a:buClr>
              <a:buSzPts val="1800"/>
              <a:buChar char="–"/>
              <a:defRPr sz="1800"/>
            </a:lvl2pPr>
            <a:lvl3pPr marL="1371600" lvl="2" indent="-323850" algn="l">
              <a:lnSpc>
                <a:spcPct val="100000"/>
              </a:lnSpc>
              <a:spcBef>
                <a:spcPts val="300"/>
              </a:spcBef>
              <a:spcAft>
                <a:spcPts val="0"/>
              </a:spcAft>
              <a:buClr>
                <a:schemeClr val="dk1"/>
              </a:buClr>
              <a:buSzPts val="1500"/>
              <a:buChar char="•"/>
              <a:defRPr sz="1500"/>
            </a:lvl3pPr>
            <a:lvl4pPr marL="1828800" lvl="3" indent="-314325" algn="l">
              <a:lnSpc>
                <a:spcPct val="100000"/>
              </a:lnSpc>
              <a:spcBef>
                <a:spcPts val="270"/>
              </a:spcBef>
              <a:spcAft>
                <a:spcPts val="0"/>
              </a:spcAft>
              <a:buClr>
                <a:schemeClr val="dk1"/>
              </a:buClr>
              <a:buSzPts val="1350"/>
              <a:buChar char="–"/>
              <a:defRPr sz="1350"/>
            </a:lvl4pPr>
            <a:lvl5pPr marL="2286000" lvl="4" indent="-314325" algn="l">
              <a:lnSpc>
                <a:spcPct val="100000"/>
              </a:lnSpc>
              <a:spcBef>
                <a:spcPts val="270"/>
              </a:spcBef>
              <a:spcAft>
                <a:spcPts val="0"/>
              </a:spcAft>
              <a:buClr>
                <a:schemeClr val="dk1"/>
              </a:buClr>
              <a:buSzPts val="1350"/>
              <a:buChar char="»"/>
              <a:defRPr sz="1350"/>
            </a:lvl5pPr>
            <a:lvl6pPr marL="2743200" lvl="5" indent="-314325" algn="l">
              <a:lnSpc>
                <a:spcPct val="100000"/>
              </a:lnSpc>
              <a:spcBef>
                <a:spcPts val="270"/>
              </a:spcBef>
              <a:spcAft>
                <a:spcPts val="0"/>
              </a:spcAft>
              <a:buClr>
                <a:schemeClr val="dk1"/>
              </a:buClr>
              <a:buSzPts val="1350"/>
              <a:buChar char="•"/>
              <a:defRPr sz="1350"/>
            </a:lvl6pPr>
            <a:lvl7pPr marL="3200400" lvl="6" indent="-314325" algn="l">
              <a:lnSpc>
                <a:spcPct val="100000"/>
              </a:lnSpc>
              <a:spcBef>
                <a:spcPts val="270"/>
              </a:spcBef>
              <a:spcAft>
                <a:spcPts val="0"/>
              </a:spcAft>
              <a:buClr>
                <a:schemeClr val="dk1"/>
              </a:buClr>
              <a:buSzPts val="1350"/>
              <a:buChar char="•"/>
              <a:defRPr sz="1350"/>
            </a:lvl7pPr>
            <a:lvl8pPr marL="3657600" lvl="7" indent="-314325" algn="l">
              <a:lnSpc>
                <a:spcPct val="100000"/>
              </a:lnSpc>
              <a:spcBef>
                <a:spcPts val="270"/>
              </a:spcBef>
              <a:spcAft>
                <a:spcPts val="0"/>
              </a:spcAft>
              <a:buClr>
                <a:schemeClr val="dk1"/>
              </a:buClr>
              <a:buSzPts val="1350"/>
              <a:buChar char="•"/>
              <a:defRPr sz="1350"/>
            </a:lvl8pPr>
            <a:lvl9pPr marL="4114800" lvl="8" indent="-314325" algn="l">
              <a:lnSpc>
                <a:spcPct val="100000"/>
              </a:lnSpc>
              <a:spcBef>
                <a:spcPts val="270"/>
              </a:spcBef>
              <a:spcAft>
                <a:spcPts val="0"/>
              </a:spcAft>
              <a:buClr>
                <a:schemeClr val="dk1"/>
              </a:buClr>
              <a:buSzPts val="1350"/>
              <a:buChar char="•"/>
              <a:defRPr sz="1350"/>
            </a:lvl9pPr>
          </a:lstStyle>
          <a:p>
            <a:endParaRPr/>
          </a:p>
        </p:txBody>
      </p:sp>
    </p:spTree>
    <p:extLst>
      <p:ext uri="{BB962C8B-B14F-4D97-AF65-F5344CB8AC3E}">
        <p14:creationId xmlns:p14="http://schemas.microsoft.com/office/powerpoint/2010/main" val="141192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000"/>
              <a:buFont typeface="Calibri"/>
              <a:buNone/>
              <a:defRPr sz="4000" b="1">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6"/>
          <p:cNvSpPr txBox="1">
            <a:spLocks noGrp="1"/>
          </p:cNvSpPr>
          <p:nvPr>
            <p:ph type="body" idx="1"/>
          </p:nvPr>
        </p:nvSpPr>
        <p:spPr>
          <a:xfrm>
            <a:off x="609600" y="1535117"/>
            <a:ext cx="5386917" cy="63976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360"/>
              </a:spcBef>
              <a:spcAft>
                <a:spcPts val="0"/>
              </a:spcAft>
              <a:buClr>
                <a:schemeClr val="dk1"/>
              </a:buClr>
              <a:buSzPts val="1800"/>
              <a:buNone/>
              <a:defRPr sz="1800" b="1"/>
            </a:lvl1pPr>
            <a:lvl2pPr marL="914400" lvl="1" indent="-228600" algn="l">
              <a:lnSpc>
                <a:spcPct val="100000"/>
              </a:lnSpc>
              <a:spcBef>
                <a:spcPts val="300"/>
              </a:spcBef>
              <a:spcAft>
                <a:spcPts val="0"/>
              </a:spcAft>
              <a:buClr>
                <a:schemeClr val="dk1"/>
              </a:buClr>
              <a:buSzPts val="1500"/>
              <a:buNone/>
              <a:defRPr sz="1500" b="1"/>
            </a:lvl2pPr>
            <a:lvl3pPr marL="1371600" lvl="2" indent="-228600" algn="l">
              <a:lnSpc>
                <a:spcPct val="100000"/>
              </a:lnSpc>
              <a:spcBef>
                <a:spcPts val="270"/>
              </a:spcBef>
              <a:spcAft>
                <a:spcPts val="0"/>
              </a:spcAft>
              <a:buClr>
                <a:schemeClr val="dk1"/>
              </a:buClr>
              <a:buSzPts val="1350"/>
              <a:buNone/>
              <a:defRPr sz="1350" b="1"/>
            </a:lvl3pPr>
            <a:lvl4pPr marL="1828800" lvl="3" indent="-228600" algn="l">
              <a:lnSpc>
                <a:spcPct val="100000"/>
              </a:lnSpc>
              <a:spcBef>
                <a:spcPts val="240"/>
              </a:spcBef>
              <a:spcAft>
                <a:spcPts val="0"/>
              </a:spcAft>
              <a:buClr>
                <a:schemeClr val="dk1"/>
              </a:buClr>
              <a:buSzPts val="1200"/>
              <a:buNone/>
              <a:defRPr sz="1200" b="1"/>
            </a:lvl4pPr>
            <a:lvl5pPr marL="2286000" lvl="4" indent="-228600" algn="l">
              <a:lnSpc>
                <a:spcPct val="100000"/>
              </a:lnSpc>
              <a:spcBef>
                <a:spcPts val="240"/>
              </a:spcBef>
              <a:spcAft>
                <a:spcPts val="0"/>
              </a:spcAft>
              <a:buClr>
                <a:schemeClr val="dk1"/>
              </a:buClr>
              <a:buSzPts val="1200"/>
              <a:buNone/>
              <a:defRPr sz="1200" b="1"/>
            </a:lvl5pPr>
            <a:lvl6pPr marL="2743200" lvl="5" indent="-228600" algn="l">
              <a:lnSpc>
                <a:spcPct val="100000"/>
              </a:lnSpc>
              <a:spcBef>
                <a:spcPts val="240"/>
              </a:spcBef>
              <a:spcAft>
                <a:spcPts val="0"/>
              </a:spcAft>
              <a:buClr>
                <a:schemeClr val="dk1"/>
              </a:buClr>
              <a:buSzPts val="1200"/>
              <a:buNone/>
              <a:defRPr sz="1200" b="1"/>
            </a:lvl6pPr>
            <a:lvl7pPr marL="3200400" lvl="6" indent="-228600" algn="l">
              <a:lnSpc>
                <a:spcPct val="100000"/>
              </a:lnSpc>
              <a:spcBef>
                <a:spcPts val="240"/>
              </a:spcBef>
              <a:spcAft>
                <a:spcPts val="0"/>
              </a:spcAft>
              <a:buClr>
                <a:schemeClr val="dk1"/>
              </a:buClr>
              <a:buSzPts val="1200"/>
              <a:buNone/>
              <a:defRPr sz="1200" b="1"/>
            </a:lvl7pPr>
            <a:lvl8pPr marL="3657600" lvl="7" indent="-228600" algn="l">
              <a:lnSpc>
                <a:spcPct val="100000"/>
              </a:lnSpc>
              <a:spcBef>
                <a:spcPts val="240"/>
              </a:spcBef>
              <a:spcAft>
                <a:spcPts val="0"/>
              </a:spcAft>
              <a:buClr>
                <a:schemeClr val="dk1"/>
              </a:buClr>
              <a:buSzPts val="1200"/>
              <a:buNone/>
              <a:defRPr sz="1200" b="1"/>
            </a:lvl8pPr>
            <a:lvl9pPr marL="4114800" lvl="8" indent="-228600" algn="l">
              <a:lnSpc>
                <a:spcPct val="100000"/>
              </a:lnSpc>
              <a:spcBef>
                <a:spcPts val="240"/>
              </a:spcBef>
              <a:spcAft>
                <a:spcPts val="0"/>
              </a:spcAft>
              <a:buClr>
                <a:schemeClr val="dk1"/>
              </a:buClr>
              <a:buSzPts val="1200"/>
              <a:buNone/>
              <a:defRPr sz="1200" b="1"/>
            </a:lvl9pPr>
          </a:lstStyle>
          <a:p>
            <a:endParaRPr/>
          </a:p>
        </p:txBody>
      </p:sp>
      <p:sp>
        <p:nvSpPr>
          <p:cNvPr id="34" name="Google Shape;34;p6"/>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23850" algn="l">
              <a:lnSpc>
                <a:spcPct val="100000"/>
              </a:lnSpc>
              <a:spcBef>
                <a:spcPts val="300"/>
              </a:spcBef>
              <a:spcAft>
                <a:spcPts val="0"/>
              </a:spcAft>
              <a:buClr>
                <a:schemeClr val="dk1"/>
              </a:buClr>
              <a:buSzPts val="1500"/>
              <a:buChar char="–"/>
              <a:defRPr sz="1500"/>
            </a:lvl2pPr>
            <a:lvl3pPr marL="1371600" lvl="2" indent="-314325" algn="l">
              <a:lnSpc>
                <a:spcPct val="100000"/>
              </a:lnSpc>
              <a:spcBef>
                <a:spcPts val="270"/>
              </a:spcBef>
              <a:spcAft>
                <a:spcPts val="0"/>
              </a:spcAft>
              <a:buClr>
                <a:schemeClr val="dk1"/>
              </a:buClr>
              <a:buSzPts val="1350"/>
              <a:buChar char="•"/>
              <a:defRPr sz="1350"/>
            </a:lvl3pPr>
            <a:lvl4pPr marL="1828800" lvl="3" indent="-304800" algn="l">
              <a:lnSpc>
                <a:spcPct val="100000"/>
              </a:lnSpc>
              <a:spcBef>
                <a:spcPts val="240"/>
              </a:spcBef>
              <a:spcAft>
                <a:spcPts val="0"/>
              </a:spcAft>
              <a:buClr>
                <a:schemeClr val="dk1"/>
              </a:buClr>
              <a:buSzPts val="1200"/>
              <a:buChar char="–"/>
              <a:defRPr sz="1200"/>
            </a:lvl4pPr>
            <a:lvl5pPr marL="2286000" lvl="4" indent="-304800" algn="l">
              <a:lnSpc>
                <a:spcPct val="100000"/>
              </a:lnSpc>
              <a:spcBef>
                <a:spcPts val="240"/>
              </a:spcBef>
              <a:spcAft>
                <a:spcPts val="0"/>
              </a:spcAft>
              <a:buClr>
                <a:schemeClr val="dk1"/>
              </a:buClr>
              <a:buSzPts val="1200"/>
              <a:buChar char="»"/>
              <a:defRPr sz="1200"/>
            </a:lvl5pPr>
            <a:lvl6pPr marL="2743200" lvl="5" indent="-304800" algn="l">
              <a:lnSpc>
                <a:spcPct val="100000"/>
              </a:lnSpc>
              <a:spcBef>
                <a:spcPts val="240"/>
              </a:spcBef>
              <a:spcAft>
                <a:spcPts val="0"/>
              </a:spcAft>
              <a:buClr>
                <a:schemeClr val="dk1"/>
              </a:buClr>
              <a:buSzPts val="1200"/>
              <a:buChar char="•"/>
              <a:defRPr sz="1200"/>
            </a:lvl6pPr>
            <a:lvl7pPr marL="3200400" lvl="6" indent="-304800" algn="l">
              <a:lnSpc>
                <a:spcPct val="100000"/>
              </a:lnSpc>
              <a:spcBef>
                <a:spcPts val="240"/>
              </a:spcBef>
              <a:spcAft>
                <a:spcPts val="0"/>
              </a:spcAft>
              <a:buClr>
                <a:schemeClr val="dk1"/>
              </a:buClr>
              <a:buSzPts val="1200"/>
              <a:buChar char="•"/>
              <a:defRPr sz="1200"/>
            </a:lvl7pPr>
            <a:lvl8pPr marL="3657600" lvl="7" indent="-304800" algn="l">
              <a:lnSpc>
                <a:spcPct val="100000"/>
              </a:lnSpc>
              <a:spcBef>
                <a:spcPts val="240"/>
              </a:spcBef>
              <a:spcAft>
                <a:spcPts val="0"/>
              </a:spcAft>
              <a:buClr>
                <a:schemeClr val="dk1"/>
              </a:buClr>
              <a:buSzPts val="1200"/>
              <a:buChar char="•"/>
              <a:defRPr sz="1200"/>
            </a:lvl8pPr>
            <a:lvl9pPr marL="4114800" lvl="8" indent="-304800" algn="l">
              <a:lnSpc>
                <a:spcPct val="100000"/>
              </a:lnSpc>
              <a:spcBef>
                <a:spcPts val="240"/>
              </a:spcBef>
              <a:spcAft>
                <a:spcPts val="0"/>
              </a:spcAft>
              <a:buClr>
                <a:schemeClr val="dk1"/>
              </a:buClr>
              <a:buSzPts val="1200"/>
              <a:buChar char="•"/>
              <a:defRPr sz="1200"/>
            </a:lvl9pPr>
          </a:lstStyle>
          <a:p>
            <a:endParaRPr/>
          </a:p>
        </p:txBody>
      </p:sp>
      <p:sp>
        <p:nvSpPr>
          <p:cNvPr id="35" name="Google Shape;35;p6"/>
          <p:cNvSpPr txBox="1">
            <a:spLocks noGrp="1"/>
          </p:cNvSpPr>
          <p:nvPr>
            <p:ph type="body" idx="3"/>
          </p:nvPr>
        </p:nvSpPr>
        <p:spPr>
          <a:xfrm>
            <a:off x="6193372" y="1535117"/>
            <a:ext cx="5389033" cy="639763"/>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360"/>
              </a:spcBef>
              <a:spcAft>
                <a:spcPts val="0"/>
              </a:spcAft>
              <a:buClr>
                <a:schemeClr val="dk1"/>
              </a:buClr>
              <a:buSzPts val="1800"/>
              <a:buNone/>
              <a:defRPr sz="1800" b="1"/>
            </a:lvl1pPr>
            <a:lvl2pPr marL="914400" lvl="1" indent="-228600" algn="l">
              <a:lnSpc>
                <a:spcPct val="100000"/>
              </a:lnSpc>
              <a:spcBef>
                <a:spcPts val="300"/>
              </a:spcBef>
              <a:spcAft>
                <a:spcPts val="0"/>
              </a:spcAft>
              <a:buClr>
                <a:schemeClr val="dk1"/>
              </a:buClr>
              <a:buSzPts val="1500"/>
              <a:buNone/>
              <a:defRPr sz="1500" b="1"/>
            </a:lvl2pPr>
            <a:lvl3pPr marL="1371600" lvl="2" indent="-228600" algn="l">
              <a:lnSpc>
                <a:spcPct val="100000"/>
              </a:lnSpc>
              <a:spcBef>
                <a:spcPts val="270"/>
              </a:spcBef>
              <a:spcAft>
                <a:spcPts val="0"/>
              </a:spcAft>
              <a:buClr>
                <a:schemeClr val="dk1"/>
              </a:buClr>
              <a:buSzPts val="1350"/>
              <a:buNone/>
              <a:defRPr sz="1350" b="1"/>
            </a:lvl3pPr>
            <a:lvl4pPr marL="1828800" lvl="3" indent="-228600" algn="l">
              <a:lnSpc>
                <a:spcPct val="100000"/>
              </a:lnSpc>
              <a:spcBef>
                <a:spcPts val="240"/>
              </a:spcBef>
              <a:spcAft>
                <a:spcPts val="0"/>
              </a:spcAft>
              <a:buClr>
                <a:schemeClr val="dk1"/>
              </a:buClr>
              <a:buSzPts val="1200"/>
              <a:buNone/>
              <a:defRPr sz="1200" b="1"/>
            </a:lvl4pPr>
            <a:lvl5pPr marL="2286000" lvl="4" indent="-228600" algn="l">
              <a:lnSpc>
                <a:spcPct val="100000"/>
              </a:lnSpc>
              <a:spcBef>
                <a:spcPts val="240"/>
              </a:spcBef>
              <a:spcAft>
                <a:spcPts val="0"/>
              </a:spcAft>
              <a:buClr>
                <a:schemeClr val="dk1"/>
              </a:buClr>
              <a:buSzPts val="1200"/>
              <a:buNone/>
              <a:defRPr sz="1200" b="1"/>
            </a:lvl5pPr>
            <a:lvl6pPr marL="2743200" lvl="5" indent="-228600" algn="l">
              <a:lnSpc>
                <a:spcPct val="100000"/>
              </a:lnSpc>
              <a:spcBef>
                <a:spcPts val="240"/>
              </a:spcBef>
              <a:spcAft>
                <a:spcPts val="0"/>
              </a:spcAft>
              <a:buClr>
                <a:schemeClr val="dk1"/>
              </a:buClr>
              <a:buSzPts val="1200"/>
              <a:buNone/>
              <a:defRPr sz="1200" b="1"/>
            </a:lvl6pPr>
            <a:lvl7pPr marL="3200400" lvl="6" indent="-228600" algn="l">
              <a:lnSpc>
                <a:spcPct val="100000"/>
              </a:lnSpc>
              <a:spcBef>
                <a:spcPts val="240"/>
              </a:spcBef>
              <a:spcAft>
                <a:spcPts val="0"/>
              </a:spcAft>
              <a:buClr>
                <a:schemeClr val="dk1"/>
              </a:buClr>
              <a:buSzPts val="1200"/>
              <a:buNone/>
              <a:defRPr sz="1200" b="1"/>
            </a:lvl7pPr>
            <a:lvl8pPr marL="3657600" lvl="7" indent="-228600" algn="l">
              <a:lnSpc>
                <a:spcPct val="100000"/>
              </a:lnSpc>
              <a:spcBef>
                <a:spcPts val="240"/>
              </a:spcBef>
              <a:spcAft>
                <a:spcPts val="0"/>
              </a:spcAft>
              <a:buClr>
                <a:schemeClr val="dk1"/>
              </a:buClr>
              <a:buSzPts val="1200"/>
              <a:buNone/>
              <a:defRPr sz="1200" b="1"/>
            </a:lvl8pPr>
            <a:lvl9pPr marL="4114800" lvl="8" indent="-228600" algn="l">
              <a:lnSpc>
                <a:spcPct val="100000"/>
              </a:lnSpc>
              <a:spcBef>
                <a:spcPts val="240"/>
              </a:spcBef>
              <a:spcAft>
                <a:spcPts val="0"/>
              </a:spcAft>
              <a:buClr>
                <a:schemeClr val="dk1"/>
              </a:buClr>
              <a:buSzPts val="1200"/>
              <a:buNone/>
              <a:defRPr sz="1200" b="1"/>
            </a:lvl9pPr>
          </a:lstStyle>
          <a:p>
            <a:endParaRPr/>
          </a:p>
        </p:txBody>
      </p:sp>
      <p:sp>
        <p:nvSpPr>
          <p:cNvPr id="36" name="Google Shape;36;p6"/>
          <p:cNvSpPr txBox="1">
            <a:spLocks noGrp="1"/>
          </p:cNvSpPr>
          <p:nvPr>
            <p:ph type="body" idx="4"/>
          </p:nvPr>
        </p:nvSpPr>
        <p:spPr>
          <a:xfrm>
            <a:off x="6193372" y="2174875"/>
            <a:ext cx="5389033" cy="3951288"/>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sz="1800"/>
            </a:lvl1pPr>
            <a:lvl2pPr marL="914400" lvl="1" indent="-323850" algn="l">
              <a:lnSpc>
                <a:spcPct val="100000"/>
              </a:lnSpc>
              <a:spcBef>
                <a:spcPts val="300"/>
              </a:spcBef>
              <a:spcAft>
                <a:spcPts val="0"/>
              </a:spcAft>
              <a:buClr>
                <a:schemeClr val="dk1"/>
              </a:buClr>
              <a:buSzPts val="1500"/>
              <a:buChar char="–"/>
              <a:defRPr sz="1500"/>
            </a:lvl2pPr>
            <a:lvl3pPr marL="1371600" lvl="2" indent="-314325" algn="l">
              <a:lnSpc>
                <a:spcPct val="100000"/>
              </a:lnSpc>
              <a:spcBef>
                <a:spcPts val="270"/>
              </a:spcBef>
              <a:spcAft>
                <a:spcPts val="0"/>
              </a:spcAft>
              <a:buClr>
                <a:schemeClr val="dk1"/>
              </a:buClr>
              <a:buSzPts val="1350"/>
              <a:buChar char="•"/>
              <a:defRPr sz="1350"/>
            </a:lvl3pPr>
            <a:lvl4pPr marL="1828800" lvl="3" indent="-304800" algn="l">
              <a:lnSpc>
                <a:spcPct val="100000"/>
              </a:lnSpc>
              <a:spcBef>
                <a:spcPts val="240"/>
              </a:spcBef>
              <a:spcAft>
                <a:spcPts val="0"/>
              </a:spcAft>
              <a:buClr>
                <a:schemeClr val="dk1"/>
              </a:buClr>
              <a:buSzPts val="1200"/>
              <a:buChar char="–"/>
              <a:defRPr sz="1200"/>
            </a:lvl4pPr>
            <a:lvl5pPr marL="2286000" lvl="4" indent="-304800" algn="l">
              <a:lnSpc>
                <a:spcPct val="100000"/>
              </a:lnSpc>
              <a:spcBef>
                <a:spcPts val="240"/>
              </a:spcBef>
              <a:spcAft>
                <a:spcPts val="0"/>
              </a:spcAft>
              <a:buClr>
                <a:schemeClr val="dk1"/>
              </a:buClr>
              <a:buSzPts val="1200"/>
              <a:buChar char="»"/>
              <a:defRPr sz="1200"/>
            </a:lvl5pPr>
            <a:lvl6pPr marL="2743200" lvl="5" indent="-304800" algn="l">
              <a:lnSpc>
                <a:spcPct val="100000"/>
              </a:lnSpc>
              <a:spcBef>
                <a:spcPts val="240"/>
              </a:spcBef>
              <a:spcAft>
                <a:spcPts val="0"/>
              </a:spcAft>
              <a:buClr>
                <a:schemeClr val="dk1"/>
              </a:buClr>
              <a:buSzPts val="1200"/>
              <a:buChar char="•"/>
              <a:defRPr sz="1200"/>
            </a:lvl6pPr>
            <a:lvl7pPr marL="3200400" lvl="6" indent="-304800" algn="l">
              <a:lnSpc>
                <a:spcPct val="100000"/>
              </a:lnSpc>
              <a:spcBef>
                <a:spcPts val="240"/>
              </a:spcBef>
              <a:spcAft>
                <a:spcPts val="0"/>
              </a:spcAft>
              <a:buClr>
                <a:schemeClr val="dk1"/>
              </a:buClr>
              <a:buSzPts val="1200"/>
              <a:buChar char="•"/>
              <a:defRPr sz="1200"/>
            </a:lvl7pPr>
            <a:lvl8pPr marL="3657600" lvl="7" indent="-304800" algn="l">
              <a:lnSpc>
                <a:spcPct val="100000"/>
              </a:lnSpc>
              <a:spcBef>
                <a:spcPts val="240"/>
              </a:spcBef>
              <a:spcAft>
                <a:spcPts val="0"/>
              </a:spcAft>
              <a:buClr>
                <a:schemeClr val="dk1"/>
              </a:buClr>
              <a:buSzPts val="1200"/>
              <a:buChar char="•"/>
              <a:defRPr sz="1200"/>
            </a:lvl8pPr>
            <a:lvl9pPr marL="4114800" lvl="8" indent="-304800" algn="l">
              <a:lnSpc>
                <a:spcPct val="100000"/>
              </a:lnSpc>
              <a:spcBef>
                <a:spcPts val="240"/>
              </a:spcBef>
              <a:spcAft>
                <a:spcPts val="0"/>
              </a:spcAft>
              <a:buClr>
                <a:schemeClr val="dk1"/>
              </a:buClr>
              <a:buSzPts val="1200"/>
              <a:buChar char="•"/>
              <a:defRPr sz="1200"/>
            </a:lvl9pPr>
          </a:lstStyle>
          <a:p>
            <a:endParaRPr/>
          </a:p>
        </p:txBody>
      </p:sp>
    </p:spTree>
    <p:extLst>
      <p:ext uri="{BB962C8B-B14F-4D97-AF65-F5344CB8AC3E}">
        <p14:creationId xmlns:p14="http://schemas.microsoft.com/office/powerpoint/2010/main" val="238941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7"/>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000"/>
              <a:buFont typeface="Calibri"/>
              <a:buNone/>
              <a:defRPr sz="4000" b="1">
                <a:solidFill>
                  <a:schemeClr val="dk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780684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Tree>
    <p:extLst>
      <p:ext uri="{BB962C8B-B14F-4D97-AF65-F5344CB8AC3E}">
        <p14:creationId xmlns:p14="http://schemas.microsoft.com/office/powerpoint/2010/main" val="508534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40"/>
        <p:cNvGrpSpPr/>
        <p:nvPr/>
      </p:nvGrpSpPr>
      <p:grpSpPr>
        <a:xfrm>
          <a:off x="0" y="0"/>
          <a:ext cx="0" cy="0"/>
          <a:chOff x="0" y="0"/>
          <a:chExt cx="0" cy="0"/>
        </a:xfrm>
      </p:grpSpPr>
      <p:sp>
        <p:nvSpPr>
          <p:cNvPr id="41" name="Google Shape;41;p9"/>
          <p:cNvSpPr txBox="1">
            <a:spLocks noGrp="1"/>
          </p:cNvSpPr>
          <p:nvPr>
            <p:ph type="title"/>
          </p:nvPr>
        </p:nvSpPr>
        <p:spPr>
          <a:xfrm>
            <a:off x="609603" y="273053"/>
            <a:ext cx="4011084" cy="116205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500"/>
              <a:buFont typeface="Calibri"/>
              <a:buNone/>
              <a:defRPr sz="15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9"/>
          <p:cNvSpPr txBox="1">
            <a:spLocks noGrp="1"/>
          </p:cNvSpPr>
          <p:nvPr>
            <p:ph type="body" idx="1"/>
          </p:nvPr>
        </p:nvSpPr>
        <p:spPr>
          <a:xfrm>
            <a:off x="4766737" y="273057"/>
            <a:ext cx="6815667" cy="5853113"/>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61950" algn="l">
              <a:lnSpc>
                <a:spcPct val="100000"/>
              </a:lnSpc>
              <a:spcBef>
                <a:spcPts val="420"/>
              </a:spcBef>
              <a:spcAft>
                <a:spcPts val="0"/>
              </a:spcAft>
              <a:buClr>
                <a:schemeClr val="dk1"/>
              </a:buClr>
              <a:buSzPts val="2100"/>
              <a:buChar char="–"/>
              <a:defRPr sz="2100"/>
            </a:lvl2pPr>
            <a:lvl3pPr marL="1371600" lvl="2" indent="-342900" algn="l">
              <a:lnSpc>
                <a:spcPct val="100000"/>
              </a:lnSpc>
              <a:spcBef>
                <a:spcPts val="360"/>
              </a:spcBef>
              <a:spcAft>
                <a:spcPts val="0"/>
              </a:spcAft>
              <a:buClr>
                <a:schemeClr val="dk1"/>
              </a:buClr>
              <a:buSzPts val="1800"/>
              <a:buChar char="•"/>
              <a:defRPr sz="1800"/>
            </a:lvl3pPr>
            <a:lvl4pPr marL="1828800" lvl="3" indent="-323850" algn="l">
              <a:lnSpc>
                <a:spcPct val="100000"/>
              </a:lnSpc>
              <a:spcBef>
                <a:spcPts val="300"/>
              </a:spcBef>
              <a:spcAft>
                <a:spcPts val="0"/>
              </a:spcAft>
              <a:buClr>
                <a:schemeClr val="dk1"/>
              </a:buClr>
              <a:buSzPts val="1500"/>
              <a:buChar char="–"/>
              <a:defRPr sz="1500"/>
            </a:lvl4pPr>
            <a:lvl5pPr marL="2286000" lvl="4" indent="-323850" algn="l">
              <a:lnSpc>
                <a:spcPct val="100000"/>
              </a:lnSpc>
              <a:spcBef>
                <a:spcPts val="300"/>
              </a:spcBef>
              <a:spcAft>
                <a:spcPts val="0"/>
              </a:spcAft>
              <a:buClr>
                <a:schemeClr val="dk1"/>
              </a:buClr>
              <a:buSzPts val="1500"/>
              <a:buChar char="»"/>
              <a:defRPr sz="1500"/>
            </a:lvl5pPr>
            <a:lvl6pPr marL="2743200" lvl="5" indent="-323850" algn="l">
              <a:lnSpc>
                <a:spcPct val="100000"/>
              </a:lnSpc>
              <a:spcBef>
                <a:spcPts val="300"/>
              </a:spcBef>
              <a:spcAft>
                <a:spcPts val="0"/>
              </a:spcAft>
              <a:buClr>
                <a:schemeClr val="dk1"/>
              </a:buClr>
              <a:buSzPts val="1500"/>
              <a:buChar char="•"/>
              <a:defRPr sz="1500"/>
            </a:lvl6pPr>
            <a:lvl7pPr marL="3200400" lvl="6" indent="-323850" algn="l">
              <a:lnSpc>
                <a:spcPct val="100000"/>
              </a:lnSpc>
              <a:spcBef>
                <a:spcPts val="300"/>
              </a:spcBef>
              <a:spcAft>
                <a:spcPts val="0"/>
              </a:spcAft>
              <a:buClr>
                <a:schemeClr val="dk1"/>
              </a:buClr>
              <a:buSzPts val="1500"/>
              <a:buChar char="•"/>
              <a:defRPr sz="1500"/>
            </a:lvl7pPr>
            <a:lvl8pPr marL="3657600" lvl="7" indent="-323850" algn="l">
              <a:lnSpc>
                <a:spcPct val="100000"/>
              </a:lnSpc>
              <a:spcBef>
                <a:spcPts val="300"/>
              </a:spcBef>
              <a:spcAft>
                <a:spcPts val="0"/>
              </a:spcAft>
              <a:buClr>
                <a:schemeClr val="dk1"/>
              </a:buClr>
              <a:buSzPts val="1500"/>
              <a:buChar char="•"/>
              <a:defRPr sz="1500"/>
            </a:lvl8pPr>
            <a:lvl9pPr marL="4114800" lvl="8" indent="-323850" algn="l">
              <a:lnSpc>
                <a:spcPct val="100000"/>
              </a:lnSpc>
              <a:spcBef>
                <a:spcPts val="300"/>
              </a:spcBef>
              <a:spcAft>
                <a:spcPts val="0"/>
              </a:spcAft>
              <a:buClr>
                <a:schemeClr val="dk1"/>
              </a:buClr>
              <a:buSzPts val="1500"/>
              <a:buChar char="•"/>
              <a:defRPr sz="1500"/>
            </a:lvl9pPr>
          </a:lstStyle>
          <a:p>
            <a:endParaRPr/>
          </a:p>
        </p:txBody>
      </p:sp>
      <p:sp>
        <p:nvSpPr>
          <p:cNvPr id="43" name="Google Shape;43;p9"/>
          <p:cNvSpPr txBox="1">
            <a:spLocks noGrp="1"/>
          </p:cNvSpPr>
          <p:nvPr>
            <p:ph type="body" idx="2"/>
          </p:nvPr>
        </p:nvSpPr>
        <p:spPr>
          <a:xfrm>
            <a:off x="609603" y="1435103"/>
            <a:ext cx="4011084"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10"/>
              </a:spcBef>
              <a:spcAft>
                <a:spcPts val="0"/>
              </a:spcAft>
              <a:buClr>
                <a:schemeClr val="dk1"/>
              </a:buClr>
              <a:buSzPts val="1050"/>
              <a:buNone/>
              <a:defRPr sz="1050"/>
            </a:lvl1pPr>
            <a:lvl2pPr marL="914400" lvl="1" indent="-228600" algn="l">
              <a:lnSpc>
                <a:spcPct val="100000"/>
              </a:lnSpc>
              <a:spcBef>
                <a:spcPts val="180"/>
              </a:spcBef>
              <a:spcAft>
                <a:spcPts val="0"/>
              </a:spcAft>
              <a:buClr>
                <a:schemeClr val="dk1"/>
              </a:buClr>
              <a:buSzPts val="900"/>
              <a:buNone/>
              <a:defRPr sz="900"/>
            </a:lvl2pPr>
            <a:lvl3pPr marL="1371600" lvl="2" indent="-228600" algn="l">
              <a:lnSpc>
                <a:spcPct val="100000"/>
              </a:lnSpc>
              <a:spcBef>
                <a:spcPts val="150"/>
              </a:spcBef>
              <a:spcAft>
                <a:spcPts val="0"/>
              </a:spcAft>
              <a:buClr>
                <a:schemeClr val="dk1"/>
              </a:buClr>
              <a:buSzPts val="750"/>
              <a:buNone/>
              <a:defRPr sz="750"/>
            </a:lvl3pPr>
            <a:lvl4pPr marL="1828800" lvl="3" indent="-228600" algn="l">
              <a:lnSpc>
                <a:spcPct val="100000"/>
              </a:lnSpc>
              <a:spcBef>
                <a:spcPts val="135"/>
              </a:spcBef>
              <a:spcAft>
                <a:spcPts val="0"/>
              </a:spcAft>
              <a:buClr>
                <a:schemeClr val="dk1"/>
              </a:buClr>
              <a:buSzPts val="675"/>
              <a:buNone/>
              <a:defRPr sz="675"/>
            </a:lvl4pPr>
            <a:lvl5pPr marL="2286000" lvl="4" indent="-228600" algn="l">
              <a:lnSpc>
                <a:spcPct val="100000"/>
              </a:lnSpc>
              <a:spcBef>
                <a:spcPts val="135"/>
              </a:spcBef>
              <a:spcAft>
                <a:spcPts val="0"/>
              </a:spcAft>
              <a:buClr>
                <a:schemeClr val="dk1"/>
              </a:buClr>
              <a:buSzPts val="675"/>
              <a:buNone/>
              <a:defRPr sz="675"/>
            </a:lvl5pPr>
            <a:lvl6pPr marL="2743200" lvl="5" indent="-228600" algn="l">
              <a:lnSpc>
                <a:spcPct val="100000"/>
              </a:lnSpc>
              <a:spcBef>
                <a:spcPts val="135"/>
              </a:spcBef>
              <a:spcAft>
                <a:spcPts val="0"/>
              </a:spcAft>
              <a:buClr>
                <a:schemeClr val="dk1"/>
              </a:buClr>
              <a:buSzPts val="675"/>
              <a:buNone/>
              <a:defRPr sz="675"/>
            </a:lvl6pPr>
            <a:lvl7pPr marL="3200400" lvl="6" indent="-228600" algn="l">
              <a:lnSpc>
                <a:spcPct val="100000"/>
              </a:lnSpc>
              <a:spcBef>
                <a:spcPts val="135"/>
              </a:spcBef>
              <a:spcAft>
                <a:spcPts val="0"/>
              </a:spcAft>
              <a:buClr>
                <a:schemeClr val="dk1"/>
              </a:buClr>
              <a:buSzPts val="675"/>
              <a:buNone/>
              <a:defRPr sz="675"/>
            </a:lvl7pPr>
            <a:lvl8pPr marL="3657600" lvl="7" indent="-228600" algn="l">
              <a:lnSpc>
                <a:spcPct val="100000"/>
              </a:lnSpc>
              <a:spcBef>
                <a:spcPts val="135"/>
              </a:spcBef>
              <a:spcAft>
                <a:spcPts val="0"/>
              </a:spcAft>
              <a:buClr>
                <a:schemeClr val="dk1"/>
              </a:buClr>
              <a:buSzPts val="675"/>
              <a:buNone/>
              <a:defRPr sz="675"/>
            </a:lvl8pPr>
            <a:lvl9pPr marL="4114800" lvl="8" indent="-228600" algn="l">
              <a:lnSpc>
                <a:spcPct val="100000"/>
              </a:lnSpc>
              <a:spcBef>
                <a:spcPts val="135"/>
              </a:spcBef>
              <a:spcAft>
                <a:spcPts val="0"/>
              </a:spcAft>
              <a:buClr>
                <a:schemeClr val="dk1"/>
              </a:buClr>
              <a:buSzPts val="675"/>
              <a:buNone/>
              <a:defRPr sz="675"/>
            </a:lvl9pPr>
          </a:lstStyle>
          <a:p>
            <a:endParaRPr/>
          </a:p>
        </p:txBody>
      </p:sp>
    </p:spTree>
    <p:extLst>
      <p:ext uri="{BB962C8B-B14F-4D97-AF65-F5344CB8AC3E}">
        <p14:creationId xmlns:p14="http://schemas.microsoft.com/office/powerpoint/2010/main" val="2169085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2389717" y="4800604"/>
            <a:ext cx="7315200" cy="566739"/>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1500"/>
              <a:buFont typeface="Calibri"/>
              <a:buNone/>
              <a:defRPr sz="15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0"/>
          <p:cNvSpPr>
            <a:spLocks noGrp="1"/>
          </p:cNvSpPr>
          <p:nvPr>
            <p:ph type="pic" idx="2"/>
          </p:nvPr>
        </p:nvSpPr>
        <p:spPr>
          <a:xfrm>
            <a:off x="2389717" y="612775"/>
            <a:ext cx="7315200" cy="4114800"/>
          </a:xfrm>
          <a:prstGeom prst="rect">
            <a:avLst/>
          </a:prstGeom>
          <a:noFill/>
          <a:ln>
            <a:noFill/>
          </a:ln>
        </p:spPr>
      </p:sp>
      <p:sp>
        <p:nvSpPr>
          <p:cNvPr id="47" name="Google Shape;47;p10"/>
          <p:cNvSpPr txBox="1">
            <a:spLocks noGrp="1"/>
          </p:cNvSpPr>
          <p:nvPr>
            <p:ph type="body" idx="1"/>
          </p:nvPr>
        </p:nvSpPr>
        <p:spPr>
          <a:xfrm>
            <a:off x="2389717" y="5367342"/>
            <a:ext cx="7315200" cy="8048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10"/>
              </a:spcBef>
              <a:spcAft>
                <a:spcPts val="0"/>
              </a:spcAft>
              <a:buClr>
                <a:schemeClr val="dk1"/>
              </a:buClr>
              <a:buSzPts val="1050"/>
              <a:buNone/>
              <a:defRPr sz="1050"/>
            </a:lvl1pPr>
            <a:lvl2pPr marL="914400" lvl="1" indent="-228600" algn="l">
              <a:lnSpc>
                <a:spcPct val="100000"/>
              </a:lnSpc>
              <a:spcBef>
                <a:spcPts val="180"/>
              </a:spcBef>
              <a:spcAft>
                <a:spcPts val="0"/>
              </a:spcAft>
              <a:buClr>
                <a:schemeClr val="dk1"/>
              </a:buClr>
              <a:buSzPts val="900"/>
              <a:buNone/>
              <a:defRPr sz="900"/>
            </a:lvl2pPr>
            <a:lvl3pPr marL="1371600" lvl="2" indent="-228600" algn="l">
              <a:lnSpc>
                <a:spcPct val="100000"/>
              </a:lnSpc>
              <a:spcBef>
                <a:spcPts val="150"/>
              </a:spcBef>
              <a:spcAft>
                <a:spcPts val="0"/>
              </a:spcAft>
              <a:buClr>
                <a:schemeClr val="dk1"/>
              </a:buClr>
              <a:buSzPts val="750"/>
              <a:buNone/>
              <a:defRPr sz="750"/>
            </a:lvl3pPr>
            <a:lvl4pPr marL="1828800" lvl="3" indent="-228600" algn="l">
              <a:lnSpc>
                <a:spcPct val="100000"/>
              </a:lnSpc>
              <a:spcBef>
                <a:spcPts val="135"/>
              </a:spcBef>
              <a:spcAft>
                <a:spcPts val="0"/>
              </a:spcAft>
              <a:buClr>
                <a:schemeClr val="dk1"/>
              </a:buClr>
              <a:buSzPts val="675"/>
              <a:buNone/>
              <a:defRPr sz="675"/>
            </a:lvl4pPr>
            <a:lvl5pPr marL="2286000" lvl="4" indent="-228600" algn="l">
              <a:lnSpc>
                <a:spcPct val="100000"/>
              </a:lnSpc>
              <a:spcBef>
                <a:spcPts val="135"/>
              </a:spcBef>
              <a:spcAft>
                <a:spcPts val="0"/>
              </a:spcAft>
              <a:buClr>
                <a:schemeClr val="dk1"/>
              </a:buClr>
              <a:buSzPts val="675"/>
              <a:buNone/>
              <a:defRPr sz="675"/>
            </a:lvl5pPr>
            <a:lvl6pPr marL="2743200" lvl="5" indent="-228600" algn="l">
              <a:lnSpc>
                <a:spcPct val="100000"/>
              </a:lnSpc>
              <a:spcBef>
                <a:spcPts val="135"/>
              </a:spcBef>
              <a:spcAft>
                <a:spcPts val="0"/>
              </a:spcAft>
              <a:buClr>
                <a:schemeClr val="dk1"/>
              </a:buClr>
              <a:buSzPts val="675"/>
              <a:buNone/>
              <a:defRPr sz="675"/>
            </a:lvl6pPr>
            <a:lvl7pPr marL="3200400" lvl="6" indent="-228600" algn="l">
              <a:lnSpc>
                <a:spcPct val="100000"/>
              </a:lnSpc>
              <a:spcBef>
                <a:spcPts val="135"/>
              </a:spcBef>
              <a:spcAft>
                <a:spcPts val="0"/>
              </a:spcAft>
              <a:buClr>
                <a:schemeClr val="dk1"/>
              </a:buClr>
              <a:buSzPts val="675"/>
              <a:buNone/>
              <a:defRPr sz="675"/>
            </a:lvl7pPr>
            <a:lvl8pPr marL="3657600" lvl="7" indent="-228600" algn="l">
              <a:lnSpc>
                <a:spcPct val="100000"/>
              </a:lnSpc>
              <a:spcBef>
                <a:spcPts val="135"/>
              </a:spcBef>
              <a:spcAft>
                <a:spcPts val="0"/>
              </a:spcAft>
              <a:buClr>
                <a:schemeClr val="dk1"/>
              </a:buClr>
              <a:buSzPts val="675"/>
              <a:buNone/>
              <a:defRPr sz="675"/>
            </a:lvl8pPr>
            <a:lvl9pPr marL="4114800" lvl="8" indent="-228600" algn="l">
              <a:lnSpc>
                <a:spcPct val="100000"/>
              </a:lnSpc>
              <a:spcBef>
                <a:spcPts val="135"/>
              </a:spcBef>
              <a:spcAft>
                <a:spcPts val="0"/>
              </a:spcAft>
              <a:buClr>
                <a:schemeClr val="dk1"/>
              </a:buClr>
              <a:buSzPts val="675"/>
              <a:buNone/>
              <a:defRPr sz="675"/>
            </a:lvl9pPr>
          </a:lstStyle>
          <a:p>
            <a:endParaRPr/>
          </a:p>
        </p:txBody>
      </p:sp>
    </p:spTree>
    <p:extLst>
      <p:ext uri="{BB962C8B-B14F-4D97-AF65-F5344CB8AC3E}">
        <p14:creationId xmlns:p14="http://schemas.microsoft.com/office/powerpoint/2010/main" val="27986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6210189"/>
            <a:ext cx="12192000" cy="647812"/>
          </a:xfrm>
          <a:prstGeom prst="rect">
            <a:avLst/>
          </a:prstGeom>
          <a:solidFill>
            <a:srgbClr val="DAE5F1"/>
          </a:solidFill>
          <a:ln w="9525" cap="flat" cmpd="sng">
            <a:solidFill>
              <a:srgbClr val="4A7DB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50"/>
              <a:buFont typeface="Arial"/>
              <a:buNone/>
            </a:pPr>
            <a:endParaRPr sz="1350" b="0" i="0" u="none" strike="noStrike" cap="none">
              <a:solidFill>
                <a:srgbClr val="FFFFFF"/>
              </a:solidFill>
              <a:latin typeface="Calibri"/>
              <a:ea typeface="Calibri"/>
              <a:cs typeface="Calibri"/>
              <a:sym typeface="Calibri"/>
            </a:endParaRPr>
          </a:p>
        </p:txBody>
      </p:sp>
      <p:sp>
        <p:nvSpPr>
          <p:cNvPr id="11" name="Google Shape;11;p1"/>
          <p:cNvSpPr/>
          <p:nvPr/>
        </p:nvSpPr>
        <p:spPr>
          <a:xfrm>
            <a:off x="-1654" y="-333"/>
            <a:ext cx="12192000" cy="1447800"/>
          </a:xfrm>
          <a:prstGeom prst="rect">
            <a:avLst/>
          </a:prstGeom>
          <a:solidFill>
            <a:srgbClr val="DAE5F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350"/>
              <a:buFont typeface="Arial"/>
              <a:buNone/>
            </a:pPr>
            <a:endParaRPr sz="1350" b="0" i="0" u="none" strike="noStrike" cap="none">
              <a:solidFill>
                <a:srgbClr val="FFFFFF"/>
              </a:solidFill>
              <a:latin typeface="Calibri"/>
              <a:ea typeface="Calibri"/>
              <a:cs typeface="Calibri"/>
              <a:sym typeface="Calibri"/>
            </a:endParaRPr>
          </a:p>
        </p:txBody>
      </p:sp>
      <p:sp>
        <p:nvSpPr>
          <p:cNvPr id="12" name="Google Shape;12;p1"/>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
          <p:cNvSpPr txBox="1">
            <a:spLocks noGrp="1"/>
          </p:cNvSpPr>
          <p:nvPr>
            <p:ph type="body" idx="1"/>
          </p:nvPr>
        </p:nvSpPr>
        <p:spPr>
          <a:xfrm>
            <a:off x="609600" y="1600205"/>
            <a:ext cx="10972800" cy="4525963"/>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1950" algn="l" rtl="0">
              <a:lnSpc>
                <a:spcPct val="100000"/>
              </a:lnSpc>
              <a:spcBef>
                <a:spcPts val="42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100000"/>
              </a:lnSpc>
              <a:spcBef>
                <a:spcPts val="3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pic>
        <p:nvPicPr>
          <p:cNvPr id="14" name="Google Shape;14;p1"/>
          <p:cNvPicPr preferRelativeResize="0"/>
          <p:nvPr/>
        </p:nvPicPr>
        <p:blipFill rotWithShape="1">
          <a:blip r:embed="rId13">
            <a:alphaModFix/>
          </a:blip>
          <a:srcRect/>
          <a:stretch/>
        </p:blipFill>
        <p:spPr>
          <a:xfrm>
            <a:off x="9799" y="202140"/>
            <a:ext cx="1723588" cy="1036369"/>
          </a:xfrm>
          <a:prstGeom prst="rect">
            <a:avLst/>
          </a:prstGeom>
          <a:noFill/>
          <a:ln>
            <a:noFill/>
          </a:ln>
        </p:spPr>
      </p:pic>
      <p:pic>
        <p:nvPicPr>
          <p:cNvPr id="15" name="Google Shape;15;p1"/>
          <p:cNvPicPr preferRelativeResize="0"/>
          <p:nvPr/>
        </p:nvPicPr>
        <p:blipFill rotWithShape="1">
          <a:blip r:embed="rId14">
            <a:alphaModFix/>
          </a:blip>
          <a:srcRect/>
          <a:stretch/>
        </p:blipFill>
        <p:spPr>
          <a:xfrm>
            <a:off x="10677789" y="48319"/>
            <a:ext cx="1344000" cy="1344000"/>
          </a:xfrm>
          <a:prstGeom prst="rect">
            <a:avLst/>
          </a:prstGeom>
          <a:noFill/>
          <a:ln>
            <a:noFill/>
          </a:ln>
        </p:spPr>
      </p:pic>
      <p:sp>
        <p:nvSpPr>
          <p:cNvPr id="16" name="Google Shape;16;p1"/>
          <p:cNvSpPr txBox="1"/>
          <p:nvPr/>
        </p:nvSpPr>
        <p:spPr>
          <a:xfrm>
            <a:off x="601237" y="6413946"/>
            <a:ext cx="7906200" cy="207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750"/>
              <a:buFont typeface="Arial"/>
              <a:buNone/>
            </a:pPr>
            <a:r>
              <a:rPr lang="en-US" sz="750" b="1" i="0" u="none" strike="noStrike" cap="none" dirty="0">
                <a:solidFill>
                  <a:srgbClr val="676A55"/>
                </a:solidFill>
                <a:latin typeface="Tahoma"/>
                <a:ea typeface="Tahoma"/>
                <a:cs typeface="Tahoma"/>
                <a:sym typeface="Tahoma"/>
              </a:rPr>
              <a:t>WGClimate-</a:t>
            </a:r>
            <a:r>
              <a:rPr lang="en-US" sz="750" b="1" dirty="0">
                <a:solidFill>
                  <a:srgbClr val="676A55"/>
                </a:solidFill>
                <a:latin typeface="Tahoma"/>
                <a:ea typeface="Tahoma"/>
                <a:cs typeface="Tahoma"/>
                <a:sym typeface="Tahoma"/>
              </a:rPr>
              <a:t>20</a:t>
            </a:r>
            <a:r>
              <a:rPr lang="en-US" sz="750" b="1" i="0" u="none" strike="noStrike" cap="none" dirty="0">
                <a:solidFill>
                  <a:srgbClr val="676A55"/>
                </a:solidFill>
                <a:latin typeface="Tahoma"/>
                <a:ea typeface="Tahoma"/>
                <a:cs typeface="Tahoma"/>
                <a:sym typeface="Tahoma"/>
              </a:rPr>
              <a:t>,</a:t>
            </a:r>
            <a:r>
              <a:rPr lang="en-US" sz="750" b="1" dirty="0">
                <a:solidFill>
                  <a:srgbClr val="676A55"/>
                </a:solidFill>
                <a:latin typeface="Tahoma"/>
                <a:ea typeface="Tahoma"/>
                <a:cs typeface="Tahoma"/>
                <a:sym typeface="Tahoma"/>
              </a:rPr>
              <a:t> Boulder</a:t>
            </a:r>
            <a:r>
              <a:rPr lang="en-US" sz="750" b="1" i="0" u="none" strike="noStrike" cap="none" dirty="0">
                <a:solidFill>
                  <a:srgbClr val="676A55"/>
                </a:solidFill>
                <a:latin typeface="Tahoma"/>
                <a:ea typeface="Tahoma"/>
                <a:cs typeface="Tahoma"/>
                <a:sym typeface="Tahoma"/>
              </a:rPr>
              <a:t>, 26–28 Mar 2024</a:t>
            </a:r>
            <a:endParaRPr sz="1400" b="0" i="0" u="none" strike="noStrike" cap="none" dirty="0">
              <a:solidFill>
                <a:srgbClr val="000000"/>
              </a:solidFill>
              <a:latin typeface="Arial"/>
              <a:ea typeface="Arial"/>
              <a:cs typeface="Arial"/>
              <a:sym typeface="Arial"/>
            </a:endParaRPr>
          </a:p>
        </p:txBody>
      </p:sp>
      <p:pic>
        <p:nvPicPr>
          <p:cNvPr id="17" name="Google Shape;17;p1"/>
          <p:cNvPicPr preferRelativeResize="0"/>
          <p:nvPr/>
        </p:nvPicPr>
        <p:blipFill rotWithShape="1">
          <a:blip r:embed="rId15">
            <a:alphaModFix/>
          </a:blip>
          <a:srcRect/>
          <a:stretch/>
        </p:blipFill>
        <p:spPr>
          <a:xfrm>
            <a:off x="9803563" y="6252637"/>
            <a:ext cx="2365363" cy="605369"/>
          </a:xfrm>
          <a:prstGeom prst="rect">
            <a:avLst/>
          </a:prstGeom>
          <a:noFill/>
          <a:ln>
            <a:noFill/>
          </a:ln>
        </p:spPr>
      </p:pic>
    </p:spTree>
    <p:extLst>
      <p:ext uri="{BB962C8B-B14F-4D97-AF65-F5344CB8AC3E}">
        <p14:creationId xmlns:p14="http://schemas.microsoft.com/office/powerpoint/2010/main" val="294418983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421DF-06D9-4114-80F7-93ADE2799397}"/>
              </a:ext>
            </a:extLst>
          </p:cNvPr>
          <p:cNvSpPr>
            <a:spLocks noGrp="1"/>
          </p:cNvSpPr>
          <p:nvPr>
            <p:ph type="title"/>
          </p:nvPr>
        </p:nvSpPr>
        <p:spPr/>
        <p:txBody>
          <a:bodyPr/>
          <a:lstStyle/>
          <a:p>
            <a:r>
              <a:rPr lang="en-US" dirty="0"/>
              <a:t>Work Plan Deliverables</a:t>
            </a:r>
          </a:p>
        </p:txBody>
      </p:sp>
      <p:graphicFrame>
        <p:nvGraphicFramePr>
          <p:cNvPr id="14" name="Table 13">
            <a:extLst>
              <a:ext uri="{FF2B5EF4-FFF2-40B4-BE49-F238E27FC236}">
                <a16:creationId xmlns:a16="http://schemas.microsoft.com/office/drawing/2014/main" id="{8149B034-E483-43CC-A020-8B369F03BE2C}"/>
              </a:ext>
            </a:extLst>
          </p:cNvPr>
          <p:cNvGraphicFramePr>
            <a:graphicFrameLocks noGrp="1"/>
          </p:cNvGraphicFramePr>
          <p:nvPr>
            <p:extLst/>
          </p:nvPr>
        </p:nvGraphicFramePr>
        <p:xfrm>
          <a:off x="1168400" y="1482182"/>
          <a:ext cx="10007599" cy="2227100"/>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348511">
                <a:tc>
                  <a:txBody>
                    <a:bodyPr/>
                    <a:lstStyle/>
                    <a:p>
                      <a:pPr algn="l" fontAlgn="b"/>
                      <a:r>
                        <a:rPr lang="en-US" sz="1100" b="1" i="0" u="none" strike="noStrike" dirty="0">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242252888"/>
                  </a:ext>
                </a:extLst>
              </a:tr>
              <a:tr h="751435">
                <a:tc>
                  <a:txBody>
                    <a:bodyPr/>
                    <a:lstStyle/>
                    <a:p>
                      <a:pPr algn="l" fontAlgn="ctr"/>
                      <a:r>
                        <a:rPr lang="en-US" sz="1100" b="0" i="0" u="none" strike="noStrike">
                          <a:solidFill>
                            <a:srgbClr val="000000"/>
                          </a:solidFill>
                          <a:effectLst/>
                          <a:latin typeface="Calibri" panose="020F0502020204030204" pitchFamily="34" charset="0"/>
                        </a:rPr>
                        <a:t>CMRS-19-06</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Implement Coordinated Actions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5 on FCDR Inventory;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6 on nomenclature document for CDRs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10 on meta data standards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6/30/2024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49541255"/>
                  </a:ext>
                </a:extLst>
              </a:tr>
              <a:tr h="187859">
                <a:tc>
                  <a:txBody>
                    <a:bodyPr/>
                    <a:lstStyle/>
                    <a:p>
                      <a:pPr algn="l" fontAlgn="ctr"/>
                      <a:r>
                        <a:rPr lang="en-US" sz="1100" b="0" i="0" u="none" strike="noStrike">
                          <a:solidFill>
                            <a:srgbClr val="000000"/>
                          </a:solidFill>
                          <a:effectLst/>
                          <a:latin typeface="Calibri" panose="020F0502020204030204" pitchFamily="34" charset="0"/>
                        </a:rPr>
                        <a:t>CMRS-23-02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COP-28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736020200"/>
                  </a:ext>
                </a:extLst>
              </a:tr>
              <a:tr h="187859">
                <a:tc>
                  <a:txBody>
                    <a:bodyPr/>
                    <a:lstStyle/>
                    <a:p>
                      <a:pPr algn="l" fontAlgn="ctr"/>
                      <a:r>
                        <a:rPr lang="en-US" sz="1100" b="0" i="0" u="none" strike="noStrike">
                          <a:solidFill>
                            <a:srgbClr val="000000"/>
                          </a:solidFill>
                          <a:effectLst/>
                          <a:latin typeface="Calibri" panose="020F0502020204030204" pitchFamily="34" charset="0"/>
                        </a:rPr>
                        <a:t>CMRS-23-04</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Agency Response to GCOP IP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12/31/2023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56677664"/>
                  </a:ext>
                </a:extLst>
              </a:tr>
              <a:tr h="187859">
                <a:tc>
                  <a:txBody>
                    <a:bodyPr/>
                    <a:lstStyle/>
                    <a:p>
                      <a:pPr algn="l" fontAlgn="ctr"/>
                      <a:r>
                        <a:rPr lang="en-US" sz="1100" b="0" i="0" u="none" strike="noStrike">
                          <a:solidFill>
                            <a:srgbClr val="000000"/>
                          </a:solidFill>
                          <a:effectLst/>
                          <a:latin typeface="Calibri" panose="020F0502020204030204" pitchFamily="34" charset="0"/>
                        </a:rPr>
                        <a:t>CMRS-22-02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condensed feedback from  Gap Analysis to the GHG TT and AFOLU for  refinement of its work plan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31821524"/>
                  </a:ext>
                </a:extLst>
              </a:tr>
              <a:tr h="187859">
                <a:tc>
                  <a:txBody>
                    <a:bodyPr/>
                    <a:lstStyle/>
                    <a:p>
                      <a:pPr algn="l" fontAlgn="ctr"/>
                      <a:r>
                        <a:rPr lang="en-US" sz="1100" b="0" i="0" u="none" strike="noStrike" dirty="0">
                          <a:solidFill>
                            <a:srgbClr val="000000"/>
                          </a:solidFill>
                          <a:effectLs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Update definitions for FCDR;CDR;ICDR (Coordinated Action 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6/30/2023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62268199"/>
                  </a:ext>
                </a:extLst>
              </a:tr>
              <a:tr h="187859">
                <a:tc>
                  <a:txBody>
                    <a:bodyPr/>
                    <a:lstStyle/>
                    <a:p>
                      <a:pPr algn="l" fontAlgn="ctr"/>
                      <a:r>
                        <a:rPr lang="en-US" sz="1100" b="0" i="0" u="none" strike="noStrike">
                          <a:solidFill>
                            <a:srgbClr val="000000"/>
                          </a:solidFill>
                          <a:effectLst/>
                          <a:latin typeface="Calibri" panose="020F0502020204030204" pitchFamily="34" charset="0"/>
                        </a:rPr>
                        <a:t>CMRS-23-03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 COP-29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9/30/2025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866204543"/>
                  </a:ext>
                </a:extLst>
              </a:tr>
              <a:tr h="187859">
                <a:tc>
                  <a:txBody>
                    <a:bodyPr/>
                    <a:lstStyle/>
                    <a:p>
                      <a:pPr algn="l" fontAlgn="ctr"/>
                      <a:r>
                        <a:rPr lang="en-US" sz="1100" b="0" i="0" u="none" strike="noStrike">
                          <a:solidFill>
                            <a:srgbClr val="000000"/>
                          </a:solidFill>
                          <a:effectLst/>
                          <a:latin typeface="Calibri" panose="020F0502020204030204" pitchFamily="34" charset="0"/>
                        </a:rPr>
                        <a:t>CMRS-22-03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 condensed feedback from  Gap Analysis for Ocean community w/in CEOS for CEOS GST Strategy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9/30/2023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113742"/>
                  </a:ext>
                </a:extLst>
              </a:tr>
            </a:tbl>
          </a:graphicData>
        </a:graphic>
      </p:graphicFrame>
      <p:graphicFrame>
        <p:nvGraphicFramePr>
          <p:cNvPr id="16" name="Table 15">
            <a:extLst>
              <a:ext uri="{FF2B5EF4-FFF2-40B4-BE49-F238E27FC236}">
                <a16:creationId xmlns:a16="http://schemas.microsoft.com/office/drawing/2014/main" id="{CBE312CD-F4F0-4D44-A407-1211ED6D3C52}"/>
              </a:ext>
            </a:extLst>
          </p:cNvPr>
          <p:cNvGraphicFramePr>
            <a:graphicFrameLocks noGrp="1"/>
          </p:cNvGraphicFramePr>
          <p:nvPr>
            <p:extLst/>
          </p:nvPr>
        </p:nvGraphicFramePr>
        <p:xfrm>
          <a:off x="1152497" y="3772429"/>
          <a:ext cx="10007599" cy="2401090"/>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348511">
                <a:tc>
                  <a:txBody>
                    <a:bodyPr/>
                    <a:lstStyle/>
                    <a:p>
                      <a:pPr algn="l" fontAlgn="b"/>
                      <a:r>
                        <a:rPr lang="en-US" sz="1100" b="1" i="0" u="none" strike="noStrike" dirty="0">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242252888"/>
                  </a:ext>
                </a:extLst>
              </a:tr>
              <a:tr h="751435">
                <a:tc>
                  <a:txBody>
                    <a:bodyPr/>
                    <a:lstStyle/>
                    <a:p>
                      <a:pPr algn="l" fontAlgn="ctr"/>
                      <a:r>
                        <a:rPr lang="en-US" sz="1100" b="0" i="0" u="none" strike="noStrike">
                          <a:solidFill>
                            <a:srgbClr val="000000"/>
                          </a:solidFill>
                          <a:effectLst/>
                          <a:latin typeface="Calibri" panose="020F0502020204030204" pitchFamily="34" charset="0"/>
                        </a:rPr>
                        <a:t>CMRS-19-06</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Implement Coordinated Actions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5 on FCDR Inventory;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6 on nomenclature document for CDRs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10 on meta data standards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a:t>
                      </a:r>
                      <a:r>
                        <a:rPr lang="en-US" sz="1100" b="0" i="0" u="none" strike="noStrike" dirty="0">
                          <a:solidFill>
                            <a:srgbClr val="000000"/>
                          </a:solidFill>
                          <a:effectLst/>
                          <a:latin typeface="Calibri" panose="020F0502020204030204" pitchFamily="34" charset="0"/>
                        </a:rPr>
                        <a:t>/30/2024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49541255"/>
                  </a:ext>
                </a:extLst>
              </a:tr>
              <a:tr h="187859">
                <a:tc>
                  <a:txBody>
                    <a:bodyPr/>
                    <a:lstStyle/>
                    <a:p>
                      <a:pPr algn="l" fontAlgn="ctr"/>
                      <a:r>
                        <a:rPr lang="en-US" sz="1100" b="0" i="0" u="none" strike="noStrike">
                          <a:solidFill>
                            <a:srgbClr val="000000"/>
                          </a:solidFill>
                          <a:effectLst/>
                          <a:latin typeface="Calibri" panose="020F0502020204030204" pitchFamily="34" charset="0"/>
                        </a:rPr>
                        <a:t>CMRS-23-02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COP-28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closed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736020200"/>
                  </a:ext>
                </a:extLst>
              </a:tr>
              <a:tr h="128000">
                <a:tc>
                  <a:txBody>
                    <a:bodyPr/>
                    <a:lstStyle/>
                    <a:p>
                      <a:pPr algn="l" fontAlgn="ctr"/>
                      <a:r>
                        <a:rPr lang="en-US" sz="1100" b="0" i="0" u="none" strike="noStrike">
                          <a:solidFill>
                            <a:srgbClr val="000000"/>
                          </a:solidFill>
                          <a:effectLst/>
                          <a:latin typeface="Calibri" panose="020F0502020204030204" pitchFamily="34" charset="0"/>
                        </a:rPr>
                        <a:t>CMRS-23-04</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a:t>
                      </a:r>
                      <a:r>
                        <a:rPr lang="en-US" sz="1100" b="0" i="0" u="none" strike="noStrike" dirty="0">
                          <a:solidFill>
                            <a:srgbClr val="000000"/>
                          </a:solidFill>
                          <a:effectLst/>
                          <a:highlight>
                            <a:srgbClr val="00FF00"/>
                          </a:highlight>
                          <a:latin typeface="Calibri" panose="020F0502020204030204" pitchFamily="34" charset="0"/>
                        </a:rPr>
                        <a:t> Phase II </a:t>
                      </a:r>
                      <a:r>
                        <a:rPr lang="en-US" sz="1100" b="0" i="0" u="none" strike="noStrike" dirty="0">
                          <a:solidFill>
                            <a:srgbClr val="000000"/>
                          </a:solidFill>
                          <a:effectLst/>
                          <a:latin typeface="Calibri" panose="020F0502020204030204" pitchFamily="34" charset="0"/>
                        </a:rPr>
                        <a:t>Agency Response to GCOP IP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12/31/</a:t>
                      </a: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56677664"/>
                  </a:ext>
                </a:extLst>
              </a:tr>
              <a:tr h="187859">
                <a:tc>
                  <a:txBody>
                    <a:bodyPr/>
                    <a:lstStyle/>
                    <a:p>
                      <a:pPr algn="l" fontAlgn="ctr"/>
                      <a:r>
                        <a:rPr lang="en-US" sz="1100" b="0" i="0" u="none" strike="noStrike">
                          <a:solidFill>
                            <a:srgbClr val="000000"/>
                          </a:solidFill>
                          <a:effectLst/>
                          <a:latin typeface="Calibri" panose="020F0502020204030204" pitchFamily="34" charset="0"/>
                        </a:rPr>
                        <a:t>CMRS-22-02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 condensed feedback from Gap Analysis to the GHG TT and AFOLU for refinement of its work plan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31821524"/>
                  </a:ext>
                </a:extLst>
              </a:tr>
              <a:tr h="187859">
                <a:tc>
                  <a:txBody>
                    <a:bodyPr/>
                    <a:lstStyle/>
                    <a:p>
                      <a:pPr algn="l" fontAlgn="ctr"/>
                      <a:r>
                        <a:rPr lang="en-US" sz="1100" b="0" i="0" u="none" strike="noStrike" dirty="0">
                          <a:solidFill>
                            <a:srgbClr val="000000"/>
                          </a:solidFill>
                          <a:effectLs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Update definitions for FCDR;CDR;ICDR (Coordinated Action 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highlight>
                            <a:srgbClr val="00FF00"/>
                          </a:highlight>
                          <a:latin typeface="Calibri" panose="020F0502020204030204" pitchFamily="34" charset="0"/>
                        </a:rPr>
                        <a:t>closed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6/30/2023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572667806"/>
                  </a:ext>
                </a:extLst>
              </a:tr>
              <a:tr h="187859">
                <a:tc>
                  <a:txBody>
                    <a:bodyPr/>
                    <a:lstStyle/>
                    <a:p>
                      <a:pPr algn="l" fontAlgn="ctr"/>
                      <a:r>
                        <a:rPr lang="en-US" sz="1100" b="0" i="0" u="none" strike="noStrike" dirty="0">
                          <a:solidFill>
                            <a:srgbClr val="000000"/>
                          </a:solidFill>
                          <a:effectLs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Coordinate &amp; converge on updated definitions for FCDR; CDR; ICDR with WMO, GCOS, et al. </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62268199"/>
                  </a:ext>
                </a:extLst>
              </a:tr>
              <a:tr h="187859">
                <a:tc>
                  <a:txBody>
                    <a:bodyPr/>
                    <a:lstStyle/>
                    <a:p>
                      <a:pPr algn="l" fontAlgn="ctr"/>
                      <a:r>
                        <a:rPr lang="en-US" sz="1100" b="0" i="0" u="none" strike="noStrike">
                          <a:solidFill>
                            <a:srgbClr val="000000"/>
                          </a:solidFill>
                          <a:effectLst/>
                          <a:latin typeface="Calibri" panose="020F0502020204030204" pitchFamily="34" charset="0"/>
                        </a:rPr>
                        <a:t>CMRS-23-03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COP-29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9/30/2025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866204543"/>
                  </a:ext>
                </a:extLst>
              </a:tr>
              <a:tr h="187859">
                <a:tc>
                  <a:txBody>
                    <a:bodyPr/>
                    <a:lstStyle/>
                    <a:p>
                      <a:pPr algn="l" fontAlgn="ctr"/>
                      <a:r>
                        <a:rPr lang="en-US" sz="1100" b="0" i="0" u="none" strike="noStrike">
                          <a:solidFill>
                            <a:srgbClr val="000000"/>
                          </a:solidFill>
                          <a:effectLst/>
                          <a:latin typeface="Calibri" panose="020F0502020204030204" pitchFamily="34" charset="0"/>
                        </a:rPr>
                        <a:t>CMRS-22-03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condensed feedback from  Gap Analysis for Ocean community w/in CEOS for CEOS GST Strategy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113742"/>
                  </a:ext>
                </a:extLst>
              </a:tr>
            </a:tbl>
          </a:graphicData>
        </a:graphic>
      </p:graphicFrame>
      <p:sp>
        <p:nvSpPr>
          <p:cNvPr id="17" name="TextBox 16">
            <a:extLst>
              <a:ext uri="{FF2B5EF4-FFF2-40B4-BE49-F238E27FC236}">
                <a16:creationId xmlns:a16="http://schemas.microsoft.com/office/drawing/2014/main" id="{56E6AEC2-2BFF-49C0-85F6-5602D20DDDD5}"/>
              </a:ext>
            </a:extLst>
          </p:cNvPr>
          <p:cNvSpPr txBox="1"/>
          <p:nvPr/>
        </p:nvSpPr>
        <p:spPr>
          <a:xfrm>
            <a:off x="324199" y="2727297"/>
            <a:ext cx="604654" cy="307777"/>
          </a:xfrm>
          <a:prstGeom prst="rect">
            <a:avLst/>
          </a:prstGeom>
          <a:noFill/>
        </p:spPr>
        <p:txBody>
          <a:bodyPr wrap="none" rtlCol="0">
            <a:spAutoFit/>
          </a:bodyPr>
          <a:lstStyle/>
          <a:p>
            <a:pPr algn="ctr"/>
            <a:r>
              <a:rPr lang="en-US" b="1" dirty="0"/>
              <a:t>Prior</a:t>
            </a:r>
          </a:p>
        </p:txBody>
      </p:sp>
      <p:sp>
        <p:nvSpPr>
          <p:cNvPr id="18" name="TextBox 17">
            <a:extLst>
              <a:ext uri="{FF2B5EF4-FFF2-40B4-BE49-F238E27FC236}">
                <a16:creationId xmlns:a16="http://schemas.microsoft.com/office/drawing/2014/main" id="{F9E8FABA-433E-4B0B-988C-EC9A19130627}"/>
              </a:ext>
            </a:extLst>
          </p:cNvPr>
          <p:cNvSpPr txBox="1"/>
          <p:nvPr/>
        </p:nvSpPr>
        <p:spPr>
          <a:xfrm>
            <a:off x="121419" y="4883425"/>
            <a:ext cx="1010213" cy="738664"/>
          </a:xfrm>
          <a:prstGeom prst="rect">
            <a:avLst/>
          </a:prstGeom>
          <a:noFill/>
        </p:spPr>
        <p:txBody>
          <a:bodyPr wrap="none" rtlCol="0">
            <a:spAutoFit/>
          </a:bodyPr>
          <a:lstStyle/>
          <a:p>
            <a:pPr algn="ctr"/>
            <a:r>
              <a:rPr lang="en-US" b="1" dirty="0"/>
              <a:t>Proposed</a:t>
            </a:r>
            <a:br>
              <a:rPr lang="en-US" b="1" dirty="0"/>
            </a:br>
            <a:r>
              <a:rPr lang="en-US" b="1" dirty="0"/>
              <a:t>for</a:t>
            </a:r>
            <a:br>
              <a:rPr lang="en-US" b="1" dirty="0"/>
            </a:br>
            <a:r>
              <a:rPr lang="en-US" b="1" dirty="0"/>
              <a:t>2024-26</a:t>
            </a:r>
          </a:p>
        </p:txBody>
      </p:sp>
    </p:spTree>
    <p:extLst>
      <p:ext uri="{BB962C8B-B14F-4D97-AF65-F5344CB8AC3E}">
        <p14:creationId xmlns:p14="http://schemas.microsoft.com/office/powerpoint/2010/main" val="3860105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1"/>
          <p:cNvSpPr/>
          <p:nvPr/>
        </p:nvSpPr>
        <p:spPr>
          <a:xfrm>
            <a:off x="136008" y="283205"/>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John R</a:t>
            </a:r>
            <a:endParaRPr/>
          </a:p>
          <a:p>
            <a:pPr marL="0" marR="0" lvl="0" indent="0" algn="l" rtl="0">
              <a:lnSpc>
                <a:spcPct val="100000"/>
              </a:lnSpc>
              <a:spcBef>
                <a:spcPts val="0"/>
              </a:spcBef>
              <a:spcAft>
                <a:spcPts val="0"/>
              </a:spcAft>
              <a:buNone/>
            </a:pPr>
            <a:endParaRPr sz="1800" b="0" i="0" u="none" strike="noStrike" cap="none">
              <a:solidFill>
                <a:srgbClr val="00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FCDR: I would like to suggest the FCDR adds the phrase “and with a link to preserved information on the calibration process” or “and with a link to a repository of relevant derivations of the calibration”.   The rationale is that we still think the FCDRs would benefit from a preserved access to the calibration ancillary information associated with an FCDR for posterity and in case of the needs for further improvements. I hope that my suggestions allow more scope on the type of information and linkage etc. Note the FCDR itself would only provide a link in some way to where this type of information can be found or the preservation/access route.</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This is important but add as a best practice (or in GCOS principles) but not in definition</a:t>
            </a:r>
            <a:br>
              <a:rPr lang="en-US" sz="1800" b="0" i="0" u="none" strike="noStrike" cap="none">
                <a:solidFill>
                  <a:srgbClr val="3600FE"/>
                </a:solidFill>
                <a:latin typeface="Calibri"/>
                <a:ea typeface="Calibri"/>
                <a:cs typeface="Calibri"/>
                <a:sym typeface="Calibri"/>
              </a:rPr>
            </a:br>
            <a:endParaRPr sz="1800" b="0" i="0" u="none" strike="noStrike" cap="none">
              <a:solidFill>
                <a:srgbClr val="3600FE"/>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ICDR: “approximating an baselined CDR system but operating at lower latency” corrected for the typo’ and suggesting a change to “baselined”, I would suggest “adapting the fully implemented CDR system to operate at lower latency and with less optimal input data”. Or some other word instead of “fully implemented” such as “complete” or “rigorous”.</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Not apply limits or requirements to how a producer achieves ICDR</a:t>
            </a:r>
            <a:br>
              <a:rPr lang="en-US" sz="1800" b="0" i="0" u="none" strike="noStrike" cap="none">
                <a:solidFill>
                  <a:srgbClr val="FF0000"/>
                </a:solidFill>
                <a:latin typeface="Calibri"/>
                <a:ea typeface="Calibri"/>
                <a:cs typeface="Calibri"/>
                <a:sym typeface="Calibri"/>
              </a:rPr>
            </a:br>
            <a:endParaRPr sz="1800" b="0" i="0" u="none" strike="noStrike" cap="none">
              <a:solidFill>
                <a:srgbClr val="3600FE"/>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In the full paper, I think it would good to define sufficient “quality” as being to do with the stability, verification/validation and traceability being good enough relative to the needs of the climate application. Happy that these are discussed and caveated within a broader description in a manuscript rather than appearing as part of the definitions.</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Agreed – the application(s) set the thresholds for “sufficient quality”; one size doesn’t fit all. Per suggestion, this will be added to manuscript </a:t>
            </a:r>
            <a:br>
              <a:rPr lang="en-US" sz="1800" b="0" i="0" u="none" strike="noStrike" cap="none">
                <a:solidFill>
                  <a:srgbClr val="FF0000"/>
                </a:solidFill>
                <a:latin typeface="Calibri"/>
                <a:ea typeface="Calibri"/>
                <a:cs typeface="Calibri"/>
                <a:sym typeface="Calibri"/>
              </a:rPr>
            </a:br>
            <a:endParaRPr sz="1800" b="0" i="0" u="none" strike="noStrike" cap="none">
              <a:solidFill>
                <a:srgbClr val="3600FE"/>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2"/>
          <p:cNvSpPr/>
          <p:nvPr/>
        </p:nvSpPr>
        <p:spPr>
          <a:xfrm>
            <a:off x="136008" y="283205"/>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ESA comments (1/3)</a:t>
            </a:r>
            <a:endParaRPr/>
          </a:p>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M. Reuter</a:t>
            </a:r>
            <a:endParaRPr sz="1800" b="0" i="0" u="none" strike="noStrike" cap="none">
              <a:solidFill>
                <a:srgbClr val="00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A Fundamental CDR (FCDR)...</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I always thought, that CDRs (and also FDRs amd MDRs) should also be calibrated to physical units. I thought an FCDR differs from CRDs in that it is a fundamental variable that is observed, from which CDRs can be derived. In the case of satellite observations, this would usually be calibrated radiation measurements across sensors at suitable wavelengths.</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Requiring that CDRs tie to physical units eliminates non-physical variables, e.g., LAI, NDVI, AOT; best to keep broad or we’d need a new term for the non-physical quantitites</a:t>
            </a:r>
            <a:endParaRPr sz="1800" b="0" i="0" u="none" strike="noStrike" cap="none">
              <a:solidFill>
                <a:srgbClr val="FF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A Thematic CDR (TCDR)...</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How does this differ from the definition of a CDR? Would it make sense to add “... a geophysical variable or related indicator related to a thematic set of variables.” Or does a TCDR consist of a set of several CDRs related to the same thematic? Maybe it would be helpful to add examples to all definitions.</a:t>
            </a:r>
            <a:r>
              <a:rPr lang="en-US" sz="1800" b="0" i="0" u="none" strike="noStrike" cap="none">
                <a:solidFill>
                  <a:srgbClr val="FF0000"/>
                </a:solidFill>
                <a:latin typeface="Calibri"/>
                <a:ea typeface="Calibri"/>
                <a:cs typeface="Calibri"/>
                <a:sym typeface="Calibri"/>
              </a:rPr>
              <a:t> </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CDR is the general category that includes FCDRs and TCDRs, i.e., a TCDR is a subset of CDRs.</a:t>
            </a:r>
            <a:endParaRPr sz="1800" b="0" i="0" u="none" strike="noStrike" cap="none">
              <a:solidFill>
                <a:srgbClr val="FF0000"/>
              </a:solidFill>
              <a:latin typeface="Calibri"/>
              <a:ea typeface="Calibri"/>
              <a:cs typeface="Calibri"/>
              <a:sym typeface="Calibri"/>
            </a:endParaRPr>
          </a:p>
          <a:p>
            <a:pPr marL="742950" marR="0" lvl="8" indent="-158750" algn="l" rtl="0">
              <a:lnSpc>
                <a:spcPct val="100000"/>
              </a:lnSpc>
              <a:spcBef>
                <a:spcPts val="200"/>
              </a:spcBef>
              <a:spcAft>
                <a:spcPts val="0"/>
              </a:spcAft>
              <a:buClr>
                <a:srgbClr val="000000"/>
              </a:buClr>
              <a:buSzPts val="2000"/>
              <a:buFont typeface="Arial"/>
              <a:buNone/>
            </a:pPr>
            <a:endParaRPr sz="1800" b="0" i="0" u="none" strike="noStrike" cap="none">
              <a:solidFill>
                <a:srgbClr val="FF0000"/>
              </a:solidFill>
              <a:latin typeface="Calibri"/>
              <a:ea typeface="Calibri"/>
              <a:cs typeface="Calibri"/>
              <a:sym typeface="Calibri"/>
            </a:endParaRPr>
          </a:p>
          <a:p>
            <a:pPr marL="0" marR="0" lvl="8" indent="0" algn="l" rtl="0">
              <a:lnSpc>
                <a:spcPct val="100000"/>
              </a:lnSpc>
              <a:spcBef>
                <a:spcPts val="2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T. Popp</a:t>
            </a:r>
            <a:endParaRPr sz="1800" b="0" i="0" u="none" strike="noStrike" cap="none">
              <a:solidFill>
                <a:srgbClr val="FF0000"/>
              </a:solidFill>
              <a:latin typeface="Calibri"/>
              <a:ea typeface="Calibri"/>
              <a:cs typeface="Calibri"/>
              <a:sym typeface="Calibri"/>
            </a:endParaRPr>
          </a:p>
          <a:p>
            <a:pPr marL="457200" marR="0" lvl="8" indent="0" algn="l" rtl="0">
              <a:lnSpc>
                <a:spcPct val="100000"/>
              </a:lnSpc>
              <a:spcBef>
                <a:spcPts val="200"/>
              </a:spcBef>
              <a:spcAft>
                <a:spcPts val="0"/>
              </a:spcAft>
              <a:buNone/>
            </a:pPr>
            <a:r>
              <a:rPr lang="en-US" sz="1800" b="0" i="0" u="none" strike="noStrike" cap="none">
                <a:solidFill>
                  <a:srgbClr val="0070C0"/>
                </a:solidFill>
                <a:latin typeface="Calibri"/>
                <a:ea typeface="Calibri"/>
                <a:cs typeface="Calibri"/>
                <a:sym typeface="Calibri"/>
              </a:rPr>
              <a:t>Overall, I support your definitions. I have three points:</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FDR: Why “for the first time”? What would a re-processed version (e.g. with new calibration) of the same dataset be?</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MRD (goal was to separate the low-latency (frequently changing algorithms and calibration) from the consistently-processed MRDs.</a:t>
            </a:r>
            <a:endParaRPr sz="1800" b="0" i="0" u="none" strike="noStrike" cap="none">
              <a:solidFill>
                <a:srgbClr val="0070C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ICDR, FDR: Why is a system part of the definition for these two, but not for MDR or CDR?</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Felt it was necessary to distinguish the terms for the former, and not the latter.</a:t>
            </a:r>
            <a:endParaRPr sz="1800" b="0" i="0" u="none" strike="noStrike" cap="none">
              <a:solidFill>
                <a:srgbClr val="0070C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ICDR: For me the main characteristic is the extension of an existing record. Wouldn’t it be better to write: “An Interim CDR (ICDR) is a consistently-processed time series of uncertainty-quantified data, located in time and space, which extends the length of an existing CDR processed from the same input and with the same production system.”</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ICDRs are really meant to perishable, i.e., replaced by a CDR. ICDRs are not limited to extending.</a:t>
            </a:r>
            <a:endParaRPr sz="1800" b="0" i="0" u="none" strike="noStrike" cap="none">
              <a:solidFill>
                <a:srgbClr val="0070C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 Furthermore, I do not understand why an “approximation” of the baseline CDR system is prescribed and not an equal copy?</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ICDRs provide a lower-latency result than a CDR. It system is a copy, it would be same latency.</a:t>
            </a:r>
            <a:br>
              <a:rPr lang="en-US" sz="1800" b="0" i="0" u="none" strike="noStrike" cap="none">
                <a:solidFill>
                  <a:srgbClr val="0070C0"/>
                </a:solidFill>
                <a:latin typeface="Calibri"/>
                <a:ea typeface="Calibri"/>
                <a:cs typeface="Calibri"/>
                <a:sym typeface="Calibri"/>
              </a:rPr>
            </a:br>
            <a:endParaRPr sz="1800" b="0" i="0" u="none" strike="noStrike" cap="none">
              <a:solidFill>
                <a:srgbClr val="0070C0"/>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3"/>
          <p:cNvSpPr/>
          <p:nvPr/>
        </p:nvSpPr>
        <p:spPr>
          <a:xfrm>
            <a:off x="136008" y="283205"/>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ESA comments (2/3)</a:t>
            </a:r>
            <a:endParaRPr/>
          </a:p>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W. Dorigo</a:t>
            </a:r>
            <a:endParaRPr sz="1800" b="0" i="0" u="none" strike="noStrike" cap="none">
              <a:solidFill>
                <a:srgbClr val="00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3600FE"/>
                </a:solidFill>
                <a:latin typeface="Calibri"/>
                <a:ea typeface="Calibri"/>
                <a:cs typeface="Calibri"/>
                <a:sym typeface="Calibri"/>
              </a:rPr>
              <a:t>For us it’s unclear if the proposed definitions of CDR, TCDR and FCDR are mutually exclusive. Is CDR an overarching term? And are the physical units of the FCDR radiance measures or can it also be geophysical variables (which also have physical units)?</a:t>
            </a:r>
            <a:r>
              <a:rPr lang="en-US" sz="1800" b="0" i="0" u="none" strike="noStrike" cap="none">
                <a:solidFill>
                  <a:srgbClr val="FF0000"/>
                </a:solidFill>
                <a:latin typeface="Calibri"/>
                <a:ea typeface="Calibri"/>
                <a:cs typeface="Calibri"/>
                <a:sym typeface="Calibri"/>
              </a:rPr>
              <a:t> </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TCDRs and FDRs are (to be) mutually exclusive. They are subsets of CDR, so all TCDR/FCDRs are CDRs. It may be that “physical units” is not the right wording – meant to be at-sensor energy or optical units, e.g., radiance, sensor temperature (microwave), reflectance…</a:t>
            </a:r>
            <a:br>
              <a:rPr lang="en-US" sz="1800" b="0" i="0" u="none" strike="noStrike" cap="none">
                <a:solidFill>
                  <a:srgbClr val="FF0000"/>
                </a:solidFill>
                <a:latin typeface="Calibri"/>
                <a:ea typeface="Calibri"/>
                <a:cs typeface="Calibri"/>
                <a:sym typeface="Calibri"/>
              </a:rPr>
            </a:br>
            <a:endParaRPr sz="1800" b="0" i="0" u="none" strike="noStrike" cap="none">
              <a:solidFill>
                <a:srgbClr val="FF0000"/>
              </a:solidFill>
              <a:latin typeface="Calibri"/>
              <a:ea typeface="Calibri"/>
              <a:cs typeface="Calibri"/>
              <a:sym typeface="Calibri"/>
            </a:endParaRPr>
          </a:p>
          <a:p>
            <a:pPr marL="0" marR="0" lvl="8" indent="0" algn="l" rtl="0">
              <a:lnSpc>
                <a:spcPct val="100000"/>
              </a:lnSpc>
              <a:spcBef>
                <a:spcPts val="2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María Lucrecia Pettinari</a:t>
            </a:r>
            <a:endParaRPr sz="1800" b="0" i="0" u="none" strike="noStrike" cap="none">
              <a:solidFill>
                <a:srgbClr val="0070C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I would like to suggest that you include in your definition some further clarification regarding “sufficient length and quality”, maybe not as part as each definition, but as a separate clarification (maybe you are already doing that, but since it is not included in the text you sent us, I cannot know). I imagine that “sufficient” will vary according to purpose, ECV, etc., but some clarification could be very helpful. For example, regarding quality, you might clarify if “sufficient” implies that the threshold values proposed by GCOS-245 are enough, or if they need to comply with the breakthrough values.</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FF0000"/>
                </a:solidFill>
                <a:latin typeface="Calibri"/>
                <a:ea typeface="Calibri"/>
                <a:cs typeface="Calibri"/>
                <a:sym typeface="Calibri"/>
              </a:rPr>
              <a:t>Recommendation: This is similar to J Remedios’ comment: Indeed “sufficient” is determined by application/purpose.</a:t>
            </a:r>
            <a:endParaRPr sz="1800" b="0" i="0" u="none" strike="noStrike" cap="none">
              <a:solidFill>
                <a:srgbClr val="0070C0"/>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4"/>
          <p:cNvSpPr/>
          <p:nvPr/>
        </p:nvSpPr>
        <p:spPr>
          <a:xfrm>
            <a:off x="136008" y="283205"/>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ESA comments (3/3)</a:t>
            </a:r>
            <a:endParaRPr/>
          </a:p>
          <a:p>
            <a:pPr marL="0" marR="0" lvl="8" indent="0" algn="l" rtl="0">
              <a:lnSpc>
                <a:spcPct val="100000"/>
              </a:lnSpc>
              <a:spcBef>
                <a:spcPts val="2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M. Hegglin</a:t>
            </a:r>
            <a:endParaRPr sz="1800" b="0" i="0" u="none" strike="noStrike" cap="none">
              <a:solidFill>
                <a:srgbClr val="00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I would like to suggest that you include in your definition some further clarification regarding “sufficient length and quality”, maybe not as part as each definition, but as a separate clarification (maybe you are already doing that, but since it is not included in the text you sent us, I cannot know). I imagine that “sufficient” will vary according to purpose, ECV, etc., but some clarification could be very helpful.</a:t>
            </a:r>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For example, regarding quality, you might clarify if “sufficient” implies that the threshold values proposed by GCOS-245 are enough, or if they need to comply with the breakthrough values.</a:t>
            </a:r>
            <a:endParaRPr/>
          </a:p>
          <a:p>
            <a:pPr marL="0" marR="0" lvl="8" indent="0" algn="l" rtl="0">
              <a:lnSpc>
                <a:spcPct val="100000"/>
              </a:lnSpc>
              <a:spcBef>
                <a:spcPts val="2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S. Simis</a:t>
            </a:r>
            <a:endParaRPr sz="1800" b="0" i="0" u="none" strike="noStrike" cap="none">
              <a:solidFill>
                <a:srgbClr val="000000"/>
              </a:solidFill>
              <a:latin typeface="Calibri"/>
              <a:ea typeface="Calibri"/>
              <a:cs typeface="Calibri"/>
              <a:sym typeface="Calibri"/>
            </a:endParaRPr>
          </a:p>
          <a:p>
            <a:pPr marL="742950" marR="0" lvl="8" indent="-285750" algn="l" rtl="0">
              <a:lnSpc>
                <a:spcPct val="100000"/>
              </a:lnSpc>
              <a:spcBef>
                <a:spcPts val="200"/>
              </a:spcBef>
              <a:spcAft>
                <a:spcPts val="0"/>
              </a:spcAft>
              <a:buClr>
                <a:srgbClr val="000000"/>
              </a:buClr>
              <a:buSzPts val="2000"/>
              <a:buFont typeface="Arial"/>
              <a:buChar char="•"/>
            </a:pPr>
            <a:r>
              <a:rPr lang="en-US" sz="1800" b="0" i="0" u="none" strike="noStrike" cap="none">
                <a:solidFill>
                  <a:srgbClr val="0070C0"/>
                </a:solidFill>
                <a:latin typeface="Calibri"/>
                <a:ea typeface="Calibri"/>
                <a:cs typeface="Calibri"/>
                <a:sym typeface="Calibri"/>
              </a:rPr>
              <a:t>These look mostly fine and useful, however latency is only expressed for the last type of record. Definitions of ‘consistently-processed’ and other terms would also be useful, and perhaps a table to see how the terms differ between types of records.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5"/>
          <p:cNvSpPr txBox="1">
            <a:spLocks noGrp="1"/>
          </p:cNvSpPr>
          <p:nvPr>
            <p:ph type="title"/>
          </p:nvPr>
        </p:nvSpPr>
        <p:spPr>
          <a:xfrm>
            <a:off x="1635432" y="3010006"/>
            <a:ext cx="83312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Calibri"/>
              <a:buNone/>
            </a:pPr>
            <a:r>
              <a:rPr lang="en-US"/>
              <a:t>Thank You</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6"/>
          <p:cNvSpPr txBox="1">
            <a:spLocks noGrp="1"/>
          </p:cNvSpPr>
          <p:nvPr>
            <p:ph type="title"/>
          </p:nvPr>
        </p:nvSpPr>
        <p:spPr>
          <a:xfrm>
            <a:off x="804058" y="2747962"/>
            <a:ext cx="10363200" cy="1362075"/>
          </a:xfrm>
          <a:prstGeom prst="rect">
            <a:avLst/>
          </a:prstGeom>
          <a:noFill/>
          <a:ln>
            <a:noFill/>
          </a:ln>
        </p:spPr>
        <p:txBody>
          <a:bodyPr spcFirstLastPara="1" wrap="square" lIns="91425" tIns="45700" rIns="91425" bIns="45700" anchor="t" anchorCtr="0">
            <a:normAutofit fontScale="90000"/>
          </a:bodyPr>
          <a:lstStyle/>
          <a:p>
            <a:pPr marL="0" lvl="0" indent="0" algn="ctr" rtl="0">
              <a:lnSpc>
                <a:spcPct val="100000"/>
              </a:lnSpc>
              <a:spcBef>
                <a:spcPts val="0"/>
              </a:spcBef>
              <a:spcAft>
                <a:spcPts val="0"/>
              </a:spcAft>
              <a:buSzPct val="83333"/>
              <a:buNone/>
            </a:pPr>
            <a:r>
              <a:rPr lang="en-US" sz="4000"/>
              <a:t>Privette Day 1</a:t>
            </a:r>
            <a:br>
              <a:rPr lang="en-US" sz="4000"/>
            </a:br>
            <a:br>
              <a:rPr lang="en-US" sz="4000"/>
            </a:br>
            <a:r>
              <a:rPr lang="en-US" sz="4000"/>
              <a:t>Backup Slides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graphicFrame>
        <p:nvGraphicFramePr>
          <p:cNvPr id="220" name="Google Shape;220;p37"/>
          <p:cNvGraphicFramePr/>
          <p:nvPr/>
        </p:nvGraphicFramePr>
        <p:xfrm>
          <a:off x="1" y="0"/>
          <a:ext cx="12192025" cy="6858000"/>
        </p:xfrm>
        <a:graphic>
          <a:graphicData uri="http://schemas.openxmlformats.org/drawingml/2006/table">
            <a:tbl>
              <a:tblPr>
                <a:noFill/>
              </a:tblPr>
              <a:tblGrid>
                <a:gridCol w="1074650">
                  <a:extLst>
                    <a:ext uri="{9D8B030D-6E8A-4147-A177-3AD203B41FA5}">
                      <a16:colId xmlns:a16="http://schemas.microsoft.com/office/drawing/2014/main" val="20000"/>
                    </a:ext>
                  </a:extLst>
                </a:gridCol>
                <a:gridCol w="171175">
                  <a:extLst>
                    <a:ext uri="{9D8B030D-6E8A-4147-A177-3AD203B41FA5}">
                      <a16:colId xmlns:a16="http://schemas.microsoft.com/office/drawing/2014/main" val="20001"/>
                    </a:ext>
                  </a:extLst>
                </a:gridCol>
                <a:gridCol w="894925">
                  <a:extLst>
                    <a:ext uri="{9D8B030D-6E8A-4147-A177-3AD203B41FA5}">
                      <a16:colId xmlns:a16="http://schemas.microsoft.com/office/drawing/2014/main" val="20002"/>
                    </a:ext>
                  </a:extLst>
                </a:gridCol>
                <a:gridCol w="803275">
                  <a:extLst>
                    <a:ext uri="{9D8B030D-6E8A-4147-A177-3AD203B41FA5}">
                      <a16:colId xmlns:a16="http://schemas.microsoft.com/office/drawing/2014/main" val="20003"/>
                    </a:ext>
                  </a:extLst>
                </a:gridCol>
                <a:gridCol w="1036950">
                  <a:extLst>
                    <a:ext uri="{9D8B030D-6E8A-4147-A177-3AD203B41FA5}">
                      <a16:colId xmlns:a16="http://schemas.microsoft.com/office/drawing/2014/main" val="20004"/>
                    </a:ext>
                  </a:extLst>
                </a:gridCol>
                <a:gridCol w="887300">
                  <a:extLst>
                    <a:ext uri="{9D8B030D-6E8A-4147-A177-3AD203B41FA5}">
                      <a16:colId xmlns:a16="http://schemas.microsoft.com/office/drawing/2014/main" val="20005"/>
                    </a:ext>
                  </a:extLst>
                </a:gridCol>
                <a:gridCol w="994200">
                  <a:extLst>
                    <a:ext uri="{9D8B030D-6E8A-4147-A177-3AD203B41FA5}">
                      <a16:colId xmlns:a16="http://schemas.microsoft.com/office/drawing/2014/main" val="20006"/>
                    </a:ext>
                  </a:extLst>
                </a:gridCol>
                <a:gridCol w="962125">
                  <a:extLst>
                    <a:ext uri="{9D8B030D-6E8A-4147-A177-3AD203B41FA5}">
                      <a16:colId xmlns:a16="http://schemas.microsoft.com/office/drawing/2014/main" val="20007"/>
                    </a:ext>
                  </a:extLst>
                </a:gridCol>
                <a:gridCol w="962125">
                  <a:extLst>
                    <a:ext uri="{9D8B030D-6E8A-4147-A177-3AD203B41FA5}">
                      <a16:colId xmlns:a16="http://schemas.microsoft.com/office/drawing/2014/main" val="20008"/>
                    </a:ext>
                  </a:extLst>
                </a:gridCol>
                <a:gridCol w="930050">
                  <a:extLst>
                    <a:ext uri="{9D8B030D-6E8A-4147-A177-3AD203B41FA5}">
                      <a16:colId xmlns:a16="http://schemas.microsoft.com/office/drawing/2014/main" val="20009"/>
                    </a:ext>
                  </a:extLst>
                </a:gridCol>
                <a:gridCol w="940750">
                  <a:extLst>
                    <a:ext uri="{9D8B030D-6E8A-4147-A177-3AD203B41FA5}">
                      <a16:colId xmlns:a16="http://schemas.microsoft.com/office/drawing/2014/main" val="20010"/>
                    </a:ext>
                  </a:extLst>
                </a:gridCol>
                <a:gridCol w="950825">
                  <a:extLst>
                    <a:ext uri="{9D8B030D-6E8A-4147-A177-3AD203B41FA5}">
                      <a16:colId xmlns:a16="http://schemas.microsoft.com/office/drawing/2014/main" val="20011"/>
                    </a:ext>
                  </a:extLst>
                </a:gridCol>
                <a:gridCol w="1583675">
                  <a:extLst>
                    <a:ext uri="{9D8B030D-6E8A-4147-A177-3AD203B41FA5}">
                      <a16:colId xmlns:a16="http://schemas.microsoft.com/office/drawing/2014/main" val="20012"/>
                    </a:ext>
                  </a:extLst>
                </a:gridCol>
              </a:tblGrid>
              <a:tr h="38020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gridSpan="11">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720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Raw Data</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CCCCCC"/>
                      </a:solidFill>
                      <a:prstDash val="solid"/>
                      <a:round/>
                      <a:headEnd type="none" w="sm" len="sm"/>
                      <a:tailEnd type="none" w="sm" len="sm"/>
                    </a:lnT>
                    <a:lnB w="12700" cap="flat" cmpd="sng">
                      <a:solidFill>
                        <a:schemeClr val="dk1"/>
                      </a:solidFill>
                      <a:prstDash val="solid"/>
                      <a:round/>
                      <a:headEnd type="none" w="sm" len="sm"/>
                      <a:tailEnd type="none" w="sm" len="sm"/>
                    </a:lnB>
                    <a:solidFill>
                      <a:srgbClr val="EAD1DC"/>
                    </a:solidFill>
                  </a:tcPr>
                </a:tc>
                <a:tc gridSpan="3">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Lowest Latency Time Series</a:t>
                      </a:r>
                      <a:endParaRPr sz="18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12700" cap="flat" cmpd="sng">
                      <a:solidFill>
                        <a:schemeClr val="dk1"/>
                      </a:solidFill>
                      <a:prstDash val="solid"/>
                      <a:round/>
                      <a:headEnd type="none" w="sm" len="sm"/>
                      <a:tailEnd type="none" w="sm" len="sm"/>
                    </a:lnB>
                    <a:solidFill>
                      <a:srgbClr val="EAD1DC"/>
                    </a:solidFill>
                  </a:tcPr>
                </a:tc>
                <a:tc hMerge="1">
                  <a:txBody>
                    <a:bodyPr/>
                    <a:lstStyle/>
                    <a:p>
                      <a:endParaRPr lang="en-US"/>
                    </a:p>
                  </a:txBody>
                  <a:tcPr/>
                </a:tc>
                <a:tc hMerge="1">
                  <a:txBody>
                    <a:bodyPr/>
                    <a:lstStyle/>
                    <a:p>
                      <a:endParaRPr lang="en-US"/>
                    </a:p>
                  </a:txBody>
                  <a:tcPr/>
                </a:tc>
                <a:tc gridSpan="3">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Single Mission Reprocessed Time Series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B w="12700" cap="flat" cmpd="sng">
                      <a:solidFill>
                        <a:schemeClr val="dk1"/>
                      </a:solidFill>
                      <a:prstDash val="solid"/>
                      <a:round/>
                      <a:headEnd type="none" w="sm" len="sm"/>
                      <a:tailEnd type="none" w="sm" len="sm"/>
                    </a:lnB>
                    <a:solidFill>
                      <a:srgbClr val="FFF2CC"/>
                    </a:solidFill>
                  </a:tcPr>
                </a:tc>
                <a:tc hMerge="1">
                  <a:txBody>
                    <a:bodyPr/>
                    <a:lstStyle/>
                    <a:p>
                      <a:endParaRPr lang="en-US"/>
                    </a:p>
                  </a:txBody>
                  <a:tcPr/>
                </a:tc>
                <a:tc hMerge="1">
                  <a:txBody>
                    <a:bodyPr/>
                    <a:lstStyle/>
                    <a:p>
                      <a:endParaRPr lang="en-US"/>
                    </a:p>
                  </a:txBody>
                  <a:tcPr/>
                </a:tc>
                <a:tc gridSpan="4">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Complete Period of Record Time Series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B w="12700" cap="flat" cmpd="sng">
                      <a:solidFill>
                        <a:schemeClr val="dk1"/>
                      </a:solidFill>
                      <a:prstDash val="solid"/>
                      <a:round/>
                      <a:headEnd type="none" w="sm" len="sm"/>
                      <a:tailEnd type="none" w="sm" len="sm"/>
                    </a:lnB>
                    <a:solidFill>
                      <a:srgbClr val="CFE2F3"/>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726375">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Description</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CCCCCC"/>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Instrument Data</a:t>
                      </a:r>
                      <a:endParaRPr sz="18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A5A5A5"/>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General Category</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Calibrated Observations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Retrieved Geophysical Variable</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General Category</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Calibrated Observations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Retrieved Geophysical Variable</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General Category</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Calibrated Observations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Retrieved Geophysical Variable</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Early estimate of CDR values using different production system</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2"/>
                  </a:ext>
                </a:extLst>
              </a:tr>
              <a:tr h="10205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Typical Characteristics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Unprocessed</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A5A5A5"/>
                      </a:solidFill>
                      <a:prstDash val="solid"/>
                      <a:round/>
                      <a:headEnd type="none" w="sm" len="sm"/>
                      <a:tailEnd type="none" w="sm" len="sm"/>
                    </a:lnT>
                    <a:lnB w="12700" cap="flat" cmpd="sng">
                      <a:solidFill>
                        <a:schemeClr val="dk1"/>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Low latency or NRT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NRT, calibrated radiances, brightness or antenna temperatures</a:t>
                      </a:r>
                      <a:endParaRPr sz="14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NRT, geophysical</a:t>
                      </a:r>
                      <a:endParaRPr sz="14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 Consistent Processing</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 Consistent Processing</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Consistent Processing</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Merged multi-satellite, Homogeneous</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chemeClr val="dk1"/>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Merged multi-satellite, Homogeneous</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chemeClr val="dk1"/>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Merged multi-satellite, Homogeneous</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rgbClr val="7F7F7F"/>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Produced on CDR-like system with algorithm, inputs or ancillary data adjustments to reduce latency</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12700" cap="flat" cmpd="sng">
                      <a:solidFill>
                        <a:schemeClr val="dk1"/>
                      </a:solidFill>
                      <a:prstDash val="solid"/>
                      <a:round/>
                      <a:headEnd type="none" w="sm" len="sm"/>
                      <a:tailEnd type="none" w="sm" len="sm"/>
                    </a:lnB>
                    <a:solidFill>
                      <a:srgbClr val="CFE2F3"/>
                    </a:solidFill>
                  </a:tcPr>
                </a:tc>
                <a:extLst>
                  <a:ext uri="{0D108BD9-81ED-4DB2-BD59-A6C34878D82A}">
                    <a16:rowId xmlns:a16="http://schemas.microsoft.com/office/drawing/2014/main" val="10003"/>
                  </a:ext>
                </a:extLst>
              </a:tr>
              <a:tr h="617875">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Colloquial Terms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Raw</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rgbClr val="7F7F7F"/>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Operational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Calibrated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Geophysical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Data</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Calibrated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Geophysical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Multi-satellite Records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Multi-satellite Records</a:t>
                      </a:r>
                      <a:endParaRPr sz="1800" b="0" i="0" u="none" strike="noStrike" cap="none">
                        <a:solidFill>
                          <a:srgbClr val="000000"/>
                        </a:solidFill>
                        <a:latin typeface="Calibri"/>
                        <a:ea typeface="Calibri"/>
                        <a:cs typeface="Calibri"/>
                        <a:sym typeface="Calibri"/>
                      </a:endParaRPr>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Multi-satellite Records</a:t>
                      </a:r>
                      <a:endParaRPr sz="1800" b="0" i="0" u="none" strike="noStrike" cap="none">
                        <a:solidFill>
                          <a:srgbClr val="000000"/>
                        </a:solidFill>
                        <a:latin typeface="Calibri"/>
                        <a:ea typeface="Calibri"/>
                        <a:cs typeface="Calibri"/>
                        <a:sym typeface="Calibri"/>
                      </a:endParaRPr>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rgbClr val="7F7F7F"/>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12700" cap="flat" cmpd="sng">
                      <a:solidFill>
                        <a:schemeClr val="dk1"/>
                      </a:solidFill>
                      <a:prstDash val="solid"/>
                      <a:round/>
                      <a:headEnd type="none" w="sm" len="sm"/>
                      <a:tailEnd type="none" w="sm" len="sm"/>
                    </a:lnT>
                    <a:lnB w="9525" cap="flat" cmpd="sng">
                      <a:solidFill>
                        <a:srgbClr val="000000"/>
                      </a:solidFill>
                      <a:prstDash val="solid"/>
                      <a:round/>
                      <a:headEnd type="none" w="sm" len="sm"/>
                      <a:tailEnd type="none" w="sm" len="sm"/>
                    </a:lnB>
                    <a:solidFill>
                      <a:srgbClr val="CFE2F3"/>
                    </a:solidFill>
                  </a:tcPr>
                </a:tc>
                <a:extLst>
                  <a:ext uri="{0D108BD9-81ED-4DB2-BD59-A6C34878D82A}">
                    <a16:rowId xmlns:a16="http://schemas.microsoft.com/office/drawing/2014/main" val="10004"/>
                  </a:ext>
                </a:extLst>
              </a:tr>
              <a:tr h="6633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NOAA</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RDR</a:t>
                      </a:r>
                      <a:endParaRPr sz="18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7F7F7F"/>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Operational Products</a:t>
                      </a:r>
                      <a:endParaRPr sz="1800" u="none" strike="noStrike" cap="none"/>
                    </a:p>
                  </a:txBody>
                  <a:tcPr marL="4325" marR="4325" marT="2875" marB="2875" anchor="ctr">
                    <a:lnL w="9525" cap="flat" cmpd="sng">
                      <a:solidFill>
                        <a:srgbClr val="000000">
                          <a:alpha val="0"/>
                        </a:srgbClr>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SDR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EDR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Mission Data</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SDR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EDR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FCDR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ICDR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extLst>
                  <a:ext uri="{0D108BD9-81ED-4DB2-BD59-A6C34878D82A}">
                    <a16:rowId xmlns:a16="http://schemas.microsoft.com/office/drawing/2014/main" val="10005"/>
                  </a:ext>
                </a:extLst>
              </a:tr>
              <a:tr h="6633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NASA</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Level 0</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CCCCCC"/>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L1, L1b</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L2-L4</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Reprocessed Collections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L1, L1b</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L2-L4</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ESDR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L1, L1b</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L2-L4</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extLst>
                  <a:ext uri="{0D108BD9-81ED-4DB2-BD59-A6C34878D82A}">
                    <a16:rowId xmlns:a16="http://schemas.microsoft.com/office/drawing/2014/main" val="10006"/>
                  </a:ext>
                </a:extLst>
              </a:tr>
              <a:tr h="3802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Nat’l Academy</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FCDR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extLst>
                  <a:ext uri="{0D108BD9-81ED-4DB2-BD59-A6C34878D82A}">
                    <a16:rowId xmlns:a16="http://schemas.microsoft.com/office/drawing/2014/main" val="10007"/>
                  </a:ext>
                </a:extLst>
              </a:tr>
              <a:tr h="380200">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GCOS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FCDR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TCDR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extLst>
                  <a:ext uri="{0D108BD9-81ED-4DB2-BD59-A6C34878D82A}">
                    <a16:rowId xmlns:a16="http://schemas.microsoft.com/office/drawing/2014/main" val="10008"/>
                  </a:ext>
                </a:extLst>
              </a:tr>
              <a:tr h="789425">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rgbClr val="000000"/>
                          </a:solidFill>
                          <a:latin typeface="Arial"/>
                          <a:ea typeface="Arial"/>
                          <a:cs typeface="Arial"/>
                          <a:sym typeface="Arial"/>
                        </a:rPr>
                        <a:t>EUMETSAT</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Level 0</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Operational Products</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L1, L1.5</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L2, EDR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solidFill>
                            <a:schemeClr val="dk1"/>
                          </a:solidFill>
                        </a:rPr>
                        <a:t> </a:t>
                      </a:r>
                      <a:r>
                        <a:rPr lang="en-US" sz="1100" b="0" i="0" u="none" strike="noStrike" cap="none">
                          <a:solidFill>
                            <a:schemeClr val="dk1"/>
                          </a:solidFill>
                          <a:latin typeface="Arial"/>
                          <a:ea typeface="Arial"/>
                          <a:cs typeface="Arial"/>
                          <a:sym typeface="Arial"/>
                        </a:rPr>
                        <a:t>Reprocessed Mission Data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solidFill>
                            <a:schemeClr val="dk1"/>
                          </a:solidFill>
                        </a:rPr>
                        <a:t> </a:t>
                      </a:r>
                      <a:r>
                        <a:rPr lang="en-US" sz="1100" b="0" i="0" u="none" strike="noStrike" cap="none">
                          <a:solidFill>
                            <a:schemeClr val="dk1"/>
                          </a:solidFill>
                          <a:latin typeface="Arial"/>
                          <a:ea typeface="Arial"/>
                          <a:cs typeface="Arial"/>
                          <a:sym typeface="Arial"/>
                        </a:rPr>
                        <a:t>FDR</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solidFill>
                            <a:schemeClr val="dk1"/>
                          </a:solidFill>
                        </a:rPr>
                        <a:t> </a:t>
                      </a:r>
                      <a:r>
                        <a:rPr lang="en-US" sz="1100" b="0" i="0" u="none" strike="noStrike" cap="none">
                          <a:solidFill>
                            <a:schemeClr val="dk1"/>
                          </a:solidFill>
                          <a:latin typeface="Arial"/>
                          <a:ea typeface="Arial"/>
                          <a:cs typeface="Arial"/>
                          <a:sym typeface="Arial"/>
                        </a:rPr>
                        <a:t>Reprocessed L2</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CDR</a:t>
                      </a:r>
                      <a:endParaRPr sz="1800" u="none" strike="noStrike" cap="none">
                        <a:solidFill>
                          <a:schemeClr val="dk1"/>
                        </a:solidFill>
                      </a:endParaRPr>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chemeClr val="dk1"/>
                          </a:solidFill>
                          <a:latin typeface="Arial"/>
                          <a:ea typeface="Arial"/>
                          <a:cs typeface="Arial"/>
                          <a:sym typeface="Arial"/>
                        </a:rPr>
                        <a:t>FDR/FCDR</a:t>
                      </a:r>
                      <a:endParaRPr sz="1800" u="none" strike="noStrike" cap="none">
                        <a:solidFill>
                          <a:schemeClr val="dk1"/>
                        </a:solidFill>
                      </a:endParaRPr>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CDR</a:t>
                      </a:r>
                      <a:endParaRPr sz="1800" u="none" strike="noStrike" cap="none">
                        <a:solidFill>
                          <a:schemeClr val="dk1"/>
                        </a:solidFill>
                      </a:endParaRPr>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ICDR</a:t>
                      </a:r>
                      <a:endParaRPr sz="18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CCCCCC"/>
                      </a:solidFill>
                      <a:prstDash val="solid"/>
                      <a:round/>
                      <a:headEnd type="none" w="sm" len="sm"/>
                      <a:tailEnd type="none" w="sm" len="sm"/>
                    </a:lnT>
                    <a:lnB w="38100" cap="flat" cmpd="sng">
                      <a:solidFill>
                        <a:srgbClr val="7F7F7F"/>
                      </a:solidFill>
                      <a:prstDash val="solid"/>
                      <a:round/>
                      <a:headEnd type="none" w="sm" len="sm"/>
                      <a:tailEnd type="none" w="sm" len="sm"/>
                    </a:lnB>
                    <a:solidFill>
                      <a:srgbClr val="CFE2F3"/>
                    </a:solidFill>
                  </a:tcPr>
                </a:tc>
                <a:extLst>
                  <a:ext uri="{0D108BD9-81ED-4DB2-BD59-A6C34878D82A}">
                    <a16:rowId xmlns:a16="http://schemas.microsoft.com/office/drawing/2014/main" val="10009"/>
                  </a:ext>
                </a:extLst>
              </a:tr>
              <a:tr h="789425">
                <a:tc>
                  <a:txBody>
                    <a:bodyPr/>
                    <a:lstStyle/>
                    <a:p>
                      <a:pPr marL="0" marR="0" lvl="0" indent="0" algn="ctr" rtl="0">
                        <a:lnSpc>
                          <a:spcPct val="100000"/>
                        </a:lnSpc>
                        <a:spcBef>
                          <a:spcPts val="0"/>
                        </a:spcBef>
                        <a:spcAft>
                          <a:spcPts val="0"/>
                        </a:spcAft>
                        <a:buClr>
                          <a:srgbClr val="000000"/>
                        </a:buClr>
                        <a:buSzPts val="1100"/>
                        <a:buFont typeface="Arial"/>
                        <a:buNone/>
                      </a:pPr>
                      <a:r>
                        <a:rPr lang="en-US" sz="1100" b="1" i="1" u="none" strike="noStrike" cap="none">
                          <a:solidFill>
                            <a:srgbClr val="000000"/>
                          </a:solidFill>
                          <a:latin typeface="Arial"/>
                          <a:ea typeface="Arial"/>
                          <a:cs typeface="Arial"/>
                          <a:sym typeface="Arial"/>
                        </a:rPr>
                        <a:t>Proposed here (defined below)</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i="1" u="none" strike="noStrike" cap="none"/>
                        <a:t> </a:t>
                      </a:r>
                      <a:endParaRPr sz="1400"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RDR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EAD1D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FDR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FFDR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TFDR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4CC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MDR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FMDR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TMDR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2CC"/>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CDR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FCDR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TCDR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n-US" sz="1100" b="0" i="1" u="none" strike="noStrike" cap="none">
                          <a:solidFill>
                            <a:srgbClr val="000000"/>
                          </a:solidFill>
                          <a:latin typeface="Arial"/>
                          <a:ea typeface="Arial"/>
                          <a:cs typeface="Arial"/>
                          <a:sym typeface="Arial"/>
                        </a:rPr>
                        <a:t>ICDR</a:t>
                      </a:r>
                      <a:endParaRPr sz="1800" i="1" u="none" strike="noStrike" cap="none"/>
                    </a:p>
                  </a:txBody>
                  <a:tcPr marL="4325" marR="4325" marT="2875" marB="287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38100" cap="flat" cmpd="sng">
                      <a:solidFill>
                        <a:srgbClr val="7F7F7F"/>
                      </a:solidFill>
                      <a:prstDash val="solid"/>
                      <a:round/>
                      <a:headEnd type="none" w="sm" len="sm"/>
                      <a:tailEnd type="none" w="sm" len="sm"/>
                    </a:lnT>
                    <a:lnB w="9525" cap="flat" cmpd="sng">
                      <a:solidFill>
                        <a:srgbClr val="CCCCCC"/>
                      </a:solidFill>
                      <a:prstDash val="solid"/>
                      <a:round/>
                      <a:headEnd type="none" w="sm" len="sm"/>
                      <a:tailEnd type="none" w="sm" len="sm"/>
                    </a:lnB>
                    <a:solidFill>
                      <a:srgbClr val="CFE2F3"/>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8"/>
          <p:cNvSpPr txBox="1">
            <a:spLocks noGrp="1"/>
          </p:cNvSpPr>
          <p:nvPr>
            <p:ph type="title"/>
          </p:nvPr>
        </p:nvSpPr>
        <p:spPr>
          <a:xfrm>
            <a:off x="1930400" y="140654"/>
            <a:ext cx="83312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Calibri"/>
              <a:buNone/>
            </a:pPr>
            <a:r>
              <a:rPr lang="en-US"/>
              <a:t>Acronyms</a:t>
            </a:r>
            <a:endParaRPr/>
          </a:p>
        </p:txBody>
      </p:sp>
      <p:sp>
        <p:nvSpPr>
          <p:cNvPr id="226" name="Google Shape;226;p38"/>
          <p:cNvSpPr txBox="1">
            <a:spLocks noGrp="1"/>
          </p:cNvSpPr>
          <p:nvPr>
            <p:ph type="body" idx="1"/>
          </p:nvPr>
        </p:nvSpPr>
        <p:spPr>
          <a:xfrm>
            <a:off x="1817915" y="1033669"/>
            <a:ext cx="9303143" cy="5828355"/>
          </a:xfrm>
          <a:prstGeom prst="rect">
            <a:avLst/>
          </a:prstGeom>
          <a:noFill/>
          <a:ln>
            <a:noFill/>
          </a:ln>
        </p:spPr>
        <p:txBody>
          <a:bodyPr spcFirstLastPara="1" wrap="square" lIns="91425" tIns="45700" rIns="91425" bIns="45700" anchor="t" anchorCtr="0">
            <a:normAutofit fontScale="92500"/>
          </a:bodyPr>
          <a:lstStyle/>
          <a:p>
            <a:pPr marL="0" lvl="0" indent="0" algn="l" rtl="0">
              <a:lnSpc>
                <a:spcPct val="100000"/>
              </a:lnSpc>
              <a:spcBef>
                <a:spcPts val="0"/>
              </a:spcBef>
              <a:spcAft>
                <a:spcPts val="0"/>
              </a:spcAft>
              <a:buClr>
                <a:schemeClr val="dk1"/>
              </a:buClr>
              <a:buSzPct val="100000"/>
              <a:buNone/>
            </a:pPr>
            <a:r>
              <a:rPr lang="en-US" sz="900"/>
              <a:t>AC-VC 		CEOS Atmospheric Composition Virtual Constellation</a:t>
            </a:r>
            <a:endParaRPr sz="900"/>
          </a:p>
          <a:p>
            <a:pPr marL="0" lvl="0" indent="0" algn="l" rtl="0">
              <a:lnSpc>
                <a:spcPct val="100000"/>
              </a:lnSpc>
              <a:spcBef>
                <a:spcPts val="156"/>
              </a:spcBef>
              <a:spcAft>
                <a:spcPts val="0"/>
              </a:spcAft>
              <a:buClr>
                <a:schemeClr val="dk1"/>
              </a:buClr>
              <a:buSzPct val="100000"/>
              <a:buNone/>
            </a:pPr>
            <a:r>
              <a:rPr lang="en-US" sz="900"/>
              <a:t>CARD or CARD4L	CEOS Analysis Ready Data team (4L=For Land)	</a:t>
            </a:r>
            <a:endParaRPr sz="900"/>
          </a:p>
          <a:p>
            <a:pPr marL="0" lvl="0" indent="0" algn="l" rtl="0">
              <a:lnSpc>
                <a:spcPct val="100000"/>
              </a:lnSpc>
              <a:spcBef>
                <a:spcPts val="156"/>
              </a:spcBef>
              <a:spcAft>
                <a:spcPts val="0"/>
              </a:spcAft>
              <a:buClr>
                <a:schemeClr val="dk1"/>
              </a:buClr>
              <a:buSzPct val="100000"/>
              <a:buNone/>
            </a:pPr>
            <a:r>
              <a:rPr lang="en-US" sz="900"/>
              <a:t>CEO 		CEOS Executive Officer</a:t>
            </a:r>
            <a:endParaRPr sz="900"/>
          </a:p>
          <a:p>
            <a:pPr marL="0" lvl="0" indent="0" algn="l" rtl="0">
              <a:lnSpc>
                <a:spcPct val="100000"/>
              </a:lnSpc>
              <a:spcBef>
                <a:spcPts val="156"/>
              </a:spcBef>
              <a:spcAft>
                <a:spcPts val="0"/>
              </a:spcAft>
              <a:buClr>
                <a:schemeClr val="dk1"/>
              </a:buClr>
              <a:buSzPct val="100000"/>
              <a:buNone/>
            </a:pPr>
            <a:r>
              <a:rPr lang="en-US" sz="900"/>
              <a:t>CEOS		Committee on Earth Observation Satellites</a:t>
            </a:r>
            <a:endParaRPr sz="900"/>
          </a:p>
          <a:p>
            <a:pPr marL="0" lvl="0" indent="0" algn="l" rtl="0">
              <a:lnSpc>
                <a:spcPct val="100000"/>
              </a:lnSpc>
              <a:spcBef>
                <a:spcPts val="156"/>
              </a:spcBef>
              <a:spcAft>
                <a:spcPts val="0"/>
              </a:spcAft>
              <a:buClr>
                <a:schemeClr val="dk1"/>
              </a:buClr>
              <a:buSzPct val="100000"/>
              <a:buNone/>
            </a:pPr>
            <a:r>
              <a:rPr lang="en-US" sz="900"/>
              <a:t>CGMS 		Coordination Group for Meteorological Satellites</a:t>
            </a:r>
            <a:endParaRPr sz="900"/>
          </a:p>
          <a:p>
            <a:pPr marL="0" lvl="0" indent="0" algn="l" rtl="0">
              <a:lnSpc>
                <a:spcPct val="100000"/>
              </a:lnSpc>
              <a:spcBef>
                <a:spcPts val="156"/>
              </a:spcBef>
              <a:spcAft>
                <a:spcPts val="0"/>
              </a:spcAft>
              <a:buClr>
                <a:schemeClr val="dk1"/>
              </a:buClr>
              <a:buSzPct val="100000"/>
              <a:buNone/>
            </a:pPr>
            <a:r>
              <a:rPr lang="en-US" sz="900"/>
              <a:t>COAST AHT 		CEOS Coastal Observations Applications Services and Tools ad hoc Team</a:t>
            </a:r>
            <a:endParaRPr sz="900"/>
          </a:p>
          <a:p>
            <a:pPr marL="0" lvl="0" indent="0" algn="l" rtl="0">
              <a:lnSpc>
                <a:spcPct val="100000"/>
              </a:lnSpc>
              <a:spcBef>
                <a:spcPts val="156"/>
              </a:spcBef>
              <a:spcAft>
                <a:spcPts val="0"/>
              </a:spcAft>
              <a:buClr>
                <a:schemeClr val="dk1"/>
              </a:buClr>
              <a:buSzPct val="100000"/>
              <a:buNone/>
            </a:pPr>
            <a:r>
              <a:rPr lang="en-US" sz="900"/>
              <a:t>COP		UNFCCC Conference of the Parties</a:t>
            </a:r>
            <a:endParaRPr sz="900"/>
          </a:p>
          <a:p>
            <a:pPr marL="0" lvl="0" indent="0" algn="l" rtl="0">
              <a:lnSpc>
                <a:spcPct val="100000"/>
              </a:lnSpc>
              <a:spcBef>
                <a:spcPts val="156"/>
              </a:spcBef>
              <a:spcAft>
                <a:spcPts val="0"/>
              </a:spcAft>
              <a:buClr>
                <a:schemeClr val="dk1"/>
              </a:buClr>
              <a:buSzPct val="100000"/>
              <a:buNone/>
            </a:pPr>
            <a:r>
              <a:rPr lang="en-US" sz="900"/>
              <a:t>COVERAGE 		CEOS Ocean Variables Enabling Research and Applications for GEO	</a:t>
            </a:r>
            <a:endParaRPr sz="900"/>
          </a:p>
          <a:p>
            <a:pPr marL="0" lvl="0" indent="0" algn="l" rtl="0">
              <a:lnSpc>
                <a:spcPct val="100000"/>
              </a:lnSpc>
              <a:spcBef>
                <a:spcPts val="156"/>
              </a:spcBef>
              <a:spcAft>
                <a:spcPts val="0"/>
              </a:spcAft>
              <a:buClr>
                <a:schemeClr val="dk1"/>
              </a:buClr>
              <a:buSzPct val="100000"/>
              <a:buNone/>
            </a:pPr>
            <a:r>
              <a:rPr lang="en-US" sz="900"/>
              <a:t>EID		UNFCCC COP Earth Information Day</a:t>
            </a:r>
            <a:endParaRPr sz="900"/>
          </a:p>
          <a:p>
            <a:pPr marL="0" lvl="0" indent="0" algn="l" rtl="0">
              <a:lnSpc>
                <a:spcPct val="100000"/>
              </a:lnSpc>
              <a:spcBef>
                <a:spcPts val="156"/>
              </a:spcBef>
              <a:spcAft>
                <a:spcPts val="0"/>
              </a:spcAft>
              <a:buClr>
                <a:schemeClr val="dk1"/>
              </a:buClr>
              <a:buSzPct val="100000"/>
              <a:buNone/>
            </a:pPr>
            <a:r>
              <a:rPr lang="en-US" sz="900"/>
              <a:t>GCOS		Global Climate Observing System</a:t>
            </a:r>
            <a:endParaRPr sz="900"/>
          </a:p>
          <a:p>
            <a:pPr marL="0" lvl="0" indent="0" algn="l" rtl="0">
              <a:lnSpc>
                <a:spcPct val="100000"/>
              </a:lnSpc>
              <a:spcBef>
                <a:spcPts val="156"/>
              </a:spcBef>
              <a:spcAft>
                <a:spcPts val="0"/>
              </a:spcAft>
              <a:buClr>
                <a:schemeClr val="dk1"/>
              </a:buClr>
              <a:buSzPct val="100000"/>
              <a:buNone/>
            </a:pPr>
            <a:r>
              <a:rPr lang="en-US" sz="900"/>
              <a:t>GEO 		Group on Earth Observations</a:t>
            </a:r>
            <a:endParaRPr sz="900"/>
          </a:p>
          <a:p>
            <a:pPr marL="0" lvl="0" indent="0" algn="l" rtl="0">
              <a:lnSpc>
                <a:spcPct val="100000"/>
              </a:lnSpc>
              <a:spcBef>
                <a:spcPts val="156"/>
              </a:spcBef>
              <a:spcAft>
                <a:spcPts val="0"/>
              </a:spcAft>
              <a:buClr>
                <a:schemeClr val="dk1"/>
              </a:buClr>
              <a:buSzPct val="100000"/>
              <a:buNone/>
            </a:pPr>
            <a:r>
              <a:rPr lang="en-US" sz="900"/>
              <a:t>GHG TT		Greenhouse Gas Task Team (part of WGClimate)</a:t>
            </a:r>
            <a:endParaRPr sz="900"/>
          </a:p>
          <a:p>
            <a:pPr marL="0" lvl="0" indent="0" algn="l" rtl="0">
              <a:lnSpc>
                <a:spcPct val="100000"/>
              </a:lnSpc>
              <a:spcBef>
                <a:spcPts val="156"/>
              </a:spcBef>
              <a:spcAft>
                <a:spcPts val="0"/>
              </a:spcAft>
              <a:buClr>
                <a:schemeClr val="dk1"/>
              </a:buClr>
              <a:buSzPct val="100000"/>
              <a:buNone/>
            </a:pPr>
            <a:r>
              <a:rPr lang="en-US" sz="900"/>
              <a:t>IP		GCOS Implementation Plan</a:t>
            </a:r>
            <a:endParaRPr sz="900"/>
          </a:p>
          <a:p>
            <a:pPr marL="0" lvl="0" indent="0" algn="l" rtl="0">
              <a:lnSpc>
                <a:spcPct val="100000"/>
              </a:lnSpc>
              <a:spcBef>
                <a:spcPts val="156"/>
              </a:spcBef>
              <a:spcAft>
                <a:spcPts val="0"/>
              </a:spcAft>
              <a:buClr>
                <a:schemeClr val="dk1"/>
              </a:buClr>
              <a:buSzPct val="100000"/>
              <a:buNone/>
            </a:pPr>
            <a:r>
              <a:rPr lang="en-US" sz="900"/>
              <a:t>LSI-VC 		CEOS Land Surface Imaging Virtual Constellation</a:t>
            </a:r>
            <a:endParaRPr sz="900"/>
          </a:p>
          <a:p>
            <a:pPr marL="0" lvl="0" indent="0" algn="l" rtl="0">
              <a:lnSpc>
                <a:spcPct val="100000"/>
              </a:lnSpc>
              <a:spcBef>
                <a:spcPts val="156"/>
              </a:spcBef>
              <a:spcAft>
                <a:spcPts val="0"/>
              </a:spcAft>
              <a:buClr>
                <a:schemeClr val="dk1"/>
              </a:buClr>
              <a:buSzPct val="100000"/>
              <a:buNone/>
            </a:pPr>
            <a:r>
              <a:rPr lang="en-US" sz="900"/>
              <a:t>NewSpace		Evolving private-sector, mostly small concerns with high innovation, fast, higher-risk development &amp; launch	</a:t>
            </a:r>
            <a:endParaRPr sz="900"/>
          </a:p>
          <a:p>
            <a:pPr marL="0" lvl="0" indent="0" algn="l" rtl="0">
              <a:lnSpc>
                <a:spcPct val="100000"/>
              </a:lnSpc>
              <a:spcBef>
                <a:spcPts val="156"/>
              </a:spcBef>
              <a:spcAft>
                <a:spcPts val="0"/>
              </a:spcAft>
              <a:buClr>
                <a:schemeClr val="dk1"/>
              </a:buClr>
              <a:buSzPct val="100000"/>
              <a:buNone/>
            </a:pPr>
            <a:r>
              <a:rPr lang="en-US" sz="900"/>
              <a:t>OCR-VC 		CEOS Ocean Colour Radiometry Virtual Constellation</a:t>
            </a:r>
            <a:endParaRPr sz="900"/>
          </a:p>
          <a:p>
            <a:pPr marL="0" lvl="0" indent="0" algn="l" rtl="0">
              <a:lnSpc>
                <a:spcPct val="100000"/>
              </a:lnSpc>
              <a:spcBef>
                <a:spcPts val="156"/>
              </a:spcBef>
              <a:spcAft>
                <a:spcPts val="0"/>
              </a:spcAft>
              <a:buClr>
                <a:schemeClr val="dk1"/>
              </a:buClr>
              <a:buSzPct val="100000"/>
              <a:buNone/>
            </a:pPr>
            <a:r>
              <a:rPr lang="en-US" sz="900"/>
              <a:t>OST-VC 		CEOS Ocean Surface Topography Virtual Constellation</a:t>
            </a:r>
            <a:endParaRPr sz="900"/>
          </a:p>
          <a:p>
            <a:pPr marL="0" lvl="0" indent="0" algn="l" rtl="0">
              <a:lnSpc>
                <a:spcPct val="100000"/>
              </a:lnSpc>
              <a:spcBef>
                <a:spcPts val="156"/>
              </a:spcBef>
              <a:spcAft>
                <a:spcPts val="0"/>
              </a:spcAft>
              <a:buClr>
                <a:schemeClr val="dk1"/>
              </a:buClr>
              <a:buSzPct val="100000"/>
              <a:buNone/>
            </a:pPr>
            <a:r>
              <a:rPr lang="en-US" sz="900"/>
              <a:t>OSVW-VC 		CEOS Ocean Surface Vector Winds Virtual Constellation</a:t>
            </a:r>
            <a:endParaRPr sz="900"/>
          </a:p>
          <a:p>
            <a:pPr marL="0" lvl="0" indent="0" algn="l" rtl="0">
              <a:lnSpc>
                <a:spcPct val="100000"/>
              </a:lnSpc>
              <a:spcBef>
                <a:spcPts val="156"/>
              </a:spcBef>
              <a:spcAft>
                <a:spcPts val="0"/>
              </a:spcAft>
              <a:buClr>
                <a:schemeClr val="dk1"/>
              </a:buClr>
              <a:buSzPct val="100000"/>
              <a:buNone/>
            </a:pPr>
            <a:r>
              <a:rPr lang="en-US" sz="900"/>
              <a:t>P-VC 		CEOS Precipitation Virtual Constellation</a:t>
            </a:r>
            <a:endParaRPr sz="900"/>
          </a:p>
          <a:p>
            <a:pPr marL="0" lvl="0" indent="0" algn="l" rtl="0">
              <a:lnSpc>
                <a:spcPct val="100000"/>
              </a:lnSpc>
              <a:spcBef>
                <a:spcPts val="156"/>
              </a:spcBef>
              <a:spcAft>
                <a:spcPts val="0"/>
              </a:spcAft>
              <a:buClr>
                <a:schemeClr val="dk1"/>
              </a:buClr>
              <a:buSzPct val="100000"/>
              <a:buNone/>
            </a:pPr>
            <a:r>
              <a:rPr lang="en-US" sz="900"/>
              <a:t>SBSTA		Subsidiary Body Scientific and Technical Advice (part of UNFCCC)</a:t>
            </a:r>
            <a:endParaRPr sz="900"/>
          </a:p>
          <a:p>
            <a:pPr marL="0" lvl="0" indent="0" algn="l" rtl="0">
              <a:lnSpc>
                <a:spcPct val="100000"/>
              </a:lnSpc>
              <a:spcBef>
                <a:spcPts val="156"/>
              </a:spcBef>
              <a:spcAft>
                <a:spcPts val="0"/>
              </a:spcAft>
              <a:buClr>
                <a:schemeClr val="dk1"/>
              </a:buClr>
              <a:buSzPct val="100000"/>
              <a:buNone/>
            </a:pPr>
            <a:r>
              <a:rPr lang="en-US" sz="900"/>
              <a:t>SCO		Space for Climate Observations</a:t>
            </a:r>
            <a:endParaRPr sz="900"/>
          </a:p>
          <a:p>
            <a:pPr marL="0" lvl="0" indent="0" algn="l" rtl="0">
              <a:lnSpc>
                <a:spcPct val="100000"/>
              </a:lnSpc>
              <a:spcBef>
                <a:spcPts val="156"/>
              </a:spcBef>
              <a:spcAft>
                <a:spcPts val="0"/>
              </a:spcAft>
              <a:buClr>
                <a:schemeClr val="dk1"/>
              </a:buClr>
              <a:buSzPct val="100000"/>
              <a:buNone/>
            </a:pPr>
            <a:r>
              <a:rPr lang="en-US" sz="900"/>
              <a:t>SEC 		CEOS Secretariat</a:t>
            </a:r>
            <a:endParaRPr sz="900"/>
          </a:p>
          <a:p>
            <a:pPr marL="0" lvl="0" indent="0" algn="l" rtl="0">
              <a:lnSpc>
                <a:spcPct val="100000"/>
              </a:lnSpc>
              <a:spcBef>
                <a:spcPts val="156"/>
              </a:spcBef>
              <a:spcAft>
                <a:spcPts val="0"/>
              </a:spcAft>
              <a:buClr>
                <a:schemeClr val="dk1"/>
              </a:buClr>
              <a:buSzPct val="100000"/>
              <a:buNone/>
            </a:pPr>
            <a:r>
              <a:rPr lang="en-US" sz="900"/>
              <a:t>SEO 		CEOS Systems Engineering Office</a:t>
            </a:r>
            <a:endParaRPr sz="900"/>
          </a:p>
          <a:p>
            <a:pPr marL="0" lvl="0" indent="0" algn="l" rtl="0">
              <a:lnSpc>
                <a:spcPct val="100000"/>
              </a:lnSpc>
              <a:spcBef>
                <a:spcPts val="156"/>
              </a:spcBef>
              <a:spcAft>
                <a:spcPts val="0"/>
              </a:spcAft>
              <a:buClr>
                <a:schemeClr val="dk1"/>
              </a:buClr>
              <a:buSzPct val="100000"/>
              <a:buNone/>
            </a:pPr>
            <a:r>
              <a:rPr lang="en-US" sz="900"/>
              <a:t>SIT 		CEOS Strategic Implementation Team</a:t>
            </a:r>
            <a:endParaRPr sz="900"/>
          </a:p>
          <a:p>
            <a:pPr marL="0" lvl="0" indent="0" algn="l" rtl="0">
              <a:lnSpc>
                <a:spcPct val="100000"/>
              </a:lnSpc>
              <a:spcBef>
                <a:spcPts val="156"/>
              </a:spcBef>
              <a:spcAft>
                <a:spcPts val="0"/>
              </a:spcAft>
              <a:buClr>
                <a:schemeClr val="dk1"/>
              </a:buClr>
              <a:buSzPct val="100000"/>
              <a:buNone/>
            </a:pPr>
            <a:r>
              <a:rPr lang="en-US" sz="900"/>
              <a:t>SIT TW		CEOS SIT Technical Workshop</a:t>
            </a:r>
            <a:endParaRPr sz="900"/>
          </a:p>
          <a:p>
            <a:pPr marL="0" lvl="0" indent="0" algn="l" rtl="0">
              <a:lnSpc>
                <a:spcPct val="100000"/>
              </a:lnSpc>
              <a:spcBef>
                <a:spcPts val="156"/>
              </a:spcBef>
              <a:spcAft>
                <a:spcPts val="0"/>
              </a:spcAft>
              <a:buClr>
                <a:schemeClr val="dk1"/>
              </a:buClr>
              <a:buSzPct val="100000"/>
              <a:buNone/>
            </a:pPr>
            <a:r>
              <a:rPr lang="en-US" sz="900"/>
              <a:t>SST-VC 		CEOS Sea-Surface Temperature Virtual Constellation</a:t>
            </a:r>
            <a:endParaRPr sz="900"/>
          </a:p>
          <a:p>
            <a:pPr marL="0" lvl="0" indent="0" algn="l" rtl="0">
              <a:lnSpc>
                <a:spcPct val="100000"/>
              </a:lnSpc>
              <a:spcBef>
                <a:spcPts val="156"/>
              </a:spcBef>
              <a:spcAft>
                <a:spcPts val="0"/>
              </a:spcAft>
              <a:buClr>
                <a:schemeClr val="dk1"/>
              </a:buClr>
              <a:buSzPct val="100000"/>
              <a:buNone/>
            </a:pPr>
            <a:r>
              <a:rPr lang="en-US" sz="900"/>
              <a:t>TT		CEOS Task Team</a:t>
            </a:r>
            <a:endParaRPr sz="900"/>
          </a:p>
          <a:p>
            <a:pPr marL="0" lvl="0" indent="0" algn="l" rtl="0">
              <a:lnSpc>
                <a:spcPct val="100000"/>
              </a:lnSpc>
              <a:spcBef>
                <a:spcPts val="156"/>
              </a:spcBef>
              <a:spcAft>
                <a:spcPts val="0"/>
              </a:spcAft>
              <a:buClr>
                <a:schemeClr val="dk1"/>
              </a:buClr>
              <a:buSzPct val="100000"/>
              <a:buNone/>
            </a:pPr>
            <a:r>
              <a:rPr lang="en-US" sz="900"/>
              <a:t>UN		United Nations</a:t>
            </a:r>
            <a:endParaRPr sz="900"/>
          </a:p>
          <a:p>
            <a:pPr marL="0" lvl="0" indent="0" algn="l" rtl="0">
              <a:lnSpc>
                <a:spcPct val="100000"/>
              </a:lnSpc>
              <a:spcBef>
                <a:spcPts val="156"/>
              </a:spcBef>
              <a:spcAft>
                <a:spcPts val="0"/>
              </a:spcAft>
              <a:buClr>
                <a:schemeClr val="dk1"/>
              </a:buClr>
              <a:buSzPct val="100000"/>
              <a:buNone/>
            </a:pPr>
            <a:r>
              <a:rPr lang="en-US" sz="900"/>
              <a:t>VC 		CEOS Virtual Constellation</a:t>
            </a:r>
            <a:endParaRPr sz="900"/>
          </a:p>
          <a:p>
            <a:pPr marL="0" lvl="0" indent="0" algn="l" rtl="0">
              <a:lnSpc>
                <a:spcPct val="100000"/>
              </a:lnSpc>
              <a:spcBef>
                <a:spcPts val="156"/>
              </a:spcBef>
              <a:spcAft>
                <a:spcPts val="0"/>
              </a:spcAft>
              <a:buClr>
                <a:schemeClr val="dk1"/>
              </a:buClr>
              <a:buSzPct val="100000"/>
              <a:buNone/>
            </a:pPr>
            <a:r>
              <a:rPr lang="en-US" sz="900"/>
              <a:t>WCRP		World Climate Research Programme</a:t>
            </a:r>
            <a:endParaRPr sz="900"/>
          </a:p>
          <a:p>
            <a:pPr marL="0" lvl="0" indent="0" algn="l" rtl="0">
              <a:lnSpc>
                <a:spcPct val="100000"/>
              </a:lnSpc>
              <a:spcBef>
                <a:spcPts val="156"/>
              </a:spcBef>
              <a:spcAft>
                <a:spcPts val="0"/>
              </a:spcAft>
              <a:buClr>
                <a:schemeClr val="dk1"/>
              </a:buClr>
              <a:buSzPct val="100000"/>
              <a:buNone/>
            </a:pPr>
            <a:r>
              <a:rPr lang="en-US" sz="900"/>
              <a:t>WG 		CEOS Working Group</a:t>
            </a:r>
            <a:endParaRPr sz="900"/>
          </a:p>
          <a:p>
            <a:pPr marL="0" lvl="0" indent="0" algn="l" rtl="0">
              <a:lnSpc>
                <a:spcPct val="100000"/>
              </a:lnSpc>
              <a:spcBef>
                <a:spcPts val="156"/>
              </a:spcBef>
              <a:spcAft>
                <a:spcPts val="0"/>
              </a:spcAft>
              <a:buClr>
                <a:schemeClr val="dk1"/>
              </a:buClr>
              <a:buSzPct val="100000"/>
              <a:buNone/>
            </a:pPr>
            <a:r>
              <a:rPr lang="en-US" sz="900"/>
              <a:t>WG I,II,III,IV		CGMS Working Group 1-4</a:t>
            </a:r>
            <a:endParaRPr sz="900"/>
          </a:p>
          <a:p>
            <a:pPr marL="0" lvl="0" indent="0" algn="l" rtl="0">
              <a:lnSpc>
                <a:spcPct val="100000"/>
              </a:lnSpc>
              <a:spcBef>
                <a:spcPts val="156"/>
              </a:spcBef>
              <a:spcAft>
                <a:spcPts val="0"/>
              </a:spcAft>
              <a:buClr>
                <a:schemeClr val="dk1"/>
              </a:buClr>
              <a:buSzPct val="100000"/>
              <a:buNone/>
            </a:pPr>
            <a:r>
              <a:rPr lang="en-US" sz="900"/>
              <a:t>WGC		Joint CEOS-CGMS Working Group on Climate (a.k.a. WGClimate)</a:t>
            </a:r>
            <a:endParaRPr sz="900"/>
          </a:p>
          <a:p>
            <a:pPr marL="0" lvl="0" indent="0" algn="l" rtl="0">
              <a:lnSpc>
                <a:spcPct val="100000"/>
              </a:lnSpc>
              <a:spcBef>
                <a:spcPts val="156"/>
              </a:spcBef>
              <a:spcAft>
                <a:spcPts val="0"/>
              </a:spcAft>
              <a:buClr>
                <a:schemeClr val="dk1"/>
              </a:buClr>
              <a:buSzPct val="100000"/>
              <a:buNone/>
            </a:pPr>
            <a:r>
              <a:rPr lang="en-US" sz="900"/>
              <a:t>WGCapD 		CEOS Working Group on Capacity Building and Data Democracy</a:t>
            </a:r>
            <a:endParaRPr sz="900"/>
          </a:p>
          <a:p>
            <a:pPr marL="0" lvl="0" indent="0" algn="l" rtl="0">
              <a:lnSpc>
                <a:spcPct val="100000"/>
              </a:lnSpc>
              <a:spcBef>
                <a:spcPts val="156"/>
              </a:spcBef>
              <a:spcAft>
                <a:spcPts val="0"/>
              </a:spcAft>
              <a:buClr>
                <a:schemeClr val="dk1"/>
              </a:buClr>
              <a:buSzPct val="100000"/>
              <a:buNone/>
            </a:pPr>
            <a:r>
              <a:rPr lang="en-US" sz="900"/>
              <a:t>WGClimate		Joint CEOS-CGMS Working Group on Climate (a.k.a. WGC)	</a:t>
            </a:r>
            <a:endParaRPr sz="900"/>
          </a:p>
          <a:p>
            <a:pPr marL="0" lvl="0" indent="0" algn="l" rtl="0">
              <a:lnSpc>
                <a:spcPct val="100000"/>
              </a:lnSpc>
              <a:spcBef>
                <a:spcPts val="156"/>
              </a:spcBef>
              <a:spcAft>
                <a:spcPts val="0"/>
              </a:spcAft>
              <a:buClr>
                <a:schemeClr val="dk1"/>
              </a:buClr>
              <a:buSzPct val="100000"/>
              <a:buNone/>
            </a:pPr>
            <a:r>
              <a:rPr lang="en-US" sz="900"/>
              <a:t>WGCV		CEOS Working Group on Calibration and Validation</a:t>
            </a:r>
            <a:endParaRPr sz="900"/>
          </a:p>
          <a:p>
            <a:pPr marL="0" lvl="0" indent="0" algn="l" rtl="0">
              <a:lnSpc>
                <a:spcPct val="100000"/>
              </a:lnSpc>
              <a:spcBef>
                <a:spcPts val="156"/>
              </a:spcBef>
              <a:spcAft>
                <a:spcPts val="0"/>
              </a:spcAft>
              <a:buClr>
                <a:schemeClr val="dk1"/>
              </a:buClr>
              <a:buSzPct val="100000"/>
              <a:buNone/>
            </a:pPr>
            <a:r>
              <a:rPr lang="en-US" sz="900"/>
              <a:t>WGDisasters 		CEOS Working Group on Disasters	</a:t>
            </a:r>
            <a:endParaRPr sz="900"/>
          </a:p>
          <a:p>
            <a:pPr marL="0" lvl="0" indent="0" algn="l" rtl="0">
              <a:lnSpc>
                <a:spcPct val="100000"/>
              </a:lnSpc>
              <a:spcBef>
                <a:spcPts val="156"/>
              </a:spcBef>
              <a:spcAft>
                <a:spcPts val="0"/>
              </a:spcAft>
              <a:buClr>
                <a:schemeClr val="dk1"/>
              </a:buClr>
              <a:buSzPct val="100000"/>
              <a:buNone/>
            </a:pPr>
            <a:r>
              <a:rPr lang="en-US" sz="900"/>
              <a:t>WGISS		CEOS Working Group on Information Systems and Services</a:t>
            </a:r>
            <a:endParaRPr sz="900"/>
          </a:p>
          <a:p>
            <a:pPr marL="0" lvl="0" indent="0" algn="l" rtl="0">
              <a:lnSpc>
                <a:spcPct val="100000"/>
              </a:lnSpc>
              <a:spcBef>
                <a:spcPts val="156"/>
              </a:spcBef>
              <a:spcAft>
                <a:spcPts val="0"/>
              </a:spcAft>
              <a:buClr>
                <a:schemeClr val="dk1"/>
              </a:buClr>
              <a:buSzPct val="100000"/>
              <a:buNone/>
            </a:pPr>
            <a:r>
              <a:rPr lang="en-US" sz="900"/>
              <a:t>WMO		World Meteorological Organization</a:t>
            </a:r>
            <a:endParaRPr sz="9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421DF-06D9-4114-80F7-93ADE2799397}"/>
              </a:ext>
            </a:extLst>
          </p:cNvPr>
          <p:cNvSpPr>
            <a:spLocks noGrp="1"/>
          </p:cNvSpPr>
          <p:nvPr>
            <p:ph type="title"/>
          </p:nvPr>
        </p:nvSpPr>
        <p:spPr/>
        <p:txBody>
          <a:bodyPr/>
          <a:lstStyle/>
          <a:p>
            <a:r>
              <a:rPr lang="en-US" dirty="0"/>
              <a:t>Work Plan Deliverables</a:t>
            </a:r>
          </a:p>
        </p:txBody>
      </p:sp>
      <p:graphicFrame>
        <p:nvGraphicFramePr>
          <p:cNvPr id="14" name="Table 13">
            <a:extLst>
              <a:ext uri="{FF2B5EF4-FFF2-40B4-BE49-F238E27FC236}">
                <a16:creationId xmlns:a16="http://schemas.microsoft.com/office/drawing/2014/main" id="{8149B034-E483-43CC-A020-8B369F03BE2C}"/>
              </a:ext>
            </a:extLst>
          </p:cNvPr>
          <p:cNvGraphicFramePr>
            <a:graphicFrameLocks noGrp="1"/>
          </p:cNvGraphicFramePr>
          <p:nvPr>
            <p:extLst/>
          </p:nvPr>
        </p:nvGraphicFramePr>
        <p:xfrm>
          <a:off x="1168400" y="1482182"/>
          <a:ext cx="10007599" cy="2227100"/>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348511">
                <a:tc>
                  <a:txBody>
                    <a:bodyPr/>
                    <a:lstStyle/>
                    <a:p>
                      <a:pPr algn="l" fontAlgn="b"/>
                      <a:r>
                        <a:rPr lang="en-US" sz="1100" b="1" i="0" u="none" strike="noStrike" dirty="0">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b"/>
                      <a:r>
                        <a:rPr lang="en-US" sz="1100" b="1" i="0" u="none" strike="noStrike" dirty="0">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b"/>
                      <a:r>
                        <a:rPr lang="en-US" sz="1100" b="1" i="0" u="none" strike="noStrike" dirty="0">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b"/>
                      <a:r>
                        <a:rPr lang="en-US" sz="1100" b="1" i="0" u="none" strike="noStrike" dirty="0">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b"/>
                      <a:r>
                        <a:rPr lang="en-US" sz="1100" b="1" i="0" u="none" strike="noStrike" dirty="0">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42252888"/>
                  </a:ext>
                </a:extLst>
              </a:tr>
              <a:tr h="751435">
                <a:tc>
                  <a:txBody>
                    <a:bodyPr/>
                    <a:lstStyle/>
                    <a:p>
                      <a:pPr algn="l" fontAlgn="ctr"/>
                      <a:r>
                        <a:rPr lang="en-US" sz="1100" b="0" i="0" u="none" strike="noStrike">
                          <a:solidFill>
                            <a:srgbClr val="000000"/>
                          </a:solidFill>
                          <a:effectLst/>
                          <a:latin typeface="Calibri" panose="020F0502020204030204" pitchFamily="34" charset="0"/>
                        </a:rPr>
                        <a:t>CMRS-19-06</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Implement Coordinated Actions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5 on FCDR Inventory;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6 on nomenclature document for CDRs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10 on meta data standards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6/30/2024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49541255"/>
                  </a:ext>
                </a:extLst>
              </a:tr>
              <a:tr h="187859">
                <a:tc>
                  <a:txBody>
                    <a:bodyPr/>
                    <a:lstStyle/>
                    <a:p>
                      <a:pPr algn="l" fontAlgn="ctr"/>
                      <a:r>
                        <a:rPr lang="en-US" sz="1100" b="0" i="0" u="none" strike="noStrike">
                          <a:solidFill>
                            <a:srgbClr val="000000"/>
                          </a:solidFill>
                          <a:effectLst/>
                          <a:latin typeface="Calibri" panose="020F0502020204030204" pitchFamily="34" charset="0"/>
                        </a:rPr>
                        <a:t>CMRS-23-02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Provide COP-28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9/30/2024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36020200"/>
                  </a:ext>
                </a:extLst>
              </a:tr>
              <a:tr h="187859">
                <a:tc>
                  <a:txBody>
                    <a:bodyPr/>
                    <a:lstStyle/>
                    <a:p>
                      <a:pPr algn="l" fontAlgn="ctr"/>
                      <a:r>
                        <a:rPr lang="en-US" sz="1100" b="0" i="0" u="none" strike="noStrike">
                          <a:solidFill>
                            <a:srgbClr val="000000"/>
                          </a:solidFill>
                          <a:effectLst/>
                          <a:latin typeface="Calibri" panose="020F0502020204030204" pitchFamily="34" charset="0"/>
                        </a:rPr>
                        <a:t>CMRS-23-04</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Provide Agency Response to GCOP IP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12/31/2023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56677664"/>
                  </a:ext>
                </a:extLst>
              </a:tr>
              <a:tr h="187859">
                <a:tc>
                  <a:txBody>
                    <a:bodyPr/>
                    <a:lstStyle/>
                    <a:p>
                      <a:pPr algn="l" fontAlgn="ctr"/>
                      <a:r>
                        <a:rPr lang="en-US" sz="1100" b="0" i="0" u="none" strike="noStrike">
                          <a:solidFill>
                            <a:srgbClr val="000000"/>
                          </a:solidFill>
                          <a:effectLst/>
                          <a:latin typeface="Calibri" panose="020F0502020204030204" pitchFamily="34" charset="0"/>
                        </a:rPr>
                        <a:t>CMRS-22-02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Provide condensed feedback from  Gap Analysis to the GHG TT and AFOLU for  refinement of its work plan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dirty="0">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9/30/2023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31821524"/>
                  </a:ext>
                </a:extLst>
              </a:tr>
              <a:tr h="187859">
                <a:tc>
                  <a:txBody>
                    <a:bodyPr/>
                    <a:lstStyle/>
                    <a:p>
                      <a:pPr algn="l" fontAlgn="ctr"/>
                      <a:r>
                        <a:rPr lang="en-US" sz="1100" b="0" i="0" u="none" strike="noStrike" dirty="0">
                          <a:solidFill>
                            <a:srgbClr val="000000"/>
                          </a:solidFill>
                          <a:effectLs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Update definitions for FCDR;CDR;ICDR (Coordinated Action 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dirty="0">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dirty="0">
                          <a:solidFill>
                            <a:srgbClr val="000000"/>
                          </a:solidFill>
                          <a:effectLst/>
                          <a:latin typeface="Calibri" panose="020F0502020204030204" pitchFamily="34" charset="0"/>
                        </a:rPr>
                        <a:t>6/30/2023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62268199"/>
                  </a:ext>
                </a:extLst>
              </a:tr>
              <a:tr h="187859">
                <a:tc>
                  <a:txBody>
                    <a:bodyPr/>
                    <a:lstStyle/>
                    <a:p>
                      <a:pPr algn="l" fontAlgn="ctr"/>
                      <a:r>
                        <a:rPr lang="en-US" sz="1100" b="0" i="0" u="none" strike="noStrike">
                          <a:solidFill>
                            <a:srgbClr val="000000"/>
                          </a:solidFill>
                          <a:effectLst/>
                          <a:latin typeface="Calibri" panose="020F0502020204030204" pitchFamily="34" charset="0"/>
                        </a:rPr>
                        <a:t>CMRS-23-03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Provide COP-29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dirty="0">
                          <a:solidFill>
                            <a:srgbClr val="000000"/>
                          </a:solidFill>
                          <a:effectLst/>
                          <a:latin typeface="Calibri" panose="020F0502020204030204" pitchFamily="34" charset="0"/>
                        </a:rPr>
                        <a:t>9/30/2025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6204543"/>
                  </a:ext>
                </a:extLst>
              </a:tr>
              <a:tr h="187859">
                <a:tc>
                  <a:txBody>
                    <a:bodyPr/>
                    <a:lstStyle/>
                    <a:p>
                      <a:pPr algn="l" fontAlgn="ctr"/>
                      <a:r>
                        <a:rPr lang="en-US" sz="1100" b="0" i="0" u="none" strike="noStrike">
                          <a:solidFill>
                            <a:srgbClr val="000000"/>
                          </a:solidFill>
                          <a:effectLst/>
                          <a:latin typeface="Calibri" panose="020F0502020204030204" pitchFamily="34" charset="0"/>
                        </a:rPr>
                        <a:t>CMRS-22-03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dirty="0">
                          <a:solidFill>
                            <a:srgbClr val="000000"/>
                          </a:solidFill>
                          <a:effectLst/>
                          <a:latin typeface="Calibri" panose="020F0502020204030204" pitchFamily="34" charset="0"/>
                        </a:rPr>
                        <a:t>Provide condensed feedback from  Gap Analysis for Ocean community w/in CEOS for CEOS GST Strategy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ctr"/>
                      <a:r>
                        <a:rPr lang="en-US" sz="1100" b="0" i="0" u="none" strike="noStrike" dirty="0">
                          <a:solidFill>
                            <a:srgbClr val="000000"/>
                          </a:solidFill>
                          <a:effectLst/>
                          <a:latin typeface="Calibri" panose="020F0502020204030204" pitchFamily="34" charset="0"/>
                        </a:rPr>
                        <a:t>9/30/2023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47113742"/>
                  </a:ext>
                </a:extLst>
              </a:tr>
            </a:tbl>
          </a:graphicData>
        </a:graphic>
      </p:graphicFrame>
      <p:graphicFrame>
        <p:nvGraphicFramePr>
          <p:cNvPr id="16" name="Table 15">
            <a:extLst>
              <a:ext uri="{FF2B5EF4-FFF2-40B4-BE49-F238E27FC236}">
                <a16:creationId xmlns:a16="http://schemas.microsoft.com/office/drawing/2014/main" id="{CBE312CD-F4F0-4D44-A407-1211ED6D3C52}"/>
              </a:ext>
            </a:extLst>
          </p:cNvPr>
          <p:cNvGraphicFramePr>
            <a:graphicFrameLocks noGrp="1"/>
          </p:cNvGraphicFramePr>
          <p:nvPr>
            <p:extLst/>
          </p:nvPr>
        </p:nvGraphicFramePr>
        <p:xfrm>
          <a:off x="1152497" y="3772429"/>
          <a:ext cx="10007599" cy="2401090"/>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348511">
                <a:tc>
                  <a:txBody>
                    <a:bodyPr/>
                    <a:lstStyle/>
                    <a:p>
                      <a:pPr algn="l" fontAlgn="b"/>
                      <a:r>
                        <a:rPr lang="en-US" sz="1100" b="1" i="0" u="none" strike="noStrike" dirty="0">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dirty="0">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242252888"/>
                  </a:ext>
                </a:extLst>
              </a:tr>
              <a:tr h="751435">
                <a:tc>
                  <a:txBody>
                    <a:bodyPr/>
                    <a:lstStyle/>
                    <a:p>
                      <a:pPr algn="l" fontAlgn="ctr"/>
                      <a:r>
                        <a:rPr lang="en-US" sz="1100" b="0" i="0" u="none" strike="noStrike">
                          <a:solidFill>
                            <a:srgbClr val="000000"/>
                          </a:solidFill>
                          <a:effectLst/>
                          <a:latin typeface="Calibri" panose="020F0502020204030204" pitchFamily="34" charset="0"/>
                        </a:rPr>
                        <a:t>CMRS-19-06</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Implement Coordinated Actions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5 on FCDR Inventory;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6 on nomenclature document for CDRs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10 on meta data standards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6/30/2025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49541255"/>
                  </a:ext>
                </a:extLst>
              </a:tr>
              <a:tr h="187859">
                <a:tc>
                  <a:txBody>
                    <a:bodyPr/>
                    <a:lstStyle/>
                    <a:p>
                      <a:pPr algn="l" fontAlgn="ctr"/>
                      <a:r>
                        <a:rPr lang="en-US" sz="1100" b="0" i="0" u="none" strike="noStrike">
                          <a:solidFill>
                            <a:srgbClr val="000000"/>
                          </a:solidFill>
                          <a:effectLst/>
                          <a:latin typeface="Calibri" panose="020F0502020204030204" pitchFamily="34" charset="0"/>
                        </a:rPr>
                        <a:t>CMRS-23-02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COP-28 SBSTA Statement for CEOS Chair Delegation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closed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9/30/2024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736020200"/>
                  </a:ext>
                </a:extLst>
              </a:tr>
              <a:tr h="128000">
                <a:tc>
                  <a:txBody>
                    <a:bodyPr/>
                    <a:lstStyle/>
                    <a:p>
                      <a:pPr algn="l" fontAlgn="ctr"/>
                      <a:r>
                        <a:rPr lang="en-US" sz="1100" b="0" i="0" u="none" strike="noStrike">
                          <a:solidFill>
                            <a:srgbClr val="000000"/>
                          </a:solidFill>
                          <a:effectLst/>
                          <a:latin typeface="Calibri" panose="020F0502020204030204" pitchFamily="34" charset="0"/>
                        </a:rPr>
                        <a:t>CMRS-23-04</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a:t>
                      </a:r>
                      <a:r>
                        <a:rPr lang="en-US" sz="1100" b="0" i="0" u="none" strike="noStrike" dirty="0">
                          <a:solidFill>
                            <a:srgbClr val="000000"/>
                          </a:solidFill>
                          <a:effectLst/>
                          <a:highlight>
                            <a:srgbClr val="00FF00"/>
                          </a:highlight>
                          <a:latin typeface="Calibri" panose="020F0502020204030204" pitchFamily="34" charset="0"/>
                        </a:rPr>
                        <a:t> </a:t>
                      </a:r>
                      <a:r>
                        <a:rPr lang="en-US" sz="1100" b="1" i="0" u="none" strike="noStrike" dirty="0">
                          <a:solidFill>
                            <a:srgbClr val="000000"/>
                          </a:solidFill>
                          <a:effectLst/>
                          <a:highlight>
                            <a:srgbClr val="00FF00"/>
                          </a:highlight>
                          <a:latin typeface="Calibri" panose="020F0502020204030204" pitchFamily="34" charset="0"/>
                        </a:rPr>
                        <a:t>Phase II</a:t>
                      </a:r>
                      <a:r>
                        <a:rPr lang="en-US" sz="1100" b="0" i="0" u="none" strike="noStrike" dirty="0">
                          <a:solidFill>
                            <a:srgbClr val="000000"/>
                          </a:solidFill>
                          <a:effectLst/>
                          <a:highlight>
                            <a:srgbClr val="00FF00"/>
                          </a:highlight>
                          <a:latin typeface="Calibri" panose="020F0502020204030204" pitchFamily="34" charset="0"/>
                        </a:rPr>
                        <a:t> </a:t>
                      </a:r>
                      <a:r>
                        <a:rPr lang="en-US" sz="1100" b="0" i="0" u="none" strike="noStrike" dirty="0">
                          <a:solidFill>
                            <a:srgbClr val="000000"/>
                          </a:solidFill>
                          <a:effectLst/>
                          <a:latin typeface="Calibri" panose="020F0502020204030204" pitchFamily="34" charset="0"/>
                        </a:rPr>
                        <a:t>Agency Response to GCOP IP</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12/31/</a:t>
                      </a: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756677664"/>
                  </a:ext>
                </a:extLst>
              </a:tr>
              <a:tr h="187859">
                <a:tc>
                  <a:txBody>
                    <a:bodyPr/>
                    <a:lstStyle/>
                    <a:p>
                      <a:pPr algn="l" fontAlgn="ctr"/>
                      <a:r>
                        <a:rPr lang="en-US" sz="1100" b="0" i="0" u="none" strike="noStrike">
                          <a:solidFill>
                            <a:srgbClr val="000000"/>
                          </a:solidFill>
                          <a:effectLst/>
                          <a:latin typeface="Calibri" panose="020F0502020204030204" pitchFamily="34" charset="0"/>
                        </a:rPr>
                        <a:t>CMRS-22-02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 condensed feedback from Gap Analysis to the GHG TT and AFOLU for refinement of its work plan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31821524"/>
                  </a:ext>
                </a:extLst>
              </a:tr>
              <a:tr h="187859">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Update definitions for FCDR;CDR;ICDR (Coordinated Action 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en-US" sz="1100" b="0" i="0" u="none" strike="noStrike" dirty="0">
                          <a:solidFill>
                            <a:srgbClr val="000000"/>
                          </a:solidFill>
                          <a:effectLst/>
                          <a:highlight>
                            <a:srgbClr val="00FF00"/>
                          </a:highlight>
                          <a:latin typeface="Calibri" panose="020F0502020204030204" pitchFamily="34" charset="0"/>
                        </a:rPr>
                        <a:t>closed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2019</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6/30/2023</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572667806"/>
                  </a:ext>
                </a:extLst>
              </a:tr>
              <a:tr h="187859">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CMRS-19-05</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highlight>
                            <a:srgbClr val="00FF00"/>
                          </a:highlight>
                          <a:latin typeface="Calibri" panose="020F0502020204030204" pitchFamily="34" charset="0"/>
                        </a:rPr>
                        <a:t>Converge on updated definitions of FCDR; CDR; ICDR </a:t>
                      </a:r>
                      <a:r>
                        <a:rPr lang="en-US" sz="1100" b="1" i="0" u="none" strike="noStrike" dirty="0">
                          <a:solidFill>
                            <a:srgbClr val="000000"/>
                          </a:solidFill>
                          <a:effectLst/>
                          <a:highlight>
                            <a:srgbClr val="00FF00"/>
                          </a:highlight>
                          <a:latin typeface="Calibri" panose="020F0502020204030204" pitchFamily="34" charset="0"/>
                        </a:rPr>
                        <a:t>with WMO, GCOS, et al. </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162268199"/>
                  </a:ext>
                </a:extLst>
              </a:tr>
              <a:tr h="187859">
                <a:tc>
                  <a:txBody>
                    <a:bodyPr/>
                    <a:lstStyle/>
                    <a:p>
                      <a:pPr algn="l" fontAlgn="ctr"/>
                      <a:r>
                        <a:rPr lang="en-US" sz="1100" b="0" i="0" u="none" strike="noStrike" dirty="0">
                          <a:solidFill>
                            <a:srgbClr val="000000"/>
                          </a:solidFill>
                          <a:effectLst/>
                          <a:latin typeface="Calibri" panose="020F0502020204030204" pitchFamily="34" charset="0"/>
                        </a:rPr>
                        <a:t>CMRS-23-03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Provide </a:t>
                      </a:r>
                      <a:r>
                        <a:rPr lang="en-US" sz="1100" b="0" i="0" u="none" strike="noStrike" dirty="0">
                          <a:solidFill>
                            <a:srgbClr val="000000"/>
                          </a:solidFill>
                          <a:effectLst/>
                          <a:highlight>
                            <a:srgbClr val="00FF00"/>
                          </a:highlight>
                          <a:latin typeface="Calibri" panose="020F0502020204030204" pitchFamily="34" charset="0"/>
                        </a:rPr>
                        <a:t>COP SBSTA Statement</a:t>
                      </a:r>
                      <a:r>
                        <a:rPr lang="en-US" sz="1100" b="0" i="0" u="none" strike="noStrike" dirty="0">
                          <a:solidFill>
                            <a:srgbClr val="000000"/>
                          </a:solidFill>
                          <a:effectLst/>
                          <a:latin typeface="Calibri" panose="020F0502020204030204" pitchFamily="34" charset="0"/>
                        </a:rPr>
                        <a:t> for CEOS Chair Delegation </a:t>
                      </a:r>
                      <a:r>
                        <a:rPr lang="en-US" sz="1100" b="0" i="0" u="none" strike="noStrike" dirty="0">
                          <a:solidFill>
                            <a:srgbClr val="000000"/>
                          </a:solidFill>
                          <a:effectLst/>
                          <a:highlight>
                            <a:srgbClr val="00FF00"/>
                          </a:highlight>
                          <a:latin typeface="Calibri" panose="020F0502020204030204" pitchFamily="34" charset="0"/>
                        </a:rPr>
                        <a:t>(change to recurring)</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2023</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Annually</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866204543"/>
                  </a:ext>
                </a:extLst>
              </a:tr>
              <a:tr h="187859">
                <a:tc>
                  <a:txBody>
                    <a:bodyPr/>
                    <a:lstStyle/>
                    <a:p>
                      <a:pPr algn="l" fontAlgn="ctr"/>
                      <a:r>
                        <a:rPr lang="en-US" sz="1100" b="0" i="0" u="none" strike="noStrike">
                          <a:solidFill>
                            <a:srgbClr val="000000"/>
                          </a:solidFill>
                          <a:effectLst/>
                          <a:latin typeface="Calibri" panose="020F0502020204030204" pitchFamily="34" charset="0"/>
                        </a:rPr>
                        <a:t>CMRS-22-03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Provide condensed feedback from  Gap Analysis for Ocean community w/in CEOS for CEOS GST Strategy</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100" b="0" i="0" u="none" strike="noStrike">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2022</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113742"/>
                  </a:ext>
                </a:extLst>
              </a:tr>
            </a:tbl>
          </a:graphicData>
        </a:graphic>
      </p:graphicFrame>
      <p:sp>
        <p:nvSpPr>
          <p:cNvPr id="17" name="TextBox 16">
            <a:extLst>
              <a:ext uri="{FF2B5EF4-FFF2-40B4-BE49-F238E27FC236}">
                <a16:creationId xmlns:a16="http://schemas.microsoft.com/office/drawing/2014/main" id="{56E6AEC2-2BFF-49C0-85F6-5602D20DDDD5}"/>
              </a:ext>
            </a:extLst>
          </p:cNvPr>
          <p:cNvSpPr txBox="1"/>
          <p:nvPr/>
        </p:nvSpPr>
        <p:spPr>
          <a:xfrm>
            <a:off x="324199" y="2727297"/>
            <a:ext cx="604654" cy="307777"/>
          </a:xfrm>
          <a:prstGeom prst="rect">
            <a:avLst/>
          </a:prstGeom>
          <a:noFill/>
        </p:spPr>
        <p:txBody>
          <a:bodyPr wrap="none" rtlCol="0">
            <a:spAutoFit/>
          </a:bodyPr>
          <a:lstStyle/>
          <a:p>
            <a:pPr algn="ctr"/>
            <a:r>
              <a:rPr lang="en-US" b="1" dirty="0"/>
              <a:t>Prior</a:t>
            </a:r>
          </a:p>
        </p:txBody>
      </p:sp>
      <p:sp>
        <p:nvSpPr>
          <p:cNvPr id="18" name="TextBox 17">
            <a:extLst>
              <a:ext uri="{FF2B5EF4-FFF2-40B4-BE49-F238E27FC236}">
                <a16:creationId xmlns:a16="http://schemas.microsoft.com/office/drawing/2014/main" id="{F9E8FABA-433E-4B0B-988C-EC9A19130627}"/>
              </a:ext>
            </a:extLst>
          </p:cNvPr>
          <p:cNvSpPr txBox="1"/>
          <p:nvPr/>
        </p:nvSpPr>
        <p:spPr>
          <a:xfrm>
            <a:off x="121419" y="4883425"/>
            <a:ext cx="1010213" cy="738664"/>
          </a:xfrm>
          <a:prstGeom prst="rect">
            <a:avLst/>
          </a:prstGeom>
          <a:noFill/>
        </p:spPr>
        <p:txBody>
          <a:bodyPr wrap="none" rtlCol="0">
            <a:spAutoFit/>
          </a:bodyPr>
          <a:lstStyle/>
          <a:p>
            <a:pPr algn="ctr"/>
            <a:r>
              <a:rPr lang="en-US" b="1" dirty="0"/>
              <a:t>Proposed</a:t>
            </a:r>
            <a:br>
              <a:rPr lang="en-US" b="1" dirty="0"/>
            </a:br>
            <a:r>
              <a:rPr lang="en-US" b="1" dirty="0"/>
              <a:t>for</a:t>
            </a:r>
            <a:br>
              <a:rPr lang="en-US" b="1" dirty="0"/>
            </a:br>
            <a:r>
              <a:rPr lang="en-US" b="1" dirty="0"/>
              <a:t>2024-26</a:t>
            </a:r>
          </a:p>
        </p:txBody>
      </p:sp>
    </p:spTree>
    <p:extLst>
      <p:ext uri="{BB962C8B-B14F-4D97-AF65-F5344CB8AC3E}">
        <p14:creationId xmlns:p14="http://schemas.microsoft.com/office/powerpoint/2010/main" val="229049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421DF-06D9-4114-80F7-93ADE2799397}"/>
              </a:ext>
            </a:extLst>
          </p:cNvPr>
          <p:cNvSpPr>
            <a:spLocks noGrp="1"/>
          </p:cNvSpPr>
          <p:nvPr>
            <p:ph type="title"/>
          </p:nvPr>
        </p:nvSpPr>
        <p:spPr/>
        <p:txBody>
          <a:bodyPr/>
          <a:lstStyle/>
          <a:p>
            <a:r>
              <a:rPr lang="en-US" dirty="0"/>
              <a:t>Work Plan Deliverables</a:t>
            </a:r>
          </a:p>
        </p:txBody>
      </p:sp>
      <p:graphicFrame>
        <p:nvGraphicFramePr>
          <p:cNvPr id="14" name="Table 13">
            <a:extLst>
              <a:ext uri="{FF2B5EF4-FFF2-40B4-BE49-F238E27FC236}">
                <a16:creationId xmlns:a16="http://schemas.microsoft.com/office/drawing/2014/main" id="{8149B034-E483-43CC-A020-8B369F03BE2C}"/>
              </a:ext>
            </a:extLst>
          </p:cNvPr>
          <p:cNvGraphicFramePr>
            <a:graphicFrameLocks noGrp="1"/>
          </p:cNvGraphicFramePr>
          <p:nvPr>
            <p:extLst/>
          </p:nvPr>
        </p:nvGraphicFramePr>
        <p:xfrm>
          <a:off x="1387856" y="2144531"/>
          <a:ext cx="10007599" cy="1014984"/>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276213">
                <a:tc>
                  <a:txBody>
                    <a:bodyPr/>
                    <a:lstStyle/>
                    <a:p>
                      <a:pPr algn="ctr" fontAlgn="b"/>
                      <a:r>
                        <a:rPr lang="en-US" sz="1100" b="1" i="0" u="none" strike="noStrike">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242252888"/>
                  </a:ext>
                </a:extLst>
              </a:tr>
              <a:tr h="673354">
                <a:tc>
                  <a:txBody>
                    <a:bodyPr/>
                    <a:lstStyle/>
                    <a:p>
                      <a:pPr algn="ctr" fontAlgn="b"/>
                      <a:r>
                        <a:rPr lang="en-US" sz="1100" b="0" i="0" u="none" strike="noStrike" dirty="0">
                          <a:solidFill>
                            <a:srgbClr val="000000"/>
                          </a:solidFill>
                          <a:effectLst/>
                          <a:latin typeface="Calibri" panose="020F0502020204030204" pitchFamily="34" charset="0"/>
                        </a:rPr>
                        <a:t>CARB-20-02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Integrated Carbon Cycle interface between CEOS and the UNFCCC (shared by 5 groups, </a:t>
                      </a:r>
                      <a:r>
                        <a:rPr lang="en-US" sz="1100" b="0" i="0" u="none" strike="noStrike" dirty="0" err="1">
                          <a:solidFill>
                            <a:srgbClr val="000000"/>
                          </a:solidFill>
                          <a:effectLst/>
                          <a:latin typeface="Calibri" panose="020F0502020204030204" pitchFamily="34" charset="0"/>
                        </a:rPr>
                        <a:t>M.Dowell</a:t>
                      </a:r>
                      <a:r>
                        <a:rPr lang="en-US" sz="1100" b="0" i="0" u="none" strike="noStrike" dirty="0">
                          <a:solidFill>
                            <a:srgbClr val="000000"/>
                          </a:solidFill>
                          <a:effectLst/>
                          <a:latin typeface="Calibri" panose="020F0502020204030204" pitchFamily="34" charset="0"/>
                        </a:rPr>
                        <a:t> originated)</a:t>
                      </a:r>
                    </a:p>
                    <a:p>
                      <a:pPr algn="l" fontAlgn="b"/>
                      <a:endParaRPr lang="en-US" sz="1100" b="0" i="0" u="none" strike="noStrike" dirty="0">
                        <a:solidFill>
                          <a:srgbClr val="000000"/>
                        </a:solidFill>
                        <a:effectLst/>
                        <a:latin typeface="Calibri" panose="020F0502020204030204" pitchFamily="34" charset="0"/>
                      </a:endParaRPr>
                    </a:p>
                    <a:p>
                      <a:pPr algn="l" fontAlgn="b"/>
                      <a:r>
                        <a:rPr lang="en-US" sz="1100" b="0" i="0" u="none" strike="noStrike" dirty="0">
                          <a:solidFill>
                            <a:srgbClr val="000000"/>
                          </a:solidFill>
                          <a:effectLst/>
                          <a:highlight>
                            <a:srgbClr val="00FF00"/>
                          </a:highlight>
                          <a:latin typeface="Calibri" panose="020F0502020204030204" pitchFamily="34" charset="0"/>
                        </a:rPr>
                        <a:t>New: 1) define SIT Chair as Lead, 2) incorporate WMO G3W, 3) incorporate GHG TT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541255"/>
                  </a:ext>
                </a:extLst>
              </a:tr>
            </a:tbl>
          </a:graphicData>
        </a:graphic>
      </p:graphicFrame>
      <p:sp>
        <p:nvSpPr>
          <p:cNvPr id="17" name="TextBox 16">
            <a:extLst>
              <a:ext uri="{FF2B5EF4-FFF2-40B4-BE49-F238E27FC236}">
                <a16:creationId xmlns:a16="http://schemas.microsoft.com/office/drawing/2014/main" id="{56E6AEC2-2BFF-49C0-85F6-5602D20DDDD5}"/>
              </a:ext>
            </a:extLst>
          </p:cNvPr>
          <p:cNvSpPr txBox="1"/>
          <p:nvPr/>
        </p:nvSpPr>
        <p:spPr>
          <a:xfrm>
            <a:off x="81131" y="2205408"/>
            <a:ext cx="1168910" cy="954107"/>
          </a:xfrm>
          <a:prstGeom prst="rect">
            <a:avLst/>
          </a:prstGeom>
          <a:noFill/>
        </p:spPr>
        <p:txBody>
          <a:bodyPr wrap="none" rtlCol="0">
            <a:spAutoFit/>
          </a:bodyPr>
          <a:lstStyle/>
          <a:p>
            <a:pPr algn="ctr"/>
            <a:r>
              <a:rPr lang="en-US" b="1" dirty="0"/>
              <a:t>Prior</a:t>
            </a:r>
            <a:br>
              <a:rPr lang="en-US" b="1" dirty="0"/>
            </a:br>
            <a:r>
              <a:rPr lang="en-US" b="1" dirty="0"/>
              <a:t>Contributor</a:t>
            </a:r>
            <a:br>
              <a:rPr lang="en-US" b="1" dirty="0"/>
            </a:br>
            <a:r>
              <a:rPr lang="en-US" b="1" dirty="0"/>
              <a:t>Role</a:t>
            </a:r>
          </a:p>
          <a:p>
            <a:pPr algn="ctr"/>
            <a:r>
              <a:rPr lang="en-US" b="1" dirty="0"/>
              <a:t>(Modify)</a:t>
            </a:r>
          </a:p>
        </p:txBody>
      </p:sp>
      <p:graphicFrame>
        <p:nvGraphicFramePr>
          <p:cNvPr id="3" name="Table 2">
            <a:extLst>
              <a:ext uri="{FF2B5EF4-FFF2-40B4-BE49-F238E27FC236}">
                <a16:creationId xmlns:a16="http://schemas.microsoft.com/office/drawing/2014/main" id="{9BA0D70F-9C91-42C5-B670-10910260AAE2}"/>
              </a:ext>
            </a:extLst>
          </p:cNvPr>
          <p:cNvGraphicFramePr>
            <a:graphicFrameLocks noGrp="1"/>
          </p:cNvGraphicFramePr>
          <p:nvPr>
            <p:extLst/>
          </p:nvPr>
        </p:nvGraphicFramePr>
        <p:xfrm>
          <a:off x="1387856" y="3579262"/>
          <a:ext cx="10007599" cy="2191533"/>
        </p:xfrm>
        <a:graphic>
          <a:graphicData uri="http://schemas.openxmlformats.org/drawingml/2006/table">
            <a:tbl>
              <a:tblPr/>
              <a:tblGrid>
                <a:gridCol w="889000">
                  <a:extLst>
                    <a:ext uri="{9D8B030D-6E8A-4147-A177-3AD203B41FA5}">
                      <a16:colId xmlns:a16="http://schemas.microsoft.com/office/drawing/2014/main" val="1064685477"/>
                    </a:ext>
                  </a:extLst>
                </a:gridCol>
                <a:gridCol w="6592824">
                  <a:extLst>
                    <a:ext uri="{9D8B030D-6E8A-4147-A177-3AD203B41FA5}">
                      <a16:colId xmlns:a16="http://schemas.microsoft.com/office/drawing/2014/main" val="1584370451"/>
                    </a:ext>
                  </a:extLst>
                </a:gridCol>
                <a:gridCol w="667512">
                  <a:extLst>
                    <a:ext uri="{9D8B030D-6E8A-4147-A177-3AD203B41FA5}">
                      <a16:colId xmlns:a16="http://schemas.microsoft.com/office/drawing/2014/main" val="1443380283"/>
                    </a:ext>
                  </a:extLst>
                </a:gridCol>
                <a:gridCol w="658368">
                  <a:extLst>
                    <a:ext uri="{9D8B030D-6E8A-4147-A177-3AD203B41FA5}">
                      <a16:colId xmlns:a16="http://schemas.microsoft.com/office/drawing/2014/main" val="2369535547"/>
                    </a:ext>
                  </a:extLst>
                </a:gridCol>
                <a:gridCol w="1199895">
                  <a:extLst>
                    <a:ext uri="{9D8B030D-6E8A-4147-A177-3AD203B41FA5}">
                      <a16:colId xmlns:a16="http://schemas.microsoft.com/office/drawing/2014/main" val="3469465926"/>
                    </a:ext>
                  </a:extLst>
                </a:gridCol>
              </a:tblGrid>
              <a:tr h="362590">
                <a:tc>
                  <a:txBody>
                    <a:bodyPr/>
                    <a:lstStyle/>
                    <a:p>
                      <a:pPr algn="ctr" fontAlgn="ctr"/>
                      <a:r>
                        <a:rPr lang="en-US" sz="1000" b="1" i="0" u="none" strike="noStrike" dirty="0">
                          <a:solidFill>
                            <a:srgbClr val="000000"/>
                          </a:solidFill>
                          <a:effectLst/>
                          <a:latin typeface="Calibri" panose="020F0502020204030204" pitchFamily="34" charset="0"/>
                        </a:rPr>
                        <a:t>Number</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panose="020F0502020204030204" pitchFamily="34" charset="0"/>
                        </a:rPr>
                        <a:t>Title</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panose="020F0502020204030204" pitchFamily="34" charset="0"/>
                        </a:rPr>
                        <a:t>Status</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panose="020F0502020204030204" pitchFamily="34" charset="0"/>
                        </a:rPr>
                        <a:t>Creation year</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Calibri" panose="020F0502020204030204" pitchFamily="34" charset="0"/>
                        </a:rPr>
                        <a:t>Completion date</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942059726"/>
                  </a:ext>
                </a:extLst>
              </a:tr>
              <a:tr h="362590">
                <a:tc>
                  <a:txBody>
                    <a:bodyPr/>
                    <a:lstStyle/>
                    <a:p>
                      <a:pPr algn="ctr" fontAlgn="ctr"/>
                      <a:r>
                        <a:rPr lang="en-US" sz="1000" b="0" i="0" u="none" strike="noStrike" dirty="0">
                          <a:solidFill>
                            <a:srgbClr val="000000"/>
                          </a:solidFill>
                          <a:effectLst/>
                          <a:latin typeface="Calibri" panose="020F0502020204030204" pitchFamily="34" charset="0"/>
                        </a:rPr>
                        <a:t>GST-22-02</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Ensure that the products from terrestrial observations needed to derive biogenic emissions as priors</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for Monitoring and Verification System (MVS) such as CO2MVS are considered in the GHG TT Roadmap Annex C</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6/30/2023</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28622457"/>
                  </a:ext>
                </a:extLst>
              </a:tr>
              <a:tr h="362590">
                <a:tc>
                  <a:txBody>
                    <a:bodyPr/>
                    <a:lstStyle/>
                    <a:p>
                      <a:pPr algn="ctr" fontAlgn="ctr"/>
                      <a:r>
                        <a:rPr lang="en-US" sz="1000" b="0" i="0" u="none" strike="noStrike">
                          <a:solidFill>
                            <a:srgbClr val="000000"/>
                          </a:solidFill>
                          <a:effectLst/>
                          <a:latin typeface="Calibri" panose="020F0502020204030204" pitchFamily="34" charset="0"/>
                        </a:rPr>
                        <a:t>GST-22-03</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Ensure that the products from oceanic observations needed to derive biogenic emissions as priors for </a:t>
                      </a:r>
                      <a:br>
                        <a:rPr lang="en-US" sz="1000" b="0" i="0" u="none" strike="noStrike" dirty="0">
                          <a:solidFill>
                            <a:srgbClr val="000000"/>
                          </a:solidFill>
                          <a:effectLst/>
                          <a:latin typeface="Calibri" panose="020F0502020204030204" pitchFamily="34" charset="0"/>
                        </a:rPr>
                      </a:br>
                      <a:r>
                        <a:rPr lang="en-US" sz="1000" b="0" i="0" u="none" strike="noStrike" dirty="0">
                          <a:solidFill>
                            <a:srgbClr val="000000"/>
                          </a:solidFill>
                          <a:effectLst/>
                          <a:latin typeface="Calibri" panose="020F0502020204030204" pitchFamily="34" charset="0"/>
                        </a:rPr>
                        <a:t>Monitoring and Verification System (MVS) such as </a:t>
                      </a:r>
                      <a:r>
                        <a:rPr lang="en-US" sz="1000" b="0" i="0" u="none" strike="noStrike" dirty="0" err="1">
                          <a:solidFill>
                            <a:srgbClr val="000000"/>
                          </a:solidFill>
                          <a:effectLst/>
                          <a:latin typeface="Calibri" panose="020F0502020204030204" pitchFamily="34" charset="0"/>
                        </a:rPr>
                        <a:t>CoMVS</a:t>
                      </a:r>
                      <a:r>
                        <a:rPr lang="en-US" sz="1000" b="0" i="0" u="none" strike="noStrike" dirty="0">
                          <a:solidFill>
                            <a:srgbClr val="000000"/>
                          </a:solidFill>
                          <a:effectLst/>
                          <a:latin typeface="Calibri" panose="020F0502020204030204" pitchFamily="34" charset="0"/>
                        </a:rPr>
                        <a:t> are considered in the GHG TT Roadmap Annex C </a:t>
                      </a:r>
                      <a:r>
                        <a:rPr lang="en-US" sz="1000" b="0" i="0" u="none" strike="noStrike" dirty="0">
                          <a:solidFill>
                            <a:srgbClr val="000000"/>
                          </a:solidFill>
                          <a:effectLst/>
                          <a:highlight>
                            <a:srgbClr val="00FF00"/>
                          </a:highlight>
                          <a:latin typeface="Calibri" panose="020F0502020204030204" pitchFamily="34" charset="0"/>
                        </a:rPr>
                        <a:t>(move to GHG TT)</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12/31/2023</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883953889"/>
                  </a:ext>
                </a:extLst>
              </a:tr>
              <a:tr h="362590">
                <a:tc>
                  <a:txBody>
                    <a:bodyPr/>
                    <a:lstStyle/>
                    <a:p>
                      <a:pPr algn="ctr" fontAlgn="ctr"/>
                      <a:r>
                        <a:rPr lang="en-US" sz="1000" b="0" i="0" u="none" strike="noStrike">
                          <a:solidFill>
                            <a:srgbClr val="000000"/>
                          </a:solidFill>
                          <a:effectLst/>
                          <a:latin typeface="Calibri" panose="020F0502020204030204" pitchFamily="34" charset="0"/>
                        </a:rPr>
                        <a:t>GST-22-04</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Deliver results of GST Strategy actions</a:t>
                      </a:r>
                      <a:r>
                        <a:rPr lang="en-US" sz="1000" b="0" i="0" u="none" strike="noStrike" dirty="0">
                          <a:solidFill>
                            <a:srgbClr val="000000"/>
                          </a:solidFill>
                          <a:effectLst/>
                          <a:highlight>
                            <a:srgbClr val="00FF00"/>
                          </a:highlight>
                          <a:latin typeface="Calibri" panose="020F0502020204030204" pitchFamily="34" charset="0"/>
                        </a:rPr>
                        <a:t>, analyses and lesson-learned</a:t>
                      </a:r>
                      <a:r>
                        <a:rPr lang="en-US" sz="1000" b="0" i="0" u="none" strike="noStrike" dirty="0">
                          <a:solidFill>
                            <a:srgbClr val="000000"/>
                          </a:solidFill>
                          <a:effectLst/>
                          <a:latin typeface="Calibri" panose="020F0502020204030204" pitchFamily="34" charset="0"/>
                        </a:rPr>
                        <a:t> to key meetings in the UNFCCC Calendar, </a:t>
                      </a:r>
                    </a:p>
                    <a:p>
                      <a:pPr algn="l" fontAlgn="ctr"/>
                      <a:r>
                        <a:rPr lang="en-US" sz="1000" b="0" i="0" u="none" strike="noStrike" dirty="0">
                          <a:solidFill>
                            <a:srgbClr val="000000"/>
                          </a:solidFill>
                          <a:effectLst/>
                          <a:latin typeface="Calibri" panose="020F0502020204030204" pitchFamily="34" charset="0"/>
                        </a:rPr>
                        <a:t>including SBSTA and COP</a:t>
                      </a:r>
                      <a:r>
                        <a:rPr lang="en-US" sz="1000" b="0" i="0" u="none" strike="noStrike" dirty="0">
                          <a:solidFill>
                            <a:srgbClr val="000000"/>
                          </a:solidFill>
                          <a:effectLst/>
                          <a:highlight>
                            <a:srgbClr val="00FF00"/>
                          </a:highlight>
                          <a:latin typeface="Calibri" panose="020F0502020204030204" pitchFamily="34" charset="0"/>
                        </a:rPr>
                        <a:t>, </a:t>
                      </a:r>
                      <a:r>
                        <a:rPr lang="en-US" sz="1000" b="0" i="0" u="none" strike="sngStrike" dirty="0">
                          <a:solidFill>
                            <a:srgbClr val="000000"/>
                          </a:solidFill>
                          <a:effectLst/>
                          <a:highlight>
                            <a:srgbClr val="00FF00"/>
                          </a:highlight>
                          <a:latin typeface="Calibri" panose="020F0502020204030204" pitchFamily="34" charset="0"/>
                        </a:rPr>
                        <a:t>and meetings of the GST Ad hoc group for the Synthesis Report on Observations for the GST</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highlight>
                            <a:srgbClr val="00FF00"/>
                          </a:highlight>
                          <a:latin typeface="Calibri" panose="020F0502020204030204" pitchFamily="34" charset="0"/>
                        </a:rPr>
                        <a:t>12/31/2025</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481072146"/>
                  </a:ext>
                </a:extLst>
              </a:tr>
              <a:tr h="309093">
                <a:tc>
                  <a:txBody>
                    <a:bodyPr/>
                    <a:lstStyle/>
                    <a:p>
                      <a:pPr algn="ctr" fontAlgn="ctr"/>
                      <a:r>
                        <a:rPr lang="en-US" sz="1000" b="0" i="0" u="none" strike="noStrike">
                          <a:solidFill>
                            <a:srgbClr val="000000"/>
                          </a:solidFill>
                          <a:effectLst/>
                          <a:latin typeface="Calibri" panose="020F0502020204030204" pitchFamily="34" charset="0"/>
                        </a:rPr>
                        <a:t>GST-22-06</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GHG TT and AFOLU Roadmap Team to ensure their plans are consistent with each other in treatment of relevant areas</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a:solidFill>
                            <a:srgbClr val="000000"/>
                          </a:solidFill>
                          <a:effectLst/>
                          <a:latin typeface="Calibri" panose="020F0502020204030204" pitchFamily="34" charset="0"/>
                        </a:rPr>
                        <a:t>12/31/2023</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84272587"/>
                  </a:ext>
                </a:extLst>
              </a:tr>
              <a:tr h="229981">
                <a:tc>
                  <a:txBody>
                    <a:bodyPr/>
                    <a:lstStyle/>
                    <a:p>
                      <a:pPr algn="ctr" fontAlgn="ctr"/>
                      <a:r>
                        <a:rPr lang="en-US" sz="1000" b="0" i="0" u="none" strike="noStrike">
                          <a:solidFill>
                            <a:srgbClr val="000000"/>
                          </a:solidFill>
                          <a:effectLst/>
                          <a:latin typeface="Calibri" panose="020F0502020204030204" pitchFamily="34" charset="0"/>
                        </a:rPr>
                        <a:t>GST-22-07</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Establish National Inventory Test User Group and channels for country feedback on CEOS products and their application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9/30/2023</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181301691"/>
                  </a:ext>
                </a:extLst>
              </a:tr>
              <a:tr h="202099">
                <a:tc>
                  <a:txBody>
                    <a:bodyPr/>
                    <a:lstStyle/>
                    <a:p>
                      <a:pPr algn="ctr" fontAlgn="ctr"/>
                      <a:r>
                        <a:rPr lang="en-US" sz="1000" b="0" i="0" u="none" strike="noStrike" dirty="0">
                          <a:solidFill>
                            <a:srgbClr val="000000"/>
                          </a:solidFill>
                          <a:effectLst/>
                          <a:latin typeface="Calibri" panose="020F0502020204030204" pitchFamily="34" charset="0"/>
                        </a:rPr>
                        <a:t>GST-22-10</a:t>
                      </a:r>
                    </a:p>
                  </a:txBody>
                  <a:tcPr marL="5944" marR="5944" marT="5944" marB="0" anchor="ctr">
                    <a:lnL w="19050" cap="flat" cmpd="sng" algn="ctr">
                      <a:solidFill>
                        <a:schemeClr val="tx1"/>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Ongoing use of the ECV Inventory and the related analyses to address the climate data record requirements </a:t>
                      </a:r>
                      <a:r>
                        <a:rPr lang="en-US" sz="1000" b="0" i="0" u="none" strike="noStrike" dirty="0">
                          <a:solidFill>
                            <a:srgbClr val="000000"/>
                          </a:solidFill>
                          <a:effectLst/>
                          <a:highlight>
                            <a:srgbClr val="00FF00"/>
                          </a:highlight>
                          <a:latin typeface="Calibri" panose="020F0502020204030204" pitchFamily="34" charset="0"/>
                        </a:rPr>
                        <a:t>(make recurring)</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Calibri" panose="020F0502020204030204" pitchFamily="34" charset="0"/>
                        </a:rPr>
                        <a:t>open</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2022</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highlight>
                            <a:srgbClr val="00FF00"/>
                          </a:highlight>
                          <a:latin typeface="Calibri" panose="020F0502020204030204" pitchFamily="34" charset="0"/>
                        </a:rPr>
                        <a:t>annually</a:t>
                      </a:r>
                    </a:p>
                  </a:txBody>
                  <a:tcPr marL="5944" marR="5944" marT="5944" marB="0" anchor="ctr">
                    <a:lnL w="19050" cap="flat" cmpd="sng" algn="ctr">
                      <a:solidFill>
                        <a:schemeClr val="bg1">
                          <a:lumMod val="8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357085"/>
                  </a:ext>
                </a:extLst>
              </a:tr>
            </a:tbl>
          </a:graphicData>
        </a:graphic>
      </p:graphicFrame>
      <p:sp>
        <p:nvSpPr>
          <p:cNvPr id="8" name="TextBox 7">
            <a:extLst>
              <a:ext uri="{FF2B5EF4-FFF2-40B4-BE49-F238E27FC236}">
                <a16:creationId xmlns:a16="http://schemas.microsoft.com/office/drawing/2014/main" id="{219DECF4-DFAE-4E31-B364-6D5A79C367F7}"/>
              </a:ext>
            </a:extLst>
          </p:cNvPr>
          <p:cNvSpPr txBox="1"/>
          <p:nvPr/>
        </p:nvSpPr>
        <p:spPr>
          <a:xfrm>
            <a:off x="81131" y="3939720"/>
            <a:ext cx="1168910" cy="954107"/>
          </a:xfrm>
          <a:prstGeom prst="rect">
            <a:avLst/>
          </a:prstGeom>
          <a:noFill/>
        </p:spPr>
        <p:txBody>
          <a:bodyPr wrap="none" rtlCol="0">
            <a:spAutoFit/>
          </a:bodyPr>
          <a:lstStyle/>
          <a:p>
            <a:pPr algn="ctr"/>
            <a:r>
              <a:rPr lang="en-US" b="1" dirty="0"/>
              <a:t>Prior</a:t>
            </a:r>
            <a:br>
              <a:rPr lang="en-US" b="1" dirty="0"/>
            </a:br>
            <a:r>
              <a:rPr lang="en-US" b="1" dirty="0"/>
              <a:t>Contributor</a:t>
            </a:r>
            <a:br>
              <a:rPr lang="en-US" b="1" dirty="0"/>
            </a:br>
            <a:r>
              <a:rPr lang="en-US" b="1" dirty="0"/>
              <a:t>Role</a:t>
            </a:r>
          </a:p>
          <a:p>
            <a:pPr algn="ctr"/>
            <a:r>
              <a:rPr lang="en-US" b="1" dirty="0"/>
              <a:t>(Modify)</a:t>
            </a:r>
          </a:p>
        </p:txBody>
      </p:sp>
    </p:spTree>
    <p:extLst>
      <p:ext uri="{BB962C8B-B14F-4D97-AF65-F5344CB8AC3E}">
        <p14:creationId xmlns:p14="http://schemas.microsoft.com/office/powerpoint/2010/main" val="144767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421DF-06D9-4114-80F7-93ADE2799397}"/>
              </a:ext>
            </a:extLst>
          </p:cNvPr>
          <p:cNvSpPr>
            <a:spLocks noGrp="1"/>
          </p:cNvSpPr>
          <p:nvPr>
            <p:ph type="title"/>
          </p:nvPr>
        </p:nvSpPr>
        <p:spPr/>
        <p:txBody>
          <a:bodyPr/>
          <a:lstStyle/>
          <a:p>
            <a:r>
              <a:rPr lang="en-US" dirty="0"/>
              <a:t>Work Plan Deliverables</a:t>
            </a:r>
          </a:p>
        </p:txBody>
      </p:sp>
      <p:graphicFrame>
        <p:nvGraphicFramePr>
          <p:cNvPr id="14" name="Table 13">
            <a:extLst>
              <a:ext uri="{FF2B5EF4-FFF2-40B4-BE49-F238E27FC236}">
                <a16:creationId xmlns:a16="http://schemas.microsoft.com/office/drawing/2014/main" id="{8149B034-E483-43CC-A020-8B369F03BE2C}"/>
              </a:ext>
            </a:extLst>
          </p:cNvPr>
          <p:cNvGraphicFramePr>
            <a:graphicFrameLocks noGrp="1"/>
          </p:cNvGraphicFramePr>
          <p:nvPr/>
        </p:nvGraphicFramePr>
        <p:xfrm>
          <a:off x="1387856" y="2144531"/>
          <a:ext cx="10007599" cy="1014984"/>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276213">
                <a:tc>
                  <a:txBody>
                    <a:bodyPr/>
                    <a:lstStyle/>
                    <a:p>
                      <a:pPr algn="ctr" fontAlgn="b"/>
                      <a:r>
                        <a:rPr lang="en-US" sz="1100" b="1" i="0" u="none" strike="noStrike">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242252888"/>
                  </a:ext>
                </a:extLst>
              </a:tr>
              <a:tr h="673354">
                <a:tc>
                  <a:txBody>
                    <a:bodyPr/>
                    <a:lstStyle/>
                    <a:p>
                      <a:pPr algn="ctr" fontAlgn="b"/>
                      <a:r>
                        <a:rPr lang="en-US" sz="1100" b="0" i="0" u="none" strike="noStrike" dirty="0">
                          <a:solidFill>
                            <a:srgbClr val="000000"/>
                          </a:solidFill>
                          <a:effectLst/>
                          <a:latin typeface="Calibri" panose="020F0502020204030204" pitchFamily="34" charset="0"/>
                        </a:rPr>
                        <a:t>CARB-20-02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Integrated Carbon Cycle interface between CEOS and the UNFCCC (shared by 5 groups, </a:t>
                      </a:r>
                      <a:r>
                        <a:rPr lang="en-US" sz="1100" b="0" i="0" u="none" strike="noStrike" dirty="0" err="1">
                          <a:solidFill>
                            <a:srgbClr val="000000"/>
                          </a:solidFill>
                          <a:effectLst/>
                          <a:latin typeface="Calibri" panose="020F0502020204030204" pitchFamily="34" charset="0"/>
                        </a:rPr>
                        <a:t>M.Dowell</a:t>
                      </a:r>
                      <a:r>
                        <a:rPr lang="en-US" sz="1100" b="0" i="0" u="none" strike="noStrike" dirty="0">
                          <a:solidFill>
                            <a:srgbClr val="000000"/>
                          </a:solidFill>
                          <a:effectLst/>
                          <a:latin typeface="Calibri" panose="020F0502020204030204" pitchFamily="34" charset="0"/>
                        </a:rPr>
                        <a:t> originated)</a:t>
                      </a:r>
                    </a:p>
                    <a:p>
                      <a:pPr algn="l" fontAlgn="b"/>
                      <a:endParaRPr lang="en-US" sz="1100" b="0" i="0" u="none" strike="noStrike" dirty="0">
                        <a:solidFill>
                          <a:srgbClr val="000000"/>
                        </a:solidFill>
                        <a:effectLst/>
                        <a:latin typeface="Calibri" panose="020F0502020204030204" pitchFamily="34" charset="0"/>
                      </a:endParaRPr>
                    </a:p>
                    <a:p>
                      <a:pPr algn="l" fontAlgn="b"/>
                      <a:r>
                        <a:rPr lang="en-US" sz="1100" b="0" i="0" u="none" strike="noStrike" dirty="0">
                          <a:solidFill>
                            <a:srgbClr val="000000"/>
                          </a:solidFill>
                          <a:effectLst/>
                          <a:highlight>
                            <a:srgbClr val="00FF00"/>
                          </a:highlight>
                          <a:latin typeface="Calibri" panose="020F0502020204030204" pitchFamily="34" charset="0"/>
                        </a:rPr>
                        <a:t>New: 1) incorporate SIT Chair as Lead, 2) incorporate WMO G3W, 3) incorporate GHG TT</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highlight>
                            <a:srgbClr val="00FF00"/>
                          </a:highligh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541255"/>
                  </a:ext>
                </a:extLst>
              </a:tr>
            </a:tbl>
          </a:graphicData>
        </a:graphic>
      </p:graphicFrame>
      <p:graphicFrame>
        <p:nvGraphicFramePr>
          <p:cNvPr id="16" name="Table 15">
            <a:extLst>
              <a:ext uri="{FF2B5EF4-FFF2-40B4-BE49-F238E27FC236}">
                <a16:creationId xmlns:a16="http://schemas.microsoft.com/office/drawing/2014/main" id="{CBE312CD-F4F0-4D44-A407-1211ED6D3C52}"/>
              </a:ext>
            </a:extLst>
          </p:cNvPr>
          <p:cNvGraphicFramePr>
            <a:graphicFrameLocks noGrp="1"/>
          </p:cNvGraphicFramePr>
          <p:nvPr/>
        </p:nvGraphicFramePr>
        <p:xfrm>
          <a:off x="1387856" y="3692187"/>
          <a:ext cx="10007599" cy="1221296"/>
        </p:xfrm>
        <a:graphic>
          <a:graphicData uri="http://schemas.openxmlformats.org/drawingml/2006/table">
            <a:tbl>
              <a:tblPr/>
              <a:tblGrid>
                <a:gridCol w="853468">
                  <a:extLst>
                    <a:ext uri="{9D8B030D-6E8A-4147-A177-3AD203B41FA5}">
                      <a16:colId xmlns:a16="http://schemas.microsoft.com/office/drawing/2014/main" val="3681273589"/>
                    </a:ext>
                  </a:extLst>
                </a:gridCol>
                <a:gridCol w="6621259">
                  <a:extLst>
                    <a:ext uri="{9D8B030D-6E8A-4147-A177-3AD203B41FA5}">
                      <a16:colId xmlns:a16="http://schemas.microsoft.com/office/drawing/2014/main" val="587117226"/>
                    </a:ext>
                  </a:extLst>
                </a:gridCol>
                <a:gridCol w="660749">
                  <a:extLst>
                    <a:ext uri="{9D8B030D-6E8A-4147-A177-3AD203B41FA5}">
                      <a16:colId xmlns:a16="http://schemas.microsoft.com/office/drawing/2014/main" val="153696688"/>
                    </a:ext>
                  </a:extLst>
                </a:gridCol>
                <a:gridCol w="660749">
                  <a:extLst>
                    <a:ext uri="{9D8B030D-6E8A-4147-A177-3AD203B41FA5}">
                      <a16:colId xmlns:a16="http://schemas.microsoft.com/office/drawing/2014/main" val="1315844568"/>
                    </a:ext>
                  </a:extLst>
                </a:gridCol>
                <a:gridCol w="1211374">
                  <a:extLst>
                    <a:ext uri="{9D8B030D-6E8A-4147-A177-3AD203B41FA5}">
                      <a16:colId xmlns:a16="http://schemas.microsoft.com/office/drawing/2014/main" val="3928143948"/>
                    </a:ext>
                  </a:extLst>
                </a:gridCol>
              </a:tblGrid>
              <a:tr h="427383">
                <a:tc>
                  <a:txBody>
                    <a:bodyPr/>
                    <a:lstStyle/>
                    <a:p>
                      <a:pPr algn="ctr" fontAlgn="b"/>
                      <a:r>
                        <a:rPr lang="en-US" sz="1100" b="1" i="0" u="none" strike="noStrike" dirty="0">
                          <a:solidFill>
                            <a:srgbClr val="000000"/>
                          </a:solidFill>
                          <a:effectLst/>
                          <a:latin typeface="Calibri" panose="020F0502020204030204" pitchFamily="34" charset="0"/>
                        </a:rPr>
                        <a:t>Number</a:t>
                      </a:r>
                    </a:p>
                  </a:txBody>
                  <a:tcPr marL="6350" marR="6350" marT="6350" marB="0" anchor="b">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b"/>
                      <a:r>
                        <a:rPr lang="en-US" sz="1100" b="1" i="0" u="none" strike="noStrike" dirty="0">
                          <a:solidFill>
                            <a:srgbClr val="000000"/>
                          </a:solidFill>
                          <a:effectLst/>
                          <a:latin typeface="Calibri" panose="020F0502020204030204" pitchFamily="34" charset="0"/>
                        </a:rPr>
                        <a:t>Title</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b"/>
                      <a:r>
                        <a:rPr lang="en-US" sz="1100" b="1" i="0" u="none" strike="noStrike" dirty="0">
                          <a:solidFill>
                            <a:srgbClr val="000000"/>
                          </a:solidFill>
                          <a:effectLst/>
                          <a:latin typeface="Calibri" panose="020F0502020204030204" pitchFamily="34" charset="0"/>
                        </a:rPr>
                        <a:t>Status</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b"/>
                      <a:r>
                        <a:rPr lang="en-US" sz="1100" b="1" i="0" u="none" strike="noStrike" dirty="0">
                          <a:solidFill>
                            <a:srgbClr val="000000"/>
                          </a:solidFill>
                          <a:effectLst/>
                          <a:latin typeface="Calibri" panose="020F0502020204030204" pitchFamily="34" charset="0"/>
                        </a:rPr>
                        <a:t>Creation year</a:t>
                      </a:r>
                    </a:p>
                  </a:txBody>
                  <a:tcPr marL="6350" marR="6350" marT="635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b"/>
                      <a:r>
                        <a:rPr lang="en-US" sz="1100" b="1" i="0" u="none" strike="noStrike" dirty="0">
                          <a:solidFill>
                            <a:srgbClr val="000000"/>
                          </a:solidFill>
                          <a:effectLst/>
                          <a:latin typeface="Calibri" panose="020F0502020204030204" pitchFamily="34" charset="0"/>
                        </a:rPr>
                        <a:t>Completion date</a:t>
                      </a:r>
                    </a:p>
                  </a:txBody>
                  <a:tcPr marL="6350" marR="6350" marT="6350" marB="0" anchor="b">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extLst>
                  <a:ext uri="{0D108BD9-81ED-4DB2-BD59-A6C34878D82A}">
                    <a16:rowId xmlns:a16="http://schemas.microsoft.com/office/drawing/2014/main" val="1242252888"/>
                  </a:ext>
                </a:extLst>
              </a:tr>
              <a:tr h="216032">
                <a:tc>
                  <a:txBody>
                    <a:bodyPr/>
                    <a:lstStyle/>
                    <a:p>
                      <a:pPr algn="ctr" fontAlgn="ctr"/>
                      <a:r>
                        <a:rPr lang="en-US" sz="1100" b="0" i="0" u="none" strike="noStrike" dirty="0">
                          <a:solidFill>
                            <a:srgbClr val="000000"/>
                          </a:solidFill>
                          <a:effectLst/>
                          <a:latin typeface="Calibri" panose="020F0502020204030204" pitchFamily="34" charset="0"/>
                        </a:rPr>
                        <a:t>CMRS-24-01</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Update and align </a:t>
                      </a:r>
                      <a:r>
                        <a:rPr lang="en-US" sz="1100" b="0" i="0" u="none" strike="noStrike" dirty="0" err="1">
                          <a:solidFill>
                            <a:srgbClr val="000000"/>
                          </a:solidFill>
                          <a:effectLst/>
                          <a:latin typeface="Calibri" panose="020F0502020204030204" pitchFamily="34" charset="0"/>
                        </a:rPr>
                        <a:t>WGClimate</a:t>
                      </a:r>
                      <a:r>
                        <a:rPr lang="en-US" sz="1100" b="0" i="0" u="none" strike="noStrike" dirty="0">
                          <a:solidFill>
                            <a:srgbClr val="000000"/>
                          </a:solidFill>
                          <a:effectLst/>
                          <a:latin typeface="Calibri" panose="020F0502020204030204" pitchFamily="34" charset="0"/>
                        </a:rPr>
                        <a:t> website instances (CEOS, CGMS, climatemonitoring.info)</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extLst>
                  <a:ext uri="{0D108BD9-81ED-4DB2-BD59-A6C34878D82A}">
                    <a16:rowId xmlns:a16="http://schemas.microsoft.com/office/drawing/2014/main" val="3480996216"/>
                  </a:ext>
                </a:extLst>
              </a:tr>
              <a:tr h="216032">
                <a:tc>
                  <a:txBody>
                    <a:bodyPr/>
                    <a:lstStyle/>
                    <a:p>
                      <a:pPr algn="ctr" fontAlgn="ctr"/>
                      <a:r>
                        <a:rPr lang="en-US" sz="1100" b="0" i="0" u="none" strike="noStrike" dirty="0">
                          <a:solidFill>
                            <a:srgbClr val="000000"/>
                          </a:solidFill>
                          <a:effectLst/>
                          <a:latin typeface="Calibri" panose="020F0502020204030204" pitchFamily="34" charset="0"/>
                        </a:rPr>
                        <a:t>CMRS-24-02</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Update ECV Inventory content (incorporate ~50 CCI records previously submitted; revise remainder as needed)</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12/31/2024</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extLst>
                  <a:ext uri="{0D108BD9-81ED-4DB2-BD59-A6C34878D82A}">
                    <a16:rowId xmlns:a16="http://schemas.microsoft.com/office/drawing/2014/main" val="3249541255"/>
                  </a:ext>
                </a:extLst>
              </a:tr>
              <a:tr h="187859">
                <a:tc>
                  <a:txBody>
                    <a:bodyPr/>
                    <a:lstStyle/>
                    <a:p>
                      <a:pPr algn="ctr" fontAlgn="ctr"/>
                      <a:r>
                        <a:rPr lang="en-US" sz="1100" b="0" i="0" u="none" strike="noStrike" dirty="0">
                          <a:solidFill>
                            <a:srgbClr val="000000"/>
                          </a:solidFill>
                          <a:effectLst/>
                          <a:latin typeface="Calibri" panose="020F0502020204030204" pitchFamily="34" charset="0"/>
                        </a:rPr>
                        <a:t>CMRS-24-03</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Develop leaner ECV Inventory architecture and processes for submission, review, gap analysis</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6/30/2025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EFCA6"/>
                    </a:solidFill>
                  </a:tcPr>
                </a:tc>
                <a:extLst>
                  <a:ext uri="{0D108BD9-81ED-4DB2-BD59-A6C34878D82A}">
                    <a16:rowId xmlns:a16="http://schemas.microsoft.com/office/drawing/2014/main" val="736020200"/>
                  </a:ext>
                </a:extLst>
              </a:tr>
              <a:tr h="128000">
                <a:tc>
                  <a:txBody>
                    <a:bodyPr/>
                    <a:lstStyle/>
                    <a:p>
                      <a:pPr algn="ctr" fontAlgn="ctr"/>
                      <a:r>
                        <a:rPr lang="en-US" sz="1100" b="0" i="0" u="none" strike="noStrike" dirty="0">
                          <a:solidFill>
                            <a:srgbClr val="000000"/>
                          </a:solidFill>
                          <a:effectLst/>
                          <a:latin typeface="Calibri" panose="020F0502020204030204" pitchFamily="34" charset="0"/>
                        </a:rPr>
                        <a:t>CMRS-24-04</a:t>
                      </a:r>
                    </a:p>
                  </a:txBody>
                  <a:tcPr marL="6350" marR="6350" marT="6350" marB="0" anchor="ctr">
                    <a:lnL w="1905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Develop and produce COP Side Event focused on using space for UNFCCC GSTs, incl. lessons learned from GST1</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AEFCA6"/>
                    </a:solidFill>
                  </a:tcPr>
                </a:tc>
                <a:tc>
                  <a:txBody>
                    <a:bodyPr/>
                    <a:lstStyle/>
                    <a:p>
                      <a:pPr algn="l" fontAlgn="ctr"/>
                      <a:r>
                        <a:rPr lang="en-US" sz="1100" b="0" i="0" u="none" strike="noStrike" dirty="0">
                          <a:solidFill>
                            <a:srgbClr val="000000"/>
                          </a:solidFill>
                          <a:effectLst/>
                          <a:latin typeface="Calibri" panose="020F0502020204030204" pitchFamily="34" charset="0"/>
                        </a:rPr>
                        <a:t>open</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2024</a:t>
                      </a:r>
                    </a:p>
                  </a:txBody>
                  <a:tcPr marL="6350" marR="6350" marT="635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AEFCA6"/>
                    </a:solidFill>
                  </a:tcPr>
                </a:tc>
                <a:tc>
                  <a:txBody>
                    <a:bodyPr/>
                    <a:lstStyle/>
                    <a:p>
                      <a:pPr algn="r" fontAlgn="ctr"/>
                      <a:r>
                        <a:rPr lang="en-US" sz="1100" b="0" i="0" u="none" strike="noStrike" dirty="0">
                          <a:solidFill>
                            <a:srgbClr val="000000"/>
                          </a:solidFill>
                          <a:effectLst/>
                          <a:latin typeface="Calibri" panose="020F0502020204030204" pitchFamily="34" charset="0"/>
                        </a:rPr>
                        <a:t>12/31/2025</a:t>
                      </a:r>
                    </a:p>
                  </a:txBody>
                  <a:tcPr marL="6350" marR="6350" marT="6350" marB="0" anchor="ctr">
                    <a:lnL w="12700" cap="flat" cmpd="sng" algn="ctr">
                      <a:solidFill>
                        <a:schemeClr val="bg1">
                          <a:lumMod val="75000"/>
                        </a:schemeClr>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AEFCA6"/>
                    </a:solidFill>
                  </a:tcPr>
                </a:tc>
                <a:extLst>
                  <a:ext uri="{0D108BD9-81ED-4DB2-BD59-A6C34878D82A}">
                    <a16:rowId xmlns:a16="http://schemas.microsoft.com/office/drawing/2014/main" val="2756677664"/>
                  </a:ext>
                </a:extLst>
              </a:tr>
            </a:tbl>
          </a:graphicData>
        </a:graphic>
      </p:graphicFrame>
      <p:sp>
        <p:nvSpPr>
          <p:cNvPr id="17" name="TextBox 16">
            <a:extLst>
              <a:ext uri="{FF2B5EF4-FFF2-40B4-BE49-F238E27FC236}">
                <a16:creationId xmlns:a16="http://schemas.microsoft.com/office/drawing/2014/main" id="{56E6AEC2-2BFF-49C0-85F6-5602D20DDDD5}"/>
              </a:ext>
            </a:extLst>
          </p:cNvPr>
          <p:cNvSpPr txBox="1"/>
          <p:nvPr/>
        </p:nvSpPr>
        <p:spPr>
          <a:xfrm>
            <a:off x="81131" y="2205408"/>
            <a:ext cx="1168910" cy="954107"/>
          </a:xfrm>
          <a:prstGeom prst="rect">
            <a:avLst/>
          </a:prstGeom>
          <a:noFill/>
        </p:spPr>
        <p:txBody>
          <a:bodyPr wrap="none" rtlCol="0">
            <a:spAutoFit/>
          </a:bodyPr>
          <a:lstStyle/>
          <a:p>
            <a:pPr algn="ctr"/>
            <a:r>
              <a:rPr lang="en-US" b="1" dirty="0"/>
              <a:t>Prior</a:t>
            </a:r>
            <a:br>
              <a:rPr lang="en-US" b="1" dirty="0"/>
            </a:br>
            <a:r>
              <a:rPr lang="en-US" b="1" dirty="0"/>
              <a:t>Contributor</a:t>
            </a:r>
            <a:br>
              <a:rPr lang="en-US" b="1" dirty="0"/>
            </a:br>
            <a:r>
              <a:rPr lang="en-US" b="1" dirty="0"/>
              <a:t>Role</a:t>
            </a:r>
          </a:p>
          <a:p>
            <a:pPr algn="ctr"/>
            <a:r>
              <a:rPr lang="en-US" b="1" dirty="0"/>
              <a:t>(Modify)</a:t>
            </a:r>
          </a:p>
        </p:txBody>
      </p:sp>
      <p:sp>
        <p:nvSpPr>
          <p:cNvPr id="18" name="TextBox 17">
            <a:extLst>
              <a:ext uri="{FF2B5EF4-FFF2-40B4-BE49-F238E27FC236}">
                <a16:creationId xmlns:a16="http://schemas.microsoft.com/office/drawing/2014/main" id="{F9E8FABA-433E-4B0B-988C-EC9A19130627}"/>
              </a:ext>
            </a:extLst>
          </p:cNvPr>
          <p:cNvSpPr txBox="1"/>
          <p:nvPr/>
        </p:nvSpPr>
        <p:spPr>
          <a:xfrm>
            <a:off x="160480" y="3913508"/>
            <a:ext cx="1010212" cy="738664"/>
          </a:xfrm>
          <a:prstGeom prst="rect">
            <a:avLst/>
          </a:prstGeom>
          <a:noFill/>
        </p:spPr>
        <p:txBody>
          <a:bodyPr wrap="none" rtlCol="0">
            <a:spAutoFit/>
          </a:bodyPr>
          <a:lstStyle/>
          <a:p>
            <a:pPr algn="ctr"/>
            <a:r>
              <a:rPr lang="en-US" b="1" dirty="0"/>
              <a:t>Proposed</a:t>
            </a:r>
            <a:br>
              <a:rPr lang="en-US" b="1" dirty="0"/>
            </a:br>
            <a:r>
              <a:rPr lang="en-US" b="1" dirty="0"/>
              <a:t>New for</a:t>
            </a:r>
            <a:br>
              <a:rPr lang="en-US" b="1" dirty="0"/>
            </a:br>
            <a:r>
              <a:rPr lang="en-US" b="1" dirty="0"/>
              <a:t>2024-26</a:t>
            </a:r>
          </a:p>
        </p:txBody>
      </p:sp>
    </p:spTree>
    <p:extLst>
      <p:ext uri="{BB962C8B-B14F-4D97-AF65-F5344CB8AC3E}">
        <p14:creationId xmlns:p14="http://schemas.microsoft.com/office/powerpoint/2010/main" val="2678735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0B43C-3ADC-4081-AF80-A74CBE9EC94D}"/>
              </a:ext>
            </a:extLst>
          </p:cNvPr>
          <p:cNvSpPr>
            <a:spLocks noGrp="1"/>
          </p:cNvSpPr>
          <p:nvPr>
            <p:ph type="title"/>
          </p:nvPr>
        </p:nvSpPr>
        <p:spPr/>
        <p:txBody>
          <a:bodyPr>
            <a:normAutofit/>
          </a:bodyPr>
          <a:lstStyle/>
          <a:p>
            <a:r>
              <a:rPr lang="en-US" dirty="0"/>
              <a:t>Next </a:t>
            </a:r>
            <a:r>
              <a:rPr lang="en-US" dirty="0" err="1"/>
              <a:t>WGClimate</a:t>
            </a:r>
            <a:r>
              <a:rPr lang="en-US" dirty="0"/>
              <a:t> Vice-Chair</a:t>
            </a:r>
          </a:p>
        </p:txBody>
      </p:sp>
      <p:sp>
        <p:nvSpPr>
          <p:cNvPr id="6" name="Text Placeholder 5">
            <a:extLst>
              <a:ext uri="{FF2B5EF4-FFF2-40B4-BE49-F238E27FC236}">
                <a16:creationId xmlns:a16="http://schemas.microsoft.com/office/drawing/2014/main" id="{5BFE99D4-BA00-4382-AF99-105F857287AF}"/>
              </a:ext>
            </a:extLst>
          </p:cNvPr>
          <p:cNvSpPr>
            <a:spLocks noGrp="1"/>
          </p:cNvSpPr>
          <p:nvPr>
            <p:ph type="body" idx="1"/>
          </p:nvPr>
        </p:nvSpPr>
        <p:spPr>
          <a:xfrm>
            <a:off x="609600" y="1773941"/>
            <a:ext cx="10972800" cy="4525963"/>
          </a:xfrm>
        </p:spPr>
        <p:txBody>
          <a:bodyPr>
            <a:normAutofit/>
          </a:bodyPr>
          <a:lstStyle/>
          <a:p>
            <a:r>
              <a:rPr lang="en-US" dirty="0"/>
              <a:t>Issued Call for Nominations on January 16</a:t>
            </a:r>
            <a:r>
              <a:rPr lang="en-US" baseline="30000" dirty="0"/>
              <a:t>th</a:t>
            </a:r>
            <a:endParaRPr lang="en-US" dirty="0"/>
          </a:p>
          <a:p>
            <a:pPr lvl="1"/>
            <a:r>
              <a:rPr lang="en-US" dirty="0"/>
              <a:t>Due by March 6</a:t>
            </a:r>
            <a:r>
              <a:rPr lang="en-US" baseline="30000" dirty="0"/>
              <a:t>th</a:t>
            </a:r>
            <a:endParaRPr lang="en-US" dirty="0"/>
          </a:p>
          <a:p>
            <a:r>
              <a:rPr lang="en-US" dirty="0"/>
              <a:t>New Vice Chair will assume duties at the CEOS 2024 Plenary. </a:t>
            </a:r>
          </a:p>
          <a:p>
            <a:pPr lvl="1"/>
            <a:r>
              <a:rPr lang="en-US" dirty="0"/>
              <a:t>Current Vice Chair rotates to Chair. </a:t>
            </a:r>
          </a:p>
          <a:p>
            <a:pPr lvl="1"/>
            <a:r>
              <a:rPr lang="en-US" dirty="0"/>
              <a:t>Both serve two-year terms, then Vice Chair is nominated to become next Chair</a:t>
            </a:r>
          </a:p>
          <a:p>
            <a:r>
              <a:rPr lang="en-US" dirty="0"/>
              <a:t>Stipulations from the Working Group's Terms of Reference</a:t>
            </a:r>
          </a:p>
          <a:p>
            <a:pPr lvl="1"/>
            <a:r>
              <a:rPr lang="en-US" dirty="0"/>
              <a:t>Chair alternately drawn from meteorological and non-meteorological space agencies</a:t>
            </a:r>
          </a:p>
          <a:p>
            <a:pPr lvl="1"/>
            <a:r>
              <a:rPr lang="en-US" dirty="0" err="1"/>
              <a:t>Wenying</a:t>
            </a:r>
            <a:r>
              <a:rPr lang="en-US" dirty="0"/>
              <a:t> </a:t>
            </a:r>
            <a:r>
              <a:rPr lang="en-US" dirty="0" err="1"/>
              <a:t>Su</a:t>
            </a:r>
            <a:r>
              <a:rPr lang="en-US" dirty="0"/>
              <a:t>, the current Vice Chair, is from a non-meteorological agency (NASA).</a:t>
            </a:r>
          </a:p>
          <a:p>
            <a:pPr lvl="1"/>
            <a:r>
              <a:rPr lang="en-US" dirty="0">
                <a:sym typeface="Wingdings" panose="05000000000000000000" pitchFamily="2" charset="2"/>
              </a:rPr>
              <a:t>Next Vice-Chair must be from a </a:t>
            </a:r>
            <a:r>
              <a:rPr lang="en-US" dirty="0"/>
              <a:t>meteorological agency</a:t>
            </a:r>
          </a:p>
          <a:p>
            <a:r>
              <a:rPr lang="en-US" dirty="0"/>
              <a:t>One nomination received: Vincent-Henri </a:t>
            </a:r>
            <a:r>
              <a:rPr lang="en-US" dirty="0" err="1"/>
              <a:t>Peuch</a:t>
            </a:r>
            <a:r>
              <a:rPr lang="en-US" dirty="0"/>
              <a:t> (ECMWF)</a:t>
            </a:r>
          </a:p>
        </p:txBody>
      </p:sp>
    </p:spTree>
    <p:extLst>
      <p:ext uri="{BB962C8B-B14F-4D97-AF65-F5344CB8AC3E}">
        <p14:creationId xmlns:p14="http://schemas.microsoft.com/office/powerpoint/2010/main" val="396895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4"/>
          <p:cNvSpPr txBox="1">
            <a:spLocks noGrp="1"/>
          </p:cNvSpPr>
          <p:nvPr>
            <p:ph type="body" idx="1"/>
          </p:nvPr>
        </p:nvSpPr>
        <p:spPr>
          <a:xfrm>
            <a:off x="152400" y="1676400"/>
            <a:ext cx="8524240" cy="4632462"/>
          </a:xfrm>
          <a:prstGeom prst="rect">
            <a:avLst/>
          </a:prstGeom>
          <a:noFill/>
          <a:ln>
            <a:noFill/>
          </a:ln>
        </p:spPr>
        <p:txBody>
          <a:bodyPr spcFirstLastPara="1" wrap="square" lIns="91425" tIns="45700" rIns="91425" bIns="45700" anchor="t" anchorCtr="0">
            <a:noAutofit/>
          </a:bodyPr>
          <a:lstStyle/>
          <a:p>
            <a:pPr marL="342900">
              <a:spcBef>
                <a:spcPts val="0"/>
              </a:spcBef>
              <a:buClr>
                <a:srgbClr val="002060"/>
              </a:buClr>
            </a:pPr>
            <a:r>
              <a:rPr lang="en-US" sz="1800" dirty="0">
                <a:solidFill>
                  <a:srgbClr val="002060"/>
                </a:solidFill>
              </a:rPr>
              <a:t>Joined ECMWF in 2011. Led initiation and implementation of Copernicus Services at ECMWF. Founding Director of the Copernicus Atmosphere Monitoring Service for 10 years. </a:t>
            </a:r>
          </a:p>
          <a:p>
            <a:pPr marL="342900">
              <a:spcBef>
                <a:spcPts val="0"/>
              </a:spcBef>
              <a:buClr>
                <a:srgbClr val="002060"/>
              </a:buClr>
            </a:pPr>
            <a:r>
              <a:rPr lang="en-US" sz="1800" dirty="0">
                <a:solidFill>
                  <a:srgbClr val="002060"/>
                </a:solidFill>
              </a:rPr>
              <a:t>Current member of ECMWF Directorate as Director for engagement with the European Union and Head of ECMWF Bonn (190 staff) -- the centre of gravity for ECMWF EU activities including Copernicus and Destination Earth. </a:t>
            </a:r>
          </a:p>
          <a:p>
            <a:pPr marL="342900">
              <a:spcBef>
                <a:spcPts val="0"/>
              </a:spcBef>
              <a:buClr>
                <a:srgbClr val="002060"/>
              </a:buClr>
            </a:pPr>
            <a:r>
              <a:rPr lang="en-US" sz="1800" dirty="0">
                <a:solidFill>
                  <a:srgbClr val="002060"/>
                </a:solidFill>
              </a:rPr>
              <a:t>30-years experience in atmospheric composition modelling, composition-climate interactions and data assimilation of observations of atmospheric constituents (&gt;105 publications, h-index: 48).</a:t>
            </a:r>
          </a:p>
          <a:p>
            <a:pPr marL="342900">
              <a:spcBef>
                <a:spcPts val="0"/>
              </a:spcBef>
              <a:buClr>
                <a:srgbClr val="002060"/>
              </a:buClr>
            </a:pPr>
            <a:r>
              <a:rPr lang="en-US" sz="1800" dirty="0">
                <a:solidFill>
                  <a:srgbClr val="002060"/>
                </a:solidFill>
              </a:rPr>
              <a:t>Active in international scientific and steering bodies including WMO’s Global Atmospheric Watch and Global Greenhouse Gas Watch Study Group (co-chair) and ESA’s Advisory Committee for Earth Observation and Climate Science Advisory Board.</a:t>
            </a:r>
            <a:endParaRPr sz="1800" dirty="0">
              <a:solidFill>
                <a:srgbClr val="002060"/>
              </a:solidFill>
            </a:endParaRPr>
          </a:p>
        </p:txBody>
      </p:sp>
      <p:sp>
        <p:nvSpPr>
          <p:cNvPr id="26" name="Google Shape;26;p4"/>
          <p:cNvSpPr txBox="1">
            <a:spLocks noGrp="1"/>
          </p:cNvSpPr>
          <p:nvPr>
            <p:ph type="title"/>
          </p:nvPr>
        </p:nvSpPr>
        <p:spPr>
          <a:xfrm>
            <a:off x="3003300" y="132080"/>
            <a:ext cx="6550500" cy="1143300"/>
          </a:xfrm>
          <a:prstGeom prst="rect">
            <a:avLst/>
          </a:prstGeom>
          <a:noFill/>
          <a:ln>
            <a:noFill/>
          </a:ln>
        </p:spPr>
        <p:txBody>
          <a:bodyPr spcFirstLastPara="1" wrap="square" lIns="91425" tIns="45700" rIns="91425" bIns="45700" anchor="ctr" anchorCtr="0">
            <a:noAutofit/>
          </a:bodyPr>
          <a:lstStyle/>
          <a:p>
            <a:pPr>
              <a:buClr>
                <a:srgbClr val="FFFFFF"/>
              </a:buClr>
              <a:buSzPts val="2400"/>
            </a:pPr>
            <a:r>
              <a:rPr lang="en-US" sz="3600" dirty="0"/>
              <a:t>Official Nomination of</a:t>
            </a:r>
            <a:br>
              <a:rPr lang="en-US" sz="3600" dirty="0"/>
            </a:br>
            <a:r>
              <a:rPr lang="en-US" sz="3600" dirty="0"/>
              <a:t>Vincent-Henri Peuch (ECMWF)</a:t>
            </a:r>
            <a:endParaRPr sz="3600" dirty="0"/>
          </a:p>
        </p:txBody>
      </p:sp>
      <p:pic>
        <p:nvPicPr>
          <p:cNvPr id="3" name="Picture 2">
            <a:extLst>
              <a:ext uri="{FF2B5EF4-FFF2-40B4-BE49-F238E27FC236}">
                <a16:creationId xmlns:a16="http://schemas.microsoft.com/office/drawing/2014/main" id="{1E36E7AA-DD48-C806-4AFA-3B31C870E560}"/>
              </a:ext>
            </a:extLst>
          </p:cNvPr>
          <p:cNvPicPr>
            <a:picLocks noChangeAspect="1"/>
          </p:cNvPicPr>
          <p:nvPr/>
        </p:nvPicPr>
        <p:blipFill>
          <a:blip r:embed="rId3"/>
          <a:stretch>
            <a:fillRect/>
          </a:stretch>
        </p:blipFill>
        <p:spPr>
          <a:xfrm>
            <a:off x="9207004" y="1637473"/>
            <a:ext cx="2040115" cy="2975167"/>
          </a:xfrm>
          <a:prstGeom prst="rect">
            <a:avLst/>
          </a:prstGeom>
        </p:spPr>
      </p:pic>
      <p:sp>
        <p:nvSpPr>
          <p:cNvPr id="4" name="Google Shape;25;p4">
            <a:extLst>
              <a:ext uri="{FF2B5EF4-FFF2-40B4-BE49-F238E27FC236}">
                <a16:creationId xmlns:a16="http://schemas.microsoft.com/office/drawing/2014/main" id="{84BA846B-B815-9022-85BA-6E1E11BBDBC4}"/>
              </a:ext>
            </a:extLst>
          </p:cNvPr>
          <p:cNvSpPr txBox="1">
            <a:spLocks/>
          </p:cNvSpPr>
          <p:nvPr/>
        </p:nvSpPr>
        <p:spPr>
          <a:xfrm>
            <a:off x="152400" y="4965583"/>
            <a:ext cx="11684000" cy="134327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rgbClr val="002569"/>
              </a:buClr>
              <a:buSzPts val="1800"/>
              <a:buFont typeface="Arial"/>
              <a:buChar char="•"/>
              <a:defRPr sz="2400" b="1" i="0" u="none" strike="noStrike" cap="none">
                <a:solidFill>
                  <a:srgbClr val="002569"/>
                </a:solidFill>
                <a:latin typeface="Calibri"/>
                <a:ea typeface="Calibri"/>
                <a:cs typeface="Calibri"/>
                <a:sym typeface="Calibri"/>
              </a:defRPr>
            </a:lvl1pPr>
            <a:lvl2pPr marL="914400" marR="0" lvl="1" indent="-342900" algn="l" rtl="0">
              <a:lnSpc>
                <a:spcPct val="100000"/>
              </a:lnSpc>
              <a:spcBef>
                <a:spcPts val="360"/>
              </a:spcBef>
              <a:spcAft>
                <a:spcPts val="0"/>
              </a:spcAft>
              <a:buClr>
                <a:srgbClr val="002569"/>
              </a:buClr>
              <a:buSzPts val="1800"/>
              <a:buFont typeface="Arial"/>
              <a:buChar char="–"/>
              <a:defRPr sz="2000" b="0" i="0" u="none" strike="noStrike" cap="none">
                <a:solidFill>
                  <a:srgbClr val="002569"/>
                </a:solidFill>
                <a:latin typeface="Calibri"/>
                <a:ea typeface="Calibri"/>
                <a:cs typeface="Calibri"/>
                <a:sym typeface="Calibri"/>
              </a:defRPr>
            </a:lvl2pPr>
            <a:lvl3pPr marL="1371600" marR="0" lvl="2" indent="-342900" algn="l" rtl="0">
              <a:lnSpc>
                <a:spcPct val="100000"/>
              </a:lnSpc>
              <a:spcBef>
                <a:spcPts val="360"/>
              </a:spcBef>
              <a:spcAft>
                <a:spcPts val="0"/>
              </a:spcAft>
              <a:buClr>
                <a:srgbClr val="002569"/>
              </a:buClr>
              <a:buSzPts val="1800"/>
              <a:buFont typeface="Arial"/>
              <a:buChar char="•"/>
              <a:defRPr sz="1800" b="0" i="0" u="none" strike="noStrike" cap="none">
                <a:solidFill>
                  <a:srgbClr val="002569"/>
                </a:solidFill>
                <a:latin typeface="Calibri"/>
                <a:ea typeface="Calibri"/>
                <a:cs typeface="Calibri"/>
                <a:sym typeface="Calibri"/>
              </a:defRPr>
            </a:lvl3pPr>
            <a:lvl4pPr marL="1828800" marR="0" lvl="3" indent="-342900" algn="l" rtl="0">
              <a:lnSpc>
                <a:spcPct val="100000"/>
              </a:lnSpc>
              <a:spcBef>
                <a:spcPts val="360"/>
              </a:spcBef>
              <a:spcAft>
                <a:spcPts val="0"/>
              </a:spcAft>
              <a:buClr>
                <a:srgbClr val="002569"/>
              </a:buClr>
              <a:buSzPts val="1800"/>
              <a:buFont typeface="Arial"/>
              <a:buChar char="–"/>
              <a:defRPr sz="1600" b="0" i="0" u="none" strike="noStrike" cap="none">
                <a:solidFill>
                  <a:srgbClr val="002569"/>
                </a:solidFill>
                <a:latin typeface="Calibri"/>
                <a:ea typeface="Calibri"/>
                <a:cs typeface="Calibri"/>
                <a:sym typeface="Calibri"/>
              </a:defRPr>
            </a:lvl4pPr>
            <a:lvl5pPr marL="2286000" marR="0" lvl="4" indent="-342900" algn="l" rtl="0">
              <a:lnSpc>
                <a:spcPct val="100000"/>
              </a:lnSpc>
              <a:spcBef>
                <a:spcPts val="360"/>
              </a:spcBef>
              <a:spcAft>
                <a:spcPts val="0"/>
              </a:spcAft>
              <a:buClr>
                <a:srgbClr val="002569"/>
              </a:buClr>
              <a:buSzPts val="1800"/>
              <a:buFont typeface="Arial"/>
              <a:buChar char="»"/>
              <a:defRPr sz="1600" b="0" i="0" u="none" strike="noStrike" cap="none">
                <a:solidFill>
                  <a:srgbClr val="002569"/>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342900">
              <a:buClr>
                <a:srgbClr val="002060"/>
              </a:buClr>
            </a:pPr>
            <a:r>
              <a:rPr lang="en-US" sz="1800" dirty="0">
                <a:solidFill>
                  <a:srgbClr val="002060"/>
                </a:solidFill>
              </a:rPr>
              <a:t>ECMWF representative to CEOS-CGMS Joint Working Group on Climate and ECMWF’s CEOS contact since 2022. </a:t>
            </a:r>
            <a:r>
              <a:rPr lang="en-US" sz="1800" b="0" dirty="0">
                <a:solidFill>
                  <a:srgbClr val="002060"/>
                </a:solidFill>
              </a:rPr>
              <a:t>Contributes to Greenhouse Gas aspects, Space Agencies response to GCOS IP and provides liaison with relevant ECMWF/C3S/CAMS/</a:t>
            </a:r>
            <a:r>
              <a:rPr lang="en-US" sz="1800" b="0" dirty="0" err="1">
                <a:solidFill>
                  <a:srgbClr val="002060"/>
                </a:solidFill>
              </a:rPr>
              <a:t>DestinE</a:t>
            </a:r>
            <a:r>
              <a:rPr lang="en-US" sz="1800" b="0" dirty="0">
                <a:solidFill>
                  <a:srgbClr val="002060"/>
                </a:solidFill>
              </a:rPr>
              <a:t> activities: </a:t>
            </a:r>
            <a:r>
              <a:rPr lang="en-US" sz="1800" b="0" dirty="0" err="1">
                <a:solidFill>
                  <a:srgbClr val="002060"/>
                </a:solidFill>
              </a:rPr>
              <a:t>reanalyses</a:t>
            </a:r>
            <a:r>
              <a:rPr lang="en-US" sz="1800" b="0" dirty="0">
                <a:solidFill>
                  <a:srgbClr val="002060"/>
                </a:solidFill>
              </a:rPr>
              <a:t>, link to policy stakeholders, data stores, use cases…</a:t>
            </a:r>
          </a:p>
          <a:p>
            <a:pPr marL="342900" indent="-266700">
              <a:spcBef>
                <a:spcPts val="240"/>
              </a:spcBef>
              <a:buSzPts val="1200"/>
              <a:buNone/>
            </a:pPr>
            <a:endParaRPr lang="en-US" sz="1200" dirty="0"/>
          </a:p>
          <a:p>
            <a:pPr marL="342900" indent="-266700">
              <a:spcBef>
                <a:spcPts val="240"/>
              </a:spcBef>
              <a:buSzPts val="1200"/>
              <a:buNone/>
            </a:pPr>
            <a:endParaRPr lang="en-US" sz="1200" dirty="0"/>
          </a:p>
          <a:p>
            <a:pPr marL="342900" indent="-271462" algn="just">
              <a:spcBef>
                <a:spcPts val="225"/>
              </a:spcBef>
              <a:buSzPts val="1125"/>
              <a:buNone/>
            </a:pPr>
            <a:endParaRPr lang="en-US" sz="1125"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title"/>
          </p:nvPr>
        </p:nvSpPr>
        <p:spPr>
          <a:xfrm>
            <a:off x="1930400" y="148819"/>
            <a:ext cx="83312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Calibri"/>
              <a:buNone/>
            </a:pPr>
            <a:r>
              <a:rPr lang="en-US"/>
              <a:t>Definitions Work</a:t>
            </a:r>
            <a:endParaRPr/>
          </a:p>
        </p:txBody>
      </p:sp>
      <p:sp>
        <p:nvSpPr>
          <p:cNvPr id="175" name="Google Shape;175;p28"/>
          <p:cNvSpPr txBox="1">
            <a:spLocks noGrp="1"/>
          </p:cNvSpPr>
          <p:nvPr>
            <p:ph type="body" idx="1"/>
          </p:nvPr>
        </p:nvSpPr>
        <p:spPr>
          <a:xfrm>
            <a:off x="769155" y="1863494"/>
            <a:ext cx="10972800" cy="4525963"/>
          </a:xfrm>
          <a:prstGeom prst="rect">
            <a:avLst/>
          </a:prstGeom>
          <a:noFill/>
          <a:ln>
            <a:noFill/>
          </a:ln>
        </p:spPr>
        <p:txBody>
          <a:bodyPr spcFirstLastPara="1" wrap="square" lIns="91425" tIns="45700" rIns="91425" bIns="45700" anchor="t" anchorCtr="0">
            <a:normAutofit/>
          </a:bodyPr>
          <a:lstStyle/>
          <a:p>
            <a:pPr marL="257168" lvl="0" indent="-257168" algn="l" rtl="0">
              <a:lnSpc>
                <a:spcPct val="100000"/>
              </a:lnSpc>
              <a:spcBef>
                <a:spcPts val="0"/>
              </a:spcBef>
              <a:spcAft>
                <a:spcPts val="0"/>
              </a:spcAft>
              <a:buClr>
                <a:schemeClr val="dk1"/>
              </a:buClr>
              <a:buSzPts val="2400"/>
              <a:buChar char="•"/>
            </a:pPr>
            <a:r>
              <a:rPr lang="en-US"/>
              <a:t>Presented poster at AMS in Denver in January</a:t>
            </a:r>
            <a:endParaRPr/>
          </a:p>
          <a:p>
            <a:pPr marL="257168" lvl="0" indent="-257168" algn="l" rtl="0">
              <a:lnSpc>
                <a:spcPct val="100000"/>
              </a:lnSpc>
              <a:spcBef>
                <a:spcPts val="480"/>
              </a:spcBef>
              <a:spcAft>
                <a:spcPts val="0"/>
              </a:spcAft>
              <a:buClr>
                <a:schemeClr val="dk1"/>
              </a:buClr>
              <a:buSzPts val="2400"/>
              <a:buChar char="•"/>
            </a:pPr>
            <a:r>
              <a:rPr lang="en-US"/>
              <a:t>Led to some additional changes in definitions and inputs</a:t>
            </a:r>
            <a:endParaRPr/>
          </a:p>
          <a:p>
            <a:pPr marL="257168" lvl="0" indent="-257168" algn="l" rtl="0">
              <a:lnSpc>
                <a:spcPct val="100000"/>
              </a:lnSpc>
              <a:spcBef>
                <a:spcPts val="480"/>
              </a:spcBef>
              <a:spcAft>
                <a:spcPts val="0"/>
              </a:spcAft>
              <a:buClr>
                <a:schemeClr val="dk1"/>
              </a:buClr>
              <a:buSzPts val="2400"/>
              <a:buChar char="•"/>
            </a:pPr>
            <a:r>
              <a:rPr lang="en-US"/>
              <a:t>Not many visitors to the poster, but those that visited were very engaged and supportive</a:t>
            </a:r>
            <a:endParaRPr/>
          </a:p>
          <a:p>
            <a:pPr marL="557199" lvl="1" indent="-214308" algn="l" rtl="0">
              <a:lnSpc>
                <a:spcPct val="100000"/>
              </a:lnSpc>
              <a:spcBef>
                <a:spcPts val="420"/>
              </a:spcBef>
              <a:spcAft>
                <a:spcPts val="0"/>
              </a:spcAft>
              <a:buClr>
                <a:schemeClr val="dk1"/>
              </a:buClr>
              <a:buSzPts val="2100"/>
              <a:buChar char="–"/>
            </a:pPr>
            <a:r>
              <a:rPr lang="en-US"/>
              <a:t>Some research teams had run into same problem</a:t>
            </a:r>
            <a:br>
              <a:rPr lang="en-US"/>
            </a:br>
            <a:endParaRPr/>
          </a:p>
          <a:p>
            <a:pPr marL="257168" lvl="0" indent="-257168" algn="l" rtl="0">
              <a:lnSpc>
                <a:spcPct val="100000"/>
              </a:lnSpc>
              <a:spcBef>
                <a:spcPts val="480"/>
              </a:spcBef>
              <a:spcAft>
                <a:spcPts val="0"/>
              </a:spcAft>
              <a:buClr>
                <a:schemeClr val="dk1"/>
              </a:buClr>
              <a:buSzPts val="2400"/>
              <a:buChar char="•"/>
            </a:pPr>
            <a:r>
              <a:rPr lang="en-US"/>
              <a:t>One issue raised by Joerg and also by visitors:</a:t>
            </a:r>
            <a:endParaRPr/>
          </a:p>
          <a:p>
            <a:pPr marL="557199" lvl="1" indent="-214308" algn="l" rtl="0">
              <a:lnSpc>
                <a:spcPct val="100000"/>
              </a:lnSpc>
              <a:spcBef>
                <a:spcPts val="420"/>
              </a:spcBef>
              <a:spcAft>
                <a:spcPts val="0"/>
              </a:spcAft>
              <a:buClr>
                <a:schemeClr val="dk1"/>
              </a:buClr>
              <a:buSzPts val="2100"/>
              <a:buChar char="–"/>
            </a:pPr>
            <a:r>
              <a:rPr lang="en-US"/>
              <a:t>Use of “CDRs” to denote both the general category and thematic CDRs</a:t>
            </a:r>
            <a:endParaRPr/>
          </a:p>
          <a:p>
            <a:pPr marL="557199" lvl="1" indent="-80956" algn="l" rtl="0">
              <a:lnSpc>
                <a:spcPct val="100000"/>
              </a:lnSpc>
              <a:spcBef>
                <a:spcPts val="420"/>
              </a:spcBef>
              <a:spcAft>
                <a:spcPts val="0"/>
              </a:spcAft>
              <a:buClr>
                <a:schemeClr val="dk1"/>
              </a:buClr>
              <a:buSzPts val="2100"/>
              <a:buNone/>
            </a:pPr>
            <a:endParaRPr/>
          </a:p>
          <a:p>
            <a:pPr marL="257168" lvl="0" indent="-257168" algn="l" rtl="0">
              <a:lnSpc>
                <a:spcPct val="100000"/>
              </a:lnSpc>
              <a:spcBef>
                <a:spcPts val="480"/>
              </a:spcBef>
              <a:spcAft>
                <a:spcPts val="0"/>
              </a:spcAft>
              <a:buClr>
                <a:schemeClr val="dk1"/>
              </a:buClr>
              <a:buSzPts val="2400"/>
              <a:buChar char="•"/>
            </a:pPr>
            <a:r>
              <a:rPr lang="en-US"/>
              <a:t>Request: converge on the definitions here/now so only need to finish manuscript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9"/>
          <p:cNvSpPr/>
          <p:nvPr/>
        </p:nvSpPr>
        <p:spPr>
          <a:xfrm>
            <a:off x="96252" y="415729"/>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 </a:t>
            </a:r>
            <a:r>
              <a:rPr lang="en-US" sz="2000" b="1" i="0" u="none" strike="noStrike" cap="none">
                <a:solidFill>
                  <a:srgbClr val="000000"/>
                </a:solidFill>
                <a:latin typeface="Calibri"/>
                <a:ea typeface="Calibri"/>
                <a:cs typeface="Calibri"/>
                <a:sym typeface="Calibri"/>
              </a:rPr>
              <a:t>Forward-processed Data Record (FDR)</a:t>
            </a:r>
            <a:r>
              <a:rPr lang="en-US" sz="2000" b="0" i="0" u="none" strike="noStrike" cap="none">
                <a:solidFill>
                  <a:srgbClr val="000000"/>
                </a:solidFill>
                <a:latin typeface="Calibri"/>
                <a:ea typeface="Calibri"/>
                <a:cs typeface="Calibri"/>
                <a:sym typeface="Calibri"/>
              </a:rPr>
              <a:t> is a time series of data, located in time and space, processed and released for the first time from a given input data set and production system. Subtypes are </a:t>
            </a:r>
            <a:r>
              <a:rPr lang="en-US" sz="2000" b="1" i="0" u="none" strike="noStrike" cap="none">
                <a:solidFill>
                  <a:srgbClr val="000000"/>
                </a:solidFill>
                <a:latin typeface="Calibri"/>
                <a:ea typeface="Calibri"/>
                <a:cs typeface="Calibri"/>
                <a:sym typeface="Calibri"/>
              </a:rPr>
              <a:t>Fundamental (FFDR) </a:t>
            </a:r>
            <a:r>
              <a:rPr lang="en-US" sz="2000" b="0" i="0" u="none" strike="noStrike" cap="none">
                <a:solidFill>
                  <a:srgbClr val="000000"/>
                </a:solidFill>
                <a:latin typeface="Calibri"/>
                <a:ea typeface="Calibri"/>
                <a:cs typeface="Calibri"/>
                <a:sym typeface="Calibri"/>
              </a:rPr>
              <a:t>and</a:t>
            </a:r>
            <a:r>
              <a:rPr lang="en-US" sz="2000" b="1" i="0" u="none" strike="noStrike" cap="none">
                <a:solidFill>
                  <a:srgbClr val="000000"/>
                </a:solidFill>
                <a:latin typeface="Calibri"/>
                <a:ea typeface="Calibri"/>
                <a:cs typeface="Calibri"/>
                <a:sym typeface="Calibri"/>
              </a:rPr>
              <a:t> Thematic (TFDR)</a:t>
            </a:r>
            <a:r>
              <a:rPr lang="en-US" sz="2000" b="0" i="0" u="none" strike="noStrike" cap="none">
                <a:solidFill>
                  <a:srgbClr val="000000"/>
                </a:solidFill>
                <a:latin typeface="Calibri"/>
                <a:ea typeface="Calibri"/>
                <a:cs typeface="Calibri"/>
                <a:sym typeface="Calibri"/>
              </a:rPr>
              <a:t>.</a:t>
            </a:r>
            <a:endParaRPr sz="20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 </a:t>
            </a:r>
            <a:r>
              <a:rPr lang="en-US" sz="2000" b="1" i="0" u="none" strike="noStrike" cap="none">
                <a:solidFill>
                  <a:srgbClr val="000000"/>
                </a:solidFill>
                <a:latin typeface="Calibri"/>
                <a:ea typeface="Calibri"/>
                <a:cs typeface="Calibri"/>
                <a:sym typeface="Calibri"/>
              </a:rPr>
              <a:t>Mission-reprocessed Data Record (MDR) </a:t>
            </a:r>
            <a:r>
              <a:rPr lang="en-US" sz="2000" b="0" i="0" u="none" strike="noStrike" cap="none">
                <a:solidFill>
                  <a:srgbClr val="000000"/>
                </a:solidFill>
                <a:latin typeface="Calibri"/>
                <a:ea typeface="Calibri"/>
                <a:cs typeface="Calibri"/>
                <a:sym typeface="Calibri"/>
              </a:rPr>
              <a:t>is a consistently-processed time series of data, located in time and space, produced using observations from instrument(s) on one observing platform that improves upon a previously-released version of the record. Subtypes are </a:t>
            </a:r>
            <a:r>
              <a:rPr lang="en-US" sz="2000" b="1" i="0" u="none" strike="noStrike" cap="none">
                <a:solidFill>
                  <a:srgbClr val="000000"/>
                </a:solidFill>
                <a:latin typeface="Calibri"/>
                <a:ea typeface="Calibri"/>
                <a:cs typeface="Calibri"/>
                <a:sym typeface="Calibri"/>
              </a:rPr>
              <a:t>Fundamental (FMDR) </a:t>
            </a:r>
            <a:r>
              <a:rPr lang="en-US" sz="2000" b="0" i="0" u="none" strike="noStrike" cap="none">
                <a:solidFill>
                  <a:srgbClr val="000000"/>
                </a:solidFill>
                <a:latin typeface="Calibri"/>
                <a:ea typeface="Calibri"/>
                <a:cs typeface="Calibri"/>
                <a:sym typeface="Calibri"/>
              </a:rPr>
              <a:t>and</a:t>
            </a:r>
            <a:r>
              <a:rPr lang="en-US" sz="2000" b="1" i="0" u="none" strike="noStrike" cap="none">
                <a:solidFill>
                  <a:srgbClr val="000000"/>
                </a:solidFill>
                <a:latin typeface="Calibri"/>
                <a:ea typeface="Calibri"/>
                <a:cs typeface="Calibri"/>
                <a:sym typeface="Calibri"/>
              </a:rPr>
              <a:t> Thematic (TMDR)</a:t>
            </a:r>
            <a:r>
              <a:rPr lang="en-US" sz="2000" b="0" i="0" u="none" strike="noStrike" cap="none">
                <a:solidFill>
                  <a:srgbClr val="000000"/>
                </a:solidFill>
                <a:latin typeface="Calibri"/>
                <a:ea typeface="Calibri"/>
                <a:cs typeface="Calibri"/>
                <a:sym typeface="Calibri"/>
              </a:rPr>
              <a:t>.</a:t>
            </a:r>
            <a:endParaRPr sz="20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 </a:t>
            </a:r>
            <a:r>
              <a:rPr lang="en-US" sz="2000" b="1" i="0" u="none" strike="noStrike" cap="none">
                <a:solidFill>
                  <a:srgbClr val="000000"/>
                </a:solidFill>
                <a:latin typeface="Calibri"/>
                <a:ea typeface="Calibri"/>
                <a:cs typeface="Calibri"/>
                <a:sym typeface="Calibri"/>
              </a:rPr>
              <a:t>Climate Data Record (CDR) </a:t>
            </a:r>
            <a:r>
              <a:rPr lang="en-US" sz="2000" b="0" i="0" u="none" strike="noStrike" cap="none">
                <a:solidFill>
                  <a:srgbClr val="000000"/>
                </a:solidFill>
                <a:latin typeface="Calibri"/>
                <a:ea typeface="Calibri"/>
                <a:cs typeface="Calibri"/>
                <a:sym typeface="Calibri"/>
              </a:rPr>
              <a:t>is a consistently-processed time series of uncertainty-quantified data, located in time and space, of sufficient length and quality to be useful for climate time-scale uses.</a:t>
            </a:r>
            <a:endParaRPr sz="20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 </a:t>
            </a:r>
            <a:r>
              <a:rPr lang="en-US" sz="2000" b="1" i="0" u="none" strike="noStrike" cap="none">
                <a:solidFill>
                  <a:srgbClr val="000000"/>
                </a:solidFill>
                <a:latin typeface="Calibri"/>
                <a:ea typeface="Calibri"/>
                <a:cs typeface="Calibri"/>
                <a:sym typeface="Calibri"/>
              </a:rPr>
              <a:t>Fundamental CDR (FCDR) </a:t>
            </a:r>
            <a:r>
              <a:rPr lang="en-US" sz="2000" b="0" i="0" u="none" strike="noStrike" cap="none">
                <a:solidFill>
                  <a:srgbClr val="000000"/>
                </a:solidFill>
                <a:latin typeface="Calibri"/>
                <a:ea typeface="Calibri"/>
                <a:cs typeface="Calibri"/>
                <a:sym typeface="Calibri"/>
              </a:rPr>
              <a:t>is a consistently-processed time series of uncertainty-quantified sensor observations calibrated to physical units, located in time and space, of sufficient length and quality to be useful for climate time-scale uses.</a:t>
            </a:r>
            <a:endParaRPr sz="20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 </a:t>
            </a:r>
            <a:r>
              <a:rPr lang="en-US" sz="2000" b="1" i="0" u="none" strike="noStrike" cap="none">
                <a:solidFill>
                  <a:srgbClr val="000000"/>
                </a:solidFill>
                <a:latin typeface="Calibri"/>
                <a:ea typeface="Calibri"/>
                <a:cs typeface="Calibri"/>
                <a:sym typeface="Calibri"/>
              </a:rPr>
              <a:t>Thematic CDR (TCDR) </a:t>
            </a:r>
            <a:r>
              <a:rPr lang="en-US" sz="2000" b="0" i="0" u="none" strike="noStrike" cap="none">
                <a:solidFill>
                  <a:srgbClr val="000000"/>
                </a:solidFill>
                <a:latin typeface="Calibri"/>
                <a:ea typeface="Calibri"/>
                <a:cs typeface="Calibri"/>
                <a:sym typeface="Calibri"/>
              </a:rPr>
              <a:t>is a consistently-processed time series of uncertainty-quantified values of a geophysical variable or related indicator, located in time and space, of sufficient length and quality to be useful for climate time-scale uses.</a:t>
            </a:r>
            <a:endParaRPr sz="20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2000" b="0" i="0" u="none" strike="noStrike" cap="none">
                <a:solidFill>
                  <a:srgbClr val="000000"/>
                </a:solidFill>
                <a:latin typeface="Calibri"/>
                <a:ea typeface="Calibri"/>
                <a:cs typeface="Calibri"/>
                <a:sym typeface="Calibri"/>
              </a:rPr>
              <a:t> An </a:t>
            </a:r>
            <a:r>
              <a:rPr lang="en-US" sz="2000" b="1" i="0" u="none" strike="noStrike" cap="none">
                <a:solidFill>
                  <a:srgbClr val="000000"/>
                </a:solidFill>
                <a:latin typeface="Calibri"/>
                <a:ea typeface="Calibri"/>
                <a:cs typeface="Calibri"/>
                <a:sym typeface="Calibri"/>
              </a:rPr>
              <a:t>Interim CDR (ICDR) </a:t>
            </a:r>
            <a:r>
              <a:rPr lang="en-US" sz="2000" b="0" i="0" u="none" strike="noStrike" cap="none">
                <a:solidFill>
                  <a:srgbClr val="000000"/>
                </a:solidFill>
                <a:latin typeface="Calibri"/>
                <a:ea typeface="Calibri"/>
                <a:cs typeface="Calibri"/>
                <a:sym typeface="Calibri"/>
              </a:rPr>
              <a:t>is a consistently-processed time series of uncertainty-quantified data, located in time and space, processed with a system approximating an baselined CDR system but operating at lower latency.</a:t>
            </a:r>
            <a:endParaRPr sz="2000" b="0" i="0" u="none" strike="noStrike" cap="none">
              <a:solidFill>
                <a:srgbClr val="000000"/>
              </a:solidFill>
              <a:latin typeface="Noto Sans Symbols"/>
              <a:ea typeface="Noto Sans Symbols"/>
              <a:cs typeface="Noto Sans Symbols"/>
              <a:sym typeface="Noto Sans Symbol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0"/>
          <p:cNvSpPr/>
          <p:nvPr/>
        </p:nvSpPr>
        <p:spPr>
          <a:xfrm>
            <a:off x="136008" y="283205"/>
            <a:ext cx="12192000" cy="61709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 A </a:t>
            </a:r>
            <a:r>
              <a:rPr lang="en-US" sz="1800" b="1" i="0" u="none" strike="noStrike" cap="none">
                <a:solidFill>
                  <a:srgbClr val="000000"/>
                </a:solidFill>
                <a:latin typeface="Calibri"/>
                <a:ea typeface="Calibri"/>
                <a:cs typeface="Calibri"/>
                <a:sym typeface="Calibri"/>
              </a:rPr>
              <a:t>Forward-processed Data Record (FDR)</a:t>
            </a:r>
            <a:r>
              <a:rPr lang="en-US" sz="1800" b="0" i="0" u="none" strike="noStrike" cap="none">
                <a:solidFill>
                  <a:srgbClr val="000000"/>
                </a:solidFill>
                <a:latin typeface="Calibri"/>
                <a:ea typeface="Calibri"/>
                <a:cs typeface="Calibri"/>
                <a:sym typeface="Calibri"/>
              </a:rPr>
              <a:t> is a time series of data, located in time and space, processed and released for the first time from a given input data set and production system. Subtypes are </a:t>
            </a:r>
            <a:r>
              <a:rPr lang="en-US" sz="1800" b="1" i="0" u="none" strike="noStrike" cap="none">
                <a:solidFill>
                  <a:srgbClr val="000000"/>
                </a:solidFill>
                <a:latin typeface="Calibri"/>
                <a:ea typeface="Calibri"/>
                <a:cs typeface="Calibri"/>
                <a:sym typeface="Calibri"/>
              </a:rPr>
              <a:t>Fundamental (FFDR) </a:t>
            </a:r>
            <a:r>
              <a:rPr lang="en-US" sz="1800" b="0" i="0" u="none" strike="noStrike" cap="none">
                <a:solidFill>
                  <a:srgbClr val="000000"/>
                </a:solidFill>
                <a:latin typeface="Calibri"/>
                <a:ea typeface="Calibri"/>
                <a:cs typeface="Calibri"/>
                <a:sym typeface="Calibri"/>
              </a:rPr>
              <a:t>and</a:t>
            </a:r>
            <a:r>
              <a:rPr lang="en-US" sz="1800" b="1" i="0" u="none" strike="noStrike" cap="none">
                <a:solidFill>
                  <a:srgbClr val="000000"/>
                </a:solidFill>
                <a:latin typeface="Calibri"/>
                <a:ea typeface="Calibri"/>
                <a:cs typeface="Calibri"/>
                <a:sym typeface="Calibri"/>
              </a:rPr>
              <a:t> Thematic (TFDR)</a:t>
            </a:r>
            <a:r>
              <a:rPr lang="en-US" sz="1800" b="0" i="0" u="none" strike="noStrike" cap="none">
                <a:solidFill>
                  <a:srgbClr val="000000"/>
                </a:solidFill>
                <a:latin typeface="Calibri"/>
                <a:ea typeface="Calibri"/>
                <a:cs typeface="Calibri"/>
                <a:sym typeface="Calibri"/>
              </a:rPr>
              <a:t>.</a:t>
            </a:r>
            <a:endParaRPr sz="18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 A </a:t>
            </a:r>
            <a:r>
              <a:rPr lang="en-US" sz="1800" b="1" i="0" u="none" strike="noStrike" cap="none">
                <a:solidFill>
                  <a:srgbClr val="000000"/>
                </a:solidFill>
                <a:latin typeface="Calibri"/>
                <a:ea typeface="Calibri"/>
                <a:cs typeface="Calibri"/>
                <a:sym typeface="Calibri"/>
              </a:rPr>
              <a:t>Mission-reprocessed Data Record (MDR) </a:t>
            </a:r>
            <a:r>
              <a:rPr lang="en-US" sz="1800" b="0" i="0" u="none" strike="noStrike" cap="none">
                <a:solidFill>
                  <a:srgbClr val="000000"/>
                </a:solidFill>
                <a:latin typeface="Calibri"/>
                <a:ea typeface="Calibri"/>
                <a:cs typeface="Calibri"/>
                <a:sym typeface="Calibri"/>
              </a:rPr>
              <a:t>is a consistently-processed time series of data, located in time and space, produced using observations from instrument(s) on one observing platform that improves upon a previously-released version of the record. Subtypes are </a:t>
            </a:r>
            <a:r>
              <a:rPr lang="en-US" sz="1800" b="1" i="0" u="none" strike="noStrike" cap="none">
                <a:solidFill>
                  <a:srgbClr val="000000"/>
                </a:solidFill>
                <a:latin typeface="Calibri"/>
                <a:ea typeface="Calibri"/>
                <a:cs typeface="Calibri"/>
                <a:sym typeface="Calibri"/>
              </a:rPr>
              <a:t>Fundamental (FMDR) </a:t>
            </a:r>
            <a:r>
              <a:rPr lang="en-US" sz="1800" b="0" i="0" u="none" strike="noStrike" cap="none">
                <a:solidFill>
                  <a:srgbClr val="000000"/>
                </a:solidFill>
                <a:latin typeface="Calibri"/>
                <a:ea typeface="Calibri"/>
                <a:cs typeface="Calibri"/>
                <a:sym typeface="Calibri"/>
              </a:rPr>
              <a:t>and</a:t>
            </a:r>
            <a:r>
              <a:rPr lang="en-US" sz="1800" b="1" i="0" u="none" strike="noStrike" cap="none">
                <a:solidFill>
                  <a:srgbClr val="000000"/>
                </a:solidFill>
                <a:latin typeface="Calibri"/>
                <a:ea typeface="Calibri"/>
                <a:cs typeface="Calibri"/>
                <a:sym typeface="Calibri"/>
              </a:rPr>
              <a:t> Thematic (TMDR)</a:t>
            </a:r>
            <a:r>
              <a:rPr lang="en-US" sz="1800" b="0" i="0" u="none" strike="noStrike" cap="none">
                <a:solidFill>
                  <a:srgbClr val="000000"/>
                </a:solidFill>
                <a:latin typeface="Calibri"/>
                <a:ea typeface="Calibri"/>
                <a:cs typeface="Calibri"/>
                <a:sym typeface="Calibri"/>
              </a:rPr>
              <a:t>.</a:t>
            </a:r>
            <a:endParaRPr/>
          </a:p>
          <a:p>
            <a:pPr marL="457200" marR="0" lvl="8" indent="0" algn="l" rtl="0">
              <a:lnSpc>
                <a:spcPct val="100000"/>
              </a:lnSpc>
              <a:spcBef>
                <a:spcPts val="200"/>
              </a:spcBef>
              <a:spcAft>
                <a:spcPts val="0"/>
              </a:spcAft>
              <a:buNone/>
            </a:pPr>
            <a:r>
              <a:rPr lang="en-US" sz="1800" b="0" i="0" u="none" strike="noStrike" cap="none">
                <a:solidFill>
                  <a:srgbClr val="3600FE"/>
                </a:solidFill>
                <a:latin typeface="Calibri"/>
                <a:ea typeface="Calibri"/>
                <a:cs typeface="Calibri"/>
                <a:sym typeface="Calibri"/>
              </a:rPr>
              <a:t>Applies to all flights of a given instrument, or just from a single satellite? (Knapp). MDR &amp; Observatory DR?</a:t>
            </a:r>
            <a:endParaRPr/>
          </a:p>
          <a:p>
            <a:pPr marL="457200" marR="0" lvl="8" indent="0" algn="l" rtl="0">
              <a:lnSpc>
                <a:spcPct val="100000"/>
              </a:lnSpc>
              <a:spcBef>
                <a:spcPts val="200"/>
              </a:spcBef>
              <a:spcAft>
                <a:spcPts val="0"/>
              </a:spcAft>
              <a:buNone/>
            </a:pPr>
            <a:r>
              <a:rPr lang="en-US" sz="1800" b="0" i="0" u="none" strike="noStrike" cap="none">
                <a:solidFill>
                  <a:srgbClr val="3600FE"/>
                </a:solidFill>
                <a:latin typeface="Calibri"/>
                <a:ea typeface="Calibri"/>
                <a:cs typeface="Calibri"/>
                <a:sym typeface="Calibri"/>
              </a:rPr>
              <a:t>AVHRR flew on both POES and METOP; Suggest to tie MDR to the instrument and not the platform(s)</a:t>
            </a:r>
            <a:endParaRPr/>
          </a:p>
          <a:p>
            <a:pPr marL="457200" marR="0" lvl="8" indent="0" algn="l" rtl="0">
              <a:lnSpc>
                <a:spcPct val="100000"/>
              </a:lnSpc>
              <a:spcBef>
                <a:spcPts val="200"/>
              </a:spcBef>
              <a:spcAft>
                <a:spcPts val="0"/>
              </a:spcAft>
              <a:buNone/>
            </a:pPr>
            <a:r>
              <a:rPr lang="en-US" sz="1800" b="0" i="0" u="none" strike="noStrike" cap="none">
                <a:solidFill>
                  <a:srgbClr val="3600FE"/>
                </a:solidFill>
                <a:latin typeface="Calibri"/>
                <a:ea typeface="Calibri"/>
                <a:cs typeface="Calibri"/>
                <a:sym typeface="Calibri"/>
              </a:rPr>
              <a:t>	Would label apply to both? (single observatory or multiple observatories if instrument doesn’t change)</a:t>
            </a:r>
            <a:endParaRPr/>
          </a:p>
          <a:p>
            <a:pPr marL="0" marR="0" lvl="0" indent="0" algn="l" rtl="0">
              <a:lnSpc>
                <a:spcPct val="100000"/>
              </a:lnSpc>
              <a:spcBef>
                <a:spcPts val="18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A </a:t>
            </a:r>
            <a:r>
              <a:rPr lang="en-US" sz="1800" b="1" i="0" u="none" strike="noStrike" cap="none">
                <a:solidFill>
                  <a:srgbClr val="000000"/>
                </a:solidFill>
                <a:latin typeface="Calibri"/>
                <a:ea typeface="Calibri"/>
                <a:cs typeface="Calibri"/>
                <a:sym typeface="Calibri"/>
              </a:rPr>
              <a:t>Climate Data Record (CDR) </a:t>
            </a:r>
            <a:r>
              <a:rPr lang="en-US" sz="1800" b="0" i="0" u="none" strike="noStrike" cap="none">
                <a:solidFill>
                  <a:srgbClr val="000000"/>
                </a:solidFill>
                <a:latin typeface="Calibri"/>
                <a:ea typeface="Calibri"/>
                <a:cs typeface="Calibri"/>
                <a:sym typeface="Calibri"/>
              </a:rPr>
              <a:t>is a consistently-processed time series of uncertainty-quantified data, located in time and space, of sufficient length and quality to be useful for climate time-scale uses.</a:t>
            </a:r>
            <a:endParaRPr sz="18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 A </a:t>
            </a:r>
            <a:r>
              <a:rPr lang="en-US" sz="1800" b="1" i="0" u="none" strike="noStrike" cap="none">
                <a:solidFill>
                  <a:srgbClr val="000000"/>
                </a:solidFill>
                <a:latin typeface="Calibri"/>
                <a:ea typeface="Calibri"/>
                <a:cs typeface="Calibri"/>
                <a:sym typeface="Calibri"/>
              </a:rPr>
              <a:t>Fundamental CDR (FCDR) </a:t>
            </a:r>
            <a:r>
              <a:rPr lang="en-US" sz="1800" b="0" i="0" u="none" strike="noStrike" cap="none">
                <a:solidFill>
                  <a:srgbClr val="000000"/>
                </a:solidFill>
                <a:latin typeface="Calibri"/>
                <a:ea typeface="Calibri"/>
                <a:cs typeface="Calibri"/>
                <a:sym typeface="Calibri"/>
              </a:rPr>
              <a:t>is a consistently-processed time series of uncertainty-quantified sensor observations calibrated to physical units, located in time and space, of sufficient length and quality to be useful for climate time-scale uses.</a:t>
            </a:r>
            <a:endParaRPr sz="18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 A </a:t>
            </a:r>
            <a:r>
              <a:rPr lang="en-US" sz="1800" b="1" i="0" u="none" strike="noStrike" cap="none">
                <a:solidFill>
                  <a:srgbClr val="000000"/>
                </a:solidFill>
                <a:latin typeface="Calibri"/>
                <a:ea typeface="Calibri"/>
                <a:cs typeface="Calibri"/>
                <a:sym typeface="Calibri"/>
              </a:rPr>
              <a:t>Thematic CDR (TCDR) </a:t>
            </a:r>
            <a:r>
              <a:rPr lang="en-US" sz="1800" b="0" i="0" u="none" strike="noStrike" cap="none">
                <a:solidFill>
                  <a:srgbClr val="000000"/>
                </a:solidFill>
                <a:latin typeface="Calibri"/>
                <a:ea typeface="Calibri"/>
                <a:cs typeface="Calibri"/>
                <a:sym typeface="Calibri"/>
              </a:rPr>
              <a:t>is a consistently-processed time series of uncertainty-quantified values of a geophysical variable or related indicator, located in time and space, of sufficient length and quality to be useful for climate time-scale uses.</a:t>
            </a:r>
            <a:endParaRPr sz="1800" b="0" i="0" u="none" strike="noStrike" cap="none">
              <a:solidFill>
                <a:srgbClr val="000000"/>
              </a:solidFill>
              <a:latin typeface="Noto Sans Symbols"/>
              <a:ea typeface="Noto Sans Symbols"/>
              <a:cs typeface="Noto Sans Symbols"/>
              <a:sym typeface="Noto Sans Symbols"/>
            </a:endParaRPr>
          </a:p>
          <a:p>
            <a:pPr marL="0" marR="0" lvl="0" indent="0" algn="l" rtl="0">
              <a:lnSpc>
                <a:spcPct val="100000"/>
              </a:lnSpc>
              <a:spcBef>
                <a:spcPts val="1800"/>
              </a:spcBef>
              <a:spcAft>
                <a:spcPts val="0"/>
              </a:spcAft>
              <a:buClr>
                <a:srgbClr val="000000"/>
              </a:buClr>
              <a:buSzPts val="2000"/>
              <a:buFont typeface="Arial"/>
              <a:buChar char="•"/>
            </a:pPr>
            <a:r>
              <a:rPr lang="en-US" sz="1800" b="0" i="0" u="none" strike="noStrike" cap="none">
                <a:solidFill>
                  <a:srgbClr val="000000"/>
                </a:solidFill>
                <a:latin typeface="Calibri"/>
                <a:ea typeface="Calibri"/>
                <a:cs typeface="Calibri"/>
                <a:sym typeface="Calibri"/>
              </a:rPr>
              <a:t> An </a:t>
            </a:r>
            <a:r>
              <a:rPr lang="en-US" sz="1800" b="1" i="0" u="none" strike="noStrike" cap="none">
                <a:solidFill>
                  <a:srgbClr val="000000"/>
                </a:solidFill>
                <a:latin typeface="Calibri"/>
                <a:ea typeface="Calibri"/>
                <a:cs typeface="Calibri"/>
                <a:sym typeface="Calibri"/>
              </a:rPr>
              <a:t>Interim CDR (ICDR) </a:t>
            </a:r>
            <a:r>
              <a:rPr lang="en-US" sz="1800" b="0" i="0" u="none" strike="noStrike" cap="none">
                <a:solidFill>
                  <a:srgbClr val="000000"/>
                </a:solidFill>
                <a:latin typeface="Calibri"/>
                <a:ea typeface="Calibri"/>
                <a:cs typeface="Calibri"/>
                <a:sym typeface="Calibri"/>
              </a:rPr>
              <a:t>is a consistently-processed time series of uncertainty-quantified data, located in time and space, processed with a system approximating an baselined CDR system but operating at lower latency.</a:t>
            </a:r>
            <a:endParaRPr sz="1800" b="0" i="0" u="none" strike="noStrike" cap="none">
              <a:solidFill>
                <a:srgbClr val="000000"/>
              </a:solidFill>
              <a:latin typeface="Noto Sans Symbols"/>
              <a:ea typeface="Noto Sans Symbols"/>
              <a:cs typeface="Noto Sans Symbols"/>
              <a:sym typeface="Noto Sans Symbols"/>
            </a:endParaRPr>
          </a:p>
        </p:txBody>
      </p:sp>
    </p:spTree>
  </p:cSld>
  <p:clrMapOvr>
    <a:masterClrMapping/>
  </p:clrMapOvr>
</p:sld>
</file>

<file path=ppt/theme/theme1.xml><?xml version="1.0" encoding="utf-8"?>
<a:theme xmlns:a="http://schemas.openxmlformats.org/drawingml/2006/main" name="WGClim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3820</Words>
  <Application>Microsoft Office PowerPoint</Application>
  <PresentationFormat>Widescreen</PresentationFormat>
  <Paragraphs>520</Paragraphs>
  <Slides>17</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Noto Sans Symbols</vt:lpstr>
      <vt:lpstr>Tahoma</vt:lpstr>
      <vt:lpstr>Wingdings</vt:lpstr>
      <vt:lpstr>WGClimate</vt:lpstr>
      <vt:lpstr>Work Plan Deliverables</vt:lpstr>
      <vt:lpstr>Work Plan Deliverables</vt:lpstr>
      <vt:lpstr>Work Plan Deliverables</vt:lpstr>
      <vt:lpstr>Work Plan Deliverables</vt:lpstr>
      <vt:lpstr>Next WGClimate Vice-Chair</vt:lpstr>
      <vt:lpstr>Official Nomination of Vincent-Henri Peuch (ECMWF)</vt:lpstr>
      <vt:lpstr>Definitions Work</vt:lpstr>
      <vt:lpstr>PowerPoint Presentation</vt:lpstr>
      <vt:lpstr>PowerPoint Presentation</vt:lpstr>
      <vt:lpstr>PowerPoint Presentation</vt:lpstr>
      <vt:lpstr>PowerPoint Presentation</vt:lpstr>
      <vt:lpstr>PowerPoint Presentation</vt:lpstr>
      <vt:lpstr>PowerPoint Presentation</vt:lpstr>
      <vt:lpstr>Thank You</vt:lpstr>
      <vt:lpstr>Privette Day 1  Backup Slides</vt:lpstr>
      <vt:lpstr>PowerPoint Presentation</vt:lpstr>
      <vt:lpstr>Acronyms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Plan Deliverables</dc:title>
  <dc:creator>Kyle Wohlwend</dc:creator>
  <cp:lastModifiedBy>Kyle Wohlwend</cp:lastModifiedBy>
  <cp:revision>1</cp:revision>
  <dcterms:created xsi:type="dcterms:W3CDTF">2024-08-15T13:56:47Z</dcterms:created>
  <dcterms:modified xsi:type="dcterms:W3CDTF">2024-08-15T13:59:44Z</dcterms:modified>
</cp:coreProperties>
</file>