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60" r:id="rId4"/>
    <p:sldId id="259" r:id="rId5"/>
    <p:sldId id="291" r:id="rId6"/>
    <p:sldId id="261" r:id="rId7"/>
    <p:sldId id="262" r:id="rId8"/>
    <p:sldId id="283" r:id="rId9"/>
    <p:sldId id="263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to Sans Symbols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C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F44517-3139-48EF-B4C5-E24FB7979744}">
  <a:tblStyle styleId="{A0F44517-3139-48EF-B4C5-E24FB79797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A4872C-42A1-43B6-8C81-53813432FE4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93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73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4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6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4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69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4" name="Google Shape;84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3" name="Google Shape;93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4" name="Google Shape;104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28-30 March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6193372" y="1535117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66737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4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1654" y="-333"/>
            <a:ext cx="12192000" cy="14478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99" y="202140"/>
            <a:ext cx="1723588" cy="103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77789" y="48319"/>
            <a:ext cx="1344000" cy="13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601237" y="6413946"/>
            <a:ext cx="7906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en-US" sz="750" b="1" i="0" u="none" strike="noStrike" cap="none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WGClimate-</a:t>
            </a:r>
            <a:r>
              <a:rPr lang="en-US" sz="750" b="1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r>
              <a:rPr lang="en-US" sz="750" b="1" i="0" u="none" strike="noStrike" cap="none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en-US" sz="750" b="1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 Boulder</a:t>
            </a:r>
            <a:r>
              <a:rPr lang="en-US" sz="750" b="1" i="0" u="none" strike="noStrike" cap="none" dirty="0">
                <a:solidFill>
                  <a:srgbClr val="676A55"/>
                </a:solidFill>
                <a:latin typeface="Tahoma"/>
                <a:ea typeface="Tahoma"/>
                <a:cs typeface="Tahoma"/>
                <a:sym typeface="Tahoma"/>
              </a:rPr>
              <a:t>, 26–28 Mar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03563" y="6252637"/>
            <a:ext cx="2365363" cy="6053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" name="Google Shape;58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../../CEOS-CGMS_Statement_for_SBSTA58_draft.10.11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Welcome and Meeting Goals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1920240" y="3759200"/>
            <a:ext cx="8442960" cy="24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3600" dirty="0"/>
              <a:t>Jeff Privette, Chair (NOAA)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3600" dirty="0" err="1"/>
              <a:t>Wenying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, Vice-Chair (NASA)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Meeting of the Joint CEOS-CGMS Working Group on Climate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dirty="0"/>
              <a:t>Boulder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dirty="0"/>
              <a:t>26 March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Day 1b: Key Points and Actions</a:t>
            </a:r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267629" y="1600205"/>
            <a:ext cx="113147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US"/>
              <a:t>NewSpace - Antonio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White Paper complete, ready for endorsement (at least Ben and Jeff contributed sections)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GHG TT concerned NewSpace is overhyped (currently views v. small amount of CH4)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US"/>
              <a:t>SCO – Frederic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Now at 43 signatories, Call for project proposals, international review team, IGARSS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Jorg: SCO should engage beyond projects -- Signatories should bring along ministries involved in applications, e.g., hydrological agencies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US"/>
              <a:t>AFOLU - Ben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AFOLU Roadmap in final stages, ready for endorsement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Some nations doing inventories moving away from satellite data – overwhelmed by data sets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Need to extend more CDRs back to 1990 – e.g., USGS/Landsat – Action to ECV Inventory work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AGB instruments measure different things, irreconcilable values; creates user confusion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Mark: need “user roadmap” that shows what will be coming online/useable in the future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Day 1c: Key Points and Actions</a:t>
            </a:r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>
            <a:off x="267629" y="1600205"/>
            <a:ext cx="113147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GHT TT – Yasjka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Not revising entire Roadmap, just Annex C; Area Leads revising; nearly complete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Capacity-building Area can leverage similar WGs in CGMS (WG4) and CEOS WGCapD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Will split out CH4 and CO2 sections – very different approaches; NewSpace only helps CH4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Will split by scales, point/area and national/regional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Pushing on GCOS to justify Actions – some will be expensive, not clear cost/benefit returns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Engaging with WMO G3W, but CEOS should handle the space observations entirely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GCOS and Agencies’ Response – Antonio and Wenying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ECVs Rationalization--define ECVs &amp; products, governance, process for defining, revising ECVs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13 person international team, </a:t>
            </a:r>
            <a:r>
              <a:rPr lang="en-US" b="1"/>
              <a:t>open to having a WGClimate member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Climate Monitoring Principles; 20 years old, revising and consolidating in situ and satellite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Jeff has draft for review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Day 1d: Key Points and Actions</a:t>
            </a:r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267629" y="1600205"/>
            <a:ext cx="113147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US"/>
              <a:t>SARGIP - Wenying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IP: 16 actions for Agencies in 5 areas, typically multiple activities (about 48) in each action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•"/>
            </a:pPr>
            <a:r>
              <a:rPr lang="en-US" sz="2100"/>
              <a:t>2023: WGClimate responding on 21 though individual teams, coordinating w/ Panel Secretariats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Response at 100 pp, internally due 10/20; draft to GCOS on 10/25; final to CEOS/CGMS in Feb. 2024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Most remaining ones are cross-cutting, more complicated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Joerg: Some Actions seem driven by individual researchers – value to wider community seems limited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US"/>
              <a:t>GEO activities – Sara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COP-28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2418"/>
              <a:buChar char="•"/>
            </a:pPr>
            <a:r>
              <a:rPr lang="en-US" sz="1900"/>
              <a:t>Messaging: EO and frontier technologies for climate adaptation, early warnings for all, and nature protection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2418"/>
              <a:buChar char="•"/>
            </a:pPr>
            <a:r>
              <a:rPr lang="en-US" sz="1900"/>
              <a:t>Want to have a GEO person at EID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Early warnings for all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2418"/>
              <a:buChar char="•"/>
            </a:pPr>
            <a:r>
              <a:rPr lang="en-US" sz="1900"/>
              <a:t>Disaster risk knowledge and forecasting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Char char="–"/>
            </a:pPr>
            <a:r>
              <a:rPr lang="en-US"/>
              <a:t>Recommends WGClimate Statement mention the EO Handbook, more than Stocktake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None/>
            </a:pPr>
            <a:endParaRPr b="1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92664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Role: Advocate Agencies’ observation needs and findings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Goal: Impact RSO section of SBSTA Report to COP-28</a:t>
            </a:r>
            <a:br>
              <a:rPr lang="en-US"/>
            </a:br>
            <a:endParaRPr/>
          </a:p>
          <a:p>
            <a:pPr marL="508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Current draft</a:t>
            </a:r>
            <a:r>
              <a:rPr lang="en-US"/>
              <a:t> vetted through WGClimate and GCOS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Currently under review by the CEOS and CGMS SECs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Will be presented at the SIT TW for all CEOS Agencies to consider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All suggested edits due by October 23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CSA will read it (shortened likely) to SBSTA Plenary at start of COP-28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/>
              <a:t>WGClimate Chair will support Tracy/SBSTA throughout process</a:t>
            </a:r>
            <a:endParaRPr/>
          </a:p>
          <a:p>
            <a:pPr marL="5080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Statement to UNFCCC COP-28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Logistics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A1566-CF10-4427-8AFE-AF9CF20D6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3149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800060" lvl="1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2000" dirty="0"/>
              <a:t>WGClimate-20 Support Team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400" dirty="0" err="1"/>
              <a:t>WGClimate</a:t>
            </a:r>
            <a:r>
              <a:rPr lang="en-US" sz="1400" dirty="0"/>
              <a:t> Secretariat: Kyle Wohlwend (NOAA)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400" dirty="0"/>
              <a:t>Facility and Audio-Visual Support: Kelvin Tavarez (UCAR), Fletcher Ryan (UCAR)  </a:t>
            </a:r>
          </a:p>
          <a:p>
            <a:pPr marL="800060" lvl="1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2000" dirty="0"/>
              <a:t>Facility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Security and Gate Pass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Parking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Restrooms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Lunch</a:t>
            </a:r>
          </a:p>
          <a:p>
            <a:pPr marL="800060" lvl="1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2000" dirty="0"/>
              <a:t>Videoconferencing, speaking and recording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In-room: Connect to Zoom, use table microphone only (mute laptop microphone), use cursor to point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Remote: Connect to Zoom, use laptop microphone only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Stay on schedule; Kyle will show time remaining cards</a:t>
            </a:r>
          </a:p>
          <a:p>
            <a:pPr marL="800060" lvl="1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2000" dirty="0"/>
              <a:t>Lunch and refreshments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Walk to lunch as a group; UCAR campus cafeteria is 10’ walk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Refreshments: Coffee breaks (coffee, water, fruit, snacks)</a:t>
            </a:r>
          </a:p>
          <a:p>
            <a:pPr marL="800060" lvl="1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2000" dirty="0"/>
              <a:t>Group photo</a:t>
            </a:r>
          </a:p>
          <a:p>
            <a:pPr marL="1257260" lvl="2" indent="-457200">
              <a:lnSpc>
                <a:spcPct val="110000"/>
              </a:lnSpc>
              <a:spcBef>
                <a:spcPts val="388"/>
              </a:spcBef>
              <a:buSzPct val="75000"/>
              <a:buFont typeface="Calibri" panose="020F0502020204030204" pitchFamily="34" charset="0"/>
              <a:buChar char="•"/>
            </a:pPr>
            <a:r>
              <a:rPr lang="en-US" sz="1600" dirty="0"/>
              <a:t>Day 2 (Wednesday, Likely at morning coffee break, depending on weather)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33375" y="1243714"/>
            <a:ext cx="11858625" cy="49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/>
              <a:t>WGClimate-18 (Feb-March, Japan) and -19 (October, Italy)</a:t>
            </a:r>
            <a:br>
              <a:rPr lang="en-US" sz="2000" dirty="0"/>
            </a:br>
            <a:endParaRPr sz="2000" dirty="0"/>
          </a:p>
          <a:p>
            <a:pPr marL="5080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 dirty="0"/>
              <a:t>Top 2023 Priorities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Work Plan Development, Assignments</a:t>
            </a:r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Space Agency Response to </a:t>
            </a:r>
            <a:br>
              <a:rPr lang="en-US" sz="2000" dirty="0"/>
            </a:br>
            <a:r>
              <a:rPr lang="en-US" sz="2000" dirty="0"/>
              <a:t>GCOS Implementation Plan (2022)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/>
              <a:t>Gap Analysis Report (v3/4.1)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/>
              <a:t>Coordinated Action Plan (© 2016)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ECV Inventory update and restructuring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Statement for UNFCCC COP-28</a:t>
            </a:r>
            <a:endParaRPr dirty="0"/>
          </a:p>
          <a:p>
            <a: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dirty="0"/>
              <a:t>Contributions to Earth Information Day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/>
              <a:t>Greenhouse Gas Task Team: </a:t>
            </a:r>
            <a:br>
              <a:rPr lang="en-US" sz="2000" dirty="0"/>
            </a:br>
            <a:r>
              <a:rPr lang="en-US" sz="2000" dirty="0"/>
              <a:t>Update Roadmap</a:t>
            </a:r>
            <a:endParaRPr dirty="0"/>
          </a:p>
          <a:p>
            <a:pPr marL="5334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5080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sz="2400"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2023: WGClimate-18 and -19</a:t>
            </a:r>
            <a:endParaRPr dirty="0"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l="8393" t="29166" r="12139"/>
          <a:stretch/>
        </p:blipFill>
        <p:spPr>
          <a:xfrm>
            <a:off x="6355040" y="1988390"/>
            <a:ext cx="5514974" cy="368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WGClimate-20 Key Goals</a:t>
            </a:r>
            <a:endParaRPr dirty="0"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87680" y="1684054"/>
            <a:ext cx="11195093" cy="436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00060" lvl="1" indent="-457200" algn="l" rtl="0">
              <a:lnSpc>
                <a:spcPct val="160000"/>
              </a:lnSpc>
              <a:spcBef>
                <a:spcPts val="388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/>
              <a:t>Finalize 2024 Work Plan</a:t>
            </a:r>
          </a:p>
          <a:p>
            <a:pPr marL="800060" lvl="1" indent="-457200" algn="l" rtl="0">
              <a:lnSpc>
                <a:spcPct val="160000"/>
              </a:lnSpc>
              <a:spcBef>
                <a:spcPts val="388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/>
              <a:t>Nominate and Approve next Vice-Chair</a:t>
            </a:r>
            <a:endParaRPr dirty="0"/>
          </a:p>
          <a:p>
            <a:pPr marL="800060" lvl="1" indent="-457200" algn="l" rtl="0">
              <a:lnSpc>
                <a:spcPct val="160000"/>
              </a:lnSpc>
              <a:spcBef>
                <a:spcPts val="388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/>
              <a:t>Kick-off Year 2 (2024) of Space Agency Response to GCOS IP</a:t>
            </a:r>
          </a:p>
          <a:p>
            <a:pPr marL="800060" lvl="1" indent="-457200" algn="l" rtl="0">
              <a:lnSpc>
                <a:spcPct val="160000"/>
              </a:lnSpc>
              <a:spcBef>
                <a:spcPts val="388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/>
              <a:t>Finalize Gap Analysis Report for release at SIT-39 (April)</a:t>
            </a:r>
          </a:p>
          <a:p>
            <a:pPr marL="1257260" lvl="2" indent="-457200">
              <a:lnSpc>
                <a:spcPct val="160000"/>
              </a:lnSpc>
              <a:spcBef>
                <a:spcPts val="388"/>
              </a:spcBef>
              <a:buSzPts val="2400"/>
            </a:pPr>
            <a:r>
              <a:rPr lang="en-US" sz="2100" dirty="0"/>
              <a:t>Finalize Coordinated Action Plan</a:t>
            </a:r>
          </a:p>
          <a:p>
            <a:pPr marL="800060" lvl="1" indent="-457200">
              <a:lnSpc>
                <a:spcPct val="160000"/>
              </a:lnSpc>
              <a:spcBef>
                <a:spcPts val="388"/>
              </a:spcBef>
              <a:buSzPts val="2400"/>
              <a:buFont typeface="+mj-lt"/>
              <a:buAutoNum type="arabicPeriod"/>
            </a:pPr>
            <a:r>
              <a:rPr lang="en-US" sz="2400" dirty="0"/>
              <a:t>Coordinate with Partners</a:t>
            </a:r>
            <a:br>
              <a:rPr lang="en-US" sz="2400" dirty="0"/>
            </a:br>
            <a:endParaRPr lang="en-US" sz="2400" dirty="0"/>
          </a:p>
          <a:p>
            <a:pPr marL="342860" lvl="1" indent="0">
              <a:lnSpc>
                <a:spcPct val="160000"/>
              </a:lnSpc>
              <a:spcBef>
                <a:spcPts val="388"/>
              </a:spcBef>
              <a:buSzPts val="2400"/>
              <a:buNone/>
            </a:pPr>
            <a:r>
              <a:rPr lang="en-US" sz="2400" dirty="0"/>
              <a:t>…and for the scientist in you:  Lightning talks by pioneers of NOAA’s climate CDR portfolio</a:t>
            </a:r>
          </a:p>
          <a:p>
            <a:pPr marL="800060" lvl="1" indent="-457200">
              <a:lnSpc>
                <a:spcPct val="160000"/>
              </a:lnSpc>
              <a:spcBef>
                <a:spcPts val="388"/>
              </a:spcBef>
              <a:buSzPts val="2400"/>
            </a:pPr>
            <a:endParaRPr lang="en-US" sz="2400" dirty="0"/>
          </a:p>
          <a:p>
            <a:pPr marL="800060" lvl="1" indent="-457200">
              <a:lnSpc>
                <a:spcPct val="160000"/>
              </a:lnSpc>
              <a:spcBef>
                <a:spcPts val="388"/>
              </a:spcBef>
              <a:buSzPts val="2400"/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05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Agenda – Day 1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4AC017-C5C1-465C-A817-044F71D89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39839"/>
              </p:ext>
            </p:extLst>
          </p:nvPr>
        </p:nvGraphicFramePr>
        <p:xfrm>
          <a:off x="741680" y="1209040"/>
          <a:ext cx="10840721" cy="5302686"/>
        </p:xfrm>
        <a:graphic>
          <a:graphicData uri="http://schemas.openxmlformats.org/drawingml/2006/table">
            <a:tbl>
              <a:tblPr/>
              <a:tblGrid>
                <a:gridCol w="1449358">
                  <a:extLst>
                    <a:ext uri="{9D8B030D-6E8A-4147-A177-3AD203B41FA5}">
                      <a16:colId xmlns:a16="http://schemas.microsoft.com/office/drawing/2014/main" val="2556696354"/>
                    </a:ext>
                  </a:extLst>
                </a:gridCol>
                <a:gridCol w="919106">
                  <a:extLst>
                    <a:ext uri="{9D8B030D-6E8A-4147-A177-3AD203B41FA5}">
                      <a16:colId xmlns:a16="http://schemas.microsoft.com/office/drawing/2014/main" val="2992267500"/>
                    </a:ext>
                  </a:extLst>
                </a:gridCol>
                <a:gridCol w="5514627">
                  <a:extLst>
                    <a:ext uri="{9D8B030D-6E8A-4147-A177-3AD203B41FA5}">
                      <a16:colId xmlns:a16="http://schemas.microsoft.com/office/drawing/2014/main" val="3003781568"/>
                    </a:ext>
                  </a:extLst>
                </a:gridCol>
                <a:gridCol w="2957630">
                  <a:extLst>
                    <a:ext uri="{9D8B030D-6E8A-4147-A177-3AD203B41FA5}">
                      <a16:colId xmlns:a16="http://schemas.microsoft.com/office/drawing/2014/main" val="512162412"/>
                    </a:ext>
                  </a:extLst>
                </a:gridCol>
              </a:tblGrid>
              <a:tr h="534878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Day 1 (Tuesday, March 26th)</a:t>
                      </a:r>
                    </a:p>
                  </a:txBody>
                  <a:tcPr marL="0" marR="0" marT="7924" marB="7924" anchor="b">
                    <a:lnL w="6350" cap="flat" cmpd="sng" algn="ctr">
                      <a:solidFill>
                        <a:srgbClr val="90C4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C4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B0C4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C4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76094"/>
                  </a:ext>
                </a:extLst>
              </a:tr>
              <a:tr h="173301"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24430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Time (MDT)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Duration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Topic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Speaker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6769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9:00:00 AM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Welcome, Tour de Table, and Meeting Goals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664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9:10:00 AM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0:20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Introduction of New Members and Their Priorities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20478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9:30:00 AM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2024 WGClimate Work Plan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39869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10:00:00 AM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1:00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GCOS IP Space Agency Response + GCOS (Part 1: WGCV)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Wenying Su, GCOS; WGCV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75927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11:00:00 AM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0:15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Coffee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2343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11:15:00 AM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1:00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GCOS IP Space Agency Response + GCOS (Part 2)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Wenying Su; GCOS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87685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12:15:00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0:15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Vice Chair Nomination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5085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12:30:00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1:30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Lunch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62958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2:00:00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CDR Lightning Talk 1: Microwave Sounder/Imager FCDR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Christian Kummerow, CSU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02570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2:30:00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Merged Gap Analyses &amp; WGClimate Coord. Action Plan- Part 1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Jörg Schulz, EUMETSAT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7152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3:00:00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0:15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Coffee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4545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3:15:00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1:00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Merged Gap Analyses &amp; WGClimate Coord. Action Plan- Part 2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Jörg Schulz, EUMETSAT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486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4:15:00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Templates for WGClimate presentations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70442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4:45:00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0:15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Actions review, Evening homework assignments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65405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5:00:00 PM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Close of Day 1</a:t>
                      </a: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11885" marR="11885" marT="7924" marB="792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054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Agenda – Day 2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6723C3-77AC-4D63-9D9A-19135F53E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47056"/>
              </p:ext>
            </p:extLst>
          </p:nvPr>
        </p:nvGraphicFramePr>
        <p:xfrm>
          <a:off x="751840" y="1291819"/>
          <a:ext cx="10622279" cy="5275120"/>
        </p:xfrm>
        <a:graphic>
          <a:graphicData uri="http://schemas.openxmlformats.org/drawingml/2006/table">
            <a:tbl>
              <a:tblPr/>
              <a:tblGrid>
                <a:gridCol w="1420152">
                  <a:extLst>
                    <a:ext uri="{9D8B030D-6E8A-4147-A177-3AD203B41FA5}">
                      <a16:colId xmlns:a16="http://schemas.microsoft.com/office/drawing/2014/main" val="1064088721"/>
                    </a:ext>
                  </a:extLst>
                </a:gridCol>
                <a:gridCol w="900586">
                  <a:extLst>
                    <a:ext uri="{9D8B030D-6E8A-4147-A177-3AD203B41FA5}">
                      <a16:colId xmlns:a16="http://schemas.microsoft.com/office/drawing/2014/main" val="1978186346"/>
                    </a:ext>
                  </a:extLst>
                </a:gridCol>
                <a:gridCol w="5403506">
                  <a:extLst>
                    <a:ext uri="{9D8B030D-6E8A-4147-A177-3AD203B41FA5}">
                      <a16:colId xmlns:a16="http://schemas.microsoft.com/office/drawing/2014/main" val="4010834103"/>
                    </a:ext>
                  </a:extLst>
                </a:gridCol>
                <a:gridCol w="2898035">
                  <a:extLst>
                    <a:ext uri="{9D8B030D-6E8A-4147-A177-3AD203B41FA5}">
                      <a16:colId xmlns:a16="http://schemas.microsoft.com/office/drawing/2014/main" val="2563089117"/>
                    </a:ext>
                  </a:extLst>
                </a:gridCol>
              </a:tblGrid>
              <a:tr h="465839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Day 2 (Wednesday, March 27th)</a:t>
                      </a:r>
                    </a:p>
                  </a:txBody>
                  <a:tcPr marL="0" marR="0" marT="7729" marB="7729" anchor="b">
                    <a:lnL w="6350" cap="flat" cmpd="sng" algn="ctr">
                      <a:solidFill>
                        <a:srgbClr val="706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6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706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6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96751"/>
                  </a:ext>
                </a:extLst>
              </a:tr>
              <a:tr h="298307"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42395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Time (MST)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Duration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Topic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Speaker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53448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9:00:00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Opening Day 2, Recap of Day 1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99687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9:10:00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GEO Member Engagement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Sara Venturini, GEO Secretariat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88072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9:40:00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Update on WMO Global Greenhouse Gas Watch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Gianpaolo Balsamo, WMO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63018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10:10:00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GHG TT and WGClimate Communications: Policies, Protocols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Joerg Schulz, EUMETSAT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42208"/>
                  </a:ext>
                </a:extLst>
              </a:tr>
              <a:tr h="29830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10:40:00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0:20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Coffee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74690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11:00:00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0:35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GHG Task Team Update and Activities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Yasjka Meijer, ESA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58149"/>
                  </a:ext>
                </a:extLst>
              </a:tr>
              <a:tr h="455193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11:35:00 AM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0:55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Climate Policy Impact (SIT-39 Session Preview)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Mark Dowell, EC/JRC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Wenying Su, NASA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60650"/>
                  </a:ext>
                </a:extLst>
              </a:tr>
              <a:tr h="29830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12:30:00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1:30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Lunch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83834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2:00:00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CDR Lightning Talk 2: Earth's Radiation Budget &amp; Libera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Peter Pilewskie, CU/LASP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70044"/>
                  </a:ext>
                </a:extLst>
              </a:tr>
              <a:tr h="455193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2:30:00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0:45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Analysis Ready CDRs and AI Considerations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Douglas Rao, NCState/CISESS,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Rob Redmon, NOAA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79031"/>
                  </a:ext>
                </a:extLst>
              </a:tr>
              <a:tr h="29830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3:15:00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0:15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Coffee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10204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3:30:00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CDR Lightning Talk 3: Sea Ice Concentration, Extent, &amp; Index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Walt Meier, CU/CIRES/NSIDC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2325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4:00:00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Considerations on COP-29 Side Event by WGClimate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58819"/>
                  </a:ext>
                </a:extLst>
              </a:tr>
              <a:tr h="240736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4:30:00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Actions review, Evening homework assignments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6498"/>
                  </a:ext>
                </a:extLst>
              </a:tr>
              <a:tr h="29830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5:00:00 PM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Close of Day 2</a:t>
                      </a: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11593" marR="11593" marT="7729" marB="772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86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Agenda – Day 3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D3751-B58F-4461-871B-DB8F322F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75019"/>
              </p:ext>
            </p:extLst>
          </p:nvPr>
        </p:nvGraphicFramePr>
        <p:xfrm>
          <a:off x="934720" y="1444218"/>
          <a:ext cx="10363198" cy="5048022"/>
        </p:xfrm>
        <a:graphic>
          <a:graphicData uri="http://schemas.openxmlformats.org/drawingml/2006/table">
            <a:tbl>
              <a:tblPr/>
              <a:tblGrid>
                <a:gridCol w="1385514">
                  <a:extLst>
                    <a:ext uri="{9D8B030D-6E8A-4147-A177-3AD203B41FA5}">
                      <a16:colId xmlns:a16="http://schemas.microsoft.com/office/drawing/2014/main" val="376350217"/>
                    </a:ext>
                  </a:extLst>
                </a:gridCol>
                <a:gridCol w="878619">
                  <a:extLst>
                    <a:ext uri="{9D8B030D-6E8A-4147-A177-3AD203B41FA5}">
                      <a16:colId xmlns:a16="http://schemas.microsoft.com/office/drawing/2014/main" val="3934339533"/>
                    </a:ext>
                  </a:extLst>
                </a:gridCol>
                <a:gridCol w="5271714">
                  <a:extLst>
                    <a:ext uri="{9D8B030D-6E8A-4147-A177-3AD203B41FA5}">
                      <a16:colId xmlns:a16="http://schemas.microsoft.com/office/drawing/2014/main" val="3409823565"/>
                    </a:ext>
                  </a:extLst>
                </a:gridCol>
                <a:gridCol w="2827351">
                  <a:extLst>
                    <a:ext uri="{9D8B030D-6E8A-4147-A177-3AD203B41FA5}">
                      <a16:colId xmlns:a16="http://schemas.microsoft.com/office/drawing/2014/main" val="164075842"/>
                    </a:ext>
                  </a:extLst>
                </a:gridCol>
              </a:tblGrid>
              <a:tr h="784630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effectLst/>
                        </a:rPr>
                        <a:t>Day 3 (Thursday, March 28th)</a:t>
                      </a:r>
                    </a:p>
                  </a:txBody>
                  <a:tcPr marL="0" marR="0" marT="12232" marB="12232" anchor="b">
                    <a:lnL w="6350" cap="flat" cmpd="sng" algn="ctr">
                      <a:solidFill>
                        <a:srgbClr val="90D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D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50D7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D7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90923"/>
                  </a:ext>
                </a:extLst>
              </a:tr>
              <a:tr h="238682"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21336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Time (MST)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Duration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Topic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Speaker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93510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9:00:00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0:10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Opening Day 3, Recap of Day 1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1579"/>
                  </a:ext>
                </a:extLst>
              </a:tr>
              <a:tr h="78463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9:10:00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Pillar 4: User Engagement: New SCO Projects and Progress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Laurence Monnoyer-Smith, CNES,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Frederic Bretar, CNES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62451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9:40:00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Working session 1: Tie-up Work Plan, CAP, SARGIP, Gap </a:t>
                      </a:r>
                      <a:r>
                        <a:rPr lang="en-US" sz="1400" dirty="0" err="1">
                          <a:effectLst/>
                        </a:rPr>
                        <a:t>Analy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81220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10:10:00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Update: CDR Terms and Definitions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91910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10:40:00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0:15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>
                          <a:effectLst/>
                        </a:rPr>
                        <a:t>Coffee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00306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10:55:00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0:30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Working session 2: Tie-up Work Plan, CAP, SARGIP, Gap </a:t>
                      </a:r>
                      <a:r>
                        <a:rPr lang="en-US" sz="1400" dirty="0" err="1">
                          <a:effectLst/>
                        </a:rPr>
                        <a:t>Analy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44200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11:25:00 AM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0:35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Review of Actions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Jeff Privette, NOAA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79459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12:00:00 PM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</a:endParaRP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Close Day 3 and Meeting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</a:rPr>
                        <a:t>Jeff Privette, NOAA</a:t>
                      </a:r>
                    </a:p>
                  </a:txBody>
                  <a:tcPr marL="18348" marR="18348" marT="12232" marB="122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0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Tour de Table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09600" y="2183218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68" lvl="0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Please provide:</a:t>
            </a:r>
            <a:endParaRPr dirty="0"/>
          </a:p>
          <a:p>
            <a:pPr marL="557199" lvl="1" indent="-214308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dirty="0"/>
              <a:t>Your name and agency/organization</a:t>
            </a:r>
            <a:endParaRPr dirty="0"/>
          </a:p>
          <a:p>
            <a:pPr marL="557199" lvl="1" indent="-214308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dirty="0"/>
              <a:t>Relevant positions to </a:t>
            </a:r>
            <a:r>
              <a:rPr lang="en-US" dirty="0" err="1"/>
              <a:t>WGClimate</a:t>
            </a:r>
            <a:r>
              <a:rPr lang="en-US" dirty="0"/>
              <a:t>, if any (</a:t>
            </a:r>
            <a:r>
              <a:rPr lang="en-US" i="1" dirty="0"/>
              <a:t>e.g., </a:t>
            </a:r>
            <a:r>
              <a:rPr lang="en-US" dirty="0"/>
              <a:t>Representative to GEO Climate Team)</a:t>
            </a:r>
            <a:br>
              <a:rPr lang="en-US" dirty="0"/>
            </a:br>
            <a:endParaRPr dirty="0"/>
          </a:p>
          <a:p>
            <a:pPr marL="257168" lvl="0" indent="-25716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Order of Introductions</a:t>
            </a:r>
            <a:endParaRPr dirty="0"/>
          </a:p>
          <a:p>
            <a:pPr marL="557199" lvl="1" indent="-214308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dirty="0"/>
              <a:t>In-room participants</a:t>
            </a:r>
            <a:endParaRPr dirty="0"/>
          </a:p>
          <a:p>
            <a:pPr marL="557199" lvl="1" indent="-214308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dirty="0"/>
              <a:t>Virtual participants (roughly going west around globe from Colorado)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86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Day 1a: Key Points and Actions</a:t>
            </a:r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267629" y="1600205"/>
            <a:ext cx="1131477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CDR Definitions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Eliminate duplicity in meaning of “F” in taxonomy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Resolve whether to replace “Forward-processed” with “Unreprocessed”, or eliminate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FCDRs: Replace use of “physical quantities” with term for at-sensor energy units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TCDRs: Consider replacing “geophysical quantities” with more general term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Emphasize the “sufficient” length and quality is driven by applications/uses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Should definition allow more model- or derived products (Level 4 and 5 products; fluxes, reanalysis, plumes, hurricanes/floods/fires, atmospheric rivers, etc)?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1554</Words>
  <Application>Microsoft Office PowerPoint</Application>
  <PresentationFormat>Widescreen</PresentationFormat>
  <Paragraphs>273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Courier New</vt:lpstr>
      <vt:lpstr>Tahoma</vt:lpstr>
      <vt:lpstr>Calibri</vt:lpstr>
      <vt:lpstr>Noto Sans Symbols</vt:lpstr>
      <vt:lpstr>Arial</vt:lpstr>
      <vt:lpstr>WGClimate</vt:lpstr>
      <vt:lpstr>ceos</vt:lpstr>
      <vt:lpstr>Welcome and Meeting Goals</vt:lpstr>
      <vt:lpstr>Logistics</vt:lpstr>
      <vt:lpstr>2023: WGClimate-18 and -19</vt:lpstr>
      <vt:lpstr>WGClimate-20 Key Goals</vt:lpstr>
      <vt:lpstr>Agenda – Day 1</vt:lpstr>
      <vt:lpstr>Agenda – Day 2</vt:lpstr>
      <vt:lpstr>Agenda – Day 3</vt:lpstr>
      <vt:lpstr>Tour de Table</vt:lpstr>
      <vt:lpstr>Day 1a: Key Points and Actions</vt:lpstr>
      <vt:lpstr>Day 1b: Key Points and Actions</vt:lpstr>
      <vt:lpstr>Day 1c: Key Points and Actions</vt:lpstr>
      <vt:lpstr>Day 1d: Key Points and Actions</vt:lpstr>
      <vt:lpstr>Statement to UNFCCC COP-28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Meeting Goals</dc:title>
  <dc:creator>Kyle Wohlwend</dc:creator>
  <cp:lastModifiedBy>Kyle Wohlwend</cp:lastModifiedBy>
  <cp:revision>23</cp:revision>
  <dcterms:modified xsi:type="dcterms:W3CDTF">2024-08-15T14:02:00Z</dcterms:modified>
</cp:coreProperties>
</file>