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  <p:sldMasterId id="2147483654" r:id="rId2"/>
  </p:sldMasterIdLst>
  <p:notesMasterIdLst>
    <p:notesMasterId r:id="rId16"/>
  </p:notesMasterIdLst>
  <p:sldIdLst>
    <p:sldId id="256" r:id="rId3"/>
    <p:sldId id="262" r:id="rId4"/>
    <p:sldId id="330" r:id="rId5"/>
    <p:sldId id="334" r:id="rId6"/>
    <p:sldId id="260" r:id="rId7"/>
    <p:sldId id="263" r:id="rId8"/>
    <p:sldId id="335" r:id="rId9"/>
    <p:sldId id="337" r:id="rId10"/>
    <p:sldId id="333" r:id="rId11"/>
    <p:sldId id="336" r:id="rId12"/>
    <p:sldId id="282" r:id="rId13"/>
    <p:sldId id="332" r:id="rId14"/>
    <p:sldId id="259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ontserrat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bby Rose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A19200-A64F-7D41-91FB-DFAADA1CE84D}" v="50" dt="2024-03-26T14:37:50.5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03"/>
    <p:restoredTop sz="95361"/>
  </p:normalViewPr>
  <p:slideViewPr>
    <p:cSldViewPr snapToGrid="0">
      <p:cViewPr varScale="1">
        <p:scale>
          <a:sx n="63" d="100"/>
          <a:sy n="63" d="100"/>
        </p:scale>
        <p:origin x="11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2033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259cd4507e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259cd4507e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8350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6323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174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0745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7570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5feb083a7c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6" name="Google Shape;86;g25feb083a7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sz="80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568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4323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2861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5440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4166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4889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04979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371761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7779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9596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8272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47" y="743802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331" y="1992572"/>
            <a:ext cx="822604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7565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" name="Google Shape;48;p5">
            <a:extLst>
              <a:ext uri="{FF2B5EF4-FFF2-40B4-BE49-F238E27FC236}">
                <a16:creationId xmlns:a16="http://schemas.microsoft.com/office/drawing/2014/main" id="{528C0704-FCC4-261F-F231-B47064D9F344}"/>
              </a:ext>
            </a:extLst>
          </p:cNvPr>
          <p:cNvSpPr txBox="1"/>
          <p:nvPr userDrawn="1"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056" y="1825625"/>
            <a:ext cx="4926841" cy="376995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17056" y="482860"/>
            <a:ext cx="4669266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6782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0722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1451" y="2284668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6086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206774" y="403868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72139" y="404194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137503" y="4037437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2751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13869" y="2159957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13868" y="3968881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547" y="2159956"/>
            <a:ext cx="2461593" cy="163815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935227" y="3968880"/>
            <a:ext cx="2520000" cy="1638158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033617" y="2159957"/>
            <a:ext cx="2520000" cy="1638159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324549" y="3968880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033617" y="3968881"/>
            <a:ext cx="2520000" cy="1638158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966322" y="2159956"/>
            <a:ext cx="2520000" cy="1638159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763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38200" y="3630613"/>
            <a:ext cx="10515600" cy="2035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152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256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Google Shape;48;p5">
            <a:extLst>
              <a:ext uri="{FF2B5EF4-FFF2-40B4-BE49-F238E27FC236}">
                <a16:creationId xmlns:a16="http://schemas.microsoft.com/office/drawing/2014/main" id="{87E52A54-F545-1040-A714-3604BA613C73}"/>
              </a:ext>
            </a:extLst>
          </p:cNvPr>
          <p:cNvSpPr txBox="1"/>
          <p:nvPr userDrawn="1"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2" name="Google Shape;48;p5">
            <a:extLst>
              <a:ext uri="{FF2B5EF4-FFF2-40B4-BE49-F238E27FC236}">
                <a16:creationId xmlns:a16="http://schemas.microsoft.com/office/drawing/2014/main" id="{6A485E7A-173D-ACB4-85E6-B71EE63F3216}"/>
              </a:ext>
            </a:extLst>
          </p:cNvPr>
          <p:cNvSpPr txBox="1"/>
          <p:nvPr userDrawn="1"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sz="3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4064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Google Shape;48;p5">
            <a:extLst>
              <a:ext uri="{FF2B5EF4-FFF2-40B4-BE49-F238E27FC236}">
                <a16:creationId xmlns:a16="http://schemas.microsoft.com/office/drawing/2014/main" id="{577853A6-DA1C-37D0-7560-E59F857E9E2E}"/>
              </a:ext>
            </a:extLst>
          </p:cNvPr>
          <p:cNvSpPr txBox="1"/>
          <p:nvPr userDrawn="1"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7194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6247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2526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67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;p1">
            <a:extLst>
              <a:ext uri="{FF2B5EF4-FFF2-40B4-BE49-F238E27FC236}">
                <a16:creationId xmlns:a16="http://schemas.microsoft.com/office/drawing/2014/main" id="{FE638131-FA97-AB1F-1FB9-206988551721}"/>
              </a:ext>
            </a:extLst>
          </p:cNvPr>
          <p:cNvSpPr/>
          <p:nvPr userDrawn="1"/>
        </p:nvSpPr>
        <p:spPr>
          <a:xfrm>
            <a:off x="-1778" y="6586616"/>
            <a:ext cx="12192889" cy="2713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20</a:t>
            </a:r>
            <a:r>
              <a:rPr lang="en-US" sz="1400" b="1" i="0" u="none" strike="noStrike" cap="none" baseline="30000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lang="en-US" sz="14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WG Climate meeting, Yasjka Meijer</a:t>
            </a:r>
            <a:endParaRPr lang="en-US" sz="14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7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48;p5">
            <a:extLst>
              <a:ext uri="{FF2B5EF4-FFF2-40B4-BE49-F238E27FC236}">
                <a16:creationId xmlns:a16="http://schemas.microsoft.com/office/drawing/2014/main" id="{526CA74B-780A-A92F-47EC-737E983B7CE5}"/>
              </a:ext>
            </a:extLst>
          </p:cNvPr>
          <p:cNvSpPr txBox="1"/>
          <p:nvPr userDrawn="1"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988"/>
            <a:ext cx="1715733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2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ceos.org/news/ghg-roadmap/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ghg-tt@googlegroups.com" TargetMode="External"/><Relationship Id="rId2" Type="http://schemas.openxmlformats.org/officeDocument/2006/relationships/hyperlink" Target="mailto:ghg-tt-leads@googlegroups.co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base.eohandbook.com/gh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eetings.wmo.int/INFCOM-3/_layouts/15/WopiFrame.aspx?sourcedoc=%7B9f619996-3500-4d1e-b759-f8597e25d435%7D&amp;action=view&amp;source=https%3A%2F%2Fmeetings.wmo.int%2FINFCOM-3%2FInformationDocuments%2FForms%2FAllItems.asp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o4society.esa.int/projects/smart-ch4/" TargetMode="External"/><Relationship Id="rId2" Type="http://schemas.openxmlformats.org/officeDocument/2006/relationships/hyperlink" Target="https://eo4society.esa.int/projects/world-emissi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o4society.esa.int/projects/ai4ch4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76050" y="175950"/>
            <a:ext cx="9396000" cy="39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 dirty="0">
                <a:latin typeface="Montserrat"/>
                <a:ea typeface="Montserrat"/>
                <a:cs typeface="Montserrat"/>
                <a:sym typeface="Montserrat"/>
              </a:rPr>
              <a:t>Greenhouse Gas (GHG) Task Team</a:t>
            </a:r>
            <a:endParaRPr sz="4000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7"/>
          <p:cNvSpPr/>
          <p:nvPr/>
        </p:nvSpPr>
        <p:spPr>
          <a:xfrm>
            <a:off x="5685225" y="4378400"/>
            <a:ext cx="6324439" cy="24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Y</a:t>
            </a: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asjka</a:t>
            </a: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Meijer, ESA</a:t>
            </a: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GHG Task Team Lead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20</a:t>
            </a:r>
            <a:r>
              <a:rPr lang="en-US" sz="2200" b="1" i="0" u="none" strike="noStrike" cap="none" baseline="30000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lang="en-US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b="1" i="0" u="none" strike="noStrike" cap="none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WGClimate</a:t>
            </a:r>
            <a:r>
              <a:rPr lang="en-US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Meeting</a:t>
            </a:r>
            <a:endParaRPr sz="22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Next steps – GHG Roadmap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" name="Google Shape;79;p9"/>
          <p:cNvSpPr txBox="1"/>
          <p:nvPr/>
        </p:nvSpPr>
        <p:spPr>
          <a:xfrm>
            <a:off x="310541" y="1049147"/>
            <a:ext cx="10259488" cy="409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58775" marR="0" lvl="0" indent="-358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Toward GHG Roadmap Update v2</a:t>
            </a:r>
          </a:p>
          <a:p>
            <a:pPr marL="358775" indent="-358775">
              <a:lnSpc>
                <a:spcPct val="150000"/>
              </a:lnSpc>
              <a:buSzPts val="1600"/>
              <a:buFont typeface="Montserrat"/>
              <a:buChar char="❖"/>
              <a:defRPr/>
            </a:pPr>
            <a:r>
              <a:rPr lang="en-US" sz="1600" dirty="0">
                <a:latin typeface="Montserrat"/>
                <a:sym typeface="Montserrat"/>
              </a:rPr>
              <a:t>While </a:t>
            </a:r>
            <a:r>
              <a:rPr lang="en-US" sz="1600" b="1" dirty="0">
                <a:latin typeface="Montserrat"/>
                <a:sym typeface="Montserrat"/>
              </a:rPr>
              <a:t>Action list </a:t>
            </a:r>
            <a:r>
              <a:rPr lang="en-US" sz="1600" dirty="0">
                <a:latin typeface="Montserrat"/>
                <a:sym typeface="Montserrat"/>
              </a:rPr>
              <a:t>has already been updated</a:t>
            </a:r>
          </a:p>
          <a:p>
            <a:pPr marL="358775" marR="0" lvl="0" indent="-3587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Recent developments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requi</a:t>
            </a:r>
            <a:r>
              <a:rPr lang="en-US" sz="1600" dirty="0">
                <a:latin typeface="Montserrat"/>
                <a:sym typeface="Montserrat"/>
              </a:rPr>
              <a:t>re a </a:t>
            </a:r>
            <a:r>
              <a:rPr lang="en-US" sz="1600" b="1" dirty="0">
                <a:latin typeface="Montserrat"/>
                <a:sym typeface="Montserrat"/>
              </a:rPr>
              <a:t>full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update of the GHG Roadmap</a:t>
            </a:r>
          </a:p>
          <a:p>
            <a:pPr marL="358775" marR="0" lvl="0" indent="-3587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  <a:tabLst/>
              <a:defRPr/>
            </a:pPr>
            <a:r>
              <a: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Split between various </a:t>
            </a:r>
            <a:r>
              <a:rPr kumimoji="0" lang="en-NL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scales</a:t>
            </a:r>
            <a:r>
              <a: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 (point/area vs national/regional)</a:t>
            </a:r>
          </a:p>
          <a:p>
            <a:pPr marL="358775" marR="0" lvl="0" indent="-3587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  <a:tabLst/>
              <a:defRPr/>
            </a:pPr>
            <a:r>
              <a: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Split between </a:t>
            </a:r>
            <a:r>
              <a:rPr kumimoji="0" lang="en-NL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CO</a:t>
            </a:r>
            <a:r>
              <a:rPr kumimoji="0" lang="en-NL" sz="16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2</a:t>
            </a:r>
            <a:r>
              <a:rPr kumimoji="0" lang="en-NL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 &amp; CH</a:t>
            </a:r>
            <a:r>
              <a:rPr kumimoji="0" lang="en-NL" sz="16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4</a:t>
            </a:r>
          </a:p>
          <a:p>
            <a:pPr marL="358775" marR="0" lvl="0" indent="-3587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  <a:tabLst/>
              <a:defRPr/>
            </a:pPr>
            <a:r>
              <a:rPr lang="en-US" sz="1600" dirty="0">
                <a:latin typeface="Montserrat"/>
                <a:sym typeface="Montserrat"/>
              </a:rPr>
              <a:t>Need to integrate (among others) </a:t>
            </a:r>
            <a:r>
              <a:rPr lang="en-US" sz="1600" b="1" dirty="0">
                <a:latin typeface="Montserrat"/>
                <a:sym typeface="Montserrat"/>
              </a:rPr>
              <a:t>G3W</a:t>
            </a:r>
            <a:r>
              <a:rPr lang="en-US" sz="1600" dirty="0">
                <a:latin typeface="Montserrat"/>
                <a:sym typeface="Montserrat"/>
              </a:rPr>
              <a:t> and </a:t>
            </a:r>
            <a:r>
              <a:rPr lang="en-US" sz="1600" b="1" dirty="0">
                <a:latin typeface="Montserrat"/>
                <a:sym typeface="Montserrat"/>
              </a:rPr>
              <a:t>IMEO</a:t>
            </a:r>
            <a:r>
              <a:rPr lang="en-US" sz="1600" dirty="0">
                <a:latin typeface="Montserrat"/>
                <a:sym typeface="Montserrat"/>
              </a:rPr>
              <a:t> in the Roadmap </a:t>
            </a:r>
          </a:p>
          <a:p>
            <a:pPr marL="358775" indent="-358775">
              <a:lnSpc>
                <a:spcPct val="150000"/>
              </a:lnSpc>
              <a:buSzPts val="1600"/>
              <a:buFont typeface="Montserrat"/>
              <a:buChar char="❖"/>
              <a:defRPr/>
            </a:pPr>
            <a:r>
              <a:rPr lang="en-NL" sz="1600" dirty="0">
                <a:latin typeface="Montserrat" pitchFamily="2" charset="77"/>
              </a:rPr>
              <a:t>Seek and better understand </a:t>
            </a:r>
            <a:r>
              <a:rPr lang="en-NL" sz="1600" b="1" dirty="0">
                <a:latin typeface="Montserrat" pitchFamily="2" charset="77"/>
              </a:rPr>
              <a:t>new stakeholders </a:t>
            </a:r>
          </a:p>
          <a:p>
            <a:pPr marL="358775" marR="0" lvl="0" indent="-3587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  <a:tabLst/>
              <a:defRPr/>
            </a:pPr>
            <a:r>
              <a:rPr lang="en-US" sz="1600" dirty="0">
                <a:latin typeface="Montserrat"/>
                <a:sym typeface="Montserrat"/>
              </a:rPr>
              <a:t>Aim is to position:</a:t>
            </a:r>
          </a:p>
          <a:p>
            <a:pPr marL="711200" lvl="2" indent="-190500">
              <a:buSzPts val="16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Montserrat"/>
                <a:sym typeface="Montserrat"/>
              </a:rPr>
              <a:t> </a:t>
            </a:r>
            <a:r>
              <a:rPr lang="en-US" sz="1800" b="1" dirty="0">
                <a:solidFill>
                  <a:srgbClr val="4370C4"/>
                </a:solidFill>
                <a:latin typeface="Calibri" panose="020F0502020204030204" pitchFamily="34" charset="0"/>
                <a:sym typeface="Montserrat"/>
              </a:rPr>
              <a:t>CEOS for up to L2 </a:t>
            </a:r>
            <a:r>
              <a:rPr lang="en-US" sz="1800" dirty="0">
                <a:solidFill>
                  <a:srgbClr val="4370C4"/>
                </a:solidFill>
                <a:latin typeface="Calibri" panose="020F0502020204030204" pitchFamily="34" charset="0"/>
                <a:sym typeface="Montserrat"/>
              </a:rPr>
              <a:t>(including all related aspects, like </a:t>
            </a:r>
            <a:r>
              <a:rPr lang="en-US" sz="1800" dirty="0" err="1">
                <a:solidFill>
                  <a:srgbClr val="4370C4"/>
                </a:solidFill>
                <a:latin typeface="Calibri" panose="020F0502020204030204" pitchFamily="34" charset="0"/>
                <a:sym typeface="Montserrat"/>
              </a:rPr>
              <a:t>cal</a:t>
            </a:r>
            <a:r>
              <a:rPr lang="en-US" sz="1800" dirty="0">
                <a:solidFill>
                  <a:srgbClr val="4370C4"/>
                </a:solidFill>
                <a:latin typeface="Calibri" panose="020F0502020204030204" pitchFamily="34" charset="0"/>
                <a:sym typeface="Montserrat"/>
              </a:rPr>
              <a:t>/</a:t>
            </a:r>
            <a:r>
              <a:rPr lang="en-US" sz="1800" dirty="0" err="1">
                <a:solidFill>
                  <a:srgbClr val="4370C4"/>
                </a:solidFill>
                <a:latin typeface="Calibri" panose="020F0502020204030204" pitchFamily="34" charset="0"/>
                <a:sym typeface="Montserrat"/>
              </a:rPr>
              <a:t>val</a:t>
            </a:r>
            <a:r>
              <a:rPr lang="en-US" sz="1800" dirty="0">
                <a:solidFill>
                  <a:srgbClr val="4370C4"/>
                </a:solidFill>
                <a:latin typeface="Calibri" panose="020F0502020204030204" pitchFamily="34" charset="0"/>
                <a:sym typeface="Montserrat"/>
              </a:rPr>
              <a:t>, algos, product standardization, collecting new </a:t>
            </a:r>
            <a:r>
              <a:rPr lang="en-US" sz="1800" dirty="0" err="1">
                <a:solidFill>
                  <a:srgbClr val="4370C4"/>
                </a:solidFill>
                <a:latin typeface="Calibri" panose="020F0502020204030204" pitchFamily="34" charset="0"/>
                <a:sym typeface="Montserrat"/>
              </a:rPr>
              <a:t>reqts</a:t>
            </a:r>
            <a:r>
              <a:rPr lang="en-US" sz="1800" dirty="0">
                <a:solidFill>
                  <a:srgbClr val="4370C4"/>
                </a:solidFill>
                <a:latin typeface="Calibri" panose="020F0502020204030204" pitchFamily="34" charset="0"/>
                <a:sym typeface="Montserrat"/>
              </a:rPr>
              <a:t>. etc.) </a:t>
            </a:r>
          </a:p>
          <a:p>
            <a:pPr marL="711200" lvl="2" indent="-190500">
              <a:buSzPts val="1600"/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rgbClr val="4370C4"/>
                </a:solidFill>
                <a:latin typeface="Calibri" panose="020F0502020204030204" pitchFamily="34" charset="0"/>
                <a:sym typeface="Montserrat"/>
              </a:rPr>
              <a:t>Facilitate and enable stakeholders </a:t>
            </a:r>
            <a:r>
              <a:rPr lang="en-US" sz="1800" dirty="0">
                <a:solidFill>
                  <a:srgbClr val="4370C4"/>
                </a:solidFill>
                <a:latin typeface="Calibri" panose="020F0502020204030204" pitchFamily="34" charset="0"/>
                <a:sym typeface="Montserrat"/>
              </a:rPr>
              <a:t>to gradually operationalize L2+ aspects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255024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30278" y="1356225"/>
            <a:ext cx="5684704" cy="7932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UNFCCC/SBSTA/GCOS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28662" y="2786351"/>
            <a:ext cx="936434" cy="61694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Party A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783597" y="2786351"/>
            <a:ext cx="936434" cy="61694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Party B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938532" y="2786351"/>
            <a:ext cx="936434" cy="61694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Party C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093467" y="2786351"/>
            <a:ext cx="936434" cy="61694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Party D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54828" y="2786351"/>
            <a:ext cx="936434" cy="61694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Party 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422616" y="2786351"/>
            <a:ext cx="936434" cy="61694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Party F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590404" y="2786351"/>
            <a:ext cx="936434" cy="61694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44689" y="5484105"/>
            <a:ext cx="5684704" cy="7932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Climate Action Actors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143202" y="4536656"/>
            <a:ext cx="936434" cy="61694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298137" y="4536656"/>
            <a:ext cx="936434" cy="61694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Industry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453072" y="4536656"/>
            <a:ext cx="936434" cy="61694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Land Fills, Wetland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608007" y="4536656"/>
            <a:ext cx="936434" cy="61694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115880" y="4329171"/>
            <a:ext cx="6488935" cy="2170323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411078" y="2627065"/>
            <a:ext cx="8393936" cy="1063587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14982" y="156816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Stake1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774240" y="297419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Stake2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91045" y="5215765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Stake5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49449" y="903384"/>
            <a:ext cx="6582582" cy="5794874"/>
          </a:xfrm>
          <a:prstGeom prst="round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916128" y="903384"/>
            <a:ext cx="7247259" cy="5794874"/>
          </a:xfrm>
          <a:prstGeom prst="round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10859953" y="3505985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Stake3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554" y="350598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Stake4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 rot="16200000">
            <a:off x="9800149" y="3624551"/>
            <a:ext cx="2198410" cy="35254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UNEP IMEO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 al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 rot="16200000">
            <a:off x="-204537" y="3624551"/>
            <a:ext cx="2198410" cy="35254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WMO G3W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Left Brace 33"/>
          <p:cNvSpPr/>
          <p:nvPr/>
        </p:nvSpPr>
        <p:spPr>
          <a:xfrm rot="5400000">
            <a:off x="5354035" y="-1117590"/>
            <a:ext cx="415298" cy="7122406"/>
          </a:xfrm>
          <a:prstGeom prst="lef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/>
          </p:nvPr>
        </p:nvSpPr>
        <p:spPr>
          <a:xfrm>
            <a:off x="894667" y="74485"/>
            <a:ext cx="10515600" cy="782357"/>
          </a:xfrm>
        </p:spPr>
        <p:txBody>
          <a:bodyPr/>
          <a:lstStyle/>
          <a:p>
            <a:r>
              <a:rPr lang="en-US" dirty="0"/>
              <a:t>Stakeholder Landscape and Actions</a:t>
            </a:r>
            <a:endParaRPr lang="en-GB" dirty="0"/>
          </a:p>
        </p:txBody>
      </p:sp>
      <p:sp>
        <p:nvSpPr>
          <p:cNvPr id="36" name="Up-Down Arrow 35"/>
          <p:cNvSpPr/>
          <p:nvPr/>
        </p:nvSpPr>
        <p:spPr>
          <a:xfrm>
            <a:off x="4920410" y="3707865"/>
            <a:ext cx="1282548" cy="623830"/>
          </a:xfrm>
          <a:prstGeom prst="upDownArrow">
            <a:avLst>
              <a:gd name="adj1" fmla="val 28532"/>
              <a:gd name="adj2" fmla="val 30653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132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1DFA6D-0A80-FC04-8ECB-1C767DA15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346" y="1200725"/>
            <a:ext cx="11495400" cy="4662900"/>
          </a:xfrm>
        </p:spPr>
        <p:txBody>
          <a:bodyPr/>
          <a:lstStyle/>
          <a:p>
            <a:pPr marL="358775" marR="0" lvl="4" indent="-349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NL" sz="179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Challenges:</a:t>
            </a:r>
          </a:p>
          <a:p>
            <a:pPr marL="358775" marR="0" lvl="4" indent="-349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GB" sz="179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User engagement/stakeholders:</a:t>
            </a:r>
          </a:p>
          <a:p>
            <a:pPr marL="1117600" marR="0" lvl="4" indent="-34766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179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UNFCCC (GST) </a:t>
            </a:r>
          </a:p>
          <a:p>
            <a:pPr marL="1117600" marR="0" lvl="4" indent="-34766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179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CO</a:t>
            </a:r>
            <a:r>
              <a:rPr kumimoji="0" lang="en-GB" sz="1795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2</a:t>
            </a:r>
            <a:r>
              <a:rPr kumimoji="0" lang="en-GB" sz="179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: policymakers at smaller spatial and temporal scales (covenant of mayors, finance)</a:t>
            </a:r>
          </a:p>
          <a:p>
            <a:pPr marL="1117600" marR="0" lvl="4" indent="-34766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179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CH</a:t>
            </a:r>
            <a:r>
              <a:rPr kumimoji="0" lang="en-GB" sz="1795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4</a:t>
            </a:r>
            <a:r>
              <a:rPr kumimoji="0" lang="en-GB" sz="179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: (policymakers) on non-O&amp;G related emissions, e.g. landfills, wetlands</a:t>
            </a:r>
          </a:p>
          <a:p>
            <a:pPr marL="358775" marR="0" lvl="4" indent="-349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GB" sz="179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Mission delays, Space Agencies false notion that New Space could do it all</a:t>
            </a:r>
          </a:p>
          <a:p>
            <a:pPr marL="358775" marR="0" lvl="4" indent="-349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GB" sz="179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Tackle the aquatic (mainly coastal &amp; open ocean) aspect of the carbon cycle</a:t>
            </a:r>
          </a:p>
          <a:p>
            <a:pPr marL="358775" marR="0" lvl="4" indent="-349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GB" sz="179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Timely switch to missions capable to monitor the carbon cycle in a changing climate</a:t>
            </a:r>
          </a:p>
          <a:p>
            <a:pPr marL="11083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79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  <a:p>
            <a:pPr marL="358775" marR="0" lvl="4" indent="-349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NL" sz="179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Next steps of GHG Task Team:</a:t>
            </a:r>
          </a:p>
          <a:p>
            <a:pPr marL="358775" marR="0" lvl="4" indent="-349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GB" sz="179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Coordinate GHG TT activities with the AFOLU and Aquatic Carbon Roadmap </a:t>
            </a:r>
            <a:br>
              <a:rPr kumimoji="0" lang="en-GB" sz="179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</a:br>
            <a:r>
              <a:rPr kumimoji="0" lang="en-GB" sz="179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Ensure continuity to earlier/existing missions</a:t>
            </a:r>
          </a:p>
          <a:p>
            <a:pPr marL="358775" marR="0" lvl="4" indent="-349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GB" sz="179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Actively interface with G3W and IMEO</a:t>
            </a:r>
            <a:endParaRPr kumimoji="0" lang="en-NL" sz="179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EA6298-229A-E95B-0727-A8E11C4A9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Challenges &amp; Way forward</a:t>
            </a:r>
            <a:br>
              <a:rPr lang="en-GB" sz="4400" dirty="0">
                <a:latin typeface="Montserrat"/>
                <a:ea typeface="Montserrat"/>
                <a:cs typeface="Montserrat"/>
                <a:sym typeface="Montserrat"/>
              </a:rPr>
            </a:b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27617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5feb083a7c_0_24"/>
          <p:cNvSpPr txBox="1"/>
          <p:nvPr/>
        </p:nvSpPr>
        <p:spPr>
          <a:xfrm>
            <a:off x="348330" y="1185782"/>
            <a:ext cx="10482703" cy="400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GB" sz="2000" b="1" i="0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JAXA SIT </a:t>
            </a:r>
            <a:r>
              <a:rPr lang="en-GB" sz="2000" b="1" i="0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Chair Priorities:</a:t>
            </a:r>
            <a:endParaRPr sz="1200" b="1" i="0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11200" indent="-381000">
              <a:lnSpc>
                <a:spcPct val="115000"/>
              </a:lnSpc>
              <a:buSzPts val="1800"/>
              <a:buFont typeface="Montserrat"/>
              <a:buChar char="❖"/>
            </a:pPr>
            <a:r>
              <a:rPr lang="en-GB" sz="1800" b="1" i="0" u="none" strike="noStrike" cap="none" dirty="0">
                <a:solidFill>
                  <a:srgbClr val="92D050"/>
                </a:solidFill>
                <a:latin typeface="Montserrat"/>
                <a:ea typeface="Montserrat"/>
                <a:cs typeface="Montserrat"/>
                <a:sym typeface="Montserrat"/>
              </a:rPr>
              <a:t>Climate Policy Impact </a:t>
            </a:r>
            <a:r>
              <a:rPr lang="en-GB" sz="18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addressing obstacles and opportunities for CEOS agency data, particularly </a:t>
            </a:r>
            <a:r>
              <a:rPr lang="en-GB" sz="180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AFOLU/Biomass map datasets,</a:t>
            </a:r>
            <a:r>
              <a:rPr lang="en-GB" sz="18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have maximum impact in the key climate policy processes such as the Global Stocktake of the Paris Agreement </a:t>
            </a:r>
            <a:endParaRPr sz="180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711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711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❖"/>
            </a:pPr>
            <a:r>
              <a:rPr lang="en-GB" sz="1800" b="1" i="0" u="none" strike="noStrike" cap="none" dirty="0">
                <a:solidFill>
                  <a:srgbClr val="92D050"/>
                </a:solidFill>
                <a:latin typeface="Montserrat"/>
                <a:ea typeface="Montserrat"/>
                <a:cs typeface="Montserrat"/>
                <a:sym typeface="Montserrat"/>
              </a:rPr>
              <a:t>GHG observations from space </a:t>
            </a:r>
            <a:r>
              <a:rPr lang="en-GB" sz="18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addressing coordination for data continuity challenges ahead and developing good practices so that operators of all kinds may contribute to societal needs </a:t>
            </a:r>
          </a:p>
          <a:p>
            <a:pPr marL="711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❖"/>
            </a:pPr>
            <a:endParaRPr lang="en-GB"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302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GB" sz="18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Next step is a dedicated GHG side meeting on 9 April, and</a:t>
            </a:r>
            <a:br>
              <a:rPr lang="en-GB" sz="18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8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SIT-39</a:t>
            </a:r>
            <a:r>
              <a:rPr lang="en-GB" sz="18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meeting with GHG session on 10-11 April in Tokyo</a:t>
            </a:r>
            <a:endParaRPr sz="180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" name="Google Shape;89;g25feb083a7c_0_24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SIT 2024–25 headlines</a:t>
            </a:r>
            <a:endParaRPr sz="14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2306F6-06E9-EBBC-2C36-B041E869D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879" y="4744795"/>
            <a:ext cx="2778664" cy="1701932"/>
          </a:xfrm>
          <a:prstGeom prst="rect">
            <a:avLst/>
          </a:prstGeom>
        </p:spPr>
      </p:pic>
      <p:pic>
        <p:nvPicPr>
          <p:cNvPr id="7" name="Picture 6" descr="A building with many windows&#10;&#10;Description automatically generated">
            <a:extLst>
              <a:ext uri="{FF2B5EF4-FFF2-40B4-BE49-F238E27FC236}">
                <a16:creationId xmlns:a16="http://schemas.microsoft.com/office/drawing/2014/main" id="{435A0150-1B77-A1C9-D44D-31AA6780C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6521" y="3612868"/>
            <a:ext cx="4376821" cy="25010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323652" y="1402468"/>
            <a:ext cx="6121753" cy="3831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58775" marR="0" lvl="0" indent="-3587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Responsible </a:t>
            </a:r>
            <a:r>
              <a:rPr lang="en-GB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 maintaining and implementation of the </a:t>
            </a: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GHG Roadmap</a:t>
            </a:r>
          </a:p>
          <a:p>
            <a:pPr marL="358775" marR="0" lvl="0" indent="-3587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Interfaces with, stimulates and monitors</a:t>
            </a:r>
            <a:b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GHG related activities </a:t>
            </a:r>
            <a:r>
              <a:rPr lang="en-GB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across various </a:t>
            </a:r>
            <a:br>
              <a:rPr lang="en-GB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(CGMS &amp;) CEOS WGs: WG-Climate, WG-</a:t>
            </a:r>
            <a:r>
              <a:rPr lang="en-GB" sz="18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CalVal</a:t>
            </a:r>
            <a:r>
              <a:rPr lang="en-GB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br>
              <a:rPr lang="en-GB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AC-VC, WG-</a:t>
            </a:r>
            <a:r>
              <a:rPr lang="en-GB" sz="18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CapD</a:t>
            </a:r>
            <a:r>
              <a:rPr lang="en-GB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8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NewSpace</a:t>
            </a:r>
            <a:r>
              <a:rPr lang="en-GB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Task Team, etc</a:t>
            </a:r>
          </a:p>
          <a:p>
            <a:pPr marL="358775" marR="0" lvl="0" indent="-3587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Actively </a:t>
            </a: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ensure representation </a:t>
            </a:r>
            <a:r>
              <a:rPr lang="en-GB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of CEOS and CGMS bodies by identifying Points of Contact (</a:t>
            </a:r>
            <a:r>
              <a:rPr lang="en-GB" sz="18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PoCs</a:t>
            </a:r>
            <a:r>
              <a:rPr lang="en-GB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 for tasks to be executed by these bodies</a:t>
            </a:r>
          </a:p>
        </p:txBody>
      </p:sp>
      <p:sp>
        <p:nvSpPr>
          <p:cNvPr id="73" name="Google Shape;73;p8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GHG Task Team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Google Shape;148;p6">
            <a:extLst>
              <a:ext uri="{FF2B5EF4-FFF2-40B4-BE49-F238E27FC236}">
                <a16:creationId xmlns:a16="http://schemas.microsoft.com/office/drawing/2014/main" id="{6DBECFB9-61C8-924B-5FA0-76F161F845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896" t="6079" r="12253" b="19692"/>
          <a:stretch/>
        </p:blipFill>
        <p:spPr>
          <a:xfrm>
            <a:off x="6579220" y="1402468"/>
            <a:ext cx="5519854" cy="323643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82514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>
            <a:spLocks noGrp="1"/>
          </p:cNvSpPr>
          <p:nvPr>
            <p:ph type="body" idx="1"/>
          </p:nvPr>
        </p:nvSpPr>
        <p:spPr>
          <a:xfrm>
            <a:off x="192191" y="1191986"/>
            <a:ext cx="6796944" cy="4723603"/>
          </a:xfrm>
          <a:prstGeom prst="rect">
            <a:avLst/>
          </a:prstGeom>
        </p:spPr>
        <p:txBody>
          <a:bodyPr spcFirstLastPara="1" wrap="square" lIns="91176" tIns="45575" rIns="91176" bIns="45575" anchor="t" anchorCtr="0">
            <a:noAutofit/>
          </a:bodyPr>
          <a:lstStyle/>
          <a:p>
            <a:r>
              <a:rPr lang="en-GB" sz="2000" dirty="0"/>
              <a:t>Roadmaps/pillars of CEOS on carbon</a:t>
            </a:r>
          </a:p>
          <a:p>
            <a:pPr lvl="1">
              <a:spcBef>
                <a:spcPts val="997"/>
              </a:spcBef>
            </a:pPr>
            <a:r>
              <a:rPr lang="en-GB" sz="1800" u="sng" dirty="0">
                <a:solidFill>
                  <a:schemeClr val="hlink"/>
                </a:solidFill>
                <a:hlinkClick r:id="rId3"/>
              </a:rPr>
              <a:t>GHG</a:t>
            </a:r>
            <a:endParaRPr lang="en-GB" sz="1800" dirty="0"/>
          </a:p>
          <a:p>
            <a:pPr lvl="1">
              <a:spcBef>
                <a:spcPts val="997"/>
              </a:spcBef>
            </a:pPr>
            <a:r>
              <a:rPr lang="en-GB" sz="1800" dirty="0"/>
              <a:t>AFOLU</a:t>
            </a:r>
          </a:p>
          <a:p>
            <a:pPr lvl="1">
              <a:spcBef>
                <a:spcPts val="997"/>
              </a:spcBef>
            </a:pPr>
            <a:r>
              <a:rPr lang="en-GB" sz="1800" dirty="0"/>
              <a:t>Aquatic Carbon (TBD) </a:t>
            </a:r>
          </a:p>
          <a:p>
            <a:r>
              <a:rPr lang="en-GB" sz="2000" dirty="0"/>
              <a:t>Individual pillars need to be </a:t>
            </a:r>
            <a:br>
              <a:rPr lang="en-GB" sz="2000" dirty="0"/>
            </a:br>
            <a:r>
              <a:rPr lang="en-GB" sz="2000" dirty="0"/>
              <a:t>connected </a:t>
            </a:r>
            <a:r>
              <a:rPr lang="en-GB" sz="2000" dirty="0">
                <a:sym typeface="Wingdings" pitchFamily="2" charset="2"/>
              </a:rPr>
              <a:t> define interfaces</a:t>
            </a:r>
          </a:p>
          <a:p>
            <a:r>
              <a:rPr lang="en-GB" sz="2000" dirty="0">
                <a:sym typeface="Wingdings" pitchFamily="2" charset="2"/>
              </a:rPr>
              <a:t>New action to collaborate</a:t>
            </a:r>
            <a:endParaRPr lang="en-GB" sz="2000" dirty="0"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192191" y="184810"/>
            <a:ext cx="9361402" cy="776975"/>
          </a:xfrm>
          <a:prstGeom prst="rect">
            <a:avLst/>
          </a:prstGeom>
        </p:spPr>
        <p:txBody>
          <a:bodyPr spcFirstLastPara="1" wrap="square" lIns="91176" tIns="45575" rIns="91176" bIns="45575" anchor="t" anchorCtr="0">
            <a:noAutofit/>
          </a:bodyPr>
          <a:lstStyle/>
          <a:p>
            <a:r>
              <a:rPr lang="en-GB" sz="3590" dirty="0">
                <a:latin typeface="+mn-lt"/>
              </a:rPr>
              <a:t>CEOS Carbon Roadmaps</a:t>
            </a:r>
            <a:endParaRPr sz="3590" dirty="0"/>
          </a:p>
        </p:txBody>
      </p:sp>
      <p:pic>
        <p:nvPicPr>
          <p:cNvPr id="102" name="Google Shape;10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51514" y="3653244"/>
            <a:ext cx="2322407" cy="257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2132" y="942413"/>
            <a:ext cx="2322407" cy="257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69188" y="1433753"/>
            <a:ext cx="2322407" cy="257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74947" y="2323412"/>
            <a:ext cx="1684171" cy="238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E9DFD0-860E-6054-EC64-34EF516246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56" y="3112094"/>
            <a:ext cx="1846564" cy="26167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21465C-A790-F911-FF7C-3E1897361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837" y="1097550"/>
            <a:ext cx="11495400" cy="5218190"/>
          </a:xfrm>
        </p:spPr>
        <p:txBody>
          <a:bodyPr/>
          <a:lstStyle/>
          <a:p>
            <a:pPr marL="358775" marR="0" lvl="0" indent="-34131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Area leads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(plus deputies) have been appointed using the thematic areas of Annex C (actions) in the GHG Roadmap:</a:t>
            </a:r>
          </a:p>
          <a:p>
            <a:pPr marL="1425575" marR="0" lvl="0" indent="-33972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Stakeholder Engagement  -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Mark (John,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Wenying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)</a:t>
            </a:r>
          </a:p>
          <a:p>
            <a:pPr marL="1425575" marR="0" lvl="0" indent="-33972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System Development Facilitation –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Richard (John, Kevin) </a:t>
            </a:r>
          </a:p>
          <a:p>
            <a:pPr marL="1425575" marR="0" lvl="0" indent="-33972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Operational Preparation and Training  –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TT discuss</a:t>
            </a:r>
          </a:p>
          <a:p>
            <a:pPr marL="1425575" marR="0" lvl="0" indent="-33972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Sensor Development  –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John (AC-VC) (Yasjka)</a:t>
            </a:r>
          </a:p>
          <a:p>
            <a:pPr marL="1425575" marR="0" lvl="0" indent="-33972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L1 &amp; L2 GHG Product Development 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– Ruediger &amp; Dave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  <a:p>
            <a:pPr marL="1425575" marR="0" lvl="0" indent="-33972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Flux Inv. Model Development –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Kevin (Frederic)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  <a:p>
            <a:pPr marL="1425575" marR="0" lvl="0" indent="-33972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Calibration &amp; Validation –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 Hiroshi (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Kuze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)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358775" marR="0" lvl="0" indent="-34131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Leads mailing list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has been set-up 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2"/>
              </a:rPr>
              <a:t>ghg-tt-leads@googlegroups.com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358775" marR="0" lvl="0" indent="-34131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GHG TT mailing list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has been set-up 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3"/>
              </a:rPr>
              <a:t>ghg-tt@googlegroups.com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358775" marR="0" lvl="0" indent="-34131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Work continues to be supported by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Symbios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!</a:t>
            </a:r>
          </a:p>
          <a:p>
            <a:pPr marL="358775" marR="0" lvl="0" indent="-34131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Points of Contact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still missing toward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CapD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and CGMS WGs</a:t>
            </a:r>
          </a:p>
          <a:p>
            <a:endParaRPr lang="en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34CBE7-843B-9588-AEAA-3B119D99B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GHG Task organisation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30841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Recent Achievements 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" name="Google Shape;79;p9"/>
          <p:cNvSpPr txBox="1"/>
          <p:nvPr/>
        </p:nvSpPr>
        <p:spPr>
          <a:xfrm>
            <a:off x="310541" y="1049147"/>
            <a:ext cx="11335654" cy="5493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58775" lvl="0" indent="-358775">
              <a:buSzPts val="1600"/>
              <a:defRPr/>
            </a:pPr>
            <a:r>
              <a:rPr lang="en-US" sz="1800" b="1" dirty="0">
                <a:latin typeface="Montserrat"/>
                <a:sym typeface="Montserrat"/>
              </a:rPr>
              <a:t>Soft update GHG Roadmap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  <a:p>
            <a:pPr marL="358775" indent="-358775">
              <a:lnSpc>
                <a:spcPct val="150000"/>
              </a:lnSpc>
              <a:buSzPts val="1600"/>
              <a:buFont typeface="Montserrat"/>
              <a:buChar char="❖"/>
              <a:defRPr/>
            </a:pPr>
            <a:r>
              <a:rPr lang="en-US" sz="1600" b="1" dirty="0">
                <a:latin typeface="Montserrat"/>
                <a:sym typeface="Montserrat"/>
              </a:rPr>
              <a:t>Action list </a:t>
            </a:r>
            <a:r>
              <a:rPr lang="en-US" sz="1600" dirty="0">
                <a:latin typeface="Montserrat"/>
                <a:sym typeface="Montserrat"/>
              </a:rPr>
              <a:t>has been updated through a thorough review </a:t>
            </a:r>
            <a:r>
              <a:rPr lang="en-US" sz="1600" b="1" dirty="0">
                <a:latin typeface="Montserrat"/>
                <a:sym typeface="Montserrat"/>
              </a:rPr>
              <a:t>per Area</a:t>
            </a:r>
          </a:p>
          <a:p>
            <a:pPr marL="358775" marR="0" lvl="0" indent="-3587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  <a:tabLst/>
              <a:defRPr/>
            </a:pPr>
            <a:r>
              <a:rPr lang="en-US" sz="1600" b="1" dirty="0">
                <a:latin typeface="Montserrat"/>
                <a:sym typeface="Montserrat"/>
              </a:rPr>
              <a:t>Product standardization  </a:t>
            </a:r>
            <a:r>
              <a:rPr lang="en-US" sz="1600" dirty="0">
                <a:latin typeface="Montserrat"/>
                <a:sym typeface="Wingdings" pitchFamily="2" charset="2"/>
              </a:rPr>
              <a:t>   several meetings took place and is work </a:t>
            </a:r>
            <a:r>
              <a:rPr lang="en-US" sz="1600" dirty="0">
                <a:latin typeface="Montserrat"/>
                <a:sym typeface="Montserrat"/>
              </a:rPr>
              <a:t>in progress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  <a:p>
            <a:pPr marL="358775" indent="-358775">
              <a:lnSpc>
                <a:spcPct val="150000"/>
              </a:lnSpc>
              <a:buSzPts val="1600"/>
              <a:buFont typeface="Montserrat"/>
              <a:buChar char="❖"/>
              <a:defRPr/>
            </a:pPr>
            <a:r>
              <a:rPr lang="en-NL" sz="1600" dirty="0">
                <a:latin typeface="Montserrat" pitchFamily="2" charset="77"/>
              </a:rPr>
              <a:t>GHG observations from space is one of JAXA’s headline prioritites as new CEOS SIT chair for 2024–2025</a:t>
            </a:r>
          </a:p>
          <a:p>
            <a:pPr marL="358775" indent="-358775">
              <a:lnSpc>
                <a:spcPct val="150000"/>
              </a:lnSpc>
              <a:buClr>
                <a:schemeClr val="dk1"/>
              </a:buClr>
              <a:buSzPts val="1600"/>
            </a:pP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  <a:p>
            <a:pPr marL="358775" indent="-358775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CEOS GHG Missions Portal;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centralized overview of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Montserrat"/>
                <a:hlinkClick r:id="rId3"/>
              </a:rPr>
              <a:t>GHG Missions in one Portal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 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ceos.org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/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ghg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  <a:p>
            <a:pPr marL="358775" lvl="0" indent="-358775">
              <a:lnSpc>
                <a:spcPct val="150000"/>
              </a:lnSpc>
              <a:buClr>
                <a:schemeClr val="dk1"/>
              </a:buClr>
              <a:buSzPts val="1600"/>
            </a:pPr>
            <a:endParaRPr lang="en-US" sz="1200" b="1" dirty="0">
              <a:solidFill>
                <a:schemeClr val="dk1"/>
              </a:solidFill>
              <a:latin typeface="Montserrat"/>
              <a:sym typeface="Montserrat"/>
            </a:endParaRPr>
          </a:p>
          <a:p>
            <a:pPr marL="358775" lvl="0" indent="-358775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sz="1800" b="1" dirty="0">
                <a:solidFill>
                  <a:schemeClr val="dk1"/>
                </a:solidFill>
                <a:latin typeface="Montserrat"/>
                <a:sym typeface="Montserrat"/>
              </a:rPr>
              <a:t>New Space; </a:t>
            </a:r>
            <a:r>
              <a:rPr lang="en-US" sz="1600" dirty="0">
                <a:solidFill>
                  <a:schemeClr val="dk1"/>
                </a:solidFill>
                <a:latin typeface="Montserrat"/>
                <a:sym typeface="Montserrat"/>
              </a:rPr>
              <a:t>Significant steps have been taken and progress followed by J. Worden</a:t>
            </a:r>
          </a:p>
          <a:p>
            <a:pPr>
              <a:lnSpc>
                <a:spcPct val="150000"/>
              </a:lnSpc>
              <a:buSzPts val="1600"/>
              <a:defRPr/>
            </a:pPr>
            <a:endParaRPr kumimoji="0" lang="en-NL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Montserrat"/>
            </a:endParaRPr>
          </a:p>
          <a:p>
            <a:pPr marL="358775" marR="0" lvl="0" indent="-3587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International Engagement</a:t>
            </a:r>
          </a:p>
          <a:p>
            <a:pPr marL="358775" marR="0" lvl="0" indent="-3587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WMO’s Global GHG Watch. CEOS representatives in Study Group supporting the implementation plan</a:t>
            </a:r>
          </a:p>
          <a:p>
            <a:pPr marL="358775" marR="0" lvl="0" indent="-3587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IMEO (members participating in WGs) &amp; collaboration to intensify further.</a:t>
            </a:r>
          </a:p>
          <a:p>
            <a:pPr marL="358775" indent="-358775">
              <a:lnSpc>
                <a:spcPct val="150000"/>
              </a:lnSpc>
              <a:buSzPts val="1600"/>
              <a:buFont typeface="Montserrat"/>
              <a:buChar char="❖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International Methane Standards Workshop by NPL in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Teddington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, UK. 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Report will be generated with Recommendations &amp; timeline summary  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F7B496-7A34-75A4-443C-A34E2D8A75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750" b="6384"/>
          <a:stretch/>
        </p:blipFill>
        <p:spPr>
          <a:xfrm>
            <a:off x="8265043" y="4959740"/>
            <a:ext cx="3926958" cy="157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84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Recent GHG Task Meeting-4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" name="Google Shape;79;p9"/>
          <p:cNvSpPr txBox="1"/>
          <p:nvPr/>
        </p:nvSpPr>
        <p:spPr>
          <a:xfrm>
            <a:off x="319776" y="1062344"/>
            <a:ext cx="10531726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58775" indent="-358775">
              <a:lnSpc>
                <a:spcPct val="15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US" sz="1600" b="1" dirty="0">
                <a:solidFill>
                  <a:schemeClr val="dk1"/>
                </a:solidFill>
                <a:latin typeface="Montserrat"/>
                <a:sym typeface="Montserrat"/>
              </a:rPr>
              <a:t>Operational systems</a:t>
            </a:r>
            <a:r>
              <a:rPr lang="en-US" sz="1600" dirty="0">
                <a:solidFill>
                  <a:schemeClr val="dk1"/>
                </a:solidFill>
                <a:latin typeface="Montserrat"/>
                <a:sym typeface="Montserrat"/>
              </a:rPr>
              <a:t> under implementation by various entities, such as CAMS and US GHG Center. WMO G3W is putting these initiatives in a coordinated international UN framework.</a:t>
            </a:r>
          </a:p>
          <a:p>
            <a:pPr marL="358775" indent="-358775">
              <a:lnSpc>
                <a:spcPct val="15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US" sz="1600" dirty="0">
                <a:solidFill>
                  <a:schemeClr val="dk1"/>
                </a:solidFill>
                <a:latin typeface="Montserrat"/>
                <a:sym typeface="Montserrat"/>
              </a:rPr>
              <a:t>Several actions were identified as to be </a:t>
            </a:r>
            <a:r>
              <a:rPr lang="en-US" sz="1600" b="1" dirty="0">
                <a:solidFill>
                  <a:schemeClr val="dk1"/>
                </a:solidFill>
                <a:latin typeface="Montserrat"/>
                <a:sym typeface="Montserrat"/>
              </a:rPr>
              <a:t>pursued more practically under G3W</a:t>
            </a:r>
          </a:p>
          <a:p>
            <a:pPr marL="358775" indent="-358775">
              <a:lnSpc>
                <a:spcPct val="15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US" sz="1600" dirty="0">
                <a:solidFill>
                  <a:schemeClr val="dk1"/>
                </a:solidFill>
                <a:latin typeface="Montserrat"/>
                <a:sym typeface="Montserrat"/>
              </a:rPr>
              <a:t>WG-Cal/</a:t>
            </a:r>
            <a:r>
              <a:rPr lang="en-US" sz="1600" dirty="0" err="1">
                <a:solidFill>
                  <a:schemeClr val="dk1"/>
                </a:solidFill>
                <a:latin typeface="Montserrat"/>
                <a:sym typeface="Montserrat"/>
              </a:rPr>
              <a:t>val</a:t>
            </a:r>
            <a:r>
              <a:rPr lang="en-US" sz="1600" dirty="0">
                <a:solidFill>
                  <a:schemeClr val="dk1"/>
                </a:solidFill>
                <a:latin typeface="Montserrat"/>
                <a:sym typeface="Montserrat"/>
              </a:rPr>
              <a:t> has been very active. One key challenge is to </a:t>
            </a:r>
            <a:r>
              <a:rPr lang="en-US" sz="1600" b="1" dirty="0">
                <a:solidFill>
                  <a:schemeClr val="dk1"/>
                </a:solidFill>
                <a:latin typeface="Montserrat"/>
                <a:sym typeface="Montserrat"/>
              </a:rPr>
              <a:t>resolve natural CO</a:t>
            </a:r>
            <a:r>
              <a:rPr lang="en-US" sz="1600" b="1" baseline="-25000" dirty="0">
                <a:solidFill>
                  <a:schemeClr val="dk1"/>
                </a:solidFill>
                <a:latin typeface="Montserrat"/>
                <a:sym typeface="Montserrat"/>
              </a:rPr>
              <a:t>2</a:t>
            </a:r>
            <a:r>
              <a:rPr lang="en-US" sz="1600" b="1" dirty="0">
                <a:solidFill>
                  <a:schemeClr val="dk1"/>
                </a:solidFill>
                <a:latin typeface="Montserrat"/>
                <a:sym typeface="Montserrat"/>
              </a:rPr>
              <a:t> fluxes </a:t>
            </a:r>
            <a:r>
              <a:rPr lang="en-US" sz="1600" dirty="0">
                <a:solidFill>
                  <a:schemeClr val="dk1"/>
                </a:solidFill>
                <a:latin typeface="Montserrat"/>
                <a:sym typeface="Montserrat"/>
              </a:rPr>
              <a:t>which are varying by about 0.2 ppm/100 km and </a:t>
            </a:r>
            <a:r>
              <a:rPr lang="en-US" sz="1600" b="1" dirty="0">
                <a:solidFill>
                  <a:schemeClr val="dk1"/>
                </a:solidFill>
                <a:latin typeface="Montserrat"/>
                <a:sym typeface="Montserrat"/>
              </a:rPr>
              <a:t>ocean fluxes </a:t>
            </a:r>
            <a:r>
              <a:rPr lang="en-US" sz="1600" dirty="0">
                <a:solidFill>
                  <a:schemeClr val="dk1"/>
                </a:solidFill>
                <a:latin typeface="Montserrat"/>
                <a:sym typeface="Montserrat"/>
              </a:rPr>
              <a:t>varying by less than 0.1 ppm/100 km while the current XCO</a:t>
            </a:r>
            <a:r>
              <a:rPr lang="en-US" sz="1600" baseline="-25000" dirty="0">
                <a:solidFill>
                  <a:schemeClr val="dk1"/>
                </a:solidFill>
                <a:latin typeface="Montserrat"/>
                <a:sym typeface="Montserrat"/>
              </a:rPr>
              <a:t>2</a:t>
            </a:r>
            <a:r>
              <a:rPr lang="en-US" sz="1600" dirty="0">
                <a:solidFill>
                  <a:schemeClr val="dk1"/>
                </a:solidFill>
                <a:latin typeface="Montserrat"/>
                <a:sym typeface="Montserrat"/>
              </a:rPr>
              <a:t> accuracy remains 0.8 ppm</a:t>
            </a:r>
          </a:p>
          <a:p>
            <a:pPr marL="358775" indent="-358775">
              <a:lnSpc>
                <a:spcPct val="15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US" sz="1600" dirty="0">
                <a:solidFill>
                  <a:schemeClr val="dk1"/>
                </a:solidFill>
                <a:latin typeface="Montserrat"/>
                <a:sym typeface="Montserrat"/>
              </a:rPr>
              <a:t>16</a:t>
            </a:r>
            <a:r>
              <a:rPr lang="en-US" sz="1600" baseline="30000" dirty="0">
                <a:solidFill>
                  <a:schemeClr val="dk1"/>
                </a:solidFill>
                <a:latin typeface="Montserrat"/>
                <a:sym typeface="Montserrat"/>
              </a:rPr>
              <a:t>th</a:t>
            </a:r>
            <a:r>
              <a:rPr lang="en-US" sz="1600" dirty="0">
                <a:solidFill>
                  <a:schemeClr val="dk1"/>
                </a:solidFill>
                <a:latin typeface="Montserrat"/>
                <a:sym typeface="Montserrat"/>
              </a:rPr>
              <a:t> Joint </a:t>
            </a:r>
            <a:r>
              <a:rPr lang="en-US" sz="1600" b="1" dirty="0">
                <a:solidFill>
                  <a:schemeClr val="dk1"/>
                </a:solidFill>
                <a:latin typeface="Montserrat"/>
                <a:sym typeface="Montserrat"/>
              </a:rPr>
              <a:t>Vicarious Calibration </a:t>
            </a:r>
            <a:r>
              <a:rPr lang="en-US" sz="1600" dirty="0">
                <a:solidFill>
                  <a:schemeClr val="dk1"/>
                </a:solidFill>
                <a:latin typeface="Montserrat"/>
                <a:sym typeface="Montserrat"/>
              </a:rPr>
              <a:t>Campaign June 12-17, 2024 in Rail Road Valley</a:t>
            </a:r>
          </a:p>
          <a:p>
            <a:pPr marL="358775" indent="-358775">
              <a:lnSpc>
                <a:spcPct val="15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US" sz="1600" dirty="0">
                <a:solidFill>
                  <a:schemeClr val="dk1"/>
                </a:solidFill>
                <a:latin typeface="Montserrat"/>
                <a:sym typeface="Montserrat"/>
              </a:rPr>
              <a:t>Need to coordinate </a:t>
            </a:r>
            <a:r>
              <a:rPr lang="en-US" sz="1600" b="1" dirty="0">
                <a:solidFill>
                  <a:schemeClr val="dk1"/>
                </a:solidFill>
                <a:latin typeface="Montserrat"/>
                <a:sym typeface="Montserrat"/>
              </a:rPr>
              <a:t>controlled release experiments</a:t>
            </a:r>
            <a:r>
              <a:rPr lang="en-US" sz="1600" dirty="0">
                <a:solidFill>
                  <a:schemeClr val="dk1"/>
                </a:solidFill>
                <a:latin typeface="Montserrat"/>
                <a:sym typeface="Montserrat"/>
              </a:rPr>
              <a:t> of methane</a:t>
            </a:r>
          </a:p>
          <a:p>
            <a:pPr marL="358775" indent="-358775">
              <a:lnSpc>
                <a:spcPct val="15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endParaRPr lang="en-US" sz="1600" dirty="0">
              <a:solidFill>
                <a:schemeClr val="dk1"/>
              </a:solidFill>
              <a:latin typeface="Montserrat"/>
              <a:sym typeface="Montserrat"/>
            </a:endParaRPr>
          </a:p>
        </p:txBody>
      </p:sp>
      <p:pic>
        <p:nvPicPr>
          <p:cNvPr id="3" name="図 4">
            <a:extLst>
              <a:ext uri="{FF2B5EF4-FFF2-40B4-BE49-F238E27FC236}">
                <a16:creationId xmlns:a16="http://schemas.microsoft.com/office/drawing/2014/main" id="{00EC233D-4CFE-DA3A-C90A-548212412B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933"/>
          <a:stretch/>
        </p:blipFill>
        <p:spPr>
          <a:xfrm>
            <a:off x="9993175" y="3114729"/>
            <a:ext cx="1716653" cy="3107097"/>
          </a:xfrm>
          <a:prstGeom prst="rect">
            <a:avLst/>
          </a:prstGeom>
        </p:spPr>
      </p:pic>
      <p:pic>
        <p:nvPicPr>
          <p:cNvPr id="4" name="図 5">
            <a:extLst>
              <a:ext uri="{FF2B5EF4-FFF2-40B4-BE49-F238E27FC236}">
                <a16:creationId xmlns:a16="http://schemas.microsoft.com/office/drawing/2014/main" id="{06A9AFBB-C08E-A049-8013-F6F1C468657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54404" y="3698348"/>
            <a:ext cx="641230" cy="635150"/>
          </a:xfrm>
          <a:prstGeom prst="rect">
            <a:avLst/>
          </a:prstGeom>
        </p:spPr>
      </p:pic>
      <p:pic>
        <p:nvPicPr>
          <p:cNvPr id="5" name="Picture 8" descr="gosat（中）">
            <a:extLst>
              <a:ext uri="{FF2B5EF4-FFF2-40B4-BE49-F238E27FC236}">
                <a16:creationId xmlns:a16="http://schemas.microsoft.com/office/drawing/2014/main" id="{3AC92558-B99C-640D-D8E5-DC14C980B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68299" y="5010015"/>
            <a:ext cx="674595" cy="486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図 7">
            <a:extLst>
              <a:ext uri="{FF2B5EF4-FFF2-40B4-BE49-F238E27FC236}">
                <a16:creationId xmlns:a16="http://schemas.microsoft.com/office/drawing/2014/main" id="{7435FA08-69DF-3239-2A36-535401D237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0734" y="5641013"/>
            <a:ext cx="773573" cy="486186"/>
          </a:xfrm>
          <a:prstGeom prst="rect">
            <a:avLst/>
          </a:prstGeom>
        </p:spPr>
      </p:pic>
      <p:pic>
        <p:nvPicPr>
          <p:cNvPr id="7" name="Picture 4" descr="Missions | Orbiting Carbon Observatory 3">
            <a:extLst>
              <a:ext uri="{FF2B5EF4-FFF2-40B4-BE49-F238E27FC236}">
                <a16:creationId xmlns:a16="http://schemas.microsoft.com/office/drawing/2014/main" id="{F0BD42CB-FDB2-1FE3-7272-1568CCB04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982" y="4372118"/>
            <a:ext cx="641230" cy="57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RON - TROPOMI SWIR monitoring">
            <a:extLst>
              <a:ext uri="{FF2B5EF4-FFF2-40B4-BE49-F238E27FC236}">
                <a16:creationId xmlns:a16="http://schemas.microsoft.com/office/drawing/2014/main" id="{CB52A849-BC30-178B-088A-6BB6D3362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906" y="3089243"/>
            <a:ext cx="641230" cy="52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11">
            <a:extLst>
              <a:ext uri="{FF2B5EF4-FFF2-40B4-BE49-F238E27FC236}">
                <a16:creationId xmlns:a16="http://schemas.microsoft.com/office/drawing/2014/main" id="{E72F9700-3A65-390E-09CE-CC631A84FE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9314" y="5586114"/>
            <a:ext cx="626436" cy="595984"/>
          </a:xfrm>
          <a:prstGeom prst="rect">
            <a:avLst/>
          </a:prstGeom>
        </p:spPr>
      </p:pic>
      <p:pic>
        <p:nvPicPr>
          <p:cNvPr id="10" name="図 3">
            <a:extLst>
              <a:ext uri="{FF2B5EF4-FFF2-40B4-BE49-F238E27FC236}">
                <a16:creationId xmlns:a16="http://schemas.microsoft.com/office/drawing/2014/main" id="{56760A1C-CB03-D6BB-A9DC-57B826FD4E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81710" y="4353985"/>
            <a:ext cx="3071309" cy="2226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5B6094-932D-A9E4-79A7-4EFE31F589B3}"/>
              </a:ext>
            </a:extLst>
          </p:cNvPr>
          <p:cNvSpPr txBox="1"/>
          <p:nvPr/>
        </p:nvSpPr>
        <p:spPr>
          <a:xfrm>
            <a:off x="7328561" y="4360500"/>
            <a:ext cx="11766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WGCV-53</a:t>
            </a:r>
            <a:endParaRPr lang="en-NL" dirty="0"/>
          </a:p>
        </p:txBody>
      </p:sp>
      <p:pic>
        <p:nvPicPr>
          <p:cNvPr id="14" name="Picture 13" descr="A screenshot of a video call&#10;&#10;Description automatically generated">
            <a:extLst>
              <a:ext uri="{FF2B5EF4-FFF2-40B4-BE49-F238E27FC236}">
                <a16:creationId xmlns:a16="http://schemas.microsoft.com/office/drawing/2014/main" id="{568E22DE-BE92-7886-EC7C-43FFF16F517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247" t="3529" r="2663" b="9812"/>
          <a:stretch/>
        </p:blipFill>
        <p:spPr>
          <a:xfrm>
            <a:off x="334385" y="4215737"/>
            <a:ext cx="4580626" cy="20747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29B178-23A0-EC3A-9D9F-3A4644F15133}"/>
              </a:ext>
            </a:extLst>
          </p:cNvPr>
          <p:cNvSpPr txBox="1"/>
          <p:nvPr/>
        </p:nvSpPr>
        <p:spPr>
          <a:xfrm>
            <a:off x="3970111" y="5845593"/>
            <a:ext cx="11766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GHG-TT 4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337522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WMO’s Global GHG Watch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" name="Google Shape;79;p9"/>
          <p:cNvSpPr txBox="1"/>
          <p:nvPr/>
        </p:nvSpPr>
        <p:spPr>
          <a:xfrm>
            <a:off x="310541" y="1049147"/>
            <a:ext cx="10259488" cy="4647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58775" marR="0" lvl="0" indent="-358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G3W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Montserrat"/>
                <a:hlinkClick r:id="rId3"/>
              </a:rPr>
              <a:t>Implementation Plan v1.0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  <a:p>
            <a:pPr marL="358775" indent="-358775">
              <a:lnSpc>
                <a:spcPct val="150000"/>
              </a:lnSpc>
              <a:buSzPts val="1600"/>
              <a:buFont typeface="Montserrat"/>
              <a:buChar char="❖"/>
              <a:defRPr/>
            </a:pPr>
            <a:r>
              <a:rPr lang="en-NL" sz="1600" dirty="0">
                <a:latin typeface="Montserrat" pitchFamily="2" charset="77"/>
              </a:rPr>
              <a:t>Aim has been to position CEOS as the trusted partner for space-based observations up to L2</a:t>
            </a:r>
          </a:p>
          <a:p>
            <a:pPr marL="358775" indent="-358775">
              <a:lnSpc>
                <a:spcPct val="150000"/>
              </a:lnSpc>
              <a:buSzPts val="1600"/>
              <a:buFont typeface="Montserrat"/>
              <a:buChar char="❖"/>
              <a:defRPr/>
            </a:pPr>
            <a:r>
              <a:rPr lang="en-US" sz="1600" dirty="0">
                <a:latin typeface="Montserrat"/>
                <a:sym typeface="Montserrat"/>
              </a:rPr>
              <a:t>Expectation is that stakeholders, like G3W, will gradually operationalize L2+ aspects</a:t>
            </a:r>
            <a:endParaRPr lang="en-NL" sz="1600" dirty="0">
              <a:latin typeface="Montserrat" pitchFamily="2" charset="77"/>
            </a:endParaRPr>
          </a:p>
          <a:p>
            <a:pPr marL="358775" indent="-358775">
              <a:lnSpc>
                <a:spcPct val="150000"/>
              </a:lnSpc>
              <a:buSzPts val="1600"/>
              <a:buFont typeface="Montserrat"/>
              <a:buChar char="❖"/>
              <a:defRPr/>
            </a:pPr>
            <a:r>
              <a:rPr lang="en-GB" sz="1600" dirty="0">
                <a:latin typeface="Montserrat" pitchFamily="2" charset="77"/>
              </a:rPr>
              <a:t>Section 3.5 </a:t>
            </a:r>
            <a:r>
              <a:rPr lang="en-GB" sz="1600" dirty="0">
                <a:latin typeface="Montserrat" pitchFamily="2" charset="77"/>
                <a:sym typeface="Wingdings" pitchFamily="2" charset="2"/>
              </a:rPr>
              <a:t> </a:t>
            </a:r>
            <a:r>
              <a:rPr lang="en-GB" sz="1600" dirty="0">
                <a:latin typeface="Montserrat" pitchFamily="2" charset="77"/>
              </a:rPr>
              <a:t>Theme: Space-based observations of GHGs and related variables </a:t>
            </a:r>
          </a:p>
          <a:p>
            <a:pPr marL="358775" indent="-358775">
              <a:lnSpc>
                <a:spcPct val="150000"/>
              </a:lnSpc>
              <a:buSzPts val="1600"/>
              <a:buFont typeface="Montserrat"/>
              <a:buChar char="❖"/>
              <a:defRPr/>
            </a:pPr>
            <a:r>
              <a:rPr lang="en-GB" sz="1600" dirty="0">
                <a:latin typeface="Montserrat" pitchFamily="2" charset="77"/>
              </a:rPr>
              <a:t>Three specific </a:t>
            </a:r>
            <a:r>
              <a:rPr lang="en-GB" sz="1600" b="1" dirty="0">
                <a:latin typeface="Montserrat" pitchFamily="2" charset="77"/>
              </a:rPr>
              <a:t>actions</a:t>
            </a:r>
            <a:r>
              <a:rPr lang="en-GB" sz="1600" dirty="0">
                <a:latin typeface="Montserrat" pitchFamily="2" charset="77"/>
              </a:rPr>
              <a:t> were included:</a:t>
            </a:r>
          </a:p>
          <a:p>
            <a:pPr marL="711200" lvl="2" indent="-190500">
              <a:buSzPts val="1600"/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rgbClr val="4370C4"/>
                </a:solidFill>
                <a:effectLst/>
                <a:latin typeface="Calibri" panose="020F0502020204030204" pitchFamily="34" charset="0"/>
              </a:rPr>
              <a:t>O10: Liaise and prioritise with CEOS-CGMS for direct GHG observations from space </a:t>
            </a:r>
          </a:p>
          <a:p>
            <a:pPr marL="711200" lvl="2" indent="-190500">
              <a:buSzPts val="1600"/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rgbClr val="4370C4"/>
                </a:solidFill>
                <a:effectLst/>
                <a:latin typeface="Calibri" panose="020F0502020204030204" pitchFamily="34" charset="0"/>
              </a:rPr>
              <a:t>O11: Liaise and prioritise with CEOS-CGMS for indirect GHG observations from space (required to infer GHG fluxes) </a:t>
            </a:r>
          </a:p>
          <a:p>
            <a:pPr marL="711200" lvl="2" indent="-190500">
              <a:buSzPts val="1600"/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rgbClr val="4370C4"/>
                </a:solidFill>
                <a:effectLst/>
                <a:latin typeface="Calibri" panose="020F0502020204030204" pitchFamily="34" charset="0"/>
              </a:rPr>
              <a:t>O12: Liaise and prioritise with CEOS-CGMS for required space-based observations to monitor changes in the carbon cycle in a (future) changing climate </a:t>
            </a:r>
          </a:p>
          <a:p>
            <a:pPr marL="358775" lvl="3" indent="-358775">
              <a:lnSpc>
                <a:spcPct val="150000"/>
              </a:lnSpc>
              <a:buSzPts val="1600"/>
              <a:buFont typeface="Montserrat"/>
              <a:buChar char="❖"/>
              <a:defRPr/>
            </a:pPr>
            <a:r>
              <a:rPr lang="en-NL" sz="1600" dirty="0">
                <a:latin typeface="Montserrat" pitchFamily="2" charset="77"/>
              </a:rPr>
              <a:t>Some of the activities listed in GHG Roadmap can be (gradually) taken over by G3W</a:t>
            </a:r>
          </a:p>
          <a:p>
            <a:pPr marL="358775" lvl="3" indent="-358775">
              <a:lnSpc>
                <a:spcPct val="150000"/>
              </a:lnSpc>
              <a:buSzPts val="1600"/>
              <a:buFont typeface="Montserrat"/>
              <a:buChar char="❖"/>
              <a:defRPr/>
            </a:pPr>
            <a:r>
              <a:rPr lang="en-NL" sz="1600" dirty="0">
                <a:latin typeface="Montserrat" pitchFamily="2" charset="77"/>
              </a:rPr>
              <a:t>In implementation phase, there is a need to work on </a:t>
            </a:r>
            <a:r>
              <a:rPr lang="en-NL" sz="1600" b="1" dirty="0">
                <a:latin typeface="Montserrat" pitchFamily="2" charset="77"/>
              </a:rPr>
              <a:t>CEOS </a:t>
            </a:r>
            <a:r>
              <a:rPr lang="en-NL" sz="1600" b="1" dirty="0">
                <a:latin typeface="Montserrat" pitchFamily="2" charset="77"/>
                <a:sym typeface="Wingdings" pitchFamily="2" charset="2"/>
              </a:rPr>
              <a:t>  G3W </a:t>
            </a:r>
            <a:r>
              <a:rPr lang="en-NL" sz="1600" dirty="0">
                <a:latin typeface="Montserrat" pitchFamily="2" charset="77"/>
                <a:sym typeface="Wingdings" pitchFamily="2" charset="2"/>
              </a:rPr>
              <a:t>operational interfaces </a:t>
            </a:r>
            <a:endParaRPr lang="en-NL" sz="1600" dirty="0">
              <a:latin typeface="Montserrat" pitchFamily="2" charset="77"/>
            </a:endParaRPr>
          </a:p>
          <a:p>
            <a:pPr marL="358775" indent="-358775">
              <a:lnSpc>
                <a:spcPct val="150000"/>
              </a:lnSpc>
              <a:buSzPts val="1600"/>
              <a:buFont typeface="Montserrat"/>
              <a:buChar char="❖"/>
              <a:defRPr/>
            </a:pPr>
            <a:endParaRPr lang="en-NL" sz="1600" dirty="0">
              <a:latin typeface="Montserrat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31CD22-0426-7AFA-F6B6-CBD337057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967" y="5107648"/>
            <a:ext cx="5041604" cy="1647104"/>
          </a:xfrm>
          <a:prstGeom prst="rect">
            <a:avLst/>
          </a:prstGeom>
          <a:ln w="158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894915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UNEP’s IMEO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" name="Google Shape;79;p9"/>
          <p:cNvSpPr txBox="1"/>
          <p:nvPr/>
        </p:nvSpPr>
        <p:spPr>
          <a:xfrm>
            <a:off x="310541" y="1049147"/>
            <a:ext cx="10259488" cy="4647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58775" marR="0" lvl="0" indent="-358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IMEO Working Groups</a:t>
            </a:r>
          </a:p>
          <a:p>
            <a:pPr marL="358775" indent="-358775">
              <a:lnSpc>
                <a:spcPct val="150000"/>
              </a:lnSpc>
              <a:buSzPts val="1600"/>
              <a:buFont typeface="Montserrat"/>
              <a:buChar char="❖"/>
              <a:defRPr/>
            </a:pPr>
            <a:r>
              <a:rPr lang="en-NL" sz="1600" dirty="0">
                <a:latin typeface="Montserrat" pitchFamily="2" charset="77"/>
              </a:rPr>
              <a:t>Several working groups were established and met twice</a:t>
            </a:r>
          </a:p>
          <a:p>
            <a:pPr marL="358775" indent="-358775">
              <a:lnSpc>
                <a:spcPct val="150000"/>
              </a:lnSpc>
              <a:buSzPts val="1600"/>
              <a:buFont typeface="Montserrat"/>
              <a:buChar char="❖"/>
              <a:defRPr/>
            </a:pPr>
            <a:r>
              <a:rPr lang="en-NL" sz="1600" dirty="0">
                <a:latin typeface="Montserrat" pitchFamily="2" charset="77"/>
              </a:rPr>
              <a:t>Clear need to continue this work of some of the working groups</a:t>
            </a:r>
          </a:p>
          <a:p>
            <a:pPr marL="358775" indent="-358775">
              <a:lnSpc>
                <a:spcPct val="150000"/>
              </a:lnSpc>
              <a:buSzPts val="1600"/>
              <a:buFont typeface="Montserrat"/>
              <a:buChar char="❖"/>
              <a:defRPr/>
            </a:pPr>
            <a:r>
              <a:rPr lang="en-NL" sz="1600" dirty="0">
                <a:latin typeface="Montserrat" pitchFamily="2" charset="77"/>
              </a:rPr>
              <a:t>Aim has been to position CEOS as the trusted partner for space-based observations up to L2</a:t>
            </a:r>
          </a:p>
          <a:p>
            <a:pPr marL="358775" indent="-358775">
              <a:lnSpc>
                <a:spcPct val="150000"/>
              </a:lnSpc>
              <a:buSzPts val="1600"/>
              <a:buFont typeface="Montserrat"/>
              <a:buChar char="❖"/>
              <a:defRPr/>
            </a:pPr>
            <a:r>
              <a:rPr lang="en-US" sz="1600" dirty="0">
                <a:latin typeface="Montserrat"/>
                <a:sym typeface="Montserrat"/>
              </a:rPr>
              <a:t>Expectation is that stakeholders, like IMEO, will gradually operationalize L2+ aspects</a:t>
            </a:r>
            <a:endParaRPr lang="en-NL" sz="1600" dirty="0">
              <a:latin typeface="Montserrat" pitchFamily="2" charset="77"/>
            </a:endParaRPr>
          </a:p>
          <a:p>
            <a:pPr marL="358775" indent="-358775">
              <a:lnSpc>
                <a:spcPct val="150000"/>
              </a:lnSpc>
              <a:buSzPts val="1600"/>
              <a:buFont typeface="Montserrat"/>
              <a:buChar char="❖"/>
              <a:defRPr/>
            </a:pPr>
            <a:r>
              <a:rPr lang="en-GB" sz="1600" dirty="0">
                <a:latin typeface="Montserrat" pitchFamily="2" charset="77"/>
              </a:rPr>
              <a:t>Three specific </a:t>
            </a:r>
            <a:r>
              <a:rPr lang="en-GB" sz="1600" b="1" dirty="0">
                <a:solidFill>
                  <a:srgbClr val="0070C0"/>
                </a:solidFill>
                <a:latin typeface="Montserrat" pitchFamily="2" charset="77"/>
              </a:rPr>
              <a:t>activities</a:t>
            </a:r>
            <a:r>
              <a:rPr lang="en-GB" sz="1600" dirty="0">
                <a:solidFill>
                  <a:srgbClr val="0070C0"/>
                </a:solidFill>
                <a:latin typeface="Montserrat" pitchFamily="2" charset="77"/>
              </a:rPr>
              <a:t> </a:t>
            </a:r>
            <a:r>
              <a:rPr lang="en-GB" sz="1600" dirty="0">
                <a:latin typeface="Montserrat" pitchFamily="2" charset="77"/>
              </a:rPr>
              <a:t>were already identified:</a:t>
            </a:r>
          </a:p>
          <a:p>
            <a:pPr marL="711200" lvl="2" indent="-190500">
              <a:buSzPts val="1600"/>
              <a:buFont typeface="Arial" panose="020B0604020202020204" pitchFamily="34" charset="0"/>
              <a:buChar char="•"/>
              <a:defRPr/>
            </a:pPr>
            <a:r>
              <a:rPr lang="en-GB" sz="1800" b="1" dirty="0">
                <a:solidFill>
                  <a:srgbClr val="4370C4"/>
                </a:solidFill>
                <a:effectLst/>
                <a:latin typeface="Calibri" panose="020F0502020204030204" pitchFamily="34" charset="0"/>
              </a:rPr>
              <a:t>  An automated tip-and-cue system</a:t>
            </a:r>
            <a:r>
              <a:rPr lang="en-GB" sz="1800" dirty="0">
                <a:solidFill>
                  <a:srgbClr val="4370C4"/>
                </a:solidFill>
                <a:effectLst/>
                <a:latin typeface="Calibri" panose="020F0502020204030204" pitchFamily="34" charset="0"/>
              </a:rPr>
              <a:t>. This basically implies automated messages based global mappers (like S5p, S5 and CO2M) to indicate to IMEO areas of potential interest for plume mappers.</a:t>
            </a:r>
          </a:p>
          <a:p>
            <a:pPr marL="711200" lvl="2" indent="-190500">
              <a:buSzPts val="1600"/>
              <a:buFont typeface="Arial" panose="020B0604020202020204" pitchFamily="34" charset="0"/>
              <a:buChar char="•"/>
              <a:defRPr/>
            </a:pPr>
            <a:r>
              <a:rPr lang="en-GB" sz="1800" b="1" dirty="0">
                <a:solidFill>
                  <a:srgbClr val="4370C4"/>
                </a:solidFill>
                <a:effectLst/>
                <a:latin typeface="Calibri" panose="020F0502020204030204" pitchFamily="34" charset="0"/>
              </a:rPr>
              <a:t>An automated hyperspectral ‘L2’ processing request. </a:t>
            </a:r>
            <a:r>
              <a:rPr lang="en-GB" sz="1800" dirty="0">
                <a:solidFill>
                  <a:srgbClr val="4370C4"/>
                </a:solidFill>
                <a:effectLst/>
                <a:latin typeface="Calibri" panose="020F0502020204030204" pitchFamily="34" charset="0"/>
              </a:rPr>
              <a:t>IMEO would like to investigate/follow-up on observed plumes by investigating for signs in S2, S3, </a:t>
            </a:r>
            <a:r>
              <a:rPr lang="en-GB" sz="1800" dirty="0" err="1">
                <a:solidFill>
                  <a:srgbClr val="4370C4"/>
                </a:solidFill>
                <a:effectLst/>
                <a:latin typeface="Calibri" panose="020F0502020204030204" pitchFamily="34" charset="0"/>
              </a:rPr>
              <a:t>prisma</a:t>
            </a:r>
            <a:r>
              <a:rPr lang="en-GB" sz="1800" dirty="0">
                <a:solidFill>
                  <a:srgbClr val="4370C4"/>
                </a:solidFill>
                <a:effectLst/>
                <a:latin typeface="Calibri" panose="020F0502020204030204" pitchFamily="34" charset="0"/>
              </a:rPr>
              <a:t> and similar missions. As this is not part of the standard processing of these missions, we would need to foresee an automated process vis-à-vis satellite agencies. We think ESA could lead the way on this topic.</a:t>
            </a:r>
          </a:p>
          <a:p>
            <a:pPr marL="358775" lvl="3" indent="-358775">
              <a:lnSpc>
                <a:spcPct val="150000"/>
              </a:lnSpc>
              <a:buSzPts val="1600"/>
              <a:buFont typeface="Montserrat"/>
              <a:buChar char="❖"/>
              <a:defRPr/>
            </a:pPr>
            <a:r>
              <a:rPr lang="en-NL" sz="1600" dirty="0">
                <a:latin typeface="Montserrat" pitchFamily="2" charset="77"/>
              </a:rPr>
              <a:t>In its further evolution, there is a need to improve </a:t>
            </a:r>
            <a:r>
              <a:rPr lang="en-NL" sz="1600" b="1" dirty="0">
                <a:latin typeface="Montserrat" pitchFamily="2" charset="77"/>
              </a:rPr>
              <a:t>CEOS </a:t>
            </a:r>
            <a:r>
              <a:rPr lang="en-NL" sz="1600" b="1" dirty="0">
                <a:latin typeface="Montserrat" pitchFamily="2" charset="77"/>
                <a:sym typeface="Wingdings" pitchFamily="2" charset="2"/>
              </a:rPr>
              <a:t>  IMEO </a:t>
            </a:r>
            <a:r>
              <a:rPr lang="en-NL" sz="1600" dirty="0">
                <a:latin typeface="Montserrat" pitchFamily="2" charset="77"/>
                <a:sym typeface="Wingdings" pitchFamily="2" charset="2"/>
              </a:rPr>
              <a:t>operational interfaces </a:t>
            </a:r>
            <a:endParaRPr lang="en-NL" sz="1600" dirty="0">
              <a:latin typeface="Montserrat" pitchFamily="2" charset="77"/>
            </a:endParaRPr>
          </a:p>
          <a:p>
            <a:pPr marL="358775" indent="-358775">
              <a:lnSpc>
                <a:spcPct val="150000"/>
              </a:lnSpc>
              <a:buSzPts val="1600"/>
              <a:buFont typeface="Montserrat"/>
              <a:buChar char="❖"/>
              <a:defRPr/>
            </a:pPr>
            <a:endParaRPr lang="en-NL" sz="1600" dirty="0">
              <a:latin typeface="Montserrat" pitchFamily="2" charset="77"/>
            </a:endParaRPr>
          </a:p>
        </p:txBody>
      </p:sp>
      <p:pic>
        <p:nvPicPr>
          <p:cNvPr id="1026" name="Picture 2" descr="United Nations Environment Programme | URI">
            <a:extLst>
              <a:ext uri="{FF2B5EF4-FFF2-40B4-BE49-F238E27FC236}">
                <a16:creationId xmlns:a16="http://schemas.microsoft.com/office/drawing/2014/main" id="{A522DD83-D04D-0776-1083-31D71E0D1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5" t="20507" r="11015" b="20217"/>
          <a:stretch/>
        </p:blipFill>
        <p:spPr bwMode="auto">
          <a:xfrm>
            <a:off x="6182140" y="5350848"/>
            <a:ext cx="1788534" cy="1334874"/>
          </a:xfrm>
          <a:prstGeom prst="rect">
            <a:avLst/>
          </a:prstGeom>
          <a:noFill/>
          <a:ln w="2222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227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B1F74F-5216-60BE-5916-BB5A395E0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674" y="1097550"/>
            <a:ext cx="10883292" cy="4662900"/>
          </a:xfrm>
        </p:spPr>
        <p:txBody>
          <a:bodyPr/>
          <a:lstStyle/>
          <a:p>
            <a:pPr algn="l"/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mentioned IMEO elements are already or could become part of 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on-going ESA projects like:</a:t>
            </a:r>
            <a:endParaRPr lang="en-GB" sz="18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711200" lvl="2" indent="-1905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defRPr/>
            </a:pPr>
            <a:r>
              <a:rPr lang="en-GB" sz="1800" b="1" dirty="0" err="1">
                <a:solidFill>
                  <a:srgbClr val="4370C4"/>
                </a:solidFill>
                <a:latin typeface="Calibri" panose="020F0502020204030204" pitchFamily="34" charset="0"/>
                <a:cs typeface="Arial"/>
              </a:rPr>
              <a:t>WorldEmission</a:t>
            </a:r>
            <a:r>
              <a:rPr lang="en-GB" sz="1800" dirty="0">
                <a:solidFill>
                  <a:srgbClr val="4370C4"/>
                </a:solidFill>
                <a:latin typeface="Calibri" panose="020F0502020204030204" pitchFamily="34" charset="0"/>
                <a:cs typeface="Arial"/>
              </a:rPr>
              <a:t>, </a:t>
            </a:r>
            <a:r>
              <a:rPr lang="en-GB" sz="1800" dirty="0">
                <a:solidFill>
                  <a:srgbClr val="4370C4"/>
                </a:solidFill>
                <a:latin typeface="Calibri" panose="020F0502020204030204" pitchFamily="34" charset="0"/>
                <a:cs typeface="Arial"/>
                <a:hlinkClick r:id="rId2" tooltip="https://eo4society.esa.int/projects/world-emissio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https://eo4society.esa.int/projects/world-emission/</a:t>
            </a:r>
            <a:endParaRPr lang="en-GB" sz="1800" dirty="0">
              <a:solidFill>
                <a:srgbClr val="4370C4"/>
              </a:solidFill>
              <a:latin typeface="Calibri" panose="020F0502020204030204" pitchFamily="34" charset="0"/>
              <a:cs typeface="Arial"/>
            </a:endParaRPr>
          </a:p>
          <a:p>
            <a:pPr marL="711200" lvl="2" indent="-1905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rgbClr val="4370C4"/>
                </a:solidFill>
                <a:latin typeface="Calibri" panose="020F0502020204030204" pitchFamily="34" charset="0"/>
                <a:cs typeface="Arial"/>
                <a:sym typeface="Arial"/>
              </a:rPr>
              <a:t>MEDUSA, about to start, with KO on 10-4.</a:t>
            </a:r>
          </a:p>
          <a:p>
            <a:pPr marL="711200" lvl="2" indent="-1905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defRPr/>
            </a:pPr>
            <a:r>
              <a:rPr lang="en-GB" sz="1800" b="1" dirty="0">
                <a:solidFill>
                  <a:srgbClr val="4370C4"/>
                </a:solidFill>
                <a:latin typeface="Calibri" panose="020F0502020204030204" pitchFamily="34" charset="0"/>
                <a:cs typeface="Arial"/>
              </a:rPr>
              <a:t>SMART-CH4 </a:t>
            </a:r>
            <a:r>
              <a:rPr lang="en-GB" sz="1800" dirty="0">
                <a:solidFill>
                  <a:srgbClr val="4370C4"/>
                </a:solidFill>
                <a:latin typeface="Calibri" panose="020F0502020204030204" pitchFamily="34" charset="0"/>
                <a:cs typeface="Arial"/>
              </a:rPr>
              <a:t>(</a:t>
            </a:r>
            <a:r>
              <a:rPr lang="en-GB" sz="1800" dirty="0">
                <a:solidFill>
                  <a:srgbClr val="4370C4"/>
                </a:solidFill>
                <a:latin typeface="Calibri" panose="020F0502020204030204" pitchFamily="34" charset="0"/>
                <a:cs typeface="Arial"/>
                <a:hlinkClick r:id="rId3" tooltip="https://eo4society.esa.int/projects/smart-ch4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https://eo4society.esa.int/projects/smart-ch4/</a:t>
            </a:r>
            <a:r>
              <a:rPr lang="en-GB" sz="1800" dirty="0">
                <a:solidFill>
                  <a:srgbClr val="4370C4"/>
                </a:solidFill>
                <a:latin typeface="Calibri" panose="020F0502020204030204" pitchFamily="34" charset="0"/>
                <a:cs typeface="Arial"/>
              </a:rPr>
              <a:t>), a part of this project to improve fine-scale emission detection from the high resolution satellites.</a:t>
            </a:r>
          </a:p>
          <a:p>
            <a:pPr marL="711200" lvl="2" indent="-1905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defRPr/>
            </a:pPr>
            <a:r>
              <a:rPr lang="en-GB" sz="1800" b="1" dirty="0">
                <a:solidFill>
                  <a:srgbClr val="4370C4"/>
                </a:solidFill>
                <a:latin typeface="Calibri" panose="020F0502020204030204" pitchFamily="34" charset="0"/>
                <a:cs typeface="Arial"/>
              </a:rPr>
              <a:t>AI4CH4</a:t>
            </a:r>
            <a:r>
              <a:rPr lang="en-GB" sz="1800" dirty="0">
                <a:solidFill>
                  <a:srgbClr val="4370C4"/>
                </a:solidFill>
                <a:latin typeface="Calibri" panose="020F0502020204030204" pitchFamily="34" charset="0"/>
                <a:cs typeface="Arial"/>
              </a:rPr>
              <a:t>, kicked off in January (</a:t>
            </a:r>
            <a:r>
              <a:rPr lang="en-GB" sz="1800" dirty="0">
                <a:solidFill>
                  <a:srgbClr val="4370C4"/>
                </a:solidFill>
                <a:latin typeface="Calibri" panose="020F0502020204030204" pitchFamily="34" charset="0"/>
                <a:cs typeface="Arial"/>
                <a:hlinkClick r:id="rId4" tooltip="https://eo4society.esa.int/projects/ai4ch4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https://eo4society.esa.int/projects/ai4ch4/</a:t>
            </a:r>
            <a:r>
              <a:rPr lang="en-GB" sz="1800" dirty="0">
                <a:solidFill>
                  <a:srgbClr val="4370C4"/>
                </a:solidFill>
                <a:latin typeface="Calibri" panose="020F0502020204030204" pitchFamily="34" charset="0"/>
                <a:cs typeface="Arial"/>
              </a:rPr>
              <a:t>), they are aiming to develop advanced end-to-end AI model for automatic plume detection and quantification using the range of satellite data available</a:t>
            </a:r>
          </a:p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ESA is looking seriously at what we can do to respond to the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L2 intercomparison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roadmap action, which could fall under the CLIMATE SPACE programme, with the aim to KO an activity in the next ~12 months.</a:t>
            </a:r>
          </a:p>
          <a:p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</a:rPr>
              <a:t>Any other contributions?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GB" sz="18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endParaRPr lang="en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DEA65B-471C-EDD3-50E7-94D47BE92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Proposed agency contributions</a:t>
            </a:r>
          </a:p>
        </p:txBody>
      </p:sp>
    </p:spTree>
    <p:extLst>
      <p:ext uri="{BB962C8B-B14F-4D97-AF65-F5344CB8AC3E}">
        <p14:creationId xmlns:p14="http://schemas.microsoft.com/office/powerpoint/2010/main" val="2268179257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.potx" id="{4E874F3A-6BB1-4334-AA3C-CB69D53C2FB0}" vid="{CFDAC62F-BBD6-4674-995E-7A3058955A70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8882</TotalTime>
  <Words>1371</Words>
  <Application>Microsoft Office PowerPoint</Application>
  <PresentationFormat>Widescreen</PresentationFormat>
  <Paragraphs>132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Montserrat</vt:lpstr>
      <vt:lpstr>Wingdings</vt:lpstr>
      <vt:lpstr>ceos</vt:lpstr>
      <vt:lpstr>Office Theme</vt:lpstr>
      <vt:lpstr>Greenhouse Gas (GHG) Task Team</vt:lpstr>
      <vt:lpstr>PowerPoint Presentation</vt:lpstr>
      <vt:lpstr>CEOS Carbon Roadmaps</vt:lpstr>
      <vt:lpstr>GHG Task organisation</vt:lpstr>
      <vt:lpstr>PowerPoint Presentation</vt:lpstr>
      <vt:lpstr>PowerPoint Presentation</vt:lpstr>
      <vt:lpstr>PowerPoint Presentation</vt:lpstr>
      <vt:lpstr>PowerPoint Presentation</vt:lpstr>
      <vt:lpstr>Proposed agency contributions</vt:lpstr>
      <vt:lpstr>PowerPoint Presentation</vt:lpstr>
      <vt:lpstr>Stakeholder Landscape and Actions</vt:lpstr>
      <vt:lpstr>Challenges &amp; Way forward 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 Technical Workshop 2023 Presentation Template and Guidance</dc:title>
  <dc:subject/>
  <dc:creator>Kyle Wohlwend</dc:creator>
  <cp:keywords/>
  <dc:description/>
  <cp:lastModifiedBy>Kyle Wohlwend</cp:lastModifiedBy>
  <cp:revision>2</cp:revision>
  <dcterms:modified xsi:type="dcterms:W3CDTF">2024-08-14T12:49:49Z</dcterms:modified>
  <cp:category/>
</cp:coreProperties>
</file>