
<file path=[Content_Types].xml><?xml version="1.0" encoding="utf-8"?>
<Types xmlns="http://schemas.openxmlformats.org/package/2006/content-types">
  <Default Extension="png" ContentType="image/png"/>
  <Default Extension="svg" ContentType="image/svg+xml"/>
  <Default Extension="emf" ContentType="image/x-emf"/>
  <Default Extension="mov" ContentType="video/quicktime"/>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29"/>
  </p:notesMasterIdLst>
  <p:sldIdLst>
    <p:sldId id="256" r:id="rId2"/>
    <p:sldId id="272" r:id="rId3"/>
    <p:sldId id="276" r:id="rId4"/>
    <p:sldId id="275" r:id="rId5"/>
    <p:sldId id="279" r:id="rId6"/>
    <p:sldId id="277" r:id="rId7"/>
    <p:sldId id="278" r:id="rId8"/>
    <p:sldId id="283" r:id="rId9"/>
    <p:sldId id="258" r:id="rId10"/>
    <p:sldId id="259" r:id="rId11"/>
    <p:sldId id="260" r:id="rId12"/>
    <p:sldId id="261" r:id="rId13"/>
    <p:sldId id="285" r:id="rId14"/>
    <p:sldId id="286" r:id="rId15"/>
    <p:sldId id="287" r:id="rId16"/>
    <p:sldId id="289" r:id="rId17"/>
    <p:sldId id="280" r:id="rId18"/>
    <p:sldId id="290" r:id="rId19"/>
    <p:sldId id="292" r:id="rId20"/>
    <p:sldId id="264" r:id="rId21"/>
    <p:sldId id="266" r:id="rId22"/>
    <p:sldId id="267" r:id="rId23"/>
    <p:sldId id="268" r:id="rId24"/>
    <p:sldId id="284" r:id="rId25"/>
    <p:sldId id="262" r:id="rId26"/>
    <p:sldId id="263" r:id="rId27"/>
    <p:sldId id="269" r:id="rId28"/>
  </p:sldIdLst>
  <p:sldSz cx="9144000" cy="5143500" type="screen16x9"/>
  <p:notesSz cx="6858000" cy="9144000"/>
  <p:embeddedFontLst>
    <p:embeddedFont>
      <p:font typeface="Agency FB" panose="020B0503020202020204" pitchFamily="34" charset="0"/>
      <p:regular r:id="rId30"/>
      <p:bold r:id="rId31"/>
    </p:embeddedFont>
    <p:embeddedFont>
      <p:font typeface="Calibri" panose="020F0502020204030204" pitchFamily="34" charset="0"/>
      <p:regular r:id="rId32"/>
      <p:bold r:id="rId33"/>
      <p:italic r:id="rId34"/>
      <p:boldItalic r:id="rId35"/>
    </p:embeddedFont>
    <p:embeddedFont>
      <p:font typeface="Candara" panose="020E0502030303020204" pitchFamily="34" charset="0"/>
      <p:regular r:id="rId36"/>
      <p:bold r:id="rId37"/>
      <p:italic r:id="rId38"/>
      <p:boldItalic r:id="rId39"/>
    </p:embeddedFont>
    <p:embeddedFont>
      <p:font typeface="Lato"/>
      <p:regular r:id="rId40"/>
      <p:bold r:id="rId41"/>
      <p:italic r:id="rId42"/>
      <p:boldItalic r:id="rId43"/>
    </p:embeddedFont>
    <p:embeddedFont>
      <p:font typeface="Roboto"/>
      <p:regular r:id="rId44"/>
      <p:bold r:id="rId45"/>
      <p:italic r:id="rId46"/>
      <p:boldItalic r:id="rId47"/>
    </p:embeddedFont>
    <p:embeddedFont>
      <p:font typeface="Trebuchet MS" panose="020B060302020202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4C9"/>
    <a:srgbClr val="45818E"/>
    <a:srgbClr val="1C7E74"/>
    <a:srgbClr val="1E88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73"/>
  </p:normalViewPr>
  <p:slideViewPr>
    <p:cSldViewPr snapToGrid="0">
      <p:cViewPr varScale="1">
        <p:scale>
          <a:sx n="84" d="100"/>
          <a:sy n="84" d="100"/>
        </p:scale>
        <p:origin x="780" y="64"/>
      </p:cViewPr>
      <p:guideLst>
        <p:guide orient="horz" pos="193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2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0c3e4e8b8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10c3e4e8b8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23d162ba900_2_3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23d162ba900_2_3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9d53d9dab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9d53d9dab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9d53d9dabb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9d53d9dabb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3e5b75a582_0_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3e5b75a582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fef221614d_0_4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fef221614d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fef221614d_0_4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fef221614d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3e5b75a5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g23e5b75a58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e2435e549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e2435e54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591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9d53d9dabb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9d53d9dabb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1f1353c89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21f1353c89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3d162ba900_2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3d162ba900_2_357:notes"/>
          <p:cNvSpPr txBox="1">
            <a:spLocks noGrp="1"/>
          </p:cNvSpPr>
          <p:nvPr>
            <p:ph type="body" idx="1"/>
          </p:nvPr>
        </p:nvSpPr>
        <p:spPr>
          <a:xfrm>
            <a:off x="685801" y="4343401"/>
            <a:ext cx="5486400" cy="4114800"/>
          </a:xfrm>
          <a:prstGeom prst="rect">
            <a:avLst/>
          </a:prstGeom>
          <a:noFill/>
          <a:ln>
            <a:noFill/>
          </a:ln>
        </p:spPr>
        <p:txBody>
          <a:bodyPr spcFirstLastPara="1" wrap="square" lIns="90425" tIns="45200" rIns="90425" bIns="45200" anchor="t" anchorCtr="0">
            <a:noAutofit/>
          </a:bodyPr>
          <a:lstStyle/>
          <a:p>
            <a:pPr marL="0" lvl="0" indent="0" algn="l" rtl="0">
              <a:spcBef>
                <a:spcPts val="1000"/>
              </a:spcBef>
              <a:spcAft>
                <a:spcPts val="1000"/>
              </a:spcAft>
              <a:buNone/>
            </a:pPr>
            <a:r>
              <a:rPr lang="en" sz="1200" b="1">
                <a:solidFill>
                  <a:schemeClr val="dk1"/>
                </a:solidFill>
                <a:latin typeface="Calibri"/>
                <a:ea typeface="Calibri"/>
                <a:cs typeface="Calibri"/>
                <a:sym typeface="Calibri"/>
              </a:rPr>
              <a:t>TRL:</a:t>
            </a:r>
            <a:r>
              <a:rPr lang="en" sz="1200">
                <a:solidFill>
                  <a:schemeClr val="dk1"/>
                </a:solidFill>
                <a:latin typeface="Calibri"/>
                <a:ea typeface="Calibri"/>
                <a:cs typeface="Calibri"/>
                <a:sym typeface="Calibri"/>
              </a:rPr>
              <a:t> 6 (start), 8 (end)</a:t>
            </a:r>
            <a:endParaRPr sz="1200">
              <a:solidFill>
                <a:srgbClr val="333333"/>
              </a:solidFill>
              <a:latin typeface="Calibri"/>
              <a:ea typeface="Calibri"/>
              <a:cs typeface="Calibri"/>
              <a:sym typeface="Calibri"/>
            </a:endParaRPr>
          </a:p>
        </p:txBody>
      </p:sp>
      <p:sp>
        <p:nvSpPr>
          <p:cNvPr id="246" name="Google Shape;246;g23d162ba900_2_357:notes"/>
          <p:cNvSpPr txBox="1">
            <a:spLocks noGrp="1"/>
          </p:cNvSpPr>
          <p:nvPr>
            <p:ph type="sldNum" idx="12"/>
          </p:nvPr>
        </p:nvSpPr>
        <p:spPr>
          <a:xfrm>
            <a:off x="3884613" y="8685214"/>
            <a:ext cx="2971800" cy="457200"/>
          </a:xfrm>
          <a:prstGeom prst="rect">
            <a:avLst/>
          </a:prstGeom>
          <a:noFill/>
          <a:ln>
            <a:noFill/>
          </a:ln>
        </p:spPr>
        <p:txBody>
          <a:bodyPr spcFirstLastPara="1" wrap="square" lIns="90425" tIns="45200" rIns="90425" bIns="45200" anchor="b" anchorCtr="0">
            <a:noAutofit/>
          </a:bodyPr>
          <a:lstStyle/>
          <a:p>
            <a:pPr marL="0" lvl="0" indent="0" algn="r" rtl="0">
              <a:lnSpc>
                <a:spcPct val="100000"/>
              </a:lnSpc>
              <a:spcBef>
                <a:spcPts val="0"/>
              </a:spcBef>
              <a:spcAft>
                <a:spcPts val="0"/>
              </a:spcAft>
              <a:buSzPts val="1400"/>
              <a:buNone/>
            </a:pPr>
            <a:fld id="{00000000-1234-1234-1234-123412341234}" type="slidenum">
              <a:rPr lang="en" sz="1400"/>
              <a:t>22</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0" name="Google Shape;2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1" name="Google Shape;2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3"/>
        <p:cNvGrpSpPr/>
        <p:nvPr/>
      </p:nvGrpSpPr>
      <p:grpSpPr>
        <a:xfrm>
          <a:off x="0" y="0"/>
          <a:ext cx="0" cy="0"/>
          <a:chOff x="0" y="0"/>
          <a:chExt cx="0" cy="0"/>
        </a:xfrm>
      </p:grpSpPr>
      <p:sp>
        <p:nvSpPr>
          <p:cNvPr id="54" name="Google Shape;54;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5" name="Google Shape;55;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6" name="Google Shape;56;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1371600" y="228600"/>
            <a:ext cx="6418200" cy="6738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13"/>
          <p:cNvSpPr txBox="1">
            <a:spLocks noGrp="1"/>
          </p:cNvSpPr>
          <p:nvPr>
            <p:ph type="body" idx="1"/>
          </p:nvPr>
        </p:nvSpPr>
        <p:spPr>
          <a:xfrm>
            <a:off x="457200" y="1028700"/>
            <a:ext cx="8229600" cy="36816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SzPts val="1800"/>
              <a:buChar char="▪"/>
              <a:defRPr/>
            </a:lvl1pPr>
            <a:lvl2pPr marL="914400" lvl="1" indent="-342900" algn="l" rtl="0">
              <a:lnSpc>
                <a:spcPct val="100000"/>
              </a:lnSpc>
              <a:spcBef>
                <a:spcPts val="0"/>
              </a:spcBef>
              <a:spcAft>
                <a:spcPts val="0"/>
              </a:spcAft>
              <a:buSzPts val="1800"/>
              <a:buChar char="–"/>
              <a:defRPr/>
            </a:lvl2pPr>
            <a:lvl3pPr marL="1371600" lvl="2" indent="-342900" algn="l" rtl="0">
              <a:lnSpc>
                <a:spcPct val="100000"/>
              </a:lnSpc>
              <a:spcBef>
                <a:spcPts val="0"/>
              </a:spcBef>
              <a:spcAft>
                <a:spcPts val="0"/>
              </a:spcAft>
              <a:buSzPts val="1800"/>
              <a:buChar char="•"/>
              <a:defRPr/>
            </a:lvl3pPr>
            <a:lvl4pPr marL="1828800" lvl="3" indent="-342900" algn="l" rtl="0">
              <a:lnSpc>
                <a:spcPct val="100000"/>
              </a:lnSpc>
              <a:spcBef>
                <a:spcPts val="0"/>
              </a:spcBef>
              <a:spcAft>
                <a:spcPts val="0"/>
              </a:spcAft>
              <a:buSzPts val="1800"/>
              <a:buChar char="–"/>
              <a:defRPr/>
            </a:lvl4pPr>
            <a:lvl5pPr marL="2286000" lvl="4" indent="-342900" algn="l" rtl="0">
              <a:lnSpc>
                <a:spcPct val="100000"/>
              </a:lnSpc>
              <a:spcBef>
                <a:spcPts val="0"/>
              </a:spcBef>
              <a:spcAft>
                <a:spcPts val="0"/>
              </a:spcAft>
              <a:buSzPts val="1800"/>
              <a:buChar char="»"/>
              <a:defRPr/>
            </a:lvl5pPr>
            <a:lvl6pPr marL="2743200" lvl="5" indent="-342900" algn="l" rtl="0">
              <a:lnSpc>
                <a:spcPct val="100000"/>
              </a:lnSpc>
              <a:spcBef>
                <a:spcPts val="0"/>
              </a:spcBef>
              <a:spcAft>
                <a:spcPts val="0"/>
              </a:spcAft>
              <a:buSzPts val="1800"/>
              <a:buChar char="»"/>
              <a:defRPr/>
            </a:lvl6pPr>
            <a:lvl7pPr marL="3200400" lvl="6" indent="-342900" algn="l" rtl="0">
              <a:lnSpc>
                <a:spcPct val="100000"/>
              </a:lnSpc>
              <a:spcBef>
                <a:spcPts val="0"/>
              </a:spcBef>
              <a:spcAft>
                <a:spcPts val="0"/>
              </a:spcAft>
              <a:buSzPts val="1800"/>
              <a:buChar char="»"/>
              <a:defRPr/>
            </a:lvl7pPr>
            <a:lvl8pPr marL="3657600" lvl="7" indent="-342900" algn="l" rtl="0">
              <a:lnSpc>
                <a:spcPct val="100000"/>
              </a:lnSpc>
              <a:spcBef>
                <a:spcPts val="0"/>
              </a:spcBef>
              <a:spcAft>
                <a:spcPts val="0"/>
              </a:spcAft>
              <a:buSzPts val="1800"/>
              <a:buChar char="»"/>
              <a:defRPr/>
            </a:lvl8pPr>
            <a:lvl9pPr marL="4114800" lvl="8" indent="-342900" algn="l" rtl="0">
              <a:lnSpc>
                <a:spcPct val="100000"/>
              </a:lnSpc>
              <a:spcBef>
                <a:spcPts val="0"/>
              </a:spcBef>
              <a:spcAft>
                <a:spcPts val="0"/>
              </a:spcAft>
              <a:buSzPts val="1800"/>
              <a:buChar char="»"/>
              <a:defRPr/>
            </a:lvl9pPr>
          </a:lstStyle>
          <a:p>
            <a:endParaRPr/>
          </a:p>
        </p:txBody>
      </p:sp>
      <p:sp>
        <p:nvSpPr>
          <p:cNvPr id="62" name="Google Shape;62;p13"/>
          <p:cNvSpPr txBox="1">
            <a:spLocks noGrp="1"/>
          </p:cNvSpPr>
          <p:nvPr>
            <p:ph type="sldNum" idx="12"/>
          </p:nvPr>
        </p:nvSpPr>
        <p:spPr>
          <a:xfrm>
            <a:off x="6862763" y="4851797"/>
            <a:ext cx="1824000" cy="228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able" type="tbl">
  <p:cSld name="TABLE">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1371600" y="228600"/>
            <a:ext cx="6418200" cy="6738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14"/>
          <p:cNvSpPr txBox="1">
            <a:spLocks noGrp="1"/>
          </p:cNvSpPr>
          <p:nvPr>
            <p:ph type="sldNum" idx="12"/>
          </p:nvPr>
        </p:nvSpPr>
        <p:spPr>
          <a:xfrm>
            <a:off x="6862763" y="4851797"/>
            <a:ext cx="1824000" cy="2286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1">
  <p:cSld name="Title and Content">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79870" y="259265"/>
            <a:ext cx="5640900" cy="4515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accent1"/>
              </a:buClr>
              <a:buSzPts val="1100"/>
              <a:buFont typeface="Candara"/>
              <a:buNone/>
              <a:defRPr sz="2400" b="1" i="0" u="none" strike="noStrike" cap="none">
                <a:solidFill>
                  <a:schemeClr val="accent1"/>
                </a:solidFill>
                <a:latin typeface="Candara"/>
                <a:ea typeface="Candara"/>
                <a:cs typeface="Candara"/>
                <a:sym typeface="Candara"/>
              </a:defRPr>
            </a:lvl1pPr>
            <a:lvl2pPr marR="0" lvl="1"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2pPr>
            <a:lvl3pPr marR="0" lvl="2"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3pPr>
            <a:lvl4pPr marR="0" lvl="3"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4pPr>
            <a:lvl5pPr marR="0" lvl="4"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5pPr>
            <a:lvl6pPr marR="0" lvl="5"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6pPr>
            <a:lvl7pPr marR="0" lvl="6"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7pPr>
            <a:lvl8pPr marR="0" lvl="7"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8pPr>
            <a:lvl9pPr marR="0" lvl="8" algn="l" rtl="0">
              <a:spcBef>
                <a:spcPts val="0"/>
              </a:spcBef>
              <a:spcAft>
                <a:spcPts val="0"/>
              </a:spcAft>
              <a:buClr>
                <a:schemeClr val="dk2"/>
              </a:buClr>
              <a:buSzPts val="1100"/>
              <a:buFont typeface="Arial"/>
              <a:buNone/>
              <a:defRPr sz="1400" b="1" i="0" u="none" strike="noStrike" cap="none">
                <a:solidFill>
                  <a:schemeClr val="dk2"/>
                </a:solidFill>
                <a:latin typeface="Arial"/>
                <a:ea typeface="Arial"/>
                <a:cs typeface="Arial"/>
                <a:sym typeface="Arial"/>
              </a:defRPr>
            </a:lvl9pPr>
          </a:lstStyle>
          <a:p>
            <a:endParaRPr/>
          </a:p>
        </p:txBody>
      </p:sp>
      <p:sp>
        <p:nvSpPr>
          <p:cNvPr id="68" name="Google Shape;68;p15"/>
          <p:cNvSpPr txBox="1">
            <a:spLocks noGrp="1"/>
          </p:cNvSpPr>
          <p:nvPr>
            <p:ph type="body" idx="1"/>
          </p:nvPr>
        </p:nvSpPr>
        <p:spPr>
          <a:xfrm>
            <a:off x="479869" y="943865"/>
            <a:ext cx="8416200" cy="3692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0"/>
              </a:spcBef>
              <a:spcAft>
                <a:spcPts val="0"/>
              </a:spcAft>
              <a:buClr>
                <a:schemeClr val="dk1"/>
              </a:buClr>
              <a:buSzPts val="2300"/>
              <a:buFont typeface="Arial"/>
              <a:buNone/>
              <a:defRPr sz="2300" b="0" i="0" u="none" strike="noStrike" cap="none">
                <a:solidFill>
                  <a:schemeClr val="dk1"/>
                </a:solidFill>
                <a:latin typeface="Candara"/>
                <a:ea typeface="Candara"/>
                <a:cs typeface="Candara"/>
                <a:sym typeface="Candara"/>
              </a:defRPr>
            </a:lvl1pPr>
            <a:lvl2pPr marL="914400" marR="0" lvl="1" indent="-374650" algn="l" rtl="0">
              <a:lnSpc>
                <a:spcPct val="90000"/>
              </a:lnSpc>
              <a:spcBef>
                <a:spcPts val="0"/>
              </a:spcBef>
              <a:spcAft>
                <a:spcPts val="0"/>
              </a:spcAft>
              <a:buClr>
                <a:schemeClr val="dk1"/>
              </a:buClr>
              <a:buSzPts val="2300"/>
              <a:buFont typeface="Arial"/>
              <a:buChar char="•"/>
              <a:defRPr sz="2300" b="0" i="0" u="none" strike="noStrike" cap="none">
                <a:solidFill>
                  <a:schemeClr val="dk1"/>
                </a:solidFill>
                <a:latin typeface="Candara"/>
                <a:ea typeface="Candara"/>
                <a:cs typeface="Candara"/>
                <a:sym typeface="Candara"/>
              </a:defRPr>
            </a:lvl2pPr>
            <a:lvl3pPr marL="1371600" marR="0" lvl="2" indent="-374650" algn="l" rtl="0">
              <a:lnSpc>
                <a:spcPct val="90000"/>
              </a:lnSpc>
              <a:spcBef>
                <a:spcPts val="0"/>
              </a:spcBef>
              <a:spcAft>
                <a:spcPts val="0"/>
              </a:spcAft>
              <a:buClr>
                <a:schemeClr val="dk1"/>
              </a:buClr>
              <a:buSzPts val="2300"/>
              <a:buFont typeface="Arial"/>
              <a:buChar char="–"/>
              <a:defRPr sz="2300" b="0" i="0" u="none" strike="noStrike" cap="none">
                <a:solidFill>
                  <a:schemeClr val="dk1"/>
                </a:solidFill>
                <a:latin typeface="Candara"/>
                <a:ea typeface="Candara"/>
                <a:cs typeface="Candara"/>
                <a:sym typeface="Candara"/>
              </a:defRPr>
            </a:lvl3pPr>
            <a:lvl4pPr marL="1828800" marR="0" lvl="3" indent="-374650" algn="l" rtl="0">
              <a:lnSpc>
                <a:spcPct val="90000"/>
              </a:lnSpc>
              <a:spcBef>
                <a:spcPts val="0"/>
              </a:spcBef>
              <a:spcAft>
                <a:spcPts val="0"/>
              </a:spcAft>
              <a:buClr>
                <a:schemeClr val="dk1"/>
              </a:buClr>
              <a:buSzPts val="2300"/>
              <a:buFont typeface="Arial"/>
              <a:buChar char="•"/>
              <a:defRPr sz="2300" b="0" i="0" u="none" strike="noStrike" cap="none">
                <a:solidFill>
                  <a:schemeClr val="dk1"/>
                </a:solidFill>
                <a:latin typeface="Candara"/>
                <a:ea typeface="Candara"/>
                <a:cs typeface="Candara"/>
                <a:sym typeface="Candara"/>
              </a:defRPr>
            </a:lvl4pPr>
            <a:lvl5pPr marL="2286000" marR="0" lvl="4" indent="-374650" algn="l" rtl="0">
              <a:lnSpc>
                <a:spcPct val="90000"/>
              </a:lnSpc>
              <a:spcBef>
                <a:spcPts val="0"/>
              </a:spcBef>
              <a:spcAft>
                <a:spcPts val="0"/>
              </a:spcAft>
              <a:buClr>
                <a:schemeClr val="accent2"/>
              </a:buClr>
              <a:buSzPts val="2300"/>
              <a:buFont typeface="Arial"/>
              <a:buChar char="-"/>
              <a:defRPr sz="2300" b="0" i="0" u="none" strike="noStrike" cap="none">
                <a:solidFill>
                  <a:schemeClr val="dk1"/>
                </a:solidFill>
                <a:latin typeface="Candara"/>
                <a:ea typeface="Candara"/>
                <a:cs typeface="Candara"/>
                <a:sym typeface="Candara"/>
              </a:defRPr>
            </a:lvl5pPr>
            <a:lvl6pPr marL="2743200" marR="0" lvl="5" indent="-374650" algn="l" rtl="0">
              <a:lnSpc>
                <a:spcPct val="90000"/>
              </a:lnSpc>
              <a:spcBef>
                <a:spcPts val="0"/>
              </a:spcBef>
              <a:spcAft>
                <a:spcPts val="0"/>
              </a:spcAft>
              <a:buClr>
                <a:schemeClr val="dk2"/>
              </a:buClr>
              <a:buSzPts val="2300"/>
              <a:buFont typeface="Arial"/>
              <a:buChar char="-"/>
              <a:defRPr sz="2300" b="0" i="0" u="none" strike="noStrike" cap="none">
                <a:solidFill>
                  <a:schemeClr val="dk1"/>
                </a:solidFill>
                <a:latin typeface="Candara"/>
                <a:ea typeface="Candara"/>
                <a:cs typeface="Candara"/>
                <a:sym typeface="Candara"/>
              </a:defRPr>
            </a:lvl6pPr>
            <a:lvl7pPr marL="3200400" marR="0" lvl="6" indent="-374650" algn="l" rtl="0">
              <a:lnSpc>
                <a:spcPct val="90000"/>
              </a:lnSpc>
              <a:spcBef>
                <a:spcPts val="0"/>
              </a:spcBef>
              <a:spcAft>
                <a:spcPts val="0"/>
              </a:spcAft>
              <a:buClr>
                <a:schemeClr val="dk2"/>
              </a:buClr>
              <a:buSzPts val="2300"/>
              <a:buFont typeface="Arial"/>
              <a:buChar char="-"/>
              <a:defRPr sz="2300" b="0" i="0" u="none" strike="noStrike" cap="none">
                <a:solidFill>
                  <a:schemeClr val="dk1"/>
                </a:solidFill>
                <a:latin typeface="Candara"/>
                <a:ea typeface="Candara"/>
                <a:cs typeface="Candara"/>
                <a:sym typeface="Candara"/>
              </a:defRPr>
            </a:lvl7pPr>
            <a:lvl8pPr marL="3657600" marR="0" lvl="7" indent="-374650" algn="l" rtl="0">
              <a:lnSpc>
                <a:spcPct val="90000"/>
              </a:lnSpc>
              <a:spcBef>
                <a:spcPts val="0"/>
              </a:spcBef>
              <a:spcAft>
                <a:spcPts val="0"/>
              </a:spcAft>
              <a:buClr>
                <a:schemeClr val="dk2"/>
              </a:buClr>
              <a:buSzPts val="2300"/>
              <a:buFont typeface="Arial"/>
              <a:buChar char="-"/>
              <a:defRPr sz="2300" b="0" i="0" u="none" strike="noStrike" cap="none">
                <a:solidFill>
                  <a:schemeClr val="dk1"/>
                </a:solidFill>
                <a:latin typeface="Candara"/>
                <a:ea typeface="Candara"/>
                <a:cs typeface="Candara"/>
                <a:sym typeface="Candara"/>
              </a:defRPr>
            </a:lvl8pPr>
            <a:lvl9pPr marL="4114800" marR="0" lvl="8" indent="-374650" algn="l" rtl="0">
              <a:lnSpc>
                <a:spcPct val="90000"/>
              </a:lnSpc>
              <a:spcBef>
                <a:spcPts val="0"/>
              </a:spcBef>
              <a:spcAft>
                <a:spcPts val="0"/>
              </a:spcAft>
              <a:buClr>
                <a:schemeClr val="dk2"/>
              </a:buClr>
              <a:buSzPts val="2300"/>
              <a:buFont typeface="Arial"/>
              <a:buChar char="-"/>
              <a:defRPr sz="2300" b="0" i="0" u="none" strike="noStrike" cap="none">
                <a:solidFill>
                  <a:schemeClr val="dk1"/>
                </a:solidFill>
                <a:latin typeface="Candara"/>
                <a:ea typeface="Candara"/>
                <a:cs typeface="Candara"/>
                <a:sym typeface="Candara"/>
              </a:defRPr>
            </a:lvl9pPr>
          </a:lstStyle>
          <a:p>
            <a:endParaRPr/>
          </a:p>
        </p:txBody>
      </p:sp>
      <p:sp>
        <p:nvSpPr>
          <p:cNvPr id="69" name="Google Shape;69;p1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rtl="0">
              <a:buNone/>
              <a:defRPr sz="1300">
                <a:solidFill>
                  <a:schemeClr val="dk1"/>
                </a:solidFill>
                <a:latin typeface="Candara"/>
                <a:ea typeface="Candara"/>
                <a:cs typeface="Candara"/>
                <a:sym typeface="Candara"/>
              </a:defRPr>
            </a:lvl1pPr>
            <a:lvl2pPr lvl="1" rtl="0">
              <a:buNone/>
              <a:defRPr sz="1300">
                <a:solidFill>
                  <a:schemeClr val="dk1"/>
                </a:solidFill>
                <a:latin typeface="Candara"/>
                <a:ea typeface="Candara"/>
                <a:cs typeface="Candara"/>
                <a:sym typeface="Candara"/>
              </a:defRPr>
            </a:lvl2pPr>
            <a:lvl3pPr lvl="2" rtl="0">
              <a:buNone/>
              <a:defRPr sz="1300">
                <a:solidFill>
                  <a:schemeClr val="dk1"/>
                </a:solidFill>
                <a:latin typeface="Candara"/>
                <a:ea typeface="Candara"/>
                <a:cs typeface="Candara"/>
                <a:sym typeface="Candara"/>
              </a:defRPr>
            </a:lvl3pPr>
            <a:lvl4pPr lvl="3" rtl="0">
              <a:buNone/>
              <a:defRPr sz="1300">
                <a:solidFill>
                  <a:schemeClr val="dk1"/>
                </a:solidFill>
                <a:latin typeface="Candara"/>
                <a:ea typeface="Candara"/>
                <a:cs typeface="Candara"/>
                <a:sym typeface="Candara"/>
              </a:defRPr>
            </a:lvl4pPr>
            <a:lvl5pPr lvl="4" rtl="0">
              <a:buNone/>
              <a:defRPr sz="1300">
                <a:solidFill>
                  <a:schemeClr val="dk1"/>
                </a:solidFill>
                <a:latin typeface="Candara"/>
                <a:ea typeface="Candara"/>
                <a:cs typeface="Candara"/>
                <a:sym typeface="Candara"/>
              </a:defRPr>
            </a:lvl5pPr>
            <a:lvl6pPr lvl="5" rtl="0">
              <a:buNone/>
              <a:defRPr sz="1300">
                <a:solidFill>
                  <a:schemeClr val="dk1"/>
                </a:solidFill>
                <a:latin typeface="Candara"/>
                <a:ea typeface="Candara"/>
                <a:cs typeface="Candara"/>
                <a:sym typeface="Candara"/>
              </a:defRPr>
            </a:lvl6pPr>
            <a:lvl7pPr lvl="6" rtl="0">
              <a:buNone/>
              <a:defRPr sz="1300">
                <a:solidFill>
                  <a:schemeClr val="dk1"/>
                </a:solidFill>
                <a:latin typeface="Candara"/>
                <a:ea typeface="Candara"/>
                <a:cs typeface="Candara"/>
                <a:sym typeface="Candara"/>
              </a:defRPr>
            </a:lvl7pPr>
            <a:lvl8pPr lvl="7" rtl="0">
              <a:buNone/>
              <a:defRPr sz="1300">
                <a:solidFill>
                  <a:schemeClr val="dk1"/>
                </a:solidFill>
                <a:latin typeface="Candara"/>
                <a:ea typeface="Candara"/>
                <a:cs typeface="Candara"/>
                <a:sym typeface="Candara"/>
              </a:defRPr>
            </a:lvl8pPr>
            <a:lvl9pPr lvl="8" rtl="0">
              <a:buNone/>
              <a:defRPr sz="1300">
                <a:solidFill>
                  <a:schemeClr val="dk1"/>
                </a:solidFill>
                <a:latin typeface="Candara"/>
                <a:ea typeface="Candara"/>
                <a:cs typeface="Candara"/>
                <a:sym typeface="Candar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82"/>
        <p:cNvGrpSpPr/>
        <p:nvPr/>
      </p:nvGrpSpPr>
      <p:grpSpPr>
        <a:xfrm>
          <a:off x="0" y="0"/>
          <a:ext cx="0" cy="0"/>
          <a:chOff x="0" y="0"/>
          <a:chExt cx="0" cy="0"/>
        </a:xfrm>
      </p:grpSpPr>
    </p:spTree>
    <p:extLst>
      <p:ext uri="{BB962C8B-B14F-4D97-AF65-F5344CB8AC3E}">
        <p14:creationId xmlns:p14="http://schemas.microsoft.com/office/powerpoint/2010/main" val="18746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8" name="Google Shape;28;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2" name="Google Shape;32;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3" name="Google Shape;33;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 name="Google Shape;36;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
        <p:cNvGrpSpPr/>
        <p:nvPr/>
      </p:nvGrpSpPr>
      <p:grpSpPr>
        <a:xfrm>
          <a:off x="0" y="0"/>
          <a:ext cx="0" cy="0"/>
          <a:chOff x="0" y="0"/>
          <a:chExt cx="0" cy="0"/>
        </a:xfrm>
      </p:grpSpPr>
      <p:sp>
        <p:nvSpPr>
          <p:cNvPr id="38" name="Google Shape;38;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9" name="Google Shape;39;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40" name="Google Shape;4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3" name="Google Shape;43;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
        <p:cNvGrpSpPr/>
        <p:nvPr/>
      </p:nvGrpSpPr>
      <p:grpSpPr>
        <a:xfrm>
          <a:off x="0" y="0"/>
          <a:ext cx="0" cy="0"/>
          <a:chOff x="0" y="0"/>
          <a:chExt cx="0" cy="0"/>
        </a:xfrm>
      </p:grpSpPr>
      <p:sp>
        <p:nvSpPr>
          <p:cNvPr id="45" name="Google Shape;45;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7" name="Google Shape;47;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8" name="Google Shape;48;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9" name="Google Shape;49;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0"/>
        <p:cNvGrpSpPr/>
        <p:nvPr/>
      </p:nvGrpSpPr>
      <p:grpSpPr>
        <a:xfrm>
          <a:off x="0" y="0"/>
          <a:ext cx="0" cy="0"/>
          <a:chOff x="0" y="0"/>
          <a:chExt cx="0" cy="0"/>
        </a:xfrm>
      </p:grpSpPr>
      <p:sp>
        <p:nvSpPr>
          <p:cNvPr id="51" name="Google Shape;51;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52" name="Google Shape;52;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p:nvPr/>
        </p:nvSpPr>
        <p:spPr>
          <a:xfrm>
            <a:off x="311700" y="76200"/>
            <a:ext cx="8520600" cy="347700"/>
          </a:xfrm>
          <a:prstGeom prst="rect">
            <a:avLst/>
          </a:prstGeom>
          <a:solidFill>
            <a:srgbClr val="6C9BC6"/>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3366"/>
                </a:solidFill>
                <a:latin typeface="Trebuchet MS"/>
                <a:ea typeface="Trebuchet MS"/>
                <a:cs typeface="Trebuchet MS"/>
                <a:sym typeface="Trebuchet MS"/>
              </a:rPr>
              <a:t>N A T I O N A L   O C E A N I C   A N D   A T M O S P H E R I C   A D M I N I S T R A T I O N</a:t>
            </a:r>
            <a:endParaRPr sz="1400" b="0" i="0" u="none" strike="noStrike" cap="none">
              <a:solidFill>
                <a:srgbClr val="000000"/>
              </a:solidFill>
              <a:latin typeface="Arial"/>
              <a:ea typeface="Arial"/>
              <a:cs typeface="Arial"/>
              <a:sym typeface="Arial"/>
            </a:endParaRPr>
          </a:p>
        </p:txBody>
      </p:sp>
      <p:sp>
        <p:nvSpPr>
          <p:cNvPr id="10" name="Google Shape;10;p1"/>
          <p:cNvSpPr txBox="1"/>
          <p:nvPr/>
        </p:nvSpPr>
        <p:spPr>
          <a:xfrm>
            <a:off x="533400" y="457200"/>
            <a:ext cx="8077200" cy="609600"/>
          </a:xfrm>
          <a:prstGeom prst="rect">
            <a:avLst/>
          </a:prstGeom>
          <a:solidFill>
            <a:srgbClr val="215A9F"/>
          </a:solidFill>
          <a:ln>
            <a:noFill/>
          </a:ln>
        </p:spPr>
        <p:txBody>
          <a:bodyPr spcFirstLastPara="1" wrap="square" lIns="36575" tIns="73150" rIns="36575" bIns="36575" anchor="t"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1" name="Google Shape;11;p1"/>
          <p:cNvGrpSpPr/>
          <p:nvPr/>
        </p:nvGrpSpPr>
        <p:grpSpPr>
          <a:xfrm>
            <a:off x="7991090" y="-4955"/>
            <a:ext cx="1159565" cy="1159565"/>
            <a:chOff x="72" y="84"/>
            <a:chExt cx="900" cy="900"/>
          </a:xfrm>
        </p:grpSpPr>
        <p:sp>
          <p:nvSpPr>
            <p:cNvPr id="12" name="Google Shape;12;p1"/>
            <p:cNvSpPr/>
            <p:nvPr/>
          </p:nvSpPr>
          <p:spPr>
            <a:xfrm>
              <a:off x="72" y="84"/>
              <a:ext cx="900" cy="900"/>
            </a:xfrm>
            <a:prstGeom prst="ellipse">
              <a:avLst/>
            </a:prstGeom>
            <a:solidFill>
              <a:srgbClr val="FFFFFF"/>
            </a:solidFill>
            <a:ln>
              <a:noFill/>
            </a:ln>
          </p:spPr>
          <p:txBody>
            <a:bodyPr spcFirstLastPara="1" wrap="square" lIns="36575" tIns="36575" rIns="36575" bIns="3657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3" name="Google Shape;13;p1" descr="NOAA seal 2"/>
            <p:cNvPicPr preferRelativeResize="0"/>
            <p:nvPr/>
          </p:nvPicPr>
          <p:blipFill rotWithShape="1">
            <a:blip r:embed="rId17">
              <a:alphaModFix/>
            </a:blip>
            <a:srcRect/>
            <a:stretch/>
          </p:blipFill>
          <p:spPr>
            <a:xfrm>
              <a:off x="108" y="139"/>
              <a:ext cx="828" cy="828"/>
            </a:xfrm>
            <a:prstGeom prst="rect">
              <a:avLst/>
            </a:prstGeom>
            <a:noFill/>
            <a:ln>
              <a:noFill/>
            </a:ln>
          </p:spPr>
        </p:pic>
      </p:grpSp>
      <p:grpSp>
        <p:nvGrpSpPr>
          <p:cNvPr id="14" name="Google Shape;14;p1"/>
          <p:cNvGrpSpPr/>
          <p:nvPr/>
        </p:nvGrpSpPr>
        <p:grpSpPr>
          <a:xfrm>
            <a:off x="0" y="9910"/>
            <a:ext cx="1212273" cy="1194179"/>
            <a:chOff x="5184" y="3736"/>
            <a:chExt cx="600" cy="600"/>
          </a:xfrm>
        </p:grpSpPr>
        <p:sp>
          <p:nvSpPr>
            <p:cNvPr id="15" name="Google Shape;15;p1"/>
            <p:cNvSpPr/>
            <p:nvPr/>
          </p:nvSpPr>
          <p:spPr>
            <a:xfrm>
              <a:off x="5184" y="3736"/>
              <a:ext cx="600" cy="600"/>
            </a:xfrm>
            <a:prstGeom prst="ellipse">
              <a:avLst/>
            </a:prstGeom>
            <a:solidFill>
              <a:srgbClr val="FFFFFF"/>
            </a:solidFill>
            <a:ln w="1905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6" name="Google Shape;16;p1"/>
            <p:cNvPicPr preferRelativeResize="0"/>
            <p:nvPr/>
          </p:nvPicPr>
          <p:blipFill rotWithShape="1">
            <a:blip r:embed="rId18">
              <a:alphaModFix/>
            </a:blip>
            <a:srcRect/>
            <a:stretch/>
          </p:blipFill>
          <p:spPr>
            <a:xfrm>
              <a:off x="5225" y="3776"/>
              <a:ext cx="520" cy="516"/>
            </a:xfrm>
            <a:prstGeom prst="rect">
              <a:avLst/>
            </a:prstGeom>
            <a:noFill/>
            <a:ln>
              <a:noFill/>
            </a:ln>
          </p:spPr>
        </p:pic>
      </p:grpSp>
      <p:sp>
        <p:nvSpPr>
          <p:cNvPr id="17" name="Google Shape;17;p1"/>
          <p:cNvSpPr txBox="1"/>
          <p:nvPr/>
        </p:nvSpPr>
        <p:spPr>
          <a:xfrm>
            <a:off x="1432832" y="304800"/>
            <a:ext cx="6295200" cy="8985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sz="2800" b="1">
              <a:solidFill>
                <a:srgbClr val="FFFFFF"/>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github.com/ESIPFed/data-readiness"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hyperlink" Target="https://rammb-data.cira.colostate.edu/tcprimed/"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hyperlink" Target="https://www.ncdc.noaa.gov/hursa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www.ncei.noaa.gov/products/water-column-sonar-data"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dl.acm.org/doi/abs/10.5555/2969442.2969519"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hyperlink" Target="https://science.nasa.gov/science-red/s3fs-public/atoms/files/NASA%20SMD%20AI%20Workshop%2021%20(spreads).pdf" TargetMode="External"/><Relationship Id="rId4" Type="http://schemas.openxmlformats.org/officeDocument/2006/relationships/hyperlink" Target="https://sciencecouncil.noaa.gov/Portals/0/Artificial%20Intelligence%20Strategic%20Plan_Final%20Signed.pdf?ver=2021-01-19-114254-380"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gov.uk/government/publications/national-ai-strategy/national-ai-strategy-html-version" TargetMode="Externa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mt="58000"/>
          </a:blip>
          <a:stretch>
            <a:fillRect/>
          </a:stretch>
        </p:blipFill>
        <p:spPr>
          <a:xfrm>
            <a:off x="0" y="1164975"/>
            <a:ext cx="9144000" cy="3048000"/>
          </a:xfrm>
          <a:prstGeom prst="rect">
            <a:avLst/>
          </a:prstGeom>
          <a:noFill/>
          <a:ln>
            <a:noFill/>
          </a:ln>
        </p:spPr>
      </p:pic>
      <p:sp>
        <p:nvSpPr>
          <p:cNvPr id="75" name="Google Shape;75;p16"/>
          <p:cNvSpPr txBox="1">
            <a:spLocks noGrp="1"/>
          </p:cNvSpPr>
          <p:nvPr>
            <p:ph type="ctrTitle"/>
          </p:nvPr>
        </p:nvSpPr>
        <p:spPr>
          <a:xfrm>
            <a:off x="0" y="1164975"/>
            <a:ext cx="9144000" cy="3048000"/>
          </a:xfrm>
          <a:prstGeom prst="rect">
            <a:avLst/>
          </a:prstGeom>
          <a:solidFill>
            <a:srgbClr val="FFFFFF">
              <a:alpha val="35200"/>
            </a:srgbClr>
          </a:solidFill>
        </p:spPr>
        <p:txBody>
          <a:bodyPr spcFirstLastPara="1" wrap="square" lIns="91425" tIns="91425" rIns="91425" bIns="91425" anchor="t" anchorCtr="0">
            <a:normAutofit/>
          </a:bodyPr>
          <a:lstStyle/>
          <a:p>
            <a:pPr marL="0" lvl="0" indent="0" algn="ctr" rtl="0">
              <a:lnSpc>
                <a:spcPct val="115000"/>
              </a:lnSpc>
              <a:spcBef>
                <a:spcPts val="0"/>
              </a:spcBef>
              <a:spcAft>
                <a:spcPts val="0"/>
              </a:spcAft>
              <a:buClr>
                <a:schemeClr val="dk1"/>
              </a:buClr>
              <a:buSzPts val="1100"/>
              <a:buFont typeface="Arial"/>
              <a:buNone/>
            </a:pPr>
            <a:endParaRPr sz="1600" dirty="0">
              <a:solidFill>
                <a:srgbClr val="202124"/>
              </a:solidFill>
              <a:latin typeface="Lato"/>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endParaRPr sz="2900" dirty="0">
              <a:solidFill>
                <a:srgbClr val="202124"/>
              </a:solidFill>
              <a:latin typeface="Lato"/>
              <a:ea typeface="Lato"/>
              <a:cs typeface="Lato"/>
              <a:sym typeface="Lato"/>
            </a:endParaRPr>
          </a:p>
          <a:p>
            <a:pPr marL="0" lvl="0" indent="0" algn="ctr" rtl="0">
              <a:lnSpc>
                <a:spcPct val="115000"/>
              </a:lnSpc>
              <a:spcBef>
                <a:spcPts val="0"/>
              </a:spcBef>
              <a:spcAft>
                <a:spcPts val="0"/>
              </a:spcAft>
              <a:buClr>
                <a:schemeClr val="dk1"/>
              </a:buClr>
              <a:buSzPts val="1100"/>
              <a:buFont typeface="Arial"/>
              <a:buNone/>
            </a:pPr>
            <a:r>
              <a:rPr lang="en" sz="2800" b="1" dirty="0">
                <a:solidFill>
                  <a:srgbClr val="202124"/>
                </a:solidFill>
                <a:latin typeface="Lato"/>
                <a:ea typeface="Lato"/>
                <a:cs typeface="Lato"/>
                <a:sym typeface="Lato"/>
              </a:rPr>
              <a:t>AI-Ready Open Environmental Data at NOAA</a:t>
            </a:r>
            <a:endParaRPr sz="2800" b="1" dirty="0">
              <a:latin typeface="Lato"/>
              <a:ea typeface="Lato"/>
              <a:cs typeface="Lato"/>
              <a:sym typeface="Lato"/>
            </a:endParaRPr>
          </a:p>
        </p:txBody>
      </p:sp>
      <p:sp>
        <p:nvSpPr>
          <p:cNvPr id="76" name="Google Shape;76;p16"/>
          <p:cNvSpPr txBox="1">
            <a:spLocks noGrp="1"/>
          </p:cNvSpPr>
          <p:nvPr>
            <p:ph type="subTitle" idx="1"/>
          </p:nvPr>
        </p:nvSpPr>
        <p:spPr>
          <a:xfrm>
            <a:off x="4315550" y="4502438"/>
            <a:ext cx="4788000" cy="3516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605"/>
              <a:buNone/>
            </a:pPr>
            <a:r>
              <a:rPr lang="en" sz="1200" i="1" dirty="0"/>
              <a:t>2024-03-27</a:t>
            </a:r>
            <a:endParaRPr sz="1200" i="1" dirty="0"/>
          </a:p>
        </p:txBody>
      </p:sp>
      <p:pic>
        <p:nvPicPr>
          <p:cNvPr id="77" name="Google Shape;77;p16"/>
          <p:cNvPicPr preferRelativeResize="0"/>
          <p:nvPr/>
        </p:nvPicPr>
        <p:blipFill>
          <a:blip r:embed="rId4">
            <a:alphaModFix/>
          </a:blip>
          <a:stretch>
            <a:fillRect/>
          </a:stretch>
        </p:blipFill>
        <p:spPr>
          <a:xfrm>
            <a:off x="-4" y="4212975"/>
            <a:ext cx="3527430" cy="930525"/>
          </a:xfrm>
          <a:prstGeom prst="rect">
            <a:avLst/>
          </a:prstGeom>
          <a:noFill/>
          <a:ln>
            <a:noFill/>
          </a:ln>
        </p:spPr>
      </p:pic>
      <p:sp>
        <p:nvSpPr>
          <p:cNvPr id="78" name="Google Shape;78;p16"/>
          <p:cNvSpPr txBox="1"/>
          <p:nvPr/>
        </p:nvSpPr>
        <p:spPr>
          <a:xfrm>
            <a:off x="1524000" y="2966650"/>
            <a:ext cx="6183900" cy="7509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40" dirty="0">
                <a:solidFill>
                  <a:schemeClr val="dk1"/>
                </a:solidFill>
              </a:rPr>
              <a:t>Douglas Rao (</a:t>
            </a:r>
            <a:r>
              <a:rPr lang="en" sz="1840" dirty="0" err="1">
                <a:solidFill>
                  <a:schemeClr val="dk1"/>
                </a:solidFill>
              </a:rPr>
              <a:t>douglas.rao@noaa.gov</a:t>
            </a:r>
            <a:r>
              <a:rPr lang="en" sz="1840" dirty="0">
                <a:solidFill>
                  <a:schemeClr val="dk1"/>
                </a:solidFill>
              </a:rPr>
              <a:t>)</a:t>
            </a:r>
            <a:endParaRPr sz="1840" dirty="0">
              <a:solidFill>
                <a:schemeClr val="dk1"/>
              </a:solidFill>
            </a:endParaRPr>
          </a:p>
          <a:p>
            <a:pPr marL="0" lvl="0" indent="0" algn="ctr" rtl="0">
              <a:spcBef>
                <a:spcPts val="0"/>
              </a:spcBef>
              <a:spcAft>
                <a:spcPts val="0"/>
              </a:spcAft>
              <a:buNone/>
            </a:pPr>
            <a:r>
              <a:rPr lang="en" sz="1840" dirty="0">
                <a:solidFill>
                  <a:schemeClr val="dk1"/>
                </a:solidFill>
              </a:rPr>
              <a:t>Rob Redmon (</a:t>
            </a:r>
            <a:r>
              <a:rPr lang="en" sz="1840" dirty="0" err="1">
                <a:solidFill>
                  <a:schemeClr val="dk1"/>
                </a:solidFill>
              </a:rPr>
              <a:t>rob.redmon@noaa.gov</a:t>
            </a:r>
            <a:r>
              <a:rPr lang="en" sz="1840" dirty="0">
                <a:solidFill>
                  <a:schemeClr val="dk1"/>
                </a:solidFill>
              </a:rPr>
              <a:t>)</a:t>
            </a:r>
            <a:endParaRPr sz="1840" dirty="0">
              <a:solidFill>
                <a:schemeClr val="dk1"/>
              </a:solidFill>
            </a:endParaRPr>
          </a:p>
        </p:txBody>
      </p:sp>
      <p:sp>
        <p:nvSpPr>
          <p:cNvPr id="79" name="Google Shape;79;p16"/>
          <p:cNvSpPr txBox="1"/>
          <p:nvPr/>
        </p:nvSpPr>
        <p:spPr>
          <a:xfrm>
            <a:off x="3527425" y="4364050"/>
            <a:ext cx="4688700" cy="692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dirty="0">
                <a:solidFill>
                  <a:srgbClr val="616161"/>
                </a:solidFill>
                <a:latin typeface="Lato"/>
                <a:ea typeface="Lato"/>
                <a:cs typeface="Lato"/>
                <a:sym typeface="Lato"/>
              </a:rPr>
              <a:t>Acknowledgement: Stacie </a:t>
            </a:r>
            <a:r>
              <a:rPr lang="en" sz="1000" dirty="0" err="1">
                <a:solidFill>
                  <a:srgbClr val="616161"/>
                </a:solidFill>
                <a:latin typeface="Lato"/>
                <a:ea typeface="Lato"/>
                <a:cs typeface="Lato"/>
                <a:sym typeface="Lato"/>
              </a:rPr>
              <a:t>Koslovsky</a:t>
            </a:r>
            <a:r>
              <a:rPr lang="en" sz="1000" dirty="0">
                <a:solidFill>
                  <a:srgbClr val="616161"/>
                </a:solidFill>
                <a:latin typeface="Lato"/>
                <a:ea typeface="Lato"/>
                <a:cs typeface="Lato"/>
                <a:sym typeface="Lato"/>
              </a:rPr>
              <a:t>, Stacie Robinson, ESIP Data Readiness Cluster, NASA ESDS Data Interoperability Working Group, Julie Demuth, Ann Bostrom, Jason Hickey, and others. </a:t>
            </a:r>
            <a:endParaRPr sz="1000" dirty="0">
              <a:solidFill>
                <a:srgbClr val="61616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1267125" y="445025"/>
            <a:ext cx="668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500"/>
              <a:buFont typeface="Arial"/>
              <a:buNone/>
            </a:pPr>
            <a:r>
              <a:rPr lang="en" sz="2400">
                <a:solidFill>
                  <a:schemeClr val="lt1"/>
                </a:solidFill>
              </a:rPr>
              <a:t>ESIP Data Readiness Cluster</a:t>
            </a:r>
            <a:endParaRPr sz="2400">
              <a:solidFill>
                <a:schemeClr val="lt1"/>
              </a:solidFill>
            </a:endParaRPr>
          </a:p>
        </p:txBody>
      </p:sp>
      <p:sp>
        <p:nvSpPr>
          <p:cNvPr id="100" name="Google Shape;100;p19"/>
          <p:cNvSpPr txBox="1"/>
          <p:nvPr/>
        </p:nvSpPr>
        <p:spPr>
          <a:xfrm>
            <a:off x="534081" y="1779095"/>
            <a:ext cx="39276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Calibri"/>
                <a:ea typeface="Calibri"/>
                <a:cs typeface="Calibri"/>
                <a:sym typeface="Calibri"/>
              </a:rPr>
              <a:t>Coordinate</a:t>
            </a:r>
            <a:r>
              <a:rPr lang="en" sz="1800" i="0" u="none" strike="noStrike" cap="none">
                <a:solidFill>
                  <a:srgbClr val="000000"/>
                </a:solidFill>
                <a:latin typeface="Calibri"/>
                <a:ea typeface="Calibri"/>
                <a:cs typeface="Calibri"/>
                <a:sym typeface="Calibri"/>
              </a:rPr>
              <a:t> the development of community guidelines/standards</a:t>
            </a:r>
            <a:endParaRPr sz="1800">
              <a:latin typeface="Calibri"/>
              <a:ea typeface="Calibri"/>
              <a:cs typeface="Calibri"/>
              <a:sym typeface="Calibri"/>
            </a:endParaRPr>
          </a:p>
        </p:txBody>
      </p:sp>
      <p:sp>
        <p:nvSpPr>
          <p:cNvPr id="101" name="Google Shape;101;p19"/>
          <p:cNvSpPr txBox="1"/>
          <p:nvPr/>
        </p:nvSpPr>
        <p:spPr>
          <a:xfrm>
            <a:off x="534081" y="2588527"/>
            <a:ext cx="39276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Calibri"/>
                <a:ea typeface="Calibri"/>
                <a:cs typeface="Calibri"/>
                <a:sym typeface="Calibri"/>
              </a:rPr>
              <a:t>Enable</a:t>
            </a:r>
            <a:r>
              <a:rPr lang="en" sz="1800" i="0" u="none" strike="noStrike" cap="none">
                <a:solidFill>
                  <a:srgbClr val="000000"/>
                </a:solidFill>
                <a:latin typeface="Calibri"/>
                <a:ea typeface="Calibri"/>
                <a:cs typeface="Calibri"/>
                <a:sym typeface="Calibri"/>
              </a:rPr>
              <a:t> the exchange of experiences for data curation, management &amp; service</a:t>
            </a:r>
            <a:endParaRPr sz="1800">
              <a:latin typeface="Calibri"/>
              <a:ea typeface="Calibri"/>
              <a:cs typeface="Calibri"/>
              <a:sym typeface="Calibri"/>
            </a:endParaRPr>
          </a:p>
        </p:txBody>
      </p:sp>
      <p:sp>
        <p:nvSpPr>
          <p:cNvPr id="102" name="Google Shape;102;p19"/>
          <p:cNvSpPr txBox="1"/>
          <p:nvPr/>
        </p:nvSpPr>
        <p:spPr>
          <a:xfrm>
            <a:off x="534081" y="3397959"/>
            <a:ext cx="39276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800" b="1" i="0" u="none" strike="noStrike" cap="none">
                <a:solidFill>
                  <a:srgbClr val="000000"/>
                </a:solidFill>
                <a:latin typeface="Calibri"/>
                <a:ea typeface="Calibri"/>
                <a:cs typeface="Calibri"/>
                <a:sym typeface="Calibri"/>
              </a:rPr>
              <a:t>Promote </a:t>
            </a:r>
            <a:r>
              <a:rPr lang="en" sz="1800" i="0" u="none" strike="noStrike" cap="none">
                <a:solidFill>
                  <a:srgbClr val="000000"/>
                </a:solidFill>
                <a:latin typeface="Calibri"/>
                <a:ea typeface="Calibri"/>
                <a:cs typeface="Calibri"/>
                <a:sym typeface="Calibri"/>
              </a:rPr>
              <a:t>the development of tools and services for AI-ready data</a:t>
            </a:r>
            <a:endParaRPr sz="1800">
              <a:latin typeface="Calibri"/>
              <a:ea typeface="Calibri"/>
              <a:cs typeface="Calibri"/>
              <a:sym typeface="Calibri"/>
            </a:endParaRPr>
          </a:p>
        </p:txBody>
      </p:sp>
      <p:sp>
        <p:nvSpPr>
          <p:cNvPr id="103" name="Google Shape;103;p19"/>
          <p:cNvSpPr txBox="1"/>
          <p:nvPr/>
        </p:nvSpPr>
        <p:spPr>
          <a:xfrm>
            <a:off x="2749425" y="4608650"/>
            <a:ext cx="3719400" cy="3000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 sz="1500">
                <a:latin typeface="Calibri"/>
                <a:ea typeface="Calibri"/>
                <a:cs typeface="Calibri"/>
                <a:sym typeface="Calibri"/>
              </a:rPr>
              <a:t>https://github.com/ESIPFed/data-readiness</a:t>
            </a:r>
            <a:endParaRPr sz="1500">
              <a:latin typeface="Calibri"/>
              <a:ea typeface="Calibri"/>
              <a:cs typeface="Calibri"/>
              <a:sym typeface="Calibri"/>
            </a:endParaRPr>
          </a:p>
        </p:txBody>
      </p:sp>
      <p:pic>
        <p:nvPicPr>
          <p:cNvPr id="104" name="Google Shape;104;p19"/>
          <p:cNvPicPr preferRelativeResize="0"/>
          <p:nvPr/>
        </p:nvPicPr>
        <p:blipFill rotWithShape="1">
          <a:blip r:embed="rId3">
            <a:alphaModFix/>
          </a:blip>
          <a:srcRect/>
          <a:stretch/>
        </p:blipFill>
        <p:spPr>
          <a:xfrm>
            <a:off x="4740413" y="1370939"/>
            <a:ext cx="3989416" cy="305855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p:nvPr/>
        </p:nvSpPr>
        <p:spPr>
          <a:xfrm>
            <a:off x="362050" y="3798335"/>
            <a:ext cx="8368500" cy="1308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Calibri"/>
                <a:ea typeface="Calibri"/>
                <a:cs typeface="Calibri"/>
                <a:sym typeface="Calibri"/>
              </a:rPr>
              <a:t>Earth Science Information Partners (ESIP) Data Readiness Cluster is a forum for community members from agencies (NOAA, NASA, USGS, DOE, </a:t>
            </a:r>
            <a:r>
              <a:rPr lang="en" sz="1300" dirty="0">
                <a:latin typeface="Calibri"/>
                <a:ea typeface="Calibri"/>
                <a:cs typeface="Calibri"/>
                <a:sym typeface="Calibri"/>
              </a:rPr>
              <a:t>USAF, Met Office, </a:t>
            </a:r>
            <a:r>
              <a:rPr lang="en" sz="1300" b="0" i="0" u="none" strike="noStrike" cap="none" dirty="0">
                <a:solidFill>
                  <a:srgbClr val="000000"/>
                </a:solidFill>
                <a:latin typeface="Calibri"/>
                <a:ea typeface="Calibri"/>
                <a:cs typeface="Calibri"/>
                <a:sym typeface="Calibri"/>
              </a:rPr>
              <a:t>etc.), private sectors, and academia to: </a:t>
            </a:r>
            <a:endParaRPr sz="13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Calibri"/>
                <a:ea typeface="Calibri"/>
                <a:cs typeface="Calibri"/>
                <a:sym typeface="Calibri"/>
              </a:rPr>
              <a:t>- Understand users’ data need for AI/ML R&amp;D with environmental data  </a:t>
            </a:r>
            <a:endParaRPr sz="13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dirty="0">
                <a:solidFill>
                  <a:srgbClr val="000000"/>
                </a:solidFill>
                <a:latin typeface="Calibri"/>
                <a:ea typeface="Calibri"/>
                <a:cs typeface="Calibri"/>
                <a:sym typeface="Calibri"/>
              </a:rPr>
              <a:t>- Develop community standards, leading practices &amp; tools for AI-ready data</a:t>
            </a:r>
            <a:endParaRPr sz="1300" dirty="0">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300"/>
              <a:buFont typeface="Arial"/>
              <a:buNone/>
            </a:pPr>
            <a:r>
              <a:rPr lang="en" sz="1300" dirty="0">
                <a:latin typeface="Calibri"/>
                <a:ea typeface="Calibri"/>
                <a:cs typeface="Calibri"/>
                <a:sym typeface="Calibri"/>
              </a:rPr>
              <a:t>- </a:t>
            </a:r>
            <a:r>
              <a:rPr lang="en" sz="1200" dirty="0">
                <a:solidFill>
                  <a:schemeClr val="dk1"/>
                </a:solidFill>
                <a:latin typeface="Calibri"/>
                <a:ea typeface="Calibri"/>
                <a:cs typeface="Calibri"/>
                <a:sym typeface="Calibri"/>
              </a:rPr>
              <a:t>Open collaboration via </a:t>
            </a:r>
            <a:r>
              <a:rPr lang="en" sz="1200" dirty="0" err="1">
                <a:solidFill>
                  <a:schemeClr val="dk1"/>
                </a:solidFill>
                <a:latin typeface="Calibri"/>
                <a:ea typeface="Calibri"/>
                <a:cs typeface="Calibri"/>
                <a:sym typeface="Calibri"/>
              </a:rPr>
              <a:t>Github</a:t>
            </a:r>
            <a:r>
              <a:rPr lang="en" sz="1200" dirty="0">
                <a:solidFill>
                  <a:schemeClr val="dk1"/>
                </a:solidFill>
                <a:latin typeface="Calibri"/>
                <a:ea typeface="Calibri"/>
                <a:cs typeface="Calibri"/>
                <a:sym typeface="Calibri"/>
              </a:rPr>
              <a:t> for AI-ready data checklist</a:t>
            </a:r>
            <a:r>
              <a:rPr lang="en" sz="1200" b="1" dirty="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hlinkClick r:id="rId3"/>
              </a:rPr>
              <a:t>https://github.com/ESIPFed/data-readiness</a:t>
            </a:r>
            <a:r>
              <a:rPr lang="en" sz="1200" dirty="0">
                <a:solidFill>
                  <a:schemeClr val="dk1"/>
                </a:solidFill>
                <a:latin typeface="Calibri"/>
                <a:ea typeface="Calibri"/>
                <a:cs typeface="Calibri"/>
                <a:sym typeface="Calibri"/>
              </a:rPr>
              <a:t> </a:t>
            </a:r>
            <a:endParaRPr sz="1300" dirty="0">
              <a:latin typeface="Calibri"/>
              <a:ea typeface="Calibri"/>
              <a:cs typeface="Calibri"/>
              <a:sym typeface="Calibri"/>
            </a:endParaRPr>
          </a:p>
        </p:txBody>
      </p:sp>
      <p:grpSp>
        <p:nvGrpSpPr>
          <p:cNvPr id="110" name="Google Shape;110;p20"/>
          <p:cNvGrpSpPr/>
          <p:nvPr/>
        </p:nvGrpSpPr>
        <p:grpSpPr>
          <a:xfrm>
            <a:off x="-47938" y="586386"/>
            <a:ext cx="8512125" cy="3678367"/>
            <a:chOff x="-47938" y="586386"/>
            <a:chExt cx="8512125" cy="3678367"/>
          </a:xfrm>
        </p:grpSpPr>
        <p:grpSp>
          <p:nvGrpSpPr>
            <p:cNvPr id="111" name="Google Shape;111;p20"/>
            <p:cNvGrpSpPr/>
            <p:nvPr/>
          </p:nvGrpSpPr>
          <p:grpSpPr>
            <a:xfrm>
              <a:off x="362051" y="817820"/>
              <a:ext cx="3381365" cy="3300772"/>
              <a:chOff x="-31131" y="96874"/>
              <a:chExt cx="3986988" cy="3987402"/>
            </a:xfrm>
          </p:grpSpPr>
          <p:sp>
            <p:nvSpPr>
              <p:cNvPr id="112" name="Google Shape;112;p20"/>
              <p:cNvSpPr/>
              <p:nvPr/>
            </p:nvSpPr>
            <p:spPr>
              <a:xfrm>
                <a:off x="1381369" y="1511554"/>
                <a:ext cx="1159200" cy="1160100"/>
              </a:xfrm>
              <a:prstGeom prst="ellipse">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100" i="0" u="none" strike="noStrike" cap="none">
                    <a:solidFill>
                      <a:srgbClr val="000000"/>
                    </a:solidFill>
                    <a:latin typeface="Calibri"/>
                    <a:ea typeface="Calibri"/>
                    <a:cs typeface="Calibri"/>
                    <a:sym typeface="Calibri"/>
                  </a:rPr>
                  <a:t>AI-Ready Data</a:t>
                </a:r>
                <a:endParaRPr sz="1100" i="0" u="none" strike="noStrike" cap="none">
                  <a:solidFill>
                    <a:srgbClr val="000000"/>
                  </a:solidFill>
                  <a:latin typeface="Calibri"/>
                  <a:ea typeface="Calibri"/>
                  <a:cs typeface="Calibri"/>
                  <a:sym typeface="Calibri"/>
                </a:endParaRPr>
              </a:p>
            </p:txBody>
          </p:sp>
          <p:grpSp>
            <p:nvGrpSpPr>
              <p:cNvPr id="113" name="Google Shape;113;p20"/>
              <p:cNvGrpSpPr/>
              <p:nvPr/>
            </p:nvGrpSpPr>
            <p:grpSpPr>
              <a:xfrm>
                <a:off x="-31131" y="1127035"/>
                <a:ext cx="2071476" cy="2077863"/>
                <a:chOff x="2294101" y="1473389"/>
                <a:chExt cx="2365508" cy="2365508"/>
              </a:xfrm>
            </p:grpSpPr>
            <p:sp>
              <p:nvSpPr>
                <p:cNvPr id="114" name="Google Shape;114;p20"/>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1D7E7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15" name="Google Shape;115;p20"/>
                <p:cNvSpPr txBox="1"/>
                <p:nvPr/>
              </p:nvSpPr>
              <p:spPr>
                <a:xfrm rot="-5400000">
                  <a:off x="2686908" y="2290153"/>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Access</a:t>
                  </a:r>
                  <a:endParaRPr sz="1100" i="0" u="none" strike="noStrike" cap="none">
                    <a:solidFill>
                      <a:srgbClr val="FFFFFF"/>
                    </a:solidFill>
                    <a:latin typeface="Calibri"/>
                    <a:ea typeface="Calibri"/>
                    <a:cs typeface="Calibri"/>
                    <a:sym typeface="Calibri"/>
                  </a:endParaRPr>
                </a:p>
              </p:txBody>
            </p:sp>
          </p:grpSp>
          <p:grpSp>
            <p:nvGrpSpPr>
              <p:cNvPr id="116" name="Google Shape;116;p20"/>
              <p:cNvGrpSpPr/>
              <p:nvPr/>
            </p:nvGrpSpPr>
            <p:grpSpPr>
              <a:xfrm>
                <a:off x="851971" y="96874"/>
                <a:ext cx="2069083" cy="2075463"/>
                <a:chOff x="3302555" y="300620"/>
                <a:chExt cx="2362776" cy="2362776"/>
              </a:xfrm>
            </p:grpSpPr>
            <p:sp>
              <p:nvSpPr>
                <p:cNvPr id="117" name="Google Shape;117;p20"/>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45818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18" name="Google Shape;118;p20"/>
                <p:cNvSpPr txBox="1"/>
                <p:nvPr/>
              </p:nvSpPr>
              <p:spPr>
                <a:xfrm>
                  <a:off x="3823913" y="1153125"/>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dirty="0">
                      <a:solidFill>
                        <a:srgbClr val="FFFFFF"/>
                      </a:solidFill>
                      <a:latin typeface="Calibri"/>
                      <a:ea typeface="Calibri"/>
                      <a:cs typeface="Calibri"/>
                      <a:sym typeface="Calibri"/>
                    </a:rPr>
                    <a:t>Preparation</a:t>
                  </a:r>
                  <a:endParaRPr sz="1100" i="0" u="none" strike="noStrike" cap="none" dirty="0">
                    <a:solidFill>
                      <a:srgbClr val="FFFFFF"/>
                    </a:solidFill>
                    <a:latin typeface="Calibri"/>
                    <a:ea typeface="Calibri"/>
                    <a:cs typeface="Calibri"/>
                    <a:sym typeface="Calibri"/>
                  </a:endParaRPr>
                </a:p>
              </p:txBody>
            </p:sp>
          </p:grpSp>
          <p:grpSp>
            <p:nvGrpSpPr>
              <p:cNvPr id="119" name="Google Shape;119;p20"/>
              <p:cNvGrpSpPr/>
              <p:nvPr/>
            </p:nvGrpSpPr>
            <p:grpSpPr>
              <a:xfrm>
                <a:off x="1884573" y="978745"/>
                <a:ext cx="2071284" cy="2077670"/>
                <a:chOff x="4481729" y="1304571"/>
                <a:chExt cx="2365289" cy="2365289"/>
              </a:xfrm>
            </p:grpSpPr>
            <p:sp>
              <p:nvSpPr>
                <p:cNvPr id="120" name="Google Shape;120;p20"/>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A2C4C9"/>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21" name="Google Shape;121;p20"/>
                <p:cNvSpPr txBox="1"/>
                <p:nvPr/>
              </p:nvSpPr>
              <p:spPr>
                <a:xfrm rot="5400000">
                  <a:off x="4960966" y="2290154"/>
                  <a:ext cx="1496100" cy="563100"/>
                </a:xfrm>
                <a:prstGeom prst="rect">
                  <a:avLst/>
                </a:prstGeom>
                <a:solidFill>
                  <a:srgbClr val="A2C4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Documentation</a:t>
                  </a:r>
                  <a:endParaRPr sz="1100" i="0" u="none" strike="noStrike" cap="none">
                    <a:solidFill>
                      <a:srgbClr val="FFFFFF"/>
                    </a:solidFill>
                    <a:latin typeface="Calibri"/>
                    <a:ea typeface="Calibri"/>
                    <a:cs typeface="Calibri"/>
                    <a:sym typeface="Calibri"/>
                  </a:endParaRPr>
                </a:p>
              </p:txBody>
            </p:sp>
          </p:grpSp>
          <p:grpSp>
            <p:nvGrpSpPr>
              <p:cNvPr id="122" name="Google Shape;122;p20"/>
              <p:cNvGrpSpPr/>
              <p:nvPr/>
            </p:nvGrpSpPr>
            <p:grpSpPr>
              <a:xfrm>
                <a:off x="1003671" y="2011108"/>
                <a:ext cx="2066796" cy="2073168"/>
                <a:chOff x="3475788" y="2479847"/>
                <a:chExt cx="2360164" cy="2360164"/>
              </a:xfrm>
            </p:grpSpPr>
            <p:sp>
              <p:nvSpPr>
                <p:cNvPr id="123" name="Google Shape;123;p20"/>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1F887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24" name="Google Shape;124;p20"/>
                <p:cNvSpPr txBox="1"/>
                <p:nvPr/>
              </p:nvSpPr>
              <p:spPr>
                <a:xfrm>
                  <a:off x="3823936" y="3427182"/>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Quality</a:t>
                  </a:r>
                  <a:endParaRPr sz="1100" i="0" u="none" strike="noStrike" cap="none">
                    <a:solidFill>
                      <a:srgbClr val="FFFFFF"/>
                    </a:solidFill>
                    <a:latin typeface="Calibri"/>
                    <a:ea typeface="Calibri"/>
                    <a:cs typeface="Calibri"/>
                    <a:sym typeface="Calibri"/>
                  </a:endParaRPr>
                </a:p>
              </p:txBody>
            </p:sp>
          </p:grpSp>
        </p:grpSp>
        <p:grpSp>
          <p:nvGrpSpPr>
            <p:cNvPr id="125" name="Google Shape;125;p20"/>
            <p:cNvGrpSpPr/>
            <p:nvPr/>
          </p:nvGrpSpPr>
          <p:grpSpPr>
            <a:xfrm>
              <a:off x="-47938" y="586386"/>
              <a:ext cx="8512125" cy="3678367"/>
              <a:chOff x="-3368766" y="-518088"/>
              <a:chExt cx="8785349" cy="4017000"/>
            </a:xfrm>
          </p:grpSpPr>
          <p:sp>
            <p:nvSpPr>
              <p:cNvPr id="126" name="Google Shape;126;p20"/>
              <p:cNvSpPr/>
              <p:nvPr/>
            </p:nvSpPr>
            <p:spPr>
              <a:xfrm>
                <a:off x="-3368766" y="-518088"/>
                <a:ext cx="4017000" cy="4017000"/>
              </a:xfrm>
              <a:prstGeom prst="blockArc">
                <a:avLst>
                  <a:gd name="adj1" fmla="val 18900000"/>
                  <a:gd name="adj2" fmla="val 2700000"/>
                  <a:gd name="adj3" fmla="val 538"/>
                </a:avLst>
              </a:prstGeom>
              <a:no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27" name="Google Shape;127;p20"/>
              <p:cNvSpPr/>
              <p:nvPr/>
            </p:nvSpPr>
            <p:spPr>
              <a:xfrm>
                <a:off x="339881" y="229160"/>
                <a:ext cx="5076600" cy="458700"/>
              </a:xfrm>
              <a:prstGeom prst="rect">
                <a:avLst/>
              </a:prstGeom>
              <a:solidFill>
                <a:srgbClr val="FFFBEF"/>
              </a:solidFill>
              <a:ln w="25400" cap="flat" cmpd="sng">
                <a:solidFill>
                  <a:schemeClr val="dk2">
                    <a:alpha val="4902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28" name="Google Shape;128;p20"/>
              <p:cNvSpPr txBox="1"/>
              <p:nvPr/>
            </p:nvSpPr>
            <p:spPr>
              <a:xfrm>
                <a:off x="339881" y="229160"/>
                <a:ext cx="5076600" cy="458700"/>
              </a:xfrm>
              <a:prstGeom prst="rect">
                <a:avLst/>
              </a:prstGeom>
              <a:noFill/>
              <a:ln w="9525" cap="flat" cmpd="sng">
                <a:solidFill>
                  <a:srgbClr val="6C6C6C"/>
                </a:solidFill>
                <a:prstDash val="solid"/>
                <a:round/>
                <a:headEnd type="none" w="sm" len="sm"/>
                <a:tailEnd type="none" w="sm" len="sm"/>
              </a:ln>
            </p:spPr>
            <p:txBody>
              <a:bodyPr spcFirstLastPara="1" wrap="square" lIns="363975" tIns="30475" rIns="30475" bIns="30475"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1" i="1" u="none" strike="noStrike" cap="none">
                    <a:solidFill>
                      <a:schemeClr val="dk1"/>
                    </a:solidFill>
                    <a:latin typeface="Calibri"/>
                    <a:ea typeface="Calibri"/>
                    <a:cs typeface="Calibri"/>
                    <a:sym typeface="Calibri"/>
                  </a:rPr>
                  <a:t>Documentation</a:t>
                </a:r>
                <a:r>
                  <a:rPr lang="en" sz="1200" i="0" u="none" strike="noStrike" cap="none">
                    <a:solidFill>
                      <a:schemeClr val="dk1"/>
                    </a:solidFill>
                    <a:latin typeface="Calibri"/>
                    <a:ea typeface="Calibri"/>
                    <a:cs typeface="Calibri"/>
                    <a:sym typeface="Calibri"/>
                  </a:rPr>
                  <a:t> enables users to understand the contents of a data set and should provide information and tools to </a:t>
                </a:r>
                <a:r>
                  <a:rPr lang="en" sz="1200" b="1" i="1" u="none" strike="noStrike" cap="none">
                    <a:solidFill>
                      <a:schemeClr val="dk1"/>
                    </a:solidFill>
                    <a:latin typeface="Calibri"/>
                    <a:ea typeface="Calibri"/>
                    <a:cs typeface="Calibri"/>
                    <a:sym typeface="Calibri"/>
                  </a:rPr>
                  <a:t>increase data usability</a:t>
                </a:r>
                <a:r>
                  <a:rPr lang="en"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p:txBody>
          </p:sp>
          <p:sp>
            <p:nvSpPr>
              <p:cNvPr id="129" name="Google Shape;129;p20"/>
              <p:cNvSpPr/>
              <p:nvPr/>
            </p:nvSpPr>
            <p:spPr>
              <a:xfrm>
                <a:off x="53282" y="171840"/>
                <a:ext cx="573300" cy="573300"/>
              </a:xfrm>
              <a:prstGeom prst="ellipse">
                <a:avLst/>
              </a:prstGeom>
              <a:solidFill>
                <a:schemeClr val="lt1"/>
              </a:solidFill>
              <a:ln w="25400" cap="flat" cmpd="sng">
                <a:solidFill>
                  <a:srgbClr val="6C6C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0" name="Google Shape;130;p20"/>
              <p:cNvSpPr/>
              <p:nvPr/>
            </p:nvSpPr>
            <p:spPr>
              <a:xfrm>
                <a:off x="602783" y="917117"/>
                <a:ext cx="4813800" cy="458700"/>
              </a:xfrm>
              <a:prstGeom prst="rect">
                <a:avLst/>
              </a:prstGeom>
              <a:solidFill>
                <a:srgbClr val="FFFBEF"/>
              </a:solid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1" name="Google Shape;131;p20"/>
              <p:cNvSpPr txBox="1"/>
              <p:nvPr/>
            </p:nvSpPr>
            <p:spPr>
              <a:xfrm>
                <a:off x="602783" y="917117"/>
                <a:ext cx="4813800" cy="458700"/>
              </a:xfrm>
              <a:prstGeom prst="rect">
                <a:avLst/>
              </a:prstGeom>
              <a:noFill/>
              <a:ln w="9525" cap="flat" cmpd="sng">
                <a:solidFill>
                  <a:srgbClr val="6C6C6C"/>
                </a:solidFill>
                <a:prstDash val="solid"/>
                <a:round/>
                <a:headEnd type="none" w="sm" len="sm"/>
                <a:tailEnd type="none" w="sm" len="sm"/>
              </a:ln>
            </p:spPr>
            <p:txBody>
              <a:bodyPr spcFirstLastPara="1" wrap="square" lIns="363975" tIns="30475" rIns="30475" bIns="30475"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1" i="1" u="none" strike="noStrike" cap="none">
                    <a:solidFill>
                      <a:schemeClr val="dk1"/>
                    </a:solidFill>
                    <a:latin typeface="Calibri"/>
                    <a:ea typeface="Calibri"/>
                    <a:cs typeface="Calibri"/>
                    <a:sym typeface="Calibri"/>
                  </a:rPr>
                  <a:t>Quality </a:t>
                </a:r>
                <a:r>
                  <a:rPr lang="en" sz="1200" b="1" i="0" u="none" strike="noStrike" cap="none">
                    <a:solidFill>
                      <a:schemeClr val="dk1"/>
                    </a:solidFill>
                    <a:latin typeface="Calibri"/>
                    <a:ea typeface="Calibri"/>
                    <a:cs typeface="Calibri"/>
                    <a:sym typeface="Calibri"/>
                  </a:rPr>
                  <a:t>information</a:t>
                </a:r>
                <a:r>
                  <a:rPr lang="en" sz="1200" i="0" u="none" strike="noStrike" cap="none">
                    <a:solidFill>
                      <a:schemeClr val="dk1"/>
                    </a:solidFill>
                    <a:latin typeface="Calibri"/>
                    <a:ea typeface="Calibri"/>
                    <a:cs typeface="Calibri"/>
                    <a:sym typeface="Calibri"/>
                  </a:rPr>
                  <a:t> determines the dataset’s “</a:t>
                </a:r>
                <a:r>
                  <a:rPr lang="en" sz="1200" b="1" i="1" u="none" strike="noStrike" cap="none">
                    <a:solidFill>
                      <a:schemeClr val="dk1"/>
                    </a:solidFill>
                    <a:latin typeface="Calibri"/>
                    <a:ea typeface="Calibri"/>
                    <a:cs typeface="Calibri"/>
                    <a:sym typeface="Calibri"/>
                  </a:rPr>
                  <a:t>fit-for-purpose</a:t>
                </a:r>
                <a:r>
                  <a:rPr lang="en" sz="1200" i="0" u="none" strike="noStrike" cap="none">
                    <a:solidFill>
                      <a:schemeClr val="dk1"/>
                    </a:solidFill>
                    <a:latin typeface="Calibri"/>
                    <a:ea typeface="Calibri"/>
                    <a:cs typeface="Calibri"/>
                    <a:sym typeface="Calibri"/>
                  </a:rPr>
                  <a:t>” for AI &amp; affects the trustworthiness of AI applications.</a:t>
                </a:r>
                <a:endParaRPr sz="1200" b="1" i="1" u="none" strike="noStrike" cap="none">
                  <a:solidFill>
                    <a:schemeClr val="dk1"/>
                  </a:solidFill>
                  <a:latin typeface="Calibri"/>
                  <a:ea typeface="Calibri"/>
                  <a:cs typeface="Calibri"/>
                  <a:sym typeface="Calibri"/>
                </a:endParaRPr>
              </a:p>
            </p:txBody>
          </p:sp>
          <p:sp>
            <p:nvSpPr>
              <p:cNvPr id="132" name="Google Shape;132;p20"/>
              <p:cNvSpPr/>
              <p:nvPr/>
            </p:nvSpPr>
            <p:spPr>
              <a:xfrm>
                <a:off x="316184" y="859797"/>
                <a:ext cx="573300" cy="573300"/>
              </a:xfrm>
              <a:prstGeom prst="ellipse">
                <a:avLst/>
              </a:prstGeom>
              <a:solidFill>
                <a:schemeClr val="lt1"/>
              </a:solidFill>
              <a:ln w="25400" cap="flat" cmpd="sng">
                <a:solidFill>
                  <a:srgbClr val="6C6C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3" name="Google Shape;133;p20"/>
              <p:cNvSpPr/>
              <p:nvPr/>
            </p:nvSpPr>
            <p:spPr>
              <a:xfrm>
                <a:off x="602783" y="1605074"/>
                <a:ext cx="4813800" cy="458700"/>
              </a:xfrm>
              <a:prstGeom prst="rect">
                <a:avLst/>
              </a:prstGeom>
              <a:solidFill>
                <a:srgbClr val="FFFBEF"/>
              </a:solid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4" name="Google Shape;134;p20"/>
              <p:cNvSpPr txBox="1"/>
              <p:nvPr/>
            </p:nvSpPr>
            <p:spPr>
              <a:xfrm>
                <a:off x="602783" y="1605074"/>
                <a:ext cx="4813800" cy="458700"/>
              </a:xfrm>
              <a:prstGeom prst="rect">
                <a:avLst/>
              </a:prstGeom>
              <a:noFill/>
              <a:ln w="9525" cap="flat" cmpd="sng">
                <a:solidFill>
                  <a:srgbClr val="6C6C6C"/>
                </a:solidFill>
                <a:prstDash val="solid"/>
                <a:round/>
                <a:headEnd type="none" w="sm" len="sm"/>
                <a:tailEnd type="none" w="sm" len="sm"/>
              </a:ln>
            </p:spPr>
            <p:txBody>
              <a:bodyPr spcFirstLastPara="1" wrap="square" lIns="363975" tIns="30475" rIns="30475" bIns="30475"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1" i="1" u="none" strike="noStrike" cap="none">
                    <a:solidFill>
                      <a:schemeClr val="dk1"/>
                    </a:solidFill>
                    <a:latin typeface="Calibri"/>
                    <a:ea typeface="Calibri"/>
                    <a:cs typeface="Calibri"/>
                    <a:sym typeface="Calibri"/>
                  </a:rPr>
                  <a:t>Access </a:t>
                </a:r>
                <a:r>
                  <a:rPr lang="en" sz="1200" i="0" u="none" strike="noStrike" cap="none">
                    <a:solidFill>
                      <a:schemeClr val="dk1"/>
                    </a:solidFill>
                    <a:latin typeface="Calibri"/>
                    <a:ea typeface="Calibri"/>
                    <a:cs typeface="Calibri"/>
                    <a:sym typeface="Calibri"/>
                  </a:rPr>
                  <a:t>affects the </a:t>
                </a:r>
                <a:r>
                  <a:rPr lang="en" sz="1200" b="1" i="1" u="none" strike="noStrike" cap="none">
                    <a:solidFill>
                      <a:schemeClr val="dk1"/>
                    </a:solidFill>
                    <a:latin typeface="Calibri"/>
                    <a:ea typeface="Calibri"/>
                    <a:cs typeface="Calibri"/>
                    <a:sym typeface="Calibri"/>
                  </a:rPr>
                  <a:t>efficiency &amp; reproducibility</a:t>
                </a:r>
                <a:r>
                  <a:rPr lang="en" sz="1200" i="0" u="none" strike="noStrike" cap="none">
                    <a:solidFill>
                      <a:schemeClr val="dk1"/>
                    </a:solidFill>
                    <a:latin typeface="Calibri"/>
                    <a:ea typeface="Calibri"/>
                    <a:cs typeface="Calibri"/>
                    <a:sym typeface="Calibri"/>
                  </a:rPr>
                  <a:t> for AI R&amp;D process.</a:t>
                </a:r>
                <a:endParaRPr sz="1200" i="0" u="none" strike="noStrike" cap="none">
                  <a:solidFill>
                    <a:schemeClr val="dk1"/>
                  </a:solidFill>
                  <a:latin typeface="Calibri"/>
                  <a:ea typeface="Calibri"/>
                  <a:cs typeface="Calibri"/>
                  <a:sym typeface="Calibri"/>
                </a:endParaRPr>
              </a:p>
            </p:txBody>
          </p:sp>
          <p:sp>
            <p:nvSpPr>
              <p:cNvPr id="135" name="Google Shape;135;p20"/>
              <p:cNvSpPr/>
              <p:nvPr/>
            </p:nvSpPr>
            <p:spPr>
              <a:xfrm>
                <a:off x="316184" y="1547754"/>
                <a:ext cx="573300" cy="573300"/>
              </a:xfrm>
              <a:prstGeom prst="ellipse">
                <a:avLst/>
              </a:prstGeom>
              <a:solidFill>
                <a:schemeClr val="lt1"/>
              </a:solidFill>
              <a:ln w="25400" cap="flat" cmpd="sng">
                <a:solidFill>
                  <a:srgbClr val="6C6C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6" name="Google Shape;136;p20"/>
              <p:cNvSpPr/>
              <p:nvPr/>
            </p:nvSpPr>
            <p:spPr>
              <a:xfrm>
                <a:off x="339881" y="2293031"/>
                <a:ext cx="5076600" cy="458700"/>
              </a:xfrm>
              <a:prstGeom prst="rect">
                <a:avLst/>
              </a:prstGeom>
              <a:solidFill>
                <a:srgbClr val="FFFBEF"/>
              </a:solidFill>
              <a:ln w="254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sp>
            <p:nvSpPr>
              <p:cNvPr id="137" name="Google Shape;137;p20"/>
              <p:cNvSpPr txBox="1"/>
              <p:nvPr/>
            </p:nvSpPr>
            <p:spPr>
              <a:xfrm>
                <a:off x="339881" y="2293031"/>
                <a:ext cx="5076600" cy="458700"/>
              </a:xfrm>
              <a:prstGeom prst="rect">
                <a:avLst/>
              </a:prstGeom>
              <a:noFill/>
              <a:ln w="9525" cap="flat" cmpd="sng">
                <a:solidFill>
                  <a:srgbClr val="6C6C6C"/>
                </a:solidFill>
                <a:prstDash val="solid"/>
                <a:round/>
                <a:headEnd type="none" w="sm" len="sm"/>
                <a:tailEnd type="none" w="sm" len="sm"/>
              </a:ln>
            </p:spPr>
            <p:txBody>
              <a:bodyPr spcFirstLastPara="1" wrap="square" lIns="363975" tIns="30475" rIns="30475" bIns="30475" anchor="ctr" anchorCtr="0">
                <a:noAutofit/>
              </a:bodyPr>
              <a:lstStyle/>
              <a:p>
                <a:pPr marL="0" marR="0" lvl="0" indent="0" algn="l" rtl="0">
                  <a:lnSpc>
                    <a:spcPct val="90000"/>
                  </a:lnSpc>
                  <a:spcBef>
                    <a:spcPts val="0"/>
                  </a:spcBef>
                  <a:spcAft>
                    <a:spcPts val="0"/>
                  </a:spcAft>
                  <a:buClr>
                    <a:srgbClr val="000000"/>
                  </a:buClr>
                  <a:buSzPts val="1200"/>
                  <a:buFont typeface="Arial"/>
                  <a:buNone/>
                </a:pPr>
                <a:r>
                  <a:rPr lang="en" sz="1200" b="1" i="1" u="none" strike="noStrike" cap="none">
                    <a:solidFill>
                      <a:schemeClr val="dk1"/>
                    </a:solidFill>
                    <a:latin typeface="Calibri"/>
                    <a:ea typeface="Calibri"/>
                    <a:cs typeface="Calibri"/>
                    <a:sym typeface="Calibri"/>
                  </a:rPr>
                  <a:t>Preparation</a:t>
                </a:r>
                <a:r>
                  <a:rPr lang="en" sz="1200" i="0" u="none" strike="noStrike" cap="none">
                    <a:solidFill>
                      <a:schemeClr val="dk1"/>
                    </a:solidFill>
                    <a:latin typeface="Calibri"/>
                    <a:ea typeface="Calibri"/>
                    <a:cs typeface="Calibri"/>
                    <a:sym typeface="Calibri"/>
                  </a:rPr>
                  <a:t> help identify common </a:t>
                </a:r>
                <a:r>
                  <a:rPr lang="en" sz="1200" b="1" i="1" u="none" strike="noStrike" cap="none">
                    <a:solidFill>
                      <a:schemeClr val="dk1"/>
                    </a:solidFill>
                    <a:latin typeface="Calibri"/>
                    <a:ea typeface="Calibri"/>
                    <a:cs typeface="Calibri"/>
                    <a:sym typeface="Calibri"/>
                  </a:rPr>
                  <a:t>data services and tools </a:t>
                </a:r>
                <a:r>
                  <a:rPr lang="en" sz="1200" i="0" u="none" strike="noStrike" cap="none">
                    <a:solidFill>
                      <a:schemeClr val="dk1"/>
                    </a:solidFill>
                    <a:latin typeface="Calibri"/>
                    <a:ea typeface="Calibri"/>
                    <a:cs typeface="Calibri"/>
                    <a:sym typeface="Calibri"/>
                  </a:rPr>
                  <a:t>to reduce preprocessing burden for users including AI practitioners. </a:t>
                </a:r>
                <a:endParaRPr sz="1200">
                  <a:latin typeface="Calibri"/>
                  <a:ea typeface="Calibri"/>
                  <a:cs typeface="Calibri"/>
                  <a:sym typeface="Calibri"/>
                </a:endParaRPr>
              </a:p>
            </p:txBody>
          </p:sp>
          <p:sp>
            <p:nvSpPr>
              <p:cNvPr id="138" name="Google Shape;138;p20"/>
              <p:cNvSpPr/>
              <p:nvPr/>
            </p:nvSpPr>
            <p:spPr>
              <a:xfrm>
                <a:off x="53282" y="2235711"/>
                <a:ext cx="573300" cy="573300"/>
              </a:xfrm>
              <a:prstGeom prst="ellipse">
                <a:avLst/>
              </a:prstGeom>
              <a:solidFill>
                <a:schemeClr val="lt1"/>
              </a:solidFill>
              <a:ln w="25400" cap="flat" cmpd="sng">
                <a:solidFill>
                  <a:srgbClr val="6C6C6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Calibri"/>
                  <a:ea typeface="Calibri"/>
                  <a:cs typeface="Calibri"/>
                  <a:sym typeface="Calibri"/>
                </a:endParaRPr>
              </a:p>
            </p:txBody>
          </p:sp>
        </p:grpSp>
      </p:grpSp>
      <p:sp>
        <p:nvSpPr>
          <p:cNvPr id="139" name="Google Shape;139;p20"/>
          <p:cNvSpPr txBox="1">
            <a:spLocks noGrp="1"/>
          </p:cNvSpPr>
          <p:nvPr>
            <p:ph type="title"/>
          </p:nvPr>
        </p:nvSpPr>
        <p:spPr>
          <a:xfrm>
            <a:off x="1449775" y="445025"/>
            <a:ext cx="64599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a:solidFill>
                  <a:schemeClr val="lt1"/>
                </a:solidFill>
                <a:latin typeface="Calibri"/>
                <a:ea typeface="Calibri"/>
                <a:cs typeface="Calibri"/>
                <a:sym typeface="Calibri"/>
              </a:rPr>
              <a:t>Community-driven AI-Ready Data Initiative</a:t>
            </a:r>
            <a:endParaRPr>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1"/>
          <p:cNvSpPr txBox="1">
            <a:spLocks noGrp="1"/>
          </p:cNvSpPr>
          <p:nvPr>
            <p:ph type="title"/>
          </p:nvPr>
        </p:nvSpPr>
        <p:spPr>
          <a:xfrm>
            <a:off x="1300525" y="445025"/>
            <a:ext cx="66198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AI-Ready Data Characteristics</a:t>
            </a:r>
            <a:endParaRPr>
              <a:solidFill>
                <a:schemeClr val="lt1"/>
              </a:solidFill>
            </a:endParaRPr>
          </a:p>
        </p:txBody>
      </p:sp>
      <p:grpSp>
        <p:nvGrpSpPr>
          <p:cNvPr id="145" name="Google Shape;145;p21"/>
          <p:cNvGrpSpPr/>
          <p:nvPr/>
        </p:nvGrpSpPr>
        <p:grpSpPr>
          <a:xfrm>
            <a:off x="331351" y="1223707"/>
            <a:ext cx="8558153" cy="3280096"/>
            <a:chOff x="1347600" y="606775"/>
            <a:chExt cx="3256775" cy="2606975"/>
          </a:xfrm>
        </p:grpSpPr>
        <p:sp>
          <p:nvSpPr>
            <p:cNvPr id="146" name="Google Shape;146;p21"/>
            <p:cNvSpPr/>
            <p:nvPr/>
          </p:nvSpPr>
          <p:spPr>
            <a:xfrm>
              <a:off x="1347600" y="606775"/>
              <a:ext cx="1608600" cy="1284000"/>
            </a:xfrm>
            <a:prstGeom prst="roundRect">
              <a:avLst>
                <a:gd name="adj" fmla="val 8244"/>
              </a:avLst>
            </a:prstGeom>
            <a:gradFill>
              <a:gsLst>
                <a:gs pos="0">
                  <a:srgbClr val="FDECDB"/>
                </a:gs>
                <a:gs pos="100000">
                  <a:srgbClr val="F0A963"/>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solidFill>
                    <a:srgbClr val="0F243E"/>
                  </a:solidFill>
                  <a:latin typeface="Lato"/>
                  <a:ea typeface="Lato"/>
                  <a:cs typeface="Lato"/>
                  <a:sym typeface="Lato"/>
                </a:rPr>
                <a:t>Quality</a:t>
              </a:r>
              <a:endParaRPr b="1" i="0" u="none" strike="noStrike" cap="none">
                <a:solidFill>
                  <a:srgbClr val="0F243E"/>
                </a:solidFill>
                <a:latin typeface="Lato"/>
                <a:ea typeface="Lato"/>
                <a:cs typeface="Lato"/>
                <a:sym typeface="Lato"/>
              </a:endParaRPr>
            </a:p>
            <a:p>
              <a:pPr marL="457200" lvl="0" indent="-304800" algn="l" rtl="0">
                <a:spcBef>
                  <a:spcPts val="0"/>
                </a:spcBef>
                <a:spcAft>
                  <a:spcPts val="0"/>
                </a:spcAft>
                <a:buClr>
                  <a:srgbClr val="0F243E"/>
                </a:buClr>
                <a:buSzPts val="1200"/>
                <a:buChar char="●"/>
              </a:pPr>
              <a:r>
                <a:rPr lang="en" sz="1200">
                  <a:solidFill>
                    <a:schemeClr val="dk1"/>
                  </a:solidFill>
                </a:rPr>
                <a:t>Completeness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Consistency</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Unbiasedness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Timeliness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Uncertainty information</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Provenance</a:t>
              </a:r>
              <a:endParaRPr sz="1200">
                <a:solidFill>
                  <a:schemeClr val="dk1"/>
                </a:solidFill>
              </a:endParaRPr>
            </a:p>
          </p:txBody>
        </p:sp>
        <p:sp>
          <p:nvSpPr>
            <p:cNvPr id="147" name="Google Shape;147;p21"/>
            <p:cNvSpPr/>
            <p:nvPr/>
          </p:nvSpPr>
          <p:spPr>
            <a:xfrm>
              <a:off x="2995775" y="606775"/>
              <a:ext cx="1608600" cy="1284000"/>
            </a:xfrm>
            <a:prstGeom prst="roundRect">
              <a:avLst>
                <a:gd name="adj" fmla="val 8244"/>
              </a:avLst>
            </a:prstGeom>
            <a:gradFill>
              <a:gsLst>
                <a:gs pos="0">
                  <a:srgbClr val="F5D0D0"/>
                </a:gs>
                <a:gs pos="100000">
                  <a:srgbClr val="D96868"/>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solidFill>
                    <a:srgbClr val="0F243E"/>
                  </a:solidFill>
                  <a:latin typeface="Lato"/>
                  <a:ea typeface="Lato"/>
                  <a:cs typeface="Lato"/>
                  <a:sym typeface="Lato"/>
                </a:rPr>
                <a:t>Documentation</a:t>
              </a:r>
              <a:endParaRPr b="1">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Standard/common metadata</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Tools &amp; examples (codes, softwares, notebooks)</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Data dictionary</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Identifiers</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License information</a:t>
              </a:r>
              <a:endParaRPr sz="1200">
                <a:solidFill>
                  <a:srgbClr val="0F243E"/>
                </a:solidFill>
                <a:latin typeface="Lato"/>
                <a:ea typeface="Lato"/>
                <a:cs typeface="Lato"/>
                <a:sym typeface="Lato"/>
              </a:endParaRPr>
            </a:p>
          </p:txBody>
        </p:sp>
        <p:sp>
          <p:nvSpPr>
            <p:cNvPr id="148" name="Google Shape;148;p21"/>
            <p:cNvSpPr/>
            <p:nvPr/>
          </p:nvSpPr>
          <p:spPr>
            <a:xfrm>
              <a:off x="1347600" y="1929750"/>
              <a:ext cx="1608600" cy="1284000"/>
            </a:xfrm>
            <a:prstGeom prst="roundRect">
              <a:avLst>
                <a:gd name="adj" fmla="val 8244"/>
              </a:avLst>
            </a:prstGeom>
            <a:gradFill>
              <a:gsLst>
                <a:gs pos="0">
                  <a:srgbClr val="DCECD5"/>
                </a:gs>
                <a:gs pos="100000">
                  <a:srgbClr val="93BC81"/>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solidFill>
                    <a:srgbClr val="0F243E"/>
                  </a:solidFill>
                  <a:latin typeface="Lato"/>
                  <a:ea typeface="Lato"/>
                  <a:cs typeface="Lato"/>
                  <a:sym typeface="Lato"/>
                </a:rPr>
                <a:t>Access</a:t>
              </a:r>
              <a:endParaRPr b="1">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Data format (prefer variety)</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Delivery options (prefer variety)</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Security &amp; privacy</a:t>
              </a:r>
              <a:endParaRPr sz="1200">
                <a:solidFill>
                  <a:srgbClr val="0F243E"/>
                </a:solidFill>
                <a:latin typeface="Lato"/>
                <a:ea typeface="Lato"/>
                <a:cs typeface="Lato"/>
                <a:sym typeface="Lato"/>
              </a:endParaRPr>
            </a:p>
            <a:p>
              <a:pPr marL="457200" marR="0" lvl="0" indent="-304800" algn="l" rtl="0">
                <a:lnSpc>
                  <a:spcPct val="100000"/>
                </a:lnSpc>
                <a:spcBef>
                  <a:spcPts val="0"/>
                </a:spcBef>
                <a:spcAft>
                  <a:spcPts val="0"/>
                </a:spcAft>
                <a:buClr>
                  <a:srgbClr val="0F243E"/>
                </a:buClr>
                <a:buSzPts val="1200"/>
                <a:buFont typeface="Lato"/>
                <a:buChar char="●"/>
              </a:pPr>
              <a:r>
                <a:rPr lang="en" sz="1200">
                  <a:solidFill>
                    <a:srgbClr val="0F243E"/>
                  </a:solidFill>
                  <a:latin typeface="Lato"/>
                  <a:ea typeface="Lato"/>
                  <a:cs typeface="Lato"/>
                  <a:sym typeface="Lato"/>
                </a:rPr>
                <a:t>Usage right </a:t>
              </a:r>
              <a:endParaRPr sz="1200">
                <a:solidFill>
                  <a:srgbClr val="0F243E"/>
                </a:solidFill>
                <a:latin typeface="Lato"/>
                <a:ea typeface="Lato"/>
                <a:cs typeface="Lato"/>
                <a:sym typeface="Lato"/>
              </a:endParaRPr>
            </a:p>
          </p:txBody>
        </p:sp>
        <p:sp>
          <p:nvSpPr>
            <p:cNvPr id="149" name="Google Shape;149;p21"/>
            <p:cNvSpPr/>
            <p:nvPr/>
          </p:nvSpPr>
          <p:spPr>
            <a:xfrm>
              <a:off x="2995775" y="1929750"/>
              <a:ext cx="1608600" cy="1284000"/>
            </a:xfrm>
            <a:prstGeom prst="roundRect">
              <a:avLst>
                <a:gd name="adj" fmla="val 8244"/>
              </a:avLst>
            </a:prstGeom>
            <a:gradFill>
              <a:gsLst>
                <a:gs pos="0">
                  <a:srgbClr val="DBD4EB"/>
                </a:gs>
                <a:gs pos="100000">
                  <a:srgbClr val="9180BB"/>
                </a:gs>
              </a:gsLst>
              <a:path path="circle">
                <a:fillToRect l="50000" t="50000" r="50000" b="50000"/>
              </a:path>
              <a:tileRect/>
            </a:gradFill>
            <a:ln w="9525" cap="flat" cmpd="sng">
              <a:solidFill>
                <a:srgbClr val="595959"/>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r>
                <a:rPr lang="en" b="1">
                  <a:solidFill>
                    <a:srgbClr val="0F243E"/>
                  </a:solidFill>
                  <a:latin typeface="Lato"/>
                  <a:ea typeface="Lato"/>
                  <a:cs typeface="Lato"/>
                  <a:sym typeface="Lato"/>
                </a:rPr>
                <a:t>Preparation</a:t>
              </a:r>
              <a:endParaRPr b="1">
                <a:solidFill>
                  <a:srgbClr val="0F243E"/>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Labels/targets identified</a:t>
              </a:r>
              <a:endParaRPr sz="1200">
                <a:solidFill>
                  <a:schemeClr val="dk1"/>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Recommended data splits </a:t>
              </a:r>
              <a:endParaRPr sz="1200">
                <a:solidFill>
                  <a:schemeClr val="dk1"/>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Missing values &amp; outliers </a:t>
              </a:r>
              <a:endParaRPr sz="1200">
                <a:solidFill>
                  <a:schemeClr val="dk1"/>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Recommended (or not-suitable) for (which techniques would be suitable and which would not)</a:t>
              </a:r>
              <a:endParaRPr sz="1200">
                <a:solidFill>
                  <a:schemeClr val="dk1"/>
                </a:solidFill>
                <a:latin typeface="Lato"/>
                <a:ea typeface="Lato"/>
                <a:cs typeface="Lato"/>
                <a:sym typeface="Lato"/>
              </a:endParaRPr>
            </a:p>
            <a:p>
              <a:pPr marL="457200" lvl="0" indent="-304800" algn="l" rtl="0">
                <a:spcBef>
                  <a:spcPts val="0"/>
                </a:spcBef>
                <a:spcAft>
                  <a:spcPts val="0"/>
                </a:spcAft>
                <a:buClr>
                  <a:schemeClr val="dk1"/>
                </a:buClr>
                <a:buSzPts val="1200"/>
                <a:buFont typeface="Lato"/>
                <a:buChar char="●"/>
              </a:pPr>
              <a:r>
                <a:rPr lang="en" sz="1200">
                  <a:solidFill>
                    <a:schemeClr val="dk1"/>
                  </a:solidFill>
                  <a:latin typeface="Lato"/>
                  <a:ea typeface="Lato"/>
                  <a:cs typeface="Lato"/>
                  <a:sym typeface="Lato"/>
                </a:rPr>
                <a:t>Past usage (links to documents and/or tutorials)</a:t>
              </a:r>
              <a:endParaRPr sz="1200">
                <a:solidFill>
                  <a:srgbClr val="0F243E"/>
                </a:solidFill>
                <a:latin typeface="Lato"/>
                <a:ea typeface="Lato"/>
                <a:cs typeface="Lato"/>
                <a:sym typeface="Lato"/>
              </a:endParaRPr>
            </a:p>
          </p:txBody>
        </p:sp>
      </p:grpSp>
      <p:sp>
        <p:nvSpPr>
          <p:cNvPr id="150" name="Google Shape;150;p21"/>
          <p:cNvSpPr txBox="1"/>
          <p:nvPr/>
        </p:nvSpPr>
        <p:spPr>
          <a:xfrm>
            <a:off x="328225" y="4530525"/>
            <a:ext cx="8564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Lato"/>
                <a:ea typeface="Lato"/>
                <a:cs typeface="Lato"/>
                <a:sym typeface="Lato"/>
              </a:rPr>
              <a:t>Current effort on manual assessment to mature the AI-ready data checklist with the plan to automate the assessment which requires machine-actionable metadata.</a:t>
            </a:r>
            <a:endParaRPr sz="1200">
              <a:latin typeface="Lato"/>
              <a:ea typeface="Lato"/>
              <a:cs typeface="Lato"/>
              <a:sym typeface="Lat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354DC-F97F-5538-222B-D501A5C559B3}"/>
              </a:ext>
            </a:extLst>
          </p:cNvPr>
          <p:cNvSpPr>
            <a:spLocks noGrp="1"/>
          </p:cNvSpPr>
          <p:nvPr>
            <p:ph type="title"/>
          </p:nvPr>
        </p:nvSpPr>
        <p:spPr/>
        <p:txBody>
          <a:bodyPr>
            <a:normAutofit fontScale="90000"/>
          </a:bodyPr>
          <a:lstStyle/>
          <a:p>
            <a:pPr algn="ctr"/>
            <a:r>
              <a:rPr lang="en-US" dirty="0">
                <a:solidFill>
                  <a:schemeClr val="bg1"/>
                </a:solidFill>
              </a:rPr>
              <a:t>NOAA Climate Data Records</a:t>
            </a:r>
          </a:p>
        </p:txBody>
      </p:sp>
      <p:grpSp>
        <p:nvGrpSpPr>
          <p:cNvPr id="6" name="Group 5">
            <a:extLst>
              <a:ext uri="{FF2B5EF4-FFF2-40B4-BE49-F238E27FC236}">
                <a16:creationId xmlns:a16="http://schemas.microsoft.com/office/drawing/2014/main" id="{93ADA45B-9F37-BB32-9DB7-D539F5031C95}"/>
              </a:ext>
            </a:extLst>
          </p:cNvPr>
          <p:cNvGrpSpPr/>
          <p:nvPr/>
        </p:nvGrpSpPr>
        <p:grpSpPr>
          <a:xfrm>
            <a:off x="34833" y="1259414"/>
            <a:ext cx="9109167" cy="3710519"/>
            <a:chOff x="186266" y="1301748"/>
            <a:chExt cx="8402461" cy="3422650"/>
          </a:xfrm>
        </p:grpSpPr>
        <p:pic>
          <p:nvPicPr>
            <p:cNvPr id="3" name="Picture 2" descr="Chart, bar chart&#10;&#10;Description automatically generated">
              <a:extLst>
                <a:ext uri="{FF2B5EF4-FFF2-40B4-BE49-F238E27FC236}">
                  <a16:creationId xmlns:a16="http://schemas.microsoft.com/office/drawing/2014/main" id="{2EB301C2-2482-DF6B-3ADE-0938FC5C3652}"/>
                </a:ext>
              </a:extLst>
            </p:cNvPr>
            <p:cNvPicPr>
              <a:picLocks noChangeAspect="1"/>
            </p:cNvPicPr>
            <p:nvPr/>
          </p:nvPicPr>
          <p:blipFill>
            <a:blip r:embed="rId2"/>
            <a:stretch>
              <a:fillRect/>
            </a:stretch>
          </p:blipFill>
          <p:spPr>
            <a:xfrm>
              <a:off x="186266" y="1301748"/>
              <a:ext cx="6084711" cy="3422650"/>
            </a:xfrm>
            <a:prstGeom prst="rect">
              <a:avLst/>
            </a:prstGeom>
          </p:spPr>
        </p:pic>
        <p:pic>
          <p:nvPicPr>
            <p:cNvPr id="5" name="Picture 4" descr="A circular chart with text and numbers&#10;&#10;Description automatically generated">
              <a:extLst>
                <a:ext uri="{FF2B5EF4-FFF2-40B4-BE49-F238E27FC236}">
                  <a16:creationId xmlns:a16="http://schemas.microsoft.com/office/drawing/2014/main" id="{615BC0E4-C2BD-1052-3269-8D43465A31EF}"/>
                </a:ext>
              </a:extLst>
            </p:cNvPr>
            <p:cNvPicPr>
              <a:picLocks noChangeAspect="1"/>
            </p:cNvPicPr>
            <p:nvPr/>
          </p:nvPicPr>
          <p:blipFill>
            <a:blip r:embed="rId3"/>
            <a:stretch>
              <a:fillRect/>
            </a:stretch>
          </p:blipFill>
          <p:spPr>
            <a:xfrm>
              <a:off x="6270977" y="1412875"/>
              <a:ext cx="2317750" cy="2317750"/>
            </a:xfrm>
            <a:prstGeom prst="rect">
              <a:avLst/>
            </a:prstGeom>
          </p:spPr>
        </p:pic>
      </p:grpSp>
      <p:sp>
        <p:nvSpPr>
          <p:cNvPr id="7" name="TextBox 6">
            <a:extLst>
              <a:ext uri="{FF2B5EF4-FFF2-40B4-BE49-F238E27FC236}">
                <a16:creationId xmlns:a16="http://schemas.microsoft.com/office/drawing/2014/main" id="{4D1E0E22-AE09-E12A-E71B-24C378942326}"/>
              </a:ext>
            </a:extLst>
          </p:cNvPr>
          <p:cNvSpPr txBox="1"/>
          <p:nvPr/>
        </p:nvSpPr>
        <p:spPr>
          <a:xfrm>
            <a:off x="6752183" y="4094302"/>
            <a:ext cx="2270944" cy="523220"/>
          </a:xfrm>
          <a:prstGeom prst="rect">
            <a:avLst/>
          </a:prstGeom>
          <a:noFill/>
        </p:spPr>
        <p:txBody>
          <a:bodyPr wrap="square" rtlCol="0">
            <a:spAutoFit/>
          </a:bodyPr>
          <a:lstStyle/>
          <a:p>
            <a:r>
              <a:rPr lang="en-US" dirty="0"/>
              <a:t>NOAA CDRs are available via all three CSPs.</a:t>
            </a:r>
          </a:p>
        </p:txBody>
      </p:sp>
    </p:spTree>
    <p:extLst>
      <p:ext uri="{BB962C8B-B14F-4D97-AF65-F5344CB8AC3E}">
        <p14:creationId xmlns:p14="http://schemas.microsoft.com/office/powerpoint/2010/main" val="1183345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2943A-7E73-52A7-DC0E-D200CD89E3E3}"/>
              </a:ext>
            </a:extLst>
          </p:cNvPr>
          <p:cNvSpPr>
            <a:spLocks noGrp="1"/>
          </p:cNvSpPr>
          <p:nvPr>
            <p:ph type="title"/>
          </p:nvPr>
        </p:nvSpPr>
        <p:spPr/>
        <p:txBody>
          <a:bodyPr>
            <a:normAutofit fontScale="90000"/>
          </a:bodyPr>
          <a:lstStyle/>
          <a:p>
            <a:pPr algn="ctr"/>
            <a:r>
              <a:rPr lang="en-US" dirty="0">
                <a:solidFill>
                  <a:schemeClr val="bg1"/>
                </a:solidFill>
              </a:rPr>
              <a:t>Expected Data Access Patterns</a:t>
            </a:r>
          </a:p>
        </p:txBody>
      </p:sp>
      <p:pic>
        <p:nvPicPr>
          <p:cNvPr id="5" name="Picture 4">
            <a:extLst>
              <a:ext uri="{FF2B5EF4-FFF2-40B4-BE49-F238E27FC236}">
                <a16:creationId xmlns:a16="http://schemas.microsoft.com/office/drawing/2014/main" id="{3706BE30-8208-CA0F-1DF1-E442A52EE470}"/>
              </a:ext>
            </a:extLst>
          </p:cNvPr>
          <p:cNvPicPr>
            <a:picLocks/>
          </p:cNvPicPr>
          <p:nvPr/>
        </p:nvPicPr>
        <p:blipFill>
          <a:blip r:embed="rId2"/>
          <a:stretch>
            <a:fillRect/>
          </a:stretch>
        </p:blipFill>
        <p:spPr>
          <a:xfrm>
            <a:off x="625093" y="2105406"/>
            <a:ext cx="1828800" cy="914400"/>
          </a:xfrm>
          <a:prstGeom prst="rect">
            <a:avLst/>
          </a:prstGeom>
        </p:spPr>
      </p:pic>
      <p:pic>
        <p:nvPicPr>
          <p:cNvPr id="6" name="Picture 5">
            <a:extLst>
              <a:ext uri="{FF2B5EF4-FFF2-40B4-BE49-F238E27FC236}">
                <a16:creationId xmlns:a16="http://schemas.microsoft.com/office/drawing/2014/main" id="{10B95911-383F-7512-1678-87B64B675F06}"/>
              </a:ext>
            </a:extLst>
          </p:cNvPr>
          <p:cNvPicPr>
            <a:picLocks/>
          </p:cNvPicPr>
          <p:nvPr/>
        </p:nvPicPr>
        <p:blipFill>
          <a:blip r:embed="rId2">
            <a:alphaModFix amt="70000"/>
          </a:blip>
          <a:stretch>
            <a:fillRect/>
          </a:stretch>
        </p:blipFill>
        <p:spPr>
          <a:xfrm>
            <a:off x="747013" y="2227326"/>
            <a:ext cx="1828800" cy="914400"/>
          </a:xfrm>
          <a:prstGeom prst="rect">
            <a:avLst/>
          </a:prstGeom>
        </p:spPr>
      </p:pic>
      <p:pic>
        <p:nvPicPr>
          <p:cNvPr id="7" name="Picture 6">
            <a:extLst>
              <a:ext uri="{FF2B5EF4-FFF2-40B4-BE49-F238E27FC236}">
                <a16:creationId xmlns:a16="http://schemas.microsoft.com/office/drawing/2014/main" id="{E846E8EA-4E44-E8FF-6EF2-3EB622338649}"/>
              </a:ext>
            </a:extLst>
          </p:cNvPr>
          <p:cNvPicPr>
            <a:picLocks/>
          </p:cNvPicPr>
          <p:nvPr/>
        </p:nvPicPr>
        <p:blipFill>
          <a:blip r:embed="rId2">
            <a:alphaModFix amt="70000"/>
          </a:blip>
          <a:stretch>
            <a:fillRect/>
          </a:stretch>
        </p:blipFill>
        <p:spPr>
          <a:xfrm>
            <a:off x="868933" y="2349246"/>
            <a:ext cx="1828800" cy="914400"/>
          </a:xfrm>
          <a:prstGeom prst="rect">
            <a:avLst/>
          </a:prstGeom>
        </p:spPr>
      </p:pic>
      <p:pic>
        <p:nvPicPr>
          <p:cNvPr id="8" name="Picture 7">
            <a:extLst>
              <a:ext uri="{FF2B5EF4-FFF2-40B4-BE49-F238E27FC236}">
                <a16:creationId xmlns:a16="http://schemas.microsoft.com/office/drawing/2014/main" id="{B5A1229A-4088-6E86-11E4-A2ED1D882241}"/>
              </a:ext>
            </a:extLst>
          </p:cNvPr>
          <p:cNvPicPr>
            <a:picLocks/>
          </p:cNvPicPr>
          <p:nvPr/>
        </p:nvPicPr>
        <p:blipFill>
          <a:blip r:embed="rId2">
            <a:alphaModFix amt="70000"/>
          </a:blip>
          <a:stretch>
            <a:fillRect/>
          </a:stretch>
        </p:blipFill>
        <p:spPr>
          <a:xfrm>
            <a:off x="990853" y="2471166"/>
            <a:ext cx="1828800" cy="914400"/>
          </a:xfrm>
          <a:prstGeom prst="rect">
            <a:avLst/>
          </a:prstGeom>
        </p:spPr>
      </p:pic>
      <p:pic>
        <p:nvPicPr>
          <p:cNvPr id="9" name="Picture 8">
            <a:extLst>
              <a:ext uri="{FF2B5EF4-FFF2-40B4-BE49-F238E27FC236}">
                <a16:creationId xmlns:a16="http://schemas.microsoft.com/office/drawing/2014/main" id="{601ED1CC-1EDB-2943-BA68-AC641A30C158}"/>
              </a:ext>
            </a:extLst>
          </p:cNvPr>
          <p:cNvPicPr>
            <a:picLocks/>
          </p:cNvPicPr>
          <p:nvPr/>
        </p:nvPicPr>
        <p:blipFill>
          <a:blip r:embed="rId2">
            <a:alphaModFix amt="70000"/>
          </a:blip>
          <a:stretch>
            <a:fillRect/>
          </a:stretch>
        </p:blipFill>
        <p:spPr>
          <a:xfrm>
            <a:off x="1112773" y="2593086"/>
            <a:ext cx="1828800" cy="914400"/>
          </a:xfrm>
          <a:prstGeom prst="rect">
            <a:avLst/>
          </a:prstGeom>
        </p:spPr>
      </p:pic>
      <p:pic>
        <p:nvPicPr>
          <p:cNvPr id="10" name="Picture 9">
            <a:extLst>
              <a:ext uri="{FF2B5EF4-FFF2-40B4-BE49-F238E27FC236}">
                <a16:creationId xmlns:a16="http://schemas.microsoft.com/office/drawing/2014/main" id="{25B50E19-ADD0-75ED-C340-F8ED6EC0F679}"/>
              </a:ext>
            </a:extLst>
          </p:cNvPr>
          <p:cNvPicPr>
            <a:picLocks/>
          </p:cNvPicPr>
          <p:nvPr/>
        </p:nvPicPr>
        <p:blipFill>
          <a:blip r:embed="rId2"/>
          <a:stretch>
            <a:fillRect/>
          </a:stretch>
        </p:blipFill>
        <p:spPr>
          <a:xfrm>
            <a:off x="1234693" y="2715006"/>
            <a:ext cx="1828800" cy="914400"/>
          </a:xfrm>
          <a:prstGeom prst="rect">
            <a:avLst/>
          </a:prstGeom>
        </p:spPr>
      </p:pic>
      <p:cxnSp>
        <p:nvCxnSpPr>
          <p:cNvPr id="27" name="Straight Arrow Connector 26">
            <a:extLst>
              <a:ext uri="{FF2B5EF4-FFF2-40B4-BE49-F238E27FC236}">
                <a16:creationId xmlns:a16="http://schemas.microsoft.com/office/drawing/2014/main" id="{4897A71D-DACB-2677-0FF1-206AB1D49A48}"/>
              </a:ext>
            </a:extLst>
          </p:cNvPr>
          <p:cNvCxnSpPr/>
          <p:nvPr/>
        </p:nvCxnSpPr>
        <p:spPr>
          <a:xfrm>
            <a:off x="510944" y="3065109"/>
            <a:ext cx="676909" cy="7048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002FB1-7B5C-D55C-BD7B-2CE07AF93822}"/>
              </a:ext>
            </a:extLst>
          </p:cNvPr>
          <p:cNvCxnSpPr>
            <a:cxnSpLocks/>
          </p:cNvCxnSpPr>
          <p:nvPr/>
        </p:nvCxnSpPr>
        <p:spPr>
          <a:xfrm flipV="1">
            <a:off x="1234693" y="3703701"/>
            <a:ext cx="1828800" cy="335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D4CEDFE-72DE-E95F-636A-1F92D1932F4B}"/>
              </a:ext>
            </a:extLst>
          </p:cNvPr>
          <p:cNvCxnSpPr>
            <a:cxnSpLocks/>
          </p:cNvCxnSpPr>
          <p:nvPr/>
        </p:nvCxnSpPr>
        <p:spPr>
          <a:xfrm flipV="1">
            <a:off x="3130802" y="2723081"/>
            <a:ext cx="0" cy="910135"/>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F4425800-DE29-7836-E2AB-3CF5A548F528}"/>
              </a:ext>
            </a:extLst>
          </p:cNvPr>
          <p:cNvSpPr txBox="1"/>
          <p:nvPr/>
        </p:nvSpPr>
        <p:spPr>
          <a:xfrm>
            <a:off x="510944" y="3355087"/>
            <a:ext cx="293670" cy="307777"/>
          </a:xfrm>
          <a:prstGeom prst="rect">
            <a:avLst/>
          </a:prstGeom>
          <a:noFill/>
        </p:spPr>
        <p:txBody>
          <a:bodyPr wrap="none" rtlCol="0">
            <a:spAutoFit/>
          </a:bodyPr>
          <a:lstStyle/>
          <a:p>
            <a:r>
              <a:rPr lang="en-US" i="1" dirty="0"/>
              <a:t>T</a:t>
            </a:r>
          </a:p>
        </p:txBody>
      </p:sp>
      <p:sp>
        <p:nvSpPr>
          <p:cNvPr id="33" name="TextBox 32">
            <a:extLst>
              <a:ext uri="{FF2B5EF4-FFF2-40B4-BE49-F238E27FC236}">
                <a16:creationId xmlns:a16="http://schemas.microsoft.com/office/drawing/2014/main" id="{5427CE18-7BDA-F18A-AC8E-69B18D930062}"/>
              </a:ext>
            </a:extLst>
          </p:cNvPr>
          <p:cNvSpPr txBox="1"/>
          <p:nvPr/>
        </p:nvSpPr>
        <p:spPr>
          <a:xfrm>
            <a:off x="1971069" y="3781351"/>
            <a:ext cx="482824" cy="307777"/>
          </a:xfrm>
          <a:prstGeom prst="rect">
            <a:avLst/>
          </a:prstGeom>
          <a:noFill/>
        </p:spPr>
        <p:txBody>
          <a:bodyPr wrap="none" rtlCol="0">
            <a:spAutoFit/>
          </a:bodyPr>
          <a:lstStyle/>
          <a:p>
            <a:r>
              <a:rPr lang="en-US" i="1" dirty="0"/>
              <a:t>Lon</a:t>
            </a:r>
          </a:p>
        </p:txBody>
      </p:sp>
      <p:sp>
        <p:nvSpPr>
          <p:cNvPr id="34" name="TextBox 33">
            <a:extLst>
              <a:ext uri="{FF2B5EF4-FFF2-40B4-BE49-F238E27FC236}">
                <a16:creationId xmlns:a16="http://schemas.microsoft.com/office/drawing/2014/main" id="{FF94E2BC-9DBC-0B3D-A050-E00ADF542582}"/>
              </a:ext>
            </a:extLst>
          </p:cNvPr>
          <p:cNvSpPr txBox="1"/>
          <p:nvPr/>
        </p:nvSpPr>
        <p:spPr>
          <a:xfrm>
            <a:off x="3217215" y="3047310"/>
            <a:ext cx="433132" cy="307777"/>
          </a:xfrm>
          <a:prstGeom prst="rect">
            <a:avLst/>
          </a:prstGeom>
          <a:noFill/>
        </p:spPr>
        <p:txBody>
          <a:bodyPr wrap="none" rtlCol="0">
            <a:spAutoFit/>
          </a:bodyPr>
          <a:lstStyle/>
          <a:p>
            <a:r>
              <a:rPr lang="en-US" i="1" dirty="0"/>
              <a:t>Lat</a:t>
            </a:r>
          </a:p>
        </p:txBody>
      </p:sp>
      <p:cxnSp>
        <p:nvCxnSpPr>
          <p:cNvPr id="36" name="Straight Connector 35">
            <a:extLst>
              <a:ext uri="{FF2B5EF4-FFF2-40B4-BE49-F238E27FC236}">
                <a16:creationId xmlns:a16="http://schemas.microsoft.com/office/drawing/2014/main" id="{7E6B0F64-251B-4963-E32D-6B0B6A862F3C}"/>
              </a:ext>
            </a:extLst>
          </p:cNvPr>
          <p:cNvCxnSpPr/>
          <p:nvPr/>
        </p:nvCxnSpPr>
        <p:spPr>
          <a:xfrm flipV="1">
            <a:off x="3116884" y="2374372"/>
            <a:ext cx="292102" cy="33528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F8A4B232-92D1-60A8-0E72-41ED0E06C5E2}"/>
              </a:ext>
            </a:extLst>
          </p:cNvPr>
          <p:cNvSpPr txBox="1"/>
          <p:nvPr/>
        </p:nvSpPr>
        <p:spPr>
          <a:xfrm>
            <a:off x="3262935" y="2411494"/>
            <a:ext cx="274434" cy="307777"/>
          </a:xfrm>
          <a:prstGeom prst="rect">
            <a:avLst/>
          </a:prstGeom>
          <a:noFill/>
        </p:spPr>
        <p:txBody>
          <a:bodyPr wrap="none" rtlCol="0">
            <a:spAutoFit/>
          </a:bodyPr>
          <a:lstStyle/>
          <a:p>
            <a:r>
              <a:rPr lang="en-US" i="1" dirty="0"/>
              <a:t>z</a:t>
            </a:r>
          </a:p>
        </p:txBody>
      </p:sp>
      <p:pic>
        <p:nvPicPr>
          <p:cNvPr id="41" name="Picture 40">
            <a:extLst>
              <a:ext uri="{FF2B5EF4-FFF2-40B4-BE49-F238E27FC236}">
                <a16:creationId xmlns:a16="http://schemas.microsoft.com/office/drawing/2014/main" id="{E447597C-408F-7CD5-B7B8-61AF34FFD09A}"/>
              </a:ext>
            </a:extLst>
          </p:cNvPr>
          <p:cNvPicPr>
            <a:picLocks/>
          </p:cNvPicPr>
          <p:nvPr/>
        </p:nvPicPr>
        <p:blipFill>
          <a:blip r:embed="rId3"/>
          <a:stretch>
            <a:fillRect/>
          </a:stretch>
        </p:blipFill>
        <p:spPr>
          <a:xfrm>
            <a:off x="5921976" y="1373886"/>
            <a:ext cx="2084869" cy="228600"/>
          </a:xfrm>
          <a:prstGeom prst="rect">
            <a:avLst/>
          </a:prstGeom>
        </p:spPr>
      </p:pic>
      <p:sp>
        <p:nvSpPr>
          <p:cNvPr id="42" name="TextBox 41">
            <a:extLst>
              <a:ext uri="{FF2B5EF4-FFF2-40B4-BE49-F238E27FC236}">
                <a16:creationId xmlns:a16="http://schemas.microsoft.com/office/drawing/2014/main" id="{E7A9B884-B2CA-59BB-6018-9B02376659E0}"/>
              </a:ext>
            </a:extLst>
          </p:cNvPr>
          <p:cNvSpPr txBox="1"/>
          <p:nvPr/>
        </p:nvSpPr>
        <p:spPr>
          <a:xfrm>
            <a:off x="3864911" y="1333853"/>
            <a:ext cx="1935145" cy="307777"/>
          </a:xfrm>
          <a:prstGeom prst="rect">
            <a:avLst/>
          </a:prstGeom>
          <a:noFill/>
        </p:spPr>
        <p:txBody>
          <a:bodyPr wrap="none" rtlCol="0">
            <a:spAutoFit/>
          </a:bodyPr>
          <a:lstStyle/>
          <a:p>
            <a:r>
              <a:rPr lang="en-US" dirty="0"/>
              <a:t>Time series extraction</a:t>
            </a:r>
          </a:p>
        </p:txBody>
      </p:sp>
      <p:grpSp>
        <p:nvGrpSpPr>
          <p:cNvPr id="52" name="Group 51">
            <a:extLst>
              <a:ext uri="{FF2B5EF4-FFF2-40B4-BE49-F238E27FC236}">
                <a16:creationId xmlns:a16="http://schemas.microsoft.com/office/drawing/2014/main" id="{94445386-8BBC-FB54-8493-CB053031BEA4}"/>
              </a:ext>
            </a:extLst>
          </p:cNvPr>
          <p:cNvGrpSpPr/>
          <p:nvPr/>
        </p:nvGrpSpPr>
        <p:grpSpPr>
          <a:xfrm>
            <a:off x="6243102" y="2145616"/>
            <a:ext cx="1384170" cy="1260700"/>
            <a:chOff x="5811609" y="2085914"/>
            <a:chExt cx="1384170" cy="1260700"/>
          </a:xfrm>
        </p:grpSpPr>
        <p:pic>
          <p:nvPicPr>
            <p:cNvPr id="45" name="Picture 44">
              <a:extLst>
                <a:ext uri="{FF2B5EF4-FFF2-40B4-BE49-F238E27FC236}">
                  <a16:creationId xmlns:a16="http://schemas.microsoft.com/office/drawing/2014/main" id="{8C573071-CBDE-B297-BC12-79A2299BD9B5}"/>
                </a:ext>
              </a:extLst>
            </p:cNvPr>
            <p:cNvPicPr>
              <a:picLocks/>
            </p:cNvPicPr>
            <p:nvPr/>
          </p:nvPicPr>
          <p:blipFill>
            <a:blip r:embed="rId4"/>
            <a:stretch>
              <a:fillRect/>
            </a:stretch>
          </p:blipFill>
          <p:spPr>
            <a:xfrm>
              <a:off x="6281379" y="2085914"/>
              <a:ext cx="914400" cy="731520"/>
            </a:xfrm>
            <a:prstGeom prst="rect">
              <a:avLst/>
            </a:prstGeom>
          </p:spPr>
        </p:pic>
        <p:pic>
          <p:nvPicPr>
            <p:cNvPr id="47" name="Picture 46">
              <a:extLst>
                <a:ext uri="{FF2B5EF4-FFF2-40B4-BE49-F238E27FC236}">
                  <a16:creationId xmlns:a16="http://schemas.microsoft.com/office/drawing/2014/main" id="{2E032DE6-F091-2E00-A855-32DCDFF9F8BE}"/>
                </a:ext>
              </a:extLst>
            </p:cNvPr>
            <p:cNvPicPr>
              <a:picLocks/>
            </p:cNvPicPr>
            <p:nvPr/>
          </p:nvPicPr>
          <p:blipFill>
            <a:blip r:embed="rId4"/>
            <a:stretch>
              <a:fillRect/>
            </a:stretch>
          </p:blipFill>
          <p:spPr>
            <a:xfrm>
              <a:off x="6163936" y="2218209"/>
              <a:ext cx="914400" cy="731520"/>
            </a:xfrm>
            <a:prstGeom prst="rect">
              <a:avLst/>
            </a:prstGeom>
          </p:spPr>
        </p:pic>
        <p:pic>
          <p:nvPicPr>
            <p:cNvPr id="48" name="Picture 47">
              <a:extLst>
                <a:ext uri="{FF2B5EF4-FFF2-40B4-BE49-F238E27FC236}">
                  <a16:creationId xmlns:a16="http://schemas.microsoft.com/office/drawing/2014/main" id="{BF90DB2B-E992-384F-B029-271C9C27EDAA}"/>
                </a:ext>
              </a:extLst>
            </p:cNvPr>
            <p:cNvPicPr>
              <a:picLocks/>
            </p:cNvPicPr>
            <p:nvPr/>
          </p:nvPicPr>
          <p:blipFill>
            <a:blip r:embed="rId4"/>
            <a:stretch>
              <a:fillRect/>
            </a:stretch>
          </p:blipFill>
          <p:spPr>
            <a:xfrm>
              <a:off x="6046494" y="2350504"/>
              <a:ext cx="914400" cy="731520"/>
            </a:xfrm>
            <a:prstGeom prst="rect">
              <a:avLst/>
            </a:prstGeom>
          </p:spPr>
        </p:pic>
        <p:pic>
          <p:nvPicPr>
            <p:cNvPr id="49" name="Picture 48">
              <a:extLst>
                <a:ext uri="{FF2B5EF4-FFF2-40B4-BE49-F238E27FC236}">
                  <a16:creationId xmlns:a16="http://schemas.microsoft.com/office/drawing/2014/main" id="{F62AE87E-1682-30AB-5427-DFF58CE6901C}"/>
                </a:ext>
              </a:extLst>
            </p:cNvPr>
            <p:cNvPicPr>
              <a:picLocks/>
            </p:cNvPicPr>
            <p:nvPr/>
          </p:nvPicPr>
          <p:blipFill>
            <a:blip r:embed="rId4"/>
            <a:stretch>
              <a:fillRect/>
            </a:stretch>
          </p:blipFill>
          <p:spPr>
            <a:xfrm>
              <a:off x="5929051" y="2482799"/>
              <a:ext cx="914400" cy="731520"/>
            </a:xfrm>
            <a:prstGeom prst="rect">
              <a:avLst/>
            </a:prstGeom>
          </p:spPr>
        </p:pic>
        <p:pic>
          <p:nvPicPr>
            <p:cNvPr id="50" name="Picture 49">
              <a:extLst>
                <a:ext uri="{FF2B5EF4-FFF2-40B4-BE49-F238E27FC236}">
                  <a16:creationId xmlns:a16="http://schemas.microsoft.com/office/drawing/2014/main" id="{035DAF00-F013-70AC-CAE5-FC46BD67001B}"/>
                </a:ext>
              </a:extLst>
            </p:cNvPr>
            <p:cNvPicPr>
              <a:picLocks/>
            </p:cNvPicPr>
            <p:nvPr/>
          </p:nvPicPr>
          <p:blipFill>
            <a:blip r:embed="rId4"/>
            <a:stretch>
              <a:fillRect/>
            </a:stretch>
          </p:blipFill>
          <p:spPr>
            <a:xfrm>
              <a:off x="5811609" y="2615094"/>
              <a:ext cx="914400" cy="731520"/>
            </a:xfrm>
            <a:prstGeom prst="rect">
              <a:avLst/>
            </a:prstGeom>
          </p:spPr>
        </p:pic>
        <p:sp>
          <p:nvSpPr>
            <p:cNvPr id="46" name="Freeform 45">
              <a:extLst>
                <a:ext uri="{FF2B5EF4-FFF2-40B4-BE49-F238E27FC236}">
                  <a16:creationId xmlns:a16="http://schemas.microsoft.com/office/drawing/2014/main" id="{A852C4B3-C2B0-C854-83AA-4DCA6BFA326A}"/>
                </a:ext>
              </a:extLst>
            </p:cNvPr>
            <p:cNvSpPr/>
            <p:nvPr/>
          </p:nvSpPr>
          <p:spPr>
            <a:xfrm>
              <a:off x="5929051" y="2693670"/>
              <a:ext cx="713232" cy="585216"/>
            </a:xfrm>
            <a:custGeom>
              <a:avLst/>
              <a:gdLst>
                <a:gd name="connsiteX0" fmla="*/ 201168 w 713232"/>
                <a:gd name="connsiteY0" fmla="*/ 27432 h 585216"/>
                <a:gd name="connsiteX1" fmla="*/ 0 w 713232"/>
                <a:gd name="connsiteY1" fmla="*/ 192024 h 585216"/>
                <a:gd name="connsiteX2" fmla="*/ 9144 w 713232"/>
                <a:gd name="connsiteY2" fmla="*/ 420624 h 585216"/>
                <a:gd name="connsiteX3" fmla="*/ 237744 w 713232"/>
                <a:gd name="connsiteY3" fmla="*/ 585216 h 585216"/>
                <a:gd name="connsiteX4" fmla="*/ 502920 w 713232"/>
                <a:gd name="connsiteY4" fmla="*/ 502920 h 585216"/>
                <a:gd name="connsiteX5" fmla="*/ 704088 w 713232"/>
                <a:gd name="connsiteY5" fmla="*/ 356616 h 585216"/>
                <a:gd name="connsiteX6" fmla="*/ 713232 w 713232"/>
                <a:gd name="connsiteY6" fmla="*/ 182880 h 585216"/>
                <a:gd name="connsiteX7" fmla="*/ 475488 w 713232"/>
                <a:gd name="connsiteY7" fmla="*/ 27432 h 585216"/>
                <a:gd name="connsiteX8" fmla="*/ 265176 w 713232"/>
                <a:gd name="connsiteY8" fmla="*/ 0 h 585216"/>
                <a:gd name="connsiteX9" fmla="*/ 201168 w 713232"/>
                <a:gd name="connsiteY9" fmla="*/ 27432 h 585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232" h="585216">
                  <a:moveTo>
                    <a:pt x="201168" y="27432"/>
                  </a:moveTo>
                  <a:lnTo>
                    <a:pt x="0" y="192024"/>
                  </a:lnTo>
                  <a:lnTo>
                    <a:pt x="9144" y="420624"/>
                  </a:lnTo>
                  <a:lnTo>
                    <a:pt x="237744" y="585216"/>
                  </a:lnTo>
                  <a:lnTo>
                    <a:pt x="502920" y="502920"/>
                  </a:lnTo>
                  <a:lnTo>
                    <a:pt x="704088" y="356616"/>
                  </a:lnTo>
                  <a:lnTo>
                    <a:pt x="713232" y="182880"/>
                  </a:lnTo>
                  <a:lnTo>
                    <a:pt x="475488" y="27432"/>
                  </a:lnTo>
                  <a:lnTo>
                    <a:pt x="265176" y="0"/>
                  </a:lnTo>
                  <a:lnTo>
                    <a:pt x="201168" y="27432"/>
                  </a:lnTo>
                  <a:close/>
                </a:path>
              </a:pathLst>
            </a:custGeom>
            <a:solidFill>
              <a:schemeClr val="bg1">
                <a:lumMod val="95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53" name="TextBox 52">
            <a:extLst>
              <a:ext uri="{FF2B5EF4-FFF2-40B4-BE49-F238E27FC236}">
                <a16:creationId xmlns:a16="http://schemas.microsoft.com/office/drawing/2014/main" id="{1019A4E6-B476-74A6-226A-1F0E7D12BB12}"/>
              </a:ext>
            </a:extLst>
          </p:cNvPr>
          <p:cNvSpPr txBox="1"/>
          <p:nvPr/>
        </p:nvSpPr>
        <p:spPr>
          <a:xfrm>
            <a:off x="3890596" y="2701654"/>
            <a:ext cx="1996059" cy="307777"/>
          </a:xfrm>
          <a:prstGeom prst="rect">
            <a:avLst/>
          </a:prstGeom>
          <a:noFill/>
        </p:spPr>
        <p:txBody>
          <a:bodyPr wrap="none" rtlCol="0">
            <a:spAutoFit/>
          </a:bodyPr>
          <a:lstStyle/>
          <a:p>
            <a:r>
              <a:rPr lang="en-US" dirty="0"/>
              <a:t>Local/regional analysis</a:t>
            </a:r>
          </a:p>
        </p:txBody>
      </p:sp>
      <p:sp>
        <p:nvSpPr>
          <p:cNvPr id="54" name="TextBox 53">
            <a:extLst>
              <a:ext uri="{FF2B5EF4-FFF2-40B4-BE49-F238E27FC236}">
                <a16:creationId xmlns:a16="http://schemas.microsoft.com/office/drawing/2014/main" id="{93938B34-A35B-451E-703E-3C4AB3D615B5}"/>
              </a:ext>
            </a:extLst>
          </p:cNvPr>
          <p:cNvSpPr txBox="1"/>
          <p:nvPr/>
        </p:nvSpPr>
        <p:spPr>
          <a:xfrm>
            <a:off x="3890596" y="4206615"/>
            <a:ext cx="1438214" cy="307777"/>
          </a:xfrm>
          <a:prstGeom prst="rect">
            <a:avLst/>
          </a:prstGeom>
          <a:noFill/>
        </p:spPr>
        <p:txBody>
          <a:bodyPr wrap="none" rtlCol="0">
            <a:spAutoFit/>
          </a:bodyPr>
          <a:lstStyle/>
          <a:p>
            <a:r>
              <a:rPr lang="en-US" dirty="0"/>
              <a:t>Global mapping</a:t>
            </a:r>
          </a:p>
        </p:txBody>
      </p:sp>
      <p:pic>
        <p:nvPicPr>
          <p:cNvPr id="55" name="Picture 54">
            <a:extLst>
              <a:ext uri="{FF2B5EF4-FFF2-40B4-BE49-F238E27FC236}">
                <a16:creationId xmlns:a16="http://schemas.microsoft.com/office/drawing/2014/main" id="{295EAFA2-2CC8-1F5F-5483-49A310A133BD}"/>
              </a:ext>
            </a:extLst>
          </p:cNvPr>
          <p:cNvPicPr>
            <a:picLocks/>
          </p:cNvPicPr>
          <p:nvPr/>
        </p:nvPicPr>
        <p:blipFill>
          <a:blip r:embed="rId2"/>
          <a:stretch>
            <a:fillRect/>
          </a:stretch>
        </p:blipFill>
        <p:spPr>
          <a:xfrm>
            <a:off x="6050010" y="3837591"/>
            <a:ext cx="1828800" cy="914400"/>
          </a:xfrm>
          <a:prstGeom prst="rect">
            <a:avLst/>
          </a:prstGeom>
        </p:spPr>
      </p:pic>
    </p:spTree>
    <p:extLst>
      <p:ext uri="{BB962C8B-B14F-4D97-AF65-F5344CB8AC3E}">
        <p14:creationId xmlns:p14="http://schemas.microsoft.com/office/powerpoint/2010/main" val="277599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3"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E4E43-40D1-E675-AECE-CB094F1DF49C}"/>
              </a:ext>
            </a:extLst>
          </p:cNvPr>
          <p:cNvSpPr>
            <a:spLocks noGrp="1"/>
          </p:cNvSpPr>
          <p:nvPr>
            <p:ph type="title"/>
          </p:nvPr>
        </p:nvSpPr>
        <p:spPr/>
        <p:txBody>
          <a:bodyPr>
            <a:normAutofit fontScale="90000"/>
          </a:bodyPr>
          <a:lstStyle/>
          <a:p>
            <a:pPr algn="ctr"/>
            <a:r>
              <a:rPr lang="en-US" dirty="0">
                <a:solidFill>
                  <a:schemeClr val="bg1"/>
                </a:solidFill>
              </a:rPr>
              <a:t>Heritage Data Format and Delivery</a:t>
            </a:r>
          </a:p>
        </p:txBody>
      </p:sp>
      <p:sp>
        <p:nvSpPr>
          <p:cNvPr id="4" name="TextBox 3">
            <a:extLst>
              <a:ext uri="{FF2B5EF4-FFF2-40B4-BE49-F238E27FC236}">
                <a16:creationId xmlns:a16="http://schemas.microsoft.com/office/drawing/2014/main" id="{CBEF5FFB-B5EF-7D6C-8B72-F15D24D4583F}"/>
              </a:ext>
            </a:extLst>
          </p:cNvPr>
          <p:cNvSpPr txBox="1"/>
          <p:nvPr/>
        </p:nvSpPr>
        <p:spPr>
          <a:xfrm>
            <a:off x="311700" y="1408737"/>
            <a:ext cx="4126992" cy="1754326"/>
          </a:xfrm>
          <a:prstGeom prst="rect">
            <a:avLst/>
          </a:prstGeom>
          <a:noFill/>
          <a:ln>
            <a:solidFill>
              <a:schemeClr val="tx1">
                <a:lumMod val="50000"/>
                <a:lumOff val="50000"/>
              </a:schemeClr>
            </a:solidFill>
          </a:ln>
        </p:spPr>
        <p:txBody>
          <a:bodyPr wrap="square">
            <a:spAutoFit/>
          </a:bodyPr>
          <a:lstStyle/>
          <a:p>
            <a:pPr lvl="1"/>
            <a:r>
              <a:rPr lang="en-US" sz="1200" dirty="0">
                <a:solidFill>
                  <a:srgbClr val="000000"/>
                </a:solidFill>
                <a:effectLst/>
                <a:latin typeface="Menlo" panose="020B0609030804020204" pitchFamily="49" charset="0"/>
              </a:rPr>
              <a:t>short LAI(time, latitude, longitude) ;</a:t>
            </a:r>
          </a:p>
          <a:p>
            <a:pPr marL="344488" lvl="4"/>
            <a:r>
              <a:rPr lang="en-US" sz="1200" dirty="0" err="1">
                <a:solidFill>
                  <a:srgbClr val="000000"/>
                </a:solidFill>
                <a:effectLst/>
                <a:latin typeface="Menlo" panose="020B0609030804020204" pitchFamily="49" charset="0"/>
              </a:rPr>
              <a:t>LAI:scale_factor</a:t>
            </a:r>
            <a:r>
              <a:rPr lang="en-US" sz="1200" dirty="0">
                <a:solidFill>
                  <a:srgbClr val="000000"/>
                </a:solidFill>
                <a:effectLst/>
                <a:latin typeface="Menlo" panose="020B0609030804020204" pitchFamily="49" charset="0"/>
              </a:rPr>
              <a:t> = 0.001 ;</a:t>
            </a:r>
          </a:p>
          <a:p>
            <a:pPr marL="344488" lvl="4"/>
            <a:r>
              <a:rPr lang="en-US" sz="1200" dirty="0" err="1">
                <a:solidFill>
                  <a:srgbClr val="000000"/>
                </a:solidFill>
                <a:effectLst/>
                <a:latin typeface="Menlo" panose="020B0609030804020204" pitchFamily="49" charset="0"/>
              </a:rPr>
              <a:t>LAI:add_offset</a:t>
            </a:r>
            <a:r>
              <a:rPr lang="en-US" sz="1200" dirty="0">
                <a:solidFill>
                  <a:srgbClr val="000000"/>
                </a:solidFill>
                <a:effectLst/>
                <a:latin typeface="Menlo" panose="020B0609030804020204" pitchFamily="49" charset="0"/>
              </a:rPr>
              <a:t> = 0. ;</a:t>
            </a:r>
          </a:p>
          <a:p>
            <a:pPr marL="344488" lvl="4"/>
            <a:r>
              <a:rPr lang="en-US" sz="1200" dirty="0" err="1">
                <a:solidFill>
                  <a:srgbClr val="000000"/>
                </a:solidFill>
                <a:effectLst/>
                <a:latin typeface="Menlo" panose="020B0609030804020204" pitchFamily="49" charset="0"/>
              </a:rPr>
              <a:t>LAI:long_name</a:t>
            </a:r>
            <a:r>
              <a:rPr lang="en-US" sz="1200" dirty="0">
                <a:solidFill>
                  <a:srgbClr val="000000"/>
                </a:solidFill>
                <a:effectLst/>
                <a:latin typeface="Menlo" panose="020B0609030804020204" pitchFamily="49" charset="0"/>
              </a:rPr>
              <a:t> = "Leaf Area Index" ;</a:t>
            </a:r>
          </a:p>
          <a:p>
            <a:pPr marL="344488" lvl="4"/>
            <a:r>
              <a:rPr lang="en-US" sz="1200" dirty="0" err="1">
                <a:solidFill>
                  <a:srgbClr val="000000"/>
                </a:solidFill>
                <a:effectLst/>
                <a:latin typeface="Menlo" panose="020B0609030804020204" pitchFamily="49" charset="0"/>
              </a:rPr>
              <a:t>LAI:units</a:t>
            </a:r>
            <a:r>
              <a:rPr lang="en-US" sz="1200" dirty="0">
                <a:solidFill>
                  <a:srgbClr val="000000"/>
                </a:solidFill>
                <a:effectLst/>
                <a:latin typeface="Menlo" panose="020B0609030804020204" pitchFamily="49" charset="0"/>
              </a:rPr>
              <a:t> = "1" ;</a:t>
            </a:r>
          </a:p>
          <a:p>
            <a:pPr marL="344488" lvl="4"/>
            <a:r>
              <a:rPr lang="en-US" sz="1200" dirty="0" err="1">
                <a:solidFill>
                  <a:srgbClr val="000000"/>
                </a:solidFill>
                <a:effectLst/>
                <a:latin typeface="Menlo" panose="020B0609030804020204" pitchFamily="49" charset="0"/>
              </a:rPr>
              <a:t>LAI:valid_range</a:t>
            </a:r>
            <a:r>
              <a:rPr lang="en-US" sz="1200" dirty="0">
                <a:solidFill>
                  <a:srgbClr val="000000"/>
                </a:solidFill>
                <a:effectLst/>
                <a:latin typeface="Menlo" panose="020B0609030804020204" pitchFamily="49" charset="0"/>
              </a:rPr>
              <a:t> = 0s, 7000s ;</a:t>
            </a:r>
          </a:p>
          <a:p>
            <a:pPr marL="344488" lvl="4"/>
            <a:r>
              <a:rPr lang="en-US" sz="1200" dirty="0">
                <a:solidFill>
                  <a:srgbClr val="000000"/>
                </a:solidFill>
                <a:effectLst/>
                <a:latin typeface="Menlo" panose="020B0609030804020204" pitchFamily="49" charset="0"/>
              </a:rPr>
              <a:t>LAI:_</a:t>
            </a:r>
            <a:r>
              <a:rPr lang="en-US" sz="1200" dirty="0" err="1">
                <a:solidFill>
                  <a:srgbClr val="000000"/>
                </a:solidFill>
                <a:effectLst/>
                <a:latin typeface="Menlo" panose="020B0609030804020204" pitchFamily="49" charset="0"/>
              </a:rPr>
              <a:t>FillValue</a:t>
            </a:r>
            <a:r>
              <a:rPr lang="en-US" sz="1200" dirty="0">
                <a:solidFill>
                  <a:srgbClr val="000000"/>
                </a:solidFill>
                <a:effectLst/>
                <a:latin typeface="Menlo" panose="020B0609030804020204" pitchFamily="49" charset="0"/>
              </a:rPr>
              <a:t> = -100s ;</a:t>
            </a:r>
          </a:p>
          <a:p>
            <a:pPr marL="344488" lvl="4"/>
            <a:r>
              <a:rPr lang="en-US" sz="1200" dirty="0" err="1">
                <a:solidFill>
                  <a:srgbClr val="000000"/>
                </a:solidFill>
                <a:effectLst/>
                <a:latin typeface="Menlo" panose="020B0609030804020204" pitchFamily="49" charset="0"/>
              </a:rPr>
              <a:t>LAI:standard_name</a:t>
            </a:r>
            <a:r>
              <a:rPr lang="en-US" sz="1200" dirty="0">
                <a:solidFill>
                  <a:srgbClr val="000000"/>
                </a:solidFill>
                <a:effectLst/>
                <a:latin typeface="Menlo" panose="020B0609030804020204" pitchFamily="49" charset="0"/>
              </a:rPr>
              <a:t> = "</a:t>
            </a:r>
            <a:r>
              <a:rPr lang="en-US" sz="1200" dirty="0" err="1">
                <a:solidFill>
                  <a:srgbClr val="000000"/>
                </a:solidFill>
                <a:effectLst/>
                <a:latin typeface="Menlo" panose="020B0609030804020204" pitchFamily="49" charset="0"/>
              </a:rPr>
              <a:t>leaf_area_index</a:t>
            </a:r>
            <a:r>
              <a:rPr lang="en-US" sz="1200" dirty="0">
                <a:solidFill>
                  <a:srgbClr val="000000"/>
                </a:solidFill>
                <a:effectLst/>
                <a:latin typeface="Menlo" panose="020B0609030804020204" pitchFamily="49" charset="0"/>
              </a:rPr>
              <a:t>" ;</a:t>
            </a:r>
          </a:p>
          <a:p>
            <a:pPr marL="344488" lvl="4"/>
            <a:r>
              <a:rPr lang="en-US" sz="1200" dirty="0" err="1">
                <a:solidFill>
                  <a:srgbClr val="000000"/>
                </a:solidFill>
                <a:effectLst/>
                <a:latin typeface="Menlo" panose="020B0609030804020204" pitchFamily="49" charset="0"/>
              </a:rPr>
              <a:t>LAI:grid_mapping</a:t>
            </a:r>
            <a:r>
              <a:rPr lang="en-US" sz="1200" dirty="0">
                <a:solidFill>
                  <a:srgbClr val="000000"/>
                </a:solidFill>
                <a:effectLst/>
                <a:latin typeface="Menlo" panose="020B0609030804020204" pitchFamily="49" charset="0"/>
              </a:rPr>
              <a:t> = "</a:t>
            </a:r>
            <a:r>
              <a:rPr lang="en-US" sz="1200" dirty="0" err="1">
                <a:solidFill>
                  <a:srgbClr val="000000"/>
                </a:solidFill>
                <a:effectLst/>
                <a:latin typeface="Menlo" panose="020B0609030804020204" pitchFamily="49" charset="0"/>
              </a:rPr>
              <a:t>crs</a:t>
            </a:r>
            <a:r>
              <a:rPr lang="en-US" sz="1200" dirty="0">
                <a:solidFill>
                  <a:srgbClr val="000000"/>
                </a:solidFill>
                <a:effectLst/>
                <a:latin typeface="Menlo" panose="020B0609030804020204" pitchFamily="49" charset="0"/>
              </a:rPr>
              <a:t>" ;</a:t>
            </a:r>
          </a:p>
        </p:txBody>
      </p:sp>
      <p:pic>
        <p:nvPicPr>
          <p:cNvPr id="6" name="Picture 5" descr="A white and black list with black text&#10;&#10;Description automatically generated">
            <a:extLst>
              <a:ext uri="{FF2B5EF4-FFF2-40B4-BE49-F238E27FC236}">
                <a16:creationId xmlns:a16="http://schemas.microsoft.com/office/drawing/2014/main" id="{E8807FDA-3B77-2EC9-B39D-60D73B7628D4}"/>
              </a:ext>
            </a:extLst>
          </p:cNvPr>
          <p:cNvPicPr>
            <a:picLocks noChangeAspect="1"/>
          </p:cNvPicPr>
          <p:nvPr/>
        </p:nvPicPr>
        <p:blipFill>
          <a:blip r:embed="rId3"/>
          <a:stretch>
            <a:fillRect/>
          </a:stretch>
        </p:blipFill>
        <p:spPr>
          <a:xfrm>
            <a:off x="4438692" y="1408737"/>
            <a:ext cx="4617107" cy="3491156"/>
          </a:xfrm>
          <a:prstGeom prst="rect">
            <a:avLst/>
          </a:prstGeom>
          <a:ln>
            <a:solidFill>
              <a:schemeClr val="tx1">
                <a:lumMod val="50000"/>
                <a:lumOff val="50000"/>
              </a:schemeClr>
            </a:solidFill>
          </a:ln>
        </p:spPr>
      </p:pic>
      <p:sp>
        <p:nvSpPr>
          <p:cNvPr id="7" name="TextBox 6">
            <a:extLst>
              <a:ext uri="{FF2B5EF4-FFF2-40B4-BE49-F238E27FC236}">
                <a16:creationId xmlns:a16="http://schemas.microsoft.com/office/drawing/2014/main" id="{8291DBCA-5D5E-855A-DCCD-980A2F33D408}"/>
              </a:ext>
            </a:extLst>
          </p:cNvPr>
          <p:cNvSpPr txBox="1"/>
          <p:nvPr/>
        </p:nvSpPr>
        <p:spPr>
          <a:xfrm>
            <a:off x="311700" y="3662146"/>
            <a:ext cx="3949404" cy="738664"/>
          </a:xfrm>
          <a:prstGeom prst="rect">
            <a:avLst/>
          </a:prstGeom>
          <a:noFill/>
        </p:spPr>
        <p:txBody>
          <a:bodyPr wrap="square" rtlCol="0">
            <a:spAutoFit/>
          </a:bodyPr>
          <a:lstStyle/>
          <a:p>
            <a:r>
              <a:rPr lang="en-US" dirty="0"/>
              <a:t>The mismatch between the data format designed in 2010s and current data access and processing tools creates friction for data users.</a:t>
            </a:r>
          </a:p>
        </p:txBody>
      </p:sp>
      <p:sp>
        <p:nvSpPr>
          <p:cNvPr id="3" name="TextBox 2">
            <a:extLst>
              <a:ext uri="{FF2B5EF4-FFF2-40B4-BE49-F238E27FC236}">
                <a16:creationId xmlns:a16="http://schemas.microsoft.com/office/drawing/2014/main" id="{98D90679-E87B-6ED1-B133-D0E3D4E3ACDB}"/>
              </a:ext>
            </a:extLst>
          </p:cNvPr>
          <p:cNvSpPr txBox="1"/>
          <p:nvPr/>
        </p:nvSpPr>
        <p:spPr>
          <a:xfrm>
            <a:off x="715928" y="3246298"/>
            <a:ext cx="3318537" cy="307777"/>
          </a:xfrm>
          <a:prstGeom prst="rect">
            <a:avLst/>
          </a:prstGeom>
          <a:noFill/>
        </p:spPr>
        <p:txBody>
          <a:bodyPr wrap="none" rtlCol="0">
            <a:spAutoFit/>
          </a:bodyPr>
          <a:lstStyle/>
          <a:p>
            <a:r>
              <a:rPr lang="en-US" i="1" dirty="0"/>
              <a:t>No proper chunking for global daily files</a:t>
            </a:r>
          </a:p>
        </p:txBody>
      </p:sp>
    </p:spTree>
    <p:extLst>
      <p:ext uri="{BB962C8B-B14F-4D97-AF65-F5344CB8AC3E}">
        <p14:creationId xmlns:p14="http://schemas.microsoft.com/office/powerpoint/2010/main" val="347419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D14A-6742-E34E-B5AE-3FDCCA46E6B4}"/>
              </a:ext>
            </a:extLst>
          </p:cNvPr>
          <p:cNvSpPr>
            <a:spLocks noGrp="1"/>
          </p:cNvSpPr>
          <p:nvPr>
            <p:ph type="title"/>
          </p:nvPr>
        </p:nvSpPr>
        <p:spPr>
          <a:xfrm>
            <a:off x="1362897" y="383917"/>
            <a:ext cx="6418200" cy="673800"/>
          </a:xfrm>
        </p:spPr>
        <p:txBody>
          <a:bodyPr>
            <a:normAutofit/>
          </a:bodyPr>
          <a:lstStyle/>
          <a:p>
            <a:r>
              <a:rPr lang="en-US" dirty="0">
                <a:solidFill>
                  <a:schemeClr val="bg1"/>
                </a:solidFill>
              </a:rPr>
              <a:t>Pilot Improvement for CDRs</a:t>
            </a:r>
          </a:p>
        </p:txBody>
      </p:sp>
      <p:pic>
        <p:nvPicPr>
          <p:cNvPr id="6" name="Graphic 5" descr="Cloud Computing with solid fill">
            <a:extLst>
              <a:ext uri="{FF2B5EF4-FFF2-40B4-BE49-F238E27FC236}">
                <a16:creationId xmlns:a16="http://schemas.microsoft.com/office/drawing/2014/main" id="{FA2C96F3-1287-3547-AEB6-C50B8FB41B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4983" y="2075781"/>
            <a:ext cx="974035" cy="974035"/>
          </a:xfrm>
          <a:prstGeom prst="rect">
            <a:avLst/>
          </a:prstGeom>
        </p:spPr>
      </p:pic>
      <p:sp>
        <p:nvSpPr>
          <p:cNvPr id="7" name="TextBox 6">
            <a:extLst>
              <a:ext uri="{FF2B5EF4-FFF2-40B4-BE49-F238E27FC236}">
                <a16:creationId xmlns:a16="http://schemas.microsoft.com/office/drawing/2014/main" id="{F474A732-BE7D-BE4E-A518-C2BEDACD51C5}"/>
              </a:ext>
            </a:extLst>
          </p:cNvPr>
          <p:cNvSpPr txBox="1"/>
          <p:nvPr/>
        </p:nvSpPr>
        <p:spPr>
          <a:xfrm>
            <a:off x="294640" y="1276396"/>
            <a:ext cx="8527281" cy="646331"/>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With support for Bipartisan Infrastructure Law &amp; NOAA Center for AI AI-ready data pilot, we are improving the NOAA CDR with three different focuses.</a:t>
            </a:r>
          </a:p>
        </p:txBody>
      </p:sp>
      <p:pic>
        <p:nvPicPr>
          <p:cNvPr id="9" name="Graphic 8" descr="Blender outline">
            <a:extLst>
              <a:ext uri="{FF2B5EF4-FFF2-40B4-BE49-F238E27FC236}">
                <a16:creationId xmlns:a16="http://schemas.microsoft.com/office/drawing/2014/main" id="{152E3BC3-55B0-974F-8143-A7B9817E326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52491" y="2228850"/>
            <a:ext cx="685800" cy="685800"/>
          </a:xfrm>
          <a:prstGeom prst="rect">
            <a:avLst/>
          </a:prstGeom>
        </p:spPr>
      </p:pic>
      <p:pic>
        <p:nvPicPr>
          <p:cNvPr id="11" name="Graphic 10" descr="Gauge outline">
            <a:extLst>
              <a:ext uri="{FF2B5EF4-FFF2-40B4-BE49-F238E27FC236}">
                <a16:creationId xmlns:a16="http://schemas.microsoft.com/office/drawing/2014/main" id="{E7842451-F85C-524E-92EF-6906BE4F8C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78626" y="3711068"/>
            <a:ext cx="685800" cy="685800"/>
          </a:xfrm>
          <a:prstGeom prst="rect">
            <a:avLst/>
          </a:prstGeom>
        </p:spPr>
      </p:pic>
      <p:pic>
        <p:nvPicPr>
          <p:cNvPr id="13" name="Graphic 12" descr="Tools outline">
            <a:extLst>
              <a:ext uri="{FF2B5EF4-FFF2-40B4-BE49-F238E27FC236}">
                <a16:creationId xmlns:a16="http://schemas.microsoft.com/office/drawing/2014/main" id="{634B6787-61E5-4E4C-AE5D-637121E37A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05709" y="2221906"/>
            <a:ext cx="685800" cy="685800"/>
          </a:xfrm>
          <a:prstGeom prst="rect">
            <a:avLst/>
          </a:prstGeom>
        </p:spPr>
      </p:pic>
      <p:sp>
        <p:nvSpPr>
          <p:cNvPr id="15" name="Right Arrow 14">
            <a:extLst>
              <a:ext uri="{FF2B5EF4-FFF2-40B4-BE49-F238E27FC236}">
                <a16:creationId xmlns:a16="http://schemas.microsoft.com/office/drawing/2014/main" id="{9D294F6A-D720-0342-9E5F-83D3A84B1834}"/>
              </a:ext>
            </a:extLst>
          </p:cNvPr>
          <p:cNvSpPr/>
          <p:nvPr/>
        </p:nvSpPr>
        <p:spPr>
          <a:xfrm flipH="1" flipV="1">
            <a:off x="3272205" y="2420017"/>
            <a:ext cx="578862" cy="303467"/>
          </a:xfrm>
          <a:prstGeom prst="rightArrow">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6" name="Right Arrow 15">
            <a:extLst>
              <a:ext uri="{FF2B5EF4-FFF2-40B4-BE49-F238E27FC236}">
                <a16:creationId xmlns:a16="http://schemas.microsoft.com/office/drawing/2014/main" id="{D65F695F-CFF2-BB4B-9A2C-DFED4E6EC1B4}"/>
              </a:ext>
            </a:extLst>
          </p:cNvPr>
          <p:cNvSpPr/>
          <p:nvPr/>
        </p:nvSpPr>
        <p:spPr>
          <a:xfrm flipV="1">
            <a:off x="5292932" y="2420016"/>
            <a:ext cx="578862" cy="303467"/>
          </a:xfrm>
          <a:prstGeom prst="rightArrow">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8" name="Right Arrow 17">
            <a:extLst>
              <a:ext uri="{FF2B5EF4-FFF2-40B4-BE49-F238E27FC236}">
                <a16:creationId xmlns:a16="http://schemas.microsoft.com/office/drawing/2014/main" id="{18CDAD1C-9524-AB43-BD88-42CD91075FA2}"/>
              </a:ext>
            </a:extLst>
          </p:cNvPr>
          <p:cNvSpPr/>
          <p:nvPr/>
        </p:nvSpPr>
        <p:spPr>
          <a:xfrm rot="5400000">
            <a:off x="4345768" y="3212779"/>
            <a:ext cx="452459" cy="303467"/>
          </a:xfrm>
          <a:prstGeom prst="rightArrow">
            <a:avLst/>
          </a:pr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tx1"/>
              </a:solidFill>
            </a:endParaRPr>
          </a:p>
        </p:txBody>
      </p:sp>
      <p:sp>
        <p:nvSpPr>
          <p:cNvPr id="19" name="TextBox 18">
            <a:extLst>
              <a:ext uri="{FF2B5EF4-FFF2-40B4-BE49-F238E27FC236}">
                <a16:creationId xmlns:a16="http://schemas.microsoft.com/office/drawing/2014/main" id="{DE7A9D14-9FB4-4B4F-A392-59365A9B4FAF}"/>
              </a:ext>
            </a:extLst>
          </p:cNvPr>
          <p:cNvSpPr txBox="1"/>
          <p:nvPr/>
        </p:nvSpPr>
        <p:spPr>
          <a:xfrm>
            <a:off x="4084983" y="3788511"/>
            <a:ext cx="2348120" cy="553998"/>
          </a:xfrm>
          <a:prstGeom prst="rect">
            <a:avLst/>
          </a:prstGeom>
          <a:noFill/>
        </p:spPr>
        <p:txBody>
          <a:bodyPr wrap="square" rtlCol="0">
            <a:spAutoFit/>
          </a:bodyPr>
          <a:lstStyle/>
          <a:p>
            <a:r>
              <a:rPr lang="en-US" sz="1500" i="1" dirty="0">
                <a:latin typeface="Calibri" panose="020F0502020204030204" pitchFamily="34" charset="0"/>
                <a:cs typeface="Calibri" panose="020F0502020204030204" pitchFamily="34" charset="0"/>
              </a:rPr>
              <a:t>Dashboard: </a:t>
            </a:r>
            <a:r>
              <a:rPr lang="en-US" sz="1500" dirty="0">
                <a:latin typeface="Calibri" panose="020F0502020204030204" pitchFamily="34" charset="0"/>
                <a:cs typeface="Calibri" panose="020F0502020204030204" pitchFamily="34" charset="0"/>
              </a:rPr>
              <a:t>Customizable data visualization interface</a:t>
            </a:r>
          </a:p>
        </p:txBody>
      </p:sp>
      <p:sp>
        <p:nvSpPr>
          <p:cNvPr id="22" name="TextBox 21">
            <a:extLst>
              <a:ext uri="{FF2B5EF4-FFF2-40B4-BE49-F238E27FC236}">
                <a16:creationId xmlns:a16="http://schemas.microsoft.com/office/drawing/2014/main" id="{3807FD4C-624A-404C-9AD3-8104DEF8E2E1}"/>
              </a:ext>
            </a:extLst>
          </p:cNvPr>
          <p:cNvSpPr txBox="1"/>
          <p:nvPr/>
        </p:nvSpPr>
        <p:spPr>
          <a:xfrm>
            <a:off x="6802644" y="2306293"/>
            <a:ext cx="2135118" cy="553998"/>
          </a:xfrm>
          <a:prstGeom prst="rect">
            <a:avLst/>
          </a:prstGeom>
          <a:noFill/>
        </p:spPr>
        <p:txBody>
          <a:bodyPr wrap="square" rtlCol="0">
            <a:spAutoFit/>
          </a:bodyPr>
          <a:lstStyle/>
          <a:p>
            <a:r>
              <a:rPr lang="en-US" sz="1500" i="1" dirty="0">
                <a:latin typeface="Calibri" panose="020F0502020204030204" pitchFamily="34" charset="0"/>
                <a:cs typeface="Calibri" panose="020F0502020204030204" pitchFamily="34" charset="0"/>
              </a:rPr>
              <a:t>Studio: </a:t>
            </a:r>
            <a:r>
              <a:rPr lang="en-US" sz="1500" dirty="0">
                <a:latin typeface="Calibri" panose="020F0502020204030204" pitchFamily="34" charset="0"/>
                <a:cs typeface="Calibri" panose="020F0502020204030204" pitchFamily="34" charset="0"/>
              </a:rPr>
              <a:t>Notebook-based tutorial for learning</a:t>
            </a:r>
          </a:p>
        </p:txBody>
      </p:sp>
      <p:sp>
        <p:nvSpPr>
          <p:cNvPr id="23" name="TextBox 22">
            <a:extLst>
              <a:ext uri="{FF2B5EF4-FFF2-40B4-BE49-F238E27FC236}">
                <a16:creationId xmlns:a16="http://schemas.microsoft.com/office/drawing/2014/main" id="{CDD8996B-FC42-E849-A82F-D99CDA196052}"/>
              </a:ext>
            </a:extLst>
          </p:cNvPr>
          <p:cNvSpPr txBox="1"/>
          <p:nvPr/>
        </p:nvSpPr>
        <p:spPr>
          <a:xfrm>
            <a:off x="206238" y="2306293"/>
            <a:ext cx="2225767" cy="553998"/>
          </a:xfrm>
          <a:prstGeom prst="rect">
            <a:avLst/>
          </a:prstGeom>
          <a:noFill/>
        </p:spPr>
        <p:txBody>
          <a:bodyPr wrap="square" rtlCol="0">
            <a:spAutoFit/>
          </a:bodyPr>
          <a:lstStyle/>
          <a:p>
            <a:pPr algn="r"/>
            <a:r>
              <a:rPr lang="en-US" sz="1500" i="1" dirty="0">
                <a:latin typeface="Calibri" panose="020F0502020204030204" pitchFamily="34" charset="0"/>
                <a:cs typeface="Calibri" panose="020F0502020204030204" pitchFamily="34" charset="0"/>
              </a:rPr>
              <a:t>Workshop: Analysis-ready </a:t>
            </a:r>
            <a:r>
              <a:rPr lang="en-US" sz="1500" dirty="0">
                <a:latin typeface="Calibri" panose="020F0502020204030204" pitchFamily="34" charset="0"/>
                <a:cs typeface="Calibri" panose="020F0502020204030204" pitchFamily="34" charset="0"/>
              </a:rPr>
              <a:t>cloud optimized data</a:t>
            </a:r>
          </a:p>
        </p:txBody>
      </p:sp>
    </p:spTree>
    <p:extLst>
      <p:ext uri="{BB962C8B-B14F-4D97-AF65-F5344CB8AC3E}">
        <p14:creationId xmlns:p14="http://schemas.microsoft.com/office/powerpoint/2010/main" val="2603273885"/>
      </p:ext>
    </p:extLst>
  </p:cSld>
  <p:clrMapOvr>
    <a:masterClrMapping/>
  </p:clrMapOvr>
  <mc:AlternateContent xmlns:mc="http://schemas.openxmlformats.org/markup-compatibility/2006" xmlns:p14="http://schemas.microsoft.com/office/powerpoint/2010/main">
    <mc:Choice Requires="p14">
      <p:transition spd="slow" p14:dur="2000" advTm="125484"/>
    </mc:Choice>
    <mc:Fallback xmlns="">
      <p:transition spd="slow" advTm="12548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BD2C-7C96-F524-C819-C1B354629607}"/>
              </a:ext>
            </a:extLst>
          </p:cNvPr>
          <p:cNvSpPr>
            <a:spLocks noGrp="1"/>
          </p:cNvSpPr>
          <p:nvPr>
            <p:ph type="title"/>
          </p:nvPr>
        </p:nvSpPr>
        <p:spPr>
          <a:xfrm>
            <a:off x="1362900" y="416574"/>
            <a:ext cx="6418200" cy="673800"/>
          </a:xfrm>
        </p:spPr>
        <p:txBody>
          <a:bodyPr>
            <a:normAutofit/>
          </a:bodyPr>
          <a:lstStyle/>
          <a:p>
            <a:r>
              <a:rPr lang="en-US" sz="2700" i="1" dirty="0">
                <a:solidFill>
                  <a:schemeClr val="bg1"/>
                </a:solidFill>
                <a:latin typeface="Calibri" panose="020F0502020204030204" pitchFamily="34" charset="0"/>
                <a:cs typeface="Calibri" panose="020F0502020204030204" pitchFamily="34" charset="0"/>
              </a:rPr>
              <a:t>Studio: </a:t>
            </a:r>
            <a:r>
              <a:rPr lang="en-US" sz="2700" dirty="0">
                <a:solidFill>
                  <a:schemeClr val="bg1"/>
                </a:solidFill>
                <a:latin typeface="Calibri" panose="020F0502020204030204" pitchFamily="34" charset="0"/>
                <a:cs typeface="Calibri" panose="020F0502020204030204" pitchFamily="34" charset="0"/>
              </a:rPr>
              <a:t>Notebook-based tutorial for learning</a:t>
            </a:r>
            <a:endParaRPr lang="en-US" sz="2700" dirty="0">
              <a:solidFill>
                <a:schemeClr val="bg1"/>
              </a:solidFill>
            </a:endParaRPr>
          </a:p>
        </p:txBody>
      </p:sp>
      <p:sp>
        <p:nvSpPr>
          <p:cNvPr id="3" name="Text Placeholder 2">
            <a:extLst>
              <a:ext uri="{FF2B5EF4-FFF2-40B4-BE49-F238E27FC236}">
                <a16:creationId xmlns:a16="http://schemas.microsoft.com/office/drawing/2014/main" id="{27207BC2-7EBA-2575-251D-4A54934C778D}"/>
              </a:ext>
            </a:extLst>
          </p:cNvPr>
          <p:cNvSpPr>
            <a:spLocks noGrp="1"/>
          </p:cNvSpPr>
          <p:nvPr>
            <p:ph type="body" idx="1"/>
          </p:nvPr>
        </p:nvSpPr>
        <p:spPr>
          <a:xfrm>
            <a:off x="246888" y="1266343"/>
            <a:ext cx="2276856" cy="3680222"/>
          </a:xfrm>
        </p:spPr>
        <p:txBody>
          <a:bodyPr>
            <a:normAutofit/>
          </a:bodyPr>
          <a:lstStyle/>
          <a:p>
            <a:pPr marL="85725" indent="0">
              <a:buNone/>
            </a:pPr>
            <a:r>
              <a:rPr lang="en-US" dirty="0">
                <a:latin typeface="+mn-lt"/>
              </a:rPr>
              <a:t>Baseline notebook contents</a:t>
            </a:r>
          </a:p>
          <a:p>
            <a:pPr marL="85725" indent="0">
              <a:buNone/>
            </a:pPr>
            <a:endParaRPr lang="en-US" dirty="0">
              <a:latin typeface="+mn-lt"/>
            </a:endParaRPr>
          </a:p>
          <a:p>
            <a:pPr marL="220266" indent="-220266"/>
            <a:r>
              <a:rPr lang="en-US" dirty="0">
                <a:latin typeface="+mn-lt"/>
              </a:rPr>
              <a:t>Access</a:t>
            </a:r>
          </a:p>
          <a:p>
            <a:pPr marL="220266" indent="-220266"/>
            <a:r>
              <a:rPr lang="en-US" dirty="0">
                <a:latin typeface="+mn-lt"/>
              </a:rPr>
              <a:t>Visualize</a:t>
            </a:r>
          </a:p>
          <a:p>
            <a:pPr marL="220266" indent="-220266"/>
            <a:r>
              <a:rPr lang="en-US" dirty="0">
                <a:latin typeface="+mn-lt"/>
              </a:rPr>
              <a:t>Analytics</a:t>
            </a:r>
          </a:p>
        </p:txBody>
      </p:sp>
      <p:pic>
        <p:nvPicPr>
          <p:cNvPr id="4" name="Google Shape;233;p31">
            <a:extLst>
              <a:ext uri="{FF2B5EF4-FFF2-40B4-BE49-F238E27FC236}">
                <a16:creationId xmlns:a16="http://schemas.microsoft.com/office/drawing/2014/main" id="{F334E295-4F3B-25C1-7F55-D169A2028FF1}"/>
              </a:ext>
            </a:extLst>
          </p:cNvPr>
          <p:cNvPicPr preferRelativeResize="0"/>
          <p:nvPr/>
        </p:nvPicPr>
        <p:blipFill>
          <a:blip r:embed="rId2">
            <a:alphaModFix/>
          </a:blip>
          <a:stretch>
            <a:fillRect/>
          </a:stretch>
        </p:blipFill>
        <p:spPr>
          <a:xfrm>
            <a:off x="2377440" y="1266343"/>
            <a:ext cx="6766560" cy="3673802"/>
          </a:xfrm>
          <a:prstGeom prst="rect">
            <a:avLst/>
          </a:prstGeom>
          <a:noFill/>
          <a:ln>
            <a:noFill/>
          </a:ln>
        </p:spPr>
      </p:pic>
    </p:spTree>
    <p:extLst>
      <p:ext uri="{BB962C8B-B14F-4D97-AF65-F5344CB8AC3E}">
        <p14:creationId xmlns:p14="http://schemas.microsoft.com/office/powerpoint/2010/main" val="37790964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limate observatory recording.mov">
            <a:hlinkClick r:id="" action="ppaction://media"/>
            <a:extLst>
              <a:ext uri="{FF2B5EF4-FFF2-40B4-BE49-F238E27FC236}">
                <a16:creationId xmlns:a16="http://schemas.microsoft.com/office/drawing/2014/main" id="{B881A624-5D8F-E24A-2015-0CEDEBB6355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279"/>
            <a:ext cx="9140342" cy="4830417"/>
          </a:xfrm>
          <a:prstGeom prst="rect">
            <a:avLst/>
          </a:prstGeom>
        </p:spPr>
      </p:pic>
    </p:spTree>
    <p:extLst>
      <p:ext uri="{BB962C8B-B14F-4D97-AF65-F5344CB8AC3E}">
        <p14:creationId xmlns:p14="http://schemas.microsoft.com/office/powerpoint/2010/main" val="3331498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D587C-6912-520A-DCCD-A58A9F1A2496}"/>
              </a:ext>
            </a:extLst>
          </p:cNvPr>
          <p:cNvSpPr>
            <a:spLocks noGrp="1"/>
          </p:cNvSpPr>
          <p:nvPr>
            <p:ph type="title"/>
          </p:nvPr>
        </p:nvSpPr>
        <p:spPr/>
        <p:txBody>
          <a:bodyPr>
            <a:normAutofit fontScale="90000"/>
          </a:bodyPr>
          <a:lstStyle/>
          <a:p>
            <a:pPr algn="ctr"/>
            <a:r>
              <a:rPr lang="en-US" dirty="0">
                <a:solidFill>
                  <a:schemeClr val="bg1"/>
                </a:solidFill>
              </a:rPr>
              <a:t>Development &amp; Improvement Needs</a:t>
            </a:r>
          </a:p>
        </p:txBody>
      </p:sp>
      <p:grpSp>
        <p:nvGrpSpPr>
          <p:cNvPr id="13" name="Group 12">
            <a:extLst>
              <a:ext uri="{FF2B5EF4-FFF2-40B4-BE49-F238E27FC236}">
                <a16:creationId xmlns:a16="http://schemas.microsoft.com/office/drawing/2014/main" id="{CD7D7F59-9D29-FCEA-190A-206792829BAE}"/>
              </a:ext>
            </a:extLst>
          </p:cNvPr>
          <p:cNvGrpSpPr/>
          <p:nvPr/>
        </p:nvGrpSpPr>
        <p:grpSpPr>
          <a:xfrm>
            <a:off x="3176876" y="1697223"/>
            <a:ext cx="2796201" cy="2727807"/>
            <a:chOff x="655360" y="1104779"/>
            <a:chExt cx="2796201" cy="2727807"/>
          </a:xfrm>
        </p:grpSpPr>
        <p:sp>
          <p:nvSpPr>
            <p:cNvPr id="4" name="Google Shape;112;p20">
              <a:extLst>
                <a:ext uri="{FF2B5EF4-FFF2-40B4-BE49-F238E27FC236}">
                  <a16:creationId xmlns:a16="http://schemas.microsoft.com/office/drawing/2014/main" id="{67EE89EF-3520-B4CF-75A0-39A6AD725FEE}"/>
                </a:ext>
              </a:extLst>
            </p:cNvPr>
            <p:cNvSpPr/>
            <p:nvPr/>
          </p:nvSpPr>
          <p:spPr>
            <a:xfrm>
              <a:off x="1559992" y="1988892"/>
              <a:ext cx="983118" cy="960331"/>
            </a:xfrm>
            <a:prstGeom prst="ellipse">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100" i="0" u="none" strike="noStrike" cap="none">
                  <a:solidFill>
                    <a:srgbClr val="000000"/>
                  </a:solidFill>
                  <a:latin typeface="Calibri"/>
                  <a:ea typeface="Calibri"/>
                  <a:cs typeface="Calibri"/>
                  <a:sym typeface="Calibri"/>
                </a:rPr>
                <a:t>AI-Ready Data</a:t>
              </a:r>
              <a:endParaRPr sz="1100" i="0" u="none" strike="noStrike" cap="none">
                <a:solidFill>
                  <a:srgbClr val="000000"/>
                </a:solidFill>
                <a:latin typeface="Calibri"/>
                <a:ea typeface="Calibri"/>
                <a:cs typeface="Calibri"/>
                <a:sym typeface="Calibri"/>
              </a:endParaRPr>
            </a:p>
          </p:txBody>
        </p:sp>
        <p:sp>
          <p:nvSpPr>
            <p:cNvPr id="5" name="Google Shape;114;p20">
              <a:extLst>
                <a:ext uri="{FF2B5EF4-FFF2-40B4-BE49-F238E27FC236}">
                  <a16:creationId xmlns:a16="http://schemas.microsoft.com/office/drawing/2014/main" id="{2DDD2B32-2589-BB7F-B9D9-91FA8187F4B9}"/>
                </a:ext>
              </a:extLst>
            </p:cNvPr>
            <p:cNvSpPr/>
            <p:nvPr/>
          </p:nvSpPr>
          <p:spPr>
            <a:xfrm rot="18900000">
              <a:off x="655360" y="1887208"/>
              <a:ext cx="1170201" cy="1286813"/>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1D7E7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6" name="Google Shape;115;p20">
              <a:extLst>
                <a:ext uri="{FF2B5EF4-FFF2-40B4-BE49-F238E27FC236}">
                  <a16:creationId xmlns:a16="http://schemas.microsoft.com/office/drawing/2014/main" id="{3686EA74-D0FE-AB09-2156-A9DDB351CA17}"/>
                </a:ext>
              </a:extLst>
            </p:cNvPr>
            <p:cNvSpPr txBox="1"/>
            <p:nvPr/>
          </p:nvSpPr>
          <p:spPr>
            <a:xfrm rot="16200000">
              <a:off x="665407" y="2260113"/>
              <a:ext cx="1087874" cy="41820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Access</a:t>
              </a:r>
              <a:endParaRPr sz="1100" i="0" u="none" strike="noStrike" cap="none">
                <a:solidFill>
                  <a:srgbClr val="FFFFFF"/>
                </a:solidFill>
                <a:latin typeface="Calibri"/>
                <a:ea typeface="Calibri"/>
                <a:cs typeface="Calibri"/>
                <a:sym typeface="Calibri"/>
              </a:endParaRPr>
            </a:p>
          </p:txBody>
        </p:sp>
        <p:sp>
          <p:nvSpPr>
            <p:cNvPr id="7" name="Google Shape;117;p20">
              <a:extLst>
                <a:ext uri="{FF2B5EF4-FFF2-40B4-BE49-F238E27FC236}">
                  <a16:creationId xmlns:a16="http://schemas.microsoft.com/office/drawing/2014/main" id="{24E4C600-E493-E46C-15FE-3ECBAF85F0CA}"/>
                </a:ext>
              </a:extLst>
            </p:cNvPr>
            <p:cNvSpPr/>
            <p:nvPr/>
          </p:nvSpPr>
          <p:spPr>
            <a:xfrm rot="18900000">
              <a:off x="1331884" y="1104779"/>
              <a:ext cx="1313042" cy="1144152"/>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45818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8" name="Google Shape;118;p20">
              <a:extLst>
                <a:ext uri="{FF2B5EF4-FFF2-40B4-BE49-F238E27FC236}">
                  <a16:creationId xmlns:a16="http://schemas.microsoft.com/office/drawing/2014/main" id="{AD3E8B4F-55D2-CB30-EE70-FD12C3EA75D9}"/>
                </a:ext>
              </a:extLst>
            </p:cNvPr>
            <p:cNvSpPr txBox="1"/>
            <p:nvPr/>
          </p:nvSpPr>
          <p:spPr>
            <a:xfrm>
              <a:off x="1498213" y="1437711"/>
              <a:ext cx="1111126" cy="409453"/>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dirty="0">
                  <a:solidFill>
                    <a:srgbClr val="FFFFFF"/>
                  </a:solidFill>
                  <a:latin typeface="Calibri"/>
                  <a:ea typeface="Calibri"/>
                  <a:cs typeface="Calibri"/>
                  <a:sym typeface="Calibri"/>
                </a:rPr>
                <a:t>Preparation</a:t>
              </a:r>
              <a:endParaRPr sz="1100" i="0" u="none" strike="noStrike" cap="none" dirty="0">
                <a:solidFill>
                  <a:srgbClr val="FFFFFF"/>
                </a:solidFill>
                <a:latin typeface="Calibri"/>
                <a:ea typeface="Calibri"/>
                <a:cs typeface="Calibri"/>
                <a:sym typeface="Calibri"/>
              </a:endParaRPr>
            </a:p>
          </p:txBody>
        </p:sp>
        <p:sp>
          <p:nvSpPr>
            <p:cNvPr id="9" name="Google Shape;120;p20">
              <a:extLst>
                <a:ext uri="{FF2B5EF4-FFF2-40B4-BE49-F238E27FC236}">
                  <a16:creationId xmlns:a16="http://schemas.microsoft.com/office/drawing/2014/main" id="{0A683491-B64B-5E28-739C-ADFEE645B82D}"/>
                </a:ext>
              </a:extLst>
            </p:cNvPr>
            <p:cNvSpPr/>
            <p:nvPr/>
          </p:nvSpPr>
          <p:spPr>
            <a:xfrm rot="18900000">
              <a:off x="2278615" y="1765831"/>
              <a:ext cx="1172946" cy="1283900"/>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A2C4C9"/>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0" name="Google Shape;121;p20">
              <a:extLst>
                <a:ext uri="{FF2B5EF4-FFF2-40B4-BE49-F238E27FC236}">
                  <a16:creationId xmlns:a16="http://schemas.microsoft.com/office/drawing/2014/main" id="{A0FA5DA4-BB11-1003-3D37-09F0C0FD45F4}"/>
                </a:ext>
              </a:extLst>
            </p:cNvPr>
            <p:cNvSpPr txBox="1"/>
            <p:nvPr/>
          </p:nvSpPr>
          <p:spPr>
            <a:xfrm rot="5400000">
              <a:off x="2354306" y="2260114"/>
              <a:ext cx="1087874" cy="418204"/>
            </a:xfrm>
            <a:prstGeom prst="rect">
              <a:avLst/>
            </a:prstGeom>
            <a:solidFill>
              <a:srgbClr val="A2C4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Documentation</a:t>
              </a:r>
              <a:endParaRPr sz="1100" i="0" u="none" strike="noStrike" cap="none">
                <a:solidFill>
                  <a:srgbClr val="FFFFFF"/>
                </a:solidFill>
                <a:latin typeface="Calibri"/>
                <a:ea typeface="Calibri"/>
                <a:cs typeface="Calibri"/>
                <a:sym typeface="Calibri"/>
              </a:endParaRPr>
            </a:p>
          </p:txBody>
        </p:sp>
        <p:sp>
          <p:nvSpPr>
            <p:cNvPr id="11" name="Google Shape;123;p20">
              <a:extLst>
                <a:ext uri="{FF2B5EF4-FFF2-40B4-BE49-F238E27FC236}">
                  <a16:creationId xmlns:a16="http://schemas.microsoft.com/office/drawing/2014/main" id="{E1E1C2BA-592F-6F8E-F724-EB5C3E0AFC70}"/>
                </a:ext>
              </a:extLst>
            </p:cNvPr>
            <p:cNvSpPr/>
            <p:nvPr/>
          </p:nvSpPr>
          <p:spPr>
            <a:xfrm rot="18900000">
              <a:off x="1460945" y="2688430"/>
              <a:ext cx="1310294" cy="1144156"/>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1F887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12" name="Google Shape;124;p20">
              <a:extLst>
                <a:ext uri="{FF2B5EF4-FFF2-40B4-BE49-F238E27FC236}">
                  <a16:creationId xmlns:a16="http://schemas.microsoft.com/office/drawing/2014/main" id="{34A48D3D-D68C-5917-2AC3-C1BB70E79A69}"/>
                </a:ext>
              </a:extLst>
            </p:cNvPr>
            <p:cNvSpPr txBox="1"/>
            <p:nvPr/>
          </p:nvSpPr>
          <p:spPr>
            <a:xfrm>
              <a:off x="1498230" y="3091268"/>
              <a:ext cx="1111126" cy="409452"/>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Quality</a:t>
              </a:r>
              <a:endParaRPr sz="1100" i="0" u="none" strike="noStrike" cap="none">
                <a:solidFill>
                  <a:srgbClr val="FFFFFF"/>
                </a:solidFill>
                <a:latin typeface="Calibri"/>
                <a:ea typeface="Calibri"/>
                <a:cs typeface="Calibri"/>
                <a:sym typeface="Calibri"/>
              </a:endParaRPr>
            </a:p>
          </p:txBody>
        </p:sp>
      </p:grpSp>
      <p:sp>
        <p:nvSpPr>
          <p:cNvPr id="14" name="TextBox 13">
            <a:extLst>
              <a:ext uri="{FF2B5EF4-FFF2-40B4-BE49-F238E27FC236}">
                <a16:creationId xmlns:a16="http://schemas.microsoft.com/office/drawing/2014/main" id="{41454456-66B6-90D2-AD09-23F6F62FF7D8}"/>
              </a:ext>
            </a:extLst>
          </p:cNvPr>
          <p:cNvSpPr txBox="1"/>
          <p:nvPr/>
        </p:nvSpPr>
        <p:spPr>
          <a:xfrm>
            <a:off x="5704248" y="1531651"/>
            <a:ext cx="3078048" cy="954107"/>
          </a:xfrm>
          <a:prstGeom prst="rect">
            <a:avLst/>
          </a:prstGeom>
          <a:noFill/>
          <a:ln w="19050">
            <a:solidFill>
              <a:srgbClr val="A3C4C9"/>
            </a:solidFill>
          </a:ln>
        </p:spPr>
        <p:txBody>
          <a:bodyPr wrap="square" rtlCol="0">
            <a:spAutoFit/>
          </a:bodyPr>
          <a:lstStyle/>
          <a:p>
            <a:r>
              <a:rPr lang="en-US" b="1" i="1" dirty="0"/>
              <a:t>Capacity development</a:t>
            </a:r>
            <a:r>
              <a:rPr lang="en-US" dirty="0"/>
              <a:t>: Modern documentation (interactive notebooks) to support diverse users. </a:t>
            </a:r>
          </a:p>
          <a:p>
            <a:endParaRPr lang="en-US" dirty="0"/>
          </a:p>
        </p:txBody>
      </p:sp>
      <p:sp>
        <p:nvSpPr>
          <p:cNvPr id="15" name="TextBox 14">
            <a:extLst>
              <a:ext uri="{FF2B5EF4-FFF2-40B4-BE49-F238E27FC236}">
                <a16:creationId xmlns:a16="http://schemas.microsoft.com/office/drawing/2014/main" id="{3128F147-22C0-F966-FBC8-C2A0C47A4D76}"/>
              </a:ext>
            </a:extLst>
          </p:cNvPr>
          <p:cNvSpPr txBox="1"/>
          <p:nvPr/>
        </p:nvSpPr>
        <p:spPr>
          <a:xfrm>
            <a:off x="5708870" y="3644809"/>
            <a:ext cx="3078048" cy="954107"/>
          </a:xfrm>
          <a:prstGeom prst="rect">
            <a:avLst/>
          </a:prstGeom>
          <a:noFill/>
          <a:ln w="19050">
            <a:solidFill>
              <a:srgbClr val="1E887E"/>
            </a:solidFill>
          </a:ln>
        </p:spPr>
        <p:txBody>
          <a:bodyPr wrap="square" rtlCol="0">
            <a:spAutoFit/>
          </a:bodyPr>
          <a:lstStyle/>
          <a:p>
            <a:r>
              <a:rPr lang="en-US" b="1" i="1" dirty="0"/>
              <a:t>Quality distillation</a:t>
            </a:r>
            <a:r>
              <a:rPr lang="en-US" dirty="0"/>
              <a:t>: Make quality information “FAIR” to easily aid users’ decision-making process. </a:t>
            </a:r>
          </a:p>
          <a:p>
            <a:endParaRPr lang="en-US" dirty="0"/>
          </a:p>
        </p:txBody>
      </p:sp>
      <p:sp>
        <p:nvSpPr>
          <p:cNvPr id="16" name="TextBox 15">
            <a:extLst>
              <a:ext uri="{FF2B5EF4-FFF2-40B4-BE49-F238E27FC236}">
                <a16:creationId xmlns:a16="http://schemas.microsoft.com/office/drawing/2014/main" id="{9630151C-B5A3-F57B-C941-8C968FE3F599}"/>
              </a:ext>
            </a:extLst>
          </p:cNvPr>
          <p:cNvSpPr txBox="1"/>
          <p:nvPr/>
        </p:nvSpPr>
        <p:spPr>
          <a:xfrm>
            <a:off x="361704" y="3644809"/>
            <a:ext cx="3078048" cy="954107"/>
          </a:xfrm>
          <a:prstGeom prst="rect">
            <a:avLst/>
          </a:prstGeom>
          <a:noFill/>
          <a:ln w="19050">
            <a:solidFill>
              <a:srgbClr val="1C7E74"/>
            </a:solidFill>
          </a:ln>
        </p:spPr>
        <p:txBody>
          <a:bodyPr wrap="square" rtlCol="0">
            <a:spAutoFit/>
          </a:bodyPr>
          <a:lstStyle/>
          <a:p>
            <a:pPr algn="r"/>
            <a:r>
              <a:rPr lang="en-US" b="1" i="1" dirty="0"/>
              <a:t>Access modernization</a:t>
            </a:r>
            <a:r>
              <a:rPr lang="en-US" dirty="0"/>
              <a:t>: Adapt to the data access technology evolution; balance with the need for archive/stewardship.</a:t>
            </a:r>
          </a:p>
        </p:txBody>
      </p:sp>
      <p:sp>
        <p:nvSpPr>
          <p:cNvPr id="17" name="TextBox 16">
            <a:extLst>
              <a:ext uri="{FF2B5EF4-FFF2-40B4-BE49-F238E27FC236}">
                <a16:creationId xmlns:a16="http://schemas.microsoft.com/office/drawing/2014/main" id="{8A533522-F6D8-814A-C6FA-4D3CC2DF95B8}"/>
              </a:ext>
            </a:extLst>
          </p:cNvPr>
          <p:cNvSpPr txBox="1"/>
          <p:nvPr/>
        </p:nvSpPr>
        <p:spPr>
          <a:xfrm>
            <a:off x="361704" y="1531651"/>
            <a:ext cx="3078048" cy="954107"/>
          </a:xfrm>
          <a:prstGeom prst="rect">
            <a:avLst/>
          </a:prstGeom>
          <a:noFill/>
          <a:ln w="19050">
            <a:solidFill>
              <a:srgbClr val="45818E"/>
            </a:solidFill>
          </a:ln>
        </p:spPr>
        <p:txBody>
          <a:bodyPr wrap="square" rtlCol="0">
            <a:spAutoFit/>
          </a:bodyPr>
          <a:lstStyle/>
          <a:p>
            <a:pPr algn="r"/>
            <a:r>
              <a:rPr lang="en-US" b="1" i="1" dirty="0"/>
              <a:t>Data service improvement</a:t>
            </a:r>
            <a:r>
              <a:rPr lang="en-US" dirty="0"/>
              <a:t>: Provide data services for commonly requested data processing &amp; enable community actions.</a:t>
            </a:r>
          </a:p>
        </p:txBody>
      </p:sp>
      <p:cxnSp>
        <p:nvCxnSpPr>
          <p:cNvPr id="18" name="Straight Arrow Connector 17">
            <a:extLst>
              <a:ext uri="{FF2B5EF4-FFF2-40B4-BE49-F238E27FC236}">
                <a16:creationId xmlns:a16="http://schemas.microsoft.com/office/drawing/2014/main" id="{21DA524C-34D1-3DB1-92C4-6A21AD3A1885}"/>
              </a:ext>
            </a:extLst>
          </p:cNvPr>
          <p:cNvCxnSpPr>
            <a:cxnSpLocks/>
            <a:stCxn id="10" idx="1"/>
            <a:endCxn id="14" idx="1"/>
          </p:cNvCxnSpPr>
          <p:nvPr/>
        </p:nvCxnSpPr>
        <p:spPr>
          <a:xfrm flipV="1">
            <a:off x="5419759" y="2008705"/>
            <a:ext cx="284489" cy="509018"/>
          </a:xfrm>
          <a:prstGeom prst="straightConnector1">
            <a:avLst/>
          </a:prstGeom>
          <a:ln w="19050">
            <a:solidFill>
              <a:srgbClr val="A3C4C9"/>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D76C362-B8E5-548D-B452-E5DD9116A0A8}"/>
              </a:ext>
            </a:extLst>
          </p:cNvPr>
          <p:cNvCxnSpPr>
            <a:cxnSpLocks/>
            <a:stCxn id="12" idx="3"/>
            <a:endCxn id="15" idx="1"/>
          </p:cNvCxnSpPr>
          <p:nvPr/>
        </p:nvCxnSpPr>
        <p:spPr>
          <a:xfrm>
            <a:off x="5130872" y="3888438"/>
            <a:ext cx="577998" cy="233425"/>
          </a:xfrm>
          <a:prstGeom prst="straightConnector1">
            <a:avLst/>
          </a:prstGeom>
          <a:ln w="19050">
            <a:solidFill>
              <a:srgbClr val="1E887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724728-F7B9-6456-9ADC-FB39C6422B81}"/>
              </a:ext>
            </a:extLst>
          </p:cNvPr>
          <p:cNvCxnSpPr>
            <a:cxnSpLocks/>
            <a:stCxn id="6" idx="1"/>
            <a:endCxn id="16" idx="3"/>
          </p:cNvCxnSpPr>
          <p:nvPr/>
        </p:nvCxnSpPr>
        <p:spPr>
          <a:xfrm flipH="1">
            <a:off x="3439752" y="3605596"/>
            <a:ext cx="291108" cy="516267"/>
          </a:xfrm>
          <a:prstGeom prst="straightConnector1">
            <a:avLst/>
          </a:prstGeom>
          <a:ln w="19050">
            <a:solidFill>
              <a:srgbClr val="1C7E74"/>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A0C6BBC-2B5A-56DB-E242-8EA06F4CFC26}"/>
              </a:ext>
            </a:extLst>
          </p:cNvPr>
          <p:cNvCxnSpPr>
            <a:cxnSpLocks/>
            <a:stCxn id="8" idx="1"/>
            <a:endCxn id="17" idx="3"/>
          </p:cNvCxnSpPr>
          <p:nvPr/>
        </p:nvCxnSpPr>
        <p:spPr>
          <a:xfrm flipH="1" flipV="1">
            <a:off x="3439752" y="2008705"/>
            <a:ext cx="579977" cy="226177"/>
          </a:xfrm>
          <a:prstGeom prst="straightConnector1">
            <a:avLst/>
          </a:prstGeom>
          <a:ln w="19050">
            <a:solidFill>
              <a:srgbClr val="45818E"/>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2689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2000"/>
                                  </p:stCondLst>
                                  <p:childTnLst>
                                    <p:set>
                                      <p:cBhvr>
                                        <p:cTn id="11" dur="1" fill="hold">
                                          <p:stCondLst>
                                            <p:cond delay="0"/>
                                          </p:stCondLst>
                                        </p:cTn>
                                        <p:tgtEl>
                                          <p:spTgt spid="20"/>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par>
                          <p:cTn id="15" fill="hold">
                            <p:stCondLst>
                              <p:cond delay="2000"/>
                            </p:stCondLst>
                            <p:childTnLst>
                              <p:par>
                                <p:cTn id="16" presetID="1" presetClass="entr" presetSubtype="0" fill="hold" nodeType="afterEffect">
                                  <p:stCondLst>
                                    <p:cond delay="2000"/>
                                  </p:stCondLst>
                                  <p:childTnLst>
                                    <p:set>
                                      <p:cBhvr>
                                        <p:cTn id="17" dur="1" fill="hold">
                                          <p:stCondLst>
                                            <p:cond delay="0"/>
                                          </p:stCondLst>
                                        </p:cTn>
                                        <p:tgtEl>
                                          <p:spTgt spid="18"/>
                                        </p:tgtEl>
                                        <p:attrNameLst>
                                          <p:attrName>style.visibility</p:attrName>
                                        </p:attrNameLst>
                                      </p:cBhvr>
                                      <p:to>
                                        <p:strVal val="visible"/>
                                      </p:to>
                                    </p:set>
                                  </p:childTnLst>
                                </p:cTn>
                              </p:par>
                            </p:childTnLst>
                          </p:cTn>
                        </p:par>
                        <p:par>
                          <p:cTn id="18" fill="hold">
                            <p:stCondLst>
                              <p:cond delay="40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p:stCondLst>
                              <p:cond delay="4000"/>
                            </p:stCondLst>
                            <p:childTnLst>
                              <p:par>
                                <p:cTn id="22" presetID="1" presetClass="entr" presetSubtype="0" fill="hold" nodeType="afterEffect">
                                  <p:stCondLst>
                                    <p:cond delay="2000"/>
                                  </p:stCondLst>
                                  <p:childTnLst>
                                    <p:set>
                                      <p:cBhvr>
                                        <p:cTn id="23" dur="1" fill="hold">
                                          <p:stCondLst>
                                            <p:cond delay="0"/>
                                          </p:stCondLst>
                                        </p:cTn>
                                        <p:tgtEl>
                                          <p:spTgt spid="28"/>
                                        </p:tgtEl>
                                        <p:attrNameLst>
                                          <p:attrName>style.visibility</p:attrName>
                                        </p:attrNameLst>
                                      </p:cBhvr>
                                      <p:to>
                                        <p:strVal val="visible"/>
                                      </p:to>
                                    </p:set>
                                  </p:childTnLst>
                                </p:cTn>
                              </p:par>
                            </p:childTnLst>
                          </p:cTn>
                        </p:par>
                        <p:par>
                          <p:cTn id="24" fill="hold">
                            <p:stCondLst>
                              <p:cond delay="6000"/>
                            </p:stCondLst>
                            <p:childTnLst>
                              <p:par>
                                <p:cTn id="25" presetID="1"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121C80-4E10-118C-C096-2970633F0E33}"/>
              </a:ext>
            </a:extLst>
          </p:cNvPr>
          <p:cNvSpPr/>
          <p:nvPr/>
        </p:nvSpPr>
        <p:spPr>
          <a:xfrm>
            <a:off x="1394704" y="1690011"/>
            <a:ext cx="6354593" cy="1754326"/>
          </a:xfrm>
          <a:prstGeom prst="rect">
            <a:avLst/>
          </a:prstGeom>
        </p:spPr>
        <p:txBody>
          <a:bodyPr wrap="square">
            <a:spAutoFit/>
          </a:bodyPr>
          <a:lstStyle/>
          <a:p>
            <a:pPr algn="ctr"/>
            <a:r>
              <a:rPr lang="en-US" sz="1800" dirty="0">
                <a:solidFill>
                  <a:srgbClr val="262626"/>
                </a:solidFill>
                <a:latin typeface="Calibri" panose="020F0502020204030204" pitchFamily="34" charset="0"/>
                <a:cs typeface="Calibri" panose="020F0502020204030204" pitchFamily="34" charset="0"/>
              </a:rPr>
              <a:t>The biggest roadblock to implementing a proof of concept for machine learning or deep learning is </a:t>
            </a:r>
            <a:r>
              <a:rPr lang="en-US" sz="1800" b="1" dirty="0">
                <a:solidFill>
                  <a:srgbClr val="262626"/>
                </a:solidFill>
                <a:latin typeface="Calibri" panose="020F0502020204030204" pitchFamily="34" charset="0"/>
                <a:cs typeface="Calibri" panose="020F0502020204030204" pitchFamily="34" charset="0"/>
              </a:rPr>
              <a:t>sourcing, organizing, and feeding the right kind</a:t>
            </a:r>
            <a:r>
              <a:rPr lang="en-US" sz="1800" dirty="0">
                <a:solidFill>
                  <a:srgbClr val="262626"/>
                </a:solidFill>
                <a:latin typeface="Calibri" panose="020F0502020204030204" pitchFamily="34" charset="0"/>
                <a:cs typeface="Calibri" panose="020F0502020204030204" pitchFamily="34" charset="0"/>
              </a:rPr>
              <a:t> of data into your model.</a:t>
            </a:r>
          </a:p>
          <a:p>
            <a:pPr algn="ctr"/>
            <a:endParaRPr lang="en-US" sz="1800" dirty="0">
              <a:solidFill>
                <a:srgbClr val="262626"/>
              </a:solidFill>
              <a:latin typeface="Calibri" panose="020F0502020204030204" pitchFamily="34" charset="0"/>
              <a:cs typeface="Calibri" panose="020F0502020204030204" pitchFamily="34" charset="0"/>
            </a:endParaRPr>
          </a:p>
          <a:p>
            <a:pPr algn="ctr"/>
            <a:r>
              <a:rPr lang="en-US" sz="1800" dirty="0">
                <a:solidFill>
                  <a:srgbClr val="262626"/>
                </a:solidFill>
                <a:latin typeface="Calibri" panose="020F0502020204030204" pitchFamily="34" charset="0"/>
                <a:cs typeface="Calibri" panose="020F0502020204030204" pitchFamily="34" charset="0"/>
              </a:rPr>
              <a:t>That’s why organizations leading the AI charge today are those who have built their strategies around data.</a:t>
            </a:r>
          </a:p>
        </p:txBody>
      </p:sp>
      <p:sp>
        <p:nvSpPr>
          <p:cNvPr id="5" name="TextBox 4">
            <a:extLst>
              <a:ext uri="{FF2B5EF4-FFF2-40B4-BE49-F238E27FC236}">
                <a16:creationId xmlns:a16="http://schemas.microsoft.com/office/drawing/2014/main" id="{1621A8BD-D296-E3B8-587E-8709CED23408}"/>
              </a:ext>
            </a:extLst>
          </p:cNvPr>
          <p:cNvSpPr txBox="1"/>
          <p:nvPr/>
        </p:nvSpPr>
        <p:spPr>
          <a:xfrm>
            <a:off x="2767299" y="645736"/>
            <a:ext cx="3656770" cy="415498"/>
          </a:xfrm>
          <a:prstGeom prst="rect">
            <a:avLst/>
          </a:prstGeom>
          <a:noFill/>
        </p:spPr>
        <p:txBody>
          <a:bodyPr wrap="none" rtlCol="0">
            <a:spAutoFit/>
          </a:bodyPr>
          <a:lstStyle/>
          <a:p>
            <a:r>
              <a:rPr lang="en-US" sz="2100" b="1" dirty="0">
                <a:latin typeface="Agency FB" panose="020B0503020202020204" pitchFamily="34" charset="77"/>
              </a:rPr>
              <a:t>You’re Not AI-ready Until Your Data Is</a:t>
            </a:r>
          </a:p>
        </p:txBody>
      </p:sp>
      <p:pic>
        <p:nvPicPr>
          <p:cNvPr id="11" name="Graphic 10" descr="Open quotation mark with solid fill">
            <a:extLst>
              <a:ext uri="{FF2B5EF4-FFF2-40B4-BE49-F238E27FC236}">
                <a16:creationId xmlns:a16="http://schemas.microsoft.com/office/drawing/2014/main" id="{818473F1-B5C5-6B4A-8838-0DE24FDD23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51803" y="1347111"/>
            <a:ext cx="685800" cy="685800"/>
          </a:xfrm>
          <a:prstGeom prst="rect">
            <a:avLst/>
          </a:prstGeom>
        </p:spPr>
      </p:pic>
      <p:pic>
        <p:nvPicPr>
          <p:cNvPr id="12" name="Graphic 11" descr="Open quotation mark with solid fill">
            <a:extLst>
              <a:ext uri="{FF2B5EF4-FFF2-40B4-BE49-F238E27FC236}">
                <a16:creationId xmlns:a16="http://schemas.microsoft.com/office/drawing/2014/main" id="{4366B2DD-52FD-4EF6-9AAB-DF1849ECED2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406396" y="3078354"/>
            <a:ext cx="685800" cy="685800"/>
          </a:xfrm>
          <a:prstGeom prst="rect">
            <a:avLst/>
          </a:prstGeom>
        </p:spPr>
      </p:pic>
      <p:sp>
        <p:nvSpPr>
          <p:cNvPr id="13" name="TextBox 12">
            <a:extLst>
              <a:ext uri="{FF2B5EF4-FFF2-40B4-BE49-F238E27FC236}">
                <a16:creationId xmlns:a16="http://schemas.microsoft.com/office/drawing/2014/main" id="{16E45CD3-1A98-1E96-C4E3-141F3AD2157D}"/>
              </a:ext>
            </a:extLst>
          </p:cNvPr>
          <p:cNvSpPr txBox="1"/>
          <p:nvPr/>
        </p:nvSpPr>
        <p:spPr>
          <a:xfrm>
            <a:off x="7418556" y="3923073"/>
            <a:ext cx="708848" cy="323165"/>
          </a:xfrm>
          <a:prstGeom prst="rect">
            <a:avLst/>
          </a:prstGeom>
          <a:noFill/>
        </p:spPr>
        <p:txBody>
          <a:bodyPr wrap="none" rtlCol="0">
            <a:spAutoFit/>
          </a:bodyPr>
          <a:lstStyle/>
          <a:p>
            <a:r>
              <a:rPr lang="en-US" sz="1500" dirty="0"/>
              <a:t>– Intel</a:t>
            </a:r>
          </a:p>
        </p:txBody>
      </p:sp>
    </p:spTree>
    <p:extLst>
      <p:ext uri="{BB962C8B-B14F-4D97-AF65-F5344CB8AC3E}">
        <p14:creationId xmlns:p14="http://schemas.microsoft.com/office/powerpoint/2010/main" val="41908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AI-Ready Data Roadmap</a:t>
            </a:r>
            <a:endParaRPr>
              <a:solidFill>
                <a:schemeClr val="lt1"/>
              </a:solidFill>
            </a:endParaRPr>
          </a:p>
        </p:txBody>
      </p:sp>
      <p:sp>
        <p:nvSpPr>
          <p:cNvPr id="184" name="Google Shape;184;p24"/>
          <p:cNvSpPr/>
          <p:nvPr/>
        </p:nvSpPr>
        <p:spPr>
          <a:xfrm>
            <a:off x="4988220" y="3180287"/>
            <a:ext cx="2343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 sz="1400" b="0" i="0" u="none" strike="noStrike" cap="none">
                <a:solidFill>
                  <a:srgbClr val="000000"/>
                </a:solidFill>
                <a:latin typeface="Arial"/>
                <a:ea typeface="Arial"/>
                <a:cs typeface="Arial"/>
                <a:sym typeface="Arial"/>
              </a:rPr>
              <a:t> </a:t>
            </a:r>
            <a:endParaRPr sz="1400"/>
          </a:p>
        </p:txBody>
      </p:sp>
      <p:grpSp>
        <p:nvGrpSpPr>
          <p:cNvPr id="185" name="Google Shape;185;p24"/>
          <p:cNvGrpSpPr/>
          <p:nvPr/>
        </p:nvGrpSpPr>
        <p:grpSpPr>
          <a:xfrm>
            <a:off x="272967" y="4048852"/>
            <a:ext cx="8598062" cy="917953"/>
            <a:chOff x="1593000" y="2322568"/>
            <a:chExt cx="5958050" cy="643500"/>
          </a:xfrm>
        </p:grpSpPr>
        <p:sp>
          <p:nvSpPr>
            <p:cNvPr id="186" name="Google Shape;186;p2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Calibri"/>
                  <a:ea typeface="Calibri"/>
                  <a:cs typeface="Calibri"/>
                  <a:sym typeface="Calibri"/>
                </a:rPr>
                <a:t>Sustain the engagement with user and capacity building</a:t>
              </a:r>
              <a:endParaRPr sz="1600">
                <a:solidFill>
                  <a:srgbClr val="FFFFFF"/>
                </a:solidFill>
                <a:latin typeface="Calibri"/>
                <a:ea typeface="Calibri"/>
                <a:cs typeface="Calibri"/>
                <a:sym typeface="Calibri"/>
              </a:endParaRPr>
            </a:p>
          </p:txBody>
        </p:sp>
        <p:sp>
          <p:nvSpPr>
            <p:cNvPr id="190" name="Google Shape;190;p2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rgbClr val="FFFFFF"/>
                  </a:solidFill>
                  <a:latin typeface="Roboto"/>
                  <a:ea typeface="Roboto"/>
                  <a:cs typeface="Roboto"/>
                  <a:sym typeface="Roboto"/>
                </a:rPr>
                <a:t>04</a:t>
              </a:r>
              <a:endParaRPr sz="2600" b="1">
                <a:solidFill>
                  <a:srgbClr val="FFFFFF"/>
                </a:solidFill>
                <a:latin typeface="Roboto"/>
                <a:ea typeface="Roboto"/>
                <a:cs typeface="Roboto"/>
                <a:sym typeface="Roboto"/>
              </a:endParaRPr>
            </a:p>
          </p:txBody>
        </p:sp>
        <p:sp>
          <p:nvSpPr>
            <p:cNvPr id="192" name="Google Shape;192;p24"/>
            <p:cNvSpPr/>
            <p:nvPr/>
          </p:nvSpPr>
          <p:spPr>
            <a:xfrm>
              <a:off x="4387850" y="2323755"/>
              <a:ext cx="3163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Short term</a:t>
              </a:r>
              <a:r>
                <a:rPr lang="en" sz="1200">
                  <a:solidFill>
                    <a:srgbClr val="1B786E"/>
                  </a:solidFill>
                  <a:latin typeface="Calibri"/>
                  <a:ea typeface="Calibri"/>
                  <a:cs typeface="Calibri"/>
                  <a:sym typeface="Calibri"/>
                </a:rPr>
                <a:t>: Increase the engagement with private sectors</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Mid term</a:t>
              </a:r>
              <a:r>
                <a:rPr lang="en" sz="1200">
                  <a:solidFill>
                    <a:srgbClr val="1B786E"/>
                  </a:solidFill>
                  <a:latin typeface="Calibri"/>
                  <a:ea typeface="Calibri"/>
                  <a:cs typeface="Calibri"/>
                  <a:sym typeface="Calibri"/>
                </a:rPr>
                <a:t>: Develop primers for AI-ready data checklist / standards for different user personas</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Long term</a:t>
              </a:r>
              <a:r>
                <a:rPr lang="en" sz="1200">
                  <a:solidFill>
                    <a:srgbClr val="1B786E"/>
                  </a:solidFill>
                  <a:latin typeface="Calibri"/>
                  <a:ea typeface="Calibri"/>
                  <a:cs typeface="Calibri"/>
                  <a:sym typeface="Calibri"/>
                </a:rPr>
                <a:t>: Develop and maintain training materials on AI-ready data and tools for different user personas</a:t>
              </a:r>
              <a:endParaRPr sz="1200">
                <a:solidFill>
                  <a:srgbClr val="1B786E"/>
                </a:solidFill>
                <a:latin typeface="Calibri"/>
                <a:ea typeface="Calibri"/>
                <a:cs typeface="Calibri"/>
                <a:sym typeface="Calibri"/>
              </a:endParaRPr>
            </a:p>
          </p:txBody>
        </p:sp>
      </p:grpSp>
      <p:grpSp>
        <p:nvGrpSpPr>
          <p:cNvPr id="193" name="Google Shape;193;p24"/>
          <p:cNvGrpSpPr/>
          <p:nvPr/>
        </p:nvGrpSpPr>
        <p:grpSpPr>
          <a:xfrm>
            <a:off x="272967" y="3114710"/>
            <a:ext cx="8598062" cy="917953"/>
            <a:chOff x="1593000" y="2322568"/>
            <a:chExt cx="5958050" cy="643500"/>
          </a:xfrm>
        </p:grpSpPr>
        <p:sp>
          <p:nvSpPr>
            <p:cNvPr id="194" name="Google Shape;194;p2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Calibri"/>
                  <a:ea typeface="Calibri"/>
                  <a:cs typeface="Calibri"/>
                  <a:sym typeface="Calibri"/>
                </a:rPr>
                <a:t>Develop and improve AI-ready open environmental data</a:t>
              </a:r>
              <a:endParaRPr sz="1600">
                <a:solidFill>
                  <a:srgbClr val="FFFFFF"/>
                </a:solidFill>
                <a:latin typeface="Calibri"/>
                <a:ea typeface="Calibri"/>
                <a:cs typeface="Calibri"/>
                <a:sym typeface="Calibri"/>
              </a:endParaRPr>
            </a:p>
          </p:txBody>
        </p:sp>
        <p:sp>
          <p:nvSpPr>
            <p:cNvPr id="198" name="Google Shape;198;p2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rgbClr val="FFFFFF"/>
                  </a:solidFill>
                  <a:latin typeface="Roboto"/>
                  <a:ea typeface="Roboto"/>
                  <a:cs typeface="Roboto"/>
                  <a:sym typeface="Roboto"/>
                </a:rPr>
                <a:t>03</a:t>
              </a:r>
              <a:endParaRPr sz="2600" b="1">
                <a:solidFill>
                  <a:srgbClr val="FFFFFF"/>
                </a:solidFill>
                <a:latin typeface="Roboto"/>
                <a:ea typeface="Roboto"/>
                <a:cs typeface="Roboto"/>
                <a:sym typeface="Roboto"/>
              </a:endParaRPr>
            </a:p>
          </p:txBody>
        </p:sp>
        <p:sp>
          <p:nvSpPr>
            <p:cNvPr id="200" name="Google Shape;200;p24"/>
            <p:cNvSpPr/>
            <p:nvPr/>
          </p:nvSpPr>
          <p:spPr>
            <a:xfrm>
              <a:off x="4387850" y="2323757"/>
              <a:ext cx="3163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Short term</a:t>
              </a:r>
              <a:r>
                <a:rPr lang="en" sz="1200">
                  <a:solidFill>
                    <a:srgbClr val="1B786E"/>
                  </a:solidFill>
                  <a:latin typeface="Calibri"/>
                  <a:ea typeface="Calibri"/>
                  <a:cs typeface="Calibri"/>
                  <a:sym typeface="Calibri"/>
                </a:rPr>
                <a:t>: Uplift a pilot set of thematic AI-ready data </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Mid term</a:t>
              </a:r>
              <a:r>
                <a:rPr lang="en" sz="1200">
                  <a:solidFill>
                    <a:srgbClr val="1B786E"/>
                  </a:solidFill>
                  <a:latin typeface="Calibri"/>
                  <a:ea typeface="Calibri"/>
                  <a:cs typeface="Calibri"/>
                  <a:sym typeface="Calibri"/>
                </a:rPr>
                <a:t>: Develop tools and leading practices to improve data readiness at scale for community adoption</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Long term</a:t>
              </a:r>
              <a:r>
                <a:rPr lang="en" sz="1200">
                  <a:solidFill>
                    <a:srgbClr val="1B786E"/>
                  </a:solidFill>
                  <a:latin typeface="Calibri"/>
                  <a:ea typeface="Calibri"/>
                  <a:cs typeface="Calibri"/>
                  <a:sym typeface="Calibri"/>
                </a:rPr>
                <a:t>: Provide AI-ready data discovery tools and services</a:t>
              </a:r>
              <a:endParaRPr sz="1200">
                <a:solidFill>
                  <a:srgbClr val="1B786E"/>
                </a:solidFill>
                <a:latin typeface="Calibri"/>
                <a:ea typeface="Calibri"/>
                <a:cs typeface="Calibri"/>
                <a:sym typeface="Calibri"/>
              </a:endParaRPr>
            </a:p>
          </p:txBody>
        </p:sp>
      </p:grpSp>
      <p:grpSp>
        <p:nvGrpSpPr>
          <p:cNvPr id="201" name="Google Shape;201;p24"/>
          <p:cNvGrpSpPr/>
          <p:nvPr/>
        </p:nvGrpSpPr>
        <p:grpSpPr>
          <a:xfrm>
            <a:off x="272967" y="2180530"/>
            <a:ext cx="8598062" cy="917953"/>
            <a:chOff x="1593000" y="2322568"/>
            <a:chExt cx="5958050" cy="643500"/>
          </a:xfrm>
        </p:grpSpPr>
        <p:sp>
          <p:nvSpPr>
            <p:cNvPr id="202" name="Google Shape;202;p2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Calibri"/>
                  <a:ea typeface="Calibri"/>
                  <a:cs typeface="Calibri"/>
                  <a:sym typeface="Calibri"/>
                </a:rPr>
                <a:t>Develop automatic tools for AI-readiness assessment</a:t>
              </a:r>
              <a:endParaRPr sz="1600">
                <a:solidFill>
                  <a:srgbClr val="FFFFFF"/>
                </a:solidFill>
                <a:latin typeface="Calibri"/>
                <a:ea typeface="Calibri"/>
                <a:cs typeface="Calibri"/>
                <a:sym typeface="Calibri"/>
              </a:endParaRPr>
            </a:p>
          </p:txBody>
        </p:sp>
        <p:sp>
          <p:nvSpPr>
            <p:cNvPr id="206" name="Google Shape;206;p2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rgbClr val="FFFFFF"/>
                  </a:solidFill>
                  <a:latin typeface="Roboto"/>
                  <a:ea typeface="Roboto"/>
                  <a:cs typeface="Roboto"/>
                  <a:sym typeface="Roboto"/>
                </a:rPr>
                <a:t>02</a:t>
              </a:r>
              <a:endParaRPr sz="2600" b="1">
                <a:solidFill>
                  <a:srgbClr val="FFFFFF"/>
                </a:solidFill>
                <a:latin typeface="Roboto"/>
                <a:ea typeface="Roboto"/>
                <a:cs typeface="Roboto"/>
                <a:sym typeface="Roboto"/>
              </a:endParaRPr>
            </a:p>
          </p:txBody>
        </p:sp>
        <p:sp>
          <p:nvSpPr>
            <p:cNvPr id="208" name="Google Shape;208;p24"/>
            <p:cNvSpPr/>
            <p:nvPr/>
          </p:nvSpPr>
          <p:spPr>
            <a:xfrm>
              <a:off x="4387850" y="2323751"/>
              <a:ext cx="3163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Short term</a:t>
              </a:r>
              <a:r>
                <a:rPr lang="en" sz="1200">
                  <a:solidFill>
                    <a:srgbClr val="1B786E"/>
                  </a:solidFill>
                  <a:latin typeface="Calibri"/>
                  <a:ea typeface="Calibri"/>
                  <a:cs typeface="Calibri"/>
                  <a:sym typeface="Calibri"/>
                </a:rPr>
                <a:t>: Update assessment form based on user feedback </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Mid term</a:t>
              </a:r>
              <a:r>
                <a:rPr lang="en" sz="1200">
                  <a:solidFill>
                    <a:srgbClr val="1B786E"/>
                  </a:solidFill>
                  <a:latin typeface="Calibri"/>
                  <a:ea typeface="Calibri"/>
                  <a:cs typeface="Calibri"/>
                  <a:sym typeface="Calibri"/>
                </a:rPr>
                <a:t>: Develop metrics to display &amp; synthesize AI- readiness assessment results</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Long term</a:t>
              </a:r>
              <a:r>
                <a:rPr lang="en" sz="1200">
                  <a:solidFill>
                    <a:srgbClr val="1B786E"/>
                  </a:solidFill>
                  <a:latin typeface="Calibri"/>
                  <a:ea typeface="Calibri"/>
                  <a:cs typeface="Calibri"/>
                  <a:sym typeface="Calibri"/>
                </a:rPr>
                <a:t>: Develop automatic AI-readiness assessment tool</a:t>
              </a:r>
              <a:endParaRPr sz="1200">
                <a:solidFill>
                  <a:srgbClr val="1B786E"/>
                </a:solidFill>
                <a:latin typeface="Calibri"/>
                <a:ea typeface="Calibri"/>
                <a:cs typeface="Calibri"/>
                <a:sym typeface="Calibri"/>
              </a:endParaRPr>
            </a:p>
          </p:txBody>
        </p:sp>
      </p:grpSp>
      <p:grpSp>
        <p:nvGrpSpPr>
          <p:cNvPr id="209" name="Google Shape;209;p24"/>
          <p:cNvGrpSpPr/>
          <p:nvPr/>
        </p:nvGrpSpPr>
        <p:grpSpPr>
          <a:xfrm>
            <a:off x="272967" y="1246398"/>
            <a:ext cx="8598062" cy="917953"/>
            <a:chOff x="1593000" y="2322568"/>
            <a:chExt cx="5958050" cy="643500"/>
          </a:xfrm>
        </p:grpSpPr>
        <p:sp>
          <p:nvSpPr>
            <p:cNvPr id="210" name="Google Shape;210;p24"/>
            <p:cNvSpPr/>
            <p:nvPr/>
          </p:nvSpPr>
          <p:spPr>
            <a:xfrm>
              <a:off x="3728375" y="2322568"/>
              <a:ext cx="3822600" cy="6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4"/>
            <p:cNvSpPr/>
            <p:nvPr/>
          </p:nvSpPr>
          <p:spPr>
            <a:xfrm flipH="1">
              <a:off x="2283025" y="2322575"/>
              <a:ext cx="1844400" cy="642600"/>
            </a:xfrm>
            <a:prstGeom prst="rect">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4"/>
            <p:cNvSpPr/>
            <p:nvPr/>
          </p:nvSpPr>
          <p:spPr>
            <a:xfrm rot="-5400000">
              <a:off x="3501574" y="1934671"/>
              <a:ext cx="643356" cy="1419149"/>
            </a:xfrm>
            <a:prstGeom prst="flowChartOffpageConnector">
              <a:avLst/>
            </a:prstGeom>
            <a:solidFill>
              <a:srgbClr val="1B78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4"/>
            <p:cNvSpPr/>
            <p:nvPr/>
          </p:nvSpPr>
          <p:spPr>
            <a:xfrm>
              <a:off x="2342625" y="2399951"/>
              <a:ext cx="1940700" cy="495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600">
                  <a:solidFill>
                    <a:srgbClr val="FFFFFF"/>
                  </a:solidFill>
                  <a:latin typeface="Calibri"/>
                  <a:ea typeface="Calibri"/>
                  <a:cs typeface="Calibri"/>
                  <a:sym typeface="Calibri"/>
                </a:rPr>
                <a:t>Develop and maintain AI-ready data standards</a:t>
              </a:r>
              <a:endParaRPr sz="1600">
                <a:solidFill>
                  <a:srgbClr val="FFFFFF"/>
                </a:solidFill>
                <a:latin typeface="Calibri"/>
                <a:ea typeface="Calibri"/>
                <a:cs typeface="Calibri"/>
                <a:sym typeface="Calibri"/>
              </a:endParaRPr>
            </a:p>
          </p:txBody>
        </p:sp>
        <p:sp>
          <p:nvSpPr>
            <p:cNvPr id="214" name="Google Shape;214;p24"/>
            <p:cNvSpPr/>
            <p:nvPr/>
          </p:nvSpPr>
          <p:spPr>
            <a:xfrm>
              <a:off x="1593000" y="2322568"/>
              <a:ext cx="690000" cy="642300"/>
            </a:xfrm>
            <a:prstGeom prst="rect">
              <a:avLst/>
            </a:prstGeom>
            <a:solidFill>
              <a:srgbClr val="1D7E74"/>
            </a:solidFill>
            <a:ln>
              <a:noFill/>
            </a:ln>
            <a:effectLst>
              <a:outerShdw blurRad="71438" dist="28575" dir="2700000" algn="bl" rotWithShape="0">
                <a:srgbClr val="000000">
                  <a:alpha val="1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4"/>
            <p:cNvSpPr/>
            <p:nvPr/>
          </p:nvSpPr>
          <p:spPr>
            <a:xfrm>
              <a:off x="1593000" y="2322575"/>
              <a:ext cx="690000" cy="642600"/>
            </a:xfrm>
            <a:prstGeom prst="rect">
              <a:avLst/>
            </a:prstGeom>
            <a:solidFill>
              <a:srgbClr val="1F887E"/>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600" b="1">
                  <a:solidFill>
                    <a:srgbClr val="FFFFFF"/>
                  </a:solidFill>
                  <a:latin typeface="Roboto"/>
                  <a:ea typeface="Roboto"/>
                  <a:cs typeface="Roboto"/>
                  <a:sym typeface="Roboto"/>
                </a:rPr>
                <a:t>01</a:t>
              </a:r>
              <a:endParaRPr sz="2600" b="1">
                <a:solidFill>
                  <a:srgbClr val="FFFFFF"/>
                </a:solidFill>
                <a:latin typeface="Roboto"/>
                <a:ea typeface="Roboto"/>
                <a:cs typeface="Roboto"/>
                <a:sym typeface="Roboto"/>
              </a:endParaRPr>
            </a:p>
          </p:txBody>
        </p:sp>
        <p:sp>
          <p:nvSpPr>
            <p:cNvPr id="216" name="Google Shape;216;p24"/>
            <p:cNvSpPr/>
            <p:nvPr/>
          </p:nvSpPr>
          <p:spPr>
            <a:xfrm>
              <a:off x="4387850" y="2323745"/>
              <a:ext cx="3163200" cy="642300"/>
            </a:xfrm>
            <a:prstGeom prst="rect">
              <a:avLst/>
            </a:prstGeom>
            <a:noFill/>
            <a:ln>
              <a:noFill/>
            </a:ln>
          </p:spPr>
          <p:txBody>
            <a:bodyPr spcFirstLastPara="1" wrap="square" lIns="91425" tIns="91425" rIns="91425" bIns="91425" anchor="ctr" anchorCtr="0">
              <a:noAutofit/>
            </a:bodyPr>
            <a:lstStyle/>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Short term</a:t>
              </a:r>
              <a:r>
                <a:rPr lang="en" sz="1200">
                  <a:solidFill>
                    <a:srgbClr val="1B786E"/>
                  </a:solidFill>
                  <a:latin typeface="Calibri"/>
                  <a:ea typeface="Calibri"/>
                  <a:cs typeface="Calibri"/>
                  <a:sym typeface="Calibri"/>
                </a:rPr>
                <a:t>: Review of common domain data standard</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Mid term</a:t>
              </a:r>
              <a:r>
                <a:rPr lang="en" sz="1200">
                  <a:solidFill>
                    <a:srgbClr val="1B786E"/>
                  </a:solidFill>
                  <a:latin typeface="Calibri"/>
                  <a:ea typeface="Calibri"/>
                  <a:cs typeface="Calibri"/>
                  <a:sym typeface="Calibri"/>
                </a:rPr>
                <a:t>: Develop proposed AI-ready data standard for publishing process</a:t>
              </a:r>
              <a:endParaRPr sz="1200">
                <a:solidFill>
                  <a:srgbClr val="1B786E"/>
                </a:solidFill>
                <a:latin typeface="Calibri"/>
                <a:ea typeface="Calibri"/>
                <a:cs typeface="Calibri"/>
                <a:sym typeface="Calibri"/>
              </a:endParaRPr>
            </a:p>
            <a:p>
              <a:pPr marL="457200" lvl="0" indent="-304800" algn="l" rtl="0">
                <a:lnSpc>
                  <a:spcPct val="100000"/>
                </a:lnSpc>
                <a:spcBef>
                  <a:spcPts val="0"/>
                </a:spcBef>
                <a:spcAft>
                  <a:spcPts val="0"/>
                </a:spcAft>
                <a:buClr>
                  <a:srgbClr val="1B786E"/>
                </a:buClr>
                <a:buSzPts val="1200"/>
                <a:buFont typeface="Roboto"/>
                <a:buChar char="●"/>
              </a:pPr>
              <a:r>
                <a:rPr lang="en" sz="1200" b="1" i="1">
                  <a:solidFill>
                    <a:srgbClr val="1B786E"/>
                  </a:solidFill>
                  <a:latin typeface="Calibri"/>
                  <a:ea typeface="Calibri"/>
                  <a:cs typeface="Calibri"/>
                  <a:sym typeface="Calibri"/>
                </a:rPr>
                <a:t>Long term</a:t>
              </a:r>
              <a:r>
                <a:rPr lang="en" sz="1200">
                  <a:solidFill>
                    <a:srgbClr val="1B786E"/>
                  </a:solidFill>
                  <a:latin typeface="Calibri"/>
                  <a:ea typeface="Calibri"/>
                  <a:cs typeface="Calibri"/>
                  <a:sym typeface="Calibri"/>
                </a:rPr>
                <a:t>: Publish and maintain AI-ready data standard</a:t>
              </a:r>
              <a:endParaRPr sz="1200">
                <a:solidFill>
                  <a:srgbClr val="1B786E"/>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NOAA Center for Artificial Intelligence</a:t>
            </a:r>
            <a:endParaRPr>
              <a:solidFill>
                <a:schemeClr val="lt1"/>
              </a:solidFill>
            </a:endParaRPr>
          </a:p>
        </p:txBody>
      </p:sp>
      <p:sp>
        <p:nvSpPr>
          <p:cNvPr id="229" name="Google Shape;229;p26"/>
          <p:cNvSpPr txBox="1"/>
          <p:nvPr/>
        </p:nvSpPr>
        <p:spPr>
          <a:xfrm>
            <a:off x="8213248" y="4867276"/>
            <a:ext cx="812100" cy="1833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fld id="{00000000-1234-1234-1234-123412341234}" type="slidenum">
              <a:rPr lang="en" sz="1100" b="0" i="0" u="none" strike="noStrike" cap="none">
                <a:solidFill>
                  <a:srgbClr val="7F7F7F"/>
                </a:solidFill>
                <a:latin typeface="Calibri"/>
                <a:ea typeface="Calibri"/>
                <a:cs typeface="Calibri"/>
                <a:sym typeface="Calibri"/>
              </a:rPr>
              <a:t>21</a:t>
            </a:fld>
            <a:endParaRPr sz="1100" b="0" i="0" u="none" strike="noStrike" cap="none">
              <a:solidFill>
                <a:srgbClr val="7F7F7F"/>
              </a:solidFill>
              <a:latin typeface="Calibri"/>
              <a:ea typeface="Calibri"/>
              <a:cs typeface="Calibri"/>
              <a:sym typeface="Calibri"/>
            </a:endParaRPr>
          </a:p>
        </p:txBody>
      </p:sp>
      <p:sp>
        <p:nvSpPr>
          <p:cNvPr id="230" name="Google Shape;230;p26"/>
          <p:cNvSpPr txBox="1"/>
          <p:nvPr/>
        </p:nvSpPr>
        <p:spPr>
          <a:xfrm>
            <a:off x="5708555" y="1194275"/>
            <a:ext cx="3435445" cy="37491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Clr>
                <a:schemeClr val="dk1"/>
              </a:buClr>
              <a:buSzPts val="1100"/>
              <a:buFont typeface="Arial"/>
              <a:buNone/>
            </a:pPr>
            <a:r>
              <a:rPr lang="en" sz="2000" b="1" i="1" dirty="0">
                <a:solidFill>
                  <a:schemeClr val="dk1"/>
                </a:solidFill>
                <a:latin typeface="Calibri"/>
                <a:ea typeface="Calibri"/>
                <a:cs typeface="Calibri"/>
                <a:sym typeface="Calibri"/>
              </a:rPr>
              <a:t>Our Vision</a:t>
            </a:r>
            <a:endParaRPr sz="2000" b="1" i="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100"/>
              <a:buFont typeface="Arial"/>
              <a:buNone/>
            </a:pPr>
            <a:r>
              <a:rPr lang="en" sz="2000" i="1" dirty="0">
                <a:solidFill>
                  <a:schemeClr val="dk1"/>
                </a:solidFill>
                <a:latin typeface="Calibri"/>
                <a:ea typeface="Calibri"/>
                <a:cs typeface="Calibri"/>
                <a:sym typeface="Calibri"/>
              </a:rPr>
              <a:t>Benefiting NOAA’s mission by proliferating the use of Responsible AI at NOAA.</a:t>
            </a:r>
            <a:endParaRPr sz="2000" i="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100"/>
              <a:buFont typeface="Arial"/>
              <a:buNone/>
            </a:pPr>
            <a:endParaRPr sz="2000" i="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100"/>
              <a:buFont typeface="Arial"/>
              <a:buNone/>
            </a:pPr>
            <a:r>
              <a:rPr lang="en" sz="2000" b="1" i="1" dirty="0">
                <a:solidFill>
                  <a:schemeClr val="dk1"/>
                </a:solidFill>
                <a:latin typeface="Calibri"/>
                <a:ea typeface="Calibri"/>
                <a:cs typeface="Calibri"/>
                <a:sym typeface="Calibri"/>
              </a:rPr>
              <a:t>How? </a:t>
            </a:r>
            <a:endParaRPr sz="2000" b="1" i="1" dirty="0">
              <a:solidFill>
                <a:schemeClr val="dk1"/>
              </a:solidFill>
              <a:latin typeface="Calibri"/>
              <a:ea typeface="Calibri"/>
              <a:cs typeface="Calibri"/>
              <a:sym typeface="Calibri"/>
            </a:endParaRPr>
          </a:p>
          <a:p>
            <a:pPr marL="0" lvl="0" indent="0" algn="ctr" rtl="0">
              <a:lnSpc>
                <a:spcPct val="90000"/>
              </a:lnSpc>
              <a:spcBef>
                <a:spcPts val="0"/>
              </a:spcBef>
              <a:spcAft>
                <a:spcPts val="0"/>
              </a:spcAft>
              <a:buClr>
                <a:schemeClr val="dk1"/>
              </a:buClr>
              <a:buSzPts val="1100"/>
              <a:buFont typeface="Arial"/>
              <a:buNone/>
            </a:pPr>
            <a:r>
              <a:rPr lang="en" sz="2000" i="1" dirty="0">
                <a:solidFill>
                  <a:schemeClr val="dk1"/>
                </a:solidFill>
                <a:latin typeface="Calibri"/>
                <a:ea typeface="Calibri"/>
                <a:cs typeface="Calibri"/>
                <a:sym typeface="Calibri"/>
              </a:rPr>
              <a:t>We’ll do this by lowering the cost of engaging curiosity for our Community of Practice</a:t>
            </a:r>
            <a:endParaRPr sz="2000" i="1" dirty="0">
              <a:solidFill>
                <a:schemeClr val="dk1"/>
              </a:solidFill>
              <a:latin typeface="Calibri"/>
              <a:ea typeface="Calibri"/>
              <a:cs typeface="Calibri"/>
              <a:sym typeface="Calibri"/>
            </a:endParaRPr>
          </a:p>
        </p:txBody>
      </p:sp>
      <p:pic>
        <p:nvPicPr>
          <p:cNvPr id="231" name="Google Shape;231;p26"/>
          <p:cNvPicPr preferRelativeResize="0"/>
          <p:nvPr/>
        </p:nvPicPr>
        <p:blipFill>
          <a:blip r:embed="rId3">
            <a:alphaModFix/>
          </a:blip>
          <a:stretch>
            <a:fillRect/>
          </a:stretch>
        </p:blipFill>
        <p:spPr>
          <a:xfrm>
            <a:off x="4480887" y="4135814"/>
            <a:ext cx="992200" cy="821622"/>
          </a:xfrm>
          <a:prstGeom prst="rect">
            <a:avLst/>
          </a:prstGeom>
          <a:noFill/>
          <a:ln>
            <a:noFill/>
          </a:ln>
        </p:spPr>
      </p:pic>
      <p:pic>
        <p:nvPicPr>
          <p:cNvPr id="232" name="Google Shape;232;p26"/>
          <p:cNvPicPr preferRelativeResize="0"/>
          <p:nvPr/>
        </p:nvPicPr>
        <p:blipFill>
          <a:blip r:embed="rId4">
            <a:alphaModFix/>
          </a:blip>
          <a:stretch>
            <a:fillRect/>
          </a:stretch>
        </p:blipFill>
        <p:spPr>
          <a:xfrm>
            <a:off x="455771" y="2327475"/>
            <a:ext cx="992200" cy="1003025"/>
          </a:xfrm>
          <a:prstGeom prst="rect">
            <a:avLst/>
          </a:prstGeom>
          <a:noFill/>
          <a:ln>
            <a:noFill/>
          </a:ln>
        </p:spPr>
      </p:pic>
      <p:pic>
        <p:nvPicPr>
          <p:cNvPr id="233" name="Google Shape;233;p26"/>
          <p:cNvPicPr preferRelativeResize="0"/>
          <p:nvPr/>
        </p:nvPicPr>
        <p:blipFill>
          <a:blip r:embed="rId5">
            <a:alphaModFix/>
          </a:blip>
          <a:stretch>
            <a:fillRect/>
          </a:stretch>
        </p:blipFill>
        <p:spPr>
          <a:xfrm>
            <a:off x="455771" y="1169567"/>
            <a:ext cx="992200" cy="997608"/>
          </a:xfrm>
          <a:prstGeom prst="rect">
            <a:avLst/>
          </a:prstGeom>
          <a:noFill/>
          <a:ln>
            <a:noFill/>
          </a:ln>
        </p:spPr>
      </p:pic>
      <p:pic>
        <p:nvPicPr>
          <p:cNvPr id="234" name="Google Shape;234;p26"/>
          <p:cNvPicPr preferRelativeResize="0"/>
          <p:nvPr/>
        </p:nvPicPr>
        <p:blipFill>
          <a:blip r:embed="rId6">
            <a:alphaModFix/>
          </a:blip>
          <a:stretch>
            <a:fillRect/>
          </a:stretch>
        </p:blipFill>
        <p:spPr>
          <a:xfrm>
            <a:off x="3190236" y="1231647"/>
            <a:ext cx="868325" cy="873448"/>
          </a:xfrm>
          <a:prstGeom prst="rect">
            <a:avLst/>
          </a:prstGeom>
          <a:noFill/>
          <a:ln>
            <a:noFill/>
          </a:ln>
        </p:spPr>
      </p:pic>
      <p:pic>
        <p:nvPicPr>
          <p:cNvPr id="235" name="Google Shape;235;p26"/>
          <p:cNvPicPr preferRelativeResize="0"/>
          <p:nvPr/>
        </p:nvPicPr>
        <p:blipFill rotWithShape="1">
          <a:blip r:embed="rId7">
            <a:alphaModFix/>
          </a:blip>
          <a:srcRect/>
          <a:stretch/>
        </p:blipFill>
        <p:spPr>
          <a:xfrm>
            <a:off x="455796" y="3428224"/>
            <a:ext cx="992200" cy="507386"/>
          </a:xfrm>
          <a:prstGeom prst="rect">
            <a:avLst/>
          </a:prstGeom>
          <a:noFill/>
          <a:ln>
            <a:noFill/>
          </a:ln>
        </p:spPr>
      </p:pic>
      <p:pic>
        <p:nvPicPr>
          <p:cNvPr id="236" name="Google Shape;236;p26"/>
          <p:cNvPicPr preferRelativeResize="0"/>
          <p:nvPr/>
        </p:nvPicPr>
        <p:blipFill>
          <a:blip r:embed="rId8">
            <a:alphaModFix/>
          </a:blip>
          <a:stretch>
            <a:fillRect/>
          </a:stretch>
        </p:blipFill>
        <p:spPr>
          <a:xfrm>
            <a:off x="4542824" y="2514400"/>
            <a:ext cx="868326" cy="868326"/>
          </a:xfrm>
          <a:prstGeom prst="rect">
            <a:avLst/>
          </a:prstGeom>
          <a:noFill/>
          <a:ln>
            <a:noFill/>
          </a:ln>
        </p:spPr>
      </p:pic>
      <p:pic>
        <p:nvPicPr>
          <p:cNvPr id="237" name="Google Shape;237;p26"/>
          <p:cNvPicPr preferRelativeResize="0"/>
          <p:nvPr/>
        </p:nvPicPr>
        <p:blipFill>
          <a:blip r:embed="rId9">
            <a:alphaModFix/>
          </a:blip>
          <a:stretch>
            <a:fillRect/>
          </a:stretch>
        </p:blipFill>
        <p:spPr>
          <a:xfrm>
            <a:off x="4510775" y="3681917"/>
            <a:ext cx="932424" cy="382200"/>
          </a:xfrm>
          <a:prstGeom prst="rect">
            <a:avLst/>
          </a:prstGeom>
          <a:noFill/>
          <a:ln>
            <a:noFill/>
          </a:ln>
        </p:spPr>
      </p:pic>
      <p:sp>
        <p:nvSpPr>
          <p:cNvPr id="238" name="Google Shape;238;p26"/>
          <p:cNvSpPr txBox="1"/>
          <p:nvPr/>
        </p:nvSpPr>
        <p:spPr>
          <a:xfrm>
            <a:off x="2428971" y="4549650"/>
            <a:ext cx="1258200" cy="431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i="1">
                <a:latin typeface="Candara"/>
                <a:ea typeface="Candara"/>
                <a:cs typeface="Candara"/>
                <a:sym typeface="Candara"/>
              </a:rPr>
              <a:t>noaa.gov/AI</a:t>
            </a:r>
            <a:endParaRPr sz="1600" b="1" i="1">
              <a:latin typeface="Candara"/>
              <a:ea typeface="Candara"/>
              <a:cs typeface="Candara"/>
              <a:sym typeface="Candara"/>
            </a:endParaRPr>
          </a:p>
        </p:txBody>
      </p:sp>
      <p:pic>
        <p:nvPicPr>
          <p:cNvPr id="239" name="Google Shape;239;p26"/>
          <p:cNvPicPr preferRelativeResize="0"/>
          <p:nvPr/>
        </p:nvPicPr>
        <p:blipFill rotWithShape="1">
          <a:blip r:embed="rId10">
            <a:alphaModFix/>
          </a:blip>
          <a:srcRect r="38160"/>
          <a:stretch/>
        </p:blipFill>
        <p:spPr>
          <a:xfrm>
            <a:off x="338069" y="4218175"/>
            <a:ext cx="1227618" cy="700325"/>
          </a:xfrm>
          <a:prstGeom prst="rect">
            <a:avLst/>
          </a:prstGeom>
          <a:noFill/>
          <a:ln>
            <a:noFill/>
          </a:ln>
        </p:spPr>
      </p:pic>
      <p:pic>
        <p:nvPicPr>
          <p:cNvPr id="240" name="Google Shape;240;p26"/>
          <p:cNvPicPr preferRelativeResize="0"/>
          <p:nvPr/>
        </p:nvPicPr>
        <p:blipFill>
          <a:blip r:embed="rId11">
            <a:alphaModFix/>
          </a:blip>
          <a:stretch>
            <a:fillRect/>
          </a:stretch>
        </p:blipFill>
        <p:spPr>
          <a:xfrm>
            <a:off x="1819053" y="2209275"/>
            <a:ext cx="2370576" cy="2373849"/>
          </a:xfrm>
          <a:prstGeom prst="rect">
            <a:avLst/>
          </a:prstGeom>
          <a:noFill/>
          <a:ln>
            <a:noFill/>
          </a:ln>
        </p:spPr>
      </p:pic>
      <p:pic>
        <p:nvPicPr>
          <p:cNvPr id="241" name="Google Shape;241;p26"/>
          <p:cNvPicPr preferRelativeResize="0"/>
          <p:nvPr/>
        </p:nvPicPr>
        <p:blipFill>
          <a:blip r:embed="rId12">
            <a:alphaModFix/>
          </a:blip>
          <a:stretch>
            <a:fillRect/>
          </a:stretch>
        </p:blipFill>
        <p:spPr>
          <a:xfrm>
            <a:off x="1893096" y="1248850"/>
            <a:ext cx="868325" cy="868348"/>
          </a:xfrm>
          <a:prstGeom prst="rect">
            <a:avLst/>
          </a:prstGeom>
          <a:noFill/>
          <a:ln>
            <a:noFill/>
          </a:ln>
        </p:spPr>
      </p:pic>
      <p:pic>
        <p:nvPicPr>
          <p:cNvPr id="242" name="Google Shape;242;p26"/>
          <p:cNvPicPr preferRelativeResize="0"/>
          <p:nvPr/>
        </p:nvPicPr>
        <p:blipFill>
          <a:blip r:embed="rId13">
            <a:alphaModFix/>
          </a:blip>
          <a:stretch>
            <a:fillRect/>
          </a:stretch>
        </p:blipFill>
        <p:spPr>
          <a:xfrm>
            <a:off x="4380638" y="1194265"/>
            <a:ext cx="1192699" cy="997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7"/>
          <p:cNvSpPr txBox="1">
            <a:spLocks noGrp="1"/>
          </p:cNvSpPr>
          <p:nvPr>
            <p:ph type="sldNum" idx="12"/>
          </p:nvPr>
        </p:nvSpPr>
        <p:spPr>
          <a:xfrm>
            <a:off x="6862763" y="4851797"/>
            <a:ext cx="1824000" cy="2286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22</a:t>
            </a:fld>
            <a:endParaRPr/>
          </a:p>
        </p:txBody>
      </p:sp>
      <p:sp>
        <p:nvSpPr>
          <p:cNvPr id="249" name="Google Shape;249;p27"/>
          <p:cNvSpPr txBox="1">
            <a:spLocks noGrp="1"/>
          </p:cNvSpPr>
          <p:nvPr>
            <p:ph type="title"/>
          </p:nvPr>
        </p:nvSpPr>
        <p:spPr>
          <a:xfrm>
            <a:off x="354000" y="481525"/>
            <a:ext cx="8436000" cy="572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SzPts val="800"/>
              <a:buNone/>
            </a:pPr>
            <a:r>
              <a:rPr lang="en" sz="1600">
                <a:solidFill>
                  <a:schemeClr val="lt1"/>
                </a:solidFill>
              </a:rPr>
              <a:t>NCAI Pilot Project:</a:t>
            </a:r>
            <a:br>
              <a:rPr lang="en" sz="1900">
                <a:solidFill>
                  <a:schemeClr val="lt1"/>
                </a:solidFill>
              </a:rPr>
            </a:br>
            <a:r>
              <a:rPr lang="en" sz="2000">
                <a:solidFill>
                  <a:schemeClr val="lt1"/>
                </a:solidFill>
              </a:rPr>
              <a:t>Create Tropical Cyclone Model Training Dataset </a:t>
            </a:r>
            <a:endParaRPr sz="2000">
              <a:solidFill>
                <a:schemeClr val="lt1"/>
              </a:solidFill>
            </a:endParaRPr>
          </a:p>
        </p:txBody>
      </p:sp>
      <p:sp>
        <p:nvSpPr>
          <p:cNvPr id="250" name="Google Shape;250;p27"/>
          <p:cNvSpPr txBox="1"/>
          <p:nvPr/>
        </p:nvSpPr>
        <p:spPr>
          <a:xfrm>
            <a:off x="208075" y="1313475"/>
            <a:ext cx="5489100" cy="3278700"/>
          </a:xfrm>
          <a:prstGeom prst="rect">
            <a:avLst/>
          </a:prstGeom>
          <a:noFill/>
          <a:ln>
            <a:noFill/>
          </a:ln>
        </p:spPr>
        <p:txBody>
          <a:bodyPr spcFirstLastPara="1" wrap="square" lIns="68575" tIns="68575" rIns="68575" bIns="68575" anchor="t" anchorCtr="0">
            <a:spAutoFit/>
          </a:bodyPr>
          <a:lstStyle/>
          <a:p>
            <a:pPr marL="0" lvl="0" indent="0" algn="l" rtl="0">
              <a:lnSpc>
                <a:spcPct val="100000"/>
              </a:lnSpc>
              <a:spcBef>
                <a:spcPts val="0"/>
              </a:spcBef>
              <a:spcAft>
                <a:spcPts val="0"/>
              </a:spcAft>
              <a:buClr>
                <a:srgbClr val="000000"/>
              </a:buClr>
              <a:buSzPts val="800"/>
              <a:buFont typeface="Arial"/>
              <a:buNone/>
            </a:pPr>
            <a:r>
              <a:rPr lang="en" sz="1200" b="1">
                <a:solidFill>
                  <a:srgbClr val="07336F"/>
                </a:solidFill>
                <a:latin typeface="Calibri"/>
                <a:ea typeface="Calibri"/>
                <a:cs typeface="Calibri"/>
                <a:sym typeface="Calibri"/>
              </a:rPr>
              <a:t>Challenge</a:t>
            </a:r>
            <a:br>
              <a:rPr lang="en" sz="1200" b="1">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AI-ready and accessible benchmark satellite datasets are needed to drive the future of tropical cyclone trajectory, intensity and coastal impact prediction (e.g. coastal flooding and other infrastructure damage).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rgbClr val="000000"/>
              </a:buClr>
              <a:buSzPts val="8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800"/>
              <a:buFont typeface="Arial"/>
              <a:buNone/>
            </a:pPr>
            <a:r>
              <a:rPr lang="en" sz="1200" b="1">
                <a:solidFill>
                  <a:srgbClr val="07336F"/>
                </a:solidFill>
                <a:latin typeface="Calibri"/>
                <a:ea typeface="Calibri"/>
                <a:cs typeface="Calibri"/>
                <a:sym typeface="Calibri"/>
              </a:rPr>
              <a:t>Description and Expected Outcomes</a:t>
            </a:r>
            <a:br>
              <a:rPr lang="en" sz="1200" b="1">
                <a:solidFill>
                  <a:srgbClr val="07336F"/>
                </a:solidFill>
                <a:latin typeface="Calibri"/>
                <a:ea typeface="Calibri"/>
                <a:cs typeface="Calibri"/>
                <a:sym typeface="Calibri"/>
              </a:rPr>
            </a:br>
            <a:r>
              <a:rPr lang="en" sz="1200">
                <a:solidFill>
                  <a:schemeClr val="dk1"/>
                </a:solidFill>
                <a:latin typeface="Calibri"/>
                <a:ea typeface="Calibri"/>
                <a:cs typeface="Calibri"/>
                <a:sym typeface="Calibri"/>
              </a:rPr>
              <a:t>Evaluate a new dataset’s AI-readiness against NCAI draft standards and make necessary changes to brand it as AI-ready. The new dataset, Tropical Cyclone PRecipitation, Infrared, Microwave, and Environmental Dataset (</a:t>
            </a:r>
            <a:r>
              <a:rPr lang="en" sz="1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TC PRIMED</a:t>
            </a:r>
            <a:r>
              <a:rPr lang="en" sz="1200">
                <a:solidFill>
                  <a:schemeClr val="dk1"/>
                </a:solidFill>
                <a:latin typeface="Calibri"/>
                <a:ea typeface="Calibri"/>
                <a:cs typeface="Calibri"/>
                <a:sym typeface="Calibri"/>
              </a:rPr>
              <a:t>), collocates and subsets LEO/GEO satellite imagery with ancillary model information to create a 22-yr dataset of TC-centric scenes. This dataset will supersede NCEI’s </a:t>
            </a:r>
            <a:r>
              <a:rPr lang="en"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HURSAT</a:t>
            </a:r>
            <a:r>
              <a:rPr lang="en" sz="1200">
                <a:solidFill>
                  <a:schemeClr val="dk1"/>
                </a:solidFill>
                <a:latin typeface="Calibri"/>
                <a:ea typeface="Calibri"/>
                <a:cs typeface="Calibri"/>
                <a:sym typeface="Calibri"/>
              </a:rPr>
              <a: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8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200" b="1">
                <a:solidFill>
                  <a:srgbClr val="07336F"/>
                </a:solidFill>
                <a:latin typeface="Calibri"/>
                <a:ea typeface="Calibri"/>
                <a:cs typeface="Calibri"/>
                <a:sym typeface="Calibri"/>
              </a:rPr>
              <a:t>NCAI Benefits</a:t>
            </a:r>
            <a:br>
              <a:rPr lang="en" sz="1200" b="1">
                <a:solidFill>
                  <a:schemeClr val="dk1"/>
                </a:solidFill>
                <a:latin typeface="Calibri"/>
                <a:ea typeface="Calibri"/>
                <a:cs typeface="Calibri"/>
                <a:sym typeface="Calibri"/>
              </a:rPr>
            </a:br>
            <a:r>
              <a:rPr lang="en" sz="1200">
                <a:solidFill>
                  <a:schemeClr val="dk1"/>
                </a:solidFill>
                <a:latin typeface="Calibri"/>
                <a:ea typeface="Calibri"/>
                <a:cs typeface="Calibri"/>
                <a:sym typeface="Calibri"/>
              </a:rPr>
              <a:t>AI-ready standard maturation; Lesson Learned via interactive Python notebook (“Learning Journey"); increased collaboration with NOAA’s NODD (previously BDP).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r>
              <a:rPr lang="en" sz="1200" b="1">
                <a:solidFill>
                  <a:srgbClr val="07336F"/>
                </a:solidFill>
                <a:latin typeface="Calibri"/>
                <a:ea typeface="Calibri"/>
                <a:cs typeface="Calibri"/>
                <a:sym typeface="Calibri"/>
              </a:rPr>
              <a:t>POC</a:t>
            </a:r>
            <a:r>
              <a:rPr lang="en" sz="1200" b="1">
                <a:solidFill>
                  <a:schemeClr val="dk1"/>
                </a:solidFill>
                <a:latin typeface="Calibri"/>
                <a:ea typeface="Calibri"/>
                <a:cs typeface="Calibri"/>
                <a:sym typeface="Calibri"/>
              </a:rPr>
              <a:t>:</a:t>
            </a:r>
            <a:r>
              <a:rPr lang="en" sz="1200">
                <a:solidFill>
                  <a:schemeClr val="dk1"/>
                </a:solidFill>
                <a:latin typeface="Calibri"/>
                <a:ea typeface="Calibri"/>
                <a:cs typeface="Calibri"/>
                <a:sym typeface="Calibri"/>
              </a:rPr>
              <a:t> Chris Slocum (NOAA/NESDIS/STAR), christopher.slocum@noaa.gov</a:t>
            </a:r>
            <a:endParaRPr sz="1200">
              <a:solidFill>
                <a:schemeClr val="dk1"/>
              </a:solidFill>
              <a:latin typeface="Calibri"/>
              <a:ea typeface="Calibri"/>
              <a:cs typeface="Calibri"/>
              <a:sym typeface="Calibri"/>
            </a:endParaRPr>
          </a:p>
        </p:txBody>
      </p:sp>
      <p:pic>
        <p:nvPicPr>
          <p:cNvPr id="251" name="Google Shape;251;p27"/>
          <p:cNvPicPr preferRelativeResize="0"/>
          <p:nvPr/>
        </p:nvPicPr>
        <p:blipFill>
          <a:blip r:embed="rId5">
            <a:alphaModFix/>
          </a:blip>
          <a:stretch>
            <a:fillRect/>
          </a:stretch>
        </p:blipFill>
        <p:spPr>
          <a:xfrm>
            <a:off x="5906225" y="1313475"/>
            <a:ext cx="3145500" cy="2547850"/>
          </a:xfrm>
          <a:prstGeom prst="rect">
            <a:avLst/>
          </a:prstGeom>
          <a:noFill/>
          <a:ln>
            <a:noFill/>
          </a:ln>
        </p:spPr>
      </p:pic>
      <p:sp>
        <p:nvSpPr>
          <p:cNvPr id="252" name="Google Shape;252;p27"/>
          <p:cNvSpPr txBox="1"/>
          <p:nvPr/>
        </p:nvSpPr>
        <p:spPr>
          <a:xfrm>
            <a:off x="5906225" y="3770900"/>
            <a:ext cx="3114600" cy="954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i="1">
                <a:solidFill>
                  <a:srgbClr val="6C6C6C"/>
                </a:solidFill>
                <a:highlight>
                  <a:srgbClr val="FFFFFF"/>
                </a:highlight>
                <a:latin typeface="Calibri"/>
                <a:ea typeface="Calibri"/>
                <a:cs typeface="Calibri"/>
                <a:sym typeface="Calibri"/>
              </a:rPr>
              <a:t>A sampling of TC PRIMED products from Typhoon Maria (2018) at 10:13 UTC on 9 July 2018 in the western Pacific, where a) is GPROF, b) is GPM DPR precipitation rate, c) GPM DPR reflectivity, d) 36.6 GHz, e) 89 GHZ, and IR from Himawari-8.</a:t>
            </a:r>
            <a:endParaRPr sz="1200" i="1">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8"/>
          <p:cNvSpPr txBox="1">
            <a:spLocks noGrp="1"/>
          </p:cNvSpPr>
          <p:nvPr>
            <p:ph type="title"/>
          </p:nvPr>
        </p:nvSpPr>
        <p:spPr>
          <a:xfrm>
            <a:off x="452125" y="481000"/>
            <a:ext cx="8298600" cy="5832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sz="1600">
                <a:solidFill>
                  <a:schemeClr val="lt1"/>
                </a:solidFill>
              </a:rPr>
              <a:t>NCAI Pilot Project:</a:t>
            </a:r>
            <a:r>
              <a:rPr lang="en" sz="1800">
                <a:solidFill>
                  <a:schemeClr val="lt1"/>
                </a:solidFill>
              </a:rPr>
              <a:t> </a:t>
            </a:r>
            <a:endParaRPr sz="1800">
              <a:solidFill>
                <a:schemeClr val="lt1"/>
              </a:solidFill>
            </a:endParaRPr>
          </a:p>
          <a:p>
            <a:pPr marL="0" lvl="0" indent="0" algn="ctr" rtl="0">
              <a:spcBef>
                <a:spcPts val="0"/>
              </a:spcBef>
              <a:spcAft>
                <a:spcPts val="0"/>
              </a:spcAft>
              <a:buNone/>
            </a:pPr>
            <a:r>
              <a:rPr lang="en" sz="2000">
                <a:solidFill>
                  <a:schemeClr val="lt1"/>
                </a:solidFill>
              </a:rPr>
              <a:t>Cloud Optimized Data Lake of Archived Water Column Sonar</a:t>
            </a:r>
            <a:endParaRPr sz="2000">
              <a:solidFill>
                <a:schemeClr val="lt1"/>
              </a:solidFill>
            </a:endParaRPr>
          </a:p>
        </p:txBody>
      </p:sp>
      <p:sp>
        <p:nvSpPr>
          <p:cNvPr id="258" name="Google Shape;258;p28"/>
          <p:cNvSpPr txBox="1">
            <a:spLocks noGrp="1"/>
          </p:cNvSpPr>
          <p:nvPr>
            <p:ph type="body" idx="1"/>
          </p:nvPr>
        </p:nvSpPr>
        <p:spPr>
          <a:xfrm>
            <a:off x="161950" y="1170200"/>
            <a:ext cx="5379300" cy="3681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1200" b="1">
                <a:solidFill>
                  <a:srgbClr val="07336F"/>
                </a:solidFill>
                <a:latin typeface="Calibri"/>
                <a:ea typeface="Calibri"/>
                <a:cs typeface="Calibri"/>
                <a:sym typeface="Calibri"/>
              </a:rPr>
              <a:t>Challenge</a:t>
            </a:r>
            <a:endParaRPr sz="1200" b="1">
              <a:solidFill>
                <a:srgbClr val="07336F"/>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AI-ready Water Column Sonar (WCS) data are needed to extract the full potential of the ocean soundscape.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b="1">
                <a:solidFill>
                  <a:srgbClr val="07336F"/>
                </a:solidFill>
                <a:latin typeface="Calibri"/>
                <a:ea typeface="Calibri"/>
                <a:cs typeface="Calibri"/>
                <a:sym typeface="Calibri"/>
              </a:rPr>
              <a:t>Description and Expected Outcomes</a:t>
            </a:r>
            <a:endParaRPr sz="1200" b="1">
              <a:solidFill>
                <a:srgbClr val="07336F"/>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Develop a data lake of archived WCS data translated into cloud-friendly formats to improve interoperability and scaled processing. </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The complex, binary, and proprietary formatted data are hosted on AWS currently through the NODD and are not AI-ready. </a:t>
            </a:r>
            <a:endParaRPr sz="1200">
              <a:solidFill>
                <a:schemeClr val="dk1"/>
              </a:solidFill>
              <a:latin typeface="Calibri"/>
              <a:ea typeface="Calibri"/>
              <a:cs typeface="Calibri"/>
              <a:sym typeface="Calibri"/>
            </a:endParaRPr>
          </a:p>
          <a:p>
            <a:pPr marL="457200" lvl="0" indent="-304800" algn="l" rtl="0">
              <a:spcBef>
                <a:spcPts val="0"/>
              </a:spcBef>
              <a:spcAft>
                <a:spcPts val="0"/>
              </a:spcAft>
              <a:buClr>
                <a:schemeClr val="dk1"/>
              </a:buClr>
              <a:buSzPts val="1200"/>
              <a:buFont typeface="Calibri"/>
              <a:buChar char="▪"/>
            </a:pPr>
            <a:r>
              <a:rPr lang="en" sz="1200">
                <a:solidFill>
                  <a:schemeClr val="dk1"/>
                </a:solidFill>
                <a:latin typeface="Calibri"/>
                <a:ea typeface="Calibri"/>
                <a:cs typeface="Calibri"/>
                <a:sym typeface="Calibri"/>
              </a:rPr>
              <a:t>Data will be transformed and made AI-ready and an interactive notebook will be developed for others to learn from.</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rgbClr val="07336F"/>
              </a:solidFill>
              <a:latin typeface="Calibri"/>
              <a:ea typeface="Calibri"/>
              <a:cs typeface="Calibri"/>
              <a:sym typeface="Calibri"/>
            </a:endParaRPr>
          </a:p>
          <a:p>
            <a:pPr marL="0" lvl="0" indent="0" algn="l" rtl="0">
              <a:spcBef>
                <a:spcPts val="0"/>
              </a:spcBef>
              <a:spcAft>
                <a:spcPts val="0"/>
              </a:spcAft>
              <a:buNone/>
            </a:pPr>
            <a:r>
              <a:rPr lang="en" sz="1200" b="1">
                <a:solidFill>
                  <a:srgbClr val="07336F"/>
                </a:solidFill>
                <a:latin typeface="Calibri"/>
                <a:ea typeface="Calibri"/>
                <a:cs typeface="Calibri"/>
                <a:sym typeface="Calibri"/>
              </a:rPr>
              <a:t>Benefits</a:t>
            </a:r>
            <a:endParaRPr sz="1200" b="1">
              <a:solidFill>
                <a:srgbClr val="07336F"/>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This effort will lower the learning curve to analyze the data more easily, especially in a cloud environment.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b="1">
              <a:solidFill>
                <a:srgbClr val="07336F"/>
              </a:solidFill>
              <a:latin typeface="Calibri"/>
              <a:ea typeface="Calibri"/>
              <a:cs typeface="Calibri"/>
              <a:sym typeface="Calibri"/>
            </a:endParaRPr>
          </a:p>
          <a:p>
            <a:pPr marL="0" lvl="0" indent="0" algn="l" rtl="0">
              <a:lnSpc>
                <a:spcPct val="100000"/>
              </a:lnSpc>
              <a:spcBef>
                <a:spcPts val="0"/>
              </a:spcBef>
              <a:spcAft>
                <a:spcPts val="0"/>
              </a:spcAft>
              <a:buNone/>
            </a:pPr>
            <a:r>
              <a:rPr lang="en" sz="1200" b="1">
                <a:solidFill>
                  <a:srgbClr val="07336F"/>
                </a:solidFill>
                <a:latin typeface="Calibri"/>
                <a:ea typeface="Calibri"/>
                <a:cs typeface="Calibri"/>
                <a:sym typeface="Calibri"/>
              </a:rPr>
              <a:t>NCAI Benefits</a:t>
            </a:r>
            <a:endParaRPr sz="1200">
              <a:solidFill>
                <a:srgbClr val="07336F"/>
              </a:solidFill>
              <a:latin typeface="Calibri"/>
              <a:ea typeface="Calibri"/>
              <a:cs typeface="Calibri"/>
              <a:sym typeface="Calibri"/>
            </a:endParaRPr>
          </a:p>
          <a:p>
            <a:pPr marL="0" lvl="0" indent="0" algn="l" rtl="0">
              <a:lnSpc>
                <a:spcPct val="100000"/>
              </a:lnSpc>
              <a:spcBef>
                <a:spcPts val="0"/>
              </a:spcBef>
              <a:spcAft>
                <a:spcPts val="0"/>
              </a:spcAft>
              <a:buNone/>
            </a:pPr>
            <a:r>
              <a:rPr lang="en" sz="1200">
                <a:solidFill>
                  <a:schemeClr val="dk1"/>
                </a:solidFill>
                <a:latin typeface="Calibri"/>
                <a:ea typeface="Calibri"/>
                <a:cs typeface="Calibri"/>
                <a:sym typeface="Calibri"/>
              </a:rPr>
              <a:t>AI-ready data, lessons learned as interactive notebook for NCAI’s Learning Journey library.</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en" sz="1200" b="1">
                <a:solidFill>
                  <a:srgbClr val="07336F"/>
                </a:solidFill>
                <a:latin typeface="Calibri"/>
                <a:ea typeface="Calibri"/>
                <a:cs typeface="Calibri"/>
                <a:sym typeface="Calibri"/>
              </a:rPr>
              <a:t>POC</a:t>
            </a:r>
            <a:r>
              <a:rPr lang="en" sz="1200">
                <a:solidFill>
                  <a:schemeClr val="dk1"/>
                </a:solidFill>
                <a:latin typeface="Calibri"/>
                <a:ea typeface="Calibri"/>
                <a:cs typeface="Calibri"/>
                <a:sym typeface="Calibri"/>
              </a:rPr>
              <a:t>: Carrie Wall Bell (NOAA/NESDIS/NCEI and CIRES), carrie.wall@noaa.gov</a:t>
            </a:r>
            <a:endParaRPr sz="1200">
              <a:solidFill>
                <a:schemeClr val="dk1"/>
              </a:solidFill>
              <a:latin typeface="Calibri"/>
              <a:ea typeface="Calibri"/>
              <a:cs typeface="Calibri"/>
              <a:sym typeface="Calibri"/>
            </a:endParaRPr>
          </a:p>
        </p:txBody>
      </p:sp>
      <p:sp>
        <p:nvSpPr>
          <p:cNvPr id="259" name="Google Shape;259;p28"/>
          <p:cNvSpPr txBox="1">
            <a:spLocks noGrp="1"/>
          </p:cNvSpPr>
          <p:nvPr>
            <p:ph type="sldNum" idx="12"/>
          </p:nvPr>
        </p:nvSpPr>
        <p:spPr>
          <a:xfrm>
            <a:off x="6862763" y="4851797"/>
            <a:ext cx="1824000" cy="228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000"/>
              <a:buFont typeface="Arial"/>
              <a:buNone/>
            </a:pPr>
            <a:fld id="{00000000-1234-1234-1234-123412341234}" type="slidenum">
              <a:rPr lang="en"/>
              <a:t>23</a:t>
            </a:fld>
            <a:endParaRPr/>
          </a:p>
        </p:txBody>
      </p:sp>
      <p:pic>
        <p:nvPicPr>
          <p:cNvPr id="260" name="Google Shape;260;p28"/>
          <p:cNvPicPr preferRelativeResize="0"/>
          <p:nvPr/>
        </p:nvPicPr>
        <p:blipFill>
          <a:blip r:embed="rId3">
            <a:alphaModFix/>
          </a:blip>
          <a:stretch>
            <a:fillRect/>
          </a:stretch>
        </p:blipFill>
        <p:spPr>
          <a:xfrm>
            <a:off x="5660800" y="1396101"/>
            <a:ext cx="3318525" cy="2093625"/>
          </a:xfrm>
          <a:prstGeom prst="rect">
            <a:avLst/>
          </a:prstGeom>
          <a:noFill/>
          <a:ln w="28575" cap="flat" cmpd="sng">
            <a:solidFill>
              <a:srgbClr val="595959"/>
            </a:solidFill>
            <a:prstDash val="solid"/>
            <a:round/>
            <a:headEnd type="none" w="sm" len="sm"/>
            <a:tailEnd type="none" w="sm" len="sm"/>
          </a:ln>
        </p:spPr>
      </p:pic>
      <p:sp>
        <p:nvSpPr>
          <p:cNvPr id="261" name="Google Shape;261;p28"/>
          <p:cNvSpPr txBox="1"/>
          <p:nvPr/>
        </p:nvSpPr>
        <p:spPr>
          <a:xfrm>
            <a:off x="5623850" y="3492725"/>
            <a:ext cx="3403500" cy="692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1000" i="1">
                <a:solidFill>
                  <a:schemeClr val="dk1"/>
                </a:solidFill>
                <a:highlight>
                  <a:srgbClr val="FFFFFF"/>
                </a:highlight>
                <a:latin typeface="Calibri"/>
                <a:ea typeface="Calibri"/>
                <a:cs typeface="Calibri"/>
                <a:sym typeface="Calibri"/>
              </a:rPr>
              <a:t>Water column sonar data collected on the NOAA Okeanos Explorer in the North Atlantic Ocean. Sonar data are overlaid onto coastal relief model bathymetry.</a:t>
            </a:r>
            <a:r>
              <a:rPr lang="en" sz="1000" i="1">
                <a:solidFill>
                  <a:schemeClr val="dk1"/>
                </a:solidFill>
                <a:latin typeface="Calibri"/>
                <a:ea typeface="Calibri"/>
                <a:cs typeface="Calibri"/>
                <a:sym typeface="Calibri"/>
              </a:rPr>
              <a:t> (</a:t>
            </a:r>
            <a:r>
              <a:rPr lang="en" sz="1000" i="1" u="sng">
                <a:solidFill>
                  <a:schemeClr val="hlink"/>
                </a:solidFill>
                <a:latin typeface="Calibri"/>
                <a:ea typeface="Calibri"/>
                <a:cs typeface="Calibri"/>
                <a:sym typeface="Calibri"/>
                <a:hlinkClick r:id="rId4"/>
              </a:rPr>
              <a:t>Source</a:t>
            </a:r>
            <a:r>
              <a:rPr lang="en" sz="1000" i="1">
                <a:solidFill>
                  <a:schemeClr val="dk1"/>
                </a:solidFill>
                <a:latin typeface="Calibri"/>
                <a:ea typeface="Calibri"/>
                <a:cs typeface="Calibri"/>
                <a:sym typeface="Calibri"/>
              </a:rPr>
              <a:t>)</a:t>
            </a:r>
            <a:endParaRPr sz="1000">
              <a:latin typeface="Calibri"/>
              <a:ea typeface="Calibri"/>
              <a:cs typeface="Calibri"/>
              <a:sym typeface="Calibri"/>
            </a:endParaRPr>
          </a:p>
        </p:txBody>
      </p:sp>
      <p:sp>
        <p:nvSpPr>
          <p:cNvPr id="262" name="Google Shape;262;p28"/>
          <p:cNvSpPr txBox="1"/>
          <p:nvPr/>
        </p:nvSpPr>
        <p:spPr>
          <a:xfrm>
            <a:off x="6498000" y="4818401"/>
            <a:ext cx="23202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i="1">
                <a:latin typeface="Calibri"/>
                <a:ea typeface="Calibri"/>
                <a:cs typeface="Calibri"/>
                <a:sym typeface="Calibri"/>
              </a:rPr>
              <a:t>Updated: September 15, 2022</a:t>
            </a:r>
            <a:endParaRPr sz="1000" i="1">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43A400-7022-CF80-156A-2C69F75B1238}"/>
              </a:ext>
            </a:extLst>
          </p:cNvPr>
          <p:cNvSpPr>
            <a:spLocks noGrp="1"/>
          </p:cNvSpPr>
          <p:nvPr>
            <p:ph type="title"/>
          </p:nvPr>
        </p:nvSpPr>
        <p:spPr/>
        <p:txBody>
          <a:bodyPr/>
          <a:lstStyle/>
          <a:p>
            <a:r>
              <a:rPr lang="en-US" dirty="0"/>
              <a:t>Backup Slides</a:t>
            </a:r>
          </a:p>
        </p:txBody>
      </p:sp>
    </p:spTree>
    <p:extLst>
      <p:ext uri="{BB962C8B-B14F-4D97-AF65-F5344CB8AC3E}">
        <p14:creationId xmlns:p14="http://schemas.microsoft.com/office/powerpoint/2010/main" val="1460710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Updated AI-Readiness Checklist</a:t>
            </a:r>
            <a:endParaRPr>
              <a:solidFill>
                <a:schemeClr val="lt1"/>
              </a:solidFill>
            </a:endParaRPr>
          </a:p>
        </p:txBody>
      </p:sp>
      <p:pic>
        <p:nvPicPr>
          <p:cNvPr id="156" name="Google Shape;156;p22"/>
          <p:cNvPicPr preferRelativeResize="0"/>
          <p:nvPr/>
        </p:nvPicPr>
        <p:blipFill>
          <a:blip r:embed="rId3">
            <a:alphaModFix/>
          </a:blip>
          <a:stretch>
            <a:fillRect/>
          </a:stretch>
        </p:blipFill>
        <p:spPr>
          <a:xfrm>
            <a:off x="152400" y="1170200"/>
            <a:ext cx="8839204" cy="3444182"/>
          </a:xfrm>
          <a:prstGeom prst="rect">
            <a:avLst/>
          </a:prstGeom>
          <a:noFill/>
          <a:ln>
            <a:noFill/>
          </a:ln>
        </p:spPr>
      </p:pic>
      <p:sp>
        <p:nvSpPr>
          <p:cNvPr id="157" name="Google Shape;157;p22"/>
          <p:cNvSpPr/>
          <p:nvPr/>
        </p:nvSpPr>
        <p:spPr>
          <a:xfrm>
            <a:off x="155500" y="1363725"/>
            <a:ext cx="2797500" cy="14712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2"/>
          <p:cNvSpPr txBox="1"/>
          <p:nvPr/>
        </p:nvSpPr>
        <p:spPr>
          <a:xfrm>
            <a:off x="3479200" y="2371650"/>
            <a:ext cx="246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chemeClr val="dk1"/>
                </a:solidFill>
                <a:latin typeface="Roboto"/>
                <a:ea typeface="Roboto"/>
                <a:cs typeface="Roboto"/>
                <a:sym typeface="Roboto"/>
              </a:rPr>
              <a:t>General dataset information</a:t>
            </a:r>
            <a:endParaRPr b="1" i="1">
              <a:solidFill>
                <a:schemeClr val="dk1"/>
              </a:solidFill>
              <a:latin typeface="Roboto"/>
              <a:ea typeface="Roboto"/>
              <a:cs typeface="Roboto"/>
              <a:sym typeface="Roboto"/>
            </a:endParaRPr>
          </a:p>
        </p:txBody>
      </p:sp>
      <p:cxnSp>
        <p:nvCxnSpPr>
          <p:cNvPr id="159" name="Google Shape;159;p22"/>
          <p:cNvCxnSpPr>
            <a:endCxn id="158" idx="1"/>
          </p:cNvCxnSpPr>
          <p:nvPr/>
        </p:nvCxnSpPr>
        <p:spPr>
          <a:xfrm rot="10800000" flipH="1">
            <a:off x="2974600" y="2571750"/>
            <a:ext cx="504600" cy="5400"/>
          </a:xfrm>
          <a:prstGeom prst="straightConnector1">
            <a:avLst/>
          </a:prstGeom>
          <a:noFill/>
          <a:ln w="19050" cap="flat" cmpd="sng">
            <a:solidFill>
              <a:schemeClr val="dk1"/>
            </a:solidFill>
            <a:prstDash val="solid"/>
            <a:round/>
            <a:headEnd type="none" w="med" len="med"/>
            <a:tailEnd type="stealth" w="med" len="med"/>
          </a:ln>
        </p:spPr>
      </p:cxnSp>
      <p:sp>
        <p:nvSpPr>
          <p:cNvPr id="160" name="Google Shape;160;p22"/>
          <p:cNvSpPr/>
          <p:nvPr/>
        </p:nvSpPr>
        <p:spPr>
          <a:xfrm>
            <a:off x="155500" y="2910100"/>
            <a:ext cx="1047300" cy="2898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2"/>
          <p:cNvSpPr txBox="1"/>
          <p:nvPr/>
        </p:nvSpPr>
        <p:spPr>
          <a:xfrm>
            <a:off x="1903290" y="2854900"/>
            <a:ext cx="2797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chemeClr val="dk1"/>
                </a:solidFill>
                <a:latin typeface="Roboto"/>
                <a:ea typeface="Roboto"/>
                <a:cs typeface="Roboto"/>
                <a:sym typeface="Roboto"/>
              </a:rPr>
              <a:t>Uplifted quality section</a:t>
            </a:r>
            <a:endParaRPr b="1" i="1">
              <a:solidFill>
                <a:schemeClr val="dk1"/>
              </a:solidFill>
              <a:latin typeface="Roboto"/>
              <a:ea typeface="Roboto"/>
              <a:cs typeface="Roboto"/>
              <a:sym typeface="Roboto"/>
            </a:endParaRPr>
          </a:p>
        </p:txBody>
      </p:sp>
      <p:cxnSp>
        <p:nvCxnSpPr>
          <p:cNvPr id="162" name="Google Shape;162;p22"/>
          <p:cNvCxnSpPr>
            <a:stCxn id="160" idx="3"/>
            <a:endCxn id="161" idx="1"/>
          </p:cNvCxnSpPr>
          <p:nvPr/>
        </p:nvCxnSpPr>
        <p:spPr>
          <a:xfrm>
            <a:off x="1202800" y="3055000"/>
            <a:ext cx="700500" cy="0"/>
          </a:xfrm>
          <a:prstGeom prst="straightConnector1">
            <a:avLst/>
          </a:prstGeom>
          <a:noFill/>
          <a:ln w="19050" cap="flat" cmpd="sng">
            <a:solidFill>
              <a:schemeClr val="dk1"/>
            </a:solidFill>
            <a:prstDash val="solid"/>
            <a:round/>
            <a:headEnd type="none" w="med" len="med"/>
            <a:tailEnd type="stealth" w="med" len="med"/>
          </a:ln>
        </p:spPr>
      </p:cxnSp>
      <p:sp>
        <p:nvSpPr>
          <p:cNvPr id="163" name="Google Shape;163;p22"/>
          <p:cNvSpPr/>
          <p:nvPr/>
        </p:nvSpPr>
        <p:spPr>
          <a:xfrm>
            <a:off x="5832800" y="2031525"/>
            <a:ext cx="1597800" cy="26718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4" name="Google Shape;164;p22"/>
          <p:cNvCxnSpPr>
            <a:endCxn id="165" idx="1"/>
          </p:cNvCxnSpPr>
          <p:nvPr/>
        </p:nvCxnSpPr>
        <p:spPr>
          <a:xfrm rot="10800000" flipH="1">
            <a:off x="7377050" y="1902325"/>
            <a:ext cx="236100" cy="213000"/>
          </a:xfrm>
          <a:prstGeom prst="straightConnector1">
            <a:avLst/>
          </a:prstGeom>
          <a:noFill/>
          <a:ln w="19050" cap="flat" cmpd="sng">
            <a:solidFill>
              <a:schemeClr val="dk1"/>
            </a:solidFill>
            <a:prstDash val="solid"/>
            <a:round/>
            <a:headEnd type="none" w="med" len="med"/>
            <a:tailEnd type="stealth" w="med" len="med"/>
          </a:ln>
        </p:spPr>
      </p:cxnSp>
      <p:sp>
        <p:nvSpPr>
          <p:cNvPr id="165" name="Google Shape;165;p22"/>
          <p:cNvSpPr txBox="1"/>
          <p:nvPr/>
        </p:nvSpPr>
        <p:spPr>
          <a:xfrm>
            <a:off x="7613150" y="1486675"/>
            <a:ext cx="11421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i="1">
                <a:solidFill>
                  <a:schemeClr val="dk1"/>
                </a:solidFill>
                <a:latin typeface="Roboto"/>
                <a:ea typeface="Roboto"/>
                <a:cs typeface="Roboto"/>
                <a:sym typeface="Roboto"/>
              </a:rPr>
              <a:t>Updated dropdown options</a:t>
            </a:r>
            <a:endParaRPr b="1" i="1">
              <a:solidFill>
                <a:schemeClr val="dk1"/>
              </a:solidFill>
              <a:latin typeface="Roboto"/>
              <a:ea typeface="Roboto"/>
              <a:cs typeface="Roboto"/>
              <a:sym typeface="Roboto"/>
            </a:endParaRPr>
          </a:p>
        </p:txBody>
      </p:sp>
      <p:sp>
        <p:nvSpPr>
          <p:cNvPr id="166" name="Google Shape;166;p22"/>
          <p:cNvSpPr/>
          <p:nvPr/>
        </p:nvSpPr>
        <p:spPr>
          <a:xfrm>
            <a:off x="8304600" y="2115375"/>
            <a:ext cx="700500" cy="333000"/>
          </a:xfrm>
          <a:prstGeom prst="roundRect">
            <a:avLst>
              <a:gd name="adj" fmla="val 16667"/>
            </a:avLst>
          </a:prstGeom>
          <a:no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2"/>
          <p:cNvSpPr txBox="1"/>
          <p:nvPr/>
        </p:nvSpPr>
        <p:spPr>
          <a:xfrm>
            <a:off x="7942200" y="2786850"/>
            <a:ext cx="1047300" cy="831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b="1" i="1">
                <a:solidFill>
                  <a:schemeClr val="dk1"/>
                </a:solidFill>
                <a:latin typeface="Roboto"/>
                <a:ea typeface="Roboto"/>
                <a:cs typeface="Roboto"/>
                <a:sym typeface="Roboto"/>
              </a:rPr>
              <a:t>Proposed usability score</a:t>
            </a:r>
            <a:endParaRPr b="1" i="1">
              <a:solidFill>
                <a:schemeClr val="dk1"/>
              </a:solidFill>
              <a:latin typeface="Roboto"/>
              <a:ea typeface="Roboto"/>
              <a:cs typeface="Roboto"/>
              <a:sym typeface="Roboto"/>
            </a:endParaRPr>
          </a:p>
        </p:txBody>
      </p:sp>
      <p:cxnSp>
        <p:nvCxnSpPr>
          <p:cNvPr id="168" name="Google Shape;168;p22"/>
          <p:cNvCxnSpPr>
            <a:stCxn id="166" idx="2"/>
            <a:endCxn id="167" idx="0"/>
          </p:cNvCxnSpPr>
          <p:nvPr/>
        </p:nvCxnSpPr>
        <p:spPr>
          <a:xfrm flipH="1">
            <a:off x="8465850" y="2448375"/>
            <a:ext cx="189000" cy="338400"/>
          </a:xfrm>
          <a:prstGeom prst="straightConnector1">
            <a:avLst/>
          </a:prstGeom>
          <a:noFill/>
          <a:ln w="19050" cap="flat" cmpd="sng">
            <a:solidFill>
              <a:schemeClr val="dk1"/>
            </a:solidFill>
            <a:prstDash val="solid"/>
            <a:round/>
            <a:headEnd type="none" w="med" len="med"/>
            <a:tailEnd type="stealth"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solidFill>
                  <a:schemeClr val="lt1"/>
                </a:solidFill>
              </a:rPr>
              <a:t>Proposed draft AI-ready data card</a:t>
            </a:r>
            <a:endParaRPr>
              <a:solidFill>
                <a:schemeClr val="lt1"/>
              </a:solidFill>
            </a:endParaRPr>
          </a:p>
        </p:txBody>
      </p:sp>
      <p:pic>
        <p:nvPicPr>
          <p:cNvPr id="174" name="Google Shape;174;p23"/>
          <p:cNvPicPr preferRelativeResize="0"/>
          <p:nvPr/>
        </p:nvPicPr>
        <p:blipFill>
          <a:blip r:embed="rId3">
            <a:alphaModFix/>
          </a:blip>
          <a:stretch>
            <a:fillRect/>
          </a:stretch>
        </p:blipFill>
        <p:spPr>
          <a:xfrm>
            <a:off x="2689425" y="1094000"/>
            <a:ext cx="3917559" cy="3820900"/>
          </a:xfrm>
          <a:prstGeom prst="rect">
            <a:avLst/>
          </a:prstGeom>
          <a:noFill/>
          <a:ln>
            <a:noFill/>
          </a:ln>
        </p:spPr>
      </p:pic>
      <p:sp>
        <p:nvSpPr>
          <p:cNvPr id="175" name="Google Shape;175;p23"/>
          <p:cNvSpPr/>
          <p:nvPr/>
        </p:nvSpPr>
        <p:spPr>
          <a:xfrm>
            <a:off x="4489275" y="1450675"/>
            <a:ext cx="2117700" cy="1696500"/>
          </a:xfrm>
          <a:prstGeom prst="roundRect">
            <a:avLst>
              <a:gd name="adj" fmla="val 16667"/>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3"/>
          <p:cNvSpPr txBox="1"/>
          <p:nvPr/>
        </p:nvSpPr>
        <p:spPr>
          <a:xfrm>
            <a:off x="6840100" y="1374475"/>
            <a:ext cx="20400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latin typeface="Roboto"/>
                <a:ea typeface="Roboto"/>
                <a:cs typeface="Roboto"/>
                <a:sym typeface="Roboto"/>
              </a:rPr>
              <a:t>Labels/tags to help users to find proper datasets.</a:t>
            </a:r>
            <a:endParaRPr sz="1600" i="1">
              <a:solidFill>
                <a:schemeClr val="dk1"/>
              </a:solidFill>
              <a:latin typeface="Roboto"/>
              <a:ea typeface="Roboto"/>
              <a:cs typeface="Roboto"/>
              <a:sym typeface="Roboto"/>
            </a:endParaRPr>
          </a:p>
        </p:txBody>
      </p:sp>
      <p:sp>
        <p:nvSpPr>
          <p:cNvPr id="177" name="Google Shape;177;p23"/>
          <p:cNvSpPr/>
          <p:nvPr/>
        </p:nvSpPr>
        <p:spPr>
          <a:xfrm>
            <a:off x="2610375" y="1450675"/>
            <a:ext cx="1793400" cy="2695200"/>
          </a:xfrm>
          <a:prstGeom prst="roundRect">
            <a:avLst>
              <a:gd name="adj" fmla="val 16667"/>
            </a:avLst>
          </a:prstGeom>
          <a:no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3"/>
          <p:cNvSpPr txBox="1"/>
          <p:nvPr/>
        </p:nvSpPr>
        <p:spPr>
          <a:xfrm>
            <a:off x="257700" y="1374475"/>
            <a:ext cx="2190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i="1">
                <a:solidFill>
                  <a:schemeClr val="dk1"/>
                </a:solidFill>
                <a:latin typeface="Roboto"/>
                <a:ea typeface="Roboto"/>
                <a:cs typeface="Roboto"/>
                <a:sym typeface="Roboto"/>
              </a:rPr>
              <a:t>Motivation</a:t>
            </a:r>
            <a:r>
              <a:rPr lang="en" sz="1600" i="1">
                <a:solidFill>
                  <a:schemeClr val="dk1"/>
                </a:solidFill>
                <a:latin typeface="Roboto"/>
                <a:ea typeface="Roboto"/>
                <a:cs typeface="Roboto"/>
                <a:sym typeface="Roboto"/>
              </a:rPr>
              <a:t>:  Provide a quick reference with human-readable information for the assessment results and basic dataset information.</a:t>
            </a:r>
            <a:endParaRPr sz="1600" i="1">
              <a:solidFill>
                <a:schemeClr val="dk1"/>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29"/>
          <p:cNvSpPr txBox="1">
            <a:spLocks noGrp="1"/>
          </p:cNvSpPr>
          <p:nvPr>
            <p:ph type="title"/>
          </p:nvPr>
        </p:nvSpPr>
        <p:spPr>
          <a:xfrm>
            <a:off x="1371600" y="474375"/>
            <a:ext cx="6418200" cy="428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chemeClr val="lt1"/>
                </a:solidFill>
              </a:rPr>
              <a:t>AI-Ready Data to Enable Development</a:t>
            </a:r>
            <a:endParaRPr>
              <a:solidFill>
                <a:schemeClr val="lt1"/>
              </a:solidFill>
            </a:endParaRPr>
          </a:p>
        </p:txBody>
      </p:sp>
      <p:grpSp>
        <p:nvGrpSpPr>
          <p:cNvPr id="268" name="Google Shape;268;p29"/>
          <p:cNvGrpSpPr/>
          <p:nvPr/>
        </p:nvGrpSpPr>
        <p:grpSpPr>
          <a:xfrm>
            <a:off x="2797914" y="683933"/>
            <a:ext cx="3381365" cy="3300772"/>
            <a:chOff x="-31131" y="96874"/>
            <a:chExt cx="3986988" cy="3987402"/>
          </a:xfrm>
        </p:grpSpPr>
        <p:sp>
          <p:nvSpPr>
            <p:cNvPr id="269" name="Google Shape;269;p29"/>
            <p:cNvSpPr/>
            <p:nvPr/>
          </p:nvSpPr>
          <p:spPr>
            <a:xfrm>
              <a:off x="1381369" y="1511554"/>
              <a:ext cx="1159200" cy="1160100"/>
            </a:xfrm>
            <a:prstGeom prst="ellipse">
              <a:avLst/>
            </a:prstGeom>
            <a:solidFill>
              <a:srgbClr val="B7B7B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100" i="0" u="none" strike="noStrike" cap="none">
                  <a:solidFill>
                    <a:srgbClr val="000000"/>
                  </a:solidFill>
                  <a:latin typeface="Calibri"/>
                  <a:ea typeface="Calibri"/>
                  <a:cs typeface="Calibri"/>
                  <a:sym typeface="Calibri"/>
                </a:rPr>
                <a:t>AI-Ready Data</a:t>
              </a:r>
              <a:endParaRPr sz="1100" i="0" u="none" strike="noStrike" cap="none">
                <a:solidFill>
                  <a:srgbClr val="000000"/>
                </a:solidFill>
                <a:latin typeface="Calibri"/>
                <a:ea typeface="Calibri"/>
                <a:cs typeface="Calibri"/>
                <a:sym typeface="Calibri"/>
              </a:endParaRPr>
            </a:p>
          </p:txBody>
        </p:sp>
        <p:grpSp>
          <p:nvGrpSpPr>
            <p:cNvPr id="270" name="Google Shape;270;p29"/>
            <p:cNvGrpSpPr/>
            <p:nvPr/>
          </p:nvGrpSpPr>
          <p:grpSpPr>
            <a:xfrm>
              <a:off x="-31131" y="1127035"/>
              <a:ext cx="2071476" cy="2077863"/>
              <a:chOff x="2294101" y="1473389"/>
              <a:chExt cx="2365508" cy="2365508"/>
            </a:xfrm>
          </p:grpSpPr>
          <p:sp>
            <p:nvSpPr>
              <p:cNvPr id="271" name="Google Shape;271;p29"/>
              <p:cNvSpPr/>
              <p:nvPr/>
            </p:nvSpPr>
            <p:spPr>
              <a:xfrm rot="-2700000">
                <a:off x="2689034" y="1771298"/>
                <a:ext cx="1575643" cy="1769691"/>
              </a:xfrm>
              <a:custGeom>
                <a:avLst/>
                <a:gdLst/>
                <a:ahLst/>
                <a:cxnLst/>
                <a:rect l="l" t="t" r="r" b="b"/>
                <a:pathLst>
                  <a:path w="254" h="285" extrusionOk="0">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1D7E74"/>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272" name="Google Shape;272;p29"/>
              <p:cNvSpPr txBox="1"/>
              <p:nvPr/>
            </p:nvSpPr>
            <p:spPr>
              <a:xfrm rot="-5400000">
                <a:off x="2686908" y="2290153"/>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Access</a:t>
                </a:r>
                <a:endParaRPr sz="1100" i="0" u="none" strike="noStrike" cap="none">
                  <a:solidFill>
                    <a:srgbClr val="FFFFFF"/>
                  </a:solidFill>
                  <a:latin typeface="Calibri"/>
                  <a:ea typeface="Calibri"/>
                  <a:cs typeface="Calibri"/>
                  <a:sym typeface="Calibri"/>
                </a:endParaRPr>
              </a:p>
            </p:txBody>
          </p:sp>
        </p:grpSp>
        <p:grpSp>
          <p:nvGrpSpPr>
            <p:cNvPr id="273" name="Google Shape;273;p29"/>
            <p:cNvGrpSpPr/>
            <p:nvPr/>
          </p:nvGrpSpPr>
          <p:grpSpPr>
            <a:xfrm>
              <a:off x="851971" y="96874"/>
              <a:ext cx="2069083" cy="2075463"/>
              <a:chOff x="3302555" y="300620"/>
              <a:chExt cx="2362776" cy="2362776"/>
            </a:xfrm>
          </p:grpSpPr>
          <p:sp>
            <p:nvSpPr>
              <p:cNvPr id="274" name="Google Shape;274;p29"/>
              <p:cNvSpPr/>
              <p:nvPr/>
            </p:nvSpPr>
            <p:spPr>
              <a:xfrm rot="-2700000">
                <a:off x="3599956" y="695260"/>
                <a:ext cx="1767975" cy="1573496"/>
              </a:xfrm>
              <a:custGeom>
                <a:avLst/>
                <a:gdLst/>
                <a:ahLst/>
                <a:cxnLst/>
                <a:rect l="l" t="t" r="r" b="b"/>
                <a:pathLst>
                  <a:path w="285" h="253" extrusionOk="0">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45818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275" name="Google Shape;275;p29"/>
              <p:cNvSpPr txBox="1"/>
              <p:nvPr/>
            </p:nvSpPr>
            <p:spPr>
              <a:xfrm>
                <a:off x="3823913" y="1153125"/>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Preparation</a:t>
                </a:r>
                <a:endParaRPr sz="1100" i="0" u="none" strike="noStrike" cap="none">
                  <a:solidFill>
                    <a:srgbClr val="FFFFFF"/>
                  </a:solidFill>
                  <a:latin typeface="Calibri"/>
                  <a:ea typeface="Calibri"/>
                  <a:cs typeface="Calibri"/>
                  <a:sym typeface="Calibri"/>
                </a:endParaRPr>
              </a:p>
            </p:txBody>
          </p:sp>
        </p:grpSp>
        <p:grpSp>
          <p:nvGrpSpPr>
            <p:cNvPr id="276" name="Google Shape;276;p29"/>
            <p:cNvGrpSpPr/>
            <p:nvPr/>
          </p:nvGrpSpPr>
          <p:grpSpPr>
            <a:xfrm>
              <a:off x="1884573" y="978745"/>
              <a:ext cx="2071284" cy="2077670"/>
              <a:chOff x="4481729" y="1304571"/>
              <a:chExt cx="2365289" cy="2365289"/>
            </a:xfrm>
          </p:grpSpPr>
          <p:sp>
            <p:nvSpPr>
              <p:cNvPr id="277" name="Google Shape;277;p29"/>
              <p:cNvSpPr/>
              <p:nvPr/>
            </p:nvSpPr>
            <p:spPr>
              <a:xfrm rot="-2700000">
                <a:off x="4874704" y="1604373"/>
                <a:ext cx="1579339" cy="1765685"/>
              </a:xfrm>
              <a:custGeom>
                <a:avLst/>
                <a:gdLst/>
                <a:ahLst/>
                <a:cxnLst/>
                <a:rect l="l" t="t" r="r" b="b"/>
                <a:pathLst>
                  <a:path w="254" h="285" extrusionOk="0">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A2C4C9"/>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278" name="Google Shape;278;p29"/>
              <p:cNvSpPr txBox="1"/>
              <p:nvPr/>
            </p:nvSpPr>
            <p:spPr>
              <a:xfrm rot="5400000">
                <a:off x="4960966" y="2290154"/>
                <a:ext cx="1496100" cy="563100"/>
              </a:xfrm>
              <a:prstGeom prst="rect">
                <a:avLst/>
              </a:prstGeom>
              <a:solidFill>
                <a:srgbClr val="A2C4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Documentation</a:t>
                </a:r>
                <a:endParaRPr sz="1100" i="0" u="none" strike="noStrike" cap="none">
                  <a:solidFill>
                    <a:srgbClr val="FFFFFF"/>
                  </a:solidFill>
                  <a:latin typeface="Calibri"/>
                  <a:ea typeface="Calibri"/>
                  <a:cs typeface="Calibri"/>
                  <a:sym typeface="Calibri"/>
                </a:endParaRPr>
              </a:p>
            </p:txBody>
          </p:sp>
        </p:grpSp>
        <p:grpSp>
          <p:nvGrpSpPr>
            <p:cNvPr id="279" name="Google Shape;279;p29"/>
            <p:cNvGrpSpPr/>
            <p:nvPr/>
          </p:nvGrpSpPr>
          <p:grpSpPr>
            <a:xfrm>
              <a:off x="1003671" y="2011108"/>
              <a:ext cx="2066796" cy="2073168"/>
              <a:chOff x="3475788" y="2479847"/>
              <a:chExt cx="2360164" cy="2360164"/>
            </a:xfrm>
          </p:grpSpPr>
          <p:sp>
            <p:nvSpPr>
              <p:cNvPr id="280" name="Google Shape;280;p29"/>
              <p:cNvSpPr/>
              <p:nvPr/>
            </p:nvSpPr>
            <p:spPr>
              <a:xfrm rot="-2700000">
                <a:off x="3773733" y="2873178"/>
                <a:ext cx="1764275" cy="1573502"/>
              </a:xfrm>
              <a:custGeom>
                <a:avLst/>
                <a:gdLst/>
                <a:ahLst/>
                <a:cxnLst/>
                <a:rect l="l" t="t" r="r" b="b"/>
                <a:pathLst>
                  <a:path w="285" h="254" extrusionOk="0">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1F887E"/>
              </a:solidFill>
              <a:ln w="9525" cap="flat" cmpd="sng">
                <a:solidFill>
                  <a:srgbClr val="FFFFFF"/>
                </a:solidFill>
                <a:prstDash val="solid"/>
                <a:miter lim="8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100" i="0" u="none" strike="noStrike" cap="none">
                  <a:solidFill>
                    <a:srgbClr val="000000"/>
                  </a:solidFill>
                  <a:latin typeface="Calibri"/>
                  <a:ea typeface="Calibri"/>
                  <a:cs typeface="Calibri"/>
                  <a:sym typeface="Calibri"/>
                </a:endParaRPr>
              </a:p>
            </p:txBody>
          </p:sp>
          <p:sp>
            <p:nvSpPr>
              <p:cNvPr id="281" name="Google Shape;281;p29"/>
              <p:cNvSpPr txBox="1"/>
              <p:nvPr/>
            </p:nvSpPr>
            <p:spPr>
              <a:xfrm>
                <a:off x="3823936" y="3427182"/>
                <a:ext cx="1496100" cy="563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100" i="0" u="none" strike="noStrike" cap="none">
                    <a:solidFill>
                      <a:srgbClr val="FFFFFF"/>
                    </a:solidFill>
                    <a:latin typeface="Calibri"/>
                    <a:ea typeface="Calibri"/>
                    <a:cs typeface="Calibri"/>
                    <a:sym typeface="Calibri"/>
                  </a:rPr>
                  <a:t>Quality</a:t>
                </a:r>
                <a:endParaRPr sz="1100" i="0" u="none" strike="noStrike" cap="none">
                  <a:solidFill>
                    <a:srgbClr val="FFFFFF"/>
                  </a:solidFill>
                  <a:latin typeface="Calibri"/>
                  <a:ea typeface="Calibri"/>
                  <a:cs typeface="Calibri"/>
                  <a:sym typeface="Calibri"/>
                </a:endParaRPr>
              </a:p>
            </p:txBody>
          </p:sp>
        </p:grpSp>
      </p:grpSp>
      <p:sp>
        <p:nvSpPr>
          <p:cNvPr id="282" name="Google Shape;282;p29"/>
          <p:cNvSpPr/>
          <p:nvPr/>
        </p:nvSpPr>
        <p:spPr>
          <a:xfrm>
            <a:off x="5751125" y="2206350"/>
            <a:ext cx="511800" cy="255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9"/>
          <p:cNvSpPr/>
          <p:nvPr/>
        </p:nvSpPr>
        <p:spPr>
          <a:xfrm rot="5400000">
            <a:off x="4232690" y="3709463"/>
            <a:ext cx="511800" cy="255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9"/>
          <p:cNvSpPr/>
          <p:nvPr/>
        </p:nvSpPr>
        <p:spPr>
          <a:xfrm flipH="1">
            <a:off x="2701850" y="2206350"/>
            <a:ext cx="511800" cy="2559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9"/>
          <p:cNvSpPr txBox="1"/>
          <p:nvPr/>
        </p:nvSpPr>
        <p:spPr>
          <a:xfrm>
            <a:off x="6642688" y="1349000"/>
            <a:ext cx="203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Capacity Development</a:t>
            </a:r>
            <a:endParaRPr/>
          </a:p>
        </p:txBody>
      </p:sp>
      <p:sp>
        <p:nvSpPr>
          <p:cNvPr id="286" name="Google Shape;286;p29"/>
          <p:cNvSpPr txBox="1"/>
          <p:nvPr/>
        </p:nvSpPr>
        <p:spPr>
          <a:xfrm>
            <a:off x="381475" y="1507075"/>
            <a:ext cx="2332800" cy="118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t>AI-ready data can accelerate the innovation process using public data through data challenges and other activities.</a:t>
            </a:r>
            <a:endParaRPr sz="1300"/>
          </a:p>
        </p:txBody>
      </p:sp>
      <p:sp>
        <p:nvSpPr>
          <p:cNvPr id="287" name="Google Shape;287;p29"/>
          <p:cNvSpPr txBox="1"/>
          <p:nvPr/>
        </p:nvSpPr>
        <p:spPr>
          <a:xfrm>
            <a:off x="216000" y="4424375"/>
            <a:ext cx="85452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t>AI-ready data can better facilitate collaboration in development and transition of AI applications to support agency’s mission. 5th NOAA AI Workshop will focus on the benchmarking framework as one of the major topic.</a:t>
            </a:r>
            <a:endParaRPr sz="1300"/>
          </a:p>
        </p:txBody>
      </p:sp>
      <p:pic>
        <p:nvPicPr>
          <p:cNvPr id="288" name="Google Shape;288;p29"/>
          <p:cNvPicPr preferRelativeResize="0"/>
          <p:nvPr/>
        </p:nvPicPr>
        <p:blipFill rotWithShape="1">
          <a:blip r:embed="rId3">
            <a:alphaModFix/>
          </a:blip>
          <a:srcRect t="5544" r="3883" b="4890"/>
          <a:stretch/>
        </p:blipFill>
        <p:spPr>
          <a:xfrm>
            <a:off x="6262925" y="1776475"/>
            <a:ext cx="2790225" cy="2077151"/>
          </a:xfrm>
          <a:prstGeom prst="rect">
            <a:avLst/>
          </a:prstGeom>
          <a:noFill/>
          <a:ln>
            <a:noFill/>
          </a:ln>
        </p:spPr>
      </p:pic>
      <p:sp>
        <p:nvSpPr>
          <p:cNvPr id="289" name="Google Shape;289;p29"/>
          <p:cNvSpPr txBox="1"/>
          <p:nvPr/>
        </p:nvSpPr>
        <p:spPr>
          <a:xfrm>
            <a:off x="6714700" y="3938900"/>
            <a:ext cx="18867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https://noaa.gov/AI</a:t>
            </a:r>
            <a:endParaRPr sz="1200"/>
          </a:p>
        </p:txBody>
      </p:sp>
      <p:pic>
        <p:nvPicPr>
          <p:cNvPr id="290" name="Google Shape;290;p29"/>
          <p:cNvPicPr preferRelativeResize="0"/>
          <p:nvPr/>
        </p:nvPicPr>
        <p:blipFill rotWithShape="1">
          <a:blip r:embed="rId4">
            <a:alphaModFix/>
          </a:blip>
          <a:srcRect l="13216" r="68916" b="90986"/>
          <a:stretch/>
        </p:blipFill>
        <p:spPr>
          <a:xfrm>
            <a:off x="1564275" y="2849188"/>
            <a:ext cx="1150003" cy="266500"/>
          </a:xfrm>
          <a:prstGeom prst="rect">
            <a:avLst/>
          </a:prstGeom>
          <a:noFill/>
          <a:ln w="9525" cap="flat" cmpd="sng">
            <a:solidFill>
              <a:srgbClr val="7F7F7F"/>
            </a:solidFill>
            <a:prstDash val="solid"/>
            <a:round/>
            <a:headEnd type="none" w="sm" len="sm"/>
            <a:tailEnd type="none" w="sm" len="sm"/>
          </a:ln>
        </p:spPr>
      </p:pic>
      <p:pic>
        <p:nvPicPr>
          <p:cNvPr id="291" name="Google Shape;291;p29"/>
          <p:cNvPicPr preferRelativeResize="0"/>
          <p:nvPr/>
        </p:nvPicPr>
        <p:blipFill rotWithShape="1">
          <a:blip r:embed="rId5">
            <a:alphaModFix/>
          </a:blip>
          <a:srcRect l="9477" t="11075" b="27698"/>
          <a:stretch/>
        </p:blipFill>
        <p:spPr>
          <a:xfrm>
            <a:off x="444025" y="3115688"/>
            <a:ext cx="2270250" cy="1223425"/>
          </a:xfrm>
          <a:prstGeom prst="rect">
            <a:avLst/>
          </a:prstGeom>
          <a:noFill/>
          <a:ln w="9525" cap="flat" cmpd="sng">
            <a:solidFill>
              <a:srgbClr val="595959"/>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F9B8-6CA2-10F9-D8CE-A4AFDE71A338}"/>
              </a:ext>
            </a:extLst>
          </p:cNvPr>
          <p:cNvSpPr>
            <a:spLocks noGrp="1"/>
          </p:cNvSpPr>
          <p:nvPr>
            <p:ph type="title"/>
          </p:nvPr>
        </p:nvSpPr>
        <p:spPr>
          <a:xfrm>
            <a:off x="1362900" y="428458"/>
            <a:ext cx="6418200" cy="673800"/>
          </a:xfrm>
        </p:spPr>
        <p:txBody>
          <a:bodyPr>
            <a:normAutofit/>
          </a:bodyPr>
          <a:lstStyle/>
          <a:p>
            <a:r>
              <a:rPr lang="en-US" dirty="0">
                <a:solidFill>
                  <a:schemeClr val="bg1"/>
                </a:solidFill>
              </a:rPr>
              <a:t>“Your Plan </a:t>
            </a:r>
            <a:r>
              <a:rPr lang="en-US" dirty="0" err="1">
                <a:solidFill>
                  <a:schemeClr val="bg1"/>
                </a:solidFill>
              </a:rPr>
              <a:t>v.s</a:t>
            </a:r>
            <a:r>
              <a:rPr lang="en-US" dirty="0">
                <a:solidFill>
                  <a:schemeClr val="bg1"/>
                </a:solidFill>
              </a:rPr>
              <a:t>. Reality”</a:t>
            </a:r>
          </a:p>
        </p:txBody>
      </p:sp>
      <p:sp>
        <p:nvSpPr>
          <p:cNvPr id="9" name="Oval 8">
            <a:extLst>
              <a:ext uri="{FF2B5EF4-FFF2-40B4-BE49-F238E27FC236}">
                <a16:creationId xmlns:a16="http://schemas.microsoft.com/office/drawing/2014/main" id="{B1288D3B-DFF4-1C24-EAE0-20EEAFBA52F4}"/>
              </a:ext>
            </a:extLst>
          </p:cNvPr>
          <p:cNvSpPr/>
          <p:nvPr/>
        </p:nvSpPr>
        <p:spPr>
          <a:xfrm>
            <a:off x="387426" y="1425156"/>
            <a:ext cx="1074474" cy="1074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solidFill>
            </a:endParaRPr>
          </a:p>
        </p:txBody>
      </p:sp>
      <p:sp>
        <p:nvSpPr>
          <p:cNvPr id="10" name="Oval 9">
            <a:extLst>
              <a:ext uri="{FF2B5EF4-FFF2-40B4-BE49-F238E27FC236}">
                <a16:creationId xmlns:a16="http://schemas.microsoft.com/office/drawing/2014/main" id="{B9F27345-A1F9-9578-38C4-CFA6F1FBEFB7}"/>
              </a:ext>
            </a:extLst>
          </p:cNvPr>
          <p:cNvSpPr/>
          <p:nvPr/>
        </p:nvSpPr>
        <p:spPr>
          <a:xfrm>
            <a:off x="2248188" y="1425156"/>
            <a:ext cx="1074474" cy="1074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accent1"/>
              </a:solidFill>
            </a:endParaRPr>
          </a:p>
        </p:txBody>
      </p:sp>
      <p:sp>
        <p:nvSpPr>
          <p:cNvPr id="15" name="Oval 14">
            <a:extLst>
              <a:ext uri="{FF2B5EF4-FFF2-40B4-BE49-F238E27FC236}">
                <a16:creationId xmlns:a16="http://schemas.microsoft.com/office/drawing/2014/main" id="{032B69C6-8EF9-FAA8-B465-56AD93AEF91D}"/>
              </a:ext>
            </a:extLst>
          </p:cNvPr>
          <p:cNvSpPr/>
          <p:nvPr/>
        </p:nvSpPr>
        <p:spPr>
          <a:xfrm>
            <a:off x="4108950" y="1425156"/>
            <a:ext cx="1074474" cy="1074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sp>
        <p:nvSpPr>
          <p:cNvPr id="16" name="Oval 15">
            <a:extLst>
              <a:ext uri="{FF2B5EF4-FFF2-40B4-BE49-F238E27FC236}">
                <a16:creationId xmlns:a16="http://schemas.microsoft.com/office/drawing/2014/main" id="{1E4D8399-5A08-8D20-0EE1-796084365176}"/>
              </a:ext>
            </a:extLst>
          </p:cNvPr>
          <p:cNvSpPr/>
          <p:nvPr/>
        </p:nvSpPr>
        <p:spPr>
          <a:xfrm>
            <a:off x="5969712" y="1425156"/>
            <a:ext cx="1074474" cy="1074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sp>
        <p:nvSpPr>
          <p:cNvPr id="17" name="Oval 16">
            <a:extLst>
              <a:ext uri="{FF2B5EF4-FFF2-40B4-BE49-F238E27FC236}">
                <a16:creationId xmlns:a16="http://schemas.microsoft.com/office/drawing/2014/main" id="{BC87A6C9-57EF-5A9C-D754-6054C222D605}"/>
              </a:ext>
            </a:extLst>
          </p:cNvPr>
          <p:cNvSpPr/>
          <p:nvPr/>
        </p:nvSpPr>
        <p:spPr>
          <a:xfrm>
            <a:off x="7830474" y="1425156"/>
            <a:ext cx="1074474" cy="107447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solidFill>
            </a:endParaRPr>
          </a:p>
        </p:txBody>
      </p:sp>
      <p:sp>
        <p:nvSpPr>
          <p:cNvPr id="23" name="TextBox 22">
            <a:extLst>
              <a:ext uri="{FF2B5EF4-FFF2-40B4-BE49-F238E27FC236}">
                <a16:creationId xmlns:a16="http://schemas.microsoft.com/office/drawing/2014/main" id="{7E6D99D5-6134-5955-0443-4B4ED75EBCD5}"/>
              </a:ext>
            </a:extLst>
          </p:cNvPr>
          <p:cNvSpPr txBox="1"/>
          <p:nvPr/>
        </p:nvSpPr>
        <p:spPr>
          <a:xfrm>
            <a:off x="2288585" y="1733903"/>
            <a:ext cx="1026405" cy="461666"/>
          </a:xfrm>
          <a:prstGeom prst="rect">
            <a:avLst/>
          </a:prstGeom>
          <a:noFill/>
        </p:spPr>
        <p:txBody>
          <a:bodyPr wrap="square" rtlCol="0">
            <a:spAutoFit/>
          </a:bodyPr>
          <a:lstStyle/>
          <a:p>
            <a:pPr algn="ctr"/>
            <a:r>
              <a:rPr lang="en-US" sz="1200" dirty="0"/>
              <a:t>Data Preparation</a:t>
            </a:r>
          </a:p>
        </p:txBody>
      </p:sp>
      <p:sp>
        <p:nvSpPr>
          <p:cNvPr id="24" name="TextBox 23">
            <a:extLst>
              <a:ext uri="{FF2B5EF4-FFF2-40B4-BE49-F238E27FC236}">
                <a16:creationId xmlns:a16="http://schemas.microsoft.com/office/drawing/2014/main" id="{764BE36D-40FB-DB1C-EAE3-51DD469D23C1}"/>
              </a:ext>
            </a:extLst>
          </p:cNvPr>
          <p:cNvSpPr txBox="1"/>
          <p:nvPr/>
        </p:nvSpPr>
        <p:spPr>
          <a:xfrm>
            <a:off x="4180107" y="1733903"/>
            <a:ext cx="932159" cy="461666"/>
          </a:xfrm>
          <a:prstGeom prst="rect">
            <a:avLst/>
          </a:prstGeom>
          <a:noFill/>
        </p:spPr>
        <p:txBody>
          <a:bodyPr wrap="square" rtlCol="0">
            <a:spAutoFit/>
          </a:bodyPr>
          <a:lstStyle/>
          <a:p>
            <a:pPr algn="ctr"/>
            <a:r>
              <a:rPr lang="en-US" sz="1200" dirty="0"/>
              <a:t>Model Training</a:t>
            </a:r>
          </a:p>
        </p:txBody>
      </p:sp>
      <p:sp>
        <p:nvSpPr>
          <p:cNvPr id="25" name="TextBox 24">
            <a:extLst>
              <a:ext uri="{FF2B5EF4-FFF2-40B4-BE49-F238E27FC236}">
                <a16:creationId xmlns:a16="http://schemas.microsoft.com/office/drawing/2014/main" id="{FC7B684A-5015-11CB-287F-9106BA9CB1EB}"/>
              </a:ext>
            </a:extLst>
          </p:cNvPr>
          <p:cNvSpPr txBox="1"/>
          <p:nvPr/>
        </p:nvSpPr>
        <p:spPr>
          <a:xfrm>
            <a:off x="6040869" y="1733903"/>
            <a:ext cx="932159" cy="461666"/>
          </a:xfrm>
          <a:prstGeom prst="rect">
            <a:avLst/>
          </a:prstGeom>
          <a:noFill/>
        </p:spPr>
        <p:txBody>
          <a:bodyPr wrap="square" rtlCol="0">
            <a:spAutoFit/>
          </a:bodyPr>
          <a:lstStyle/>
          <a:p>
            <a:pPr algn="ctr"/>
            <a:r>
              <a:rPr lang="en-US" sz="1200" dirty="0"/>
              <a:t>Model Evaluation</a:t>
            </a:r>
          </a:p>
        </p:txBody>
      </p:sp>
      <p:sp>
        <p:nvSpPr>
          <p:cNvPr id="26" name="TextBox 25">
            <a:extLst>
              <a:ext uri="{FF2B5EF4-FFF2-40B4-BE49-F238E27FC236}">
                <a16:creationId xmlns:a16="http://schemas.microsoft.com/office/drawing/2014/main" id="{1E6FCDC2-01F6-8958-2B7A-C84216616DC8}"/>
              </a:ext>
            </a:extLst>
          </p:cNvPr>
          <p:cNvSpPr txBox="1"/>
          <p:nvPr/>
        </p:nvSpPr>
        <p:spPr>
          <a:xfrm>
            <a:off x="7901633" y="1645046"/>
            <a:ext cx="932159" cy="646331"/>
          </a:xfrm>
          <a:prstGeom prst="rect">
            <a:avLst/>
          </a:prstGeom>
          <a:noFill/>
        </p:spPr>
        <p:txBody>
          <a:bodyPr wrap="square" rtlCol="0">
            <a:spAutoFit/>
          </a:bodyPr>
          <a:lstStyle/>
          <a:p>
            <a:pPr algn="ctr"/>
            <a:r>
              <a:rPr lang="en-US" sz="1200" dirty="0"/>
              <a:t>Operation &amp; Monitoring</a:t>
            </a:r>
          </a:p>
        </p:txBody>
      </p:sp>
      <p:pic>
        <p:nvPicPr>
          <p:cNvPr id="27" name="Graphic 26" descr="Transfer with solid fill">
            <a:extLst>
              <a:ext uri="{FF2B5EF4-FFF2-40B4-BE49-F238E27FC236}">
                <a16:creationId xmlns:a16="http://schemas.microsoft.com/office/drawing/2014/main" id="{166254FB-2833-16FF-7823-925B4943FF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56146" y="1663495"/>
            <a:ext cx="597796" cy="597796"/>
          </a:xfrm>
          <a:prstGeom prst="rect">
            <a:avLst/>
          </a:prstGeom>
        </p:spPr>
      </p:pic>
      <p:sp>
        <p:nvSpPr>
          <p:cNvPr id="28" name="Rectangle 27">
            <a:extLst>
              <a:ext uri="{FF2B5EF4-FFF2-40B4-BE49-F238E27FC236}">
                <a16:creationId xmlns:a16="http://schemas.microsoft.com/office/drawing/2014/main" id="{B15F274C-6E68-4E16-1796-5CBC70CC372C}"/>
              </a:ext>
            </a:extLst>
          </p:cNvPr>
          <p:cNvSpPr/>
          <p:nvPr/>
        </p:nvSpPr>
        <p:spPr>
          <a:xfrm>
            <a:off x="458583" y="1733903"/>
            <a:ext cx="907134" cy="461666"/>
          </a:xfrm>
          <a:prstGeom prst="rect">
            <a:avLst/>
          </a:prstGeom>
        </p:spPr>
        <p:txBody>
          <a:bodyPr wrap="square">
            <a:spAutoFit/>
          </a:bodyPr>
          <a:lstStyle/>
          <a:p>
            <a:pPr algn="ctr"/>
            <a:r>
              <a:rPr lang="en-US" sz="1200" dirty="0">
                <a:solidFill>
                  <a:schemeClr val="tx1"/>
                </a:solidFill>
              </a:rPr>
              <a:t>Problem Definition</a:t>
            </a:r>
          </a:p>
        </p:txBody>
      </p:sp>
      <p:pic>
        <p:nvPicPr>
          <p:cNvPr id="29" name="Graphic 28" descr="Transfer with solid fill">
            <a:extLst>
              <a:ext uri="{FF2B5EF4-FFF2-40B4-BE49-F238E27FC236}">
                <a16:creationId xmlns:a16="http://schemas.microsoft.com/office/drawing/2014/main" id="{CB564953-8239-1E52-D9AC-EDC836702B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16908" y="1663495"/>
            <a:ext cx="597796" cy="597796"/>
          </a:xfrm>
          <a:prstGeom prst="rect">
            <a:avLst/>
          </a:prstGeom>
        </p:spPr>
      </p:pic>
      <p:pic>
        <p:nvPicPr>
          <p:cNvPr id="30" name="Graphic 29" descr="Transfer with solid fill">
            <a:extLst>
              <a:ext uri="{FF2B5EF4-FFF2-40B4-BE49-F238E27FC236}">
                <a16:creationId xmlns:a16="http://schemas.microsoft.com/office/drawing/2014/main" id="{618A7F76-E23E-0970-147F-9090CE8A499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277670" y="1663495"/>
            <a:ext cx="597796" cy="597796"/>
          </a:xfrm>
          <a:prstGeom prst="rect">
            <a:avLst/>
          </a:prstGeom>
        </p:spPr>
      </p:pic>
      <p:pic>
        <p:nvPicPr>
          <p:cNvPr id="31" name="Graphic 30" descr="Transfer with solid fill">
            <a:extLst>
              <a:ext uri="{FF2B5EF4-FFF2-40B4-BE49-F238E27FC236}">
                <a16:creationId xmlns:a16="http://schemas.microsoft.com/office/drawing/2014/main" id="{3F147C60-9CAD-D102-89DC-3A2A9746FF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38432" y="1663495"/>
            <a:ext cx="597796" cy="597796"/>
          </a:xfrm>
          <a:prstGeom prst="rect">
            <a:avLst/>
          </a:prstGeom>
        </p:spPr>
      </p:pic>
      <p:sp>
        <p:nvSpPr>
          <p:cNvPr id="4" name="Oval 3">
            <a:extLst>
              <a:ext uri="{FF2B5EF4-FFF2-40B4-BE49-F238E27FC236}">
                <a16:creationId xmlns:a16="http://schemas.microsoft.com/office/drawing/2014/main" id="{87D2B363-26D7-F8B4-5058-63E7E726F341}"/>
              </a:ext>
            </a:extLst>
          </p:cNvPr>
          <p:cNvSpPr/>
          <p:nvPr/>
        </p:nvSpPr>
        <p:spPr>
          <a:xfrm>
            <a:off x="451473" y="3262024"/>
            <a:ext cx="907134" cy="90713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5" name="Oval 4">
            <a:extLst>
              <a:ext uri="{FF2B5EF4-FFF2-40B4-BE49-F238E27FC236}">
                <a16:creationId xmlns:a16="http://schemas.microsoft.com/office/drawing/2014/main" id="{1ED3F082-56C1-4869-4B5B-4E841E39922D}"/>
              </a:ext>
            </a:extLst>
          </p:cNvPr>
          <p:cNvSpPr/>
          <p:nvPr/>
        </p:nvSpPr>
        <p:spPr>
          <a:xfrm>
            <a:off x="1951228" y="2833301"/>
            <a:ext cx="1764579" cy="176457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sp>
        <p:nvSpPr>
          <p:cNvPr id="6" name="Oval 5">
            <a:extLst>
              <a:ext uri="{FF2B5EF4-FFF2-40B4-BE49-F238E27FC236}">
                <a16:creationId xmlns:a16="http://schemas.microsoft.com/office/drawing/2014/main" id="{6C89244D-6493-DFED-2C57-646320348621}"/>
              </a:ext>
            </a:extLst>
          </p:cNvPr>
          <p:cNvSpPr/>
          <p:nvPr/>
        </p:nvSpPr>
        <p:spPr>
          <a:xfrm>
            <a:off x="4489057" y="3220189"/>
            <a:ext cx="990805" cy="99080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val 6">
            <a:extLst>
              <a:ext uri="{FF2B5EF4-FFF2-40B4-BE49-F238E27FC236}">
                <a16:creationId xmlns:a16="http://schemas.microsoft.com/office/drawing/2014/main" id="{2C91CB26-C8F7-77BB-B4F3-826B16F2F16A}"/>
              </a:ext>
            </a:extLst>
          </p:cNvPr>
          <p:cNvSpPr/>
          <p:nvPr/>
        </p:nvSpPr>
        <p:spPr>
          <a:xfrm>
            <a:off x="6256580" y="3297523"/>
            <a:ext cx="836135" cy="836135"/>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val 7">
            <a:extLst>
              <a:ext uri="{FF2B5EF4-FFF2-40B4-BE49-F238E27FC236}">
                <a16:creationId xmlns:a16="http://schemas.microsoft.com/office/drawing/2014/main" id="{1C565FBB-8B93-7DF0-E060-D4705BF9545C}"/>
              </a:ext>
            </a:extLst>
          </p:cNvPr>
          <p:cNvSpPr/>
          <p:nvPr/>
        </p:nvSpPr>
        <p:spPr>
          <a:xfrm>
            <a:off x="8020055" y="3385585"/>
            <a:ext cx="660011" cy="6600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TextBox 10">
            <a:extLst>
              <a:ext uri="{FF2B5EF4-FFF2-40B4-BE49-F238E27FC236}">
                <a16:creationId xmlns:a16="http://schemas.microsoft.com/office/drawing/2014/main" id="{BD488A90-1C66-AF4E-BE84-631B4D89D61C}"/>
              </a:ext>
            </a:extLst>
          </p:cNvPr>
          <p:cNvSpPr txBox="1"/>
          <p:nvPr/>
        </p:nvSpPr>
        <p:spPr>
          <a:xfrm>
            <a:off x="2253203" y="3487101"/>
            <a:ext cx="1160628" cy="461666"/>
          </a:xfrm>
          <a:prstGeom prst="rect">
            <a:avLst/>
          </a:prstGeom>
          <a:noFill/>
        </p:spPr>
        <p:txBody>
          <a:bodyPr wrap="square" rtlCol="0">
            <a:spAutoFit/>
          </a:bodyPr>
          <a:lstStyle/>
          <a:p>
            <a:pPr algn="ctr"/>
            <a:r>
              <a:rPr lang="en-US" sz="1200" dirty="0"/>
              <a:t>Data Preparation</a:t>
            </a:r>
          </a:p>
        </p:txBody>
      </p:sp>
      <p:sp>
        <p:nvSpPr>
          <p:cNvPr id="12" name="TextBox 11">
            <a:extLst>
              <a:ext uri="{FF2B5EF4-FFF2-40B4-BE49-F238E27FC236}">
                <a16:creationId xmlns:a16="http://schemas.microsoft.com/office/drawing/2014/main" id="{2ED46E8B-FC81-64BE-9A43-49CFEF365E95}"/>
              </a:ext>
            </a:extLst>
          </p:cNvPr>
          <p:cNvSpPr txBox="1"/>
          <p:nvPr/>
        </p:nvSpPr>
        <p:spPr>
          <a:xfrm>
            <a:off x="4518380" y="3487101"/>
            <a:ext cx="932159" cy="461666"/>
          </a:xfrm>
          <a:prstGeom prst="rect">
            <a:avLst/>
          </a:prstGeom>
          <a:noFill/>
        </p:spPr>
        <p:txBody>
          <a:bodyPr wrap="square" rtlCol="0">
            <a:spAutoFit/>
          </a:bodyPr>
          <a:lstStyle/>
          <a:p>
            <a:pPr algn="ctr"/>
            <a:r>
              <a:rPr lang="en-US" sz="1200" dirty="0"/>
              <a:t>Model Training</a:t>
            </a:r>
          </a:p>
        </p:txBody>
      </p:sp>
      <p:sp>
        <p:nvSpPr>
          <p:cNvPr id="13" name="TextBox 12">
            <a:extLst>
              <a:ext uri="{FF2B5EF4-FFF2-40B4-BE49-F238E27FC236}">
                <a16:creationId xmlns:a16="http://schemas.microsoft.com/office/drawing/2014/main" id="{61A9223E-059D-B4F3-09CB-3188EE32F639}"/>
              </a:ext>
            </a:extLst>
          </p:cNvPr>
          <p:cNvSpPr txBox="1"/>
          <p:nvPr/>
        </p:nvSpPr>
        <p:spPr>
          <a:xfrm>
            <a:off x="6208568" y="3487101"/>
            <a:ext cx="932159" cy="461666"/>
          </a:xfrm>
          <a:prstGeom prst="rect">
            <a:avLst/>
          </a:prstGeom>
          <a:noFill/>
        </p:spPr>
        <p:txBody>
          <a:bodyPr wrap="square" rtlCol="0">
            <a:spAutoFit/>
          </a:bodyPr>
          <a:lstStyle/>
          <a:p>
            <a:pPr algn="ctr"/>
            <a:r>
              <a:rPr lang="en-US" sz="1200" dirty="0"/>
              <a:t>Model Evaluation</a:t>
            </a:r>
          </a:p>
        </p:txBody>
      </p:sp>
      <p:sp>
        <p:nvSpPr>
          <p:cNvPr id="14" name="TextBox 13">
            <a:extLst>
              <a:ext uri="{FF2B5EF4-FFF2-40B4-BE49-F238E27FC236}">
                <a16:creationId xmlns:a16="http://schemas.microsoft.com/office/drawing/2014/main" id="{C5EFF2E4-3D4E-4E2B-F26C-A1E7DACEEC15}"/>
              </a:ext>
            </a:extLst>
          </p:cNvPr>
          <p:cNvSpPr txBox="1"/>
          <p:nvPr/>
        </p:nvSpPr>
        <p:spPr>
          <a:xfrm>
            <a:off x="7883980" y="3398244"/>
            <a:ext cx="932159" cy="646331"/>
          </a:xfrm>
          <a:prstGeom prst="rect">
            <a:avLst/>
          </a:prstGeom>
          <a:noFill/>
        </p:spPr>
        <p:txBody>
          <a:bodyPr wrap="square" rtlCol="0">
            <a:spAutoFit/>
          </a:bodyPr>
          <a:lstStyle/>
          <a:p>
            <a:pPr algn="ctr"/>
            <a:r>
              <a:rPr lang="en-US" sz="1200" dirty="0"/>
              <a:t>Operation &amp; Monitoring</a:t>
            </a:r>
          </a:p>
        </p:txBody>
      </p:sp>
      <p:pic>
        <p:nvPicPr>
          <p:cNvPr id="18" name="Graphic 17" descr="Transfer with solid fill">
            <a:extLst>
              <a:ext uri="{FF2B5EF4-FFF2-40B4-BE49-F238E27FC236}">
                <a16:creationId xmlns:a16="http://schemas.microsoft.com/office/drawing/2014/main" id="{50E8CD2E-385E-5C13-F452-9785C7E734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2676" y="3499794"/>
            <a:ext cx="431593" cy="431593"/>
          </a:xfrm>
          <a:prstGeom prst="rect">
            <a:avLst/>
          </a:prstGeom>
        </p:spPr>
      </p:pic>
      <p:sp>
        <p:nvSpPr>
          <p:cNvPr id="19" name="Rectangle 18">
            <a:extLst>
              <a:ext uri="{FF2B5EF4-FFF2-40B4-BE49-F238E27FC236}">
                <a16:creationId xmlns:a16="http://schemas.microsoft.com/office/drawing/2014/main" id="{71E4240D-5EC2-9AAF-B988-582860FEAE77}"/>
              </a:ext>
            </a:extLst>
          </p:cNvPr>
          <p:cNvSpPr/>
          <p:nvPr/>
        </p:nvSpPr>
        <p:spPr>
          <a:xfrm>
            <a:off x="458584" y="3487101"/>
            <a:ext cx="907134" cy="461666"/>
          </a:xfrm>
          <a:prstGeom prst="rect">
            <a:avLst/>
          </a:prstGeom>
        </p:spPr>
        <p:txBody>
          <a:bodyPr wrap="square">
            <a:spAutoFit/>
          </a:bodyPr>
          <a:lstStyle/>
          <a:p>
            <a:pPr algn="ctr"/>
            <a:r>
              <a:rPr lang="en-US" sz="1200" dirty="0">
                <a:solidFill>
                  <a:schemeClr val="tx1"/>
                </a:solidFill>
              </a:rPr>
              <a:t>Problem Definition</a:t>
            </a:r>
          </a:p>
        </p:txBody>
      </p:sp>
      <p:pic>
        <p:nvPicPr>
          <p:cNvPr id="20" name="Graphic 19" descr="Transfer with solid fill">
            <a:extLst>
              <a:ext uri="{FF2B5EF4-FFF2-40B4-BE49-F238E27FC236}">
                <a16:creationId xmlns:a16="http://schemas.microsoft.com/office/drawing/2014/main" id="{A98FAA0C-947B-F1F0-66A5-5C50A8649C4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57604" y="3499794"/>
            <a:ext cx="431593" cy="431593"/>
          </a:xfrm>
          <a:prstGeom prst="rect">
            <a:avLst/>
          </a:prstGeom>
        </p:spPr>
      </p:pic>
      <p:pic>
        <p:nvPicPr>
          <p:cNvPr id="21" name="Graphic 20" descr="Transfer with solid fill">
            <a:extLst>
              <a:ext uri="{FF2B5EF4-FFF2-40B4-BE49-F238E27FC236}">
                <a16:creationId xmlns:a16="http://schemas.microsoft.com/office/drawing/2014/main" id="{90BEE460-63D4-5043-2ADE-158FCD719E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1517" y="3499794"/>
            <a:ext cx="431593" cy="431593"/>
          </a:xfrm>
          <a:prstGeom prst="rect">
            <a:avLst/>
          </a:prstGeom>
        </p:spPr>
      </p:pic>
      <p:pic>
        <p:nvPicPr>
          <p:cNvPr id="22" name="Graphic 21" descr="Transfer with solid fill">
            <a:extLst>
              <a:ext uri="{FF2B5EF4-FFF2-40B4-BE49-F238E27FC236}">
                <a16:creationId xmlns:a16="http://schemas.microsoft.com/office/drawing/2014/main" id="{D060B6D4-92BB-A457-479C-D6186D0F2F6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40588" y="3499794"/>
            <a:ext cx="431593" cy="431593"/>
          </a:xfrm>
          <a:prstGeom prst="rect">
            <a:avLst/>
          </a:prstGeom>
        </p:spPr>
      </p:pic>
      <p:sp>
        <p:nvSpPr>
          <p:cNvPr id="32" name="TextBox 31">
            <a:extLst>
              <a:ext uri="{FF2B5EF4-FFF2-40B4-BE49-F238E27FC236}">
                <a16:creationId xmlns:a16="http://schemas.microsoft.com/office/drawing/2014/main" id="{757FF11C-26A3-DA19-6E69-4B9709861E48}"/>
              </a:ext>
            </a:extLst>
          </p:cNvPr>
          <p:cNvSpPr txBox="1"/>
          <p:nvPr/>
        </p:nvSpPr>
        <p:spPr>
          <a:xfrm>
            <a:off x="5060470" y="4772349"/>
            <a:ext cx="3726070" cy="253916"/>
          </a:xfrm>
          <a:prstGeom prst="rect">
            <a:avLst/>
          </a:prstGeom>
          <a:noFill/>
        </p:spPr>
        <p:txBody>
          <a:bodyPr wrap="square" rtlCol="0">
            <a:spAutoFit/>
          </a:bodyPr>
          <a:lstStyle/>
          <a:p>
            <a:r>
              <a:rPr lang="en-US" sz="1050" dirty="0"/>
              <a:t>Self-defending disclaimer: Not 1:1 to scale with real effort.</a:t>
            </a:r>
          </a:p>
        </p:txBody>
      </p:sp>
    </p:spTree>
    <p:extLst>
      <p:ext uri="{BB962C8B-B14F-4D97-AF65-F5344CB8AC3E}">
        <p14:creationId xmlns:p14="http://schemas.microsoft.com/office/powerpoint/2010/main" val="339653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p:bldP spid="12" grpId="0"/>
      <p:bldP spid="13" grpId="0"/>
      <p:bldP spid="14"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0F9B8-6CA2-10F9-D8CE-A4AFDE71A338}"/>
              </a:ext>
            </a:extLst>
          </p:cNvPr>
          <p:cNvSpPr>
            <a:spLocks noGrp="1"/>
          </p:cNvSpPr>
          <p:nvPr>
            <p:ph type="title"/>
          </p:nvPr>
        </p:nvSpPr>
        <p:spPr>
          <a:xfrm>
            <a:off x="1362973" y="479867"/>
            <a:ext cx="6564623" cy="536972"/>
          </a:xfrm>
        </p:spPr>
        <p:txBody>
          <a:bodyPr>
            <a:normAutofit/>
          </a:bodyPr>
          <a:lstStyle/>
          <a:p>
            <a:r>
              <a:rPr lang="en-US" dirty="0">
                <a:solidFill>
                  <a:schemeClr val="bg1"/>
                </a:solidFill>
              </a:rPr>
              <a:t>High Technical Debt of AI System</a:t>
            </a:r>
          </a:p>
        </p:txBody>
      </p:sp>
      <p:sp>
        <p:nvSpPr>
          <p:cNvPr id="8" name="Rectangle 7">
            <a:extLst>
              <a:ext uri="{FF2B5EF4-FFF2-40B4-BE49-F238E27FC236}">
                <a16:creationId xmlns:a16="http://schemas.microsoft.com/office/drawing/2014/main" id="{AEA23434-B95B-1666-2377-1974AEC2092B}"/>
              </a:ext>
            </a:extLst>
          </p:cNvPr>
          <p:cNvSpPr/>
          <p:nvPr/>
        </p:nvSpPr>
        <p:spPr>
          <a:xfrm>
            <a:off x="4188124" y="4765016"/>
            <a:ext cx="4742372" cy="261610"/>
          </a:xfrm>
          <a:prstGeom prst="rect">
            <a:avLst/>
          </a:prstGeom>
        </p:spPr>
        <p:txBody>
          <a:bodyPr wrap="square">
            <a:spAutoFit/>
          </a:bodyPr>
          <a:lstStyle/>
          <a:p>
            <a:pPr algn="r"/>
            <a:r>
              <a:rPr lang="en-US" sz="1100" dirty="0">
                <a:solidFill>
                  <a:schemeClr val="tx1"/>
                </a:solidFill>
                <a:hlinkClick r:id="rId2">
                  <a:extLst>
                    <a:ext uri="{A12FA001-AC4F-418D-AE19-62706E023703}">
                      <ahyp:hlinkClr xmlns:ahyp="http://schemas.microsoft.com/office/drawing/2018/hyperlinkcolor" val="tx"/>
                    </a:ext>
                  </a:extLst>
                </a:hlinkClick>
              </a:rPr>
              <a:t>Sculley et al. (2015) “Hidden technical debt in machine learning systems.”</a:t>
            </a:r>
            <a:endParaRPr lang="en-US" sz="1100" dirty="0">
              <a:solidFill>
                <a:schemeClr val="tx1"/>
              </a:solidFill>
            </a:endParaRPr>
          </a:p>
        </p:txBody>
      </p:sp>
      <p:pic>
        <p:nvPicPr>
          <p:cNvPr id="7" name="Picture 6" descr="Diagram&#10;&#10;Description automatically generated">
            <a:extLst>
              <a:ext uri="{FF2B5EF4-FFF2-40B4-BE49-F238E27FC236}">
                <a16:creationId xmlns:a16="http://schemas.microsoft.com/office/drawing/2014/main" id="{62BB6B46-5245-F571-4918-8D597BF6E9B5}"/>
              </a:ext>
            </a:extLst>
          </p:cNvPr>
          <p:cNvPicPr>
            <a:picLocks noChangeAspect="1"/>
          </p:cNvPicPr>
          <p:nvPr/>
        </p:nvPicPr>
        <p:blipFill>
          <a:blip r:embed="rId3"/>
          <a:stretch>
            <a:fillRect/>
          </a:stretch>
        </p:blipFill>
        <p:spPr>
          <a:xfrm>
            <a:off x="0" y="1228672"/>
            <a:ext cx="9144000" cy="3324511"/>
          </a:xfrm>
          <a:prstGeom prst="rect">
            <a:avLst/>
          </a:prstGeom>
        </p:spPr>
      </p:pic>
    </p:spTree>
    <p:extLst>
      <p:ext uri="{BB962C8B-B14F-4D97-AF65-F5344CB8AC3E}">
        <p14:creationId xmlns:p14="http://schemas.microsoft.com/office/powerpoint/2010/main" val="2230268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EB8A-32F4-AF83-9196-8D0B7F06C14B}"/>
              </a:ext>
            </a:extLst>
          </p:cNvPr>
          <p:cNvSpPr>
            <a:spLocks noGrp="1"/>
          </p:cNvSpPr>
          <p:nvPr>
            <p:ph type="title"/>
          </p:nvPr>
        </p:nvSpPr>
        <p:spPr>
          <a:xfrm>
            <a:off x="1362900" y="420562"/>
            <a:ext cx="6418200" cy="673800"/>
          </a:xfrm>
        </p:spPr>
        <p:txBody>
          <a:bodyPr>
            <a:normAutofit/>
          </a:bodyPr>
          <a:lstStyle/>
          <a:p>
            <a:r>
              <a:rPr lang="en-US" dirty="0">
                <a:solidFill>
                  <a:schemeClr val="bg1"/>
                </a:solidFill>
              </a:rPr>
              <a:t>The Top-Down Requirements</a:t>
            </a:r>
          </a:p>
        </p:txBody>
      </p:sp>
      <p:pic>
        <p:nvPicPr>
          <p:cNvPr id="5" name="Picture 4" descr="Graphical user interface, application&#10;&#10;Description automatically generated">
            <a:extLst>
              <a:ext uri="{FF2B5EF4-FFF2-40B4-BE49-F238E27FC236}">
                <a16:creationId xmlns:a16="http://schemas.microsoft.com/office/drawing/2014/main" id="{C4B68A5E-6089-4CE9-2E71-C250725D6B81}"/>
              </a:ext>
            </a:extLst>
          </p:cNvPr>
          <p:cNvPicPr>
            <a:picLocks noChangeAspect="1"/>
          </p:cNvPicPr>
          <p:nvPr/>
        </p:nvPicPr>
        <p:blipFill>
          <a:blip r:embed="rId2"/>
          <a:stretch>
            <a:fillRect/>
          </a:stretch>
        </p:blipFill>
        <p:spPr>
          <a:xfrm>
            <a:off x="457200" y="1269044"/>
            <a:ext cx="2908546" cy="3750012"/>
          </a:xfrm>
          <a:prstGeom prst="rect">
            <a:avLst/>
          </a:prstGeom>
        </p:spPr>
      </p:pic>
      <p:sp>
        <p:nvSpPr>
          <p:cNvPr id="6" name="TextBox 5">
            <a:extLst>
              <a:ext uri="{FF2B5EF4-FFF2-40B4-BE49-F238E27FC236}">
                <a16:creationId xmlns:a16="http://schemas.microsoft.com/office/drawing/2014/main" id="{71EA4822-C11A-21A1-8FF9-ACBE5F8A7CEB}"/>
              </a:ext>
            </a:extLst>
          </p:cNvPr>
          <p:cNvSpPr txBox="1"/>
          <p:nvPr/>
        </p:nvSpPr>
        <p:spPr>
          <a:xfrm>
            <a:off x="4975697" y="4820989"/>
            <a:ext cx="3828292" cy="253916"/>
          </a:xfrm>
          <a:prstGeom prst="rect">
            <a:avLst/>
          </a:prstGeom>
          <a:noFill/>
        </p:spPr>
        <p:txBody>
          <a:bodyPr wrap="none" rtlCol="0">
            <a:spAutoFit/>
          </a:bodyPr>
          <a:lstStyle/>
          <a:p>
            <a:r>
              <a:rPr lang="en-US" sz="1050" dirty="0">
                <a:solidFill>
                  <a:schemeClr val="tx1"/>
                </a:solidFill>
              </a:rPr>
              <a:t>https://</a:t>
            </a:r>
            <a:r>
              <a:rPr lang="en-US" sz="1050" dirty="0" err="1">
                <a:solidFill>
                  <a:schemeClr val="tx1"/>
                </a:solidFill>
              </a:rPr>
              <a:t>www.nitrd.gov</a:t>
            </a:r>
            <a:r>
              <a:rPr lang="en-US" sz="1050" dirty="0">
                <a:solidFill>
                  <a:schemeClr val="tx1"/>
                </a:solidFill>
              </a:rPr>
              <a:t>/pubs/National-AI-RD-Strategy-2019.pdf</a:t>
            </a:r>
          </a:p>
        </p:txBody>
      </p:sp>
      <p:sp>
        <p:nvSpPr>
          <p:cNvPr id="8" name="Rectangle 7">
            <a:extLst>
              <a:ext uri="{FF2B5EF4-FFF2-40B4-BE49-F238E27FC236}">
                <a16:creationId xmlns:a16="http://schemas.microsoft.com/office/drawing/2014/main" id="{6E7BE116-99CF-630E-A245-0EDC958E64CF}"/>
              </a:ext>
            </a:extLst>
          </p:cNvPr>
          <p:cNvSpPr/>
          <p:nvPr/>
        </p:nvSpPr>
        <p:spPr>
          <a:xfrm>
            <a:off x="4295956" y="1684282"/>
            <a:ext cx="4390844" cy="3139321"/>
          </a:xfrm>
          <a:prstGeom prst="rect">
            <a:avLst/>
          </a:prstGeom>
        </p:spPr>
        <p:txBody>
          <a:bodyPr wrap="square">
            <a:spAutoFit/>
          </a:bodyPr>
          <a:lstStyle/>
          <a:p>
            <a:r>
              <a:rPr lang="en-US" sz="1800" b="1" dirty="0">
                <a:latin typeface="Calibri" panose="020F0502020204030204" pitchFamily="34" charset="0"/>
                <a:cs typeface="Calibri" panose="020F0502020204030204" pitchFamily="34" charset="0"/>
              </a:rPr>
              <a:t>Strategy</a:t>
            </a:r>
            <a:r>
              <a:rPr lang="en-US" sz="180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5</a:t>
            </a:r>
            <a:r>
              <a:rPr lang="en-US" sz="1800" dirty="0">
                <a:latin typeface="Calibri" panose="020F0502020204030204" pitchFamily="34" charset="0"/>
                <a:cs typeface="Calibri" panose="020F0502020204030204" pitchFamily="34" charset="0"/>
              </a:rPr>
              <a:t>: Develop Shared Public Datasets and Environments for AI Training and Testing</a:t>
            </a:r>
            <a:r>
              <a:rPr lang="en-US" sz="1800" dirty="0">
                <a:solidFill>
                  <a:schemeClr val="tx1"/>
                </a:solidFill>
                <a:latin typeface="Calibri" panose="020F0502020204030204" pitchFamily="34" charset="0"/>
                <a:cs typeface="Calibri" panose="020F0502020204030204" pitchFamily="34" charset="0"/>
              </a:rPr>
              <a:t>.</a:t>
            </a:r>
          </a:p>
          <a:p>
            <a:endParaRPr lang="en-US" sz="1800" dirty="0">
              <a:solidFill>
                <a:schemeClr val="tx1"/>
              </a:solidFill>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(In 2019 EO) Specifically, agencies shall </a:t>
            </a:r>
            <a:r>
              <a:rPr lang="en-US" sz="1800" b="1" dirty="0">
                <a:latin typeface="Calibri" panose="020F0502020204030204" pitchFamily="34" charset="0"/>
                <a:cs typeface="Calibri" panose="020F0502020204030204" pitchFamily="34" charset="0"/>
              </a:rPr>
              <a:t>improve data and model inventory documentation</a:t>
            </a:r>
            <a:r>
              <a:rPr lang="en-US" sz="1800" dirty="0">
                <a:latin typeface="Calibri" panose="020F0502020204030204" pitchFamily="34" charset="0"/>
                <a:cs typeface="Calibri" panose="020F0502020204030204" pitchFamily="34" charset="0"/>
              </a:rPr>
              <a:t> to enable </a:t>
            </a:r>
            <a:r>
              <a:rPr lang="en-US" sz="1800" b="1" dirty="0">
                <a:latin typeface="Calibri" panose="020F0502020204030204" pitchFamily="34" charset="0"/>
                <a:cs typeface="Calibri" panose="020F0502020204030204" pitchFamily="34" charset="0"/>
              </a:rPr>
              <a:t>discovery and usability</a:t>
            </a:r>
            <a:r>
              <a:rPr lang="en-US" sz="1800" dirty="0">
                <a:latin typeface="Calibri" panose="020F0502020204030204" pitchFamily="34" charset="0"/>
                <a:cs typeface="Calibri" panose="020F0502020204030204" pitchFamily="34" charset="0"/>
              </a:rPr>
              <a:t>, and shall </a:t>
            </a:r>
            <a:r>
              <a:rPr lang="en-US" sz="1800" b="1" dirty="0">
                <a:latin typeface="Calibri" panose="020F0502020204030204" pitchFamily="34" charset="0"/>
                <a:cs typeface="Calibri" panose="020F0502020204030204" pitchFamily="34" charset="0"/>
              </a:rPr>
              <a:t>prioritize improvements to access and quality</a:t>
            </a:r>
            <a:r>
              <a:rPr lang="en-US" sz="1800" dirty="0">
                <a:latin typeface="Calibri" panose="020F0502020204030204" pitchFamily="34" charset="0"/>
                <a:cs typeface="Calibri" panose="020F0502020204030204" pitchFamily="34" charset="0"/>
              </a:rPr>
              <a:t> of AI data and models based on the </a:t>
            </a:r>
            <a:r>
              <a:rPr lang="en-US" sz="1800" b="1" dirty="0">
                <a:latin typeface="Calibri" panose="020F0502020204030204" pitchFamily="34" charset="0"/>
                <a:cs typeface="Calibri" panose="020F0502020204030204" pitchFamily="34" charset="0"/>
              </a:rPr>
              <a:t>AI research community’s feedback</a:t>
            </a:r>
            <a:r>
              <a:rPr lang="en-US" sz="1800" dirty="0">
                <a:latin typeface="Calibri" panose="020F0502020204030204" pitchFamily="34" charset="0"/>
                <a:cs typeface="Calibri" panose="020F0502020204030204" pitchFamily="34" charset="0"/>
              </a:rPr>
              <a:t>.</a:t>
            </a:r>
            <a:endParaRPr lang="en-US" sz="1800" dirty="0">
              <a:solidFill>
                <a:schemeClr val="tx1"/>
              </a:solidFill>
              <a:latin typeface="Calibri" panose="020F0502020204030204" pitchFamily="34" charset="0"/>
              <a:cs typeface="Calibri" panose="020F0502020204030204" pitchFamily="34" charset="0"/>
            </a:endParaRPr>
          </a:p>
        </p:txBody>
      </p:sp>
      <p:pic>
        <p:nvPicPr>
          <p:cNvPr id="9" name="Graphic 8" descr="Open quotation mark with solid fill">
            <a:extLst>
              <a:ext uri="{FF2B5EF4-FFF2-40B4-BE49-F238E27FC236}">
                <a16:creationId xmlns:a16="http://schemas.microsoft.com/office/drawing/2014/main" id="{C733D6DC-25DD-AEC4-B9AC-38026A6542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57575" y="1269044"/>
            <a:ext cx="685800" cy="685800"/>
          </a:xfrm>
          <a:prstGeom prst="rect">
            <a:avLst/>
          </a:prstGeom>
        </p:spPr>
      </p:pic>
    </p:spTree>
    <p:extLst>
      <p:ext uri="{BB962C8B-B14F-4D97-AF65-F5344CB8AC3E}">
        <p14:creationId xmlns:p14="http://schemas.microsoft.com/office/powerpoint/2010/main" val="1149006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0EB8A-32F4-AF83-9196-8D0B7F06C14B}"/>
              </a:ext>
            </a:extLst>
          </p:cNvPr>
          <p:cNvSpPr>
            <a:spLocks noGrp="1"/>
          </p:cNvSpPr>
          <p:nvPr>
            <p:ph type="title"/>
          </p:nvPr>
        </p:nvSpPr>
        <p:spPr>
          <a:xfrm>
            <a:off x="1362900" y="427358"/>
            <a:ext cx="6418200" cy="673800"/>
          </a:xfrm>
        </p:spPr>
        <p:txBody>
          <a:bodyPr>
            <a:normAutofit/>
          </a:bodyPr>
          <a:lstStyle/>
          <a:p>
            <a:r>
              <a:rPr lang="en-US" dirty="0">
                <a:solidFill>
                  <a:schemeClr val="bg1"/>
                </a:solidFill>
              </a:rPr>
              <a:t>Earth and Space Science Responses</a:t>
            </a:r>
          </a:p>
        </p:txBody>
      </p:sp>
      <p:sp>
        <p:nvSpPr>
          <p:cNvPr id="8" name="Rectangle 7">
            <a:extLst>
              <a:ext uri="{FF2B5EF4-FFF2-40B4-BE49-F238E27FC236}">
                <a16:creationId xmlns:a16="http://schemas.microsoft.com/office/drawing/2014/main" id="{6E7BE116-99CF-630E-A245-0EDC958E64CF}"/>
              </a:ext>
            </a:extLst>
          </p:cNvPr>
          <p:cNvSpPr/>
          <p:nvPr/>
        </p:nvSpPr>
        <p:spPr>
          <a:xfrm>
            <a:off x="745509" y="2278186"/>
            <a:ext cx="3580868" cy="1615827"/>
          </a:xfrm>
          <a:prstGeom prst="rect">
            <a:avLst/>
          </a:prstGeom>
        </p:spPr>
        <p:txBody>
          <a:bodyPr wrap="square">
            <a:spAutoFit/>
          </a:bodyPr>
          <a:lstStyle/>
          <a:p>
            <a:r>
              <a:rPr lang="en-US" sz="1650" dirty="0">
                <a:latin typeface="Calibri" panose="020F0502020204030204" pitchFamily="34" charset="0"/>
                <a:cs typeface="Calibri" panose="020F0502020204030204" pitchFamily="34" charset="0"/>
              </a:rPr>
              <a:t>The NOAA AI Strategy will provide a more coordinated approach across NOAA to effectively develop the AI-ready data and tools for reliable and efficient processing, interpretation, and utilization of Earth observations.</a:t>
            </a:r>
            <a:endParaRPr lang="en-US" sz="1650" dirty="0">
              <a:solidFill>
                <a:schemeClr val="tx1"/>
              </a:solidFill>
              <a:latin typeface="Calibri" panose="020F0502020204030204" pitchFamily="34" charset="0"/>
              <a:cs typeface="Calibri" panose="020F0502020204030204" pitchFamily="34" charset="0"/>
            </a:endParaRPr>
          </a:p>
        </p:txBody>
      </p:sp>
      <p:pic>
        <p:nvPicPr>
          <p:cNvPr id="9" name="Graphic 8" descr="Open quotation mark with solid fill">
            <a:extLst>
              <a:ext uri="{FF2B5EF4-FFF2-40B4-BE49-F238E27FC236}">
                <a16:creationId xmlns:a16="http://schemas.microsoft.com/office/drawing/2014/main" id="{C733D6DC-25DD-AEC4-B9AC-38026A6542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2608" y="1592386"/>
            <a:ext cx="685800" cy="685800"/>
          </a:xfrm>
          <a:prstGeom prst="rect">
            <a:avLst/>
          </a:prstGeom>
        </p:spPr>
      </p:pic>
      <p:pic>
        <p:nvPicPr>
          <p:cNvPr id="10" name="Graphic 9" descr="Open quotation mark with solid fill">
            <a:extLst>
              <a:ext uri="{FF2B5EF4-FFF2-40B4-BE49-F238E27FC236}">
                <a16:creationId xmlns:a16="http://schemas.microsoft.com/office/drawing/2014/main" id="{5C467754-17E8-CFE7-F33E-68B396EC5C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567136" y="1592386"/>
            <a:ext cx="685800" cy="685800"/>
          </a:xfrm>
          <a:prstGeom prst="rect">
            <a:avLst/>
          </a:prstGeom>
        </p:spPr>
      </p:pic>
      <p:sp>
        <p:nvSpPr>
          <p:cNvPr id="3" name="TextBox 2">
            <a:extLst>
              <a:ext uri="{FF2B5EF4-FFF2-40B4-BE49-F238E27FC236}">
                <a16:creationId xmlns:a16="http://schemas.microsoft.com/office/drawing/2014/main" id="{75C24A6F-E9DC-8B9F-013A-41F836AAF01F}"/>
              </a:ext>
            </a:extLst>
          </p:cNvPr>
          <p:cNvSpPr txBox="1"/>
          <p:nvPr/>
        </p:nvSpPr>
        <p:spPr>
          <a:xfrm>
            <a:off x="1269460" y="4080310"/>
            <a:ext cx="3056917" cy="369332"/>
          </a:xfrm>
          <a:prstGeom prst="rect">
            <a:avLst/>
          </a:prstGeom>
          <a:noFill/>
        </p:spPr>
        <p:txBody>
          <a:bodyPr wrap="square" rtlCol="0">
            <a:spAutoFit/>
          </a:bodyPr>
          <a:lstStyle/>
          <a:p>
            <a:pPr algn="r"/>
            <a:r>
              <a:rPr lang="en-US" sz="1800" dirty="0">
                <a:latin typeface="Calibri" panose="020F0502020204030204" pitchFamily="34" charset="0"/>
                <a:cs typeface="Calibri" panose="020F0502020204030204" pitchFamily="34" charset="0"/>
                <a:hlinkClick r:id="rId4"/>
              </a:rPr>
              <a:t>NOAA AI Strategic Plan (2021)</a:t>
            </a:r>
            <a:endParaRPr lang="en-US" sz="18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8381632A-6159-6E78-6C1A-0E4E3D02C84E}"/>
              </a:ext>
            </a:extLst>
          </p:cNvPr>
          <p:cNvSpPr txBox="1"/>
          <p:nvPr/>
        </p:nvSpPr>
        <p:spPr>
          <a:xfrm>
            <a:off x="5930098" y="4080310"/>
            <a:ext cx="2811294" cy="369332"/>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hlinkClick r:id="rId5"/>
              </a:rPr>
              <a:t>NASA SMD AI Report (2021)</a:t>
            </a:r>
            <a:endParaRPr lang="en-US" sz="1800" dirty="0">
              <a:latin typeface="Calibri" panose="020F0502020204030204" pitchFamily="34" charset="0"/>
              <a:cs typeface="Calibri" panose="020F0502020204030204" pitchFamily="34" charset="0"/>
            </a:endParaRPr>
          </a:p>
        </p:txBody>
      </p:sp>
      <p:sp>
        <p:nvSpPr>
          <p:cNvPr id="12" name="Rectangle 11">
            <a:extLst>
              <a:ext uri="{FF2B5EF4-FFF2-40B4-BE49-F238E27FC236}">
                <a16:creationId xmlns:a16="http://schemas.microsoft.com/office/drawing/2014/main" id="{B5342FEC-1198-C9EE-701A-EFEBDEB31C45}"/>
              </a:ext>
            </a:extLst>
          </p:cNvPr>
          <p:cNvSpPr/>
          <p:nvPr/>
        </p:nvSpPr>
        <p:spPr>
          <a:xfrm>
            <a:off x="4910037" y="2278186"/>
            <a:ext cx="3580868" cy="1615827"/>
          </a:xfrm>
          <a:prstGeom prst="rect">
            <a:avLst/>
          </a:prstGeom>
        </p:spPr>
        <p:txBody>
          <a:bodyPr wrap="square">
            <a:spAutoFit/>
          </a:bodyPr>
          <a:lstStyle/>
          <a:p>
            <a:r>
              <a:rPr lang="en-US" sz="1650" dirty="0">
                <a:latin typeface="Calibri" panose="020F0502020204030204" pitchFamily="34" charset="0"/>
                <a:cs typeface="Calibri" panose="020F0502020204030204" pitchFamily="34" charset="0"/>
              </a:rPr>
              <a:t>NASA SMD has an opportunity to enable greater sharing of AI-ready data and models. AI-ready datasets significantly lower the barrier to entry to using AI for science and allow for easier reproducibility of the results</a:t>
            </a:r>
            <a:endParaRPr lang="en-US" sz="165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8542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7E24F-26AC-E568-68FC-9DEBA1F099F7}"/>
              </a:ext>
            </a:extLst>
          </p:cNvPr>
          <p:cNvSpPr>
            <a:spLocks noGrp="1"/>
          </p:cNvSpPr>
          <p:nvPr>
            <p:ph type="title"/>
          </p:nvPr>
        </p:nvSpPr>
        <p:spPr>
          <a:xfrm>
            <a:off x="1362900" y="405489"/>
            <a:ext cx="6418200" cy="673800"/>
          </a:xfrm>
        </p:spPr>
        <p:txBody>
          <a:bodyPr>
            <a:normAutofit/>
          </a:bodyPr>
          <a:lstStyle/>
          <a:p>
            <a:r>
              <a:rPr lang="en-US" dirty="0">
                <a:solidFill>
                  <a:schemeClr val="bg1"/>
                </a:solidFill>
              </a:rPr>
              <a:t>But… what is AI-ready data?</a:t>
            </a:r>
          </a:p>
        </p:txBody>
      </p:sp>
      <p:grpSp>
        <p:nvGrpSpPr>
          <p:cNvPr id="20" name="Group 19">
            <a:extLst>
              <a:ext uri="{FF2B5EF4-FFF2-40B4-BE49-F238E27FC236}">
                <a16:creationId xmlns:a16="http://schemas.microsoft.com/office/drawing/2014/main" id="{F80CE393-B54F-737F-7543-B9D827002CB4}"/>
              </a:ext>
            </a:extLst>
          </p:cNvPr>
          <p:cNvGrpSpPr/>
          <p:nvPr/>
        </p:nvGrpSpPr>
        <p:grpSpPr>
          <a:xfrm>
            <a:off x="4975698" y="2876682"/>
            <a:ext cx="2957033" cy="2115046"/>
            <a:chOff x="6661702" y="2520662"/>
            <a:chExt cx="3911950" cy="3370219"/>
          </a:xfrm>
        </p:grpSpPr>
        <p:grpSp>
          <p:nvGrpSpPr>
            <p:cNvPr id="16" name="Group 15">
              <a:extLst>
                <a:ext uri="{FF2B5EF4-FFF2-40B4-BE49-F238E27FC236}">
                  <a16:creationId xmlns:a16="http://schemas.microsoft.com/office/drawing/2014/main" id="{98F233C0-5FFD-AD2D-3022-20D0267BD335}"/>
                </a:ext>
              </a:extLst>
            </p:cNvPr>
            <p:cNvGrpSpPr/>
            <p:nvPr/>
          </p:nvGrpSpPr>
          <p:grpSpPr>
            <a:xfrm>
              <a:off x="6661702" y="2520662"/>
              <a:ext cx="3911950" cy="3237673"/>
              <a:chOff x="6661702" y="1954928"/>
              <a:chExt cx="3911950" cy="3237673"/>
            </a:xfrm>
          </p:grpSpPr>
          <p:cxnSp>
            <p:nvCxnSpPr>
              <p:cNvPr id="10" name="Straight Arrow Connector 9">
                <a:extLst>
                  <a:ext uri="{FF2B5EF4-FFF2-40B4-BE49-F238E27FC236}">
                    <a16:creationId xmlns:a16="http://schemas.microsoft.com/office/drawing/2014/main" id="{C2EDD854-61F2-9029-2756-8C0FC064CE81}"/>
                  </a:ext>
                </a:extLst>
              </p:cNvPr>
              <p:cNvCxnSpPr>
                <a:cxnSpLocks/>
              </p:cNvCxnSpPr>
              <p:nvPr/>
            </p:nvCxnSpPr>
            <p:spPr>
              <a:xfrm>
                <a:off x="8054502" y="4124528"/>
                <a:ext cx="251915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2FDC349C-AB74-A756-2F86-CA214BC3C9C7}"/>
                  </a:ext>
                </a:extLst>
              </p:cNvPr>
              <p:cNvCxnSpPr>
                <a:cxnSpLocks/>
              </p:cNvCxnSpPr>
              <p:nvPr/>
            </p:nvCxnSpPr>
            <p:spPr>
              <a:xfrm flipH="1">
                <a:off x="6661702" y="4124527"/>
                <a:ext cx="1392799" cy="106807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4B79AC21-B5CF-AE8D-0DEA-44DC646DC84F}"/>
                  </a:ext>
                </a:extLst>
              </p:cNvPr>
              <p:cNvCxnSpPr>
                <a:cxnSpLocks/>
              </p:cNvCxnSpPr>
              <p:nvPr/>
            </p:nvCxnSpPr>
            <p:spPr>
              <a:xfrm flipH="1" flipV="1">
                <a:off x="8054501" y="1954928"/>
                <a:ext cx="1" cy="216959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7" name="TextBox 16">
              <a:extLst>
                <a:ext uri="{FF2B5EF4-FFF2-40B4-BE49-F238E27FC236}">
                  <a16:creationId xmlns:a16="http://schemas.microsoft.com/office/drawing/2014/main" id="{A0D8C45D-E3BE-30F7-8AED-EAD08AFC3DE8}"/>
                </a:ext>
              </a:extLst>
            </p:cNvPr>
            <p:cNvSpPr txBox="1"/>
            <p:nvPr/>
          </p:nvSpPr>
          <p:spPr>
            <a:xfrm>
              <a:off x="8054501" y="2763579"/>
              <a:ext cx="1641172" cy="882768"/>
            </a:xfrm>
            <a:prstGeom prst="rect">
              <a:avLst/>
            </a:prstGeom>
            <a:noFill/>
          </p:spPr>
          <p:txBody>
            <a:bodyPr wrap="square" rtlCol="0">
              <a:spAutoFit/>
            </a:bodyPr>
            <a:lstStyle/>
            <a:p>
              <a:r>
                <a:rPr lang="en-US" sz="1500" dirty="0">
                  <a:solidFill>
                    <a:schemeClr val="tx1"/>
                  </a:solidFill>
                  <a:latin typeface="Calibri" panose="020F0502020204030204" pitchFamily="34" charset="0"/>
                  <a:cs typeface="Calibri" panose="020F0502020204030204" pitchFamily="34" charset="0"/>
                </a:rPr>
                <a:t>Modeling techniques</a:t>
              </a:r>
            </a:p>
          </p:txBody>
        </p:sp>
        <p:sp>
          <p:nvSpPr>
            <p:cNvPr id="18" name="TextBox 17">
              <a:extLst>
                <a:ext uri="{FF2B5EF4-FFF2-40B4-BE49-F238E27FC236}">
                  <a16:creationId xmlns:a16="http://schemas.microsoft.com/office/drawing/2014/main" id="{654FF31C-7A16-E6AB-53A8-4C1D50A68B0E}"/>
                </a:ext>
              </a:extLst>
            </p:cNvPr>
            <p:cNvSpPr txBox="1"/>
            <p:nvPr/>
          </p:nvSpPr>
          <p:spPr>
            <a:xfrm>
              <a:off x="6972476" y="5008113"/>
              <a:ext cx="1082025" cy="882768"/>
            </a:xfrm>
            <a:prstGeom prst="rect">
              <a:avLst/>
            </a:prstGeom>
            <a:noFill/>
          </p:spPr>
          <p:txBody>
            <a:bodyPr wrap="square" rtlCol="0">
              <a:spAutoFit/>
            </a:bodyPr>
            <a:lstStyle/>
            <a:p>
              <a:pPr algn="r"/>
              <a:r>
                <a:rPr lang="en-US" sz="1500" dirty="0">
                  <a:solidFill>
                    <a:schemeClr val="tx1"/>
                  </a:solidFill>
                  <a:latin typeface="Calibri" panose="020F0502020204030204" pitchFamily="34" charset="0"/>
                  <a:cs typeface="Calibri" panose="020F0502020204030204" pitchFamily="34" charset="0"/>
                </a:rPr>
                <a:t>Use Cases</a:t>
              </a:r>
            </a:p>
          </p:txBody>
        </p:sp>
        <p:sp>
          <p:nvSpPr>
            <p:cNvPr id="19" name="TextBox 18">
              <a:extLst>
                <a:ext uri="{FF2B5EF4-FFF2-40B4-BE49-F238E27FC236}">
                  <a16:creationId xmlns:a16="http://schemas.microsoft.com/office/drawing/2014/main" id="{DB41C41D-7002-026F-03EB-02EE5C93096B}"/>
                </a:ext>
              </a:extLst>
            </p:cNvPr>
            <p:cNvSpPr txBox="1"/>
            <p:nvPr/>
          </p:nvSpPr>
          <p:spPr>
            <a:xfrm>
              <a:off x="8743241" y="4690261"/>
              <a:ext cx="1383096" cy="514947"/>
            </a:xfrm>
            <a:prstGeom prst="rect">
              <a:avLst/>
            </a:prstGeom>
            <a:noFill/>
          </p:spPr>
          <p:txBody>
            <a:bodyPr wrap="none" rtlCol="0">
              <a:spAutoFit/>
            </a:bodyPr>
            <a:lstStyle/>
            <a:p>
              <a:r>
                <a:rPr lang="en-US" sz="1500" dirty="0">
                  <a:solidFill>
                    <a:schemeClr val="tx1"/>
                  </a:solidFill>
                  <a:latin typeface="Calibri" panose="020F0502020204030204" pitchFamily="34" charset="0"/>
                  <a:cs typeface="Calibri" panose="020F0502020204030204" pitchFamily="34" charset="0"/>
                </a:rPr>
                <a:t>Data Types</a:t>
              </a:r>
            </a:p>
          </p:txBody>
        </p:sp>
      </p:grpSp>
      <p:sp>
        <p:nvSpPr>
          <p:cNvPr id="24" name="TextBox 23">
            <a:extLst>
              <a:ext uri="{FF2B5EF4-FFF2-40B4-BE49-F238E27FC236}">
                <a16:creationId xmlns:a16="http://schemas.microsoft.com/office/drawing/2014/main" id="{F6860E62-26AE-E4A7-720D-81530C598660}"/>
              </a:ext>
            </a:extLst>
          </p:cNvPr>
          <p:cNvSpPr txBox="1"/>
          <p:nvPr/>
        </p:nvSpPr>
        <p:spPr>
          <a:xfrm>
            <a:off x="4660747" y="1329104"/>
            <a:ext cx="3776762" cy="1361911"/>
          </a:xfrm>
          <a:prstGeom prst="rect">
            <a:avLst/>
          </a:prstGeom>
          <a:noFill/>
        </p:spPr>
        <p:txBody>
          <a:bodyPr wrap="square" rtlCol="0">
            <a:spAutoFit/>
          </a:bodyPr>
          <a:lstStyle/>
          <a:p>
            <a:r>
              <a:rPr lang="en-US" sz="1650" dirty="0">
                <a:solidFill>
                  <a:schemeClr val="tx1"/>
                </a:solidFill>
                <a:latin typeface="Calibri" panose="020F0502020204030204" pitchFamily="34" charset="0"/>
                <a:cs typeface="Calibri" panose="020F0502020204030204" pitchFamily="34" charset="0"/>
              </a:rPr>
              <a:t>Data foundations…are data that is </a:t>
            </a:r>
            <a:r>
              <a:rPr lang="en-US" sz="1650" b="1" i="1" dirty="0">
                <a:solidFill>
                  <a:schemeClr val="tx1"/>
                </a:solidFill>
                <a:latin typeface="Calibri" panose="020F0502020204030204" pitchFamily="34" charset="0"/>
                <a:cs typeface="Calibri" panose="020F0502020204030204" pitchFamily="34" charset="0"/>
              </a:rPr>
              <a:t>fit for purpose</a:t>
            </a:r>
            <a:r>
              <a:rPr lang="en-US" sz="1650" dirty="0">
                <a:solidFill>
                  <a:schemeClr val="tx1"/>
                </a:solidFill>
                <a:latin typeface="Calibri" panose="020F0502020204030204" pitchFamily="34" charset="0"/>
                <a:cs typeface="Calibri" panose="020F0502020204030204" pitchFamily="34" charset="0"/>
              </a:rPr>
              <a:t>, recorded in </a:t>
            </a:r>
            <a:r>
              <a:rPr lang="en-US" sz="1650" b="1" i="1" dirty="0" err="1">
                <a:solidFill>
                  <a:schemeClr val="tx1"/>
                </a:solidFill>
                <a:latin typeface="Calibri" panose="020F0502020204030204" pitchFamily="34" charset="0"/>
                <a:cs typeface="Calibri" panose="020F0502020204030204" pitchFamily="34" charset="0"/>
              </a:rPr>
              <a:t>standardised</a:t>
            </a:r>
            <a:r>
              <a:rPr lang="en-US" sz="1650" i="1" dirty="0">
                <a:solidFill>
                  <a:schemeClr val="tx1"/>
                </a:solidFill>
                <a:latin typeface="Calibri" panose="020F0502020204030204" pitchFamily="34" charset="0"/>
                <a:cs typeface="Calibri" panose="020F0502020204030204" pitchFamily="34" charset="0"/>
              </a:rPr>
              <a:t> </a:t>
            </a:r>
            <a:r>
              <a:rPr lang="en-US" sz="1650" b="1" i="1" dirty="0">
                <a:solidFill>
                  <a:schemeClr val="tx1"/>
                </a:solidFill>
                <a:latin typeface="Calibri" panose="020F0502020204030204" pitchFamily="34" charset="0"/>
                <a:cs typeface="Calibri" panose="020F0502020204030204" pitchFamily="34" charset="0"/>
              </a:rPr>
              <a:t>formats</a:t>
            </a:r>
            <a:r>
              <a:rPr lang="en-US" sz="1650" dirty="0">
                <a:solidFill>
                  <a:schemeClr val="tx1"/>
                </a:solidFill>
                <a:latin typeface="Calibri" panose="020F0502020204030204" pitchFamily="34" charset="0"/>
                <a:cs typeface="Calibri" panose="020F0502020204030204" pitchFamily="34" charset="0"/>
              </a:rPr>
              <a:t> on modern, future-proof systems and … </a:t>
            </a:r>
            <a:r>
              <a:rPr lang="en-US" sz="1650" b="1" dirty="0">
                <a:solidFill>
                  <a:schemeClr val="tx1"/>
                </a:solidFill>
                <a:latin typeface="Calibri" panose="020F0502020204030204" pitchFamily="34" charset="0"/>
                <a:cs typeface="Calibri" panose="020F0502020204030204" pitchFamily="34" charset="0"/>
              </a:rPr>
              <a:t>FAIR</a:t>
            </a:r>
            <a:r>
              <a:rPr lang="en-US" sz="1650" dirty="0">
                <a:solidFill>
                  <a:schemeClr val="tx1"/>
                </a:solidFill>
                <a:latin typeface="Calibri" panose="020F0502020204030204" pitchFamily="34" charset="0"/>
                <a:cs typeface="Calibri" panose="020F0502020204030204" pitchFamily="34" charset="0"/>
              </a:rPr>
              <a:t>.</a:t>
            </a:r>
          </a:p>
          <a:p>
            <a:pPr algn="r"/>
            <a:r>
              <a:rPr lang="en-US" sz="1650" dirty="0">
                <a:solidFill>
                  <a:schemeClr val="tx1"/>
                </a:solidFill>
                <a:latin typeface="Calibri" panose="020F0502020204030204" pitchFamily="34" charset="0"/>
                <a:cs typeface="Calibri" panose="020F0502020204030204" pitchFamily="34" charset="0"/>
              </a:rPr>
              <a:t>– </a:t>
            </a:r>
            <a:r>
              <a:rPr lang="en-US" sz="1650" dirty="0">
                <a:solidFill>
                  <a:schemeClr val="tx1"/>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UK’s National AI Strategy </a:t>
            </a:r>
            <a:endParaRPr lang="en-US" sz="1650" dirty="0">
              <a:solidFill>
                <a:schemeClr val="tx1"/>
              </a:solidFill>
              <a:latin typeface="Calibri" panose="020F0502020204030204" pitchFamily="34" charset="0"/>
              <a:cs typeface="Calibri" panose="020F0502020204030204" pitchFamily="34" charset="0"/>
            </a:endParaRPr>
          </a:p>
        </p:txBody>
      </p:sp>
      <p:pic>
        <p:nvPicPr>
          <p:cNvPr id="25" name="Graphic 24" descr="Open quotation mark with solid fill">
            <a:extLst>
              <a:ext uri="{FF2B5EF4-FFF2-40B4-BE49-F238E27FC236}">
                <a16:creationId xmlns:a16="http://schemas.microsoft.com/office/drawing/2014/main" id="{E452176C-BF70-8A8D-2857-D96F37D7D20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79224" y="1060618"/>
            <a:ext cx="536972" cy="536972"/>
          </a:xfrm>
          <a:prstGeom prst="rect">
            <a:avLst/>
          </a:prstGeom>
        </p:spPr>
      </p:pic>
      <p:pic>
        <p:nvPicPr>
          <p:cNvPr id="15" name="Picture 14" descr="A wood puzzle">
            <a:extLst>
              <a:ext uri="{FF2B5EF4-FFF2-40B4-BE49-F238E27FC236}">
                <a16:creationId xmlns:a16="http://schemas.microsoft.com/office/drawing/2014/main" id="{8D1CCBD9-5758-6B93-3F81-FF917921CF7F}"/>
              </a:ext>
            </a:extLst>
          </p:cNvPr>
          <p:cNvPicPr>
            <a:picLocks noChangeAspect="1"/>
          </p:cNvPicPr>
          <p:nvPr/>
        </p:nvPicPr>
        <p:blipFill>
          <a:blip r:embed="rId5"/>
          <a:stretch>
            <a:fillRect/>
          </a:stretch>
        </p:blipFill>
        <p:spPr>
          <a:xfrm>
            <a:off x="321599" y="1666506"/>
            <a:ext cx="3857625" cy="2571750"/>
          </a:xfrm>
          <a:prstGeom prst="rect">
            <a:avLst/>
          </a:prstGeom>
        </p:spPr>
      </p:pic>
    </p:spTree>
    <p:extLst>
      <p:ext uri="{BB962C8B-B14F-4D97-AF65-F5344CB8AC3E}">
        <p14:creationId xmlns:p14="http://schemas.microsoft.com/office/powerpoint/2010/main" val="586757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DBE77-1A20-306B-3AB9-3F48D10B2FDB}"/>
              </a:ext>
            </a:extLst>
          </p:cNvPr>
          <p:cNvSpPr>
            <a:spLocks noGrp="1"/>
          </p:cNvSpPr>
          <p:nvPr>
            <p:ph type="title"/>
          </p:nvPr>
        </p:nvSpPr>
        <p:spPr>
          <a:xfrm>
            <a:off x="1362900" y="442868"/>
            <a:ext cx="6418200" cy="673800"/>
          </a:xfrm>
        </p:spPr>
        <p:txBody>
          <a:bodyPr>
            <a:normAutofit/>
          </a:bodyPr>
          <a:lstStyle/>
          <a:p>
            <a:r>
              <a:rPr lang="en-US" dirty="0">
                <a:solidFill>
                  <a:schemeClr val="bg1"/>
                </a:solidFill>
              </a:rPr>
              <a:t>Understanding Users’ Needs</a:t>
            </a:r>
          </a:p>
        </p:txBody>
      </p:sp>
      <p:sp>
        <p:nvSpPr>
          <p:cNvPr id="4" name="TextBox 3">
            <a:extLst>
              <a:ext uri="{FF2B5EF4-FFF2-40B4-BE49-F238E27FC236}">
                <a16:creationId xmlns:a16="http://schemas.microsoft.com/office/drawing/2014/main" id="{ECBC0D6E-47C9-D369-3228-2931EF429586}"/>
              </a:ext>
            </a:extLst>
          </p:cNvPr>
          <p:cNvSpPr txBox="1"/>
          <p:nvPr/>
        </p:nvSpPr>
        <p:spPr>
          <a:xfrm>
            <a:off x="926080" y="1450058"/>
            <a:ext cx="4336097" cy="3185487"/>
          </a:xfrm>
          <a:prstGeom prst="rect">
            <a:avLst/>
          </a:prstGeom>
          <a:noFill/>
        </p:spPr>
        <p:txBody>
          <a:bodyPr wrap="square" rtlCol="0">
            <a:spAutoFit/>
          </a:bodyPr>
          <a:lstStyle/>
          <a:p>
            <a:r>
              <a:rPr lang="en-US" sz="1800" dirty="0">
                <a:latin typeface="Calibri" panose="020F0502020204030204" pitchFamily="34" charset="0"/>
                <a:cs typeface="Calibri" panose="020F0502020204030204" pitchFamily="34" charset="0"/>
              </a:rPr>
              <a:t>In general, there is very little research done on best practices for data curation / cleaning / annotation, even though these steps have far more impact on applications than incremental architecture improvements. </a:t>
            </a:r>
          </a:p>
          <a:p>
            <a:endParaRPr lang="en-US" sz="1050" dirty="0">
              <a:latin typeface="Calibri" panose="020F0502020204030204" pitchFamily="34" charset="0"/>
              <a:cs typeface="Calibri" panose="020F0502020204030204" pitchFamily="34" charset="0"/>
            </a:endParaRPr>
          </a:p>
          <a:p>
            <a:r>
              <a:rPr lang="en-US" sz="1800" i="1" dirty="0">
                <a:latin typeface="Calibri" panose="020F0502020204030204" pitchFamily="34" charset="0"/>
                <a:cs typeface="Calibri" panose="020F0502020204030204" pitchFamily="34" charset="0"/>
              </a:rPr>
              <a:t>Preparing the data is an exercise left to the reader</a:t>
            </a:r>
            <a:r>
              <a:rPr lang="en-US" sz="1800" dirty="0">
                <a:latin typeface="Calibri" panose="020F0502020204030204" pitchFamily="34" charset="0"/>
                <a:cs typeface="Calibri" panose="020F0502020204030204" pitchFamily="34" charset="0"/>
              </a:rPr>
              <a:t>.</a:t>
            </a:r>
          </a:p>
          <a:p>
            <a:endParaRPr lang="en-US" sz="1050" dirty="0">
              <a:latin typeface="Calibri" panose="020F0502020204030204" pitchFamily="34" charset="0"/>
              <a:cs typeface="Calibri" panose="020F0502020204030204" pitchFamily="34" charset="0"/>
            </a:endParaRPr>
          </a:p>
          <a:p>
            <a:pPr algn="r"/>
            <a:r>
              <a:rPr lang="en-US" sz="1800" dirty="0">
                <a:latin typeface="Calibri" panose="020F0502020204030204" pitchFamily="34" charset="0"/>
                <a:cs typeface="Calibri" panose="020F0502020204030204" pitchFamily="34" charset="0"/>
              </a:rPr>
              <a:t>– François Chollet (Creator of </a:t>
            </a:r>
            <a:r>
              <a:rPr lang="en-US" sz="1800" i="1" dirty="0" err="1">
                <a:latin typeface="Calibri" panose="020F0502020204030204" pitchFamily="34" charset="0"/>
                <a:cs typeface="Calibri" panose="020F0502020204030204" pitchFamily="34" charset="0"/>
              </a:rPr>
              <a:t>Keras</a:t>
            </a:r>
            <a:r>
              <a:rPr lang="en-US" sz="1800" dirty="0">
                <a:latin typeface="Calibri" panose="020F0502020204030204" pitchFamily="34" charset="0"/>
                <a:cs typeface="Calibri" panose="020F0502020204030204" pitchFamily="34" charset="0"/>
              </a:rPr>
              <a:t>) </a:t>
            </a:r>
          </a:p>
          <a:p>
            <a:pPr algn="r"/>
            <a:r>
              <a:rPr lang="en-US" sz="1800" dirty="0">
                <a:latin typeface="Calibri" panose="020F0502020204030204" pitchFamily="34" charset="0"/>
                <a:cs typeface="Calibri" panose="020F0502020204030204" pitchFamily="34" charset="0"/>
              </a:rPr>
              <a:t>‘Deep Learning with Python’</a:t>
            </a:r>
          </a:p>
        </p:txBody>
      </p:sp>
      <p:pic>
        <p:nvPicPr>
          <p:cNvPr id="5" name="Graphic 4" descr="Open quotation mark with solid fill">
            <a:extLst>
              <a:ext uri="{FF2B5EF4-FFF2-40B4-BE49-F238E27FC236}">
                <a16:creationId xmlns:a16="http://schemas.microsoft.com/office/drawing/2014/main" id="{DC21068E-386A-4A4C-25A0-D5C8EA5048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5464" y="1107158"/>
            <a:ext cx="685800" cy="685800"/>
          </a:xfrm>
          <a:prstGeom prst="rect">
            <a:avLst/>
          </a:prstGeom>
        </p:spPr>
      </p:pic>
      <p:grpSp>
        <p:nvGrpSpPr>
          <p:cNvPr id="3" name="Group 2">
            <a:extLst>
              <a:ext uri="{FF2B5EF4-FFF2-40B4-BE49-F238E27FC236}">
                <a16:creationId xmlns:a16="http://schemas.microsoft.com/office/drawing/2014/main" id="{FF8A77F7-A11A-055B-F1C4-3C6EEED36BEE}"/>
              </a:ext>
            </a:extLst>
          </p:cNvPr>
          <p:cNvGrpSpPr/>
          <p:nvPr/>
        </p:nvGrpSpPr>
        <p:grpSpPr>
          <a:xfrm>
            <a:off x="5615778" y="1985278"/>
            <a:ext cx="2957033" cy="2115046"/>
            <a:chOff x="6661702" y="2520662"/>
            <a:chExt cx="3911950" cy="3370219"/>
          </a:xfrm>
        </p:grpSpPr>
        <p:grpSp>
          <p:nvGrpSpPr>
            <p:cNvPr id="14" name="Group 13">
              <a:extLst>
                <a:ext uri="{FF2B5EF4-FFF2-40B4-BE49-F238E27FC236}">
                  <a16:creationId xmlns:a16="http://schemas.microsoft.com/office/drawing/2014/main" id="{D81BD645-772E-4DB6-F143-A155BB6D1CCA}"/>
                </a:ext>
              </a:extLst>
            </p:cNvPr>
            <p:cNvGrpSpPr/>
            <p:nvPr/>
          </p:nvGrpSpPr>
          <p:grpSpPr>
            <a:xfrm>
              <a:off x="6661702" y="2520662"/>
              <a:ext cx="3911950" cy="3237673"/>
              <a:chOff x="6661702" y="1954928"/>
              <a:chExt cx="3911950" cy="3237673"/>
            </a:xfrm>
          </p:grpSpPr>
          <p:cxnSp>
            <p:nvCxnSpPr>
              <p:cNvPr id="18" name="Straight Arrow Connector 17">
                <a:extLst>
                  <a:ext uri="{FF2B5EF4-FFF2-40B4-BE49-F238E27FC236}">
                    <a16:creationId xmlns:a16="http://schemas.microsoft.com/office/drawing/2014/main" id="{FE5B5066-1181-CE53-2B67-475521F159F8}"/>
                  </a:ext>
                </a:extLst>
              </p:cNvPr>
              <p:cNvCxnSpPr>
                <a:cxnSpLocks/>
              </p:cNvCxnSpPr>
              <p:nvPr/>
            </p:nvCxnSpPr>
            <p:spPr>
              <a:xfrm>
                <a:off x="8054502" y="4124528"/>
                <a:ext cx="2519150" cy="0"/>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Straight Arrow Connector 18">
                <a:extLst>
                  <a:ext uri="{FF2B5EF4-FFF2-40B4-BE49-F238E27FC236}">
                    <a16:creationId xmlns:a16="http://schemas.microsoft.com/office/drawing/2014/main" id="{25C2BB66-540F-73A1-C75F-0B5DDD67CC2E}"/>
                  </a:ext>
                </a:extLst>
              </p:cNvPr>
              <p:cNvCxnSpPr>
                <a:cxnSpLocks/>
              </p:cNvCxnSpPr>
              <p:nvPr/>
            </p:nvCxnSpPr>
            <p:spPr>
              <a:xfrm flipH="1">
                <a:off x="6661702" y="4124527"/>
                <a:ext cx="1392799" cy="1068074"/>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B521E769-0600-5DE2-7E80-AB44AB8EE5DD}"/>
                  </a:ext>
                </a:extLst>
              </p:cNvPr>
              <p:cNvCxnSpPr>
                <a:cxnSpLocks/>
              </p:cNvCxnSpPr>
              <p:nvPr/>
            </p:nvCxnSpPr>
            <p:spPr>
              <a:xfrm flipH="1" flipV="1">
                <a:off x="8054501" y="1954928"/>
                <a:ext cx="1" cy="2169599"/>
              </a:xfrm>
              <a:prstGeom prst="straightConnector1">
                <a:avLst/>
              </a:prstGeom>
              <a:ln w="1905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sp>
          <p:nvSpPr>
            <p:cNvPr id="15" name="TextBox 14">
              <a:extLst>
                <a:ext uri="{FF2B5EF4-FFF2-40B4-BE49-F238E27FC236}">
                  <a16:creationId xmlns:a16="http://schemas.microsoft.com/office/drawing/2014/main" id="{8715837B-87E4-94B6-AA1A-35183013D1AA}"/>
                </a:ext>
              </a:extLst>
            </p:cNvPr>
            <p:cNvSpPr txBox="1"/>
            <p:nvPr/>
          </p:nvSpPr>
          <p:spPr>
            <a:xfrm>
              <a:off x="8054501" y="2763579"/>
              <a:ext cx="1641172" cy="882768"/>
            </a:xfrm>
            <a:prstGeom prst="rect">
              <a:avLst/>
            </a:prstGeom>
            <a:noFill/>
          </p:spPr>
          <p:txBody>
            <a:bodyPr wrap="square" rtlCol="0">
              <a:spAutoFit/>
            </a:bodyPr>
            <a:lstStyle/>
            <a:p>
              <a:r>
                <a:rPr lang="en-US" sz="1500" dirty="0">
                  <a:solidFill>
                    <a:schemeClr val="tx1"/>
                  </a:solidFill>
                  <a:latin typeface="Calibri" panose="020F0502020204030204" pitchFamily="34" charset="0"/>
                  <a:cs typeface="Calibri" panose="020F0502020204030204" pitchFamily="34" charset="0"/>
                </a:rPr>
                <a:t>Modeling techniques</a:t>
              </a:r>
            </a:p>
          </p:txBody>
        </p:sp>
        <p:sp>
          <p:nvSpPr>
            <p:cNvPr id="16" name="TextBox 15">
              <a:extLst>
                <a:ext uri="{FF2B5EF4-FFF2-40B4-BE49-F238E27FC236}">
                  <a16:creationId xmlns:a16="http://schemas.microsoft.com/office/drawing/2014/main" id="{0CB8C341-678F-9C84-D07C-5EC9433688D4}"/>
                </a:ext>
              </a:extLst>
            </p:cNvPr>
            <p:cNvSpPr txBox="1"/>
            <p:nvPr/>
          </p:nvSpPr>
          <p:spPr>
            <a:xfrm>
              <a:off x="6972476" y="5008113"/>
              <a:ext cx="1082025" cy="882768"/>
            </a:xfrm>
            <a:prstGeom prst="rect">
              <a:avLst/>
            </a:prstGeom>
            <a:noFill/>
          </p:spPr>
          <p:txBody>
            <a:bodyPr wrap="square" rtlCol="0">
              <a:spAutoFit/>
            </a:bodyPr>
            <a:lstStyle/>
            <a:p>
              <a:pPr algn="r"/>
              <a:r>
                <a:rPr lang="en-US" sz="1500" dirty="0">
                  <a:solidFill>
                    <a:schemeClr val="tx1"/>
                  </a:solidFill>
                  <a:latin typeface="Calibri" panose="020F0502020204030204" pitchFamily="34" charset="0"/>
                  <a:cs typeface="Calibri" panose="020F0502020204030204" pitchFamily="34" charset="0"/>
                </a:rPr>
                <a:t>Use Cases</a:t>
              </a:r>
            </a:p>
          </p:txBody>
        </p:sp>
        <p:sp>
          <p:nvSpPr>
            <p:cNvPr id="17" name="TextBox 16">
              <a:extLst>
                <a:ext uri="{FF2B5EF4-FFF2-40B4-BE49-F238E27FC236}">
                  <a16:creationId xmlns:a16="http://schemas.microsoft.com/office/drawing/2014/main" id="{A65013D0-E48F-B256-65EF-9C699ADC340C}"/>
                </a:ext>
              </a:extLst>
            </p:cNvPr>
            <p:cNvSpPr txBox="1"/>
            <p:nvPr/>
          </p:nvSpPr>
          <p:spPr>
            <a:xfrm>
              <a:off x="8743241" y="4690261"/>
              <a:ext cx="1383096" cy="514947"/>
            </a:xfrm>
            <a:prstGeom prst="rect">
              <a:avLst/>
            </a:prstGeom>
            <a:noFill/>
          </p:spPr>
          <p:txBody>
            <a:bodyPr wrap="none" rtlCol="0">
              <a:spAutoFit/>
            </a:bodyPr>
            <a:lstStyle/>
            <a:p>
              <a:r>
                <a:rPr lang="en-US" sz="1500" dirty="0">
                  <a:solidFill>
                    <a:schemeClr val="tx1"/>
                  </a:solidFill>
                  <a:latin typeface="Calibri" panose="020F0502020204030204" pitchFamily="34" charset="0"/>
                  <a:cs typeface="Calibri" panose="020F0502020204030204" pitchFamily="34" charset="0"/>
                </a:rPr>
                <a:t>Data Types</a:t>
              </a:r>
            </a:p>
          </p:txBody>
        </p:sp>
      </p:grpSp>
    </p:spTree>
    <p:extLst>
      <p:ext uri="{BB962C8B-B14F-4D97-AF65-F5344CB8AC3E}">
        <p14:creationId xmlns:p14="http://schemas.microsoft.com/office/powerpoint/2010/main" val="17652425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txBox="1">
            <a:spLocks noGrp="1"/>
          </p:cNvSpPr>
          <p:nvPr>
            <p:ph type="title"/>
          </p:nvPr>
        </p:nvSpPr>
        <p:spPr>
          <a:xfrm>
            <a:off x="1267125" y="445025"/>
            <a:ext cx="668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500"/>
              <a:buFont typeface="Arial"/>
              <a:buNone/>
            </a:pPr>
            <a:r>
              <a:rPr lang="en" sz="2400">
                <a:solidFill>
                  <a:schemeClr val="lt1"/>
                </a:solidFill>
              </a:rPr>
              <a:t>Leveraging Community Expertise</a:t>
            </a:r>
            <a:endParaRPr sz="2400">
              <a:solidFill>
                <a:schemeClr val="lt1"/>
              </a:solidFill>
            </a:endParaRPr>
          </a:p>
        </p:txBody>
      </p:sp>
      <p:pic>
        <p:nvPicPr>
          <p:cNvPr id="94" name="Google Shape;94;p18" descr="Diagram&#10;&#10;Description automatically generated"/>
          <p:cNvPicPr preferRelativeResize="0"/>
          <p:nvPr/>
        </p:nvPicPr>
        <p:blipFill rotWithShape="1">
          <a:blip r:embed="rId3">
            <a:alphaModFix/>
          </a:blip>
          <a:srcRect/>
          <a:stretch/>
        </p:blipFill>
        <p:spPr>
          <a:xfrm>
            <a:off x="748422" y="1222554"/>
            <a:ext cx="7360444" cy="3680222"/>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1839</Words>
  <Application>Microsoft Office PowerPoint</Application>
  <PresentationFormat>On-screen Show (16:9)</PresentationFormat>
  <Paragraphs>223</Paragraphs>
  <Slides>27</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Lato</vt:lpstr>
      <vt:lpstr>Agency FB</vt:lpstr>
      <vt:lpstr>Candara</vt:lpstr>
      <vt:lpstr>Arial</vt:lpstr>
      <vt:lpstr>Roboto</vt:lpstr>
      <vt:lpstr>Calibri</vt:lpstr>
      <vt:lpstr>Menlo</vt:lpstr>
      <vt:lpstr>Trebuchet MS</vt:lpstr>
      <vt:lpstr>Simple Light</vt:lpstr>
      <vt:lpstr>  AI-Ready Open Environmental Data at NOAA</vt:lpstr>
      <vt:lpstr>PowerPoint Presentation</vt:lpstr>
      <vt:lpstr>“Your Plan v.s. Reality”</vt:lpstr>
      <vt:lpstr>High Technical Debt of AI System</vt:lpstr>
      <vt:lpstr>The Top-Down Requirements</vt:lpstr>
      <vt:lpstr>Earth and Space Science Responses</vt:lpstr>
      <vt:lpstr>But… what is AI-ready data?</vt:lpstr>
      <vt:lpstr>Understanding Users’ Needs</vt:lpstr>
      <vt:lpstr>Leveraging Community Expertise</vt:lpstr>
      <vt:lpstr>ESIP Data Readiness Cluster</vt:lpstr>
      <vt:lpstr>Community-driven AI-Ready Data Initiative</vt:lpstr>
      <vt:lpstr>AI-Ready Data Characteristics</vt:lpstr>
      <vt:lpstr>NOAA Climate Data Records</vt:lpstr>
      <vt:lpstr>Expected Data Access Patterns</vt:lpstr>
      <vt:lpstr>Heritage Data Format and Delivery</vt:lpstr>
      <vt:lpstr>Pilot Improvement for CDRs</vt:lpstr>
      <vt:lpstr>Studio: Notebook-based tutorial for learning</vt:lpstr>
      <vt:lpstr>PowerPoint Presentation</vt:lpstr>
      <vt:lpstr>Development &amp; Improvement Needs</vt:lpstr>
      <vt:lpstr>AI-Ready Data Roadmap</vt:lpstr>
      <vt:lpstr>NOAA Center for Artificial Intelligence</vt:lpstr>
      <vt:lpstr>NCAI Pilot Project: Create Tropical Cyclone Model Training Dataset </vt:lpstr>
      <vt:lpstr>NCAI Pilot Project:  Cloud Optimized Data Lake of Archived Water Column Sonar</vt:lpstr>
      <vt:lpstr>Backup Slides</vt:lpstr>
      <vt:lpstr>Updated AI-Readiness Checklist</vt:lpstr>
      <vt:lpstr>Proposed draft AI-ready data card</vt:lpstr>
      <vt:lpstr>AI-Ready Data to Enable 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AI-Ready Open Environmental Data at NOAA</dc:title>
  <dc:creator>Kyle Wohlwend</dc:creator>
  <cp:lastModifiedBy>Kyle Wohlwend</cp:lastModifiedBy>
  <cp:revision>4</cp:revision>
  <dcterms:modified xsi:type="dcterms:W3CDTF">2024-03-25T19:09:41Z</dcterms:modified>
</cp:coreProperties>
</file>