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60" r:id="rId6"/>
    <p:sldId id="263" r:id="rId7"/>
    <p:sldId id="322" r:id="rId8"/>
    <p:sldId id="329" r:id="rId9"/>
  </p:sldIdLst>
  <p:sldSz cx="12192000" cy="6858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by Ro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7AC86-4ED3-6043-8D67-7C4A9E93A1E9}" v="1" dt="2023-10-14T18:50:20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8"/>
    <p:restoredTop sz="95385"/>
  </p:normalViewPr>
  <p:slideViewPr>
    <p:cSldViewPr snapToGrid="0">
      <p:cViewPr varScale="1">
        <p:scale>
          <a:sx n="109" d="100"/>
          <a:sy n="109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03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35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32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5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528C0704-FCC4-261F-F231-B47064D9F344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78BB1842-404E-E701-2D03-502A18285812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WG-Climate meeting-19,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2023, ESRIN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87E52A54-F545-1040-A714-3604BA613C73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13CA7667-8F57-51FB-DF32-2F8C658A6AB6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WG-Climate meeting-19,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2023, ESRIN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6A485E7A-173D-ACB4-85E6-B71EE63F3216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09B46D4F-257C-8B47-B527-3FE040F0ACD0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WG-Climate meeting-19,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2023, ESRIN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577853A6-DA1C-37D0-7560-E59F857E9E2E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DBD062F4-8C96-136E-486F-5071C10FC2DE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WG-Climate meeting-19,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2023, ESRIN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48;p5">
            <a:extLst>
              <a:ext uri="{FF2B5EF4-FFF2-40B4-BE49-F238E27FC236}">
                <a16:creationId xmlns:a16="http://schemas.microsoft.com/office/drawing/2014/main" id="{5FED14C2-1AED-5763-21B1-D5F2D31B6C31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50;p5">
            <a:extLst>
              <a:ext uri="{FF2B5EF4-FFF2-40B4-BE49-F238E27FC236}">
                <a16:creationId xmlns:a16="http://schemas.microsoft.com/office/drawing/2014/main" id="{FA7FF62D-C60D-F0E0-7E59-D71928773DBB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WG-Climate meeting-19,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2023, ESRIN</a:t>
            </a:r>
          </a:p>
        </p:txBody>
      </p:sp>
    </p:spTree>
    <p:extLst>
      <p:ext uri="{BB962C8B-B14F-4D97-AF65-F5344CB8AC3E}">
        <p14:creationId xmlns:p14="http://schemas.microsoft.com/office/powerpoint/2010/main" val="353538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hg-tt-leads@googlegroup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hg-tt@googlegroup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meetings/wgclimate-ghg-task-team-meeting-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os.org/meetings/ghg-tt-3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.eohandbook.com/gh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Greenhouse Gas (GHG) Task Team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Y.Meijer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ESA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Lead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 Climate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-GB" sz="2200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– 17</a:t>
            </a:r>
            <a:r>
              <a:rPr lang="en-GB" sz="2200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October 2023, ESA/ESRIN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2" y="1402468"/>
            <a:ext cx="612175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Responsible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maintaining and implementation of the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Interfaces with, stimulates and monitors</a:t>
            </a:r>
            <a:b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related activities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various </a:t>
            </a:r>
            <a:b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(CGMS &amp;) CEOS WGs: WG-Climate, WG-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CalVal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AC-VC, WG-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CapD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NewSpace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Task Team, etc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Actively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representation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CEOS and CGMS bodies by identifying Points of Contact (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PoCs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for tasks to be executed by these bodies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Role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148;p6">
            <a:extLst>
              <a:ext uri="{FF2B5EF4-FFF2-40B4-BE49-F238E27FC236}">
                <a16:creationId xmlns:a16="http://schemas.microsoft.com/office/drawing/2014/main" id="{6DBECFB9-61C8-924B-5FA0-76F161F84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96" t="6079" r="12253" b="19692"/>
          <a:stretch/>
        </p:blipFill>
        <p:spPr>
          <a:xfrm>
            <a:off x="6579220" y="1402468"/>
            <a:ext cx="5519854" cy="3236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251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1" y="1134840"/>
            <a:ext cx="8668512" cy="454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Mark (John, </a:t>
            </a:r>
            <a:r>
              <a:rPr lang="en-GB" sz="1600" b="1" dirty="0" err="1">
                <a:solidFill>
                  <a:schemeClr val="bg2"/>
                </a:solidFill>
                <a:latin typeface="Montserrat" pitchFamily="2" charset="77"/>
              </a:rPr>
              <a:t>Wenying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)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Richard (John, Kevin) 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Operational Preparation and Training  – 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TT discuss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Sensor Development  – 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John (AC-VC) (Yasjka)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L1 &amp; L2 GHG Product Development  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– Ruediger &amp; Dave</a:t>
            </a:r>
            <a:endParaRPr lang="en-GB" sz="16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Flux Inv. Model Development – 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Kevin (Frederic)</a:t>
            </a:r>
            <a:endParaRPr lang="en-GB" sz="16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 Hiroshi (</a:t>
            </a:r>
            <a:r>
              <a:rPr lang="en-GB" sz="16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r>
              <a:rPr lang="en-GB" sz="1600" b="1" dirty="0">
                <a:solidFill>
                  <a:schemeClr val="bg2"/>
                </a:solidFill>
                <a:latin typeface="Montserrat" pitchFamily="2" charset="77"/>
              </a:rPr>
              <a:t>)</a:t>
            </a:r>
            <a:endParaRPr lang="en-GB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Leads mailing list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set-up 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ghg-tt-leads@googlegroups.com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Points of Contact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all WGs have been obtained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TT mailing list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set-up 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ghg-tt@googlegroups.com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has been supported by </a:t>
            </a:r>
            <a:r>
              <a:rPr lang="en-GB" sz="16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Symbios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Task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Meetings in 2023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General Meetings</a:t>
            </a:r>
            <a:endParaRPr lang="en-US" sz="16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02 FEB:	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3"/>
              </a:rPr>
              <a:t>GHG Task Team meeting #2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, at WMO, Geneva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12 SEP:	Leads discussion (telecon)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17 OCT :	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4"/>
              </a:rPr>
              <a:t>GHG Task Team meeting #3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, at ESRIN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Contributions to various CEOS and CGMS (WG) meetings	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NL" sz="16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NL" sz="2000" b="1" dirty="0">
                <a:solidFill>
                  <a:schemeClr val="dk1"/>
                </a:solidFill>
              </a:rPr>
              <a:t>Topical meetings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7-8 JUN	(Joint CEOS/IMEO) International Coordination Workshop on Detection of Anthropogenic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		Methane Emissions from High-Resolution Satellites, Harvard Uni., USA</a:t>
            </a:r>
            <a:endParaRPr lang="en-US" sz="1600" dirty="0">
              <a:solidFill>
                <a:schemeClr val="dk1"/>
              </a:solidFill>
              <a:latin typeface="Montserrat" pitchFamily="2" charset="77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03 JUL</a:t>
            </a:r>
            <a:r>
              <a:rPr lang="en-GB" sz="1600" dirty="0">
                <a:solidFill>
                  <a:schemeClr val="dk1"/>
                </a:solidFill>
                <a:latin typeface="Montserrat" pitchFamily="2" charset="77"/>
              </a:rPr>
              <a:t> 	Emission Uncertainties Workshop, Paris, France</a:t>
            </a:r>
            <a:endParaRPr sz="1600" dirty="0">
              <a:solidFill>
                <a:schemeClr val="dk1"/>
              </a:solidFill>
              <a:latin typeface="Montserrat" pitchFamily="2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Achievements – 1/2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10541" y="1049147"/>
            <a:ext cx="9544659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GHG Roadmap Update</a:t>
            </a:r>
          </a:p>
          <a:p>
            <a:pPr marL="358775" marR="0" lvl="0" indent="-358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Only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soft update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through Annex C of the GHG Roadmap</a:t>
            </a:r>
          </a:p>
          <a:p>
            <a:pPr marL="358775" marR="0" lvl="0" indent="-358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Action list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has been updated through a thorough review per Area coordinated by Area Leads (add more milestones &amp; specific (SMART) actions)</a:t>
            </a:r>
          </a:p>
          <a:p>
            <a:pPr marL="358775" marR="0" lvl="0" indent="-358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  <a:tabLst/>
              <a:defRPr/>
            </a:pPr>
            <a:r>
              <a:rPr kumimoji="0" lang="en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Split along various </a:t>
            </a:r>
            <a:r>
              <a:rPr kumimoji="0" lang="en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scales</a:t>
            </a:r>
            <a:r>
              <a:rPr kumimoji="0" lang="en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 (point/area vs national/regional)</a:t>
            </a:r>
          </a:p>
          <a:p>
            <a:pPr marL="358775" marR="0" lvl="0" indent="-358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  <a:tabLst/>
              <a:defRPr/>
            </a:pPr>
            <a:r>
              <a:rPr kumimoji="0" lang="en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Split between </a:t>
            </a:r>
            <a:r>
              <a:rPr kumimoji="0" lang="en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CO</a:t>
            </a:r>
            <a:r>
              <a:rPr kumimoji="0" lang="en-NL" sz="16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2</a:t>
            </a:r>
            <a:r>
              <a:rPr kumimoji="0" lang="en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 &amp; CH</a:t>
            </a:r>
            <a:r>
              <a:rPr kumimoji="0" lang="en-NL" sz="16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cs typeface="Arial"/>
              <a:sym typeface="Montserrat"/>
            </a:endParaRPr>
          </a:p>
          <a:p>
            <a:pPr marL="358775" indent="-358775">
              <a:buClr>
                <a:schemeClr val="dk1"/>
              </a:buClr>
              <a:buSzPts val="1600"/>
            </a:pPr>
            <a:r>
              <a:rPr lang="en-US" sz="2000" b="1">
                <a:solidFill>
                  <a:schemeClr val="dk1"/>
                </a:solidFill>
                <a:latin typeface="Montserrat"/>
                <a:sym typeface="Montserrat"/>
              </a:rPr>
              <a:t>GCOS </a:t>
            </a: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IP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Contributed to the Space Agency Response to “</a:t>
            </a:r>
            <a:r>
              <a:rPr lang="en-US" sz="1600" b="1" dirty="0">
                <a:solidFill>
                  <a:schemeClr val="dk1"/>
                </a:solidFill>
                <a:latin typeface="Montserrat"/>
                <a:sym typeface="Montserrat"/>
              </a:rPr>
              <a:t>GCOS IP 2022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”, specifically to activities: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B3.1,  F2.2,  F5.2  &amp;  F5.4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Response quite well covered by current or planned GHG TT activities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Main activity gap is for observations in difficult areas and challenging circumstances, e.g. Polar regions (esp. winter)</a:t>
            </a:r>
          </a:p>
          <a:p>
            <a:pPr marR="0" lvl="0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Engagement with WG-CV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on sustainability of GHG Cal/Val networks</a:t>
            </a:r>
            <a:endParaRPr lang="en-US" sz="1600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2728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Achievements – 2/2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19776" y="1062344"/>
            <a:ext cx="10531726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International Engagement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CMS Application Workshop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WMO Global GHG Watch (G3W)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IMEO (members participating in WGs)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CEOS GHG Missions Portal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; centralized overview of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3"/>
              </a:rPr>
              <a:t>GHG Missions in one Portal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  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sym typeface="Montserrat"/>
              </a:rPr>
              <a:t>ceos.org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/</a:t>
            </a:r>
            <a:r>
              <a:rPr lang="en-US" sz="1600" dirty="0" err="1">
                <a:solidFill>
                  <a:schemeClr val="dk1"/>
                </a:solidFill>
                <a:latin typeface="Montserrat"/>
                <a:sym typeface="Montserrat"/>
              </a:rPr>
              <a:t>ghg</a:t>
            </a:r>
            <a:endParaRPr lang="en-US" sz="16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New Space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Significant steps have been taken, reported in tomorrow’s meeting by J. Worden.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b="1" dirty="0">
                <a:solidFill>
                  <a:schemeClr val="dk1"/>
                </a:solidFill>
                <a:latin typeface="Montserrat"/>
                <a:sym typeface="Montserrat"/>
              </a:rPr>
              <a:t>IMEO seeks expertise to coordinate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facility scale observations  (in general) and then especially for the ‘tip-and-cue. This would be across various operators (commercial, NGOs, philanthropic, public and mixes thereof) </a:t>
            </a:r>
            <a:r>
              <a:rPr lang="en-US" sz="1800" b="1" dirty="0">
                <a:solidFill>
                  <a:schemeClr val="dk1"/>
                </a:solidFill>
                <a:latin typeface="Montserrat"/>
                <a:sym typeface="Wingdings" pitchFamily="2" charset="2"/>
              </a:rPr>
              <a:t> ROLE for CEOS?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52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0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Work Plan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878" y="1159145"/>
            <a:ext cx="11811122" cy="5158527"/>
          </a:xfrm>
        </p:spPr>
        <p:txBody>
          <a:bodyPr/>
          <a:lstStyle/>
          <a:p>
            <a:pPr marL="11083" lvl="4">
              <a:lnSpc>
                <a:spcPct val="130000"/>
              </a:lnSpc>
            </a:pPr>
            <a:r>
              <a:rPr lang="en-NL" sz="2000" b="1" dirty="0">
                <a:solidFill>
                  <a:schemeClr val="tx1"/>
                </a:solidFill>
                <a:latin typeface="Montserrat" pitchFamily="2" charset="77"/>
              </a:rPr>
              <a:t>Status</a:t>
            </a:r>
            <a:r>
              <a:rPr lang="en-GB" sz="2000" b="1" dirty="0">
                <a:solidFill>
                  <a:schemeClr val="tx1"/>
                </a:solidFill>
                <a:latin typeface="Montserrat" pitchFamily="2" charset="77"/>
              </a:rPr>
              <a:t> GHG Task Team actions in </a:t>
            </a:r>
            <a:r>
              <a:rPr lang="en-NL" sz="2000" b="1" dirty="0">
                <a:solidFill>
                  <a:schemeClr val="tx1"/>
                </a:solidFill>
                <a:latin typeface="Montserrat" pitchFamily="2" charset="77"/>
              </a:rPr>
              <a:t>CEOS Work Plan</a:t>
            </a:r>
            <a:r>
              <a:rPr lang="en-GB" b="1" dirty="0">
                <a:solidFill>
                  <a:schemeClr val="tx1"/>
                </a:solidFill>
                <a:latin typeface="Montserrat" pitchFamily="2" charset="77"/>
              </a:rPr>
              <a:t> </a:t>
            </a: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CARB-23-01: Lessons learnt from pilot CO</a:t>
            </a:r>
            <a:r>
              <a:rPr lang="en-GB" baseline="-25000" dirty="0">
                <a:solidFill>
                  <a:srgbClr val="355D6D"/>
                </a:solidFill>
                <a:latin typeface="Montserrat" pitchFamily="2" charset="77"/>
              </a:rPr>
              <a:t>2</a:t>
            </a: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 and CH</a:t>
            </a:r>
            <a:r>
              <a:rPr lang="en-GB" baseline="-25000" dirty="0">
                <a:solidFill>
                  <a:srgbClr val="355D6D"/>
                </a:solidFill>
                <a:latin typeface="Montserrat" pitchFamily="2" charset="77"/>
              </a:rPr>
              <a:t>4</a:t>
            </a: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 products (delivered for GST-1)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   closed</a:t>
            </a:r>
            <a:endParaRPr lang="en-GB" dirty="0">
              <a:solidFill>
                <a:srgbClr val="355D6D"/>
              </a:solidFill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CARB-23-02: Standards for uncertainty monitoring of flux estimates 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  closed*</a:t>
            </a: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CARB-23-03: GCOS IP response for GHG-related activities  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  closed</a:t>
            </a:r>
            <a:endParaRPr lang="en-GB" b="1" dirty="0">
              <a:solidFill>
                <a:srgbClr val="00B050"/>
              </a:solidFill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CARB-23-04: Update GHG Roadmap (focus on Action List) 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  closed</a:t>
            </a: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CARB-23-05: New Space and GHG product development and standards setting 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  closed*</a:t>
            </a: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11083" lvl="4">
              <a:lnSpc>
                <a:spcPct val="130000"/>
              </a:lnSpc>
            </a:pP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* This will evolve further as normal work in GHG TT</a:t>
            </a:r>
            <a:endParaRPr lang="en-GB" b="1" dirty="0">
              <a:solidFill>
                <a:srgbClr val="00B050"/>
              </a:solidFill>
              <a:latin typeface="Montserrat" pitchFamily="2" charset="77"/>
            </a:endParaRPr>
          </a:p>
          <a:p>
            <a:pPr marL="11083" lvl="4">
              <a:lnSpc>
                <a:spcPct val="130000"/>
              </a:lnSpc>
            </a:pP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091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0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Challenges &amp; Way forward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878" y="1159145"/>
            <a:ext cx="11811122" cy="5158527"/>
          </a:xfrm>
        </p:spPr>
        <p:txBody>
          <a:bodyPr/>
          <a:lstStyle/>
          <a:p>
            <a:pPr marL="358775" lvl="4" indent="-349250">
              <a:lnSpc>
                <a:spcPct val="130000"/>
              </a:lnSpc>
            </a:pPr>
            <a:r>
              <a:rPr lang="en-NL" b="1" dirty="0">
                <a:solidFill>
                  <a:schemeClr val="tx1"/>
                </a:solidFill>
                <a:latin typeface="Montserrat" pitchFamily="2" charset="77"/>
              </a:rPr>
              <a:t>Challenges: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User engagement: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UNFCCC (GST) 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CO</a:t>
            </a:r>
            <a:r>
              <a:rPr lang="en-GB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: policymakers at smaller spatial and temporal scales (covenant of mayors, finance)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CH</a:t>
            </a:r>
            <a:r>
              <a:rPr lang="en-GB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: (policymakers) on non-O&amp;G related emissions, e.g. landfills, wetlands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Mission delays, Space Agencies false notion that New Space could do it all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Tackle the aquatic (mainly coastal &amp; open ocean) aspect of the carbon cycle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Timely switch to missions capable to monitor the carbon cycle in a </a:t>
            </a:r>
            <a:r>
              <a:rPr lang="en-GB">
                <a:solidFill>
                  <a:schemeClr val="tx1"/>
                </a:solidFill>
                <a:latin typeface="Montserrat" pitchFamily="2" charset="77"/>
              </a:rPr>
              <a:t>changing climate</a:t>
            </a: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11083" lvl="4">
              <a:lnSpc>
                <a:spcPct val="130000"/>
              </a:lnSpc>
            </a:pP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9250">
              <a:lnSpc>
                <a:spcPct val="130000"/>
              </a:lnSpc>
            </a:pPr>
            <a:r>
              <a:rPr lang="en-NL" b="1" dirty="0">
                <a:solidFill>
                  <a:schemeClr val="tx1"/>
                </a:solidFill>
                <a:latin typeface="Montserrat" pitchFamily="2" charset="77"/>
              </a:rPr>
              <a:t>Next steps of GHG Task Team: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Coordinate GHG TT activities with the AFOLU Roadmap </a:t>
            </a:r>
            <a:br>
              <a:rPr lang="en-GB" dirty="0">
                <a:solidFill>
                  <a:schemeClr val="tx1"/>
                </a:solidFill>
                <a:latin typeface="Montserrat" pitchFamily="2" charset="77"/>
              </a:rPr>
            </a:b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Coordinate with New Space TT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Ensure continuity to earlier/existing missions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Engage with and ensure CEOS expertise is used in WMO’s G3W and UNEP’s IMEO</a:t>
            </a:r>
            <a:endParaRPr lang="en-NL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562156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780</Words>
  <Application>Microsoft Office PowerPoint</Application>
  <PresentationFormat>Widescreen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Montserrat</vt:lpstr>
      <vt:lpstr>Wingdings</vt:lpstr>
      <vt:lpstr>Arial</vt:lpstr>
      <vt:lpstr>ceos</vt:lpstr>
      <vt:lpstr>Greenhouse Gas (GHG) Task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2023 Presentation Template and Guidance</dc:title>
  <dc:subject/>
  <dc:creator>Kyle Wohlwend</dc:creator>
  <cp:keywords/>
  <dc:description/>
  <cp:lastModifiedBy>Kyle Wohlwend</cp:lastModifiedBy>
  <cp:revision>2</cp:revision>
  <dcterms:modified xsi:type="dcterms:W3CDTF">2023-10-18T11:42:56Z</dcterms:modified>
  <cp:category/>
</cp:coreProperties>
</file>