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6" r:id="rId2"/>
  </p:sldMasterIdLst>
  <p:notesMasterIdLst>
    <p:notesMasterId r:id="rId13"/>
  </p:notesMasterIdLst>
  <p:sldIdLst>
    <p:sldId id="283" r:id="rId3"/>
    <p:sldId id="280" r:id="rId4"/>
    <p:sldId id="261" r:id="rId5"/>
    <p:sldId id="277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oto Sans Symbols"/>
      <p:regular r:id="rId18"/>
      <p:bold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ADFCF4-EBC0-4B4F-A2A5-92601DC7DF26}">
  <a:tblStyle styleId="{13ADFCF4-EBC0-4B4F-A2A5-92601DC7DF2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1B4B7A-8BAA-4535-A7F6-6FFA10455C7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325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6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4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69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057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SIT-38, 28-30 March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551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SIT-38, 28-30 March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026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4" name="Google Shape;44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SIT-38, 28-30 March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68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SIT-38, 28-30 March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25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3"/>
          </p:nvPr>
        </p:nvSpPr>
        <p:spPr>
          <a:xfrm>
            <a:off x="6193372" y="1535117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766737" y="273057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4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210189"/>
            <a:ext cx="12192000" cy="647812"/>
          </a:xfrm>
          <a:prstGeom prst="rect">
            <a:avLst/>
          </a:prstGeom>
          <a:solidFill>
            <a:srgbClr val="DAE5F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-1654" y="-333"/>
            <a:ext cx="12192000" cy="14478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99" y="202140"/>
            <a:ext cx="1723588" cy="103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677789" y="48319"/>
            <a:ext cx="1344000" cy="13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601237" y="6413946"/>
            <a:ext cx="7906271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1" i="0" u="none" strike="noStrike" cap="none">
                <a:solidFill>
                  <a:srgbClr val="676A55"/>
                </a:solidFill>
                <a:latin typeface="Tahoma"/>
                <a:ea typeface="Tahoma"/>
                <a:cs typeface="Tahoma"/>
                <a:sym typeface="Tahoma"/>
              </a:rPr>
              <a:t>WGClimate-18, Tokyo, 28 Feb – 2 Mar 2023</a:t>
            </a:r>
            <a:endParaRPr/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03563" y="6252637"/>
            <a:ext cx="2365363" cy="60536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3292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CEOS-CGMS_Statement_for_SBSTA58_draft.10.11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AE829B-A370-491B-B6F5-5E5E9B84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58" y="2747962"/>
            <a:ext cx="103632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Day 2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Opening, Review of Day 1</a:t>
            </a:r>
          </a:p>
        </p:txBody>
      </p:sp>
    </p:spTree>
    <p:extLst>
      <p:ext uri="{BB962C8B-B14F-4D97-AF65-F5344CB8AC3E}">
        <p14:creationId xmlns:p14="http://schemas.microsoft.com/office/powerpoint/2010/main" val="17744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2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WGC’s New CEOS Deliverables</a:t>
            </a:r>
            <a:endParaRPr/>
          </a:p>
        </p:txBody>
      </p:sp>
      <p:graphicFrame>
        <p:nvGraphicFramePr>
          <p:cNvPr id="306" name="Google Shape;306;p52"/>
          <p:cNvGraphicFramePr/>
          <p:nvPr/>
        </p:nvGraphicFramePr>
        <p:xfrm>
          <a:off x="268407" y="1797752"/>
          <a:ext cx="11655175" cy="4067000"/>
        </p:xfrm>
        <a:graphic>
          <a:graphicData uri="http://schemas.openxmlformats.org/drawingml/2006/table">
            <a:tbl>
              <a:tblPr firstRow="1" bandRow="1">
                <a:noFill/>
                <a:tableStyleId>{13ADFCF4-EBC0-4B4F-A2A5-92601DC7DF26}</a:tableStyleId>
              </a:tblPr>
              <a:tblGrid>
                <a:gridCol w="62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6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Completion Date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/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 COP-27 </a:t>
                      </a:r>
                      <a:r>
                        <a:rPr lang="en-US" sz="2000" b="0" i="0" u="sng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SBSTA Statement </a:t>
                      </a: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CEOS Chair Delegation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9/30/2023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Annual deliverable</a:t>
                      </a:r>
                      <a:endParaRPr/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 COP-28 </a:t>
                      </a:r>
                      <a:r>
                        <a:rPr lang="en-US" sz="2000" b="0" i="0" u="sng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SBSTA Statement </a:t>
                      </a: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CEOS Chair Delegation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9/30/2024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Annual deliverable</a:t>
                      </a:r>
                      <a:endParaRPr/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 COP-29 </a:t>
                      </a:r>
                      <a:r>
                        <a:rPr lang="en-US" sz="2000" b="0" i="0" u="sng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SBSTA Statement </a:t>
                      </a: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CEOS Chair Delegation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9/30/2025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Annual deliverable</a:t>
                      </a:r>
                      <a:endParaRPr/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5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 Agency </a:t>
                      </a:r>
                      <a:r>
                        <a:rPr lang="en-US" sz="2000" b="0" i="0" u="sng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Response to GCOP IP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11/13/2023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Status updates and comments focused on Space Supplement</a:t>
                      </a:r>
                      <a:endParaRPr/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Agenda – Day 2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E44999-A93F-4EB1-83F0-742E9F264FEE}"/>
              </a:ext>
            </a:extLst>
          </p:cNvPr>
          <p:cNvGraphicFramePr>
            <a:graphicFrameLocks noGrp="1"/>
          </p:cNvGraphicFramePr>
          <p:nvPr/>
        </p:nvGraphicFramePr>
        <p:xfrm>
          <a:off x="1191126" y="2033337"/>
          <a:ext cx="10359190" cy="3214143"/>
        </p:xfrm>
        <a:graphic>
          <a:graphicData uri="http://schemas.openxmlformats.org/drawingml/2006/table">
            <a:tbl>
              <a:tblPr/>
              <a:tblGrid>
                <a:gridCol w="1447777">
                  <a:extLst>
                    <a:ext uri="{9D8B030D-6E8A-4147-A177-3AD203B41FA5}">
                      <a16:colId xmlns:a16="http://schemas.microsoft.com/office/drawing/2014/main" val="1673017863"/>
                    </a:ext>
                  </a:extLst>
                </a:gridCol>
                <a:gridCol w="5674918">
                  <a:extLst>
                    <a:ext uri="{9D8B030D-6E8A-4147-A177-3AD203B41FA5}">
                      <a16:colId xmlns:a16="http://schemas.microsoft.com/office/drawing/2014/main" val="1975343955"/>
                    </a:ext>
                  </a:extLst>
                </a:gridCol>
                <a:gridCol w="3236495">
                  <a:extLst>
                    <a:ext uri="{9D8B030D-6E8A-4147-A177-3AD203B41FA5}">
                      <a16:colId xmlns:a16="http://schemas.microsoft.com/office/drawing/2014/main" val="1406021326"/>
                    </a:ext>
                  </a:extLst>
                </a:gridCol>
              </a:tblGrid>
              <a:tr h="666419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effectLst/>
                        </a:rPr>
                        <a:t>DAY 2 (October 17, Morning only)</a:t>
                      </a:r>
                    </a:p>
                  </a:txBody>
                  <a:tcPr marL="0" marR="0" marT="12700" marB="12700" anchor="b">
                    <a:lnL w="6350" cap="flat" cmpd="sng" algn="ctr">
                      <a:solidFill>
                        <a:srgbClr val="B0C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C6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99955"/>
                  </a:ext>
                </a:extLst>
              </a:tr>
              <a:tr h="277183"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924684"/>
                  </a:ext>
                </a:extLst>
              </a:tr>
              <a:tr h="241798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9:00-9:10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Day 2 Welcome and Review of Day 1 open issues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Jeff Privette, NOAA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667119"/>
                  </a:ext>
                </a:extLst>
              </a:tr>
              <a:tr h="6664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9:10-9:30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Update: CEOS Analysis Ready Data Oversight Group</a:t>
                      </a:r>
                    </a:p>
                  </a:txBody>
                  <a:tcPr marL="10722" marR="10722" marT="7148" marB="714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 err="1">
                          <a:effectLst/>
                        </a:rPr>
                        <a:t>Ferran</a:t>
                      </a:r>
                      <a:r>
                        <a:rPr lang="en-US" sz="1100" dirty="0">
                          <a:effectLst/>
                        </a:rPr>
                        <a:t> Gascon, ESA</a:t>
                      </a:r>
                    </a:p>
                  </a:txBody>
                  <a:tcPr marL="10722" marR="10722" marT="7148" marB="7148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309428"/>
                  </a:ext>
                </a:extLst>
              </a:tr>
              <a:tr h="454108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9:30-10:00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Activity Update: SBSTA Statement and EID planning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Jeff Privette, NOAA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673323"/>
                  </a:ext>
                </a:extLst>
              </a:tr>
              <a:tr h="454108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10:00-10:30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Update: SCO Plans and Progress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Frederic Bretar, CNES (virtual)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340648"/>
                  </a:ext>
                </a:extLst>
              </a:tr>
              <a:tr h="454108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10:45-11:15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Day 2 Discussion and Review of Actions, Schedule, and Closing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Jeff Privette, NASA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235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29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dirty="0"/>
              <a:t>Role: Advocate Agencies’ observation needs and findings</a:t>
            </a:r>
          </a:p>
          <a:p>
            <a:pPr marL="965200" lvl="1" indent="-457200">
              <a:spcBef>
                <a:spcPts val="1000"/>
              </a:spcBef>
              <a:buSzPts val="2800"/>
              <a:buFont typeface="Arial"/>
              <a:buChar char="•"/>
            </a:pPr>
            <a:r>
              <a:rPr lang="en-GB" dirty="0"/>
              <a:t>Goal: Impact RSO section of SBSTA Report to COP-28</a:t>
            </a:r>
            <a:br>
              <a:rPr lang="en-GB" dirty="0"/>
            </a:br>
            <a:endParaRPr lang="en-GB" dirty="0"/>
          </a:p>
          <a:p>
            <a:pPr marL="5080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dirty="0">
                <a:hlinkClick r:id="rId3" action="ppaction://hlinkfile"/>
              </a:rPr>
              <a:t>Current draft</a:t>
            </a:r>
            <a:r>
              <a:rPr lang="en-GB" dirty="0"/>
              <a:t> vetted through </a:t>
            </a:r>
            <a:r>
              <a:rPr lang="en-GB" dirty="0" err="1"/>
              <a:t>WGClimate</a:t>
            </a:r>
            <a:r>
              <a:rPr lang="en-GB" dirty="0"/>
              <a:t> and GCOS</a:t>
            </a:r>
          </a:p>
          <a:p>
            <a:pPr marL="965200" lvl="1" indent="-457200">
              <a:spcBef>
                <a:spcPts val="1000"/>
              </a:spcBef>
              <a:buSzPts val="2800"/>
              <a:buFont typeface="Arial"/>
              <a:buChar char="•"/>
            </a:pPr>
            <a:r>
              <a:rPr lang="en-GB" dirty="0"/>
              <a:t>Currently under review by the CEOS and CGMS SECs</a:t>
            </a:r>
          </a:p>
          <a:p>
            <a:pPr marL="965200" lvl="1" indent="-457200">
              <a:spcBef>
                <a:spcPts val="1000"/>
              </a:spcBef>
              <a:buSzPts val="2800"/>
              <a:buFont typeface="Arial"/>
              <a:buChar char="•"/>
            </a:pPr>
            <a:r>
              <a:rPr lang="en-GB" dirty="0"/>
              <a:t>Will be presented at the SIT TW for all CEOS Agencies to consider</a:t>
            </a:r>
          </a:p>
          <a:p>
            <a:pPr marL="965200" lvl="1" indent="-457200">
              <a:spcBef>
                <a:spcPts val="1000"/>
              </a:spcBef>
              <a:buSzPts val="2800"/>
              <a:buFont typeface="Arial"/>
              <a:buChar char="•"/>
            </a:pPr>
            <a:r>
              <a:rPr lang="en-GB" dirty="0"/>
              <a:t>All suggested edits due by October 23</a:t>
            </a:r>
          </a:p>
          <a:p>
            <a:pPr marL="965200" lvl="1" indent="-457200">
              <a:spcBef>
                <a:spcPts val="1000"/>
              </a:spcBef>
              <a:buSzPts val="2800"/>
              <a:buFont typeface="Arial"/>
              <a:buChar char="•"/>
            </a:pPr>
            <a:r>
              <a:rPr lang="en-GB" dirty="0"/>
              <a:t>CSA will read it (shortened likely) to SBSTA Plenary at start of COP-28</a:t>
            </a:r>
            <a:endParaRPr dirty="0"/>
          </a:p>
          <a:p>
            <a:pPr marL="965200" lvl="1" indent="-457200">
              <a:spcBef>
                <a:spcPts val="1000"/>
              </a:spcBef>
              <a:buSzPts val="2800"/>
              <a:buFont typeface="Arial"/>
              <a:buChar char="•"/>
            </a:pPr>
            <a:r>
              <a:rPr lang="en-US" dirty="0" err="1"/>
              <a:t>WGClimate</a:t>
            </a:r>
            <a:r>
              <a:rPr lang="en-US" dirty="0"/>
              <a:t> Chair will support Tracy/SBSTA throughout process</a:t>
            </a:r>
          </a:p>
          <a:p>
            <a:pPr marL="50800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04" name="Google Shape;104;p12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Statement to UNFCCC COP-28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100016" y="1415654"/>
            <a:ext cx="121920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GEO seeking WGClimate collaboration on many specific events</a:t>
            </a:r>
            <a:endParaRPr/>
          </a:p>
          <a:p>
            <a:pPr marL="5080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Space for Climate Observations (SCO) may partner on CDR Use Cases</a:t>
            </a:r>
            <a:endParaRPr/>
          </a:p>
          <a:p>
            <a:pPr marL="5080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CEOS Precipitation VC provided helpful review of precipitation CDRs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WGClimate will seek additional reviews via VCs, GEWEX, etc.</a:t>
            </a:r>
            <a:br>
              <a:rPr lang="en-GB"/>
            </a:br>
            <a:endParaRPr/>
          </a:p>
          <a:p>
            <a:pPr marL="5080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>
                <a:solidFill>
                  <a:srgbClr val="FF0000"/>
                </a:solidFill>
              </a:rPr>
              <a:t>Issue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>
                <a:solidFill>
                  <a:srgbClr val="FF0000"/>
                </a:solidFill>
              </a:rPr>
              <a:t>More invitations and activities to support than active membership allows</a:t>
            </a:r>
            <a:endParaRPr/>
          </a:p>
          <a:p>
            <a: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GB">
                <a:solidFill>
                  <a:srgbClr val="FF0000"/>
                </a:solidFill>
              </a:rPr>
              <a:t>Unable to further support NewSpace, CEOS ARD and Oceans Coordination presently</a:t>
            </a:r>
            <a:endParaRPr/>
          </a:p>
          <a:p>
            <a:pPr marL="5080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>
                <a:solidFill>
                  <a:srgbClr val="FF0000"/>
                </a:solidFill>
              </a:rPr>
              <a:t>Request to agencies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>
                <a:solidFill>
                  <a:srgbClr val="FF0000"/>
                </a:solidFill>
              </a:rPr>
              <a:t>Consider naming representative to WGClimate if none currently exists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>
                <a:solidFill>
                  <a:srgbClr val="FF0000"/>
                </a:solidFill>
              </a:rPr>
              <a:t>Offer additional support to WGClimate tasks (e.g., IP Response, Gap Analysis)</a:t>
            </a:r>
            <a:br>
              <a:rPr lang="en-GB">
                <a:solidFill>
                  <a:srgbClr val="FF0000"/>
                </a:solidFill>
              </a:rPr>
            </a:br>
            <a:endParaRPr>
              <a:solidFill>
                <a:srgbClr val="FF0000"/>
              </a:solidFill>
            </a:endParaRPr>
          </a:p>
          <a:p>
            <a:pPr marL="50800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50800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50800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50800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WGClimate-18: Other developments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CEOS 2023-2025 Work Plan</a:t>
            </a:r>
            <a:endParaRPr/>
          </a:p>
        </p:txBody>
      </p:sp>
      <p:sp>
        <p:nvSpPr>
          <p:cNvPr id="275" name="Google Shape;275;p47"/>
          <p:cNvSpPr txBox="1">
            <a:spLocks noGrp="1"/>
          </p:cNvSpPr>
          <p:nvPr>
            <p:ph type="body" idx="1"/>
          </p:nvPr>
        </p:nvSpPr>
        <p:spPr>
          <a:xfrm>
            <a:off x="235130" y="1581762"/>
            <a:ext cx="803873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68" lvl="0" indent="-25716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CEOS Executive Officer coordinates annual updates</a:t>
            </a:r>
            <a:endParaRPr dirty="0"/>
          </a:p>
          <a:p>
            <a:pPr marL="557199" lvl="1" indent="-214308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dirty="0"/>
              <a:t>CEOS/SIT Chairs, VCs, WGs, AHGs, TTs, offices provide sections</a:t>
            </a:r>
            <a:endParaRPr dirty="0"/>
          </a:p>
          <a:p>
            <a:pPr marL="857228" lvl="2" indent="-17144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Defines major activities and deliverables</a:t>
            </a:r>
            <a:endParaRPr dirty="0"/>
          </a:p>
          <a:p>
            <a:pPr marL="557199" lvl="1" indent="-214308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dirty="0"/>
              <a:t>Presented to SIT for approval in March</a:t>
            </a:r>
            <a:endParaRPr dirty="0"/>
          </a:p>
          <a:p>
            <a:pPr marL="857228" lvl="2" indent="-17144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Draft v1 currently out for review</a:t>
            </a:r>
            <a:endParaRPr dirty="0"/>
          </a:p>
        </p:txBody>
      </p:sp>
      <p:pic>
        <p:nvPicPr>
          <p:cNvPr id="276" name="Google Shape;27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4497" y="1575439"/>
            <a:ext cx="3714206" cy="4532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8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WGClimate Work Plan Elements</a:t>
            </a:r>
            <a:endParaRPr/>
          </a:p>
        </p:txBody>
      </p:sp>
      <p:sp>
        <p:nvSpPr>
          <p:cNvPr id="282" name="Google Shape;282;p48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During 2023, WGClimate will: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Update and exploit the comprehensive Essential Climate Variable (ECV) Inventory </a:t>
            </a:r>
            <a:r>
              <a:rPr lang="en-US" sz="1200"/>
              <a:t>of Climate Data Records (CDRs) and implement actions arising from Gap Analysis.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Complete the Version 4 Gap Analysis Report</a:t>
            </a:r>
            <a:r>
              <a:rPr lang="en-US" sz="1200"/>
              <a:t>, and deliver it to the Agriculture, Forestry and Other Land Uses (AFOLU) Team, GHG Task Team, and CEOS Oceans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Examine the Inventory to identify issues in the future availability of measurements </a:t>
            </a:r>
            <a:r>
              <a:rPr lang="en-US" sz="1200"/>
              <a:t>for </a:t>
            </a:r>
            <a:r>
              <a:rPr lang="en-US" sz="1200" u="sng"/>
              <a:t>ECVs as described in the 2022 GCOS Implementation Plan</a:t>
            </a:r>
            <a:r>
              <a:rPr lang="en-US" sz="1200"/>
              <a:t>.  </a:t>
            </a:r>
            <a:r>
              <a:rPr lang="en-US" sz="1200" u="sng"/>
              <a:t>As issues are </a:t>
            </a:r>
            <a:r>
              <a:rPr lang="en-US" sz="1200"/>
              <a:t>	</a:t>
            </a:r>
            <a:r>
              <a:rPr lang="en-US" sz="1200" u="sng"/>
              <a:t>found, WGClimate will initiate mitigation actions </a:t>
            </a:r>
            <a:r>
              <a:rPr lang="en-US" sz="1200"/>
              <a:t>by improving coordination on long-term mission planning. 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Coordinate</a:t>
            </a:r>
            <a:r>
              <a:rPr lang="en-US" sz="1200"/>
              <a:t> CEOS and CGMS activities towards the </a:t>
            </a:r>
            <a:r>
              <a:rPr lang="en-US" sz="1200" u="sng"/>
              <a:t>definition and implementation of an integrated operational global carbon observing system, and coordinate </a:t>
            </a:r>
            <a:r>
              <a:rPr lang="en-US" sz="1200"/>
              <a:t>	</a:t>
            </a:r>
            <a:r>
              <a:rPr lang="en-US" sz="1200" u="sng"/>
              <a:t>progress on and provide updates to tasks in the Greenhouse Gas Roadmap (v2.4</a:t>
            </a:r>
            <a:r>
              <a:rPr lang="en-US" sz="1200"/>
              <a:t>)</a:t>
            </a:r>
            <a:r>
              <a:rPr lang="en-US" sz="1200" u="sng"/>
              <a:t> </a:t>
            </a:r>
            <a:r>
              <a:rPr lang="en-US" sz="1200" i="1" u="sng"/>
              <a:t>Annex</a:t>
            </a:r>
            <a:r>
              <a:rPr lang="en-US" sz="1200" u="sng"/>
              <a:t>,</a:t>
            </a:r>
            <a:r>
              <a:rPr lang="en-US" sz="1200"/>
              <a:t> including partnering with UNFCCC/SBSTA.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Continue the activity on </a:t>
            </a:r>
            <a:r>
              <a:rPr lang="en-US" sz="1200" u="sng"/>
              <a:t>demonstration of use cases for climate data records 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Complete a CDR Definitions manuscript</a:t>
            </a:r>
            <a:r>
              <a:rPr lang="en-US" sz="1200"/>
              <a:t>, conduct </a:t>
            </a:r>
            <a:r>
              <a:rPr lang="en-US" sz="1200" u="sng"/>
              <a:t>review</a:t>
            </a:r>
            <a:r>
              <a:rPr lang="en-US" sz="1200"/>
              <a:t> with peer organizations (e.g., GCOS, WGCV), and </a:t>
            </a:r>
            <a:r>
              <a:rPr lang="en-US" sz="1200" u="sng"/>
              <a:t>submit</a:t>
            </a:r>
            <a:r>
              <a:rPr lang="en-US" sz="1200"/>
              <a:t> for publication. 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Develop and provide the Space Agency Response to the 2022 GCOS Implementation Plan</a:t>
            </a:r>
            <a:r>
              <a:rPr lang="en-US" sz="1200"/>
              <a:t>. 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Provide oversight to continuing implementation of GHG monitoring activities</a:t>
            </a:r>
            <a:r>
              <a:rPr lang="en-US" sz="1200"/>
              <a:t> (</a:t>
            </a:r>
            <a:r>
              <a:rPr lang="en-US" sz="1200" i="1"/>
              <a:t>2018 Coordinated Action Plan</a:t>
            </a:r>
            <a:r>
              <a:rPr lang="en-US" sz="1200"/>
              <a:t>: Actions 11 (coordinate CO2 CDRs); 13 (plan for 	stratospheric CH4 profiles); and 14 (coordinate CH4 CDRs). 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9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WGClimate Work Plan Elements</a:t>
            </a:r>
            <a:endParaRPr/>
          </a:p>
        </p:txBody>
      </p:sp>
      <p:sp>
        <p:nvSpPr>
          <p:cNvPr id="288" name="Google Shape;288;p49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During 2023, WGClimate will: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Update and exploit the comprehensive Essential Climate Variable (ECV) Inventory </a:t>
            </a:r>
            <a:r>
              <a:rPr lang="en-US" sz="1200"/>
              <a:t>of Climate Data Records (CDRs) and implement actions arising from Gap Analysis.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Complete the Version 4 Gap Analysis Report</a:t>
            </a:r>
            <a:r>
              <a:rPr lang="en-US" sz="1200"/>
              <a:t>, and deliver it to the Agriculture, Forestry and Other Land Uses (AFOLU) Team, GHG Task Team, and CEOS Oceans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Examine the Inventory to identify issues in the future availability of measurements </a:t>
            </a:r>
            <a:r>
              <a:rPr lang="en-US" sz="1200"/>
              <a:t>for </a:t>
            </a:r>
            <a:r>
              <a:rPr lang="en-US" sz="1200" u="sng"/>
              <a:t>ECVs as described in the 2022 GCOS Implementation Plan</a:t>
            </a:r>
            <a:r>
              <a:rPr lang="en-US" sz="1200"/>
              <a:t>.  </a:t>
            </a:r>
            <a:r>
              <a:rPr lang="en-US" sz="1200" u="sng"/>
              <a:t>As issues are </a:t>
            </a:r>
            <a:r>
              <a:rPr lang="en-US" sz="1200"/>
              <a:t>	</a:t>
            </a:r>
            <a:r>
              <a:rPr lang="en-US" sz="1200" u="sng"/>
              <a:t>found, WGClimate will initiate mitigation actions </a:t>
            </a:r>
            <a:r>
              <a:rPr lang="en-US" sz="1200"/>
              <a:t>by improving coordination on long-term mission planning. 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Coordinate</a:t>
            </a:r>
            <a:r>
              <a:rPr lang="en-US" sz="1200"/>
              <a:t> CEOS and CGMS activities towards the </a:t>
            </a:r>
            <a:r>
              <a:rPr lang="en-US" sz="1200" u="sng"/>
              <a:t>definition and implementation of an integrated operational global carbon observing system, and coordinate </a:t>
            </a:r>
            <a:r>
              <a:rPr lang="en-US" sz="1200"/>
              <a:t>	</a:t>
            </a:r>
            <a:r>
              <a:rPr lang="en-US" sz="1200" u="sng"/>
              <a:t>progress on and provide updates to tasks in the Greenhouse Gas Roadmap (v2.4</a:t>
            </a:r>
            <a:r>
              <a:rPr lang="en-US" sz="1200"/>
              <a:t>)</a:t>
            </a:r>
            <a:r>
              <a:rPr lang="en-US" sz="1200" u="sng"/>
              <a:t> </a:t>
            </a:r>
            <a:r>
              <a:rPr lang="en-US" sz="1200" i="1" u="sng"/>
              <a:t>Annex</a:t>
            </a:r>
            <a:r>
              <a:rPr lang="en-US" sz="1200" u="sng"/>
              <a:t>,</a:t>
            </a:r>
            <a:r>
              <a:rPr lang="en-US" sz="1200"/>
              <a:t> including partnering with UNFCCC/SBSTA.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Continue the activity on </a:t>
            </a:r>
            <a:r>
              <a:rPr lang="en-US" sz="1200" u="sng"/>
              <a:t>demonstration of use cases for climate data records 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Complete a CDR Definitions manuscript</a:t>
            </a:r>
            <a:r>
              <a:rPr lang="en-US" sz="1200"/>
              <a:t>, conduct </a:t>
            </a:r>
            <a:r>
              <a:rPr lang="en-US" sz="1200" u="sng"/>
              <a:t>review</a:t>
            </a:r>
            <a:r>
              <a:rPr lang="en-US" sz="1200"/>
              <a:t> with peer organizations (e.g., GCOS, WGCV), and </a:t>
            </a:r>
            <a:r>
              <a:rPr lang="en-US" sz="1200" u="sng"/>
              <a:t>submit</a:t>
            </a:r>
            <a:r>
              <a:rPr lang="en-US" sz="1200"/>
              <a:t> for publication. 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Develop and provide the Space Agency Response to the 2022 GCOS Implementation Plan</a:t>
            </a:r>
            <a:r>
              <a:rPr lang="en-US" sz="1200"/>
              <a:t>. 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Provide oversight to continuing implementation of GHG monitoring activities</a:t>
            </a:r>
            <a:r>
              <a:rPr lang="en-US" sz="1200"/>
              <a:t> (</a:t>
            </a:r>
            <a:r>
              <a:rPr lang="en-US" sz="1200" i="1"/>
              <a:t>2018 Coordinated Action Plan</a:t>
            </a:r>
            <a:r>
              <a:rPr lang="en-US" sz="1200"/>
              <a:t>: Actions 11 (coordinate CO2 CDRs); 13 (plan for 	stratospheric CH4 profiles); and 14 (coordinate CH4 CDRs). 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</a:pPr>
            <a:r>
              <a:rPr lang="en-US" sz="1200">
                <a:solidFill>
                  <a:schemeClr val="accent2"/>
                </a:solidFill>
              </a:rPr>
              <a:t>•	</a:t>
            </a:r>
            <a:r>
              <a:rPr lang="en-US" sz="1200" i="1">
                <a:solidFill>
                  <a:schemeClr val="accent2"/>
                </a:solidFill>
              </a:rPr>
              <a:t>Proposed: Update WGClimate’s Coordinated Action Plan</a:t>
            </a:r>
            <a:endParaRPr sz="12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0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WGClimate Work Plan Elements</a:t>
            </a:r>
            <a:endParaRPr/>
          </a:p>
        </p:txBody>
      </p:sp>
      <p:sp>
        <p:nvSpPr>
          <p:cNvPr id="294" name="Google Shape;294;p50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During 2023, WGClimate will: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Update and exploit the comprehensive Essential Climate Variable (ECV) Inventory </a:t>
            </a:r>
            <a:r>
              <a:rPr lang="en-US" sz="1200"/>
              <a:t>of Climate Data Records (CDRs) and implement actions arising from Gap Analysis.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Complete the Version 4 Gap Analysis Report</a:t>
            </a:r>
            <a:r>
              <a:rPr lang="en-US" sz="1200"/>
              <a:t>, and deliver it to the Agriculture, Forestry and Other Land Uses (AFOLU) Team, GHG Task Team, and CEOS Oceans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Examine the Inventory to identify issues in the future availability of measurements </a:t>
            </a:r>
            <a:r>
              <a:rPr lang="en-US" sz="1200"/>
              <a:t>for </a:t>
            </a:r>
            <a:r>
              <a:rPr lang="en-US" sz="1200" u="sng"/>
              <a:t>ECVs as described in the 2022 GCOS Implementation Plan</a:t>
            </a:r>
            <a:r>
              <a:rPr lang="en-US" sz="1200"/>
              <a:t>.  </a:t>
            </a:r>
            <a:r>
              <a:rPr lang="en-US" sz="1200" u="sng"/>
              <a:t>As issues are </a:t>
            </a:r>
            <a:r>
              <a:rPr lang="en-US" sz="1200"/>
              <a:t>	</a:t>
            </a:r>
            <a:r>
              <a:rPr lang="en-US" sz="1200" u="sng"/>
              <a:t>found, WGClimate will initiate mitigation actions </a:t>
            </a:r>
            <a:r>
              <a:rPr lang="en-US" sz="1200"/>
              <a:t>by improving coordination on long-term mission planning. 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Coordinate</a:t>
            </a:r>
            <a:r>
              <a:rPr lang="en-US" sz="1200"/>
              <a:t> CEOS and CGMS activities towards the </a:t>
            </a:r>
            <a:r>
              <a:rPr lang="en-US" sz="1200" u="sng"/>
              <a:t>definition and implementation of an integrated operational global carbon observing system, and coordinate </a:t>
            </a:r>
            <a:r>
              <a:rPr lang="en-US" sz="1200"/>
              <a:t>	</a:t>
            </a:r>
            <a:r>
              <a:rPr lang="en-US" sz="1200" u="sng"/>
              <a:t>progress on and provide updates to tasks in the Greenhouse Gas Roadmap (v2.4</a:t>
            </a:r>
            <a:r>
              <a:rPr lang="en-US" sz="1200"/>
              <a:t>)</a:t>
            </a:r>
            <a:r>
              <a:rPr lang="en-US" sz="1200" u="sng"/>
              <a:t> </a:t>
            </a:r>
            <a:r>
              <a:rPr lang="en-US" sz="1200" i="1" u="sng"/>
              <a:t>Annex</a:t>
            </a:r>
            <a:r>
              <a:rPr lang="en-US" sz="1200" u="sng"/>
              <a:t>,</a:t>
            </a:r>
            <a:r>
              <a:rPr lang="en-US" sz="1200"/>
              <a:t> including partnering with UNFCCC/SBSTA.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Continue the activity on </a:t>
            </a:r>
            <a:r>
              <a:rPr lang="en-US" sz="1200" u="sng"/>
              <a:t>demonstration of use cases for climate data records 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Complete a CDR Definitions manuscript</a:t>
            </a:r>
            <a:r>
              <a:rPr lang="en-US" sz="1200"/>
              <a:t>, conduct </a:t>
            </a:r>
            <a:r>
              <a:rPr lang="en-US" sz="1200" u="sng"/>
              <a:t>review</a:t>
            </a:r>
            <a:r>
              <a:rPr lang="en-US" sz="1200"/>
              <a:t> with peer organizations (e.g., GCOS, WGCV), and </a:t>
            </a:r>
            <a:r>
              <a:rPr lang="en-US" sz="1200" u="sng"/>
              <a:t>submit</a:t>
            </a:r>
            <a:r>
              <a:rPr lang="en-US" sz="1200"/>
              <a:t> for publication. 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Develop and provide the Space Agency Response to the 2022 GCOS Implementation Plan</a:t>
            </a:r>
            <a:r>
              <a:rPr lang="en-US" sz="1200"/>
              <a:t>. 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Provide oversight to continuing implementation of GHG monitoring activities</a:t>
            </a:r>
            <a:r>
              <a:rPr lang="en-US" sz="1200"/>
              <a:t> (</a:t>
            </a:r>
            <a:r>
              <a:rPr lang="en-US" sz="1200" i="1"/>
              <a:t>2018 Coordinated Action Plan</a:t>
            </a:r>
            <a:r>
              <a:rPr lang="en-US" sz="1200"/>
              <a:t>: Actions 11 (coordinate CO2 CDRs); 13 (plan for 	stratospheric CH4 profiles); and 14 (coordinate CH4 CDRs). 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i="1"/>
              <a:t>Proposed: Update WGClimate’s Coordinated Action Plan</a:t>
            </a:r>
            <a:endParaRPr sz="1200"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For 2024-2025, significant outputs will be: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</a:t>
            </a:r>
            <a:r>
              <a:rPr lang="en-US" sz="1200" u="sng"/>
              <a:t>Updated versions of the ECV Inventory, Gap Analysis Report and Coordinated Action Plan</a:t>
            </a:r>
            <a:r>
              <a:rPr lang="en-US" sz="1200"/>
              <a:t>.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Continue enhanced engagement with UNFCCC/SBSTA to better </a:t>
            </a:r>
            <a:r>
              <a:rPr lang="en-US" sz="1200" u="sng"/>
              <a:t>facilitate CEOS contributions beyond atmospheric CO2 monitoring, including AFOLU.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/>
              <a:t>•	The </a:t>
            </a:r>
            <a:r>
              <a:rPr lang="en-US" sz="1200" u="sng"/>
              <a:t>publication of use cases on the ECV inventory web portal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1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WGC’s Open CEOS Deliverables</a:t>
            </a:r>
            <a:endParaRPr/>
          </a:p>
        </p:txBody>
      </p:sp>
      <p:graphicFrame>
        <p:nvGraphicFramePr>
          <p:cNvPr id="300" name="Google Shape;300;p51"/>
          <p:cNvGraphicFramePr/>
          <p:nvPr/>
        </p:nvGraphicFramePr>
        <p:xfrm>
          <a:off x="228600" y="1783094"/>
          <a:ext cx="11780525" cy="4242385"/>
        </p:xfrm>
        <a:graphic>
          <a:graphicData uri="http://schemas.openxmlformats.org/drawingml/2006/table">
            <a:tbl>
              <a:tblPr firstRow="1" bandRow="1">
                <a:noFill/>
                <a:tableStyleId>{13ADFCF4-EBC0-4B4F-A2A5-92601DC7DF26}</a:tableStyleId>
              </a:tblPr>
              <a:tblGrid>
                <a:gridCol w="106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completion_date</a:t>
                      </a:r>
                      <a:endParaRPr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/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sng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CMRS-19-04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sng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9/30/2026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sng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 oversight to the implementation of the greenhouse gas monitoring activities (Coordinated Actions 11;13;and 14).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sng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Three tasks: 1. Establish a roadmap for the development of a GHG monitoring system, 2. Deliver first data from a prototype GHG monitoring system to the Global Stocktake 2023 and engage users with it, 3. Develop the initial operational GHG monitoring system</a:t>
                      </a:r>
                      <a:br>
                        <a:rPr lang="en-US" sz="1400" b="0" i="0" u="none" strike="sng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CMRS-19-05</a:t>
                      </a:r>
                      <a:endParaRPr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6/30/2023</a:t>
                      </a:r>
                      <a:endParaRPr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 new/updated </a:t>
                      </a:r>
                      <a:r>
                        <a:rPr lang="en-US" sz="1400" b="0" i="0" u="sng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definitions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for FCDR;CDR;ICDR (2018 Coordinated Action Plan: Action 1)</a:t>
                      </a:r>
                      <a:endParaRPr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Update defininitions for Fundamental Climate Data Records;Climate Data Records for GCOS ECVs and Interim Climate Data Records for both typs of data records.</a:t>
                      </a:r>
                      <a:endParaRPr/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CMRS-19-06</a:t>
                      </a:r>
                      <a:endParaRPr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6/30/2024</a:t>
                      </a:r>
                      <a:endParaRPr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 cost-benefit recommendations and path forward of Coordinated Actions 5 (establish </a:t>
                      </a:r>
                      <a:r>
                        <a:rPr lang="en-US" sz="1400" b="0" i="0" u="sng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FCDR Inventory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and 10 (</a:t>
                      </a:r>
                      <a:r>
                        <a:rPr lang="en-US" sz="1400" b="0" i="0" u="sng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international CDR metadata standards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Assess value on technical upgrade to ECV Inventory for Level 1 base data records (FCDRs) and on working with CEOS agencies on documenting CDR meta data standards</a:t>
                      </a:r>
                      <a:endParaRPr/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CMRS-22-02</a:t>
                      </a:r>
                      <a:endParaRPr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9/30/2023</a:t>
                      </a:r>
                      <a:endParaRPr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 condensed </a:t>
                      </a:r>
                      <a:r>
                        <a:rPr lang="en-US" sz="1400" b="0" i="0" u="sng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feedback from the Gap Analysis 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the GHG task team and AFOLU allowing refinement of their work plan</a:t>
                      </a:r>
                      <a:endParaRPr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dedicated excerpt shall be condensed to support GHG task team&amp;nbsp;and AFOLU in updating their roadmap/work plan. The excerpt shall be genrated in close cooperation with both teams.</a:t>
                      </a:r>
                      <a:endParaRPr/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CMRS-22-03</a:t>
                      </a:r>
                      <a:endParaRPr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9/30/2023</a:t>
                      </a:r>
                      <a:endParaRPr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 condensed </a:t>
                      </a:r>
                      <a:r>
                        <a:rPr lang="en-US" sz="1400" b="0" i="0" u="sng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feedback from the Gap Analysis in support of the Ocean community within CEOS in support of the CEOS GST Strategy</a:t>
                      </a:r>
                      <a:endParaRPr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dedicated excerpt shall be condensed to support the CEOS Ocean tasks reletd to GST in close cooperation with the stakeholders of other CEOS entities.</a:t>
                      </a:r>
                      <a:endParaRPr/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GClim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1533</Words>
  <Application>Microsoft Office PowerPoint</Application>
  <PresentationFormat>Widescreen</PresentationFormat>
  <Paragraphs>128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Tahoma</vt:lpstr>
      <vt:lpstr>Calibri</vt:lpstr>
      <vt:lpstr>Arial</vt:lpstr>
      <vt:lpstr>Noto Sans Symbols</vt:lpstr>
      <vt:lpstr>Courier New</vt:lpstr>
      <vt:lpstr>WGClimate</vt:lpstr>
      <vt:lpstr>ceos</vt:lpstr>
      <vt:lpstr>Day 2  Opening, Review of Day 1</vt:lpstr>
      <vt:lpstr>Agenda – Day 2</vt:lpstr>
      <vt:lpstr>Statement to UNFCCC COP-28</vt:lpstr>
      <vt:lpstr>WGClimate-18: Other developments</vt:lpstr>
      <vt:lpstr>CEOS 2023-2025 Work Plan</vt:lpstr>
      <vt:lpstr>WGClimate Work Plan Elements</vt:lpstr>
      <vt:lpstr>WGClimate Work Plan Elements</vt:lpstr>
      <vt:lpstr>WGClimate Work Plan Elements</vt:lpstr>
      <vt:lpstr>WGC’s Open CEOS Deliverables</vt:lpstr>
      <vt:lpstr>WGC’s New CEOS Deliverables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Meeting Goals</dc:title>
  <dc:creator>Kyle Wohlwend</dc:creator>
  <cp:lastModifiedBy>Kyle Wohlwend</cp:lastModifiedBy>
  <cp:revision>24</cp:revision>
  <dcterms:modified xsi:type="dcterms:W3CDTF">2023-11-08T13:41:25Z</dcterms:modified>
</cp:coreProperties>
</file>