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6" r:id="rId2"/>
  </p:sldMasterIdLst>
  <p:notesMasterIdLst>
    <p:notesMasterId r:id="rId23"/>
  </p:notesMasterIdLst>
  <p:sldIdLst>
    <p:sldId id="256" r:id="rId3"/>
    <p:sldId id="278" r:id="rId4"/>
    <p:sldId id="281" r:id="rId5"/>
    <p:sldId id="276" r:id="rId6"/>
    <p:sldId id="262" r:id="rId7"/>
    <p:sldId id="258" r:id="rId8"/>
    <p:sldId id="275" r:id="rId9"/>
    <p:sldId id="260" r:id="rId10"/>
    <p:sldId id="257" r:id="rId11"/>
    <p:sldId id="270" r:id="rId12"/>
    <p:sldId id="273" r:id="rId13"/>
    <p:sldId id="284" r:id="rId14"/>
    <p:sldId id="285" r:id="rId15"/>
    <p:sldId id="286" r:id="rId16"/>
    <p:sldId id="287" r:id="rId17"/>
    <p:sldId id="288" r:id="rId18"/>
    <p:sldId id="274" r:id="rId19"/>
    <p:sldId id="282" r:id="rId20"/>
    <p:sldId id="272" r:id="rId21"/>
    <p:sldId id="263"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Noto Sans Symbols"/>
      <p:regular r:id="rId28"/>
      <p:bold r:id="rId29"/>
    </p:embeddedFont>
    <p:embeddedFont>
      <p:font typeface="Tahoma" panose="020B0604030504040204"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0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ADFCF4-EBC0-4B4F-A2A5-92601DC7DF26}">
  <a:tblStyle styleId="{13ADFCF4-EBC0-4B4F-A2A5-92601DC7DF2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F1B4B7A-8BAA-4535-A7F6-6FFA10455C75}"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1758" y="720"/>
      </p:cViewPr>
      <p:guideLst/>
    </p:cSldViewPr>
  </p:slideViewPr>
  <p:notesTextViewPr>
    <p:cViewPr>
      <p:scale>
        <a:sx n="1" d="1"/>
        <a:sy n="1" d="1"/>
      </p:scale>
      <p:origin x="0" y="0"/>
    </p:cViewPr>
  </p:notesTextViewPr>
  <p:sorterViewPr>
    <p:cViewPr>
      <p:scale>
        <a:sx n="100" d="100"/>
        <a:sy n="100" d="100"/>
      </p:scale>
      <p:origin x="0" y="-73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268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3722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8742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331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6792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7020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146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914400" y="2130432"/>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rgbClr val="888888"/>
              </a:buClr>
              <a:buSzPts val="2400"/>
              <a:buNone/>
              <a:defRPr>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1930400" y="148819"/>
            <a:ext cx="83312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1"/>
          <p:cNvSpPr txBox="1">
            <a:spLocks noGrp="1"/>
          </p:cNvSpPr>
          <p:nvPr>
            <p:ph type="body" idx="1"/>
          </p:nvPr>
        </p:nvSpPr>
        <p:spPr>
          <a:xfrm rot="5400000">
            <a:off x="3833019" y="-1623214"/>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rot="5400000">
            <a:off x="7285038" y="1828806"/>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2"/>
          <p:cNvSpPr txBox="1">
            <a:spLocks noGrp="1"/>
          </p:cNvSpPr>
          <p:nvPr>
            <p:ph type="body" idx="1"/>
          </p:nvPr>
        </p:nvSpPr>
        <p:spPr>
          <a:xfrm rot="5400000">
            <a:off x="1697038" y="-812794"/>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69"/>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7057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SIT-38, 28-30 March 2023</a:t>
            </a:r>
            <a:endParaRPr sz="1400" b="0" i="0" u="none" strike="noStrike" cap="none">
              <a:solidFill>
                <a:srgbClr val="000000"/>
              </a:solidFill>
              <a:latin typeface="Arial"/>
              <a:ea typeface="Arial"/>
              <a:cs typeface="Arial"/>
              <a:sym typeface="Arial"/>
            </a:endParaRPr>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923551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37" name="Google Shape;37;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38" name="Google Shape;38;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Google Shape;39;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SIT-38, 28-30 March 2023</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32026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1" name="Google Shape;41;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42" name="Google Shape;42;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3" name="Google Shape;43;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4" name="Google Shape;44;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45" name="Google Shape;45;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46" name="Google Shape;46;p5"/>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5"/>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SIT-38, 28-30 March 2023</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768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SIT-38, 28-30 March 2023</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26259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930400" y="148819"/>
            <a:ext cx="83312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963084" y="4406905"/>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000"/>
              <a:buFont typeface="Calibri"/>
              <a:buNone/>
              <a:defRPr sz="3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270"/>
              </a:spcBef>
              <a:spcAft>
                <a:spcPts val="0"/>
              </a:spcAft>
              <a:buClr>
                <a:srgbClr val="888888"/>
              </a:buClr>
              <a:buSzPts val="1350"/>
              <a:buNone/>
              <a:defRPr sz="1350">
                <a:solidFill>
                  <a:srgbClr val="888888"/>
                </a:solidFill>
              </a:defRPr>
            </a:lvl2pPr>
            <a:lvl3pPr marL="1371600" lvl="2" indent="-228600" algn="l">
              <a:spcBef>
                <a:spcPts val="240"/>
              </a:spcBef>
              <a:spcAft>
                <a:spcPts val="0"/>
              </a:spcAft>
              <a:buClr>
                <a:srgbClr val="888888"/>
              </a:buClr>
              <a:buSzPts val="1200"/>
              <a:buNone/>
              <a:defRPr sz="1200">
                <a:solidFill>
                  <a:srgbClr val="888888"/>
                </a:solidFill>
              </a:defRPr>
            </a:lvl3pPr>
            <a:lvl4pPr marL="1828800" lvl="3" indent="-228600" algn="l">
              <a:spcBef>
                <a:spcPts val="210"/>
              </a:spcBef>
              <a:spcAft>
                <a:spcPts val="0"/>
              </a:spcAft>
              <a:buClr>
                <a:srgbClr val="888888"/>
              </a:buClr>
              <a:buSzPts val="1050"/>
              <a:buNone/>
              <a:defRPr sz="1050">
                <a:solidFill>
                  <a:srgbClr val="888888"/>
                </a:solidFill>
              </a:defRPr>
            </a:lvl4pPr>
            <a:lvl5pPr marL="2286000" lvl="4" indent="-228600" algn="l">
              <a:spcBef>
                <a:spcPts val="210"/>
              </a:spcBef>
              <a:spcAft>
                <a:spcPts val="0"/>
              </a:spcAft>
              <a:buClr>
                <a:srgbClr val="888888"/>
              </a:buClr>
              <a:buSzPts val="1050"/>
              <a:buNone/>
              <a:defRPr sz="1050">
                <a:solidFill>
                  <a:srgbClr val="888888"/>
                </a:solidFill>
              </a:defRPr>
            </a:lvl5pPr>
            <a:lvl6pPr marL="2743200" lvl="5" indent="-228600" algn="l">
              <a:spcBef>
                <a:spcPts val="210"/>
              </a:spcBef>
              <a:spcAft>
                <a:spcPts val="0"/>
              </a:spcAft>
              <a:buClr>
                <a:srgbClr val="888888"/>
              </a:buClr>
              <a:buSzPts val="1050"/>
              <a:buNone/>
              <a:defRPr sz="1050">
                <a:solidFill>
                  <a:srgbClr val="888888"/>
                </a:solidFill>
              </a:defRPr>
            </a:lvl6pPr>
            <a:lvl7pPr marL="3200400" lvl="6" indent="-228600" algn="l">
              <a:spcBef>
                <a:spcPts val="210"/>
              </a:spcBef>
              <a:spcAft>
                <a:spcPts val="0"/>
              </a:spcAft>
              <a:buClr>
                <a:srgbClr val="888888"/>
              </a:buClr>
              <a:buSzPts val="1050"/>
              <a:buNone/>
              <a:defRPr sz="1050">
                <a:solidFill>
                  <a:srgbClr val="888888"/>
                </a:solidFill>
              </a:defRPr>
            </a:lvl7pPr>
            <a:lvl8pPr marL="3657600" lvl="7" indent="-228600" algn="l">
              <a:spcBef>
                <a:spcPts val="210"/>
              </a:spcBef>
              <a:spcAft>
                <a:spcPts val="0"/>
              </a:spcAft>
              <a:buClr>
                <a:srgbClr val="888888"/>
              </a:buClr>
              <a:buSzPts val="1050"/>
              <a:buNone/>
              <a:defRPr sz="1050">
                <a:solidFill>
                  <a:srgbClr val="888888"/>
                </a:solidFill>
              </a:defRPr>
            </a:lvl8pPr>
            <a:lvl9pPr marL="4114800" lvl="8" indent="-228600" algn="l">
              <a:spcBef>
                <a:spcPts val="210"/>
              </a:spcBef>
              <a:spcAft>
                <a:spcPts val="0"/>
              </a:spcAft>
              <a:buClr>
                <a:srgbClr val="888888"/>
              </a:buClr>
              <a:buSzPts val="1050"/>
              <a:buNone/>
              <a:defRPr sz="105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1930400" y="148819"/>
            <a:ext cx="83312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609600" y="1600205"/>
            <a:ext cx="5384800" cy="4525963"/>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30" name="Google Shape;30;p5"/>
          <p:cNvSpPr txBox="1">
            <a:spLocks noGrp="1"/>
          </p:cNvSpPr>
          <p:nvPr>
            <p:ph type="body" idx="2"/>
          </p:nvPr>
        </p:nvSpPr>
        <p:spPr>
          <a:xfrm>
            <a:off x="6197600" y="1600205"/>
            <a:ext cx="5384800" cy="4525963"/>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1930400" y="148819"/>
            <a:ext cx="83312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4000" b="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609600" y="1535117"/>
            <a:ext cx="5386917"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270"/>
              </a:spcBef>
              <a:spcAft>
                <a:spcPts val="0"/>
              </a:spcAft>
              <a:buClr>
                <a:schemeClr val="dk1"/>
              </a:buClr>
              <a:buSzPts val="1350"/>
              <a:buNone/>
              <a:defRPr sz="1350" b="1"/>
            </a:lvl3pPr>
            <a:lvl4pPr marL="1828800" lvl="3" indent="-228600" algn="l">
              <a:spcBef>
                <a:spcPts val="240"/>
              </a:spcBef>
              <a:spcAft>
                <a:spcPts val="0"/>
              </a:spcAft>
              <a:buClr>
                <a:schemeClr val="dk1"/>
              </a:buClr>
              <a:buSzPts val="1200"/>
              <a:buNone/>
              <a:defRPr sz="1200" b="1"/>
            </a:lvl4pPr>
            <a:lvl5pPr marL="2286000" lvl="4" indent="-228600" algn="l">
              <a:spcBef>
                <a:spcPts val="240"/>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34" name="Google Shape;34;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35" name="Google Shape;35;p6"/>
          <p:cNvSpPr txBox="1">
            <a:spLocks noGrp="1"/>
          </p:cNvSpPr>
          <p:nvPr>
            <p:ph type="body" idx="3"/>
          </p:nvPr>
        </p:nvSpPr>
        <p:spPr>
          <a:xfrm>
            <a:off x="6193372" y="1535117"/>
            <a:ext cx="5389033"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270"/>
              </a:spcBef>
              <a:spcAft>
                <a:spcPts val="0"/>
              </a:spcAft>
              <a:buClr>
                <a:schemeClr val="dk1"/>
              </a:buClr>
              <a:buSzPts val="1350"/>
              <a:buNone/>
              <a:defRPr sz="1350" b="1"/>
            </a:lvl3pPr>
            <a:lvl4pPr marL="1828800" lvl="3" indent="-228600" algn="l">
              <a:spcBef>
                <a:spcPts val="240"/>
              </a:spcBef>
              <a:spcAft>
                <a:spcPts val="0"/>
              </a:spcAft>
              <a:buClr>
                <a:schemeClr val="dk1"/>
              </a:buClr>
              <a:buSzPts val="1200"/>
              <a:buNone/>
              <a:defRPr sz="1200" b="1"/>
            </a:lvl4pPr>
            <a:lvl5pPr marL="2286000" lvl="4" indent="-228600" algn="l">
              <a:spcBef>
                <a:spcPts val="240"/>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36" name="Google Shape;36;p6"/>
          <p:cNvSpPr txBox="1">
            <a:spLocks noGrp="1"/>
          </p:cNvSpPr>
          <p:nvPr>
            <p:ph type="body" idx="4"/>
          </p:nvPr>
        </p:nvSpPr>
        <p:spPr>
          <a:xfrm>
            <a:off x="6193372" y="2174875"/>
            <a:ext cx="5389033"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1930400" y="148819"/>
            <a:ext cx="83312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4000" b="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609603" y="273053"/>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4766737" y="273057"/>
            <a:ext cx="6815667" cy="585311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61950" algn="l">
              <a:spcBef>
                <a:spcPts val="420"/>
              </a:spcBef>
              <a:spcAft>
                <a:spcPts val="0"/>
              </a:spcAft>
              <a:buClr>
                <a:schemeClr val="dk1"/>
              </a:buClr>
              <a:buSzPts val="2100"/>
              <a:buChar char="–"/>
              <a:defRPr sz="2100"/>
            </a:lvl2pPr>
            <a:lvl3pPr marL="1371600" lvl="2" indent="-342900" algn="l">
              <a:spcBef>
                <a:spcPts val="360"/>
              </a:spcBef>
              <a:spcAft>
                <a:spcPts val="0"/>
              </a:spcAft>
              <a:buClr>
                <a:schemeClr val="dk1"/>
              </a:buClr>
              <a:buSzPts val="1800"/>
              <a:buChar char="•"/>
              <a:defRPr sz="18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43" name="Google Shape;43;p9"/>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2389717" y="4800604"/>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0"/>
          <p:cNvSpPr>
            <a:spLocks noGrp="1"/>
          </p:cNvSpPr>
          <p:nvPr>
            <p:ph type="pic" idx="2"/>
          </p:nvPr>
        </p:nvSpPr>
        <p:spPr>
          <a:xfrm>
            <a:off x="2389717" y="612775"/>
            <a:ext cx="7315200" cy="4114800"/>
          </a:xfrm>
          <a:prstGeom prst="rect">
            <a:avLst/>
          </a:prstGeom>
          <a:noFill/>
          <a:ln>
            <a:noFill/>
          </a:ln>
        </p:spPr>
      </p:sp>
      <p:sp>
        <p:nvSpPr>
          <p:cNvPr id="47" name="Google Shape;47;p10"/>
          <p:cNvSpPr txBox="1">
            <a:spLocks noGrp="1"/>
          </p:cNvSpPr>
          <p:nvPr>
            <p:ph type="body" idx="1"/>
          </p:nvPr>
        </p:nvSpPr>
        <p:spPr>
          <a:xfrm>
            <a:off x="2389717" y="5367342"/>
            <a:ext cx="7315200" cy="804863"/>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6210189"/>
            <a:ext cx="12192000" cy="647812"/>
          </a:xfrm>
          <a:prstGeom prst="rect">
            <a:avLst/>
          </a:prstGeom>
          <a:solidFill>
            <a:srgbClr val="DAE5F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11" name="Google Shape;11;p1"/>
          <p:cNvSpPr/>
          <p:nvPr/>
        </p:nvSpPr>
        <p:spPr>
          <a:xfrm>
            <a:off x="-1654" y="-333"/>
            <a:ext cx="12192000" cy="1447800"/>
          </a:xfrm>
          <a:prstGeom prst="rect">
            <a:avLst/>
          </a:prstGeom>
          <a:solidFill>
            <a:srgbClr val="DAE5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12" name="Google Shape;12;p1"/>
          <p:cNvSpPr txBox="1">
            <a:spLocks noGrp="1"/>
          </p:cNvSpPr>
          <p:nvPr>
            <p:ph type="title"/>
          </p:nvPr>
        </p:nvSpPr>
        <p:spPr>
          <a:xfrm>
            <a:off x="1930400" y="148819"/>
            <a:ext cx="83312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4" name="Google Shape;14;p1"/>
          <p:cNvPicPr preferRelativeResize="0"/>
          <p:nvPr/>
        </p:nvPicPr>
        <p:blipFill rotWithShape="1">
          <a:blip r:embed="rId13">
            <a:alphaModFix/>
          </a:blip>
          <a:srcRect/>
          <a:stretch/>
        </p:blipFill>
        <p:spPr>
          <a:xfrm>
            <a:off x="9799" y="202140"/>
            <a:ext cx="1723588" cy="1036369"/>
          </a:xfrm>
          <a:prstGeom prst="rect">
            <a:avLst/>
          </a:prstGeom>
          <a:noFill/>
          <a:ln>
            <a:noFill/>
          </a:ln>
        </p:spPr>
      </p:pic>
      <p:pic>
        <p:nvPicPr>
          <p:cNvPr id="15" name="Google Shape;15;p1"/>
          <p:cNvPicPr preferRelativeResize="0"/>
          <p:nvPr/>
        </p:nvPicPr>
        <p:blipFill rotWithShape="1">
          <a:blip r:embed="rId14">
            <a:alphaModFix/>
          </a:blip>
          <a:srcRect/>
          <a:stretch/>
        </p:blipFill>
        <p:spPr>
          <a:xfrm>
            <a:off x="10677789" y="48319"/>
            <a:ext cx="1344000" cy="1344000"/>
          </a:xfrm>
          <a:prstGeom prst="rect">
            <a:avLst/>
          </a:prstGeom>
          <a:noFill/>
          <a:ln>
            <a:noFill/>
          </a:ln>
        </p:spPr>
      </p:pic>
      <p:sp>
        <p:nvSpPr>
          <p:cNvPr id="16" name="Google Shape;16;p1"/>
          <p:cNvSpPr txBox="1"/>
          <p:nvPr/>
        </p:nvSpPr>
        <p:spPr>
          <a:xfrm>
            <a:off x="601237" y="6413946"/>
            <a:ext cx="7906271" cy="2077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50" b="1" i="0" u="none" strike="noStrike" cap="none">
                <a:solidFill>
                  <a:srgbClr val="676A55"/>
                </a:solidFill>
                <a:latin typeface="Tahoma"/>
                <a:ea typeface="Tahoma"/>
                <a:cs typeface="Tahoma"/>
                <a:sym typeface="Tahoma"/>
              </a:rPr>
              <a:t>WGClimate-18, Tokyo, 28 Feb – 2 Mar 2023</a:t>
            </a:r>
            <a:endParaRPr/>
          </a:p>
        </p:txBody>
      </p:sp>
      <p:pic>
        <p:nvPicPr>
          <p:cNvPr id="17" name="Google Shape;17;p1"/>
          <p:cNvPicPr preferRelativeResize="0"/>
          <p:nvPr/>
        </p:nvPicPr>
        <p:blipFill rotWithShape="1">
          <a:blip r:embed="rId15">
            <a:alphaModFix/>
          </a:blip>
          <a:srcRect/>
          <a:stretch/>
        </p:blipFill>
        <p:spPr>
          <a:xfrm>
            <a:off x="9803563" y="6252637"/>
            <a:ext cx="2365363" cy="60536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703329282"/>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a:spLocks noGrp="1"/>
          </p:cNvSpPr>
          <p:nvPr>
            <p:ph type="ctrTitle"/>
          </p:nvPr>
        </p:nvSpPr>
        <p:spPr>
          <a:xfrm>
            <a:off x="914400" y="2130432"/>
            <a:ext cx="103632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sz="4000" b="1"/>
              <a:t>Welcome and Meeting Goals</a:t>
            </a:r>
            <a:endParaRPr/>
          </a:p>
        </p:txBody>
      </p:sp>
      <p:sp>
        <p:nvSpPr>
          <p:cNvPr id="226" name="Google Shape;226;p39"/>
          <p:cNvSpPr txBox="1">
            <a:spLocks noGrp="1"/>
          </p:cNvSpPr>
          <p:nvPr>
            <p:ph type="subTitle" idx="1"/>
          </p:nvPr>
        </p:nvSpPr>
        <p:spPr>
          <a:xfrm>
            <a:off x="2727593" y="3834530"/>
            <a:ext cx="6858000" cy="1996836"/>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spcBef>
                <a:spcPts val="0"/>
              </a:spcBef>
              <a:spcAft>
                <a:spcPts val="0"/>
              </a:spcAft>
              <a:buClr>
                <a:srgbClr val="888888"/>
              </a:buClr>
              <a:buSzPct val="100000"/>
              <a:buNone/>
            </a:pPr>
            <a:endParaRPr dirty="0"/>
          </a:p>
          <a:p>
            <a:pPr marL="0" lvl="0" indent="0" algn="ctr" rtl="0">
              <a:spcBef>
                <a:spcPts val="396"/>
              </a:spcBef>
              <a:spcAft>
                <a:spcPts val="0"/>
              </a:spcAft>
              <a:buClr>
                <a:srgbClr val="888888"/>
              </a:buClr>
              <a:buSzPct val="100000"/>
              <a:buNone/>
            </a:pPr>
            <a:r>
              <a:rPr lang="en-US" sz="3600" dirty="0"/>
              <a:t>Jeff </a:t>
            </a:r>
            <a:r>
              <a:rPr lang="en-US" sz="3600" dirty="0" err="1"/>
              <a:t>Privette</a:t>
            </a:r>
            <a:r>
              <a:rPr lang="en-US" sz="3600" dirty="0"/>
              <a:t>, Chair (NOAA)</a:t>
            </a:r>
            <a:endParaRPr dirty="0"/>
          </a:p>
          <a:p>
            <a:pPr marL="0" lvl="0" indent="0" algn="ctr" rtl="0">
              <a:spcBef>
                <a:spcPts val="396"/>
              </a:spcBef>
              <a:spcAft>
                <a:spcPts val="0"/>
              </a:spcAft>
              <a:buClr>
                <a:srgbClr val="888888"/>
              </a:buClr>
              <a:buSzPct val="100000"/>
              <a:buNone/>
            </a:pPr>
            <a:r>
              <a:rPr lang="en-US" sz="3600" dirty="0" err="1"/>
              <a:t>Wenying</a:t>
            </a:r>
            <a:r>
              <a:rPr lang="en-US" sz="3600" dirty="0"/>
              <a:t> </a:t>
            </a:r>
            <a:r>
              <a:rPr lang="en-US" sz="3600" dirty="0" err="1"/>
              <a:t>Su</a:t>
            </a:r>
            <a:r>
              <a:rPr lang="en-US" sz="3600" dirty="0"/>
              <a:t>, Vice-Chair (NASA; virtual)</a:t>
            </a:r>
            <a:endParaRPr dirty="0"/>
          </a:p>
          <a:p>
            <a:pPr marL="0" lvl="0" indent="0" algn="ctr" rtl="0">
              <a:spcBef>
                <a:spcPts val="264"/>
              </a:spcBef>
              <a:spcAft>
                <a:spcPts val="0"/>
              </a:spcAft>
              <a:buClr>
                <a:srgbClr val="888888"/>
              </a:buClr>
              <a:buSzPct val="100000"/>
              <a:buNone/>
            </a:pPr>
            <a:endParaRPr dirty="0"/>
          </a:p>
          <a:p>
            <a:pPr marL="0" lvl="0" indent="0" algn="ctr" rtl="0">
              <a:spcBef>
                <a:spcPts val="264"/>
              </a:spcBef>
              <a:spcAft>
                <a:spcPts val="0"/>
              </a:spcAft>
              <a:buClr>
                <a:srgbClr val="888888"/>
              </a:buClr>
              <a:buSzPct val="100000"/>
              <a:buNone/>
            </a:pPr>
            <a:endParaRPr dirty="0"/>
          </a:p>
          <a:p>
            <a:pPr marL="0" lvl="0" indent="0" algn="ctr" rtl="0">
              <a:spcBef>
                <a:spcPts val="264"/>
              </a:spcBef>
              <a:spcAft>
                <a:spcPts val="0"/>
              </a:spcAft>
              <a:buClr>
                <a:srgbClr val="888888"/>
              </a:buClr>
              <a:buSzPct val="100000"/>
              <a:buNone/>
            </a:pPr>
            <a:r>
              <a:rPr lang="en-US" dirty="0"/>
              <a:t>19</a:t>
            </a:r>
            <a:r>
              <a:rPr lang="en-US" baseline="30000" dirty="0"/>
              <a:t>th</a:t>
            </a:r>
            <a:r>
              <a:rPr lang="en-US" dirty="0"/>
              <a:t> Meeting of the Joint CEOS-CGMS Working Group on Climate</a:t>
            </a:r>
            <a:endParaRPr dirty="0"/>
          </a:p>
          <a:p>
            <a:pPr marL="0" lvl="0" indent="0" algn="ctr" rtl="0">
              <a:spcBef>
                <a:spcPts val="264"/>
              </a:spcBef>
              <a:spcAft>
                <a:spcPts val="0"/>
              </a:spcAft>
              <a:buClr>
                <a:srgbClr val="888888"/>
              </a:buClr>
              <a:buSzPct val="100000"/>
              <a:buNone/>
            </a:pPr>
            <a:r>
              <a:rPr lang="en-US" dirty="0"/>
              <a:t>Frascati</a:t>
            </a:r>
            <a:endParaRPr dirty="0"/>
          </a:p>
          <a:p>
            <a:pPr marL="0" lvl="0" indent="0" algn="ctr" rtl="0">
              <a:spcBef>
                <a:spcPts val="264"/>
              </a:spcBef>
              <a:spcAft>
                <a:spcPts val="0"/>
              </a:spcAft>
              <a:buClr>
                <a:srgbClr val="888888"/>
              </a:buClr>
              <a:buSzPct val="100000"/>
              <a:buNone/>
            </a:pPr>
            <a:r>
              <a:rPr lang="en-US" dirty="0"/>
              <a:t>16 October 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3"/>
          <p:cNvSpPr txBox="1">
            <a:spLocks noGrp="1"/>
          </p:cNvSpPr>
          <p:nvPr>
            <p:ph type="title"/>
          </p:nvPr>
        </p:nvSpPr>
        <p:spPr>
          <a:xfrm>
            <a:off x="1930400" y="148819"/>
            <a:ext cx="8331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a:t>Definitions Work</a:t>
            </a:r>
            <a:endParaRPr/>
          </a:p>
        </p:txBody>
      </p:sp>
      <p:sp>
        <p:nvSpPr>
          <p:cNvPr id="312" name="Google Shape;312;p53"/>
          <p:cNvSpPr txBox="1">
            <a:spLocks noGrp="1"/>
          </p:cNvSpPr>
          <p:nvPr>
            <p:ph type="body" idx="1"/>
          </p:nvPr>
        </p:nvSpPr>
        <p:spPr>
          <a:xfrm>
            <a:off x="769155" y="1863494"/>
            <a:ext cx="10972800" cy="4525963"/>
          </a:xfrm>
          <a:prstGeom prst="rect">
            <a:avLst/>
          </a:prstGeom>
          <a:noFill/>
          <a:ln>
            <a:noFill/>
          </a:ln>
        </p:spPr>
        <p:txBody>
          <a:bodyPr spcFirstLastPara="1" wrap="square" lIns="91425" tIns="45700" rIns="91425" bIns="45700" anchor="t" anchorCtr="0">
            <a:normAutofit/>
          </a:bodyPr>
          <a:lstStyle/>
          <a:p>
            <a:pPr marL="257168" lvl="0" indent="-257168" algn="l" rtl="0">
              <a:spcBef>
                <a:spcPts val="0"/>
              </a:spcBef>
              <a:spcAft>
                <a:spcPts val="0"/>
              </a:spcAft>
              <a:buClr>
                <a:schemeClr val="dk1"/>
              </a:buClr>
              <a:buSzPts val="2400"/>
              <a:buChar char="•"/>
            </a:pPr>
            <a:r>
              <a:rPr lang="en-US"/>
              <a:t>Presented poster at AMS in Denver in January</a:t>
            </a:r>
            <a:endParaRPr/>
          </a:p>
          <a:p>
            <a:pPr marL="257168" lvl="0" indent="-257168" algn="l" rtl="0">
              <a:spcBef>
                <a:spcPts val="480"/>
              </a:spcBef>
              <a:spcAft>
                <a:spcPts val="0"/>
              </a:spcAft>
              <a:buClr>
                <a:schemeClr val="dk1"/>
              </a:buClr>
              <a:buSzPts val="2400"/>
              <a:buChar char="•"/>
            </a:pPr>
            <a:r>
              <a:rPr lang="en-US"/>
              <a:t>Led to some additional changes in definitions and inputs</a:t>
            </a:r>
            <a:endParaRPr/>
          </a:p>
          <a:p>
            <a:pPr marL="257168" lvl="0" indent="-257168" algn="l" rtl="0">
              <a:spcBef>
                <a:spcPts val="480"/>
              </a:spcBef>
              <a:spcAft>
                <a:spcPts val="0"/>
              </a:spcAft>
              <a:buClr>
                <a:schemeClr val="dk1"/>
              </a:buClr>
              <a:buSzPts val="2400"/>
              <a:buChar char="•"/>
            </a:pPr>
            <a:r>
              <a:rPr lang="en-US"/>
              <a:t>Not many visitors to the poster, but those that visited were very engaged and supportive</a:t>
            </a:r>
            <a:endParaRPr/>
          </a:p>
          <a:p>
            <a:pPr marL="557199" lvl="1" indent="-214308" algn="l" rtl="0">
              <a:spcBef>
                <a:spcPts val="420"/>
              </a:spcBef>
              <a:spcAft>
                <a:spcPts val="0"/>
              </a:spcAft>
              <a:buClr>
                <a:schemeClr val="dk1"/>
              </a:buClr>
              <a:buSzPts val="2100"/>
              <a:buChar char="–"/>
            </a:pPr>
            <a:r>
              <a:rPr lang="en-US"/>
              <a:t>Some research teams had run into same problem</a:t>
            </a:r>
            <a:br>
              <a:rPr lang="en-US"/>
            </a:br>
            <a:endParaRPr/>
          </a:p>
          <a:p>
            <a:pPr marL="257168" lvl="0" indent="-257168" algn="l" rtl="0">
              <a:spcBef>
                <a:spcPts val="480"/>
              </a:spcBef>
              <a:spcAft>
                <a:spcPts val="0"/>
              </a:spcAft>
              <a:buClr>
                <a:schemeClr val="dk1"/>
              </a:buClr>
              <a:buSzPts val="2400"/>
              <a:buChar char="•"/>
            </a:pPr>
            <a:r>
              <a:rPr lang="en-US"/>
              <a:t>One issue raised by Joerg and also by visitors:</a:t>
            </a:r>
            <a:endParaRPr/>
          </a:p>
          <a:p>
            <a:pPr marL="557199" lvl="1" indent="-214308" algn="l" rtl="0">
              <a:spcBef>
                <a:spcPts val="420"/>
              </a:spcBef>
              <a:spcAft>
                <a:spcPts val="0"/>
              </a:spcAft>
              <a:buClr>
                <a:schemeClr val="dk1"/>
              </a:buClr>
              <a:buSzPts val="2100"/>
              <a:buChar char="–"/>
            </a:pPr>
            <a:r>
              <a:rPr lang="en-US"/>
              <a:t>Use of “CDRs” to denote both the general category and thematic CDRs</a:t>
            </a:r>
            <a:endParaRPr/>
          </a:p>
          <a:p>
            <a:pPr marL="557199" lvl="1" indent="-80957" algn="l" rtl="0">
              <a:spcBef>
                <a:spcPts val="420"/>
              </a:spcBef>
              <a:spcAft>
                <a:spcPts val="0"/>
              </a:spcAft>
              <a:buClr>
                <a:schemeClr val="dk1"/>
              </a:buClr>
              <a:buSzPts val="2100"/>
              <a:buNone/>
            </a:pPr>
            <a:endParaRPr/>
          </a:p>
          <a:p>
            <a:pPr marL="257168" lvl="0" indent="-257168" algn="l" rtl="0">
              <a:spcBef>
                <a:spcPts val="480"/>
              </a:spcBef>
              <a:spcAft>
                <a:spcPts val="0"/>
              </a:spcAft>
              <a:buClr>
                <a:schemeClr val="dk1"/>
              </a:buClr>
              <a:buSzPts val="2400"/>
              <a:buChar char="•"/>
            </a:pPr>
            <a:r>
              <a:rPr lang="en-US"/>
              <a:t>Request: converge on the definitions here/now so only need to finish manuscript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43"/>
        <p:cNvGrpSpPr/>
        <p:nvPr/>
      </p:nvGrpSpPr>
      <p:grpSpPr>
        <a:xfrm>
          <a:off x="0" y="0"/>
          <a:ext cx="0" cy="0"/>
          <a:chOff x="0" y="0"/>
          <a:chExt cx="0" cy="0"/>
        </a:xfrm>
      </p:grpSpPr>
      <p:sp>
        <p:nvSpPr>
          <p:cNvPr id="344" name="Google Shape;344;p56"/>
          <p:cNvSpPr/>
          <p:nvPr/>
        </p:nvSpPr>
        <p:spPr>
          <a:xfrm>
            <a:off x="96252" y="415729"/>
            <a:ext cx="12192000" cy="6170920"/>
          </a:xfrm>
          <a:prstGeom prst="rect">
            <a:avLst/>
          </a:prstGeom>
          <a:noFill/>
          <a:ln>
            <a:noFill/>
          </a:ln>
        </p:spPr>
        <p:txBody>
          <a:bodyPr spcFirstLastPara="1" wrap="square" lIns="91425" tIns="45700" rIns="91425" bIns="45700" anchor="t" anchorCtr="0">
            <a:noAutofit/>
          </a:bodyPr>
          <a:lstStyle/>
          <a:p>
            <a:pPr marL="0" marR="0" lvl="0" indent="-127000" algn="l" rtl="0">
              <a:spcBef>
                <a:spcPts val="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 A </a:t>
            </a:r>
            <a:r>
              <a:rPr lang="en-US" sz="2000" b="1" i="0" u="none" strike="noStrike" cap="none" dirty="0">
                <a:solidFill>
                  <a:srgbClr val="000000"/>
                </a:solidFill>
                <a:latin typeface="Calibri"/>
                <a:ea typeface="Calibri"/>
                <a:cs typeface="Calibri"/>
                <a:sym typeface="Calibri"/>
              </a:rPr>
              <a:t>Forward-processed Data Record (FDR)</a:t>
            </a:r>
            <a:r>
              <a:rPr lang="en-US" sz="2000" b="0" i="0" u="none" strike="noStrike" cap="none" dirty="0">
                <a:solidFill>
                  <a:srgbClr val="000000"/>
                </a:solidFill>
                <a:latin typeface="Calibri"/>
                <a:ea typeface="Calibri"/>
                <a:cs typeface="Calibri"/>
                <a:sym typeface="Calibri"/>
              </a:rPr>
              <a:t> is a time series of data, located in time and space, processed and released for the first time from a given input data set and production system. Subtypes are </a:t>
            </a:r>
            <a:r>
              <a:rPr lang="en-US" sz="2000" b="1" i="0" u="none" strike="noStrike" cap="none" dirty="0">
                <a:solidFill>
                  <a:srgbClr val="000000"/>
                </a:solidFill>
                <a:latin typeface="Calibri"/>
                <a:ea typeface="Calibri"/>
                <a:cs typeface="Calibri"/>
                <a:sym typeface="Calibri"/>
              </a:rPr>
              <a:t>Fundamental (FFDR) </a:t>
            </a:r>
            <a:r>
              <a:rPr lang="en-US" sz="2000" b="0" i="0" u="none" strike="noStrike" cap="none" dirty="0">
                <a:solidFill>
                  <a:srgbClr val="000000"/>
                </a:solidFill>
                <a:latin typeface="Calibri"/>
                <a:ea typeface="Calibri"/>
                <a:cs typeface="Calibri"/>
                <a:sym typeface="Calibri"/>
              </a:rPr>
              <a:t>and</a:t>
            </a:r>
            <a:r>
              <a:rPr lang="en-US" sz="2000" b="1" i="0" u="none" strike="noStrike" cap="none" dirty="0">
                <a:solidFill>
                  <a:srgbClr val="000000"/>
                </a:solidFill>
                <a:latin typeface="Calibri"/>
                <a:ea typeface="Calibri"/>
                <a:cs typeface="Calibri"/>
                <a:sym typeface="Calibri"/>
              </a:rPr>
              <a:t> Thematic (TFDR)</a:t>
            </a:r>
            <a:r>
              <a:rPr lang="en-US" sz="2000" b="0" i="0" u="none" strike="noStrike" cap="none" dirty="0">
                <a:solidFill>
                  <a:srgbClr val="000000"/>
                </a:solidFill>
                <a:latin typeface="Calibri"/>
                <a:ea typeface="Calibri"/>
                <a:cs typeface="Calibri"/>
                <a:sym typeface="Calibri"/>
              </a:rPr>
              <a:t>.</a:t>
            </a:r>
            <a:endParaRPr sz="2000" b="0" i="0" u="none" strike="noStrike" cap="none" dirty="0">
              <a:solidFill>
                <a:srgbClr val="000000"/>
              </a:solidFill>
              <a:latin typeface="Noto Sans Symbols"/>
              <a:ea typeface="Noto Sans Symbols"/>
              <a:cs typeface="Noto Sans Symbols"/>
              <a:sym typeface="Noto Sans Symbols"/>
            </a:endParaRPr>
          </a:p>
          <a:p>
            <a:pPr marL="0" marR="0" lvl="0" indent="-127000" algn="l" rtl="0">
              <a:spcBef>
                <a:spcPts val="18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 A </a:t>
            </a:r>
            <a:r>
              <a:rPr lang="en-US" sz="2000" b="1" i="0" u="none" strike="noStrike" cap="none" dirty="0">
                <a:solidFill>
                  <a:srgbClr val="000000"/>
                </a:solidFill>
                <a:latin typeface="Calibri"/>
                <a:ea typeface="Calibri"/>
                <a:cs typeface="Calibri"/>
                <a:sym typeface="Calibri"/>
              </a:rPr>
              <a:t>Mission-reprocessed Data Record (MDR) </a:t>
            </a:r>
            <a:r>
              <a:rPr lang="en-US" sz="2000" b="0" i="0" u="none" strike="noStrike" cap="none" dirty="0">
                <a:solidFill>
                  <a:srgbClr val="000000"/>
                </a:solidFill>
                <a:latin typeface="Calibri"/>
                <a:ea typeface="Calibri"/>
                <a:cs typeface="Calibri"/>
                <a:sym typeface="Calibri"/>
              </a:rPr>
              <a:t>is a consistently-processed time series of data, located in time and space, produced using observations from instrument(s) on one observing platform that improves upon a previously-released version of the record. Subtypes are </a:t>
            </a:r>
            <a:r>
              <a:rPr lang="en-US" sz="2000" b="1" i="0" u="none" strike="noStrike" cap="none" dirty="0">
                <a:solidFill>
                  <a:srgbClr val="000000"/>
                </a:solidFill>
                <a:latin typeface="Calibri"/>
                <a:ea typeface="Calibri"/>
                <a:cs typeface="Calibri"/>
                <a:sym typeface="Calibri"/>
              </a:rPr>
              <a:t>Fundamental (FMDR) </a:t>
            </a:r>
            <a:r>
              <a:rPr lang="en-US" sz="2000" b="0" i="0" u="none" strike="noStrike" cap="none" dirty="0">
                <a:solidFill>
                  <a:srgbClr val="000000"/>
                </a:solidFill>
                <a:latin typeface="Calibri"/>
                <a:ea typeface="Calibri"/>
                <a:cs typeface="Calibri"/>
                <a:sym typeface="Calibri"/>
              </a:rPr>
              <a:t>and</a:t>
            </a:r>
            <a:r>
              <a:rPr lang="en-US" sz="2000" b="1" i="0" u="none" strike="noStrike" cap="none" dirty="0">
                <a:solidFill>
                  <a:srgbClr val="000000"/>
                </a:solidFill>
                <a:latin typeface="Calibri"/>
                <a:ea typeface="Calibri"/>
                <a:cs typeface="Calibri"/>
                <a:sym typeface="Calibri"/>
              </a:rPr>
              <a:t> Thematic (TMDR)</a:t>
            </a:r>
            <a:r>
              <a:rPr lang="en-US" sz="2000" b="0" i="0" u="none" strike="noStrike" cap="none" dirty="0">
                <a:solidFill>
                  <a:srgbClr val="000000"/>
                </a:solidFill>
                <a:latin typeface="Calibri"/>
                <a:ea typeface="Calibri"/>
                <a:cs typeface="Calibri"/>
                <a:sym typeface="Calibri"/>
              </a:rPr>
              <a:t>.</a:t>
            </a:r>
            <a:endParaRPr sz="2000" b="0" i="0" u="none" strike="noStrike" cap="none" dirty="0">
              <a:solidFill>
                <a:srgbClr val="000000"/>
              </a:solidFill>
              <a:latin typeface="Noto Sans Symbols"/>
              <a:ea typeface="Noto Sans Symbols"/>
              <a:cs typeface="Noto Sans Symbols"/>
              <a:sym typeface="Noto Sans Symbols"/>
            </a:endParaRPr>
          </a:p>
          <a:p>
            <a:pPr marL="0" marR="0" lvl="0" indent="-127000" algn="l" rtl="0">
              <a:spcBef>
                <a:spcPts val="18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 A </a:t>
            </a:r>
            <a:r>
              <a:rPr lang="en-US" sz="2000" b="1" i="0" u="none" strike="noStrike" cap="none" dirty="0">
                <a:solidFill>
                  <a:srgbClr val="000000"/>
                </a:solidFill>
                <a:latin typeface="Calibri"/>
                <a:ea typeface="Calibri"/>
                <a:cs typeface="Calibri"/>
                <a:sym typeface="Calibri"/>
              </a:rPr>
              <a:t>Climate Data Record (CDR) </a:t>
            </a:r>
            <a:r>
              <a:rPr lang="en-US" sz="2000" b="0" i="0" u="none" strike="noStrike" cap="none" dirty="0">
                <a:solidFill>
                  <a:srgbClr val="000000"/>
                </a:solidFill>
                <a:latin typeface="Calibri"/>
                <a:ea typeface="Calibri"/>
                <a:cs typeface="Calibri"/>
                <a:sym typeface="Calibri"/>
              </a:rPr>
              <a:t>is a consistently-processed time series of uncertainty-quantified data, located in time and space, of sufficient length and quality to be useful for climate time-scale uses.</a:t>
            </a:r>
            <a:endParaRPr sz="2000" b="0" i="0" u="none" strike="noStrike" cap="none" dirty="0">
              <a:solidFill>
                <a:srgbClr val="000000"/>
              </a:solidFill>
              <a:latin typeface="Noto Sans Symbols"/>
              <a:ea typeface="Noto Sans Symbols"/>
              <a:cs typeface="Noto Sans Symbols"/>
              <a:sym typeface="Noto Sans Symbols"/>
            </a:endParaRPr>
          </a:p>
          <a:p>
            <a:pPr marL="0" marR="0" lvl="0" indent="-127000" algn="l" rtl="0">
              <a:spcBef>
                <a:spcPts val="18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 A </a:t>
            </a:r>
            <a:r>
              <a:rPr lang="en-US" sz="2000" b="1" i="0" u="none" strike="noStrike" cap="none" dirty="0">
                <a:solidFill>
                  <a:srgbClr val="000000"/>
                </a:solidFill>
                <a:latin typeface="Calibri"/>
                <a:ea typeface="Calibri"/>
                <a:cs typeface="Calibri"/>
                <a:sym typeface="Calibri"/>
              </a:rPr>
              <a:t>Fundamental CDR (FCDR) </a:t>
            </a:r>
            <a:r>
              <a:rPr lang="en-US" sz="2000" b="0" i="0" u="none" strike="noStrike" cap="none" dirty="0">
                <a:solidFill>
                  <a:srgbClr val="000000"/>
                </a:solidFill>
                <a:latin typeface="Calibri"/>
                <a:ea typeface="Calibri"/>
                <a:cs typeface="Calibri"/>
                <a:sym typeface="Calibri"/>
              </a:rPr>
              <a:t>is a consistently-processed time series of uncertainty-quantified sensor observations calibrated to physical units, located in time and space, of sufficient length and quality to be useful for climate time-scale uses.</a:t>
            </a:r>
            <a:endParaRPr sz="2000" b="0" i="0" u="none" strike="noStrike" cap="none" dirty="0">
              <a:solidFill>
                <a:srgbClr val="000000"/>
              </a:solidFill>
              <a:latin typeface="Noto Sans Symbols"/>
              <a:ea typeface="Noto Sans Symbols"/>
              <a:cs typeface="Noto Sans Symbols"/>
              <a:sym typeface="Noto Sans Symbols"/>
            </a:endParaRPr>
          </a:p>
          <a:p>
            <a:pPr marL="0" marR="0" lvl="0" indent="-127000" algn="l" rtl="0">
              <a:spcBef>
                <a:spcPts val="18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 A </a:t>
            </a:r>
            <a:r>
              <a:rPr lang="en-US" sz="2000" b="1" i="0" u="none" strike="noStrike" cap="none" dirty="0">
                <a:solidFill>
                  <a:srgbClr val="000000"/>
                </a:solidFill>
                <a:latin typeface="Calibri"/>
                <a:ea typeface="Calibri"/>
                <a:cs typeface="Calibri"/>
                <a:sym typeface="Calibri"/>
              </a:rPr>
              <a:t>Thematic CDR (TCDR) </a:t>
            </a:r>
            <a:r>
              <a:rPr lang="en-US" sz="2000" b="0" i="0" u="none" strike="noStrike" cap="none" dirty="0">
                <a:solidFill>
                  <a:srgbClr val="000000"/>
                </a:solidFill>
                <a:latin typeface="Calibri"/>
                <a:ea typeface="Calibri"/>
                <a:cs typeface="Calibri"/>
                <a:sym typeface="Calibri"/>
              </a:rPr>
              <a:t>is a consistently-processed time series of uncertainty-quantified values of a geophysical variable or related indicator, located in time and space, of sufficient length and quality to be useful for climate time-scale uses.</a:t>
            </a:r>
            <a:endParaRPr sz="2000" b="0" i="0" u="none" strike="noStrike" cap="none" dirty="0">
              <a:solidFill>
                <a:srgbClr val="000000"/>
              </a:solidFill>
              <a:latin typeface="Noto Sans Symbols"/>
              <a:ea typeface="Noto Sans Symbols"/>
              <a:cs typeface="Noto Sans Symbols"/>
              <a:sym typeface="Noto Sans Symbols"/>
            </a:endParaRPr>
          </a:p>
          <a:p>
            <a:pPr marL="0" marR="0" lvl="0" indent="-127000" algn="l" rtl="0">
              <a:spcBef>
                <a:spcPts val="18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 An </a:t>
            </a:r>
            <a:r>
              <a:rPr lang="en-US" sz="2000" b="1" i="0" u="none" strike="noStrike" cap="none" dirty="0">
                <a:solidFill>
                  <a:srgbClr val="000000"/>
                </a:solidFill>
                <a:latin typeface="Calibri"/>
                <a:ea typeface="Calibri"/>
                <a:cs typeface="Calibri"/>
                <a:sym typeface="Calibri"/>
              </a:rPr>
              <a:t>Interim CDR (ICDR) </a:t>
            </a:r>
            <a:r>
              <a:rPr lang="en-US" sz="2000" b="0" i="0" u="none" strike="noStrike" cap="none" dirty="0">
                <a:solidFill>
                  <a:srgbClr val="000000"/>
                </a:solidFill>
                <a:latin typeface="Calibri"/>
                <a:ea typeface="Calibri"/>
                <a:cs typeface="Calibri"/>
                <a:sym typeface="Calibri"/>
              </a:rPr>
              <a:t>is a consistently-processed time series of uncertainty-quantified data, located in time and space, processed with a system approximating an baselined CDR system but operating at lower latency.</a:t>
            </a:r>
            <a:endParaRPr sz="2000" b="0" i="0" u="none" strike="noStrike" cap="none" dirty="0">
              <a:solidFill>
                <a:srgbClr val="000000"/>
              </a:solidFill>
              <a:latin typeface="Noto Sans Symbols"/>
              <a:ea typeface="Noto Sans Symbols"/>
              <a:cs typeface="Noto Sans Symbols"/>
              <a:sym typeface="Noto Sans Symbol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43"/>
        <p:cNvGrpSpPr/>
        <p:nvPr/>
      </p:nvGrpSpPr>
      <p:grpSpPr>
        <a:xfrm>
          <a:off x="0" y="0"/>
          <a:ext cx="0" cy="0"/>
          <a:chOff x="0" y="0"/>
          <a:chExt cx="0" cy="0"/>
        </a:xfrm>
      </p:grpSpPr>
      <p:sp>
        <p:nvSpPr>
          <p:cNvPr id="344" name="Google Shape;344;p56"/>
          <p:cNvSpPr/>
          <p:nvPr/>
        </p:nvSpPr>
        <p:spPr>
          <a:xfrm>
            <a:off x="136008" y="283205"/>
            <a:ext cx="12192000" cy="6170920"/>
          </a:xfrm>
          <a:prstGeom prst="rect">
            <a:avLst/>
          </a:prstGeom>
          <a:noFill/>
          <a:ln>
            <a:noFill/>
          </a:ln>
        </p:spPr>
        <p:txBody>
          <a:bodyPr spcFirstLastPara="1" wrap="square" lIns="91425" tIns="45700" rIns="91425" bIns="45700" anchor="t" anchorCtr="0">
            <a:noAutofit/>
          </a:bodyPr>
          <a:lstStyle/>
          <a:p>
            <a:pPr marL="0" marR="0" lvl="0" indent="-127000" algn="l" rtl="0">
              <a:spcBef>
                <a:spcPts val="0"/>
              </a:spcBef>
              <a:spcAft>
                <a:spcPts val="0"/>
              </a:spcAft>
              <a:buClr>
                <a:srgbClr val="000000"/>
              </a:buClr>
              <a:buSzPts val="2000"/>
              <a:buFont typeface="Arial"/>
              <a:buChar char="•"/>
            </a:pPr>
            <a:r>
              <a:rPr lang="en-US" sz="1800" b="0" i="0" u="none" strike="noStrike" cap="none" dirty="0">
                <a:solidFill>
                  <a:srgbClr val="000000"/>
                </a:solidFill>
                <a:latin typeface="Calibri"/>
                <a:ea typeface="Calibri"/>
                <a:cs typeface="Calibri"/>
                <a:sym typeface="Calibri"/>
              </a:rPr>
              <a:t> A </a:t>
            </a:r>
            <a:r>
              <a:rPr lang="en-US" sz="1800" b="1" i="0" u="none" strike="noStrike" cap="none" dirty="0">
                <a:solidFill>
                  <a:srgbClr val="000000"/>
                </a:solidFill>
                <a:latin typeface="Calibri"/>
                <a:ea typeface="Calibri"/>
                <a:cs typeface="Calibri"/>
                <a:sym typeface="Calibri"/>
              </a:rPr>
              <a:t>Forward-processed Data Record (FDR)</a:t>
            </a:r>
            <a:r>
              <a:rPr lang="en-US" sz="1800" b="0" i="0" u="none" strike="noStrike" cap="none" dirty="0">
                <a:solidFill>
                  <a:srgbClr val="000000"/>
                </a:solidFill>
                <a:latin typeface="Calibri"/>
                <a:ea typeface="Calibri"/>
                <a:cs typeface="Calibri"/>
                <a:sym typeface="Calibri"/>
              </a:rPr>
              <a:t> is a time series of data, located in time and space, processed and released for the first time from a given input data set and production system. Subtypes are </a:t>
            </a:r>
            <a:r>
              <a:rPr lang="en-US" sz="1800" b="1" i="0" u="none" strike="noStrike" cap="none" dirty="0">
                <a:solidFill>
                  <a:srgbClr val="000000"/>
                </a:solidFill>
                <a:latin typeface="Calibri"/>
                <a:ea typeface="Calibri"/>
                <a:cs typeface="Calibri"/>
                <a:sym typeface="Calibri"/>
              </a:rPr>
              <a:t>Fundamental (FFDR) </a:t>
            </a:r>
            <a:r>
              <a:rPr lang="en-US" sz="1800" b="0" i="0" u="none" strike="noStrike" cap="none" dirty="0">
                <a:solidFill>
                  <a:srgbClr val="000000"/>
                </a:solidFill>
                <a:latin typeface="Calibri"/>
                <a:ea typeface="Calibri"/>
                <a:cs typeface="Calibri"/>
                <a:sym typeface="Calibri"/>
              </a:rPr>
              <a:t>and</a:t>
            </a:r>
            <a:r>
              <a:rPr lang="en-US" sz="1800" b="1" i="0" u="none" strike="noStrike" cap="none" dirty="0">
                <a:solidFill>
                  <a:srgbClr val="000000"/>
                </a:solidFill>
                <a:latin typeface="Calibri"/>
                <a:ea typeface="Calibri"/>
                <a:cs typeface="Calibri"/>
                <a:sym typeface="Calibri"/>
              </a:rPr>
              <a:t> Thematic (TFDR)</a:t>
            </a:r>
            <a:r>
              <a:rPr lang="en-US" sz="1800" b="0" i="0" u="none" strike="noStrike" cap="none" dirty="0">
                <a:solidFill>
                  <a:srgbClr val="000000"/>
                </a:solidFill>
                <a:latin typeface="Calibri"/>
                <a:ea typeface="Calibri"/>
                <a:cs typeface="Calibri"/>
                <a:sym typeface="Calibri"/>
              </a:rPr>
              <a:t>.</a:t>
            </a:r>
            <a:endParaRPr sz="1800" b="0" i="0" u="none" strike="noStrike" cap="none" dirty="0">
              <a:solidFill>
                <a:srgbClr val="000000"/>
              </a:solidFill>
              <a:latin typeface="Noto Sans Symbols"/>
              <a:ea typeface="Noto Sans Symbols"/>
              <a:cs typeface="Noto Sans Symbols"/>
              <a:sym typeface="Noto Sans Symbols"/>
            </a:endParaRPr>
          </a:p>
          <a:p>
            <a:pPr marL="0" marR="0" lvl="0" indent="-127000" algn="l" rtl="0">
              <a:spcBef>
                <a:spcPts val="1800"/>
              </a:spcBef>
              <a:spcAft>
                <a:spcPts val="0"/>
              </a:spcAft>
              <a:buClr>
                <a:srgbClr val="000000"/>
              </a:buClr>
              <a:buSzPts val="2000"/>
              <a:buFont typeface="Arial"/>
              <a:buChar char="•"/>
            </a:pPr>
            <a:r>
              <a:rPr lang="en-US" sz="1800" b="0" i="0" u="none" strike="noStrike" cap="none" dirty="0">
                <a:solidFill>
                  <a:srgbClr val="000000"/>
                </a:solidFill>
                <a:latin typeface="Calibri"/>
                <a:ea typeface="Calibri"/>
                <a:cs typeface="Calibri"/>
                <a:sym typeface="Calibri"/>
              </a:rPr>
              <a:t> A </a:t>
            </a:r>
            <a:r>
              <a:rPr lang="en-US" sz="1800" b="1" i="0" u="none" strike="noStrike" cap="none" dirty="0">
                <a:solidFill>
                  <a:srgbClr val="000000"/>
                </a:solidFill>
                <a:latin typeface="Calibri"/>
                <a:ea typeface="Calibri"/>
                <a:cs typeface="Calibri"/>
                <a:sym typeface="Calibri"/>
              </a:rPr>
              <a:t>Mission-reprocessed Data Record (MDR) </a:t>
            </a:r>
            <a:r>
              <a:rPr lang="en-US" sz="1800" b="0" i="0" u="none" strike="noStrike" cap="none" dirty="0">
                <a:solidFill>
                  <a:srgbClr val="000000"/>
                </a:solidFill>
                <a:latin typeface="Calibri"/>
                <a:ea typeface="Calibri"/>
                <a:cs typeface="Calibri"/>
                <a:sym typeface="Calibri"/>
              </a:rPr>
              <a:t>is a consistently-processed time series of data, located in time and space, produced using observations from instrument(s) on one observing platform that improves upon a previously-released version of the record. Subtypes are </a:t>
            </a:r>
            <a:r>
              <a:rPr lang="en-US" sz="1800" b="1" i="0" u="none" strike="noStrike" cap="none" dirty="0">
                <a:solidFill>
                  <a:srgbClr val="000000"/>
                </a:solidFill>
                <a:latin typeface="Calibri"/>
                <a:ea typeface="Calibri"/>
                <a:cs typeface="Calibri"/>
                <a:sym typeface="Calibri"/>
              </a:rPr>
              <a:t>Fundamental (FMDR) </a:t>
            </a:r>
            <a:r>
              <a:rPr lang="en-US" sz="1800" b="0" i="0" u="none" strike="noStrike" cap="none" dirty="0">
                <a:solidFill>
                  <a:srgbClr val="000000"/>
                </a:solidFill>
                <a:latin typeface="Calibri"/>
                <a:ea typeface="Calibri"/>
                <a:cs typeface="Calibri"/>
                <a:sym typeface="Calibri"/>
              </a:rPr>
              <a:t>and</a:t>
            </a:r>
            <a:r>
              <a:rPr lang="en-US" sz="1800" b="1" i="0" u="none" strike="noStrike" cap="none" dirty="0">
                <a:solidFill>
                  <a:srgbClr val="000000"/>
                </a:solidFill>
                <a:latin typeface="Calibri"/>
                <a:ea typeface="Calibri"/>
                <a:cs typeface="Calibri"/>
                <a:sym typeface="Calibri"/>
              </a:rPr>
              <a:t> Thematic (TMDR)</a:t>
            </a:r>
            <a:r>
              <a:rPr lang="en-US" sz="1800" b="0" i="0" u="none" strike="noStrike" cap="none" dirty="0">
                <a:solidFill>
                  <a:srgbClr val="000000"/>
                </a:solidFill>
                <a:latin typeface="Calibri"/>
                <a:ea typeface="Calibri"/>
                <a:cs typeface="Calibri"/>
                <a:sym typeface="Calibri"/>
              </a:rPr>
              <a:t>.</a:t>
            </a:r>
          </a:p>
          <a:p>
            <a:pPr marL="457200" lvl="8">
              <a:spcBef>
                <a:spcPts val="200"/>
              </a:spcBef>
              <a:buSzPts val="2000"/>
            </a:pPr>
            <a:r>
              <a:rPr lang="en-US" sz="1800" dirty="0">
                <a:solidFill>
                  <a:srgbClr val="3600FE"/>
                </a:solidFill>
                <a:latin typeface="Calibri"/>
                <a:ea typeface="Noto Sans Symbols"/>
                <a:cs typeface="Calibri"/>
                <a:sym typeface="Calibri"/>
              </a:rPr>
              <a:t>Applies to all flights of a given instrument, or just from a single satellite? (Knapp). MDR &amp; Observatory DR?</a:t>
            </a:r>
          </a:p>
          <a:p>
            <a:pPr marL="457200" lvl="8">
              <a:spcBef>
                <a:spcPts val="200"/>
              </a:spcBef>
              <a:buSzPts val="2000"/>
            </a:pPr>
            <a:r>
              <a:rPr lang="en-US" sz="1800" dirty="0">
                <a:solidFill>
                  <a:srgbClr val="3600FE"/>
                </a:solidFill>
                <a:latin typeface="Calibri"/>
                <a:ea typeface="Noto Sans Symbols"/>
                <a:cs typeface="Calibri"/>
                <a:sym typeface="Calibri"/>
              </a:rPr>
              <a:t>AVHRR flew on both POES and METOP; Suggest to tie MDR to the instrument and not the platform(s)</a:t>
            </a:r>
          </a:p>
          <a:p>
            <a:pPr marL="457200" lvl="8">
              <a:spcBef>
                <a:spcPts val="200"/>
              </a:spcBef>
              <a:buSzPts val="2000"/>
            </a:pPr>
            <a:r>
              <a:rPr lang="en-US" sz="1800" dirty="0">
                <a:solidFill>
                  <a:srgbClr val="3600FE"/>
                </a:solidFill>
                <a:latin typeface="Calibri"/>
                <a:ea typeface="Noto Sans Symbols"/>
                <a:cs typeface="Calibri"/>
                <a:sym typeface="Calibri"/>
              </a:rPr>
              <a:t>	Would label apply to both? (single observatory or multiple observatories if instrument doesn’t change)</a:t>
            </a:r>
          </a:p>
          <a:p>
            <a:pPr lvl="0" indent="-127000">
              <a:spcBef>
                <a:spcPts val="1800"/>
              </a:spcBef>
              <a:buSzPts val="2000"/>
              <a:buFont typeface="Arial"/>
              <a:buChar char="•"/>
            </a:pPr>
            <a:r>
              <a:rPr lang="en-US" sz="1800" b="0" i="0" u="none" strike="noStrike" cap="none" dirty="0">
                <a:solidFill>
                  <a:srgbClr val="000000"/>
                </a:solidFill>
                <a:latin typeface="Calibri"/>
                <a:ea typeface="Calibri"/>
                <a:cs typeface="Calibri"/>
                <a:sym typeface="Calibri"/>
              </a:rPr>
              <a:t>A </a:t>
            </a:r>
            <a:r>
              <a:rPr lang="en-US" sz="1800" b="1" i="0" u="none" strike="noStrike" cap="none" dirty="0">
                <a:solidFill>
                  <a:srgbClr val="000000"/>
                </a:solidFill>
                <a:latin typeface="Calibri"/>
                <a:ea typeface="Calibri"/>
                <a:cs typeface="Calibri"/>
                <a:sym typeface="Calibri"/>
              </a:rPr>
              <a:t>Climate Data Record (CDR) </a:t>
            </a:r>
            <a:r>
              <a:rPr lang="en-US" sz="1800" b="0" i="0" u="none" strike="noStrike" cap="none" dirty="0">
                <a:solidFill>
                  <a:srgbClr val="000000"/>
                </a:solidFill>
                <a:latin typeface="Calibri"/>
                <a:ea typeface="Calibri"/>
                <a:cs typeface="Calibri"/>
                <a:sym typeface="Calibri"/>
              </a:rPr>
              <a:t>is a consistently-processed time series of uncertainty-quantified data, located in time and space, of sufficient length and quality to be useful for climate time-scale uses.</a:t>
            </a:r>
            <a:endParaRPr lang="en-US" sz="1800" dirty="0">
              <a:latin typeface="Noto Sans Symbols"/>
              <a:ea typeface="Noto Sans Symbols"/>
              <a:cs typeface="Noto Sans Symbols"/>
              <a:sym typeface="Noto Sans Symbols"/>
            </a:endParaRPr>
          </a:p>
          <a:p>
            <a:pPr marL="0" marR="0" lvl="0" indent="-127000" algn="l" rtl="0">
              <a:spcBef>
                <a:spcPts val="1800"/>
              </a:spcBef>
              <a:spcAft>
                <a:spcPts val="0"/>
              </a:spcAft>
              <a:buClr>
                <a:srgbClr val="000000"/>
              </a:buClr>
              <a:buSzPts val="2000"/>
              <a:buFont typeface="Arial"/>
              <a:buChar char="•"/>
            </a:pPr>
            <a:r>
              <a:rPr lang="en-US" sz="1800" b="0" i="0" u="none" strike="noStrike" cap="none" dirty="0">
                <a:solidFill>
                  <a:srgbClr val="000000"/>
                </a:solidFill>
                <a:latin typeface="Calibri"/>
                <a:ea typeface="Calibri"/>
                <a:cs typeface="Calibri"/>
                <a:sym typeface="Calibri"/>
              </a:rPr>
              <a:t> A </a:t>
            </a:r>
            <a:r>
              <a:rPr lang="en-US" sz="1800" b="1" i="0" u="none" strike="noStrike" cap="none" dirty="0">
                <a:solidFill>
                  <a:srgbClr val="000000"/>
                </a:solidFill>
                <a:latin typeface="Calibri"/>
                <a:ea typeface="Calibri"/>
                <a:cs typeface="Calibri"/>
                <a:sym typeface="Calibri"/>
              </a:rPr>
              <a:t>Fundamental CDR (FCDR) </a:t>
            </a:r>
            <a:r>
              <a:rPr lang="en-US" sz="1800" b="0" i="0" u="none" strike="noStrike" cap="none" dirty="0">
                <a:solidFill>
                  <a:srgbClr val="000000"/>
                </a:solidFill>
                <a:latin typeface="Calibri"/>
                <a:ea typeface="Calibri"/>
                <a:cs typeface="Calibri"/>
                <a:sym typeface="Calibri"/>
              </a:rPr>
              <a:t>is a consistently-processed time series of uncertainty-quantified sensor observations calibrated to physical units, located in time and space, of sufficient length and quality to be useful for climate time-scale uses.</a:t>
            </a:r>
            <a:endParaRPr sz="1800" b="0" i="0" u="none" strike="noStrike" cap="none" dirty="0">
              <a:solidFill>
                <a:srgbClr val="000000"/>
              </a:solidFill>
              <a:latin typeface="Noto Sans Symbols"/>
              <a:ea typeface="Noto Sans Symbols"/>
              <a:cs typeface="Noto Sans Symbols"/>
              <a:sym typeface="Noto Sans Symbols"/>
            </a:endParaRPr>
          </a:p>
          <a:p>
            <a:pPr marL="0" marR="0" lvl="0" indent="-127000" algn="l" rtl="0">
              <a:spcBef>
                <a:spcPts val="1800"/>
              </a:spcBef>
              <a:spcAft>
                <a:spcPts val="0"/>
              </a:spcAft>
              <a:buClr>
                <a:srgbClr val="000000"/>
              </a:buClr>
              <a:buSzPts val="2000"/>
              <a:buFont typeface="Arial"/>
              <a:buChar char="•"/>
            </a:pPr>
            <a:r>
              <a:rPr lang="en-US" sz="1800" b="0" i="0" u="none" strike="noStrike" cap="none" dirty="0">
                <a:solidFill>
                  <a:srgbClr val="000000"/>
                </a:solidFill>
                <a:latin typeface="Calibri"/>
                <a:ea typeface="Calibri"/>
                <a:cs typeface="Calibri"/>
                <a:sym typeface="Calibri"/>
              </a:rPr>
              <a:t> A </a:t>
            </a:r>
            <a:r>
              <a:rPr lang="en-US" sz="1800" b="1" i="0" u="none" strike="noStrike" cap="none" dirty="0">
                <a:solidFill>
                  <a:srgbClr val="000000"/>
                </a:solidFill>
                <a:latin typeface="Calibri"/>
                <a:ea typeface="Calibri"/>
                <a:cs typeface="Calibri"/>
                <a:sym typeface="Calibri"/>
              </a:rPr>
              <a:t>Thematic CDR (TCDR) </a:t>
            </a:r>
            <a:r>
              <a:rPr lang="en-US" sz="1800" b="0" i="0" u="none" strike="noStrike" cap="none" dirty="0">
                <a:solidFill>
                  <a:srgbClr val="000000"/>
                </a:solidFill>
                <a:latin typeface="Calibri"/>
                <a:ea typeface="Calibri"/>
                <a:cs typeface="Calibri"/>
                <a:sym typeface="Calibri"/>
              </a:rPr>
              <a:t>is a consistently-processed time series of uncertainty-quantified values of a geophysical variable or related indicator, located in time and space, of sufficient length and quality to be useful for climate time-scale uses.</a:t>
            </a:r>
            <a:endParaRPr sz="1800" b="0" i="0" u="none" strike="noStrike" cap="none" dirty="0">
              <a:solidFill>
                <a:srgbClr val="000000"/>
              </a:solidFill>
              <a:latin typeface="Noto Sans Symbols"/>
              <a:ea typeface="Noto Sans Symbols"/>
              <a:cs typeface="Noto Sans Symbols"/>
              <a:sym typeface="Noto Sans Symbols"/>
            </a:endParaRPr>
          </a:p>
          <a:p>
            <a:pPr marL="0" marR="0" lvl="0" indent="-127000" algn="l" rtl="0">
              <a:spcBef>
                <a:spcPts val="1800"/>
              </a:spcBef>
              <a:spcAft>
                <a:spcPts val="0"/>
              </a:spcAft>
              <a:buClr>
                <a:srgbClr val="000000"/>
              </a:buClr>
              <a:buSzPts val="2000"/>
              <a:buFont typeface="Arial"/>
              <a:buChar char="•"/>
            </a:pPr>
            <a:r>
              <a:rPr lang="en-US" sz="1800" b="0" i="0" u="none" strike="noStrike" cap="none" dirty="0">
                <a:solidFill>
                  <a:srgbClr val="000000"/>
                </a:solidFill>
                <a:latin typeface="Calibri"/>
                <a:ea typeface="Calibri"/>
                <a:cs typeface="Calibri"/>
                <a:sym typeface="Calibri"/>
              </a:rPr>
              <a:t> An </a:t>
            </a:r>
            <a:r>
              <a:rPr lang="en-US" sz="1800" b="1" i="0" u="none" strike="noStrike" cap="none" dirty="0">
                <a:solidFill>
                  <a:srgbClr val="000000"/>
                </a:solidFill>
                <a:latin typeface="Calibri"/>
                <a:ea typeface="Calibri"/>
                <a:cs typeface="Calibri"/>
                <a:sym typeface="Calibri"/>
              </a:rPr>
              <a:t>Interim CDR (ICDR) </a:t>
            </a:r>
            <a:r>
              <a:rPr lang="en-US" sz="1800" b="0" i="0" u="none" strike="noStrike" cap="none" dirty="0">
                <a:solidFill>
                  <a:srgbClr val="000000"/>
                </a:solidFill>
                <a:latin typeface="Calibri"/>
                <a:ea typeface="Calibri"/>
                <a:cs typeface="Calibri"/>
                <a:sym typeface="Calibri"/>
              </a:rPr>
              <a:t>is a consistently-processed time series of uncertainty-quantified data, located in time and space, processed with a system approximating an baselined CDR system but operating at lower latency.</a:t>
            </a:r>
            <a:endParaRPr sz="1800" b="0" i="0" u="none" strike="noStrike" cap="none" dirty="0">
              <a:solidFill>
                <a:srgbClr val="000000"/>
              </a:solidFill>
              <a:latin typeface="Noto Sans Symbols"/>
              <a:ea typeface="Noto Sans Symbols"/>
              <a:cs typeface="Noto Sans Symbols"/>
              <a:sym typeface="Noto Sans Symbols"/>
            </a:endParaRPr>
          </a:p>
        </p:txBody>
      </p:sp>
    </p:spTree>
    <p:extLst>
      <p:ext uri="{BB962C8B-B14F-4D97-AF65-F5344CB8AC3E}">
        <p14:creationId xmlns:p14="http://schemas.microsoft.com/office/powerpoint/2010/main" val="3779897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43"/>
        <p:cNvGrpSpPr/>
        <p:nvPr/>
      </p:nvGrpSpPr>
      <p:grpSpPr>
        <a:xfrm>
          <a:off x="0" y="0"/>
          <a:ext cx="0" cy="0"/>
          <a:chOff x="0" y="0"/>
          <a:chExt cx="0" cy="0"/>
        </a:xfrm>
      </p:grpSpPr>
      <p:sp>
        <p:nvSpPr>
          <p:cNvPr id="344" name="Google Shape;344;p56"/>
          <p:cNvSpPr/>
          <p:nvPr/>
        </p:nvSpPr>
        <p:spPr>
          <a:xfrm>
            <a:off x="136008" y="283205"/>
            <a:ext cx="12192000" cy="6170920"/>
          </a:xfrm>
          <a:prstGeom prst="rect">
            <a:avLst/>
          </a:prstGeom>
          <a:noFill/>
          <a:ln>
            <a:noFill/>
          </a:ln>
        </p:spPr>
        <p:txBody>
          <a:bodyPr spcFirstLastPara="1" wrap="square" lIns="91425" tIns="45700" rIns="91425" bIns="45700" anchor="t" anchorCtr="0">
            <a:noAutofit/>
          </a:bodyPr>
          <a:lstStyle/>
          <a:p>
            <a:pPr marL="0" marR="0" lvl="0" indent="-12700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John R</a:t>
            </a:r>
          </a:p>
          <a:p>
            <a:pPr marR="0" lvl="0" algn="l" defTabSz="914400" rtl="0" eaLnBrk="1" fontAlgn="auto" latinLnBrk="0" hangingPunct="1">
              <a:lnSpc>
                <a:spcPct val="100000"/>
              </a:lnSpc>
              <a:spcBef>
                <a:spcPts val="0"/>
              </a:spcBef>
              <a:spcAft>
                <a:spcPts val="0"/>
              </a:spcAft>
              <a:buClr>
                <a:srgbClr val="000000"/>
              </a:buClr>
              <a:buSzPts val="2000"/>
              <a:tabLst/>
              <a:defRPr/>
            </a:pPr>
            <a:endPar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42950" lvl="8" indent="-285750">
              <a:spcBef>
                <a:spcPts val="200"/>
              </a:spcBef>
              <a:buSzPts val="2000"/>
              <a:buFont typeface="Arial" panose="020B0604020202020204" pitchFamily="34" charset="0"/>
              <a:buChar char="•"/>
            </a:pPr>
            <a:r>
              <a:rPr lang="en-US" sz="1800" dirty="0">
                <a:solidFill>
                  <a:srgbClr val="3600FE"/>
                </a:solidFill>
                <a:latin typeface="Calibri"/>
                <a:ea typeface="Noto Sans Symbols"/>
                <a:cs typeface="Calibri"/>
                <a:sym typeface="Calibri"/>
              </a:rPr>
              <a:t>FCDR: I would like to suggest the FCDR adds the phrase “and with a link to preserved information on the calibration process” or “and with a link to a repository of relevant derivations of the calibration”.   The rationale is that we still think the FCDRs would benefit from a preserved access to the calibration ancillary information associated with an FCDR for posterity and in case of the needs for further improvements. I hope that my suggestions allow more scope on the type of information and linkage etc. Note the FCDR itself would only provide a link in some way to where this type of information can be found or the preservation/access route.</a:t>
            </a:r>
          </a:p>
          <a:p>
            <a:pPr marL="742950" lvl="8" indent="-285750">
              <a:spcBef>
                <a:spcPts val="200"/>
              </a:spcBef>
              <a:buSzPts val="2000"/>
              <a:buFont typeface="Arial" panose="020B0604020202020204" pitchFamily="34" charset="0"/>
              <a:buChar char="•"/>
            </a:pPr>
            <a:r>
              <a:rPr lang="en-US" sz="1800" dirty="0">
                <a:solidFill>
                  <a:srgbClr val="FF0000"/>
                </a:solidFill>
                <a:latin typeface="Calibri"/>
                <a:ea typeface="Noto Sans Symbols"/>
                <a:cs typeface="Calibri"/>
                <a:sym typeface="Calibri"/>
              </a:rPr>
              <a:t>Recommendation: This is important but add as a best practice (or in GCOS principles) but not in definition</a:t>
            </a:r>
            <a:br>
              <a:rPr lang="en-US" sz="1800" dirty="0">
                <a:solidFill>
                  <a:srgbClr val="3600FE"/>
                </a:solidFill>
                <a:latin typeface="Calibri"/>
                <a:ea typeface="Noto Sans Symbols"/>
                <a:cs typeface="Calibri"/>
                <a:sym typeface="Calibri"/>
              </a:rPr>
            </a:br>
            <a:endParaRPr lang="en-US" sz="1800" dirty="0">
              <a:solidFill>
                <a:srgbClr val="3600FE"/>
              </a:solidFill>
              <a:latin typeface="Calibri"/>
              <a:ea typeface="Noto Sans Symbols"/>
              <a:cs typeface="Calibri"/>
              <a:sym typeface="Calibri"/>
            </a:endParaRPr>
          </a:p>
          <a:p>
            <a:pPr marL="742950" lvl="8" indent="-285750">
              <a:spcBef>
                <a:spcPts val="200"/>
              </a:spcBef>
              <a:buSzPts val="2000"/>
              <a:buFont typeface="Arial" panose="020B0604020202020204" pitchFamily="34" charset="0"/>
              <a:buChar char="•"/>
            </a:pPr>
            <a:r>
              <a:rPr lang="en-US" sz="1800" dirty="0">
                <a:solidFill>
                  <a:srgbClr val="3600FE"/>
                </a:solidFill>
                <a:latin typeface="Calibri"/>
                <a:ea typeface="Noto Sans Symbols"/>
                <a:cs typeface="Calibri"/>
                <a:sym typeface="Calibri"/>
              </a:rPr>
              <a:t>ICDR: “approximating an baselined CDR system but operating at lower latency” corrected for the typo’ and suggesting a change to “baselined”, I would suggest “adapting the fully implemented CDR system to operate at lower latency and with less optimal input data”. Or some other word instead of “fully implemented” such as “complete” or “rigorous”.</a:t>
            </a:r>
          </a:p>
          <a:p>
            <a:pPr marL="742950" lvl="8" indent="-285750">
              <a:spcBef>
                <a:spcPts val="200"/>
              </a:spcBef>
              <a:buSzPts val="2000"/>
              <a:buFont typeface="Arial" panose="020B0604020202020204" pitchFamily="34" charset="0"/>
              <a:buChar char="•"/>
            </a:pPr>
            <a:r>
              <a:rPr lang="en-US" sz="1800" dirty="0">
                <a:solidFill>
                  <a:srgbClr val="FF0000"/>
                </a:solidFill>
                <a:latin typeface="Calibri"/>
                <a:ea typeface="Noto Sans Symbols"/>
                <a:cs typeface="Calibri"/>
                <a:sym typeface="Calibri"/>
              </a:rPr>
              <a:t>Recommendation: Not apply limits or requirements to how a producer achieves ICDR</a:t>
            </a:r>
            <a:br>
              <a:rPr lang="en-US" sz="1800" dirty="0">
                <a:solidFill>
                  <a:srgbClr val="FF0000"/>
                </a:solidFill>
                <a:latin typeface="Calibri"/>
                <a:ea typeface="Noto Sans Symbols"/>
                <a:cs typeface="Calibri"/>
                <a:sym typeface="Calibri"/>
              </a:rPr>
            </a:br>
            <a:endParaRPr lang="en-US" sz="1800" dirty="0">
              <a:solidFill>
                <a:srgbClr val="3600FE"/>
              </a:solidFill>
              <a:latin typeface="Calibri"/>
              <a:ea typeface="Noto Sans Symbols"/>
              <a:cs typeface="Calibri"/>
              <a:sym typeface="Calibri"/>
            </a:endParaRPr>
          </a:p>
          <a:p>
            <a:pPr marL="742950" lvl="8" indent="-285750">
              <a:spcBef>
                <a:spcPts val="200"/>
              </a:spcBef>
              <a:buSzPts val="2000"/>
              <a:buFont typeface="Arial" panose="020B0604020202020204" pitchFamily="34" charset="0"/>
              <a:buChar char="•"/>
            </a:pPr>
            <a:r>
              <a:rPr lang="en-US" sz="1800" dirty="0">
                <a:solidFill>
                  <a:srgbClr val="3600FE"/>
                </a:solidFill>
                <a:latin typeface="Calibri"/>
                <a:ea typeface="Noto Sans Symbols"/>
                <a:cs typeface="Calibri"/>
                <a:sym typeface="Calibri"/>
              </a:rPr>
              <a:t>In the full paper, I think it would good to define sufficient “quality” as being to do with the stability, verification/validation and traceability being good enough relative to the needs of the climate application. Happy that these are discussed and caveated within a broader description in a manuscript rather than appearing as part of the definitions.</a:t>
            </a:r>
          </a:p>
          <a:p>
            <a:pPr marL="742950" lvl="8" indent="-285750">
              <a:spcBef>
                <a:spcPts val="200"/>
              </a:spcBef>
              <a:buSzPts val="2000"/>
              <a:buFont typeface="Arial" panose="020B0604020202020204" pitchFamily="34" charset="0"/>
              <a:buChar char="•"/>
            </a:pPr>
            <a:r>
              <a:rPr lang="en-US" sz="1800" dirty="0">
                <a:solidFill>
                  <a:srgbClr val="FF0000"/>
                </a:solidFill>
                <a:latin typeface="Calibri"/>
                <a:ea typeface="Noto Sans Symbols"/>
                <a:cs typeface="Calibri"/>
                <a:sym typeface="Calibri"/>
              </a:rPr>
              <a:t>Recommendation: Agreed – the application(s) set the thresholds for “sufficient quality”; one size doesn’t fit all. Per suggestion, this will be added to manuscript </a:t>
            </a:r>
            <a:br>
              <a:rPr lang="en-US" sz="1800" dirty="0">
                <a:solidFill>
                  <a:srgbClr val="FF0000"/>
                </a:solidFill>
                <a:latin typeface="Calibri"/>
                <a:ea typeface="Noto Sans Symbols"/>
                <a:cs typeface="Calibri"/>
                <a:sym typeface="Calibri"/>
              </a:rPr>
            </a:br>
            <a:endParaRPr lang="en-US" sz="1800" dirty="0">
              <a:solidFill>
                <a:srgbClr val="3600FE"/>
              </a:solidFill>
              <a:latin typeface="Calibri"/>
              <a:ea typeface="Noto Sans Symbols"/>
              <a:cs typeface="Calibri"/>
              <a:sym typeface="Calibri"/>
            </a:endParaRPr>
          </a:p>
        </p:txBody>
      </p:sp>
    </p:spTree>
    <p:extLst>
      <p:ext uri="{BB962C8B-B14F-4D97-AF65-F5344CB8AC3E}">
        <p14:creationId xmlns:p14="http://schemas.microsoft.com/office/powerpoint/2010/main" val="1684400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43"/>
        <p:cNvGrpSpPr/>
        <p:nvPr/>
      </p:nvGrpSpPr>
      <p:grpSpPr>
        <a:xfrm>
          <a:off x="0" y="0"/>
          <a:ext cx="0" cy="0"/>
          <a:chOff x="0" y="0"/>
          <a:chExt cx="0" cy="0"/>
        </a:xfrm>
      </p:grpSpPr>
      <p:sp>
        <p:nvSpPr>
          <p:cNvPr id="344" name="Google Shape;344;p56"/>
          <p:cNvSpPr/>
          <p:nvPr/>
        </p:nvSpPr>
        <p:spPr>
          <a:xfrm>
            <a:off x="136008" y="283205"/>
            <a:ext cx="12192000" cy="6170920"/>
          </a:xfrm>
          <a:prstGeom prst="rect">
            <a:avLst/>
          </a:prstGeom>
          <a:noFill/>
          <a:ln>
            <a:noFill/>
          </a:ln>
        </p:spPr>
        <p:txBody>
          <a:bodyPr spcFirstLastPara="1" wrap="square" lIns="91425" tIns="45700" rIns="91425" bIns="45700" anchor="t" anchorCtr="0">
            <a:noAutofit/>
          </a:bodyPr>
          <a:lstStyle/>
          <a:p>
            <a:pPr marL="0" marR="0" lvl="0" indent="-12700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kumimoji="0" lang="en-US" b="0" i="0" u="none" strike="noStrike" kern="0" cap="none" spc="0" normalizeH="0" baseline="0" noProof="0" dirty="0">
                <a:ln>
                  <a:noFill/>
                </a:ln>
                <a:solidFill>
                  <a:srgbClr val="000000"/>
                </a:solidFill>
                <a:effectLst/>
                <a:uLnTx/>
                <a:uFillTx/>
                <a:latin typeface="Calibri"/>
                <a:ea typeface="Calibri"/>
                <a:cs typeface="Calibri"/>
                <a:sym typeface="Calibri"/>
              </a:rPr>
              <a:t>ESA </a:t>
            </a:r>
            <a:r>
              <a:rPr lang="en-US" dirty="0">
                <a:latin typeface="Calibri"/>
                <a:ea typeface="Calibri"/>
                <a:cs typeface="Calibri"/>
                <a:sym typeface="Calibri"/>
              </a:rPr>
              <a:t>comments (1/3)</a:t>
            </a:r>
          </a:p>
          <a:p>
            <a:pPr marL="0" marR="0" lvl="0" indent="-12700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kumimoji="0" lang="en-US" b="0" i="0" u="none" strike="noStrike" kern="0" cap="none" spc="0" normalizeH="0" baseline="0" noProof="0" dirty="0">
                <a:ln>
                  <a:noFill/>
                </a:ln>
                <a:solidFill>
                  <a:srgbClr val="000000"/>
                </a:solidFill>
                <a:effectLst/>
                <a:uLnTx/>
                <a:uFillTx/>
                <a:latin typeface="Calibri"/>
                <a:ea typeface="Calibri"/>
                <a:cs typeface="Calibri"/>
                <a:sym typeface="Calibri"/>
              </a:rPr>
              <a:t>M. </a:t>
            </a:r>
            <a:r>
              <a:rPr lang="en-US" dirty="0">
                <a:latin typeface="Calibri"/>
                <a:ea typeface="Calibri"/>
                <a:cs typeface="Calibri"/>
                <a:sym typeface="Calibri"/>
              </a:rPr>
              <a:t>Reuter</a:t>
            </a:r>
            <a:endParaRPr kumimoji="0" lang="en-US"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42950" lvl="8" indent="-285750">
              <a:spcBef>
                <a:spcPts val="200"/>
              </a:spcBef>
              <a:buSzPts val="2000"/>
              <a:buFont typeface="Arial" panose="020B0604020202020204" pitchFamily="34" charset="0"/>
              <a:buChar char="•"/>
            </a:pPr>
            <a:r>
              <a:rPr lang="en-US" dirty="0">
                <a:solidFill>
                  <a:srgbClr val="3600FE"/>
                </a:solidFill>
                <a:latin typeface="Calibri"/>
                <a:ea typeface="Noto Sans Symbols"/>
                <a:cs typeface="Calibri"/>
                <a:sym typeface="Calibri"/>
              </a:rPr>
              <a:t>A Fundamental CDR (FCDR)...</a:t>
            </a:r>
          </a:p>
          <a:p>
            <a:pPr marL="742950" lvl="8" indent="-285750">
              <a:spcBef>
                <a:spcPts val="200"/>
              </a:spcBef>
              <a:buSzPts val="2000"/>
              <a:buFont typeface="Arial" panose="020B0604020202020204" pitchFamily="34" charset="0"/>
              <a:buChar char="•"/>
            </a:pPr>
            <a:r>
              <a:rPr lang="en-US" dirty="0">
                <a:solidFill>
                  <a:srgbClr val="3600FE"/>
                </a:solidFill>
                <a:latin typeface="Calibri"/>
                <a:ea typeface="Noto Sans Symbols"/>
                <a:cs typeface="Calibri"/>
                <a:sym typeface="Calibri"/>
              </a:rPr>
              <a:t>I always thought, that CDRs (and also FDRs </a:t>
            </a:r>
            <a:r>
              <a:rPr lang="en-US" dirty="0" err="1">
                <a:solidFill>
                  <a:srgbClr val="3600FE"/>
                </a:solidFill>
                <a:latin typeface="Calibri"/>
                <a:ea typeface="Noto Sans Symbols"/>
                <a:cs typeface="Calibri"/>
                <a:sym typeface="Calibri"/>
              </a:rPr>
              <a:t>amd</a:t>
            </a:r>
            <a:r>
              <a:rPr lang="en-US" dirty="0">
                <a:solidFill>
                  <a:srgbClr val="3600FE"/>
                </a:solidFill>
                <a:latin typeface="Calibri"/>
                <a:ea typeface="Noto Sans Symbols"/>
                <a:cs typeface="Calibri"/>
                <a:sym typeface="Calibri"/>
              </a:rPr>
              <a:t> MDRs) should also be calibrated to physical units. I thought an FCDR differs from CRDs in that it is a fundamental variable that is observed, from which CDRs can be derived. In the case of satellite observations, this would usually be calibrated radiation measurements across sensors at suitable wavelengths.</a:t>
            </a:r>
          </a:p>
          <a:p>
            <a:pPr marL="742950" lvl="8" indent="-285750">
              <a:spcBef>
                <a:spcPts val="200"/>
              </a:spcBef>
              <a:buSzPts val="2000"/>
              <a:buFont typeface="Arial" panose="020B0604020202020204" pitchFamily="34" charset="0"/>
              <a:buChar char="•"/>
            </a:pPr>
            <a:r>
              <a:rPr lang="en-US" dirty="0">
                <a:solidFill>
                  <a:srgbClr val="FF0000"/>
                </a:solidFill>
                <a:latin typeface="Calibri"/>
                <a:ea typeface="Noto Sans Symbols"/>
                <a:cs typeface="Calibri"/>
                <a:sym typeface="Calibri"/>
              </a:rPr>
              <a:t>Recommendation: Requiring that CDRs tie to physical units eliminates non-physical variables, e.g., LAI, NDVI, AOT; best to keep broad or we’d need a new term for the non-physical </a:t>
            </a:r>
            <a:r>
              <a:rPr lang="en-US" dirty="0" err="1">
                <a:solidFill>
                  <a:srgbClr val="FF0000"/>
                </a:solidFill>
                <a:latin typeface="Calibri"/>
                <a:ea typeface="Noto Sans Symbols"/>
                <a:cs typeface="Calibri"/>
                <a:sym typeface="Calibri"/>
              </a:rPr>
              <a:t>quantitites</a:t>
            </a:r>
            <a:endParaRPr lang="en-US" dirty="0">
              <a:solidFill>
                <a:srgbClr val="FF0000"/>
              </a:solidFill>
              <a:latin typeface="Calibri"/>
              <a:ea typeface="Noto Sans Symbols"/>
              <a:cs typeface="Calibri"/>
              <a:sym typeface="Calibri"/>
            </a:endParaRPr>
          </a:p>
          <a:p>
            <a:pPr marL="742950" lvl="8" indent="-285750">
              <a:spcBef>
                <a:spcPts val="200"/>
              </a:spcBef>
              <a:buSzPts val="2000"/>
              <a:buFont typeface="Arial" panose="020B0604020202020204" pitchFamily="34" charset="0"/>
              <a:buChar char="•"/>
            </a:pPr>
            <a:r>
              <a:rPr lang="en-US" dirty="0">
                <a:solidFill>
                  <a:srgbClr val="3600FE"/>
                </a:solidFill>
                <a:latin typeface="Calibri"/>
                <a:ea typeface="Noto Sans Symbols"/>
                <a:cs typeface="Calibri"/>
                <a:sym typeface="Calibri"/>
              </a:rPr>
              <a:t>A Thematic CDR (TCDR)...</a:t>
            </a:r>
          </a:p>
          <a:p>
            <a:pPr marL="742950" lvl="8" indent="-285750">
              <a:spcBef>
                <a:spcPts val="200"/>
              </a:spcBef>
              <a:buSzPts val="2000"/>
              <a:buFont typeface="Arial" panose="020B0604020202020204" pitchFamily="34" charset="0"/>
              <a:buChar char="•"/>
            </a:pPr>
            <a:r>
              <a:rPr lang="en-US" dirty="0">
                <a:solidFill>
                  <a:srgbClr val="3600FE"/>
                </a:solidFill>
                <a:latin typeface="Calibri"/>
                <a:ea typeface="Noto Sans Symbols"/>
                <a:cs typeface="Calibri"/>
                <a:sym typeface="Calibri"/>
              </a:rPr>
              <a:t>How does this differ from the definition of a CDR? Would it make sense to add “... a geophysical variable or related indicator related to a thematic set of variables.” Or does a TCDR consist of a set of several CDRs related to the same thematic? Maybe it would be helpful to add examples to all definitions.</a:t>
            </a:r>
            <a:r>
              <a:rPr lang="en-US" dirty="0">
                <a:solidFill>
                  <a:srgbClr val="FF0000"/>
                </a:solidFill>
                <a:latin typeface="Calibri"/>
                <a:ea typeface="Noto Sans Symbols"/>
                <a:cs typeface="Calibri"/>
                <a:sym typeface="Calibri"/>
              </a:rPr>
              <a:t> </a:t>
            </a:r>
          </a:p>
          <a:p>
            <a:pPr marL="742950" lvl="8" indent="-285750">
              <a:spcBef>
                <a:spcPts val="200"/>
              </a:spcBef>
              <a:buSzPts val="2000"/>
              <a:buFont typeface="Arial" panose="020B0604020202020204" pitchFamily="34" charset="0"/>
              <a:buChar char="•"/>
            </a:pPr>
            <a:r>
              <a:rPr lang="en-US" dirty="0">
                <a:solidFill>
                  <a:srgbClr val="FF0000"/>
                </a:solidFill>
                <a:latin typeface="Calibri"/>
                <a:ea typeface="Noto Sans Symbols"/>
                <a:cs typeface="Calibri"/>
                <a:sym typeface="Calibri"/>
              </a:rPr>
              <a:t>Recommendation: CDR is the general category that includes FCDRs and TCDRs, i.e., a TCDR is a subset of </a:t>
            </a:r>
            <a:r>
              <a:rPr lang="en-US" dirty="0" err="1">
                <a:solidFill>
                  <a:srgbClr val="FF0000"/>
                </a:solidFill>
                <a:latin typeface="Calibri"/>
                <a:ea typeface="Noto Sans Symbols"/>
                <a:cs typeface="Calibri"/>
                <a:sym typeface="Calibri"/>
              </a:rPr>
              <a:t>CDRs.</a:t>
            </a:r>
            <a:endParaRPr lang="en-US" dirty="0">
              <a:solidFill>
                <a:srgbClr val="FF0000"/>
              </a:solidFill>
              <a:latin typeface="Calibri"/>
              <a:ea typeface="Noto Sans Symbols"/>
              <a:cs typeface="Calibri"/>
              <a:sym typeface="Calibri"/>
            </a:endParaRPr>
          </a:p>
          <a:p>
            <a:pPr marL="742950" lvl="8" indent="-285750">
              <a:spcBef>
                <a:spcPts val="200"/>
              </a:spcBef>
              <a:buSzPts val="2000"/>
              <a:buFont typeface="Arial" panose="020B0604020202020204" pitchFamily="34" charset="0"/>
              <a:buChar char="•"/>
            </a:pPr>
            <a:endParaRPr lang="en-US" dirty="0">
              <a:solidFill>
                <a:srgbClr val="FF0000"/>
              </a:solidFill>
              <a:latin typeface="Calibri"/>
              <a:ea typeface="Noto Sans Symbols"/>
              <a:cs typeface="Calibri"/>
              <a:sym typeface="Calibri"/>
            </a:endParaRPr>
          </a:p>
          <a:p>
            <a:pPr lvl="8" indent="-285750">
              <a:spcBef>
                <a:spcPts val="200"/>
              </a:spcBef>
              <a:buSzPts val="2000"/>
              <a:buFont typeface="Arial" panose="020B0604020202020204" pitchFamily="34" charset="0"/>
              <a:buChar char="•"/>
            </a:pPr>
            <a:r>
              <a:rPr lang="en-US" dirty="0">
                <a:latin typeface="Calibri"/>
                <a:ea typeface="Calibri"/>
                <a:cs typeface="Calibri"/>
                <a:sym typeface="Calibri"/>
              </a:rPr>
              <a:t>T. Popp</a:t>
            </a:r>
            <a:endParaRPr lang="en-US" dirty="0">
              <a:solidFill>
                <a:srgbClr val="FF0000"/>
              </a:solidFill>
              <a:latin typeface="Calibri"/>
              <a:ea typeface="Noto Sans Symbols"/>
              <a:cs typeface="Calibri"/>
              <a:sym typeface="Calibri"/>
            </a:endParaRPr>
          </a:p>
          <a:p>
            <a:pPr marL="457200" lvl="8">
              <a:spcBef>
                <a:spcPts val="200"/>
              </a:spcBef>
              <a:buSzPts val="2000"/>
            </a:pPr>
            <a:r>
              <a:rPr lang="en-US" dirty="0">
                <a:solidFill>
                  <a:srgbClr val="0070C0"/>
                </a:solidFill>
                <a:latin typeface="Calibri"/>
                <a:ea typeface="Noto Sans Symbols"/>
                <a:cs typeface="Calibri"/>
                <a:sym typeface="Calibri"/>
              </a:rPr>
              <a:t>Overall, I support your definitions. I have three points:</a:t>
            </a:r>
          </a:p>
          <a:p>
            <a:pPr marL="742950" lvl="8" indent="-285750">
              <a:spcBef>
                <a:spcPts val="200"/>
              </a:spcBef>
              <a:buSzPts val="2000"/>
              <a:buFont typeface="Arial" panose="020B0604020202020204" pitchFamily="34" charset="0"/>
              <a:buChar char="•"/>
            </a:pPr>
            <a:r>
              <a:rPr lang="en-US" dirty="0">
                <a:solidFill>
                  <a:srgbClr val="0070C0"/>
                </a:solidFill>
                <a:latin typeface="Calibri"/>
                <a:ea typeface="Noto Sans Symbols"/>
                <a:cs typeface="Calibri"/>
                <a:sym typeface="Calibri"/>
              </a:rPr>
              <a:t>FDR: Why “for the first time”? What would a re-processed version (e.g. with new calibration) of the same dataset be?</a:t>
            </a:r>
          </a:p>
          <a:p>
            <a:pPr marL="742950" lvl="8" indent="-285750">
              <a:spcBef>
                <a:spcPts val="200"/>
              </a:spcBef>
              <a:buSzPts val="2000"/>
              <a:buFont typeface="Arial" panose="020B0604020202020204" pitchFamily="34" charset="0"/>
              <a:buChar char="•"/>
            </a:pPr>
            <a:r>
              <a:rPr lang="en-US" dirty="0">
                <a:solidFill>
                  <a:srgbClr val="FF0000"/>
                </a:solidFill>
                <a:latin typeface="Calibri"/>
                <a:ea typeface="Noto Sans Symbols"/>
                <a:cs typeface="Calibri"/>
                <a:sym typeface="Calibri"/>
              </a:rPr>
              <a:t>Recommendation: MRD (goal was to separate the low-latency (frequently changing algorithms and calibration) from the consistently-processed MRDs.</a:t>
            </a:r>
            <a:endParaRPr lang="en-US" dirty="0">
              <a:solidFill>
                <a:srgbClr val="0070C0"/>
              </a:solidFill>
              <a:latin typeface="Calibri"/>
              <a:ea typeface="Noto Sans Symbols"/>
              <a:cs typeface="Calibri"/>
              <a:sym typeface="Calibri"/>
            </a:endParaRPr>
          </a:p>
          <a:p>
            <a:pPr marL="742950" lvl="8" indent="-285750">
              <a:spcBef>
                <a:spcPts val="200"/>
              </a:spcBef>
              <a:buSzPts val="2000"/>
              <a:buFont typeface="Arial" panose="020B0604020202020204" pitchFamily="34" charset="0"/>
              <a:buChar char="•"/>
            </a:pPr>
            <a:r>
              <a:rPr lang="en-US" dirty="0">
                <a:solidFill>
                  <a:srgbClr val="0070C0"/>
                </a:solidFill>
                <a:latin typeface="Calibri"/>
                <a:ea typeface="Noto Sans Symbols"/>
                <a:cs typeface="Calibri"/>
                <a:sym typeface="Calibri"/>
              </a:rPr>
              <a:t>ICDR, FDR: Why is a system part of the definition for these two, but not for MDR or CDR?</a:t>
            </a:r>
          </a:p>
          <a:p>
            <a:pPr marL="742950" lvl="8" indent="-285750">
              <a:spcBef>
                <a:spcPts val="200"/>
              </a:spcBef>
              <a:buSzPts val="2000"/>
              <a:buFont typeface="Arial" panose="020B0604020202020204" pitchFamily="34" charset="0"/>
              <a:buChar char="•"/>
            </a:pPr>
            <a:r>
              <a:rPr lang="en-US" dirty="0">
                <a:solidFill>
                  <a:srgbClr val="FF0000"/>
                </a:solidFill>
                <a:latin typeface="Calibri"/>
                <a:ea typeface="Noto Sans Symbols"/>
                <a:cs typeface="Calibri"/>
                <a:sym typeface="Calibri"/>
              </a:rPr>
              <a:t>Recommendation: Felt it was necessary to distinguish the terms for the former, and not the latter.</a:t>
            </a:r>
            <a:endParaRPr lang="en-US" dirty="0">
              <a:solidFill>
                <a:srgbClr val="0070C0"/>
              </a:solidFill>
              <a:latin typeface="Calibri"/>
              <a:ea typeface="Noto Sans Symbols"/>
              <a:cs typeface="Calibri"/>
              <a:sym typeface="Calibri"/>
            </a:endParaRPr>
          </a:p>
          <a:p>
            <a:pPr marL="742950" lvl="8" indent="-285750">
              <a:spcBef>
                <a:spcPts val="200"/>
              </a:spcBef>
              <a:buSzPts val="2000"/>
              <a:buFont typeface="Arial" panose="020B0604020202020204" pitchFamily="34" charset="0"/>
              <a:buChar char="•"/>
            </a:pPr>
            <a:r>
              <a:rPr lang="en-US" dirty="0">
                <a:solidFill>
                  <a:srgbClr val="0070C0"/>
                </a:solidFill>
                <a:latin typeface="Calibri"/>
                <a:ea typeface="Noto Sans Symbols"/>
                <a:cs typeface="Calibri"/>
                <a:sym typeface="Calibri"/>
              </a:rPr>
              <a:t>ICDR: For me the main characteristic is the extension of an existing record. Wouldn’t it be better to write: “An Interim CDR (ICDR) is a consistently-processed time series of uncertainty-quantified data, located in time and space, which extends the length of an existing CDR processed from the same input and with the same production system.”</a:t>
            </a:r>
          </a:p>
          <a:p>
            <a:pPr marL="742950" lvl="8" indent="-285750">
              <a:spcBef>
                <a:spcPts val="200"/>
              </a:spcBef>
              <a:buSzPts val="2000"/>
              <a:buFont typeface="Arial" panose="020B0604020202020204" pitchFamily="34" charset="0"/>
              <a:buChar char="•"/>
            </a:pPr>
            <a:r>
              <a:rPr lang="en-US" dirty="0">
                <a:solidFill>
                  <a:srgbClr val="FF0000"/>
                </a:solidFill>
                <a:latin typeface="Calibri"/>
                <a:ea typeface="Noto Sans Symbols"/>
                <a:cs typeface="Calibri"/>
                <a:sym typeface="Calibri"/>
              </a:rPr>
              <a:t>Recommendation: ICDRs are really meant to perishable, i.e., replaced by a CDR. ICDRs are not limited to extending.</a:t>
            </a:r>
            <a:endParaRPr lang="en-US" dirty="0">
              <a:solidFill>
                <a:srgbClr val="0070C0"/>
              </a:solidFill>
              <a:latin typeface="Calibri"/>
              <a:ea typeface="Noto Sans Symbols"/>
              <a:cs typeface="Calibri"/>
              <a:sym typeface="Calibri"/>
            </a:endParaRPr>
          </a:p>
          <a:p>
            <a:pPr marL="742950" lvl="8" indent="-285750">
              <a:spcBef>
                <a:spcPts val="200"/>
              </a:spcBef>
              <a:buSzPts val="2000"/>
              <a:buFont typeface="Arial" panose="020B0604020202020204" pitchFamily="34" charset="0"/>
              <a:buChar char="•"/>
            </a:pPr>
            <a:r>
              <a:rPr lang="en-US" dirty="0">
                <a:solidFill>
                  <a:srgbClr val="0070C0"/>
                </a:solidFill>
                <a:latin typeface="Calibri"/>
                <a:ea typeface="Noto Sans Symbols"/>
                <a:cs typeface="Calibri"/>
                <a:sym typeface="Calibri"/>
              </a:rPr>
              <a:t> Furthermore, I do not understand why an “approximation” of the baseline CDR system is prescribed and not an equal copy?</a:t>
            </a:r>
          </a:p>
          <a:p>
            <a:pPr marL="742950" lvl="8" indent="-285750">
              <a:spcBef>
                <a:spcPts val="200"/>
              </a:spcBef>
              <a:buSzPts val="2000"/>
              <a:buFont typeface="Arial" panose="020B0604020202020204" pitchFamily="34" charset="0"/>
              <a:buChar char="•"/>
            </a:pPr>
            <a:r>
              <a:rPr lang="en-US" dirty="0">
                <a:solidFill>
                  <a:srgbClr val="FF0000"/>
                </a:solidFill>
                <a:latin typeface="Calibri"/>
                <a:ea typeface="Noto Sans Symbols"/>
                <a:cs typeface="Calibri"/>
                <a:sym typeface="Calibri"/>
              </a:rPr>
              <a:t>Recommendation: ICDRs provide a lower-latency result than a CDR. It system is a copy, it would be same latency.</a:t>
            </a:r>
            <a:br>
              <a:rPr lang="en-US" dirty="0">
                <a:solidFill>
                  <a:srgbClr val="0070C0"/>
                </a:solidFill>
                <a:latin typeface="Calibri"/>
                <a:ea typeface="Noto Sans Symbols"/>
                <a:cs typeface="Calibri"/>
                <a:sym typeface="Calibri"/>
              </a:rPr>
            </a:br>
            <a:endParaRPr lang="en-US" dirty="0">
              <a:solidFill>
                <a:srgbClr val="0070C0"/>
              </a:solidFill>
              <a:latin typeface="Calibri"/>
              <a:ea typeface="Noto Sans Symbols"/>
              <a:cs typeface="Calibri"/>
              <a:sym typeface="Calibri"/>
            </a:endParaRPr>
          </a:p>
        </p:txBody>
      </p:sp>
    </p:spTree>
    <p:extLst>
      <p:ext uri="{BB962C8B-B14F-4D97-AF65-F5344CB8AC3E}">
        <p14:creationId xmlns:p14="http://schemas.microsoft.com/office/powerpoint/2010/main" val="2246736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43"/>
        <p:cNvGrpSpPr/>
        <p:nvPr/>
      </p:nvGrpSpPr>
      <p:grpSpPr>
        <a:xfrm>
          <a:off x="0" y="0"/>
          <a:ext cx="0" cy="0"/>
          <a:chOff x="0" y="0"/>
          <a:chExt cx="0" cy="0"/>
        </a:xfrm>
      </p:grpSpPr>
      <p:sp>
        <p:nvSpPr>
          <p:cNvPr id="344" name="Google Shape;344;p56"/>
          <p:cNvSpPr/>
          <p:nvPr/>
        </p:nvSpPr>
        <p:spPr>
          <a:xfrm>
            <a:off x="136008" y="283205"/>
            <a:ext cx="12192000" cy="6170920"/>
          </a:xfrm>
          <a:prstGeom prst="rect">
            <a:avLst/>
          </a:prstGeom>
          <a:noFill/>
          <a:ln>
            <a:noFill/>
          </a:ln>
        </p:spPr>
        <p:txBody>
          <a:bodyPr spcFirstLastPara="1" wrap="square" lIns="91425" tIns="45700" rIns="91425" bIns="45700" anchor="t" anchorCtr="0">
            <a:noAutofit/>
          </a:bodyPr>
          <a:lstStyle/>
          <a:p>
            <a:pPr lvl="0" indent="-127000">
              <a:buSzPts val="2000"/>
              <a:buFont typeface="Arial"/>
              <a:buChar char="•"/>
              <a:defRPr/>
            </a:pPr>
            <a:r>
              <a:rPr lang="en-US" sz="1800" dirty="0">
                <a:latin typeface="Calibri"/>
                <a:ea typeface="Calibri"/>
                <a:cs typeface="Calibri"/>
                <a:sym typeface="Calibri"/>
              </a:rPr>
              <a:t>ESA comments (2/3)</a:t>
            </a:r>
          </a:p>
          <a:p>
            <a:pPr lvl="0" indent="-127000">
              <a:buSzPts val="2000"/>
              <a:buFont typeface="Arial"/>
              <a:buChar char="•"/>
            </a:pPr>
            <a:r>
              <a:rPr lang="en-US" sz="1800" dirty="0">
                <a:latin typeface="Calibri"/>
                <a:ea typeface="Calibri"/>
                <a:cs typeface="Calibri"/>
                <a:sym typeface="Calibri"/>
              </a:rPr>
              <a:t>W. Dorigo</a:t>
            </a:r>
            <a:endPar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42950" lvl="8" indent="-285750">
              <a:spcBef>
                <a:spcPts val="200"/>
              </a:spcBef>
              <a:buSzPts val="2000"/>
              <a:buFont typeface="Arial" panose="020B0604020202020204" pitchFamily="34" charset="0"/>
              <a:buChar char="•"/>
            </a:pPr>
            <a:r>
              <a:rPr lang="en-US" sz="1800" dirty="0">
                <a:solidFill>
                  <a:srgbClr val="3600FE"/>
                </a:solidFill>
                <a:latin typeface="Calibri"/>
                <a:ea typeface="Noto Sans Symbols"/>
                <a:cs typeface="Calibri"/>
                <a:sym typeface="Calibri"/>
              </a:rPr>
              <a:t>For us it’s unclear if the proposed definitions of CDR, TCDR and FCDR are mutually exclusive. Is CDR an overarching term? And are the physical units of the FCDR radiance measures or can it also be geophysical variables (which also have physical units)?</a:t>
            </a:r>
            <a:r>
              <a:rPr lang="en-US" sz="1800" dirty="0">
                <a:solidFill>
                  <a:srgbClr val="FF0000"/>
                </a:solidFill>
                <a:latin typeface="Calibri"/>
                <a:ea typeface="Noto Sans Symbols"/>
                <a:cs typeface="Calibri"/>
                <a:sym typeface="Calibri"/>
              </a:rPr>
              <a:t> </a:t>
            </a:r>
          </a:p>
          <a:p>
            <a:pPr marL="742950" lvl="8" indent="-285750">
              <a:spcBef>
                <a:spcPts val="200"/>
              </a:spcBef>
              <a:buSzPts val="2000"/>
              <a:buFont typeface="Arial" panose="020B0604020202020204" pitchFamily="34" charset="0"/>
              <a:buChar char="•"/>
            </a:pPr>
            <a:r>
              <a:rPr lang="en-US" sz="1800" dirty="0">
                <a:solidFill>
                  <a:srgbClr val="FF0000"/>
                </a:solidFill>
                <a:latin typeface="Calibri"/>
                <a:ea typeface="Noto Sans Symbols"/>
                <a:cs typeface="Calibri"/>
                <a:sym typeface="Calibri"/>
              </a:rPr>
              <a:t>Recommendation: TCDRs and FDRs are (to be) mutually exclusive. They are subsets of CDR, so all TCDR/FCDRs are </a:t>
            </a:r>
            <a:r>
              <a:rPr lang="en-US" sz="1800" dirty="0" err="1">
                <a:solidFill>
                  <a:srgbClr val="FF0000"/>
                </a:solidFill>
                <a:latin typeface="Calibri"/>
                <a:ea typeface="Noto Sans Symbols"/>
                <a:cs typeface="Calibri"/>
                <a:sym typeface="Calibri"/>
              </a:rPr>
              <a:t>CDRs.</a:t>
            </a:r>
            <a:r>
              <a:rPr lang="en-US" sz="1800" dirty="0">
                <a:solidFill>
                  <a:srgbClr val="FF0000"/>
                </a:solidFill>
                <a:latin typeface="Calibri"/>
                <a:ea typeface="Noto Sans Symbols"/>
                <a:cs typeface="Calibri"/>
                <a:sym typeface="Calibri"/>
              </a:rPr>
              <a:t> It may be that “physical units” is not the right wording – meant to be at-sensor energy or optical units, e.g., radiance, sensor temperature (microwave), reflectance…</a:t>
            </a:r>
            <a:br>
              <a:rPr lang="en-US" sz="1800" dirty="0">
                <a:solidFill>
                  <a:srgbClr val="FF0000"/>
                </a:solidFill>
                <a:latin typeface="Calibri"/>
                <a:ea typeface="Noto Sans Symbols"/>
                <a:cs typeface="Calibri"/>
                <a:sym typeface="Calibri"/>
              </a:rPr>
            </a:br>
            <a:endParaRPr lang="en-US" sz="1800" dirty="0">
              <a:solidFill>
                <a:srgbClr val="FF0000"/>
              </a:solidFill>
              <a:latin typeface="Calibri"/>
              <a:ea typeface="Noto Sans Symbols"/>
              <a:cs typeface="Calibri"/>
              <a:sym typeface="Calibri"/>
            </a:endParaRPr>
          </a:p>
          <a:p>
            <a:pPr lvl="8" indent="-285750">
              <a:spcBef>
                <a:spcPts val="200"/>
              </a:spcBef>
              <a:buSzPts val="2000"/>
              <a:buFont typeface="Arial" panose="020B0604020202020204" pitchFamily="34" charset="0"/>
              <a:buChar char="•"/>
            </a:pPr>
            <a:r>
              <a:rPr lang="en-US" sz="1800" dirty="0">
                <a:latin typeface="Calibri"/>
                <a:ea typeface="Calibri"/>
                <a:cs typeface="Calibri"/>
                <a:sym typeface="Calibri"/>
              </a:rPr>
              <a:t>María Lucrecia </a:t>
            </a:r>
            <a:r>
              <a:rPr lang="en-US" sz="1800" dirty="0" err="1">
                <a:latin typeface="Calibri"/>
                <a:ea typeface="Calibri"/>
                <a:cs typeface="Calibri"/>
                <a:sym typeface="Calibri"/>
              </a:rPr>
              <a:t>Pettinari</a:t>
            </a:r>
            <a:endParaRPr lang="en-US" sz="1800" dirty="0">
              <a:solidFill>
                <a:srgbClr val="0070C0"/>
              </a:solidFill>
              <a:latin typeface="Calibri"/>
              <a:ea typeface="Noto Sans Symbols"/>
              <a:cs typeface="Calibri"/>
              <a:sym typeface="Calibri"/>
            </a:endParaRPr>
          </a:p>
          <a:p>
            <a:pPr marL="742950" lvl="8" indent="-285750">
              <a:spcBef>
                <a:spcPts val="200"/>
              </a:spcBef>
              <a:buSzPts val="2000"/>
              <a:buFont typeface="Arial" panose="020B0604020202020204" pitchFamily="34" charset="0"/>
              <a:buChar char="•"/>
            </a:pPr>
            <a:r>
              <a:rPr lang="en-US" sz="1800" dirty="0">
                <a:solidFill>
                  <a:srgbClr val="0070C0"/>
                </a:solidFill>
                <a:latin typeface="Calibri"/>
                <a:ea typeface="Noto Sans Symbols"/>
                <a:cs typeface="Calibri"/>
                <a:sym typeface="Calibri"/>
              </a:rPr>
              <a:t>I would like to suggest that you include in your definition some further clarification regarding “sufficient length and quality”, maybe not as part as each definition, but as a separate clarification (maybe you are already doing that, but since it is not included in the text you sent us, I cannot know). I imagine that “sufficient” will vary according to purpose, ECV, etc., but some clarification could be very helpful. For example, regarding quality, you might clarify if “sufficient” implies that the threshold values proposed by GCOS-245 are enough, or if they need to comply with the breakthrough values.</a:t>
            </a:r>
          </a:p>
          <a:p>
            <a:pPr marL="742950" lvl="8" indent="-285750">
              <a:spcBef>
                <a:spcPts val="200"/>
              </a:spcBef>
              <a:buSzPts val="2000"/>
              <a:buFont typeface="Arial" panose="020B0604020202020204" pitchFamily="34" charset="0"/>
              <a:buChar char="•"/>
            </a:pPr>
            <a:r>
              <a:rPr lang="en-US" sz="1800" dirty="0">
                <a:solidFill>
                  <a:srgbClr val="FF0000"/>
                </a:solidFill>
                <a:latin typeface="Calibri"/>
                <a:ea typeface="Noto Sans Symbols"/>
                <a:cs typeface="Calibri"/>
                <a:sym typeface="Calibri"/>
              </a:rPr>
              <a:t>Recommendation: This is similar to J Remedios’ comment: Indeed “sufficient” is determined by application/purpose.</a:t>
            </a:r>
            <a:endParaRPr lang="en-US" sz="1800" dirty="0">
              <a:solidFill>
                <a:srgbClr val="0070C0"/>
              </a:solidFill>
              <a:latin typeface="Calibri"/>
              <a:ea typeface="Noto Sans Symbols"/>
              <a:cs typeface="Calibri"/>
              <a:sym typeface="Calibri"/>
            </a:endParaRPr>
          </a:p>
        </p:txBody>
      </p:sp>
    </p:spTree>
    <p:extLst>
      <p:ext uri="{BB962C8B-B14F-4D97-AF65-F5344CB8AC3E}">
        <p14:creationId xmlns:p14="http://schemas.microsoft.com/office/powerpoint/2010/main" val="97638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43"/>
        <p:cNvGrpSpPr/>
        <p:nvPr/>
      </p:nvGrpSpPr>
      <p:grpSpPr>
        <a:xfrm>
          <a:off x="0" y="0"/>
          <a:ext cx="0" cy="0"/>
          <a:chOff x="0" y="0"/>
          <a:chExt cx="0" cy="0"/>
        </a:xfrm>
      </p:grpSpPr>
      <p:sp>
        <p:nvSpPr>
          <p:cNvPr id="344" name="Google Shape;344;p56"/>
          <p:cNvSpPr/>
          <p:nvPr/>
        </p:nvSpPr>
        <p:spPr>
          <a:xfrm>
            <a:off x="136008" y="283205"/>
            <a:ext cx="12192000" cy="6170920"/>
          </a:xfrm>
          <a:prstGeom prst="rect">
            <a:avLst/>
          </a:prstGeom>
          <a:noFill/>
          <a:ln>
            <a:noFill/>
          </a:ln>
        </p:spPr>
        <p:txBody>
          <a:bodyPr spcFirstLastPara="1" wrap="square" lIns="91425" tIns="45700" rIns="91425" bIns="45700" anchor="t" anchorCtr="0">
            <a:noAutofit/>
          </a:bodyPr>
          <a:lstStyle/>
          <a:p>
            <a:pPr indent="-127000">
              <a:buSzPts val="2000"/>
              <a:buFont typeface="Arial"/>
              <a:buChar char="•"/>
            </a:pPr>
            <a:r>
              <a:rPr lang="en-US" sz="1800" dirty="0">
                <a:latin typeface="Calibri"/>
                <a:ea typeface="Calibri"/>
                <a:cs typeface="Calibri"/>
                <a:sym typeface="Calibri"/>
              </a:rPr>
              <a:t>ESA comments (3/3)</a:t>
            </a:r>
          </a:p>
          <a:p>
            <a:pPr lvl="8" indent="-285750">
              <a:spcBef>
                <a:spcPts val="200"/>
              </a:spcBef>
              <a:buSzPts val="2000"/>
              <a:buFont typeface="Arial" panose="020B0604020202020204" pitchFamily="34" charset="0"/>
              <a:buChar char="•"/>
            </a:pPr>
            <a:r>
              <a:rPr lang="en-US" sz="1800" dirty="0">
                <a:latin typeface="Calibri"/>
                <a:ea typeface="Calibri"/>
                <a:cs typeface="Calibri"/>
                <a:sym typeface="Calibri"/>
              </a:rPr>
              <a:t>M. </a:t>
            </a:r>
            <a:r>
              <a:rPr lang="en-US" sz="1800" dirty="0" err="1">
                <a:latin typeface="Calibri"/>
                <a:ea typeface="Calibri"/>
                <a:cs typeface="Calibri"/>
                <a:sym typeface="Calibri"/>
              </a:rPr>
              <a:t>Hegglin</a:t>
            </a:r>
            <a:endParaRPr lang="en-US" sz="1800" dirty="0">
              <a:latin typeface="Calibri"/>
              <a:ea typeface="Calibri"/>
              <a:cs typeface="Calibri"/>
              <a:sym typeface="Calibri"/>
            </a:endParaRPr>
          </a:p>
          <a:p>
            <a:pPr marL="742950" lvl="8" indent="-285750">
              <a:spcBef>
                <a:spcPts val="200"/>
              </a:spcBef>
              <a:buSzPts val="2000"/>
              <a:buFont typeface="Arial" panose="020B0604020202020204" pitchFamily="34" charset="0"/>
              <a:buChar char="•"/>
            </a:pPr>
            <a:r>
              <a:rPr lang="en-US" sz="1800" dirty="0">
                <a:solidFill>
                  <a:srgbClr val="0070C0"/>
                </a:solidFill>
                <a:latin typeface="Calibri"/>
                <a:ea typeface="Noto Sans Symbols"/>
                <a:cs typeface="Calibri"/>
                <a:sym typeface="Calibri"/>
              </a:rPr>
              <a:t>I would like to suggest that you include in your definition some further clarification regarding “sufficient length and quality”, maybe not as part as each definition, but as a separate clarification (maybe you are already doing that, but since it is not included in the text you sent us, I cannot know). I imagine that “sufficient” will vary according to purpose, ECV, etc., but some clarification could be very helpful.</a:t>
            </a:r>
          </a:p>
          <a:p>
            <a:pPr marL="742950" lvl="8" indent="-285750">
              <a:spcBef>
                <a:spcPts val="200"/>
              </a:spcBef>
              <a:buSzPts val="2000"/>
              <a:buFont typeface="Arial" panose="020B0604020202020204" pitchFamily="34" charset="0"/>
              <a:buChar char="•"/>
            </a:pPr>
            <a:r>
              <a:rPr lang="en-US" sz="1800" dirty="0">
                <a:solidFill>
                  <a:srgbClr val="0070C0"/>
                </a:solidFill>
                <a:latin typeface="Calibri"/>
                <a:ea typeface="Noto Sans Symbols"/>
                <a:cs typeface="Calibri"/>
                <a:sym typeface="Calibri"/>
              </a:rPr>
              <a:t>For example, regarding quality, you might clarify if “sufficient” implies that the threshold values proposed by GCOS-245 are enough, or if they need to comply with the breakthrough values.</a:t>
            </a:r>
          </a:p>
          <a:p>
            <a:pPr lvl="8" indent="-285750">
              <a:spcBef>
                <a:spcPts val="200"/>
              </a:spcBef>
              <a:buSzPts val="2000"/>
              <a:buFont typeface="Arial" panose="020B0604020202020204" pitchFamily="34" charset="0"/>
              <a:buChar char="•"/>
            </a:pPr>
            <a:r>
              <a:rPr lang="en-US" sz="1800" dirty="0">
                <a:latin typeface="Calibri"/>
                <a:ea typeface="Calibri"/>
                <a:cs typeface="Calibri"/>
                <a:sym typeface="Calibri"/>
              </a:rPr>
              <a:t>S. </a:t>
            </a:r>
            <a:r>
              <a:rPr lang="en-US" sz="1800" dirty="0" err="1">
                <a:latin typeface="Calibri"/>
                <a:ea typeface="Calibri"/>
                <a:cs typeface="Calibri"/>
                <a:sym typeface="Calibri"/>
              </a:rPr>
              <a:t>Simis</a:t>
            </a:r>
            <a:endParaRPr lang="en-US" sz="1800" dirty="0">
              <a:latin typeface="Calibri"/>
              <a:ea typeface="Calibri"/>
              <a:cs typeface="Calibri"/>
              <a:sym typeface="Calibri"/>
            </a:endParaRPr>
          </a:p>
          <a:p>
            <a:pPr marL="742950" lvl="8" indent="-285750">
              <a:spcBef>
                <a:spcPts val="200"/>
              </a:spcBef>
              <a:buSzPts val="2000"/>
              <a:buFont typeface="Arial" panose="020B0604020202020204" pitchFamily="34" charset="0"/>
              <a:buChar char="•"/>
            </a:pPr>
            <a:r>
              <a:rPr lang="en-US" sz="1800" dirty="0">
                <a:solidFill>
                  <a:srgbClr val="0070C0"/>
                </a:solidFill>
                <a:latin typeface="Calibri"/>
                <a:ea typeface="Noto Sans Symbols"/>
                <a:cs typeface="Calibri"/>
                <a:sym typeface="Calibri"/>
              </a:rPr>
              <a:t>These look mostly fine and useful, however latency is only expressed for the last type of record. Definitions of ‘consistently-processed’ and other terms would also be useful, and perhaps a table to see how the terms differ between types of records.</a:t>
            </a:r>
          </a:p>
        </p:txBody>
      </p:sp>
    </p:spTree>
    <p:extLst>
      <p:ext uri="{BB962C8B-B14F-4D97-AF65-F5344CB8AC3E}">
        <p14:creationId xmlns:p14="http://schemas.microsoft.com/office/powerpoint/2010/main" val="3880130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7"/>
          <p:cNvSpPr txBox="1">
            <a:spLocks noGrp="1"/>
          </p:cNvSpPr>
          <p:nvPr>
            <p:ph type="title"/>
          </p:nvPr>
        </p:nvSpPr>
        <p:spPr>
          <a:xfrm>
            <a:off x="1635432" y="3010006"/>
            <a:ext cx="8331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a:t>Thank You</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AE829B-A370-491B-B6F5-5E5E9B8485BD}"/>
              </a:ext>
            </a:extLst>
          </p:cNvPr>
          <p:cNvSpPr>
            <a:spLocks noGrp="1"/>
          </p:cNvSpPr>
          <p:nvPr>
            <p:ph type="title"/>
          </p:nvPr>
        </p:nvSpPr>
        <p:spPr>
          <a:xfrm>
            <a:off x="804058" y="2747962"/>
            <a:ext cx="10363200" cy="1362075"/>
          </a:xfrm>
        </p:spPr>
        <p:txBody>
          <a:bodyPr>
            <a:normAutofit fontScale="90000"/>
          </a:bodyPr>
          <a:lstStyle/>
          <a:p>
            <a:pPr algn="ctr"/>
            <a:r>
              <a:rPr lang="en-US" sz="4000" dirty="0"/>
              <a:t>Privette Day 1</a:t>
            </a:r>
            <a:br>
              <a:rPr lang="en-US" sz="4000" dirty="0"/>
            </a:br>
            <a:br>
              <a:rPr lang="en-US" sz="4000" dirty="0"/>
            </a:br>
            <a:r>
              <a:rPr lang="en-US" sz="4000" dirty="0"/>
              <a:t>Backup Slides</a:t>
            </a:r>
          </a:p>
        </p:txBody>
      </p:sp>
    </p:spTree>
    <p:extLst>
      <p:ext uri="{BB962C8B-B14F-4D97-AF65-F5344CB8AC3E}">
        <p14:creationId xmlns:p14="http://schemas.microsoft.com/office/powerpoint/2010/main" val="2892844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Shape 338"/>
        <p:cNvGrpSpPr/>
        <p:nvPr/>
      </p:nvGrpSpPr>
      <p:grpSpPr>
        <a:xfrm>
          <a:off x="0" y="0"/>
          <a:ext cx="0" cy="0"/>
          <a:chOff x="0" y="0"/>
          <a:chExt cx="0" cy="0"/>
        </a:xfrm>
      </p:grpSpPr>
      <p:graphicFrame>
        <p:nvGraphicFramePr>
          <p:cNvPr id="339" name="Google Shape;339;p55"/>
          <p:cNvGraphicFramePr/>
          <p:nvPr/>
        </p:nvGraphicFramePr>
        <p:xfrm>
          <a:off x="1" y="0"/>
          <a:ext cx="12192025" cy="6858000"/>
        </p:xfrm>
        <a:graphic>
          <a:graphicData uri="http://schemas.openxmlformats.org/drawingml/2006/table">
            <a:tbl>
              <a:tblPr>
                <a:noFill/>
                <a:tableStyleId>{4F1B4B7A-8BAA-4535-A7F6-6FFA10455C75}</a:tableStyleId>
              </a:tblPr>
              <a:tblGrid>
                <a:gridCol w="1074650">
                  <a:extLst>
                    <a:ext uri="{9D8B030D-6E8A-4147-A177-3AD203B41FA5}">
                      <a16:colId xmlns:a16="http://schemas.microsoft.com/office/drawing/2014/main" val="20000"/>
                    </a:ext>
                  </a:extLst>
                </a:gridCol>
                <a:gridCol w="171175">
                  <a:extLst>
                    <a:ext uri="{9D8B030D-6E8A-4147-A177-3AD203B41FA5}">
                      <a16:colId xmlns:a16="http://schemas.microsoft.com/office/drawing/2014/main" val="20001"/>
                    </a:ext>
                  </a:extLst>
                </a:gridCol>
                <a:gridCol w="894925">
                  <a:extLst>
                    <a:ext uri="{9D8B030D-6E8A-4147-A177-3AD203B41FA5}">
                      <a16:colId xmlns:a16="http://schemas.microsoft.com/office/drawing/2014/main" val="20002"/>
                    </a:ext>
                  </a:extLst>
                </a:gridCol>
                <a:gridCol w="803275">
                  <a:extLst>
                    <a:ext uri="{9D8B030D-6E8A-4147-A177-3AD203B41FA5}">
                      <a16:colId xmlns:a16="http://schemas.microsoft.com/office/drawing/2014/main" val="20003"/>
                    </a:ext>
                  </a:extLst>
                </a:gridCol>
                <a:gridCol w="1036950">
                  <a:extLst>
                    <a:ext uri="{9D8B030D-6E8A-4147-A177-3AD203B41FA5}">
                      <a16:colId xmlns:a16="http://schemas.microsoft.com/office/drawing/2014/main" val="20004"/>
                    </a:ext>
                  </a:extLst>
                </a:gridCol>
                <a:gridCol w="887300">
                  <a:extLst>
                    <a:ext uri="{9D8B030D-6E8A-4147-A177-3AD203B41FA5}">
                      <a16:colId xmlns:a16="http://schemas.microsoft.com/office/drawing/2014/main" val="20005"/>
                    </a:ext>
                  </a:extLst>
                </a:gridCol>
                <a:gridCol w="994200">
                  <a:extLst>
                    <a:ext uri="{9D8B030D-6E8A-4147-A177-3AD203B41FA5}">
                      <a16:colId xmlns:a16="http://schemas.microsoft.com/office/drawing/2014/main" val="20006"/>
                    </a:ext>
                  </a:extLst>
                </a:gridCol>
                <a:gridCol w="962125">
                  <a:extLst>
                    <a:ext uri="{9D8B030D-6E8A-4147-A177-3AD203B41FA5}">
                      <a16:colId xmlns:a16="http://schemas.microsoft.com/office/drawing/2014/main" val="20007"/>
                    </a:ext>
                  </a:extLst>
                </a:gridCol>
                <a:gridCol w="962125">
                  <a:extLst>
                    <a:ext uri="{9D8B030D-6E8A-4147-A177-3AD203B41FA5}">
                      <a16:colId xmlns:a16="http://schemas.microsoft.com/office/drawing/2014/main" val="20008"/>
                    </a:ext>
                  </a:extLst>
                </a:gridCol>
                <a:gridCol w="930050">
                  <a:extLst>
                    <a:ext uri="{9D8B030D-6E8A-4147-A177-3AD203B41FA5}">
                      <a16:colId xmlns:a16="http://schemas.microsoft.com/office/drawing/2014/main" val="20009"/>
                    </a:ext>
                  </a:extLst>
                </a:gridCol>
                <a:gridCol w="940750">
                  <a:extLst>
                    <a:ext uri="{9D8B030D-6E8A-4147-A177-3AD203B41FA5}">
                      <a16:colId xmlns:a16="http://schemas.microsoft.com/office/drawing/2014/main" val="20010"/>
                    </a:ext>
                  </a:extLst>
                </a:gridCol>
                <a:gridCol w="950825">
                  <a:extLst>
                    <a:ext uri="{9D8B030D-6E8A-4147-A177-3AD203B41FA5}">
                      <a16:colId xmlns:a16="http://schemas.microsoft.com/office/drawing/2014/main" val="20011"/>
                    </a:ext>
                  </a:extLst>
                </a:gridCol>
                <a:gridCol w="1583675">
                  <a:extLst>
                    <a:ext uri="{9D8B030D-6E8A-4147-A177-3AD203B41FA5}">
                      <a16:colId xmlns:a16="http://schemas.microsoft.com/office/drawing/2014/main" val="20012"/>
                    </a:ext>
                  </a:extLst>
                </a:gridCol>
              </a:tblGrid>
              <a:tr h="380200">
                <a:tc>
                  <a:txBody>
                    <a:bodyPr/>
                    <a:lstStyle/>
                    <a:p>
                      <a:pPr marL="0" marR="0" lvl="0" indent="0" algn="ctr" rtl="0">
                        <a:spcBef>
                          <a:spcPts val="0"/>
                        </a:spcBef>
                        <a:spcAft>
                          <a:spcPts val="0"/>
                        </a:spcAft>
                        <a:buNone/>
                      </a:pPr>
                      <a:r>
                        <a:rPr lang="en-US" sz="1800" u="none" strike="noStrike" cap="none"/>
                        <a:t> </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 </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gridSpan="11">
                  <a:txBody>
                    <a:bodyPr/>
                    <a:lstStyle/>
                    <a:p>
                      <a:pPr marL="0" marR="0" lvl="0" indent="0" algn="ctr" rtl="0">
                        <a:spcBef>
                          <a:spcPts val="0"/>
                        </a:spcBef>
                        <a:spcAft>
                          <a:spcPts val="0"/>
                        </a:spcAft>
                        <a:buNone/>
                      </a:pPr>
                      <a:r>
                        <a:rPr lang="en-US" sz="1800" u="none" strike="noStrike" cap="none"/>
                        <a:t> </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7200">
                <a:tc>
                  <a:txBody>
                    <a:bodyPr/>
                    <a:lstStyle/>
                    <a:p>
                      <a:pPr marL="0" marR="0" lvl="0" indent="0" algn="ctr" rtl="0">
                        <a:spcBef>
                          <a:spcPts val="0"/>
                        </a:spcBef>
                        <a:spcAft>
                          <a:spcPts val="0"/>
                        </a:spcAft>
                        <a:buNone/>
                      </a:pPr>
                      <a:r>
                        <a:rPr lang="en-US" sz="1800" u="none" strike="noStrike" cap="none"/>
                        <a:t> </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 </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Raw Data</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12700" cap="flat" cmpd="sng">
                      <a:solidFill>
                        <a:schemeClr val="dk1"/>
                      </a:solidFill>
                      <a:prstDash val="solid"/>
                      <a:round/>
                      <a:headEnd type="none" w="sm" len="sm"/>
                      <a:tailEnd type="none" w="sm" len="sm"/>
                    </a:lnB>
                    <a:solidFill>
                      <a:srgbClr val="EAD1DC"/>
                    </a:solidFill>
                  </a:tcPr>
                </a:tc>
                <a:tc gridSpan="3">
                  <a:txBody>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Lowest Latency Time Series</a:t>
                      </a:r>
                      <a:endParaRPr sz="1800" u="none" strike="noStrike" cap="none"/>
                    </a:p>
                  </a:txBody>
                  <a:tcPr marL="4325" marR="4325" marT="2875" marB="2875" anchor="ctr">
                    <a:lnL w="9525" cap="flat" cmpd="sng">
                      <a:solidFill>
                        <a:srgbClr val="000000">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2700" cap="flat" cmpd="sng">
                      <a:solidFill>
                        <a:schemeClr val="dk1"/>
                      </a:solidFill>
                      <a:prstDash val="solid"/>
                      <a:round/>
                      <a:headEnd type="none" w="sm" len="sm"/>
                      <a:tailEnd type="none" w="sm" len="sm"/>
                    </a:lnB>
                    <a:solidFill>
                      <a:srgbClr val="EAD1DC"/>
                    </a:solidFill>
                  </a:tcPr>
                </a:tc>
                <a:tc hMerge="1">
                  <a:txBody>
                    <a:bodyPr/>
                    <a:lstStyle/>
                    <a:p>
                      <a:endParaRPr lang="en-US"/>
                    </a:p>
                  </a:txBody>
                  <a:tcPr/>
                </a:tc>
                <a:tc hMerge="1">
                  <a:txBody>
                    <a:bodyPr/>
                    <a:lstStyle/>
                    <a:p>
                      <a:endParaRPr lang="en-US"/>
                    </a:p>
                  </a:txBody>
                  <a:tcPr/>
                </a:tc>
                <a:tc gridSpan="3">
                  <a:txBody>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Single Mission Reprocessed Time Series</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2CC"/>
                    </a:solidFill>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Complete Period of Record Time Series</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B w="12700" cap="flat" cmpd="sng">
                      <a:solidFill>
                        <a:schemeClr val="dk1"/>
                      </a:solidFill>
                      <a:prstDash val="solid"/>
                      <a:round/>
                      <a:headEnd type="none" w="sm" len="sm"/>
                      <a:tailEnd type="none" w="sm" len="sm"/>
                    </a:lnB>
                    <a:solidFill>
                      <a:srgbClr val="CFE2F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26375">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Description</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 </a:t>
                      </a:r>
                      <a:endParaRPr/>
                    </a:p>
                  </a:txBody>
                  <a:tcPr marL="4325" marR="4325" marT="2875" marB="28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Instrument Data</a:t>
                      </a:r>
                      <a:endParaRPr sz="1800" u="none" strike="noStrike" cap="none"/>
                    </a:p>
                  </a:txBody>
                  <a:tcPr marL="4325" marR="4325" marT="2875" marB="2875" anchor="ctr">
                    <a:lnL w="9525" cap="flat" cmpd="sng">
                      <a:solidFill>
                        <a:srgbClr val="000000">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A5A5A5"/>
                      </a:solidFill>
                      <a:prstDash val="solid"/>
                      <a:round/>
                      <a:headEnd type="none" w="sm" len="sm"/>
                      <a:tailEnd type="none" w="sm" len="sm"/>
                    </a:lnB>
                    <a:solidFill>
                      <a:srgbClr val="EAD1D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General Category</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7F7F7F"/>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Calibrated Observations</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7F7F7F"/>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Retrieved Geophysical Variable</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7F7F7F"/>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General Category</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Calibrated Observations</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Retrieved Geophysical Variable</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General Category</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7F7F7F"/>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Calibrated Observations</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Retrieved Geophysical Variable</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Early estimate of CDR values using different production system</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B w="9525"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2"/>
                  </a:ext>
                </a:extLst>
              </a:tr>
              <a:tr h="1020500">
                <a:tc>
                  <a:txBody>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Typical Characteristics</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 </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Unprocessed</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chemeClr val="dk1"/>
                      </a:solidFill>
                      <a:prstDash val="solid"/>
                      <a:round/>
                      <a:headEnd type="none" w="sm" len="sm"/>
                      <a:tailEnd type="none" w="sm" len="sm"/>
                    </a:lnB>
                    <a:solidFill>
                      <a:srgbClr val="EAD1D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Low latency or NRT</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chemeClr val="dk1"/>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NRT, calibrated radiances, brightness or antenna temperatures</a:t>
                      </a:r>
                      <a:endParaRPr/>
                    </a:p>
                  </a:txBody>
                  <a:tcPr marL="4325" marR="4325" marT="2875" marB="28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chemeClr val="dk1"/>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NRT, geophysical</a:t>
                      </a:r>
                      <a:endParaRPr/>
                    </a:p>
                  </a:txBody>
                  <a:tcPr marL="4325" marR="4325" marT="2875" marB="2875" anchor="ctr">
                    <a:lnL w="9525" cap="flat" cmpd="sng">
                      <a:solidFill>
                        <a:srgbClr val="000000">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chemeClr val="dk1"/>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 Consistent Processing</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 Consistent Processing</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Consistent Processing</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Merged multi-satellite, Homogeneous</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Merged multi-satellite, Homogeneous</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Merged multi-satellite, Homogeneous</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7F7F7F"/>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Produced on CDR-like system with algorithm, inputs or ancillary data adjustments to reduce latency</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r h="617875">
                <a:tc>
                  <a:txBody>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Colloquial Terms</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 </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Raw</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7F7F7F"/>
                      </a:solidFill>
                      <a:prstDash val="solid"/>
                      <a:round/>
                      <a:headEnd type="none" w="sm" len="sm"/>
                      <a:tailEnd type="none" w="sm" len="sm"/>
                    </a:lnB>
                    <a:solidFill>
                      <a:srgbClr val="EAD1D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Operational Products</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Calibrated Products</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Geophysical Products</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Reprocessed Data</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Reprocessed Calibrated Products</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Reprocessed Geophysical Products</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Multi-satellite Records</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Multi-satellite Records</a:t>
                      </a:r>
                      <a:endParaRPr sz="1800" b="0" i="0" u="none" strike="noStrike" cap="none">
                        <a:solidFill>
                          <a:srgbClr val="000000"/>
                        </a:solidFill>
                        <a:latin typeface="Calibri"/>
                        <a:ea typeface="Calibri"/>
                        <a:cs typeface="Calibri"/>
                        <a:sym typeface="Calibri"/>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Multi-satellite Records</a:t>
                      </a:r>
                      <a:endParaRPr sz="1800" b="0" i="0" u="none" strike="noStrike" cap="none">
                        <a:solidFill>
                          <a:srgbClr val="000000"/>
                        </a:solidFill>
                        <a:latin typeface="Calibri"/>
                        <a:ea typeface="Calibri"/>
                        <a:cs typeface="Calibri"/>
                        <a:sym typeface="Calibri"/>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800" u="none" strike="noStrike" cap="none"/>
                        <a:t>- </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4"/>
                  </a:ext>
                </a:extLst>
              </a:tr>
              <a:tr h="663300">
                <a:tc>
                  <a:txBody>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NOAA</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 </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RDR</a:t>
                      </a:r>
                      <a:endParaRPr sz="1800" u="none" strike="noStrike" cap="none"/>
                    </a:p>
                  </a:txBody>
                  <a:tcPr marL="4325" marR="4325" marT="2875" marB="28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AD1D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Operational Products</a:t>
                      </a:r>
                      <a:endParaRPr sz="1800" u="none" strike="noStrike" cap="none"/>
                    </a:p>
                  </a:txBody>
                  <a:tcPr marL="4325" marR="4325" marT="2875" marB="2875" anchor="ctr">
                    <a:lnL w="9525" cap="flat" cmpd="sng">
                      <a:solidFill>
                        <a:srgbClr val="000000">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SDR</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EDR</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Reprocessed Mission Data</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Reprocessed SDR</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Reprocessed EDR</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CDR</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FCDR</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TCDR</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ICDR</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r h="663300">
                <a:tc>
                  <a:txBody>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NASA</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 </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Level 0</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solidFill>
                      <a:prstDash val="solid"/>
                      <a:round/>
                      <a:headEnd type="none" w="sm" len="sm"/>
                      <a:tailEnd type="none" w="sm" len="sm"/>
                    </a:lnB>
                    <a:solidFill>
                      <a:srgbClr val="EAD1D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Products</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L1, L1b</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L2-L4</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Reprocessed Collections</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L1, L1b</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L2-L4</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ESDR</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L1, L1b</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L2-L4</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800" u="none" strike="noStrike" cap="none"/>
                        <a:t>- </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6"/>
                  </a:ext>
                </a:extLst>
              </a:tr>
              <a:tr h="380200">
                <a:tc>
                  <a:txBody>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Nat’l Academy</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 </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 -</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AD1DC"/>
                    </a:solidFill>
                  </a:tcPr>
                </a:tc>
                <a:tc>
                  <a:txBody>
                    <a:bodyPr/>
                    <a:lstStyle/>
                    <a:p>
                      <a:pPr marL="0" marR="0" lvl="0" indent="0" algn="ctr" rtl="0">
                        <a:spcBef>
                          <a:spcPts val="0"/>
                        </a:spcBef>
                        <a:spcAft>
                          <a:spcPts val="0"/>
                        </a:spcAft>
                        <a:buNone/>
                      </a:pPr>
                      <a:r>
                        <a:rPr lang="en-US" sz="1800" u="none" strike="noStrike" cap="none"/>
                        <a:t>-</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800" u="none" strike="noStrike" cap="none"/>
                        <a:t>-</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800" u="none" strike="noStrike" cap="none"/>
                        <a:t>-</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800" u="none" strike="noStrike" cap="none"/>
                        <a:t>-</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800" u="none" strike="noStrike" cap="none"/>
                        <a:t>-</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800" u="none" strike="noStrike" cap="none"/>
                        <a:t>-</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CDR</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FCDR</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TCDR</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 -  </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7"/>
                  </a:ext>
                </a:extLst>
              </a:tr>
              <a:tr h="380200">
                <a:tc>
                  <a:txBody>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GCOS</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 </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 -</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AD1DC"/>
                    </a:solidFill>
                  </a:tcPr>
                </a:tc>
                <a:tc>
                  <a:txBody>
                    <a:bodyPr/>
                    <a:lstStyle/>
                    <a:p>
                      <a:pPr marL="0" marR="0" lvl="0" indent="0" algn="ctr" rtl="0">
                        <a:spcBef>
                          <a:spcPts val="0"/>
                        </a:spcBef>
                        <a:spcAft>
                          <a:spcPts val="0"/>
                        </a:spcAft>
                        <a:buNone/>
                      </a:pPr>
                      <a:r>
                        <a:rPr lang="en-US" sz="1800" u="none" strike="noStrike" cap="none"/>
                        <a:t>-</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800" u="none" strike="noStrike" cap="none"/>
                        <a:t>-</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800" u="none" strike="noStrike" cap="none"/>
                        <a:t>-</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800" u="none" strike="noStrike" cap="none"/>
                        <a:t>-</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800" u="none" strike="noStrike" cap="none"/>
                        <a:t>-</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800" u="none" strike="noStrike" cap="none"/>
                        <a:t>-</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CDR</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FCDR</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TCDR</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800" u="none" strike="noStrike" cap="none"/>
                        <a:t>- </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8"/>
                  </a:ext>
                </a:extLst>
              </a:tr>
              <a:tr h="789425">
                <a:tc>
                  <a:txBody>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EUMETSAT</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381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 </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381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Level 0</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38100" cap="flat" cmpd="sng">
                      <a:solidFill>
                        <a:srgbClr val="7F7F7F"/>
                      </a:solidFill>
                      <a:prstDash val="solid"/>
                      <a:round/>
                      <a:headEnd type="none" w="sm" len="sm"/>
                      <a:tailEnd type="none" w="sm" len="sm"/>
                    </a:lnB>
                    <a:solidFill>
                      <a:srgbClr val="EAD1D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Operational Products</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38100" cap="flat" cmpd="sng">
                      <a:solidFill>
                        <a:srgbClr val="7F7F7F"/>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L1, L1.5</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38100" cap="flat" cmpd="sng">
                      <a:solidFill>
                        <a:srgbClr val="7F7F7F"/>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L2, EDR</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38100" cap="flat" cmpd="sng">
                      <a:solidFill>
                        <a:srgbClr val="7F7F7F"/>
                      </a:solidFill>
                      <a:prstDash val="solid"/>
                      <a:round/>
                      <a:headEnd type="none" w="sm" len="sm"/>
                      <a:tailEnd type="none" w="sm" len="sm"/>
                    </a:lnB>
                    <a:solidFill>
                      <a:srgbClr val="F4CCCC"/>
                    </a:solidFill>
                  </a:tcPr>
                </a:tc>
                <a:tc>
                  <a:txBody>
                    <a:bodyPr/>
                    <a:lstStyle/>
                    <a:p>
                      <a:pPr marL="0" marR="0" lvl="0" indent="0" algn="ctr" rtl="0">
                        <a:lnSpc>
                          <a:spcPct val="100000"/>
                        </a:lnSpc>
                        <a:spcBef>
                          <a:spcPts val="0"/>
                        </a:spcBef>
                        <a:spcAft>
                          <a:spcPts val="0"/>
                        </a:spcAft>
                        <a:buNone/>
                      </a:pPr>
                      <a:r>
                        <a:rPr lang="en-US" sz="1800" u="none" strike="noStrike" cap="none">
                          <a:solidFill>
                            <a:schemeClr val="dk1"/>
                          </a:solidFill>
                        </a:rPr>
                        <a:t> </a:t>
                      </a:r>
                      <a:r>
                        <a:rPr lang="en-US" sz="1100" b="0" i="0" u="none" strike="noStrike" cap="none">
                          <a:solidFill>
                            <a:schemeClr val="dk1"/>
                          </a:solidFill>
                          <a:latin typeface="Arial"/>
                          <a:ea typeface="Arial"/>
                          <a:cs typeface="Arial"/>
                          <a:sym typeface="Arial"/>
                        </a:rPr>
                        <a:t>Reprocessed Mission Data </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38100" cap="flat" cmpd="sng">
                      <a:solidFill>
                        <a:srgbClr val="7F7F7F"/>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800" u="none" strike="noStrike" cap="none">
                          <a:solidFill>
                            <a:schemeClr val="dk1"/>
                          </a:solidFill>
                        </a:rPr>
                        <a:t> </a:t>
                      </a:r>
                      <a:r>
                        <a:rPr lang="en-US" sz="1100" b="0" i="0" u="none" strike="noStrike" cap="none">
                          <a:solidFill>
                            <a:schemeClr val="dk1"/>
                          </a:solidFill>
                          <a:latin typeface="Arial"/>
                          <a:ea typeface="Arial"/>
                          <a:cs typeface="Arial"/>
                          <a:sym typeface="Arial"/>
                        </a:rPr>
                        <a:t>FDR</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38100" cap="flat" cmpd="sng">
                      <a:solidFill>
                        <a:srgbClr val="7F7F7F"/>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800" u="none" strike="noStrike" cap="none">
                          <a:solidFill>
                            <a:schemeClr val="dk1"/>
                          </a:solidFill>
                        </a:rPr>
                        <a:t> </a:t>
                      </a:r>
                      <a:r>
                        <a:rPr lang="en-US" sz="1100" b="0" i="0" u="none" strike="noStrike" cap="none">
                          <a:solidFill>
                            <a:schemeClr val="dk1"/>
                          </a:solidFill>
                          <a:latin typeface="Arial"/>
                          <a:ea typeface="Arial"/>
                          <a:cs typeface="Arial"/>
                          <a:sym typeface="Arial"/>
                        </a:rPr>
                        <a:t>Reprocessed L2</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38100" cap="flat" cmpd="sng">
                      <a:solidFill>
                        <a:srgbClr val="7F7F7F"/>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100" b="0" i="0" u="none" strike="noStrike" cap="none">
                          <a:solidFill>
                            <a:schemeClr val="dk1"/>
                          </a:solidFill>
                          <a:latin typeface="Arial"/>
                          <a:ea typeface="Arial"/>
                          <a:cs typeface="Arial"/>
                          <a:sym typeface="Arial"/>
                        </a:rPr>
                        <a:t>CDR</a:t>
                      </a:r>
                      <a:endParaRPr sz="1800" u="none" strike="noStrike" cap="none">
                        <a:solidFill>
                          <a:schemeClr val="dk1"/>
                        </a:solidFill>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38100" cap="flat" cmpd="sng">
                      <a:solidFill>
                        <a:srgbClr val="7F7F7F"/>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100" b="0" i="0" u="none" strike="noStrike" cap="none">
                          <a:solidFill>
                            <a:schemeClr val="dk1"/>
                          </a:solidFill>
                          <a:latin typeface="Arial"/>
                          <a:ea typeface="Arial"/>
                          <a:cs typeface="Arial"/>
                          <a:sym typeface="Arial"/>
                        </a:rPr>
                        <a:t>FDR/FCDR</a:t>
                      </a:r>
                      <a:endParaRPr sz="1800" u="none" strike="noStrike" cap="none">
                        <a:solidFill>
                          <a:schemeClr val="dk1"/>
                        </a:solidFill>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38100" cap="flat" cmpd="sng">
                      <a:solidFill>
                        <a:srgbClr val="7F7F7F"/>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CDR</a:t>
                      </a:r>
                      <a:endParaRPr sz="1800" u="none" strike="noStrike" cap="none">
                        <a:solidFill>
                          <a:schemeClr val="dk1"/>
                        </a:solidFill>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38100" cap="flat" cmpd="sng">
                      <a:solidFill>
                        <a:srgbClr val="7F7F7F"/>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Arial"/>
                          <a:ea typeface="Arial"/>
                          <a:cs typeface="Arial"/>
                          <a:sym typeface="Arial"/>
                        </a:rPr>
                        <a:t>ICDR</a:t>
                      </a:r>
                      <a:endParaRPr sz="1800"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38100" cap="flat" cmpd="sng">
                      <a:solidFill>
                        <a:srgbClr val="7F7F7F"/>
                      </a:solidFill>
                      <a:prstDash val="solid"/>
                      <a:round/>
                      <a:headEnd type="none" w="sm" len="sm"/>
                      <a:tailEnd type="none" w="sm" len="sm"/>
                    </a:lnB>
                    <a:solidFill>
                      <a:srgbClr val="CFE2F3"/>
                    </a:solidFill>
                  </a:tcPr>
                </a:tc>
                <a:extLst>
                  <a:ext uri="{0D108BD9-81ED-4DB2-BD59-A6C34878D82A}">
                    <a16:rowId xmlns:a16="http://schemas.microsoft.com/office/drawing/2014/main" val="10009"/>
                  </a:ext>
                </a:extLst>
              </a:tr>
              <a:tr h="789425">
                <a:tc>
                  <a:txBody>
                    <a:bodyPr/>
                    <a:lstStyle/>
                    <a:p>
                      <a:pPr marL="0" marR="0" lvl="0" indent="0" algn="ctr" rtl="0">
                        <a:spcBef>
                          <a:spcPts val="0"/>
                        </a:spcBef>
                        <a:spcAft>
                          <a:spcPts val="0"/>
                        </a:spcAft>
                        <a:buNone/>
                      </a:pPr>
                      <a:r>
                        <a:rPr lang="en-US" sz="1100" b="1" i="1" u="none" strike="noStrike" cap="none">
                          <a:solidFill>
                            <a:srgbClr val="000000"/>
                          </a:solidFill>
                          <a:latin typeface="Arial"/>
                          <a:ea typeface="Arial"/>
                          <a:cs typeface="Arial"/>
                          <a:sym typeface="Arial"/>
                        </a:rPr>
                        <a:t>Proposed here (defined below)</a:t>
                      </a:r>
                      <a:endParaRPr sz="1800" i="1"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38100" cap="flat" cmpd="sng">
                      <a:solidFill>
                        <a:srgbClr val="7F7F7F"/>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i="1" u="none" strike="noStrike" cap="none"/>
                        <a:t> </a:t>
                      </a:r>
                      <a:endParaRPr/>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38100" cap="flat" cmpd="sng">
                      <a:solidFill>
                        <a:srgbClr val="7F7F7F"/>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Arial"/>
                          <a:ea typeface="Arial"/>
                          <a:cs typeface="Arial"/>
                          <a:sym typeface="Arial"/>
                        </a:rPr>
                        <a:t>RDR</a:t>
                      </a:r>
                      <a:endParaRPr sz="1800" i="1"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38100" cap="flat" cmpd="sng">
                      <a:solidFill>
                        <a:srgbClr val="7F7F7F"/>
                      </a:solidFill>
                      <a:prstDash val="solid"/>
                      <a:round/>
                      <a:headEnd type="none" w="sm" len="sm"/>
                      <a:tailEnd type="none" w="sm" len="sm"/>
                    </a:lnT>
                    <a:lnB w="9525" cap="flat" cmpd="sng">
                      <a:solidFill>
                        <a:srgbClr val="CCCCCC"/>
                      </a:solidFill>
                      <a:prstDash val="solid"/>
                      <a:round/>
                      <a:headEnd type="none" w="sm" len="sm"/>
                      <a:tailEnd type="none" w="sm" len="sm"/>
                    </a:lnB>
                    <a:solidFill>
                      <a:srgbClr val="EAD1DC"/>
                    </a:solidFill>
                  </a:tcPr>
                </a:tc>
                <a:tc>
                  <a:txBody>
                    <a:bodyPr/>
                    <a:lstStyle/>
                    <a:p>
                      <a:pPr marL="0" marR="0" lvl="0" indent="0" algn="ctr" rtl="0">
                        <a:spcBef>
                          <a:spcPts val="0"/>
                        </a:spcBef>
                        <a:spcAft>
                          <a:spcPts val="0"/>
                        </a:spcAft>
                        <a:buNone/>
                      </a:pPr>
                      <a:r>
                        <a:rPr lang="en-US" sz="1100" b="0" i="1" u="none" strike="noStrike" cap="none">
                          <a:solidFill>
                            <a:srgbClr val="000000"/>
                          </a:solidFill>
                          <a:latin typeface="Arial"/>
                          <a:ea typeface="Arial"/>
                          <a:cs typeface="Arial"/>
                          <a:sym typeface="Arial"/>
                        </a:rPr>
                        <a:t>FDR</a:t>
                      </a:r>
                      <a:endParaRPr sz="1800" i="1"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38100" cap="flat" cmpd="sng">
                      <a:solidFill>
                        <a:srgbClr val="7F7F7F"/>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100" b="0" i="1" u="none" strike="noStrike" cap="none">
                          <a:solidFill>
                            <a:srgbClr val="000000"/>
                          </a:solidFill>
                          <a:latin typeface="Arial"/>
                          <a:ea typeface="Arial"/>
                          <a:cs typeface="Arial"/>
                          <a:sym typeface="Arial"/>
                        </a:rPr>
                        <a:t>FFDR</a:t>
                      </a:r>
                      <a:endParaRPr sz="1800" i="1"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38100" cap="flat" cmpd="sng">
                      <a:solidFill>
                        <a:srgbClr val="7F7F7F"/>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100" b="0" i="1" u="none" strike="noStrike" cap="none">
                          <a:solidFill>
                            <a:srgbClr val="000000"/>
                          </a:solidFill>
                          <a:latin typeface="Arial"/>
                          <a:ea typeface="Arial"/>
                          <a:cs typeface="Arial"/>
                          <a:sym typeface="Arial"/>
                        </a:rPr>
                        <a:t>TFDR</a:t>
                      </a:r>
                      <a:endParaRPr sz="1800" i="1"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38100" cap="flat" cmpd="sng">
                      <a:solidFill>
                        <a:srgbClr val="7F7F7F"/>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a:txBody>
                    <a:bodyPr/>
                    <a:lstStyle/>
                    <a:p>
                      <a:pPr marL="0" marR="0" lvl="0" indent="0" algn="ctr" rtl="0">
                        <a:spcBef>
                          <a:spcPts val="0"/>
                        </a:spcBef>
                        <a:spcAft>
                          <a:spcPts val="0"/>
                        </a:spcAft>
                        <a:buNone/>
                      </a:pPr>
                      <a:r>
                        <a:rPr lang="en-US" sz="1100" b="0" i="1" u="none" strike="noStrike" cap="none">
                          <a:solidFill>
                            <a:srgbClr val="000000"/>
                          </a:solidFill>
                          <a:latin typeface="Arial"/>
                          <a:ea typeface="Arial"/>
                          <a:cs typeface="Arial"/>
                          <a:sym typeface="Arial"/>
                        </a:rPr>
                        <a:t>MDR</a:t>
                      </a:r>
                      <a:endParaRPr sz="1800" i="1"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38100" cap="flat" cmpd="sng">
                      <a:solidFill>
                        <a:srgbClr val="7F7F7F"/>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100" b="0" i="1" u="none" strike="noStrike" cap="none">
                          <a:solidFill>
                            <a:srgbClr val="000000"/>
                          </a:solidFill>
                          <a:latin typeface="Arial"/>
                          <a:ea typeface="Arial"/>
                          <a:cs typeface="Arial"/>
                          <a:sym typeface="Arial"/>
                        </a:rPr>
                        <a:t>FMDR</a:t>
                      </a:r>
                      <a:endParaRPr sz="1800" i="1"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38100" cap="flat" cmpd="sng">
                      <a:solidFill>
                        <a:srgbClr val="7F7F7F"/>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100" b="0" i="1" u="none" strike="noStrike" cap="none">
                          <a:solidFill>
                            <a:srgbClr val="000000"/>
                          </a:solidFill>
                          <a:latin typeface="Arial"/>
                          <a:ea typeface="Arial"/>
                          <a:cs typeface="Arial"/>
                          <a:sym typeface="Arial"/>
                        </a:rPr>
                        <a:t>TMDR</a:t>
                      </a:r>
                      <a:endParaRPr sz="1800" i="1"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38100" cap="flat" cmpd="sng">
                      <a:solidFill>
                        <a:srgbClr val="7F7F7F"/>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100" b="0" i="1" u="none" strike="noStrike" cap="none">
                          <a:solidFill>
                            <a:srgbClr val="000000"/>
                          </a:solidFill>
                          <a:latin typeface="Arial"/>
                          <a:ea typeface="Arial"/>
                          <a:cs typeface="Arial"/>
                          <a:sym typeface="Arial"/>
                        </a:rPr>
                        <a:t>CDR</a:t>
                      </a:r>
                      <a:endParaRPr sz="1800" i="1"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38100" cap="flat" cmpd="sng">
                      <a:solidFill>
                        <a:srgbClr val="7F7F7F"/>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100" b="0" i="1" u="none" strike="noStrike" cap="none">
                          <a:solidFill>
                            <a:srgbClr val="000000"/>
                          </a:solidFill>
                          <a:latin typeface="Arial"/>
                          <a:ea typeface="Arial"/>
                          <a:cs typeface="Arial"/>
                          <a:sym typeface="Arial"/>
                        </a:rPr>
                        <a:t>FCDR</a:t>
                      </a:r>
                      <a:endParaRPr sz="1800" i="1"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38100" cap="flat" cmpd="sng">
                      <a:solidFill>
                        <a:srgbClr val="7F7F7F"/>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100" b="0" i="1" u="none" strike="noStrike" cap="none">
                          <a:solidFill>
                            <a:srgbClr val="000000"/>
                          </a:solidFill>
                          <a:latin typeface="Arial"/>
                          <a:ea typeface="Arial"/>
                          <a:cs typeface="Arial"/>
                          <a:sym typeface="Arial"/>
                        </a:rPr>
                        <a:t>TCDR</a:t>
                      </a:r>
                      <a:endParaRPr sz="1800" i="1"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38100" cap="flat" cmpd="sng">
                      <a:solidFill>
                        <a:srgbClr val="7F7F7F"/>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100" b="0" i="1" u="none" strike="noStrike" cap="none">
                          <a:solidFill>
                            <a:srgbClr val="000000"/>
                          </a:solidFill>
                          <a:latin typeface="Arial"/>
                          <a:ea typeface="Arial"/>
                          <a:cs typeface="Arial"/>
                          <a:sym typeface="Arial"/>
                        </a:rPr>
                        <a:t>ICDR</a:t>
                      </a:r>
                      <a:endParaRPr sz="1800" i="1" u="none" strike="noStrike" cap="none"/>
                    </a:p>
                  </a:txBody>
                  <a:tcPr marL="4325" marR="4325" marT="2875" marB="28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38100" cap="flat" cmpd="sng">
                      <a:solidFill>
                        <a:srgbClr val="7F7F7F"/>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GB" dirty="0"/>
              <a:t>Orientation: 2023 Key Milestones</a:t>
            </a:r>
            <a:endParaRPr dirty="0"/>
          </a:p>
        </p:txBody>
      </p:sp>
      <p:sp>
        <p:nvSpPr>
          <p:cNvPr id="150" name="Google Shape;150;p19"/>
          <p:cNvSpPr txBox="1"/>
          <p:nvPr/>
        </p:nvSpPr>
        <p:spPr>
          <a:xfrm>
            <a:off x="817091" y="1305933"/>
            <a:ext cx="6541824" cy="5013959"/>
          </a:xfrm>
          <a:prstGeom prst="rect">
            <a:avLst/>
          </a:prstGeom>
          <a:noFill/>
          <a:ln>
            <a:noFill/>
          </a:ln>
        </p:spPr>
        <p:txBody>
          <a:bodyPr spcFirstLastPara="1" wrap="square" lIns="91425" tIns="45700" rIns="91425" bIns="45700" anchor="t" anchorCtr="0">
            <a:normAutofit fontScale="92500" lnSpcReduction="20000"/>
          </a:bodyPr>
          <a:lstStyle/>
          <a:p>
            <a:pPr marL="508000" marR="0" lvl="0" indent="-457262" algn="l" defTabSz="914400" rtl="0" eaLnBrk="1" fontAlgn="auto" latinLnBrk="0" hangingPunct="1">
              <a:lnSpc>
                <a:spcPct val="90000"/>
              </a:lnSpc>
              <a:spcBef>
                <a:spcPts val="1000"/>
              </a:spcBef>
              <a:spcAft>
                <a:spcPts val="0"/>
              </a:spcAft>
              <a:buClr>
                <a:srgbClr val="000000"/>
              </a:buClr>
              <a:buSzPct val="97646"/>
              <a:buFont typeface="Arial"/>
              <a:buChar char="•"/>
              <a:tabLst/>
              <a:defRPr/>
            </a:pPr>
            <a:r>
              <a:rPr kumimoji="0" lang="en-GB" sz="3100" b="0" i="0" u="none" strike="noStrike" kern="0" cap="none" spc="0" normalizeH="0" baseline="0" noProof="0" dirty="0">
                <a:ln>
                  <a:noFill/>
                </a:ln>
                <a:solidFill>
                  <a:srgbClr val="7F7F7F"/>
                </a:solidFill>
                <a:effectLst/>
                <a:uLnTx/>
                <a:uFillTx/>
                <a:latin typeface="Arial"/>
                <a:ea typeface="Arial"/>
                <a:cs typeface="Arial"/>
                <a:sym typeface="Arial"/>
              </a:rPr>
              <a:t>January</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508000" marR="0" lvl="0" indent="-457262" algn="l" defTabSz="914400" rtl="0" eaLnBrk="1" fontAlgn="auto" latinLnBrk="0" hangingPunct="1">
              <a:lnSpc>
                <a:spcPct val="90000"/>
              </a:lnSpc>
              <a:spcBef>
                <a:spcPts val="1000"/>
              </a:spcBef>
              <a:spcAft>
                <a:spcPts val="0"/>
              </a:spcAft>
              <a:buClr>
                <a:srgbClr val="000000"/>
              </a:buClr>
              <a:buSzPct val="97646"/>
              <a:buFont typeface="Arial"/>
              <a:buChar char="•"/>
              <a:tabLst/>
              <a:defRPr/>
            </a:pPr>
            <a:r>
              <a:rPr kumimoji="0" lang="en-GB" sz="3100" b="0" i="0" u="none" strike="noStrike" kern="0" cap="none" spc="0" normalizeH="0" baseline="0" noProof="0" dirty="0">
                <a:ln>
                  <a:noFill/>
                </a:ln>
                <a:solidFill>
                  <a:srgbClr val="7F7F7F"/>
                </a:solidFill>
                <a:effectLst/>
                <a:uLnTx/>
                <a:uFillTx/>
                <a:latin typeface="Arial"/>
                <a:ea typeface="Arial"/>
                <a:cs typeface="Arial"/>
                <a:sym typeface="Arial"/>
              </a:rPr>
              <a:t>February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914400" marR="0" lvl="1" indent="-381000" algn="l" defTabSz="914400" rtl="0" eaLnBrk="1" fontAlgn="auto" latinLnBrk="0" hangingPunct="1">
              <a:lnSpc>
                <a:spcPct val="90000"/>
              </a:lnSpc>
              <a:spcBef>
                <a:spcPts val="500"/>
              </a:spcBef>
              <a:spcAft>
                <a:spcPts val="0"/>
              </a:spcAft>
              <a:buClr>
                <a:srgbClr val="000000"/>
              </a:buClr>
              <a:buSzPct val="99792"/>
              <a:buFont typeface="Noto Sans Symbols"/>
              <a:buChar char="▪"/>
              <a:tabLst/>
              <a:defRPr/>
            </a:pPr>
            <a:r>
              <a:rPr kumimoji="0" lang="en-GB" sz="2600" b="0" i="0" u="none" strike="noStrike" kern="0" cap="none" spc="0" normalizeH="0" baseline="0" noProof="0" dirty="0">
                <a:ln>
                  <a:noFill/>
                </a:ln>
                <a:solidFill>
                  <a:srgbClr val="7F7F7F"/>
                </a:solidFill>
                <a:effectLst/>
                <a:uLnTx/>
                <a:uFillTx/>
                <a:latin typeface="Arial"/>
                <a:ea typeface="Arial"/>
                <a:cs typeface="Arial"/>
                <a:sym typeface="Arial"/>
              </a:rPr>
              <a:t>GHG TT meeting</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914400" marR="0" lvl="1" indent="-381000" algn="l" defTabSz="914400" rtl="0" eaLnBrk="1" fontAlgn="auto" latinLnBrk="0" hangingPunct="1">
              <a:lnSpc>
                <a:spcPct val="90000"/>
              </a:lnSpc>
              <a:spcBef>
                <a:spcPts val="500"/>
              </a:spcBef>
              <a:spcAft>
                <a:spcPts val="0"/>
              </a:spcAft>
              <a:buClr>
                <a:srgbClr val="000000"/>
              </a:buClr>
              <a:buSzPct val="99792"/>
              <a:buFont typeface="Noto Sans Symbols"/>
              <a:buChar char="▪"/>
              <a:tabLst/>
              <a:defRPr/>
            </a:pPr>
            <a:r>
              <a:rPr kumimoji="0" lang="en-GB" sz="2600" b="0" i="0" u="none" strike="noStrike" kern="0" cap="none" spc="0" normalizeH="0" baseline="0" noProof="0" dirty="0">
                <a:ln>
                  <a:noFill/>
                </a:ln>
                <a:solidFill>
                  <a:srgbClr val="7F7F7F"/>
                </a:solidFill>
                <a:effectLst/>
                <a:uLnTx/>
                <a:uFillTx/>
                <a:latin typeface="Arial"/>
                <a:ea typeface="Arial"/>
                <a:cs typeface="Arial"/>
                <a:sym typeface="Arial"/>
              </a:rPr>
              <a:t>WGClimate-18</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508000" marR="0" lvl="0" indent="-457262" algn="l" defTabSz="914400" rtl="0" eaLnBrk="1" fontAlgn="auto" latinLnBrk="0" hangingPunct="1">
              <a:lnSpc>
                <a:spcPct val="90000"/>
              </a:lnSpc>
              <a:spcBef>
                <a:spcPts val="1000"/>
              </a:spcBef>
              <a:spcAft>
                <a:spcPts val="0"/>
              </a:spcAft>
              <a:buClr>
                <a:srgbClr val="000000"/>
              </a:buClr>
              <a:buSzPct val="97646"/>
              <a:buFont typeface="Arial"/>
              <a:buChar char="•"/>
              <a:tabLst/>
              <a:defRPr/>
            </a:pPr>
            <a:r>
              <a:rPr lang="en-GB" sz="3100" dirty="0">
                <a:solidFill>
                  <a:srgbClr val="7F7F7F"/>
                </a:solidFill>
              </a:rPr>
              <a:t>March</a:t>
            </a:r>
            <a:endParaRPr sz="3100" dirty="0">
              <a:solidFill>
                <a:srgbClr val="7F7F7F"/>
              </a:solidFill>
            </a:endParaRPr>
          </a:p>
          <a:p>
            <a:pPr marL="914400" lvl="1" indent="-381000">
              <a:lnSpc>
                <a:spcPct val="90000"/>
              </a:lnSpc>
              <a:spcBef>
                <a:spcPts val="500"/>
              </a:spcBef>
              <a:buSzPct val="99792"/>
              <a:buFont typeface="Noto Sans Symbols"/>
              <a:buChar char="▪"/>
            </a:pPr>
            <a:r>
              <a:rPr lang="en-GB" sz="2600" dirty="0">
                <a:solidFill>
                  <a:srgbClr val="7F7F7F"/>
                </a:solidFill>
              </a:rPr>
              <a:t>CEOS SIT-38</a:t>
            </a:r>
            <a:endParaRPr sz="2600" dirty="0">
              <a:solidFill>
                <a:srgbClr val="7F7F7F"/>
              </a:solidFill>
            </a:endParaRPr>
          </a:p>
          <a:p>
            <a:pPr marL="508000" marR="0" lvl="0" indent="-457262" algn="l" defTabSz="914400" rtl="0" eaLnBrk="1" fontAlgn="auto" latinLnBrk="0" hangingPunct="1">
              <a:lnSpc>
                <a:spcPct val="90000"/>
              </a:lnSpc>
              <a:spcBef>
                <a:spcPts val="1000"/>
              </a:spcBef>
              <a:spcAft>
                <a:spcPts val="0"/>
              </a:spcAft>
              <a:buClr>
                <a:srgbClr val="000000"/>
              </a:buClr>
              <a:buSzPct val="97646"/>
              <a:buFont typeface="Arial"/>
              <a:buChar char="•"/>
              <a:tabLst/>
              <a:defRPr/>
            </a:pPr>
            <a:r>
              <a:rPr lang="en-GB" sz="3100" dirty="0">
                <a:solidFill>
                  <a:srgbClr val="7F7F7F"/>
                </a:solidFill>
              </a:rPr>
              <a:t>April</a:t>
            </a:r>
            <a:endParaRPr sz="3100" dirty="0">
              <a:solidFill>
                <a:srgbClr val="7F7F7F"/>
              </a:solidFill>
            </a:endParaRPr>
          </a:p>
          <a:p>
            <a:pPr marL="914400" lvl="1" indent="-381000">
              <a:lnSpc>
                <a:spcPct val="90000"/>
              </a:lnSpc>
              <a:spcBef>
                <a:spcPts val="500"/>
              </a:spcBef>
              <a:buSzPct val="99792"/>
              <a:buFont typeface="Noto Sans Symbols"/>
              <a:buChar char="▪"/>
            </a:pPr>
            <a:r>
              <a:rPr lang="en-GB" sz="2600" dirty="0">
                <a:solidFill>
                  <a:srgbClr val="7F7F7F"/>
                </a:solidFill>
              </a:rPr>
              <a:t>CGMS WG II</a:t>
            </a:r>
            <a:endParaRPr sz="2600" dirty="0">
              <a:solidFill>
                <a:srgbClr val="7F7F7F"/>
              </a:solidFill>
            </a:endParaRPr>
          </a:p>
          <a:p>
            <a:pPr marL="914400" lvl="1" indent="-381000">
              <a:lnSpc>
                <a:spcPct val="90000"/>
              </a:lnSpc>
              <a:spcBef>
                <a:spcPts val="500"/>
              </a:spcBef>
              <a:buSzPct val="99792"/>
              <a:buFont typeface="Noto Sans Symbols"/>
              <a:buChar char="▪"/>
            </a:pPr>
            <a:r>
              <a:rPr lang="en-GB" sz="2600" dirty="0" err="1">
                <a:solidFill>
                  <a:srgbClr val="7F7F7F"/>
                </a:solidFill>
              </a:rPr>
              <a:t>Kickoff</a:t>
            </a:r>
            <a:r>
              <a:rPr lang="en-GB" sz="2600" dirty="0">
                <a:solidFill>
                  <a:srgbClr val="7F7F7F"/>
                </a:solidFill>
              </a:rPr>
              <a:t>: Response to GCOS IP*</a:t>
            </a:r>
            <a:endParaRPr sz="2600" dirty="0">
              <a:solidFill>
                <a:srgbClr val="7F7F7F"/>
              </a:solidFill>
            </a:endParaRPr>
          </a:p>
          <a:p>
            <a:pPr marL="508000" marR="0" lvl="0" indent="-457262" algn="l" defTabSz="914400" rtl="0" eaLnBrk="1" fontAlgn="auto" latinLnBrk="0" hangingPunct="1">
              <a:lnSpc>
                <a:spcPct val="90000"/>
              </a:lnSpc>
              <a:spcBef>
                <a:spcPts val="1000"/>
              </a:spcBef>
              <a:spcAft>
                <a:spcPts val="0"/>
              </a:spcAft>
              <a:buClr>
                <a:srgbClr val="000000"/>
              </a:buClr>
              <a:buSzPct val="97646"/>
              <a:buFont typeface="Arial"/>
              <a:buChar char="•"/>
              <a:tabLst/>
              <a:defRPr/>
            </a:pPr>
            <a:r>
              <a:rPr lang="en-GB" sz="3100" dirty="0">
                <a:solidFill>
                  <a:srgbClr val="7F7F7F"/>
                </a:solidFill>
              </a:rPr>
              <a:t>May</a:t>
            </a:r>
            <a:endParaRPr sz="3100" dirty="0">
              <a:solidFill>
                <a:srgbClr val="7F7F7F"/>
              </a:solidFill>
            </a:endParaRPr>
          </a:p>
          <a:p>
            <a:pPr marL="508000" marR="0" lvl="0" indent="-457262" algn="l" defTabSz="914400" rtl="0" eaLnBrk="1" fontAlgn="auto" latinLnBrk="0" hangingPunct="1">
              <a:lnSpc>
                <a:spcPct val="90000"/>
              </a:lnSpc>
              <a:spcBef>
                <a:spcPts val="1000"/>
              </a:spcBef>
              <a:spcAft>
                <a:spcPts val="0"/>
              </a:spcAft>
              <a:buClr>
                <a:srgbClr val="000000"/>
              </a:buClr>
              <a:buSzPct val="97646"/>
              <a:buFont typeface="Arial"/>
              <a:buChar char="•"/>
              <a:tabLst/>
              <a:defRPr/>
            </a:pPr>
            <a:r>
              <a:rPr lang="en-GB" sz="3100" dirty="0">
                <a:solidFill>
                  <a:srgbClr val="7F7F7F"/>
                </a:solidFill>
              </a:rPr>
              <a:t>June</a:t>
            </a:r>
            <a:endParaRPr sz="3100" dirty="0">
              <a:solidFill>
                <a:srgbClr val="7F7F7F"/>
              </a:solidFill>
            </a:endParaRPr>
          </a:p>
          <a:p>
            <a:pPr marL="914400" lvl="1" indent="-381000" defTabSz="914400" eaLnBrk="1" fontAlgn="auto" latinLnBrk="0" hangingPunct="1">
              <a:lnSpc>
                <a:spcPct val="90000"/>
              </a:lnSpc>
              <a:spcBef>
                <a:spcPts val="500"/>
              </a:spcBef>
              <a:buSzPct val="99792"/>
              <a:buFont typeface="Noto Sans Symbols"/>
              <a:buChar char="▪"/>
              <a:tabLst/>
              <a:defRPr/>
            </a:pPr>
            <a:r>
              <a:rPr lang="en-GB" sz="2600" dirty="0">
                <a:solidFill>
                  <a:srgbClr val="7F7F7F"/>
                </a:solidFill>
              </a:rPr>
              <a:t>CGMS-51</a:t>
            </a:r>
            <a:endParaRPr sz="2600" dirty="0">
              <a:solidFill>
                <a:srgbClr val="7F7F7F"/>
              </a:solidFill>
            </a:endParaRPr>
          </a:p>
          <a:p>
            <a:pPr marL="508000" marR="0" lvl="0" indent="-279400" algn="l" defTabSz="914400" rtl="0" eaLnBrk="1" fontAlgn="auto" latinLnBrk="0" hangingPunct="1">
              <a:lnSpc>
                <a:spcPct val="90000"/>
              </a:lnSpc>
              <a:spcBef>
                <a:spcPts val="1000"/>
              </a:spcBef>
              <a:spcAft>
                <a:spcPts val="0"/>
              </a:spcAft>
              <a:buClr>
                <a:srgbClr val="000000"/>
              </a:buClr>
              <a:buSzPct val="94594"/>
              <a:buFont typeface="Arial"/>
              <a:buNone/>
              <a:tabLst/>
              <a:defRPr/>
            </a:pPr>
            <a:endParaRPr kumimoji="0"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1" name="Google Shape;151;p19"/>
          <p:cNvSpPr txBox="1"/>
          <p:nvPr/>
        </p:nvSpPr>
        <p:spPr>
          <a:xfrm>
            <a:off x="6634969" y="1288392"/>
            <a:ext cx="5557031" cy="4203283"/>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3100"/>
              <a:buFont typeface="Arial"/>
              <a:buNone/>
              <a:tabLst/>
              <a:defRPr/>
            </a:pPr>
            <a:r>
              <a:rPr lang="en-GB" sz="2900" dirty="0">
                <a:solidFill>
                  <a:srgbClr val="7F7F7F"/>
                </a:solidFill>
              </a:rPr>
              <a:t>August</a:t>
            </a:r>
            <a:endParaRPr sz="2900" dirty="0">
              <a:solidFill>
                <a:srgbClr val="7F7F7F"/>
              </a:solidFill>
            </a:endParaRPr>
          </a:p>
          <a:p>
            <a:pPr marL="914400" lvl="1" indent="-381000">
              <a:lnSpc>
                <a:spcPct val="70000"/>
              </a:lnSpc>
              <a:spcBef>
                <a:spcPts val="500"/>
              </a:spcBef>
              <a:buSzPct val="99792"/>
              <a:buFont typeface="Noto Sans Symbols"/>
              <a:buChar char="▪"/>
            </a:pPr>
            <a:r>
              <a:rPr lang="en-GB" sz="2400" dirty="0">
                <a:solidFill>
                  <a:srgbClr val="7F7F7F"/>
                </a:solidFill>
              </a:rPr>
              <a:t>Draft COP-28 Statement</a:t>
            </a:r>
            <a:endParaRPr sz="2400"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Pts val="3100"/>
              <a:buFont typeface="Arial"/>
              <a:buNone/>
              <a:tabLst/>
              <a:defRPr/>
            </a:pPr>
            <a:r>
              <a:rPr lang="en-GB" sz="2900" dirty="0">
                <a:solidFill>
                  <a:srgbClr val="7F7F7F"/>
                </a:solidFill>
              </a:rPr>
              <a:t>September</a:t>
            </a:r>
            <a:endParaRPr sz="2900"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Pts val="3100"/>
              <a:buFont typeface="Arial"/>
              <a:buNone/>
              <a:tabLst/>
              <a:defRPr/>
            </a:pPr>
            <a:r>
              <a:rPr kumimoji="0" lang="en-GB" sz="2900" b="0" i="0" u="none" strike="noStrike" kern="0" cap="none" spc="0" normalizeH="0" baseline="0" noProof="0" dirty="0">
                <a:ln>
                  <a:noFill/>
                </a:ln>
                <a:solidFill>
                  <a:srgbClr val="000000"/>
                </a:solidFill>
                <a:effectLst/>
                <a:uLnTx/>
                <a:uFillTx/>
                <a:latin typeface="Arial"/>
                <a:ea typeface="Arial"/>
                <a:cs typeface="Arial"/>
                <a:sym typeface="Arial"/>
              </a:rPr>
              <a:t>October</a:t>
            </a:r>
            <a:endParaRPr kumimoji="0" sz="2900" b="0" i="0" u="none" strike="noStrike" kern="0" cap="none" spc="0" normalizeH="0" baseline="0" noProof="0" dirty="0">
              <a:ln>
                <a:noFill/>
              </a:ln>
              <a:solidFill>
                <a:srgbClr val="000000"/>
              </a:solidFill>
              <a:effectLst/>
              <a:uLnTx/>
              <a:uFillTx/>
              <a:latin typeface="Arial"/>
              <a:ea typeface="Arial"/>
              <a:cs typeface="Arial"/>
              <a:sym typeface="Arial"/>
            </a:endParaRPr>
          </a:p>
          <a:p>
            <a:pPr marL="914400" marR="0" lvl="1" indent="-381000" algn="l" defTabSz="914400" rtl="0" eaLnBrk="1" fontAlgn="auto" latinLnBrk="0" hangingPunct="1">
              <a:lnSpc>
                <a:spcPct val="70000"/>
              </a:lnSpc>
              <a:spcBef>
                <a:spcPts val="500"/>
              </a:spcBef>
              <a:spcAft>
                <a:spcPts val="0"/>
              </a:spcAft>
              <a:buClr>
                <a:srgbClr val="000000"/>
              </a:buClr>
              <a:buSzPts val="2400"/>
              <a:buFont typeface="Noto Sans Symbols"/>
              <a:buChar char="▪"/>
              <a:tabLst/>
              <a:defRPr/>
            </a:pPr>
            <a:r>
              <a:rPr kumimoji="0" lang="en-GB" sz="2400" b="0" i="0" u="none" strike="noStrike" kern="0" cap="none" spc="0" normalizeH="0" baseline="0" noProof="0" dirty="0">
                <a:ln>
                  <a:noFill/>
                </a:ln>
                <a:solidFill>
                  <a:srgbClr val="000000"/>
                </a:solidFill>
                <a:effectLst/>
                <a:uLnTx/>
                <a:uFillTx/>
                <a:latin typeface="Arial"/>
                <a:ea typeface="Arial"/>
                <a:cs typeface="Arial"/>
                <a:sym typeface="Arial"/>
              </a:rPr>
              <a:t>WGClimate-19</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914400" marR="0" lvl="1" indent="-381000" algn="l" defTabSz="914400" rtl="0" eaLnBrk="1" fontAlgn="auto" latinLnBrk="0" hangingPunct="1">
              <a:lnSpc>
                <a:spcPct val="70000"/>
              </a:lnSpc>
              <a:spcBef>
                <a:spcPts val="500"/>
              </a:spcBef>
              <a:spcAft>
                <a:spcPts val="0"/>
              </a:spcAft>
              <a:buClr>
                <a:srgbClr val="000000"/>
              </a:buClr>
              <a:buSzPts val="2400"/>
              <a:buFont typeface="Noto Sans Symbols"/>
              <a:buChar char="▪"/>
              <a:tabLst/>
              <a:defRPr/>
            </a:pPr>
            <a:r>
              <a:rPr kumimoji="0" lang="en-GB" sz="2400" b="0" i="0" u="none" strike="noStrike" kern="0" cap="none" spc="0" normalizeH="0" baseline="0" noProof="0" dirty="0">
                <a:ln>
                  <a:noFill/>
                </a:ln>
                <a:solidFill>
                  <a:srgbClr val="000000"/>
                </a:solidFill>
                <a:effectLst/>
                <a:uLnTx/>
                <a:uFillTx/>
                <a:latin typeface="Arial"/>
                <a:ea typeface="Arial"/>
                <a:cs typeface="Arial"/>
                <a:sym typeface="Arial"/>
              </a:rPr>
              <a:t>SIT Technical Workshop</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100"/>
              <a:buFont typeface="Arial"/>
              <a:buNone/>
              <a:tabLst/>
              <a:defRPr/>
            </a:pPr>
            <a:r>
              <a:rPr kumimoji="0" lang="en-GB" sz="2900" b="0" i="0" u="none" strike="noStrike" kern="0" cap="none" spc="0" normalizeH="0" baseline="0" noProof="0" dirty="0">
                <a:ln>
                  <a:noFill/>
                </a:ln>
                <a:solidFill>
                  <a:srgbClr val="000000"/>
                </a:solidFill>
                <a:effectLst/>
                <a:uLnTx/>
                <a:uFillTx/>
                <a:latin typeface="Arial"/>
                <a:ea typeface="Arial"/>
                <a:cs typeface="Arial"/>
                <a:sym typeface="Arial"/>
              </a:rPr>
              <a:t>November</a:t>
            </a:r>
            <a:endParaRPr kumimoji="0" sz="2900" b="0" i="0" u="none" strike="noStrike" kern="0" cap="none" spc="0" normalizeH="0" baseline="0" noProof="0" dirty="0">
              <a:ln>
                <a:noFill/>
              </a:ln>
              <a:solidFill>
                <a:srgbClr val="000000"/>
              </a:solidFill>
              <a:effectLst/>
              <a:uLnTx/>
              <a:uFillTx/>
              <a:latin typeface="Arial"/>
              <a:ea typeface="Arial"/>
              <a:cs typeface="Arial"/>
              <a:sym typeface="Arial"/>
            </a:endParaRPr>
          </a:p>
          <a:p>
            <a:pPr marL="914400" marR="0" lvl="1" indent="-381000" algn="l" defTabSz="914400" rtl="0" eaLnBrk="1" fontAlgn="auto" latinLnBrk="0" hangingPunct="1">
              <a:lnSpc>
                <a:spcPct val="70000"/>
              </a:lnSpc>
              <a:spcBef>
                <a:spcPts val="500"/>
              </a:spcBef>
              <a:spcAft>
                <a:spcPts val="0"/>
              </a:spcAft>
              <a:buClr>
                <a:srgbClr val="000000"/>
              </a:buClr>
              <a:buSzPts val="2400"/>
              <a:buFont typeface="Noto Sans Symbols"/>
              <a:buChar char="▪"/>
              <a:tabLst/>
              <a:defRPr/>
            </a:pPr>
            <a:r>
              <a:rPr kumimoji="0" lang="en-GB" sz="2400" b="0" i="0" u="none" strike="noStrike" kern="0" cap="none" spc="0" normalizeH="0" baseline="0" noProof="0" dirty="0">
                <a:ln>
                  <a:noFill/>
                </a:ln>
                <a:solidFill>
                  <a:srgbClr val="000000"/>
                </a:solidFill>
                <a:effectLst/>
                <a:uLnTx/>
                <a:uFillTx/>
                <a:latin typeface="Arial"/>
                <a:ea typeface="Arial"/>
                <a:cs typeface="Arial"/>
                <a:sym typeface="Arial"/>
              </a:rPr>
              <a:t>CEOS-37 Plenary</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914400" marR="0" lvl="1" indent="-381000" algn="l" defTabSz="914400" rtl="0" eaLnBrk="1" fontAlgn="auto" latinLnBrk="0" hangingPunct="1">
              <a:lnSpc>
                <a:spcPct val="70000"/>
              </a:lnSpc>
              <a:spcBef>
                <a:spcPts val="500"/>
              </a:spcBef>
              <a:spcAft>
                <a:spcPts val="0"/>
              </a:spcAft>
              <a:buClr>
                <a:srgbClr val="000000"/>
              </a:buClr>
              <a:buSzPts val="2400"/>
              <a:buFont typeface="Noto Sans Symbols"/>
              <a:buChar char="▪"/>
              <a:tabLst/>
              <a:defRPr/>
            </a:pPr>
            <a:r>
              <a:rPr kumimoji="0" lang="en-GB" sz="2400" b="0" i="0" u="none" strike="noStrike" kern="0" cap="none" spc="0" normalizeH="0" baseline="0" noProof="0" dirty="0">
                <a:ln>
                  <a:noFill/>
                </a:ln>
                <a:solidFill>
                  <a:srgbClr val="000000"/>
                </a:solidFill>
                <a:effectLst/>
                <a:uLnTx/>
                <a:uFillTx/>
                <a:latin typeface="Arial"/>
                <a:ea typeface="Arial"/>
                <a:cs typeface="Arial"/>
                <a:sym typeface="Arial"/>
              </a:rPr>
              <a:t>COP Earth Information Day</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100"/>
              <a:buFont typeface="Arial"/>
              <a:buNone/>
              <a:tabLst/>
              <a:defRPr/>
            </a:pPr>
            <a:r>
              <a:rPr kumimoji="0" lang="en-GB" sz="2900" b="0" i="0" u="none" strike="noStrike" kern="0" cap="none" spc="0" normalizeH="0" baseline="0" noProof="0" dirty="0">
                <a:ln>
                  <a:noFill/>
                </a:ln>
                <a:solidFill>
                  <a:srgbClr val="000000"/>
                </a:solidFill>
                <a:effectLst/>
                <a:uLnTx/>
                <a:uFillTx/>
                <a:latin typeface="Arial"/>
                <a:ea typeface="Arial"/>
                <a:cs typeface="Arial"/>
                <a:sym typeface="Arial"/>
              </a:rPr>
              <a:t>December</a:t>
            </a:r>
            <a:endParaRPr kumimoji="0" sz="2900" b="0" i="0" u="none" strike="noStrike" kern="0" cap="none" spc="0" normalizeH="0" baseline="0" noProof="0" dirty="0">
              <a:ln>
                <a:noFill/>
              </a:ln>
              <a:solidFill>
                <a:srgbClr val="000000"/>
              </a:solidFill>
              <a:effectLst/>
              <a:uLnTx/>
              <a:uFillTx/>
              <a:latin typeface="Arial"/>
              <a:ea typeface="Arial"/>
              <a:cs typeface="Arial"/>
              <a:sym typeface="Arial"/>
            </a:endParaRPr>
          </a:p>
          <a:p>
            <a:pPr marL="533400" marR="0" lvl="1" indent="0" algn="l" defTabSz="914400" rtl="0" eaLnBrk="1" fontAlgn="auto" latinLnBrk="0" hangingPunct="1">
              <a:lnSpc>
                <a:spcPct val="70000"/>
              </a:lnSpc>
              <a:spcBef>
                <a:spcPts val="50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2" name="Google Shape;152;p19"/>
          <p:cNvSpPr txBox="1"/>
          <p:nvPr/>
        </p:nvSpPr>
        <p:spPr>
          <a:xfrm>
            <a:off x="7218947" y="6012115"/>
            <a:ext cx="4299575"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 Dates for Responses to GCOS IP Actions will vary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Shape 267"/>
        <p:cNvGrpSpPr/>
        <p:nvPr/>
      </p:nvGrpSpPr>
      <p:grpSpPr>
        <a:xfrm>
          <a:off x="0" y="0"/>
          <a:ext cx="0" cy="0"/>
          <a:chOff x="0" y="0"/>
          <a:chExt cx="0" cy="0"/>
        </a:xfrm>
      </p:grpSpPr>
      <p:sp>
        <p:nvSpPr>
          <p:cNvPr id="268" name="Google Shape;268;p46"/>
          <p:cNvSpPr txBox="1">
            <a:spLocks noGrp="1"/>
          </p:cNvSpPr>
          <p:nvPr>
            <p:ph type="title"/>
          </p:nvPr>
        </p:nvSpPr>
        <p:spPr>
          <a:xfrm>
            <a:off x="1930400" y="140654"/>
            <a:ext cx="8331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a:t>Acronyms</a:t>
            </a:r>
            <a:endParaRPr/>
          </a:p>
        </p:txBody>
      </p:sp>
      <p:sp>
        <p:nvSpPr>
          <p:cNvPr id="269" name="Google Shape;269;p46"/>
          <p:cNvSpPr txBox="1">
            <a:spLocks noGrp="1"/>
          </p:cNvSpPr>
          <p:nvPr>
            <p:ph type="body" idx="1"/>
          </p:nvPr>
        </p:nvSpPr>
        <p:spPr>
          <a:xfrm>
            <a:off x="1817915" y="1033669"/>
            <a:ext cx="9303143" cy="5828355"/>
          </a:xfrm>
          <a:prstGeom prst="rect">
            <a:avLst/>
          </a:prstGeom>
          <a:noFill/>
          <a:ln>
            <a:noFill/>
          </a:ln>
        </p:spPr>
        <p:txBody>
          <a:bodyPr spcFirstLastPara="1" wrap="square" lIns="91425" tIns="45700" rIns="91425" bIns="45700" anchor="t" anchorCtr="0">
            <a:normAutofit fontScale="92500"/>
          </a:bodyPr>
          <a:lstStyle/>
          <a:p>
            <a:pPr marL="0" lvl="0" indent="0" algn="l" rtl="0">
              <a:spcBef>
                <a:spcPts val="0"/>
              </a:spcBef>
              <a:spcAft>
                <a:spcPts val="0"/>
              </a:spcAft>
              <a:buClr>
                <a:schemeClr val="dk1"/>
              </a:buClr>
              <a:buSzPct val="100000"/>
              <a:buNone/>
            </a:pPr>
            <a:r>
              <a:rPr lang="en-US" sz="900" dirty="0"/>
              <a:t>AC-VC 		CEOS Atmospheric Composition Virtual Constellation</a:t>
            </a:r>
            <a:endParaRPr sz="900" dirty="0"/>
          </a:p>
          <a:p>
            <a:pPr marL="0" lvl="0" indent="0" algn="l" rtl="0">
              <a:spcBef>
                <a:spcPts val="156"/>
              </a:spcBef>
              <a:spcAft>
                <a:spcPts val="0"/>
              </a:spcAft>
              <a:buClr>
                <a:schemeClr val="dk1"/>
              </a:buClr>
              <a:buSzPct val="100000"/>
              <a:buNone/>
            </a:pPr>
            <a:r>
              <a:rPr lang="en-US" sz="900" dirty="0"/>
              <a:t>CARD or CARD4L	CEOS Analysis Ready Data team (4L=For Land)	</a:t>
            </a:r>
            <a:endParaRPr sz="900" dirty="0"/>
          </a:p>
          <a:p>
            <a:pPr marL="0" lvl="0" indent="0" algn="l" rtl="0">
              <a:spcBef>
                <a:spcPts val="156"/>
              </a:spcBef>
              <a:spcAft>
                <a:spcPts val="0"/>
              </a:spcAft>
              <a:buClr>
                <a:schemeClr val="dk1"/>
              </a:buClr>
              <a:buSzPct val="100000"/>
              <a:buNone/>
            </a:pPr>
            <a:r>
              <a:rPr lang="en-US" sz="900" dirty="0"/>
              <a:t>CEO 		CEOS Executive Officer</a:t>
            </a:r>
            <a:endParaRPr sz="900" dirty="0"/>
          </a:p>
          <a:p>
            <a:pPr marL="0" lvl="0" indent="0" algn="l" rtl="0">
              <a:spcBef>
                <a:spcPts val="156"/>
              </a:spcBef>
              <a:spcAft>
                <a:spcPts val="0"/>
              </a:spcAft>
              <a:buClr>
                <a:schemeClr val="dk1"/>
              </a:buClr>
              <a:buSzPct val="100000"/>
              <a:buNone/>
            </a:pPr>
            <a:r>
              <a:rPr lang="en-US" sz="900" dirty="0"/>
              <a:t>CEOS		Committee on Earth Observation Satellites</a:t>
            </a:r>
            <a:endParaRPr sz="900" dirty="0"/>
          </a:p>
          <a:p>
            <a:pPr marL="0" lvl="0" indent="0" algn="l" rtl="0">
              <a:spcBef>
                <a:spcPts val="156"/>
              </a:spcBef>
              <a:spcAft>
                <a:spcPts val="0"/>
              </a:spcAft>
              <a:buClr>
                <a:schemeClr val="dk1"/>
              </a:buClr>
              <a:buSzPct val="100000"/>
              <a:buNone/>
            </a:pPr>
            <a:r>
              <a:rPr lang="en-US" sz="900" dirty="0"/>
              <a:t>CGMS 		Coordination Group for Meteorological Satellites</a:t>
            </a:r>
            <a:endParaRPr sz="900" dirty="0"/>
          </a:p>
          <a:p>
            <a:pPr marL="0" lvl="0" indent="0" algn="l" rtl="0">
              <a:spcBef>
                <a:spcPts val="156"/>
              </a:spcBef>
              <a:spcAft>
                <a:spcPts val="0"/>
              </a:spcAft>
              <a:buClr>
                <a:schemeClr val="dk1"/>
              </a:buClr>
              <a:buSzPct val="100000"/>
              <a:buNone/>
            </a:pPr>
            <a:r>
              <a:rPr lang="en-US" sz="900" dirty="0"/>
              <a:t>COAST AHT 		CEOS Coastal Observations Applications Services and Tools ad hoc Team</a:t>
            </a:r>
            <a:endParaRPr sz="900" dirty="0"/>
          </a:p>
          <a:p>
            <a:pPr marL="0" lvl="0" indent="0" algn="l" rtl="0">
              <a:spcBef>
                <a:spcPts val="156"/>
              </a:spcBef>
              <a:spcAft>
                <a:spcPts val="0"/>
              </a:spcAft>
              <a:buClr>
                <a:schemeClr val="dk1"/>
              </a:buClr>
              <a:buSzPct val="100000"/>
              <a:buNone/>
            </a:pPr>
            <a:r>
              <a:rPr lang="en-US" sz="900" dirty="0"/>
              <a:t>COP		UNFCCC Conference of the Parties</a:t>
            </a:r>
            <a:endParaRPr sz="900" dirty="0"/>
          </a:p>
          <a:p>
            <a:pPr marL="0" lvl="0" indent="0" algn="l" rtl="0">
              <a:spcBef>
                <a:spcPts val="156"/>
              </a:spcBef>
              <a:spcAft>
                <a:spcPts val="0"/>
              </a:spcAft>
              <a:buClr>
                <a:schemeClr val="dk1"/>
              </a:buClr>
              <a:buSzPct val="100000"/>
              <a:buNone/>
            </a:pPr>
            <a:r>
              <a:rPr lang="en-US" sz="900" dirty="0"/>
              <a:t>COVERAGE 		CEOS Ocean Variables Enabling Research and Applications for GEO	</a:t>
            </a:r>
            <a:endParaRPr sz="900" dirty="0"/>
          </a:p>
          <a:p>
            <a:pPr marL="0" lvl="0" indent="0" algn="l" rtl="0">
              <a:spcBef>
                <a:spcPts val="156"/>
              </a:spcBef>
              <a:spcAft>
                <a:spcPts val="0"/>
              </a:spcAft>
              <a:buClr>
                <a:schemeClr val="dk1"/>
              </a:buClr>
              <a:buSzPct val="100000"/>
              <a:buNone/>
            </a:pPr>
            <a:r>
              <a:rPr lang="en-US" sz="900" dirty="0"/>
              <a:t>EID		UNFCCC COP Earth Information Day</a:t>
            </a:r>
            <a:endParaRPr sz="900" dirty="0"/>
          </a:p>
          <a:p>
            <a:pPr marL="0" lvl="0" indent="0" algn="l" rtl="0">
              <a:spcBef>
                <a:spcPts val="156"/>
              </a:spcBef>
              <a:spcAft>
                <a:spcPts val="0"/>
              </a:spcAft>
              <a:buClr>
                <a:schemeClr val="dk1"/>
              </a:buClr>
              <a:buSzPct val="100000"/>
              <a:buNone/>
            </a:pPr>
            <a:r>
              <a:rPr lang="en-US" sz="900" dirty="0"/>
              <a:t>GCOS		Global Climate Observing System</a:t>
            </a:r>
            <a:endParaRPr sz="900" dirty="0"/>
          </a:p>
          <a:p>
            <a:pPr marL="0" lvl="0" indent="0" algn="l" rtl="0">
              <a:spcBef>
                <a:spcPts val="156"/>
              </a:spcBef>
              <a:spcAft>
                <a:spcPts val="0"/>
              </a:spcAft>
              <a:buClr>
                <a:schemeClr val="dk1"/>
              </a:buClr>
              <a:buSzPct val="100000"/>
              <a:buNone/>
            </a:pPr>
            <a:r>
              <a:rPr lang="en-US" sz="900" dirty="0"/>
              <a:t>GEO 		Group on Earth Observations</a:t>
            </a:r>
            <a:endParaRPr sz="900" dirty="0"/>
          </a:p>
          <a:p>
            <a:pPr marL="0" lvl="0" indent="0" algn="l" rtl="0">
              <a:spcBef>
                <a:spcPts val="156"/>
              </a:spcBef>
              <a:spcAft>
                <a:spcPts val="0"/>
              </a:spcAft>
              <a:buClr>
                <a:schemeClr val="dk1"/>
              </a:buClr>
              <a:buSzPct val="100000"/>
              <a:buNone/>
            </a:pPr>
            <a:r>
              <a:rPr lang="en-US" sz="900" dirty="0"/>
              <a:t>GHG TT		Greenhouse Gas Task Team (part of </a:t>
            </a:r>
            <a:r>
              <a:rPr lang="en-US" sz="900" dirty="0" err="1"/>
              <a:t>WGClimate</a:t>
            </a:r>
            <a:r>
              <a:rPr lang="en-US" sz="900" dirty="0"/>
              <a:t>)</a:t>
            </a:r>
            <a:endParaRPr sz="900" dirty="0"/>
          </a:p>
          <a:p>
            <a:pPr marL="0" lvl="0" indent="0" algn="l" rtl="0">
              <a:spcBef>
                <a:spcPts val="156"/>
              </a:spcBef>
              <a:spcAft>
                <a:spcPts val="0"/>
              </a:spcAft>
              <a:buClr>
                <a:schemeClr val="dk1"/>
              </a:buClr>
              <a:buSzPct val="100000"/>
              <a:buNone/>
            </a:pPr>
            <a:r>
              <a:rPr lang="en-US" sz="900" dirty="0"/>
              <a:t>IP		GCOS Implementation Plan</a:t>
            </a:r>
            <a:endParaRPr sz="900" dirty="0"/>
          </a:p>
          <a:p>
            <a:pPr marL="0" lvl="0" indent="0" algn="l" rtl="0">
              <a:spcBef>
                <a:spcPts val="156"/>
              </a:spcBef>
              <a:spcAft>
                <a:spcPts val="0"/>
              </a:spcAft>
              <a:buClr>
                <a:schemeClr val="dk1"/>
              </a:buClr>
              <a:buSzPct val="100000"/>
              <a:buNone/>
            </a:pPr>
            <a:r>
              <a:rPr lang="en-US" sz="900" dirty="0"/>
              <a:t>LSI-VC 		CEOS Land Surface Imaging Virtual Constellation</a:t>
            </a:r>
            <a:endParaRPr sz="900" dirty="0"/>
          </a:p>
          <a:p>
            <a:pPr marL="0" lvl="0" indent="0" algn="l" rtl="0">
              <a:spcBef>
                <a:spcPts val="156"/>
              </a:spcBef>
              <a:spcAft>
                <a:spcPts val="0"/>
              </a:spcAft>
              <a:buClr>
                <a:schemeClr val="dk1"/>
              </a:buClr>
              <a:buSzPct val="100000"/>
              <a:buNone/>
            </a:pPr>
            <a:r>
              <a:rPr lang="en-US" sz="900" dirty="0" err="1"/>
              <a:t>NewSpace</a:t>
            </a:r>
            <a:r>
              <a:rPr lang="en-US" sz="900" dirty="0"/>
              <a:t>		Evolving private-sector, mostly small concerns with high innovation, fast, higher-risk development &amp; launch	</a:t>
            </a:r>
            <a:endParaRPr sz="900" dirty="0"/>
          </a:p>
          <a:p>
            <a:pPr marL="0" lvl="0" indent="0" algn="l" rtl="0">
              <a:spcBef>
                <a:spcPts val="156"/>
              </a:spcBef>
              <a:spcAft>
                <a:spcPts val="0"/>
              </a:spcAft>
              <a:buClr>
                <a:schemeClr val="dk1"/>
              </a:buClr>
              <a:buSzPct val="100000"/>
              <a:buNone/>
            </a:pPr>
            <a:r>
              <a:rPr lang="en-US" sz="900" dirty="0"/>
              <a:t>OCR-VC 		CEOS Ocean </a:t>
            </a:r>
            <a:r>
              <a:rPr lang="en-US" sz="900" dirty="0" err="1"/>
              <a:t>Colour</a:t>
            </a:r>
            <a:r>
              <a:rPr lang="en-US" sz="900" dirty="0"/>
              <a:t> Radiometry Virtual Constellation</a:t>
            </a:r>
            <a:endParaRPr sz="900" dirty="0"/>
          </a:p>
          <a:p>
            <a:pPr marL="0" lvl="0" indent="0" algn="l" rtl="0">
              <a:spcBef>
                <a:spcPts val="156"/>
              </a:spcBef>
              <a:spcAft>
                <a:spcPts val="0"/>
              </a:spcAft>
              <a:buClr>
                <a:schemeClr val="dk1"/>
              </a:buClr>
              <a:buSzPct val="100000"/>
              <a:buNone/>
            </a:pPr>
            <a:r>
              <a:rPr lang="en-US" sz="900" dirty="0"/>
              <a:t>OST-VC 		CEOS Ocean Surface Topography Virtual Constellation</a:t>
            </a:r>
            <a:endParaRPr sz="900" dirty="0"/>
          </a:p>
          <a:p>
            <a:pPr marL="0" lvl="0" indent="0" algn="l" rtl="0">
              <a:spcBef>
                <a:spcPts val="156"/>
              </a:spcBef>
              <a:spcAft>
                <a:spcPts val="0"/>
              </a:spcAft>
              <a:buClr>
                <a:schemeClr val="dk1"/>
              </a:buClr>
              <a:buSzPct val="100000"/>
              <a:buNone/>
            </a:pPr>
            <a:r>
              <a:rPr lang="en-US" sz="900" dirty="0"/>
              <a:t>OSVW-VC 		CEOS Ocean Surface Vector Winds Virtual Constellation</a:t>
            </a:r>
            <a:endParaRPr sz="900" dirty="0"/>
          </a:p>
          <a:p>
            <a:pPr marL="0" lvl="0" indent="0" algn="l" rtl="0">
              <a:spcBef>
                <a:spcPts val="156"/>
              </a:spcBef>
              <a:spcAft>
                <a:spcPts val="0"/>
              </a:spcAft>
              <a:buClr>
                <a:schemeClr val="dk1"/>
              </a:buClr>
              <a:buSzPct val="100000"/>
              <a:buNone/>
            </a:pPr>
            <a:r>
              <a:rPr lang="en-US" sz="900" dirty="0"/>
              <a:t>P-VC 		CEOS Precipitation Virtual Constellation</a:t>
            </a:r>
            <a:endParaRPr sz="900" dirty="0"/>
          </a:p>
          <a:p>
            <a:pPr marL="0" lvl="0" indent="0" algn="l" rtl="0">
              <a:spcBef>
                <a:spcPts val="156"/>
              </a:spcBef>
              <a:spcAft>
                <a:spcPts val="0"/>
              </a:spcAft>
              <a:buClr>
                <a:schemeClr val="dk1"/>
              </a:buClr>
              <a:buSzPct val="100000"/>
              <a:buNone/>
            </a:pPr>
            <a:r>
              <a:rPr lang="en-US" sz="900" dirty="0"/>
              <a:t>SBSTA		Subsidiary Body Scientific and Technical Advice (part of UNFCCC)</a:t>
            </a:r>
            <a:endParaRPr sz="900" dirty="0"/>
          </a:p>
          <a:p>
            <a:pPr marL="0" lvl="0" indent="0" algn="l" rtl="0">
              <a:spcBef>
                <a:spcPts val="156"/>
              </a:spcBef>
              <a:spcAft>
                <a:spcPts val="0"/>
              </a:spcAft>
              <a:buClr>
                <a:schemeClr val="dk1"/>
              </a:buClr>
              <a:buSzPct val="100000"/>
              <a:buNone/>
            </a:pPr>
            <a:r>
              <a:rPr lang="en-US" sz="900" dirty="0"/>
              <a:t>SCO		Space for Climate Observations</a:t>
            </a:r>
            <a:endParaRPr sz="900" dirty="0"/>
          </a:p>
          <a:p>
            <a:pPr marL="0" lvl="0" indent="0" algn="l" rtl="0">
              <a:spcBef>
                <a:spcPts val="156"/>
              </a:spcBef>
              <a:spcAft>
                <a:spcPts val="0"/>
              </a:spcAft>
              <a:buClr>
                <a:schemeClr val="dk1"/>
              </a:buClr>
              <a:buSzPct val="100000"/>
              <a:buNone/>
            </a:pPr>
            <a:r>
              <a:rPr lang="en-US" sz="900" dirty="0"/>
              <a:t>SEC 		CEOS Secretariat</a:t>
            </a:r>
            <a:endParaRPr sz="900" dirty="0"/>
          </a:p>
          <a:p>
            <a:pPr marL="0" lvl="0" indent="0" algn="l" rtl="0">
              <a:spcBef>
                <a:spcPts val="156"/>
              </a:spcBef>
              <a:spcAft>
                <a:spcPts val="0"/>
              </a:spcAft>
              <a:buClr>
                <a:schemeClr val="dk1"/>
              </a:buClr>
              <a:buSzPct val="100000"/>
              <a:buNone/>
            </a:pPr>
            <a:r>
              <a:rPr lang="en-US" sz="900" dirty="0"/>
              <a:t>SEO 		CEOS Systems Engineering Office</a:t>
            </a:r>
            <a:endParaRPr sz="900" dirty="0"/>
          </a:p>
          <a:p>
            <a:pPr marL="0" lvl="0" indent="0" algn="l" rtl="0">
              <a:spcBef>
                <a:spcPts val="156"/>
              </a:spcBef>
              <a:spcAft>
                <a:spcPts val="0"/>
              </a:spcAft>
              <a:buClr>
                <a:schemeClr val="dk1"/>
              </a:buClr>
              <a:buSzPct val="100000"/>
              <a:buNone/>
            </a:pPr>
            <a:r>
              <a:rPr lang="en-US" sz="900" dirty="0"/>
              <a:t>SIT 		CEOS Strategic Implementation Team</a:t>
            </a:r>
            <a:endParaRPr sz="900" dirty="0"/>
          </a:p>
          <a:p>
            <a:pPr marL="0" lvl="0" indent="0" algn="l" rtl="0">
              <a:spcBef>
                <a:spcPts val="156"/>
              </a:spcBef>
              <a:spcAft>
                <a:spcPts val="0"/>
              </a:spcAft>
              <a:buClr>
                <a:schemeClr val="dk1"/>
              </a:buClr>
              <a:buSzPct val="100000"/>
              <a:buNone/>
            </a:pPr>
            <a:r>
              <a:rPr lang="en-US" sz="900" dirty="0"/>
              <a:t>SIT TW		CEOS SIT Technical Workshop</a:t>
            </a:r>
            <a:endParaRPr sz="900" dirty="0"/>
          </a:p>
          <a:p>
            <a:pPr marL="0" lvl="0" indent="0" algn="l" rtl="0">
              <a:spcBef>
                <a:spcPts val="156"/>
              </a:spcBef>
              <a:spcAft>
                <a:spcPts val="0"/>
              </a:spcAft>
              <a:buClr>
                <a:schemeClr val="dk1"/>
              </a:buClr>
              <a:buSzPct val="100000"/>
              <a:buNone/>
            </a:pPr>
            <a:r>
              <a:rPr lang="en-US" sz="900" dirty="0"/>
              <a:t>SST-VC 		CEOS Sea-Surface Temperature Virtual Constellation</a:t>
            </a:r>
            <a:endParaRPr sz="900" dirty="0"/>
          </a:p>
          <a:p>
            <a:pPr marL="0" lvl="0" indent="0" algn="l" rtl="0">
              <a:spcBef>
                <a:spcPts val="156"/>
              </a:spcBef>
              <a:spcAft>
                <a:spcPts val="0"/>
              </a:spcAft>
              <a:buClr>
                <a:schemeClr val="dk1"/>
              </a:buClr>
              <a:buSzPct val="100000"/>
              <a:buNone/>
            </a:pPr>
            <a:r>
              <a:rPr lang="en-US" sz="900" dirty="0"/>
              <a:t>TT		CEOS Task Team</a:t>
            </a:r>
            <a:endParaRPr sz="900" dirty="0"/>
          </a:p>
          <a:p>
            <a:pPr marL="0" lvl="0" indent="0" algn="l" rtl="0">
              <a:spcBef>
                <a:spcPts val="156"/>
              </a:spcBef>
              <a:spcAft>
                <a:spcPts val="0"/>
              </a:spcAft>
              <a:buClr>
                <a:schemeClr val="dk1"/>
              </a:buClr>
              <a:buSzPct val="100000"/>
              <a:buNone/>
            </a:pPr>
            <a:r>
              <a:rPr lang="en-US" sz="900" dirty="0"/>
              <a:t>UN		United Nations</a:t>
            </a:r>
            <a:endParaRPr sz="900" dirty="0"/>
          </a:p>
          <a:p>
            <a:pPr marL="0" lvl="0" indent="0" algn="l" rtl="0">
              <a:spcBef>
                <a:spcPts val="156"/>
              </a:spcBef>
              <a:spcAft>
                <a:spcPts val="0"/>
              </a:spcAft>
              <a:buClr>
                <a:schemeClr val="dk1"/>
              </a:buClr>
              <a:buSzPct val="100000"/>
              <a:buNone/>
            </a:pPr>
            <a:r>
              <a:rPr lang="en-US" sz="900" dirty="0"/>
              <a:t>VC 		CEOS Virtual Constellation</a:t>
            </a:r>
            <a:endParaRPr sz="900" dirty="0"/>
          </a:p>
          <a:p>
            <a:pPr marL="0" lvl="0" indent="0" algn="l" rtl="0">
              <a:spcBef>
                <a:spcPts val="156"/>
              </a:spcBef>
              <a:spcAft>
                <a:spcPts val="0"/>
              </a:spcAft>
              <a:buClr>
                <a:schemeClr val="dk1"/>
              </a:buClr>
              <a:buSzPct val="100000"/>
              <a:buNone/>
            </a:pPr>
            <a:r>
              <a:rPr lang="en-US" sz="900" dirty="0"/>
              <a:t>WCRP		World Climate Research </a:t>
            </a:r>
            <a:r>
              <a:rPr lang="en-US" sz="900" dirty="0" err="1"/>
              <a:t>Programme</a:t>
            </a:r>
            <a:endParaRPr sz="900" dirty="0"/>
          </a:p>
          <a:p>
            <a:pPr marL="0" lvl="0" indent="0" algn="l" rtl="0">
              <a:spcBef>
                <a:spcPts val="156"/>
              </a:spcBef>
              <a:spcAft>
                <a:spcPts val="0"/>
              </a:spcAft>
              <a:buClr>
                <a:schemeClr val="dk1"/>
              </a:buClr>
              <a:buSzPct val="100000"/>
              <a:buNone/>
            </a:pPr>
            <a:r>
              <a:rPr lang="en-US" sz="900" dirty="0"/>
              <a:t>WG 		CEOS Working Group</a:t>
            </a:r>
            <a:endParaRPr sz="900" dirty="0"/>
          </a:p>
          <a:p>
            <a:pPr marL="0" lvl="0" indent="0" algn="l" rtl="0">
              <a:spcBef>
                <a:spcPts val="156"/>
              </a:spcBef>
              <a:spcAft>
                <a:spcPts val="0"/>
              </a:spcAft>
              <a:buClr>
                <a:schemeClr val="dk1"/>
              </a:buClr>
              <a:buSzPct val="100000"/>
              <a:buNone/>
            </a:pPr>
            <a:r>
              <a:rPr lang="en-US" sz="900" dirty="0"/>
              <a:t>WG I,II,III,IV		CGMS Working Group 1-4</a:t>
            </a:r>
            <a:endParaRPr sz="900" dirty="0"/>
          </a:p>
          <a:p>
            <a:pPr marL="0" lvl="0" indent="0" algn="l" rtl="0">
              <a:spcBef>
                <a:spcPts val="156"/>
              </a:spcBef>
              <a:spcAft>
                <a:spcPts val="0"/>
              </a:spcAft>
              <a:buClr>
                <a:schemeClr val="dk1"/>
              </a:buClr>
              <a:buSzPct val="100000"/>
              <a:buNone/>
            </a:pPr>
            <a:r>
              <a:rPr lang="en-US" sz="900" dirty="0"/>
              <a:t>WGC		Joint CEOS-CGMS Working Group on Climate (a.k.a. </a:t>
            </a:r>
            <a:r>
              <a:rPr lang="en-US" sz="900" dirty="0" err="1"/>
              <a:t>WGClimate</a:t>
            </a:r>
            <a:r>
              <a:rPr lang="en-US" sz="900" dirty="0"/>
              <a:t>)</a:t>
            </a:r>
            <a:endParaRPr sz="900" dirty="0"/>
          </a:p>
          <a:p>
            <a:pPr marL="0" lvl="0" indent="0" algn="l" rtl="0">
              <a:spcBef>
                <a:spcPts val="156"/>
              </a:spcBef>
              <a:spcAft>
                <a:spcPts val="0"/>
              </a:spcAft>
              <a:buClr>
                <a:schemeClr val="dk1"/>
              </a:buClr>
              <a:buSzPct val="100000"/>
              <a:buNone/>
            </a:pPr>
            <a:r>
              <a:rPr lang="en-US" sz="900" dirty="0" err="1"/>
              <a:t>WGCapD</a:t>
            </a:r>
            <a:r>
              <a:rPr lang="en-US" sz="900" dirty="0"/>
              <a:t> 		CEOS Working Group on Capacity Building and Data Democracy</a:t>
            </a:r>
            <a:endParaRPr sz="900" dirty="0"/>
          </a:p>
          <a:p>
            <a:pPr marL="0" lvl="0" indent="0" algn="l" rtl="0">
              <a:spcBef>
                <a:spcPts val="156"/>
              </a:spcBef>
              <a:spcAft>
                <a:spcPts val="0"/>
              </a:spcAft>
              <a:buClr>
                <a:schemeClr val="dk1"/>
              </a:buClr>
              <a:buSzPct val="100000"/>
              <a:buNone/>
            </a:pPr>
            <a:r>
              <a:rPr lang="en-US" sz="900" dirty="0" err="1"/>
              <a:t>WGClimate</a:t>
            </a:r>
            <a:r>
              <a:rPr lang="en-US" sz="900" dirty="0"/>
              <a:t>		Joint CEOS-CGMS Working Group on Climate (a.k.a. WGC)	</a:t>
            </a:r>
            <a:endParaRPr sz="900" dirty="0"/>
          </a:p>
          <a:p>
            <a:pPr marL="0" lvl="0" indent="0" algn="l" rtl="0">
              <a:spcBef>
                <a:spcPts val="156"/>
              </a:spcBef>
              <a:spcAft>
                <a:spcPts val="0"/>
              </a:spcAft>
              <a:buClr>
                <a:schemeClr val="dk1"/>
              </a:buClr>
              <a:buSzPct val="100000"/>
              <a:buNone/>
            </a:pPr>
            <a:r>
              <a:rPr lang="en-US" sz="900" dirty="0"/>
              <a:t>WGCV		CEOS Working Group on Calibration and Validation</a:t>
            </a:r>
            <a:endParaRPr sz="900" dirty="0"/>
          </a:p>
          <a:p>
            <a:pPr marL="0" lvl="0" indent="0" algn="l" rtl="0">
              <a:spcBef>
                <a:spcPts val="156"/>
              </a:spcBef>
              <a:spcAft>
                <a:spcPts val="0"/>
              </a:spcAft>
              <a:buClr>
                <a:schemeClr val="dk1"/>
              </a:buClr>
              <a:buSzPct val="100000"/>
              <a:buNone/>
            </a:pPr>
            <a:r>
              <a:rPr lang="en-US" sz="900" dirty="0" err="1"/>
              <a:t>WGDisasters</a:t>
            </a:r>
            <a:r>
              <a:rPr lang="en-US" sz="900" dirty="0"/>
              <a:t> 		CEOS Working Group on Disasters	</a:t>
            </a:r>
            <a:endParaRPr sz="900" dirty="0"/>
          </a:p>
          <a:p>
            <a:pPr marL="0" lvl="0" indent="0" algn="l" rtl="0">
              <a:spcBef>
                <a:spcPts val="156"/>
              </a:spcBef>
              <a:spcAft>
                <a:spcPts val="0"/>
              </a:spcAft>
              <a:buClr>
                <a:schemeClr val="dk1"/>
              </a:buClr>
              <a:buSzPct val="100000"/>
              <a:buNone/>
            </a:pPr>
            <a:r>
              <a:rPr lang="en-US" sz="900" dirty="0"/>
              <a:t>WGISS		CEOS Working Group on Information Systems and Services</a:t>
            </a:r>
            <a:endParaRPr sz="900" dirty="0"/>
          </a:p>
          <a:p>
            <a:pPr marL="0" lvl="0" indent="0" algn="l" rtl="0">
              <a:spcBef>
                <a:spcPts val="156"/>
              </a:spcBef>
              <a:spcAft>
                <a:spcPts val="0"/>
              </a:spcAft>
              <a:buClr>
                <a:schemeClr val="dk1"/>
              </a:buClr>
              <a:buSzPct val="100000"/>
              <a:buNone/>
            </a:pPr>
            <a:r>
              <a:rPr lang="en-US" sz="900" dirty="0"/>
              <a:t>WMO		World Meteorological Organization</a:t>
            </a:r>
            <a:endParaRPr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GB" dirty="0"/>
              <a:t>Orientation: 2023 Key Milestones</a:t>
            </a:r>
            <a:endParaRPr dirty="0"/>
          </a:p>
        </p:txBody>
      </p:sp>
      <p:sp>
        <p:nvSpPr>
          <p:cNvPr id="150" name="Google Shape;150;p19"/>
          <p:cNvSpPr txBox="1"/>
          <p:nvPr/>
        </p:nvSpPr>
        <p:spPr>
          <a:xfrm>
            <a:off x="817091" y="1305933"/>
            <a:ext cx="6541824" cy="5013959"/>
          </a:xfrm>
          <a:prstGeom prst="rect">
            <a:avLst/>
          </a:prstGeom>
          <a:noFill/>
          <a:ln>
            <a:noFill/>
          </a:ln>
        </p:spPr>
        <p:txBody>
          <a:bodyPr spcFirstLastPara="1" wrap="square" lIns="91425" tIns="45700" rIns="91425" bIns="45700" anchor="t" anchorCtr="0">
            <a:normAutofit fontScale="92500" lnSpcReduction="20000"/>
          </a:bodyPr>
          <a:lstStyle/>
          <a:p>
            <a:pPr marL="508000" marR="0" lvl="0" indent="-457262" algn="l" defTabSz="914400" rtl="0" eaLnBrk="1" fontAlgn="auto" latinLnBrk="0" hangingPunct="1">
              <a:lnSpc>
                <a:spcPct val="90000"/>
              </a:lnSpc>
              <a:spcBef>
                <a:spcPts val="1000"/>
              </a:spcBef>
              <a:spcAft>
                <a:spcPts val="0"/>
              </a:spcAft>
              <a:buClr>
                <a:srgbClr val="000000"/>
              </a:buClr>
              <a:buSzPct val="97646"/>
              <a:buFont typeface="Arial"/>
              <a:buChar char="•"/>
              <a:tabLst/>
              <a:defRPr/>
            </a:pPr>
            <a:r>
              <a:rPr kumimoji="0" lang="en-GB" sz="3100" b="0" i="0" u="none" strike="noStrike" kern="0" cap="none" spc="0" normalizeH="0" baseline="0" noProof="0" dirty="0">
                <a:ln>
                  <a:noFill/>
                </a:ln>
                <a:solidFill>
                  <a:srgbClr val="7F7F7F"/>
                </a:solidFill>
                <a:effectLst/>
                <a:uLnTx/>
                <a:uFillTx/>
                <a:latin typeface="Arial"/>
                <a:ea typeface="Arial"/>
                <a:cs typeface="Arial"/>
                <a:sym typeface="Arial"/>
              </a:rPr>
              <a:t>January</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508000" marR="0" lvl="0" indent="-457262" algn="l" defTabSz="914400" rtl="0" eaLnBrk="1" fontAlgn="auto" latinLnBrk="0" hangingPunct="1">
              <a:lnSpc>
                <a:spcPct val="90000"/>
              </a:lnSpc>
              <a:spcBef>
                <a:spcPts val="1000"/>
              </a:spcBef>
              <a:spcAft>
                <a:spcPts val="0"/>
              </a:spcAft>
              <a:buClr>
                <a:srgbClr val="000000"/>
              </a:buClr>
              <a:buSzPct val="97646"/>
              <a:buFont typeface="Arial"/>
              <a:buChar char="•"/>
              <a:tabLst/>
              <a:defRPr/>
            </a:pPr>
            <a:r>
              <a:rPr kumimoji="0" lang="en-GB" sz="3100" b="0" i="0" u="none" strike="noStrike" kern="0" cap="none" spc="0" normalizeH="0" baseline="0" noProof="0" dirty="0">
                <a:ln>
                  <a:noFill/>
                </a:ln>
                <a:solidFill>
                  <a:srgbClr val="7F7F7F"/>
                </a:solidFill>
                <a:effectLst/>
                <a:uLnTx/>
                <a:uFillTx/>
                <a:latin typeface="Arial"/>
                <a:ea typeface="Arial"/>
                <a:cs typeface="Arial"/>
                <a:sym typeface="Arial"/>
              </a:rPr>
              <a:t>February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914400" marR="0" lvl="1" indent="-381000" algn="l" defTabSz="914400" rtl="0" eaLnBrk="1" fontAlgn="auto" latinLnBrk="0" hangingPunct="1">
              <a:lnSpc>
                <a:spcPct val="90000"/>
              </a:lnSpc>
              <a:spcBef>
                <a:spcPts val="500"/>
              </a:spcBef>
              <a:spcAft>
                <a:spcPts val="0"/>
              </a:spcAft>
              <a:buClr>
                <a:srgbClr val="000000"/>
              </a:buClr>
              <a:buSzPct val="99792"/>
              <a:buFont typeface="Noto Sans Symbols"/>
              <a:buChar char="▪"/>
              <a:tabLst/>
              <a:defRPr/>
            </a:pPr>
            <a:r>
              <a:rPr kumimoji="0" lang="en-GB" sz="2600" b="0" i="0" u="none" strike="noStrike" kern="0" cap="none" spc="0" normalizeH="0" baseline="0" noProof="0" dirty="0">
                <a:ln>
                  <a:noFill/>
                </a:ln>
                <a:solidFill>
                  <a:srgbClr val="7F7F7F"/>
                </a:solidFill>
                <a:effectLst/>
                <a:uLnTx/>
                <a:uFillTx/>
                <a:latin typeface="Arial"/>
                <a:ea typeface="Arial"/>
                <a:cs typeface="Arial"/>
                <a:sym typeface="Arial"/>
              </a:rPr>
              <a:t>GHG TT meeting</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914400" marR="0" lvl="1" indent="-381000" algn="l" defTabSz="914400" rtl="0" eaLnBrk="1" fontAlgn="auto" latinLnBrk="0" hangingPunct="1">
              <a:lnSpc>
                <a:spcPct val="90000"/>
              </a:lnSpc>
              <a:spcBef>
                <a:spcPts val="500"/>
              </a:spcBef>
              <a:spcAft>
                <a:spcPts val="0"/>
              </a:spcAft>
              <a:buClr>
                <a:srgbClr val="000000"/>
              </a:buClr>
              <a:buSzPct val="99792"/>
              <a:buFont typeface="Noto Sans Symbols"/>
              <a:buChar char="▪"/>
              <a:tabLst/>
              <a:defRPr/>
            </a:pPr>
            <a:r>
              <a:rPr kumimoji="0" lang="en-GB" sz="2600" b="1" i="0" u="none" strike="noStrike" kern="0" cap="none" spc="0" normalizeH="0" baseline="0" noProof="0" dirty="0">
                <a:ln>
                  <a:noFill/>
                </a:ln>
                <a:solidFill>
                  <a:srgbClr val="3600FE"/>
                </a:solidFill>
                <a:effectLst/>
                <a:uLnTx/>
                <a:uFillTx/>
                <a:latin typeface="Arial"/>
                <a:ea typeface="Arial"/>
                <a:cs typeface="Arial"/>
                <a:sym typeface="Arial"/>
              </a:rPr>
              <a:t>WGClimate-18</a:t>
            </a:r>
            <a:endParaRPr kumimoji="0" sz="1400" b="1" i="0" u="none" strike="noStrike" kern="0" cap="none" spc="0" normalizeH="0" baseline="0" noProof="0" dirty="0">
              <a:ln>
                <a:noFill/>
              </a:ln>
              <a:solidFill>
                <a:srgbClr val="3600FE"/>
              </a:solidFill>
              <a:effectLst/>
              <a:uLnTx/>
              <a:uFillTx/>
              <a:latin typeface="Arial"/>
              <a:ea typeface="Arial"/>
              <a:cs typeface="Arial"/>
              <a:sym typeface="Arial"/>
            </a:endParaRPr>
          </a:p>
          <a:p>
            <a:pPr marL="508000" marR="0" lvl="0" indent="-457262" algn="l" defTabSz="914400" rtl="0" eaLnBrk="1" fontAlgn="auto" latinLnBrk="0" hangingPunct="1">
              <a:lnSpc>
                <a:spcPct val="90000"/>
              </a:lnSpc>
              <a:spcBef>
                <a:spcPts val="1000"/>
              </a:spcBef>
              <a:spcAft>
                <a:spcPts val="0"/>
              </a:spcAft>
              <a:buClr>
                <a:srgbClr val="000000"/>
              </a:buClr>
              <a:buSzPct val="97646"/>
              <a:buFont typeface="Arial"/>
              <a:buChar char="•"/>
              <a:tabLst/>
              <a:defRPr/>
            </a:pPr>
            <a:r>
              <a:rPr lang="en-GB" sz="3100" dirty="0">
                <a:solidFill>
                  <a:srgbClr val="7F7F7F"/>
                </a:solidFill>
              </a:rPr>
              <a:t>March</a:t>
            </a:r>
            <a:endParaRPr sz="3100" dirty="0">
              <a:solidFill>
                <a:srgbClr val="7F7F7F"/>
              </a:solidFill>
            </a:endParaRPr>
          </a:p>
          <a:p>
            <a:pPr marL="914400" lvl="1" indent="-381000">
              <a:lnSpc>
                <a:spcPct val="90000"/>
              </a:lnSpc>
              <a:spcBef>
                <a:spcPts val="500"/>
              </a:spcBef>
              <a:buSzPct val="99792"/>
              <a:buFont typeface="Noto Sans Symbols"/>
              <a:buChar char="▪"/>
            </a:pPr>
            <a:r>
              <a:rPr lang="en-GB" sz="2600" dirty="0">
                <a:solidFill>
                  <a:srgbClr val="7F7F7F"/>
                </a:solidFill>
              </a:rPr>
              <a:t>CEOS SIT-38</a:t>
            </a:r>
            <a:endParaRPr sz="2600" dirty="0">
              <a:solidFill>
                <a:srgbClr val="7F7F7F"/>
              </a:solidFill>
            </a:endParaRPr>
          </a:p>
          <a:p>
            <a:pPr marL="508000" marR="0" lvl="0" indent="-457262" algn="l" defTabSz="914400" rtl="0" eaLnBrk="1" fontAlgn="auto" latinLnBrk="0" hangingPunct="1">
              <a:lnSpc>
                <a:spcPct val="90000"/>
              </a:lnSpc>
              <a:spcBef>
                <a:spcPts val="1000"/>
              </a:spcBef>
              <a:spcAft>
                <a:spcPts val="0"/>
              </a:spcAft>
              <a:buClr>
                <a:srgbClr val="000000"/>
              </a:buClr>
              <a:buSzPct val="97646"/>
              <a:buFont typeface="Arial"/>
              <a:buChar char="•"/>
              <a:tabLst/>
              <a:defRPr/>
            </a:pPr>
            <a:r>
              <a:rPr lang="en-GB" sz="3100" dirty="0">
                <a:solidFill>
                  <a:srgbClr val="7F7F7F"/>
                </a:solidFill>
              </a:rPr>
              <a:t>April</a:t>
            </a:r>
            <a:endParaRPr sz="3100" dirty="0">
              <a:solidFill>
                <a:srgbClr val="7F7F7F"/>
              </a:solidFill>
            </a:endParaRPr>
          </a:p>
          <a:p>
            <a:pPr marL="914400" lvl="1" indent="-381000">
              <a:lnSpc>
                <a:spcPct val="90000"/>
              </a:lnSpc>
              <a:spcBef>
                <a:spcPts val="500"/>
              </a:spcBef>
              <a:buSzPct val="99792"/>
              <a:buFont typeface="Noto Sans Symbols"/>
              <a:buChar char="▪"/>
            </a:pPr>
            <a:r>
              <a:rPr lang="en-GB" sz="2600" dirty="0">
                <a:solidFill>
                  <a:srgbClr val="7F7F7F"/>
                </a:solidFill>
              </a:rPr>
              <a:t>CGMS WG II</a:t>
            </a:r>
            <a:endParaRPr sz="2600" dirty="0">
              <a:solidFill>
                <a:srgbClr val="7F7F7F"/>
              </a:solidFill>
            </a:endParaRPr>
          </a:p>
          <a:p>
            <a:pPr marL="914400" lvl="1" indent="-381000">
              <a:lnSpc>
                <a:spcPct val="90000"/>
              </a:lnSpc>
              <a:spcBef>
                <a:spcPts val="500"/>
              </a:spcBef>
              <a:buSzPct val="99792"/>
              <a:buFont typeface="Noto Sans Symbols"/>
              <a:buChar char="▪"/>
            </a:pPr>
            <a:r>
              <a:rPr lang="en-GB" sz="2600" dirty="0" err="1">
                <a:solidFill>
                  <a:srgbClr val="7F7F7F"/>
                </a:solidFill>
              </a:rPr>
              <a:t>Kickoff</a:t>
            </a:r>
            <a:r>
              <a:rPr lang="en-GB" sz="2600" dirty="0">
                <a:solidFill>
                  <a:srgbClr val="7F7F7F"/>
                </a:solidFill>
              </a:rPr>
              <a:t>: Response to GCOS IP*</a:t>
            </a:r>
            <a:endParaRPr sz="2600" dirty="0">
              <a:solidFill>
                <a:srgbClr val="7F7F7F"/>
              </a:solidFill>
            </a:endParaRPr>
          </a:p>
          <a:p>
            <a:pPr marL="508000" marR="0" lvl="0" indent="-457262" algn="l" defTabSz="914400" rtl="0" eaLnBrk="1" fontAlgn="auto" latinLnBrk="0" hangingPunct="1">
              <a:lnSpc>
                <a:spcPct val="90000"/>
              </a:lnSpc>
              <a:spcBef>
                <a:spcPts val="1000"/>
              </a:spcBef>
              <a:spcAft>
                <a:spcPts val="0"/>
              </a:spcAft>
              <a:buClr>
                <a:srgbClr val="000000"/>
              </a:buClr>
              <a:buSzPct val="97646"/>
              <a:buFont typeface="Arial"/>
              <a:buChar char="•"/>
              <a:tabLst/>
              <a:defRPr/>
            </a:pPr>
            <a:r>
              <a:rPr lang="en-GB" sz="3100" dirty="0">
                <a:solidFill>
                  <a:srgbClr val="7F7F7F"/>
                </a:solidFill>
              </a:rPr>
              <a:t>May</a:t>
            </a:r>
            <a:endParaRPr sz="3100" dirty="0">
              <a:solidFill>
                <a:srgbClr val="7F7F7F"/>
              </a:solidFill>
            </a:endParaRPr>
          </a:p>
          <a:p>
            <a:pPr marL="508000" marR="0" lvl="0" indent="-457262" algn="l" defTabSz="914400" rtl="0" eaLnBrk="1" fontAlgn="auto" latinLnBrk="0" hangingPunct="1">
              <a:lnSpc>
                <a:spcPct val="90000"/>
              </a:lnSpc>
              <a:spcBef>
                <a:spcPts val="1000"/>
              </a:spcBef>
              <a:spcAft>
                <a:spcPts val="0"/>
              </a:spcAft>
              <a:buClr>
                <a:srgbClr val="000000"/>
              </a:buClr>
              <a:buSzPct val="97646"/>
              <a:buFont typeface="Arial"/>
              <a:buChar char="•"/>
              <a:tabLst/>
              <a:defRPr/>
            </a:pPr>
            <a:r>
              <a:rPr lang="en-GB" sz="3100" dirty="0">
                <a:solidFill>
                  <a:srgbClr val="7F7F7F"/>
                </a:solidFill>
              </a:rPr>
              <a:t>June</a:t>
            </a:r>
            <a:endParaRPr sz="3100" dirty="0">
              <a:solidFill>
                <a:srgbClr val="7F7F7F"/>
              </a:solidFill>
            </a:endParaRPr>
          </a:p>
          <a:p>
            <a:pPr marL="914400" lvl="1" indent="-381000" defTabSz="914400" eaLnBrk="1" fontAlgn="auto" latinLnBrk="0" hangingPunct="1">
              <a:lnSpc>
                <a:spcPct val="90000"/>
              </a:lnSpc>
              <a:spcBef>
                <a:spcPts val="500"/>
              </a:spcBef>
              <a:buSzPct val="99792"/>
              <a:buFont typeface="Noto Sans Symbols"/>
              <a:buChar char="▪"/>
              <a:tabLst/>
              <a:defRPr/>
            </a:pPr>
            <a:r>
              <a:rPr lang="en-GB" sz="2600" dirty="0">
                <a:solidFill>
                  <a:srgbClr val="7F7F7F"/>
                </a:solidFill>
              </a:rPr>
              <a:t>CGMS-51</a:t>
            </a:r>
            <a:endParaRPr sz="2600" dirty="0">
              <a:solidFill>
                <a:srgbClr val="7F7F7F"/>
              </a:solidFill>
            </a:endParaRPr>
          </a:p>
          <a:p>
            <a:pPr marL="508000" marR="0" lvl="0" indent="-279400" algn="l" defTabSz="914400" rtl="0" eaLnBrk="1" fontAlgn="auto" latinLnBrk="0" hangingPunct="1">
              <a:lnSpc>
                <a:spcPct val="90000"/>
              </a:lnSpc>
              <a:spcBef>
                <a:spcPts val="1000"/>
              </a:spcBef>
              <a:spcAft>
                <a:spcPts val="0"/>
              </a:spcAft>
              <a:buClr>
                <a:srgbClr val="000000"/>
              </a:buClr>
              <a:buSzPct val="94594"/>
              <a:buFont typeface="Arial"/>
              <a:buNone/>
              <a:tabLst/>
              <a:defRPr/>
            </a:pPr>
            <a:endParaRPr kumimoji="0"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1" name="Google Shape;151;p19"/>
          <p:cNvSpPr txBox="1"/>
          <p:nvPr/>
        </p:nvSpPr>
        <p:spPr>
          <a:xfrm>
            <a:off x="6634969" y="1288392"/>
            <a:ext cx="5557031" cy="4203283"/>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3100"/>
              <a:buFont typeface="Arial"/>
              <a:buNone/>
              <a:tabLst/>
              <a:defRPr/>
            </a:pPr>
            <a:r>
              <a:rPr lang="en-GB" sz="2900" dirty="0">
                <a:solidFill>
                  <a:srgbClr val="7F7F7F"/>
                </a:solidFill>
              </a:rPr>
              <a:t>August</a:t>
            </a:r>
            <a:endParaRPr sz="2900" dirty="0">
              <a:solidFill>
                <a:srgbClr val="7F7F7F"/>
              </a:solidFill>
            </a:endParaRPr>
          </a:p>
          <a:p>
            <a:pPr marL="914400" lvl="1" indent="-381000">
              <a:lnSpc>
                <a:spcPct val="70000"/>
              </a:lnSpc>
              <a:spcBef>
                <a:spcPts val="500"/>
              </a:spcBef>
              <a:buSzPct val="99792"/>
              <a:buFont typeface="Noto Sans Symbols"/>
              <a:buChar char="▪"/>
            </a:pPr>
            <a:r>
              <a:rPr lang="en-GB" sz="2400" dirty="0">
                <a:solidFill>
                  <a:srgbClr val="7F7F7F"/>
                </a:solidFill>
              </a:rPr>
              <a:t>Draft COP-28 Statement</a:t>
            </a:r>
            <a:endParaRPr sz="2400"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Pts val="3100"/>
              <a:buFont typeface="Arial"/>
              <a:buNone/>
              <a:tabLst/>
              <a:defRPr/>
            </a:pPr>
            <a:r>
              <a:rPr lang="en-GB" sz="2900" dirty="0">
                <a:solidFill>
                  <a:srgbClr val="7F7F7F"/>
                </a:solidFill>
              </a:rPr>
              <a:t>September</a:t>
            </a:r>
            <a:endParaRPr sz="2900"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Pts val="3100"/>
              <a:buFont typeface="Arial"/>
              <a:buNone/>
              <a:tabLst/>
              <a:defRPr/>
            </a:pPr>
            <a:r>
              <a:rPr kumimoji="0" lang="en-GB" sz="2900" b="0" i="0" u="none" strike="noStrike" kern="0" cap="none" spc="0" normalizeH="0" baseline="0" noProof="0" dirty="0">
                <a:ln>
                  <a:noFill/>
                </a:ln>
                <a:solidFill>
                  <a:srgbClr val="000000"/>
                </a:solidFill>
                <a:effectLst/>
                <a:uLnTx/>
                <a:uFillTx/>
                <a:latin typeface="Arial"/>
                <a:ea typeface="Arial"/>
                <a:cs typeface="Arial"/>
                <a:sym typeface="Arial"/>
              </a:rPr>
              <a:t>October</a:t>
            </a:r>
            <a:endParaRPr kumimoji="0" sz="2900" b="0" i="0" u="none" strike="noStrike" kern="0" cap="none" spc="0" normalizeH="0" baseline="0" noProof="0" dirty="0">
              <a:ln>
                <a:noFill/>
              </a:ln>
              <a:solidFill>
                <a:srgbClr val="000000"/>
              </a:solidFill>
              <a:effectLst/>
              <a:uLnTx/>
              <a:uFillTx/>
              <a:latin typeface="Arial"/>
              <a:ea typeface="Arial"/>
              <a:cs typeface="Arial"/>
              <a:sym typeface="Arial"/>
            </a:endParaRPr>
          </a:p>
          <a:p>
            <a:pPr marL="914400" marR="0" lvl="1" indent="-381000" algn="l" defTabSz="914400" rtl="0" eaLnBrk="1" fontAlgn="auto" latinLnBrk="0" hangingPunct="1">
              <a:lnSpc>
                <a:spcPct val="70000"/>
              </a:lnSpc>
              <a:spcBef>
                <a:spcPts val="500"/>
              </a:spcBef>
              <a:spcAft>
                <a:spcPts val="0"/>
              </a:spcAft>
              <a:buClr>
                <a:srgbClr val="000000"/>
              </a:buClr>
              <a:buSzPts val="2400"/>
              <a:buFont typeface="Noto Sans Symbols"/>
              <a:buChar char="▪"/>
              <a:tabLst/>
              <a:defRPr/>
            </a:pPr>
            <a:r>
              <a:rPr kumimoji="0" lang="en-GB" sz="2400" b="0" i="0" u="none" strike="noStrike" kern="0" cap="none" spc="0" normalizeH="0" baseline="0" noProof="0" dirty="0">
                <a:ln>
                  <a:noFill/>
                </a:ln>
                <a:solidFill>
                  <a:srgbClr val="000000"/>
                </a:solidFill>
                <a:effectLst/>
                <a:uLnTx/>
                <a:uFillTx/>
                <a:latin typeface="Arial"/>
                <a:ea typeface="Arial"/>
                <a:cs typeface="Arial"/>
                <a:sym typeface="Arial"/>
              </a:rPr>
              <a:t>WGClimate-19</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914400" marR="0" lvl="1" indent="-381000" algn="l" defTabSz="914400" rtl="0" eaLnBrk="1" fontAlgn="auto" latinLnBrk="0" hangingPunct="1">
              <a:lnSpc>
                <a:spcPct val="70000"/>
              </a:lnSpc>
              <a:spcBef>
                <a:spcPts val="500"/>
              </a:spcBef>
              <a:spcAft>
                <a:spcPts val="0"/>
              </a:spcAft>
              <a:buClr>
                <a:srgbClr val="000000"/>
              </a:buClr>
              <a:buSzPts val="2400"/>
              <a:buFont typeface="Noto Sans Symbols"/>
              <a:buChar char="▪"/>
              <a:tabLst/>
              <a:defRPr/>
            </a:pPr>
            <a:r>
              <a:rPr kumimoji="0" lang="en-GB" sz="2400" b="0" i="0" u="none" strike="noStrike" kern="0" cap="none" spc="0" normalizeH="0" baseline="0" noProof="0" dirty="0">
                <a:ln>
                  <a:noFill/>
                </a:ln>
                <a:solidFill>
                  <a:srgbClr val="000000"/>
                </a:solidFill>
                <a:effectLst/>
                <a:uLnTx/>
                <a:uFillTx/>
                <a:latin typeface="Arial"/>
                <a:ea typeface="Arial"/>
                <a:cs typeface="Arial"/>
                <a:sym typeface="Arial"/>
              </a:rPr>
              <a:t>SIT Technical Workshop</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100"/>
              <a:buFont typeface="Arial"/>
              <a:buNone/>
              <a:tabLst/>
              <a:defRPr/>
            </a:pPr>
            <a:r>
              <a:rPr kumimoji="0" lang="en-GB" sz="2900" b="0" i="0" u="none" strike="noStrike" kern="0" cap="none" spc="0" normalizeH="0" baseline="0" noProof="0" dirty="0">
                <a:ln>
                  <a:noFill/>
                </a:ln>
                <a:solidFill>
                  <a:srgbClr val="000000"/>
                </a:solidFill>
                <a:effectLst/>
                <a:uLnTx/>
                <a:uFillTx/>
                <a:latin typeface="Arial"/>
                <a:ea typeface="Arial"/>
                <a:cs typeface="Arial"/>
                <a:sym typeface="Arial"/>
              </a:rPr>
              <a:t>November</a:t>
            </a:r>
            <a:endParaRPr kumimoji="0" sz="2900" b="0" i="0" u="none" strike="noStrike" kern="0" cap="none" spc="0" normalizeH="0" baseline="0" noProof="0" dirty="0">
              <a:ln>
                <a:noFill/>
              </a:ln>
              <a:solidFill>
                <a:srgbClr val="000000"/>
              </a:solidFill>
              <a:effectLst/>
              <a:uLnTx/>
              <a:uFillTx/>
              <a:latin typeface="Arial"/>
              <a:ea typeface="Arial"/>
              <a:cs typeface="Arial"/>
              <a:sym typeface="Arial"/>
            </a:endParaRPr>
          </a:p>
          <a:p>
            <a:pPr marL="914400" marR="0" lvl="1" indent="-381000" algn="l" defTabSz="914400" rtl="0" eaLnBrk="1" fontAlgn="auto" latinLnBrk="0" hangingPunct="1">
              <a:lnSpc>
                <a:spcPct val="70000"/>
              </a:lnSpc>
              <a:spcBef>
                <a:spcPts val="500"/>
              </a:spcBef>
              <a:spcAft>
                <a:spcPts val="0"/>
              </a:spcAft>
              <a:buClr>
                <a:srgbClr val="000000"/>
              </a:buClr>
              <a:buSzPts val="2400"/>
              <a:buFont typeface="Noto Sans Symbols"/>
              <a:buChar char="▪"/>
              <a:tabLst/>
              <a:defRPr/>
            </a:pPr>
            <a:r>
              <a:rPr kumimoji="0" lang="en-GB" sz="2400" b="0" i="0" u="none" strike="noStrike" kern="0" cap="none" spc="0" normalizeH="0" baseline="0" noProof="0" dirty="0">
                <a:ln>
                  <a:noFill/>
                </a:ln>
                <a:solidFill>
                  <a:srgbClr val="000000"/>
                </a:solidFill>
                <a:effectLst/>
                <a:uLnTx/>
                <a:uFillTx/>
                <a:latin typeface="Arial"/>
                <a:ea typeface="Arial"/>
                <a:cs typeface="Arial"/>
                <a:sym typeface="Arial"/>
              </a:rPr>
              <a:t>CEOS-37 Plenary</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914400" marR="0" lvl="1" indent="-381000" algn="l" defTabSz="914400" rtl="0" eaLnBrk="1" fontAlgn="auto" latinLnBrk="0" hangingPunct="1">
              <a:lnSpc>
                <a:spcPct val="70000"/>
              </a:lnSpc>
              <a:spcBef>
                <a:spcPts val="500"/>
              </a:spcBef>
              <a:spcAft>
                <a:spcPts val="0"/>
              </a:spcAft>
              <a:buClr>
                <a:srgbClr val="000000"/>
              </a:buClr>
              <a:buSzPts val="2400"/>
              <a:buFont typeface="Noto Sans Symbols"/>
              <a:buChar char="▪"/>
              <a:tabLst/>
              <a:defRPr/>
            </a:pPr>
            <a:r>
              <a:rPr kumimoji="0" lang="en-GB" sz="2400" b="0" i="0" u="none" strike="noStrike" kern="0" cap="none" spc="0" normalizeH="0" baseline="0" noProof="0" dirty="0">
                <a:ln>
                  <a:noFill/>
                </a:ln>
                <a:solidFill>
                  <a:srgbClr val="000000"/>
                </a:solidFill>
                <a:effectLst/>
                <a:uLnTx/>
                <a:uFillTx/>
                <a:latin typeface="Arial"/>
                <a:ea typeface="Arial"/>
                <a:cs typeface="Arial"/>
                <a:sym typeface="Arial"/>
              </a:rPr>
              <a:t>COP Earth Information Day</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100"/>
              <a:buFont typeface="Arial"/>
              <a:buNone/>
              <a:tabLst/>
              <a:defRPr/>
            </a:pPr>
            <a:r>
              <a:rPr kumimoji="0" lang="en-GB" sz="2900" b="0" i="0" u="none" strike="noStrike" kern="0" cap="none" spc="0" normalizeH="0" baseline="0" noProof="0" dirty="0">
                <a:ln>
                  <a:noFill/>
                </a:ln>
                <a:solidFill>
                  <a:srgbClr val="000000"/>
                </a:solidFill>
                <a:effectLst/>
                <a:uLnTx/>
                <a:uFillTx/>
                <a:latin typeface="Arial"/>
                <a:ea typeface="Arial"/>
                <a:cs typeface="Arial"/>
                <a:sym typeface="Arial"/>
              </a:rPr>
              <a:t>December</a:t>
            </a:r>
            <a:endParaRPr kumimoji="0" sz="2900" b="0" i="0" u="none" strike="noStrike" kern="0" cap="none" spc="0" normalizeH="0" baseline="0" noProof="0" dirty="0">
              <a:ln>
                <a:noFill/>
              </a:ln>
              <a:solidFill>
                <a:srgbClr val="000000"/>
              </a:solidFill>
              <a:effectLst/>
              <a:uLnTx/>
              <a:uFillTx/>
              <a:latin typeface="Arial"/>
              <a:ea typeface="Arial"/>
              <a:cs typeface="Arial"/>
              <a:sym typeface="Arial"/>
            </a:endParaRPr>
          </a:p>
          <a:p>
            <a:pPr marL="533400" marR="0" lvl="1" indent="0" algn="l" defTabSz="914400" rtl="0" eaLnBrk="1" fontAlgn="auto" latinLnBrk="0" hangingPunct="1">
              <a:lnSpc>
                <a:spcPct val="70000"/>
              </a:lnSpc>
              <a:spcBef>
                <a:spcPts val="50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2" name="Google Shape;152;p19"/>
          <p:cNvSpPr txBox="1"/>
          <p:nvPr/>
        </p:nvSpPr>
        <p:spPr>
          <a:xfrm>
            <a:off x="7218947" y="6012115"/>
            <a:ext cx="4299575"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 Dates for Responses to GCOS IP Actions will vary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03606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a:spLocks noGrp="1"/>
          </p:cNvSpPr>
          <p:nvPr>
            <p:ph type="body" idx="1"/>
          </p:nvPr>
        </p:nvSpPr>
        <p:spPr>
          <a:xfrm>
            <a:off x="333375" y="1121794"/>
            <a:ext cx="11858625" cy="4970850"/>
          </a:xfrm>
          <a:prstGeom prst="rect">
            <a:avLst/>
          </a:prstGeom>
          <a:noFill/>
          <a:ln>
            <a:noFill/>
          </a:ln>
        </p:spPr>
        <p:txBody>
          <a:bodyPr spcFirstLastPara="1" wrap="square" lIns="91425" tIns="45700" rIns="91425" bIns="45700" anchor="t" anchorCtr="0">
            <a:noAutofit/>
          </a:bodyPr>
          <a:lstStyle/>
          <a:p>
            <a:pPr marL="508000" lvl="0" indent="-457200" algn="l" rtl="0">
              <a:lnSpc>
                <a:spcPct val="90000"/>
              </a:lnSpc>
              <a:spcBef>
                <a:spcPts val="1000"/>
              </a:spcBef>
              <a:spcAft>
                <a:spcPts val="0"/>
              </a:spcAft>
              <a:buSzPts val="2800"/>
              <a:buFont typeface="Arial"/>
              <a:buChar char="•"/>
            </a:pPr>
            <a:r>
              <a:rPr lang="en-GB" sz="2400" dirty="0"/>
              <a:t>JAXA kindly hosted WGClimate-18 in Tokyo (28 Feb–2 Mar 2023)</a:t>
            </a:r>
            <a:br>
              <a:rPr lang="en-GB" sz="2400" dirty="0"/>
            </a:br>
            <a:endParaRPr sz="1800" dirty="0"/>
          </a:p>
          <a:p>
            <a:pPr marL="508000" lvl="0" indent="-457200" algn="l" rtl="0">
              <a:lnSpc>
                <a:spcPct val="90000"/>
              </a:lnSpc>
              <a:spcBef>
                <a:spcPts val="1000"/>
              </a:spcBef>
              <a:spcAft>
                <a:spcPts val="0"/>
              </a:spcAft>
              <a:buSzPts val="2800"/>
              <a:buFont typeface="Arial"/>
              <a:buChar char="•"/>
            </a:pPr>
            <a:r>
              <a:rPr lang="en-GB" sz="2400" dirty="0"/>
              <a:t>Focus: 2023 Work Plan</a:t>
            </a:r>
            <a:endParaRPr dirty="0"/>
          </a:p>
          <a:p>
            <a:pPr marL="914400" lvl="1" indent="-381000" algn="l" rtl="0">
              <a:lnSpc>
                <a:spcPct val="90000"/>
              </a:lnSpc>
              <a:spcBef>
                <a:spcPts val="500"/>
              </a:spcBef>
              <a:spcAft>
                <a:spcPts val="0"/>
              </a:spcAft>
              <a:buSzPts val="2400"/>
              <a:buFont typeface="Arial"/>
              <a:buChar char="•"/>
            </a:pPr>
            <a:r>
              <a:rPr lang="en-GB" sz="2000" dirty="0"/>
              <a:t>Prioritize initiatives, tasks, opportunities</a:t>
            </a:r>
            <a:endParaRPr dirty="0"/>
          </a:p>
          <a:p>
            <a:pPr marL="914400" lvl="1" indent="-381000" algn="l" rtl="0">
              <a:lnSpc>
                <a:spcPct val="90000"/>
              </a:lnSpc>
              <a:spcBef>
                <a:spcPts val="500"/>
              </a:spcBef>
              <a:spcAft>
                <a:spcPts val="0"/>
              </a:spcAft>
              <a:buSzPts val="2400"/>
              <a:buFont typeface="Arial"/>
              <a:buChar char="•"/>
            </a:pPr>
            <a:r>
              <a:rPr lang="en-GB" sz="2000" dirty="0"/>
              <a:t>Staffing activities, partnerships</a:t>
            </a:r>
            <a:br>
              <a:rPr lang="en-GB" sz="2000" dirty="0"/>
            </a:br>
            <a:endParaRPr sz="2000" dirty="0"/>
          </a:p>
          <a:p>
            <a:pPr marL="508000" lvl="0" indent="-457200" algn="l" rtl="0">
              <a:lnSpc>
                <a:spcPct val="90000"/>
              </a:lnSpc>
              <a:spcBef>
                <a:spcPts val="1000"/>
              </a:spcBef>
              <a:spcAft>
                <a:spcPts val="0"/>
              </a:spcAft>
              <a:buSzPts val="2800"/>
              <a:buFont typeface="Arial"/>
              <a:buChar char="•"/>
            </a:pPr>
            <a:r>
              <a:rPr lang="en-GB" sz="2400" dirty="0"/>
              <a:t>Top 2023 Priorities</a:t>
            </a:r>
            <a:endParaRPr dirty="0"/>
          </a:p>
          <a:p>
            <a:pPr marL="914400" lvl="1" indent="-381000" algn="l" rtl="0">
              <a:lnSpc>
                <a:spcPct val="90000"/>
              </a:lnSpc>
              <a:spcBef>
                <a:spcPts val="500"/>
              </a:spcBef>
              <a:spcAft>
                <a:spcPts val="0"/>
              </a:spcAft>
              <a:buSzPts val="2400"/>
              <a:buFont typeface="Arial"/>
              <a:buChar char="•"/>
            </a:pPr>
            <a:r>
              <a:rPr lang="en-GB" sz="2000" dirty="0"/>
              <a:t>Space Agency Response to </a:t>
            </a:r>
            <a:br>
              <a:rPr lang="en-GB" sz="2000" dirty="0"/>
            </a:br>
            <a:r>
              <a:rPr lang="en-GB" sz="2000" dirty="0"/>
              <a:t>GCOS Implementation Plan (2022)</a:t>
            </a:r>
            <a:endParaRPr dirty="0"/>
          </a:p>
          <a:p>
            <a:pPr marL="1371600" lvl="2" indent="-355600" algn="l" rtl="0">
              <a:lnSpc>
                <a:spcPct val="90000"/>
              </a:lnSpc>
              <a:spcBef>
                <a:spcPts val="500"/>
              </a:spcBef>
              <a:spcAft>
                <a:spcPts val="0"/>
              </a:spcAft>
              <a:buSzPts val="2000"/>
              <a:buFont typeface="Arial"/>
              <a:buChar char="•"/>
            </a:pPr>
            <a:r>
              <a:rPr lang="en-GB" sz="1800" dirty="0"/>
              <a:t>Release Gap Analysis Report (v3/4.1)</a:t>
            </a:r>
            <a:endParaRPr dirty="0"/>
          </a:p>
          <a:p>
            <a:pPr marL="1371600" lvl="2" indent="-355600" algn="l" rtl="0">
              <a:lnSpc>
                <a:spcPct val="90000"/>
              </a:lnSpc>
              <a:spcBef>
                <a:spcPts val="500"/>
              </a:spcBef>
              <a:spcAft>
                <a:spcPts val="0"/>
              </a:spcAft>
              <a:buSzPts val="2000"/>
              <a:buFont typeface="Arial"/>
              <a:buChar char="•"/>
            </a:pPr>
            <a:r>
              <a:rPr lang="en-GB" sz="1800" dirty="0"/>
              <a:t>Update Coordinated Action Plan (© 2016)</a:t>
            </a:r>
            <a:endParaRPr dirty="0"/>
          </a:p>
          <a:p>
            <a:pPr marL="914400" lvl="1" indent="-381000" algn="l" rtl="0">
              <a:lnSpc>
                <a:spcPct val="90000"/>
              </a:lnSpc>
              <a:spcBef>
                <a:spcPts val="500"/>
              </a:spcBef>
              <a:spcAft>
                <a:spcPts val="0"/>
              </a:spcAft>
              <a:buSzPts val="2400"/>
              <a:buFont typeface="Arial"/>
              <a:buChar char="•"/>
            </a:pPr>
            <a:r>
              <a:rPr lang="en-GB" sz="2000" dirty="0"/>
              <a:t>ECV Inventory update and restructuring</a:t>
            </a:r>
            <a:endParaRPr dirty="0"/>
          </a:p>
          <a:p>
            <a:pPr marL="914400" lvl="1" indent="-381000" algn="l" rtl="0">
              <a:lnSpc>
                <a:spcPct val="90000"/>
              </a:lnSpc>
              <a:spcBef>
                <a:spcPts val="500"/>
              </a:spcBef>
              <a:spcAft>
                <a:spcPts val="0"/>
              </a:spcAft>
              <a:buSzPts val="2400"/>
              <a:buFont typeface="Arial"/>
              <a:buChar char="•"/>
            </a:pPr>
            <a:r>
              <a:rPr lang="en-GB" sz="2000" dirty="0"/>
              <a:t>Statement for UNFCCC COP-28</a:t>
            </a:r>
            <a:endParaRPr dirty="0"/>
          </a:p>
          <a:p>
            <a:pPr marL="1371600" lvl="2" indent="-355600" algn="l" rtl="0">
              <a:lnSpc>
                <a:spcPct val="90000"/>
              </a:lnSpc>
              <a:spcBef>
                <a:spcPts val="500"/>
              </a:spcBef>
              <a:spcAft>
                <a:spcPts val="0"/>
              </a:spcAft>
              <a:buSzPts val="2000"/>
              <a:buFont typeface="Arial"/>
              <a:buChar char="•"/>
            </a:pPr>
            <a:r>
              <a:rPr lang="en-GB" sz="1800" dirty="0"/>
              <a:t>Contributions to Earth Information Day</a:t>
            </a:r>
          </a:p>
          <a:p>
            <a:pPr lvl="1">
              <a:buFont typeface="Arial"/>
              <a:buChar char="•"/>
            </a:pPr>
            <a:r>
              <a:rPr lang="en-US" sz="2000" dirty="0"/>
              <a:t>Greenhouse Gas Task Team: Update Roadmap</a:t>
            </a:r>
            <a:endParaRPr dirty="0"/>
          </a:p>
          <a:p>
            <a:pPr marL="533400" lvl="1" indent="0" algn="l" rtl="0">
              <a:lnSpc>
                <a:spcPct val="90000"/>
              </a:lnSpc>
              <a:spcBef>
                <a:spcPts val="500"/>
              </a:spcBef>
              <a:spcAft>
                <a:spcPts val="0"/>
              </a:spcAft>
              <a:buSzPts val="2400"/>
              <a:buNone/>
            </a:pPr>
            <a:endParaRPr sz="2000" dirty="0"/>
          </a:p>
          <a:p>
            <a:pPr marL="508000" lvl="0" indent="-279400" algn="l" rtl="0">
              <a:lnSpc>
                <a:spcPct val="90000"/>
              </a:lnSpc>
              <a:spcBef>
                <a:spcPts val="1000"/>
              </a:spcBef>
              <a:spcAft>
                <a:spcPts val="0"/>
              </a:spcAft>
              <a:buSzPts val="2800"/>
              <a:buFont typeface="Arial"/>
              <a:buNone/>
            </a:pPr>
            <a:endParaRPr sz="2400" dirty="0"/>
          </a:p>
        </p:txBody>
      </p:sp>
      <p:sp>
        <p:nvSpPr>
          <p:cNvPr id="73" name="Google Shape;73;p8"/>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GB"/>
              <a:t>Outcomes from WGClimate-18</a:t>
            </a:r>
            <a:endParaRPr/>
          </a:p>
        </p:txBody>
      </p:sp>
      <p:pic>
        <p:nvPicPr>
          <p:cNvPr id="74" name="Google Shape;74;p8"/>
          <p:cNvPicPr preferRelativeResize="0"/>
          <p:nvPr/>
        </p:nvPicPr>
        <p:blipFill rotWithShape="1">
          <a:blip r:embed="rId3">
            <a:alphaModFix/>
          </a:blip>
          <a:srcRect l="8393" t="29166" r="12139"/>
          <a:stretch/>
        </p:blipFill>
        <p:spPr>
          <a:xfrm>
            <a:off x="6355040" y="1988390"/>
            <a:ext cx="5514974" cy="36815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5"/>
          <p:cNvSpPr txBox="1">
            <a:spLocks noGrp="1"/>
          </p:cNvSpPr>
          <p:nvPr>
            <p:ph type="title"/>
          </p:nvPr>
        </p:nvSpPr>
        <p:spPr>
          <a:xfrm>
            <a:off x="1930400" y="148819"/>
            <a:ext cx="8331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dirty="0"/>
              <a:t>WGClimate-19 Meeting Goals</a:t>
            </a:r>
            <a:endParaRPr dirty="0"/>
          </a:p>
        </p:txBody>
      </p:sp>
      <p:sp>
        <p:nvSpPr>
          <p:cNvPr id="263" name="Google Shape;263;p45"/>
          <p:cNvSpPr txBox="1">
            <a:spLocks noGrp="1"/>
          </p:cNvSpPr>
          <p:nvPr>
            <p:ph type="body" idx="1"/>
          </p:nvPr>
        </p:nvSpPr>
        <p:spPr>
          <a:xfrm>
            <a:off x="1476050" y="2090455"/>
            <a:ext cx="10176243" cy="3659244"/>
          </a:xfrm>
          <a:prstGeom prst="rect">
            <a:avLst/>
          </a:prstGeom>
          <a:noFill/>
          <a:ln>
            <a:noFill/>
          </a:ln>
        </p:spPr>
        <p:txBody>
          <a:bodyPr spcFirstLastPara="1" wrap="square" lIns="91425" tIns="45700" rIns="91425" bIns="45700" anchor="t" anchorCtr="0">
            <a:normAutofit lnSpcReduction="10000"/>
          </a:bodyPr>
          <a:lstStyle/>
          <a:p>
            <a:pPr marL="800060" lvl="1" indent="-457200">
              <a:lnSpc>
                <a:spcPct val="160000"/>
              </a:lnSpc>
              <a:spcBef>
                <a:spcPts val="388"/>
              </a:spcBef>
              <a:buSzPct val="100000"/>
              <a:buFont typeface="+mj-lt"/>
              <a:buAutoNum type="arabicPeriod"/>
            </a:pPr>
            <a:r>
              <a:rPr lang="en-US" sz="2400" dirty="0"/>
              <a:t>Evaluate progress on key 2023 Work Plan activities</a:t>
            </a:r>
          </a:p>
          <a:p>
            <a:pPr marL="1014399" lvl="2" indent="-214339">
              <a:lnSpc>
                <a:spcPct val="160000"/>
              </a:lnSpc>
              <a:spcBef>
                <a:spcPts val="388"/>
              </a:spcBef>
              <a:buSzPct val="100000"/>
            </a:pPr>
            <a:r>
              <a:rPr lang="en-US" sz="2100" dirty="0"/>
              <a:t>Firm up schedules for deliverables to CEOS Plenary (November)</a:t>
            </a:r>
          </a:p>
          <a:p>
            <a:pPr marL="800060" lvl="1" indent="-457200">
              <a:lnSpc>
                <a:spcPct val="160000"/>
              </a:lnSpc>
              <a:spcBef>
                <a:spcPts val="388"/>
              </a:spcBef>
              <a:buSzPct val="100000"/>
              <a:buFont typeface="+mj-lt"/>
              <a:buAutoNum type="arabicPeriod"/>
            </a:pPr>
            <a:r>
              <a:rPr lang="en-US" sz="2400" dirty="0"/>
              <a:t>Evolve planning for contributions to COP-28</a:t>
            </a:r>
          </a:p>
          <a:p>
            <a:pPr marL="1014399" lvl="2" indent="-214339">
              <a:lnSpc>
                <a:spcPct val="160000"/>
              </a:lnSpc>
              <a:spcBef>
                <a:spcPts val="388"/>
              </a:spcBef>
              <a:buSzPct val="100000"/>
            </a:pPr>
            <a:r>
              <a:rPr lang="en-US" sz="2200" dirty="0"/>
              <a:t>Space Agencies Statement</a:t>
            </a:r>
          </a:p>
          <a:p>
            <a:pPr marL="1014399" lvl="2" indent="-214339">
              <a:lnSpc>
                <a:spcPct val="160000"/>
              </a:lnSpc>
              <a:spcBef>
                <a:spcPts val="388"/>
              </a:spcBef>
              <a:buSzPct val="100000"/>
            </a:pPr>
            <a:r>
              <a:rPr lang="en-US" sz="2200" dirty="0"/>
              <a:t>Earth Information Day</a:t>
            </a:r>
          </a:p>
          <a:p>
            <a:pPr marL="800060" lvl="1" indent="-457200">
              <a:lnSpc>
                <a:spcPct val="160000"/>
              </a:lnSpc>
              <a:spcBef>
                <a:spcPts val="388"/>
              </a:spcBef>
              <a:buSzPct val="100000"/>
              <a:buFont typeface="+mj-lt"/>
              <a:buAutoNum type="arabicPeriod"/>
            </a:pPr>
            <a:r>
              <a:rPr lang="en-US" sz="2400" dirty="0"/>
              <a:t>Coordinate with key CEOS Teams and </a:t>
            </a:r>
            <a:r>
              <a:rPr lang="en-US" sz="2400" dirty="0" err="1"/>
              <a:t>WGClimate</a:t>
            </a:r>
            <a:r>
              <a:rPr lang="en-US" sz="2400" dirty="0"/>
              <a:t> Partners</a:t>
            </a:r>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36"/>
        <p:cNvGrpSpPr/>
        <p:nvPr/>
      </p:nvGrpSpPr>
      <p:grpSpPr>
        <a:xfrm>
          <a:off x="0" y="0"/>
          <a:ext cx="0" cy="0"/>
          <a:chOff x="0" y="0"/>
          <a:chExt cx="0" cy="0"/>
        </a:xfrm>
      </p:grpSpPr>
      <p:sp>
        <p:nvSpPr>
          <p:cNvPr id="237" name="Google Shape;237;p41"/>
          <p:cNvSpPr txBox="1">
            <a:spLocks noGrp="1"/>
          </p:cNvSpPr>
          <p:nvPr>
            <p:ph type="title"/>
          </p:nvPr>
        </p:nvSpPr>
        <p:spPr>
          <a:xfrm>
            <a:off x="1930400" y="148819"/>
            <a:ext cx="8331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dirty="0"/>
              <a:t>Agenda – Day 1</a:t>
            </a:r>
            <a:endParaRPr dirty="0"/>
          </a:p>
        </p:txBody>
      </p:sp>
      <p:graphicFrame>
        <p:nvGraphicFramePr>
          <p:cNvPr id="4" name="Table 3">
            <a:extLst>
              <a:ext uri="{FF2B5EF4-FFF2-40B4-BE49-F238E27FC236}">
                <a16:creationId xmlns:a16="http://schemas.microsoft.com/office/drawing/2014/main" id="{4BE06D30-4648-4CF9-BCAD-2A9F1E0FCF4E}"/>
              </a:ext>
            </a:extLst>
          </p:cNvPr>
          <p:cNvGraphicFramePr>
            <a:graphicFrameLocks noGrp="1"/>
          </p:cNvGraphicFramePr>
          <p:nvPr>
            <p:extLst>
              <p:ext uri="{D42A27DB-BD31-4B8C-83A1-F6EECF244321}">
                <p14:modId xmlns:p14="http://schemas.microsoft.com/office/powerpoint/2010/main" val="2600669531"/>
              </p:ext>
            </p:extLst>
          </p:nvPr>
        </p:nvGraphicFramePr>
        <p:xfrm>
          <a:off x="1444486" y="1066532"/>
          <a:ext cx="9512883" cy="5717297"/>
        </p:xfrm>
        <a:graphic>
          <a:graphicData uri="http://schemas.openxmlformats.org/drawingml/2006/table">
            <a:tbl>
              <a:tblPr/>
              <a:tblGrid>
                <a:gridCol w="1856760">
                  <a:extLst>
                    <a:ext uri="{9D8B030D-6E8A-4147-A177-3AD203B41FA5}">
                      <a16:colId xmlns:a16="http://schemas.microsoft.com/office/drawing/2014/main" val="1691543111"/>
                    </a:ext>
                  </a:extLst>
                </a:gridCol>
                <a:gridCol w="4880384">
                  <a:extLst>
                    <a:ext uri="{9D8B030D-6E8A-4147-A177-3AD203B41FA5}">
                      <a16:colId xmlns:a16="http://schemas.microsoft.com/office/drawing/2014/main" val="124813512"/>
                    </a:ext>
                  </a:extLst>
                </a:gridCol>
                <a:gridCol w="2775739">
                  <a:extLst>
                    <a:ext uri="{9D8B030D-6E8A-4147-A177-3AD203B41FA5}">
                      <a16:colId xmlns:a16="http://schemas.microsoft.com/office/drawing/2014/main" val="1125954679"/>
                    </a:ext>
                  </a:extLst>
                </a:gridCol>
              </a:tblGrid>
              <a:tr h="338537">
                <a:tc>
                  <a:txBody>
                    <a:bodyPr/>
                    <a:lstStyle/>
                    <a:p>
                      <a:pPr rtl="0" fontAlgn="b"/>
                      <a:r>
                        <a:rPr lang="en-US" sz="1100" b="1">
                          <a:effectLst/>
                        </a:rPr>
                        <a:t>DAY 1 (October 16, Full day)</a:t>
                      </a:r>
                    </a:p>
                  </a:txBody>
                  <a:tcPr marL="0" marR="0" marT="7148" marB="7148" anchor="b">
                    <a:lnL w="6350" cap="flat" cmpd="sng" algn="ctr">
                      <a:solidFill>
                        <a:srgbClr val="00EB2A"/>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EB2A"/>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2CC"/>
                    </a:solidFill>
                  </a:tcPr>
                </a:tc>
                <a:tc>
                  <a:txBody>
                    <a:bodyPr/>
                    <a:lstStyle/>
                    <a:p>
                      <a:pPr rtl="0" fontAlgn="b"/>
                      <a:endParaRPr lang="en-US" sz="1200">
                        <a:effectLst/>
                      </a:endParaRP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2CC"/>
                    </a:solidFill>
                  </a:tcPr>
                </a:tc>
                <a:tc>
                  <a:txBody>
                    <a:bodyPr/>
                    <a:lstStyle/>
                    <a:p>
                      <a:pPr rtl="0" fontAlgn="b"/>
                      <a:endParaRPr lang="en-US" sz="1200">
                        <a:effectLst/>
                      </a:endParaRP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1558860911"/>
                  </a:ext>
                </a:extLst>
              </a:tr>
              <a:tr h="189085">
                <a:tc>
                  <a:txBody>
                    <a:bodyPr/>
                    <a:lstStyle/>
                    <a:p>
                      <a:pPr rtl="0" fontAlgn="b"/>
                      <a:endParaRPr lang="en-US" sz="1200">
                        <a:effectLst/>
                      </a:endParaRP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US" sz="1200">
                        <a:effectLst/>
                      </a:endParaRP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US" sz="1200">
                        <a:effectLst/>
                      </a:endParaRP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55676874"/>
                  </a:ext>
                </a:extLst>
              </a:tr>
              <a:tr h="176852">
                <a:tc>
                  <a:txBody>
                    <a:bodyPr/>
                    <a:lstStyle/>
                    <a:p>
                      <a:pPr rtl="0" fontAlgn="b"/>
                      <a:r>
                        <a:rPr lang="en-US" sz="1100">
                          <a:effectLst/>
                        </a:rPr>
                        <a:t>9:00-9:10</a:t>
                      </a:r>
                    </a:p>
                  </a:txBody>
                  <a:tcPr marL="10722" marR="10722" marT="7148" marB="7148"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dirty="0">
                          <a:effectLst/>
                        </a:rPr>
                        <a:t>Welcome, Tour de Table, and Meeting Goals</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Jeff Privette, NOAA</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59835060"/>
                  </a:ext>
                </a:extLst>
              </a:tr>
              <a:tr h="176852">
                <a:tc>
                  <a:txBody>
                    <a:bodyPr/>
                    <a:lstStyle/>
                    <a:p>
                      <a:pPr rtl="0" fontAlgn="b"/>
                      <a:r>
                        <a:rPr lang="en-US" sz="1100">
                          <a:effectLst/>
                        </a:rPr>
                        <a:t>9:10-9:20</a:t>
                      </a:r>
                    </a:p>
                  </a:txBody>
                  <a:tcPr marL="10722" marR="10722" marT="7148" marB="7148"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Review of Leadership Priorities</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Jeff Privette, NOAA</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99317541"/>
                  </a:ext>
                </a:extLst>
              </a:tr>
              <a:tr h="230993">
                <a:tc>
                  <a:txBody>
                    <a:bodyPr/>
                    <a:lstStyle/>
                    <a:p>
                      <a:pPr rtl="0" fontAlgn="b"/>
                      <a:r>
                        <a:rPr lang="en-US" sz="1100" b="1">
                          <a:effectLst/>
                        </a:rPr>
                        <a:t>ONGOING PROJECTS</a:t>
                      </a:r>
                    </a:p>
                  </a:txBody>
                  <a:tcPr marL="10722" marR="10722" marT="7148" marB="7148"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E599"/>
                    </a:solidFill>
                  </a:tcPr>
                </a:tc>
                <a:tc>
                  <a:txBody>
                    <a:bodyPr/>
                    <a:lstStyle/>
                    <a:p>
                      <a:pPr rtl="0" fontAlgn="b"/>
                      <a:endParaRPr lang="en-US" sz="1200">
                        <a:effectLst/>
                      </a:endParaRP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US" sz="1200">
                        <a:effectLst/>
                      </a:endParaRP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32053288"/>
                  </a:ext>
                </a:extLst>
              </a:tr>
              <a:tr h="176852">
                <a:tc>
                  <a:txBody>
                    <a:bodyPr/>
                    <a:lstStyle/>
                    <a:p>
                      <a:pPr rtl="0" fontAlgn="b"/>
                      <a:r>
                        <a:rPr lang="en-US" sz="1100">
                          <a:effectLst/>
                        </a:rPr>
                        <a:t>9:20-9:50</a:t>
                      </a:r>
                    </a:p>
                  </a:txBody>
                  <a:tcPr marL="10722" marR="10722" marT="7148" marB="7148"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Activity Update: CDR Term Definitions</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Jeff Privette, NOAA</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0003341"/>
                  </a:ext>
                </a:extLst>
              </a:tr>
              <a:tr h="230993">
                <a:tc>
                  <a:txBody>
                    <a:bodyPr/>
                    <a:lstStyle/>
                    <a:p>
                      <a:pPr rtl="0" fontAlgn="b"/>
                      <a:r>
                        <a:rPr lang="en-US" sz="1100">
                          <a:effectLst/>
                        </a:rPr>
                        <a:t>9:50-10:30</a:t>
                      </a:r>
                    </a:p>
                  </a:txBody>
                  <a:tcPr marL="10722" marR="10722" marT="7148" marB="7148"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Activity Update: Inventory, Gap Analyses &amp; Action Plan Summary</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Jörg Schulz, EUMETSAT</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78521216"/>
                  </a:ext>
                </a:extLst>
              </a:tr>
              <a:tr h="230993">
                <a:tc>
                  <a:txBody>
                    <a:bodyPr/>
                    <a:lstStyle/>
                    <a:p>
                      <a:pPr rtl="0" fontAlgn="b"/>
                      <a:r>
                        <a:rPr lang="en-US" sz="1100">
                          <a:effectLst/>
                        </a:rPr>
                        <a:t>10:30-11:00</a:t>
                      </a:r>
                    </a:p>
                  </a:txBody>
                  <a:tcPr marL="10722" marR="10722" marT="7148" marB="7148"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dirty="0">
                          <a:effectLst/>
                        </a:rPr>
                        <a:t>Work Session: Interactive Update of Coordinated Action Plan</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Jörg Schulz, EUMETSAT</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3442208"/>
                  </a:ext>
                </a:extLst>
              </a:tr>
              <a:tr h="176852">
                <a:tc>
                  <a:txBody>
                    <a:bodyPr/>
                    <a:lstStyle/>
                    <a:p>
                      <a:pPr rtl="0" fontAlgn="b"/>
                      <a:r>
                        <a:rPr lang="en-US" sz="1100">
                          <a:effectLst/>
                        </a:rPr>
                        <a:t>11:00-11:15</a:t>
                      </a:r>
                    </a:p>
                  </a:txBody>
                  <a:tcPr marL="10722" marR="10722" marT="7148" marB="7148"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Coffee</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US" sz="1100">
                        <a:effectLst/>
                      </a:endParaRP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03343822"/>
                  </a:ext>
                </a:extLst>
              </a:tr>
              <a:tr h="230993">
                <a:tc>
                  <a:txBody>
                    <a:bodyPr/>
                    <a:lstStyle/>
                    <a:p>
                      <a:pPr rtl="0" fontAlgn="b"/>
                      <a:r>
                        <a:rPr lang="en-US" sz="1100" b="1">
                          <a:effectLst/>
                        </a:rPr>
                        <a:t>AGENCY UPDATES</a:t>
                      </a:r>
                    </a:p>
                  </a:txBody>
                  <a:tcPr marL="10722" marR="10722" marT="7148" marB="7148"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E599"/>
                    </a:solidFill>
                  </a:tcPr>
                </a:tc>
                <a:tc>
                  <a:txBody>
                    <a:bodyPr/>
                    <a:lstStyle/>
                    <a:p>
                      <a:pPr rtl="0" fontAlgn="b"/>
                      <a:endParaRPr lang="en-US" sz="1200">
                        <a:effectLst/>
                      </a:endParaRP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US" sz="1200">
                        <a:effectLst/>
                      </a:endParaRP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360486"/>
                  </a:ext>
                </a:extLst>
              </a:tr>
              <a:tr h="230993">
                <a:tc>
                  <a:txBody>
                    <a:bodyPr/>
                    <a:lstStyle/>
                    <a:p>
                      <a:pPr rtl="0" fontAlgn="b"/>
                      <a:r>
                        <a:rPr lang="en-US" sz="1100">
                          <a:effectLst/>
                        </a:rPr>
                        <a:t>11:15-11:45</a:t>
                      </a:r>
                    </a:p>
                  </a:txBody>
                  <a:tcPr marL="10722" marR="10722" marT="7148" marB="7148"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Update: EUMETSAT support to climate services and science</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Jörg Schulz, EUMETSAT</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36008704"/>
                  </a:ext>
                </a:extLst>
              </a:tr>
              <a:tr h="230993">
                <a:tc>
                  <a:txBody>
                    <a:bodyPr/>
                    <a:lstStyle/>
                    <a:p>
                      <a:pPr rtl="0" fontAlgn="b"/>
                      <a:r>
                        <a:rPr lang="en-US" sz="1100">
                          <a:effectLst/>
                        </a:rPr>
                        <a:t>11:45-12:15</a:t>
                      </a:r>
                    </a:p>
                  </a:txBody>
                  <a:tcPr marL="10722" marR="10722" marT="7148" marB="7148"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Update: ESA’s new climate initiative</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Susanne Mecklenberg, ESA</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40438234"/>
                  </a:ext>
                </a:extLst>
              </a:tr>
              <a:tr h="189085">
                <a:tc>
                  <a:txBody>
                    <a:bodyPr/>
                    <a:lstStyle/>
                    <a:p>
                      <a:pPr rtl="0" fontAlgn="b"/>
                      <a:r>
                        <a:rPr lang="en-US" sz="1100" b="1">
                          <a:effectLst/>
                        </a:rPr>
                        <a:t>12:15-13:30</a:t>
                      </a:r>
                    </a:p>
                  </a:txBody>
                  <a:tcPr marL="10722" marR="10722" marT="7148" marB="7148"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b="1">
                          <a:effectLst/>
                        </a:rPr>
                        <a:t>LUNCH</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US" sz="1200">
                        <a:effectLst/>
                      </a:endParaRP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51173815"/>
                  </a:ext>
                </a:extLst>
              </a:tr>
              <a:tr h="189085">
                <a:tc>
                  <a:txBody>
                    <a:bodyPr/>
                    <a:lstStyle/>
                    <a:p>
                      <a:pPr rtl="0" fontAlgn="b"/>
                      <a:endParaRPr lang="en-US" sz="1200">
                        <a:effectLst/>
                      </a:endParaRP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US" sz="1100" b="1">
                        <a:effectLst/>
                      </a:endParaRP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US" sz="1200">
                        <a:effectLst/>
                      </a:endParaRP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00133466"/>
                  </a:ext>
                </a:extLst>
              </a:tr>
              <a:tr h="176852">
                <a:tc>
                  <a:txBody>
                    <a:bodyPr/>
                    <a:lstStyle/>
                    <a:p>
                      <a:pPr rtl="0" fontAlgn="b"/>
                      <a:r>
                        <a:rPr lang="en-US" sz="1100">
                          <a:effectLst/>
                        </a:rPr>
                        <a:t>13:30-13:50</a:t>
                      </a:r>
                    </a:p>
                  </a:txBody>
                  <a:tcPr marL="10722" marR="10722" marT="7148" marB="7148"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Update: CEOS NewSpace Task Team</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Antonio Ciccolella, ESA</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500128798"/>
                  </a:ext>
                </a:extLst>
              </a:tr>
              <a:tr h="230993">
                <a:tc>
                  <a:txBody>
                    <a:bodyPr/>
                    <a:lstStyle/>
                    <a:p>
                      <a:pPr rtl="0" fontAlgn="b"/>
                      <a:r>
                        <a:rPr lang="en-US" sz="1100" b="1">
                          <a:effectLst/>
                        </a:rPr>
                        <a:t>CARBON SESSION</a:t>
                      </a:r>
                    </a:p>
                  </a:txBody>
                  <a:tcPr marL="10722" marR="10722" marT="7148" marB="7148"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E599"/>
                    </a:solidFill>
                  </a:tcPr>
                </a:tc>
                <a:tc>
                  <a:txBody>
                    <a:bodyPr/>
                    <a:lstStyle/>
                    <a:p>
                      <a:pPr rtl="0" fontAlgn="b"/>
                      <a:endParaRPr lang="en-US" sz="1200" dirty="0">
                        <a:effectLst/>
                      </a:endParaRP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US" sz="1200" dirty="0">
                        <a:effectLst/>
                      </a:endParaRP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49647416"/>
                  </a:ext>
                </a:extLst>
              </a:tr>
              <a:tr h="176852">
                <a:tc>
                  <a:txBody>
                    <a:bodyPr/>
                    <a:lstStyle/>
                    <a:p>
                      <a:pPr rtl="0" fontAlgn="b"/>
                      <a:r>
                        <a:rPr lang="en-US" sz="1100">
                          <a:effectLst/>
                        </a:rPr>
                        <a:t>13:50-14:10</a:t>
                      </a:r>
                    </a:p>
                  </a:txBody>
                  <a:tcPr marL="10722" marR="10722" marT="7148" marB="7148"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i="1" dirty="0">
                          <a:effectLst/>
                        </a:rPr>
                        <a:t>TBD</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i="1" dirty="0">
                          <a:effectLst/>
                        </a:rPr>
                        <a:t>TBD</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12687716"/>
                  </a:ext>
                </a:extLst>
              </a:tr>
              <a:tr h="338990">
                <a:tc>
                  <a:txBody>
                    <a:bodyPr/>
                    <a:lstStyle/>
                    <a:p>
                      <a:pPr rtl="0" fontAlgn="b"/>
                      <a:r>
                        <a:rPr lang="en-US" sz="1100">
                          <a:effectLst/>
                        </a:rPr>
                        <a:t>14:10-14:40</a:t>
                      </a:r>
                    </a:p>
                  </a:txBody>
                  <a:tcPr marL="10722" marR="10722" marT="7148" marB="7148"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Update: CEOS AFOLU roadmap</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Ben Poulter, NASA; Osamu Ochiai, JAXA; Frank-Martin Siefert, ESA</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56235238"/>
                  </a:ext>
                </a:extLst>
              </a:tr>
              <a:tr h="176852">
                <a:tc>
                  <a:txBody>
                    <a:bodyPr/>
                    <a:lstStyle/>
                    <a:p>
                      <a:pPr rtl="0" fontAlgn="b"/>
                      <a:r>
                        <a:rPr lang="en-US" sz="1100">
                          <a:effectLst/>
                        </a:rPr>
                        <a:t>14:40-15:10</a:t>
                      </a:r>
                    </a:p>
                  </a:txBody>
                  <a:tcPr marL="10722" marR="10722" marT="7148" marB="7148"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Activity Update: GHG Task Team Activities</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Yasjka Meijer, ESA</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20503447"/>
                  </a:ext>
                </a:extLst>
              </a:tr>
              <a:tr h="176852">
                <a:tc>
                  <a:txBody>
                    <a:bodyPr/>
                    <a:lstStyle/>
                    <a:p>
                      <a:pPr rtl="0" fontAlgn="b"/>
                      <a:r>
                        <a:rPr lang="en-US" sz="1100">
                          <a:effectLst/>
                        </a:rPr>
                        <a:t>15:10-15:25</a:t>
                      </a:r>
                    </a:p>
                  </a:txBody>
                  <a:tcPr marL="10722" marR="10722" marT="7148" marB="7148"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Coffee</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US" sz="1100">
                        <a:effectLst/>
                      </a:endParaRP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8700133"/>
                  </a:ext>
                </a:extLst>
              </a:tr>
              <a:tr h="230993">
                <a:tc>
                  <a:txBody>
                    <a:bodyPr/>
                    <a:lstStyle/>
                    <a:p>
                      <a:pPr rtl="0" fontAlgn="b"/>
                      <a:r>
                        <a:rPr lang="en-US" sz="1100" b="1">
                          <a:effectLst/>
                        </a:rPr>
                        <a:t>PARTNER ACTIVITIES</a:t>
                      </a:r>
                    </a:p>
                  </a:txBody>
                  <a:tcPr marL="10722" marR="10722" marT="7148" marB="7148"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E599"/>
                    </a:solidFill>
                  </a:tcPr>
                </a:tc>
                <a:tc>
                  <a:txBody>
                    <a:bodyPr/>
                    <a:lstStyle/>
                    <a:p>
                      <a:pPr rtl="0" fontAlgn="b"/>
                      <a:endParaRPr lang="en-US" sz="1200">
                        <a:effectLst/>
                      </a:endParaRP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US" sz="1200">
                        <a:effectLst/>
                      </a:endParaRP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23513788"/>
                  </a:ext>
                </a:extLst>
              </a:tr>
              <a:tr h="338990">
                <a:tc>
                  <a:txBody>
                    <a:bodyPr/>
                    <a:lstStyle/>
                    <a:p>
                      <a:pPr rtl="0" fontAlgn="b"/>
                      <a:r>
                        <a:rPr lang="en-US" sz="1100">
                          <a:effectLst/>
                        </a:rPr>
                        <a:t>15:25-16:00</a:t>
                      </a:r>
                    </a:p>
                  </a:txBody>
                  <a:tcPr marL="10722" marR="10722" marT="7148" marB="7148"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Activity Update: GCOS IP satellite supplement &amp; space agency response</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dirty="0">
                          <a:effectLst/>
                        </a:rPr>
                        <a:t>Antonio </a:t>
                      </a:r>
                      <a:r>
                        <a:rPr lang="en-US" sz="1100" dirty="0" err="1">
                          <a:effectLst/>
                        </a:rPr>
                        <a:t>Bombelli</a:t>
                      </a:r>
                      <a:r>
                        <a:rPr lang="en-US" sz="1100" dirty="0">
                          <a:effectLst/>
                        </a:rPr>
                        <a:t>, WMO/GCOS, and </a:t>
                      </a:r>
                      <a:r>
                        <a:rPr lang="en-US" sz="1100" dirty="0" err="1">
                          <a:effectLst/>
                        </a:rPr>
                        <a:t>Wenying</a:t>
                      </a:r>
                      <a:r>
                        <a:rPr lang="en-US" sz="1100" dirty="0">
                          <a:effectLst/>
                        </a:rPr>
                        <a:t> </a:t>
                      </a:r>
                      <a:r>
                        <a:rPr lang="en-US" sz="1100" dirty="0" err="1">
                          <a:effectLst/>
                        </a:rPr>
                        <a:t>Su</a:t>
                      </a:r>
                      <a:r>
                        <a:rPr lang="en-US" sz="1100" dirty="0">
                          <a:effectLst/>
                        </a:rPr>
                        <a:t>, NASA</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29243925"/>
                  </a:ext>
                </a:extLst>
              </a:tr>
              <a:tr h="345880">
                <a:tc>
                  <a:txBody>
                    <a:bodyPr/>
                    <a:lstStyle/>
                    <a:p>
                      <a:pPr rtl="0" fontAlgn="b"/>
                      <a:r>
                        <a:rPr lang="en-US" sz="1100">
                          <a:effectLst/>
                        </a:rPr>
                        <a:t>16:00-16:20</a:t>
                      </a:r>
                    </a:p>
                  </a:txBody>
                  <a:tcPr marL="10722" marR="10722" marT="7148" marB="7148"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dirty="0">
                          <a:effectLst/>
                        </a:rPr>
                        <a:t>Update: UNFCCC Global </a:t>
                      </a:r>
                      <a:r>
                        <a:rPr lang="en-US" sz="1100" dirty="0" err="1">
                          <a:effectLst/>
                        </a:rPr>
                        <a:t>Stocktakes</a:t>
                      </a:r>
                      <a:r>
                        <a:rPr lang="en-US" sz="1100" dirty="0">
                          <a:effectLst/>
                        </a:rPr>
                        <a:t> and Research and Systematic Observation Workstream (RSO)</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dirty="0">
                          <a:effectLst/>
                        </a:rPr>
                        <a:t>Tracy </a:t>
                      </a:r>
                      <a:r>
                        <a:rPr lang="en-US" sz="1100" dirty="0" err="1">
                          <a:effectLst/>
                        </a:rPr>
                        <a:t>Tollman</a:t>
                      </a:r>
                      <a:r>
                        <a:rPr lang="en-US" sz="1100" dirty="0">
                          <a:effectLst/>
                        </a:rPr>
                        <a:t>, UNFCCC (virtual)</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08005637"/>
                  </a:ext>
                </a:extLst>
              </a:tr>
              <a:tr h="230993">
                <a:tc>
                  <a:txBody>
                    <a:bodyPr/>
                    <a:lstStyle/>
                    <a:p>
                      <a:pPr rtl="0" fontAlgn="b"/>
                      <a:r>
                        <a:rPr lang="en-US" sz="1100">
                          <a:effectLst/>
                        </a:rPr>
                        <a:t>16:20-16:40</a:t>
                      </a:r>
                    </a:p>
                  </a:txBody>
                  <a:tcPr marL="10722" marR="10722" marT="7148" marB="7148"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Update: GEO Activities</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dirty="0">
                          <a:effectLst/>
                        </a:rPr>
                        <a:t>Sara </a:t>
                      </a:r>
                      <a:r>
                        <a:rPr lang="en-US" sz="1100" dirty="0" err="1">
                          <a:effectLst/>
                        </a:rPr>
                        <a:t>Venturini</a:t>
                      </a:r>
                      <a:r>
                        <a:rPr lang="en-US" sz="1100" dirty="0">
                          <a:effectLst/>
                        </a:rPr>
                        <a:t>, GEO (virtual)</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9978430"/>
                  </a:ext>
                </a:extLst>
              </a:tr>
              <a:tr h="176852">
                <a:tc>
                  <a:txBody>
                    <a:bodyPr/>
                    <a:lstStyle/>
                    <a:p>
                      <a:pPr rtl="0" fontAlgn="b"/>
                      <a:r>
                        <a:rPr lang="en-US" sz="1100">
                          <a:effectLst/>
                        </a:rPr>
                        <a:t>16:40-17:00</a:t>
                      </a:r>
                    </a:p>
                  </a:txBody>
                  <a:tcPr marL="10722" marR="10722" marT="7148" marB="7148"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a:effectLst/>
                        </a:rPr>
                        <a:t>Wrap up discussion and Actions from Day 1</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dirty="0">
                          <a:effectLst/>
                        </a:rPr>
                        <a:t>Jeff Privette, NOAA</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266438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36"/>
        <p:cNvGrpSpPr/>
        <p:nvPr/>
      </p:nvGrpSpPr>
      <p:grpSpPr>
        <a:xfrm>
          <a:off x="0" y="0"/>
          <a:ext cx="0" cy="0"/>
          <a:chOff x="0" y="0"/>
          <a:chExt cx="0" cy="0"/>
        </a:xfrm>
      </p:grpSpPr>
      <p:sp>
        <p:nvSpPr>
          <p:cNvPr id="237" name="Google Shape;237;p41"/>
          <p:cNvSpPr txBox="1">
            <a:spLocks noGrp="1"/>
          </p:cNvSpPr>
          <p:nvPr>
            <p:ph type="title"/>
          </p:nvPr>
        </p:nvSpPr>
        <p:spPr>
          <a:xfrm>
            <a:off x="1930400" y="148819"/>
            <a:ext cx="8331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dirty="0"/>
              <a:t>Agenda – Day 2</a:t>
            </a:r>
            <a:endParaRPr dirty="0"/>
          </a:p>
        </p:txBody>
      </p:sp>
      <p:graphicFrame>
        <p:nvGraphicFramePr>
          <p:cNvPr id="2" name="Table 1">
            <a:extLst>
              <a:ext uri="{FF2B5EF4-FFF2-40B4-BE49-F238E27FC236}">
                <a16:creationId xmlns:a16="http://schemas.microsoft.com/office/drawing/2014/main" id="{77E44999-A93F-4EB1-83F0-742E9F264FEE}"/>
              </a:ext>
            </a:extLst>
          </p:cNvPr>
          <p:cNvGraphicFramePr>
            <a:graphicFrameLocks noGrp="1"/>
          </p:cNvGraphicFramePr>
          <p:nvPr>
            <p:extLst>
              <p:ext uri="{D42A27DB-BD31-4B8C-83A1-F6EECF244321}">
                <p14:modId xmlns:p14="http://schemas.microsoft.com/office/powerpoint/2010/main" val="1617019393"/>
              </p:ext>
            </p:extLst>
          </p:nvPr>
        </p:nvGraphicFramePr>
        <p:xfrm>
          <a:off x="1191126" y="2033337"/>
          <a:ext cx="10359190" cy="3214143"/>
        </p:xfrm>
        <a:graphic>
          <a:graphicData uri="http://schemas.openxmlformats.org/drawingml/2006/table">
            <a:tbl>
              <a:tblPr/>
              <a:tblGrid>
                <a:gridCol w="1447777">
                  <a:extLst>
                    <a:ext uri="{9D8B030D-6E8A-4147-A177-3AD203B41FA5}">
                      <a16:colId xmlns:a16="http://schemas.microsoft.com/office/drawing/2014/main" val="1673017863"/>
                    </a:ext>
                  </a:extLst>
                </a:gridCol>
                <a:gridCol w="5674918">
                  <a:extLst>
                    <a:ext uri="{9D8B030D-6E8A-4147-A177-3AD203B41FA5}">
                      <a16:colId xmlns:a16="http://schemas.microsoft.com/office/drawing/2014/main" val="1975343955"/>
                    </a:ext>
                  </a:extLst>
                </a:gridCol>
                <a:gridCol w="3236495">
                  <a:extLst>
                    <a:ext uri="{9D8B030D-6E8A-4147-A177-3AD203B41FA5}">
                      <a16:colId xmlns:a16="http://schemas.microsoft.com/office/drawing/2014/main" val="1406021326"/>
                    </a:ext>
                  </a:extLst>
                </a:gridCol>
              </a:tblGrid>
              <a:tr h="666419">
                <a:tc>
                  <a:txBody>
                    <a:bodyPr/>
                    <a:lstStyle/>
                    <a:p>
                      <a:pPr rtl="0" fontAlgn="b"/>
                      <a:r>
                        <a:rPr lang="en-US" sz="1200" b="1" dirty="0">
                          <a:effectLst/>
                        </a:rPr>
                        <a:t>DAY 2 (October 17, Morning only)</a:t>
                      </a:r>
                    </a:p>
                  </a:txBody>
                  <a:tcPr marL="0" marR="0" marT="12700" marB="12700" anchor="b">
                    <a:lnL w="6350" cap="flat" cmpd="sng" algn="ctr">
                      <a:solidFill>
                        <a:srgbClr val="B0C648"/>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B0C648"/>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2CC"/>
                    </a:solidFill>
                  </a:tcPr>
                </a:tc>
                <a:tc>
                  <a:txBody>
                    <a:bodyPr/>
                    <a:lstStyle/>
                    <a:p>
                      <a:pPr rtl="0" fontAlgn="b"/>
                      <a:endParaRPr lang="en-US" sz="1400">
                        <a:effectLst/>
                      </a:endParaRP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2CC"/>
                    </a:solidFill>
                  </a:tcPr>
                </a:tc>
                <a:tc>
                  <a:txBody>
                    <a:bodyPr/>
                    <a:lstStyle/>
                    <a:p>
                      <a:pPr rtl="0" fontAlgn="b"/>
                      <a:endParaRPr lang="en-US" sz="1400">
                        <a:effectLst/>
                      </a:endParaRP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2325299955"/>
                  </a:ext>
                </a:extLst>
              </a:tr>
              <a:tr h="277183">
                <a:tc>
                  <a:txBody>
                    <a:bodyPr/>
                    <a:lstStyle/>
                    <a:p>
                      <a:pPr rtl="0" fontAlgn="b"/>
                      <a:endParaRPr lang="en-US" sz="1400">
                        <a:effectLst/>
                      </a:endParaRP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US" sz="1400">
                        <a:effectLst/>
                      </a:endParaRP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US" sz="1400">
                        <a:effectLst/>
                      </a:endParaRP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47924684"/>
                  </a:ext>
                </a:extLst>
              </a:tr>
              <a:tr h="241798">
                <a:tc>
                  <a:txBody>
                    <a:bodyPr/>
                    <a:lstStyle/>
                    <a:p>
                      <a:pPr rtl="0" fontAlgn="b"/>
                      <a:r>
                        <a:rPr lang="en-US" sz="1200">
                          <a:effectLst/>
                        </a:rPr>
                        <a:t>9:00-9:10</a:t>
                      </a:r>
                    </a:p>
                  </a:txBody>
                  <a:tcPr marL="19050" marR="19050" marT="12700" marB="1270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200">
                          <a:effectLst/>
                        </a:rPr>
                        <a:t>Day 2 Welcome and Review of Day 1 open issues</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dirty="0">
                          <a:effectLst/>
                        </a:rPr>
                        <a:t>Jeff Privette, NOAA</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45667119"/>
                  </a:ext>
                </a:extLst>
              </a:tr>
              <a:tr h="666419">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dirty="0">
                          <a:effectLst/>
                        </a:rPr>
                        <a:t>9:10-9:30</a:t>
                      </a:r>
                    </a:p>
                  </a:txBody>
                  <a:tcPr marL="19050" marR="19050" marT="12700" marB="12700"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dirty="0">
                          <a:effectLst/>
                        </a:rPr>
                        <a:t>Update: CEOS Analysis Ready Data Oversight Group</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100" dirty="0" err="1">
                          <a:effectLst/>
                        </a:rPr>
                        <a:t>Ferran</a:t>
                      </a:r>
                      <a:r>
                        <a:rPr lang="en-US" sz="1100" dirty="0">
                          <a:effectLst/>
                        </a:rPr>
                        <a:t> Gascon, ESA</a:t>
                      </a:r>
                    </a:p>
                  </a:txBody>
                  <a:tcPr marL="10722" marR="10722" marT="7148" marB="714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54309428"/>
                  </a:ext>
                </a:extLst>
              </a:tr>
              <a:tr h="454108">
                <a:tc>
                  <a:txBody>
                    <a:bodyPr/>
                    <a:lstStyle/>
                    <a:p>
                      <a:pPr rtl="0" fontAlgn="b"/>
                      <a:r>
                        <a:rPr lang="en-US" sz="1200">
                          <a:effectLst/>
                        </a:rPr>
                        <a:t>9:30-10:00</a:t>
                      </a:r>
                    </a:p>
                  </a:txBody>
                  <a:tcPr marL="19050" marR="19050" marT="12700" marB="12700"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200">
                          <a:effectLst/>
                        </a:rPr>
                        <a:t>Activity Update: SBSTA Statement and EID planning</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200" dirty="0">
                          <a:effectLst/>
                        </a:rPr>
                        <a:t>Jeff Privette, NOAA</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954673323"/>
                  </a:ext>
                </a:extLst>
              </a:tr>
              <a:tr h="454108">
                <a:tc>
                  <a:txBody>
                    <a:bodyPr/>
                    <a:lstStyle/>
                    <a:p>
                      <a:pPr rtl="0" fontAlgn="b"/>
                      <a:r>
                        <a:rPr lang="en-US" sz="1200">
                          <a:effectLst/>
                        </a:rPr>
                        <a:t>10:00-10:30</a:t>
                      </a:r>
                    </a:p>
                  </a:txBody>
                  <a:tcPr marL="19050" marR="19050" marT="12700" marB="12700"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200">
                          <a:effectLst/>
                        </a:rPr>
                        <a:t>Update: SCO Plans and Progress</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200">
                          <a:effectLst/>
                        </a:rPr>
                        <a:t>Frederic Bretar, CNES (virtual)</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978340648"/>
                  </a:ext>
                </a:extLst>
              </a:tr>
              <a:tr h="454108">
                <a:tc>
                  <a:txBody>
                    <a:bodyPr/>
                    <a:lstStyle/>
                    <a:p>
                      <a:pPr rtl="0" fontAlgn="b"/>
                      <a:r>
                        <a:rPr lang="en-US" sz="1200" dirty="0">
                          <a:effectLst/>
                        </a:rPr>
                        <a:t>10:45-11:15</a:t>
                      </a:r>
                    </a:p>
                  </a:txBody>
                  <a:tcPr marL="19050" marR="19050" marT="12700" marB="12700" anchor="b">
                    <a:lnL w="6350" cap="flat" cmpd="sng" algn="ctr">
                      <a:solidFill>
                        <a:srgbClr val="B4C6E7"/>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rtl="0" fontAlgn="b"/>
                      <a:r>
                        <a:rPr lang="en-US" sz="1200" dirty="0">
                          <a:effectLst/>
                        </a:rPr>
                        <a:t>Day 2 Discussion and Review of Actions, Schedule, and Closing</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rtl="0" fontAlgn="b"/>
                      <a:r>
                        <a:rPr lang="en-US" sz="1200" dirty="0">
                          <a:effectLst/>
                        </a:rPr>
                        <a:t>Jeff Privette, NASA</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1235661"/>
                  </a:ext>
                </a:extLst>
              </a:tr>
            </a:tbl>
          </a:graphicData>
        </a:graphic>
      </p:graphicFrame>
    </p:spTree>
    <p:extLst>
      <p:ext uri="{BB962C8B-B14F-4D97-AF65-F5344CB8AC3E}">
        <p14:creationId xmlns:p14="http://schemas.microsoft.com/office/powerpoint/2010/main" val="400008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3"/>
          <p:cNvSpPr txBox="1">
            <a:spLocks noGrp="1"/>
          </p:cNvSpPr>
          <p:nvPr>
            <p:ph type="title"/>
          </p:nvPr>
        </p:nvSpPr>
        <p:spPr>
          <a:xfrm>
            <a:off x="1930400" y="148819"/>
            <a:ext cx="8331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dirty="0"/>
              <a:t>Tour de Table</a:t>
            </a:r>
            <a:endParaRPr dirty="0"/>
          </a:p>
        </p:txBody>
      </p:sp>
      <p:sp>
        <p:nvSpPr>
          <p:cNvPr id="251" name="Google Shape;251;p43"/>
          <p:cNvSpPr txBox="1">
            <a:spLocks noGrp="1"/>
          </p:cNvSpPr>
          <p:nvPr>
            <p:ph type="body" idx="1"/>
          </p:nvPr>
        </p:nvSpPr>
        <p:spPr>
          <a:xfrm>
            <a:off x="609600" y="2183218"/>
            <a:ext cx="10972800" cy="4525963"/>
          </a:xfrm>
          <a:prstGeom prst="rect">
            <a:avLst/>
          </a:prstGeom>
          <a:noFill/>
          <a:ln>
            <a:noFill/>
          </a:ln>
        </p:spPr>
        <p:txBody>
          <a:bodyPr spcFirstLastPara="1" wrap="square" lIns="91425" tIns="45700" rIns="91425" bIns="45700" anchor="t" anchorCtr="0">
            <a:normAutofit/>
          </a:bodyPr>
          <a:lstStyle/>
          <a:p>
            <a:pPr marL="257168" lvl="0" indent="-257168" algn="l" rtl="0">
              <a:spcBef>
                <a:spcPts val="0"/>
              </a:spcBef>
              <a:spcAft>
                <a:spcPts val="0"/>
              </a:spcAft>
              <a:buClr>
                <a:schemeClr val="dk1"/>
              </a:buClr>
              <a:buSzPts val="2400"/>
              <a:buChar char="•"/>
            </a:pPr>
            <a:r>
              <a:rPr lang="en-US" dirty="0"/>
              <a:t>Please provide:</a:t>
            </a:r>
            <a:endParaRPr dirty="0"/>
          </a:p>
          <a:p>
            <a:pPr marL="557199" lvl="1" indent="-214308" algn="l" rtl="0">
              <a:spcBef>
                <a:spcPts val="420"/>
              </a:spcBef>
              <a:spcAft>
                <a:spcPts val="0"/>
              </a:spcAft>
              <a:buClr>
                <a:schemeClr val="dk1"/>
              </a:buClr>
              <a:buSzPts val="2100"/>
              <a:buChar char="–"/>
            </a:pPr>
            <a:r>
              <a:rPr lang="en-US" dirty="0"/>
              <a:t>Your name and agency/organization</a:t>
            </a:r>
            <a:endParaRPr dirty="0"/>
          </a:p>
          <a:p>
            <a:pPr marL="557199" lvl="1" indent="-214308" algn="l" rtl="0">
              <a:spcBef>
                <a:spcPts val="420"/>
              </a:spcBef>
              <a:spcAft>
                <a:spcPts val="0"/>
              </a:spcAft>
              <a:buClr>
                <a:schemeClr val="dk1"/>
              </a:buClr>
              <a:buSzPts val="2100"/>
              <a:buChar char="–"/>
            </a:pPr>
            <a:r>
              <a:rPr lang="en-US" dirty="0"/>
              <a:t>Relevant positions, if applicable (</a:t>
            </a:r>
            <a:r>
              <a:rPr lang="en-US" i="1" dirty="0"/>
              <a:t>e.g., </a:t>
            </a:r>
            <a:r>
              <a:rPr lang="en-US" dirty="0"/>
              <a:t>WGC representative to GEO Climate Team)</a:t>
            </a:r>
            <a:br>
              <a:rPr lang="en-US" dirty="0"/>
            </a:br>
            <a:endParaRPr dirty="0"/>
          </a:p>
          <a:p>
            <a:pPr marL="257168" lvl="0" indent="-257168" algn="l" rtl="0">
              <a:spcBef>
                <a:spcPts val="480"/>
              </a:spcBef>
              <a:spcAft>
                <a:spcPts val="0"/>
              </a:spcAft>
              <a:buClr>
                <a:schemeClr val="dk1"/>
              </a:buClr>
              <a:buSzPts val="2400"/>
              <a:buChar char="•"/>
            </a:pPr>
            <a:r>
              <a:rPr lang="en-US" dirty="0"/>
              <a:t>Order of Introductions</a:t>
            </a:r>
            <a:endParaRPr dirty="0"/>
          </a:p>
          <a:p>
            <a:pPr marL="557199" lvl="1" indent="-214308" algn="l" rtl="0">
              <a:spcBef>
                <a:spcPts val="420"/>
              </a:spcBef>
              <a:spcAft>
                <a:spcPts val="0"/>
              </a:spcAft>
              <a:buClr>
                <a:schemeClr val="dk1"/>
              </a:buClr>
              <a:buSzPts val="2100"/>
              <a:buChar char="–"/>
            </a:pPr>
            <a:r>
              <a:rPr lang="en-US" dirty="0"/>
              <a:t>In-room participants</a:t>
            </a:r>
            <a:endParaRPr dirty="0"/>
          </a:p>
          <a:p>
            <a:pPr marL="557199" lvl="1" indent="-214308" algn="l" rtl="0">
              <a:spcBef>
                <a:spcPts val="420"/>
              </a:spcBef>
              <a:spcAft>
                <a:spcPts val="0"/>
              </a:spcAft>
              <a:buClr>
                <a:schemeClr val="dk1"/>
              </a:buClr>
              <a:buSzPts val="2100"/>
              <a:buChar char="–"/>
            </a:pPr>
            <a:r>
              <a:rPr lang="en-US" dirty="0"/>
              <a:t>Virtual participants (roughly going west around globe from Japan)</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1930400" y="148819"/>
            <a:ext cx="8331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dirty="0"/>
              <a:t>Thanks to our Hosts!</a:t>
            </a:r>
            <a:endParaRPr dirty="0"/>
          </a:p>
        </p:txBody>
      </p:sp>
      <p:sp>
        <p:nvSpPr>
          <p:cNvPr id="232" name="Google Shape;232;p40"/>
          <p:cNvSpPr txBox="1">
            <a:spLocks noGrp="1"/>
          </p:cNvSpPr>
          <p:nvPr>
            <p:ph type="body" idx="1"/>
          </p:nvPr>
        </p:nvSpPr>
        <p:spPr>
          <a:xfrm>
            <a:off x="1376809" y="2226469"/>
            <a:ext cx="10303497" cy="326350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n-US" sz="2800" dirty="0"/>
              <a:t>The Joint CEOS-CGMS Working Group on Climate (</a:t>
            </a:r>
            <a:r>
              <a:rPr lang="en-US" sz="2800" dirty="0" err="1"/>
              <a:t>WGClimate</a:t>
            </a:r>
            <a:r>
              <a:rPr lang="en-US" sz="2800" dirty="0"/>
              <a:t>) expresses its appreciation to ESA/ESRIN for graciously hosting this meeting.</a:t>
            </a:r>
            <a:endParaRPr dirty="0"/>
          </a:p>
          <a:p>
            <a:pPr marL="0" lvl="0" indent="0" algn="l" rtl="0">
              <a:spcBef>
                <a:spcPts val="560"/>
              </a:spcBef>
              <a:spcAft>
                <a:spcPts val="0"/>
              </a:spcAft>
              <a:buClr>
                <a:schemeClr val="dk1"/>
              </a:buClr>
              <a:buSzPts val="2800"/>
              <a:buNone/>
            </a:pPr>
            <a:endParaRPr sz="2800" dirty="0"/>
          </a:p>
          <a:p>
            <a:pPr marL="557199" lvl="1" indent="-214308">
              <a:spcBef>
                <a:spcPts val="460"/>
              </a:spcBef>
              <a:buSzPts val="2300"/>
            </a:pPr>
            <a:r>
              <a:rPr lang="en-US" sz="2300" dirty="0"/>
              <a:t>Tatiana </a:t>
            </a:r>
            <a:r>
              <a:rPr lang="en-US" sz="2300" dirty="0" err="1"/>
              <a:t>Burukhina</a:t>
            </a:r>
            <a:endParaRPr lang="en-US" sz="2300" dirty="0"/>
          </a:p>
          <a:p>
            <a:pPr marL="557199" lvl="1" indent="-214308">
              <a:spcBef>
                <a:spcPts val="460"/>
              </a:spcBef>
              <a:buSzPts val="2300"/>
            </a:pPr>
            <a:r>
              <a:rPr lang="en-US" sz="2300" dirty="0"/>
              <a:t>Susanne Mecklenburg</a:t>
            </a:r>
            <a:endParaRPr dirty="0"/>
          </a:p>
        </p:txBody>
      </p:sp>
    </p:spTree>
  </p:cSld>
  <p:clrMapOvr>
    <a:masterClrMapping/>
  </p:clrMapOvr>
</p:sld>
</file>

<file path=ppt/theme/theme1.xml><?xml version="1.0" encoding="utf-8"?>
<a:theme xmlns:a="http://schemas.openxmlformats.org/drawingml/2006/main" name="WGClim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3188</Words>
  <Application>Microsoft Office PowerPoint</Application>
  <PresentationFormat>Widescreen</PresentationFormat>
  <Paragraphs>395</Paragraphs>
  <Slides>20</Slides>
  <Notes>19</Notes>
  <HiddenSlides>3</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Tahoma</vt:lpstr>
      <vt:lpstr>Noto Sans Symbols</vt:lpstr>
      <vt:lpstr>Calibri</vt:lpstr>
      <vt:lpstr>Arial</vt:lpstr>
      <vt:lpstr>Courier New</vt:lpstr>
      <vt:lpstr>WGClimate</vt:lpstr>
      <vt:lpstr>ceos</vt:lpstr>
      <vt:lpstr>Welcome and Meeting Goals</vt:lpstr>
      <vt:lpstr>Orientation: 2023 Key Milestones</vt:lpstr>
      <vt:lpstr>Orientation: 2023 Key Milestones</vt:lpstr>
      <vt:lpstr>Outcomes from WGClimate-18</vt:lpstr>
      <vt:lpstr>WGClimate-19 Meeting Goals</vt:lpstr>
      <vt:lpstr>Agenda – Day 1</vt:lpstr>
      <vt:lpstr>Agenda – Day 2</vt:lpstr>
      <vt:lpstr>Tour de Table</vt:lpstr>
      <vt:lpstr>Thanks to our Hosts!</vt:lpstr>
      <vt:lpstr>Definitions Work</vt:lpstr>
      <vt:lpstr>PowerPoint Presentation</vt:lpstr>
      <vt:lpstr>PowerPoint Presentation</vt:lpstr>
      <vt:lpstr>PowerPoint Presentation</vt:lpstr>
      <vt:lpstr>PowerPoint Presentation</vt:lpstr>
      <vt:lpstr>PowerPoint Presentation</vt:lpstr>
      <vt:lpstr>PowerPoint Presentation</vt:lpstr>
      <vt:lpstr>Thank You</vt:lpstr>
      <vt:lpstr>Privette Day 1  Backup Slides</vt:lpstr>
      <vt:lpstr>PowerPoint Presentation</vt:lpstr>
      <vt:lpstr>Acronyms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and Meeting Goals</dc:title>
  <dc:creator>Kyle Wohlwend</dc:creator>
  <cp:lastModifiedBy>Kyle Wohlwend</cp:lastModifiedBy>
  <cp:revision>24</cp:revision>
  <dcterms:modified xsi:type="dcterms:W3CDTF">2023-11-08T13:38:56Z</dcterms:modified>
</cp:coreProperties>
</file>