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5" r:id="rId3"/>
  </p:sldMasterIdLst>
  <p:notesMasterIdLst>
    <p:notesMasterId r:id="rId13"/>
  </p:notesMasterIdLst>
  <p:sldIdLst>
    <p:sldId id="314" r:id="rId4"/>
    <p:sldId id="313" r:id="rId5"/>
    <p:sldId id="278" r:id="rId6"/>
    <p:sldId id="303" r:id="rId7"/>
    <p:sldId id="311" r:id="rId8"/>
    <p:sldId id="271" r:id="rId9"/>
    <p:sldId id="316" r:id="rId10"/>
    <p:sldId id="318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D511E-0AB4-41F2-9A6A-E2957482BC67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3E47-4035-4656-9F00-411B2741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54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16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39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11734800" cy="1003300"/>
          </a:xfrm>
          <a:solidFill>
            <a:srgbClr val="0A8F9D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9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6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9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7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5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94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83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13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5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58489"/>
            <a:ext cx="406400" cy="191542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355"/>
            <a:fld id="{86CB4B4D-7CA3-9044-876B-883B54F8677D}" type="slidenum">
              <a:rPr lang="en-US" smtClean="0">
                <a:solidFill>
                  <a:srgbClr val="44546A"/>
                </a:solidFill>
              </a:rPr>
              <a:pPr defTabSz="914355"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25">
                <a:latin typeface="+mj-lt"/>
                <a:cs typeface="Arial" panose="020B0604020202020204" pitchFamily="34" charset="0"/>
              </a:defRPr>
            </a:lvl1pPr>
            <a:lvl2pPr marL="768889" indent="-311712">
              <a:buFont typeface="Courier New" panose="02070309020205020404" pitchFamily="49" charset="0"/>
              <a:buChar char="o"/>
              <a:defRPr sz="2025">
                <a:latin typeface="+mj-lt"/>
                <a:cs typeface="Arial" panose="020B0604020202020204" pitchFamily="34" charset="0"/>
              </a:defRPr>
            </a:lvl2pPr>
            <a:lvl3pPr marL="1188659" indent="-274307">
              <a:buFont typeface="Wingdings" panose="05000000000000000000" pitchFamily="2" charset="2"/>
              <a:buChar char="§"/>
              <a:defRPr sz="2025">
                <a:latin typeface="+mj-lt"/>
                <a:cs typeface="Arial" panose="020B0604020202020204" pitchFamily="34" charset="0"/>
              </a:defRPr>
            </a:lvl3pPr>
            <a:lvl4pPr>
              <a:defRPr sz="2025">
                <a:latin typeface="+mj-lt"/>
                <a:cs typeface="Arial" panose="020B0604020202020204" pitchFamily="34" charset="0"/>
              </a:defRPr>
            </a:lvl4pPr>
            <a:lvl5pPr>
              <a:defRPr sz="20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884" marR="0" lvl="0" indent="-342884" defTabSz="914355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25329398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52815"/>
            <a:ext cx="4064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>
                <a:solidFill>
                  <a:srgbClr val="44546A"/>
                </a:solidFill>
              </a:rPr>
              <a:pPr/>
              <a:t>‹#›</a:t>
            </a:fld>
            <a:endParaRPr dirty="0">
              <a:solidFill>
                <a:srgbClr val="4454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80" indent="-233789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17" indent="-205734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4"/>
            <a:ext cx="31496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685783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rgbClr val="44546A"/>
                </a:solidFill>
                <a:cs typeface="Proxima Nova Regular"/>
                <a:sym typeface="Proxima Nova Regular"/>
              </a:rPr>
              <a:t>CEOS Plenary 2017, 19-20 October</a:t>
            </a:r>
            <a:endParaRPr sz="825" i="1" dirty="0">
              <a:solidFill>
                <a:srgbClr val="44546A"/>
              </a:solidFill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68" marR="0" lvl="0" indent="-257168" defTabSz="685783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30905775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58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2" y="6562800"/>
            <a:ext cx="6448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2023 CEOS</a:t>
            </a: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925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2022 CEOS Plenary	Biarritz, France	Nov. 29 – Dec.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15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2022 CEOS Plenary	Biarritz, France	Nov. 29 – Dec.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924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3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1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1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94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7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4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10189"/>
            <a:ext cx="12192000" cy="64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54" y="-333"/>
            <a:ext cx="12192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99" y="202140"/>
            <a:ext cx="1723588" cy="1036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77789" y="48319"/>
            <a:ext cx="1344000" cy="134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237" y="6413946"/>
            <a:ext cx="790627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676A55"/>
                </a:solidFill>
                <a:latin typeface="Tahoma" pitchFamily="34" charset="0"/>
              </a:rPr>
              <a:t>WGClimate-18, Tokyo, 28 Feb – 2 Mar 2023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03563" y="6252637"/>
            <a:ext cx="2365363" cy="6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85783" rtl="0" eaLnBrk="1" latinLnBrk="0" hangingPunct="1">
        <a:spcBef>
          <a:spcPct val="0"/>
        </a:spcBef>
        <a:buNone/>
        <a:defRPr lang="en-US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CADEA"/>
            </a:gs>
            <a:gs pos="50000">
              <a:srgbClr val="0CADEA"/>
            </a:gs>
            <a:gs pos="100000">
              <a:srgbClr val="0CADEA">
                <a:alpha val="5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-3108443" y="3111408"/>
            <a:ext cx="6858004" cy="641115"/>
            <a:chOff x="508738" y="3792312"/>
            <a:chExt cx="12192004" cy="641115"/>
          </a:xfrm>
        </p:grpSpPr>
        <p:sp>
          <p:nvSpPr>
            <p:cNvPr id="8" name="Rectangle 7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9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363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2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ourwork/workinggroup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eos.org/ourwork/workinggroups/wgcap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WGClimate%20-%20Represenation%20with%20External%20Groups.xlsx" TargetMode="External"/><Relationship Id="rId2" Type="http://schemas.openxmlformats.org/officeDocument/2006/relationships/hyperlink" Target="https://ceos.org/document_management/Working_Groups/WGClimate/Meetings/WGClimate-18/Presentations/2023%20Priorities%20and%20Staffing%20-%20Feb%202023.xls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054D-8A9D-46A1-BB7C-01138593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3010006"/>
            <a:ext cx="109621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Day 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House Cleaning Items</a:t>
            </a:r>
          </a:p>
        </p:txBody>
      </p:sp>
    </p:spTree>
    <p:extLst>
      <p:ext uri="{BB962C8B-B14F-4D97-AF65-F5344CB8AC3E}">
        <p14:creationId xmlns:p14="http://schemas.microsoft.com/office/powerpoint/2010/main" val="314689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F597-9823-46DF-AFE0-7DD199A4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Agenda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76918F-AABE-4378-B744-FF29C19D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 fontScale="97500" lnSpcReduction="10000"/>
          </a:bodyPr>
          <a:lstStyle/>
          <a:p>
            <a:r>
              <a:rPr lang="en-US" sz="3100" b="0" dirty="0"/>
              <a:t>COP-27 Report Out (Albrecht)</a:t>
            </a:r>
          </a:p>
          <a:p>
            <a:r>
              <a:rPr lang="en-US" sz="3100" b="0" dirty="0"/>
              <a:t>CEOS Communal slide deck (Jeff)</a:t>
            </a:r>
          </a:p>
          <a:p>
            <a:r>
              <a:rPr lang="en-US" sz="3100" b="0" dirty="0"/>
              <a:t>2023 Priorities, ranking and staffing (Jeff)</a:t>
            </a:r>
          </a:p>
          <a:p>
            <a:r>
              <a:rPr lang="en-US" sz="3100" dirty="0"/>
              <a:t>Response to GCOS IP (</a:t>
            </a:r>
            <a:r>
              <a:rPr lang="en-US" sz="3100" dirty="0" err="1"/>
              <a:t>Wenying</a:t>
            </a:r>
            <a:r>
              <a:rPr lang="en-US" sz="3100" dirty="0"/>
              <a:t>, Caterina)</a:t>
            </a:r>
          </a:p>
          <a:p>
            <a:pPr lvl="1"/>
            <a:r>
              <a:rPr lang="en-US" b="0" dirty="0"/>
              <a:t>Who, how, when</a:t>
            </a:r>
          </a:p>
          <a:p>
            <a:r>
              <a:rPr lang="en-US" sz="3100" dirty="0"/>
              <a:t>Resolving/converging on data record definitions (Jeff)</a:t>
            </a:r>
          </a:p>
          <a:p>
            <a:r>
              <a:rPr lang="en-US" sz="3100" dirty="0"/>
              <a:t>2023 Schedule Review, plan for next meeting (Jeff)</a:t>
            </a:r>
          </a:p>
          <a:p>
            <a:r>
              <a:rPr lang="en-US" sz="3100" dirty="0"/>
              <a:t>Review of Actions (</a:t>
            </a:r>
            <a:r>
              <a:rPr lang="en-US" sz="3100" dirty="0" err="1"/>
              <a:t>Wenying</a:t>
            </a:r>
            <a:r>
              <a:rPr lang="en-US" sz="3100" dirty="0"/>
              <a:t>)</a:t>
            </a:r>
          </a:p>
          <a:p>
            <a:r>
              <a:rPr lang="en-US" sz="3100" dirty="0"/>
              <a:t>Adjournment (Jeff)</a:t>
            </a:r>
            <a:endParaRPr lang="en-US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8147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C590-0F1D-4A3E-8CF4-2057190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Slide Deck: WGClimate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D6C9-4F82-4F43-A806-1BAF52D2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5" y="1668785"/>
            <a:ext cx="11708130" cy="4525963"/>
          </a:xfrm>
        </p:spPr>
        <p:txBody>
          <a:bodyPr>
            <a:normAutofit/>
          </a:bodyPr>
          <a:lstStyle/>
          <a:p>
            <a:r>
              <a:rPr lang="en-US" dirty="0"/>
              <a:t>CEOS Exec. Officer (Marie-Claire) developed general CEOS slide deck for communal use</a:t>
            </a:r>
          </a:p>
          <a:p>
            <a:r>
              <a:rPr lang="en-US" dirty="0"/>
              <a:t>Missing specifics on WG’s work &amp;/or outcomes</a:t>
            </a:r>
          </a:p>
          <a:p>
            <a:r>
              <a:rPr lang="en-US" dirty="0"/>
              <a:t>Request</a:t>
            </a:r>
          </a:p>
          <a:p>
            <a:pPr lvl="1"/>
            <a:r>
              <a:rPr lang="en-US" dirty="0"/>
              <a:t>Review, add/amend</a:t>
            </a:r>
          </a:p>
          <a:p>
            <a:pPr lvl="1"/>
            <a:r>
              <a:rPr lang="en-US" dirty="0"/>
              <a:t>suggest the contents for an additional slide on highlights / outcomes </a:t>
            </a:r>
          </a:p>
          <a:p>
            <a:pPr lvl="1"/>
            <a:r>
              <a:rPr lang="en-US" dirty="0"/>
              <a:t>keep high-level</a:t>
            </a:r>
          </a:p>
          <a:p>
            <a:r>
              <a:rPr lang="en-US" dirty="0"/>
              <a:t>Due: Friday, 17th March</a:t>
            </a:r>
          </a:p>
          <a:p>
            <a:pPr lvl="1"/>
            <a:r>
              <a:rPr lang="en-US" dirty="0"/>
              <a:t>to be updated annually</a:t>
            </a:r>
          </a:p>
          <a:p>
            <a:r>
              <a:rPr lang="en-US" dirty="0"/>
              <a:t>https://ceos.org/document_management/Communications/About-CEOS-Presentation/CEOSSlideDeckFeb23.pptx</a:t>
            </a:r>
          </a:p>
        </p:txBody>
      </p:sp>
    </p:spTree>
    <p:extLst>
      <p:ext uri="{BB962C8B-B14F-4D97-AF65-F5344CB8AC3E}">
        <p14:creationId xmlns:p14="http://schemas.microsoft.com/office/powerpoint/2010/main" val="39806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C266F-1BB0-718A-50DE-C6632485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CEOS/CGMS </a:t>
            </a:r>
            <a:r>
              <a:rPr lang="en-GB" sz="3600" dirty="0" err="1"/>
              <a:t>WGClimate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7567E-24FE-EC12-B16A-6CA7C4CBA198}"/>
              </a:ext>
            </a:extLst>
          </p:cNvPr>
          <p:cNvSpPr txBox="1"/>
          <p:nvPr/>
        </p:nvSpPr>
        <p:spPr>
          <a:xfrm>
            <a:off x="176048" y="1233279"/>
            <a:ext cx="118990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CEOS/CGMS Working Group on Climate (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is a centre-piece of climate monitoring through the sustained collaboration of CEOS and the Coordination Group for Meteorological Satellite (CGMS) Agencies.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 overarching goal is to assess and improve the systematic availability of Climate Data Records through the coordinated implementation and further development of a global architecture for climate monitoring from space.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facilitates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Greenhouse Gas Task Team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led by ESA, and also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Essential Climate Variable Inventory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managed by EUMETSAT.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425F6-A0AC-C363-0BA0-DB39885B3145}"/>
              </a:ext>
            </a:extLst>
          </p:cNvPr>
          <p:cNvSpPr txBox="1"/>
          <p:nvPr/>
        </p:nvSpPr>
        <p:spPr>
          <a:xfrm>
            <a:off x="266177" y="6115388"/>
            <a:ext cx="6144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https://ceos.org/ourwork/workinggroups/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wgclimate/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40F56-2ED2-4D60-4195-38D9D150D2AF}"/>
              </a:ext>
            </a:extLst>
          </p:cNvPr>
          <p:cNvSpPr txBox="1"/>
          <p:nvPr/>
        </p:nvSpPr>
        <p:spPr>
          <a:xfrm>
            <a:off x="8026400" y="4500290"/>
            <a:ext cx="4048689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2023-2024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Chair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Jeff </a:t>
            </a: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Privette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2023-2024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Vice-Chair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Wenying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85FC0-B2A7-00E2-9545-9F70B4BB1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340" y="4839240"/>
            <a:ext cx="625827" cy="567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126B62-32B7-576D-3AFD-E542DEBD2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175" y="5770096"/>
            <a:ext cx="763056" cy="635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4B1A26-2212-4899-8713-3107504C1610}"/>
              </a:ext>
            </a:extLst>
          </p:cNvPr>
          <p:cNvSpPr txBox="1"/>
          <p:nvPr/>
        </p:nvSpPr>
        <p:spPr>
          <a:xfrm rot="20589049">
            <a:off x="2446928" y="4734541"/>
            <a:ext cx="2747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>
                    <a:alpha val="27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3000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0448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E630-D2D9-416D-B561-9214A9DE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Ranking and Staffing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933AA-D9F5-4981-8561-31C93EF1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5"/>
            <a:ext cx="1142588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hlinkClick r:id="rId2"/>
              </a:rPr>
              <a:t>Table of ranked 2023 activities</a:t>
            </a:r>
            <a:r>
              <a:rPr lang="en-US" sz="3600" dirty="0"/>
              <a:t> (to be resolved)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hlinkClick r:id="rId3" action="ppaction://hlinkfile"/>
              </a:rPr>
              <a:t>Current representation and leadership roles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736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76ED-100B-4CA1-AAA8-09231508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</p:spPr>
        <p:txBody>
          <a:bodyPr/>
          <a:lstStyle/>
          <a:p>
            <a:r>
              <a:rPr lang="en-US" dirty="0"/>
              <a:t>2023 High Level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79C7-1E3F-491E-A4D3-987862446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9979" y="1405946"/>
            <a:ext cx="6541824" cy="5013959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January</a:t>
            </a:r>
          </a:p>
          <a:p>
            <a:r>
              <a:rPr lang="en-US" sz="3100" dirty="0"/>
              <a:t>February	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GHG TT meeting</a:t>
            </a:r>
          </a:p>
          <a:p>
            <a:pPr lvl="1"/>
            <a:r>
              <a:rPr lang="en-US" sz="2600" dirty="0"/>
              <a:t>WGClimate-18 (now)</a:t>
            </a:r>
          </a:p>
          <a:p>
            <a:r>
              <a:rPr lang="en-US" sz="3100" dirty="0"/>
              <a:t>March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CEOS SIT</a:t>
            </a:r>
          </a:p>
          <a:p>
            <a:r>
              <a:rPr lang="en-US" sz="3100" dirty="0"/>
              <a:t>April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CGMS WG II</a:t>
            </a:r>
          </a:p>
          <a:p>
            <a:r>
              <a:rPr lang="en-US" sz="3100" dirty="0"/>
              <a:t>May</a:t>
            </a:r>
          </a:p>
          <a:p>
            <a:r>
              <a:rPr lang="en-US" sz="3100" dirty="0"/>
              <a:t>June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 –Space Agencies Response to GCOS IP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SB-52 meeting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CGMS-51</a:t>
            </a:r>
          </a:p>
          <a:p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575E7-1D1A-4B6A-BA45-653E98449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5946"/>
            <a:ext cx="5557031" cy="420328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August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–SBSTA IP Statement</a:t>
            </a:r>
          </a:p>
          <a:p>
            <a:r>
              <a:rPr lang="en-US" sz="3100" dirty="0"/>
              <a:t>September</a:t>
            </a:r>
          </a:p>
          <a:p>
            <a:r>
              <a:rPr lang="en-US" sz="3100" dirty="0"/>
              <a:t>October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 – WGClimate-19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SIT Technical Workshop</a:t>
            </a:r>
          </a:p>
          <a:p>
            <a:r>
              <a:rPr lang="en-US" sz="3100" dirty="0"/>
              <a:t>November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CEOS Plenary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COP Earth Information 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51E5-8920-4A33-8B68-B3FFD9B06FAC}"/>
              </a:ext>
            </a:extLst>
          </p:cNvPr>
          <p:cNvSpPr/>
          <p:nvPr/>
        </p:nvSpPr>
        <p:spPr>
          <a:xfrm>
            <a:off x="8353853" y="5723356"/>
            <a:ext cx="221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*TBR = To be resolved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2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E653-F400-4F6E-9959-542B6D09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 Goals, Charge to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6525-ABDD-4415-9CB2-6B971ADB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Meeting Goals</a:t>
            </a:r>
          </a:p>
          <a:p>
            <a:pPr lvl="1"/>
            <a:r>
              <a:rPr lang="en-US" dirty="0"/>
              <a:t>WGClimate members are current on internal and key partner initiatives</a:t>
            </a:r>
          </a:p>
          <a:p>
            <a:pPr lvl="1"/>
            <a:r>
              <a:rPr lang="en-US" dirty="0"/>
              <a:t>Learn more about JAXA’s team and activities</a:t>
            </a:r>
          </a:p>
          <a:p>
            <a:pPr lvl="1"/>
            <a:r>
              <a:rPr lang="en-US" dirty="0"/>
              <a:t>Determine WGClimate activity leads and representatives to partner initiatives</a:t>
            </a:r>
          </a:p>
          <a:p>
            <a:pPr lvl="1"/>
            <a:r>
              <a:rPr lang="en-US" dirty="0"/>
              <a:t>Establish 2023 WGClimate work plans</a:t>
            </a:r>
          </a:p>
          <a:p>
            <a:pPr lvl="2"/>
            <a:r>
              <a:rPr lang="en-US" dirty="0"/>
              <a:t>Develop strategies, initiate project planning and kick off activities as possible</a:t>
            </a:r>
          </a:p>
          <a:p>
            <a:pPr lvl="3"/>
            <a:r>
              <a:rPr lang="en-US" dirty="0"/>
              <a:t>Schedules and staffing</a:t>
            </a:r>
            <a:br>
              <a:rPr lang="en-US" dirty="0"/>
            </a:br>
            <a:endParaRPr lang="en-US" dirty="0"/>
          </a:p>
          <a:p>
            <a:pPr marL="385760" indent="-342900"/>
            <a:r>
              <a:rPr lang="en-US" dirty="0"/>
              <a:t>Charge to Members</a:t>
            </a:r>
          </a:p>
          <a:p>
            <a:pPr marL="685791" lvl="1" indent="-342900"/>
            <a:r>
              <a:rPr lang="en-US" dirty="0"/>
              <a:t>Stay present, participate</a:t>
            </a:r>
          </a:p>
          <a:p>
            <a:pPr marL="985820" lvl="2" indent="-342900"/>
            <a:r>
              <a:rPr lang="en-US" dirty="0"/>
              <a:t>Hybrid format enables richer discussions</a:t>
            </a:r>
          </a:p>
          <a:p>
            <a:pPr marL="985820" lvl="2" indent="-342900"/>
            <a:r>
              <a:rPr lang="en-US" dirty="0"/>
              <a:t>Stay mindful of new and virtual participants (provide context, define acronyms)</a:t>
            </a:r>
          </a:p>
          <a:p>
            <a:pPr marL="685791" lvl="1" indent="-342900"/>
            <a:r>
              <a:rPr lang="en-US" dirty="0"/>
              <a:t>Reassess your role and volunteer(!)</a:t>
            </a:r>
          </a:p>
          <a:p>
            <a:pPr marL="985820" lvl="2" indent="-342900"/>
            <a:r>
              <a:rPr lang="en-US" dirty="0"/>
              <a:t>WGClimate is a team sport</a:t>
            </a:r>
          </a:p>
          <a:p>
            <a:pPr marL="985820" lvl="2" indent="-342900"/>
            <a:r>
              <a:rPr lang="en-US" dirty="0"/>
              <a:t>Equitably distribute the workload among member agencies</a:t>
            </a:r>
          </a:p>
          <a:p>
            <a:pPr marL="685791" lvl="1" indent="-342900"/>
            <a:r>
              <a:rPr lang="en-US" dirty="0"/>
              <a:t>Hold ourselves accountable for achieving meeting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2755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33488-2FFE-4FA5-8384-DB4FA900E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Actions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A1CDAB-F1DA-4E59-9DE5-C83FD4E81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Wenying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3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11B9C6-4046-4A56-8668-A4F0E98E9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0B0971-4A6F-4868-B4FF-79EA5BCAD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3793"/>
      </p:ext>
    </p:extLst>
  </p:cSld>
  <p:clrMapOvr>
    <a:masterClrMapping/>
  </p:clrMapOvr>
</p:sld>
</file>

<file path=ppt/theme/theme1.xml><?xml version="1.0" encoding="utf-8"?>
<a:theme xmlns:a="http://schemas.openxmlformats.org/drawingml/2006/main" name="WGClim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Schulz_CEOS-CGMS-WGClimate_WMO_Workshop_190206</Template>
  <TotalTime>6698</TotalTime>
  <Words>465</Words>
  <Application>Microsoft Office PowerPoint</Application>
  <PresentationFormat>Widescreen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Noto Sans Symbols</vt:lpstr>
      <vt:lpstr>Proxima Nova Regular</vt:lpstr>
      <vt:lpstr>Tahoma</vt:lpstr>
      <vt:lpstr>Wingdings</vt:lpstr>
      <vt:lpstr>WGClimate</vt:lpstr>
      <vt:lpstr>2_Office Theme</vt:lpstr>
      <vt:lpstr>ceos</vt:lpstr>
      <vt:lpstr>Day 3  House Cleaning Items</vt:lpstr>
      <vt:lpstr>Mini Agenda</vt:lpstr>
      <vt:lpstr>CEOS Slide Deck: WGClimate Presence</vt:lpstr>
      <vt:lpstr>CEOS/CGMS WGClimate</vt:lpstr>
      <vt:lpstr>Ranking and Staffing Priorities</vt:lpstr>
      <vt:lpstr>2023 High Level Schedule</vt:lpstr>
      <vt:lpstr>Meeting Goals, Charge to Members</vt:lpstr>
      <vt:lpstr>Review of Actions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Goals</dc:title>
  <dc:creator>Jeff Privette</dc:creator>
  <cp:lastModifiedBy>Kyle Wohlwend</cp:lastModifiedBy>
  <cp:revision>63</cp:revision>
  <dcterms:created xsi:type="dcterms:W3CDTF">2023-02-25T19:48:06Z</dcterms:created>
  <dcterms:modified xsi:type="dcterms:W3CDTF">2023-03-24T16:42:31Z</dcterms:modified>
</cp:coreProperties>
</file>